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4"/>
  </p:notesMasterIdLst>
  <p:sldIdLst>
    <p:sldId id="260" r:id="rId4"/>
    <p:sldId id="261" r:id="rId5"/>
    <p:sldId id="262" r:id="rId6"/>
    <p:sldId id="265" r:id="rId7"/>
    <p:sldId id="263" r:id="rId8"/>
    <p:sldId id="266" r:id="rId9"/>
    <p:sldId id="264" r:id="rId10"/>
    <p:sldId id="267" r:id="rId11"/>
    <p:sldId id="269" r:id="rId12"/>
    <p:sldId id="270" r:id="rId13"/>
    <p:sldId id="283" r:id="rId14"/>
    <p:sldId id="279" r:id="rId15"/>
    <p:sldId id="280" r:id="rId16"/>
    <p:sldId id="271" r:id="rId17"/>
    <p:sldId id="272" r:id="rId18"/>
    <p:sldId id="274" r:id="rId19"/>
    <p:sldId id="256" r:id="rId20"/>
    <p:sldId id="257" r:id="rId21"/>
    <p:sldId id="258" r:id="rId22"/>
    <p:sldId id="259" r:id="rId23"/>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80" autoAdjust="0"/>
  </p:normalViewPr>
  <p:slideViewPr>
    <p:cSldViewPr>
      <p:cViewPr varScale="1">
        <p:scale>
          <a:sx n="108" d="100"/>
          <a:sy n="108" d="100"/>
        </p:scale>
        <p:origin x="1704"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4A7F3B-C19B-42E6-8D6D-D05666D886BD}" type="datetimeFigureOut">
              <a:rPr lang="tr-TR" smtClean="0"/>
              <a:t>21.03.2024</a:t>
            </a:fld>
            <a:endParaRPr lang="tr-TR"/>
          </a:p>
        </p:txBody>
      </p:sp>
      <p:sp>
        <p:nvSpPr>
          <p:cNvPr id="4" name="Slayt Görüntüsü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082412-B628-4CC8-A404-FDF88E18BFC6}" type="slidenum">
              <a:rPr lang="tr-TR" smtClean="0"/>
              <a:t>‹#›</a:t>
            </a:fld>
            <a:endParaRPr lang="tr-TR"/>
          </a:p>
        </p:txBody>
      </p:sp>
    </p:spTree>
    <p:extLst>
      <p:ext uri="{BB962C8B-B14F-4D97-AF65-F5344CB8AC3E}">
        <p14:creationId xmlns:p14="http://schemas.microsoft.com/office/powerpoint/2010/main" val="2596613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a:extLst>
            <a:ext uri="{FF2B5EF4-FFF2-40B4-BE49-F238E27FC236}">
              <a16:creationId xmlns:a16="http://schemas.microsoft.com/office/drawing/2014/main" id="{4F2EB191-3C52-6C6C-57C7-9E0A730CA2B7}"/>
            </a:ext>
          </a:extLst>
        </p:cNvPr>
        <p:cNvGrpSpPr/>
        <p:nvPr/>
      </p:nvGrpSpPr>
      <p:grpSpPr>
        <a:xfrm>
          <a:off x="0" y="0"/>
          <a:ext cx="0" cy="0"/>
          <a:chOff x="0" y="0"/>
          <a:chExt cx="0" cy="0"/>
        </a:xfrm>
      </p:grpSpPr>
      <p:sp>
        <p:nvSpPr>
          <p:cNvPr id="281" name="Google Shape;281;p18:notes">
            <a:extLst>
              <a:ext uri="{FF2B5EF4-FFF2-40B4-BE49-F238E27FC236}">
                <a16:creationId xmlns:a16="http://schemas.microsoft.com/office/drawing/2014/main" id="{35569256-D1BF-DB35-A3BC-E0187032DE14}"/>
              </a:ext>
            </a:extLst>
          </p:cNvPr>
          <p:cNvSpPr txBox="1">
            <a:spLocks noGrp="1"/>
          </p:cNvSpPr>
          <p:nvPr>
            <p:ph type="body" idx="1"/>
          </p:nvPr>
        </p:nvSpPr>
        <p:spPr>
          <a:xfrm>
            <a:off x="674212" y="4752748"/>
            <a:ext cx="5393690" cy="3888611"/>
          </a:xfrm>
          <a:prstGeom prst="rect">
            <a:avLst/>
          </a:prstGeom>
        </p:spPr>
        <p:txBody>
          <a:bodyPr spcFirstLastPara="1" wrap="square" lIns="92075" tIns="46025" rIns="92075" bIns="46025" anchor="t" anchorCtr="0">
            <a:noAutofit/>
          </a:bodyPr>
          <a:lstStyle/>
          <a:p>
            <a:pPr marL="0" lvl="0" indent="0" algn="l" rtl="0">
              <a:spcBef>
                <a:spcPts val="0"/>
              </a:spcBef>
              <a:spcAft>
                <a:spcPts val="0"/>
              </a:spcAft>
              <a:buNone/>
            </a:pPr>
            <a:endParaRPr dirty="0"/>
          </a:p>
        </p:txBody>
      </p:sp>
      <p:sp>
        <p:nvSpPr>
          <p:cNvPr id="282" name="Google Shape;282;p18:notes">
            <a:extLst>
              <a:ext uri="{FF2B5EF4-FFF2-40B4-BE49-F238E27FC236}">
                <a16:creationId xmlns:a16="http://schemas.microsoft.com/office/drawing/2014/main" id="{AB73709D-4B64-B996-A9A0-134D73BA2CBC}"/>
              </a:ext>
            </a:extLst>
          </p:cNvPr>
          <p:cNvSpPr>
            <a:spLocks noGrp="1" noRot="1" noChangeAspect="1"/>
          </p:cNvSpPr>
          <p:nvPr>
            <p:ph type="sldImg" idx="2"/>
          </p:nvPr>
        </p:nvSpPr>
        <p:spPr>
          <a:xfrm>
            <a:off x="1149350" y="1235075"/>
            <a:ext cx="4443413" cy="3333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1829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a:extLst>
            <a:ext uri="{FF2B5EF4-FFF2-40B4-BE49-F238E27FC236}">
              <a16:creationId xmlns:a16="http://schemas.microsoft.com/office/drawing/2014/main" id="{B448820A-5578-145B-AFC8-E95C23BC4D52}"/>
            </a:ext>
          </a:extLst>
        </p:cNvPr>
        <p:cNvGrpSpPr/>
        <p:nvPr/>
      </p:nvGrpSpPr>
      <p:grpSpPr>
        <a:xfrm>
          <a:off x="0" y="0"/>
          <a:ext cx="0" cy="0"/>
          <a:chOff x="0" y="0"/>
          <a:chExt cx="0" cy="0"/>
        </a:xfrm>
      </p:grpSpPr>
      <p:sp>
        <p:nvSpPr>
          <p:cNvPr id="281" name="Google Shape;281;p18:notes">
            <a:extLst>
              <a:ext uri="{FF2B5EF4-FFF2-40B4-BE49-F238E27FC236}">
                <a16:creationId xmlns:a16="http://schemas.microsoft.com/office/drawing/2014/main" id="{BDEB18E7-EBF1-6028-1AFD-9D7E31B5DD15}"/>
              </a:ext>
            </a:extLst>
          </p:cNvPr>
          <p:cNvSpPr txBox="1">
            <a:spLocks noGrp="1"/>
          </p:cNvSpPr>
          <p:nvPr>
            <p:ph type="body" idx="1"/>
          </p:nvPr>
        </p:nvSpPr>
        <p:spPr>
          <a:xfrm>
            <a:off x="674212" y="4752748"/>
            <a:ext cx="5393690" cy="3888611"/>
          </a:xfrm>
          <a:prstGeom prst="rect">
            <a:avLst/>
          </a:prstGeom>
        </p:spPr>
        <p:txBody>
          <a:bodyPr spcFirstLastPara="1" wrap="square" lIns="92075" tIns="46025" rIns="92075" bIns="46025" anchor="t" anchorCtr="0">
            <a:noAutofit/>
          </a:bodyPr>
          <a:lstStyle/>
          <a:p>
            <a:pPr marL="0" lvl="0" indent="0" algn="l" rtl="0">
              <a:spcBef>
                <a:spcPts val="0"/>
              </a:spcBef>
              <a:spcAft>
                <a:spcPts val="0"/>
              </a:spcAft>
              <a:buNone/>
            </a:pPr>
            <a:endParaRPr dirty="0"/>
          </a:p>
        </p:txBody>
      </p:sp>
      <p:sp>
        <p:nvSpPr>
          <p:cNvPr id="282" name="Google Shape;282;p18:notes">
            <a:extLst>
              <a:ext uri="{FF2B5EF4-FFF2-40B4-BE49-F238E27FC236}">
                <a16:creationId xmlns:a16="http://schemas.microsoft.com/office/drawing/2014/main" id="{478EA21C-921C-9873-1711-1397D2D5BD0A}"/>
              </a:ext>
            </a:extLst>
          </p:cNvPr>
          <p:cNvSpPr>
            <a:spLocks noGrp="1" noRot="1" noChangeAspect="1"/>
          </p:cNvSpPr>
          <p:nvPr>
            <p:ph type="sldImg" idx="2"/>
          </p:nvPr>
        </p:nvSpPr>
        <p:spPr>
          <a:xfrm>
            <a:off x="1149350" y="1235075"/>
            <a:ext cx="4443413" cy="3333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3731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0:notes"/>
          <p:cNvSpPr txBox="1">
            <a:spLocks noGrp="1"/>
          </p:cNvSpPr>
          <p:nvPr>
            <p:ph type="body" idx="1"/>
          </p:nvPr>
        </p:nvSpPr>
        <p:spPr>
          <a:xfrm>
            <a:off x="674212" y="4752748"/>
            <a:ext cx="5393690" cy="3888611"/>
          </a:xfrm>
          <a:prstGeom prst="rect">
            <a:avLst/>
          </a:prstGeom>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204" name="Google Shape;204;p10:notes"/>
          <p:cNvSpPr>
            <a:spLocks noGrp="1" noRot="1" noChangeAspect="1"/>
          </p:cNvSpPr>
          <p:nvPr>
            <p:ph type="sldImg" idx="2"/>
          </p:nvPr>
        </p:nvSpPr>
        <p:spPr>
          <a:xfrm>
            <a:off x="1149350" y="1235075"/>
            <a:ext cx="4443413" cy="3333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3550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0:notes"/>
          <p:cNvSpPr txBox="1">
            <a:spLocks noGrp="1"/>
          </p:cNvSpPr>
          <p:nvPr>
            <p:ph type="body" idx="1"/>
          </p:nvPr>
        </p:nvSpPr>
        <p:spPr>
          <a:xfrm>
            <a:off x="674212" y="4752748"/>
            <a:ext cx="5393690" cy="3888611"/>
          </a:xfrm>
          <a:prstGeom prst="rect">
            <a:avLst/>
          </a:prstGeom>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204" name="Google Shape;204;p10:notes"/>
          <p:cNvSpPr>
            <a:spLocks noGrp="1" noRot="1" noChangeAspect="1"/>
          </p:cNvSpPr>
          <p:nvPr>
            <p:ph type="sldImg" idx="2"/>
          </p:nvPr>
        </p:nvSpPr>
        <p:spPr>
          <a:xfrm>
            <a:off x="1149350" y="1235075"/>
            <a:ext cx="4443413" cy="3333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2709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9082412-B628-4CC8-A404-FDF88E18BFC6}" type="slidenum">
              <a:rPr lang="tr-TR" smtClean="0"/>
              <a:t>17</a:t>
            </a:fld>
            <a:endParaRPr lang="tr-TR"/>
          </a:p>
        </p:txBody>
      </p:sp>
    </p:spTree>
    <p:extLst>
      <p:ext uri="{BB962C8B-B14F-4D97-AF65-F5344CB8AC3E}">
        <p14:creationId xmlns:p14="http://schemas.microsoft.com/office/powerpoint/2010/main" val="1784037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082412-B628-4CC8-A404-FDF88E18BFC6}"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1510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082412-B628-4CC8-A404-FDF88E18BFC6}"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5201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9082412-B628-4CC8-A404-FDF88E18BFC6}" type="slidenum">
              <a:rPr lang="tr-TR" smtClean="0"/>
              <a:t>20</a:t>
            </a:fld>
            <a:endParaRPr lang="tr-TR"/>
          </a:p>
        </p:txBody>
      </p:sp>
    </p:spTree>
    <p:extLst>
      <p:ext uri="{BB962C8B-B14F-4D97-AF65-F5344CB8AC3E}">
        <p14:creationId xmlns:p14="http://schemas.microsoft.com/office/powerpoint/2010/main" val="3412801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D4D68C77-4666-4BC5-985E-F87E060CB24E}" type="datetimeFigureOut">
              <a:rPr lang="tr-TR" smtClean="0"/>
              <a:t>21.03.2024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AAA6677-0495-4BC8-8AC8-2E463969A435}" type="slidenum">
              <a:rPr lang="tr-TR" smtClean="0"/>
              <a:t>‹#›</a:t>
            </a:fld>
            <a:endParaRPr lang="tr-TR"/>
          </a:p>
        </p:txBody>
      </p:sp>
    </p:spTree>
    <p:extLst>
      <p:ext uri="{BB962C8B-B14F-4D97-AF65-F5344CB8AC3E}">
        <p14:creationId xmlns:p14="http://schemas.microsoft.com/office/powerpoint/2010/main" val="4059961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4D68C77-4666-4BC5-985E-F87E060CB24E}" type="datetimeFigureOut">
              <a:rPr lang="tr-TR" smtClean="0"/>
              <a:t>21.03.2024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AAA6677-0495-4BC8-8AC8-2E463969A435}" type="slidenum">
              <a:rPr lang="tr-TR" smtClean="0"/>
              <a:t>‹#›</a:t>
            </a:fld>
            <a:endParaRPr lang="tr-TR"/>
          </a:p>
        </p:txBody>
      </p:sp>
    </p:spTree>
    <p:extLst>
      <p:ext uri="{BB962C8B-B14F-4D97-AF65-F5344CB8AC3E}">
        <p14:creationId xmlns:p14="http://schemas.microsoft.com/office/powerpoint/2010/main" val="2090461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4D68C77-4666-4BC5-985E-F87E060CB24E}" type="datetimeFigureOut">
              <a:rPr lang="tr-TR" smtClean="0"/>
              <a:t>21.03.2024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AAA6677-0495-4BC8-8AC8-2E463969A435}" type="slidenum">
              <a:rPr lang="tr-TR" smtClean="0"/>
              <a:t>‹#›</a:t>
            </a:fld>
            <a:endParaRPr lang="tr-TR"/>
          </a:p>
        </p:txBody>
      </p:sp>
    </p:spTree>
    <p:extLst>
      <p:ext uri="{BB962C8B-B14F-4D97-AF65-F5344CB8AC3E}">
        <p14:creationId xmlns:p14="http://schemas.microsoft.com/office/powerpoint/2010/main" val="2689522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hasCustomPrompt="1"/>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68C77-4666-4BC5-985E-F87E060CB24E}" type="datetimeFigureOut">
              <a:rPr kumimoji="0" lang="tr-TR"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21.03.2024</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A6677-0495-4BC8-8AC8-2E463969A435}" type="slidenum">
              <a:rPr kumimoji="0" lang="tr-TR"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0690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hasCustomPrompt="1"/>
          </p:nvPr>
        </p:nvSpPr>
        <p:spPr/>
        <p:txBody>
          <a:bodyPr/>
          <a:lstStyle/>
          <a:p>
            <a:r>
              <a:rPr lang="tr-TR" smtClean="0"/>
              <a:t>Asıl başlık stili için tıklatın</a:t>
            </a:r>
            <a:endParaRPr lang="tr-TR"/>
          </a:p>
        </p:txBody>
      </p:sp>
      <p:sp>
        <p:nvSpPr>
          <p:cNvPr id="3" name="İçerik Yer Tutucusu 2"/>
          <p:cNvSpPr>
            <a:spLocks noGrp="1"/>
          </p:cNvSpPr>
          <p:nvPr>
            <p:ph idx="1" hasCustomPrompt="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68C77-4666-4BC5-985E-F87E060CB24E}" type="datetimeFigureOut">
              <a:rPr kumimoji="0" lang="tr-TR"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21.03.2024</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A6677-0495-4BC8-8AC8-2E463969A435}" type="slidenum">
              <a:rPr kumimoji="0" lang="tr-TR"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4376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hasCustomPrompt="1"/>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68C77-4666-4BC5-985E-F87E060CB24E}" type="datetimeFigureOut">
              <a:rPr kumimoji="0" lang="tr-TR"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21.03.2024</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A6677-0495-4BC8-8AC8-2E463969A435}" type="slidenum">
              <a:rPr kumimoji="0" lang="tr-TR"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5688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hasCustomPrompt="1"/>
          </p:nvPr>
        </p:nvSpPr>
        <p:spPr/>
        <p:txBody>
          <a:bodyPr/>
          <a:lstStyle/>
          <a:p>
            <a:r>
              <a:rPr lang="tr-TR" smtClean="0"/>
              <a:t>Asıl başlık stili için tıklatın</a:t>
            </a:r>
            <a:endParaRPr lang="tr-TR"/>
          </a:p>
        </p:txBody>
      </p:sp>
      <p:sp>
        <p:nvSpPr>
          <p:cNvPr id="3" name="İçerik Yer Tutucusu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68C77-4666-4BC5-985E-F87E060CB24E}" type="datetimeFigureOut">
              <a:rPr kumimoji="0" lang="tr-TR"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21.03.2024</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A6677-0495-4BC8-8AC8-2E463969A435}" type="slidenum">
              <a:rPr kumimoji="0" lang="tr-TR"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1246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hasCustomPrompt="1"/>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68C77-4666-4BC5-985E-F87E060CB24E}" type="datetimeFigureOut">
              <a:rPr kumimoji="0" lang="tr-TR"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21.03.2024</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A6677-0495-4BC8-8AC8-2E463969A435}" type="slidenum">
              <a:rPr kumimoji="0" lang="tr-TR"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2213779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hasCustomPrompt="1"/>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68C77-4666-4BC5-985E-F87E060CB24E}" type="datetimeFigureOut">
              <a:rPr kumimoji="0" lang="tr-TR"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21.03.2024</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A6677-0495-4BC8-8AC8-2E463969A435}" type="slidenum">
              <a:rPr kumimoji="0" lang="tr-TR"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0598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68C77-4666-4BC5-985E-F87E060CB24E}" type="datetimeFigureOut">
              <a:rPr kumimoji="0" lang="tr-TR"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21.03.2024</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A6677-0495-4BC8-8AC8-2E463969A435}" type="slidenum">
              <a:rPr kumimoji="0" lang="tr-TR"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545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hasCustomPrompt="1"/>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68C77-4666-4BC5-985E-F87E060CB24E}" type="datetimeFigureOut">
              <a:rPr kumimoji="0" lang="tr-TR"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21.03.2024</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A6677-0495-4BC8-8AC8-2E463969A435}" type="slidenum">
              <a:rPr kumimoji="0" lang="tr-TR"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1044944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4D68C77-4666-4BC5-985E-F87E060CB24E}" type="datetimeFigureOut">
              <a:rPr lang="tr-TR" smtClean="0"/>
              <a:t>21.03.2024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AAA6677-0495-4BC8-8AC8-2E463969A435}" type="slidenum">
              <a:rPr lang="tr-TR" smtClean="0"/>
              <a:t>‹#›</a:t>
            </a:fld>
            <a:endParaRPr lang="tr-TR"/>
          </a:p>
        </p:txBody>
      </p:sp>
    </p:spTree>
    <p:extLst>
      <p:ext uri="{BB962C8B-B14F-4D97-AF65-F5344CB8AC3E}">
        <p14:creationId xmlns:p14="http://schemas.microsoft.com/office/powerpoint/2010/main" val="3412903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hasCustomPrompt="1"/>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68C77-4666-4BC5-985E-F87E060CB24E}" type="datetimeFigureOut">
              <a:rPr kumimoji="0" lang="tr-TR"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21.03.2024</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A6677-0495-4BC8-8AC8-2E463969A435}" type="slidenum">
              <a:rPr kumimoji="0" lang="tr-TR"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99396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hasCustomPrompt="1"/>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hasCustomPrompt="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68C77-4666-4BC5-985E-F87E060CB24E}" type="datetimeFigureOut">
              <a:rPr kumimoji="0" lang="tr-TR"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21.03.2024</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A6677-0495-4BC8-8AC8-2E463969A435}" type="slidenum">
              <a:rPr kumimoji="0" lang="tr-TR"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39623192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hasCustomPrompt="1"/>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hasCustomPrompt="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D68C77-4666-4BC5-985E-F87E060CB24E}" type="datetimeFigureOut">
              <a:rPr kumimoji="0" lang="tr-TR"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21.03.2024</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A6677-0495-4BC8-8AC8-2E463969A435}" type="slidenum">
              <a:rPr kumimoji="0" lang="tr-TR"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42426941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şlık Slaydı" type="title">
  <p:cSld name="Başlık Slaydı">
    <p:spTree>
      <p:nvGrpSpPr>
        <p:cNvPr id="1" name="Shape 21"/>
        <p:cNvGrpSpPr/>
        <p:nvPr/>
      </p:nvGrpSpPr>
      <p:grpSpPr>
        <a:xfrm>
          <a:off x="0" y="0"/>
          <a:ext cx="0" cy="0"/>
          <a:chOff x="0" y="0"/>
          <a:chExt cx="0" cy="0"/>
        </a:xfrm>
      </p:grpSpPr>
      <p:sp>
        <p:nvSpPr>
          <p:cNvPr id="22" name="Google Shape;22;p89"/>
          <p:cNvSpPr txBox="1">
            <a:spLocks noGrp="1"/>
          </p:cNvSpPr>
          <p:nvPr>
            <p:ph type="ctrTitle"/>
          </p:nvPr>
        </p:nvSpPr>
        <p:spPr>
          <a:xfrm>
            <a:off x="685800" y="2130429"/>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8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4" name="Google Shape;24;p89"/>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5" name="Google Shape;25;p89"/>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6" name="Google Shape;26;p89"/>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tr-TR"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tr-TR"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795083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oş" type="blank">
  <p:cSld name="Boş">
    <p:spTree>
      <p:nvGrpSpPr>
        <p:cNvPr id="1" name="Shape 27"/>
        <p:cNvGrpSpPr/>
        <p:nvPr/>
      </p:nvGrpSpPr>
      <p:grpSpPr>
        <a:xfrm>
          <a:off x="0" y="0"/>
          <a:ext cx="0" cy="0"/>
          <a:chOff x="0" y="0"/>
          <a:chExt cx="0" cy="0"/>
        </a:xfrm>
      </p:grpSpPr>
      <p:sp>
        <p:nvSpPr>
          <p:cNvPr id="28" name="Google Shape;28;p90"/>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9" name="Google Shape;29;p90"/>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0" name="Google Shape;30;p90"/>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tr-TR"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tr-TR"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332253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ölüm Üstbilgisi" type="secHead">
  <p:cSld name="Bölüm Üstbilgisi">
    <p:spTree>
      <p:nvGrpSpPr>
        <p:cNvPr id="1" name="Shape 36"/>
        <p:cNvGrpSpPr/>
        <p:nvPr/>
      </p:nvGrpSpPr>
      <p:grpSpPr>
        <a:xfrm>
          <a:off x="0" y="0"/>
          <a:ext cx="0" cy="0"/>
          <a:chOff x="0" y="0"/>
          <a:chExt cx="0" cy="0"/>
        </a:xfrm>
      </p:grpSpPr>
      <p:sp>
        <p:nvSpPr>
          <p:cNvPr id="37" name="Google Shape;37;p92"/>
          <p:cNvSpPr txBox="1">
            <a:spLocks noGrp="1"/>
          </p:cNvSpPr>
          <p:nvPr>
            <p:ph type="title"/>
          </p:nvPr>
        </p:nvSpPr>
        <p:spPr>
          <a:xfrm>
            <a:off x="722313" y="4406904"/>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9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9" name="Google Shape;39;p92"/>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0" name="Google Shape;40;p92"/>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1" name="Google Shape;41;p92"/>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tr-TR"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tr-TR"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0576365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İki İçerik" type="twoObj">
  <p:cSld name="İki İçerik">
    <p:spTree>
      <p:nvGrpSpPr>
        <p:cNvPr id="1" name="Shape 42"/>
        <p:cNvGrpSpPr/>
        <p:nvPr/>
      </p:nvGrpSpPr>
      <p:grpSpPr>
        <a:xfrm>
          <a:off x="0" y="0"/>
          <a:ext cx="0" cy="0"/>
          <a:chOff x="0" y="0"/>
          <a:chExt cx="0" cy="0"/>
        </a:xfrm>
      </p:grpSpPr>
      <p:sp>
        <p:nvSpPr>
          <p:cNvPr id="43" name="Google Shape;43;p9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93"/>
          <p:cNvSpPr txBox="1">
            <a:spLocks noGrp="1"/>
          </p:cNvSpPr>
          <p:nvPr>
            <p:ph type="body" idx="1"/>
          </p:nvPr>
        </p:nvSpPr>
        <p:spPr>
          <a:xfrm>
            <a:off x="457200" y="1600204"/>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5" name="Google Shape;45;p93"/>
          <p:cNvSpPr txBox="1">
            <a:spLocks noGrp="1"/>
          </p:cNvSpPr>
          <p:nvPr>
            <p:ph type="body" idx="2"/>
          </p:nvPr>
        </p:nvSpPr>
        <p:spPr>
          <a:xfrm>
            <a:off x="4648200" y="1600204"/>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6" name="Google Shape;46;p93"/>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7" name="Google Shape;47;p93"/>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8" name="Google Shape;48;p93"/>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tr-TR"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tr-TR"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61009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Karşılaştırma" type="twoTxTwoObj">
  <p:cSld name="Karşılaştırma">
    <p:spTree>
      <p:nvGrpSpPr>
        <p:cNvPr id="1" name="Shape 49"/>
        <p:cNvGrpSpPr/>
        <p:nvPr/>
      </p:nvGrpSpPr>
      <p:grpSpPr>
        <a:xfrm>
          <a:off x="0" y="0"/>
          <a:ext cx="0" cy="0"/>
          <a:chOff x="0" y="0"/>
          <a:chExt cx="0" cy="0"/>
        </a:xfrm>
      </p:grpSpPr>
      <p:sp>
        <p:nvSpPr>
          <p:cNvPr id="50" name="Google Shape;50;p9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9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2" name="Google Shape;52;p9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3" name="Google Shape;53;p94"/>
          <p:cNvSpPr txBox="1">
            <a:spLocks noGrp="1"/>
          </p:cNvSpPr>
          <p:nvPr>
            <p:ph type="body" idx="3"/>
          </p:nvPr>
        </p:nvSpPr>
        <p:spPr>
          <a:xfrm>
            <a:off x="4645027"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4" name="Google Shape;54;p94"/>
          <p:cNvSpPr txBox="1">
            <a:spLocks noGrp="1"/>
          </p:cNvSpPr>
          <p:nvPr>
            <p:ph type="body" idx="4"/>
          </p:nvPr>
        </p:nvSpPr>
        <p:spPr>
          <a:xfrm>
            <a:off x="4645027"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5" name="Google Shape;55;p94"/>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6" name="Google Shape;56;p94"/>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7" name="Google Shape;57;p94"/>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tr-TR"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tr-TR"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7798543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Yalnızca Başlık" type="titleOnly">
  <p:cSld name="Yalnızca Başlık">
    <p:spTree>
      <p:nvGrpSpPr>
        <p:cNvPr id="1" name="Shape 58"/>
        <p:cNvGrpSpPr/>
        <p:nvPr/>
      </p:nvGrpSpPr>
      <p:grpSpPr>
        <a:xfrm>
          <a:off x="0" y="0"/>
          <a:ext cx="0" cy="0"/>
          <a:chOff x="0" y="0"/>
          <a:chExt cx="0" cy="0"/>
        </a:xfrm>
      </p:grpSpPr>
      <p:sp>
        <p:nvSpPr>
          <p:cNvPr id="59" name="Google Shape;59;p9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5"/>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1" name="Google Shape;61;p95"/>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2" name="Google Shape;62;p95"/>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tr-TR"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tr-TR"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315249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şlıklı İçerik" type="objTx">
  <p:cSld name="Başlıklı İçerik">
    <p:spTree>
      <p:nvGrpSpPr>
        <p:cNvPr id="1" name="Shape 63"/>
        <p:cNvGrpSpPr/>
        <p:nvPr/>
      </p:nvGrpSpPr>
      <p:grpSpPr>
        <a:xfrm>
          <a:off x="0" y="0"/>
          <a:ext cx="0" cy="0"/>
          <a:chOff x="0" y="0"/>
          <a:chExt cx="0" cy="0"/>
        </a:xfrm>
      </p:grpSpPr>
      <p:sp>
        <p:nvSpPr>
          <p:cNvPr id="64" name="Google Shape;64;p96"/>
          <p:cNvSpPr txBox="1">
            <a:spLocks noGrp="1"/>
          </p:cNvSpPr>
          <p:nvPr>
            <p:ph type="title"/>
          </p:nvPr>
        </p:nvSpPr>
        <p:spPr>
          <a:xfrm>
            <a:off x="457202"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96"/>
          <p:cNvSpPr txBox="1">
            <a:spLocks noGrp="1"/>
          </p:cNvSpPr>
          <p:nvPr>
            <p:ph type="body" idx="1"/>
          </p:nvPr>
        </p:nvSpPr>
        <p:spPr>
          <a:xfrm>
            <a:off x="3575050" y="273054"/>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6" name="Google Shape;66;p96"/>
          <p:cNvSpPr txBox="1">
            <a:spLocks noGrp="1"/>
          </p:cNvSpPr>
          <p:nvPr>
            <p:ph type="body" idx="2"/>
          </p:nvPr>
        </p:nvSpPr>
        <p:spPr>
          <a:xfrm>
            <a:off x="457202" y="1435103"/>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7" name="Google Shape;67;p96"/>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8" name="Google Shape;68;p96"/>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9" name="Google Shape;69;p96"/>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tr-TR"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tr-TR"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160589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D4D68C77-4666-4BC5-985E-F87E060CB24E}" type="datetimeFigureOut">
              <a:rPr lang="tr-TR" smtClean="0"/>
              <a:t>21.03.2024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AAA6677-0495-4BC8-8AC8-2E463969A435}" type="slidenum">
              <a:rPr lang="tr-TR" smtClean="0"/>
              <a:t>‹#›</a:t>
            </a:fld>
            <a:endParaRPr lang="tr-TR"/>
          </a:p>
        </p:txBody>
      </p:sp>
    </p:spTree>
    <p:extLst>
      <p:ext uri="{BB962C8B-B14F-4D97-AF65-F5344CB8AC3E}">
        <p14:creationId xmlns:p14="http://schemas.microsoft.com/office/powerpoint/2010/main" val="9636773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şlıklı Resim" type="picTx">
  <p:cSld name="Başlıklı Resim">
    <p:spTree>
      <p:nvGrpSpPr>
        <p:cNvPr id="1" name="Shape 70"/>
        <p:cNvGrpSpPr/>
        <p:nvPr/>
      </p:nvGrpSpPr>
      <p:grpSpPr>
        <a:xfrm>
          <a:off x="0" y="0"/>
          <a:ext cx="0" cy="0"/>
          <a:chOff x="0" y="0"/>
          <a:chExt cx="0" cy="0"/>
        </a:xfrm>
      </p:grpSpPr>
      <p:sp>
        <p:nvSpPr>
          <p:cNvPr id="71" name="Google Shape;71;p9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9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3" name="Google Shape;73;p9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4" name="Google Shape;74;p97"/>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5" name="Google Shape;75;p97"/>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6" name="Google Shape;76;p97"/>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tr-TR"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tr-TR"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3724323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şlık, Dikey Metin" type="vertTx">
  <p:cSld name="Başlık, Dikey Metin">
    <p:spTree>
      <p:nvGrpSpPr>
        <p:cNvPr id="1" name="Shape 77"/>
        <p:cNvGrpSpPr/>
        <p:nvPr/>
      </p:nvGrpSpPr>
      <p:grpSpPr>
        <a:xfrm>
          <a:off x="0" y="0"/>
          <a:ext cx="0" cy="0"/>
          <a:chOff x="0" y="0"/>
          <a:chExt cx="0" cy="0"/>
        </a:xfrm>
      </p:grpSpPr>
      <p:sp>
        <p:nvSpPr>
          <p:cNvPr id="78" name="Google Shape;78;p9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98"/>
          <p:cNvSpPr txBox="1">
            <a:spLocks noGrp="1"/>
          </p:cNvSpPr>
          <p:nvPr>
            <p:ph type="body" idx="1"/>
          </p:nvPr>
        </p:nvSpPr>
        <p:spPr>
          <a:xfrm rot="5400000">
            <a:off x="2309020"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0" name="Google Shape;80;p98"/>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1" name="Google Shape;81;p98"/>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2" name="Google Shape;82;p98"/>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tr-TR"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tr-TR"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983008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Dikey Başlık ve Metin">
    <p:spTree>
      <p:nvGrpSpPr>
        <p:cNvPr id="1" name="Shape 83"/>
        <p:cNvGrpSpPr/>
        <p:nvPr/>
      </p:nvGrpSpPr>
      <p:grpSpPr>
        <a:xfrm>
          <a:off x="0" y="0"/>
          <a:ext cx="0" cy="0"/>
          <a:chOff x="0" y="0"/>
          <a:chExt cx="0" cy="0"/>
        </a:xfrm>
      </p:grpSpPr>
      <p:sp>
        <p:nvSpPr>
          <p:cNvPr id="84" name="Google Shape;84;p99"/>
          <p:cNvSpPr txBox="1">
            <a:spLocks noGrp="1"/>
          </p:cNvSpPr>
          <p:nvPr>
            <p:ph type="title"/>
          </p:nvPr>
        </p:nvSpPr>
        <p:spPr>
          <a:xfrm rot="5400000">
            <a:off x="4732339"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99"/>
          <p:cNvSpPr txBox="1">
            <a:spLocks noGrp="1"/>
          </p:cNvSpPr>
          <p:nvPr>
            <p:ph type="body" idx="1"/>
          </p:nvPr>
        </p:nvSpPr>
        <p:spPr>
          <a:xfrm rot="5400000">
            <a:off x="541340"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6" name="Google Shape;86;p99"/>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7" name="Google Shape;87;p99"/>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8" name="Google Shape;88;p99"/>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tr-TR"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tr-TR"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57508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D4D68C77-4666-4BC5-985E-F87E060CB24E}" type="datetimeFigureOut">
              <a:rPr lang="tr-TR" smtClean="0"/>
              <a:t>21.03.2024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DAAA6677-0495-4BC8-8AC8-2E463969A435}" type="slidenum">
              <a:rPr lang="tr-TR" smtClean="0"/>
              <a:t>‹#›</a:t>
            </a:fld>
            <a:endParaRPr lang="tr-TR"/>
          </a:p>
        </p:txBody>
      </p:sp>
    </p:spTree>
    <p:extLst>
      <p:ext uri="{BB962C8B-B14F-4D97-AF65-F5344CB8AC3E}">
        <p14:creationId xmlns:p14="http://schemas.microsoft.com/office/powerpoint/2010/main" val="788842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D4D68C77-4666-4BC5-985E-F87E060CB24E}" type="datetimeFigureOut">
              <a:rPr lang="tr-TR" smtClean="0"/>
              <a:t>21.03.2024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DAAA6677-0495-4BC8-8AC8-2E463969A435}" type="slidenum">
              <a:rPr lang="tr-TR" smtClean="0"/>
              <a:t>‹#›</a:t>
            </a:fld>
            <a:endParaRPr lang="tr-TR"/>
          </a:p>
        </p:txBody>
      </p:sp>
    </p:spTree>
    <p:extLst>
      <p:ext uri="{BB962C8B-B14F-4D97-AF65-F5344CB8AC3E}">
        <p14:creationId xmlns:p14="http://schemas.microsoft.com/office/powerpoint/2010/main" val="1703423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D4D68C77-4666-4BC5-985E-F87E060CB24E}" type="datetimeFigureOut">
              <a:rPr lang="tr-TR" smtClean="0"/>
              <a:t>21.03.2024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DAAA6677-0495-4BC8-8AC8-2E463969A435}" type="slidenum">
              <a:rPr lang="tr-TR" smtClean="0"/>
              <a:t>‹#›</a:t>
            </a:fld>
            <a:endParaRPr lang="tr-TR"/>
          </a:p>
        </p:txBody>
      </p:sp>
    </p:spTree>
    <p:extLst>
      <p:ext uri="{BB962C8B-B14F-4D97-AF65-F5344CB8AC3E}">
        <p14:creationId xmlns:p14="http://schemas.microsoft.com/office/powerpoint/2010/main" val="374162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D4D68C77-4666-4BC5-985E-F87E060CB24E}" type="datetimeFigureOut">
              <a:rPr lang="tr-TR" smtClean="0"/>
              <a:t>21.03.2024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DAAA6677-0495-4BC8-8AC8-2E463969A435}" type="slidenum">
              <a:rPr lang="tr-TR" smtClean="0"/>
              <a:t>‹#›</a:t>
            </a:fld>
            <a:endParaRPr lang="tr-TR"/>
          </a:p>
        </p:txBody>
      </p:sp>
    </p:spTree>
    <p:extLst>
      <p:ext uri="{BB962C8B-B14F-4D97-AF65-F5344CB8AC3E}">
        <p14:creationId xmlns:p14="http://schemas.microsoft.com/office/powerpoint/2010/main" val="3687225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D4D68C77-4666-4BC5-985E-F87E060CB24E}" type="datetimeFigureOut">
              <a:rPr lang="tr-TR" smtClean="0"/>
              <a:t>21.03.2024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DAAA6677-0495-4BC8-8AC8-2E463969A435}" type="slidenum">
              <a:rPr lang="tr-TR" smtClean="0"/>
              <a:t>‹#›</a:t>
            </a:fld>
            <a:endParaRPr lang="tr-TR"/>
          </a:p>
        </p:txBody>
      </p:sp>
    </p:spTree>
    <p:extLst>
      <p:ext uri="{BB962C8B-B14F-4D97-AF65-F5344CB8AC3E}">
        <p14:creationId xmlns:p14="http://schemas.microsoft.com/office/powerpoint/2010/main" val="364494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D4D68C77-4666-4BC5-985E-F87E060CB24E}" type="datetimeFigureOut">
              <a:rPr lang="tr-TR" smtClean="0"/>
              <a:t>21.03.2024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DAAA6677-0495-4BC8-8AC8-2E463969A435}" type="slidenum">
              <a:rPr lang="tr-TR" smtClean="0"/>
              <a:t>‹#›</a:t>
            </a:fld>
            <a:endParaRPr lang="tr-TR"/>
          </a:p>
        </p:txBody>
      </p:sp>
    </p:spTree>
    <p:extLst>
      <p:ext uri="{BB962C8B-B14F-4D97-AF65-F5344CB8AC3E}">
        <p14:creationId xmlns:p14="http://schemas.microsoft.com/office/powerpoint/2010/main" val="3665015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D68C77-4666-4BC5-985E-F87E060CB24E}" type="datetimeFigureOut">
              <a:rPr lang="tr-TR" smtClean="0"/>
              <a:t>21.03.2024</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AA6677-0495-4BC8-8AC8-2E463969A435}" type="slidenum">
              <a:rPr lang="tr-TR" smtClean="0"/>
              <a:t>‹#›</a:t>
            </a:fld>
            <a:endParaRPr lang="tr-TR"/>
          </a:p>
        </p:txBody>
      </p:sp>
    </p:spTree>
    <p:extLst>
      <p:ext uri="{BB962C8B-B14F-4D97-AF65-F5344CB8AC3E}">
        <p14:creationId xmlns:p14="http://schemas.microsoft.com/office/powerpoint/2010/main" val="192367925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D68C77-4666-4BC5-985E-F87E060CB24E}" type="datetimeFigureOut">
              <a:rPr kumimoji="0" lang="tr-TR"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21.03.2024</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AAA6677-0495-4BC8-8AC8-2E463969A435}" type="slidenum">
              <a:rPr kumimoji="0" lang="tr-TR"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2959617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87"/>
          <p:cNvSpPr txBox="1">
            <a:spLocks noGrp="1"/>
          </p:cNvSpPr>
          <p:nvPr>
            <p:ph type="body" idx="1"/>
          </p:nvPr>
        </p:nvSpPr>
        <p:spPr>
          <a:xfrm>
            <a:off x="457200" y="1600204"/>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87"/>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87"/>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87"/>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tr-TR"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tr-TR"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97805482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2.jpe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hyperlink" Target="https://www.ktu.edu.tr/bapb/bap09lisansogrenciprojesi"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ktu.edu.tr/bapb/bap09lisansogrenciprojesi"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hyperlink" Target="https://kariyer.tusas.com/liftup" TargetMode="Externa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jpe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hyperlink" Target="https://liftup.tusas.com/" TargetMode="External"/><Relationship Id="rId4" Type="http://schemas.openxmlformats.org/officeDocument/2006/relationships/image" Target="../media/image18.jpg"/><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jpeg"/><Relationship Id="rId7"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hyperlink" Target="https://liftup.tusas.com/" TargetMode="External"/><Relationship Id="rId4" Type="http://schemas.openxmlformats.org/officeDocument/2006/relationships/image" Target="../media/image18.jpg"/><Relationship Id="rId9" Type="http://schemas.openxmlformats.org/officeDocument/2006/relationships/image" Target="../media/image25.jpe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jpe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31.png"/><Relationship Id="rId5" Type="http://schemas.openxmlformats.org/officeDocument/2006/relationships/hyperlink" Target="https://liftup.tusas.com/" TargetMode="External"/><Relationship Id="rId10" Type="http://schemas.openxmlformats.org/officeDocument/2006/relationships/image" Target="../media/image30.png"/><Relationship Id="rId4" Type="http://schemas.openxmlformats.org/officeDocument/2006/relationships/image" Target="../media/image18.jp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jpeg"/><Relationship Id="rId7"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hyperlink" Target="https://liftup.tusas.com/" TargetMode="External"/><Relationship Id="rId4" Type="http://schemas.openxmlformats.org/officeDocument/2006/relationships/image" Target="../media/image18.jpg"/><Relationship Id="rId9"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hyperlink" Target="https://www.tubitak.gov.tr/tr/burslar/lisans/burs-programlari/2209-a/icerik-destek-kapsami"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tubitak.gov.tr/tr/burslar/lisans/burs-programlari/2209-a/icerik-destek-kapsami"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tubitak.gov.tr/tr/burslar/lisans/burs-programlari/icerik-2209-b-universite-ogrencileri-sanayiye-yonelik-arastirma-projeleri-destegi-programi"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hyperlink" Target="https://www.tubitak.gov.tr/sites/default/files/4000/2209_b_sektor_onay_yazisi_ornegi_20.03.2023.docx" TargetMode="External"/><Relationship Id="rId2" Type="http://schemas.openxmlformats.org/officeDocument/2006/relationships/hyperlink" Target="https://www.tubitak.gov.tr/sites/default/files/4000/2209-b_arastirma_onerisi_formu_23.05.2022.docx"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kariyer.tusas.com/liftup" TargetMode="Externa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hyperlink" Target="https://kariyer.tusas.com/liftup" TargetMode="Externa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2.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stretch>
            <a:fillRect/>
          </a:stretch>
        </p:blipFill>
        <p:spPr>
          <a:xfrm>
            <a:off x="1475656" y="2132856"/>
            <a:ext cx="6169687" cy="4151736"/>
          </a:xfrm>
          <a:prstGeom prst="rect">
            <a:avLst/>
          </a:prstGeom>
        </p:spPr>
      </p:pic>
      <p:sp>
        <p:nvSpPr>
          <p:cNvPr id="2" name="Unvan 1"/>
          <p:cNvSpPr>
            <a:spLocks noGrp="1"/>
          </p:cNvSpPr>
          <p:nvPr>
            <p:ph type="ctrTitle"/>
          </p:nvPr>
        </p:nvSpPr>
        <p:spPr>
          <a:xfrm>
            <a:off x="383519" y="188640"/>
            <a:ext cx="7990656" cy="2115666"/>
          </a:xfrm>
        </p:spPr>
        <p:txBody>
          <a:bodyPr>
            <a:normAutofit/>
          </a:bodyPr>
          <a:lstStyle/>
          <a:p>
            <a:r>
              <a:rPr lang="tr-TR" sz="3600" b="1" dirty="0" smtClean="0">
                <a:solidFill>
                  <a:srgbClr val="0000FF"/>
                </a:solidFill>
                <a:latin typeface="Arial" panose="020B0604020202020204" pitchFamily="34" charset="0"/>
                <a:cs typeface="Arial" panose="020B0604020202020204" pitchFamily="34" charset="0"/>
              </a:rPr>
              <a:t>TÜBİTAK 2209-A, 2209-B,        </a:t>
            </a:r>
            <a:r>
              <a:rPr lang="tr-TR" sz="3600" b="1" dirty="0" smtClean="0">
                <a:solidFill>
                  <a:srgbClr val="C00000"/>
                </a:solidFill>
                <a:latin typeface="Arial" panose="020B0604020202020204" pitchFamily="34" charset="0"/>
                <a:cs typeface="Arial" panose="020B0604020202020204" pitchFamily="34" charset="0"/>
              </a:rPr>
              <a:t>TUSAŞ LIFT-UP, </a:t>
            </a:r>
            <a:r>
              <a:rPr lang="tr-TR" sz="3600" b="1" dirty="0" smtClean="0">
                <a:solidFill>
                  <a:srgbClr val="00B050"/>
                </a:solidFill>
                <a:latin typeface="Arial" panose="020B0604020202020204" pitchFamily="34" charset="0"/>
                <a:cs typeface="Arial" panose="020B0604020202020204" pitchFamily="34" charset="0"/>
              </a:rPr>
              <a:t>KTÜ BAP-08      </a:t>
            </a:r>
            <a:r>
              <a:rPr lang="tr-TR" sz="3600" b="1" dirty="0" smtClean="0">
                <a:solidFill>
                  <a:schemeClr val="bg1"/>
                </a:solidFill>
                <a:latin typeface="Arial" panose="020B0604020202020204" pitchFamily="34" charset="0"/>
                <a:cs typeface="Arial" panose="020B0604020202020204" pitchFamily="34" charset="0"/>
              </a:rPr>
              <a:t>DESTEKLERİ</a:t>
            </a:r>
            <a:r>
              <a:rPr lang="tr-TR" sz="4000" b="1" dirty="0" smtClean="0">
                <a:solidFill>
                  <a:schemeClr val="bg1"/>
                </a:solidFill>
                <a:latin typeface="Arial" panose="020B0604020202020204" pitchFamily="34" charset="0"/>
                <a:cs typeface="Arial" panose="020B0604020202020204" pitchFamily="34" charset="0"/>
              </a:rPr>
              <a:t> TANITIMI</a:t>
            </a:r>
            <a:endParaRPr lang="tr-TR" sz="4000" b="1" dirty="0">
              <a:solidFill>
                <a:schemeClr val="bg1"/>
              </a:solidFill>
              <a:latin typeface="Arial" panose="020B0604020202020204" pitchFamily="34" charset="0"/>
              <a:cs typeface="Arial" panose="020B0604020202020204" pitchFamily="34" charset="0"/>
            </a:endParaRP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61" y="6481579"/>
            <a:ext cx="744116" cy="372131"/>
          </a:xfrm>
          <a:prstGeom prst="rect">
            <a:avLst/>
          </a:prstGeom>
          <a:noFill/>
          <a:effectLst>
            <a:outerShdw blurRad="50800" dist="50800" dir="5400000" algn="ctr" rotWithShape="0">
              <a:srgbClr val="000000">
                <a:alpha val="0"/>
              </a:srgbClr>
            </a:outerShdw>
          </a:effectLst>
        </p:spPr>
      </p:pic>
      <p:sp>
        <p:nvSpPr>
          <p:cNvPr id="5" name="Dikdörtgen 4"/>
          <p:cNvSpPr/>
          <p:nvPr/>
        </p:nvSpPr>
        <p:spPr>
          <a:xfrm>
            <a:off x="755577" y="6480702"/>
            <a:ext cx="8388423" cy="400110"/>
          </a:xfrm>
          <a:prstGeom prst="rect">
            <a:avLst/>
          </a:prstGeom>
        </p:spPr>
        <p:txBody>
          <a:bodyPr wrap="square">
            <a:spAutoFit/>
          </a:bodyPr>
          <a:lstStyle/>
          <a:p>
            <a:pPr algn="ctr"/>
            <a:r>
              <a:rPr lang="tr-TR" sz="1000" b="1" i="1" dirty="0" smtClean="0">
                <a:solidFill>
                  <a:srgbClr val="C00000"/>
                </a:solidFill>
                <a:latin typeface="Arial" panose="020B0604020202020204" pitchFamily="34" charset="0"/>
                <a:ea typeface="+mj-ea"/>
                <a:cs typeface="Arial" panose="020B0604020202020204" pitchFamily="34" charset="0"/>
              </a:rPr>
              <a:t>KARADENİZ TEKNİK ÜNİVERSİTESİ MAKİNE MÜHENDİSLİĞİ BÖLÜMÜ</a:t>
            </a:r>
            <a:endParaRPr lang="tr-TR" sz="1000" b="1" i="1" dirty="0" smtClean="0">
              <a:solidFill>
                <a:srgbClr val="C00000"/>
              </a:solidFill>
            </a:endParaRPr>
          </a:p>
          <a:p>
            <a:pPr algn="ctr"/>
            <a:r>
              <a:rPr lang="tr-TR" sz="1000" b="1" i="1" dirty="0" smtClean="0">
                <a:solidFill>
                  <a:srgbClr val="0000FF"/>
                </a:solidFill>
                <a:latin typeface="Arial" panose="020B0604020202020204" pitchFamily="34" charset="0"/>
                <a:ea typeface="+mj-ea"/>
                <a:cs typeface="Arial" panose="020B0604020202020204" pitchFamily="34" charset="0"/>
              </a:rPr>
              <a:t>KARADENİZ TECHNICAL UNIVERSITY DEPARTMENT OF MECHANICAL ENGINEERING</a:t>
            </a:r>
            <a:endParaRPr lang="tr-TR" sz="1100" b="1" i="1" dirty="0" smtClean="0">
              <a:solidFill>
                <a:srgbClr val="0000FF"/>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9417221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3">
          <a:extLst>
            <a:ext uri="{FF2B5EF4-FFF2-40B4-BE49-F238E27FC236}">
              <a16:creationId xmlns:a16="http://schemas.microsoft.com/office/drawing/2014/main" id="{2EC6A4A8-BEB3-0633-930D-2CC1454EE32E}"/>
            </a:ext>
          </a:extLst>
        </p:cNvPr>
        <p:cNvGrpSpPr/>
        <p:nvPr/>
      </p:nvGrpSpPr>
      <p:grpSpPr>
        <a:xfrm>
          <a:off x="0" y="0"/>
          <a:ext cx="0" cy="0"/>
          <a:chOff x="0" y="0"/>
          <a:chExt cx="0" cy="0"/>
        </a:xfrm>
      </p:grpSpPr>
      <p:sp>
        <p:nvSpPr>
          <p:cNvPr id="10" name="AutoShape 4" descr="PROF. DR. METİN HÜSEM">
            <a:extLst>
              <a:ext uri="{FF2B5EF4-FFF2-40B4-BE49-F238E27FC236}">
                <a16:creationId xmlns:a16="http://schemas.microsoft.com/office/drawing/2014/main" id="{B57CDB6B-9555-56DD-624B-DFBEF6B3D7F7}"/>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object 7">
            <a:extLst>
              <a:ext uri="{FF2B5EF4-FFF2-40B4-BE49-F238E27FC236}">
                <a16:creationId xmlns:a16="http://schemas.microsoft.com/office/drawing/2014/main" id="{F09EE410-3727-1B68-55E4-A0C554302288}"/>
              </a:ext>
            </a:extLst>
          </p:cNvPr>
          <p:cNvSpPr/>
          <p:nvPr/>
        </p:nvSpPr>
        <p:spPr>
          <a:xfrm>
            <a:off x="155575" y="1742691"/>
            <a:ext cx="4196368" cy="314482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object 8">
            <a:extLst>
              <a:ext uri="{FF2B5EF4-FFF2-40B4-BE49-F238E27FC236}">
                <a16:creationId xmlns:a16="http://schemas.microsoft.com/office/drawing/2014/main" id="{1B66DAF0-5D07-4A44-44DB-209D6DC9CAB5}"/>
              </a:ext>
            </a:extLst>
          </p:cNvPr>
          <p:cNvSpPr/>
          <p:nvPr/>
        </p:nvSpPr>
        <p:spPr>
          <a:xfrm>
            <a:off x="4460871" y="1742691"/>
            <a:ext cx="4263433" cy="3144827"/>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object 6">
            <a:extLst>
              <a:ext uri="{FF2B5EF4-FFF2-40B4-BE49-F238E27FC236}">
                <a16:creationId xmlns:a16="http://schemas.microsoft.com/office/drawing/2014/main" id="{2A6862AC-499B-48EA-A066-4FAA47A6C653}"/>
              </a:ext>
            </a:extLst>
          </p:cNvPr>
          <p:cNvSpPr txBox="1"/>
          <p:nvPr/>
        </p:nvSpPr>
        <p:spPr>
          <a:xfrm>
            <a:off x="0" y="7937"/>
            <a:ext cx="9144000" cy="954107"/>
          </a:xfrm>
          <a:prstGeom prst="rect">
            <a:avLst/>
          </a:prstGeom>
          <a:noFill/>
        </p:spPr>
        <p:txBody>
          <a:bodyPr wrap="square">
            <a:spAutoFit/>
          </a:bodyPr>
          <a:lstStyle>
            <a:defPPr>
              <a:defRPr lang="tr-TR"/>
            </a:defPPr>
            <a:lvl1pPr marR="0" lvl="0" indent="0" fontAlgn="auto">
              <a:lnSpc>
                <a:spcPct val="100000"/>
              </a:lnSpc>
              <a:spcBef>
                <a:spcPts val="0"/>
              </a:spcBef>
              <a:spcAft>
                <a:spcPts val="0"/>
              </a:spcAft>
              <a:buClrTx/>
              <a:buSzTx/>
              <a:buFontTx/>
              <a:buNone/>
              <a:tabLst/>
              <a:defRPr kumimoji="0" sz="2800" b="1" i="1" u="none" strike="noStrike" cap="none" spc="0" normalizeH="0" baseline="0">
                <a:ln>
                  <a:noFill/>
                </a:ln>
                <a:solidFill>
                  <a:srgbClr val="0000FF"/>
                </a:solidFill>
                <a:effectLst/>
                <a:uLnTx/>
                <a:uFillTx/>
                <a:latin typeface="Arial" panose="020B0604020202020204" pitchFamily="34" charset="0"/>
                <a:cs typeface="Arial" panose="020B0604020202020204" pitchFamily="34" charset="0"/>
              </a:defRPr>
            </a:lvl1pPr>
          </a:lstStyle>
          <a:p>
            <a:r>
              <a:rPr lang="tr-TR" dirty="0">
                <a:sym typeface="Arial"/>
              </a:rPr>
              <a:t>TUSAŞ – KTÜ İHA Teknolojileri ve Termal Yönetim </a:t>
            </a:r>
            <a:r>
              <a:rPr lang="tr-TR" dirty="0" smtClean="0">
                <a:sym typeface="Arial"/>
              </a:rPr>
              <a:t>Sistemleri </a:t>
            </a:r>
            <a:r>
              <a:rPr lang="tr-TR" dirty="0" smtClean="0">
                <a:solidFill>
                  <a:srgbClr val="C00000"/>
                </a:solidFill>
                <a:sym typeface="Arial"/>
              </a:rPr>
              <a:t>(İHATERM) </a:t>
            </a:r>
            <a:r>
              <a:rPr lang="tr-TR" dirty="0">
                <a:sym typeface="Arial"/>
              </a:rPr>
              <a:t>Laboratuvarı</a:t>
            </a:r>
            <a:endParaRPr dirty="0">
              <a:sym typeface="Arial"/>
            </a:endParaRPr>
          </a:p>
        </p:txBody>
      </p:sp>
      <p:sp>
        <p:nvSpPr>
          <p:cNvPr id="13" name="Dikdörtgen 12">
            <a:extLst>
              <a:ext uri="{FF2B5EF4-FFF2-40B4-BE49-F238E27FC236}">
                <a16:creationId xmlns:a16="http://schemas.microsoft.com/office/drawing/2014/main" id="{B8594404-37BD-93EB-672F-B4488E90E388}"/>
              </a:ext>
            </a:extLst>
          </p:cNvPr>
          <p:cNvSpPr/>
          <p:nvPr/>
        </p:nvSpPr>
        <p:spPr>
          <a:xfrm>
            <a:off x="1698471" y="4887518"/>
            <a:ext cx="606061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400" b="0" i="0" u="none" strike="noStrike" kern="0" cap="none" spc="-5" normalizeH="0" baseline="0" noProof="0" dirty="0">
                <a:ln>
                  <a:noFill/>
                </a:ln>
                <a:solidFill>
                  <a:srgbClr val="000000"/>
                </a:solidFill>
                <a:effectLst/>
                <a:uLnTx/>
                <a:uFillTx/>
                <a:latin typeface="Arial"/>
                <a:cs typeface="Calibri"/>
                <a:sym typeface="Arial"/>
              </a:rPr>
              <a:t>Öncesi                                                                                  Sonrası</a:t>
            </a:r>
            <a:endParaRPr kumimoji="0" lang="tr-TR"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 name="object 6">
            <a:extLst>
              <a:ext uri="{FF2B5EF4-FFF2-40B4-BE49-F238E27FC236}">
                <a16:creationId xmlns:a16="http://schemas.microsoft.com/office/drawing/2014/main" id="{04145094-70B5-AADC-6439-9AA92B08E3F4}"/>
              </a:ext>
            </a:extLst>
          </p:cNvPr>
          <p:cNvSpPr txBox="1"/>
          <p:nvPr/>
        </p:nvSpPr>
        <p:spPr>
          <a:xfrm>
            <a:off x="286385" y="5363442"/>
            <a:ext cx="8465050" cy="978986"/>
          </a:xfrm>
          <a:prstGeom prst="rect">
            <a:avLst/>
          </a:prstGeom>
        </p:spPr>
        <p:txBody>
          <a:bodyPr vert="horz" wrap="square" lIns="0" tIns="13970" rIns="0" bIns="0" rtlCol="0">
            <a:spAutoFit/>
          </a:bodyPr>
          <a:lstStyle/>
          <a:p>
            <a:pPr marL="298450" marR="5080" lvl="0" indent="-285750" algn="just" defTabSz="914400" rtl="0" eaLnBrk="1" fontAlgn="auto" latinLnBrk="0" hangingPunct="1">
              <a:lnSpc>
                <a:spcPct val="109300"/>
              </a:lnSpc>
              <a:spcBef>
                <a:spcPts val="110"/>
              </a:spcBef>
              <a:spcAft>
                <a:spcPts val="0"/>
              </a:spcAft>
              <a:buClr>
                <a:srgbClr val="000000"/>
              </a:buClr>
              <a:buSzTx/>
              <a:buFontTx/>
              <a:buChar char="-"/>
              <a:tabLst/>
              <a:defRPr/>
            </a:pPr>
            <a:r>
              <a:rPr kumimoji="0" lang="tr-TR" sz="1400" b="0" i="0" u="none" strike="noStrike" kern="0" cap="none" spc="-5" normalizeH="0" baseline="0" noProof="0" dirty="0">
                <a:ln>
                  <a:noFill/>
                </a:ln>
                <a:solidFill>
                  <a:srgbClr val="000000"/>
                </a:solidFill>
                <a:effectLst/>
                <a:uLnTx/>
                <a:uFillTx/>
                <a:latin typeface="Arial"/>
                <a:cs typeface="Calibri"/>
                <a:sym typeface="Arial"/>
              </a:rPr>
              <a:t>7 üst düzey iş istasyonu </a:t>
            </a:r>
          </a:p>
          <a:p>
            <a:pPr marL="298450" marR="5080" lvl="0" indent="-285750" algn="just" defTabSz="914400" rtl="0" eaLnBrk="1" fontAlgn="auto" latinLnBrk="0" hangingPunct="1">
              <a:lnSpc>
                <a:spcPct val="109300"/>
              </a:lnSpc>
              <a:spcBef>
                <a:spcPts val="110"/>
              </a:spcBef>
              <a:spcAft>
                <a:spcPts val="0"/>
              </a:spcAft>
              <a:buClr>
                <a:srgbClr val="000000"/>
              </a:buClr>
              <a:buSzTx/>
              <a:buFontTx/>
              <a:buChar char="-"/>
              <a:tabLst/>
              <a:defRPr/>
            </a:pPr>
            <a:r>
              <a:rPr kumimoji="0" lang="tr-TR" sz="1400" b="0" i="0" u="none" strike="noStrike" kern="0" cap="none" spc="-5" normalizeH="0" baseline="0" noProof="0" dirty="0">
                <a:ln>
                  <a:noFill/>
                </a:ln>
                <a:solidFill>
                  <a:srgbClr val="000000"/>
                </a:solidFill>
                <a:effectLst/>
                <a:uLnTx/>
                <a:uFillTx/>
                <a:latin typeface="Arial"/>
                <a:cs typeface="Calibri"/>
                <a:sym typeface="Arial"/>
              </a:rPr>
              <a:t>TUSAŞ Lift-</a:t>
            </a:r>
            <a:r>
              <a:rPr kumimoji="0" lang="tr-TR" sz="1400" b="0" i="0" u="none" strike="noStrike" kern="0" cap="none" spc="-5" normalizeH="0" baseline="0" noProof="0" dirty="0" err="1">
                <a:ln>
                  <a:noFill/>
                </a:ln>
                <a:solidFill>
                  <a:srgbClr val="000000"/>
                </a:solidFill>
                <a:effectLst/>
                <a:uLnTx/>
                <a:uFillTx/>
                <a:latin typeface="Arial"/>
                <a:cs typeface="Calibri"/>
                <a:sym typeface="Arial"/>
              </a:rPr>
              <a:t>Up</a:t>
            </a:r>
            <a:r>
              <a:rPr kumimoji="0" lang="tr-TR" sz="1400" b="0" i="0" u="none" strike="noStrike" kern="0" cap="none" spc="-5" normalizeH="0" baseline="0" noProof="0" dirty="0">
                <a:ln>
                  <a:noFill/>
                </a:ln>
                <a:solidFill>
                  <a:srgbClr val="000000"/>
                </a:solidFill>
                <a:effectLst/>
                <a:uLnTx/>
                <a:uFillTx/>
                <a:latin typeface="Arial"/>
                <a:cs typeface="Calibri"/>
                <a:sym typeface="Arial"/>
              </a:rPr>
              <a:t>, Lift-</a:t>
            </a:r>
            <a:r>
              <a:rPr kumimoji="0" lang="tr-TR" sz="1400" b="0" i="0" u="none" strike="noStrike" kern="0" cap="none" spc="-5" normalizeH="0" baseline="0" noProof="0" dirty="0" err="1">
                <a:ln>
                  <a:noFill/>
                </a:ln>
                <a:solidFill>
                  <a:srgbClr val="000000"/>
                </a:solidFill>
                <a:effectLst/>
                <a:uLnTx/>
                <a:uFillTx/>
                <a:latin typeface="Arial"/>
                <a:cs typeface="Calibri"/>
                <a:sym typeface="Arial"/>
              </a:rPr>
              <a:t>Up</a:t>
            </a:r>
            <a:r>
              <a:rPr kumimoji="0" lang="tr-TR" sz="1400" b="0" i="0" u="none" strike="noStrike" kern="0" cap="none" spc="-5" normalizeH="0" baseline="0" noProof="0" dirty="0">
                <a:ln>
                  <a:noFill/>
                </a:ln>
                <a:solidFill>
                  <a:srgbClr val="000000"/>
                </a:solidFill>
                <a:effectLst/>
                <a:uLnTx/>
                <a:uFillTx/>
                <a:latin typeface="Arial"/>
                <a:cs typeface="Calibri"/>
                <a:sym typeface="Arial"/>
              </a:rPr>
              <a:t>+, Lift-</a:t>
            </a:r>
            <a:r>
              <a:rPr kumimoji="0" lang="tr-TR" sz="1400" b="0" i="0" u="none" strike="noStrike" kern="0" cap="none" spc="-5" normalizeH="0" baseline="0" noProof="0" dirty="0" err="1">
                <a:ln>
                  <a:noFill/>
                </a:ln>
                <a:solidFill>
                  <a:srgbClr val="000000"/>
                </a:solidFill>
                <a:effectLst/>
                <a:uLnTx/>
                <a:uFillTx/>
                <a:latin typeface="Arial"/>
                <a:cs typeface="Calibri"/>
                <a:sym typeface="Arial"/>
              </a:rPr>
              <a:t>Up</a:t>
            </a:r>
            <a:r>
              <a:rPr kumimoji="0" lang="tr-TR" sz="1400" b="0" i="0" u="none" strike="noStrike" kern="0" cap="none" spc="-5" normalizeH="0" baseline="0" noProof="0" dirty="0">
                <a:ln>
                  <a:noFill/>
                </a:ln>
                <a:solidFill>
                  <a:srgbClr val="000000"/>
                </a:solidFill>
                <a:effectLst/>
                <a:uLnTx/>
                <a:uFillTx/>
                <a:latin typeface="Arial"/>
                <a:cs typeface="Calibri"/>
                <a:sym typeface="Arial"/>
              </a:rPr>
              <a:t>++ öğrencilerinin hizmetine sunulmuştur. </a:t>
            </a:r>
          </a:p>
          <a:p>
            <a:pPr marL="298450" marR="5080" lvl="0" indent="-285750" algn="just" defTabSz="914400" rtl="0" eaLnBrk="1" fontAlgn="auto" latinLnBrk="0" hangingPunct="1">
              <a:lnSpc>
                <a:spcPct val="109300"/>
              </a:lnSpc>
              <a:spcBef>
                <a:spcPts val="110"/>
              </a:spcBef>
              <a:spcAft>
                <a:spcPts val="0"/>
              </a:spcAft>
              <a:buClr>
                <a:srgbClr val="000000"/>
              </a:buClr>
              <a:buSzTx/>
              <a:buFontTx/>
              <a:buChar char="-"/>
              <a:tabLst/>
              <a:defRPr/>
            </a:pPr>
            <a:r>
              <a:rPr kumimoji="0" lang="tr-TR" sz="1400" b="0" i="0" u="none" strike="noStrike" kern="0" cap="none" spc="-5" normalizeH="0" baseline="0" noProof="0" dirty="0">
                <a:ln>
                  <a:noFill/>
                </a:ln>
                <a:solidFill>
                  <a:srgbClr val="000000"/>
                </a:solidFill>
                <a:effectLst/>
                <a:uLnTx/>
                <a:uFillTx/>
                <a:latin typeface="Arial"/>
                <a:cs typeface="Calibri"/>
                <a:sym typeface="Arial"/>
              </a:rPr>
              <a:t>TUSAŞ Akademi </a:t>
            </a:r>
            <a:r>
              <a:rPr kumimoji="0" lang="tr-TR" sz="1400" b="0" i="0" u="none" strike="noStrike" kern="0" cap="none" spc="-5" normalizeH="0" baseline="0" noProof="0" dirty="0" err="1">
                <a:ln>
                  <a:noFill/>
                </a:ln>
                <a:solidFill>
                  <a:srgbClr val="000000"/>
                </a:solidFill>
                <a:effectLst/>
                <a:uLnTx/>
                <a:uFillTx/>
                <a:latin typeface="Arial"/>
                <a:cs typeface="Calibri"/>
                <a:sym typeface="Arial"/>
              </a:rPr>
              <a:t>Portalının</a:t>
            </a:r>
            <a:r>
              <a:rPr kumimoji="0" lang="tr-TR" sz="1400" b="0" i="0" u="none" strike="noStrike" kern="0" cap="none" spc="-5" normalizeH="0" baseline="0" noProof="0" dirty="0">
                <a:ln>
                  <a:noFill/>
                </a:ln>
                <a:solidFill>
                  <a:srgbClr val="000000"/>
                </a:solidFill>
                <a:effectLst/>
                <a:uLnTx/>
                <a:uFillTx/>
                <a:latin typeface="Arial"/>
                <a:cs typeface="Calibri"/>
                <a:sym typeface="Arial"/>
              </a:rPr>
              <a:t> başlatılmasıyla Araştırma Projeleri Desteklerine başvurular yapılarak, laboratuvarın daha etkin kullanımı sağlanacaktır.</a:t>
            </a:r>
            <a:endParaRPr kumimoji="0" sz="1200" b="0" i="0" u="none" strike="noStrike" kern="0" cap="none" spc="0" normalizeH="0" baseline="0" noProof="0" dirty="0">
              <a:ln>
                <a:noFill/>
              </a:ln>
              <a:solidFill>
                <a:srgbClr val="000000"/>
              </a:solidFill>
              <a:effectLst/>
              <a:uLnTx/>
              <a:uFillTx/>
              <a:latin typeface="Arial"/>
              <a:cs typeface="Calibri"/>
              <a:sym typeface="Arial"/>
            </a:endParaRPr>
          </a:p>
        </p:txBody>
      </p:sp>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61" y="6481579"/>
            <a:ext cx="744116" cy="372131"/>
          </a:xfrm>
          <a:prstGeom prst="rect">
            <a:avLst/>
          </a:prstGeom>
          <a:noFill/>
          <a:effectLst>
            <a:outerShdw blurRad="50800" dist="50800" dir="5400000" algn="ctr" rotWithShape="0">
              <a:srgbClr val="000000">
                <a:alpha val="0"/>
              </a:srgbClr>
            </a:outerShdw>
          </a:effectLst>
        </p:spPr>
      </p:pic>
      <p:sp>
        <p:nvSpPr>
          <p:cNvPr id="9" name="Dikdörtgen 8"/>
          <p:cNvSpPr/>
          <p:nvPr/>
        </p:nvSpPr>
        <p:spPr>
          <a:xfrm>
            <a:off x="755577" y="6480702"/>
            <a:ext cx="8388423" cy="400110"/>
          </a:xfrm>
          <a:prstGeom prst="rect">
            <a:avLst/>
          </a:prstGeom>
        </p:spPr>
        <p:txBody>
          <a:bodyPr wrap="square">
            <a:spAutoFit/>
          </a:bodyPr>
          <a:lstStyle/>
          <a:p>
            <a:pPr algn="ctr"/>
            <a:r>
              <a:rPr lang="tr-TR" sz="1000" b="1" i="1" dirty="0" smtClean="0">
                <a:solidFill>
                  <a:srgbClr val="C00000"/>
                </a:solidFill>
                <a:cs typeface="Arial" panose="020B0604020202020204" pitchFamily="34" charset="0"/>
              </a:rPr>
              <a:t>KARADENİZ TEKNİK ÜNİVERSİTESİ MAKİNE MÜHENDİSLİĞİ BÖLÜMÜ</a:t>
            </a:r>
            <a:endParaRPr lang="tr-TR" sz="1000" b="1" i="1" dirty="0" smtClean="0">
              <a:solidFill>
                <a:srgbClr val="C00000"/>
              </a:solidFill>
              <a:latin typeface="Calibri"/>
            </a:endParaRPr>
          </a:p>
          <a:p>
            <a:pPr algn="ctr"/>
            <a:r>
              <a:rPr lang="tr-TR" sz="1000" b="1" i="1" dirty="0" smtClean="0">
                <a:solidFill>
                  <a:srgbClr val="0000FF"/>
                </a:solidFill>
                <a:cs typeface="Arial" panose="020B0604020202020204" pitchFamily="34" charset="0"/>
              </a:rPr>
              <a:t>KARADENİZ TECHNICAL UNIVERSITY DEPARTMENT OF MECHANICAL ENGINEERING</a:t>
            </a:r>
            <a:endParaRPr lang="tr-TR" sz="1100" b="1" i="1" dirty="0" smtClean="0">
              <a:solidFill>
                <a:srgbClr val="0000FF"/>
              </a:solidFill>
              <a:cs typeface="Arial" panose="020B0604020202020204" pitchFamily="34" charset="0"/>
            </a:endParaRPr>
          </a:p>
        </p:txBody>
      </p:sp>
    </p:spTree>
    <p:extLst>
      <p:ext uri="{BB962C8B-B14F-4D97-AF65-F5344CB8AC3E}">
        <p14:creationId xmlns:p14="http://schemas.microsoft.com/office/powerpoint/2010/main" val="42153406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F114EA-319E-F1F1-E98A-917BE94F41F7}"/>
              </a:ext>
            </a:extLst>
          </p:cNvPr>
          <p:cNvSpPr txBox="1"/>
          <p:nvPr/>
        </p:nvSpPr>
        <p:spPr>
          <a:xfrm>
            <a:off x="0" y="0"/>
            <a:ext cx="8316416" cy="523220"/>
          </a:xfrm>
          <a:prstGeom prst="rect">
            <a:avLst/>
          </a:prstGeom>
          <a:noFill/>
        </p:spPr>
        <p:txBody>
          <a:bodyPr wrap="square">
            <a:spAutoFit/>
          </a:bodyPr>
          <a:lstStyle>
            <a:defPPr>
              <a:defRPr lang="tr-TR"/>
            </a:defPPr>
            <a:lvl1pPr marR="0" lvl="0" indent="0" fontAlgn="auto">
              <a:lnSpc>
                <a:spcPct val="100000"/>
              </a:lnSpc>
              <a:spcBef>
                <a:spcPts val="0"/>
              </a:spcBef>
              <a:spcAft>
                <a:spcPts val="0"/>
              </a:spcAft>
              <a:buClrTx/>
              <a:buSzTx/>
              <a:buFontTx/>
              <a:buNone/>
              <a:tabLst/>
              <a:defRPr kumimoji="0" sz="2800" b="1" i="1" u="none" strike="noStrike" cap="none" spc="0" normalizeH="0" baseline="0">
                <a:ln>
                  <a:noFill/>
                </a:ln>
                <a:solidFill>
                  <a:srgbClr val="0000FF"/>
                </a:solidFill>
                <a:effectLst/>
                <a:uLnTx/>
                <a:uFillTx/>
                <a:latin typeface="Arial" panose="020B0604020202020204" pitchFamily="34" charset="0"/>
                <a:cs typeface="Arial" panose="020B0604020202020204" pitchFamily="34" charset="0"/>
              </a:defRPr>
            </a:lvl1pPr>
          </a:lstStyle>
          <a:p>
            <a:r>
              <a:rPr lang="tr-TR" dirty="0" smtClean="0"/>
              <a:t>KTÜ BAP-08 Lisans Projeleri Desteği</a:t>
            </a:r>
            <a:endParaRPr lang="en-US" dirty="0">
              <a:solidFill>
                <a:srgbClr val="C00000"/>
              </a:solidFill>
            </a:endParaRPr>
          </a:p>
        </p:txBody>
      </p:sp>
      <p:pic>
        <p:nvPicPr>
          <p:cNvPr id="6" name="Resim 5"/>
          <p:cNvPicPr>
            <a:picLocks noChangeAspect="1"/>
          </p:cNvPicPr>
          <p:nvPr/>
        </p:nvPicPr>
        <p:blipFill>
          <a:blip r:embed="rId2"/>
          <a:stretch>
            <a:fillRect/>
          </a:stretch>
        </p:blipFill>
        <p:spPr>
          <a:xfrm>
            <a:off x="179512" y="1544935"/>
            <a:ext cx="8858256" cy="3401863"/>
          </a:xfrm>
          <a:prstGeom prst="rect">
            <a:avLst/>
          </a:prstGeom>
        </p:spPr>
      </p:pic>
      <p:sp>
        <p:nvSpPr>
          <p:cNvPr id="12" name="Dikdörtgen 11"/>
          <p:cNvSpPr/>
          <p:nvPr/>
        </p:nvSpPr>
        <p:spPr>
          <a:xfrm>
            <a:off x="2987824" y="6021288"/>
            <a:ext cx="3893566" cy="276999"/>
          </a:xfrm>
          <a:prstGeom prst="rect">
            <a:avLst/>
          </a:prstGeom>
        </p:spPr>
        <p:txBody>
          <a:bodyPr wrap="none">
            <a:spAutoFit/>
          </a:bodyPr>
          <a:lstStyle/>
          <a:p>
            <a:pPr lvl="0" algn="ctr"/>
            <a:r>
              <a:rPr lang="tr-TR" sz="1200" dirty="0">
                <a:solidFill>
                  <a:prstClr val="black"/>
                </a:solidFill>
                <a:latin typeface="Arial" panose="020B0604020202020204" pitchFamily="34" charset="0"/>
                <a:cs typeface="Arial" panose="020B0604020202020204" pitchFamily="34" charset="0"/>
                <a:hlinkClick r:id="rId3"/>
              </a:rPr>
              <a:t>https://www.ktu.edu.tr/bapb/bap09lisansogrenciprojesi</a:t>
            </a:r>
            <a:r>
              <a:rPr lang="tr-TR" sz="1200" dirty="0">
                <a:solidFill>
                  <a:prstClr val="black"/>
                </a:solidFill>
                <a:latin typeface="Arial" panose="020B0604020202020204" pitchFamily="34" charset="0"/>
                <a:cs typeface="Arial" panose="020B0604020202020204" pitchFamily="34" charset="0"/>
              </a:rPr>
              <a:t> </a:t>
            </a:r>
          </a:p>
        </p:txBody>
      </p:sp>
      <p:sp>
        <p:nvSpPr>
          <p:cNvPr id="5" name="Dikdörtgen 4"/>
          <p:cNvSpPr/>
          <p:nvPr/>
        </p:nvSpPr>
        <p:spPr>
          <a:xfrm>
            <a:off x="755577" y="6480702"/>
            <a:ext cx="8388423" cy="400110"/>
          </a:xfrm>
          <a:prstGeom prst="rect">
            <a:avLst/>
          </a:prstGeom>
        </p:spPr>
        <p:txBody>
          <a:bodyPr wrap="square">
            <a:spAutoFit/>
          </a:bodyPr>
          <a:lstStyle/>
          <a:p>
            <a:pPr algn="ctr"/>
            <a:r>
              <a:rPr lang="tr-TR" sz="1000" b="1" i="1" dirty="0" smtClean="0">
                <a:solidFill>
                  <a:srgbClr val="C00000"/>
                </a:solidFill>
                <a:latin typeface="Arial" panose="020B0604020202020204" pitchFamily="34" charset="0"/>
                <a:ea typeface="+mj-ea"/>
                <a:cs typeface="Arial" panose="020B0604020202020204" pitchFamily="34" charset="0"/>
              </a:rPr>
              <a:t>KARADENİZ TEKNİK ÜNİVERSİTESİ MAKİNE MÜHENDİSLİĞİ BÖLÜMÜ</a:t>
            </a:r>
            <a:endParaRPr lang="tr-TR" sz="1000" b="1" i="1" dirty="0" smtClean="0">
              <a:solidFill>
                <a:srgbClr val="C00000"/>
              </a:solidFill>
            </a:endParaRPr>
          </a:p>
          <a:p>
            <a:pPr algn="ctr"/>
            <a:r>
              <a:rPr lang="tr-TR" sz="1000" b="1" i="1" dirty="0" smtClean="0">
                <a:solidFill>
                  <a:srgbClr val="0000FF"/>
                </a:solidFill>
                <a:latin typeface="Arial" panose="020B0604020202020204" pitchFamily="34" charset="0"/>
                <a:ea typeface="+mj-ea"/>
                <a:cs typeface="Arial" panose="020B0604020202020204" pitchFamily="34" charset="0"/>
              </a:rPr>
              <a:t>KARADENİZ TECHNICAL UNIVERSITY DEPARTMENT OF MECHANICAL ENGINEERING</a:t>
            </a:r>
            <a:endParaRPr lang="tr-TR" sz="1100" b="1" i="1" dirty="0" smtClean="0">
              <a:solidFill>
                <a:srgbClr val="0000FF"/>
              </a:solidFill>
              <a:latin typeface="Arial" panose="020B0604020202020204" pitchFamily="34" charset="0"/>
              <a:ea typeface="+mj-ea"/>
              <a:cs typeface="Arial" panose="020B0604020202020204" pitchFamily="34" charset="0"/>
            </a:endParaRPr>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61" y="6481579"/>
            <a:ext cx="744116" cy="372131"/>
          </a:xfrm>
          <a:prstGeom prst="rect">
            <a:avLst/>
          </a:prstGeom>
          <a:noFill/>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16054449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F114EA-319E-F1F1-E98A-917BE94F41F7}"/>
              </a:ext>
            </a:extLst>
          </p:cNvPr>
          <p:cNvSpPr txBox="1"/>
          <p:nvPr/>
        </p:nvSpPr>
        <p:spPr>
          <a:xfrm>
            <a:off x="0" y="0"/>
            <a:ext cx="8316416" cy="523220"/>
          </a:xfrm>
          <a:prstGeom prst="rect">
            <a:avLst/>
          </a:prstGeom>
          <a:noFill/>
        </p:spPr>
        <p:txBody>
          <a:bodyPr wrap="square">
            <a:spAutoFit/>
          </a:bodyPr>
          <a:lstStyle>
            <a:defPPr>
              <a:defRPr lang="tr-TR"/>
            </a:defPPr>
            <a:lvl1pPr marR="0" lvl="0" indent="0" fontAlgn="auto">
              <a:lnSpc>
                <a:spcPct val="100000"/>
              </a:lnSpc>
              <a:spcBef>
                <a:spcPts val="0"/>
              </a:spcBef>
              <a:spcAft>
                <a:spcPts val="0"/>
              </a:spcAft>
              <a:buClrTx/>
              <a:buSzTx/>
              <a:buFontTx/>
              <a:buNone/>
              <a:tabLst/>
              <a:defRPr kumimoji="0" sz="2800" b="1" i="1" u="none" strike="noStrike" cap="none" spc="0" normalizeH="0" baseline="0">
                <a:ln>
                  <a:noFill/>
                </a:ln>
                <a:solidFill>
                  <a:srgbClr val="0000FF"/>
                </a:solidFill>
                <a:effectLst/>
                <a:uLnTx/>
                <a:uFillTx/>
                <a:latin typeface="Arial" panose="020B0604020202020204" pitchFamily="34" charset="0"/>
                <a:cs typeface="Arial" panose="020B0604020202020204" pitchFamily="34" charset="0"/>
              </a:defRPr>
            </a:lvl1pPr>
          </a:lstStyle>
          <a:p>
            <a:r>
              <a:rPr lang="tr-TR" dirty="0" smtClean="0"/>
              <a:t>KTÜ BAP-08 Lisans Projeleri Desteği</a:t>
            </a:r>
            <a:endParaRPr lang="en-US" dirty="0">
              <a:solidFill>
                <a:srgbClr val="C00000"/>
              </a:solidFill>
            </a:endParaRPr>
          </a:p>
        </p:txBody>
      </p:sp>
      <p:sp>
        <p:nvSpPr>
          <p:cNvPr id="5" name="Dikdörtgen 4"/>
          <p:cNvSpPr/>
          <p:nvPr/>
        </p:nvSpPr>
        <p:spPr>
          <a:xfrm>
            <a:off x="179512" y="523220"/>
            <a:ext cx="8640960" cy="5632311"/>
          </a:xfrm>
          <a:prstGeom prst="rect">
            <a:avLst/>
          </a:prstGeom>
        </p:spPr>
        <p:txBody>
          <a:bodyPr wrap="square">
            <a:spAutoFit/>
          </a:bodyPr>
          <a:lstStyle/>
          <a:p>
            <a:pPr algn="just"/>
            <a:r>
              <a:rPr lang="tr-TR" sz="1500" dirty="0">
                <a:solidFill>
                  <a:srgbClr val="000000"/>
                </a:solidFill>
                <a:latin typeface="HurmeRegular"/>
              </a:rPr>
              <a:t>Bu projeye normal öğrenim süresinin en az 3. (üçüncü) dönemindeki lisans öğrencileri için danışmanları başvurabilir</a:t>
            </a:r>
            <a:r>
              <a:rPr lang="tr-TR" sz="1500" dirty="0" smtClean="0">
                <a:solidFill>
                  <a:srgbClr val="000000"/>
                </a:solidFill>
                <a:latin typeface="HurmeRegular"/>
              </a:rPr>
              <a:t>.</a:t>
            </a:r>
          </a:p>
          <a:p>
            <a:pPr algn="just"/>
            <a:endParaRPr lang="tr-TR" sz="1500" dirty="0">
              <a:solidFill>
                <a:srgbClr val="000000"/>
              </a:solidFill>
              <a:latin typeface="HurmeRegular"/>
            </a:endParaRPr>
          </a:p>
          <a:p>
            <a:pPr algn="just"/>
            <a:r>
              <a:rPr lang="tr-TR" sz="1500" b="1" dirty="0">
                <a:solidFill>
                  <a:srgbClr val="000000"/>
                </a:solidFill>
                <a:latin typeface="HurmeRegular"/>
              </a:rPr>
              <a:t>1. </a:t>
            </a:r>
            <a:r>
              <a:rPr lang="tr-TR" sz="1500" dirty="0">
                <a:solidFill>
                  <a:srgbClr val="000000"/>
                </a:solidFill>
                <a:latin typeface="HurmeRegular"/>
              </a:rPr>
              <a:t>Lisans Öğrenci Projesi’ne başvurabilmek için ayrıca aşağıda verilen koşullardan en az birinin sağlanması gerekmektedir</a:t>
            </a:r>
            <a:r>
              <a:rPr lang="tr-TR" sz="1500" dirty="0" smtClean="0">
                <a:solidFill>
                  <a:srgbClr val="000000"/>
                </a:solidFill>
                <a:latin typeface="HurmeRegular"/>
              </a:rPr>
              <a:t>.</a:t>
            </a:r>
          </a:p>
          <a:p>
            <a:pPr algn="just"/>
            <a:endParaRPr lang="tr-TR" sz="1500" dirty="0">
              <a:solidFill>
                <a:srgbClr val="000000"/>
              </a:solidFill>
              <a:latin typeface="HurmeRegular"/>
            </a:endParaRPr>
          </a:p>
          <a:p>
            <a:pPr marL="342900" indent="-342900" algn="just">
              <a:buAutoNum type="alphaLcParenR"/>
            </a:pPr>
            <a:r>
              <a:rPr lang="tr-TR" sz="1500" dirty="0" smtClean="0">
                <a:solidFill>
                  <a:srgbClr val="000000"/>
                </a:solidFill>
                <a:latin typeface="HurmeRegular"/>
              </a:rPr>
              <a:t>Lisans </a:t>
            </a:r>
            <a:r>
              <a:rPr lang="tr-TR" sz="1500" dirty="0">
                <a:solidFill>
                  <a:srgbClr val="000000"/>
                </a:solidFill>
                <a:latin typeface="HurmeRegular"/>
              </a:rPr>
              <a:t>öğrencisinin genel not ortalamasının en az 2.70 olması</a:t>
            </a:r>
            <a:r>
              <a:rPr lang="tr-TR" sz="1500" dirty="0" smtClean="0">
                <a:solidFill>
                  <a:srgbClr val="000000"/>
                </a:solidFill>
                <a:latin typeface="HurmeRegular"/>
              </a:rPr>
              <a:t>,</a:t>
            </a:r>
          </a:p>
          <a:p>
            <a:pPr marL="342900" indent="-342900" algn="just">
              <a:buAutoNum type="alphaLcParenR"/>
            </a:pPr>
            <a:endParaRPr lang="tr-TR" sz="1500" dirty="0">
              <a:solidFill>
                <a:srgbClr val="000000"/>
              </a:solidFill>
              <a:latin typeface="HurmeRegular"/>
            </a:endParaRPr>
          </a:p>
          <a:p>
            <a:pPr algn="just"/>
            <a:r>
              <a:rPr lang="tr-TR" sz="1500" dirty="0">
                <a:solidFill>
                  <a:srgbClr val="000000"/>
                </a:solidFill>
                <a:latin typeface="HurmeRegular"/>
              </a:rPr>
              <a:t>b) </a:t>
            </a:r>
            <a:r>
              <a:rPr lang="tr-TR" sz="1500" b="1" i="1" dirty="0">
                <a:solidFill>
                  <a:srgbClr val="0000FF"/>
                </a:solidFill>
                <a:latin typeface="HurmeRegular"/>
              </a:rPr>
              <a:t>Genel not ortalamasının 2.70-2.30 arasında olması durumunda; TÜBİTAK 2209A- Üniversite Öğrencileri Yurt İçi Araştırma Projeleri Destek Programı projelerine başvuru yapılmış olması</a:t>
            </a:r>
            <a:r>
              <a:rPr lang="tr-TR" sz="1500" b="1" i="1" dirty="0" smtClean="0">
                <a:solidFill>
                  <a:srgbClr val="0000FF"/>
                </a:solidFill>
                <a:latin typeface="HurmeRegular"/>
              </a:rPr>
              <a:t>,</a:t>
            </a:r>
          </a:p>
          <a:p>
            <a:pPr algn="just"/>
            <a:endParaRPr lang="tr-TR" sz="1500" b="1" i="1" dirty="0">
              <a:solidFill>
                <a:srgbClr val="0000FF"/>
              </a:solidFill>
              <a:latin typeface="HurmeRegular"/>
            </a:endParaRPr>
          </a:p>
          <a:p>
            <a:pPr algn="just"/>
            <a:r>
              <a:rPr lang="tr-TR" sz="1500" dirty="0">
                <a:solidFill>
                  <a:srgbClr val="000000"/>
                </a:solidFill>
                <a:latin typeface="HurmeRegular"/>
              </a:rPr>
              <a:t>c) </a:t>
            </a:r>
            <a:r>
              <a:rPr lang="tr-TR" sz="1500" b="1" i="1" dirty="0">
                <a:solidFill>
                  <a:srgbClr val="C00000"/>
                </a:solidFill>
                <a:latin typeface="HurmeRegular"/>
              </a:rPr>
              <a:t>Genel not ortalamasının 2.30’un altında olması durumunda ise; TÜBİTAK 2209B- Sanayi Odaklı Lisans Bitirme Tezi Destekleme Programı projelerine başvuru yapılmış olması</a:t>
            </a:r>
            <a:r>
              <a:rPr lang="tr-TR" sz="1500" b="1" i="1" dirty="0" smtClean="0">
                <a:solidFill>
                  <a:srgbClr val="C00000"/>
                </a:solidFill>
                <a:latin typeface="HurmeRegular"/>
              </a:rPr>
              <a:t>,</a:t>
            </a:r>
          </a:p>
          <a:p>
            <a:pPr algn="just"/>
            <a:endParaRPr lang="tr-TR" sz="1500" b="1" i="1" dirty="0">
              <a:solidFill>
                <a:srgbClr val="C00000"/>
              </a:solidFill>
              <a:latin typeface="HurmeRegular"/>
            </a:endParaRPr>
          </a:p>
          <a:p>
            <a:pPr algn="just"/>
            <a:r>
              <a:rPr lang="tr-TR" sz="1500" dirty="0">
                <a:solidFill>
                  <a:srgbClr val="000000"/>
                </a:solidFill>
                <a:latin typeface="HurmeRegular"/>
              </a:rPr>
              <a:t>d) </a:t>
            </a:r>
            <a:r>
              <a:rPr lang="tr-TR" sz="1500" b="1" dirty="0">
                <a:solidFill>
                  <a:srgbClr val="0000FF"/>
                </a:solidFill>
                <a:latin typeface="HurmeRegular"/>
              </a:rPr>
              <a:t>Ulusal çapta teknoloji yarışmaları ve festivallerine başvuru yapılmış olması</a:t>
            </a:r>
            <a:r>
              <a:rPr lang="tr-TR" sz="1500" b="1" dirty="0" smtClean="0">
                <a:solidFill>
                  <a:srgbClr val="0000FF"/>
                </a:solidFill>
                <a:latin typeface="HurmeRegular"/>
              </a:rPr>
              <a:t>,</a:t>
            </a:r>
          </a:p>
          <a:p>
            <a:pPr algn="just"/>
            <a:endParaRPr lang="tr-TR" sz="1500" b="1" dirty="0">
              <a:solidFill>
                <a:srgbClr val="0000FF"/>
              </a:solidFill>
              <a:latin typeface="HurmeRegular"/>
            </a:endParaRPr>
          </a:p>
          <a:p>
            <a:pPr algn="just"/>
            <a:r>
              <a:rPr lang="tr-TR" sz="1500" b="1" dirty="0">
                <a:solidFill>
                  <a:srgbClr val="000000"/>
                </a:solidFill>
                <a:latin typeface="HurmeRegular"/>
              </a:rPr>
              <a:t>2.</a:t>
            </a:r>
            <a:r>
              <a:rPr lang="tr-TR" sz="1500" dirty="0">
                <a:solidFill>
                  <a:srgbClr val="000000"/>
                </a:solidFill>
                <a:latin typeface="HurmeRegular"/>
              </a:rPr>
              <a:t> Bu proje türüne öğrenci bitirme tez projesi kapsamında da başvurulabilir</a:t>
            </a:r>
            <a:r>
              <a:rPr lang="tr-TR" sz="1500" dirty="0" smtClean="0">
                <a:solidFill>
                  <a:srgbClr val="000000"/>
                </a:solidFill>
                <a:latin typeface="HurmeRegular"/>
              </a:rPr>
              <a:t>.</a:t>
            </a:r>
          </a:p>
          <a:p>
            <a:pPr algn="just"/>
            <a:endParaRPr lang="tr-TR" sz="1500" dirty="0">
              <a:solidFill>
                <a:srgbClr val="000000"/>
              </a:solidFill>
              <a:latin typeface="HurmeRegular"/>
            </a:endParaRPr>
          </a:p>
          <a:p>
            <a:pPr algn="just"/>
            <a:r>
              <a:rPr lang="tr-TR" sz="1500" b="1" dirty="0">
                <a:solidFill>
                  <a:srgbClr val="000000"/>
                </a:solidFill>
                <a:latin typeface="HurmeRegular"/>
              </a:rPr>
              <a:t>3.</a:t>
            </a:r>
            <a:r>
              <a:rPr lang="tr-TR" sz="1500" dirty="0">
                <a:solidFill>
                  <a:srgbClr val="000000"/>
                </a:solidFill>
                <a:latin typeface="HurmeRegular"/>
              </a:rPr>
              <a:t> Proje yürütücüsü son 10 yıl içerisinde almış olduğu BAP proje desteklerinden ürettiği yayınları AVESİS sistemine işlemiş ve çıktılarını aynı sistemine yüklemiş olması gerekir</a:t>
            </a:r>
            <a:r>
              <a:rPr lang="tr-TR" sz="1500" dirty="0" smtClean="0">
                <a:solidFill>
                  <a:srgbClr val="000000"/>
                </a:solidFill>
                <a:latin typeface="HurmeRegular"/>
              </a:rPr>
              <a:t>.</a:t>
            </a:r>
          </a:p>
          <a:p>
            <a:pPr algn="just"/>
            <a:endParaRPr lang="tr-TR" sz="1500" dirty="0">
              <a:solidFill>
                <a:srgbClr val="000000"/>
              </a:solidFill>
              <a:latin typeface="HurmeRegular"/>
            </a:endParaRPr>
          </a:p>
          <a:p>
            <a:pPr algn="just"/>
            <a:r>
              <a:rPr lang="tr-TR" sz="1500" b="1" dirty="0">
                <a:solidFill>
                  <a:srgbClr val="000000"/>
                </a:solidFill>
                <a:latin typeface="HurmeRegular"/>
              </a:rPr>
              <a:t>4.</a:t>
            </a:r>
            <a:r>
              <a:rPr lang="tr-TR" sz="1500" dirty="0">
                <a:solidFill>
                  <a:srgbClr val="000000"/>
                </a:solidFill>
                <a:latin typeface="HurmeRegular"/>
              </a:rPr>
              <a:t> </a:t>
            </a:r>
            <a:r>
              <a:rPr lang="tr-TR" sz="1500" b="1" i="1" dirty="0">
                <a:solidFill>
                  <a:srgbClr val="000000"/>
                </a:solidFill>
                <a:latin typeface="HurmeRegular"/>
              </a:rPr>
              <a:t>Herhangi bir kurum tarafından desteklenen projeler BAP birimine sunulamaz</a:t>
            </a:r>
            <a:r>
              <a:rPr lang="tr-TR" sz="1500" b="1" i="1" dirty="0" smtClean="0">
                <a:solidFill>
                  <a:srgbClr val="000000"/>
                </a:solidFill>
                <a:latin typeface="HurmeRegular"/>
              </a:rPr>
              <a:t>.</a:t>
            </a:r>
          </a:p>
          <a:p>
            <a:pPr algn="just"/>
            <a:endParaRPr lang="tr-TR" sz="1500" dirty="0">
              <a:solidFill>
                <a:srgbClr val="000000"/>
              </a:solidFill>
              <a:latin typeface="HurmeRegular"/>
            </a:endParaRPr>
          </a:p>
          <a:p>
            <a:pPr algn="just"/>
            <a:r>
              <a:rPr lang="tr-TR" sz="1500" b="1" dirty="0">
                <a:solidFill>
                  <a:srgbClr val="000000"/>
                </a:solidFill>
                <a:latin typeface="HurmeRegular"/>
              </a:rPr>
              <a:t>5.</a:t>
            </a:r>
            <a:r>
              <a:rPr lang="tr-TR" sz="1500" dirty="0">
                <a:solidFill>
                  <a:srgbClr val="000000"/>
                </a:solidFill>
                <a:latin typeface="HurmeRegular"/>
              </a:rPr>
              <a:t> Projenin araştırma projesi niteliğinde olması beklenir.</a:t>
            </a:r>
            <a:endParaRPr lang="tr-TR" sz="1500" b="0" i="0" dirty="0">
              <a:solidFill>
                <a:srgbClr val="000000"/>
              </a:solidFill>
              <a:effectLst/>
              <a:latin typeface="HurmeRegular"/>
            </a:endParaRPr>
          </a:p>
        </p:txBody>
      </p:sp>
      <p:sp>
        <p:nvSpPr>
          <p:cNvPr id="6" name="Dikdörtgen 5"/>
          <p:cNvSpPr/>
          <p:nvPr/>
        </p:nvSpPr>
        <p:spPr>
          <a:xfrm>
            <a:off x="2483768" y="6155531"/>
            <a:ext cx="4572000" cy="276999"/>
          </a:xfrm>
          <a:prstGeom prst="rect">
            <a:avLst/>
          </a:prstGeom>
        </p:spPr>
        <p:txBody>
          <a:bodyPr>
            <a:spAutoFit/>
          </a:bodyPr>
          <a:lstStyle/>
          <a:p>
            <a:pPr algn="ctr"/>
            <a:r>
              <a:rPr lang="tr-TR" sz="1200" dirty="0">
                <a:solidFill>
                  <a:schemeClr val="bg1"/>
                </a:solidFill>
                <a:latin typeface="Arial" panose="020B0604020202020204" pitchFamily="34" charset="0"/>
                <a:cs typeface="Arial" panose="020B0604020202020204" pitchFamily="34" charset="0"/>
                <a:hlinkClick r:id="rId2"/>
              </a:rPr>
              <a:t>https://</a:t>
            </a:r>
            <a:r>
              <a:rPr lang="tr-TR" sz="1200" dirty="0" smtClean="0">
                <a:solidFill>
                  <a:schemeClr val="bg1"/>
                </a:solidFill>
                <a:latin typeface="Arial" panose="020B0604020202020204" pitchFamily="34" charset="0"/>
                <a:cs typeface="Arial" panose="020B0604020202020204" pitchFamily="34" charset="0"/>
                <a:hlinkClick r:id="rId2"/>
              </a:rPr>
              <a:t>www.ktu.edu.tr/bapb/bap09lisansogrenciprojesi</a:t>
            </a:r>
            <a:r>
              <a:rPr lang="tr-TR" sz="1200" dirty="0" smtClean="0">
                <a:solidFill>
                  <a:schemeClr val="bg1"/>
                </a:solidFill>
                <a:latin typeface="Arial" panose="020B0604020202020204" pitchFamily="34" charset="0"/>
                <a:cs typeface="Arial" panose="020B0604020202020204" pitchFamily="34" charset="0"/>
              </a:rPr>
              <a:t> </a:t>
            </a:r>
            <a:endParaRPr lang="tr-TR" sz="1200" dirty="0">
              <a:solidFill>
                <a:schemeClr val="bg1"/>
              </a:solidFill>
              <a:latin typeface="Arial" panose="020B0604020202020204" pitchFamily="34" charset="0"/>
              <a:cs typeface="Arial" panose="020B0604020202020204" pitchFamily="34" charset="0"/>
            </a:endParaRPr>
          </a:p>
        </p:txBody>
      </p:sp>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61" y="6481579"/>
            <a:ext cx="744116" cy="372131"/>
          </a:xfrm>
          <a:prstGeom prst="rect">
            <a:avLst/>
          </a:prstGeom>
          <a:noFill/>
          <a:effectLst>
            <a:outerShdw blurRad="50800" dist="50800" dir="5400000" algn="ctr" rotWithShape="0">
              <a:srgbClr val="000000">
                <a:alpha val="0"/>
              </a:srgbClr>
            </a:outerShdw>
          </a:effectLst>
        </p:spPr>
      </p:pic>
      <p:sp>
        <p:nvSpPr>
          <p:cNvPr id="9" name="Dikdörtgen 8"/>
          <p:cNvSpPr/>
          <p:nvPr/>
        </p:nvSpPr>
        <p:spPr>
          <a:xfrm>
            <a:off x="755577" y="6480702"/>
            <a:ext cx="8388423" cy="400110"/>
          </a:xfrm>
          <a:prstGeom prst="rect">
            <a:avLst/>
          </a:prstGeom>
        </p:spPr>
        <p:txBody>
          <a:bodyPr wrap="square">
            <a:spAutoFit/>
          </a:bodyPr>
          <a:lstStyle/>
          <a:p>
            <a:pPr algn="ctr"/>
            <a:r>
              <a:rPr lang="tr-TR" sz="1000" b="1" i="1" dirty="0" smtClean="0">
                <a:solidFill>
                  <a:srgbClr val="C00000"/>
                </a:solidFill>
                <a:latin typeface="Arial" panose="020B0604020202020204" pitchFamily="34" charset="0"/>
                <a:ea typeface="+mj-ea"/>
                <a:cs typeface="Arial" panose="020B0604020202020204" pitchFamily="34" charset="0"/>
              </a:rPr>
              <a:t>KARADENİZ TEKNİK ÜNİVERSİTESİ MAKİNE MÜHENDİSLİĞİ BÖLÜMÜ</a:t>
            </a:r>
            <a:endParaRPr lang="tr-TR" sz="1000" b="1" i="1" dirty="0" smtClean="0">
              <a:solidFill>
                <a:srgbClr val="C00000"/>
              </a:solidFill>
            </a:endParaRPr>
          </a:p>
          <a:p>
            <a:pPr algn="ctr"/>
            <a:r>
              <a:rPr lang="tr-TR" sz="1000" b="1" i="1" dirty="0" smtClean="0">
                <a:solidFill>
                  <a:srgbClr val="0000FF"/>
                </a:solidFill>
                <a:latin typeface="Arial" panose="020B0604020202020204" pitchFamily="34" charset="0"/>
                <a:ea typeface="+mj-ea"/>
                <a:cs typeface="Arial" panose="020B0604020202020204" pitchFamily="34" charset="0"/>
              </a:rPr>
              <a:t>KARADENİZ TECHNICAL UNIVERSITY DEPARTMENT OF MECHANICAL ENGINEERING</a:t>
            </a:r>
            <a:endParaRPr lang="tr-TR" sz="1100" b="1" i="1" dirty="0" smtClean="0">
              <a:solidFill>
                <a:srgbClr val="0000FF"/>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60651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1412776"/>
            <a:ext cx="8352928" cy="4536503"/>
          </a:xfrm>
        </p:spPr>
        <p:txBody>
          <a:bodyPr>
            <a:normAutofit fontScale="85000" lnSpcReduction="20000"/>
          </a:bodyPr>
          <a:lstStyle/>
          <a:p>
            <a:pPr marL="0" indent="0">
              <a:buNone/>
            </a:pPr>
            <a:r>
              <a:rPr lang="tr-TR" sz="1900" b="1" dirty="0" smtClean="0">
                <a:solidFill>
                  <a:schemeClr val="bg1"/>
                </a:solidFill>
                <a:latin typeface="Arial" panose="020B0604020202020204" pitchFamily="34" charset="0"/>
                <a:cs typeface="Arial" panose="020B0604020202020204" pitchFamily="34" charset="0"/>
              </a:rPr>
              <a:t>1.</a:t>
            </a:r>
            <a:r>
              <a:rPr lang="tr-TR" sz="1900" dirty="0">
                <a:solidFill>
                  <a:schemeClr val="bg1"/>
                </a:solidFill>
                <a:latin typeface="Arial" panose="020B0604020202020204" pitchFamily="34" charset="0"/>
                <a:cs typeface="Arial" panose="020B0604020202020204" pitchFamily="34" charset="0"/>
              </a:rPr>
              <a:t> Öğretim üyelerinin aynı anda yürütebileceği öğrenci projesi sayısı üç adet ile sınırlıdır. Bu proje türünde belirtilen koşulları sağlamak şartıyla sadece lisans öğrencileri araştırmacı olabilir. Bir öğrenci bir kez ve sadece bir öğrenci projesinde görev alabilir</a:t>
            </a:r>
            <a:r>
              <a:rPr lang="tr-TR" sz="1900" dirty="0" smtClean="0">
                <a:solidFill>
                  <a:schemeClr val="bg1"/>
                </a:solidFill>
                <a:latin typeface="Arial" panose="020B0604020202020204" pitchFamily="34" charset="0"/>
                <a:cs typeface="Arial" panose="020B0604020202020204" pitchFamily="34" charset="0"/>
              </a:rPr>
              <a:t>.</a:t>
            </a:r>
          </a:p>
          <a:p>
            <a:pPr marL="0" indent="0">
              <a:buNone/>
            </a:pPr>
            <a:endParaRPr lang="tr-TR" sz="1900" dirty="0">
              <a:solidFill>
                <a:schemeClr val="bg1"/>
              </a:solidFill>
              <a:latin typeface="Arial" panose="020B0604020202020204" pitchFamily="34" charset="0"/>
              <a:cs typeface="Arial" panose="020B0604020202020204" pitchFamily="34" charset="0"/>
            </a:endParaRPr>
          </a:p>
          <a:p>
            <a:pPr marL="0" indent="0">
              <a:buNone/>
            </a:pPr>
            <a:r>
              <a:rPr lang="tr-TR" sz="1900" b="1" dirty="0" smtClean="0">
                <a:solidFill>
                  <a:schemeClr val="bg1"/>
                </a:solidFill>
                <a:latin typeface="Arial" panose="020B0604020202020204" pitchFamily="34" charset="0"/>
                <a:cs typeface="Arial" panose="020B0604020202020204" pitchFamily="34" charset="0"/>
              </a:rPr>
              <a:t>2. </a:t>
            </a:r>
            <a:r>
              <a:rPr lang="tr-TR" sz="1900" dirty="0" smtClean="0">
                <a:solidFill>
                  <a:schemeClr val="bg1"/>
                </a:solidFill>
                <a:latin typeface="Arial" panose="020B0604020202020204" pitchFamily="34" charset="0"/>
                <a:cs typeface="Arial" panose="020B0604020202020204" pitchFamily="34" charset="0"/>
              </a:rPr>
              <a:t>Proje </a:t>
            </a:r>
            <a:r>
              <a:rPr lang="tr-TR" sz="1900" dirty="0">
                <a:solidFill>
                  <a:schemeClr val="bg1"/>
                </a:solidFill>
                <a:latin typeface="Arial" panose="020B0604020202020204" pitchFamily="34" charset="0"/>
                <a:cs typeface="Arial" panose="020B0604020202020204" pitchFamily="34" charset="0"/>
              </a:rPr>
              <a:t>destek tutarı her koşul için sabit olup 15.000 TL ile sınırlıdır</a:t>
            </a:r>
            <a:r>
              <a:rPr lang="tr-TR" sz="1900" dirty="0" smtClean="0">
                <a:solidFill>
                  <a:schemeClr val="bg1"/>
                </a:solidFill>
                <a:latin typeface="Arial" panose="020B0604020202020204" pitchFamily="34" charset="0"/>
                <a:cs typeface="Arial" panose="020B0604020202020204" pitchFamily="34" charset="0"/>
              </a:rPr>
              <a:t>.</a:t>
            </a:r>
          </a:p>
          <a:p>
            <a:pPr marL="0" indent="0">
              <a:buNone/>
            </a:pPr>
            <a:endParaRPr lang="tr-TR" sz="1900" dirty="0">
              <a:solidFill>
                <a:schemeClr val="bg1"/>
              </a:solidFill>
              <a:latin typeface="Arial" panose="020B0604020202020204" pitchFamily="34" charset="0"/>
              <a:cs typeface="Arial" panose="020B0604020202020204" pitchFamily="34" charset="0"/>
            </a:endParaRPr>
          </a:p>
          <a:p>
            <a:pPr marL="0" indent="0">
              <a:buNone/>
            </a:pPr>
            <a:r>
              <a:rPr lang="tr-TR" sz="1900" b="1" dirty="0">
                <a:solidFill>
                  <a:schemeClr val="bg1"/>
                </a:solidFill>
                <a:latin typeface="Arial" panose="020B0604020202020204" pitchFamily="34" charset="0"/>
                <a:cs typeface="Arial" panose="020B0604020202020204" pitchFamily="34" charset="0"/>
              </a:rPr>
              <a:t>3</a:t>
            </a:r>
            <a:r>
              <a:rPr lang="tr-TR" sz="1900" b="1" dirty="0" smtClean="0">
                <a:solidFill>
                  <a:schemeClr val="bg1"/>
                </a:solidFill>
                <a:latin typeface="Arial" panose="020B0604020202020204" pitchFamily="34" charset="0"/>
                <a:cs typeface="Arial" panose="020B0604020202020204" pitchFamily="34" charset="0"/>
              </a:rPr>
              <a:t>.</a:t>
            </a:r>
            <a:r>
              <a:rPr lang="tr-TR" sz="1900" dirty="0">
                <a:solidFill>
                  <a:schemeClr val="bg1"/>
                </a:solidFill>
                <a:latin typeface="Arial" panose="020B0604020202020204" pitchFamily="34" charset="0"/>
                <a:cs typeface="Arial" panose="020B0604020202020204" pitchFamily="34" charset="0"/>
              </a:rPr>
              <a:t> BAP09 projelerinde piyasa araştırma tutanağı sonuçlarına veya zorunlu nedenlerle ortaya çıkabilecek durumlara göre ek bütçe talebinde bulunulabilir. Proje kapsamında zorunlu nedenlerle ortaya çıkabilecek ek bütçe talepleri BAP Komisyonu tarafından değerlendirilerek karara bağlanır. Ek bütçe miktarı proje bütçesinin en fazla %50’si ile sınırlıdır</a:t>
            </a:r>
            <a:r>
              <a:rPr lang="tr-TR" sz="1900" dirty="0" smtClean="0">
                <a:solidFill>
                  <a:schemeClr val="bg1"/>
                </a:solidFill>
                <a:latin typeface="Arial" panose="020B0604020202020204" pitchFamily="34" charset="0"/>
                <a:cs typeface="Arial" panose="020B0604020202020204" pitchFamily="34" charset="0"/>
              </a:rPr>
              <a:t>.</a:t>
            </a:r>
          </a:p>
          <a:p>
            <a:pPr marL="0" indent="0">
              <a:buNone/>
            </a:pPr>
            <a:endParaRPr lang="tr-TR" sz="1900" dirty="0">
              <a:solidFill>
                <a:schemeClr val="bg1"/>
              </a:solidFill>
              <a:latin typeface="Arial" panose="020B0604020202020204" pitchFamily="34" charset="0"/>
              <a:cs typeface="Arial" panose="020B0604020202020204" pitchFamily="34" charset="0"/>
            </a:endParaRPr>
          </a:p>
          <a:p>
            <a:pPr marL="0" indent="0">
              <a:buNone/>
            </a:pPr>
            <a:r>
              <a:rPr lang="tr-TR" sz="1900" b="1" dirty="0">
                <a:solidFill>
                  <a:schemeClr val="bg1"/>
                </a:solidFill>
                <a:latin typeface="Arial" panose="020B0604020202020204" pitchFamily="34" charset="0"/>
                <a:cs typeface="Arial" panose="020B0604020202020204" pitchFamily="34" charset="0"/>
              </a:rPr>
              <a:t>4</a:t>
            </a:r>
            <a:r>
              <a:rPr lang="tr-TR" sz="1900" b="1" dirty="0" smtClean="0">
                <a:solidFill>
                  <a:schemeClr val="bg1"/>
                </a:solidFill>
                <a:latin typeface="Arial" panose="020B0604020202020204" pitchFamily="34" charset="0"/>
                <a:cs typeface="Arial" panose="020B0604020202020204" pitchFamily="34" charset="0"/>
              </a:rPr>
              <a:t>.</a:t>
            </a:r>
            <a:r>
              <a:rPr lang="tr-TR" sz="1900" dirty="0">
                <a:solidFill>
                  <a:schemeClr val="bg1"/>
                </a:solidFill>
                <a:latin typeface="Arial" panose="020B0604020202020204" pitchFamily="34" charset="0"/>
                <a:cs typeface="Arial" panose="020B0604020202020204" pitchFamily="34" charset="0"/>
              </a:rPr>
              <a:t> Arazi/saha yolluk giderleri ile </a:t>
            </a:r>
            <a:r>
              <a:rPr lang="tr-TR" sz="1900" b="1" dirty="0">
                <a:solidFill>
                  <a:schemeClr val="bg1"/>
                </a:solidFill>
                <a:latin typeface="Arial" panose="020B0604020202020204" pitchFamily="34" charset="0"/>
                <a:cs typeface="Arial" panose="020B0604020202020204" pitchFamily="34" charset="0"/>
              </a:rPr>
              <a:t>sadece</a:t>
            </a:r>
            <a:r>
              <a:rPr lang="tr-TR" sz="1900" dirty="0">
                <a:solidFill>
                  <a:schemeClr val="bg1"/>
                </a:solidFill>
                <a:latin typeface="Arial" panose="020B0604020202020204" pitchFamily="34" charset="0"/>
                <a:cs typeface="Arial" panose="020B0604020202020204" pitchFamily="34" charset="0"/>
              </a:rPr>
              <a:t> </a:t>
            </a:r>
            <a:r>
              <a:rPr lang="tr-TR" sz="1900" b="1" dirty="0">
                <a:solidFill>
                  <a:schemeClr val="bg1"/>
                </a:solidFill>
                <a:latin typeface="Arial" panose="020B0604020202020204" pitchFamily="34" charset="0"/>
                <a:cs typeface="Arial" panose="020B0604020202020204" pitchFamily="34" charset="0"/>
              </a:rPr>
              <a:t>öğrencilerin</a:t>
            </a:r>
            <a:r>
              <a:rPr lang="tr-TR" sz="1900" dirty="0">
                <a:solidFill>
                  <a:schemeClr val="bg1"/>
                </a:solidFill>
                <a:latin typeface="Arial" panose="020B0604020202020204" pitchFamily="34" charset="0"/>
                <a:cs typeface="Arial" panose="020B0604020202020204" pitchFamily="34" charset="0"/>
              </a:rPr>
              <a:t> kongre/sempozyum katılım ve yolluk giderleri karşılanır</a:t>
            </a:r>
            <a:r>
              <a:rPr lang="tr-TR" sz="1900" dirty="0" smtClean="0">
                <a:solidFill>
                  <a:schemeClr val="bg1"/>
                </a:solidFill>
                <a:latin typeface="Arial" panose="020B0604020202020204" pitchFamily="34" charset="0"/>
                <a:cs typeface="Arial" panose="020B0604020202020204" pitchFamily="34" charset="0"/>
              </a:rPr>
              <a:t>.</a:t>
            </a:r>
          </a:p>
          <a:p>
            <a:pPr marL="0" indent="0">
              <a:buNone/>
            </a:pPr>
            <a:endParaRPr lang="tr-TR" sz="1900" dirty="0">
              <a:solidFill>
                <a:schemeClr val="bg1"/>
              </a:solidFill>
              <a:latin typeface="Arial" panose="020B0604020202020204" pitchFamily="34" charset="0"/>
              <a:cs typeface="Arial" panose="020B0604020202020204" pitchFamily="34" charset="0"/>
            </a:endParaRPr>
          </a:p>
          <a:p>
            <a:pPr marL="0" indent="0">
              <a:buNone/>
            </a:pPr>
            <a:r>
              <a:rPr lang="tr-TR" sz="1900" b="1" dirty="0" smtClean="0">
                <a:solidFill>
                  <a:schemeClr val="bg1"/>
                </a:solidFill>
                <a:latin typeface="Arial" panose="020B0604020202020204" pitchFamily="34" charset="0"/>
                <a:cs typeface="Arial" panose="020B0604020202020204" pitchFamily="34" charset="0"/>
              </a:rPr>
              <a:t>5. </a:t>
            </a:r>
            <a:r>
              <a:rPr lang="tr-TR" sz="1900" dirty="0" smtClean="0">
                <a:solidFill>
                  <a:schemeClr val="bg1"/>
                </a:solidFill>
                <a:latin typeface="Arial" panose="020B0604020202020204" pitchFamily="34" charset="0"/>
                <a:cs typeface="Arial" panose="020B0604020202020204" pitchFamily="34" charset="0"/>
              </a:rPr>
              <a:t>Yıl içinde herhangi bir zamanda başvuru yapılabilir. </a:t>
            </a:r>
          </a:p>
          <a:p>
            <a:pPr marL="0" indent="0">
              <a:buNone/>
            </a:pPr>
            <a:endParaRPr lang="tr-TR" sz="1900" dirty="0">
              <a:solidFill>
                <a:schemeClr val="bg1"/>
              </a:solidFill>
              <a:latin typeface="Arial" panose="020B0604020202020204" pitchFamily="34" charset="0"/>
              <a:cs typeface="Arial" panose="020B0604020202020204" pitchFamily="34" charset="0"/>
            </a:endParaRPr>
          </a:p>
          <a:p>
            <a:pPr marL="0" indent="0">
              <a:buNone/>
            </a:pPr>
            <a:r>
              <a:rPr lang="tr-TR" sz="1900" b="1" dirty="0">
                <a:solidFill>
                  <a:schemeClr val="bg1"/>
                </a:solidFill>
                <a:latin typeface="Arial" panose="020B0604020202020204" pitchFamily="34" charset="0"/>
                <a:cs typeface="Arial" panose="020B0604020202020204" pitchFamily="34" charset="0"/>
              </a:rPr>
              <a:t>6. </a:t>
            </a:r>
            <a:r>
              <a:rPr lang="tr-TR" sz="1900" dirty="0">
                <a:solidFill>
                  <a:schemeClr val="bg1"/>
                </a:solidFill>
                <a:latin typeface="Arial" panose="020B0604020202020204" pitchFamily="34" charset="0"/>
                <a:cs typeface="Arial" panose="020B0604020202020204" pitchFamily="34" charset="0"/>
              </a:rPr>
              <a:t>Başvuru koşulları sağlayan lisans öğrencileri bu projelerde araştırmacı olarak yer alabilir. Bu projede sözleşmeli personel ve </a:t>
            </a:r>
            <a:r>
              <a:rPr lang="tr-TR" sz="1900" dirty="0" err="1">
                <a:solidFill>
                  <a:schemeClr val="bg1"/>
                </a:solidFill>
                <a:latin typeface="Arial" panose="020B0604020202020204" pitchFamily="34" charset="0"/>
                <a:cs typeface="Arial" panose="020B0604020202020204" pitchFamily="34" charset="0"/>
              </a:rPr>
              <a:t>bursiyer</a:t>
            </a:r>
            <a:r>
              <a:rPr lang="tr-TR" sz="1900" dirty="0">
                <a:solidFill>
                  <a:schemeClr val="bg1"/>
                </a:solidFill>
                <a:latin typeface="Arial" panose="020B0604020202020204" pitchFamily="34" charset="0"/>
                <a:cs typeface="Arial" panose="020B0604020202020204" pitchFamily="34" charset="0"/>
              </a:rPr>
              <a:t> çalıştırılamaz.</a:t>
            </a:r>
            <a:endParaRPr lang="tr-TR" sz="1900" dirty="0" smtClean="0">
              <a:solidFill>
                <a:schemeClr val="bg1"/>
              </a:solidFill>
              <a:latin typeface="Arial" panose="020B0604020202020204" pitchFamily="34" charset="0"/>
              <a:cs typeface="Arial" panose="020B0604020202020204" pitchFamily="34" charset="0"/>
            </a:endParaRPr>
          </a:p>
          <a:p>
            <a:pPr marL="0" indent="0">
              <a:buNone/>
            </a:pPr>
            <a:endParaRPr lang="tr-TR" sz="1900" dirty="0">
              <a:solidFill>
                <a:schemeClr val="bg1"/>
              </a:solidFill>
              <a:latin typeface="Arial" panose="020B0604020202020204" pitchFamily="34" charset="0"/>
              <a:cs typeface="Arial" panose="020B0604020202020204" pitchFamily="34" charset="0"/>
            </a:endParaRPr>
          </a:p>
          <a:p>
            <a:pPr marL="0" indent="0">
              <a:buNone/>
            </a:pPr>
            <a:endParaRPr lang="tr-TR" sz="19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EF114EA-319E-F1F1-E98A-917BE94F41F7}"/>
              </a:ext>
            </a:extLst>
          </p:cNvPr>
          <p:cNvSpPr txBox="1"/>
          <p:nvPr/>
        </p:nvSpPr>
        <p:spPr>
          <a:xfrm>
            <a:off x="0" y="0"/>
            <a:ext cx="8316416" cy="523220"/>
          </a:xfrm>
          <a:prstGeom prst="rect">
            <a:avLst/>
          </a:prstGeom>
          <a:noFill/>
        </p:spPr>
        <p:txBody>
          <a:bodyPr wrap="square">
            <a:spAutoFit/>
          </a:bodyPr>
          <a:lstStyle>
            <a:defPPr>
              <a:defRPr lang="tr-TR"/>
            </a:defPPr>
            <a:lvl1pPr marR="0" lvl="0" indent="0" fontAlgn="auto">
              <a:lnSpc>
                <a:spcPct val="100000"/>
              </a:lnSpc>
              <a:spcBef>
                <a:spcPts val="0"/>
              </a:spcBef>
              <a:spcAft>
                <a:spcPts val="0"/>
              </a:spcAft>
              <a:buClrTx/>
              <a:buSzTx/>
              <a:buFontTx/>
              <a:buNone/>
              <a:tabLst/>
              <a:defRPr kumimoji="0" sz="2800" b="1" i="1" u="none" strike="noStrike" cap="none" spc="0" normalizeH="0" baseline="0">
                <a:ln>
                  <a:noFill/>
                </a:ln>
                <a:solidFill>
                  <a:srgbClr val="0000FF"/>
                </a:solidFill>
                <a:effectLst/>
                <a:uLnTx/>
                <a:uFillTx/>
                <a:latin typeface="Arial" panose="020B0604020202020204" pitchFamily="34" charset="0"/>
                <a:cs typeface="Arial" panose="020B0604020202020204" pitchFamily="34" charset="0"/>
              </a:defRPr>
            </a:lvl1pPr>
          </a:lstStyle>
          <a:p>
            <a:r>
              <a:rPr lang="tr-TR" dirty="0" smtClean="0"/>
              <a:t>KTÜ BAP-08 Lisans Projeleri Desteği</a:t>
            </a:r>
            <a:endParaRPr lang="en-US" dirty="0">
              <a:solidFill>
                <a:srgbClr val="C00000"/>
              </a:solidFill>
            </a:endParaRP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61" y="6481579"/>
            <a:ext cx="744116" cy="372131"/>
          </a:xfrm>
          <a:prstGeom prst="rect">
            <a:avLst/>
          </a:prstGeom>
          <a:noFill/>
          <a:effectLst>
            <a:outerShdw blurRad="50800" dist="50800" dir="5400000" algn="ctr" rotWithShape="0">
              <a:srgbClr val="000000">
                <a:alpha val="0"/>
              </a:srgbClr>
            </a:outerShdw>
          </a:effectLst>
        </p:spPr>
      </p:pic>
      <p:sp>
        <p:nvSpPr>
          <p:cNvPr id="6" name="Dikdörtgen 5"/>
          <p:cNvSpPr/>
          <p:nvPr/>
        </p:nvSpPr>
        <p:spPr>
          <a:xfrm>
            <a:off x="755577" y="6480702"/>
            <a:ext cx="8388423" cy="400110"/>
          </a:xfrm>
          <a:prstGeom prst="rect">
            <a:avLst/>
          </a:prstGeom>
        </p:spPr>
        <p:txBody>
          <a:bodyPr wrap="square">
            <a:spAutoFit/>
          </a:bodyPr>
          <a:lstStyle/>
          <a:p>
            <a:pPr algn="ctr"/>
            <a:r>
              <a:rPr lang="tr-TR" sz="1000" b="1" i="1" dirty="0" smtClean="0">
                <a:solidFill>
                  <a:srgbClr val="C00000"/>
                </a:solidFill>
                <a:latin typeface="Arial" panose="020B0604020202020204" pitchFamily="34" charset="0"/>
                <a:ea typeface="+mj-ea"/>
                <a:cs typeface="Arial" panose="020B0604020202020204" pitchFamily="34" charset="0"/>
              </a:rPr>
              <a:t>KARADENİZ TEKNİK ÜNİVERSİTESİ MAKİNE MÜHENDİSLİĞİ BÖLÜMÜ</a:t>
            </a:r>
            <a:endParaRPr lang="tr-TR" sz="1000" b="1" i="1" dirty="0" smtClean="0">
              <a:solidFill>
                <a:srgbClr val="C00000"/>
              </a:solidFill>
            </a:endParaRPr>
          </a:p>
          <a:p>
            <a:pPr algn="ctr"/>
            <a:r>
              <a:rPr lang="tr-TR" sz="1000" b="1" i="1" dirty="0" smtClean="0">
                <a:solidFill>
                  <a:srgbClr val="0000FF"/>
                </a:solidFill>
                <a:latin typeface="Arial" panose="020B0604020202020204" pitchFamily="34" charset="0"/>
                <a:ea typeface="+mj-ea"/>
                <a:cs typeface="Arial" panose="020B0604020202020204" pitchFamily="34" charset="0"/>
              </a:rPr>
              <a:t>KARADENİZ TECHNICAL UNIVERSITY DEPARTMENT OF MECHANICAL ENGINEERING</a:t>
            </a:r>
            <a:endParaRPr lang="tr-TR" sz="1100" b="1" i="1" dirty="0" smtClean="0">
              <a:solidFill>
                <a:srgbClr val="0000FF"/>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77122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3" name="Picture 2">
            <a:extLst>
              <a:ext uri="{FF2B5EF4-FFF2-40B4-BE49-F238E27FC236}">
                <a16:creationId xmlns:a16="http://schemas.microsoft.com/office/drawing/2014/main" id="{D973DCE5-4604-BA95-F7FA-86777E463252}"/>
              </a:ext>
            </a:extLst>
          </p:cNvPr>
          <p:cNvPicPr>
            <a:picLocks noChangeAspect="1"/>
          </p:cNvPicPr>
          <p:nvPr/>
        </p:nvPicPr>
        <p:blipFill rotWithShape="1">
          <a:blip r:embed="rId3"/>
          <a:srcRect t="2195"/>
          <a:stretch/>
        </p:blipFill>
        <p:spPr>
          <a:xfrm>
            <a:off x="273261" y="950264"/>
            <a:ext cx="8575040" cy="4740982"/>
          </a:xfrm>
          <a:prstGeom prst="rect">
            <a:avLst/>
          </a:prstGeom>
        </p:spPr>
      </p:pic>
      <p:sp>
        <p:nvSpPr>
          <p:cNvPr id="7" name="Google Shape;905;p76">
            <a:extLst>
              <a:ext uri="{FF2B5EF4-FFF2-40B4-BE49-F238E27FC236}">
                <a16:creationId xmlns:a16="http://schemas.microsoft.com/office/drawing/2014/main" id="{5E20D00E-7AFC-2112-63D2-BFA6A4A80FEF}"/>
              </a:ext>
            </a:extLst>
          </p:cNvPr>
          <p:cNvSpPr/>
          <p:nvPr/>
        </p:nvSpPr>
        <p:spPr>
          <a:xfrm>
            <a:off x="-20728" y="0"/>
            <a:ext cx="9164728" cy="978689"/>
          </a:xfrm>
          <a:prstGeom prst="rect">
            <a:avLst/>
          </a:prstGeom>
          <a:noFill/>
          <a:ln>
            <a:noFill/>
          </a:ln>
        </p:spPr>
        <p:txBody>
          <a:bodyPr spcFirstLastPara="1" wrap="square" lIns="91425" tIns="45700" rIns="91425" bIns="45700" anchor="t" anchorCtr="0">
            <a:spAutoFit/>
          </a:bodyPr>
          <a:lstStyle/>
          <a:p>
            <a:pPr algn="ctr">
              <a:lnSpc>
                <a:spcPct val="120000"/>
              </a:lnSpc>
              <a:buClr>
                <a:srgbClr val="C00000"/>
              </a:buClr>
              <a:buSzPts val="2400"/>
            </a:pPr>
            <a:r>
              <a:rPr lang="tr-TR" sz="2400" b="1" dirty="0" smtClean="0">
                <a:solidFill>
                  <a:srgbClr val="C00000"/>
                </a:solidFill>
                <a:latin typeface="Arial" panose="020B0604020202020204" pitchFamily="34" charset="0"/>
                <a:ea typeface="Calibri"/>
                <a:cs typeface="Arial" panose="020B0604020202020204" pitchFamily="34" charset="0"/>
                <a:sym typeface="Calibri"/>
              </a:rPr>
              <a:t>KTÜ MÜHENDİSLİK FAKÜLTESİ LİSANS </a:t>
            </a:r>
            <a:r>
              <a:rPr lang="tr-TR" sz="2400" b="1" dirty="0">
                <a:solidFill>
                  <a:srgbClr val="C00000"/>
                </a:solidFill>
                <a:latin typeface="Arial" panose="020B0604020202020204" pitchFamily="34" charset="0"/>
                <a:cs typeface="Arial" panose="020B0604020202020204" pitchFamily="34" charset="0"/>
              </a:rPr>
              <a:t>PROJELERİ – </a:t>
            </a:r>
            <a:r>
              <a:rPr lang="tr-TR" sz="2400" b="1" dirty="0">
                <a:solidFill>
                  <a:srgbClr val="0000FF"/>
                </a:solidFill>
                <a:latin typeface="Arial" panose="020B0604020202020204" pitchFamily="34" charset="0"/>
                <a:cs typeface="Arial" panose="020B0604020202020204" pitchFamily="34" charset="0"/>
              </a:rPr>
              <a:t>TÜBİTAK 2209 A /B</a:t>
            </a:r>
            <a:endParaRPr lang="tr-TR" sz="2400" b="1" dirty="0">
              <a:solidFill>
                <a:srgbClr val="0000FF"/>
              </a:solidFill>
              <a:latin typeface="Arial" panose="020B0604020202020204" pitchFamily="34" charset="0"/>
              <a:ea typeface="Calibri"/>
              <a:cs typeface="Arial" panose="020B0604020202020204" pitchFamily="34" charset="0"/>
              <a:sym typeface="Calibri"/>
            </a:endParaRPr>
          </a:p>
        </p:txBody>
      </p:sp>
      <p:sp>
        <p:nvSpPr>
          <p:cNvPr id="8" name="Dikdörtgen 7">
            <a:extLst>
              <a:ext uri="{FF2B5EF4-FFF2-40B4-BE49-F238E27FC236}">
                <a16:creationId xmlns:a16="http://schemas.microsoft.com/office/drawing/2014/main" id="{D8FC75A6-3AFC-F433-2340-76D915174DC0}"/>
              </a:ext>
            </a:extLst>
          </p:cNvPr>
          <p:cNvSpPr/>
          <p:nvPr/>
        </p:nvSpPr>
        <p:spPr>
          <a:xfrm>
            <a:off x="102561" y="5739411"/>
            <a:ext cx="8916439" cy="738664"/>
          </a:xfrm>
          <a:prstGeom prst="rect">
            <a:avLst/>
          </a:prstGeom>
        </p:spPr>
        <p:txBody>
          <a:bodyPr wrap="square">
            <a:spAutoFit/>
          </a:bodyPr>
          <a:lstStyle/>
          <a:p>
            <a:pPr marL="171450" lvl="0" indent="-171450" fontAlgn="ctr">
              <a:spcAft>
                <a:spcPts val="1200"/>
              </a:spcAft>
              <a:buFontTx/>
              <a:buChar char="-"/>
            </a:pPr>
            <a:r>
              <a:rPr lang="tr-TR" sz="1600" dirty="0">
                <a:solidFill>
                  <a:schemeClr val="bg1"/>
                </a:solidFill>
                <a:latin typeface="Arial" panose="020B0604020202020204" pitchFamily="34" charset="0"/>
                <a:cs typeface="Arial" panose="020B0604020202020204" pitchFamily="34" charset="0"/>
              </a:rPr>
              <a:t>2209-A + 2209-B Projeleri : Toplam 64 Başvuru, 43 Destek; Değerlendirmesi devam eden: 116</a:t>
            </a:r>
          </a:p>
          <a:p>
            <a:pPr marL="171450" lvl="0" indent="-171450" fontAlgn="ctr">
              <a:spcAft>
                <a:spcPts val="1200"/>
              </a:spcAft>
              <a:buFontTx/>
              <a:buChar char="-"/>
            </a:pPr>
            <a:r>
              <a:rPr lang="tr-TR" sz="1600" dirty="0">
                <a:solidFill>
                  <a:schemeClr val="bg1"/>
                </a:solidFill>
                <a:latin typeface="Arial" panose="020B0604020202020204" pitchFamily="34" charset="0"/>
                <a:cs typeface="Arial" panose="020B0604020202020204" pitchFamily="34" charset="0"/>
              </a:rPr>
              <a:t>Tüm bitirme çalışmalarının projelendirilmesi, KTÜ BAP-09 Öğrenci Projesi </a:t>
            </a:r>
            <a:r>
              <a:rPr lang="tr-TR" sz="1600" dirty="0">
                <a:latin typeface="+mj-lt"/>
                <a:ea typeface="+mn-ea"/>
                <a:cs typeface="Calibri" panose="020F0502020204030204" pitchFamily="34" charset="0"/>
              </a:rPr>
              <a:t>Desteği</a:t>
            </a:r>
          </a:p>
        </p:txBody>
      </p:sp>
      <p:sp>
        <p:nvSpPr>
          <p:cNvPr id="5" name="Dikdörtgen 4"/>
          <p:cNvSpPr/>
          <p:nvPr/>
        </p:nvSpPr>
        <p:spPr>
          <a:xfrm>
            <a:off x="266700" y="2607954"/>
            <a:ext cx="8581601" cy="71944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p:cNvSpPr/>
          <p:nvPr/>
        </p:nvSpPr>
        <p:spPr>
          <a:xfrm>
            <a:off x="273261" y="3784600"/>
            <a:ext cx="8575040" cy="1397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10">
            <a:extLst>
              <a:ext uri="{FF2B5EF4-FFF2-40B4-BE49-F238E27FC236}">
                <a16:creationId xmlns:a16="http://schemas.microsoft.com/office/drawing/2014/main" id="{B2589A64-CD3F-B006-5E0B-0BFA914D13D0}"/>
              </a:ext>
            </a:extLst>
          </p:cNvPr>
          <p:cNvSpPr/>
          <p:nvPr/>
        </p:nvSpPr>
        <p:spPr>
          <a:xfrm>
            <a:off x="266700" y="4381500"/>
            <a:ext cx="8575040" cy="5588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10">
            <a:extLst>
              <a:ext uri="{FF2B5EF4-FFF2-40B4-BE49-F238E27FC236}">
                <a16:creationId xmlns:a16="http://schemas.microsoft.com/office/drawing/2014/main" id="{A30D0620-2C3B-08BD-5F87-E69562F0C234}"/>
              </a:ext>
            </a:extLst>
          </p:cNvPr>
          <p:cNvSpPr/>
          <p:nvPr/>
        </p:nvSpPr>
        <p:spPr>
          <a:xfrm>
            <a:off x="273261" y="5092743"/>
            <a:ext cx="8575040" cy="444457"/>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61" y="6481579"/>
            <a:ext cx="744116" cy="372131"/>
          </a:xfrm>
          <a:prstGeom prst="rect">
            <a:avLst/>
          </a:prstGeom>
          <a:noFill/>
          <a:effectLst>
            <a:outerShdw blurRad="50800" dist="50800" dir="5400000" algn="ctr" rotWithShape="0">
              <a:srgbClr val="000000">
                <a:alpha val="0"/>
              </a:srgbClr>
            </a:outerShdw>
          </a:effectLst>
        </p:spPr>
      </p:pic>
      <p:sp>
        <p:nvSpPr>
          <p:cNvPr id="12" name="Dikdörtgen 11"/>
          <p:cNvSpPr/>
          <p:nvPr/>
        </p:nvSpPr>
        <p:spPr>
          <a:xfrm>
            <a:off x="755577" y="6480702"/>
            <a:ext cx="8388423" cy="400110"/>
          </a:xfrm>
          <a:prstGeom prst="rect">
            <a:avLst/>
          </a:prstGeom>
        </p:spPr>
        <p:txBody>
          <a:bodyPr wrap="square">
            <a:spAutoFit/>
          </a:bodyPr>
          <a:lstStyle/>
          <a:p>
            <a:pPr algn="ctr"/>
            <a:r>
              <a:rPr lang="tr-TR" sz="1000" b="1" i="1" dirty="0" smtClean="0">
                <a:solidFill>
                  <a:srgbClr val="C00000"/>
                </a:solidFill>
                <a:latin typeface="Arial" panose="020B0604020202020204" pitchFamily="34" charset="0"/>
                <a:ea typeface="+mj-ea"/>
                <a:cs typeface="Arial" panose="020B0604020202020204" pitchFamily="34" charset="0"/>
              </a:rPr>
              <a:t>KARADENİZ TEKNİK ÜNİVERSİTESİ MAKİNE MÜHENDİSLİĞİ BÖLÜMÜ</a:t>
            </a:r>
            <a:endParaRPr lang="tr-TR" sz="1000" b="1" i="1" dirty="0" smtClean="0">
              <a:solidFill>
                <a:srgbClr val="C00000"/>
              </a:solidFill>
            </a:endParaRPr>
          </a:p>
          <a:p>
            <a:pPr algn="ctr"/>
            <a:r>
              <a:rPr lang="tr-TR" sz="1000" b="1" i="1" dirty="0" smtClean="0">
                <a:solidFill>
                  <a:srgbClr val="0000FF"/>
                </a:solidFill>
                <a:latin typeface="Arial" panose="020B0604020202020204" pitchFamily="34" charset="0"/>
                <a:ea typeface="+mj-ea"/>
                <a:cs typeface="Arial" panose="020B0604020202020204" pitchFamily="34" charset="0"/>
              </a:rPr>
              <a:t>KARADENİZ TECHNICAL UNIVERSITY DEPARTMENT OF MECHANICAL ENGINEERING</a:t>
            </a:r>
            <a:endParaRPr lang="tr-TR" sz="1100" b="1" i="1" dirty="0" smtClean="0">
              <a:solidFill>
                <a:srgbClr val="0000FF"/>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42389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graphicFrame>
        <p:nvGraphicFramePr>
          <p:cNvPr id="4" name="Tablo 3"/>
          <p:cNvGraphicFramePr>
            <a:graphicFrameLocks noGrp="1"/>
          </p:cNvGraphicFramePr>
          <p:nvPr>
            <p:extLst>
              <p:ext uri="{D42A27DB-BD31-4B8C-83A1-F6EECF244321}">
                <p14:modId xmlns:p14="http://schemas.microsoft.com/office/powerpoint/2010/main" val="3650411868"/>
              </p:ext>
            </p:extLst>
          </p:nvPr>
        </p:nvGraphicFramePr>
        <p:xfrm>
          <a:off x="373642" y="1099159"/>
          <a:ext cx="8469741" cy="3730464"/>
        </p:xfrm>
        <a:graphic>
          <a:graphicData uri="http://schemas.openxmlformats.org/drawingml/2006/table">
            <a:tbl>
              <a:tblPr/>
              <a:tblGrid>
                <a:gridCol w="2931620">
                  <a:extLst>
                    <a:ext uri="{9D8B030D-6E8A-4147-A177-3AD203B41FA5}">
                      <a16:colId xmlns:a16="http://schemas.microsoft.com/office/drawing/2014/main" val="20000"/>
                    </a:ext>
                  </a:extLst>
                </a:gridCol>
                <a:gridCol w="520118">
                  <a:extLst>
                    <a:ext uri="{9D8B030D-6E8A-4147-A177-3AD203B41FA5}">
                      <a16:colId xmlns:a16="http://schemas.microsoft.com/office/drawing/2014/main" val="20001"/>
                    </a:ext>
                  </a:extLst>
                </a:gridCol>
                <a:gridCol w="545284">
                  <a:extLst>
                    <a:ext uri="{9D8B030D-6E8A-4147-A177-3AD203B41FA5}">
                      <a16:colId xmlns:a16="http://schemas.microsoft.com/office/drawing/2014/main" val="20002"/>
                    </a:ext>
                  </a:extLst>
                </a:gridCol>
                <a:gridCol w="647295">
                  <a:extLst>
                    <a:ext uri="{9D8B030D-6E8A-4147-A177-3AD203B41FA5}">
                      <a16:colId xmlns:a16="http://schemas.microsoft.com/office/drawing/2014/main" val="20003"/>
                    </a:ext>
                  </a:extLst>
                </a:gridCol>
                <a:gridCol w="500933">
                  <a:extLst>
                    <a:ext uri="{9D8B030D-6E8A-4147-A177-3AD203B41FA5}">
                      <a16:colId xmlns:a16="http://schemas.microsoft.com/office/drawing/2014/main" val="20004"/>
                    </a:ext>
                  </a:extLst>
                </a:gridCol>
                <a:gridCol w="1025718">
                  <a:extLst>
                    <a:ext uri="{9D8B030D-6E8A-4147-A177-3AD203B41FA5}">
                      <a16:colId xmlns:a16="http://schemas.microsoft.com/office/drawing/2014/main" val="20005"/>
                    </a:ext>
                  </a:extLst>
                </a:gridCol>
                <a:gridCol w="580445">
                  <a:extLst>
                    <a:ext uri="{9D8B030D-6E8A-4147-A177-3AD203B41FA5}">
                      <a16:colId xmlns:a16="http://schemas.microsoft.com/office/drawing/2014/main" val="20006"/>
                    </a:ext>
                  </a:extLst>
                </a:gridCol>
                <a:gridCol w="580445">
                  <a:extLst>
                    <a:ext uri="{9D8B030D-6E8A-4147-A177-3AD203B41FA5}">
                      <a16:colId xmlns:a16="http://schemas.microsoft.com/office/drawing/2014/main" val="20007"/>
                    </a:ext>
                  </a:extLst>
                </a:gridCol>
                <a:gridCol w="1137883">
                  <a:extLst>
                    <a:ext uri="{9D8B030D-6E8A-4147-A177-3AD203B41FA5}">
                      <a16:colId xmlns:a16="http://schemas.microsoft.com/office/drawing/2014/main" val="20008"/>
                    </a:ext>
                  </a:extLst>
                </a:gridCol>
              </a:tblGrid>
              <a:tr h="166690">
                <a:tc gridSpan="9">
                  <a:txBody>
                    <a:bodyPr/>
                    <a:lstStyle/>
                    <a:p>
                      <a:pPr algn="ctr">
                        <a:lnSpc>
                          <a:spcPct val="107000"/>
                        </a:lnSpc>
                        <a:spcAft>
                          <a:spcPts val="0"/>
                        </a:spcAft>
                      </a:pPr>
                      <a:r>
                        <a:rPr lang="tr-TR" sz="1400" b="1" dirty="0">
                          <a:solidFill>
                            <a:schemeClr val="tx1"/>
                          </a:solidFill>
                          <a:effectLst/>
                          <a:latin typeface="Arial" panose="020B0604020202020204" pitchFamily="34" charset="0"/>
                          <a:cs typeface="Arial" panose="020B0604020202020204" pitchFamily="34" charset="0"/>
                        </a:rPr>
                        <a:t>TÜBİTAK</a:t>
                      </a:r>
                      <a:r>
                        <a:rPr lang="tr-TR" sz="1400" b="1" baseline="0" dirty="0">
                          <a:solidFill>
                            <a:schemeClr val="tx1"/>
                          </a:solidFill>
                          <a:effectLst/>
                          <a:latin typeface="Arial" panose="020B0604020202020204" pitchFamily="34" charset="0"/>
                          <a:cs typeface="Arial" panose="020B0604020202020204" pitchFamily="34" charset="0"/>
                        </a:rPr>
                        <a:t> </a:t>
                      </a:r>
                      <a:r>
                        <a:rPr lang="tr-TR" sz="1400" b="1" dirty="0">
                          <a:solidFill>
                            <a:schemeClr val="tx1"/>
                          </a:solidFill>
                          <a:effectLst/>
                          <a:latin typeface="Arial" panose="020B0604020202020204" pitchFamily="34" charset="0"/>
                          <a:cs typeface="Arial" panose="020B0604020202020204" pitchFamily="34" charset="0"/>
                        </a:rPr>
                        <a:t>2209 B – SANAYİ ODAKLI</a:t>
                      </a:r>
                      <a:r>
                        <a:rPr lang="tr-TR" sz="1400" b="1" baseline="0" dirty="0">
                          <a:solidFill>
                            <a:schemeClr val="tx1"/>
                          </a:solidFill>
                          <a:effectLst/>
                          <a:latin typeface="Arial" panose="020B0604020202020204" pitchFamily="34" charset="0"/>
                          <a:cs typeface="Arial" panose="020B0604020202020204" pitchFamily="34" charset="0"/>
                        </a:rPr>
                        <a:t> LİSANS BİTİRME PROJELERİ </a:t>
                      </a:r>
                      <a:r>
                        <a:rPr lang="tr-TR" sz="1400" b="1" dirty="0">
                          <a:solidFill>
                            <a:schemeClr val="tx1"/>
                          </a:solidFill>
                          <a:effectLst/>
                          <a:latin typeface="Arial" panose="020B0604020202020204" pitchFamily="34" charset="0"/>
                          <a:cs typeface="Arial" panose="020B0604020202020204" pitchFamily="34" charset="0"/>
                        </a:rPr>
                        <a:t>DESTEKLEME PROGRAMI                     </a:t>
                      </a:r>
                      <a:r>
                        <a:rPr lang="tr-TR" sz="1400" b="1" dirty="0" smtClean="0">
                          <a:solidFill>
                            <a:schemeClr val="tx1"/>
                          </a:solidFill>
                          <a:effectLst/>
                          <a:latin typeface="Arial" panose="020B0604020202020204" pitchFamily="34" charset="0"/>
                          <a:cs typeface="Arial" panose="020B0604020202020204" pitchFamily="34" charset="0"/>
                        </a:rPr>
                        <a:t>           KARADENİZ </a:t>
                      </a:r>
                      <a:r>
                        <a:rPr lang="tr-TR" sz="1400" b="1" dirty="0">
                          <a:solidFill>
                            <a:schemeClr val="tx1"/>
                          </a:solidFill>
                          <a:effectLst/>
                          <a:latin typeface="Arial" panose="020B0604020202020204" pitchFamily="34" charset="0"/>
                          <a:cs typeface="Arial" panose="020B0604020202020204" pitchFamily="34" charset="0"/>
                        </a:rPr>
                        <a:t>TEKNİK ÜNİVERSİTESİ BAŞVURU DESTEK SAYILARI</a:t>
                      </a:r>
                      <a:endParaRPr lang="tr-TR" sz="18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ctr">
                    <a:solidFill>
                      <a:srgbClr val="002060"/>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143507">
                <a:tc rowSpan="3">
                  <a:txBody>
                    <a:bodyPr/>
                    <a:lstStyle/>
                    <a:p>
                      <a:pPr>
                        <a:lnSpc>
                          <a:spcPct val="107000"/>
                        </a:lnSpc>
                        <a:spcAft>
                          <a:spcPts val="0"/>
                        </a:spcAft>
                      </a:pPr>
                      <a:r>
                        <a:rPr lang="tr-TR" sz="1200" b="1" dirty="0">
                          <a:solidFill>
                            <a:schemeClr val="bg1"/>
                          </a:solidFill>
                          <a:effectLst/>
                          <a:latin typeface="Arial" panose="020B0604020202020204" pitchFamily="34" charset="0"/>
                          <a:cs typeface="Arial" panose="020B0604020202020204" pitchFamily="34" charset="0"/>
                        </a:rPr>
                        <a:t>Fakülte/Bölüm</a:t>
                      </a:r>
                      <a:endParaRPr lang="tr-TR" sz="1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ctr"/>
                </a:tc>
                <a:tc gridSpan="2">
                  <a:txBody>
                    <a:bodyPr/>
                    <a:lstStyle/>
                    <a:p>
                      <a:pPr algn="ctr">
                        <a:lnSpc>
                          <a:spcPct val="107000"/>
                        </a:lnSpc>
                        <a:spcAft>
                          <a:spcPts val="0"/>
                        </a:spcAft>
                      </a:pPr>
                      <a:r>
                        <a:rPr lang="tr-TR" sz="1200" b="1" dirty="0">
                          <a:solidFill>
                            <a:schemeClr val="bg1"/>
                          </a:solidFill>
                          <a:effectLst/>
                          <a:latin typeface="Arial" panose="020B0604020202020204" pitchFamily="34" charset="0"/>
                          <a:cs typeface="Arial" panose="020B0604020202020204" pitchFamily="34" charset="0"/>
                        </a:rPr>
                        <a:t>2023</a:t>
                      </a:r>
                      <a:endParaRPr lang="tr-TR" sz="1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ctr"/>
                </a:tc>
                <a:tc hMerge="1">
                  <a:txBody>
                    <a:bodyPr/>
                    <a:lstStyle/>
                    <a:p>
                      <a:endParaRPr lang="tr-TR"/>
                    </a:p>
                  </a:txBody>
                  <a:tcPr/>
                </a:tc>
                <a:tc gridSpan="3">
                  <a:txBody>
                    <a:bodyPr/>
                    <a:lstStyle/>
                    <a:p>
                      <a:pPr algn="ctr">
                        <a:lnSpc>
                          <a:spcPct val="107000"/>
                        </a:lnSpc>
                        <a:spcAft>
                          <a:spcPts val="0"/>
                        </a:spcAft>
                      </a:pPr>
                      <a:r>
                        <a:rPr lang="tr-TR" sz="1200" b="1" dirty="0">
                          <a:solidFill>
                            <a:schemeClr val="bg1"/>
                          </a:solidFill>
                          <a:effectLst/>
                          <a:latin typeface="Arial" panose="020B0604020202020204" pitchFamily="34" charset="0"/>
                          <a:cs typeface="Arial" panose="020B0604020202020204" pitchFamily="34" charset="0"/>
                        </a:rPr>
                        <a:t>2023</a:t>
                      </a:r>
                      <a:endParaRPr lang="tr-TR" sz="1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ctr"/>
                </a:tc>
                <a:tc hMerge="1">
                  <a:txBody>
                    <a:bodyPr/>
                    <a:lstStyle/>
                    <a:p>
                      <a:endParaRPr lang="tr-TR"/>
                    </a:p>
                  </a:txBody>
                  <a:tcPr/>
                </a:tc>
                <a:tc hMerge="1">
                  <a:txBody>
                    <a:bodyPr/>
                    <a:lstStyle/>
                    <a:p>
                      <a:endParaRPr lang="tr-TR"/>
                    </a:p>
                  </a:txBody>
                  <a:tcPr/>
                </a:tc>
                <a:tc gridSpan="3">
                  <a:txBody>
                    <a:bodyPr/>
                    <a:lstStyle/>
                    <a:p>
                      <a:pPr algn="ctr">
                        <a:lnSpc>
                          <a:spcPct val="107000"/>
                        </a:lnSpc>
                        <a:spcAft>
                          <a:spcPts val="0"/>
                        </a:spcAft>
                      </a:pPr>
                      <a:r>
                        <a:rPr lang="tr-TR" sz="1200" b="1" dirty="0">
                          <a:solidFill>
                            <a:schemeClr val="bg1"/>
                          </a:solidFill>
                          <a:effectLst/>
                          <a:latin typeface="Arial" panose="020B0604020202020204" pitchFamily="34" charset="0"/>
                          <a:cs typeface="Arial" panose="020B0604020202020204" pitchFamily="34" charset="0"/>
                        </a:rPr>
                        <a:t>2023</a:t>
                      </a:r>
                      <a:endParaRPr lang="tr-TR" sz="1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ct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1"/>
                  </a:ext>
                </a:extLst>
              </a:tr>
              <a:tr h="143507">
                <a:tc vMerge="1">
                  <a:txBody>
                    <a:bodyPr/>
                    <a:lstStyle/>
                    <a:p>
                      <a:endParaRPr lang="tr-TR"/>
                    </a:p>
                  </a:txBody>
                  <a:tcPr/>
                </a:tc>
                <a:tc gridSpan="2">
                  <a:txBody>
                    <a:bodyPr/>
                    <a:lstStyle/>
                    <a:p>
                      <a:pPr algn="ctr">
                        <a:lnSpc>
                          <a:spcPct val="107000"/>
                        </a:lnSpc>
                        <a:spcAft>
                          <a:spcPts val="0"/>
                        </a:spcAft>
                      </a:pPr>
                      <a:r>
                        <a:rPr lang="tr-TR" sz="1200" b="1" dirty="0">
                          <a:solidFill>
                            <a:schemeClr val="bg1"/>
                          </a:solidFill>
                          <a:effectLst/>
                          <a:latin typeface="Arial" panose="020B0604020202020204" pitchFamily="34" charset="0"/>
                          <a:cs typeface="Arial" panose="020B0604020202020204" pitchFamily="34" charset="0"/>
                        </a:rPr>
                        <a:t>1.Dönem</a:t>
                      </a:r>
                      <a:endParaRPr lang="tr-TR" sz="1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ctr"/>
                </a:tc>
                <a:tc hMerge="1">
                  <a:txBody>
                    <a:bodyPr/>
                    <a:lstStyle/>
                    <a:p>
                      <a:endParaRPr lang="tr-TR"/>
                    </a:p>
                  </a:txBody>
                  <a:tcPr/>
                </a:tc>
                <a:tc gridSpan="3">
                  <a:txBody>
                    <a:bodyPr/>
                    <a:lstStyle/>
                    <a:p>
                      <a:pPr algn="ctr">
                        <a:lnSpc>
                          <a:spcPct val="107000"/>
                        </a:lnSpc>
                        <a:spcAft>
                          <a:spcPts val="0"/>
                        </a:spcAft>
                      </a:pPr>
                      <a:r>
                        <a:rPr lang="tr-TR" sz="1200" b="1" dirty="0">
                          <a:solidFill>
                            <a:schemeClr val="bg1"/>
                          </a:solidFill>
                          <a:effectLst/>
                          <a:latin typeface="Arial" panose="020B0604020202020204" pitchFamily="34" charset="0"/>
                          <a:cs typeface="Arial" panose="020B0604020202020204" pitchFamily="34" charset="0"/>
                        </a:rPr>
                        <a:t>2.Dönem</a:t>
                      </a:r>
                      <a:endParaRPr lang="tr-TR" sz="1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ctr"/>
                </a:tc>
                <a:tc hMerge="1">
                  <a:txBody>
                    <a:bodyPr/>
                    <a:lstStyle/>
                    <a:p>
                      <a:endParaRPr lang="tr-TR"/>
                    </a:p>
                  </a:txBody>
                  <a:tcPr/>
                </a:tc>
                <a:tc hMerge="1">
                  <a:txBody>
                    <a:bodyPr/>
                    <a:lstStyle/>
                    <a:p>
                      <a:endParaRPr lang="tr-TR"/>
                    </a:p>
                  </a:txBody>
                  <a:tcPr/>
                </a:tc>
                <a:tc gridSpan="3">
                  <a:txBody>
                    <a:bodyPr/>
                    <a:lstStyle/>
                    <a:p>
                      <a:pPr algn="ctr">
                        <a:lnSpc>
                          <a:spcPct val="107000"/>
                        </a:lnSpc>
                        <a:spcAft>
                          <a:spcPts val="0"/>
                        </a:spcAft>
                      </a:pPr>
                      <a:r>
                        <a:rPr lang="tr-TR" sz="1200" b="1" dirty="0">
                          <a:solidFill>
                            <a:schemeClr val="bg1"/>
                          </a:solidFill>
                          <a:effectLst/>
                          <a:latin typeface="Arial" panose="020B0604020202020204" pitchFamily="34" charset="0"/>
                          <a:cs typeface="Arial" panose="020B0604020202020204" pitchFamily="34" charset="0"/>
                        </a:rPr>
                        <a:t>Toplam</a:t>
                      </a:r>
                      <a:endParaRPr lang="tr-TR" sz="1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ct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2"/>
                  </a:ext>
                </a:extLst>
              </a:tr>
              <a:tr h="561346">
                <a:tc vMerge="1">
                  <a:txBody>
                    <a:bodyPr/>
                    <a:lstStyle/>
                    <a:p>
                      <a:endParaRPr lang="tr-TR"/>
                    </a:p>
                  </a:txBody>
                  <a:tcPr/>
                </a:tc>
                <a:tc>
                  <a:txBody>
                    <a:bodyPr/>
                    <a:lstStyle/>
                    <a:p>
                      <a:pPr algn="ctr">
                        <a:lnSpc>
                          <a:spcPct val="107000"/>
                        </a:lnSpc>
                        <a:spcAft>
                          <a:spcPts val="0"/>
                        </a:spcAft>
                      </a:pPr>
                      <a:r>
                        <a:rPr lang="tr-TR" sz="1000" b="1" dirty="0">
                          <a:solidFill>
                            <a:schemeClr val="bg1"/>
                          </a:solidFill>
                          <a:effectLst/>
                          <a:latin typeface="Arial" panose="020B0604020202020204" pitchFamily="34" charset="0"/>
                          <a:cs typeface="Arial" panose="020B0604020202020204" pitchFamily="34" charset="0"/>
                        </a:rPr>
                        <a:t>Başvuru Sayısı</a:t>
                      </a:r>
                      <a:endParaRPr lang="tr-TR"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ctr"/>
                </a:tc>
                <a:tc>
                  <a:txBody>
                    <a:bodyPr/>
                    <a:lstStyle/>
                    <a:p>
                      <a:pPr algn="ctr">
                        <a:lnSpc>
                          <a:spcPct val="107000"/>
                        </a:lnSpc>
                        <a:spcAft>
                          <a:spcPts val="0"/>
                        </a:spcAft>
                      </a:pPr>
                      <a:r>
                        <a:rPr lang="tr-TR" sz="1000" b="1" dirty="0">
                          <a:solidFill>
                            <a:schemeClr val="bg1"/>
                          </a:solidFill>
                          <a:effectLst/>
                          <a:latin typeface="Arial" panose="020B0604020202020204" pitchFamily="34" charset="0"/>
                          <a:cs typeface="Arial" panose="020B0604020202020204" pitchFamily="34" charset="0"/>
                        </a:rPr>
                        <a:t>Destek Sayısı</a:t>
                      </a:r>
                      <a:endParaRPr lang="tr-TR"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ctr"/>
                </a:tc>
                <a:tc>
                  <a:txBody>
                    <a:bodyPr/>
                    <a:lstStyle/>
                    <a:p>
                      <a:pPr algn="ctr">
                        <a:lnSpc>
                          <a:spcPct val="107000"/>
                        </a:lnSpc>
                        <a:spcAft>
                          <a:spcPts val="0"/>
                        </a:spcAft>
                      </a:pPr>
                      <a:r>
                        <a:rPr lang="tr-TR" sz="1000" b="1" dirty="0">
                          <a:solidFill>
                            <a:schemeClr val="bg1"/>
                          </a:solidFill>
                          <a:effectLst/>
                          <a:latin typeface="Arial" panose="020B0604020202020204" pitchFamily="34" charset="0"/>
                          <a:cs typeface="Arial" panose="020B0604020202020204" pitchFamily="34" charset="0"/>
                        </a:rPr>
                        <a:t>Başvuru Sayısı</a:t>
                      </a:r>
                      <a:endParaRPr lang="tr-TR"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ctr"/>
                </a:tc>
                <a:tc>
                  <a:txBody>
                    <a:bodyPr/>
                    <a:lstStyle/>
                    <a:p>
                      <a:pPr algn="ctr">
                        <a:lnSpc>
                          <a:spcPct val="107000"/>
                        </a:lnSpc>
                        <a:spcAft>
                          <a:spcPts val="0"/>
                        </a:spcAft>
                      </a:pPr>
                      <a:r>
                        <a:rPr lang="tr-TR" sz="1000" b="1" dirty="0">
                          <a:solidFill>
                            <a:schemeClr val="bg1"/>
                          </a:solidFill>
                          <a:effectLst/>
                          <a:latin typeface="Arial" panose="020B0604020202020204" pitchFamily="34" charset="0"/>
                          <a:cs typeface="Arial" panose="020B0604020202020204" pitchFamily="34" charset="0"/>
                        </a:rPr>
                        <a:t>Destek Sayısı</a:t>
                      </a:r>
                      <a:endParaRPr lang="tr-TR"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ctr"/>
                </a:tc>
                <a:tc>
                  <a:txBody>
                    <a:bodyPr/>
                    <a:lstStyle/>
                    <a:p>
                      <a:pPr algn="ctr">
                        <a:lnSpc>
                          <a:spcPct val="107000"/>
                        </a:lnSpc>
                        <a:spcAft>
                          <a:spcPts val="0"/>
                        </a:spcAft>
                      </a:pPr>
                      <a:r>
                        <a:rPr lang="tr-TR" sz="1000" b="1" dirty="0">
                          <a:solidFill>
                            <a:schemeClr val="bg1"/>
                          </a:solidFill>
                          <a:effectLst/>
                          <a:latin typeface="Arial" panose="020B0604020202020204" pitchFamily="34" charset="0"/>
                          <a:cs typeface="Arial" panose="020B0604020202020204" pitchFamily="34" charset="0"/>
                        </a:rPr>
                        <a:t>Değerlendirmesi Devam Edenler</a:t>
                      </a:r>
                      <a:endParaRPr lang="tr-TR"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ctr"/>
                </a:tc>
                <a:tc>
                  <a:txBody>
                    <a:bodyPr/>
                    <a:lstStyle/>
                    <a:p>
                      <a:pPr algn="ctr">
                        <a:lnSpc>
                          <a:spcPct val="107000"/>
                        </a:lnSpc>
                        <a:spcAft>
                          <a:spcPts val="0"/>
                        </a:spcAft>
                      </a:pPr>
                      <a:r>
                        <a:rPr lang="tr-TR" sz="1000" b="1" dirty="0">
                          <a:solidFill>
                            <a:schemeClr val="bg1"/>
                          </a:solidFill>
                          <a:effectLst/>
                          <a:latin typeface="Arial" panose="020B0604020202020204" pitchFamily="34" charset="0"/>
                          <a:cs typeface="Arial" panose="020B0604020202020204" pitchFamily="34" charset="0"/>
                        </a:rPr>
                        <a:t>Başvuru Sayısı</a:t>
                      </a:r>
                      <a:endParaRPr lang="tr-TR"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ctr"/>
                </a:tc>
                <a:tc>
                  <a:txBody>
                    <a:bodyPr/>
                    <a:lstStyle/>
                    <a:p>
                      <a:pPr algn="ctr">
                        <a:lnSpc>
                          <a:spcPct val="107000"/>
                        </a:lnSpc>
                        <a:spcAft>
                          <a:spcPts val="0"/>
                        </a:spcAft>
                      </a:pPr>
                      <a:r>
                        <a:rPr lang="tr-TR" sz="1000" b="1" dirty="0">
                          <a:solidFill>
                            <a:schemeClr val="bg1"/>
                          </a:solidFill>
                          <a:effectLst/>
                          <a:latin typeface="Arial" panose="020B0604020202020204" pitchFamily="34" charset="0"/>
                          <a:cs typeface="Arial" panose="020B0604020202020204" pitchFamily="34" charset="0"/>
                        </a:rPr>
                        <a:t>Destek Sayısı</a:t>
                      </a:r>
                      <a:endParaRPr lang="tr-TR"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ctr"/>
                </a:tc>
                <a:tc>
                  <a:txBody>
                    <a:bodyPr/>
                    <a:lstStyle/>
                    <a:p>
                      <a:pPr algn="ctr">
                        <a:lnSpc>
                          <a:spcPct val="107000"/>
                        </a:lnSpc>
                        <a:spcAft>
                          <a:spcPts val="0"/>
                        </a:spcAft>
                      </a:pPr>
                      <a:r>
                        <a:rPr lang="tr-TR" sz="1000" b="1" dirty="0">
                          <a:solidFill>
                            <a:schemeClr val="bg1"/>
                          </a:solidFill>
                          <a:effectLst/>
                          <a:latin typeface="Arial" panose="020B0604020202020204" pitchFamily="34" charset="0"/>
                          <a:cs typeface="Arial" panose="020B0604020202020204" pitchFamily="34" charset="0"/>
                        </a:rPr>
                        <a:t>Değerlendirmesi Devam Edenler</a:t>
                      </a:r>
                      <a:endParaRPr lang="tr-TR"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ctr"/>
                </a:tc>
                <a:extLst>
                  <a:ext uri="{0D108BD9-81ED-4DB2-BD59-A6C34878D82A}">
                    <a16:rowId xmlns:a16="http://schemas.microsoft.com/office/drawing/2014/main" val="10003"/>
                  </a:ext>
                </a:extLst>
              </a:tr>
              <a:tr h="209798">
                <a:tc>
                  <a:txBody>
                    <a:bodyPr/>
                    <a:lstStyle/>
                    <a:p>
                      <a:pP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BİLGİSAYAR MÜH.</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 </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 </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a:solidFill>
                            <a:schemeClr val="bg1"/>
                          </a:solidFill>
                          <a:effectLst/>
                          <a:latin typeface="Arial" panose="020B0604020202020204" pitchFamily="34" charset="0"/>
                          <a:cs typeface="Arial" panose="020B0604020202020204" pitchFamily="34" charset="0"/>
                        </a:rPr>
                        <a:t>3</a:t>
                      </a:r>
                      <a:endParaRPr lang="tr-TR" sz="14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 </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3</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3</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a:solidFill>
                            <a:schemeClr val="bg1"/>
                          </a:solidFill>
                          <a:effectLst/>
                          <a:latin typeface="Arial" panose="020B0604020202020204" pitchFamily="34" charset="0"/>
                          <a:cs typeface="Arial" panose="020B0604020202020204" pitchFamily="34" charset="0"/>
                        </a:rPr>
                        <a:t> </a:t>
                      </a:r>
                      <a:endParaRPr lang="tr-TR" sz="14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3</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extLst>
                  <a:ext uri="{0D108BD9-81ED-4DB2-BD59-A6C34878D82A}">
                    <a16:rowId xmlns:a16="http://schemas.microsoft.com/office/drawing/2014/main" val="10006"/>
                  </a:ext>
                </a:extLst>
              </a:tr>
              <a:tr h="269055">
                <a:tc>
                  <a:txBody>
                    <a:bodyPr/>
                    <a:lstStyle/>
                    <a:p>
                      <a:pP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ELEKTRİK-ELEKTRONİK MÜH.</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3</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1</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4</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 </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a:solidFill>
                            <a:schemeClr val="bg1"/>
                          </a:solidFill>
                          <a:effectLst/>
                          <a:latin typeface="Arial" panose="020B0604020202020204" pitchFamily="34" charset="0"/>
                          <a:cs typeface="Arial" panose="020B0604020202020204" pitchFamily="34" charset="0"/>
                        </a:rPr>
                        <a:t>4</a:t>
                      </a:r>
                      <a:endParaRPr lang="tr-TR" sz="14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a:solidFill>
                            <a:schemeClr val="bg1"/>
                          </a:solidFill>
                          <a:effectLst/>
                          <a:latin typeface="Arial" panose="020B0604020202020204" pitchFamily="34" charset="0"/>
                          <a:cs typeface="Arial" panose="020B0604020202020204" pitchFamily="34" charset="0"/>
                        </a:rPr>
                        <a:t>7</a:t>
                      </a:r>
                      <a:endParaRPr lang="tr-TR" sz="14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a:solidFill>
                            <a:schemeClr val="bg1"/>
                          </a:solidFill>
                          <a:effectLst/>
                          <a:latin typeface="Arial" panose="020B0604020202020204" pitchFamily="34" charset="0"/>
                          <a:cs typeface="Arial" panose="020B0604020202020204" pitchFamily="34" charset="0"/>
                        </a:rPr>
                        <a:t>1</a:t>
                      </a:r>
                      <a:endParaRPr lang="tr-TR" sz="14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4</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extLst>
                  <a:ext uri="{0D108BD9-81ED-4DB2-BD59-A6C34878D82A}">
                    <a16:rowId xmlns:a16="http://schemas.microsoft.com/office/drawing/2014/main" val="10007"/>
                  </a:ext>
                </a:extLst>
              </a:tr>
              <a:tr h="310393">
                <a:tc>
                  <a:txBody>
                    <a:bodyPr/>
                    <a:lstStyle/>
                    <a:p>
                      <a:pP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ELEKTRİK-ELEKTRONİK MÜH. (İNGİLİZCE)</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a:solidFill>
                            <a:schemeClr val="bg1"/>
                          </a:solidFill>
                          <a:effectLst/>
                          <a:latin typeface="Arial" panose="020B0604020202020204" pitchFamily="34" charset="0"/>
                          <a:cs typeface="Arial" panose="020B0604020202020204" pitchFamily="34" charset="0"/>
                        </a:rPr>
                        <a:t>3</a:t>
                      </a:r>
                      <a:endParaRPr lang="tr-TR" sz="14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2</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2</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a:solidFill>
                            <a:schemeClr val="bg1"/>
                          </a:solidFill>
                          <a:effectLst/>
                          <a:latin typeface="Arial" panose="020B0604020202020204" pitchFamily="34" charset="0"/>
                          <a:cs typeface="Arial" panose="020B0604020202020204" pitchFamily="34" charset="0"/>
                        </a:rPr>
                        <a:t> </a:t>
                      </a:r>
                      <a:endParaRPr lang="tr-TR" sz="14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2</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a:solidFill>
                            <a:schemeClr val="bg1"/>
                          </a:solidFill>
                          <a:effectLst/>
                          <a:latin typeface="Arial" panose="020B0604020202020204" pitchFamily="34" charset="0"/>
                          <a:cs typeface="Arial" panose="020B0604020202020204" pitchFamily="34" charset="0"/>
                        </a:rPr>
                        <a:t>5</a:t>
                      </a:r>
                      <a:endParaRPr lang="tr-TR" sz="14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a:solidFill>
                            <a:schemeClr val="bg1"/>
                          </a:solidFill>
                          <a:effectLst/>
                          <a:latin typeface="Arial" panose="020B0604020202020204" pitchFamily="34" charset="0"/>
                          <a:cs typeface="Arial" panose="020B0604020202020204" pitchFamily="34" charset="0"/>
                        </a:rPr>
                        <a:t>2</a:t>
                      </a:r>
                      <a:endParaRPr lang="tr-TR" sz="14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2</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extLst>
                  <a:ext uri="{0D108BD9-81ED-4DB2-BD59-A6C34878D82A}">
                    <a16:rowId xmlns:a16="http://schemas.microsoft.com/office/drawing/2014/main" val="10008"/>
                  </a:ext>
                </a:extLst>
              </a:tr>
              <a:tr h="276836">
                <a:tc>
                  <a:txBody>
                    <a:bodyPr/>
                    <a:lstStyle/>
                    <a:p>
                      <a:pP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ENDÜSTRİ MÜH.</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a:solidFill>
                            <a:schemeClr val="bg1"/>
                          </a:solidFill>
                          <a:effectLst/>
                          <a:latin typeface="Arial" panose="020B0604020202020204" pitchFamily="34" charset="0"/>
                          <a:cs typeface="Arial" panose="020B0604020202020204" pitchFamily="34" charset="0"/>
                        </a:rPr>
                        <a:t> </a:t>
                      </a:r>
                      <a:endParaRPr lang="tr-TR" sz="14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a:solidFill>
                            <a:schemeClr val="bg1"/>
                          </a:solidFill>
                          <a:effectLst/>
                          <a:latin typeface="Arial" panose="020B0604020202020204" pitchFamily="34" charset="0"/>
                          <a:cs typeface="Arial" panose="020B0604020202020204" pitchFamily="34" charset="0"/>
                        </a:rPr>
                        <a:t> </a:t>
                      </a:r>
                      <a:endParaRPr lang="tr-TR" sz="14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5</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 </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a:solidFill>
                            <a:schemeClr val="bg1"/>
                          </a:solidFill>
                          <a:effectLst/>
                          <a:latin typeface="Arial" panose="020B0604020202020204" pitchFamily="34" charset="0"/>
                          <a:cs typeface="Arial" panose="020B0604020202020204" pitchFamily="34" charset="0"/>
                        </a:rPr>
                        <a:t>5</a:t>
                      </a:r>
                      <a:endParaRPr lang="tr-TR" sz="14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5</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a:solidFill>
                            <a:schemeClr val="bg1"/>
                          </a:solidFill>
                          <a:effectLst/>
                          <a:latin typeface="Arial" panose="020B0604020202020204" pitchFamily="34" charset="0"/>
                          <a:cs typeface="Arial" panose="020B0604020202020204" pitchFamily="34" charset="0"/>
                        </a:rPr>
                        <a:t> </a:t>
                      </a:r>
                      <a:endParaRPr lang="tr-TR" sz="14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5</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extLst>
                  <a:ext uri="{0D108BD9-81ED-4DB2-BD59-A6C34878D82A}">
                    <a16:rowId xmlns:a16="http://schemas.microsoft.com/office/drawing/2014/main" val="10009"/>
                  </a:ext>
                </a:extLst>
              </a:tr>
              <a:tr h="234892">
                <a:tc>
                  <a:txBody>
                    <a:bodyPr/>
                    <a:lstStyle/>
                    <a:p>
                      <a:pP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HARİTA MÜH.</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a:solidFill>
                            <a:schemeClr val="bg1"/>
                          </a:solidFill>
                          <a:effectLst/>
                          <a:latin typeface="Arial" panose="020B0604020202020204" pitchFamily="34" charset="0"/>
                          <a:cs typeface="Arial" panose="020B0604020202020204" pitchFamily="34" charset="0"/>
                        </a:rPr>
                        <a:t>1</a:t>
                      </a:r>
                      <a:endParaRPr lang="tr-TR" sz="14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a:solidFill>
                            <a:schemeClr val="bg1"/>
                          </a:solidFill>
                          <a:effectLst/>
                          <a:latin typeface="Arial" panose="020B0604020202020204" pitchFamily="34" charset="0"/>
                          <a:cs typeface="Arial" panose="020B0604020202020204" pitchFamily="34" charset="0"/>
                        </a:rPr>
                        <a:t>1</a:t>
                      </a:r>
                      <a:endParaRPr lang="tr-TR" sz="14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 </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 </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 </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1</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1</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 </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extLst>
                  <a:ext uri="{0D108BD9-81ED-4DB2-BD59-A6C34878D82A}">
                    <a16:rowId xmlns:a16="http://schemas.microsoft.com/office/drawing/2014/main" val="10010"/>
                  </a:ext>
                </a:extLst>
              </a:tr>
              <a:tr h="226503">
                <a:tc>
                  <a:txBody>
                    <a:bodyPr/>
                    <a:lstStyle/>
                    <a:p>
                      <a:pP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MADEN MÜH.</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a:solidFill>
                            <a:schemeClr val="bg1"/>
                          </a:solidFill>
                          <a:effectLst/>
                          <a:latin typeface="Arial" panose="020B0604020202020204" pitchFamily="34" charset="0"/>
                          <a:cs typeface="Arial" panose="020B0604020202020204" pitchFamily="34" charset="0"/>
                        </a:rPr>
                        <a:t>3</a:t>
                      </a:r>
                      <a:endParaRPr lang="tr-TR" sz="14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a:solidFill>
                            <a:schemeClr val="bg1"/>
                          </a:solidFill>
                          <a:effectLst/>
                          <a:latin typeface="Arial" panose="020B0604020202020204" pitchFamily="34" charset="0"/>
                          <a:cs typeface="Arial" panose="020B0604020202020204" pitchFamily="34" charset="0"/>
                        </a:rPr>
                        <a:t>1</a:t>
                      </a:r>
                      <a:endParaRPr lang="tr-TR" sz="14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1</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 </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1</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4</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1</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a:solidFill>
                            <a:schemeClr val="bg1"/>
                          </a:solidFill>
                          <a:effectLst/>
                          <a:latin typeface="Arial" panose="020B0604020202020204" pitchFamily="34" charset="0"/>
                          <a:cs typeface="Arial" panose="020B0604020202020204" pitchFamily="34" charset="0"/>
                        </a:rPr>
                        <a:t>1</a:t>
                      </a:r>
                      <a:endParaRPr lang="tr-TR" sz="14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extLst>
                  <a:ext uri="{0D108BD9-81ED-4DB2-BD59-A6C34878D82A}">
                    <a16:rowId xmlns:a16="http://schemas.microsoft.com/office/drawing/2014/main" val="10011"/>
                  </a:ext>
                </a:extLst>
              </a:tr>
              <a:tr h="251670">
                <a:tc>
                  <a:txBody>
                    <a:bodyPr/>
                    <a:lstStyle/>
                    <a:p>
                      <a:pP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MAKİNE MÜH.</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a:solidFill>
                            <a:schemeClr val="bg1"/>
                          </a:solidFill>
                          <a:effectLst/>
                          <a:latin typeface="Arial" panose="020B0604020202020204" pitchFamily="34" charset="0"/>
                          <a:cs typeface="Arial" panose="020B0604020202020204" pitchFamily="34" charset="0"/>
                        </a:rPr>
                        <a:t> </a:t>
                      </a:r>
                      <a:endParaRPr lang="tr-TR" sz="14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a:solidFill>
                            <a:schemeClr val="bg1"/>
                          </a:solidFill>
                          <a:effectLst/>
                          <a:latin typeface="Arial" panose="020B0604020202020204" pitchFamily="34" charset="0"/>
                          <a:cs typeface="Arial" panose="020B0604020202020204" pitchFamily="34" charset="0"/>
                        </a:rPr>
                        <a:t> </a:t>
                      </a:r>
                      <a:endParaRPr lang="tr-TR" sz="14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a:solidFill>
                            <a:schemeClr val="bg1"/>
                          </a:solidFill>
                          <a:effectLst/>
                          <a:latin typeface="Arial" panose="020B0604020202020204" pitchFamily="34" charset="0"/>
                          <a:cs typeface="Arial" panose="020B0604020202020204" pitchFamily="34" charset="0"/>
                        </a:rPr>
                        <a:t>5</a:t>
                      </a:r>
                      <a:endParaRPr lang="tr-TR" sz="14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 </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5</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5</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 </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5</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extLst>
                  <a:ext uri="{0D108BD9-81ED-4DB2-BD59-A6C34878D82A}">
                    <a16:rowId xmlns:a16="http://schemas.microsoft.com/office/drawing/2014/main" val="10012"/>
                  </a:ext>
                </a:extLst>
              </a:tr>
              <a:tr h="243280">
                <a:tc>
                  <a:txBody>
                    <a:bodyPr/>
                    <a:lstStyle/>
                    <a:p>
                      <a:pP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METALURJİ VE MALZEME MÜH.</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3</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2</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9</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 </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9</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12</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2</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9</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extLst>
                  <a:ext uri="{0D108BD9-81ED-4DB2-BD59-A6C34878D82A}">
                    <a16:rowId xmlns:a16="http://schemas.microsoft.com/office/drawing/2014/main" val="10013"/>
                  </a:ext>
                </a:extLst>
              </a:tr>
              <a:tr h="280895">
                <a:tc>
                  <a:txBody>
                    <a:bodyPr/>
                    <a:lstStyle/>
                    <a:p>
                      <a:pPr>
                        <a:lnSpc>
                          <a:spcPct val="107000"/>
                        </a:lnSpc>
                        <a:spcAft>
                          <a:spcPts val="0"/>
                        </a:spcAft>
                      </a:pPr>
                      <a:r>
                        <a:rPr lang="tr-TR" sz="1100" b="1" dirty="0">
                          <a:solidFill>
                            <a:schemeClr val="bg1"/>
                          </a:solidFill>
                          <a:effectLst/>
                          <a:latin typeface="Arial" panose="020B0604020202020204" pitchFamily="34" charset="0"/>
                          <a:cs typeface="Arial" panose="020B0604020202020204" pitchFamily="34" charset="0"/>
                        </a:rPr>
                        <a:t>MÜHENDİSLİK FAKÜLTESİ</a:t>
                      </a:r>
                      <a:endParaRPr lang="tr-TR"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13</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7</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29</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 </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29</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42</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7</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tc>
                  <a:txBody>
                    <a:bodyPr/>
                    <a:lstStyle/>
                    <a:p>
                      <a:pPr algn="ctr">
                        <a:lnSpc>
                          <a:spcPct val="107000"/>
                        </a:lnSpc>
                        <a:spcAft>
                          <a:spcPts val="0"/>
                        </a:spcAft>
                      </a:pPr>
                      <a:r>
                        <a:rPr lang="tr-TR" sz="1100" dirty="0">
                          <a:solidFill>
                            <a:schemeClr val="bg1"/>
                          </a:solidFill>
                          <a:effectLst/>
                          <a:latin typeface="Arial" panose="020B0604020202020204" pitchFamily="34" charset="0"/>
                          <a:cs typeface="Arial" panose="020B0604020202020204" pitchFamily="34" charset="0"/>
                        </a:rPr>
                        <a:t>29</a:t>
                      </a:r>
                      <a:endParaRPr lang="tr-TR"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9" marR="5939" marT="5939" marB="0" anchor="b"/>
                </a:tc>
                <a:extLst>
                  <a:ext uri="{0D108BD9-81ED-4DB2-BD59-A6C34878D82A}">
                    <a16:rowId xmlns:a16="http://schemas.microsoft.com/office/drawing/2014/main" val="10014"/>
                  </a:ext>
                </a:extLst>
              </a:tr>
            </a:tbl>
          </a:graphicData>
        </a:graphic>
      </p:graphicFrame>
      <p:sp>
        <p:nvSpPr>
          <p:cNvPr id="8" name="Dikdörtgen 7">
            <a:extLst>
              <a:ext uri="{FF2B5EF4-FFF2-40B4-BE49-F238E27FC236}">
                <a16:creationId xmlns:a16="http://schemas.microsoft.com/office/drawing/2014/main" id="{D8FC75A6-3AFC-F433-2340-76D915174DC0}"/>
              </a:ext>
            </a:extLst>
          </p:cNvPr>
          <p:cNvSpPr/>
          <p:nvPr/>
        </p:nvSpPr>
        <p:spPr>
          <a:xfrm>
            <a:off x="179512" y="5229200"/>
            <a:ext cx="7536979" cy="738664"/>
          </a:xfrm>
          <a:prstGeom prst="rect">
            <a:avLst/>
          </a:prstGeom>
        </p:spPr>
        <p:txBody>
          <a:bodyPr wrap="square">
            <a:spAutoFit/>
          </a:bodyPr>
          <a:lstStyle/>
          <a:p>
            <a:pPr marL="171450" lvl="0" indent="-171450" fontAlgn="ctr">
              <a:spcAft>
                <a:spcPts val="1200"/>
              </a:spcAft>
              <a:buFontTx/>
              <a:buChar char="-"/>
            </a:pPr>
            <a:r>
              <a:rPr lang="tr-TR" sz="1600" dirty="0">
                <a:solidFill>
                  <a:schemeClr val="bg1"/>
                </a:solidFill>
                <a:latin typeface="Arial" panose="020B0604020202020204" pitchFamily="34" charset="0"/>
                <a:cs typeface="Arial" panose="020B0604020202020204" pitchFamily="34" charset="0"/>
              </a:rPr>
              <a:t>Sanayi odaklı lisans bitirme projeleri desteği başvuru sayılarının arttırılması</a:t>
            </a:r>
          </a:p>
          <a:p>
            <a:pPr marL="171450" lvl="0" indent="-171450" fontAlgn="ctr">
              <a:spcAft>
                <a:spcPts val="1200"/>
              </a:spcAft>
              <a:buFontTx/>
              <a:buChar char="-"/>
            </a:pPr>
            <a:r>
              <a:rPr lang="tr-TR" sz="1600" dirty="0">
                <a:solidFill>
                  <a:schemeClr val="bg1"/>
                </a:solidFill>
                <a:latin typeface="Arial" panose="020B0604020202020204" pitchFamily="34" charset="0"/>
                <a:cs typeface="Arial" panose="020B0604020202020204" pitchFamily="34" charset="0"/>
              </a:rPr>
              <a:t>Ar-Ge Merkezleri veya </a:t>
            </a:r>
            <a:r>
              <a:rPr lang="tr-TR" sz="1600" dirty="0" err="1">
                <a:solidFill>
                  <a:schemeClr val="bg1"/>
                </a:solidFill>
                <a:latin typeface="Arial" panose="020B0604020202020204" pitchFamily="34" charset="0"/>
                <a:cs typeface="Arial" panose="020B0604020202020204" pitchFamily="34" charset="0"/>
              </a:rPr>
              <a:t>Teknokent</a:t>
            </a:r>
            <a:r>
              <a:rPr lang="tr-TR" sz="1600" dirty="0">
                <a:solidFill>
                  <a:schemeClr val="bg1"/>
                </a:solidFill>
                <a:latin typeface="Arial" panose="020B0604020202020204" pitchFamily="34" charset="0"/>
                <a:cs typeface="Arial" panose="020B0604020202020204" pitchFamily="34" charset="0"/>
              </a:rPr>
              <a:t> firmalarından </a:t>
            </a:r>
            <a:r>
              <a:rPr lang="tr-TR" sz="1600" b="1" i="1" dirty="0">
                <a:solidFill>
                  <a:schemeClr val="bg1"/>
                </a:solidFill>
                <a:latin typeface="Arial" panose="020B0604020202020204" pitchFamily="34" charset="0"/>
                <a:cs typeface="Arial" panose="020B0604020202020204" pitchFamily="34" charset="0"/>
              </a:rPr>
              <a:t>Sanayi Danışmanı </a:t>
            </a:r>
            <a:r>
              <a:rPr lang="tr-TR" sz="1600" dirty="0">
                <a:solidFill>
                  <a:schemeClr val="bg1"/>
                </a:solidFill>
                <a:latin typeface="Arial" panose="020B0604020202020204" pitchFamily="34" charset="0"/>
                <a:cs typeface="Arial" panose="020B0604020202020204" pitchFamily="34" charset="0"/>
              </a:rPr>
              <a:t>katılımı</a:t>
            </a:r>
          </a:p>
        </p:txBody>
      </p:sp>
      <p:sp>
        <p:nvSpPr>
          <p:cNvPr id="5" name="Google Shape;905;p76">
            <a:extLst>
              <a:ext uri="{FF2B5EF4-FFF2-40B4-BE49-F238E27FC236}">
                <a16:creationId xmlns:a16="http://schemas.microsoft.com/office/drawing/2014/main" id="{AF2B404E-7548-74C8-8ABD-F1B5A0456710}"/>
              </a:ext>
            </a:extLst>
          </p:cNvPr>
          <p:cNvSpPr/>
          <p:nvPr/>
        </p:nvSpPr>
        <p:spPr>
          <a:xfrm>
            <a:off x="11461" y="0"/>
            <a:ext cx="9132539" cy="978689"/>
          </a:xfrm>
          <a:prstGeom prst="rect">
            <a:avLst/>
          </a:prstGeom>
          <a:noFill/>
          <a:ln>
            <a:noFill/>
          </a:ln>
        </p:spPr>
        <p:txBody>
          <a:bodyPr spcFirstLastPara="1" wrap="square" lIns="91425" tIns="45700" rIns="91425" bIns="45700" anchor="t" anchorCtr="0">
            <a:spAutoFit/>
          </a:bodyPr>
          <a:lstStyle/>
          <a:p>
            <a:pPr algn="ctr">
              <a:lnSpc>
                <a:spcPct val="120000"/>
              </a:lnSpc>
              <a:buClr>
                <a:srgbClr val="C00000"/>
              </a:buClr>
              <a:buSzPts val="2400"/>
            </a:pPr>
            <a:r>
              <a:rPr lang="tr-TR" sz="2400" b="1" dirty="0">
                <a:solidFill>
                  <a:srgbClr val="C00000"/>
                </a:solidFill>
                <a:latin typeface="Arial" panose="020B0604020202020204" pitchFamily="34" charset="0"/>
                <a:ea typeface="Calibri"/>
                <a:cs typeface="Arial" panose="020B0604020202020204" pitchFamily="34" charset="0"/>
                <a:sym typeface="Calibri"/>
              </a:rPr>
              <a:t>KTÜ MÜHENDİSLİK FAKÜLTESİ LİSANS </a:t>
            </a:r>
            <a:r>
              <a:rPr lang="tr-TR" sz="2400" b="1" dirty="0">
                <a:solidFill>
                  <a:srgbClr val="C00000"/>
                </a:solidFill>
                <a:latin typeface="Arial" panose="020B0604020202020204" pitchFamily="34" charset="0"/>
                <a:cs typeface="Arial" panose="020B0604020202020204" pitchFamily="34" charset="0"/>
              </a:rPr>
              <a:t>PROJELERİ – </a:t>
            </a:r>
            <a:r>
              <a:rPr lang="tr-TR" sz="2400" b="1" dirty="0">
                <a:solidFill>
                  <a:srgbClr val="0000FF"/>
                </a:solidFill>
                <a:latin typeface="Arial" panose="020B0604020202020204" pitchFamily="34" charset="0"/>
                <a:cs typeface="Arial" panose="020B0604020202020204" pitchFamily="34" charset="0"/>
              </a:rPr>
              <a:t>TÜBİTAK 2209 B</a:t>
            </a:r>
            <a:endParaRPr lang="tr-TR" sz="2400" b="1" dirty="0">
              <a:solidFill>
                <a:srgbClr val="0000FF"/>
              </a:solidFill>
              <a:latin typeface="Arial" panose="020B0604020202020204" pitchFamily="34" charset="0"/>
              <a:ea typeface="Calibri"/>
              <a:cs typeface="Arial" panose="020B0604020202020204" pitchFamily="34" charset="0"/>
              <a:sym typeface="Calibri"/>
            </a:endParaRP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61" y="6481579"/>
            <a:ext cx="744116" cy="372131"/>
          </a:xfrm>
          <a:prstGeom prst="rect">
            <a:avLst/>
          </a:prstGeom>
          <a:noFill/>
          <a:effectLst>
            <a:outerShdw blurRad="50800" dist="50800" dir="5400000" algn="ctr" rotWithShape="0">
              <a:srgbClr val="000000">
                <a:alpha val="0"/>
              </a:srgbClr>
            </a:outerShdw>
          </a:effectLst>
        </p:spPr>
      </p:pic>
      <p:sp>
        <p:nvSpPr>
          <p:cNvPr id="7" name="Dikdörtgen 6"/>
          <p:cNvSpPr/>
          <p:nvPr/>
        </p:nvSpPr>
        <p:spPr>
          <a:xfrm>
            <a:off x="755577" y="6480702"/>
            <a:ext cx="8388423" cy="400110"/>
          </a:xfrm>
          <a:prstGeom prst="rect">
            <a:avLst/>
          </a:prstGeom>
        </p:spPr>
        <p:txBody>
          <a:bodyPr wrap="square">
            <a:spAutoFit/>
          </a:bodyPr>
          <a:lstStyle/>
          <a:p>
            <a:pPr algn="ctr"/>
            <a:r>
              <a:rPr lang="tr-TR" sz="1000" b="1" i="1" dirty="0" smtClean="0">
                <a:solidFill>
                  <a:srgbClr val="C00000"/>
                </a:solidFill>
                <a:latin typeface="Arial" panose="020B0604020202020204" pitchFamily="34" charset="0"/>
                <a:ea typeface="+mj-ea"/>
                <a:cs typeface="Arial" panose="020B0604020202020204" pitchFamily="34" charset="0"/>
              </a:rPr>
              <a:t>KARADENİZ TEKNİK ÜNİVERSİTESİ MAKİNE MÜHENDİSLİĞİ BÖLÜMÜ</a:t>
            </a:r>
            <a:endParaRPr lang="tr-TR" sz="1000" b="1" i="1" dirty="0" smtClean="0">
              <a:solidFill>
                <a:srgbClr val="C00000"/>
              </a:solidFill>
            </a:endParaRPr>
          </a:p>
          <a:p>
            <a:pPr algn="ctr"/>
            <a:r>
              <a:rPr lang="tr-TR" sz="1000" b="1" i="1" dirty="0" smtClean="0">
                <a:solidFill>
                  <a:srgbClr val="0000FF"/>
                </a:solidFill>
                <a:latin typeface="Arial" panose="020B0604020202020204" pitchFamily="34" charset="0"/>
                <a:ea typeface="+mj-ea"/>
                <a:cs typeface="Arial" panose="020B0604020202020204" pitchFamily="34" charset="0"/>
              </a:rPr>
              <a:t>KARADENİZ TECHNICAL UNIVERSITY DEPARTMENT OF MECHANICAL ENGINEERING</a:t>
            </a:r>
            <a:endParaRPr lang="tr-TR" sz="1100" b="1" i="1" dirty="0" smtClean="0">
              <a:solidFill>
                <a:srgbClr val="0000FF"/>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612520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o 5"/>
          <p:cNvGraphicFramePr>
            <a:graphicFrameLocks noGrp="1"/>
          </p:cNvGraphicFramePr>
          <p:nvPr>
            <p:extLst>
              <p:ext uri="{D42A27DB-BD31-4B8C-83A1-F6EECF244321}">
                <p14:modId xmlns:p14="http://schemas.microsoft.com/office/powerpoint/2010/main" val="1292317905"/>
              </p:ext>
            </p:extLst>
          </p:nvPr>
        </p:nvGraphicFramePr>
        <p:xfrm>
          <a:off x="3305772" y="1294957"/>
          <a:ext cx="5542989" cy="4072048"/>
        </p:xfrm>
        <a:graphic>
          <a:graphicData uri="http://schemas.openxmlformats.org/drawingml/2006/table">
            <a:tbl>
              <a:tblPr/>
              <a:tblGrid>
                <a:gridCol w="3180190">
                  <a:extLst>
                    <a:ext uri="{9D8B030D-6E8A-4147-A177-3AD203B41FA5}">
                      <a16:colId xmlns:a16="http://schemas.microsoft.com/office/drawing/2014/main" val="20000"/>
                    </a:ext>
                  </a:extLst>
                </a:gridCol>
                <a:gridCol w="1128436">
                  <a:extLst>
                    <a:ext uri="{9D8B030D-6E8A-4147-A177-3AD203B41FA5}">
                      <a16:colId xmlns:a16="http://schemas.microsoft.com/office/drawing/2014/main" val="20003"/>
                    </a:ext>
                  </a:extLst>
                </a:gridCol>
                <a:gridCol w="1234363">
                  <a:extLst>
                    <a:ext uri="{9D8B030D-6E8A-4147-A177-3AD203B41FA5}">
                      <a16:colId xmlns:a16="http://schemas.microsoft.com/office/drawing/2014/main" val="20008"/>
                    </a:ext>
                  </a:extLst>
                </a:gridCol>
              </a:tblGrid>
              <a:tr h="166690">
                <a:tc gridSpan="3">
                  <a:txBody>
                    <a:bodyPr/>
                    <a:lstStyle/>
                    <a:p>
                      <a:pPr algn="ctr">
                        <a:lnSpc>
                          <a:spcPct val="107000"/>
                        </a:lnSpc>
                        <a:spcAft>
                          <a:spcPts val="0"/>
                        </a:spcAft>
                      </a:pPr>
                      <a:r>
                        <a:rPr lang="tr-TR" sz="1800" b="1" dirty="0">
                          <a:solidFill>
                            <a:schemeClr val="tx1"/>
                          </a:solidFill>
                          <a:effectLst/>
                          <a:latin typeface="+mj-lt"/>
                        </a:rPr>
                        <a:t>TUSAŞ LIFT UP SANAYİ ODAKLI LİSANS BİTİRME PROJELERİ PROGRAMI</a:t>
                      </a:r>
                      <a:endParaRPr lang="tr-TR" sz="2400" b="1" dirty="0">
                        <a:solidFill>
                          <a:schemeClr val="tx1"/>
                        </a:solidFill>
                        <a:effectLst/>
                        <a:latin typeface="+mj-lt"/>
                        <a:ea typeface="Calibri" panose="020F0502020204030204" pitchFamily="34" charset="0"/>
                        <a:cs typeface="Times New Roman" panose="02020603050405020304" pitchFamily="18" charset="0"/>
                      </a:endParaRPr>
                    </a:p>
                  </a:txBody>
                  <a:tcPr marL="5939" marR="5939" marT="5939" marB="0" anchor="ctr">
                    <a:solidFill>
                      <a:srgbClr val="002060"/>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143507">
                <a:tc rowSpan="2">
                  <a:txBody>
                    <a:bodyPr/>
                    <a:lstStyle/>
                    <a:p>
                      <a:pPr>
                        <a:lnSpc>
                          <a:spcPct val="107000"/>
                        </a:lnSpc>
                        <a:spcAft>
                          <a:spcPts val="0"/>
                        </a:spcAft>
                      </a:pPr>
                      <a:r>
                        <a:rPr lang="tr-TR" sz="1600" b="1" dirty="0">
                          <a:solidFill>
                            <a:schemeClr val="bg1"/>
                          </a:solidFill>
                          <a:effectLst/>
                          <a:latin typeface="+mj-lt"/>
                        </a:rPr>
                        <a:t>Fakülte/Bölüm</a:t>
                      </a:r>
                      <a:endParaRPr lang="tr-TR" sz="2000" b="1" dirty="0">
                        <a:solidFill>
                          <a:schemeClr val="bg1"/>
                        </a:solidFill>
                        <a:effectLst/>
                        <a:latin typeface="+mj-lt"/>
                        <a:ea typeface="Calibri" panose="020F0502020204030204" pitchFamily="34" charset="0"/>
                        <a:cs typeface="Times New Roman" panose="02020603050405020304" pitchFamily="18" charset="0"/>
                      </a:endParaRPr>
                    </a:p>
                  </a:txBody>
                  <a:tcPr marL="5939" marR="5939" marT="5939" marB="0" anchor="ctr"/>
                </a:tc>
                <a:tc>
                  <a:txBody>
                    <a:bodyPr/>
                    <a:lstStyle/>
                    <a:p>
                      <a:pPr algn="ctr">
                        <a:lnSpc>
                          <a:spcPct val="107000"/>
                        </a:lnSpc>
                        <a:spcAft>
                          <a:spcPts val="0"/>
                        </a:spcAft>
                      </a:pPr>
                      <a:r>
                        <a:rPr lang="tr-TR" sz="1600" b="1" dirty="0">
                          <a:solidFill>
                            <a:schemeClr val="bg1"/>
                          </a:solidFill>
                          <a:effectLst/>
                          <a:latin typeface="+mj-lt"/>
                        </a:rPr>
                        <a:t>2022</a:t>
                      </a:r>
                      <a:endParaRPr lang="tr-TR" sz="2000" b="1" dirty="0">
                        <a:solidFill>
                          <a:schemeClr val="bg1"/>
                        </a:solidFill>
                        <a:effectLst/>
                        <a:latin typeface="+mj-lt"/>
                        <a:ea typeface="Calibri" panose="020F0502020204030204" pitchFamily="34" charset="0"/>
                        <a:cs typeface="Times New Roman" panose="02020603050405020304" pitchFamily="18" charset="0"/>
                      </a:endParaRPr>
                    </a:p>
                  </a:txBody>
                  <a:tcPr marL="5939" marR="5939" marT="5939" marB="0" anchor="ctr"/>
                </a:tc>
                <a:tc>
                  <a:txBody>
                    <a:bodyPr/>
                    <a:lstStyle/>
                    <a:p>
                      <a:pPr algn="ctr">
                        <a:lnSpc>
                          <a:spcPct val="107000"/>
                        </a:lnSpc>
                        <a:spcAft>
                          <a:spcPts val="0"/>
                        </a:spcAft>
                      </a:pPr>
                      <a:r>
                        <a:rPr lang="tr-TR" sz="1600" b="1" dirty="0">
                          <a:solidFill>
                            <a:schemeClr val="bg1"/>
                          </a:solidFill>
                          <a:effectLst/>
                          <a:latin typeface="+mj-lt"/>
                        </a:rPr>
                        <a:t>2023</a:t>
                      </a:r>
                      <a:endParaRPr lang="tr-TR" sz="2000" b="1" dirty="0">
                        <a:solidFill>
                          <a:schemeClr val="bg1"/>
                        </a:solidFill>
                        <a:effectLst/>
                        <a:latin typeface="+mj-lt"/>
                        <a:ea typeface="Calibri" panose="020F0502020204030204" pitchFamily="34" charset="0"/>
                        <a:cs typeface="Times New Roman" panose="02020603050405020304" pitchFamily="18" charset="0"/>
                      </a:endParaRPr>
                    </a:p>
                  </a:txBody>
                  <a:tcPr marL="5939" marR="5939" marT="5939" marB="0" anchor="ctr"/>
                </a:tc>
                <a:extLst>
                  <a:ext uri="{0D108BD9-81ED-4DB2-BD59-A6C34878D82A}">
                    <a16:rowId xmlns:a16="http://schemas.microsoft.com/office/drawing/2014/main" val="10001"/>
                  </a:ext>
                </a:extLst>
              </a:tr>
              <a:tr h="775858">
                <a:tc vMerge="1">
                  <a:txBody>
                    <a:bodyPr/>
                    <a:lstStyle/>
                    <a:p>
                      <a:endParaRPr lang="tr-TR"/>
                    </a:p>
                  </a:txBody>
                  <a:tcPr/>
                </a:tc>
                <a:tc>
                  <a:txBody>
                    <a:bodyPr/>
                    <a:lstStyle/>
                    <a:p>
                      <a:pPr algn="ctr">
                        <a:lnSpc>
                          <a:spcPct val="107000"/>
                        </a:lnSpc>
                        <a:spcAft>
                          <a:spcPts val="0"/>
                        </a:spcAft>
                      </a:pPr>
                      <a:r>
                        <a:rPr lang="tr-TR" sz="1100" b="1" dirty="0">
                          <a:solidFill>
                            <a:schemeClr val="bg1"/>
                          </a:solidFill>
                          <a:effectLst/>
                          <a:latin typeface="+mj-lt"/>
                        </a:rPr>
                        <a:t>Desteklenen</a:t>
                      </a:r>
                      <a:r>
                        <a:rPr lang="tr-TR" sz="1100" b="1" baseline="0" dirty="0">
                          <a:solidFill>
                            <a:schemeClr val="bg1"/>
                          </a:solidFill>
                          <a:effectLst/>
                          <a:latin typeface="+mj-lt"/>
                        </a:rPr>
                        <a:t> Proje</a:t>
                      </a:r>
                      <a:r>
                        <a:rPr lang="tr-TR" sz="1100" b="1" dirty="0">
                          <a:solidFill>
                            <a:schemeClr val="bg1"/>
                          </a:solidFill>
                          <a:effectLst/>
                          <a:latin typeface="+mj-lt"/>
                        </a:rPr>
                        <a:t> Sayısı</a:t>
                      </a:r>
                      <a:endParaRPr lang="tr-TR" sz="1100" b="1" dirty="0">
                        <a:solidFill>
                          <a:schemeClr val="bg1"/>
                        </a:solidFill>
                        <a:effectLst/>
                        <a:latin typeface="+mj-lt"/>
                        <a:ea typeface="Calibri" panose="020F0502020204030204" pitchFamily="34" charset="0"/>
                        <a:cs typeface="Times New Roman" panose="02020603050405020304" pitchFamily="18" charset="0"/>
                      </a:endParaRPr>
                    </a:p>
                  </a:txBody>
                  <a:tcPr marL="5939" marR="5939" marT="5939" marB="0" anchor="ct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kumimoji="0" lang="tr-TR" sz="1100" b="1" i="0" u="none" strike="noStrike" kern="0" cap="none" spc="0" normalizeH="0" baseline="0" noProof="0" dirty="0">
                          <a:ln>
                            <a:noFill/>
                          </a:ln>
                          <a:solidFill>
                            <a:schemeClr val="bg1"/>
                          </a:solidFill>
                          <a:effectLst/>
                          <a:uLnTx/>
                          <a:uFillTx/>
                          <a:latin typeface="Arial"/>
                          <a:cs typeface="Calibri"/>
                          <a:sym typeface="Arial"/>
                        </a:rPr>
                        <a:t>Desteklenen Proje Sayısı</a:t>
                      </a:r>
                      <a:endParaRPr kumimoji="0" lang="tr-TR" sz="1100" b="1" i="0" u="none" strike="noStrike" kern="0" cap="none" spc="0" normalizeH="0" baseline="0" noProof="0" dirty="0">
                        <a:ln>
                          <a:noFill/>
                        </a:ln>
                        <a:solidFill>
                          <a:schemeClr val="bg1"/>
                        </a:solidFill>
                        <a:effectLst/>
                        <a:uLnTx/>
                        <a:uFillTx/>
                        <a:latin typeface="Arial"/>
                        <a:ea typeface="Calibri" panose="020F0502020204030204" pitchFamily="34" charset="0"/>
                        <a:cs typeface="Times New Roman" panose="02020603050405020304" pitchFamily="18" charset="0"/>
                        <a:sym typeface="Arial"/>
                      </a:endParaRPr>
                    </a:p>
                  </a:txBody>
                  <a:tcPr marL="5939" marR="5939" marT="5939" marB="0" anchor="ctr"/>
                </a:tc>
                <a:extLst>
                  <a:ext uri="{0D108BD9-81ED-4DB2-BD59-A6C34878D82A}">
                    <a16:rowId xmlns:a16="http://schemas.microsoft.com/office/drawing/2014/main" val="10002"/>
                  </a:ext>
                </a:extLst>
              </a:tr>
              <a:tr h="209798">
                <a:tc>
                  <a:txBody>
                    <a:bodyPr/>
                    <a:lstStyle/>
                    <a:p>
                      <a:pPr>
                        <a:lnSpc>
                          <a:spcPct val="107000"/>
                        </a:lnSpc>
                        <a:spcAft>
                          <a:spcPts val="0"/>
                        </a:spcAft>
                      </a:pPr>
                      <a:r>
                        <a:rPr lang="tr-TR" sz="1400" dirty="0">
                          <a:solidFill>
                            <a:schemeClr val="bg1"/>
                          </a:solidFill>
                          <a:effectLst/>
                          <a:latin typeface="+mj-lt"/>
                        </a:rPr>
                        <a:t>BİLGİSAYAR MÜH.</a:t>
                      </a:r>
                      <a:endParaRPr lang="tr-TR" sz="1800" dirty="0">
                        <a:solidFill>
                          <a:schemeClr val="bg1"/>
                        </a:solidFill>
                        <a:effectLst/>
                        <a:latin typeface="+mj-lt"/>
                        <a:ea typeface="Calibri" panose="020F0502020204030204" pitchFamily="34" charset="0"/>
                        <a:cs typeface="Times New Roman" panose="02020603050405020304" pitchFamily="18" charset="0"/>
                      </a:endParaRPr>
                    </a:p>
                  </a:txBody>
                  <a:tcPr marL="5939" marR="5939" marT="5939" marB="0" anchor="b"/>
                </a:tc>
                <a:tc>
                  <a:txBody>
                    <a:bodyPr/>
                    <a:lstStyle/>
                    <a:p>
                      <a:pPr algn="ctr">
                        <a:lnSpc>
                          <a:spcPct val="107000"/>
                        </a:lnSpc>
                        <a:spcAft>
                          <a:spcPts val="0"/>
                        </a:spcAft>
                      </a:pPr>
                      <a:r>
                        <a:rPr lang="tr-TR" sz="1600" dirty="0">
                          <a:solidFill>
                            <a:schemeClr val="bg1"/>
                          </a:solidFill>
                          <a:effectLst/>
                          <a:latin typeface="+mj-lt"/>
                          <a:ea typeface="Calibri" panose="020F0502020204030204" pitchFamily="34" charset="0"/>
                          <a:cs typeface="Times New Roman" panose="02020603050405020304" pitchFamily="18" charset="0"/>
                        </a:rPr>
                        <a:t>1</a:t>
                      </a:r>
                    </a:p>
                  </a:txBody>
                  <a:tcPr marL="5939" marR="5939" marT="5939" marB="0" anchor="b"/>
                </a:tc>
                <a:tc>
                  <a:txBody>
                    <a:bodyPr/>
                    <a:lstStyle/>
                    <a:p>
                      <a:pPr algn="ctr">
                        <a:lnSpc>
                          <a:spcPct val="107000"/>
                        </a:lnSpc>
                        <a:spcAft>
                          <a:spcPts val="0"/>
                        </a:spcAft>
                      </a:pPr>
                      <a:r>
                        <a:rPr lang="tr-TR" sz="1600" dirty="0">
                          <a:solidFill>
                            <a:schemeClr val="bg1"/>
                          </a:solidFill>
                          <a:effectLst/>
                          <a:latin typeface="+mj-lt"/>
                        </a:rPr>
                        <a:t>2</a:t>
                      </a:r>
                      <a:endParaRPr lang="tr-TR" sz="1600" dirty="0">
                        <a:solidFill>
                          <a:schemeClr val="bg1"/>
                        </a:solidFill>
                        <a:effectLst/>
                        <a:latin typeface="+mj-lt"/>
                        <a:ea typeface="Calibri" panose="020F0502020204030204" pitchFamily="34" charset="0"/>
                        <a:cs typeface="Times New Roman" panose="02020603050405020304" pitchFamily="18" charset="0"/>
                      </a:endParaRPr>
                    </a:p>
                  </a:txBody>
                  <a:tcPr marL="5939" marR="5939" marT="5939" marB="0" anchor="b"/>
                </a:tc>
                <a:extLst>
                  <a:ext uri="{0D108BD9-81ED-4DB2-BD59-A6C34878D82A}">
                    <a16:rowId xmlns:a16="http://schemas.microsoft.com/office/drawing/2014/main" val="10006"/>
                  </a:ext>
                </a:extLst>
              </a:tr>
              <a:tr h="269055">
                <a:tc>
                  <a:txBody>
                    <a:bodyPr/>
                    <a:lstStyle/>
                    <a:p>
                      <a:pPr>
                        <a:lnSpc>
                          <a:spcPct val="107000"/>
                        </a:lnSpc>
                        <a:spcAft>
                          <a:spcPts val="0"/>
                        </a:spcAft>
                      </a:pPr>
                      <a:r>
                        <a:rPr lang="tr-TR" sz="1400" dirty="0">
                          <a:solidFill>
                            <a:schemeClr val="bg1"/>
                          </a:solidFill>
                          <a:effectLst/>
                          <a:latin typeface="+mj-lt"/>
                        </a:rPr>
                        <a:t>ELEKTRİK-ELEKTRONİK MÜH.</a:t>
                      </a:r>
                      <a:endParaRPr lang="tr-TR" sz="1800" dirty="0">
                        <a:solidFill>
                          <a:schemeClr val="bg1"/>
                        </a:solidFill>
                        <a:effectLst/>
                        <a:latin typeface="+mj-lt"/>
                        <a:ea typeface="Calibri" panose="020F0502020204030204" pitchFamily="34" charset="0"/>
                        <a:cs typeface="Times New Roman" panose="02020603050405020304" pitchFamily="18" charset="0"/>
                      </a:endParaRPr>
                    </a:p>
                  </a:txBody>
                  <a:tcPr marL="5939" marR="5939" marT="5939" marB="0" anchor="b"/>
                </a:tc>
                <a:tc>
                  <a:txBody>
                    <a:bodyPr/>
                    <a:lstStyle/>
                    <a:p>
                      <a:pPr algn="ctr">
                        <a:lnSpc>
                          <a:spcPct val="107000"/>
                        </a:lnSpc>
                        <a:spcAft>
                          <a:spcPts val="0"/>
                        </a:spcAft>
                      </a:pPr>
                      <a:endParaRPr lang="tr-TR" sz="1600" dirty="0">
                        <a:solidFill>
                          <a:schemeClr val="bg1"/>
                        </a:solidFill>
                        <a:effectLst/>
                        <a:latin typeface="+mj-lt"/>
                        <a:ea typeface="Calibri" panose="020F0502020204030204" pitchFamily="34" charset="0"/>
                        <a:cs typeface="Times New Roman" panose="02020603050405020304" pitchFamily="18" charset="0"/>
                      </a:endParaRPr>
                    </a:p>
                  </a:txBody>
                  <a:tcPr marL="5939" marR="5939" marT="5939" marB="0" anchor="b"/>
                </a:tc>
                <a:tc>
                  <a:txBody>
                    <a:bodyPr/>
                    <a:lstStyle/>
                    <a:p>
                      <a:pPr algn="ctr">
                        <a:lnSpc>
                          <a:spcPct val="107000"/>
                        </a:lnSpc>
                        <a:spcAft>
                          <a:spcPts val="0"/>
                        </a:spcAft>
                      </a:pPr>
                      <a:endParaRPr lang="tr-TR" sz="1600" dirty="0">
                        <a:solidFill>
                          <a:schemeClr val="bg1"/>
                        </a:solidFill>
                        <a:effectLst/>
                        <a:latin typeface="+mj-lt"/>
                        <a:ea typeface="Calibri" panose="020F0502020204030204" pitchFamily="34" charset="0"/>
                        <a:cs typeface="Times New Roman" panose="02020603050405020304" pitchFamily="18" charset="0"/>
                      </a:endParaRPr>
                    </a:p>
                  </a:txBody>
                  <a:tcPr marL="5939" marR="5939" marT="5939" marB="0" anchor="b"/>
                </a:tc>
                <a:extLst>
                  <a:ext uri="{0D108BD9-81ED-4DB2-BD59-A6C34878D82A}">
                    <a16:rowId xmlns:a16="http://schemas.microsoft.com/office/drawing/2014/main" val="10007"/>
                  </a:ext>
                </a:extLst>
              </a:tr>
              <a:tr h="272355">
                <a:tc>
                  <a:txBody>
                    <a:bodyPr/>
                    <a:lstStyle/>
                    <a:p>
                      <a:pPr>
                        <a:lnSpc>
                          <a:spcPct val="107000"/>
                        </a:lnSpc>
                        <a:spcAft>
                          <a:spcPts val="0"/>
                        </a:spcAft>
                      </a:pPr>
                      <a:r>
                        <a:rPr lang="tr-TR" sz="1400" dirty="0">
                          <a:solidFill>
                            <a:schemeClr val="bg1"/>
                          </a:solidFill>
                          <a:effectLst/>
                          <a:latin typeface="+mj-lt"/>
                        </a:rPr>
                        <a:t>ELEKTRİK-ELEKTRONİK MÜH. (İNG)</a:t>
                      </a:r>
                      <a:endParaRPr lang="tr-TR" sz="1800" dirty="0">
                        <a:solidFill>
                          <a:schemeClr val="bg1"/>
                        </a:solidFill>
                        <a:effectLst/>
                        <a:latin typeface="+mj-lt"/>
                        <a:ea typeface="Calibri" panose="020F0502020204030204" pitchFamily="34" charset="0"/>
                        <a:cs typeface="Times New Roman" panose="02020603050405020304" pitchFamily="18" charset="0"/>
                      </a:endParaRPr>
                    </a:p>
                  </a:txBody>
                  <a:tcPr marL="5939" marR="5939" marT="5939" marB="0" anchor="b"/>
                </a:tc>
                <a:tc>
                  <a:txBody>
                    <a:bodyPr/>
                    <a:lstStyle/>
                    <a:p>
                      <a:pPr algn="ctr">
                        <a:lnSpc>
                          <a:spcPct val="107000"/>
                        </a:lnSpc>
                        <a:spcAft>
                          <a:spcPts val="0"/>
                        </a:spcAft>
                      </a:pPr>
                      <a:endParaRPr lang="tr-TR" sz="1600" dirty="0">
                        <a:solidFill>
                          <a:schemeClr val="bg1"/>
                        </a:solidFill>
                        <a:effectLst/>
                        <a:latin typeface="+mj-lt"/>
                        <a:ea typeface="Calibri" panose="020F0502020204030204" pitchFamily="34" charset="0"/>
                        <a:cs typeface="Times New Roman" panose="02020603050405020304" pitchFamily="18" charset="0"/>
                      </a:endParaRPr>
                    </a:p>
                  </a:txBody>
                  <a:tcPr marL="5939" marR="5939" marT="5939" marB="0" anchor="b"/>
                </a:tc>
                <a:tc>
                  <a:txBody>
                    <a:bodyPr/>
                    <a:lstStyle/>
                    <a:p>
                      <a:pPr algn="ctr">
                        <a:lnSpc>
                          <a:spcPct val="107000"/>
                        </a:lnSpc>
                        <a:spcAft>
                          <a:spcPts val="0"/>
                        </a:spcAft>
                      </a:pPr>
                      <a:endParaRPr lang="tr-TR" sz="1600" dirty="0">
                        <a:solidFill>
                          <a:schemeClr val="bg1"/>
                        </a:solidFill>
                        <a:effectLst/>
                        <a:latin typeface="+mj-lt"/>
                        <a:ea typeface="Calibri" panose="020F0502020204030204" pitchFamily="34" charset="0"/>
                        <a:cs typeface="Times New Roman" panose="02020603050405020304" pitchFamily="18" charset="0"/>
                      </a:endParaRPr>
                    </a:p>
                  </a:txBody>
                  <a:tcPr marL="5939" marR="5939" marT="5939" marB="0" anchor="b"/>
                </a:tc>
                <a:extLst>
                  <a:ext uri="{0D108BD9-81ED-4DB2-BD59-A6C34878D82A}">
                    <a16:rowId xmlns:a16="http://schemas.microsoft.com/office/drawing/2014/main" val="10008"/>
                  </a:ext>
                </a:extLst>
              </a:tr>
              <a:tr h="276836">
                <a:tc>
                  <a:txBody>
                    <a:bodyPr/>
                    <a:lstStyle/>
                    <a:p>
                      <a:pPr>
                        <a:lnSpc>
                          <a:spcPct val="107000"/>
                        </a:lnSpc>
                        <a:spcAft>
                          <a:spcPts val="0"/>
                        </a:spcAft>
                      </a:pPr>
                      <a:r>
                        <a:rPr lang="tr-TR" sz="1400" dirty="0">
                          <a:solidFill>
                            <a:schemeClr val="bg1"/>
                          </a:solidFill>
                          <a:effectLst/>
                          <a:latin typeface="+mj-lt"/>
                        </a:rPr>
                        <a:t>ENDÜSTRİ MÜH.</a:t>
                      </a:r>
                      <a:endParaRPr lang="tr-TR" sz="1800" dirty="0">
                        <a:solidFill>
                          <a:schemeClr val="bg1"/>
                        </a:solidFill>
                        <a:effectLst/>
                        <a:latin typeface="+mj-lt"/>
                        <a:ea typeface="Calibri" panose="020F0502020204030204" pitchFamily="34" charset="0"/>
                        <a:cs typeface="Times New Roman" panose="02020603050405020304" pitchFamily="18" charset="0"/>
                      </a:endParaRPr>
                    </a:p>
                  </a:txBody>
                  <a:tcPr marL="5939" marR="5939" marT="5939" marB="0" anchor="b"/>
                </a:tc>
                <a:tc>
                  <a:txBody>
                    <a:bodyPr/>
                    <a:lstStyle/>
                    <a:p>
                      <a:pPr algn="ctr">
                        <a:lnSpc>
                          <a:spcPct val="107000"/>
                        </a:lnSpc>
                        <a:spcAft>
                          <a:spcPts val="0"/>
                        </a:spcAft>
                      </a:pPr>
                      <a:endParaRPr lang="tr-TR" sz="1600" dirty="0">
                        <a:solidFill>
                          <a:schemeClr val="bg1"/>
                        </a:solidFill>
                        <a:effectLst/>
                        <a:latin typeface="+mj-lt"/>
                        <a:ea typeface="Calibri" panose="020F0502020204030204" pitchFamily="34" charset="0"/>
                        <a:cs typeface="Times New Roman" panose="02020603050405020304" pitchFamily="18" charset="0"/>
                      </a:endParaRPr>
                    </a:p>
                  </a:txBody>
                  <a:tcPr marL="5939" marR="5939" marT="5939" marB="0" anchor="b"/>
                </a:tc>
                <a:tc>
                  <a:txBody>
                    <a:bodyPr/>
                    <a:lstStyle/>
                    <a:p>
                      <a:pPr algn="ctr">
                        <a:lnSpc>
                          <a:spcPct val="107000"/>
                        </a:lnSpc>
                        <a:spcAft>
                          <a:spcPts val="0"/>
                        </a:spcAft>
                      </a:pPr>
                      <a:endParaRPr lang="tr-TR" sz="1600" dirty="0">
                        <a:solidFill>
                          <a:schemeClr val="bg1"/>
                        </a:solidFill>
                        <a:effectLst/>
                        <a:latin typeface="+mj-lt"/>
                        <a:ea typeface="Calibri" panose="020F0502020204030204" pitchFamily="34" charset="0"/>
                        <a:cs typeface="Times New Roman" panose="02020603050405020304" pitchFamily="18" charset="0"/>
                      </a:endParaRPr>
                    </a:p>
                  </a:txBody>
                  <a:tcPr marL="5939" marR="5939" marT="5939" marB="0" anchor="b"/>
                </a:tc>
                <a:extLst>
                  <a:ext uri="{0D108BD9-81ED-4DB2-BD59-A6C34878D82A}">
                    <a16:rowId xmlns:a16="http://schemas.microsoft.com/office/drawing/2014/main" val="10009"/>
                  </a:ext>
                </a:extLst>
              </a:tr>
              <a:tr h="234892">
                <a:tc>
                  <a:txBody>
                    <a:bodyPr/>
                    <a:lstStyle/>
                    <a:p>
                      <a:pPr>
                        <a:lnSpc>
                          <a:spcPct val="107000"/>
                        </a:lnSpc>
                        <a:spcAft>
                          <a:spcPts val="0"/>
                        </a:spcAft>
                      </a:pPr>
                      <a:r>
                        <a:rPr lang="tr-TR" sz="1400" dirty="0">
                          <a:solidFill>
                            <a:schemeClr val="bg1"/>
                          </a:solidFill>
                          <a:effectLst/>
                          <a:latin typeface="+mj-lt"/>
                        </a:rPr>
                        <a:t>HARİTA MÜH.</a:t>
                      </a:r>
                      <a:endParaRPr lang="tr-TR" sz="1800" dirty="0">
                        <a:solidFill>
                          <a:schemeClr val="bg1"/>
                        </a:solidFill>
                        <a:effectLst/>
                        <a:latin typeface="+mj-lt"/>
                        <a:ea typeface="Calibri" panose="020F0502020204030204" pitchFamily="34" charset="0"/>
                        <a:cs typeface="Times New Roman" panose="02020603050405020304" pitchFamily="18" charset="0"/>
                      </a:endParaRPr>
                    </a:p>
                  </a:txBody>
                  <a:tcPr marL="5939" marR="5939" marT="5939" marB="0" anchor="b"/>
                </a:tc>
                <a:tc>
                  <a:txBody>
                    <a:bodyPr/>
                    <a:lstStyle/>
                    <a:p>
                      <a:pPr algn="ctr">
                        <a:lnSpc>
                          <a:spcPct val="107000"/>
                        </a:lnSpc>
                        <a:spcAft>
                          <a:spcPts val="0"/>
                        </a:spcAft>
                      </a:pPr>
                      <a:endParaRPr lang="tr-TR" sz="1600" dirty="0">
                        <a:solidFill>
                          <a:schemeClr val="bg1"/>
                        </a:solidFill>
                        <a:effectLst/>
                        <a:latin typeface="+mj-lt"/>
                        <a:ea typeface="Calibri" panose="020F0502020204030204" pitchFamily="34" charset="0"/>
                        <a:cs typeface="Times New Roman" panose="02020603050405020304" pitchFamily="18" charset="0"/>
                      </a:endParaRPr>
                    </a:p>
                  </a:txBody>
                  <a:tcPr marL="5939" marR="5939" marT="5939" marB="0" anchor="b"/>
                </a:tc>
                <a:tc>
                  <a:txBody>
                    <a:bodyPr/>
                    <a:lstStyle/>
                    <a:p>
                      <a:pPr algn="ctr">
                        <a:lnSpc>
                          <a:spcPct val="107000"/>
                        </a:lnSpc>
                        <a:spcAft>
                          <a:spcPts val="0"/>
                        </a:spcAft>
                      </a:pPr>
                      <a:r>
                        <a:rPr lang="tr-TR" sz="1600" dirty="0">
                          <a:solidFill>
                            <a:schemeClr val="bg1"/>
                          </a:solidFill>
                          <a:effectLst/>
                          <a:latin typeface="+mj-lt"/>
                        </a:rPr>
                        <a:t> </a:t>
                      </a:r>
                      <a:endParaRPr lang="tr-TR" sz="1600" dirty="0">
                        <a:solidFill>
                          <a:schemeClr val="bg1"/>
                        </a:solidFill>
                        <a:effectLst/>
                        <a:latin typeface="+mj-lt"/>
                        <a:ea typeface="Calibri" panose="020F0502020204030204" pitchFamily="34" charset="0"/>
                        <a:cs typeface="Times New Roman" panose="02020603050405020304" pitchFamily="18" charset="0"/>
                      </a:endParaRPr>
                    </a:p>
                  </a:txBody>
                  <a:tcPr marL="5939" marR="5939" marT="5939" marB="0" anchor="b"/>
                </a:tc>
                <a:extLst>
                  <a:ext uri="{0D108BD9-81ED-4DB2-BD59-A6C34878D82A}">
                    <a16:rowId xmlns:a16="http://schemas.microsoft.com/office/drawing/2014/main" val="10010"/>
                  </a:ext>
                </a:extLst>
              </a:tr>
              <a:tr h="226503">
                <a:tc>
                  <a:txBody>
                    <a:bodyPr/>
                    <a:lstStyle/>
                    <a:p>
                      <a:pPr>
                        <a:lnSpc>
                          <a:spcPct val="107000"/>
                        </a:lnSpc>
                        <a:spcAft>
                          <a:spcPts val="0"/>
                        </a:spcAft>
                      </a:pPr>
                      <a:r>
                        <a:rPr lang="tr-TR" sz="1400" dirty="0">
                          <a:solidFill>
                            <a:schemeClr val="bg1"/>
                          </a:solidFill>
                          <a:effectLst/>
                          <a:latin typeface="+mj-lt"/>
                        </a:rPr>
                        <a:t>MADEN MÜH.</a:t>
                      </a:r>
                      <a:endParaRPr lang="tr-TR" sz="1800" dirty="0">
                        <a:solidFill>
                          <a:schemeClr val="bg1"/>
                        </a:solidFill>
                        <a:effectLst/>
                        <a:latin typeface="+mj-lt"/>
                        <a:ea typeface="Calibri" panose="020F0502020204030204" pitchFamily="34" charset="0"/>
                        <a:cs typeface="Times New Roman" panose="02020603050405020304" pitchFamily="18" charset="0"/>
                      </a:endParaRPr>
                    </a:p>
                  </a:txBody>
                  <a:tcPr marL="5939" marR="5939" marT="5939" marB="0" anchor="b"/>
                </a:tc>
                <a:tc>
                  <a:txBody>
                    <a:bodyPr/>
                    <a:lstStyle/>
                    <a:p>
                      <a:pPr algn="ctr">
                        <a:lnSpc>
                          <a:spcPct val="107000"/>
                        </a:lnSpc>
                        <a:spcAft>
                          <a:spcPts val="0"/>
                        </a:spcAft>
                      </a:pPr>
                      <a:endParaRPr lang="tr-TR" sz="1600" dirty="0">
                        <a:solidFill>
                          <a:schemeClr val="bg1"/>
                        </a:solidFill>
                        <a:effectLst/>
                        <a:latin typeface="+mj-lt"/>
                        <a:ea typeface="Calibri" panose="020F0502020204030204" pitchFamily="34" charset="0"/>
                        <a:cs typeface="Times New Roman" panose="02020603050405020304" pitchFamily="18" charset="0"/>
                      </a:endParaRPr>
                    </a:p>
                  </a:txBody>
                  <a:tcPr marL="5939" marR="5939" marT="5939" marB="0" anchor="b"/>
                </a:tc>
                <a:tc>
                  <a:txBody>
                    <a:bodyPr/>
                    <a:lstStyle/>
                    <a:p>
                      <a:pPr algn="ctr">
                        <a:lnSpc>
                          <a:spcPct val="107000"/>
                        </a:lnSpc>
                        <a:spcAft>
                          <a:spcPts val="0"/>
                        </a:spcAft>
                      </a:pPr>
                      <a:endParaRPr lang="tr-TR" sz="1600" dirty="0">
                        <a:solidFill>
                          <a:schemeClr val="bg1"/>
                        </a:solidFill>
                        <a:effectLst/>
                        <a:latin typeface="+mj-lt"/>
                        <a:ea typeface="Calibri" panose="020F0502020204030204" pitchFamily="34" charset="0"/>
                        <a:cs typeface="Times New Roman" panose="02020603050405020304" pitchFamily="18" charset="0"/>
                      </a:endParaRPr>
                    </a:p>
                  </a:txBody>
                  <a:tcPr marL="5939" marR="5939" marT="5939" marB="0" anchor="b"/>
                </a:tc>
                <a:extLst>
                  <a:ext uri="{0D108BD9-81ED-4DB2-BD59-A6C34878D82A}">
                    <a16:rowId xmlns:a16="http://schemas.microsoft.com/office/drawing/2014/main" val="10011"/>
                  </a:ext>
                </a:extLst>
              </a:tr>
              <a:tr h="251670">
                <a:tc>
                  <a:txBody>
                    <a:bodyPr/>
                    <a:lstStyle/>
                    <a:p>
                      <a:pPr>
                        <a:lnSpc>
                          <a:spcPct val="107000"/>
                        </a:lnSpc>
                        <a:spcAft>
                          <a:spcPts val="0"/>
                        </a:spcAft>
                      </a:pPr>
                      <a:r>
                        <a:rPr lang="tr-TR" sz="1400" dirty="0">
                          <a:solidFill>
                            <a:schemeClr val="bg1"/>
                          </a:solidFill>
                          <a:effectLst/>
                          <a:latin typeface="+mj-lt"/>
                        </a:rPr>
                        <a:t>MAKİNE MÜH.</a:t>
                      </a:r>
                      <a:endParaRPr lang="tr-TR" sz="1800" dirty="0">
                        <a:solidFill>
                          <a:schemeClr val="bg1"/>
                        </a:solidFill>
                        <a:effectLst/>
                        <a:latin typeface="+mj-lt"/>
                        <a:ea typeface="Calibri" panose="020F0502020204030204" pitchFamily="34" charset="0"/>
                        <a:cs typeface="Times New Roman" panose="02020603050405020304" pitchFamily="18" charset="0"/>
                      </a:endParaRPr>
                    </a:p>
                  </a:txBody>
                  <a:tcPr marL="5939" marR="5939" marT="5939" marB="0" anchor="b"/>
                </a:tc>
                <a:tc>
                  <a:txBody>
                    <a:bodyPr/>
                    <a:lstStyle/>
                    <a:p>
                      <a:pPr algn="ctr">
                        <a:lnSpc>
                          <a:spcPct val="107000"/>
                        </a:lnSpc>
                        <a:spcAft>
                          <a:spcPts val="0"/>
                        </a:spcAft>
                      </a:pPr>
                      <a:r>
                        <a:rPr lang="tr-TR" sz="1600" dirty="0">
                          <a:solidFill>
                            <a:schemeClr val="bg1"/>
                          </a:solidFill>
                          <a:effectLst/>
                          <a:latin typeface="+mj-lt"/>
                          <a:ea typeface="Calibri" panose="020F0502020204030204" pitchFamily="34" charset="0"/>
                          <a:cs typeface="Times New Roman" panose="02020603050405020304" pitchFamily="18" charset="0"/>
                        </a:rPr>
                        <a:t>1</a:t>
                      </a:r>
                    </a:p>
                  </a:txBody>
                  <a:tcPr marL="5939" marR="5939" marT="5939" marB="0" anchor="b"/>
                </a:tc>
                <a:tc>
                  <a:txBody>
                    <a:bodyPr/>
                    <a:lstStyle/>
                    <a:p>
                      <a:pPr algn="ctr">
                        <a:lnSpc>
                          <a:spcPct val="107000"/>
                        </a:lnSpc>
                        <a:spcAft>
                          <a:spcPts val="0"/>
                        </a:spcAft>
                      </a:pPr>
                      <a:r>
                        <a:rPr lang="tr-TR" sz="1600" dirty="0">
                          <a:solidFill>
                            <a:schemeClr val="bg1"/>
                          </a:solidFill>
                          <a:effectLst/>
                          <a:latin typeface="+mj-lt"/>
                        </a:rPr>
                        <a:t>4</a:t>
                      </a:r>
                      <a:endParaRPr lang="tr-TR" sz="1600" dirty="0">
                        <a:solidFill>
                          <a:schemeClr val="bg1"/>
                        </a:solidFill>
                        <a:effectLst/>
                        <a:latin typeface="+mj-lt"/>
                        <a:ea typeface="Calibri" panose="020F0502020204030204" pitchFamily="34" charset="0"/>
                        <a:cs typeface="Times New Roman" panose="02020603050405020304" pitchFamily="18" charset="0"/>
                      </a:endParaRPr>
                    </a:p>
                  </a:txBody>
                  <a:tcPr marL="5939" marR="5939" marT="5939" marB="0" anchor="b"/>
                </a:tc>
                <a:extLst>
                  <a:ext uri="{0D108BD9-81ED-4DB2-BD59-A6C34878D82A}">
                    <a16:rowId xmlns:a16="http://schemas.microsoft.com/office/drawing/2014/main" val="10012"/>
                  </a:ext>
                </a:extLst>
              </a:tr>
              <a:tr h="243280">
                <a:tc>
                  <a:txBody>
                    <a:bodyPr/>
                    <a:lstStyle/>
                    <a:p>
                      <a:pPr>
                        <a:lnSpc>
                          <a:spcPct val="107000"/>
                        </a:lnSpc>
                        <a:spcAft>
                          <a:spcPts val="0"/>
                        </a:spcAft>
                      </a:pPr>
                      <a:r>
                        <a:rPr lang="tr-TR" sz="1400" dirty="0">
                          <a:solidFill>
                            <a:schemeClr val="bg1"/>
                          </a:solidFill>
                          <a:effectLst/>
                          <a:latin typeface="+mj-lt"/>
                        </a:rPr>
                        <a:t>METALURJİ VE MALZEME MÜH.</a:t>
                      </a:r>
                      <a:endParaRPr lang="tr-TR" sz="1800" dirty="0">
                        <a:solidFill>
                          <a:schemeClr val="bg1"/>
                        </a:solidFill>
                        <a:effectLst/>
                        <a:latin typeface="+mj-lt"/>
                        <a:ea typeface="Calibri" panose="020F0502020204030204" pitchFamily="34" charset="0"/>
                        <a:cs typeface="Times New Roman" panose="02020603050405020304" pitchFamily="18" charset="0"/>
                      </a:endParaRPr>
                    </a:p>
                  </a:txBody>
                  <a:tcPr marL="5939" marR="5939" marT="5939" marB="0" anchor="b"/>
                </a:tc>
                <a:tc>
                  <a:txBody>
                    <a:bodyPr/>
                    <a:lstStyle/>
                    <a:p>
                      <a:pPr algn="ctr">
                        <a:lnSpc>
                          <a:spcPct val="107000"/>
                        </a:lnSpc>
                        <a:spcAft>
                          <a:spcPts val="0"/>
                        </a:spcAft>
                      </a:pPr>
                      <a:r>
                        <a:rPr lang="tr-TR" sz="1600" dirty="0">
                          <a:solidFill>
                            <a:schemeClr val="bg1"/>
                          </a:solidFill>
                          <a:effectLst/>
                          <a:latin typeface="+mj-lt"/>
                          <a:ea typeface="Calibri" panose="020F0502020204030204" pitchFamily="34" charset="0"/>
                          <a:cs typeface="Times New Roman" panose="02020603050405020304" pitchFamily="18" charset="0"/>
                        </a:rPr>
                        <a:t>1</a:t>
                      </a:r>
                    </a:p>
                  </a:txBody>
                  <a:tcPr marL="5939" marR="5939" marT="5939" marB="0" anchor="b"/>
                </a:tc>
                <a:tc>
                  <a:txBody>
                    <a:bodyPr/>
                    <a:lstStyle/>
                    <a:p>
                      <a:pPr algn="ctr">
                        <a:lnSpc>
                          <a:spcPct val="107000"/>
                        </a:lnSpc>
                        <a:spcAft>
                          <a:spcPts val="0"/>
                        </a:spcAft>
                      </a:pPr>
                      <a:r>
                        <a:rPr lang="tr-TR" sz="1600" dirty="0">
                          <a:solidFill>
                            <a:schemeClr val="bg1"/>
                          </a:solidFill>
                          <a:effectLst/>
                          <a:latin typeface="+mj-lt"/>
                        </a:rPr>
                        <a:t>3</a:t>
                      </a:r>
                      <a:endParaRPr lang="tr-TR" sz="1600" dirty="0">
                        <a:solidFill>
                          <a:schemeClr val="bg1"/>
                        </a:solidFill>
                        <a:effectLst/>
                        <a:latin typeface="+mj-lt"/>
                        <a:ea typeface="Calibri" panose="020F0502020204030204" pitchFamily="34" charset="0"/>
                        <a:cs typeface="Times New Roman" panose="02020603050405020304" pitchFamily="18" charset="0"/>
                      </a:endParaRPr>
                    </a:p>
                  </a:txBody>
                  <a:tcPr marL="5939" marR="5939" marT="5939" marB="0" anchor="b"/>
                </a:tc>
                <a:extLst>
                  <a:ext uri="{0D108BD9-81ED-4DB2-BD59-A6C34878D82A}">
                    <a16:rowId xmlns:a16="http://schemas.microsoft.com/office/drawing/2014/main" val="10013"/>
                  </a:ext>
                </a:extLst>
              </a:tr>
              <a:tr h="213101">
                <a:tc>
                  <a:txBody>
                    <a:bodyPr/>
                    <a:lstStyle/>
                    <a:p>
                      <a:pPr>
                        <a:lnSpc>
                          <a:spcPct val="107000"/>
                        </a:lnSpc>
                        <a:spcAft>
                          <a:spcPts val="0"/>
                        </a:spcAft>
                      </a:pPr>
                      <a:r>
                        <a:rPr lang="tr-TR" sz="1600" b="1" dirty="0">
                          <a:solidFill>
                            <a:schemeClr val="tx1"/>
                          </a:solidFill>
                          <a:effectLst/>
                          <a:latin typeface="+mj-lt"/>
                        </a:rPr>
                        <a:t>Mühendislik Fakültesi Toplam</a:t>
                      </a:r>
                      <a:endParaRPr lang="tr-TR" sz="2000" b="1" dirty="0">
                        <a:solidFill>
                          <a:schemeClr val="tx1"/>
                        </a:solidFill>
                        <a:effectLst/>
                        <a:latin typeface="+mj-lt"/>
                        <a:ea typeface="Calibri" panose="020F0502020204030204" pitchFamily="34" charset="0"/>
                        <a:cs typeface="Times New Roman" panose="02020603050405020304" pitchFamily="18" charset="0"/>
                      </a:endParaRPr>
                    </a:p>
                  </a:txBody>
                  <a:tcPr marL="5939" marR="5939" marT="5939" marB="0" anchor="b">
                    <a:solidFill>
                      <a:srgbClr val="002060"/>
                    </a:solidFill>
                  </a:tcPr>
                </a:tc>
                <a:tc>
                  <a:txBody>
                    <a:bodyPr/>
                    <a:lstStyle/>
                    <a:p>
                      <a:pPr algn="ctr" fontAlgn="b"/>
                      <a:r>
                        <a:rPr lang="tr-TR" sz="1800" b="1" i="0" u="none" strike="noStrike" dirty="0">
                          <a:solidFill>
                            <a:schemeClr val="tx1"/>
                          </a:solidFill>
                          <a:effectLst/>
                          <a:latin typeface="+mj-lt"/>
                        </a:rPr>
                        <a:t>3</a:t>
                      </a:r>
                    </a:p>
                  </a:txBody>
                  <a:tcPr marL="9525" marR="9525" marT="9525" marB="0" anchor="b">
                    <a:solidFill>
                      <a:srgbClr val="002060"/>
                    </a:solidFill>
                  </a:tcPr>
                </a:tc>
                <a:tc>
                  <a:txBody>
                    <a:bodyPr/>
                    <a:lstStyle/>
                    <a:p>
                      <a:pPr algn="ctr" fontAlgn="b"/>
                      <a:r>
                        <a:rPr lang="tr-TR" sz="1800" b="1" i="0" u="none" strike="noStrike" dirty="0">
                          <a:solidFill>
                            <a:schemeClr val="tx1"/>
                          </a:solidFill>
                          <a:effectLst/>
                          <a:latin typeface="+mj-lt"/>
                        </a:rPr>
                        <a:t>9</a:t>
                      </a:r>
                    </a:p>
                  </a:txBody>
                  <a:tcPr marL="9525" marR="9525" marT="9525" marB="0" anchor="b">
                    <a:solidFill>
                      <a:srgbClr val="002060"/>
                    </a:solidFill>
                  </a:tcPr>
                </a:tc>
                <a:extLst>
                  <a:ext uri="{0D108BD9-81ED-4DB2-BD59-A6C34878D82A}">
                    <a16:rowId xmlns:a16="http://schemas.microsoft.com/office/drawing/2014/main" val="10014"/>
                  </a:ext>
                </a:extLst>
              </a:tr>
            </a:tbl>
          </a:graphicData>
        </a:graphic>
      </p:graphicFrame>
      <p:pic>
        <p:nvPicPr>
          <p:cNvPr id="7" name="Resim 6"/>
          <p:cNvPicPr>
            <a:picLocks noChangeAspect="1"/>
          </p:cNvPicPr>
          <p:nvPr/>
        </p:nvPicPr>
        <p:blipFill>
          <a:blip r:embed="rId2"/>
          <a:stretch>
            <a:fillRect/>
          </a:stretch>
        </p:blipFill>
        <p:spPr>
          <a:xfrm>
            <a:off x="407590" y="1171573"/>
            <a:ext cx="2033606" cy="1041909"/>
          </a:xfrm>
          <a:prstGeom prst="rect">
            <a:avLst/>
          </a:prstGeom>
        </p:spPr>
      </p:pic>
      <p:sp>
        <p:nvSpPr>
          <p:cNvPr id="8" name="Dikdörtgen 7">
            <a:extLst>
              <a:ext uri="{FF2B5EF4-FFF2-40B4-BE49-F238E27FC236}">
                <a16:creationId xmlns:a16="http://schemas.microsoft.com/office/drawing/2014/main" id="{D8FC75A6-3AFC-F433-2340-76D915174DC0}"/>
              </a:ext>
            </a:extLst>
          </p:cNvPr>
          <p:cNvSpPr/>
          <p:nvPr/>
        </p:nvSpPr>
        <p:spPr>
          <a:xfrm>
            <a:off x="103621" y="5387276"/>
            <a:ext cx="9040379" cy="1138773"/>
          </a:xfrm>
          <a:prstGeom prst="rect">
            <a:avLst/>
          </a:prstGeom>
        </p:spPr>
        <p:txBody>
          <a:bodyPr wrap="square">
            <a:spAutoFit/>
          </a:bodyPr>
          <a:lstStyle/>
          <a:p>
            <a:pPr marL="171450" lvl="0" indent="-171450" fontAlgn="ctr">
              <a:spcAft>
                <a:spcPts val="1200"/>
              </a:spcAft>
              <a:buFontTx/>
              <a:buChar char="-"/>
            </a:pPr>
            <a:r>
              <a:rPr lang="tr-TR" sz="1600" b="1" i="1" dirty="0">
                <a:solidFill>
                  <a:srgbClr val="0000FF"/>
                </a:solidFill>
                <a:latin typeface="Arial" panose="020B0604020202020204" pitchFamily="34" charset="0"/>
                <a:cs typeface="Arial" panose="020B0604020202020204" pitchFamily="34" charset="0"/>
              </a:rPr>
              <a:t>Lisans için LIFT UP</a:t>
            </a:r>
            <a:r>
              <a:rPr lang="tr-TR" sz="1600" dirty="0">
                <a:latin typeface="Arial" panose="020B0604020202020204" pitchFamily="34" charset="0"/>
                <a:cs typeface="Arial" panose="020B0604020202020204" pitchFamily="34" charset="0"/>
              </a:rPr>
              <a:t>, </a:t>
            </a:r>
            <a:r>
              <a:rPr lang="tr-TR" sz="1600" b="1" i="1" dirty="0">
                <a:solidFill>
                  <a:srgbClr val="C00000"/>
                </a:solidFill>
                <a:latin typeface="Arial" panose="020B0604020202020204" pitchFamily="34" charset="0"/>
                <a:cs typeface="Arial" panose="020B0604020202020204" pitchFamily="34" charset="0"/>
              </a:rPr>
              <a:t>Yüksek Lisans için LIFT UP+</a:t>
            </a:r>
            <a:r>
              <a:rPr lang="tr-TR" sz="1600" dirty="0">
                <a:latin typeface="Arial" panose="020B0604020202020204" pitchFamily="34" charset="0"/>
                <a:cs typeface="Arial" panose="020B0604020202020204" pitchFamily="34" charset="0"/>
              </a:rPr>
              <a:t>,</a:t>
            </a:r>
            <a:r>
              <a:rPr lang="tr-TR" sz="1600" dirty="0">
                <a:solidFill>
                  <a:schemeClr val="bg1"/>
                </a:solidFill>
                <a:latin typeface="Arial" panose="020B0604020202020204" pitchFamily="34" charset="0"/>
                <a:cs typeface="Arial" panose="020B0604020202020204" pitchFamily="34" charset="0"/>
              </a:rPr>
              <a:t> </a:t>
            </a:r>
            <a:r>
              <a:rPr lang="tr-TR" sz="1600" b="1" dirty="0">
                <a:solidFill>
                  <a:schemeClr val="bg1"/>
                </a:solidFill>
                <a:latin typeface="Arial" panose="020B0604020202020204" pitchFamily="34" charset="0"/>
                <a:cs typeface="Arial" panose="020B0604020202020204" pitchFamily="34" charset="0"/>
              </a:rPr>
              <a:t>Doktora</a:t>
            </a:r>
            <a:r>
              <a:rPr lang="tr-TR" sz="1600" b="1" dirty="0">
                <a:solidFill>
                  <a:schemeClr val="tx1"/>
                </a:solidFill>
                <a:latin typeface="Arial" panose="020B0604020202020204" pitchFamily="34" charset="0"/>
                <a:cs typeface="Arial" panose="020B0604020202020204" pitchFamily="34" charset="0"/>
              </a:rPr>
              <a:t> </a:t>
            </a:r>
            <a:r>
              <a:rPr lang="tr-TR" sz="1600" b="1" dirty="0">
                <a:solidFill>
                  <a:schemeClr val="bg1"/>
                </a:solidFill>
                <a:latin typeface="Arial" panose="020B0604020202020204" pitchFamily="34" charset="0"/>
                <a:cs typeface="Arial" panose="020B0604020202020204" pitchFamily="34" charset="0"/>
              </a:rPr>
              <a:t>Öğrencileri için LIFT UP ++</a:t>
            </a:r>
          </a:p>
          <a:p>
            <a:pPr marL="171450" lvl="0" indent="-171450" fontAlgn="ctr">
              <a:spcAft>
                <a:spcPts val="1200"/>
              </a:spcAft>
              <a:buFontTx/>
              <a:buChar char="-"/>
            </a:pPr>
            <a:r>
              <a:rPr lang="tr-TR" sz="1600" dirty="0">
                <a:solidFill>
                  <a:schemeClr val="bg1"/>
                </a:solidFill>
                <a:latin typeface="Arial" panose="020B0604020202020204" pitchFamily="34" charset="0"/>
                <a:cs typeface="Arial" panose="020B0604020202020204" pitchFamily="34" charset="0"/>
              </a:rPr>
              <a:t>Lisans projeleri için 20.000 TL finansal destek</a:t>
            </a:r>
          </a:p>
          <a:p>
            <a:pPr marL="171450" lvl="0" indent="-171450" fontAlgn="ctr">
              <a:spcAft>
                <a:spcPts val="1200"/>
              </a:spcAft>
              <a:buFontTx/>
              <a:buChar char="-"/>
            </a:pPr>
            <a:r>
              <a:rPr lang="tr-TR" sz="1600" dirty="0">
                <a:latin typeface="Arial" panose="020B0604020202020204" pitchFamily="34" charset="0"/>
                <a:cs typeface="Arial" panose="020B0604020202020204" pitchFamily="34" charset="0"/>
              </a:rPr>
              <a:t>Başvurular Eylül ayında</a:t>
            </a:r>
          </a:p>
        </p:txBody>
      </p:sp>
      <p:pic>
        <p:nvPicPr>
          <p:cNvPr id="9" name="Resim 8"/>
          <p:cNvPicPr>
            <a:picLocks noChangeAspect="1"/>
          </p:cNvPicPr>
          <p:nvPr/>
        </p:nvPicPr>
        <p:blipFill>
          <a:blip r:embed="rId3"/>
          <a:stretch>
            <a:fillRect/>
          </a:stretch>
        </p:blipFill>
        <p:spPr>
          <a:xfrm>
            <a:off x="588458" y="2365151"/>
            <a:ext cx="1687000" cy="947290"/>
          </a:xfrm>
          <a:prstGeom prst="rect">
            <a:avLst/>
          </a:prstGeom>
        </p:spPr>
      </p:pic>
      <p:sp>
        <p:nvSpPr>
          <p:cNvPr id="10" name="Google Shape;905;p76">
            <a:extLst>
              <a:ext uri="{FF2B5EF4-FFF2-40B4-BE49-F238E27FC236}">
                <a16:creationId xmlns:a16="http://schemas.microsoft.com/office/drawing/2014/main" id="{D51EC277-8E00-4D05-4DA8-2F6ABEE28B71}"/>
              </a:ext>
            </a:extLst>
          </p:cNvPr>
          <p:cNvSpPr/>
          <p:nvPr/>
        </p:nvSpPr>
        <p:spPr>
          <a:xfrm>
            <a:off x="103621" y="2039"/>
            <a:ext cx="8932875" cy="535491"/>
          </a:xfrm>
          <a:prstGeom prst="rect">
            <a:avLst/>
          </a:prstGeom>
          <a:noFill/>
          <a:ln>
            <a:noFill/>
          </a:ln>
        </p:spPr>
        <p:txBody>
          <a:bodyPr spcFirstLastPara="1" wrap="square" lIns="91425" tIns="45700" rIns="91425" bIns="45700" anchor="t" anchorCtr="0">
            <a:spAutoFit/>
          </a:bodyPr>
          <a:lstStyle/>
          <a:p>
            <a:pPr algn="ctr">
              <a:lnSpc>
                <a:spcPct val="120000"/>
              </a:lnSpc>
              <a:buClr>
                <a:srgbClr val="C00000"/>
              </a:buClr>
              <a:buSzPts val="2400"/>
            </a:pPr>
            <a:r>
              <a:rPr lang="tr-TR" sz="2400" b="1" dirty="0" smtClean="0">
                <a:solidFill>
                  <a:srgbClr val="C00000"/>
                </a:solidFill>
                <a:latin typeface="Arial" panose="020B0604020202020204" pitchFamily="34" charset="0"/>
                <a:ea typeface="Calibri"/>
                <a:cs typeface="Arial" panose="020B0604020202020204" pitchFamily="34" charset="0"/>
                <a:sym typeface="Calibri"/>
              </a:rPr>
              <a:t>KTÜ MÜHENDİSLİK LİSANS </a:t>
            </a:r>
            <a:r>
              <a:rPr lang="tr-TR" sz="2400" b="1" dirty="0">
                <a:solidFill>
                  <a:srgbClr val="C00000"/>
                </a:solidFill>
                <a:latin typeface="Arial" panose="020B0604020202020204" pitchFamily="34" charset="0"/>
                <a:cs typeface="Arial" panose="020B0604020202020204" pitchFamily="34" charset="0"/>
              </a:rPr>
              <a:t>PROJELERİ - </a:t>
            </a:r>
            <a:r>
              <a:rPr lang="tr-TR" sz="2400" b="1" dirty="0">
                <a:solidFill>
                  <a:srgbClr val="0000FF"/>
                </a:solidFill>
                <a:latin typeface="Arial" panose="020B0604020202020204" pitchFamily="34" charset="0"/>
                <a:cs typeface="Arial" panose="020B0604020202020204" pitchFamily="34" charset="0"/>
              </a:rPr>
              <a:t>TUSAŞ LIFT-UP</a:t>
            </a:r>
            <a:endParaRPr lang="tr-TR" sz="2400" b="1" dirty="0">
              <a:solidFill>
                <a:srgbClr val="0000FF"/>
              </a:solidFill>
              <a:latin typeface="Arial" panose="020B0604020202020204" pitchFamily="34" charset="0"/>
              <a:ea typeface="Calibri"/>
              <a:cs typeface="Arial" panose="020B0604020202020204" pitchFamily="34" charset="0"/>
              <a:sym typeface="Calibri"/>
            </a:endParaRPr>
          </a:p>
        </p:txBody>
      </p:sp>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61" y="6481579"/>
            <a:ext cx="744116" cy="372131"/>
          </a:xfrm>
          <a:prstGeom prst="rect">
            <a:avLst/>
          </a:prstGeom>
          <a:noFill/>
          <a:effectLst>
            <a:outerShdw blurRad="50800" dist="50800" dir="5400000" algn="ctr" rotWithShape="0">
              <a:srgbClr val="000000">
                <a:alpha val="0"/>
              </a:srgbClr>
            </a:outerShdw>
          </a:effectLst>
        </p:spPr>
      </p:pic>
      <p:sp>
        <p:nvSpPr>
          <p:cNvPr id="13" name="Dikdörtgen 12"/>
          <p:cNvSpPr/>
          <p:nvPr/>
        </p:nvSpPr>
        <p:spPr>
          <a:xfrm>
            <a:off x="755577" y="6480702"/>
            <a:ext cx="8388423" cy="400110"/>
          </a:xfrm>
          <a:prstGeom prst="rect">
            <a:avLst/>
          </a:prstGeom>
        </p:spPr>
        <p:txBody>
          <a:bodyPr wrap="square">
            <a:spAutoFit/>
          </a:bodyPr>
          <a:lstStyle/>
          <a:p>
            <a:pPr algn="ctr"/>
            <a:r>
              <a:rPr lang="tr-TR" sz="1000" b="1" i="1" dirty="0" smtClean="0">
                <a:solidFill>
                  <a:srgbClr val="C00000"/>
                </a:solidFill>
                <a:latin typeface="Arial" panose="020B0604020202020204" pitchFamily="34" charset="0"/>
                <a:ea typeface="+mj-ea"/>
                <a:cs typeface="Arial" panose="020B0604020202020204" pitchFamily="34" charset="0"/>
              </a:rPr>
              <a:t>KARADENİZ TEKNİK ÜNİVERSİTESİ MAKİNE MÜHENDİSLİĞİ BÖLÜMÜ</a:t>
            </a:r>
            <a:endParaRPr lang="tr-TR" sz="1000" b="1" i="1" dirty="0" smtClean="0">
              <a:solidFill>
                <a:srgbClr val="C00000"/>
              </a:solidFill>
            </a:endParaRPr>
          </a:p>
          <a:p>
            <a:pPr algn="ctr"/>
            <a:r>
              <a:rPr lang="tr-TR" sz="1000" b="1" i="1" dirty="0" smtClean="0">
                <a:solidFill>
                  <a:srgbClr val="0000FF"/>
                </a:solidFill>
                <a:latin typeface="Arial" panose="020B0604020202020204" pitchFamily="34" charset="0"/>
                <a:ea typeface="+mj-ea"/>
                <a:cs typeface="Arial" panose="020B0604020202020204" pitchFamily="34" charset="0"/>
              </a:rPr>
              <a:t>KARADENİZ TECHNICAL UNIVERSITY DEPARTMENT OF MECHANICAL ENGINEERING</a:t>
            </a:r>
            <a:endParaRPr lang="tr-TR" sz="1100" b="1" i="1" dirty="0" smtClean="0">
              <a:solidFill>
                <a:srgbClr val="0000FF"/>
              </a:solidFill>
              <a:latin typeface="Arial" panose="020B0604020202020204" pitchFamily="34" charset="0"/>
              <a:ea typeface="+mj-ea"/>
              <a:cs typeface="Arial" panose="020B0604020202020204" pitchFamily="34" charset="0"/>
            </a:endParaRPr>
          </a:p>
        </p:txBody>
      </p:sp>
      <p:sp>
        <p:nvSpPr>
          <p:cNvPr id="11" name="Dikdörtgen 10"/>
          <p:cNvSpPr/>
          <p:nvPr/>
        </p:nvSpPr>
        <p:spPr>
          <a:xfrm>
            <a:off x="251520" y="3965152"/>
            <a:ext cx="2717988" cy="323165"/>
          </a:xfrm>
          <a:prstGeom prst="rect">
            <a:avLst/>
          </a:prstGeom>
        </p:spPr>
        <p:txBody>
          <a:bodyPr wrap="none">
            <a:spAutoFit/>
          </a:bodyPr>
          <a:lstStyle/>
          <a:p>
            <a:r>
              <a:rPr lang="tr-TR" sz="1500" dirty="0">
                <a:solidFill>
                  <a:prstClr val="black"/>
                </a:solidFill>
                <a:latin typeface="Gotham"/>
                <a:hlinkClick r:id="rId5"/>
              </a:rPr>
              <a:t>https://kariyer.tusas.com/liftup</a:t>
            </a:r>
            <a:endParaRPr lang="tr-TR" dirty="0"/>
          </a:p>
        </p:txBody>
      </p:sp>
    </p:spTree>
    <p:extLst>
      <p:ext uri="{BB962C8B-B14F-4D97-AF65-F5344CB8AC3E}">
        <p14:creationId xmlns:p14="http://schemas.microsoft.com/office/powerpoint/2010/main" val="253751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827584" y="32478"/>
            <a:ext cx="7776864" cy="919527"/>
          </a:xfrm>
        </p:spPr>
        <p:txBody>
          <a:bodyPr>
            <a:normAutofit/>
          </a:bodyPr>
          <a:lstStyle/>
          <a:p>
            <a:r>
              <a:rPr lang="tr-TR" sz="2400" dirty="0" smtClean="0">
                <a:solidFill>
                  <a:schemeClr val="bg1"/>
                </a:solidFill>
                <a:latin typeface="Arial" panose="020B0604020202020204" pitchFamily="34" charset="0"/>
                <a:cs typeface="Arial" panose="020B0604020202020204" pitchFamily="34" charset="0"/>
              </a:rPr>
              <a:t>Bölümümüz Öğrencilerine TUSAŞ- LIFT UP Sanayi Odaklı Lisans Bitirme Projeleri Desteği - I</a:t>
            </a:r>
            <a:endParaRPr lang="tr-TR" sz="2400" dirty="0">
              <a:solidFill>
                <a:schemeClr val="bg1"/>
              </a:solidFill>
              <a:latin typeface="Arial" panose="020B0604020202020204" pitchFamily="34" charset="0"/>
              <a:cs typeface="Arial" panose="020B0604020202020204" pitchFamily="34" charset="0"/>
            </a:endParaRPr>
          </a:p>
        </p:txBody>
      </p:sp>
      <p:sp>
        <p:nvSpPr>
          <p:cNvPr id="3" name="Alt Başlık 2"/>
          <p:cNvSpPr>
            <a:spLocks noGrp="1"/>
          </p:cNvSpPr>
          <p:nvPr>
            <p:ph type="subTitle" idx="1"/>
          </p:nvPr>
        </p:nvSpPr>
        <p:spPr>
          <a:xfrm>
            <a:off x="179512" y="1549451"/>
            <a:ext cx="8928992" cy="2339395"/>
          </a:xfrm>
        </p:spPr>
        <p:txBody>
          <a:bodyPr>
            <a:noAutofit/>
          </a:bodyPr>
          <a:lstStyle/>
          <a:p>
            <a:pPr algn="l"/>
            <a:r>
              <a:rPr lang="tr-TR" sz="1600" dirty="0">
                <a:solidFill>
                  <a:schemeClr val="bg1"/>
                </a:solidFill>
                <a:latin typeface="Arial" panose="020B0604020202020204" pitchFamily="34" charset="0"/>
                <a:cs typeface="Arial" panose="020B0604020202020204" pitchFamily="34" charset="0"/>
              </a:rPr>
              <a:t>Bölümümüz öğrencilerinden </a:t>
            </a:r>
            <a:r>
              <a:rPr lang="tr-TR" sz="1600" b="1" dirty="0">
                <a:solidFill>
                  <a:srgbClr val="0000FF"/>
                </a:solidFill>
                <a:latin typeface="Arial" panose="020B0604020202020204" pitchFamily="34" charset="0"/>
                <a:cs typeface="Arial" panose="020B0604020202020204" pitchFamily="34" charset="0"/>
              </a:rPr>
              <a:t>Yahya AKDAĞ, Münir ÇALIK ve Mustafa </a:t>
            </a:r>
            <a:r>
              <a:rPr lang="tr-TR" sz="1600" b="1" dirty="0" smtClean="0">
                <a:solidFill>
                  <a:srgbClr val="0000FF"/>
                </a:solidFill>
                <a:latin typeface="Arial" panose="020B0604020202020204" pitchFamily="34" charset="0"/>
                <a:cs typeface="Arial" panose="020B0604020202020204" pitchFamily="34" charset="0"/>
              </a:rPr>
              <a:t>ŞEN</a:t>
            </a:r>
          </a:p>
          <a:p>
            <a:pPr algn="l"/>
            <a:endParaRPr lang="tr-TR" sz="1000" dirty="0">
              <a:solidFill>
                <a:schemeClr val="bg1"/>
              </a:solidFill>
              <a:latin typeface="Arial" panose="020B0604020202020204" pitchFamily="34" charset="0"/>
              <a:cs typeface="Arial" panose="020B0604020202020204" pitchFamily="34" charset="0"/>
            </a:endParaRPr>
          </a:p>
          <a:p>
            <a:pPr algn="l"/>
            <a:r>
              <a:rPr lang="tr-TR" sz="1600" b="1" i="1" dirty="0" smtClean="0">
                <a:solidFill>
                  <a:srgbClr val="C00000"/>
                </a:solidFill>
                <a:latin typeface="Arial" panose="020B0604020202020204" pitchFamily="34" charset="0"/>
                <a:cs typeface="Arial" panose="020B0604020202020204" pitchFamily="34" charset="0"/>
              </a:rPr>
              <a:t>"</a:t>
            </a:r>
            <a:r>
              <a:rPr lang="tr-TR" sz="1600" b="1" i="1" dirty="0" err="1" smtClean="0">
                <a:solidFill>
                  <a:srgbClr val="C00000"/>
                </a:solidFill>
                <a:latin typeface="Arial" panose="020B0604020202020204" pitchFamily="34" charset="0"/>
                <a:cs typeface="Arial" panose="020B0604020202020204" pitchFamily="34" charset="0"/>
              </a:rPr>
              <a:t>Termoplastik</a:t>
            </a:r>
            <a:r>
              <a:rPr lang="tr-TR" sz="1600" b="1" i="1" dirty="0" smtClean="0">
                <a:solidFill>
                  <a:srgbClr val="C00000"/>
                </a:solidFill>
                <a:latin typeface="Arial" panose="020B0604020202020204" pitchFamily="34" charset="0"/>
                <a:cs typeface="Arial" panose="020B0604020202020204" pitchFamily="34" charset="0"/>
              </a:rPr>
              <a:t> Malzemelerin </a:t>
            </a:r>
            <a:r>
              <a:rPr lang="tr-TR" sz="1600" b="1" i="1" dirty="0">
                <a:solidFill>
                  <a:srgbClr val="C00000"/>
                </a:solidFill>
                <a:latin typeface="Arial" panose="020B0604020202020204" pitchFamily="34" charset="0"/>
                <a:cs typeface="Arial" panose="020B0604020202020204" pitchFamily="34" charset="0"/>
              </a:rPr>
              <a:t>Geri Dönüşümünün Mekanik Özelliklere ve Çevreye Etkisinin İncelenmesi"</a:t>
            </a:r>
            <a:r>
              <a:rPr lang="tr-TR" sz="1600" dirty="0">
                <a:solidFill>
                  <a:srgbClr val="C00000"/>
                </a:solidFill>
                <a:latin typeface="Arial" panose="020B0604020202020204" pitchFamily="34" charset="0"/>
                <a:cs typeface="Arial" panose="020B0604020202020204" pitchFamily="34" charset="0"/>
              </a:rPr>
              <a:t> </a:t>
            </a:r>
          </a:p>
          <a:p>
            <a:pPr algn="l"/>
            <a:endParaRPr lang="tr-TR" sz="1050" dirty="0">
              <a:solidFill>
                <a:schemeClr val="bg1"/>
              </a:solidFill>
              <a:latin typeface="Arial" panose="020B0604020202020204" pitchFamily="34" charset="0"/>
              <a:cs typeface="Arial" panose="020B0604020202020204" pitchFamily="34" charset="0"/>
            </a:endParaRPr>
          </a:p>
          <a:p>
            <a:pPr algn="l"/>
            <a:r>
              <a:rPr lang="tr-TR" sz="1600" dirty="0" smtClean="0">
                <a:solidFill>
                  <a:schemeClr val="bg1"/>
                </a:solidFill>
                <a:latin typeface="Arial" panose="020B0604020202020204" pitchFamily="34" charset="0"/>
                <a:cs typeface="Arial" panose="020B0604020202020204" pitchFamily="34" charset="0"/>
              </a:rPr>
              <a:t>başlıklı bir çalışma için Türk Havacılık ve Uzay Sanayi (TUSAŞ) tarafından yürütülen LIFT UP Sanayi Odaklı Lisans Bitirme Projeleri kapsamında desteklenmeye hak kazanmıştır.</a:t>
            </a:r>
          </a:p>
          <a:p>
            <a:pPr algn="l"/>
            <a:endParaRPr lang="tr-TR" sz="1600" dirty="0" smtClean="0">
              <a:solidFill>
                <a:schemeClr val="bg1"/>
              </a:solidFill>
              <a:latin typeface="Arial" panose="020B0604020202020204" pitchFamily="34" charset="0"/>
              <a:cs typeface="Arial" panose="020B0604020202020204" pitchFamily="34" charset="0"/>
            </a:endParaRPr>
          </a:p>
          <a:p>
            <a:pPr algn="l"/>
            <a:r>
              <a:rPr lang="tr-TR" sz="1600" dirty="0" smtClean="0">
                <a:solidFill>
                  <a:schemeClr val="bg1"/>
                </a:solidFill>
                <a:latin typeface="Arial" panose="020B0604020202020204" pitchFamily="34" charset="0"/>
                <a:cs typeface="Arial" panose="020B0604020202020204" pitchFamily="34" charset="0"/>
              </a:rPr>
              <a:t>Çalışmanın danışmanlığını </a:t>
            </a:r>
            <a:r>
              <a:rPr lang="tr-TR" sz="1600" b="1" i="1" dirty="0" smtClean="0">
                <a:solidFill>
                  <a:srgbClr val="0000FF"/>
                </a:solidFill>
                <a:latin typeface="Arial" panose="020B0604020202020204" pitchFamily="34" charset="0"/>
                <a:cs typeface="Arial" panose="020B0604020202020204" pitchFamily="34" charset="0"/>
              </a:rPr>
              <a:t>Prof. Dr. Ömer Necati CORA ve Prof. Dr. Hasan GEDİKLİ  </a:t>
            </a:r>
            <a:r>
              <a:rPr lang="tr-TR" sz="1600" dirty="0" smtClean="0">
                <a:solidFill>
                  <a:schemeClr val="bg1"/>
                </a:solidFill>
                <a:latin typeface="Arial" panose="020B0604020202020204" pitchFamily="34" charset="0"/>
                <a:cs typeface="Arial" panose="020B0604020202020204" pitchFamily="34" charset="0"/>
              </a:rPr>
              <a:t>hocalarımız üstlenecektir. </a:t>
            </a:r>
          </a:p>
          <a:p>
            <a:pPr algn="l"/>
            <a:r>
              <a:rPr lang="tr-TR" sz="1600" dirty="0" smtClean="0">
                <a:solidFill>
                  <a:schemeClr val="bg1"/>
                </a:solidFill>
                <a:latin typeface="Arial" panose="020B0604020202020204" pitchFamily="34" charset="0"/>
                <a:cs typeface="Arial" panose="020B0604020202020204" pitchFamily="34" charset="0"/>
              </a:rPr>
              <a:t>                                      Öğrencilerimizi tebrik eder, başarılarının devamını dileriz.</a:t>
            </a:r>
          </a:p>
        </p:txBody>
      </p:sp>
      <p:pic>
        <p:nvPicPr>
          <p:cNvPr id="15" name="Resi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61" y="6481579"/>
            <a:ext cx="744116" cy="372131"/>
          </a:xfrm>
          <a:prstGeom prst="rect">
            <a:avLst/>
          </a:prstGeom>
          <a:noFill/>
          <a:effectLst>
            <a:outerShdw blurRad="50800" dist="50800" dir="5400000" algn="ctr" rotWithShape="0">
              <a:srgbClr val="000000">
                <a:alpha val="0"/>
              </a:srgbClr>
            </a:outerShdw>
          </a:effectLst>
        </p:spPr>
      </p:pic>
      <p:pic>
        <p:nvPicPr>
          <p:cNvPr id="16" name="Resim 15"/>
          <p:cNvPicPr>
            <a:picLocks noChangeAspect="1"/>
          </p:cNvPicPr>
          <p:nvPr/>
        </p:nvPicPr>
        <p:blipFill rotWithShape="1">
          <a:blip r:embed="rId4" cstate="print">
            <a:extLst>
              <a:ext uri="{28A0092B-C50C-407E-A947-70E740481C1C}">
                <a14:useLocalDpi xmlns:a14="http://schemas.microsoft.com/office/drawing/2010/main" val="0"/>
              </a:ext>
            </a:extLst>
          </a:blip>
          <a:srcRect l="21950" t="25109" r="21359" b="27291"/>
          <a:stretch/>
        </p:blipFill>
        <p:spPr>
          <a:xfrm>
            <a:off x="3260389" y="808666"/>
            <a:ext cx="1455627" cy="740785"/>
          </a:xfrm>
          <a:prstGeom prst="rect">
            <a:avLst/>
          </a:prstGeom>
        </p:spPr>
      </p:pic>
      <p:pic>
        <p:nvPicPr>
          <p:cNvPr id="17" name="Resim 16">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5816" y="903553"/>
            <a:ext cx="974296" cy="618887"/>
          </a:xfrm>
          <a:prstGeom prst="rect">
            <a:avLst/>
          </a:prstGeom>
        </p:spPr>
      </p:pic>
      <p:sp>
        <p:nvSpPr>
          <p:cNvPr id="14" name="Dikdörtgen 13"/>
          <p:cNvSpPr/>
          <p:nvPr/>
        </p:nvSpPr>
        <p:spPr>
          <a:xfrm>
            <a:off x="755577" y="6480702"/>
            <a:ext cx="8388423" cy="400110"/>
          </a:xfrm>
          <a:prstGeom prst="rect">
            <a:avLst/>
          </a:prstGeom>
        </p:spPr>
        <p:txBody>
          <a:bodyPr wrap="square">
            <a:spAutoFit/>
          </a:bodyPr>
          <a:lstStyle/>
          <a:p>
            <a:pPr algn="ctr"/>
            <a:r>
              <a:rPr lang="tr-TR" sz="1000" b="1" i="1" dirty="0" smtClean="0">
                <a:solidFill>
                  <a:srgbClr val="C00000"/>
                </a:solidFill>
                <a:latin typeface="Arial" panose="020B0604020202020204" pitchFamily="34" charset="0"/>
                <a:ea typeface="+mj-ea"/>
                <a:cs typeface="Arial" panose="020B0604020202020204" pitchFamily="34" charset="0"/>
              </a:rPr>
              <a:t>KARADENİZ TEKNİK ÜNİVERSİTESİ MAKİNE MÜHENDİSLİĞİ BÖLÜMÜ</a:t>
            </a:r>
            <a:endParaRPr lang="tr-TR" sz="1000" b="1" i="1" dirty="0" smtClean="0">
              <a:solidFill>
                <a:srgbClr val="C00000"/>
              </a:solidFill>
            </a:endParaRPr>
          </a:p>
          <a:p>
            <a:pPr algn="ctr"/>
            <a:r>
              <a:rPr lang="tr-TR" sz="1000" b="1" i="1" dirty="0" smtClean="0">
                <a:solidFill>
                  <a:srgbClr val="0000FF"/>
                </a:solidFill>
                <a:latin typeface="Arial" panose="020B0604020202020204" pitchFamily="34" charset="0"/>
                <a:ea typeface="+mj-ea"/>
                <a:cs typeface="Arial" panose="020B0604020202020204" pitchFamily="34" charset="0"/>
              </a:rPr>
              <a:t>KARADENİZ TECHNICAL UNIVERSITY DEPARTMENT OF MECHANICAL ENGINEERING</a:t>
            </a:r>
            <a:endParaRPr lang="tr-TR" sz="1100" b="1" i="1" dirty="0" smtClean="0">
              <a:solidFill>
                <a:srgbClr val="0000FF"/>
              </a:solidFill>
              <a:latin typeface="Arial" panose="020B0604020202020204" pitchFamily="34" charset="0"/>
              <a:ea typeface="+mj-ea"/>
              <a:cs typeface="Arial" panose="020B0604020202020204" pitchFamily="34" charset="0"/>
            </a:endParaRPr>
          </a:p>
        </p:txBody>
      </p:sp>
      <p:pic>
        <p:nvPicPr>
          <p:cNvPr id="19" name="Resim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43671" y="4540441"/>
            <a:ext cx="1451748" cy="1451748"/>
          </a:xfrm>
          <a:prstGeom prst="rect">
            <a:avLst/>
          </a:prstGeom>
        </p:spPr>
      </p:pic>
      <p:pic>
        <p:nvPicPr>
          <p:cNvPr id="20" name="Resim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68184" y="4540441"/>
            <a:ext cx="1429681" cy="1429681"/>
          </a:xfrm>
          <a:prstGeom prst="rect">
            <a:avLst/>
          </a:prstGeom>
        </p:spPr>
      </p:pic>
      <p:pic>
        <p:nvPicPr>
          <p:cNvPr id="4" name="Resim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9008" y="4538557"/>
            <a:ext cx="1476849" cy="1476849"/>
          </a:xfrm>
          <a:prstGeom prst="rect">
            <a:avLst/>
          </a:prstGeom>
        </p:spPr>
      </p:pic>
      <p:sp>
        <p:nvSpPr>
          <p:cNvPr id="5" name="Dikdörtgen 4"/>
          <p:cNvSpPr/>
          <p:nvPr/>
        </p:nvSpPr>
        <p:spPr>
          <a:xfrm>
            <a:off x="1092931" y="6097946"/>
            <a:ext cx="1269002" cy="276999"/>
          </a:xfrm>
          <a:prstGeom prst="rect">
            <a:avLst/>
          </a:prstGeom>
        </p:spPr>
        <p:txBody>
          <a:bodyPr wrap="none">
            <a:spAutoFit/>
          </a:bodyPr>
          <a:lstStyle/>
          <a:p>
            <a:r>
              <a:rPr lang="tr-TR" sz="1200" b="1" dirty="0">
                <a:solidFill>
                  <a:prstClr val="black"/>
                </a:solidFill>
                <a:latin typeface="Arial" panose="020B0604020202020204" pitchFamily="34" charset="0"/>
                <a:cs typeface="Arial" panose="020B0604020202020204" pitchFamily="34" charset="0"/>
              </a:rPr>
              <a:t> Yahya AKDAĞ</a:t>
            </a:r>
            <a:endParaRPr lang="tr-TR" dirty="0"/>
          </a:p>
        </p:txBody>
      </p:sp>
      <p:sp>
        <p:nvSpPr>
          <p:cNvPr id="6" name="Dikdörtgen 5"/>
          <p:cNvSpPr/>
          <p:nvPr/>
        </p:nvSpPr>
        <p:spPr>
          <a:xfrm>
            <a:off x="3940168" y="6052174"/>
            <a:ext cx="1247457" cy="276999"/>
          </a:xfrm>
          <a:prstGeom prst="rect">
            <a:avLst/>
          </a:prstGeom>
        </p:spPr>
        <p:txBody>
          <a:bodyPr wrap="none">
            <a:spAutoFit/>
          </a:bodyPr>
          <a:lstStyle/>
          <a:p>
            <a:pPr lvl="0"/>
            <a:r>
              <a:rPr lang="tr-TR" sz="1200" b="1" dirty="0">
                <a:solidFill>
                  <a:prstClr val="black"/>
                </a:solidFill>
                <a:latin typeface="Arial" panose="020B0604020202020204" pitchFamily="34" charset="0"/>
                <a:cs typeface="Arial" panose="020B0604020202020204" pitchFamily="34" charset="0"/>
              </a:rPr>
              <a:t>Münir ÇALIK   </a:t>
            </a:r>
          </a:p>
        </p:txBody>
      </p:sp>
      <p:sp>
        <p:nvSpPr>
          <p:cNvPr id="7" name="Dikdörtgen 6"/>
          <p:cNvSpPr/>
          <p:nvPr/>
        </p:nvSpPr>
        <p:spPr>
          <a:xfrm>
            <a:off x="6599370" y="6015406"/>
            <a:ext cx="1167307" cy="276999"/>
          </a:xfrm>
          <a:prstGeom prst="rect">
            <a:avLst/>
          </a:prstGeom>
        </p:spPr>
        <p:txBody>
          <a:bodyPr wrap="none">
            <a:spAutoFit/>
          </a:bodyPr>
          <a:lstStyle/>
          <a:p>
            <a:r>
              <a:rPr lang="tr-TR" sz="1200" b="1" dirty="0">
                <a:solidFill>
                  <a:prstClr val="black"/>
                </a:solidFill>
                <a:latin typeface="Arial" panose="020B0604020202020204" pitchFamily="34" charset="0"/>
                <a:cs typeface="Arial" panose="020B0604020202020204" pitchFamily="34" charset="0"/>
              </a:rPr>
              <a:t> Mustafa ŞEN</a:t>
            </a:r>
            <a:endParaRPr lang="tr-TR" dirty="0"/>
          </a:p>
        </p:txBody>
      </p:sp>
    </p:spTree>
    <p:extLst>
      <p:ext uri="{BB962C8B-B14F-4D97-AF65-F5344CB8AC3E}">
        <p14:creationId xmlns:p14="http://schemas.microsoft.com/office/powerpoint/2010/main" val="9601958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827584" y="32478"/>
            <a:ext cx="7776864" cy="919527"/>
          </a:xfrm>
        </p:spPr>
        <p:txBody>
          <a:bodyPr>
            <a:normAutofit/>
          </a:bodyPr>
          <a:lstStyle/>
          <a:p>
            <a:r>
              <a:rPr lang="tr-TR" sz="2400" dirty="0">
                <a:solidFill>
                  <a:schemeClr val="bg1"/>
                </a:solidFill>
                <a:latin typeface="Arial" panose="020B0604020202020204" pitchFamily="34" charset="0"/>
                <a:cs typeface="Arial" panose="020B0604020202020204" pitchFamily="34" charset="0"/>
              </a:rPr>
              <a:t>Bölümümüz Öğrencilerine TUSAŞ- LIFT UP Sanayi Odaklı Lisans Bitirme Projeleri </a:t>
            </a:r>
            <a:r>
              <a:rPr lang="tr-TR" sz="2400" dirty="0" smtClean="0">
                <a:solidFill>
                  <a:schemeClr val="bg1"/>
                </a:solidFill>
                <a:latin typeface="Arial" panose="020B0604020202020204" pitchFamily="34" charset="0"/>
                <a:cs typeface="Arial" panose="020B0604020202020204" pitchFamily="34" charset="0"/>
              </a:rPr>
              <a:t>Desteği - II</a:t>
            </a:r>
            <a:endParaRPr lang="tr-TR" sz="2400" dirty="0">
              <a:solidFill>
                <a:schemeClr val="bg1"/>
              </a:solidFill>
              <a:latin typeface="Arial" panose="020B0604020202020204" pitchFamily="34" charset="0"/>
              <a:cs typeface="Arial" panose="020B0604020202020204" pitchFamily="34" charset="0"/>
            </a:endParaRPr>
          </a:p>
        </p:txBody>
      </p:sp>
      <p:sp>
        <p:nvSpPr>
          <p:cNvPr id="3" name="Alt Başlık 2"/>
          <p:cNvSpPr>
            <a:spLocks noGrp="1"/>
          </p:cNvSpPr>
          <p:nvPr>
            <p:ph type="subTitle" idx="1"/>
          </p:nvPr>
        </p:nvSpPr>
        <p:spPr>
          <a:xfrm>
            <a:off x="11461" y="1549451"/>
            <a:ext cx="9132539" cy="2793019"/>
          </a:xfrm>
        </p:spPr>
        <p:txBody>
          <a:bodyPr>
            <a:noAutofit/>
          </a:bodyPr>
          <a:lstStyle/>
          <a:p>
            <a:pPr algn="l"/>
            <a:r>
              <a:rPr lang="tr-TR" sz="1600" dirty="0" smtClean="0">
                <a:solidFill>
                  <a:schemeClr val="bg1"/>
                </a:solidFill>
                <a:latin typeface="Arial" panose="020B0604020202020204" pitchFamily="34" charset="0"/>
                <a:cs typeface="Arial" panose="020B0604020202020204" pitchFamily="34" charset="0"/>
              </a:rPr>
              <a:t>     Bölümümüz </a:t>
            </a:r>
            <a:r>
              <a:rPr lang="tr-TR" sz="1600" dirty="0">
                <a:solidFill>
                  <a:schemeClr val="bg1"/>
                </a:solidFill>
                <a:latin typeface="Arial" panose="020B0604020202020204" pitchFamily="34" charset="0"/>
                <a:cs typeface="Arial" panose="020B0604020202020204" pitchFamily="34" charset="0"/>
              </a:rPr>
              <a:t>öğrencilerinden </a:t>
            </a:r>
            <a:r>
              <a:rPr lang="tr-TR" sz="1600" b="1" dirty="0">
                <a:solidFill>
                  <a:srgbClr val="0000FF"/>
                </a:solidFill>
                <a:latin typeface="Arial" panose="020B0604020202020204" pitchFamily="34" charset="0"/>
                <a:cs typeface="Arial" panose="020B0604020202020204" pitchFamily="34" charset="0"/>
              </a:rPr>
              <a:t>Enes GÖLEÇ, Eyüp Sabri CİN </a:t>
            </a:r>
            <a:r>
              <a:rPr lang="tr-TR" sz="1600" dirty="0">
                <a:solidFill>
                  <a:schemeClr val="bg1"/>
                </a:solidFill>
                <a:latin typeface="Arial" panose="020B0604020202020204" pitchFamily="34" charset="0"/>
                <a:cs typeface="Arial" panose="020B0604020202020204" pitchFamily="34" charset="0"/>
              </a:rPr>
              <a:t>ve</a:t>
            </a:r>
            <a:r>
              <a:rPr lang="tr-TR" sz="1600" b="1" dirty="0">
                <a:solidFill>
                  <a:srgbClr val="0000FF"/>
                </a:solidFill>
                <a:latin typeface="Arial" panose="020B0604020202020204" pitchFamily="34" charset="0"/>
                <a:cs typeface="Arial" panose="020B0604020202020204" pitchFamily="34" charset="0"/>
              </a:rPr>
              <a:t> Merve Safa </a:t>
            </a:r>
            <a:r>
              <a:rPr lang="tr-TR" sz="1600" b="1" dirty="0" smtClean="0">
                <a:solidFill>
                  <a:srgbClr val="0000FF"/>
                </a:solidFill>
                <a:latin typeface="Arial" panose="020B0604020202020204" pitchFamily="34" charset="0"/>
                <a:cs typeface="Arial" panose="020B0604020202020204" pitchFamily="34" charset="0"/>
              </a:rPr>
              <a:t>KILIÇ</a:t>
            </a:r>
          </a:p>
          <a:p>
            <a:pPr algn="l"/>
            <a:endParaRPr lang="tr-TR" sz="1000" b="1" dirty="0" smtClean="0">
              <a:solidFill>
                <a:srgbClr val="0000FF"/>
              </a:solidFill>
              <a:latin typeface="Arial" panose="020B0604020202020204" pitchFamily="34" charset="0"/>
              <a:cs typeface="Arial" panose="020B0604020202020204" pitchFamily="34" charset="0"/>
            </a:endParaRPr>
          </a:p>
          <a:p>
            <a:r>
              <a:rPr lang="tr-TR" sz="1600" b="1" dirty="0" smtClean="0">
                <a:solidFill>
                  <a:srgbClr val="0000FF"/>
                </a:solidFill>
                <a:latin typeface="Arial" panose="020B0604020202020204" pitchFamily="34" charset="0"/>
                <a:cs typeface="Arial" panose="020B0604020202020204" pitchFamily="34" charset="0"/>
              </a:rPr>
              <a:t> </a:t>
            </a:r>
            <a:r>
              <a:rPr lang="tr-TR" sz="1600" b="1" i="1" dirty="0" smtClean="0">
                <a:solidFill>
                  <a:srgbClr val="C00000"/>
                </a:solidFill>
                <a:latin typeface="Arial" panose="020B0604020202020204" pitchFamily="34" charset="0"/>
                <a:cs typeface="Arial" panose="020B0604020202020204" pitchFamily="34" charset="0"/>
              </a:rPr>
              <a:t>"</a:t>
            </a:r>
            <a:r>
              <a:rPr lang="tr-TR" sz="1600" b="1" i="1" dirty="0">
                <a:solidFill>
                  <a:srgbClr val="C00000"/>
                </a:solidFill>
                <a:latin typeface="Arial" panose="020B0604020202020204" pitchFamily="34" charset="0"/>
                <a:cs typeface="Arial" panose="020B0604020202020204" pitchFamily="34" charset="0"/>
              </a:rPr>
              <a:t>Kanat Üzerindeki Akışın Aktif Kontrolü"</a:t>
            </a:r>
            <a:r>
              <a:rPr lang="tr-TR" sz="1600" dirty="0">
                <a:solidFill>
                  <a:srgbClr val="C00000"/>
                </a:solidFill>
                <a:latin typeface="Arial" panose="020B0604020202020204" pitchFamily="34" charset="0"/>
                <a:cs typeface="Arial" panose="020B0604020202020204" pitchFamily="34" charset="0"/>
              </a:rPr>
              <a:t> </a:t>
            </a:r>
            <a:endParaRPr lang="tr-TR" sz="1600" dirty="0" smtClean="0">
              <a:solidFill>
                <a:srgbClr val="C00000"/>
              </a:solidFill>
              <a:latin typeface="Arial" panose="020B0604020202020204" pitchFamily="34" charset="0"/>
              <a:cs typeface="Arial" panose="020B0604020202020204" pitchFamily="34" charset="0"/>
            </a:endParaRPr>
          </a:p>
          <a:p>
            <a:endParaRPr lang="tr-TR" sz="1000" dirty="0" smtClean="0">
              <a:solidFill>
                <a:srgbClr val="C00000"/>
              </a:solidFill>
              <a:latin typeface="Arial" panose="020B0604020202020204" pitchFamily="34" charset="0"/>
              <a:cs typeface="Arial" panose="020B0604020202020204" pitchFamily="34" charset="0"/>
            </a:endParaRPr>
          </a:p>
          <a:p>
            <a:pPr algn="l"/>
            <a:r>
              <a:rPr lang="tr-TR" sz="1600" dirty="0" smtClean="0">
                <a:solidFill>
                  <a:schemeClr val="bg1"/>
                </a:solidFill>
                <a:latin typeface="Arial" panose="020B0604020202020204" pitchFamily="34" charset="0"/>
                <a:cs typeface="Arial" panose="020B0604020202020204" pitchFamily="34" charset="0"/>
              </a:rPr>
              <a:t>  başlıklı bir proje faaliyeti için Türk </a:t>
            </a:r>
            <a:r>
              <a:rPr lang="tr-TR" sz="1600" dirty="0">
                <a:solidFill>
                  <a:schemeClr val="bg1"/>
                </a:solidFill>
                <a:latin typeface="Arial" panose="020B0604020202020204" pitchFamily="34" charset="0"/>
                <a:cs typeface="Arial" panose="020B0604020202020204" pitchFamily="34" charset="0"/>
              </a:rPr>
              <a:t>Havacılık ve Uzay Sanayi (TUSAŞ) tarafından yürütülen </a:t>
            </a:r>
            <a:r>
              <a:rPr lang="tr-TR" sz="1600" dirty="0" smtClean="0">
                <a:solidFill>
                  <a:schemeClr val="bg1"/>
                </a:solidFill>
                <a:latin typeface="Arial" panose="020B0604020202020204" pitchFamily="34" charset="0"/>
                <a:cs typeface="Arial" panose="020B0604020202020204" pitchFamily="34" charset="0"/>
              </a:rPr>
              <a:t>       LIFT  UP </a:t>
            </a:r>
            <a:r>
              <a:rPr lang="tr-TR" sz="1600" dirty="0">
                <a:solidFill>
                  <a:schemeClr val="bg1"/>
                </a:solidFill>
                <a:latin typeface="Arial" panose="020B0604020202020204" pitchFamily="34" charset="0"/>
                <a:cs typeface="Arial" panose="020B0604020202020204" pitchFamily="34" charset="0"/>
              </a:rPr>
              <a:t>Sanayi Odaklı Lisans Bitirme Projeleri kapsamında desteklenmeye hak kazanmıştır</a:t>
            </a:r>
            <a:r>
              <a:rPr lang="tr-TR" sz="1600" dirty="0" smtClean="0">
                <a:solidFill>
                  <a:schemeClr val="bg1"/>
                </a:solidFill>
                <a:latin typeface="Arial" panose="020B0604020202020204" pitchFamily="34" charset="0"/>
                <a:cs typeface="Arial" panose="020B0604020202020204" pitchFamily="34" charset="0"/>
              </a:rPr>
              <a:t>.</a:t>
            </a:r>
          </a:p>
          <a:p>
            <a:pPr algn="l"/>
            <a:endParaRPr lang="tr-TR" sz="1000" dirty="0">
              <a:solidFill>
                <a:schemeClr val="bg1"/>
              </a:solidFill>
              <a:latin typeface="Arial" panose="020B0604020202020204" pitchFamily="34" charset="0"/>
              <a:cs typeface="Arial" panose="020B0604020202020204" pitchFamily="34" charset="0"/>
            </a:endParaRPr>
          </a:p>
          <a:p>
            <a:pPr algn="l"/>
            <a:r>
              <a:rPr lang="tr-TR" sz="1600" dirty="0" smtClean="0">
                <a:solidFill>
                  <a:schemeClr val="bg1"/>
                </a:solidFill>
                <a:latin typeface="Arial" panose="020B0604020202020204" pitchFamily="34" charset="0"/>
                <a:cs typeface="Arial" panose="020B0604020202020204" pitchFamily="34" charset="0"/>
              </a:rPr>
              <a:t> Çalışmanın </a:t>
            </a:r>
            <a:r>
              <a:rPr lang="tr-TR" sz="1600" dirty="0">
                <a:solidFill>
                  <a:schemeClr val="bg1"/>
                </a:solidFill>
                <a:latin typeface="Arial" panose="020B0604020202020204" pitchFamily="34" charset="0"/>
                <a:cs typeface="Arial" panose="020B0604020202020204" pitchFamily="34" charset="0"/>
              </a:rPr>
              <a:t>danışmanlığını </a:t>
            </a:r>
            <a:r>
              <a:rPr lang="tr-TR" sz="1600" b="1" i="1" dirty="0">
                <a:solidFill>
                  <a:srgbClr val="0000FF"/>
                </a:solidFill>
                <a:latin typeface="Arial" panose="020B0604020202020204" pitchFamily="34" charset="0"/>
                <a:cs typeface="Arial" panose="020B0604020202020204" pitchFamily="34" charset="0"/>
              </a:rPr>
              <a:t>Prof. Dr. Burhan ÇUHADAROĞLU </a:t>
            </a:r>
            <a:r>
              <a:rPr lang="tr-TR" sz="1600" dirty="0">
                <a:solidFill>
                  <a:schemeClr val="bg1"/>
                </a:solidFill>
                <a:latin typeface="Arial" panose="020B0604020202020204" pitchFamily="34" charset="0"/>
                <a:cs typeface="Arial" panose="020B0604020202020204" pitchFamily="34" charset="0"/>
              </a:rPr>
              <a:t>ve</a:t>
            </a:r>
            <a:r>
              <a:rPr lang="tr-TR" sz="1600" b="1" i="1" dirty="0">
                <a:solidFill>
                  <a:srgbClr val="0000FF"/>
                </a:solidFill>
                <a:latin typeface="Arial" panose="020B0604020202020204" pitchFamily="34" charset="0"/>
                <a:cs typeface="Arial" panose="020B0604020202020204" pitchFamily="34" charset="0"/>
              </a:rPr>
              <a:t> Doç. Dr. Mustafa SARIOĞLU </a:t>
            </a:r>
            <a:endParaRPr lang="tr-TR" sz="1600" b="1" i="1" dirty="0" smtClean="0">
              <a:solidFill>
                <a:srgbClr val="0000FF"/>
              </a:solidFill>
              <a:latin typeface="Arial" panose="020B0604020202020204" pitchFamily="34" charset="0"/>
              <a:cs typeface="Arial" panose="020B0604020202020204" pitchFamily="34" charset="0"/>
            </a:endParaRPr>
          </a:p>
          <a:p>
            <a:pPr algn="l"/>
            <a:r>
              <a:rPr lang="tr-TR" sz="1600" b="1" i="1" dirty="0">
                <a:solidFill>
                  <a:srgbClr val="0000FF"/>
                </a:solidFill>
                <a:latin typeface="Arial" panose="020B0604020202020204" pitchFamily="34" charset="0"/>
                <a:cs typeface="Arial" panose="020B0604020202020204" pitchFamily="34" charset="0"/>
              </a:rPr>
              <a:t> </a:t>
            </a:r>
            <a:r>
              <a:rPr lang="tr-TR" sz="1600" dirty="0" smtClean="0">
                <a:solidFill>
                  <a:schemeClr val="bg1"/>
                </a:solidFill>
                <a:latin typeface="Arial" panose="020B0604020202020204" pitchFamily="34" charset="0"/>
                <a:cs typeface="Arial" panose="020B0604020202020204" pitchFamily="34" charset="0"/>
              </a:rPr>
              <a:t>hocalarımız </a:t>
            </a:r>
            <a:r>
              <a:rPr lang="tr-TR" sz="1600" dirty="0">
                <a:solidFill>
                  <a:schemeClr val="bg1"/>
                </a:solidFill>
                <a:latin typeface="Arial" panose="020B0604020202020204" pitchFamily="34" charset="0"/>
                <a:cs typeface="Arial" panose="020B0604020202020204" pitchFamily="34" charset="0"/>
              </a:rPr>
              <a:t>üstlenecektir. </a:t>
            </a:r>
          </a:p>
          <a:p>
            <a:pPr algn="l"/>
            <a:endParaRPr lang="tr-TR" sz="1000" dirty="0">
              <a:solidFill>
                <a:schemeClr val="bg1"/>
              </a:solidFill>
              <a:latin typeface="Arial" panose="020B0604020202020204" pitchFamily="34" charset="0"/>
              <a:cs typeface="Arial" panose="020B0604020202020204" pitchFamily="34" charset="0"/>
            </a:endParaRPr>
          </a:p>
          <a:p>
            <a:pPr algn="l"/>
            <a:r>
              <a:rPr lang="tr-TR" sz="1600" dirty="0">
                <a:solidFill>
                  <a:schemeClr val="bg1"/>
                </a:solidFill>
                <a:latin typeface="Arial" panose="020B0604020202020204" pitchFamily="34" charset="0"/>
                <a:cs typeface="Arial" panose="020B0604020202020204" pitchFamily="34" charset="0"/>
              </a:rPr>
              <a:t>                                    Öğrencilerimizi tebrik eder, başarılarının devamını dileriz.</a:t>
            </a:r>
          </a:p>
        </p:txBody>
      </p:sp>
      <p:sp>
        <p:nvSpPr>
          <p:cNvPr id="10" name="Metin kutusu 9"/>
          <p:cNvSpPr txBox="1"/>
          <p:nvPr/>
        </p:nvSpPr>
        <p:spPr>
          <a:xfrm>
            <a:off x="1476447" y="5995865"/>
            <a:ext cx="166715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Eyüp Sabri </a:t>
            </a:r>
            <a:r>
              <a:rPr kumimoji="0" lang="tr-TR" sz="1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CİN</a:t>
            </a:r>
            <a:endParaRPr kumimoji="0" lang="tr-T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Metin kutusu 10"/>
          <p:cNvSpPr txBox="1"/>
          <p:nvPr/>
        </p:nvSpPr>
        <p:spPr>
          <a:xfrm>
            <a:off x="3809399" y="5997227"/>
            <a:ext cx="148309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Merve Safa KILIÇ </a:t>
            </a:r>
          </a:p>
        </p:txBody>
      </p:sp>
      <p:sp>
        <p:nvSpPr>
          <p:cNvPr id="12" name="Metin kutusu 11"/>
          <p:cNvSpPr txBox="1"/>
          <p:nvPr/>
        </p:nvSpPr>
        <p:spPr>
          <a:xfrm>
            <a:off x="6279140" y="5995865"/>
            <a:ext cx="136657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Enes GÖLEÇ </a:t>
            </a:r>
          </a:p>
        </p:txBody>
      </p:sp>
      <p:pic>
        <p:nvPicPr>
          <p:cNvPr id="15" name="Resi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61" y="6481579"/>
            <a:ext cx="744116" cy="372131"/>
          </a:xfrm>
          <a:prstGeom prst="rect">
            <a:avLst/>
          </a:prstGeom>
          <a:noFill/>
          <a:effectLst>
            <a:outerShdw blurRad="50800" dist="50800" dir="5400000" algn="ctr" rotWithShape="0">
              <a:srgbClr val="000000">
                <a:alpha val="0"/>
              </a:srgbClr>
            </a:outerShdw>
          </a:effectLst>
        </p:spPr>
      </p:pic>
      <p:pic>
        <p:nvPicPr>
          <p:cNvPr id="16" name="Resim 15"/>
          <p:cNvPicPr>
            <a:picLocks noChangeAspect="1"/>
          </p:cNvPicPr>
          <p:nvPr/>
        </p:nvPicPr>
        <p:blipFill rotWithShape="1">
          <a:blip r:embed="rId4" cstate="print">
            <a:extLst>
              <a:ext uri="{28A0092B-C50C-407E-A947-70E740481C1C}">
                <a14:useLocalDpi xmlns:a14="http://schemas.microsoft.com/office/drawing/2010/main" val="0"/>
              </a:ext>
            </a:extLst>
          </a:blip>
          <a:srcRect l="21950" t="25109" r="21359" b="27291"/>
          <a:stretch/>
        </p:blipFill>
        <p:spPr>
          <a:xfrm>
            <a:off x="3260389" y="808666"/>
            <a:ext cx="1455627" cy="740785"/>
          </a:xfrm>
          <a:prstGeom prst="rect">
            <a:avLst/>
          </a:prstGeom>
        </p:spPr>
      </p:pic>
      <p:pic>
        <p:nvPicPr>
          <p:cNvPr id="17" name="Resim 16">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5816" y="903553"/>
            <a:ext cx="974296" cy="618887"/>
          </a:xfrm>
          <a:prstGeom prst="rect">
            <a:avLst/>
          </a:prstGeom>
        </p:spPr>
      </p:pic>
      <p:sp>
        <p:nvSpPr>
          <p:cNvPr id="14" name="Dikdörtgen 13"/>
          <p:cNvSpPr/>
          <p:nvPr/>
        </p:nvSpPr>
        <p:spPr>
          <a:xfrm>
            <a:off x="755577" y="6480702"/>
            <a:ext cx="8388423"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KARADENİZ TEKNİK ÜNİVERSİTESİ MAKİNE MÜHENDİSLİĞİ BÖLÜMÜ</a:t>
            </a:r>
            <a:endParaRPr kumimoji="0" lang="tr-TR" sz="1000" b="1" i="1" u="none" strike="noStrike" kern="1200" cap="none" spc="0" normalizeH="0" baseline="0" noProof="0" dirty="0">
              <a:ln>
                <a:noFill/>
              </a:ln>
              <a:solidFill>
                <a:srgbClr val="C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1"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KARADENİZ TECHNICAL UNIVERSITY DEPARTMENT OF MECHANICAL ENGINEERING</a:t>
            </a:r>
            <a:endParaRPr kumimoji="0" lang="tr-TR" sz="1100" b="1" i="1"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pic>
        <p:nvPicPr>
          <p:cNvPr id="23" name="Resim 22">
            <a:extLst>
              <a:ext uri="{FF2B5EF4-FFF2-40B4-BE49-F238E27FC236}">
                <a16:creationId xmlns:a16="http://schemas.microsoft.com/office/drawing/2014/main" id="{5F6B31EA-00B9-43CE-AFBC-72850F9183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6947"/>
          <a:stretch/>
        </p:blipFill>
        <p:spPr>
          <a:xfrm>
            <a:off x="1620339" y="4282049"/>
            <a:ext cx="1379371" cy="1713816"/>
          </a:xfrm>
          <a:prstGeom prst="ellipse">
            <a:avLst/>
          </a:prstGeom>
          <a:ln>
            <a:noFill/>
          </a:ln>
          <a:effectLst>
            <a:softEdge rad="112500"/>
          </a:effectLst>
        </p:spPr>
      </p:pic>
      <p:pic>
        <p:nvPicPr>
          <p:cNvPr id="25" name="Resim 24">
            <a:extLst>
              <a:ext uri="{FF2B5EF4-FFF2-40B4-BE49-F238E27FC236}">
                <a16:creationId xmlns:a16="http://schemas.microsoft.com/office/drawing/2014/main" id="{1A2D20C1-3B76-43C2-AD48-EA739223EFB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201" t="8000" r="1000"/>
          <a:stretch/>
        </p:blipFill>
        <p:spPr>
          <a:xfrm>
            <a:off x="3851920" y="4261717"/>
            <a:ext cx="1326048" cy="1734148"/>
          </a:xfrm>
          <a:prstGeom prst="ellipse">
            <a:avLst/>
          </a:prstGeom>
          <a:ln>
            <a:noFill/>
          </a:ln>
          <a:effectLst>
            <a:softEdge rad="112500"/>
          </a:effectLst>
        </p:spPr>
      </p:pic>
      <p:pic>
        <p:nvPicPr>
          <p:cNvPr id="27" name="Resim 26">
            <a:extLst>
              <a:ext uri="{FF2B5EF4-FFF2-40B4-BE49-F238E27FC236}">
                <a16:creationId xmlns:a16="http://schemas.microsoft.com/office/drawing/2014/main" id="{2DCA0EC3-E5EE-40CC-8279-F7B6B856EF0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0101"/>
          <a:stretch/>
        </p:blipFill>
        <p:spPr>
          <a:xfrm>
            <a:off x="6135124" y="4342470"/>
            <a:ext cx="1379371" cy="1653395"/>
          </a:xfrm>
          <a:prstGeom prst="ellipse">
            <a:avLst/>
          </a:prstGeom>
          <a:ln>
            <a:noFill/>
          </a:ln>
          <a:effectLst>
            <a:softEdge rad="112500"/>
          </a:effectLst>
        </p:spPr>
      </p:pic>
    </p:spTree>
    <p:extLst>
      <p:ext uri="{BB962C8B-B14F-4D97-AF65-F5344CB8AC3E}">
        <p14:creationId xmlns:p14="http://schemas.microsoft.com/office/powerpoint/2010/main" val="22310398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107504" y="1251585"/>
            <a:ext cx="8954581" cy="2912576"/>
          </a:xfrm>
        </p:spPr>
        <p:txBody>
          <a:bodyPr>
            <a:noAutofit/>
          </a:bodyPr>
          <a:lstStyle/>
          <a:p>
            <a:pPr algn="l">
              <a:lnSpc>
                <a:spcPct val="100000"/>
              </a:lnSpc>
            </a:pPr>
            <a:r>
              <a:rPr lang="tr-TR" sz="1600" dirty="0" smtClean="0">
                <a:solidFill>
                  <a:schemeClr val="bg1"/>
                </a:solidFill>
                <a:latin typeface="Arial" panose="020B0604020202020204" pitchFamily="34" charset="0"/>
                <a:cs typeface="Arial" panose="020B0604020202020204" pitchFamily="34" charset="0"/>
              </a:rPr>
              <a:t> Bölümümüz öğrencilerinden </a:t>
            </a:r>
            <a:r>
              <a:rPr lang="tr-TR" sz="1600" b="1" dirty="0">
                <a:solidFill>
                  <a:srgbClr val="0000FF"/>
                </a:solidFill>
                <a:latin typeface="Arial" panose="020B0604020202020204" pitchFamily="34" charset="0"/>
                <a:cs typeface="Arial" panose="020B0604020202020204" pitchFamily="34" charset="0"/>
              </a:rPr>
              <a:t>Sedanur DURSUN, Göktuğ GÖÇ, Sabiha Hümeyra DEMİR, Mustafa Bahadır ÜNAL </a:t>
            </a:r>
            <a:r>
              <a:rPr lang="tr-TR" sz="1600" dirty="0">
                <a:solidFill>
                  <a:schemeClr val="bg1"/>
                </a:solidFill>
                <a:latin typeface="Arial" panose="020B0604020202020204" pitchFamily="34" charset="0"/>
                <a:cs typeface="Arial" panose="020B0604020202020204" pitchFamily="34" charset="0"/>
              </a:rPr>
              <a:t>ve</a:t>
            </a:r>
            <a:r>
              <a:rPr lang="tr-TR" sz="1600" b="1" dirty="0">
                <a:solidFill>
                  <a:srgbClr val="0000FF"/>
                </a:solidFill>
                <a:latin typeface="Arial" panose="020B0604020202020204" pitchFamily="34" charset="0"/>
                <a:cs typeface="Arial" panose="020B0604020202020204" pitchFamily="34" charset="0"/>
              </a:rPr>
              <a:t> </a:t>
            </a:r>
            <a:r>
              <a:rPr lang="tr-TR" sz="1600" b="1" dirty="0" err="1">
                <a:solidFill>
                  <a:srgbClr val="0000FF"/>
                </a:solidFill>
                <a:latin typeface="Arial" panose="020B0604020202020204" pitchFamily="34" charset="0"/>
                <a:cs typeface="Arial" panose="020B0604020202020204" pitchFamily="34" charset="0"/>
                <a:sym typeface="+mn-ea"/>
              </a:rPr>
              <a:t>Sevginur</a:t>
            </a:r>
            <a:r>
              <a:rPr lang="tr-TR" sz="1600" b="1" dirty="0">
                <a:solidFill>
                  <a:srgbClr val="0000FF"/>
                </a:solidFill>
                <a:latin typeface="Arial" panose="020B0604020202020204" pitchFamily="34" charset="0"/>
                <a:cs typeface="Arial" panose="020B0604020202020204" pitchFamily="34" charset="0"/>
                <a:sym typeface="+mn-ea"/>
              </a:rPr>
              <a:t> </a:t>
            </a:r>
            <a:r>
              <a:rPr lang="tr-TR" sz="1600" b="1" dirty="0" smtClean="0">
                <a:solidFill>
                  <a:srgbClr val="0000FF"/>
                </a:solidFill>
                <a:latin typeface="Arial" panose="020B0604020202020204" pitchFamily="34" charset="0"/>
                <a:cs typeface="Arial" panose="020B0604020202020204" pitchFamily="34" charset="0"/>
                <a:sym typeface="+mn-ea"/>
              </a:rPr>
              <a:t>BALTACI</a:t>
            </a:r>
            <a:r>
              <a:rPr lang="tr-TR" sz="1600" dirty="0" smtClean="0">
                <a:solidFill>
                  <a:schemeClr val="bg1"/>
                </a:solidFill>
                <a:latin typeface="Arial" panose="020B0604020202020204" pitchFamily="34" charset="0"/>
                <a:cs typeface="Arial" panose="020B0604020202020204" pitchFamily="34" charset="0"/>
              </a:rPr>
              <a:t> </a:t>
            </a:r>
          </a:p>
          <a:p>
            <a:pPr algn="l">
              <a:lnSpc>
                <a:spcPct val="100000"/>
              </a:lnSpc>
            </a:pPr>
            <a:endParaRPr lang="tr-TR" sz="1000" b="1" i="1" dirty="0">
              <a:solidFill>
                <a:schemeClr val="bg1"/>
              </a:solidFill>
              <a:latin typeface="Arial" panose="020B0604020202020204" pitchFamily="34" charset="0"/>
              <a:cs typeface="Arial" panose="020B0604020202020204" pitchFamily="34" charset="0"/>
            </a:endParaRPr>
          </a:p>
          <a:p>
            <a:pPr algn="l">
              <a:lnSpc>
                <a:spcPct val="100000"/>
              </a:lnSpc>
            </a:pPr>
            <a:r>
              <a:rPr lang="tr-TR" sz="1600" b="1" i="1" dirty="0" smtClean="0">
                <a:solidFill>
                  <a:srgbClr val="C00000"/>
                </a:solidFill>
                <a:latin typeface="Arial" panose="020B0604020202020204" pitchFamily="34" charset="0"/>
                <a:cs typeface="Arial" panose="020B0604020202020204" pitchFamily="34" charset="0"/>
              </a:rPr>
              <a:t>"Ölçeklendirilmiş Uçuş Test Uçakları İçin Thrust Vectoring Nozzle Mekanizması Tasarımı"</a:t>
            </a:r>
            <a:r>
              <a:rPr lang="tr-TR" sz="1600" dirty="0" smtClean="0">
                <a:solidFill>
                  <a:srgbClr val="C00000"/>
                </a:solidFill>
                <a:latin typeface="Arial" panose="020B0604020202020204" pitchFamily="34" charset="0"/>
                <a:cs typeface="Arial" panose="020B0604020202020204" pitchFamily="34" charset="0"/>
              </a:rPr>
              <a:t> </a:t>
            </a:r>
            <a:r>
              <a:rPr lang="tr-TR" sz="1600" dirty="0" smtClean="0">
                <a:solidFill>
                  <a:schemeClr val="bg1"/>
                </a:solidFill>
                <a:latin typeface="Arial" panose="020B0604020202020204" pitchFamily="34" charset="0"/>
                <a:cs typeface="Arial" panose="020B0604020202020204" pitchFamily="34" charset="0"/>
              </a:rPr>
              <a:t>başlıklı bir proje üzerinde çalışmak </a:t>
            </a:r>
            <a:r>
              <a:rPr lang="tr-TR" sz="1600" dirty="0" err="1" smtClean="0">
                <a:solidFill>
                  <a:schemeClr val="bg1"/>
                </a:solidFill>
                <a:latin typeface="Arial" panose="020B0604020202020204" pitchFamily="34" charset="0"/>
                <a:cs typeface="Arial" panose="020B0604020202020204" pitchFamily="34" charset="0"/>
              </a:rPr>
              <a:t>içinTürk</a:t>
            </a:r>
            <a:r>
              <a:rPr lang="tr-TR" sz="1600" dirty="0" smtClean="0">
                <a:solidFill>
                  <a:schemeClr val="bg1"/>
                </a:solidFill>
                <a:latin typeface="Arial" panose="020B0604020202020204" pitchFamily="34" charset="0"/>
                <a:cs typeface="Arial" panose="020B0604020202020204" pitchFamily="34" charset="0"/>
              </a:rPr>
              <a:t> Havacılık ve Uzay Sanayi (TUSAŞ) tarafından yürütülen LIFT UP Sanayi Odaklı Lisans Bitirme Projeleri kapsamında desteklenmeye hak kazanmıştır.</a:t>
            </a:r>
          </a:p>
          <a:p>
            <a:pPr algn="l">
              <a:lnSpc>
                <a:spcPct val="100000"/>
              </a:lnSpc>
            </a:pPr>
            <a:endParaRPr lang="tr-TR" sz="1000" dirty="0" smtClean="0">
              <a:solidFill>
                <a:schemeClr val="bg1"/>
              </a:solidFill>
              <a:latin typeface="Arial" panose="020B0604020202020204" pitchFamily="34" charset="0"/>
              <a:cs typeface="Arial" panose="020B0604020202020204" pitchFamily="34" charset="0"/>
            </a:endParaRPr>
          </a:p>
          <a:p>
            <a:pPr algn="l">
              <a:lnSpc>
                <a:spcPct val="100000"/>
              </a:lnSpc>
            </a:pPr>
            <a:r>
              <a:rPr lang="tr-TR" sz="1600" dirty="0" smtClean="0">
                <a:solidFill>
                  <a:schemeClr val="bg1"/>
                </a:solidFill>
                <a:latin typeface="Arial" panose="020B0604020202020204" pitchFamily="34" charset="0"/>
                <a:cs typeface="Arial" panose="020B0604020202020204" pitchFamily="34" charset="0"/>
              </a:rPr>
              <a:t> Çalışma, </a:t>
            </a:r>
            <a:r>
              <a:rPr lang="tr-TR" sz="1600" b="1" i="1" dirty="0" smtClean="0">
                <a:solidFill>
                  <a:srgbClr val="0000FF"/>
                </a:solidFill>
                <a:latin typeface="Arial" panose="020B0604020202020204" pitchFamily="34" charset="0"/>
                <a:cs typeface="Arial" panose="020B0604020202020204" pitchFamily="34" charset="0"/>
              </a:rPr>
              <a:t>Prof. Dr. Ömer Necati CORA, Prof. Dr. Hasan GEDİKLİ, Prof.Dr. Hasan SOFUOĞLU </a:t>
            </a:r>
            <a:r>
              <a:rPr lang="tr-TR" sz="1600" b="1" dirty="0" smtClean="0">
                <a:solidFill>
                  <a:schemeClr val="bg1"/>
                </a:solidFill>
                <a:latin typeface="Arial" panose="020B0604020202020204" pitchFamily="34" charset="0"/>
                <a:cs typeface="Arial" panose="020B0604020202020204" pitchFamily="34" charset="0"/>
              </a:rPr>
              <a:t>ve</a:t>
            </a:r>
            <a:r>
              <a:rPr lang="tr-TR" sz="1600" b="1" i="1" dirty="0" smtClean="0">
                <a:solidFill>
                  <a:srgbClr val="0000FF"/>
                </a:solidFill>
                <a:latin typeface="Arial" panose="020B0604020202020204" pitchFamily="34" charset="0"/>
                <a:cs typeface="Arial" panose="020B0604020202020204" pitchFamily="34" charset="0"/>
              </a:rPr>
              <a:t> Prof.Dr. Recep GÜMRÜK </a:t>
            </a:r>
            <a:r>
              <a:rPr lang="tr-TR" sz="1600" dirty="0" smtClean="0">
                <a:solidFill>
                  <a:schemeClr val="bg1"/>
                </a:solidFill>
                <a:latin typeface="Arial" panose="020B0604020202020204" pitchFamily="34" charset="0"/>
                <a:cs typeface="Arial" panose="020B0604020202020204" pitchFamily="34" charset="0"/>
              </a:rPr>
              <a:t>hocalarımızın danışmanlığında yürütülecektir.</a:t>
            </a:r>
          </a:p>
          <a:p>
            <a:pPr algn="ctr">
              <a:lnSpc>
                <a:spcPct val="100000"/>
              </a:lnSpc>
            </a:pPr>
            <a:r>
              <a:rPr lang="tr-TR" sz="1600" dirty="0" smtClean="0">
                <a:solidFill>
                  <a:schemeClr val="bg1"/>
                </a:solidFill>
                <a:latin typeface="Arial" panose="020B0604020202020204" pitchFamily="34" charset="0"/>
                <a:cs typeface="Arial" panose="020B0604020202020204" pitchFamily="34" charset="0"/>
              </a:rPr>
              <a:t>Öğrencilerimizi tebrik eder, başarılarının devamını dileriz.</a:t>
            </a:r>
          </a:p>
        </p:txBody>
      </p:sp>
      <p:sp>
        <p:nvSpPr>
          <p:cNvPr id="11" name="Metin kutusu 10"/>
          <p:cNvSpPr txBox="1"/>
          <p:nvPr/>
        </p:nvSpPr>
        <p:spPr>
          <a:xfrm>
            <a:off x="2051891" y="5993020"/>
            <a:ext cx="1106805" cy="275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Göktuğ GÖÇ</a:t>
            </a:r>
          </a:p>
        </p:txBody>
      </p:sp>
      <p:sp>
        <p:nvSpPr>
          <p:cNvPr id="13" name="Metin kutusu 12"/>
          <p:cNvSpPr txBox="1"/>
          <p:nvPr/>
        </p:nvSpPr>
        <p:spPr>
          <a:xfrm>
            <a:off x="3635774" y="5992762"/>
            <a:ext cx="1418590" cy="4603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Sabiha Hümeyra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DEMİR</a:t>
            </a:r>
          </a:p>
        </p:txBody>
      </p:sp>
      <p:pic>
        <p:nvPicPr>
          <p:cNvPr id="15" name="Resi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 y="6345555"/>
            <a:ext cx="1016000" cy="508000"/>
          </a:xfrm>
          <a:prstGeom prst="rect">
            <a:avLst/>
          </a:prstGeom>
          <a:noFill/>
          <a:effectLst>
            <a:outerShdw blurRad="50800" dist="50800" dir="5400000" algn="ctr" rotWithShape="0">
              <a:srgbClr val="000000">
                <a:alpha val="0"/>
              </a:srgbClr>
            </a:outerShdw>
          </a:effectLst>
        </p:spPr>
      </p:pic>
      <p:pic>
        <p:nvPicPr>
          <p:cNvPr id="16" name="Resim 15"/>
          <p:cNvPicPr>
            <a:picLocks noChangeAspect="1"/>
          </p:cNvPicPr>
          <p:nvPr/>
        </p:nvPicPr>
        <p:blipFill rotWithShape="1">
          <a:blip r:embed="rId4" cstate="print">
            <a:extLst>
              <a:ext uri="{28A0092B-C50C-407E-A947-70E740481C1C}">
                <a14:useLocalDpi xmlns:a14="http://schemas.microsoft.com/office/drawing/2010/main" val="0"/>
              </a:ext>
            </a:extLst>
          </a:blip>
          <a:srcRect l="21950" t="25109" r="21359" b="27291"/>
          <a:stretch>
            <a:fillRect/>
          </a:stretch>
        </p:blipFill>
        <p:spPr>
          <a:xfrm>
            <a:off x="11430" y="0"/>
            <a:ext cx="1640840" cy="865505"/>
          </a:xfrm>
          <a:prstGeom prst="rect">
            <a:avLst/>
          </a:prstGeom>
        </p:spPr>
      </p:pic>
      <p:pic>
        <p:nvPicPr>
          <p:cNvPr id="17" name="Resim 16">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1465" y="0"/>
            <a:ext cx="1232535" cy="783590"/>
          </a:xfrm>
          <a:prstGeom prst="rect">
            <a:avLst/>
          </a:prstGeom>
        </p:spPr>
      </p:pic>
      <p:sp>
        <p:nvSpPr>
          <p:cNvPr id="14" name="Dikdörtgen 13"/>
          <p:cNvSpPr/>
          <p:nvPr/>
        </p:nvSpPr>
        <p:spPr>
          <a:xfrm>
            <a:off x="10795" y="6480810"/>
            <a:ext cx="9133205" cy="39878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1"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KARADENİZ TEKNİK ÜNİVERSİTESİ MAKİNE MÜHENDİSLİĞİ BÖLÜMÜ</a:t>
            </a:r>
            <a:endParaRPr kumimoji="0" lang="tr-TR" sz="1000" b="1" i="1" u="none" strike="noStrike" kern="1200" cap="none" spc="0" normalizeH="0" baseline="0" noProof="0" dirty="0" smtClean="0">
              <a:ln>
                <a:noFill/>
              </a:ln>
              <a:solidFill>
                <a:srgbClr val="C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1"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KARADENİZ TECHNICAL UNIVERSITY DEPARTMENT OF MECHANICAL ENGINEERING</a:t>
            </a:r>
            <a:endParaRPr kumimoji="0" lang="tr-TR" sz="1100" b="1" i="1"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endParaRPr>
          </a:p>
        </p:txBody>
      </p:sp>
      <p:pic>
        <p:nvPicPr>
          <p:cNvPr id="18" name="Resim 2"/>
          <p:cNvPicPr/>
          <p:nvPr/>
        </p:nvPicPr>
        <p:blipFill>
          <a:blip r:embed="rId7"/>
          <a:stretch>
            <a:fillRect/>
          </a:stretch>
        </p:blipFill>
        <p:spPr>
          <a:xfrm>
            <a:off x="1867535" y="3950166"/>
            <a:ext cx="1602105" cy="1964690"/>
          </a:xfrm>
          <a:prstGeom prst="ellipse">
            <a:avLst/>
          </a:prstGeom>
          <a:ln>
            <a:noFill/>
          </a:ln>
          <a:effectLst>
            <a:softEdge rad="112500"/>
          </a:effectLst>
        </p:spPr>
      </p:pic>
      <p:pic>
        <p:nvPicPr>
          <p:cNvPr id="22" name="Resim 8"/>
          <p:cNvPicPr/>
          <p:nvPr/>
        </p:nvPicPr>
        <p:blipFill>
          <a:blip r:embed="rId8"/>
          <a:srcRect t="3997"/>
          <a:stretch>
            <a:fillRect/>
          </a:stretch>
        </p:blipFill>
        <p:spPr>
          <a:xfrm>
            <a:off x="5435600" y="3977471"/>
            <a:ext cx="1374140" cy="2028825"/>
          </a:xfrm>
          <a:prstGeom prst="ellipse">
            <a:avLst/>
          </a:prstGeom>
          <a:ln>
            <a:noFill/>
          </a:ln>
          <a:effectLst>
            <a:softEdge rad="112500"/>
          </a:effectLst>
        </p:spPr>
      </p:pic>
      <p:sp>
        <p:nvSpPr>
          <p:cNvPr id="24" name="Metin kutusu 10"/>
          <p:cNvSpPr txBox="1"/>
          <p:nvPr/>
        </p:nvSpPr>
        <p:spPr>
          <a:xfrm>
            <a:off x="304800" y="5992961"/>
            <a:ext cx="1543050" cy="2755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Sedanur DURSUN</a:t>
            </a:r>
          </a:p>
        </p:txBody>
      </p:sp>
      <p:sp>
        <p:nvSpPr>
          <p:cNvPr id="25" name="Metin kutusu 12"/>
          <p:cNvSpPr txBox="1"/>
          <p:nvPr/>
        </p:nvSpPr>
        <p:spPr>
          <a:xfrm>
            <a:off x="5138420" y="5992961"/>
            <a:ext cx="194183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Mustafa Bahadır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ÜNAL</a:t>
            </a:r>
          </a:p>
        </p:txBody>
      </p:sp>
      <p:sp>
        <p:nvSpPr>
          <p:cNvPr id="26" name="Metin kutusu 12"/>
          <p:cNvSpPr txBox="1"/>
          <p:nvPr/>
        </p:nvSpPr>
        <p:spPr>
          <a:xfrm>
            <a:off x="7163834" y="5992762"/>
            <a:ext cx="1523365" cy="275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Sevginur BALTACI</a:t>
            </a:r>
          </a:p>
        </p:txBody>
      </p:sp>
      <p:pic>
        <p:nvPicPr>
          <p:cNvPr id="27" name="Resim 9"/>
          <p:cNvPicPr/>
          <p:nvPr/>
        </p:nvPicPr>
        <p:blipFill>
          <a:blip r:embed="rId9"/>
          <a:stretch>
            <a:fillRect/>
          </a:stretch>
        </p:blipFill>
        <p:spPr>
          <a:xfrm>
            <a:off x="7132320" y="4082246"/>
            <a:ext cx="1461770" cy="1914525"/>
          </a:xfrm>
          <a:prstGeom prst="ellipse">
            <a:avLst/>
          </a:prstGeom>
          <a:ln>
            <a:noFill/>
          </a:ln>
          <a:effectLst>
            <a:softEdge rad="112500"/>
          </a:effectLst>
        </p:spPr>
      </p:pic>
      <p:pic>
        <p:nvPicPr>
          <p:cNvPr id="28" name="Resim 10"/>
          <p:cNvPicPr/>
          <p:nvPr/>
        </p:nvPicPr>
        <p:blipFill>
          <a:blip r:embed="rId10"/>
          <a:stretch>
            <a:fillRect/>
          </a:stretch>
        </p:blipFill>
        <p:spPr>
          <a:xfrm>
            <a:off x="3525520" y="3977471"/>
            <a:ext cx="1670685" cy="2028825"/>
          </a:xfrm>
          <a:prstGeom prst="ellipse">
            <a:avLst/>
          </a:prstGeom>
          <a:ln>
            <a:noFill/>
          </a:ln>
          <a:effectLst>
            <a:softEdge rad="112500"/>
          </a:effectLst>
        </p:spPr>
      </p:pic>
      <p:pic>
        <p:nvPicPr>
          <p:cNvPr id="31" name="Resim 12"/>
          <p:cNvPicPr/>
          <p:nvPr/>
        </p:nvPicPr>
        <p:blipFill rotWithShape="1">
          <a:blip r:embed="rId11"/>
          <a:srcRect t="15431"/>
          <a:stretch>
            <a:fillRect/>
          </a:stretch>
        </p:blipFill>
        <p:spPr bwMode="auto">
          <a:xfrm>
            <a:off x="251460" y="4073356"/>
            <a:ext cx="1562100" cy="1944370"/>
          </a:xfrm>
          <a:prstGeom prst="ellipse">
            <a:avLst/>
          </a:prstGeom>
          <a:ln>
            <a:noFill/>
          </a:ln>
          <a:effectLst>
            <a:softEdge rad="112500"/>
          </a:effectLst>
        </p:spPr>
      </p:pic>
      <p:sp>
        <p:nvSpPr>
          <p:cNvPr id="2" name="Başlık 1"/>
          <p:cNvSpPr>
            <a:spLocks noGrp="1"/>
          </p:cNvSpPr>
          <p:nvPr>
            <p:ph type="ctrTitle"/>
          </p:nvPr>
        </p:nvSpPr>
        <p:spPr>
          <a:xfrm>
            <a:off x="1475655" y="61248"/>
            <a:ext cx="6435809" cy="919480"/>
          </a:xfrm>
        </p:spPr>
        <p:txBody>
          <a:bodyPr>
            <a:normAutofit fontScale="90000"/>
          </a:bodyPr>
          <a:lstStyle/>
          <a:p>
            <a:r>
              <a:rPr lang="tr-TR" sz="2400" dirty="0" smtClean="0">
                <a:solidFill>
                  <a:schemeClr val="bg1"/>
                </a:solidFill>
                <a:latin typeface="Arial" panose="020B0604020202020204" pitchFamily="34" charset="0"/>
                <a:cs typeface="Arial" panose="020B0604020202020204" pitchFamily="34" charset="0"/>
              </a:rPr>
              <a:t>Bölümümüz Öğrencilerine TUSAŞ- LIFT UP Sanayi Odaklı Lisans Bitirme Projeleri Desteği - III</a:t>
            </a:r>
          </a:p>
        </p:txBody>
      </p:sp>
    </p:spTree>
    <p:extLst>
      <p:ext uri="{BB962C8B-B14F-4D97-AF65-F5344CB8AC3E}">
        <p14:creationId xmlns:p14="http://schemas.microsoft.com/office/powerpoint/2010/main" val="29640471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51520" y="836712"/>
            <a:ext cx="8712968" cy="5289451"/>
          </a:xfrm>
        </p:spPr>
        <p:txBody>
          <a:bodyPr>
            <a:normAutofit lnSpcReduction="10000"/>
          </a:bodyPr>
          <a:lstStyle/>
          <a:p>
            <a:r>
              <a:rPr lang="tr-TR" sz="2000" b="1" i="1" dirty="0">
                <a:solidFill>
                  <a:srgbClr val="C00000"/>
                </a:solidFill>
                <a:latin typeface="Arial" panose="020B0604020202020204" pitchFamily="34" charset="0"/>
                <a:cs typeface="Arial" panose="020B0604020202020204" pitchFamily="34" charset="0"/>
              </a:rPr>
              <a:t>2209-A - Üniversite Öğrencileri Araştırma Projeleri Destekleme </a:t>
            </a:r>
            <a:r>
              <a:rPr lang="tr-TR" sz="2000" b="1" i="1" dirty="0" smtClean="0">
                <a:solidFill>
                  <a:srgbClr val="C00000"/>
                </a:solidFill>
                <a:latin typeface="Arial" panose="020B0604020202020204" pitchFamily="34" charset="0"/>
                <a:cs typeface="Arial" panose="020B0604020202020204" pitchFamily="34" charset="0"/>
              </a:rPr>
              <a:t>Programı</a:t>
            </a:r>
          </a:p>
          <a:p>
            <a:endParaRPr lang="tr-TR" sz="2000" b="1" i="1" dirty="0">
              <a:solidFill>
                <a:srgbClr val="C00000"/>
              </a:solidFill>
              <a:latin typeface="Arial" panose="020B0604020202020204" pitchFamily="34" charset="0"/>
              <a:cs typeface="Arial" panose="020B0604020202020204" pitchFamily="34" charset="0"/>
            </a:endParaRPr>
          </a:p>
          <a:p>
            <a:r>
              <a:rPr lang="tr-TR" sz="2000" b="1" i="1" dirty="0">
                <a:solidFill>
                  <a:srgbClr val="C00000"/>
                </a:solidFill>
                <a:latin typeface="Arial" panose="020B0604020202020204" pitchFamily="34" charset="0"/>
                <a:cs typeface="Arial" panose="020B0604020202020204" pitchFamily="34" charset="0"/>
              </a:rPr>
              <a:t>2209-B - Üniversite Öğrencileri Sanayiye Yönelik Araştırma Projeleri Desteği Programı</a:t>
            </a:r>
          </a:p>
          <a:p>
            <a:endParaRPr lang="tr-TR" sz="2000" dirty="0" smtClean="0">
              <a:solidFill>
                <a:schemeClr val="bg1"/>
              </a:solidFill>
              <a:latin typeface="Arial" panose="020B0604020202020204" pitchFamily="34" charset="0"/>
              <a:cs typeface="Arial" panose="020B0604020202020204" pitchFamily="34" charset="0"/>
            </a:endParaRPr>
          </a:p>
          <a:p>
            <a:r>
              <a:rPr lang="tr-TR" sz="2000" b="1" dirty="0">
                <a:solidFill>
                  <a:srgbClr val="0000FF"/>
                </a:solidFill>
                <a:latin typeface="Arial" panose="020B0604020202020204" pitchFamily="34" charset="0"/>
                <a:cs typeface="Arial" panose="020B0604020202020204" pitchFamily="34" charset="0"/>
              </a:rPr>
              <a:t>TUSAŞ LIFT UP Sanayi Odaklı Lisans Bitirme Projeleri </a:t>
            </a:r>
            <a:r>
              <a:rPr lang="tr-TR" sz="2000" b="1" dirty="0" smtClean="0">
                <a:solidFill>
                  <a:srgbClr val="0000FF"/>
                </a:solidFill>
                <a:latin typeface="Arial" panose="020B0604020202020204" pitchFamily="34" charset="0"/>
                <a:cs typeface="Arial" panose="020B0604020202020204" pitchFamily="34" charset="0"/>
              </a:rPr>
              <a:t>Programı</a:t>
            </a:r>
          </a:p>
          <a:p>
            <a:endParaRPr lang="tr-TR" sz="2000" dirty="0">
              <a:solidFill>
                <a:schemeClr val="bg1"/>
              </a:solidFill>
              <a:latin typeface="Arial" panose="020B0604020202020204" pitchFamily="34" charset="0"/>
              <a:cs typeface="Arial" panose="020B0604020202020204" pitchFamily="34" charset="0"/>
            </a:endParaRPr>
          </a:p>
          <a:p>
            <a:r>
              <a:rPr lang="tr-TR" sz="2000" dirty="0" smtClean="0">
                <a:solidFill>
                  <a:srgbClr val="0000FF"/>
                </a:solidFill>
                <a:latin typeface="Arial" panose="020B0604020202020204" pitchFamily="34" charset="0"/>
                <a:cs typeface="Arial" panose="020B0604020202020204" pitchFamily="34" charset="0"/>
              </a:rPr>
              <a:t>KTÜ-TUSAŞ İHATERM Laboratuvarı</a:t>
            </a:r>
          </a:p>
          <a:p>
            <a:endParaRPr lang="tr-TR" sz="2000" dirty="0">
              <a:solidFill>
                <a:schemeClr val="bg1"/>
              </a:solidFill>
              <a:latin typeface="Arial" panose="020B0604020202020204" pitchFamily="34" charset="0"/>
              <a:cs typeface="Arial" panose="020B0604020202020204" pitchFamily="34" charset="0"/>
            </a:endParaRPr>
          </a:p>
          <a:p>
            <a:r>
              <a:rPr lang="tr-TR" sz="2000" dirty="0">
                <a:solidFill>
                  <a:schemeClr val="bg1"/>
                </a:solidFill>
                <a:latin typeface="Arial" panose="020B0604020202020204" pitchFamily="34" charset="0"/>
                <a:cs typeface="Arial" panose="020B0604020202020204" pitchFamily="34" charset="0"/>
              </a:rPr>
              <a:t>KTÜ- BAP 08 Lisans Öğrenci Projesi </a:t>
            </a:r>
            <a:r>
              <a:rPr lang="tr-TR" sz="2000" dirty="0" smtClean="0">
                <a:solidFill>
                  <a:schemeClr val="bg1"/>
                </a:solidFill>
                <a:latin typeface="Arial" panose="020B0604020202020204" pitchFamily="34" charset="0"/>
                <a:cs typeface="Arial" panose="020B0604020202020204" pitchFamily="34" charset="0"/>
              </a:rPr>
              <a:t>Desteği</a:t>
            </a:r>
          </a:p>
          <a:p>
            <a:endParaRPr lang="tr-TR" sz="2000" dirty="0">
              <a:solidFill>
                <a:schemeClr val="bg1"/>
              </a:solidFill>
              <a:latin typeface="Arial" panose="020B0604020202020204" pitchFamily="34" charset="0"/>
              <a:cs typeface="Arial" panose="020B0604020202020204" pitchFamily="34" charset="0"/>
            </a:endParaRPr>
          </a:p>
          <a:p>
            <a:r>
              <a:rPr lang="tr-TR" sz="2000" dirty="0" smtClean="0">
                <a:solidFill>
                  <a:schemeClr val="bg1"/>
                </a:solidFill>
                <a:latin typeface="Arial" panose="020B0604020202020204" pitchFamily="34" charset="0"/>
                <a:cs typeface="Arial" panose="020B0604020202020204" pitchFamily="34" charset="0"/>
              </a:rPr>
              <a:t>KTÜ Mühendislik Fakültesi Öğrenci Projeleri İstatistikleri</a:t>
            </a:r>
          </a:p>
          <a:p>
            <a:endParaRPr lang="tr-TR" sz="2000" dirty="0">
              <a:solidFill>
                <a:schemeClr val="bg1"/>
              </a:solidFill>
              <a:latin typeface="Arial" panose="020B0604020202020204" pitchFamily="34" charset="0"/>
              <a:cs typeface="Arial" panose="020B0604020202020204" pitchFamily="34" charset="0"/>
            </a:endParaRPr>
          </a:p>
          <a:p>
            <a:r>
              <a:rPr lang="tr-TR" sz="2000" dirty="0" smtClean="0">
                <a:solidFill>
                  <a:schemeClr val="bg1"/>
                </a:solidFill>
                <a:latin typeface="Arial" panose="020B0604020202020204" pitchFamily="34" charset="0"/>
                <a:cs typeface="Arial" panose="020B0604020202020204" pitchFamily="34" charset="0"/>
              </a:rPr>
              <a:t>Desteklenen projelere örnekler</a:t>
            </a:r>
          </a:p>
          <a:p>
            <a:pPr marL="0" indent="0">
              <a:buNone/>
            </a:pPr>
            <a:endParaRPr lang="tr-TR" sz="2000" dirty="0">
              <a:solidFill>
                <a:schemeClr val="bg1"/>
              </a:solidFill>
            </a:endParaRPr>
          </a:p>
          <a:p>
            <a:endParaRPr lang="tr-TR" sz="2000"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61" y="6481579"/>
            <a:ext cx="744116" cy="372131"/>
          </a:xfrm>
          <a:prstGeom prst="rect">
            <a:avLst/>
          </a:prstGeom>
          <a:noFill/>
          <a:effectLst>
            <a:outerShdw blurRad="50800" dist="50800" dir="5400000" algn="ctr" rotWithShape="0">
              <a:srgbClr val="000000">
                <a:alpha val="0"/>
              </a:srgbClr>
            </a:outerShdw>
          </a:effectLst>
        </p:spPr>
      </p:pic>
      <p:sp>
        <p:nvSpPr>
          <p:cNvPr id="5" name="Dikdörtgen 4"/>
          <p:cNvSpPr/>
          <p:nvPr/>
        </p:nvSpPr>
        <p:spPr>
          <a:xfrm>
            <a:off x="755577" y="6480702"/>
            <a:ext cx="8388423" cy="400110"/>
          </a:xfrm>
          <a:prstGeom prst="rect">
            <a:avLst/>
          </a:prstGeom>
        </p:spPr>
        <p:txBody>
          <a:bodyPr wrap="square">
            <a:spAutoFit/>
          </a:bodyPr>
          <a:lstStyle/>
          <a:p>
            <a:pPr algn="ctr"/>
            <a:r>
              <a:rPr lang="tr-TR" sz="1000" b="1" i="1" dirty="0" smtClean="0">
                <a:solidFill>
                  <a:srgbClr val="C00000"/>
                </a:solidFill>
                <a:latin typeface="Arial" panose="020B0604020202020204" pitchFamily="34" charset="0"/>
                <a:ea typeface="+mj-ea"/>
                <a:cs typeface="Arial" panose="020B0604020202020204" pitchFamily="34" charset="0"/>
              </a:rPr>
              <a:t>KARADENİZ TEKNİK ÜNİVERSİTESİ MAKİNE MÜHENDİSLİĞİ BÖLÜMÜ</a:t>
            </a:r>
            <a:endParaRPr lang="tr-TR" sz="1000" b="1" i="1" dirty="0" smtClean="0">
              <a:solidFill>
                <a:srgbClr val="C00000"/>
              </a:solidFill>
            </a:endParaRPr>
          </a:p>
          <a:p>
            <a:pPr algn="ctr"/>
            <a:r>
              <a:rPr lang="tr-TR" sz="1000" b="1" i="1" dirty="0" smtClean="0">
                <a:solidFill>
                  <a:srgbClr val="0000FF"/>
                </a:solidFill>
                <a:latin typeface="Arial" panose="020B0604020202020204" pitchFamily="34" charset="0"/>
                <a:ea typeface="+mj-ea"/>
                <a:cs typeface="Arial" panose="020B0604020202020204" pitchFamily="34" charset="0"/>
              </a:rPr>
              <a:t>KARADENİZ TECHNICAL UNIVERSITY DEPARTMENT OF MECHANICAL ENGINEERING</a:t>
            </a:r>
            <a:endParaRPr lang="tr-TR" sz="1100" b="1" i="1" dirty="0" smtClean="0">
              <a:solidFill>
                <a:srgbClr val="0000FF"/>
              </a:solidFill>
              <a:latin typeface="Arial" panose="020B0604020202020204" pitchFamily="34" charset="0"/>
              <a:ea typeface="+mj-ea"/>
              <a:cs typeface="Arial" panose="020B0604020202020204" pitchFamily="34" charset="0"/>
            </a:endParaRPr>
          </a:p>
        </p:txBody>
      </p:sp>
      <p:sp>
        <p:nvSpPr>
          <p:cNvPr id="6" name="TextBox 3">
            <a:extLst>
              <a:ext uri="{FF2B5EF4-FFF2-40B4-BE49-F238E27FC236}">
                <a16:creationId xmlns:a16="http://schemas.microsoft.com/office/drawing/2014/main" id="{CEF114EA-319E-F1F1-E98A-917BE94F41F7}"/>
              </a:ext>
            </a:extLst>
          </p:cNvPr>
          <p:cNvSpPr txBox="1"/>
          <p:nvPr/>
        </p:nvSpPr>
        <p:spPr>
          <a:xfrm>
            <a:off x="0" y="0"/>
            <a:ext cx="9036496" cy="523220"/>
          </a:xfrm>
          <a:prstGeom prst="rect">
            <a:avLst/>
          </a:prstGeom>
          <a:noFill/>
        </p:spPr>
        <p:txBody>
          <a:bodyPr wrap="square">
            <a:spAutoFit/>
          </a:bodyPr>
          <a:lstStyle>
            <a:defPPr>
              <a:defRPr lang="tr-TR"/>
            </a:defPPr>
            <a:lvl1pPr marR="0" lvl="0" indent="0" fontAlgn="auto">
              <a:lnSpc>
                <a:spcPct val="100000"/>
              </a:lnSpc>
              <a:spcBef>
                <a:spcPts val="0"/>
              </a:spcBef>
              <a:spcAft>
                <a:spcPts val="0"/>
              </a:spcAft>
              <a:buClrTx/>
              <a:buSzTx/>
              <a:buFontTx/>
              <a:buNone/>
              <a:tabLst/>
              <a:defRPr kumimoji="0" sz="2800" b="1" i="1" u="none" strike="noStrike" cap="none" spc="0" normalizeH="0" baseline="0">
                <a:ln>
                  <a:noFill/>
                </a:ln>
                <a:solidFill>
                  <a:srgbClr val="0000FF"/>
                </a:solidFill>
                <a:effectLst/>
                <a:uLnTx/>
                <a:uFillTx/>
                <a:latin typeface="Arial" panose="020B0604020202020204" pitchFamily="34" charset="0"/>
                <a:cs typeface="Arial" panose="020B0604020202020204" pitchFamily="34" charset="0"/>
              </a:defRPr>
            </a:lvl1pPr>
          </a:lstStyle>
          <a:p>
            <a:r>
              <a:rPr lang="tr-TR" dirty="0" smtClean="0"/>
              <a:t>İçerik</a:t>
            </a:r>
            <a:endParaRPr lang="en-US" dirty="0">
              <a:solidFill>
                <a:srgbClr val="C00000"/>
              </a:solidFill>
            </a:endParaRPr>
          </a:p>
        </p:txBody>
      </p:sp>
    </p:spTree>
    <p:extLst>
      <p:ext uri="{BB962C8B-B14F-4D97-AF65-F5344CB8AC3E}">
        <p14:creationId xmlns:p14="http://schemas.microsoft.com/office/powerpoint/2010/main" val="302552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arn(inVertical)">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down)">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wipe(down)">
                                      <p:cBhvr>
                                        <p:cTn id="32" dur="500"/>
                                        <p:tgtEl>
                                          <p:spTgt spid="3">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wipe(down)">
                                      <p:cBhvr>
                                        <p:cTn id="3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827584" y="32478"/>
            <a:ext cx="7776864" cy="919527"/>
          </a:xfrm>
        </p:spPr>
        <p:txBody>
          <a:bodyPr>
            <a:normAutofit/>
          </a:bodyPr>
          <a:lstStyle/>
          <a:p>
            <a:r>
              <a:rPr lang="tr-TR" sz="2400" dirty="0">
                <a:solidFill>
                  <a:schemeClr val="bg1"/>
                </a:solidFill>
                <a:latin typeface="Arial" panose="020B0604020202020204" pitchFamily="34" charset="0"/>
                <a:cs typeface="Arial" panose="020B0604020202020204" pitchFamily="34" charset="0"/>
              </a:rPr>
              <a:t>Bölümümüz Öğrencilerine TUSAŞ- LIFT UP Sanayi Odaklı Lisans Bitirme Projeleri Desteği - IV</a:t>
            </a:r>
          </a:p>
        </p:txBody>
      </p:sp>
      <p:sp>
        <p:nvSpPr>
          <p:cNvPr id="3" name="Alt Başlık 2"/>
          <p:cNvSpPr>
            <a:spLocks noGrp="1"/>
          </p:cNvSpPr>
          <p:nvPr>
            <p:ph type="subTitle" idx="1"/>
          </p:nvPr>
        </p:nvSpPr>
        <p:spPr>
          <a:xfrm>
            <a:off x="179512" y="1549451"/>
            <a:ext cx="8928992" cy="2544025"/>
          </a:xfrm>
        </p:spPr>
        <p:txBody>
          <a:bodyPr>
            <a:noAutofit/>
          </a:bodyPr>
          <a:lstStyle/>
          <a:p>
            <a:pPr algn="l"/>
            <a:r>
              <a:rPr lang="tr-TR" sz="1600" dirty="0">
                <a:solidFill>
                  <a:schemeClr val="bg1"/>
                </a:solidFill>
                <a:latin typeface="Arial" panose="020B0604020202020204" pitchFamily="34" charset="0"/>
                <a:cs typeface="Arial" panose="020B0604020202020204" pitchFamily="34" charset="0"/>
              </a:rPr>
              <a:t>Bölümümüz öğrencilerinden </a:t>
            </a:r>
            <a:r>
              <a:rPr lang="tr-TR" sz="1600" b="1" dirty="0" err="1">
                <a:solidFill>
                  <a:srgbClr val="0000FF"/>
                </a:solidFill>
                <a:latin typeface="Arial" panose="020B0604020202020204" pitchFamily="34" charset="0"/>
                <a:cs typeface="Arial" panose="020B0604020202020204" pitchFamily="34" charset="0"/>
              </a:rPr>
              <a:t>Nurdoğan</a:t>
            </a:r>
            <a:r>
              <a:rPr lang="tr-TR" sz="1600" b="1" dirty="0">
                <a:solidFill>
                  <a:srgbClr val="0000FF"/>
                </a:solidFill>
                <a:latin typeface="Arial" panose="020B0604020202020204" pitchFamily="34" charset="0"/>
                <a:cs typeface="Arial" panose="020B0604020202020204" pitchFamily="34" charset="0"/>
              </a:rPr>
              <a:t> PİR, Feyzi ÖZBEK ve Murat Harun UZUNOĞLU</a:t>
            </a:r>
            <a:endParaRPr lang="tr-TR" sz="1000" dirty="0">
              <a:solidFill>
                <a:schemeClr val="bg1"/>
              </a:solidFill>
              <a:latin typeface="Arial" panose="020B0604020202020204" pitchFamily="34" charset="0"/>
              <a:cs typeface="Arial" panose="020B0604020202020204" pitchFamily="34" charset="0"/>
            </a:endParaRPr>
          </a:p>
          <a:p>
            <a:pPr algn="l"/>
            <a:r>
              <a:rPr lang="tr-TR" sz="1600" b="1" i="1" dirty="0" smtClean="0">
                <a:solidFill>
                  <a:srgbClr val="C00000"/>
                </a:solidFill>
                <a:latin typeface="Arial" panose="020B0604020202020204" pitchFamily="34" charset="0"/>
                <a:cs typeface="Arial" panose="020B0604020202020204" pitchFamily="34" charset="0"/>
              </a:rPr>
              <a:t>‘‘ Eklemeli </a:t>
            </a:r>
            <a:r>
              <a:rPr lang="tr-TR" sz="1600" b="1" i="1" dirty="0">
                <a:solidFill>
                  <a:srgbClr val="C00000"/>
                </a:solidFill>
                <a:latin typeface="Arial" panose="020B0604020202020204" pitchFamily="34" charset="0"/>
                <a:cs typeface="Arial" panose="020B0604020202020204" pitchFamily="34" charset="0"/>
              </a:rPr>
              <a:t>İmalat ile Üretilen Polimer Parçaların Baskı Deseninin Mekanik Performansa Etkisi ve Analiz Yöntemi </a:t>
            </a:r>
            <a:r>
              <a:rPr lang="tr-TR" sz="1600" b="1" i="1" dirty="0" smtClean="0">
                <a:solidFill>
                  <a:srgbClr val="C00000"/>
                </a:solidFill>
                <a:latin typeface="Arial" panose="020B0604020202020204" pitchFamily="34" charset="0"/>
                <a:cs typeface="Arial" panose="020B0604020202020204" pitchFamily="34" charset="0"/>
              </a:rPr>
              <a:t>Geliştirme’’</a:t>
            </a:r>
            <a:r>
              <a:rPr lang="tr-TR" sz="1600" dirty="0" smtClean="0">
                <a:solidFill>
                  <a:srgbClr val="C00000"/>
                </a:solidFill>
                <a:latin typeface="Arial" panose="020B0604020202020204" pitchFamily="34" charset="0"/>
                <a:cs typeface="Arial" panose="020B0604020202020204" pitchFamily="34" charset="0"/>
              </a:rPr>
              <a:t> </a:t>
            </a:r>
            <a:endParaRPr lang="tr-TR" sz="1600" dirty="0">
              <a:solidFill>
                <a:srgbClr val="C00000"/>
              </a:solidFill>
              <a:latin typeface="Arial" panose="020B0604020202020204" pitchFamily="34" charset="0"/>
              <a:cs typeface="Arial" panose="020B0604020202020204" pitchFamily="34" charset="0"/>
            </a:endParaRPr>
          </a:p>
          <a:p>
            <a:pPr algn="l"/>
            <a:endParaRPr lang="tr-TR" sz="1050" dirty="0">
              <a:solidFill>
                <a:schemeClr val="bg1"/>
              </a:solidFill>
              <a:latin typeface="Arial" panose="020B0604020202020204" pitchFamily="34" charset="0"/>
              <a:cs typeface="Arial" panose="020B0604020202020204" pitchFamily="34" charset="0"/>
            </a:endParaRPr>
          </a:p>
          <a:p>
            <a:pPr algn="l"/>
            <a:r>
              <a:rPr lang="tr-TR" sz="1600" dirty="0">
                <a:solidFill>
                  <a:schemeClr val="bg1"/>
                </a:solidFill>
                <a:latin typeface="Arial" panose="020B0604020202020204" pitchFamily="34" charset="0"/>
                <a:cs typeface="Arial" panose="020B0604020202020204" pitchFamily="34" charset="0"/>
              </a:rPr>
              <a:t>başlıklı bir çalışma için Türk Havacılık ve Uzay Sanayi (TUSAŞ) tarafından yürütülen LIFT UP Sanayi Odaklı Lisans Bitirme Projeleri kapsamında desteklenmeye hak kazanmıştır.</a:t>
            </a:r>
          </a:p>
          <a:p>
            <a:pPr algn="l"/>
            <a:endParaRPr lang="tr-TR" sz="1600" dirty="0">
              <a:solidFill>
                <a:schemeClr val="bg1"/>
              </a:solidFill>
              <a:latin typeface="Arial" panose="020B0604020202020204" pitchFamily="34" charset="0"/>
              <a:cs typeface="Arial" panose="020B0604020202020204" pitchFamily="34" charset="0"/>
            </a:endParaRPr>
          </a:p>
          <a:p>
            <a:r>
              <a:rPr lang="tr-TR" sz="1600" dirty="0">
                <a:solidFill>
                  <a:schemeClr val="bg1"/>
                </a:solidFill>
                <a:latin typeface="Arial" panose="020B0604020202020204" pitchFamily="34" charset="0"/>
                <a:cs typeface="Arial" panose="020B0604020202020204" pitchFamily="34" charset="0"/>
              </a:rPr>
              <a:t>Çalışmanın danışmanlığını </a:t>
            </a:r>
            <a:r>
              <a:rPr lang="tr-TR" sz="1600" b="1" i="1" dirty="0">
                <a:solidFill>
                  <a:srgbClr val="0000FF"/>
                </a:solidFill>
                <a:latin typeface="Arial" panose="020B0604020202020204" pitchFamily="34" charset="0"/>
                <a:cs typeface="Arial" panose="020B0604020202020204" pitchFamily="34" charset="0"/>
              </a:rPr>
              <a:t>Prof. Dr. Recep GÜMRÜK </a:t>
            </a:r>
            <a:r>
              <a:rPr lang="tr-TR" sz="1600" dirty="0">
                <a:solidFill>
                  <a:schemeClr val="bg1"/>
                </a:solidFill>
                <a:latin typeface="Arial" panose="020B0604020202020204" pitchFamily="34" charset="0"/>
                <a:cs typeface="Arial" panose="020B0604020202020204" pitchFamily="34" charset="0"/>
              </a:rPr>
              <a:t>hocamız üstlenecektir. </a:t>
            </a:r>
          </a:p>
          <a:p>
            <a:pPr algn="just"/>
            <a:r>
              <a:rPr lang="tr-TR" sz="1600" dirty="0">
                <a:solidFill>
                  <a:schemeClr val="bg1"/>
                </a:solidFill>
                <a:latin typeface="Arial" panose="020B0604020202020204" pitchFamily="34" charset="0"/>
                <a:cs typeface="Arial" panose="020B0604020202020204" pitchFamily="34" charset="0"/>
              </a:rPr>
              <a:t>                                      Öğrencilerimizi tebrik eder, başarılarının devamını dileriz.</a:t>
            </a:r>
          </a:p>
        </p:txBody>
      </p:sp>
      <p:sp>
        <p:nvSpPr>
          <p:cNvPr id="10" name="Metin kutusu 9"/>
          <p:cNvSpPr txBox="1"/>
          <p:nvPr/>
        </p:nvSpPr>
        <p:spPr>
          <a:xfrm>
            <a:off x="1079607" y="5999074"/>
            <a:ext cx="1667154" cy="276999"/>
          </a:xfrm>
          <a:prstGeom prst="rect">
            <a:avLst/>
          </a:prstGeom>
          <a:noFill/>
        </p:spPr>
        <p:txBody>
          <a:bodyPr wrap="square" rtlCol="0">
            <a:spAutoFit/>
          </a:bodyPr>
          <a:lstStyle/>
          <a:p>
            <a:r>
              <a:rPr lang="tr-TR" sz="1200" b="1" dirty="0" smtClean="0">
                <a:solidFill>
                  <a:schemeClr val="bg1"/>
                </a:solidFill>
                <a:latin typeface="Arial" panose="020B0604020202020204" pitchFamily="34" charset="0"/>
                <a:cs typeface="Arial" panose="020B0604020202020204" pitchFamily="34" charset="0"/>
              </a:rPr>
              <a:t>   </a:t>
            </a:r>
            <a:r>
              <a:rPr lang="tr-TR" sz="1200" b="1" dirty="0" err="1">
                <a:solidFill>
                  <a:schemeClr val="bg1"/>
                </a:solidFill>
                <a:latin typeface="Arial" panose="020B0604020202020204" pitchFamily="34" charset="0"/>
                <a:cs typeface="Arial" panose="020B0604020202020204" pitchFamily="34" charset="0"/>
              </a:rPr>
              <a:t>Nurdoğan</a:t>
            </a:r>
            <a:r>
              <a:rPr lang="tr-TR" sz="1200" b="1" dirty="0">
                <a:solidFill>
                  <a:schemeClr val="bg1"/>
                </a:solidFill>
                <a:latin typeface="Arial" panose="020B0604020202020204" pitchFamily="34" charset="0"/>
                <a:cs typeface="Arial" panose="020B0604020202020204" pitchFamily="34" charset="0"/>
              </a:rPr>
              <a:t> </a:t>
            </a:r>
            <a:r>
              <a:rPr lang="tr-TR" sz="1200" b="1" dirty="0" smtClean="0">
                <a:solidFill>
                  <a:schemeClr val="bg1"/>
                </a:solidFill>
                <a:latin typeface="Arial" panose="020B0604020202020204" pitchFamily="34" charset="0"/>
                <a:cs typeface="Arial" panose="020B0604020202020204" pitchFamily="34" charset="0"/>
              </a:rPr>
              <a:t>PİR</a:t>
            </a:r>
            <a:endParaRPr lang="tr-TR" sz="1200" b="1" dirty="0">
              <a:solidFill>
                <a:schemeClr val="bg1"/>
              </a:solidFill>
              <a:latin typeface="Arial" panose="020B0604020202020204" pitchFamily="34" charset="0"/>
              <a:cs typeface="Arial" panose="020B0604020202020204" pitchFamily="34" charset="0"/>
            </a:endParaRPr>
          </a:p>
        </p:txBody>
      </p:sp>
      <p:sp>
        <p:nvSpPr>
          <p:cNvPr id="11" name="Metin kutusu 10"/>
          <p:cNvSpPr txBox="1"/>
          <p:nvPr/>
        </p:nvSpPr>
        <p:spPr>
          <a:xfrm>
            <a:off x="3407452" y="5999073"/>
            <a:ext cx="2098480" cy="276999"/>
          </a:xfrm>
          <a:prstGeom prst="rect">
            <a:avLst/>
          </a:prstGeom>
          <a:noFill/>
        </p:spPr>
        <p:txBody>
          <a:bodyPr wrap="square" rtlCol="0">
            <a:spAutoFit/>
          </a:bodyPr>
          <a:lstStyle/>
          <a:p>
            <a:r>
              <a:rPr lang="tr-TR" sz="1200" b="1" dirty="0">
                <a:solidFill>
                  <a:schemeClr val="bg1"/>
                </a:solidFill>
                <a:latin typeface="Arial" panose="020B0604020202020204" pitchFamily="34" charset="0"/>
                <a:cs typeface="Arial" panose="020B0604020202020204" pitchFamily="34" charset="0"/>
              </a:rPr>
              <a:t>            </a:t>
            </a:r>
            <a:r>
              <a:rPr lang="tr-TR" sz="1200" b="1" dirty="0" smtClean="0">
                <a:solidFill>
                  <a:schemeClr val="bg1"/>
                </a:solidFill>
                <a:latin typeface="Arial" panose="020B0604020202020204" pitchFamily="34" charset="0"/>
                <a:cs typeface="Arial" panose="020B0604020202020204" pitchFamily="34" charset="0"/>
              </a:rPr>
              <a:t>Feyzi </a:t>
            </a:r>
            <a:r>
              <a:rPr lang="tr-TR" sz="1200" b="1" dirty="0">
                <a:solidFill>
                  <a:schemeClr val="bg1"/>
                </a:solidFill>
                <a:latin typeface="Arial" panose="020B0604020202020204" pitchFamily="34" charset="0"/>
                <a:cs typeface="Arial" panose="020B0604020202020204" pitchFamily="34" charset="0"/>
              </a:rPr>
              <a:t>ÖZBEK</a:t>
            </a:r>
          </a:p>
        </p:txBody>
      </p:sp>
      <p:sp>
        <p:nvSpPr>
          <p:cNvPr id="13" name="Metin kutusu 12"/>
          <p:cNvSpPr txBox="1"/>
          <p:nvPr/>
        </p:nvSpPr>
        <p:spPr>
          <a:xfrm>
            <a:off x="6062908" y="5999073"/>
            <a:ext cx="2005677" cy="276999"/>
          </a:xfrm>
          <a:prstGeom prst="rect">
            <a:avLst/>
          </a:prstGeom>
          <a:noFill/>
        </p:spPr>
        <p:txBody>
          <a:bodyPr wrap="none" rtlCol="0">
            <a:spAutoFit/>
          </a:bodyPr>
          <a:lstStyle/>
          <a:p>
            <a:r>
              <a:rPr lang="tr-TR" sz="1200" b="1" dirty="0" smtClean="0">
                <a:solidFill>
                  <a:schemeClr val="bg1"/>
                </a:solidFill>
                <a:latin typeface="Arial" panose="020B0604020202020204" pitchFamily="34" charset="0"/>
                <a:cs typeface="Arial" panose="020B0604020202020204" pitchFamily="34" charset="0"/>
              </a:rPr>
              <a:t>Murat </a:t>
            </a:r>
            <a:r>
              <a:rPr lang="tr-TR" sz="1200" b="1" dirty="0">
                <a:solidFill>
                  <a:schemeClr val="bg1"/>
                </a:solidFill>
                <a:latin typeface="Arial" panose="020B0604020202020204" pitchFamily="34" charset="0"/>
                <a:cs typeface="Arial" panose="020B0604020202020204" pitchFamily="34" charset="0"/>
              </a:rPr>
              <a:t>Harun UZUNOĞLU</a:t>
            </a:r>
          </a:p>
        </p:txBody>
      </p:sp>
      <p:pic>
        <p:nvPicPr>
          <p:cNvPr id="15" name="Resi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61" y="6481579"/>
            <a:ext cx="744116" cy="372131"/>
          </a:xfrm>
          <a:prstGeom prst="rect">
            <a:avLst/>
          </a:prstGeom>
          <a:noFill/>
          <a:effectLst>
            <a:outerShdw blurRad="50800" dist="50800" dir="5400000" algn="ctr" rotWithShape="0">
              <a:srgbClr val="000000">
                <a:alpha val="0"/>
              </a:srgbClr>
            </a:outerShdw>
          </a:effectLst>
        </p:spPr>
      </p:pic>
      <p:pic>
        <p:nvPicPr>
          <p:cNvPr id="16" name="Resim 15"/>
          <p:cNvPicPr>
            <a:picLocks noChangeAspect="1"/>
          </p:cNvPicPr>
          <p:nvPr/>
        </p:nvPicPr>
        <p:blipFill rotWithShape="1">
          <a:blip r:embed="rId4" cstate="print">
            <a:extLst>
              <a:ext uri="{28A0092B-C50C-407E-A947-70E740481C1C}">
                <a14:useLocalDpi xmlns:a14="http://schemas.microsoft.com/office/drawing/2010/main" val="0"/>
              </a:ext>
            </a:extLst>
          </a:blip>
          <a:srcRect l="21950" t="25109" r="21359" b="27291"/>
          <a:stretch/>
        </p:blipFill>
        <p:spPr>
          <a:xfrm>
            <a:off x="3260389" y="808666"/>
            <a:ext cx="1455627" cy="740785"/>
          </a:xfrm>
          <a:prstGeom prst="rect">
            <a:avLst/>
          </a:prstGeom>
        </p:spPr>
      </p:pic>
      <p:pic>
        <p:nvPicPr>
          <p:cNvPr id="17" name="Resim 16">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5816" y="903553"/>
            <a:ext cx="974296" cy="618887"/>
          </a:xfrm>
          <a:prstGeom prst="rect">
            <a:avLst/>
          </a:prstGeom>
        </p:spPr>
      </p:pic>
      <p:sp>
        <p:nvSpPr>
          <p:cNvPr id="14" name="Dikdörtgen 13"/>
          <p:cNvSpPr/>
          <p:nvPr/>
        </p:nvSpPr>
        <p:spPr>
          <a:xfrm>
            <a:off x="755577" y="6480702"/>
            <a:ext cx="8388423" cy="400110"/>
          </a:xfrm>
          <a:prstGeom prst="rect">
            <a:avLst/>
          </a:prstGeom>
        </p:spPr>
        <p:txBody>
          <a:bodyPr wrap="square">
            <a:spAutoFit/>
          </a:bodyPr>
          <a:lstStyle/>
          <a:p>
            <a:pPr algn="ctr"/>
            <a:r>
              <a:rPr lang="tr-TR" sz="1000" b="1" i="1" dirty="0">
                <a:solidFill>
                  <a:srgbClr val="C00000"/>
                </a:solidFill>
                <a:latin typeface="Arial" panose="020B0604020202020204" pitchFamily="34" charset="0"/>
                <a:ea typeface="+mj-ea"/>
                <a:cs typeface="Arial" panose="020B0604020202020204" pitchFamily="34" charset="0"/>
              </a:rPr>
              <a:t>KARADENİZ TEKNİK ÜNİVERSİTESİ MAKİNE MÜHENDİSLİĞİ BÖLÜMÜ</a:t>
            </a:r>
            <a:endParaRPr lang="tr-TR" sz="1000" b="1" i="1" dirty="0">
              <a:solidFill>
                <a:srgbClr val="C00000"/>
              </a:solidFill>
            </a:endParaRPr>
          </a:p>
          <a:p>
            <a:pPr algn="ctr"/>
            <a:r>
              <a:rPr lang="tr-TR" sz="1000" b="1" i="1" dirty="0">
                <a:solidFill>
                  <a:srgbClr val="0000FF"/>
                </a:solidFill>
                <a:latin typeface="Arial" panose="020B0604020202020204" pitchFamily="34" charset="0"/>
                <a:ea typeface="+mj-ea"/>
                <a:cs typeface="Arial" panose="020B0604020202020204" pitchFamily="34" charset="0"/>
              </a:rPr>
              <a:t>KARADENİZ TECHNICAL UNIVERSITY DEPARTMENT OF MECHANICAL ENGINEERING</a:t>
            </a:r>
            <a:endParaRPr lang="tr-TR" sz="1100" b="1" i="1" dirty="0">
              <a:solidFill>
                <a:srgbClr val="0000FF"/>
              </a:solidFill>
              <a:latin typeface="Arial" panose="020B0604020202020204" pitchFamily="34" charset="0"/>
              <a:ea typeface="+mj-ea"/>
              <a:cs typeface="Arial" panose="020B0604020202020204" pitchFamily="34" charset="0"/>
            </a:endParaRPr>
          </a:p>
        </p:txBody>
      </p:sp>
      <p:pic>
        <p:nvPicPr>
          <p:cNvPr id="5" name="Resim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51147" y="4223199"/>
            <a:ext cx="1429200" cy="1746922"/>
          </a:xfrm>
          <a:prstGeom prst="ellipse">
            <a:avLst/>
          </a:prstGeom>
          <a:ln>
            <a:noFill/>
          </a:ln>
          <a:effectLst>
            <a:softEdge rad="112500"/>
          </a:effectLst>
        </p:spPr>
      </p:pic>
      <p:pic>
        <p:nvPicPr>
          <p:cNvPr id="6" name="Resim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07" y="4197721"/>
            <a:ext cx="1429200" cy="1772400"/>
          </a:xfrm>
          <a:prstGeom prst="ellipse">
            <a:avLst/>
          </a:prstGeom>
          <a:ln>
            <a:noFill/>
          </a:ln>
          <a:effectLst>
            <a:softEdge rad="112500"/>
          </a:effectLst>
        </p:spPr>
      </p:pic>
      <p:pic>
        <p:nvPicPr>
          <p:cNvPr id="7" name="Resim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42092" y="4231974"/>
            <a:ext cx="1429200" cy="1905600"/>
          </a:xfrm>
          <a:prstGeom prst="ellipse">
            <a:avLst/>
          </a:prstGeom>
          <a:ln>
            <a:noFill/>
          </a:ln>
          <a:effectLst>
            <a:softEdge rad="112500"/>
          </a:effectLst>
        </p:spPr>
      </p:pic>
    </p:spTree>
    <p:extLst>
      <p:ext uri="{BB962C8B-B14F-4D97-AF65-F5344CB8AC3E}">
        <p14:creationId xmlns:p14="http://schemas.microsoft.com/office/powerpoint/2010/main" val="38987452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1187624" y="3717032"/>
            <a:ext cx="6424006" cy="1224136"/>
          </a:xfrm>
          <a:prstGeom prst="rect">
            <a:avLst/>
          </a:prstGeom>
        </p:spPr>
      </p:pic>
      <p:sp>
        <p:nvSpPr>
          <p:cNvPr id="6" name="TextBox 3">
            <a:extLst>
              <a:ext uri="{FF2B5EF4-FFF2-40B4-BE49-F238E27FC236}">
                <a16:creationId xmlns:a16="http://schemas.microsoft.com/office/drawing/2014/main" id="{CEF114EA-319E-F1F1-E98A-917BE94F41F7}"/>
              </a:ext>
            </a:extLst>
          </p:cNvPr>
          <p:cNvSpPr txBox="1"/>
          <p:nvPr/>
        </p:nvSpPr>
        <p:spPr>
          <a:xfrm>
            <a:off x="0" y="0"/>
            <a:ext cx="9036496" cy="523220"/>
          </a:xfrm>
          <a:prstGeom prst="rect">
            <a:avLst/>
          </a:prstGeom>
          <a:noFill/>
        </p:spPr>
        <p:txBody>
          <a:bodyPr wrap="square">
            <a:spAutoFit/>
          </a:bodyPr>
          <a:lstStyle>
            <a:defPPr>
              <a:defRPr lang="tr-TR"/>
            </a:defPPr>
            <a:lvl1pPr marR="0" lvl="0" indent="0" fontAlgn="auto">
              <a:lnSpc>
                <a:spcPct val="100000"/>
              </a:lnSpc>
              <a:spcBef>
                <a:spcPts val="0"/>
              </a:spcBef>
              <a:spcAft>
                <a:spcPts val="0"/>
              </a:spcAft>
              <a:buClrTx/>
              <a:buSzTx/>
              <a:buFontTx/>
              <a:buNone/>
              <a:tabLst/>
              <a:defRPr kumimoji="0" sz="2800" b="1" i="1" u="none" strike="noStrike" cap="none" spc="0" normalizeH="0" baseline="0">
                <a:ln>
                  <a:noFill/>
                </a:ln>
                <a:solidFill>
                  <a:srgbClr val="0000FF"/>
                </a:solidFill>
                <a:effectLst/>
                <a:uLnTx/>
                <a:uFillTx/>
                <a:latin typeface="Arial" panose="020B0604020202020204" pitchFamily="34" charset="0"/>
                <a:cs typeface="Arial" panose="020B0604020202020204" pitchFamily="34" charset="0"/>
              </a:defRPr>
            </a:lvl1pPr>
          </a:lstStyle>
          <a:p>
            <a:r>
              <a:rPr lang="tr-TR" dirty="0" smtClean="0"/>
              <a:t>2209-A Destekleme Programı</a:t>
            </a:r>
            <a:endParaRPr lang="en-US" dirty="0">
              <a:solidFill>
                <a:srgbClr val="C00000"/>
              </a:solidFill>
            </a:endParaRPr>
          </a:p>
        </p:txBody>
      </p:sp>
      <p:sp>
        <p:nvSpPr>
          <p:cNvPr id="7" name="Dikdörtgen 6"/>
          <p:cNvSpPr/>
          <p:nvPr/>
        </p:nvSpPr>
        <p:spPr>
          <a:xfrm>
            <a:off x="395536" y="980728"/>
            <a:ext cx="8424936" cy="1477328"/>
          </a:xfrm>
          <a:prstGeom prst="rect">
            <a:avLst/>
          </a:prstGeom>
        </p:spPr>
        <p:txBody>
          <a:bodyPr wrap="square">
            <a:spAutoFit/>
          </a:bodyPr>
          <a:lstStyle/>
          <a:p>
            <a:pPr algn="just"/>
            <a:r>
              <a:rPr lang="tr-TR" dirty="0">
                <a:solidFill>
                  <a:schemeClr val="bg1"/>
                </a:solidFill>
                <a:latin typeface="Arial" panose="020B0604020202020204" pitchFamily="34" charset="0"/>
                <a:cs typeface="Arial" panose="020B0604020202020204" pitchFamily="34" charset="0"/>
              </a:rPr>
              <a:t>Üniversitelerde öğrenim görmekte olan </a:t>
            </a:r>
            <a:r>
              <a:rPr lang="tr-TR" dirty="0" err="1">
                <a:solidFill>
                  <a:schemeClr val="bg1"/>
                </a:solidFill>
                <a:latin typeface="Arial" panose="020B0604020202020204" pitchFamily="34" charset="0"/>
                <a:cs typeface="Arial" panose="020B0604020202020204" pitchFamily="34" charset="0"/>
              </a:rPr>
              <a:t>önlisans</a:t>
            </a:r>
            <a:r>
              <a:rPr lang="tr-TR" dirty="0">
                <a:solidFill>
                  <a:schemeClr val="bg1"/>
                </a:solidFill>
                <a:latin typeface="Arial" panose="020B0604020202020204" pitchFamily="34" charset="0"/>
                <a:cs typeface="Arial" panose="020B0604020202020204" pitchFamily="34" charset="0"/>
              </a:rPr>
              <a:t> ve lisans öğrencisinin/öğrencilerinin hazırladıkları araştırma projelerinin gerektirdiği makine/teçhizat, sarf malzemesi, seyahat, hizmet alımı giderleri için destek sağlanır. Kongre/konferans katılım, yayın ve patent, konaklama veya gündelik (yeme-içme) masraflar 2209 proje desteği bütçesine dahil edilemez.</a:t>
            </a:r>
          </a:p>
        </p:txBody>
      </p:sp>
      <p:sp>
        <p:nvSpPr>
          <p:cNvPr id="8" name="Dikdörtgen 7"/>
          <p:cNvSpPr/>
          <p:nvPr/>
        </p:nvSpPr>
        <p:spPr>
          <a:xfrm>
            <a:off x="161764" y="5892367"/>
            <a:ext cx="8712968" cy="307777"/>
          </a:xfrm>
          <a:prstGeom prst="rect">
            <a:avLst/>
          </a:prstGeom>
        </p:spPr>
        <p:txBody>
          <a:bodyPr wrap="square">
            <a:spAutoFit/>
          </a:bodyPr>
          <a:lstStyle/>
          <a:p>
            <a:pPr algn="ctr"/>
            <a:r>
              <a:rPr lang="tr-TR" sz="1400" dirty="0">
                <a:solidFill>
                  <a:schemeClr val="bg1"/>
                </a:solidFill>
                <a:latin typeface="Arial" panose="020B0604020202020204" pitchFamily="34" charset="0"/>
                <a:cs typeface="Arial" panose="020B0604020202020204" pitchFamily="34" charset="0"/>
                <a:hlinkClick r:id="rId3"/>
              </a:rPr>
              <a:t>https://</a:t>
            </a:r>
            <a:r>
              <a:rPr lang="tr-TR" sz="1400" dirty="0" smtClean="0">
                <a:solidFill>
                  <a:schemeClr val="bg1"/>
                </a:solidFill>
                <a:latin typeface="Arial" panose="020B0604020202020204" pitchFamily="34" charset="0"/>
                <a:cs typeface="Arial" panose="020B0604020202020204" pitchFamily="34" charset="0"/>
                <a:hlinkClick r:id="rId3"/>
              </a:rPr>
              <a:t>www.tubitak.gov.tr/tr/burslar/lisans/burs-programlari/2209-a/icerik-destek-kapsami</a:t>
            </a:r>
            <a:r>
              <a:rPr lang="tr-TR" sz="1400" dirty="0" smtClean="0">
                <a:solidFill>
                  <a:schemeClr val="bg1"/>
                </a:solidFill>
                <a:latin typeface="Arial" panose="020B0604020202020204" pitchFamily="34" charset="0"/>
                <a:cs typeface="Arial" panose="020B0604020202020204" pitchFamily="34" charset="0"/>
              </a:rPr>
              <a:t> </a:t>
            </a:r>
            <a:endParaRPr lang="tr-TR" sz="1400" dirty="0">
              <a:solidFill>
                <a:schemeClr val="bg1"/>
              </a:solidFill>
              <a:latin typeface="Arial" panose="020B0604020202020204" pitchFamily="34" charset="0"/>
              <a:cs typeface="Arial" panose="020B0604020202020204" pitchFamily="34" charset="0"/>
            </a:endParaRPr>
          </a:p>
        </p:txBody>
      </p:sp>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61" y="6481579"/>
            <a:ext cx="744116" cy="372131"/>
          </a:xfrm>
          <a:prstGeom prst="rect">
            <a:avLst/>
          </a:prstGeom>
          <a:noFill/>
          <a:effectLst>
            <a:outerShdw blurRad="50800" dist="50800" dir="5400000" algn="ctr" rotWithShape="0">
              <a:srgbClr val="000000">
                <a:alpha val="0"/>
              </a:srgbClr>
            </a:outerShdw>
          </a:effectLst>
        </p:spPr>
      </p:pic>
      <p:sp>
        <p:nvSpPr>
          <p:cNvPr id="10" name="Dikdörtgen 9"/>
          <p:cNvSpPr/>
          <p:nvPr/>
        </p:nvSpPr>
        <p:spPr>
          <a:xfrm>
            <a:off x="755577" y="6480702"/>
            <a:ext cx="8388423" cy="400110"/>
          </a:xfrm>
          <a:prstGeom prst="rect">
            <a:avLst/>
          </a:prstGeom>
        </p:spPr>
        <p:txBody>
          <a:bodyPr wrap="square">
            <a:spAutoFit/>
          </a:bodyPr>
          <a:lstStyle/>
          <a:p>
            <a:pPr algn="ctr"/>
            <a:r>
              <a:rPr lang="tr-TR" sz="1000" b="1" i="1" dirty="0" smtClean="0">
                <a:solidFill>
                  <a:srgbClr val="C00000"/>
                </a:solidFill>
                <a:latin typeface="Arial" panose="020B0604020202020204" pitchFamily="34" charset="0"/>
                <a:ea typeface="+mj-ea"/>
                <a:cs typeface="Arial" panose="020B0604020202020204" pitchFamily="34" charset="0"/>
              </a:rPr>
              <a:t>KARADENİZ TEKNİK ÜNİVERSİTESİ MAKİNE MÜHENDİSLİĞİ BÖLÜMÜ</a:t>
            </a:r>
            <a:endParaRPr lang="tr-TR" sz="1000" b="1" i="1" dirty="0" smtClean="0">
              <a:solidFill>
                <a:srgbClr val="C00000"/>
              </a:solidFill>
            </a:endParaRPr>
          </a:p>
          <a:p>
            <a:pPr algn="ctr"/>
            <a:r>
              <a:rPr lang="tr-TR" sz="1000" b="1" i="1" dirty="0" smtClean="0">
                <a:solidFill>
                  <a:srgbClr val="0000FF"/>
                </a:solidFill>
                <a:latin typeface="Arial" panose="020B0604020202020204" pitchFamily="34" charset="0"/>
                <a:ea typeface="+mj-ea"/>
                <a:cs typeface="Arial" panose="020B0604020202020204" pitchFamily="34" charset="0"/>
              </a:rPr>
              <a:t>KARADENİZ TECHNICAL UNIVERSITY DEPARTMENT OF MECHANICAL ENGINEERING</a:t>
            </a:r>
            <a:endParaRPr lang="tr-TR" sz="1100" b="1" i="1" dirty="0" smtClean="0">
              <a:solidFill>
                <a:srgbClr val="0000FF"/>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55771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03448" y="836712"/>
            <a:ext cx="8417024" cy="5688632"/>
          </a:xfrm>
        </p:spPr>
        <p:txBody>
          <a:bodyPr>
            <a:normAutofit fontScale="47500" lnSpcReduction="20000"/>
          </a:bodyPr>
          <a:lstStyle/>
          <a:p>
            <a:pPr fontAlgn="base"/>
            <a:r>
              <a:rPr lang="tr-TR" b="1" u="sng" dirty="0">
                <a:solidFill>
                  <a:schemeClr val="bg1"/>
                </a:solidFill>
                <a:latin typeface="Arial" panose="020B0604020202020204" pitchFamily="34" charset="0"/>
                <a:cs typeface="Arial" panose="020B0604020202020204" pitchFamily="34" charset="0"/>
              </a:rPr>
              <a:t>Başvuru Koşulları</a:t>
            </a:r>
            <a:endParaRPr lang="tr-TR" dirty="0">
              <a:solidFill>
                <a:schemeClr val="bg1"/>
              </a:solidFill>
              <a:latin typeface="Arial" panose="020B0604020202020204" pitchFamily="34" charset="0"/>
              <a:cs typeface="Arial" panose="020B0604020202020204" pitchFamily="34" charset="0"/>
            </a:endParaRPr>
          </a:p>
          <a:p>
            <a:pPr fontAlgn="base"/>
            <a:r>
              <a:rPr lang="tr-TR" dirty="0">
                <a:solidFill>
                  <a:schemeClr val="bg1"/>
                </a:solidFill>
                <a:latin typeface="Arial" panose="020B0604020202020204" pitchFamily="34" charset="0"/>
                <a:cs typeface="Arial" panose="020B0604020202020204" pitchFamily="34" charset="0"/>
              </a:rPr>
              <a:t>Başvuru sahibinin ön lisans veya lisans öğrenimi* görüyor olması</a:t>
            </a:r>
            <a:r>
              <a:rPr lang="tr-TR" dirty="0" smtClean="0">
                <a:solidFill>
                  <a:schemeClr val="bg1"/>
                </a:solidFill>
                <a:latin typeface="Arial" panose="020B0604020202020204" pitchFamily="34" charset="0"/>
                <a:cs typeface="Arial" panose="020B0604020202020204" pitchFamily="34" charset="0"/>
              </a:rPr>
              <a:t>,</a:t>
            </a:r>
          </a:p>
          <a:p>
            <a:pPr fontAlgn="base"/>
            <a:endParaRPr lang="tr-TR" dirty="0">
              <a:solidFill>
                <a:schemeClr val="bg1"/>
              </a:solidFill>
              <a:latin typeface="Arial" panose="020B0604020202020204" pitchFamily="34" charset="0"/>
              <a:cs typeface="Arial" panose="020B0604020202020204" pitchFamily="34" charset="0"/>
            </a:endParaRPr>
          </a:p>
          <a:p>
            <a:pPr fontAlgn="base"/>
            <a:r>
              <a:rPr lang="tr-TR" dirty="0">
                <a:solidFill>
                  <a:schemeClr val="bg1"/>
                </a:solidFill>
                <a:latin typeface="Arial" panose="020B0604020202020204" pitchFamily="34" charset="0"/>
                <a:cs typeface="Arial" panose="020B0604020202020204" pitchFamily="34" charset="0"/>
              </a:rPr>
              <a:t>Projenin akademik danışman rehberliğinde yapılıyor olması</a:t>
            </a:r>
            <a:r>
              <a:rPr lang="tr-TR" dirty="0" smtClean="0">
                <a:solidFill>
                  <a:schemeClr val="bg1"/>
                </a:solidFill>
                <a:latin typeface="Arial" panose="020B0604020202020204" pitchFamily="34" charset="0"/>
                <a:cs typeface="Arial" panose="020B0604020202020204" pitchFamily="34" charset="0"/>
              </a:rPr>
              <a:t>**</a:t>
            </a:r>
          </a:p>
          <a:p>
            <a:pPr fontAlgn="base"/>
            <a:endParaRPr lang="tr-TR" dirty="0">
              <a:solidFill>
                <a:schemeClr val="bg1"/>
              </a:solidFill>
              <a:latin typeface="Arial" panose="020B0604020202020204" pitchFamily="34" charset="0"/>
              <a:cs typeface="Arial" panose="020B0604020202020204" pitchFamily="34" charset="0"/>
            </a:endParaRPr>
          </a:p>
          <a:p>
            <a:pPr fontAlgn="base"/>
            <a:r>
              <a:rPr lang="tr-TR" dirty="0">
                <a:solidFill>
                  <a:schemeClr val="bg1"/>
                </a:solidFill>
                <a:latin typeface="Arial" panose="020B0604020202020204" pitchFamily="34" charset="0"/>
                <a:cs typeface="Arial" panose="020B0604020202020204" pitchFamily="34" charset="0"/>
              </a:rPr>
              <a:t>Aynı dönemde birden fazla başvuruda ve/veya önceki dönemlerde desteği devam eden bir 2209-A ya da 2209-B projesinde yer alınmamış olunması</a:t>
            </a:r>
            <a:r>
              <a:rPr lang="tr-TR" dirty="0" smtClean="0">
                <a:solidFill>
                  <a:schemeClr val="bg1"/>
                </a:solidFill>
                <a:latin typeface="Arial" panose="020B0604020202020204" pitchFamily="34" charset="0"/>
                <a:cs typeface="Arial" panose="020B0604020202020204" pitchFamily="34" charset="0"/>
              </a:rPr>
              <a:t>,</a:t>
            </a:r>
          </a:p>
          <a:p>
            <a:pPr fontAlgn="base"/>
            <a:endParaRPr lang="tr-TR" dirty="0">
              <a:solidFill>
                <a:schemeClr val="bg1"/>
              </a:solidFill>
              <a:latin typeface="Arial" panose="020B0604020202020204" pitchFamily="34" charset="0"/>
              <a:cs typeface="Arial" panose="020B0604020202020204" pitchFamily="34" charset="0"/>
            </a:endParaRPr>
          </a:p>
          <a:p>
            <a:pPr fontAlgn="base"/>
            <a:r>
              <a:rPr lang="tr-TR" dirty="0">
                <a:solidFill>
                  <a:schemeClr val="bg1"/>
                </a:solidFill>
                <a:latin typeface="Arial" panose="020B0604020202020204" pitchFamily="34" charset="0"/>
                <a:cs typeface="Arial" panose="020B0604020202020204" pitchFamily="34" charset="0"/>
              </a:rPr>
              <a:t>Daha önce aynı proje için TÜBİTAK’tan destek alınmamış olması gerekmektedir</a:t>
            </a:r>
            <a:r>
              <a:rPr lang="tr-TR" dirty="0" smtClean="0">
                <a:solidFill>
                  <a:schemeClr val="bg1"/>
                </a:solidFill>
                <a:latin typeface="Arial" panose="020B0604020202020204" pitchFamily="34" charset="0"/>
                <a:cs typeface="Arial" panose="020B0604020202020204" pitchFamily="34" charset="0"/>
              </a:rPr>
              <a:t>.</a:t>
            </a:r>
          </a:p>
          <a:p>
            <a:pPr fontAlgn="base"/>
            <a:endParaRPr lang="tr-TR" dirty="0">
              <a:solidFill>
                <a:schemeClr val="bg1"/>
              </a:solidFill>
              <a:latin typeface="Arial" panose="020B0604020202020204" pitchFamily="34" charset="0"/>
              <a:cs typeface="Arial" panose="020B0604020202020204" pitchFamily="34" charset="0"/>
            </a:endParaRPr>
          </a:p>
          <a:p>
            <a:pPr fontAlgn="base"/>
            <a:r>
              <a:rPr lang="tr-TR" dirty="0">
                <a:solidFill>
                  <a:schemeClr val="bg1"/>
                </a:solidFill>
                <a:latin typeface="Arial" panose="020B0604020202020204" pitchFamily="34" charset="0"/>
                <a:cs typeface="Arial" panose="020B0604020202020204" pitchFamily="34" charset="0"/>
              </a:rPr>
              <a:t>Öğrenciler programa bireysel veya takım halinde başvuru yapabilirler. Takım halinde başvuru yapılması durumunda öğrencilerden biri Proje Yürütücüsü olarak TÜBİTAK’a karşı sorumludur. Bir projede proje yürütücüsü dışında en fazla 3 proje ortağı yer alabilir</a:t>
            </a:r>
            <a:r>
              <a:rPr lang="tr-TR" dirty="0" smtClean="0">
                <a:solidFill>
                  <a:schemeClr val="bg1"/>
                </a:solidFill>
                <a:latin typeface="Arial" panose="020B0604020202020204" pitchFamily="34" charset="0"/>
                <a:cs typeface="Arial" panose="020B0604020202020204" pitchFamily="34" charset="0"/>
              </a:rPr>
              <a:t>.</a:t>
            </a:r>
          </a:p>
          <a:p>
            <a:pPr fontAlgn="base"/>
            <a:endParaRPr lang="tr-TR" dirty="0">
              <a:solidFill>
                <a:schemeClr val="bg1"/>
              </a:solidFill>
              <a:latin typeface="Arial" panose="020B0604020202020204" pitchFamily="34" charset="0"/>
              <a:cs typeface="Arial" panose="020B0604020202020204" pitchFamily="34" charset="0"/>
            </a:endParaRPr>
          </a:p>
          <a:p>
            <a:pPr fontAlgn="base"/>
            <a:r>
              <a:rPr lang="tr-TR" dirty="0">
                <a:solidFill>
                  <a:schemeClr val="bg1"/>
                </a:solidFill>
                <a:latin typeface="Arial" panose="020B0604020202020204" pitchFamily="34" charset="0"/>
                <a:cs typeface="Arial" panose="020B0604020202020204" pitchFamily="34" charset="0"/>
              </a:rPr>
              <a:t>* </a:t>
            </a:r>
            <a:r>
              <a:rPr lang="tr-TR" dirty="0" err="1">
                <a:solidFill>
                  <a:schemeClr val="bg1"/>
                </a:solidFill>
                <a:latin typeface="Arial" panose="020B0604020202020204" pitchFamily="34" charset="0"/>
                <a:cs typeface="Arial" panose="020B0604020202020204" pitchFamily="34" charset="0"/>
              </a:rPr>
              <a:t>Açıköğretim</a:t>
            </a:r>
            <a:r>
              <a:rPr lang="tr-TR" dirty="0">
                <a:solidFill>
                  <a:schemeClr val="bg1"/>
                </a:solidFill>
                <a:latin typeface="Arial" panose="020B0604020202020204" pitchFamily="34" charset="0"/>
                <a:cs typeface="Arial" panose="020B0604020202020204" pitchFamily="34" charset="0"/>
              </a:rPr>
              <a:t> ve hazırlık sınıfı öğrencileri başvuramazlar</a:t>
            </a:r>
            <a:r>
              <a:rPr lang="tr-TR" dirty="0" smtClean="0">
                <a:solidFill>
                  <a:schemeClr val="bg1"/>
                </a:solidFill>
                <a:latin typeface="Arial" panose="020B0604020202020204" pitchFamily="34" charset="0"/>
                <a:cs typeface="Arial" panose="020B0604020202020204" pitchFamily="34" charset="0"/>
              </a:rPr>
              <a:t>.</a:t>
            </a:r>
          </a:p>
          <a:p>
            <a:pPr fontAlgn="base"/>
            <a:endParaRPr lang="tr-TR" dirty="0">
              <a:solidFill>
                <a:schemeClr val="bg1"/>
              </a:solidFill>
              <a:latin typeface="Arial" panose="020B0604020202020204" pitchFamily="34" charset="0"/>
              <a:cs typeface="Arial" panose="020B0604020202020204" pitchFamily="34" charset="0"/>
            </a:endParaRPr>
          </a:p>
          <a:p>
            <a:pPr fontAlgn="base"/>
            <a:r>
              <a:rPr lang="tr-TR" dirty="0">
                <a:solidFill>
                  <a:schemeClr val="bg1"/>
                </a:solidFill>
                <a:latin typeface="Arial" panose="020B0604020202020204" pitchFamily="34" charset="0"/>
                <a:cs typeface="Arial" panose="020B0604020202020204" pitchFamily="34" charset="0"/>
              </a:rPr>
              <a:t>** Araştırma görevlileri ve öğretim görevlileri de akademik danışman olabilir. </a:t>
            </a:r>
            <a:endParaRPr lang="tr-TR" dirty="0" smtClean="0">
              <a:solidFill>
                <a:schemeClr val="bg1"/>
              </a:solidFill>
              <a:latin typeface="Arial" panose="020B0604020202020204" pitchFamily="34" charset="0"/>
              <a:cs typeface="Arial" panose="020B0604020202020204" pitchFamily="34" charset="0"/>
            </a:endParaRPr>
          </a:p>
          <a:p>
            <a:pPr fontAlgn="base"/>
            <a:endParaRPr lang="tr-TR" dirty="0">
              <a:solidFill>
                <a:schemeClr val="bg1"/>
              </a:solidFill>
              <a:latin typeface="Arial" panose="020B0604020202020204" pitchFamily="34" charset="0"/>
              <a:cs typeface="Arial" panose="020B0604020202020204" pitchFamily="34" charset="0"/>
            </a:endParaRPr>
          </a:p>
          <a:p>
            <a:pPr fontAlgn="base"/>
            <a:r>
              <a:rPr lang="tr-TR" dirty="0">
                <a:solidFill>
                  <a:schemeClr val="bg1"/>
                </a:solidFill>
                <a:latin typeface="Arial" panose="020B0604020202020204" pitchFamily="34" charset="0"/>
                <a:cs typeface="Arial" panose="020B0604020202020204" pitchFamily="34" charset="0"/>
              </a:rPr>
              <a:t>Programa, öğrenciler bireysel veya takım halinde başvuru yapabilirler. Takım halinde başvuru yapılması durumunda öğrencilerden biri Proje Yürütücüsü olarak TÜBİTAK’a karşı sorumludur. Bir projede proje yürütücüsü dışında en fazla 3 proje ortağı yer alabilir.</a:t>
            </a:r>
          </a:p>
        </p:txBody>
      </p:sp>
      <p:sp>
        <p:nvSpPr>
          <p:cNvPr id="4" name="TextBox 3">
            <a:extLst>
              <a:ext uri="{FF2B5EF4-FFF2-40B4-BE49-F238E27FC236}">
                <a16:creationId xmlns:a16="http://schemas.microsoft.com/office/drawing/2014/main" id="{CEF114EA-319E-F1F1-E98A-917BE94F41F7}"/>
              </a:ext>
            </a:extLst>
          </p:cNvPr>
          <p:cNvSpPr txBox="1"/>
          <p:nvPr/>
        </p:nvSpPr>
        <p:spPr>
          <a:xfrm>
            <a:off x="0" y="0"/>
            <a:ext cx="9036496" cy="523220"/>
          </a:xfrm>
          <a:prstGeom prst="rect">
            <a:avLst/>
          </a:prstGeom>
          <a:noFill/>
        </p:spPr>
        <p:txBody>
          <a:bodyPr wrap="square">
            <a:spAutoFit/>
          </a:bodyPr>
          <a:lstStyle>
            <a:defPPr>
              <a:defRPr lang="tr-TR"/>
            </a:defPPr>
            <a:lvl1pPr marR="0" lvl="0" indent="0" fontAlgn="auto">
              <a:lnSpc>
                <a:spcPct val="100000"/>
              </a:lnSpc>
              <a:spcBef>
                <a:spcPts val="0"/>
              </a:spcBef>
              <a:spcAft>
                <a:spcPts val="0"/>
              </a:spcAft>
              <a:buClrTx/>
              <a:buSzTx/>
              <a:buFontTx/>
              <a:buNone/>
              <a:tabLst/>
              <a:defRPr kumimoji="0" sz="2800" b="1" i="1" u="none" strike="noStrike" cap="none" spc="0" normalizeH="0" baseline="0">
                <a:ln>
                  <a:noFill/>
                </a:ln>
                <a:solidFill>
                  <a:srgbClr val="0000FF"/>
                </a:solidFill>
                <a:effectLst/>
                <a:uLnTx/>
                <a:uFillTx/>
                <a:latin typeface="Arial" panose="020B0604020202020204" pitchFamily="34" charset="0"/>
                <a:cs typeface="Arial" panose="020B0604020202020204" pitchFamily="34" charset="0"/>
              </a:defRPr>
            </a:lvl1pPr>
          </a:lstStyle>
          <a:p>
            <a:r>
              <a:rPr lang="tr-TR" dirty="0" smtClean="0"/>
              <a:t>2209-A Destekleme Programı</a:t>
            </a:r>
            <a:endParaRPr lang="en-US" dirty="0">
              <a:solidFill>
                <a:srgbClr val="C00000"/>
              </a:solidFill>
            </a:endParaRPr>
          </a:p>
        </p:txBody>
      </p:sp>
      <p:sp>
        <p:nvSpPr>
          <p:cNvPr id="5" name="Dikdörtgen 4"/>
          <p:cNvSpPr/>
          <p:nvPr/>
        </p:nvSpPr>
        <p:spPr>
          <a:xfrm>
            <a:off x="255476" y="5805264"/>
            <a:ext cx="8712968" cy="307777"/>
          </a:xfrm>
          <a:prstGeom prst="rect">
            <a:avLst/>
          </a:prstGeom>
        </p:spPr>
        <p:txBody>
          <a:bodyPr wrap="square">
            <a:spAutoFit/>
          </a:bodyPr>
          <a:lstStyle/>
          <a:p>
            <a:pPr algn="ctr"/>
            <a:r>
              <a:rPr lang="tr-TR" sz="1400" dirty="0">
                <a:solidFill>
                  <a:schemeClr val="bg1"/>
                </a:solidFill>
                <a:latin typeface="Arial" panose="020B0604020202020204" pitchFamily="34" charset="0"/>
                <a:cs typeface="Arial" panose="020B0604020202020204" pitchFamily="34" charset="0"/>
                <a:hlinkClick r:id="rId2"/>
              </a:rPr>
              <a:t>https://</a:t>
            </a:r>
            <a:r>
              <a:rPr lang="tr-TR" sz="1400" dirty="0" smtClean="0">
                <a:solidFill>
                  <a:schemeClr val="bg1"/>
                </a:solidFill>
                <a:latin typeface="Arial" panose="020B0604020202020204" pitchFamily="34" charset="0"/>
                <a:cs typeface="Arial" panose="020B0604020202020204" pitchFamily="34" charset="0"/>
                <a:hlinkClick r:id="rId2"/>
              </a:rPr>
              <a:t>www.tubitak.gov.tr/tr/burslar/lisans/burs-programlari/2209-a/icerik-destek-kapsami</a:t>
            </a:r>
            <a:r>
              <a:rPr lang="tr-TR" sz="1400" dirty="0" smtClean="0">
                <a:solidFill>
                  <a:schemeClr val="bg1"/>
                </a:solidFill>
                <a:latin typeface="Arial" panose="020B0604020202020204" pitchFamily="34" charset="0"/>
                <a:cs typeface="Arial" panose="020B0604020202020204" pitchFamily="34" charset="0"/>
              </a:rPr>
              <a:t> </a:t>
            </a:r>
            <a:endParaRPr lang="tr-TR" sz="1400" dirty="0">
              <a:solidFill>
                <a:schemeClr val="bg1"/>
              </a:solidFill>
              <a:latin typeface="Arial" panose="020B0604020202020204" pitchFamily="34" charset="0"/>
              <a:cs typeface="Arial" panose="020B0604020202020204" pitchFamily="34" charset="0"/>
            </a:endParaRP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61" y="6481579"/>
            <a:ext cx="744116" cy="372131"/>
          </a:xfrm>
          <a:prstGeom prst="rect">
            <a:avLst/>
          </a:prstGeom>
          <a:noFill/>
          <a:effectLst>
            <a:outerShdw blurRad="50800" dist="50800" dir="5400000" algn="ctr" rotWithShape="0">
              <a:srgbClr val="000000">
                <a:alpha val="0"/>
              </a:srgbClr>
            </a:outerShdw>
          </a:effectLst>
        </p:spPr>
      </p:pic>
      <p:sp>
        <p:nvSpPr>
          <p:cNvPr id="7" name="Dikdörtgen 6"/>
          <p:cNvSpPr/>
          <p:nvPr/>
        </p:nvSpPr>
        <p:spPr>
          <a:xfrm>
            <a:off x="755577" y="6480702"/>
            <a:ext cx="8388423" cy="400110"/>
          </a:xfrm>
          <a:prstGeom prst="rect">
            <a:avLst/>
          </a:prstGeom>
        </p:spPr>
        <p:txBody>
          <a:bodyPr wrap="square">
            <a:spAutoFit/>
          </a:bodyPr>
          <a:lstStyle/>
          <a:p>
            <a:pPr algn="ctr"/>
            <a:r>
              <a:rPr lang="tr-TR" sz="1000" b="1" i="1" dirty="0" smtClean="0">
                <a:solidFill>
                  <a:srgbClr val="C00000"/>
                </a:solidFill>
                <a:latin typeface="Arial" panose="020B0604020202020204" pitchFamily="34" charset="0"/>
                <a:ea typeface="+mj-ea"/>
                <a:cs typeface="Arial" panose="020B0604020202020204" pitchFamily="34" charset="0"/>
              </a:rPr>
              <a:t>KARADENİZ TEKNİK ÜNİVERSİTESİ MAKİNE MÜHENDİSLİĞİ BÖLÜMÜ</a:t>
            </a:r>
            <a:endParaRPr lang="tr-TR" sz="1000" b="1" i="1" dirty="0" smtClean="0">
              <a:solidFill>
                <a:srgbClr val="C00000"/>
              </a:solidFill>
            </a:endParaRPr>
          </a:p>
          <a:p>
            <a:pPr algn="ctr"/>
            <a:r>
              <a:rPr lang="tr-TR" sz="1000" b="1" i="1" dirty="0" smtClean="0">
                <a:solidFill>
                  <a:srgbClr val="0000FF"/>
                </a:solidFill>
                <a:latin typeface="Arial" panose="020B0604020202020204" pitchFamily="34" charset="0"/>
                <a:ea typeface="+mj-ea"/>
                <a:cs typeface="Arial" panose="020B0604020202020204" pitchFamily="34" charset="0"/>
              </a:rPr>
              <a:t>KARADENİZ TECHNICAL UNIVERSITY DEPARTMENT OF MECHANICAL ENGINEERING</a:t>
            </a:r>
            <a:endParaRPr lang="tr-TR" sz="1100" b="1" i="1" dirty="0" smtClean="0">
              <a:solidFill>
                <a:srgbClr val="0000FF"/>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8800640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51520" y="764704"/>
            <a:ext cx="8784976" cy="5361459"/>
          </a:xfrm>
        </p:spPr>
        <p:txBody>
          <a:bodyPr/>
          <a:lstStyle/>
          <a:p>
            <a:pPr fontAlgn="base"/>
            <a:r>
              <a:rPr lang="tr-TR" sz="2000" b="1" dirty="0">
                <a:solidFill>
                  <a:schemeClr val="bg1"/>
                </a:solidFill>
                <a:latin typeface="Arial" panose="020B0604020202020204" pitchFamily="34" charset="0"/>
                <a:cs typeface="Arial" panose="020B0604020202020204" pitchFamily="34" charset="0"/>
              </a:rPr>
              <a:t>2209-B - Üniversite Öğrencileri </a:t>
            </a:r>
            <a:r>
              <a:rPr lang="tr-TR" sz="2000" b="1" dirty="0">
                <a:solidFill>
                  <a:srgbClr val="C00000"/>
                </a:solidFill>
                <a:latin typeface="Arial" panose="020B0604020202020204" pitchFamily="34" charset="0"/>
                <a:cs typeface="Arial" panose="020B0604020202020204" pitchFamily="34" charset="0"/>
              </a:rPr>
              <a:t>Sanayiye Yönelik Araştırma Projeleri </a:t>
            </a:r>
            <a:r>
              <a:rPr lang="tr-TR" sz="2000" b="1" dirty="0">
                <a:solidFill>
                  <a:schemeClr val="bg1"/>
                </a:solidFill>
                <a:latin typeface="Arial" panose="020B0604020202020204" pitchFamily="34" charset="0"/>
                <a:cs typeface="Arial" panose="020B0604020202020204" pitchFamily="34" charset="0"/>
              </a:rPr>
              <a:t>Desteği Programı</a:t>
            </a:r>
          </a:p>
          <a:p>
            <a:endParaRPr lang="tr-TR" dirty="0"/>
          </a:p>
        </p:txBody>
      </p:sp>
      <p:sp>
        <p:nvSpPr>
          <p:cNvPr id="4" name="TextBox 3">
            <a:extLst>
              <a:ext uri="{FF2B5EF4-FFF2-40B4-BE49-F238E27FC236}">
                <a16:creationId xmlns:a16="http://schemas.microsoft.com/office/drawing/2014/main" id="{CEF114EA-319E-F1F1-E98A-917BE94F41F7}"/>
              </a:ext>
            </a:extLst>
          </p:cNvPr>
          <p:cNvSpPr txBox="1"/>
          <p:nvPr/>
        </p:nvSpPr>
        <p:spPr>
          <a:xfrm>
            <a:off x="0" y="0"/>
            <a:ext cx="9036496" cy="523220"/>
          </a:xfrm>
          <a:prstGeom prst="rect">
            <a:avLst/>
          </a:prstGeom>
          <a:noFill/>
        </p:spPr>
        <p:txBody>
          <a:bodyPr wrap="square">
            <a:spAutoFit/>
          </a:bodyPr>
          <a:lstStyle>
            <a:defPPr>
              <a:defRPr lang="tr-TR"/>
            </a:defPPr>
            <a:lvl1pPr marR="0" lvl="0" indent="0" fontAlgn="auto">
              <a:lnSpc>
                <a:spcPct val="100000"/>
              </a:lnSpc>
              <a:spcBef>
                <a:spcPts val="0"/>
              </a:spcBef>
              <a:spcAft>
                <a:spcPts val="0"/>
              </a:spcAft>
              <a:buClrTx/>
              <a:buSzTx/>
              <a:buFontTx/>
              <a:buNone/>
              <a:tabLst/>
              <a:defRPr kumimoji="0" sz="2800" b="1" i="1" u="none" strike="noStrike" cap="none" spc="0" normalizeH="0" baseline="0">
                <a:ln>
                  <a:noFill/>
                </a:ln>
                <a:solidFill>
                  <a:srgbClr val="0000FF"/>
                </a:solidFill>
                <a:effectLst/>
                <a:uLnTx/>
                <a:uFillTx/>
                <a:latin typeface="Arial" panose="020B0604020202020204" pitchFamily="34" charset="0"/>
                <a:cs typeface="Arial" panose="020B0604020202020204" pitchFamily="34" charset="0"/>
              </a:defRPr>
            </a:lvl1pPr>
          </a:lstStyle>
          <a:p>
            <a:r>
              <a:rPr lang="tr-TR" dirty="0" smtClean="0"/>
              <a:t>2209-B Destekleme Programı</a:t>
            </a:r>
            <a:endParaRPr lang="en-US" dirty="0">
              <a:solidFill>
                <a:srgbClr val="C00000"/>
              </a:solidFill>
            </a:endParaRPr>
          </a:p>
        </p:txBody>
      </p:sp>
      <p:pic>
        <p:nvPicPr>
          <p:cNvPr id="5" name="Resim 4"/>
          <p:cNvPicPr>
            <a:picLocks noChangeAspect="1"/>
          </p:cNvPicPr>
          <p:nvPr/>
        </p:nvPicPr>
        <p:blipFill>
          <a:blip r:embed="rId2"/>
          <a:stretch>
            <a:fillRect/>
          </a:stretch>
        </p:blipFill>
        <p:spPr>
          <a:xfrm>
            <a:off x="1591245" y="4804614"/>
            <a:ext cx="6105525" cy="1276350"/>
          </a:xfrm>
          <a:prstGeom prst="rect">
            <a:avLst/>
          </a:prstGeom>
        </p:spPr>
      </p:pic>
      <p:sp>
        <p:nvSpPr>
          <p:cNvPr id="6" name="Dikdörtgen 5"/>
          <p:cNvSpPr/>
          <p:nvPr/>
        </p:nvSpPr>
        <p:spPr>
          <a:xfrm>
            <a:off x="395536" y="1700808"/>
            <a:ext cx="8496944" cy="2862322"/>
          </a:xfrm>
          <a:prstGeom prst="rect">
            <a:avLst/>
          </a:prstGeom>
        </p:spPr>
        <p:txBody>
          <a:bodyPr wrap="square">
            <a:spAutoFit/>
          </a:bodyPr>
          <a:lstStyle/>
          <a:p>
            <a:pPr algn="just" fontAlgn="base">
              <a:buFont typeface="Arial" panose="020B0604020202020204" pitchFamily="34" charset="0"/>
              <a:buChar char="•"/>
            </a:pPr>
            <a:r>
              <a:rPr lang="tr-TR" sz="1500" dirty="0" err="1">
                <a:solidFill>
                  <a:srgbClr val="333333"/>
                </a:solidFill>
                <a:latin typeface="Arial" panose="020B0604020202020204" pitchFamily="34" charset="0"/>
                <a:cs typeface="Arial" panose="020B0604020202020204" pitchFamily="34" charset="0"/>
              </a:rPr>
              <a:t>Önlisans</a:t>
            </a:r>
            <a:r>
              <a:rPr lang="tr-TR" sz="1500" dirty="0">
                <a:solidFill>
                  <a:srgbClr val="333333"/>
                </a:solidFill>
                <a:latin typeface="Arial" panose="020B0604020202020204" pitchFamily="34" charset="0"/>
                <a:cs typeface="Arial" panose="020B0604020202020204" pitchFamily="34" charset="0"/>
              </a:rPr>
              <a:t>/Lisans öğrencilerinin hazırladıkları, sanayinin bir sorununu çözmeyi hedefleyen ve/veya sanayide uygulama potansiyeli olan ürün/yöntem/süreç iyileştirme ve/veya geliştirmeye yönelik araştırma konusuna sahip lisans projelerinin gerektirdiği makine/teçhizat, sarf malzemesi, kırtasiye giderleri, seyahat, hizmet alımı vb. giderler için destek sağlanır. Kongre/konferans katılım, yayın ve patent, konaklama veya gündelik (yeme-içme) masraflar 2209 proje desteği bütçesine dahil edilemez</a:t>
            </a:r>
            <a:r>
              <a:rPr lang="tr-TR" sz="1500" dirty="0" smtClean="0">
                <a:solidFill>
                  <a:srgbClr val="333333"/>
                </a:solidFill>
                <a:latin typeface="Arial" panose="020B0604020202020204" pitchFamily="34" charset="0"/>
                <a:cs typeface="Arial" panose="020B0604020202020204" pitchFamily="34" charset="0"/>
              </a:rPr>
              <a:t>.</a:t>
            </a:r>
          </a:p>
          <a:p>
            <a:pPr algn="just" fontAlgn="base">
              <a:buFont typeface="Arial" panose="020B0604020202020204" pitchFamily="34" charset="0"/>
              <a:buChar char="•"/>
            </a:pPr>
            <a:endParaRPr lang="tr-TR" sz="1500" dirty="0">
              <a:solidFill>
                <a:srgbClr val="333333"/>
              </a:solidFill>
              <a:latin typeface="Arial" panose="020B0604020202020204" pitchFamily="34" charset="0"/>
              <a:cs typeface="Arial" panose="020B0604020202020204" pitchFamily="34" charset="0"/>
            </a:endParaRPr>
          </a:p>
          <a:p>
            <a:pPr algn="just" fontAlgn="base">
              <a:buFont typeface="Arial" panose="020B0604020202020204" pitchFamily="34" charset="0"/>
              <a:buChar char="•"/>
            </a:pPr>
            <a:r>
              <a:rPr lang="tr-TR" sz="1500" dirty="0">
                <a:solidFill>
                  <a:srgbClr val="333333"/>
                </a:solidFill>
                <a:latin typeface="Arial" panose="020B0604020202020204" pitchFamily="34" charset="0"/>
                <a:cs typeface="Arial" panose="020B0604020202020204" pitchFamily="34" charset="0"/>
              </a:rPr>
              <a:t>Araştırma projesinin hazırlanması ve sanayiye uygulanmasında öğrenciye danışmanlık yapan akademik ve sanayi danışmanlarına danışmanlık ücreti verilir. Bir dönemde en fazla iki proje için danışmanlık ücreti ödenir</a:t>
            </a:r>
            <a:r>
              <a:rPr lang="tr-TR" sz="1500" dirty="0" smtClean="0">
                <a:solidFill>
                  <a:srgbClr val="333333"/>
                </a:solidFill>
                <a:latin typeface="Arial" panose="020B0604020202020204" pitchFamily="34" charset="0"/>
                <a:cs typeface="Arial" panose="020B0604020202020204" pitchFamily="34" charset="0"/>
              </a:rPr>
              <a:t>.</a:t>
            </a:r>
          </a:p>
          <a:p>
            <a:pPr algn="just" fontAlgn="base">
              <a:buFont typeface="Arial" panose="020B0604020202020204" pitchFamily="34" charset="0"/>
              <a:buChar char="•"/>
            </a:pPr>
            <a:endParaRPr lang="tr-TR" sz="1500" dirty="0">
              <a:solidFill>
                <a:srgbClr val="333333"/>
              </a:solidFill>
              <a:latin typeface="Arial" panose="020B0604020202020204" pitchFamily="34" charset="0"/>
              <a:cs typeface="Arial" panose="020B0604020202020204" pitchFamily="34" charset="0"/>
            </a:endParaRPr>
          </a:p>
          <a:p>
            <a:pPr algn="just" fontAlgn="base">
              <a:buFont typeface="Arial" panose="020B0604020202020204" pitchFamily="34" charset="0"/>
              <a:buChar char="•"/>
            </a:pPr>
            <a:r>
              <a:rPr lang="tr-TR" sz="1500" dirty="0">
                <a:solidFill>
                  <a:srgbClr val="333333"/>
                </a:solidFill>
                <a:latin typeface="Arial" panose="020B0604020202020204" pitchFamily="34" charset="0"/>
                <a:cs typeface="Arial" panose="020B0604020202020204" pitchFamily="34" charset="0"/>
              </a:rPr>
              <a:t>Projede akademik danışman ve sanayi danışmanı aynı kişi olamaz.</a:t>
            </a:r>
            <a:endParaRPr lang="tr-TR" sz="1500" b="0" i="0" dirty="0">
              <a:solidFill>
                <a:srgbClr val="333333"/>
              </a:solidFill>
              <a:effectLst/>
              <a:latin typeface="Arial" panose="020B0604020202020204" pitchFamily="34" charset="0"/>
              <a:cs typeface="Arial" panose="020B0604020202020204" pitchFamily="34" charset="0"/>
            </a:endParaRPr>
          </a:p>
        </p:txBody>
      </p:sp>
      <p:sp>
        <p:nvSpPr>
          <p:cNvPr id="7" name="Dikdörtgen 6"/>
          <p:cNvSpPr/>
          <p:nvPr/>
        </p:nvSpPr>
        <p:spPr>
          <a:xfrm>
            <a:off x="1160499" y="5911170"/>
            <a:ext cx="7902624" cy="461665"/>
          </a:xfrm>
          <a:prstGeom prst="rect">
            <a:avLst/>
          </a:prstGeom>
        </p:spPr>
        <p:txBody>
          <a:bodyPr wrap="square">
            <a:spAutoFit/>
          </a:bodyPr>
          <a:lstStyle/>
          <a:p>
            <a:r>
              <a:rPr lang="tr-TR" sz="1200" dirty="0">
                <a:solidFill>
                  <a:schemeClr val="bg1"/>
                </a:solidFill>
                <a:latin typeface="Arial" panose="020B0604020202020204" pitchFamily="34" charset="0"/>
                <a:cs typeface="Arial" panose="020B0604020202020204" pitchFamily="34" charset="0"/>
                <a:hlinkClick r:id="rId3"/>
              </a:rPr>
              <a:t>https://</a:t>
            </a:r>
            <a:r>
              <a:rPr lang="tr-TR" sz="1200" dirty="0" smtClean="0">
                <a:solidFill>
                  <a:schemeClr val="bg1"/>
                </a:solidFill>
                <a:latin typeface="Arial" panose="020B0604020202020204" pitchFamily="34" charset="0"/>
                <a:cs typeface="Arial" panose="020B0604020202020204" pitchFamily="34" charset="0"/>
                <a:hlinkClick r:id="rId3"/>
              </a:rPr>
              <a:t>www.tubitak.gov.tr/tr/burslar/lisans/burs-programlari/icerik-2209-b-universite-ogrencileri-sanayiye-yonelik-arastirma-projeleri-destegi-programi</a:t>
            </a:r>
            <a:r>
              <a:rPr lang="tr-TR" sz="1200" dirty="0" smtClean="0">
                <a:solidFill>
                  <a:schemeClr val="bg1"/>
                </a:solidFill>
                <a:latin typeface="Arial" panose="020B0604020202020204" pitchFamily="34" charset="0"/>
                <a:cs typeface="Arial" panose="020B0604020202020204" pitchFamily="34" charset="0"/>
              </a:rPr>
              <a:t> </a:t>
            </a:r>
            <a:endParaRPr lang="tr-TR" sz="1200" dirty="0">
              <a:solidFill>
                <a:schemeClr val="bg1"/>
              </a:solidFill>
              <a:latin typeface="Arial" panose="020B0604020202020204" pitchFamily="34" charset="0"/>
              <a:cs typeface="Arial" panose="020B0604020202020204" pitchFamily="34" charset="0"/>
            </a:endParaRPr>
          </a:p>
        </p:txBody>
      </p:sp>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61" y="6481579"/>
            <a:ext cx="744116" cy="372131"/>
          </a:xfrm>
          <a:prstGeom prst="rect">
            <a:avLst/>
          </a:prstGeom>
          <a:noFill/>
          <a:effectLst>
            <a:outerShdw blurRad="50800" dist="50800" dir="5400000" algn="ctr" rotWithShape="0">
              <a:srgbClr val="000000">
                <a:alpha val="0"/>
              </a:srgbClr>
            </a:outerShdw>
          </a:effectLst>
        </p:spPr>
      </p:pic>
      <p:sp>
        <p:nvSpPr>
          <p:cNvPr id="9" name="Dikdörtgen 8"/>
          <p:cNvSpPr/>
          <p:nvPr/>
        </p:nvSpPr>
        <p:spPr>
          <a:xfrm>
            <a:off x="755577" y="6453336"/>
            <a:ext cx="8388423" cy="400110"/>
          </a:xfrm>
          <a:prstGeom prst="rect">
            <a:avLst/>
          </a:prstGeom>
        </p:spPr>
        <p:txBody>
          <a:bodyPr wrap="square">
            <a:spAutoFit/>
          </a:bodyPr>
          <a:lstStyle/>
          <a:p>
            <a:pPr algn="ctr"/>
            <a:r>
              <a:rPr lang="tr-TR" sz="1000" b="1" i="1" dirty="0" smtClean="0">
                <a:solidFill>
                  <a:srgbClr val="C00000"/>
                </a:solidFill>
                <a:latin typeface="Arial" panose="020B0604020202020204" pitchFamily="34" charset="0"/>
                <a:ea typeface="+mj-ea"/>
                <a:cs typeface="Arial" panose="020B0604020202020204" pitchFamily="34" charset="0"/>
              </a:rPr>
              <a:t>KARADENİZ TEKNİK ÜNİVERSİTESİ MAKİNE MÜHENDİSLİĞİ BÖLÜMÜ</a:t>
            </a:r>
            <a:endParaRPr lang="tr-TR" sz="1000" b="1" i="1" dirty="0" smtClean="0">
              <a:solidFill>
                <a:srgbClr val="C00000"/>
              </a:solidFill>
            </a:endParaRPr>
          </a:p>
          <a:p>
            <a:pPr algn="ctr"/>
            <a:r>
              <a:rPr lang="tr-TR" sz="1000" b="1" i="1" dirty="0" smtClean="0">
                <a:solidFill>
                  <a:srgbClr val="0000FF"/>
                </a:solidFill>
                <a:latin typeface="Arial" panose="020B0604020202020204" pitchFamily="34" charset="0"/>
                <a:ea typeface="+mj-ea"/>
                <a:cs typeface="Arial" panose="020B0604020202020204" pitchFamily="34" charset="0"/>
              </a:rPr>
              <a:t>KARADENİZ TECHNICAL UNIVERSITY DEPARTMENT OF MECHANICAL ENGINEERING</a:t>
            </a:r>
            <a:endParaRPr lang="tr-TR" sz="1100" b="1" i="1" dirty="0" smtClean="0">
              <a:solidFill>
                <a:srgbClr val="0000FF"/>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92901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1000"/>
                                        <p:tgtEl>
                                          <p:spTgt spid="6">
                                            <p:txEl>
                                              <p:pRg st="2" end="2"/>
                                            </p:txEl>
                                          </p:spTgt>
                                        </p:tgtEl>
                                      </p:cBhvr>
                                    </p:animEffect>
                                    <p:anim calcmode="lin" valueType="num">
                                      <p:cBhvr>
                                        <p:cTn id="1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animEffect transition="in" filter="fade">
                                      <p:cBhvr>
                                        <p:cTn id="20" dur="1000"/>
                                        <p:tgtEl>
                                          <p:spTgt spid="6">
                                            <p:txEl>
                                              <p:pRg st="4" end="4"/>
                                            </p:txEl>
                                          </p:spTgt>
                                        </p:tgtEl>
                                      </p:cBhvr>
                                    </p:animEffect>
                                    <p:anim calcmode="lin" valueType="num">
                                      <p:cBhvr>
                                        <p:cTn id="21"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87424" y="692697"/>
            <a:ext cx="8661648" cy="4032448"/>
          </a:xfrm>
        </p:spPr>
        <p:txBody>
          <a:bodyPr>
            <a:normAutofit fontScale="62500" lnSpcReduction="20000"/>
          </a:bodyPr>
          <a:lstStyle/>
          <a:p>
            <a:pPr algn="just" fontAlgn="base">
              <a:buFont typeface="+mj-lt"/>
              <a:buAutoNum type="arabicPeriod"/>
            </a:pPr>
            <a:r>
              <a:rPr lang="tr-TR" sz="2700" dirty="0">
                <a:solidFill>
                  <a:srgbClr val="333333"/>
                </a:solidFill>
                <a:latin typeface="Arial" panose="020B0604020202020204" pitchFamily="34" charset="0"/>
                <a:cs typeface="Arial" panose="020B0604020202020204" pitchFamily="34" charset="0"/>
              </a:rPr>
              <a:t>Başvuru sahibinin ön lisans veya lisans öğrenimi* görüyor olması</a:t>
            </a:r>
            <a:r>
              <a:rPr lang="tr-TR" sz="2700" dirty="0" smtClean="0">
                <a:solidFill>
                  <a:srgbClr val="333333"/>
                </a:solidFill>
                <a:latin typeface="Arial" panose="020B0604020202020204" pitchFamily="34" charset="0"/>
                <a:cs typeface="Arial" panose="020B0604020202020204" pitchFamily="34" charset="0"/>
              </a:rPr>
              <a:t>,</a:t>
            </a:r>
          </a:p>
          <a:p>
            <a:pPr algn="just" fontAlgn="base">
              <a:buFont typeface="+mj-lt"/>
              <a:buAutoNum type="arabicPeriod"/>
            </a:pPr>
            <a:endParaRPr lang="tr-TR" sz="2700" dirty="0">
              <a:solidFill>
                <a:srgbClr val="333333"/>
              </a:solidFill>
              <a:latin typeface="Arial" panose="020B0604020202020204" pitchFamily="34" charset="0"/>
              <a:cs typeface="Arial" panose="020B0604020202020204" pitchFamily="34" charset="0"/>
            </a:endParaRPr>
          </a:p>
          <a:p>
            <a:pPr algn="just" fontAlgn="base">
              <a:buFont typeface="+mj-lt"/>
              <a:buAutoNum type="arabicPeriod"/>
            </a:pPr>
            <a:r>
              <a:rPr lang="tr-TR" sz="2700" dirty="0">
                <a:solidFill>
                  <a:srgbClr val="333333"/>
                </a:solidFill>
                <a:latin typeface="Arial" panose="020B0604020202020204" pitchFamily="34" charset="0"/>
                <a:cs typeface="Arial" panose="020B0604020202020204" pitchFamily="34" charset="0"/>
              </a:rPr>
              <a:t>Projenin akademik** ve sanayi danışmanları rehberliğinde yapılıyor olması</a:t>
            </a:r>
            <a:r>
              <a:rPr lang="tr-TR" sz="2700" dirty="0" smtClean="0">
                <a:solidFill>
                  <a:srgbClr val="333333"/>
                </a:solidFill>
                <a:latin typeface="Arial" panose="020B0604020202020204" pitchFamily="34" charset="0"/>
                <a:cs typeface="Arial" panose="020B0604020202020204" pitchFamily="34" charset="0"/>
              </a:rPr>
              <a:t>,</a:t>
            </a:r>
          </a:p>
          <a:p>
            <a:pPr algn="just" fontAlgn="base">
              <a:buFont typeface="+mj-lt"/>
              <a:buAutoNum type="arabicPeriod"/>
            </a:pPr>
            <a:endParaRPr lang="tr-TR" sz="2700" dirty="0">
              <a:solidFill>
                <a:srgbClr val="333333"/>
              </a:solidFill>
              <a:latin typeface="Arial" panose="020B0604020202020204" pitchFamily="34" charset="0"/>
              <a:cs typeface="Arial" panose="020B0604020202020204" pitchFamily="34" charset="0"/>
            </a:endParaRPr>
          </a:p>
          <a:p>
            <a:pPr algn="just" fontAlgn="base">
              <a:buFont typeface="+mj-lt"/>
              <a:buAutoNum type="arabicPeriod"/>
            </a:pPr>
            <a:r>
              <a:rPr lang="tr-TR" sz="2700" dirty="0">
                <a:solidFill>
                  <a:srgbClr val="333333"/>
                </a:solidFill>
                <a:latin typeface="Arial" panose="020B0604020202020204" pitchFamily="34" charset="0"/>
                <a:cs typeface="Arial" panose="020B0604020202020204" pitchFamily="34" charset="0"/>
              </a:rPr>
              <a:t>Aynı dönemde birden fazla başvuruda ve/veya önceki dönemlerde desteği devam eden bir 2209-A ya da 2209-B projesinde yer alınmamış olunması</a:t>
            </a:r>
            <a:r>
              <a:rPr lang="tr-TR" sz="2700" dirty="0" smtClean="0">
                <a:solidFill>
                  <a:srgbClr val="333333"/>
                </a:solidFill>
                <a:latin typeface="Arial" panose="020B0604020202020204" pitchFamily="34" charset="0"/>
                <a:cs typeface="Arial" panose="020B0604020202020204" pitchFamily="34" charset="0"/>
              </a:rPr>
              <a:t>,</a:t>
            </a:r>
          </a:p>
          <a:p>
            <a:pPr algn="just" fontAlgn="base">
              <a:buFont typeface="+mj-lt"/>
              <a:buAutoNum type="arabicPeriod"/>
            </a:pPr>
            <a:endParaRPr lang="tr-TR" sz="2700" dirty="0">
              <a:solidFill>
                <a:srgbClr val="333333"/>
              </a:solidFill>
              <a:latin typeface="Arial" panose="020B0604020202020204" pitchFamily="34" charset="0"/>
              <a:cs typeface="Arial" panose="020B0604020202020204" pitchFamily="34" charset="0"/>
            </a:endParaRPr>
          </a:p>
          <a:p>
            <a:pPr algn="just" fontAlgn="base">
              <a:buFont typeface="+mj-lt"/>
              <a:buAutoNum type="arabicPeriod"/>
            </a:pPr>
            <a:r>
              <a:rPr lang="tr-TR" sz="2700" dirty="0">
                <a:solidFill>
                  <a:srgbClr val="333333"/>
                </a:solidFill>
                <a:latin typeface="Arial" panose="020B0604020202020204" pitchFamily="34" charset="0"/>
                <a:cs typeface="Arial" panose="020B0604020202020204" pitchFamily="34" charset="0"/>
              </a:rPr>
              <a:t>Daha önce aynı proje için TÜBİTAK’tan destek alınmamış </a:t>
            </a:r>
            <a:r>
              <a:rPr lang="tr-TR" sz="2700" dirty="0" smtClean="0">
                <a:solidFill>
                  <a:srgbClr val="333333"/>
                </a:solidFill>
                <a:latin typeface="Arial" panose="020B0604020202020204" pitchFamily="34" charset="0"/>
                <a:cs typeface="Arial" panose="020B0604020202020204" pitchFamily="34" charset="0"/>
              </a:rPr>
              <a:t>olması gerekmektedir.</a:t>
            </a:r>
          </a:p>
          <a:p>
            <a:pPr algn="just" fontAlgn="base">
              <a:buFont typeface="+mj-lt"/>
              <a:buAutoNum type="arabicPeriod"/>
            </a:pPr>
            <a:endParaRPr lang="tr-TR" sz="2700" dirty="0">
              <a:solidFill>
                <a:srgbClr val="333333"/>
              </a:solidFill>
              <a:latin typeface="Arial" panose="020B0604020202020204" pitchFamily="34" charset="0"/>
              <a:cs typeface="Arial" panose="020B0604020202020204" pitchFamily="34" charset="0"/>
            </a:endParaRPr>
          </a:p>
          <a:p>
            <a:pPr algn="just" fontAlgn="base"/>
            <a:r>
              <a:rPr lang="tr-TR" sz="2700" dirty="0">
                <a:solidFill>
                  <a:srgbClr val="333333"/>
                </a:solidFill>
                <a:latin typeface="Arial" panose="020B0604020202020204" pitchFamily="34" charset="0"/>
                <a:cs typeface="Arial" panose="020B0604020202020204" pitchFamily="34" charset="0"/>
              </a:rPr>
              <a:t>* </a:t>
            </a:r>
            <a:r>
              <a:rPr lang="tr-TR" sz="2700" dirty="0" err="1">
                <a:solidFill>
                  <a:srgbClr val="333333"/>
                </a:solidFill>
                <a:latin typeface="Arial" panose="020B0604020202020204" pitchFamily="34" charset="0"/>
                <a:cs typeface="Arial" panose="020B0604020202020204" pitchFamily="34" charset="0"/>
              </a:rPr>
              <a:t>Açıköğretim</a:t>
            </a:r>
            <a:r>
              <a:rPr lang="tr-TR" sz="2700" dirty="0">
                <a:solidFill>
                  <a:srgbClr val="333333"/>
                </a:solidFill>
                <a:latin typeface="Arial" panose="020B0604020202020204" pitchFamily="34" charset="0"/>
                <a:cs typeface="Arial" panose="020B0604020202020204" pitchFamily="34" charset="0"/>
              </a:rPr>
              <a:t> ve hazırlık sınıfı öğrencileri başvuru yapamazlar.</a:t>
            </a:r>
            <a:br>
              <a:rPr lang="tr-TR" sz="2700" dirty="0">
                <a:solidFill>
                  <a:srgbClr val="333333"/>
                </a:solidFill>
                <a:latin typeface="Arial" panose="020B0604020202020204" pitchFamily="34" charset="0"/>
                <a:cs typeface="Arial" panose="020B0604020202020204" pitchFamily="34" charset="0"/>
              </a:rPr>
            </a:br>
            <a:r>
              <a:rPr lang="tr-TR" sz="2700" dirty="0">
                <a:solidFill>
                  <a:srgbClr val="333333"/>
                </a:solidFill>
                <a:latin typeface="Arial" panose="020B0604020202020204" pitchFamily="34" charset="0"/>
                <a:cs typeface="Arial" panose="020B0604020202020204" pitchFamily="34" charset="0"/>
              </a:rPr>
              <a:t>**Araştırma görevlileri ve öğretim görevlileri de akademik danışman olabilir. </a:t>
            </a:r>
            <a:endParaRPr lang="tr-TR" sz="2700" dirty="0" smtClean="0">
              <a:solidFill>
                <a:srgbClr val="333333"/>
              </a:solidFill>
              <a:latin typeface="Arial" panose="020B0604020202020204" pitchFamily="34" charset="0"/>
              <a:cs typeface="Arial" panose="020B0604020202020204" pitchFamily="34" charset="0"/>
            </a:endParaRPr>
          </a:p>
          <a:p>
            <a:pPr algn="just" fontAlgn="base"/>
            <a:endParaRPr lang="tr-TR" sz="2700" dirty="0">
              <a:solidFill>
                <a:srgbClr val="333333"/>
              </a:solidFill>
              <a:latin typeface="Arial" panose="020B0604020202020204" pitchFamily="34" charset="0"/>
              <a:cs typeface="Arial" panose="020B0604020202020204" pitchFamily="34" charset="0"/>
            </a:endParaRPr>
          </a:p>
          <a:p>
            <a:pPr algn="just" fontAlgn="base"/>
            <a:r>
              <a:rPr lang="tr-TR" sz="2700" dirty="0">
                <a:solidFill>
                  <a:srgbClr val="333333"/>
                </a:solidFill>
                <a:latin typeface="Arial" panose="020B0604020202020204" pitchFamily="34" charset="0"/>
                <a:cs typeface="Arial" panose="020B0604020202020204" pitchFamily="34" charset="0"/>
              </a:rPr>
              <a:t>Programa, öğrenciler bireysel veya takım halinde başvuru yapabilirler. Takım halinde başvuru yapılması durumunda öğrencilerden biri Proje Yürütücüsü olarak TÜBİTAK’a karşı sorumludur. Bir projede proje yürütücüsü dışında en fazla 3 proje ortağı yer alabilir</a:t>
            </a:r>
            <a:r>
              <a:rPr lang="tr-TR" sz="2700" dirty="0" smtClean="0">
                <a:solidFill>
                  <a:srgbClr val="333333"/>
                </a:solidFill>
                <a:latin typeface="Arial" panose="020B0604020202020204" pitchFamily="34" charset="0"/>
                <a:cs typeface="Arial" panose="020B0604020202020204" pitchFamily="34" charset="0"/>
              </a:rPr>
              <a:t>.</a:t>
            </a:r>
            <a:endParaRPr lang="tr-TR" sz="2700" dirty="0">
              <a:solidFill>
                <a:srgbClr val="333333"/>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EF114EA-319E-F1F1-E98A-917BE94F41F7}"/>
              </a:ext>
            </a:extLst>
          </p:cNvPr>
          <p:cNvSpPr txBox="1"/>
          <p:nvPr/>
        </p:nvSpPr>
        <p:spPr>
          <a:xfrm>
            <a:off x="0" y="0"/>
            <a:ext cx="9036496" cy="523220"/>
          </a:xfrm>
          <a:prstGeom prst="rect">
            <a:avLst/>
          </a:prstGeom>
          <a:noFill/>
        </p:spPr>
        <p:txBody>
          <a:bodyPr wrap="square">
            <a:spAutoFit/>
          </a:bodyPr>
          <a:lstStyle>
            <a:defPPr>
              <a:defRPr lang="tr-TR"/>
            </a:defPPr>
            <a:lvl1pPr marR="0" lvl="0" indent="0" fontAlgn="auto">
              <a:lnSpc>
                <a:spcPct val="100000"/>
              </a:lnSpc>
              <a:spcBef>
                <a:spcPts val="0"/>
              </a:spcBef>
              <a:spcAft>
                <a:spcPts val="0"/>
              </a:spcAft>
              <a:buClrTx/>
              <a:buSzTx/>
              <a:buFontTx/>
              <a:buNone/>
              <a:tabLst/>
              <a:defRPr kumimoji="0" sz="2800" b="1" i="1" u="none" strike="noStrike" cap="none" spc="0" normalizeH="0" baseline="0">
                <a:ln>
                  <a:noFill/>
                </a:ln>
                <a:solidFill>
                  <a:srgbClr val="0000FF"/>
                </a:solidFill>
                <a:effectLst/>
                <a:uLnTx/>
                <a:uFillTx/>
                <a:latin typeface="Arial" panose="020B0604020202020204" pitchFamily="34" charset="0"/>
                <a:cs typeface="Arial" panose="020B0604020202020204" pitchFamily="34" charset="0"/>
              </a:defRPr>
            </a:lvl1pPr>
          </a:lstStyle>
          <a:p>
            <a:r>
              <a:rPr lang="tr-TR" dirty="0" smtClean="0"/>
              <a:t>2209-B Destekleme Programı</a:t>
            </a:r>
            <a:endParaRPr lang="en-US" dirty="0">
              <a:solidFill>
                <a:srgbClr val="C00000"/>
              </a:solidFill>
            </a:endParaRPr>
          </a:p>
        </p:txBody>
      </p:sp>
      <p:sp>
        <p:nvSpPr>
          <p:cNvPr id="5" name="Dikdörtgen 4"/>
          <p:cNvSpPr/>
          <p:nvPr/>
        </p:nvSpPr>
        <p:spPr>
          <a:xfrm>
            <a:off x="259432" y="4834371"/>
            <a:ext cx="8777064" cy="1477328"/>
          </a:xfrm>
          <a:prstGeom prst="rect">
            <a:avLst/>
          </a:prstGeom>
        </p:spPr>
        <p:txBody>
          <a:bodyPr wrap="square">
            <a:spAutoFit/>
          </a:bodyPr>
          <a:lstStyle/>
          <a:p>
            <a:pPr algn="just" fontAlgn="base"/>
            <a:r>
              <a:rPr lang="tr-TR" b="1" dirty="0">
                <a:solidFill>
                  <a:srgbClr val="333333"/>
                </a:solidFill>
                <a:latin typeface="inherit"/>
              </a:rPr>
              <a:t>Başvuru sırasında istenilen belgeler</a:t>
            </a:r>
            <a:endParaRPr lang="tr-TR" dirty="0">
              <a:solidFill>
                <a:srgbClr val="333333"/>
              </a:solidFill>
              <a:latin typeface="Verdana" panose="020B0604030504040204" pitchFamily="34" charset="0"/>
            </a:endParaRPr>
          </a:p>
          <a:p>
            <a:pPr algn="just" fontAlgn="base">
              <a:buFont typeface="Arial" panose="020B0604020202020204" pitchFamily="34" charset="0"/>
              <a:buChar char="•"/>
            </a:pPr>
            <a:r>
              <a:rPr lang="tr-TR" dirty="0">
                <a:solidFill>
                  <a:srgbClr val="333333"/>
                </a:solidFill>
                <a:latin typeface="Verdana" panose="020B0604030504040204" pitchFamily="34" charset="0"/>
              </a:rPr>
              <a:t>TÜBİTAK tarafından belirlenen formatta hazırlanmış </a:t>
            </a:r>
            <a:r>
              <a:rPr lang="tr-TR" u="sng" dirty="0">
                <a:solidFill>
                  <a:srgbClr val="0062A0"/>
                </a:solidFill>
                <a:latin typeface="Verdana" panose="020B0604030504040204" pitchFamily="34" charset="0"/>
                <a:hlinkClick r:id="rId2"/>
              </a:rPr>
              <a:t>proje önerisi</a:t>
            </a:r>
            <a:r>
              <a:rPr lang="tr-TR" dirty="0">
                <a:solidFill>
                  <a:srgbClr val="333333"/>
                </a:solidFill>
                <a:latin typeface="Verdana" panose="020B0604030504040204" pitchFamily="34" charset="0"/>
              </a:rPr>
              <a:t>,</a:t>
            </a:r>
          </a:p>
          <a:p>
            <a:pPr algn="just" fontAlgn="base"/>
            <a:r>
              <a:rPr lang="tr-TR" b="1" dirty="0">
                <a:solidFill>
                  <a:srgbClr val="333333"/>
                </a:solidFill>
                <a:latin typeface="inherit"/>
              </a:rPr>
              <a:t>Destek Kazanılması Halinde Gönderilecek Belge</a:t>
            </a:r>
            <a:endParaRPr lang="tr-TR" dirty="0">
              <a:solidFill>
                <a:srgbClr val="333333"/>
              </a:solidFill>
              <a:latin typeface="Verdana" panose="020B0604030504040204" pitchFamily="34" charset="0"/>
            </a:endParaRPr>
          </a:p>
          <a:p>
            <a:pPr algn="just" fontAlgn="base">
              <a:buFont typeface="Arial" panose="020B0604020202020204" pitchFamily="34" charset="0"/>
              <a:buChar char="•"/>
            </a:pPr>
            <a:r>
              <a:rPr lang="tr-TR" dirty="0">
                <a:solidFill>
                  <a:srgbClr val="333333"/>
                </a:solidFill>
                <a:latin typeface="Verdana" panose="020B0604030504040204" pitchFamily="34" charset="0"/>
              </a:rPr>
              <a:t>Projenin birlikte gerçekleştirileceği özel sektör kuruluşundan alınacak TÜBİTAK tarafından belirlenen formatta hazırlanmış </a:t>
            </a:r>
            <a:r>
              <a:rPr lang="tr-TR" u="sng" dirty="0">
                <a:solidFill>
                  <a:srgbClr val="0062A0"/>
                </a:solidFill>
                <a:latin typeface="Verdana" panose="020B0604030504040204" pitchFamily="34" charset="0"/>
                <a:hlinkClick r:id="rId3"/>
              </a:rPr>
              <a:t>sanayi onay yazısı,</a:t>
            </a:r>
            <a:endParaRPr lang="tr-TR" b="0" i="0" dirty="0">
              <a:solidFill>
                <a:srgbClr val="333333"/>
              </a:solidFill>
              <a:effectLst/>
              <a:latin typeface="Verdana" panose="020B0604030504040204" pitchFamily="34" charset="0"/>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61" y="6481579"/>
            <a:ext cx="744116" cy="372131"/>
          </a:xfrm>
          <a:prstGeom prst="rect">
            <a:avLst/>
          </a:prstGeom>
          <a:noFill/>
          <a:effectLst>
            <a:outerShdw blurRad="50800" dist="50800" dir="5400000" algn="ctr" rotWithShape="0">
              <a:srgbClr val="000000">
                <a:alpha val="0"/>
              </a:srgbClr>
            </a:outerShdw>
          </a:effectLst>
        </p:spPr>
      </p:pic>
      <p:sp>
        <p:nvSpPr>
          <p:cNvPr id="7" name="Dikdörtgen 6"/>
          <p:cNvSpPr/>
          <p:nvPr/>
        </p:nvSpPr>
        <p:spPr>
          <a:xfrm>
            <a:off x="755577" y="6453336"/>
            <a:ext cx="8388423" cy="400110"/>
          </a:xfrm>
          <a:prstGeom prst="rect">
            <a:avLst/>
          </a:prstGeom>
        </p:spPr>
        <p:txBody>
          <a:bodyPr wrap="square">
            <a:spAutoFit/>
          </a:bodyPr>
          <a:lstStyle/>
          <a:p>
            <a:pPr algn="ctr"/>
            <a:r>
              <a:rPr lang="tr-TR" sz="1000" b="1" i="1" dirty="0" smtClean="0">
                <a:solidFill>
                  <a:srgbClr val="C00000"/>
                </a:solidFill>
                <a:latin typeface="Arial" panose="020B0604020202020204" pitchFamily="34" charset="0"/>
                <a:ea typeface="+mj-ea"/>
                <a:cs typeface="Arial" panose="020B0604020202020204" pitchFamily="34" charset="0"/>
              </a:rPr>
              <a:t>KARADENİZ TEKNİK ÜNİVERSİTESİ MAKİNE MÜHENDİSLİĞİ BÖLÜMÜ</a:t>
            </a:r>
            <a:endParaRPr lang="tr-TR" sz="1000" b="1" i="1" dirty="0" smtClean="0">
              <a:solidFill>
                <a:srgbClr val="C00000"/>
              </a:solidFill>
            </a:endParaRPr>
          </a:p>
          <a:p>
            <a:pPr algn="ctr"/>
            <a:r>
              <a:rPr lang="tr-TR" sz="1000" b="1" i="1" dirty="0" smtClean="0">
                <a:solidFill>
                  <a:srgbClr val="0000FF"/>
                </a:solidFill>
                <a:latin typeface="Arial" panose="020B0604020202020204" pitchFamily="34" charset="0"/>
                <a:ea typeface="+mj-ea"/>
                <a:cs typeface="Arial" panose="020B0604020202020204" pitchFamily="34" charset="0"/>
              </a:rPr>
              <a:t>KARADENİZ TECHNICAL UNIVERSITY DEPARTMENT OF MECHANICAL ENGINEERING</a:t>
            </a:r>
            <a:endParaRPr lang="tr-TR" sz="1100" b="1" i="1" dirty="0" smtClean="0">
              <a:solidFill>
                <a:srgbClr val="0000FF"/>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00454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3399" y="678112"/>
            <a:ext cx="4339280" cy="1550699"/>
          </a:xfrm>
        </p:spPr>
        <p:txBody>
          <a:bodyPr>
            <a:normAutofit/>
          </a:bodyPr>
          <a:lstStyle/>
          <a:p>
            <a:pPr fontAlgn="base"/>
            <a:r>
              <a:rPr lang="tr-TR" sz="2800" dirty="0">
                <a:solidFill>
                  <a:schemeClr val="bg1"/>
                </a:solidFill>
                <a:latin typeface="Arial" panose="020B0604020202020204" pitchFamily="34" charset="0"/>
                <a:cs typeface="Arial" panose="020B0604020202020204" pitchFamily="34" charset="0"/>
              </a:rPr>
              <a:t>LIFT UP Sanayi </a:t>
            </a:r>
            <a:r>
              <a:rPr lang="tr-TR" sz="2800" dirty="0" smtClean="0">
                <a:solidFill>
                  <a:schemeClr val="bg1"/>
                </a:solidFill>
                <a:latin typeface="Arial" panose="020B0604020202020204" pitchFamily="34" charset="0"/>
                <a:cs typeface="Arial" panose="020B0604020202020204" pitchFamily="34" charset="0"/>
              </a:rPr>
              <a:t>Odaklı </a:t>
            </a:r>
            <a:r>
              <a:rPr lang="tr-TR" sz="2800" b="1" dirty="0" smtClean="0">
                <a:solidFill>
                  <a:schemeClr val="bg1"/>
                </a:solidFill>
                <a:latin typeface="Arial" panose="020B0604020202020204" pitchFamily="34" charset="0"/>
                <a:cs typeface="Arial" panose="020B0604020202020204" pitchFamily="34" charset="0"/>
              </a:rPr>
              <a:t>Lisans </a:t>
            </a:r>
            <a:r>
              <a:rPr lang="tr-TR" sz="2800" b="1" dirty="0">
                <a:solidFill>
                  <a:schemeClr val="bg1"/>
                </a:solidFill>
                <a:latin typeface="Arial" panose="020B0604020202020204" pitchFamily="34" charset="0"/>
                <a:cs typeface="Arial" panose="020B0604020202020204" pitchFamily="34" charset="0"/>
              </a:rPr>
              <a:t>Bitirme Projeleri </a:t>
            </a:r>
            <a:r>
              <a:rPr lang="tr-TR" sz="2800" b="1" dirty="0" smtClean="0">
                <a:solidFill>
                  <a:schemeClr val="bg1"/>
                </a:solidFill>
                <a:latin typeface="Arial" panose="020B0604020202020204" pitchFamily="34" charset="0"/>
                <a:cs typeface="Arial" panose="020B0604020202020204" pitchFamily="34" charset="0"/>
              </a:rPr>
              <a:t>Programı</a:t>
            </a:r>
            <a:endParaRPr lang="tr-TR" sz="2800" b="1"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EF114EA-319E-F1F1-E98A-917BE94F41F7}"/>
              </a:ext>
            </a:extLst>
          </p:cNvPr>
          <p:cNvSpPr txBox="1"/>
          <p:nvPr/>
        </p:nvSpPr>
        <p:spPr>
          <a:xfrm>
            <a:off x="0" y="0"/>
            <a:ext cx="4932040" cy="523220"/>
          </a:xfrm>
          <a:prstGeom prst="rect">
            <a:avLst/>
          </a:prstGeom>
          <a:noFill/>
        </p:spPr>
        <p:txBody>
          <a:bodyPr wrap="square">
            <a:spAutoFit/>
          </a:bodyPr>
          <a:lstStyle>
            <a:defPPr>
              <a:defRPr lang="tr-TR"/>
            </a:defPPr>
            <a:lvl1pPr marR="0" lvl="0" indent="0" fontAlgn="auto">
              <a:lnSpc>
                <a:spcPct val="100000"/>
              </a:lnSpc>
              <a:spcBef>
                <a:spcPts val="0"/>
              </a:spcBef>
              <a:spcAft>
                <a:spcPts val="0"/>
              </a:spcAft>
              <a:buClrTx/>
              <a:buSzTx/>
              <a:buFontTx/>
              <a:buNone/>
              <a:tabLst/>
              <a:defRPr kumimoji="0" sz="2800" b="1" i="1" u="none" strike="noStrike" cap="none" spc="0" normalizeH="0" baseline="0">
                <a:ln>
                  <a:noFill/>
                </a:ln>
                <a:solidFill>
                  <a:srgbClr val="0000FF"/>
                </a:solidFill>
                <a:effectLst/>
                <a:uLnTx/>
                <a:uFillTx/>
                <a:latin typeface="Arial" panose="020B0604020202020204" pitchFamily="34" charset="0"/>
                <a:cs typeface="Arial" panose="020B0604020202020204" pitchFamily="34" charset="0"/>
              </a:defRPr>
            </a:lvl1pPr>
          </a:lstStyle>
          <a:p>
            <a:r>
              <a:rPr lang="tr-TR" dirty="0" smtClean="0"/>
              <a:t>TUSAŞ LIFT-UP Programı</a:t>
            </a:r>
            <a:endParaRPr lang="en-US" dirty="0">
              <a:solidFill>
                <a:srgbClr val="C00000"/>
              </a:solidFill>
            </a:endParaRPr>
          </a:p>
        </p:txBody>
      </p:sp>
      <p:sp>
        <p:nvSpPr>
          <p:cNvPr id="5" name="Dikdörtgen 4"/>
          <p:cNvSpPr/>
          <p:nvPr/>
        </p:nvSpPr>
        <p:spPr>
          <a:xfrm>
            <a:off x="87195" y="2054643"/>
            <a:ext cx="4180698" cy="4016484"/>
          </a:xfrm>
          <a:prstGeom prst="rect">
            <a:avLst/>
          </a:prstGeom>
        </p:spPr>
        <p:txBody>
          <a:bodyPr wrap="square">
            <a:spAutoFit/>
          </a:bodyPr>
          <a:lstStyle/>
          <a:p>
            <a:pPr fontAlgn="base"/>
            <a:r>
              <a:rPr lang="tr-TR" sz="1500" dirty="0" smtClean="0">
                <a:solidFill>
                  <a:schemeClr val="bg1"/>
                </a:solidFill>
                <a:latin typeface="Gotham"/>
              </a:rPr>
              <a:t>LIFT </a:t>
            </a:r>
            <a:r>
              <a:rPr lang="tr-TR" sz="1500" dirty="0">
                <a:solidFill>
                  <a:schemeClr val="bg1"/>
                </a:solidFill>
                <a:latin typeface="Gotham"/>
              </a:rPr>
              <a:t>UP Sanayi Odaklı Lisans Bitirme Projeleri Programı, geleceğin gözü yükseklerde mühendislerine lisans bitirme projelerini Türk Havacılık ve Uzay Sanayi (TUSAŞ) ile gerçekleştirme imkanı sunan “Sanayi Odaklı Lisans Bitirme Projeleri Programı’dır.</a:t>
            </a:r>
          </a:p>
          <a:p>
            <a:pPr fontAlgn="base"/>
            <a:r>
              <a:rPr lang="tr-TR" sz="1500" dirty="0">
                <a:solidFill>
                  <a:schemeClr val="bg1"/>
                </a:solidFill>
                <a:latin typeface="Gotham"/>
              </a:rPr>
              <a:t> </a:t>
            </a:r>
          </a:p>
          <a:p>
            <a:pPr fontAlgn="base"/>
            <a:r>
              <a:rPr lang="tr-TR" sz="1500" dirty="0">
                <a:solidFill>
                  <a:schemeClr val="bg1"/>
                </a:solidFill>
                <a:latin typeface="Gotham"/>
              </a:rPr>
              <a:t>Programımıza katılarak; bitirme projenizi Türkiye’nin en iyi mühendislerinin rehberliğinde </a:t>
            </a:r>
            <a:r>
              <a:rPr lang="tr-TR" sz="1500" dirty="0" err="1">
                <a:solidFill>
                  <a:schemeClr val="bg1"/>
                </a:solidFill>
                <a:latin typeface="Gotham"/>
              </a:rPr>
              <a:t>TUSAŞ’ın</a:t>
            </a:r>
            <a:r>
              <a:rPr lang="tr-TR" sz="1500" dirty="0">
                <a:solidFill>
                  <a:schemeClr val="bg1"/>
                </a:solidFill>
                <a:latin typeface="Gotham"/>
              </a:rPr>
              <a:t> bilimsel ve teknolojik alt yapısından faydalanarak gerçekleştirebilirsiniz.</a:t>
            </a:r>
          </a:p>
          <a:p>
            <a:pPr fontAlgn="base"/>
            <a:r>
              <a:rPr lang="tr-TR" sz="1500" dirty="0">
                <a:solidFill>
                  <a:schemeClr val="bg1"/>
                </a:solidFill>
                <a:latin typeface="Gotham"/>
              </a:rPr>
              <a:t> </a:t>
            </a:r>
          </a:p>
          <a:p>
            <a:pPr fontAlgn="base"/>
            <a:r>
              <a:rPr lang="tr-TR" sz="1500" dirty="0">
                <a:solidFill>
                  <a:schemeClr val="bg1"/>
                </a:solidFill>
                <a:latin typeface="Gotham"/>
              </a:rPr>
              <a:t>Mezun olurken havacılık ve uzay sanayiini şekillendirmede pay sahibi olabileceğiniz programımızla ilgili tüm detaylara  </a:t>
            </a:r>
            <a:r>
              <a:rPr lang="tr-TR" sz="1500" dirty="0">
                <a:solidFill>
                  <a:schemeClr val="bg1"/>
                </a:solidFill>
                <a:latin typeface="Gotham"/>
                <a:hlinkClick r:id="rId2"/>
              </a:rPr>
              <a:t>https://kariyer.tusas.com/liftup</a:t>
            </a:r>
            <a:r>
              <a:rPr lang="tr-TR" sz="1500" dirty="0">
                <a:solidFill>
                  <a:schemeClr val="bg1"/>
                </a:solidFill>
                <a:latin typeface="Gotham"/>
              </a:rPr>
              <a:t> internet sitesinden erişebilirsiniz.</a:t>
            </a:r>
            <a:endParaRPr lang="tr-TR" sz="1500" b="0" i="0" dirty="0">
              <a:solidFill>
                <a:schemeClr val="bg1"/>
              </a:solidFill>
              <a:effectLst/>
              <a:latin typeface="Gotham"/>
            </a:endParaRPr>
          </a:p>
        </p:txBody>
      </p:sp>
      <p:pic>
        <p:nvPicPr>
          <p:cNvPr id="6" name="Resim 5"/>
          <p:cNvPicPr>
            <a:picLocks noChangeAspect="1"/>
          </p:cNvPicPr>
          <p:nvPr/>
        </p:nvPicPr>
        <p:blipFill>
          <a:blip r:embed="rId3"/>
          <a:stretch>
            <a:fillRect/>
          </a:stretch>
        </p:blipFill>
        <p:spPr>
          <a:xfrm>
            <a:off x="7452320" y="113645"/>
            <a:ext cx="1552575" cy="819150"/>
          </a:xfrm>
          <a:prstGeom prst="rect">
            <a:avLst/>
          </a:prstGeom>
        </p:spPr>
      </p:pic>
      <p:pic>
        <p:nvPicPr>
          <p:cNvPr id="7" name="Resim 6"/>
          <p:cNvPicPr>
            <a:picLocks noChangeAspect="1"/>
          </p:cNvPicPr>
          <p:nvPr/>
        </p:nvPicPr>
        <p:blipFill>
          <a:blip r:embed="rId4"/>
          <a:stretch>
            <a:fillRect/>
          </a:stretch>
        </p:blipFill>
        <p:spPr>
          <a:xfrm>
            <a:off x="4498023" y="1014205"/>
            <a:ext cx="4506872" cy="2038920"/>
          </a:xfrm>
          <a:prstGeom prst="rect">
            <a:avLst/>
          </a:prstGeom>
        </p:spPr>
      </p:pic>
      <p:pic>
        <p:nvPicPr>
          <p:cNvPr id="8" name="Resim 7"/>
          <p:cNvPicPr>
            <a:picLocks noChangeAspect="1"/>
          </p:cNvPicPr>
          <p:nvPr/>
        </p:nvPicPr>
        <p:blipFill>
          <a:blip r:embed="rId5"/>
          <a:stretch>
            <a:fillRect/>
          </a:stretch>
        </p:blipFill>
        <p:spPr>
          <a:xfrm>
            <a:off x="4498023" y="4077072"/>
            <a:ext cx="4327953" cy="1656184"/>
          </a:xfrm>
          <a:prstGeom prst="rect">
            <a:avLst/>
          </a:prstGeom>
        </p:spPr>
      </p:pic>
      <p:pic>
        <p:nvPicPr>
          <p:cNvPr id="9" name="Resim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61" y="6481579"/>
            <a:ext cx="744116" cy="372131"/>
          </a:xfrm>
          <a:prstGeom prst="rect">
            <a:avLst/>
          </a:prstGeom>
          <a:noFill/>
          <a:effectLst>
            <a:outerShdw blurRad="50800" dist="50800" dir="5400000" algn="ctr" rotWithShape="0">
              <a:srgbClr val="000000">
                <a:alpha val="0"/>
              </a:srgbClr>
            </a:outerShdw>
          </a:effectLst>
        </p:spPr>
      </p:pic>
      <p:sp>
        <p:nvSpPr>
          <p:cNvPr id="10" name="Dikdörtgen 9"/>
          <p:cNvSpPr/>
          <p:nvPr/>
        </p:nvSpPr>
        <p:spPr>
          <a:xfrm>
            <a:off x="755577" y="6480702"/>
            <a:ext cx="8388423" cy="400110"/>
          </a:xfrm>
          <a:prstGeom prst="rect">
            <a:avLst/>
          </a:prstGeom>
        </p:spPr>
        <p:txBody>
          <a:bodyPr wrap="square">
            <a:spAutoFit/>
          </a:bodyPr>
          <a:lstStyle/>
          <a:p>
            <a:pPr algn="ctr"/>
            <a:r>
              <a:rPr lang="tr-TR" sz="1000" b="1" i="1" dirty="0" smtClean="0">
                <a:solidFill>
                  <a:srgbClr val="C00000"/>
                </a:solidFill>
                <a:latin typeface="Arial" panose="020B0604020202020204" pitchFamily="34" charset="0"/>
                <a:ea typeface="+mj-ea"/>
                <a:cs typeface="Arial" panose="020B0604020202020204" pitchFamily="34" charset="0"/>
              </a:rPr>
              <a:t>KARADENİZ TEKNİK ÜNİVERSİTESİ MAKİNE MÜHENDİSLİĞİ BÖLÜMÜ</a:t>
            </a:r>
            <a:endParaRPr lang="tr-TR" sz="1000" b="1" i="1" dirty="0" smtClean="0">
              <a:solidFill>
                <a:srgbClr val="C00000"/>
              </a:solidFill>
            </a:endParaRPr>
          </a:p>
          <a:p>
            <a:pPr algn="ctr"/>
            <a:r>
              <a:rPr lang="tr-TR" sz="1000" b="1" i="1" dirty="0" smtClean="0">
                <a:solidFill>
                  <a:srgbClr val="0000FF"/>
                </a:solidFill>
                <a:latin typeface="Arial" panose="020B0604020202020204" pitchFamily="34" charset="0"/>
                <a:ea typeface="+mj-ea"/>
                <a:cs typeface="Arial" panose="020B0604020202020204" pitchFamily="34" charset="0"/>
              </a:rPr>
              <a:t>KARADENİZ TECHNICAL UNIVERSITY DEPARTMENT OF MECHANICAL ENGINEERING</a:t>
            </a:r>
            <a:endParaRPr lang="tr-TR" sz="1100" b="1" i="1" dirty="0" smtClean="0">
              <a:solidFill>
                <a:srgbClr val="0000FF"/>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24090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25918" y="954107"/>
            <a:ext cx="8686232" cy="2474893"/>
          </a:xfrm>
          <a:prstGeom prst="rect">
            <a:avLst/>
          </a:prstGeom>
        </p:spPr>
      </p:pic>
      <p:sp>
        <p:nvSpPr>
          <p:cNvPr id="5" name="TextBox 3">
            <a:extLst>
              <a:ext uri="{FF2B5EF4-FFF2-40B4-BE49-F238E27FC236}">
                <a16:creationId xmlns:a16="http://schemas.microsoft.com/office/drawing/2014/main" id="{CEF114EA-319E-F1F1-E98A-917BE94F41F7}"/>
              </a:ext>
            </a:extLst>
          </p:cNvPr>
          <p:cNvSpPr txBox="1"/>
          <p:nvPr/>
        </p:nvSpPr>
        <p:spPr>
          <a:xfrm>
            <a:off x="0" y="0"/>
            <a:ext cx="4932040" cy="954107"/>
          </a:xfrm>
          <a:prstGeom prst="rect">
            <a:avLst/>
          </a:prstGeom>
          <a:noFill/>
        </p:spPr>
        <p:txBody>
          <a:bodyPr wrap="square">
            <a:spAutoFit/>
          </a:bodyPr>
          <a:lstStyle>
            <a:defPPr>
              <a:defRPr lang="tr-TR"/>
            </a:defPPr>
            <a:lvl1pPr marR="0" lvl="0" indent="0" fontAlgn="auto">
              <a:lnSpc>
                <a:spcPct val="100000"/>
              </a:lnSpc>
              <a:spcBef>
                <a:spcPts val="0"/>
              </a:spcBef>
              <a:spcAft>
                <a:spcPts val="0"/>
              </a:spcAft>
              <a:buClrTx/>
              <a:buSzTx/>
              <a:buFontTx/>
              <a:buNone/>
              <a:tabLst/>
              <a:defRPr kumimoji="0" sz="2800" b="1" i="1" u="none" strike="noStrike" cap="none" spc="0" normalizeH="0" baseline="0">
                <a:ln>
                  <a:noFill/>
                </a:ln>
                <a:solidFill>
                  <a:srgbClr val="0000FF"/>
                </a:solidFill>
                <a:effectLst/>
                <a:uLnTx/>
                <a:uFillTx/>
                <a:latin typeface="Arial" panose="020B0604020202020204" pitchFamily="34" charset="0"/>
                <a:cs typeface="Arial" panose="020B0604020202020204" pitchFamily="34" charset="0"/>
              </a:defRPr>
            </a:lvl1pPr>
          </a:lstStyle>
          <a:p>
            <a:r>
              <a:rPr lang="tr-TR" dirty="0" smtClean="0"/>
              <a:t>TUSAŞ LIFT-UP Programı  - </a:t>
            </a:r>
            <a:r>
              <a:rPr lang="tr-TR" dirty="0" smtClean="0">
                <a:solidFill>
                  <a:srgbClr val="C00000"/>
                </a:solidFill>
              </a:rPr>
              <a:t>Olanaklar, Ayrıcalıklar</a:t>
            </a:r>
            <a:endParaRPr lang="en-US" dirty="0">
              <a:solidFill>
                <a:srgbClr val="C00000"/>
              </a:solidFill>
            </a:endParaRPr>
          </a:p>
        </p:txBody>
      </p:sp>
      <p:pic>
        <p:nvPicPr>
          <p:cNvPr id="6" name="Resim 5"/>
          <p:cNvPicPr>
            <a:picLocks noChangeAspect="1"/>
          </p:cNvPicPr>
          <p:nvPr/>
        </p:nvPicPr>
        <p:blipFill>
          <a:blip r:embed="rId3"/>
          <a:stretch>
            <a:fillRect/>
          </a:stretch>
        </p:blipFill>
        <p:spPr>
          <a:xfrm>
            <a:off x="467544" y="3482694"/>
            <a:ext cx="8141927" cy="2277244"/>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61" y="6481579"/>
            <a:ext cx="744116" cy="372131"/>
          </a:xfrm>
          <a:prstGeom prst="rect">
            <a:avLst/>
          </a:prstGeom>
          <a:noFill/>
          <a:effectLst>
            <a:outerShdw blurRad="50800" dist="50800" dir="5400000" algn="ctr" rotWithShape="0">
              <a:srgbClr val="000000">
                <a:alpha val="0"/>
              </a:srgbClr>
            </a:outerShdw>
          </a:effectLst>
        </p:spPr>
      </p:pic>
      <p:sp>
        <p:nvSpPr>
          <p:cNvPr id="8" name="Dikdörtgen 7"/>
          <p:cNvSpPr/>
          <p:nvPr/>
        </p:nvSpPr>
        <p:spPr>
          <a:xfrm>
            <a:off x="755577" y="6480702"/>
            <a:ext cx="8388423" cy="400110"/>
          </a:xfrm>
          <a:prstGeom prst="rect">
            <a:avLst/>
          </a:prstGeom>
        </p:spPr>
        <p:txBody>
          <a:bodyPr wrap="square">
            <a:spAutoFit/>
          </a:bodyPr>
          <a:lstStyle/>
          <a:p>
            <a:pPr algn="ctr"/>
            <a:r>
              <a:rPr lang="tr-TR" sz="1000" b="1" i="1" dirty="0" smtClean="0">
                <a:solidFill>
                  <a:srgbClr val="C00000"/>
                </a:solidFill>
                <a:latin typeface="Arial" panose="020B0604020202020204" pitchFamily="34" charset="0"/>
                <a:ea typeface="+mj-ea"/>
                <a:cs typeface="Arial" panose="020B0604020202020204" pitchFamily="34" charset="0"/>
              </a:rPr>
              <a:t>KARADENİZ TEKNİK ÜNİVERSİTESİ MAKİNE MÜHENDİSLİĞİ BÖLÜMÜ</a:t>
            </a:r>
            <a:endParaRPr lang="tr-TR" sz="1000" b="1" i="1" dirty="0" smtClean="0">
              <a:solidFill>
                <a:srgbClr val="C00000"/>
              </a:solidFill>
            </a:endParaRPr>
          </a:p>
          <a:p>
            <a:pPr algn="ctr"/>
            <a:r>
              <a:rPr lang="tr-TR" sz="1000" b="1" i="1" dirty="0" smtClean="0">
                <a:solidFill>
                  <a:srgbClr val="0000FF"/>
                </a:solidFill>
                <a:latin typeface="Arial" panose="020B0604020202020204" pitchFamily="34" charset="0"/>
                <a:ea typeface="+mj-ea"/>
                <a:cs typeface="Arial" panose="020B0604020202020204" pitchFamily="34" charset="0"/>
              </a:rPr>
              <a:t>KARADENİZ TECHNICAL UNIVERSITY DEPARTMENT OF MECHANICAL ENGINEERING</a:t>
            </a:r>
            <a:endParaRPr lang="tr-TR" sz="1100" b="1" i="1" dirty="0" smtClean="0">
              <a:solidFill>
                <a:srgbClr val="0000FF"/>
              </a:solidFill>
              <a:latin typeface="Arial" panose="020B0604020202020204" pitchFamily="34" charset="0"/>
              <a:ea typeface="+mj-ea"/>
              <a:cs typeface="Arial" panose="020B0604020202020204" pitchFamily="34" charset="0"/>
            </a:endParaRPr>
          </a:p>
        </p:txBody>
      </p:sp>
      <p:sp>
        <p:nvSpPr>
          <p:cNvPr id="2" name="Dikdörtgen 1"/>
          <p:cNvSpPr/>
          <p:nvPr/>
        </p:nvSpPr>
        <p:spPr>
          <a:xfrm>
            <a:off x="3275856" y="5936297"/>
            <a:ext cx="2717988" cy="323165"/>
          </a:xfrm>
          <a:prstGeom prst="rect">
            <a:avLst/>
          </a:prstGeom>
        </p:spPr>
        <p:txBody>
          <a:bodyPr wrap="none">
            <a:spAutoFit/>
          </a:bodyPr>
          <a:lstStyle/>
          <a:p>
            <a:r>
              <a:rPr lang="tr-TR" sz="1500" dirty="0">
                <a:solidFill>
                  <a:prstClr val="black"/>
                </a:solidFill>
                <a:latin typeface="Gotham"/>
                <a:hlinkClick r:id="rId5"/>
              </a:rPr>
              <a:t>https://kariyer.tusas.com/liftup</a:t>
            </a:r>
            <a:endParaRPr lang="tr-TR" dirty="0"/>
          </a:p>
        </p:txBody>
      </p:sp>
    </p:spTree>
    <p:extLst>
      <p:ext uri="{BB962C8B-B14F-4D97-AF65-F5344CB8AC3E}">
        <p14:creationId xmlns:p14="http://schemas.microsoft.com/office/powerpoint/2010/main" val="1396126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3">
          <a:extLst>
            <a:ext uri="{FF2B5EF4-FFF2-40B4-BE49-F238E27FC236}">
              <a16:creationId xmlns:a16="http://schemas.microsoft.com/office/drawing/2014/main" id="{1C53906A-17DB-16AE-E1EB-090F980BA845}"/>
            </a:ext>
          </a:extLst>
        </p:cNvPr>
        <p:cNvGrpSpPr/>
        <p:nvPr/>
      </p:nvGrpSpPr>
      <p:grpSpPr>
        <a:xfrm>
          <a:off x="0" y="0"/>
          <a:ext cx="0" cy="0"/>
          <a:chOff x="0" y="0"/>
          <a:chExt cx="0" cy="0"/>
        </a:xfrm>
      </p:grpSpPr>
      <p:sp>
        <p:nvSpPr>
          <p:cNvPr id="10" name="AutoShape 4" descr="PROF. DR. METİN HÜSEM">
            <a:extLst>
              <a:ext uri="{FF2B5EF4-FFF2-40B4-BE49-F238E27FC236}">
                <a16:creationId xmlns:a16="http://schemas.microsoft.com/office/drawing/2014/main" id="{B17F443F-FD90-9471-8CEA-DBFEE84BD78D}"/>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object 6">
            <a:extLst>
              <a:ext uri="{FF2B5EF4-FFF2-40B4-BE49-F238E27FC236}">
                <a16:creationId xmlns:a16="http://schemas.microsoft.com/office/drawing/2014/main" id="{C43A0CD7-ED4B-A654-2C3C-55EEBB6E7BE1}"/>
              </a:ext>
            </a:extLst>
          </p:cNvPr>
          <p:cNvSpPr txBox="1"/>
          <p:nvPr/>
        </p:nvSpPr>
        <p:spPr>
          <a:xfrm>
            <a:off x="0" y="0"/>
            <a:ext cx="9142432" cy="875240"/>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
                <a:srgbClr val="000000"/>
              </a:buClr>
              <a:buSzTx/>
              <a:buFont typeface="Arial"/>
              <a:buNone/>
              <a:tabLst/>
              <a:defRPr/>
            </a:pPr>
            <a:r>
              <a:rPr kumimoji="0" lang="tr-TR" sz="2800" b="1" i="0" u="none" strike="noStrike" kern="0" cap="none" spc="0" normalizeH="0" baseline="0" noProof="0" dirty="0">
                <a:ln>
                  <a:noFill/>
                </a:ln>
                <a:solidFill>
                  <a:srgbClr val="C00000"/>
                </a:solidFill>
                <a:effectLst/>
                <a:uLnTx/>
                <a:uFillTx/>
                <a:latin typeface="Arial"/>
                <a:cs typeface="Calibri" panose="020F0502020204030204" pitchFamily="34" charset="0"/>
                <a:sym typeface="Arial"/>
              </a:rPr>
              <a:t>TUSAŞ – KTÜ İHA Teknolojileri ve Termal Yönetim Sistemleri Laboratuvarı</a:t>
            </a:r>
            <a:endParaRPr kumimoji="0" sz="2800" b="0" i="0" u="none" strike="noStrike" kern="0" cap="none" spc="0" normalizeH="0" baseline="0" noProof="0" dirty="0">
              <a:ln>
                <a:noFill/>
              </a:ln>
              <a:solidFill>
                <a:srgbClr val="C00000"/>
              </a:solidFill>
              <a:effectLst/>
              <a:uLnTx/>
              <a:uFillTx/>
              <a:latin typeface="Arial"/>
              <a:cs typeface="Calibri" panose="020F0502020204030204" pitchFamily="34" charset="0"/>
              <a:sym typeface="Arial"/>
            </a:endParaRPr>
          </a:p>
        </p:txBody>
      </p:sp>
      <p:pic>
        <p:nvPicPr>
          <p:cNvPr id="6" name="Resim 5">
            <a:extLst>
              <a:ext uri="{FF2B5EF4-FFF2-40B4-BE49-F238E27FC236}">
                <a16:creationId xmlns:a16="http://schemas.microsoft.com/office/drawing/2014/main" id="{BABB97E9-398B-AFAE-EB48-4D8BCF75A6AC}"/>
              </a:ext>
            </a:extLst>
          </p:cNvPr>
          <p:cNvPicPr>
            <a:picLocks noChangeAspect="1"/>
          </p:cNvPicPr>
          <p:nvPr/>
        </p:nvPicPr>
        <p:blipFill>
          <a:blip r:embed="rId3"/>
          <a:stretch>
            <a:fillRect/>
          </a:stretch>
        </p:blipFill>
        <p:spPr>
          <a:xfrm>
            <a:off x="155575" y="1676470"/>
            <a:ext cx="4655000" cy="2735298"/>
          </a:xfrm>
          <a:prstGeom prst="rect">
            <a:avLst/>
          </a:prstGeom>
        </p:spPr>
      </p:pic>
      <p:pic>
        <p:nvPicPr>
          <p:cNvPr id="7" name="Resim 6">
            <a:extLst>
              <a:ext uri="{FF2B5EF4-FFF2-40B4-BE49-F238E27FC236}">
                <a16:creationId xmlns:a16="http://schemas.microsoft.com/office/drawing/2014/main" id="{2B3DFDCB-5020-966B-911B-CC730F884E1B}"/>
              </a:ext>
            </a:extLst>
          </p:cNvPr>
          <p:cNvPicPr>
            <a:picLocks noChangeAspect="1"/>
          </p:cNvPicPr>
          <p:nvPr/>
        </p:nvPicPr>
        <p:blipFill>
          <a:blip r:embed="rId4"/>
          <a:stretch>
            <a:fillRect/>
          </a:stretch>
        </p:blipFill>
        <p:spPr>
          <a:xfrm>
            <a:off x="4450741" y="1644447"/>
            <a:ext cx="4691691" cy="2767321"/>
          </a:xfrm>
          <a:prstGeom prst="rect">
            <a:avLst/>
          </a:prstGeom>
        </p:spPr>
      </p:pic>
      <p:sp>
        <p:nvSpPr>
          <p:cNvPr id="11" name="object 6">
            <a:extLst>
              <a:ext uri="{FF2B5EF4-FFF2-40B4-BE49-F238E27FC236}">
                <a16:creationId xmlns:a16="http://schemas.microsoft.com/office/drawing/2014/main" id="{863B41CD-4727-73DC-5CC8-E700EDE7C078}"/>
              </a:ext>
            </a:extLst>
          </p:cNvPr>
          <p:cNvSpPr txBox="1"/>
          <p:nvPr/>
        </p:nvSpPr>
        <p:spPr>
          <a:xfrm>
            <a:off x="155575" y="4926964"/>
            <a:ext cx="8646594" cy="935513"/>
          </a:xfrm>
          <a:prstGeom prst="rect">
            <a:avLst/>
          </a:prstGeom>
        </p:spPr>
        <p:txBody>
          <a:bodyPr vert="horz" wrap="square" lIns="0" tIns="13970" rIns="0" bIns="0" rtlCol="0">
            <a:spAutoFit/>
          </a:bodyPr>
          <a:lstStyle/>
          <a:p>
            <a:pPr marL="12700" marR="5080" lvl="0" indent="-12700" algn="just" defTabSz="914400" rtl="0" eaLnBrk="1" fontAlgn="auto" latinLnBrk="0" hangingPunct="1">
              <a:lnSpc>
                <a:spcPct val="109300"/>
              </a:lnSpc>
              <a:spcBef>
                <a:spcPts val="110"/>
              </a:spcBef>
              <a:spcAft>
                <a:spcPts val="0"/>
              </a:spcAft>
              <a:buClr>
                <a:srgbClr val="000000"/>
              </a:buClr>
              <a:buSzTx/>
              <a:buFont typeface="Arial"/>
              <a:buNone/>
              <a:tabLst/>
              <a:defRPr/>
            </a:pPr>
            <a:r>
              <a:rPr kumimoji="0" lang="tr-TR" sz="1400" b="0" i="0" u="none" strike="noStrike" kern="0" cap="none" spc="-5" normalizeH="0" baseline="0" noProof="0" dirty="0" smtClean="0">
                <a:ln>
                  <a:noFill/>
                </a:ln>
                <a:solidFill>
                  <a:srgbClr val="000000"/>
                </a:solidFill>
                <a:effectLst/>
                <a:uLnTx/>
                <a:uFillTx/>
                <a:latin typeface="Arial"/>
                <a:cs typeface="Calibri" panose="020F0502020204030204" pitchFamily="34" charset="0"/>
                <a:sym typeface="Arial"/>
              </a:rPr>
              <a:t>- </a:t>
            </a:r>
            <a:r>
              <a:rPr kumimoji="0" sz="1400" b="0" i="0" u="none" strike="noStrike" kern="0" cap="none" spc="-5" normalizeH="0" baseline="0" noProof="0" dirty="0" err="1" smtClean="0">
                <a:ln>
                  <a:noFill/>
                </a:ln>
                <a:solidFill>
                  <a:srgbClr val="000000"/>
                </a:solidFill>
                <a:effectLst/>
                <a:uLnTx/>
                <a:uFillTx/>
                <a:latin typeface="Arial"/>
                <a:cs typeface="Calibri" panose="020F0502020204030204" pitchFamily="34" charset="0"/>
                <a:sym typeface="Arial"/>
              </a:rPr>
              <a:t>Üniversitemiz</a:t>
            </a:r>
            <a:r>
              <a:rPr kumimoji="0" sz="1400" b="0" i="0" u="none" strike="noStrike" kern="0" cap="none" spc="-5" normalizeH="0" baseline="0" noProof="0" dirty="0" smtClean="0">
                <a:ln>
                  <a:noFill/>
                </a:ln>
                <a:solidFill>
                  <a:srgbClr val="000000"/>
                </a:solidFill>
                <a:effectLst/>
                <a:uLnTx/>
                <a:uFillTx/>
                <a:latin typeface="Arial"/>
                <a:cs typeface="Calibri" panose="020F0502020204030204" pitchFamily="34" charset="0"/>
                <a:sym typeface="Arial"/>
              </a:rPr>
              <a:t> </a:t>
            </a:r>
            <a:r>
              <a:rPr kumimoji="0" sz="1400" b="0" i="0" u="none" strike="noStrike" kern="0" cap="none" spc="-5" normalizeH="0" baseline="0" noProof="0" dirty="0">
                <a:ln>
                  <a:noFill/>
                </a:ln>
                <a:solidFill>
                  <a:srgbClr val="000000"/>
                </a:solidFill>
                <a:effectLst/>
                <a:uLnTx/>
                <a:uFillTx/>
                <a:latin typeface="Arial"/>
                <a:cs typeface="Calibri" panose="020F0502020204030204" pitchFamily="34" charset="0"/>
                <a:sym typeface="Arial"/>
              </a:rPr>
              <a:t>ile TUSAŞ-Türk Havacılık </a:t>
            </a:r>
            <a:r>
              <a:rPr kumimoji="0" sz="1400" b="0" i="0" u="none" strike="noStrike" kern="0" cap="none" spc="-10" normalizeH="0" baseline="0" noProof="0" dirty="0">
                <a:ln>
                  <a:noFill/>
                </a:ln>
                <a:solidFill>
                  <a:srgbClr val="000000"/>
                </a:solidFill>
                <a:effectLst/>
                <a:uLnTx/>
                <a:uFillTx/>
                <a:latin typeface="Arial"/>
                <a:cs typeface="Calibri" panose="020F0502020204030204" pitchFamily="34" charset="0"/>
                <a:sym typeface="Arial"/>
              </a:rPr>
              <a:t>ve </a:t>
            </a:r>
            <a:r>
              <a:rPr kumimoji="0" sz="1400" b="0" i="0" u="none" strike="noStrike" kern="0" cap="none" spc="0" normalizeH="0" baseline="0" noProof="0" dirty="0">
                <a:ln>
                  <a:noFill/>
                </a:ln>
                <a:solidFill>
                  <a:srgbClr val="000000"/>
                </a:solidFill>
                <a:effectLst/>
                <a:uLnTx/>
                <a:uFillTx/>
                <a:latin typeface="Arial"/>
                <a:cs typeface="Calibri" panose="020F0502020204030204" pitchFamily="34" charset="0"/>
                <a:sym typeface="Arial"/>
              </a:rPr>
              <a:t>Uzay </a:t>
            </a:r>
            <a:r>
              <a:rPr kumimoji="0" sz="1400" b="0" i="0" u="none" strike="noStrike" kern="0" cap="none" spc="-5" normalizeH="0" baseline="0" noProof="0" dirty="0">
                <a:ln>
                  <a:noFill/>
                </a:ln>
                <a:solidFill>
                  <a:srgbClr val="000000"/>
                </a:solidFill>
                <a:effectLst/>
                <a:uLnTx/>
                <a:uFillTx/>
                <a:latin typeface="Arial"/>
                <a:cs typeface="Calibri" panose="020F0502020204030204" pitchFamily="34" charset="0"/>
                <a:sym typeface="Arial"/>
              </a:rPr>
              <a:t>Sanayii A.Ş. arasında </a:t>
            </a:r>
            <a:r>
              <a:rPr kumimoji="0" sz="1400" b="0" i="0" u="none" strike="noStrike" kern="0" cap="none" spc="-5" normalizeH="0" baseline="0" noProof="0" dirty="0" err="1">
                <a:ln>
                  <a:noFill/>
                </a:ln>
                <a:solidFill>
                  <a:srgbClr val="000000"/>
                </a:solidFill>
                <a:effectLst/>
                <a:uLnTx/>
                <a:uFillTx/>
                <a:latin typeface="Arial"/>
                <a:cs typeface="Calibri" panose="020F0502020204030204" pitchFamily="34" charset="0"/>
                <a:sym typeface="Arial"/>
              </a:rPr>
              <a:t>imzalanan</a:t>
            </a:r>
            <a:r>
              <a:rPr kumimoji="0" sz="1400" b="0" i="0" u="none" strike="noStrike" kern="0" cap="none" spc="-5" normalizeH="0" baseline="0" noProof="0" dirty="0">
                <a:ln>
                  <a:noFill/>
                </a:ln>
                <a:solidFill>
                  <a:srgbClr val="000000"/>
                </a:solidFill>
                <a:effectLst/>
                <a:uLnTx/>
                <a:uFillTx/>
                <a:latin typeface="Arial"/>
                <a:cs typeface="Calibri" panose="020F0502020204030204" pitchFamily="34" charset="0"/>
                <a:sym typeface="Arial"/>
              </a:rPr>
              <a:t> </a:t>
            </a:r>
            <a:r>
              <a:rPr kumimoji="0" lang="tr-TR" sz="1400" b="0" i="0" u="none" strike="noStrike" kern="0" cap="none" spc="-5" normalizeH="0" baseline="0" noProof="0" dirty="0">
                <a:ln>
                  <a:noFill/>
                </a:ln>
                <a:solidFill>
                  <a:srgbClr val="000000"/>
                </a:solidFill>
                <a:effectLst/>
                <a:uLnTx/>
                <a:uFillTx/>
                <a:latin typeface="Arial"/>
                <a:cs typeface="Calibri" panose="020F0502020204030204" pitchFamily="34" charset="0"/>
                <a:sym typeface="Arial"/>
              </a:rPr>
              <a:t>i</a:t>
            </a:r>
            <a:r>
              <a:rPr kumimoji="0" sz="1400" b="0" i="0" u="none" strike="noStrike" kern="0" cap="none" spc="0" normalizeH="0" baseline="0" noProof="0" dirty="0">
                <a:ln>
                  <a:noFill/>
                </a:ln>
                <a:solidFill>
                  <a:srgbClr val="000000"/>
                </a:solidFill>
                <a:effectLst/>
                <a:uLnTx/>
                <a:uFillTx/>
                <a:latin typeface="Arial"/>
                <a:cs typeface="Calibri" panose="020F0502020204030204" pitchFamily="34" charset="0"/>
                <a:sym typeface="Arial"/>
              </a:rPr>
              <a:t>ş </a:t>
            </a:r>
            <a:r>
              <a:rPr kumimoji="0" lang="tr-TR" sz="1400" b="0" i="0" u="none" strike="noStrike" kern="0" cap="none" spc="0" normalizeH="0" baseline="0" noProof="0" dirty="0">
                <a:ln>
                  <a:noFill/>
                </a:ln>
                <a:solidFill>
                  <a:srgbClr val="000000"/>
                </a:solidFill>
                <a:effectLst/>
                <a:uLnTx/>
                <a:uFillTx/>
                <a:latin typeface="Arial"/>
                <a:cs typeface="Calibri" panose="020F0502020204030204" pitchFamily="34" charset="0"/>
                <a:sym typeface="Arial"/>
              </a:rPr>
              <a:t>b</a:t>
            </a:r>
            <a:r>
              <a:rPr kumimoji="0" sz="1400" b="0" i="0" u="none" strike="noStrike" kern="0" cap="none" spc="-5" normalizeH="0" baseline="0" noProof="0" dirty="0" err="1">
                <a:ln>
                  <a:noFill/>
                </a:ln>
                <a:solidFill>
                  <a:srgbClr val="000000"/>
                </a:solidFill>
                <a:effectLst/>
                <a:uLnTx/>
                <a:uFillTx/>
                <a:latin typeface="Arial"/>
                <a:cs typeface="Calibri" panose="020F0502020204030204" pitchFamily="34" charset="0"/>
                <a:sym typeface="Arial"/>
              </a:rPr>
              <a:t>irliği</a:t>
            </a:r>
            <a:r>
              <a:rPr kumimoji="0" sz="1400" b="0" i="0" u="none" strike="noStrike" kern="0" cap="none" spc="-5" normalizeH="0" baseline="0" noProof="0" dirty="0">
                <a:ln>
                  <a:noFill/>
                </a:ln>
                <a:solidFill>
                  <a:srgbClr val="000000"/>
                </a:solidFill>
                <a:effectLst/>
                <a:uLnTx/>
                <a:uFillTx/>
                <a:latin typeface="Arial"/>
                <a:cs typeface="Calibri" panose="020F0502020204030204" pitchFamily="34" charset="0"/>
                <a:sym typeface="Arial"/>
              </a:rPr>
              <a:t> </a:t>
            </a:r>
            <a:r>
              <a:rPr kumimoji="0" lang="tr-TR" sz="1400" b="0" i="0" u="none" strike="noStrike" kern="0" cap="none" spc="-5" normalizeH="0" baseline="0" noProof="0" dirty="0">
                <a:ln>
                  <a:noFill/>
                </a:ln>
                <a:solidFill>
                  <a:srgbClr val="000000"/>
                </a:solidFill>
                <a:effectLst/>
                <a:uLnTx/>
                <a:uFillTx/>
                <a:latin typeface="Arial"/>
                <a:cs typeface="Calibri" panose="020F0502020204030204" pitchFamily="34" charset="0"/>
                <a:sym typeface="Arial"/>
              </a:rPr>
              <a:t>p</a:t>
            </a:r>
            <a:r>
              <a:rPr kumimoji="0" sz="1400" b="0" i="0" u="none" strike="noStrike" kern="0" cap="none" spc="-5" normalizeH="0" baseline="0" noProof="0" dirty="0" err="1">
                <a:ln>
                  <a:noFill/>
                </a:ln>
                <a:solidFill>
                  <a:srgbClr val="000000"/>
                </a:solidFill>
                <a:effectLst/>
                <a:uLnTx/>
                <a:uFillTx/>
                <a:latin typeface="Arial"/>
                <a:cs typeface="Calibri" panose="020F0502020204030204" pitchFamily="34" charset="0"/>
                <a:sym typeface="Arial"/>
              </a:rPr>
              <a:t>rotokolü</a:t>
            </a:r>
            <a:r>
              <a:rPr kumimoji="0" sz="1400" b="0" i="0" u="none" strike="noStrike" kern="0" cap="none" spc="-5" normalizeH="0" baseline="0" noProof="0" dirty="0">
                <a:ln>
                  <a:noFill/>
                </a:ln>
                <a:solidFill>
                  <a:srgbClr val="000000"/>
                </a:solidFill>
                <a:effectLst/>
                <a:uLnTx/>
                <a:uFillTx/>
                <a:latin typeface="Arial"/>
                <a:cs typeface="Calibri" panose="020F0502020204030204" pitchFamily="34" charset="0"/>
                <a:sym typeface="Arial"/>
              </a:rPr>
              <a:t> kapsamında, </a:t>
            </a:r>
            <a:r>
              <a:rPr kumimoji="0" sz="1400" b="1" i="0" u="none" strike="noStrike" kern="0" cap="none" spc="-5" normalizeH="0" baseline="0" noProof="0" dirty="0" smtClean="0">
                <a:ln>
                  <a:noFill/>
                </a:ln>
                <a:solidFill>
                  <a:srgbClr val="0000FF"/>
                </a:solidFill>
                <a:effectLst/>
                <a:uLnTx/>
                <a:uFillTx/>
                <a:latin typeface="Arial"/>
                <a:cs typeface="Calibri" panose="020F0502020204030204" pitchFamily="34" charset="0"/>
                <a:sym typeface="Arial"/>
              </a:rPr>
              <a:t>KTÜ-TUSAŞ </a:t>
            </a:r>
            <a:r>
              <a:rPr kumimoji="0" sz="1400" b="1" i="0" u="none" strike="noStrike" kern="0" cap="none" spc="-5" normalizeH="0" baseline="0" noProof="0" dirty="0">
                <a:ln>
                  <a:noFill/>
                </a:ln>
                <a:solidFill>
                  <a:srgbClr val="0000FF"/>
                </a:solidFill>
                <a:effectLst/>
                <a:uLnTx/>
                <a:uFillTx/>
                <a:latin typeface="Arial"/>
                <a:cs typeface="Calibri" panose="020F0502020204030204" pitchFamily="34" charset="0"/>
                <a:sym typeface="Arial"/>
              </a:rPr>
              <a:t>İHA  Teknolojileri ve </a:t>
            </a:r>
            <a:r>
              <a:rPr kumimoji="0" sz="1400" b="1" i="0" u="none" strike="noStrike" kern="0" cap="none" spc="0" normalizeH="0" baseline="0" noProof="0" dirty="0">
                <a:ln>
                  <a:noFill/>
                </a:ln>
                <a:solidFill>
                  <a:srgbClr val="0000FF"/>
                </a:solidFill>
                <a:effectLst/>
                <a:uLnTx/>
                <a:uFillTx/>
                <a:latin typeface="Arial"/>
                <a:cs typeface="Calibri" panose="020F0502020204030204" pitchFamily="34" charset="0"/>
                <a:sym typeface="Arial"/>
              </a:rPr>
              <a:t>Termal </a:t>
            </a:r>
            <a:r>
              <a:rPr kumimoji="0" sz="1400" b="1" i="0" u="none" strike="noStrike" kern="0" cap="none" spc="-5" normalizeH="0" baseline="0" noProof="0" dirty="0">
                <a:ln>
                  <a:noFill/>
                </a:ln>
                <a:solidFill>
                  <a:srgbClr val="0000FF"/>
                </a:solidFill>
                <a:effectLst/>
                <a:uLnTx/>
                <a:uFillTx/>
                <a:latin typeface="Arial"/>
                <a:cs typeface="Calibri" panose="020F0502020204030204" pitchFamily="34" charset="0"/>
                <a:sym typeface="Arial"/>
              </a:rPr>
              <a:t>Yönetim </a:t>
            </a:r>
            <a:r>
              <a:rPr kumimoji="0" sz="1400" b="1" i="0" u="none" strike="noStrike" kern="0" cap="none" spc="-5" normalizeH="0" baseline="0" noProof="0" dirty="0" err="1">
                <a:ln>
                  <a:noFill/>
                </a:ln>
                <a:solidFill>
                  <a:srgbClr val="0000FF"/>
                </a:solidFill>
                <a:effectLst/>
                <a:uLnTx/>
                <a:uFillTx/>
                <a:latin typeface="Arial"/>
                <a:cs typeface="Calibri" panose="020F0502020204030204" pitchFamily="34" charset="0"/>
                <a:sym typeface="Arial"/>
              </a:rPr>
              <a:t>Sistemleri</a:t>
            </a:r>
            <a:r>
              <a:rPr kumimoji="0" sz="1400" b="1" i="0" u="none" strike="noStrike" kern="0" cap="none" spc="-5" normalizeH="0" baseline="0" noProof="0" dirty="0">
                <a:ln>
                  <a:noFill/>
                </a:ln>
                <a:solidFill>
                  <a:srgbClr val="0000FF"/>
                </a:solidFill>
                <a:effectLst/>
                <a:uLnTx/>
                <a:uFillTx/>
                <a:latin typeface="Arial"/>
                <a:cs typeface="Calibri" panose="020F0502020204030204" pitchFamily="34" charset="0"/>
                <a:sym typeface="Arial"/>
              </a:rPr>
              <a:t> </a:t>
            </a:r>
            <a:r>
              <a:rPr kumimoji="0" lang="tr-TR" sz="1400" b="1" i="0" u="none" strike="noStrike" kern="0" cap="none" spc="-5" normalizeH="0" baseline="0" noProof="0" dirty="0">
                <a:ln>
                  <a:noFill/>
                </a:ln>
                <a:solidFill>
                  <a:srgbClr val="0000FF"/>
                </a:solidFill>
                <a:effectLst/>
                <a:uLnTx/>
                <a:uFillTx/>
                <a:latin typeface="Arial"/>
                <a:cs typeface="Calibri" panose="020F0502020204030204" pitchFamily="34" charset="0"/>
                <a:sym typeface="Arial"/>
              </a:rPr>
              <a:t>(İHATERM) </a:t>
            </a:r>
            <a:r>
              <a:rPr kumimoji="0" sz="1400" b="1" i="0" u="none" strike="noStrike" kern="0" cap="none" spc="-5" normalizeH="0" baseline="0" noProof="0" dirty="0">
                <a:ln>
                  <a:noFill/>
                </a:ln>
                <a:solidFill>
                  <a:srgbClr val="0000FF"/>
                </a:solidFill>
                <a:effectLst/>
                <a:uLnTx/>
                <a:uFillTx/>
                <a:latin typeface="Arial"/>
                <a:cs typeface="Calibri" panose="020F0502020204030204" pitchFamily="34" charset="0"/>
                <a:sym typeface="Arial"/>
              </a:rPr>
              <a:t>Laboratuvarı</a:t>
            </a:r>
            <a:r>
              <a:rPr kumimoji="0" lang="tr-TR" sz="1400" b="0" i="0" u="none" strike="noStrike" kern="0" cap="none" spc="-5" normalizeH="0" baseline="0" noProof="0" dirty="0">
                <a:ln>
                  <a:noFill/>
                </a:ln>
                <a:solidFill>
                  <a:srgbClr val="000000"/>
                </a:solidFill>
                <a:effectLst/>
                <a:uLnTx/>
                <a:uFillTx/>
                <a:latin typeface="Arial"/>
                <a:cs typeface="Calibri" panose="020F0502020204030204" pitchFamily="34" charset="0"/>
                <a:sym typeface="Arial"/>
              </a:rPr>
              <a:t> </a:t>
            </a:r>
            <a:r>
              <a:rPr kumimoji="0" lang="en-US" sz="1400" b="0" i="0" u="none" strike="noStrike" kern="0" cap="none" spc="-5" normalizeH="0" baseline="0" noProof="0" dirty="0">
                <a:ln>
                  <a:noFill/>
                </a:ln>
                <a:solidFill>
                  <a:srgbClr val="000000"/>
                </a:solidFill>
                <a:effectLst/>
                <a:uLnTx/>
                <a:uFillTx/>
                <a:latin typeface="Arial"/>
                <a:cs typeface="Calibri" panose="020F0502020204030204" pitchFamily="34" charset="0"/>
                <a:sym typeface="Arial"/>
              </a:rPr>
              <a:t>11 </a:t>
            </a:r>
            <a:r>
              <a:rPr kumimoji="0" lang="en-US" sz="1400" b="0" i="0" u="none" strike="noStrike" kern="0" cap="none" spc="-5" normalizeH="0" baseline="0" noProof="0" dirty="0" err="1">
                <a:ln>
                  <a:noFill/>
                </a:ln>
                <a:solidFill>
                  <a:srgbClr val="000000"/>
                </a:solidFill>
                <a:effectLst/>
                <a:uLnTx/>
                <a:uFillTx/>
                <a:latin typeface="Arial"/>
                <a:cs typeface="Calibri" panose="020F0502020204030204" pitchFamily="34" charset="0"/>
                <a:sym typeface="Arial"/>
              </a:rPr>
              <a:t>Temmuz</a:t>
            </a:r>
            <a:r>
              <a:rPr kumimoji="0" lang="en-US" sz="1400" b="0" i="0" u="none" strike="noStrike" kern="0" cap="none" spc="-5" normalizeH="0" baseline="0" noProof="0" dirty="0">
                <a:ln>
                  <a:noFill/>
                </a:ln>
                <a:solidFill>
                  <a:srgbClr val="000000"/>
                </a:solidFill>
                <a:effectLst/>
                <a:uLnTx/>
                <a:uFillTx/>
                <a:latin typeface="Arial"/>
                <a:cs typeface="Calibri" panose="020F0502020204030204" pitchFamily="34" charset="0"/>
                <a:sym typeface="Arial"/>
              </a:rPr>
              <a:t> 2023 </a:t>
            </a:r>
            <a:r>
              <a:rPr kumimoji="0" lang="en-US" sz="1400" b="0" i="0" u="none" strike="noStrike" kern="0" cap="none" spc="-5" normalizeH="0" baseline="0" noProof="0" dirty="0" err="1">
                <a:ln>
                  <a:noFill/>
                </a:ln>
                <a:solidFill>
                  <a:srgbClr val="000000"/>
                </a:solidFill>
                <a:effectLst/>
                <a:uLnTx/>
                <a:uFillTx/>
                <a:latin typeface="Arial"/>
                <a:cs typeface="Calibri" panose="020F0502020204030204" pitchFamily="34" charset="0"/>
                <a:sym typeface="Arial"/>
              </a:rPr>
              <a:t>Salı</a:t>
            </a:r>
            <a:r>
              <a:rPr kumimoji="0" lang="en-US" sz="1400" b="0" i="0" u="none" strike="noStrike" kern="0" cap="none" spc="-5" normalizeH="0" baseline="0" noProof="0" dirty="0">
                <a:ln>
                  <a:noFill/>
                </a:ln>
                <a:solidFill>
                  <a:srgbClr val="000000"/>
                </a:solidFill>
                <a:effectLst/>
                <a:uLnTx/>
                <a:uFillTx/>
                <a:latin typeface="Arial"/>
                <a:cs typeface="Calibri" panose="020F0502020204030204" pitchFamily="34" charset="0"/>
                <a:sym typeface="Arial"/>
              </a:rPr>
              <a:t> </a:t>
            </a:r>
            <a:r>
              <a:rPr kumimoji="0" lang="en-US" sz="1400" b="0" i="0" u="none" strike="noStrike" kern="0" cap="none" spc="-5" normalizeH="0" baseline="0" noProof="0" dirty="0" err="1">
                <a:ln>
                  <a:noFill/>
                </a:ln>
                <a:solidFill>
                  <a:srgbClr val="000000"/>
                </a:solidFill>
                <a:effectLst/>
                <a:uLnTx/>
                <a:uFillTx/>
                <a:latin typeface="Arial"/>
                <a:cs typeface="Calibri" panose="020F0502020204030204" pitchFamily="34" charset="0"/>
                <a:sym typeface="Arial"/>
              </a:rPr>
              <a:t>günü</a:t>
            </a:r>
            <a:r>
              <a:rPr kumimoji="0" lang="en-US" sz="1400" b="0" i="0" u="none" strike="noStrike" kern="0" cap="none" spc="-5" normalizeH="0" baseline="0" noProof="0" dirty="0">
                <a:ln>
                  <a:noFill/>
                </a:ln>
                <a:solidFill>
                  <a:srgbClr val="000000"/>
                </a:solidFill>
                <a:effectLst/>
                <a:uLnTx/>
                <a:uFillTx/>
                <a:latin typeface="Arial"/>
                <a:cs typeface="Calibri" panose="020F0502020204030204" pitchFamily="34" charset="0"/>
                <a:sym typeface="Arial"/>
              </a:rPr>
              <a:t> YÖK </a:t>
            </a:r>
            <a:r>
              <a:rPr kumimoji="0" lang="en-US" sz="1400" b="0" i="0" u="none" strike="noStrike" kern="0" cap="none" spc="-5" normalizeH="0" baseline="0" noProof="0" dirty="0" err="1">
                <a:ln>
                  <a:noFill/>
                </a:ln>
                <a:solidFill>
                  <a:srgbClr val="000000"/>
                </a:solidFill>
                <a:effectLst/>
                <a:uLnTx/>
                <a:uFillTx/>
                <a:latin typeface="Arial"/>
                <a:cs typeface="Calibri" panose="020F0502020204030204" pitchFamily="34" charset="0"/>
                <a:sym typeface="Arial"/>
              </a:rPr>
              <a:t>Başkanı</a:t>
            </a:r>
            <a:r>
              <a:rPr kumimoji="0" lang="en-US" sz="1400" b="0" i="0" u="none" strike="noStrike" kern="0" cap="none" spc="-5" normalizeH="0" baseline="0" noProof="0" dirty="0">
                <a:ln>
                  <a:noFill/>
                </a:ln>
                <a:solidFill>
                  <a:srgbClr val="000000"/>
                </a:solidFill>
                <a:effectLst/>
                <a:uLnTx/>
                <a:uFillTx/>
                <a:latin typeface="Arial"/>
                <a:cs typeface="Calibri" panose="020F0502020204030204" pitchFamily="34" charset="0"/>
                <a:sym typeface="Arial"/>
              </a:rPr>
              <a:t>, Trabzon </a:t>
            </a:r>
            <a:r>
              <a:rPr kumimoji="0" lang="en-US" sz="1400" b="0" i="0" u="none" strike="noStrike" kern="0" cap="none" spc="-5" normalizeH="0" baseline="0" noProof="0" dirty="0" err="1">
                <a:ln>
                  <a:noFill/>
                </a:ln>
                <a:solidFill>
                  <a:srgbClr val="000000"/>
                </a:solidFill>
                <a:effectLst/>
                <a:uLnTx/>
                <a:uFillTx/>
                <a:latin typeface="Arial"/>
                <a:cs typeface="Calibri" panose="020F0502020204030204" pitchFamily="34" charset="0"/>
                <a:sym typeface="Arial"/>
              </a:rPr>
              <a:t>Valisi</a:t>
            </a:r>
            <a:r>
              <a:rPr kumimoji="0" lang="en-US" sz="1400" b="0" i="0" u="none" strike="noStrike" kern="0" cap="none" spc="-5" normalizeH="0" baseline="0" noProof="0" dirty="0">
                <a:ln>
                  <a:noFill/>
                </a:ln>
                <a:solidFill>
                  <a:srgbClr val="000000"/>
                </a:solidFill>
                <a:effectLst/>
                <a:uLnTx/>
                <a:uFillTx/>
                <a:latin typeface="Arial"/>
                <a:cs typeface="Calibri" panose="020F0502020204030204" pitchFamily="34" charset="0"/>
                <a:sym typeface="Arial"/>
              </a:rPr>
              <a:t>, Trabzon </a:t>
            </a:r>
            <a:r>
              <a:rPr kumimoji="0" lang="en-US" sz="1400" b="0" i="0" u="none" strike="noStrike" kern="0" cap="none" spc="-5" normalizeH="0" baseline="0" noProof="0" dirty="0" err="1">
                <a:ln>
                  <a:noFill/>
                </a:ln>
                <a:solidFill>
                  <a:srgbClr val="000000"/>
                </a:solidFill>
                <a:effectLst/>
                <a:uLnTx/>
                <a:uFillTx/>
                <a:latin typeface="Arial"/>
                <a:cs typeface="Calibri" panose="020F0502020204030204" pitchFamily="34" charset="0"/>
                <a:sym typeface="Arial"/>
              </a:rPr>
              <a:t>Büyükşehir</a:t>
            </a:r>
            <a:r>
              <a:rPr kumimoji="0" lang="en-US" sz="1400" b="0" i="0" u="none" strike="noStrike" kern="0" cap="none" spc="-5" normalizeH="0" baseline="0" noProof="0" dirty="0">
                <a:ln>
                  <a:noFill/>
                </a:ln>
                <a:solidFill>
                  <a:srgbClr val="000000"/>
                </a:solidFill>
                <a:effectLst/>
                <a:uLnTx/>
                <a:uFillTx/>
                <a:latin typeface="Arial"/>
                <a:cs typeface="Calibri" panose="020F0502020204030204" pitchFamily="34" charset="0"/>
                <a:sym typeface="Arial"/>
              </a:rPr>
              <a:t> Belediye </a:t>
            </a:r>
            <a:r>
              <a:rPr kumimoji="0" lang="en-US" sz="1400" b="0" i="0" u="none" strike="noStrike" kern="0" cap="none" spc="-5" normalizeH="0" baseline="0" noProof="0" dirty="0" err="1">
                <a:ln>
                  <a:noFill/>
                </a:ln>
                <a:solidFill>
                  <a:srgbClr val="000000"/>
                </a:solidFill>
                <a:effectLst/>
                <a:uLnTx/>
                <a:uFillTx/>
                <a:latin typeface="Arial"/>
                <a:cs typeface="Calibri" panose="020F0502020204030204" pitchFamily="34" charset="0"/>
                <a:sym typeface="Arial"/>
              </a:rPr>
              <a:t>Başkanı</a:t>
            </a:r>
            <a:r>
              <a:rPr kumimoji="0" lang="en-US" sz="1400" b="0" i="0" u="none" strike="noStrike" kern="0" cap="none" spc="-5" normalizeH="0" baseline="0" noProof="0" dirty="0">
                <a:ln>
                  <a:noFill/>
                </a:ln>
                <a:solidFill>
                  <a:srgbClr val="000000"/>
                </a:solidFill>
                <a:effectLst/>
                <a:uLnTx/>
                <a:uFillTx/>
                <a:latin typeface="Arial"/>
                <a:cs typeface="Calibri" panose="020F0502020204030204" pitchFamily="34" charset="0"/>
                <a:sym typeface="Arial"/>
              </a:rPr>
              <a:t>, </a:t>
            </a:r>
            <a:r>
              <a:rPr kumimoji="0" lang="en-US" sz="1400" b="0" i="0" u="none" strike="noStrike" kern="0" cap="none" spc="-5" normalizeH="0" baseline="0" noProof="0" dirty="0" err="1">
                <a:ln>
                  <a:noFill/>
                </a:ln>
                <a:solidFill>
                  <a:srgbClr val="000000"/>
                </a:solidFill>
                <a:effectLst/>
                <a:uLnTx/>
                <a:uFillTx/>
                <a:latin typeface="Arial"/>
                <a:cs typeface="Calibri" panose="020F0502020204030204" pitchFamily="34" charset="0"/>
                <a:sym typeface="Arial"/>
              </a:rPr>
              <a:t>rektörlerimiz</a:t>
            </a:r>
            <a:r>
              <a:rPr kumimoji="0" lang="en-US" sz="1400" b="0" i="0" u="none" strike="noStrike" kern="0" cap="none" spc="-5" normalizeH="0" baseline="0" noProof="0" dirty="0">
                <a:ln>
                  <a:noFill/>
                </a:ln>
                <a:solidFill>
                  <a:srgbClr val="000000"/>
                </a:solidFill>
                <a:effectLst/>
                <a:uLnTx/>
                <a:uFillTx/>
                <a:latin typeface="Arial"/>
                <a:cs typeface="Calibri" panose="020F0502020204030204" pitchFamily="34" charset="0"/>
                <a:sym typeface="Arial"/>
              </a:rPr>
              <a:t>,  </a:t>
            </a:r>
            <a:r>
              <a:rPr kumimoji="0" lang="en-US" sz="1400" b="0" i="0" u="none" strike="noStrike" kern="0" cap="none" spc="-5" normalizeH="0" baseline="0" noProof="0" dirty="0" err="1">
                <a:ln>
                  <a:noFill/>
                </a:ln>
                <a:solidFill>
                  <a:srgbClr val="000000"/>
                </a:solidFill>
                <a:effectLst/>
                <a:uLnTx/>
                <a:uFillTx/>
                <a:latin typeface="Arial"/>
                <a:cs typeface="Calibri" panose="020F0502020204030204" pitchFamily="34" charset="0"/>
                <a:sym typeface="Arial"/>
              </a:rPr>
              <a:t>ve</a:t>
            </a:r>
            <a:r>
              <a:rPr kumimoji="0" lang="en-US" sz="1400" b="0" i="0" u="none" strike="noStrike" kern="0" cap="none" spc="-5" normalizeH="0" baseline="0" noProof="0" dirty="0">
                <a:ln>
                  <a:noFill/>
                </a:ln>
                <a:solidFill>
                  <a:srgbClr val="000000"/>
                </a:solidFill>
                <a:effectLst/>
                <a:uLnTx/>
                <a:uFillTx/>
                <a:latin typeface="Arial"/>
                <a:cs typeface="Calibri" panose="020F0502020204030204" pitchFamily="34" charset="0"/>
                <a:sym typeface="Arial"/>
              </a:rPr>
              <a:t> TUSAŞ </a:t>
            </a:r>
            <a:r>
              <a:rPr kumimoji="0" lang="en-US" sz="1400" b="0" i="0" u="none" strike="noStrike" kern="0" cap="none" spc="-5" normalizeH="0" baseline="0" noProof="0" dirty="0" err="1">
                <a:ln>
                  <a:noFill/>
                </a:ln>
                <a:solidFill>
                  <a:srgbClr val="000000"/>
                </a:solidFill>
                <a:effectLst/>
                <a:uLnTx/>
                <a:uFillTx/>
                <a:latin typeface="Arial"/>
                <a:cs typeface="Calibri" panose="020F0502020204030204" pitchFamily="34" charset="0"/>
                <a:sym typeface="Arial"/>
              </a:rPr>
              <a:t>yetkililerinin</a:t>
            </a:r>
            <a:r>
              <a:rPr kumimoji="0" lang="en-US" sz="1400" b="0" i="0" u="none" strike="noStrike" kern="0" cap="none" spc="-5" normalizeH="0" baseline="0" noProof="0" dirty="0">
                <a:ln>
                  <a:noFill/>
                </a:ln>
                <a:solidFill>
                  <a:srgbClr val="000000"/>
                </a:solidFill>
                <a:effectLst/>
                <a:uLnTx/>
                <a:uFillTx/>
                <a:latin typeface="Arial"/>
                <a:cs typeface="Calibri" panose="020F0502020204030204" pitchFamily="34" charset="0"/>
                <a:sym typeface="Arial"/>
              </a:rPr>
              <a:t> </a:t>
            </a:r>
            <a:r>
              <a:rPr kumimoji="0" lang="en-US" sz="1400" b="0" i="0" u="none" strike="noStrike" kern="0" cap="none" spc="-5" normalizeH="0" baseline="0" noProof="0" dirty="0" err="1">
                <a:ln>
                  <a:noFill/>
                </a:ln>
                <a:solidFill>
                  <a:srgbClr val="000000"/>
                </a:solidFill>
                <a:effectLst/>
                <a:uLnTx/>
                <a:uFillTx/>
                <a:latin typeface="Arial"/>
                <a:cs typeface="Calibri" panose="020F0502020204030204" pitchFamily="34" charset="0"/>
                <a:sym typeface="Arial"/>
              </a:rPr>
              <a:t>katılımı</a:t>
            </a:r>
            <a:r>
              <a:rPr kumimoji="0" lang="en-US" sz="1400" b="0" i="0" u="none" strike="noStrike" kern="0" cap="none" spc="-5" normalizeH="0" baseline="0" noProof="0" dirty="0">
                <a:ln>
                  <a:noFill/>
                </a:ln>
                <a:solidFill>
                  <a:srgbClr val="000000"/>
                </a:solidFill>
                <a:effectLst/>
                <a:uLnTx/>
                <a:uFillTx/>
                <a:latin typeface="Arial"/>
                <a:cs typeface="Calibri" panose="020F0502020204030204" pitchFamily="34" charset="0"/>
                <a:sym typeface="Arial"/>
              </a:rPr>
              <a:t> </a:t>
            </a:r>
            <a:r>
              <a:rPr kumimoji="0" lang="en-US" sz="1400" b="0" i="0" u="none" strike="noStrike" kern="0" cap="none" spc="-5" normalizeH="0" baseline="0" noProof="0" dirty="0" err="1">
                <a:ln>
                  <a:noFill/>
                </a:ln>
                <a:solidFill>
                  <a:srgbClr val="000000"/>
                </a:solidFill>
                <a:effectLst/>
                <a:uLnTx/>
                <a:uFillTx/>
                <a:latin typeface="Arial"/>
                <a:cs typeface="Calibri" panose="020F0502020204030204" pitchFamily="34" charset="0"/>
                <a:sym typeface="Arial"/>
              </a:rPr>
              <a:t>ile</a:t>
            </a:r>
            <a:r>
              <a:rPr kumimoji="0" lang="en-US" sz="1400" b="0" i="0" u="none" strike="noStrike" kern="0" cap="none" spc="-5" normalizeH="0" baseline="0" noProof="0" dirty="0">
                <a:ln>
                  <a:noFill/>
                </a:ln>
                <a:solidFill>
                  <a:srgbClr val="000000"/>
                </a:solidFill>
                <a:effectLst/>
                <a:uLnTx/>
                <a:uFillTx/>
                <a:latin typeface="Arial"/>
                <a:cs typeface="Calibri" panose="020F0502020204030204" pitchFamily="34" charset="0"/>
                <a:sym typeface="Arial"/>
              </a:rPr>
              <a:t> </a:t>
            </a:r>
            <a:r>
              <a:rPr kumimoji="0" lang="en-US" sz="1400" b="0" i="0" u="none" strike="noStrike" kern="0" cap="none" spc="-5" normalizeH="0" baseline="0" noProof="0" dirty="0" err="1">
                <a:ln>
                  <a:noFill/>
                </a:ln>
                <a:solidFill>
                  <a:srgbClr val="000000"/>
                </a:solidFill>
                <a:effectLst/>
                <a:uLnTx/>
                <a:uFillTx/>
                <a:latin typeface="Arial"/>
                <a:cs typeface="Calibri" panose="020F0502020204030204" pitchFamily="34" charset="0"/>
                <a:sym typeface="Arial"/>
              </a:rPr>
              <a:t>açıl</a:t>
            </a:r>
            <a:r>
              <a:rPr kumimoji="0" lang="tr-TR" sz="1400" b="0" i="0" u="none" strike="noStrike" kern="0" cap="none" spc="-5" normalizeH="0" baseline="0" noProof="0" dirty="0" err="1">
                <a:ln>
                  <a:noFill/>
                </a:ln>
                <a:solidFill>
                  <a:srgbClr val="000000"/>
                </a:solidFill>
                <a:effectLst/>
                <a:uLnTx/>
                <a:uFillTx/>
                <a:latin typeface="Arial"/>
                <a:cs typeface="Calibri" panose="020F0502020204030204" pitchFamily="34" charset="0"/>
                <a:sym typeface="Arial"/>
              </a:rPr>
              <a:t>dı</a:t>
            </a:r>
            <a:r>
              <a:rPr kumimoji="0" lang="tr-TR" sz="1400" b="0" i="0" u="none" strike="noStrike" kern="0" cap="none" spc="-5" normalizeH="0" baseline="0" noProof="0" dirty="0">
                <a:ln>
                  <a:noFill/>
                </a:ln>
                <a:solidFill>
                  <a:srgbClr val="000000"/>
                </a:solidFill>
                <a:effectLst/>
                <a:uLnTx/>
                <a:uFillTx/>
                <a:latin typeface="Arial"/>
                <a:cs typeface="Calibri" panose="020F0502020204030204" pitchFamily="34" charset="0"/>
                <a:sym typeface="Arial"/>
              </a:rPr>
              <a:t>.</a:t>
            </a:r>
            <a:endParaRPr kumimoji="0" sz="1200" b="0" i="0" u="none" strike="noStrike" kern="0" cap="none" spc="0" normalizeH="0" baseline="0" noProof="0" dirty="0">
              <a:ln>
                <a:noFill/>
              </a:ln>
              <a:solidFill>
                <a:srgbClr val="000000"/>
              </a:solidFill>
              <a:effectLst/>
              <a:uLnTx/>
              <a:uFillTx/>
              <a:latin typeface="Arial"/>
              <a:cs typeface="Calibri" panose="020F0502020204030204" pitchFamily="34" charset="0"/>
              <a:sym typeface="Arial"/>
            </a:endParaRPr>
          </a:p>
        </p:txBody>
      </p:sp>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61" y="6481579"/>
            <a:ext cx="744116" cy="372131"/>
          </a:xfrm>
          <a:prstGeom prst="rect">
            <a:avLst/>
          </a:prstGeom>
          <a:noFill/>
          <a:effectLst>
            <a:outerShdw blurRad="50800" dist="50800" dir="5400000" algn="ctr" rotWithShape="0">
              <a:srgbClr val="000000">
                <a:alpha val="0"/>
              </a:srgbClr>
            </a:outerShdw>
          </a:effectLst>
        </p:spPr>
      </p:pic>
      <p:sp>
        <p:nvSpPr>
          <p:cNvPr id="9" name="Dikdörtgen 8"/>
          <p:cNvSpPr/>
          <p:nvPr/>
        </p:nvSpPr>
        <p:spPr>
          <a:xfrm>
            <a:off x="755577" y="6480702"/>
            <a:ext cx="8388423" cy="400110"/>
          </a:xfrm>
          <a:prstGeom prst="rect">
            <a:avLst/>
          </a:prstGeom>
        </p:spPr>
        <p:txBody>
          <a:bodyPr wrap="square">
            <a:spAutoFit/>
          </a:bodyPr>
          <a:lstStyle/>
          <a:p>
            <a:pPr algn="ctr"/>
            <a:r>
              <a:rPr lang="tr-TR" sz="1000" b="1" i="1" dirty="0" smtClean="0">
                <a:solidFill>
                  <a:srgbClr val="C00000"/>
                </a:solidFill>
                <a:cs typeface="Arial" panose="020B0604020202020204" pitchFamily="34" charset="0"/>
              </a:rPr>
              <a:t>KARADENİZ TEKNİK ÜNİVERSİTESİ MAKİNE MÜHENDİSLİĞİ BÖLÜMÜ</a:t>
            </a:r>
            <a:endParaRPr lang="tr-TR" sz="1000" b="1" i="1" dirty="0" smtClean="0">
              <a:solidFill>
                <a:srgbClr val="C00000"/>
              </a:solidFill>
              <a:latin typeface="Calibri"/>
            </a:endParaRPr>
          </a:p>
          <a:p>
            <a:pPr algn="ctr"/>
            <a:r>
              <a:rPr lang="tr-TR" sz="1000" b="1" i="1" dirty="0" smtClean="0">
                <a:solidFill>
                  <a:srgbClr val="0000FF"/>
                </a:solidFill>
                <a:cs typeface="Arial" panose="020B0604020202020204" pitchFamily="34" charset="0"/>
              </a:rPr>
              <a:t>KARADENİZ TECHNICAL UNIVERSITY DEPARTMENT OF MECHANICAL ENGINEERING</a:t>
            </a:r>
            <a:endParaRPr lang="tr-TR" sz="1100" b="1" i="1" dirty="0" smtClean="0">
              <a:solidFill>
                <a:srgbClr val="0000FF"/>
              </a:solidFill>
              <a:cs typeface="Arial" panose="020B0604020202020204" pitchFamily="34" charset="0"/>
            </a:endParaRPr>
          </a:p>
        </p:txBody>
      </p:sp>
    </p:spTree>
    <p:extLst>
      <p:ext uri="{BB962C8B-B14F-4D97-AF65-F5344CB8AC3E}">
        <p14:creationId xmlns:p14="http://schemas.microsoft.com/office/powerpoint/2010/main" val="19154674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is Teması">
  <a:themeElements>
    <a:clrScheme name="Ofis">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517</TotalTime>
  <Words>1595</Words>
  <Application>Microsoft Office PowerPoint</Application>
  <PresentationFormat>Ekran Gösterisi (4:3)</PresentationFormat>
  <Paragraphs>338</Paragraphs>
  <Slides>20</Slides>
  <Notes>8</Notes>
  <HiddenSlides>0</HiddenSlides>
  <MMClips>0</MMClips>
  <ScaleCrop>false</ScaleCrop>
  <HeadingPairs>
    <vt:vector size="6" baseType="variant">
      <vt:variant>
        <vt:lpstr>Kullanılan Yazı Tipleri</vt:lpstr>
      </vt:variant>
      <vt:variant>
        <vt:i4>7</vt:i4>
      </vt:variant>
      <vt:variant>
        <vt:lpstr>Tema</vt:lpstr>
      </vt:variant>
      <vt:variant>
        <vt:i4>3</vt:i4>
      </vt:variant>
      <vt:variant>
        <vt:lpstr>Slayt Başlıkları</vt:lpstr>
      </vt:variant>
      <vt:variant>
        <vt:i4>20</vt:i4>
      </vt:variant>
    </vt:vector>
  </HeadingPairs>
  <TitlesOfParts>
    <vt:vector size="30" baseType="lpstr">
      <vt:lpstr>Arial</vt:lpstr>
      <vt:lpstr>Calibri</vt:lpstr>
      <vt:lpstr>Gotham</vt:lpstr>
      <vt:lpstr>HurmeRegular</vt:lpstr>
      <vt:lpstr>inherit</vt:lpstr>
      <vt:lpstr>Times New Roman</vt:lpstr>
      <vt:lpstr>Verdana</vt:lpstr>
      <vt:lpstr>Ofis Teması</vt:lpstr>
      <vt:lpstr>1_Ofis Teması</vt:lpstr>
      <vt:lpstr>2_Ofis Teması</vt:lpstr>
      <vt:lpstr>TÜBİTAK 2209-A, 2209-B,        TUSAŞ LIFT-UP, KTÜ BAP-08      DESTEKLERİ TANITIMI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Bölümümüz Öğrencilerine TUSAŞ- LIFT UP Sanayi Odaklı Lisans Bitirme Projeleri Desteği - I</vt:lpstr>
      <vt:lpstr>Bölümümüz Öğrencilerine TUSAŞ- LIFT UP Sanayi Odaklı Lisans Bitirme Projeleri Desteği - II</vt:lpstr>
      <vt:lpstr>Bölümümüz Öğrencilerine TUSAŞ- LIFT UP Sanayi Odaklı Lisans Bitirme Projeleri Desteği - III</vt:lpstr>
      <vt:lpstr>Bölümümüz Öğrencilerine TUSAŞ- LIFT UP Sanayi Odaklı Lisans Bitirme Projeleri Desteği - IV</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Bölümümüz Öğrencileri LIFT UP Sanayi Odaklı Lisans Bitirme Projeleri Programına Kabul Aldı</dc:title>
  <dc:creator>ÖNC</dc:creator>
  <cp:lastModifiedBy>Dekan Yardımcısı</cp:lastModifiedBy>
  <cp:revision>55</cp:revision>
  <dcterms:created xsi:type="dcterms:W3CDTF">2022-10-28T12:59:20Z</dcterms:created>
  <dcterms:modified xsi:type="dcterms:W3CDTF">2024-03-21T12:27:02Z</dcterms:modified>
</cp:coreProperties>
</file>