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ЄŁĬM ." initials="§." lastIdx="2" clrIdx="0">
    <p:extLst>
      <p:ext uri="{19B8F6BF-5375-455C-9EA6-DF929625EA0E}">
        <p15:presenceInfo xmlns:p15="http://schemas.microsoft.com/office/powerpoint/2012/main" userId="3ec3011feafc160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25" d="100"/>
          <a:sy n="25" d="100"/>
        </p:scale>
        <p:origin x="1474" y="-29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ЄŁĬM ." userId="3ec3011feafc1600" providerId="LiveId" clId="{5B7C2E76-E4BA-4BC4-98FC-8F666B1AF2F4}"/>
    <pc:docChg chg="undo custSel modSld">
      <pc:chgData name="§ЄŁĬM ." userId="3ec3011feafc1600" providerId="LiveId" clId="{5B7C2E76-E4BA-4BC4-98FC-8F666B1AF2F4}" dt="2021-07-26T14:04:30.190" v="78" actId="14100"/>
      <pc:docMkLst>
        <pc:docMk/>
      </pc:docMkLst>
      <pc:sldChg chg="addSp delSp modSp mod">
        <pc:chgData name="§ЄŁĬM ." userId="3ec3011feafc1600" providerId="LiveId" clId="{5B7C2E76-E4BA-4BC4-98FC-8F666B1AF2F4}" dt="2021-07-26T14:04:30.190" v="78" actId="14100"/>
        <pc:sldMkLst>
          <pc:docMk/>
          <pc:sldMk cId="1237614787" sldId="256"/>
        </pc:sldMkLst>
        <pc:spChg chg="add del mod">
          <ac:chgData name="§ЄŁĬM ." userId="3ec3011feafc1600" providerId="LiveId" clId="{5B7C2E76-E4BA-4BC4-98FC-8F666B1AF2F4}" dt="2021-07-26T14:01:54.483" v="44" actId="21"/>
          <ac:spMkLst>
            <pc:docMk/>
            <pc:sldMk cId="1237614787" sldId="256"/>
            <ac:spMk id="2" creationId="{EE6ECD84-B936-4191-84CA-C6C222142E59}"/>
          </ac:spMkLst>
        </pc:spChg>
        <pc:spChg chg="add del mod">
          <ac:chgData name="§ЄŁĬM ." userId="3ec3011feafc1600" providerId="LiveId" clId="{5B7C2E76-E4BA-4BC4-98FC-8F666B1AF2F4}" dt="2021-07-26T14:01:43.527" v="43" actId="11529"/>
          <ac:spMkLst>
            <pc:docMk/>
            <pc:sldMk cId="1237614787" sldId="256"/>
            <ac:spMk id="3" creationId="{1A1C8274-84B9-4471-B2B2-EA0DC56FEEB6}"/>
          </ac:spMkLst>
        </pc:spChg>
        <pc:spChg chg="add mod">
          <ac:chgData name="§ЄŁĬM ." userId="3ec3011feafc1600" providerId="LiveId" clId="{5B7C2E76-E4BA-4BC4-98FC-8F666B1AF2F4}" dt="2021-07-26T14:02:13.587" v="48" actId="207"/>
          <ac:spMkLst>
            <pc:docMk/>
            <pc:sldMk cId="1237614787" sldId="256"/>
            <ac:spMk id="4" creationId="{BEF84326-EEA8-49DA-9E35-F18704A1EEA6}"/>
          </ac:spMkLst>
        </pc:spChg>
        <pc:spChg chg="add mod">
          <ac:chgData name="§ЄŁĬM ." userId="3ec3011feafc1600" providerId="LiveId" clId="{5B7C2E76-E4BA-4BC4-98FC-8F666B1AF2F4}" dt="2021-07-26T14:03:42.822" v="74" actId="14100"/>
          <ac:spMkLst>
            <pc:docMk/>
            <pc:sldMk cId="1237614787" sldId="256"/>
            <ac:spMk id="5" creationId="{6A8E65A8-117C-42CB-90C9-869155EBC44B}"/>
          </ac:spMkLst>
        </pc:spChg>
        <pc:spChg chg="mod">
          <ac:chgData name="§ЄŁĬM ." userId="3ec3011feafc1600" providerId="LiveId" clId="{5B7C2E76-E4BA-4BC4-98FC-8F666B1AF2F4}" dt="2021-07-26T13:56:24.007" v="17" actId="14100"/>
          <ac:spMkLst>
            <pc:docMk/>
            <pc:sldMk cId="1237614787" sldId="256"/>
            <ac:spMk id="7" creationId="{A0E74D8F-97A3-411D-AF78-604EC83CA392}"/>
          </ac:spMkLst>
        </pc:spChg>
        <pc:spChg chg="mod">
          <ac:chgData name="§ЄŁĬM ." userId="3ec3011feafc1600" providerId="LiveId" clId="{5B7C2E76-E4BA-4BC4-98FC-8F666B1AF2F4}" dt="2021-07-26T14:04:30.190" v="78" actId="14100"/>
          <ac:spMkLst>
            <pc:docMk/>
            <pc:sldMk cId="1237614787" sldId="256"/>
            <ac:spMk id="14" creationId="{9CB580AF-45E5-49DE-BE7F-8D3CA1BFAEC2}"/>
          </ac:spMkLst>
        </pc:spChg>
        <pc:spChg chg="mod">
          <ac:chgData name="§ЄŁĬM ." userId="3ec3011feafc1600" providerId="LiveId" clId="{5B7C2E76-E4BA-4BC4-98FC-8F666B1AF2F4}" dt="2021-07-26T13:56:29.295" v="18" actId="1076"/>
          <ac:spMkLst>
            <pc:docMk/>
            <pc:sldMk cId="1237614787" sldId="256"/>
            <ac:spMk id="15" creationId="{99C2AF0E-A533-42D3-A43B-0EAE2720B50A}"/>
          </ac:spMkLst>
        </pc:spChg>
        <pc:spChg chg="mod">
          <ac:chgData name="§ЄŁĬM ." userId="3ec3011feafc1600" providerId="LiveId" clId="{5B7C2E76-E4BA-4BC4-98FC-8F666B1AF2F4}" dt="2021-07-26T13:56:42.131" v="20" actId="1076"/>
          <ac:spMkLst>
            <pc:docMk/>
            <pc:sldMk cId="1237614787" sldId="256"/>
            <ac:spMk id="16" creationId="{8C219781-38EC-46C3-889D-900078B02634}"/>
          </ac:spMkLst>
        </pc:spChg>
        <pc:spChg chg="mod">
          <ac:chgData name="§ЄŁĬM ." userId="3ec3011feafc1600" providerId="LiveId" clId="{5B7C2E76-E4BA-4BC4-98FC-8F666B1AF2F4}" dt="2021-07-26T13:56:37.141" v="19" actId="1076"/>
          <ac:spMkLst>
            <pc:docMk/>
            <pc:sldMk cId="1237614787" sldId="256"/>
            <ac:spMk id="17" creationId="{C3D4064E-2A6E-4D58-BB1E-E3DD70B6E1DC}"/>
          </ac:spMkLst>
        </pc:spChg>
        <pc:spChg chg="del mod">
          <ac:chgData name="§ЄŁĬM ." userId="3ec3011feafc1600" providerId="LiveId" clId="{5B7C2E76-E4BA-4BC4-98FC-8F666B1AF2F4}" dt="2021-07-26T14:00:32.724" v="32" actId="478"/>
          <ac:spMkLst>
            <pc:docMk/>
            <pc:sldMk cId="1237614787" sldId="256"/>
            <ac:spMk id="18" creationId="{F237DB77-B36A-4D30-B211-A856F81811F8}"/>
          </ac:spMkLst>
        </pc:spChg>
        <pc:spChg chg="del mod">
          <ac:chgData name="§ЄŁĬM ." userId="3ec3011feafc1600" providerId="LiveId" clId="{5B7C2E76-E4BA-4BC4-98FC-8F666B1AF2F4}" dt="2021-07-26T14:03:12.299" v="69" actId="21"/>
          <ac:spMkLst>
            <pc:docMk/>
            <pc:sldMk cId="1237614787" sldId="256"/>
            <ac:spMk id="20" creationId="{B1C983CF-8AE9-4DA8-A41B-54C49A892057}"/>
          </ac:spMkLst>
        </pc:spChg>
        <pc:spChg chg="add mod">
          <ac:chgData name="§ЄŁĬM ." userId="3ec3011feafc1600" providerId="LiveId" clId="{5B7C2E76-E4BA-4BC4-98FC-8F666B1AF2F4}" dt="2021-07-26T14:04:03.319" v="76" actId="313"/>
          <ac:spMkLst>
            <pc:docMk/>
            <pc:sldMk cId="1237614787" sldId="256"/>
            <ac:spMk id="22" creationId="{948B8868-71A5-4616-8264-96D9BE6DAA57}"/>
          </ac:spMkLst>
        </pc:spChg>
        <pc:spChg chg="add mod">
          <ac:chgData name="§ЄŁĬM ." userId="3ec3011feafc1600" providerId="LiveId" clId="{5B7C2E76-E4BA-4BC4-98FC-8F666B1AF2F4}" dt="2021-07-26T14:03:50.936" v="75" actId="1076"/>
          <ac:spMkLst>
            <pc:docMk/>
            <pc:sldMk cId="1237614787" sldId="256"/>
            <ac:spMk id="24" creationId="{493032EE-3F8B-4ED3-AF9E-48DC00DAF995}"/>
          </ac:spMkLst>
        </pc:spChg>
        <pc:picChg chg="mod">
          <ac:chgData name="§ЄŁĬM ." userId="3ec3011feafc1600" providerId="LiveId" clId="{5B7C2E76-E4BA-4BC4-98FC-8F666B1AF2F4}" dt="2021-07-26T13:56:44.875" v="21" actId="1076"/>
          <ac:picMkLst>
            <pc:docMk/>
            <pc:sldMk cId="1237614787" sldId="256"/>
            <ac:picMk id="19" creationId="{74812BEE-8FDC-4716-A4DD-D3AB0D3306BA}"/>
          </ac:picMkLst>
        </pc:picChg>
        <pc:picChg chg="add del mod">
          <ac:chgData name="§ЄŁĬM ." userId="3ec3011feafc1600" providerId="LiveId" clId="{5B7C2E76-E4BA-4BC4-98FC-8F666B1AF2F4}" dt="2021-07-26T14:01:57.295" v="45" actId="478"/>
          <ac:picMkLst>
            <pc:docMk/>
            <pc:sldMk cId="1237614787" sldId="256"/>
            <ac:picMk id="21" creationId="{350D7A85-6BE1-4C8A-B268-BB5D21F0B7EE}"/>
          </ac:picMkLst>
        </pc:picChg>
        <pc:picChg chg="add mod">
          <ac:chgData name="§ЄŁĬM ." userId="3ec3011feafc1600" providerId="LiveId" clId="{5B7C2E76-E4BA-4BC4-98FC-8F666B1AF2F4}" dt="2021-07-26T14:03:00.512" v="68" actId="14100"/>
          <ac:picMkLst>
            <pc:docMk/>
            <pc:sldMk cId="1237614787" sldId="256"/>
            <ac:picMk id="23" creationId="{4CC50AA6-F084-48BD-BD42-15E8D75F24AD}"/>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tr-TR"/>
              <a:t>Asıl başlık stilini düzenlemek için tıklayın</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3F3CA53B-B19E-4501-8D81-B4934BFE965F}" type="datetimeFigureOut">
              <a:rPr lang="tr-TR" smtClean="0"/>
              <a:t>26.07.2021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0130ED-3740-43D3-BBD6-03250F7F0ACD}" type="slidenum">
              <a:rPr lang="tr-TR" smtClean="0"/>
              <a:t>‹#›</a:t>
            </a:fld>
            <a:endParaRPr lang="tr-TR"/>
          </a:p>
        </p:txBody>
      </p:sp>
    </p:spTree>
    <p:extLst>
      <p:ext uri="{BB962C8B-B14F-4D97-AF65-F5344CB8AC3E}">
        <p14:creationId xmlns:p14="http://schemas.microsoft.com/office/powerpoint/2010/main" val="2554198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F3CA53B-B19E-4501-8D81-B4934BFE965F}" type="datetimeFigureOut">
              <a:rPr lang="tr-TR" smtClean="0"/>
              <a:t>26.07.2021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0130ED-3740-43D3-BBD6-03250F7F0ACD}" type="slidenum">
              <a:rPr lang="tr-TR" smtClean="0"/>
              <a:t>‹#›</a:t>
            </a:fld>
            <a:endParaRPr lang="tr-TR"/>
          </a:p>
        </p:txBody>
      </p:sp>
    </p:spTree>
    <p:extLst>
      <p:ext uri="{BB962C8B-B14F-4D97-AF65-F5344CB8AC3E}">
        <p14:creationId xmlns:p14="http://schemas.microsoft.com/office/powerpoint/2010/main" val="2524291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F3CA53B-B19E-4501-8D81-B4934BFE965F}" type="datetimeFigureOut">
              <a:rPr lang="tr-TR" smtClean="0"/>
              <a:t>26.07.2021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0130ED-3740-43D3-BBD6-03250F7F0ACD}" type="slidenum">
              <a:rPr lang="tr-TR" smtClean="0"/>
              <a:t>‹#›</a:t>
            </a:fld>
            <a:endParaRPr lang="tr-TR"/>
          </a:p>
        </p:txBody>
      </p:sp>
    </p:spTree>
    <p:extLst>
      <p:ext uri="{BB962C8B-B14F-4D97-AF65-F5344CB8AC3E}">
        <p14:creationId xmlns:p14="http://schemas.microsoft.com/office/powerpoint/2010/main" val="2421589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F3CA53B-B19E-4501-8D81-B4934BFE965F}" type="datetimeFigureOut">
              <a:rPr lang="tr-TR" smtClean="0"/>
              <a:t>26.07.2021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0130ED-3740-43D3-BBD6-03250F7F0ACD}" type="slidenum">
              <a:rPr lang="tr-TR" smtClean="0"/>
              <a:t>‹#›</a:t>
            </a:fld>
            <a:endParaRPr lang="tr-TR"/>
          </a:p>
        </p:txBody>
      </p:sp>
    </p:spTree>
    <p:extLst>
      <p:ext uri="{BB962C8B-B14F-4D97-AF65-F5344CB8AC3E}">
        <p14:creationId xmlns:p14="http://schemas.microsoft.com/office/powerpoint/2010/main" val="464196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tr-TR"/>
              <a:t>Asıl başlık stilini düzenlemek için tıklayın</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F3CA53B-B19E-4501-8D81-B4934BFE965F}" type="datetimeFigureOut">
              <a:rPr lang="tr-TR" smtClean="0"/>
              <a:t>26.07.2021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0130ED-3740-43D3-BBD6-03250F7F0ACD}" type="slidenum">
              <a:rPr lang="tr-TR" smtClean="0"/>
              <a:t>‹#›</a:t>
            </a:fld>
            <a:endParaRPr lang="tr-TR"/>
          </a:p>
        </p:txBody>
      </p:sp>
    </p:spTree>
    <p:extLst>
      <p:ext uri="{BB962C8B-B14F-4D97-AF65-F5344CB8AC3E}">
        <p14:creationId xmlns:p14="http://schemas.microsoft.com/office/powerpoint/2010/main" val="2408408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F3CA53B-B19E-4501-8D81-B4934BFE965F}" type="datetimeFigureOut">
              <a:rPr lang="tr-TR" smtClean="0"/>
              <a:t>26.07.2021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D0130ED-3740-43D3-BBD6-03250F7F0ACD}" type="slidenum">
              <a:rPr lang="tr-TR" smtClean="0"/>
              <a:t>‹#›</a:t>
            </a:fld>
            <a:endParaRPr lang="tr-TR"/>
          </a:p>
        </p:txBody>
      </p:sp>
    </p:spTree>
    <p:extLst>
      <p:ext uri="{BB962C8B-B14F-4D97-AF65-F5344CB8AC3E}">
        <p14:creationId xmlns:p14="http://schemas.microsoft.com/office/powerpoint/2010/main" val="3057727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tr-TR"/>
              <a:t>Asıl metin stillerini düzenlemek için tıklayın</a:t>
            </a:r>
          </a:p>
        </p:txBody>
      </p:sp>
      <p:sp>
        <p:nvSpPr>
          <p:cNvPr id="4" name="Content Placeholder 3"/>
          <p:cNvSpPr>
            <a:spLocks noGrp="1"/>
          </p:cNvSpPr>
          <p:nvPr>
            <p:ph sz="half" idx="2"/>
          </p:nvPr>
        </p:nvSpPr>
        <p:spPr>
          <a:xfrm>
            <a:off x="2085368" y="15635264"/>
            <a:ext cx="12807832" cy="2299711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tr-TR"/>
              <a:t>Asıl metin stillerini düzenlemek için tıklayın</a:t>
            </a:r>
          </a:p>
        </p:txBody>
      </p:sp>
      <p:sp>
        <p:nvSpPr>
          <p:cNvPr id="6" name="Content Placeholder 5"/>
          <p:cNvSpPr>
            <a:spLocks noGrp="1"/>
          </p:cNvSpPr>
          <p:nvPr>
            <p:ph sz="quarter" idx="4"/>
          </p:nvPr>
        </p:nvSpPr>
        <p:spPr>
          <a:xfrm>
            <a:off x="15326828" y="15635264"/>
            <a:ext cx="12870909" cy="2299711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F3CA53B-B19E-4501-8D81-B4934BFE965F}" type="datetimeFigureOut">
              <a:rPr lang="tr-TR" smtClean="0"/>
              <a:t>26.07.2021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D0130ED-3740-43D3-BBD6-03250F7F0ACD}" type="slidenum">
              <a:rPr lang="tr-TR" smtClean="0"/>
              <a:t>‹#›</a:t>
            </a:fld>
            <a:endParaRPr lang="tr-TR"/>
          </a:p>
        </p:txBody>
      </p:sp>
    </p:spTree>
    <p:extLst>
      <p:ext uri="{BB962C8B-B14F-4D97-AF65-F5344CB8AC3E}">
        <p14:creationId xmlns:p14="http://schemas.microsoft.com/office/powerpoint/2010/main" val="2646547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3F3CA53B-B19E-4501-8D81-B4934BFE965F}" type="datetimeFigureOut">
              <a:rPr lang="tr-TR" smtClean="0"/>
              <a:t>26.07.2021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D0130ED-3740-43D3-BBD6-03250F7F0ACD}" type="slidenum">
              <a:rPr lang="tr-TR" smtClean="0"/>
              <a:t>‹#›</a:t>
            </a:fld>
            <a:endParaRPr lang="tr-TR"/>
          </a:p>
        </p:txBody>
      </p:sp>
    </p:spTree>
    <p:extLst>
      <p:ext uri="{BB962C8B-B14F-4D97-AF65-F5344CB8AC3E}">
        <p14:creationId xmlns:p14="http://schemas.microsoft.com/office/powerpoint/2010/main" val="292954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3CA53B-B19E-4501-8D81-B4934BFE965F}" type="datetimeFigureOut">
              <a:rPr lang="tr-TR" smtClean="0"/>
              <a:t>26.07.2021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D0130ED-3740-43D3-BBD6-03250F7F0ACD}" type="slidenum">
              <a:rPr lang="tr-TR" smtClean="0"/>
              <a:t>‹#›</a:t>
            </a:fld>
            <a:endParaRPr lang="tr-TR"/>
          </a:p>
        </p:txBody>
      </p:sp>
    </p:spTree>
    <p:extLst>
      <p:ext uri="{BB962C8B-B14F-4D97-AF65-F5344CB8AC3E}">
        <p14:creationId xmlns:p14="http://schemas.microsoft.com/office/powerpoint/2010/main" val="427718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tr-TR"/>
              <a:t>Asıl başlık stilini düzenlemek için tıklayın</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F3CA53B-B19E-4501-8D81-B4934BFE965F}" type="datetimeFigureOut">
              <a:rPr lang="tr-TR" smtClean="0"/>
              <a:t>26.07.2021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D0130ED-3740-43D3-BBD6-03250F7F0ACD}" type="slidenum">
              <a:rPr lang="tr-TR" smtClean="0"/>
              <a:t>‹#›</a:t>
            </a:fld>
            <a:endParaRPr lang="tr-TR"/>
          </a:p>
        </p:txBody>
      </p:sp>
    </p:spTree>
    <p:extLst>
      <p:ext uri="{BB962C8B-B14F-4D97-AF65-F5344CB8AC3E}">
        <p14:creationId xmlns:p14="http://schemas.microsoft.com/office/powerpoint/2010/main" val="1898765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tr-TR"/>
              <a:t>Resim eklemek için simgeye tıklayın</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F3CA53B-B19E-4501-8D81-B4934BFE965F}" type="datetimeFigureOut">
              <a:rPr lang="tr-TR" smtClean="0"/>
              <a:t>26.07.2021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D0130ED-3740-43D3-BBD6-03250F7F0ACD}" type="slidenum">
              <a:rPr lang="tr-TR" smtClean="0"/>
              <a:t>‹#›</a:t>
            </a:fld>
            <a:endParaRPr lang="tr-TR"/>
          </a:p>
        </p:txBody>
      </p:sp>
    </p:spTree>
    <p:extLst>
      <p:ext uri="{BB962C8B-B14F-4D97-AF65-F5344CB8AC3E}">
        <p14:creationId xmlns:p14="http://schemas.microsoft.com/office/powerpoint/2010/main" val="167414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3F3CA53B-B19E-4501-8D81-B4934BFE965F}" type="datetimeFigureOut">
              <a:rPr lang="tr-TR" smtClean="0"/>
              <a:t>26.07.2021</a:t>
            </a:fld>
            <a:endParaRPr lang="tr-TR"/>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7D0130ED-3740-43D3-BBD6-03250F7F0ACD}" type="slidenum">
              <a:rPr lang="tr-TR" smtClean="0"/>
              <a:t>‹#›</a:t>
            </a:fld>
            <a:endParaRPr lang="tr-TR"/>
          </a:p>
        </p:txBody>
      </p:sp>
    </p:spTree>
    <p:extLst>
      <p:ext uri="{BB962C8B-B14F-4D97-AF65-F5344CB8AC3E}">
        <p14:creationId xmlns:p14="http://schemas.microsoft.com/office/powerpoint/2010/main" val="264961804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Dikdörtgen: Köşeleri Yuvarlatılmış 6">
            <a:extLst>
              <a:ext uri="{FF2B5EF4-FFF2-40B4-BE49-F238E27FC236}">
                <a16:creationId xmlns:a16="http://schemas.microsoft.com/office/drawing/2014/main" id="{A0E74D8F-97A3-411D-AF78-604EC83CA392}"/>
              </a:ext>
            </a:extLst>
          </p:cNvPr>
          <p:cNvSpPr/>
          <p:nvPr/>
        </p:nvSpPr>
        <p:spPr>
          <a:xfrm>
            <a:off x="294358" y="11625560"/>
            <a:ext cx="28181823" cy="642797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endParaRPr lang="tr-TR" sz="3200" dirty="0">
              <a:ln w="0"/>
              <a:solidFill>
                <a:schemeClr val="tx1"/>
              </a:solidFill>
            </a:endParaRPr>
          </a:p>
        </p:txBody>
      </p:sp>
      <p:pic>
        <p:nvPicPr>
          <p:cNvPr id="1026" name="Picture 2">
            <a:extLst>
              <a:ext uri="{FF2B5EF4-FFF2-40B4-BE49-F238E27FC236}">
                <a16:creationId xmlns:a16="http://schemas.microsoft.com/office/drawing/2014/main" id="{4D1F7B13-71D7-4FC1-95B6-6DB657DDED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46756" y="514350"/>
            <a:ext cx="7429500" cy="7429500"/>
          </a:xfrm>
          <a:prstGeom prst="rect">
            <a:avLst/>
          </a:prstGeom>
          <a:noFill/>
          <a:extLst>
            <a:ext uri="{909E8E84-426E-40DD-AFC4-6F175D3DCCD1}">
              <a14:hiddenFill xmlns:a14="http://schemas.microsoft.com/office/drawing/2010/main">
                <a:solidFill>
                  <a:srgbClr val="FFFFFF"/>
                </a:solidFill>
              </a14:hiddenFill>
            </a:ext>
          </a:extLst>
        </p:spPr>
      </p:pic>
      <p:sp>
        <p:nvSpPr>
          <p:cNvPr id="8" name="Metin kutusu 7">
            <a:extLst>
              <a:ext uri="{FF2B5EF4-FFF2-40B4-BE49-F238E27FC236}">
                <a16:creationId xmlns:a16="http://schemas.microsoft.com/office/drawing/2014/main" id="{12BAFCC3-5932-4027-B23B-E8AA4B87A9E4}"/>
              </a:ext>
            </a:extLst>
          </p:cNvPr>
          <p:cNvSpPr txBox="1"/>
          <p:nvPr/>
        </p:nvSpPr>
        <p:spPr>
          <a:xfrm>
            <a:off x="648252" y="2423746"/>
            <a:ext cx="11112466" cy="4462760"/>
          </a:xfrm>
          <a:prstGeom prst="rect">
            <a:avLst/>
          </a:prstGeom>
          <a:noFill/>
        </p:spPr>
        <p:txBody>
          <a:bodyPr wrap="none" rtlCol="0">
            <a:spAutoFit/>
          </a:bodyPr>
          <a:lstStyle/>
          <a:p>
            <a:pPr algn="ctr">
              <a:lnSpc>
                <a:spcPct val="150000"/>
              </a:lnSpc>
              <a:spcAft>
                <a:spcPts val="800"/>
              </a:spcAft>
            </a:pPr>
            <a:r>
              <a:rPr lang="tr-TR" sz="4800" b="1" dirty="0">
                <a:effectLst/>
                <a:latin typeface="Times New Roman" panose="02020603050405020304" pitchFamily="18" charset="0"/>
                <a:ea typeface="Times New Roman" panose="02020603050405020304" pitchFamily="18" charset="0"/>
                <a:cs typeface="Times New Roman" panose="02020603050405020304" pitchFamily="18" charset="0"/>
              </a:rPr>
              <a:t>KARADENİZ TEKNİK ÜNİVERSİTESİ</a:t>
            </a:r>
            <a:endParaRPr lang="tr-TR" sz="48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50000"/>
              </a:lnSpc>
              <a:spcAft>
                <a:spcPts val="800"/>
              </a:spcAft>
            </a:pPr>
            <a:r>
              <a:rPr lang="tr-TR" sz="4800" b="1" dirty="0">
                <a:effectLst/>
                <a:latin typeface="Times New Roman" panose="02020603050405020304" pitchFamily="18" charset="0"/>
                <a:ea typeface="Times New Roman" panose="02020603050405020304" pitchFamily="18" charset="0"/>
                <a:cs typeface="Times New Roman" panose="02020603050405020304" pitchFamily="18" charset="0"/>
              </a:rPr>
              <a:t>MÜHENDİSLİK FAKÜLTESİ</a:t>
            </a:r>
            <a:endParaRPr lang="tr-TR" sz="48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50000"/>
              </a:lnSpc>
              <a:spcAft>
                <a:spcPts val="800"/>
              </a:spcAft>
            </a:pPr>
            <a:r>
              <a:rPr lang="tr-TR" sz="4800" b="1" dirty="0">
                <a:effectLst/>
                <a:latin typeface="Times New Roman" panose="02020603050405020304" pitchFamily="18" charset="0"/>
                <a:ea typeface="Times New Roman" panose="02020603050405020304" pitchFamily="18" charset="0"/>
                <a:cs typeface="Times New Roman" panose="02020603050405020304" pitchFamily="18" charset="0"/>
              </a:rPr>
              <a:t>MAKİNA MÜHENDİSLİĞİ BÖLÜMÜ</a:t>
            </a:r>
            <a:endParaRPr lang="tr-TR" sz="4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tr-TR" sz="4800" dirty="0"/>
          </a:p>
        </p:txBody>
      </p:sp>
      <p:sp>
        <p:nvSpPr>
          <p:cNvPr id="9" name="Metin kutusu 8">
            <a:extLst>
              <a:ext uri="{FF2B5EF4-FFF2-40B4-BE49-F238E27FC236}">
                <a16:creationId xmlns:a16="http://schemas.microsoft.com/office/drawing/2014/main" id="{BB332082-EFB0-457D-824B-30AF103B1F03}"/>
              </a:ext>
            </a:extLst>
          </p:cNvPr>
          <p:cNvSpPr txBox="1"/>
          <p:nvPr/>
        </p:nvSpPr>
        <p:spPr>
          <a:xfrm>
            <a:off x="19962294" y="2905661"/>
            <a:ext cx="9945158" cy="1323439"/>
          </a:xfrm>
          <a:prstGeom prst="rect">
            <a:avLst/>
          </a:prstGeom>
          <a:noFill/>
        </p:spPr>
        <p:txBody>
          <a:bodyPr wrap="none" rtlCol="0">
            <a:spAutoFit/>
          </a:bodyPr>
          <a:lstStyle/>
          <a:p>
            <a:r>
              <a:rPr lang="tr-TR" sz="4000" b="1" dirty="0">
                <a:effectLst/>
                <a:latin typeface="Times New Roman" panose="02020603050405020304" pitchFamily="18" charset="0"/>
                <a:ea typeface="Times New Roman" panose="02020603050405020304" pitchFamily="18" charset="0"/>
                <a:cs typeface="Times New Roman" panose="02020603050405020304" pitchFamily="18" charset="0"/>
              </a:rPr>
              <a:t>Danışman: Doç. Dr. ÖMER NECATİ CORA</a:t>
            </a:r>
            <a:endParaRPr lang="tr-TR" sz="40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tr-TR" sz="4000" dirty="0">
              <a:latin typeface="Times New Roman" panose="02020603050405020304" pitchFamily="18" charset="0"/>
              <a:cs typeface="Times New Roman" panose="02020603050405020304" pitchFamily="18" charset="0"/>
            </a:endParaRPr>
          </a:p>
        </p:txBody>
      </p:sp>
      <p:sp>
        <p:nvSpPr>
          <p:cNvPr id="10" name="Metin kutusu 9">
            <a:extLst>
              <a:ext uri="{FF2B5EF4-FFF2-40B4-BE49-F238E27FC236}">
                <a16:creationId xmlns:a16="http://schemas.microsoft.com/office/drawing/2014/main" id="{F1CAFFB6-AAB4-4B21-89B1-DF4D8A86594B}"/>
              </a:ext>
            </a:extLst>
          </p:cNvPr>
          <p:cNvSpPr txBox="1"/>
          <p:nvPr/>
        </p:nvSpPr>
        <p:spPr>
          <a:xfrm>
            <a:off x="21671280" y="5120640"/>
            <a:ext cx="5581400" cy="707886"/>
          </a:xfrm>
          <a:prstGeom prst="rect">
            <a:avLst/>
          </a:prstGeom>
          <a:noFill/>
        </p:spPr>
        <p:txBody>
          <a:bodyPr wrap="none" rtlCol="0">
            <a:spAutoFit/>
          </a:bodyPr>
          <a:lstStyle/>
          <a:p>
            <a:r>
              <a:rPr lang="tr-TR" sz="4000" b="1" dirty="0">
                <a:latin typeface="Times New Roman" panose="02020603050405020304" pitchFamily="18" charset="0"/>
                <a:cs typeface="Times New Roman" panose="02020603050405020304" pitchFamily="18" charset="0"/>
              </a:rPr>
              <a:t>Hazırlayan: Selim Yazıcı</a:t>
            </a:r>
          </a:p>
        </p:txBody>
      </p:sp>
      <p:sp>
        <p:nvSpPr>
          <p:cNvPr id="11" name="Metin kutusu 10">
            <a:extLst>
              <a:ext uri="{FF2B5EF4-FFF2-40B4-BE49-F238E27FC236}">
                <a16:creationId xmlns:a16="http://schemas.microsoft.com/office/drawing/2014/main" id="{0D09F5F4-8299-4259-9FA5-6A10D3AD25ED}"/>
              </a:ext>
            </a:extLst>
          </p:cNvPr>
          <p:cNvSpPr txBox="1"/>
          <p:nvPr/>
        </p:nvSpPr>
        <p:spPr>
          <a:xfrm>
            <a:off x="7743867" y="8968154"/>
            <a:ext cx="16235278" cy="1579920"/>
          </a:xfrm>
          <a:prstGeom prst="rect">
            <a:avLst/>
          </a:prstGeom>
          <a:noFill/>
        </p:spPr>
        <p:txBody>
          <a:bodyPr wrap="none" rtlCol="0">
            <a:spAutoFit/>
          </a:bodyPr>
          <a:lstStyle/>
          <a:p>
            <a:pPr algn="ctr">
              <a:lnSpc>
                <a:spcPct val="150000"/>
              </a:lnSpc>
              <a:spcAft>
                <a:spcPts val="800"/>
              </a:spcAft>
            </a:pPr>
            <a:r>
              <a:rPr lang="tr-TR" sz="4800" b="1" dirty="0">
                <a:latin typeface="Times New Roman" panose="02020603050405020304" pitchFamily="18" charset="0"/>
                <a:cs typeface="Times New Roman" panose="02020603050405020304" pitchFamily="18" charset="0"/>
              </a:rPr>
              <a:t>TARİHİ GÜNEŞ SAATLERİ VE ÇALIŞMA PRENSİPLERİ</a:t>
            </a:r>
          </a:p>
          <a:p>
            <a:endParaRPr lang="tr-TR" dirty="0"/>
          </a:p>
        </p:txBody>
      </p:sp>
      <p:sp>
        <p:nvSpPr>
          <p:cNvPr id="14" name="Metin kutusu 13">
            <a:extLst>
              <a:ext uri="{FF2B5EF4-FFF2-40B4-BE49-F238E27FC236}">
                <a16:creationId xmlns:a16="http://schemas.microsoft.com/office/drawing/2014/main" id="{9CB580AF-45E5-49DE-BE7F-8D3CA1BFAEC2}"/>
              </a:ext>
            </a:extLst>
          </p:cNvPr>
          <p:cNvSpPr txBox="1"/>
          <p:nvPr/>
        </p:nvSpPr>
        <p:spPr>
          <a:xfrm>
            <a:off x="917959" y="11917680"/>
            <a:ext cx="27215794" cy="6924973"/>
          </a:xfrm>
          <a:prstGeom prst="rect">
            <a:avLst/>
          </a:prstGeom>
          <a:noFill/>
        </p:spPr>
        <p:txBody>
          <a:bodyPr wrap="square" rtlCol="0">
            <a:spAutoFit/>
          </a:bodyPr>
          <a:lstStyle/>
          <a:p>
            <a:pPr algn="ctr">
              <a:lnSpc>
                <a:spcPct val="150000"/>
              </a:lnSpc>
              <a:spcBef>
                <a:spcPts val="600"/>
              </a:spcBef>
              <a:spcAft>
                <a:spcPts val="1200"/>
              </a:spcAft>
            </a:pPr>
            <a:r>
              <a:rPr lang="tr-TR" sz="4000" b="1" dirty="0">
                <a:effectLst/>
                <a:latin typeface="Times New Roman" panose="02020603050405020304" pitchFamily="18" charset="0"/>
                <a:ea typeface="Times New Roman" panose="02020603050405020304" pitchFamily="18" charset="0"/>
                <a:cs typeface="Times New Roman" panose="02020603050405020304" pitchFamily="18" charset="0"/>
              </a:rPr>
              <a:t>ÖZET</a:t>
            </a:r>
            <a:endParaRPr lang="tr-TR" sz="40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Bef>
                <a:spcPts val="600"/>
              </a:spcBef>
              <a:spcAft>
                <a:spcPts val="1200"/>
              </a:spcAft>
            </a:pPr>
            <a:r>
              <a:rPr lang="tr-TR" sz="4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4000" b="1" dirty="0">
                <a:latin typeface="Calibri" panose="020F0502020204030204" pitchFamily="34" charset="0"/>
                <a:ea typeface="Times New Roman" panose="02020603050405020304" pitchFamily="18" charset="0"/>
                <a:cs typeface="Times New Roman" panose="02020603050405020304" pitchFamily="18" charset="0"/>
              </a:rPr>
              <a:t>	</a:t>
            </a:r>
            <a:r>
              <a:rPr lang="tr-TR" sz="4000" dirty="0">
                <a:effectLst/>
                <a:latin typeface="Times New Roman" panose="02020603050405020304" pitchFamily="18" charset="0"/>
                <a:ea typeface="Times New Roman" panose="02020603050405020304" pitchFamily="18" charset="0"/>
                <a:cs typeface="Times New Roman" panose="02020603050405020304" pitchFamily="18" charset="0"/>
              </a:rPr>
              <a:t>Bu tez çalışmasında, güneş saatleri ve çalışma prensipleri incelenmiştir. Güneş saatleri incelenerek hesaplamaları ve kullanım şekilleri anlatılmaktadır.</a:t>
            </a:r>
            <a:endParaRPr lang="tr-TR" sz="40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49580" algn="just">
              <a:lnSpc>
                <a:spcPct val="150000"/>
              </a:lnSpc>
              <a:spcBef>
                <a:spcPts val="600"/>
              </a:spcBef>
              <a:spcAft>
                <a:spcPts val="1200"/>
              </a:spcAft>
            </a:pPr>
            <a:r>
              <a:rPr lang="tr-TR" sz="4000" dirty="0">
                <a:effectLst/>
                <a:latin typeface="Times New Roman" panose="02020603050405020304" pitchFamily="18" charset="0"/>
                <a:ea typeface="Times New Roman" panose="02020603050405020304" pitchFamily="18" charset="0"/>
                <a:cs typeface="Times New Roman" panose="02020603050405020304" pitchFamily="18" charset="0"/>
              </a:rPr>
              <a:t>Tezin ilk bölümünde; güneş saatleri tarihçesi anlatılmaktadır. Sonraki bölümde, ülke bazlı ve malzeme bazlı olarak güneş saati örnekleri belirtilmektedir. Özellikle Fatih Cami’de bulunan güneş saati incelenmiştir. Son bölümde ise; boylam düzeltmeleri ve yapım, okunma yöntemleri anlatılmaktadır</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tr-TR" sz="4400" dirty="0">
              <a:latin typeface="Times New Roman" panose="02020603050405020304" pitchFamily="18" charset="0"/>
              <a:cs typeface="Times New Roman" panose="02020603050405020304" pitchFamily="18" charset="0"/>
            </a:endParaRPr>
          </a:p>
        </p:txBody>
      </p:sp>
      <p:sp>
        <p:nvSpPr>
          <p:cNvPr id="15" name="Dikdörtgen: Köşeleri Yuvarlatılmış 14">
            <a:extLst>
              <a:ext uri="{FF2B5EF4-FFF2-40B4-BE49-F238E27FC236}">
                <a16:creationId xmlns:a16="http://schemas.microsoft.com/office/drawing/2014/main" id="{99C2AF0E-A533-42D3-A43B-0EAE2720B50A}"/>
              </a:ext>
            </a:extLst>
          </p:cNvPr>
          <p:cNvSpPr/>
          <p:nvPr/>
        </p:nvSpPr>
        <p:spPr>
          <a:xfrm>
            <a:off x="309195" y="18343589"/>
            <a:ext cx="28217562" cy="714223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6" name="Metin kutusu 15">
            <a:extLst>
              <a:ext uri="{FF2B5EF4-FFF2-40B4-BE49-F238E27FC236}">
                <a16:creationId xmlns:a16="http://schemas.microsoft.com/office/drawing/2014/main" id="{8C219781-38EC-46C3-889D-900078B02634}"/>
              </a:ext>
            </a:extLst>
          </p:cNvPr>
          <p:cNvSpPr txBox="1"/>
          <p:nvPr/>
        </p:nvSpPr>
        <p:spPr>
          <a:xfrm>
            <a:off x="1748456" y="19593339"/>
            <a:ext cx="13673140" cy="5909310"/>
          </a:xfrm>
          <a:prstGeom prst="rect">
            <a:avLst/>
          </a:prstGeom>
          <a:noFill/>
        </p:spPr>
        <p:txBody>
          <a:bodyPr wrap="square" rtlCol="0">
            <a:spAutoFit/>
          </a:bodyPr>
          <a:lstStyle/>
          <a:p>
            <a:pPr algn="just"/>
            <a:r>
              <a:rPr lang="tr-TR" sz="4000" dirty="0">
                <a:latin typeface="Times New Roman" panose="02020603050405020304" pitchFamily="18" charset="0"/>
                <a:cs typeface="Times New Roman" panose="02020603050405020304" pitchFamily="18" charset="0"/>
              </a:rPr>
              <a:t>	Osmanlıların kullandığı gurubî saat sisteminde gün, güneşin batışıyla sona erer ve bir sonraki yeni gün başlar.  Gün ve gece süresi (12 + 12) = 24 olmak üzere eşit süreli 24 saate bölünür. Fatih camiinin güney batı cephesinde güney minaresinin kaidesinde girintili bir kireç taşı çerçevenin ortasındaki taş yüzeyin üzerinde, önündeki platformdan yaklaşık 1 m yükseklikte 1,5 m genişliğinde ve 3 m yükseklikteki bir alanda 2 adet güneş saati bulunmaktadır. Bunlardan biri büyük diğeri küçük olarak adlandırılır.</a:t>
            </a:r>
          </a:p>
          <a:p>
            <a:endParaRPr lang="tr-TR" dirty="0"/>
          </a:p>
        </p:txBody>
      </p:sp>
      <p:sp>
        <p:nvSpPr>
          <p:cNvPr id="17" name="Metin kutusu 16">
            <a:extLst>
              <a:ext uri="{FF2B5EF4-FFF2-40B4-BE49-F238E27FC236}">
                <a16:creationId xmlns:a16="http://schemas.microsoft.com/office/drawing/2014/main" id="{C3D4064E-2A6E-4D58-BB1E-E3DD70B6E1DC}"/>
              </a:ext>
            </a:extLst>
          </p:cNvPr>
          <p:cNvSpPr txBox="1"/>
          <p:nvPr/>
        </p:nvSpPr>
        <p:spPr>
          <a:xfrm>
            <a:off x="4949672" y="18679748"/>
            <a:ext cx="5588389" cy="707886"/>
          </a:xfrm>
          <a:prstGeom prst="rect">
            <a:avLst/>
          </a:prstGeom>
          <a:noFill/>
        </p:spPr>
        <p:txBody>
          <a:bodyPr wrap="none" rtlCol="0">
            <a:spAutoFit/>
          </a:bodyPr>
          <a:lstStyle/>
          <a:p>
            <a:r>
              <a:rPr lang="tr-TR" sz="4000" b="1" dirty="0">
                <a:latin typeface="Times New Roman" panose="02020603050405020304" pitchFamily="18" charset="0"/>
                <a:cs typeface="Times New Roman" panose="02020603050405020304" pitchFamily="18" charset="0"/>
              </a:rPr>
              <a:t>Fatih Camii Güneş Saati</a:t>
            </a:r>
          </a:p>
        </p:txBody>
      </p:sp>
      <p:pic>
        <p:nvPicPr>
          <p:cNvPr id="19" name="Resim 18">
            <a:extLst>
              <a:ext uri="{FF2B5EF4-FFF2-40B4-BE49-F238E27FC236}">
                <a16:creationId xmlns:a16="http://schemas.microsoft.com/office/drawing/2014/main" id="{74812BEE-8FDC-4716-A4DD-D3AB0D3306BA}"/>
              </a:ext>
            </a:extLst>
          </p:cNvPr>
          <p:cNvPicPr/>
          <p:nvPr/>
        </p:nvPicPr>
        <p:blipFill>
          <a:blip r:embed="rId3"/>
          <a:stretch>
            <a:fillRect/>
          </a:stretch>
        </p:blipFill>
        <p:spPr>
          <a:xfrm>
            <a:off x="16620174" y="18842653"/>
            <a:ext cx="10102212" cy="5909311"/>
          </a:xfrm>
          <a:prstGeom prst="rect">
            <a:avLst/>
          </a:prstGeom>
        </p:spPr>
      </p:pic>
      <p:sp>
        <p:nvSpPr>
          <p:cNvPr id="4" name="Dikdörtgen: Köşeleri Yuvarlatılmış 3">
            <a:extLst>
              <a:ext uri="{FF2B5EF4-FFF2-40B4-BE49-F238E27FC236}">
                <a16:creationId xmlns:a16="http://schemas.microsoft.com/office/drawing/2014/main" id="{BEF84326-EEA8-49DA-9E35-F18704A1EEA6}"/>
              </a:ext>
            </a:extLst>
          </p:cNvPr>
          <p:cNvSpPr/>
          <p:nvPr/>
        </p:nvSpPr>
        <p:spPr>
          <a:xfrm>
            <a:off x="309196" y="25816560"/>
            <a:ext cx="28217562" cy="121615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mc:AlternateContent xmlns:mc="http://schemas.openxmlformats.org/markup-compatibility/2006">
        <mc:Choice xmlns:a14="http://schemas.microsoft.com/office/drawing/2010/main" Requires="a14">
          <p:sp>
            <p:nvSpPr>
              <p:cNvPr id="22" name="Metin kutusu 21">
                <a:extLst>
                  <a:ext uri="{FF2B5EF4-FFF2-40B4-BE49-F238E27FC236}">
                    <a16:creationId xmlns:a16="http://schemas.microsoft.com/office/drawing/2014/main" id="{948B8868-71A5-4616-8264-96D9BE6DAA57}"/>
                  </a:ext>
                </a:extLst>
              </p:cNvPr>
              <p:cNvSpPr txBox="1"/>
              <p:nvPr/>
            </p:nvSpPr>
            <p:spPr>
              <a:xfrm>
                <a:off x="1225327" y="25941068"/>
                <a:ext cx="20445953" cy="11834009"/>
              </a:xfrm>
              <a:prstGeom prst="rect">
                <a:avLst/>
              </a:prstGeom>
              <a:noFill/>
            </p:spPr>
            <p:txBody>
              <a:bodyPr wrap="square" rtlCol="0">
                <a:spAutoFit/>
              </a:bodyPr>
              <a:lstStyle/>
              <a:p>
                <a:pPr>
                  <a:lnSpc>
                    <a:spcPct val="150000"/>
                  </a:lnSpc>
                  <a:spcBef>
                    <a:spcPts val="600"/>
                  </a:spcBef>
                  <a:spcAft>
                    <a:spcPts val="1200"/>
                  </a:spcAft>
                </a:pPr>
                <a:r>
                  <a:rPr lang="tr-TR" sz="4000" b="1" dirty="0">
                    <a:latin typeface="Times New Roman" panose="02020603050405020304" pitchFamily="18" charset="0"/>
                    <a:cs typeface="Times New Roman" panose="02020603050405020304" pitchFamily="18" charset="0"/>
                  </a:rPr>
                  <a:t>Yatay Güneş Saati</a:t>
                </a:r>
              </a:p>
              <a:p>
                <a:pPr algn="just">
                  <a:lnSpc>
                    <a:spcPct val="150000"/>
                  </a:lnSpc>
                  <a:spcBef>
                    <a:spcPts val="600"/>
                  </a:spcBef>
                  <a:spcAft>
                    <a:spcPts val="1200"/>
                  </a:spcAft>
                </a:pPr>
                <a:r>
                  <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Ekvatoral güneş saati çizildikten sonra, yatay güneş saatinin çizimi kolay olur. Şekel'de </a:t>
                </a:r>
                <a14:m>
                  <m:oMath xmlns:m="http://schemas.openxmlformats.org/officeDocument/2006/math">
                    <m:r>
                      <a:rPr lang="tr-TR" sz="4000">
                        <a:latin typeface="Times New Roman" panose="02020603050405020304" pitchFamily="18" charset="0"/>
                        <a:cs typeface="Times New Roman" panose="02020603050405020304" pitchFamily="18" charset="0"/>
                      </a:rPr>
                      <m:t>𝑞</m:t>
                    </m:r>
                    <m:r>
                      <a:rPr lang="tr-TR" sz="4000">
                        <a:latin typeface="Times New Roman" panose="02020603050405020304" pitchFamily="18" charset="0"/>
                        <a:cs typeface="Times New Roman" panose="02020603050405020304" pitchFamily="18" charset="0"/>
                      </a:rPr>
                      <m:t>−</m:t>
                    </m:r>
                    <m:r>
                      <a:rPr lang="tr-TR" sz="4000">
                        <a:latin typeface="Times New Roman" panose="02020603050405020304" pitchFamily="18" charset="0"/>
                        <a:cs typeface="Times New Roman" panose="02020603050405020304" pitchFamily="18" charset="0"/>
                      </a:rPr>
                      <m:t>𝑎</m:t>
                    </m:r>
                    <m:r>
                      <a:rPr lang="tr-TR" sz="4000">
                        <a:latin typeface="Times New Roman" panose="02020603050405020304" pitchFamily="18" charset="0"/>
                        <a:cs typeface="Times New Roman" panose="02020603050405020304" pitchFamily="18" charset="0"/>
                      </a:rPr>
                      <m:t>−</m:t>
                    </m:r>
                    <m:r>
                      <a:rPr lang="tr-TR" sz="4000">
                        <a:latin typeface="Times New Roman" panose="02020603050405020304" pitchFamily="18" charset="0"/>
                        <a:cs typeface="Times New Roman" panose="02020603050405020304" pitchFamily="18" charset="0"/>
                      </a:rPr>
                      <m:t>𝑞</m:t>
                    </m:r>
                    <m:r>
                      <a:rPr lang="tr-TR" sz="4000">
                        <a:latin typeface="Times New Roman" panose="02020603050405020304" pitchFamily="18" charset="0"/>
                        <a:cs typeface="Times New Roman" panose="02020603050405020304" pitchFamily="18" charset="0"/>
                      </a:rPr>
                      <m:t>′−</m:t>
                    </m:r>
                    <m:r>
                      <a:rPr lang="tr-TR" sz="4000">
                        <a:latin typeface="Times New Roman" panose="02020603050405020304" pitchFamily="18" charset="0"/>
                        <a:cs typeface="Times New Roman" panose="02020603050405020304" pitchFamily="18" charset="0"/>
                      </a:rPr>
                      <m:t>𝑎</m:t>
                    </m:r>
                    <m:r>
                      <a:rPr lang="tr-TR" sz="4000">
                        <a:latin typeface="Times New Roman" panose="02020603050405020304" pitchFamily="18" charset="0"/>
                        <a:cs typeface="Times New Roman" panose="02020603050405020304" pitchFamily="18" charset="0"/>
                      </a:rPr>
                      <m:t>′</m:t>
                    </m:r>
                  </m:oMath>
                </a14:m>
                <a:r>
                  <a:rPr lang="tr-TR" sz="4000" dirty="0">
                    <a:latin typeface="Times New Roman" panose="02020603050405020304" pitchFamily="18" charset="0"/>
                    <a:cs typeface="Times New Roman" panose="02020603050405020304" pitchFamily="18" charset="0"/>
                  </a:rPr>
                  <a:t> bulunulan yerin öğle dairesini, </a:t>
                </a:r>
                <a14:m>
                  <m:oMath xmlns:m="http://schemas.openxmlformats.org/officeDocument/2006/math">
                    <m:r>
                      <a:rPr lang="tr-TR" sz="4000">
                        <a:latin typeface="Times New Roman" panose="02020603050405020304" pitchFamily="18" charset="0"/>
                        <a:cs typeface="Times New Roman" panose="02020603050405020304" pitchFamily="18" charset="0"/>
                      </a:rPr>
                      <m:t>𝑓</m:t>
                    </m:r>
                    <m:r>
                      <a:rPr lang="tr-TR" sz="4000">
                        <a:latin typeface="Times New Roman" panose="02020603050405020304" pitchFamily="18" charset="0"/>
                        <a:cs typeface="Times New Roman" panose="02020603050405020304" pitchFamily="18" charset="0"/>
                      </a:rPr>
                      <m:t>−</m:t>
                    </m:r>
                    <m:r>
                      <a:rPr lang="tr-TR" sz="4000">
                        <a:latin typeface="Times New Roman" panose="02020603050405020304" pitchFamily="18" charset="0"/>
                        <a:cs typeface="Times New Roman" panose="02020603050405020304" pitchFamily="18" charset="0"/>
                      </a:rPr>
                      <m:t>𝑓</m:t>
                    </m:r>
                    <m:r>
                      <a:rPr lang="tr-TR" sz="4000">
                        <a:latin typeface="Times New Roman" panose="02020603050405020304" pitchFamily="18" charset="0"/>
                        <a:cs typeface="Times New Roman" panose="02020603050405020304" pitchFamily="18" charset="0"/>
                      </a:rPr>
                      <m:t>′</m:t>
                    </m:r>
                  </m:oMath>
                </a14:m>
                <a:r>
                  <a:rPr lang="tr-TR" sz="4000" dirty="0">
                    <a:latin typeface="Times New Roman" panose="02020603050405020304" pitchFamily="18" charset="0"/>
                    <a:cs typeface="Times New Roman" panose="02020603050405020304" pitchFamily="18" charset="0"/>
                  </a:rPr>
                  <a:t> bu yerin ufkunu, </a:t>
                </a:r>
                <a14:m>
                  <m:oMath xmlns:m="http://schemas.openxmlformats.org/officeDocument/2006/math">
                    <m:r>
                      <a:rPr lang="tr-TR" sz="4000">
                        <a:latin typeface="Times New Roman" panose="02020603050405020304" pitchFamily="18" charset="0"/>
                        <a:cs typeface="Times New Roman" panose="02020603050405020304" pitchFamily="18" charset="0"/>
                      </a:rPr>
                      <m:t>𝑎</m:t>
                    </m:r>
                    <m:r>
                      <a:rPr lang="tr-TR" sz="4000">
                        <a:latin typeface="Times New Roman" panose="02020603050405020304" pitchFamily="18" charset="0"/>
                        <a:cs typeface="Times New Roman" panose="02020603050405020304" pitchFamily="18" charset="0"/>
                      </a:rPr>
                      <m:t>−</m:t>
                    </m:r>
                    <m:r>
                      <a:rPr lang="tr-TR" sz="4000">
                        <a:latin typeface="Times New Roman" panose="02020603050405020304" pitchFamily="18" charset="0"/>
                        <a:cs typeface="Times New Roman" panose="02020603050405020304" pitchFamily="18" charset="0"/>
                      </a:rPr>
                      <m:t>𝑎</m:t>
                    </m:r>
                    <m:r>
                      <a:rPr lang="tr-TR" sz="4000">
                        <a:latin typeface="Times New Roman" panose="02020603050405020304" pitchFamily="18" charset="0"/>
                        <a:cs typeface="Times New Roman" panose="02020603050405020304" pitchFamily="18" charset="0"/>
                      </a:rPr>
                      <m:t>′</m:t>
                    </m:r>
                  </m:oMath>
                </a14:m>
                <a:r>
                  <a:rPr lang="tr-TR" sz="4000" dirty="0">
                    <a:latin typeface="Times New Roman" panose="02020603050405020304" pitchFamily="18" charset="0"/>
                    <a:cs typeface="Times New Roman" panose="02020603050405020304" pitchFamily="18" charset="0"/>
                  </a:rPr>
                  <a:t> dairesi ekvatoru ve </a:t>
                </a:r>
                <a14:m>
                  <m:oMath xmlns:m="http://schemas.openxmlformats.org/officeDocument/2006/math">
                    <m:r>
                      <a:rPr lang="tr-TR" sz="4000">
                        <a:latin typeface="Times New Roman" panose="02020603050405020304" pitchFamily="18" charset="0"/>
                        <a:cs typeface="Times New Roman" panose="02020603050405020304" pitchFamily="18" charset="0"/>
                      </a:rPr>
                      <m:t>𝑞</m:t>
                    </m:r>
                    <m:r>
                      <a:rPr lang="tr-TR" sz="4000">
                        <a:latin typeface="Times New Roman" panose="02020603050405020304" pitchFamily="18" charset="0"/>
                        <a:cs typeface="Times New Roman" panose="02020603050405020304" pitchFamily="18" charset="0"/>
                      </a:rPr>
                      <m:t>−</m:t>
                    </m:r>
                    <m:r>
                      <a:rPr lang="tr-TR" sz="4000">
                        <a:latin typeface="Times New Roman" panose="02020603050405020304" pitchFamily="18" charset="0"/>
                        <a:cs typeface="Times New Roman" panose="02020603050405020304" pitchFamily="18" charset="0"/>
                      </a:rPr>
                      <m:t>𝑞</m:t>
                    </m:r>
                    <m:r>
                      <a:rPr lang="tr-TR" sz="4000">
                        <a:latin typeface="Times New Roman" panose="02020603050405020304" pitchFamily="18" charset="0"/>
                        <a:cs typeface="Times New Roman" panose="02020603050405020304" pitchFamily="18" charset="0"/>
                      </a:rPr>
                      <m:t>′</m:t>
                    </m:r>
                  </m:oMath>
                </a14:m>
                <a:r>
                  <a:rPr lang="tr-TR" sz="4000" dirty="0">
                    <a:latin typeface="Times New Roman" panose="02020603050405020304" pitchFamily="18" charset="0"/>
                    <a:cs typeface="Times New Roman" panose="02020603050405020304" pitchFamily="18" charset="0"/>
                  </a:rPr>
                  <a:t> evren eksenini ifade etsin. Bulunulan yerin öğle doğrusu evren ekseninden geçtiğinden gerek ekvator düzlemine ve gerekse ufka diktir; 12. saatin yönü</a:t>
                </a:r>
                <a14:m>
                  <m:oMath xmlns:m="http://schemas.openxmlformats.org/officeDocument/2006/math">
                    <m:r>
                      <a:rPr lang="tr-TR" sz="4000">
                        <a:latin typeface="Times New Roman" panose="02020603050405020304" pitchFamily="18" charset="0"/>
                        <a:cs typeface="Times New Roman" panose="02020603050405020304" pitchFamily="18" charset="0"/>
                      </a:rPr>
                      <m:t> </m:t>
                    </m:r>
                    <m:r>
                      <a:rPr lang="tr-TR" sz="4000">
                        <a:latin typeface="Times New Roman" panose="02020603050405020304" pitchFamily="18" charset="0"/>
                        <a:cs typeface="Times New Roman" panose="02020603050405020304" pitchFamily="18" charset="0"/>
                      </a:rPr>
                      <m:t>𝑓</m:t>
                    </m:r>
                    <m:r>
                      <a:rPr lang="tr-TR" sz="4000">
                        <a:latin typeface="Times New Roman" panose="02020603050405020304" pitchFamily="18" charset="0"/>
                        <a:cs typeface="Times New Roman" panose="02020603050405020304" pitchFamily="18" charset="0"/>
                      </a:rPr>
                      <m:t>−</m:t>
                    </m:r>
                    <m:r>
                      <a:rPr lang="tr-TR" sz="4000">
                        <a:latin typeface="Times New Roman" panose="02020603050405020304" pitchFamily="18" charset="0"/>
                        <a:cs typeface="Times New Roman" panose="02020603050405020304" pitchFamily="18" charset="0"/>
                      </a:rPr>
                      <m:t>𝑓</m:t>
                    </m:r>
                    <m:r>
                      <a:rPr lang="tr-TR" sz="4000">
                        <a:latin typeface="Times New Roman" panose="02020603050405020304" pitchFamily="18" charset="0"/>
                        <a:cs typeface="Times New Roman" panose="02020603050405020304" pitchFamily="18" charset="0"/>
                      </a:rPr>
                      <m:t>′ </m:t>
                    </m:r>
                  </m:oMath>
                </a14:m>
                <a:r>
                  <a:rPr lang="tr-TR" sz="4000" dirty="0">
                    <a:latin typeface="Times New Roman" panose="02020603050405020304" pitchFamily="18" charset="0"/>
                    <a:cs typeface="Times New Roman" panose="02020603050405020304" pitchFamily="18" charset="0"/>
                  </a:rPr>
                  <a:t>ve </a:t>
                </a:r>
                <a14:m>
                  <m:oMath xmlns:m="http://schemas.openxmlformats.org/officeDocument/2006/math">
                    <m:r>
                      <a:rPr lang="tr-TR" sz="4000">
                        <a:latin typeface="Times New Roman" panose="02020603050405020304" pitchFamily="18" charset="0"/>
                        <a:cs typeface="Times New Roman" panose="02020603050405020304" pitchFamily="18" charset="0"/>
                      </a:rPr>
                      <m:t>𝑎</m:t>
                    </m:r>
                    <m:r>
                      <a:rPr lang="tr-TR" sz="4000">
                        <a:latin typeface="Times New Roman" panose="02020603050405020304" pitchFamily="18" charset="0"/>
                        <a:cs typeface="Times New Roman" panose="02020603050405020304" pitchFamily="18" charset="0"/>
                      </a:rPr>
                      <m:t>−</m:t>
                    </m:r>
                    <m:r>
                      <a:rPr lang="tr-TR" sz="4000">
                        <a:latin typeface="Times New Roman" panose="02020603050405020304" pitchFamily="18" charset="0"/>
                        <a:cs typeface="Times New Roman" panose="02020603050405020304" pitchFamily="18" charset="0"/>
                      </a:rPr>
                      <m:t>𝑎</m:t>
                    </m:r>
                    <m:r>
                      <a:rPr lang="tr-TR" sz="4000">
                        <a:latin typeface="Times New Roman" panose="02020603050405020304" pitchFamily="18" charset="0"/>
                        <a:cs typeface="Times New Roman" panose="02020603050405020304" pitchFamily="18" charset="0"/>
                      </a:rPr>
                      <m:t>′</m:t>
                    </m:r>
                  </m:oMath>
                </a14:m>
                <a:r>
                  <a:rPr lang="tr-TR" sz="4000" dirty="0">
                    <a:latin typeface="Times New Roman" panose="02020603050405020304" pitchFamily="18" charset="0"/>
                    <a:cs typeface="Times New Roman" panose="02020603050405020304" pitchFamily="18" charset="0"/>
                  </a:rPr>
                  <a:t> doğrularının yönüyle belirlenir. Ufuk üzerinde 1. ya da öğle doğrusuna göre simetriği demek olan 11. saati veren e' noktasını belirlemeye çalışalım. Güneş doğal olarak çeşitli saatlerde farklı öğle doğruları üzerine gelir. Evren ekseni, tüm öğle yüzeylerinin müşterek arakesitini oluşturur. Söz konusu öğle doğrusu yüzeylerinin ufukla oluşturduğu arakesit doğrultusundaki </a:t>
                </a:r>
                <a14:m>
                  <m:oMath xmlns:m="http://schemas.openxmlformats.org/officeDocument/2006/math">
                    <m:r>
                      <a:rPr lang="tr-TR" sz="4000">
                        <a:latin typeface="Times New Roman" panose="02020603050405020304" pitchFamily="18" charset="0"/>
                        <a:cs typeface="Times New Roman" panose="02020603050405020304" pitchFamily="18" charset="0"/>
                      </a:rPr>
                      <m:t>𝑞</m:t>
                    </m:r>
                    <m:r>
                      <a:rPr lang="tr-TR" sz="4000">
                        <a:latin typeface="Times New Roman" panose="02020603050405020304" pitchFamily="18" charset="0"/>
                        <a:cs typeface="Times New Roman" panose="02020603050405020304" pitchFamily="18" charset="0"/>
                      </a:rPr>
                      <m:t>−</m:t>
                    </m:r>
                    <m:r>
                      <a:rPr lang="tr-TR" sz="4000">
                        <a:latin typeface="Times New Roman" panose="02020603050405020304" pitchFamily="18" charset="0"/>
                        <a:cs typeface="Times New Roman" panose="02020603050405020304" pitchFamily="18" charset="0"/>
                      </a:rPr>
                      <m:t>𝑚</m:t>
                    </m:r>
                  </m:oMath>
                </a14:m>
                <a:r>
                  <a:rPr lang="tr-TR" sz="4000" dirty="0">
                    <a:latin typeface="Times New Roman" panose="02020603050405020304" pitchFamily="18" charset="0"/>
                    <a:cs typeface="Times New Roman" panose="02020603050405020304" pitchFamily="18" charset="0"/>
                  </a:rPr>
                  <a:t> çubuk gölgesinin başlangıcı doğaldır ki m çubuk kaidesi üzerinde bulunur. Küresel </a:t>
                </a:r>
                <a14:m>
                  <m:oMath xmlns:m="http://schemas.openxmlformats.org/officeDocument/2006/math">
                    <m:r>
                      <a:rPr lang="tr-TR" sz="4000">
                        <a:latin typeface="Times New Roman" panose="02020603050405020304" pitchFamily="18" charset="0"/>
                        <a:cs typeface="Times New Roman" panose="02020603050405020304" pitchFamily="18" charset="0"/>
                      </a:rPr>
                      <m:t>𝑒</m:t>
                    </m:r>
                    <m:r>
                      <a:rPr lang="tr-TR" sz="4000">
                        <a:latin typeface="Times New Roman" panose="02020603050405020304" pitchFamily="18" charset="0"/>
                        <a:cs typeface="Times New Roman" panose="02020603050405020304" pitchFamily="18" charset="0"/>
                      </a:rPr>
                      <m:t>−</m:t>
                    </m:r>
                    <m:r>
                      <a:rPr lang="tr-TR" sz="4000">
                        <a:latin typeface="Times New Roman" panose="02020603050405020304" pitchFamily="18" charset="0"/>
                        <a:cs typeface="Times New Roman" panose="02020603050405020304" pitchFamily="18" charset="0"/>
                      </a:rPr>
                      <m:t>𝑒</m:t>
                    </m:r>
                    <m:r>
                      <a:rPr lang="tr-TR" sz="4000">
                        <a:latin typeface="Times New Roman" panose="02020603050405020304" pitchFamily="18" charset="0"/>
                        <a:cs typeface="Times New Roman" panose="02020603050405020304" pitchFamily="18" charset="0"/>
                      </a:rPr>
                      <m:t>′−ş</m:t>
                    </m:r>
                  </m:oMath>
                </a14:m>
                <a:r>
                  <a:rPr lang="tr-TR" sz="4000" dirty="0">
                    <a:latin typeface="Times New Roman" panose="02020603050405020304" pitchFamily="18" charset="0"/>
                    <a:cs typeface="Times New Roman" panose="02020603050405020304" pitchFamily="18" charset="0"/>
                  </a:rPr>
                  <a:t> dik üçgeninde ş açısı bulunulan yer enleminin tamlayanına (90</a:t>
                </a:r>
                <a:r>
                  <a:rPr lang="tr-TR" sz="4000" dirty="0">
                    <a:latin typeface="Times New Roman" panose="02020603050405020304" pitchFamily="18" charset="0"/>
                    <a:cs typeface="Times New Roman" panose="02020603050405020304" pitchFamily="18" charset="0"/>
                    <a:sym typeface="Symbol" panose="05050102010706020507" pitchFamily="18" charset="2"/>
                  </a:rPr>
                  <a:t></a:t>
                </a:r>
                <a:r>
                  <a:rPr lang="tr-TR" sz="4000" dirty="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sym typeface="Symbol" panose="05050102010706020507" pitchFamily="18" charset="2"/>
                  </a:rPr>
                  <a:t></a:t>
                </a:r>
                <a:r>
                  <a:rPr lang="tr-TR" sz="4000" dirty="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sym typeface="Symbol" panose="05050102010706020507" pitchFamily="18" charset="2"/>
                  </a:rPr>
                  <a:t></a:t>
                </a:r>
                <a:r>
                  <a:rPr lang="tr-TR" sz="4000" dirty="0">
                    <a:latin typeface="Times New Roman" panose="02020603050405020304" pitchFamily="18" charset="0"/>
                    <a:cs typeface="Times New Roman" panose="02020603050405020304" pitchFamily="18" charset="0"/>
                  </a:rPr>
                  <a:t>), </a:t>
                </a:r>
                <a14:m>
                  <m:oMath xmlns:m="http://schemas.openxmlformats.org/officeDocument/2006/math">
                    <m:r>
                      <a:rPr lang="tr-TR" sz="4000">
                        <a:latin typeface="Times New Roman" panose="02020603050405020304" pitchFamily="18" charset="0"/>
                        <a:cs typeface="Times New Roman" panose="02020603050405020304" pitchFamily="18" charset="0"/>
                      </a:rPr>
                      <m:t>𝑒</m:t>
                    </m:r>
                    <m:r>
                      <a:rPr lang="tr-TR" sz="4000">
                        <a:latin typeface="Times New Roman" panose="02020603050405020304" pitchFamily="18" charset="0"/>
                        <a:cs typeface="Times New Roman" panose="02020603050405020304" pitchFamily="18" charset="0"/>
                      </a:rPr>
                      <m:t>−ş</m:t>
                    </m:r>
                  </m:oMath>
                </a14:m>
                <a:r>
                  <a:rPr lang="tr-TR" sz="4000" dirty="0">
                    <a:latin typeface="Times New Roman" panose="02020603050405020304" pitchFamily="18" charset="0"/>
                    <a:cs typeface="Times New Roman" panose="02020603050405020304" pitchFamily="18" charset="0"/>
                  </a:rPr>
                  <a:t> kenarı ise </a:t>
                </a:r>
                <a14:m>
                  <m:oMath xmlns:m="http://schemas.openxmlformats.org/officeDocument/2006/math">
                    <m:r>
                      <a:rPr lang="tr-TR" sz="4000">
                        <a:latin typeface="Times New Roman" panose="02020603050405020304" pitchFamily="18" charset="0"/>
                        <a:cs typeface="Times New Roman" panose="02020603050405020304" pitchFamily="18" charset="0"/>
                      </a:rPr>
                      <m:t>𝑎</m:t>
                    </m:r>
                    <m:r>
                      <a:rPr lang="tr-TR" sz="4000">
                        <a:latin typeface="Times New Roman" panose="02020603050405020304" pitchFamily="18" charset="0"/>
                        <a:cs typeface="Times New Roman" panose="02020603050405020304" pitchFamily="18" charset="0"/>
                      </a:rPr>
                      <m:t>−</m:t>
                    </m:r>
                    <m:r>
                      <a:rPr lang="tr-TR" sz="4000">
                        <a:latin typeface="Times New Roman" panose="02020603050405020304" pitchFamily="18" charset="0"/>
                        <a:cs typeface="Times New Roman" panose="02020603050405020304" pitchFamily="18" charset="0"/>
                      </a:rPr>
                      <m:t>𝑒</m:t>
                    </m:r>
                    <m:r>
                      <a:rPr lang="tr-TR" sz="4000">
                        <a:latin typeface="Times New Roman" panose="02020603050405020304" pitchFamily="18" charset="0"/>
                        <a:cs typeface="Times New Roman" panose="02020603050405020304" pitchFamily="18" charset="0"/>
                      </a:rPr>
                      <m:t>= 15</m:t>
                    </m:r>
                  </m:oMath>
                </a14:m>
                <a:r>
                  <a:rPr lang="tr-TR" sz="4000" dirty="0">
                    <a:latin typeface="Times New Roman" panose="02020603050405020304" pitchFamily="18" charset="0"/>
                    <a:cs typeface="Times New Roman" panose="02020603050405020304" pitchFamily="18" charset="0"/>
                    <a:sym typeface="Symbol" panose="05050102010706020507" pitchFamily="18" charset="2"/>
                  </a:rPr>
                  <a:t></a:t>
                </a:r>
                <a:r>
                  <a:rPr lang="tr-TR" sz="4000" dirty="0">
                    <a:latin typeface="Times New Roman" panose="02020603050405020304" pitchFamily="18" charset="0"/>
                    <a:cs typeface="Times New Roman" panose="02020603050405020304" pitchFamily="18" charset="0"/>
                  </a:rPr>
                  <a:t> yayının tamlayanına eşit olduğundan, </a:t>
                </a:r>
                <a14:m>
                  <m:oMath xmlns:m="http://schemas.openxmlformats.org/officeDocument/2006/math">
                    <m:r>
                      <a:rPr lang="tr-TR" sz="4000">
                        <a:latin typeface="Times New Roman" panose="02020603050405020304" pitchFamily="18" charset="0"/>
                        <a:cs typeface="Times New Roman" panose="02020603050405020304" pitchFamily="18" charset="0"/>
                      </a:rPr>
                      <m:t>𝑒</m:t>
                    </m:r>
                    <m:r>
                      <a:rPr lang="tr-TR" sz="4000">
                        <a:latin typeface="Times New Roman" panose="02020603050405020304" pitchFamily="18" charset="0"/>
                        <a:cs typeface="Times New Roman" panose="02020603050405020304" pitchFamily="18" charset="0"/>
                      </a:rPr>
                      <m:t>′−ş</m:t>
                    </m:r>
                  </m:oMath>
                </a14:m>
                <a:r>
                  <a:rPr lang="tr-TR" sz="4000" dirty="0">
                    <a:latin typeface="Times New Roman" panose="02020603050405020304" pitchFamily="18" charset="0"/>
                    <a:cs typeface="Times New Roman" panose="02020603050405020304" pitchFamily="18" charset="0"/>
                  </a:rPr>
                  <a:t> yayından yararlanılarak </a:t>
                </a:r>
                <a14:m>
                  <m:oMath xmlns:m="http://schemas.openxmlformats.org/officeDocument/2006/math">
                    <m:r>
                      <a:rPr lang="tr-TR" sz="4000">
                        <a:latin typeface="Times New Roman" panose="02020603050405020304" pitchFamily="18" charset="0"/>
                        <a:cs typeface="Times New Roman" panose="02020603050405020304" pitchFamily="18" charset="0"/>
                      </a:rPr>
                      <m:t>𝑒</m:t>
                    </m:r>
                    <m:r>
                      <a:rPr lang="tr-TR" sz="4000">
                        <a:latin typeface="Times New Roman" panose="02020603050405020304" pitchFamily="18" charset="0"/>
                        <a:cs typeface="Times New Roman" panose="02020603050405020304" pitchFamily="18" charset="0"/>
                      </a:rPr>
                      <m:t>′−</m:t>
                    </m:r>
                    <m:r>
                      <a:rPr lang="tr-TR" sz="4000">
                        <a:latin typeface="Times New Roman" panose="02020603050405020304" pitchFamily="18" charset="0"/>
                        <a:cs typeface="Times New Roman" panose="02020603050405020304" pitchFamily="18" charset="0"/>
                      </a:rPr>
                      <m:t>𝑓</m:t>
                    </m:r>
                  </m:oMath>
                </a14:m>
                <a:r>
                  <a:rPr lang="tr-TR" sz="4000" dirty="0">
                    <a:latin typeface="Times New Roman" panose="02020603050405020304" pitchFamily="18" charset="0"/>
                    <a:cs typeface="Times New Roman" panose="02020603050405020304" pitchFamily="18" charset="0"/>
                  </a:rPr>
                  <a:t> yayı belirlenebilir.</a:t>
                </a:r>
              </a:p>
              <a:p>
                <a:endParaRPr lang="tr-TR" dirty="0"/>
              </a:p>
            </p:txBody>
          </p:sp>
        </mc:Choice>
        <mc:Fallback>
          <p:sp>
            <p:nvSpPr>
              <p:cNvPr id="22" name="Metin kutusu 21">
                <a:extLst>
                  <a:ext uri="{FF2B5EF4-FFF2-40B4-BE49-F238E27FC236}">
                    <a16:creationId xmlns:a16="http://schemas.microsoft.com/office/drawing/2014/main" id="{948B8868-71A5-4616-8264-96D9BE6DAA57}"/>
                  </a:ext>
                </a:extLst>
              </p:cNvPr>
              <p:cNvSpPr txBox="1">
                <a:spLocks noRot="1" noChangeAspect="1" noMove="1" noResize="1" noEditPoints="1" noAdjustHandles="1" noChangeArrowheads="1" noChangeShapeType="1" noTextEdit="1"/>
              </p:cNvSpPr>
              <p:nvPr/>
            </p:nvSpPr>
            <p:spPr>
              <a:xfrm>
                <a:off x="1225327" y="25941068"/>
                <a:ext cx="20445953" cy="11834009"/>
              </a:xfrm>
              <a:prstGeom prst="rect">
                <a:avLst/>
              </a:prstGeom>
              <a:blipFill>
                <a:blip r:embed="rId4"/>
                <a:stretch>
                  <a:fillRect l="-1044" r="-1073"/>
                </a:stretch>
              </a:blipFill>
            </p:spPr>
            <p:txBody>
              <a:bodyPr/>
              <a:lstStyle/>
              <a:p>
                <a:r>
                  <a:rPr lang="tr-TR">
                    <a:noFill/>
                  </a:rPr>
                  <a:t> </a:t>
                </a:r>
              </a:p>
            </p:txBody>
          </p:sp>
        </mc:Fallback>
      </mc:AlternateContent>
      <p:pic>
        <p:nvPicPr>
          <p:cNvPr id="23" name="Resim 22">
            <a:extLst>
              <a:ext uri="{FF2B5EF4-FFF2-40B4-BE49-F238E27FC236}">
                <a16:creationId xmlns:a16="http://schemas.microsoft.com/office/drawing/2014/main" id="{4CC50AA6-F084-48BD-BD42-15E8D75F24AD}"/>
              </a:ext>
            </a:extLst>
          </p:cNvPr>
          <p:cNvPicPr/>
          <p:nvPr/>
        </p:nvPicPr>
        <p:blipFill>
          <a:blip r:embed="rId5">
            <a:extLst>
              <a:ext uri="{BEBA8EAE-BF5A-486C-A8C5-ECC9F3942E4B}">
                <a14:imgProps xmlns:a14="http://schemas.microsoft.com/office/drawing/2010/main">
                  <a14:imgLayer r:embed="rId6">
                    <a14:imgEffect>
                      <a14:sharpenSoften amount="50000"/>
                    </a14:imgEffect>
                    <a14:imgEffect>
                      <a14:brightnessContrast bright="20000" contrast="-40000"/>
                    </a14:imgEffect>
                  </a14:imgLayer>
                </a14:imgProps>
              </a:ext>
            </a:extLst>
          </a:blip>
          <a:stretch>
            <a:fillRect/>
          </a:stretch>
        </p:blipFill>
        <p:spPr>
          <a:xfrm>
            <a:off x="22219929" y="27415986"/>
            <a:ext cx="5913824" cy="8641853"/>
          </a:xfrm>
          <a:prstGeom prst="rect">
            <a:avLst/>
          </a:prstGeom>
        </p:spPr>
      </p:pic>
      <p:sp>
        <p:nvSpPr>
          <p:cNvPr id="5" name="Dikdörtgen: Köşeleri Yuvarlatılmış 4">
            <a:extLst>
              <a:ext uri="{FF2B5EF4-FFF2-40B4-BE49-F238E27FC236}">
                <a16:creationId xmlns:a16="http://schemas.microsoft.com/office/drawing/2014/main" id="{6A8E65A8-117C-42CB-90C9-869155EBC44B}"/>
              </a:ext>
            </a:extLst>
          </p:cNvPr>
          <p:cNvSpPr/>
          <p:nvPr/>
        </p:nvSpPr>
        <p:spPr>
          <a:xfrm>
            <a:off x="309196" y="38191440"/>
            <a:ext cx="28217562" cy="461232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4" name="Metin kutusu 23">
            <a:extLst>
              <a:ext uri="{FF2B5EF4-FFF2-40B4-BE49-F238E27FC236}">
                <a16:creationId xmlns:a16="http://schemas.microsoft.com/office/drawing/2014/main" id="{493032EE-3F8B-4ED3-AF9E-48DC00DAF995}"/>
              </a:ext>
            </a:extLst>
          </p:cNvPr>
          <p:cNvSpPr txBox="1"/>
          <p:nvPr/>
        </p:nvSpPr>
        <p:spPr>
          <a:xfrm>
            <a:off x="649611" y="38308814"/>
            <a:ext cx="27536729" cy="3580467"/>
          </a:xfrm>
          <a:prstGeom prst="rect">
            <a:avLst/>
          </a:prstGeom>
          <a:noFill/>
        </p:spPr>
        <p:txBody>
          <a:bodyPr wrap="square" rtlCol="0">
            <a:spAutoFit/>
          </a:bodyPr>
          <a:lstStyle/>
          <a:p>
            <a:pPr algn="ctr">
              <a:lnSpc>
                <a:spcPct val="150000"/>
              </a:lnSpc>
              <a:spcAft>
                <a:spcPts val="800"/>
              </a:spcAft>
            </a:pPr>
            <a:r>
              <a:rPr lang="tr-TR" sz="4000" b="1" dirty="0">
                <a:latin typeface="Times New Roman" panose="02020603050405020304" pitchFamily="18" charset="0"/>
                <a:cs typeface="Times New Roman" panose="02020603050405020304" pitchFamily="18" charset="0"/>
              </a:rPr>
              <a:t>SONUÇ</a:t>
            </a:r>
          </a:p>
          <a:p>
            <a:pPr algn="just"/>
            <a:r>
              <a:rPr lang="tr-TR" sz="1800" dirty="0">
                <a:effectLst/>
                <a:latin typeface="Times New Roman" panose="02020603050405020304" pitchFamily="18" charset="0"/>
                <a:ea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İlk çağlarda zamanın belirlenmesi için güneş saatleri kullanılmaktaydı. İlk örneklerini Mısır medeniyetlerinde gördüğümüz güneş saatleri, zamanla bütün medeniyetlerde örnekleri bulunmaktadır. Özellikle İslam medeniyetlerinde namaz saatlerini öğrenmek için sıkça güneş saatleri kullanılmaktaydı. Global dünyada dijital saatlerinin ortaya çıkması ile birlikte güneş saatleri kullanımı azalmıştır. Bunun nedeni güneşi saatlerinin sadece yerel saatleri belirlemesi ve gün içerisinde sadece güneşli zamanlarda kullanılabilmesidir.</a:t>
            </a:r>
          </a:p>
        </p:txBody>
      </p:sp>
    </p:spTree>
    <p:extLst>
      <p:ext uri="{BB962C8B-B14F-4D97-AF65-F5344CB8AC3E}">
        <p14:creationId xmlns:p14="http://schemas.microsoft.com/office/powerpoint/2010/main" val="1237614787"/>
      </p:ext>
    </p:extLst>
  </p:cSld>
  <p:clrMapOvr>
    <a:masterClrMapping/>
  </p:clrMapOvr>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TotalTime>
  <Words>453</Words>
  <Application>Microsoft Office PowerPoint</Application>
  <PresentationFormat>Özel</PresentationFormat>
  <Paragraphs>15</Paragraphs>
  <Slides>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vt:i4>
      </vt:variant>
    </vt:vector>
  </HeadingPairs>
  <TitlesOfParts>
    <vt:vector size="6" baseType="lpstr">
      <vt:lpstr>Arial</vt:lpstr>
      <vt:lpstr>Calibri</vt:lpstr>
      <vt:lpstr>Calibri Light</vt:lpstr>
      <vt:lpstr>Times New Roman</vt:lpstr>
      <vt:lpstr>Office Theme</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§ЄŁĬM .</dc:creator>
  <cp:lastModifiedBy>§ЄŁĬM .</cp:lastModifiedBy>
  <cp:revision>2</cp:revision>
  <dcterms:created xsi:type="dcterms:W3CDTF">2021-07-26T12:51:33Z</dcterms:created>
  <dcterms:modified xsi:type="dcterms:W3CDTF">2021-07-26T14:05:05Z</dcterms:modified>
</cp:coreProperties>
</file>