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1" r:id="rId1"/>
  </p:sldMasterIdLst>
  <p:sldIdLst>
    <p:sldId id="256" r:id="rId2"/>
  </p:sldIdLst>
  <p:sldSz cx="25199975" cy="428085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40" d="100"/>
          <a:sy n="40" d="100"/>
        </p:scale>
        <p:origin x="-682" y="3355"/>
      </p:cViewPr>
      <p:guideLst>
        <p:guide orient="horz" pos="13483"/>
        <p:guide pos="7937"/>
      </p:guideLst>
    </p:cSldViewPr>
  </p:slideViewPr>
  <p:notesTextViewPr>
    <p:cViewPr>
      <p:scale>
        <a:sx n="1" d="1"/>
        <a:sy n="1" d="1"/>
      </p:scale>
      <p:origin x="0" y="0"/>
    </p:cViewPr>
  </p:notesTextViewPr>
  <p:sorterViewPr>
    <p:cViewPr>
      <p:scale>
        <a:sx n="100" d="100"/>
        <a:sy n="100" d="100"/>
      </p:scale>
      <p:origin x="0" y="-3269"/>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solidFill>
                <a:latin typeface="+mn-lt"/>
                <a:ea typeface="+mn-ea"/>
                <a:cs typeface="+mn-cs"/>
              </a:defRPr>
            </a:pPr>
            <a:r>
              <a:rPr lang="en-US"/>
              <a:t>MdT</a:t>
            </a:r>
          </a:p>
        </c:rich>
      </c:tx>
      <c:layout/>
      <c:overlay val="0"/>
      <c:spPr>
        <a:noFill/>
        <a:ln>
          <a:noFill/>
        </a:ln>
        <a:effectLst/>
      </c:spPr>
    </c:title>
    <c:autoTitleDeleted val="0"/>
    <c:plotArea>
      <c:layout>
        <c:manualLayout>
          <c:layoutTarget val="inner"/>
          <c:xMode val="edge"/>
          <c:yMode val="edge"/>
          <c:x val="3.2962161880336953E-2"/>
          <c:y val="0.14415766540258726"/>
          <c:w val="0.93839490646621582"/>
          <c:h val="0.84330060039430133"/>
        </c:manualLayout>
      </c:layout>
      <c:scatterChart>
        <c:scatterStyle val="smoothMarker"/>
        <c:varyColors val="0"/>
        <c:ser>
          <c:idx val="0"/>
          <c:order val="0"/>
          <c:tx>
            <c:strRef>
              <c:f>Sayfa1!$Y$32</c:f>
              <c:strCache>
                <c:ptCount val="1"/>
                <c:pt idx="0">
                  <c:v>MdT</c:v>
                </c:pt>
              </c:strCache>
            </c:strRef>
          </c:tx>
          <c:spPr>
            <a:ln w="19050" cap="rnd" cmpd="sng" algn="ctr">
              <a:solidFill>
                <a:schemeClr val="accent1"/>
              </a:solidFill>
              <a:prstDash val="solid"/>
              <a:round/>
            </a:ln>
            <a:effectLst>
              <a:outerShdw blurRad="57150" dist="19050" dir="5400000" algn="ctr" rotWithShape="0">
                <a:srgbClr val="000000">
                  <a:alpha val="63000"/>
                </a:srgbClr>
              </a:outerShdw>
            </a:effectLst>
          </c:spPr>
          <c:marker>
            <c:symbol val="circle"/>
            <c:size val="6"/>
            <c:spPr>
              <a:solidFill>
                <a:schemeClr val="accent1"/>
              </a:solidFill>
              <a:ln w="6350" cap="flat" cmpd="sng" algn="ctr">
                <a:solidFill>
                  <a:schemeClr val="accent1"/>
                </a:solidFill>
                <a:prstDash val="solid"/>
                <a:round/>
              </a:ln>
              <a:effectLst>
                <a:outerShdw blurRad="57150" dist="19050" dir="5400000" algn="ctr" rotWithShape="0">
                  <a:srgbClr val="000000">
                    <a:alpha val="63000"/>
                  </a:srgbClr>
                </a:outerShdw>
              </a:effectLst>
            </c:spPr>
          </c:marker>
          <c:dLbls>
            <c:dLbl>
              <c:idx val="2"/>
              <c:layout>
                <c:manualLayout>
                  <c:x val="-2.5049646571956283E-2"/>
                  <c:y val="-4.5339326397357757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892-4FC2-89A8-FC0F8F557954}"/>
                </c:ext>
              </c:extLst>
            </c:dLbl>
            <c:dLbl>
              <c:idx val="3"/>
              <c:layout>
                <c:manualLayout>
                  <c:x val="-0.12067901234567902"/>
                  <c:y val="3.3027184759256971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0.10467372134038801"/>
                      <c:h val="5.7682158672215871E-2"/>
                    </c:manualLayout>
                  </c15:layout>
                </c:ext>
                <c:ext xmlns:c16="http://schemas.microsoft.com/office/drawing/2014/chart" uri="{C3380CC4-5D6E-409C-BE32-E72D297353CC}">
                  <c16:uniqueId val="{00000001-8892-4FC2-89A8-FC0F8F557954}"/>
                </c:ext>
              </c:extLst>
            </c:dLbl>
            <c:dLbl>
              <c:idx val="4"/>
              <c:layout>
                <c:manualLayout>
                  <c:x val="-6.3359788359788366E-2"/>
                  <c:y val="5.7774717735453208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892-4FC2-89A8-FC0F8F557954}"/>
                </c:ext>
              </c:extLst>
            </c:dLbl>
            <c:dLbl>
              <c:idx val="5"/>
              <c:layout>
                <c:manualLayout>
                  <c:x val="-8.6375661375661369E-2"/>
                  <c:y val="-4.5339326397357681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892-4FC2-89A8-FC0F8F557954}"/>
                </c:ext>
              </c:extLst>
            </c:dLbl>
            <c:dLbl>
              <c:idx val="6"/>
              <c:layout>
                <c:manualLayout>
                  <c:x val="-0.11543765362663"/>
                  <c:y val="-3.7090202866732813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8892-4FC2-89A8-FC0F8F557954}"/>
                </c:ext>
              </c:extLst>
            </c:dLbl>
            <c:dLbl>
              <c:idx val="7"/>
              <c:layout>
                <c:manualLayout>
                  <c:x val="-9.9388270910580626E-2"/>
                  <c:y val="-3.7090202866732772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8892-4FC2-89A8-FC0F8F557954}"/>
                </c:ext>
              </c:extLst>
            </c:dLbl>
            <c:dLbl>
              <c:idx val="8"/>
              <c:layout>
                <c:manualLayout>
                  <c:x val="-0.12646058131622437"/>
                  <c:y val="-2.8841079336107939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8892-4FC2-89A8-FC0F8F557954}"/>
                </c:ext>
              </c:extLst>
            </c:dLbl>
            <c:dLbl>
              <c:idx val="9"/>
              <c:layout>
                <c:manualLayout>
                  <c:x val="-2.064047549611862E-2"/>
                  <c:y val="-4.5339326397357681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8892-4FC2-89A8-FC0F8F557954}"/>
                </c:ext>
              </c:extLst>
            </c:dLbl>
            <c:dLbl>
              <c:idx val="10"/>
              <c:layout>
                <c:manualLayout>
                  <c:x val="-2.7254232109875154E-2"/>
                  <c:y val="-3.7090202866732813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8892-4FC2-89A8-FC0F8F557954}"/>
                </c:ext>
              </c:extLst>
            </c:dLbl>
            <c:dLbl>
              <c:idx val="11"/>
              <c:layout>
                <c:manualLayout>
                  <c:x val="-7.4129622686053128E-3"/>
                  <c:y val="-4.5339326397357681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8892-4FC2-89A8-FC0F8F557954}"/>
                </c:ext>
              </c:extLst>
            </c:dLbl>
            <c:dLbl>
              <c:idx val="12"/>
              <c:layout>
                <c:manualLayout>
                  <c:x val="-1.164021164021164E-2"/>
                  <c:y val="-4.9463888162670118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8892-4FC2-89A8-FC0F8F557954}"/>
                </c:ext>
              </c:extLst>
            </c:dLbl>
            <c:spPr>
              <a:noFill/>
              <a:ln>
                <a:noFill/>
              </a:ln>
              <a:effectLst/>
            </c:spPr>
            <c:txPr>
              <a:bodyPr rot="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tr-T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xVal>
            <c:numRef>
              <c:f>Sayfa1!$Q$33:$Q$45</c:f>
              <c:numCache>
                <c:formatCode>General</c:formatCode>
                <c:ptCount val="13"/>
                <c:pt idx="0">
                  <c:v>0</c:v>
                </c:pt>
                <c:pt idx="1">
                  <c:v>15</c:v>
                </c:pt>
                <c:pt idx="2">
                  <c:v>30</c:v>
                </c:pt>
                <c:pt idx="3">
                  <c:v>45</c:v>
                </c:pt>
                <c:pt idx="4">
                  <c:v>60</c:v>
                </c:pt>
                <c:pt idx="5">
                  <c:v>75</c:v>
                </c:pt>
                <c:pt idx="6">
                  <c:v>90</c:v>
                </c:pt>
                <c:pt idx="7">
                  <c:v>105</c:v>
                </c:pt>
                <c:pt idx="8">
                  <c:v>120</c:v>
                </c:pt>
                <c:pt idx="9">
                  <c:v>135</c:v>
                </c:pt>
                <c:pt idx="10">
                  <c:v>150</c:v>
                </c:pt>
                <c:pt idx="11">
                  <c:v>165</c:v>
                </c:pt>
                <c:pt idx="12">
                  <c:v>180</c:v>
                </c:pt>
              </c:numCache>
            </c:numRef>
          </c:xVal>
          <c:yVal>
            <c:numRef>
              <c:f>Sayfa1!$Y$33:$Y$45</c:f>
              <c:numCache>
                <c:formatCode>General</c:formatCode>
                <c:ptCount val="13"/>
                <c:pt idx="0">
                  <c:v>0</c:v>
                </c:pt>
                <c:pt idx="1">
                  <c:v>407.79637999999994</c:v>
                </c:pt>
                <c:pt idx="2">
                  <c:v>241.04204000000004</c:v>
                </c:pt>
                <c:pt idx="3">
                  <c:v>-142.17497</c:v>
                </c:pt>
                <c:pt idx="4">
                  <c:v>-228.94316000000001</c:v>
                </c:pt>
                <c:pt idx="5">
                  <c:v>-79.614100000000008</c:v>
                </c:pt>
                <c:pt idx="6">
                  <c:v>194.00178</c:v>
                </c:pt>
                <c:pt idx="7">
                  <c:v>487.33730000000003</c:v>
                </c:pt>
                <c:pt idx="8">
                  <c:v>699.08848</c:v>
                </c:pt>
                <c:pt idx="9">
                  <c:v>727.54156999999998</c:v>
                </c:pt>
                <c:pt idx="10">
                  <c:v>492.01026000000002</c:v>
                </c:pt>
                <c:pt idx="11">
                  <c:v>183.75288</c:v>
                </c:pt>
                <c:pt idx="12">
                  <c:v>0</c:v>
                </c:pt>
              </c:numCache>
            </c:numRef>
          </c:yVal>
          <c:smooth val="1"/>
          <c:extLst xmlns:c16r2="http://schemas.microsoft.com/office/drawing/2015/06/chart">
            <c:ext xmlns:c16="http://schemas.microsoft.com/office/drawing/2014/chart" uri="{C3380CC4-5D6E-409C-BE32-E72D297353CC}">
              <c16:uniqueId val="{0000000B-8892-4FC2-89A8-FC0F8F557954}"/>
            </c:ext>
          </c:extLst>
        </c:ser>
        <c:dLbls>
          <c:dLblPos val="t"/>
          <c:showLegendKey val="0"/>
          <c:showVal val="1"/>
          <c:showCatName val="0"/>
          <c:showSerName val="0"/>
          <c:showPercent val="0"/>
          <c:showBubbleSize val="0"/>
        </c:dLbls>
        <c:axId val="137282112"/>
        <c:axId val="137282688"/>
      </c:scatterChart>
      <c:valAx>
        <c:axId val="137282112"/>
        <c:scaling>
          <c:orientation val="minMax"/>
        </c:scaling>
        <c:delete val="0"/>
        <c:axPos val="b"/>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tr-TR"/>
          </a:p>
        </c:txPr>
        <c:crossAx val="137282688"/>
        <c:crosses val="autoZero"/>
        <c:crossBetween val="midCat"/>
      </c:valAx>
      <c:valAx>
        <c:axId val="137282688"/>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tr-TR"/>
          </a:p>
        </c:txPr>
        <c:crossAx val="137282112"/>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tr-TR"/>
        </a:p>
      </c:txPr>
    </c:legend>
    <c:plotVisOnly val="1"/>
    <c:dispBlanksAs val="gap"/>
    <c:showDLblsOverMax val="0"/>
  </c:chart>
  <c:spPr>
    <a:gradFill rotWithShape="1">
      <a:gsLst>
        <a:gs pos="0">
          <a:schemeClr val="dk1">
            <a:tint val="80000"/>
            <a:satMod val="107000"/>
            <a:lumMod val="103000"/>
          </a:schemeClr>
        </a:gs>
        <a:gs pos="100000">
          <a:schemeClr val="dk1">
            <a:tint val="82000"/>
            <a:satMod val="109000"/>
            <a:lumMod val="103000"/>
          </a:schemeClr>
        </a:gs>
      </a:gsLst>
      <a:lin ang="5400000" scaled="0"/>
    </a:gradFill>
    <a:ln w="6350" cap="flat" cmpd="sng" algn="ctr">
      <a:solidFill>
        <a:schemeClr val="dk1"/>
      </a:solidFill>
      <a:prstDash val="solid"/>
    </a:ln>
    <a:effectLst/>
  </c:spPr>
  <c:txPr>
    <a:bodyPr/>
    <a:lstStyle/>
    <a:p>
      <a:pPr>
        <a:defRPr>
          <a:solidFill>
            <a:schemeClr val="dk1"/>
          </a:solidFill>
          <a:latin typeface="+mn-lt"/>
          <a:ea typeface="+mn-ea"/>
          <a:cs typeface="+mn-cs"/>
        </a:defRPr>
      </a:pPr>
      <a:endParaRPr lang="tr-TR"/>
    </a:p>
  </c:txPr>
  <c:externalData r:id="rId1">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4">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3037667" y="14898365"/>
            <a:ext cx="19124642" cy="10274046"/>
          </a:xfrm>
          <a:solidFill>
            <a:srgbClr val="FFFFFF"/>
          </a:solidFill>
          <a:ln w="38100">
            <a:solidFill>
              <a:srgbClr val="404040"/>
            </a:solidFill>
          </a:ln>
        </p:spPr>
        <p:txBody>
          <a:bodyPr lIns="274320" rIns="274320" anchor="ctr" anchorCtr="1">
            <a:normAutofit/>
          </a:bodyPr>
          <a:lstStyle>
            <a:lvl1pPr algn="ctr">
              <a:defRPr sz="9646">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570772" y="27169144"/>
            <a:ext cx="14058436" cy="7739579"/>
          </a:xfrm>
          <a:noFill/>
        </p:spPr>
        <p:txBody>
          <a:bodyPr>
            <a:normAutofit/>
          </a:bodyPr>
          <a:lstStyle>
            <a:lvl1pPr marL="0" indent="0" algn="ctr">
              <a:buNone/>
              <a:defRPr sz="5236">
                <a:solidFill>
                  <a:schemeClr val="tx1">
                    <a:lumMod val="75000"/>
                    <a:lumOff val="25000"/>
                  </a:schemeClr>
                </a:solidFill>
              </a:defRPr>
            </a:lvl1pPr>
            <a:lvl2pPr marL="1259997" indent="0" algn="ctr">
              <a:buNone/>
              <a:defRPr sz="5236"/>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468C22E2-E656-4C5F-A09F-C5ECC9B5C3EA}" type="datetimeFigureOut">
              <a:rPr lang="tr-TR" smtClean="0"/>
              <a:t>5.07.2021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2468861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8C22E2-E656-4C5F-A09F-C5ECC9B5C3EA}" type="datetimeFigureOut">
              <a:rPr lang="tr-TR" smtClean="0"/>
              <a:t>5.07.2021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3842660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85351" y="5850499"/>
            <a:ext cx="2904628" cy="3110752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4426107" y="5850499"/>
            <a:ext cx="12997317" cy="3110752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8C22E2-E656-4C5F-A09F-C5ECC9B5C3EA}" type="datetimeFigureOut">
              <a:rPr lang="tr-TR" smtClean="0"/>
              <a:t>5.07.2021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133963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68C22E2-E656-4C5F-A09F-C5ECC9B5C3EA}" type="datetimeFigureOut">
              <a:rPr lang="tr-TR" smtClean="0"/>
              <a:t>5.07.2021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169324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3049197" y="14898365"/>
            <a:ext cx="19126781" cy="10274046"/>
          </a:xfrm>
          <a:solidFill>
            <a:srgbClr val="FFFFFF"/>
          </a:solidFill>
          <a:ln w="38100">
            <a:solidFill>
              <a:srgbClr val="404040"/>
            </a:solidFill>
          </a:ln>
        </p:spPr>
        <p:txBody>
          <a:bodyPr lIns="274320" rIns="274320" anchor="ctr" anchorCtr="1">
            <a:normAutofit/>
          </a:bodyPr>
          <a:lstStyle>
            <a:lvl1pPr>
              <a:defRPr sz="9646">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570772" y="27168651"/>
            <a:ext cx="14058436" cy="7896806"/>
          </a:xfrm>
        </p:spPr>
        <p:txBody>
          <a:bodyPr anchor="t" anchorCtr="1">
            <a:normAutofit/>
          </a:bodyPr>
          <a:lstStyle>
            <a:lvl1pPr marL="0" indent="0">
              <a:buNone/>
              <a:defRPr sz="5236">
                <a:solidFill>
                  <a:schemeClr val="tx1"/>
                </a:solidFill>
              </a:defRPr>
            </a:lvl1pPr>
            <a:lvl2pPr marL="1259997" indent="0">
              <a:buNone/>
              <a:defRPr sz="5236">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468C22E2-E656-4C5F-A09F-C5ECC9B5C3EA}" type="datetimeFigureOut">
              <a:rPr lang="tr-TR" smtClean="0"/>
              <a:t>5.07.2021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193923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3037665" y="16467012"/>
            <a:ext cx="9061472" cy="1936297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3100837" y="16467012"/>
            <a:ext cx="9068342" cy="1936297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468C22E2-E656-4C5F-A09F-C5ECC9B5C3EA}" type="datetimeFigureOut">
              <a:rPr lang="tr-TR" smtClean="0"/>
              <a:t>5.07.2021</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36995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37664" y="14440758"/>
            <a:ext cx="9061474" cy="4395002"/>
          </a:xfrm>
        </p:spPr>
        <p:txBody>
          <a:bodyPr anchor="b" anchorCtr="1">
            <a:normAutofit/>
          </a:bodyPr>
          <a:lstStyle>
            <a:lvl1pPr marL="0" indent="0" algn="ctr">
              <a:buNone/>
              <a:defRPr sz="5236" b="0" cap="all" spc="276" baseline="0">
                <a:solidFill>
                  <a:schemeClr val="tx2"/>
                </a:solidFill>
              </a:defRPr>
            </a:lvl1pPr>
            <a:lvl2pPr marL="1259997" indent="0">
              <a:buNone/>
              <a:defRPr sz="5236"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4" name="Content Placeholder 3"/>
          <p:cNvSpPr>
            <a:spLocks noGrp="1"/>
          </p:cNvSpPr>
          <p:nvPr>
            <p:ph sz="half" idx="2"/>
          </p:nvPr>
        </p:nvSpPr>
        <p:spPr>
          <a:xfrm>
            <a:off x="3037664" y="19620574"/>
            <a:ext cx="9061474" cy="1620941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Content Placeholder 5"/>
          <p:cNvSpPr>
            <a:spLocks noGrp="1"/>
          </p:cNvSpPr>
          <p:nvPr>
            <p:ph sz="quarter" idx="4"/>
          </p:nvPr>
        </p:nvSpPr>
        <p:spPr>
          <a:xfrm>
            <a:off x="13100837" y="19620574"/>
            <a:ext cx="9068342" cy="16209412"/>
          </a:xfrm>
        </p:spPr>
        <p:txBody>
          <a:bodyPr/>
          <a:lstStyle>
            <a:lvl5pP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13"/>
          </p:nvPr>
        </p:nvSpPr>
        <p:spPr>
          <a:xfrm>
            <a:off x="13100837" y="14440758"/>
            <a:ext cx="9068342" cy="4395002"/>
          </a:xfrm>
        </p:spPr>
        <p:txBody>
          <a:bodyPr anchor="b" anchorCtr="1">
            <a:normAutofit/>
          </a:bodyPr>
          <a:lstStyle>
            <a:lvl1pPr marL="0" indent="0" algn="ctr">
              <a:buNone/>
              <a:defRPr sz="5236" b="0" cap="all" spc="276" baseline="0">
                <a:solidFill>
                  <a:schemeClr val="tx2"/>
                </a:solidFill>
              </a:defRPr>
            </a:lvl1pPr>
            <a:lvl2pPr marL="1259997" indent="0">
              <a:buNone/>
              <a:defRPr sz="5236"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468C22E2-E656-4C5F-A09F-C5ECC9B5C3EA}" type="datetimeFigureOut">
              <a:rPr lang="tr-TR" smtClean="0"/>
              <a:t>5.07.2021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E45CC95-E7E7-4251-A901-5D8335C3EE21}"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695491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68C22E2-E656-4C5F-A09F-C5ECC9B5C3EA}" type="datetimeFigureOut">
              <a:rPr lang="tr-TR" smtClean="0"/>
              <a:t>5.07.2021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154084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8C22E2-E656-4C5F-A09F-C5ECC9B5C3EA}" type="datetimeFigureOut">
              <a:rPr lang="tr-TR" smtClean="0"/>
              <a:t>5.07.2021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293099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12599987" y="0"/>
            <a:ext cx="12599988" cy="42808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5715" y="14006275"/>
            <a:ext cx="9068557" cy="7125372"/>
          </a:xfrm>
          <a:solidFill>
            <a:srgbClr val="FFFFFF"/>
          </a:solidFill>
          <a:ln>
            <a:solidFill>
              <a:srgbClr val="404040"/>
            </a:solidFill>
          </a:ln>
        </p:spPr>
        <p:txBody>
          <a:bodyPr anchor="ctr" anchorCtr="1">
            <a:normAutofit/>
          </a:bodyPr>
          <a:lstStyle>
            <a:lvl1pPr>
              <a:defRPr sz="5787">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13922986" y="5022867"/>
            <a:ext cx="9953990" cy="32762791"/>
          </a:xfrm>
        </p:spPr>
        <p:txBody>
          <a:bodyPr>
            <a:normAutofit/>
          </a:bodyPr>
          <a:lstStyle>
            <a:lvl1pPr>
              <a:defRPr sz="5236">
                <a:solidFill>
                  <a:schemeClr val="tx1"/>
                </a:solidFill>
              </a:defRPr>
            </a:lvl1pPr>
            <a:lvl2pPr>
              <a:defRPr sz="4409">
                <a:solidFill>
                  <a:schemeClr val="tx1"/>
                </a:solidFill>
              </a:defRPr>
            </a:lvl2pPr>
            <a:lvl3pPr>
              <a:defRPr sz="4409">
                <a:solidFill>
                  <a:schemeClr val="tx1"/>
                </a:solidFill>
              </a:defRPr>
            </a:lvl3pPr>
            <a:lvl4pPr>
              <a:defRPr sz="4409">
                <a:solidFill>
                  <a:schemeClr val="tx1"/>
                </a:solidFill>
              </a:defRPr>
            </a:lvl4pPr>
            <a:lvl5pPr>
              <a:defRPr sz="4409">
                <a:solidFill>
                  <a:schemeClr val="tx1"/>
                </a:solidFill>
              </a:defRPr>
            </a:lvl5pPr>
            <a:lvl6pPr>
              <a:defRPr sz="4409"/>
            </a:lvl6pPr>
            <a:lvl7pPr>
              <a:defRPr sz="4409"/>
            </a:lvl7pPr>
            <a:lvl8pPr>
              <a:defRPr sz="4409"/>
            </a:lvl8pPr>
            <a:lvl9pPr>
              <a:defRPr sz="4409"/>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378248" y="22159048"/>
            <a:ext cx="7843492" cy="13695457"/>
          </a:xfrm>
        </p:spPr>
        <p:txBody>
          <a:bodyPr anchor="t" anchorCtr="1">
            <a:normAutofit/>
          </a:bodyPr>
          <a:lstStyle>
            <a:lvl1pPr marL="0" indent="0" algn="ctr">
              <a:buNone/>
              <a:defRPr sz="4134">
                <a:solidFill>
                  <a:schemeClr val="tx1">
                    <a:lumMod val="85000"/>
                    <a:lumOff val="15000"/>
                  </a:schemeClr>
                </a:solidFill>
              </a:defRPr>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9" name="Date Placeholder 8"/>
          <p:cNvSpPr>
            <a:spLocks noGrp="1"/>
          </p:cNvSpPr>
          <p:nvPr>
            <p:ph type="dt" sz="half" idx="10"/>
          </p:nvPr>
        </p:nvSpPr>
        <p:spPr/>
        <p:txBody>
          <a:bodyPr/>
          <a:lstStyle/>
          <a:p>
            <a:fld id="{468C22E2-E656-4C5F-A09F-C5ECC9B5C3EA}" type="datetimeFigureOut">
              <a:rPr lang="tr-TR" smtClean="0"/>
              <a:t>5.07.2021</a:t>
            </a:fld>
            <a:endParaRPr lang="tr-TR"/>
          </a:p>
        </p:txBody>
      </p:sp>
      <p:sp>
        <p:nvSpPr>
          <p:cNvPr id="10" name="Footer Placeholder 9"/>
          <p:cNvSpPr>
            <a:spLocks noGrp="1"/>
          </p:cNvSpPr>
          <p:nvPr>
            <p:ph type="ftr" sz="quarter" idx="11"/>
          </p:nvPr>
        </p:nvSpPr>
        <p:spPr>
          <a:xfrm>
            <a:off x="1765715" y="38927219"/>
            <a:ext cx="10490063" cy="1997731"/>
          </a:xfrm>
        </p:spPr>
        <p:txBody>
          <a:bodyPr>
            <a:normAutofit/>
          </a:bodyPr>
          <a:lstStyle>
            <a:lvl1pPr>
              <a:defRPr>
                <a:solidFill>
                  <a:schemeClr val="tx1">
                    <a:alpha val="70000"/>
                  </a:schemeClr>
                </a:solidFill>
              </a:defRPr>
            </a:lvl1pPr>
          </a:lstStyle>
          <a:p>
            <a:endParaRPr lang="tr-TR"/>
          </a:p>
        </p:txBody>
      </p:sp>
      <p:sp>
        <p:nvSpPr>
          <p:cNvPr id="11" name="Slide Number Placeholder 10"/>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129988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63998" y="14006265"/>
            <a:ext cx="9071991" cy="7134754"/>
          </a:xfrm>
          <a:solidFill>
            <a:srgbClr val="FFFFFF"/>
          </a:solidFill>
          <a:ln>
            <a:solidFill>
              <a:srgbClr val="262626"/>
            </a:solidFill>
          </a:ln>
        </p:spPr>
        <p:txBody>
          <a:bodyPr anchor="ctr" anchorCtr="1">
            <a:noAutofit/>
          </a:bodyPr>
          <a:lstStyle>
            <a:lvl1pPr>
              <a:defRPr sz="5787">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599989" y="0"/>
            <a:ext cx="12612590" cy="42808525"/>
          </a:xfrm>
          <a:solidFill>
            <a:schemeClr val="bg1"/>
          </a:solidFill>
        </p:spPr>
        <p:txBody>
          <a:bodyPr anchor="t"/>
          <a:lstStyle>
            <a:lvl1pPr marL="0" indent="0">
              <a:buNone/>
              <a:defRPr sz="8819">
                <a:solidFill>
                  <a:schemeClr val="tx1"/>
                </a:solidFill>
              </a:defRPr>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tr-TR"/>
              <a:t>Resim eklemek için simgeye tıklayın</a:t>
            </a:r>
            <a:endParaRPr lang="en-US" dirty="0"/>
          </a:p>
        </p:txBody>
      </p:sp>
      <p:sp>
        <p:nvSpPr>
          <p:cNvPr id="4" name="Text Placeholder 3"/>
          <p:cNvSpPr>
            <a:spLocks noGrp="1"/>
          </p:cNvSpPr>
          <p:nvPr>
            <p:ph type="body" sz="half" idx="2"/>
          </p:nvPr>
        </p:nvSpPr>
        <p:spPr>
          <a:xfrm>
            <a:off x="2378248" y="22159058"/>
            <a:ext cx="7843492" cy="13695463"/>
          </a:xfrm>
        </p:spPr>
        <p:txBody>
          <a:bodyPr anchor="t" anchorCtr="1">
            <a:normAutofit/>
          </a:bodyPr>
          <a:lstStyle>
            <a:lvl1pPr marL="0" indent="0" algn="ctr">
              <a:buNone/>
              <a:defRPr sz="4134">
                <a:solidFill>
                  <a:schemeClr val="tx1">
                    <a:lumMod val="85000"/>
                    <a:lumOff val="15000"/>
                  </a:schemeClr>
                </a:solidFill>
              </a:defRPr>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68C22E2-E656-4C5F-A09F-C5ECC9B5C3EA}" type="datetimeFigureOut">
              <a:rPr lang="tr-TR" smtClean="0"/>
              <a:t>5.07.2021</a:t>
            </a:fld>
            <a:endParaRPr lang="tr-TR"/>
          </a:p>
        </p:txBody>
      </p:sp>
      <p:sp>
        <p:nvSpPr>
          <p:cNvPr id="9" name="Footer Placeholder 8"/>
          <p:cNvSpPr>
            <a:spLocks noGrp="1"/>
          </p:cNvSpPr>
          <p:nvPr>
            <p:ph type="ftr" sz="quarter" idx="11"/>
          </p:nvPr>
        </p:nvSpPr>
        <p:spPr>
          <a:xfrm>
            <a:off x="1763998" y="38927219"/>
            <a:ext cx="10483190" cy="1997731"/>
          </a:xfrm>
        </p:spPr>
        <p:txBody>
          <a:bodyPr>
            <a:normAutofit/>
          </a:bodyPr>
          <a:lstStyle>
            <a:lvl1pPr>
              <a:defRPr>
                <a:solidFill>
                  <a:schemeClr val="tx1">
                    <a:alpha val="70000"/>
                  </a:schemeClr>
                </a:solidFill>
              </a:defRPr>
            </a:lvl1pPr>
          </a:lstStyle>
          <a:p>
            <a:endParaRPr lang="tr-TR"/>
          </a:p>
        </p:txBody>
      </p:sp>
      <p:sp>
        <p:nvSpPr>
          <p:cNvPr id="10" name="Slide Number Placeholder 9"/>
          <p:cNvSpPr>
            <a:spLocks noGrp="1"/>
          </p:cNvSpPr>
          <p:nvPr>
            <p:ph type="sldNum" sz="quarter" idx="12"/>
          </p:nvPr>
        </p:nvSpPr>
        <p:spPr/>
        <p:txBody>
          <a:bodyPr/>
          <a:lstStyle/>
          <a:p>
            <a:fld id="{FE45CC95-E7E7-4251-A901-5D8335C3EE21}" type="slidenum">
              <a:rPr lang="tr-TR" smtClean="0"/>
              <a:t>‹#›</a:t>
            </a:fld>
            <a:endParaRPr lang="tr-TR"/>
          </a:p>
        </p:txBody>
      </p:sp>
    </p:spTree>
    <p:extLst>
      <p:ext uri="{BB962C8B-B14F-4D97-AF65-F5344CB8AC3E}">
        <p14:creationId xmlns:p14="http://schemas.microsoft.com/office/powerpoint/2010/main" val="3946566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26106" y="6021733"/>
            <a:ext cx="16363875" cy="7420144"/>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4426106" y="16467022"/>
            <a:ext cx="16363875" cy="1936298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6477385" y="38943498"/>
            <a:ext cx="5691794" cy="2022250"/>
          </a:xfrm>
          <a:prstGeom prst="rect">
            <a:avLst/>
          </a:prstGeom>
        </p:spPr>
        <p:txBody>
          <a:bodyPr vert="horz" lIns="91440" tIns="45720" rIns="91440" bIns="45720" rtlCol="0" anchor="ctr"/>
          <a:lstStyle>
            <a:lvl1pPr algn="r">
              <a:defRPr sz="2756">
                <a:solidFill>
                  <a:schemeClr val="tx1">
                    <a:alpha val="70000"/>
                  </a:schemeClr>
                </a:solidFill>
              </a:defRPr>
            </a:lvl1pPr>
          </a:lstStyle>
          <a:p>
            <a:fld id="{468C22E2-E656-4C5F-A09F-C5ECC9B5C3EA}" type="datetimeFigureOut">
              <a:rPr lang="tr-TR" smtClean="0"/>
              <a:t>5.07.2021</a:t>
            </a:fld>
            <a:endParaRPr lang="tr-TR"/>
          </a:p>
        </p:txBody>
      </p:sp>
      <p:sp>
        <p:nvSpPr>
          <p:cNvPr id="5" name="Footer Placeholder 4"/>
          <p:cNvSpPr>
            <a:spLocks noGrp="1"/>
          </p:cNvSpPr>
          <p:nvPr>
            <p:ph type="ftr" sz="quarter" idx="3"/>
          </p:nvPr>
        </p:nvSpPr>
        <p:spPr>
          <a:xfrm>
            <a:off x="3037664" y="38927219"/>
            <a:ext cx="12557723" cy="1997731"/>
          </a:xfrm>
          <a:prstGeom prst="rect">
            <a:avLst/>
          </a:prstGeom>
        </p:spPr>
        <p:txBody>
          <a:bodyPr vert="horz" lIns="91440" tIns="45720" rIns="91440" bIns="45720" rtlCol="0" anchor="ctr"/>
          <a:lstStyle>
            <a:lvl1pPr algn="l">
              <a:defRPr sz="2756">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22708948" y="38813063"/>
            <a:ext cx="1007999" cy="2283121"/>
          </a:xfrm>
          <a:prstGeom prst="ellipse">
            <a:avLst/>
          </a:prstGeom>
          <a:solidFill>
            <a:srgbClr val="1D1D1D">
              <a:alpha val="69804"/>
            </a:srgbClr>
          </a:solidFill>
        </p:spPr>
        <p:txBody>
          <a:bodyPr vert="horz" lIns="18288" tIns="45720" rIns="18288" bIns="45720" rtlCol="0" anchor="ctr">
            <a:noAutofit/>
          </a:bodyPr>
          <a:lstStyle>
            <a:lvl1pPr algn="ctr">
              <a:defRPr sz="3031" spc="0" baseline="0">
                <a:solidFill>
                  <a:srgbClr val="FFFFFF"/>
                </a:solidFill>
              </a:defRPr>
            </a:lvl1pPr>
          </a:lstStyle>
          <a:p>
            <a:fld id="{FE45CC95-E7E7-4251-A901-5D8335C3EE21}" type="slidenum">
              <a:rPr lang="tr-TR" smtClean="0"/>
              <a:t>‹#›</a:t>
            </a:fld>
            <a:endParaRPr lang="tr-TR"/>
          </a:p>
        </p:txBody>
      </p:sp>
    </p:spTree>
    <p:extLst>
      <p:ext uri="{BB962C8B-B14F-4D97-AF65-F5344CB8AC3E}">
        <p14:creationId xmlns:p14="http://schemas.microsoft.com/office/powerpoint/2010/main" val="3492681264"/>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Lst>
  <p:txStyles>
    <p:titleStyle>
      <a:lvl1pPr algn="ctr" defTabSz="2519995" rtl="0" eaLnBrk="1" latinLnBrk="0" hangingPunct="1">
        <a:lnSpc>
          <a:spcPct val="90000"/>
        </a:lnSpc>
        <a:spcBef>
          <a:spcPct val="0"/>
        </a:spcBef>
        <a:buNone/>
        <a:defRPr sz="7165" kern="1200" cap="all" spc="551" baseline="0">
          <a:solidFill>
            <a:schemeClr val="tx1">
              <a:lumMod val="85000"/>
              <a:lumOff val="15000"/>
            </a:schemeClr>
          </a:solidFill>
          <a:latin typeface="+mj-lt"/>
          <a:ea typeface="+mj-ea"/>
          <a:cs typeface="+mj-cs"/>
        </a:defRPr>
      </a:lvl1pPr>
    </p:titleStyle>
    <p:bodyStyle>
      <a:lvl1pPr marL="629999" indent="-629999" algn="l" defTabSz="2519995" rtl="0" eaLnBrk="1" latinLnBrk="0" hangingPunct="1">
        <a:lnSpc>
          <a:spcPct val="100000"/>
        </a:lnSpc>
        <a:spcBef>
          <a:spcPts val="2756"/>
        </a:spcBef>
        <a:buClr>
          <a:schemeClr val="accent2"/>
        </a:buClr>
        <a:buFont typeface="Arial" panose="020B0604020202020204" pitchFamily="34" charset="0"/>
        <a:buChar char="•"/>
        <a:defRPr sz="4961" kern="1200">
          <a:solidFill>
            <a:schemeClr val="tx1">
              <a:lumMod val="85000"/>
              <a:lumOff val="15000"/>
            </a:schemeClr>
          </a:solidFill>
          <a:latin typeface="+mn-lt"/>
          <a:ea typeface="+mn-ea"/>
          <a:cs typeface="+mn-cs"/>
        </a:defRPr>
      </a:lvl1pPr>
      <a:lvl2pPr marL="1259997"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a:solidFill>
            <a:schemeClr val="tx1">
              <a:lumMod val="85000"/>
              <a:lumOff val="15000"/>
            </a:schemeClr>
          </a:solidFill>
          <a:latin typeface="+mn-lt"/>
          <a:ea typeface="+mn-ea"/>
          <a:cs typeface="+mn-cs"/>
        </a:defRPr>
      </a:lvl2pPr>
      <a:lvl3pPr marL="1889996"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a:solidFill>
            <a:schemeClr val="tx1">
              <a:lumMod val="85000"/>
              <a:lumOff val="15000"/>
            </a:schemeClr>
          </a:solidFill>
          <a:latin typeface="+mn-lt"/>
          <a:ea typeface="+mn-ea"/>
          <a:cs typeface="+mn-cs"/>
        </a:defRPr>
      </a:lvl3pPr>
      <a:lvl4pPr marL="2519995"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a:solidFill>
            <a:schemeClr val="tx1">
              <a:lumMod val="85000"/>
              <a:lumOff val="15000"/>
            </a:schemeClr>
          </a:solidFill>
          <a:latin typeface="+mn-lt"/>
          <a:ea typeface="+mn-ea"/>
          <a:cs typeface="+mn-cs"/>
        </a:defRPr>
      </a:lvl4pPr>
      <a:lvl5pPr marL="3149994"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a:solidFill>
            <a:schemeClr val="tx1">
              <a:lumMod val="85000"/>
              <a:lumOff val="15000"/>
            </a:schemeClr>
          </a:solidFill>
          <a:latin typeface="+mn-lt"/>
          <a:ea typeface="+mn-ea"/>
          <a:cs typeface="+mn-cs"/>
        </a:defRPr>
      </a:lvl5pPr>
      <a:lvl6pPr marL="3622493"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a:solidFill>
            <a:schemeClr val="tx1"/>
          </a:solidFill>
          <a:latin typeface="+mn-lt"/>
          <a:ea typeface="+mn-ea"/>
          <a:cs typeface="+mn-cs"/>
        </a:defRPr>
      </a:lvl6pPr>
      <a:lvl7pPr marL="4094992"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a:solidFill>
            <a:schemeClr val="tx1"/>
          </a:solidFill>
          <a:latin typeface="+mn-lt"/>
          <a:ea typeface="+mn-ea"/>
          <a:cs typeface="+mn-cs"/>
        </a:defRPr>
      </a:lvl7pPr>
      <a:lvl8pPr marL="4567491"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baseline="0">
          <a:solidFill>
            <a:schemeClr val="tx1"/>
          </a:solidFill>
          <a:latin typeface="+mn-lt"/>
          <a:ea typeface="+mn-ea"/>
          <a:cs typeface="+mn-cs"/>
        </a:defRPr>
      </a:lvl8pPr>
      <a:lvl9pPr marL="5039990" indent="-629999" algn="l" defTabSz="2519995" rtl="0" eaLnBrk="1" latinLnBrk="0" hangingPunct="1">
        <a:lnSpc>
          <a:spcPct val="100000"/>
        </a:lnSpc>
        <a:spcBef>
          <a:spcPts val="2756"/>
        </a:spcBef>
        <a:buClr>
          <a:schemeClr val="accent2"/>
        </a:buClr>
        <a:buFont typeface="Arial" panose="020B0604020202020204" pitchFamily="34" charset="0"/>
        <a:buChar char="•"/>
        <a:defRPr sz="4409" kern="1200" baseline="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chart" Target="../charts/chart1.xml"/><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45" name="Resim 44">
            <a:extLst>
              <a:ext uri="{FF2B5EF4-FFF2-40B4-BE49-F238E27FC236}">
                <a16:creationId xmlns:a16="http://schemas.microsoft.com/office/drawing/2014/main" xmlns="" id="{A8708749-6DD8-46A8-A33E-72F043CCB44A}"/>
              </a:ext>
            </a:extLst>
          </p:cNvPr>
          <p:cNvPicPr>
            <a:picLocks noChangeAspect="1"/>
          </p:cNvPicPr>
          <p:nvPr/>
        </p:nvPicPr>
        <p:blipFill>
          <a:blip r:embed="rId2"/>
          <a:stretch>
            <a:fillRect/>
          </a:stretch>
        </p:blipFill>
        <p:spPr>
          <a:xfrm>
            <a:off x="15925829" y="29687326"/>
            <a:ext cx="6883372" cy="13039988"/>
          </a:xfrm>
          <a:prstGeom prst="rect">
            <a:avLst/>
          </a:prstGeom>
        </p:spPr>
        <p:style>
          <a:lnRef idx="2">
            <a:schemeClr val="dk1">
              <a:shade val="50000"/>
            </a:schemeClr>
          </a:lnRef>
          <a:fillRef idx="1">
            <a:schemeClr val="dk1"/>
          </a:fillRef>
          <a:effectRef idx="0">
            <a:schemeClr val="dk1"/>
          </a:effectRef>
          <a:fontRef idx="minor">
            <a:schemeClr val="lt1"/>
          </a:fontRef>
        </p:style>
      </p:pic>
      <p:pic>
        <p:nvPicPr>
          <p:cNvPr id="51" name="Resim 50">
            <a:extLst>
              <a:ext uri="{FF2B5EF4-FFF2-40B4-BE49-F238E27FC236}">
                <a16:creationId xmlns:a16="http://schemas.microsoft.com/office/drawing/2014/main" xmlns="" id="{240449AD-A5B8-4663-A4D9-DAB679DD868F}"/>
              </a:ext>
            </a:extLst>
          </p:cNvPr>
          <p:cNvPicPr>
            <a:picLocks noChangeAspect="1"/>
          </p:cNvPicPr>
          <p:nvPr/>
        </p:nvPicPr>
        <p:blipFill>
          <a:blip r:embed="rId2"/>
          <a:stretch>
            <a:fillRect/>
          </a:stretch>
        </p:blipFill>
        <p:spPr>
          <a:xfrm>
            <a:off x="13857459" y="9460344"/>
            <a:ext cx="10914612" cy="9640901"/>
          </a:xfrm>
          <a:prstGeom prst="rect">
            <a:avLst/>
          </a:prstGeom>
        </p:spPr>
        <p:style>
          <a:lnRef idx="2">
            <a:schemeClr val="dk1">
              <a:shade val="50000"/>
            </a:schemeClr>
          </a:lnRef>
          <a:fillRef idx="1">
            <a:schemeClr val="dk1"/>
          </a:fillRef>
          <a:effectRef idx="0">
            <a:schemeClr val="dk1"/>
          </a:effectRef>
          <a:fontRef idx="minor">
            <a:schemeClr val="lt1"/>
          </a:fontRef>
        </p:style>
      </p:pic>
      <p:pic>
        <p:nvPicPr>
          <p:cNvPr id="47" name="Resim 15">
            <a:extLst>
              <a:ext uri="{FF2B5EF4-FFF2-40B4-BE49-F238E27FC236}">
                <a16:creationId xmlns:a16="http://schemas.microsoft.com/office/drawing/2014/main" xmlns="" id="{D5E4D9B1-4AFF-4E55-926E-A91CB37FBB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88488" y="36431267"/>
            <a:ext cx="5133133" cy="5938299"/>
          </a:xfrm>
          <a:prstGeom prst="rect">
            <a:avLst/>
          </a:prstGeom>
          <a:ln/>
        </p:spPr>
        <p:style>
          <a:lnRef idx="2">
            <a:schemeClr val="dk1">
              <a:shade val="50000"/>
            </a:schemeClr>
          </a:lnRef>
          <a:fillRef idx="1">
            <a:schemeClr val="dk1"/>
          </a:fillRef>
          <a:effectRef idx="0">
            <a:schemeClr val="dk1"/>
          </a:effectRef>
          <a:fontRef idx="minor">
            <a:schemeClr val="lt1"/>
          </a:fontRef>
        </p:style>
      </p:pic>
      <p:pic>
        <p:nvPicPr>
          <p:cNvPr id="46" name="Resim 11">
            <a:extLst>
              <a:ext uri="{FF2B5EF4-FFF2-40B4-BE49-F238E27FC236}">
                <a16:creationId xmlns:a16="http://schemas.microsoft.com/office/drawing/2014/main" xmlns="" id="{6DC3A880-50F5-436D-966E-53989BD2C2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88488" y="30163729"/>
            <a:ext cx="5133133" cy="5915959"/>
          </a:xfrm>
          <a:prstGeom prst="rect">
            <a:avLst/>
          </a:prstGeom>
          <a:ln/>
        </p:spPr>
        <p:style>
          <a:lnRef idx="3">
            <a:schemeClr val="lt1"/>
          </a:lnRef>
          <a:fillRef idx="1">
            <a:schemeClr val="dk1"/>
          </a:fillRef>
          <a:effectRef idx="1">
            <a:schemeClr val="dk1"/>
          </a:effectRef>
          <a:fontRef idx="minor">
            <a:schemeClr val="lt1"/>
          </a:fontRef>
        </p:style>
      </p:pic>
      <p:pic>
        <p:nvPicPr>
          <p:cNvPr id="6" name="Picture 142">
            <a:extLst>
              <a:ext uri="{FF2B5EF4-FFF2-40B4-BE49-F238E27FC236}">
                <a16:creationId xmlns:a16="http://schemas.microsoft.com/office/drawing/2014/main" xmlns="" id="{F96BCC89-A68B-425A-A852-EDAB7B567E2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3749" y="667739"/>
            <a:ext cx="3165155" cy="3162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etin kutusu 4">
            <a:extLst>
              <a:ext uri="{FF2B5EF4-FFF2-40B4-BE49-F238E27FC236}">
                <a16:creationId xmlns:a16="http://schemas.microsoft.com/office/drawing/2014/main" xmlns="" id="{BCAB31AB-D1CC-47B8-BF32-50BE42A9E85A}"/>
              </a:ext>
            </a:extLst>
          </p:cNvPr>
          <p:cNvSpPr txBox="1"/>
          <p:nvPr/>
        </p:nvSpPr>
        <p:spPr>
          <a:xfrm>
            <a:off x="4548189" y="812816"/>
            <a:ext cx="15547086" cy="3790268"/>
          </a:xfrm>
          <a:prstGeom prst="rect">
            <a:avLst/>
          </a:prstGeom>
          <a:noFill/>
        </p:spPr>
        <p:txBody>
          <a:bodyPr wrap="square">
            <a:spAutoFit/>
          </a:bodyPr>
          <a:lstStyle/>
          <a:p>
            <a:pPr algn="ctr">
              <a:spcAft>
                <a:spcPts val="800"/>
              </a:spcAft>
            </a:pPr>
            <a:r>
              <a:rPr lang="tr-TR" altLang="tr-TR" sz="3999" b="1" dirty="0">
                <a:latin typeface="Times New Roman" panose="02020603050405020304" pitchFamily="18" charset="0"/>
                <a:ea typeface="Calibri" panose="020F0502020204030204" pitchFamily="34" charset="0"/>
                <a:cs typeface="Times New Roman" panose="02020603050405020304" pitchFamily="18" charset="0"/>
              </a:rPr>
              <a:t>KARADENİZ TEKNİK ÜNİVERSİTESİ</a:t>
            </a:r>
          </a:p>
          <a:p>
            <a:pPr algn="ctr">
              <a:spcAft>
                <a:spcPts val="800"/>
              </a:spcAft>
            </a:pPr>
            <a:endParaRPr lang="tr-TR" altLang="tr-TR" sz="3999"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800"/>
              </a:spcAft>
            </a:pPr>
            <a:r>
              <a:rPr lang="tr-TR" altLang="tr-TR" sz="3400" b="1" dirty="0">
                <a:latin typeface="Times New Roman" panose="02020603050405020304" pitchFamily="18" charset="0"/>
                <a:ea typeface="Calibri" panose="020F0502020204030204" pitchFamily="34" charset="0"/>
                <a:cs typeface="Times New Roman" panose="02020603050405020304" pitchFamily="18" charset="0"/>
              </a:rPr>
              <a:t>90 kW GÜCÜNDE DOĞALGAZ-DİZEL YAKITI KARIŞIMI İLE ÇALIŞABİLEN BİR YENİ NESİL DİZEL MOTORUNUN HAREKET ELEMANLARININ TASARIMI</a:t>
            </a:r>
            <a:endParaRPr lang="tr-TR" altLang="tr-TR" sz="3400" dirty="0">
              <a:ea typeface="Calibri" panose="020F0502020204030204" pitchFamily="34" charset="0"/>
              <a:cs typeface="Times New Roman" panose="02020603050405020304" pitchFamily="18" charset="0"/>
            </a:endParaRPr>
          </a:p>
        </p:txBody>
      </p:sp>
      <p:pic>
        <p:nvPicPr>
          <p:cNvPr id="8" name="Picture 142">
            <a:extLst>
              <a:ext uri="{FF2B5EF4-FFF2-40B4-BE49-F238E27FC236}">
                <a16:creationId xmlns:a16="http://schemas.microsoft.com/office/drawing/2014/main" xmlns="" id="{196847B5-5668-4C2C-B28D-B6020038A44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801049" y="667739"/>
            <a:ext cx="3165155" cy="3162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Metin kutusu 10">
            <a:extLst>
              <a:ext uri="{FF2B5EF4-FFF2-40B4-BE49-F238E27FC236}">
                <a16:creationId xmlns:a16="http://schemas.microsoft.com/office/drawing/2014/main" xmlns="" id="{FACC504A-9985-418E-9D49-FA571E7FFFF8}"/>
              </a:ext>
            </a:extLst>
          </p:cNvPr>
          <p:cNvSpPr txBox="1"/>
          <p:nvPr/>
        </p:nvSpPr>
        <p:spPr>
          <a:xfrm>
            <a:off x="16710867" y="4119930"/>
            <a:ext cx="12746736" cy="3662028"/>
          </a:xfrm>
          <a:prstGeom prst="rect">
            <a:avLst/>
          </a:prstGeom>
          <a:noFill/>
        </p:spPr>
        <p:txBody>
          <a:bodyPr wrap="square">
            <a:spAutoFit/>
          </a:bodyPr>
          <a:lstStyle/>
          <a:p>
            <a:pPr eaLnBrk="1" hangingPunct="1">
              <a:lnSpc>
                <a:spcPct val="150000"/>
              </a:lnSpc>
            </a:pPr>
            <a:r>
              <a:rPr lang="tr-TR" altLang="tr-TR" sz="2600" b="1" dirty="0">
                <a:latin typeface="Times New Roman" panose="02020603050405020304" pitchFamily="18" charset="0"/>
                <a:cs typeface="Times New Roman" panose="02020603050405020304" pitchFamily="18" charset="0"/>
              </a:rPr>
              <a:t>DANIŞMAN        : Prof. Dr. Zehra ŞAHİN</a:t>
            </a:r>
          </a:p>
          <a:p>
            <a:pPr>
              <a:lnSpc>
                <a:spcPct val="150000"/>
              </a:lnSpc>
            </a:pPr>
            <a:r>
              <a:rPr lang="tr-TR" altLang="tr-TR" sz="2600" b="1" dirty="0">
                <a:latin typeface="Times New Roman" panose="02020603050405020304" pitchFamily="18" charset="0"/>
                <a:cs typeface="Times New Roman" panose="02020603050405020304" pitchFamily="18" charset="0"/>
              </a:rPr>
              <a:t>PROJE GRUBU : Gökhan ÖZER </a:t>
            </a:r>
          </a:p>
          <a:p>
            <a:pPr>
              <a:lnSpc>
                <a:spcPct val="150000"/>
              </a:lnSpc>
            </a:pPr>
            <a:r>
              <a:rPr lang="tr-TR" altLang="tr-TR" sz="2600" b="1" dirty="0">
                <a:latin typeface="Times New Roman" panose="02020603050405020304" pitchFamily="18" charset="0"/>
                <a:cs typeface="Times New Roman" panose="02020603050405020304" pitchFamily="18" charset="0"/>
              </a:rPr>
              <a:t>                               Burhan BEKAR</a:t>
            </a:r>
            <a:r>
              <a:rPr lang="tr-TR" altLang="tr-TR" sz="2600" b="1" baseline="30000" dirty="0">
                <a:latin typeface="Times New Roman" panose="02020603050405020304" pitchFamily="18" charset="0"/>
                <a:cs typeface="Times New Roman" panose="02020603050405020304" pitchFamily="18" charset="0"/>
              </a:rPr>
              <a:t> </a:t>
            </a:r>
          </a:p>
          <a:p>
            <a:pPr>
              <a:lnSpc>
                <a:spcPct val="150000"/>
              </a:lnSpc>
            </a:pPr>
            <a:r>
              <a:rPr lang="tr-TR" altLang="tr-TR" sz="2600" b="1" dirty="0">
                <a:latin typeface="Times New Roman" panose="02020603050405020304" pitchFamily="18" charset="0"/>
                <a:cs typeface="Times New Roman" panose="02020603050405020304" pitchFamily="18" charset="0"/>
              </a:rPr>
              <a:t>                               Furkan KARAKAYA</a:t>
            </a:r>
            <a:r>
              <a:rPr lang="tr-TR" altLang="tr-TR" sz="2600" b="1" baseline="30000" dirty="0">
                <a:latin typeface="Times New Roman" panose="02020603050405020304" pitchFamily="18" charset="0"/>
                <a:cs typeface="Times New Roman" panose="02020603050405020304" pitchFamily="18" charset="0"/>
              </a:rPr>
              <a:t> </a:t>
            </a:r>
          </a:p>
          <a:p>
            <a:pPr>
              <a:lnSpc>
                <a:spcPct val="150000"/>
              </a:lnSpc>
            </a:pPr>
            <a:r>
              <a:rPr lang="tr-TR" altLang="tr-TR" sz="2600" b="1" baseline="30000" dirty="0">
                <a:latin typeface="Times New Roman" panose="02020603050405020304" pitchFamily="18" charset="0"/>
                <a:cs typeface="Times New Roman" panose="02020603050405020304" pitchFamily="18" charset="0"/>
              </a:rPr>
              <a:t>                                               </a:t>
            </a:r>
            <a:r>
              <a:rPr lang="tr-TR" altLang="tr-TR" sz="2600" b="1" dirty="0">
                <a:latin typeface="Times New Roman" panose="02020603050405020304" pitchFamily="18" charset="0"/>
                <a:cs typeface="Times New Roman" panose="02020603050405020304" pitchFamily="18" charset="0"/>
              </a:rPr>
              <a:t>Ahmet Enes TARCAN</a:t>
            </a:r>
            <a:endParaRPr lang="tr-TR" altLang="tr-TR" sz="2600" b="1" baseline="30000" dirty="0">
              <a:latin typeface="Times New Roman" panose="02020603050405020304" pitchFamily="18" charset="0"/>
              <a:cs typeface="Times New Roman" panose="02020603050405020304" pitchFamily="18" charset="0"/>
            </a:endParaRPr>
          </a:p>
          <a:p>
            <a:pPr eaLnBrk="1" hangingPunct="1">
              <a:lnSpc>
                <a:spcPct val="150000"/>
              </a:lnSpc>
            </a:pPr>
            <a:endParaRPr lang="tr-TR" altLang="tr-TR" sz="2800" b="1" dirty="0">
              <a:latin typeface="Times New Roman" panose="02020603050405020304" pitchFamily="18" charset="0"/>
              <a:cs typeface="Times New Roman" panose="02020603050405020304" pitchFamily="18" charset="0"/>
            </a:endParaRPr>
          </a:p>
        </p:txBody>
      </p:sp>
      <p:sp>
        <p:nvSpPr>
          <p:cNvPr id="35" name="İçerik Yer Tutucusu 34">
            <a:extLst>
              <a:ext uri="{FF2B5EF4-FFF2-40B4-BE49-F238E27FC236}">
                <a16:creationId xmlns:a16="http://schemas.microsoft.com/office/drawing/2014/main" xmlns="" id="{BFF1A3A6-B4E3-4C79-B90C-E670982A2D34}"/>
              </a:ext>
            </a:extLst>
          </p:cNvPr>
          <p:cNvSpPr>
            <a:spLocks noGrp="1"/>
          </p:cNvSpPr>
          <p:nvPr>
            <p:ph sz="half" idx="2"/>
          </p:nvPr>
        </p:nvSpPr>
        <p:spPr>
          <a:xfrm>
            <a:off x="12599987" y="19526027"/>
            <a:ext cx="12108767" cy="13675013"/>
          </a:xfrm>
        </p:spPr>
        <p:txBody>
          <a:bodyPr>
            <a:noAutofit/>
          </a:bodyPr>
          <a:lstStyle/>
          <a:p>
            <a:pPr marL="0" indent="0" algn="ctr">
              <a:lnSpc>
                <a:spcPct val="150000"/>
              </a:lnSpc>
              <a:buNone/>
            </a:pPr>
            <a:r>
              <a:rPr lang="tr-TR" altLang="tr-TR" sz="3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SONUÇLAR</a:t>
            </a:r>
          </a:p>
          <a:p>
            <a:pPr marL="0" indent="0" algn="just">
              <a:lnSpc>
                <a:spcPct val="150000"/>
              </a:lnSpc>
              <a:buNone/>
            </a:pPr>
            <a:r>
              <a:rPr lang="tr-TR" sz="2600" dirty="0">
                <a:latin typeface="Times New Roman" panose="02020603050405020304" pitchFamily="18" charset="0"/>
                <a:cs typeface="Times New Roman" panose="02020603050405020304" pitchFamily="18" charset="0"/>
              </a:rPr>
              <a:t>Motorun hareket elemanları tasarlanırken önce benzer motorlardan yararlanılarak ön hesaplar yapılmıştır. Arkasından termik hesaplar yapılmış ve termik hesaplardan yararlanılarak indikatör diyagramı çizilmiştir. Motor ön hesabının ardından yapılan termik hesaplar sonucunda gerekli basınç değerleri belirlenerek ve verilen ampirik bağıntılardan bazı basınç aralıkları alınarak indikatör diyagramı çizilmiştir. İndikatör diyagramı üzerinden okunan değerler sonucu dinamik hesaplara başlanmıştır, hesaplar sonunda moment diyagramı çizilmiştir. Daha sonra indikatör ve moment diyagramından yararlanılarak, ampirik bağıntılar kullanılarak motorun üç hareket elemanı; piston, biyel ve krank milinin tasarımı yapılmış, teknik resimleri çizilmiştir. </a:t>
            </a:r>
            <a:r>
              <a:rPr lang="tr-TR" sz="2600" dirty="0" err="1">
                <a:latin typeface="Times New Roman" panose="02020603050405020304" pitchFamily="18" charset="0"/>
                <a:cs typeface="Times New Roman" panose="02020603050405020304" pitchFamily="18" charset="0"/>
              </a:rPr>
              <a:t>Solidworks’te</a:t>
            </a:r>
            <a:r>
              <a:rPr lang="tr-TR" sz="2600" dirty="0">
                <a:latin typeface="Times New Roman" panose="02020603050405020304" pitchFamily="18" charset="0"/>
                <a:cs typeface="Times New Roman" panose="02020603050405020304" pitchFamily="18" charset="0"/>
              </a:rPr>
              <a:t> üç eleman bir araya getirilmiş hareket uyumuna bakılmıştır. Yapılan bu simülasyonda hareket elemanlarının </a:t>
            </a:r>
            <a:r>
              <a:rPr lang="tr-TR" sz="2600">
                <a:latin typeface="Times New Roman" panose="02020603050405020304" pitchFamily="18" charset="0"/>
                <a:cs typeface="Times New Roman" panose="02020603050405020304" pitchFamily="18" charset="0"/>
              </a:rPr>
              <a:t>çalışmasının birbiri ile </a:t>
            </a:r>
            <a:r>
              <a:rPr lang="tr-TR" sz="2600" dirty="0">
                <a:latin typeface="Times New Roman" panose="02020603050405020304" pitchFamily="18" charset="0"/>
                <a:cs typeface="Times New Roman" panose="02020603050405020304" pitchFamily="18" charset="0"/>
              </a:rPr>
              <a:t>eş ve uyumlu olduğu görülmüştür. Son olarak Karadeniz Teknik Üniversitesinde üç boyutlu yazıcıdan prototipi üretilmiştir. Projenin termik hesapları yapılırken basit yanma hesabı yapıldığında motorun dizel motoruna göre daha çevreci olduğu görülmüştür çünkü karbondioksit salınımının daha az olduğu hesaplanmıştır.</a:t>
            </a:r>
          </a:p>
        </p:txBody>
      </p:sp>
      <p:graphicFrame>
        <p:nvGraphicFramePr>
          <p:cNvPr id="29" name="Grafik 28">
            <a:extLst>
              <a:ext uri="{FF2B5EF4-FFF2-40B4-BE49-F238E27FC236}">
                <a16:creationId xmlns:a16="http://schemas.microsoft.com/office/drawing/2014/main" xmlns="" id="{27FD9A47-33F0-4BBF-90E8-3C8897835772}"/>
              </a:ext>
            </a:extLst>
          </p:cNvPr>
          <p:cNvGraphicFramePr/>
          <p:nvPr>
            <p:extLst>
              <p:ext uri="{D42A27DB-BD31-4B8C-83A1-F6EECF244321}">
                <p14:modId xmlns:p14="http://schemas.microsoft.com/office/powerpoint/2010/main" val="3770468023"/>
              </p:ext>
            </p:extLst>
          </p:nvPr>
        </p:nvGraphicFramePr>
        <p:xfrm>
          <a:off x="965512" y="34848926"/>
          <a:ext cx="10873659" cy="6886988"/>
        </p:xfrm>
        <a:graphic>
          <a:graphicData uri="http://schemas.openxmlformats.org/drawingml/2006/chart">
            <c:chart xmlns:c="http://schemas.openxmlformats.org/drawingml/2006/chart" xmlns:r="http://schemas.openxmlformats.org/officeDocument/2006/relationships" r:id="rId6"/>
          </a:graphicData>
        </a:graphic>
      </p:graphicFrame>
      <p:pic>
        <p:nvPicPr>
          <p:cNvPr id="31" name="Resim 5">
            <a:extLst>
              <a:ext uri="{FF2B5EF4-FFF2-40B4-BE49-F238E27FC236}">
                <a16:creationId xmlns:a16="http://schemas.microsoft.com/office/drawing/2014/main" xmlns="" id="{BB3B6118-1F4D-4126-8617-D9AEF6ACD9E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6326" y="18850696"/>
            <a:ext cx="8595453" cy="13125987"/>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pic>
      <p:pic>
        <p:nvPicPr>
          <p:cNvPr id="33" name="Resim 7">
            <a:extLst>
              <a:ext uri="{FF2B5EF4-FFF2-40B4-BE49-F238E27FC236}">
                <a16:creationId xmlns:a16="http://schemas.microsoft.com/office/drawing/2014/main" xmlns="" id="{A2DE9DC2-721D-49CE-9080-4AB449D0A7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385138" y="10052477"/>
            <a:ext cx="2806700" cy="3787775"/>
          </a:xfrm>
          <a:prstGeom prst="rect">
            <a:avLst/>
          </a:prstGeom>
          <a:ln/>
        </p:spPr>
        <p:style>
          <a:lnRef idx="3">
            <a:schemeClr val="lt1"/>
          </a:lnRef>
          <a:fillRef idx="1">
            <a:schemeClr val="dk1"/>
          </a:fillRef>
          <a:effectRef idx="1">
            <a:schemeClr val="dk1"/>
          </a:effectRef>
          <a:fontRef idx="minor">
            <a:schemeClr val="lt1"/>
          </a:fontRef>
        </p:style>
      </p:pic>
      <p:pic>
        <p:nvPicPr>
          <p:cNvPr id="36" name="Resim 9">
            <a:extLst>
              <a:ext uri="{FF2B5EF4-FFF2-40B4-BE49-F238E27FC236}">
                <a16:creationId xmlns:a16="http://schemas.microsoft.com/office/drawing/2014/main" xmlns="" id="{B10751D4-5EF2-41BF-9911-153392B05B4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18271" y="10052477"/>
            <a:ext cx="2806700" cy="3787775"/>
          </a:xfrm>
          <a:prstGeom prst="rect">
            <a:avLst/>
          </a:prstGeom>
          <a:ln/>
        </p:spPr>
        <p:style>
          <a:lnRef idx="3">
            <a:schemeClr val="lt1"/>
          </a:lnRef>
          <a:fillRef idx="1">
            <a:schemeClr val="dk1"/>
          </a:fillRef>
          <a:effectRef idx="1">
            <a:schemeClr val="dk1"/>
          </a:effectRef>
          <a:fontRef idx="minor">
            <a:schemeClr val="lt1"/>
          </a:fontRef>
        </p:style>
      </p:pic>
      <p:pic>
        <p:nvPicPr>
          <p:cNvPr id="37" name="Resim 28">
            <a:extLst>
              <a:ext uri="{FF2B5EF4-FFF2-40B4-BE49-F238E27FC236}">
                <a16:creationId xmlns:a16="http://schemas.microsoft.com/office/drawing/2014/main" xmlns="" id="{D4292D96-2CA5-476E-8969-1FB93A90438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571691" y="14773158"/>
            <a:ext cx="2708275" cy="3770312"/>
          </a:xfrm>
          <a:prstGeom prst="rect">
            <a:avLst/>
          </a:prstGeom>
          <a:ln/>
        </p:spPr>
        <p:style>
          <a:lnRef idx="3">
            <a:schemeClr val="lt1"/>
          </a:lnRef>
          <a:fillRef idx="1">
            <a:schemeClr val="dk1"/>
          </a:fillRef>
          <a:effectRef idx="1">
            <a:schemeClr val="dk1"/>
          </a:effectRef>
          <a:fontRef idx="minor">
            <a:schemeClr val="lt1"/>
          </a:fontRef>
        </p:style>
      </p:pic>
      <p:pic>
        <p:nvPicPr>
          <p:cNvPr id="38" name="Resim 29">
            <a:extLst>
              <a:ext uri="{FF2B5EF4-FFF2-40B4-BE49-F238E27FC236}">
                <a16:creationId xmlns:a16="http://schemas.microsoft.com/office/drawing/2014/main" xmlns="" id="{06634675-EF59-468F-B1F5-4B56522D903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016515" y="14774181"/>
            <a:ext cx="6019007" cy="3722709"/>
          </a:xfrm>
          <a:prstGeom prst="rect">
            <a:avLst/>
          </a:prstGeom>
          <a:ln/>
        </p:spPr>
        <p:style>
          <a:lnRef idx="3">
            <a:schemeClr val="lt1"/>
          </a:lnRef>
          <a:fillRef idx="1">
            <a:schemeClr val="dk1"/>
          </a:fillRef>
          <a:effectRef idx="1">
            <a:schemeClr val="dk1"/>
          </a:effectRef>
          <a:fontRef idx="minor">
            <a:schemeClr val="lt1"/>
          </a:fontRef>
        </p:style>
      </p:pic>
      <p:sp>
        <p:nvSpPr>
          <p:cNvPr id="34" name="Metin kutusu 33">
            <a:extLst>
              <a:ext uri="{FF2B5EF4-FFF2-40B4-BE49-F238E27FC236}">
                <a16:creationId xmlns:a16="http://schemas.microsoft.com/office/drawing/2014/main" xmlns="" id="{E1C84D64-92B2-445C-A058-8F097AEDD2F5}"/>
              </a:ext>
            </a:extLst>
          </p:cNvPr>
          <p:cNvSpPr txBox="1"/>
          <p:nvPr/>
        </p:nvSpPr>
        <p:spPr>
          <a:xfrm>
            <a:off x="1105507" y="8280417"/>
            <a:ext cx="11131012" cy="7509685"/>
          </a:xfrm>
          <a:prstGeom prst="rect">
            <a:avLst/>
          </a:prstGeom>
          <a:noFill/>
        </p:spPr>
        <p:txBody>
          <a:bodyPr wrap="square">
            <a:spAutoFit/>
          </a:bodyPr>
          <a:lstStyle/>
          <a:p>
            <a:pPr algn="ctr">
              <a:lnSpc>
                <a:spcPct val="150000"/>
              </a:lnSpc>
              <a:spcAft>
                <a:spcPts val="800"/>
              </a:spcAft>
            </a:pPr>
            <a:r>
              <a:rPr lang="tr-TR" altLang="tr-TR" sz="3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ÖZET</a:t>
            </a:r>
          </a:p>
          <a:p>
            <a:pPr algn="just">
              <a:lnSpc>
                <a:spcPct val="150000"/>
              </a:lnSpc>
              <a:spcAft>
                <a:spcPts val="800"/>
              </a:spcAft>
            </a:pPr>
            <a:r>
              <a:rPr lang="tr-TR" altLang="tr-TR" sz="2600" dirty="0">
                <a:latin typeface="Times New Roman" panose="02020603050405020304" pitchFamily="18" charset="0"/>
                <a:ea typeface="Calibri" panose="020F0502020204030204" pitchFamily="34" charset="0"/>
                <a:cs typeface="Times New Roman" panose="02020603050405020304" pitchFamily="18" charset="0"/>
              </a:rPr>
              <a:t>Sunulan bitirme projesinde 90 kW güç üreten, nominal devri 4000 devir/dakika ve sıkıştırma oranı 16,5 olan 4 silindirli yeni nesil çevreci bir motor hareket elemanları tasarımı amaçlanmıştır. Taşıt motorunun %20 doğal gaz %80 dizel yakıt karışımı ile çalışması planlanmıştır. Doğal gaz yüksek yanma verimine sahip olması, çevreci olması ve </a:t>
            </a:r>
            <a:r>
              <a:rPr lang="tr-TR" altLang="tr-TR" sz="2600">
                <a:latin typeface="Times New Roman" panose="02020603050405020304" pitchFamily="18" charset="0"/>
                <a:ea typeface="Calibri" panose="020F0502020204030204" pitchFamily="34" charset="0"/>
                <a:cs typeface="Times New Roman" panose="02020603050405020304" pitchFamily="18" charset="0"/>
              </a:rPr>
              <a:t>2020 yılında </a:t>
            </a:r>
            <a:r>
              <a:rPr lang="tr-TR" altLang="tr-TR" sz="2600" dirty="0">
                <a:latin typeface="Times New Roman" panose="02020603050405020304" pitchFamily="18" charset="0"/>
                <a:ea typeface="Calibri" panose="020F0502020204030204" pitchFamily="34" charset="0"/>
                <a:cs typeface="Times New Roman" panose="02020603050405020304" pitchFamily="18" charset="0"/>
              </a:rPr>
              <a:t>Türkiye’de Karadeniz’de doğal gaz kaynağının bulunması nedenleriyle tercih edilmiştir. Söz konusu projede 2020 güz döneminde motor ana boyutlarının ön hesabı, termik hesapları, dinamik hesapları yapılmıştır ve piston elemanı boyutlandırılmıştır. 2021 bahar döneminde ise biyel ve krank milinin hesapları yapılmıştır, teknik resimleri çizilmiştir. </a:t>
            </a:r>
            <a:r>
              <a:rPr lang="tr-TR" altLang="tr-TR" sz="2600" dirty="0" err="1">
                <a:latin typeface="Times New Roman" panose="02020603050405020304" pitchFamily="18" charset="0"/>
                <a:ea typeface="Calibri" panose="020F0502020204030204" pitchFamily="34" charset="0"/>
                <a:cs typeface="Times New Roman" panose="02020603050405020304" pitchFamily="18" charset="0"/>
              </a:rPr>
              <a:t>Solidworks’te</a:t>
            </a:r>
            <a:r>
              <a:rPr lang="tr-TR" altLang="tr-TR" sz="2600" dirty="0">
                <a:latin typeface="Times New Roman" panose="02020603050405020304" pitchFamily="18" charset="0"/>
                <a:ea typeface="Calibri" panose="020F0502020204030204" pitchFamily="34" charset="0"/>
                <a:cs typeface="Times New Roman" panose="02020603050405020304" pitchFamily="18" charset="0"/>
              </a:rPr>
              <a:t> üç hareket elemanı; piston, biyel ve krank mili bir araya getirilerek çalışması gözlemlenmiştir, daha sonra da prototipi üretilmiştir. </a:t>
            </a:r>
          </a:p>
        </p:txBody>
      </p:sp>
      <p:sp>
        <p:nvSpPr>
          <p:cNvPr id="42" name="Metin kutusu 41">
            <a:extLst>
              <a:ext uri="{FF2B5EF4-FFF2-40B4-BE49-F238E27FC236}">
                <a16:creationId xmlns:a16="http://schemas.microsoft.com/office/drawing/2014/main" xmlns="" id="{2B57FFE3-6D7F-440A-A2E3-FEB7FFB23F03}"/>
              </a:ext>
            </a:extLst>
          </p:cNvPr>
          <p:cNvSpPr txBox="1"/>
          <p:nvPr/>
        </p:nvSpPr>
        <p:spPr>
          <a:xfrm>
            <a:off x="984656" y="17283537"/>
            <a:ext cx="11131012" cy="1138773"/>
          </a:xfrm>
          <a:prstGeom prst="rect">
            <a:avLst/>
          </a:prstGeom>
          <a:noFill/>
        </p:spPr>
        <p:txBody>
          <a:bodyPr wrap="square">
            <a:spAutoFit/>
          </a:bodyPr>
          <a:lstStyle/>
          <a:p>
            <a:pPr algn="ctr"/>
            <a:r>
              <a:rPr lang="tr-TR" altLang="tr-TR" sz="3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TERMİK HESAPLAR: İNDİKATÖR DİYAGRAMININ ÇİZİLMESİ</a:t>
            </a:r>
            <a:endParaRPr lang="tr-TR" sz="3400" b="1" dirty="0">
              <a:effectLst>
                <a:outerShdw blurRad="38100" dist="38100" dir="2700000" algn="tl">
                  <a:srgbClr val="000000">
                    <a:alpha val="43137"/>
                  </a:srgbClr>
                </a:outerShdw>
              </a:effectLst>
            </a:endParaRPr>
          </a:p>
        </p:txBody>
      </p:sp>
      <p:sp>
        <p:nvSpPr>
          <p:cNvPr id="43" name="Metin kutusu 42">
            <a:extLst>
              <a:ext uri="{FF2B5EF4-FFF2-40B4-BE49-F238E27FC236}">
                <a16:creationId xmlns:a16="http://schemas.microsoft.com/office/drawing/2014/main" xmlns="" id="{2B3D669E-FA4F-4E9A-B6DC-4CEE7C58AF29}"/>
              </a:ext>
            </a:extLst>
          </p:cNvPr>
          <p:cNvSpPr txBox="1"/>
          <p:nvPr/>
        </p:nvSpPr>
        <p:spPr>
          <a:xfrm>
            <a:off x="1105507" y="33121708"/>
            <a:ext cx="11131012" cy="1138773"/>
          </a:xfrm>
          <a:prstGeom prst="rect">
            <a:avLst/>
          </a:prstGeom>
          <a:noFill/>
        </p:spPr>
        <p:txBody>
          <a:bodyPr wrap="square">
            <a:spAutoFit/>
          </a:bodyPr>
          <a:lstStyle/>
          <a:p>
            <a:pPr algn="ctr"/>
            <a:r>
              <a:rPr lang="tr-TR" altLang="tr-TR" sz="3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DİNAMİK HESAPLAR: MOMENT DİYAGRAMININ ÇİZİLMESİ</a:t>
            </a:r>
            <a:endParaRPr lang="tr-TR" sz="3400" dirty="0">
              <a:effectLst>
                <a:outerShdw blurRad="38100" dist="38100" dir="2700000" algn="tl">
                  <a:srgbClr val="000000">
                    <a:alpha val="43137"/>
                  </a:srgbClr>
                </a:outerShdw>
              </a:effectLst>
            </a:endParaRPr>
          </a:p>
        </p:txBody>
      </p:sp>
      <p:sp>
        <p:nvSpPr>
          <p:cNvPr id="44" name="Metin kutusu 43">
            <a:extLst>
              <a:ext uri="{FF2B5EF4-FFF2-40B4-BE49-F238E27FC236}">
                <a16:creationId xmlns:a16="http://schemas.microsoft.com/office/drawing/2014/main" xmlns="" id="{9AFE3CA5-009B-4ABB-8751-79D9F7FE8418}"/>
              </a:ext>
            </a:extLst>
          </p:cNvPr>
          <p:cNvSpPr txBox="1"/>
          <p:nvPr/>
        </p:nvSpPr>
        <p:spPr>
          <a:xfrm>
            <a:off x="14042699" y="8280417"/>
            <a:ext cx="10544133" cy="1138773"/>
          </a:xfrm>
          <a:prstGeom prst="rect">
            <a:avLst/>
          </a:prstGeom>
          <a:noFill/>
        </p:spPr>
        <p:txBody>
          <a:bodyPr wrap="square">
            <a:spAutoFit/>
          </a:bodyPr>
          <a:lstStyle/>
          <a:p>
            <a:pPr algn="ctr"/>
            <a:r>
              <a:rPr lang="tr-TR" sz="3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MOTOR HAREKET ELEMANLARININ KATI MODELİ</a:t>
            </a:r>
          </a:p>
        </p:txBody>
      </p:sp>
    </p:spTree>
    <p:extLst>
      <p:ext uri="{BB962C8B-B14F-4D97-AF65-F5344CB8AC3E}">
        <p14:creationId xmlns:p14="http://schemas.microsoft.com/office/powerpoint/2010/main" val="1658147001"/>
      </p:ext>
    </p:extLst>
  </p:cSld>
  <p:clrMapOvr>
    <a:masterClrMapping/>
  </p:clrMapOvr>
</p:sld>
</file>

<file path=ppt/theme/theme1.xml><?xml version="1.0" encoding="utf-8"?>
<a:theme xmlns:a="http://schemas.openxmlformats.org/drawingml/2006/main" name="Paket">
  <a:themeElements>
    <a:clrScheme name="Pa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TM10001115[[fn=Paket]]</Template>
  <TotalTime>232</TotalTime>
  <Words>356</Words>
  <Application>Microsoft Office PowerPoint</Application>
  <PresentationFormat>Özel</PresentationFormat>
  <Paragraphs>27</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Paket</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furkan karakaya</dc:creator>
  <cp:lastModifiedBy>LENOVO</cp:lastModifiedBy>
  <cp:revision>36</cp:revision>
  <dcterms:created xsi:type="dcterms:W3CDTF">2021-06-28T23:09:18Z</dcterms:created>
  <dcterms:modified xsi:type="dcterms:W3CDTF">2021-07-05T07:04:54Z</dcterms:modified>
</cp:coreProperties>
</file>