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5999738" cy="50399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25" d="100"/>
          <a:sy n="25" d="100"/>
        </p:scale>
        <p:origin x="1022"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699981" y="8248329"/>
            <a:ext cx="30599777" cy="17546649"/>
          </a:xfrm>
        </p:spPr>
        <p:txBody>
          <a:bodyPr anchor="b"/>
          <a:lstStyle>
            <a:lvl1pPr algn="ctr">
              <a:defRPr sz="23622"/>
            </a:lvl1pPr>
          </a:lstStyle>
          <a:p>
            <a:r>
              <a:rPr lang="tr-TR" smtClean="0"/>
              <a:t>Asıl başlık stili için tıklatın</a:t>
            </a:r>
            <a:endParaRPr lang="en-US" dirty="0"/>
          </a:p>
        </p:txBody>
      </p:sp>
      <p:sp>
        <p:nvSpPr>
          <p:cNvPr id="3" name="Subtitle 2"/>
          <p:cNvSpPr>
            <a:spLocks noGrp="1"/>
          </p:cNvSpPr>
          <p:nvPr>
            <p:ph type="subTitle" idx="1"/>
          </p:nvPr>
        </p:nvSpPr>
        <p:spPr>
          <a:xfrm>
            <a:off x="4499967" y="26471644"/>
            <a:ext cx="26999804" cy="12168318"/>
          </a:xfrm>
        </p:spPr>
        <p:txBody>
          <a:bodyPr/>
          <a:lstStyle>
            <a:lvl1pPr marL="0" indent="0" algn="ctr">
              <a:buNone/>
              <a:defRPr sz="9449"/>
            </a:lvl1pPr>
            <a:lvl2pPr marL="1799996" indent="0" algn="ctr">
              <a:buNone/>
              <a:defRPr sz="7874"/>
            </a:lvl2pPr>
            <a:lvl3pPr marL="3599993" indent="0" algn="ctr">
              <a:buNone/>
              <a:defRPr sz="7087"/>
            </a:lvl3pPr>
            <a:lvl4pPr marL="5399989" indent="0" algn="ctr">
              <a:buNone/>
              <a:defRPr sz="6299"/>
            </a:lvl4pPr>
            <a:lvl5pPr marL="7199986" indent="0" algn="ctr">
              <a:buNone/>
              <a:defRPr sz="6299"/>
            </a:lvl5pPr>
            <a:lvl6pPr marL="8999982" indent="0" algn="ctr">
              <a:buNone/>
              <a:defRPr sz="6299"/>
            </a:lvl6pPr>
            <a:lvl7pPr marL="10799978" indent="0" algn="ctr">
              <a:buNone/>
              <a:defRPr sz="6299"/>
            </a:lvl7pPr>
            <a:lvl8pPr marL="12599975" indent="0" algn="ctr">
              <a:buNone/>
              <a:defRPr sz="6299"/>
            </a:lvl8pPr>
            <a:lvl9pPr marL="14399971" indent="0" algn="ctr">
              <a:buNone/>
              <a:defRPr sz="6299"/>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664E717-D241-43CB-A969-ABAEFD9158E3}" type="datetimeFigureOut">
              <a:rPr lang="tr-TR" smtClean="0"/>
              <a:t>13.06.2021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67D889-3E6A-4297-B5A1-C814E958B744}" type="slidenum">
              <a:rPr lang="tr-TR" smtClean="0"/>
              <a:t>‹#›</a:t>
            </a:fld>
            <a:endParaRPr lang="tr-TR"/>
          </a:p>
        </p:txBody>
      </p:sp>
    </p:spTree>
    <p:extLst>
      <p:ext uri="{BB962C8B-B14F-4D97-AF65-F5344CB8AC3E}">
        <p14:creationId xmlns:p14="http://schemas.microsoft.com/office/powerpoint/2010/main" val="3638806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64E717-D241-43CB-A969-ABAEFD9158E3}" type="datetimeFigureOut">
              <a:rPr lang="tr-TR" smtClean="0"/>
              <a:t>13.06.2021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67D889-3E6A-4297-B5A1-C814E958B744}" type="slidenum">
              <a:rPr lang="tr-TR" smtClean="0"/>
              <a:t>‹#›</a:t>
            </a:fld>
            <a:endParaRPr lang="tr-TR"/>
          </a:p>
        </p:txBody>
      </p:sp>
    </p:spTree>
    <p:extLst>
      <p:ext uri="{BB962C8B-B14F-4D97-AF65-F5344CB8AC3E}">
        <p14:creationId xmlns:p14="http://schemas.microsoft.com/office/powerpoint/2010/main" val="3186966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762314" y="2683331"/>
            <a:ext cx="7762444" cy="4271162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474984" y="2683331"/>
            <a:ext cx="22837334" cy="4271162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64E717-D241-43CB-A969-ABAEFD9158E3}" type="datetimeFigureOut">
              <a:rPr lang="tr-TR" smtClean="0"/>
              <a:t>13.06.2021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67D889-3E6A-4297-B5A1-C814E958B744}" type="slidenum">
              <a:rPr lang="tr-TR" smtClean="0"/>
              <a:t>‹#›</a:t>
            </a:fld>
            <a:endParaRPr lang="tr-TR"/>
          </a:p>
        </p:txBody>
      </p:sp>
    </p:spTree>
    <p:extLst>
      <p:ext uri="{BB962C8B-B14F-4D97-AF65-F5344CB8AC3E}">
        <p14:creationId xmlns:p14="http://schemas.microsoft.com/office/powerpoint/2010/main" val="1535493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64E717-D241-43CB-A969-ABAEFD9158E3}" type="datetimeFigureOut">
              <a:rPr lang="tr-TR" smtClean="0"/>
              <a:t>13.06.2021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67D889-3E6A-4297-B5A1-C814E958B744}" type="slidenum">
              <a:rPr lang="tr-TR" smtClean="0"/>
              <a:t>‹#›</a:t>
            </a:fld>
            <a:endParaRPr lang="tr-TR"/>
          </a:p>
        </p:txBody>
      </p:sp>
    </p:spTree>
    <p:extLst>
      <p:ext uri="{BB962C8B-B14F-4D97-AF65-F5344CB8AC3E}">
        <p14:creationId xmlns:p14="http://schemas.microsoft.com/office/powerpoint/2010/main" val="3511946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456234" y="12565002"/>
            <a:ext cx="31049774" cy="20964976"/>
          </a:xfrm>
        </p:spPr>
        <p:txBody>
          <a:bodyPr anchor="b"/>
          <a:lstStyle>
            <a:lvl1pPr>
              <a:defRPr sz="23622"/>
            </a:lvl1pPr>
          </a:lstStyle>
          <a:p>
            <a:r>
              <a:rPr lang="tr-TR" smtClean="0"/>
              <a:t>Asıl başlık stili için tıklatın</a:t>
            </a:r>
            <a:endParaRPr lang="en-US" dirty="0"/>
          </a:p>
        </p:txBody>
      </p:sp>
      <p:sp>
        <p:nvSpPr>
          <p:cNvPr id="3" name="Text Placeholder 2"/>
          <p:cNvSpPr>
            <a:spLocks noGrp="1"/>
          </p:cNvSpPr>
          <p:nvPr>
            <p:ph type="body" idx="1"/>
          </p:nvPr>
        </p:nvSpPr>
        <p:spPr>
          <a:xfrm>
            <a:off x="2456234" y="33728315"/>
            <a:ext cx="31049774" cy="11024985"/>
          </a:xfrm>
        </p:spPr>
        <p:txBody>
          <a:bodyPr/>
          <a:lstStyle>
            <a:lvl1pPr marL="0" indent="0">
              <a:buNone/>
              <a:defRPr sz="9449">
                <a:solidFill>
                  <a:schemeClr val="tx1"/>
                </a:solidFill>
              </a:defRPr>
            </a:lvl1pPr>
            <a:lvl2pPr marL="1799996" indent="0">
              <a:buNone/>
              <a:defRPr sz="7874">
                <a:solidFill>
                  <a:schemeClr val="tx1">
                    <a:tint val="75000"/>
                  </a:schemeClr>
                </a:solidFill>
              </a:defRPr>
            </a:lvl2pPr>
            <a:lvl3pPr marL="3599993" indent="0">
              <a:buNone/>
              <a:defRPr sz="7087">
                <a:solidFill>
                  <a:schemeClr val="tx1">
                    <a:tint val="75000"/>
                  </a:schemeClr>
                </a:solidFill>
              </a:defRPr>
            </a:lvl3pPr>
            <a:lvl4pPr marL="5399989" indent="0">
              <a:buNone/>
              <a:defRPr sz="6299">
                <a:solidFill>
                  <a:schemeClr val="tx1">
                    <a:tint val="75000"/>
                  </a:schemeClr>
                </a:solidFill>
              </a:defRPr>
            </a:lvl4pPr>
            <a:lvl5pPr marL="7199986" indent="0">
              <a:buNone/>
              <a:defRPr sz="6299">
                <a:solidFill>
                  <a:schemeClr val="tx1">
                    <a:tint val="75000"/>
                  </a:schemeClr>
                </a:solidFill>
              </a:defRPr>
            </a:lvl5pPr>
            <a:lvl6pPr marL="8999982" indent="0">
              <a:buNone/>
              <a:defRPr sz="6299">
                <a:solidFill>
                  <a:schemeClr val="tx1">
                    <a:tint val="75000"/>
                  </a:schemeClr>
                </a:solidFill>
              </a:defRPr>
            </a:lvl6pPr>
            <a:lvl7pPr marL="10799978" indent="0">
              <a:buNone/>
              <a:defRPr sz="6299">
                <a:solidFill>
                  <a:schemeClr val="tx1">
                    <a:tint val="75000"/>
                  </a:schemeClr>
                </a:solidFill>
              </a:defRPr>
            </a:lvl7pPr>
            <a:lvl8pPr marL="12599975" indent="0">
              <a:buNone/>
              <a:defRPr sz="6299">
                <a:solidFill>
                  <a:schemeClr val="tx1">
                    <a:tint val="75000"/>
                  </a:schemeClr>
                </a:solidFill>
              </a:defRPr>
            </a:lvl8pPr>
            <a:lvl9pPr marL="14399971" indent="0">
              <a:buNone/>
              <a:defRPr sz="6299">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664E717-D241-43CB-A969-ABAEFD9158E3}" type="datetimeFigureOut">
              <a:rPr lang="tr-TR" smtClean="0"/>
              <a:t>13.06.2021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67D889-3E6A-4297-B5A1-C814E958B744}" type="slidenum">
              <a:rPr lang="tr-TR" smtClean="0"/>
              <a:t>‹#›</a:t>
            </a:fld>
            <a:endParaRPr lang="tr-TR"/>
          </a:p>
        </p:txBody>
      </p:sp>
    </p:spTree>
    <p:extLst>
      <p:ext uri="{BB962C8B-B14F-4D97-AF65-F5344CB8AC3E}">
        <p14:creationId xmlns:p14="http://schemas.microsoft.com/office/powerpoint/2010/main" val="1544183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474982" y="13416653"/>
            <a:ext cx="15299889" cy="3197830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18224867" y="13416653"/>
            <a:ext cx="15299889" cy="3197830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664E717-D241-43CB-A969-ABAEFD9158E3}" type="datetimeFigureOut">
              <a:rPr lang="tr-TR" smtClean="0"/>
              <a:t>13.06.2021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467D889-3E6A-4297-B5A1-C814E958B744}" type="slidenum">
              <a:rPr lang="tr-TR" smtClean="0"/>
              <a:t>‹#›</a:t>
            </a:fld>
            <a:endParaRPr lang="tr-TR"/>
          </a:p>
        </p:txBody>
      </p:sp>
    </p:spTree>
    <p:extLst>
      <p:ext uri="{BB962C8B-B14F-4D97-AF65-F5344CB8AC3E}">
        <p14:creationId xmlns:p14="http://schemas.microsoft.com/office/powerpoint/2010/main" val="3909824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479671" y="2683342"/>
            <a:ext cx="31049774" cy="97416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479675" y="12354992"/>
            <a:ext cx="15229574" cy="6054990"/>
          </a:xfrm>
        </p:spPr>
        <p:txBody>
          <a:bodyPr anchor="b"/>
          <a:lstStyle>
            <a:lvl1pPr marL="0" indent="0">
              <a:buNone/>
              <a:defRPr sz="9449" b="1"/>
            </a:lvl1pPr>
            <a:lvl2pPr marL="1799996" indent="0">
              <a:buNone/>
              <a:defRPr sz="7874" b="1"/>
            </a:lvl2pPr>
            <a:lvl3pPr marL="3599993" indent="0">
              <a:buNone/>
              <a:defRPr sz="7087" b="1"/>
            </a:lvl3pPr>
            <a:lvl4pPr marL="5399989" indent="0">
              <a:buNone/>
              <a:defRPr sz="6299" b="1"/>
            </a:lvl4pPr>
            <a:lvl5pPr marL="7199986" indent="0">
              <a:buNone/>
              <a:defRPr sz="6299" b="1"/>
            </a:lvl5pPr>
            <a:lvl6pPr marL="8999982" indent="0">
              <a:buNone/>
              <a:defRPr sz="6299" b="1"/>
            </a:lvl6pPr>
            <a:lvl7pPr marL="10799978" indent="0">
              <a:buNone/>
              <a:defRPr sz="6299" b="1"/>
            </a:lvl7pPr>
            <a:lvl8pPr marL="12599975" indent="0">
              <a:buNone/>
              <a:defRPr sz="6299" b="1"/>
            </a:lvl8pPr>
            <a:lvl9pPr marL="14399971" indent="0">
              <a:buNone/>
              <a:defRPr sz="6299" b="1"/>
            </a:lvl9pPr>
          </a:lstStyle>
          <a:p>
            <a:pPr lvl="0"/>
            <a:r>
              <a:rPr lang="tr-TR" smtClean="0"/>
              <a:t>Asıl metin stillerini düzenle</a:t>
            </a:r>
          </a:p>
        </p:txBody>
      </p:sp>
      <p:sp>
        <p:nvSpPr>
          <p:cNvPr id="4" name="Content Placeholder 3"/>
          <p:cNvSpPr>
            <a:spLocks noGrp="1"/>
          </p:cNvSpPr>
          <p:nvPr>
            <p:ph sz="half" idx="2"/>
          </p:nvPr>
        </p:nvSpPr>
        <p:spPr>
          <a:xfrm>
            <a:off x="2479675" y="18409982"/>
            <a:ext cx="15229574" cy="2707831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18224869" y="12354992"/>
            <a:ext cx="15304578" cy="6054990"/>
          </a:xfrm>
        </p:spPr>
        <p:txBody>
          <a:bodyPr anchor="b"/>
          <a:lstStyle>
            <a:lvl1pPr marL="0" indent="0">
              <a:buNone/>
              <a:defRPr sz="9449" b="1"/>
            </a:lvl1pPr>
            <a:lvl2pPr marL="1799996" indent="0">
              <a:buNone/>
              <a:defRPr sz="7874" b="1"/>
            </a:lvl2pPr>
            <a:lvl3pPr marL="3599993" indent="0">
              <a:buNone/>
              <a:defRPr sz="7087" b="1"/>
            </a:lvl3pPr>
            <a:lvl4pPr marL="5399989" indent="0">
              <a:buNone/>
              <a:defRPr sz="6299" b="1"/>
            </a:lvl4pPr>
            <a:lvl5pPr marL="7199986" indent="0">
              <a:buNone/>
              <a:defRPr sz="6299" b="1"/>
            </a:lvl5pPr>
            <a:lvl6pPr marL="8999982" indent="0">
              <a:buNone/>
              <a:defRPr sz="6299" b="1"/>
            </a:lvl6pPr>
            <a:lvl7pPr marL="10799978" indent="0">
              <a:buNone/>
              <a:defRPr sz="6299" b="1"/>
            </a:lvl7pPr>
            <a:lvl8pPr marL="12599975" indent="0">
              <a:buNone/>
              <a:defRPr sz="6299" b="1"/>
            </a:lvl8pPr>
            <a:lvl9pPr marL="14399971" indent="0">
              <a:buNone/>
              <a:defRPr sz="6299" b="1"/>
            </a:lvl9pPr>
          </a:lstStyle>
          <a:p>
            <a:pPr lvl="0"/>
            <a:r>
              <a:rPr lang="tr-TR" smtClean="0"/>
              <a:t>Asıl metin stillerini düzenle</a:t>
            </a:r>
          </a:p>
        </p:txBody>
      </p:sp>
      <p:sp>
        <p:nvSpPr>
          <p:cNvPr id="6" name="Content Placeholder 5"/>
          <p:cNvSpPr>
            <a:spLocks noGrp="1"/>
          </p:cNvSpPr>
          <p:nvPr>
            <p:ph sz="quarter" idx="4"/>
          </p:nvPr>
        </p:nvSpPr>
        <p:spPr>
          <a:xfrm>
            <a:off x="18224869" y="18409982"/>
            <a:ext cx="15304578" cy="2707831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664E717-D241-43CB-A969-ABAEFD9158E3}" type="datetimeFigureOut">
              <a:rPr lang="tr-TR" smtClean="0"/>
              <a:t>13.06.2021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467D889-3E6A-4297-B5A1-C814E958B744}" type="slidenum">
              <a:rPr lang="tr-TR" smtClean="0"/>
              <a:t>‹#›</a:t>
            </a:fld>
            <a:endParaRPr lang="tr-TR"/>
          </a:p>
        </p:txBody>
      </p:sp>
    </p:spTree>
    <p:extLst>
      <p:ext uri="{BB962C8B-B14F-4D97-AF65-F5344CB8AC3E}">
        <p14:creationId xmlns:p14="http://schemas.microsoft.com/office/powerpoint/2010/main" val="321316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664E717-D241-43CB-A969-ABAEFD9158E3}" type="datetimeFigureOut">
              <a:rPr lang="tr-TR" smtClean="0"/>
              <a:t>13.06.2021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467D889-3E6A-4297-B5A1-C814E958B744}" type="slidenum">
              <a:rPr lang="tr-TR" smtClean="0"/>
              <a:t>‹#›</a:t>
            </a:fld>
            <a:endParaRPr lang="tr-TR"/>
          </a:p>
        </p:txBody>
      </p:sp>
    </p:spTree>
    <p:extLst>
      <p:ext uri="{BB962C8B-B14F-4D97-AF65-F5344CB8AC3E}">
        <p14:creationId xmlns:p14="http://schemas.microsoft.com/office/powerpoint/2010/main" val="1933241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64E717-D241-43CB-A969-ABAEFD9158E3}" type="datetimeFigureOut">
              <a:rPr lang="tr-TR" smtClean="0"/>
              <a:t>13.06.2021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467D889-3E6A-4297-B5A1-C814E958B744}" type="slidenum">
              <a:rPr lang="tr-TR" smtClean="0"/>
              <a:t>‹#›</a:t>
            </a:fld>
            <a:endParaRPr lang="tr-TR"/>
          </a:p>
        </p:txBody>
      </p:sp>
    </p:spTree>
    <p:extLst>
      <p:ext uri="{BB962C8B-B14F-4D97-AF65-F5344CB8AC3E}">
        <p14:creationId xmlns:p14="http://schemas.microsoft.com/office/powerpoint/2010/main" val="375208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479671" y="3359997"/>
            <a:ext cx="11610853" cy="11759988"/>
          </a:xfrm>
        </p:spPr>
        <p:txBody>
          <a:bodyPr anchor="b"/>
          <a:lstStyle>
            <a:lvl1pPr>
              <a:defRPr sz="12598"/>
            </a:lvl1pPr>
          </a:lstStyle>
          <a:p>
            <a:r>
              <a:rPr lang="tr-TR" smtClean="0"/>
              <a:t>Asıl başlık stili için tıklatın</a:t>
            </a:r>
            <a:endParaRPr lang="en-US" dirty="0"/>
          </a:p>
        </p:txBody>
      </p:sp>
      <p:sp>
        <p:nvSpPr>
          <p:cNvPr id="3" name="Content Placeholder 2"/>
          <p:cNvSpPr>
            <a:spLocks noGrp="1"/>
          </p:cNvSpPr>
          <p:nvPr>
            <p:ph idx="1"/>
          </p:nvPr>
        </p:nvSpPr>
        <p:spPr>
          <a:xfrm>
            <a:off x="15304578" y="7256671"/>
            <a:ext cx="18224867" cy="35816631"/>
          </a:xfrm>
        </p:spPr>
        <p:txBody>
          <a:bodyPr/>
          <a:lstStyle>
            <a:lvl1pPr>
              <a:defRPr sz="12598"/>
            </a:lvl1pPr>
            <a:lvl2pPr>
              <a:defRPr sz="11024"/>
            </a:lvl2pPr>
            <a:lvl3pPr>
              <a:defRPr sz="9449"/>
            </a:lvl3pPr>
            <a:lvl4pPr>
              <a:defRPr sz="7874"/>
            </a:lvl4pPr>
            <a:lvl5pPr>
              <a:defRPr sz="7874"/>
            </a:lvl5pPr>
            <a:lvl6pPr>
              <a:defRPr sz="7874"/>
            </a:lvl6pPr>
            <a:lvl7pPr>
              <a:defRPr sz="7874"/>
            </a:lvl7pPr>
            <a:lvl8pPr>
              <a:defRPr sz="7874"/>
            </a:lvl8pPr>
            <a:lvl9pPr>
              <a:defRPr sz="787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479671" y="15119985"/>
            <a:ext cx="11610853" cy="28011643"/>
          </a:xfrm>
        </p:spPr>
        <p:txBody>
          <a:bodyPr/>
          <a:lstStyle>
            <a:lvl1pPr marL="0" indent="0">
              <a:buNone/>
              <a:defRPr sz="6299"/>
            </a:lvl1pPr>
            <a:lvl2pPr marL="1799996" indent="0">
              <a:buNone/>
              <a:defRPr sz="5512"/>
            </a:lvl2pPr>
            <a:lvl3pPr marL="3599993" indent="0">
              <a:buNone/>
              <a:defRPr sz="4724"/>
            </a:lvl3pPr>
            <a:lvl4pPr marL="5399989" indent="0">
              <a:buNone/>
              <a:defRPr sz="3937"/>
            </a:lvl4pPr>
            <a:lvl5pPr marL="7199986" indent="0">
              <a:buNone/>
              <a:defRPr sz="3937"/>
            </a:lvl5pPr>
            <a:lvl6pPr marL="8999982" indent="0">
              <a:buNone/>
              <a:defRPr sz="3937"/>
            </a:lvl6pPr>
            <a:lvl7pPr marL="10799978" indent="0">
              <a:buNone/>
              <a:defRPr sz="3937"/>
            </a:lvl7pPr>
            <a:lvl8pPr marL="12599975" indent="0">
              <a:buNone/>
              <a:defRPr sz="3937"/>
            </a:lvl8pPr>
            <a:lvl9pPr marL="14399971" indent="0">
              <a:buNone/>
              <a:defRPr sz="393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664E717-D241-43CB-A969-ABAEFD9158E3}" type="datetimeFigureOut">
              <a:rPr lang="tr-TR" smtClean="0"/>
              <a:t>13.06.2021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467D889-3E6A-4297-B5A1-C814E958B744}" type="slidenum">
              <a:rPr lang="tr-TR" smtClean="0"/>
              <a:t>‹#›</a:t>
            </a:fld>
            <a:endParaRPr lang="tr-TR"/>
          </a:p>
        </p:txBody>
      </p:sp>
    </p:spTree>
    <p:extLst>
      <p:ext uri="{BB962C8B-B14F-4D97-AF65-F5344CB8AC3E}">
        <p14:creationId xmlns:p14="http://schemas.microsoft.com/office/powerpoint/2010/main" val="1082632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479671" y="3359997"/>
            <a:ext cx="11610853" cy="11759988"/>
          </a:xfrm>
        </p:spPr>
        <p:txBody>
          <a:bodyPr anchor="b"/>
          <a:lstStyle>
            <a:lvl1pPr>
              <a:defRPr sz="12598"/>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304578" y="7256671"/>
            <a:ext cx="18224867" cy="35816631"/>
          </a:xfrm>
        </p:spPr>
        <p:txBody>
          <a:bodyPr anchor="t"/>
          <a:lstStyle>
            <a:lvl1pPr marL="0" indent="0">
              <a:buNone/>
              <a:defRPr sz="12598"/>
            </a:lvl1pPr>
            <a:lvl2pPr marL="1799996" indent="0">
              <a:buNone/>
              <a:defRPr sz="11024"/>
            </a:lvl2pPr>
            <a:lvl3pPr marL="3599993" indent="0">
              <a:buNone/>
              <a:defRPr sz="9449"/>
            </a:lvl3pPr>
            <a:lvl4pPr marL="5399989" indent="0">
              <a:buNone/>
              <a:defRPr sz="7874"/>
            </a:lvl4pPr>
            <a:lvl5pPr marL="7199986" indent="0">
              <a:buNone/>
              <a:defRPr sz="7874"/>
            </a:lvl5pPr>
            <a:lvl6pPr marL="8999982" indent="0">
              <a:buNone/>
              <a:defRPr sz="7874"/>
            </a:lvl6pPr>
            <a:lvl7pPr marL="10799978" indent="0">
              <a:buNone/>
              <a:defRPr sz="7874"/>
            </a:lvl7pPr>
            <a:lvl8pPr marL="12599975" indent="0">
              <a:buNone/>
              <a:defRPr sz="7874"/>
            </a:lvl8pPr>
            <a:lvl9pPr marL="14399971" indent="0">
              <a:buNone/>
              <a:defRPr sz="787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479671" y="15119985"/>
            <a:ext cx="11610853" cy="28011643"/>
          </a:xfrm>
        </p:spPr>
        <p:txBody>
          <a:bodyPr/>
          <a:lstStyle>
            <a:lvl1pPr marL="0" indent="0">
              <a:buNone/>
              <a:defRPr sz="6299"/>
            </a:lvl1pPr>
            <a:lvl2pPr marL="1799996" indent="0">
              <a:buNone/>
              <a:defRPr sz="5512"/>
            </a:lvl2pPr>
            <a:lvl3pPr marL="3599993" indent="0">
              <a:buNone/>
              <a:defRPr sz="4724"/>
            </a:lvl3pPr>
            <a:lvl4pPr marL="5399989" indent="0">
              <a:buNone/>
              <a:defRPr sz="3937"/>
            </a:lvl4pPr>
            <a:lvl5pPr marL="7199986" indent="0">
              <a:buNone/>
              <a:defRPr sz="3937"/>
            </a:lvl5pPr>
            <a:lvl6pPr marL="8999982" indent="0">
              <a:buNone/>
              <a:defRPr sz="3937"/>
            </a:lvl6pPr>
            <a:lvl7pPr marL="10799978" indent="0">
              <a:buNone/>
              <a:defRPr sz="3937"/>
            </a:lvl7pPr>
            <a:lvl8pPr marL="12599975" indent="0">
              <a:buNone/>
              <a:defRPr sz="3937"/>
            </a:lvl8pPr>
            <a:lvl9pPr marL="14399971" indent="0">
              <a:buNone/>
              <a:defRPr sz="393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664E717-D241-43CB-A969-ABAEFD9158E3}" type="datetimeFigureOut">
              <a:rPr lang="tr-TR" smtClean="0"/>
              <a:t>13.06.2021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467D889-3E6A-4297-B5A1-C814E958B744}" type="slidenum">
              <a:rPr lang="tr-TR" smtClean="0"/>
              <a:t>‹#›</a:t>
            </a:fld>
            <a:endParaRPr lang="tr-TR"/>
          </a:p>
        </p:txBody>
      </p:sp>
    </p:spTree>
    <p:extLst>
      <p:ext uri="{BB962C8B-B14F-4D97-AF65-F5344CB8AC3E}">
        <p14:creationId xmlns:p14="http://schemas.microsoft.com/office/powerpoint/2010/main" val="3116158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74982" y="2683342"/>
            <a:ext cx="31049774" cy="9741661"/>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474982" y="13416653"/>
            <a:ext cx="31049774" cy="31978305"/>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474982" y="46713298"/>
            <a:ext cx="8099941" cy="2683331"/>
          </a:xfrm>
          <a:prstGeom prst="rect">
            <a:avLst/>
          </a:prstGeom>
        </p:spPr>
        <p:txBody>
          <a:bodyPr vert="horz" lIns="91440" tIns="45720" rIns="91440" bIns="45720" rtlCol="0" anchor="ctr"/>
          <a:lstStyle>
            <a:lvl1pPr algn="l">
              <a:defRPr sz="4724">
                <a:solidFill>
                  <a:schemeClr val="tx1">
                    <a:tint val="75000"/>
                  </a:schemeClr>
                </a:solidFill>
              </a:defRPr>
            </a:lvl1pPr>
          </a:lstStyle>
          <a:p>
            <a:fld id="{8664E717-D241-43CB-A969-ABAEFD9158E3}" type="datetimeFigureOut">
              <a:rPr lang="tr-TR" smtClean="0"/>
              <a:t>13.06.2021</a:t>
            </a:fld>
            <a:endParaRPr lang="tr-TR"/>
          </a:p>
        </p:txBody>
      </p:sp>
      <p:sp>
        <p:nvSpPr>
          <p:cNvPr id="5" name="Footer Placeholder 4"/>
          <p:cNvSpPr>
            <a:spLocks noGrp="1"/>
          </p:cNvSpPr>
          <p:nvPr>
            <p:ph type="ftr" sz="quarter" idx="3"/>
          </p:nvPr>
        </p:nvSpPr>
        <p:spPr>
          <a:xfrm>
            <a:off x="11924913" y="46713298"/>
            <a:ext cx="12149912" cy="2683331"/>
          </a:xfrm>
          <a:prstGeom prst="rect">
            <a:avLst/>
          </a:prstGeom>
        </p:spPr>
        <p:txBody>
          <a:bodyPr vert="horz" lIns="91440" tIns="45720" rIns="91440" bIns="45720" rtlCol="0" anchor="ctr"/>
          <a:lstStyle>
            <a:lvl1pPr algn="ctr">
              <a:defRPr sz="4724">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25424815" y="46713298"/>
            <a:ext cx="8099941" cy="2683331"/>
          </a:xfrm>
          <a:prstGeom prst="rect">
            <a:avLst/>
          </a:prstGeom>
        </p:spPr>
        <p:txBody>
          <a:bodyPr vert="horz" lIns="91440" tIns="45720" rIns="91440" bIns="45720" rtlCol="0" anchor="ctr"/>
          <a:lstStyle>
            <a:lvl1pPr algn="r">
              <a:defRPr sz="4724">
                <a:solidFill>
                  <a:schemeClr val="tx1">
                    <a:tint val="75000"/>
                  </a:schemeClr>
                </a:solidFill>
              </a:defRPr>
            </a:lvl1pPr>
          </a:lstStyle>
          <a:p>
            <a:fld id="{F467D889-3E6A-4297-B5A1-C814E958B744}" type="slidenum">
              <a:rPr lang="tr-TR" smtClean="0"/>
              <a:t>‹#›</a:t>
            </a:fld>
            <a:endParaRPr lang="tr-TR"/>
          </a:p>
        </p:txBody>
      </p:sp>
    </p:spTree>
    <p:extLst>
      <p:ext uri="{BB962C8B-B14F-4D97-AF65-F5344CB8AC3E}">
        <p14:creationId xmlns:p14="http://schemas.microsoft.com/office/powerpoint/2010/main" val="13169613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599993" rtl="0" eaLnBrk="1" latinLnBrk="0" hangingPunct="1">
        <a:lnSpc>
          <a:spcPct val="90000"/>
        </a:lnSpc>
        <a:spcBef>
          <a:spcPct val="0"/>
        </a:spcBef>
        <a:buNone/>
        <a:defRPr sz="17323" kern="1200">
          <a:solidFill>
            <a:schemeClr val="tx1"/>
          </a:solidFill>
          <a:latin typeface="+mj-lt"/>
          <a:ea typeface="+mj-ea"/>
          <a:cs typeface="+mj-cs"/>
        </a:defRPr>
      </a:lvl1pPr>
    </p:titleStyle>
    <p:bodyStyle>
      <a:lvl1pPr marL="899998" indent="-899998" algn="l" defTabSz="3599993" rtl="0" eaLnBrk="1" latinLnBrk="0" hangingPunct="1">
        <a:lnSpc>
          <a:spcPct val="90000"/>
        </a:lnSpc>
        <a:spcBef>
          <a:spcPts val="3937"/>
        </a:spcBef>
        <a:buFont typeface="Arial" panose="020B0604020202020204" pitchFamily="34" charset="0"/>
        <a:buChar char="•"/>
        <a:defRPr sz="11024" kern="1200">
          <a:solidFill>
            <a:schemeClr val="tx1"/>
          </a:solidFill>
          <a:latin typeface="+mn-lt"/>
          <a:ea typeface="+mn-ea"/>
          <a:cs typeface="+mn-cs"/>
        </a:defRPr>
      </a:lvl1pPr>
      <a:lvl2pPr marL="2699995" indent="-899998" algn="l" defTabSz="3599993" rtl="0" eaLnBrk="1" latinLnBrk="0" hangingPunct="1">
        <a:lnSpc>
          <a:spcPct val="90000"/>
        </a:lnSpc>
        <a:spcBef>
          <a:spcPts val="1968"/>
        </a:spcBef>
        <a:buFont typeface="Arial" panose="020B0604020202020204" pitchFamily="34" charset="0"/>
        <a:buChar char="•"/>
        <a:defRPr sz="9449" kern="1200">
          <a:solidFill>
            <a:schemeClr val="tx1"/>
          </a:solidFill>
          <a:latin typeface="+mn-lt"/>
          <a:ea typeface="+mn-ea"/>
          <a:cs typeface="+mn-cs"/>
        </a:defRPr>
      </a:lvl2pPr>
      <a:lvl3pPr marL="4499991" indent="-899998" algn="l" defTabSz="3599993" rtl="0" eaLnBrk="1" latinLnBrk="0" hangingPunct="1">
        <a:lnSpc>
          <a:spcPct val="90000"/>
        </a:lnSpc>
        <a:spcBef>
          <a:spcPts val="1968"/>
        </a:spcBef>
        <a:buFont typeface="Arial" panose="020B0604020202020204" pitchFamily="34" charset="0"/>
        <a:buChar char="•"/>
        <a:defRPr sz="7874" kern="1200">
          <a:solidFill>
            <a:schemeClr val="tx1"/>
          </a:solidFill>
          <a:latin typeface="+mn-lt"/>
          <a:ea typeface="+mn-ea"/>
          <a:cs typeface="+mn-cs"/>
        </a:defRPr>
      </a:lvl3pPr>
      <a:lvl4pPr marL="6299987"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4pPr>
      <a:lvl5pPr marL="8099984"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5pPr>
      <a:lvl6pPr marL="9899980"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6pPr>
      <a:lvl7pPr marL="11699977"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7pPr>
      <a:lvl8pPr marL="13499973"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8pPr>
      <a:lvl9pPr marL="15299969"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9pPr>
    </p:bodyStyle>
    <p:otherStyle>
      <a:defPPr>
        <a:defRPr lang="en-US"/>
      </a:defPPr>
      <a:lvl1pPr marL="0" algn="l" defTabSz="3599993" rtl="0" eaLnBrk="1" latinLnBrk="0" hangingPunct="1">
        <a:defRPr sz="7087" kern="1200">
          <a:solidFill>
            <a:schemeClr val="tx1"/>
          </a:solidFill>
          <a:latin typeface="+mn-lt"/>
          <a:ea typeface="+mn-ea"/>
          <a:cs typeface="+mn-cs"/>
        </a:defRPr>
      </a:lvl1pPr>
      <a:lvl2pPr marL="1799996" algn="l" defTabSz="3599993" rtl="0" eaLnBrk="1" latinLnBrk="0" hangingPunct="1">
        <a:defRPr sz="7087" kern="1200">
          <a:solidFill>
            <a:schemeClr val="tx1"/>
          </a:solidFill>
          <a:latin typeface="+mn-lt"/>
          <a:ea typeface="+mn-ea"/>
          <a:cs typeface="+mn-cs"/>
        </a:defRPr>
      </a:lvl2pPr>
      <a:lvl3pPr marL="3599993" algn="l" defTabSz="3599993" rtl="0" eaLnBrk="1" latinLnBrk="0" hangingPunct="1">
        <a:defRPr sz="7087" kern="1200">
          <a:solidFill>
            <a:schemeClr val="tx1"/>
          </a:solidFill>
          <a:latin typeface="+mn-lt"/>
          <a:ea typeface="+mn-ea"/>
          <a:cs typeface="+mn-cs"/>
        </a:defRPr>
      </a:lvl3pPr>
      <a:lvl4pPr marL="5399989" algn="l" defTabSz="3599993" rtl="0" eaLnBrk="1" latinLnBrk="0" hangingPunct="1">
        <a:defRPr sz="7087" kern="1200">
          <a:solidFill>
            <a:schemeClr val="tx1"/>
          </a:solidFill>
          <a:latin typeface="+mn-lt"/>
          <a:ea typeface="+mn-ea"/>
          <a:cs typeface="+mn-cs"/>
        </a:defRPr>
      </a:lvl4pPr>
      <a:lvl5pPr marL="7199986" algn="l" defTabSz="3599993" rtl="0" eaLnBrk="1" latinLnBrk="0" hangingPunct="1">
        <a:defRPr sz="7087" kern="1200">
          <a:solidFill>
            <a:schemeClr val="tx1"/>
          </a:solidFill>
          <a:latin typeface="+mn-lt"/>
          <a:ea typeface="+mn-ea"/>
          <a:cs typeface="+mn-cs"/>
        </a:defRPr>
      </a:lvl5pPr>
      <a:lvl6pPr marL="8999982" algn="l" defTabSz="3599993" rtl="0" eaLnBrk="1" latinLnBrk="0" hangingPunct="1">
        <a:defRPr sz="7087" kern="1200">
          <a:solidFill>
            <a:schemeClr val="tx1"/>
          </a:solidFill>
          <a:latin typeface="+mn-lt"/>
          <a:ea typeface="+mn-ea"/>
          <a:cs typeface="+mn-cs"/>
        </a:defRPr>
      </a:lvl6pPr>
      <a:lvl7pPr marL="10799978" algn="l" defTabSz="3599993" rtl="0" eaLnBrk="1" latinLnBrk="0" hangingPunct="1">
        <a:defRPr sz="7087" kern="1200">
          <a:solidFill>
            <a:schemeClr val="tx1"/>
          </a:solidFill>
          <a:latin typeface="+mn-lt"/>
          <a:ea typeface="+mn-ea"/>
          <a:cs typeface="+mn-cs"/>
        </a:defRPr>
      </a:lvl7pPr>
      <a:lvl8pPr marL="12599975" algn="l" defTabSz="3599993" rtl="0" eaLnBrk="1" latinLnBrk="0" hangingPunct="1">
        <a:defRPr sz="7087" kern="1200">
          <a:solidFill>
            <a:schemeClr val="tx1"/>
          </a:solidFill>
          <a:latin typeface="+mn-lt"/>
          <a:ea typeface="+mn-ea"/>
          <a:cs typeface="+mn-cs"/>
        </a:defRPr>
      </a:lvl8pPr>
      <a:lvl9pPr marL="14399971" algn="l" defTabSz="3599993" rtl="0" eaLnBrk="1" latinLnBrk="0" hangingPunct="1">
        <a:defRPr sz="70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5E9ADB5B-A60C-497C-8328-F81EF90CE07F}"/>
              </a:ext>
            </a:extLst>
          </p:cNvPr>
          <p:cNvPicPr>
            <a:picLocks noChangeAspect="1"/>
          </p:cNvPicPr>
          <p:nvPr/>
        </p:nvPicPr>
        <p:blipFill>
          <a:blip r:embed="rId2"/>
          <a:stretch>
            <a:fillRect/>
          </a:stretch>
        </p:blipFill>
        <p:spPr>
          <a:xfrm>
            <a:off x="1924970" y="623414"/>
            <a:ext cx="7810528" cy="7810528"/>
          </a:xfrm>
          <a:prstGeom prst="rect">
            <a:avLst/>
          </a:prstGeom>
        </p:spPr>
      </p:pic>
      <p:sp>
        <p:nvSpPr>
          <p:cNvPr id="5" name="Dikdörtgen 4"/>
          <p:cNvSpPr/>
          <p:nvPr/>
        </p:nvSpPr>
        <p:spPr>
          <a:xfrm>
            <a:off x="10074712" y="1570292"/>
            <a:ext cx="22416633" cy="5632311"/>
          </a:xfrm>
          <a:prstGeom prst="rect">
            <a:avLst/>
          </a:prstGeom>
        </p:spPr>
        <p:txBody>
          <a:bodyPr wrap="square">
            <a:spAutoFit/>
          </a:bodyPr>
          <a:lstStyle/>
          <a:p>
            <a:pPr algn="ctr"/>
            <a:r>
              <a:rPr lang="tr-TR" sz="7200" b="1" dirty="0">
                <a:latin typeface="Times New Roman" panose="02020603050405020304" pitchFamily="18" charset="0"/>
                <a:cs typeface="Times New Roman" panose="02020603050405020304" pitchFamily="18" charset="0"/>
              </a:rPr>
              <a:t>KARADENİZ TEKNİK ÜNİVERİSTESİ</a:t>
            </a:r>
          </a:p>
          <a:p>
            <a:pPr algn="ctr"/>
            <a:r>
              <a:rPr lang="tr-TR" sz="7200" b="1" dirty="0">
                <a:latin typeface="Times New Roman" panose="02020603050405020304" pitchFamily="18" charset="0"/>
                <a:cs typeface="Times New Roman" panose="02020603050405020304" pitchFamily="18" charset="0"/>
              </a:rPr>
              <a:t>MÜHENDİSLİK FAKÜLTESİ</a:t>
            </a:r>
          </a:p>
          <a:p>
            <a:pPr algn="ctr"/>
            <a:r>
              <a:rPr lang="tr-TR" sz="7200" b="1" dirty="0">
                <a:latin typeface="Times New Roman" panose="02020603050405020304" pitchFamily="18" charset="0"/>
                <a:cs typeface="Times New Roman" panose="02020603050405020304" pitchFamily="18" charset="0"/>
              </a:rPr>
              <a:t> MAKİNA MÜHENDİSLİĞİ BÖLÜMÜ</a:t>
            </a:r>
          </a:p>
          <a:p>
            <a:pPr algn="ctr"/>
            <a:endParaRPr lang="tr-TR" sz="7200" b="1" dirty="0">
              <a:latin typeface="Times New Roman" panose="02020603050405020304" pitchFamily="18" charset="0"/>
              <a:cs typeface="Times New Roman" panose="02020603050405020304" pitchFamily="18" charset="0"/>
            </a:endParaRPr>
          </a:p>
          <a:p>
            <a:pPr algn="ctr"/>
            <a:r>
              <a:rPr lang="tr-TR" sz="7200" dirty="0">
                <a:latin typeface="Times New Roman" panose="02020603050405020304" pitchFamily="18" charset="0"/>
                <a:cs typeface="Times New Roman" panose="02020603050405020304" pitchFamily="18" charset="0"/>
              </a:rPr>
              <a:t>DÖNER KANATLI İNSANSIZ HAVA ARACI</a:t>
            </a:r>
            <a:endParaRPr lang="tr-TR" sz="7200" b="1" dirty="0"/>
          </a:p>
        </p:txBody>
      </p:sp>
      <p:sp>
        <p:nvSpPr>
          <p:cNvPr id="6" name="Dikdörtgen 5"/>
          <p:cNvSpPr/>
          <p:nvPr/>
        </p:nvSpPr>
        <p:spPr>
          <a:xfrm>
            <a:off x="1924970" y="10269927"/>
            <a:ext cx="17999075" cy="6863417"/>
          </a:xfrm>
          <a:prstGeom prst="rect">
            <a:avLst/>
          </a:prstGeom>
        </p:spPr>
        <p:txBody>
          <a:bodyPr>
            <a:spAutoFit/>
          </a:bodyPr>
          <a:lstStyle/>
          <a:p>
            <a:r>
              <a:rPr lang="tr-TR" sz="4400" b="1" dirty="0" smtClean="0">
                <a:latin typeface="Times New Roman" panose="02020603050405020304" pitchFamily="18" charset="0"/>
                <a:cs typeface="Times New Roman" panose="02020603050405020304" pitchFamily="18" charset="0"/>
              </a:rPr>
              <a:t>    GİRİŞ</a:t>
            </a:r>
            <a:endParaRPr lang="tr-TR" sz="4400" b="1" dirty="0">
              <a:latin typeface="Times New Roman" panose="02020603050405020304" pitchFamily="18" charset="0"/>
              <a:cs typeface="Times New Roman" panose="02020603050405020304" pitchFamily="18" charset="0"/>
            </a:endParaRPr>
          </a:p>
          <a:p>
            <a:endParaRPr lang="tr-TR" sz="4400" b="1" dirty="0">
              <a:latin typeface="Times New Roman" panose="02020603050405020304" pitchFamily="18" charset="0"/>
              <a:cs typeface="Times New Roman" panose="02020603050405020304" pitchFamily="18" charset="0"/>
            </a:endParaRPr>
          </a:p>
          <a:p>
            <a:pPr algn="just"/>
            <a:r>
              <a:rPr lang="tr-TR" sz="4400" dirty="0" smtClean="0">
                <a:latin typeface="Times New Roman" panose="02020603050405020304" pitchFamily="18" charset="0"/>
                <a:cs typeface="Times New Roman" panose="02020603050405020304" pitchFamily="18" charset="0"/>
              </a:rPr>
              <a:t>    İnsansız </a:t>
            </a:r>
            <a:r>
              <a:rPr lang="tr-TR" sz="4400" dirty="0">
                <a:latin typeface="Times New Roman" panose="02020603050405020304" pitchFamily="18" charset="0"/>
                <a:cs typeface="Times New Roman" panose="02020603050405020304" pitchFamily="18" charset="0"/>
              </a:rPr>
              <a:t>hava araçları (İHA) kapsamında dört rotorlu helikopterler (</a:t>
            </a:r>
            <a:r>
              <a:rPr lang="tr-TR" sz="4400" dirty="0" smtClean="0">
                <a:latin typeface="Times New Roman" panose="02020603050405020304" pitchFamily="18" charset="0"/>
                <a:cs typeface="Times New Roman" panose="02020603050405020304" pitchFamily="18" charset="0"/>
              </a:rPr>
              <a:t>quadcopter), </a:t>
            </a:r>
            <a:r>
              <a:rPr lang="tr-TR" sz="4400" dirty="0">
                <a:latin typeface="Times New Roman" panose="02020603050405020304" pitchFamily="18" charset="0"/>
                <a:cs typeface="Times New Roman" panose="02020603050405020304" pitchFamily="18" charset="0"/>
              </a:rPr>
              <a:t>yüksek hareket kabiliyetleri ve farklı kontrol tekniklerinin uygulanabilirliği açısından son yıllarda üzerinde dikkate değer araştırmalar yapılmış konulardandır. Yapılan çalışmalar daha çok kontrol ve modelleme ağırlıklı olup, tasarım ve haberleşme konularında da çalışmalar </a:t>
            </a:r>
            <a:r>
              <a:rPr lang="tr-TR" sz="4400" dirty="0" err="1">
                <a:latin typeface="Times New Roman" panose="02020603050405020304" pitchFamily="18" charset="0"/>
                <a:cs typeface="Times New Roman" panose="02020603050405020304" pitchFamily="18" charset="0"/>
              </a:rPr>
              <a:t>yapılmaktadır.Bu</a:t>
            </a:r>
            <a:r>
              <a:rPr lang="tr-TR" sz="4400" dirty="0">
                <a:latin typeface="Times New Roman" panose="02020603050405020304" pitchFamily="18" charset="0"/>
                <a:cs typeface="Times New Roman" panose="02020603050405020304" pitchFamily="18" charset="0"/>
              </a:rPr>
              <a:t> çalışmada, farklı kontrol tekniklerinin denenmesi amacıyla, yere </a:t>
            </a:r>
            <a:r>
              <a:rPr lang="tr-TR" sz="4400" dirty="0" err="1">
                <a:latin typeface="Times New Roman" panose="02020603050405020304" pitchFamily="18" charset="0"/>
                <a:cs typeface="Times New Roman" panose="02020603050405020304" pitchFamily="18" charset="0"/>
              </a:rPr>
              <a:t>sabit,sınırlı</a:t>
            </a:r>
            <a:r>
              <a:rPr lang="tr-TR" sz="4400" dirty="0">
                <a:latin typeface="Times New Roman" panose="02020603050405020304" pitchFamily="18" charset="0"/>
                <a:cs typeface="Times New Roman" panose="02020603050405020304" pitchFamily="18" charset="0"/>
              </a:rPr>
              <a:t>/kontrollü serbestlik derecesine sahip dört rotorlu bir helikopter (</a:t>
            </a:r>
            <a:r>
              <a:rPr lang="tr-TR" sz="4400" dirty="0" smtClean="0">
                <a:latin typeface="Times New Roman" panose="02020603050405020304" pitchFamily="18" charset="0"/>
                <a:cs typeface="Times New Roman" panose="02020603050405020304" pitchFamily="18" charset="0"/>
              </a:rPr>
              <a:t>quadcopter) </a:t>
            </a:r>
            <a:r>
              <a:rPr lang="tr-TR" sz="4400" dirty="0">
                <a:latin typeface="Times New Roman" panose="02020603050405020304" pitchFamily="18" charset="0"/>
                <a:cs typeface="Times New Roman" panose="02020603050405020304" pitchFamily="18" charset="0"/>
              </a:rPr>
              <a:t>deney düzeneğinin tüm tasarımı ve imalatı gerçekleştirilmiştir.</a:t>
            </a:r>
            <a:endParaRPr lang="tr-TR" sz="4400" b="1" dirty="0">
              <a:latin typeface="Times New Roman" panose="02020603050405020304" pitchFamily="18" charset="0"/>
              <a:cs typeface="Times New Roman" panose="02020603050405020304" pitchFamily="18" charset="0"/>
            </a:endParaRPr>
          </a:p>
        </p:txBody>
      </p:sp>
      <p:pic>
        <p:nvPicPr>
          <p:cNvPr id="7" name="Resim 6" descr="C:\Users\karta\Desktop\gövde 3.png"/>
          <p:cNvPicPr/>
          <p:nvPr/>
        </p:nvPicPr>
        <p:blipFill>
          <a:blip r:embed="rId3">
            <a:extLst>
              <a:ext uri="{28A0092B-C50C-407E-A947-70E740481C1C}">
                <a14:useLocalDpi xmlns:a14="http://schemas.microsoft.com/office/drawing/2010/main" val="0"/>
              </a:ext>
            </a:extLst>
          </a:blip>
          <a:srcRect/>
          <a:stretch>
            <a:fillRect/>
          </a:stretch>
        </p:blipFill>
        <p:spPr bwMode="auto">
          <a:xfrm>
            <a:off x="20314570" y="18050933"/>
            <a:ext cx="15177697" cy="12327467"/>
          </a:xfrm>
          <a:prstGeom prst="rect">
            <a:avLst/>
          </a:prstGeom>
          <a:noFill/>
          <a:ln>
            <a:noFill/>
          </a:ln>
        </p:spPr>
      </p:pic>
      <p:pic>
        <p:nvPicPr>
          <p:cNvPr id="8" name="Resim 7" descr="C:\Users\karta\Desktop\gövde 2.png"/>
          <p:cNvPicPr/>
          <p:nvPr/>
        </p:nvPicPr>
        <p:blipFill rotWithShape="1">
          <a:blip r:embed="rId4">
            <a:extLst>
              <a:ext uri="{28A0092B-C50C-407E-A947-70E740481C1C}">
                <a14:useLocalDpi xmlns:a14="http://schemas.microsoft.com/office/drawing/2010/main" val="0"/>
              </a:ext>
            </a:extLst>
          </a:blip>
          <a:srcRect l="3280" t="25851" r="2710" b="28822"/>
          <a:stretch/>
        </p:blipFill>
        <p:spPr bwMode="auto">
          <a:xfrm>
            <a:off x="20314570" y="11884582"/>
            <a:ext cx="15177697" cy="3634105"/>
          </a:xfrm>
          <a:prstGeom prst="rect">
            <a:avLst/>
          </a:prstGeom>
          <a:noFill/>
          <a:ln>
            <a:noFill/>
          </a:ln>
          <a:extLst>
            <a:ext uri="{53640926-AAD7-44D8-BBD7-CCE9431645EC}">
              <a14:shadowObscured xmlns:a14="http://schemas.microsoft.com/office/drawing/2010/main"/>
            </a:ext>
          </a:extLst>
        </p:spPr>
      </p:pic>
      <p:sp>
        <p:nvSpPr>
          <p:cNvPr id="9" name="Metin kutusu 8"/>
          <p:cNvSpPr txBox="1"/>
          <p:nvPr/>
        </p:nvSpPr>
        <p:spPr>
          <a:xfrm>
            <a:off x="25021771" y="15898188"/>
            <a:ext cx="5763293" cy="769441"/>
          </a:xfrm>
          <a:prstGeom prst="rect">
            <a:avLst/>
          </a:prstGeom>
          <a:noFill/>
        </p:spPr>
        <p:txBody>
          <a:bodyPr wrap="square" rtlCol="0">
            <a:spAutoFit/>
          </a:bodyPr>
          <a:lstStyle/>
          <a:p>
            <a:r>
              <a:rPr lang="tr-TR" sz="4400" b="1" dirty="0" smtClean="0">
                <a:latin typeface="Times New Roman" panose="02020603050405020304" pitchFamily="18" charset="0"/>
                <a:cs typeface="Times New Roman" panose="02020603050405020304" pitchFamily="18" charset="0"/>
              </a:rPr>
              <a:t>Şekil 1</a:t>
            </a:r>
            <a:r>
              <a:rPr lang="tr-TR" sz="4400" dirty="0" smtClean="0">
                <a:latin typeface="Times New Roman" panose="02020603050405020304" pitchFamily="18" charset="0"/>
                <a:cs typeface="Times New Roman" panose="02020603050405020304" pitchFamily="18" charset="0"/>
              </a:rPr>
              <a:t>.</a:t>
            </a:r>
            <a:r>
              <a:rPr lang="tr-TR" sz="4400" i="1" dirty="0" smtClean="0">
                <a:latin typeface="Times New Roman" panose="02020603050405020304" pitchFamily="18" charset="0"/>
                <a:cs typeface="Times New Roman" panose="02020603050405020304" pitchFamily="18" charset="0"/>
              </a:rPr>
              <a:t>Önden Görünüm</a:t>
            </a:r>
            <a:endParaRPr lang="tr-TR" sz="4400" dirty="0">
              <a:latin typeface="Times New Roman" panose="02020603050405020304" pitchFamily="18" charset="0"/>
              <a:cs typeface="Times New Roman" panose="02020603050405020304" pitchFamily="18" charset="0"/>
            </a:endParaRPr>
          </a:p>
        </p:txBody>
      </p:sp>
      <p:sp>
        <p:nvSpPr>
          <p:cNvPr id="11" name="Metin kutusu 10"/>
          <p:cNvSpPr txBox="1"/>
          <p:nvPr/>
        </p:nvSpPr>
        <p:spPr>
          <a:xfrm>
            <a:off x="25021771" y="30378400"/>
            <a:ext cx="6744206" cy="769441"/>
          </a:xfrm>
          <a:prstGeom prst="rect">
            <a:avLst/>
          </a:prstGeom>
          <a:noFill/>
        </p:spPr>
        <p:txBody>
          <a:bodyPr wrap="square" rtlCol="0">
            <a:spAutoFit/>
          </a:bodyPr>
          <a:lstStyle/>
          <a:p>
            <a:r>
              <a:rPr lang="tr-TR" sz="4400" b="1" dirty="0">
                <a:latin typeface="Times New Roman" panose="02020603050405020304" pitchFamily="18" charset="0"/>
                <a:cs typeface="Times New Roman" panose="02020603050405020304" pitchFamily="18" charset="0"/>
              </a:rPr>
              <a:t>Şekil </a:t>
            </a:r>
            <a:r>
              <a:rPr lang="tr-TR" sz="4400" b="1" dirty="0" smtClean="0">
                <a:latin typeface="Times New Roman" panose="02020603050405020304" pitchFamily="18" charset="0"/>
                <a:cs typeface="Times New Roman" panose="02020603050405020304" pitchFamily="18" charset="0"/>
              </a:rPr>
              <a:t>2</a:t>
            </a:r>
            <a:r>
              <a:rPr lang="tr-TR" sz="4400" dirty="0" smtClean="0">
                <a:latin typeface="Times New Roman" panose="02020603050405020304" pitchFamily="18" charset="0"/>
                <a:cs typeface="Times New Roman" panose="02020603050405020304" pitchFamily="18" charset="0"/>
              </a:rPr>
              <a:t>.</a:t>
            </a:r>
            <a:r>
              <a:rPr lang="tr-TR" sz="4400" i="1" dirty="0" smtClean="0">
                <a:latin typeface="Times New Roman" panose="02020603050405020304" pitchFamily="18" charset="0"/>
                <a:cs typeface="Times New Roman" panose="02020603050405020304" pitchFamily="18" charset="0"/>
              </a:rPr>
              <a:t>Perspektif </a:t>
            </a:r>
            <a:r>
              <a:rPr lang="tr-TR" sz="4400" i="1" dirty="0">
                <a:latin typeface="Times New Roman" panose="02020603050405020304" pitchFamily="18" charset="0"/>
                <a:cs typeface="Times New Roman" panose="02020603050405020304" pitchFamily="18" charset="0"/>
              </a:rPr>
              <a:t>Görünüm</a:t>
            </a:r>
            <a:endParaRPr lang="tr-TR" sz="4400" dirty="0">
              <a:latin typeface="Times New Roman" panose="02020603050405020304" pitchFamily="18" charset="0"/>
              <a:cs typeface="Times New Roman" panose="02020603050405020304" pitchFamily="18" charset="0"/>
            </a:endParaRPr>
          </a:p>
        </p:txBody>
      </p:sp>
      <p:sp>
        <p:nvSpPr>
          <p:cNvPr id="12" name="Metin kutusu 11"/>
          <p:cNvSpPr txBox="1"/>
          <p:nvPr/>
        </p:nvSpPr>
        <p:spPr>
          <a:xfrm>
            <a:off x="1663713" y="18300062"/>
            <a:ext cx="17999074" cy="10248960"/>
          </a:xfrm>
          <a:prstGeom prst="rect">
            <a:avLst/>
          </a:prstGeom>
          <a:noFill/>
        </p:spPr>
        <p:txBody>
          <a:bodyPr wrap="square" rtlCol="0">
            <a:spAutoFit/>
          </a:bodyPr>
          <a:lstStyle/>
          <a:p>
            <a:r>
              <a:rPr lang="tr-TR" sz="4400" b="1" dirty="0" smtClean="0">
                <a:latin typeface="Times New Roman" panose="02020603050405020304" pitchFamily="18" charset="0"/>
                <a:cs typeface="Times New Roman" panose="02020603050405020304" pitchFamily="18" charset="0"/>
              </a:rPr>
              <a:t>    MATERYAL VE YÖNTEM</a:t>
            </a:r>
          </a:p>
          <a:p>
            <a:pPr algn="just"/>
            <a:endParaRPr lang="tr-TR" sz="4400" b="1" dirty="0" smtClean="0">
              <a:latin typeface="Times New Roman" panose="02020603050405020304" pitchFamily="18" charset="0"/>
              <a:cs typeface="Times New Roman" panose="02020603050405020304" pitchFamily="18" charset="0"/>
            </a:endParaRPr>
          </a:p>
          <a:p>
            <a:pPr algn="just"/>
            <a:r>
              <a:rPr lang="tr-TR" sz="4400" dirty="0" smtClean="0">
                <a:latin typeface="Times New Roman" panose="02020603050405020304" pitchFamily="18" charset="0"/>
                <a:cs typeface="Times New Roman" panose="02020603050405020304" pitchFamily="18" charset="0"/>
              </a:rPr>
              <a:t>    4 </a:t>
            </a:r>
            <a:r>
              <a:rPr lang="tr-TR" sz="4400" dirty="0">
                <a:latin typeface="Times New Roman" panose="02020603050405020304" pitchFamily="18" charset="0"/>
                <a:cs typeface="Times New Roman" panose="02020603050405020304" pitchFamily="18" charset="0"/>
              </a:rPr>
              <a:t>rotorlu hava araçları mekanik olarak basit olmalarına karşın kontrol açısından bazı zorluklar ihtiva ederler. 4 rotorlu hava aracı, içinde bir operatör olmadan kendi başına uçabilen insansız bir hava aracıdır. Bu sebepten dolayı, 4 rotorlu hava araçları klasik helikopterlere kıyasla daha küçük boyutlara sahiptirler. “Artı işareti” şeklinde birbirine dik olarak yerleştirilmiş iki şafttan oluşurlar</a:t>
            </a:r>
            <a:r>
              <a:rPr lang="tr-TR" sz="4400" dirty="0" smtClean="0">
                <a:latin typeface="Times New Roman" panose="02020603050405020304" pitchFamily="18" charset="0"/>
                <a:cs typeface="Times New Roman" panose="02020603050405020304" pitchFamily="18" charset="0"/>
              </a:rPr>
              <a:t>.</a:t>
            </a:r>
          </a:p>
          <a:p>
            <a:pPr algn="just"/>
            <a:r>
              <a:rPr lang="tr-TR" sz="4400" dirty="0">
                <a:latin typeface="Times New Roman" panose="02020603050405020304" pitchFamily="18" charset="0"/>
                <a:cs typeface="Times New Roman" panose="02020603050405020304" pitchFamily="18" charset="0"/>
              </a:rPr>
              <a:t>    Şase, </a:t>
            </a:r>
            <a:r>
              <a:rPr lang="tr-TR" sz="4400" dirty="0" smtClean="0">
                <a:latin typeface="Times New Roman" panose="02020603050405020304" pitchFamily="18" charset="0"/>
                <a:cs typeface="Times New Roman" panose="02020603050405020304" pitchFamily="18" charset="0"/>
              </a:rPr>
              <a:t>quadcopter </a:t>
            </a:r>
            <a:r>
              <a:rPr lang="tr-TR" sz="4400" dirty="0">
                <a:latin typeface="Times New Roman" panose="02020603050405020304" pitchFamily="18" charset="0"/>
                <a:cs typeface="Times New Roman" panose="02020603050405020304" pitchFamily="18" charset="0"/>
              </a:rPr>
              <a:t>’in iskeletidir, genellikle karbon fiber ve alüminyum malzemeler tercih edilerek üretilmektedir. Şase tercihinde dikkat edilmesi gereken konular, devre koruması mevcut olup olmaması, iniş takımının yerden yüksekliği ve yeri kavraması, kolların titreşim oluşturmayacak şekilde üretilmiş olması, eksenlerde eğrilik ve kayıklık olmaması, batarya sabitlenecek kısmın belirli ve bataryanın kaymayacağı şekilde sabit olmasıdır.</a:t>
            </a:r>
            <a:endParaRPr lang="tr-TR" sz="4400" dirty="0" smtClean="0">
              <a:latin typeface="Times New Roman" panose="02020603050405020304" pitchFamily="18" charset="0"/>
              <a:cs typeface="Times New Roman" panose="02020603050405020304" pitchFamily="18" charset="0"/>
            </a:endParaRPr>
          </a:p>
          <a:p>
            <a:pPr algn="just"/>
            <a:endParaRPr lang="tr-TR" sz="4400" b="1" dirty="0">
              <a:latin typeface="Times New Roman" panose="02020603050405020304" pitchFamily="18" charset="0"/>
              <a:cs typeface="Times New Roman" panose="02020603050405020304" pitchFamily="18" charset="0"/>
            </a:endParaRPr>
          </a:p>
        </p:txBody>
      </p:sp>
      <p:sp>
        <p:nvSpPr>
          <p:cNvPr id="13" name="Metin kutusu 12"/>
          <p:cNvSpPr txBox="1"/>
          <p:nvPr/>
        </p:nvSpPr>
        <p:spPr>
          <a:xfrm>
            <a:off x="1663713" y="36003145"/>
            <a:ext cx="17999075" cy="4154984"/>
          </a:xfrm>
          <a:prstGeom prst="rect">
            <a:avLst/>
          </a:prstGeom>
          <a:noFill/>
        </p:spPr>
        <p:txBody>
          <a:bodyPr wrap="square" rtlCol="0">
            <a:spAutoFit/>
          </a:bodyPr>
          <a:lstStyle/>
          <a:p>
            <a:pPr algn="just"/>
            <a:r>
              <a:rPr lang="tr-TR" sz="4400" dirty="0" smtClean="0">
                <a:latin typeface="Times New Roman" panose="02020603050405020304" pitchFamily="18" charset="0"/>
                <a:cs typeface="Times New Roman" panose="02020603050405020304" pitchFamily="18" charset="0"/>
              </a:rPr>
              <a:t>    Hava </a:t>
            </a:r>
            <a:r>
              <a:rPr lang="tr-TR" sz="4400" dirty="0">
                <a:latin typeface="Times New Roman" panose="02020603050405020304" pitchFamily="18" charset="0"/>
                <a:cs typeface="Times New Roman" panose="02020603050405020304" pitchFamily="18" charset="0"/>
              </a:rPr>
              <a:t>aracı yaptığı hareketler ile eksenler arasında çeşitli açılar yapmaktadır. Yapılan bu açılar hava aracının çalışma prensibini oluşturmaktadır. Hava aracında z ekseni etrafındaki dönme açısına sapma denir ve </a:t>
            </a:r>
            <a:r>
              <a:rPr lang="tr-TR" sz="4400" b="1" dirty="0">
                <a:latin typeface="Times New Roman" panose="02020603050405020304" pitchFamily="18" charset="0"/>
                <a:cs typeface="Times New Roman" panose="02020603050405020304" pitchFamily="18" charset="0"/>
              </a:rPr>
              <a:t>ψ</a:t>
            </a:r>
            <a:r>
              <a:rPr lang="tr-TR" sz="4400" dirty="0">
                <a:latin typeface="Times New Roman" panose="02020603050405020304" pitchFamily="18" charset="0"/>
                <a:cs typeface="Times New Roman" panose="02020603050405020304" pitchFamily="18" charset="0"/>
              </a:rPr>
              <a:t> simgesi ile temsil edilir. Hava aracının y ekseni etrafındaki dönme açısına </a:t>
            </a:r>
            <a:r>
              <a:rPr lang="tr-TR" sz="4400" dirty="0" err="1">
                <a:latin typeface="Times New Roman" panose="02020603050405020304" pitchFamily="18" charset="0"/>
                <a:cs typeface="Times New Roman" panose="02020603050405020304" pitchFamily="18" charset="0"/>
              </a:rPr>
              <a:t>yunuslama</a:t>
            </a:r>
            <a:r>
              <a:rPr lang="tr-TR" sz="4400" dirty="0">
                <a:latin typeface="Times New Roman" panose="02020603050405020304" pitchFamily="18" charset="0"/>
                <a:cs typeface="Times New Roman" panose="02020603050405020304" pitchFamily="18" charset="0"/>
              </a:rPr>
              <a:t> denir ve </a:t>
            </a:r>
            <a:r>
              <a:rPr lang="tr-TR" sz="4400" b="1" dirty="0">
                <a:latin typeface="Times New Roman" panose="02020603050405020304" pitchFamily="18" charset="0"/>
                <a:cs typeface="Times New Roman" panose="02020603050405020304" pitchFamily="18" charset="0"/>
              </a:rPr>
              <a:t>θ</a:t>
            </a:r>
            <a:r>
              <a:rPr lang="tr-TR" sz="4400" dirty="0">
                <a:latin typeface="Times New Roman" panose="02020603050405020304" pitchFamily="18" charset="0"/>
                <a:cs typeface="Times New Roman" panose="02020603050405020304" pitchFamily="18" charset="0"/>
              </a:rPr>
              <a:t> simgesi ile temsil edilir. Hava aracının x ekseni etrafındaki dönme açısına yalpalama denir ve </a:t>
            </a:r>
            <a:r>
              <a:rPr lang="tr-TR" sz="4400" b="1" dirty="0">
                <a:latin typeface="Times New Roman" panose="02020603050405020304" pitchFamily="18" charset="0"/>
                <a:cs typeface="Times New Roman" panose="02020603050405020304" pitchFamily="18" charset="0"/>
              </a:rPr>
              <a:t>Ø</a:t>
            </a:r>
            <a:r>
              <a:rPr lang="tr-TR" sz="4400" dirty="0">
                <a:latin typeface="Times New Roman" panose="02020603050405020304" pitchFamily="18" charset="0"/>
                <a:cs typeface="Times New Roman" panose="02020603050405020304" pitchFamily="18" charset="0"/>
              </a:rPr>
              <a:t> simgesi ile gösterilmiştir.</a:t>
            </a:r>
          </a:p>
        </p:txBody>
      </p:sp>
      <p:pic>
        <p:nvPicPr>
          <p:cNvPr id="14" name="Resim 13" descr="C:\Users\mahmu\OneDrive\Masaüstü\Adsız.png"/>
          <p:cNvPicPr/>
          <p:nvPr/>
        </p:nvPicPr>
        <p:blipFill rotWithShape="1">
          <a:blip r:embed="rId5">
            <a:extLst>
              <a:ext uri="{28A0092B-C50C-407E-A947-70E740481C1C}">
                <a14:useLocalDpi xmlns:a14="http://schemas.microsoft.com/office/drawing/2010/main" val="0"/>
              </a:ext>
            </a:extLst>
          </a:blip>
          <a:srcRect l="7450" t="8533" r="8441" b="10520"/>
          <a:stretch/>
        </p:blipFill>
        <p:spPr bwMode="auto">
          <a:xfrm>
            <a:off x="4412633" y="28739273"/>
            <a:ext cx="11324158" cy="5714110"/>
          </a:xfrm>
          <a:prstGeom prst="rect">
            <a:avLst/>
          </a:prstGeom>
          <a:noFill/>
          <a:ln>
            <a:noFill/>
          </a:ln>
          <a:extLst>
            <a:ext uri="{53640926-AAD7-44D8-BBD7-CCE9431645EC}">
              <a14:shadowObscured xmlns:a14="http://schemas.microsoft.com/office/drawing/2010/main"/>
            </a:ext>
          </a:extLst>
        </p:spPr>
      </p:pic>
      <p:sp>
        <p:nvSpPr>
          <p:cNvPr id="15" name="Metin kutusu 14"/>
          <p:cNvSpPr txBox="1"/>
          <p:nvPr/>
        </p:nvSpPr>
        <p:spPr>
          <a:xfrm>
            <a:off x="4098859" y="34391420"/>
            <a:ext cx="12475029" cy="769441"/>
          </a:xfrm>
          <a:prstGeom prst="rect">
            <a:avLst/>
          </a:prstGeom>
          <a:noFill/>
        </p:spPr>
        <p:txBody>
          <a:bodyPr wrap="square" rtlCol="0">
            <a:spAutoFit/>
          </a:bodyPr>
          <a:lstStyle/>
          <a:p>
            <a:r>
              <a:rPr lang="tr-TR" sz="4400" b="1" dirty="0" smtClean="0">
                <a:latin typeface="Times New Roman" panose="02020603050405020304" pitchFamily="18" charset="0"/>
                <a:cs typeface="Times New Roman" panose="02020603050405020304" pitchFamily="18" charset="0"/>
              </a:rPr>
              <a:t>Şekil 3.</a:t>
            </a:r>
            <a:r>
              <a:rPr lang="tr-TR" sz="4400" i="1" dirty="0" smtClean="0">
                <a:latin typeface="Times New Roman" panose="02020603050405020304" pitchFamily="18" charset="0"/>
                <a:cs typeface="Times New Roman" panose="02020603050405020304" pitchFamily="18" charset="0"/>
              </a:rPr>
              <a:t>Hava Aracının Eksenlere Göre Hareketleri</a:t>
            </a:r>
            <a:endParaRPr lang="tr-TR" sz="4400" b="1" dirty="0">
              <a:latin typeface="Times New Roman" panose="02020603050405020304" pitchFamily="18" charset="0"/>
              <a:cs typeface="Times New Roman" panose="02020603050405020304" pitchFamily="18" charset="0"/>
            </a:endParaRPr>
          </a:p>
        </p:txBody>
      </p:sp>
      <p:pic>
        <p:nvPicPr>
          <p:cNvPr id="16" name="Resim 15"/>
          <p:cNvPicPr/>
          <p:nvPr/>
        </p:nvPicPr>
        <p:blipFill>
          <a:blip r:embed="rId6"/>
          <a:stretch>
            <a:fillRect/>
          </a:stretch>
        </p:blipFill>
        <p:spPr>
          <a:xfrm>
            <a:off x="1554548" y="41819184"/>
            <a:ext cx="18389602" cy="8225739"/>
          </a:xfrm>
          <a:prstGeom prst="rect">
            <a:avLst/>
          </a:prstGeom>
        </p:spPr>
      </p:pic>
      <p:sp>
        <p:nvSpPr>
          <p:cNvPr id="17" name="Metin kutusu 16"/>
          <p:cNvSpPr txBox="1"/>
          <p:nvPr/>
        </p:nvSpPr>
        <p:spPr>
          <a:xfrm>
            <a:off x="2006269" y="41049743"/>
            <a:ext cx="16660210" cy="769441"/>
          </a:xfrm>
          <a:prstGeom prst="rect">
            <a:avLst/>
          </a:prstGeom>
          <a:noFill/>
        </p:spPr>
        <p:txBody>
          <a:bodyPr wrap="square" rtlCol="0">
            <a:spAutoFit/>
          </a:bodyPr>
          <a:lstStyle/>
          <a:p>
            <a:r>
              <a:rPr lang="tr-TR" sz="4400" b="1" dirty="0" smtClean="0">
                <a:latin typeface="Times New Roman" panose="02020603050405020304" pitchFamily="18" charset="0"/>
                <a:cs typeface="Times New Roman" panose="02020603050405020304" pitchFamily="18" charset="0"/>
              </a:rPr>
              <a:t>Tablo 1.</a:t>
            </a:r>
            <a:r>
              <a:rPr lang="tr-TR" i="1" dirty="0"/>
              <a:t> </a:t>
            </a:r>
            <a:r>
              <a:rPr lang="tr-TR" sz="4400" i="1" dirty="0">
                <a:latin typeface="Times New Roman" panose="02020603050405020304" pitchFamily="18" charset="0"/>
                <a:cs typeface="Times New Roman" panose="02020603050405020304" pitchFamily="18" charset="0"/>
              </a:rPr>
              <a:t>4 rotorlu hava aracının çalışma </a:t>
            </a:r>
            <a:r>
              <a:rPr lang="tr-TR" sz="4400" i="1" dirty="0" smtClean="0">
                <a:latin typeface="Times New Roman" panose="02020603050405020304" pitchFamily="18" charset="0"/>
                <a:cs typeface="Times New Roman" panose="02020603050405020304" pitchFamily="18" charset="0"/>
              </a:rPr>
              <a:t>prensibi</a:t>
            </a:r>
            <a:endParaRPr lang="tr-TR" sz="4400" dirty="0">
              <a:latin typeface="Times New Roman" panose="02020603050405020304" pitchFamily="18" charset="0"/>
              <a:cs typeface="Times New Roman" panose="02020603050405020304" pitchFamily="18" charset="0"/>
            </a:endParaRPr>
          </a:p>
        </p:txBody>
      </p:sp>
      <p:sp>
        <p:nvSpPr>
          <p:cNvPr id="19" name="Metin kutusu 18"/>
          <p:cNvSpPr txBox="1"/>
          <p:nvPr/>
        </p:nvSpPr>
        <p:spPr>
          <a:xfrm>
            <a:off x="20395871" y="32975824"/>
            <a:ext cx="15177697" cy="14988719"/>
          </a:xfrm>
          <a:prstGeom prst="rect">
            <a:avLst/>
          </a:prstGeom>
          <a:noFill/>
        </p:spPr>
        <p:txBody>
          <a:bodyPr wrap="square" rtlCol="0">
            <a:spAutoFit/>
          </a:bodyPr>
          <a:lstStyle/>
          <a:p>
            <a:r>
              <a:rPr lang="tr-TR" sz="4400" b="1" dirty="0" smtClean="0">
                <a:latin typeface="Times New Roman" panose="02020603050405020304" pitchFamily="18" charset="0"/>
                <a:cs typeface="Times New Roman" panose="02020603050405020304" pitchFamily="18" charset="0"/>
              </a:rPr>
              <a:t>    SONUÇLAR VE ÖNERİLER</a:t>
            </a:r>
          </a:p>
          <a:p>
            <a:endParaRPr lang="tr-TR" sz="4400" dirty="0" smtClean="0">
              <a:latin typeface="Times New Roman" panose="02020603050405020304" pitchFamily="18" charset="0"/>
              <a:cs typeface="Times New Roman" panose="02020603050405020304" pitchFamily="18" charset="0"/>
            </a:endParaRPr>
          </a:p>
          <a:p>
            <a:pPr algn="just"/>
            <a:r>
              <a:rPr lang="tr-TR" sz="4400" dirty="0">
                <a:latin typeface="Times New Roman" panose="02020603050405020304" pitchFamily="18" charset="0"/>
                <a:cs typeface="Times New Roman" panose="02020603050405020304" pitchFamily="18" charset="0"/>
              </a:rPr>
              <a:t> </a:t>
            </a:r>
            <a:r>
              <a:rPr lang="tr-TR" sz="4400" dirty="0" smtClean="0">
                <a:latin typeface="Times New Roman" panose="02020603050405020304" pitchFamily="18" charset="0"/>
                <a:cs typeface="Times New Roman" panose="02020603050405020304" pitchFamily="18" charset="0"/>
              </a:rPr>
              <a:t>   Yapılan </a:t>
            </a:r>
            <a:r>
              <a:rPr lang="tr-TR" sz="4400" dirty="0">
                <a:latin typeface="Times New Roman" panose="02020603050405020304" pitchFamily="18" charset="0"/>
                <a:cs typeface="Times New Roman" panose="02020603050405020304" pitchFamily="18" charset="0"/>
              </a:rPr>
              <a:t>araştırma ve çalışmalar doğrultusunda geliştirilmeye açık, her geçen gün hızla büyüyen, drone çalışmalarının geniş kapsamlı bir alan olduğu gözlemlenmiştir. Haberleşme, bilgi ve iletişim açısından, basit bir </a:t>
            </a:r>
            <a:r>
              <a:rPr lang="tr-TR" sz="4400" dirty="0" err="1">
                <a:latin typeface="Times New Roman" panose="02020603050405020304" pitchFamily="18" charset="0"/>
                <a:cs typeface="Times New Roman" panose="02020603050405020304" pitchFamily="18" charset="0"/>
              </a:rPr>
              <a:t>quadcopter’den</a:t>
            </a:r>
            <a:r>
              <a:rPr lang="tr-TR" sz="4400" dirty="0">
                <a:latin typeface="Times New Roman" panose="02020603050405020304" pitchFamily="18" charset="0"/>
                <a:cs typeface="Times New Roman" panose="02020603050405020304" pitchFamily="18" charset="0"/>
              </a:rPr>
              <a:t> daha donanımlı bir </a:t>
            </a:r>
            <a:r>
              <a:rPr lang="tr-TR" sz="4400" dirty="0" err="1">
                <a:latin typeface="Times New Roman" panose="02020603050405020304" pitchFamily="18" charset="0"/>
                <a:cs typeface="Times New Roman" panose="02020603050405020304" pitchFamily="18" charset="0"/>
              </a:rPr>
              <a:t>quadcopter’e</a:t>
            </a:r>
            <a:r>
              <a:rPr lang="tr-TR" sz="4400" dirty="0">
                <a:latin typeface="Times New Roman" panose="02020603050405020304" pitchFamily="18" charset="0"/>
                <a:cs typeface="Times New Roman" panose="02020603050405020304" pitchFamily="18" charset="0"/>
              </a:rPr>
              <a:t> gereken malzeme ve aksesuarların neler olduğunu, hangi tip yazılım ve ara yüzlerin kullanıldığını, uçuş </a:t>
            </a:r>
            <a:r>
              <a:rPr lang="tr-TR" sz="4400" dirty="0" err="1">
                <a:latin typeface="Times New Roman" panose="02020603050405020304" pitchFamily="18" charset="0"/>
                <a:cs typeface="Times New Roman" panose="02020603050405020304" pitchFamily="18" charset="0"/>
              </a:rPr>
              <a:t>mod</a:t>
            </a:r>
            <a:r>
              <a:rPr lang="tr-TR" sz="4400" dirty="0">
                <a:latin typeface="Times New Roman" panose="02020603050405020304" pitchFamily="18" charset="0"/>
                <a:cs typeface="Times New Roman" panose="02020603050405020304" pitchFamily="18" charset="0"/>
              </a:rPr>
              <a:t> ve kullanım yönergeleri neler olduğu belirtilmiştir. </a:t>
            </a:r>
            <a:r>
              <a:rPr lang="tr-TR" sz="4400" dirty="0" err="1">
                <a:latin typeface="Times New Roman" panose="02020603050405020304" pitchFamily="18" charset="0"/>
                <a:cs typeface="Times New Roman" panose="02020603050405020304" pitchFamily="18" charset="0"/>
              </a:rPr>
              <a:t>Quadcopter’lerin</a:t>
            </a:r>
            <a:r>
              <a:rPr lang="tr-TR" sz="4400" dirty="0">
                <a:latin typeface="Times New Roman" panose="02020603050405020304" pitchFamily="18" charset="0"/>
                <a:cs typeface="Times New Roman" panose="02020603050405020304" pitchFamily="18" charset="0"/>
              </a:rPr>
              <a:t> uçuş alanlarının insanların emniyeti açısından belli kurallar çerçevesi altında olması, güvenlik ve alınması gereken gerekliliklerin neler olduğu paylaşılmıştır. Quadcopter için belge ve lisans sahibi olunması gerektiği </a:t>
            </a:r>
            <a:r>
              <a:rPr lang="tr-TR" sz="4400" dirty="0" smtClean="0">
                <a:latin typeface="Times New Roman" panose="02020603050405020304" pitchFamily="18" charset="0"/>
                <a:cs typeface="Times New Roman" panose="02020603050405020304" pitchFamily="18" charset="0"/>
              </a:rPr>
              <a:t>anlatılmıştır.</a:t>
            </a:r>
          </a:p>
          <a:p>
            <a:pPr algn="just"/>
            <a:r>
              <a:rPr lang="tr-TR" sz="4400" b="1" dirty="0">
                <a:latin typeface="Times New Roman" panose="02020603050405020304" pitchFamily="18" charset="0"/>
                <a:cs typeface="Times New Roman" panose="02020603050405020304" pitchFamily="18" charset="0"/>
              </a:rPr>
              <a:t> </a:t>
            </a:r>
            <a:r>
              <a:rPr lang="tr-TR" sz="4400" b="1" dirty="0" smtClean="0">
                <a:latin typeface="Times New Roman" panose="02020603050405020304" pitchFamily="18" charset="0"/>
                <a:cs typeface="Times New Roman" panose="02020603050405020304" pitchFamily="18" charset="0"/>
              </a:rPr>
              <a:t>   </a:t>
            </a:r>
            <a:r>
              <a:rPr lang="tr-TR" sz="4400" dirty="0">
                <a:latin typeface="Times New Roman" panose="02020603050405020304" pitchFamily="18" charset="0"/>
                <a:cs typeface="Times New Roman" panose="02020603050405020304" pitchFamily="18" charset="0"/>
              </a:rPr>
              <a:t>Sürü İHA sistemlerinin çok sayıda İHA bulundurmasından dolayı görev sırasında diğer hava araçlarına tehlike yaratma potansiyeli çok yüksektir. Bu sebeple sivil hava sahasına entegrasyon konusunda çalışma yapılması gerekmektedir. İHA sistemlerindeki teknolojik altyapının sürü performansını ciddi derecede etkilediği görülmüştür. Dolayısıyla eksik olunan noktalarda Ar-Ge çalışması yapılması, yeni nesil sistemler üretilmesi, bu sistemlerin yer ve uçuş testlerinin gerçekleştirilmesi gerekmektedir</a:t>
            </a:r>
            <a:r>
              <a:rPr lang="tr-TR" sz="4400" dirty="0" smtClean="0">
                <a:latin typeface="Times New Roman" panose="02020603050405020304" pitchFamily="18" charset="0"/>
                <a:cs typeface="Times New Roman" panose="02020603050405020304" pitchFamily="18" charset="0"/>
              </a:rPr>
              <a:t>.</a:t>
            </a:r>
            <a:endParaRPr lang="tr-TR" sz="4400" dirty="0">
              <a:latin typeface="Times New Roman" panose="02020603050405020304" pitchFamily="18" charset="0"/>
              <a:cs typeface="Times New Roman" panose="02020603050405020304" pitchFamily="18" charset="0"/>
            </a:endParaRPr>
          </a:p>
        </p:txBody>
      </p:sp>
      <p:cxnSp>
        <p:nvCxnSpPr>
          <p:cNvPr id="28" name="Düz Bağlayıcı 27"/>
          <p:cNvCxnSpPr/>
          <p:nvPr/>
        </p:nvCxnSpPr>
        <p:spPr>
          <a:xfrm>
            <a:off x="1924970" y="9519684"/>
            <a:ext cx="33191021" cy="369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Metin kutusu 33"/>
          <p:cNvSpPr txBox="1"/>
          <p:nvPr/>
        </p:nvSpPr>
        <p:spPr>
          <a:xfrm>
            <a:off x="1989668" y="8616176"/>
            <a:ext cx="32909931" cy="769441"/>
          </a:xfrm>
          <a:prstGeom prst="rect">
            <a:avLst/>
          </a:prstGeom>
          <a:noFill/>
        </p:spPr>
        <p:txBody>
          <a:bodyPr wrap="square" rtlCol="0">
            <a:spAutoFit/>
          </a:bodyPr>
          <a:lstStyle/>
          <a:p>
            <a:r>
              <a:rPr lang="tr-TR" sz="4400" dirty="0" smtClean="0">
                <a:latin typeface="Times New Roman" panose="02020603050405020304" pitchFamily="18" charset="0"/>
                <a:cs typeface="Times New Roman" panose="02020603050405020304" pitchFamily="18" charset="0"/>
              </a:rPr>
              <a:t>Semih SEZGİN, Mahmut KELEŞ, Mert Barış SALGUT, Mert AYTEKİN            </a:t>
            </a:r>
            <a:r>
              <a:rPr lang="tr-TR" sz="4400" dirty="0" smtClean="0">
                <a:latin typeface="Times New Roman" panose="02020603050405020304" pitchFamily="18" charset="0"/>
                <a:cs typeface="Times New Roman" panose="02020603050405020304" pitchFamily="18" charset="0"/>
              </a:rPr>
              <a:t>Danışman</a:t>
            </a:r>
            <a:r>
              <a:rPr lang="tr-TR" sz="4400" dirty="0" smtClean="0">
                <a:latin typeface="Times New Roman" panose="02020603050405020304" pitchFamily="18" charset="0"/>
                <a:cs typeface="Times New Roman" panose="02020603050405020304" pitchFamily="18" charset="0"/>
              </a:rPr>
              <a:t>: Prof. Dr. Levent </a:t>
            </a:r>
            <a:r>
              <a:rPr lang="tr-TR" sz="4400" dirty="0" smtClean="0">
                <a:latin typeface="Times New Roman" panose="02020603050405020304" pitchFamily="18" charset="0"/>
                <a:cs typeface="Times New Roman" panose="02020603050405020304" pitchFamily="18" charset="0"/>
              </a:rPr>
              <a:t>GÜMÜŞEL          HAZİRAN 2021 </a:t>
            </a:r>
            <a:endParaRPr lang="tr-TR" sz="4400" dirty="0">
              <a:latin typeface="Times New Roman" panose="02020603050405020304" pitchFamily="18" charset="0"/>
              <a:cs typeface="Times New Roman" panose="02020603050405020304" pitchFamily="18" charset="0"/>
            </a:endParaRPr>
          </a:p>
        </p:txBody>
      </p:sp>
      <p:sp>
        <p:nvSpPr>
          <p:cNvPr id="39" name="Yuvarlatılmış Dikdörtgen 38"/>
          <p:cNvSpPr/>
          <p:nvPr/>
        </p:nvSpPr>
        <p:spPr>
          <a:xfrm>
            <a:off x="619432" y="17975332"/>
            <a:ext cx="19433884" cy="10268648"/>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0" name="Yuvarlatılmış Dikdörtgen 39"/>
          <p:cNvSpPr/>
          <p:nvPr/>
        </p:nvSpPr>
        <p:spPr>
          <a:xfrm>
            <a:off x="619433" y="9999406"/>
            <a:ext cx="19433883" cy="7492181"/>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1" name="Yuvarlatılmış Dikdörtgen 40"/>
          <p:cNvSpPr/>
          <p:nvPr/>
        </p:nvSpPr>
        <p:spPr>
          <a:xfrm>
            <a:off x="20124258" y="32263329"/>
            <a:ext cx="15798028" cy="16813161"/>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2" name="Yuvarlatılmış Dikdörtgen 41"/>
          <p:cNvSpPr/>
          <p:nvPr/>
        </p:nvSpPr>
        <p:spPr>
          <a:xfrm>
            <a:off x="619433" y="35698103"/>
            <a:ext cx="19304612" cy="4971808"/>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3" name="Yuvarlatılmış Dikdörtgen 42"/>
          <p:cNvSpPr/>
          <p:nvPr/>
        </p:nvSpPr>
        <p:spPr>
          <a:xfrm>
            <a:off x="20314570" y="10203909"/>
            <a:ext cx="15607716" cy="21388611"/>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4" name="Yuvarlatılmış Dikdörtgen 43"/>
          <p:cNvSpPr/>
          <p:nvPr/>
        </p:nvSpPr>
        <p:spPr>
          <a:xfrm>
            <a:off x="619431" y="28854064"/>
            <a:ext cx="19265119" cy="6352376"/>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5" name="Yuvarlatılmış Dikdörtgen 44"/>
          <p:cNvSpPr/>
          <p:nvPr/>
        </p:nvSpPr>
        <p:spPr>
          <a:xfrm>
            <a:off x="619432" y="40974954"/>
            <a:ext cx="19304613" cy="906997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04397545"/>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TotalTime>
  <Words>494</Words>
  <Application>Microsoft Office PowerPoint</Application>
  <PresentationFormat>Özel</PresentationFormat>
  <Paragraphs>22</Paragraphs>
  <Slides>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vt:i4>
      </vt:variant>
    </vt:vector>
  </HeadingPairs>
  <TitlesOfParts>
    <vt:vector size="6" baseType="lpstr">
      <vt:lpstr>Arial</vt:lpstr>
      <vt:lpstr>Calibri</vt:lpstr>
      <vt:lpstr>Calibri Light</vt:lpstr>
      <vt:lpstr>Times New Roman</vt:lpstr>
      <vt:lpstr>Office Teması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Semih sezgin</dc:creator>
  <cp:lastModifiedBy>Semih sezgin</cp:lastModifiedBy>
  <cp:revision>23</cp:revision>
  <dcterms:created xsi:type="dcterms:W3CDTF">2021-06-13T11:38:05Z</dcterms:created>
  <dcterms:modified xsi:type="dcterms:W3CDTF">2021-06-13T13:19:23Z</dcterms:modified>
</cp:coreProperties>
</file>