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Lst>
  <p:sldIdLst>
    <p:sldId id="256" r:id="rId5"/>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7D5DE"/>
    <a:srgbClr val="A72B2A"/>
    <a:srgbClr val="01426A"/>
    <a:srgbClr val="A9C4CE"/>
    <a:srgbClr val="F0ABFB"/>
    <a:srgbClr val="E2C4D9"/>
    <a:srgbClr val="00426A"/>
    <a:srgbClr val="053E71"/>
    <a:srgbClr val="002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FDFDE-D181-4938-9126-CF1779FCD9B9}" v="56" dt="2023-05-09T06:59:41.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780" y="-2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en-US"/>
              <a:t>Click to edit Master title style</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6713A5-DC37-44E6-B9F9-573CD8A15568}" type="datetimeFigureOut">
              <a:rPr lang="tr-TR" smtClean="0"/>
              <a:t>12.05.2023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288929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713A5-DC37-44E6-B9F9-573CD8A15568}" type="datetimeFigureOut">
              <a:rPr lang="tr-TR" smtClean="0"/>
              <a:t>12.05.2023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404600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713A5-DC37-44E6-B9F9-573CD8A15568}" type="datetimeFigureOut">
              <a:rPr lang="tr-TR" smtClean="0"/>
              <a:t>12.05.2023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303580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713A5-DC37-44E6-B9F9-573CD8A15568}" type="datetimeFigureOut">
              <a:rPr lang="tr-TR" smtClean="0"/>
              <a:t>12.05.2023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83712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en-US"/>
              <a:t>Click to edit Master title style</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6713A5-DC37-44E6-B9F9-573CD8A15568}" type="datetimeFigureOut">
              <a:rPr lang="tr-TR" smtClean="0"/>
              <a:t>12.05.2023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344571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6713A5-DC37-44E6-B9F9-573CD8A15568}" type="datetimeFigureOut">
              <a:rPr lang="tr-TR" smtClean="0"/>
              <a:t>12.05.2023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71754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4" name="Content Placeholder 3"/>
          <p:cNvSpPr>
            <a:spLocks noGrp="1"/>
          </p:cNvSpPr>
          <p:nvPr>
            <p:ph sz="half" idx="2"/>
          </p:nvPr>
        </p:nvSpPr>
        <p:spPr>
          <a:xfrm>
            <a:off x="1735783" y="13149904"/>
            <a:ext cx="10660769"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6" name="Content Placeholder 5"/>
          <p:cNvSpPr>
            <a:spLocks noGrp="1"/>
          </p:cNvSpPr>
          <p:nvPr>
            <p:ph sz="quarter" idx="4"/>
          </p:nvPr>
        </p:nvSpPr>
        <p:spPr>
          <a:xfrm>
            <a:off x="12757489" y="13149904"/>
            <a:ext cx="1071327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6713A5-DC37-44E6-B9F9-573CD8A15568}" type="datetimeFigureOut">
              <a:rPr lang="tr-TR" smtClean="0"/>
              <a:t>12.05.2023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393694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6713A5-DC37-44E6-B9F9-573CD8A15568}" type="datetimeFigureOut">
              <a:rPr lang="tr-TR" smtClean="0"/>
              <a:t>12.05.2023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16796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713A5-DC37-44E6-B9F9-573CD8A15568}" type="datetimeFigureOut">
              <a:rPr lang="tr-TR" smtClean="0"/>
              <a:t>12.05.2023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247583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906713A5-DC37-44E6-B9F9-573CD8A15568}" type="datetimeFigureOut">
              <a:rPr lang="tr-TR" smtClean="0"/>
              <a:t>12.05.2023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30017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n-US"/>
              <a:t>Click icon to add picture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906713A5-DC37-44E6-B9F9-573CD8A15568}" type="datetimeFigureOut">
              <a:rPr lang="tr-TR" smtClean="0"/>
              <a:t>12.05.2023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204386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906713A5-DC37-44E6-B9F9-573CD8A15568}" type="datetimeFigureOut">
              <a:rPr lang="tr-TR" smtClean="0"/>
              <a:t>12.05.2023</a:t>
            </a:fld>
            <a:endParaRPr lang="tr-TR"/>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10656BE3-9D35-46B6-8D65-EBEC9503173B}" type="slidenum">
              <a:rPr lang="tr-TR" smtClean="0"/>
              <a:t>‹#›</a:t>
            </a:fld>
            <a:endParaRPr lang="tr-TR"/>
          </a:p>
        </p:txBody>
      </p:sp>
    </p:spTree>
    <p:extLst>
      <p:ext uri="{BB962C8B-B14F-4D97-AF65-F5344CB8AC3E}">
        <p14:creationId xmlns:p14="http://schemas.microsoft.com/office/powerpoint/2010/main" val="1075080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font, logo, graphics">
            <a:extLst>
              <a:ext uri="{FF2B5EF4-FFF2-40B4-BE49-F238E27FC236}">
                <a16:creationId xmlns:a16="http://schemas.microsoft.com/office/drawing/2014/main" id="{ADC77F45-41E1-5537-A292-DF7A2DDAB2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574" y="62615"/>
            <a:ext cx="7200000" cy="3600706"/>
          </a:xfrm>
          <a:prstGeom prst="rect">
            <a:avLst/>
          </a:prstGeom>
        </p:spPr>
      </p:pic>
      <p:pic>
        <p:nvPicPr>
          <p:cNvPr id="17" name="Picture 16">
            <a:extLst>
              <a:ext uri="{FF2B5EF4-FFF2-40B4-BE49-F238E27FC236}">
                <a16:creationId xmlns:a16="http://schemas.microsoft.com/office/drawing/2014/main" id="{B28D0F99-EAFA-B80F-CF0D-E11EF0F7DEF9}"/>
              </a:ext>
            </a:extLst>
          </p:cNvPr>
          <p:cNvPicPr>
            <a:picLocks noChangeAspect="1"/>
          </p:cNvPicPr>
          <p:nvPr/>
        </p:nvPicPr>
        <p:blipFill>
          <a:blip r:embed="rId3"/>
          <a:stretch>
            <a:fillRect/>
          </a:stretch>
        </p:blipFill>
        <p:spPr>
          <a:xfrm>
            <a:off x="16199975" y="-5443"/>
            <a:ext cx="9000000" cy="4228916"/>
          </a:xfrm>
          <a:prstGeom prst="rect">
            <a:avLst/>
          </a:prstGeom>
          <a:ln>
            <a:noFill/>
          </a:ln>
        </p:spPr>
      </p:pic>
      <p:sp>
        <p:nvSpPr>
          <p:cNvPr id="29" name="Rectangle 28">
            <a:extLst>
              <a:ext uri="{FF2B5EF4-FFF2-40B4-BE49-F238E27FC236}">
                <a16:creationId xmlns:a16="http://schemas.microsoft.com/office/drawing/2014/main" id="{B764A6F5-1D3D-9B3E-9CF1-FEF96F9CEF65}"/>
              </a:ext>
            </a:extLst>
          </p:cNvPr>
          <p:cNvSpPr/>
          <p:nvPr/>
        </p:nvSpPr>
        <p:spPr>
          <a:xfrm>
            <a:off x="391887" y="6009354"/>
            <a:ext cx="24471084" cy="28803602"/>
          </a:xfrm>
          <a:prstGeom prst="rect">
            <a:avLst/>
          </a:prstGeom>
          <a:solidFill>
            <a:srgbClr val="C7D5DE"/>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Subtitle 2">
            <a:extLst>
              <a:ext uri="{FF2B5EF4-FFF2-40B4-BE49-F238E27FC236}">
                <a16:creationId xmlns:a16="http://schemas.microsoft.com/office/drawing/2014/main" id="{5D267724-A346-F18E-8A5F-C62C16DCB359}"/>
              </a:ext>
            </a:extLst>
          </p:cNvPr>
          <p:cNvSpPr>
            <a:spLocks noGrp="1"/>
          </p:cNvSpPr>
          <p:nvPr>
            <p:ph type="subTitle" idx="1"/>
          </p:nvPr>
        </p:nvSpPr>
        <p:spPr>
          <a:xfrm>
            <a:off x="915938" y="6643983"/>
            <a:ext cx="11160000" cy="1200329"/>
          </a:xfrm>
          <a:noFill/>
        </p:spPr>
        <p:txBody>
          <a:bodyPr anchor="ctr">
            <a:normAutofit/>
          </a:bodyPr>
          <a:lstStyle/>
          <a:p>
            <a:r>
              <a:rPr lang="tr-TR" sz="4000" dirty="0">
                <a:latin typeface="Arial" panose="020B0604020202020204" pitchFamily="34" charset="0"/>
                <a:cs typeface="Arial" panose="020B0604020202020204" pitchFamily="34" charset="0"/>
              </a:rPr>
              <a:t>1. GİRİŞ</a:t>
            </a:r>
          </a:p>
        </p:txBody>
      </p:sp>
      <p:sp>
        <p:nvSpPr>
          <p:cNvPr id="18" name="Subtitle 2">
            <a:extLst>
              <a:ext uri="{FF2B5EF4-FFF2-40B4-BE49-F238E27FC236}">
                <a16:creationId xmlns:a16="http://schemas.microsoft.com/office/drawing/2014/main" id="{E59D189A-E133-7DCF-C0C4-3EF254E4E114}"/>
              </a:ext>
            </a:extLst>
          </p:cNvPr>
          <p:cNvSpPr txBox="1">
            <a:spLocks/>
          </p:cNvSpPr>
          <p:nvPr/>
        </p:nvSpPr>
        <p:spPr>
          <a:xfrm>
            <a:off x="13124037" y="6698004"/>
            <a:ext cx="11160000" cy="1200329"/>
          </a:xfrm>
          <a:prstGeom prst="rect">
            <a:avLst/>
          </a:prstGeom>
          <a:noFill/>
          <a:ln>
            <a:noFill/>
          </a:ln>
        </p:spPr>
        <p:txBody>
          <a:bodyPr vert="horz" lIns="91440" tIns="45720" rIns="91440" bIns="45720" rtlCol="0" anchor="ctr">
            <a:normAutofit/>
          </a:bodyPr>
          <a:lstStyle>
            <a:lvl1pPr marL="0" indent="0" algn="ctr" defTabSz="2519995" rtl="0" eaLnBrk="1" latinLnBrk="0" hangingPunct="1">
              <a:lnSpc>
                <a:spcPct val="90000"/>
              </a:lnSpc>
              <a:spcBef>
                <a:spcPts val="2756"/>
              </a:spcBef>
              <a:buFont typeface="Arial" panose="020B0604020202020204" pitchFamily="34" charset="0"/>
              <a:buNone/>
              <a:defRPr sz="6614" kern="1200">
                <a:solidFill>
                  <a:schemeClr val="tx1"/>
                </a:solidFill>
                <a:latin typeface="+mn-lt"/>
                <a:ea typeface="+mn-ea"/>
                <a:cs typeface="+mn-cs"/>
              </a:defRPr>
            </a:lvl1pPr>
            <a:lvl2pPr marL="1259997" indent="0" algn="ctr" defTabSz="2519995" rtl="0" eaLnBrk="1" latinLnBrk="0" hangingPunct="1">
              <a:lnSpc>
                <a:spcPct val="90000"/>
              </a:lnSpc>
              <a:spcBef>
                <a:spcPts val="1378"/>
              </a:spcBef>
              <a:buFont typeface="Arial" panose="020B0604020202020204" pitchFamily="34" charset="0"/>
              <a:buNone/>
              <a:defRPr sz="5512" kern="1200">
                <a:solidFill>
                  <a:schemeClr val="tx1"/>
                </a:solidFill>
                <a:latin typeface="+mn-lt"/>
                <a:ea typeface="+mn-ea"/>
                <a:cs typeface="+mn-cs"/>
              </a:defRPr>
            </a:lvl2pPr>
            <a:lvl3pPr marL="2519995" indent="0" algn="ctr" defTabSz="2519995" rtl="0" eaLnBrk="1" latinLnBrk="0" hangingPunct="1">
              <a:lnSpc>
                <a:spcPct val="90000"/>
              </a:lnSpc>
              <a:spcBef>
                <a:spcPts val="1378"/>
              </a:spcBef>
              <a:buFont typeface="Arial" panose="020B0604020202020204" pitchFamily="34" charset="0"/>
              <a:buNone/>
              <a:defRPr sz="4961" kern="1200">
                <a:solidFill>
                  <a:schemeClr val="tx1"/>
                </a:solidFill>
                <a:latin typeface="+mn-lt"/>
                <a:ea typeface="+mn-ea"/>
                <a:cs typeface="+mn-cs"/>
              </a:defRPr>
            </a:lvl3pPr>
            <a:lvl4pPr marL="377999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4pPr>
            <a:lvl5pPr marL="503999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5pPr>
            <a:lvl6pPr marL="6299987"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6pPr>
            <a:lvl7pPr marL="7559985"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7pPr>
            <a:lvl8pPr marL="881998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8pPr>
            <a:lvl9pPr marL="1007998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9pPr>
          </a:lstStyle>
          <a:p>
            <a:r>
              <a:rPr lang="tr-TR" sz="4000" dirty="0">
                <a:latin typeface="Arial" panose="020B0604020202020204" pitchFamily="34" charset="0"/>
                <a:cs typeface="Arial" panose="020B0604020202020204" pitchFamily="34" charset="0"/>
              </a:rPr>
              <a:t>3. BULGULAR</a:t>
            </a:r>
          </a:p>
        </p:txBody>
      </p:sp>
      <p:sp>
        <p:nvSpPr>
          <p:cNvPr id="19" name="TextBox 18">
            <a:extLst>
              <a:ext uri="{FF2B5EF4-FFF2-40B4-BE49-F238E27FC236}">
                <a16:creationId xmlns:a16="http://schemas.microsoft.com/office/drawing/2014/main" id="{0EBC1D28-1B9E-E783-0B35-920FA75BB44B}"/>
              </a:ext>
            </a:extLst>
          </p:cNvPr>
          <p:cNvSpPr txBox="1"/>
          <p:nvPr/>
        </p:nvSpPr>
        <p:spPr>
          <a:xfrm>
            <a:off x="1098309" y="3951917"/>
            <a:ext cx="23003358" cy="2308324"/>
          </a:xfrm>
          <a:prstGeom prst="rect">
            <a:avLst/>
          </a:prstGeom>
          <a:noFill/>
        </p:spPr>
        <p:txBody>
          <a:bodyPr wrap="square" rtlCol="0" anchor="ctr">
            <a:spAutoFit/>
          </a:bodyPr>
          <a:lstStyle/>
          <a:p>
            <a:pPr algn="ctr"/>
            <a:r>
              <a:rPr lang="tr-TR" sz="3600" dirty="0">
                <a:latin typeface="Arial" panose="020B0604020202020204" pitchFamily="34" charset="0"/>
                <a:cs typeface="Arial" panose="020B0604020202020204" pitchFamily="34" charset="0"/>
              </a:rPr>
              <a:t>ÖĞRENCİ 1. </a:t>
            </a:r>
            <a:r>
              <a:rPr lang="tr-TR" sz="3600" u="sng" dirty="0" smtClean="0">
                <a:latin typeface="Arial" panose="020B0604020202020204" pitchFamily="34" charset="0"/>
                <a:cs typeface="Arial" panose="020B0604020202020204" pitchFamily="34" charset="0"/>
              </a:rPr>
              <a:t>Ad-</a:t>
            </a:r>
            <a:r>
              <a:rPr lang="tr-TR" sz="3600" u="sng" dirty="0" err="1" smtClean="0">
                <a:latin typeface="Arial" panose="020B0604020202020204" pitchFamily="34" charset="0"/>
                <a:cs typeface="Arial" panose="020B0604020202020204" pitchFamily="34" charset="0"/>
              </a:rPr>
              <a:t>Soyad</a:t>
            </a:r>
            <a:r>
              <a:rPr lang="tr-TR" sz="3600" u="sng" dirty="0" smtClean="0">
                <a:latin typeface="Arial" panose="020B0604020202020204" pitchFamily="34" charset="0"/>
                <a:cs typeface="Arial" panose="020B0604020202020204" pitchFamily="34" charset="0"/>
              </a:rPr>
              <a:t> </a:t>
            </a:r>
            <a:r>
              <a:rPr lang="tr-TR" sz="3600" dirty="0" smtClean="0">
                <a:solidFill>
                  <a:srgbClr val="0000FF"/>
                </a:solidFill>
                <a:latin typeface="Arial" panose="020B0604020202020204" pitchFamily="34" charset="0"/>
                <a:cs typeface="Arial" panose="020B0604020202020204" pitchFamily="34" charset="0"/>
              </a:rPr>
              <a:t>*</a:t>
            </a:r>
            <a:r>
              <a:rPr lang="tr-TR" sz="3600" dirty="0" smtClean="0">
                <a:latin typeface="Arial" panose="020B0604020202020204" pitchFamily="34" charset="0"/>
                <a:cs typeface="Arial" panose="020B0604020202020204" pitchFamily="34" charset="0"/>
              </a:rPr>
              <a:t>, </a:t>
            </a:r>
            <a:r>
              <a:rPr lang="tr-TR" sz="3600" dirty="0">
                <a:latin typeface="Arial" panose="020B0604020202020204" pitchFamily="34" charset="0"/>
                <a:cs typeface="Arial" panose="020B0604020202020204" pitchFamily="34" charset="0"/>
              </a:rPr>
              <a:t>ÖĞRENCİ 2. Ad-</a:t>
            </a:r>
            <a:r>
              <a:rPr lang="tr-TR" sz="3600" dirty="0" err="1">
                <a:latin typeface="Arial" panose="020B0604020202020204" pitchFamily="34" charset="0"/>
                <a:cs typeface="Arial" panose="020B0604020202020204" pitchFamily="34" charset="0"/>
              </a:rPr>
              <a:t>Soyad</a:t>
            </a:r>
            <a:r>
              <a:rPr lang="tr-TR" sz="3600" dirty="0">
                <a:latin typeface="Arial" panose="020B0604020202020204" pitchFamily="34" charset="0"/>
                <a:cs typeface="Arial" panose="020B0604020202020204" pitchFamily="34" charset="0"/>
              </a:rPr>
              <a:t>, ÖĞRENCİ 3. Ad-</a:t>
            </a:r>
            <a:r>
              <a:rPr lang="tr-TR" sz="3600" dirty="0" err="1">
                <a:latin typeface="Arial" panose="020B0604020202020204" pitchFamily="34" charset="0"/>
                <a:cs typeface="Arial" panose="020B0604020202020204" pitchFamily="34" charset="0"/>
              </a:rPr>
              <a:t>Soyad</a:t>
            </a:r>
            <a:r>
              <a:rPr lang="tr-TR" sz="3600" dirty="0">
                <a:latin typeface="Arial" panose="020B0604020202020204" pitchFamily="34" charset="0"/>
                <a:cs typeface="Arial" panose="020B0604020202020204" pitchFamily="34" charset="0"/>
              </a:rPr>
              <a:t>, ÖĞRENCİ 4. Ad-</a:t>
            </a:r>
            <a:r>
              <a:rPr lang="tr-TR" sz="3600" dirty="0" err="1">
                <a:latin typeface="Arial" panose="020B0604020202020204" pitchFamily="34" charset="0"/>
                <a:cs typeface="Arial" panose="020B0604020202020204" pitchFamily="34" charset="0"/>
              </a:rPr>
              <a:t>Soyad</a:t>
            </a:r>
            <a:endParaRPr lang="tr-TR" sz="3600" dirty="0">
              <a:latin typeface="Arial" panose="020B0604020202020204" pitchFamily="34" charset="0"/>
              <a:cs typeface="Arial" panose="020B0604020202020204" pitchFamily="34" charset="0"/>
            </a:endParaRPr>
          </a:p>
          <a:p>
            <a:pPr algn="ctr"/>
            <a:r>
              <a:rPr lang="tr-TR" sz="3600" dirty="0" smtClean="0">
                <a:latin typeface="Arial" panose="020B0604020202020204" pitchFamily="34" charset="0"/>
                <a:cs typeface="Arial" panose="020B0604020202020204" pitchFamily="34" charset="0"/>
              </a:rPr>
              <a:t>* : </a:t>
            </a:r>
            <a:r>
              <a:rPr lang="tr-TR" sz="3600" dirty="0" smtClean="0">
                <a:solidFill>
                  <a:srgbClr val="0000FF"/>
                </a:solidFill>
                <a:latin typeface="Arial" panose="020B0604020202020204" pitchFamily="34" charset="0"/>
                <a:cs typeface="Arial" panose="020B0604020202020204" pitchFamily="34" charset="0"/>
              </a:rPr>
              <a:t>Proje sorumlusu </a:t>
            </a:r>
            <a:r>
              <a:rPr lang="tr-TR" sz="3600" dirty="0">
                <a:solidFill>
                  <a:srgbClr val="0000FF"/>
                </a:solidFill>
                <a:latin typeface="Arial" panose="020B0604020202020204" pitchFamily="34" charset="0"/>
                <a:cs typeface="Arial" panose="020B0604020202020204" pitchFamily="34" charset="0"/>
              </a:rPr>
              <a:t>öğrencinin e-posta adresi </a:t>
            </a:r>
          </a:p>
          <a:p>
            <a:pPr algn="ctr"/>
            <a:r>
              <a:rPr lang="tr-TR" sz="3600" b="1" dirty="0">
                <a:latin typeface="Arial" panose="020B0604020202020204" pitchFamily="34" charset="0"/>
                <a:cs typeface="Arial" panose="020B0604020202020204" pitchFamily="34" charset="0"/>
              </a:rPr>
              <a:t>Proje Danışmanı :</a:t>
            </a:r>
            <a:r>
              <a:rPr lang="tr-TR" sz="3600" dirty="0">
                <a:latin typeface="Arial" panose="020B0604020202020204" pitchFamily="34" charset="0"/>
                <a:cs typeface="Arial" panose="020B0604020202020204" pitchFamily="34" charset="0"/>
              </a:rPr>
              <a:t> </a:t>
            </a:r>
            <a:r>
              <a:rPr lang="tr-TR" sz="3600" dirty="0" err="1" smtClean="0">
                <a:latin typeface="Arial" panose="020B0604020202020204" pitchFamily="34" charset="0"/>
                <a:cs typeface="Arial" panose="020B0604020202020204" pitchFamily="34" charset="0"/>
              </a:rPr>
              <a:t>Ünvan</a:t>
            </a:r>
            <a:r>
              <a:rPr lang="tr-TR" sz="3600" dirty="0" smtClean="0">
                <a:latin typeface="Arial" panose="020B0604020202020204" pitchFamily="34" charset="0"/>
                <a:cs typeface="Arial" panose="020B0604020202020204" pitchFamily="34" charset="0"/>
              </a:rPr>
              <a:t>- </a:t>
            </a:r>
            <a:r>
              <a:rPr lang="tr-TR" sz="3600" dirty="0" smtClean="0">
                <a:latin typeface="Arial" panose="020B0604020202020204" pitchFamily="34" charset="0"/>
                <a:cs typeface="Arial" panose="020B0604020202020204" pitchFamily="34" charset="0"/>
              </a:rPr>
              <a:t>Ad-</a:t>
            </a:r>
            <a:r>
              <a:rPr lang="tr-TR" sz="3600" dirty="0" err="1" smtClean="0">
                <a:latin typeface="Arial" panose="020B0604020202020204" pitchFamily="34" charset="0"/>
                <a:cs typeface="Arial" panose="020B0604020202020204" pitchFamily="34" charset="0"/>
              </a:rPr>
              <a:t>Soyad</a:t>
            </a:r>
            <a:r>
              <a:rPr lang="tr-TR" sz="3600" dirty="0" smtClean="0">
                <a:latin typeface="Arial" panose="020B0604020202020204" pitchFamily="34" charset="0"/>
                <a:cs typeface="Arial" panose="020B0604020202020204" pitchFamily="34" charset="0"/>
              </a:rPr>
              <a:t> ; Danışman </a:t>
            </a:r>
            <a:r>
              <a:rPr lang="tr-TR" sz="3600" dirty="0">
                <a:latin typeface="Arial" panose="020B0604020202020204" pitchFamily="34" charset="0"/>
                <a:cs typeface="Arial" panose="020B0604020202020204" pitchFamily="34" charset="0"/>
              </a:rPr>
              <a:t>e-posta </a:t>
            </a:r>
            <a:r>
              <a:rPr lang="tr-TR" sz="3600" dirty="0" smtClean="0">
                <a:latin typeface="Arial" panose="020B0604020202020204" pitchFamily="34" charset="0"/>
                <a:cs typeface="Arial" panose="020B0604020202020204" pitchFamily="34" charset="0"/>
              </a:rPr>
              <a:t>adresi</a:t>
            </a:r>
            <a:endParaRPr lang="tr-TR" sz="3600" dirty="0">
              <a:latin typeface="Arial" panose="020B0604020202020204" pitchFamily="34" charset="0"/>
              <a:cs typeface="Arial" panose="020B0604020202020204" pitchFamily="34" charset="0"/>
            </a:endParaRPr>
          </a:p>
          <a:p>
            <a:pPr algn="ctr"/>
            <a:endParaRPr lang="tr-TR" sz="3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1D124D0-F6D6-7F97-CEEC-87D9958E876B}"/>
              </a:ext>
            </a:extLst>
          </p:cNvPr>
          <p:cNvSpPr txBox="1"/>
          <p:nvPr/>
        </p:nvSpPr>
        <p:spPr>
          <a:xfrm>
            <a:off x="915938" y="7766206"/>
            <a:ext cx="11160000" cy="7478970"/>
          </a:xfrm>
          <a:prstGeom prst="rect">
            <a:avLst/>
          </a:prstGeom>
          <a:solidFill>
            <a:schemeClr val="tx2">
              <a:lumMod val="20000"/>
              <a:lumOff val="80000"/>
            </a:schemeClr>
          </a:solidFill>
        </p:spPr>
        <p:txBody>
          <a:bodyPr wrap="square" rtlCol="0">
            <a:spAutoFit/>
          </a:bodyPr>
          <a:lstStyle/>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Poster, tek parça, 70x100 (Genişlik: 70 cm, Yükseklik: 100 cm) boyutlu kartona hazırlanmalıdır.</a:t>
            </a:r>
          </a:p>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Poster başlığının altında öğrencilerin ad/</a:t>
            </a:r>
            <a:r>
              <a:rPr lang="tr-TR" sz="2400" dirty="0" err="1">
                <a:latin typeface="Arial" panose="020B0604020202020204" pitchFamily="34" charset="0"/>
                <a:cs typeface="Arial" panose="020B0604020202020204" pitchFamily="34" charset="0"/>
              </a:rPr>
              <a:t>soyad</a:t>
            </a:r>
            <a:r>
              <a:rPr lang="tr-TR" sz="2400" dirty="0">
                <a:latin typeface="Arial" panose="020B0604020202020204" pitchFamily="34" charset="0"/>
                <a:cs typeface="Arial" panose="020B0604020202020204" pitchFamily="34" charset="0"/>
              </a:rPr>
              <a:t> ve danışman adı yer almalıdır.</a:t>
            </a:r>
          </a:p>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Öğrenci adlarının hemen altına </a:t>
            </a:r>
            <a:r>
              <a:rPr lang="tr-TR" sz="2400" b="1" dirty="0">
                <a:latin typeface="Arial" panose="020B0604020202020204" pitchFamily="34" charset="0"/>
                <a:cs typeface="Arial" panose="020B0604020202020204" pitchFamily="34" charset="0"/>
              </a:rPr>
              <a:t>bir</a:t>
            </a:r>
            <a:r>
              <a:rPr lang="tr-TR" sz="2400" dirty="0">
                <a:latin typeface="Arial" panose="020B0604020202020204" pitchFamily="34" charset="0"/>
                <a:cs typeface="Arial" panose="020B0604020202020204" pitchFamily="34" charset="0"/>
              </a:rPr>
              <a:t> öğrencinin e-posta adresi yazılmalıdır. (e-posta adresi yazılan öğrencinin soyadının sonuna ve e-posta adresinin başına örnekteki gibi (*) işareti konulabilir)</a:t>
            </a:r>
          </a:p>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Bu taslak poster üzerinden devam edilerek mavi zeminli kısım, rengi dahil istenildiği gibi değiştirilebilir. Beyaz zeminli kısımlarda sadece bilgiler doldurulmalıdır. </a:t>
            </a:r>
          </a:p>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Posterdeki yazı karakteri boyutu, ana başlık için en az 54 </a:t>
            </a:r>
            <a:r>
              <a:rPr lang="tr-TR" sz="2400" dirty="0" err="1">
                <a:latin typeface="Arial" panose="020B0604020202020204" pitchFamily="34" charset="0"/>
                <a:cs typeface="Arial" panose="020B0604020202020204" pitchFamily="34" charset="0"/>
              </a:rPr>
              <a:t>pt</a:t>
            </a:r>
            <a:r>
              <a:rPr lang="tr-TR" sz="2400" dirty="0">
                <a:latin typeface="Arial" panose="020B0604020202020204" pitchFamily="34" charset="0"/>
                <a:cs typeface="Arial" panose="020B0604020202020204" pitchFamily="34" charset="0"/>
              </a:rPr>
              <a:t>, konu başlıkları için 40 </a:t>
            </a:r>
            <a:r>
              <a:rPr lang="tr-TR" sz="2400" dirty="0" err="1">
                <a:latin typeface="Arial" panose="020B0604020202020204" pitchFamily="34" charset="0"/>
                <a:cs typeface="Arial" panose="020B0604020202020204" pitchFamily="34" charset="0"/>
              </a:rPr>
              <a:t>pt</a:t>
            </a:r>
            <a:r>
              <a:rPr lang="tr-TR" sz="2400" dirty="0">
                <a:latin typeface="Arial" panose="020B0604020202020204" pitchFamily="34" charset="0"/>
                <a:cs typeface="Arial" panose="020B0604020202020204" pitchFamily="34" charset="0"/>
              </a:rPr>
              <a:t> ve yazı kısımları için 24 </a:t>
            </a:r>
            <a:r>
              <a:rPr lang="tr-TR" sz="2400" dirty="0" err="1">
                <a:latin typeface="Arial" panose="020B0604020202020204" pitchFamily="34" charset="0"/>
                <a:cs typeface="Arial" panose="020B0604020202020204" pitchFamily="34" charset="0"/>
              </a:rPr>
              <a:t>pt</a:t>
            </a:r>
            <a:r>
              <a:rPr lang="tr-TR" sz="2400" dirty="0">
                <a:latin typeface="Arial" panose="020B0604020202020204" pitchFamily="34" charset="0"/>
                <a:cs typeface="Arial" panose="020B0604020202020204" pitchFamily="34" charset="0"/>
              </a:rPr>
              <a:t> olmalıdır. Satır aralıkları 1 olmalıdır.</a:t>
            </a:r>
          </a:p>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Poster, taslakta verilen konu başlıklarını içermelidir. </a:t>
            </a:r>
            <a:endParaRPr lang="tr-TR"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400" dirty="0" smtClean="0">
                <a:latin typeface="Arial" panose="020B0604020202020204" pitchFamily="34" charset="0"/>
                <a:cs typeface="Arial" panose="020B0604020202020204" pitchFamily="34" charset="0"/>
              </a:rPr>
              <a:t>KAYNAKLAR </a:t>
            </a:r>
            <a:r>
              <a:rPr lang="tr-TR" sz="2400" dirty="0">
                <a:latin typeface="Arial" panose="020B0604020202020204" pitchFamily="34" charset="0"/>
                <a:cs typeface="Arial" panose="020B0604020202020204" pitchFamily="34" charset="0"/>
              </a:rPr>
              <a:t>kısmında en fazla 5 adet kaynak verilmelidir.</a:t>
            </a:r>
          </a:p>
          <a:p>
            <a:pPr marL="342900" indent="-342900" algn="just">
              <a:buFont typeface="Arial" panose="020B0604020202020204" pitchFamily="34" charset="0"/>
              <a:buChar char="•"/>
            </a:pPr>
            <a:r>
              <a:rPr lang="tr-TR" sz="2400" b="1" dirty="0">
                <a:latin typeface="Arial" panose="020B0604020202020204" pitchFamily="34" charset="0"/>
                <a:cs typeface="Arial" panose="020B0604020202020204" pitchFamily="34" charset="0"/>
              </a:rPr>
              <a:t>Posterde grafik ve şekillere ağırlık verilmeli </a:t>
            </a:r>
            <a:r>
              <a:rPr lang="tr-TR" sz="2400" b="1" dirty="0" smtClean="0">
                <a:latin typeface="Arial" panose="020B0604020202020204" pitchFamily="34" charset="0"/>
                <a:cs typeface="Arial" panose="020B0604020202020204" pitchFamily="34" charset="0"/>
              </a:rPr>
              <a:t>uzun cümlelerden ve </a:t>
            </a:r>
            <a:r>
              <a:rPr lang="tr-TR" sz="2400" b="1" dirty="0">
                <a:latin typeface="Arial" panose="020B0604020202020204" pitchFamily="34" charset="0"/>
                <a:cs typeface="Arial" panose="020B0604020202020204" pitchFamily="34" charset="0"/>
              </a:rPr>
              <a:t>paragraflardan kaçınılmalıdır.</a:t>
            </a:r>
          </a:p>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Şekiller en az 300 </a:t>
            </a:r>
            <a:r>
              <a:rPr lang="tr-TR" sz="2400" dirty="0" err="1">
                <a:latin typeface="Arial" panose="020B0604020202020204" pitchFamily="34" charset="0"/>
                <a:cs typeface="Arial" panose="020B0604020202020204" pitchFamily="34" charset="0"/>
              </a:rPr>
              <a:t>dpi</a:t>
            </a:r>
            <a:r>
              <a:rPr lang="tr-TR" sz="2400" dirty="0">
                <a:latin typeface="Arial" panose="020B0604020202020204" pitchFamily="34" charset="0"/>
                <a:cs typeface="Arial" panose="020B0604020202020204" pitchFamily="34" charset="0"/>
              </a:rPr>
              <a:t> çözünürlükte olmalıdır.</a:t>
            </a:r>
          </a:p>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Tablolar için en küçük 20 </a:t>
            </a:r>
            <a:r>
              <a:rPr lang="tr-TR" sz="2400" dirty="0" err="1">
                <a:latin typeface="Arial" panose="020B0604020202020204" pitchFamily="34" charset="0"/>
                <a:cs typeface="Arial" panose="020B0604020202020204" pitchFamily="34" charset="0"/>
              </a:rPr>
              <a:t>pt</a:t>
            </a:r>
            <a:r>
              <a:rPr lang="tr-TR" sz="2400" dirty="0">
                <a:latin typeface="Arial" panose="020B0604020202020204" pitchFamily="34" charset="0"/>
                <a:cs typeface="Arial" panose="020B0604020202020204" pitchFamily="34" charset="0"/>
              </a:rPr>
              <a:t> karakter boyutu kullanılmalıdır. Parametre isimleri ve değerler rahatça ayrıştırılabilmelidir.</a:t>
            </a:r>
          </a:p>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İçerik kısmında karakter tipi olarak </a:t>
            </a:r>
            <a:r>
              <a:rPr lang="tr-TR" sz="2400" dirty="0" err="1">
                <a:latin typeface="Arial" panose="020B0604020202020204" pitchFamily="34" charset="0"/>
                <a:cs typeface="Arial" panose="020B0604020202020204" pitchFamily="34" charset="0"/>
              </a:rPr>
              <a:t>Arial</a:t>
            </a:r>
            <a:r>
              <a:rPr lang="tr-TR" sz="2400" dirty="0">
                <a:latin typeface="Arial" panose="020B0604020202020204" pitchFamily="34" charset="0"/>
                <a:cs typeface="Arial" panose="020B0604020202020204" pitchFamily="34" charset="0"/>
              </a:rPr>
              <a:t> kullanılmalıdır. </a:t>
            </a:r>
          </a:p>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Posteri </a:t>
            </a:r>
            <a:r>
              <a:rPr lang="tr-TR" sz="2400" dirty="0" smtClean="0">
                <a:latin typeface="Arial" panose="020B0604020202020204" pitchFamily="34" charset="0"/>
                <a:cs typeface="Arial" panose="020B0604020202020204" pitchFamily="34" charset="0"/>
              </a:rPr>
              <a:t>örnekteki </a:t>
            </a:r>
            <a:r>
              <a:rPr lang="tr-TR" sz="2400" dirty="0">
                <a:latin typeface="Arial" panose="020B0604020202020204" pitchFamily="34" charset="0"/>
                <a:cs typeface="Arial" panose="020B0604020202020204" pitchFamily="34" charset="0"/>
              </a:rPr>
              <a:t>gibi </a:t>
            </a:r>
            <a:r>
              <a:rPr lang="tr-TR" sz="2400" dirty="0" smtClean="0">
                <a:latin typeface="Arial" panose="020B0604020202020204" pitchFamily="34" charset="0"/>
                <a:cs typeface="Arial" panose="020B0604020202020204" pitchFamily="34" charset="0"/>
              </a:rPr>
              <a:t>2 </a:t>
            </a:r>
            <a:r>
              <a:rPr lang="tr-TR" sz="2400" dirty="0" smtClean="0">
                <a:latin typeface="Arial" panose="020B0604020202020204" pitchFamily="34" charset="0"/>
                <a:cs typeface="Arial" panose="020B0604020202020204" pitchFamily="34" charset="0"/>
              </a:rPr>
              <a:t>veya </a:t>
            </a:r>
            <a:r>
              <a:rPr lang="tr-TR" sz="2400" dirty="0" smtClean="0">
                <a:latin typeface="Arial" panose="020B0604020202020204" pitchFamily="34" charset="0"/>
                <a:cs typeface="Arial" panose="020B0604020202020204" pitchFamily="34" charset="0"/>
              </a:rPr>
              <a:t>3 sütun </a:t>
            </a:r>
            <a:r>
              <a:rPr lang="tr-TR" sz="2400" dirty="0">
                <a:latin typeface="Arial" panose="020B0604020202020204" pitchFamily="34" charset="0"/>
                <a:cs typeface="Arial" panose="020B0604020202020204" pitchFamily="34" charset="0"/>
              </a:rPr>
              <a:t>olarak düzenleyebilirsiniz.</a:t>
            </a:r>
          </a:p>
        </p:txBody>
      </p:sp>
      <p:cxnSp>
        <p:nvCxnSpPr>
          <p:cNvPr id="23" name="Straight Connector 22">
            <a:extLst>
              <a:ext uri="{FF2B5EF4-FFF2-40B4-BE49-F238E27FC236}">
                <a16:creationId xmlns:a16="http://schemas.microsoft.com/office/drawing/2014/main" id="{5D1FF48F-A372-CB2E-6D7F-9CE190181F6B}"/>
              </a:ext>
            </a:extLst>
          </p:cNvPr>
          <p:cNvCxnSpPr>
            <a:cxnSpLocks/>
          </p:cNvCxnSpPr>
          <p:nvPr/>
        </p:nvCxnSpPr>
        <p:spPr>
          <a:xfrm flipV="1">
            <a:off x="391887" y="5994839"/>
            <a:ext cx="24471084" cy="1"/>
          </a:xfrm>
          <a:prstGeom prst="line">
            <a:avLst/>
          </a:prstGeom>
          <a:ln>
            <a:solidFill>
              <a:srgbClr val="A72B2A"/>
            </a:solidFill>
          </a:ln>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122B7B91-3317-1A01-70A6-29E8E9F9DE82}"/>
              </a:ext>
            </a:extLst>
          </p:cNvPr>
          <p:cNvCxnSpPr>
            <a:cxnSpLocks/>
          </p:cNvCxnSpPr>
          <p:nvPr/>
        </p:nvCxnSpPr>
        <p:spPr>
          <a:xfrm>
            <a:off x="391887" y="34798442"/>
            <a:ext cx="24471084" cy="0"/>
          </a:xfrm>
          <a:prstGeom prst="line">
            <a:avLst/>
          </a:prstGeom>
          <a:ln>
            <a:solidFill>
              <a:srgbClr val="A72B2A"/>
            </a:solidFill>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0E6945EE-419B-EE87-C6E9-34BD1C6768ED}"/>
              </a:ext>
            </a:extLst>
          </p:cNvPr>
          <p:cNvSpPr txBox="1"/>
          <p:nvPr/>
        </p:nvSpPr>
        <p:spPr>
          <a:xfrm>
            <a:off x="279118" y="34903109"/>
            <a:ext cx="21094982" cy="954107"/>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Destekleyen </a:t>
            </a:r>
            <a:r>
              <a:rPr lang="tr-TR" sz="2800" dirty="0" smtClean="0">
                <a:latin typeface="Arial" panose="020B0604020202020204" pitchFamily="34" charset="0"/>
                <a:cs typeface="Arial" panose="020B0604020202020204" pitchFamily="34" charset="0"/>
              </a:rPr>
              <a:t>kurum/kuruluş/firma </a:t>
            </a:r>
            <a:r>
              <a:rPr lang="tr-TR" sz="2800" dirty="0">
                <a:solidFill>
                  <a:srgbClr val="0000FF"/>
                </a:solidFill>
                <a:latin typeface="Arial" panose="020B0604020202020204" pitchFamily="34" charset="0"/>
                <a:cs typeface="Arial" panose="020B0604020202020204" pitchFamily="34" charset="0"/>
              </a:rPr>
              <a:t>: (Varsa destekleyen kurum bilgileri yazılacak</a:t>
            </a:r>
            <a:r>
              <a:rPr lang="tr-TR" sz="2800" dirty="0" smtClean="0">
                <a:solidFill>
                  <a:srgbClr val="0000FF"/>
                </a:solidFill>
                <a:latin typeface="Arial" panose="020B0604020202020204" pitchFamily="34" charset="0"/>
                <a:cs typeface="Arial" panose="020B0604020202020204" pitchFamily="34" charset="0"/>
              </a:rPr>
              <a:t>. </a:t>
            </a:r>
            <a:r>
              <a:rPr lang="tr-TR" sz="2800" dirty="0">
                <a:solidFill>
                  <a:srgbClr val="0000FF"/>
                </a:solidFill>
                <a:latin typeface="Arial" panose="020B0604020202020204" pitchFamily="34" charset="0"/>
                <a:cs typeface="Arial" panose="020B0604020202020204" pitchFamily="34" charset="0"/>
              </a:rPr>
              <a:t>Örneğin Bu çalışma TÜBİTAK 2209-A  / 2209-B / TUSAŞ-LIFT UP / …… projeleri desteği kapsamında gerçekleştirilmiştir. </a:t>
            </a:r>
            <a:r>
              <a:rPr lang="tr-TR" sz="2800" dirty="0" smtClean="0">
                <a:solidFill>
                  <a:srgbClr val="0000FF"/>
                </a:solidFill>
                <a:latin typeface="Arial" panose="020B0604020202020204" pitchFamily="34" charset="0"/>
                <a:cs typeface="Arial" panose="020B0604020202020204" pitchFamily="34" charset="0"/>
              </a:rPr>
              <a:t>Destekleyen kuruluş yoksa bu kısım silinebilir.)</a:t>
            </a:r>
            <a:endParaRPr lang="tr-TR" sz="2800" dirty="0">
              <a:solidFill>
                <a:srgbClr val="0000FF"/>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967C2FB-258F-469B-4F67-A98F3E662DF7}"/>
              </a:ext>
            </a:extLst>
          </p:cNvPr>
          <p:cNvSpPr txBox="1"/>
          <p:nvPr/>
        </p:nvSpPr>
        <p:spPr>
          <a:xfrm>
            <a:off x="21526501" y="34854027"/>
            <a:ext cx="3455670" cy="584775"/>
          </a:xfrm>
          <a:prstGeom prst="rect">
            <a:avLst/>
          </a:prstGeom>
          <a:noFill/>
        </p:spPr>
        <p:txBody>
          <a:bodyPr wrap="square" rtlCol="0">
            <a:spAutoFit/>
          </a:bodyPr>
          <a:lstStyle/>
          <a:p>
            <a:pPr algn="r"/>
            <a:r>
              <a:rPr lang="tr-TR" sz="3200" dirty="0">
                <a:latin typeface="Arial" panose="020B0604020202020204" pitchFamily="34" charset="0"/>
                <a:cs typeface="Arial" panose="020B0604020202020204" pitchFamily="34" charset="0"/>
              </a:rPr>
              <a:t>Haziran 2023</a:t>
            </a:r>
          </a:p>
        </p:txBody>
      </p:sp>
      <p:sp>
        <p:nvSpPr>
          <p:cNvPr id="44" name="Subtitle 2">
            <a:extLst>
              <a:ext uri="{FF2B5EF4-FFF2-40B4-BE49-F238E27FC236}">
                <a16:creationId xmlns:a16="http://schemas.microsoft.com/office/drawing/2014/main" id="{857953F4-FD4B-789C-4F1A-7640C6F3B540}"/>
              </a:ext>
            </a:extLst>
          </p:cNvPr>
          <p:cNvSpPr txBox="1">
            <a:spLocks/>
          </p:cNvSpPr>
          <p:nvPr/>
        </p:nvSpPr>
        <p:spPr>
          <a:xfrm>
            <a:off x="616566" y="21962333"/>
            <a:ext cx="11688309" cy="1200329"/>
          </a:xfrm>
          <a:prstGeom prst="rect">
            <a:avLst/>
          </a:prstGeom>
          <a:noFill/>
        </p:spPr>
        <p:txBody>
          <a:bodyPr vert="horz" lIns="91440" tIns="45720" rIns="91440" bIns="45720" rtlCol="0" anchor="ctr">
            <a:normAutofit/>
          </a:bodyPr>
          <a:lstStyle>
            <a:lvl1pPr marL="0" indent="0" algn="ctr" defTabSz="2519995" rtl="0" eaLnBrk="1" latinLnBrk="0" hangingPunct="1">
              <a:lnSpc>
                <a:spcPct val="90000"/>
              </a:lnSpc>
              <a:spcBef>
                <a:spcPts val="2756"/>
              </a:spcBef>
              <a:buFont typeface="Arial" panose="020B0604020202020204" pitchFamily="34" charset="0"/>
              <a:buNone/>
              <a:defRPr sz="6614" kern="1200">
                <a:solidFill>
                  <a:schemeClr val="tx1"/>
                </a:solidFill>
                <a:latin typeface="+mn-lt"/>
                <a:ea typeface="+mn-ea"/>
                <a:cs typeface="+mn-cs"/>
              </a:defRPr>
            </a:lvl1pPr>
            <a:lvl2pPr marL="1259997" indent="0" algn="ctr" defTabSz="2519995" rtl="0" eaLnBrk="1" latinLnBrk="0" hangingPunct="1">
              <a:lnSpc>
                <a:spcPct val="90000"/>
              </a:lnSpc>
              <a:spcBef>
                <a:spcPts val="1378"/>
              </a:spcBef>
              <a:buFont typeface="Arial" panose="020B0604020202020204" pitchFamily="34" charset="0"/>
              <a:buNone/>
              <a:defRPr sz="5512" kern="1200">
                <a:solidFill>
                  <a:schemeClr val="tx1"/>
                </a:solidFill>
                <a:latin typeface="+mn-lt"/>
                <a:ea typeface="+mn-ea"/>
                <a:cs typeface="+mn-cs"/>
              </a:defRPr>
            </a:lvl2pPr>
            <a:lvl3pPr marL="2519995" indent="0" algn="ctr" defTabSz="2519995" rtl="0" eaLnBrk="1" latinLnBrk="0" hangingPunct="1">
              <a:lnSpc>
                <a:spcPct val="90000"/>
              </a:lnSpc>
              <a:spcBef>
                <a:spcPts val="1378"/>
              </a:spcBef>
              <a:buFont typeface="Arial" panose="020B0604020202020204" pitchFamily="34" charset="0"/>
              <a:buNone/>
              <a:defRPr sz="4961" kern="1200">
                <a:solidFill>
                  <a:schemeClr val="tx1"/>
                </a:solidFill>
                <a:latin typeface="+mn-lt"/>
                <a:ea typeface="+mn-ea"/>
                <a:cs typeface="+mn-cs"/>
              </a:defRPr>
            </a:lvl3pPr>
            <a:lvl4pPr marL="377999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4pPr>
            <a:lvl5pPr marL="503999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5pPr>
            <a:lvl6pPr marL="6299987"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6pPr>
            <a:lvl7pPr marL="7559985"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7pPr>
            <a:lvl8pPr marL="881998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8pPr>
            <a:lvl9pPr marL="1007998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9pPr>
          </a:lstStyle>
          <a:p>
            <a:r>
              <a:rPr lang="tr-TR" sz="4000" dirty="0">
                <a:latin typeface="Arial" panose="020B0604020202020204" pitchFamily="34" charset="0"/>
                <a:cs typeface="Arial" panose="020B0604020202020204" pitchFamily="34" charset="0"/>
              </a:rPr>
              <a:t>2. YÖNTEM</a:t>
            </a:r>
          </a:p>
        </p:txBody>
      </p:sp>
      <p:sp>
        <p:nvSpPr>
          <p:cNvPr id="46" name="TextBox 45">
            <a:extLst>
              <a:ext uri="{FF2B5EF4-FFF2-40B4-BE49-F238E27FC236}">
                <a16:creationId xmlns:a16="http://schemas.microsoft.com/office/drawing/2014/main" id="{CCD5304D-054C-B63A-6E20-F72376E7335C}"/>
              </a:ext>
            </a:extLst>
          </p:cNvPr>
          <p:cNvSpPr txBox="1"/>
          <p:nvPr/>
        </p:nvSpPr>
        <p:spPr>
          <a:xfrm>
            <a:off x="13211178" y="7790226"/>
            <a:ext cx="11160000" cy="5632311"/>
          </a:xfrm>
          <a:prstGeom prst="rect">
            <a:avLst/>
          </a:prstGeom>
          <a:solidFill>
            <a:schemeClr val="tx2">
              <a:lumMod val="20000"/>
              <a:lumOff val="80000"/>
            </a:schemeClr>
          </a:solidFill>
        </p:spPr>
        <p:txBody>
          <a:bodyPr wrap="square" rtlCol="0">
            <a:spAutoFit/>
          </a:bodyPr>
          <a:lstStyle/>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İçerik bu kısma yazılacak içerik bu kısma yazılacak içerik bu kısma yazılacak</a:t>
            </a:r>
          </a:p>
          <a:p>
            <a:pPr marL="342900" indent="-342900" algn="just">
              <a:buFont typeface="Arial" panose="020B0604020202020204" pitchFamily="34" charset="0"/>
              <a:buChar char="•"/>
            </a:pPr>
            <a:r>
              <a:rPr lang="tr-TR" sz="2400" dirty="0">
                <a:latin typeface="Arial" panose="020B0604020202020204" pitchFamily="34" charset="0"/>
                <a:cs typeface="Arial" panose="020B0604020202020204" pitchFamily="34" charset="0"/>
              </a:rPr>
              <a:t>İçerik bu kısma yazılacak içerik bu kısma yazılacak içerik bu kısma yazılacak</a:t>
            </a:r>
          </a:p>
          <a:p>
            <a:pPr algn="just"/>
            <a:endParaRPr lang="tr-TR" sz="2400" dirty="0">
              <a:latin typeface="Arial" panose="020B0604020202020204" pitchFamily="34" charset="0"/>
              <a:cs typeface="Arial" panose="020B0604020202020204" pitchFamily="34" charset="0"/>
            </a:endParaRPr>
          </a:p>
          <a:p>
            <a:pPr algn="just"/>
            <a:r>
              <a:rPr lang="tr-TR" sz="2400" dirty="0">
                <a:latin typeface="Arial" panose="020B0604020202020204" pitchFamily="34" charset="0"/>
                <a:cs typeface="Arial" panose="020B0604020202020204" pitchFamily="34" charset="0"/>
              </a:rPr>
              <a:t>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a:t>
            </a:r>
          </a:p>
          <a:p>
            <a:pPr algn="just"/>
            <a:endParaRPr lang="tr-TR" sz="2400"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2F5778B-8F33-D4D2-74EA-456761F5BCD1}"/>
              </a:ext>
            </a:extLst>
          </p:cNvPr>
          <p:cNvSpPr txBox="1"/>
          <p:nvPr/>
        </p:nvSpPr>
        <p:spPr>
          <a:xfrm>
            <a:off x="915938" y="23038676"/>
            <a:ext cx="11160000" cy="1569660"/>
          </a:xfrm>
          <a:prstGeom prst="rect">
            <a:avLst/>
          </a:prstGeom>
          <a:solidFill>
            <a:schemeClr val="tx2">
              <a:lumMod val="20000"/>
              <a:lumOff val="80000"/>
            </a:schemeClr>
          </a:solidFill>
        </p:spPr>
        <p:txBody>
          <a:bodyPr wrap="square" rtlCol="0">
            <a:spAutoFit/>
          </a:bodyPr>
          <a:lstStyle/>
          <a:p>
            <a:pPr algn="just"/>
            <a:r>
              <a:rPr lang="tr-TR" sz="2400" dirty="0">
                <a:latin typeface="Arial" panose="020B0604020202020204" pitchFamily="34" charset="0"/>
                <a:cs typeface="Arial" panose="020B0604020202020204" pitchFamily="34" charset="0"/>
              </a:rPr>
              <a:t>	İçerik bu kısma yazılacak içerik bu kısma yazılacak içerik bu kısma yazılacak içerik bu kısma yazılacak içerik bu kısma yazılacak içerik bu kısma yazılacak içerik bu kısma yazılacak içerik bu kısma yazılacak içerik bu kısma yazılacak içerik bu kısma</a:t>
            </a:r>
          </a:p>
        </p:txBody>
      </p:sp>
      <p:sp>
        <p:nvSpPr>
          <p:cNvPr id="48" name="Subtitle 2">
            <a:extLst>
              <a:ext uri="{FF2B5EF4-FFF2-40B4-BE49-F238E27FC236}">
                <a16:creationId xmlns:a16="http://schemas.microsoft.com/office/drawing/2014/main" id="{E0A19EDB-5BB8-3137-BE5F-EF3BDF9FA2A5}"/>
              </a:ext>
            </a:extLst>
          </p:cNvPr>
          <p:cNvSpPr txBox="1">
            <a:spLocks/>
          </p:cNvSpPr>
          <p:nvPr/>
        </p:nvSpPr>
        <p:spPr>
          <a:xfrm>
            <a:off x="13252522" y="21860945"/>
            <a:ext cx="11160000" cy="1200329"/>
          </a:xfrm>
          <a:prstGeom prst="rect">
            <a:avLst/>
          </a:prstGeom>
          <a:noFill/>
          <a:ln>
            <a:noFill/>
          </a:ln>
        </p:spPr>
        <p:txBody>
          <a:bodyPr vert="horz" lIns="91440" tIns="45720" rIns="91440" bIns="45720" rtlCol="0" anchor="ctr">
            <a:normAutofit/>
          </a:bodyPr>
          <a:lstStyle>
            <a:lvl1pPr marL="0" indent="0" algn="ctr" defTabSz="2519995" rtl="0" eaLnBrk="1" latinLnBrk="0" hangingPunct="1">
              <a:lnSpc>
                <a:spcPct val="90000"/>
              </a:lnSpc>
              <a:spcBef>
                <a:spcPts val="2756"/>
              </a:spcBef>
              <a:buFont typeface="Arial" panose="020B0604020202020204" pitchFamily="34" charset="0"/>
              <a:buNone/>
              <a:defRPr sz="6614" kern="1200">
                <a:solidFill>
                  <a:schemeClr val="tx1"/>
                </a:solidFill>
                <a:latin typeface="+mn-lt"/>
                <a:ea typeface="+mn-ea"/>
                <a:cs typeface="+mn-cs"/>
              </a:defRPr>
            </a:lvl1pPr>
            <a:lvl2pPr marL="1259997" indent="0" algn="ctr" defTabSz="2519995" rtl="0" eaLnBrk="1" latinLnBrk="0" hangingPunct="1">
              <a:lnSpc>
                <a:spcPct val="90000"/>
              </a:lnSpc>
              <a:spcBef>
                <a:spcPts val="1378"/>
              </a:spcBef>
              <a:buFont typeface="Arial" panose="020B0604020202020204" pitchFamily="34" charset="0"/>
              <a:buNone/>
              <a:defRPr sz="5512" kern="1200">
                <a:solidFill>
                  <a:schemeClr val="tx1"/>
                </a:solidFill>
                <a:latin typeface="+mn-lt"/>
                <a:ea typeface="+mn-ea"/>
                <a:cs typeface="+mn-cs"/>
              </a:defRPr>
            </a:lvl2pPr>
            <a:lvl3pPr marL="2519995" indent="0" algn="ctr" defTabSz="2519995" rtl="0" eaLnBrk="1" latinLnBrk="0" hangingPunct="1">
              <a:lnSpc>
                <a:spcPct val="90000"/>
              </a:lnSpc>
              <a:spcBef>
                <a:spcPts val="1378"/>
              </a:spcBef>
              <a:buFont typeface="Arial" panose="020B0604020202020204" pitchFamily="34" charset="0"/>
              <a:buNone/>
              <a:defRPr sz="4961" kern="1200">
                <a:solidFill>
                  <a:schemeClr val="tx1"/>
                </a:solidFill>
                <a:latin typeface="+mn-lt"/>
                <a:ea typeface="+mn-ea"/>
                <a:cs typeface="+mn-cs"/>
              </a:defRPr>
            </a:lvl3pPr>
            <a:lvl4pPr marL="377999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4pPr>
            <a:lvl5pPr marL="503999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5pPr>
            <a:lvl6pPr marL="6299987"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6pPr>
            <a:lvl7pPr marL="7559985"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7pPr>
            <a:lvl8pPr marL="881998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8pPr>
            <a:lvl9pPr marL="1007998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9pPr>
          </a:lstStyle>
          <a:p>
            <a:r>
              <a:rPr lang="tr-TR" sz="4000" dirty="0">
                <a:latin typeface="Arial" panose="020B0604020202020204" pitchFamily="34" charset="0"/>
                <a:cs typeface="Arial" panose="020B0604020202020204" pitchFamily="34" charset="0"/>
              </a:rPr>
              <a:t>4. SONUÇLAR</a:t>
            </a:r>
          </a:p>
        </p:txBody>
      </p:sp>
      <p:sp>
        <p:nvSpPr>
          <p:cNvPr id="50" name="TextBox 49">
            <a:extLst>
              <a:ext uri="{FF2B5EF4-FFF2-40B4-BE49-F238E27FC236}">
                <a16:creationId xmlns:a16="http://schemas.microsoft.com/office/drawing/2014/main" id="{EDB85773-501A-2A92-2329-694BF07ECC8B}"/>
              </a:ext>
            </a:extLst>
          </p:cNvPr>
          <p:cNvSpPr txBox="1"/>
          <p:nvPr/>
        </p:nvSpPr>
        <p:spPr>
          <a:xfrm>
            <a:off x="13124037" y="23009344"/>
            <a:ext cx="11160000" cy="2677656"/>
          </a:xfrm>
          <a:prstGeom prst="rect">
            <a:avLst/>
          </a:prstGeom>
          <a:solidFill>
            <a:schemeClr val="tx2">
              <a:lumMod val="20000"/>
              <a:lumOff val="80000"/>
            </a:schemeClr>
          </a:solidFill>
        </p:spPr>
        <p:txBody>
          <a:bodyPr wrap="square" rtlCol="0">
            <a:spAutoFit/>
          </a:bodyPr>
          <a:lstStyle/>
          <a:p>
            <a:pPr algn="just"/>
            <a:r>
              <a:rPr lang="tr-TR" sz="2400" dirty="0">
                <a:latin typeface="Arial" panose="020B0604020202020204" pitchFamily="34" charset="0"/>
                <a:cs typeface="Arial" panose="020B0604020202020204" pitchFamily="34" charset="0"/>
              </a:rPr>
              <a:t>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a:t>
            </a:r>
          </a:p>
          <a:p>
            <a:pPr algn="just"/>
            <a:endParaRPr lang="tr-TR" sz="2400" dirty="0">
              <a:latin typeface="Arial" panose="020B0604020202020204" pitchFamily="34" charset="0"/>
              <a:cs typeface="Arial" panose="020B0604020202020204" pitchFamily="34" charset="0"/>
            </a:endParaRPr>
          </a:p>
          <a:p>
            <a:pPr algn="just"/>
            <a:endParaRPr lang="tr-TR" sz="24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91CBB057-E546-1BB1-7E5C-44AFF253E37F}"/>
              </a:ext>
            </a:extLst>
          </p:cNvPr>
          <p:cNvSpPr txBox="1"/>
          <p:nvPr/>
        </p:nvSpPr>
        <p:spPr>
          <a:xfrm>
            <a:off x="13864928" y="20777563"/>
            <a:ext cx="10409371" cy="830997"/>
          </a:xfrm>
          <a:prstGeom prst="rect">
            <a:avLst/>
          </a:prstGeom>
          <a:noFill/>
        </p:spPr>
        <p:txBody>
          <a:bodyPr wrap="square" rtlCol="0">
            <a:spAutoFit/>
          </a:bodyPr>
          <a:lstStyle/>
          <a:p>
            <a:r>
              <a:rPr lang="tr-TR" sz="2400" dirty="0">
                <a:latin typeface="Arial" panose="020B0604020202020204" pitchFamily="34" charset="0"/>
                <a:cs typeface="Arial" panose="020B0604020202020204" pitchFamily="34" charset="0"/>
              </a:rPr>
              <a:t>Şekil 3. Örnek </a:t>
            </a:r>
            <a:r>
              <a:rPr lang="tr-TR" sz="2400" dirty="0" smtClean="0">
                <a:latin typeface="Arial" panose="020B0604020202020204" pitchFamily="34" charset="0"/>
                <a:cs typeface="Arial" panose="020B0604020202020204" pitchFamily="34" charset="0"/>
              </a:rPr>
              <a:t>grafik  </a:t>
            </a:r>
            <a:r>
              <a:rPr lang="tr-TR" sz="2400" dirty="0" smtClean="0">
                <a:solidFill>
                  <a:srgbClr val="0000FF"/>
                </a:solidFill>
                <a:latin typeface="Arial" panose="020B0604020202020204" pitchFamily="34" charset="0"/>
                <a:cs typeface="Arial" panose="020B0604020202020204" pitchFamily="34" charset="0"/>
              </a:rPr>
              <a:t>(Şekil içindeki yazıların okunabilir ve metnin geri kalanındaki punto büyüklüğü ile aynı olmasına dikkat edilmelidir. </a:t>
            </a:r>
            <a:r>
              <a:rPr lang="tr-TR" sz="2400" dirty="0" smtClean="0">
                <a:solidFill>
                  <a:srgbClr val="0000FF"/>
                </a:solidFill>
                <a:latin typeface="Arial" panose="020B0604020202020204" pitchFamily="34" charset="0"/>
                <a:cs typeface="Arial" panose="020B0604020202020204" pitchFamily="34" charset="0"/>
              </a:rPr>
              <a:t>)</a:t>
            </a:r>
            <a:endParaRPr lang="tr-TR" sz="2400" dirty="0">
              <a:solidFill>
                <a:srgbClr val="0000FF"/>
              </a:solidFill>
              <a:latin typeface="Arial" panose="020B060402020202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85359611-519D-65C0-F43E-1E9C34FE907F}"/>
              </a:ext>
            </a:extLst>
          </p:cNvPr>
          <p:cNvCxnSpPr>
            <a:cxnSpLocks/>
            <a:stCxn id="29" idx="0"/>
          </p:cNvCxnSpPr>
          <p:nvPr/>
        </p:nvCxnSpPr>
        <p:spPr>
          <a:xfrm flipH="1">
            <a:off x="12599988" y="6009354"/>
            <a:ext cx="27441" cy="28803601"/>
          </a:xfrm>
          <a:prstGeom prst="line">
            <a:avLst/>
          </a:prstGeom>
          <a:ln>
            <a:solidFill>
              <a:srgbClr val="A72B2A"/>
            </a:solidFill>
          </a:ln>
        </p:spPr>
        <p:style>
          <a:lnRef idx="3">
            <a:schemeClr val="dk1"/>
          </a:lnRef>
          <a:fillRef idx="0">
            <a:schemeClr val="dk1"/>
          </a:fillRef>
          <a:effectRef idx="2">
            <a:schemeClr val="dk1"/>
          </a:effectRef>
          <a:fontRef idx="minor">
            <a:schemeClr val="tx1"/>
          </a:fontRef>
        </p:style>
      </p:cxnSp>
      <p:sp>
        <p:nvSpPr>
          <p:cNvPr id="62" name="TextBox 61">
            <a:extLst>
              <a:ext uri="{FF2B5EF4-FFF2-40B4-BE49-F238E27FC236}">
                <a16:creationId xmlns:a16="http://schemas.microsoft.com/office/drawing/2014/main" id="{D3956E28-51ED-7B84-9827-199780811262}"/>
              </a:ext>
            </a:extLst>
          </p:cNvPr>
          <p:cNvSpPr txBox="1"/>
          <p:nvPr/>
        </p:nvSpPr>
        <p:spPr>
          <a:xfrm>
            <a:off x="1904234" y="21670917"/>
            <a:ext cx="10897840" cy="461665"/>
          </a:xfrm>
          <a:prstGeom prst="rect">
            <a:avLst/>
          </a:prstGeom>
          <a:noFill/>
        </p:spPr>
        <p:txBody>
          <a:bodyPr wrap="square" rtlCol="0">
            <a:spAutoFit/>
          </a:bodyPr>
          <a:lstStyle/>
          <a:p>
            <a:r>
              <a:rPr lang="tr-TR" sz="2400" dirty="0">
                <a:latin typeface="Arial" panose="020B0604020202020204" pitchFamily="34" charset="0"/>
                <a:cs typeface="Arial" panose="020B0604020202020204" pitchFamily="34" charset="0"/>
              </a:rPr>
              <a:t>Şekil 1. </a:t>
            </a:r>
            <a:r>
              <a:rPr lang="tr-TR" sz="2400">
                <a:latin typeface="Arial" panose="020B0604020202020204" pitchFamily="34" charset="0"/>
                <a:cs typeface="Arial" panose="020B0604020202020204" pitchFamily="34" charset="0"/>
              </a:rPr>
              <a:t>Örnek </a:t>
            </a:r>
            <a:r>
              <a:rPr lang="tr-TR" sz="2400" smtClean="0">
                <a:latin typeface="Arial" panose="020B0604020202020204" pitchFamily="34" charset="0"/>
                <a:cs typeface="Arial" panose="020B0604020202020204" pitchFamily="34" charset="0"/>
              </a:rPr>
              <a:t>resim</a:t>
            </a:r>
            <a:endParaRPr lang="tr-TR" sz="2400" dirty="0">
              <a:solidFill>
                <a:srgbClr val="0000FF"/>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E83DB33A-2485-634C-CC04-19B1D7681BBF}"/>
              </a:ext>
            </a:extLst>
          </p:cNvPr>
          <p:cNvSpPr txBox="1">
            <a:spLocks/>
          </p:cNvSpPr>
          <p:nvPr/>
        </p:nvSpPr>
        <p:spPr>
          <a:xfrm>
            <a:off x="13252522" y="31853523"/>
            <a:ext cx="11160000" cy="1200329"/>
          </a:xfrm>
          <a:prstGeom prst="rect">
            <a:avLst/>
          </a:prstGeom>
          <a:noFill/>
          <a:ln>
            <a:noFill/>
          </a:ln>
        </p:spPr>
        <p:txBody>
          <a:bodyPr vert="horz" lIns="91440" tIns="45720" rIns="91440" bIns="45720" rtlCol="0" anchor="ctr">
            <a:normAutofit/>
          </a:bodyPr>
          <a:lstStyle>
            <a:lvl1pPr marL="0" indent="0" algn="ctr" defTabSz="2519995" rtl="0" eaLnBrk="1" latinLnBrk="0" hangingPunct="1">
              <a:lnSpc>
                <a:spcPct val="90000"/>
              </a:lnSpc>
              <a:spcBef>
                <a:spcPts val="2756"/>
              </a:spcBef>
              <a:buFont typeface="Arial" panose="020B0604020202020204" pitchFamily="34" charset="0"/>
              <a:buNone/>
              <a:defRPr sz="6614" kern="1200">
                <a:solidFill>
                  <a:schemeClr val="tx1"/>
                </a:solidFill>
                <a:latin typeface="+mn-lt"/>
                <a:ea typeface="+mn-ea"/>
                <a:cs typeface="+mn-cs"/>
              </a:defRPr>
            </a:lvl1pPr>
            <a:lvl2pPr marL="1259997" indent="0" algn="ctr" defTabSz="2519995" rtl="0" eaLnBrk="1" latinLnBrk="0" hangingPunct="1">
              <a:lnSpc>
                <a:spcPct val="90000"/>
              </a:lnSpc>
              <a:spcBef>
                <a:spcPts val="1378"/>
              </a:spcBef>
              <a:buFont typeface="Arial" panose="020B0604020202020204" pitchFamily="34" charset="0"/>
              <a:buNone/>
              <a:defRPr sz="5512" kern="1200">
                <a:solidFill>
                  <a:schemeClr val="tx1"/>
                </a:solidFill>
                <a:latin typeface="+mn-lt"/>
                <a:ea typeface="+mn-ea"/>
                <a:cs typeface="+mn-cs"/>
              </a:defRPr>
            </a:lvl2pPr>
            <a:lvl3pPr marL="2519995" indent="0" algn="ctr" defTabSz="2519995" rtl="0" eaLnBrk="1" latinLnBrk="0" hangingPunct="1">
              <a:lnSpc>
                <a:spcPct val="90000"/>
              </a:lnSpc>
              <a:spcBef>
                <a:spcPts val="1378"/>
              </a:spcBef>
              <a:buFont typeface="Arial" panose="020B0604020202020204" pitchFamily="34" charset="0"/>
              <a:buNone/>
              <a:defRPr sz="4961" kern="1200">
                <a:solidFill>
                  <a:schemeClr val="tx1"/>
                </a:solidFill>
                <a:latin typeface="+mn-lt"/>
                <a:ea typeface="+mn-ea"/>
                <a:cs typeface="+mn-cs"/>
              </a:defRPr>
            </a:lvl3pPr>
            <a:lvl4pPr marL="377999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4pPr>
            <a:lvl5pPr marL="503999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5pPr>
            <a:lvl6pPr marL="6299987"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6pPr>
            <a:lvl7pPr marL="7559985"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7pPr>
            <a:lvl8pPr marL="881998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8pPr>
            <a:lvl9pPr marL="1007998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9pPr>
          </a:lstStyle>
          <a:p>
            <a:r>
              <a:rPr lang="tr-TR" sz="4000" dirty="0">
                <a:latin typeface="Arial" panose="020B0604020202020204" pitchFamily="34" charset="0"/>
                <a:cs typeface="Arial" panose="020B0604020202020204" pitchFamily="34" charset="0"/>
              </a:rPr>
              <a:t>5. KAYNAKLAR</a:t>
            </a:r>
          </a:p>
        </p:txBody>
      </p:sp>
      <p:sp>
        <p:nvSpPr>
          <p:cNvPr id="5" name="TextBox 4">
            <a:extLst>
              <a:ext uri="{FF2B5EF4-FFF2-40B4-BE49-F238E27FC236}">
                <a16:creationId xmlns:a16="http://schemas.microsoft.com/office/drawing/2014/main" id="{C3B3CD5E-6F8B-540D-E52D-F773272AF0B8}"/>
              </a:ext>
            </a:extLst>
          </p:cNvPr>
          <p:cNvSpPr txBox="1"/>
          <p:nvPr/>
        </p:nvSpPr>
        <p:spPr>
          <a:xfrm>
            <a:off x="12802073" y="32990849"/>
            <a:ext cx="11372328" cy="1631216"/>
          </a:xfrm>
          <a:prstGeom prst="rect">
            <a:avLst/>
          </a:prstGeom>
          <a:solidFill>
            <a:schemeClr val="tx2">
              <a:lumMod val="20000"/>
              <a:lumOff val="80000"/>
            </a:schemeClr>
          </a:solidFill>
        </p:spPr>
        <p:txBody>
          <a:bodyPr wrap="square" rtlCol="0">
            <a:spAutoFit/>
          </a:bodyPr>
          <a:lstStyle/>
          <a:p>
            <a:pPr marL="457200" indent="-457200" algn="just">
              <a:buFont typeface="+mj-lt"/>
              <a:buAutoNum type="arabicPeriod"/>
            </a:pPr>
            <a:r>
              <a:rPr lang="en-US" sz="2000" dirty="0" err="1">
                <a:latin typeface="Arial" panose="020B0604020202020204" pitchFamily="34" charset="0"/>
                <a:cs typeface="Arial" panose="020B0604020202020204" pitchFamily="34" charset="0"/>
              </a:rPr>
              <a:t>Doege</a:t>
            </a:r>
            <a:r>
              <a:rPr lang="en-US" sz="2000" dirty="0">
                <a:latin typeface="Arial" panose="020B0604020202020204" pitchFamily="34" charset="0"/>
                <a:cs typeface="Arial" panose="020B0604020202020204" pitchFamily="34" charset="0"/>
              </a:rPr>
              <a:t>, E., ve </a:t>
            </a:r>
            <a:r>
              <a:rPr lang="en-US" sz="2000" dirty="0" err="1">
                <a:latin typeface="Arial" panose="020B0604020202020204" pitchFamily="34" charset="0"/>
                <a:cs typeface="Arial" panose="020B0604020202020204" pitchFamily="34" charset="0"/>
              </a:rPr>
              <a:t>Dröder</a:t>
            </a:r>
            <a:r>
              <a:rPr lang="en-US" sz="2000" dirty="0">
                <a:latin typeface="Arial" panose="020B0604020202020204" pitchFamily="34" charset="0"/>
                <a:cs typeface="Arial" panose="020B0604020202020204" pitchFamily="34" charset="0"/>
              </a:rPr>
              <a:t>, K., Sheet metal forming of magnesium </a:t>
            </a:r>
            <a:r>
              <a:rPr lang="tr-TR" sz="2000" dirty="0" err="1" smtClean="0">
                <a:latin typeface="Arial" panose="020B0604020202020204" pitchFamily="34" charset="0"/>
                <a:cs typeface="Arial" panose="020B0604020202020204" pitchFamily="34" charset="0"/>
              </a:rPr>
              <a:t>wrought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alloys</a:t>
            </a:r>
            <a:r>
              <a:rPr lang="tr-T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formability and proses technology, Journal of Material Processing Technology, 115</a:t>
            </a:r>
            <a:r>
              <a:rPr lang="tr-T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(2001) 14-19.</a:t>
            </a:r>
            <a:endParaRPr lang="tr-TR" sz="2000" dirty="0">
              <a:latin typeface="Arial" panose="020B0604020202020204" pitchFamily="34" charset="0"/>
              <a:cs typeface="Arial" panose="020B0604020202020204" pitchFamily="34" charset="0"/>
            </a:endParaRPr>
          </a:p>
          <a:p>
            <a:pPr marL="457200" indent="-457200" algn="just">
              <a:buFont typeface="+mj-lt"/>
              <a:buAutoNum type="arabicPeriod"/>
            </a:pPr>
            <a:r>
              <a:rPr lang="de-DE" sz="2000" dirty="0">
                <a:latin typeface="Arial" panose="020B0604020202020204" pitchFamily="34" charset="0"/>
                <a:cs typeface="Arial" panose="020B0604020202020204" pitchFamily="34" charset="0"/>
              </a:rPr>
              <a:t>www.ogm.gov.tr/agaclar.htm </a:t>
            </a:r>
            <a:r>
              <a:rPr lang="de-DE" sz="2000" dirty="0" err="1">
                <a:latin typeface="Arial" panose="020B0604020202020204" pitchFamily="34" charset="0"/>
                <a:cs typeface="Arial" panose="020B0604020202020204" pitchFamily="34" charset="0"/>
              </a:rPr>
              <a:t>Ağaç</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Türlerimiz</a:t>
            </a:r>
            <a:r>
              <a:rPr lang="de-DE"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Son Erişim Tarihi, </a:t>
            </a:r>
            <a:r>
              <a:rPr lang="de-DE" sz="2000" dirty="0" smtClean="0">
                <a:latin typeface="Arial" panose="020B0604020202020204" pitchFamily="34" charset="0"/>
                <a:cs typeface="Arial" panose="020B0604020202020204" pitchFamily="34" charset="0"/>
              </a:rPr>
              <a:t>11 </a:t>
            </a:r>
            <a:r>
              <a:rPr lang="de-DE" sz="2000" dirty="0">
                <a:latin typeface="Arial" panose="020B0604020202020204" pitchFamily="34" charset="0"/>
                <a:cs typeface="Arial" panose="020B0604020202020204" pitchFamily="34" charset="0"/>
              </a:rPr>
              <a:t>Mart </a:t>
            </a:r>
            <a:r>
              <a:rPr lang="de-DE" sz="2000" dirty="0" smtClean="0">
                <a:latin typeface="Arial" panose="020B0604020202020204" pitchFamily="34" charset="0"/>
                <a:cs typeface="Arial" panose="020B0604020202020204" pitchFamily="34" charset="0"/>
              </a:rPr>
              <a:t>20</a:t>
            </a:r>
            <a:r>
              <a:rPr lang="tr-TR" sz="2000" dirty="0" smtClean="0">
                <a:latin typeface="Arial" panose="020B0604020202020204" pitchFamily="34" charset="0"/>
                <a:cs typeface="Arial" panose="020B0604020202020204" pitchFamily="34" charset="0"/>
              </a:rPr>
              <a:t>2</a:t>
            </a:r>
            <a:r>
              <a:rPr lang="de-DE" sz="2000" dirty="0" smtClean="0">
                <a:latin typeface="Arial" panose="020B0604020202020204" pitchFamily="34" charset="0"/>
                <a:cs typeface="Arial" panose="020B0604020202020204" pitchFamily="34" charset="0"/>
              </a:rPr>
              <a:t>3</a:t>
            </a:r>
            <a:r>
              <a:rPr lang="de-DE" sz="2000" dirty="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marL="457200" indent="-457200" algn="just">
              <a:buFont typeface="+mj-lt"/>
              <a:buAutoNum type="arabicPeriod"/>
            </a:pPr>
            <a:r>
              <a:rPr lang="tr-TR" sz="2000" dirty="0">
                <a:latin typeface="Arial" panose="020B0604020202020204" pitchFamily="34" charset="0"/>
                <a:cs typeface="Arial" panose="020B0604020202020204" pitchFamily="34" charset="0"/>
              </a:rPr>
              <a:t>TS 2478, Odunun Statik Eğilmede Elastikiyet </a:t>
            </a:r>
            <a:r>
              <a:rPr lang="tr-TR" sz="2000" dirty="0" smtClean="0">
                <a:latin typeface="Arial" panose="020B0604020202020204" pitchFamily="34" charset="0"/>
                <a:cs typeface="Arial" panose="020B0604020202020204" pitchFamily="34" charset="0"/>
              </a:rPr>
              <a:t>Modülünün </a:t>
            </a:r>
            <a:r>
              <a:rPr lang="tr-TR" sz="2000" dirty="0">
                <a:latin typeface="Arial" panose="020B0604020202020204" pitchFamily="34" charset="0"/>
                <a:cs typeface="Arial" panose="020B0604020202020204" pitchFamily="34" charset="0"/>
              </a:rPr>
              <a:t>Tayini, T.S.E., Ankara, I. Baskı, Kasım 1976.</a:t>
            </a:r>
          </a:p>
        </p:txBody>
      </p:sp>
      <p:pic>
        <p:nvPicPr>
          <p:cNvPr id="36" name="Picture 35">
            <a:extLst>
              <a:ext uri="{FF2B5EF4-FFF2-40B4-BE49-F238E27FC236}">
                <a16:creationId xmlns:a16="http://schemas.microsoft.com/office/drawing/2014/main" id="{29F77467-49A4-E89D-1583-EAF2DFF85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6389" y="13829666"/>
            <a:ext cx="8835296" cy="6930869"/>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graphicFrame>
            <p:nvGraphicFramePr>
              <p:cNvPr id="41" name="Table 40">
                <a:extLst>
                  <a:ext uri="{FF2B5EF4-FFF2-40B4-BE49-F238E27FC236}">
                    <a16:creationId xmlns:a16="http://schemas.microsoft.com/office/drawing/2014/main" id="{24BFC553-400D-B089-757F-A267EB17CD80}"/>
                  </a:ext>
                </a:extLst>
              </p:cNvPr>
              <p:cNvGraphicFramePr>
                <a:graphicFrameLocks noGrp="1"/>
              </p:cNvGraphicFramePr>
              <p:nvPr>
                <p:extLst>
                  <p:ext uri="{D42A27DB-BD31-4B8C-83A1-F6EECF244321}">
                    <p14:modId xmlns:p14="http://schemas.microsoft.com/office/powerpoint/2010/main" val="3927907646"/>
                  </p:ext>
                </p:extLst>
              </p:nvPr>
            </p:nvGraphicFramePr>
            <p:xfrm>
              <a:off x="13390744" y="27413653"/>
              <a:ext cx="10883555" cy="3694204"/>
            </p:xfrm>
            <a:graphic>
              <a:graphicData uri="http://schemas.openxmlformats.org/drawingml/2006/table">
                <a:tbl>
                  <a:tblPr>
                    <a:effectLst/>
                    <a:tableStyleId>{616DA210-FB5B-4158-B5E0-FEB733F419BA}</a:tableStyleId>
                  </a:tblPr>
                  <a:tblGrid>
                    <a:gridCol w="2514100">
                      <a:extLst>
                        <a:ext uri="{9D8B030D-6E8A-4147-A177-3AD203B41FA5}">
                          <a16:colId xmlns:a16="http://schemas.microsoft.com/office/drawing/2014/main" val="2870718127"/>
                        </a:ext>
                      </a:extLst>
                    </a:gridCol>
                    <a:gridCol w="3069163">
                      <a:extLst>
                        <a:ext uri="{9D8B030D-6E8A-4147-A177-3AD203B41FA5}">
                          <a16:colId xmlns:a16="http://schemas.microsoft.com/office/drawing/2014/main" val="1681863458"/>
                        </a:ext>
                      </a:extLst>
                    </a:gridCol>
                    <a:gridCol w="2667135">
                      <a:extLst>
                        <a:ext uri="{9D8B030D-6E8A-4147-A177-3AD203B41FA5}">
                          <a16:colId xmlns:a16="http://schemas.microsoft.com/office/drawing/2014/main" val="2391775817"/>
                        </a:ext>
                      </a:extLst>
                    </a:gridCol>
                    <a:gridCol w="2633157">
                      <a:extLst>
                        <a:ext uri="{9D8B030D-6E8A-4147-A177-3AD203B41FA5}">
                          <a16:colId xmlns:a16="http://schemas.microsoft.com/office/drawing/2014/main" val="2828703904"/>
                        </a:ext>
                      </a:extLst>
                    </a:gridCol>
                  </a:tblGrid>
                  <a:tr h="810284">
                    <a:tc>
                      <a:txBody>
                        <a:bodyPr/>
                        <a:lstStyle/>
                        <a:p>
                          <a:pPr algn="just">
                            <a:lnSpc>
                              <a:spcPct val="150000"/>
                            </a:lnSpc>
                            <a:spcBef>
                              <a:spcPts val="350"/>
                            </a:spcBef>
                            <a:spcAft>
                              <a:spcPts val="350"/>
                            </a:spcAft>
                          </a:pPr>
                          <a14:m>
                            <m:oMath xmlns:m="http://schemas.openxmlformats.org/officeDocument/2006/math">
                              <m:sSub>
                                <m:sSubPr>
                                  <m:ctrlPr>
                                    <a:rPr lang="tr-TR" sz="2000" b="1" i="1" smtClean="0">
                                      <a:effectLst/>
                                      <a:latin typeface="Cambria Math" panose="02040503050406030204" pitchFamily="18" charset="0"/>
                                    </a:rPr>
                                  </m:ctrlPr>
                                </m:sSubPr>
                                <m:e>
                                  <m:r>
                                    <a:rPr lang="tr-TR" sz="2000" b="1">
                                      <a:effectLst/>
                                      <a:latin typeface="Cambria Math" panose="02040503050406030204" pitchFamily="18" charset="0"/>
                                    </a:rPr>
                                    <m:t>𝛕</m:t>
                                  </m:r>
                                </m:e>
                                <m:sub>
                                  <m:r>
                                    <a:rPr lang="tr-TR" sz="2000" b="1">
                                      <a:effectLst/>
                                      <a:latin typeface="Cambria Math" panose="02040503050406030204" pitchFamily="18" charset="0"/>
                                    </a:rPr>
                                    <m:t>𝐟</m:t>
                                  </m:r>
                                </m:sub>
                              </m:sSub>
                            </m:oMath>
                          </a14:m>
                          <a:r>
                            <a:rPr lang="tr-TR" sz="2000" b="1" baseline="-25000" dirty="0">
                              <a:effectLst/>
                            </a:rPr>
                            <a:t> </a:t>
                          </a:r>
                          <a:r>
                            <a:rPr lang="tr-TR" sz="2000" b="1" dirty="0">
                              <a:effectLst/>
                            </a:rPr>
                            <a:t>[Nm]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0.045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just">
                            <a:lnSpc>
                              <a:spcPct val="150000"/>
                            </a:lnSpc>
                            <a:spcBef>
                              <a:spcPts val="350"/>
                            </a:spcBef>
                            <a:spcAft>
                              <a:spcPts val="350"/>
                            </a:spcAft>
                          </a:pPr>
                          <a:r>
                            <a:rPr lang="tr-TR" sz="2000" b="1" u="sng" dirty="0">
                              <a:effectLst/>
                            </a:rPr>
                            <a:t>a</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683</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70203727"/>
                      </a:ext>
                    </a:extLst>
                  </a:tr>
                  <a:tr h="720980">
                    <a:tc>
                      <a:txBody>
                        <a:bodyPr/>
                        <a:lstStyle/>
                        <a:p>
                          <a:pPr algn="just">
                            <a:lnSpc>
                              <a:spcPct val="150000"/>
                            </a:lnSpc>
                            <a:spcBef>
                              <a:spcPts val="350"/>
                            </a:spcBef>
                            <a:spcAft>
                              <a:spcPts val="350"/>
                            </a:spcAft>
                          </a:pPr>
                          <a14:m>
                            <m:oMath xmlns:m="http://schemas.openxmlformats.org/officeDocument/2006/math">
                              <m:sSub>
                                <m:sSubPr>
                                  <m:ctrlPr>
                                    <a:rPr lang="tr-TR" sz="2000" b="1" i="1" smtClean="0">
                                      <a:effectLst/>
                                      <a:latin typeface="Cambria Math" panose="02040503050406030204" pitchFamily="18" charset="0"/>
                                    </a:rPr>
                                  </m:ctrlPr>
                                </m:sSubPr>
                                <m:e>
                                  <m:r>
                                    <a:rPr lang="tr-TR" sz="2000" b="1">
                                      <a:effectLst/>
                                      <a:latin typeface="Cambria Math" panose="02040503050406030204" pitchFamily="18" charset="0"/>
                                    </a:rPr>
                                    <m:t>𝐈</m:t>
                                  </m:r>
                                </m:e>
                                <m:sub>
                                  <m:r>
                                    <a:rPr lang="tr-TR" sz="2000" b="1">
                                      <a:effectLst/>
                                      <a:latin typeface="Cambria Math" panose="02040503050406030204" pitchFamily="18" charset="0"/>
                                    </a:rPr>
                                    <m:t>𝐚</m:t>
                                  </m:r>
                                </m:sub>
                              </m:sSub>
                            </m:oMath>
                          </a14:m>
                          <a:r>
                            <a:rPr lang="tr-TR" sz="2000" b="1" baseline="-25000">
                              <a:effectLst/>
                            </a:rPr>
                            <a:t> </a:t>
                          </a:r>
                          <a:r>
                            <a:rPr lang="tr-TR" sz="2000" b="1">
                              <a:effectLst/>
                            </a:rPr>
                            <a:t>[kgm</a:t>
                          </a:r>
                          <a:r>
                            <a:rPr lang="tr-TR" sz="2000" b="1" baseline="30000">
                              <a:effectLst/>
                            </a:rPr>
                            <a:t>2</a:t>
                          </a:r>
                          <a:r>
                            <a:rPr lang="tr-TR" sz="2000" b="1">
                              <a:effectLst/>
                            </a:rPr>
                            <a:t>]</a:t>
                          </a:r>
                          <a:endParaRPr lang="tr-TR" sz="2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0.000178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b</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670</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39279537"/>
                      </a:ext>
                    </a:extLst>
                  </a:tr>
                  <a:tr h="720980">
                    <a:tc>
                      <a:txBody>
                        <a:bodyPr/>
                        <a:lstStyle/>
                        <a:p>
                          <a:pPr algn="just">
                            <a:lnSpc>
                              <a:spcPct val="150000"/>
                            </a:lnSpc>
                            <a:spcBef>
                              <a:spcPts val="350"/>
                            </a:spcBef>
                            <a:spcAft>
                              <a:spcPts val="350"/>
                            </a:spcAft>
                          </a:pPr>
                          <a:r>
                            <a:rPr lang="tr-TR" sz="2000" b="1" dirty="0">
                              <a:effectLst/>
                            </a:rPr>
                            <a:t>C [Nms]</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0.00055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c</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143</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53671205"/>
                      </a:ext>
                    </a:extLst>
                  </a:tr>
                  <a:tr h="720980">
                    <a:tc>
                      <a:txBody>
                        <a:bodyPr/>
                        <a:lstStyle/>
                        <a:p>
                          <a:pPr algn="just">
                            <a:lnSpc>
                              <a:spcPct val="150000"/>
                            </a:lnSpc>
                            <a:spcBef>
                              <a:spcPts val="350"/>
                            </a:spcBef>
                            <a:spcAft>
                              <a:spcPts val="350"/>
                            </a:spcAft>
                          </a:pPr>
                          <a14:m>
                            <m:oMath xmlns:m="http://schemas.openxmlformats.org/officeDocument/2006/math">
                              <m:sSub>
                                <m:sSubPr>
                                  <m:ctrlPr>
                                    <a:rPr lang="tr-TR" sz="2000" b="1" i="1" smtClean="0">
                                      <a:effectLst/>
                                      <a:latin typeface="Cambria Math" panose="02040503050406030204" pitchFamily="18" charset="0"/>
                                    </a:rPr>
                                  </m:ctrlPr>
                                </m:sSubPr>
                                <m:e>
                                  <m:r>
                                    <a:rPr lang="tr-TR" sz="2000" b="1">
                                      <a:effectLst/>
                                      <a:latin typeface="Cambria Math" panose="02040503050406030204" pitchFamily="18" charset="0"/>
                                    </a:rPr>
                                    <m:t>𝐈</m:t>
                                  </m:r>
                                </m:e>
                                <m:sub>
                                  <m:r>
                                    <a:rPr lang="tr-TR" sz="2000" b="1">
                                      <a:effectLst/>
                                      <a:latin typeface="Cambria Math" panose="02040503050406030204" pitchFamily="18" charset="0"/>
                                    </a:rPr>
                                    <m:t>𝐮</m:t>
                                  </m:r>
                                </m:sub>
                              </m:sSub>
                            </m:oMath>
                          </a14:m>
                          <a:r>
                            <a:rPr lang="tr-TR" sz="2000" b="1" baseline="-25000">
                              <a:effectLst/>
                            </a:rPr>
                            <a:t> </a:t>
                          </a:r>
                          <a:r>
                            <a:rPr lang="tr-TR" sz="2000" b="1">
                              <a:effectLst/>
                            </a:rPr>
                            <a:t>[kgm</a:t>
                          </a:r>
                          <a:r>
                            <a:rPr lang="tr-TR" sz="2000" b="1" baseline="30000">
                              <a:effectLst/>
                            </a:rPr>
                            <a:t>2</a:t>
                          </a:r>
                          <a:r>
                            <a:rPr lang="tr-TR" sz="2000" b="1">
                              <a:effectLst/>
                            </a:rPr>
                            <a:t>]</a:t>
                          </a:r>
                          <a:endParaRPr lang="tr-TR" sz="2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0.00178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d</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98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93417077"/>
                      </a:ext>
                    </a:extLst>
                  </a:tr>
                  <a:tr h="720980">
                    <a:tc>
                      <a:txBody>
                        <a:bodyPr/>
                        <a:lstStyle/>
                        <a:p>
                          <a:pPr algn="just">
                            <a:lnSpc>
                              <a:spcPct val="150000"/>
                            </a:lnSpc>
                            <a:spcBef>
                              <a:spcPts val="350"/>
                            </a:spcBef>
                            <a:spcAft>
                              <a:spcPts val="350"/>
                            </a:spcAft>
                          </a:pPr>
                          <a14:m>
                            <m:oMath xmlns:m="http://schemas.openxmlformats.org/officeDocument/2006/math">
                              <m:sSub>
                                <m:sSubPr>
                                  <m:ctrlPr>
                                    <a:rPr lang="tr-TR" sz="2000" b="1" i="1" smtClean="0">
                                      <a:effectLst/>
                                      <a:latin typeface="Cambria Math" panose="02040503050406030204" pitchFamily="18" charset="0"/>
                                    </a:rPr>
                                  </m:ctrlPr>
                                </m:sSubPr>
                                <m:e>
                                  <m:r>
                                    <a:rPr lang="tr-TR" sz="2000" b="1">
                                      <a:effectLst/>
                                      <a:latin typeface="Cambria Math" panose="02040503050406030204" pitchFamily="18" charset="0"/>
                                    </a:rPr>
                                    <m:t>𝐦</m:t>
                                  </m:r>
                                </m:e>
                                <m:sub>
                                  <m:r>
                                    <a:rPr lang="tr-TR" sz="2000" b="1">
                                      <a:effectLst/>
                                      <a:latin typeface="Cambria Math" panose="02040503050406030204" pitchFamily="18" charset="0"/>
                                    </a:rPr>
                                    <m:t>𝐮</m:t>
                                  </m:r>
                                </m:sub>
                              </m:sSub>
                            </m:oMath>
                          </a14:m>
                          <a:r>
                            <a:rPr lang="tr-TR" sz="2000" b="1" baseline="-25000" dirty="0">
                              <a:effectLst/>
                            </a:rPr>
                            <a:t> </a:t>
                          </a:r>
                          <a:r>
                            <a:rPr lang="tr-TR" sz="2000" b="1" dirty="0">
                              <a:effectLst/>
                            </a:rPr>
                            <a:t>[kg]</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just">
                            <a:lnSpc>
                              <a:spcPct val="150000"/>
                            </a:lnSpc>
                            <a:spcBef>
                              <a:spcPts val="350"/>
                            </a:spcBef>
                            <a:spcAft>
                              <a:spcPts val="350"/>
                            </a:spcAft>
                          </a:pPr>
                          <a14:m>
                            <m:oMath xmlns:m="http://schemas.openxmlformats.org/officeDocument/2006/math">
                              <m:r>
                                <a:rPr lang="tr-TR" sz="2000" b="1" smtClean="0">
                                  <a:effectLst/>
                                  <a:latin typeface="Cambria Math" panose="02040503050406030204" pitchFamily="18" charset="0"/>
                                </a:rPr>
                                <m:t> </m:t>
                              </m:r>
                              <m:sSub>
                                <m:sSubPr>
                                  <m:ctrlPr>
                                    <a:rPr lang="tr-TR" sz="2000" b="1" i="1">
                                      <a:effectLst/>
                                      <a:latin typeface="Cambria Math" panose="02040503050406030204" pitchFamily="18" charset="0"/>
                                    </a:rPr>
                                  </m:ctrlPr>
                                </m:sSubPr>
                                <m:e>
                                  <m:r>
                                    <a:rPr lang="tr-TR" sz="2000" b="1">
                                      <a:effectLst/>
                                      <a:latin typeface="Cambria Math" panose="02040503050406030204" pitchFamily="18" charset="0"/>
                                    </a:rPr>
                                    <m:t>𝐫</m:t>
                                  </m:r>
                                </m:e>
                                <m:sub>
                                  <m:r>
                                    <a:rPr lang="tr-TR" sz="2000" b="1">
                                      <a:effectLst/>
                                      <a:latin typeface="Cambria Math" panose="02040503050406030204" pitchFamily="18" charset="0"/>
                                    </a:rPr>
                                    <m:t>𝐝</m:t>
                                  </m:r>
                                </m:sub>
                              </m:sSub>
                            </m:oMath>
                          </a14:m>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25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42470557"/>
                      </a:ext>
                    </a:extLst>
                  </a:tr>
                </a:tbl>
              </a:graphicData>
            </a:graphic>
          </p:graphicFrame>
        </mc:Choice>
        <mc:Fallback xmlns="">
          <p:graphicFrame>
            <p:nvGraphicFramePr>
              <p:cNvPr id="41" name="Table 40">
                <a:extLst>
                  <a:ext uri="{FF2B5EF4-FFF2-40B4-BE49-F238E27FC236}">
                    <a16:creationId xmlns:a16="http://schemas.microsoft.com/office/drawing/2014/main" id="{24BFC553-400D-B089-757F-A267EB17CD80}"/>
                  </a:ext>
                </a:extLst>
              </p:cNvPr>
              <p:cNvGraphicFramePr>
                <a:graphicFrameLocks noGrp="1"/>
              </p:cNvGraphicFramePr>
              <p:nvPr>
                <p:extLst>
                  <p:ext uri="{D42A27DB-BD31-4B8C-83A1-F6EECF244321}">
                    <p14:modId xmlns:p14="http://schemas.microsoft.com/office/powerpoint/2010/main" val="3927907646"/>
                  </p:ext>
                </p:extLst>
              </p:nvPr>
            </p:nvGraphicFramePr>
            <p:xfrm>
              <a:off x="13390744" y="27413653"/>
              <a:ext cx="10883555" cy="3694204"/>
            </p:xfrm>
            <a:graphic>
              <a:graphicData uri="http://schemas.openxmlformats.org/drawingml/2006/table">
                <a:tbl>
                  <a:tblPr>
                    <a:effectLst/>
                    <a:tableStyleId>{616DA210-FB5B-4158-B5E0-FEB733F419BA}</a:tableStyleId>
                  </a:tblPr>
                  <a:tblGrid>
                    <a:gridCol w="2514100">
                      <a:extLst>
                        <a:ext uri="{9D8B030D-6E8A-4147-A177-3AD203B41FA5}">
                          <a16:colId xmlns:a16="http://schemas.microsoft.com/office/drawing/2014/main" val="2870718127"/>
                        </a:ext>
                      </a:extLst>
                    </a:gridCol>
                    <a:gridCol w="3069163">
                      <a:extLst>
                        <a:ext uri="{9D8B030D-6E8A-4147-A177-3AD203B41FA5}">
                          <a16:colId xmlns:a16="http://schemas.microsoft.com/office/drawing/2014/main" val="1681863458"/>
                        </a:ext>
                      </a:extLst>
                    </a:gridCol>
                    <a:gridCol w="2667135">
                      <a:extLst>
                        <a:ext uri="{9D8B030D-6E8A-4147-A177-3AD203B41FA5}">
                          <a16:colId xmlns:a16="http://schemas.microsoft.com/office/drawing/2014/main" val="2391775817"/>
                        </a:ext>
                      </a:extLst>
                    </a:gridCol>
                    <a:gridCol w="2633157">
                      <a:extLst>
                        <a:ext uri="{9D8B030D-6E8A-4147-A177-3AD203B41FA5}">
                          <a16:colId xmlns:a16="http://schemas.microsoft.com/office/drawing/2014/main" val="2828703904"/>
                        </a:ext>
                      </a:extLst>
                    </a:gridCol>
                  </a:tblGrid>
                  <a:tr h="810284">
                    <a:tc>
                      <a:txBody>
                        <a:bodyPr/>
                        <a:lstStyle/>
                        <a:p>
                          <a:endParaRPr lang="tr-TR"/>
                        </a:p>
                      </a:txBody>
                      <a:tcPr marL="68580" marR="68580" marT="0" marB="0">
                        <a:blipFill>
                          <a:blip r:embed="rId5"/>
                          <a:stretch>
                            <a:fillRect l="-242" t="-752" r="-333172" b="-358647"/>
                          </a:stretch>
                        </a:blipFill>
                      </a:tcPr>
                    </a:tc>
                    <a:tc>
                      <a:txBody>
                        <a:bodyPr/>
                        <a:lstStyle/>
                        <a:p>
                          <a:pPr algn="just">
                            <a:lnSpc>
                              <a:spcPct val="150000"/>
                            </a:lnSpc>
                            <a:spcBef>
                              <a:spcPts val="350"/>
                            </a:spcBef>
                            <a:spcAft>
                              <a:spcPts val="350"/>
                            </a:spcAft>
                          </a:pPr>
                          <a:r>
                            <a:rPr lang="tr-TR" sz="2000" dirty="0">
                              <a:effectLst/>
                            </a:rPr>
                            <a:t>0.045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just">
                            <a:lnSpc>
                              <a:spcPct val="150000"/>
                            </a:lnSpc>
                            <a:spcBef>
                              <a:spcPts val="350"/>
                            </a:spcBef>
                            <a:spcAft>
                              <a:spcPts val="350"/>
                            </a:spcAft>
                          </a:pPr>
                          <a:r>
                            <a:rPr lang="tr-TR" sz="2000" b="1" u="sng" dirty="0">
                              <a:effectLst/>
                            </a:rPr>
                            <a:t>a</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683</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70203727"/>
                      </a:ext>
                    </a:extLst>
                  </a:tr>
                  <a:tr h="720980">
                    <a:tc>
                      <a:txBody>
                        <a:bodyPr/>
                        <a:lstStyle/>
                        <a:p>
                          <a:endParaRPr lang="tr-TR"/>
                        </a:p>
                      </a:txBody>
                      <a:tcPr marL="68580" marR="68580" marT="0" marB="0">
                        <a:blipFill>
                          <a:blip r:embed="rId5"/>
                          <a:stretch>
                            <a:fillRect l="-242" t="-112605" r="-333172" b="-300840"/>
                          </a:stretch>
                        </a:blipFill>
                      </a:tcPr>
                    </a:tc>
                    <a:tc>
                      <a:txBody>
                        <a:bodyPr/>
                        <a:lstStyle/>
                        <a:p>
                          <a:pPr algn="just">
                            <a:lnSpc>
                              <a:spcPct val="150000"/>
                            </a:lnSpc>
                            <a:spcBef>
                              <a:spcPts val="350"/>
                            </a:spcBef>
                            <a:spcAft>
                              <a:spcPts val="350"/>
                            </a:spcAft>
                          </a:pPr>
                          <a:r>
                            <a:rPr lang="tr-TR" sz="2000" dirty="0">
                              <a:effectLst/>
                            </a:rPr>
                            <a:t>0.000178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b</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670</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39279537"/>
                      </a:ext>
                    </a:extLst>
                  </a:tr>
                  <a:tr h="720980">
                    <a:tc>
                      <a:txBody>
                        <a:bodyPr/>
                        <a:lstStyle/>
                        <a:p>
                          <a:pPr algn="just">
                            <a:lnSpc>
                              <a:spcPct val="150000"/>
                            </a:lnSpc>
                            <a:spcBef>
                              <a:spcPts val="350"/>
                            </a:spcBef>
                            <a:spcAft>
                              <a:spcPts val="350"/>
                            </a:spcAft>
                          </a:pPr>
                          <a:r>
                            <a:rPr lang="tr-TR" sz="2000" b="1" dirty="0">
                              <a:effectLst/>
                            </a:rPr>
                            <a:t>C [Nms]</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0.00055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c</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143</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53671205"/>
                      </a:ext>
                    </a:extLst>
                  </a:tr>
                  <a:tr h="720980">
                    <a:tc>
                      <a:txBody>
                        <a:bodyPr/>
                        <a:lstStyle/>
                        <a:p>
                          <a:endParaRPr lang="tr-TR"/>
                        </a:p>
                      </a:txBody>
                      <a:tcPr marL="68580" marR="68580" marT="0" marB="0">
                        <a:blipFill>
                          <a:blip r:embed="rId5"/>
                          <a:stretch>
                            <a:fillRect l="-242" t="-311765" r="-333172" b="-101681"/>
                          </a:stretch>
                        </a:blipFill>
                      </a:tcPr>
                    </a:tc>
                    <a:tc>
                      <a:txBody>
                        <a:bodyPr/>
                        <a:lstStyle/>
                        <a:p>
                          <a:pPr algn="just">
                            <a:lnSpc>
                              <a:spcPct val="150000"/>
                            </a:lnSpc>
                            <a:spcBef>
                              <a:spcPts val="350"/>
                            </a:spcBef>
                            <a:spcAft>
                              <a:spcPts val="350"/>
                            </a:spcAft>
                          </a:pPr>
                          <a:r>
                            <a:rPr lang="tr-TR" sz="2000" dirty="0">
                              <a:effectLst/>
                            </a:rPr>
                            <a:t>0.00178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d</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98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93417077"/>
                      </a:ext>
                    </a:extLst>
                  </a:tr>
                  <a:tr h="720980">
                    <a:tc>
                      <a:txBody>
                        <a:bodyPr/>
                        <a:lstStyle/>
                        <a:p>
                          <a:endParaRPr lang="tr-TR"/>
                        </a:p>
                      </a:txBody>
                      <a:tcPr marL="68580" marR="68580" marT="0" marB="0" anchor="ctr">
                        <a:blipFill>
                          <a:blip r:embed="rId5"/>
                          <a:stretch>
                            <a:fillRect l="-242" t="-415254" r="-333172" b="-2542"/>
                          </a:stretch>
                        </a:blipFill>
                      </a:tcPr>
                    </a:tc>
                    <a:tc>
                      <a:txBody>
                        <a:bodyPr/>
                        <a:lstStyle/>
                        <a:p>
                          <a:pPr algn="just">
                            <a:lnSpc>
                              <a:spcPct val="150000"/>
                            </a:lnSpc>
                            <a:spcBef>
                              <a:spcPts val="350"/>
                            </a:spcBef>
                            <a:spcAft>
                              <a:spcPts val="350"/>
                            </a:spcAft>
                          </a:pPr>
                          <a:r>
                            <a:rPr lang="tr-TR" sz="2000" dirty="0">
                              <a:effectLst/>
                            </a:rPr>
                            <a:t>0.5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endParaRPr lang="tr-TR"/>
                        </a:p>
                      </a:txBody>
                      <a:tcPr marL="68580" marR="68580" marT="0" marB="0">
                        <a:blipFill>
                          <a:blip r:embed="rId5"/>
                          <a:stretch>
                            <a:fillRect l="-209589" t="-415254" r="-99087" b="-2542"/>
                          </a:stretch>
                        </a:blipFill>
                      </a:tcPr>
                    </a:tc>
                    <a:tc>
                      <a:txBody>
                        <a:bodyPr/>
                        <a:lstStyle/>
                        <a:p>
                          <a:pPr algn="just">
                            <a:lnSpc>
                              <a:spcPct val="150000"/>
                            </a:lnSpc>
                            <a:spcBef>
                              <a:spcPts val="350"/>
                            </a:spcBef>
                            <a:spcAft>
                              <a:spcPts val="350"/>
                            </a:spcAft>
                          </a:pPr>
                          <a:r>
                            <a:rPr lang="tr-TR" sz="2000" dirty="0">
                              <a:effectLst/>
                            </a:rPr>
                            <a:t>25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42470557"/>
                      </a:ext>
                    </a:extLst>
                  </a:tr>
                </a:tbl>
              </a:graphicData>
            </a:graphic>
          </p:graphicFrame>
        </mc:Fallback>
      </mc:AlternateContent>
      <p:sp>
        <p:nvSpPr>
          <p:cNvPr id="42" name="TextBox 41">
            <a:extLst>
              <a:ext uri="{FF2B5EF4-FFF2-40B4-BE49-F238E27FC236}">
                <a16:creationId xmlns:a16="http://schemas.microsoft.com/office/drawing/2014/main" id="{E7F84E31-0BCB-0046-9FDE-31EC5EBBFB42}"/>
              </a:ext>
            </a:extLst>
          </p:cNvPr>
          <p:cNvSpPr txBox="1"/>
          <p:nvPr/>
        </p:nvSpPr>
        <p:spPr>
          <a:xfrm>
            <a:off x="13151479" y="26893857"/>
            <a:ext cx="10407375" cy="461665"/>
          </a:xfrm>
          <a:prstGeom prst="rect">
            <a:avLst/>
          </a:prstGeom>
          <a:noFill/>
        </p:spPr>
        <p:txBody>
          <a:bodyPr wrap="square" rtlCol="0">
            <a:spAutoFit/>
          </a:bodyPr>
          <a:lstStyle/>
          <a:p>
            <a:r>
              <a:rPr lang="tr-TR" sz="2400" dirty="0">
                <a:latin typeface="Arial" panose="020B0604020202020204" pitchFamily="34" charset="0"/>
                <a:cs typeface="Arial" panose="020B0604020202020204" pitchFamily="34" charset="0"/>
              </a:rPr>
              <a:t>Tablo 1. Örnek tablo</a:t>
            </a:r>
          </a:p>
        </p:txBody>
      </p:sp>
      <p:sp>
        <p:nvSpPr>
          <p:cNvPr id="43" name="Rectangle 8">
            <a:extLst>
              <a:ext uri="{FF2B5EF4-FFF2-40B4-BE49-F238E27FC236}">
                <a16:creationId xmlns:a16="http://schemas.microsoft.com/office/drawing/2014/main" id="{96F16B0C-6945-9367-1BD4-745839CF545B}"/>
              </a:ext>
            </a:extLst>
          </p:cNvPr>
          <p:cNvSpPr>
            <a:spLocks noChangeArrowheads="1"/>
          </p:cNvSpPr>
          <p:nvPr/>
        </p:nvSpPr>
        <p:spPr bwMode="auto">
          <a:xfrm>
            <a:off x="0" y="0"/>
            <a:ext cx="25199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Title 1">
            <a:extLst>
              <a:ext uri="{FF2B5EF4-FFF2-40B4-BE49-F238E27FC236}">
                <a16:creationId xmlns:a16="http://schemas.microsoft.com/office/drawing/2014/main" id="{1AAC5168-CD5F-005B-5AD7-A106FDC3BFCD}"/>
              </a:ext>
            </a:extLst>
          </p:cNvPr>
          <p:cNvSpPr>
            <a:spLocks noGrp="1"/>
          </p:cNvSpPr>
          <p:nvPr>
            <p:ph type="ctrTitle"/>
          </p:nvPr>
        </p:nvSpPr>
        <p:spPr>
          <a:xfrm>
            <a:off x="7008754" y="383743"/>
            <a:ext cx="11925300" cy="3631195"/>
          </a:xfrm>
        </p:spPr>
        <p:txBody>
          <a:bodyPr anchor="ctr">
            <a:normAutofit fontScale="90000"/>
          </a:bodyPr>
          <a:lstStyle/>
          <a:p>
            <a:pPr>
              <a:lnSpc>
                <a:spcPct val="100000"/>
              </a:lnSpc>
            </a:pPr>
            <a:r>
              <a:rPr lang="tr-TR" sz="5300" b="1" dirty="0" smtClean="0">
                <a:solidFill>
                  <a:srgbClr val="0000FF"/>
                </a:solidFill>
                <a:latin typeface="Arial" panose="020B0604020202020204" pitchFamily="34" charset="0"/>
                <a:cs typeface="Arial" panose="020B0604020202020204" pitchFamily="34" charset="0"/>
              </a:rPr>
              <a:t>KTÜ MAKİNE MÜHENDİSLİĞİ BÖLÜMÜ MM 4006 BİTİRME PROJESİ</a:t>
            </a:r>
            <a:br>
              <a:rPr lang="tr-TR" sz="5300" b="1" dirty="0" smtClean="0">
                <a:solidFill>
                  <a:srgbClr val="0000FF"/>
                </a:solidFill>
                <a:latin typeface="Arial" panose="020B0604020202020204" pitchFamily="34" charset="0"/>
                <a:cs typeface="Arial" panose="020B0604020202020204" pitchFamily="34" charset="0"/>
              </a:rPr>
            </a:br>
            <a:r>
              <a:rPr lang="tr-TR" sz="5400" b="1" dirty="0" smtClean="0">
                <a:solidFill>
                  <a:srgbClr val="0000FF"/>
                </a:solidFill>
                <a:latin typeface="Arial" panose="020B0604020202020204" pitchFamily="34" charset="0"/>
                <a:cs typeface="Arial" panose="020B0604020202020204" pitchFamily="34" charset="0"/>
              </a:rPr>
              <a:t/>
            </a:r>
            <a:br>
              <a:rPr lang="tr-TR" sz="5400" b="1" dirty="0" smtClean="0">
                <a:solidFill>
                  <a:srgbClr val="0000FF"/>
                </a:solidFill>
                <a:latin typeface="Arial" panose="020B0604020202020204" pitchFamily="34" charset="0"/>
                <a:cs typeface="Arial" panose="020B0604020202020204" pitchFamily="34" charset="0"/>
              </a:rPr>
            </a:br>
            <a:r>
              <a:rPr lang="tr-TR" sz="5400" b="1" dirty="0" smtClean="0">
                <a:latin typeface="Arial" panose="020B0604020202020204" pitchFamily="34" charset="0"/>
                <a:cs typeface="Arial" panose="020B0604020202020204" pitchFamily="34" charset="0"/>
              </a:rPr>
              <a:t>PROJENİN BAŞLIĞINI BU </a:t>
            </a:r>
            <a:r>
              <a:rPr lang="tr-TR" sz="5400" b="1" dirty="0">
                <a:latin typeface="Arial" panose="020B0604020202020204" pitchFamily="34" charset="0"/>
                <a:cs typeface="Arial" panose="020B0604020202020204" pitchFamily="34" charset="0"/>
              </a:rPr>
              <a:t>KISMA YAZINIZ</a:t>
            </a:r>
          </a:p>
        </p:txBody>
      </p:sp>
      <p:sp>
        <p:nvSpPr>
          <p:cNvPr id="58" name="TextBox 57">
            <a:extLst>
              <a:ext uri="{FF2B5EF4-FFF2-40B4-BE49-F238E27FC236}">
                <a16:creationId xmlns:a16="http://schemas.microsoft.com/office/drawing/2014/main" id="{07D5334E-447C-7ADE-2ED9-A8FE64B4144B}"/>
              </a:ext>
            </a:extLst>
          </p:cNvPr>
          <p:cNvSpPr txBox="1"/>
          <p:nvPr/>
        </p:nvSpPr>
        <p:spPr>
          <a:xfrm>
            <a:off x="2666516" y="33250899"/>
            <a:ext cx="9373276" cy="479741"/>
          </a:xfrm>
          <a:prstGeom prst="rect">
            <a:avLst/>
          </a:prstGeom>
          <a:noFill/>
        </p:spPr>
        <p:txBody>
          <a:bodyPr wrap="square" rtlCol="0">
            <a:spAutoFit/>
          </a:bodyPr>
          <a:lstStyle/>
          <a:p>
            <a:r>
              <a:rPr lang="tr-TR" sz="2400" dirty="0">
                <a:latin typeface="Arial" panose="020B0604020202020204" pitchFamily="34" charset="0"/>
                <a:cs typeface="Arial" panose="020B0604020202020204" pitchFamily="34" charset="0"/>
              </a:rPr>
              <a:t>Şekil 2. Örnek diyagram</a:t>
            </a:r>
          </a:p>
        </p:txBody>
      </p:sp>
      <p:pic>
        <p:nvPicPr>
          <p:cNvPr id="60" name="Picture 59" descr="A picture containing machine, indoor, cable, electrical wiring&#10;&#10;Description automatically generated">
            <a:extLst>
              <a:ext uri="{FF2B5EF4-FFF2-40B4-BE49-F238E27FC236}">
                <a16:creationId xmlns:a16="http://schemas.microsoft.com/office/drawing/2014/main" id="{D5570963-663B-B2BE-D94F-8B54580A923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852932" y="15465730"/>
            <a:ext cx="9286011" cy="6190674"/>
          </a:xfrm>
          <a:prstGeom prst="rect">
            <a:avLst/>
          </a:prstGeom>
          <a:ln>
            <a:noFill/>
          </a:ln>
          <a:effectLst>
            <a:outerShdw blurRad="292100" dist="139700" dir="2700000" algn="tl" rotWithShape="0">
              <a:srgbClr val="333333">
                <a:alpha val="65000"/>
              </a:srgbClr>
            </a:outerShdw>
          </a:effectLst>
        </p:spPr>
      </p:pic>
      <p:pic>
        <p:nvPicPr>
          <p:cNvPr id="1024" name="Picture 1023" descr="A picture containing screenshot, colorfulness, graphics, design&#10;&#10;Description automatically generated">
            <a:extLst>
              <a:ext uri="{FF2B5EF4-FFF2-40B4-BE49-F238E27FC236}">
                <a16:creationId xmlns:a16="http://schemas.microsoft.com/office/drawing/2014/main" id="{9794DD0B-49F7-55B3-E51C-F28913B4768B}"/>
              </a:ext>
            </a:extLst>
          </p:cNvPr>
          <p:cNvPicPr>
            <a:picLocks noChangeAspect="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49836" y="25059611"/>
            <a:ext cx="7421767" cy="82121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02715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D64A25654150BC499E959C85C964303E" ma:contentTypeVersion="9" ma:contentTypeDescription="Yeni belge oluşturun." ma:contentTypeScope="" ma:versionID="effd73bb2cb80f3b0604614b6b8de167">
  <xsd:schema xmlns:xsd="http://www.w3.org/2001/XMLSchema" xmlns:xs="http://www.w3.org/2001/XMLSchema" xmlns:p="http://schemas.microsoft.com/office/2006/metadata/properties" xmlns:ns3="96e5e75e-1cd1-47f4-a451-72419ef9397b" targetNamespace="http://schemas.microsoft.com/office/2006/metadata/properties" ma:root="true" ma:fieldsID="393e2796c990c9c0b49d81d406936d3c" ns3:_="">
    <xsd:import namespace="96e5e75e-1cd1-47f4-a451-72419ef9397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e5e75e-1cd1-47f4-a451-72419ef93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1E144F-A522-40BF-B5AB-9848368402F1}">
  <ds:schemaRefs>
    <ds:schemaRef ds:uri="http://purl.org/dc/elements/1.1/"/>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2006/documentManagement/types"/>
    <ds:schemaRef ds:uri="96e5e75e-1cd1-47f4-a451-72419ef9397b"/>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1B0A61BB-6B2F-482D-BA60-B5C607D30936}">
  <ds:schemaRefs>
    <ds:schemaRef ds:uri="http://schemas.microsoft.com/sharepoint/v3/contenttype/forms"/>
  </ds:schemaRefs>
</ds:datastoreItem>
</file>

<file path=customXml/itemProps3.xml><?xml version="1.0" encoding="utf-8"?>
<ds:datastoreItem xmlns:ds="http://schemas.openxmlformats.org/officeDocument/2006/customXml" ds:itemID="{4D398362-6DEA-4053-9A3D-14CD9EA62E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e5e75e-1cd1-47f4-a451-72419ef93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1971</TotalTime>
  <Words>501</Words>
  <Application>Microsoft Office PowerPoint</Application>
  <PresentationFormat>Özel</PresentationFormat>
  <Paragraphs>56</Paragraphs>
  <Slides>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Calibri</vt:lpstr>
      <vt:lpstr>Calibri Light</vt:lpstr>
      <vt:lpstr>Cambria Math</vt:lpstr>
      <vt:lpstr>Office Theme</vt:lpstr>
      <vt:lpstr>KTÜ MAKİNE MÜHENDİSLİĞİ BÖLÜMÜ MM 4006 BİTİRME PROJESİ  PROJENİN BAŞLIĞINI BU KISMA YAZINIZ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Caner Sankcak;Ömer Necati CORA</dc:creator>
  <cp:lastModifiedBy>oncora</cp:lastModifiedBy>
  <cp:revision>16</cp:revision>
  <dcterms:created xsi:type="dcterms:W3CDTF">2023-05-08T13:48:28Z</dcterms:created>
  <dcterms:modified xsi:type="dcterms:W3CDTF">2023-05-12T08:57:32Z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0x010100D64A25654150BC499E959C85C964303E</vt:lpwstr>
  </property>
</Properties>
</file>