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Lst>
  <p:sldSz cx="2519997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US" initials="A" lastIdx="1" clrIdx="0">
    <p:extLst>
      <p:ext uri="{19B8F6BF-5375-455C-9EA6-DF929625EA0E}">
        <p15:presenceInfo xmlns:p15="http://schemas.microsoft.com/office/powerpoint/2012/main" userId="ASU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A"/>
    <a:srgbClr val="8E484F"/>
    <a:srgbClr val="B05A61"/>
    <a:srgbClr val="6887B7"/>
    <a:srgbClr val="89AAD3"/>
    <a:srgbClr val="96484A"/>
    <a:srgbClr val="5D8CC3"/>
    <a:srgbClr val="6893C7"/>
    <a:srgbClr val="9D4040"/>
    <a:srgbClr val="BACE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2" autoAdjust="0"/>
    <p:restoredTop sz="93506" autoAdjust="0"/>
  </p:normalViewPr>
  <p:slideViewPr>
    <p:cSldViewPr snapToGrid="0">
      <p:cViewPr varScale="1">
        <p:scale>
          <a:sx n="10" d="100"/>
          <a:sy n="10" d="100"/>
        </p:scale>
        <p:origin x="164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23331" y="-44449"/>
            <a:ext cx="25271088" cy="360886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3115811" y="12622134"/>
            <a:ext cx="16057871" cy="8641942"/>
          </a:xfrm>
        </p:spPr>
        <p:txBody>
          <a:bodyPr anchor="b">
            <a:noAutofit/>
          </a:bodyPr>
          <a:lstStyle>
            <a:lvl1pPr algn="r">
              <a:defRPr sz="14882">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3115811" y="21264068"/>
            <a:ext cx="16057871" cy="5757958"/>
          </a:xfrm>
        </p:spPr>
        <p:txBody>
          <a:bodyPr anchor="t"/>
          <a:lstStyle>
            <a:lvl1pPr marL="0" indent="0" algn="r">
              <a:buNone/>
              <a:defRPr>
                <a:solidFill>
                  <a:schemeClr val="tx1">
                    <a:lumMod val="50000"/>
                    <a:lumOff val="50000"/>
                  </a:schemeClr>
                </a:solidFill>
              </a:defRPr>
            </a:lvl1pPr>
            <a:lvl2pPr marL="1259997" indent="0" algn="ctr">
              <a:buNone/>
              <a:defRPr>
                <a:solidFill>
                  <a:schemeClr val="tx1">
                    <a:tint val="75000"/>
                  </a:schemeClr>
                </a:solidFill>
              </a:defRPr>
            </a:lvl2pPr>
            <a:lvl3pPr marL="2519995" indent="0" algn="ctr">
              <a:buNone/>
              <a:defRPr>
                <a:solidFill>
                  <a:schemeClr val="tx1">
                    <a:tint val="75000"/>
                  </a:schemeClr>
                </a:solidFill>
              </a:defRPr>
            </a:lvl3pPr>
            <a:lvl4pPr marL="3779992" indent="0" algn="ctr">
              <a:buNone/>
              <a:defRPr>
                <a:solidFill>
                  <a:schemeClr val="tx1">
                    <a:tint val="75000"/>
                  </a:schemeClr>
                </a:solidFill>
              </a:defRPr>
            </a:lvl4pPr>
            <a:lvl5pPr marL="5039990" indent="0" algn="ctr">
              <a:buNone/>
              <a:defRPr>
                <a:solidFill>
                  <a:schemeClr val="tx1">
                    <a:tint val="75000"/>
                  </a:schemeClr>
                </a:solidFill>
              </a:defRPr>
            </a:lvl5pPr>
            <a:lvl6pPr marL="6299987" indent="0" algn="ctr">
              <a:buNone/>
              <a:defRPr>
                <a:solidFill>
                  <a:schemeClr val="tx1">
                    <a:tint val="75000"/>
                  </a:schemeClr>
                </a:solidFill>
              </a:defRPr>
            </a:lvl6pPr>
            <a:lvl7pPr marL="7559985" indent="0" algn="ctr">
              <a:buNone/>
              <a:defRPr>
                <a:solidFill>
                  <a:schemeClr val="tx1">
                    <a:tint val="75000"/>
                  </a:schemeClr>
                </a:solidFill>
              </a:defRPr>
            </a:lvl7pPr>
            <a:lvl8pPr marL="8819982" indent="0" algn="ctr">
              <a:buNone/>
              <a:defRPr>
                <a:solidFill>
                  <a:schemeClr val="tx1">
                    <a:tint val="75000"/>
                  </a:schemeClr>
                </a:solidFill>
              </a:defRPr>
            </a:lvl8pPr>
            <a:lvl9pPr marL="1007998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1965752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679998" y="3199977"/>
            <a:ext cx="17493683" cy="17866537"/>
          </a:xfrm>
        </p:spPr>
        <p:txBody>
          <a:bodyPr anchor="ctr">
            <a:normAutofit/>
          </a:bodyPr>
          <a:lstStyle>
            <a:lvl1pPr algn="l">
              <a:defRPr sz="12126"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79998" y="23466496"/>
            <a:ext cx="17493683" cy="8246460"/>
          </a:xfrm>
        </p:spPr>
        <p:txBody>
          <a:bodyPr anchor="ctr">
            <a:normAutofit/>
          </a:bodyPr>
          <a:lstStyle>
            <a:lvl1pPr marL="0" indent="0" algn="l">
              <a:buNone/>
              <a:defRPr sz="4961">
                <a:solidFill>
                  <a:schemeClr val="tx1">
                    <a:lumMod val="75000"/>
                    <a:lumOff val="25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3473420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5508" y="3199977"/>
            <a:ext cx="16734343" cy="15866551"/>
          </a:xfrm>
        </p:spPr>
        <p:txBody>
          <a:bodyPr anchor="ctr">
            <a:normAutofit/>
          </a:bodyPr>
          <a:lstStyle>
            <a:lvl1pPr algn="l">
              <a:defRPr sz="12126"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3034453" y="19066528"/>
            <a:ext cx="14936453" cy="1999985"/>
          </a:xfrm>
        </p:spPr>
        <p:txBody>
          <a:bodyPr anchor="ctr">
            <a:noAutofit/>
          </a:bodyPr>
          <a:lstStyle>
            <a:lvl1pPr marL="0" indent="0">
              <a:buFontTx/>
              <a:buNone/>
              <a:defRPr sz="4409">
                <a:solidFill>
                  <a:schemeClr val="tx1">
                    <a:lumMod val="50000"/>
                    <a:lumOff val="50000"/>
                  </a:schemeClr>
                </a:solidFill>
              </a:defRPr>
            </a:lvl1pPr>
            <a:lvl2pPr marL="1259997" indent="0">
              <a:buFontTx/>
              <a:buNone/>
              <a:defRPr/>
            </a:lvl2pPr>
            <a:lvl3pPr marL="2519995" indent="0">
              <a:buFontTx/>
              <a:buNone/>
              <a:defRPr/>
            </a:lvl3pPr>
            <a:lvl4pPr marL="3779992" indent="0">
              <a:buFontTx/>
              <a:buNone/>
              <a:defRPr/>
            </a:lvl4pPr>
            <a:lvl5pPr marL="503999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679994" y="23466496"/>
            <a:ext cx="17493685" cy="8246460"/>
          </a:xfrm>
        </p:spPr>
        <p:txBody>
          <a:bodyPr anchor="ctr">
            <a:normAutofit/>
          </a:bodyPr>
          <a:lstStyle>
            <a:lvl1pPr marL="0" indent="0" algn="l">
              <a:buNone/>
              <a:defRPr sz="4961">
                <a:solidFill>
                  <a:schemeClr val="tx1">
                    <a:lumMod val="75000"/>
                    <a:lumOff val="25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
        <p:nvSpPr>
          <p:cNvPr id="24" name="TextBox 23"/>
          <p:cNvSpPr txBox="1"/>
          <p:nvPr/>
        </p:nvSpPr>
        <p:spPr>
          <a:xfrm>
            <a:off x="1330306" y="4148936"/>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8596004" y="15152415"/>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9737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679994" y="10141595"/>
            <a:ext cx="17493685" cy="13624363"/>
          </a:xfrm>
        </p:spPr>
        <p:txBody>
          <a:bodyPr anchor="b">
            <a:normAutofit/>
          </a:bodyPr>
          <a:lstStyle>
            <a:lvl1pPr algn="l">
              <a:defRPr sz="12126"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79994" y="23765958"/>
            <a:ext cx="17493685" cy="7946997"/>
          </a:xfrm>
        </p:spPr>
        <p:txBody>
          <a:bodyPr anchor="t">
            <a:normAutofit/>
          </a:bodyPr>
          <a:lstStyle>
            <a:lvl1pPr marL="0" indent="0" algn="l">
              <a:buNone/>
              <a:defRPr sz="4961">
                <a:solidFill>
                  <a:schemeClr val="tx1">
                    <a:lumMod val="75000"/>
                    <a:lumOff val="25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560020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135508" y="3199977"/>
            <a:ext cx="16734343" cy="15866551"/>
          </a:xfrm>
        </p:spPr>
        <p:txBody>
          <a:bodyPr anchor="ctr">
            <a:normAutofit/>
          </a:bodyPr>
          <a:lstStyle>
            <a:lvl1pPr algn="l">
              <a:defRPr sz="12126"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679990" y="21066513"/>
            <a:ext cx="17493688" cy="2699445"/>
          </a:xfrm>
        </p:spPr>
        <p:txBody>
          <a:bodyPr anchor="b">
            <a:noAutofit/>
          </a:bodyPr>
          <a:lstStyle>
            <a:lvl1pPr marL="0" indent="0">
              <a:buFontTx/>
              <a:buNone/>
              <a:defRPr sz="6614">
                <a:solidFill>
                  <a:schemeClr val="tx1">
                    <a:lumMod val="75000"/>
                    <a:lumOff val="25000"/>
                  </a:schemeClr>
                </a:solidFill>
              </a:defRPr>
            </a:lvl1pPr>
            <a:lvl2pPr marL="1259997" indent="0">
              <a:buFontTx/>
              <a:buNone/>
              <a:defRPr/>
            </a:lvl2pPr>
            <a:lvl3pPr marL="2519995" indent="0">
              <a:buFontTx/>
              <a:buNone/>
              <a:defRPr/>
            </a:lvl3pPr>
            <a:lvl4pPr marL="3779992" indent="0">
              <a:buFontTx/>
              <a:buNone/>
              <a:defRPr/>
            </a:lvl4pPr>
            <a:lvl5pPr marL="503999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679994" y="23765958"/>
            <a:ext cx="17493685" cy="7946997"/>
          </a:xfrm>
        </p:spPr>
        <p:txBody>
          <a:bodyPr anchor="t">
            <a:normAutofit/>
          </a:bodyPr>
          <a:lstStyle>
            <a:lvl1pPr marL="0" indent="0" algn="l">
              <a:buNone/>
              <a:defRPr sz="4961">
                <a:solidFill>
                  <a:schemeClr val="tx1">
                    <a:lumMod val="50000"/>
                    <a:lumOff val="50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
        <p:nvSpPr>
          <p:cNvPr id="24" name="TextBox 23"/>
          <p:cNvSpPr txBox="1"/>
          <p:nvPr/>
        </p:nvSpPr>
        <p:spPr>
          <a:xfrm>
            <a:off x="1330306" y="4148936"/>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8596004" y="15152415"/>
            <a:ext cx="1260327" cy="3069668"/>
          </a:xfrm>
          <a:prstGeom prst="rect">
            <a:avLst/>
          </a:prstGeom>
        </p:spPr>
        <p:txBody>
          <a:bodyPr vert="horz" lIns="252000" tIns="126000" rIns="252000" bIns="126000" rtlCol="0" anchor="ctr">
            <a:noAutofit/>
          </a:bodyPr>
          <a:lstStyle/>
          <a:p>
            <a:pPr lvl="0"/>
            <a:r>
              <a:rPr lang="en-US" sz="22047"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97049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697219" y="3199977"/>
            <a:ext cx="17476461" cy="15866551"/>
          </a:xfrm>
        </p:spPr>
        <p:txBody>
          <a:bodyPr anchor="ctr">
            <a:normAutofit/>
          </a:bodyPr>
          <a:lstStyle>
            <a:lvl1pPr algn="l">
              <a:defRPr sz="12126"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679990" y="21066513"/>
            <a:ext cx="17493688" cy="2699445"/>
          </a:xfrm>
        </p:spPr>
        <p:txBody>
          <a:bodyPr anchor="b">
            <a:noAutofit/>
          </a:bodyPr>
          <a:lstStyle>
            <a:lvl1pPr marL="0" indent="0">
              <a:buFontTx/>
              <a:buNone/>
              <a:defRPr sz="6614">
                <a:solidFill>
                  <a:schemeClr val="accent1"/>
                </a:solidFill>
              </a:defRPr>
            </a:lvl1pPr>
            <a:lvl2pPr marL="1259997" indent="0">
              <a:buFontTx/>
              <a:buNone/>
              <a:defRPr/>
            </a:lvl2pPr>
            <a:lvl3pPr marL="2519995" indent="0">
              <a:buFontTx/>
              <a:buNone/>
              <a:defRPr/>
            </a:lvl3pPr>
            <a:lvl4pPr marL="3779992" indent="0">
              <a:buFontTx/>
              <a:buNone/>
              <a:defRPr/>
            </a:lvl4pPr>
            <a:lvl5pPr marL="503999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679994" y="23765958"/>
            <a:ext cx="17493685" cy="7946997"/>
          </a:xfrm>
        </p:spPr>
        <p:txBody>
          <a:bodyPr anchor="t">
            <a:normAutofit/>
          </a:bodyPr>
          <a:lstStyle>
            <a:lvl1pPr marL="0" indent="0" algn="l">
              <a:buNone/>
              <a:defRPr sz="4961">
                <a:solidFill>
                  <a:schemeClr val="tx1">
                    <a:lumMod val="50000"/>
                    <a:lumOff val="50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3058790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2246835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72891" y="3199979"/>
            <a:ext cx="2697511" cy="2756647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679995" y="3199979"/>
            <a:ext cx="14316987" cy="2756647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11466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1894111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679994" y="14177684"/>
            <a:ext cx="17493685" cy="9588282"/>
          </a:xfrm>
        </p:spPr>
        <p:txBody>
          <a:bodyPr anchor="b"/>
          <a:lstStyle>
            <a:lvl1pPr algn="l">
              <a:defRPr sz="11024"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79994" y="23765958"/>
            <a:ext cx="17493685" cy="4516503"/>
          </a:xfrm>
        </p:spPr>
        <p:txBody>
          <a:bodyPr anchor="t"/>
          <a:lstStyle>
            <a:lvl1pPr marL="0" indent="0" algn="l">
              <a:buNone/>
              <a:defRPr sz="5512">
                <a:solidFill>
                  <a:schemeClr val="tx1">
                    <a:lumMod val="50000"/>
                    <a:lumOff val="50000"/>
                  </a:schemeClr>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38D1422-267D-46C4-933E-6B91A87AB0D6}" type="datetimeFigureOut">
              <a:rPr lang="tr-TR" smtClean="0"/>
              <a:t>7.07.2021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2784563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679998" y="3199977"/>
            <a:ext cx="17493683" cy="6933283"/>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680000" y="11341592"/>
            <a:ext cx="8510528" cy="20371358"/>
          </a:xfrm>
        </p:spPr>
        <p:txBody>
          <a:bodyPr>
            <a:normAutofit/>
          </a:bodyPr>
          <a:lstStyle>
            <a:lvl1pPr>
              <a:defRPr sz="4961"/>
            </a:lvl1pPr>
            <a:lvl2pPr>
              <a:defRPr sz="4409"/>
            </a:lvl2pPr>
            <a:lvl3pPr>
              <a:defRPr sz="3858"/>
            </a:lvl3pPr>
            <a:lvl4pPr>
              <a:defRPr sz="3307"/>
            </a:lvl4pPr>
            <a:lvl5pPr>
              <a:defRPr sz="3307"/>
            </a:lvl5pPr>
            <a:lvl6pPr>
              <a:defRPr sz="3307"/>
            </a:lvl6pPr>
            <a:lvl7pPr>
              <a:defRPr sz="3307"/>
            </a:lvl7pPr>
            <a:lvl8pPr>
              <a:defRPr sz="3307"/>
            </a:lvl8pPr>
            <a:lvl9pPr>
              <a:defRPr sz="3307"/>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0663150" y="11341600"/>
            <a:ext cx="8510531" cy="20371364"/>
          </a:xfrm>
        </p:spPr>
        <p:txBody>
          <a:bodyPr>
            <a:normAutofit/>
          </a:bodyPr>
          <a:lstStyle>
            <a:lvl1pPr>
              <a:defRPr sz="4961"/>
            </a:lvl1pPr>
            <a:lvl2pPr>
              <a:defRPr sz="4409"/>
            </a:lvl2pPr>
            <a:lvl3pPr>
              <a:defRPr sz="3858"/>
            </a:lvl3pPr>
            <a:lvl4pPr>
              <a:defRPr sz="3307"/>
            </a:lvl4pPr>
            <a:lvl5pPr>
              <a:defRPr sz="3307"/>
            </a:lvl5pPr>
            <a:lvl6pPr>
              <a:defRPr sz="3307"/>
            </a:lvl6pPr>
            <a:lvl7pPr>
              <a:defRPr sz="3307"/>
            </a:lvl7pPr>
            <a:lvl8pPr>
              <a:defRPr sz="3307"/>
            </a:lvl8pPr>
            <a:lvl9pPr>
              <a:defRPr sz="3307"/>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38D1422-267D-46C4-933E-6B91A87AB0D6}" type="datetimeFigureOut">
              <a:rPr lang="tr-TR" smtClean="0"/>
              <a:t>7.07.2021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2082465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679997" y="3199977"/>
            <a:ext cx="17493680" cy="6933283"/>
          </a:xfrm>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79995" y="11343660"/>
            <a:ext cx="8517592" cy="3024975"/>
          </a:xfrm>
        </p:spPr>
        <p:txBody>
          <a:bodyPr anchor="b">
            <a:noAutofit/>
          </a:bodyPr>
          <a:lstStyle>
            <a:lvl1pPr marL="0" indent="0">
              <a:buNone/>
              <a:defRPr sz="6614" b="0"/>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4" name="Content Placeholder 3"/>
          <p:cNvSpPr>
            <a:spLocks noGrp="1"/>
          </p:cNvSpPr>
          <p:nvPr>
            <p:ph sz="half" idx="2"/>
          </p:nvPr>
        </p:nvSpPr>
        <p:spPr>
          <a:xfrm>
            <a:off x="1679995" y="14368643"/>
            <a:ext cx="8517592" cy="1734432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0656084" y="11343660"/>
            <a:ext cx="8517592" cy="3024975"/>
          </a:xfrm>
        </p:spPr>
        <p:txBody>
          <a:bodyPr anchor="b">
            <a:noAutofit/>
          </a:bodyPr>
          <a:lstStyle>
            <a:lvl1pPr marL="0" indent="0">
              <a:buNone/>
              <a:defRPr sz="6614" b="0"/>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6" name="Content Placeholder 5"/>
          <p:cNvSpPr>
            <a:spLocks noGrp="1"/>
          </p:cNvSpPr>
          <p:nvPr>
            <p:ph sz="quarter" idx="4"/>
          </p:nvPr>
        </p:nvSpPr>
        <p:spPr>
          <a:xfrm>
            <a:off x="10656084" y="14368643"/>
            <a:ext cx="8517592" cy="1734432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38D1422-267D-46C4-933E-6B91A87AB0D6}" type="datetimeFigureOut">
              <a:rPr lang="tr-TR" smtClean="0"/>
              <a:t>7.07.2021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319435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679995" y="3199977"/>
            <a:ext cx="17493683" cy="6933283"/>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38D1422-267D-46C4-933E-6B91A87AB0D6}" type="datetimeFigureOut">
              <a:rPr lang="tr-TR" smtClean="0"/>
              <a:t>7.07.2021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700995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8D1422-267D-46C4-933E-6B91A87AB0D6}" type="datetimeFigureOut">
              <a:rPr lang="tr-TR" smtClean="0"/>
              <a:t>7.07.2021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835340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679996" y="7866630"/>
            <a:ext cx="7689470" cy="6711059"/>
          </a:xfrm>
        </p:spPr>
        <p:txBody>
          <a:bodyPr anchor="b">
            <a:normAutofit/>
          </a:bodyPr>
          <a:lstStyle>
            <a:lvl1pPr>
              <a:defRPr sz="5512"/>
            </a:lvl1pPr>
          </a:lstStyle>
          <a:p>
            <a:r>
              <a:rPr lang="tr-TR"/>
              <a:t>Asıl başlık stilini düzenlemek için tıklayın</a:t>
            </a:r>
            <a:endParaRPr lang="en-US" dirty="0"/>
          </a:p>
        </p:txBody>
      </p:sp>
      <p:sp>
        <p:nvSpPr>
          <p:cNvPr id="3" name="Content Placeholder 2"/>
          <p:cNvSpPr>
            <a:spLocks noGrp="1"/>
          </p:cNvSpPr>
          <p:nvPr>
            <p:ph idx="1"/>
          </p:nvPr>
        </p:nvSpPr>
        <p:spPr>
          <a:xfrm>
            <a:off x="9842088" y="2703001"/>
            <a:ext cx="9331589" cy="2900995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679996" y="14577686"/>
            <a:ext cx="7689470" cy="13566563"/>
          </a:xfrm>
        </p:spPr>
        <p:txBody>
          <a:bodyPr>
            <a:normAutofit/>
          </a:bodyPr>
          <a:lstStyle>
            <a:lvl1pPr marL="0" indent="0">
              <a:buNone/>
              <a:defRPr sz="3858"/>
            </a:lvl1pPr>
            <a:lvl2pPr marL="944998" indent="0">
              <a:buNone/>
              <a:defRPr sz="2894"/>
            </a:lvl2pPr>
            <a:lvl3pPr marL="1889996" indent="0">
              <a:buNone/>
              <a:defRPr sz="2480"/>
            </a:lvl3pPr>
            <a:lvl4pPr marL="2834994" indent="0">
              <a:buNone/>
              <a:defRPr sz="2067"/>
            </a:lvl4pPr>
            <a:lvl5pPr marL="3779992" indent="0">
              <a:buNone/>
              <a:defRPr sz="2067"/>
            </a:lvl5pPr>
            <a:lvl6pPr marL="4724991" indent="0">
              <a:buNone/>
              <a:defRPr sz="2067"/>
            </a:lvl6pPr>
            <a:lvl7pPr marL="5669989" indent="0">
              <a:buNone/>
              <a:defRPr sz="2067"/>
            </a:lvl7pPr>
            <a:lvl8pPr marL="6614987" indent="0">
              <a:buNone/>
              <a:defRPr sz="2067"/>
            </a:lvl8pPr>
            <a:lvl9pPr marL="7559985" indent="0">
              <a:buNone/>
              <a:defRPr sz="2067"/>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38D1422-267D-46C4-933E-6B91A87AB0D6}" type="datetimeFigureOut">
              <a:rPr lang="tr-TR" smtClean="0"/>
              <a:t>7.07.2021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156699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995" y="25199817"/>
            <a:ext cx="17493683" cy="2974981"/>
          </a:xfrm>
        </p:spPr>
        <p:txBody>
          <a:bodyPr anchor="b">
            <a:normAutofit/>
          </a:bodyPr>
          <a:lstStyle>
            <a:lvl1pPr algn="l">
              <a:defRPr sz="6614"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679995" y="3199977"/>
            <a:ext cx="17493683" cy="20187349"/>
          </a:xfrm>
        </p:spPr>
        <p:txBody>
          <a:bodyPr anchor="t">
            <a:normAutofit/>
          </a:bodyPr>
          <a:lstStyle>
            <a:lvl1pPr marL="0" indent="0" algn="ctr">
              <a:buNone/>
              <a:defRPr sz="4409"/>
            </a:lvl1pPr>
            <a:lvl2pPr marL="1259997" indent="0">
              <a:buNone/>
              <a:defRPr sz="4409"/>
            </a:lvl2pPr>
            <a:lvl3pPr marL="2519995" indent="0">
              <a:buNone/>
              <a:defRPr sz="4409"/>
            </a:lvl3pPr>
            <a:lvl4pPr marL="3779992" indent="0">
              <a:buNone/>
              <a:defRPr sz="4409"/>
            </a:lvl4pPr>
            <a:lvl5pPr marL="5039990" indent="0">
              <a:buNone/>
              <a:defRPr sz="4409"/>
            </a:lvl5pPr>
            <a:lvl6pPr marL="6299987" indent="0">
              <a:buNone/>
              <a:defRPr sz="4409"/>
            </a:lvl6pPr>
            <a:lvl7pPr marL="7559985" indent="0">
              <a:buNone/>
              <a:defRPr sz="4409"/>
            </a:lvl7pPr>
            <a:lvl8pPr marL="8819982" indent="0">
              <a:buNone/>
              <a:defRPr sz="4409"/>
            </a:lvl8pPr>
            <a:lvl9pPr marL="10079980" indent="0">
              <a:buNone/>
              <a:defRPr sz="4409"/>
            </a:lvl9pPr>
          </a:lstStyle>
          <a:p>
            <a:r>
              <a:rPr lang="tr-TR"/>
              <a:t>Resim eklemek için simgeye tıklayın</a:t>
            </a:r>
            <a:endParaRPr lang="en-US" dirty="0"/>
          </a:p>
        </p:txBody>
      </p:sp>
      <p:sp>
        <p:nvSpPr>
          <p:cNvPr id="4" name="Text Placeholder 3"/>
          <p:cNvSpPr>
            <a:spLocks noGrp="1"/>
          </p:cNvSpPr>
          <p:nvPr>
            <p:ph type="body" sz="half" idx="2"/>
          </p:nvPr>
        </p:nvSpPr>
        <p:spPr>
          <a:xfrm>
            <a:off x="1679995" y="28174798"/>
            <a:ext cx="17493683" cy="3538158"/>
          </a:xfrm>
        </p:spPr>
        <p:txBody>
          <a:bodyPr>
            <a:normAutofit/>
          </a:bodyPr>
          <a:lstStyle>
            <a:lvl1pPr marL="0" indent="0">
              <a:buNone/>
              <a:defRPr sz="3307"/>
            </a:lvl1pPr>
            <a:lvl2pPr marL="1259997" indent="0">
              <a:buNone/>
              <a:defRPr sz="3307"/>
            </a:lvl2pPr>
            <a:lvl3pPr marL="2519995" indent="0">
              <a:buNone/>
              <a:defRPr sz="2756"/>
            </a:lvl3pPr>
            <a:lvl4pPr marL="3779992" indent="0">
              <a:buNone/>
              <a:defRPr sz="2480"/>
            </a:lvl4pPr>
            <a:lvl5pPr marL="5039990" indent="0">
              <a:buNone/>
              <a:defRPr sz="2480"/>
            </a:lvl5pPr>
            <a:lvl6pPr marL="6299987" indent="0">
              <a:buNone/>
              <a:defRPr sz="2480"/>
            </a:lvl6pPr>
            <a:lvl7pPr marL="7559985" indent="0">
              <a:buNone/>
              <a:defRPr sz="2480"/>
            </a:lvl7pPr>
            <a:lvl8pPr marL="8819982" indent="0">
              <a:buNone/>
              <a:defRPr sz="2480"/>
            </a:lvl8pPr>
            <a:lvl9pPr marL="10079980" indent="0">
              <a:buNone/>
              <a:defRPr sz="248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38D1422-267D-46C4-933E-6B91A87AB0D6}" type="datetimeFigureOut">
              <a:rPr lang="tr-TR" smtClean="0"/>
              <a:t>7.07.2021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95AD20-E6D4-4F07-BB0B-93A13913953A}" type="slidenum">
              <a:rPr lang="tr-TR" smtClean="0"/>
              <a:t>‹#›</a:t>
            </a:fld>
            <a:endParaRPr lang="tr-TR"/>
          </a:p>
        </p:txBody>
      </p:sp>
    </p:spTree>
    <p:extLst>
      <p:ext uri="{BB962C8B-B14F-4D97-AF65-F5344CB8AC3E}">
        <p14:creationId xmlns:p14="http://schemas.microsoft.com/office/powerpoint/2010/main" val="339372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100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17" name="Group 16"/>
          <p:cNvGrpSpPr/>
          <p:nvPr/>
        </p:nvGrpSpPr>
        <p:grpSpPr>
          <a:xfrm>
            <a:off x="-23333" y="-44449"/>
            <a:ext cx="25271091" cy="360886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679997" y="3199977"/>
            <a:ext cx="17493680" cy="6933283"/>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679995" y="11341600"/>
            <a:ext cx="17493683" cy="2037136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4896366" y="31712963"/>
            <a:ext cx="1885401" cy="1916653"/>
          </a:xfrm>
          <a:prstGeom prst="rect">
            <a:avLst/>
          </a:prstGeom>
        </p:spPr>
        <p:txBody>
          <a:bodyPr vert="horz" lIns="91440" tIns="45720" rIns="91440" bIns="45720" rtlCol="0" anchor="ctr"/>
          <a:lstStyle>
            <a:lvl1pPr algn="r">
              <a:defRPr sz="2480">
                <a:solidFill>
                  <a:schemeClr val="tx1">
                    <a:tint val="75000"/>
                  </a:schemeClr>
                </a:solidFill>
              </a:defRPr>
            </a:lvl1pPr>
          </a:lstStyle>
          <a:p>
            <a:fld id="{E38D1422-267D-46C4-933E-6B91A87AB0D6}" type="datetimeFigureOut">
              <a:rPr lang="tr-TR" smtClean="0"/>
              <a:t>7.07.2021</a:t>
            </a:fld>
            <a:endParaRPr lang="tr-TR"/>
          </a:p>
        </p:txBody>
      </p:sp>
      <p:sp>
        <p:nvSpPr>
          <p:cNvPr id="5" name="Footer Placeholder 4"/>
          <p:cNvSpPr>
            <a:spLocks noGrp="1"/>
          </p:cNvSpPr>
          <p:nvPr>
            <p:ph type="ftr" sz="quarter" idx="3"/>
          </p:nvPr>
        </p:nvSpPr>
        <p:spPr>
          <a:xfrm>
            <a:off x="1679997" y="31712963"/>
            <a:ext cx="12740464" cy="1916653"/>
          </a:xfrm>
          <a:prstGeom prst="rect">
            <a:avLst/>
          </a:prstGeom>
        </p:spPr>
        <p:txBody>
          <a:bodyPr vert="horz" lIns="91440" tIns="45720" rIns="91440" bIns="45720" rtlCol="0" anchor="ctr"/>
          <a:lstStyle>
            <a:lvl1pPr algn="l">
              <a:defRPr sz="248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760901" y="31712963"/>
            <a:ext cx="1412780" cy="1916653"/>
          </a:xfrm>
          <a:prstGeom prst="rect">
            <a:avLst/>
          </a:prstGeom>
        </p:spPr>
        <p:txBody>
          <a:bodyPr vert="horz" lIns="91440" tIns="45720" rIns="91440" bIns="45720" rtlCol="0" anchor="ctr"/>
          <a:lstStyle>
            <a:lvl1pPr algn="r">
              <a:defRPr sz="2480">
                <a:solidFill>
                  <a:schemeClr val="accent1"/>
                </a:solidFill>
              </a:defRPr>
            </a:lvl1pPr>
          </a:lstStyle>
          <a:p>
            <a:fld id="{2495AD20-E6D4-4F07-BB0B-93A13913953A}" type="slidenum">
              <a:rPr lang="tr-TR" smtClean="0"/>
              <a:t>‹#›</a:t>
            </a:fld>
            <a:endParaRPr lang="tr-TR"/>
          </a:p>
        </p:txBody>
      </p:sp>
    </p:spTree>
    <p:extLst>
      <p:ext uri="{BB962C8B-B14F-4D97-AF65-F5344CB8AC3E}">
        <p14:creationId xmlns:p14="http://schemas.microsoft.com/office/powerpoint/2010/main" val="4086048913"/>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1259997" rtl="0" eaLnBrk="1" latinLnBrk="0" hangingPunct="1">
        <a:spcBef>
          <a:spcPct val="0"/>
        </a:spcBef>
        <a:buNone/>
        <a:defRPr sz="992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944998" indent="-944998" algn="l" defTabSz="1259997" rtl="0" eaLnBrk="1" latinLnBrk="0" hangingPunct="1">
        <a:spcBef>
          <a:spcPts val="2756"/>
        </a:spcBef>
        <a:spcAft>
          <a:spcPts val="0"/>
        </a:spcAft>
        <a:buClr>
          <a:schemeClr val="accent1"/>
        </a:buClr>
        <a:buSzPct val="80000"/>
        <a:buFont typeface="Wingdings 3" charset="2"/>
        <a:buChar char=""/>
        <a:defRPr sz="4961" kern="1200">
          <a:solidFill>
            <a:schemeClr val="tx1">
              <a:lumMod val="75000"/>
              <a:lumOff val="25000"/>
            </a:schemeClr>
          </a:solidFill>
          <a:latin typeface="+mn-lt"/>
          <a:ea typeface="+mn-ea"/>
          <a:cs typeface="+mn-cs"/>
        </a:defRPr>
      </a:lvl1pPr>
      <a:lvl2pPr marL="2047496" indent="-787498" algn="l" defTabSz="1259997" rtl="0" eaLnBrk="1" latinLnBrk="0" hangingPunct="1">
        <a:spcBef>
          <a:spcPts val="2756"/>
        </a:spcBef>
        <a:spcAft>
          <a:spcPts val="0"/>
        </a:spcAft>
        <a:buClr>
          <a:schemeClr val="accent1"/>
        </a:buClr>
        <a:buSzPct val="80000"/>
        <a:buFont typeface="Wingdings 3" charset="2"/>
        <a:buChar char=""/>
        <a:defRPr sz="4409" kern="1200">
          <a:solidFill>
            <a:schemeClr val="tx1">
              <a:lumMod val="75000"/>
              <a:lumOff val="25000"/>
            </a:schemeClr>
          </a:solidFill>
          <a:latin typeface="+mn-lt"/>
          <a:ea typeface="+mn-ea"/>
          <a:cs typeface="+mn-cs"/>
        </a:defRPr>
      </a:lvl2pPr>
      <a:lvl3pPr marL="3149994" indent="-629999" algn="l" defTabSz="1259997" rtl="0" eaLnBrk="1" latinLnBrk="0" hangingPunct="1">
        <a:spcBef>
          <a:spcPts val="2756"/>
        </a:spcBef>
        <a:spcAft>
          <a:spcPts val="0"/>
        </a:spcAft>
        <a:buClr>
          <a:schemeClr val="accent1"/>
        </a:buClr>
        <a:buSzPct val="80000"/>
        <a:buFont typeface="Wingdings 3" charset="2"/>
        <a:buChar char=""/>
        <a:defRPr sz="3858" kern="1200">
          <a:solidFill>
            <a:schemeClr val="tx1">
              <a:lumMod val="75000"/>
              <a:lumOff val="25000"/>
            </a:schemeClr>
          </a:solidFill>
          <a:latin typeface="+mn-lt"/>
          <a:ea typeface="+mn-ea"/>
          <a:cs typeface="+mn-cs"/>
        </a:defRPr>
      </a:lvl3pPr>
      <a:lvl4pPr marL="4409991"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4pPr>
      <a:lvl5pPr marL="5669989"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5pPr>
      <a:lvl6pPr marL="6929986"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6pPr>
      <a:lvl7pPr marL="8189984"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7pPr>
      <a:lvl8pPr marL="9449981"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8pPr>
      <a:lvl9pPr marL="10709979" indent="-629999" algn="l" defTabSz="1259997" rtl="0" eaLnBrk="1" latinLnBrk="0" hangingPunct="1">
        <a:spcBef>
          <a:spcPts val="2756"/>
        </a:spcBef>
        <a:spcAft>
          <a:spcPts val="0"/>
        </a:spcAft>
        <a:buClr>
          <a:schemeClr val="accent1"/>
        </a:buClr>
        <a:buSzPct val="80000"/>
        <a:buFont typeface="Wingdings 3" charset="2"/>
        <a:buChar char=""/>
        <a:defRPr sz="3307" kern="1200">
          <a:solidFill>
            <a:schemeClr val="tx1">
              <a:lumMod val="75000"/>
              <a:lumOff val="25000"/>
            </a:schemeClr>
          </a:solidFill>
          <a:latin typeface="+mn-lt"/>
          <a:ea typeface="+mn-ea"/>
          <a:cs typeface="+mn-cs"/>
        </a:defRPr>
      </a:lvl9pPr>
    </p:bodyStyle>
    <p:otherStyle>
      <a:defPPr>
        <a:defRPr lang="en-US"/>
      </a:defPPr>
      <a:lvl1pPr marL="0" algn="l" defTabSz="1259997" rtl="0" eaLnBrk="1" latinLnBrk="0" hangingPunct="1">
        <a:defRPr sz="4961" kern="1200">
          <a:solidFill>
            <a:schemeClr val="tx1"/>
          </a:solidFill>
          <a:latin typeface="+mn-lt"/>
          <a:ea typeface="+mn-ea"/>
          <a:cs typeface="+mn-cs"/>
        </a:defRPr>
      </a:lvl1pPr>
      <a:lvl2pPr marL="1259997" algn="l" defTabSz="1259997" rtl="0" eaLnBrk="1" latinLnBrk="0" hangingPunct="1">
        <a:defRPr sz="4961" kern="1200">
          <a:solidFill>
            <a:schemeClr val="tx1"/>
          </a:solidFill>
          <a:latin typeface="+mn-lt"/>
          <a:ea typeface="+mn-ea"/>
          <a:cs typeface="+mn-cs"/>
        </a:defRPr>
      </a:lvl2pPr>
      <a:lvl3pPr marL="2519995" algn="l" defTabSz="1259997" rtl="0" eaLnBrk="1" latinLnBrk="0" hangingPunct="1">
        <a:defRPr sz="4961" kern="1200">
          <a:solidFill>
            <a:schemeClr val="tx1"/>
          </a:solidFill>
          <a:latin typeface="+mn-lt"/>
          <a:ea typeface="+mn-ea"/>
          <a:cs typeface="+mn-cs"/>
        </a:defRPr>
      </a:lvl3pPr>
      <a:lvl4pPr marL="3779992" algn="l" defTabSz="1259997" rtl="0" eaLnBrk="1" latinLnBrk="0" hangingPunct="1">
        <a:defRPr sz="4961" kern="1200">
          <a:solidFill>
            <a:schemeClr val="tx1"/>
          </a:solidFill>
          <a:latin typeface="+mn-lt"/>
          <a:ea typeface="+mn-ea"/>
          <a:cs typeface="+mn-cs"/>
        </a:defRPr>
      </a:lvl4pPr>
      <a:lvl5pPr marL="5039990" algn="l" defTabSz="1259997" rtl="0" eaLnBrk="1" latinLnBrk="0" hangingPunct="1">
        <a:defRPr sz="4961" kern="1200">
          <a:solidFill>
            <a:schemeClr val="tx1"/>
          </a:solidFill>
          <a:latin typeface="+mn-lt"/>
          <a:ea typeface="+mn-ea"/>
          <a:cs typeface="+mn-cs"/>
        </a:defRPr>
      </a:lvl5pPr>
      <a:lvl6pPr marL="6299987" algn="l" defTabSz="1259997" rtl="0" eaLnBrk="1" latinLnBrk="0" hangingPunct="1">
        <a:defRPr sz="4961" kern="1200">
          <a:solidFill>
            <a:schemeClr val="tx1"/>
          </a:solidFill>
          <a:latin typeface="+mn-lt"/>
          <a:ea typeface="+mn-ea"/>
          <a:cs typeface="+mn-cs"/>
        </a:defRPr>
      </a:lvl6pPr>
      <a:lvl7pPr marL="7559985" algn="l" defTabSz="1259997" rtl="0" eaLnBrk="1" latinLnBrk="0" hangingPunct="1">
        <a:defRPr sz="4961" kern="1200">
          <a:solidFill>
            <a:schemeClr val="tx1"/>
          </a:solidFill>
          <a:latin typeface="+mn-lt"/>
          <a:ea typeface="+mn-ea"/>
          <a:cs typeface="+mn-cs"/>
        </a:defRPr>
      </a:lvl7pPr>
      <a:lvl8pPr marL="8819982" algn="l" defTabSz="1259997" rtl="0" eaLnBrk="1" latinLnBrk="0" hangingPunct="1">
        <a:defRPr sz="4961" kern="1200">
          <a:solidFill>
            <a:schemeClr val="tx1"/>
          </a:solidFill>
          <a:latin typeface="+mn-lt"/>
          <a:ea typeface="+mn-ea"/>
          <a:cs typeface="+mn-cs"/>
        </a:defRPr>
      </a:lvl8pPr>
      <a:lvl9pPr marL="10079980" algn="l" defTabSz="1259997"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Resim 27">
            <a:extLst>
              <a:ext uri="{FF2B5EF4-FFF2-40B4-BE49-F238E27FC236}">
                <a16:creationId xmlns:a16="http://schemas.microsoft.com/office/drawing/2014/main" xmlns="" id="{4C334383-3C15-49EE-B021-E0E1312039B4}"/>
              </a:ext>
            </a:extLst>
          </p:cNvPr>
          <p:cNvPicPr>
            <a:picLocks noChangeAspect="1"/>
          </p:cNvPicPr>
          <p:nvPr/>
        </p:nvPicPr>
        <p:blipFill rotWithShape="1">
          <a:blip r:embed="rId2">
            <a:extLst>
              <a:ext uri="{28A0092B-C50C-407E-A947-70E740481C1C}">
                <a14:useLocalDpi xmlns:a14="http://schemas.microsoft.com/office/drawing/2010/main" val="0"/>
              </a:ext>
            </a:extLst>
          </a:blip>
          <a:srcRect l="3237" t="2059" r="6985" b="4051"/>
          <a:stretch/>
        </p:blipFill>
        <p:spPr>
          <a:xfrm>
            <a:off x="1655790" y="15173140"/>
            <a:ext cx="7380244" cy="7643882"/>
          </a:xfrm>
          <a:prstGeom prst="rect">
            <a:avLst/>
          </a:prstGeom>
        </p:spPr>
      </p:pic>
      <p:sp>
        <p:nvSpPr>
          <p:cNvPr id="23" name="Ok: Beşgen 22">
            <a:extLst>
              <a:ext uri="{FF2B5EF4-FFF2-40B4-BE49-F238E27FC236}">
                <a16:creationId xmlns:a16="http://schemas.microsoft.com/office/drawing/2014/main" xmlns="" id="{5AA36AE0-5EEA-44A3-A5B3-16E69D9675DB}"/>
              </a:ext>
            </a:extLst>
          </p:cNvPr>
          <p:cNvSpPr/>
          <p:nvPr/>
        </p:nvSpPr>
        <p:spPr>
          <a:xfrm>
            <a:off x="-31679" y="9234092"/>
            <a:ext cx="13336199" cy="5805886"/>
          </a:xfrm>
          <a:prstGeom prst="homePlate">
            <a:avLst/>
          </a:prstGeom>
          <a:solidFill>
            <a:srgbClr val="6893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Metin kutusu 7">
            <a:extLst>
              <a:ext uri="{FF2B5EF4-FFF2-40B4-BE49-F238E27FC236}">
                <a16:creationId xmlns:a16="http://schemas.microsoft.com/office/drawing/2014/main" xmlns="" id="{2AFDB119-AF35-4405-A4C5-18D883910580}"/>
              </a:ext>
            </a:extLst>
          </p:cNvPr>
          <p:cNvSpPr txBox="1"/>
          <p:nvPr/>
        </p:nvSpPr>
        <p:spPr>
          <a:xfrm>
            <a:off x="5228041" y="-86839"/>
            <a:ext cx="14222779" cy="4247317"/>
          </a:xfrm>
          <a:prstGeom prst="rect">
            <a:avLst/>
          </a:prstGeom>
          <a:noFill/>
        </p:spPr>
        <p:txBody>
          <a:bodyPr wrap="square" rtlCol="0">
            <a:spAutoFit/>
          </a:bodyPr>
          <a:lstStyle/>
          <a:p>
            <a:pPr algn="ctr"/>
            <a:r>
              <a:rPr lang="tr-TR" sz="5400" b="1" dirty="0">
                <a:solidFill>
                  <a:srgbClr val="00426A"/>
                </a:solidFill>
                <a:latin typeface="Times New Roman" panose="02020603050405020304" pitchFamily="18" charset="0"/>
                <a:cs typeface="Times New Roman" panose="02020603050405020304" pitchFamily="18" charset="0"/>
              </a:rPr>
              <a:t>T.C.</a:t>
            </a:r>
          </a:p>
          <a:p>
            <a:pPr algn="ctr"/>
            <a:r>
              <a:rPr lang="tr-TR" sz="5400" b="1" dirty="0">
                <a:solidFill>
                  <a:srgbClr val="00426A"/>
                </a:solidFill>
                <a:latin typeface="Times New Roman" panose="02020603050405020304" pitchFamily="18" charset="0"/>
                <a:cs typeface="Times New Roman" panose="02020603050405020304" pitchFamily="18" charset="0"/>
              </a:rPr>
              <a:t>KARADENİZ TEKNİK ÜNİVERSİTESİ</a:t>
            </a:r>
          </a:p>
          <a:p>
            <a:pPr algn="ctr"/>
            <a:r>
              <a:rPr lang="tr-TR" sz="5400" b="1" dirty="0">
                <a:solidFill>
                  <a:srgbClr val="00426A"/>
                </a:solidFill>
                <a:latin typeface="Times New Roman" panose="02020603050405020304" pitchFamily="18" charset="0"/>
                <a:cs typeface="Times New Roman" panose="02020603050405020304" pitchFamily="18" charset="0"/>
              </a:rPr>
              <a:t>MÜHENDİSLİK FAKÜLTESİ</a:t>
            </a:r>
          </a:p>
          <a:p>
            <a:pPr algn="ctr"/>
            <a:r>
              <a:rPr lang="tr-TR" sz="5400" b="1" dirty="0">
                <a:solidFill>
                  <a:srgbClr val="00426A"/>
                </a:solidFill>
                <a:latin typeface="Times New Roman" panose="02020603050405020304" pitchFamily="18" charset="0"/>
                <a:cs typeface="Times New Roman" panose="02020603050405020304" pitchFamily="18" charset="0"/>
              </a:rPr>
              <a:t>MAKİNA MÜHENDİSLİĞİ BÖLÜMÜ</a:t>
            </a:r>
          </a:p>
          <a:p>
            <a:pPr algn="ctr"/>
            <a:r>
              <a:rPr lang="tr-TR" sz="5400" b="1" dirty="0">
                <a:solidFill>
                  <a:srgbClr val="00426A"/>
                </a:solidFill>
                <a:latin typeface="Times New Roman" panose="02020603050405020304" pitchFamily="18" charset="0"/>
                <a:cs typeface="Times New Roman" panose="02020603050405020304" pitchFamily="18" charset="0"/>
              </a:rPr>
              <a:t>2020-2021 BAHAR DÖNEMİ </a:t>
            </a:r>
          </a:p>
        </p:txBody>
      </p:sp>
      <p:sp>
        <p:nvSpPr>
          <p:cNvPr id="9" name="Metin kutusu 8">
            <a:extLst>
              <a:ext uri="{FF2B5EF4-FFF2-40B4-BE49-F238E27FC236}">
                <a16:creationId xmlns:a16="http://schemas.microsoft.com/office/drawing/2014/main" xmlns="" id="{5B9A2170-851D-4412-8B1B-18C246F595D9}"/>
              </a:ext>
            </a:extLst>
          </p:cNvPr>
          <p:cNvSpPr txBox="1"/>
          <p:nvPr/>
        </p:nvSpPr>
        <p:spPr>
          <a:xfrm>
            <a:off x="7354866" y="4261745"/>
            <a:ext cx="10648336" cy="1446550"/>
          </a:xfrm>
          <a:prstGeom prst="rect">
            <a:avLst/>
          </a:prstGeom>
          <a:noFill/>
          <a:effectLst>
            <a:outerShdw blurRad="50800" dist="38100" dir="16200000" rotWithShape="0">
              <a:prstClr val="black">
                <a:alpha val="40000"/>
              </a:prstClr>
            </a:outerShdw>
          </a:effectLst>
        </p:spPr>
        <p:txBody>
          <a:bodyPr wrap="square" rtlCol="0">
            <a:spAutoFit/>
          </a:bodyPr>
          <a:lstStyle/>
          <a:p>
            <a:pPr algn="ctr"/>
            <a:r>
              <a:rPr lang="tr-TR" sz="4400" b="1" dirty="0">
                <a:solidFill>
                  <a:srgbClr val="96484A"/>
                </a:solidFill>
                <a:latin typeface="Times New Roman" panose="02020603050405020304" pitchFamily="18" charset="0"/>
                <a:cs typeface="Times New Roman" panose="02020603050405020304" pitchFamily="18" charset="0"/>
              </a:rPr>
              <a:t>SENSÖRLÜ ŞEFFAF KAPAKLI BUZDOLABI PROJESİ</a:t>
            </a:r>
          </a:p>
        </p:txBody>
      </p:sp>
      <p:sp>
        <p:nvSpPr>
          <p:cNvPr id="11" name="Metin kutusu 10">
            <a:extLst>
              <a:ext uri="{FF2B5EF4-FFF2-40B4-BE49-F238E27FC236}">
                <a16:creationId xmlns:a16="http://schemas.microsoft.com/office/drawing/2014/main" xmlns="" id="{3DEE4B2E-B039-4DD0-BF88-6D83470E89BF}"/>
              </a:ext>
            </a:extLst>
          </p:cNvPr>
          <p:cNvSpPr txBox="1"/>
          <p:nvPr/>
        </p:nvSpPr>
        <p:spPr>
          <a:xfrm>
            <a:off x="5865033" y="5870054"/>
            <a:ext cx="13745497" cy="769441"/>
          </a:xfrm>
          <a:prstGeom prst="rect">
            <a:avLst/>
          </a:prstGeom>
          <a:noFill/>
          <a:effectLst>
            <a:outerShdw blurRad="50800" dist="38100" dir="16200000" rotWithShape="0">
              <a:prstClr val="black">
                <a:alpha val="40000"/>
              </a:prstClr>
            </a:outerShdw>
          </a:effectLst>
        </p:spPr>
        <p:txBody>
          <a:bodyPr wrap="square" rtlCol="0">
            <a:spAutoFit/>
          </a:bodyPr>
          <a:lstStyle/>
          <a:p>
            <a:r>
              <a:rPr lang="tr-TR" sz="4400" b="1" dirty="0">
                <a:solidFill>
                  <a:srgbClr val="96484A"/>
                </a:solidFill>
                <a:latin typeface="Times New Roman" panose="02020603050405020304" pitchFamily="18" charset="0"/>
                <a:cs typeface="Times New Roman" panose="02020603050405020304" pitchFamily="18" charset="0"/>
              </a:rPr>
              <a:t>DANIŞMAN : PROF. DR. BURHAN ÇUHADAROĞLU</a:t>
            </a:r>
          </a:p>
        </p:txBody>
      </p:sp>
      <p:sp>
        <p:nvSpPr>
          <p:cNvPr id="12" name="Metin kutusu 11">
            <a:extLst>
              <a:ext uri="{FF2B5EF4-FFF2-40B4-BE49-F238E27FC236}">
                <a16:creationId xmlns:a16="http://schemas.microsoft.com/office/drawing/2014/main" xmlns="" id="{118EED39-DB99-4976-9ACF-D6B24FA7B0FC}"/>
              </a:ext>
            </a:extLst>
          </p:cNvPr>
          <p:cNvSpPr txBox="1"/>
          <p:nvPr/>
        </p:nvSpPr>
        <p:spPr>
          <a:xfrm>
            <a:off x="1932051" y="6706076"/>
            <a:ext cx="21886606" cy="1446550"/>
          </a:xfrm>
          <a:prstGeom prst="rect">
            <a:avLst/>
          </a:prstGeom>
          <a:noFill/>
          <a:effectLst>
            <a:outerShdw blurRad="50800" dist="38100" dir="16200000" rotWithShape="0">
              <a:prstClr val="black">
                <a:alpha val="40000"/>
              </a:prstClr>
            </a:outerShdw>
          </a:effectLst>
        </p:spPr>
        <p:txBody>
          <a:bodyPr wrap="square" rtlCol="0">
            <a:spAutoFit/>
          </a:bodyPr>
          <a:lstStyle/>
          <a:p>
            <a:r>
              <a:rPr lang="tr-TR" sz="4400" b="1" dirty="0">
                <a:solidFill>
                  <a:srgbClr val="00426A"/>
                </a:solidFill>
                <a:latin typeface="Times New Roman" panose="02020603050405020304" pitchFamily="18" charset="0"/>
                <a:cs typeface="Times New Roman" panose="02020603050405020304" pitchFamily="18" charset="0"/>
              </a:rPr>
              <a:t>ASLIHAN KALINTAŞ , AYŞE KURTUL , BÜŞRANUR DOĞRUÖZ , TUĞÇE MANDAL</a:t>
            </a:r>
          </a:p>
          <a:p>
            <a:endParaRPr lang="tr-TR" sz="4400" dirty="0">
              <a:latin typeface="Times New Roman" panose="02020603050405020304" pitchFamily="18" charset="0"/>
              <a:cs typeface="Times New Roman" panose="02020603050405020304" pitchFamily="18" charset="0"/>
            </a:endParaRPr>
          </a:p>
        </p:txBody>
      </p:sp>
      <p:sp>
        <p:nvSpPr>
          <p:cNvPr id="13" name="Metin kutusu 12">
            <a:extLst>
              <a:ext uri="{FF2B5EF4-FFF2-40B4-BE49-F238E27FC236}">
                <a16:creationId xmlns:a16="http://schemas.microsoft.com/office/drawing/2014/main" xmlns="" id="{8A1764A4-AC05-44ED-A359-BBCB7FF5A6B1}"/>
              </a:ext>
            </a:extLst>
          </p:cNvPr>
          <p:cNvSpPr txBox="1"/>
          <p:nvPr/>
        </p:nvSpPr>
        <p:spPr>
          <a:xfrm>
            <a:off x="4632085" y="9130237"/>
            <a:ext cx="2722781" cy="707886"/>
          </a:xfrm>
          <a:prstGeom prst="rect">
            <a:avLst/>
          </a:prstGeom>
          <a:noFill/>
        </p:spPr>
        <p:txBody>
          <a:bodyPr wrap="square" rtlCol="0">
            <a:spAutoFit/>
          </a:bodyPr>
          <a:lstStyle/>
          <a:p>
            <a:r>
              <a:rPr lang="tr-TR" sz="4000" b="1" dirty="0">
                <a:solidFill>
                  <a:schemeClr val="accent6">
                    <a:lumMod val="50000"/>
                  </a:schemeClr>
                </a:solidFill>
                <a:latin typeface="Times New Roman" panose="02020603050405020304" pitchFamily="18" charset="0"/>
                <a:cs typeface="Times New Roman" panose="02020603050405020304" pitchFamily="18" charset="0"/>
              </a:rPr>
              <a:t>AMAÇ</a:t>
            </a:r>
          </a:p>
        </p:txBody>
      </p:sp>
      <p:pic>
        <p:nvPicPr>
          <p:cNvPr id="17" name="Resim 16">
            <a:extLst>
              <a:ext uri="{FF2B5EF4-FFF2-40B4-BE49-F238E27FC236}">
                <a16:creationId xmlns:a16="http://schemas.microsoft.com/office/drawing/2014/main" xmlns="" id="{8B72526F-2695-43F7-B44A-2E4CBBB59202}"/>
              </a:ext>
            </a:extLst>
          </p:cNvPr>
          <p:cNvPicPr>
            <a:picLocks noChangeAspect="1"/>
          </p:cNvPicPr>
          <p:nvPr/>
        </p:nvPicPr>
        <p:blipFill rotWithShape="1">
          <a:blip r:embed="rId3">
            <a:extLst>
              <a:ext uri="{28A0092B-C50C-407E-A947-70E740481C1C}">
                <a14:useLocalDpi xmlns:a14="http://schemas.microsoft.com/office/drawing/2010/main" val="0"/>
              </a:ext>
            </a:extLst>
          </a:blip>
          <a:srcRect l="25486" t="27530" r="49500" b="17527"/>
          <a:stretch/>
        </p:blipFill>
        <p:spPr>
          <a:xfrm flipH="1">
            <a:off x="13490683" y="8167311"/>
            <a:ext cx="6857999" cy="7939447"/>
          </a:xfrm>
          <a:prstGeom prst="rect">
            <a:avLst/>
          </a:prstGeom>
          <a:blipFill dpi="0" rotWithShape="1">
            <a:blip r:embed="rId4">
              <a:alphaModFix amt="45000"/>
            </a:blip>
            <a:srcRect/>
            <a:tile tx="0" ty="0" sx="100000" sy="100000" flip="none" algn="tl"/>
          </a:blipFill>
        </p:spPr>
      </p:pic>
      <p:sp>
        <p:nvSpPr>
          <p:cNvPr id="25" name="Ok: Beşgen 24">
            <a:extLst>
              <a:ext uri="{FF2B5EF4-FFF2-40B4-BE49-F238E27FC236}">
                <a16:creationId xmlns:a16="http://schemas.microsoft.com/office/drawing/2014/main" xmlns="" id="{AC5EF2A6-ACF7-4E94-9FA8-D59BC13594A6}"/>
              </a:ext>
            </a:extLst>
          </p:cNvPr>
          <p:cNvSpPr/>
          <p:nvPr/>
        </p:nvSpPr>
        <p:spPr>
          <a:xfrm flipH="1">
            <a:off x="9921240" y="16224806"/>
            <a:ext cx="12969958" cy="6167416"/>
          </a:xfrm>
          <a:prstGeom prst="homePlate">
            <a:avLst/>
          </a:prstGeom>
          <a:solidFill>
            <a:srgbClr val="8E48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Metin kutusu 25">
            <a:extLst>
              <a:ext uri="{FF2B5EF4-FFF2-40B4-BE49-F238E27FC236}">
                <a16:creationId xmlns:a16="http://schemas.microsoft.com/office/drawing/2014/main" xmlns="" id="{F70FC333-3464-4908-9322-BB1E432B7DEA}"/>
              </a:ext>
            </a:extLst>
          </p:cNvPr>
          <p:cNvSpPr txBox="1"/>
          <p:nvPr/>
        </p:nvSpPr>
        <p:spPr>
          <a:xfrm>
            <a:off x="15913145" y="16178020"/>
            <a:ext cx="4180113" cy="707886"/>
          </a:xfrm>
          <a:prstGeom prst="rect">
            <a:avLst/>
          </a:prstGeom>
          <a:noFill/>
        </p:spPr>
        <p:txBody>
          <a:bodyPr wrap="square" rtlCol="0">
            <a:spAutoFit/>
          </a:bodyPr>
          <a:lstStyle/>
          <a:p>
            <a:r>
              <a:rPr lang="tr-TR" sz="4000" b="1" dirty="0">
                <a:solidFill>
                  <a:srgbClr val="BACEE6"/>
                </a:solidFill>
                <a:latin typeface="Times New Roman" panose="02020603050405020304" pitchFamily="18" charset="0"/>
                <a:cs typeface="Times New Roman" panose="02020603050405020304" pitchFamily="18" charset="0"/>
              </a:rPr>
              <a:t>TASARIM</a:t>
            </a:r>
          </a:p>
        </p:txBody>
      </p:sp>
      <p:sp>
        <p:nvSpPr>
          <p:cNvPr id="29" name="Ok: Beşgen 28">
            <a:extLst>
              <a:ext uri="{FF2B5EF4-FFF2-40B4-BE49-F238E27FC236}">
                <a16:creationId xmlns:a16="http://schemas.microsoft.com/office/drawing/2014/main" xmlns="" id="{74957F6A-15C2-4426-B8BE-853569FF9042}"/>
              </a:ext>
            </a:extLst>
          </p:cNvPr>
          <p:cNvSpPr/>
          <p:nvPr/>
        </p:nvSpPr>
        <p:spPr>
          <a:xfrm>
            <a:off x="305677" y="23004209"/>
            <a:ext cx="13659649" cy="6555641"/>
          </a:xfrm>
          <a:prstGeom prst="homePlate">
            <a:avLst/>
          </a:prstGeom>
          <a:solidFill>
            <a:srgbClr val="5D8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0" name="Metin kutusu 29">
            <a:extLst>
              <a:ext uri="{FF2B5EF4-FFF2-40B4-BE49-F238E27FC236}">
                <a16:creationId xmlns:a16="http://schemas.microsoft.com/office/drawing/2014/main" xmlns="" id="{632832F2-D511-41EE-A3B0-8088A518429B}"/>
              </a:ext>
            </a:extLst>
          </p:cNvPr>
          <p:cNvSpPr txBox="1"/>
          <p:nvPr/>
        </p:nvSpPr>
        <p:spPr>
          <a:xfrm>
            <a:off x="1059492" y="22986697"/>
            <a:ext cx="10175158" cy="707886"/>
          </a:xfrm>
          <a:prstGeom prst="rect">
            <a:avLst/>
          </a:prstGeom>
          <a:noFill/>
        </p:spPr>
        <p:txBody>
          <a:bodyPr wrap="square" rtlCol="0">
            <a:spAutoFit/>
          </a:bodyPr>
          <a:lstStyle/>
          <a:p>
            <a:r>
              <a:rPr lang="tr-TR" sz="4000" b="1" dirty="0">
                <a:solidFill>
                  <a:srgbClr val="96484A"/>
                </a:solidFill>
                <a:latin typeface="Times New Roman" panose="02020603050405020304" pitchFamily="18" charset="0"/>
                <a:cs typeface="Times New Roman" panose="02020603050405020304" pitchFamily="18" charset="0"/>
              </a:rPr>
              <a:t>ÜRETİM VE GELİŞTİRİLEBİLİRLİK</a:t>
            </a:r>
          </a:p>
        </p:txBody>
      </p:sp>
      <p:sp>
        <p:nvSpPr>
          <p:cNvPr id="31" name="Ok: Beşgen 30">
            <a:extLst>
              <a:ext uri="{FF2B5EF4-FFF2-40B4-BE49-F238E27FC236}">
                <a16:creationId xmlns:a16="http://schemas.microsoft.com/office/drawing/2014/main" xmlns="" id="{45007773-20C5-41F2-BC14-47448A0C6DDA}"/>
              </a:ext>
            </a:extLst>
          </p:cNvPr>
          <p:cNvSpPr/>
          <p:nvPr/>
        </p:nvSpPr>
        <p:spPr>
          <a:xfrm flipH="1">
            <a:off x="8539443" y="29707828"/>
            <a:ext cx="13659648" cy="6260618"/>
          </a:xfrm>
          <a:prstGeom prst="homePlate">
            <a:avLst/>
          </a:prstGeom>
          <a:solidFill>
            <a:srgbClr val="B05A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41" name="Metin kutusu 40">
            <a:extLst>
              <a:ext uri="{FF2B5EF4-FFF2-40B4-BE49-F238E27FC236}">
                <a16:creationId xmlns:a16="http://schemas.microsoft.com/office/drawing/2014/main" xmlns="" id="{302FB0EB-62A0-45BD-8BD6-16F6DCBB1133}"/>
              </a:ext>
            </a:extLst>
          </p:cNvPr>
          <p:cNvSpPr txBox="1"/>
          <p:nvPr/>
        </p:nvSpPr>
        <p:spPr>
          <a:xfrm>
            <a:off x="15369267" y="29727969"/>
            <a:ext cx="3275206" cy="707886"/>
          </a:xfrm>
          <a:prstGeom prst="rect">
            <a:avLst/>
          </a:prstGeom>
          <a:noFill/>
        </p:spPr>
        <p:txBody>
          <a:bodyPr wrap="square" rtlCol="0">
            <a:spAutoFit/>
          </a:bodyPr>
          <a:lstStyle/>
          <a:p>
            <a:r>
              <a:rPr lang="tr-TR" sz="4000" b="1" dirty="0">
                <a:solidFill>
                  <a:srgbClr val="00426A"/>
                </a:solidFill>
                <a:latin typeface="Times New Roman" panose="02020603050405020304" pitchFamily="18" charset="0"/>
                <a:cs typeface="Times New Roman" panose="02020603050405020304" pitchFamily="18" charset="0"/>
              </a:rPr>
              <a:t>SONUÇLAR</a:t>
            </a:r>
          </a:p>
        </p:txBody>
      </p:sp>
      <p:sp>
        <p:nvSpPr>
          <p:cNvPr id="42" name="Metin kutusu 41">
            <a:extLst>
              <a:ext uri="{FF2B5EF4-FFF2-40B4-BE49-F238E27FC236}">
                <a16:creationId xmlns:a16="http://schemas.microsoft.com/office/drawing/2014/main" xmlns="" id="{C12CAE73-4C0E-4942-9678-E492137D3542}"/>
              </a:ext>
            </a:extLst>
          </p:cNvPr>
          <p:cNvSpPr txBox="1"/>
          <p:nvPr/>
        </p:nvSpPr>
        <p:spPr>
          <a:xfrm>
            <a:off x="942858" y="9774732"/>
            <a:ext cx="10101234" cy="5288429"/>
          </a:xfrm>
          <a:prstGeom prst="rect">
            <a:avLst/>
          </a:prstGeom>
          <a:noFill/>
        </p:spPr>
        <p:txBody>
          <a:bodyPr wrap="square" rtlCol="0">
            <a:spAutoFit/>
          </a:bodyPr>
          <a:lstStyle/>
          <a:p>
            <a:pPr algn="just"/>
            <a:r>
              <a:rPr lang="tr-TR" sz="3000" dirty="0">
                <a:solidFill>
                  <a:schemeClr val="bg1"/>
                </a:solidFill>
                <a:latin typeface="Times New Roman" panose="02020603050405020304" pitchFamily="18" charset="0"/>
                <a:cs typeface="Times New Roman" panose="02020603050405020304" pitchFamily="18" charset="0"/>
              </a:rPr>
              <a:t>       Bu projede gündelik hayatımızın merkezinde olan buzdolapları için enerji tasarrufu sağlamak amaçlanmıştır. Bu tasarruf da buzdolabının sürekli açılıp kapanmasıyla meydana gelen ısı kaybı azaltılarak sağlanacaktır. Buzdolabı kapağına yerleştirilen yalıtımlı şeffaf kapak ile bir iç görünürlük elde edilecek böylece kapağın açık kalma süresi kısaltılacaktır. Oluşturulan saydamlık ile odadaki doğal ışık sayesinde içerisi görülürken, soğutma hacminde bulunan bir lamba ile karanlık ortam ve ışık yetersizliğinde dahi aydınlatma yapılabilecektir. Lamba buzdolabının yan tarafında bulunan yakın menzilli hareket sensörü ile çalışacaktır.</a:t>
            </a:r>
          </a:p>
        </p:txBody>
      </p:sp>
      <p:sp>
        <p:nvSpPr>
          <p:cNvPr id="43" name="Metin kutusu 42">
            <a:extLst>
              <a:ext uri="{FF2B5EF4-FFF2-40B4-BE49-F238E27FC236}">
                <a16:creationId xmlns:a16="http://schemas.microsoft.com/office/drawing/2014/main" xmlns="" id="{74823229-57AD-4D53-BB2E-D94C801F81DB}"/>
              </a:ext>
            </a:extLst>
          </p:cNvPr>
          <p:cNvSpPr txBox="1"/>
          <p:nvPr/>
        </p:nvSpPr>
        <p:spPr>
          <a:xfrm>
            <a:off x="12681791" y="16706570"/>
            <a:ext cx="10291211" cy="5632311"/>
          </a:xfrm>
          <a:prstGeom prst="rect">
            <a:avLst/>
          </a:prstGeom>
          <a:noFill/>
        </p:spPr>
        <p:txBody>
          <a:bodyPr wrap="square" rtlCol="0">
            <a:spAutoFit/>
          </a:bodyPr>
          <a:lstStyle/>
          <a:p>
            <a:pPr algn="just"/>
            <a:r>
              <a:rPr lang="tr-TR" sz="3000" dirty="0">
                <a:solidFill>
                  <a:schemeClr val="bg1"/>
                </a:solidFill>
                <a:latin typeface="Times New Roman" panose="02020603050405020304" pitchFamily="18" charset="0"/>
                <a:cs typeface="Times New Roman" panose="02020603050405020304" pitchFamily="18" charset="0"/>
              </a:rPr>
              <a:t>     Buzdolabı kapağının tek seferde tamamının açılmasının önüne                      geçmek için sürgü mekanizması oluşturulmuştur. Sürgü yatay yönde kullanılarak kapağın aşağı yönlü hareketinde gerekli kontrole gerek duyulmamıştır. Kapak oval şeklinde tasarlanarak buzdolabı iç hacmi artırılmaya çalışılmıştır. Standart buzdolaplarında raflar ile kapak arasındaki boşluk kapağa yakın olan ürünlerin düşmesine sebep olabilmektedir. Rafların uç kısmı kapağa göre imal edildiğinde buzdolabı iç hacminden tam olarak yararlanılmış olacaktır. Aynı zamanda sürgü kısmının dışında daha büyük ürünlerin saklanması amacıyla sürgü mekanizmasının dışında kapağın tamamının açılması istenmiş ve sol üst kısımda bunun için bir boşaltma yapılmıştır.</a:t>
            </a:r>
          </a:p>
        </p:txBody>
      </p:sp>
      <p:sp>
        <p:nvSpPr>
          <p:cNvPr id="46" name="Metin kutusu 45">
            <a:extLst>
              <a:ext uri="{FF2B5EF4-FFF2-40B4-BE49-F238E27FC236}">
                <a16:creationId xmlns:a16="http://schemas.microsoft.com/office/drawing/2014/main" xmlns="" id="{BB661B3F-5543-4945-87F2-2F56C149A91C}"/>
              </a:ext>
            </a:extLst>
          </p:cNvPr>
          <p:cNvSpPr txBox="1"/>
          <p:nvPr/>
        </p:nvSpPr>
        <p:spPr>
          <a:xfrm>
            <a:off x="685799" y="23544190"/>
            <a:ext cx="10548851" cy="6555641"/>
          </a:xfrm>
          <a:prstGeom prst="rect">
            <a:avLst/>
          </a:prstGeom>
          <a:noFill/>
        </p:spPr>
        <p:txBody>
          <a:bodyPr wrap="square" rtlCol="0">
            <a:spAutoFit/>
          </a:bodyPr>
          <a:lstStyle/>
          <a:p>
            <a:pPr algn="just">
              <a:tabLst>
                <a:tab pos="179388" algn="l"/>
              </a:tabLst>
            </a:pPr>
            <a:r>
              <a:rPr lang="tr-TR" sz="3000" dirty="0">
                <a:solidFill>
                  <a:schemeClr val="bg1"/>
                </a:solidFill>
                <a:latin typeface="Times New Roman" panose="02020603050405020304" pitchFamily="18" charset="0"/>
                <a:cs typeface="Times New Roman" panose="02020603050405020304" pitchFamily="18" charset="0"/>
              </a:rPr>
              <a:t>    Tasarımı yapılan projenin 50x40x40 cm³ boyutlarında ahşap modeli oluşturulmuştur. Modele uygun soğutma sistemi elemanlarının üretim zorluğu sebebiyle soğutma sistemi eklenmemiştir ve kapak tasarımına önem verilmiştir.      Kapaktaki şeffaf bölmede kullanılan pleksiglass, ısı ile şekil verilerek kavisli sürgünün içine yerleştirilmiştir. Buzdolabı aydınlatması hareket sensörüne bağlı iki adet şerit led ile sağlanmıştır.</a:t>
            </a:r>
          </a:p>
          <a:p>
            <a:pPr algn="just">
              <a:tabLst>
                <a:tab pos="179388" algn="l"/>
              </a:tabLst>
            </a:pPr>
            <a:r>
              <a:rPr lang="tr-TR" sz="3000" dirty="0">
                <a:solidFill>
                  <a:schemeClr val="bg1"/>
                </a:solidFill>
                <a:latin typeface="Times New Roman" panose="02020603050405020304" pitchFamily="18" charset="0"/>
                <a:cs typeface="Times New Roman" panose="02020603050405020304" pitchFamily="18" charset="0"/>
              </a:rPr>
              <a:t>    Kapağın rahatça açılıp kapanması ve buzdolabının taşınabilirliği için buzdolabı gövdesinin altına dört adet frenli tekerlek eklenmiştir.</a:t>
            </a:r>
          </a:p>
          <a:p>
            <a:pPr algn="just"/>
            <a:r>
              <a:rPr lang="tr-TR" sz="3000" dirty="0">
                <a:solidFill>
                  <a:schemeClr val="bg1"/>
                </a:solidFill>
                <a:latin typeface="Times New Roman" panose="02020603050405020304" pitchFamily="18" charset="0"/>
                <a:cs typeface="Times New Roman" panose="02020603050405020304" pitchFamily="18" charset="0"/>
              </a:rPr>
              <a:t>    Buzdolabı rafları dikdörtgen şekilde üretilmiştir fakat iç hacmini verimli kullanmak amacıyla raf şeklinin buzdolabı kapağındaki kavisle uyumlu olacak şekilde üretimi yapılabilir. </a:t>
            </a:r>
          </a:p>
          <a:p>
            <a:pPr algn="just"/>
            <a:r>
              <a:rPr lang="tr-TR" sz="3000" dirty="0">
                <a:solidFill>
                  <a:schemeClr val="bg1"/>
                </a:solidFill>
                <a:latin typeface="Times New Roman" panose="02020603050405020304" pitchFamily="18" charset="0"/>
                <a:cs typeface="Times New Roman" panose="02020603050405020304" pitchFamily="18" charset="0"/>
              </a:rPr>
              <a:t> </a:t>
            </a:r>
          </a:p>
        </p:txBody>
      </p:sp>
      <p:pic>
        <p:nvPicPr>
          <p:cNvPr id="49" name="Resim 48">
            <a:extLst>
              <a:ext uri="{FF2B5EF4-FFF2-40B4-BE49-F238E27FC236}">
                <a16:creationId xmlns:a16="http://schemas.microsoft.com/office/drawing/2014/main" xmlns="" id="{E933C98A-ACD8-4611-8C7A-850D702002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9492" y="525148"/>
            <a:ext cx="4762500" cy="4762500"/>
          </a:xfrm>
          <a:prstGeom prst="rect">
            <a:avLst/>
          </a:prstGeom>
        </p:spPr>
      </p:pic>
      <p:sp>
        <p:nvSpPr>
          <p:cNvPr id="2" name="Metin kutusu 1">
            <a:extLst>
              <a:ext uri="{FF2B5EF4-FFF2-40B4-BE49-F238E27FC236}">
                <a16:creationId xmlns:a16="http://schemas.microsoft.com/office/drawing/2014/main" xmlns="" id="{CD92F2B9-6585-46B3-A749-692A16AE59AA}"/>
              </a:ext>
            </a:extLst>
          </p:cNvPr>
          <p:cNvSpPr txBox="1"/>
          <p:nvPr/>
        </p:nvSpPr>
        <p:spPr>
          <a:xfrm>
            <a:off x="10975654" y="30354612"/>
            <a:ext cx="11387901" cy="5170646"/>
          </a:xfrm>
          <a:prstGeom prst="rect">
            <a:avLst/>
          </a:prstGeom>
          <a:noFill/>
        </p:spPr>
        <p:txBody>
          <a:bodyPr wrap="square" rtlCol="0">
            <a:spAutoFit/>
          </a:bodyPr>
          <a:lstStyle/>
          <a:p>
            <a:pPr indent="361950" algn="just"/>
            <a:r>
              <a:rPr lang="tr-TR" sz="3000" dirty="0">
                <a:solidFill>
                  <a:schemeClr val="bg1"/>
                </a:solidFill>
                <a:latin typeface="Times New Roman" panose="02020603050405020304" pitchFamily="18" charset="0"/>
                <a:cs typeface="Times New Roman" panose="02020603050405020304" pitchFamily="18" charset="0"/>
              </a:rPr>
              <a:t>Üretilen sensörlü şeffaf kapaklı buzdolabı projesinin modeli ile tasarımı karşılaştırıldığında bazı farklılıklar gözlemlenmiştir. Yan tarafa konulması planlanan hareket sensörü model boyutundan dolayı iç tarafa yerleştirilmiştir. Daha kullanışlı olacağı düşünülerek raf düzeni değiştirilmiştir. Üretimi ve montajı zor olduğundan kapağın iç tarafında kavis oluşturulamamıştır. Şeffaf bölmelerin kayması için açılması gereken oyuklar yerine pleksiglasstan kavisli profil oluşturulmuştur. </a:t>
            </a:r>
          </a:p>
          <a:p>
            <a:pPr indent="442913" algn="just"/>
            <a:r>
              <a:rPr lang="tr-TR" sz="3000" dirty="0">
                <a:solidFill>
                  <a:schemeClr val="bg1"/>
                </a:solidFill>
                <a:latin typeface="Times New Roman" panose="02020603050405020304" pitchFamily="18" charset="0"/>
                <a:cs typeface="Times New Roman" panose="02020603050405020304" pitchFamily="18" charset="0"/>
              </a:rPr>
              <a:t>Şeffaf bölmelerin sızdırmazlığı için düşünülen sistem model boyutu ve malzemesinden dolayı üretimde karşılaşılan zorluklar nedeniyle gerçekleştirilememiştir. Enerji tasarrufu, soğutma kapasitesi gibi hesaplamalar modelde soğutma sistemi bulunmadığı için yapılamamıştır. </a:t>
            </a:r>
          </a:p>
        </p:txBody>
      </p:sp>
      <p:pic>
        <p:nvPicPr>
          <p:cNvPr id="21" name="Resim 20">
            <a:extLst>
              <a:ext uri="{FF2B5EF4-FFF2-40B4-BE49-F238E27FC236}">
                <a16:creationId xmlns:a16="http://schemas.microsoft.com/office/drawing/2014/main" xmlns="" id="{6947A285-2A81-487A-B89C-CEAF868AF91A}"/>
              </a:ext>
            </a:extLst>
          </p:cNvPr>
          <p:cNvPicPr/>
          <p:nvPr/>
        </p:nvPicPr>
        <p:blipFill rotWithShape="1">
          <a:blip r:embed="rId6">
            <a:extLst>
              <a:ext uri="{28A0092B-C50C-407E-A947-70E740481C1C}">
                <a14:useLocalDpi xmlns:a14="http://schemas.microsoft.com/office/drawing/2010/main" val="0"/>
              </a:ext>
            </a:extLst>
          </a:blip>
          <a:srcRect l="9198" t="26567" r="12523" b="32419"/>
          <a:stretch/>
        </p:blipFill>
        <p:spPr bwMode="auto">
          <a:xfrm>
            <a:off x="2081103" y="29606216"/>
            <a:ext cx="6293876" cy="6260618"/>
          </a:xfrm>
          <a:prstGeom prst="rect">
            <a:avLst/>
          </a:prstGeom>
          <a:noFill/>
          <a:ln>
            <a:noFill/>
          </a:ln>
          <a:extLst>
            <a:ext uri="{53640926-AAD7-44D8-BBD7-CCE9431645EC}">
              <a14:shadowObscured xmlns:a14="http://schemas.microsoft.com/office/drawing/2010/main"/>
            </a:ext>
          </a:extLst>
        </p:spPr>
      </p:pic>
      <p:pic>
        <p:nvPicPr>
          <p:cNvPr id="6" name="Resim 5" descr="iç mekan, açık, beyaz, beyaz eşya içeren bir resim&#10;&#10;Açıklama otomatik olarak oluşturuldu">
            <a:extLst>
              <a:ext uri="{FF2B5EF4-FFF2-40B4-BE49-F238E27FC236}">
                <a16:creationId xmlns:a16="http://schemas.microsoft.com/office/drawing/2014/main" xmlns="" id="{D472B6A2-1CD6-4DC2-A1B7-476448EDAE5C}"/>
              </a:ext>
            </a:extLst>
          </p:cNvPr>
          <p:cNvPicPr>
            <a:picLocks noChangeAspect="1"/>
          </p:cNvPicPr>
          <p:nvPr/>
        </p:nvPicPr>
        <p:blipFill rotWithShape="1">
          <a:blip r:embed="rId7">
            <a:extLst>
              <a:ext uri="{28A0092B-C50C-407E-A947-70E740481C1C}">
                <a14:useLocalDpi xmlns:a14="http://schemas.microsoft.com/office/drawing/2010/main" val="0"/>
              </a:ext>
            </a:extLst>
          </a:blip>
          <a:srcRect l="19" t="17401" r="-19" b="20134"/>
          <a:stretch/>
        </p:blipFill>
        <p:spPr>
          <a:xfrm>
            <a:off x="14825662" y="22506121"/>
            <a:ext cx="6197192" cy="7034467"/>
          </a:xfrm>
          <a:prstGeom prst="rect">
            <a:avLst/>
          </a:prstGeom>
        </p:spPr>
      </p:pic>
      <p:sp>
        <p:nvSpPr>
          <p:cNvPr id="3" name="Metin kutusu 2">
            <a:extLst>
              <a:ext uri="{FF2B5EF4-FFF2-40B4-BE49-F238E27FC236}">
                <a16:creationId xmlns:a16="http://schemas.microsoft.com/office/drawing/2014/main" xmlns="" id="{09D4DE93-F0A6-48A0-B3B3-BF2FDF85E4C2}"/>
              </a:ext>
            </a:extLst>
          </p:cNvPr>
          <p:cNvSpPr txBox="1"/>
          <p:nvPr/>
        </p:nvSpPr>
        <p:spPr>
          <a:xfrm>
            <a:off x="19971934" y="791436"/>
            <a:ext cx="5341750" cy="923330"/>
          </a:xfrm>
          <a:prstGeom prst="rect">
            <a:avLst/>
          </a:prstGeom>
          <a:noFill/>
        </p:spPr>
        <p:txBody>
          <a:bodyPr wrap="square" rtlCol="0">
            <a:spAutoFit/>
          </a:bodyPr>
          <a:lstStyle/>
          <a:p>
            <a:r>
              <a:rPr lang="tr-TR" sz="5400" b="1" dirty="0">
                <a:solidFill>
                  <a:srgbClr val="00426A"/>
                </a:solidFill>
                <a:latin typeface="Times New Roman" panose="02020603050405020304" pitchFamily="18" charset="0"/>
                <a:cs typeface="Times New Roman" panose="02020603050405020304" pitchFamily="18" charset="0"/>
              </a:rPr>
              <a:t>HAZİRAN 2021</a:t>
            </a:r>
          </a:p>
        </p:txBody>
      </p:sp>
    </p:spTree>
    <p:extLst>
      <p:ext uri="{BB962C8B-B14F-4D97-AF65-F5344CB8AC3E}">
        <p14:creationId xmlns:p14="http://schemas.microsoft.com/office/powerpoint/2010/main" val="506811236"/>
      </p:ext>
    </p:extLst>
  </p:cSld>
  <p:clrMapOvr>
    <a:masterClrMapping/>
  </p:clrMapOvr>
</p:sld>
</file>

<file path=ppt/theme/theme1.xml><?xml version="1.0" encoding="utf-8"?>
<a:theme xmlns:a="http://schemas.openxmlformats.org/drawingml/2006/main" name="Yüzeyler">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326</TotalTime>
  <Words>410</Words>
  <Application>Microsoft Office PowerPoint</Application>
  <PresentationFormat>Özel</PresentationFormat>
  <Paragraphs>21</Paragraphs>
  <Slides>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Times New Roman</vt:lpstr>
      <vt:lpstr>Trebuchet MS</vt:lpstr>
      <vt:lpstr>Wingdings 3</vt:lpstr>
      <vt:lpstr>Yüzeyler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Burhan</cp:lastModifiedBy>
  <cp:revision>44</cp:revision>
  <dcterms:created xsi:type="dcterms:W3CDTF">2021-05-28T13:53:22Z</dcterms:created>
  <dcterms:modified xsi:type="dcterms:W3CDTF">2021-07-07T06:58:30Z</dcterms:modified>
</cp:coreProperties>
</file>