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86951" autoAdjust="0"/>
  </p:normalViewPr>
  <p:slideViewPr>
    <p:cSldViewPr>
      <p:cViewPr varScale="1">
        <p:scale>
          <a:sx n="101" d="100"/>
          <a:sy n="101" d="100"/>
        </p:scale>
        <p:origin x="191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525720-EEF9-4BDD-93E0-262E795DC755}" type="datetimeFigureOut">
              <a:rPr lang="tr-TR" smtClean="0"/>
              <a:pPr/>
              <a:t>19.12.2018</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AC955E-FDF0-4682-920C-FE3A6E9904A0}" type="slidenum">
              <a:rPr lang="tr-TR" smtClean="0"/>
              <a:pPr/>
              <a:t>‹#›</a:t>
            </a:fld>
            <a:endParaRPr lang="tr-TR"/>
          </a:p>
        </p:txBody>
      </p:sp>
    </p:spTree>
    <p:extLst>
      <p:ext uri="{BB962C8B-B14F-4D97-AF65-F5344CB8AC3E}">
        <p14:creationId xmlns:p14="http://schemas.microsoft.com/office/powerpoint/2010/main" val="3063335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a:prstGeom prst="rect">
            <a:avLst/>
          </a:prstGeo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70BF5CCD-2192-4182-9A93-08899D18C33A}" type="datetimeFigureOut">
              <a:rPr lang="tr-TR" smtClean="0"/>
              <a:pPr/>
              <a:t>19.12.2018</a:t>
            </a:fld>
            <a:endParaRPr lang="tr-TR"/>
          </a:p>
        </p:txBody>
      </p:sp>
      <p:sp>
        <p:nvSpPr>
          <p:cNvPr id="5" name="4 Altbilgi Yer Tutucusu"/>
          <p:cNvSpPr>
            <a:spLocks noGrp="1"/>
          </p:cNvSpPr>
          <p:nvPr>
            <p:ph type="ftr" sz="quarter" idx="11"/>
          </p:nvPr>
        </p:nvSpPr>
        <p:spPr/>
        <p:txBody>
          <a:bodyPr/>
          <a:lstStyle/>
          <a:p>
            <a:r>
              <a:rPr lang="tr-TR" dirty="0"/>
              <a:t>STRICTLY CONFIDENTIAL</a:t>
            </a:r>
          </a:p>
        </p:txBody>
      </p:sp>
      <p:sp>
        <p:nvSpPr>
          <p:cNvPr id="6" name="5 Slayt Numarası Yer Tutucusu"/>
          <p:cNvSpPr>
            <a:spLocks noGrp="1"/>
          </p:cNvSpPr>
          <p:nvPr>
            <p:ph type="sldNum" sz="quarter" idx="12"/>
          </p:nvPr>
        </p:nvSpPr>
        <p:spPr/>
        <p:txBody>
          <a:bodyPr/>
          <a:lstStyle/>
          <a:p>
            <a:fld id="{96376FCA-CC33-443D-B9BB-FA7A317E6F55}"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p14:dur="10" advClick="0" advTm="8000"/>
    </mc:Choice>
    <mc:Fallback xmlns="">
      <p:transition advClick="0" advTm="8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a:prstGeom prst="rect">
            <a:avLst/>
          </a:prstGeom>
        </p:spPr>
        <p:txBody>
          <a:bodyPr/>
          <a:lstStyle/>
          <a:p>
            <a:r>
              <a:rPr lang="tr-TR"/>
              <a:t>Asıl başlık stili için tıklatın</a:t>
            </a:r>
          </a:p>
        </p:txBody>
      </p:sp>
      <p:sp>
        <p:nvSpPr>
          <p:cNvPr id="3" name="2 Dikey Metin Yer Tutucusu"/>
          <p:cNvSpPr>
            <a:spLocks noGrp="1"/>
          </p:cNvSpPr>
          <p:nvPr>
            <p:ph type="body" orient="vert" idx="1"/>
          </p:nvPr>
        </p:nvSpPr>
        <p:spPr>
          <a:xfrm>
            <a:off x="457200" y="1600200"/>
            <a:ext cx="8229600" cy="4525963"/>
          </a:xfrm>
          <a:prstGeom prst="rect">
            <a:avLst/>
          </a:prstGeo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70BF5CCD-2192-4182-9A93-08899D18C33A}" type="datetimeFigureOut">
              <a:rPr lang="tr-TR" smtClean="0"/>
              <a:pPr/>
              <a:t>19.12.2018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6376FCA-CC33-443D-B9BB-FA7A317E6F55}"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p14:dur="10" advClick="0" advTm="8000"/>
    </mc:Choice>
    <mc:Fallback xmlns="">
      <p:transition advClick="0" advTm="8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a:prstGeom prst="rect">
            <a:avLst/>
          </a:prstGeo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a:prstGeom prst="rect">
            <a:avLst/>
          </a:prstGeo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70BF5CCD-2192-4182-9A93-08899D18C33A}" type="datetimeFigureOut">
              <a:rPr lang="tr-TR" smtClean="0"/>
              <a:pPr/>
              <a:t>19.12.2018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6376FCA-CC33-443D-B9BB-FA7A317E6F55}"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p14:dur="10" advClick="0" advTm="8000"/>
    </mc:Choice>
    <mc:Fallback xmlns="">
      <p:transition advClick="0" advTm="8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a:prstGeom prst="rect">
            <a:avLst/>
          </a:prstGeom>
        </p:spPr>
        <p:txBody>
          <a:bodyPr/>
          <a:lstStyle/>
          <a:p>
            <a:r>
              <a:rPr lang="tr-TR"/>
              <a:t>Asıl başlık stili için tıklatın</a:t>
            </a:r>
          </a:p>
        </p:txBody>
      </p:sp>
      <p:sp>
        <p:nvSpPr>
          <p:cNvPr id="3" name="2 İçerik Yer Tutucusu"/>
          <p:cNvSpPr>
            <a:spLocks noGrp="1"/>
          </p:cNvSpPr>
          <p:nvPr>
            <p:ph idx="1"/>
          </p:nvPr>
        </p:nvSpPr>
        <p:spPr>
          <a:xfrm>
            <a:off x="457200" y="1600200"/>
            <a:ext cx="8229600" cy="4525963"/>
          </a:xfrm>
          <a:prstGeom prst="rect">
            <a:avLst/>
          </a:prstGeom>
        </p:spPr>
        <p:txBody>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3 Veri Yer Tutucusu"/>
          <p:cNvSpPr>
            <a:spLocks noGrp="1"/>
          </p:cNvSpPr>
          <p:nvPr>
            <p:ph type="dt" sz="half" idx="10"/>
          </p:nvPr>
        </p:nvSpPr>
        <p:spPr/>
        <p:txBody>
          <a:bodyPr/>
          <a:lstStyle/>
          <a:p>
            <a:fld id="{70BF5CCD-2192-4182-9A93-08899D18C33A}" type="datetimeFigureOut">
              <a:rPr lang="tr-TR" smtClean="0"/>
              <a:pPr/>
              <a:t>19.12.2018</a:t>
            </a:fld>
            <a:endParaRPr lang="tr-TR"/>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96376FCA-CC33-443D-B9BB-FA7A317E6F55}"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p14:dur="10" advClick="0" advTm="8000"/>
    </mc:Choice>
    <mc:Fallback xmlns="">
      <p:transition advClick="0" advTm="8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70BF5CCD-2192-4182-9A93-08899D18C33A}" type="datetimeFigureOut">
              <a:rPr lang="tr-TR" smtClean="0"/>
              <a:pPr/>
              <a:t>19.12.2018</a:t>
            </a:fld>
            <a:endParaRPr lang="tr-TR"/>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96376FCA-CC33-443D-B9BB-FA7A317E6F55}"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p14:dur="10" advClick="0" advTm="8000"/>
    </mc:Choice>
    <mc:Fallback xmlns="">
      <p:transition advClick="0" advTm="8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a:prstGeom prst="rect">
            <a:avLst/>
          </a:prstGeom>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70BF5CCD-2192-4182-9A93-08899D18C33A}" type="datetimeFigureOut">
              <a:rPr lang="tr-TR" smtClean="0"/>
              <a:pPr/>
              <a:t>19.12.2018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96376FCA-CC33-443D-B9BB-FA7A317E6F55}"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p14:dur="10" advClick="0" advTm="8000"/>
    </mc:Choice>
    <mc:Fallback xmlns="">
      <p:transition advClick="0" advTm="8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a:prstGeom prst="rect">
            <a:avLst/>
          </a:prstGeom>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70BF5CCD-2192-4182-9A93-08899D18C33A}" type="datetimeFigureOut">
              <a:rPr lang="tr-TR" smtClean="0"/>
              <a:pPr/>
              <a:t>19.12.2018</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96376FCA-CC33-443D-B9BB-FA7A317E6F55}"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p14:dur="10" advClick="0" advTm="8000"/>
    </mc:Choice>
    <mc:Fallback xmlns="">
      <p:transition advClick="0" advTm="8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a:prstGeom prst="rect">
            <a:avLst/>
          </a:prstGeom>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70BF5CCD-2192-4182-9A93-08899D18C33A}" type="datetimeFigureOut">
              <a:rPr lang="tr-TR" smtClean="0"/>
              <a:pPr/>
              <a:t>19.12.2018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96376FCA-CC33-443D-B9BB-FA7A317E6F55}"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p14:dur="10" advClick="0" advTm="8000"/>
    </mc:Choice>
    <mc:Fallback xmlns="">
      <p:transition advClick="0" advTm="8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70BF5CCD-2192-4182-9A93-08899D18C33A}" type="datetimeFigureOut">
              <a:rPr lang="tr-TR" smtClean="0"/>
              <a:pPr/>
              <a:t>19.12.2018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96376FCA-CC33-443D-B9BB-FA7A317E6F55}"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p14:dur="10" advClick="0" advTm="8000"/>
    </mc:Choice>
    <mc:Fallback xmlns="">
      <p:transition advClick="0" advTm="8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a:prstGeom prst="rect">
            <a:avLst/>
          </a:prstGeo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70BF5CCD-2192-4182-9A93-08899D18C33A}" type="datetimeFigureOut">
              <a:rPr lang="tr-TR" smtClean="0"/>
              <a:pPr/>
              <a:t>19.12.2018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96376FCA-CC33-443D-B9BB-FA7A317E6F55}"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p14:dur="10" advClick="0" advTm="8000"/>
    </mc:Choice>
    <mc:Fallback xmlns="">
      <p:transition advClick="0" advTm="8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a:prstGeom prst="rect">
            <a:avLst/>
          </a:prstGeo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70BF5CCD-2192-4182-9A93-08899D18C33A}" type="datetimeFigureOut">
              <a:rPr lang="tr-TR" smtClean="0"/>
              <a:pPr/>
              <a:t>19.12.2018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96376FCA-CC33-443D-B9BB-FA7A317E6F55}"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p14:dur="10" advClick="0" advTm="8000"/>
    </mc:Choice>
    <mc:Fallback xmlns="">
      <p:transition advClick="0" advTm="8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BF5CCD-2192-4182-9A93-08899D18C33A}" type="datetimeFigureOut">
              <a:rPr lang="tr-TR" smtClean="0"/>
              <a:pPr/>
              <a:t>19.12.2018</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376FCA-CC33-443D-B9BB-FA7A317E6F55}" type="slidenum">
              <a:rPr lang="tr-TR" smtClean="0"/>
              <a:pPr/>
              <a:t>‹#›</a:t>
            </a:fld>
            <a:endParaRPr lang="tr-TR"/>
          </a:p>
        </p:txBody>
      </p:sp>
      <p:pic>
        <p:nvPicPr>
          <p:cNvPr id="2050" name="Picture 2" descr="C:\vademecum\sunumlar\sunum\sunum\bg_slides.jpg"/>
          <p:cNvPicPr>
            <a:picLocks noChangeAspect="1" noChangeArrowheads="1"/>
          </p:cNvPicPr>
          <p:nvPr userDrawn="1"/>
        </p:nvPicPr>
        <p:blipFill>
          <a:blip r:embed="rId13" cstate="print"/>
          <a:srcRect/>
          <a:stretch>
            <a:fillRect/>
          </a:stretch>
        </p:blipFill>
        <p:spPr bwMode="auto">
          <a:xfrm>
            <a:off x="-11763" y="0"/>
            <a:ext cx="9155763" cy="6858000"/>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advClick="0" advTm="8000"/>
    </mc:Choice>
    <mc:Fallback xmlns="">
      <p:transition advClick="0" advTm="800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vademecumonline.com.tr/site/tp-signup"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vademecumonline.com.tr/"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227584" y="1916832"/>
            <a:ext cx="6688832" cy="1752600"/>
          </a:xfrm>
        </p:spPr>
        <p:txBody>
          <a:bodyPr/>
          <a:lstStyle/>
          <a:p>
            <a:endParaRPr lang="tr-TR" b="1" dirty="0"/>
          </a:p>
          <a:p>
            <a:r>
              <a:rPr lang="tr-TR" b="1" dirty="0"/>
              <a:t>VADEMECUMONLINE KULLANIM KILAVUZU</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xmlns="" id="{F2549080-A036-45C0-8B1B-ACE72290A1FC}"/>
              </a:ext>
            </a:extLst>
          </p:cNvPr>
          <p:cNvSpPr txBox="1"/>
          <p:nvPr/>
        </p:nvSpPr>
        <p:spPr>
          <a:xfrm>
            <a:off x="28410" y="0"/>
            <a:ext cx="5407685" cy="584775"/>
          </a:xfrm>
          <a:prstGeom prst="rect">
            <a:avLst/>
          </a:prstGeom>
          <a:noFill/>
        </p:spPr>
        <p:txBody>
          <a:bodyPr wrap="square" rtlCol="0">
            <a:spAutoFit/>
          </a:bodyPr>
          <a:lstStyle/>
          <a:p>
            <a:r>
              <a:rPr lang="tr-TR" sz="3200" b="1" dirty="0"/>
              <a:t>ÜST MENÜLER- Etkileşim</a:t>
            </a:r>
          </a:p>
        </p:txBody>
      </p:sp>
      <p:sp>
        <p:nvSpPr>
          <p:cNvPr id="6" name="Metin kutusu 5">
            <a:extLst>
              <a:ext uri="{FF2B5EF4-FFF2-40B4-BE49-F238E27FC236}">
                <a16:creationId xmlns:a16="http://schemas.microsoft.com/office/drawing/2014/main" xmlns="" id="{C3CE6147-7E72-48AD-9B86-3500E3711686}"/>
              </a:ext>
            </a:extLst>
          </p:cNvPr>
          <p:cNvSpPr txBox="1"/>
          <p:nvPr/>
        </p:nvSpPr>
        <p:spPr>
          <a:xfrm>
            <a:off x="5436095" y="1340768"/>
            <a:ext cx="3456385" cy="3139321"/>
          </a:xfrm>
          <a:prstGeom prst="rect">
            <a:avLst/>
          </a:prstGeom>
          <a:noFill/>
        </p:spPr>
        <p:txBody>
          <a:bodyPr wrap="square" rtlCol="0">
            <a:spAutoFit/>
          </a:bodyPr>
          <a:lstStyle/>
          <a:p>
            <a:pPr algn="just"/>
            <a:r>
              <a:rPr lang="tr-TR" dirty="0"/>
              <a:t>Etkileşim modülünde etkileşim kontrolü yapılacak ilaçları sırasıyla ekleyebilirsiniz.</a:t>
            </a:r>
          </a:p>
          <a:p>
            <a:pPr algn="just"/>
            <a:r>
              <a:rPr lang="tr-TR" dirty="0"/>
              <a:t>Etkileşim kontrolü için menülerden besin, semptom, hastalık ve hasta özelliklerini de seçerek tüm bilgiler ile birlikte etkileşim sonucunu sorgulayabilirsiniz.</a:t>
            </a:r>
          </a:p>
          <a:p>
            <a:pPr algn="just"/>
            <a:endParaRPr lang="tr-TR" dirty="0"/>
          </a:p>
          <a:p>
            <a:pPr algn="just"/>
            <a:r>
              <a:rPr lang="tr-TR" dirty="0"/>
              <a:t>Dilerseniz sorguladığınız etkileşimi kayıt altına alabilirsiniz.</a:t>
            </a:r>
          </a:p>
        </p:txBody>
      </p:sp>
      <p:pic>
        <p:nvPicPr>
          <p:cNvPr id="3" name="Resim 2">
            <a:extLst>
              <a:ext uri="{FF2B5EF4-FFF2-40B4-BE49-F238E27FC236}">
                <a16:creationId xmlns:a16="http://schemas.microsoft.com/office/drawing/2014/main" xmlns="" id="{546752BD-5054-41AF-A715-FCAB626F5B2B}"/>
              </a:ext>
            </a:extLst>
          </p:cNvPr>
          <p:cNvPicPr>
            <a:picLocks noChangeAspect="1"/>
          </p:cNvPicPr>
          <p:nvPr/>
        </p:nvPicPr>
        <p:blipFill>
          <a:blip r:embed="rId2"/>
          <a:stretch>
            <a:fillRect/>
          </a:stretch>
        </p:blipFill>
        <p:spPr>
          <a:xfrm>
            <a:off x="28410" y="764704"/>
            <a:ext cx="5216948" cy="6173388"/>
          </a:xfrm>
          <a:prstGeom prst="rect">
            <a:avLst/>
          </a:prstGeom>
        </p:spPr>
      </p:pic>
    </p:spTree>
    <p:extLst>
      <p:ext uri="{BB962C8B-B14F-4D97-AF65-F5344CB8AC3E}">
        <p14:creationId xmlns:p14="http://schemas.microsoft.com/office/powerpoint/2010/main" val="34925706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xmlns="" id="{F2549080-A036-45C0-8B1B-ACE72290A1FC}"/>
              </a:ext>
            </a:extLst>
          </p:cNvPr>
          <p:cNvSpPr txBox="1"/>
          <p:nvPr/>
        </p:nvSpPr>
        <p:spPr>
          <a:xfrm>
            <a:off x="28410" y="0"/>
            <a:ext cx="5407685" cy="584775"/>
          </a:xfrm>
          <a:prstGeom prst="rect">
            <a:avLst/>
          </a:prstGeom>
          <a:noFill/>
        </p:spPr>
        <p:txBody>
          <a:bodyPr wrap="square" rtlCol="0">
            <a:spAutoFit/>
          </a:bodyPr>
          <a:lstStyle/>
          <a:p>
            <a:r>
              <a:rPr lang="tr-TR" sz="3200" b="1" dirty="0"/>
              <a:t>ÜST MENÜLER</a:t>
            </a:r>
          </a:p>
        </p:txBody>
      </p:sp>
      <p:pic>
        <p:nvPicPr>
          <p:cNvPr id="2" name="Resim 1">
            <a:extLst>
              <a:ext uri="{FF2B5EF4-FFF2-40B4-BE49-F238E27FC236}">
                <a16:creationId xmlns:a16="http://schemas.microsoft.com/office/drawing/2014/main" xmlns="" id="{3C131385-12C9-4563-B1CD-3B9E02EE04ED}"/>
              </a:ext>
            </a:extLst>
          </p:cNvPr>
          <p:cNvPicPr>
            <a:picLocks noChangeAspect="1"/>
          </p:cNvPicPr>
          <p:nvPr/>
        </p:nvPicPr>
        <p:blipFill>
          <a:blip r:embed="rId2"/>
          <a:stretch>
            <a:fillRect/>
          </a:stretch>
        </p:blipFill>
        <p:spPr>
          <a:xfrm>
            <a:off x="38863" y="980728"/>
            <a:ext cx="8839374" cy="373412"/>
          </a:xfrm>
          <a:prstGeom prst="rect">
            <a:avLst/>
          </a:prstGeom>
        </p:spPr>
      </p:pic>
      <p:pic>
        <p:nvPicPr>
          <p:cNvPr id="7" name="Resim 6">
            <a:extLst>
              <a:ext uri="{FF2B5EF4-FFF2-40B4-BE49-F238E27FC236}">
                <a16:creationId xmlns:a16="http://schemas.microsoft.com/office/drawing/2014/main" xmlns="" id="{67B20CDE-8EE6-4144-9885-3CD69BFF69CA}"/>
              </a:ext>
            </a:extLst>
          </p:cNvPr>
          <p:cNvPicPr>
            <a:picLocks noChangeAspect="1"/>
          </p:cNvPicPr>
          <p:nvPr/>
        </p:nvPicPr>
        <p:blipFill>
          <a:blip r:embed="rId3"/>
          <a:stretch>
            <a:fillRect/>
          </a:stretch>
        </p:blipFill>
        <p:spPr>
          <a:xfrm>
            <a:off x="179512" y="1578643"/>
            <a:ext cx="514350" cy="342900"/>
          </a:xfrm>
          <a:prstGeom prst="rect">
            <a:avLst/>
          </a:prstGeom>
        </p:spPr>
      </p:pic>
      <p:sp>
        <p:nvSpPr>
          <p:cNvPr id="8" name="Metin kutusu 7">
            <a:extLst>
              <a:ext uri="{FF2B5EF4-FFF2-40B4-BE49-F238E27FC236}">
                <a16:creationId xmlns:a16="http://schemas.microsoft.com/office/drawing/2014/main" xmlns="" id="{A5E8D7C0-B5F1-4A24-8A77-3AF3CB9D6AFA}"/>
              </a:ext>
            </a:extLst>
          </p:cNvPr>
          <p:cNvSpPr txBox="1"/>
          <p:nvPr/>
        </p:nvSpPr>
        <p:spPr>
          <a:xfrm>
            <a:off x="693862" y="1552211"/>
            <a:ext cx="4650148" cy="369332"/>
          </a:xfrm>
          <a:prstGeom prst="rect">
            <a:avLst/>
          </a:prstGeom>
          <a:noFill/>
        </p:spPr>
        <p:txBody>
          <a:bodyPr wrap="square" rtlCol="0">
            <a:spAutoFit/>
          </a:bodyPr>
          <a:lstStyle/>
          <a:p>
            <a:r>
              <a:rPr lang="tr-TR" dirty="0"/>
              <a:t>Kolay arama yapmanızı sağlar</a:t>
            </a:r>
          </a:p>
        </p:txBody>
      </p:sp>
      <p:pic>
        <p:nvPicPr>
          <p:cNvPr id="9" name="Resim 8">
            <a:extLst>
              <a:ext uri="{FF2B5EF4-FFF2-40B4-BE49-F238E27FC236}">
                <a16:creationId xmlns:a16="http://schemas.microsoft.com/office/drawing/2014/main" xmlns="" id="{1389E8F4-9A40-43D4-82B3-FE8674AC7D54}"/>
              </a:ext>
            </a:extLst>
          </p:cNvPr>
          <p:cNvPicPr>
            <a:picLocks noChangeAspect="1"/>
          </p:cNvPicPr>
          <p:nvPr/>
        </p:nvPicPr>
        <p:blipFill>
          <a:blip r:embed="rId4"/>
          <a:stretch>
            <a:fillRect/>
          </a:stretch>
        </p:blipFill>
        <p:spPr>
          <a:xfrm>
            <a:off x="176215" y="2060372"/>
            <a:ext cx="514349" cy="564530"/>
          </a:xfrm>
          <a:prstGeom prst="rect">
            <a:avLst/>
          </a:prstGeom>
        </p:spPr>
      </p:pic>
      <p:sp>
        <p:nvSpPr>
          <p:cNvPr id="10" name="Metin kutusu 9">
            <a:extLst>
              <a:ext uri="{FF2B5EF4-FFF2-40B4-BE49-F238E27FC236}">
                <a16:creationId xmlns:a16="http://schemas.microsoft.com/office/drawing/2014/main" xmlns="" id="{5C437C1E-6913-4AF6-AC19-06C5446A6883}"/>
              </a:ext>
            </a:extLst>
          </p:cNvPr>
          <p:cNvSpPr txBox="1"/>
          <p:nvPr/>
        </p:nvSpPr>
        <p:spPr>
          <a:xfrm>
            <a:off x="792160" y="2157971"/>
            <a:ext cx="5580039" cy="369332"/>
          </a:xfrm>
          <a:prstGeom prst="rect">
            <a:avLst/>
          </a:prstGeom>
          <a:noFill/>
        </p:spPr>
        <p:txBody>
          <a:bodyPr wrap="square" rtlCol="0">
            <a:spAutoFit/>
          </a:bodyPr>
          <a:lstStyle/>
          <a:p>
            <a:r>
              <a:rPr lang="tr-TR" dirty="0"/>
              <a:t>Son incelediğiniz ilacın sayfasına dönmenizi sağlar</a:t>
            </a:r>
          </a:p>
        </p:txBody>
      </p:sp>
      <p:pic>
        <p:nvPicPr>
          <p:cNvPr id="11" name="Resim 10">
            <a:extLst>
              <a:ext uri="{FF2B5EF4-FFF2-40B4-BE49-F238E27FC236}">
                <a16:creationId xmlns:a16="http://schemas.microsoft.com/office/drawing/2014/main" xmlns="" id="{40B77F9A-FBC1-4F08-8203-68E14C24E568}"/>
              </a:ext>
            </a:extLst>
          </p:cNvPr>
          <p:cNvPicPr>
            <a:picLocks noChangeAspect="1"/>
          </p:cNvPicPr>
          <p:nvPr/>
        </p:nvPicPr>
        <p:blipFill>
          <a:blip r:embed="rId5"/>
          <a:stretch>
            <a:fillRect/>
          </a:stretch>
        </p:blipFill>
        <p:spPr>
          <a:xfrm>
            <a:off x="182560" y="3064434"/>
            <a:ext cx="609600" cy="533400"/>
          </a:xfrm>
          <a:prstGeom prst="rect">
            <a:avLst/>
          </a:prstGeom>
        </p:spPr>
      </p:pic>
      <p:sp>
        <p:nvSpPr>
          <p:cNvPr id="12" name="Metin kutusu 11">
            <a:extLst>
              <a:ext uri="{FF2B5EF4-FFF2-40B4-BE49-F238E27FC236}">
                <a16:creationId xmlns:a16="http://schemas.microsoft.com/office/drawing/2014/main" xmlns="" id="{C734F740-A0B4-4053-9C50-4B7A04EE110D}"/>
              </a:ext>
            </a:extLst>
          </p:cNvPr>
          <p:cNvSpPr txBox="1"/>
          <p:nvPr/>
        </p:nvSpPr>
        <p:spPr>
          <a:xfrm>
            <a:off x="815984" y="2951503"/>
            <a:ext cx="8169280" cy="646331"/>
          </a:xfrm>
          <a:prstGeom prst="rect">
            <a:avLst/>
          </a:prstGeom>
          <a:noFill/>
        </p:spPr>
        <p:txBody>
          <a:bodyPr wrap="square" rtlCol="0">
            <a:spAutoFit/>
          </a:bodyPr>
          <a:lstStyle/>
          <a:p>
            <a:r>
              <a:rPr lang="tr-TR" dirty="0"/>
              <a:t>Hesabınız ile ilgili profil bilgilerinizi görüntüleyip, ekran görüntüleri ile ilgili görünüm ayarlarınızı yapabilirsiniz</a:t>
            </a:r>
          </a:p>
        </p:txBody>
      </p:sp>
    </p:spTree>
    <p:extLst>
      <p:ext uri="{BB962C8B-B14F-4D97-AF65-F5344CB8AC3E}">
        <p14:creationId xmlns:p14="http://schemas.microsoft.com/office/powerpoint/2010/main" val="35299553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etin kutusu 12">
            <a:extLst>
              <a:ext uri="{FF2B5EF4-FFF2-40B4-BE49-F238E27FC236}">
                <a16:creationId xmlns:a16="http://schemas.microsoft.com/office/drawing/2014/main" xmlns="" id="{39544093-8CF0-4383-BFB0-A899340E7732}"/>
              </a:ext>
            </a:extLst>
          </p:cNvPr>
          <p:cNvSpPr txBox="1"/>
          <p:nvPr/>
        </p:nvSpPr>
        <p:spPr>
          <a:xfrm>
            <a:off x="28410" y="0"/>
            <a:ext cx="5407685" cy="584775"/>
          </a:xfrm>
          <a:prstGeom prst="rect">
            <a:avLst/>
          </a:prstGeom>
          <a:noFill/>
        </p:spPr>
        <p:txBody>
          <a:bodyPr wrap="square" rtlCol="0">
            <a:spAutoFit/>
          </a:bodyPr>
          <a:lstStyle/>
          <a:p>
            <a:r>
              <a:rPr lang="tr-TR" sz="3200" b="1" dirty="0"/>
              <a:t>MOBİL UYGULAMA</a:t>
            </a:r>
          </a:p>
        </p:txBody>
      </p:sp>
      <p:pic>
        <p:nvPicPr>
          <p:cNvPr id="15" name="Resim 14" descr="metin içeren bir resim&#10;&#10;Yüksek güvenilirlikle oluşturulmuş açıklama">
            <a:extLst>
              <a:ext uri="{FF2B5EF4-FFF2-40B4-BE49-F238E27FC236}">
                <a16:creationId xmlns:a16="http://schemas.microsoft.com/office/drawing/2014/main" xmlns="" id="{ED61B343-5721-4310-AFFE-AED5F57B58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2775" y="2507702"/>
            <a:ext cx="5592622" cy="4194467"/>
          </a:xfrm>
          <a:prstGeom prst="rect">
            <a:avLst/>
          </a:prstGeom>
        </p:spPr>
      </p:pic>
      <p:sp>
        <p:nvSpPr>
          <p:cNvPr id="3" name="Metin kutusu 2">
            <a:extLst>
              <a:ext uri="{FF2B5EF4-FFF2-40B4-BE49-F238E27FC236}">
                <a16:creationId xmlns:a16="http://schemas.microsoft.com/office/drawing/2014/main" xmlns="" id="{CD656C47-8316-4C07-BAF1-E1094154267B}"/>
              </a:ext>
            </a:extLst>
          </p:cNvPr>
          <p:cNvSpPr txBox="1"/>
          <p:nvPr/>
        </p:nvSpPr>
        <p:spPr>
          <a:xfrm>
            <a:off x="179512" y="1052736"/>
            <a:ext cx="8064896" cy="646331"/>
          </a:xfrm>
          <a:prstGeom prst="rect">
            <a:avLst/>
          </a:prstGeom>
          <a:noFill/>
        </p:spPr>
        <p:txBody>
          <a:bodyPr wrap="square" rtlCol="0">
            <a:spAutoFit/>
          </a:bodyPr>
          <a:lstStyle/>
          <a:p>
            <a:r>
              <a:rPr lang="tr-TR" dirty="0" err="1"/>
              <a:t>AppleStore</a:t>
            </a:r>
            <a:r>
              <a:rPr lang="tr-TR" dirty="0"/>
              <a:t> veya Google Play üzerinden </a:t>
            </a:r>
            <a:r>
              <a:rPr lang="tr-TR" b="1" dirty="0"/>
              <a:t>«</a:t>
            </a:r>
            <a:r>
              <a:rPr lang="tr-TR" b="1" dirty="0" err="1"/>
              <a:t>VademecumOnline</a:t>
            </a:r>
            <a:r>
              <a:rPr lang="tr-TR" b="1" dirty="0"/>
              <a:t>» </a:t>
            </a:r>
            <a:r>
              <a:rPr lang="tr-TR" dirty="0"/>
              <a:t>mobil uygulamamızı ücretsiz indirip kayıt olduğunuz e-posta ve şifrenizle giriş yaparak kullanabilirsiniz.</a:t>
            </a:r>
          </a:p>
        </p:txBody>
      </p:sp>
    </p:spTree>
    <p:extLst>
      <p:ext uri="{BB962C8B-B14F-4D97-AF65-F5344CB8AC3E}">
        <p14:creationId xmlns:p14="http://schemas.microsoft.com/office/powerpoint/2010/main" val="40500596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xmlns="" id="{F2549080-A036-45C0-8B1B-ACE72290A1FC}"/>
              </a:ext>
            </a:extLst>
          </p:cNvPr>
          <p:cNvSpPr txBox="1"/>
          <p:nvPr/>
        </p:nvSpPr>
        <p:spPr>
          <a:xfrm>
            <a:off x="251520" y="281447"/>
            <a:ext cx="4320480" cy="584775"/>
          </a:xfrm>
          <a:prstGeom prst="rect">
            <a:avLst/>
          </a:prstGeom>
          <a:noFill/>
        </p:spPr>
        <p:txBody>
          <a:bodyPr wrap="square" rtlCol="0">
            <a:spAutoFit/>
          </a:bodyPr>
          <a:lstStyle/>
          <a:p>
            <a:r>
              <a:rPr lang="tr-TR" sz="3200" b="1" dirty="0"/>
              <a:t>KAYIT</a:t>
            </a:r>
          </a:p>
        </p:txBody>
      </p:sp>
      <p:pic>
        <p:nvPicPr>
          <p:cNvPr id="2" name="Resim 1">
            <a:extLst>
              <a:ext uri="{FF2B5EF4-FFF2-40B4-BE49-F238E27FC236}">
                <a16:creationId xmlns:a16="http://schemas.microsoft.com/office/drawing/2014/main" xmlns="" id="{D5DF8700-BFD4-485D-A403-91135E3F4722}"/>
              </a:ext>
            </a:extLst>
          </p:cNvPr>
          <p:cNvPicPr>
            <a:picLocks noChangeAspect="1"/>
          </p:cNvPicPr>
          <p:nvPr/>
        </p:nvPicPr>
        <p:blipFill>
          <a:blip r:embed="rId2"/>
          <a:stretch>
            <a:fillRect/>
          </a:stretch>
        </p:blipFill>
        <p:spPr>
          <a:xfrm>
            <a:off x="346596" y="2444693"/>
            <a:ext cx="7033715" cy="4188112"/>
          </a:xfrm>
          <a:prstGeom prst="rect">
            <a:avLst/>
          </a:prstGeom>
        </p:spPr>
      </p:pic>
      <p:sp>
        <p:nvSpPr>
          <p:cNvPr id="3" name="Metin kutusu 2">
            <a:extLst>
              <a:ext uri="{FF2B5EF4-FFF2-40B4-BE49-F238E27FC236}">
                <a16:creationId xmlns:a16="http://schemas.microsoft.com/office/drawing/2014/main" xmlns="" id="{F171C367-1F56-4B57-9CB8-A03266C7DA01}"/>
              </a:ext>
            </a:extLst>
          </p:cNvPr>
          <p:cNvSpPr txBox="1"/>
          <p:nvPr/>
        </p:nvSpPr>
        <p:spPr>
          <a:xfrm>
            <a:off x="179512" y="926037"/>
            <a:ext cx="7704856" cy="1754326"/>
          </a:xfrm>
          <a:prstGeom prst="rect">
            <a:avLst/>
          </a:prstGeom>
          <a:noFill/>
        </p:spPr>
        <p:txBody>
          <a:bodyPr wrap="square" rtlCol="0">
            <a:spAutoFit/>
          </a:bodyPr>
          <a:lstStyle/>
          <a:p>
            <a:r>
              <a:rPr lang="tr-TR" dirty="0"/>
              <a:t>1- Kullanıma başlamadan önce Size iletilmiş olan </a:t>
            </a:r>
            <a:r>
              <a:rPr lang="tr-TR" dirty="0" err="1"/>
              <a:t>VademecumOnline</a:t>
            </a:r>
            <a:r>
              <a:rPr lang="tr-TR" dirty="0"/>
              <a:t> Linki (</a:t>
            </a:r>
            <a:r>
              <a:rPr lang="tr-TR" altLang="tr-TR" dirty="0">
                <a:latin typeface="Arial" panose="020B0604020202020204" pitchFamily="34" charset="0"/>
                <a:hlinkClick r:id="rId3"/>
              </a:rPr>
              <a:t>https://www.vademecumonline.com.tr/site/tp-signup</a:t>
            </a:r>
            <a:r>
              <a:rPr lang="tr-TR" altLang="tr-TR" dirty="0">
                <a:latin typeface="Arial" panose="020B0604020202020204" pitchFamily="34" charset="0"/>
              </a:rPr>
              <a:t>) </a:t>
            </a:r>
            <a:r>
              <a:rPr lang="tr-TR" dirty="0"/>
              <a:t> üzerinden açılan sayfada istenilen bilgilerini girip ‘Kaydol’ butonuna tıklayınız. </a:t>
            </a:r>
          </a:p>
          <a:p>
            <a:endParaRPr lang="tr-TR" dirty="0"/>
          </a:p>
          <a:p>
            <a:r>
              <a:rPr lang="tr-TR" dirty="0"/>
              <a:t>2- Kayıt sırasında kullanacağınız eposta ve şifre </a:t>
            </a:r>
            <a:r>
              <a:rPr lang="tr-TR" dirty="0" err="1"/>
              <a:t>Vademecumonline</a:t>
            </a:r>
            <a:r>
              <a:rPr lang="tr-TR" dirty="0"/>
              <a:t> sitesine giriş yaparken kullanacağınız bilgilerdir.</a:t>
            </a:r>
          </a:p>
        </p:txBody>
      </p:sp>
    </p:spTree>
    <p:extLst>
      <p:ext uri="{BB962C8B-B14F-4D97-AF65-F5344CB8AC3E}">
        <p14:creationId xmlns:p14="http://schemas.microsoft.com/office/powerpoint/2010/main" val="1165441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xmlns="" id="{F2549080-A036-45C0-8B1B-ACE72290A1FC}"/>
              </a:ext>
            </a:extLst>
          </p:cNvPr>
          <p:cNvSpPr txBox="1"/>
          <p:nvPr/>
        </p:nvSpPr>
        <p:spPr>
          <a:xfrm>
            <a:off x="224401" y="254212"/>
            <a:ext cx="4320480" cy="584775"/>
          </a:xfrm>
          <a:prstGeom prst="rect">
            <a:avLst/>
          </a:prstGeom>
          <a:noFill/>
        </p:spPr>
        <p:txBody>
          <a:bodyPr wrap="square" rtlCol="0">
            <a:spAutoFit/>
          </a:bodyPr>
          <a:lstStyle/>
          <a:p>
            <a:r>
              <a:rPr lang="tr-TR" sz="3200" b="1" dirty="0"/>
              <a:t>GİRİŞ</a:t>
            </a:r>
          </a:p>
        </p:txBody>
      </p:sp>
      <p:sp>
        <p:nvSpPr>
          <p:cNvPr id="3" name="Metin kutusu 2">
            <a:extLst>
              <a:ext uri="{FF2B5EF4-FFF2-40B4-BE49-F238E27FC236}">
                <a16:creationId xmlns:a16="http://schemas.microsoft.com/office/drawing/2014/main" xmlns="" id="{F171C367-1F56-4B57-9CB8-A03266C7DA01}"/>
              </a:ext>
            </a:extLst>
          </p:cNvPr>
          <p:cNvSpPr txBox="1"/>
          <p:nvPr/>
        </p:nvSpPr>
        <p:spPr>
          <a:xfrm>
            <a:off x="371218" y="1053780"/>
            <a:ext cx="7704856" cy="2031325"/>
          </a:xfrm>
          <a:prstGeom prst="rect">
            <a:avLst/>
          </a:prstGeom>
          <a:noFill/>
        </p:spPr>
        <p:txBody>
          <a:bodyPr wrap="square" rtlCol="0">
            <a:spAutoFit/>
          </a:bodyPr>
          <a:lstStyle/>
          <a:p>
            <a:r>
              <a:rPr lang="tr-TR" dirty="0"/>
              <a:t>1- Kayıt işlemi bittikten sonra </a:t>
            </a:r>
            <a:r>
              <a:rPr lang="tr-TR" dirty="0" err="1"/>
              <a:t>VademecumOnline</a:t>
            </a:r>
            <a:r>
              <a:rPr lang="tr-TR" dirty="0"/>
              <a:t> içeriklerine erişmek için kayıt sırasında girdiğiniz eposta ve şifre bilgilerinizle giriş yapmanız yeterlidir.</a:t>
            </a:r>
          </a:p>
          <a:p>
            <a:r>
              <a:rPr lang="tr-TR" dirty="0"/>
              <a:t>2- Giriş yapmak için </a:t>
            </a:r>
            <a:r>
              <a:rPr lang="tr-TR" dirty="0">
                <a:hlinkClick r:id="rId2"/>
              </a:rPr>
              <a:t>www.vademecumonline.com.tr</a:t>
            </a:r>
            <a:r>
              <a:rPr lang="tr-TR" dirty="0"/>
              <a:t> adresi üzerinden Giriş Yap menüsüne tıklayabilirsiniz ya da size erişiminiz için sağlanmış link üzerinden giriş yapabilirsiniz.</a:t>
            </a:r>
          </a:p>
          <a:p>
            <a:endParaRPr lang="tr-TR" dirty="0"/>
          </a:p>
          <a:p>
            <a:endParaRPr lang="tr-TR" dirty="0"/>
          </a:p>
        </p:txBody>
      </p:sp>
      <p:pic>
        <p:nvPicPr>
          <p:cNvPr id="5" name="Resim 4">
            <a:extLst>
              <a:ext uri="{FF2B5EF4-FFF2-40B4-BE49-F238E27FC236}">
                <a16:creationId xmlns:a16="http://schemas.microsoft.com/office/drawing/2014/main" xmlns="" id="{04A79507-95E4-4CD8-9AC2-6BCCE64FB5B9}"/>
              </a:ext>
            </a:extLst>
          </p:cNvPr>
          <p:cNvPicPr>
            <a:picLocks noChangeAspect="1"/>
          </p:cNvPicPr>
          <p:nvPr/>
        </p:nvPicPr>
        <p:blipFill>
          <a:blip r:embed="rId3"/>
          <a:stretch>
            <a:fillRect/>
          </a:stretch>
        </p:blipFill>
        <p:spPr>
          <a:xfrm>
            <a:off x="539552" y="3115371"/>
            <a:ext cx="7119468" cy="2445913"/>
          </a:xfrm>
          <a:prstGeom prst="rect">
            <a:avLst/>
          </a:prstGeom>
        </p:spPr>
      </p:pic>
    </p:spTree>
    <p:extLst>
      <p:ext uri="{BB962C8B-B14F-4D97-AF65-F5344CB8AC3E}">
        <p14:creationId xmlns:p14="http://schemas.microsoft.com/office/powerpoint/2010/main" val="9583049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xmlns="" id="{F2549080-A036-45C0-8B1B-ACE72290A1FC}"/>
              </a:ext>
            </a:extLst>
          </p:cNvPr>
          <p:cNvSpPr txBox="1"/>
          <p:nvPr/>
        </p:nvSpPr>
        <p:spPr>
          <a:xfrm>
            <a:off x="28411" y="0"/>
            <a:ext cx="4320480" cy="584775"/>
          </a:xfrm>
          <a:prstGeom prst="rect">
            <a:avLst/>
          </a:prstGeom>
          <a:noFill/>
        </p:spPr>
        <p:txBody>
          <a:bodyPr wrap="square" rtlCol="0">
            <a:spAutoFit/>
          </a:bodyPr>
          <a:lstStyle/>
          <a:p>
            <a:r>
              <a:rPr lang="tr-TR" sz="3200" b="1" dirty="0"/>
              <a:t>ARAMA</a:t>
            </a:r>
          </a:p>
        </p:txBody>
      </p:sp>
      <p:sp>
        <p:nvSpPr>
          <p:cNvPr id="3" name="Metin kutusu 2">
            <a:extLst>
              <a:ext uri="{FF2B5EF4-FFF2-40B4-BE49-F238E27FC236}">
                <a16:creationId xmlns:a16="http://schemas.microsoft.com/office/drawing/2014/main" xmlns="" id="{F171C367-1F56-4B57-9CB8-A03266C7DA01}"/>
              </a:ext>
            </a:extLst>
          </p:cNvPr>
          <p:cNvSpPr txBox="1"/>
          <p:nvPr/>
        </p:nvSpPr>
        <p:spPr>
          <a:xfrm>
            <a:off x="149264" y="836712"/>
            <a:ext cx="8845472" cy="2062103"/>
          </a:xfrm>
          <a:prstGeom prst="rect">
            <a:avLst/>
          </a:prstGeom>
          <a:noFill/>
        </p:spPr>
        <p:txBody>
          <a:bodyPr wrap="square" rtlCol="0">
            <a:spAutoFit/>
          </a:bodyPr>
          <a:lstStyle/>
          <a:p>
            <a:r>
              <a:rPr lang="tr-TR" sz="1600" dirty="0"/>
              <a:t>1- Giriş Yaptıktan sonra açılacak arama motoru sayfasında ilaç, etken madde, firma, barkod, </a:t>
            </a:r>
            <a:r>
              <a:rPr lang="tr-TR" sz="1600" dirty="0" err="1"/>
              <a:t>endikasyon</a:t>
            </a:r>
            <a:r>
              <a:rPr lang="tr-TR" sz="1600" dirty="0"/>
              <a:t> arama yapabilirsiniz.</a:t>
            </a:r>
          </a:p>
          <a:p>
            <a:r>
              <a:rPr lang="tr-TR" sz="1600" dirty="0"/>
              <a:t>2- Arama sırasında aradığınız ilacın, etken maddenin, firmanın, </a:t>
            </a:r>
            <a:r>
              <a:rPr lang="tr-TR" sz="1600" dirty="0" err="1"/>
              <a:t>endikasyonun</a:t>
            </a:r>
            <a:r>
              <a:rPr lang="tr-TR" sz="1600" dirty="0"/>
              <a:t> ilk 3 harfini girerek listelenen seçeneklere tıklayarak istediğiniz bilgiye erişebilirsiniz.</a:t>
            </a:r>
          </a:p>
          <a:p>
            <a:r>
              <a:rPr lang="tr-TR" sz="1600" dirty="0"/>
              <a:t>3- Ana arama motoru sayfasına herhangi bir sayfadan ulaşmak için sayfanın sol üst köşesindeki </a:t>
            </a:r>
            <a:r>
              <a:rPr lang="tr-TR" sz="1600" dirty="0" err="1"/>
              <a:t>vademecumonline</a:t>
            </a:r>
            <a:r>
              <a:rPr lang="tr-TR" sz="1600" dirty="0"/>
              <a:t> logosuna tıklamanız yeterlidir.</a:t>
            </a:r>
          </a:p>
          <a:p>
            <a:endParaRPr lang="tr-TR" sz="1600" dirty="0"/>
          </a:p>
          <a:p>
            <a:endParaRPr lang="tr-TR" sz="1600" dirty="0"/>
          </a:p>
        </p:txBody>
      </p:sp>
      <p:pic>
        <p:nvPicPr>
          <p:cNvPr id="6" name="Resim 5">
            <a:extLst>
              <a:ext uri="{FF2B5EF4-FFF2-40B4-BE49-F238E27FC236}">
                <a16:creationId xmlns:a16="http://schemas.microsoft.com/office/drawing/2014/main" xmlns="" id="{7656597A-C39B-481B-A9C8-732D67C2FDC7}"/>
              </a:ext>
            </a:extLst>
          </p:cNvPr>
          <p:cNvPicPr>
            <a:picLocks noChangeAspect="1"/>
          </p:cNvPicPr>
          <p:nvPr/>
        </p:nvPicPr>
        <p:blipFill>
          <a:blip r:embed="rId2"/>
          <a:stretch>
            <a:fillRect/>
          </a:stretch>
        </p:blipFill>
        <p:spPr>
          <a:xfrm>
            <a:off x="19280" y="2632970"/>
            <a:ext cx="7462228" cy="4225030"/>
          </a:xfrm>
          <a:prstGeom prst="rect">
            <a:avLst/>
          </a:prstGeom>
        </p:spPr>
      </p:pic>
    </p:spTree>
    <p:extLst>
      <p:ext uri="{BB962C8B-B14F-4D97-AF65-F5344CB8AC3E}">
        <p14:creationId xmlns:p14="http://schemas.microsoft.com/office/powerpoint/2010/main" val="37592772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xmlns="" id="{F2549080-A036-45C0-8B1B-ACE72290A1FC}"/>
              </a:ext>
            </a:extLst>
          </p:cNvPr>
          <p:cNvSpPr txBox="1"/>
          <p:nvPr/>
        </p:nvSpPr>
        <p:spPr>
          <a:xfrm>
            <a:off x="28411" y="0"/>
            <a:ext cx="4320480" cy="584775"/>
          </a:xfrm>
          <a:prstGeom prst="rect">
            <a:avLst/>
          </a:prstGeom>
          <a:noFill/>
        </p:spPr>
        <p:txBody>
          <a:bodyPr wrap="square" rtlCol="0">
            <a:spAutoFit/>
          </a:bodyPr>
          <a:lstStyle/>
          <a:p>
            <a:r>
              <a:rPr lang="tr-TR" sz="3200" b="1" dirty="0"/>
              <a:t>İLAÇ SAYFASI</a:t>
            </a:r>
          </a:p>
        </p:txBody>
      </p:sp>
      <p:sp>
        <p:nvSpPr>
          <p:cNvPr id="3" name="Metin kutusu 2">
            <a:extLst>
              <a:ext uri="{FF2B5EF4-FFF2-40B4-BE49-F238E27FC236}">
                <a16:creationId xmlns:a16="http://schemas.microsoft.com/office/drawing/2014/main" xmlns="" id="{F171C367-1F56-4B57-9CB8-A03266C7DA01}"/>
              </a:ext>
            </a:extLst>
          </p:cNvPr>
          <p:cNvSpPr txBox="1"/>
          <p:nvPr/>
        </p:nvSpPr>
        <p:spPr>
          <a:xfrm>
            <a:off x="-73257" y="836126"/>
            <a:ext cx="4422147" cy="6370975"/>
          </a:xfrm>
          <a:prstGeom prst="rect">
            <a:avLst/>
          </a:prstGeom>
          <a:noFill/>
        </p:spPr>
        <p:txBody>
          <a:bodyPr wrap="square" rtlCol="0">
            <a:spAutoFit/>
          </a:bodyPr>
          <a:lstStyle/>
          <a:p>
            <a:pPr algn="just"/>
            <a:r>
              <a:rPr lang="tr-TR" sz="1200" b="1" dirty="0"/>
              <a:t>Bilgiler Sekmesi: </a:t>
            </a:r>
            <a:r>
              <a:rPr lang="tr-TR" sz="1200" dirty="0"/>
              <a:t>Seçilen ilaç ile ilgili etken madde, NFC, ATC kodları, Firma bilgisi, barkod </a:t>
            </a:r>
            <a:r>
              <a:rPr lang="tr-TR" sz="1200" dirty="0" err="1"/>
              <a:t>nosu</a:t>
            </a:r>
            <a:r>
              <a:rPr lang="tr-TR" sz="1200" dirty="0"/>
              <a:t>, SGK eşdeğer grubu, fiyat bilgileri, raf ömrü ve diğer ilaç ile ilgili özel bilgiler görülmekte</a:t>
            </a:r>
          </a:p>
          <a:p>
            <a:pPr algn="just"/>
            <a:r>
              <a:rPr lang="tr-TR" sz="1200" b="1" dirty="0" err="1"/>
              <a:t>Endikasyon</a:t>
            </a:r>
            <a:r>
              <a:rPr lang="tr-TR" sz="1200" b="1" dirty="0"/>
              <a:t> Sekmesi :</a:t>
            </a:r>
            <a:r>
              <a:rPr lang="tr-TR" sz="1200" dirty="0"/>
              <a:t> İlacın </a:t>
            </a:r>
            <a:r>
              <a:rPr lang="tr-TR" sz="1200" dirty="0" err="1"/>
              <a:t>endikasyon</a:t>
            </a:r>
            <a:r>
              <a:rPr lang="tr-TR" sz="1200" dirty="0"/>
              <a:t> bilgisi yer almakta</a:t>
            </a:r>
          </a:p>
          <a:p>
            <a:pPr algn="just"/>
            <a:r>
              <a:rPr lang="tr-TR" sz="1200" dirty="0"/>
              <a:t>Doz Sekmesi:  Doz genel bilgisi, günlük maksimum doz bilgisi,  doz aşım bilgisi ve doz aşımı tedavisi bilgisi yer almakta.</a:t>
            </a:r>
          </a:p>
          <a:p>
            <a:pPr algn="just"/>
            <a:r>
              <a:rPr lang="tr-TR" sz="1200" b="1" dirty="0"/>
              <a:t>Dikkat Sekmesi:</a:t>
            </a:r>
            <a:r>
              <a:rPr lang="tr-TR" sz="1200" dirty="0"/>
              <a:t> Genel dikkat bilgileri, gebelik kategorisi, pediatrik, </a:t>
            </a:r>
            <a:r>
              <a:rPr lang="tr-TR" sz="1200" dirty="0" err="1"/>
              <a:t>geriatrik</a:t>
            </a:r>
            <a:r>
              <a:rPr lang="tr-TR" sz="1200" dirty="0"/>
              <a:t> uyarılar, saklama koşulu, aç/tok bilgisi, yan etkiler yer almakta.</a:t>
            </a:r>
          </a:p>
          <a:p>
            <a:pPr algn="just"/>
            <a:r>
              <a:rPr lang="tr-TR" sz="1200" b="1" dirty="0"/>
              <a:t>Fiyat Sekmesi:</a:t>
            </a:r>
            <a:r>
              <a:rPr lang="tr-TR" sz="1200" dirty="0"/>
              <a:t> İlacın farklı fiyat </a:t>
            </a:r>
            <a:r>
              <a:rPr lang="tr-TR" sz="1200" dirty="0" err="1"/>
              <a:t>kırılım</a:t>
            </a:r>
            <a:r>
              <a:rPr lang="tr-TR" sz="1200" dirty="0"/>
              <a:t> </a:t>
            </a:r>
            <a:r>
              <a:rPr lang="tr-TR" sz="1200" dirty="0" err="1"/>
              <a:t>bilgieri</a:t>
            </a:r>
            <a:r>
              <a:rPr lang="tr-TR" sz="1200" dirty="0"/>
              <a:t> yer almakta</a:t>
            </a:r>
          </a:p>
          <a:p>
            <a:pPr algn="just"/>
            <a:r>
              <a:rPr lang="tr-TR" sz="1200" b="1" dirty="0"/>
              <a:t>Ek 4/A Sekmesi: </a:t>
            </a:r>
            <a:r>
              <a:rPr lang="tr-TR" sz="1200" dirty="0"/>
              <a:t>SGK eşdeğer kodu altındaki ilaçların bilgileri yer almakta</a:t>
            </a:r>
          </a:p>
          <a:p>
            <a:pPr algn="just"/>
            <a:r>
              <a:rPr lang="tr-TR" sz="1200" b="1" dirty="0"/>
              <a:t>Eşdeğer Sekmesi: </a:t>
            </a:r>
            <a:r>
              <a:rPr lang="tr-TR" sz="1200" dirty="0" err="1"/>
              <a:t>İlac</a:t>
            </a:r>
            <a:r>
              <a:rPr lang="tr-TR" sz="1200" dirty="0"/>
              <a:t> ile aynı eşdeğerdeki diğer ilaçlar veya alternatif ilaçların bilgileri yer almakta</a:t>
            </a:r>
          </a:p>
          <a:p>
            <a:pPr algn="just"/>
            <a:r>
              <a:rPr lang="tr-TR" sz="1200" b="1" dirty="0"/>
              <a:t>SUT Sekmesi: </a:t>
            </a:r>
            <a:r>
              <a:rPr lang="tr-TR" sz="1200" dirty="0"/>
              <a:t>İlaç ile ilgili sağlık uygulamaları tebliği özet ve detay bilgileri yer almakta.</a:t>
            </a:r>
          </a:p>
          <a:p>
            <a:pPr algn="just"/>
            <a:r>
              <a:rPr lang="tr-TR" sz="1200" b="1" dirty="0"/>
              <a:t>KÜB / KT: </a:t>
            </a:r>
            <a:r>
              <a:rPr lang="tr-TR" sz="1200" dirty="0"/>
              <a:t>İlaç görseli altında ürünün kısa ürün </a:t>
            </a:r>
            <a:r>
              <a:rPr lang="tr-TR" sz="1200" dirty="0" err="1"/>
              <a:t>biilgisi</a:t>
            </a:r>
            <a:r>
              <a:rPr lang="tr-TR" sz="1200" dirty="0"/>
              <a:t> ve kullanma talimatı dosyalarına varsa özel doktor mektuplarına erişilebilmektedir.</a:t>
            </a:r>
          </a:p>
          <a:p>
            <a:pPr algn="just"/>
            <a:endParaRPr lang="tr-TR" sz="1200" dirty="0"/>
          </a:p>
          <a:p>
            <a:pPr algn="just"/>
            <a:r>
              <a:rPr lang="tr-TR" sz="1200" dirty="0"/>
              <a:t>Seçilen ilacı başka ilaçlar, besin, </a:t>
            </a:r>
            <a:r>
              <a:rPr lang="tr-TR" sz="1200" dirty="0" err="1"/>
              <a:t>icd</a:t>
            </a:r>
            <a:r>
              <a:rPr lang="tr-TR" sz="1200" dirty="0"/>
              <a:t> 10, semptom, hasta özelliği etkileşimlerini görebilmek için </a:t>
            </a:r>
            <a:r>
              <a:rPr lang="tr-TR" sz="1200" b="1" dirty="0"/>
              <a:t>«Etkileşim» </a:t>
            </a:r>
            <a:r>
              <a:rPr lang="tr-TR" sz="1200" dirty="0"/>
              <a:t>butonuna tıklayarak etkileşim modülüne </a:t>
            </a:r>
            <a:r>
              <a:rPr lang="tr-TR" sz="1200" dirty="0" err="1"/>
              <a:t>kıolay</a:t>
            </a:r>
            <a:r>
              <a:rPr lang="tr-TR" sz="1200" dirty="0"/>
              <a:t> geçiş yapabilirsiniz.</a:t>
            </a:r>
          </a:p>
          <a:p>
            <a:pPr algn="just"/>
            <a:endParaRPr lang="tr-TR" sz="1200" b="1" dirty="0"/>
          </a:p>
          <a:p>
            <a:pPr algn="just"/>
            <a:r>
              <a:rPr lang="tr-TR" sz="1200" dirty="0"/>
              <a:t>İlgili ilaç sayfasında ilaç ile ilgili değişiklikleri takip edebilmek için </a:t>
            </a:r>
            <a:r>
              <a:rPr lang="tr-TR" sz="1200" b="1" dirty="0"/>
              <a:t>‘Takibe al’ </a:t>
            </a:r>
            <a:r>
              <a:rPr lang="tr-TR" sz="1200" dirty="0"/>
              <a:t>butonunu tıklayarak ilacı takibe </a:t>
            </a:r>
            <a:r>
              <a:rPr lang="tr-TR" sz="1200" dirty="0" err="1"/>
              <a:t>alabilrisiniz</a:t>
            </a:r>
            <a:r>
              <a:rPr lang="tr-TR" sz="1200" dirty="0"/>
              <a:t>.</a:t>
            </a:r>
          </a:p>
          <a:p>
            <a:pPr algn="just"/>
            <a:endParaRPr lang="tr-TR" sz="1200" dirty="0"/>
          </a:p>
          <a:p>
            <a:pPr algn="just"/>
            <a:r>
              <a:rPr lang="tr-TR" sz="1200" dirty="0"/>
              <a:t>İlacı başka ilaç ile </a:t>
            </a:r>
            <a:r>
              <a:rPr lang="tr-TR" sz="1200" dirty="0" err="1"/>
              <a:t>karşılaşltırmak</a:t>
            </a:r>
            <a:r>
              <a:rPr lang="tr-TR" sz="1200" dirty="0"/>
              <a:t> için </a:t>
            </a:r>
            <a:r>
              <a:rPr lang="tr-TR" sz="1200" b="1" dirty="0"/>
              <a:t>‘Karşılaştır</a:t>
            </a:r>
            <a:r>
              <a:rPr lang="tr-TR" sz="1200" dirty="0"/>
              <a:t>’ butonuna tıklayarak seçeceğiniz diğer ilaçlar ile karşılaştırma yapabilirsiniz.</a:t>
            </a:r>
          </a:p>
          <a:p>
            <a:pPr algn="just"/>
            <a:endParaRPr lang="tr-TR" sz="1200" dirty="0"/>
          </a:p>
          <a:p>
            <a:pPr algn="just"/>
            <a:r>
              <a:rPr lang="tr-TR" sz="1200" dirty="0"/>
              <a:t>Sayfalardaki </a:t>
            </a:r>
            <a:r>
              <a:rPr lang="tr-TR" sz="1200" b="1" dirty="0"/>
              <a:t>mavi renk </a:t>
            </a:r>
            <a:r>
              <a:rPr lang="tr-TR" sz="1200" dirty="0"/>
              <a:t>ile yazılmış içeriklere tıklayarak ilgili detay bilgilere ulaşabilirsiniz.</a:t>
            </a:r>
          </a:p>
          <a:p>
            <a:pPr algn="just"/>
            <a:endParaRPr lang="tr-TR" sz="1200" b="1" dirty="0"/>
          </a:p>
          <a:p>
            <a:pPr algn="just"/>
            <a:endParaRPr lang="tr-TR" sz="1200" dirty="0"/>
          </a:p>
        </p:txBody>
      </p:sp>
      <p:pic>
        <p:nvPicPr>
          <p:cNvPr id="2" name="Resim 1">
            <a:extLst>
              <a:ext uri="{FF2B5EF4-FFF2-40B4-BE49-F238E27FC236}">
                <a16:creationId xmlns:a16="http://schemas.microsoft.com/office/drawing/2014/main" xmlns="" id="{EF446D7B-9FC5-4D35-AB5E-01B456ED5690}"/>
              </a:ext>
            </a:extLst>
          </p:cNvPr>
          <p:cNvPicPr>
            <a:picLocks noChangeAspect="1"/>
          </p:cNvPicPr>
          <p:nvPr/>
        </p:nvPicPr>
        <p:blipFill>
          <a:blip r:embed="rId2"/>
          <a:stretch>
            <a:fillRect/>
          </a:stretch>
        </p:blipFill>
        <p:spPr>
          <a:xfrm>
            <a:off x="4499991" y="1153901"/>
            <a:ext cx="4635181" cy="2296161"/>
          </a:xfrm>
          <a:prstGeom prst="rect">
            <a:avLst/>
          </a:prstGeom>
        </p:spPr>
      </p:pic>
    </p:spTree>
    <p:extLst>
      <p:ext uri="{BB962C8B-B14F-4D97-AF65-F5344CB8AC3E}">
        <p14:creationId xmlns:p14="http://schemas.microsoft.com/office/powerpoint/2010/main" val="446062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xmlns="" id="{F2549080-A036-45C0-8B1B-ACE72290A1FC}"/>
              </a:ext>
            </a:extLst>
          </p:cNvPr>
          <p:cNvSpPr txBox="1"/>
          <p:nvPr/>
        </p:nvSpPr>
        <p:spPr>
          <a:xfrm>
            <a:off x="28411" y="0"/>
            <a:ext cx="4320480" cy="584775"/>
          </a:xfrm>
          <a:prstGeom prst="rect">
            <a:avLst/>
          </a:prstGeom>
          <a:noFill/>
        </p:spPr>
        <p:txBody>
          <a:bodyPr wrap="square" rtlCol="0">
            <a:spAutoFit/>
          </a:bodyPr>
          <a:lstStyle/>
          <a:p>
            <a:r>
              <a:rPr lang="tr-TR" sz="3200" b="1" dirty="0"/>
              <a:t>ÜST MENÜLER- İlaç</a:t>
            </a:r>
          </a:p>
        </p:txBody>
      </p:sp>
      <p:pic>
        <p:nvPicPr>
          <p:cNvPr id="5" name="Resim 4">
            <a:extLst>
              <a:ext uri="{FF2B5EF4-FFF2-40B4-BE49-F238E27FC236}">
                <a16:creationId xmlns:a16="http://schemas.microsoft.com/office/drawing/2014/main" xmlns="" id="{8585D70D-C0FD-4D40-B542-EB338C03863F}"/>
              </a:ext>
            </a:extLst>
          </p:cNvPr>
          <p:cNvPicPr>
            <a:picLocks noChangeAspect="1"/>
          </p:cNvPicPr>
          <p:nvPr/>
        </p:nvPicPr>
        <p:blipFill>
          <a:blip r:embed="rId2"/>
          <a:stretch>
            <a:fillRect/>
          </a:stretch>
        </p:blipFill>
        <p:spPr>
          <a:xfrm>
            <a:off x="251520" y="2636912"/>
            <a:ext cx="7364310" cy="3645334"/>
          </a:xfrm>
          <a:prstGeom prst="rect">
            <a:avLst/>
          </a:prstGeom>
        </p:spPr>
      </p:pic>
      <p:sp>
        <p:nvSpPr>
          <p:cNvPr id="6" name="Metin kutusu 5">
            <a:extLst>
              <a:ext uri="{FF2B5EF4-FFF2-40B4-BE49-F238E27FC236}">
                <a16:creationId xmlns:a16="http://schemas.microsoft.com/office/drawing/2014/main" xmlns="" id="{C3CE6147-7E72-48AD-9B86-3500E3711686}"/>
              </a:ext>
            </a:extLst>
          </p:cNvPr>
          <p:cNvSpPr txBox="1"/>
          <p:nvPr/>
        </p:nvSpPr>
        <p:spPr>
          <a:xfrm>
            <a:off x="-43597" y="1124744"/>
            <a:ext cx="8784976" cy="1200329"/>
          </a:xfrm>
          <a:prstGeom prst="rect">
            <a:avLst/>
          </a:prstGeom>
          <a:noFill/>
        </p:spPr>
        <p:txBody>
          <a:bodyPr wrap="square" rtlCol="0">
            <a:spAutoFit/>
          </a:bodyPr>
          <a:lstStyle/>
          <a:p>
            <a:pPr algn="just"/>
            <a:r>
              <a:rPr lang="tr-TR" dirty="0"/>
              <a:t>Üst menüde yer alan İlaç menüsü altında, Piyasaya Verilen İlaçlar, Firmalara Göre İlaçlar, ATC Kodları, Reçete Grubuna Göre İlaçlar, İleri Tarihli Fiyat Bilgisi olan ilaçlar, Soğuk Zincir İlaçlar, Işıktan Korunması Gereken İlaçlar, Nemden Korunması Gereken İlaçlar, Dar </a:t>
            </a:r>
            <a:r>
              <a:rPr lang="tr-TR" dirty="0" err="1"/>
              <a:t>Terapötik</a:t>
            </a:r>
            <a:r>
              <a:rPr lang="tr-TR" dirty="0"/>
              <a:t> aralıklı İlaçlar ve Yan etki bildirimi sayfalarına erişim sağlayabilirsiniz.</a:t>
            </a:r>
          </a:p>
        </p:txBody>
      </p:sp>
    </p:spTree>
    <p:extLst>
      <p:ext uri="{BB962C8B-B14F-4D97-AF65-F5344CB8AC3E}">
        <p14:creationId xmlns:p14="http://schemas.microsoft.com/office/powerpoint/2010/main" val="34890081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xmlns="" id="{F2549080-A036-45C0-8B1B-ACE72290A1FC}"/>
              </a:ext>
            </a:extLst>
          </p:cNvPr>
          <p:cNvSpPr txBox="1"/>
          <p:nvPr/>
        </p:nvSpPr>
        <p:spPr>
          <a:xfrm>
            <a:off x="28410" y="0"/>
            <a:ext cx="5407685" cy="584775"/>
          </a:xfrm>
          <a:prstGeom prst="rect">
            <a:avLst/>
          </a:prstGeom>
          <a:noFill/>
        </p:spPr>
        <p:txBody>
          <a:bodyPr wrap="square" rtlCol="0">
            <a:spAutoFit/>
          </a:bodyPr>
          <a:lstStyle/>
          <a:p>
            <a:r>
              <a:rPr lang="tr-TR" sz="3200" b="1" dirty="0"/>
              <a:t>ÜST MENÜLER- Etken Madde</a:t>
            </a:r>
          </a:p>
        </p:txBody>
      </p:sp>
      <p:sp>
        <p:nvSpPr>
          <p:cNvPr id="6" name="Metin kutusu 5">
            <a:extLst>
              <a:ext uri="{FF2B5EF4-FFF2-40B4-BE49-F238E27FC236}">
                <a16:creationId xmlns:a16="http://schemas.microsoft.com/office/drawing/2014/main" xmlns="" id="{C3CE6147-7E72-48AD-9B86-3500E3711686}"/>
              </a:ext>
            </a:extLst>
          </p:cNvPr>
          <p:cNvSpPr txBox="1"/>
          <p:nvPr/>
        </p:nvSpPr>
        <p:spPr>
          <a:xfrm>
            <a:off x="-43597" y="1124744"/>
            <a:ext cx="8784976" cy="646331"/>
          </a:xfrm>
          <a:prstGeom prst="rect">
            <a:avLst/>
          </a:prstGeom>
          <a:noFill/>
        </p:spPr>
        <p:txBody>
          <a:bodyPr wrap="square" rtlCol="0">
            <a:spAutoFit/>
          </a:bodyPr>
          <a:lstStyle/>
          <a:p>
            <a:pPr algn="just"/>
            <a:r>
              <a:rPr lang="tr-TR" dirty="0"/>
              <a:t>Üst menüde yer alan Etken Madde menüsü altında, Firmalara göre etken maddeler ve ATC kodlarına erişim sağlayabilirsiniz.</a:t>
            </a:r>
          </a:p>
        </p:txBody>
      </p:sp>
      <p:pic>
        <p:nvPicPr>
          <p:cNvPr id="2" name="Resim 1">
            <a:extLst>
              <a:ext uri="{FF2B5EF4-FFF2-40B4-BE49-F238E27FC236}">
                <a16:creationId xmlns:a16="http://schemas.microsoft.com/office/drawing/2014/main" xmlns="" id="{D43F15EF-4B4E-4057-B384-52EF3F5E514B}"/>
              </a:ext>
            </a:extLst>
          </p:cNvPr>
          <p:cNvPicPr>
            <a:picLocks noChangeAspect="1"/>
          </p:cNvPicPr>
          <p:nvPr/>
        </p:nvPicPr>
        <p:blipFill>
          <a:blip r:embed="rId2"/>
          <a:stretch>
            <a:fillRect/>
          </a:stretch>
        </p:blipFill>
        <p:spPr>
          <a:xfrm>
            <a:off x="237350" y="2311044"/>
            <a:ext cx="8223081" cy="4070425"/>
          </a:xfrm>
          <a:prstGeom prst="rect">
            <a:avLst/>
          </a:prstGeom>
        </p:spPr>
      </p:pic>
    </p:spTree>
    <p:extLst>
      <p:ext uri="{BB962C8B-B14F-4D97-AF65-F5344CB8AC3E}">
        <p14:creationId xmlns:p14="http://schemas.microsoft.com/office/powerpoint/2010/main" val="15641311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xmlns="" id="{F2549080-A036-45C0-8B1B-ACE72290A1FC}"/>
              </a:ext>
            </a:extLst>
          </p:cNvPr>
          <p:cNvSpPr txBox="1"/>
          <p:nvPr/>
        </p:nvSpPr>
        <p:spPr>
          <a:xfrm>
            <a:off x="28410" y="0"/>
            <a:ext cx="5407685" cy="584775"/>
          </a:xfrm>
          <a:prstGeom prst="rect">
            <a:avLst/>
          </a:prstGeom>
          <a:noFill/>
        </p:spPr>
        <p:txBody>
          <a:bodyPr wrap="square" rtlCol="0">
            <a:spAutoFit/>
          </a:bodyPr>
          <a:lstStyle/>
          <a:p>
            <a:r>
              <a:rPr lang="tr-TR" sz="3200" b="1" dirty="0"/>
              <a:t>ÜST MENÜLER- Araçlar</a:t>
            </a:r>
          </a:p>
        </p:txBody>
      </p:sp>
      <p:sp>
        <p:nvSpPr>
          <p:cNvPr id="6" name="Metin kutusu 5">
            <a:extLst>
              <a:ext uri="{FF2B5EF4-FFF2-40B4-BE49-F238E27FC236}">
                <a16:creationId xmlns:a16="http://schemas.microsoft.com/office/drawing/2014/main" xmlns="" id="{C3CE6147-7E72-48AD-9B86-3500E3711686}"/>
              </a:ext>
            </a:extLst>
          </p:cNvPr>
          <p:cNvSpPr txBox="1"/>
          <p:nvPr/>
        </p:nvSpPr>
        <p:spPr>
          <a:xfrm>
            <a:off x="107504" y="908720"/>
            <a:ext cx="8568952" cy="1200329"/>
          </a:xfrm>
          <a:prstGeom prst="rect">
            <a:avLst/>
          </a:prstGeom>
          <a:noFill/>
        </p:spPr>
        <p:txBody>
          <a:bodyPr wrap="square" rtlCol="0">
            <a:spAutoFit/>
          </a:bodyPr>
          <a:lstStyle/>
          <a:p>
            <a:pPr algn="just"/>
            <a:r>
              <a:rPr lang="tr-TR" dirty="0"/>
              <a:t>Üst menüde yer alan Araçlar menüsü altında, </a:t>
            </a:r>
            <a:r>
              <a:rPr lang="tr-TR" dirty="0" err="1"/>
              <a:t>Labaratuar</a:t>
            </a:r>
            <a:r>
              <a:rPr lang="tr-TR" dirty="0"/>
              <a:t> Bulguları, Reçetelerde Kullanılan Kısaltmalar, WADA yasak madde listesi, SGK bilgileri, TEB </a:t>
            </a:r>
            <a:r>
              <a:rPr lang="tr-TR" dirty="0" err="1"/>
              <a:t>Majistral</a:t>
            </a:r>
            <a:r>
              <a:rPr lang="tr-TR" dirty="0"/>
              <a:t> Tarife, Türk </a:t>
            </a:r>
            <a:r>
              <a:rPr lang="tr-TR" dirty="0" err="1"/>
              <a:t>Farmakopesi</a:t>
            </a:r>
            <a:r>
              <a:rPr lang="tr-TR" dirty="0"/>
              <a:t> Standart Terimleri ve Alerji modülüne erişim sağlayabilirsiniz. Alerji modülünde ilaç ve etken maddesi ile ilgili alerji bilgilerine erişebilirsiniz</a:t>
            </a:r>
          </a:p>
        </p:txBody>
      </p:sp>
      <p:pic>
        <p:nvPicPr>
          <p:cNvPr id="3" name="Resim 2">
            <a:extLst>
              <a:ext uri="{FF2B5EF4-FFF2-40B4-BE49-F238E27FC236}">
                <a16:creationId xmlns:a16="http://schemas.microsoft.com/office/drawing/2014/main" xmlns="" id="{B4BEF8A3-8F47-48F8-8FE7-F52179A494F3}"/>
              </a:ext>
            </a:extLst>
          </p:cNvPr>
          <p:cNvPicPr>
            <a:picLocks noChangeAspect="1"/>
          </p:cNvPicPr>
          <p:nvPr/>
        </p:nvPicPr>
        <p:blipFill>
          <a:blip r:embed="rId2"/>
          <a:stretch>
            <a:fillRect/>
          </a:stretch>
        </p:blipFill>
        <p:spPr>
          <a:xfrm>
            <a:off x="282383" y="2276872"/>
            <a:ext cx="8316416" cy="4116626"/>
          </a:xfrm>
          <a:prstGeom prst="rect">
            <a:avLst/>
          </a:prstGeom>
        </p:spPr>
      </p:pic>
    </p:spTree>
    <p:extLst>
      <p:ext uri="{BB962C8B-B14F-4D97-AF65-F5344CB8AC3E}">
        <p14:creationId xmlns:p14="http://schemas.microsoft.com/office/powerpoint/2010/main" val="42383662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xmlns="" id="{F2549080-A036-45C0-8B1B-ACE72290A1FC}"/>
              </a:ext>
            </a:extLst>
          </p:cNvPr>
          <p:cNvSpPr txBox="1"/>
          <p:nvPr/>
        </p:nvSpPr>
        <p:spPr>
          <a:xfrm>
            <a:off x="28410" y="0"/>
            <a:ext cx="5407685" cy="584775"/>
          </a:xfrm>
          <a:prstGeom prst="rect">
            <a:avLst/>
          </a:prstGeom>
          <a:noFill/>
        </p:spPr>
        <p:txBody>
          <a:bodyPr wrap="square" rtlCol="0">
            <a:spAutoFit/>
          </a:bodyPr>
          <a:lstStyle/>
          <a:p>
            <a:r>
              <a:rPr lang="tr-TR" sz="3200" b="1" dirty="0"/>
              <a:t>ÜST MENÜLER- Sorgulama</a:t>
            </a:r>
          </a:p>
        </p:txBody>
      </p:sp>
      <p:sp>
        <p:nvSpPr>
          <p:cNvPr id="6" name="Metin kutusu 5">
            <a:extLst>
              <a:ext uri="{FF2B5EF4-FFF2-40B4-BE49-F238E27FC236}">
                <a16:creationId xmlns:a16="http://schemas.microsoft.com/office/drawing/2014/main" xmlns="" id="{C3CE6147-7E72-48AD-9B86-3500E3711686}"/>
              </a:ext>
            </a:extLst>
          </p:cNvPr>
          <p:cNvSpPr txBox="1"/>
          <p:nvPr/>
        </p:nvSpPr>
        <p:spPr>
          <a:xfrm>
            <a:off x="107504" y="908720"/>
            <a:ext cx="8568952" cy="646331"/>
          </a:xfrm>
          <a:prstGeom prst="rect">
            <a:avLst/>
          </a:prstGeom>
          <a:noFill/>
        </p:spPr>
        <p:txBody>
          <a:bodyPr wrap="square" rtlCol="0">
            <a:spAutoFit/>
          </a:bodyPr>
          <a:lstStyle/>
          <a:p>
            <a:pPr algn="just"/>
            <a:r>
              <a:rPr lang="tr-TR" dirty="0"/>
              <a:t>Üst menüde yer alan Sorgulama menüsü altında, ICD 10 kodları, NFC Kodları, Anne Sütüne Geçen İlaçlar, Maksimum Dozlar, Aşı Takvimi ve </a:t>
            </a:r>
            <a:r>
              <a:rPr lang="tr-TR" dirty="0" err="1"/>
              <a:t>Zehrilenme</a:t>
            </a:r>
            <a:r>
              <a:rPr lang="tr-TR" dirty="0"/>
              <a:t> Rehberi ne erişebilirsiniz</a:t>
            </a:r>
          </a:p>
        </p:txBody>
      </p:sp>
      <p:pic>
        <p:nvPicPr>
          <p:cNvPr id="2" name="Resim 1">
            <a:extLst>
              <a:ext uri="{FF2B5EF4-FFF2-40B4-BE49-F238E27FC236}">
                <a16:creationId xmlns:a16="http://schemas.microsoft.com/office/drawing/2014/main" xmlns="" id="{2DB42884-2F2D-486A-BF2F-899244D33468}"/>
              </a:ext>
            </a:extLst>
          </p:cNvPr>
          <p:cNvPicPr>
            <a:picLocks noChangeAspect="1"/>
          </p:cNvPicPr>
          <p:nvPr/>
        </p:nvPicPr>
        <p:blipFill>
          <a:blip r:embed="rId2"/>
          <a:stretch>
            <a:fillRect/>
          </a:stretch>
        </p:blipFill>
        <p:spPr>
          <a:xfrm>
            <a:off x="323528" y="2787334"/>
            <a:ext cx="7925729" cy="3923236"/>
          </a:xfrm>
          <a:prstGeom prst="rect">
            <a:avLst/>
          </a:prstGeom>
        </p:spPr>
      </p:pic>
    </p:spTree>
    <p:extLst>
      <p:ext uri="{BB962C8B-B14F-4D97-AF65-F5344CB8AC3E}">
        <p14:creationId xmlns:p14="http://schemas.microsoft.com/office/powerpoint/2010/main" val="18473428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6923</TotalTime>
  <Words>657</Words>
  <Application>Microsoft Office PowerPoint</Application>
  <PresentationFormat>Ekran Gösterisi (4:3)</PresentationFormat>
  <Paragraphs>50</Paragraphs>
  <Slides>12</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12</vt:i4>
      </vt:variant>
    </vt:vector>
  </HeadingPairs>
  <TitlesOfParts>
    <vt:vector size="15" baseType="lpstr">
      <vt:lpstr>Arial</vt:lpstr>
      <vt:lpstr>Calibri</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muratorscu</dc:creator>
  <cp:lastModifiedBy>Beyhan Karpuz</cp:lastModifiedBy>
  <cp:revision>257</cp:revision>
  <dcterms:created xsi:type="dcterms:W3CDTF">2015-06-17T12:11:11Z</dcterms:created>
  <dcterms:modified xsi:type="dcterms:W3CDTF">2018-12-19T07:20:27Z</dcterms:modified>
</cp:coreProperties>
</file>