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  <p:sldMasterId id="2147483650" r:id="rId5"/>
    <p:sldMasterId id="2147483736" r:id="rId6"/>
    <p:sldMasterId id="2147483752" r:id="rId7"/>
    <p:sldMasterId id="2147483750" r:id="rId8"/>
    <p:sldMasterId id="2147483775" r:id="rId9"/>
    <p:sldMasterId id="2147483779" r:id="rId10"/>
    <p:sldMasterId id="2147483781" r:id="rId11"/>
    <p:sldMasterId id="2147483783" r:id="rId12"/>
    <p:sldMasterId id="2147483767" r:id="rId13"/>
    <p:sldMasterId id="2147483754" r:id="rId14"/>
  </p:sldMasterIdLst>
  <p:notesMasterIdLst>
    <p:notesMasterId r:id="rId31"/>
  </p:notesMasterIdLst>
  <p:sldIdLst>
    <p:sldId id="311" r:id="rId15"/>
    <p:sldId id="388" r:id="rId16"/>
    <p:sldId id="381" r:id="rId17"/>
    <p:sldId id="370" r:id="rId18"/>
    <p:sldId id="371" r:id="rId19"/>
    <p:sldId id="387" r:id="rId20"/>
    <p:sldId id="372" r:id="rId21"/>
    <p:sldId id="385" r:id="rId22"/>
    <p:sldId id="386" r:id="rId23"/>
    <p:sldId id="373" r:id="rId24"/>
    <p:sldId id="364" r:id="rId25"/>
    <p:sldId id="331" r:id="rId26"/>
    <p:sldId id="382" r:id="rId27"/>
    <p:sldId id="350" r:id="rId28"/>
    <p:sldId id="375" r:id="rId29"/>
    <p:sldId id="389" r:id="rId30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849" userDrawn="1">
          <p15:clr>
            <a:srgbClr val="A4A3A4"/>
          </p15:clr>
        </p15:guide>
        <p15:guide id="7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Tovey" initials="AT" lastIdx="1" clrIdx="0">
    <p:extLst>
      <p:ext uri="{19B8F6BF-5375-455C-9EA6-DF929625EA0E}">
        <p15:presenceInfo xmlns:p15="http://schemas.microsoft.com/office/powerpoint/2012/main" userId="S::alison.tovey@ioppublishing.org::ccf5548e-6e37-42b7-9cf8-602393d973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4995"/>
    <a:srgbClr val="667A95"/>
    <a:srgbClr val="8B358A"/>
    <a:srgbClr val="E30613"/>
    <a:srgbClr val="EE7B2B"/>
    <a:srgbClr val="E20613"/>
    <a:srgbClr val="C20D20"/>
    <a:srgbClr val="DBDCE8"/>
    <a:srgbClr val="00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00EE0-B944-44F8-B5BD-1E6F5B35A024}" v="7" dt="2023-01-31T09:52:09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847" autoAdjust="0"/>
  </p:normalViewPr>
  <p:slideViewPr>
    <p:cSldViewPr snapToGrid="0" snapToObjects="1" showGuides="1">
      <p:cViewPr varScale="1">
        <p:scale>
          <a:sx n="83" d="100"/>
          <a:sy n="83" d="100"/>
        </p:scale>
        <p:origin x="1674" y="96"/>
      </p:cViewPr>
      <p:guideLst>
        <p:guide pos="3849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3F1D-51D2-8146-89E0-18C9272F7DC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13D9E-CBC2-804B-BE7C-52FF374D3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5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D9E-CBC2-804B-BE7C-52FF374D3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0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https://publishingsupport.iopscience.iop.org/questions/submit-under-a-transformative-agreement-guide/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88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7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74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0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3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90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83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82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74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64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679C2A0-1EFB-104F-BB3E-B4E44E4192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55" y="3281915"/>
            <a:ext cx="5844029" cy="1254525"/>
          </a:xfrm>
          <a:prstGeom prst="rect">
            <a:avLst/>
          </a:prstGeom>
        </p:spPr>
        <p:txBody>
          <a:bodyPr/>
          <a:lstStyle>
            <a:lvl1pPr algn="l">
              <a:defRPr sz="3733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BF9FB6-6BFA-1B46-AA78-104BFD3706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355" y="4536441"/>
            <a:ext cx="5844029" cy="1254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name and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8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CA7A6-C2B5-5244-9871-F9EE8B12C52A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AEB4-2F83-2F48-9DD9-9050841F4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89" y="1019610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57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148DE3-A904-3343-B014-1CAB0D12A97A}"/>
              </a:ext>
            </a:extLst>
          </p:cNvPr>
          <p:cNvSpPr txBox="1">
            <a:spLocks/>
          </p:cNvSpPr>
          <p:nvPr userDrawn="1"/>
        </p:nvSpPr>
        <p:spPr>
          <a:xfrm>
            <a:off x="635310" y="1850761"/>
            <a:ext cx="10921379" cy="3495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Add text slides as required                           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the font Calibri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colours from the corporate colour palette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Keep all alignment to the left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Contact the Studio team for any specific design elements, advice or assistance</a:t>
            </a:r>
          </a:p>
          <a:p>
            <a:pPr marL="342900" marR="0" lvl="0" indent="-342900" algn="l" defTabSz="1219170" rtl="0" eaLnBrk="1" fontAlgn="auto" latinLnBrk="0" hangingPunct="1">
              <a:lnSpc>
                <a:spcPts val="2940"/>
              </a:lnSpc>
              <a:spcBef>
                <a:spcPts val="733"/>
              </a:spcBef>
              <a:spcAft>
                <a:spcPts val="0"/>
              </a:spcAft>
              <a:buClr>
                <a:srgbClr val="D70011"/>
              </a:buClr>
              <a:buSzTx/>
              <a:buFont typeface="Lucida Grande"/>
              <a:buChar char="●"/>
              <a:tabLst/>
              <a:defRPr/>
            </a:pPr>
            <a:r>
              <a:rPr lang="en-GB" sz="2200" dirty="0"/>
              <a:t>A number of graphics are provided for you to customize. Choose which ones you need and delete the graphic slides that you are not using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Delete this page when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2D171-B5F5-E548-A5DC-E4E0C428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427" y="1850761"/>
            <a:ext cx="1498600" cy="444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16384A-D0A9-F749-9E01-6ACB772D0125}"/>
              </a:ext>
            </a:extLst>
          </p:cNvPr>
          <p:cNvSpPr txBox="1">
            <a:spLocks/>
          </p:cNvSpPr>
          <p:nvPr userDrawn="1"/>
        </p:nvSpPr>
        <p:spPr>
          <a:xfrm>
            <a:off x="625930" y="1015712"/>
            <a:ext cx="11523979" cy="37279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b="1" dirty="0">
                <a:solidFill>
                  <a:schemeClr val="accent1"/>
                </a:solidFill>
                <a:latin typeface="+mn-lt"/>
              </a:rPr>
              <a:t>How to use the IOP Publishing PowerPoint Template</a:t>
            </a:r>
            <a:endParaRPr lang="en-US" sz="22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6765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148DE3-A904-3343-B014-1CAB0D12A97A}"/>
              </a:ext>
            </a:extLst>
          </p:cNvPr>
          <p:cNvSpPr txBox="1">
            <a:spLocks/>
          </p:cNvSpPr>
          <p:nvPr userDrawn="1"/>
        </p:nvSpPr>
        <p:spPr>
          <a:xfrm>
            <a:off x="635310" y="1850761"/>
            <a:ext cx="10921379" cy="3495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Add text slides as required                           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the font Calibri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colours from the corporate colour palette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Keep all alignment to the left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Contact the Studio team for any specific design elements, advice or assistance</a:t>
            </a:r>
          </a:p>
          <a:p>
            <a:pPr marL="342900" marR="0" lvl="0" indent="-342900" algn="l" defTabSz="1219170" rtl="0" eaLnBrk="1" fontAlgn="auto" latinLnBrk="0" hangingPunct="1">
              <a:lnSpc>
                <a:spcPts val="2940"/>
              </a:lnSpc>
              <a:spcBef>
                <a:spcPts val="733"/>
              </a:spcBef>
              <a:spcAft>
                <a:spcPts val="0"/>
              </a:spcAft>
              <a:buClr>
                <a:srgbClr val="D70011"/>
              </a:buClr>
              <a:buSzTx/>
              <a:buFont typeface="Lucida Grande"/>
              <a:buChar char="●"/>
              <a:tabLst/>
              <a:defRPr/>
            </a:pPr>
            <a:r>
              <a:rPr lang="en-GB" sz="2200" dirty="0"/>
              <a:t>A number of graphics are provided for you to customize. Choose which ones you need and delete the graphic slides that you are not using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Delete this page when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2D171-B5F5-E548-A5DC-E4E0C428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427" y="1850761"/>
            <a:ext cx="1498600" cy="444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16384A-D0A9-F749-9E01-6ACB772D0125}"/>
              </a:ext>
            </a:extLst>
          </p:cNvPr>
          <p:cNvSpPr txBox="1">
            <a:spLocks/>
          </p:cNvSpPr>
          <p:nvPr userDrawn="1"/>
        </p:nvSpPr>
        <p:spPr>
          <a:xfrm>
            <a:off x="625930" y="1015712"/>
            <a:ext cx="11523979" cy="37279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b="1" dirty="0">
                <a:solidFill>
                  <a:schemeClr val="accent1"/>
                </a:solidFill>
                <a:latin typeface="+mn-lt"/>
              </a:rPr>
              <a:t>How to use the IOP Publishing PowerPoint Template</a:t>
            </a:r>
            <a:endParaRPr lang="en-US" sz="22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958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89" y="1019610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20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8F44E6E-4293-AD4A-ABEF-7EB1E496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49" y="999723"/>
            <a:ext cx="10972800" cy="414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52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586A3D-81D0-1919-9171-CE85779A9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E5443ED-74A1-396F-2F65-27713258C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3753798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913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8"/>
            <a:ext cx="4733231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rgbClr val="D70011"/>
              </a:buClr>
              <a:buFont typeface="Lucida Grande"/>
              <a:buChar char="●"/>
              <a:defRPr sz="1650"/>
            </a:lvl1pPr>
            <a:lvl2pPr marL="600075" indent="-257175">
              <a:buClr>
                <a:srgbClr val="D70011"/>
              </a:buClr>
              <a:buFont typeface="Lucida Grande"/>
              <a:buChar char="●"/>
              <a:defRPr sz="1650"/>
            </a:lvl2pPr>
            <a:lvl3pPr marL="942975" indent="-257175">
              <a:buClr>
                <a:srgbClr val="D70011"/>
              </a:buClr>
              <a:buFont typeface="Lucida Grande"/>
              <a:buChar char="●"/>
              <a:defRPr sz="1500"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text</a:t>
            </a:r>
          </a:p>
          <a:p>
            <a:pPr lvl="2"/>
            <a:r>
              <a:rPr lang="en-GB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90" y="1019610"/>
            <a:ext cx="10888583" cy="460374"/>
          </a:xfrm>
          <a:prstGeom prst="rect">
            <a:avLst/>
          </a:prstGeom>
        </p:spPr>
        <p:txBody>
          <a:bodyPr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71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C7EA82-5CBA-1441-97CB-909832493E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Agenda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F834D-2629-2241-91A9-8AE8284BB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344" y="1566984"/>
            <a:ext cx="11208509" cy="413116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5032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6EB9372-D1CE-2443-A235-0C175F366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1E364A0-25E7-DC4F-ADDD-4A42C80D1C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7931" y="1582214"/>
            <a:ext cx="10973643" cy="39031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paragraph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7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96A54A-B2F5-054D-BFF8-91D5753F1B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921378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B18CEB-2521-0E42-A5A2-F1DE6C5D604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6" y="1576587"/>
            <a:ext cx="1092137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</p:spTree>
    <p:extLst>
      <p:ext uri="{BB962C8B-B14F-4D97-AF65-F5344CB8AC3E}">
        <p14:creationId xmlns:p14="http://schemas.microsoft.com/office/powerpoint/2010/main" val="316564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phic 84" descr="Home">
            <a:extLst>
              <a:ext uri="{FF2B5EF4-FFF2-40B4-BE49-F238E27FC236}">
                <a16:creationId xmlns:a16="http://schemas.microsoft.com/office/drawing/2014/main" id="{068CC882-165C-A74A-959D-5F70CCC6B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61" y="400384"/>
            <a:ext cx="560069" cy="56006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D5B8D1-F3C8-614B-8A38-90626C750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37242" y="2090208"/>
            <a:ext cx="8776757" cy="3861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4F26FF-3250-1341-A166-14886C94F6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Bullet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E9E0B7-5F67-874E-8F92-68E86549F04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57658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4650B7-B70B-FB40-89BC-0BCB2F70534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26927" y="1576587"/>
            <a:ext cx="555012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121019-8DDE-8845-B966-37AC2FF30F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9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phic 84" descr="Home">
            <a:extLst>
              <a:ext uri="{FF2B5EF4-FFF2-40B4-BE49-F238E27FC236}">
                <a16:creationId xmlns:a16="http://schemas.microsoft.com/office/drawing/2014/main" id="{068CC882-165C-A74A-959D-5F70CCC6B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61" y="400384"/>
            <a:ext cx="560069" cy="56006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D5B8D1-F3C8-614B-8A38-90626C750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576587"/>
            <a:ext cx="5191593" cy="4145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4F26FF-3250-1341-A166-14886C94F6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FB1F09-45F6-3940-954D-E3F7A33199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57658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</p:spTree>
    <p:extLst>
      <p:ext uri="{BB962C8B-B14F-4D97-AF65-F5344CB8AC3E}">
        <p14:creationId xmlns:p14="http://schemas.microsoft.com/office/powerpoint/2010/main" val="122856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8F44E6E-4293-AD4A-ABEF-7EB1E496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49" y="999723"/>
            <a:ext cx="10972800" cy="414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5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8"/>
            <a:ext cx="4733231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rgbClr val="D70011"/>
              </a:buClr>
              <a:buFont typeface="Lucida Grande"/>
              <a:buChar char="●"/>
              <a:defRPr sz="1650"/>
            </a:lvl1pPr>
            <a:lvl2pPr marL="600075" indent="-257175">
              <a:buClr>
                <a:srgbClr val="D70011"/>
              </a:buClr>
              <a:buFont typeface="Lucida Grande"/>
              <a:buChar char="●"/>
              <a:defRPr sz="1650"/>
            </a:lvl2pPr>
            <a:lvl3pPr marL="942975" indent="-257175">
              <a:buClr>
                <a:srgbClr val="D70011"/>
              </a:buClr>
              <a:buFont typeface="Lucida Grande"/>
              <a:buChar char="●"/>
              <a:defRPr sz="1500"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text</a:t>
            </a:r>
          </a:p>
          <a:p>
            <a:pPr lvl="2"/>
            <a:r>
              <a:rPr lang="en-GB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90" y="1019610"/>
            <a:ext cx="10888583" cy="460374"/>
          </a:xfrm>
          <a:prstGeom prst="rect">
            <a:avLst/>
          </a:prstGeom>
        </p:spPr>
        <p:txBody>
          <a:bodyPr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F58295-59B3-AD4F-9589-96D6A6822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07" b="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CA00D-9301-3C4A-AD3B-1B5B1FD692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1094" y="6162106"/>
            <a:ext cx="2003115" cy="388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B0AEC-2980-824C-BCB3-5B02E6D55B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1679" y="297213"/>
            <a:ext cx="2896766" cy="656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0B061-73BE-C843-9BD1-B89BC3B70F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0235" y="1101608"/>
            <a:ext cx="6526234" cy="7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9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3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92976-37C5-1961-D880-C8DA0B1633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5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41AECC-E250-6342-A690-4DA1B0DE86A3}" type="datetimeFigureOut">
              <a:rPr lang="en-US" smtClean="0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F1CE4A-B4C7-714D-9DA1-F7B4C447AE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4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51" r:id="rId3"/>
    <p:sldLayoutId id="2147483751" r:id="rId4"/>
    <p:sldLayoutId id="2147483655" r:id="rId5"/>
    <p:sldLayoutId id="2147483659" r:id="rId6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Clr>
          <a:srgbClr val="E30613"/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18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73" r:id="rId2"/>
    <p:sldLayoutId id="2147483774" r:id="rId3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F8B7E8-FA89-1D45-8E81-45596FF92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6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6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C6F227-95F4-184C-AD20-DF3E48627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C6F227-95F4-184C-AD20-DF3E48627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2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61">
          <p15:clr>
            <a:srgbClr val="F26B43"/>
          </p15:clr>
        </p15:guide>
        <p15:guide id="4" orient="horz" pos="79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F8B7E8-FA89-1D45-8E81-45596FF92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6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347E61-8EA9-9644-B760-66AA5677F6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7192" y="6448987"/>
            <a:ext cx="1538804" cy="240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Clr>
          <a:srgbClr val="E30613"/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1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opp.chronoshub.io/?fq=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tmJBFn9eo4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em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C7F6-AAD9-0844-B5CC-5390D10BA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355" y="2492775"/>
            <a:ext cx="6303645" cy="1254525"/>
          </a:xfrm>
        </p:spPr>
        <p:txBody>
          <a:bodyPr/>
          <a:lstStyle/>
          <a:p>
            <a:pPr algn="ctr"/>
            <a:r>
              <a:rPr lang="tr-TR" dirty="0"/>
              <a:t>ANKOS Oku &amp; Yayınla Modeli</a:t>
            </a:r>
            <a:br>
              <a:rPr lang="tr-TR" dirty="0"/>
            </a:br>
            <a:r>
              <a:rPr lang="tr-TR" dirty="0"/>
              <a:t>Rehberi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9069" y="3992366"/>
            <a:ext cx="95922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en-GB" sz="1600" dirty="0">
                <a:ea typeface="ＭＳ Ｐゴシック" charset="-128"/>
                <a:cs typeface="Arial"/>
                <a:hlinkClick r:id="rId3"/>
              </a:rPr>
              <a:t>https://iopp.chronoshub.io/?fq=</a:t>
            </a: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Malzeme bilimi alanında dönüştürücü anlaşma kapsamına girebilecek bir IOPP dergisi var mı?</a:t>
            </a: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Yayın yapmak istediğim dergi, fon sağlayıcılarımın şartları ile uyumlu mu? </a:t>
            </a:r>
          </a:p>
          <a:p>
            <a:pPr>
              <a:buClr>
                <a:srgbClr val="C20D20"/>
              </a:buClr>
              <a:buSzPct val="100000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Kurumum bu dergideki makale işletim ücretlerini, dönüştürücü anlaşma yoluyla mı finanse ediyor?</a:t>
            </a:r>
            <a:endParaRPr lang="en-GB" sz="1600" dirty="0">
              <a:ea typeface="ＭＳ Ｐゴシック" charset="-128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9CA8F-F77E-446C-B4B9-DEDD745EF920}"/>
              </a:ext>
            </a:extLst>
          </p:cNvPr>
          <p:cNvSpPr txBox="1"/>
          <p:nvPr/>
        </p:nvSpPr>
        <p:spPr>
          <a:xfrm>
            <a:off x="729615" y="913093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</a:rPr>
              <a:t>IOPP </a:t>
            </a:r>
            <a:r>
              <a:rPr lang="tr-TR" sz="2000" b="1" dirty="0">
                <a:solidFill>
                  <a:srgbClr val="CC0000"/>
                </a:solidFill>
              </a:rPr>
              <a:t>Dergi Bulucu (Journal Finder)</a:t>
            </a:r>
            <a:endParaRPr lang="en-US" sz="2000" b="1" dirty="0">
              <a:solidFill>
                <a:srgbClr val="CC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3A9A9-CDB5-590E-BA5D-372E2C111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06" y="1460399"/>
            <a:ext cx="5562886" cy="19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4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1732CD-4D7A-4B28-A1E7-0EE1CEF42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29" y="1631678"/>
            <a:ext cx="1057423" cy="12955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CDCAE3-54F3-453D-9E2E-5926ED562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96" y="1062964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Tanımlama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7D855-9CA8-4C7E-9C1E-87F98134F3A6}"/>
              </a:ext>
            </a:extLst>
          </p:cNvPr>
          <p:cNvSpPr txBox="1"/>
          <p:nvPr/>
        </p:nvSpPr>
        <p:spPr>
          <a:xfrm>
            <a:off x="1929300" y="1826935"/>
            <a:ext cx="85074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Tanımlama her zaman ilgili/sorumlu (başvuruyu yapan) yazara göre yapılmaktadır. 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Tanımlama süreci için geçmiş başvuru verilerini kullanmaktayız. 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Süreç otomatik işler. Yazarların bir şey yapmasına gerek bulunmamaktadır.</a:t>
            </a:r>
          </a:p>
          <a:p>
            <a:pPr>
              <a:buClr>
                <a:srgbClr val="C00000"/>
              </a:buClr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Geçmişe dönük makaleler için </a:t>
            </a:r>
            <a:r>
              <a:rPr lang="en-GB" sz="1800" dirty="0" err="1"/>
              <a:t>proaktif</a:t>
            </a:r>
            <a:r>
              <a:rPr lang="en-GB" sz="1800" dirty="0"/>
              <a:t> </a:t>
            </a:r>
            <a:r>
              <a:rPr lang="en-GB" sz="1800" dirty="0" err="1"/>
              <a:t>olarak</a:t>
            </a:r>
            <a:r>
              <a:rPr lang="en-GB" sz="1800" dirty="0"/>
              <a:t> </a:t>
            </a:r>
            <a:r>
              <a:rPr lang="en-GB" sz="1800" dirty="0" err="1"/>
              <a:t>tarama</a:t>
            </a:r>
            <a:r>
              <a:rPr lang="en-GB" sz="1800" dirty="0"/>
              <a:t> yap</a:t>
            </a:r>
            <a:r>
              <a:rPr lang="tr-TR" sz="1800" dirty="0"/>
              <a:t>maktayız. Makaleler ortaya çıktıkça AE işlemi yapılabilmektedir. Bunun için yazarların kabulu gerekmektedir.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Yazarların vazgeçmeleri (opt-out) durumunda kütüphanecileri hızla haberdar etmekteyiz.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564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42BE9EB6-9C7F-42FC-84F1-E8D88C7A5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259" y="1131283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Raporlama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08480AA-9010-4C02-BC7E-A7AAFFAC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66" y="1793143"/>
            <a:ext cx="8889461" cy="185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latin typeface="+mn-lt"/>
                <a:ea typeface="Calibri" panose="020F0502020204030204" pitchFamily="34" charset="0"/>
                <a:cs typeface="FranklinGotCdIoP-Book"/>
              </a:rPr>
              <a:t>ANKOS’a üç ayda bir raporlama</a:t>
            </a:r>
            <a:endParaRPr lang="en-GB" sz="2200" dirty="0">
              <a:latin typeface="+mn-lt"/>
              <a:ea typeface="Calibri" panose="020F0502020204030204" pitchFamily="34" charset="0"/>
              <a:cs typeface="FranklinGotCdIoP-Book"/>
            </a:endParaRPr>
          </a:p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solidFill>
                  <a:prstClr val="black"/>
                </a:solidFill>
                <a:latin typeface="+mn-lt"/>
                <a:ea typeface="ＭＳ Ｐゴシック" charset="-128"/>
                <a:cs typeface="Arial"/>
              </a:rPr>
              <a:t>Dahil olan tüm makalelerin ve metaverilerin listesinin sağlanması</a:t>
            </a:r>
            <a:endParaRPr lang="en-GB" sz="2200" dirty="0">
              <a:solidFill>
                <a:prstClr val="black"/>
              </a:solidFill>
              <a:latin typeface="+mn-lt"/>
              <a:ea typeface="ＭＳ Ｐゴシック" charset="-128"/>
              <a:cs typeface="Arial"/>
            </a:endParaRPr>
          </a:p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solidFill>
                  <a:prstClr val="black"/>
                </a:solidFill>
                <a:latin typeface="+mn-lt"/>
                <a:ea typeface="ＭＳ Ｐゴシック" charset="-128"/>
                <a:cs typeface="Arial"/>
              </a:rPr>
              <a:t>Yazar, Başlık, Dergi, DOI, Kabul tarihi, Fon sağlayıcı (eğer bildirildiyse), vs. </a:t>
            </a:r>
            <a:endParaRPr lang="en-GB" sz="2200" dirty="0">
              <a:solidFill>
                <a:prstClr val="black"/>
              </a:solidFill>
              <a:latin typeface="+mn-lt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488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CF8ED-F027-B34D-0F79-60C0F194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14" y="636894"/>
            <a:ext cx="9330572" cy="5934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28F004-E51D-1889-6151-B1F0A1BCA589}"/>
              </a:ext>
            </a:extLst>
          </p:cNvPr>
          <p:cNvSpPr txBox="1"/>
          <p:nvPr/>
        </p:nvSpPr>
        <p:spPr>
          <a:xfrm>
            <a:off x="3506598" y="259173"/>
            <a:ext cx="68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Iopscience.org/transformative-agreements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E71D0B-2C8C-E0B6-750D-CAD436D5E537}"/>
              </a:ext>
            </a:extLst>
          </p:cNvPr>
          <p:cNvSpPr/>
          <p:nvPr/>
        </p:nvSpPr>
        <p:spPr>
          <a:xfrm>
            <a:off x="1430714" y="4800600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8CE321-87FC-9457-F173-DE2D35509724}"/>
              </a:ext>
            </a:extLst>
          </p:cNvPr>
          <p:cNvSpPr/>
          <p:nvPr/>
        </p:nvSpPr>
        <p:spPr>
          <a:xfrm>
            <a:off x="6006524" y="4800600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DF8B30-BB7C-231D-9B72-D066C1021B7F}"/>
              </a:ext>
            </a:extLst>
          </p:cNvPr>
          <p:cNvSpPr/>
          <p:nvPr/>
        </p:nvSpPr>
        <p:spPr>
          <a:xfrm>
            <a:off x="1209734" y="5781051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87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4EE1-B9C1-D541-BF8C-85FDF9E3A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Destek ve eğitim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319BF-6FA2-46D0-AC5B-E2E2E77C8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363" y="1326425"/>
            <a:ext cx="6504134" cy="50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9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5C9D9-7EB3-0844-855C-6654DD15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Kütüphane araçları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5F6B4-5D7F-4918-9678-3A91A401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25" y="1805940"/>
            <a:ext cx="3019278" cy="4346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25669B-7C82-D77C-A0E4-8F1B21559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182" y="1874324"/>
            <a:ext cx="3016577" cy="4322704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5B9A7F1-FD3E-F7CE-7923-BE51157F8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623" y="976407"/>
            <a:ext cx="3160124" cy="1659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E0E0D0-E40C-FFA5-1F46-D74325099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346" y="2775663"/>
            <a:ext cx="2432989" cy="33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61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6FF716-2304-68E5-F8D5-A1601BF2D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TEŞEKKÜRLER..</a:t>
            </a:r>
          </a:p>
        </p:txBody>
      </p:sp>
    </p:spTree>
    <p:extLst>
      <p:ext uri="{BB962C8B-B14F-4D97-AF65-F5344CB8AC3E}">
        <p14:creationId xmlns:p14="http://schemas.microsoft.com/office/powerpoint/2010/main" val="404314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F39C6D-C78C-92F4-EA51-E56B3AF05B34}"/>
              </a:ext>
            </a:extLst>
          </p:cNvPr>
          <p:cNvSpPr txBox="1"/>
          <p:nvPr/>
        </p:nvSpPr>
        <p:spPr>
          <a:xfrm>
            <a:off x="823108" y="1039520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C0000"/>
                </a:solidFill>
              </a:rPr>
              <a:t>Anlaşma kapsamında nasıl yayın yapılır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96A2E358-851D-6CC5-F2A0-184A8B4FE5FE}"/>
              </a:ext>
            </a:extLst>
          </p:cNvPr>
          <p:cNvSpPr/>
          <p:nvPr/>
        </p:nvSpPr>
        <p:spPr>
          <a:xfrm>
            <a:off x="1027134" y="2554514"/>
            <a:ext cx="2680570" cy="92822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</a:rPr>
              <a:t>Makale gönderimi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7D38E0CB-8BEA-EADF-7DBF-86ABF27F32DC}"/>
              </a:ext>
            </a:extLst>
          </p:cNvPr>
          <p:cNvSpPr/>
          <p:nvPr/>
        </p:nvSpPr>
        <p:spPr>
          <a:xfrm>
            <a:off x="1027134" y="3482736"/>
            <a:ext cx="2680570" cy="98833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Tanımlama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D3B34A44-532B-4F03-26A2-202B72B2600C}"/>
              </a:ext>
            </a:extLst>
          </p:cNvPr>
          <p:cNvSpPr/>
          <p:nvPr/>
        </p:nvSpPr>
        <p:spPr>
          <a:xfrm>
            <a:off x="1027134" y="4471066"/>
            <a:ext cx="2680570" cy="96051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</a:rPr>
              <a:t>CC-BY için onay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A411EE-483B-DEA0-CB99-348587610EED}"/>
              </a:ext>
            </a:extLst>
          </p:cNvPr>
          <p:cNvSpPr/>
          <p:nvPr/>
        </p:nvSpPr>
        <p:spPr>
          <a:xfrm>
            <a:off x="1027134" y="5438521"/>
            <a:ext cx="2680570" cy="6616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Yayınlama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9D13D762-A5BF-F90F-A228-51DDF4E48A4C}"/>
              </a:ext>
            </a:extLst>
          </p:cNvPr>
          <p:cNvSpPr/>
          <p:nvPr/>
        </p:nvSpPr>
        <p:spPr>
          <a:xfrm>
            <a:off x="4251326" y="2554514"/>
            <a:ext cx="7610822" cy="921278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1">
                    <a:lumMod val="75000"/>
                  </a:schemeClr>
                </a:solidFill>
              </a:rPr>
              <a:t>Yazar makalesini uygun bir dergiye gönderir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FCC06AED-2DC9-8675-39ED-56C0C7B806E9}"/>
              </a:ext>
            </a:extLst>
          </p:cNvPr>
          <p:cNvSpPr/>
          <p:nvPr/>
        </p:nvSpPr>
        <p:spPr>
          <a:xfrm>
            <a:off x="4251326" y="3482736"/>
            <a:ext cx="7610822" cy="98833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IOP otomatik olarak makaleyi tanımlar ve dahil edildiğine dair yazarı bilgilendirir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5711DC0E-B3E2-EDFC-76E8-5020BCE663B9}"/>
              </a:ext>
            </a:extLst>
          </p:cNvPr>
          <p:cNvSpPr/>
          <p:nvPr/>
        </p:nvSpPr>
        <p:spPr>
          <a:xfrm>
            <a:off x="4251326" y="4478010"/>
            <a:ext cx="7610822" cy="96051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1">
                    <a:lumMod val="75000"/>
                  </a:schemeClr>
                </a:solidFill>
              </a:rPr>
              <a:t>Yazar, CC-BY lisansı ile açık erişime onay verir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08B8BD-4EDE-1771-D5E9-AD20AEF7CAFE}"/>
              </a:ext>
            </a:extLst>
          </p:cNvPr>
          <p:cNvSpPr/>
          <p:nvPr/>
        </p:nvSpPr>
        <p:spPr>
          <a:xfrm>
            <a:off x="4251326" y="5438521"/>
            <a:ext cx="7610822" cy="661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Eğer makale kabul edilirse, anlaşma kapsamında açık erişim olarak yayınlanır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CA665E-220B-1A8B-4801-B4B7ADFF1338}"/>
              </a:ext>
            </a:extLst>
          </p:cNvPr>
          <p:cNvSpPr txBox="1"/>
          <p:nvPr/>
        </p:nvSpPr>
        <p:spPr>
          <a:xfrm>
            <a:off x="1027133" y="1728232"/>
            <a:ext cx="3983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İşte</a:t>
            </a:r>
            <a:r>
              <a:rPr lang="tr-TR" dirty="0"/>
              <a:t> </a:t>
            </a:r>
            <a:r>
              <a:rPr lang="tr-TR" sz="2000" dirty="0"/>
              <a:t>bu</a:t>
            </a:r>
            <a:r>
              <a:rPr lang="tr-TR" dirty="0"/>
              <a:t> </a:t>
            </a:r>
            <a:r>
              <a:rPr lang="tr-TR" sz="2000" dirty="0"/>
              <a:t>kadar</a:t>
            </a:r>
            <a:r>
              <a:rPr lang="tr-TR" dirty="0"/>
              <a:t> </a:t>
            </a:r>
            <a:r>
              <a:rPr lang="tr-TR" sz="2000" dirty="0"/>
              <a:t>kolay: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159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8033" y="1794322"/>
            <a:ext cx="102781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Makalelerin uygunluğunu, ilgili yazarın bağlı olduğu kuruluşa göre belirliyoruz.</a:t>
            </a: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Makalenin uygun olabilmesi için anlaşma şartlarınca kabul edilir olması gerekmektedir. </a:t>
            </a:r>
          </a:p>
          <a:p>
            <a:pPr marL="457189" lvl="1"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Hakem değerlendirmesi süresince veya kabulden hemen sonra yazara makalesini açık erişim olarak yayınlayacağımızı bildiriyoruz. </a:t>
            </a:r>
          </a:p>
          <a:p>
            <a:pPr marL="457189" lvl="1">
              <a:buClr>
                <a:srgbClr val="C20D20"/>
              </a:buClr>
              <a:buSzPct val="100000"/>
              <a:defRPr/>
            </a:pPr>
            <a:endParaRPr lang="en-GB" sz="2000" dirty="0"/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Makaleler otomatik olarak açık erişim ile sunulur. Yazar tercih ederse yine de vazgeçebilir, ancak bu çok nadir karşılaşılan bir durumdur. </a:t>
            </a: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FranklinGotCdIoP-Book"/>
              <a:ea typeface="ＭＳ Ｐゴシック" charset="-128"/>
              <a:cs typeface="Arial"/>
            </a:endParaRPr>
          </a:p>
          <a:p>
            <a:pPr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9CA8F-F77E-446C-B4B9-DEDD745EF920}"/>
              </a:ext>
            </a:extLst>
          </p:cNvPr>
          <p:cNvSpPr txBox="1"/>
          <p:nvPr/>
        </p:nvSpPr>
        <p:spPr>
          <a:xfrm>
            <a:off x="696219" y="1039520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C0000"/>
                </a:solidFill>
              </a:rPr>
              <a:t>Anlaşma kapsamında nasıl yayın yapılır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797C8-F71B-6ECD-B9A5-AA3FD4C702A8}"/>
              </a:ext>
            </a:extLst>
          </p:cNvPr>
          <p:cNvSpPr txBox="1"/>
          <p:nvPr/>
        </p:nvSpPr>
        <p:spPr>
          <a:xfrm>
            <a:off x="764332" y="5103664"/>
            <a:ext cx="813833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1">
              <a:buClr>
                <a:srgbClr val="C20D20"/>
              </a:buClr>
              <a:buSzPct val="100000"/>
              <a:defRPr/>
            </a:pPr>
            <a:r>
              <a:rPr lang="en-GB" sz="1800" dirty="0"/>
              <a:t>	</a:t>
            </a:r>
            <a:r>
              <a:rPr lang="tr-TR" sz="1800" dirty="0"/>
              <a:t>Sorumlu yazar, makaleyi gönderen kişidir. Başvuru, hakem değerlendirmesi ve yayın süreci boyunca dergi ile iletişimde olmaktan sorumludur. </a:t>
            </a:r>
            <a:endParaRPr lang="en-GB" sz="1800" dirty="0">
              <a:ea typeface="ＭＳ Ｐゴシック" charset="-128"/>
              <a:cs typeface="Arial"/>
            </a:endParaRPr>
          </a:p>
        </p:txBody>
      </p:sp>
      <p:pic>
        <p:nvPicPr>
          <p:cNvPr id="3" name="Graphic 2" descr="Female Profile with solid fill">
            <a:extLst>
              <a:ext uri="{FF2B5EF4-FFF2-40B4-BE49-F238E27FC236}">
                <a16:creationId xmlns:a16="http://schemas.microsoft.com/office/drawing/2014/main" id="{5EB62911-C483-69A4-D848-F807BA43F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371" y="51036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6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B3D0FA-2A59-7D41-AFF9-D98AFC8C5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057" y="1714538"/>
            <a:ext cx="1341487" cy="12823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636312" y="1753567"/>
            <a:ext cx="58712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50" dirty="0"/>
              <a:t>Gönderimi başlatmaya hazır olduğunuzda, gönderim sistemimizdeki 1-4 arası adımları takip edin</a:t>
            </a:r>
            <a:r>
              <a:rPr lang="en-US" sz="1650" dirty="0"/>
              <a:t>; </a:t>
            </a:r>
            <a:r>
              <a:rPr lang="en-US" sz="1650" b="1" dirty="0" err="1"/>
              <a:t>ScholarOne</a:t>
            </a:r>
            <a:r>
              <a:rPr lang="en-US" sz="1650" b="1" dirty="0"/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6"/>
            <a:ext cx="0" cy="322972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165B08-12A6-5544-AD53-8C0E82E5BE8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60575" y="2584971"/>
            <a:ext cx="5588512" cy="26639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77B77B-BF58-F043-A7DE-C20A91970122}"/>
              </a:ext>
            </a:extLst>
          </p:cNvPr>
          <p:cNvSpPr/>
          <p:nvPr/>
        </p:nvSpPr>
        <p:spPr>
          <a:xfrm>
            <a:off x="3690551" y="2537016"/>
            <a:ext cx="5733425" cy="2528651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AD0F30-920E-4B03-99A3-C669E6A97951}"/>
              </a:ext>
            </a:extLst>
          </p:cNvPr>
          <p:cNvSpPr txBox="1"/>
          <p:nvPr/>
        </p:nvSpPr>
        <p:spPr>
          <a:xfrm>
            <a:off x="3397336" y="5631419"/>
            <a:ext cx="7182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Başvuru süreci, bazı dernek yayınevi ortaklarımızın dergilerinde farklılık gösterebilir. </a:t>
            </a:r>
            <a:endParaRPr lang="en-GB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6511407-77EE-4592-9336-F02AF857F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048" y="1350243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Yazar Rehberi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5C42E-C7F4-2348-10BA-50866B3749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4DFC8C78-305E-E919-0EEE-44B97326A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1524" y="204997"/>
            <a:ext cx="1610866" cy="20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429687" y="1597189"/>
            <a:ext cx="6202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Yazar bilgilerinin sağlanması</a:t>
            </a:r>
            <a:endParaRPr lang="en-US" sz="2000" b="1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7"/>
            <a:ext cx="0" cy="323694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76D236B-85C3-584B-9EE0-3E22F114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29" y="1769039"/>
            <a:ext cx="1186247" cy="1105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971671" y="2035180"/>
            <a:ext cx="22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>
                <a:solidFill>
                  <a:srgbClr val="848CAB"/>
                </a:solidFill>
              </a:rPr>
              <a:t>Başvuruyu yapan yazarın, bağlı bulunduğu kurum bilgilerinin başvuru formunda (</a:t>
            </a:r>
            <a:r>
              <a:rPr lang="tr-TR" sz="1500" b="1" dirty="0">
                <a:solidFill>
                  <a:srgbClr val="848CAB"/>
                </a:solidFill>
              </a:rPr>
              <a:t>otomatik doldurmayı kullanın</a:t>
            </a:r>
            <a:r>
              <a:rPr lang="tr-TR" sz="1500" dirty="0">
                <a:solidFill>
                  <a:srgbClr val="848CAB"/>
                </a:solidFill>
              </a:rPr>
              <a:t>) ve makalenin kendisinde açıkça belirtildiğinden emin olması gerekecektir. </a:t>
            </a:r>
            <a:endParaRPr lang="en-US" dirty="0"/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9A44EB9-3941-2C4A-B304-745980ADECF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96219" y="2148518"/>
            <a:ext cx="4241691" cy="2790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6A014-E79A-964D-2661-4D3BF8EC7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329" y="4832600"/>
            <a:ext cx="7686073" cy="1844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4C44CC-4A6A-49DF-9F2A-E5EF6029551E}"/>
              </a:ext>
            </a:extLst>
          </p:cNvPr>
          <p:cNvSpPr/>
          <p:nvPr/>
        </p:nvSpPr>
        <p:spPr>
          <a:xfrm>
            <a:off x="6934989" y="5151362"/>
            <a:ext cx="2591563" cy="131913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9812FCE-5BBA-4B28-9814-EC2454362740}"/>
              </a:ext>
            </a:extLst>
          </p:cNvPr>
          <p:cNvSpPr/>
          <p:nvPr/>
        </p:nvSpPr>
        <p:spPr>
          <a:xfrm>
            <a:off x="8794665" y="3912320"/>
            <a:ext cx="380998" cy="1201161"/>
          </a:xfrm>
          <a:prstGeom prst="downArrow">
            <a:avLst>
              <a:gd name="adj1" fmla="val 35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1ADA0-74FA-612F-1313-0F2E3F90F0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2763785" y="1059228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Finansman beyanı</a:t>
            </a:r>
            <a:endParaRPr lang="en-US" sz="2000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2688675" y="1117085"/>
            <a:ext cx="0" cy="35505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893670" y="1618648"/>
            <a:ext cx="306908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1600" b="1" dirty="0"/>
              <a:t>6. adımda</a:t>
            </a:r>
            <a:r>
              <a:rPr lang="tr-TR" sz="1600" dirty="0"/>
              <a:t>, araştırmanız için aldığınız herhangi bir fonu beyan edebilirsiniz. </a:t>
            </a:r>
            <a:endParaRPr lang="en-GB" sz="1350" dirty="0">
              <a:solidFill>
                <a:srgbClr val="848C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61A3E-1208-3D4F-A6D3-C3D59CA5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11" y="1015801"/>
            <a:ext cx="1142260" cy="112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0B25CE-BB78-719F-FE13-BAD59055A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1E88AA1-7223-018D-595F-CFC22FF6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090" y="1541819"/>
            <a:ext cx="4210638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9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397336" y="1769059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Açık erişim seçeneği</a:t>
            </a:r>
            <a:endParaRPr lang="en-US" sz="2000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6"/>
            <a:ext cx="0" cy="35505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8932413" y="1781339"/>
            <a:ext cx="3069087" cy="12234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1500" dirty="0">
                <a:solidFill>
                  <a:srgbClr val="848CAB"/>
                </a:solidFill>
              </a:rPr>
              <a:t>Hangi AE opsiyonu seçilirse seçilsin, IOP her zaman makalenin </a:t>
            </a:r>
            <a:r>
              <a:rPr lang="tr-TR" sz="1500" b="1" dirty="0">
                <a:solidFill>
                  <a:srgbClr val="848CAB"/>
                </a:solidFill>
              </a:rPr>
              <a:t>dönüştürücü anlaşma </a:t>
            </a:r>
            <a:r>
              <a:rPr lang="tr-TR" sz="1500" dirty="0">
                <a:solidFill>
                  <a:srgbClr val="848CAB"/>
                </a:solidFill>
              </a:rPr>
              <a:t>için uygun olup olmadığını belirleyecektir. </a:t>
            </a:r>
            <a:endParaRPr lang="en-GB" sz="1350" dirty="0">
              <a:latin typeface="Calibri"/>
              <a:ea typeface="ＭＳ Ｐゴシック"/>
              <a:cs typeface="Calibri"/>
            </a:endParaRPr>
          </a:p>
          <a:p>
            <a:endParaRPr lang="en-GB" sz="1350" dirty="0">
              <a:solidFill>
                <a:srgbClr val="848C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61A3E-1208-3D4F-A6D3-C3D59CA5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761" y="1781339"/>
            <a:ext cx="1142260" cy="112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0B25CE-BB78-719F-FE13-BAD59055A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C096E01-95AE-4EDE-182F-F8C5EFD66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650" y="2169169"/>
            <a:ext cx="528576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11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2540085" y="1144195"/>
            <a:ext cx="0" cy="3839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077203" y="1344250"/>
            <a:ext cx="359001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Hakem değerlendirmesinin ilk turundan sonra, uygun makaleleri belirleriz.</a:t>
            </a:r>
          </a:p>
          <a:p>
            <a:endParaRPr lang="en-US" sz="1600" b="1" dirty="0"/>
          </a:p>
          <a:p>
            <a:r>
              <a:rPr lang="tr-TR" sz="1500" dirty="0">
                <a:solidFill>
                  <a:srgbClr val="848CAB"/>
                </a:solidFill>
              </a:rPr>
              <a:t>İlgili yazara, anlaşmaya dahil edildiğini bildiren bir eposta göndeririz. </a:t>
            </a:r>
          </a:p>
          <a:p>
            <a:endParaRPr lang="en-GB" sz="1500" dirty="0">
              <a:solidFill>
                <a:srgbClr val="848CAB"/>
              </a:solidFill>
            </a:endParaRPr>
          </a:p>
          <a:p>
            <a:r>
              <a:rPr lang="tr-TR" sz="1600" dirty="0"/>
              <a:t>Konu: </a:t>
            </a:r>
            <a:r>
              <a:rPr lang="en-GB" sz="1600" b="1" dirty="0"/>
              <a:t>‘</a:t>
            </a:r>
            <a:r>
              <a:rPr lang="tr-TR" sz="1600" dirty="0"/>
              <a:t>Makaleniz için açık erişim seçenekleri: makale ID</a:t>
            </a:r>
            <a:r>
              <a:rPr lang="en-GB" sz="1600" dirty="0"/>
              <a:t> ’</a:t>
            </a:r>
            <a:r>
              <a:rPr lang="tr-TR" sz="1600" dirty="0"/>
              <a:t> (</a:t>
            </a:r>
            <a:r>
              <a:rPr lang="en-GB" sz="1600" b="1" dirty="0"/>
              <a:t>‘</a:t>
            </a:r>
            <a:r>
              <a:rPr lang="en-GB" sz="1600" dirty="0"/>
              <a:t>Open access options for your article: article ID’</a:t>
            </a:r>
            <a:r>
              <a:rPr lang="tr-TR" sz="1600" dirty="0"/>
              <a:t>)</a:t>
            </a:r>
            <a:endParaRPr lang="en-GB" sz="1500" dirty="0">
              <a:solidFill>
                <a:srgbClr val="848CAB"/>
              </a:solidFill>
            </a:endParaRPr>
          </a:p>
          <a:p>
            <a:endParaRPr lang="en-GB" sz="1500" dirty="0">
              <a:solidFill>
                <a:srgbClr val="848CAB"/>
              </a:solidFill>
            </a:endParaRPr>
          </a:p>
          <a:p>
            <a:r>
              <a:rPr lang="tr-TR" sz="1500" dirty="0"/>
              <a:t>Herhangi bir kayıt/katılım (opt-in) işlemine gerek bulunmamaktadır.</a:t>
            </a:r>
            <a:endParaRPr lang="en-GB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DD051-9001-3D4D-AE33-644BEF2D5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89" y="984889"/>
            <a:ext cx="1154660" cy="1174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822FFE-3F32-417A-86B2-9FA834CAE8C8}"/>
              </a:ext>
            </a:extLst>
          </p:cNvPr>
          <p:cNvSpPr txBox="1"/>
          <p:nvPr/>
        </p:nvSpPr>
        <p:spPr>
          <a:xfrm>
            <a:off x="2763785" y="944140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Yazarları güncel tutmak</a:t>
            </a:r>
            <a:endParaRPr lang="en-US" sz="2000" dirty="0">
              <a:solidFill>
                <a:srgbClr val="D7001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47E1F-1BF6-63C9-9906-E1E57C483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76EEFA6-67DA-5171-6A7B-ADCF31870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785" y="1344250"/>
            <a:ext cx="3866086" cy="55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2951798" y="2016402"/>
            <a:ext cx="64635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Yazardan bir açık erişim telif hakkı formu imzalaması istenecektir. Makale kabul edildikten sonra kurumsal anlaşma şartlarına göre açık erişim olarak yayınlanacaktır.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ctr"/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0B1C2-69DE-E5FA-0A10-4940A72044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9D2A000E-5A95-1E38-9095-7EF6436D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798" y="3130631"/>
            <a:ext cx="5114601" cy="2933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39C06-A8E1-CAAF-E6FE-929644920309}"/>
              </a:ext>
            </a:extLst>
          </p:cNvPr>
          <p:cNvSpPr txBox="1"/>
          <p:nvPr/>
        </p:nvSpPr>
        <p:spPr>
          <a:xfrm>
            <a:off x="2951798" y="1529134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solidFill>
                  <a:srgbClr val="D70011"/>
                </a:solidFill>
              </a:rPr>
              <a:t>Telif hakkının imzalanması</a:t>
            </a:r>
            <a:endParaRPr lang="en-US" sz="1800" b="1" dirty="0">
              <a:solidFill>
                <a:srgbClr val="D7001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B27989-2362-EFC1-2810-81042E61D9AE}"/>
              </a:ext>
            </a:extLst>
          </p:cNvPr>
          <p:cNvCxnSpPr>
            <a:cxnSpLocks/>
          </p:cNvCxnSpPr>
          <p:nvPr/>
        </p:nvCxnSpPr>
        <p:spPr>
          <a:xfrm flipV="1">
            <a:off x="2711535" y="1647115"/>
            <a:ext cx="0" cy="3839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4CA2859-2D4E-272B-A302-1A16101C4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406" y="1529134"/>
            <a:ext cx="1142260" cy="11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3132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">
  <a:themeElements>
    <a:clrScheme name="IOP Publishing colours">
      <a:dk1>
        <a:srgbClr val="000000"/>
      </a:dk1>
      <a:lt1>
        <a:srgbClr val="FFFFFF"/>
      </a:lt1>
      <a:dk2>
        <a:srgbClr val="7B829F"/>
      </a:dk2>
      <a:lt2>
        <a:srgbClr val="DBDBE7"/>
      </a:lt2>
      <a:accent1>
        <a:srgbClr val="E20512"/>
      </a:accent1>
      <a:accent2>
        <a:srgbClr val="EB6608"/>
      </a:accent2>
      <a:accent3>
        <a:srgbClr val="D7006D"/>
      </a:accent3>
      <a:accent4>
        <a:srgbClr val="9D1457"/>
      </a:accent4>
      <a:accent5>
        <a:srgbClr val="014993"/>
      </a:accent5>
      <a:accent6>
        <a:srgbClr val="00837F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A2DDAE5A-C0A3-4204-AED6-B286517C43C2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Title with right hand im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P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FAC2EE74-D135-489F-86BE-7CAF5110AE23}"/>
    </a:ext>
  </a:extLst>
</a:theme>
</file>

<file path=ppt/theme/theme3.xml><?xml version="1.0" encoding="utf-8"?>
<a:theme xmlns:a="http://schemas.openxmlformats.org/drawingml/2006/main" name="Graphic Styles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B507AF87-C590-4845-81F1-EF0D86803310}"/>
    </a:ext>
  </a:extLst>
</a:theme>
</file>

<file path=ppt/theme/theme4.xml><?xml version="1.0" encoding="utf-8"?>
<a:theme xmlns:a="http://schemas.openxmlformats.org/drawingml/2006/main" name="Title with right hand im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9EBF7992-EAEC-44FE-8BB9-3FE242EC594F}"/>
    </a:ext>
  </a:extLst>
</a:theme>
</file>

<file path=ppt/theme/theme5.xml><?xml version="1.0" encoding="utf-8"?>
<a:theme xmlns:a="http://schemas.openxmlformats.org/drawingml/2006/main" name="How to us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FD1ECC4F-351A-4C1E-898B-4A1A1780120D}"/>
    </a:ext>
  </a:extLst>
</a:theme>
</file>

<file path=ppt/theme/theme6.xml><?xml version="1.0" encoding="utf-8"?>
<a:theme xmlns:a="http://schemas.openxmlformats.org/drawingml/2006/main" name="1_How to us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DD5BC89B-EF74-5D4D-AB50-768B5F34EEC2}"/>
    </a:ext>
  </a:extLst>
</a:theme>
</file>

<file path=ppt/theme/theme7.xml><?xml version="1.0" encoding="utf-8"?>
<a:theme xmlns:a="http://schemas.openxmlformats.org/drawingml/2006/main" name="1_Title with right hand im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870B7B72-7A32-F54E-B32E-7E5C6BAF16BE}"/>
    </a:ext>
  </a:extLst>
</a:theme>
</file>

<file path=ppt/theme/theme8.xml><?xml version="1.0" encoding="utf-8"?>
<a:theme xmlns:a="http://schemas.openxmlformats.org/drawingml/2006/main" name="Graphic Styles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9C8721D1-641E-684B-B741-461F0F53F6B2}"/>
    </a:ext>
  </a:extLst>
</a:theme>
</file>

<file path=ppt/theme/theme9.xml><?xml version="1.0" encoding="utf-8"?>
<a:theme xmlns:a="http://schemas.openxmlformats.org/drawingml/2006/main" name="Text Page">
  <a:themeElements>
    <a:clrScheme name="IOP Blended colours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7B82A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E5F76EE3C12F7E49AC98E50903C4E38F" ma:contentTypeVersion="17" ma:contentTypeDescription="Yeni belge oluşturun." ma:contentTypeScope="" ma:versionID="302a008bee53d6e12f056cb7fd6a9593">
  <xsd:schema xmlns:xsd="http://www.w3.org/2001/XMLSchema" xmlns:xs="http://www.w3.org/2001/XMLSchema" xmlns:p="http://schemas.microsoft.com/office/2006/metadata/properties" xmlns:ns2="bd1d4955-92ee-43d9-ad11-4da4048827af" xmlns:ns3="fd30d786-afb1-4c0e-90bd-46fed1d37540" targetNamespace="http://schemas.microsoft.com/office/2006/metadata/properties" ma:root="true" ma:fieldsID="b322806eccca28c4fa9be47fc6ae979d" ns2:_="" ns3:_="">
    <xsd:import namespace="bd1d4955-92ee-43d9-ad11-4da4048827af"/>
    <xsd:import namespace="fd30d786-afb1-4c0e-90bd-46fed1d375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d4955-92ee-43d9-ad11-4da4048827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Resim Etiketleri" ma:readOnly="false" ma:fieldId="{5cf76f15-5ced-4ddc-b409-7134ff3c332f}" ma:taxonomyMulti="true" ma:sspId="b83e2619-a29f-4e2c-be3e-eeb2f5c00d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0d786-afb1-4c0e-90bd-46fed1d3754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186f08b-561a-4786-a3ac-fa19892a469c}" ma:internalName="TaxCatchAll" ma:showField="CatchAllData" ma:web="fd30d786-afb1-4c0e-90bd-46fed1d375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1d4955-92ee-43d9-ad11-4da4048827af">
      <Terms xmlns="http://schemas.microsoft.com/office/infopath/2007/PartnerControls"/>
    </lcf76f155ced4ddcb4097134ff3c332f>
    <TaxCatchAll xmlns="fd30d786-afb1-4c0e-90bd-46fed1d37540" xsi:nil="true"/>
  </documentManagement>
</p:properties>
</file>

<file path=customXml/itemProps1.xml><?xml version="1.0" encoding="utf-8"?>
<ds:datastoreItem xmlns:ds="http://schemas.openxmlformats.org/officeDocument/2006/customXml" ds:itemID="{916459EB-A600-462B-A255-1D136EF15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d4955-92ee-43d9-ad11-4da4048827af"/>
    <ds:schemaRef ds:uri="fd30d786-afb1-4c0e-90bd-46fed1d375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163BA0-0F26-4A28-AA82-86B5CEA060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9AB0B7-4554-4025-9AB4-238EA48A4D95}">
  <ds:schemaRefs>
    <ds:schemaRef ds:uri="http://schemas.microsoft.com/office/2006/documentManagement/types"/>
    <ds:schemaRef ds:uri="http://purl.org/dc/terms/"/>
    <ds:schemaRef ds:uri="02c5dcf8-68fc-4011-b58a-8eb97c053ea1"/>
    <ds:schemaRef ds:uri="http://purl.org/dc/dcmitype/"/>
    <ds:schemaRef ds:uri="http://schemas.microsoft.com/office/2006/metadata/properties"/>
    <ds:schemaRef ds:uri="http://purl.org/dc/elements/1.1/"/>
    <ds:schemaRef ds:uri="1a07487f-440b-4ef2-8dfd-44e532e94520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d1d4955-92ee-43d9-ad11-4da4048827af"/>
    <ds:schemaRef ds:uri="fd30d786-afb1-4c0e-90bd-46fed1d375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IOP Publishing PPT Template 2021</Template>
  <TotalTime>138</TotalTime>
  <Words>520</Words>
  <Application>Microsoft Office PowerPoint</Application>
  <PresentationFormat>Geniş ekran</PresentationFormat>
  <Paragraphs>79</Paragraphs>
  <Slides>16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11</vt:i4>
      </vt:variant>
      <vt:variant>
        <vt:lpstr>Slayt Başlıkları</vt:lpstr>
      </vt:variant>
      <vt:variant>
        <vt:i4>16</vt:i4>
      </vt:variant>
    </vt:vector>
  </HeadingPairs>
  <TitlesOfParts>
    <vt:vector size="34" baseType="lpstr">
      <vt:lpstr>ＭＳ Ｐゴシック</vt:lpstr>
      <vt:lpstr>.AppleSystemUIFont</vt:lpstr>
      <vt:lpstr>Arial</vt:lpstr>
      <vt:lpstr>Calibri</vt:lpstr>
      <vt:lpstr>Calibri Light</vt:lpstr>
      <vt:lpstr>FranklinGotCdIoP-Book</vt:lpstr>
      <vt:lpstr>Lucida Grande</vt:lpstr>
      <vt:lpstr>Cover Slide</vt:lpstr>
      <vt:lpstr>Text Page</vt:lpstr>
      <vt:lpstr>Graphic Styles</vt:lpstr>
      <vt:lpstr>Title with right hand image</vt:lpstr>
      <vt:lpstr>How to use</vt:lpstr>
      <vt:lpstr>1_How to use</vt:lpstr>
      <vt:lpstr>1_Title with right hand image</vt:lpstr>
      <vt:lpstr>Graphic Styles</vt:lpstr>
      <vt:lpstr>Text Page</vt:lpstr>
      <vt:lpstr>Custom Design</vt:lpstr>
      <vt:lpstr>1_Title with right hand image</vt:lpstr>
      <vt:lpstr>ANKOS Oku &amp; Yayınla Modeli Rehberi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Destek ve eğitim</vt:lpstr>
      <vt:lpstr>Kütüphane araçları</vt:lpstr>
      <vt:lpstr>TEŞEKKÜRLER..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CAUL Read &amp; Publish 2023  -2025</dc:title>
  <dc:creator>Neil Byrne</dc:creator>
  <cp:lastModifiedBy>Beyhan KARPUZ</cp:lastModifiedBy>
  <cp:revision>19</cp:revision>
  <dcterms:created xsi:type="dcterms:W3CDTF">2022-10-21T05:23:01Z</dcterms:created>
  <dcterms:modified xsi:type="dcterms:W3CDTF">2025-01-22T11:25:08Z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0x010100E5F76EE3C12F7E49AC98E50903C4E38F</vt:lpwstr>
  </property>
  <property fmtid="{D5CDD505-2E9C-101B-9397-08002B2CF9AE}" pid="3" name="Order">
    <vt:r8>469800</vt:r8>
  </property>
  <property fmtid="{D5CDD505-2E9C-101B-9397-08002B2CF9AE}" pid="4" name="MediaServiceImageTags">
    <vt:lpwstr/>
  </property>
</Properties>
</file>