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3.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979" r:id="rId1"/>
    <p:sldMasterId id="2147484281" r:id="rId2"/>
  </p:sldMasterIdLst>
  <p:notesMasterIdLst>
    <p:notesMasterId r:id="rId103"/>
  </p:notesMasterIdLst>
  <p:handoutMasterIdLst>
    <p:handoutMasterId r:id="rId104"/>
  </p:handoutMasterIdLst>
  <p:sldIdLst>
    <p:sldId id="387" r:id="rId3"/>
    <p:sldId id="536" r:id="rId4"/>
    <p:sldId id="650" r:id="rId5"/>
    <p:sldId id="651" r:id="rId6"/>
    <p:sldId id="652" r:id="rId7"/>
    <p:sldId id="653" r:id="rId8"/>
    <p:sldId id="547" r:id="rId9"/>
    <p:sldId id="545" r:id="rId10"/>
    <p:sldId id="526" r:id="rId11"/>
    <p:sldId id="528" r:id="rId12"/>
    <p:sldId id="529" r:id="rId13"/>
    <p:sldId id="654" r:id="rId14"/>
    <p:sldId id="655" r:id="rId15"/>
    <p:sldId id="656" r:id="rId16"/>
    <p:sldId id="543" r:id="rId17"/>
    <p:sldId id="544" r:id="rId18"/>
    <p:sldId id="572" r:id="rId19"/>
    <p:sldId id="603" r:id="rId20"/>
    <p:sldId id="604" r:id="rId21"/>
    <p:sldId id="602" r:id="rId22"/>
    <p:sldId id="601" r:id="rId23"/>
    <p:sldId id="575" r:id="rId24"/>
    <p:sldId id="667" r:id="rId25"/>
    <p:sldId id="576" r:id="rId26"/>
    <p:sldId id="577" r:id="rId27"/>
    <p:sldId id="668" r:id="rId28"/>
    <p:sldId id="579" r:id="rId29"/>
    <p:sldId id="580" r:id="rId30"/>
    <p:sldId id="581" r:id="rId31"/>
    <p:sldId id="582" r:id="rId32"/>
    <p:sldId id="583" r:id="rId33"/>
    <p:sldId id="584" r:id="rId34"/>
    <p:sldId id="598" r:id="rId35"/>
    <p:sldId id="599" r:id="rId36"/>
    <p:sldId id="669" r:id="rId37"/>
    <p:sldId id="585" r:id="rId38"/>
    <p:sldId id="586" r:id="rId39"/>
    <p:sldId id="587" r:id="rId40"/>
    <p:sldId id="588" r:id="rId41"/>
    <p:sldId id="589" r:id="rId42"/>
    <p:sldId id="590" r:id="rId43"/>
    <p:sldId id="591" r:id="rId44"/>
    <p:sldId id="592" r:id="rId45"/>
    <p:sldId id="593" r:id="rId46"/>
    <p:sldId id="552" r:id="rId47"/>
    <p:sldId id="555" r:id="rId48"/>
    <p:sldId id="657" r:id="rId49"/>
    <p:sldId id="531" r:id="rId50"/>
    <p:sldId id="550" r:id="rId51"/>
    <p:sldId id="553" r:id="rId52"/>
    <p:sldId id="548" r:id="rId53"/>
    <p:sldId id="670" r:id="rId54"/>
    <p:sldId id="554" r:id="rId55"/>
    <p:sldId id="605" r:id="rId56"/>
    <p:sldId id="606" r:id="rId57"/>
    <p:sldId id="542" r:id="rId58"/>
    <p:sldId id="647" r:id="rId59"/>
    <p:sldId id="648" r:id="rId60"/>
    <p:sldId id="571" r:id="rId61"/>
    <p:sldId id="534" r:id="rId62"/>
    <p:sldId id="541" r:id="rId63"/>
    <p:sldId id="540" r:id="rId64"/>
    <p:sldId id="561" r:id="rId65"/>
    <p:sldId id="658" r:id="rId66"/>
    <p:sldId id="659" r:id="rId67"/>
    <p:sldId id="660" r:id="rId68"/>
    <p:sldId id="661" r:id="rId69"/>
    <p:sldId id="609" r:id="rId70"/>
    <p:sldId id="662" r:id="rId71"/>
    <p:sldId id="610" r:id="rId72"/>
    <p:sldId id="611" r:id="rId73"/>
    <p:sldId id="612" r:id="rId74"/>
    <p:sldId id="613" r:id="rId75"/>
    <p:sldId id="614" r:id="rId76"/>
    <p:sldId id="615" r:id="rId77"/>
    <p:sldId id="616" r:id="rId78"/>
    <p:sldId id="617" r:id="rId79"/>
    <p:sldId id="618" r:id="rId80"/>
    <p:sldId id="663" r:id="rId81"/>
    <p:sldId id="619" r:id="rId82"/>
    <p:sldId id="671" r:id="rId83"/>
    <p:sldId id="620" r:id="rId84"/>
    <p:sldId id="621" r:id="rId85"/>
    <p:sldId id="622" r:id="rId86"/>
    <p:sldId id="623" r:id="rId87"/>
    <p:sldId id="624" r:id="rId88"/>
    <p:sldId id="638" r:id="rId89"/>
    <p:sldId id="672" r:id="rId90"/>
    <p:sldId id="639" r:id="rId91"/>
    <p:sldId id="640" r:id="rId92"/>
    <p:sldId id="641" r:id="rId93"/>
    <p:sldId id="664" r:id="rId94"/>
    <p:sldId id="665" r:id="rId95"/>
    <p:sldId id="666" r:id="rId96"/>
    <p:sldId id="642" r:id="rId97"/>
    <p:sldId id="643" r:id="rId98"/>
    <p:sldId id="644" r:id="rId99"/>
    <p:sldId id="645" r:id="rId100"/>
    <p:sldId id="646" r:id="rId101"/>
    <p:sldId id="521" r:id="rId102"/>
  </p:sldIdLst>
  <p:sldSz cx="9144000" cy="6858000" type="screen4x3"/>
  <p:notesSz cx="9874250" cy="6797675"/>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94" autoAdjust="0"/>
    <p:restoredTop sz="99137" autoAdjust="0"/>
  </p:normalViewPr>
  <p:slideViewPr>
    <p:cSldViewPr>
      <p:cViewPr>
        <p:scale>
          <a:sx n="68" d="100"/>
          <a:sy n="68" d="100"/>
        </p:scale>
        <p:origin x="-1704" y="-516"/>
      </p:cViewPr>
      <p:guideLst>
        <p:guide orient="horz" pos="2160"/>
        <p:guide pos="2880"/>
      </p:guideLst>
    </p:cSldViewPr>
  </p:slideViewPr>
  <p:outlineViewPr>
    <p:cViewPr>
      <p:scale>
        <a:sx n="33" d="100"/>
        <a:sy n="33" d="100"/>
      </p:scale>
      <p:origin x="0" y="3396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theme" Target="theme/theme1.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notesMaster" Target="notesMasters/notesMaster1.xml"/><Relationship Id="rId108"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8F2A8C-BC1D-4261-9B30-238830928BF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E3B909A5-E0A5-46DB-B9A2-0C9FCCB4C78C}" type="pres">
      <dgm:prSet presAssocID="{6C8F2A8C-BC1D-4261-9B30-238830928BFA}" presName="linear" presStyleCnt="0">
        <dgm:presLayoutVars>
          <dgm:animLvl val="lvl"/>
          <dgm:resizeHandles val="exact"/>
        </dgm:presLayoutVars>
      </dgm:prSet>
      <dgm:spPr/>
      <dgm:t>
        <a:bodyPr/>
        <a:lstStyle/>
        <a:p>
          <a:endParaRPr lang="tr-TR"/>
        </a:p>
      </dgm:t>
    </dgm:pt>
  </dgm:ptLst>
  <dgm:cxnLst>
    <dgm:cxn modelId="{924F5612-39CF-4A42-858B-DB4EF95D94CC}" type="presOf" srcId="{6C8F2A8C-BC1D-4261-9B30-238830928BFA}" destId="{E3B909A5-E0A5-46DB-B9A2-0C9FCCB4C78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0C844B1-0DA3-47E6-83DB-6BE92CA2E30C}" type="doc">
      <dgm:prSet loTypeId="urn:microsoft.com/office/officeart/2008/layout/HorizontalMultiLevelHierarchy" loCatId="hierarchy" qsTypeId="urn:microsoft.com/office/officeart/2005/8/quickstyle/simple1" qsCatId="simple" csTypeId="urn:microsoft.com/office/officeart/2005/8/colors/colorful1" csCatId="colorful" phldr="1"/>
      <dgm:spPr/>
      <dgm:t>
        <a:bodyPr/>
        <a:lstStyle/>
        <a:p>
          <a:endParaRPr lang="tr-TR"/>
        </a:p>
      </dgm:t>
    </dgm:pt>
    <dgm:pt modelId="{16E2FD47-1937-4FF1-89FF-3ECF6FA03F42}">
      <dgm:prSet phldrT="[Metin]"/>
      <dgm:spPr/>
      <dgm:t>
        <a:bodyPr/>
        <a:lstStyle/>
        <a:p>
          <a:r>
            <a:rPr lang="tr-TR" dirty="0" smtClean="0"/>
            <a:t>İSTEKLİ B</a:t>
          </a:r>
          <a:endParaRPr lang="tr-TR" dirty="0"/>
        </a:p>
      </dgm:t>
    </dgm:pt>
    <dgm:pt modelId="{3556FD29-CFD4-4738-9130-CDB887E02D12}" type="parTrans" cxnId="{2EA8EC79-B20C-4A77-8806-FC517062EBCE}">
      <dgm:prSet/>
      <dgm:spPr/>
      <dgm:t>
        <a:bodyPr/>
        <a:lstStyle/>
        <a:p>
          <a:endParaRPr lang="tr-TR"/>
        </a:p>
      </dgm:t>
    </dgm:pt>
    <dgm:pt modelId="{E518A236-E7DE-4C81-A46F-2877D22A397E}" type="sibTrans" cxnId="{2EA8EC79-B20C-4A77-8806-FC517062EBCE}">
      <dgm:prSet/>
      <dgm:spPr/>
      <dgm:t>
        <a:bodyPr/>
        <a:lstStyle/>
        <a:p>
          <a:endParaRPr lang="tr-TR"/>
        </a:p>
      </dgm:t>
    </dgm:pt>
    <dgm:pt modelId="{F5CA1574-7FB4-4660-A664-4B3F4C8CBE1A}">
      <dgm:prSet phldrT="[Metin]" custT="1"/>
      <dgm:spPr/>
      <dgm:t>
        <a:bodyPr/>
        <a:lstStyle/>
        <a:p>
          <a:r>
            <a:rPr lang="tr-TR" sz="1800" dirty="0" smtClean="0"/>
            <a:t>1-  (SİZ) İstekli B</a:t>
          </a:r>
        </a:p>
        <a:p>
          <a:r>
            <a:rPr lang="tr-TR" sz="1800" dirty="0" smtClean="0"/>
            <a:t>85.000 TL</a:t>
          </a:r>
          <a:endParaRPr lang="tr-TR" sz="1800" dirty="0"/>
        </a:p>
      </dgm:t>
    </dgm:pt>
    <dgm:pt modelId="{953A4F0C-662F-49F7-82E8-6809DA91008D}" type="parTrans" cxnId="{19B0A03F-601C-4AA5-A271-DD2D53E9F045}">
      <dgm:prSet/>
      <dgm:spPr/>
      <dgm:t>
        <a:bodyPr/>
        <a:lstStyle/>
        <a:p>
          <a:endParaRPr lang="tr-TR"/>
        </a:p>
      </dgm:t>
    </dgm:pt>
    <dgm:pt modelId="{4CA73584-0017-4F81-A3E0-7AC4F7A3A8C2}" type="sibTrans" cxnId="{19B0A03F-601C-4AA5-A271-DD2D53E9F045}">
      <dgm:prSet/>
      <dgm:spPr/>
      <dgm:t>
        <a:bodyPr/>
        <a:lstStyle/>
        <a:p>
          <a:endParaRPr lang="tr-TR"/>
        </a:p>
      </dgm:t>
    </dgm:pt>
    <dgm:pt modelId="{3E08FEB7-1B45-40D5-9388-44F5283A7A50}">
      <dgm:prSet phldrT="[Metin]" custT="1"/>
      <dgm:spPr/>
      <dgm:t>
        <a:bodyPr/>
        <a:lstStyle/>
        <a:p>
          <a:r>
            <a:rPr lang="tr-TR" sz="1800" dirty="0" smtClean="0"/>
            <a:t>2-İstekli A</a:t>
          </a:r>
        </a:p>
        <a:p>
          <a:r>
            <a:rPr lang="tr-TR" sz="1800" dirty="0" smtClean="0"/>
            <a:t>***</a:t>
          </a:r>
          <a:endParaRPr lang="tr-TR" sz="1800" dirty="0"/>
        </a:p>
      </dgm:t>
    </dgm:pt>
    <dgm:pt modelId="{5AB2BF1B-CA3E-468C-B00C-FA6897C5EF94}" type="parTrans" cxnId="{2360BD16-8185-43E9-B651-16F177AF173F}">
      <dgm:prSet/>
      <dgm:spPr/>
      <dgm:t>
        <a:bodyPr/>
        <a:lstStyle/>
        <a:p>
          <a:endParaRPr lang="tr-TR"/>
        </a:p>
      </dgm:t>
    </dgm:pt>
    <dgm:pt modelId="{89008A45-07B8-434F-B840-C9C79DA89143}" type="sibTrans" cxnId="{2360BD16-8185-43E9-B651-16F177AF173F}">
      <dgm:prSet/>
      <dgm:spPr/>
      <dgm:t>
        <a:bodyPr/>
        <a:lstStyle/>
        <a:p>
          <a:endParaRPr lang="tr-TR"/>
        </a:p>
      </dgm:t>
    </dgm:pt>
    <dgm:pt modelId="{875F2F40-5475-4902-BAC5-93C210DEB4D3}">
      <dgm:prSet phldrT="[Metin]" custT="1"/>
      <dgm:spPr/>
      <dgm:t>
        <a:bodyPr/>
        <a:lstStyle/>
        <a:p>
          <a:r>
            <a:rPr lang="tr-TR" sz="1800" dirty="0" smtClean="0"/>
            <a:t>3-İstekli C</a:t>
          </a:r>
        </a:p>
        <a:p>
          <a:r>
            <a:rPr lang="tr-TR" sz="1800" dirty="0" smtClean="0"/>
            <a:t>***</a:t>
          </a:r>
          <a:endParaRPr lang="tr-TR" sz="1800" dirty="0"/>
        </a:p>
      </dgm:t>
    </dgm:pt>
    <dgm:pt modelId="{2D21488E-42BE-494A-854E-831B80FA0D40}" type="parTrans" cxnId="{BAE49EB5-FF83-4FAF-9D4C-6FAA5E7F44D5}">
      <dgm:prSet/>
      <dgm:spPr/>
      <dgm:t>
        <a:bodyPr/>
        <a:lstStyle/>
        <a:p>
          <a:endParaRPr lang="tr-TR"/>
        </a:p>
      </dgm:t>
    </dgm:pt>
    <dgm:pt modelId="{C7AC76E1-40AE-4E5A-85FC-A73EA03CA9DD}" type="sibTrans" cxnId="{BAE49EB5-FF83-4FAF-9D4C-6FAA5E7F44D5}">
      <dgm:prSet/>
      <dgm:spPr/>
      <dgm:t>
        <a:bodyPr/>
        <a:lstStyle/>
        <a:p>
          <a:endParaRPr lang="tr-TR"/>
        </a:p>
      </dgm:t>
    </dgm:pt>
    <dgm:pt modelId="{A89BB171-CD42-439D-8F6F-2DF92BF23B7C}" type="pres">
      <dgm:prSet presAssocID="{30C844B1-0DA3-47E6-83DB-6BE92CA2E30C}" presName="Name0" presStyleCnt="0">
        <dgm:presLayoutVars>
          <dgm:chPref val="1"/>
          <dgm:dir/>
          <dgm:animOne val="branch"/>
          <dgm:animLvl val="lvl"/>
          <dgm:resizeHandles val="exact"/>
        </dgm:presLayoutVars>
      </dgm:prSet>
      <dgm:spPr/>
      <dgm:t>
        <a:bodyPr/>
        <a:lstStyle/>
        <a:p>
          <a:endParaRPr lang="tr-TR"/>
        </a:p>
      </dgm:t>
    </dgm:pt>
    <dgm:pt modelId="{A57A21A0-1680-48B5-9536-0B79BABB42A5}" type="pres">
      <dgm:prSet presAssocID="{16E2FD47-1937-4FF1-89FF-3ECF6FA03F42}" presName="root1" presStyleCnt="0"/>
      <dgm:spPr/>
    </dgm:pt>
    <dgm:pt modelId="{0128F36A-8F3D-497A-A062-3BBEF02A4AE3}" type="pres">
      <dgm:prSet presAssocID="{16E2FD47-1937-4FF1-89FF-3ECF6FA03F42}" presName="LevelOneTextNode" presStyleLbl="node0" presStyleIdx="0" presStyleCnt="1">
        <dgm:presLayoutVars>
          <dgm:chPref val="3"/>
        </dgm:presLayoutVars>
      </dgm:prSet>
      <dgm:spPr/>
      <dgm:t>
        <a:bodyPr/>
        <a:lstStyle/>
        <a:p>
          <a:endParaRPr lang="tr-TR"/>
        </a:p>
      </dgm:t>
    </dgm:pt>
    <dgm:pt modelId="{7EA3662D-73BB-4EB8-A7B2-CCC1277C8EBE}" type="pres">
      <dgm:prSet presAssocID="{16E2FD47-1937-4FF1-89FF-3ECF6FA03F42}" presName="level2hierChild" presStyleCnt="0"/>
      <dgm:spPr/>
    </dgm:pt>
    <dgm:pt modelId="{88800159-6EE3-439E-9C55-FD7AAB6F6D31}" type="pres">
      <dgm:prSet presAssocID="{953A4F0C-662F-49F7-82E8-6809DA91008D}" presName="conn2-1" presStyleLbl="parChTrans1D2" presStyleIdx="0" presStyleCnt="3"/>
      <dgm:spPr/>
      <dgm:t>
        <a:bodyPr/>
        <a:lstStyle/>
        <a:p>
          <a:endParaRPr lang="tr-TR"/>
        </a:p>
      </dgm:t>
    </dgm:pt>
    <dgm:pt modelId="{FDF2A042-09DC-41CD-83A8-27A9796DB79F}" type="pres">
      <dgm:prSet presAssocID="{953A4F0C-662F-49F7-82E8-6809DA91008D}" presName="connTx" presStyleLbl="parChTrans1D2" presStyleIdx="0" presStyleCnt="3"/>
      <dgm:spPr/>
      <dgm:t>
        <a:bodyPr/>
        <a:lstStyle/>
        <a:p>
          <a:endParaRPr lang="tr-TR"/>
        </a:p>
      </dgm:t>
    </dgm:pt>
    <dgm:pt modelId="{29B34BA4-E2C6-44C9-820E-9C1B0FB39907}" type="pres">
      <dgm:prSet presAssocID="{F5CA1574-7FB4-4660-A664-4B3F4C8CBE1A}" presName="root2" presStyleCnt="0"/>
      <dgm:spPr/>
    </dgm:pt>
    <dgm:pt modelId="{29E9D4AE-D26A-4002-93ED-E9F29CFB33D9}" type="pres">
      <dgm:prSet presAssocID="{F5CA1574-7FB4-4660-A664-4B3F4C8CBE1A}" presName="LevelTwoTextNode" presStyleLbl="node2" presStyleIdx="0" presStyleCnt="3">
        <dgm:presLayoutVars>
          <dgm:chPref val="3"/>
        </dgm:presLayoutVars>
      </dgm:prSet>
      <dgm:spPr/>
      <dgm:t>
        <a:bodyPr/>
        <a:lstStyle/>
        <a:p>
          <a:endParaRPr lang="tr-TR"/>
        </a:p>
      </dgm:t>
    </dgm:pt>
    <dgm:pt modelId="{0B13D1C8-E659-4E0D-93D6-F50905133A62}" type="pres">
      <dgm:prSet presAssocID="{F5CA1574-7FB4-4660-A664-4B3F4C8CBE1A}" presName="level3hierChild" presStyleCnt="0"/>
      <dgm:spPr/>
    </dgm:pt>
    <dgm:pt modelId="{BACA8497-57C1-499F-9F25-910A9610A044}" type="pres">
      <dgm:prSet presAssocID="{5AB2BF1B-CA3E-468C-B00C-FA6897C5EF94}" presName="conn2-1" presStyleLbl="parChTrans1D2" presStyleIdx="1" presStyleCnt="3"/>
      <dgm:spPr/>
      <dgm:t>
        <a:bodyPr/>
        <a:lstStyle/>
        <a:p>
          <a:endParaRPr lang="tr-TR"/>
        </a:p>
      </dgm:t>
    </dgm:pt>
    <dgm:pt modelId="{70C78B4F-F0CA-459F-BA64-64BBD32D910D}" type="pres">
      <dgm:prSet presAssocID="{5AB2BF1B-CA3E-468C-B00C-FA6897C5EF94}" presName="connTx" presStyleLbl="parChTrans1D2" presStyleIdx="1" presStyleCnt="3"/>
      <dgm:spPr/>
      <dgm:t>
        <a:bodyPr/>
        <a:lstStyle/>
        <a:p>
          <a:endParaRPr lang="tr-TR"/>
        </a:p>
      </dgm:t>
    </dgm:pt>
    <dgm:pt modelId="{F8A36971-4CE2-4FC6-BBB0-8F8FEB88C5A9}" type="pres">
      <dgm:prSet presAssocID="{3E08FEB7-1B45-40D5-9388-44F5283A7A50}" presName="root2" presStyleCnt="0"/>
      <dgm:spPr/>
    </dgm:pt>
    <dgm:pt modelId="{0D5CE1A6-274D-437A-A283-6FF18D96E8F7}" type="pres">
      <dgm:prSet presAssocID="{3E08FEB7-1B45-40D5-9388-44F5283A7A50}" presName="LevelTwoTextNode" presStyleLbl="node2" presStyleIdx="1" presStyleCnt="3">
        <dgm:presLayoutVars>
          <dgm:chPref val="3"/>
        </dgm:presLayoutVars>
      </dgm:prSet>
      <dgm:spPr/>
      <dgm:t>
        <a:bodyPr/>
        <a:lstStyle/>
        <a:p>
          <a:endParaRPr lang="tr-TR"/>
        </a:p>
      </dgm:t>
    </dgm:pt>
    <dgm:pt modelId="{887872FA-34DC-4504-B804-01BCEC8B5929}" type="pres">
      <dgm:prSet presAssocID="{3E08FEB7-1B45-40D5-9388-44F5283A7A50}" presName="level3hierChild" presStyleCnt="0"/>
      <dgm:spPr/>
    </dgm:pt>
    <dgm:pt modelId="{33810418-F4F5-4591-B827-28F7BD9B6BD9}" type="pres">
      <dgm:prSet presAssocID="{2D21488E-42BE-494A-854E-831B80FA0D40}" presName="conn2-1" presStyleLbl="parChTrans1D2" presStyleIdx="2" presStyleCnt="3"/>
      <dgm:spPr/>
      <dgm:t>
        <a:bodyPr/>
        <a:lstStyle/>
        <a:p>
          <a:endParaRPr lang="tr-TR"/>
        </a:p>
      </dgm:t>
    </dgm:pt>
    <dgm:pt modelId="{7A4258DF-991F-4F48-BAB7-EC408392638A}" type="pres">
      <dgm:prSet presAssocID="{2D21488E-42BE-494A-854E-831B80FA0D40}" presName="connTx" presStyleLbl="parChTrans1D2" presStyleIdx="2" presStyleCnt="3"/>
      <dgm:spPr/>
      <dgm:t>
        <a:bodyPr/>
        <a:lstStyle/>
        <a:p>
          <a:endParaRPr lang="tr-TR"/>
        </a:p>
      </dgm:t>
    </dgm:pt>
    <dgm:pt modelId="{FD6BE66E-2594-4C15-A740-6BAACC4C7A11}" type="pres">
      <dgm:prSet presAssocID="{875F2F40-5475-4902-BAC5-93C210DEB4D3}" presName="root2" presStyleCnt="0"/>
      <dgm:spPr/>
    </dgm:pt>
    <dgm:pt modelId="{210DC4FD-643A-447A-ADBE-630D3168E374}" type="pres">
      <dgm:prSet presAssocID="{875F2F40-5475-4902-BAC5-93C210DEB4D3}" presName="LevelTwoTextNode" presStyleLbl="node2" presStyleIdx="2" presStyleCnt="3">
        <dgm:presLayoutVars>
          <dgm:chPref val="3"/>
        </dgm:presLayoutVars>
      </dgm:prSet>
      <dgm:spPr/>
      <dgm:t>
        <a:bodyPr/>
        <a:lstStyle/>
        <a:p>
          <a:endParaRPr lang="tr-TR"/>
        </a:p>
      </dgm:t>
    </dgm:pt>
    <dgm:pt modelId="{49DB2544-4479-476D-A8D3-386BE18FD3BA}" type="pres">
      <dgm:prSet presAssocID="{875F2F40-5475-4902-BAC5-93C210DEB4D3}" presName="level3hierChild" presStyleCnt="0"/>
      <dgm:spPr/>
    </dgm:pt>
  </dgm:ptLst>
  <dgm:cxnLst>
    <dgm:cxn modelId="{AC5B2811-8B1C-49C9-B843-FF3FCFD77C29}" type="presOf" srcId="{F5CA1574-7FB4-4660-A664-4B3F4C8CBE1A}" destId="{29E9D4AE-D26A-4002-93ED-E9F29CFB33D9}" srcOrd="0" destOrd="0" presId="urn:microsoft.com/office/officeart/2008/layout/HorizontalMultiLevelHierarchy"/>
    <dgm:cxn modelId="{9FB4325E-1872-4901-8A9F-008BAF57BDA4}" type="presOf" srcId="{2D21488E-42BE-494A-854E-831B80FA0D40}" destId="{33810418-F4F5-4591-B827-28F7BD9B6BD9}" srcOrd="0" destOrd="0" presId="urn:microsoft.com/office/officeart/2008/layout/HorizontalMultiLevelHierarchy"/>
    <dgm:cxn modelId="{D5BDCB1A-AEC0-41A9-9455-27682716FB69}" type="presOf" srcId="{953A4F0C-662F-49F7-82E8-6809DA91008D}" destId="{88800159-6EE3-439E-9C55-FD7AAB6F6D31}" srcOrd="0" destOrd="0" presId="urn:microsoft.com/office/officeart/2008/layout/HorizontalMultiLevelHierarchy"/>
    <dgm:cxn modelId="{2360BD16-8185-43E9-B651-16F177AF173F}" srcId="{16E2FD47-1937-4FF1-89FF-3ECF6FA03F42}" destId="{3E08FEB7-1B45-40D5-9388-44F5283A7A50}" srcOrd="1" destOrd="0" parTransId="{5AB2BF1B-CA3E-468C-B00C-FA6897C5EF94}" sibTransId="{89008A45-07B8-434F-B840-C9C79DA89143}"/>
    <dgm:cxn modelId="{1EA5EBBE-8D3B-4735-B68B-9523BA6DE3C4}" type="presOf" srcId="{5AB2BF1B-CA3E-468C-B00C-FA6897C5EF94}" destId="{BACA8497-57C1-499F-9F25-910A9610A044}" srcOrd="0" destOrd="0" presId="urn:microsoft.com/office/officeart/2008/layout/HorizontalMultiLevelHierarchy"/>
    <dgm:cxn modelId="{EF587B39-CCF6-449A-9CD9-1A39E2A1B8ED}" type="presOf" srcId="{875F2F40-5475-4902-BAC5-93C210DEB4D3}" destId="{210DC4FD-643A-447A-ADBE-630D3168E374}" srcOrd="0" destOrd="0" presId="urn:microsoft.com/office/officeart/2008/layout/HorizontalMultiLevelHierarchy"/>
    <dgm:cxn modelId="{BAE49EB5-FF83-4FAF-9D4C-6FAA5E7F44D5}" srcId="{16E2FD47-1937-4FF1-89FF-3ECF6FA03F42}" destId="{875F2F40-5475-4902-BAC5-93C210DEB4D3}" srcOrd="2" destOrd="0" parTransId="{2D21488E-42BE-494A-854E-831B80FA0D40}" sibTransId="{C7AC76E1-40AE-4E5A-85FC-A73EA03CA9DD}"/>
    <dgm:cxn modelId="{242D2B82-FC5E-4480-801B-908B200A482A}" type="presOf" srcId="{5AB2BF1B-CA3E-468C-B00C-FA6897C5EF94}" destId="{70C78B4F-F0CA-459F-BA64-64BBD32D910D}" srcOrd="1" destOrd="0" presId="urn:microsoft.com/office/officeart/2008/layout/HorizontalMultiLevelHierarchy"/>
    <dgm:cxn modelId="{5A4B8772-5360-4CB8-85D3-9CD31113A39E}" type="presOf" srcId="{16E2FD47-1937-4FF1-89FF-3ECF6FA03F42}" destId="{0128F36A-8F3D-497A-A062-3BBEF02A4AE3}" srcOrd="0" destOrd="0" presId="urn:microsoft.com/office/officeart/2008/layout/HorizontalMultiLevelHierarchy"/>
    <dgm:cxn modelId="{19B0A03F-601C-4AA5-A271-DD2D53E9F045}" srcId="{16E2FD47-1937-4FF1-89FF-3ECF6FA03F42}" destId="{F5CA1574-7FB4-4660-A664-4B3F4C8CBE1A}" srcOrd="0" destOrd="0" parTransId="{953A4F0C-662F-49F7-82E8-6809DA91008D}" sibTransId="{4CA73584-0017-4F81-A3E0-7AC4F7A3A8C2}"/>
    <dgm:cxn modelId="{2F152893-CDEC-4D21-B90B-74C9DEC7881E}" type="presOf" srcId="{30C844B1-0DA3-47E6-83DB-6BE92CA2E30C}" destId="{A89BB171-CD42-439D-8F6F-2DF92BF23B7C}" srcOrd="0" destOrd="0" presId="urn:microsoft.com/office/officeart/2008/layout/HorizontalMultiLevelHierarchy"/>
    <dgm:cxn modelId="{DBAD9410-A18F-4B17-9BA7-35E70ACECD7A}" type="presOf" srcId="{3E08FEB7-1B45-40D5-9388-44F5283A7A50}" destId="{0D5CE1A6-274D-437A-A283-6FF18D96E8F7}" srcOrd="0" destOrd="0" presId="urn:microsoft.com/office/officeart/2008/layout/HorizontalMultiLevelHierarchy"/>
    <dgm:cxn modelId="{2EA8EC79-B20C-4A77-8806-FC517062EBCE}" srcId="{30C844B1-0DA3-47E6-83DB-6BE92CA2E30C}" destId="{16E2FD47-1937-4FF1-89FF-3ECF6FA03F42}" srcOrd="0" destOrd="0" parTransId="{3556FD29-CFD4-4738-9130-CDB887E02D12}" sibTransId="{E518A236-E7DE-4C81-A46F-2877D22A397E}"/>
    <dgm:cxn modelId="{E9742CEF-12B1-4173-92CD-B7EAA7ABA772}" type="presOf" srcId="{2D21488E-42BE-494A-854E-831B80FA0D40}" destId="{7A4258DF-991F-4F48-BAB7-EC408392638A}" srcOrd="1" destOrd="0" presId="urn:microsoft.com/office/officeart/2008/layout/HorizontalMultiLevelHierarchy"/>
    <dgm:cxn modelId="{FEC34C71-2A68-4059-82ED-6C08544996F6}" type="presOf" srcId="{953A4F0C-662F-49F7-82E8-6809DA91008D}" destId="{FDF2A042-09DC-41CD-83A8-27A9796DB79F}" srcOrd="1" destOrd="0" presId="urn:microsoft.com/office/officeart/2008/layout/HorizontalMultiLevelHierarchy"/>
    <dgm:cxn modelId="{4C1CE454-1ED9-4AEB-9D8E-9C80FA7CC5DE}" type="presParOf" srcId="{A89BB171-CD42-439D-8F6F-2DF92BF23B7C}" destId="{A57A21A0-1680-48B5-9536-0B79BABB42A5}" srcOrd="0" destOrd="0" presId="urn:microsoft.com/office/officeart/2008/layout/HorizontalMultiLevelHierarchy"/>
    <dgm:cxn modelId="{95BB911F-0B05-4D8D-BC62-1E55845249EE}" type="presParOf" srcId="{A57A21A0-1680-48B5-9536-0B79BABB42A5}" destId="{0128F36A-8F3D-497A-A062-3BBEF02A4AE3}" srcOrd="0" destOrd="0" presId="urn:microsoft.com/office/officeart/2008/layout/HorizontalMultiLevelHierarchy"/>
    <dgm:cxn modelId="{53DD6C78-5D84-41DC-9DCD-B8F1DE8EE6B2}" type="presParOf" srcId="{A57A21A0-1680-48B5-9536-0B79BABB42A5}" destId="{7EA3662D-73BB-4EB8-A7B2-CCC1277C8EBE}" srcOrd="1" destOrd="0" presId="urn:microsoft.com/office/officeart/2008/layout/HorizontalMultiLevelHierarchy"/>
    <dgm:cxn modelId="{C4BBADB0-628E-4651-B8A9-0D0EEF198F8D}" type="presParOf" srcId="{7EA3662D-73BB-4EB8-A7B2-CCC1277C8EBE}" destId="{88800159-6EE3-439E-9C55-FD7AAB6F6D31}" srcOrd="0" destOrd="0" presId="urn:microsoft.com/office/officeart/2008/layout/HorizontalMultiLevelHierarchy"/>
    <dgm:cxn modelId="{A4BE7551-F40E-448D-84FC-2D5D46D0DB6F}" type="presParOf" srcId="{88800159-6EE3-439E-9C55-FD7AAB6F6D31}" destId="{FDF2A042-09DC-41CD-83A8-27A9796DB79F}" srcOrd="0" destOrd="0" presId="urn:microsoft.com/office/officeart/2008/layout/HorizontalMultiLevelHierarchy"/>
    <dgm:cxn modelId="{927F80F2-36F8-4F25-923A-0C07F7B7311D}" type="presParOf" srcId="{7EA3662D-73BB-4EB8-A7B2-CCC1277C8EBE}" destId="{29B34BA4-E2C6-44C9-820E-9C1B0FB39907}" srcOrd="1" destOrd="0" presId="urn:microsoft.com/office/officeart/2008/layout/HorizontalMultiLevelHierarchy"/>
    <dgm:cxn modelId="{BED4B45E-030C-4829-B4F4-A16E2D61A125}" type="presParOf" srcId="{29B34BA4-E2C6-44C9-820E-9C1B0FB39907}" destId="{29E9D4AE-D26A-4002-93ED-E9F29CFB33D9}" srcOrd="0" destOrd="0" presId="urn:microsoft.com/office/officeart/2008/layout/HorizontalMultiLevelHierarchy"/>
    <dgm:cxn modelId="{BB827EA8-9F56-4366-8FFF-2EEDCF8BB664}" type="presParOf" srcId="{29B34BA4-E2C6-44C9-820E-9C1B0FB39907}" destId="{0B13D1C8-E659-4E0D-93D6-F50905133A62}" srcOrd="1" destOrd="0" presId="urn:microsoft.com/office/officeart/2008/layout/HorizontalMultiLevelHierarchy"/>
    <dgm:cxn modelId="{DF6E7BC8-727C-4725-9F5F-494C31E05ED8}" type="presParOf" srcId="{7EA3662D-73BB-4EB8-A7B2-CCC1277C8EBE}" destId="{BACA8497-57C1-499F-9F25-910A9610A044}" srcOrd="2" destOrd="0" presId="urn:microsoft.com/office/officeart/2008/layout/HorizontalMultiLevelHierarchy"/>
    <dgm:cxn modelId="{887B262B-4D39-4D73-9FAC-A9B401E86A83}" type="presParOf" srcId="{BACA8497-57C1-499F-9F25-910A9610A044}" destId="{70C78B4F-F0CA-459F-BA64-64BBD32D910D}" srcOrd="0" destOrd="0" presId="urn:microsoft.com/office/officeart/2008/layout/HorizontalMultiLevelHierarchy"/>
    <dgm:cxn modelId="{A36B0396-5C85-49E0-94C6-6AD4648E0B23}" type="presParOf" srcId="{7EA3662D-73BB-4EB8-A7B2-CCC1277C8EBE}" destId="{F8A36971-4CE2-4FC6-BBB0-8F8FEB88C5A9}" srcOrd="3" destOrd="0" presId="urn:microsoft.com/office/officeart/2008/layout/HorizontalMultiLevelHierarchy"/>
    <dgm:cxn modelId="{B7D23A72-1D74-4717-9151-CF8A2B175EEE}" type="presParOf" srcId="{F8A36971-4CE2-4FC6-BBB0-8F8FEB88C5A9}" destId="{0D5CE1A6-274D-437A-A283-6FF18D96E8F7}" srcOrd="0" destOrd="0" presId="urn:microsoft.com/office/officeart/2008/layout/HorizontalMultiLevelHierarchy"/>
    <dgm:cxn modelId="{B768D858-9F27-4E60-910E-64C99E01BD41}" type="presParOf" srcId="{F8A36971-4CE2-4FC6-BBB0-8F8FEB88C5A9}" destId="{887872FA-34DC-4504-B804-01BCEC8B5929}" srcOrd="1" destOrd="0" presId="urn:microsoft.com/office/officeart/2008/layout/HorizontalMultiLevelHierarchy"/>
    <dgm:cxn modelId="{F10CFEC5-C8AC-4B38-9ECC-86E46FF6BC49}" type="presParOf" srcId="{7EA3662D-73BB-4EB8-A7B2-CCC1277C8EBE}" destId="{33810418-F4F5-4591-B827-28F7BD9B6BD9}" srcOrd="4" destOrd="0" presId="urn:microsoft.com/office/officeart/2008/layout/HorizontalMultiLevelHierarchy"/>
    <dgm:cxn modelId="{8FA023F3-9BDE-498C-8388-7F1F9BC5C27F}" type="presParOf" srcId="{33810418-F4F5-4591-B827-28F7BD9B6BD9}" destId="{7A4258DF-991F-4F48-BAB7-EC408392638A}" srcOrd="0" destOrd="0" presId="urn:microsoft.com/office/officeart/2008/layout/HorizontalMultiLevelHierarchy"/>
    <dgm:cxn modelId="{B8AAFB25-0583-49DC-8AD6-F7D2E1FE182C}" type="presParOf" srcId="{7EA3662D-73BB-4EB8-A7B2-CCC1277C8EBE}" destId="{FD6BE66E-2594-4C15-A740-6BAACC4C7A11}" srcOrd="5" destOrd="0" presId="urn:microsoft.com/office/officeart/2008/layout/HorizontalMultiLevelHierarchy"/>
    <dgm:cxn modelId="{489F664E-AA6D-4C19-BFD8-8E2ECD559D0C}" type="presParOf" srcId="{FD6BE66E-2594-4C15-A740-6BAACC4C7A11}" destId="{210DC4FD-643A-447A-ADBE-630D3168E374}" srcOrd="0" destOrd="0" presId="urn:microsoft.com/office/officeart/2008/layout/HorizontalMultiLevelHierarchy"/>
    <dgm:cxn modelId="{F5D22CD3-1E81-4D4E-8C30-3A73E9458F5D}" type="presParOf" srcId="{FD6BE66E-2594-4C15-A740-6BAACC4C7A11}" destId="{49DB2544-4479-476D-A8D3-386BE18FD3BA}" srcOrd="1" destOrd="0" presId="urn:microsoft.com/office/officeart/2008/layout/HorizontalMultiLevelHierarchy"/>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0C844B1-0DA3-47E6-83DB-6BE92CA2E30C}" type="doc">
      <dgm:prSet loTypeId="urn:microsoft.com/office/officeart/2008/layout/HorizontalMultiLevelHierarchy" loCatId="hierarchy" qsTypeId="urn:microsoft.com/office/officeart/2005/8/quickstyle/simple1" qsCatId="simple" csTypeId="urn:microsoft.com/office/officeart/2005/8/colors/colorful1" csCatId="colorful" phldr="1"/>
      <dgm:spPr/>
      <dgm:t>
        <a:bodyPr/>
        <a:lstStyle/>
        <a:p>
          <a:endParaRPr lang="tr-TR"/>
        </a:p>
      </dgm:t>
    </dgm:pt>
    <dgm:pt modelId="{16E2FD47-1937-4FF1-89FF-3ECF6FA03F42}">
      <dgm:prSet phldrT="[Metin]"/>
      <dgm:spPr/>
      <dgm:t>
        <a:bodyPr/>
        <a:lstStyle/>
        <a:p>
          <a:r>
            <a:rPr lang="tr-TR" dirty="0" smtClean="0"/>
            <a:t>İSTEKLİ C</a:t>
          </a:r>
          <a:endParaRPr lang="tr-TR" dirty="0"/>
        </a:p>
      </dgm:t>
    </dgm:pt>
    <dgm:pt modelId="{3556FD29-CFD4-4738-9130-CDB887E02D12}" type="parTrans" cxnId="{2EA8EC79-B20C-4A77-8806-FC517062EBCE}">
      <dgm:prSet/>
      <dgm:spPr/>
      <dgm:t>
        <a:bodyPr/>
        <a:lstStyle/>
        <a:p>
          <a:endParaRPr lang="tr-TR"/>
        </a:p>
      </dgm:t>
    </dgm:pt>
    <dgm:pt modelId="{E518A236-E7DE-4C81-A46F-2877D22A397E}" type="sibTrans" cxnId="{2EA8EC79-B20C-4A77-8806-FC517062EBCE}">
      <dgm:prSet/>
      <dgm:spPr/>
      <dgm:t>
        <a:bodyPr/>
        <a:lstStyle/>
        <a:p>
          <a:endParaRPr lang="tr-TR"/>
        </a:p>
      </dgm:t>
    </dgm:pt>
    <dgm:pt modelId="{F5CA1574-7FB4-4660-A664-4B3F4C8CBE1A}">
      <dgm:prSet phldrT="[Metin]" custT="1"/>
      <dgm:spPr/>
      <dgm:t>
        <a:bodyPr/>
        <a:lstStyle/>
        <a:p>
          <a:r>
            <a:rPr lang="tr-TR" sz="1600" dirty="0" smtClean="0"/>
            <a:t>1- İstekli B</a:t>
          </a:r>
        </a:p>
        <a:p>
          <a:r>
            <a:rPr lang="tr-TR" sz="1600" dirty="0" smtClean="0"/>
            <a:t>***</a:t>
          </a:r>
          <a:endParaRPr lang="tr-TR" sz="1600" dirty="0"/>
        </a:p>
      </dgm:t>
    </dgm:pt>
    <dgm:pt modelId="{953A4F0C-662F-49F7-82E8-6809DA91008D}" type="parTrans" cxnId="{19B0A03F-601C-4AA5-A271-DD2D53E9F045}">
      <dgm:prSet/>
      <dgm:spPr/>
      <dgm:t>
        <a:bodyPr/>
        <a:lstStyle/>
        <a:p>
          <a:endParaRPr lang="tr-TR"/>
        </a:p>
      </dgm:t>
    </dgm:pt>
    <dgm:pt modelId="{4CA73584-0017-4F81-A3E0-7AC4F7A3A8C2}" type="sibTrans" cxnId="{19B0A03F-601C-4AA5-A271-DD2D53E9F045}">
      <dgm:prSet/>
      <dgm:spPr/>
      <dgm:t>
        <a:bodyPr/>
        <a:lstStyle/>
        <a:p>
          <a:endParaRPr lang="tr-TR"/>
        </a:p>
      </dgm:t>
    </dgm:pt>
    <dgm:pt modelId="{3E08FEB7-1B45-40D5-9388-44F5283A7A50}">
      <dgm:prSet phldrT="[Metin]" custT="1"/>
      <dgm:spPr/>
      <dgm:t>
        <a:bodyPr/>
        <a:lstStyle/>
        <a:p>
          <a:r>
            <a:rPr lang="tr-TR" sz="1600" dirty="0" smtClean="0"/>
            <a:t>2-İstekli A</a:t>
          </a:r>
        </a:p>
        <a:p>
          <a:r>
            <a:rPr lang="tr-TR" sz="1600" dirty="0" smtClean="0"/>
            <a:t>***</a:t>
          </a:r>
          <a:endParaRPr lang="tr-TR" sz="1600" dirty="0"/>
        </a:p>
      </dgm:t>
    </dgm:pt>
    <dgm:pt modelId="{5AB2BF1B-CA3E-468C-B00C-FA6897C5EF94}" type="parTrans" cxnId="{2360BD16-8185-43E9-B651-16F177AF173F}">
      <dgm:prSet/>
      <dgm:spPr/>
      <dgm:t>
        <a:bodyPr/>
        <a:lstStyle/>
        <a:p>
          <a:endParaRPr lang="tr-TR"/>
        </a:p>
      </dgm:t>
    </dgm:pt>
    <dgm:pt modelId="{89008A45-07B8-434F-B840-C9C79DA89143}" type="sibTrans" cxnId="{2360BD16-8185-43E9-B651-16F177AF173F}">
      <dgm:prSet/>
      <dgm:spPr/>
      <dgm:t>
        <a:bodyPr/>
        <a:lstStyle/>
        <a:p>
          <a:endParaRPr lang="tr-TR"/>
        </a:p>
      </dgm:t>
    </dgm:pt>
    <dgm:pt modelId="{875F2F40-5475-4902-BAC5-93C210DEB4D3}">
      <dgm:prSet phldrT="[Metin]" custT="1"/>
      <dgm:spPr/>
      <dgm:t>
        <a:bodyPr/>
        <a:lstStyle/>
        <a:p>
          <a:r>
            <a:rPr lang="tr-TR" sz="1600" dirty="0" smtClean="0"/>
            <a:t>3-İstekli C</a:t>
          </a:r>
        </a:p>
        <a:p>
          <a:r>
            <a:rPr lang="tr-TR" sz="1600" dirty="0" smtClean="0"/>
            <a:t>110.000</a:t>
          </a:r>
          <a:endParaRPr lang="tr-TR" sz="1600" dirty="0"/>
        </a:p>
      </dgm:t>
    </dgm:pt>
    <dgm:pt modelId="{2D21488E-42BE-494A-854E-831B80FA0D40}" type="parTrans" cxnId="{BAE49EB5-FF83-4FAF-9D4C-6FAA5E7F44D5}">
      <dgm:prSet/>
      <dgm:spPr/>
      <dgm:t>
        <a:bodyPr/>
        <a:lstStyle/>
        <a:p>
          <a:endParaRPr lang="tr-TR"/>
        </a:p>
      </dgm:t>
    </dgm:pt>
    <dgm:pt modelId="{C7AC76E1-40AE-4E5A-85FC-A73EA03CA9DD}" type="sibTrans" cxnId="{BAE49EB5-FF83-4FAF-9D4C-6FAA5E7F44D5}">
      <dgm:prSet/>
      <dgm:spPr/>
      <dgm:t>
        <a:bodyPr/>
        <a:lstStyle/>
        <a:p>
          <a:endParaRPr lang="tr-TR"/>
        </a:p>
      </dgm:t>
    </dgm:pt>
    <dgm:pt modelId="{A89BB171-CD42-439D-8F6F-2DF92BF23B7C}" type="pres">
      <dgm:prSet presAssocID="{30C844B1-0DA3-47E6-83DB-6BE92CA2E30C}" presName="Name0" presStyleCnt="0">
        <dgm:presLayoutVars>
          <dgm:chPref val="1"/>
          <dgm:dir/>
          <dgm:animOne val="branch"/>
          <dgm:animLvl val="lvl"/>
          <dgm:resizeHandles val="exact"/>
        </dgm:presLayoutVars>
      </dgm:prSet>
      <dgm:spPr/>
      <dgm:t>
        <a:bodyPr/>
        <a:lstStyle/>
        <a:p>
          <a:endParaRPr lang="tr-TR"/>
        </a:p>
      </dgm:t>
    </dgm:pt>
    <dgm:pt modelId="{A57A21A0-1680-48B5-9536-0B79BABB42A5}" type="pres">
      <dgm:prSet presAssocID="{16E2FD47-1937-4FF1-89FF-3ECF6FA03F42}" presName="root1" presStyleCnt="0"/>
      <dgm:spPr/>
    </dgm:pt>
    <dgm:pt modelId="{0128F36A-8F3D-497A-A062-3BBEF02A4AE3}" type="pres">
      <dgm:prSet presAssocID="{16E2FD47-1937-4FF1-89FF-3ECF6FA03F42}" presName="LevelOneTextNode" presStyleLbl="node0" presStyleIdx="0" presStyleCnt="1">
        <dgm:presLayoutVars>
          <dgm:chPref val="3"/>
        </dgm:presLayoutVars>
      </dgm:prSet>
      <dgm:spPr/>
      <dgm:t>
        <a:bodyPr/>
        <a:lstStyle/>
        <a:p>
          <a:endParaRPr lang="tr-TR"/>
        </a:p>
      </dgm:t>
    </dgm:pt>
    <dgm:pt modelId="{7EA3662D-73BB-4EB8-A7B2-CCC1277C8EBE}" type="pres">
      <dgm:prSet presAssocID="{16E2FD47-1937-4FF1-89FF-3ECF6FA03F42}" presName="level2hierChild" presStyleCnt="0"/>
      <dgm:spPr/>
    </dgm:pt>
    <dgm:pt modelId="{88800159-6EE3-439E-9C55-FD7AAB6F6D31}" type="pres">
      <dgm:prSet presAssocID="{953A4F0C-662F-49F7-82E8-6809DA91008D}" presName="conn2-1" presStyleLbl="parChTrans1D2" presStyleIdx="0" presStyleCnt="3"/>
      <dgm:spPr/>
      <dgm:t>
        <a:bodyPr/>
        <a:lstStyle/>
        <a:p>
          <a:endParaRPr lang="tr-TR"/>
        </a:p>
      </dgm:t>
    </dgm:pt>
    <dgm:pt modelId="{FDF2A042-09DC-41CD-83A8-27A9796DB79F}" type="pres">
      <dgm:prSet presAssocID="{953A4F0C-662F-49F7-82E8-6809DA91008D}" presName="connTx" presStyleLbl="parChTrans1D2" presStyleIdx="0" presStyleCnt="3"/>
      <dgm:spPr/>
      <dgm:t>
        <a:bodyPr/>
        <a:lstStyle/>
        <a:p>
          <a:endParaRPr lang="tr-TR"/>
        </a:p>
      </dgm:t>
    </dgm:pt>
    <dgm:pt modelId="{29B34BA4-E2C6-44C9-820E-9C1B0FB39907}" type="pres">
      <dgm:prSet presAssocID="{F5CA1574-7FB4-4660-A664-4B3F4C8CBE1A}" presName="root2" presStyleCnt="0"/>
      <dgm:spPr/>
    </dgm:pt>
    <dgm:pt modelId="{29E9D4AE-D26A-4002-93ED-E9F29CFB33D9}" type="pres">
      <dgm:prSet presAssocID="{F5CA1574-7FB4-4660-A664-4B3F4C8CBE1A}" presName="LevelTwoTextNode" presStyleLbl="node2" presStyleIdx="0" presStyleCnt="3">
        <dgm:presLayoutVars>
          <dgm:chPref val="3"/>
        </dgm:presLayoutVars>
      </dgm:prSet>
      <dgm:spPr/>
      <dgm:t>
        <a:bodyPr/>
        <a:lstStyle/>
        <a:p>
          <a:endParaRPr lang="tr-TR"/>
        </a:p>
      </dgm:t>
    </dgm:pt>
    <dgm:pt modelId="{0B13D1C8-E659-4E0D-93D6-F50905133A62}" type="pres">
      <dgm:prSet presAssocID="{F5CA1574-7FB4-4660-A664-4B3F4C8CBE1A}" presName="level3hierChild" presStyleCnt="0"/>
      <dgm:spPr/>
    </dgm:pt>
    <dgm:pt modelId="{BACA8497-57C1-499F-9F25-910A9610A044}" type="pres">
      <dgm:prSet presAssocID="{5AB2BF1B-CA3E-468C-B00C-FA6897C5EF94}" presName="conn2-1" presStyleLbl="parChTrans1D2" presStyleIdx="1" presStyleCnt="3"/>
      <dgm:spPr/>
      <dgm:t>
        <a:bodyPr/>
        <a:lstStyle/>
        <a:p>
          <a:endParaRPr lang="tr-TR"/>
        </a:p>
      </dgm:t>
    </dgm:pt>
    <dgm:pt modelId="{70C78B4F-F0CA-459F-BA64-64BBD32D910D}" type="pres">
      <dgm:prSet presAssocID="{5AB2BF1B-CA3E-468C-B00C-FA6897C5EF94}" presName="connTx" presStyleLbl="parChTrans1D2" presStyleIdx="1" presStyleCnt="3"/>
      <dgm:spPr/>
      <dgm:t>
        <a:bodyPr/>
        <a:lstStyle/>
        <a:p>
          <a:endParaRPr lang="tr-TR"/>
        </a:p>
      </dgm:t>
    </dgm:pt>
    <dgm:pt modelId="{F8A36971-4CE2-4FC6-BBB0-8F8FEB88C5A9}" type="pres">
      <dgm:prSet presAssocID="{3E08FEB7-1B45-40D5-9388-44F5283A7A50}" presName="root2" presStyleCnt="0"/>
      <dgm:spPr/>
    </dgm:pt>
    <dgm:pt modelId="{0D5CE1A6-274D-437A-A283-6FF18D96E8F7}" type="pres">
      <dgm:prSet presAssocID="{3E08FEB7-1B45-40D5-9388-44F5283A7A50}" presName="LevelTwoTextNode" presStyleLbl="node2" presStyleIdx="1" presStyleCnt="3">
        <dgm:presLayoutVars>
          <dgm:chPref val="3"/>
        </dgm:presLayoutVars>
      </dgm:prSet>
      <dgm:spPr/>
      <dgm:t>
        <a:bodyPr/>
        <a:lstStyle/>
        <a:p>
          <a:endParaRPr lang="tr-TR"/>
        </a:p>
      </dgm:t>
    </dgm:pt>
    <dgm:pt modelId="{887872FA-34DC-4504-B804-01BCEC8B5929}" type="pres">
      <dgm:prSet presAssocID="{3E08FEB7-1B45-40D5-9388-44F5283A7A50}" presName="level3hierChild" presStyleCnt="0"/>
      <dgm:spPr/>
    </dgm:pt>
    <dgm:pt modelId="{33810418-F4F5-4591-B827-28F7BD9B6BD9}" type="pres">
      <dgm:prSet presAssocID="{2D21488E-42BE-494A-854E-831B80FA0D40}" presName="conn2-1" presStyleLbl="parChTrans1D2" presStyleIdx="2" presStyleCnt="3"/>
      <dgm:spPr/>
      <dgm:t>
        <a:bodyPr/>
        <a:lstStyle/>
        <a:p>
          <a:endParaRPr lang="tr-TR"/>
        </a:p>
      </dgm:t>
    </dgm:pt>
    <dgm:pt modelId="{7A4258DF-991F-4F48-BAB7-EC408392638A}" type="pres">
      <dgm:prSet presAssocID="{2D21488E-42BE-494A-854E-831B80FA0D40}" presName="connTx" presStyleLbl="parChTrans1D2" presStyleIdx="2" presStyleCnt="3"/>
      <dgm:spPr/>
      <dgm:t>
        <a:bodyPr/>
        <a:lstStyle/>
        <a:p>
          <a:endParaRPr lang="tr-TR"/>
        </a:p>
      </dgm:t>
    </dgm:pt>
    <dgm:pt modelId="{FD6BE66E-2594-4C15-A740-6BAACC4C7A11}" type="pres">
      <dgm:prSet presAssocID="{875F2F40-5475-4902-BAC5-93C210DEB4D3}" presName="root2" presStyleCnt="0"/>
      <dgm:spPr/>
    </dgm:pt>
    <dgm:pt modelId="{210DC4FD-643A-447A-ADBE-630D3168E374}" type="pres">
      <dgm:prSet presAssocID="{875F2F40-5475-4902-BAC5-93C210DEB4D3}" presName="LevelTwoTextNode" presStyleLbl="node2" presStyleIdx="2" presStyleCnt="3">
        <dgm:presLayoutVars>
          <dgm:chPref val="3"/>
        </dgm:presLayoutVars>
      </dgm:prSet>
      <dgm:spPr/>
      <dgm:t>
        <a:bodyPr/>
        <a:lstStyle/>
        <a:p>
          <a:endParaRPr lang="tr-TR"/>
        </a:p>
      </dgm:t>
    </dgm:pt>
    <dgm:pt modelId="{49DB2544-4479-476D-A8D3-386BE18FD3BA}" type="pres">
      <dgm:prSet presAssocID="{875F2F40-5475-4902-BAC5-93C210DEB4D3}" presName="level3hierChild" presStyleCnt="0"/>
      <dgm:spPr/>
    </dgm:pt>
  </dgm:ptLst>
  <dgm:cxnLst>
    <dgm:cxn modelId="{994551A7-FA0F-453C-9DCE-B34ABCC2B233}" type="presOf" srcId="{30C844B1-0DA3-47E6-83DB-6BE92CA2E30C}" destId="{A89BB171-CD42-439D-8F6F-2DF92BF23B7C}" srcOrd="0" destOrd="0" presId="urn:microsoft.com/office/officeart/2008/layout/HorizontalMultiLevelHierarchy"/>
    <dgm:cxn modelId="{2360BD16-8185-43E9-B651-16F177AF173F}" srcId="{16E2FD47-1937-4FF1-89FF-3ECF6FA03F42}" destId="{3E08FEB7-1B45-40D5-9388-44F5283A7A50}" srcOrd="1" destOrd="0" parTransId="{5AB2BF1B-CA3E-468C-B00C-FA6897C5EF94}" sibTransId="{89008A45-07B8-434F-B840-C9C79DA89143}"/>
    <dgm:cxn modelId="{D7E96865-6233-4ABD-906F-0CE1B36A02C1}" type="presOf" srcId="{16E2FD47-1937-4FF1-89FF-3ECF6FA03F42}" destId="{0128F36A-8F3D-497A-A062-3BBEF02A4AE3}" srcOrd="0" destOrd="0" presId="urn:microsoft.com/office/officeart/2008/layout/HorizontalMultiLevelHierarchy"/>
    <dgm:cxn modelId="{90FAB434-8233-4808-BA7E-4CF23F9618FE}" type="presOf" srcId="{F5CA1574-7FB4-4660-A664-4B3F4C8CBE1A}" destId="{29E9D4AE-D26A-4002-93ED-E9F29CFB33D9}" srcOrd="0" destOrd="0" presId="urn:microsoft.com/office/officeart/2008/layout/HorizontalMultiLevelHierarchy"/>
    <dgm:cxn modelId="{BAE49EB5-FF83-4FAF-9D4C-6FAA5E7F44D5}" srcId="{16E2FD47-1937-4FF1-89FF-3ECF6FA03F42}" destId="{875F2F40-5475-4902-BAC5-93C210DEB4D3}" srcOrd="2" destOrd="0" parTransId="{2D21488E-42BE-494A-854E-831B80FA0D40}" sibTransId="{C7AC76E1-40AE-4E5A-85FC-A73EA03CA9DD}"/>
    <dgm:cxn modelId="{891B6054-BD98-46ED-9AEA-02D78718B63A}" type="presOf" srcId="{2D21488E-42BE-494A-854E-831B80FA0D40}" destId="{7A4258DF-991F-4F48-BAB7-EC408392638A}" srcOrd="1" destOrd="0" presId="urn:microsoft.com/office/officeart/2008/layout/HorizontalMultiLevelHierarchy"/>
    <dgm:cxn modelId="{B9B752F6-0846-4F64-9711-4C7134BBE545}" type="presOf" srcId="{5AB2BF1B-CA3E-468C-B00C-FA6897C5EF94}" destId="{BACA8497-57C1-499F-9F25-910A9610A044}" srcOrd="0" destOrd="0" presId="urn:microsoft.com/office/officeart/2008/layout/HorizontalMultiLevelHierarchy"/>
    <dgm:cxn modelId="{14B8662B-6733-4902-B260-7ED8A33C5C3A}" type="presOf" srcId="{953A4F0C-662F-49F7-82E8-6809DA91008D}" destId="{88800159-6EE3-439E-9C55-FD7AAB6F6D31}" srcOrd="0" destOrd="0" presId="urn:microsoft.com/office/officeart/2008/layout/HorizontalMultiLevelHierarchy"/>
    <dgm:cxn modelId="{19B0A03F-601C-4AA5-A271-DD2D53E9F045}" srcId="{16E2FD47-1937-4FF1-89FF-3ECF6FA03F42}" destId="{F5CA1574-7FB4-4660-A664-4B3F4C8CBE1A}" srcOrd="0" destOrd="0" parTransId="{953A4F0C-662F-49F7-82E8-6809DA91008D}" sibTransId="{4CA73584-0017-4F81-A3E0-7AC4F7A3A8C2}"/>
    <dgm:cxn modelId="{04A35389-21B2-4081-8F9E-91FA9E86FCAF}" type="presOf" srcId="{2D21488E-42BE-494A-854E-831B80FA0D40}" destId="{33810418-F4F5-4591-B827-28F7BD9B6BD9}" srcOrd="0" destOrd="0" presId="urn:microsoft.com/office/officeart/2008/layout/HorizontalMultiLevelHierarchy"/>
    <dgm:cxn modelId="{608F7247-65BC-4172-919F-65188E0F1027}" type="presOf" srcId="{3E08FEB7-1B45-40D5-9388-44F5283A7A50}" destId="{0D5CE1A6-274D-437A-A283-6FF18D96E8F7}" srcOrd="0" destOrd="0" presId="urn:microsoft.com/office/officeart/2008/layout/HorizontalMultiLevelHierarchy"/>
    <dgm:cxn modelId="{A8C5A8C7-8830-43B0-9884-72FD3E38144F}" type="presOf" srcId="{875F2F40-5475-4902-BAC5-93C210DEB4D3}" destId="{210DC4FD-643A-447A-ADBE-630D3168E374}" srcOrd="0" destOrd="0" presId="urn:microsoft.com/office/officeart/2008/layout/HorizontalMultiLevelHierarchy"/>
    <dgm:cxn modelId="{FEC624E8-3122-4795-A207-6515A627D28E}" type="presOf" srcId="{5AB2BF1B-CA3E-468C-B00C-FA6897C5EF94}" destId="{70C78B4F-F0CA-459F-BA64-64BBD32D910D}" srcOrd="1" destOrd="0" presId="urn:microsoft.com/office/officeart/2008/layout/HorizontalMultiLevelHierarchy"/>
    <dgm:cxn modelId="{2EA8EC79-B20C-4A77-8806-FC517062EBCE}" srcId="{30C844B1-0DA3-47E6-83DB-6BE92CA2E30C}" destId="{16E2FD47-1937-4FF1-89FF-3ECF6FA03F42}" srcOrd="0" destOrd="0" parTransId="{3556FD29-CFD4-4738-9130-CDB887E02D12}" sibTransId="{E518A236-E7DE-4C81-A46F-2877D22A397E}"/>
    <dgm:cxn modelId="{DEF0124B-619B-489A-90A2-8B01C79BC8F8}" type="presOf" srcId="{953A4F0C-662F-49F7-82E8-6809DA91008D}" destId="{FDF2A042-09DC-41CD-83A8-27A9796DB79F}" srcOrd="1" destOrd="0" presId="urn:microsoft.com/office/officeart/2008/layout/HorizontalMultiLevelHierarchy"/>
    <dgm:cxn modelId="{5B919B38-BC48-458E-BD58-E408ECAA185A}" type="presParOf" srcId="{A89BB171-CD42-439D-8F6F-2DF92BF23B7C}" destId="{A57A21A0-1680-48B5-9536-0B79BABB42A5}" srcOrd="0" destOrd="0" presId="urn:microsoft.com/office/officeart/2008/layout/HorizontalMultiLevelHierarchy"/>
    <dgm:cxn modelId="{C614FA23-F8DE-4442-A445-06BB01B51B4D}" type="presParOf" srcId="{A57A21A0-1680-48B5-9536-0B79BABB42A5}" destId="{0128F36A-8F3D-497A-A062-3BBEF02A4AE3}" srcOrd="0" destOrd="0" presId="urn:microsoft.com/office/officeart/2008/layout/HorizontalMultiLevelHierarchy"/>
    <dgm:cxn modelId="{67D1347B-A6E8-4ED3-AD88-0ABC8ABB2AB0}" type="presParOf" srcId="{A57A21A0-1680-48B5-9536-0B79BABB42A5}" destId="{7EA3662D-73BB-4EB8-A7B2-CCC1277C8EBE}" srcOrd="1" destOrd="0" presId="urn:microsoft.com/office/officeart/2008/layout/HorizontalMultiLevelHierarchy"/>
    <dgm:cxn modelId="{EDD90B9A-2EB8-452D-8B2C-3BC4B016BA4C}" type="presParOf" srcId="{7EA3662D-73BB-4EB8-A7B2-CCC1277C8EBE}" destId="{88800159-6EE3-439E-9C55-FD7AAB6F6D31}" srcOrd="0" destOrd="0" presId="urn:microsoft.com/office/officeart/2008/layout/HorizontalMultiLevelHierarchy"/>
    <dgm:cxn modelId="{69F43DB9-8B00-47EC-9079-243DDFD78BD9}" type="presParOf" srcId="{88800159-6EE3-439E-9C55-FD7AAB6F6D31}" destId="{FDF2A042-09DC-41CD-83A8-27A9796DB79F}" srcOrd="0" destOrd="0" presId="urn:microsoft.com/office/officeart/2008/layout/HorizontalMultiLevelHierarchy"/>
    <dgm:cxn modelId="{9F701433-73CA-422F-9E51-4E8D7AA46E94}" type="presParOf" srcId="{7EA3662D-73BB-4EB8-A7B2-CCC1277C8EBE}" destId="{29B34BA4-E2C6-44C9-820E-9C1B0FB39907}" srcOrd="1" destOrd="0" presId="urn:microsoft.com/office/officeart/2008/layout/HorizontalMultiLevelHierarchy"/>
    <dgm:cxn modelId="{240D8C5B-F8F6-4399-9823-31677E7644CC}" type="presParOf" srcId="{29B34BA4-E2C6-44C9-820E-9C1B0FB39907}" destId="{29E9D4AE-D26A-4002-93ED-E9F29CFB33D9}" srcOrd="0" destOrd="0" presId="urn:microsoft.com/office/officeart/2008/layout/HorizontalMultiLevelHierarchy"/>
    <dgm:cxn modelId="{4C1003BE-38D4-4EE2-9F27-8E22FC68DB78}" type="presParOf" srcId="{29B34BA4-E2C6-44C9-820E-9C1B0FB39907}" destId="{0B13D1C8-E659-4E0D-93D6-F50905133A62}" srcOrd="1" destOrd="0" presId="urn:microsoft.com/office/officeart/2008/layout/HorizontalMultiLevelHierarchy"/>
    <dgm:cxn modelId="{BE9C3344-0B7D-45C9-8E66-3E076608E76B}" type="presParOf" srcId="{7EA3662D-73BB-4EB8-A7B2-CCC1277C8EBE}" destId="{BACA8497-57C1-499F-9F25-910A9610A044}" srcOrd="2" destOrd="0" presId="urn:microsoft.com/office/officeart/2008/layout/HorizontalMultiLevelHierarchy"/>
    <dgm:cxn modelId="{A9DB2426-2B54-4E1A-B7FB-5BFA8AD84CB2}" type="presParOf" srcId="{BACA8497-57C1-499F-9F25-910A9610A044}" destId="{70C78B4F-F0CA-459F-BA64-64BBD32D910D}" srcOrd="0" destOrd="0" presId="urn:microsoft.com/office/officeart/2008/layout/HorizontalMultiLevelHierarchy"/>
    <dgm:cxn modelId="{E6213172-B192-4EB6-9F1B-3E41363CF0B2}" type="presParOf" srcId="{7EA3662D-73BB-4EB8-A7B2-CCC1277C8EBE}" destId="{F8A36971-4CE2-4FC6-BBB0-8F8FEB88C5A9}" srcOrd="3" destOrd="0" presId="urn:microsoft.com/office/officeart/2008/layout/HorizontalMultiLevelHierarchy"/>
    <dgm:cxn modelId="{4B91C41C-B98B-4AF0-88AA-B93649143770}" type="presParOf" srcId="{F8A36971-4CE2-4FC6-BBB0-8F8FEB88C5A9}" destId="{0D5CE1A6-274D-437A-A283-6FF18D96E8F7}" srcOrd="0" destOrd="0" presId="urn:microsoft.com/office/officeart/2008/layout/HorizontalMultiLevelHierarchy"/>
    <dgm:cxn modelId="{D36C48D2-EA2A-43EF-AE95-46B6590C95D7}" type="presParOf" srcId="{F8A36971-4CE2-4FC6-BBB0-8F8FEB88C5A9}" destId="{887872FA-34DC-4504-B804-01BCEC8B5929}" srcOrd="1" destOrd="0" presId="urn:microsoft.com/office/officeart/2008/layout/HorizontalMultiLevelHierarchy"/>
    <dgm:cxn modelId="{2CC72035-1641-4D9D-82E6-89C7D2DF6C52}" type="presParOf" srcId="{7EA3662D-73BB-4EB8-A7B2-CCC1277C8EBE}" destId="{33810418-F4F5-4591-B827-28F7BD9B6BD9}" srcOrd="4" destOrd="0" presId="urn:microsoft.com/office/officeart/2008/layout/HorizontalMultiLevelHierarchy"/>
    <dgm:cxn modelId="{C05FD968-7F95-4207-9A8E-C8D647AA04EB}" type="presParOf" srcId="{33810418-F4F5-4591-B827-28F7BD9B6BD9}" destId="{7A4258DF-991F-4F48-BAB7-EC408392638A}" srcOrd="0" destOrd="0" presId="urn:microsoft.com/office/officeart/2008/layout/HorizontalMultiLevelHierarchy"/>
    <dgm:cxn modelId="{AE8C380A-2724-412E-860B-4A923BD172A7}" type="presParOf" srcId="{7EA3662D-73BB-4EB8-A7B2-CCC1277C8EBE}" destId="{FD6BE66E-2594-4C15-A740-6BAACC4C7A11}" srcOrd="5" destOrd="0" presId="urn:microsoft.com/office/officeart/2008/layout/HorizontalMultiLevelHierarchy"/>
    <dgm:cxn modelId="{80523703-A467-40E1-9A3B-200C024F839B}" type="presParOf" srcId="{FD6BE66E-2594-4C15-A740-6BAACC4C7A11}" destId="{210DC4FD-643A-447A-ADBE-630D3168E374}" srcOrd="0" destOrd="0" presId="urn:microsoft.com/office/officeart/2008/layout/HorizontalMultiLevelHierarchy"/>
    <dgm:cxn modelId="{B5671FB1-FC9C-45E9-81BA-3FDA8CAD482D}" type="presParOf" srcId="{FD6BE66E-2594-4C15-A740-6BAACC4C7A11}" destId="{49DB2544-4479-476D-A8D3-386BE18FD3BA}" srcOrd="1" destOrd="0" presId="urn:microsoft.com/office/officeart/2008/layout/HorizontalMultiLevelHierarchy"/>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C8F2A8C-BC1D-4261-9B30-238830928BF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E3B909A5-E0A5-46DB-B9A2-0C9FCCB4C78C}" type="pres">
      <dgm:prSet presAssocID="{6C8F2A8C-BC1D-4261-9B30-238830928BFA}" presName="linear" presStyleCnt="0">
        <dgm:presLayoutVars>
          <dgm:animLvl val="lvl"/>
          <dgm:resizeHandles val="exact"/>
        </dgm:presLayoutVars>
      </dgm:prSet>
      <dgm:spPr/>
      <dgm:t>
        <a:bodyPr/>
        <a:lstStyle/>
        <a:p>
          <a:endParaRPr lang="tr-TR"/>
        </a:p>
      </dgm:t>
    </dgm:pt>
  </dgm:ptLst>
  <dgm:cxnLst>
    <dgm:cxn modelId="{DBD16673-3B4F-45DF-A13D-935A22C9F92E}" type="presOf" srcId="{6C8F2A8C-BC1D-4261-9B30-238830928BFA}" destId="{E3B909A5-E0A5-46DB-B9A2-0C9FCCB4C78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D0B6E10-6FEB-4698-93B2-6A485B967CE2}" type="doc">
      <dgm:prSet loTypeId="urn:microsoft.com/office/officeart/2005/8/layout/radial4" loCatId="relationship" qsTypeId="urn:microsoft.com/office/officeart/2005/8/quickstyle/3d1" qsCatId="3D" csTypeId="urn:microsoft.com/office/officeart/2005/8/colors/colorful1" csCatId="colorful" phldr="1"/>
      <dgm:spPr/>
      <dgm:t>
        <a:bodyPr/>
        <a:lstStyle/>
        <a:p>
          <a:endParaRPr lang="tr-TR"/>
        </a:p>
      </dgm:t>
    </dgm:pt>
    <dgm:pt modelId="{2350F0D2-44AE-4EB4-9A14-565764E29B22}">
      <dgm:prSet phldrT="[Metin]"/>
      <dgm:spPr/>
      <dgm:t>
        <a:bodyPr/>
        <a:lstStyle/>
        <a:p>
          <a:endParaRPr lang="tr-TR" dirty="0" smtClean="0">
            <a:latin typeface="Arial" panose="020B0604020202020204" pitchFamily="34" charset="0"/>
            <a:cs typeface="Arial" panose="020B0604020202020204" pitchFamily="34" charset="0"/>
          </a:endParaRPr>
        </a:p>
        <a:p>
          <a:r>
            <a:rPr lang="tr-TR" dirty="0" smtClean="0">
              <a:latin typeface="Arial" panose="020B0604020202020204" pitchFamily="34" charset="0"/>
              <a:cs typeface="Arial" panose="020B0604020202020204" pitchFamily="34" charset="0"/>
            </a:rPr>
            <a:t>Yeterlik Sertifikası </a:t>
          </a:r>
          <a:endParaRPr lang="tr-TR" dirty="0">
            <a:latin typeface="Arial" panose="020B0604020202020204" pitchFamily="34" charset="0"/>
            <a:cs typeface="Arial" panose="020B0604020202020204" pitchFamily="34" charset="0"/>
          </a:endParaRPr>
        </a:p>
      </dgm:t>
    </dgm:pt>
    <dgm:pt modelId="{E28B090A-4E68-443A-B7EE-76AF46587E73}" type="parTrans" cxnId="{A6A035A9-2A54-4FC9-A0A7-D261E99FEE01}">
      <dgm:prSet/>
      <dgm:spPr/>
      <dgm:t>
        <a:bodyPr/>
        <a:lstStyle/>
        <a:p>
          <a:endParaRPr lang="tr-TR">
            <a:latin typeface="Arial" panose="020B0604020202020204" pitchFamily="34" charset="0"/>
            <a:cs typeface="Arial" panose="020B0604020202020204" pitchFamily="34" charset="0"/>
          </a:endParaRPr>
        </a:p>
      </dgm:t>
    </dgm:pt>
    <dgm:pt modelId="{31AFF5DD-3924-494F-9B6E-DC2906AC7C3E}" type="sibTrans" cxnId="{A6A035A9-2A54-4FC9-A0A7-D261E99FEE01}">
      <dgm:prSet/>
      <dgm:spPr/>
      <dgm:t>
        <a:bodyPr/>
        <a:lstStyle/>
        <a:p>
          <a:endParaRPr lang="tr-TR">
            <a:latin typeface="Arial" panose="020B0604020202020204" pitchFamily="34" charset="0"/>
            <a:cs typeface="Arial" panose="020B0604020202020204" pitchFamily="34" charset="0"/>
          </a:endParaRPr>
        </a:p>
      </dgm:t>
    </dgm:pt>
    <dgm:pt modelId="{A9F7193B-4BC3-4A97-B30F-885579DBB81D}">
      <dgm:prSet phldrT="[Metin]"/>
      <dgm:spPr/>
      <dgm:t>
        <a:bodyPr/>
        <a:lstStyle/>
        <a:p>
          <a:endParaRPr lang="tr-TR" smtClean="0">
            <a:latin typeface="Arial" panose="020B0604020202020204" pitchFamily="34" charset="0"/>
            <a:cs typeface="Arial" panose="020B0604020202020204" pitchFamily="34" charset="0"/>
          </a:endParaRPr>
        </a:p>
        <a:p>
          <a:r>
            <a:rPr lang="tr-TR" smtClean="0">
              <a:latin typeface="Arial" panose="020B0604020202020204" pitchFamily="34" charset="0"/>
              <a:cs typeface="Arial" panose="020B0604020202020204" pitchFamily="34" charset="0"/>
            </a:rPr>
            <a:t>Kamu İhale Kurumu</a:t>
          </a:r>
        </a:p>
        <a:p>
          <a:endParaRPr lang="tr-TR" dirty="0">
            <a:latin typeface="Arial" panose="020B0604020202020204" pitchFamily="34" charset="0"/>
            <a:cs typeface="Arial" panose="020B0604020202020204" pitchFamily="34" charset="0"/>
          </a:endParaRPr>
        </a:p>
      </dgm:t>
    </dgm:pt>
    <dgm:pt modelId="{1632E79E-2C09-42F4-ADF4-5BFF53EE40E4}" type="parTrans" cxnId="{C3E7F6D7-96B6-40D3-8C55-D910D44762E0}">
      <dgm:prSet/>
      <dgm:spPr/>
      <dgm:t>
        <a:bodyPr/>
        <a:lstStyle/>
        <a:p>
          <a:endParaRPr lang="tr-TR">
            <a:latin typeface="Arial" panose="020B0604020202020204" pitchFamily="34" charset="0"/>
            <a:cs typeface="Arial" panose="020B0604020202020204" pitchFamily="34" charset="0"/>
          </a:endParaRPr>
        </a:p>
      </dgm:t>
    </dgm:pt>
    <dgm:pt modelId="{850942B7-26CE-4720-957F-665D1E2C4119}" type="sibTrans" cxnId="{C3E7F6D7-96B6-40D3-8C55-D910D44762E0}">
      <dgm:prSet/>
      <dgm:spPr/>
      <dgm:t>
        <a:bodyPr/>
        <a:lstStyle/>
        <a:p>
          <a:endParaRPr lang="tr-TR">
            <a:latin typeface="Arial" panose="020B0604020202020204" pitchFamily="34" charset="0"/>
            <a:cs typeface="Arial" panose="020B0604020202020204" pitchFamily="34" charset="0"/>
          </a:endParaRPr>
        </a:p>
      </dgm:t>
    </dgm:pt>
    <dgm:pt modelId="{AA1E0703-9193-4204-959B-4442D7B0B3EF}">
      <dgm:prSet phldrT="[Metin]"/>
      <dgm:spPr/>
      <dgm:t>
        <a:bodyPr/>
        <a:lstStyle/>
        <a:p>
          <a:r>
            <a:rPr lang="tr-TR" dirty="0" smtClean="0">
              <a:latin typeface="Arial" panose="020B0604020202020204" pitchFamily="34" charset="0"/>
              <a:cs typeface="Arial" panose="020B0604020202020204" pitchFamily="34" charset="0"/>
            </a:rPr>
            <a:t>Onaylanmış Kuruluş</a:t>
          </a:r>
          <a:endParaRPr lang="tr-TR" dirty="0">
            <a:latin typeface="Arial" panose="020B0604020202020204" pitchFamily="34" charset="0"/>
            <a:cs typeface="Arial" panose="020B0604020202020204" pitchFamily="34" charset="0"/>
          </a:endParaRPr>
        </a:p>
      </dgm:t>
    </dgm:pt>
    <dgm:pt modelId="{D1F5BD2A-76F6-4D17-BBCC-8B1EE102FA1D}" type="parTrans" cxnId="{9B9DFB68-4A9A-45F9-9D7C-022665108003}">
      <dgm:prSet/>
      <dgm:spPr/>
      <dgm:t>
        <a:bodyPr/>
        <a:lstStyle/>
        <a:p>
          <a:endParaRPr lang="tr-TR">
            <a:latin typeface="Arial" panose="020B0604020202020204" pitchFamily="34" charset="0"/>
            <a:cs typeface="Arial" panose="020B0604020202020204" pitchFamily="34" charset="0"/>
          </a:endParaRPr>
        </a:p>
      </dgm:t>
    </dgm:pt>
    <dgm:pt modelId="{8FA86198-8519-4273-80CE-C119B3EFF3D7}" type="sibTrans" cxnId="{9B9DFB68-4A9A-45F9-9D7C-022665108003}">
      <dgm:prSet/>
      <dgm:spPr/>
      <dgm:t>
        <a:bodyPr/>
        <a:lstStyle/>
        <a:p>
          <a:endParaRPr lang="tr-TR">
            <a:latin typeface="Arial" panose="020B0604020202020204" pitchFamily="34" charset="0"/>
            <a:cs typeface="Arial" panose="020B0604020202020204" pitchFamily="34" charset="0"/>
          </a:endParaRPr>
        </a:p>
      </dgm:t>
    </dgm:pt>
    <dgm:pt modelId="{F5193FB8-1172-41F6-AE48-76E83066458A}">
      <dgm:prSet phldrT="[Metin]"/>
      <dgm:spPr/>
      <dgm:t>
        <a:bodyPr/>
        <a:lstStyle/>
        <a:p>
          <a:r>
            <a:rPr lang="tr-TR" smtClean="0">
              <a:latin typeface="Arial" panose="020B0604020202020204" pitchFamily="34" charset="0"/>
              <a:cs typeface="Arial" panose="020B0604020202020204" pitchFamily="34" charset="0"/>
            </a:rPr>
            <a:t>Yeterlik Komisyonu</a:t>
          </a:r>
          <a:endParaRPr lang="tr-TR" dirty="0" smtClean="0">
            <a:latin typeface="Arial" panose="020B0604020202020204" pitchFamily="34" charset="0"/>
            <a:cs typeface="Arial" panose="020B0604020202020204" pitchFamily="34" charset="0"/>
          </a:endParaRPr>
        </a:p>
      </dgm:t>
    </dgm:pt>
    <dgm:pt modelId="{59F43209-10D3-4B15-8A59-260A3DD9C630}" type="parTrans" cxnId="{86F6C341-0B5E-48B6-8B4C-B5A039D2803B}">
      <dgm:prSet/>
      <dgm:spPr/>
      <dgm:t>
        <a:bodyPr/>
        <a:lstStyle/>
        <a:p>
          <a:endParaRPr lang="tr-TR">
            <a:latin typeface="Arial" panose="020B0604020202020204" pitchFamily="34" charset="0"/>
            <a:cs typeface="Arial" panose="020B0604020202020204" pitchFamily="34" charset="0"/>
          </a:endParaRPr>
        </a:p>
      </dgm:t>
    </dgm:pt>
    <dgm:pt modelId="{5945506A-CD07-4461-9AD2-E45DECA6A1BD}" type="sibTrans" cxnId="{86F6C341-0B5E-48B6-8B4C-B5A039D2803B}">
      <dgm:prSet/>
      <dgm:spPr/>
      <dgm:t>
        <a:bodyPr/>
        <a:lstStyle/>
        <a:p>
          <a:endParaRPr lang="tr-TR">
            <a:latin typeface="Arial" panose="020B0604020202020204" pitchFamily="34" charset="0"/>
            <a:cs typeface="Arial" panose="020B0604020202020204" pitchFamily="34" charset="0"/>
          </a:endParaRPr>
        </a:p>
      </dgm:t>
    </dgm:pt>
    <dgm:pt modelId="{9CB29284-8734-4FE6-8062-94C3E30620C4}">
      <dgm:prSet/>
      <dgm:spPr/>
      <dgm:t>
        <a:bodyPr/>
        <a:lstStyle/>
        <a:p>
          <a:endParaRPr lang="tr-TR" smtClean="0">
            <a:latin typeface="Arial" panose="020B0604020202020204" pitchFamily="34" charset="0"/>
            <a:cs typeface="Arial" panose="020B0604020202020204" pitchFamily="34" charset="0"/>
          </a:endParaRPr>
        </a:p>
        <a:p>
          <a:r>
            <a:rPr lang="tr-TR" smtClean="0">
              <a:latin typeface="Arial" panose="020B0604020202020204" pitchFamily="34" charset="0"/>
              <a:cs typeface="Arial" panose="020B0604020202020204" pitchFamily="34" charset="0"/>
            </a:rPr>
            <a:t>Yeterlik Kuruluşu</a:t>
          </a:r>
          <a:endParaRPr lang="tr-TR" dirty="0">
            <a:latin typeface="Arial" panose="020B0604020202020204" pitchFamily="34" charset="0"/>
            <a:cs typeface="Arial" panose="020B0604020202020204" pitchFamily="34" charset="0"/>
          </a:endParaRPr>
        </a:p>
      </dgm:t>
    </dgm:pt>
    <dgm:pt modelId="{AF033F70-4CCA-4003-906B-1B42D039914D}" type="parTrans" cxnId="{095573A7-67AE-4856-9A6B-7C44FD1E2DB1}">
      <dgm:prSet/>
      <dgm:spPr/>
      <dgm:t>
        <a:bodyPr/>
        <a:lstStyle/>
        <a:p>
          <a:endParaRPr lang="tr-TR">
            <a:latin typeface="Arial" panose="020B0604020202020204" pitchFamily="34" charset="0"/>
            <a:cs typeface="Arial" panose="020B0604020202020204" pitchFamily="34" charset="0"/>
          </a:endParaRPr>
        </a:p>
      </dgm:t>
    </dgm:pt>
    <dgm:pt modelId="{793881E4-7370-4F27-B2F9-958CB98F801E}" type="sibTrans" cxnId="{095573A7-67AE-4856-9A6B-7C44FD1E2DB1}">
      <dgm:prSet/>
      <dgm:spPr/>
      <dgm:t>
        <a:bodyPr/>
        <a:lstStyle/>
        <a:p>
          <a:endParaRPr lang="tr-TR">
            <a:latin typeface="Arial" panose="020B0604020202020204" pitchFamily="34" charset="0"/>
            <a:cs typeface="Arial" panose="020B0604020202020204" pitchFamily="34" charset="0"/>
          </a:endParaRPr>
        </a:p>
      </dgm:t>
    </dgm:pt>
    <dgm:pt modelId="{31637084-3642-4052-A2F2-2D42E56A04E2}">
      <dgm:prSet/>
      <dgm:spPr/>
      <dgm:t>
        <a:bodyPr/>
        <a:lstStyle/>
        <a:p>
          <a:r>
            <a:rPr lang="tr-TR" dirty="0" smtClean="0">
              <a:latin typeface="Arial" panose="020B0604020202020204" pitchFamily="34" charset="0"/>
              <a:cs typeface="Arial" panose="020B0604020202020204" pitchFamily="34" charset="0"/>
            </a:rPr>
            <a:t>BAŞVURU SAHİBİ </a:t>
          </a:r>
          <a:endParaRPr lang="tr-TR" dirty="0">
            <a:latin typeface="Arial" panose="020B0604020202020204" pitchFamily="34" charset="0"/>
            <a:cs typeface="Arial" panose="020B0604020202020204" pitchFamily="34" charset="0"/>
          </a:endParaRPr>
        </a:p>
      </dgm:t>
    </dgm:pt>
    <dgm:pt modelId="{3AB18B4A-0C13-4049-A232-0D5AF1E9B00D}" type="parTrans" cxnId="{34AE2519-30FC-4FF4-83EC-A5882391812E}">
      <dgm:prSet/>
      <dgm:spPr/>
      <dgm:t>
        <a:bodyPr/>
        <a:lstStyle/>
        <a:p>
          <a:endParaRPr lang="tr-TR">
            <a:latin typeface="Arial" panose="020B0604020202020204" pitchFamily="34" charset="0"/>
            <a:cs typeface="Arial" panose="020B0604020202020204" pitchFamily="34" charset="0"/>
          </a:endParaRPr>
        </a:p>
      </dgm:t>
    </dgm:pt>
    <dgm:pt modelId="{AB290057-FCFA-4FF8-BB54-D9AEA3FD8D38}" type="sibTrans" cxnId="{34AE2519-30FC-4FF4-83EC-A5882391812E}">
      <dgm:prSet/>
      <dgm:spPr/>
      <dgm:t>
        <a:bodyPr/>
        <a:lstStyle/>
        <a:p>
          <a:endParaRPr lang="tr-TR">
            <a:latin typeface="Arial" panose="020B0604020202020204" pitchFamily="34" charset="0"/>
            <a:cs typeface="Arial" panose="020B0604020202020204" pitchFamily="34" charset="0"/>
          </a:endParaRPr>
        </a:p>
      </dgm:t>
    </dgm:pt>
    <dgm:pt modelId="{F6B7BF55-132D-4AD8-A96B-479F637FCA2A}" type="pres">
      <dgm:prSet presAssocID="{4D0B6E10-6FEB-4698-93B2-6A485B967CE2}" presName="cycle" presStyleCnt="0">
        <dgm:presLayoutVars>
          <dgm:chMax val="1"/>
          <dgm:dir/>
          <dgm:animLvl val="ctr"/>
          <dgm:resizeHandles val="exact"/>
        </dgm:presLayoutVars>
      </dgm:prSet>
      <dgm:spPr/>
      <dgm:t>
        <a:bodyPr/>
        <a:lstStyle/>
        <a:p>
          <a:endParaRPr lang="tr-TR"/>
        </a:p>
      </dgm:t>
    </dgm:pt>
    <dgm:pt modelId="{D7760D16-C65A-45FD-82FA-C73C4C545C11}" type="pres">
      <dgm:prSet presAssocID="{2350F0D2-44AE-4EB4-9A14-565764E29B22}" presName="centerShape" presStyleLbl="node0" presStyleIdx="0" presStyleCnt="1"/>
      <dgm:spPr/>
      <dgm:t>
        <a:bodyPr/>
        <a:lstStyle/>
        <a:p>
          <a:endParaRPr lang="tr-TR"/>
        </a:p>
      </dgm:t>
    </dgm:pt>
    <dgm:pt modelId="{8735B3B9-FA36-4FE2-BACF-16482B143C04}" type="pres">
      <dgm:prSet presAssocID="{AF033F70-4CCA-4003-906B-1B42D039914D}" presName="parTrans" presStyleLbl="bgSibTrans2D1" presStyleIdx="0" presStyleCnt="5"/>
      <dgm:spPr/>
      <dgm:t>
        <a:bodyPr/>
        <a:lstStyle/>
        <a:p>
          <a:endParaRPr lang="tr-TR"/>
        </a:p>
      </dgm:t>
    </dgm:pt>
    <dgm:pt modelId="{3340D654-8D2B-49EB-8DC9-B60CCBD22367}" type="pres">
      <dgm:prSet presAssocID="{9CB29284-8734-4FE6-8062-94C3E30620C4}" presName="node" presStyleLbl="node1" presStyleIdx="0" presStyleCnt="5">
        <dgm:presLayoutVars>
          <dgm:bulletEnabled val="1"/>
        </dgm:presLayoutVars>
      </dgm:prSet>
      <dgm:spPr/>
      <dgm:t>
        <a:bodyPr/>
        <a:lstStyle/>
        <a:p>
          <a:endParaRPr lang="tr-TR"/>
        </a:p>
      </dgm:t>
    </dgm:pt>
    <dgm:pt modelId="{55B9FF21-5948-4A9A-82AA-045483EF2237}" type="pres">
      <dgm:prSet presAssocID="{1632E79E-2C09-42F4-ADF4-5BFF53EE40E4}" presName="parTrans" presStyleLbl="bgSibTrans2D1" presStyleIdx="1" presStyleCnt="5"/>
      <dgm:spPr/>
      <dgm:t>
        <a:bodyPr/>
        <a:lstStyle/>
        <a:p>
          <a:endParaRPr lang="tr-TR"/>
        </a:p>
      </dgm:t>
    </dgm:pt>
    <dgm:pt modelId="{2A35ABB8-7E7C-45B0-A8AA-0EDAC9ED0628}" type="pres">
      <dgm:prSet presAssocID="{A9F7193B-4BC3-4A97-B30F-885579DBB81D}" presName="node" presStyleLbl="node1" presStyleIdx="1" presStyleCnt="5" custRadScaleRad="100958" custRadScaleInc="2121">
        <dgm:presLayoutVars>
          <dgm:bulletEnabled val="1"/>
        </dgm:presLayoutVars>
      </dgm:prSet>
      <dgm:spPr/>
      <dgm:t>
        <a:bodyPr/>
        <a:lstStyle/>
        <a:p>
          <a:endParaRPr lang="tr-TR"/>
        </a:p>
      </dgm:t>
    </dgm:pt>
    <dgm:pt modelId="{96B8CA9B-FDA7-403D-920D-639DAF016C95}" type="pres">
      <dgm:prSet presAssocID="{D1F5BD2A-76F6-4D17-BBCC-8B1EE102FA1D}" presName="parTrans" presStyleLbl="bgSibTrans2D1" presStyleIdx="2" presStyleCnt="5"/>
      <dgm:spPr/>
      <dgm:t>
        <a:bodyPr/>
        <a:lstStyle/>
        <a:p>
          <a:endParaRPr lang="tr-TR"/>
        </a:p>
      </dgm:t>
    </dgm:pt>
    <dgm:pt modelId="{B8BE46AC-5449-42A2-9E45-3CF1048E548E}" type="pres">
      <dgm:prSet presAssocID="{AA1E0703-9193-4204-959B-4442D7B0B3EF}" presName="node" presStyleLbl="node1" presStyleIdx="2" presStyleCnt="5">
        <dgm:presLayoutVars>
          <dgm:bulletEnabled val="1"/>
        </dgm:presLayoutVars>
      </dgm:prSet>
      <dgm:spPr/>
      <dgm:t>
        <a:bodyPr/>
        <a:lstStyle/>
        <a:p>
          <a:endParaRPr lang="tr-TR"/>
        </a:p>
      </dgm:t>
    </dgm:pt>
    <dgm:pt modelId="{F30B28F7-F3DF-4F7C-AEDA-6BB17CF4DC77}" type="pres">
      <dgm:prSet presAssocID="{59F43209-10D3-4B15-8A59-260A3DD9C630}" presName="parTrans" presStyleLbl="bgSibTrans2D1" presStyleIdx="3" presStyleCnt="5"/>
      <dgm:spPr/>
      <dgm:t>
        <a:bodyPr/>
        <a:lstStyle/>
        <a:p>
          <a:endParaRPr lang="tr-TR"/>
        </a:p>
      </dgm:t>
    </dgm:pt>
    <dgm:pt modelId="{3DC8C0EC-2F41-4ABA-9256-DAF2DF74547C}" type="pres">
      <dgm:prSet presAssocID="{F5193FB8-1172-41F6-AE48-76E83066458A}" presName="node" presStyleLbl="node1" presStyleIdx="3" presStyleCnt="5">
        <dgm:presLayoutVars>
          <dgm:bulletEnabled val="1"/>
        </dgm:presLayoutVars>
      </dgm:prSet>
      <dgm:spPr/>
      <dgm:t>
        <a:bodyPr/>
        <a:lstStyle/>
        <a:p>
          <a:endParaRPr lang="tr-TR"/>
        </a:p>
      </dgm:t>
    </dgm:pt>
    <dgm:pt modelId="{A60359D1-EE0A-446E-A00E-4630673A3A14}" type="pres">
      <dgm:prSet presAssocID="{3AB18B4A-0C13-4049-A232-0D5AF1E9B00D}" presName="parTrans" presStyleLbl="bgSibTrans2D1" presStyleIdx="4" presStyleCnt="5"/>
      <dgm:spPr/>
      <dgm:t>
        <a:bodyPr/>
        <a:lstStyle/>
        <a:p>
          <a:endParaRPr lang="tr-TR"/>
        </a:p>
      </dgm:t>
    </dgm:pt>
    <dgm:pt modelId="{771DB143-87BF-435C-8060-BCA16334BCDB}" type="pres">
      <dgm:prSet presAssocID="{31637084-3642-4052-A2F2-2D42E56A04E2}" presName="node" presStyleLbl="node1" presStyleIdx="4" presStyleCnt="5">
        <dgm:presLayoutVars>
          <dgm:bulletEnabled val="1"/>
        </dgm:presLayoutVars>
      </dgm:prSet>
      <dgm:spPr/>
      <dgm:t>
        <a:bodyPr/>
        <a:lstStyle/>
        <a:p>
          <a:endParaRPr lang="tr-TR"/>
        </a:p>
      </dgm:t>
    </dgm:pt>
  </dgm:ptLst>
  <dgm:cxnLst>
    <dgm:cxn modelId="{D58D47B5-DE26-465C-91EE-32685E36354A}" type="presOf" srcId="{3AB18B4A-0C13-4049-A232-0D5AF1E9B00D}" destId="{A60359D1-EE0A-446E-A00E-4630673A3A14}" srcOrd="0" destOrd="0" presId="urn:microsoft.com/office/officeart/2005/8/layout/radial4"/>
    <dgm:cxn modelId="{33C0DCBD-7EB8-4A03-A504-9FED5F9092B2}" type="presOf" srcId="{AA1E0703-9193-4204-959B-4442D7B0B3EF}" destId="{B8BE46AC-5449-42A2-9E45-3CF1048E548E}" srcOrd="0" destOrd="0" presId="urn:microsoft.com/office/officeart/2005/8/layout/radial4"/>
    <dgm:cxn modelId="{C3E7F6D7-96B6-40D3-8C55-D910D44762E0}" srcId="{2350F0D2-44AE-4EB4-9A14-565764E29B22}" destId="{A9F7193B-4BC3-4A97-B30F-885579DBB81D}" srcOrd="1" destOrd="0" parTransId="{1632E79E-2C09-42F4-ADF4-5BFF53EE40E4}" sibTransId="{850942B7-26CE-4720-957F-665D1E2C4119}"/>
    <dgm:cxn modelId="{75A5127D-D840-43AE-A02F-B3C4982585CF}" type="presOf" srcId="{59F43209-10D3-4B15-8A59-260A3DD9C630}" destId="{F30B28F7-F3DF-4F7C-AEDA-6BB17CF4DC77}" srcOrd="0" destOrd="0" presId="urn:microsoft.com/office/officeart/2005/8/layout/radial4"/>
    <dgm:cxn modelId="{D0E108FC-AC41-4608-A6FC-AA23920CDA65}" type="presOf" srcId="{2350F0D2-44AE-4EB4-9A14-565764E29B22}" destId="{D7760D16-C65A-45FD-82FA-C73C4C545C11}" srcOrd="0" destOrd="0" presId="urn:microsoft.com/office/officeart/2005/8/layout/radial4"/>
    <dgm:cxn modelId="{9B9DFB68-4A9A-45F9-9D7C-022665108003}" srcId="{2350F0D2-44AE-4EB4-9A14-565764E29B22}" destId="{AA1E0703-9193-4204-959B-4442D7B0B3EF}" srcOrd="2" destOrd="0" parTransId="{D1F5BD2A-76F6-4D17-BBCC-8B1EE102FA1D}" sibTransId="{8FA86198-8519-4273-80CE-C119B3EFF3D7}"/>
    <dgm:cxn modelId="{A6A035A9-2A54-4FC9-A0A7-D261E99FEE01}" srcId="{4D0B6E10-6FEB-4698-93B2-6A485B967CE2}" destId="{2350F0D2-44AE-4EB4-9A14-565764E29B22}" srcOrd="0" destOrd="0" parTransId="{E28B090A-4E68-443A-B7EE-76AF46587E73}" sibTransId="{31AFF5DD-3924-494F-9B6E-DC2906AC7C3E}"/>
    <dgm:cxn modelId="{1E15F029-C1E5-4490-A79A-576C131EAB8C}" type="presOf" srcId="{A9F7193B-4BC3-4A97-B30F-885579DBB81D}" destId="{2A35ABB8-7E7C-45B0-A8AA-0EDAC9ED0628}" srcOrd="0" destOrd="0" presId="urn:microsoft.com/office/officeart/2005/8/layout/radial4"/>
    <dgm:cxn modelId="{7E0407F7-03E1-461C-B02A-87939B7FAED6}" type="presOf" srcId="{9CB29284-8734-4FE6-8062-94C3E30620C4}" destId="{3340D654-8D2B-49EB-8DC9-B60CCBD22367}" srcOrd="0" destOrd="0" presId="urn:microsoft.com/office/officeart/2005/8/layout/radial4"/>
    <dgm:cxn modelId="{D7A3D8B1-9840-483C-A34D-AC0B808016B2}" type="presOf" srcId="{D1F5BD2A-76F6-4D17-BBCC-8B1EE102FA1D}" destId="{96B8CA9B-FDA7-403D-920D-639DAF016C95}" srcOrd="0" destOrd="0" presId="urn:microsoft.com/office/officeart/2005/8/layout/radial4"/>
    <dgm:cxn modelId="{CE097E5C-79C3-4D11-97EE-71E541B916C8}" type="presOf" srcId="{1632E79E-2C09-42F4-ADF4-5BFF53EE40E4}" destId="{55B9FF21-5948-4A9A-82AA-045483EF2237}" srcOrd="0" destOrd="0" presId="urn:microsoft.com/office/officeart/2005/8/layout/radial4"/>
    <dgm:cxn modelId="{8D19DD16-B3E6-46A9-AD50-B73A046E2E6A}" type="presOf" srcId="{AF033F70-4CCA-4003-906B-1B42D039914D}" destId="{8735B3B9-FA36-4FE2-BACF-16482B143C04}" srcOrd="0" destOrd="0" presId="urn:microsoft.com/office/officeart/2005/8/layout/radial4"/>
    <dgm:cxn modelId="{095573A7-67AE-4856-9A6B-7C44FD1E2DB1}" srcId="{2350F0D2-44AE-4EB4-9A14-565764E29B22}" destId="{9CB29284-8734-4FE6-8062-94C3E30620C4}" srcOrd="0" destOrd="0" parTransId="{AF033F70-4CCA-4003-906B-1B42D039914D}" sibTransId="{793881E4-7370-4F27-B2F9-958CB98F801E}"/>
    <dgm:cxn modelId="{68164E30-1C09-4376-9E35-E24DB5DF2804}" type="presOf" srcId="{F5193FB8-1172-41F6-AE48-76E83066458A}" destId="{3DC8C0EC-2F41-4ABA-9256-DAF2DF74547C}" srcOrd="0" destOrd="0" presId="urn:microsoft.com/office/officeart/2005/8/layout/radial4"/>
    <dgm:cxn modelId="{34AE2519-30FC-4FF4-83EC-A5882391812E}" srcId="{2350F0D2-44AE-4EB4-9A14-565764E29B22}" destId="{31637084-3642-4052-A2F2-2D42E56A04E2}" srcOrd="4" destOrd="0" parTransId="{3AB18B4A-0C13-4049-A232-0D5AF1E9B00D}" sibTransId="{AB290057-FCFA-4FF8-BB54-D9AEA3FD8D38}"/>
    <dgm:cxn modelId="{6284FBFC-8759-4088-A7AD-526DE37980F7}" type="presOf" srcId="{4D0B6E10-6FEB-4698-93B2-6A485B967CE2}" destId="{F6B7BF55-132D-4AD8-A96B-479F637FCA2A}" srcOrd="0" destOrd="0" presId="urn:microsoft.com/office/officeart/2005/8/layout/radial4"/>
    <dgm:cxn modelId="{86F6C341-0B5E-48B6-8B4C-B5A039D2803B}" srcId="{2350F0D2-44AE-4EB4-9A14-565764E29B22}" destId="{F5193FB8-1172-41F6-AE48-76E83066458A}" srcOrd="3" destOrd="0" parTransId="{59F43209-10D3-4B15-8A59-260A3DD9C630}" sibTransId="{5945506A-CD07-4461-9AD2-E45DECA6A1BD}"/>
    <dgm:cxn modelId="{2C2CD0E0-054D-4B08-BF94-4A9E3C7DE45F}" type="presOf" srcId="{31637084-3642-4052-A2F2-2D42E56A04E2}" destId="{771DB143-87BF-435C-8060-BCA16334BCDB}" srcOrd="0" destOrd="0" presId="urn:microsoft.com/office/officeart/2005/8/layout/radial4"/>
    <dgm:cxn modelId="{0627B63A-9117-4540-9021-D530AF567BEC}" type="presParOf" srcId="{F6B7BF55-132D-4AD8-A96B-479F637FCA2A}" destId="{D7760D16-C65A-45FD-82FA-C73C4C545C11}" srcOrd="0" destOrd="0" presId="urn:microsoft.com/office/officeart/2005/8/layout/radial4"/>
    <dgm:cxn modelId="{F2594F87-CDDD-4205-B319-792831284CC0}" type="presParOf" srcId="{F6B7BF55-132D-4AD8-A96B-479F637FCA2A}" destId="{8735B3B9-FA36-4FE2-BACF-16482B143C04}" srcOrd="1" destOrd="0" presId="urn:microsoft.com/office/officeart/2005/8/layout/radial4"/>
    <dgm:cxn modelId="{C2AB3303-A496-49AB-959E-B5186D437475}" type="presParOf" srcId="{F6B7BF55-132D-4AD8-A96B-479F637FCA2A}" destId="{3340D654-8D2B-49EB-8DC9-B60CCBD22367}" srcOrd="2" destOrd="0" presId="urn:microsoft.com/office/officeart/2005/8/layout/radial4"/>
    <dgm:cxn modelId="{C535AF15-A37D-4F57-93AD-4C4044B3C468}" type="presParOf" srcId="{F6B7BF55-132D-4AD8-A96B-479F637FCA2A}" destId="{55B9FF21-5948-4A9A-82AA-045483EF2237}" srcOrd="3" destOrd="0" presId="urn:microsoft.com/office/officeart/2005/8/layout/radial4"/>
    <dgm:cxn modelId="{4914D8CB-F13E-4330-B3FA-C9E83F5DBD59}" type="presParOf" srcId="{F6B7BF55-132D-4AD8-A96B-479F637FCA2A}" destId="{2A35ABB8-7E7C-45B0-A8AA-0EDAC9ED0628}" srcOrd="4" destOrd="0" presId="urn:microsoft.com/office/officeart/2005/8/layout/radial4"/>
    <dgm:cxn modelId="{00E02F68-4514-45A9-896E-A4F8EAE63801}" type="presParOf" srcId="{F6B7BF55-132D-4AD8-A96B-479F637FCA2A}" destId="{96B8CA9B-FDA7-403D-920D-639DAF016C95}" srcOrd="5" destOrd="0" presId="urn:microsoft.com/office/officeart/2005/8/layout/radial4"/>
    <dgm:cxn modelId="{1994736A-FEB9-492D-AB99-45C458A8F27D}" type="presParOf" srcId="{F6B7BF55-132D-4AD8-A96B-479F637FCA2A}" destId="{B8BE46AC-5449-42A2-9E45-3CF1048E548E}" srcOrd="6" destOrd="0" presId="urn:microsoft.com/office/officeart/2005/8/layout/radial4"/>
    <dgm:cxn modelId="{9811B2D8-5C80-44F4-9D80-4150EA51B9DE}" type="presParOf" srcId="{F6B7BF55-132D-4AD8-A96B-479F637FCA2A}" destId="{F30B28F7-F3DF-4F7C-AEDA-6BB17CF4DC77}" srcOrd="7" destOrd="0" presId="urn:microsoft.com/office/officeart/2005/8/layout/radial4"/>
    <dgm:cxn modelId="{ECAD8F2E-4EC2-4A98-ACC4-5AA6C4C236FB}" type="presParOf" srcId="{F6B7BF55-132D-4AD8-A96B-479F637FCA2A}" destId="{3DC8C0EC-2F41-4ABA-9256-DAF2DF74547C}" srcOrd="8" destOrd="0" presId="urn:microsoft.com/office/officeart/2005/8/layout/radial4"/>
    <dgm:cxn modelId="{F8F46EC7-466F-49F7-A1BF-EA03A4B697CD}" type="presParOf" srcId="{F6B7BF55-132D-4AD8-A96B-479F637FCA2A}" destId="{A60359D1-EE0A-446E-A00E-4630673A3A14}" srcOrd="9" destOrd="0" presId="urn:microsoft.com/office/officeart/2005/8/layout/radial4"/>
    <dgm:cxn modelId="{8556CD48-6FDB-4F2F-9697-E0749E20B954}" type="presParOf" srcId="{F6B7BF55-132D-4AD8-A96B-479F637FCA2A}" destId="{771DB143-87BF-435C-8060-BCA16334BCDB}" srcOrd="10"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C8F2A8C-BC1D-4261-9B30-238830928BF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E3B909A5-E0A5-46DB-B9A2-0C9FCCB4C78C}" type="pres">
      <dgm:prSet presAssocID="{6C8F2A8C-BC1D-4261-9B30-238830928BFA}" presName="linear" presStyleCnt="0">
        <dgm:presLayoutVars>
          <dgm:animLvl val="lvl"/>
          <dgm:resizeHandles val="exact"/>
        </dgm:presLayoutVars>
      </dgm:prSet>
      <dgm:spPr/>
      <dgm:t>
        <a:bodyPr/>
        <a:lstStyle/>
        <a:p>
          <a:endParaRPr lang="tr-TR"/>
        </a:p>
      </dgm:t>
    </dgm:pt>
  </dgm:ptLst>
  <dgm:cxnLst>
    <dgm:cxn modelId="{5F544C6F-357D-4C17-BD99-B4A2AB96EBE0}" type="presOf" srcId="{6C8F2A8C-BC1D-4261-9B30-238830928BFA}" destId="{E3B909A5-E0A5-46DB-B9A2-0C9FCCB4C78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40522DA3-C241-4D1D-9336-BCCBF9D2C532}"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tr-TR"/>
        </a:p>
      </dgm:t>
    </dgm:pt>
    <dgm:pt modelId="{BBBB5C84-6BEC-4442-A454-09D67E6E85C3}">
      <dgm:prSet phldrT="[Metin]" custT="1"/>
      <dgm:spPr/>
      <dgm:t>
        <a:bodyPr/>
        <a:lstStyle/>
        <a:p>
          <a:r>
            <a:rPr lang="tr-TR" sz="1800" dirty="0" smtClean="0">
              <a:latin typeface="Arial" panose="020B0604020202020204" pitchFamily="34" charset="0"/>
              <a:cs typeface="Arial" panose="020B0604020202020204" pitchFamily="34" charset="0"/>
            </a:rPr>
            <a:t>Yeterlik Komisyonu</a:t>
          </a:r>
          <a:endParaRPr lang="tr-TR" sz="1800" dirty="0">
            <a:latin typeface="Arial" panose="020B0604020202020204" pitchFamily="34" charset="0"/>
            <a:cs typeface="Arial" panose="020B0604020202020204" pitchFamily="34" charset="0"/>
          </a:endParaRPr>
        </a:p>
      </dgm:t>
    </dgm:pt>
    <dgm:pt modelId="{1E28A2FA-9C6C-453F-B3F8-679E2FC0D08F}" type="parTrans" cxnId="{369C8617-E134-4F81-8B42-826578005740}">
      <dgm:prSet/>
      <dgm:spPr/>
      <dgm:t>
        <a:bodyPr/>
        <a:lstStyle/>
        <a:p>
          <a:endParaRPr lang="tr-TR" sz="2000">
            <a:latin typeface="Arial" panose="020B0604020202020204" pitchFamily="34" charset="0"/>
            <a:cs typeface="Arial" panose="020B0604020202020204" pitchFamily="34" charset="0"/>
          </a:endParaRPr>
        </a:p>
      </dgm:t>
    </dgm:pt>
    <dgm:pt modelId="{FA5F4DB8-1AD0-4168-B65B-EE78A1437711}" type="sibTrans" cxnId="{369C8617-E134-4F81-8B42-826578005740}">
      <dgm:prSet/>
      <dgm:spPr/>
      <dgm:t>
        <a:bodyPr/>
        <a:lstStyle/>
        <a:p>
          <a:endParaRPr lang="tr-TR" sz="2000">
            <a:latin typeface="Arial" panose="020B0604020202020204" pitchFamily="34" charset="0"/>
            <a:cs typeface="Arial" panose="020B0604020202020204" pitchFamily="34" charset="0"/>
          </a:endParaRPr>
        </a:p>
      </dgm:t>
    </dgm:pt>
    <dgm:pt modelId="{DE9BE2DC-D0CF-45A1-BEE0-583405DB26C6}">
      <dgm:prSet phldrT="[Metin]" custT="1"/>
      <dgm:spPr/>
      <dgm:t>
        <a:bodyPr/>
        <a:lstStyle/>
        <a:p>
          <a:r>
            <a:rPr lang="tr-TR" sz="2400" dirty="0" smtClean="0">
              <a:latin typeface="Arial" panose="020B0604020202020204" pitchFamily="34" charset="0"/>
              <a:cs typeface="Arial" panose="020B0604020202020204" pitchFamily="34" charset="0"/>
            </a:rPr>
            <a:t>İşlem süresi &lt;60 gün belirlenebilir. Herhangi bir belirleme yok ise 30 gündür.</a:t>
          </a:r>
          <a:endParaRPr lang="tr-TR" sz="2400" dirty="0">
            <a:latin typeface="Arial" panose="020B0604020202020204" pitchFamily="34" charset="0"/>
            <a:cs typeface="Arial" panose="020B0604020202020204" pitchFamily="34" charset="0"/>
          </a:endParaRPr>
        </a:p>
      </dgm:t>
    </dgm:pt>
    <dgm:pt modelId="{F08D57D5-410B-4B41-B1D0-6C4F5EE46CFA}" type="parTrans" cxnId="{944E7356-EEB4-4233-8EDE-9BF6A4F795D3}">
      <dgm:prSet/>
      <dgm:spPr/>
      <dgm:t>
        <a:bodyPr/>
        <a:lstStyle/>
        <a:p>
          <a:endParaRPr lang="tr-TR" sz="2000">
            <a:latin typeface="Arial" panose="020B0604020202020204" pitchFamily="34" charset="0"/>
            <a:cs typeface="Arial" panose="020B0604020202020204" pitchFamily="34" charset="0"/>
          </a:endParaRPr>
        </a:p>
      </dgm:t>
    </dgm:pt>
    <dgm:pt modelId="{F305274F-861B-4789-9802-3EDD0644A649}" type="sibTrans" cxnId="{944E7356-EEB4-4233-8EDE-9BF6A4F795D3}">
      <dgm:prSet/>
      <dgm:spPr/>
      <dgm:t>
        <a:bodyPr/>
        <a:lstStyle/>
        <a:p>
          <a:endParaRPr lang="tr-TR" sz="2000">
            <a:latin typeface="Arial" panose="020B0604020202020204" pitchFamily="34" charset="0"/>
            <a:cs typeface="Arial" panose="020B0604020202020204" pitchFamily="34" charset="0"/>
          </a:endParaRPr>
        </a:p>
      </dgm:t>
    </dgm:pt>
    <dgm:pt modelId="{920806C6-4343-49EA-80ED-5BB2252DC10E}">
      <dgm:prSet phldrT="[Metin]" custT="1"/>
      <dgm:spPr/>
      <dgm:t>
        <a:bodyPr/>
        <a:lstStyle/>
        <a:p>
          <a:r>
            <a:rPr lang="tr-TR" sz="1800" dirty="0" smtClean="0">
              <a:latin typeface="Arial" panose="020B0604020202020204" pitchFamily="34" charset="0"/>
              <a:cs typeface="Arial" panose="020B0604020202020204" pitchFamily="34" charset="0"/>
            </a:rPr>
            <a:t>İtiraz Komisyonu</a:t>
          </a:r>
          <a:endParaRPr lang="tr-TR" sz="1800" dirty="0">
            <a:latin typeface="Arial" panose="020B0604020202020204" pitchFamily="34" charset="0"/>
            <a:cs typeface="Arial" panose="020B0604020202020204" pitchFamily="34" charset="0"/>
          </a:endParaRPr>
        </a:p>
      </dgm:t>
    </dgm:pt>
    <dgm:pt modelId="{858E0997-FAFF-4A9D-996E-E2F78662323D}" type="parTrans" cxnId="{36C8E083-E4FB-4641-9229-9466AE07C932}">
      <dgm:prSet/>
      <dgm:spPr/>
      <dgm:t>
        <a:bodyPr/>
        <a:lstStyle/>
        <a:p>
          <a:endParaRPr lang="tr-TR" sz="2000">
            <a:latin typeface="Arial" panose="020B0604020202020204" pitchFamily="34" charset="0"/>
            <a:cs typeface="Arial" panose="020B0604020202020204" pitchFamily="34" charset="0"/>
          </a:endParaRPr>
        </a:p>
      </dgm:t>
    </dgm:pt>
    <dgm:pt modelId="{D9C5F302-D936-499D-836D-C840D5B56B7A}" type="sibTrans" cxnId="{36C8E083-E4FB-4641-9229-9466AE07C932}">
      <dgm:prSet/>
      <dgm:spPr/>
      <dgm:t>
        <a:bodyPr/>
        <a:lstStyle/>
        <a:p>
          <a:endParaRPr lang="tr-TR" sz="2000">
            <a:latin typeface="Arial" panose="020B0604020202020204" pitchFamily="34" charset="0"/>
            <a:cs typeface="Arial" panose="020B0604020202020204" pitchFamily="34" charset="0"/>
          </a:endParaRPr>
        </a:p>
      </dgm:t>
    </dgm:pt>
    <dgm:pt modelId="{FB244B6D-D916-4935-9940-D79D241A9E52}">
      <dgm:prSet phldrT="[Metin]" custT="1"/>
      <dgm:spPr/>
      <dgm:t>
        <a:bodyPr/>
        <a:lstStyle/>
        <a:p>
          <a:r>
            <a:rPr lang="tr-TR" sz="2400" dirty="0" smtClean="0">
              <a:latin typeface="Arial" panose="020B0604020202020204" pitchFamily="34" charset="0"/>
              <a:cs typeface="Arial" panose="020B0604020202020204" pitchFamily="34" charset="0"/>
            </a:rPr>
            <a:t>Yeterlik sistemi ilanı ve dokümanı için 30 gün içerisinde</a:t>
          </a:r>
          <a:endParaRPr lang="tr-TR" sz="2400" dirty="0">
            <a:latin typeface="Arial" panose="020B0604020202020204" pitchFamily="34" charset="0"/>
            <a:cs typeface="Arial" panose="020B0604020202020204" pitchFamily="34" charset="0"/>
          </a:endParaRPr>
        </a:p>
      </dgm:t>
    </dgm:pt>
    <dgm:pt modelId="{8893A95B-5D7C-417E-B9EC-08A53171773E}" type="parTrans" cxnId="{7CF4EEE0-3B38-4EF5-8F9E-DF7A95D913D0}">
      <dgm:prSet/>
      <dgm:spPr/>
      <dgm:t>
        <a:bodyPr/>
        <a:lstStyle/>
        <a:p>
          <a:endParaRPr lang="tr-TR" sz="2000">
            <a:latin typeface="Arial" panose="020B0604020202020204" pitchFamily="34" charset="0"/>
            <a:cs typeface="Arial" panose="020B0604020202020204" pitchFamily="34" charset="0"/>
          </a:endParaRPr>
        </a:p>
      </dgm:t>
    </dgm:pt>
    <dgm:pt modelId="{A2154998-80F7-4EDD-A8D9-7EA67B9F4952}" type="sibTrans" cxnId="{7CF4EEE0-3B38-4EF5-8F9E-DF7A95D913D0}">
      <dgm:prSet/>
      <dgm:spPr/>
      <dgm:t>
        <a:bodyPr/>
        <a:lstStyle/>
        <a:p>
          <a:endParaRPr lang="tr-TR" sz="2000">
            <a:latin typeface="Arial" panose="020B0604020202020204" pitchFamily="34" charset="0"/>
            <a:cs typeface="Arial" panose="020B0604020202020204" pitchFamily="34" charset="0"/>
          </a:endParaRPr>
        </a:p>
      </dgm:t>
    </dgm:pt>
    <dgm:pt modelId="{208DF1CD-040F-4F22-9A19-D02EB53527F6}">
      <dgm:prSet phldrT="[Metin]" custT="1"/>
      <dgm:spPr/>
      <dgm:t>
        <a:bodyPr/>
        <a:lstStyle/>
        <a:p>
          <a:r>
            <a:rPr lang="tr-TR" sz="2000" dirty="0" smtClean="0">
              <a:latin typeface="Arial" panose="020B0604020202020204" pitchFamily="34" charset="0"/>
              <a:cs typeface="Arial" panose="020B0604020202020204" pitchFamily="34" charset="0"/>
            </a:rPr>
            <a:t>KİK</a:t>
          </a:r>
          <a:endParaRPr lang="tr-TR" sz="2000" dirty="0">
            <a:latin typeface="Arial" panose="020B0604020202020204" pitchFamily="34" charset="0"/>
            <a:cs typeface="Arial" panose="020B0604020202020204" pitchFamily="34" charset="0"/>
          </a:endParaRPr>
        </a:p>
      </dgm:t>
    </dgm:pt>
    <dgm:pt modelId="{65BEA6AB-9696-4CDD-B044-2866ABBCADA2}" type="parTrans" cxnId="{037F4A10-42D3-42D5-96D2-63AFF9145C42}">
      <dgm:prSet/>
      <dgm:spPr/>
      <dgm:t>
        <a:bodyPr/>
        <a:lstStyle/>
        <a:p>
          <a:endParaRPr lang="tr-TR" sz="2000">
            <a:latin typeface="Arial" panose="020B0604020202020204" pitchFamily="34" charset="0"/>
            <a:cs typeface="Arial" panose="020B0604020202020204" pitchFamily="34" charset="0"/>
          </a:endParaRPr>
        </a:p>
      </dgm:t>
    </dgm:pt>
    <dgm:pt modelId="{34B99B50-5840-44B2-8B1A-0719528AA57D}" type="sibTrans" cxnId="{037F4A10-42D3-42D5-96D2-63AFF9145C42}">
      <dgm:prSet/>
      <dgm:spPr/>
      <dgm:t>
        <a:bodyPr/>
        <a:lstStyle/>
        <a:p>
          <a:endParaRPr lang="tr-TR" sz="2000">
            <a:latin typeface="Arial" panose="020B0604020202020204" pitchFamily="34" charset="0"/>
            <a:cs typeface="Arial" panose="020B0604020202020204" pitchFamily="34" charset="0"/>
          </a:endParaRPr>
        </a:p>
      </dgm:t>
    </dgm:pt>
    <dgm:pt modelId="{4948CC94-9043-4730-8231-4FCEBDA82F39}">
      <dgm:prSet phldrT="[Metin]" custT="1"/>
      <dgm:spPr/>
      <dgm:t>
        <a:bodyPr/>
        <a:lstStyle/>
        <a:p>
          <a:r>
            <a:rPr lang="tr-TR" sz="2400" dirty="0" err="1" smtClean="0">
              <a:latin typeface="Arial" panose="020B0604020202020204" pitchFamily="34" charset="0"/>
              <a:cs typeface="Arial" panose="020B0604020202020204" pitchFamily="34" charset="0"/>
            </a:rPr>
            <a:t>İK’nın</a:t>
          </a:r>
          <a:r>
            <a:rPr lang="tr-TR" sz="2400" dirty="0" smtClean="0">
              <a:latin typeface="Arial" panose="020B0604020202020204" pitchFamily="34" charset="0"/>
              <a:cs typeface="Arial" panose="020B0604020202020204" pitchFamily="34" charset="0"/>
            </a:rPr>
            <a:t> kararlarına karşı 5 işgünü içerisinde KİK’e</a:t>
          </a:r>
          <a:endParaRPr lang="tr-TR" sz="2400" dirty="0">
            <a:latin typeface="Arial" panose="020B0604020202020204" pitchFamily="34" charset="0"/>
            <a:cs typeface="Arial" panose="020B0604020202020204" pitchFamily="34" charset="0"/>
          </a:endParaRPr>
        </a:p>
      </dgm:t>
    </dgm:pt>
    <dgm:pt modelId="{9543B49D-5425-4125-B39E-7C484A3E7C7D}" type="parTrans" cxnId="{C2B32157-B1A9-4F79-871B-F7E1FD8D2E98}">
      <dgm:prSet/>
      <dgm:spPr/>
      <dgm:t>
        <a:bodyPr/>
        <a:lstStyle/>
        <a:p>
          <a:endParaRPr lang="tr-TR" sz="2000">
            <a:latin typeface="Arial" panose="020B0604020202020204" pitchFamily="34" charset="0"/>
            <a:cs typeface="Arial" panose="020B0604020202020204" pitchFamily="34" charset="0"/>
          </a:endParaRPr>
        </a:p>
      </dgm:t>
    </dgm:pt>
    <dgm:pt modelId="{4A7AFE4E-771B-41FB-8C58-C09577D3FB7F}" type="sibTrans" cxnId="{C2B32157-B1A9-4F79-871B-F7E1FD8D2E98}">
      <dgm:prSet/>
      <dgm:spPr/>
      <dgm:t>
        <a:bodyPr/>
        <a:lstStyle/>
        <a:p>
          <a:endParaRPr lang="tr-TR" sz="2000">
            <a:latin typeface="Arial" panose="020B0604020202020204" pitchFamily="34" charset="0"/>
            <a:cs typeface="Arial" panose="020B0604020202020204" pitchFamily="34" charset="0"/>
          </a:endParaRPr>
        </a:p>
      </dgm:t>
    </dgm:pt>
    <dgm:pt modelId="{5B693656-716C-4BCE-ADAF-421B71698272}">
      <dgm:prSet phldrT="[Metin]" custT="1"/>
      <dgm:spPr/>
      <dgm:t>
        <a:bodyPr/>
        <a:lstStyle/>
        <a:p>
          <a:r>
            <a:rPr lang="tr-TR" sz="2400" dirty="0" smtClean="0">
              <a:latin typeface="Arial" panose="020B0604020202020204" pitchFamily="34" charset="0"/>
              <a:cs typeface="Arial" panose="020B0604020202020204" pitchFamily="34" charset="0"/>
            </a:rPr>
            <a:t>Özel nitelikli karar alınır.</a:t>
          </a:r>
          <a:endParaRPr lang="tr-TR" sz="2400" dirty="0">
            <a:latin typeface="Arial" panose="020B0604020202020204" pitchFamily="34" charset="0"/>
            <a:cs typeface="Arial" panose="020B0604020202020204" pitchFamily="34" charset="0"/>
          </a:endParaRPr>
        </a:p>
      </dgm:t>
    </dgm:pt>
    <dgm:pt modelId="{F092BAF9-ECEE-4F93-BD94-F85A0C994038}" type="parTrans" cxnId="{8B639E12-A26A-43E6-A78B-AF4F30DFE9EE}">
      <dgm:prSet/>
      <dgm:spPr/>
      <dgm:t>
        <a:bodyPr/>
        <a:lstStyle/>
        <a:p>
          <a:endParaRPr lang="tr-TR" sz="2000">
            <a:latin typeface="Arial" panose="020B0604020202020204" pitchFamily="34" charset="0"/>
            <a:cs typeface="Arial" panose="020B0604020202020204" pitchFamily="34" charset="0"/>
          </a:endParaRPr>
        </a:p>
      </dgm:t>
    </dgm:pt>
    <dgm:pt modelId="{94422CB6-A193-459B-ADB4-70A98EBCC570}" type="sibTrans" cxnId="{8B639E12-A26A-43E6-A78B-AF4F30DFE9EE}">
      <dgm:prSet/>
      <dgm:spPr/>
      <dgm:t>
        <a:bodyPr/>
        <a:lstStyle/>
        <a:p>
          <a:endParaRPr lang="tr-TR" sz="2000">
            <a:latin typeface="Arial" panose="020B0604020202020204" pitchFamily="34" charset="0"/>
            <a:cs typeface="Arial" panose="020B0604020202020204" pitchFamily="34" charset="0"/>
          </a:endParaRPr>
        </a:p>
      </dgm:t>
    </dgm:pt>
    <dgm:pt modelId="{AE667B7E-14B6-4EC7-9512-F92CAEF0ECB0}">
      <dgm:prSet phldrT="[Metin]" custT="1"/>
      <dgm:spPr/>
      <dgm:t>
        <a:bodyPr/>
        <a:lstStyle/>
        <a:p>
          <a:r>
            <a:rPr lang="tr-TR" sz="2400" dirty="0" smtClean="0">
              <a:latin typeface="Arial" panose="020B0604020202020204" pitchFamily="34" charset="0"/>
              <a:cs typeface="Arial" panose="020B0604020202020204" pitchFamily="34" charset="0"/>
            </a:rPr>
            <a:t>10 işgünü içerisinde gerekçeli karar alır</a:t>
          </a:r>
          <a:endParaRPr lang="tr-TR" sz="2400" dirty="0">
            <a:latin typeface="Arial" panose="020B0604020202020204" pitchFamily="34" charset="0"/>
            <a:cs typeface="Arial" panose="020B0604020202020204" pitchFamily="34" charset="0"/>
          </a:endParaRPr>
        </a:p>
      </dgm:t>
    </dgm:pt>
    <dgm:pt modelId="{92E0F0DD-7F80-4CC1-869F-56AF8FB0E6AA}" type="parTrans" cxnId="{AF843A0D-B626-49F0-BC46-A7255A9254E8}">
      <dgm:prSet/>
      <dgm:spPr/>
      <dgm:t>
        <a:bodyPr/>
        <a:lstStyle/>
        <a:p>
          <a:endParaRPr lang="tr-TR" sz="2000">
            <a:latin typeface="Arial" panose="020B0604020202020204" pitchFamily="34" charset="0"/>
            <a:cs typeface="Arial" panose="020B0604020202020204" pitchFamily="34" charset="0"/>
          </a:endParaRPr>
        </a:p>
      </dgm:t>
    </dgm:pt>
    <dgm:pt modelId="{063FF17C-76A1-4DCB-BEDC-063B872AD579}" type="sibTrans" cxnId="{AF843A0D-B626-49F0-BC46-A7255A9254E8}">
      <dgm:prSet/>
      <dgm:spPr/>
      <dgm:t>
        <a:bodyPr/>
        <a:lstStyle/>
        <a:p>
          <a:endParaRPr lang="tr-TR" sz="2000">
            <a:latin typeface="Arial" panose="020B0604020202020204" pitchFamily="34" charset="0"/>
            <a:cs typeface="Arial" panose="020B0604020202020204" pitchFamily="34" charset="0"/>
          </a:endParaRPr>
        </a:p>
      </dgm:t>
    </dgm:pt>
    <dgm:pt modelId="{CF446FBF-7F6D-4C8A-B822-00FDF95BA171}">
      <dgm:prSet phldrT="[Metin]" custT="1"/>
      <dgm:spPr/>
      <dgm:t>
        <a:bodyPr/>
        <a:lstStyle/>
        <a:p>
          <a:r>
            <a:rPr lang="tr-TR" sz="2400" dirty="0" err="1" smtClean="0">
              <a:latin typeface="Arial" panose="020B0604020202020204" pitchFamily="34" charset="0"/>
              <a:cs typeface="Arial" panose="020B0604020202020204" pitchFamily="34" charset="0"/>
            </a:rPr>
            <a:t>YK’nın</a:t>
          </a:r>
          <a:r>
            <a:rPr lang="tr-TR" sz="2400" dirty="0" smtClean="0">
              <a:latin typeface="Arial" panose="020B0604020202020204" pitchFamily="34" charset="0"/>
              <a:cs typeface="Arial" panose="020B0604020202020204" pitchFamily="34" charset="0"/>
            </a:rPr>
            <a:t> nihai kararlarına karşı 5 işgünü içerisinde </a:t>
          </a:r>
          <a:r>
            <a:rPr lang="tr-TR" sz="2400" dirty="0" err="1" smtClean="0">
              <a:latin typeface="Arial" panose="020B0604020202020204" pitchFamily="34" charset="0"/>
              <a:cs typeface="Arial" panose="020B0604020202020204" pitchFamily="34" charset="0"/>
            </a:rPr>
            <a:t>İK’ya</a:t>
          </a:r>
          <a:endParaRPr lang="tr-TR" sz="2400" dirty="0">
            <a:latin typeface="Arial" panose="020B0604020202020204" pitchFamily="34" charset="0"/>
            <a:cs typeface="Arial" panose="020B0604020202020204" pitchFamily="34" charset="0"/>
          </a:endParaRPr>
        </a:p>
      </dgm:t>
    </dgm:pt>
    <dgm:pt modelId="{26FAC3B7-4E4C-462F-BDFF-79224C4BE8E9}" type="parTrans" cxnId="{0552E939-AA65-46DE-AAD6-83B90BA7BEC9}">
      <dgm:prSet/>
      <dgm:spPr/>
      <dgm:t>
        <a:bodyPr/>
        <a:lstStyle/>
        <a:p>
          <a:endParaRPr lang="tr-TR" sz="2000">
            <a:latin typeface="Arial" panose="020B0604020202020204" pitchFamily="34" charset="0"/>
            <a:cs typeface="Arial" panose="020B0604020202020204" pitchFamily="34" charset="0"/>
          </a:endParaRPr>
        </a:p>
      </dgm:t>
    </dgm:pt>
    <dgm:pt modelId="{C51880AB-C19D-471D-AA3E-456DAFEE1C85}" type="sibTrans" cxnId="{0552E939-AA65-46DE-AAD6-83B90BA7BEC9}">
      <dgm:prSet/>
      <dgm:spPr/>
      <dgm:t>
        <a:bodyPr/>
        <a:lstStyle/>
        <a:p>
          <a:endParaRPr lang="tr-TR" sz="2000">
            <a:latin typeface="Arial" panose="020B0604020202020204" pitchFamily="34" charset="0"/>
            <a:cs typeface="Arial" panose="020B0604020202020204" pitchFamily="34" charset="0"/>
          </a:endParaRPr>
        </a:p>
      </dgm:t>
    </dgm:pt>
    <dgm:pt modelId="{D74293EE-0A82-43DF-BC53-D48C080C5C45}" type="pres">
      <dgm:prSet presAssocID="{40522DA3-C241-4D1D-9336-BCCBF9D2C532}" presName="linearFlow" presStyleCnt="0">
        <dgm:presLayoutVars>
          <dgm:dir/>
          <dgm:animLvl val="lvl"/>
          <dgm:resizeHandles val="exact"/>
        </dgm:presLayoutVars>
      </dgm:prSet>
      <dgm:spPr/>
    </dgm:pt>
    <dgm:pt modelId="{9B4890BB-E4B2-4574-B9AB-11B1353648F7}" type="pres">
      <dgm:prSet presAssocID="{BBBB5C84-6BEC-4442-A454-09D67E6E85C3}" presName="composite" presStyleCnt="0"/>
      <dgm:spPr/>
    </dgm:pt>
    <dgm:pt modelId="{DE3EF8B7-1B27-4E38-BC9B-9EE75AFEED57}" type="pres">
      <dgm:prSet presAssocID="{BBBB5C84-6BEC-4442-A454-09D67E6E85C3}" presName="parentText" presStyleLbl="alignNode1" presStyleIdx="0" presStyleCnt="3" custScaleX="121846" custLinFactNeighborX="-1471">
        <dgm:presLayoutVars>
          <dgm:chMax val="1"/>
          <dgm:bulletEnabled val="1"/>
        </dgm:presLayoutVars>
      </dgm:prSet>
      <dgm:spPr/>
    </dgm:pt>
    <dgm:pt modelId="{4099AC45-CEAB-4851-9966-4366B2507061}" type="pres">
      <dgm:prSet presAssocID="{BBBB5C84-6BEC-4442-A454-09D67E6E85C3}" presName="descendantText" presStyleLbl="alignAcc1" presStyleIdx="0" presStyleCnt="3" custLinFactNeighborX="940" custLinFactNeighborY="21930">
        <dgm:presLayoutVars>
          <dgm:bulletEnabled val="1"/>
        </dgm:presLayoutVars>
      </dgm:prSet>
      <dgm:spPr/>
      <dgm:t>
        <a:bodyPr/>
        <a:lstStyle/>
        <a:p>
          <a:endParaRPr lang="tr-TR"/>
        </a:p>
      </dgm:t>
    </dgm:pt>
    <dgm:pt modelId="{3C38397C-FE1B-4C93-8B02-FCBF899E975C}" type="pres">
      <dgm:prSet presAssocID="{FA5F4DB8-1AD0-4168-B65B-EE78A1437711}" presName="sp" presStyleCnt="0"/>
      <dgm:spPr/>
    </dgm:pt>
    <dgm:pt modelId="{6A6FBE88-91F0-4FCA-8B12-3E801934BED0}" type="pres">
      <dgm:prSet presAssocID="{920806C6-4343-49EA-80ED-5BB2252DC10E}" presName="composite" presStyleCnt="0"/>
      <dgm:spPr/>
    </dgm:pt>
    <dgm:pt modelId="{F0CAAC57-4C2A-4C8E-8D02-EE581C9DE927}" type="pres">
      <dgm:prSet presAssocID="{920806C6-4343-49EA-80ED-5BB2252DC10E}" presName="parentText" presStyleLbl="alignNode1" presStyleIdx="1" presStyleCnt="3" custScaleX="118904">
        <dgm:presLayoutVars>
          <dgm:chMax val="1"/>
          <dgm:bulletEnabled val="1"/>
        </dgm:presLayoutVars>
      </dgm:prSet>
      <dgm:spPr/>
    </dgm:pt>
    <dgm:pt modelId="{9D8AB534-AD91-4BAE-BD61-15AD7FAC70C3}" type="pres">
      <dgm:prSet presAssocID="{920806C6-4343-49EA-80ED-5BB2252DC10E}" presName="descendantText" presStyleLbl="alignAcc1" presStyleIdx="1" presStyleCnt="3" custScaleY="181004" custLinFactNeighborX="940">
        <dgm:presLayoutVars>
          <dgm:bulletEnabled val="1"/>
        </dgm:presLayoutVars>
      </dgm:prSet>
      <dgm:spPr/>
      <dgm:t>
        <a:bodyPr/>
        <a:lstStyle/>
        <a:p>
          <a:endParaRPr lang="tr-TR"/>
        </a:p>
      </dgm:t>
    </dgm:pt>
    <dgm:pt modelId="{89F4A802-7225-41E9-AA56-95F86EABD979}" type="pres">
      <dgm:prSet presAssocID="{D9C5F302-D936-499D-836D-C840D5B56B7A}" presName="sp" presStyleCnt="0"/>
      <dgm:spPr/>
    </dgm:pt>
    <dgm:pt modelId="{0AE3B043-AECE-41D2-A9FB-0D6287389FBA}" type="pres">
      <dgm:prSet presAssocID="{208DF1CD-040F-4F22-9A19-D02EB53527F6}" presName="composite" presStyleCnt="0"/>
      <dgm:spPr/>
    </dgm:pt>
    <dgm:pt modelId="{61D3A4D9-48DD-4011-8A70-409DDDDD6609}" type="pres">
      <dgm:prSet presAssocID="{208DF1CD-040F-4F22-9A19-D02EB53527F6}" presName="parentText" presStyleLbl="alignNode1" presStyleIdx="2" presStyleCnt="3" custScaleX="118904">
        <dgm:presLayoutVars>
          <dgm:chMax val="1"/>
          <dgm:bulletEnabled val="1"/>
        </dgm:presLayoutVars>
      </dgm:prSet>
      <dgm:spPr/>
    </dgm:pt>
    <dgm:pt modelId="{7C3D6013-5501-4E4C-8165-0C7F1DE20ACB}" type="pres">
      <dgm:prSet presAssocID="{208DF1CD-040F-4F22-9A19-D02EB53527F6}" presName="descendantText" presStyleLbl="alignAcc1" presStyleIdx="2" presStyleCnt="3" custLinFactNeighborX="940" custLinFactNeighborY="31698">
        <dgm:presLayoutVars>
          <dgm:bulletEnabled val="1"/>
        </dgm:presLayoutVars>
      </dgm:prSet>
      <dgm:spPr/>
      <dgm:t>
        <a:bodyPr/>
        <a:lstStyle/>
        <a:p>
          <a:endParaRPr lang="tr-TR"/>
        </a:p>
      </dgm:t>
    </dgm:pt>
  </dgm:ptLst>
  <dgm:cxnLst>
    <dgm:cxn modelId="{B5B78D9A-2940-4D61-AE97-29581DC39987}" type="presOf" srcId="{CF446FBF-7F6D-4C8A-B822-00FDF95BA171}" destId="{9D8AB534-AD91-4BAE-BD61-15AD7FAC70C3}" srcOrd="0" destOrd="1" presId="urn:microsoft.com/office/officeart/2005/8/layout/chevron2"/>
    <dgm:cxn modelId="{AF843A0D-B626-49F0-BC46-A7255A9254E8}" srcId="{920806C6-4343-49EA-80ED-5BB2252DC10E}" destId="{AE667B7E-14B6-4EC7-9512-F92CAEF0ECB0}" srcOrd="2" destOrd="0" parTransId="{92E0F0DD-7F80-4CC1-869F-56AF8FB0E6AA}" sibTransId="{063FF17C-76A1-4DCB-BEDC-063B872AD579}"/>
    <dgm:cxn modelId="{0552E939-AA65-46DE-AAD6-83B90BA7BEC9}" srcId="{920806C6-4343-49EA-80ED-5BB2252DC10E}" destId="{CF446FBF-7F6D-4C8A-B822-00FDF95BA171}" srcOrd="1" destOrd="0" parTransId="{26FAC3B7-4E4C-462F-BDFF-79224C4BE8E9}" sibTransId="{C51880AB-C19D-471D-AA3E-456DAFEE1C85}"/>
    <dgm:cxn modelId="{DD62A14E-31FD-4D12-8FC1-A25887ACCB60}" type="presOf" srcId="{920806C6-4343-49EA-80ED-5BB2252DC10E}" destId="{F0CAAC57-4C2A-4C8E-8D02-EE581C9DE927}" srcOrd="0" destOrd="0" presId="urn:microsoft.com/office/officeart/2005/8/layout/chevron2"/>
    <dgm:cxn modelId="{2669ACF1-E8FB-4CDC-BCCC-916C8C2229EB}" type="presOf" srcId="{DE9BE2DC-D0CF-45A1-BEE0-583405DB26C6}" destId="{4099AC45-CEAB-4851-9966-4366B2507061}" srcOrd="0" destOrd="0" presId="urn:microsoft.com/office/officeart/2005/8/layout/chevron2"/>
    <dgm:cxn modelId="{7CF4EEE0-3B38-4EF5-8F9E-DF7A95D913D0}" srcId="{920806C6-4343-49EA-80ED-5BB2252DC10E}" destId="{FB244B6D-D916-4935-9940-D79D241A9E52}" srcOrd="0" destOrd="0" parTransId="{8893A95B-5D7C-417E-B9EC-08A53171773E}" sibTransId="{A2154998-80F7-4EDD-A8D9-7EA67B9F4952}"/>
    <dgm:cxn modelId="{C2B32157-B1A9-4F79-871B-F7E1FD8D2E98}" srcId="{208DF1CD-040F-4F22-9A19-D02EB53527F6}" destId="{4948CC94-9043-4730-8231-4FCEBDA82F39}" srcOrd="0" destOrd="0" parTransId="{9543B49D-5425-4125-B39E-7C484A3E7C7D}" sibTransId="{4A7AFE4E-771B-41FB-8C58-C09577D3FB7F}"/>
    <dgm:cxn modelId="{6801CB23-F62B-4314-8174-53B4E1E270AF}" type="presOf" srcId="{AE667B7E-14B6-4EC7-9512-F92CAEF0ECB0}" destId="{9D8AB534-AD91-4BAE-BD61-15AD7FAC70C3}" srcOrd="0" destOrd="2" presId="urn:microsoft.com/office/officeart/2005/8/layout/chevron2"/>
    <dgm:cxn modelId="{9554E50C-C488-4ACB-A90D-10646BD6655C}" type="presOf" srcId="{FB244B6D-D916-4935-9940-D79D241A9E52}" destId="{9D8AB534-AD91-4BAE-BD61-15AD7FAC70C3}" srcOrd="0" destOrd="0" presId="urn:microsoft.com/office/officeart/2005/8/layout/chevron2"/>
    <dgm:cxn modelId="{369C8617-E134-4F81-8B42-826578005740}" srcId="{40522DA3-C241-4D1D-9336-BCCBF9D2C532}" destId="{BBBB5C84-6BEC-4442-A454-09D67E6E85C3}" srcOrd="0" destOrd="0" parTransId="{1E28A2FA-9C6C-453F-B3F8-679E2FC0D08F}" sibTransId="{FA5F4DB8-1AD0-4168-B65B-EE78A1437711}"/>
    <dgm:cxn modelId="{36C8E083-E4FB-4641-9229-9466AE07C932}" srcId="{40522DA3-C241-4D1D-9336-BCCBF9D2C532}" destId="{920806C6-4343-49EA-80ED-5BB2252DC10E}" srcOrd="1" destOrd="0" parTransId="{858E0997-FAFF-4A9D-996E-E2F78662323D}" sibTransId="{D9C5F302-D936-499D-836D-C840D5B56B7A}"/>
    <dgm:cxn modelId="{857471FD-A37A-4646-953C-CC8AC915F9C1}" type="presOf" srcId="{4948CC94-9043-4730-8231-4FCEBDA82F39}" destId="{7C3D6013-5501-4E4C-8165-0C7F1DE20ACB}" srcOrd="0" destOrd="0" presId="urn:microsoft.com/office/officeart/2005/8/layout/chevron2"/>
    <dgm:cxn modelId="{037F4A10-42D3-42D5-96D2-63AFF9145C42}" srcId="{40522DA3-C241-4D1D-9336-BCCBF9D2C532}" destId="{208DF1CD-040F-4F22-9A19-D02EB53527F6}" srcOrd="2" destOrd="0" parTransId="{65BEA6AB-9696-4CDD-B044-2866ABBCADA2}" sibTransId="{34B99B50-5840-44B2-8B1A-0719528AA57D}"/>
    <dgm:cxn modelId="{5946663B-0840-47DE-80AA-445F4E57402E}" type="presOf" srcId="{BBBB5C84-6BEC-4442-A454-09D67E6E85C3}" destId="{DE3EF8B7-1B27-4E38-BC9B-9EE75AFEED57}" srcOrd="0" destOrd="0" presId="urn:microsoft.com/office/officeart/2005/8/layout/chevron2"/>
    <dgm:cxn modelId="{944E7356-EEB4-4233-8EDE-9BF6A4F795D3}" srcId="{BBBB5C84-6BEC-4442-A454-09D67E6E85C3}" destId="{DE9BE2DC-D0CF-45A1-BEE0-583405DB26C6}" srcOrd="0" destOrd="0" parTransId="{F08D57D5-410B-4B41-B1D0-6C4F5EE46CFA}" sibTransId="{F305274F-861B-4789-9802-3EDD0644A649}"/>
    <dgm:cxn modelId="{6AE13DDA-1CFB-4823-93E2-01A3C664AAB8}" type="presOf" srcId="{40522DA3-C241-4D1D-9336-BCCBF9D2C532}" destId="{D74293EE-0A82-43DF-BC53-D48C080C5C45}" srcOrd="0" destOrd="0" presId="urn:microsoft.com/office/officeart/2005/8/layout/chevron2"/>
    <dgm:cxn modelId="{7019628D-4E57-4552-8569-72FA9DAF515B}" type="presOf" srcId="{5B693656-716C-4BCE-ADAF-421B71698272}" destId="{7C3D6013-5501-4E4C-8165-0C7F1DE20ACB}" srcOrd="0" destOrd="1" presId="urn:microsoft.com/office/officeart/2005/8/layout/chevron2"/>
    <dgm:cxn modelId="{DB4DEC1A-D806-4EF7-B7F4-2ECE5EC706A6}" type="presOf" srcId="{208DF1CD-040F-4F22-9A19-D02EB53527F6}" destId="{61D3A4D9-48DD-4011-8A70-409DDDDD6609}" srcOrd="0" destOrd="0" presId="urn:microsoft.com/office/officeart/2005/8/layout/chevron2"/>
    <dgm:cxn modelId="{8B639E12-A26A-43E6-A78B-AF4F30DFE9EE}" srcId="{208DF1CD-040F-4F22-9A19-D02EB53527F6}" destId="{5B693656-716C-4BCE-ADAF-421B71698272}" srcOrd="1" destOrd="0" parTransId="{F092BAF9-ECEE-4F93-BD94-F85A0C994038}" sibTransId="{94422CB6-A193-459B-ADB4-70A98EBCC570}"/>
    <dgm:cxn modelId="{BD8C81C8-1330-466C-85BE-13E5CD5854F2}" type="presParOf" srcId="{D74293EE-0A82-43DF-BC53-D48C080C5C45}" destId="{9B4890BB-E4B2-4574-B9AB-11B1353648F7}" srcOrd="0" destOrd="0" presId="urn:microsoft.com/office/officeart/2005/8/layout/chevron2"/>
    <dgm:cxn modelId="{CE47CE21-2D3B-4357-ACC5-2371CC5115E1}" type="presParOf" srcId="{9B4890BB-E4B2-4574-B9AB-11B1353648F7}" destId="{DE3EF8B7-1B27-4E38-BC9B-9EE75AFEED57}" srcOrd="0" destOrd="0" presId="urn:microsoft.com/office/officeart/2005/8/layout/chevron2"/>
    <dgm:cxn modelId="{1A4446EC-7667-471A-9CD1-0F3FB81D8B9C}" type="presParOf" srcId="{9B4890BB-E4B2-4574-B9AB-11B1353648F7}" destId="{4099AC45-CEAB-4851-9966-4366B2507061}" srcOrd="1" destOrd="0" presId="urn:microsoft.com/office/officeart/2005/8/layout/chevron2"/>
    <dgm:cxn modelId="{AEDEE03A-6E30-4940-B340-3BB2C375F7F9}" type="presParOf" srcId="{D74293EE-0A82-43DF-BC53-D48C080C5C45}" destId="{3C38397C-FE1B-4C93-8B02-FCBF899E975C}" srcOrd="1" destOrd="0" presId="urn:microsoft.com/office/officeart/2005/8/layout/chevron2"/>
    <dgm:cxn modelId="{877A5BB9-7318-4380-B81A-8B36A6E332C4}" type="presParOf" srcId="{D74293EE-0A82-43DF-BC53-D48C080C5C45}" destId="{6A6FBE88-91F0-4FCA-8B12-3E801934BED0}" srcOrd="2" destOrd="0" presId="urn:microsoft.com/office/officeart/2005/8/layout/chevron2"/>
    <dgm:cxn modelId="{CB760F76-846D-4A7C-A072-2EB85A95017B}" type="presParOf" srcId="{6A6FBE88-91F0-4FCA-8B12-3E801934BED0}" destId="{F0CAAC57-4C2A-4C8E-8D02-EE581C9DE927}" srcOrd="0" destOrd="0" presId="urn:microsoft.com/office/officeart/2005/8/layout/chevron2"/>
    <dgm:cxn modelId="{8990E180-1639-407F-8CDC-8549704B3DDC}" type="presParOf" srcId="{6A6FBE88-91F0-4FCA-8B12-3E801934BED0}" destId="{9D8AB534-AD91-4BAE-BD61-15AD7FAC70C3}" srcOrd="1" destOrd="0" presId="urn:microsoft.com/office/officeart/2005/8/layout/chevron2"/>
    <dgm:cxn modelId="{47EEF48C-DE18-42E0-B609-1DBD612F526B}" type="presParOf" srcId="{D74293EE-0A82-43DF-BC53-D48C080C5C45}" destId="{89F4A802-7225-41E9-AA56-95F86EABD979}" srcOrd="3" destOrd="0" presId="urn:microsoft.com/office/officeart/2005/8/layout/chevron2"/>
    <dgm:cxn modelId="{E111DD44-6611-497E-86E9-8DA9C79ECC42}" type="presParOf" srcId="{D74293EE-0A82-43DF-BC53-D48C080C5C45}" destId="{0AE3B043-AECE-41D2-A9FB-0D6287389FBA}" srcOrd="4" destOrd="0" presId="urn:microsoft.com/office/officeart/2005/8/layout/chevron2"/>
    <dgm:cxn modelId="{A79B3C58-1573-4382-B3FB-F5B504CDB5F3}" type="presParOf" srcId="{0AE3B043-AECE-41D2-A9FB-0D6287389FBA}" destId="{61D3A4D9-48DD-4011-8A70-409DDDDD6609}" srcOrd="0" destOrd="0" presId="urn:microsoft.com/office/officeart/2005/8/layout/chevron2"/>
    <dgm:cxn modelId="{5DAF9B80-83AE-4029-BB89-93008198BE8C}" type="presParOf" srcId="{0AE3B043-AECE-41D2-A9FB-0D6287389FBA}" destId="{7C3D6013-5501-4E4C-8165-0C7F1DE20AC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CED66F-6ECB-4FF3-A863-B3A017D65171}"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tr-TR"/>
        </a:p>
      </dgm:t>
    </dgm:pt>
    <dgm:pt modelId="{E2589424-FEE4-4095-B846-402D5FEF360D}">
      <dgm:prSet phldrT="[Metin]"/>
      <dgm:spPr>
        <a:solidFill>
          <a:srgbClr val="00B0F0"/>
        </a:solidFill>
      </dgm:spPr>
      <dgm:t>
        <a:bodyPr/>
        <a:lstStyle/>
        <a:p>
          <a:r>
            <a:rPr lang="tr-TR" dirty="0" smtClean="0"/>
            <a:t>Bankalar</a:t>
          </a:r>
          <a:endParaRPr lang="tr-TR" dirty="0"/>
        </a:p>
      </dgm:t>
    </dgm:pt>
    <dgm:pt modelId="{5472C163-B472-4A9F-A073-5C49C949823F}" type="parTrans" cxnId="{5ABFA6B5-978F-4791-BFC1-57E4B360CAA9}">
      <dgm:prSet/>
      <dgm:spPr/>
      <dgm:t>
        <a:bodyPr/>
        <a:lstStyle/>
        <a:p>
          <a:endParaRPr lang="tr-TR"/>
        </a:p>
      </dgm:t>
    </dgm:pt>
    <dgm:pt modelId="{1EC9DE96-87C1-4AF1-AFC5-5BDFA15FB1A2}" type="sibTrans" cxnId="{5ABFA6B5-978F-4791-BFC1-57E4B360CAA9}">
      <dgm:prSet/>
      <dgm:spPr>
        <a:solidFill>
          <a:schemeClr val="accent2"/>
        </a:solidFill>
      </dgm:spPr>
      <dgm:t>
        <a:bodyPr/>
        <a:lstStyle/>
        <a:p>
          <a:r>
            <a:rPr lang="tr-TR" dirty="0" smtClean="0"/>
            <a:t>Hazine ve Maliye Bakanlığı</a:t>
          </a:r>
          <a:endParaRPr lang="tr-TR" dirty="0"/>
        </a:p>
      </dgm:t>
    </dgm:pt>
    <dgm:pt modelId="{28753AF8-ADF9-4FED-A058-96D25BA49E3E}">
      <dgm:prSet phldrT="[Metin]" custT="1"/>
      <dgm:spPr/>
      <dgm:t>
        <a:bodyPr/>
        <a:lstStyle/>
        <a:p>
          <a:r>
            <a:rPr lang="tr-TR" sz="2000" dirty="0" smtClean="0"/>
            <a:t>EKAP</a:t>
          </a:r>
          <a:endParaRPr lang="tr-TR" sz="2000" dirty="0"/>
        </a:p>
      </dgm:t>
    </dgm:pt>
    <dgm:pt modelId="{15A0E2B5-2E08-4BCC-B794-9FC8B7152E11}" type="parTrans" cxnId="{12FFE41A-A1E8-45F9-9406-4C90F9806988}">
      <dgm:prSet/>
      <dgm:spPr/>
      <dgm:t>
        <a:bodyPr/>
        <a:lstStyle/>
        <a:p>
          <a:endParaRPr lang="tr-TR"/>
        </a:p>
      </dgm:t>
    </dgm:pt>
    <dgm:pt modelId="{C25C9861-808C-4BD3-B998-B5C23852EAAF}" type="sibTrans" cxnId="{12FFE41A-A1E8-45F9-9406-4C90F9806988}">
      <dgm:prSet custT="1"/>
      <dgm:spPr>
        <a:solidFill>
          <a:schemeClr val="accent5">
            <a:lumMod val="40000"/>
            <a:lumOff val="60000"/>
          </a:schemeClr>
        </a:solidFill>
      </dgm:spPr>
      <dgm:t>
        <a:bodyPr/>
        <a:lstStyle/>
        <a:p>
          <a:r>
            <a:rPr lang="tr-TR" sz="2400" dirty="0" smtClean="0"/>
            <a:t>TSE</a:t>
          </a:r>
          <a:endParaRPr lang="tr-TR" sz="2400" dirty="0"/>
        </a:p>
      </dgm:t>
    </dgm:pt>
    <dgm:pt modelId="{B98382FA-4C3F-42FD-AB73-7ECB861D77F3}">
      <dgm:prSet phldrT="[Metin]"/>
      <dgm:spPr/>
      <dgm:t>
        <a:bodyPr/>
        <a:lstStyle/>
        <a:p>
          <a:endParaRPr lang="tr-TR" dirty="0"/>
        </a:p>
      </dgm:t>
    </dgm:pt>
    <dgm:pt modelId="{7B10788A-F937-4379-BB57-413E0A00ABBB}" type="parTrans" cxnId="{2EB8145B-43FC-4A27-A5DA-57C559C870B2}">
      <dgm:prSet/>
      <dgm:spPr/>
      <dgm:t>
        <a:bodyPr/>
        <a:lstStyle/>
        <a:p>
          <a:endParaRPr lang="tr-TR"/>
        </a:p>
      </dgm:t>
    </dgm:pt>
    <dgm:pt modelId="{0D76463E-A7D6-47B1-B3F5-0300FF3ACF67}" type="sibTrans" cxnId="{2EB8145B-43FC-4A27-A5DA-57C559C870B2}">
      <dgm:prSet/>
      <dgm:spPr/>
      <dgm:t>
        <a:bodyPr/>
        <a:lstStyle/>
        <a:p>
          <a:endParaRPr lang="tr-TR"/>
        </a:p>
      </dgm:t>
    </dgm:pt>
    <dgm:pt modelId="{67B59009-AE27-4441-8E98-F571044EBB6C}">
      <dgm:prSet phldrT="[Metin]"/>
      <dgm:spPr>
        <a:solidFill>
          <a:srgbClr val="00B050"/>
        </a:solidFill>
      </dgm:spPr>
      <dgm:t>
        <a:bodyPr/>
        <a:lstStyle/>
        <a:p>
          <a:r>
            <a:rPr lang="tr-TR" dirty="0" smtClean="0"/>
            <a:t>Sanayi ve Teknoloji Bakanlığı</a:t>
          </a:r>
          <a:endParaRPr lang="tr-TR" dirty="0"/>
        </a:p>
      </dgm:t>
    </dgm:pt>
    <dgm:pt modelId="{6E12E956-25A2-4199-B05B-DA8E76C0CF10}" type="parTrans" cxnId="{5122FA37-8CAF-40CA-9A03-BACB8E198362}">
      <dgm:prSet/>
      <dgm:spPr/>
      <dgm:t>
        <a:bodyPr/>
        <a:lstStyle/>
        <a:p>
          <a:endParaRPr lang="tr-TR"/>
        </a:p>
      </dgm:t>
    </dgm:pt>
    <dgm:pt modelId="{DED49224-594C-4EE6-A976-1CAE7DE11676}" type="sibTrans" cxnId="{5122FA37-8CAF-40CA-9A03-BACB8E198362}">
      <dgm:prSet/>
      <dgm:spPr>
        <a:solidFill>
          <a:schemeClr val="accent1">
            <a:lumMod val="40000"/>
            <a:lumOff val="60000"/>
          </a:schemeClr>
        </a:solidFill>
      </dgm:spPr>
      <dgm:t>
        <a:bodyPr/>
        <a:lstStyle/>
        <a:p>
          <a:r>
            <a:rPr lang="tr-TR" dirty="0" smtClean="0"/>
            <a:t>İçişleri Bakanlığı</a:t>
          </a:r>
          <a:endParaRPr lang="tr-TR" dirty="0"/>
        </a:p>
      </dgm:t>
    </dgm:pt>
    <dgm:pt modelId="{9337ACD4-AAAA-4C1D-B4F6-39C3287D41AD}">
      <dgm:prSet phldrT="[Metin]"/>
      <dgm:spPr/>
      <dgm:t>
        <a:bodyPr/>
        <a:lstStyle/>
        <a:p>
          <a:endParaRPr lang="tr-TR" dirty="0"/>
        </a:p>
      </dgm:t>
    </dgm:pt>
    <dgm:pt modelId="{DC7B0CB7-039E-4E8E-98F2-187C75A140B6}" type="parTrans" cxnId="{8CE960DB-1E2C-4DB0-9D78-943873AE7DEA}">
      <dgm:prSet/>
      <dgm:spPr/>
      <dgm:t>
        <a:bodyPr/>
        <a:lstStyle/>
        <a:p>
          <a:endParaRPr lang="tr-TR"/>
        </a:p>
      </dgm:t>
    </dgm:pt>
    <dgm:pt modelId="{780FC33D-EACD-43D4-BF77-EB0BBC7588E1}" type="sibTrans" cxnId="{8CE960DB-1E2C-4DB0-9D78-943873AE7DEA}">
      <dgm:prSet/>
      <dgm:spPr/>
      <dgm:t>
        <a:bodyPr/>
        <a:lstStyle/>
        <a:p>
          <a:endParaRPr lang="tr-TR"/>
        </a:p>
      </dgm:t>
    </dgm:pt>
    <dgm:pt modelId="{575A7303-DB8B-4D5B-B0D7-C56B08DCA476}">
      <dgm:prSet/>
      <dgm:spPr>
        <a:solidFill>
          <a:schemeClr val="accent4">
            <a:lumMod val="60000"/>
            <a:lumOff val="40000"/>
          </a:schemeClr>
        </a:solidFill>
      </dgm:spPr>
      <dgm:t>
        <a:bodyPr/>
        <a:lstStyle/>
        <a:p>
          <a:r>
            <a:rPr lang="tr-TR" dirty="0" smtClean="0"/>
            <a:t>Sağlık Bakanlığı</a:t>
          </a:r>
          <a:endParaRPr lang="tr-TR" dirty="0"/>
        </a:p>
      </dgm:t>
    </dgm:pt>
    <dgm:pt modelId="{3E4644F0-7F9A-47E0-BE34-E471668E1724}" type="parTrans" cxnId="{04EE330E-527A-470A-BCCD-AE22AB5EF0C2}">
      <dgm:prSet/>
      <dgm:spPr/>
      <dgm:t>
        <a:bodyPr/>
        <a:lstStyle/>
        <a:p>
          <a:endParaRPr lang="tr-TR"/>
        </a:p>
      </dgm:t>
    </dgm:pt>
    <dgm:pt modelId="{B647EC49-D3F2-4F3C-A98F-717EC02C6759}" type="sibTrans" cxnId="{04EE330E-527A-470A-BCCD-AE22AB5EF0C2}">
      <dgm:prSet custT="1"/>
      <dgm:spPr>
        <a:solidFill>
          <a:schemeClr val="accent3"/>
        </a:solidFill>
      </dgm:spPr>
      <dgm:t>
        <a:bodyPr/>
        <a:lstStyle/>
        <a:p>
          <a:r>
            <a:rPr lang="tr-TR" sz="2400" dirty="0" smtClean="0"/>
            <a:t>SGK</a:t>
          </a:r>
          <a:endParaRPr lang="tr-TR" sz="2400" dirty="0"/>
        </a:p>
      </dgm:t>
    </dgm:pt>
    <dgm:pt modelId="{051E599F-2691-4175-A287-36BE7023F420}" type="pres">
      <dgm:prSet presAssocID="{70CED66F-6ECB-4FF3-A863-B3A017D65171}" presName="Name0" presStyleCnt="0">
        <dgm:presLayoutVars>
          <dgm:chMax/>
          <dgm:chPref/>
          <dgm:dir/>
          <dgm:animLvl val="lvl"/>
        </dgm:presLayoutVars>
      </dgm:prSet>
      <dgm:spPr/>
      <dgm:t>
        <a:bodyPr/>
        <a:lstStyle/>
        <a:p>
          <a:endParaRPr lang="tr-TR"/>
        </a:p>
      </dgm:t>
    </dgm:pt>
    <dgm:pt modelId="{523BAC98-35C6-460A-B7B1-8E627A9C3BE0}" type="pres">
      <dgm:prSet presAssocID="{E2589424-FEE4-4095-B846-402D5FEF360D}" presName="composite" presStyleCnt="0"/>
      <dgm:spPr/>
    </dgm:pt>
    <dgm:pt modelId="{295EF544-E628-4886-BF5E-0BD210D45C8F}" type="pres">
      <dgm:prSet presAssocID="{E2589424-FEE4-4095-B846-402D5FEF360D}" presName="Parent1" presStyleLbl="node1" presStyleIdx="0" presStyleCnt="8" custLinFactX="6948" custLinFactNeighborX="100000" custLinFactNeighborY="25784">
        <dgm:presLayoutVars>
          <dgm:chMax val="1"/>
          <dgm:chPref val="1"/>
          <dgm:bulletEnabled val="1"/>
        </dgm:presLayoutVars>
      </dgm:prSet>
      <dgm:spPr/>
      <dgm:t>
        <a:bodyPr/>
        <a:lstStyle/>
        <a:p>
          <a:endParaRPr lang="tr-TR"/>
        </a:p>
      </dgm:t>
    </dgm:pt>
    <dgm:pt modelId="{C83E79DC-1DC6-4E56-9B77-A2CA43ACA288}" type="pres">
      <dgm:prSet presAssocID="{E2589424-FEE4-4095-B846-402D5FEF360D}" presName="Childtext1" presStyleLbl="revTx" presStyleIdx="0" presStyleCnt="4">
        <dgm:presLayoutVars>
          <dgm:chMax val="0"/>
          <dgm:chPref val="0"/>
          <dgm:bulletEnabled val="1"/>
        </dgm:presLayoutVars>
      </dgm:prSet>
      <dgm:spPr/>
      <dgm:t>
        <a:bodyPr/>
        <a:lstStyle/>
        <a:p>
          <a:endParaRPr lang="tr-TR"/>
        </a:p>
      </dgm:t>
    </dgm:pt>
    <dgm:pt modelId="{D8167964-1DBB-4D36-BCE1-1ED4DE9F997F}" type="pres">
      <dgm:prSet presAssocID="{E2589424-FEE4-4095-B846-402D5FEF360D}" presName="BalanceSpacing" presStyleCnt="0"/>
      <dgm:spPr/>
    </dgm:pt>
    <dgm:pt modelId="{14352C03-C2DA-49D1-AE1F-AF43B871C2F0}" type="pres">
      <dgm:prSet presAssocID="{E2589424-FEE4-4095-B846-402D5FEF360D}" presName="BalanceSpacing1" presStyleCnt="0"/>
      <dgm:spPr/>
    </dgm:pt>
    <dgm:pt modelId="{A7216291-10AE-4292-8A6C-495963172D12}" type="pres">
      <dgm:prSet presAssocID="{1EC9DE96-87C1-4AF1-AFC5-5BDFA15FB1A2}" presName="Accent1Text" presStyleLbl="node1" presStyleIdx="1" presStyleCnt="8" custLinFactNeighborX="68113" custLinFactNeighborY="7948"/>
      <dgm:spPr/>
      <dgm:t>
        <a:bodyPr/>
        <a:lstStyle/>
        <a:p>
          <a:endParaRPr lang="tr-TR"/>
        </a:p>
      </dgm:t>
    </dgm:pt>
    <dgm:pt modelId="{FE67FD7A-3602-4404-9B52-6A8DF1697E4E}" type="pres">
      <dgm:prSet presAssocID="{1EC9DE96-87C1-4AF1-AFC5-5BDFA15FB1A2}" presName="spaceBetweenRectangles" presStyleCnt="0"/>
      <dgm:spPr/>
    </dgm:pt>
    <dgm:pt modelId="{34B78594-FAB1-42E5-8D0B-B413DF3C9255}" type="pres">
      <dgm:prSet presAssocID="{28753AF8-ADF9-4FED-A058-96D25BA49E3E}" presName="composite" presStyleCnt="0"/>
      <dgm:spPr/>
    </dgm:pt>
    <dgm:pt modelId="{A7BEBD0F-C5B3-4DA9-B368-33351FF97A79}" type="pres">
      <dgm:prSet presAssocID="{28753AF8-ADF9-4FED-A058-96D25BA49E3E}" presName="Parent1" presStyleLbl="node1" presStyleIdx="2" presStyleCnt="8" custLinFactNeighborX="14268" custLinFactNeighborY="42978">
        <dgm:presLayoutVars>
          <dgm:chMax val="1"/>
          <dgm:chPref val="1"/>
          <dgm:bulletEnabled val="1"/>
        </dgm:presLayoutVars>
      </dgm:prSet>
      <dgm:spPr/>
      <dgm:t>
        <a:bodyPr/>
        <a:lstStyle/>
        <a:p>
          <a:endParaRPr lang="tr-TR"/>
        </a:p>
      </dgm:t>
    </dgm:pt>
    <dgm:pt modelId="{1C740D37-33FB-4A26-B648-A26F6FE71264}" type="pres">
      <dgm:prSet presAssocID="{28753AF8-ADF9-4FED-A058-96D25BA49E3E}" presName="Childtext1" presStyleLbl="revTx" presStyleIdx="1" presStyleCnt="4" custScaleX="100167">
        <dgm:presLayoutVars>
          <dgm:chMax val="0"/>
          <dgm:chPref val="0"/>
          <dgm:bulletEnabled val="1"/>
        </dgm:presLayoutVars>
      </dgm:prSet>
      <dgm:spPr/>
      <dgm:t>
        <a:bodyPr/>
        <a:lstStyle/>
        <a:p>
          <a:endParaRPr lang="tr-TR"/>
        </a:p>
      </dgm:t>
    </dgm:pt>
    <dgm:pt modelId="{6C7857B8-9320-449E-9ECD-4A6B93D23636}" type="pres">
      <dgm:prSet presAssocID="{28753AF8-ADF9-4FED-A058-96D25BA49E3E}" presName="BalanceSpacing" presStyleCnt="0"/>
      <dgm:spPr/>
    </dgm:pt>
    <dgm:pt modelId="{77ACFA12-64D7-453E-95B4-27EB95C2AE3F}" type="pres">
      <dgm:prSet presAssocID="{28753AF8-ADF9-4FED-A058-96D25BA49E3E}" presName="BalanceSpacing1" presStyleCnt="0"/>
      <dgm:spPr/>
    </dgm:pt>
    <dgm:pt modelId="{75596F5D-C626-456C-9F7C-875F69D8197A}" type="pres">
      <dgm:prSet presAssocID="{C25C9861-808C-4BD3-B998-B5C23852EAAF}" presName="Accent1Text" presStyleLbl="node1" presStyleIdx="3" presStyleCnt="8" custLinFactX="8167" custLinFactNeighborX="100000" custLinFactNeighborY="43438"/>
      <dgm:spPr/>
      <dgm:t>
        <a:bodyPr/>
        <a:lstStyle/>
        <a:p>
          <a:endParaRPr lang="tr-TR"/>
        </a:p>
      </dgm:t>
    </dgm:pt>
    <dgm:pt modelId="{757FE0F6-E522-4684-BA51-B27444B1C04A}" type="pres">
      <dgm:prSet presAssocID="{C25C9861-808C-4BD3-B998-B5C23852EAAF}" presName="spaceBetweenRectangles" presStyleCnt="0"/>
      <dgm:spPr/>
    </dgm:pt>
    <dgm:pt modelId="{A9E42C5F-680A-4399-873C-31D53F818F51}" type="pres">
      <dgm:prSet presAssocID="{575A7303-DB8B-4D5B-B0D7-C56B08DCA476}" presName="composite" presStyleCnt="0"/>
      <dgm:spPr/>
    </dgm:pt>
    <dgm:pt modelId="{4BB73B25-3BF5-473B-ADF5-5CB42EBF37DB}" type="pres">
      <dgm:prSet presAssocID="{575A7303-DB8B-4D5B-B0D7-C56B08DCA476}" presName="Parent1" presStyleLbl="node1" presStyleIdx="4" presStyleCnt="8" custLinFactX="-100000" custLinFactNeighborX="-105076" custLinFactNeighborY="19163">
        <dgm:presLayoutVars>
          <dgm:chMax val="1"/>
          <dgm:chPref val="1"/>
          <dgm:bulletEnabled val="1"/>
        </dgm:presLayoutVars>
      </dgm:prSet>
      <dgm:spPr/>
      <dgm:t>
        <a:bodyPr/>
        <a:lstStyle/>
        <a:p>
          <a:endParaRPr lang="tr-TR"/>
        </a:p>
      </dgm:t>
    </dgm:pt>
    <dgm:pt modelId="{1EF04045-6B70-4350-9EF9-9D82823200F7}" type="pres">
      <dgm:prSet presAssocID="{575A7303-DB8B-4D5B-B0D7-C56B08DCA476}" presName="Childtext1" presStyleLbl="revTx" presStyleIdx="2" presStyleCnt="4">
        <dgm:presLayoutVars>
          <dgm:chMax val="0"/>
          <dgm:chPref val="0"/>
          <dgm:bulletEnabled val="1"/>
        </dgm:presLayoutVars>
      </dgm:prSet>
      <dgm:spPr/>
    </dgm:pt>
    <dgm:pt modelId="{365BA457-6ABD-4948-A178-690F028D5816}" type="pres">
      <dgm:prSet presAssocID="{575A7303-DB8B-4D5B-B0D7-C56B08DCA476}" presName="BalanceSpacing" presStyleCnt="0"/>
      <dgm:spPr/>
    </dgm:pt>
    <dgm:pt modelId="{883D9BDC-6CCD-4C29-A2B3-82134C8D68E7}" type="pres">
      <dgm:prSet presAssocID="{575A7303-DB8B-4D5B-B0D7-C56B08DCA476}" presName="BalanceSpacing1" presStyleCnt="0"/>
      <dgm:spPr/>
    </dgm:pt>
    <dgm:pt modelId="{9FC6919D-03B5-463E-9F3C-47CE4CA799E8}" type="pres">
      <dgm:prSet presAssocID="{B647EC49-D3F2-4F3C-A98F-717EC02C6759}" presName="Accent1Text" presStyleLbl="node1" presStyleIdx="5" presStyleCnt="8" custLinFactX="100000" custLinFactNeighborX="102712" custLinFactNeighborY="67068"/>
      <dgm:spPr/>
      <dgm:t>
        <a:bodyPr/>
        <a:lstStyle/>
        <a:p>
          <a:endParaRPr lang="tr-TR"/>
        </a:p>
      </dgm:t>
    </dgm:pt>
    <dgm:pt modelId="{DA478113-DAFC-4AA6-AE85-52ECBD5A70A6}" type="pres">
      <dgm:prSet presAssocID="{B647EC49-D3F2-4F3C-A98F-717EC02C6759}" presName="spaceBetweenRectangles" presStyleCnt="0"/>
      <dgm:spPr/>
    </dgm:pt>
    <dgm:pt modelId="{4A0BF8D4-2010-4F72-A491-8E10FA4F8491}" type="pres">
      <dgm:prSet presAssocID="{67B59009-AE27-4441-8E98-F571044EBB6C}" presName="composite" presStyleCnt="0"/>
      <dgm:spPr/>
    </dgm:pt>
    <dgm:pt modelId="{665C58E9-5F26-400A-9A6D-2A206B7207B6}" type="pres">
      <dgm:prSet presAssocID="{67B59009-AE27-4441-8E98-F571044EBB6C}" presName="Parent1" presStyleLbl="node1" presStyleIdx="6" presStyleCnt="8" custLinFactNeighborX="-10152" custLinFactNeighborY="-1844">
        <dgm:presLayoutVars>
          <dgm:chMax val="1"/>
          <dgm:chPref val="1"/>
          <dgm:bulletEnabled val="1"/>
        </dgm:presLayoutVars>
      </dgm:prSet>
      <dgm:spPr/>
      <dgm:t>
        <a:bodyPr/>
        <a:lstStyle/>
        <a:p>
          <a:endParaRPr lang="tr-TR"/>
        </a:p>
      </dgm:t>
    </dgm:pt>
    <dgm:pt modelId="{9EB1C40F-F740-42F7-9843-C595311454FC}" type="pres">
      <dgm:prSet presAssocID="{67B59009-AE27-4441-8E98-F571044EBB6C}" presName="Childtext1" presStyleLbl="revTx" presStyleIdx="3" presStyleCnt="4" custLinFactNeighborX="-8343" custLinFactNeighborY="-18664">
        <dgm:presLayoutVars>
          <dgm:chMax val="0"/>
          <dgm:chPref val="0"/>
          <dgm:bulletEnabled val="1"/>
        </dgm:presLayoutVars>
      </dgm:prSet>
      <dgm:spPr/>
      <dgm:t>
        <a:bodyPr/>
        <a:lstStyle/>
        <a:p>
          <a:endParaRPr lang="tr-TR"/>
        </a:p>
      </dgm:t>
    </dgm:pt>
    <dgm:pt modelId="{1692846A-FFE6-42CD-940A-58E51002AFB3}" type="pres">
      <dgm:prSet presAssocID="{67B59009-AE27-4441-8E98-F571044EBB6C}" presName="BalanceSpacing" presStyleCnt="0"/>
      <dgm:spPr/>
    </dgm:pt>
    <dgm:pt modelId="{712399DD-3979-41ED-ABB0-68208A4A5FCB}" type="pres">
      <dgm:prSet presAssocID="{67B59009-AE27-4441-8E98-F571044EBB6C}" presName="BalanceSpacing1" presStyleCnt="0"/>
      <dgm:spPr/>
    </dgm:pt>
    <dgm:pt modelId="{6EB8820C-8471-4A86-ABDE-4A2EABCA23B0}" type="pres">
      <dgm:prSet presAssocID="{DED49224-594C-4EE6-A976-1CAE7DE11676}" presName="Accent1Text" presStyleLbl="node1" presStyleIdx="7" presStyleCnt="8" custLinFactX="-100000" custLinFactY="-93464" custLinFactNeighborX="-134397" custLinFactNeighborY="-100000"/>
      <dgm:spPr/>
      <dgm:t>
        <a:bodyPr/>
        <a:lstStyle/>
        <a:p>
          <a:endParaRPr lang="tr-TR"/>
        </a:p>
      </dgm:t>
    </dgm:pt>
  </dgm:ptLst>
  <dgm:cxnLst>
    <dgm:cxn modelId="{E5B074E9-3258-418B-A329-94DEDDED8B86}" type="presOf" srcId="{B647EC49-D3F2-4F3C-A98F-717EC02C6759}" destId="{9FC6919D-03B5-463E-9F3C-47CE4CA799E8}" srcOrd="0" destOrd="0" presId="urn:microsoft.com/office/officeart/2008/layout/AlternatingHexagons"/>
    <dgm:cxn modelId="{D9DE1343-5752-405C-94DA-C9423F33FC59}" type="presOf" srcId="{DED49224-594C-4EE6-A976-1CAE7DE11676}" destId="{6EB8820C-8471-4A86-ABDE-4A2EABCA23B0}" srcOrd="0" destOrd="0" presId="urn:microsoft.com/office/officeart/2008/layout/AlternatingHexagons"/>
    <dgm:cxn modelId="{229D5FE2-F52F-4125-8987-C9D0E30A1967}" type="presOf" srcId="{B98382FA-4C3F-42FD-AB73-7ECB861D77F3}" destId="{1C740D37-33FB-4A26-B648-A26F6FE71264}" srcOrd="0" destOrd="0" presId="urn:microsoft.com/office/officeart/2008/layout/AlternatingHexagons"/>
    <dgm:cxn modelId="{8F01F2C9-C848-4EB9-B073-EC990DEF9D65}" type="presOf" srcId="{575A7303-DB8B-4D5B-B0D7-C56B08DCA476}" destId="{4BB73B25-3BF5-473B-ADF5-5CB42EBF37DB}" srcOrd="0" destOrd="0" presId="urn:microsoft.com/office/officeart/2008/layout/AlternatingHexagons"/>
    <dgm:cxn modelId="{846ED112-8F22-47E7-B513-3DBFC4D184FA}" type="presOf" srcId="{9337ACD4-AAAA-4C1D-B4F6-39C3287D41AD}" destId="{9EB1C40F-F740-42F7-9843-C595311454FC}" srcOrd="0" destOrd="0" presId="urn:microsoft.com/office/officeart/2008/layout/AlternatingHexagons"/>
    <dgm:cxn modelId="{A0B622A6-5A8D-4B68-B67C-540A4A68584E}" type="presOf" srcId="{28753AF8-ADF9-4FED-A058-96D25BA49E3E}" destId="{A7BEBD0F-C5B3-4DA9-B368-33351FF97A79}" srcOrd="0" destOrd="0" presId="urn:microsoft.com/office/officeart/2008/layout/AlternatingHexagons"/>
    <dgm:cxn modelId="{F73AF3D2-9B50-486F-82A0-E01F9EB8D60D}" type="presOf" srcId="{67B59009-AE27-4441-8E98-F571044EBB6C}" destId="{665C58E9-5F26-400A-9A6D-2A206B7207B6}" srcOrd="0" destOrd="0" presId="urn:microsoft.com/office/officeart/2008/layout/AlternatingHexagons"/>
    <dgm:cxn modelId="{04EE330E-527A-470A-BCCD-AE22AB5EF0C2}" srcId="{70CED66F-6ECB-4FF3-A863-B3A017D65171}" destId="{575A7303-DB8B-4D5B-B0D7-C56B08DCA476}" srcOrd="2" destOrd="0" parTransId="{3E4644F0-7F9A-47E0-BE34-E471668E1724}" sibTransId="{B647EC49-D3F2-4F3C-A98F-717EC02C6759}"/>
    <dgm:cxn modelId="{8CE960DB-1E2C-4DB0-9D78-943873AE7DEA}" srcId="{67B59009-AE27-4441-8E98-F571044EBB6C}" destId="{9337ACD4-AAAA-4C1D-B4F6-39C3287D41AD}" srcOrd="0" destOrd="0" parTransId="{DC7B0CB7-039E-4E8E-98F2-187C75A140B6}" sibTransId="{780FC33D-EACD-43D4-BF77-EB0BBC7588E1}"/>
    <dgm:cxn modelId="{A0F75FC5-03EA-44A9-806D-F373E18B50A9}" type="presOf" srcId="{70CED66F-6ECB-4FF3-A863-B3A017D65171}" destId="{051E599F-2691-4175-A287-36BE7023F420}" srcOrd="0" destOrd="0" presId="urn:microsoft.com/office/officeart/2008/layout/AlternatingHexagons"/>
    <dgm:cxn modelId="{22A53CB1-37D5-4024-A9E3-58278456498E}" type="presOf" srcId="{1EC9DE96-87C1-4AF1-AFC5-5BDFA15FB1A2}" destId="{A7216291-10AE-4292-8A6C-495963172D12}" srcOrd="0" destOrd="0" presId="urn:microsoft.com/office/officeart/2008/layout/AlternatingHexagons"/>
    <dgm:cxn modelId="{5ABFA6B5-978F-4791-BFC1-57E4B360CAA9}" srcId="{70CED66F-6ECB-4FF3-A863-B3A017D65171}" destId="{E2589424-FEE4-4095-B846-402D5FEF360D}" srcOrd="0" destOrd="0" parTransId="{5472C163-B472-4A9F-A073-5C49C949823F}" sibTransId="{1EC9DE96-87C1-4AF1-AFC5-5BDFA15FB1A2}"/>
    <dgm:cxn modelId="{2EB8145B-43FC-4A27-A5DA-57C559C870B2}" srcId="{28753AF8-ADF9-4FED-A058-96D25BA49E3E}" destId="{B98382FA-4C3F-42FD-AB73-7ECB861D77F3}" srcOrd="0" destOrd="0" parTransId="{7B10788A-F937-4379-BB57-413E0A00ABBB}" sibTransId="{0D76463E-A7D6-47B1-B3F5-0300FF3ACF67}"/>
    <dgm:cxn modelId="{E41D2423-3B6E-4FF0-82FA-5D050002B6B4}" type="presOf" srcId="{C25C9861-808C-4BD3-B998-B5C23852EAAF}" destId="{75596F5D-C626-456C-9F7C-875F69D8197A}" srcOrd="0" destOrd="0" presId="urn:microsoft.com/office/officeart/2008/layout/AlternatingHexagons"/>
    <dgm:cxn modelId="{5122FA37-8CAF-40CA-9A03-BACB8E198362}" srcId="{70CED66F-6ECB-4FF3-A863-B3A017D65171}" destId="{67B59009-AE27-4441-8E98-F571044EBB6C}" srcOrd="3" destOrd="0" parTransId="{6E12E956-25A2-4199-B05B-DA8E76C0CF10}" sibTransId="{DED49224-594C-4EE6-A976-1CAE7DE11676}"/>
    <dgm:cxn modelId="{12FFE41A-A1E8-45F9-9406-4C90F9806988}" srcId="{70CED66F-6ECB-4FF3-A863-B3A017D65171}" destId="{28753AF8-ADF9-4FED-A058-96D25BA49E3E}" srcOrd="1" destOrd="0" parTransId="{15A0E2B5-2E08-4BCC-B794-9FC8B7152E11}" sibTransId="{C25C9861-808C-4BD3-B998-B5C23852EAAF}"/>
    <dgm:cxn modelId="{4B438B30-92C4-433F-AA05-C0F83F20FC40}" type="presOf" srcId="{E2589424-FEE4-4095-B846-402D5FEF360D}" destId="{295EF544-E628-4886-BF5E-0BD210D45C8F}" srcOrd="0" destOrd="0" presId="urn:microsoft.com/office/officeart/2008/layout/AlternatingHexagons"/>
    <dgm:cxn modelId="{2DDD5FF0-21ED-4D59-9BF1-A8876D854EAB}" type="presParOf" srcId="{051E599F-2691-4175-A287-36BE7023F420}" destId="{523BAC98-35C6-460A-B7B1-8E627A9C3BE0}" srcOrd="0" destOrd="0" presId="urn:microsoft.com/office/officeart/2008/layout/AlternatingHexagons"/>
    <dgm:cxn modelId="{A127346E-134E-4A55-976E-EAE21A918D45}" type="presParOf" srcId="{523BAC98-35C6-460A-B7B1-8E627A9C3BE0}" destId="{295EF544-E628-4886-BF5E-0BD210D45C8F}" srcOrd="0" destOrd="0" presId="urn:microsoft.com/office/officeart/2008/layout/AlternatingHexagons"/>
    <dgm:cxn modelId="{76AEDCA4-0A4F-4266-8BF4-735674C0EBBC}" type="presParOf" srcId="{523BAC98-35C6-460A-B7B1-8E627A9C3BE0}" destId="{C83E79DC-1DC6-4E56-9B77-A2CA43ACA288}" srcOrd="1" destOrd="0" presId="urn:microsoft.com/office/officeart/2008/layout/AlternatingHexagons"/>
    <dgm:cxn modelId="{51EFE235-28E1-4268-9372-24AE6596AACA}" type="presParOf" srcId="{523BAC98-35C6-460A-B7B1-8E627A9C3BE0}" destId="{D8167964-1DBB-4D36-BCE1-1ED4DE9F997F}" srcOrd="2" destOrd="0" presId="urn:microsoft.com/office/officeart/2008/layout/AlternatingHexagons"/>
    <dgm:cxn modelId="{C712F79E-F5F2-4BA4-897C-0B2523D4EFFF}" type="presParOf" srcId="{523BAC98-35C6-460A-B7B1-8E627A9C3BE0}" destId="{14352C03-C2DA-49D1-AE1F-AF43B871C2F0}" srcOrd="3" destOrd="0" presId="urn:microsoft.com/office/officeart/2008/layout/AlternatingHexagons"/>
    <dgm:cxn modelId="{3105B2C9-ED59-40DD-BBA6-666B5C4EA634}" type="presParOf" srcId="{523BAC98-35C6-460A-B7B1-8E627A9C3BE0}" destId="{A7216291-10AE-4292-8A6C-495963172D12}" srcOrd="4" destOrd="0" presId="urn:microsoft.com/office/officeart/2008/layout/AlternatingHexagons"/>
    <dgm:cxn modelId="{064E831D-1028-49D7-AE1B-FB88892F5A7F}" type="presParOf" srcId="{051E599F-2691-4175-A287-36BE7023F420}" destId="{FE67FD7A-3602-4404-9B52-6A8DF1697E4E}" srcOrd="1" destOrd="0" presId="urn:microsoft.com/office/officeart/2008/layout/AlternatingHexagons"/>
    <dgm:cxn modelId="{7F13C0CB-7E7A-4D4E-B4E2-09A2D3066DE4}" type="presParOf" srcId="{051E599F-2691-4175-A287-36BE7023F420}" destId="{34B78594-FAB1-42E5-8D0B-B413DF3C9255}" srcOrd="2" destOrd="0" presId="urn:microsoft.com/office/officeart/2008/layout/AlternatingHexagons"/>
    <dgm:cxn modelId="{9115E79F-B1C3-419C-AB56-09592EE1BB1D}" type="presParOf" srcId="{34B78594-FAB1-42E5-8D0B-B413DF3C9255}" destId="{A7BEBD0F-C5B3-4DA9-B368-33351FF97A79}" srcOrd="0" destOrd="0" presId="urn:microsoft.com/office/officeart/2008/layout/AlternatingHexagons"/>
    <dgm:cxn modelId="{496EC0D7-912C-4AD5-8D73-11F00240018F}" type="presParOf" srcId="{34B78594-FAB1-42E5-8D0B-B413DF3C9255}" destId="{1C740D37-33FB-4A26-B648-A26F6FE71264}" srcOrd="1" destOrd="0" presId="urn:microsoft.com/office/officeart/2008/layout/AlternatingHexagons"/>
    <dgm:cxn modelId="{8ADC40E5-F1B6-4F58-AA24-28466BB0006B}" type="presParOf" srcId="{34B78594-FAB1-42E5-8D0B-B413DF3C9255}" destId="{6C7857B8-9320-449E-9ECD-4A6B93D23636}" srcOrd="2" destOrd="0" presId="urn:microsoft.com/office/officeart/2008/layout/AlternatingHexagons"/>
    <dgm:cxn modelId="{1CABA0DE-A2DE-4FAC-A9D9-C3AAB7C5A53F}" type="presParOf" srcId="{34B78594-FAB1-42E5-8D0B-B413DF3C9255}" destId="{77ACFA12-64D7-453E-95B4-27EB95C2AE3F}" srcOrd="3" destOrd="0" presId="urn:microsoft.com/office/officeart/2008/layout/AlternatingHexagons"/>
    <dgm:cxn modelId="{634BDB0E-26EE-4193-A107-C562B2759258}" type="presParOf" srcId="{34B78594-FAB1-42E5-8D0B-B413DF3C9255}" destId="{75596F5D-C626-456C-9F7C-875F69D8197A}" srcOrd="4" destOrd="0" presId="urn:microsoft.com/office/officeart/2008/layout/AlternatingHexagons"/>
    <dgm:cxn modelId="{B4AF096E-8F92-48BE-AEA3-6ACA9E719DD4}" type="presParOf" srcId="{051E599F-2691-4175-A287-36BE7023F420}" destId="{757FE0F6-E522-4684-BA51-B27444B1C04A}" srcOrd="3" destOrd="0" presId="urn:microsoft.com/office/officeart/2008/layout/AlternatingHexagons"/>
    <dgm:cxn modelId="{5E7C30D9-6F86-4801-A1D1-1A206A02D9C2}" type="presParOf" srcId="{051E599F-2691-4175-A287-36BE7023F420}" destId="{A9E42C5F-680A-4399-873C-31D53F818F51}" srcOrd="4" destOrd="0" presId="urn:microsoft.com/office/officeart/2008/layout/AlternatingHexagons"/>
    <dgm:cxn modelId="{5FC10652-AFF8-420C-BDA9-528C93910F69}" type="presParOf" srcId="{A9E42C5F-680A-4399-873C-31D53F818F51}" destId="{4BB73B25-3BF5-473B-ADF5-5CB42EBF37DB}" srcOrd="0" destOrd="0" presId="urn:microsoft.com/office/officeart/2008/layout/AlternatingHexagons"/>
    <dgm:cxn modelId="{70B16523-2427-49D1-9DC8-D79AED40D88F}" type="presParOf" srcId="{A9E42C5F-680A-4399-873C-31D53F818F51}" destId="{1EF04045-6B70-4350-9EF9-9D82823200F7}" srcOrd="1" destOrd="0" presId="urn:microsoft.com/office/officeart/2008/layout/AlternatingHexagons"/>
    <dgm:cxn modelId="{001F1FCE-812B-4A39-A7B3-66FA5A5111D0}" type="presParOf" srcId="{A9E42C5F-680A-4399-873C-31D53F818F51}" destId="{365BA457-6ABD-4948-A178-690F028D5816}" srcOrd="2" destOrd="0" presId="urn:microsoft.com/office/officeart/2008/layout/AlternatingHexagons"/>
    <dgm:cxn modelId="{26AE0A95-714F-411E-A2A2-0BA4D3E8D50D}" type="presParOf" srcId="{A9E42C5F-680A-4399-873C-31D53F818F51}" destId="{883D9BDC-6CCD-4C29-A2B3-82134C8D68E7}" srcOrd="3" destOrd="0" presId="urn:microsoft.com/office/officeart/2008/layout/AlternatingHexagons"/>
    <dgm:cxn modelId="{2C636F62-AA33-43CC-9C4C-C589B125437E}" type="presParOf" srcId="{A9E42C5F-680A-4399-873C-31D53F818F51}" destId="{9FC6919D-03B5-463E-9F3C-47CE4CA799E8}" srcOrd="4" destOrd="0" presId="urn:microsoft.com/office/officeart/2008/layout/AlternatingHexagons"/>
    <dgm:cxn modelId="{2FAB6862-8D64-4650-95CC-2CEA11B5C4E1}" type="presParOf" srcId="{051E599F-2691-4175-A287-36BE7023F420}" destId="{DA478113-DAFC-4AA6-AE85-52ECBD5A70A6}" srcOrd="5" destOrd="0" presId="urn:microsoft.com/office/officeart/2008/layout/AlternatingHexagons"/>
    <dgm:cxn modelId="{523B24A3-2B0A-4953-9202-94D07B5C5350}" type="presParOf" srcId="{051E599F-2691-4175-A287-36BE7023F420}" destId="{4A0BF8D4-2010-4F72-A491-8E10FA4F8491}" srcOrd="6" destOrd="0" presId="urn:microsoft.com/office/officeart/2008/layout/AlternatingHexagons"/>
    <dgm:cxn modelId="{559A7815-5B6E-4251-9E41-5A4EB4852FA9}" type="presParOf" srcId="{4A0BF8D4-2010-4F72-A491-8E10FA4F8491}" destId="{665C58E9-5F26-400A-9A6D-2A206B7207B6}" srcOrd="0" destOrd="0" presId="urn:microsoft.com/office/officeart/2008/layout/AlternatingHexagons"/>
    <dgm:cxn modelId="{F13AF7A2-8BCB-4F87-A2DE-AEA79E0F3939}" type="presParOf" srcId="{4A0BF8D4-2010-4F72-A491-8E10FA4F8491}" destId="{9EB1C40F-F740-42F7-9843-C595311454FC}" srcOrd="1" destOrd="0" presId="urn:microsoft.com/office/officeart/2008/layout/AlternatingHexagons"/>
    <dgm:cxn modelId="{1D0652A1-C727-4997-AC14-0D5B579CA5C8}" type="presParOf" srcId="{4A0BF8D4-2010-4F72-A491-8E10FA4F8491}" destId="{1692846A-FFE6-42CD-940A-58E51002AFB3}" srcOrd="2" destOrd="0" presId="urn:microsoft.com/office/officeart/2008/layout/AlternatingHexagons"/>
    <dgm:cxn modelId="{3BE9A22C-F49E-4523-A85F-0671D49CEAC6}" type="presParOf" srcId="{4A0BF8D4-2010-4F72-A491-8E10FA4F8491}" destId="{712399DD-3979-41ED-ABB0-68208A4A5FCB}" srcOrd="3" destOrd="0" presId="urn:microsoft.com/office/officeart/2008/layout/AlternatingHexagons"/>
    <dgm:cxn modelId="{E7560BE6-8BCA-4FE3-A721-E8543B4CC560}" type="presParOf" srcId="{4A0BF8D4-2010-4F72-A491-8E10FA4F8491}" destId="{6EB8820C-8471-4A86-ABDE-4A2EABCA23B0}"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9EDBCDC-7A84-478D-BFF5-1CFE02D5D9B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65BB7610-DED1-453A-9F8D-957EB3D1B3C8}">
      <dgm:prSet custT="1"/>
      <dgm:spPr/>
      <dgm:t>
        <a:bodyPr/>
        <a:lstStyle/>
        <a:p>
          <a:pPr algn="l" rtl="0"/>
          <a:r>
            <a:rPr lang="tr-TR" sz="3600" dirty="0" smtClean="0">
              <a:latin typeface="Arial" panose="020B0604020202020204" pitchFamily="34" charset="0"/>
              <a:cs typeface="Arial" panose="020B0604020202020204" pitchFamily="34" charset="0"/>
            </a:rPr>
            <a:t> </a:t>
          </a:r>
        </a:p>
        <a:p>
          <a:pPr algn="just" rtl="0"/>
          <a:endParaRPr lang="tr-TR" sz="3600" dirty="0" smtClean="0">
            <a:latin typeface="Arial" panose="020B0604020202020204" pitchFamily="34" charset="0"/>
            <a:cs typeface="Arial" panose="020B0604020202020204" pitchFamily="34" charset="0"/>
          </a:endParaRPr>
        </a:p>
        <a:p>
          <a:pPr algn="just" rtl="0"/>
          <a:r>
            <a:rPr lang="tr-TR" sz="3600" dirty="0" smtClean="0">
              <a:latin typeface="Arial" panose="020B0604020202020204" pitchFamily="34" charset="0"/>
              <a:cs typeface="Arial" panose="020B0604020202020204" pitchFamily="34" charset="0"/>
            </a:rPr>
            <a:t>19/06/2018 tarihinden sonra;</a:t>
          </a:r>
        </a:p>
        <a:p>
          <a:pPr algn="just" rtl="0"/>
          <a:r>
            <a:rPr lang="tr-TR" sz="3200" dirty="0" smtClean="0">
              <a:solidFill>
                <a:schemeClr val="tx1"/>
              </a:solidFill>
              <a:latin typeface="Arial" panose="020B0604020202020204" pitchFamily="34" charset="0"/>
              <a:cs typeface="Arial" panose="020B0604020202020204" pitchFamily="34" charset="0"/>
            </a:rPr>
            <a:t>- Açık İhale Usulü İle Yapılan Mal Alımı İhaleleri (YM</a:t>
          </a:r>
          <a:r>
            <a:rPr lang="tr-TR" sz="3200" u="sng" dirty="0" smtClean="0">
              <a:solidFill>
                <a:schemeClr val="tx1"/>
              </a:solidFill>
              <a:latin typeface="Arial" panose="020B0604020202020204" pitchFamily="34" charset="0"/>
              <a:cs typeface="Arial" panose="020B0604020202020204" pitchFamily="34" charset="0"/>
            </a:rPr>
            <a:t>&lt;</a:t>
          </a:r>
          <a:r>
            <a:rPr lang="tr-TR" sz="3200" u="none" dirty="0" smtClean="0">
              <a:solidFill>
                <a:schemeClr val="tx1"/>
              </a:solidFill>
              <a:latin typeface="Arial" panose="020B0604020202020204" pitchFamily="34" charset="0"/>
              <a:cs typeface="Arial" panose="020B0604020202020204" pitchFamily="34" charset="0"/>
            </a:rPr>
            <a:t>4xED)</a:t>
          </a:r>
          <a:endParaRPr lang="tr-TR" sz="3200" dirty="0" smtClean="0">
            <a:solidFill>
              <a:schemeClr val="tx1"/>
            </a:solidFill>
            <a:latin typeface="Arial" panose="020B0604020202020204" pitchFamily="34" charset="0"/>
            <a:cs typeface="Arial" panose="020B0604020202020204" pitchFamily="34" charset="0"/>
          </a:endParaRPr>
        </a:p>
        <a:p>
          <a:pPr algn="just" rtl="0"/>
          <a:r>
            <a:rPr lang="tr-TR" sz="3200" dirty="0" smtClean="0">
              <a:solidFill>
                <a:schemeClr val="tx1"/>
              </a:solidFill>
              <a:latin typeface="Arial" panose="020B0604020202020204" pitchFamily="34" charset="0"/>
              <a:cs typeface="Arial" panose="020B0604020202020204" pitchFamily="34" charset="0"/>
            </a:rPr>
            <a:t>- Açık İhale Usulü İle Yapılan Hizmet Alımı İhaleleri (YM</a:t>
          </a:r>
          <a:r>
            <a:rPr lang="tr-TR" sz="3200" u="sng" dirty="0" smtClean="0">
              <a:solidFill>
                <a:schemeClr val="tx1"/>
              </a:solidFill>
              <a:latin typeface="Arial" panose="020B0604020202020204" pitchFamily="34" charset="0"/>
              <a:cs typeface="Arial" panose="020B0604020202020204" pitchFamily="34" charset="0"/>
            </a:rPr>
            <a:t>&lt;</a:t>
          </a:r>
          <a:r>
            <a:rPr lang="tr-TR" sz="3200" u="none" dirty="0" smtClean="0">
              <a:solidFill>
                <a:schemeClr val="tx1"/>
              </a:solidFill>
              <a:latin typeface="Arial" panose="020B0604020202020204" pitchFamily="34" charset="0"/>
              <a:cs typeface="Arial" panose="020B0604020202020204" pitchFamily="34" charset="0"/>
            </a:rPr>
            <a:t>0,50xED)</a:t>
          </a:r>
          <a:endParaRPr lang="tr-TR" sz="3200" dirty="0" smtClean="0">
            <a:solidFill>
              <a:schemeClr val="tx1"/>
            </a:solidFill>
            <a:latin typeface="Arial" panose="020B0604020202020204" pitchFamily="34" charset="0"/>
            <a:cs typeface="Arial" panose="020B0604020202020204" pitchFamily="34" charset="0"/>
          </a:endParaRPr>
        </a:p>
        <a:p>
          <a:pPr algn="just" rtl="0"/>
          <a:endParaRPr lang="tr-TR" sz="4000" dirty="0" smtClean="0">
            <a:latin typeface="Arial" panose="020B0604020202020204" pitchFamily="34" charset="0"/>
            <a:cs typeface="Arial" panose="020B0604020202020204" pitchFamily="34" charset="0"/>
          </a:endParaRPr>
        </a:p>
        <a:p>
          <a:pPr algn="just" rtl="0"/>
          <a:endParaRPr lang="tr-TR" sz="4100" dirty="0">
            <a:latin typeface="Arial" panose="020B0604020202020204" pitchFamily="34" charset="0"/>
            <a:cs typeface="Arial" panose="020B0604020202020204" pitchFamily="34" charset="0"/>
          </a:endParaRPr>
        </a:p>
      </dgm:t>
    </dgm:pt>
    <dgm:pt modelId="{B4D4C148-7704-4C22-A1AB-1E24C7318BF0}" type="parTrans" cxnId="{7F389509-B949-4413-B2FB-F1807A7EA87D}">
      <dgm:prSet/>
      <dgm:spPr/>
      <dgm:t>
        <a:bodyPr/>
        <a:lstStyle/>
        <a:p>
          <a:endParaRPr lang="tr-TR">
            <a:latin typeface="Arial" panose="020B0604020202020204" pitchFamily="34" charset="0"/>
            <a:cs typeface="Arial" panose="020B0604020202020204" pitchFamily="34" charset="0"/>
          </a:endParaRPr>
        </a:p>
      </dgm:t>
    </dgm:pt>
    <dgm:pt modelId="{EC5A541A-DF80-44C8-82C0-26C853F57353}" type="sibTrans" cxnId="{7F389509-B949-4413-B2FB-F1807A7EA87D}">
      <dgm:prSet/>
      <dgm:spPr/>
      <dgm:t>
        <a:bodyPr/>
        <a:lstStyle/>
        <a:p>
          <a:endParaRPr lang="tr-TR">
            <a:latin typeface="Arial" panose="020B0604020202020204" pitchFamily="34" charset="0"/>
            <a:cs typeface="Arial" panose="020B0604020202020204" pitchFamily="34" charset="0"/>
          </a:endParaRPr>
        </a:p>
      </dgm:t>
    </dgm:pt>
    <dgm:pt modelId="{90A69B9E-B058-494F-8D01-E541A6F547D9}" type="pres">
      <dgm:prSet presAssocID="{79EDBCDC-7A84-478D-BFF5-1CFE02D5D9BD}" presName="linear" presStyleCnt="0">
        <dgm:presLayoutVars>
          <dgm:animLvl val="lvl"/>
          <dgm:resizeHandles val="exact"/>
        </dgm:presLayoutVars>
      </dgm:prSet>
      <dgm:spPr/>
      <dgm:t>
        <a:bodyPr/>
        <a:lstStyle/>
        <a:p>
          <a:endParaRPr lang="tr-TR"/>
        </a:p>
      </dgm:t>
    </dgm:pt>
    <dgm:pt modelId="{50A01D79-7E9A-441D-AD7E-F693597668A6}" type="pres">
      <dgm:prSet presAssocID="{65BB7610-DED1-453A-9F8D-957EB3D1B3C8}" presName="parentText" presStyleLbl="node1" presStyleIdx="0" presStyleCnt="1" custScaleX="100000" custScaleY="373737">
        <dgm:presLayoutVars>
          <dgm:chMax val="0"/>
          <dgm:bulletEnabled val="1"/>
        </dgm:presLayoutVars>
      </dgm:prSet>
      <dgm:spPr/>
      <dgm:t>
        <a:bodyPr/>
        <a:lstStyle/>
        <a:p>
          <a:endParaRPr lang="tr-TR"/>
        </a:p>
      </dgm:t>
    </dgm:pt>
  </dgm:ptLst>
  <dgm:cxnLst>
    <dgm:cxn modelId="{FF8B12B3-C84C-4CBA-A807-C23FEA4E5273}" type="presOf" srcId="{79EDBCDC-7A84-478D-BFF5-1CFE02D5D9BD}" destId="{90A69B9E-B058-494F-8D01-E541A6F547D9}" srcOrd="0" destOrd="0" presId="urn:microsoft.com/office/officeart/2005/8/layout/vList2"/>
    <dgm:cxn modelId="{7F389509-B949-4413-B2FB-F1807A7EA87D}" srcId="{79EDBCDC-7A84-478D-BFF5-1CFE02D5D9BD}" destId="{65BB7610-DED1-453A-9F8D-957EB3D1B3C8}" srcOrd="0" destOrd="0" parTransId="{B4D4C148-7704-4C22-A1AB-1E24C7318BF0}" sibTransId="{EC5A541A-DF80-44C8-82C0-26C853F57353}"/>
    <dgm:cxn modelId="{070CEB3F-8B4C-4486-A275-060A29D99EC0}" type="presOf" srcId="{65BB7610-DED1-453A-9F8D-957EB3D1B3C8}" destId="{50A01D79-7E9A-441D-AD7E-F693597668A6}" srcOrd="0" destOrd="0" presId="urn:microsoft.com/office/officeart/2005/8/layout/vList2"/>
    <dgm:cxn modelId="{CC6432AF-5C01-46B2-A5A4-F9ED65306F4A}" type="presParOf" srcId="{90A69B9E-B058-494F-8D01-E541A6F547D9}" destId="{50A01D79-7E9A-441D-AD7E-F693597668A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9EDBCDC-7A84-478D-BFF5-1CFE02D5D9B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65BB7610-DED1-453A-9F8D-957EB3D1B3C8}">
      <dgm:prSet custT="1"/>
      <dgm:spPr/>
      <dgm:t>
        <a:bodyPr/>
        <a:lstStyle/>
        <a:p>
          <a:pPr algn="just" rtl="0"/>
          <a:r>
            <a:rPr lang="tr-TR" sz="3200" dirty="0" smtClean="0">
              <a:latin typeface="Arial" panose="020B0604020202020204" pitchFamily="34" charset="0"/>
              <a:cs typeface="Arial" panose="020B0604020202020204" pitchFamily="34" charset="0"/>
            </a:rPr>
            <a:t> </a:t>
          </a:r>
        </a:p>
        <a:p>
          <a:pPr algn="just" rtl="0"/>
          <a:endParaRPr lang="tr-TR" sz="3200" dirty="0" smtClean="0">
            <a:latin typeface="Arial" panose="020B0604020202020204" pitchFamily="34" charset="0"/>
            <a:cs typeface="Arial" panose="020B0604020202020204" pitchFamily="34" charset="0"/>
          </a:endParaRPr>
        </a:p>
        <a:p>
          <a:pPr algn="just" rtl="0"/>
          <a:r>
            <a:rPr lang="tr-TR" sz="3200" dirty="0" smtClean="0">
              <a:latin typeface="Arial" panose="020B0604020202020204" pitchFamily="34" charset="0"/>
              <a:cs typeface="Arial" panose="020B0604020202020204" pitchFamily="34" charset="0"/>
            </a:rPr>
            <a:t>02/01/2019 tarihinden sonra;</a:t>
          </a:r>
        </a:p>
        <a:p>
          <a:pPr algn="just" rtl="0"/>
          <a:r>
            <a:rPr lang="tr-TR" sz="2800" dirty="0" smtClean="0">
              <a:solidFill>
                <a:schemeClr val="tx1"/>
              </a:solidFill>
              <a:latin typeface="Arial" panose="020B0604020202020204" pitchFamily="34" charset="0"/>
              <a:cs typeface="Arial" panose="020B0604020202020204" pitchFamily="34" charset="0"/>
            </a:rPr>
            <a:t>- Açık İhale Usulü ve Pazarlık Usulü (21/f) İle Yapılan Mal Alımı İhaleleri</a:t>
          </a:r>
        </a:p>
        <a:p>
          <a:pPr algn="just" rtl="0"/>
          <a:r>
            <a:rPr lang="tr-TR" sz="2800" dirty="0" smtClean="0">
              <a:solidFill>
                <a:schemeClr val="tx1"/>
              </a:solidFill>
              <a:latin typeface="Arial" panose="020B0604020202020204" pitchFamily="34" charset="0"/>
              <a:cs typeface="Arial" panose="020B0604020202020204" pitchFamily="34" charset="0"/>
            </a:rPr>
            <a:t>- Açık İhale Usulü ve Pazarlık Usulü (21/f) İle Yapılan Hizmet Alımı İhaleleri </a:t>
          </a:r>
        </a:p>
        <a:p>
          <a:pPr algn="just" rtl="0"/>
          <a:r>
            <a:rPr lang="tr-TR" sz="2800" dirty="0" smtClean="0">
              <a:solidFill>
                <a:schemeClr val="tx1"/>
              </a:solidFill>
              <a:latin typeface="Arial" panose="020B0604020202020204" pitchFamily="34" charset="0"/>
              <a:cs typeface="Arial" panose="020B0604020202020204" pitchFamily="34" charset="0"/>
            </a:rPr>
            <a:t>- Açık İhale Usulü İle Yapılan Yapım İşi İhaleleri </a:t>
          </a:r>
          <a:endParaRPr lang="tr-TR" sz="3600" dirty="0" smtClean="0">
            <a:latin typeface="Arial" panose="020B0604020202020204" pitchFamily="34" charset="0"/>
            <a:cs typeface="Arial" panose="020B0604020202020204" pitchFamily="34" charset="0"/>
          </a:endParaRPr>
        </a:p>
        <a:p>
          <a:pPr algn="just" rtl="0"/>
          <a:endParaRPr lang="tr-TR" sz="3600" dirty="0" smtClean="0">
            <a:latin typeface="Arial" panose="020B0604020202020204" pitchFamily="34" charset="0"/>
            <a:cs typeface="Arial" panose="020B0604020202020204" pitchFamily="34" charset="0"/>
          </a:endParaRPr>
        </a:p>
        <a:p>
          <a:pPr algn="just" rtl="0"/>
          <a:endParaRPr lang="tr-TR" sz="4000" dirty="0">
            <a:latin typeface="Arial" panose="020B0604020202020204" pitchFamily="34" charset="0"/>
            <a:cs typeface="Arial" panose="020B0604020202020204" pitchFamily="34" charset="0"/>
          </a:endParaRPr>
        </a:p>
      </dgm:t>
    </dgm:pt>
    <dgm:pt modelId="{B4D4C148-7704-4C22-A1AB-1E24C7318BF0}" type="parTrans" cxnId="{7F389509-B949-4413-B2FB-F1807A7EA87D}">
      <dgm:prSet/>
      <dgm:spPr/>
      <dgm:t>
        <a:bodyPr/>
        <a:lstStyle/>
        <a:p>
          <a:endParaRPr lang="tr-TR" sz="1600">
            <a:latin typeface="Arial" panose="020B0604020202020204" pitchFamily="34" charset="0"/>
            <a:cs typeface="Arial" panose="020B0604020202020204" pitchFamily="34" charset="0"/>
          </a:endParaRPr>
        </a:p>
      </dgm:t>
    </dgm:pt>
    <dgm:pt modelId="{EC5A541A-DF80-44C8-82C0-26C853F57353}" type="sibTrans" cxnId="{7F389509-B949-4413-B2FB-F1807A7EA87D}">
      <dgm:prSet/>
      <dgm:spPr/>
      <dgm:t>
        <a:bodyPr/>
        <a:lstStyle/>
        <a:p>
          <a:endParaRPr lang="tr-TR" sz="1600">
            <a:latin typeface="Arial" panose="020B0604020202020204" pitchFamily="34" charset="0"/>
            <a:cs typeface="Arial" panose="020B0604020202020204" pitchFamily="34" charset="0"/>
          </a:endParaRPr>
        </a:p>
      </dgm:t>
    </dgm:pt>
    <dgm:pt modelId="{90A69B9E-B058-494F-8D01-E541A6F547D9}" type="pres">
      <dgm:prSet presAssocID="{79EDBCDC-7A84-478D-BFF5-1CFE02D5D9BD}" presName="linear" presStyleCnt="0">
        <dgm:presLayoutVars>
          <dgm:animLvl val="lvl"/>
          <dgm:resizeHandles val="exact"/>
        </dgm:presLayoutVars>
      </dgm:prSet>
      <dgm:spPr/>
      <dgm:t>
        <a:bodyPr/>
        <a:lstStyle/>
        <a:p>
          <a:endParaRPr lang="tr-TR"/>
        </a:p>
      </dgm:t>
    </dgm:pt>
    <dgm:pt modelId="{50A01D79-7E9A-441D-AD7E-F693597668A6}" type="pres">
      <dgm:prSet presAssocID="{65BB7610-DED1-453A-9F8D-957EB3D1B3C8}" presName="parentText" presStyleLbl="node1" presStyleIdx="0" presStyleCnt="1" custScaleX="100000" custScaleY="373737">
        <dgm:presLayoutVars>
          <dgm:chMax val="0"/>
          <dgm:bulletEnabled val="1"/>
        </dgm:presLayoutVars>
      </dgm:prSet>
      <dgm:spPr/>
      <dgm:t>
        <a:bodyPr/>
        <a:lstStyle/>
        <a:p>
          <a:endParaRPr lang="tr-TR"/>
        </a:p>
      </dgm:t>
    </dgm:pt>
  </dgm:ptLst>
  <dgm:cxnLst>
    <dgm:cxn modelId="{FE524770-E832-4480-870A-33DCC1A1E0C4}" type="presOf" srcId="{65BB7610-DED1-453A-9F8D-957EB3D1B3C8}" destId="{50A01D79-7E9A-441D-AD7E-F693597668A6}" srcOrd="0" destOrd="0" presId="urn:microsoft.com/office/officeart/2005/8/layout/vList2"/>
    <dgm:cxn modelId="{7F389509-B949-4413-B2FB-F1807A7EA87D}" srcId="{79EDBCDC-7A84-478D-BFF5-1CFE02D5D9BD}" destId="{65BB7610-DED1-453A-9F8D-957EB3D1B3C8}" srcOrd="0" destOrd="0" parTransId="{B4D4C148-7704-4C22-A1AB-1E24C7318BF0}" sibTransId="{EC5A541A-DF80-44C8-82C0-26C853F57353}"/>
    <dgm:cxn modelId="{A2E39C27-13E0-4984-B61D-365A5B80B129}" type="presOf" srcId="{79EDBCDC-7A84-478D-BFF5-1CFE02D5D9BD}" destId="{90A69B9E-B058-494F-8D01-E541A6F547D9}" srcOrd="0" destOrd="0" presId="urn:microsoft.com/office/officeart/2005/8/layout/vList2"/>
    <dgm:cxn modelId="{7DA5CA63-5810-446B-B5CD-C35806E90772}" type="presParOf" srcId="{90A69B9E-B058-494F-8D01-E541A6F547D9}" destId="{50A01D79-7E9A-441D-AD7E-F693597668A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9EDBCDC-7A84-478D-BFF5-1CFE02D5D9B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65BB7610-DED1-453A-9F8D-957EB3D1B3C8}">
      <dgm:prSet custT="1">
        <dgm:style>
          <a:lnRef idx="1">
            <a:schemeClr val="accent6"/>
          </a:lnRef>
          <a:fillRef idx="2">
            <a:schemeClr val="accent6"/>
          </a:fillRef>
          <a:effectRef idx="1">
            <a:schemeClr val="accent6"/>
          </a:effectRef>
          <a:fontRef idx="minor">
            <a:schemeClr val="dk1"/>
          </a:fontRef>
        </dgm:style>
      </dgm:prSet>
      <dgm:spPr/>
      <dgm:t>
        <a:bodyPr/>
        <a:lstStyle/>
        <a:p>
          <a:pPr algn="just" rtl="0"/>
          <a:r>
            <a:rPr lang="tr-TR" sz="3600" dirty="0" smtClean="0">
              <a:solidFill>
                <a:schemeClr val="tx1"/>
              </a:solidFill>
              <a:latin typeface="Arial" panose="020B0604020202020204" pitchFamily="34" charset="0"/>
              <a:cs typeface="Arial" panose="020B0604020202020204" pitchFamily="34" charset="0"/>
            </a:rPr>
            <a:t> </a:t>
          </a:r>
        </a:p>
        <a:p>
          <a:pPr algn="just" rtl="0"/>
          <a:endParaRPr lang="tr-TR" sz="3600" dirty="0" smtClean="0">
            <a:solidFill>
              <a:schemeClr val="tx1"/>
            </a:solidFill>
            <a:latin typeface="Arial" panose="020B0604020202020204" pitchFamily="34" charset="0"/>
            <a:cs typeface="Arial" panose="020B0604020202020204" pitchFamily="34" charset="0"/>
          </a:endParaRPr>
        </a:p>
        <a:p>
          <a:pPr algn="just" rtl="0"/>
          <a:r>
            <a:rPr lang="tr-TR" sz="3600" dirty="0" smtClean="0">
              <a:solidFill>
                <a:schemeClr val="tx1"/>
              </a:solidFill>
              <a:latin typeface="Arial" panose="020B0604020202020204" pitchFamily="34" charset="0"/>
              <a:cs typeface="Arial" panose="020B0604020202020204" pitchFamily="34" charset="0"/>
            </a:rPr>
            <a:t>Hangi ihale usulleri? (</a:t>
          </a:r>
          <a:r>
            <a:rPr lang="tr-TR" sz="2800" dirty="0" smtClean="0">
              <a:solidFill>
                <a:schemeClr val="tx1"/>
              </a:solidFill>
              <a:effectLst/>
              <a:latin typeface="Arial" panose="020B0604020202020204" pitchFamily="34" charset="0"/>
              <a:cs typeface="Arial" panose="020B0604020202020204" pitchFamily="34" charset="0"/>
            </a:rPr>
            <a:t>Uygulama Yönetmeliklerine Göre</a:t>
          </a:r>
          <a:r>
            <a:rPr lang="tr-TR" sz="3600" dirty="0" smtClean="0">
              <a:solidFill>
                <a:schemeClr val="tx1"/>
              </a:solidFill>
              <a:effectLst/>
              <a:latin typeface="Arial" panose="020B0604020202020204" pitchFamily="34" charset="0"/>
              <a:cs typeface="Arial" panose="020B0604020202020204" pitchFamily="34" charset="0"/>
            </a:rPr>
            <a:t>)</a:t>
          </a:r>
          <a:endParaRPr lang="tr-TR" sz="3600" dirty="0" smtClean="0">
            <a:solidFill>
              <a:schemeClr val="tx1"/>
            </a:solidFill>
            <a:latin typeface="Arial" panose="020B0604020202020204" pitchFamily="34" charset="0"/>
            <a:cs typeface="Arial" panose="020B0604020202020204" pitchFamily="34" charset="0"/>
          </a:endParaRPr>
        </a:p>
        <a:p>
          <a:pPr algn="just" rtl="0"/>
          <a:endParaRPr lang="tr-TR" sz="3600" dirty="0" smtClean="0">
            <a:solidFill>
              <a:schemeClr val="tx1"/>
            </a:solidFill>
            <a:latin typeface="Arial" panose="020B0604020202020204" pitchFamily="34" charset="0"/>
            <a:cs typeface="Arial" panose="020B0604020202020204" pitchFamily="34" charset="0"/>
          </a:endParaRPr>
        </a:p>
        <a:p>
          <a:pPr algn="just" rtl="0"/>
          <a:r>
            <a:rPr lang="tr-TR" sz="3600" dirty="0" smtClean="0">
              <a:solidFill>
                <a:schemeClr val="tx1"/>
              </a:solidFill>
              <a:latin typeface="Arial" panose="020B0604020202020204" pitchFamily="34" charset="0"/>
              <a:cs typeface="Arial" panose="020B0604020202020204" pitchFamily="34" charset="0"/>
            </a:rPr>
            <a:t>- Açık İhale Usulü </a:t>
          </a:r>
        </a:p>
        <a:p>
          <a:pPr algn="just" rtl="0"/>
          <a:endParaRPr lang="tr-TR" sz="3600" dirty="0" smtClean="0">
            <a:solidFill>
              <a:schemeClr val="tx1"/>
            </a:solidFill>
            <a:latin typeface="Arial" panose="020B0604020202020204" pitchFamily="34" charset="0"/>
            <a:cs typeface="Arial" panose="020B0604020202020204" pitchFamily="34" charset="0"/>
          </a:endParaRPr>
        </a:p>
        <a:p>
          <a:pPr algn="just" rtl="0"/>
          <a:r>
            <a:rPr lang="tr-TR" sz="3600" dirty="0" smtClean="0">
              <a:solidFill>
                <a:schemeClr val="tx1"/>
              </a:solidFill>
              <a:latin typeface="Arial" panose="020B0604020202020204" pitchFamily="34" charset="0"/>
              <a:cs typeface="Arial" panose="020B0604020202020204" pitchFamily="34" charset="0"/>
            </a:rPr>
            <a:t>- Belli İstekliler Arasında İhale Usulü </a:t>
          </a:r>
        </a:p>
        <a:p>
          <a:pPr algn="just" rtl="0"/>
          <a:endParaRPr lang="tr-TR" sz="4000" dirty="0">
            <a:solidFill>
              <a:schemeClr val="tx1"/>
            </a:solidFill>
            <a:latin typeface="Arial" panose="020B0604020202020204" pitchFamily="34" charset="0"/>
            <a:cs typeface="Arial" panose="020B0604020202020204" pitchFamily="34" charset="0"/>
          </a:endParaRPr>
        </a:p>
      </dgm:t>
    </dgm:pt>
    <dgm:pt modelId="{B4D4C148-7704-4C22-A1AB-1E24C7318BF0}" type="parTrans" cxnId="{7F389509-B949-4413-B2FB-F1807A7EA87D}">
      <dgm:prSet/>
      <dgm:spPr/>
      <dgm:t>
        <a:bodyPr/>
        <a:lstStyle/>
        <a:p>
          <a:endParaRPr lang="tr-TR" sz="1600">
            <a:latin typeface="Arial" panose="020B0604020202020204" pitchFamily="34" charset="0"/>
            <a:cs typeface="Arial" panose="020B0604020202020204" pitchFamily="34" charset="0"/>
          </a:endParaRPr>
        </a:p>
      </dgm:t>
    </dgm:pt>
    <dgm:pt modelId="{EC5A541A-DF80-44C8-82C0-26C853F57353}" type="sibTrans" cxnId="{7F389509-B949-4413-B2FB-F1807A7EA87D}">
      <dgm:prSet/>
      <dgm:spPr/>
      <dgm:t>
        <a:bodyPr/>
        <a:lstStyle/>
        <a:p>
          <a:endParaRPr lang="tr-TR" sz="1600">
            <a:latin typeface="Arial" panose="020B0604020202020204" pitchFamily="34" charset="0"/>
            <a:cs typeface="Arial" panose="020B0604020202020204" pitchFamily="34" charset="0"/>
          </a:endParaRPr>
        </a:p>
      </dgm:t>
    </dgm:pt>
    <dgm:pt modelId="{90A69B9E-B058-494F-8D01-E541A6F547D9}" type="pres">
      <dgm:prSet presAssocID="{79EDBCDC-7A84-478D-BFF5-1CFE02D5D9BD}" presName="linear" presStyleCnt="0">
        <dgm:presLayoutVars>
          <dgm:animLvl val="lvl"/>
          <dgm:resizeHandles val="exact"/>
        </dgm:presLayoutVars>
      </dgm:prSet>
      <dgm:spPr/>
      <dgm:t>
        <a:bodyPr/>
        <a:lstStyle/>
        <a:p>
          <a:endParaRPr lang="tr-TR"/>
        </a:p>
      </dgm:t>
    </dgm:pt>
    <dgm:pt modelId="{50A01D79-7E9A-441D-AD7E-F693597668A6}" type="pres">
      <dgm:prSet presAssocID="{65BB7610-DED1-453A-9F8D-957EB3D1B3C8}" presName="parentText" presStyleLbl="node1" presStyleIdx="0" presStyleCnt="1" custScaleY="513386">
        <dgm:presLayoutVars>
          <dgm:chMax val="0"/>
          <dgm:bulletEnabled val="1"/>
        </dgm:presLayoutVars>
      </dgm:prSet>
      <dgm:spPr/>
      <dgm:t>
        <a:bodyPr/>
        <a:lstStyle/>
        <a:p>
          <a:endParaRPr lang="tr-TR"/>
        </a:p>
      </dgm:t>
    </dgm:pt>
  </dgm:ptLst>
  <dgm:cxnLst>
    <dgm:cxn modelId="{0B64A463-F71A-426F-B1E0-C43A32196814}" type="presOf" srcId="{79EDBCDC-7A84-478D-BFF5-1CFE02D5D9BD}" destId="{90A69B9E-B058-494F-8D01-E541A6F547D9}" srcOrd="0" destOrd="0" presId="urn:microsoft.com/office/officeart/2005/8/layout/vList2"/>
    <dgm:cxn modelId="{103E209B-1A0D-4836-BAF3-C6C9AFC03448}" type="presOf" srcId="{65BB7610-DED1-453A-9F8D-957EB3D1B3C8}" destId="{50A01D79-7E9A-441D-AD7E-F693597668A6}" srcOrd="0" destOrd="0" presId="urn:microsoft.com/office/officeart/2005/8/layout/vList2"/>
    <dgm:cxn modelId="{7F389509-B949-4413-B2FB-F1807A7EA87D}" srcId="{79EDBCDC-7A84-478D-BFF5-1CFE02D5D9BD}" destId="{65BB7610-DED1-453A-9F8D-957EB3D1B3C8}" srcOrd="0" destOrd="0" parTransId="{B4D4C148-7704-4C22-A1AB-1E24C7318BF0}" sibTransId="{EC5A541A-DF80-44C8-82C0-26C853F57353}"/>
    <dgm:cxn modelId="{01613288-24C3-4840-A48D-1492CF1195EB}" type="presParOf" srcId="{90A69B9E-B058-494F-8D01-E541A6F547D9}" destId="{50A01D79-7E9A-441D-AD7E-F693597668A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9EDBCDC-7A84-478D-BFF5-1CFE02D5D9B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65BB7610-DED1-453A-9F8D-957EB3D1B3C8}">
      <dgm:prSet custT="1">
        <dgm:style>
          <a:lnRef idx="1">
            <a:schemeClr val="accent6"/>
          </a:lnRef>
          <a:fillRef idx="2">
            <a:schemeClr val="accent6"/>
          </a:fillRef>
          <a:effectRef idx="1">
            <a:schemeClr val="accent6"/>
          </a:effectRef>
          <a:fontRef idx="minor">
            <a:schemeClr val="dk1"/>
          </a:fontRef>
        </dgm:style>
      </dgm:prSet>
      <dgm:spPr/>
      <dgm:t>
        <a:bodyPr/>
        <a:lstStyle/>
        <a:p>
          <a:pPr algn="just" rtl="0"/>
          <a:r>
            <a:rPr lang="tr-TR" sz="4000" dirty="0" smtClean="0">
              <a:solidFill>
                <a:schemeClr val="tx1"/>
              </a:solidFill>
              <a:latin typeface="Arial" panose="020B0604020202020204" pitchFamily="34" charset="0"/>
              <a:cs typeface="Arial" panose="020B0604020202020204" pitchFamily="34" charset="0"/>
            </a:rPr>
            <a:t> Hangi ihale türleri?</a:t>
          </a:r>
        </a:p>
        <a:p>
          <a:pPr algn="just" rtl="0"/>
          <a:endParaRPr lang="tr-TR" sz="4000" dirty="0" smtClean="0">
            <a:solidFill>
              <a:schemeClr val="tx1"/>
            </a:solidFill>
            <a:latin typeface="Arial" panose="020B0604020202020204" pitchFamily="34" charset="0"/>
            <a:cs typeface="Arial" panose="020B0604020202020204" pitchFamily="34" charset="0"/>
          </a:endParaRPr>
        </a:p>
        <a:p>
          <a:pPr algn="just" rtl="0"/>
          <a:r>
            <a:rPr lang="tr-TR" sz="3200" dirty="0" smtClean="0">
              <a:solidFill>
                <a:schemeClr val="tx1"/>
              </a:solidFill>
              <a:latin typeface="Arial" panose="020B0604020202020204" pitchFamily="34" charset="0"/>
              <a:cs typeface="Arial" panose="020B0604020202020204" pitchFamily="34" charset="0"/>
            </a:rPr>
            <a:t>- Mal Alımı İhaleleri (mad. 58/B)</a:t>
          </a:r>
        </a:p>
        <a:p>
          <a:pPr algn="just" rtl="0"/>
          <a:r>
            <a:rPr lang="tr-TR" sz="3200" dirty="0" smtClean="0">
              <a:solidFill>
                <a:schemeClr val="tx1"/>
              </a:solidFill>
              <a:latin typeface="Arial" panose="020B0604020202020204" pitchFamily="34" charset="0"/>
              <a:cs typeface="Arial" panose="020B0604020202020204" pitchFamily="34" charset="0"/>
            </a:rPr>
            <a:t>- Hizmet Alımı İhaleleri (</a:t>
          </a:r>
          <a:r>
            <a:rPr lang="tr-TR" sz="2800" dirty="0" smtClean="0">
              <a:solidFill>
                <a:schemeClr val="tx1"/>
              </a:solidFill>
              <a:latin typeface="Arial" panose="020B0604020202020204" pitchFamily="34" charset="0"/>
              <a:cs typeface="Arial" panose="020B0604020202020204" pitchFamily="34" charset="0"/>
            </a:rPr>
            <a:t>Danışmanlık hizmet alımı niteli</a:t>
          </a:r>
          <a:r>
            <a:rPr lang="tr-TR" sz="2400" dirty="0" smtClean="0">
              <a:solidFill>
                <a:schemeClr val="tx1"/>
              </a:solidFill>
              <a:latin typeface="Arial" panose="020B0604020202020204" pitchFamily="34" charset="0"/>
              <a:cs typeface="Arial" panose="020B0604020202020204" pitchFamily="34" charset="0"/>
            </a:rPr>
            <a:t>ğ</a:t>
          </a:r>
          <a:r>
            <a:rPr lang="tr-TR" sz="2800" dirty="0" smtClean="0">
              <a:solidFill>
                <a:schemeClr val="tx1"/>
              </a:solidFill>
              <a:latin typeface="Arial" panose="020B0604020202020204" pitchFamily="34" charset="0"/>
              <a:cs typeface="Arial" panose="020B0604020202020204" pitchFamily="34" charset="0"/>
            </a:rPr>
            <a:t>inde olanlar hariç</a:t>
          </a:r>
          <a:r>
            <a:rPr lang="tr-TR" sz="3200" dirty="0" smtClean="0">
              <a:solidFill>
                <a:schemeClr val="tx1"/>
              </a:solidFill>
              <a:latin typeface="Arial" panose="020B0604020202020204" pitchFamily="34" charset="0"/>
              <a:cs typeface="Arial" panose="020B0604020202020204" pitchFamily="34" charset="0"/>
            </a:rPr>
            <a:t>) (mad. 59/B)</a:t>
          </a:r>
        </a:p>
        <a:p>
          <a:pPr algn="just" rtl="0"/>
          <a:r>
            <a:rPr lang="tr-TR" sz="3200" dirty="0" smtClean="0">
              <a:solidFill>
                <a:schemeClr val="tx1"/>
              </a:solidFill>
              <a:latin typeface="Arial" panose="020B0604020202020204" pitchFamily="34" charset="0"/>
              <a:cs typeface="Arial" panose="020B0604020202020204" pitchFamily="34" charset="0"/>
            </a:rPr>
            <a:t>- Yapım İşi İhaleleri (Ön projeyle çıkılanlar hariç) (mad. 60/B)</a:t>
          </a:r>
          <a:endParaRPr lang="tr-TR" sz="4100" dirty="0">
            <a:solidFill>
              <a:schemeClr val="tx1"/>
            </a:solidFill>
            <a:latin typeface="Arial" panose="020B0604020202020204" pitchFamily="34" charset="0"/>
            <a:cs typeface="Arial" panose="020B0604020202020204" pitchFamily="34" charset="0"/>
          </a:endParaRPr>
        </a:p>
      </dgm:t>
    </dgm:pt>
    <dgm:pt modelId="{B4D4C148-7704-4C22-A1AB-1E24C7318BF0}" type="parTrans" cxnId="{7F389509-B949-4413-B2FB-F1807A7EA87D}">
      <dgm:prSet/>
      <dgm:spPr/>
      <dgm:t>
        <a:bodyPr/>
        <a:lstStyle/>
        <a:p>
          <a:endParaRPr lang="tr-TR">
            <a:latin typeface="Arial" panose="020B0604020202020204" pitchFamily="34" charset="0"/>
            <a:cs typeface="Arial" panose="020B0604020202020204" pitchFamily="34" charset="0"/>
          </a:endParaRPr>
        </a:p>
      </dgm:t>
    </dgm:pt>
    <dgm:pt modelId="{EC5A541A-DF80-44C8-82C0-26C853F57353}" type="sibTrans" cxnId="{7F389509-B949-4413-B2FB-F1807A7EA87D}">
      <dgm:prSet/>
      <dgm:spPr/>
      <dgm:t>
        <a:bodyPr/>
        <a:lstStyle/>
        <a:p>
          <a:endParaRPr lang="tr-TR">
            <a:latin typeface="Arial" panose="020B0604020202020204" pitchFamily="34" charset="0"/>
            <a:cs typeface="Arial" panose="020B0604020202020204" pitchFamily="34" charset="0"/>
          </a:endParaRPr>
        </a:p>
      </dgm:t>
    </dgm:pt>
    <dgm:pt modelId="{90A69B9E-B058-494F-8D01-E541A6F547D9}" type="pres">
      <dgm:prSet presAssocID="{79EDBCDC-7A84-478D-BFF5-1CFE02D5D9BD}" presName="linear" presStyleCnt="0">
        <dgm:presLayoutVars>
          <dgm:animLvl val="lvl"/>
          <dgm:resizeHandles val="exact"/>
        </dgm:presLayoutVars>
      </dgm:prSet>
      <dgm:spPr/>
      <dgm:t>
        <a:bodyPr/>
        <a:lstStyle/>
        <a:p>
          <a:endParaRPr lang="tr-TR"/>
        </a:p>
      </dgm:t>
    </dgm:pt>
    <dgm:pt modelId="{50A01D79-7E9A-441D-AD7E-F693597668A6}" type="pres">
      <dgm:prSet presAssocID="{65BB7610-DED1-453A-9F8D-957EB3D1B3C8}" presName="parentText" presStyleLbl="node1" presStyleIdx="0" presStyleCnt="1" custScaleY="659374" custLinFactNeighborX="2333" custLinFactNeighborY="-4917">
        <dgm:presLayoutVars>
          <dgm:chMax val="0"/>
          <dgm:bulletEnabled val="1"/>
        </dgm:presLayoutVars>
      </dgm:prSet>
      <dgm:spPr/>
      <dgm:t>
        <a:bodyPr/>
        <a:lstStyle/>
        <a:p>
          <a:endParaRPr lang="tr-TR"/>
        </a:p>
      </dgm:t>
    </dgm:pt>
  </dgm:ptLst>
  <dgm:cxnLst>
    <dgm:cxn modelId="{98E56E1E-FC27-468F-9377-80B7F1BD4708}" type="presOf" srcId="{79EDBCDC-7A84-478D-BFF5-1CFE02D5D9BD}" destId="{90A69B9E-B058-494F-8D01-E541A6F547D9}" srcOrd="0" destOrd="0" presId="urn:microsoft.com/office/officeart/2005/8/layout/vList2"/>
    <dgm:cxn modelId="{7F389509-B949-4413-B2FB-F1807A7EA87D}" srcId="{79EDBCDC-7A84-478D-BFF5-1CFE02D5D9BD}" destId="{65BB7610-DED1-453A-9F8D-957EB3D1B3C8}" srcOrd="0" destOrd="0" parTransId="{B4D4C148-7704-4C22-A1AB-1E24C7318BF0}" sibTransId="{EC5A541A-DF80-44C8-82C0-26C853F57353}"/>
    <dgm:cxn modelId="{D035C35E-E5DF-4C65-A63D-A23509DBA178}" type="presOf" srcId="{65BB7610-DED1-453A-9F8D-957EB3D1B3C8}" destId="{50A01D79-7E9A-441D-AD7E-F693597668A6}" srcOrd="0" destOrd="0" presId="urn:microsoft.com/office/officeart/2005/8/layout/vList2"/>
    <dgm:cxn modelId="{A3D37DEA-3CD9-47AD-9330-6F078E710348}" type="presParOf" srcId="{90A69B9E-B058-494F-8D01-E541A6F547D9}" destId="{50A01D79-7E9A-441D-AD7E-F693597668A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9B10B64-A59A-4B79-A8CF-B15AE0140DC8}"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tr-TR"/>
        </a:p>
      </dgm:t>
    </dgm:pt>
    <dgm:pt modelId="{11CFEDDA-89EB-470D-BA9B-CA4722DFF529}">
      <dgm:prSet phldrT="[Metin]"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2800" dirty="0" smtClean="0">
              <a:solidFill>
                <a:schemeClr val="tx1"/>
              </a:solidFill>
            </a:rPr>
            <a:t>İLK TEKLİFLER</a:t>
          </a:r>
          <a:endParaRPr lang="tr-TR" sz="2800" dirty="0">
            <a:solidFill>
              <a:schemeClr val="tx1"/>
            </a:solidFill>
          </a:endParaRPr>
        </a:p>
      </dgm:t>
    </dgm:pt>
    <dgm:pt modelId="{930AADF4-5537-41D7-B567-B56C104CD35C}" type="parTrans" cxnId="{C74A2986-5757-43A5-A7B1-C7C5A618EA40}">
      <dgm:prSet/>
      <dgm:spPr/>
      <dgm:t>
        <a:bodyPr/>
        <a:lstStyle/>
        <a:p>
          <a:endParaRPr lang="tr-TR" sz="2800">
            <a:solidFill>
              <a:schemeClr val="tx1"/>
            </a:solidFill>
          </a:endParaRPr>
        </a:p>
      </dgm:t>
    </dgm:pt>
    <dgm:pt modelId="{82D326C5-34D9-4F82-8B44-4F18B0A18A99}" type="sibTrans" cxnId="{C74A2986-5757-43A5-A7B1-C7C5A618EA40}">
      <dgm:prSet/>
      <dgm:spPr/>
      <dgm:t>
        <a:bodyPr/>
        <a:lstStyle/>
        <a:p>
          <a:endParaRPr lang="tr-TR" sz="2800">
            <a:solidFill>
              <a:schemeClr val="tx1"/>
            </a:solidFill>
          </a:endParaRPr>
        </a:p>
      </dgm:t>
    </dgm:pt>
    <dgm:pt modelId="{CC579F6D-6829-4CCA-AF0C-2F49C11DA830}">
      <dgm:prSet phldrT="[Metin]" custT="1"/>
      <dgm:spPr/>
      <dgm:t>
        <a:bodyPr/>
        <a:lstStyle/>
        <a:p>
          <a:r>
            <a:rPr lang="tr-TR" sz="2800" dirty="0" smtClean="0">
              <a:solidFill>
                <a:schemeClr val="tx1"/>
              </a:solidFill>
              <a:latin typeface="Arial" panose="020B0604020202020204" pitchFamily="34" charset="0"/>
              <a:cs typeface="Arial" panose="020B0604020202020204" pitchFamily="34" charset="0"/>
            </a:rPr>
            <a:t>İstekli A</a:t>
          </a:r>
        </a:p>
        <a:p>
          <a:r>
            <a:rPr lang="tr-TR" sz="2800" dirty="0" smtClean="0">
              <a:solidFill>
                <a:schemeClr val="tx1"/>
              </a:solidFill>
              <a:latin typeface="Arial" panose="020B0604020202020204" pitchFamily="34" charset="0"/>
              <a:cs typeface="Arial" panose="020B0604020202020204" pitchFamily="34" charset="0"/>
            </a:rPr>
            <a:t>100.000</a:t>
          </a:r>
        </a:p>
        <a:p>
          <a:r>
            <a:rPr lang="tr-TR" sz="2800" dirty="0" smtClean="0">
              <a:solidFill>
                <a:schemeClr val="tx1"/>
              </a:solidFill>
              <a:latin typeface="Arial" panose="020B0604020202020204" pitchFamily="34" charset="0"/>
              <a:cs typeface="Arial" panose="020B0604020202020204" pitchFamily="34" charset="0"/>
            </a:rPr>
            <a:t>1.Sıra </a:t>
          </a:r>
        </a:p>
      </dgm:t>
    </dgm:pt>
    <dgm:pt modelId="{E91F826E-96E0-4FC5-8914-8B3F257BC1D2}" type="parTrans" cxnId="{B685EF98-A54B-4C48-BC90-2647F1A1F071}">
      <dgm:prSet/>
      <dgm:spPr/>
      <dgm:t>
        <a:bodyPr/>
        <a:lstStyle/>
        <a:p>
          <a:endParaRPr lang="tr-TR" sz="2800">
            <a:solidFill>
              <a:schemeClr val="tx1"/>
            </a:solidFill>
          </a:endParaRPr>
        </a:p>
      </dgm:t>
    </dgm:pt>
    <dgm:pt modelId="{080153B3-253E-48F0-B49D-77855BB290C4}" type="sibTrans" cxnId="{B685EF98-A54B-4C48-BC90-2647F1A1F071}">
      <dgm:prSet/>
      <dgm:spPr/>
      <dgm:t>
        <a:bodyPr/>
        <a:lstStyle/>
        <a:p>
          <a:endParaRPr lang="tr-TR" sz="2800">
            <a:solidFill>
              <a:schemeClr val="tx1"/>
            </a:solidFill>
          </a:endParaRPr>
        </a:p>
      </dgm:t>
    </dgm:pt>
    <dgm:pt modelId="{B7404FD3-59FA-4CA6-BD96-1826C7368881}">
      <dgm:prSet phldrT="[Metin]" custT="1"/>
      <dgm:spPr/>
      <dgm:t>
        <a:bodyPr/>
        <a:lstStyle/>
        <a:p>
          <a:r>
            <a:rPr lang="tr-TR" sz="2800" dirty="0" smtClean="0">
              <a:solidFill>
                <a:schemeClr val="tx1"/>
              </a:solidFill>
              <a:latin typeface="Arial" panose="020B0604020202020204" pitchFamily="34" charset="0"/>
              <a:cs typeface="Arial" panose="020B0604020202020204" pitchFamily="34" charset="0"/>
            </a:rPr>
            <a:t>İstekli B</a:t>
          </a:r>
        </a:p>
        <a:p>
          <a:r>
            <a:rPr lang="tr-TR" sz="2800" dirty="0" smtClean="0">
              <a:solidFill>
                <a:schemeClr val="tx1"/>
              </a:solidFill>
              <a:latin typeface="Arial" panose="020B0604020202020204" pitchFamily="34" charset="0"/>
              <a:cs typeface="Arial" panose="020B0604020202020204" pitchFamily="34" charset="0"/>
            </a:rPr>
            <a:t>120.000</a:t>
          </a:r>
        </a:p>
        <a:p>
          <a:r>
            <a:rPr lang="tr-TR" sz="2800" dirty="0" smtClean="0">
              <a:solidFill>
                <a:schemeClr val="tx1"/>
              </a:solidFill>
              <a:latin typeface="Arial" panose="020B0604020202020204" pitchFamily="34" charset="0"/>
              <a:cs typeface="Arial" panose="020B0604020202020204" pitchFamily="34" charset="0"/>
            </a:rPr>
            <a:t>2.Sıra</a:t>
          </a:r>
          <a:endParaRPr lang="tr-TR" sz="2800" dirty="0">
            <a:solidFill>
              <a:schemeClr val="tx1"/>
            </a:solidFill>
            <a:latin typeface="Arial" panose="020B0604020202020204" pitchFamily="34" charset="0"/>
            <a:cs typeface="Arial" panose="020B0604020202020204" pitchFamily="34" charset="0"/>
          </a:endParaRPr>
        </a:p>
      </dgm:t>
    </dgm:pt>
    <dgm:pt modelId="{1BA75386-7D2C-4C61-AB60-A98955A07DEF}" type="parTrans" cxnId="{6B16DCC5-9584-4B7A-AE51-1B890C96A573}">
      <dgm:prSet/>
      <dgm:spPr/>
      <dgm:t>
        <a:bodyPr/>
        <a:lstStyle/>
        <a:p>
          <a:endParaRPr lang="tr-TR" sz="2800">
            <a:solidFill>
              <a:schemeClr val="tx1"/>
            </a:solidFill>
          </a:endParaRPr>
        </a:p>
      </dgm:t>
    </dgm:pt>
    <dgm:pt modelId="{0C4759A9-EA21-43E5-BBD1-49BEA84C77A1}" type="sibTrans" cxnId="{6B16DCC5-9584-4B7A-AE51-1B890C96A573}">
      <dgm:prSet/>
      <dgm:spPr/>
      <dgm:t>
        <a:bodyPr/>
        <a:lstStyle/>
        <a:p>
          <a:endParaRPr lang="tr-TR" sz="2800">
            <a:solidFill>
              <a:schemeClr val="tx1"/>
            </a:solidFill>
          </a:endParaRPr>
        </a:p>
      </dgm:t>
    </dgm:pt>
    <dgm:pt modelId="{E6DD7DDB-9905-477D-8C44-703CECBA88F2}">
      <dgm:prSet phldrT="[Metin]" custT="1"/>
      <dgm:spPr/>
      <dgm:t>
        <a:bodyPr/>
        <a:lstStyle/>
        <a:p>
          <a:r>
            <a:rPr lang="tr-TR" sz="2800" dirty="0" smtClean="0">
              <a:solidFill>
                <a:schemeClr val="tx1"/>
              </a:solidFill>
              <a:latin typeface="Arial" panose="020B0604020202020204" pitchFamily="34" charset="0"/>
              <a:cs typeface="Arial" panose="020B0604020202020204" pitchFamily="34" charset="0"/>
            </a:rPr>
            <a:t>İstekli C</a:t>
          </a:r>
        </a:p>
        <a:p>
          <a:r>
            <a:rPr lang="tr-TR" sz="2800" dirty="0" smtClean="0">
              <a:solidFill>
                <a:schemeClr val="tx1"/>
              </a:solidFill>
              <a:latin typeface="Arial" panose="020B0604020202020204" pitchFamily="34" charset="0"/>
              <a:cs typeface="Arial" panose="020B0604020202020204" pitchFamily="34" charset="0"/>
            </a:rPr>
            <a:t>140.000</a:t>
          </a:r>
        </a:p>
        <a:p>
          <a:r>
            <a:rPr lang="tr-TR" sz="2800" dirty="0" smtClean="0">
              <a:solidFill>
                <a:schemeClr val="tx1"/>
              </a:solidFill>
              <a:latin typeface="Arial" panose="020B0604020202020204" pitchFamily="34" charset="0"/>
              <a:cs typeface="Arial" panose="020B0604020202020204" pitchFamily="34" charset="0"/>
            </a:rPr>
            <a:t>3.Sıra</a:t>
          </a:r>
        </a:p>
      </dgm:t>
    </dgm:pt>
    <dgm:pt modelId="{72CC7380-436D-46CF-B911-13AEB0ADFE9D}" type="parTrans" cxnId="{98A18915-0BA0-4E87-B0BC-C4D44FAB60F6}">
      <dgm:prSet/>
      <dgm:spPr/>
      <dgm:t>
        <a:bodyPr/>
        <a:lstStyle/>
        <a:p>
          <a:endParaRPr lang="tr-TR" sz="2800">
            <a:solidFill>
              <a:schemeClr val="tx1"/>
            </a:solidFill>
          </a:endParaRPr>
        </a:p>
      </dgm:t>
    </dgm:pt>
    <dgm:pt modelId="{F6529954-8A90-4BFC-AC29-FF090C65CB74}" type="sibTrans" cxnId="{98A18915-0BA0-4E87-B0BC-C4D44FAB60F6}">
      <dgm:prSet/>
      <dgm:spPr/>
      <dgm:t>
        <a:bodyPr/>
        <a:lstStyle/>
        <a:p>
          <a:endParaRPr lang="tr-TR" sz="2800">
            <a:solidFill>
              <a:schemeClr val="tx1"/>
            </a:solidFill>
          </a:endParaRPr>
        </a:p>
      </dgm:t>
    </dgm:pt>
    <dgm:pt modelId="{4910523D-C72F-4A54-B960-082C0425934A}" type="pres">
      <dgm:prSet presAssocID="{09B10B64-A59A-4B79-A8CF-B15AE0140DC8}" presName="composite" presStyleCnt="0">
        <dgm:presLayoutVars>
          <dgm:chMax val="1"/>
          <dgm:dir/>
          <dgm:resizeHandles val="exact"/>
        </dgm:presLayoutVars>
      </dgm:prSet>
      <dgm:spPr/>
      <dgm:t>
        <a:bodyPr/>
        <a:lstStyle/>
        <a:p>
          <a:endParaRPr lang="tr-TR"/>
        </a:p>
      </dgm:t>
    </dgm:pt>
    <dgm:pt modelId="{FFD6FFF5-354C-4B37-8CC0-E6F585A1D7D6}" type="pres">
      <dgm:prSet presAssocID="{11CFEDDA-89EB-470D-BA9B-CA4722DFF529}" presName="roof" presStyleLbl="dkBgShp" presStyleIdx="0" presStyleCnt="2"/>
      <dgm:spPr/>
      <dgm:t>
        <a:bodyPr/>
        <a:lstStyle/>
        <a:p>
          <a:endParaRPr lang="tr-TR"/>
        </a:p>
      </dgm:t>
    </dgm:pt>
    <dgm:pt modelId="{8712FA13-265B-47FA-B33A-C37316C96876}" type="pres">
      <dgm:prSet presAssocID="{11CFEDDA-89EB-470D-BA9B-CA4722DFF529}" presName="pillars" presStyleCnt="0"/>
      <dgm:spPr/>
    </dgm:pt>
    <dgm:pt modelId="{6BF69A49-6FB0-4D0A-86C6-38184D063C4C}" type="pres">
      <dgm:prSet presAssocID="{11CFEDDA-89EB-470D-BA9B-CA4722DFF529}" presName="pillar1" presStyleLbl="node1" presStyleIdx="0" presStyleCnt="3">
        <dgm:presLayoutVars>
          <dgm:bulletEnabled val="1"/>
        </dgm:presLayoutVars>
      </dgm:prSet>
      <dgm:spPr/>
      <dgm:t>
        <a:bodyPr/>
        <a:lstStyle/>
        <a:p>
          <a:endParaRPr lang="tr-TR"/>
        </a:p>
      </dgm:t>
    </dgm:pt>
    <dgm:pt modelId="{05CE4C79-2F39-4039-8EA1-38108799C66B}" type="pres">
      <dgm:prSet presAssocID="{B7404FD3-59FA-4CA6-BD96-1826C7368881}" presName="pillarX" presStyleLbl="node1" presStyleIdx="1" presStyleCnt="3">
        <dgm:presLayoutVars>
          <dgm:bulletEnabled val="1"/>
        </dgm:presLayoutVars>
      </dgm:prSet>
      <dgm:spPr/>
      <dgm:t>
        <a:bodyPr/>
        <a:lstStyle/>
        <a:p>
          <a:endParaRPr lang="tr-TR"/>
        </a:p>
      </dgm:t>
    </dgm:pt>
    <dgm:pt modelId="{B8C5191A-1CFC-4955-8ACE-6EFA5D5E58E7}" type="pres">
      <dgm:prSet presAssocID="{E6DD7DDB-9905-477D-8C44-703CECBA88F2}" presName="pillarX" presStyleLbl="node1" presStyleIdx="2" presStyleCnt="3">
        <dgm:presLayoutVars>
          <dgm:bulletEnabled val="1"/>
        </dgm:presLayoutVars>
      </dgm:prSet>
      <dgm:spPr/>
      <dgm:t>
        <a:bodyPr/>
        <a:lstStyle/>
        <a:p>
          <a:endParaRPr lang="tr-TR"/>
        </a:p>
      </dgm:t>
    </dgm:pt>
    <dgm:pt modelId="{893156DB-04AE-4E9D-AD36-323A8DBA5686}" type="pres">
      <dgm:prSet presAssocID="{11CFEDDA-89EB-470D-BA9B-CA4722DFF529}" presName="base" presStyleLbl="dkBgShp" presStyleIdx="1" presStyleCnt="2"/>
      <dgm:spPr/>
    </dgm:pt>
  </dgm:ptLst>
  <dgm:cxnLst>
    <dgm:cxn modelId="{C74A2986-5757-43A5-A7B1-C7C5A618EA40}" srcId="{09B10B64-A59A-4B79-A8CF-B15AE0140DC8}" destId="{11CFEDDA-89EB-470D-BA9B-CA4722DFF529}" srcOrd="0" destOrd="0" parTransId="{930AADF4-5537-41D7-B567-B56C104CD35C}" sibTransId="{82D326C5-34D9-4F82-8B44-4F18B0A18A99}"/>
    <dgm:cxn modelId="{6B16DCC5-9584-4B7A-AE51-1B890C96A573}" srcId="{11CFEDDA-89EB-470D-BA9B-CA4722DFF529}" destId="{B7404FD3-59FA-4CA6-BD96-1826C7368881}" srcOrd="1" destOrd="0" parTransId="{1BA75386-7D2C-4C61-AB60-A98955A07DEF}" sibTransId="{0C4759A9-EA21-43E5-BBD1-49BEA84C77A1}"/>
    <dgm:cxn modelId="{BEE84BF8-ADE2-444E-B4E1-BBE242739897}" type="presOf" srcId="{11CFEDDA-89EB-470D-BA9B-CA4722DFF529}" destId="{FFD6FFF5-354C-4B37-8CC0-E6F585A1D7D6}" srcOrd="0" destOrd="0" presId="urn:microsoft.com/office/officeart/2005/8/layout/hList3"/>
    <dgm:cxn modelId="{7110B1ED-0FC4-480F-9EBC-7616ACE6B757}" type="presOf" srcId="{E6DD7DDB-9905-477D-8C44-703CECBA88F2}" destId="{B8C5191A-1CFC-4955-8ACE-6EFA5D5E58E7}" srcOrd="0" destOrd="0" presId="urn:microsoft.com/office/officeart/2005/8/layout/hList3"/>
    <dgm:cxn modelId="{FAB979A1-0ECB-4DFA-84D2-34F205756AC6}" type="presOf" srcId="{B7404FD3-59FA-4CA6-BD96-1826C7368881}" destId="{05CE4C79-2F39-4039-8EA1-38108799C66B}" srcOrd="0" destOrd="0" presId="urn:microsoft.com/office/officeart/2005/8/layout/hList3"/>
    <dgm:cxn modelId="{98A18915-0BA0-4E87-B0BC-C4D44FAB60F6}" srcId="{11CFEDDA-89EB-470D-BA9B-CA4722DFF529}" destId="{E6DD7DDB-9905-477D-8C44-703CECBA88F2}" srcOrd="2" destOrd="0" parTransId="{72CC7380-436D-46CF-B911-13AEB0ADFE9D}" sibTransId="{F6529954-8A90-4BFC-AC29-FF090C65CB74}"/>
    <dgm:cxn modelId="{4CC9E326-496F-4E6F-B73F-0AEE3253B813}" type="presOf" srcId="{CC579F6D-6829-4CCA-AF0C-2F49C11DA830}" destId="{6BF69A49-6FB0-4D0A-86C6-38184D063C4C}" srcOrd="0" destOrd="0" presId="urn:microsoft.com/office/officeart/2005/8/layout/hList3"/>
    <dgm:cxn modelId="{B685EF98-A54B-4C48-BC90-2647F1A1F071}" srcId="{11CFEDDA-89EB-470D-BA9B-CA4722DFF529}" destId="{CC579F6D-6829-4CCA-AF0C-2F49C11DA830}" srcOrd="0" destOrd="0" parTransId="{E91F826E-96E0-4FC5-8914-8B3F257BC1D2}" sibTransId="{080153B3-253E-48F0-B49D-77855BB290C4}"/>
    <dgm:cxn modelId="{BF56D96E-F2D7-423E-8115-BB2851B66F50}" type="presOf" srcId="{09B10B64-A59A-4B79-A8CF-B15AE0140DC8}" destId="{4910523D-C72F-4A54-B960-082C0425934A}" srcOrd="0" destOrd="0" presId="urn:microsoft.com/office/officeart/2005/8/layout/hList3"/>
    <dgm:cxn modelId="{649272E8-14AC-40B7-B3A5-9AE889D2E001}" type="presParOf" srcId="{4910523D-C72F-4A54-B960-082C0425934A}" destId="{FFD6FFF5-354C-4B37-8CC0-E6F585A1D7D6}" srcOrd="0" destOrd="0" presId="urn:microsoft.com/office/officeart/2005/8/layout/hList3"/>
    <dgm:cxn modelId="{F9F6F94F-6535-40DD-9D58-7CE5471D6DCE}" type="presParOf" srcId="{4910523D-C72F-4A54-B960-082C0425934A}" destId="{8712FA13-265B-47FA-B33A-C37316C96876}" srcOrd="1" destOrd="0" presId="urn:microsoft.com/office/officeart/2005/8/layout/hList3"/>
    <dgm:cxn modelId="{5F7239F2-F786-4F36-AC55-F62757F2EFA8}" type="presParOf" srcId="{8712FA13-265B-47FA-B33A-C37316C96876}" destId="{6BF69A49-6FB0-4D0A-86C6-38184D063C4C}" srcOrd="0" destOrd="0" presId="urn:microsoft.com/office/officeart/2005/8/layout/hList3"/>
    <dgm:cxn modelId="{F0C36086-B64D-453A-867E-5739001496FB}" type="presParOf" srcId="{8712FA13-265B-47FA-B33A-C37316C96876}" destId="{05CE4C79-2F39-4039-8EA1-38108799C66B}" srcOrd="1" destOrd="0" presId="urn:microsoft.com/office/officeart/2005/8/layout/hList3"/>
    <dgm:cxn modelId="{A55F8FED-A766-4EF7-AE5E-C917C7153291}" type="presParOf" srcId="{8712FA13-265B-47FA-B33A-C37316C96876}" destId="{B8C5191A-1CFC-4955-8ACE-6EFA5D5E58E7}" srcOrd="2" destOrd="0" presId="urn:microsoft.com/office/officeart/2005/8/layout/hList3"/>
    <dgm:cxn modelId="{CD930D17-3CBA-4DF1-B295-542CB1CFDD06}" type="presParOf" srcId="{4910523D-C72F-4A54-B960-082C0425934A}" destId="{893156DB-04AE-4E9D-AD36-323A8DBA5686}" srcOrd="2" destOrd="0" presId="urn:microsoft.com/office/officeart/2005/8/layout/hList3"/>
  </dgm:cxnLst>
  <dgm:bg>
    <a:solidFill>
      <a:schemeClr val="accent2">
        <a:lumMod val="75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8FDD415-1D5A-4565-A3E1-EC392452BB7F}" type="doc">
      <dgm:prSet loTypeId="urn:microsoft.com/office/officeart/2005/8/layout/vList6" loCatId="process" qsTypeId="urn:microsoft.com/office/officeart/2005/8/quickstyle/simple1" qsCatId="simple" csTypeId="urn:microsoft.com/office/officeart/2005/8/colors/colorful1" csCatId="colorful" phldr="1"/>
      <dgm:spPr/>
      <dgm:t>
        <a:bodyPr/>
        <a:lstStyle/>
        <a:p>
          <a:endParaRPr lang="tr-TR"/>
        </a:p>
      </dgm:t>
    </dgm:pt>
    <dgm:pt modelId="{63FFC229-4977-41C5-A0DE-EC72B7DEB726}">
      <dgm:prSet phldrT="[Metin]"/>
      <dgm:spPr/>
      <dgm:t>
        <a:bodyPr/>
        <a:lstStyle/>
        <a:p>
          <a:r>
            <a:rPr lang="tr-TR" dirty="0" smtClean="0"/>
            <a:t>TUR</a:t>
          </a:r>
        </a:p>
        <a:p>
          <a:r>
            <a:rPr lang="tr-TR" dirty="0" smtClean="0"/>
            <a:t>1</a:t>
          </a:r>
          <a:endParaRPr lang="tr-TR" dirty="0"/>
        </a:p>
      </dgm:t>
    </dgm:pt>
    <dgm:pt modelId="{063A521C-95A9-4617-B6E6-5FD2C92F9146}" type="parTrans" cxnId="{9DE40EB5-84B6-428C-BC21-8C6A25448568}">
      <dgm:prSet/>
      <dgm:spPr/>
      <dgm:t>
        <a:bodyPr/>
        <a:lstStyle/>
        <a:p>
          <a:endParaRPr lang="tr-TR"/>
        </a:p>
      </dgm:t>
    </dgm:pt>
    <dgm:pt modelId="{FD41A8F9-2711-4920-B0F5-781B9C451B0B}" type="sibTrans" cxnId="{9DE40EB5-84B6-428C-BC21-8C6A25448568}">
      <dgm:prSet/>
      <dgm:spPr/>
      <dgm:t>
        <a:bodyPr/>
        <a:lstStyle/>
        <a:p>
          <a:endParaRPr lang="tr-TR"/>
        </a:p>
      </dgm:t>
    </dgm:pt>
    <dgm:pt modelId="{8557F990-CC6D-406F-B3A9-C9D9D88AE0AE}">
      <dgm:prSet phldrT="[Metin]"/>
      <dgm:spPr/>
      <dgm:t>
        <a:bodyPr/>
        <a:lstStyle/>
        <a:p>
          <a:r>
            <a:rPr lang="tr-TR" dirty="0" smtClean="0"/>
            <a:t>İstekli A: 90.000  (-10.000)</a:t>
          </a:r>
          <a:endParaRPr lang="tr-TR" dirty="0"/>
        </a:p>
      </dgm:t>
    </dgm:pt>
    <dgm:pt modelId="{F20A5CFF-6498-478C-97A4-F5C831585FB5}" type="parTrans" cxnId="{8245BB62-9D39-4F28-940D-A00353831FFD}">
      <dgm:prSet/>
      <dgm:spPr/>
      <dgm:t>
        <a:bodyPr/>
        <a:lstStyle/>
        <a:p>
          <a:endParaRPr lang="tr-TR"/>
        </a:p>
      </dgm:t>
    </dgm:pt>
    <dgm:pt modelId="{B95387D0-1FAD-4C95-BD3E-30202E15674D}" type="sibTrans" cxnId="{8245BB62-9D39-4F28-940D-A00353831FFD}">
      <dgm:prSet/>
      <dgm:spPr/>
      <dgm:t>
        <a:bodyPr/>
        <a:lstStyle/>
        <a:p>
          <a:endParaRPr lang="tr-TR"/>
        </a:p>
      </dgm:t>
    </dgm:pt>
    <dgm:pt modelId="{0F49B15F-7D32-40DE-8F9B-3E8FED98EA47}">
      <dgm:prSet phldrT="[Metin]"/>
      <dgm:spPr/>
      <dgm:t>
        <a:bodyPr/>
        <a:lstStyle/>
        <a:p>
          <a:r>
            <a:rPr lang="tr-TR" dirty="0" smtClean="0"/>
            <a:t>İstekli B: 85.000 (-35.000)</a:t>
          </a:r>
          <a:endParaRPr lang="tr-TR" dirty="0"/>
        </a:p>
      </dgm:t>
    </dgm:pt>
    <dgm:pt modelId="{EF00FC96-98EC-481A-A39E-FCF19E3AF7DE}" type="parTrans" cxnId="{B40193A2-A610-4E0A-80D5-EA81B86D9C00}">
      <dgm:prSet/>
      <dgm:spPr/>
      <dgm:t>
        <a:bodyPr/>
        <a:lstStyle/>
        <a:p>
          <a:endParaRPr lang="tr-TR"/>
        </a:p>
      </dgm:t>
    </dgm:pt>
    <dgm:pt modelId="{E0E912AC-E84E-44B7-B510-CB9B145749D5}" type="sibTrans" cxnId="{B40193A2-A610-4E0A-80D5-EA81B86D9C00}">
      <dgm:prSet/>
      <dgm:spPr/>
      <dgm:t>
        <a:bodyPr/>
        <a:lstStyle/>
        <a:p>
          <a:endParaRPr lang="tr-TR"/>
        </a:p>
      </dgm:t>
    </dgm:pt>
    <dgm:pt modelId="{3EB0E8DA-CB17-422B-8BC2-8F61BAEA4BB0}">
      <dgm:prSet phldrT="[Metin]"/>
      <dgm:spPr/>
      <dgm:t>
        <a:bodyPr/>
        <a:lstStyle/>
        <a:p>
          <a:r>
            <a:rPr lang="tr-TR" dirty="0" smtClean="0"/>
            <a:t>İstekli C: 110.000 (-30.000)</a:t>
          </a:r>
          <a:endParaRPr lang="tr-TR" dirty="0"/>
        </a:p>
      </dgm:t>
    </dgm:pt>
    <dgm:pt modelId="{9CD086FC-4C4C-48EE-AE8C-335B20149E43}" type="parTrans" cxnId="{D1424015-8D81-4EA6-83FF-0180F403CB3C}">
      <dgm:prSet/>
      <dgm:spPr/>
      <dgm:t>
        <a:bodyPr/>
        <a:lstStyle/>
        <a:p>
          <a:endParaRPr lang="tr-TR"/>
        </a:p>
      </dgm:t>
    </dgm:pt>
    <dgm:pt modelId="{2A4CD422-C256-4F97-B68A-4F30C8F8D24B}" type="sibTrans" cxnId="{D1424015-8D81-4EA6-83FF-0180F403CB3C}">
      <dgm:prSet/>
      <dgm:spPr/>
      <dgm:t>
        <a:bodyPr/>
        <a:lstStyle/>
        <a:p>
          <a:endParaRPr lang="tr-TR"/>
        </a:p>
      </dgm:t>
    </dgm:pt>
    <dgm:pt modelId="{E7D6E315-BBE3-4DEB-83C6-34A802C9301F}" type="pres">
      <dgm:prSet presAssocID="{28FDD415-1D5A-4565-A3E1-EC392452BB7F}" presName="Name0" presStyleCnt="0">
        <dgm:presLayoutVars>
          <dgm:dir/>
          <dgm:animLvl val="lvl"/>
          <dgm:resizeHandles/>
        </dgm:presLayoutVars>
      </dgm:prSet>
      <dgm:spPr/>
      <dgm:t>
        <a:bodyPr/>
        <a:lstStyle/>
        <a:p>
          <a:endParaRPr lang="tr-TR"/>
        </a:p>
      </dgm:t>
    </dgm:pt>
    <dgm:pt modelId="{EAE2D826-19C4-4EDE-A46C-90CAFA603823}" type="pres">
      <dgm:prSet presAssocID="{63FFC229-4977-41C5-A0DE-EC72B7DEB726}" presName="linNode" presStyleCnt="0"/>
      <dgm:spPr/>
    </dgm:pt>
    <dgm:pt modelId="{DB22C055-6CC5-4998-AF39-2EB07F3741BD}" type="pres">
      <dgm:prSet presAssocID="{63FFC229-4977-41C5-A0DE-EC72B7DEB726}" presName="parentShp" presStyleLbl="node1" presStyleIdx="0" presStyleCnt="1">
        <dgm:presLayoutVars>
          <dgm:bulletEnabled val="1"/>
        </dgm:presLayoutVars>
      </dgm:prSet>
      <dgm:spPr/>
      <dgm:t>
        <a:bodyPr/>
        <a:lstStyle/>
        <a:p>
          <a:endParaRPr lang="tr-TR"/>
        </a:p>
      </dgm:t>
    </dgm:pt>
    <dgm:pt modelId="{29FFB0CF-9854-458F-B4CB-4E1BAC209CF0}" type="pres">
      <dgm:prSet presAssocID="{63FFC229-4977-41C5-A0DE-EC72B7DEB726}" presName="childShp" presStyleLbl="bgAccFollowNode1" presStyleIdx="0" presStyleCnt="1" custScaleX="114184" custLinFactNeighborX="4328" custLinFactNeighborY="4512">
        <dgm:presLayoutVars>
          <dgm:bulletEnabled val="1"/>
        </dgm:presLayoutVars>
      </dgm:prSet>
      <dgm:spPr/>
      <dgm:t>
        <a:bodyPr/>
        <a:lstStyle/>
        <a:p>
          <a:endParaRPr lang="tr-TR"/>
        </a:p>
      </dgm:t>
    </dgm:pt>
  </dgm:ptLst>
  <dgm:cxnLst>
    <dgm:cxn modelId="{B40193A2-A610-4E0A-80D5-EA81B86D9C00}" srcId="{63FFC229-4977-41C5-A0DE-EC72B7DEB726}" destId="{0F49B15F-7D32-40DE-8F9B-3E8FED98EA47}" srcOrd="1" destOrd="0" parTransId="{EF00FC96-98EC-481A-A39E-FCF19E3AF7DE}" sibTransId="{E0E912AC-E84E-44B7-B510-CB9B145749D5}"/>
    <dgm:cxn modelId="{8245BB62-9D39-4F28-940D-A00353831FFD}" srcId="{63FFC229-4977-41C5-A0DE-EC72B7DEB726}" destId="{8557F990-CC6D-406F-B3A9-C9D9D88AE0AE}" srcOrd="0" destOrd="0" parTransId="{F20A5CFF-6498-478C-97A4-F5C831585FB5}" sibTransId="{B95387D0-1FAD-4C95-BD3E-30202E15674D}"/>
    <dgm:cxn modelId="{EF90F8EC-0E18-416B-A3BE-3253252C0853}" type="presOf" srcId="{3EB0E8DA-CB17-422B-8BC2-8F61BAEA4BB0}" destId="{29FFB0CF-9854-458F-B4CB-4E1BAC209CF0}" srcOrd="0" destOrd="2" presId="urn:microsoft.com/office/officeart/2005/8/layout/vList6"/>
    <dgm:cxn modelId="{CD3D9DFA-F5A1-458F-82CE-7E63D362B22D}" type="presOf" srcId="{8557F990-CC6D-406F-B3A9-C9D9D88AE0AE}" destId="{29FFB0CF-9854-458F-B4CB-4E1BAC209CF0}" srcOrd="0" destOrd="0" presId="urn:microsoft.com/office/officeart/2005/8/layout/vList6"/>
    <dgm:cxn modelId="{68994AFB-28B8-4ED7-BEBB-9389103188B4}" type="presOf" srcId="{63FFC229-4977-41C5-A0DE-EC72B7DEB726}" destId="{DB22C055-6CC5-4998-AF39-2EB07F3741BD}" srcOrd="0" destOrd="0" presId="urn:microsoft.com/office/officeart/2005/8/layout/vList6"/>
    <dgm:cxn modelId="{9DE40EB5-84B6-428C-BC21-8C6A25448568}" srcId="{28FDD415-1D5A-4565-A3E1-EC392452BB7F}" destId="{63FFC229-4977-41C5-A0DE-EC72B7DEB726}" srcOrd="0" destOrd="0" parTransId="{063A521C-95A9-4617-B6E6-5FD2C92F9146}" sibTransId="{FD41A8F9-2711-4920-B0F5-781B9C451B0B}"/>
    <dgm:cxn modelId="{48BA9D33-2516-458B-B24A-224AC5FC0D08}" type="presOf" srcId="{0F49B15F-7D32-40DE-8F9B-3E8FED98EA47}" destId="{29FFB0CF-9854-458F-B4CB-4E1BAC209CF0}" srcOrd="0" destOrd="1" presId="urn:microsoft.com/office/officeart/2005/8/layout/vList6"/>
    <dgm:cxn modelId="{D1424015-8D81-4EA6-83FF-0180F403CB3C}" srcId="{63FFC229-4977-41C5-A0DE-EC72B7DEB726}" destId="{3EB0E8DA-CB17-422B-8BC2-8F61BAEA4BB0}" srcOrd="2" destOrd="0" parTransId="{9CD086FC-4C4C-48EE-AE8C-335B20149E43}" sibTransId="{2A4CD422-C256-4F97-B68A-4F30C8F8D24B}"/>
    <dgm:cxn modelId="{075DB43A-5CD0-4E8C-B0D1-4DD772224C73}" type="presOf" srcId="{28FDD415-1D5A-4565-A3E1-EC392452BB7F}" destId="{E7D6E315-BBE3-4DEB-83C6-34A802C9301F}" srcOrd="0" destOrd="0" presId="urn:microsoft.com/office/officeart/2005/8/layout/vList6"/>
    <dgm:cxn modelId="{FC147050-96F3-4C17-B04C-1C663A2A8C6E}" type="presParOf" srcId="{E7D6E315-BBE3-4DEB-83C6-34A802C9301F}" destId="{EAE2D826-19C4-4EDE-A46C-90CAFA603823}" srcOrd="0" destOrd="0" presId="urn:microsoft.com/office/officeart/2005/8/layout/vList6"/>
    <dgm:cxn modelId="{7C0837CD-CA52-4C62-8AA6-387F5D45D9D3}" type="presParOf" srcId="{EAE2D826-19C4-4EDE-A46C-90CAFA603823}" destId="{DB22C055-6CC5-4998-AF39-2EB07F3741BD}" srcOrd="0" destOrd="0" presId="urn:microsoft.com/office/officeart/2005/8/layout/vList6"/>
    <dgm:cxn modelId="{FDD96B90-CC6F-417F-8219-3A87E1DDE3A7}" type="presParOf" srcId="{EAE2D826-19C4-4EDE-A46C-90CAFA603823}" destId="{29FFB0CF-9854-458F-B4CB-4E1BAC209CF0}"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0C844B1-0DA3-47E6-83DB-6BE92CA2E30C}" type="doc">
      <dgm:prSet loTypeId="urn:microsoft.com/office/officeart/2008/layout/HorizontalMultiLevelHierarchy" loCatId="hierarchy" qsTypeId="urn:microsoft.com/office/officeart/2005/8/quickstyle/simple1" qsCatId="simple" csTypeId="urn:microsoft.com/office/officeart/2005/8/colors/colorful1" csCatId="colorful" phldr="1"/>
      <dgm:spPr/>
      <dgm:t>
        <a:bodyPr/>
        <a:lstStyle/>
        <a:p>
          <a:endParaRPr lang="tr-TR"/>
        </a:p>
      </dgm:t>
    </dgm:pt>
    <dgm:pt modelId="{16E2FD47-1937-4FF1-89FF-3ECF6FA03F42}">
      <dgm:prSet phldrT="[Metin]"/>
      <dgm:spPr/>
      <dgm:t>
        <a:bodyPr/>
        <a:lstStyle/>
        <a:p>
          <a:r>
            <a:rPr lang="tr-TR" dirty="0" smtClean="0"/>
            <a:t>İSTEKLİ A</a:t>
          </a:r>
          <a:endParaRPr lang="tr-TR" dirty="0"/>
        </a:p>
      </dgm:t>
    </dgm:pt>
    <dgm:pt modelId="{3556FD29-CFD4-4738-9130-CDB887E02D12}" type="parTrans" cxnId="{2EA8EC79-B20C-4A77-8806-FC517062EBCE}">
      <dgm:prSet/>
      <dgm:spPr/>
      <dgm:t>
        <a:bodyPr/>
        <a:lstStyle/>
        <a:p>
          <a:endParaRPr lang="tr-TR"/>
        </a:p>
      </dgm:t>
    </dgm:pt>
    <dgm:pt modelId="{E518A236-E7DE-4C81-A46F-2877D22A397E}" type="sibTrans" cxnId="{2EA8EC79-B20C-4A77-8806-FC517062EBCE}">
      <dgm:prSet/>
      <dgm:spPr/>
      <dgm:t>
        <a:bodyPr/>
        <a:lstStyle/>
        <a:p>
          <a:endParaRPr lang="tr-TR"/>
        </a:p>
      </dgm:t>
    </dgm:pt>
    <dgm:pt modelId="{F5CA1574-7FB4-4660-A664-4B3F4C8CBE1A}">
      <dgm:prSet phldrT="[Metin]" custT="1"/>
      <dgm:spPr/>
      <dgm:t>
        <a:bodyPr/>
        <a:lstStyle/>
        <a:p>
          <a:r>
            <a:rPr lang="tr-TR" sz="2000" dirty="0" smtClean="0"/>
            <a:t>1- İstekli B</a:t>
          </a:r>
        </a:p>
        <a:p>
          <a:r>
            <a:rPr lang="tr-TR" sz="2000" dirty="0" smtClean="0"/>
            <a:t>***</a:t>
          </a:r>
          <a:endParaRPr lang="tr-TR" sz="2000" dirty="0"/>
        </a:p>
      </dgm:t>
    </dgm:pt>
    <dgm:pt modelId="{953A4F0C-662F-49F7-82E8-6809DA91008D}" type="parTrans" cxnId="{19B0A03F-601C-4AA5-A271-DD2D53E9F045}">
      <dgm:prSet/>
      <dgm:spPr/>
      <dgm:t>
        <a:bodyPr/>
        <a:lstStyle/>
        <a:p>
          <a:endParaRPr lang="tr-TR"/>
        </a:p>
      </dgm:t>
    </dgm:pt>
    <dgm:pt modelId="{4CA73584-0017-4F81-A3E0-7AC4F7A3A8C2}" type="sibTrans" cxnId="{19B0A03F-601C-4AA5-A271-DD2D53E9F045}">
      <dgm:prSet/>
      <dgm:spPr/>
      <dgm:t>
        <a:bodyPr/>
        <a:lstStyle/>
        <a:p>
          <a:endParaRPr lang="tr-TR"/>
        </a:p>
      </dgm:t>
    </dgm:pt>
    <dgm:pt modelId="{3E08FEB7-1B45-40D5-9388-44F5283A7A50}">
      <dgm:prSet phldrT="[Metin]" custT="1"/>
      <dgm:spPr/>
      <dgm:t>
        <a:bodyPr/>
        <a:lstStyle/>
        <a:p>
          <a:r>
            <a:rPr lang="tr-TR" sz="2000" dirty="0" smtClean="0"/>
            <a:t>2-(SİZ )İstekli A</a:t>
          </a:r>
        </a:p>
        <a:p>
          <a:r>
            <a:rPr lang="tr-TR" sz="2000" dirty="0" smtClean="0"/>
            <a:t>90.000 TL</a:t>
          </a:r>
          <a:endParaRPr lang="tr-TR" sz="2000" dirty="0"/>
        </a:p>
      </dgm:t>
    </dgm:pt>
    <dgm:pt modelId="{5AB2BF1B-CA3E-468C-B00C-FA6897C5EF94}" type="parTrans" cxnId="{2360BD16-8185-43E9-B651-16F177AF173F}">
      <dgm:prSet/>
      <dgm:spPr/>
      <dgm:t>
        <a:bodyPr/>
        <a:lstStyle/>
        <a:p>
          <a:endParaRPr lang="tr-TR"/>
        </a:p>
      </dgm:t>
    </dgm:pt>
    <dgm:pt modelId="{89008A45-07B8-434F-B840-C9C79DA89143}" type="sibTrans" cxnId="{2360BD16-8185-43E9-B651-16F177AF173F}">
      <dgm:prSet/>
      <dgm:spPr/>
      <dgm:t>
        <a:bodyPr/>
        <a:lstStyle/>
        <a:p>
          <a:endParaRPr lang="tr-TR"/>
        </a:p>
      </dgm:t>
    </dgm:pt>
    <dgm:pt modelId="{875F2F40-5475-4902-BAC5-93C210DEB4D3}">
      <dgm:prSet phldrT="[Metin]" custT="1"/>
      <dgm:spPr/>
      <dgm:t>
        <a:bodyPr/>
        <a:lstStyle/>
        <a:p>
          <a:r>
            <a:rPr lang="tr-TR" sz="2000" dirty="0" smtClean="0"/>
            <a:t>3-İstekli C</a:t>
          </a:r>
        </a:p>
        <a:p>
          <a:r>
            <a:rPr lang="tr-TR" sz="2000" dirty="0" smtClean="0"/>
            <a:t>***</a:t>
          </a:r>
          <a:endParaRPr lang="tr-TR" sz="2000" dirty="0"/>
        </a:p>
      </dgm:t>
    </dgm:pt>
    <dgm:pt modelId="{2D21488E-42BE-494A-854E-831B80FA0D40}" type="parTrans" cxnId="{BAE49EB5-FF83-4FAF-9D4C-6FAA5E7F44D5}">
      <dgm:prSet/>
      <dgm:spPr/>
      <dgm:t>
        <a:bodyPr/>
        <a:lstStyle/>
        <a:p>
          <a:endParaRPr lang="tr-TR"/>
        </a:p>
      </dgm:t>
    </dgm:pt>
    <dgm:pt modelId="{C7AC76E1-40AE-4E5A-85FC-A73EA03CA9DD}" type="sibTrans" cxnId="{BAE49EB5-FF83-4FAF-9D4C-6FAA5E7F44D5}">
      <dgm:prSet/>
      <dgm:spPr/>
      <dgm:t>
        <a:bodyPr/>
        <a:lstStyle/>
        <a:p>
          <a:endParaRPr lang="tr-TR"/>
        </a:p>
      </dgm:t>
    </dgm:pt>
    <dgm:pt modelId="{A89BB171-CD42-439D-8F6F-2DF92BF23B7C}" type="pres">
      <dgm:prSet presAssocID="{30C844B1-0DA3-47E6-83DB-6BE92CA2E30C}" presName="Name0" presStyleCnt="0">
        <dgm:presLayoutVars>
          <dgm:chPref val="1"/>
          <dgm:dir/>
          <dgm:animOne val="branch"/>
          <dgm:animLvl val="lvl"/>
          <dgm:resizeHandles val="exact"/>
        </dgm:presLayoutVars>
      </dgm:prSet>
      <dgm:spPr/>
      <dgm:t>
        <a:bodyPr/>
        <a:lstStyle/>
        <a:p>
          <a:endParaRPr lang="tr-TR"/>
        </a:p>
      </dgm:t>
    </dgm:pt>
    <dgm:pt modelId="{A57A21A0-1680-48B5-9536-0B79BABB42A5}" type="pres">
      <dgm:prSet presAssocID="{16E2FD47-1937-4FF1-89FF-3ECF6FA03F42}" presName="root1" presStyleCnt="0"/>
      <dgm:spPr/>
    </dgm:pt>
    <dgm:pt modelId="{0128F36A-8F3D-497A-A062-3BBEF02A4AE3}" type="pres">
      <dgm:prSet presAssocID="{16E2FD47-1937-4FF1-89FF-3ECF6FA03F42}" presName="LevelOneTextNode" presStyleLbl="node0" presStyleIdx="0" presStyleCnt="1">
        <dgm:presLayoutVars>
          <dgm:chPref val="3"/>
        </dgm:presLayoutVars>
      </dgm:prSet>
      <dgm:spPr/>
      <dgm:t>
        <a:bodyPr/>
        <a:lstStyle/>
        <a:p>
          <a:endParaRPr lang="tr-TR"/>
        </a:p>
      </dgm:t>
    </dgm:pt>
    <dgm:pt modelId="{7EA3662D-73BB-4EB8-A7B2-CCC1277C8EBE}" type="pres">
      <dgm:prSet presAssocID="{16E2FD47-1937-4FF1-89FF-3ECF6FA03F42}" presName="level2hierChild" presStyleCnt="0"/>
      <dgm:spPr/>
    </dgm:pt>
    <dgm:pt modelId="{88800159-6EE3-439E-9C55-FD7AAB6F6D31}" type="pres">
      <dgm:prSet presAssocID="{953A4F0C-662F-49F7-82E8-6809DA91008D}" presName="conn2-1" presStyleLbl="parChTrans1D2" presStyleIdx="0" presStyleCnt="3"/>
      <dgm:spPr/>
      <dgm:t>
        <a:bodyPr/>
        <a:lstStyle/>
        <a:p>
          <a:endParaRPr lang="tr-TR"/>
        </a:p>
      </dgm:t>
    </dgm:pt>
    <dgm:pt modelId="{FDF2A042-09DC-41CD-83A8-27A9796DB79F}" type="pres">
      <dgm:prSet presAssocID="{953A4F0C-662F-49F7-82E8-6809DA91008D}" presName="connTx" presStyleLbl="parChTrans1D2" presStyleIdx="0" presStyleCnt="3"/>
      <dgm:spPr/>
      <dgm:t>
        <a:bodyPr/>
        <a:lstStyle/>
        <a:p>
          <a:endParaRPr lang="tr-TR"/>
        </a:p>
      </dgm:t>
    </dgm:pt>
    <dgm:pt modelId="{29B34BA4-E2C6-44C9-820E-9C1B0FB39907}" type="pres">
      <dgm:prSet presAssocID="{F5CA1574-7FB4-4660-A664-4B3F4C8CBE1A}" presName="root2" presStyleCnt="0"/>
      <dgm:spPr/>
    </dgm:pt>
    <dgm:pt modelId="{29E9D4AE-D26A-4002-93ED-E9F29CFB33D9}" type="pres">
      <dgm:prSet presAssocID="{F5CA1574-7FB4-4660-A664-4B3F4C8CBE1A}" presName="LevelTwoTextNode" presStyleLbl="node2" presStyleIdx="0" presStyleCnt="3">
        <dgm:presLayoutVars>
          <dgm:chPref val="3"/>
        </dgm:presLayoutVars>
      </dgm:prSet>
      <dgm:spPr/>
      <dgm:t>
        <a:bodyPr/>
        <a:lstStyle/>
        <a:p>
          <a:endParaRPr lang="tr-TR"/>
        </a:p>
      </dgm:t>
    </dgm:pt>
    <dgm:pt modelId="{0B13D1C8-E659-4E0D-93D6-F50905133A62}" type="pres">
      <dgm:prSet presAssocID="{F5CA1574-7FB4-4660-A664-4B3F4C8CBE1A}" presName="level3hierChild" presStyleCnt="0"/>
      <dgm:spPr/>
    </dgm:pt>
    <dgm:pt modelId="{BACA8497-57C1-499F-9F25-910A9610A044}" type="pres">
      <dgm:prSet presAssocID="{5AB2BF1B-CA3E-468C-B00C-FA6897C5EF94}" presName="conn2-1" presStyleLbl="parChTrans1D2" presStyleIdx="1" presStyleCnt="3"/>
      <dgm:spPr/>
      <dgm:t>
        <a:bodyPr/>
        <a:lstStyle/>
        <a:p>
          <a:endParaRPr lang="tr-TR"/>
        </a:p>
      </dgm:t>
    </dgm:pt>
    <dgm:pt modelId="{70C78B4F-F0CA-459F-BA64-64BBD32D910D}" type="pres">
      <dgm:prSet presAssocID="{5AB2BF1B-CA3E-468C-B00C-FA6897C5EF94}" presName="connTx" presStyleLbl="parChTrans1D2" presStyleIdx="1" presStyleCnt="3"/>
      <dgm:spPr/>
      <dgm:t>
        <a:bodyPr/>
        <a:lstStyle/>
        <a:p>
          <a:endParaRPr lang="tr-TR"/>
        </a:p>
      </dgm:t>
    </dgm:pt>
    <dgm:pt modelId="{F8A36971-4CE2-4FC6-BBB0-8F8FEB88C5A9}" type="pres">
      <dgm:prSet presAssocID="{3E08FEB7-1B45-40D5-9388-44F5283A7A50}" presName="root2" presStyleCnt="0"/>
      <dgm:spPr/>
    </dgm:pt>
    <dgm:pt modelId="{0D5CE1A6-274D-437A-A283-6FF18D96E8F7}" type="pres">
      <dgm:prSet presAssocID="{3E08FEB7-1B45-40D5-9388-44F5283A7A50}" presName="LevelTwoTextNode" presStyleLbl="node2" presStyleIdx="1" presStyleCnt="3">
        <dgm:presLayoutVars>
          <dgm:chPref val="3"/>
        </dgm:presLayoutVars>
      </dgm:prSet>
      <dgm:spPr/>
      <dgm:t>
        <a:bodyPr/>
        <a:lstStyle/>
        <a:p>
          <a:endParaRPr lang="tr-TR"/>
        </a:p>
      </dgm:t>
    </dgm:pt>
    <dgm:pt modelId="{887872FA-34DC-4504-B804-01BCEC8B5929}" type="pres">
      <dgm:prSet presAssocID="{3E08FEB7-1B45-40D5-9388-44F5283A7A50}" presName="level3hierChild" presStyleCnt="0"/>
      <dgm:spPr/>
    </dgm:pt>
    <dgm:pt modelId="{33810418-F4F5-4591-B827-28F7BD9B6BD9}" type="pres">
      <dgm:prSet presAssocID="{2D21488E-42BE-494A-854E-831B80FA0D40}" presName="conn2-1" presStyleLbl="parChTrans1D2" presStyleIdx="2" presStyleCnt="3"/>
      <dgm:spPr/>
      <dgm:t>
        <a:bodyPr/>
        <a:lstStyle/>
        <a:p>
          <a:endParaRPr lang="tr-TR"/>
        </a:p>
      </dgm:t>
    </dgm:pt>
    <dgm:pt modelId="{7A4258DF-991F-4F48-BAB7-EC408392638A}" type="pres">
      <dgm:prSet presAssocID="{2D21488E-42BE-494A-854E-831B80FA0D40}" presName="connTx" presStyleLbl="parChTrans1D2" presStyleIdx="2" presStyleCnt="3"/>
      <dgm:spPr/>
      <dgm:t>
        <a:bodyPr/>
        <a:lstStyle/>
        <a:p>
          <a:endParaRPr lang="tr-TR"/>
        </a:p>
      </dgm:t>
    </dgm:pt>
    <dgm:pt modelId="{FD6BE66E-2594-4C15-A740-6BAACC4C7A11}" type="pres">
      <dgm:prSet presAssocID="{875F2F40-5475-4902-BAC5-93C210DEB4D3}" presName="root2" presStyleCnt="0"/>
      <dgm:spPr/>
    </dgm:pt>
    <dgm:pt modelId="{210DC4FD-643A-447A-ADBE-630D3168E374}" type="pres">
      <dgm:prSet presAssocID="{875F2F40-5475-4902-BAC5-93C210DEB4D3}" presName="LevelTwoTextNode" presStyleLbl="node2" presStyleIdx="2" presStyleCnt="3">
        <dgm:presLayoutVars>
          <dgm:chPref val="3"/>
        </dgm:presLayoutVars>
      </dgm:prSet>
      <dgm:spPr/>
      <dgm:t>
        <a:bodyPr/>
        <a:lstStyle/>
        <a:p>
          <a:endParaRPr lang="tr-TR"/>
        </a:p>
      </dgm:t>
    </dgm:pt>
    <dgm:pt modelId="{49DB2544-4479-476D-A8D3-386BE18FD3BA}" type="pres">
      <dgm:prSet presAssocID="{875F2F40-5475-4902-BAC5-93C210DEB4D3}" presName="level3hierChild" presStyleCnt="0"/>
      <dgm:spPr/>
    </dgm:pt>
  </dgm:ptLst>
  <dgm:cxnLst>
    <dgm:cxn modelId="{2360BD16-8185-43E9-B651-16F177AF173F}" srcId="{16E2FD47-1937-4FF1-89FF-3ECF6FA03F42}" destId="{3E08FEB7-1B45-40D5-9388-44F5283A7A50}" srcOrd="1" destOrd="0" parTransId="{5AB2BF1B-CA3E-468C-B00C-FA6897C5EF94}" sibTransId="{89008A45-07B8-434F-B840-C9C79DA89143}"/>
    <dgm:cxn modelId="{9B372D80-5BB3-4D9D-8C20-7EB3ABD0FF45}" type="presOf" srcId="{2D21488E-42BE-494A-854E-831B80FA0D40}" destId="{33810418-F4F5-4591-B827-28F7BD9B6BD9}" srcOrd="0" destOrd="0" presId="urn:microsoft.com/office/officeart/2008/layout/HorizontalMultiLevelHierarchy"/>
    <dgm:cxn modelId="{9B789BDA-C431-4208-9618-E2DC31420500}" type="presOf" srcId="{5AB2BF1B-CA3E-468C-B00C-FA6897C5EF94}" destId="{70C78B4F-F0CA-459F-BA64-64BBD32D910D}" srcOrd="1" destOrd="0" presId="urn:microsoft.com/office/officeart/2008/layout/HorizontalMultiLevelHierarchy"/>
    <dgm:cxn modelId="{1FD54693-8560-4E3A-9B9B-A2895654CC75}" type="presOf" srcId="{2D21488E-42BE-494A-854E-831B80FA0D40}" destId="{7A4258DF-991F-4F48-BAB7-EC408392638A}" srcOrd="1" destOrd="0" presId="urn:microsoft.com/office/officeart/2008/layout/HorizontalMultiLevelHierarchy"/>
    <dgm:cxn modelId="{1B3F5E23-545A-4CBE-8048-AF56DACA903C}" type="presOf" srcId="{953A4F0C-662F-49F7-82E8-6809DA91008D}" destId="{FDF2A042-09DC-41CD-83A8-27A9796DB79F}" srcOrd="1" destOrd="0" presId="urn:microsoft.com/office/officeart/2008/layout/HorizontalMultiLevelHierarchy"/>
    <dgm:cxn modelId="{BAE49EB5-FF83-4FAF-9D4C-6FAA5E7F44D5}" srcId="{16E2FD47-1937-4FF1-89FF-3ECF6FA03F42}" destId="{875F2F40-5475-4902-BAC5-93C210DEB4D3}" srcOrd="2" destOrd="0" parTransId="{2D21488E-42BE-494A-854E-831B80FA0D40}" sibTransId="{C7AC76E1-40AE-4E5A-85FC-A73EA03CA9DD}"/>
    <dgm:cxn modelId="{7C106DB3-B557-4A5D-949F-3DDAAFDAA1DB}" type="presOf" srcId="{5AB2BF1B-CA3E-468C-B00C-FA6897C5EF94}" destId="{BACA8497-57C1-499F-9F25-910A9610A044}" srcOrd="0" destOrd="0" presId="urn:microsoft.com/office/officeart/2008/layout/HorizontalMultiLevelHierarchy"/>
    <dgm:cxn modelId="{7D3068B4-556A-4B8E-9EE9-E15F9F1F47DE}" type="presOf" srcId="{3E08FEB7-1B45-40D5-9388-44F5283A7A50}" destId="{0D5CE1A6-274D-437A-A283-6FF18D96E8F7}" srcOrd="0" destOrd="0" presId="urn:microsoft.com/office/officeart/2008/layout/HorizontalMultiLevelHierarchy"/>
    <dgm:cxn modelId="{C15C99D9-99D4-483A-8BF3-7BF0136E6D58}" type="presOf" srcId="{953A4F0C-662F-49F7-82E8-6809DA91008D}" destId="{88800159-6EE3-439E-9C55-FD7AAB6F6D31}" srcOrd="0" destOrd="0" presId="urn:microsoft.com/office/officeart/2008/layout/HorizontalMultiLevelHierarchy"/>
    <dgm:cxn modelId="{D71F750C-7120-42CB-8D53-5C683E4CC12D}" type="presOf" srcId="{F5CA1574-7FB4-4660-A664-4B3F4C8CBE1A}" destId="{29E9D4AE-D26A-4002-93ED-E9F29CFB33D9}" srcOrd="0" destOrd="0" presId="urn:microsoft.com/office/officeart/2008/layout/HorizontalMultiLevelHierarchy"/>
    <dgm:cxn modelId="{E7AB6290-B4E5-46CC-AC00-8F000C020F0F}" type="presOf" srcId="{16E2FD47-1937-4FF1-89FF-3ECF6FA03F42}" destId="{0128F36A-8F3D-497A-A062-3BBEF02A4AE3}" srcOrd="0" destOrd="0" presId="urn:microsoft.com/office/officeart/2008/layout/HorizontalMultiLevelHierarchy"/>
    <dgm:cxn modelId="{19B0A03F-601C-4AA5-A271-DD2D53E9F045}" srcId="{16E2FD47-1937-4FF1-89FF-3ECF6FA03F42}" destId="{F5CA1574-7FB4-4660-A664-4B3F4C8CBE1A}" srcOrd="0" destOrd="0" parTransId="{953A4F0C-662F-49F7-82E8-6809DA91008D}" sibTransId="{4CA73584-0017-4F81-A3E0-7AC4F7A3A8C2}"/>
    <dgm:cxn modelId="{0AD7E665-F59E-4D61-8664-0B6B16182974}" type="presOf" srcId="{875F2F40-5475-4902-BAC5-93C210DEB4D3}" destId="{210DC4FD-643A-447A-ADBE-630D3168E374}" srcOrd="0" destOrd="0" presId="urn:microsoft.com/office/officeart/2008/layout/HorizontalMultiLevelHierarchy"/>
    <dgm:cxn modelId="{B24153CE-E2B1-4615-8A7F-0965016C02CC}" type="presOf" srcId="{30C844B1-0DA3-47E6-83DB-6BE92CA2E30C}" destId="{A89BB171-CD42-439D-8F6F-2DF92BF23B7C}" srcOrd="0" destOrd="0" presId="urn:microsoft.com/office/officeart/2008/layout/HorizontalMultiLevelHierarchy"/>
    <dgm:cxn modelId="{2EA8EC79-B20C-4A77-8806-FC517062EBCE}" srcId="{30C844B1-0DA3-47E6-83DB-6BE92CA2E30C}" destId="{16E2FD47-1937-4FF1-89FF-3ECF6FA03F42}" srcOrd="0" destOrd="0" parTransId="{3556FD29-CFD4-4738-9130-CDB887E02D12}" sibTransId="{E518A236-E7DE-4C81-A46F-2877D22A397E}"/>
    <dgm:cxn modelId="{F4B9A4C9-74CF-43F6-AB38-E36980316C64}" type="presParOf" srcId="{A89BB171-CD42-439D-8F6F-2DF92BF23B7C}" destId="{A57A21A0-1680-48B5-9536-0B79BABB42A5}" srcOrd="0" destOrd="0" presId="urn:microsoft.com/office/officeart/2008/layout/HorizontalMultiLevelHierarchy"/>
    <dgm:cxn modelId="{C93F1AB0-776A-4A31-85CD-C01C084EC072}" type="presParOf" srcId="{A57A21A0-1680-48B5-9536-0B79BABB42A5}" destId="{0128F36A-8F3D-497A-A062-3BBEF02A4AE3}" srcOrd="0" destOrd="0" presId="urn:microsoft.com/office/officeart/2008/layout/HorizontalMultiLevelHierarchy"/>
    <dgm:cxn modelId="{1910B411-4054-4EBA-9252-C2482CEBF75F}" type="presParOf" srcId="{A57A21A0-1680-48B5-9536-0B79BABB42A5}" destId="{7EA3662D-73BB-4EB8-A7B2-CCC1277C8EBE}" srcOrd="1" destOrd="0" presId="urn:microsoft.com/office/officeart/2008/layout/HorizontalMultiLevelHierarchy"/>
    <dgm:cxn modelId="{B6F15046-9722-4F68-8B6B-6991C6E53113}" type="presParOf" srcId="{7EA3662D-73BB-4EB8-A7B2-CCC1277C8EBE}" destId="{88800159-6EE3-439E-9C55-FD7AAB6F6D31}" srcOrd="0" destOrd="0" presId="urn:microsoft.com/office/officeart/2008/layout/HorizontalMultiLevelHierarchy"/>
    <dgm:cxn modelId="{D66C6F19-611F-46BF-804C-D01108A45360}" type="presParOf" srcId="{88800159-6EE3-439E-9C55-FD7AAB6F6D31}" destId="{FDF2A042-09DC-41CD-83A8-27A9796DB79F}" srcOrd="0" destOrd="0" presId="urn:microsoft.com/office/officeart/2008/layout/HorizontalMultiLevelHierarchy"/>
    <dgm:cxn modelId="{E92DD8B3-A671-4D74-9BB5-172B3ADC680C}" type="presParOf" srcId="{7EA3662D-73BB-4EB8-A7B2-CCC1277C8EBE}" destId="{29B34BA4-E2C6-44C9-820E-9C1B0FB39907}" srcOrd="1" destOrd="0" presId="urn:microsoft.com/office/officeart/2008/layout/HorizontalMultiLevelHierarchy"/>
    <dgm:cxn modelId="{89127386-C554-498F-A995-A463DDFB39B2}" type="presParOf" srcId="{29B34BA4-E2C6-44C9-820E-9C1B0FB39907}" destId="{29E9D4AE-D26A-4002-93ED-E9F29CFB33D9}" srcOrd="0" destOrd="0" presId="urn:microsoft.com/office/officeart/2008/layout/HorizontalMultiLevelHierarchy"/>
    <dgm:cxn modelId="{BC3A4426-65F0-4447-94BF-68BA1D6F3862}" type="presParOf" srcId="{29B34BA4-E2C6-44C9-820E-9C1B0FB39907}" destId="{0B13D1C8-E659-4E0D-93D6-F50905133A62}" srcOrd="1" destOrd="0" presId="urn:microsoft.com/office/officeart/2008/layout/HorizontalMultiLevelHierarchy"/>
    <dgm:cxn modelId="{2ACD0B3F-52AE-4D51-A502-56A389DE3DED}" type="presParOf" srcId="{7EA3662D-73BB-4EB8-A7B2-CCC1277C8EBE}" destId="{BACA8497-57C1-499F-9F25-910A9610A044}" srcOrd="2" destOrd="0" presId="urn:microsoft.com/office/officeart/2008/layout/HorizontalMultiLevelHierarchy"/>
    <dgm:cxn modelId="{6A065036-B7AD-4DD2-ABB1-A0C90C0D2514}" type="presParOf" srcId="{BACA8497-57C1-499F-9F25-910A9610A044}" destId="{70C78B4F-F0CA-459F-BA64-64BBD32D910D}" srcOrd="0" destOrd="0" presId="urn:microsoft.com/office/officeart/2008/layout/HorizontalMultiLevelHierarchy"/>
    <dgm:cxn modelId="{DBC1BC5F-CBF7-4729-8649-5A94CD74BC9E}" type="presParOf" srcId="{7EA3662D-73BB-4EB8-A7B2-CCC1277C8EBE}" destId="{F8A36971-4CE2-4FC6-BBB0-8F8FEB88C5A9}" srcOrd="3" destOrd="0" presId="urn:microsoft.com/office/officeart/2008/layout/HorizontalMultiLevelHierarchy"/>
    <dgm:cxn modelId="{DDFA0A82-4BED-4231-A0D7-00A589526E3F}" type="presParOf" srcId="{F8A36971-4CE2-4FC6-BBB0-8F8FEB88C5A9}" destId="{0D5CE1A6-274D-437A-A283-6FF18D96E8F7}" srcOrd="0" destOrd="0" presId="urn:microsoft.com/office/officeart/2008/layout/HorizontalMultiLevelHierarchy"/>
    <dgm:cxn modelId="{D7FD9269-42D4-483C-93FA-F046440C3809}" type="presParOf" srcId="{F8A36971-4CE2-4FC6-BBB0-8F8FEB88C5A9}" destId="{887872FA-34DC-4504-B804-01BCEC8B5929}" srcOrd="1" destOrd="0" presId="urn:microsoft.com/office/officeart/2008/layout/HorizontalMultiLevelHierarchy"/>
    <dgm:cxn modelId="{BF1C0439-877C-4606-AB99-949DCA0B1546}" type="presParOf" srcId="{7EA3662D-73BB-4EB8-A7B2-CCC1277C8EBE}" destId="{33810418-F4F5-4591-B827-28F7BD9B6BD9}" srcOrd="4" destOrd="0" presId="urn:microsoft.com/office/officeart/2008/layout/HorizontalMultiLevelHierarchy"/>
    <dgm:cxn modelId="{E322D11F-E10C-45B7-9E4B-099F5B477AEC}" type="presParOf" srcId="{33810418-F4F5-4591-B827-28F7BD9B6BD9}" destId="{7A4258DF-991F-4F48-BAB7-EC408392638A}" srcOrd="0" destOrd="0" presId="urn:microsoft.com/office/officeart/2008/layout/HorizontalMultiLevelHierarchy"/>
    <dgm:cxn modelId="{B2EA6316-771E-4EE6-A91D-4C86F0138263}" type="presParOf" srcId="{7EA3662D-73BB-4EB8-A7B2-CCC1277C8EBE}" destId="{FD6BE66E-2594-4C15-A740-6BAACC4C7A11}" srcOrd="5" destOrd="0" presId="urn:microsoft.com/office/officeart/2008/layout/HorizontalMultiLevelHierarchy"/>
    <dgm:cxn modelId="{E9B137B1-4BE6-48AC-A6DF-74087E20C11A}" type="presParOf" srcId="{FD6BE66E-2594-4C15-A740-6BAACC4C7A11}" destId="{210DC4FD-643A-447A-ADBE-630D3168E374}" srcOrd="0" destOrd="0" presId="urn:microsoft.com/office/officeart/2008/layout/HorizontalMultiLevelHierarchy"/>
    <dgm:cxn modelId="{EAA84535-2855-441A-8FBD-4889F626D3D8}" type="presParOf" srcId="{FD6BE66E-2594-4C15-A740-6BAACC4C7A11}" destId="{49DB2544-4479-476D-A8D3-386BE18FD3BA}"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810418-F4F5-4591-B827-28F7BD9B6BD9}">
      <dsp:nvSpPr>
        <dsp:cNvPr id="0" name=""/>
        <dsp:cNvSpPr/>
      </dsp:nvSpPr>
      <dsp:spPr>
        <a:xfrm>
          <a:off x="526562" y="2110544"/>
          <a:ext cx="343900" cy="655297"/>
        </a:xfrm>
        <a:custGeom>
          <a:avLst/>
          <a:gdLst/>
          <a:ahLst/>
          <a:cxnLst/>
          <a:rect l="0" t="0" r="0" b="0"/>
          <a:pathLst>
            <a:path>
              <a:moveTo>
                <a:pt x="0" y="0"/>
              </a:moveTo>
              <a:lnTo>
                <a:pt x="171950" y="0"/>
              </a:lnTo>
              <a:lnTo>
                <a:pt x="171950" y="655297"/>
              </a:lnTo>
              <a:lnTo>
                <a:pt x="343900" y="655297"/>
              </a:lnTo>
            </a:path>
          </a:pathLst>
        </a:custGeom>
        <a:noFill/>
        <a:ln w="1905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680011" y="2419691"/>
        <a:ext cx="37002" cy="37002"/>
      </dsp:txXfrm>
    </dsp:sp>
    <dsp:sp modelId="{BACA8497-57C1-499F-9F25-910A9610A044}">
      <dsp:nvSpPr>
        <dsp:cNvPr id="0" name=""/>
        <dsp:cNvSpPr/>
      </dsp:nvSpPr>
      <dsp:spPr>
        <a:xfrm>
          <a:off x="526562" y="2064824"/>
          <a:ext cx="343900" cy="91440"/>
        </a:xfrm>
        <a:custGeom>
          <a:avLst/>
          <a:gdLst/>
          <a:ahLst/>
          <a:cxnLst/>
          <a:rect l="0" t="0" r="0" b="0"/>
          <a:pathLst>
            <a:path>
              <a:moveTo>
                <a:pt x="0" y="45720"/>
              </a:moveTo>
              <a:lnTo>
                <a:pt x="343900" y="45720"/>
              </a:lnTo>
            </a:path>
          </a:pathLst>
        </a:custGeom>
        <a:noFill/>
        <a:ln w="1905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689915" y="2101946"/>
        <a:ext cx="17195" cy="17195"/>
      </dsp:txXfrm>
    </dsp:sp>
    <dsp:sp modelId="{88800159-6EE3-439E-9C55-FD7AAB6F6D31}">
      <dsp:nvSpPr>
        <dsp:cNvPr id="0" name=""/>
        <dsp:cNvSpPr/>
      </dsp:nvSpPr>
      <dsp:spPr>
        <a:xfrm>
          <a:off x="526562" y="1455246"/>
          <a:ext cx="343900" cy="655297"/>
        </a:xfrm>
        <a:custGeom>
          <a:avLst/>
          <a:gdLst/>
          <a:ahLst/>
          <a:cxnLst/>
          <a:rect l="0" t="0" r="0" b="0"/>
          <a:pathLst>
            <a:path>
              <a:moveTo>
                <a:pt x="0" y="655297"/>
              </a:moveTo>
              <a:lnTo>
                <a:pt x="171950" y="655297"/>
              </a:lnTo>
              <a:lnTo>
                <a:pt x="171950" y="0"/>
              </a:lnTo>
              <a:lnTo>
                <a:pt x="343900" y="0"/>
              </a:lnTo>
            </a:path>
          </a:pathLst>
        </a:custGeom>
        <a:noFill/>
        <a:ln w="1905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680011" y="1764393"/>
        <a:ext cx="37002" cy="37002"/>
      </dsp:txXfrm>
    </dsp:sp>
    <dsp:sp modelId="{0128F36A-8F3D-497A-A062-3BBEF02A4AE3}">
      <dsp:nvSpPr>
        <dsp:cNvPr id="0" name=""/>
        <dsp:cNvSpPr/>
      </dsp:nvSpPr>
      <dsp:spPr>
        <a:xfrm rot="16200000">
          <a:off x="-1115130" y="1848424"/>
          <a:ext cx="2759147" cy="524238"/>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tr-TR" sz="3500" kern="1200" dirty="0" smtClean="0"/>
            <a:t>İSTEKLİ B</a:t>
          </a:r>
          <a:endParaRPr lang="tr-TR" sz="3500" kern="1200" dirty="0"/>
        </a:p>
      </dsp:txBody>
      <dsp:txXfrm>
        <a:off x="-1115130" y="1848424"/>
        <a:ext cx="2759147" cy="524238"/>
      </dsp:txXfrm>
    </dsp:sp>
    <dsp:sp modelId="{29E9D4AE-D26A-4002-93ED-E9F29CFB33D9}">
      <dsp:nvSpPr>
        <dsp:cNvPr id="0" name=""/>
        <dsp:cNvSpPr/>
      </dsp:nvSpPr>
      <dsp:spPr>
        <a:xfrm>
          <a:off x="870462" y="1193127"/>
          <a:ext cx="1719500" cy="524238"/>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smtClean="0"/>
            <a:t>1-  (SİZ) İstekli B</a:t>
          </a:r>
        </a:p>
        <a:p>
          <a:pPr lvl="0" algn="ctr" defTabSz="800100">
            <a:lnSpc>
              <a:spcPct val="90000"/>
            </a:lnSpc>
            <a:spcBef>
              <a:spcPct val="0"/>
            </a:spcBef>
            <a:spcAft>
              <a:spcPct val="35000"/>
            </a:spcAft>
          </a:pPr>
          <a:r>
            <a:rPr lang="tr-TR" sz="1800" kern="1200" dirty="0" smtClean="0"/>
            <a:t>85.000 TL</a:t>
          </a:r>
          <a:endParaRPr lang="tr-TR" sz="1800" kern="1200" dirty="0"/>
        </a:p>
      </dsp:txBody>
      <dsp:txXfrm>
        <a:off x="870462" y="1193127"/>
        <a:ext cx="1719500" cy="524238"/>
      </dsp:txXfrm>
    </dsp:sp>
    <dsp:sp modelId="{0D5CE1A6-274D-437A-A283-6FF18D96E8F7}">
      <dsp:nvSpPr>
        <dsp:cNvPr id="0" name=""/>
        <dsp:cNvSpPr/>
      </dsp:nvSpPr>
      <dsp:spPr>
        <a:xfrm>
          <a:off x="870462" y="1848424"/>
          <a:ext cx="1719500" cy="524238"/>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smtClean="0"/>
            <a:t>2-İstekli A</a:t>
          </a:r>
        </a:p>
        <a:p>
          <a:pPr lvl="0" algn="ctr" defTabSz="800100">
            <a:lnSpc>
              <a:spcPct val="90000"/>
            </a:lnSpc>
            <a:spcBef>
              <a:spcPct val="0"/>
            </a:spcBef>
            <a:spcAft>
              <a:spcPct val="35000"/>
            </a:spcAft>
          </a:pPr>
          <a:r>
            <a:rPr lang="tr-TR" sz="1800" kern="1200" dirty="0" smtClean="0"/>
            <a:t>***</a:t>
          </a:r>
          <a:endParaRPr lang="tr-TR" sz="1800" kern="1200" dirty="0"/>
        </a:p>
      </dsp:txBody>
      <dsp:txXfrm>
        <a:off x="870462" y="1848424"/>
        <a:ext cx="1719500" cy="524238"/>
      </dsp:txXfrm>
    </dsp:sp>
    <dsp:sp modelId="{210DC4FD-643A-447A-ADBE-630D3168E374}">
      <dsp:nvSpPr>
        <dsp:cNvPr id="0" name=""/>
        <dsp:cNvSpPr/>
      </dsp:nvSpPr>
      <dsp:spPr>
        <a:xfrm>
          <a:off x="870462" y="2503722"/>
          <a:ext cx="1719500" cy="524238"/>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smtClean="0"/>
            <a:t>3-İstekli C</a:t>
          </a:r>
        </a:p>
        <a:p>
          <a:pPr lvl="0" algn="ctr" defTabSz="800100">
            <a:lnSpc>
              <a:spcPct val="90000"/>
            </a:lnSpc>
            <a:spcBef>
              <a:spcPct val="0"/>
            </a:spcBef>
            <a:spcAft>
              <a:spcPct val="35000"/>
            </a:spcAft>
          </a:pPr>
          <a:r>
            <a:rPr lang="tr-TR" sz="1800" kern="1200" dirty="0" smtClean="0"/>
            <a:t>***</a:t>
          </a:r>
          <a:endParaRPr lang="tr-TR" sz="1800" kern="1200" dirty="0"/>
        </a:p>
      </dsp:txBody>
      <dsp:txXfrm>
        <a:off x="870462" y="2503722"/>
        <a:ext cx="1719500" cy="52423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810418-F4F5-4591-B827-28F7BD9B6BD9}">
      <dsp:nvSpPr>
        <dsp:cNvPr id="0" name=""/>
        <dsp:cNvSpPr/>
      </dsp:nvSpPr>
      <dsp:spPr>
        <a:xfrm>
          <a:off x="511827" y="2284028"/>
          <a:ext cx="334395" cy="637187"/>
        </a:xfrm>
        <a:custGeom>
          <a:avLst/>
          <a:gdLst/>
          <a:ahLst/>
          <a:cxnLst/>
          <a:rect l="0" t="0" r="0" b="0"/>
          <a:pathLst>
            <a:path>
              <a:moveTo>
                <a:pt x="0" y="0"/>
              </a:moveTo>
              <a:lnTo>
                <a:pt x="167197" y="0"/>
              </a:lnTo>
              <a:lnTo>
                <a:pt x="167197" y="637187"/>
              </a:lnTo>
              <a:lnTo>
                <a:pt x="334395" y="637187"/>
              </a:lnTo>
            </a:path>
          </a:pathLst>
        </a:custGeom>
        <a:noFill/>
        <a:ln w="1905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661034" y="2584631"/>
        <a:ext cx="35980" cy="35980"/>
      </dsp:txXfrm>
    </dsp:sp>
    <dsp:sp modelId="{BACA8497-57C1-499F-9F25-910A9610A044}">
      <dsp:nvSpPr>
        <dsp:cNvPr id="0" name=""/>
        <dsp:cNvSpPr/>
      </dsp:nvSpPr>
      <dsp:spPr>
        <a:xfrm>
          <a:off x="511827" y="2238308"/>
          <a:ext cx="334395" cy="91440"/>
        </a:xfrm>
        <a:custGeom>
          <a:avLst/>
          <a:gdLst/>
          <a:ahLst/>
          <a:cxnLst/>
          <a:rect l="0" t="0" r="0" b="0"/>
          <a:pathLst>
            <a:path>
              <a:moveTo>
                <a:pt x="0" y="45720"/>
              </a:moveTo>
              <a:lnTo>
                <a:pt x="334395" y="45720"/>
              </a:lnTo>
            </a:path>
          </a:pathLst>
        </a:custGeom>
        <a:noFill/>
        <a:ln w="1905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670665" y="2275668"/>
        <a:ext cx="16719" cy="16719"/>
      </dsp:txXfrm>
    </dsp:sp>
    <dsp:sp modelId="{88800159-6EE3-439E-9C55-FD7AAB6F6D31}">
      <dsp:nvSpPr>
        <dsp:cNvPr id="0" name=""/>
        <dsp:cNvSpPr/>
      </dsp:nvSpPr>
      <dsp:spPr>
        <a:xfrm>
          <a:off x="511827" y="1646840"/>
          <a:ext cx="334395" cy="637187"/>
        </a:xfrm>
        <a:custGeom>
          <a:avLst/>
          <a:gdLst/>
          <a:ahLst/>
          <a:cxnLst/>
          <a:rect l="0" t="0" r="0" b="0"/>
          <a:pathLst>
            <a:path>
              <a:moveTo>
                <a:pt x="0" y="637187"/>
              </a:moveTo>
              <a:lnTo>
                <a:pt x="167197" y="637187"/>
              </a:lnTo>
              <a:lnTo>
                <a:pt x="167197" y="0"/>
              </a:lnTo>
              <a:lnTo>
                <a:pt x="334395" y="0"/>
              </a:lnTo>
            </a:path>
          </a:pathLst>
        </a:custGeom>
        <a:noFill/>
        <a:ln w="1905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661034" y="1947444"/>
        <a:ext cx="35980" cy="35980"/>
      </dsp:txXfrm>
    </dsp:sp>
    <dsp:sp modelId="{0128F36A-8F3D-497A-A062-3BBEF02A4AE3}">
      <dsp:nvSpPr>
        <dsp:cNvPr id="0" name=""/>
        <dsp:cNvSpPr/>
      </dsp:nvSpPr>
      <dsp:spPr>
        <a:xfrm rot="16200000">
          <a:off x="-1084495" y="2029153"/>
          <a:ext cx="2682894" cy="509749"/>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tr-TR" sz="3400" kern="1200" dirty="0" smtClean="0"/>
            <a:t>İSTEKLİ C</a:t>
          </a:r>
          <a:endParaRPr lang="tr-TR" sz="3400" kern="1200" dirty="0"/>
        </a:p>
      </dsp:txBody>
      <dsp:txXfrm>
        <a:off x="-1084495" y="2029153"/>
        <a:ext cx="2682894" cy="509749"/>
      </dsp:txXfrm>
    </dsp:sp>
    <dsp:sp modelId="{29E9D4AE-D26A-4002-93ED-E9F29CFB33D9}">
      <dsp:nvSpPr>
        <dsp:cNvPr id="0" name=""/>
        <dsp:cNvSpPr/>
      </dsp:nvSpPr>
      <dsp:spPr>
        <a:xfrm>
          <a:off x="846223" y="1391965"/>
          <a:ext cx="1671979" cy="509749"/>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tr-TR" sz="1600" kern="1200" dirty="0" smtClean="0"/>
            <a:t>1- İstekli B</a:t>
          </a:r>
        </a:p>
        <a:p>
          <a:pPr lvl="0" algn="ctr" defTabSz="711200">
            <a:lnSpc>
              <a:spcPct val="90000"/>
            </a:lnSpc>
            <a:spcBef>
              <a:spcPct val="0"/>
            </a:spcBef>
            <a:spcAft>
              <a:spcPct val="35000"/>
            </a:spcAft>
          </a:pPr>
          <a:r>
            <a:rPr lang="tr-TR" sz="1600" kern="1200" dirty="0" smtClean="0"/>
            <a:t>***</a:t>
          </a:r>
          <a:endParaRPr lang="tr-TR" sz="1600" kern="1200" dirty="0"/>
        </a:p>
      </dsp:txBody>
      <dsp:txXfrm>
        <a:off x="846223" y="1391965"/>
        <a:ext cx="1671979" cy="509749"/>
      </dsp:txXfrm>
    </dsp:sp>
    <dsp:sp modelId="{0D5CE1A6-274D-437A-A283-6FF18D96E8F7}">
      <dsp:nvSpPr>
        <dsp:cNvPr id="0" name=""/>
        <dsp:cNvSpPr/>
      </dsp:nvSpPr>
      <dsp:spPr>
        <a:xfrm>
          <a:off x="846223" y="2029153"/>
          <a:ext cx="1671979" cy="509749"/>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tr-TR" sz="1600" kern="1200" dirty="0" smtClean="0"/>
            <a:t>2-İstekli A</a:t>
          </a:r>
        </a:p>
        <a:p>
          <a:pPr lvl="0" algn="ctr" defTabSz="711200">
            <a:lnSpc>
              <a:spcPct val="90000"/>
            </a:lnSpc>
            <a:spcBef>
              <a:spcPct val="0"/>
            </a:spcBef>
            <a:spcAft>
              <a:spcPct val="35000"/>
            </a:spcAft>
          </a:pPr>
          <a:r>
            <a:rPr lang="tr-TR" sz="1600" kern="1200" dirty="0" smtClean="0"/>
            <a:t>***</a:t>
          </a:r>
          <a:endParaRPr lang="tr-TR" sz="1600" kern="1200" dirty="0"/>
        </a:p>
      </dsp:txBody>
      <dsp:txXfrm>
        <a:off x="846223" y="2029153"/>
        <a:ext cx="1671979" cy="509749"/>
      </dsp:txXfrm>
    </dsp:sp>
    <dsp:sp modelId="{210DC4FD-643A-447A-ADBE-630D3168E374}">
      <dsp:nvSpPr>
        <dsp:cNvPr id="0" name=""/>
        <dsp:cNvSpPr/>
      </dsp:nvSpPr>
      <dsp:spPr>
        <a:xfrm>
          <a:off x="846223" y="2666340"/>
          <a:ext cx="1671979" cy="509749"/>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tr-TR" sz="1600" kern="1200" dirty="0" smtClean="0"/>
            <a:t>3-İstekli C</a:t>
          </a:r>
        </a:p>
        <a:p>
          <a:pPr lvl="0" algn="ctr" defTabSz="711200">
            <a:lnSpc>
              <a:spcPct val="90000"/>
            </a:lnSpc>
            <a:spcBef>
              <a:spcPct val="0"/>
            </a:spcBef>
            <a:spcAft>
              <a:spcPct val="35000"/>
            </a:spcAft>
          </a:pPr>
          <a:r>
            <a:rPr lang="tr-TR" sz="1600" kern="1200" dirty="0" smtClean="0"/>
            <a:t>110.000</a:t>
          </a:r>
          <a:endParaRPr lang="tr-TR" sz="1600" kern="1200" dirty="0"/>
        </a:p>
      </dsp:txBody>
      <dsp:txXfrm>
        <a:off x="846223" y="2666340"/>
        <a:ext cx="1671979" cy="50974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60D16-C65A-45FD-82FA-C73C4C545C11}">
      <dsp:nvSpPr>
        <dsp:cNvPr id="0" name=""/>
        <dsp:cNvSpPr/>
      </dsp:nvSpPr>
      <dsp:spPr>
        <a:xfrm>
          <a:off x="3120029" y="2581387"/>
          <a:ext cx="1913341" cy="1913341"/>
        </a:xfrm>
        <a:prstGeom prst="ellipse">
          <a:avLst/>
        </a:prstGeom>
        <a:solidFill>
          <a:schemeClr val="accent1">
            <a:hueOff val="0"/>
            <a:satOff val="0"/>
            <a:lumOff val="0"/>
            <a:alphaOff val="0"/>
          </a:schemeClr>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endParaRPr lang="tr-TR" sz="2300" kern="1200" dirty="0" smtClean="0">
            <a:latin typeface="Arial" panose="020B0604020202020204" pitchFamily="34" charset="0"/>
            <a:cs typeface="Arial" panose="020B0604020202020204" pitchFamily="34" charset="0"/>
          </a:endParaRPr>
        </a:p>
        <a:p>
          <a:pPr lvl="0" algn="ctr" defTabSz="1022350">
            <a:lnSpc>
              <a:spcPct val="90000"/>
            </a:lnSpc>
            <a:spcBef>
              <a:spcPct val="0"/>
            </a:spcBef>
            <a:spcAft>
              <a:spcPct val="35000"/>
            </a:spcAft>
          </a:pPr>
          <a:r>
            <a:rPr lang="tr-TR" sz="2300" kern="1200" dirty="0" smtClean="0">
              <a:latin typeface="Arial" panose="020B0604020202020204" pitchFamily="34" charset="0"/>
              <a:cs typeface="Arial" panose="020B0604020202020204" pitchFamily="34" charset="0"/>
            </a:rPr>
            <a:t>Yeterlik Sertifikası </a:t>
          </a:r>
          <a:endParaRPr lang="tr-TR" sz="2300" kern="1200" dirty="0">
            <a:latin typeface="Arial" panose="020B0604020202020204" pitchFamily="34" charset="0"/>
            <a:cs typeface="Arial" panose="020B0604020202020204" pitchFamily="34" charset="0"/>
          </a:endParaRPr>
        </a:p>
      </dsp:txBody>
      <dsp:txXfrm>
        <a:off x="3400231" y="2861589"/>
        <a:ext cx="1352937" cy="1352937"/>
      </dsp:txXfrm>
    </dsp:sp>
    <dsp:sp modelId="{8735B3B9-FA36-4FE2-BACF-16482B143C04}">
      <dsp:nvSpPr>
        <dsp:cNvPr id="0" name=""/>
        <dsp:cNvSpPr/>
      </dsp:nvSpPr>
      <dsp:spPr>
        <a:xfrm rot="10800000">
          <a:off x="1266782" y="3265407"/>
          <a:ext cx="1751318" cy="545302"/>
        </a:xfrm>
        <a:prstGeom prst="leftArrow">
          <a:avLst>
            <a:gd name="adj1" fmla="val 60000"/>
            <a:gd name="adj2" fmla="val 50000"/>
          </a:avLst>
        </a:prstGeom>
        <a:solidFill>
          <a:schemeClr val="accent2">
            <a:hueOff val="0"/>
            <a:satOff val="0"/>
            <a:lumOff val="0"/>
            <a:alphaOff val="0"/>
          </a:schemeClr>
        </a:solidFill>
        <a:ln>
          <a:noFill/>
        </a:ln>
        <a:effectLst>
          <a:outerShdw blurRad="38100" dist="30000" dir="5400000" rotWithShape="0">
            <a:srgbClr val="000000">
              <a:alpha val="4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3340D654-8D2B-49EB-8DC9-B60CCBD22367}">
      <dsp:nvSpPr>
        <dsp:cNvPr id="0" name=""/>
        <dsp:cNvSpPr/>
      </dsp:nvSpPr>
      <dsp:spPr>
        <a:xfrm>
          <a:off x="357945" y="2810988"/>
          <a:ext cx="1817674" cy="1454139"/>
        </a:xfrm>
        <a:prstGeom prst="roundRect">
          <a:avLst>
            <a:gd name="adj" fmla="val 10000"/>
          </a:avLst>
        </a:prstGeom>
        <a:solidFill>
          <a:schemeClr val="accent2">
            <a:hueOff val="0"/>
            <a:satOff val="0"/>
            <a:lumOff val="0"/>
            <a:alphaOff val="0"/>
          </a:schemeClr>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endParaRPr lang="tr-TR" sz="2000" kern="1200" smtClean="0">
            <a:latin typeface="Arial" panose="020B0604020202020204" pitchFamily="34" charset="0"/>
            <a:cs typeface="Arial" panose="020B0604020202020204" pitchFamily="34" charset="0"/>
          </a:endParaRPr>
        </a:p>
        <a:p>
          <a:pPr lvl="0" algn="ctr" defTabSz="889000">
            <a:lnSpc>
              <a:spcPct val="90000"/>
            </a:lnSpc>
            <a:spcBef>
              <a:spcPct val="0"/>
            </a:spcBef>
            <a:spcAft>
              <a:spcPct val="35000"/>
            </a:spcAft>
          </a:pPr>
          <a:r>
            <a:rPr lang="tr-TR" sz="2000" kern="1200" smtClean="0">
              <a:latin typeface="Arial" panose="020B0604020202020204" pitchFamily="34" charset="0"/>
              <a:cs typeface="Arial" panose="020B0604020202020204" pitchFamily="34" charset="0"/>
            </a:rPr>
            <a:t>Yeterlik Kuruluşu</a:t>
          </a:r>
          <a:endParaRPr lang="tr-TR" sz="2000" kern="1200" dirty="0">
            <a:latin typeface="Arial" panose="020B0604020202020204" pitchFamily="34" charset="0"/>
            <a:cs typeface="Arial" panose="020B0604020202020204" pitchFamily="34" charset="0"/>
          </a:endParaRPr>
        </a:p>
      </dsp:txBody>
      <dsp:txXfrm>
        <a:off x="400535" y="2853578"/>
        <a:ext cx="1732494" cy="1368959"/>
      </dsp:txXfrm>
    </dsp:sp>
    <dsp:sp modelId="{55B9FF21-5948-4A9A-82AA-045483EF2237}">
      <dsp:nvSpPr>
        <dsp:cNvPr id="0" name=""/>
        <dsp:cNvSpPr/>
      </dsp:nvSpPr>
      <dsp:spPr>
        <a:xfrm rot="13545814">
          <a:off x="1829036" y="1869400"/>
          <a:ext cx="1776756" cy="545302"/>
        </a:xfrm>
        <a:prstGeom prst="leftArrow">
          <a:avLst>
            <a:gd name="adj1" fmla="val 60000"/>
            <a:gd name="adj2" fmla="val 50000"/>
          </a:avLst>
        </a:prstGeom>
        <a:solidFill>
          <a:schemeClr val="accent3">
            <a:hueOff val="0"/>
            <a:satOff val="0"/>
            <a:lumOff val="0"/>
            <a:alphaOff val="0"/>
          </a:schemeClr>
        </a:solidFill>
        <a:ln>
          <a:noFill/>
        </a:ln>
        <a:effectLst>
          <a:outerShdw blurRad="38100" dist="30000" dir="5400000" rotWithShape="0">
            <a:srgbClr val="000000">
              <a:alpha val="4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2A35ABB8-7E7C-45B0-A8AA-0EDAC9ED0628}">
      <dsp:nvSpPr>
        <dsp:cNvPr id="0" name=""/>
        <dsp:cNvSpPr/>
      </dsp:nvSpPr>
      <dsp:spPr>
        <a:xfrm>
          <a:off x="1188826" y="778488"/>
          <a:ext cx="1817674" cy="1454139"/>
        </a:xfrm>
        <a:prstGeom prst="roundRect">
          <a:avLst>
            <a:gd name="adj" fmla="val 10000"/>
          </a:avLst>
        </a:prstGeom>
        <a:solidFill>
          <a:schemeClr val="accent3">
            <a:hueOff val="0"/>
            <a:satOff val="0"/>
            <a:lumOff val="0"/>
            <a:alphaOff val="0"/>
          </a:schemeClr>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endParaRPr lang="tr-TR" sz="2000" kern="1200" smtClean="0">
            <a:latin typeface="Arial" panose="020B0604020202020204" pitchFamily="34" charset="0"/>
            <a:cs typeface="Arial" panose="020B0604020202020204" pitchFamily="34" charset="0"/>
          </a:endParaRPr>
        </a:p>
        <a:p>
          <a:pPr lvl="0" algn="ctr" defTabSz="889000">
            <a:lnSpc>
              <a:spcPct val="90000"/>
            </a:lnSpc>
            <a:spcBef>
              <a:spcPct val="0"/>
            </a:spcBef>
            <a:spcAft>
              <a:spcPct val="35000"/>
            </a:spcAft>
          </a:pPr>
          <a:r>
            <a:rPr lang="tr-TR" sz="2000" kern="1200" smtClean="0">
              <a:latin typeface="Arial" panose="020B0604020202020204" pitchFamily="34" charset="0"/>
              <a:cs typeface="Arial" panose="020B0604020202020204" pitchFamily="34" charset="0"/>
            </a:rPr>
            <a:t>Kamu İhale Kurumu</a:t>
          </a:r>
        </a:p>
        <a:p>
          <a:pPr lvl="0" algn="ctr" defTabSz="889000">
            <a:lnSpc>
              <a:spcPct val="90000"/>
            </a:lnSpc>
            <a:spcBef>
              <a:spcPct val="0"/>
            </a:spcBef>
            <a:spcAft>
              <a:spcPct val="35000"/>
            </a:spcAft>
          </a:pPr>
          <a:endParaRPr lang="tr-TR" sz="2000" kern="1200" dirty="0">
            <a:latin typeface="Arial" panose="020B0604020202020204" pitchFamily="34" charset="0"/>
            <a:cs typeface="Arial" panose="020B0604020202020204" pitchFamily="34" charset="0"/>
          </a:endParaRPr>
        </a:p>
      </dsp:txBody>
      <dsp:txXfrm>
        <a:off x="1231416" y="821078"/>
        <a:ext cx="1732494" cy="1368959"/>
      </dsp:txXfrm>
    </dsp:sp>
    <dsp:sp modelId="{96B8CA9B-FDA7-403D-920D-639DAF016C95}">
      <dsp:nvSpPr>
        <dsp:cNvPr id="0" name=""/>
        <dsp:cNvSpPr/>
      </dsp:nvSpPr>
      <dsp:spPr>
        <a:xfrm rot="16200000">
          <a:off x="3201040" y="1331148"/>
          <a:ext cx="1751318" cy="545302"/>
        </a:xfrm>
        <a:prstGeom prst="leftArrow">
          <a:avLst>
            <a:gd name="adj1" fmla="val 60000"/>
            <a:gd name="adj2" fmla="val 50000"/>
          </a:avLst>
        </a:prstGeom>
        <a:solidFill>
          <a:schemeClr val="accent4">
            <a:hueOff val="0"/>
            <a:satOff val="0"/>
            <a:lumOff val="0"/>
            <a:alphaOff val="0"/>
          </a:schemeClr>
        </a:solidFill>
        <a:ln>
          <a:noFill/>
        </a:ln>
        <a:effectLst>
          <a:outerShdw blurRad="38100" dist="30000" dir="5400000" rotWithShape="0">
            <a:srgbClr val="000000">
              <a:alpha val="4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B8BE46AC-5449-42A2-9E45-3CF1048E548E}">
      <dsp:nvSpPr>
        <dsp:cNvPr id="0" name=""/>
        <dsp:cNvSpPr/>
      </dsp:nvSpPr>
      <dsp:spPr>
        <a:xfrm>
          <a:off x="3167862" y="1070"/>
          <a:ext cx="1817674" cy="1454139"/>
        </a:xfrm>
        <a:prstGeom prst="roundRect">
          <a:avLst>
            <a:gd name="adj" fmla="val 10000"/>
          </a:avLst>
        </a:prstGeom>
        <a:solidFill>
          <a:schemeClr val="accent4">
            <a:hueOff val="0"/>
            <a:satOff val="0"/>
            <a:lumOff val="0"/>
            <a:alphaOff val="0"/>
          </a:schemeClr>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tr-TR" sz="2000" kern="1200" dirty="0" smtClean="0">
              <a:latin typeface="Arial" panose="020B0604020202020204" pitchFamily="34" charset="0"/>
              <a:cs typeface="Arial" panose="020B0604020202020204" pitchFamily="34" charset="0"/>
            </a:rPr>
            <a:t>Onaylanmış Kuruluş</a:t>
          </a:r>
          <a:endParaRPr lang="tr-TR" sz="2000" kern="1200" dirty="0">
            <a:latin typeface="Arial" panose="020B0604020202020204" pitchFamily="34" charset="0"/>
            <a:cs typeface="Arial" panose="020B0604020202020204" pitchFamily="34" charset="0"/>
          </a:endParaRPr>
        </a:p>
      </dsp:txBody>
      <dsp:txXfrm>
        <a:off x="3210452" y="43660"/>
        <a:ext cx="1732494" cy="1368959"/>
      </dsp:txXfrm>
    </dsp:sp>
    <dsp:sp modelId="{F30B28F7-F3DF-4F7C-AEDA-6BB17CF4DC77}">
      <dsp:nvSpPr>
        <dsp:cNvPr id="0" name=""/>
        <dsp:cNvSpPr/>
      </dsp:nvSpPr>
      <dsp:spPr>
        <a:xfrm rot="18900000">
          <a:off x="4568768" y="1897679"/>
          <a:ext cx="1751318" cy="545302"/>
        </a:xfrm>
        <a:prstGeom prst="leftArrow">
          <a:avLst>
            <a:gd name="adj1" fmla="val 60000"/>
            <a:gd name="adj2" fmla="val 50000"/>
          </a:avLst>
        </a:prstGeom>
        <a:solidFill>
          <a:schemeClr val="accent5">
            <a:hueOff val="0"/>
            <a:satOff val="0"/>
            <a:lumOff val="0"/>
            <a:alphaOff val="0"/>
          </a:schemeClr>
        </a:solidFill>
        <a:ln>
          <a:noFill/>
        </a:ln>
        <a:effectLst>
          <a:outerShdw blurRad="38100" dist="30000" dir="5400000" rotWithShape="0">
            <a:srgbClr val="000000">
              <a:alpha val="4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3DC8C0EC-2F41-4ABA-9256-DAF2DF74547C}">
      <dsp:nvSpPr>
        <dsp:cNvPr id="0" name=""/>
        <dsp:cNvSpPr/>
      </dsp:nvSpPr>
      <dsp:spPr>
        <a:xfrm>
          <a:off x="5154774" y="824076"/>
          <a:ext cx="1817674" cy="1454139"/>
        </a:xfrm>
        <a:prstGeom prst="roundRect">
          <a:avLst>
            <a:gd name="adj" fmla="val 10000"/>
          </a:avLst>
        </a:prstGeom>
        <a:solidFill>
          <a:schemeClr val="accent5">
            <a:hueOff val="0"/>
            <a:satOff val="0"/>
            <a:lumOff val="0"/>
            <a:alphaOff val="0"/>
          </a:schemeClr>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tr-TR" sz="2000" kern="1200" smtClean="0">
              <a:latin typeface="Arial" panose="020B0604020202020204" pitchFamily="34" charset="0"/>
              <a:cs typeface="Arial" panose="020B0604020202020204" pitchFamily="34" charset="0"/>
            </a:rPr>
            <a:t>Yeterlik Komisyonu</a:t>
          </a:r>
          <a:endParaRPr lang="tr-TR" sz="2000" kern="1200" dirty="0" smtClean="0">
            <a:latin typeface="Arial" panose="020B0604020202020204" pitchFamily="34" charset="0"/>
            <a:cs typeface="Arial" panose="020B0604020202020204" pitchFamily="34" charset="0"/>
          </a:endParaRPr>
        </a:p>
      </dsp:txBody>
      <dsp:txXfrm>
        <a:off x="5197364" y="866666"/>
        <a:ext cx="1732494" cy="1368959"/>
      </dsp:txXfrm>
    </dsp:sp>
    <dsp:sp modelId="{A60359D1-EE0A-446E-A00E-4630673A3A14}">
      <dsp:nvSpPr>
        <dsp:cNvPr id="0" name=""/>
        <dsp:cNvSpPr/>
      </dsp:nvSpPr>
      <dsp:spPr>
        <a:xfrm>
          <a:off x="5135299" y="3265407"/>
          <a:ext cx="1751318" cy="545302"/>
        </a:xfrm>
        <a:prstGeom prst="leftArrow">
          <a:avLst>
            <a:gd name="adj1" fmla="val 60000"/>
            <a:gd name="adj2" fmla="val 50000"/>
          </a:avLst>
        </a:prstGeom>
        <a:solidFill>
          <a:schemeClr val="accent6">
            <a:hueOff val="0"/>
            <a:satOff val="0"/>
            <a:lumOff val="0"/>
            <a:alphaOff val="0"/>
          </a:schemeClr>
        </a:solidFill>
        <a:ln>
          <a:noFill/>
        </a:ln>
        <a:effectLst>
          <a:outerShdw blurRad="38100" dist="30000" dir="5400000" rotWithShape="0">
            <a:srgbClr val="000000">
              <a:alpha val="4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771DB143-87BF-435C-8060-BCA16334BCDB}">
      <dsp:nvSpPr>
        <dsp:cNvPr id="0" name=""/>
        <dsp:cNvSpPr/>
      </dsp:nvSpPr>
      <dsp:spPr>
        <a:xfrm>
          <a:off x="5977780" y="2810988"/>
          <a:ext cx="1817674" cy="1454139"/>
        </a:xfrm>
        <a:prstGeom prst="roundRect">
          <a:avLst>
            <a:gd name="adj" fmla="val 10000"/>
          </a:avLst>
        </a:prstGeom>
        <a:solidFill>
          <a:schemeClr val="accent6">
            <a:hueOff val="0"/>
            <a:satOff val="0"/>
            <a:lumOff val="0"/>
            <a:alphaOff val="0"/>
          </a:schemeClr>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tr-TR" sz="2000" kern="1200" dirty="0" smtClean="0">
              <a:latin typeface="Arial" panose="020B0604020202020204" pitchFamily="34" charset="0"/>
              <a:cs typeface="Arial" panose="020B0604020202020204" pitchFamily="34" charset="0"/>
            </a:rPr>
            <a:t>BAŞVURU SAHİBİ </a:t>
          </a:r>
          <a:endParaRPr lang="tr-TR" sz="2000" kern="1200" dirty="0">
            <a:latin typeface="Arial" panose="020B0604020202020204" pitchFamily="34" charset="0"/>
            <a:cs typeface="Arial" panose="020B0604020202020204" pitchFamily="34" charset="0"/>
          </a:endParaRPr>
        </a:p>
      </dsp:txBody>
      <dsp:txXfrm>
        <a:off x="6020370" y="2853578"/>
        <a:ext cx="1732494" cy="136895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3EF8B7-1B27-4E38-BC9B-9EE75AFEED57}">
      <dsp:nvSpPr>
        <dsp:cNvPr id="0" name=""/>
        <dsp:cNvSpPr/>
      </dsp:nvSpPr>
      <dsp:spPr>
        <a:xfrm rot="5400000">
          <a:off x="-165845" y="111530"/>
          <a:ext cx="1483816" cy="1265579"/>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smtClean="0">
              <a:latin typeface="Arial" panose="020B0604020202020204" pitchFamily="34" charset="0"/>
              <a:cs typeface="Arial" panose="020B0604020202020204" pitchFamily="34" charset="0"/>
            </a:rPr>
            <a:t>Yeterlik Komisyonu</a:t>
          </a:r>
          <a:endParaRPr lang="tr-TR" sz="1800" kern="1200" dirty="0">
            <a:latin typeface="Arial" panose="020B0604020202020204" pitchFamily="34" charset="0"/>
            <a:cs typeface="Arial" panose="020B0604020202020204" pitchFamily="34" charset="0"/>
          </a:endParaRPr>
        </a:p>
      </dsp:txBody>
      <dsp:txXfrm rot="-5400000">
        <a:off x="-56726" y="635202"/>
        <a:ext cx="1265579" cy="218237"/>
      </dsp:txXfrm>
    </dsp:sp>
    <dsp:sp modelId="{4099AC45-CEAB-4851-9966-4366B2507061}">
      <dsp:nvSpPr>
        <dsp:cNvPr id="0" name=""/>
        <dsp:cNvSpPr/>
      </dsp:nvSpPr>
      <dsp:spPr>
        <a:xfrm rot="5400000">
          <a:off x="4314892" y="-3005460"/>
          <a:ext cx="964987" cy="7403975"/>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smtClean="0">
              <a:latin typeface="Arial" panose="020B0604020202020204" pitchFamily="34" charset="0"/>
              <a:cs typeface="Arial" panose="020B0604020202020204" pitchFamily="34" charset="0"/>
            </a:rPr>
            <a:t>İşlem süresi &lt;60 gün belirlenebilir. Herhangi bir belirleme yok ise 30 gündür.</a:t>
          </a:r>
          <a:endParaRPr lang="tr-TR" sz="2400" kern="1200" dirty="0">
            <a:latin typeface="Arial" panose="020B0604020202020204" pitchFamily="34" charset="0"/>
            <a:cs typeface="Arial" panose="020B0604020202020204" pitchFamily="34" charset="0"/>
          </a:endParaRPr>
        </a:p>
      </dsp:txBody>
      <dsp:txXfrm rot="-5400000">
        <a:off x="1095399" y="261140"/>
        <a:ext cx="7356868" cy="870773"/>
      </dsp:txXfrm>
    </dsp:sp>
    <dsp:sp modelId="{F0CAAC57-4C2A-4C8E-8D02-EE581C9DE927}">
      <dsp:nvSpPr>
        <dsp:cNvPr id="0" name=""/>
        <dsp:cNvSpPr/>
      </dsp:nvSpPr>
      <dsp:spPr>
        <a:xfrm rot="5400000">
          <a:off x="-181124" y="1824354"/>
          <a:ext cx="1483816" cy="1235021"/>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smtClean="0">
              <a:latin typeface="Arial" panose="020B0604020202020204" pitchFamily="34" charset="0"/>
              <a:cs typeface="Arial" panose="020B0604020202020204" pitchFamily="34" charset="0"/>
            </a:rPr>
            <a:t>İtiraz Komisyonu</a:t>
          </a:r>
          <a:endParaRPr lang="tr-TR" sz="1800" kern="1200" dirty="0">
            <a:latin typeface="Arial" panose="020B0604020202020204" pitchFamily="34" charset="0"/>
            <a:cs typeface="Arial" panose="020B0604020202020204" pitchFamily="34" charset="0"/>
          </a:endParaRPr>
        </a:p>
      </dsp:txBody>
      <dsp:txXfrm rot="-5400000">
        <a:off x="-56726" y="2317468"/>
        <a:ext cx="1235021" cy="248795"/>
      </dsp:txXfrm>
    </dsp:sp>
    <dsp:sp modelId="{9D8AB534-AD91-4BAE-BD61-15AD7FAC70C3}">
      <dsp:nvSpPr>
        <dsp:cNvPr id="0" name=""/>
        <dsp:cNvSpPr/>
      </dsp:nvSpPr>
      <dsp:spPr>
        <a:xfrm rot="5400000">
          <a:off x="3909233" y="-1519790"/>
          <a:ext cx="1745748" cy="7403975"/>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smtClean="0">
              <a:latin typeface="Arial" panose="020B0604020202020204" pitchFamily="34" charset="0"/>
              <a:cs typeface="Arial" panose="020B0604020202020204" pitchFamily="34" charset="0"/>
            </a:rPr>
            <a:t>Yeterlik sistemi ilanı ve dokümanı için 30 gün içerisinde</a:t>
          </a:r>
          <a:endParaRPr lang="tr-TR" sz="2400" kern="1200" dirty="0">
            <a:latin typeface="Arial" panose="020B0604020202020204" pitchFamily="34" charset="0"/>
            <a:cs typeface="Arial" panose="020B0604020202020204" pitchFamily="34" charset="0"/>
          </a:endParaRPr>
        </a:p>
        <a:p>
          <a:pPr marL="228600" lvl="1" indent="-228600" algn="l" defTabSz="1066800">
            <a:lnSpc>
              <a:spcPct val="90000"/>
            </a:lnSpc>
            <a:spcBef>
              <a:spcPct val="0"/>
            </a:spcBef>
            <a:spcAft>
              <a:spcPct val="15000"/>
            </a:spcAft>
            <a:buChar char="••"/>
          </a:pPr>
          <a:r>
            <a:rPr lang="tr-TR" sz="2400" kern="1200" dirty="0" err="1" smtClean="0">
              <a:latin typeface="Arial" panose="020B0604020202020204" pitchFamily="34" charset="0"/>
              <a:cs typeface="Arial" panose="020B0604020202020204" pitchFamily="34" charset="0"/>
            </a:rPr>
            <a:t>YK’nın</a:t>
          </a:r>
          <a:r>
            <a:rPr lang="tr-TR" sz="2400" kern="1200" dirty="0" smtClean="0">
              <a:latin typeface="Arial" panose="020B0604020202020204" pitchFamily="34" charset="0"/>
              <a:cs typeface="Arial" panose="020B0604020202020204" pitchFamily="34" charset="0"/>
            </a:rPr>
            <a:t> nihai kararlarına karşı 5 işgünü içerisinde </a:t>
          </a:r>
          <a:r>
            <a:rPr lang="tr-TR" sz="2400" kern="1200" dirty="0" err="1" smtClean="0">
              <a:latin typeface="Arial" panose="020B0604020202020204" pitchFamily="34" charset="0"/>
              <a:cs typeface="Arial" panose="020B0604020202020204" pitchFamily="34" charset="0"/>
            </a:rPr>
            <a:t>İK’ya</a:t>
          </a:r>
          <a:endParaRPr lang="tr-TR" sz="2400" kern="1200" dirty="0">
            <a:latin typeface="Arial" panose="020B0604020202020204" pitchFamily="34" charset="0"/>
            <a:cs typeface="Arial" panose="020B0604020202020204" pitchFamily="34" charset="0"/>
          </a:endParaRPr>
        </a:p>
        <a:p>
          <a:pPr marL="228600" lvl="1" indent="-228600" algn="l" defTabSz="1066800">
            <a:lnSpc>
              <a:spcPct val="90000"/>
            </a:lnSpc>
            <a:spcBef>
              <a:spcPct val="0"/>
            </a:spcBef>
            <a:spcAft>
              <a:spcPct val="15000"/>
            </a:spcAft>
            <a:buChar char="••"/>
          </a:pPr>
          <a:r>
            <a:rPr lang="tr-TR" sz="2400" kern="1200" dirty="0" smtClean="0">
              <a:latin typeface="Arial" panose="020B0604020202020204" pitchFamily="34" charset="0"/>
              <a:cs typeface="Arial" panose="020B0604020202020204" pitchFamily="34" charset="0"/>
            </a:rPr>
            <a:t>10 işgünü içerisinde gerekçeli karar alır</a:t>
          </a:r>
          <a:endParaRPr lang="tr-TR" sz="2400" kern="1200" dirty="0">
            <a:latin typeface="Arial" panose="020B0604020202020204" pitchFamily="34" charset="0"/>
            <a:cs typeface="Arial" panose="020B0604020202020204" pitchFamily="34" charset="0"/>
          </a:endParaRPr>
        </a:p>
      </dsp:txBody>
      <dsp:txXfrm rot="-5400000">
        <a:off x="1080120" y="1394543"/>
        <a:ext cx="7318755" cy="1575308"/>
      </dsp:txXfrm>
    </dsp:sp>
    <dsp:sp modelId="{61D3A4D9-48DD-4011-8A70-409DDDDD6609}">
      <dsp:nvSpPr>
        <dsp:cNvPr id="0" name=""/>
        <dsp:cNvSpPr/>
      </dsp:nvSpPr>
      <dsp:spPr>
        <a:xfrm rot="5400000">
          <a:off x="-181124" y="3131265"/>
          <a:ext cx="1483816" cy="1235021"/>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tr-TR" sz="2000" kern="1200" dirty="0" smtClean="0">
              <a:latin typeface="Arial" panose="020B0604020202020204" pitchFamily="34" charset="0"/>
              <a:cs typeface="Arial" panose="020B0604020202020204" pitchFamily="34" charset="0"/>
            </a:rPr>
            <a:t>KİK</a:t>
          </a:r>
          <a:endParaRPr lang="tr-TR" sz="2000" kern="1200" dirty="0">
            <a:latin typeface="Arial" panose="020B0604020202020204" pitchFamily="34" charset="0"/>
            <a:cs typeface="Arial" panose="020B0604020202020204" pitchFamily="34" charset="0"/>
          </a:endParaRPr>
        </a:p>
      </dsp:txBody>
      <dsp:txXfrm rot="-5400000">
        <a:off x="-56726" y="3624379"/>
        <a:ext cx="1235021" cy="248795"/>
      </dsp:txXfrm>
    </dsp:sp>
    <dsp:sp modelId="{7C3D6013-5501-4E4C-8165-0C7F1DE20ACB}">
      <dsp:nvSpPr>
        <dsp:cNvPr id="0" name=""/>
        <dsp:cNvSpPr/>
      </dsp:nvSpPr>
      <dsp:spPr>
        <a:xfrm rot="5400000">
          <a:off x="4299867" y="92841"/>
          <a:ext cx="964480" cy="7403975"/>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err="1" smtClean="0">
              <a:latin typeface="Arial" panose="020B0604020202020204" pitchFamily="34" charset="0"/>
              <a:cs typeface="Arial" panose="020B0604020202020204" pitchFamily="34" charset="0"/>
            </a:rPr>
            <a:t>İK’nın</a:t>
          </a:r>
          <a:r>
            <a:rPr lang="tr-TR" sz="2400" kern="1200" dirty="0" smtClean="0">
              <a:latin typeface="Arial" panose="020B0604020202020204" pitchFamily="34" charset="0"/>
              <a:cs typeface="Arial" panose="020B0604020202020204" pitchFamily="34" charset="0"/>
            </a:rPr>
            <a:t> kararlarına karşı 5 işgünü içerisinde KİK’e</a:t>
          </a:r>
          <a:endParaRPr lang="tr-TR" sz="2400" kern="1200" dirty="0">
            <a:latin typeface="Arial" panose="020B0604020202020204" pitchFamily="34" charset="0"/>
            <a:cs typeface="Arial" panose="020B0604020202020204" pitchFamily="34" charset="0"/>
          </a:endParaRPr>
        </a:p>
        <a:p>
          <a:pPr marL="228600" lvl="1" indent="-228600" algn="l" defTabSz="1066800">
            <a:lnSpc>
              <a:spcPct val="90000"/>
            </a:lnSpc>
            <a:spcBef>
              <a:spcPct val="0"/>
            </a:spcBef>
            <a:spcAft>
              <a:spcPct val="15000"/>
            </a:spcAft>
            <a:buChar char="••"/>
          </a:pPr>
          <a:r>
            <a:rPr lang="tr-TR" sz="2400" kern="1200" dirty="0" smtClean="0">
              <a:latin typeface="Arial" panose="020B0604020202020204" pitchFamily="34" charset="0"/>
              <a:cs typeface="Arial" panose="020B0604020202020204" pitchFamily="34" charset="0"/>
            </a:rPr>
            <a:t>Özel nitelikli karar alınır.</a:t>
          </a:r>
          <a:endParaRPr lang="tr-TR" sz="2400" kern="1200" dirty="0">
            <a:latin typeface="Arial" panose="020B0604020202020204" pitchFamily="34" charset="0"/>
            <a:cs typeface="Arial" panose="020B0604020202020204" pitchFamily="34" charset="0"/>
          </a:endParaRPr>
        </a:p>
      </dsp:txBody>
      <dsp:txXfrm rot="-5400000">
        <a:off x="1080120" y="3359670"/>
        <a:ext cx="7356893" cy="8703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5EF544-E628-4886-BF5E-0BD210D45C8F}">
      <dsp:nvSpPr>
        <dsp:cNvPr id="0" name=""/>
        <dsp:cNvSpPr/>
      </dsp:nvSpPr>
      <dsp:spPr>
        <a:xfrm rot="5400000">
          <a:off x="4633136" y="438211"/>
          <a:ext cx="1352828" cy="1176960"/>
        </a:xfrm>
        <a:prstGeom prst="hexagon">
          <a:avLst>
            <a:gd name="adj" fmla="val 25000"/>
            <a:gd name="vf" fmla="val 115470"/>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tr-TR" sz="1400" kern="1200" dirty="0" smtClean="0"/>
            <a:t>Bankalar</a:t>
          </a:r>
          <a:endParaRPr lang="tr-TR" sz="1400" kern="1200" dirty="0"/>
        </a:p>
      </dsp:txBody>
      <dsp:txXfrm rot="-5400000">
        <a:off x="4904480" y="561093"/>
        <a:ext cx="810140" cy="931196"/>
      </dsp:txXfrm>
    </dsp:sp>
    <dsp:sp modelId="{C83E79DC-1DC6-4E56-9B77-A2CA43ACA288}">
      <dsp:nvSpPr>
        <dsp:cNvPr id="0" name=""/>
        <dsp:cNvSpPr/>
      </dsp:nvSpPr>
      <dsp:spPr>
        <a:xfrm>
          <a:off x="4675009" y="272029"/>
          <a:ext cx="1509756" cy="811697"/>
        </a:xfrm>
        <a:prstGeom prst="rect">
          <a:avLst/>
        </a:prstGeom>
        <a:noFill/>
        <a:ln>
          <a:noFill/>
        </a:ln>
        <a:effectLst/>
      </dsp:spPr>
      <dsp:style>
        <a:lnRef idx="0">
          <a:scrgbClr r="0" g="0" b="0"/>
        </a:lnRef>
        <a:fillRef idx="0">
          <a:scrgbClr r="0" g="0" b="0"/>
        </a:fillRef>
        <a:effectRef idx="0">
          <a:scrgbClr r="0" g="0" b="0"/>
        </a:effectRef>
        <a:fontRef idx="minor"/>
      </dsp:style>
    </dsp:sp>
    <dsp:sp modelId="{A7216291-10AE-4292-8A6C-495963172D12}">
      <dsp:nvSpPr>
        <dsp:cNvPr id="0" name=""/>
        <dsp:cNvSpPr/>
      </dsp:nvSpPr>
      <dsp:spPr>
        <a:xfrm rot="5400000">
          <a:off x="2904945" y="196920"/>
          <a:ext cx="1352828" cy="1176960"/>
        </a:xfrm>
        <a:prstGeom prst="hexagon">
          <a:avLst>
            <a:gd name="adj" fmla="val 25000"/>
            <a:gd name="vf" fmla="val 11547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r>
            <a:rPr lang="tr-TR" sz="1700" kern="1200" dirty="0" smtClean="0"/>
            <a:t>Hazine ve Maliye Bakanlığı</a:t>
          </a:r>
          <a:endParaRPr lang="tr-TR" sz="1700" kern="1200" dirty="0"/>
        </a:p>
      </dsp:txBody>
      <dsp:txXfrm rot="-5400000">
        <a:off x="3176289" y="319802"/>
        <a:ext cx="810140" cy="931196"/>
      </dsp:txXfrm>
    </dsp:sp>
    <dsp:sp modelId="{A7BEBD0F-C5B3-4DA9-B368-33351FF97A79}">
      <dsp:nvSpPr>
        <dsp:cNvPr id="0" name=""/>
        <dsp:cNvSpPr/>
      </dsp:nvSpPr>
      <dsp:spPr>
        <a:xfrm rot="5400000">
          <a:off x="2904945" y="1819097"/>
          <a:ext cx="1352828" cy="1176960"/>
        </a:xfrm>
        <a:prstGeom prst="hexagon">
          <a:avLst>
            <a:gd name="adj" fmla="val 2500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tr-TR" sz="2000" kern="1200" dirty="0" smtClean="0"/>
            <a:t>EKAP</a:t>
          </a:r>
          <a:endParaRPr lang="tr-TR" sz="2000" kern="1200" dirty="0"/>
        </a:p>
      </dsp:txBody>
      <dsp:txXfrm rot="-5400000">
        <a:off x="3176289" y="1941979"/>
        <a:ext cx="810140" cy="931196"/>
      </dsp:txXfrm>
    </dsp:sp>
    <dsp:sp modelId="{1C740D37-33FB-4A26-B648-A26F6FE71264}">
      <dsp:nvSpPr>
        <dsp:cNvPr id="0" name=""/>
        <dsp:cNvSpPr/>
      </dsp:nvSpPr>
      <dsp:spPr>
        <a:xfrm>
          <a:off x="1313973" y="1420310"/>
          <a:ext cx="1463494" cy="8116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r" defTabSz="622300">
            <a:lnSpc>
              <a:spcPct val="90000"/>
            </a:lnSpc>
            <a:spcBef>
              <a:spcPct val="0"/>
            </a:spcBef>
            <a:spcAft>
              <a:spcPct val="35000"/>
            </a:spcAft>
          </a:pPr>
          <a:endParaRPr lang="tr-TR" sz="1400" kern="1200" dirty="0"/>
        </a:p>
      </dsp:txBody>
      <dsp:txXfrm>
        <a:off x="1313973" y="1420310"/>
        <a:ext cx="1463494" cy="811697"/>
      </dsp:txXfrm>
    </dsp:sp>
    <dsp:sp modelId="{75596F5D-C626-456C-9F7C-875F69D8197A}">
      <dsp:nvSpPr>
        <dsp:cNvPr id="0" name=""/>
        <dsp:cNvSpPr/>
      </dsp:nvSpPr>
      <dsp:spPr>
        <a:xfrm rot="5400000">
          <a:off x="5281217" y="1825320"/>
          <a:ext cx="1352828" cy="1176960"/>
        </a:xfrm>
        <a:prstGeom prst="hexagon">
          <a:avLst>
            <a:gd name="adj" fmla="val 25000"/>
            <a:gd name="vf" fmla="val 115470"/>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tr-TR" sz="2400" kern="1200" dirty="0" smtClean="0"/>
            <a:t>TSE</a:t>
          </a:r>
          <a:endParaRPr lang="tr-TR" sz="2400" kern="1200" dirty="0"/>
        </a:p>
      </dsp:txBody>
      <dsp:txXfrm rot="-5400000">
        <a:off x="5552561" y="1948202"/>
        <a:ext cx="810140" cy="931196"/>
      </dsp:txXfrm>
    </dsp:sp>
    <dsp:sp modelId="{4BB73B25-3BF5-473B-ADF5-5CB42EBF37DB}">
      <dsp:nvSpPr>
        <dsp:cNvPr id="0" name=""/>
        <dsp:cNvSpPr/>
      </dsp:nvSpPr>
      <dsp:spPr>
        <a:xfrm rot="5400000">
          <a:off x="960735" y="2645202"/>
          <a:ext cx="1352828" cy="1176960"/>
        </a:xfrm>
        <a:prstGeom prst="hexagon">
          <a:avLst>
            <a:gd name="adj" fmla="val 25000"/>
            <a:gd name="vf" fmla="val 115470"/>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tr-TR" sz="1400" kern="1200" dirty="0" smtClean="0"/>
            <a:t>Sağlık Bakanlığı</a:t>
          </a:r>
          <a:endParaRPr lang="tr-TR" sz="1400" kern="1200" dirty="0"/>
        </a:p>
      </dsp:txBody>
      <dsp:txXfrm rot="-5400000">
        <a:off x="1232079" y="2768084"/>
        <a:ext cx="810140" cy="931196"/>
      </dsp:txXfrm>
    </dsp:sp>
    <dsp:sp modelId="{1EF04045-6B70-4350-9EF9-9D82823200F7}">
      <dsp:nvSpPr>
        <dsp:cNvPr id="0" name=""/>
        <dsp:cNvSpPr/>
      </dsp:nvSpPr>
      <dsp:spPr>
        <a:xfrm>
          <a:off x="4675009" y="2568591"/>
          <a:ext cx="1509756" cy="811697"/>
        </a:xfrm>
        <a:prstGeom prst="rect">
          <a:avLst/>
        </a:prstGeom>
        <a:noFill/>
        <a:ln>
          <a:noFill/>
        </a:ln>
        <a:effectLst/>
      </dsp:spPr>
      <dsp:style>
        <a:lnRef idx="0">
          <a:scrgbClr r="0" g="0" b="0"/>
        </a:lnRef>
        <a:fillRef idx="0">
          <a:scrgbClr r="0" g="0" b="0"/>
        </a:fillRef>
        <a:effectRef idx="0">
          <a:scrgbClr r="0" g="0" b="0"/>
        </a:effectRef>
        <a:fontRef idx="minor"/>
      </dsp:style>
    </dsp:sp>
    <dsp:sp modelId="{9FC6919D-03B5-463E-9F3C-47CE4CA799E8}">
      <dsp:nvSpPr>
        <dsp:cNvPr id="0" name=""/>
        <dsp:cNvSpPr/>
      </dsp:nvSpPr>
      <dsp:spPr>
        <a:xfrm rot="5400000">
          <a:off x="4489123" y="3293275"/>
          <a:ext cx="1352828" cy="1176960"/>
        </a:xfrm>
        <a:prstGeom prst="hexagon">
          <a:avLst>
            <a:gd name="adj" fmla="val 25000"/>
            <a:gd name="vf" fmla="val 115470"/>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tr-TR" sz="2400" kern="1200" dirty="0" smtClean="0"/>
            <a:t>SGK</a:t>
          </a:r>
          <a:endParaRPr lang="tr-TR" sz="2400" kern="1200" dirty="0"/>
        </a:p>
      </dsp:txBody>
      <dsp:txXfrm rot="-5400000">
        <a:off x="4760467" y="3416157"/>
        <a:ext cx="810140" cy="931196"/>
      </dsp:txXfrm>
    </dsp:sp>
    <dsp:sp modelId="{665C58E9-5F26-400A-9A6D-2A206B7207B6}">
      <dsp:nvSpPr>
        <dsp:cNvPr id="0" name=""/>
        <dsp:cNvSpPr/>
      </dsp:nvSpPr>
      <dsp:spPr>
        <a:xfrm rot="5400000">
          <a:off x="2616921" y="3509294"/>
          <a:ext cx="1352828" cy="1176960"/>
        </a:xfrm>
        <a:prstGeom prst="hexagon">
          <a:avLst>
            <a:gd name="adj" fmla="val 25000"/>
            <a:gd name="vf" fmla="val 115470"/>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tr-TR" sz="1400" kern="1200" dirty="0" smtClean="0"/>
            <a:t>Sanayi ve Teknoloji Bakanlığı</a:t>
          </a:r>
          <a:endParaRPr lang="tr-TR" sz="1400" kern="1200" dirty="0"/>
        </a:p>
      </dsp:txBody>
      <dsp:txXfrm rot="-5400000">
        <a:off x="2888265" y="3632176"/>
        <a:ext cx="810140" cy="931196"/>
      </dsp:txXfrm>
    </dsp:sp>
    <dsp:sp modelId="{9EB1C40F-F740-42F7-9843-C595311454FC}">
      <dsp:nvSpPr>
        <dsp:cNvPr id="0" name=""/>
        <dsp:cNvSpPr/>
      </dsp:nvSpPr>
      <dsp:spPr>
        <a:xfrm>
          <a:off x="1192687" y="3565377"/>
          <a:ext cx="1461055" cy="8116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r" defTabSz="622300">
            <a:lnSpc>
              <a:spcPct val="90000"/>
            </a:lnSpc>
            <a:spcBef>
              <a:spcPct val="0"/>
            </a:spcBef>
            <a:spcAft>
              <a:spcPct val="35000"/>
            </a:spcAft>
          </a:pPr>
          <a:endParaRPr lang="tr-TR" sz="1400" kern="1200" dirty="0"/>
        </a:p>
      </dsp:txBody>
      <dsp:txXfrm>
        <a:off x="1192687" y="3565377"/>
        <a:ext cx="1461055" cy="811697"/>
      </dsp:txXfrm>
    </dsp:sp>
    <dsp:sp modelId="{6EB8820C-8471-4A86-ABDE-4A2EABCA23B0}">
      <dsp:nvSpPr>
        <dsp:cNvPr id="0" name=""/>
        <dsp:cNvSpPr/>
      </dsp:nvSpPr>
      <dsp:spPr>
        <a:xfrm rot="5400000">
          <a:off x="1248762" y="917004"/>
          <a:ext cx="1352828" cy="1176960"/>
        </a:xfrm>
        <a:prstGeom prst="hexagon">
          <a:avLst>
            <a:gd name="adj" fmla="val 25000"/>
            <a:gd name="vf" fmla="val 115470"/>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r>
            <a:rPr lang="tr-TR" sz="1700" kern="1200" dirty="0" smtClean="0"/>
            <a:t>İçişleri Bakanlığı</a:t>
          </a:r>
          <a:endParaRPr lang="tr-TR" sz="1700" kern="1200" dirty="0"/>
        </a:p>
      </dsp:txBody>
      <dsp:txXfrm rot="-5400000">
        <a:off x="1520106" y="1039886"/>
        <a:ext cx="810140" cy="93119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A01D79-7E9A-441D-AD7E-F693597668A6}">
      <dsp:nvSpPr>
        <dsp:cNvPr id="0" name=""/>
        <dsp:cNvSpPr/>
      </dsp:nvSpPr>
      <dsp:spPr>
        <a:xfrm>
          <a:off x="0" y="521865"/>
          <a:ext cx="7962850" cy="375686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tr-TR" sz="3600" kern="1200" dirty="0" smtClean="0">
              <a:latin typeface="Arial" panose="020B0604020202020204" pitchFamily="34" charset="0"/>
              <a:cs typeface="Arial" panose="020B0604020202020204" pitchFamily="34" charset="0"/>
            </a:rPr>
            <a:t> </a:t>
          </a:r>
        </a:p>
        <a:p>
          <a:pPr lvl="0" algn="just" defTabSz="1600200" rtl="0">
            <a:lnSpc>
              <a:spcPct val="90000"/>
            </a:lnSpc>
            <a:spcBef>
              <a:spcPct val="0"/>
            </a:spcBef>
            <a:spcAft>
              <a:spcPct val="35000"/>
            </a:spcAft>
          </a:pPr>
          <a:endParaRPr lang="tr-TR" sz="3600" kern="1200" dirty="0" smtClean="0">
            <a:latin typeface="Arial" panose="020B0604020202020204" pitchFamily="34" charset="0"/>
            <a:cs typeface="Arial" panose="020B0604020202020204" pitchFamily="34" charset="0"/>
          </a:endParaRPr>
        </a:p>
        <a:p>
          <a:pPr lvl="0" algn="just" defTabSz="1600200" rtl="0">
            <a:lnSpc>
              <a:spcPct val="90000"/>
            </a:lnSpc>
            <a:spcBef>
              <a:spcPct val="0"/>
            </a:spcBef>
            <a:spcAft>
              <a:spcPct val="35000"/>
            </a:spcAft>
          </a:pPr>
          <a:r>
            <a:rPr lang="tr-TR" sz="3600" kern="1200" dirty="0" smtClean="0">
              <a:latin typeface="Arial" panose="020B0604020202020204" pitchFamily="34" charset="0"/>
              <a:cs typeface="Arial" panose="020B0604020202020204" pitchFamily="34" charset="0"/>
            </a:rPr>
            <a:t>19/06/2018 tarihinden sonra;</a:t>
          </a:r>
        </a:p>
        <a:p>
          <a:pPr lvl="0" algn="just" defTabSz="1600200" rtl="0">
            <a:lnSpc>
              <a:spcPct val="90000"/>
            </a:lnSpc>
            <a:spcBef>
              <a:spcPct val="0"/>
            </a:spcBef>
            <a:spcAft>
              <a:spcPct val="35000"/>
            </a:spcAft>
          </a:pPr>
          <a:r>
            <a:rPr lang="tr-TR" sz="3200" kern="1200" dirty="0" smtClean="0">
              <a:solidFill>
                <a:schemeClr val="tx1"/>
              </a:solidFill>
              <a:latin typeface="Arial" panose="020B0604020202020204" pitchFamily="34" charset="0"/>
              <a:cs typeface="Arial" panose="020B0604020202020204" pitchFamily="34" charset="0"/>
            </a:rPr>
            <a:t>- Açık İhale Usulü İle Yapılan Mal Alımı İhaleleri (YM</a:t>
          </a:r>
          <a:r>
            <a:rPr lang="tr-TR" sz="3200" u="sng" kern="1200" dirty="0" smtClean="0">
              <a:solidFill>
                <a:schemeClr val="tx1"/>
              </a:solidFill>
              <a:latin typeface="Arial" panose="020B0604020202020204" pitchFamily="34" charset="0"/>
              <a:cs typeface="Arial" panose="020B0604020202020204" pitchFamily="34" charset="0"/>
            </a:rPr>
            <a:t>&lt;</a:t>
          </a:r>
          <a:r>
            <a:rPr lang="tr-TR" sz="3200" u="none" kern="1200" dirty="0" smtClean="0">
              <a:solidFill>
                <a:schemeClr val="tx1"/>
              </a:solidFill>
              <a:latin typeface="Arial" panose="020B0604020202020204" pitchFamily="34" charset="0"/>
              <a:cs typeface="Arial" panose="020B0604020202020204" pitchFamily="34" charset="0"/>
            </a:rPr>
            <a:t>4xED)</a:t>
          </a:r>
          <a:endParaRPr lang="tr-TR" sz="3200" kern="1200" dirty="0" smtClean="0">
            <a:solidFill>
              <a:schemeClr val="tx1"/>
            </a:solidFill>
            <a:latin typeface="Arial" panose="020B0604020202020204" pitchFamily="34" charset="0"/>
            <a:cs typeface="Arial" panose="020B0604020202020204" pitchFamily="34" charset="0"/>
          </a:endParaRPr>
        </a:p>
        <a:p>
          <a:pPr lvl="0" algn="just" defTabSz="1600200" rtl="0">
            <a:lnSpc>
              <a:spcPct val="90000"/>
            </a:lnSpc>
            <a:spcBef>
              <a:spcPct val="0"/>
            </a:spcBef>
            <a:spcAft>
              <a:spcPct val="35000"/>
            </a:spcAft>
          </a:pPr>
          <a:r>
            <a:rPr lang="tr-TR" sz="3200" kern="1200" dirty="0" smtClean="0">
              <a:solidFill>
                <a:schemeClr val="tx1"/>
              </a:solidFill>
              <a:latin typeface="Arial" panose="020B0604020202020204" pitchFamily="34" charset="0"/>
              <a:cs typeface="Arial" panose="020B0604020202020204" pitchFamily="34" charset="0"/>
            </a:rPr>
            <a:t>- Açık İhale Usulü İle Yapılan Hizmet Alımı İhaleleri (YM</a:t>
          </a:r>
          <a:r>
            <a:rPr lang="tr-TR" sz="3200" u="sng" kern="1200" dirty="0" smtClean="0">
              <a:solidFill>
                <a:schemeClr val="tx1"/>
              </a:solidFill>
              <a:latin typeface="Arial" panose="020B0604020202020204" pitchFamily="34" charset="0"/>
              <a:cs typeface="Arial" panose="020B0604020202020204" pitchFamily="34" charset="0"/>
            </a:rPr>
            <a:t>&lt;</a:t>
          </a:r>
          <a:r>
            <a:rPr lang="tr-TR" sz="3200" u="none" kern="1200" dirty="0" smtClean="0">
              <a:solidFill>
                <a:schemeClr val="tx1"/>
              </a:solidFill>
              <a:latin typeface="Arial" panose="020B0604020202020204" pitchFamily="34" charset="0"/>
              <a:cs typeface="Arial" panose="020B0604020202020204" pitchFamily="34" charset="0"/>
            </a:rPr>
            <a:t>0,50xED)</a:t>
          </a:r>
          <a:endParaRPr lang="tr-TR" sz="3200" kern="1200" dirty="0" smtClean="0">
            <a:solidFill>
              <a:schemeClr val="tx1"/>
            </a:solidFill>
            <a:latin typeface="Arial" panose="020B0604020202020204" pitchFamily="34" charset="0"/>
            <a:cs typeface="Arial" panose="020B0604020202020204" pitchFamily="34" charset="0"/>
          </a:endParaRPr>
        </a:p>
        <a:p>
          <a:pPr lvl="0" algn="just" defTabSz="1600200" rtl="0">
            <a:lnSpc>
              <a:spcPct val="90000"/>
            </a:lnSpc>
            <a:spcBef>
              <a:spcPct val="0"/>
            </a:spcBef>
            <a:spcAft>
              <a:spcPct val="35000"/>
            </a:spcAft>
          </a:pPr>
          <a:endParaRPr lang="tr-TR" sz="4000" kern="1200" dirty="0" smtClean="0">
            <a:latin typeface="Arial" panose="020B0604020202020204" pitchFamily="34" charset="0"/>
            <a:cs typeface="Arial" panose="020B0604020202020204" pitchFamily="34" charset="0"/>
          </a:endParaRPr>
        </a:p>
        <a:p>
          <a:pPr lvl="0" algn="just" defTabSz="1600200" rtl="0">
            <a:lnSpc>
              <a:spcPct val="90000"/>
            </a:lnSpc>
            <a:spcBef>
              <a:spcPct val="0"/>
            </a:spcBef>
            <a:spcAft>
              <a:spcPct val="35000"/>
            </a:spcAft>
          </a:pPr>
          <a:endParaRPr lang="tr-TR" sz="4100" kern="1200" dirty="0">
            <a:latin typeface="Arial" panose="020B0604020202020204" pitchFamily="34" charset="0"/>
            <a:cs typeface="Arial" panose="020B0604020202020204" pitchFamily="34" charset="0"/>
          </a:endParaRPr>
        </a:p>
      </dsp:txBody>
      <dsp:txXfrm>
        <a:off x="183395" y="705260"/>
        <a:ext cx="7596060" cy="339007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A01D79-7E9A-441D-AD7E-F693597668A6}">
      <dsp:nvSpPr>
        <dsp:cNvPr id="0" name=""/>
        <dsp:cNvSpPr/>
      </dsp:nvSpPr>
      <dsp:spPr>
        <a:xfrm>
          <a:off x="0" y="434496"/>
          <a:ext cx="7962850" cy="393160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just" defTabSz="1422400" rtl="0">
            <a:lnSpc>
              <a:spcPct val="90000"/>
            </a:lnSpc>
            <a:spcBef>
              <a:spcPct val="0"/>
            </a:spcBef>
            <a:spcAft>
              <a:spcPct val="35000"/>
            </a:spcAft>
          </a:pPr>
          <a:r>
            <a:rPr lang="tr-TR" sz="3200" kern="1200" dirty="0" smtClean="0">
              <a:latin typeface="Arial" panose="020B0604020202020204" pitchFamily="34" charset="0"/>
              <a:cs typeface="Arial" panose="020B0604020202020204" pitchFamily="34" charset="0"/>
            </a:rPr>
            <a:t> </a:t>
          </a:r>
        </a:p>
        <a:p>
          <a:pPr lvl="0" algn="just" defTabSz="1422400" rtl="0">
            <a:lnSpc>
              <a:spcPct val="90000"/>
            </a:lnSpc>
            <a:spcBef>
              <a:spcPct val="0"/>
            </a:spcBef>
            <a:spcAft>
              <a:spcPct val="35000"/>
            </a:spcAft>
          </a:pPr>
          <a:endParaRPr lang="tr-TR" sz="3200" kern="1200" dirty="0" smtClean="0">
            <a:latin typeface="Arial" panose="020B0604020202020204" pitchFamily="34" charset="0"/>
            <a:cs typeface="Arial" panose="020B0604020202020204" pitchFamily="34" charset="0"/>
          </a:endParaRPr>
        </a:p>
        <a:p>
          <a:pPr lvl="0" algn="just" defTabSz="1422400" rtl="0">
            <a:lnSpc>
              <a:spcPct val="90000"/>
            </a:lnSpc>
            <a:spcBef>
              <a:spcPct val="0"/>
            </a:spcBef>
            <a:spcAft>
              <a:spcPct val="35000"/>
            </a:spcAft>
          </a:pPr>
          <a:r>
            <a:rPr lang="tr-TR" sz="3200" kern="1200" dirty="0" smtClean="0">
              <a:latin typeface="Arial" panose="020B0604020202020204" pitchFamily="34" charset="0"/>
              <a:cs typeface="Arial" panose="020B0604020202020204" pitchFamily="34" charset="0"/>
            </a:rPr>
            <a:t>02/01/2019 tarihinden sonra;</a:t>
          </a:r>
        </a:p>
        <a:p>
          <a:pPr lvl="0" algn="just" defTabSz="1422400" rtl="0">
            <a:lnSpc>
              <a:spcPct val="90000"/>
            </a:lnSpc>
            <a:spcBef>
              <a:spcPct val="0"/>
            </a:spcBef>
            <a:spcAft>
              <a:spcPct val="35000"/>
            </a:spcAft>
          </a:pPr>
          <a:r>
            <a:rPr lang="tr-TR" sz="2800" kern="1200" dirty="0" smtClean="0">
              <a:solidFill>
                <a:schemeClr val="tx1"/>
              </a:solidFill>
              <a:latin typeface="Arial" panose="020B0604020202020204" pitchFamily="34" charset="0"/>
              <a:cs typeface="Arial" panose="020B0604020202020204" pitchFamily="34" charset="0"/>
            </a:rPr>
            <a:t>- Açık İhale Usulü ve Pazarlık Usulü (21/f) İle Yapılan Mal Alımı İhaleleri</a:t>
          </a:r>
        </a:p>
        <a:p>
          <a:pPr lvl="0" algn="just" defTabSz="1422400" rtl="0">
            <a:lnSpc>
              <a:spcPct val="90000"/>
            </a:lnSpc>
            <a:spcBef>
              <a:spcPct val="0"/>
            </a:spcBef>
            <a:spcAft>
              <a:spcPct val="35000"/>
            </a:spcAft>
          </a:pPr>
          <a:r>
            <a:rPr lang="tr-TR" sz="2800" kern="1200" dirty="0" smtClean="0">
              <a:solidFill>
                <a:schemeClr val="tx1"/>
              </a:solidFill>
              <a:latin typeface="Arial" panose="020B0604020202020204" pitchFamily="34" charset="0"/>
              <a:cs typeface="Arial" panose="020B0604020202020204" pitchFamily="34" charset="0"/>
            </a:rPr>
            <a:t>- Açık İhale Usulü ve Pazarlık Usulü (21/f) İle Yapılan Hizmet Alımı İhaleleri </a:t>
          </a:r>
        </a:p>
        <a:p>
          <a:pPr lvl="0" algn="just" defTabSz="1422400" rtl="0">
            <a:lnSpc>
              <a:spcPct val="90000"/>
            </a:lnSpc>
            <a:spcBef>
              <a:spcPct val="0"/>
            </a:spcBef>
            <a:spcAft>
              <a:spcPct val="35000"/>
            </a:spcAft>
          </a:pPr>
          <a:r>
            <a:rPr lang="tr-TR" sz="2800" kern="1200" dirty="0" smtClean="0">
              <a:solidFill>
                <a:schemeClr val="tx1"/>
              </a:solidFill>
              <a:latin typeface="Arial" panose="020B0604020202020204" pitchFamily="34" charset="0"/>
              <a:cs typeface="Arial" panose="020B0604020202020204" pitchFamily="34" charset="0"/>
            </a:rPr>
            <a:t>- Açık İhale Usulü İle Yapılan Yapım İşi İhaleleri </a:t>
          </a:r>
          <a:endParaRPr lang="tr-TR" sz="3600" kern="1200" dirty="0" smtClean="0">
            <a:latin typeface="Arial" panose="020B0604020202020204" pitchFamily="34" charset="0"/>
            <a:cs typeface="Arial" panose="020B0604020202020204" pitchFamily="34" charset="0"/>
          </a:endParaRPr>
        </a:p>
        <a:p>
          <a:pPr lvl="0" algn="just" defTabSz="1422400" rtl="0">
            <a:lnSpc>
              <a:spcPct val="90000"/>
            </a:lnSpc>
            <a:spcBef>
              <a:spcPct val="0"/>
            </a:spcBef>
            <a:spcAft>
              <a:spcPct val="35000"/>
            </a:spcAft>
          </a:pPr>
          <a:endParaRPr lang="tr-TR" sz="3600" kern="1200" dirty="0" smtClean="0">
            <a:latin typeface="Arial" panose="020B0604020202020204" pitchFamily="34" charset="0"/>
            <a:cs typeface="Arial" panose="020B0604020202020204" pitchFamily="34" charset="0"/>
          </a:endParaRPr>
        </a:p>
        <a:p>
          <a:pPr lvl="0" algn="just" defTabSz="1422400" rtl="0">
            <a:lnSpc>
              <a:spcPct val="90000"/>
            </a:lnSpc>
            <a:spcBef>
              <a:spcPct val="0"/>
            </a:spcBef>
            <a:spcAft>
              <a:spcPct val="35000"/>
            </a:spcAft>
          </a:pPr>
          <a:endParaRPr lang="tr-TR" sz="4000" kern="1200" dirty="0">
            <a:latin typeface="Arial" panose="020B0604020202020204" pitchFamily="34" charset="0"/>
            <a:cs typeface="Arial" panose="020B0604020202020204" pitchFamily="34" charset="0"/>
          </a:endParaRPr>
        </a:p>
      </dsp:txBody>
      <dsp:txXfrm>
        <a:off x="191925" y="626421"/>
        <a:ext cx="7579000" cy="354775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A01D79-7E9A-441D-AD7E-F693597668A6}">
      <dsp:nvSpPr>
        <dsp:cNvPr id="0" name=""/>
        <dsp:cNvSpPr/>
      </dsp:nvSpPr>
      <dsp:spPr>
        <a:xfrm>
          <a:off x="0" y="2344"/>
          <a:ext cx="7499350" cy="4795911"/>
        </a:xfrm>
        <a:prstGeom prst="roundRect">
          <a:avLst/>
        </a:prstGeom>
        <a:gradFill rotWithShape="1">
          <a:gsLst>
            <a:gs pos="0">
              <a:schemeClr val="accent6">
                <a:tint val="35000"/>
                <a:satMod val="253000"/>
              </a:schemeClr>
            </a:gs>
            <a:gs pos="50000">
              <a:schemeClr val="accent6">
                <a:tint val="42000"/>
                <a:satMod val="255000"/>
              </a:schemeClr>
            </a:gs>
            <a:gs pos="97000">
              <a:schemeClr val="accent6">
                <a:tint val="53000"/>
                <a:satMod val="260000"/>
              </a:schemeClr>
            </a:gs>
            <a:gs pos="100000">
              <a:schemeClr val="accent6">
                <a:tint val="56000"/>
                <a:satMod val="275000"/>
              </a:schemeClr>
            </a:gs>
          </a:gsLst>
          <a:path path="circle">
            <a:fillToRect l="50000" t="50000" r="50000" b="50000"/>
          </a:path>
        </a:gradFill>
        <a:ln w="9525" cap="flat" cmpd="sng" algn="ctr">
          <a:solidFill>
            <a:schemeClr val="accent6"/>
          </a:solidFill>
          <a:prstDash val="solid"/>
        </a:ln>
        <a:effectLst>
          <a:outerShdw blurRad="63500" dist="25400" dir="5400000" rotWithShape="0">
            <a:srgbClr val="000000">
              <a:alpha val="43137"/>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37160" tIns="137160" rIns="137160" bIns="137160" numCol="1" spcCol="1270" anchor="ctr" anchorCtr="0">
          <a:noAutofit/>
        </a:bodyPr>
        <a:lstStyle/>
        <a:p>
          <a:pPr lvl="0" algn="just" defTabSz="1600200" rtl="0">
            <a:lnSpc>
              <a:spcPct val="90000"/>
            </a:lnSpc>
            <a:spcBef>
              <a:spcPct val="0"/>
            </a:spcBef>
            <a:spcAft>
              <a:spcPct val="35000"/>
            </a:spcAft>
          </a:pPr>
          <a:r>
            <a:rPr lang="tr-TR" sz="3600" kern="1200" dirty="0" smtClean="0">
              <a:solidFill>
                <a:schemeClr val="tx1"/>
              </a:solidFill>
              <a:latin typeface="Arial" panose="020B0604020202020204" pitchFamily="34" charset="0"/>
              <a:cs typeface="Arial" panose="020B0604020202020204" pitchFamily="34" charset="0"/>
            </a:rPr>
            <a:t> </a:t>
          </a:r>
        </a:p>
        <a:p>
          <a:pPr lvl="0" algn="just" defTabSz="1600200" rtl="0">
            <a:lnSpc>
              <a:spcPct val="90000"/>
            </a:lnSpc>
            <a:spcBef>
              <a:spcPct val="0"/>
            </a:spcBef>
            <a:spcAft>
              <a:spcPct val="35000"/>
            </a:spcAft>
          </a:pPr>
          <a:endParaRPr lang="tr-TR" sz="3600" kern="1200" dirty="0" smtClean="0">
            <a:solidFill>
              <a:schemeClr val="tx1"/>
            </a:solidFill>
            <a:latin typeface="Arial" panose="020B0604020202020204" pitchFamily="34" charset="0"/>
            <a:cs typeface="Arial" panose="020B0604020202020204" pitchFamily="34" charset="0"/>
          </a:endParaRPr>
        </a:p>
        <a:p>
          <a:pPr lvl="0" algn="just" defTabSz="1600200" rtl="0">
            <a:lnSpc>
              <a:spcPct val="90000"/>
            </a:lnSpc>
            <a:spcBef>
              <a:spcPct val="0"/>
            </a:spcBef>
            <a:spcAft>
              <a:spcPct val="35000"/>
            </a:spcAft>
          </a:pPr>
          <a:r>
            <a:rPr lang="tr-TR" sz="3600" kern="1200" dirty="0" smtClean="0">
              <a:solidFill>
                <a:schemeClr val="tx1"/>
              </a:solidFill>
              <a:latin typeface="Arial" panose="020B0604020202020204" pitchFamily="34" charset="0"/>
              <a:cs typeface="Arial" panose="020B0604020202020204" pitchFamily="34" charset="0"/>
            </a:rPr>
            <a:t>Hangi ihale usulleri? (</a:t>
          </a:r>
          <a:r>
            <a:rPr lang="tr-TR" sz="2800" kern="1200" dirty="0" smtClean="0">
              <a:solidFill>
                <a:schemeClr val="tx1"/>
              </a:solidFill>
              <a:effectLst/>
              <a:latin typeface="Arial" panose="020B0604020202020204" pitchFamily="34" charset="0"/>
              <a:cs typeface="Arial" panose="020B0604020202020204" pitchFamily="34" charset="0"/>
            </a:rPr>
            <a:t>Uygulama Yönetmeliklerine Göre</a:t>
          </a:r>
          <a:r>
            <a:rPr lang="tr-TR" sz="3600" kern="1200" dirty="0" smtClean="0">
              <a:solidFill>
                <a:schemeClr val="tx1"/>
              </a:solidFill>
              <a:effectLst/>
              <a:latin typeface="Arial" panose="020B0604020202020204" pitchFamily="34" charset="0"/>
              <a:cs typeface="Arial" panose="020B0604020202020204" pitchFamily="34" charset="0"/>
            </a:rPr>
            <a:t>)</a:t>
          </a:r>
          <a:endParaRPr lang="tr-TR" sz="3600" kern="1200" dirty="0" smtClean="0">
            <a:solidFill>
              <a:schemeClr val="tx1"/>
            </a:solidFill>
            <a:latin typeface="Arial" panose="020B0604020202020204" pitchFamily="34" charset="0"/>
            <a:cs typeface="Arial" panose="020B0604020202020204" pitchFamily="34" charset="0"/>
          </a:endParaRPr>
        </a:p>
        <a:p>
          <a:pPr lvl="0" algn="just" defTabSz="1600200" rtl="0">
            <a:lnSpc>
              <a:spcPct val="90000"/>
            </a:lnSpc>
            <a:spcBef>
              <a:spcPct val="0"/>
            </a:spcBef>
            <a:spcAft>
              <a:spcPct val="35000"/>
            </a:spcAft>
          </a:pPr>
          <a:endParaRPr lang="tr-TR" sz="3600" kern="1200" dirty="0" smtClean="0">
            <a:solidFill>
              <a:schemeClr val="tx1"/>
            </a:solidFill>
            <a:latin typeface="Arial" panose="020B0604020202020204" pitchFamily="34" charset="0"/>
            <a:cs typeface="Arial" panose="020B0604020202020204" pitchFamily="34" charset="0"/>
          </a:endParaRPr>
        </a:p>
        <a:p>
          <a:pPr lvl="0" algn="just" defTabSz="1600200" rtl="0">
            <a:lnSpc>
              <a:spcPct val="90000"/>
            </a:lnSpc>
            <a:spcBef>
              <a:spcPct val="0"/>
            </a:spcBef>
            <a:spcAft>
              <a:spcPct val="35000"/>
            </a:spcAft>
          </a:pPr>
          <a:r>
            <a:rPr lang="tr-TR" sz="3600" kern="1200" dirty="0" smtClean="0">
              <a:solidFill>
                <a:schemeClr val="tx1"/>
              </a:solidFill>
              <a:latin typeface="Arial" panose="020B0604020202020204" pitchFamily="34" charset="0"/>
              <a:cs typeface="Arial" panose="020B0604020202020204" pitchFamily="34" charset="0"/>
            </a:rPr>
            <a:t>- Açık İhale Usulü </a:t>
          </a:r>
        </a:p>
        <a:p>
          <a:pPr lvl="0" algn="just" defTabSz="1600200" rtl="0">
            <a:lnSpc>
              <a:spcPct val="90000"/>
            </a:lnSpc>
            <a:spcBef>
              <a:spcPct val="0"/>
            </a:spcBef>
            <a:spcAft>
              <a:spcPct val="35000"/>
            </a:spcAft>
          </a:pPr>
          <a:endParaRPr lang="tr-TR" sz="3600" kern="1200" dirty="0" smtClean="0">
            <a:solidFill>
              <a:schemeClr val="tx1"/>
            </a:solidFill>
            <a:latin typeface="Arial" panose="020B0604020202020204" pitchFamily="34" charset="0"/>
            <a:cs typeface="Arial" panose="020B0604020202020204" pitchFamily="34" charset="0"/>
          </a:endParaRPr>
        </a:p>
        <a:p>
          <a:pPr lvl="0" algn="just" defTabSz="1600200" rtl="0">
            <a:lnSpc>
              <a:spcPct val="90000"/>
            </a:lnSpc>
            <a:spcBef>
              <a:spcPct val="0"/>
            </a:spcBef>
            <a:spcAft>
              <a:spcPct val="35000"/>
            </a:spcAft>
          </a:pPr>
          <a:r>
            <a:rPr lang="tr-TR" sz="3600" kern="1200" dirty="0" smtClean="0">
              <a:solidFill>
                <a:schemeClr val="tx1"/>
              </a:solidFill>
              <a:latin typeface="Arial" panose="020B0604020202020204" pitchFamily="34" charset="0"/>
              <a:cs typeface="Arial" panose="020B0604020202020204" pitchFamily="34" charset="0"/>
            </a:rPr>
            <a:t>- Belli İstekliler Arasında İhale Usulü </a:t>
          </a:r>
        </a:p>
        <a:p>
          <a:pPr lvl="0" algn="just" defTabSz="1600200" rtl="0">
            <a:lnSpc>
              <a:spcPct val="90000"/>
            </a:lnSpc>
            <a:spcBef>
              <a:spcPct val="0"/>
            </a:spcBef>
            <a:spcAft>
              <a:spcPct val="35000"/>
            </a:spcAft>
          </a:pPr>
          <a:endParaRPr lang="tr-TR" sz="4000" kern="1200" dirty="0">
            <a:solidFill>
              <a:schemeClr val="tx1"/>
            </a:solidFill>
            <a:latin typeface="Arial" panose="020B0604020202020204" pitchFamily="34" charset="0"/>
            <a:cs typeface="Arial" panose="020B0604020202020204" pitchFamily="34" charset="0"/>
          </a:endParaRPr>
        </a:p>
      </dsp:txBody>
      <dsp:txXfrm>
        <a:off x="234117" y="236461"/>
        <a:ext cx="7031116" cy="432767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A01D79-7E9A-441D-AD7E-F693597668A6}">
      <dsp:nvSpPr>
        <dsp:cNvPr id="0" name=""/>
        <dsp:cNvSpPr/>
      </dsp:nvSpPr>
      <dsp:spPr>
        <a:xfrm>
          <a:off x="0" y="0"/>
          <a:ext cx="7499350" cy="4795911"/>
        </a:xfrm>
        <a:prstGeom prst="roundRect">
          <a:avLst/>
        </a:prstGeom>
        <a:gradFill rotWithShape="1">
          <a:gsLst>
            <a:gs pos="0">
              <a:schemeClr val="accent6">
                <a:tint val="35000"/>
                <a:satMod val="253000"/>
              </a:schemeClr>
            </a:gs>
            <a:gs pos="50000">
              <a:schemeClr val="accent6">
                <a:tint val="42000"/>
                <a:satMod val="255000"/>
              </a:schemeClr>
            </a:gs>
            <a:gs pos="97000">
              <a:schemeClr val="accent6">
                <a:tint val="53000"/>
                <a:satMod val="260000"/>
              </a:schemeClr>
            </a:gs>
            <a:gs pos="100000">
              <a:schemeClr val="accent6">
                <a:tint val="56000"/>
                <a:satMod val="275000"/>
              </a:schemeClr>
            </a:gs>
          </a:gsLst>
          <a:path path="circle">
            <a:fillToRect l="50000" t="50000" r="50000" b="50000"/>
          </a:path>
        </a:gradFill>
        <a:ln w="9525" cap="flat" cmpd="sng" algn="ctr">
          <a:solidFill>
            <a:schemeClr val="accent6"/>
          </a:solidFill>
          <a:prstDash val="solid"/>
        </a:ln>
        <a:effectLst>
          <a:outerShdw blurRad="63500" dist="25400" dir="5400000" rotWithShape="0">
            <a:srgbClr val="000000">
              <a:alpha val="43137"/>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52400" tIns="152400" rIns="152400" bIns="152400" numCol="1" spcCol="1270" anchor="ctr" anchorCtr="0">
          <a:noAutofit/>
        </a:bodyPr>
        <a:lstStyle/>
        <a:p>
          <a:pPr lvl="0" algn="just" defTabSz="1778000" rtl="0">
            <a:lnSpc>
              <a:spcPct val="90000"/>
            </a:lnSpc>
            <a:spcBef>
              <a:spcPct val="0"/>
            </a:spcBef>
            <a:spcAft>
              <a:spcPct val="35000"/>
            </a:spcAft>
          </a:pPr>
          <a:r>
            <a:rPr lang="tr-TR" sz="4000" kern="1200" dirty="0" smtClean="0">
              <a:solidFill>
                <a:schemeClr val="tx1"/>
              </a:solidFill>
              <a:latin typeface="Arial" panose="020B0604020202020204" pitchFamily="34" charset="0"/>
              <a:cs typeface="Arial" panose="020B0604020202020204" pitchFamily="34" charset="0"/>
            </a:rPr>
            <a:t> Hangi ihale türleri?</a:t>
          </a:r>
        </a:p>
        <a:p>
          <a:pPr lvl="0" algn="just" defTabSz="1778000" rtl="0">
            <a:lnSpc>
              <a:spcPct val="90000"/>
            </a:lnSpc>
            <a:spcBef>
              <a:spcPct val="0"/>
            </a:spcBef>
            <a:spcAft>
              <a:spcPct val="35000"/>
            </a:spcAft>
          </a:pPr>
          <a:endParaRPr lang="tr-TR" sz="4000" kern="1200" dirty="0" smtClean="0">
            <a:solidFill>
              <a:schemeClr val="tx1"/>
            </a:solidFill>
            <a:latin typeface="Arial" panose="020B0604020202020204" pitchFamily="34" charset="0"/>
            <a:cs typeface="Arial" panose="020B0604020202020204" pitchFamily="34" charset="0"/>
          </a:endParaRPr>
        </a:p>
        <a:p>
          <a:pPr lvl="0" algn="just" defTabSz="1778000" rtl="0">
            <a:lnSpc>
              <a:spcPct val="90000"/>
            </a:lnSpc>
            <a:spcBef>
              <a:spcPct val="0"/>
            </a:spcBef>
            <a:spcAft>
              <a:spcPct val="35000"/>
            </a:spcAft>
          </a:pPr>
          <a:r>
            <a:rPr lang="tr-TR" sz="3200" kern="1200" dirty="0" smtClean="0">
              <a:solidFill>
                <a:schemeClr val="tx1"/>
              </a:solidFill>
              <a:latin typeface="Arial" panose="020B0604020202020204" pitchFamily="34" charset="0"/>
              <a:cs typeface="Arial" panose="020B0604020202020204" pitchFamily="34" charset="0"/>
            </a:rPr>
            <a:t>- Mal Alımı İhaleleri (mad. 58/B)</a:t>
          </a:r>
        </a:p>
        <a:p>
          <a:pPr lvl="0" algn="just" defTabSz="1778000" rtl="0">
            <a:lnSpc>
              <a:spcPct val="90000"/>
            </a:lnSpc>
            <a:spcBef>
              <a:spcPct val="0"/>
            </a:spcBef>
            <a:spcAft>
              <a:spcPct val="35000"/>
            </a:spcAft>
          </a:pPr>
          <a:r>
            <a:rPr lang="tr-TR" sz="3200" kern="1200" dirty="0" smtClean="0">
              <a:solidFill>
                <a:schemeClr val="tx1"/>
              </a:solidFill>
              <a:latin typeface="Arial" panose="020B0604020202020204" pitchFamily="34" charset="0"/>
              <a:cs typeface="Arial" panose="020B0604020202020204" pitchFamily="34" charset="0"/>
            </a:rPr>
            <a:t>- Hizmet Alımı İhaleleri (</a:t>
          </a:r>
          <a:r>
            <a:rPr lang="tr-TR" sz="2800" kern="1200" dirty="0" smtClean="0">
              <a:solidFill>
                <a:schemeClr val="tx1"/>
              </a:solidFill>
              <a:latin typeface="Arial" panose="020B0604020202020204" pitchFamily="34" charset="0"/>
              <a:cs typeface="Arial" panose="020B0604020202020204" pitchFamily="34" charset="0"/>
            </a:rPr>
            <a:t>Danışmanlık hizmet alımı niteli</a:t>
          </a:r>
          <a:r>
            <a:rPr lang="tr-TR" sz="2400" kern="1200" dirty="0" smtClean="0">
              <a:solidFill>
                <a:schemeClr val="tx1"/>
              </a:solidFill>
              <a:latin typeface="Arial" panose="020B0604020202020204" pitchFamily="34" charset="0"/>
              <a:cs typeface="Arial" panose="020B0604020202020204" pitchFamily="34" charset="0"/>
            </a:rPr>
            <a:t>ğ</a:t>
          </a:r>
          <a:r>
            <a:rPr lang="tr-TR" sz="2800" kern="1200" dirty="0" smtClean="0">
              <a:solidFill>
                <a:schemeClr val="tx1"/>
              </a:solidFill>
              <a:latin typeface="Arial" panose="020B0604020202020204" pitchFamily="34" charset="0"/>
              <a:cs typeface="Arial" panose="020B0604020202020204" pitchFamily="34" charset="0"/>
            </a:rPr>
            <a:t>inde olanlar hariç</a:t>
          </a:r>
          <a:r>
            <a:rPr lang="tr-TR" sz="3200" kern="1200" dirty="0" smtClean="0">
              <a:solidFill>
                <a:schemeClr val="tx1"/>
              </a:solidFill>
              <a:latin typeface="Arial" panose="020B0604020202020204" pitchFamily="34" charset="0"/>
              <a:cs typeface="Arial" panose="020B0604020202020204" pitchFamily="34" charset="0"/>
            </a:rPr>
            <a:t>) (mad. 59/B)</a:t>
          </a:r>
        </a:p>
        <a:p>
          <a:pPr lvl="0" algn="just" defTabSz="1778000" rtl="0">
            <a:lnSpc>
              <a:spcPct val="90000"/>
            </a:lnSpc>
            <a:spcBef>
              <a:spcPct val="0"/>
            </a:spcBef>
            <a:spcAft>
              <a:spcPct val="35000"/>
            </a:spcAft>
          </a:pPr>
          <a:r>
            <a:rPr lang="tr-TR" sz="3200" kern="1200" dirty="0" smtClean="0">
              <a:solidFill>
                <a:schemeClr val="tx1"/>
              </a:solidFill>
              <a:latin typeface="Arial" panose="020B0604020202020204" pitchFamily="34" charset="0"/>
              <a:cs typeface="Arial" panose="020B0604020202020204" pitchFamily="34" charset="0"/>
            </a:rPr>
            <a:t>- Yapım İşi İhaleleri (Ön projeyle çıkılanlar hariç) (mad. 60/B)</a:t>
          </a:r>
          <a:endParaRPr lang="tr-TR" sz="4100" kern="1200" dirty="0">
            <a:solidFill>
              <a:schemeClr val="tx1"/>
            </a:solidFill>
            <a:latin typeface="Arial" panose="020B0604020202020204" pitchFamily="34" charset="0"/>
            <a:cs typeface="Arial" panose="020B0604020202020204" pitchFamily="34" charset="0"/>
          </a:endParaRPr>
        </a:p>
      </dsp:txBody>
      <dsp:txXfrm>
        <a:off x="234117" y="234117"/>
        <a:ext cx="7031116" cy="432767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D6FFF5-354C-4B37-8CC0-E6F585A1D7D6}">
      <dsp:nvSpPr>
        <dsp:cNvPr id="0" name=""/>
        <dsp:cNvSpPr/>
      </dsp:nvSpPr>
      <dsp:spPr>
        <a:xfrm>
          <a:off x="0" y="0"/>
          <a:ext cx="6984776" cy="950505"/>
        </a:xfrm>
        <a:prstGeom prst="rect">
          <a:avLst/>
        </a:prstGeom>
        <a:solidFill>
          <a:schemeClr val="accent1">
            <a:shade val="80000"/>
            <a:hueOff val="0"/>
            <a:satOff val="0"/>
            <a:lumOff val="0"/>
            <a:alphaOff val="0"/>
          </a:schemeClr>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tr-TR" sz="2800" kern="1200" dirty="0" smtClean="0">
              <a:solidFill>
                <a:schemeClr val="tx1"/>
              </a:solidFill>
            </a:rPr>
            <a:t>İLK TEKLİFLER</a:t>
          </a:r>
          <a:endParaRPr lang="tr-TR" sz="2800" kern="1200" dirty="0">
            <a:solidFill>
              <a:schemeClr val="tx1"/>
            </a:solidFill>
          </a:endParaRPr>
        </a:p>
      </dsp:txBody>
      <dsp:txXfrm>
        <a:off x="0" y="0"/>
        <a:ext cx="6984776" cy="950505"/>
      </dsp:txXfrm>
    </dsp:sp>
    <dsp:sp modelId="{6BF69A49-6FB0-4D0A-86C6-38184D063C4C}">
      <dsp:nvSpPr>
        <dsp:cNvPr id="0" name=""/>
        <dsp:cNvSpPr/>
      </dsp:nvSpPr>
      <dsp:spPr>
        <a:xfrm>
          <a:off x="3410" y="950505"/>
          <a:ext cx="2325984" cy="199606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tr-TR" sz="2800" kern="1200" dirty="0" smtClean="0">
              <a:solidFill>
                <a:schemeClr val="tx1"/>
              </a:solidFill>
              <a:latin typeface="Arial" panose="020B0604020202020204" pitchFamily="34" charset="0"/>
              <a:cs typeface="Arial" panose="020B0604020202020204" pitchFamily="34" charset="0"/>
            </a:rPr>
            <a:t>İstekli A</a:t>
          </a:r>
        </a:p>
        <a:p>
          <a:pPr lvl="0" algn="ctr" defTabSz="1244600">
            <a:lnSpc>
              <a:spcPct val="90000"/>
            </a:lnSpc>
            <a:spcBef>
              <a:spcPct val="0"/>
            </a:spcBef>
            <a:spcAft>
              <a:spcPct val="35000"/>
            </a:spcAft>
          </a:pPr>
          <a:r>
            <a:rPr lang="tr-TR" sz="2800" kern="1200" dirty="0" smtClean="0">
              <a:solidFill>
                <a:schemeClr val="tx1"/>
              </a:solidFill>
              <a:latin typeface="Arial" panose="020B0604020202020204" pitchFamily="34" charset="0"/>
              <a:cs typeface="Arial" panose="020B0604020202020204" pitchFamily="34" charset="0"/>
            </a:rPr>
            <a:t>100.000</a:t>
          </a:r>
        </a:p>
        <a:p>
          <a:pPr lvl="0" algn="ctr" defTabSz="1244600">
            <a:lnSpc>
              <a:spcPct val="90000"/>
            </a:lnSpc>
            <a:spcBef>
              <a:spcPct val="0"/>
            </a:spcBef>
            <a:spcAft>
              <a:spcPct val="35000"/>
            </a:spcAft>
          </a:pPr>
          <a:r>
            <a:rPr lang="tr-TR" sz="2800" kern="1200" dirty="0" smtClean="0">
              <a:solidFill>
                <a:schemeClr val="tx1"/>
              </a:solidFill>
              <a:latin typeface="Arial" panose="020B0604020202020204" pitchFamily="34" charset="0"/>
              <a:cs typeface="Arial" panose="020B0604020202020204" pitchFamily="34" charset="0"/>
            </a:rPr>
            <a:t>1.Sıra </a:t>
          </a:r>
        </a:p>
      </dsp:txBody>
      <dsp:txXfrm>
        <a:off x="3410" y="950505"/>
        <a:ext cx="2325984" cy="1996061"/>
      </dsp:txXfrm>
    </dsp:sp>
    <dsp:sp modelId="{05CE4C79-2F39-4039-8EA1-38108799C66B}">
      <dsp:nvSpPr>
        <dsp:cNvPr id="0" name=""/>
        <dsp:cNvSpPr/>
      </dsp:nvSpPr>
      <dsp:spPr>
        <a:xfrm>
          <a:off x="2329395" y="950505"/>
          <a:ext cx="2325984" cy="199606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tr-TR" sz="2800" kern="1200" dirty="0" smtClean="0">
              <a:solidFill>
                <a:schemeClr val="tx1"/>
              </a:solidFill>
              <a:latin typeface="Arial" panose="020B0604020202020204" pitchFamily="34" charset="0"/>
              <a:cs typeface="Arial" panose="020B0604020202020204" pitchFamily="34" charset="0"/>
            </a:rPr>
            <a:t>İstekli B</a:t>
          </a:r>
        </a:p>
        <a:p>
          <a:pPr lvl="0" algn="ctr" defTabSz="1244600">
            <a:lnSpc>
              <a:spcPct val="90000"/>
            </a:lnSpc>
            <a:spcBef>
              <a:spcPct val="0"/>
            </a:spcBef>
            <a:spcAft>
              <a:spcPct val="35000"/>
            </a:spcAft>
          </a:pPr>
          <a:r>
            <a:rPr lang="tr-TR" sz="2800" kern="1200" dirty="0" smtClean="0">
              <a:solidFill>
                <a:schemeClr val="tx1"/>
              </a:solidFill>
              <a:latin typeface="Arial" panose="020B0604020202020204" pitchFamily="34" charset="0"/>
              <a:cs typeface="Arial" panose="020B0604020202020204" pitchFamily="34" charset="0"/>
            </a:rPr>
            <a:t>120.000</a:t>
          </a:r>
        </a:p>
        <a:p>
          <a:pPr lvl="0" algn="ctr" defTabSz="1244600">
            <a:lnSpc>
              <a:spcPct val="90000"/>
            </a:lnSpc>
            <a:spcBef>
              <a:spcPct val="0"/>
            </a:spcBef>
            <a:spcAft>
              <a:spcPct val="35000"/>
            </a:spcAft>
          </a:pPr>
          <a:r>
            <a:rPr lang="tr-TR" sz="2800" kern="1200" dirty="0" smtClean="0">
              <a:solidFill>
                <a:schemeClr val="tx1"/>
              </a:solidFill>
              <a:latin typeface="Arial" panose="020B0604020202020204" pitchFamily="34" charset="0"/>
              <a:cs typeface="Arial" panose="020B0604020202020204" pitchFamily="34" charset="0"/>
            </a:rPr>
            <a:t>2.Sıra</a:t>
          </a:r>
          <a:endParaRPr lang="tr-TR" sz="2800" kern="1200" dirty="0">
            <a:solidFill>
              <a:schemeClr val="tx1"/>
            </a:solidFill>
            <a:latin typeface="Arial" panose="020B0604020202020204" pitchFamily="34" charset="0"/>
            <a:cs typeface="Arial" panose="020B0604020202020204" pitchFamily="34" charset="0"/>
          </a:endParaRPr>
        </a:p>
      </dsp:txBody>
      <dsp:txXfrm>
        <a:off x="2329395" y="950505"/>
        <a:ext cx="2325984" cy="1996061"/>
      </dsp:txXfrm>
    </dsp:sp>
    <dsp:sp modelId="{B8C5191A-1CFC-4955-8ACE-6EFA5D5E58E7}">
      <dsp:nvSpPr>
        <dsp:cNvPr id="0" name=""/>
        <dsp:cNvSpPr/>
      </dsp:nvSpPr>
      <dsp:spPr>
        <a:xfrm>
          <a:off x="4655380" y="950505"/>
          <a:ext cx="2325984" cy="199606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tr-TR" sz="2800" kern="1200" dirty="0" smtClean="0">
              <a:solidFill>
                <a:schemeClr val="tx1"/>
              </a:solidFill>
              <a:latin typeface="Arial" panose="020B0604020202020204" pitchFamily="34" charset="0"/>
              <a:cs typeface="Arial" panose="020B0604020202020204" pitchFamily="34" charset="0"/>
            </a:rPr>
            <a:t>İstekli C</a:t>
          </a:r>
        </a:p>
        <a:p>
          <a:pPr lvl="0" algn="ctr" defTabSz="1244600">
            <a:lnSpc>
              <a:spcPct val="90000"/>
            </a:lnSpc>
            <a:spcBef>
              <a:spcPct val="0"/>
            </a:spcBef>
            <a:spcAft>
              <a:spcPct val="35000"/>
            </a:spcAft>
          </a:pPr>
          <a:r>
            <a:rPr lang="tr-TR" sz="2800" kern="1200" dirty="0" smtClean="0">
              <a:solidFill>
                <a:schemeClr val="tx1"/>
              </a:solidFill>
              <a:latin typeface="Arial" panose="020B0604020202020204" pitchFamily="34" charset="0"/>
              <a:cs typeface="Arial" panose="020B0604020202020204" pitchFamily="34" charset="0"/>
            </a:rPr>
            <a:t>140.000</a:t>
          </a:r>
        </a:p>
        <a:p>
          <a:pPr lvl="0" algn="ctr" defTabSz="1244600">
            <a:lnSpc>
              <a:spcPct val="90000"/>
            </a:lnSpc>
            <a:spcBef>
              <a:spcPct val="0"/>
            </a:spcBef>
            <a:spcAft>
              <a:spcPct val="35000"/>
            </a:spcAft>
          </a:pPr>
          <a:r>
            <a:rPr lang="tr-TR" sz="2800" kern="1200" dirty="0" smtClean="0">
              <a:solidFill>
                <a:schemeClr val="tx1"/>
              </a:solidFill>
              <a:latin typeface="Arial" panose="020B0604020202020204" pitchFamily="34" charset="0"/>
              <a:cs typeface="Arial" panose="020B0604020202020204" pitchFamily="34" charset="0"/>
            </a:rPr>
            <a:t>3.Sıra</a:t>
          </a:r>
        </a:p>
      </dsp:txBody>
      <dsp:txXfrm>
        <a:off x="4655380" y="950505"/>
        <a:ext cx="2325984" cy="1996061"/>
      </dsp:txXfrm>
    </dsp:sp>
    <dsp:sp modelId="{893156DB-04AE-4E9D-AD36-323A8DBA5686}">
      <dsp:nvSpPr>
        <dsp:cNvPr id="0" name=""/>
        <dsp:cNvSpPr/>
      </dsp:nvSpPr>
      <dsp:spPr>
        <a:xfrm>
          <a:off x="0" y="2946567"/>
          <a:ext cx="6984776" cy="221784"/>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FFB0CF-9854-458F-B4CB-4E1BAC209CF0}">
      <dsp:nvSpPr>
        <dsp:cNvPr id="0" name=""/>
        <dsp:cNvSpPr/>
      </dsp:nvSpPr>
      <dsp:spPr>
        <a:xfrm>
          <a:off x="3295590" y="0"/>
          <a:ext cx="5633401" cy="2664295"/>
        </a:xfrm>
        <a:prstGeom prst="rightArrow">
          <a:avLst>
            <a:gd name="adj1" fmla="val 75000"/>
            <a:gd name="adj2" fmla="val 50000"/>
          </a:avLst>
        </a:prstGeom>
        <a:solidFill>
          <a:schemeClr val="accent2">
            <a:tint val="40000"/>
            <a:alpha val="90000"/>
            <a:hueOff val="0"/>
            <a:satOff val="0"/>
            <a:lumOff val="0"/>
            <a:alphaOff val="0"/>
          </a:schemeClr>
        </a:solidFill>
        <a:ln w="1905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285750" lvl="1" indent="-285750" algn="l" defTabSz="1333500">
            <a:lnSpc>
              <a:spcPct val="90000"/>
            </a:lnSpc>
            <a:spcBef>
              <a:spcPct val="0"/>
            </a:spcBef>
            <a:spcAft>
              <a:spcPct val="15000"/>
            </a:spcAft>
            <a:buChar char="••"/>
          </a:pPr>
          <a:r>
            <a:rPr lang="tr-TR" sz="3000" kern="1200" dirty="0" smtClean="0"/>
            <a:t>İstekli A: 90.000  (-10.000)</a:t>
          </a:r>
          <a:endParaRPr lang="tr-TR" sz="3000" kern="1200" dirty="0"/>
        </a:p>
        <a:p>
          <a:pPr marL="285750" lvl="1" indent="-285750" algn="l" defTabSz="1333500">
            <a:lnSpc>
              <a:spcPct val="90000"/>
            </a:lnSpc>
            <a:spcBef>
              <a:spcPct val="0"/>
            </a:spcBef>
            <a:spcAft>
              <a:spcPct val="15000"/>
            </a:spcAft>
            <a:buChar char="••"/>
          </a:pPr>
          <a:r>
            <a:rPr lang="tr-TR" sz="3000" kern="1200" dirty="0" smtClean="0"/>
            <a:t>İstekli B: 85.000 (-35.000)</a:t>
          </a:r>
          <a:endParaRPr lang="tr-TR" sz="3000" kern="1200" dirty="0"/>
        </a:p>
        <a:p>
          <a:pPr marL="285750" lvl="1" indent="-285750" algn="l" defTabSz="1333500">
            <a:lnSpc>
              <a:spcPct val="90000"/>
            </a:lnSpc>
            <a:spcBef>
              <a:spcPct val="0"/>
            </a:spcBef>
            <a:spcAft>
              <a:spcPct val="15000"/>
            </a:spcAft>
            <a:buChar char="••"/>
          </a:pPr>
          <a:r>
            <a:rPr lang="tr-TR" sz="3000" kern="1200" dirty="0" smtClean="0"/>
            <a:t>İstekli C: 110.000 (-30.000)</a:t>
          </a:r>
          <a:endParaRPr lang="tr-TR" sz="3000" kern="1200" dirty="0"/>
        </a:p>
      </dsp:txBody>
      <dsp:txXfrm>
        <a:off x="3295590" y="333037"/>
        <a:ext cx="4634290" cy="1998221"/>
      </dsp:txXfrm>
    </dsp:sp>
    <dsp:sp modelId="{DB22C055-6CC5-4998-AF39-2EB07F3741BD}">
      <dsp:nvSpPr>
        <dsp:cNvPr id="0" name=""/>
        <dsp:cNvSpPr/>
      </dsp:nvSpPr>
      <dsp:spPr>
        <a:xfrm>
          <a:off x="3256" y="0"/>
          <a:ext cx="3289077" cy="2664295"/>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a:lnSpc>
              <a:spcPct val="90000"/>
            </a:lnSpc>
            <a:spcBef>
              <a:spcPct val="0"/>
            </a:spcBef>
            <a:spcAft>
              <a:spcPct val="35000"/>
            </a:spcAft>
          </a:pPr>
          <a:r>
            <a:rPr lang="tr-TR" sz="6500" kern="1200" dirty="0" smtClean="0"/>
            <a:t>TUR</a:t>
          </a:r>
        </a:p>
        <a:p>
          <a:pPr lvl="0" algn="ctr" defTabSz="2889250">
            <a:lnSpc>
              <a:spcPct val="90000"/>
            </a:lnSpc>
            <a:spcBef>
              <a:spcPct val="0"/>
            </a:spcBef>
            <a:spcAft>
              <a:spcPct val="35000"/>
            </a:spcAft>
          </a:pPr>
          <a:r>
            <a:rPr lang="tr-TR" sz="6500" kern="1200" dirty="0" smtClean="0"/>
            <a:t>1</a:t>
          </a:r>
          <a:endParaRPr lang="tr-TR" sz="6500" kern="1200" dirty="0"/>
        </a:p>
      </dsp:txBody>
      <dsp:txXfrm>
        <a:off x="133316" y="130060"/>
        <a:ext cx="3028957" cy="240417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810418-F4F5-4591-B827-28F7BD9B6BD9}">
      <dsp:nvSpPr>
        <dsp:cNvPr id="0" name=""/>
        <dsp:cNvSpPr/>
      </dsp:nvSpPr>
      <dsp:spPr>
        <a:xfrm>
          <a:off x="613757" y="1923988"/>
          <a:ext cx="401469" cy="764995"/>
        </a:xfrm>
        <a:custGeom>
          <a:avLst/>
          <a:gdLst/>
          <a:ahLst/>
          <a:cxnLst/>
          <a:rect l="0" t="0" r="0" b="0"/>
          <a:pathLst>
            <a:path>
              <a:moveTo>
                <a:pt x="0" y="0"/>
              </a:moveTo>
              <a:lnTo>
                <a:pt x="200734" y="0"/>
              </a:lnTo>
              <a:lnTo>
                <a:pt x="200734" y="764995"/>
              </a:lnTo>
              <a:lnTo>
                <a:pt x="401469" y="764995"/>
              </a:lnTo>
            </a:path>
          </a:pathLst>
        </a:custGeom>
        <a:noFill/>
        <a:ln w="1905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792893" y="2284887"/>
        <a:ext cx="43197" cy="43197"/>
      </dsp:txXfrm>
    </dsp:sp>
    <dsp:sp modelId="{BACA8497-57C1-499F-9F25-910A9610A044}">
      <dsp:nvSpPr>
        <dsp:cNvPr id="0" name=""/>
        <dsp:cNvSpPr/>
      </dsp:nvSpPr>
      <dsp:spPr>
        <a:xfrm>
          <a:off x="613757" y="1878268"/>
          <a:ext cx="401469" cy="91440"/>
        </a:xfrm>
        <a:custGeom>
          <a:avLst/>
          <a:gdLst/>
          <a:ahLst/>
          <a:cxnLst/>
          <a:rect l="0" t="0" r="0" b="0"/>
          <a:pathLst>
            <a:path>
              <a:moveTo>
                <a:pt x="0" y="45720"/>
              </a:moveTo>
              <a:lnTo>
                <a:pt x="401469" y="45720"/>
              </a:lnTo>
            </a:path>
          </a:pathLst>
        </a:custGeom>
        <a:noFill/>
        <a:ln w="1905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804455" y="1913951"/>
        <a:ext cx="20073" cy="20073"/>
      </dsp:txXfrm>
    </dsp:sp>
    <dsp:sp modelId="{88800159-6EE3-439E-9C55-FD7AAB6F6D31}">
      <dsp:nvSpPr>
        <dsp:cNvPr id="0" name=""/>
        <dsp:cNvSpPr/>
      </dsp:nvSpPr>
      <dsp:spPr>
        <a:xfrm>
          <a:off x="613757" y="1158992"/>
          <a:ext cx="401469" cy="764995"/>
        </a:xfrm>
        <a:custGeom>
          <a:avLst/>
          <a:gdLst/>
          <a:ahLst/>
          <a:cxnLst/>
          <a:rect l="0" t="0" r="0" b="0"/>
          <a:pathLst>
            <a:path>
              <a:moveTo>
                <a:pt x="0" y="764995"/>
              </a:moveTo>
              <a:lnTo>
                <a:pt x="200734" y="764995"/>
              </a:lnTo>
              <a:lnTo>
                <a:pt x="200734" y="0"/>
              </a:lnTo>
              <a:lnTo>
                <a:pt x="401469" y="0"/>
              </a:lnTo>
            </a:path>
          </a:pathLst>
        </a:custGeom>
        <a:noFill/>
        <a:ln w="1905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792893" y="1519891"/>
        <a:ext cx="43197" cy="43197"/>
      </dsp:txXfrm>
    </dsp:sp>
    <dsp:sp modelId="{0128F36A-8F3D-497A-A062-3BBEF02A4AE3}">
      <dsp:nvSpPr>
        <dsp:cNvPr id="0" name=""/>
        <dsp:cNvSpPr/>
      </dsp:nvSpPr>
      <dsp:spPr>
        <a:xfrm rot="16200000">
          <a:off x="-1302758" y="1617989"/>
          <a:ext cx="3221034" cy="61199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035" tIns="26035" rIns="26035" bIns="26035" numCol="1" spcCol="1270" anchor="ctr" anchorCtr="0">
          <a:noAutofit/>
        </a:bodyPr>
        <a:lstStyle/>
        <a:p>
          <a:pPr lvl="0" algn="ctr" defTabSz="1822450">
            <a:lnSpc>
              <a:spcPct val="90000"/>
            </a:lnSpc>
            <a:spcBef>
              <a:spcPct val="0"/>
            </a:spcBef>
            <a:spcAft>
              <a:spcPct val="35000"/>
            </a:spcAft>
          </a:pPr>
          <a:r>
            <a:rPr lang="tr-TR" sz="4100" kern="1200" dirty="0" smtClean="0"/>
            <a:t>İSTEKLİ A</a:t>
          </a:r>
          <a:endParaRPr lang="tr-TR" sz="4100" kern="1200" dirty="0"/>
        </a:p>
      </dsp:txBody>
      <dsp:txXfrm>
        <a:off x="-1302758" y="1617989"/>
        <a:ext cx="3221034" cy="611996"/>
      </dsp:txXfrm>
    </dsp:sp>
    <dsp:sp modelId="{29E9D4AE-D26A-4002-93ED-E9F29CFB33D9}">
      <dsp:nvSpPr>
        <dsp:cNvPr id="0" name=""/>
        <dsp:cNvSpPr/>
      </dsp:nvSpPr>
      <dsp:spPr>
        <a:xfrm>
          <a:off x="1015226" y="852994"/>
          <a:ext cx="2007348" cy="611996"/>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tr-TR" sz="2000" kern="1200" dirty="0" smtClean="0"/>
            <a:t>1- İstekli B</a:t>
          </a:r>
        </a:p>
        <a:p>
          <a:pPr lvl="0" algn="ctr" defTabSz="889000">
            <a:lnSpc>
              <a:spcPct val="90000"/>
            </a:lnSpc>
            <a:spcBef>
              <a:spcPct val="0"/>
            </a:spcBef>
            <a:spcAft>
              <a:spcPct val="35000"/>
            </a:spcAft>
          </a:pPr>
          <a:r>
            <a:rPr lang="tr-TR" sz="2000" kern="1200" dirty="0" smtClean="0"/>
            <a:t>***</a:t>
          </a:r>
          <a:endParaRPr lang="tr-TR" sz="2000" kern="1200" dirty="0"/>
        </a:p>
      </dsp:txBody>
      <dsp:txXfrm>
        <a:off x="1015226" y="852994"/>
        <a:ext cx="2007348" cy="611996"/>
      </dsp:txXfrm>
    </dsp:sp>
    <dsp:sp modelId="{0D5CE1A6-274D-437A-A283-6FF18D96E8F7}">
      <dsp:nvSpPr>
        <dsp:cNvPr id="0" name=""/>
        <dsp:cNvSpPr/>
      </dsp:nvSpPr>
      <dsp:spPr>
        <a:xfrm>
          <a:off x="1015226" y="1617989"/>
          <a:ext cx="2007348" cy="611996"/>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tr-TR" sz="2000" kern="1200" dirty="0" smtClean="0"/>
            <a:t>2-(SİZ )İstekli A</a:t>
          </a:r>
        </a:p>
        <a:p>
          <a:pPr lvl="0" algn="ctr" defTabSz="889000">
            <a:lnSpc>
              <a:spcPct val="90000"/>
            </a:lnSpc>
            <a:spcBef>
              <a:spcPct val="0"/>
            </a:spcBef>
            <a:spcAft>
              <a:spcPct val="35000"/>
            </a:spcAft>
          </a:pPr>
          <a:r>
            <a:rPr lang="tr-TR" sz="2000" kern="1200" dirty="0" smtClean="0"/>
            <a:t>90.000 TL</a:t>
          </a:r>
          <a:endParaRPr lang="tr-TR" sz="2000" kern="1200" dirty="0"/>
        </a:p>
      </dsp:txBody>
      <dsp:txXfrm>
        <a:off x="1015226" y="1617989"/>
        <a:ext cx="2007348" cy="611996"/>
      </dsp:txXfrm>
    </dsp:sp>
    <dsp:sp modelId="{210DC4FD-643A-447A-ADBE-630D3168E374}">
      <dsp:nvSpPr>
        <dsp:cNvPr id="0" name=""/>
        <dsp:cNvSpPr/>
      </dsp:nvSpPr>
      <dsp:spPr>
        <a:xfrm>
          <a:off x="1015226" y="2382985"/>
          <a:ext cx="2007348" cy="611996"/>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tr-TR" sz="2000" kern="1200" dirty="0" smtClean="0"/>
            <a:t>3-İstekli C</a:t>
          </a:r>
        </a:p>
        <a:p>
          <a:pPr lvl="0" algn="ctr" defTabSz="889000">
            <a:lnSpc>
              <a:spcPct val="90000"/>
            </a:lnSpc>
            <a:spcBef>
              <a:spcPct val="0"/>
            </a:spcBef>
            <a:spcAft>
              <a:spcPct val="35000"/>
            </a:spcAft>
          </a:pPr>
          <a:r>
            <a:rPr lang="tr-TR" sz="2000" kern="1200" dirty="0" smtClean="0"/>
            <a:t>***</a:t>
          </a:r>
          <a:endParaRPr lang="tr-TR" sz="2000" kern="1200" dirty="0"/>
        </a:p>
      </dsp:txBody>
      <dsp:txXfrm>
        <a:off x="1015226" y="2382985"/>
        <a:ext cx="2007348" cy="61199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1"/>
            <a:ext cx="4279918" cy="340265"/>
          </a:xfrm>
          <a:prstGeom prst="rect">
            <a:avLst/>
          </a:prstGeom>
        </p:spPr>
        <p:txBody>
          <a:bodyPr vert="horz" lIns="91440" tIns="45720" rIns="91440" bIns="45720" rtlCol="0"/>
          <a:lstStyle>
            <a:lvl1pPr algn="l">
              <a:defRPr sz="1200"/>
            </a:lvl1pPr>
          </a:lstStyle>
          <a:p>
            <a:pPr>
              <a:defRPr/>
            </a:pPr>
            <a:endParaRPr lang="tr-TR"/>
          </a:p>
        </p:txBody>
      </p:sp>
      <p:sp>
        <p:nvSpPr>
          <p:cNvPr id="3" name="Veri Yer Tutucusu 2"/>
          <p:cNvSpPr>
            <a:spLocks noGrp="1"/>
          </p:cNvSpPr>
          <p:nvPr>
            <p:ph type="dt" sz="quarter" idx="1"/>
          </p:nvPr>
        </p:nvSpPr>
        <p:spPr>
          <a:xfrm>
            <a:off x="5592028" y="1"/>
            <a:ext cx="4279918" cy="340265"/>
          </a:xfrm>
          <a:prstGeom prst="rect">
            <a:avLst/>
          </a:prstGeom>
        </p:spPr>
        <p:txBody>
          <a:bodyPr vert="horz" lIns="91440" tIns="45720" rIns="91440" bIns="45720" rtlCol="0"/>
          <a:lstStyle>
            <a:lvl1pPr algn="r">
              <a:defRPr sz="1200"/>
            </a:lvl1pPr>
          </a:lstStyle>
          <a:p>
            <a:pPr>
              <a:defRPr/>
            </a:pPr>
            <a:fld id="{0BDD45C3-38EB-4001-B201-BBFDCBEE55F2}" type="datetimeFigureOut">
              <a:rPr lang="tr-TR"/>
              <a:pPr>
                <a:defRPr/>
              </a:pPr>
              <a:t>22.10.2018</a:t>
            </a:fld>
            <a:endParaRPr lang="tr-TR"/>
          </a:p>
        </p:txBody>
      </p:sp>
      <p:sp>
        <p:nvSpPr>
          <p:cNvPr id="4" name="Altbilgi Yer Tutucusu 3"/>
          <p:cNvSpPr>
            <a:spLocks noGrp="1"/>
          </p:cNvSpPr>
          <p:nvPr>
            <p:ph type="ftr" sz="quarter" idx="2"/>
          </p:nvPr>
        </p:nvSpPr>
        <p:spPr>
          <a:xfrm>
            <a:off x="0" y="6456324"/>
            <a:ext cx="4279918" cy="340264"/>
          </a:xfrm>
          <a:prstGeom prst="rect">
            <a:avLst/>
          </a:prstGeom>
        </p:spPr>
        <p:txBody>
          <a:bodyPr vert="horz" lIns="91440" tIns="45720" rIns="91440" bIns="45720" rtlCol="0" anchor="b"/>
          <a:lstStyle>
            <a:lvl1pPr algn="l">
              <a:defRPr sz="1200"/>
            </a:lvl1pPr>
          </a:lstStyle>
          <a:p>
            <a:pPr>
              <a:defRPr/>
            </a:pPr>
            <a:endParaRPr lang="tr-TR"/>
          </a:p>
        </p:txBody>
      </p:sp>
      <p:sp>
        <p:nvSpPr>
          <p:cNvPr id="5" name="Slayt Numarası Yer Tutucusu 4"/>
          <p:cNvSpPr>
            <a:spLocks noGrp="1"/>
          </p:cNvSpPr>
          <p:nvPr>
            <p:ph type="sldNum" sz="quarter" idx="3"/>
          </p:nvPr>
        </p:nvSpPr>
        <p:spPr>
          <a:xfrm>
            <a:off x="5592028" y="6456324"/>
            <a:ext cx="4279918" cy="340264"/>
          </a:xfrm>
          <a:prstGeom prst="rect">
            <a:avLst/>
          </a:prstGeom>
        </p:spPr>
        <p:txBody>
          <a:bodyPr vert="horz" lIns="91440" tIns="45720" rIns="91440" bIns="45720" rtlCol="0" anchor="b"/>
          <a:lstStyle>
            <a:lvl1pPr algn="r">
              <a:defRPr sz="1200"/>
            </a:lvl1pPr>
          </a:lstStyle>
          <a:p>
            <a:pPr>
              <a:defRPr/>
            </a:pPr>
            <a:fld id="{60BA88DE-B749-4FD7-8E05-03D86987C832}" type="slidenum">
              <a:rPr lang="tr-TR"/>
              <a:pPr>
                <a:defRPr/>
              </a:pPr>
              <a:t>‹#›</a:t>
            </a:fld>
            <a:endParaRPr lang="tr-TR"/>
          </a:p>
        </p:txBody>
      </p:sp>
    </p:spTree>
    <p:extLst>
      <p:ext uri="{BB962C8B-B14F-4D97-AF65-F5344CB8AC3E}">
        <p14:creationId xmlns:p14="http://schemas.microsoft.com/office/powerpoint/2010/main" val="23754995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1"/>
            <a:ext cx="4279918" cy="340265"/>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2 Veri Yer Tutucusu"/>
          <p:cNvSpPr>
            <a:spLocks noGrp="1"/>
          </p:cNvSpPr>
          <p:nvPr>
            <p:ph type="dt" idx="1"/>
          </p:nvPr>
        </p:nvSpPr>
        <p:spPr>
          <a:xfrm>
            <a:off x="5592028" y="1"/>
            <a:ext cx="4279918" cy="340265"/>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4C9447D8-DC7F-4DE8-9816-DF8E9477AA06}" type="datetimeFigureOut">
              <a:rPr lang="tr-TR"/>
              <a:pPr>
                <a:defRPr/>
              </a:pPr>
              <a:t>22.10.2018</a:t>
            </a:fld>
            <a:endParaRPr lang="tr-TR"/>
          </a:p>
        </p:txBody>
      </p:sp>
      <p:sp>
        <p:nvSpPr>
          <p:cNvPr id="4" name="3 Slayt Görüntüsü Yer Tutucusu"/>
          <p:cNvSpPr>
            <a:spLocks noGrp="1" noRot="1" noChangeAspect="1"/>
          </p:cNvSpPr>
          <p:nvPr>
            <p:ph type="sldImg" idx="2"/>
          </p:nvPr>
        </p:nvSpPr>
        <p:spPr>
          <a:xfrm>
            <a:off x="3238500" y="509588"/>
            <a:ext cx="3397250" cy="2549525"/>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4 Not Yer Tutucusu"/>
          <p:cNvSpPr>
            <a:spLocks noGrp="1"/>
          </p:cNvSpPr>
          <p:nvPr>
            <p:ph type="body" sz="quarter" idx="3"/>
          </p:nvPr>
        </p:nvSpPr>
        <p:spPr>
          <a:xfrm>
            <a:off x="986964" y="3229794"/>
            <a:ext cx="7900323" cy="3059117"/>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6456324"/>
            <a:ext cx="4279918" cy="340264"/>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5592028" y="6456324"/>
            <a:ext cx="4279918" cy="340264"/>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BE53C75B-6F0F-4B79-AC41-25C33D04E7F2}" type="slidenum">
              <a:rPr lang="tr-TR"/>
              <a:pPr>
                <a:defRPr/>
              </a:pPr>
              <a:t>‹#›</a:t>
            </a:fld>
            <a:endParaRPr lang="tr-TR"/>
          </a:p>
        </p:txBody>
      </p:sp>
    </p:spTree>
    <p:extLst>
      <p:ext uri="{BB962C8B-B14F-4D97-AF65-F5344CB8AC3E}">
        <p14:creationId xmlns:p14="http://schemas.microsoft.com/office/powerpoint/2010/main" val="11641987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A123D28A-237D-4A80-8DF1-C5D362B3978F}" type="slidenum">
              <a:rPr lang="tr-TR" smtClean="0">
                <a:latin typeface="Calibri" pitchFamily="34" charset="0"/>
              </a:rPr>
              <a:pPr fontAlgn="base">
                <a:spcBef>
                  <a:spcPct val="0"/>
                </a:spcBef>
                <a:spcAft>
                  <a:spcPct val="0"/>
                </a:spcAft>
                <a:defRPr/>
              </a:pPr>
              <a:t>1</a:t>
            </a:fld>
            <a:endParaRPr lang="tr-TR" dirty="0" smtClean="0">
              <a:latin typeface="Calibri" pitchFamily="34" charset="0"/>
            </a:endParaRPr>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smtClean="0"/>
          </a:p>
        </p:txBody>
      </p:sp>
      <p:sp>
        <p:nvSpPr>
          <p:cNvPr id="55300"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a:defRPr/>
            </a:pPr>
            <a:fld id="{1CBB2C36-225B-4E67-8C37-0967806D2CD4}" type="slidenum">
              <a:rPr lang="tr-TR" smtClean="0">
                <a:solidFill>
                  <a:prstClr val="black"/>
                </a:solidFill>
                <a:latin typeface="Calibri" pitchFamily="34" charset="0"/>
              </a:rPr>
              <a:pPr>
                <a:defRPr/>
              </a:pPr>
              <a:t>42</a:t>
            </a:fld>
            <a:endParaRPr lang="tr-TR" smtClean="0">
              <a:solidFill>
                <a:prstClr val="black"/>
              </a:solidFill>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smtClean="0"/>
          </a:p>
        </p:txBody>
      </p:sp>
      <p:sp>
        <p:nvSpPr>
          <p:cNvPr id="55300"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B9CF67C3-CB7D-4925-A1DD-6C66EAC2B3A5}" type="slidenum">
              <a:rPr lang="tr-TR" smtClean="0">
                <a:latin typeface="Calibri" pitchFamily="34" charset="0"/>
              </a:rPr>
              <a:pPr fontAlgn="base">
                <a:spcBef>
                  <a:spcPct val="0"/>
                </a:spcBef>
                <a:spcAft>
                  <a:spcPct val="0"/>
                </a:spcAft>
                <a:defRPr/>
              </a:pPr>
              <a:t>46</a:t>
            </a:fld>
            <a:endParaRPr lang="tr-TR" smtClean="0">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solidFill>
                  <a:prstClr val="black"/>
                </a:solidFill>
              </a:rPr>
              <a:pPr>
                <a:defRPr/>
              </a:pPr>
              <a:t>47</a:t>
            </a:fld>
            <a:endParaRPr lang="tr-TR">
              <a:solidFill>
                <a:prstClr val="black"/>
              </a:solidFill>
            </a:endParaRPr>
          </a:p>
        </p:txBody>
      </p:sp>
    </p:spTree>
    <p:extLst>
      <p:ext uri="{BB962C8B-B14F-4D97-AF65-F5344CB8AC3E}">
        <p14:creationId xmlns:p14="http://schemas.microsoft.com/office/powerpoint/2010/main" val="23208087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smtClean="0"/>
          </a:p>
        </p:txBody>
      </p:sp>
      <p:sp>
        <p:nvSpPr>
          <p:cNvPr id="55300"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B9CF67C3-CB7D-4925-A1DD-6C66EAC2B3A5}" type="slidenum">
              <a:rPr lang="tr-TR" smtClean="0">
                <a:latin typeface="Calibri" pitchFamily="34" charset="0"/>
              </a:rPr>
              <a:pPr fontAlgn="base">
                <a:spcBef>
                  <a:spcPct val="0"/>
                </a:spcBef>
                <a:spcAft>
                  <a:spcPct val="0"/>
                </a:spcAft>
                <a:defRPr/>
              </a:pPr>
              <a:t>50</a:t>
            </a:fld>
            <a:endParaRPr lang="tr-TR" smtClean="0">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smtClean="0"/>
          </a:p>
        </p:txBody>
      </p:sp>
      <p:sp>
        <p:nvSpPr>
          <p:cNvPr id="55300"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B9CF67C3-CB7D-4925-A1DD-6C66EAC2B3A5}" type="slidenum">
              <a:rPr lang="tr-TR" smtClean="0">
                <a:latin typeface="Calibri" pitchFamily="34" charset="0"/>
              </a:rPr>
              <a:pPr fontAlgn="base">
                <a:spcBef>
                  <a:spcPct val="0"/>
                </a:spcBef>
                <a:spcAft>
                  <a:spcPct val="0"/>
                </a:spcAft>
                <a:defRPr/>
              </a:pPr>
              <a:t>51</a:t>
            </a:fld>
            <a:endParaRPr lang="tr-TR" smtClean="0">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smtClean="0"/>
          </a:p>
        </p:txBody>
      </p:sp>
      <p:sp>
        <p:nvSpPr>
          <p:cNvPr id="55300"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B9CF67C3-CB7D-4925-A1DD-6C66EAC2B3A5}" type="slidenum">
              <a:rPr lang="tr-TR" smtClean="0">
                <a:latin typeface="Calibri" pitchFamily="34" charset="0"/>
              </a:rPr>
              <a:pPr fontAlgn="base">
                <a:spcBef>
                  <a:spcPct val="0"/>
                </a:spcBef>
                <a:spcAft>
                  <a:spcPct val="0"/>
                </a:spcAft>
                <a:defRPr/>
              </a:pPr>
              <a:t>52</a:t>
            </a:fld>
            <a:endParaRPr lang="tr-TR" smtClean="0">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smtClean="0"/>
          </a:p>
        </p:txBody>
      </p:sp>
      <p:sp>
        <p:nvSpPr>
          <p:cNvPr id="55300"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B9CF67C3-CB7D-4925-A1DD-6C66EAC2B3A5}" type="slidenum">
              <a:rPr lang="tr-TR" smtClean="0">
                <a:latin typeface="Calibri" pitchFamily="34" charset="0"/>
              </a:rPr>
              <a:pPr fontAlgn="base">
                <a:spcBef>
                  <a:spcPct val="0"/>
                </a:spcBef>
                <a:spcAft>
                  <a:spcPct val="0"/>
                </a:spcAft>
                <a:defRPr/>
              </a:pPr>
              <a:t>53</a:t>
            </a:fld>
            <a:endParaRPr lang="tr-TR" smtClean="0">
              <a:latin typeface="Calibri"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a:xfrm>
            <a:off x="3236913" y="509588"/>
            <a:ext cx="3400425" cy="2549525"/>
          </a:xfrm>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A829E402-7263-433B-8D6F-D2E8E0160ADC}" type="slidenum">
              <a:rPr lang="tr-TR" smtClean="0"/>
              <a:t>54</a:t>
            </a:fld>
            <a:endParaRPr lang="tr-TR"/>
          </a:p>
        </p:txBody>
      </p:sp>
    </p:spTree>
    <p:extLst>
      <p:ext uri="{BB962C8B-B14F-4D97-AF65-F5344CB8AC3E}">
        <p14:creationId xmlns:p14="http://schemas.microsoft.com/office/powerpoint/2010/main" val="39978477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a:xfrm>
            <a:off x="3236913" y="509588"/>
            <a:ext cx="3400425" cy="2549525"/>
          </a:xfrm>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A829E402-7263-433B-8D6F-D2E8E0160ADC}" type="slidenum">
              <a:rPr lang="tr-TR" smtClean="0"/>
              <a:t>55</a:t>
            </a:fld>
            <a:endParaRPr lang="tr-TR"/>
          </a:p>
        </p:txBody>
      </p:sp>
    </p:spTree>
    <p:extLst>
      <p:ext uri="{BB962C8B-B14F-4D97-AF65-F5344CB8AC3E}">
        <p14:creationId xmlns:p14="http://schemas.microsoft.com/office/powerpoint/2010/main" val="35216915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solidFill>
                  <a:prstClr val="black"/>
                </a:solidFill>
              </a:rPr>
              <a:pPr>
                <a:defRPr/>
              </a:pPr>
              <a:t>64</a:t>
            </a:fld>
            <a:endParaRPr lang="tr-TR">
              <a:solidFill>
                <a:prstClr val="black"/>
              </a:solidFill>
            </a:endParaRPr>
          </a:p>
        </p:txBody>
      </p:sp>
    </p:spTree>
    <p:extLst>
      <p:ext uri="{BB962C8B-B14F-4D97-AF65-F5344CB8AC3E}">
        <p14:creationId xmlns:p14="http://schemas.microsoft.com/office/powerpoint/2010/main" val="2320808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pPr>
                <a:defRPr/>
              </a:pPr>
              <a:t>3</a:t>
            </a:fld>
            <a:endParaRPr lang="tr-TR"/>
          </a:p>
        </p:txBody>
      </p:sp>
    </p:spTree>
    <p:extLst>
      <p:ext uri="{BB962C8B-B14F-4D97-AF65-F5344CB8AC3E}">
        <p14:creationId xmlns:p14="http://schemas.microsoft.com/office/powerpoint/2010/main" val="32279266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solidFill>
                  <a:prstClr val="black"/>
                </a:solidFill>
              </a:rPr>
              <a:pPr>
                <a:defRPr/>
              </a:pPr>
              <a:t>65</a:t>
            </a:fld>
            <a:endParaRPr lang="tr-TR">
              <a:solidFill>
                <a:prstClr val="black"/>
              </a:solidFill>
            </a:endParaRPr>
          </a:p>
        </p:txBody>
      </p:sp>
    </p:spTree>
    <p:extLst>
      <p:ext uri="{BB962C8B-B14F-4D97-AF65-F5344CB8AC3E}">
        <p14:creationId xmlns:p14="http://schemas.microsoft.com/office/powerpoint/2010/main" val="23208087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solidFill>
                  <a:prstClr val="black"/>
                </a:solidFill>
              </a:rPr>
              <a:pPr>
                <a:defRPr/>
              </a:pPr>
              <a:t>66</a:t>
            </a:fld>
            <a:endParaRPr lang="tr-TR">
              <a:solidFill>
                <a:prstClr val="black"/>
              </a:solidFill>
            </a:endParaRPr>
          </a:p>
        </p:txBody>
      </p:sp>
    </p:spTree>
    <p:extLst>
      <p:ext uri="{BB962C8B-B14F-4D97-AF65-F5344CB8AC3E}">
        <p14:creationId xmlns:p14="http://schemas.microsoft.com/office/powerpoint/2010/main" val="23208087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solidFill>
                  <a:prstClr val="black"/>
                </a:solidFill>
              </a:rPr>
              <a:pPr>
                <a:defRPr/>
              </a:pPr>
              <a:t>67</a:t>
            </a:fld>
            <a:endParaRPr lang="tr-TR">
              <a:solidFill>
                <a:prstClr val="black"/>
              </a:solidFill>
            </a:endParaRPr>
          </a:p>
        </p:txBody>
      </p:sp>
    </p:spTree>
    <p:extLst>
      <p:ext uri="{BB962C8B-B14F-4D97-AF65-F5344CB8AC3E}">
        <p14:creationId xmlns:p14="http://schemas.microsoft.com/office/powerpoint/2010/main" val="23208087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pPr>
                <a:defRPr/>
              </a:pPr>
              <a:t>69</a:t>
            </a:fld>
            <a:endParaRPr lang="tr-TR"/>
          </a:p>
        </p:txBody>
      </p:sp>
    </p:spTree>
    <p:extLst>
      <p:ext uri="{BB962C8B-B14F-4D97-AF65-F5344CB8AC3E}">
        <p14:creationId xmlns:p14="http://schemas.microsoft.com/office/powerpoint/2010/main" val="9528449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a:xfrm>
            <a:off x="3236913" y="509588"/>
            <a:ext cx="3400425" cy="2549525"/>
          </a:xfrm>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A829E402-7263-433B-8D6F-D2E8E0160ADC}" type="slidenum">
              <a:rPr lang="tr-TR" smtClean="0"/>
              <a:t>82</a:t>
            </a:fld>
            <a:endParaRPr lang="tr-TR"/>
          </a:p>
        </p:txBody>
      </p:sp>
    </p:spTree>
    <p:extLst>
      <p:ext uri="{BB962C8B-B14F-4D97-AF65-F5344CB8AC3E}">
        <p14:creationId xmlns:p14="http://schemas.microsoft.com/office/powerpoint/2010/main" val="29021076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a:xfrm>
            <a:off x="3236913" y="509588"/>
            <a:ext cx="3400425" cy="2549525"/>
          </a:xfrm>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A829E402-7263-433B-8D6F-D2E8E0160ADC}" type="slidenum">
              <a:rPr lang="tr-TR" smtClean="0"/>
              <a:t>83</a:t>
            </a:fld>
            <a:endParaRPr lang="tr-TR"/>
          </a:p>
        </p:txBody>
      </p:sp>
    </p:spTree>
    <p:extLst>
      <p:ext uri="{BB962C8B-B14F-4D97-AF65-F5344CB8AC3E}">
        <p14:creationId xmlns:p14="http://schemas.microsoft.com/office/powerpoint/2010/main" val="259207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A123D28A-237D-4A80-8DF1-C5D362B3978F}" type="slidenum">
              <a:rPr lang="tr-TR" smtClean="0">
                <a:latin typeface="Calibri" pitchFamily="34" charset="0"/>
              </a:rPr>
              <a:pPr fontAlgn="base">
                <a:spcBef>
                  <a:spcPct val="0"/>
                </a:spcBef>
                <a:spcAft>
                  <a:spcPct val="0"/>
                </a:spcAft>
                <a:defRPr/>
              </a:pPr>
              <a:t>100</a:t>
            </a:fld>
            <a:endParaRPr lang="tr-TR" dirty="0" smtClean="0">
              <a:latin typeface="Calibri" pitchFamily="34" charset="0"/>
            </a:endParaRPr>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pPr>
                <a:defRPr/>
              </a:pPr>
              <a:t>4</a:t>
            </a:fld>
            <a:endParaRPr lang="tr-TR"/>
          </a:p>
        </p:txBody>
      </p:sp>
    </p:spTree>
    <p:extLst>
      <p:ext uri="{BB962C8B-B14F-4D97-AF65-F5344CB8AC3E}">
        <p14:creationId xmlns:p14="http://schemas.microsoft.com/office/powerpoint/2010/main" val="1793169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pPr>
                <a:defRPr/>
              </a:pPr>
              <a:t>5</a:t>
            </a:fld>
            <a:endParaRPr lang="tr-TR"/>
          </a:p>
        </p:txBody>
      </p:sp>
    </p:spTree>
    <p:extLst>
      <p:ext uri="{BB962C8B-B14F-4D97-AF65-F5344CB8AC3E}">
        <p14:creationId xmlns:p14="http://schemas.microsoft.com/office/powerpoint/2010/main" val="1272367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pPr>
                <a:defRPr/>
              </a:pPr>
              <a:t>6</a:t>
            </a:fld>
            <a:endParaRPr lang="tr-TR"/>
          </a:p>
        </p:txBody>
      </p:sp>
    </p:spTree>
    <p:extLst>
      <p:ext uri="{BB962C8B-B14F-4D97-AF65-F5344CB8AC3E}">
        <p14:creationId xmlns:p14="http://schemas.microsoft.com/office/powerpoint/2010/main" val="1125372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pPr>
                <a:defRPr/>
              </a:pPr>
              <a:t>12</a:t>
            </a:fld>
            <a:endParaRPr lang="tr-TR"/>
          </a:p>
        </p:txBody>
      </p:sp>
    </p:spTree>
    <p:extLst>
      <p:ext uri="{BB962C8B-B14F-4D97-AF65-F5344CB8AC3E}">
        <p14:creationId xmlns:p14="http://schemas.microsoft.com/office/powerpoint/2010/main" val="1361304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pPr>
                <a:defRPr/>
              </a:pPr>
              <a:t>13</a:t>
            </a:fld>
            <a:endParaRPr lang="tr-TR"/>
          </a:p>
        </p:txBody>
      </p:sp>
    </p:spTree>
    <p:extLst>
      <p:ext uri="{BB962C8B-B14F-4D97-AF65-F5344CB8AC3E}">
        <p14:creationId xmlns:p14="http://schemas.microsoft.com/office/powerpoint/2010/main" val="12716462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pPr>
                <a:defRPr/>
              </a:pPr>
              <a:t>14</a:t>
            </a:fld>
            <a:endParaRPr lang="tr-TR"/>
          </a:p>
        </p:txBody>
      </p:sp>
    </p:spTree>
    <p:extLst>
      <p:ext uri="{BB962C8B-B14F-4D97-AF65-F5344CB8AC3E}">
        <p14:creationId xmlns:p14="http://schemas.microsoft.com/office/powerpoint/2010/main" val="193712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pPr>
                <a:defRPr/>
              </a:pPr>
              <a:t>23</a:t>
            </a:fld>
            <a:endParaRPr lang="tr-TR"/>
          </a:p>
        </p:txBody>
      </p:sp>
    </p:spTree>
    <p:extLst>
      <p:ext uri="{BB962C8B-B14F-4D97-AF65-F5344CB8AC3E}">
        <p14:creationId xmlns:p14="http://schemas.microsoft.com/office/powerpoint/2010/main" val="30707857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Pr>
        <a:solidFill>
          <a:schemeClr val="bg2"/>
        </a:solidFill>
        <a:effectLst/>
      </p:bgPr>
    </p:bg>
    <p:spTree>
      <p:nvGrpSpPr>
        <p:cNvPr id="1" name=""/>
        <p:cNvGrpSpPr/>
        <p:nvPr/>
      </p:nvGrpSpPr>
      <p:grpSpPr>
        <a:xfrm>
          <a:off x="0" y="0"/>
          <a:ext cx="0" cy="0"/>
          <a:chOff x="0" y="0"/>
          <a:chExt cx="0" cy="0"/>
        </a:xfrm>
      </p:grpSpPr>
      <p:sp>
        <p:nvSpPr>
          <p:cNvPr id="4" name="9 Dikdörtgen"/>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10 Dikdörtgen"/>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11 Dikdörtgen"/>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7 Başlık"/>
          <p:cNvSpPr>
            <a:spLocks noGrp="1"/>
          </p:cNvSpPr>
          <p:nvPr>
            <p:ph type="ctrTitle"/>
          </p:nvPr>
        </p:nvSpPr>
        <p:spPr>
          <a:xfrm>
            <a:off x="2362200" y="4038600"/>
            <a:ext cx="6477000" cy="1828800"/>
          </a:xfrm>
        </p:spPr>
        <p:txBody>
          <a:bodyPr anchor="b"/>
          <a:lstStyle>
            <a:lvl1pPr>
              <a:defRPr cap="all" baseline="0"/>
            </a:lvl1pPr>
          </a:lstStyle>
          <a:p>
            <a:r>
              <a:rPr lang="tr-TR" smtClean="0"/>
              <a:t>Asıl başlık stili için tıklatın</a:t>
            </a:r>
            <a:endParaRPr lang="en-US"/>
          </a:p>
        </p:txBody>
      </p:sp>
      <p:sp>
        <p:nvSpPr>
          <p:cNvPr id="9" name="8 Alt Başlık"/>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7" name="27 Veri Yer Tutucusu"/>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pPr>
              <a:defRPr/>
            </a:pPr>
            <a:fld id="{2CDF653B-6828-4A19-9F41-8AC651EB4AEB}" type="datetime1">
              <a:rPr lang="tr-TR"/>
              <a:pPr>
                <a:defRPr/>
              </a:pPr>
              <a:t>22.10.2018</a:t>
            </a:fld>
            <a:endParaRPr lang="tr-TR"/>
          </a:p>
        </p:txBody>
      </p:sp>
      <p:sp>
        <p:nvSpPr>
          <p:cNvPr id="10" name="16 Altbilgi Yer Tutucusu"/>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r>
              <a:rPr lang="tr-TR"/>
              <a:t>2009 APRIL</a:t>
            </a:r>
          </a:p>
        </p:txBody>
      </p:sp>
      <p:sp>
        <p:nvSpPr>
          <p:cNvPr id="11" name="28 Slayt Numarası Yer Tutucusu"/>
          <p:cNvSpPr>
            <a:spLocks noGrp="1"/>
          </p:cNvSpPr>
          <p:nvPr>
            <p:ph type="sldNum" sz="quarter" idx="12"/>
          </p:nvPr>
        </p:nvSpPr>
        <p:spPr>
          <a:xfrm>
            <a:off x="8001000" y="228600"/>
            <a:ext cx="838200" cy="381000"/>
          </a:xfrm>
        </p:spPr>
        <p:txBody>
          <a:bodyPr/>
          <a:lstStyle>
            <a:lvl1pPr>
              <a:defRPr>
                <a:solidFill>
                  <a:schemeClr val="tx2"/>
                </a:solidFill>
              </a:defRPr>
            </a:lvl1pPr>
          </a:lstStyle>
          <a:p>
            <a:pPr>
              <a:defRPr/>
            </a:pPr>
            <a:fld id="{F6D14FAC-8C5E-4334-A08E-A3EEE4732684}" type="slidenum">
              <a:rPr lang="tr-TR"/>
              <a:pPr>
                <a:defRPr/>
              </a:pPr>
              <a:t>‹#›</a:t>
            </a:fld>
            <a:endParaRPr lang="tr-TR"/>
          </a:p>
        </p:txBody>
      </p:sp>
    </p:spTree>
    <p:extLst>
      <p:ext uri="{BB962C8B-B14F-4D97-AF65-F5344CB8AC3E}">
        <p14:creationId xmlns:p14="http://schemas.microsoft.com/office/powerpoint/2010/main" val="355725773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13 Veri Yer Tutucusu"/>
          <p:cNvSpPr>
            <a:spLocks noGrp="1"/>
          </p:cNvSpPr>
          <p:nvPr>
            <p:ph type="dt" sz="half" idx="10"/>
          </p:nvPr>
        </p:nvSpPr>
        <p:spPr/>
        <p:txBody>
          <a:bodyPr/>
          <a:lstStyle>
            <a:lvl1pPr>
              <a:defRPr/>
            </a:lvl1pPr>
          </a:lstStyle>
          <a:p>
            <a:pPr>
              <a:defRPr/>
            </a:pPr>
            <a:fld id="{43DA69A7-062E-4A1B-AF84-DCB6E390CE77}" type="datetime1">
              <a:rPr lang="tr-TR"/>
              <a:pPr>
                <a:defRPr/>
              </a:pPr>
              <a:t>22.10.2018</a:t>
            </a:fld>
            <a:endParaRPr lang="tr-TR"/>
          </a:p>
        </p:txBody>
      </p:sp>
      <p:sp>
        <p:nvSpPr>
          <p:cNvPr id="5" name="2 Altbilgi Yer Tutucusu"/>
          <p:cNvSpPr>
            <a:spLocks noGrp="1"/>
          </p:cNvSpPr>
          <p:nvPr>
            <p:ph type="ftr" sz="quarter" idx="11"/>
          </p:nvPr>
        </p:nvSpPr>
        <p:spPr/>
        <p:txBody>
          <a:bodyPr/>
          <a:lstStyle>
            <a:lvl1pPr>
              <a:defRPr/>
            </a:lvl1pPr>
          </a:lstStyle>
          <a:p>
            <a:pPr>
              <a:defRPr/>
            </a:pPr>
            <a:r>
              <a:rPr lang="tr-TR"/>
              <a:t>2009 APRIL</a:t>
            </a:r>
          </a:p>
        </p:txBody>
      </p:sp>
      <p:sp>
        <p:nvSpPr>
          <p:cNvPr id="6" name="22 Slayt Numarası Yer Tutucusu"/>
          <p:cNvSpPr>
            <a:spLocks noGrp="1"/>
          </p:cNvSpPr>
          <p:nvPr>
            <p:ph type="sldNum" sz="quarter" idx="12"/>
          </p:nvPr>
        </p:nvSpPr>
        <p:spPr/>
        <p:txBody>
          <a:bodyPr/>
          <a:lstStyle>
            <a:lvl1pPr>
              <a:defRPr/>
            </a:lvl1pPr>
          </a:lstStyle>
          <a:p>
            <a:pPr>
              <a:defRPr/>
            </a:pPr>
            <a:fld id="{0DCA094F-F74A-40D4-8764-ACBE21D96D16}" type="slidenum">
              <a:rPr lang="tr-TR"/>
              <a:pPr>
                <a:defRPr/>
              </a:pPr>
              <a:t>‹#›</a:t>
            </a:fld>
            <a:endParaRPr lang="tr-TR"/>
          </a:p>
        </p:txBody>
      </p:sp>
    </p:spTree>
    <p:extLst>
      <p:ext uri="{BB962C8B-B14F-4D97-AF65-F5344CB8AC3E}">
        <p14:creationId xmlns:p14="http://schemas.microsoft.com/office/powerpoint/2010/main" val="22395311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4" name="9 Dikdörtgen"/>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10 Dikdörtgen"/>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11 Dikdörtgen"/>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1 Dikey Başlık"/>
          <p:cNvSpPr>
            <a:spLocks noGrp="1"/>
          </p:cNvSpPr>
          <p:nvPr>
            <p:ph type="title" orient="vert"/>
          </p:nvPr>
        </p:nvSpPr>
        <p:spPr>
          <a:xfrm>
            <a:off x="6553200" y="609600"/>
            <a:ext cx="2057400" cy="5516563"/>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609600"/>
            <a:ext cx="5562600" cy="551656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3 Veri Yer Tutucusu"/>
          <p:cNvSpPr>
            <a:spLocks noGrp="1"/>
          </p:cNvSpPr>
          <p:nvPr>
            <p:ph type="dt" sz="half" idx="10"/>
          </p:nvPr>
        </p:nvSpPr>
        <p:spPr>
          <a:xfrm>
            <a:off x="6553200" y="6248400"/>
            <a:ext cx="2209800" cy="365125"/>
          </a:xfrm>
        </p:spPr>
        <p:txBody>
          <a:bodyPr/>
          <a:lstStyle>
            <a:lvl1pPr>
              <a:defRPr/>
            </a:lvl1pPr>
          </a:lstStyle>
          <a:p>
            <a:pPr>
              <a:defRPr/>
            </a:pPr>
            <a:fld id="{1FC08055-CFB1-425D-8822-F2B9D7355FD1}" type="datetime1">
              <a:rPr lang="tr-TR"/>
              <a:pPr>
                <a:defRPr/>
              </a:pPr>
              <a:t>22.10.2018</a:t>
            </a:fld>
            <a:endParaRPr lang="tr-TR"/>
          </a:p>
        </p:txBody>
      </p:sp>
      <p:sp>
        <p:nvSpPr>
          <p:cNvPr id="8" name="4 Altbilgi Yer Tutucusu"/>
          <p:cNvSpPr>
            <a:spLocks noGrp="1"/>
          </p:cNvSpPr>
          <p:nvPr>
            <p:ph type="ftr" sz="quarter" idx="11"/>
          </p:nvPr>
        </p:nvSpPr>
        <p:spPr>
          <a:xfrm>
            <a:off x="457200" y="6248400"/>
            <a:ext cx="5573713" cy="365125"/>
          </a:xfrm>
        </p:spPr>
        <p:txBody>
          <a:bodyPr/>
          <a:lstStyle>
            <a:lvl1pPr>
              <a:defRPr/>
            </a:lvl1pPr>
          </a:lstStyle>
          <a:p>
            <a:pPr>
              <a:defRPr/>
            </a:pPr>
            <a:r>
              <a:rPr lang="tr-TR"/>
              <a:t>2009 APRIL</a:t>
            </a:r>
          </a:p>
        </p:txBody>
      </p:sp>
      <p:sp>
        <p:nvSpPr>
          <p:cNvPr id="9" name="5 Slayt Numarası Yer Tutucusu"/>
          <p:cNvSpPr>
            <a:spLocks noGrp="1"/>
          </p:cNvSpPr>
          <p:nvPr>
            <p:ph type="sldNum" sz="quarter" idx="12"/>
          </p:nvPr>
        </p:nvSpPr>
        <p:spPr>
          <a:xfrm rot="5400000">
            <a:off x="5989638" y="144462"/>
            <a:ext cx="533400" cy="244475"/>
          </a:xfrm>
        </p:spPr>
        <p:txBody>
          <a:bodyPr/>
          <a:lstStyle>
            <a:lvl1pPr>
              <a:defRPr/>
            </a:lvl1pPr>
          </a:lstStyle>
          <a:p>
            <a:pPr>
              <a:defRPr/>
            </a:pPr>
            <a:fld id="{25A4BAE4-62DA-4152-BDFF-1823AD13DD81}" type="slidenum">
              <a:rPr lang="tr-TR"/>
              <a:pPr>
                <a:defRPr/>
              </a:pPr>
              <a:t>‹#›</a:t>
            </a:fld>
            <a:endParaRPr lang="tr-TR"/>
          </a:p>
        </p:txBody>
      </p:sp>
    </p:spTree>
    <p:extLst>
      <p:ext uri="{BB962C8B-B14F-4D97-AF65-F5344CB8AC3E}">
        <p14:creationId xmlns:p14="http://schemas.microsoft.com/office/powerpoint/2010/main" val="2654787419"/>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4" name="3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solidFill>
                <a:prstClr val="black"/>
              </a:solidFill>
            </a:endParaRPr>
          </a:p>
        </p:txBody>
      </p:sp>
      <p:sp>
        <p:nvSpPr>
          <p:cNvPr id="5" name="4 Oval"/>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solidFill>
                <a:prstClr val="black"/>
              </a:solidFill>
            </a:endParaRPr>
          </a:p>
        </p:txBody>
      </p:sp>
      <p:sp>
        <p:nvSpPr>
          <p:cNvPr id="14" name="13 Başlık"/>
          <p:cNvSpPr>
            <a:spLocks noGrp="1"/>
          </p:cNvSpPr>
          <p:nvPr>
            <p:ph type="ctrTitle"/>
          </p:nvPr>
        </p:nvSpPr>
        <p:spPr>
          <a:xfrm>
            <a:off x="1432560" y="359898"/>
            <a:ext cx="7406640" cy="1472184"/>
          </a:xfrm>
        </p:spPr>
        <p:txBody>
          <a:bodyPr anchor="b"/>
          <a:lstStyle>
            <a:lvl1pPr algn="l">
              <a:defRPr/>
            </a:lvl1pPr>
            <a:extLst/>
          </a:lstStyle>
          <a:p>
            <a:r>
              <a:rPr lang="tr-TR" smtClean="0"/>
              <a:t>Asıl başlık stili için tıklatın</a:t>
            </a:r>
            <a:endParaRPr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tr-TR" smtClean="0"/>
              <a:t>Asıl alt başlık stilini düzenlemek için tıklatın</a:t>
            </a:r>
            <a:endParaRPr lang="en-US"/>
          </a:p>
        </p:txBody>
      </p:sp>
      <p:sp>
        <p:nvSpPr>
          <p:cNvPr id="6" name="6 Veri Yer Tutucusu"/>
          <p:cNvSpPr>
            <a:spLocks noGrp="1"/>
          </p:cNvSpPr>
          <p:nvPr>
            <p:ph type="dt" sz="half" idx="10"/>
          </p:nvPr>
        </p:nvSpPr>
        <p:spPr/>
        <p:txBody>
          <a:bodyPr/>
          <a:lstStyle>
            <a:lvl1pPr>
              <a:defRPr/>
            </a:lvl1pPr>
            <a:extLst/>
          </a:lstStyle>
          <a:p>
            <a:pPr>
              <a:defRPr/>
            </a:pPr>
            <a:endParaRPr lang="tr-TR">
              <a:solidFill>
                <a:srgbClr val="E7DEC9">
                  <a:shade val="50000"/>
                  <a:satMod val="200000"/>
                </a:srgbClr>
              </a:solidFill>
            </a:endParaRPr>
          </a:p>
        </p:txBody>
      </p:sp>
      <p:sp>
        <p:nvSpPr>
          <p:cNvPr id="7" name="19 Altbilgi Yer Tutucusu"/>
          <p:cNvSpPr>
            <a:spLocks noGrp="1"/>
          </p:cNvSpPr>
          <p:nvPr>
            <p:ph type="ftr" sz="quarter" idx="11"/>
          </p:nvPr>
        </p:nvSpPr>
        <p:spPr/>
        <p:txBody>
          <a:bodyPr/>
          <a:lstStyle>
            <a:lvl1pPr>
              <a:defRPr/>
            </a:lvl1pPr>
            <a:extLst/>
          </a:lstStyle>
          <a:p>
            <a:pPr>
              <a:defRPr/>
            </a:pPr>
            <a:endParaRPr lang="tr-TR">
              <a:solidFill>
                <a:srgbClr val="E7DEC9">
                  <a:shade val="50000"/>
                  <a:satMod val="200000"/>
                </a:srgbClr>
              </a:solidFill>
            </a:endParaRPr>
          </a:p>
        </p:txBody>
      </p:sp>
      <p:sp>
        <p:nvSpPr>
          <p:cNvPr id="8" name="9 Slayt Numarası Yer Tutucusu"/>
          <p:cNvSpPr>
            <a:spLocks noGrp="1"/>
          </p:cNvSpPr>
          <p:nvPr>
            <p:ph type="sldNum" sz="quarter" idx="12"/>
          </p:nvPr>
        </p:nvSpPr>
        <p:spPr/>
        <p:txBody>
          <a:bodyPr/>
          <a:lstStyle>
            <a:lvl1pPr>
              <a:defRPr/>
            </a:lvl1pPr>
            <a:extLst/>
          </a:lstStyle>
          <a:p>
            <a:pPr>
              <a:defRPr/>
            </a:pPr>
            <a:fld id="{876E70C0-9E82-4680-93CF-C9B537A93235}"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38541015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lang="tr-TR" smtClean="0"/>
              <a:t>Asıl başlık stili için tıklatın</a:t>
            </a:r>
            <a:endParaRPr lang="en-US"/>
          </a:p>
        </p:txBody>
      </p:sp>
      <p:sp>
        <p:nvSpPr>
          <p:cNvPr id="3" name="2 İçerik Yer Tutucusu"/>
          <p:cNvSpPr>
            <a:spLocks noGrp="1"/>
          </p:cNvSpPr>
          <p:nvPr>
            <p:ph idx="1"/>
          </p:nvPr>
        </p:nvSpPr>
        <p:spPr/>
        <p:txBody>
          <a:bodyPr/>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endParaRPr lang="tr-TR">
              <a:solidFill>
                <a:srgbClr val="E7DEC9">
                  <a:shade val="50000"/>
                  <a:satMod val="200000"/>
                </a:srgbClr>
              </a:solidFill>
            </a:endParaRPr>
          </a:p>
        </p:txBody>
      </p:sp>
      <p:sp>
        <p:nvSpPr>
          <p:cNvPr id="5" name="9 Altbilgi Yer Tutucusu"/>
          <p:cNvSpPr>
            <a:spLocks noGrp="1"/>
          </p:cNvSpPr>
          <p:nvPr>
            <p:ph type="ftr" sz="quarter" idx="11"/>
          </p:nvPr>
        </p:nvSpPr>
        <p:spPr/>
        <p:txBody>
          <a:bodyPr/>
          <a:lstStyle>
            <a:lvl1pPr>
              <a:defRPr/>
            </a:lvl1pPr>
          </a:lstStyle>
          <a:p>
            <a:pPr>
              <a:defRPr/>
            </a:pPr>
            <a:endParaRPr lang="tr-TR">
              <a:solidFill>
                <a:srgbClr val="E7DEC9">
                  <a:shade val="50000"/>
                  <a:satMod val="200000"/>
                </a:srgbClr>
              </a:solidFill>
            </a:endParaRPr>
          </a:p>
        </p:txBody>
      </p:sp>
      <p:sp>
        <p:nvSpPr>
          <p:cNvPr id="6" name="21 Slayt Numarası Yer Tutucusu"/>
          <p:cNvSpPr>
            <a:spLocks noGrp="1"/>
          </p:cNvSpPr>
          <p:nvPr>
            <p:ph type="sldNum" sz="quarter" idx="12"/>
          </p:nvPr>
        </p:nvSpPr>
        <p:spPr/>
        <p:txBody>
          <a:bodyPr/>
          <a:lstStyle>
            <a:lvl1pPr>
              <a:defRPr/>
            </a:lvl1pPr>
          </a:lstStyle>
          <a:p>
            <a:pPr>
              <a:defRPr/>
            </a:pPr>
            <a:fld id="{C7594F2F-08F0-4C92-8255-62562BEA1528}"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34427886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4" name="3 Dikdörtgen"/>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5" name="4 Dikdörtgen"/>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6" name="5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solidFill>
                <a:prstClr val="black"/>
              </a:solidFill>
            </a:endParaRPr>
          </a:p>
        </p:txBody>
      </p:sp>
      <p:sp>
        <p:nvSpPr>
          <p:cNvPr id="7" name="6 Oval"/>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solidFill>
                <a:prstClr val="black"/>
              </a:solidFill>
            </a:endParaRPr>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tr-TR" smtClean="0"/>
              <a:t>Asıl başlık stili için tıklatın</a:t>
            </a:r>
            <a:endParaRPr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tr-TR" smtClean="0"/>
              <a:t>Asıl metin stillerini düzenlemek için tıklatın</a:t>
            </a:r>
          </a:p>
        </p:txBody>
      </p:sp>
      <p:sp>
        <p:nvSpPr>
          <p:cNvPr id="8" name="3 Veri Yer Tutucusu"/>
          <p:cNvSpPr>
            <a:spLocks noGrp="1"/>
          </p:cNvSpPr>
          <p:nvPr>
            <p:ph type="dt" sz="half" idx="10"/>
          </p:nvPr>
        </p:nvSpPr>
        <p:spPr/>
        <p:txBody>
          <a:bodyPr/>
          <a:lstStyle>
            <a:lvl1pPr>
              <a:defRPr/>
            </a:lvl1pPr>
            <a:extLst/>
          </a:lstStyle>
          <a:p>
            <a:pPr>
              <a:defRPr/>
            </a:pPr>
            <a:endParaRPr lang="tr-TR">
              <a:solidFill>
                <a:srgbClr val="E7DEC9">
                  <a:shade val="50000"/>
                  <a:satMod val="200000"/>
                </a:srgbClr>
              </a:solidFill>
            </a:endParaRPr>
          </a:p>
        </p:txBody>
      </p:sp>
      <p:sp>
        <p:nvSpPr>
          <p:cNvPr id="9" name="4 Altbilgi Yer Tutucusu"/>
          <p:cNvSpPr>
            <a:spLocks noGrp="1"/>
          </p:cNvSpPr>
          <p:nvPr>
            <p:ph type="ftr" sz="quarter" idx="11"/>
          </p:nvPr>
        </p:nvSpPr>
        <p:spPr/>
        <p:txBody>
          <a:bodyPr/>
          <a:lstStyle>
            <a:lvl1pPr>
              <a:defRPr/>
            </a:lvl1pPr>
            <a:extLst/>
          </a:lstStyle>
          <a:p>
            <a:pPr>
              <a:defRPr/>
            </a:pPr>
            <a:endParaRPr lang="tr-TR">
              <a:solidFill>
                <a:srgbClr val="E7DEC9">
                  <a:shade val="50000"/>
                  <a:satMod val="200000"/>
                </a:srgbClr>
              </a:solidFill>
            </a:endParaRPr>
          </a:p>
        </p:txBody>
      </p:sp>
      <p:sp>
        <p:nvSpPr>
          <p:cNvPr id="10" name="5 Slayt Numarası Yer Tutucusu"/>
          <p:cNvSpPr>
            <a:spLocks noGrp="1"/>
          </p:cNvSpPr>
          <p:nvPr>
            <p:ph type="sldNum" sz="quarter" idx="12"/>
          </p:nvPr>
        </p:nvSpPr>
        <p:spPr/>
        <p:txBody>
          <a:bodyPr/>
          <a:lstStyle>
            <a:lvl1pPr>
              <a:defRPr/>
            </a:lvl1pPr>
            <a:extLst/>
          </a:lstStyle>
          <a:p>
            <a:pPr>
              <a:defRPr/>
            </a:pPr>
            <a:fld id="{E1ADE48E-0879-4F63-80CE-AF58245E2EE9}"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11226475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lang="tr-TR" smtClean="0"/>
              <a:t>Asıl başlık stili için tıklatın</a:t>
            </a:r>
            <a:endParaRPr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23 Veri Yer Tutucusu"/>
          <p:cNvSpPr>
            <a:spLocks noGrp="1"/>
          </p:cNvSpPr>
          <p:nvPr>
            <p:ph type="dt" sz="half" idx="10"/>
          </p:nvPr>
        </p:nvSpPr>
        <p:spPr/>
        <p:txBody>
          <a:bodyPr/>
          <a:lstStyle>
            <a:lvl1pPr>
              <a:defRPr/>
            </a:lvl1pPr>
          </a:lstStyle>
          <a:p>
            <a:pPr>
              <a:defRPr/>
            </a:pPr>
            <a:endParaRPr lang="tr-TR">
              <a:solidFill>
                <a:srgbClr val="E7DEC9">
                  <a:shade val="50000"/>
                  <a:satMod val="200000"/>
                </a:srgbClr>
              </a:solidFill>
            </a:endParaRPr>
          </a:p>
        </p:txBody>
      </p:sp>
      <p:sp>
        <p:nvSpPr>
          <p:cNvPr id="6" name="9 Altbilgi Yer Tutucusu"/>
          <p:cNvSpPr>
            <a:spLocks noGrp="1"/>
          </p:cNvSpPr>
          <p:nvPr>
            <p:ph type="ftr" sz="quarter" idx="11"/>
          </p:nvPr>
        </p:nvSpPr>
        <p:spPr/>
        <p:txBody>
          <a:bodyPr/>
          <a:lstStyle>
            <a:lvl1pPr>
              <a:defRPr/>
            </a:lvl1pPr>
          </a:lstStyle>
          <a:p>
            <a:pPr>
              <a:defRPr/>
            </a:pPr>
            <a:endParaRPr lang="tr-TR">
              <a:solidFill>
                <a:srgbClr val="E7DEC9">
                  <a:shade val="50000"/>
                  <a:satMod val="200000"/>
                </a:srgbClr>
              </a:solidFill>
            </a:endParaRPr>
          </a:p>
        </p:txBody>
      </p:sp>
      <p:sp>
        <p:nvSpPr>
          <p:cNvPr id="7" name="21 Slayt Numarası Yer Tutucusu"/>
          <p:cNvSpPr>
            <a:spLocks noGrp="1"/>
          </p:cNvSpPr>
          <p:nvPr>
            <p:ph type="sldNum" sz="quarter" idx="12"/>
          </p:nvPr>
        </p:nvSpPr>
        <p:spPr/>
        <p:txBody>
          <a:bodyPr/>
          <a:lstStyle>
            <a:lvl1pPr>
              <a:defRPr/>
            </a:lvl1pPr>
          </a:lstStyle>
          <a:p>
            <a:pPr>
              <a:defRPr/>
            </a:pPr>
            <a:fld id="{20AB96AF-9B85-4BC2-BE0C-E4535185011B}"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34538492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lstStyle>
            <a:lvl1pPr algn="ctr">
              <a:defRPr sz="4500" b="1" cap="none" baseline="0"/>
            </a:lvl1pPr>
            <a:extLst/>
          </a:lstStyle>
          <a:p>
            <a:r>
              <a:rPr lang="tr-TR" smtClean="0"/>
              <a:t>Asıl başlık stili için tıklatın</a:t>
            </a:r>
            <a:endParaRPr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tr-TR" smtClean="0"/>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tr-TR" smtClean="0"/>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6 Veri Yer Tutucusu"/>
          <p:cNvSpPr>
            <a:spLocks noGrp="1"/>
          </p:cNvSpPr>
          <p:nvPr>
            <p:ph type="dt" sz="half" idx="10"/>
          </p:nvPr>
        </p:nvSpPr>
        <p:spPr/>
        <p:txBody>
          <a:bodyPr/>
          <a:lstStyle>
            <a:lvl1pPr>
              <a:defRPr/>
            </a:lvl1pPr>
            <a:extLst/>
          </a:lstStyle>
          <a:p>
            <a:pPr>
              <a:defRPr/>
            </a:pPr>
            <a:endParaRPr lang="tr-TR">
              <a:solidFill>
                <a:srgbClr val="E7DEC9">
                  <a:shade val="50000"/>
                  <a:satMod val="200000"/>
                </a:srgbClr>
              </a:solidFill>
            </a:endParaRPr>
          </a:p>
        </p:txBody>
      </p:sp>
      <p:sp>
        <p:nvSpPr>
          <p:cNvPr id="8" name="7 Altbilgi Yer Tutucusu"/>
          <p:cNvSpPr>
            <a:spLocks noGrp="1"/>
          </p:cNvSpPr>
          <p:nvPr>
            <p:ph type="ftr" sz="quarter" idx="11"/>
          </p:nvPr>
        </p:nvSpPr>
        <p:spPr/>
        <p:txBody>
          <a:bodyPr/>
          <a:lstStyle>
            <a:lvl1pPr>
              <a:defRPr/>
            </a:lvl1pPr>
            <a:extLst/>
          </a:lstStyle>
          <a:p>
            <a:pPr>
              <a:defRPr/>
            </a:pPr>
            <a:endParaRPr lang="tr-TR">
              <a:solidFill>
                <a:srgbClr val="E7DEC9">
                  <a:shade val="50000"/>
                  <a:satMod val="200000"/>
                </a:srgbClr>
              </a:solidFill>
            </a:endParaRPr>
          </a:p>
        </p:txBody>
      </p:sp>
      <p:sp>
        <p:nvSpPr>
          <p:cNvPr id="9" name="8 Slayt Numarası Yer Tutucusu"/>
          <p:cNvSpPr>
            <a:spLocks noGrp="1"/>
          </p:cNvSpPr>
          <p:nvPr>
            <p:ph type="sldNum" sz="quarter" idx="12"/>
          </p:nvPr>
        </p:nvSpPr>
        <p:spPr/>
        <p:txBody>
          <a:bodyPr/>
          <a:lstStyle>
            <a:lvl1pPr>
              <a:defRPr/>
            </a:lvl1pPr>
            <a:extLst/>
          </a:lstStyle>
          <a:p>
            <a:pPr>
              <a:defRPr/>
            </a:pPr>
            <a:fld id="{6B41FF5E-D1DA-4E73-AA4E-BD8583F5FCA3}"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31471935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lang="tr-TR" smtClean="0"/>
              <a:t>Asıl başlık stili için tıklatın</a:t>
            </a:r>
            <a:endParaRPr lang="en-US"/>
          </a:p>
        </p:txBody>
      </p:sp>
      <p:sp>
        <p:nvSpPr>
          <p:cNvPr id="3" name="23 Veri Yer Tutucusu"/>
          <p:cNvSpPr>
            <a:spLocks noGrp="1"/>
          </p:cNvSpPr>
          <p:nvPr>
            <p:ph type="dt" sz="half" idx="10"/>
          </p:nvPr>
        </p:nvSpPr>
        <p:spPr/>
        <p:txBody>
          <a:bodyPr/>
          <a:lstStyle>
            <a:lvl1pPr>
              <a:defRPr/>
            </a:lvl1pPr>
          </a:lstStyle>
          <a:p>
            <a:pPr>
              <a:defRPr/>
            </a:pPr>
            <a:endParaRPr lang="tr-TR">
              <a:solidFill>
                <a:srgbClr val="E7DEC9">
                  <a:shade val="50000"/>
                  <a:satMod val="200000"/>
                </a:srgbClr>
              </a:solidFill>
            </a:endParaRPr>
          </a:p>
        </p:txBody>
      </p:sp>
      <p:sp>
        <p:nvSpPr>
          <p:cNvPr id="4" name="9 Altbilgi Yer Tutucusu"/>
          <p:cNvSpPr>
            <a:spLocks noGrp="1"/>
          </p:cNvSpPr>
          <p:nvPr>
            <p:ph type="ftr" sz="quarter" idx="11"/>
          </p:nvPr>
        </p:nvSpPr>
        <p:spPr/>
        <p:txBody>
          <a:bodyPr/>
          <a:lstStyle>
            <a:lvl1pPr>
              <a:defRPr/>
            </a:lvl1pPr>
          </a:lstStyle>
          <a:p>
            <a:pPr>
              <a:defRPr/>
            </a:pPr>
            <a:endParaRPr lang="tr-TR">
              <a:solidFill>
                <a:srgbClr val="E7DEC9">
                  <a:shade val="50000"/>
                  <a:satMod val="200000"/>
                </a:srgbClr>
              </a:solidFill>
            </a:endParaRPr>
          </a:p>
        </p:txBody>
      </p:sp>
      <p:sp>
        <p:nvSpPr>
          <p:cNvPr id="5" name="21 Slayt Numarası Yer Tutucusu"/>
          <p:cNvSpPr>
            <a:spLocks noGrp="1"/>
          </p:cNvSpPr>
          <p:nvPr>
            <p:ph type="sldNum" sz="quarter" idx="12"/>
          </p:nvPr>
        </p:nvSpPr>
        <p:spPr/>
        <p:txBody>
          <a:bodyPr/>
          <a:lstStyle>
            <a:lvl1pPr>
              <a:defRPr/>
            </a:lvl1pPr>
          </a:lstStyle>
          <a:p>
            <a:pPr>
              <a:defRPr/>
            </a:pPr>
            <a:fld id="{6464D0DC-0999-476C-9C05-3A1757FD44EA}"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13977805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Dikdörtgen"/>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3" name="2 Dikdörtgen"/>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4" name="1 Veri Yer Tutucusu"/>
          <p:cNvSpPr>
            <a:spLocks noGrp="1"/>
          </p:cNvSpPr>
          <p:nvPr>
            <p:ph type="dt" sz="half" idx="10"/>
          </p:nvPr>
        </p:nvSpPr>
        <p:spPr/>
        <p:txBody>
          <a:bodyPr/>
          <a:lstStyle>
            <a:lvl1pPr>
              <a:defRPr/>
            </a:lvl1pPr>
            <a:extLst/>
          </a:lstStyle>
          <a:p>
            <a:pPr>
              <a:defRPr/>
            </a:pPr>
            <a:endParaRPr lang="tr-TR">
              <a:solidFill>
                <a:srgbClr val="E7DEC9">
                  <a:shade val="50000"/>
                  <a:satMod val="200000"/>
                </a:srgbClr>
              </a:solidFill>
            </a:endParaRPr>
          </a:p>
        </p:txBody>
      </p:sp>
      <p:sp>
        <p:nvSpPr>
          <p:cNvPr id="5" name="2 Altbilgi Yer Tutucusu"/>
          <p:cNvSpPr>
            <a:spLocks noGrp="1"/>
          </p:cNvSpPr>
          <p:nvPr>
            <p:ph type="ftr" sz="quarter" idx="11"/>
          </p:nvPr>
        </p:nvSpPr>
        <p:spPr/>
        <p:txBody>
          <a:bodyPr/>
          <a:lstStyle>
            <a:lvl1pPr>
              <a:defRPr/>
            </a:lvl1pPr>
            <a:extLst/>
          </a:lstStyle>
          <a:p>
            <a:pPr>
              <a:defRPr/>
            </a:pPr>
            <a:endParaRPr lang="tr-TR">
              <a:solidFill>
                <a:srgbClr val="E7DEC9">
                  <a:shade val="50000"/>
                  <a:satMod val="200000"/>
                </a:srgbClr>
              </a:solidFill>
            </a:endParaRPr>
          </a:p>
        </p:txBody>
      </p:sp>
      <p:sp>
        <p:nvSpPr>
          <p:cNvPr id="6" name="3 Slayt Numarası Yer Tutucusu"/>
          <p:cNvSpPr>
            <a:spLocks noGrp="1"/>
          </p:cNvSpPr>
          <p:nvPr>
            <p:ph type="sldNum" sz="quarter" idx="12"/>
          </p:nvPr>
        </p:nvSpPr>
        <p:spPr/>
        <p:txBody>
          <a:bodyPr/>
          <a:lstStyle>
            <a:lvl1pPr>
              <a:defRPr/>
            </a:lvl1pPr>
            <a:extLst/>
          </a:lstStyle>
          <a:p>
            <a:pPr>
              <a:defRPr/>
            </a:pPr>
            <a:fld id="{0E248BC5-72EE-4A61-9F40-558472FA2768}"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32192436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tr-TR" smtClean="0"/>
              <a:t>Asıl başlık stili için tıklatın</a:t>
            </a:r>
            <a:endParaRPr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tr-TR" smtClean="0"/>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4 Veri Yer Tutucusu"/>
          <p:cNvSpPr>
            <a:spLocks noGrp="1"/>
          </p:cNvSpPr>
          <p:nvPr>
            <p:ph type="dt" sz="half" idx="10"/>
          </p:nvPr>
        </p:nvSpPr>
        <p:spPr/>
        <p:txBody>
          <a:bodyPr/>
          <a:lstStyle>
            <a:lvl1pPr>
              <a:defRPr/>
            </a:lvl1pPr>
            <a:extLst/>
          </a:lstStyle>
          <a:p>
            <a:pPr>
              <a:defRPr/>
            </a:pPr>
            <a:endParaRPr lang="tr-TR">
              <a:solidFill>
                <a:srgbClr val="E7DEC9">
                  <a:shade val="50000"/>
                  <a:satMod val="200000"/>
                </a:srgbClr>
              </a:solidFill>
            </a:endParaRPr>
          </a:p>
        </p:txBody>
      </p:sp>
      <p:sp>
        <p:nvSpPr>
          <p:cNvPr id="6" name="5 Altbilgi Yer Tutucusu"/>
          <p:cNvSpPr>
            <a:spLocks noGrp="1"/>
          </p:cNvSpPr>
          <p:nvPr>
            <p:ph type="ftr" sz="quarter" idx="11"/>
          </p:nvPr>
        </p:nvSpPr>
        <p:spPr/>
        <p:txBody>
          <a:bodyPr/>
          <a:lstStyle>
            <a:lvl1pPr>
              <a:defRPr/>
            </a:lvl1pPr>
            <a:extLst/>
          </a:lstStyle>
          <a:p>
            <a:pPr>
              <a:defRPr/>
            </a:pPr>
            <a:endParaRPr lang="tr-TR">
              <a:solidFill>
                <a:srgbClr val="E7DEC9">
                  <a:shade val="50000"/>
                  <a:satMod val="200000"/>
                </a:srgbClr>
              </a:solidFill>
            </a:endParaRPr>
          </a:p>
        </p:txBody>
      </p:sp>
      <p:sp>
        <p:nvSpPr>
          <p:cNvPr id="7" name="6 Slayt Numarası Yer Tutucusu"/>
          <p:cNvSpPr>
            <a:spLocks noGrp="1"/>
          </p:cNvSpPr>
          <p:nvPr>
            <p:ph type="sldNum" sz="quarter" idx="12"/>
          </p:nvPr>
        </p:nvSpPr>
        <p:spPr/>
        <p:txBody>
          <a:bodyPr/>
          <a:lstStyle>
            <a:lvl1pPr>
              <a:defRPr/>
            </a:lvl1pPr>
            <a:extLst/>
          </a:lstStyle>
          <a:p>
            <a:pPr>
              <a:defRPr/>
            </a:pPr>
            <a:fld id="{6FCF3E95-AB34-4C25-A25E-9DB4D6C2E1FA}"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1817040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12648" y="228600"/>
            <a:ext cx="8153400" cy="990600"/>
          </a:xfrm>
        </p:spPr>
        <p:txBody>
          <a:bodyPr/>
          <a:lstStyle/>
          <a:p>
            <a:r>
              <a:rPr lang="tr-TR" smtClean="0"/>
              <a:t>Asıl başlık stili için tıklatın</a:t>
            </a:r>
            <a:endParaRPr lang="en-US"/>
          </a:p>
        </p:txBody>
      </p:sp>
      <p:sp>
        <p:nvSpPr>
          <p:cNvPr id="8" name="7 İçerik Yer Tutucusu"/>
          <p:cNvSpPr>
            <a:spLocks noGrp="1"/>
          </p:cNvSpPr>
          <p:nvPr>
            <p:ph sz="quarter" idx="1"/>
          </p:nvPr>
        </p:nvSpPr>
        <p:spPr>
          <a:xfrm>
            <a:off x="612648" y="1600200"/>
            <a:ext cx="8153400" cy="44958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13 Veri Yer Tutucusu"/>
          <p:cNvSpPr>
            <a:spLocks noGrp="1"/>
          </p:cNvSpPr>
          <p:nvPr>
            <p:ph type="dt" sz="half" idx="10"/>
          </p:nvPr>
        </p:nvSpPr>
        <p:spPr/>
        <p:txBody>
          <a:bodyPr/>
          <a:lstStyle>
            <a:lvl1pPr>
              <a:defRPr/>
            </a:lvl1pPr>
          </a:lstStyle>
          <a:p>
            <a:pPr>
              <a:defRPr/>
            </a:pPr>
            <a:fld id="{4F3892BE-E06E-4F4C-8ECE-A6B11CB5DC81}" type="datetime1">
              <a:rPr lang="tr-TR"/>
              <a:pPr>
                <a:defRPr/>
              </a:pPr>
              <a:t>22.10.2018</a:t>
            </a:fld>
            <a:endParaRPr lang="tr-TR"/>
          </a:p>
        </p:txBody>
      </p:sp>
      <p:sp>
        <p:nvSpPr>
          <p:cNvPr id="5" name="2 Altbilgi Yer Tutucusu"/>
          <p:cNvSpPr>
            <a:spLocks noGrp="1"/>
          </p:cNvSpPr>
          <p:nvPr>
            <p:ph type="ftr" sz="quarter" idx="11"/>
          </p:nvPr>
        </p:nvSpPr>
        <p:spPr/>
        <p:txBody>
          <a:bodyPr/>
          <a:lstStyle>
            <a:lvl1pPr>
              <a:defRPr/>
            </a:lvl1pPr>
          </a:lstStyle>
          <a:p>
            <a:pPr>
              <a:defRPr/>
            </a:pPr>
            <a:r>
              <a:rPr lang="tr-TR"/>
              <a:t>2009 APRIL</a:t>
            </a:r>
          </a:p>
        </p:txBody>
      </p:sp>
      <p:sp>
        <p:nvSpPr>
          <p:cNvPr id="6" name="22 Slayt Numarası Yer Tutucusu"/>
          <p:cNvSpPr>
            <a:spLocks noGrp="1"/>
          </p:cNvSpPr>
          <p:nvPr>
            <p:ph type="sldNum" sz="quarter" idx="12"/>
          </p:nvPr>
        </p:nvSpPr>
        <p:spPr/>
        <p:txBody>
          <a:bodyPr/>
          <a:lstStyle>
            <a:lvl1pPr>
              <a:defRPr/>
            </a:lvl1pPr>
          </a:lstStyle>
          <a:p>
            <a:pPr>
              <a:defRPr/>
            </a:pPr>
            <a:fld id="{2026F8BA-9EC2-4CFA-B1CC-AA1F8B0ED30E}" type="slidenum">
              <a:rPr lang="tr-TR"/>
              <a:pPr>
                <a:defRPr/>
              </a:pPr>
              <a:t>‹#›</a:t>
            </a:fld>
            <a:endParaRPr lang="tr-TR"/>
          </a:p>
        </p:txBody>
      </p:sp>
    </p:spTree>
    <p:extLst>
      <p:ext uri="{BB962C8B-B14F-4D97-AF65-F5344CB8AC3E}">
        <p14:creationId xmlns:p14="http://schemas.microsoft.com/office/powerpoint/2010/main" val="202996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5" name="4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extLst/>
          </a:lstStyle>
          <a:p>
            <a:pPr indent="-283464">
              <a:lnSpc>
                <a:spcPts val="3000"/>
              </a:lnSpc>
              <a:spcBef>
                <a:spcPts val="600"/>
              </a:spcBef>
              <a:buClr>
                <a:srgbClr val="3891A7"/>
              </a:buClr>
              <a:buSzPct val="80000"/>
              <a:buFont typeface="Wingdings 2"/>
              <a:buNone/>
              <a:defRPr/>
            </a:pPr>
            <a:endParaRPr lang="en-US" sz="3200">
              <a:solidFill>
                <a:prstClr val="black"/>
              </a:solidFill>
              <a:latin typeface="Gill Sans MT"/>
              <a:cs typeface="+mn-cs"/>
            </a:endParaRPr>
          </a:p>
        </p:txBody>
      </p:sp>
      <p:sp>
        <p:nvSpPr>
          <p:cNvPr id="6" name="5 Akış Çizelgesi: İşlem"/>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7" name="6 Akış Çizelgesi: İşlem"/>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solidFill>
                <a:prstClr val="white"/>
              </a:solidFill>
            </a:endParaRPr>
          </a:p>
        </p:txBody>
      </p:sp>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tr-TR" smtClean="0"/>
              <a:t>Asıl başlık stili için tıklatın</a:t>
            </a:r>
            <a:endParaRPr lang="en-US"/>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tr-TR" noProof="0" smtClean="0"/>
              <a:t>Resim eklemek için simgeyi tıklatın</a:t>
            </a:r>
            <a:endParaRPr lang="en-US" noProof="0"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a:lvl1pPr>
            <a:extLst/>
          </a:lstStyle>
          <a:p>
            <a:pPr>
              <a:defRPr/>
            </a:pPr>
            <a:endParaRPr lang="tr-TR">
              <a:solidFill>
                <a:srgbClr val="E7DEC9">
                  <a:shade val="50000"/>
                  <a:satMod val="200000"/>
                </a:srgbClr>
              </a:solidFill>
            </a:endParaRPr>
          </a:p>
        </p:txBody>
      </p:sp>
      <p:sp>
        <p:nvSpPr>
          <p:cNvPr id="9" name="5 Altbilgi Yer Tutucusu"/>
          <p:cNvSpPr>
            <a:spLocks noGrp="1"/>
          </p:cNvSpPr>
          <p:nvPr>
            <p:ph type="ftr" sz="quarter" idx="11"/>
          </p:nvPr>
        </p:nvSpPr>
        <p:spPr/>
        <p:txBody>
          <a:bodyPr/>
          <a:lstStyle>
            <a:lvl1pPr>
              <a:defRPr/>
            </a:lvl1pPr>
            <a:extLst/>
          </a:lstStyle>
          <a:p>
            <a:pPr>
              <a:defRPr/>
            </a:pPr>
            <a:endParaRPr lang="tr-TR">
              <a:solidFill>
                <a:srgbClr val="E7DEC9">
                  <a:shade val="50000"/>
                  <a:satMod val="200000"/>
                </a:srgbClr>
              </a:solidFill>
            </a:endParaRPr>
          </a:p>
        </p:txBody>
      </p:sp>
      <p:sp>
        <p:nvSpPr>
          <p:cNvPr id="10" name="6 Slayt Numarası Yer Tutucusu"/>
          <p:cNvSpPr>
            <a:spLocks noGrp="1"/>
          </p:cNvSpPr>
          <p:nvPr>
            <p:ph type="sldNum" sz="quarter" idx="12"/>
          </p:nvPr>
        </p:nvSpPr>
        <p:spPr/>
        <p:txBody>
          <a:bodyPr/>
          <a:lstStyle>
            <a:lvl1pPr>
              <a:defRPr/>
            </a:lvl1pPr>
            <a:extLst/>
          </a:lstStyle>
          <a:p>
            <a:pPr>
              <a:defRPr/>
            </a:pPr>
            <a:fld id="{826EEEDC-25DD-403E-94DF-81AA4A6F1957}"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7124450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endParaRPr lang="tr-TR">
              <a:solidFill>
                <a:srgbClr val="E7DEC9">
                  <a:shade val="50000"/>
                  <a:satMod val="200000"/>
                </a:srgbClr>
              </a:solidFill>
            </a:endParaRPr>
          </a:p>
        </p:txBody>
      </p:sp>
      <p:sp>
        <p:nvSpPr>
          <p:cNvPr id="5" name="9 Altbilgi Yer Tutucusu"/>
          <p:cNvSpPr>
            <a:spLocks noGrp="1"/>
          </p:cNvSpPr>
          <p:nvPr>
            <p:ph type="ftr" sz="quarter" idx="11"/>
          </p:nvPr>
        </p:nvSpPr>
        <p:spPr/>
        <p:txBody>
          <a:bodyPr/>
          <a:lstStyle>
            <a:lvl1pPr>
              <a:defRPr/>
            </a:lvl1pPr>
          </a:lstStyle>
          <a:p>
            <a:pPr>
              <a:defRPr/>
            </a:pPr>
            <a:endParaRPr lang="tr-TR">
              <a:solidFill>
                <a:srgbClr val="E7DEC9">
                  <a:shade val="50000"/>
                  <a:satMod val="200000"/>
                </a:srgbClr>
              </a:solidFill>
            </a:endParaRPr>
          </a:p>
        </p:txBody>
      </p:sp>
      <p:sp>
        <p:nvSpPr>
          <p:cNvPr id="6" name="21 Slayt Numarası Yer Tutucusu"/>
          <p:cNvSpPr>
            <a:spLocks noGrp="1"/>
          </p:cNvSpPr>
          <p:nvPr>
            <p:ph type="sldNum" sz="quarter" idx="12"/>
          </p:nvPr>
        </p:nvSpPr>
        <p:spPr/>
        <p:txBody>
          <a:bodyPr/>
          <a:lstStyle>
            <a:lvl1pPr>
              <a:defRPr/>
            </a:lvl1pPr>
          </a:lstStyle>
          <a:p>
            <a:pPr>
              <a:defRPr/>
            </a:pPr>
            <a:fld id="{66B7FD27-D1FB-46EE-9226-DA47D73F6537}"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24970389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extLst/>
          </a:lstStyle>
          <a:p>
            <a:r>
              <a:rPr lang="tr-TR" smtClean="0"/>
              <a:t>Asıl başlık stili için tıklatın</a:t>
            </a:r>
            <a:endParaRPr lang="en-US"/>
          </a:p>
        </p:txBody>
      </p:sp>
      <p:sp>
        <p:nvSpPr>
          <p:cNvPr id="3" name="2 Dikey Metin Yer Tutucusu"/>
          <p:cNvSpPr>
            <a:spLocks noGrp="1"/>
          </p:cNvSpPr>
          <p:nvPr>
            <p:ph type="body" orient="vert" idx="1"/>
          </p:nvPr>
        </p:nvSpPr>
        <p:spPr>
          <a:xfrm>
            <a:off x="1143000" y="274640"/>
            <a:ext cx="5562600" cy="5851525"/>
          </a:xfrm>
        </p:spPr>
        <p:txBody>
          <a:bodyPr vert="eaVert"/>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endParaRPr lang="tr-TR">
              <a:solidFill>
                <a:srgbClr val="E7DEC9">
                  <a:shade val="50000"/>
                  <a:satMod val="200000"/>
                </a:srgbClr>
              </a:solidFill>
            </a:endParaRPr>
          </a:p>
        </p:txBody>
      </p:sp>
      <p:sp>
        <p:nvSpPr>
          <p:cNvPr id="5" name="9 Altbilgi Yer Tutucusu"/>
          <p:cNvSpPr>
            <a:spLocks noGrp="1"/>
          </p:cNvSpPr>
          <p:nvPr>
            <p:ph type="ftr" sz="quarter" idx="11"/>
          </p:nvPr>
        </p:nvSpPr>
        <p:spPr/>
        <p:txBody>
          <a:bodyPr/>
          <a:lstStyle>
            <a:lvl1pPr>
              <a:defRPr/>
            </a:lvl1pPr>
          </a:lstStyle>
          <a:p>
            <a:pPr>
              <a:defRPr/>
            </a:pPr>
            <a:endParaRPr lang="tr-TR">
              <a:solidFill>
                <a:srgbClr val="E7DEC9">
                  <a:shade val="50000"/>
                  <a:satMod val="200000"/>
                </a:srgbClr>
              </a:solidFill>
            </a:endParaRPr>
          </a:p>
        </p:txBody>
      </p:sp>
      <p:sp>
        <p:nvSpPr>
          <p:cNvPr id="6" name="21 Slayt Numarası Yer Tutucusu"/>
          <p:cNvSpPr>
            <a:spLocks noGrp="1"/>
          </p:cNvSpPr>
          <p:nvPr>
            <p:ph type="sldNum" sz="quarter" idx="12"/>
          </p:nvPr>
        </p:nvSpPr>
        <p:spPr/>
        <p:txBody>
          <a:bodyPr/>
          <a:lstStyle>
            <a:lvl1pPr>
              <a:defRPr/>
            </a:lvl1pPr>
          </a:lstStyle>
          <a:p>
            <a:pPr>
              <a:defRPr/>
            </a:pPr>
            <a:fld id="{D94FA6E0-EB05-43EB-B73B-06266CCED525}" type="slidenum">
              <a:rPr lang="tr-TR">
                <a:solidFill>
                  <a:srgbClr val="E7DEC9">
                    <a:shade val="50000"/>
                    <a:satMod val="200000"/>
                  </a:srgbClr>
                </a:solidFill>
              </a:rPr>
              <a:pPr>
                <a:defRPr/>
              </a:pPr>
              <a:t>‹#›</a:t>
            </a:fld>
            <a:endParaRPr lang="tr-TR">
              <a:solidFill>
                <a:srgbClr val="E7DEC9">
                  <a:shade val="50000"/>
                  <a:satMod val="200000"/>
                </a:srgbClr>
              </a:solidFill>
            </a:endParaRPr>
          </a:p>
        </p:txBody>
      </p:sp>
    </p:spTree>
    <p:extLst>
      <p:ext uri="{BB962C8B-B14F-4D97-AF65-F5344CB8AC3E}">
        <p14:creationId xmlns:p14="http://schemas.microsoft.com/office/powerpoint/2010/main" val="4108810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9 Dikdörtgen"/>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10 Dikdörtgen"/>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11 Dikdörtgen"/>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2 Metin Yer Tutucusu"/>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2" name="1 Başlık"/>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tr-TR" smtClean="0"/>
              <a:t>Asıl başlık stili için tıklatın</a:t>
            </a:r>
            <a:endParaRPr lang="en-US"/>
          </a:p>
        </p:txBody>
      </p:sp>
      <p:sp>
        <p:nvSpPr>
          <p:cNvPr id="7" name="11 Veri Yer Tutucusu"/>
          <p:cNvSpPr>
            <a:spLocks noGrp="1"/>
          </p:cNvSpPr>
          <p:nvPr>
            <p:ph type="dt" sz="half" idx="10"/>
          </p:nvPr>
        </p:nvSpPr>
        <p:spPr/>
        <p:txBody>
          <a:bodyPr/>
          <a:lstStyle>
            <a:lvl1pPr>
              <a:defRPr/>
            </a:lvl1pPr>
          </a:lstStyle>
          <a:p>
            <a:pPr>
              <a:defRPr/>
            </a:pPr>
            <a:fld id="{5C0CFA50-2DD8-4554-86E3-06B2282BD9DC}" type="datetime1">
              <a:rPr lang="tr-TR"/>
              <a:pPr>
                <a:defRPr/>
              </a:pPr>
              <a:t>22.10.2018</a:t>
            </a:fld>
            <a:endParaRPr lang="tr-TR"/>
          </a:p>
        </p:txBody>
      </p:sp>
      <p:sp>
        <p:nvSpPr>
          <p:cNvPr id="8" name="12 Slayt Numarası Yer Tutucusu"/>
          <p:cNvSpPr>
            <a:spLocks noGrp="1"/>
          </p:cNvSpPr>
          <p:nvPr>
            <p:ph type="sldNum" sz="quarter" idx="11"/>
          </p:nvPr>
        </p:nvSpPr>
        <p:spPr>
          <a:xfrm>
            <a:off x="0" y="1752600"/>
            <a:ext cx="1295400" cy="701675"/>
          </a:xfrm>
        </p:spPr>
        <p:txBody>
          <a:bodyPr>
            <a:noAutofit/>
          </a:bodyPr>
          <a:lstStyle>
            <a:lvl1pPr>
              <a:defRPr sz="2400">
                <a:solidFill>
                  <a:srgbClr val="FFFFFF"/>
                </a:solidFill>
              </a:defRPr>
            </a:lvl1pPr>
          </a:lstStyle>
          <a:p>
            <a:pPr>
              <a:defRPr/>
            </a:pPr>
            <a:fld id="{AF785C93-DC23-44AB-A4F7-90D2B9FC2552}" type="slidenum">
              <a:rPr lang="tr-TR"/>
              <a:pPr>
                <a:defRPr/>
              </a:pPr>
              <a:t>‹#›</a:t>
            </a:fld>
            <a:endParaRPr lang="tr-TR"/>
          </a:p>
        </p:txBody>
      </p:sp>
      <p:sp>
        <p:nvSpPr>
          <p:cNvPr id="9" name="13 Altbilgi Yer Tutucusu"/>
          <p:cNvSpPr>
            <a:spLocks noGrp="1"/>
          </p:cNvSpPr>
          <p:nvPr>
            <p:ph type="ftr" sz="quarter" idx="12"/>
          </p:nvPr>
        </p:nvSpPr>
        <p:spPr/>
        <p:txBody>
          <a:bodyPr/>
          <a:lstStyle>
            <a:lvl1pPr>
              <a:defRPr/>
            </a:lvl1pPr>
          </a:lstStyle>
          <a:p>
            <a:pPr>
              <a:defRPr/>
            </a:pPr>
            <a:r>
              <a:rPr lang="tr-TR"/>
              <a:t>2009 APRIL</a:t>
            </a:r>
          </a:p>
        </p:txBody>
      </p:sp>
    </p:spTree>
    <p:extLst>
      <p:ext uri="{BB962C8B-B14F-4D97-AF65-F5344CB8AC3E}">
        <p14:creationId xmlns:p14="http://schemas.microsoft.com/office/powerpoint/2010/main" val="90748778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9" name="8 İçerik Yer Tutucusu"/>
          <p:cNvSpPr>
            <a:spLocks noGrp="1"/>
          </p:cNvSpPr>
          <p:nvPr>
            <p:ph sz="quarter" idx="1"/>
          </p:nvPr>
        </p:nvSpPr>
        <p:spPr>
          <a:xfrm>
            <a:off x="609600" y="1589567"/>
            <a:ext cx="388620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10 İçerik Yer Tutucusu"/>
          <p:cNvSpPr>
            <a:spLocks noGrp="1"/>
          </p:cNvSpPr>
          <p:nvPr>
            <p:ph sz="quarter" idx="2"/>
          </p:nvPr>
        </p:nvSpPr>
        <p:spPr>
          <a:xfrm>
            <a:off x="4844901" y="1589567"/>
            <a:ext cx="388620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7 Veri Yer Tutucusu"/>
          <p:cNvSpPr>
            <a:spLocks noGrp="1"/>
          </p:cNvSpPr>
          <p:nvPr>
            <p:ph type="dt" sz="half" idx="10"/>
          </p:nvPr>
        </p:nvSpPr>
        <p:spPr/>
        <p:txBody>
          <a:bodyPr rtlCol="0"/>
          <a:lstStyle>
            <a:lvl1pPr>
              <a:defRPr/>
            </a:lvl1pPr>
          </a:lstStyle>
          <a:p>
            <a:pPr>
              <a:defRPr/>
            </a:pPr>
            <a:fld id="{D878C76E-6980-4CB5-B81B-60B13FAE1B19}" type="datetime1">
              <a:rPr lang="tr-TR"/>
              <a:pPr>
                <a:defRPr/>
              </a:pPr>
              <a:t>22.10.2018</a:t>
            </a:fld>
            <a:endParaRPr lang="tr-TR"/>
          </a:p>
        </p:txBody>
      </p:sp>
      <p:sp>
        <p:nvSpPr>
          <p:cNvPr id="6" name="9 Slayt Numarası Yer Tutucusu"/>
          <p:cNvSpPr>
            <a:spLocks noGrp="1"/>
          </p:cNvSpPr>
          <p:nvPr>
            <p:ph type="sldNum" sz="quarter" idx="11"/>
          </p:nvPr>
        </p:nvSpPr>
        <p:spPr/>
        <p:txBody>
          <a:bodyPr rtlCol="0"/>
          <a:lstStyle>
            <a:lvl1pPr>
              <a:defRPr/>
            </a:lvl1pPr>
          </a:lstStyle>
          <a:p>
            <a:pPr>
              <a:defRPr/>
            </a:pPr>
            <a:fld id="{D72762C8-03C5-4B1C-A95C-F4AF35584353}" type="slidenum">
              <a:rPr lang="tr-TR"/>
              <a:pPr>
                <a:defRPr/>
              </a:pPr>
              <a:t>‹#›</a:t>
            </a:fld>
            <a:endParaRPr lang="tr-TR"/>
          </a:p>
        </p:txBody>
      </p:sp>
      <p:sp>
        <p:nvSpPr>
          <p:cNvPr id="7" name="11 Altbilgi Yer Tutucusu"/>
          <p:cNvSpPr>
            <a:spLocks noGrp="1"/>
          </p:cNvSpPr>
          <p:nvPr>
            <p:ph type="ftr" sz="quarter" idx="12"/>
          </p:nvPr>
        </p:nvSpPr>
        <p:spPr/>
        <p:txBody>
          <a:bodyPr rtlCol="0"/>
          <a:lstStyle>
            <a:lvl1pPr>
              <a:defRPr/>
            </a:lvl1pPr>
          </a:lstStyle>
          <a:p>
            <a:pPr>
              <a:defRPr/>
            </a:pPr>
            <a:r>
              <a:rPr lang="tr-TR"/>
              <a:t>2009 APRIL</a:t>
            </a:r>
          </a:p>
        </p:txBody>
      </p:sp>
    </p:spTree>
    <p:extLst>
      <p:ext uri="{BB962C8B-B14F-4D97-AF65-F5344CB8AC3E}">
        <p14:creationId xmlns:p14="http://schemas.microsoft.com/office/powerpoint/2010/main" val="28457185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533400" y="273050"/>
            <a:ext cx="8153400" cy="869950"/>
          </a:xfrm>
        </p:spPr>
        <p:txBody>
          <a:bodyPr/>
          <a:lstStyle>
            <a:lvl1pPr>
              <a:defRPr/>
            </a:lvl1pPr>
          </a:lstStyle>
          <a:p>
            <a:r>
              <a:rPr lang="tr-TR" smtClean="0"/>
              <a:t>Asıl başlık stili için tıklatın</a:t>
            </a:r>
            <a:endParaRPr lang="en-US"/>
          </a:p>
        </p:txBody>
      </p:sp>
      <p:sp>
        <p:nvSpPr>
          <p:cNvPr id="11" name="10 İçerik Yer Tutucusu"/>
          <p:cNvSpPr>
            <a:spLocks noGrp="1"/>
          </p:cNvSpPr>
          <p:nvPr>
            <p:ph sz="quarter" idx="2"/>
          </p:nvPr>
        </p:nvSpPr>
        <p:spPr>
          <a:xfrm>
            <a:off x="609600" y="2438400"/>
            <a:ext cx="3886200" cy="35814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3" name="12 İçerik Yer Tutucusu"/>
          <p:cNvSpPr>
            <a:spLocks noGrp="1"/>
          </p:cNvSpPr>
          <p:nvPr>
            <p:ph sz="quarter" idx="4"/>
          </p:nvPr>
        </p:nvSpPr>
        <p:spPr>
          <a:xfrm>
            <a:off x="4800600" y="2438400"/>
            <a:ext cx="3886200" cy="35814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6" name="15 Metin Yer Tutucusu"/>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tr-TR" smtClean="0"/>
              <a:t>Asıl metin stillerini düzenlemek için tıklatın</a:t>
            </a:r>
          </a:p>
        </p:txBody>
      </p:sp>
      <p:sp>
        <p:nvSpPr>
          <p:cNvPr id="15" name="14 Metin Yer Tutucusu"/>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tr-TR" smtClean="0"/>
              <a:t>Asıl metin stillerini düzenlemek için tıklatın</a:t>
            </a:r>
          </a:p>
        </p:txBody>
      </p:sp>
      <p:sp>
        <p:nvSpPr>
          <p:cNvPr id="7" name="9 Veri Yer Tutucusu"/>
          <p:cNvSpPr>
            <a:spLocks noGrp="1"/>
          </p:cNvSpPr>
          <p:nvPr>
            <p:ph type="dt" sz="half" idx="10"/>
          </p:nvPr>
        </p:nvSpPr>
        <p:spPr/>
        <p:txBody>
          <a:bodyPr rtlCol="0"/>
          <a:lstStyle>
            <a:lvl1pPr>
              <a:defRPr/>
            </a:lvl1pPr>
          </a:lstStyle>
          <a:p>
            <a:pPr>
              <a:defRPr/>
            </a:pPr>
            <a:fld id="{C26FD6D9-65E1-48C8-872C-CE1686E4B3B7}" type="datetime1">
              <a:rPr lang="tr-TR"/>
              <a:pPr>
                <a:defRPr/>
              </a:pPr>
              <a:t>22.10.2018</a:t>
            </a:fld>
            <a:endParaRPr lang="tr-TR"/>
          </a:p>
        </p:txBody>
      </p:sp>
      <p:sp>
        <p:nvSpPr>
          <p:cNvPr id="8" name="11 Slayt Numarası Yer Tutucusu"/>
          <p:cNvSpPr>
            <a:spLocks noGrp="1"/>
          </p:cNvSpPr>
          <p:nvPr>
            <p:ph type="sldNum" sz="quarter" idx="11"/>
          </p:nvPr>
        </p:nvSpPr>
        <p:spPr/>
        <p:txBody>
          <a:bodyPr rtlCol="0"/>
          <a:lstStyle>
            <a:lvl1pPr>
              <a:defRPr/>
            </a:lvl1pPr>
          </a:lstStyle>
          <a:p>
            <a:pPr>
              <a:defRPr/>
            </a:pPr>
            <a:fld id="{7E3B4B1E-1B03-4D6E-AC0E-2B8321BF471D}" type="slidenum">
              <a:rPr lang="tr-TR"/>
              <a:pPr>
                <a:defRPr/>
              </a:pPr>
              <a:t>‹#›</a:t>
            </a:fld>
            <a:endParaRPr lang="tr-TR"/>
          </a:p>
        </p:txBody>
      </p:sp>
      <p:sp>
        <p:nvSpPr>
          <p:cNvPr id="9" name="13 Altbilgi Yer Tutucusu"/>
          <p:cNvSpPr>
            <a:spLocks noGrp="1"/>
          </p:cNvSpPr>
          <p:nvPr>
            <p:ph type="ftr" sz="quarter" idx="12"/>
          </p:nvPr>
        </p:nvSpPr>
        <p:spPr/>
        <p:txBody>
          <a:bodyPr rtlCol="0"/>
          <a:lstStyle>
            <a:lvl1pPr>
              <a:defRPr/>
            </a:lvl1pPr>
          </a:lstStyle>
          <a:p>
            <a:pPr>
              <a:defRPr/>
            </a:pPr>
            <a:r>
              <a:rPr lang="tr-TR"/>
              <a:t>2009 APRIL</a:t>
            </a:r>
          </a:p>
        </p:txBody>
      </p:sp>
    </p:spTree>
    <p:extLst>
      <p:ext uri="{BB962C8B-B14F-4D97-AF65-F5344CB8AC3E}">
        <p14:creationId xmlns:p14="http://schemas.microsoft.com/office/powerpoint/2010/main" val="3063060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13 Veri Yer Tutucusu"/>
          <p:cNvSpPr>
            <a:spLocks noGrp="1"/>
          </p:cNvSpPr>
          <p:nvPr>
            <p:ph type="dt" sz="half" idx="10"/>
          </p:nvPr>
        </p:nvSpPr>
        <p:spPr/>
        <p:txBody>
          <a:bodyPr/>
          <a:lstStyle>
            <a:lvl1pPr>
              <a:defRPr/>
            </a:lvl1pPr>
          </a:lstStyle>
          <a:p>
            <a:pPr>
              <a:defRPr/>
            </a:pPr>
            <a:fld id="{255D07B1-70AA-4889-AEE5-ECD2DC3F085E}" type="datetime1">
              <a:rPr lang="tr-TR"/>
              <a:pPr>
                <a:defRPr/>
              </a:pPr>
              <a:t>22.10.2018</a:t>
            </a:fld>
            <a:endParaRPr lang="tr-TR"/>
          </a:p>
        </p:txBody>
      </p:sp>
      <p:sp>
        <p:nvSpPr>
          <p:cNvPr id="4" name="2 Altbilgi Yer Tutucusu"/>
          <p:cNvSpPr>
            <a:spLocks noGrp="1"/>
          </p:cNvSpPr>
          <p:nvPr>
            <p:ph type="ftr" sz="quarter" idx="11"/>
          </p:nvPr>
        </p:nvSpPr>
        <p:spPr/>
        <p:txBody>
          <a:bodyPr/>
          <a:lstStyle>
            <a:lvl1pPr>
              <a:defRPr/>
            </a:lvl1pPr>
          </a:lstStyle>
          <a:p>
            <a:pPr>
              <a:defRPr/>
            </a:pPr>
            <a:r>
              <a:rPr lang="tr-TR"/>
              <a:t>2009 APRIL</a:t>
            </a:r>
          </a:p>
        </p:txBody>
      </p:sp>
      <p:sp>
        <p:nvSpPr>
          <p:cNvPr id="5" name="22 Slayt Numarası Yer Tutucusu"/>
          <p:cNvSpPr>
            <a:spLocks noGrp="1"/>
          </p:cNvSpPr>
          <p:nvPr>
            <p:ph type="sldNum" sz="quarter" idx="12"/>
          </p:nvPr>
        </p:nvSpPr>
        <p:spPr/>
        <p:txBody>
          <a:bodyPr/>
          <a:lstStyle>
            <a:lvl1pPr>
              <a:defRPr/>
            </a:lvl1pPr>
          </a:lstStyle>
          <a:p>
            <a:pPr>
              <a:defRPr/>
            </a:pPr>
            <a:fld id="{FE46D2FE-D0AD-404D-9F3D-F6B676100EA4}" type="slidenum">
              <a:rPr lang="tr-TR"/>
              <a:pPr>
                <a:defRPr/>
              </a:pPr>
              <a:t>‹#›</a:t>
            </a:fld>
            <a:endParaRPr lang="tr-TR"/>
          </a:p>
        </p:txBody>
      </p:sp>
    </p:spTree>
    <p:extLst>
      <p:ext uri="{BB962C8B-B14F-4D97-AF65-F5344CB8AC3E}">
        <p14:creationId xmlns:p14="http://schemas.microsoft.com/office/powerpoint/2010/main" val="4169841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pPr>
              <a:defRPr/>
            </a:pPr>
            <a:fld id="{F2060685-8005-4E34-BA66-A70D901250FB}" type="datetime1">
              <a:rPr lang="tr-TR"/>
              <a:pPr>
                <a:defRPr/>
              </a:pPr>
              <a:t>22.10.2018</a:t>
            </a:fld>
            <a:endParaRPr lang="tr-TR"/>
          </a:p>
        </p:txBody>
      </p:sp>
      <p:sp>
        <p:nvSpPr>
          <p:cNvPr id="3" name="2 Altbilgi Yer Tutucusu"/>
          <p:cNvSpPr>
            <a:spLocks noGrp="1"/>
          </p:cNvSpPr>
          <p:nvPr>
            <p:ph type="ftr" sz="quarter" idx="11"/>
          </p:nvPr>
        </p:nvSpPr>
        <p:spPr/>
        <p:txBody>
          <a:bodyPr/>
          <a:lstStyle>
            <a:lvl1pPr>
              <a:defRPr/>
            </a:lvl1pPr>
          </a:lstStyle>
          <a:p>
            <a:pPr>
              <a:defRPr/>
            </a:pPr>
            <a:r>
              <a:rPr lang="tr-TR"/>
              <a:t>2009 APRIL</a:t>
            </a:r>
          </a:p>
        </p:txBody>
      </p:sp>
      <p:sp>
        <p:nvSpPr>
          <p:cNvPr id="4" name="3 Slayt Numarası Yer Tutucusu"/>
          <p:cNvSpPr>
            <a:spLocks noGrp="1"/>
          </p:cNvSpPr>
          <p:nvPr>
            <p:ph type="sldNum" sz="quarter" idx="12"/>
          </p:nvPr>
        </p:nvSpPr>
        <p:spPr>
          <a:xfrm>
            <a:off x="0" y="6248400"/>
            <a:ext cx="533400" cy="381000"/>
          </a:xfrm>
        </p:spPr>
        <p:txBody>
          <a:bodyPr/>
          <a:lstStyle>
            <a:lvl1pPr>
              <a:defRPr>
                <a:solidFill>
                  <a:schemeClr val="tx2"/>
                </a:solidFill>
              </a:defRPr>
            </a:lvl1pPr>
          </a:lstStyle>
          <a:p>
            <a:pPr>
              <a:defRPr/>
            </a:pPr>
            <a:fld id="{25B68463-F28D-48DE-ABCE-58271ED9DF8A}" type="slidenum">
              <a:rPr lang="tr-TR"/>
              <a:pPr>
                <a:defRPr/>
              </a:pPr>
              <a:t>‹#›</a:t>
            </a:fld>
            <a:endParaRPr lang="tr-TR"/>
          </a:p>
        </p:txBody>
      </p:sp>
    </p:spTree>
    <p:extLst>
      <p:ext uri="{BB962C8B-B14F-4D97-AF65-F5344CB8AC3E}">
        <p14:creationId xmlns:p14="http://schemas.microsoft.com/office/powerpoint/2010/main" val="484872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09600" y="273050"/>
            <a:ext cx="8077200" cy="869950"/>
          </a:xfrm>
        </p:spPr>
        <p:txBody>
          <a:bodyPr/>
          <a:lstStyle>
            <a:lvl1pPr algn="l">
              <a:buNone/>
              <a:defRPr sz="4400" b="0"/>
            </a:lvl1pPr>
          </a:lstStyle>
          <a:p>
            <a:r>
              <a:rPr lang="tr-TR" smtClean="0"/>
              <a:t>Asıl başlık stili için tıklatın</a:t>
            </a:r>
            <a:endParaRPr lang="en-US"/>
          </a:p>
        </p:txBody>
      </p:sp>
      <p:sp>
        <p:nvSpPr>
          <p:cNvPr id="3" name="2 Metin Yer Tutucusu"/>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tr-TR" smtClean="0"/>
              <a:t>Asıl metin stillerini düzenlemek için tıklatın</a:t>
            </a:r>
          </a:p>
        </p:txBody>
      </p:sp>
      <p:sp>
        <p:nvSpPr>
          <p:cNvPr id="9" name="8 İçerik Yer Tutucusu"/>
          <p:cNvSpPr>
            <a:spLocks noGrp="1"/>
          </p:cNvSpPr>
          <p:nvPr>
            <p:ph sz="quarter" idx="1"/>
          </p:nvPr>
        </p:nvSpPr>
        <p:spPr>
          <a:xfrm>
            <a:off x="2362200" y="1752600"/>
            <a:ext cx="6400800" cy="44196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13 Veri Yer Tutucusu"/>
          <p:cNvSpPr>
            <a:spLocks noGrp="1"/>
          </p:cNvSpPr>
          <p:nvPr>
            <p:ph type="dt" sz="half" idx="10"/>
          </p:nvPr>
        </p:nvSpPr>
        <p:spPr/>
        <p:txBody>
          <a:bodyPr/>
          <a:lstStyle>
            <a:lvl1pPr>
              <a:defRPr/>
            </a:lvl1pPr>
          </a:lstStyle>
          <a:p>
            <a:pPr>
              <a:defRPr/>
            </a:pPr>
            <a:fld id="{217E0B52-24BE-49F6-9A7F-4E3C788EBC5B}" type="datetime1">
              <a:rPr lang="tr-TR"/>
              <a:pPr>
                <a:defRPr/>
              </a:pPr>
              <a:t>22.10.2018</a:t>
            </a:fld>
            <a:endParaRPr lang="tr-TR"/>
          </a:p>
        </p:txBody>
      </p:sp>
      <p:sp>
        <p:nvSpPr>
          <p:cNvPr id="6" name="2 Altbilgi Yer Tutucusu"/>
          <p:cNvSpPr>
            <a:spLocks noGrp="1"/>
          </p:cNvSpPr>
          <p:nvPr>
            <p:ph type="ftr" sz="quarter" idx="11"/>
          </p:nvPr>
        </p:nvSpPr>
        <p:spPr/>
        <p:txBody>
          <a:bodyPr/>
          <a:lstStyle>
            <a:lvl1pPr>
              <a:defRPr/>
            </a:lvl1pPr>
          </a:lstStyle>
          <a:p>
            <a:pPr>
              <a:defRPr/>
            </a:pPr>
            <a:r>
              <a:rPr lang="tr-TR"/>
              <a:t>2009 APRIL</a:t>
            </a:r>
          </a:p>
        </p:txBody>
      </p:sp>
      <p:sp>
        <p:nvSpPr>
          <p:cNvPr id="7" name="22 Slayt Numarası Yer Tutucusu"/>
          <p:cNvSpPr>
            <a:spLocks noGrp="1"/>
          </p:cNvSpPr>
          <p:nvPr>
            <p:ph type="sldNum" sz="quarter" idx="12"/>
          </p:nvPr>
        </p:nvSpPr>
        <p:spPr/>
        <p:txBody>
          <a:bodyPr/>
          <a:lstStyle>
            <a:lvl1pPr>
              <a:defRPr/>
            </a:lvl1pPr>
          </a:lstStyle>
          <a:p>
            <a:pPr>
              <a:defRPr/>
            </a:pPr>
            <a:fld id="{A3C924D9-AC02-4B5A-95FE-D0890782557E}" type="slidenum">
              <a:rPr lang="tr-TR"/>
              <a:pPr>
                <a:defRPr/>
              </a:pPr>
              <a:t>‹#›</a:t>
            </a:fld>
            <a:endParaRPr lang="tr-TR"/>
          </a:p>
        </p:txBody>
      </p:sp>
    </p:spTree>
    <p:extLst>
      <p:ext uri="{BB962C8B-B14F-4D97-AF65-F5344CB8AC3E}">
        <p14:creationId xmlns:p14="http://schemas.microsoft.com/office/powerpoint/2010/main" val="33521489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9 Dikdörtgen"/>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10 Dikdörtgen"/>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11 Dikdörtgen"/>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14 Dikdörtgen"/>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3 Metin Yer Tutucusu"/>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tr-TR" smtClean="0"/>
              <a:t>Asıl metin stillerini düzenlemek için tıklatın</a:t>
            </a:r>
          </a:p>
        </p:txBody>
      </p:sp>
      <p:sp>
        <p:nvSpPr>
          <p:cNvPr id="2" name="1 Başlık"/>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tr-TR" smtClean="0"/>
              <a:t>Asıl başlık stili için tıklatın</a:t>
            </a:r>
            <a:endParaRPr lang="en-US"/>
          </a:p>
        </p:txBody>
      </p:sp>
      <p:sp>
        <p:nvSpPr>
          <p:cNvPr id="3" name="2 Resim Yer Tutucusu"/>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9" name="11 Veri Yer Tutucusu"/>
          <p:cNvSpPr>
            <a:spLocks noGrp="1"/>
          </p:cNvSpPr>
          <p:nvPr>
            <p:ph type="dt" sz="half" idx="10"/>
          </p:nvPr>
        </p:nvSpPr>
        <p:spPr>
          <a:xfrm>
            <a:off x="6248400" y="6248400"/>
            <a:ext cx="2667000" cy="365125"/>
          </a:xfrm>
        </p:spPr>
        <p:txBody>
          <a:bodyPr rtlCol="0"/>
          <a:lstStyle>
            <a:lvl1pPr>
              <a:defRPr/>
            </a:lvl1pPr>
          </a:lstStyle>
          <a:p>
            <a:pPr>
              <a:defRPr/>
            </a:pPr>
            <a:fld id="{5C9A1160-FB41-46E2-8729-80BB35A49597}" type="datetime1">
              <a:rPr lang="tr-TR"/>
              <a:pPr>
                <a:defRPr/>
              </a:pPr>
              <a:t>22.10.2018</a:t>
            </a:fld>
            <a:endParaRPr lang="tr-TR"/>
          </a:p>
        </p:txBody>
      </p:sp>
      <p:sp>
        <p:nvSpPr>
          <p:cNvPr id="10" name="12 Slayt Numarası Yer Tutucusu"/>
          <p:cNvSpPr>
            <a:spLocks noGrp="1"/>
          </p:cNvSpPr>
          <p:nvPr>
            <p:ph type="sldNum" sz="quarter" idx="11"/>
          </p:nvPr>
        </p:nvSpPr>
        <p:spPr>
          <a:xfrm>
            <a:off x="0" y="4667250"/>
            <a:ext cx="1447800" cy="663575"/>
          </a:xfrm>
        </p:spPr>
        <p:txBody>
          <a:bodyPr rtlCol="0"/>
          <a:lstStyle>
            <a:lvl1pPr>
              <a:defRPr sz="2800"/>
            </a:lvl1pPr>
          </a:lstStyle>
          <a:p>
            <a:pPr>
              <a:defRPr/>
            </a:pPr>
            <a:fld id="{D4B4B548-FF4F-433D-8D05-4AB35CBAE5F7}" type="slidenum">
              <a:rPr lang="tr-TR"/>
              <a:pPr>
                <a:defRPr/>
              </a:pPr>
              <a:t>‹#›</a:t>
            </a:fld>
            <a:endParaRPr lang="tr-TR"/>
          </a:p>
        </p:txBody>
      </p:sp>
      <p:sp>
        <p:nvSpPr>
          <p:cNvPr id="11" name="13 Altbilgi Yer Tutucusu"/>
          <p:cNvSpPr>
            <a:spLocks noGrp="1"/>
          </p:cNvSpPr>
          <p:nvPr>
            <p:ph type="ftr" sz="quarter" idx="12"/>
          </p:nvPr>
        </p:nvSpPr>
        <p:spPr>
          <a:xfrm>
            <a:off x="1600200" y="6248400"/>
            <a:ext cx="4572000" cy="365125"/>
          </a:xfrm>
        </p:spPr>
        <p:txBody>
          <a:bodyPr rtlCol="0"/>
          <a:lstStyle>
            <a:lvl1pPr>
              <a:defRPr/>
            </a:lvl1pPr>
          </a:lstStyle>
          <a:p>
            <a:pPr>
              <a:defRPr/>
            </a:pPr>
            <a:r>
              <a:rPr lang="tr-TR"/>
              <a:t>2009 APRIL</a:t>
            </a:r>
          </a:p>
        </p:txBody>
      </p:sp>
    </p:spTree>
    <p:extLst>
      <p:ext uri="{BB962C8B-B14F-4D97-AF65-F5344CB8AC3E}">
        <p14:creationId xmlns:p14="http://schemas.microsoft.com/office/powerpoint/2010/main" val="3796293730"/>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21 Başlık Yer Tutucusu"/>
          <p:cNvSpPr>
            <a:spLocks noGrp="1"/>
          </p:cNvSpPr>
          <p:nvPr>
            <p:ph type="title"/>
          </p:nvPr>
        </p:nvSpPr>
        <p:spPr bwMode="auto">
          <a:xfrm>
            <a:off x="609600" y="2286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altLang="tr-TR" smtClean="0"/>
              <a:t>Asıl başlık stili için tıklatın</a:t>
            </a:r>
            <a:endParaRPr lang="en-US" altLang="tr-TR" smtClean="0"/>
          </a:p>
        </p:txBody>
      </p:sp>
      <p:sp>
        <p:nvSpPr>
          <p:cNvPr id="1027" name="12 Metin Yer Tutucusu"/>
          <p:cNvSpPr>
            <a:spLocks noGrp="1"/>
          </p:cNvSpPr>
          <p:nvPr>
            <p:ph type="body" idx="1"/>
          </p:nvPr>
        </p:nvSpPr>
        <p:spPr bwMode="auto">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tr-TR" smtClean="0"/>
              <a:t>Asıl metin stillerini düzenlemek için tıklatın</a:t>
            </a:r>
          </a:p>
          <a:p>
            <a:pPr lvl="1"/>
            <a:r>
              <a:rPr lang="tr-TR" altLang="tr-TR" smtClean="0"/>
              <a:t>İkinci düzey</a:t>
            </a:r>
          </a:p>
          <a:p>
            <a:pPr lvl="2"/>
            <a:r>
              <a:rPr lang="tr-TR" altLang="tr-TR" smtClean="0"/>
              <a:t>Üçüncü düzey</a:t>
            </a:r>
          </a:p>
          <a:p>
            <a:pPr lvl="3"/>
            <a:r>
              <a:rPr lang="tr-TR" altLang="tr-TR" smtClean="0"/>
              <a:t>Dördüncü düzey</a:t>
            </a:r>
          </a:p>
          <a:p>
            <a:pPr lvl="4"/>
            <a:r>
              <a:rPr lang="tr-TR" altLang="tr-TR" smtClean="0"/>
              <a:t>Beşinci düzey</a:t>
            </a:r>
            <a:endParaRPr lang="en-US" altLang="tr-TR" smtClean="0"/>
          </a:p>
        </p:txBody>
      </p:sp>
      <p:sp>
        <p:nvSpPr>
          <p:cNvPr id="14" name="13 Veri Yer Tutucusu"/>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a:solidFill>
                  <a:schemeClr val="tx2"/>
                </a:solidFill>
                <a:latin typeface="+mn-lt"/>
                <a:cs typeface="+mn-cs"/>
              </a:defRPr>
            </a:lvl1pPr>
          </a:lstStyle>
          <a:p>
            <a:pPr>
              <a:defRPr/>
            </a:pPr>
            <a:fld id="{8AE2822B-BD03-4D70-9488-133745240759}" type="datetime1">
              <a:rPr lang="tr-TR"/>
              <a:pPr>
                <a:defRPr/>
              </a:pPr>
              <a:t>22.10.2018</a:t>
            </a:fld>
            <a:endParaRPr lang="tr-TR"/>
          </a:p>
        </p:txBody>
      </p:sp>
      <p:sp>
        <p:nvSpPr>
          <p:cNvPr id="3" name="2 Altbilgi Yer Tutucusu"/>
          <p:cNvSpPr>
            <a:spLocks noGrp="1"/>
          </p:cNvSpPr>
          <p:nvPr>
            <p:ph type="ftr" sz="quarter" idx="3"/>
          </p:nvPr>
        </p:nvSpPr>
        <p:spPr>
          <a:xfrm>
            <a:off x="609600" y="6248400"/>
            <a:ext cx="5421313" cy="365125"/>
          </a:xfrm>
          <a:prstGeom prst="rect">
            <a:avLst/>
          </a:prstGeom>
        </p:spPr>
        <p:txBody>
          <a:bodyPr vert="horz" anchor="ctr"/>
          <a:lstStyle>
            <a:lvl1pPr algn="r" eaLnBrk="1" fontAlgn="auto" latinLnBrk="0" hangingPunct="1">
              <a:spcBef>
                <a:spcPts val="0"/>
              </a:spcBef>
              <a:spcAft>
                <a:spcPts val="0"/>
              </a:spcAft>
              <a:defRPr kumimoji="0" sz="1400">
                <a:solidFill>
                  <a:schemeClr val="tx2"/>
                </a:solidFill>
                <a:latin typeface="+mn-lt"/>
                <a:cs typeface="+mn-cs"/>
              </a:defRPr>
            </a:lvl1pPr>
          </a:lstStyle>
          <a:p>
            <a:pPr>
              <a:defRPr/>
            </a:pPr>
            <a:r>
              <a:rPr lang="tr-TR"/>
              <a:t>2009 APRIL</a:t>
            </a:r>
          </a:p>
        </p:txBody>
      </p:sp>
      <p:sp>
        <p:nvSpPr>
          <p:cNvPr id="7" name="6 Dikdörtgen"/>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7 Dikdörtgen"/>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8 Dikdörtgen"/>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22 Slayt Numarası Yer Tutucusu"/>
          <p:cNvSpPr>
            <a:spLocks noGrp="1"/>
          </p:cNvSpPr>
          <p:nvPr>
            <p:ph type="sldNum" sz="quarter" idx="4"/>
          </p:nvPr>
        </p:nvSpPr>
        <p:spPr>
          <a:xfrm>
            <a:off x="0" y="1271588"/>
            <a:ext cx="533400" cy="244475"/>
          </a:xfrm>
          <a:prstGeom prst="rect">
            <a:avLst/>
          </a:prstGeom>
        </p:spPr>
        <p:txBody>
          <a:bodyPr vert="horz" anchor="ctr" anchorCtr="0">
            <a:normAutofit/>
          </a:bodyPr>
          <a:lstStyle>
            <a:lvl1pPr algn="ctr" eaLnBrk="1" fontAlgn="auto" latinLnBrk="0" hangingPunct="1">
              <a:spcBef>
                <a:spcPts val="0"/>
              </a:spcBef>
              <a:spcAft>
                <a:spcPts val="0"/>
              </a:spcAft>
              <a:defRPr kumimoji="0" sz="1400" b="1">
                <a:solidFill>
                  <a:srgbClr val="FFFFFF"/>
                </a:solidFill>
                <a:latin typeface="+mn-lt"/>
                <a:cs typeface="+mn-cs"/>
              </a:defRPr>
            </a:lvl1pPr>
          </a:lstStyle>
          <a:p>
            <a:pPr>
              <a:defRPr/>
            </a:pPr>
            <a:fld id="{36F0761E-9CA8-429A-A7BA-7959E83BF8E1}"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4262" r:id="rId1"/>
    <p:sldLayoutId id="2147484258" r:id="rId2"/>
    <p:sldLayoutId id="2147484263" r:id="rId3"/>
    <p:sldLayoutId id="2147484264" r:id="rId4"/>
    <p:sldLayoutId id="2147484265" r:id="rId5"/>
    <p:sldLayoutId id="2147484259" r:id="rId6"/>
    <p:sldLayoutId id="2147484266" r:id="rId7"/>
    <p:sldLayoutId id="2147484260" r:id="rId8"/>
    <p:sldLayoutId id="2147484267" r:id="rId9"/>
    <p:sldLayoutId id="2147484261" r:id="rId10"/>
    <p:sldLayoutId id="2147484268" r:id="rId11"/>
  </p:sldLayoutIdLst>
  <p:hf hdr="0" dt="0"/>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p:titleStyle>
    <p:bodyStyle>
      <a:lvl1pPr marL="319088" indent="-319088" algn="l" rtl="0" eaLnBrk="0" fontAlgn="base" hangingPunct="0">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l" rtl="0" eaLnBrk="0" fontAlgn="base" hangingPunct="0">
        <a:spcBef>
          <a:spcPts val="400"/>
        </a:spcBef>
        <a:spcAft>
          <a:spcPct val="0"/>
        </a:spcAft>
        <a:buClr>
          <a:srgbClr val="A5AB81"/>
        </a:buClr>
        <a:buSzPct val="75000"/>
        <a:buFont typeface="Wingdings" pitchFamily="2" charset="2"/>
        <a:buChar char=""/>
        <a:defRPr sz="2000" kern="1200">
          <a:solidFill>
            <a:schemeClr val="tx1"/>
          </a:solidFill>
          <a:latin typeface="+mn-lt"/>
          <a:ea typeface="+mn-ea"/>
          <a:cs typeface="+mn-cs"/>
        </a:defRPr>
      </a:lvl4pPr>
      <a:lvl5pPr marL="1828800" indent="-228600" algn="l" rtl="0" eaLnBrk="0" fontAlgn="base" hangingPunct="0">
        <a:spcBef>
          <a:spcPts val="400"/>
        </a:spcBef>
        <a:spcAft>
          <a:spcPct val="0"/>
        </a:spcAft>
        <a:buClr>
          <a:srgbClr val="D8B25C"/>
        </a:buClr>
        <a:buSzPct val="65000"/>
        <a:buFont typeface="Wingdings"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6 Pasta"/>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8" name="7 Oval"/>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12" name="11 Dikdörtgen"/>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5" name="4 Başlık Yer Tutucusu"/>
          <p:cNvSpPr>
            <a:spLocks noGrp="1"/>
          </p:cNvSpPr>
          <p:nvPr>
            <p:ph type="title"/>
          </p:nvPr>
        </p:nvSpPr>
        <p:spPr>
          <a:xfrm>
            <a:off x="1435100" y="274638"/>
            <a:ext cx="7499350" cy="1143000"/>
          </a:xfrm>
          <a:prstGeom prst="rect">
            <a:avLst/>
          </a:prstGeom>
        </p:spPr>
        <p:txBody>
          <a:bodyPr anchor="ctr">
            <a:normAutofit/>
          </a:bodyPr>
          <a:lstStyle>
            <a:extLst/>
          </a:lstStyle>
          <a:p>
            <a:r>
              <a:rPr lang="tr-TR" smtClean="0"/>
              <a:t>Asıl başlık stili için tıklatın</a:t>
            </a:r>
            <a:endParaRPr lang="en-US"/>
          </a:p>
        </p:txBody>
      </p:sp>
      <p:sp>
        <p:nvSpPr>
          <p:cNvPr id="9" name="8 Metin Yer Tutucusu"/>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defRPr/>
            </a:pPr>
            <a:endParaRPr lang="tr-TR">
              <a:solidFill>
                <a:srgbClr val="E7DEC9">
                  <a:shade val="50000"/>
                  <a:satMod val="200000"/>
                </a:srgbClr>
              </a:solidFill>
              <a:cs typeface="+mn-cs"/>
            </a:endParaRPr>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pPr>
              <a:defRPr/>
            </a:pPr>
            <a:endParaRPr lang="tr-TR">
              <a:solidFill>
                <a:srgbClr val="E7DEC9">
                  <a:shade val="50000"/>
                  <a:satMod val="200000"/>
                </a:srgbClr>
              </a:solidFill>
              <a:cs typeface="+mn-cs"/>
            </a:endParaRPr>
          </a:p>
        </p:txBody>
      </p:sp>
      <p:sp>
        <p:nvSpPr>
          <p:cNvPr id="22" name="21 Slayt Numarası Yer Tutucusu"/>
          <p:cNvSpPr>
            <a:spLocks noGrp="1"/>
          </p:cNvSpPr>
          <p:nvPr>
            <p:ph type="sldNum" sz="quarter" idx="4"/>
          </p:nvPr>
        </p:nvSpPr>
        <p:spPr>
          <a:xfrm>
            <a:off x="8613775"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defRPr/>
            </a:pPr>
            <a:fld id="{699252C2-0C59-4F9C-9DC3-8BE86DD9B341}" type="slidenum">
              <a:rPr lang="tr-TR">
                <a:solidFill>
                  <a:srgbClr val="E7DEC9">
                    <a:shade val="50000"/>
                    <a:satMod val="200000"/>
                  </a:srgbClr>
                </a:solidFill>
                <a:cs typeface="+mn-cs"/>
              </a:rPr>
              <a:pPr>
                <a:defRPr/>
              </a:pPr>
              <a:t>‹#›</a:t>
            </a:fld>
            <a:endParaRPr lang="tr-TR">
              <a:solidFill>
                <a:srgbClr val="E7DEC9">
                  <a:shade val="50000"/>
                  <a:satMod val="200000"/>
                </a:srgbClr>
              </a:solidFill>
              <a:cs typeface="+mn-cs"/>
            </a:endParaRPr>
          </a:p>
        </p:txBody>
      </p:sp>
      <p:sp>
        <p:nvSpPr>
          <p:cNvPr id="15" name="14 Dikdörtgen"/>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Tree>
    <p:extLst>
      <p:ext uri="{BB962C8B-B14F-4D97-AF65-F5344CB8AC3E}">
        <p14:creationId xmlns:p14="http://schemas.microsoft.com/office/powerpoint/2010/main" val="1066786845"/>
      </p:ext>
    </p:extLst>
  </p:cSld>
  <p:clrMap bg1="lt1" tx1="dk1" bg2="lt2" tx2="dk2" accent1="accent1" accent2="accent2" accent3="accent3" accent4="accent4" accent5="accent5" accent6="accent6" hlink="hlink" folHlink="folHlink"/>
  <p:sldLayoutIdLst>
    <p:sldLayoutId id="2147484282" r:id="rId1"/>
    <p:sldLayoutId id="2147484283" r:id="rId2"/>
    <p:sldLayoutId id="2147484284" r:id="rId3"/>
    <p:sldLayoutId id="2147484285" r:id="rId4"/>
    <p:sldLayoutId id="2147484286" r:id="rId5"/>
    <p:sldLayoutId id="2147484287" r:id="rId6"/>
    <p:sldLayoutId id="2147484288" r:id="rId7"/>
    <p:sldLayoutId id="2147484289" r:id="rId8"/>
    <p:sldLayoutId id="2147484290" r:id="rId9"/>
    <p:sldLayoutId id="2147484291" r:id="rId10"/>
    <p:sldLayoutId id="2147484292"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2000"/>
                                        <p:tgtEl>
                                          <p:spTgt spid="9">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fade">
                                      <p:cBhvr>
                                        <p:cTn id="15" dur="2000"/>
                                        <p:tgtEl>
                                          <p:spTgt spid="9">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fade">
                                      <p:cBhvr>
                                        <p:cTn id="18" dur="2000"/>
                                        <p:tgtEl>
                                          <p:spTgt spid="9">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fade">
                                      <p:cBhvr>
                                        <p:cTn id="21" dur="2000"/>
                                        <p:tgtEl>
                                          <p:spTgt spid="9">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fade">
                                      <p:cBhvr>
                                        <p:cTn id="24" dur="20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uild="p"/>
    </p:bldLst>
  </p:timing>
  <p:hf hdr="0" ftr="0" dt="0"/>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66.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67.xml.rels><?xml version="1.0" encoding="UTF-8" standalone="yes"?>
<Relationships xmlns="http://schemas.openxmlformats.org/package/2006/relationships"><Relationship Id="rId8" Type="http://schemas.openxmlformats.org/officeDocument/2006/relationships/diagramData" Target="../diagrams/data10.xml"/><Relationship Id="rId13" Type="http://schemas.openxmlformats.org/officeDocument/2006/relationships/diagramData" Target="../diagrams/data11.xml"/><Relationship Id="rId3" Type="http://schemas.openxmlformats.org/officeDocument/2006/relationships/diagramData" Target="../diagrams/data9.xml"/><Relationship Id="rId7" Type="http://schemas.microsoft.com/office/2007/relationships/diagramDrawing" Target="../diagrams/drawing9.xml"/><Relationship Id="rId12" Type="http://schemas.microsoft.com/office/2007/relationships/diagramDrawing" Target="../diagrams/drawing10.xml"/><Relationship Id="rId17" Type="http://schemas.microsoft.com/office/2007/relationships/diagramDrawing" Target="../diagrams/drawing11.xml"/><Relationship Id="rId2" Type="http://schemas.openxmlformats.org/officeDocument/2006/relationships/notesSlide" Target="../notesSlides/notesSlide22.xml"/><Relationship Id="rId16" Type="http://schemas.openxmlformats.org/officeDocument/2006/relationships/diagramColors" Target="../diagrams/colors11.xml"/><Relationship Id="rId1" Type="http://schemas.openxmlformats.org/officeDocument/2006/relationships/slideLayout" Target="../slideLayouts/slideLayout2.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5" Type="http://schemas.openxmlformats.org/officeDocument/2006/relationships/diagramQuickStyle" Target="../diagrams/quickStyle11.xml"/><Relationship Id="rId10" Type="http://schemas.openxmlformats.org/officeDocument/2006/relationships/diagramQuickStyle" Target="../diagrams/quickStyle10.xml"/><Relationship Id="rId4" Type="http://schemas.openxmlformats.org/officeDocument/2006/relationships/diagramLayout" Target="../diagrams/layout9.xml"/><Relationship Id="rId9" Type="http://schemas.openxmlformats.org/officeDocument/2006/relationships/diagramLayout" Target="../diagrams/layout10.xml"/><Relationship Id="rId14" Type="http://schemas.openxmlformats.org/officeDocument/2006/relationships/diagramLayout" Target="../diagrams/layout11.xml"/></Relationships>
</file>

<file path=ppt/slides/_rels/slide68.xml.rels><?xml version="1.0" encoding="UTF-8" standalone="yes"?>
<Relationships xmlns="http://schemas.openxmlformats.org/package/2006/relationships"><Relationship Id="rId3" Type="http://schemas.openxmlformats.org/officeDocument/2006/relationships/diagramLayout" Target="../diagrams/layout12.xml"/><Relationship Id="rId7" Type="http://schemas.openxmlformats.org/officeDocument/2006/relationships/image" Target="../media/image15.jpeg"/><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8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2"/>
          <p:cNvSpPr>
            <a:spLocks noGrp="1" noChangeArrowheads="1"/>
          </p:cNvSpPr>
          <p:nvPr>
            <p:ph type="title"/>
          </p:nvPr>
        </p:nvSpPr>
        <p:spPr>
          <a:xfrm>
            <a:off x="539750" y="1557338"/>
            <a:ext cx="7543800" cy="792162"/>
          </a:xfrm>
          <a:effectLst>
            <a:outerShdw dist="161645" dir="2700000" algn="ctr" rotWithShape="0">
              <a:schemeClr val="bg2">
                <a:alpha val="50000"/>
              </a:schemeClr>
            </a:outerShdw>
          </a:effectLst>
        </p:spPr>
        <p:txBody>
          <a:bodyPr>
            <a:normAutofit fontScale="90000"/>
          </a:bodyPr>
          <a:lstStyle/>
          <a:p>
            <a:pPr algn="ctr" eaLnBrk="1" fontAlgn="auto" hangingPunct="1">
              <a:spcAft>
                <a:spcPts val="0"/>
              </a:spcAft>
              <a:defRPr/>
            </a:pPr>
            <a:r>
              <a:rPr lang="tr-TR" sz="2100" b="0" dirty="0" smtClean="0">
                <a:solidFill>
                  <a:schemeClr val="tx1"/>
                </a:solidFill>
                <a:effectLst/>
                <a:latin typeface="Arial" panose="020B0604020202020204" pitchFamily="34" charset="0"/>
                <a:cs typeface="Arial" panose="020B0604020202020204" pitchFamily="34" charset="0"/>
              </a:rPr>
              <a:t>T.C </a:t>
            </a:r>
            <a:br>
              <a:rPr lang="tr-TR" sz="2100" b="0" dirty="0" smtClean="0">
                <a:solidFill>
                  <a:schemeClr val="tx1"/>
                </a:solidFill>
                <a:effectLst/>
                <a:latin typeface="Arial" panose="020B0604020202020204" pitchFamily="34" charset="0"/>
                <a:cs typeface="Arial" panose="020B0604020202020204" pitchFamily="34" charset="0"/>
              </a:rPr>
            </a:br>
            <a:r>
              <a:rPr lang="tr-TR" sz="2100" b="0" dirty="0" smtClean="0">
                <a:solidFill>
                  <a:schemeClr val="tx1"/>
                </a:solidFill>
                <a:effectLst/>
                <a:latin typeface="Arial" panose="020B0604020202020204" pitchFamily="34" charset="0"/>
                <a:cs typeface="Arial" panose="020B0604020202020204" pitchFamily="34" charset="0"/>
              </a:rPr>
              <a:t>KAMU İHALE KURUMU</a:t>
            </a:r>
            <a:br>
              <a:rPr lang="tr-TR" sz="2100" b="0" dirty="0" smtClean="0">
                <a:solidFill>
                  <a:schemeClr val="tx1"/>
                </a:solidFill>
                <a:effectLst/>
                <a:latin typeface="Arial" panose="020B0604020202020204" pitchFamily="34" charset="0"/>
                <a:cs typeface="Arial" panose="020B0604020202020204" pitchFamily="34" charset="0"/>
              </a:rPr>
            </a:br>
            <a:r>
              <a:rPr lang="tr-TR" sz="2100" b="0" dirty="0" smtClean="0">
                <a:solidFill>
                  <a:schemeClr val="tx1"/>
                </a:solidFill>
                <a:effectLst/>
                <a:latin typeface="Arial" panose="020B0604020202020204" pitchFamily="34" charset="0"/>
                <a:cs typeface="Arial" panose="020B0604020202020204" pitchFamily="34" charset="0"/>
              </a:rPr>
              <a:t/>
            </a:r>
            <a:br>
              <a:rPr lang="tr-TR" sz="2100" b="0" dirty="0" smtClean="0">
                <a:solidFill>
                  <a:schemeClr val="tx1"/>
                </a:solidFill>
                <a:effectLst/>
                <a:latin typeface="Arial" panose="020B0604020202020204" pitchFamily="34" charset="0"/>
                <a:cs typeface="Arial" panose="020B0604020202020204" pitchFamily="34" charset="0"/>
              </a:rPr>
            </a:br>
            <a:r>
              <a:rPr lang="tr-TR" sz="2100" b="0" dirty="0" smtClean="0">
                <a:solidFill>
                  <a:schemeClr val="tx1"/>
                </a:solidFill>
                <a:effectLst/>
                <a:latin typeface="Arial" panose="020B0604020202020204" pitchFamily="34" charset="0"/>
                <a:cs typeface="Arial" panose="020B0604020202020204" pitchFamily="34" charset="0"/>
              </a:rPr>
              <a:t/>
            </a:r>
            <a:br>
              <a:rPr lang="tr-TR" sz="2100" b="0" dirty="0" smtClean="0">
                <a:solidFill>
                  <a:schemeClr val="tx1"/>
                </a:solidFill>
                <a:effectLst/>
                <a:latin typeface="Arial" panose="020B0604020202020204" pitchFamily="34" charset="0"/>
                <a:cs typeface="Arial" panose="020B0604020202020204" pitchFamily="34" charset="0"/>
              </a:rPr>
            </a:br>
            <a:r>
              <a:rPr lang="tr-TR" sz="4200" b="0" dirty="0" smtClean="0">
                <a:solidFill>
                  <a:schemeClr val="tx1"/>
                </a:solidFill>
                <a:effectLst/>
                <a:latin typeface="Arial" panose="020B0604020202020204" pitchFamily="34" charset="0"/>
                <a:cs typeface="Arial" panose="020B0604020202020204" pitchFamily="34" charset="0"/>
              </a:rPr>
              <a:t/>
            </a:r>
            <a:br>
              <a:rPr lang="tr-TR" sz="4200" b="0" dirty="0" smtClean="0">
                <a:solidFill>
                  <a:schemeClr val="tx1"/>
                </a:solidFill>
                <a:effectLst/>
                <a:latin typeface="Arial" panose="020B0604020202020204" pitchFamily="34" charset="0"/>
                <a:cs typeface="Arial" panose="020B0604020202020204" pitchFamily="34" charset="0"/>
              </a:rPr>
            </a:br>
            <a:r>
              <a:rPr lang="tr-TR" sz="5500" b="0" dirty="0" smtClean="0">
                <a:solidFill>
                  <a:schemeClr val="tx1"/>
                </a:solidFill>
                <a:effectLst/>
                <a:latin typeface="Arial" panose="020B0604020202020204" pitchFamily="34" charset="0"/>
                <a:cs typeface="Arial" panose="020B0604020202020204" pitchFamily="34" charset="0"/>
              </a:rPr>
              <a:t/>
            </a:r>
            <a:br>
              <a:rPr lang="tr-TR" sz="5500" b="0" dirty="0" smtClean="0">
                <a:solidFill>
                  <a:schemeClr val="tx1"/>
                </a:solidFill>
                <a:effectLst/>
                <a:latin typeface="Arial" panose="020B0604020202020204" pitchFamily="34" charset="0"/>
                <a:cs typeface="Arial" panose="020B0604020202020204" pitchFamily="34" charset="0"/>
              </a:rPr>
            </a:br>
            <a:r>
              <a:rPr lang="tr-TR" sz="5500" b="0" dirty="0" smtClean="0">
                <a:solidFill>
                  <a:schemeClr val="tx1"/>
                </a:solidFill>
                <a:effectLst/>
                <a:latin typeface="Arial" panose="020B0604020202020204" pitchFamily="34" charset="0"/>
                <a:cs typeface="Arial" panose="020B0604020202020204" pitchFamily="34" charset="0"/>
              </a:rPr>
              <a:t/>
            </a:r>
            <a:br>
              <a:rPr lang="tr-TR" sz="5500" b="0" dirty="0" smtClean="0">
                <a:solidFill>
                  <a:schemeClr val="tx1"/>
                </a:solidFill>
                <a:effectLst/>
                <a:latin typeface="Arial" panose="020B0604020202020204" pitchFamily="34" charset="0"/>
                <a:cs typeface="Arial" panose="020B0604020202020204" pitchFamily="34" charset="0"/>
              </a:rPr>
            </a:br>
            <a:endParaRPr lang="tr-TR" sz="1800" b="0" dirty="0" smtClean="0">
              <a:solidFill>
                <a:schemeClr val="tx1"/>
              </a:solidFill>
              <a:effectLst/>
              <a:latin typeface="Arial" panose="020B0604020202020204" pitchFamily="34" charset="0"/>
              <a:cs typeface="Arial" panose="020B0604020202020204" pitchFamily="34" charset="0"/>
            </a:endParaRPr>
          </a:p>
        </p:txBody>
      </p:sp>
      <p:sp>
        <p:nvSpPr>
          <p:cNvPr id="6" name="3 Slayt Numarası Yer Tutucusu"/>
          <p:cNvSpPr>
            <a:spLocks noGrp="1"/>
          </p:cNvSpPr>
          <p:nvPr>
            <p:ph type="sldNum" sz="quarter" idx="12"/>
          </p:nvPr>
        </p:nvSpPr>
        <p:spPr/>
        <p:txBody>
          <a:bodyPr>
            <a:normAutofit fontScale="85000" lnSpcReduction="20000"/>
          </a:bodyPr>
          <a:lstStyle/>
          <a:p>
            <a:pPr>
              <a:defRPr/>
            </a:pPr>
            <a:r>
              <a:rPr lang="tr-TR" dirty="0"/>
              <a:t>1</a:t>
            </a:r>
          </a:p>
        </p:txBody>
      </p:sp>
      <p:pic>
        <p:nvPicPr>
          <p:cNvPr id="9220" name="Picture 3" descr="bina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9500" y="0"/>
            <a:ext cx="1403350" cy="1231900"/>
          </a:xfrm>
          <a:prstGeom prst="rect">
            <a:avLst/>
          </a:prstGeom>
          <a:noFill/>
          <a:ln>
            <a:noFill/>
          </a:ln>
          <a:effectLst>
            <a:outerShdw dist="107763"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6838" name="Text Box 6"/>
          <p:cNvSpPr txBox="1">
            <a:spLocks noChangeArrowheads="1"/>
          </p:cNvSpPr>
          <p:nvPr/>
        </p:nvSpPr>
        <p:spPr bwMode="auto">
          <a:xfrm>
            <a:off x="395288" y="2133600"/>
            <a:ext cx="8208962" cy="2677656"/>
          </a:xfrm>
          <a:prstGeom prst="rect">
            <a:avLst/>
          </a:prstGeom>
          <a:noFill/>
          <a:ln w="9525" algn="ctr">
            <a:noFill/>
            <a:miter lim="800000"/>
            <a:headEnd/>
            <a:tailEnd/>
          </a:ln>
          <a:effectLst>
            <a:outerShdw dist="143684" dir="2700000" algn="ctr" rotWithShape="0">
              <a:schemeClr val="bg2">
                <a:alpha val="50000"/>
              </a:schemeClr>
            </a:outerShdw>
          </a:effectLst>
        </p:spPr>
        <p:txBody>
          <a:bodyPr>
            <a:spAutoFit/>
          </a:bodyPr>
          <a:lstStyle/>
          <a:p>
            <a:pPr algn="ctr" fontAlgn="auto">
              <a:spcBef>
                <a:spcPts val="0"/>
              </a:spcBef>
              <a:spcAft>
                <a:spcPts val="0"/>
              </a:spcAft>
              <a:defRPr/>
            </a:pPr>
            <a:endParaRPr lang="tr-TR" sz="3600" dirty="0">
              <a:latin typeface="Arial" panose="020B0604020202020204" pitchFamily="34" charset="0"/>
              <a:cs typeface="Arial" panose="020B0604020202020204" pitchFamily="34" charset="0"/>
            </a:endParaRPr>
          </a:p>
          <a:p>
            <a:pPr algn="ctr" fontAlgn="auto">
              <a:spcBef>
                <a:spcPts val="0"/>
              </a:spcBef>
              <a:spcAft>
                <a:spcPts val="0"/>
              </a:spcAft>
              <a:defRPr/>
            </a:pPr>
            <a:r>
              <a:rPr lang="tr-TR" sz="4000" b="1" dirty="0" smtClean="0">
                <a:latin typeface="Arial" panose="020B0604020202020204" pitchFamily="34" charset="0"/>
                <a:cs typeface="Arial" panose="020B0604020202020204" pitchFamily="34" charset="0"/>
              </a:rPr>
              <a:t>İ</a:t>
            </a:r>
            <a:r>
              <a:rPr lang="tr-TR" sz="4400" b="1" dirty="0" smtClean="0">
                <a:latin typeface="Arial" panose="020B0604020202020204" pitchFamily="34" charset="0"/>
                <a:cs typeface="Arial" panose="020B0604020202020204" pitchFamily="34" charset="0"/>
              </a:rPr>
              <a:t>HALE </a:t>
            </a:r>
            <a:r>
              <a:rPr lang="tr-TR" sz="4000" b="1" dirty="0" smtClean="0">
                <a:latin typeface="Arial" panose="020B0604020202020204" pitchFamily="34" charset="0"/>
                <a:cs typeface="Arial" panose="020B0604020202020204" pitchFamily="34" charset="0"/>
              </a:rPr>
              <a:t>İ</a:t>
            </a:r>
            <a:r>
              <a:rPr lang="tr-TR" sz="4400" b="1" dirty="0" smtClean="0">
                <a:latin typeface="Arial" panose="020B0604020202020204" pitchFamily="34" charset="0"/>
                <a:cs typeface="Arial" panose="020B0604020202020204" pitchFamily="34" charset="0"/>
              </a:rPr>
              <a:t>ŞLEMLER</a:t>
            </a:r>
            <a:r>
              <a:rPr lang="tr-TR" sz="4000" b="1" dirty="0" smtClean="0">
                <a:latin typeface="Arial" panose="020B0604020202020204" pitchFamily="34" charset="0"/>
                <a:cs typeface="Arial" panose="020B0604020202020204" pitchFamily="34" charset="0"/>
              </a:rPr>
              <a:t>İ</a:t>
            </a:r>
            <a:r>
              <a:rPr lang="tr-TR" sz="4400" b="1" dirty="0" smtClean="0">
                <a:latin typeface="Arial" panose="020B0604020202020204" pitchFamily="34" charset="0"/>
                <a:cs typeface="Arial" panose="020B0604020202020204" pitchFamily="34" charset="0"/>
              </a:rPr>
              <a:t>N</a:t>
            </a:r>
            <a:r>
              <a:rPr lang="tr-TR" sz="4000" b="1" dirty="0" smtClean="0">
                <a:latin typeface="Arial" panose="020B0604020202020204" pitchFamily="34" charset="0"/>
                <a:cs typeface="Arial" panose="020B0604020202020204" pitchFamily="34" charset="0"/>
              </a:rPr>
              <a:t>İ</a:t>
            </a:r>
            <a:r>
              <a:rPr lang="tr-TR" sz="4400" b="1" dirty="0" smtClean="0">
                <a:latin typeface="Arial" panose="020B0604020202020204" pitchFamily="34" charset="0"/>
                <a:cs typeface="Arial" panose="020B0604020202020204" pitchFamily="34" charset="0"/>
              </a:rPr>
              <a:t>N ELEKTRON</a:t>
            </a:r>
            <a:r>
              <a:rPr lang="tr-TR" sz="4000" b="1" dirty="0" smtClean="0">
                <a:latin typeface="Arial" panose="020B0604020202020204" pitchFamily="34" charset="0"/>
                <a:cs typeface="Arial" panose="020B0604020202020204" pitchFamily="34" charset="0"/>
              </a:rPr>
              <a:t>İ</a:t>
            </a:r>
            <a:r>
              <a:rPr lang="tr-TR" sz="4400" b="1" dirty="0" smtClean="0">
                <a:latin typeface="Arial" panose="020B0604020202020204" pitchFamily="34" charset="0"/>
                <a:cs typeface="Arial" panose="020B0604020202020204" pitchFamily="34" charset="0"/>
              </a:rPr>
              <a:t>K ORTAMA TAŞINMASI PROJESİ</a:t>
            </a:r>
            <a:endParaRPr lang="tr-TR" sz="3600" dirty="0">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0" dirty="0">
                <a:solidFill>
                  <a:schemeClr val="tx1"/>
                </a:solidFill>
                <a:effectLst/>
                <a:latin typeface="Arial" panose="020B0604020202020204" pitchFamily="34" charset="0"/>
                <a:cs typeface="Arial" panose="020B0604020202020204" pitchFamily="34" charset="0"/>
              </a:rPr>
              <a:t>BELGELERİN AZALTILMASI</a:t>
            </a:r>
          </a:p>
        </p:txBody>
      </p:sp>
      <p:sp>
        <p:nvSpPr>
          <p:cNvPr id="3" name="İçerik Yer Tutucusu 2"/>
          <p:cNvSpPr>
            <a:spLocks noGrp="1"/>
          </p:cNvSpPr>
          <p:nvPr>
            <p:ph idx="1"/>
          </p:nvPr>
        </p:nvSpPr>
        <p:spPr/>
        <p:txBody>
          <a:bodyPr/>
          <a:lstStyle/>
          <a:p>
            <a:pPr algn="just"/>
            <a:r>
              <a:rPr lang="tr-TR" sz="2800" dirty="0">
                <a:solidFill>
                  <a:srgbClr val="FF0000"/>
                </a:solidFill>
                <a:latin typeface="Arial" panose="020B0604020202020204" pitchFamily="34" charset="0"/>
                <a:cs typeface="Arial" panose="020B0604020202020204" pitchFamily="34" charset="0"/>
              </a:rPr>
              <a:t>Sunulmayacak </a:t>
            </a:r>
            <a:r>
              <a:rPr lang="tr-TR" sz="2800" dirty="0" smtClean="0">
                <a:solidFill>
                  <a:srgbClr val="FF0000"/>
                </a:solidFill>
                <a:latin typeface="Arial" panose="020B0604020202020204" pitchFamily="34" charset="0"/>
                <a:cs typeface="Arial" panose="020B0604020202020204" pitchFamily="34" charset="0"/>
              </a:rPr>
              <a:t>Belgeler Tablosu standart formu </a:t>
            </a:r>
            <a:r>
              <a:rPr lang="tr-TR" sz="2800" dirty="0">
                <a:latin typeface="Arial" panose="020B0604020202020204" pitchFamily="34" charset="0"/>
                <a:cs typeface="Arial" panose="020B0604020202020204" pitchFamily="34" charset="0"/>
              </a:rPr>
              <a:t>idare tarafından hazırlanarak ihale dokümanına eklenecektir. </a:t>
            </a:r>
            <a:endParaRPr lang="tr-TR" sz="2800" dirty="0" smtClean="0">
              <a:latin typeface="Arial" panose="020B0604020202020204" pitchFamily="34" charset="0"/>
              <a:cs typeface="Arial" panose="020B0604020202020204" pitchFamily="34" charset="0"/>
            </a:endParaRPr>
          </a:p>
          <a:p>
            <a:pPr algn="just"/>
            <a:endParaRPr lang="tr-TR" sz="2800" dirty="0">
              <a:latin typeface="Arial" panose="020B0604020202020204" pitchFamily="34" charset="0"/>
              <a:cs typeface="Arial" panose="020B0604020202020204" pitchFamily="34" charset="0"/>
            </a:endParaRPr>
          </a:p>
          <a:p>
            <a:pPr algn="just"/>
            <a:r>
              <a:rPr lang="tr-TR" sz="2800" b="0" dirty="0" smtClean="0">
                <a:solidFill>
                  <a:schemeClr val="tx1"/>
                </a:solidFill>
                <a:effectLst/>
                <a:latin typeface="Arial" panose="020B0604020202020204" pitchFamily="34" charset="0"/>
                <a:cs typeface="Arial" panose="020B0604020202020204" pitchFamily="34" charset="0"/>
              </a:rPr>
              <a:t>Kapsamdaki belgelere ilişkin teyit kriterine dair bilgiler </a:t>
            </a:r>
            <a:r>
              <a:rPr lang="tr-TR" sz="2800" dirty="0">
                <a:solidFill>
                  <a:srgbClr val="FF0000"/>
                </a:solidFill>
                <a:latin typeface="Arial" panose="020B0604020202020204" pitchFamily="34" charset="0"/>
                <a:cs typeface="Arial" panose="020B0604020202020204" pitchFamily="34" charset="0"/>
              </a:rPr>
              <a:t>Sunulmayacak Belgeler Tablosu standart </a:t>
            </a:r>
            <a:r>
              <a:rPr lang="tr-TR" sz="2800" dirty="0" smtClean="0">
                <a:solidFill>
                  <a:srgbClr val="FF0000"/>
                </a:solidFill>
                <a:latin typeface="Arial" panose="020B0604020202020204" pitchFamily="34" charset="0"/>
                <a:cs typeface="Arial" panose="020B0604020202020204" pitchFamily="34" charset="0"/>
              </a:rPr>
              <a:t>formunda </a:t>
            </a:r>
            <a:r>
              <a:rPr lang="tr-TR" sz="2800" b="0" dirty="0" smtClean="0">
                <a:solidFill>
                  <a:schemeClr val="tx1"/>
                </a:solidFill>
                <a:effectLst/>
                <a:latin typeface="Arial" panose="020B0604020202020204" pitchFamily="34" charset="0"/>
                <a:cs typeface="Arial" panose="020B0604020202020204" pitchFamily="34" charset="0"/>
              </a:rPr>
              <a:t>istekli tarafından belirtilecektir.  </a:t>
            </a:r>
          </a:p>
          <a:p>
            <a:pPr algn="just"/>
            <a:endParaRPr lang="tr-TR" sz="2800" b="0" dirty="0">
              <a:solidFill>
                <a:schemeClr val="tx1"/>
              </a:solidFill>
              <a:effectLst/>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10</a:t>
            </a:fld>
            <a:endParaRPr lang="tr-TR">
              <a:solidFill>
                <a:srgbClr val="E7DEC9">
                  <a:shade val="50000"/>
                  <a:satMod val="200000"/>
                </a:srgbClr>
              </a:solidFill>
            </a:endParaRPr>
          </a:p>
        </p:txBody>
      </p:sp>
    </p:spTree>
    <p:extLst>
      <p:ext uri="{BB962C8B-B14F-4D97-AF65-F5344CB8AC3E}">
        <p14:creationId xmlns:p14="http://schemas.microsoft.com/office/powerpoint/2010/main" val="224436717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2"/>
          <p:cNvSpPr>
            <a:spLocks noGrp="1" noChangeArrowheads="1"/>
          </p:cNvSpPr>
          <p:nvPr>
            <p:ph type="title"/>
          </p:nvPr>
        </p:nvSpPr>
        <p:spPr>
          <a:xfrm>
            <a:off x="539750" y="1557338"/>
            <a:ext cx="7543800" cy="792162"/>
          </a:xfrm>
          <a:effectLst>
            <a:outerShdw dist="161645" dir="2700000" algn="ctr" rotWithShape="0">
              <a:schemeClr val="bg2">
                <a:alpha val="50000"/>
              </a:schemeClr>
            </a:outerShdw>
          </a:effectLst>
        </p:spPr>
        <p:txBody>
          <a:bodyPr>
            <a:normAutofit fontScale="90000"/>
          </a:bodyPr>
          <a:lstStyle/>
          <a:p>
            <a:pPr algn="ctr" eaLnBrk="1" fontAlgn="auto" hangingPunct="1">
              <a:spcAft>
                <a:spcPts val="0"/>
              </a:spcAft>
              <a:defRPr/>
            </a:pPr>
            <a:r>
              <a:rPr lang="tr-TR" sz="2100" b="0" dirty="0" smtClean="0">
                <a:solidFill>
                  <a:schemeClr val="tx1"/>
                </a:solidFill>
                <a:effectLst/>
                <a:latin typeface="Arial" panose="020B0604020202020204" pitchFamily="34" charset="0"/>
                <a:cs typeface="Arial" panose="020B0604020202020204" pitchFamily="34" charset="0"/>
              </a:rPr>
              <a:t>T.C </a:t>
            </a:r>
            <a:br>
              <a:rPr lang="tr-TR" sz="2100" b="0" dirty="0" smtClean="0">
                <a:solidFill>
                  <a:schemeClr val="tx1"/>
                </a:solidFill>
                <a:effectLst/>
                <a:latin typeface="Arial" panose="020B0604020202020204" pitchFamily="34" charset="0"/>
                <a:cs typeface="Arial" panose="020B0604020202020204" pitchFamily="34" charset="0"/>
              </a:rPr>
            </a:br>
            <a:r>
              <a:rPr lang="tr-TR" sz="2100" b="0" dirty="0" smtClean="0">
                <a:solidFill>
                  <a:schemeClr val="tx1"/>
                </a:solidFill>
                <a:effectLst/>
                <a:latin typeface="Arial" panose="020B0604020202020204" pitchFamily="34" charset="0"/>
                <a:cs typeface="Arial" panose="020B0604020202020204" pitchFamily="34" charset="0"/>
              </a:rPr>
              <a:t>KAMU İHALE KURUMU</a:t>
            </a:r>
            <a:br>
              <a:rPr lang="tr-TR" sz="2100" b="0" dirty="0" smtClean="0">
                <a:solidFill>
                  <a:schemeClr val="tx1"/>
                </a:solidFill>
                <a:effectLst/>
                <a:latin typeface="Arial" panose="020B0604020202020204" pitchFamily="34" charset="0"/>
                <a:cs typeface="Arial" panose="020B0604020202020204" pitchFamily="34" charset="0"/>
              </a:rPr>
            </a:br>
            <a:r>
              <a:rPr lang="tr-TR" sz="2100" b="0" dirty="0" smtClean="0">
                <a:solidFill>
                  <a:schemeClr val="tx1"/>
                </a:solidFill>
                <a:effectLst/>
                <a:latin typeface="Arial" panose="020B0604020202020204" pitchFamily="34" charset="0"/>
                <a:cs typeface="Arial" panose="020B0604020202020204" pitchFamily="34" charset="0"/>
              </a:rPr>
              <a:t/>
            </a:r>
            <a:br>
              <a:rPr lang="tr-TR" sz="2100" b="0" dirty="0" smtClean="0">
                <a:solidFill>
                  <a:schemeClr val="tx1"/>
                </a:solidFill>
                <a:effectLst/>
                <a:latin typeface="Arial" panose="020B0604020202020204" pitchFamily="34" charset="0"/>
                <a:cs typeface="Arial" panose="020B0604020202020204" pitchFamily="34" charset="0"/>
              </a:rPr>
            </a:br>
            <a:r>
              <a:rPr lang="tr-TR" sz="2100" b="0" dirty="0" smtClean="0">
                <a:solidFill>
                  <a:schemeClr val="tx1"/>
                </a:solidFill>
                <a:effectLst/>
                <a:latin typeface="Arial" panose="020B0604020202020204" pitchFamily="34" charset="0"/>
                <a:cs typeface="Arial" panose="020B0604020202020204" pitchFamily="34" charset="0"/>
              </a:rPr>
              <a:t/>
            </a:r>
            <a:br>
              <a:rPr lang="tr-TR" sz="2100" b="0" dirty="0" smtClean="0">
                <a:solidFill>
                  <a:schemeClr val="tx1"/>
                </a:solidFill>
                <a:effectLst/>
                <a:latin typeface="Arial" panose="020B0604020202020204" pitchFamily="34" charset="0"/>
                <a:cs typeface="Arial" panose="020B0604020202020204" pitchFamily="34" charset="0"/>
              </a:rPr>
            </a:br>
            <a:r>
              <a:rPr lang="tr-TR" sz="4200" b="0" dirty="0" smtClean="0">
                <a:solidFill>
                  <a:schemeClr val="tx1"/>
                </a:solidFill>
                <a:effectLst/>
                <a:latin typeface="Arial" panose="020B0604020202020204" pitchFamily="34" charset="0"/>
                <a:cs typeface="Arial" panose="020B0604020202020204" pitchFamily="34" charset="0"/>
              </a:rPr>
              <a:t/>
            </a:r>
            <a:br>
              <a:rPr lang="tr-TR" sz="4200" b="0" dirty="0" smtClean="0">
                <a:solidFill>
                  <a:schemeClr val="tx1"/>
                </a:solidFill>
                <a:effectLst/>
                <a:latin typeface="Arial" panose="020B0604020202020204" pitchFamily="34" charset="0"/>
                <a:cs typeface="Arial" panose="020B0604020202020204" pitchFamily="34" charset="0"/>
              </a:rPr>
            </a:br>
            <a:r>
              <a:rPr lang="tr-TR" sz="5500" b="0" dirty="0" smtClean="0">
                <a:solidFill>
                  <a:schemeClr val="tx1"/>
                </a:solidFill>
                <a:effectLst/>
                <a:latin typeface="Arial" panose="020B0604020202020204" pitchFamily="34" charset="0"/>
                <a:cs typeface="Arial" panose="020B0604020202020204" pitchFamily="34" charset="0"/>
              </a:rPr>
              <a:t/>
            </a:r>
            <a:br>
              <a:rPr lang="tr-TR" sz="5500" b="0" dirty="0" smtClean="0">
                <a:solidFill>
                  <a:schemeClr val="tx1"/>
                </a:solidFill>
                <a:effectLst/>
                <a:latin typeface="Arial" panose="020B0604020202020204" pitchFamily="34" charset="0"/>
                <a:cs typeface="Arial" panose="020B0604020202020204" pitchFamily="34" charset="0"/>
              </a:rPr>
            </a:br>
            <a:r>
              <a:rPr lang="tr-TR" sz="5500" b="0" dirty="0" smtClean="0">
                <a:solidFill>
                  <a:schemeClr val="tx1"/>
                </a:solidFill>
                <a:effectLst/>
                <a:latin typeface="Arial" panose="020B0604020202020204" pitchFamily="34" charset="0"/>
                <a:cs typeface="Arial" panose="020B0604020202020204" pitchFamily="34" charset="0"/>
              </a:rPr>
              <a:t/>
            </a:r>
            <a:br>
              <a:rPr lang="tr-TR" sz="5500" b="0" dirty="0" smtClean="0">
                <a:solidFill>
                  <a:schemeClr val="tx1"/>
                </a:solidFill>
                <a:effectLst/>
                <a:latin typeface="Arial" panose="020B0604020202020204" pitchFamily="34" charset="0"/>
                <a:cs typeface="Arial" panose="020B0604020202020204" pitchFamily="34" charset="0"/>
              </a:rPr>
            </a:br>
            <a:endParaRPr lang="tr-TR" sz="1800" b="0" dirty="0" smtClean="0">
              <a:solidFill>
                <a:schemeClr val="tx1"/>
              </a:solidFill>
              <a:effectLst/>
              <a:latin typeface="Arial" panose="020B0604020202020204" pitchFamily="34" charset="0"/>
              <a:cs typeface="Arial" panose="020B0604020202020204" pitchFamily="34" charset="0"/>
            </a:endParaRPr>
          </a:p>
        </p:txBody>
      </p:sp>
      <p:sp>
        <p:nvSpPr>
          <p:cNvPr id="6" name="3 Slayt Numarası Yer Tutucusu"/>
          <p:cNvSpPr>
            <a:spLocks noGrp="1"/>
          </p:cNvSpPr>
          <p:nvPr>
            <p:ph type="sldNum" sz="quarter" idx="12"/>
          </p:nvPr>
        </p:nvSpPr>
        <p:spPr/>
        <p:txBody>
          <a:bodyPr>
            <a:normAutofit fontScale="85000" lnSpcReduction="20000"/>
          </a:bodyPr>
          <a:lstStyle/>
          <a:p>
            <a:pPr>
              <a:defRPr/>
            </a:pPr>
            <a:r>
              <a:rPr lang="tr-TR" dirty="0"/>
              <a:t>1</a:t>
            </a:r>
          </a:p>
        </p:txBody>
      </p:sp>
      <p:pic>
        <p:nvPicPr>
          <p:cNvPr id="9220" name="Picture 3" descr="bina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9500" y="0"/>
            <a:ext cx="1403350" cy="1231900"/>
          </a:xfrm>
          <a:prstGeom prst="rect">
            <a:avLst/>
          </a:prstGeom>
          <a:noFill/>
          <a:ln>
            <a:noFill/>
          </a:ln>
          <a:effectLst>
            <a:outerShdw dist="107763"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6838" name="Text Box 6"/>
          <p:cNvSpPr txBox="1">
            <a:spLocks noChangeArrowheads="1"/>
          </p:cNvSpPr>
          <p:nvPr/>
        </p:nvSpPr>
        <p:spPr bwMode="auto">
          <a:xfrm>
            <a:off x="395288" y="2133600"/>
            <a:ext cx="8208962" cy="3908762"/>
          </a:xfrm>
          <a:prstGeom prst="rect">
            <a:avLst/>
          </a:prstGeom>
          <a:noFill/>
          <a:ln w="9525" algn="ctr">
            <a:noFill/>
            <a:miter lim="800000"/>
            <a:headEnd/>
            <a:tailEnd/>
          </a:ln>
          <a:effectLst>
            <a:outerShdw dist="143684" dir="2700000" algn="ctr" rotWithShape="0">
              <a:schemeClr val="bg2">
                <a:alpha val="50000"/>
              </a:schemeClr>
            </a:outerShdw>
          </a:effectLst>
        </p:spPr>
        <p:txBody>
          <a:bodyPr>
            <a:spAutoFit/>
          </a:bodyPr>
          <a:lstStyle/>
          <a:p>
            <a:pPr algn="ctr" fontAlgn="auto">
              <a:spcBef>
                <a:spcPts val="0"/>
              </a:spcBef>
              <a:spcAft>
                <a:spcPts val="0"/>
              </a:spcAft>
              <a:defRPr/>
            </a:pPr>
            <a:endParaRPr lang="tr-TR" sz="4400" dirty="0">
              <a:latin typeface="Arial" panose="020B0604020202020204" pitchFamily="34" charset="0"/>
              <a:cs typeface="Arial" panose="020B0604020202020204" pitchFamily="34" charset="0"/>
            </a:endParaRPr>
          </a:p>
          <a:p>
            <a:pPr algn="ctr" fontAlgn="auto">
              <a:spcBef>
                <a:spcPts val="0"/>
              </a:spcBef>
              <a:spcAft>
                <a:spcPts val="0"/>
              </a:spcAft>
              <a:defRPr/>
            </a:pPr>
            <a:r>
              <a:rPr lang="tr-TR" sz="4400" dirty="0" smtClean="0">
                <a:latin typeface="Arial" panose="020B0604020202020204" pitchFamily="34" charset="0"/>
                <a:cs typeface="Arial" panose="020B0604020202020204" pitchFamily="34" charset="0"/>
              </a:rPr>
              <a:t>TEŞEKKÜRLER </a:t>
            </a:r>
            <a:endParaRPr lang="tr-TR" sz="4400" dirty="0">
              <a:latin typeface="Arial" panose="020B0604020202020204" pitchFamily="34" charset="0"/>
              <a:cs typeface="Arial" panose="020B0604020202020204" pitchFamily="34" charset="0"/>
            </a:endParaRPr>
          </a:p>
          <a:p>
            <a:pPr algn="ctr" fontAlgn="auto">
              <a:spcBef>
                <a:spcPts val="0"/>
              </a:spcBef>
              <a:spcAft>
                <a:spcPts val="0"/>
              </a:spcAft>
              <a:defRPr/>
            </a:pPr>
            <a:endParaRPr lang="tr-TR" sz="4400" dirty="0">
              <a:latin typeface="Arial" panose="020B0604020202020204" pitchFamily="34" charset="0"/>
              <a:cs typeface="Arial" panose="020B0604020202020204" pitchFamily="34" charset="0"/>
            </a:endParaRPr>
          </a:p>
          <a:p>
            <a:pPr algn="ctr" fontAlgn="auto">
              <a:spcBef>
                <a:spcPts val="0"/>
              </a:spcBef>
              <a:spcAft>
                <a:spcPts val="0"/>
              </a:spcAft>
              <a:defRPr/>
            </a:pPr>
            <a:r>
              <a:rPr lang="tr-TR" sz="3200" dirty="0" smtClean="0">
                <a:latin typeface="Arial" panose="020B0604020202020204" pitchFamily="34" charset="0"/>
                <a:cs typeface="Arial" panose="020B0604020202020204" pitchFamily="34" charset="0"/>
              </a:rPr>
              <a:t>Murat YÜKSEK</a:t>
            </a:r>
          </a:p>
          <a:p>
            <a:pPr algn="ctr" fontAlgn="auto">
              <a:spcBef>
                <a:spcPts val="0"/>
              </a:spcBef>
              <a:spcAft>
                <a:spcPts val="0"/>
              </a:spcAft>
              <a:defRPr/>
            </a:pPr>
            <a:r>
              <a:rPr lang="tr-TR" sz="3200" dirty="0" smtClean="0">
                <a:latin typeface="Arial" panose="020B0604020202020204" pitchFamily="34" charset="0"/>
                <a:cs typeface="Arial" panose="020B0604020202020204" pitchFamily="34" charset="0"/>
              </a:rPr>
              <a:t>Grup Başkanı</a:t>
            </a:r>
            <a:endParaRPr lang="tr-TR" sz="3200" dirty="0">
              <a:latin typeface="Arial" panose="020B0604020202020204" pitchFamily="34" charset="0"/>
              <a:cs typeface="Arial" panose="020B0604020202020204" pitchFamily="34" charset="0"/>
            </a:endParaRPr>
          </a:p>
          <a:p>
            <a:pPr marL="609600" indent="-609600" algn="ctr" fontAlgn="auto">
              <a:spcBef>
                <a:spcPts val="0"/>
              </a:spcBef>
              <a:spcAft>
                <a:spcPts val="0"/>
              </a:spcAft>
              <a:buFont typeface="Wingdings" pitchFamily="2" charset="2"/>
              <a:buNone/>
              <a:defRPr/>
            </a:pPr>
            <a:endParaRPr lang="tr-TR" sz="4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461677"/>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0" dirty="0">
                <a:solidFill>
                  <a:schemeClr val="tx1"/>
                </a:solidFill>
                <a:effectLst/>
                <a:latin typeface="Arial" panose="020B0604020202020204" pitchFamily="34" charset="0"/>
                <a:cs typeface="Arial" panose="020B0604020202020204" pitchFamily="34" charset="0"/>
              </a:rPr>
              <a:t>BELGELERİN AZALTILMASI</a:t>
            </a:r>
          </a:p>
        </p:txBody>
      </p:sp>
      <p:sp>
        <p:nvSpPr>
          <p:cNvPr id="3" name="İçerik Yer Tutucusu 2"/>
          <p:cNvSpPr>
            <a:spLocks noGrp="1"/>
          </p:cNvSpPr>
          <p:nvPr>
            <p:ph idx="1"/>
          </p:nvPr>
        </p:nvSpPr>
        <p:spPr/>
        <p:txBody>
          <a:bodyPr/>
          <a:lstStyle/>
          <a:p>
            <a:pPr algn="just"/>
            <a:r>
              <a:rPr lang="tr-TR" dirty="0">
                <a:latin typeface="Arial" panose="020B0604020202020204" pitchFamily="34" charset="0"/>
                <a:cs typeface="Arial" panose="020B0604020202020204" pitchFamily="34" charset="0"/>
              </a:rPr>
              <a:t>Tekliflerin değerlendirilmesi aşamasında </a:t>
            </a:r>
            <a:r>
              <a:rPr lang="tr-TR" dirty="0">
                <a:solidFill>
                  <a:srgbClr val="FF0000"/>
                </a:solidFill>
                <a:latin typeface="Arial" panose="020B0604020202020204" pitchFamily="34" charset="0"/>
                <a:cs typeface="Arial" panose="020B0604020202020204" pitchFamily="34" charset="0"/>
              </a:rPr>
              <a:t>Sunulmayacak Belgeler </a:t>
            </a:r>
            <a:r>
              <a:rPr lang="tr-TR" dirty="0" smtClean="0">
                <a:solidFill>
                  <a:srgbClr val="FF0000"/>
                </a:solidFill>
                <a:latin typeface="Arial" panose="020B0604020202020204" pitchFamily="34" charset="0"/>
                <a:cs typeface="Arial" panose="020B0604020202020204" pitchFamily="34" charset="0"/>
              </a:rPr>
              <a:t>Tablosundaki </a:t>
            </a:r>
            <a:r>
              <a:rPr lang="tr-TR" dirty="0" smtClean="0">
                <a:latin typeface="Arial" panose="020B0604020202020204" pitchFamily="34" charset="0"/>
                <a:cs typeface="Arial" panose="020B0604020202020204" pitchFamily="34" charset="0"/>
              </a:rPr>
              <a:t>sorgulama </a:t>
            </a:r>
            <a:r>
              <a:rPr lang="tr-TR" dirty="0">
                <a:latin typeface="Arial" panose="020B0604020202020204" pitchFamily="34" charset="0"/>
                <a:cs typeface="Arial" panose="020B0604020202020204" pitchFamily="34" charset="0"/>
              </a:rPr>
              <a:t>kriteri kullanılarak gerekli bilgilere ulaşılacaktır.  </a:t>
            </a:r>
          </a:p>
          <a:p>
            <a:pPr algn="just"/>
            <a:endParaRPr lang="tr-TR" b="0" dirty="0" smtClean="0">
              <a:solidFill>
                <a:schemeClr val="tx1"/>
              </a:solidFill>
              <a:effectLst/>
              <a:latin typeface="Arial" panose="020B0604020202020204" pitchFamily="34" charset="0"/>
              <a:cs typeface="Arial" panose="020B0604020202020204" pitchFamily="34" charset="0"/>
            </a:endParaRPr>
          </a:p>
          <a:p>
            <a:pPr algn="just"/>
            <a:r>
              <a:rPr lang="tr-TR" b="0" dirty="0" smtClean="0">
                <a:solidFill>
                  <a:srgbClr val="FF0000"/>
                </a:solidFill>
                <a:effectLst/>
                <a:latin typeface="Arial" panose="020B0604020202020204" pitchFamily="34" charset="0"/>
                <a:cs typeface="Arial" panose="020B0604020202020204" pitchFamily="34" charset="0"/>
              </a:rPr>
              <a:t>Hangi belgelerin </a:t>
            </a:r>
            <a:r>
              <a:rPr lang="tr-TR" b="0" dirty="0" smtClean="0">
                <a:solidFill>
                  <a:schemeClr val="tx1"/>
                </a:solidFill>
                <a:effectLst/>
                <a:latin typeface="Arial" panose="020B0604020202020204" pitchFamily="34" charset="0"/>
                <a:cs typeface="Arial" panose="020B0604020202020204" pitchFamily="34" charset="0"/>
              </a:rPr>
              <a:t>bu kapsamda olduğu ve </a:t>
            </a:r>
            <a:r>
              <a:rPr lang="tr-TR" b="0" dirty="0" smtClean="0">
                <a:solidFill>
                  <a:srgbClr val="FF0000"/>
                </a:solidFill>
                <a:effectLst/>
                <a:latin typeface="Arial" panose="020B0604020202020204" pitchFamily="34" charset="0"/>
                <a:cs typeface="Arial" panose="020B0604020202020204" pitchFamily="34" charset="0"/>
              </a:rPr>
              <a:t>teyit kriterlerinin </a:t>
            </a:r>
            <a:r>
              <a:rPr lang="tr-TR" b="0" dirty="0" smtClean="0">
                <a:solidFill>
                  <a:schemeClr val="tx1"/>
                </a:solidFill>
                <a:effectLst/>
                <a:latin typeface="Arial" panose="020B0604020202020204" pitchFamily="34" charset="0"/>
                <a:cs typeface="Arial" panose="020B0604020202020204" pitchFamily="34" charset="0"/>
              </a:rPr>
              <a:t>neler olduğu (Belge numarası, tarih vb.) </a:t>
            </a:r>
            <a:r>
              <a:rPr lang="tr-TR" b="0" dirty="0" err="1" smtClean="0">
                <a:solidFill>
                  <a:srgbClr val="FF0000"/>
                </a:solidFill>
                <a:effectLst/>
                <a:latin typeface="Arial" panose="020B0604020202020204" pitchFamily="34" charset="0"/>
                <a:cs typeface="Arial" panose="020B0604020202020204" pitchFamily="34" charset="0"/>
              </a:rPr>
              <a:t>EKAP’ta</a:t>
            </a:r>
            <a:r>
              <a:rPr lang="tr-TR" b="0" dirty="0" smtClean="0">
                <a:solidFill>
                  <a:srgbClr val="FF0000"/>
                </a:solidFill>
                <a:effectLst/>
                <a:latin typeface="Arial" panose="020B0604020202020204" pitchFamily="34" charset="0"/>
                <a:cs typeface="Arial" panose="020B0604020202020204" pitchFamily="34" charset="0"/>
              </a:rPr>
              <a:t> kamuoyuna duyurulacaktır. </a:t>
            </a:r>
          </a:p>
          <a:p>
            <a:pPr algn="just"/>
            <a:endParaRPr lang="tr-TR" b="0" dirty="0">
              <a:solidFill>
                <a:schemeClr val="tx1"/>
              </a:solidFill>
              <a:effectLst/>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11</a:t>
            </a:fld>
            <a:endParaRPr lang="tr-TR">
              <a:solidFill>
                <a:srgbClr val="E7DEC9">
                  <a:shade val="50000"/>
                  <a:satMod val="200000"/>
                </a:srgbClr>
              </a:solidFill>
            </a:endParaRPr>
          </a:p>
        </p:txBody>
      </p:sp>
    </p:spTree>
    <p:extLst>
      <p:ext uri="{BB962C8B-B14F-4D97-AF65-F5344CB8AC3E}">
        <p14:creationId xmlns:p14="http://schemas.microsoft.com/office/powerpoint/2010/main" val="23306707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pPr algn="ctr"/>
            <a:r>
              <a:rPr lang="tr-TR" sz="3600" dirty="0" smtClean="0">
                <a:solidFill>
                  <a:schemeClr val="tx1"/>
                </a:solidFill>
                <a:latin typeface="Arial" panose="020B0604020202020204" pitchFamily="34" charset="0"/>
                <a:cs typeface="Arial" panose="020B0604020202020204" pitchFamily="34" charset="0"/>
              </a:rPr>
              <a:t>Sunulmayacak Belgeler Listesi</a:t>
            </a:r>
            <a:endParaRPr lang="tr-TR" sz="3600" dirty="0">
              <a:solidFill>
                <a:schemeClr val="tx1"/>
              </a:solidFill>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12</a:t>
            </a:fld>
            <a:endParaRPr lang="tr-TR">
              <a:solidFill>
                <a:srgbClr val="E7DEC9">
                  <a:shade val="50000"/>
                  <a:satMod val="200000"/>
                </a:srgbClr>
              </a:solidFill>
            </a:endParaRPr>
          </a:p>
        </p:txBody>
      </p:sp>
      <p:pic>
        <p:nvPicPr>
          <p:cNvPr id="9" name="İçerik Yer Tutucusu 8"/>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35100" y="1417638"/>
            <a:ext cx="7499350" cy="4887912"/>
          </a:xfrm>
        </p:spPr>
      </p:pic>
    </p:spTree>
    <p:extLst>
      <p:ext uri="{BB962C8B-B14F-4D97-AF65-F5344CB8AC3E}">
        <p14:creationId xmlns:p14="http://schemas.microsoft.com/office/powerpoint/2010/main" val="24202434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pPr algn="ctr"/>
            <a:r>
              <a:rPr lang="tr-TR" sz="4000" dirty="0" smtClean="0">
                <a:solidFill>
                  <a:schemeClr val="tx1"/>
                </a:solidFill>
                <a:latin typeface="Arial" panose="020B0604020202020204" pitchFamily="34" charset="0"/>
                <a:cs typeface="Arial" panose="020B0604020202020204" pitchFamily="34" charset="0"/>
              </a:rPr>
              <a:t>Sunulmayacak Belgeler Tablosu </a:t>
            </a:r>
            <a:endParaRPr lang="tr-TR" sz="4000" dirty="0">
              <a:solidFill>
                <a:schemeClr val="tx1"/>
              </a:solidFill>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13</a:t>
            </a:fld>
            <a:endParaRPr lang="tr-TR">
              <a:solidFill>
                <a:srgbClr val="E7DEC9">
                  <a:shade val="50000"/>
                  <a:satMod val="200000"/>
                </a:srgbClr>
              </a:solidFill>
            </a:endParaRPr>
          </a:p>
        </p:txBody>
      </p:sp>
      <p:pic>
        <p:nvPicPr>
          <p:cNvPr id="3074" name="Picture 1"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1628800"/>
            <a:ext cx="7344816" cy="462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5581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4000" dirty="0" smtClean="0">
                <a:solidFill>
                  <a:schemeClr val="tx1"/>
                </a:solidFill>
                <a:latin typeface="Arial" panose="020B0604020202020204" pitchFamily="34" charset="0"/>
                <a:cs typeface="Arial" panose="020B0604020202020204" pitchFamily="34" charset="0"/>
              </a:rPr>
              <a:t>Sunulmayacak Belgeler Tablosu</a:t>
            </a:r>
            <a:endParaRPr lang="tr-TR" sz="4000" dirty="0">
              <a:solidFill>
                <a:schemeClr val="tx1"/>
              </a:solidFill>
              <a:latin typeface="Arial" panose="020B0604020202020204" pitchFamily="34" charset="0"/>
              <a:cs typeface="Arial" panose="020B0604020202020204" pitchFamily="34" charset="0"/>
            </a:endParaRPr>
          </a:p>
        </p:txBody>
      </p:sp>
      <p:pic>
        <p:nvPicPr>
          <p:cNvPr id="14" name="İçerik Yer Tutucusu 13"/>
          <p:cNvPicPr>
            <a:picLocks noGrp="1" noChangeAspect="1"/>
          </p:cNvPicPr>
          <p:nvPr>
            <p:ph idx="1"/>
          </p:nvPr>
        </p:nvPicPr>
        <p:blipFill>
          <a:blip r:embed="rId3"/>
          <a:stretch>
            <a:fillRect/>
          </a:stretch>
        </p:blipFill>
        <p:spPr>
          <a:xfrm>
            <a:off x="1187624" y="1196752"/>
            <a:ext cx="7488832" cy="5709479"/>
          </a:xfrm>
          <a:prstGeom prst="rect">
            <a:avLst/>
          </a:prstGeom>
        </p:spPr>
      </p:pic>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14</a:t>
            </a:fld>
            <a:endParaRPr lang="tr-TR">
              <a:solidFill>
                <a:srgbClr val="E7DEC9">
                  <a:shade val="50000"/>
                  <a:satMod val="200000"/>
                </a:srgbClr>
              </a:solidFill>
            </a:endParaRPr>
          </a:p>
        </p:txBody>
      </p:sp>
    </p:spTree>
    <p:extLst>
      <p:ext uri="{BB962C8B-B14F-4D97-AF65-F5344CB8AC3E}">
        <p14:creationId xmlns:p14="http://schemas.microsoft.com/office/powerpoint/2010/main" val="4089762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endParaRPr lang="tr-TR" b="0" dirty="0">
              <a:solidFill>
                <a:schemeClr val="tx1"/>
              </a:solidFill>
              <a:effectLst/>
              <a:latin typeface="Arial" panose="020B0604020202020204" pitchFamily="34" charset="0"/>
              <a:cs typeface="Arial" panose="020B0604020202020204" pitchFamily="34" charset="0"/>
            </a:endParaRPr>
          </a:p>
        </p:txBody>
      </p:sp>
      <p:graphicFrame>
        <p:nvGraphicFramePr>
          <p:cNvPr id="9" name="İçerik Yer Tutucusu 8"/>
          <p:cNvGraphicFramePr>
            <a:graphicFrameLocks noGrp="1"/>
          </p:cNvGraphicFramePr>
          <p:nvPr>
            <p:ph idx="1"/>
            <p:extLst>
              <p:ext uri="{D42A27DB-BD31-4B8C-83A1-F6EECF244321}">
                <p14:modId xmlns:p14="http://schemas.microsoft.com/office/powerpoint/2010/main" val="3696467675"/>
              </p:ext>
            </p:extLst>
          </p:nvPr>
        </p:nvGraphicFramePr>
        <p:xfrm>
          <a:off x="36511" y="44624"/>
          <a:ext cx="9144001" cy="7080870"/>
        </p:xfrm>
        <a:graphic>
          <a:graphicData uri="http://schemas.openxmlformats.org/drawingml/2006/table">
            <a:tbl>
              <a:tblPr firstRow="1" firstCol="1" bandRow="1">
                <a:tableStyleId>{5C22544A-7EE6-4342-B048-85BDC9FD1C3A}</a:tableStyleId>
              </a:tblPr>
              <a:tblGrid>
                <a:gridCol w="4766830"/>
                <a:gridCol w="1467172"/>
                <a:gridCol w="1465891"/>
                <a:gridCol w="1444108"/>
              </a:tblGrid>
              <a:tr h="1507321">
                <a:tc gridSpan="4">
                  <a:txBody>
                    <a:bodyPr/>
                    <a:lstStyle/>
                    <a:p>
                      <a:pPr algn="ctr" hangingPunct="0">
                        <a:spcAft>
                          <a:spcPts val="0"/>
                        </a:spcAft>
                        <a:tabLst>
                          <a:tab pos="359410" algn="l"/>
                        </a:tabLst>
                      </a:pPr>
                      <a:r>
                        <a:rPr lang="tr-TR" sz="1800" dirty="0" smtClean="0">
                          <a:effectLst/>
                        </a:rPr>
                        <a:t>SUNULMAYACAK </a:t>
                      </a:r>
                      <a:r>
                        <a:rPr lang="tr-TR" sz="1800" dirty="0">
                          <a:effectLst/>
                        </a:rPr>
                        <a:t>BELGELER TABLOSU *</a:t>
                      </a:r>
                    </a:p>
                    <a:p>
                      <a:pPr algn="ctr" hangingPunct="0">
                        <a:spcAft>
                          <a:spcPts val="0"/>
                        </a:spcAft>
                      </a:pPr>
                      <a:r>
                        <a:rPr lang="tr-TR" sz="1800" dirty="0" smtClean="0">
                          <a:effectLst/>
                        </a:rPr>
                        <a:t>[</a:t>
                      </a:r>
                      <a:r>
                        <a:rPr lang="tr-TR" sz="1800" dirty="0">
                          <a:effectLst/>
                        </a:rPr>
                        <a:t>Teklif verilen kısım:………..]</a:t>
                      </a:r>
                    </a:p>
                    <a:p>
                      <a:pPr algn="ctr" hangingPunct="0">
                        <a:spcAft>
                          <a:spcPts val="0"/>
                        </a:spcAft>
                        <a:tabLst>
                          <a:tab pos="359410" algn="l"/>
                        </a:tabLst>
                      </a:pPr>
                      <a:r>
                        <a:rPr lang="tr-TR" sz="1600" dirty="0">
                          <a:effectLst/>
                        </a:rPr>
                        <a:t> </a:t>
                      </a:r>
                      <a:r>
                        <a:rPr lang="tr-TR" sz="1200" dirty="0" smtClean="0">
                          <a:effectLst/>
                        </a:rPr>
                        <a:t>(</a:t>
                      </a:r>
                      <a:r>
                        <a:rPr lang="tr-TR" sz="1200" dirty="0">
                          <a:effectLst/>
                        </a:rPr>
                        <a:t>Bu tablonun kısmi teklife açık ihalelerde her bir kısım için, ortak girişimlerin katıldığı ihalelerde ise her bir ortak tarafından ayrı ayrı doldurulması gerekmektedir.)</a:t>
                      </a:r>
                    </a:p>
                    <a:p>
                      <a:pPr algn="ctr" hangingPunct="0">
                        <a:spcAft>
                          <a:spcPts val="0"/>
                        </a:spcAft>
                      </a:pPr>
                      <a:r>
                        <a:rPr lang="tr-TR" sz="1200" dirty="0">
                          <a:effectLst/>
                        </a:rPr>
                        <a:t> </a:t>
                      </a:r>
                      <a:r>
                        <a:rPr lang="tr-TR" sz="1200" u="sng" dirty="0" smtClean="0">
                          <a:effectLst/>
                        </a:rPr>
                        <a:t>Bu </a:t>
                      </a:r>
                      <a:r>
                        <a:rPr lang="tr-TR" sz="1200" u="sng" dirty="0">
                          <a:effectLst/>
                        </a:rPr>
                        <a:t>tabloda teyit bilgisi belirtilen belgeler başvuru veya teklif zarfında sunulmayacaktır.</a:t>
                      </a:r>
                      <a:endParaRPr lang="tr-TR" sz="1200" dirty="0">
                        <a:effectLst/>
                      </a:endParaRPr>
                    </a:p>
                    <a:p>
                      <a:pPr hangingPunct="0">
                        <a:spcAft>
                          <a:spcPts val="0"/>
                        </a:spcAft>
                      </a:pPr>
                      <a:r>
                        <a:rPr lang="tr-TR" sz="1600" dirty="0">
                          <a:effectLst/>
                        </a:rPr>
                        <a:t> </a:t>
                      </a:r>
                      <a:endParaRPr lang="tr-TR" sz="1600" dirty="0">
                        <a:effectLst/>
                        <a:latin typeface="Times New Roman"/>
                        <a:ea typeface="Times New Roman"/>
                      </a:endParaRPr>
                    </a:p>
                  </a:txBody>
                  <a:tcPr marL="48655" marR="48655" marT="0" marB="0"/>
                </a:tc>
                <a:tc hMerge="1">
                  <a:txBody>
                    <a:bodyPr/>
                    <a:lstStyle/>
                    <a:p>
                      <a:endParaRPr lang="tr-TR"/>
                    </a:p>
                  </a:txBody>
                  <a:tcPr/>
                </a:tc>
                <a:tc hMerge="1">
                  <a:txBody>
                    <a:bodyPr/>
                    <a:lstStyle/>
                    <a:p>
                      <a:endParaRPr lang="tr-TR"/>
                    </a:p>
                  </a:txBody>
                  <a:tcPr/>
                </a:tc>
                <a:tc hMerge="1">
                  <a:txBody>
                    <a:bodyPr/>
                    <a:lstStyle/>
                    <a:p>
                      <a:endParaRPr lang="tr-TR"/>
                    </a:p>
                  </a:txBody>
                  <a:tcPr/>
                </a:tc>
              </a:tr>
              <a:tr h="430663">
                <a:tc>
                  <a:txBody>
                    <a:bodyPr/>
                    <a:lstStyle/>
                    <a:p>
                      <a:pPr hangingPunct="0">
                        <a:spcAft>
                          <a:spcPts val="0"/>
                        </a:spcAft>
                      </a:pPr>
                      <a:r>
                        <a:rPr lang="tr-TR" sz="1600">
                          <a:effectLst/>
                        </a:rPr>
                        <a:t>[ADAYIN/İSTEKLİNİN/ORTAĞIN] </a:t>
                      </a:r>
                    </a:p>
                    <a:p>
                      <a:pPr hangingPunct="0">
                        <a:spcAft>
                          <a:spcPts val="0"/>
                        </a:spcAft>
                      </a:pPr>
                      <a:r>
                        <a:rPr lang="tr-TR" sz="1600">
                          <a:effectLst/>
                        </a:rPr>
                        <a:t>ADI-SOYADI/TİCARET UNVANI</a:t>
                      </a:r>
                      <a:endParaRPr lang="tr-TR" sz="1600">
                        <a:effectLst/>
                        <a:latin typeface="Times New Roman"/>
                        <a:ea typeface="Times New Roman"/>
                      </a:endParaRPr>
                    </a:p>
                  </a:txBody>
                  <a:tcPr marL="48655" marR="48655" marT="0" marB="0"/>
                </a:tc>
                <a:tc gridSpan="3">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c hMerge="1">
                  <a:txBody>
                    <a:bodyPr/>
                    <a:lstStyle/>
                    <a:p>
                      <a:endParaRPr lang="tr-TR"/>
                    </a:p>
                  </a:txBody>
                  <a:tcPr/>
                </a:tc>
                <a:tc hMerge="1">
                  <a:txBody>
                    <a:bodyPr/>
                    <a:lstStyle/>
                    <a:p>
                      <a:endParaRPr lang="tr-TR"/>
                    </a:p>
                  </a:txBody>
                  <a:tcPr/>
                </a:tc>
              </a:tr>
              <a:tr h="430663">
                <a:tc>
                  <a:txBody>
                    <a:bodyPr/>
                    <a:lstStyle/>
                    <a:p>
                      <a:pPr algn="ctr" hangingPunct="0">
                        <a:spcAft>
                          <a:spcPts val="0"/>
                        </a:spcAft>
                      </a:pPr>
                      <a:r>
                        <a:rPr lang="tr-TR" sz="1600">
                          <a:effectLst/>
                        </a:rPr>
                        <a:t>İHALEYE KATILMAK İÇİN GEREKEN BELGE ADI</a:t>
                      </a:r>
                      <a:endParaRPr lang="tr-TR" sz="1600">
                        <a:effectLst/>
                        <a:latin typeface="Times New Roman"/>
                        <a:ea typeface="Times New Roman"/>
                      </a:endParaRPr>
                    </a:p>
                  </a:txBody>
                  <a:tcPr marL="48655" marR="48655" marT="0" marB="0"/>
                </a:tc>
                <a:tc>
                  <a:txBody>
                    <a:bodyPr/>
                    <a:lstStyle/>
                    <a:p>
                      <a:pPr algn="ctr" hangingPunct="0">
                        <a:spcAft>
                          <a:spcPts val="0"/>
                        </a:spcAft>
                      </a:pPr>
                      <a:r>
                        <a:rPr lang="tr-TR" sz="1600">
                          <a:effectLst/>
                        </a:rPr>
                        <a:t>TEYİT KRİTERİ </a:t>
                      </a:r>
                    </a:p>
                    <a:p>
                      <a:pPr algn="ctr" hangingPunct="0">
                        <a:spcAft>
                          <a:spcPts val="0"/>
                        </a:spcAft>
                      </a:pPr>
                      <a:r>
                        <a:rPr lang="tr-TR" sz="1600">
                          <a:effectLst/>
                        </a:rPr>
                        <a:t> </a:t>
                      </a:r>
                      <a:endParaRPr lang="tr-TR" sz="1600">
                        <a:effectLst/>
                        <a:latin typeface="Times New Roman"/>
                        <a:ea typeface="Times New Roman"/>
                      </a:endParaRPr>
                    </a:p>
                  </a:txBody>
                  <a:tcPr marL="48655" marR="48655" marT="0" marB="0"/>
                </a:tc>
                <a:tc>
                  <a:txBody>
                    <a:bodyPr/>
                    <a:lstStyle/>
                    <a:p>
                      <a:pPr algn="ctr" hangingPunct="0">
                        <a:spcAft>
                          <a:spcPts val="0"/>
                        </a:spcAft>
                      </a:pPr>
                      <a:r>
                        <a:rPr lang="tr-TR" sz="1600">
                          <a:effectLst/>
                        </a:rPr>
                        <a:t>TEYİT BİLGİSİ </a:t>
                      </a:r>
                    </a:p>
                    <a:p>
                      <a:pPr algn="ctr" hangingPunct="0">
                        <a:spcAft>
                          <a:spcPts val="0"/>
                        </a:spcAft>
                      </a:pPr>
                      <a:r>
                        <a:rPr lang="tr-TR" sz="1600">
                          <a:effectLst/>
                        </a:rPr>
                        <a:t> </a:t>
                      </a:r>
                      <a:endParaRPr lang="tr-TR" sz="1600">
                        <a:effectLst/>
                        <a:latin typeface="Times New Roman"/>
                        <a:ea typeface="Times New Roman"/>
                      </a:endParaRPr>
                    </a:p>
                  </a:txBody>
                  <a:tcPr marL="48655" marR="48655" marT="0" marB="0"/>
                </a:tc>
                <a:tc>
                  <a:txBody>
                    <a:bodyPr/>
                    <a:lstStyle/>
                    <a:p>
                      <a:pPr algn="ctr" hangingPunct="0">
                        <a:spcAft>
                          <a:spcPts val="0"/>
                        </a:spcAft>
                      </a:pPr>
                      <a:r>
                        <a:rPr lang="tr-TR" sz="1600">
                          <a:effectLst/>
                        </a:rPr>
                        <a:t>TEYİT ADRESİ </a:t>
                      </a:r>
                      <a:endParaRPr lang="tr-TR" sz="1600">
                        <a:effectLst/>
                        <a:latin typeface="Times New Roman"/>
                        <a:ea typeface="Times New Roman"/>
                      </a:endParaRPr>
                    </a:p>
                  </a:txBody>
                  <a:tcPr marL="48655" marR="48655" marT="0" marB="0"/>
                </a:tc>
              </a:tr>
              <a:tr h="430663">
                <a:tc>
                  <a:txBody>
                    <a:bodyPr/>
                    <a:lstStyle/>
                    <a:p>
                      <a:pPr hangingPunct="0">
                        <a:spcAft>
                          <a:spcPts val="0"/>
                        </a:spcAft>
                      </a:pPr>
                      <a:r>
                        <a:rPr lang="tr-TR" sz="1600" dirty="0">
                          <a:effectLst/>
                        </a:rPr>
                        <a:t>İmza Beyannamesi </a:t>
                      </a:r>
                    </a:p>
                    <a:p>
                      <a:pPr algn="just" hangingPunct="0">
                        <a:spcAft>
                          <a:spcPts val="0"/>
                        </a:spcAft>
                      </a:pPr>
                      <a:r>
                        <a:rPr lang="tr-TR" sz="1600" dirty="0">
                          <a:effectLst/>
                        </a:rPr>
                        <a:t>İdari Şartnamenin … maddesi</a:t>
                      </a:r>
                      <a:endParaRPr lang="tr-TR" sz="1600" dirty="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r>
              <a:tr h="430663">
                <a:tc>
                  <a:txBody>
                    <a:bodyPr/>
                    <a:lstStyle/>
                    <a:p>
                      <a:pPr algn="just" hangingPunct="0">
                        <a:spcAft>
                          <a:spcPts val="0"/>
                        </a:spcAft>
                      </a:pPr>
                      <a:r>
                        <a:rPr lang="tr-TR" sz="1600" dirty="0">
                          <a:effectLst/>
                        </a:rPr>
                        <a:t>İmza Sirküleri </a:t>
                      </a:r>
                    </a:p>
                    <a:p>
                      <a:pPr algn="just" hangingPunct="0">
                        <a:spcAft>
                          <a:spcPts val="0"/>
                        </a:spcAft>
                      </a:pPr>
                      <a:r>
                        <a:rPr lang="tr-TR" sz="1600" dirty="0">
                          <a:effectLst/>
                        </a:rPr>
                        <a:t>İdari Şartnamenin … maddesi</a:t>
                      </a:r>
                      <a:endParaRPr lang="tr-TR" sz="1600" dirty="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r>
              <a:tr h="430663">
                <a:tc>
                  <a:txBody>
                    <a:bodyPr/>
                    <a:lstStyle/>
                    <a:p>
                      <a:pPr algn="just" hangingPunct="0">
                        <a:spcAft>
                          <a:spcPts val="0"/>
                        </a:spcAft>
                      </a:pPr>
                      <a:r>
                        <a:rPr lang="tr-TR" sz="1600">
                          <a:effectLst/>
                        </a:rPr>
                        <a:t>Vekaletname</a:t>
                      </a:r>
                    </a:p>
                    <a:p>
                      <a:pPr algn="just" hangingPunct="0">
                        <a:spcAft>
                          <a:spcPts val="0"/>
                        </a:spcAft>
                      </a:pPr>
                      <a:r>
                        <a:rPr lang="tr-TR" sz="1600">
                          <a:effectLst/>
                        </a:rPr>
                        <a:t>İdari Şartnamenin … maddesi</a:t>
                      </a:r>
                      <a:endParaRPr lang="tr-TR" sz="160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r>
              <a:tr h="430663">
                <a:tc>
                  <a:txBody>
                    <a:bodyPr/>
                    <a:lstStyle/>
                    <a:p>
                      <a:pPr algn="just" hangingPunct="0">
                        <a:spcAft>
                          <a:spcPts val="0"/>
                        </a:spcAft>
                      </a:pPr>
                      <a:r>
                        <a:rPr lang="tr-TR" sz="1600">
                          <a:effectLst/>
                        </a:rPr>
                        <a:t>Ortaklar</a:t>
                      </a:r>
                    </a:p>
                    <a:p>
                      <a:pPr algn="just" hangingPunct="0">
                        <a:spcAft>
                          <a:spcPts val="0"/>
                        </a:spcAft>
                      </a:pPr>
                      <a:r>
                        <a:rPr lang="tr-TR" sz="1600">
                          <a:effectLst/>
                        </a:rPr>
                        <a:t>İdari Şartnamenin … maddesi</a:t>
                      </a:r>
                      <a:endParaRPr lang="tr-TR" sz="160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r>
              <a:tr h="430663">
                <a:tc>
                  <a:txBody>
                    <a:bodyPr/>
                    <a:lstStyle/>
                    <a:p>
                      <a:pPr algn="just" hangingPunct="0">
                        <a:spcAft>
                          <a:spcPts val="0"/>
                        </a:spcAft>
                      </a:pPr>
                      <a:r>
                        <a:rPr lang="tr-TR" sz="1600">
                          <a:effectLst/>
                        </a:rPr>
                        <a:t>Yöneticiler</a:t>
                      </a:r>
                    </a:p>
                    <a:p>
                      <a:pPr algn="just" hangingPunct="0">
                        <a:spcAft>
                          <a:spcPts val="0"/>
                        </a:spcAft>
                      </a:pPr>
                      <a:r>
                        <a:rPr lang="tr-TR" sz="1600">
                          <a:effectLst/>
                        </a:rPr>
                        <a:t>İdari Şartnamenin … maddesi</a:t>
                      </a:r>
                      <a:endParaRPr lang="tr-TR" sz="160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r>
              <a:tr h="430663">
                <a:tc>
                  <a:txBody>
                    <a:bodyPr/>
                    <a:lstStyle/>
                    <a:p>
                      <a:pPr algn="just" hangingPunct="0">
                        <a:spcAft>
                          <a:spcPts val="0"/>
                        </a:spcAft>
                      </a:pPr>
                      <a:r>
                        <a:rPr lang="tr-TR" sz="1600" dirty="0">
                          <a:effectLst/>
                        </a:rPr>
                        <a:t>Temsilciler</a:t>
                      </a:r>
                    </a:p>
                    <a:p>
                      <a:pPr algn="just" hangingPunct="0">
                        <a:spcAft>
                          <a:spcPts val="0"/>
                        </a:spcAft>
                      </a:pPr>
                      <a:r>
                        <a:rPr lang="tr-TR" sz="1600" dirty="0">
                          <a:effectLst/>
                        </a:rPr>
                        <a:t>İdari Şartnamenin … maddesi</a:t>
                      </a:r>
                      <a:endParaRPr lang="tr-TR" sz="1600" dirty="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r>
              <a:tr h="1672109">
                <a:tc>
                  <a:txBody>
                    <a:bodyPr/>
                    <a:lstStyle/>
                    <a:p>
                      <a:pPr algn="just" hangingPunct="0">
                        <a:spcAft>
                          <a:spcPts val="0"/>
                        </a:spcAft>
                      </a:pPr>
                      <a:r>
                        <a:rPr lang="tr-TR" sz="1600" dirty="0">
                          <a:effectLst/>
                        </a:rPr>
                        <a:t>Geçici Teminat Mektubu</a:t>
                      </a:r>
                    </a:p>
                    <a:p>
                      <a:pPr algn="just" hangingPunct="0">
                        <a:spcAft>
                          <a:spcPts val="0"/>
                        </a:spcAft>
                      </a:pPr>
                      <a:r>
                        <a:rPr lang="tr-TR" sz="1600" dirty="0">
                          <a:effectLst/>
                        </a:rPr>
                        <a:t>İdari Şartnamenin … maddesi </a:t>
                      </a:r>
                    </a:p>
                    <a:p>
                      <a:pPr algn="just" hangingPunct="0">
                        <a:spcAft>
                          <a:spcPts val="0"/>
                        </a:spcAft>
                      </a:pPr>
                      <a:r>
                        <a:rPr lang="tr-TR" sz="1200" dirty="0">
                          <a:effectLst/>
                        </a:rPr>
                        <a:t>(Geçici teminat mektubunun Elektronik İhale Uygulama Yönetmeliğinin 21 inci maddesinin ikinci fıkrasına uygun olarak alınması durumunda</a:t>
                      </a:r>
                      <a:r>
                        <a:rPr lang="tr-TR" sz="1200" dirty="0" smtClean="0">
                          <a:effectLst/>
                        </a:rPr>
                        <a:t>)</a:t>
                      </a:r>
                      <a:r>
                        <a:rPr lang="tr-TR" sz="1200" dirty="0">
                          <a:effectLst/>
                        </a:rPr>
                        <a:t> </a:t>
                      </a:r>
                    </a:p>
                    <a:p>
                      <a:pPr algn="just" hangingPunct="0">
                        <a:spcAft>
                          <a:spcPts val="0"/>
                        </a:spcAft>
                      </a:pPr>
                      <a:r>
                        <a:rPr lang="tr-TR" sz="1200" dirty="0">
                          <a:effectLst/>
                        </a:rPr>
                        <a:t>(Bu mektuplara ilişkin bilgiler </a:t>
                      </a:r>
                      <a:r>
                        <a:rPr lang="tr-TR" sz="1200" dirty="0" err="1">
                          <a:effectLst/>
                        </a:rPr>
                        <a:t>EKAP’a</a:t>
                      </a:r>
                      <a:r>
                        <a:rPr lang="tr-TR" sz="1200" dirty="0">
                          <a:effectLst/>
                        </a:rPr>
                        <a:t> elektronik ortamda aktarılmaktadır.)</a:t>
                      </a:r>
                      <a:endParaRPr lang="tr-TR" sz="1200" dirty="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c>
                  <a:txBody>
                    <a:bodyPr/>
                    <a:lstStyle/>
                    <a:p>
                      <a:pPr algn="just" hangingPunct="0">
                        <a:spcAft>
                          <a:spcPts val="0"/>
                        </a:spcAft>
                      </a:pPr>
                      <a:r>
                        <a:rPr lang="tr-TR" sz="1600">
                          <a:effectLst/>
                        </a:rPr>
                        <a:t> </a:t>
                      </a:r>
                      <a:endParaRPr lang="tr-TR" sz="1600">
                        <a:effectLst/>
                        <a:latin typeface="Times New Roman"/>
                        <a:ea typeface="Times New Roman"/>
                      </a:endParaRPr>
                    </a:p>
                  </a:txBody>
                  <a:tcPr marL="48655" marR="48655" marT="0" marB="0"/>
                </a:tc>
                <a:tc>
                  <a:txBody>
                    <a:bodyPr/>
                    <a:lstStyle/>
                    <a:p>
                      <a:pPr algn="just" hangingPunct="0">
                        <a:spcAft>
                          <a:spcPts val="0"/>
                        </a:spcAft>
                      </a:pPr>
                      <a:r>
                        <a:rPr lang="tr-TR" sz="1600" dirty="0">
                          <a:effectLst/>
                        </a:rPr>
                        <a:t> </a:t>
                      </a:r>
                      <a:endParaRPr lang="tr-TR" sz="1600" dirty="0">
                        <a:effectLst/>
                        <a:latin typeface="Times New Roman"/>
                        <a:ea typeface="Times New Roman"/>
                      </a:endParaRPr>
                    </a:p>
                  </a:txBody>
                  <a:tcPr marL="48655" marR="48655" marT="0" marB="0"/>
                </a:tc>
              </a:tr>
            </a:tbl>
          </a:graphicData>
        </a:graphic>
      </p:graphicFrame>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15</a:t>
            </a:fld>
            <a:endParaRPr lang="tr-TR">
              <a:solidFill>
                <a:srgbClr val="E7DEC9">
                  <a:shade val="50000"/>
                  <a:satMod val="200000"/>
                </a:srgbClr>
              </a:solidFill>
            </a:endParaRPr>
          </a:p>
        </p:txBody>
      </p:sp>
      <p:sp>
        <p:nvSpPr>
          <p:cNvPr id="6" name="Rectangle 1"/>
          <p:cNvSpPr>
            <a:spLocks noChangeArrowheads="1"/>
          </p:cNvSpPr>
          <p:nvPr/>
        </p:nvSpPr>
        <p:spPr bwMode="auto">
          <a:xfrm>
            <a:off x="3571875" y="1447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Arial" pitchFamily="34" charset="0"/>
                <a:cs typeface="Arial" pitchFamily="34" charset="0"/>
              </a:rPr>
              <a:t/>
            </a:r>
            <a:br>
              <a:rPr kumimoji="0" lang="tr-TR" altLang="tr-TR" sz="1800" b="0" i="0" u="none" strike="noStrike" cap="none" normalizeH="0" baseline="0" smtClean="0">
                <a:ln>
                  <a:noFill/>
                </a:ln>
                <a:solidFill>
                  <a:schemeClr val="tx1"/>
                </a:solidFill>
                <a:effectLst/>
                <a:latin typeface="Arial" pitchFamily="34" charset="0"/>
                <a:cs typeface="Arial" pitchFamily="34" charset="0"/>
              </a:rPr>
            </a:br>
            <a:endParaRPr kumimoji="0" lang="tr-TR" altLang="tr-TR"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4"/>
          <p:cNvSpPr>
            <a:spLocks noChangeArrowheads="1"/>
          </p:cNvSpPr>
          <p:nvPr/>
        </p:nvSpPr>
        <p:spPr bwMode="auto">
          <a:xfrm>
            <a:off x="2524125" y="11731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Arial" pitchFamily="34" charset="0"/>
                <a:cs typeface="Arial" pitchFamily="34" charset="0"/>
              </a:rPr>
              <a:t/>
            </a:r>
            <a:br>
              <a:rPr kumimoji="0" lang="tr-TR" altLang="tr-TR" sz="1800" b="0" i="0" u="none" strike="noStrike" cap="none" normalizeH="0" baseline="0" smtClean="0">
                <a:ln>
                  <a:noFill/>
                </a:ln>
                <a:solidFill>
                  <a:schemeClr val="tx1"/>
                </a:solidFill>
                <a:effectLst/>
                <a:latin typeface="Arial" pitchFamily="34" charset="0"/>
                <a:cs typeface="Arial" pitchFamily="34" charset="0"/>
              </a:rPr>
            </a:br>
            <a:endParaRPr kumimoji="0" lang="tr-TR" altLang="tr-TR"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0947539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endParaRPr lang="tr-TR" b="0" dirty="0">
              <a:solidFill>
                <a:schemeClr val="tx1"/>
              </a:solidFill>
              <a:effectLst/>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16</a:t>
            </a:fld>
            <a:endParaRPr lang="tr-TR">
              <a:solidFill>
                <a:srgbClr val="E7DEC9">
                  <a:shade val="50000"/>
                  <a:satMod val="200000"/>
                </a:srgbClr>
              </a:solidFill>
            </a:endParaRPr>
          </a:p>
        </p:txBody>
      </p:sp>
      <p:sp>
        <p:nvSpPr>
          <p:cNvPr id="6" name="Rectangle 1"/>
          <p:cNvSpPr>
            <a:spLocks noChangeArrowheads="1"/>
          </p:cNvSpPr>
          <p:nvPr/>
        </p:nvSpPr>
        <p:spPr bwMode="auto">
          <a:xfrm>
            <a:off x="3571875" y="1447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Arial" pitchFamily="34" charset="0"/>
                <a:cs typeface="Arial" pitchFamily="34" charset="0"/>
              </a:rPr>
              <a:t/>
            </a:r>
            <a:br>
              <a:rPr kumimoji="0" lang="tr-TR" altLang="tr-TR" sz="1800" b="0" i="0" u="none" strike="noStrike" cap="none" normalizeH="0" baseline="0" smtClean="0">
                <a:ln>
                  <a:noFill/>
                </a:ln>
                <a:solidFill>
                  <a:schemeClr val="tx1"/>
                </a:solidFill>
                <a:effectLst/>
                <a:latin typeface="Arial" pitchFamily="34" charset="0"/>
                <a:cs typeface="Arial" pitchFamily="34" charset="0"/>
              </a:rPr>
            </a:br>
            <a:endParaRPr kumimoji="0" lang="tr-TR" altLang="tr-TR"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4"/>
          <p:cNvSpPr>
            <a:spLocks noChangeArrowheads="1"/>
          </p:cNvSpPr>
          <p:nvPr/>
        </p:nvSpPr>
        <p:spPr bwMode="auto">
          <a:xfrm>
            <a:off x="2524125" y="11731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Arial" pitchFamily="34" charset="0"/>
                <a:cs typeface="Arial" pitchFamily="34" charset="0"/>
              </a:rPr>
              <a:t/>
            </a:r>
            <a:br>
              <a:rPr kumimoji="0" lang="tr-TR" altLang="tr-TR" sz="1800" b="0" i="0" u="none" strike="noStrike" cap="none" normalizeH="0" baseline="0" smtClean="0">
                <a:ln>
                  <a:noFill/>
                </a:ln>
                <a:solidFill>
                  <a:schemeClr val="tx1"/>
                </a:solidFill>
                <a:effectLst/>
                <a:latin typeface="Arial" pitchFamily="34" charset="0"/>
                <a:cs typeface="Arial" pitchFamily="34" charset="0"/>
              </a:rPr>
            </a:br>
            <a:endParaRPr kumimoji="0" lang="tr-TR" altLang="tr-TR"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1460206000"/>
              </p:ext>
            </p:extLst>
          </p:nvPr>
        </p:nvGraphicFramePr>
        <p:xfrm>
          <a:off x="0" y="44624"/>
          <a:ext cx="9143999" cy="6501494"/>
        </p:xfrm>
        <a:graphic>
          <a:graphicData uri="http://schemas.openxmlformats.org/drawingml/2006/table">
            <a:tbl>
              <a:tblPr firstRow="1" firstCol="1" bandRow="1">
                <a:tableStyleId>{5C22544A-7EE6-4342-B048-85BDC9FD1C3A}</a:tableStyleId>
              </a:tblPr>
              <a:tblGrid>
                <a:gridCol w="5076056"/>
                <a:gridCol w="1296144"/>
                <a:gridCol w="1512168"/>
                <a:gridCol w="1259631"/>
              </a:tblGrid>
              <a:tr h="2957867">
                <a:tc>
                  <a:txBody>
                    <a:bodyPr/>
                    <a:lstStyle/>
                    <a:p>
                      <a:pPr algn="just" hangingPunct="0">
                        <a:spcAft>
                          <a:spcPts val="0"/>
                        </a:spcAft>
                      </a:pPr>
                      <a:r>
                        <a:rPr lang="tr-TR" sz="2400" dirty="0">
                          <a:effectLst/>
                        </a:rPr>
                        <a:t>Banka referans mektubu</a:t>
                      </a:r>
                    </a:p>
                    <a:p>
                      <a:pPr algn="just" hangingPunct="0">
                        <a:spcAft>
                          <a:spcPts val="0"/>
                        </a:spcAft>
                      </a:pPr>
                      <a:r>
                        <a:rPr lang="tr-TR" sz="2400" dirty="0">
                          <a:effectLst/>
                        </a:rPr>
                        <a:t>İdari Şartnamenin … maddesi </a:t>
                      </a:r>
                    </a:p>
                    <a:p>
                      <a:pPr algn="just" hangingPunct="0">
                        <a:spcAft>
                          <a:spcPts val="0"/>
                        </a:spcAft>
                      </a:pPr>
                      <a:r>
                        <a:rPr lang="tr-TR" sz="2000" dirty="0">
                          <a:effectLst/>
                        </a:rPr>
                        <a:t>(Banka referans mektubunun Elektronik İhale Uygulama Yönetmeliğinin 20 </a:t>
                      </a:r>
                      <a:r>
                        <a:rPr lang="tr-TR" sz="2000" dirty="0" err="1">
                          <a:effectLst/>
                        </a:rPr>
                        <a:t>nci</a:t>
                      </a:r>
                      <a:r>
                        <a:rPr lang="tr-TR" sz="2000" dirty="0">
                          <a:effectLst/>
                        </a:rPr>
                        <a:t> maddesinin birinci fıkrasına uygun olarak alınması durumunda)</a:t>
                      </a:r>
                    </a:p>
                    <a:p>
                      <a:pPr algn="just" hangingPunct="0">
                        <a:spcAft>
                          <a:spcPts val="0"/>
                        </a:spcAft>
                      </a:pPr>
                      <a:r>
                        <a:rPr lang="tr-TR" sz="2000" dirty="0">
                          <a:effectLst/>
                        </a:rPr>
                        <a:t> </a:t>
                      </a:r>
                    </a:p>
                    <a:p>
                      <a:pPr algn="just" hangingPunct="0">
                        <a:spcAft>
                          <a:spcPts val="0"/>
                        </a:spcAft>
                      </a:pPr>
                      <a:r>
                        <a:rPr lang="tr-TR" sz="2000" dirty="0">
                          <a:effectLst/>
                        </a:rPr>
                        <a:t>(Bu mektuplara ilişkin bilgiler </a:t>
                      </a:r>
                      <a:r>
                        <a:rPr lang="tr-TR" sz="2000" dirty="0" err="1">
                          <a:effectLst/>
                        </a:rPr>
                        <a:t>EKAP’a</a:t>
                      </a:r>
                      <a:r>
                        <a:rPr lang="tr-TR" sz="2000" dirty="0">
                          <a:effectLst/>
                        </a:rPr>
                        <a:t> elektronik ortamda aktarılmaktadır.)</a:t>
                      </a:r>
                      <a:endParaRPr lang="tr-TR" sz="2000" dirty="0">
                        <a:effectLst/>
                        <a:latin typeface="Times New Roman"/>
                        <a:ea typeface="Times New Roman"/>
                      </a:endParaRPr>
                    </a:p>
                  </a:txBody>
                  <a:tcPr marL="68580" marR="68580" marT="0" marB="0"/>
                </a:tc>
                <a:tc>
                  <a:txBody>
                    <a:bodyPr/>
                    <a:lstStyle/>
                    <a:p>
                      <a:pPr algn="just" hangingPunct="0">
                        <a:spcAft>
                          <a:spcPts val="0"/>
                        </a:spcAft>
                      </a:pPr>
                      <a:r>
                        <a:rPr lang="tr-TR" sz="2400">
                          <a:effectLst/>
                        </a:rPr>
                        <a:t> </a:t>
                      </a:r>
                      <a:endParaRPr lang="tr-TR" sz="2400">
                        <a:effectLst/>
                        <a:latin typeface="Times New Roman"/>
                        <a:ea typeface="Times New Roman"/>
                      </a:endParaRPr>
                    </a:p>
                  </a:txBody>
                  <a:tcPr marL="68580" marR="68580" marT="0" marB="0"/>
                </a:tc>
                <a:tc>
                  <a:txBody>
                    <a:bodyPr/>
                    <a:lstStyle/>
                    <a:p>
                      <a:pPr algn="just" hangingPunct="0">
                        <a:spcAft>
                          <a:spcPts val="0"/>
                        </a:spcAft>
                      </a:pPr>
                      <a:r>
                        <a:rPr lang="tr-TR" sz="2400">
                          <a:effectLst/>
                        </a:rPr>
                        <a:t> </a:t>
                      </a:r>
                      <a:endParaRPr lang="tr-TR" sz="2400">
                        <a:effectLst/>
                        <a:latin typeface="Times New Roman"/>
                        <a:ea typeface="Times New Roman"/>
                      </a:endParaRPr>
                    </a:p>
                  </a:txBody>
                  <a:tcPr marL="68580" marR="68580" marT="0" marB="0"/>
                </a:tc>
                <a:tc>
                  <a:txBody>
                    <a:bodyPr/>
                    <a:lstStyle/>
                    <a:p>
                      <a:pPr algn="just" hangingPunct="0">
                        <a:spcAft>
                          <a:spcPts val="0"/>
                        </a:spcAft>
                      </a:pPr>
                      <a:r>
                        <a:rPr lang="tr-TR" sz="2400">
                          <a:effectLst/>
                        </a:rPr>
                        <a:t> </a:t>
                      </a:r>
                      <a:endParaRPr lang="tr-TR" sz="2400">
                        <a:effectLst/>
                        <a:latin typeface="Times New Roman"/>
                        <a:ea typeface="Times New Roman"/>
                      </a:endParaRPr>
                    </a:p>
                  </a:txBody>
                  <a:tcPr marL="68580" marR="68580" marT="0" marB="0"/>
                </a:tc>
              </a:tr>
              <a:tr h="1232445">
                <a:tc>
                  <a:txBody>
                    <a:bodyPr/>
                    <a:lstStyle/>
                    <a:p>
                      <a:pPr algn="just" hangingPunct="0">
                        <a:spcAft>
                          <a:spcPts val="0"/>
                        </a:spcAft>
                      </a:pPr>
                      <a:r>
                        <a:rPr lang="tr-TR" sz="2300">
                          <a:effectLst/>
                        </a:rPr>
                        <a:t>İş Deneyim Belgesi</a:t>
                      </a:r>
                    </a:p>
                    <a:p>
                      <a:pPr algn="just" hangingPunct="0">
                        <a:spcAft>
                          <a:spcPts val="0"/>
                        </a:spcAft>
                      </a:pPr>
                      <a:r>
                        <a:rPr lang="tr-TR" sz="2300">
                          <a:effectLst/>
                        </a:rPr>
                        <a:t>İdari Şartnamenin … maddesi</a:t>
                      </a:r>
                    </a:p>
                    <a:p>
                      <a:pPr algn="just" hangingPunct="0">
                        <a:spcAft>
                          <a:spcPts val="0"/>
                        </a:spcAft>
                      </a:pPr>
                      <a:r>
                        <a:rPr lang="tr-TR" sz="2300">
                          <a:effectLst/>
                        </a:rPr>
                        <a:t> </a:t>
                      </a:r>
                    </a:p>
                    <a:p>
                      <a:pPr algn="just" hangingPunct="0">
                        <a:spcAft>
                          <a:spcPts val="0"/>
                        </a:spcAft>
                      </a:pPr>
                      <a:r>
                        <a:rPr lang="tr-TR" sz="2300">
                          <a:effectLst/>
                        </a:rPr>
                        <a:t>(EKAP’ta kayıtlı olması durumunda)</a:t>
                      </a:r>
                      <a:endParaRPr lang="tr-TR" sz="2300">
                        <a:effectLst/>
                        <a:latin typeface="Times New Roman"/>
                        <a:ea typeface="Times New Roman"/>
                      </a:endParaRPr>
                    </a:p>
                  </a:txBody>
                  <a:tcPr marL="68580" marR="68580" marT="0" marB="0"/>
                </a:tc>
                <a:tc>
                  <a:txBody>
                    <a:bodyPr/>
                    <a:lstStyle/>
                    <a:p>
                      <a:pPr algn="just" hangingPunct="0">
                        <a:spcAft>
                          <a:spcPts val="0"/>
                        </a:spcAft>
                      </a:pPr>
                      <a:r>
                        <a:rPr lang="tr-TR" sz="2400">
                          <a:effectLst/>
                        </a:rPr>
                        <a:t> </a:t>
                      </a:r>
                      <a:endParaRPr lang="tr-TR" sz="2400">
                        <a:effectLst/>
                        <a:latin typeface="Times New Roman"/>
                        <a:ea typeface="Times New Roman"/>
                      </a:endParaRPr>
                    </a:p>
                  </a:txBody>
                  <a:tcPr marL="68580" marR="68580" marT="0" marB="0"/>
                </a:tc>
                <a:tc>
                  <a:txBody>
                    <a:bodyPr/>
                    <a:lstStyle/>
                    <a:p>
                      <a:pPr algn="just" hangingPunct="0">
                        <a:spcAft>
                          <a:spcPts val="0"/>
                        </a:spcAft>
                      </a:pPr>
                      <a:r>
                        <a:rPr lang="tr-TR" sz="2400">
                          <a:effectLst/>
                        </a:rPr>
                        <a:t> </a:t>
                      </a:r>
                      <a:endParaRPr lang="tr-TR" sz="2400">
                        <a:effectLst/>
                        <a:latin typeface="Times New Roman"/>
                        <a:ea typeface="Times New Roman"/>
                      </a:endParaRPr>
                    </a:p>
                  </a:txBody>
                  <a:tcPr marL="68580" marR="68580" marT="0" marB="0"/>
                </a:tc>
                <a:tc>
                  <a:txBody>
                    <a:bodyPr/>
                    <a:lstStyle/>
                    <a:p>
                      <a:pPr algn="just" hangingPunct="0">
                        <a:spcAft>
                          <a:spcPts val="0"/>
                        </a:spcAft>
                      </a:pPr>
                      <a:r>
                        <a:rPr lang="tr-TR" sz="2400">
                          <a:effectLst/>
                        </a:rPr>
                        <a:t> </a:t>
                      </a:r>
                      <a:endParaRPr lang="tr-TR" sz="2400">
                        <a:effectLst/>
                        <a:latin typeface="Times New Roman"/>
                        <a:ea typeface="Times New Roman"/>
                      </a:endParaRPr>
                    </a:p>
                  </a:txBody>
                  <a:tcPr marL="68580" marR="68580" marT="0" marB="0"/>
                </a:tc>
              </a:tr>
              <a:tr h="739467">
                <a:tc>
                  <a:txBody>
                    <a:bodyPr/>
                    <a:lstStyle/>
                    <a:p>
                      <a:pPr algn="just" hangingPunct="0">
                        <a:spcAft>
                          <a:spcPts val="0"/>
                        </a:spcAft>
                      </a:pPr>
                      <a:r>
                        <a:rPr lang="tr-TR" sz="2300">
                          <a:effectLst/>
                        </a:rPr>
                        <a:t>Teknolojik Ürün Deneyim Belgesi </a:t>
                      </a:r>
                    </a:p>
                    <a:p>
                      <a:pPr algn="just" hangingPunct="0">
                        <a:spcAft>
                          <a:spcPts val="0"/>
                        </a:spcAft>
                      </a:pPr>
                      <a:r>
                        <a:rPr lang="tr-TR" sz="2300">
                          <a:effectLst/>
                        </a:rPr>
                        <a:t>İdari Şartnamenin … maddesi</a:t>
                      </a:r>
                      <a:endParaRPr lang="tr-TR" sz="2300">
                        <a:effectLst/>
                        <a:latin typeface="Times New Roman"/>
                        <a:ea typeface="Times New Roman"/>
                      </a:endParaRPr>
                    </a:p>
                  </a:txBody>
                  <a:tcPr marL="68580" marR="68580" marT="0" marB="0"/>
                </a:tc>
                <a:tc>
                  <a:txBody>
                    <a:bodyPr/>
                    <a:lstStyle/>
                    <a:p>
                      <a:pPr algn="just" hangingPunct="0">
                        <a:spcAft>
                          <a:spcPts val="0"/>
                        </a:spcAft>
                      </a:pPr>
                      <a:r>
                        <a:rPr lang="tr-TR" sz="2400">
                          <a:effectLst/>
                        </a:rPr>
                        <a:t> </a:t>
                      </a:r>
                      <a:endParaRPr lang="tr-TR" sz="2400">
                        <a:effectLst/>
                        <a:latin typeface="Times New Roman"/>
                        <a:ea typeface="Times New Roman"/>
                      </a:endParaRPr>
                    </a:p>
                  </a:txBody>
                  <a:tcPr marL="68580" marR="68580" marT="0" marB="0"/>
                </a:tc>
                <a:tc>
                  <a:txBody>
                    <a:bodyPr/>
                    <a:lstStyle/>
                    <a:p>
                      <a:pPr algn="just" hangingPunct="0">
                        <a:spcAft>
                          <a:spcPts val="0"/>
                        </a:spcAft>
                      </a:pPr>
                      <a:r>
                        <a:rPr lang="tr-TR" sz="2400">
                          <a:effectLst/>
                        </a:rPr>
                        <a:t> </a:t>
                      </a:r>
                      <a:endParaRPr lang="tr-TR" sz="2400">
                        <a:effectLst/>
                        <a:latin typeface="Times New Roman"/>
                        <a:ea typeface="Times New Roman"/>
                      </a:endParaRPr>
                    </a:p>
                  </a:txBody>
                  <a:tcPr marL="68580" marR="68580" marT="0" marB="0"/>
                </a:tc>
                <a:tc>
                  <a:txBody>
                    <a:bodyPr/>
                    <a:lstStyle/>
                    <a:p>
                      <a:pPr algn="just" hangingPunct="0">
                        <a:spcAft>
                          <a:spcPts val="0"/>
                        </a:spcAft>
                      </a:pPr>
                      <a:r>
                        <a:rPr lang="tr-TR" sz="2400">
                          <a:effectLst/>
                        </a:rPr>
                        <a:t> </a:t>
                      </a:r>
                      <a:endParaRPr lang="tr-TR" sz="2400">
                        <a:effectLst/>
                        <a:latin typeface="Times New Roman"/>
                        <a:ea typeface="Times New Roman"/>
                      </a:endParaRPr>
                    </a:p>
                  </a:txBody>
                  <a:tcPr marL="68580" marR="68580" marT="0" marB="0"/>
                </a:tc>
              </a:tr>
              <a:tr h="492978">
                <a:tc>
                  <a:txBody>
                    <a:bodyPr/>
                    <a:lstStyle/>
                    <a:p>
                      <a:pPr algn="just" hangingPunct="0">
                        <a:spcAft>
                          <a:spcPts val="0"/>
                        </a:spcAft>
                      </a:pPr>
                      <a:r>
                        <a:rPr lang="tr-TR" sz="2300" dirty="0">
                          <a:effectLst/>
                        </a:rPr>
                        <a:t>Bilanço</a:t>
                      </a:r>
                    </a:p>
                    <a:p>
                      <a:pPr algn="just" hangingPunct="0">
                        <a:spcAft>
                          <a:spcPts val="0"/>
                        </a:spcAft>
                      </a:pPr>
                      <a:r>
                        <a:rPr lang="tr-TR" sz="2300" dirty="0">
                          <a:effectLst/>
                        </a:rPr>
                        <a:t>İdari Şartnamenin … maddesi</a:t>
                      </a:r>
                      <a:endParaRPr lang="tr-TR" sz="2300" dirty="0">
                        <a:effectLst/>
                        <a:latin typeface="Times New Roman"/>
                        <a:ea typeface="Times New Roman"/>
                      </a:endParaRPr>
                    </a:p>
                  </a:txBody>
                  <a:tcPr marL="68580" marR="68580" marT="0" marB="0"/>
                </a:tc>
                <a:tc>
                  <a:txBody>
                    <a:bodyPr/>
                    <a:lstStyle/>
                    <a:p>
                      <a:pPr algn="just" hangingPunct="0">
                        <a:spcAft>
                          <a:spcPts val="0"/>
                        </a:spcAft>
                      </a:pPr>
                      <a:r>
                        <a:rPr lang="tr-TR" sz="2400">
                          <a:effectLst/>
                        </a:rPr>
                        <a:t> </a:t>
                      </a:r>
                      <a:endParaRPr lang="tr-TR" sz="2400">
                        <a:effectLst/>
                        <a:latin typeface="Times New Roman"/>
                        <a:ea typeface="Times New Roman"/>
                      </a:endParaRPr>
                    </a:p>
                  </a:txBody>
                  <a:tcPr marL="68580" marR="68580" marT="0" marB="0"/>
                </a:tc>
                <a:tc>
                  <a:txBody>
                    <a:bodyPr/>
                    <a:lstStyle/>
                    <a:p>
                      <a:pPr algn="just" hangingPunct="0">
                        <a:spcAft>
                          <a:spcPts val="0"/>
                        </a:spcAft>
                      </a:pPr>
                      <a:r>
                        <a:rPr lang="tr-TR" sz="2400">
                          <a:effectLst/>
                        </a:rPr>
                        <a:t> </a:t>
                      </a:r>
                      <a:endParaRPr lang="tr-TR" sz="2400">
                        <a:effectLst/>
                        <a:latin typeface="Times New Roman"/>
                        <a:ea typeface="Times New Roman"/>
                      </a:endParaRPr>
                    </a:p>
                  </a:txBody>
                  <a:tcPr marL="68580" marR="68580" marT="0" marB="0"/>
                </a:tc>
                <a:tc>
                  <a:txBody>
                    <a:bodyPr/>
                    <a:lstStyle/>
                    <a:p>
                      <a:pPr algn="just" hangingPunct="0">
                        <a:spcAft>
                          <a:spcPts val="0"/>
                        </a:spcAft>
                      </a:pPr>
                      <a:r>
                        <a:rPr lang="tr-TR" sz="2400">
                          <a:effectLst/>
                        </a:rPr>
                        <a:t> </a:t>
                      </a:r>
                      <a:endParaRPr lang="tr-TR" sz="2400">
                        <a:effectLst/>
                        <a:latin typeface="Times New Roman"/>
                        <a:ea typeface="Times New Roman"/>
                      </a:endParaRPr>
                    </a:p>
                  </a:txBody>
                  <a:tcPr marL="68580" marR="68580" marT="0" marB="0"/>
                </a:tc>
              </a:tr>
              <a:tr h="492978">
                <a:tc>
                  <a:txBody>
                    <a:bodyPr/>
                    <a:lstStyle/>
                    <a:p>
                      <a:pPr algn="just" hangingPunct="0">
                        <a:spcAft>
                          <a:spcPts val="0"/>
                        </a:spcAft>
                      </a:pPr>
                      <a:r>
                        <a:rPr lang="tr-TR" sz="2300" dirty="0">
                          <a:effectLst/>
                        </a:rPr>
                        <a:t>Gelir Tablosu</a:t>
                      </a:r>
                    </a:p>
                    <a:p>
                      <a:pPr algn="just" hangingPunct="0">
                        <a:spcAft>
                          <a:spcPts val="0"/>
                        </a:spcAft>
                      </a:pPr>
                      <a:r>
                        <a:rPr lang="tr-TR" sz="2300" dirty="0">
                          <a:effectLst/>
                        </a:rPr>
                        <a:t>İdari Şartnamenin … maddesi</a:t>
                      </a:r>
                      <a:endParaRPr lang="tr-TR" sz="2300" dirty="0">
                        <a:effectLst/>
                        <a:latin typeface="Times New Roman"/>
                        <a:ea typeface="Times New Roman"/>
                      </a:endParaRPr>
                    </a:p>
                  </a:txBody>
                  <a:tcPr marL="68580" marR="68580" marT="0" marB="0"/>
                </a:tc>
                <a:tc>
                  <a:txBody>
                    <a:bodyPr/>
                    <a:lstStyle/>
                    <a:p>
                      <a:pPr algn="just" hangingPunct="0">
                        <a:spcAft>
                          <a:spcPts val="0"/>
                        </a:spcAft>
                      </a:pPr>
                      <a:r>
                        <a:rPr lang="tr-TR" sz="2400">
                          <a:effectLst/>
                        </a:rPr>
                        <a:t> </a:t>
                      </a:r>
                      <a:endParaRPr lang="tr-TR" sz="2400">
                        <a:effectLst/>
                        <a:latin typeface="Times New Roman"/>
                        <a:ea typeface="Times New Roman"/>
                      </a:endParaRPr>
                    </a:p>
                  </a:txBody>
                  <a:tcPr marL="68580" marR="68580" marT="0" marB="0"/>
                </a:tc>
                <a:tc>
                  <a:txBody>
                    <a:bodyPr/>
                    <a:lstStyle/>
                    <a:p>
                      <a:pPr algn="just" hangingPunct="0">
                        <a:spcAft>
                          <a:spcPts val="0"/>
                        </a:spcAft>
                      </a:pPr>
                      <a:r>
                        <a:rPr lang="tr-TR" sz="2400">
                          <a:effectLst/>
                        </a:rPr>
                        <a:t> </a:t>
                      </a:r>
                      <a:endParaRPr lang="tr-TR" sz="2400">
                        <a:effectLst/>
                        <a:latin typeface="Times New Roman"/>
                        <a:ea typeface="Times New Roman"/>
                      </a:endParaRPr>
                    </a:p>
                  </a:txBody>
                  <a:tcPr marL="68580" marR="68580" marT="0" marB="0"/>
                </a:tc>
                <a:tc>
                  <a:txBody>
                    <a:bodyPr/>
                    <a:lstStyle/>
                    <a:p>
                      <a:pPr algn="just" hangingPunct="0">
                        <a:spcAft>
                          <a:spcPts val="0"/>
                        </a:spcAft>
                      </a:pPr>
                      <a:r>
                        <a:rPr lang="tr-TR" sz="2400" dirty="0">
                          <a:effectLst/>
                        </a:rPr>
                        <a:t> </a:t>
                      </a:r>
                      <a:endParaRPr lang="tr-TR" sz="2400" dirty="0">
                        <a:effectLst/>
                        <a:latin typeface="Times New Roman"/>
                        <a:ea typeface="Times New Roman"/>
                      </a:endParaRPr>
                    </a:p>
                  </a:txBody>
                  <a:tcPr marL="68580" marR="68580" marT="0" marB="0"/>
                </a:tc>
              </a:tr>
            </a:tbl>
          </a:graphicData>
        </a:graphic>
      </p:graphicFrame>
    </p:spTree>
    <p:extLst>
      <p:ext uri="{BB962C8B-B14F-4D97-AF65-F5344CB8AC3E}">
        <p14:creationId xmlns:p14="http://schemas.microsoft.com/office/powerpoint/2010/main" val="29660390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12648" y="116632"/>
            <a:ext cx="8153400" cy="990600"/>
          </a:xfrm>
        </p:spPr>
        <p:txBody>
          <a:bodyPr>
            <a:normAutofit fontScale="90000"/>
          </a:bodyPr>
          <a:lstStyle/>
          <a:p>
            <a:pPr algn="ctr"/>
            <a:r>
              <a:rPr lang="tr-TR" b="0" dirty="0">
                <a:solidFill>
                  <a:schemeClr val="tx1"/>
                </a:solidFill>
                <a:effectLst/>
                <a:latin typeface="Arial" panose="020B0604020202020204" pitchFamily="34" charset="0"/>
                <a:cs typeface="Arial" panose="020B0604020202020204" pitchFamily="34" charset="0"/>
              </a:rPr>
              <a:t>ELEKTRONİK </a:t>
            </a:r>
            <a:r>
              <a:rPr lang="tr-TR" b="0" dirty="0" smtClean="0">
                <a:solidFill>
                  <a:schemeClr val="tx1"/>
                </a:solidFill>
                <a:effectLst/>
                <a:latin typeface="Arial" panose="020B0604020202020204" pitchFamily="34" charset="0"/>
                <a:cs typeface="Arial" panose="020B0604020202020204" pitchFamily="34" charset="0"/>
              </a:rPr>
              <a:t>İHALE</a:t>
            </a:r>
            <a:br>
              <a:rPr lang="tr-TR" b="0" dirty="0" smtClean="0">
                <a:solidFill>
                  <a:schemeClr val="tx1"/>
                </a:solidFill>
                <a:effectLst/>
                <a:latin typeface="Arial" panose="020B0604020202020204" pitchFamily="34" charset="0"/>
                <a:cs typeface="Arial" panose="020B0604020202020204" pitchFamily="34" charset="0"/>
              </a:rPr>
            </a:br>
            <a:r>
              <a:rPr lang="tr-TR" b="0" dirty="0" smtClean="0">
                <a:solidFill>
                  <a:schemeClr val="tx1"/>
                </a:solidFill>
                <a:effectLst/>
                <a:latin typeface="Arial" panose="020B0604020202020204" pitchFamily="34" charset="0"/>
                <a:ea typeface="Tahoma" panose="020B0604030504040204" pitchFamily="34" charset="0"/>
                <a:cs typeface="Arial" panose="020B0604020202020204" pitchFamily="34" charset="0"/>
              </a:rPr>
              <a:t>(02/01/2019’dan itibaren)</a:t>
            </a:r>
            <a:endParaRPr lang="tr-TR" b="0" dirty="0">
              <a:solidFill>
                <a:schemeClr val="tx1"/>
              </a:solidFill>
              <a:effectLst/>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12"/>
          </p:nvPr>
        </p:nvSpPr>
        <p:spPr/>
        <p:txBody>
          <a:bodyPr>
            <a:normAutofit/>
          </a:bodyPr>
          <a:lstStyle/>
          <a:p>
            <a:pPr>
              <a:defRPr/>
            </a:pPr>
            <a:fld id="{C7594F2F-08F0-4C92-8255-62562BEA1528}" type="slidenum">
              <a:rPr lang="tr-TR" smtClean="0">
                <a:solidFill>
                  <a:srgbClr val="E7DEC9">
                    <a:shade val="50000"/>
                    <a:satMod val="200000"/>
                  </a:srgbClr>
                </a:solidFill>
              </a:rPr>
              <a:pPr>
                <a:defRPr/>
              </a:pPr>
              <a:t>17</a:t>
            </a:fld>
            <a:endParaRPr lang="tr-TR">
              <a:solidFill>
                <a:srgbClr val="E7DEC9">
                  <a:shade val="50000"/>
                  <a:satMod val="200000"/>
                </a:srgbClr>
              </a:solidFill>
            </a:endParaRPr>
          </a:p>
        </p:txBody>
      </p:sp>
      <p:sp>
        <p:nvSpPr>
          <p:cNvPr id="3" name="İçerik Yer Tutucusu 2"/>
          <p:cNvSpPr>
            <a:spLocks noGrp="1"/>
          </p:cNvSpPr>
          <p:nvPr>
            <p:ph sz="quarter" idx="1"/>
          </p:nvPr>
        </p:nvSpPr>
        <p:spPr/>
        <p:txBody>
          <a:bodyPr/>
          <a:lstStyle/>
          <a:p>
            <a:endParaRPr lang="tr-TR" dirty="0"/>
          </a:p>
        </p:txBody>
      </p:sp>
      <p:pic>
        <p:nvPicPr>
          <p:cNvPr id="6" name="Picture 2" descr="electronic auction ile ilgili gÃ¶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7" y="1556792"/>
            <a:ext cx="9108504" cy="51235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38625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Başlık"/>
          <p:cNvSpPr>
            <a:spLocks noGrp="1"/>
          </p:cNvSpPr>
          <p:nvPr>
            <p:ph type="title"/>
          </p:nvPr>
        </p:nvSpPr>
        <p:spPr>
          <a:xfrm>
            <a:off x="612775" y="228600"/>
            <a:ext cx="8153400" cy="990600"/>
          </a:xfrm>
        </p:spPr>
        <p:txBody>
          <a:bodyPr>
            <a:normAutofit fontScale="90000"/>
          </a:bodyPr>
          <a:lstStyle/>
          <a:p>
            <a:pPr algn="ctr" eaLnBrk="1" hangingPunct="1"/>
            <a:r>
              <a:rPr lang="tr-TR" sz="4000" dirty="0">
                <a:solidFill>
                  <a:schemeClr val="tx1"/>
                </a:solidFill>
                <a:effectLst/>
                <a:latin typeface="Arial" panose="020B0604020202020204" pitchFamily="34" charset="0"/>
                <a:cs typeface="Arial" panose="020B0604020202020204" pitchFamily="34" charset="0"/>
              </a:rPr>
              <a:t>Elektronik Ortamda Teklif Alınan Beyan Usulü</a:t>
            </a:r>
            <a:endParaRPr lang="en-US" altLang="tr-TR" sz="4000" b="0" dirty="0" smtClean="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12"/>
          </p:nvPr>
        </p:nvSpPr>
        <p:spPr/>
        <p:txBody>
          <a:bodyPr>
            <a:normAutofit/>
          </a:bodyPr>
          <a:lstStyle/>
          <a:p>
            <a:pPr>
              <a:defRPr/>
            </a:pPr>
            <a:fld id="{7ACD110F-9EFE-41CC-A834-BA1D03D865B6}" type="slidenum">
              <a:rPr lang="tr-TR"/>
              <a:pPr>
                <a:defRPr/>
              </a:pPr>
              <a:t>18</a:t>
            </a:fld>
            <a:endParaRPr lang="tr-TR" dirty="0"/>
          </a:p>
        </p:txBody>
      </p:sp>
      <p:sp>
        <p:nvSpPr>
          <p:cNvPr id="3" name="2 İçerik Yer Tutucusu"/>
          <p:cNvSpPr>
            <a:spLocks noGrp="1"/>
          </p:cNvSpPr>
          <p:nvPr>
            <p:ph sz="quarter" idx="1"/>
          </p:nvPr>
        </p:nvSpPr>
        <p:spPr>
          <a:xfrm>
            <a:off x="593601" y="1381472"/>
            <a:ext cx="8370887" cy="4495800"/>
          </a:xfrm>
        </p:spPr>
        <p:txBody>
          <a:bodyPr>
            <a:noAutofit/>
          </a:bodyPr>
          <a:lstStyle/>
          <a:p>
            <a:pPr algn="just"/>
            <a:endParaRPr lang="tr-TR" sz="2800" dirty="0" smtClean="0">
              <a:latin typeface="Arial" panose="020B0604020202020204" pitchFamily="34" charset="0"/>
              <a:cs typeface="Arial" panose="020B0604020202020204" pitchFamily="34" charset="0"/>
            </a:endParaRPr>
          </a:p>
          <a:p>
            <a:pPr algn="just"/>
            <a:endParaRPr lang="tr-TR" sz="2800" dirty="0">
              <a:latin typeface="Arial" panose="020B0604020202020204" pitchFamily="34" charset="0"/>
              <a:cs typeface="Arial" panose="020B0604020202020204" pitchFamily="34" charset="0"/>
            </a:endParaRPr>
          </a:p>
          <a:p>
            <a:pPr algn="just"/>
            <a:endParaRPr lang="tr-TR" sz="2800" dirty="0" smtClean="0">
              <a:latin typeface="Arial" panose="020B0604020202020204" pitchFamily="34" charset="0"/>
              <a:cs typeface="Arial" panose="020B0604020202020204" pitchFamily="34" charset="0"/>
            </a:endParaRPr>
          </a:p>
          <a:p>
            <a:pPr algn="just"/>
            <a:r>
              <a:rPr lang="tr-TR" sz="2800" dirty="0" smtClean="0">
                <a:latin typeface="Arial" panose="020B0604020202020204" pitchFamily="34" charset="0"/>
                <a:cs typeface="Arial" panose="020B0604020202020204" pitchFamily="34" charset="0"/>
              </a:rPr>
              <a:t>4734 sayılı Kanun’un Ek </a:t>
            </a:r>
            <a:r>
              <a:rPr lang="tr-TR" sz="2800" dirty="0">
                <a:latin typeface="Arial" panose="020B0604020202020204" pitchFamily="34" charset="0"/>
                <a:cs typeface="Arial" panose="020B0604020202020204" pitchFamily="34" charset="0"/>
              </a:rPr>
              <a:t>1 inci maddesi </a:t>
            </a:r>
            <a:r>
              <a:rPr lang="tr-TR" sz="2800" dirty="0" smtClean="0">
                <a:latin typeface="Arial" panose="020B0604020202020204" pitchFamily="34" charset="0"/>
                <a:cs typeface="Arial" panose="020B0604020202020204" pitchFamily="34" charset="0"/>
              </a:rPr>
              <a:t>ile KİK’e ihalelerin </a:t>
            </a:r>
            <a:r>
              <a:rPr lang="tr-TR" sz="2800" dirty="0">
                <a:latin typeface="Arial" panose="020B0604020202020204" pitchFamily="34" charset="0"/>
                <a:cs typeface="Arial" panose="020B0604020202020204" pitchFamily="34" charset="0"/>
              </a:rPr>
              <a:t>ve ihalelere ilişkin tüm iş ve işlemlerin </a:t>
            </a:r>
            <a:r>
              <a:rPr lang="tr-TR" sz="2800" dirty="0">
                <a:solidFill>
                  <a:srgbClr val="FF0000"/>
                </a:solidFill>
                <a:latin typeface="Arial" panose="020B0604020202020204" pitchFamily="34" charset="0"/>
                <a:cs typeface="Arial" panose="020B0604020202020204" pitchFamily="34" charset="0"/>
              </a:rPr>
              <a:t>elektronik ortamda gerçekleştirilmesi </a:t>
            </a:r>
            <a:r>
              <a:rPr lang="tr-TR" sz="2800" dirty="0">
                <a:latin typeface="Arial" panose="020B0604020202020204" pitchFamily="34" charset="0"/>
                <a:cs typeface="Arial" panose="020B0604020202020204" pitchFamily="34" charset="0"/>
              </a:rPr>
              <a:t>konusunda </a:t>
            </a:r>
            <a:r>
              <a:rPr lang="tr-TR" sz="2800" dirty="0" smtClean="0">
                <a:latin typeface="Arial" panose="020B0604020202020204" pitchFamily="34" charset="0"/>
                <a:cs typeface="Arial" panose="020B0604020202020204" pitchFamily="34" charset="0"/>
              </a:rPr>
              <a:t>yetki verilmiştir.</a:t>
            </a:r>
          </a:p>
          <a:p>
            <a:pPr algn="just">
              <a:buFont typeface="Wingdings" pitchFamily="2" charset="2"/>
              <a:buChar char="q"/>
            </a:pPr>
            <a:endParaRPr lang="tr-TR" altLang="tr-TR" sz="2800" b="0" u="sng" dirty="0">
              <a:solidFill>
                <a:schemeClr val="tx1"/>
              </a:solidFill>
              <a:effectLst/>
              <a:latin typeface="Arial" panose="020B0604020202020204" pitchFamily="34" charset="0"/>
              <a:cs typeface="Arial" panose="020B0604020202020204" pitchFamily="34" charset="0"/>
            </a:endParaRPr>
          </a:p>
          <a:p>
            <a:pPr marL="0" indent="0" algn="just" eaLnBrk="1" fontAlgn="auto" hangingPunct="1">
              <a:lnSpc>
                <a:spcPct val="90000"/>
              </a:lnSpc>
              <a:spcAft>
                <a:spcPts val="0"/>
              </a:spcAft>
              <a:buNone/>
              <a:defRPr/>
            </a:pPr>
            <a:endParaRPr lang="en-US" sz="2800" b="0" dirty="0" smtClean="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7244272"/>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Başlık"/>
          <p:cNvSpPr>
            <a:spLocks noGrp="1"/>
          </p:cNvSpPr>
          <p:nvPr>
            <p:ph type="title"/>
          </p:nvPr>
        </p:nvSpPr>
        <p:spPr>
          <a:xfrm>
            <a:off x="612775" y="228600"/>
            <a:ext cx="8153400" cy="990600"/>
          </a:xfrm>
        </p:spPr>
        <p:txBody>
          <a:bodyPr>
            <a:normAutofit fontScale="90000"/>
          </a:bodyPr>
          <a:lstStyle/>
          <a:p>
            <a:pPr algn="ctr" eaLnBrk="1" hangingPunct="1"/>
            <a:r>
              <a:rPr lang="tr-TR" sz="4000" dirty="0">
                <a:solidFill>
                  <a:schemeClr val="tx1"/>
                </a:solidFill>
                <a:effectLst/>
                <a:latin typeface="Arial" panose="020B0604020202020204" pitchFamily="34" charset="0"/>
                <a:cs typeface="Arial" panose="020B0604020202020204" pitchFamily="34" charset="0"/>
              </a:rPr>
              <a:t>Elektronik Ortamda Teklif Alınan Beyan Usulü</a:t>
            </a:r>
            <a:endParaRPr lang="en-US" altLang="tr-TR" sz="4000" b="0" dirty="0" smtClean="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12"/>
          </p:nvPr>
        </p:nvSpPr>
        <p:spPr/>
        <p:txBody>
          <a:bodyPr>
            <a:normAutofit/>
          </a:bodyPr>
          <a:lstStyle/>
          <a:p>
            <a:pPr>
              <a:defRPr/>
            </a:pPr>
            <a:fld id="{7ACD110F-9EFE-41CC-A834-BA1D03D865B6}" type="slidenum">
              <a:rPr lang="tr-TR"/>
              <a:pPr>
                <a:defRPr/>
              </a:pPr>
              <a:t>19</a:t>
            </a:fld>
            <a:endParaRPr lang="tr-TR" dirty="0"/>
          </a:p>
        </p:txBody>
      </p:sp>
      <p:sp>
        <p:nvSpPr>
          <p:cNvPr id="3" name="2 İçerik Yer Tutucusu"/>
          <p:cNvSpPr>
            <a:spLocks noGrp="1"/>
          </p:cNvSpPr>
          <p:nvPr>
            <p:ph sz="quarter" idx="1"/>
          </p:nvPr>
        </p:nvSpPr>
        <p:spPr>
          <a:xfrm>
            <a:off x="593601" y="1381472"/>
            <a:ext cx="8370887" cy="4495800"/>
          </a:xfrm>
        </p:spPr>
        <p:txBody>
          <a:bodyPr>
            <a:noAutofit/>
          </a:bodyPr>
          <a:lstStyle/>
          <a:p>
            <a:pPr algn="just"/>
            <a:r>
              <a:rPr lang="tr-TR" sz="2800" dirty="0" smtClean="0">
                <a:latin typeface="Arial" panose="020B0604020202020204" pitchFamily="34" charset="0"/>
                <a:cs typeface="Arial" panose="020B0604020202020204" pitchFamily="34" charset="0"/>
              </a:rPr>
              <a:t>27/05/2016 </a:t>
            </a:r>
            <a:r>
              <a:rPr lang="tr-TR" sz="2800" dirty="0">
                <a:latin typeface="Arial" panose="020B0604020202020204" pitchFamily="34" charset="0"/>
                <a:cs typeface="Arial" panose="020B0604020202020204" pitchFamily="34" charset="0"/>
              </a:rPr>
              <a:t>tarihli </a:t>
            </a:r>
            <a:r>
              <a:rPr lang="tr-TR" sz="2800" dirty="0" err="1" smtClean="0">
                <a:latin typeface="Arial" panose="020B0604020202020204" pitchFamily="34" charset="0"/>
                <a:cs typeface="Arial" panose="020B0604020202020204" pitchFamily="34" charset="0"/>
              </a:rPr>
              <a:t>RG’de</a:t>
            </a:r>
            <a:r>
              <a:rPr lang="tr-TR" sz="2800" dirty="0" smtClean="0">
                <a:latin typeface="Arial" panose="020B0604020202020204" pitchFamily="34" charset="0"/>
                <a:cs typeface="Arial" panose="020B0604020202020204" pitchFamily="34" charset="0"/>
              </a:rPr>
              <a:t> yayımlanan ve 1/7/2016 </a:t>
            </a:r>
            <a:r>
              <a:rPr lang="tr-TR" sz="2800" dirty="0">
                <a:latin typeface="Arial" panose="020B0604020202020204" pitchFamily="34" charset="0"/>
                <a:cs typeface="Arial" panose="020B0604020202020204" pitchFamily="34" charset="0"/>
              </a:rPr>
              <a:t>tarihinde yürürlüğe giren </a:t>
            </a:r>
            <a:r>
              <a:rPr lang="tr-TR" sz="2800" dirty="0" smtClean="0">
                <a:latin typeface="Arial" panose="020B0604020202020204" pitchFamily="34" charset="0"/>
                <a:cs typeface="Arial" panose="020B0604020202020204" pitchFamily="34" charset="0"/>
              </a:rPr>
              <a:t>düzenlemelerle,</a:t>
            </a:r>
          </a:p>
          <a:p>
            <a:pPr algn="just"/>
            <a:r>
              <a:rPr lang="tr-TR" sz="2800" dirty="0" smtClean="0">
                <a:latin typeface="Arial" panose="020B0604020202020204" pitchFamily="34" charset="0"/>
                <a:cs typeface="Arial" panose="020B0604020202020204" pitchFamily="34" charset="0"/>
              </a:rPr>
              <a:t>i</a:t>
            </a:r>
            <a:r>
              <a:rPr lang="tr-TR" sz="28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darenin </a:t>
            </a:r>
            <a:r>
              <a:rPr lang="tr-TR" sz="28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takdirine bağlı </a:t>
            </a:r>
            <a:r>
              <a:rPr lang="tr-TR" sz="28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olarak</a:t>
            </a:r>
          </a:p>
          <a:p>
            <a:pPr algn="just"/>
            <a:r>
              <a:rPr lang="tr-TR" sz="2800" dirty="0" smtClean="0">
                <a:latin typeface="Arial" panose="020B0604020202020204" pitchFamily="34" charset="0"/>
                <a:cs typeface="Arial" panose="020B0604020202020204" pitchFamily="34" charset="0"/>
              </a:rPr>
              <a:t>YM &lt; 250.000 </a:t>
            </a:r>
            <a:r>
              <a:rPr lang="tr-TR" sz="2800" dirty="0">
                <a:latin typeface="Arial" panose="020B0604020202020204" pitchFamily="34" charset="0"/>
                <a:cs typeface="Arial" panose="020B0604020202020204" pitchFamily="34" charset="0"/>
              </a:rPr>
              <a:t>TL’nin (2018 yılı için 270.489,00 TL) altında olan </a:t>
            </a:r>
            <a:r>
              <a:rPr lang="tr-TR" sz="2800" dirty="0" smtClean="0">
                <a:latin typeface="Arial" panose="020B0604020202020204" pitchFamily="34" charset="0"/>
                <a:cs typeface="Arial" panose="020B0604020202020204" pitchFamily="34" charset="0"/>
              </a:rPr>
              <a:t>ve </a:t>
            </a:r>
          </a:p>
          <a:p>
            <a:pPr algn="just"/>
            <a:r>
              <a:rPr lang="tr-TR" sz="2800" dirty="0" smtClean="0">
                <a:latin typeface="Arial" panose="020B0604020202020204" pitchFamily="34" charset="0"/>
                <a:cs typeface="Arial" panose="020B0604020202020204" pitchFamily="34" charset="0"/>
              </a:rPr>
              <a:t>açık ihale usulü ile yapılan </a:t>
            </a:r>
          </a:p>
          <a:p>
            <a:pPr algn="just"/>
            <a:r>
              <a:rPr lang="tr-TR" sz="28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mal </a:t>
            </a:r>
            <a:r>
              <a:rPr lang="tr-TR"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ve hizmet alımı </a:t>
            </a:r>
            <a:r>
              <a:rPr lang="tr-TR" sz="28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ihalelerinin </a:t>
            </a:r>
            <a:r>
              <a:rPr lang="tr-TR" sz="2800" dirty="0" smtClean="0">
                <a:latin typeface="Arial" panose="020B0604020202020204" pitchFamily="34" charset="0"/>
                <a:cs typeface="Arial" panose="020B0604020202020204" pitchFamily="34" charset="0"/>
              </a:rPr>
              <a:t>elektronik </a:t>
            </a:r>
            <a:r>
              <a:rPr lang="tr-TR" sz="2800" dirty="0">
                <a:latin typeface="Arial" panose="020B0604020202020204" pitchFamily="34" charset="0"/>
                <a:cs typeface="Arial" panose="020B0604020202020204" pitchFamily="34" charset="0"/>
              </a:rPr>
              <a:t>ortamda teklif alınmak suretiyle gerçekleştirilmesine imkan </a:t>
            </a:r>
            <a:r>
              <a:rPr lang="tr-TR" sz="2800" dirty="0" smtClean="0">
                <a:latin typeface="Arial" panose="020B0604020202020204" pitchFamily="34" charset="0"/>
                <a:cs typeface="Arial" panose="020B0604020202020204" pitchFamily="34" charset="0"/>
              </a:rPr>
              <a:t>tanınmıştır.</a:t>
            </a:r>
            <a:endParaRPr lang="tr-TR" altLang="tr-TR" sz="2800" b="0" dirty="0" smtClean="0">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2800" b="0" dirty="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sz="2800" b="0" dirty="0" smtClean="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2800" b="0" u="sng" dirty="0">
              <a:solidFill>
                <a:schemeClr val="tx1"/>
              </a:solidFill>
              <a:effectLst/>
              <a:latin typeface="Arial" panose="020B0604020202020204" pitchFamily="34" charset="0"/>
              <a:cs typeface="Arial" panose="020B0604020202020204" pitchFamily="34" charset="0"/>
            </a:endParaRPr>
          </a:p>
          <a:p>
            <a:pPr marL="0" indent="0" algn="just" eaLnBrk="1" fontAlgn="auto" hangingPunct="1">
              <a:lnSpc>
                <a:spcPct val="90000"/>
              </a:lnSpc>
              <a:spcAft>
                <a:spcPts val="0"/>
              </a:spcAft>
              <a:buNone/>
              <a:defRPr/>
            </a:pPr>
            <a:endParaRPr lang="en-US" sz="2800" b="0" dirty="0" smtClean="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3354365"/>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100" y="274638"/>
            <a:ext cx="7499350" cy="850106"/>
          </a:xfrm>
        </p:spPr>
        <p:txBody>
          <a:bodyPr/>
          <a:lstStyle/>
          <a:p>
            <a:pPr algn="ctr"/>
            <a:r>
              <a:rPr lang="tr-TR" b="0" dirty="0" smtClean="0">
                <a:solidFill>
                  <a:schemeClr val="tx1"/>
                </a:solidFill>
                <a:effectLst/>
                <a:latin typeface="Arial" panose="020B0604020202020204" pitchFamily="34" charset="0"/>
                <a:cs typeface="Arial" panose="020B0604020202020204" pitchFamily="34" charset="0"/>
              </a:rPr>
              <a:t>KAPSAM</a:t>
            </a:r>
            <a:endParaRPr lang="tr-TR" b="0" dirty="0">
              <a:solidFill>
                <a:schemeClr val="tx1"/>
              </a:solidFill>
              <a:effectLst/>
              <a:latin typeface="Arial" panose="020B0604020202020204" pitchFamily="34" charset="0"/>
              <a:cs typeface="Arial" panose="020B0604020202020204" pitchFamily="34" charset="0"/>
            </a:endParaRP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3775574119"/>
              </p:ext>
            </p:extLst>
          </p:nvPr>
        </p:nvGraphicFramePr>
        <p:xfrm>
          <a:off x="1259632" y="1447800"/>
          <a:ext cx="7674818" cy="9730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2</a:t>
            </a:fld>
            <a:endParaRPr lang="tr-TR">
              <a:solidFill>
                <a:srgbClr val="E7DEC9">
                  <a:shade val="50000"/>
                  <a:satMod val="200000"/>
                </a:srgbClr>
              </a:solidFill>
            </a:endParaRPr>
          </a:p>
        </p:txBody>
      </p:sp>
      <p:grpSp>
        <p:nvGrpSpPr>
          <p:cNvPr id="6" name="Grup 5"/>
          <p:cNvGrpSpPr/>
          <p:nvPr/>
        </p:nvGrpSpPr>
        <p:grpSpPr>
          <a:xfrm>
            <a:off x="1259632" y="2484267"/>
            <a:ext cx="7571357" cy="4041078"/>
            <a:chOff x="-325579" y="1145474"/>
            <a:chExt cx="7824929" cy="2509650"/>
          </a:xfrm>
        </p:grpSpPr>
        <p:sp>
          <p:nvSpPr>
            <p:cNvPr id="7" name="Yuvarlatılmış Dikdörtgen 6"/>
            <p:cNvSpPr/>
            <p:nvPr/>
          </p:nvSpPr>
          <p:spPr>
            <a:xfrm>
              <a:off x="-325579" y="1145474"/>
              <a:ext cx="7824929" cy="250965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Yuvarlatılmış Dikdörtgen 4"/>
            <p:cNvSpPr/>
            <p:nvPr/>
          </p:nvSpPr>
          <p:spPr>
            <a:xfrm>
              <a:off x="1" y="1267986"/>
              <a:ext cx="7376839" cy="22646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7650" tIns="247650" rIns="247650" bIns="247650" numCol="1" spcCol="1270" anchor="ctr" anchorCtr="0">
              <a:noAutofit/>
            </a:bodyPr>
            <a:lstStyle/>
            <a:p>
              <a:endParaRPr lang="tr-TR" sz="3200" dirty="0" smtClean="0">
                <a:solidFill>
                  <a:srgbClr val="FFC000"/>
                </a:solidFill>
                <a:latin typeface="Arial" panose="020B0604020202020204" pitchFamily="34" charset="0"/>
                <a:cs typeface="Arial" panose="020B0604020202020204" pitchFamily="34" charset="0"/>
              </a:endParaRPr>
            </a:p>
            <a:p>
              <a:endParaRPr lang="tr-TR" sz="3200" dirty="0" smtClean="0">
                <a:solidFill>
                  <a:srgbClr val="FFC000"/>
                </a:solidFill>
                <a:latin typeface="Arial" panose="020B0604020202020204" pitchFamily="34" charset="0"/>
                <a:cs typeface="Arial" panose="020B0604020202020204" pitchFamily="34" charset="0"/>
              </a:endParaRPr>
            </a:p>
            <a:p>
              <a:endParaRPr lang="tr-TR" sz="3200" dirty="0" smtClean="0">
                <a:solidFill>
                  <a:srgbClr val="FFC000"/>
                </a:solidFill>
                <a:latin typeface="Arial" panose="020B0604020202020204" pitchFamily="34" charset="0"/>
                <a:cs typeface="Arial" panose="020B0604020202020204" pitchFamily="34" charset="0"/>
              </a:endParaRPr>
            </a:p>
            <a:p>
              <a:r>
                <a:rPr lang="tr-TR" sz="3200" dirty="0" smtClean="0">
                  <a:solidFill>
                    <a:schemeClr val="bg1"/>
                  </a:solidFill>
                  <a:latin typeface="Arial" panose="020B0604020202020204" pitchFamily="34" charset="0"/>
                  <a:cs typeface="Arial" panose="020B0604020202020204" pitchFamily="34" charset="0"/>
                </a:rPr>
                <a:t>1- </a:t>
              </a:r>
              <a:r>
                <a:rPr lang="tr-TR" sz="3200" dirty="0">
                  <a:solidFill>
                    <a:schemeClr val="bg1"/>
                  </a:solidFill>
                  <a:latin typeface="Arial" panose="020B0604020202020204" pitchFamily="34" charset="0"/>
                  <a:cs typeface="Arial" panose="020B0604020202020204" pitchFamily="34" charset="0"/>
                </a:rPr>
                <a:t>BELGELERİN </a:t>
              </a:r>
              <a:r>
                <a:rPr lang="tr-TR" sz="3200" dirty="0" smtClean="0">
                  <a:solidFill>
                    <a:schemeClr val="bg1"/>
                  </a:solidFill>
                  <a:latin typeface="Arial" panose="020B0604020202020204" pitchFamily="34" charset="0"/>
                  <a:cs typeface="Arial" panose="020B0604020202020204" pitchFamily="34" charset="0"/>
                </a:rPr>
                <a:t>AZALTILMASI.</a:t>
              </a:r>
            </a:p>
            <a:p>
              <a:endParaRPr lang="tr-TR" sz="3200" dirty="0" smtClean="0">
                <a:solidFill>
                  <a:schemeClr val="bg1"/>
                </a:solidFill>
                <a:latin typeface="Arial" panose="020B0604020202020204" pitchFamily="34" charset="0"/>
                <a:cs typeface="Arial" panose="020B0604020202020204" pitchFamily="34" charset="0"/>
              </a:endParaRPr>
            </a:p>
            <a:p>
              <a:r>
                <a:rPr lang="tr-TR" sz="3200" dirty="0">
                  <a:solidFill>
                    <a:schemeClr val="bg1"/>
                  </a:solidFill>
                  <a:latin typeface="Arial" panose="020B0604020202020204" pitchFamily="34" charset="0"/>
                  <a:cs typeface="Arial" panose="020B0604020202020204" pitchFamily="34" charset="0"/>
                </a:rPr>
                <a:t>2- ELEKTRONİK İHALE.</a:t>
              </a:r>
            </a:p>
            <a:p>
              <a:endParaRPr lang="tr-TR" sz="3200" dirty="0" smtClean="0">
                <a:solidFill>
                  <a:schemeClr val="bg1"/>
                </a:solidFill>
                <a:latin typeface="Arial" panose="020B0604020202020204" pitchFamily="34" charset="0"/>
                <a:cs typeface="Arial" panose="020B0604020202020204" pitchFamily="34" charset="0"/>
              </a:endParaRPr>
            </a:p>
            <a:p>
              <a:r>
                <a:rPr lang="tr-TR" sz="3200" dirty="0" smtClean="0">
                  <a:solidFill>
                    <a:schemeClr val="bg1"/>
                  </a:solidFill>
                  <a:latin typeface="Arial" panose="020B0604020202020204" pitchFamily="34" charset="0"/>
                  <a:cs typeface="Arial" panose="020B0604020202020204" pitchFamily="34" charset="0"/>
                </a:rPr>
                <a:t>3- ELEKTRONİK </a:t>
              </a:r>
              <a:r>
                <a:rPr lang="tr-TR" sz="3200" dirty="0">
                  <a:solidFill>
                    <a:schemeClr val="bg1"/>
                  </a:solidFill>
                  <a:latin typeface="Arial" panose="020B0604020202020204" pitchFamily="34" charset="0"/>
                  <a:cs typeface="Arial" panose="020B0604020202020204" pitchFamily="34" charset="0"/>
                </a:rPr>
                <a:t>EKSİLTME</a:t>
              </a:r>
              <a:r>
                <a:rPr lang="tr-TR" sz="3200" dirty="0" smtClean="0">
                  <a:solidFill>
                    <a:schemeClr val="bg1"/>
                  </a:solidFill>
                  <a:latin typeface="Arial" panose="020B0604020202020204" pitchFamily="34" charset="0"/>
                  <a:cs typeface="Arial" panose="020B0604020202020204" pitchFamily="34" charset="0"/>
                </a:rPr>
                <a:t>.</a:t>
              </a:r>
            </a:p>
            <a:p>
              <a:endParaRPr lang="tr-TR" sz="3200" dirty="0">
                <a:solidFill>
                  <a:schemeClr val="bg1"/>
                </a:solidFill>
                <a:latin typeface="Arial" panose="020B0604020202020204" pitchFamily="34" charset="0"/>
                <a:cs typeface="Arial" panose="020B0604020202020204" pitchFamily="34" charset="0"/>
              </a:endParaRPr>
            </a:p>
            <a:p>
              <a:r>
                <a:rPr lang="tr-TR" sz="3200" dirty="0">
                  <a:solidFill>
                    <a:schemeClr val="bg1"/>
                  </a:solidFill>
                  <a:latin typeface="Arial" panose="020B0604020202020204" pitchFamily="34" charset="0"/>
                  <a:cs typeface="Arial" panose="020B0604020202020204" pitchFamily="34" charset="0"/>
                </a:rPr>
                <a:t>4- YETERLİK SİSTEMİ.</a:t>
              </a:r>
            </a:p>
            <a:p>
              <a:endParaRPr lang="tr-TR" sz="3200" dirty="0">
                <a:solidFill>
                  <a:schemeClr val="bg1"/>
                </a:solidFill>
                <a:latin typeface="Arial" panose="020B0604020202020204" pitchFamily="34" charset="0"/>
                <a:cs typeface="Arial" panose="020B0604020202020204" pitchFamily="34" charset="0"/>
              </a:endParaRPr>
            </a:p>
            <a:p>
              <a:endParaRPr lang="tr-TR" sz="3200" dirty="0">
                <a:solidFill>
                  <a:schemeClr val="accent6"/>
                </a:solidFill>
                <a:latin typeface="Arial" panose="020B0604020202020204" pitchFamily="34" charset="0"/>
                <a:cs typeface="Arial" panose="020B0604020202020204" pitchFamily="34" charset="0"/>
              </a:endParaRPr>
            </a:p>
            <a:p>
              <a:endParaRPr lang="tr-TR" sz="3200" dirty="0">
                <a:solidFill>
                  <a:schemeClr val="accent6"/>
                </a:solidFill>
                <a:latin typeface="Arial" panose="020B0604020202020204" pitchFamily="34" charset="0"/>
                <a:cs typeface="Arial" panose="020B0604020202020204" pitchFamily="34" charset="0"/>
              </a:endParaRPr>
            </a:p>
            <a:p>
              <a:endParaRPr lang="tr-TR" sz="3200" dirty="0">
                <a:solidFill>
                  <a:schemeClr val="accent6"/>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4225823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12648" y="494184"/>
            <a:ext cx="8153400" cy="990600"/>
          </a:xfrm>
        </p:spPr>
        <p:txBody>
          <a:bodyPr>
            <a:normAutofit fontScale="90000"/>
          </a:bodyPr>
          <a:lstStyle/>
          <a:p>
            <a:pPr algn="ctr"/>
            <a:r>
              <a:rPr lang="tr-TR" b="0" dirty="0" smtClean="0">
                <a:solidFill>
                  <a:schemeClr val="tx1"/>
                </a:solidFill>
                <a:effectLst/>
                <a:latin typeface="Arial" panose="020B0604020202020204" pitchFamily="34" charset="0"/>
                <a:cs typeface="Arial" panose="020B0604020202020204" pitchFamily="34" charset="0"/>
              </a:rPr>
              <a:t>Elektronik Ortamda Teklif Alınan Beyan Usulü </a:t>
            </a:r>
            <a:br>
              <a:rPr lang="tr-TR" b="0" dirty="0" smtClean="0">
                <a:solidFill>
                  <a:schemeClr val="tx1"/>
                </a:solidFill>
                <a:effectLst/>
                <a:latin typeface="Arial" panose="020B0604020202020204" pitchFamily="34" charset="0"/>
                <a:cs typeface="Arial" panose="020B0604020202020204" pitchFamily="34" charset="0"/>
              </a:rPr>
            </a:br>
            <a:r>
              <a:rPr lang="tr-TR" b="0" dirty="0" smtClean="0">
                <a:solidFill>
                  <a:schemeClr val="tx1"/>
                </a:solidFill>
                <a:effectLst/>
                <a:latin typeface="Arial" panose="020B0604020202020204" pitchFamily="34" charset="0"/>
                <a:cs typeface="Arial" panose="020B0604020202020204" pitchFamily="34" charset="0"/>
              </a:rPr>
              <a:t>(Mevcut Durum)</a:t>
            </a:r>
            <a:endParaRPr lang="tr-TR" b="0" dirty="0">
              <a:solidFill>
                <a:schemeClr val="tx1"/>
              </a:solidFill>
              <a:effectLst/>
              <a:latin typeface="Arial" panose="020B0604020202020204" pitchFamily="34" charset="0"/>
              <a:cs typeface="Arial" panose="020B0604020202020204" pitchFamily="34" charset="0"/>
            </a:endParaRP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4244771965"/>
              </p:ext>
            </p:extLst>
          </p:nvPr>
        </p:nvGraphicFramePr>
        <p:xfrm>
          <a:off x="971600" y="1844824"/>
          <a:ext cx="796285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ayt Numarası Yer Tutucusu 3"/>
          <p:cNvSpPr>
            <a:spLocks noGrp="1"/>
          </p:cNvSpPr>
          <p:nvPr>
            <p:ph type="sldNum" sz="quarter" idx="12"/>
          </p:nvPr>
        </p:nvSpPr>
        <p:spPr/>
        <p:txBody>
          <a:bodyPr>
            <a:normAutofit/>
          </a:bodyPr>
          <a:lstStyle/>
          <a:p>
            <a:pPr>
              <a:defRPr/>
            </a:pPr>
            <a:fld id="{C7594F2F-08F0-4C92-8255-62562BEA1528}" type="slidenum">
              <a:rPr lang="tr-TR" smtClean="0">
                <a:solidFill>
                  <a:srgbClr val="E7DEC9">
                    <a:shade val="50000"/>
                    <a:satMod val="200000"/>
                  </a:srgbClr>
                </a:solidFill>
              </a:rPr>
              <a:pPr>
                <a:defRPr/>
              </a:pPr>
              <a:t>20</a:t>
            </a:fld>
            <a:endParaRPr lang="tr-TR">
              <a:solidFill>
                <a:srgbClr val="E7DEC9">
                  <a:shade val="50000"/>
                  <a:satMod val="200000"/>
                </a:srgbClr>
              </a:solidFill>
            </a:endParaRPr>
          </a:p>
        </p:txBody>
      </p:sp>
    </p:spTree>
    <p:extLst>
      <p:ext uri="{BB962C8B-B14F-4D97-AF65-F5344CB8AC3E}">
        <p14:creationId xmlns:p14="http://schemas.microsoft.com/office/powerpoint/2010/main" val="31284301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0" dirty="0">
                <a:solidFill>
                  <a:schemeClr val="tx1"/>
                </a:solidFill>
                <a:effectLst/>
                <a:latin typeface="Arial" panose="020B0604020202020204" pitchFamily="34" charset="0"/>
                <a:cs typeface="Arial" panose="020B0604020202020204" pitchFamily="34" charset="0"/>
              </a:rPr>
              <a:t>ELEKTRONİK </a:t>
            </a:r>
            <a:r>
              <a:rPr lang="tr-TR" b="0" dirty="0" smtClean="0">
                <a:solidFill>
                  <a:schemeClr val="tx1"/>
                </a:solidFill>
                <a:effectLst/>
                <a:latin typeface="Arial" panose="020B0604020202020204" pitchFamily="34" charset="0"/>
                <a:cs typeface="Arial" panose="020B0604020202020204" pitchFamily="34" charset="0"/>
              </a:rPr>
              <a:t>İHALE</a:t>
            </a:r>
            <a:endParaRPr lang="tr-TR" b="0" dirty="0">
              <a:solidFill>
                <a:schemeClr val="tx1"/>
              </a:solidFill>
              <a:effectLst/>
              <a:latin typeface="Arial" panose="020B0604020202020204" pitchFamily="34" charset="0"/>
              <a:cs typeface="Arial" panose="020B0604020202020204" pitchFamily="34" charset="0"/>
            </a:endParaRP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2302605848"/>
              </p:ext>
            </p:extLst>
          </p:nvPr>
        </p:nvGraphicFramePr>
        <p:xfrm>
          <a:off x="971600" y="1844824"/>
          <a:ext cx="796285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ayt Numarası Yer Tutucusu 3"/>
          <p:cNvSpPr>
            <a:spLocks noGrp="1"/>
          </p:cNvSpPr>
          <p:nvPr>
            <p:ph type="sldNum" sz="quarter" idx="12"/>
          </p:nvPr>
        </p:nvSpPr>
        <p:spPr/>
        <p:txBody>
          <a:bodyPr>
            <a:normAutofit/>
          </a:bodyPr>
          <a:lstStyle/>
          <a:p>
            <a:pPr>
              <a:defRPr/>
            </a:pPr>
            <a:fld id="{C7594F2F-08F0-4C92-8255-62562BEA1528}" type="slidenum">
              <a:rPr lang="tr-TR" smtClean="0">
                <a:solidFill>
                  <a:srgbClr val="E7DEC9">
                    <a:shade val="50000"/>
                    <a:satMod val="200000"/>
                  </a:srgbClr>
                </a:solidFill>
              </a:rPr>
              <a:pPr>
                <a:defRPr/>
              </a:pPr>
              <a:t>21</a:t>
            </a:fld>
            <a:endParaRPr lang="tr-TR">
              <a:solidFill>
                <a:srgbClr val="E7DEC9">
                  <a:shade val="50000"/>
                  <a:satMod val="200000"/>
                </a:srgbClr>
              </a:solidFill>
            </a:endParaRPr>
          </a:p>
        </p:txBody>
      </p:sp>
    </p:spTree>
    <p:extLst>
      <p:ext uri="{BB962C8B-B14F-4D97-AF65-F5344CB8AC3E}">
        <p14:creationId xmlns:p14="http://schemas.microsoft.com/office/powerpoint/2010/main" val="18696590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Başlık"/>
          <p:cNvSpPr>
            <a:spLocks noGrp="1"/>
          </p:cNvSpPr>
          <p:nvPr>
            <p:ph type="title"/>
          </p:nvPr>
        </p:nvSpPr>
        <p:spPr>
          <a:xfrm>
            <a:off x="612775" y="228600"/>
            <a:ext cx="8153400" cy="990600"/>
          </a:xfrm>
        </p:spPr>
        <p:txBody>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GENEL ÖZELLİKLER</a:t>
            </a:r>
            <a:endParaRPr lang="en-US" altLang="tr-TR" sz="4000" b="0" dirty="0" smtClean="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12"/>
          </p:nvPr>
        </p:nvSpPr>
        <p:spPr/>
        <p:txBody>
          <a:bodyPr>
            <a:normAutofit/>
          </a:bodyPr>
          <a:lstStyle/>
          <a:p>
            <a:pPr>
              <a:defRPr/>
            </a:pPr>
            <a:fld id="{7ACD110F-9EFE-41CC-A834-BA1D03D865B6}" type="slidenum">
              <a:rPr lang="tr-TR"/>
              <a:pPr>
                <a:defRPr/>
              </a:pPr>
              <a:t>22</a:t>
            </a:fld>
            <a:endParaRPr lang="tr-TR" dirty="0"/>
          </a:p>
        </p:txBody>
      </p:sp>
      <p:sp>
        <p:nvSpPr>
          <p:cNvPr id="3" name="2 İçerik Yer Tutucusu"/>
          <p:cNvSpPr>
            <a:spLocks noGrp="1"/>
          </p:cNvSpPr>
          <p:nvPr>
            <p:ph sz="quarter" idx="1"/>
          </p:nvPr>
        </p:nvSpPr>
        <p:spPr>
          <a:xfrm>
            <a:off x="593601" y="1600200"/>
            <a:ext cx="8370887" cy="4495800"/>
          </a:xfrm>
        </p:spPr>
        <p:txBody>
          <a:bodyPr>
            <a:noAutofit/>
          </a:bodyPr>
          <a:lstStyle/>
          <a:p>
            <a:pPr algn="just">
              <a:buFont typeface="Wingdings" pitchFamily="2" charset="2"/>
              <a:buChar char="q"/>
            </a:pPr>
            <a:r>
              <a:rPr lang="tr-TR" altLang="tr-TR" sz="2800" b="0" dirty="0" smtClean="0">
                <a:solidFill>
                  <a:schemeClr val="tx1"/>
                </a:solidFill>
                <a:effectLst/>
                <a:latin typeface="Arial" panose="020B0604020202020204" pitchFamily="34" charset="0"/>
                <a:cs typeface="Arial" panose="020B0604020202020204" pitchFamily="34" charset="0"/>
              </a:rPr>
              <a:t>İhale dokümanının </a:t>
            </a:r>
            <a:r>
              <a:rPr lang="tr-TR" altLang="tr-TR" sz="2800" b="0" dirty="0" smtClean="0">
                <a:solidFill>
                  <a:srgbClr val="FF0000"/>
                </a:solidFill>
                <a:effectLst/>
                <a:latin typeface="Arial" panose="020B0604020202020204" pitchFamily="34" charset="0"/>
                <a:cs typeface="Arial" panose="020B0604020202020204" pitchFamily="34" charset="0"/>
              </a:rPr>
              <a:t>e-imza kullanılarak </a:t>
            </a:r>
            <a:r>
              <a:rPr lang="tr-TR" altLang="tr-TR" sz="2800" b="0" dirty="0" err="1" smtClean="0">
                <a:solidFill>
                  <a:srgbClr val="FF0000"/>
                </a:solidFill>
                <a:effectLst/>
                <a:latin typeface="Arial" panose="020B0604020202020204" pitchFamily="34" charset="0"/>
                <a:cs typeface="Arial" panose="020B0604020202020204" pitchFamily="34" charset="0"/>
              </a:rPr>
              <a:t>EKAP’tan</a:t>
            </a:r>
            <a:r>
              <a:rPr lang="tr-TR" altLang="tr-TR" sz="2800" b="0" dirty="0" smtClean="0">
                <a:solidFill>
                  <a:srgbClr val="FF0000"/>
                </a:solidFill>
                <a:effectLst/>
                <a:latin typeface="Arial" panose="020B0604020202020204" pitchFamily="34" charset="0"/>
                <a:cs typeface="Arial" panose="020B0604020202020204" pitchFamily="34" charset="0"/>
              </a:rPr>
              <a:t> indirilmesi </a:t>
            </a:r>
            <a:r>
              <a:rPr lang="tr-TR" altLang="tr-TR" sz="2800" b="0" dirty="0" smtClean="0">
                <a:solidFill>
                  <a:schemeClr val="tx1"/>
                </a:solidFill>
                <a:effectLst/>
                <a:latin typeface="Arial" panose="020B0604020202020204" pitchFamily="34" charset="0"/>
                <a:cs typeface="Arial" panose="020B0604020202020204" pitchFamily="34" charset="0"/>
              </a:rPr>
              <a:t>zorunludur.</a:t>
            </a:r>
          </a:p>
          <a:p>
            <a:pPr algn="just">
              <a:buFont typeface="Wingdings" pitchFamily="2" charset="2"/>
              <a:buChar char="q"/>
            </a:pPr>
            <a:endParaRPr lang="tr-TR" altLang="tr-TR" sz="2800" b="0" dirty="0" smtClean="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r>
              <a:rPr lang="tr-TR" altLang="tr-TR" sz="2800" b="0" dirty="0" smtClean="0">
                <a:solidFill>
                  <a:schemeClr val="tx1"/>
                </a:solidFill>
                <a:effectLst/>
                <a:latin typeface="Arial" panose="020B0604020202020204" pitchFamily="34" charset="0"/>
                <a:cs typeface="Arial" panose="020B0604020202020204" pitchFamily="34" charset="0"/>
              </a:rPr>
              <a:t>Katılım </a:t>
            </a:r>
            <a:r>
              <a:rPr lang="tr-TR" altLang="tr-TR" sz="2800" b="0" dirty="0">
                <a:solidFill>
                  <a:schemeClr val="tx1"/>
                </a:solidFill>
                <a:effectLst/>
                <a:latin typeface="Arial" panose="020B0604020202020204" pitchFamily="34" charset="0"/>
                <a:cs typeface="Arial" panose="020B0604020202020204" pitchFamily="34" charset="0"/>
              </a:rPr>
              <a:t>ve yeterlik kriterlerine ilişkin istekliler tarafından </a:t>
            </a:r>
            <a:r>
              <a:rPr lang="tr-TR" altLang="tr-TR" sz="2800" b="0" dirty="0" smtClean="0">
                <a:solidFill>
                  <a:schemeClr val="tx1"/>
                </a:solidFill>
                <a:effectLst/>
                <a:latin typeface="Arial" panose="020B0604020202020204" pitchFamily="34" charset="0"/>
                <a:cs typeface="Arial" panose="020B0604020202020204" pitchFamily="34" charset="0"/>
              </a:rPr>
              <a:t>fiziki olarak </a:t>
            </a:r>
            <a:r>
              <a:rPr lang="tr-TR" altLang="tr-TR" sz="2800" b="0" dirty="0" smtClean="0">
                <a:solidFill>
                  <a:srgbClr val="FF0000"/>
                </a:solidFill>
                <a:effectLst/>
                <a:latin typeface="Arial" panose="020B0604020202020204" pitchFamily="34" charset="0"/>
                <a:cs typeface="Arial" panose="020B0604020202020204" pitchFamily="34" charset="0"/>
              </a:rPr>
              <a:t>herhangi </a:t>
            </a:r>
            <a:r>
              <a:rPr lang="tr-TR" altLang="tr-TR" sz="2800" b="0" dirty="0">
                <a:solidFill>
                  <a:srgbClr val="FF0000"/>
                </a:solidFill>
                <a:effectLst/>
                <a:latin typeface="Arial" panose="020B0604020202020204" pitchFamily="34" charset="0"/>
                <a:cs typeface="Arial" panose="020B0604020202020204" pitchFamily="34" charset="0"/>
              </a:rPr>
              <a:t>bir belge sunulmaz. </a:t>
            </a:r>
            <a:endParaRPr lang="tr-TR" altLang="tr-TR" sz="2800" b="0" dirty="0" smtClean="0">
              <a:solidFill>
                <a:srgbClr val="FF0000"/>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2800" b="0" dirty="0" smtClean="0">
              <a:solidFill>
                <a:srgbClr val="FF0000"/>
              </a:solidFill>
              <a:effectLst/>
              <a:latin typeface="Arial" panose="020B0604020202020204" pitchFamily="34" charset="0"/>
              <a:cs typeface="Arial" panose="020B0604020202020204" pitchFamily="34" charset="0"/>
            </a:endParaRPr>
          </a:p>
          <a:p>
            <a:pPr algn="just">
              <a:buFont typeface="Wingdings" pitchFamily="2" charset="2"/>
              <a:buChar char="q"/>
            </a:pPr>
            <a:r>
              <a:rPr lang="tr-TR" altLang="tr-TR" sz="2800" b="0" dirty="0" smtClean="0">
                <a:solidFill>
                  <a:srgbClr val="FF0000"/>
                </a:solidFill>
                <a:effectLst/>
                <a:latin typeface="Arial" panose="020B0604020202020204" pitchFamily="34" charset="0"/>
                <a:cs typeface="Arial" panose="020B0604020202020204" pitchFamily="34" charset="0"/>
              </a:rPr>
              <a:t>Yeterlik de</a:t>
            </a:r>
            <a:r>
              <a:rPr lang="tr-TR" altLang="tr-TR" sz="2200" b="0" dirty="0" smtClean="0">
                <a:solidFill>
                  <a:srgbClr val="FF0000"/>
                </a:solidFill>
                <a:effectLst/>
                <a:latin typeface="Arial" panose="020B0604020202020204" pitchFamily="34" charset="0"/>
                <a:cs typeface="Arial" panose="020B0604020202020204" pitchFamily="34" charset="0"/>
              </a:rPr>
              <a:t>ğ</a:t>
            </a:r>
            <a:r>
              <a:rPr lang="tr-TR" altLang="tr-TR" sz="2800" b="0" dirty="0" smtClean="0">
                <a:solidFill>
                  <a:srgbClr val="FF0000"/>
                </a:solidFill>
                <a:effectLst/>
                <a:latin typeface="Arial" panose="020B0604020202020204" pitchFamily="34" charset="0"/>
                <a:cs typeface="Arial" panose="020B0604020202020204" pitchFamily="34" charset="0"/>
              </a:rPr>
              <a:t>erlendirmesi, </a:t>
            </a:r>
            <a:r>
              <a:rPr lang="tr-TR" altLang="tr-TR" sz="2800" b="0" dirty="0">
                <a:solidFill>
                  <a:schemeClr val="tx1"/>
                </a:solidFill>
                <a:effectLst/>
                <a:latin typeface="Arial" panose="020B0604020202020204" pitchFamily="34" charset="0"/>
                <a:cs typeface="Arial" panose="020B0604020202020204" pitchFamily="34" charset="0"/>
              </a:rPr>
              <a:t>teklif mektubu ekinde yer alan </a:t>
            </a:r>
            <a:r>
              <a:rPr lang="tr-TR" altLang="tr-TR" sz="2800" b="0" dirty="0" smtClean="0">
                <a:solidFill>
                  <a:srgbClr val="FF0000"/>
                </a:solidFill>
                <a:effectLst/>
                <a:latin typeface="Arial" panose="020B0604020202020204" pitchFamily="34" charset="0"/>
                <a:cs typeface="Arial" panose="020B0604020202020204" pitchFamily="34" charset="0"/>
              </a:rPr>
              <a:t>Yeterlik Bilgileri </a:t>
            </a:r>
            <a:r>
              <a:rPr lang="tr-TR" altLang="tr-TR" sz="2800" b="0" dirty="0" err="1" smtClean="0">
                <a:solidFill>
                  <a:srgbClr val="FF0000"/>
                </a:solidFill>
                <a:effectLst/>
                <a:latin typeface="Arial" panose="020B0604020202020204" pitchFamily="34" charset="0"/>
                <a:cs typeface="Arial" panose="020B0604020202020204" pitchFamily="34" charset="0"/>
              </a:rPr>
              <a:t>Tablosu’nda</a:t>
            </a:r>
            <a:r>
              <a:rPr lang="tr-TR" altLang="tr-TR" sz="2800" b="0" dirty="0" smtClean="0">
                <a:solidFill>
                  <a:srgbClr val="FF0000"/>
                </a:solidFill>
                <a:effectLst/>
                <a:latin typeface="Arial" panose="020B0604020202020204" pitchFamily="34" charset="0"/>
                <a:cs typeface="Arial" panose="020B0604020202020204" pitchFamily="34" charset="0"/>
              </a:rPr>
              <a:t> (YBT) </a:t>
            </a:r>
            <a:r>
              <a:rPr lang="tr-TR" altLang="tr-TR" sz="2800" b="0" dirty="0" smtClean="0">
                <a:solidFill>
                  <a:schemeClr val="tx1"/>
                </a:solidFill>
                <a:effectLst/>
                <a:latin typeface="Arial" panose="020B0604020202020204" pitchFamily="34" charset="0"/>
                <a:cs typeface="Arial" panose="020B0604020202020204" pitchFamily="34" charset="0"/>
              </a:rPr>
              <a:t>istekli </a:t>
            </a:r>
            <a:r>
              <a:rPr lang="tr-TR" altLang="tr-TR" sz="2800" b="0" dirty="0">
                <a:solidFill>
                  <a:schemeClr val="tx1"/>
                </a:solidFill>
                <a:effectLst/>
                <a:latin typeface="Arial" panose="020B0604020202020204" pitchFamily="34" charset="0"/>
                <a:cs typeface="Arial" panose="020B0604020202020204" pitchFamily="34" charset="0"/>
              </a:rPr>
              <a:t>tarafından </a:t>
            </a:r>
            <a:r>
              <a:rPr lang="tr-TR" altLang="tr-TR" sz="2800" b="0" dirty="0">
                <a:solidFill>
                  <a:srgbClr val="FF0000"/>
                </a:solidFill>
                <a:effectLst/>
                <a:latin typeface="Arial" panose="020B0604020202020204" pitchFamily="34" charset="0"/>
                <a:cs typeface="Arial" panose="020B0604020202020204" pitchFamily="34" charset="0"/>
              </a:rPr>
              <a:t>beyan edilen bilgiler üzerinden </a:t>
            </a:r>
            <a:r>
              <a:rPr lang="tr-TR" altLang="tr-TR" sz="2800" b="0" dirty="0">
                <a:effectLst/>
                <a:latin typeface="Arial" panose="020B0604020202020204" pitchFamily="34" charset="0"/>
                <a:cs typeface="Arial" panose="020B0604020202020204" pitchFamily="34" charset="0"/>
              </a:rPr>
              <a:t>yapılır</a:t>
            </a:r>
            <a:r>
              <a:rPr lang="tr-TR" altLang="tr-TR" sz="2800" b="0" dirty="0" smtClean="0">
                <a:effectLst/>
                <a:latin typeface="Arial" panose="020B0604020202020204" pitchFamily="34" charset="0"/>
                <a:cs typeface="Arial" panose="020B0604020202020204" pitchFamily="34" charset="0"/>
              </a:rPr>
              <a:t>.</a:t>
            </a:r>
          </a:p>
          <a:p>
            <a:pPr algn="just">
              <a:buFont typeface="Wingdings" pitchFamily="2" charset="2"/>
              <a:buChar char="q"/>
            </a:pPr>
            <a:endParaRPr lang="tr-TR" altLang="tr-TR" sz="2800" b="0" dirty="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sz="2800" b="0" dirty="0" smtClean="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2800" b="0" u="sng" dirty="0">
              <a:solidFill>
                <a:schemeClr val="tx1"/>
              </a:solidFill>
              <a:effectLst/>
              <a:latin typeface="Arial" panose="020B0604020202020204" pitchFamily="34" charset="0"/>
              <a:cs typeface="Arial" panose="020B0604020202020204" pitchFamily="34" charset="0"/>
            </a:endParaRPr>
          </a:p>
          <a:p>
            <a:pPr marL="0" indent="0" algn="just" eaLnBrk="1" fontAlgn="auto" hangingPunct="1">
              <a:lnSpc>
                <a:spcPct val="90000"/>
              </a:lnSpc>
              <a:spcAft>
                <a:spcPts val="0"/>
              </a:spcAft>
              <a:buNone/>
              <a:defRPr/>
            </a:pPr>
            <a:endParaRPr lang="en-US" sz="2800" b="0" dirty="0" smtClean="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1543832"/>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1043608" y="1447800"/>
            <a:ext cx="7890842" cy="4800600"/>
          </a:xfrm>
        </p:spPr>
        <p:txBody>
          <a:bodyPr/>
          <a:lstStyle/>
          <a:p>
            <a:pPr marL="82550" indent="0" algn="just">
              <a:buNone/>
            </a:pPr>
            <a:r>
              <a:rPr lang="tr-TR" sz="2600" dirty="0" smtClean="0">
                <a:latin typeface="Arial" panose="020B0604020202020204" pitchFamily="34" charset="0"/>
                <a:cs typeface="Arial" panose="020B0604020202020204" pitchFamily="34" charset="0"/>
              </a:rPr>
              <a:t>İlan ve dokümanda belirtilmek şartıyla;</a:t>
            </a:r>
          </a:p>
          <a:p>
            <a:pPr marL="82550" indent="0" algn="just">
              <a:buNone/>
            </a:pPr>
            <a:endParaRPr lang="tr-TR" sz="2600" dirty="0" smtClean="0">
              <a:latin typeface="Arial" panose="020B0604020202020204" pitchFamily="34" charset="0"/>
              <a:cs typeface="Arial" panose="020B0604020202020204" pitchFamily="34" charset="0"/>
            </a:endParaRPr>
          </a:p>
          <a:p>
            <a:pPr algn="just">
              <a:buFont typeface="Wingdings" panose="05000000000000000000" pitchFamily="2" charset="2"/>
              <a:buChar char="Ø"/>
            </a:pPr>
            <a:r>
              <a:rPr lang="tr-TR" sz="2600" dirty="0" smtClean="0">
                <a:solidFill>
                  <a:srgbClr val="FF0000"/>
                </a:solidFill>
                <a:latin typeface="Arial" panose="020B0604020202020204" pitchFamily="34" charset="0"/>
                <a:cs typeface="Arial" panose="020B0604020202020204" pitchFamily="34" charset="0"/>
              </a:rPr>
              <a:t>YM&lt;ED/2 </a:t>
            </a:r>
            <a:r>
              <a:rPr lang="tr-TR" sz="2600" dirty="0" smtClean="0">
                <a:latin typeface="Arial" panose="020B0604020202020204" pitchFamily="34" charset="0"/>
                <a:cs typeface="Arial" panose="020B0604020202020204" pitchFamily="34" charset="0"/>
              </a:rPr>
              <a:t>olan</a:t>
            </a:r>
            <a:r>
              <a:rPr lang="tr-TR" sz="2600" dirty="0" smtClean="0">
                <a:solidFill>
                  <a:srgbClr val="FF0000"/>
                </a:solidFill>
                <a:latin typeface="Arial" panose="020B0604020202020204" pitchFamily="34" charset="0"/>
                <a:cs typeface="Arial" panose="020B0604020202020204" pitchFamily="34" charset="0"/>
              </a:rPr>
              <a:t> hizmet </a:t>
            </a:r>
            <a:r>
              <a:rPr lang="tr-TR" sz="2600" dirty="0">
                <a:solidFill>
                  <a:srgbClr val="FF0000"/>
                </a:solidFill>
                <a:latin typeface="Arial" panose="020B0604020202020204" pitchFamily="34" charset="0"/>
                <a:cs typeface="Arial" panose="020B0604020202020204" pitchFamily="34" charset="0"/>
              </a:rPr>
              <a:t>alımı </a:t>
            </a:r>
            <a:r>
              <a:rPr lang="tr-TR" sz="2600" dirty="0" smtClean="0">
                <a:latin typeface="Arial" panose="020B0604020202020204" pitchFamily="34" charset="0"/>
                <a:cs typeface="Arial" panose="020B0604020202020204" pitchFamily="34" charset="0"/>
              </a:rPr>
              <a:t>ihalelerinde,</a:t>
            </a:r>
          </a:p>
          <a:p>
            <a:pPr algn="just">
              <a:buFont typeface="Wingdings" panose="05000000000000000000" pitchFamily="2" charset="2"/>
              <a:buChar char="Ø"/>
            </a:pPr>
            <a:r>
              <a:rPr lang="tr-TR" sz="2600" dirty="0" smtClean="0">
                <a:solidFill>
                  <a:srgbClr val="FF0000"/>
                </a:solidFill>
                <a:latin typeface="Arial" panose="020B0604020202020204" pitchFamily="34" charset="0"/>
                <a:cs typeface="Arial" panose="020B0604020202020204" pitchFamily="34" charset="0"/>
              </a:rPr>
              <a:t>YM&lt;13/b/2’de öngörülen üst limit tutarı </a:t>
            </a:r>
            <a:r>
              <a:rPr lang="tr-TR" sz="2600" dirty="0" smtClean="0">
                <a:latin typeface="Arial" panose="020B0604020202020204" pitchFamily="34" charset="0"/>
                <a:cs typeface="Arial" panose="020B0604020202020204" pitchFamily="34" charset="0"/>
              </a:rPr>
              <a:t>olan</a:t>
            </a:r>
            <a:r>
              <a:rPr lang="tr-TR" sz="2600" dirty="0" smtClean="0">
                <a:solidFill>
                  <a:srgbClr val="FF0000"/>
                </a:solidFill>
                <a:latin typeface="Arial" panose="020B0604020202020204" pitchFamily="34" charset="0"/>
                <a:cs typeface="Arial" panose="020B0604020202020204" pitchFamily="34" charset="0"/>
              </a:rPr>
              <a:t> yapım </a:t>
            </a:r>
            <a:r>
              <a:rPr lang="tr-TR" sz="2600" dirty="0">
                <a:solidFill>
                  <a:srgbClr val="FF0000"/>
                </a:solidFill>
                <a:latin typeface="Arial" panose="020B0604020202020204" pitchFamily="34" charset="0"/>
                <a:cs typeface="Arial" panose="020B0604020202020204" pitchFamily="34" charset="0"/>
              </a:rPr>
              <a:t>işleri </a:t>
            </a:r>
            <a:r>
              <a:rPr lang="tr-TR" sz="2600" dirty="0">
                <a:latin typeface="Arial" panose="020B0604020202020204" pitchFamily="34" charset="0"/>
                <a:cs typeface="Arial" panose="020B0604020202020204" pitchFamily="34" charset="0"/>
              </a:rPr>
              <a:t>ihalelerinde </a:t>
            </a:r>
            <a:endParaRPr lang="tr-TR" sz="2600" dirty="0" smtClean="0">
              <a:latin typeface="Arial" panose="020B0604020202020204" pitchFamily="34" charset="0"/>
              <a:cs typeface="Arial" panose="020B0604020202020204" pitchFamily="34" charset="0"/>
            </a:endParaRPr>
          </a:p>
          <a:p>
            <a:pPr marL="82550" indent="0" algn="just">
              <a:buNone/>
            </a:pPr>
            <a:endParaRPr lang="tr-TR" sz="2600" dirty="0" smtClean="0">
              <a:latin typeface="Arial" panose="020B0604020202020204" pitchFamily="34" charset="0"/>
              <a:cs typeface="Arial" panose="020B0604020202020204" pitchFamily="34" charset="0"/>
            </a:endParaRPr>
          </a:p>
          <a:p>
            <a:pPr marL="82550" indent="0" algn="just">
              <a:buNone/>
            </a:pPr>
            <a:r>
              <a:rPr lang="tr-TR" sz="2600" dirty="0" smtClean="0">
                <a:latin typeface="Arial" panose="020B0604020202020204" pitchFamily="34" charset="0"/>
                <a:cs typeface="Arial" panose="020B0604020202020204" pitchFamily="34" charset="0"/>
              </a:rPr>
              <a:t>Sınır </a:t>
            </a:r>
            <a:r>
              <a:rPr lang="tr-TR" sz="2600" dirty="0">
                <a:latin typeface="Arial" panose="020B0604020202020204" pitchFamily="34" charset="0"/>
                <a:cs typeface="Arial" panose="020B0604020202020204" pitchFamily="34" charset="0"/>
              </a:rPr>
              <a:t>değerin altında teklif sunan isteklilerden </a:t>
            </a:r>
            <a:endParaRPr lang="tr-TR" sz="2600" dirty="0" smtClean="0">
              <a:latin typeface="Arial" panose="020B0604020202020204" pitchFamily="34" charset="0"/>
              <a:cs typeface="Arial" panose="020B0604020202020204" pitchFamily="34" charset="0"/>
            </a:endParaRPr>
          </a:p>
          <a:p>
            <a:pPr algn="just"/>
            <a:r>
              <a:rPr lang="tr-TR" sz="2600" dirty="0" smtClean="0">
                <a:solidFill>
                  <a:srgbClr val="FF0000"/>
                </a:solidFill>
                <a:latin typeface="Arial" panose="020B0604020202020204" pitchFamily="34" charset="0"/>
                <a:cs typeface="Arial" panose="020B0604020202020204" pitchFamily="34" charset="0"/>
              </a:rPr>
              <a:t>aşırı </a:t>
            </a:r>
            <a:r>
              <a:rPr lang="tr-TR" sz="2600" dirty="0">
                <a:solidFill>
                  <a:srgbClr val="FF0000"/>
                </a:solidFill>
                <a:latin typeface="Arial" panose="020B0604020202020204" pitchFamily="34" charset="0"/>
                <a:cs typeface="Arial" panose="020B0604020202020204" pitchFamily="34" charset="0"/>
              </a:rPr>
              <a:t>düşük teklif açıklaması istenmez</a:t>
            </a:r>
            <a:r>
              <a:rPr lang="tr-TR" sz="2600" dirty="0">
                <a:latin typeface="Arial" panose="020B0604020202020204" pitchFamily="34" charset="0"/>
                <a:cs typeface="Arial" panose="020B0604020202020204" pitchFamily="34" charset="0"/>
              </a:rPr>
              <a:t> veya </a:t>
            </a:r>
            <a:endParaRPr lang="tr-TR" sz="2600" dirty="0" smtClean="0">
              <a:latin typeface="Arial" panose="020B0604020202020204" pitchFamily="34" charset="0"/>
              <a:cs typeface="Arial" panose="020B0604020202020204" pitchFamily="34" charset="0"/>
            </a:endParaRPr>
          </a:p>
          <a:p>
            <a:pPr algn="just"/>
            <a:r>
              <a:rPr lang="tr-TR" sz="2600" dirty="0" smtClean="0">
                <a:solidFill>
                  <a:srgbClr val="FF0000"/>
                </a:solidFill>
                <a:latin typeface="Arial" panose="020B0604020202020204" pitchFamily="34" charset="0"/>
                <a:cs typeface="Arial" panose="020B0604020202020204" pitchFamily="34" charset="0"/>
              </a:rPr>
              <a:t>bu </a:t>
            </a:r>
            <a:r>
              <a:rPr lang="tr-TR" sz="2600" dirty="0">
                <a:solidFill>
                  <a:srgbClr val="FF0000"/>
                </a:solidFill>
                <a:latin typeface="Arial" panose="020B0604020202020204" pitchFamily="34" charset="0"/>
                <a:cs typeface="Arial" panose="020B0604020202020204" pitchFamily="34" charset="0"/>
              </a:rPr>
              <a:t>isteklilerin teklifleri açıklama istenilmeksizin reddedilir.</a:t>
            </a:r>
          </a:p>
          <a:p>
            <a:endParaRPr lang="tr-TR" dirty="0"/>
          </a:p>
        </p:txBody>
      </p:sp>
      <p:sp>
        <p:nvSpPr>
          <p:cNvPr id="5" name="Slayt Numarası Yer Tutucusu 4"/>
          <p:cNvSpPr>
            <a:spLocks noGrp="1"/>
          </p:cNvSpPr>
          <p:nvPr>
            <p:ph type="sldNum" sz="quarter" idx="12"/>
          </p:nvPr>
        </p:nvSpPr>
        <p:spPr/>
        <p:txBody>
          <a:bodyPr>
            <a:normAutofit/>
          </a:bodyPr>
          <a:lstStyle/>
          <a:p>
            <a:pPr>
              <a:defRPr/>
            </a:pPr>
            <a:fld id="{2026F8BA-9EC2-4CFA-B1CC-AA1F8B0ED30E}" type="slidenum">
              <a:rPr lang="tr-TR" smtClean="0"/>
              <a:pPr>
                <a:defRPr/>
              </a:pPr>
              <a:t>23</a:t>
            </a:fld>
            <a:endParaRPr lang="tr-TR"/>
          </a:p>
        </p:txBody>
      </p:sp>
      <p:sp>
        <p:nvSpPr>
          <p:cNvPr id="6" name="1 Başlık"/>
          <p:cNvSpPr>
            <a:spLocks noGrp="1"/>
          </p:cNvSpPr>
          <p:nvPr>
            <p:ph type="title"/>
          </p:nvPr>
        </p:nvSpPr>
        <p:spPr>
          <a:xfrm>
            <a:off x="612775" y="228600"/>
            <a:ext cx="8153400" cy="990600"/>
          </a:xfrm>
        </p:spPr>
        <p:txBody>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GENEL ÖZELLİKLER</a:t>
            </a:r>
            <a:endParaRPr lang="en-US" altLang="tr-TR" sz="4000" b="0" dirty="0" smtClean="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42651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Başlık"/>
          <p:cNvSpPr>
            <a:spLocks noGrp="1"/>
          </p:cNvSpPr>
          <p:nvPr>
            <p:ph type="title"/>
          </p:nvPr>
        </p:nvSpPr>
        <p:spPr>
          <a:xfrm>
            <a:off x="428625" y="214313"/>
            <a:ext cx="8229600" cy="1143000"/>
          </a:xfrm>
        </p:spPr>
        <p:txBody>
          <a:bodyPr/>
          <a:lstStyle/>
          <a:p>
            <a:pPr algn="ctr" eaLnBrk="1" hangingPunct="1"/>
            <a:r>
              <a:rPr lang="tr-TR" altLang="tr-TR" sz="4000" b="0" dirty="0" smtClean="0">
                <a:solidFill>
                  <a:schemeClr val="tx1"/>
                </a:solidFill>
                <a:effectLst/>
                <a:latin typeface="Arial" panose="020B0604020202020204" pitchFamily="34" charset="0"/>
                <a:cs typeface="Arial" panose="020B0604020202020204" pitchFamily="34" charset="0"/>
              </a:rPr>
              <a:t>TİP İHALE DOKÜMANI</a:t>
            </a:r>
          </a:p>
        </p:txBody>
      </p:sp>
      <p:sp>
        <p:nvSpPr>
          <p:cNvPr id="5" name="4 Slayt Numarası Yer Tutucusu"/>
          <p:cNvSpPr>
            <a:spLocks noGrp="1"/>
          </p:cNvSpPr>
          <p:nvPr>
            <p:ph type="sldNum" sz="quarter" idx="12"/>
          </p:nvPr>
        </p:nvSpPr>
        <p:spPr/>
        <p:txBody>
          <a:bodyPr>
            <a:normAutofit/>
          </a:bodyPr>
          <a:lstStyle/>
          <a:p>
            <a:pPr>
              <a:defRPr/>
            </a:pPr>
            <a:fld id="{3AAD0AA0-940E-4C38-8C27-32E959FBF802}" type="slidenum">
              <a:rPr lang="tr-TR"/>
              <a:pPr>
                <a:defRPr/>
              </a:pPr>
              <a:t>24</a:t>
            </a:fld>
            <a:endParaRPr lang="tr-TR"/>
          </a:p>
        </p:txBody>
      </p:sp>
      <p:sp>
        <p:nvSpPr>
          <p:cNvPr id="14340" name="2 İçerik Yer Tutucusu"/>
          <p:cNvSpPr>
            <a:spLocks noGrp="1"/>
          </p:cNvSpPr>
          <p:nvPr>
            <p:ph sz="quarter" idx="1"/>
          </p:nvPr>
        </p:nvSpPr>
        <p:spPr>
          <a:xfrm>
            <a:off x="611560" y="1600200"/>
            <a:ext cx="8370887" cy="4495800"/>
          </a:xfrm>
        </p:spPr>
        <p:txBody>
          <a:bodyPr/>
          <a:lstStyle/>
          <a:p>
            <a:pPr algn="just">
              <a:lnSpc>
                <a:spcPct val="80000"/>
              </a:lnSpc>
              <a:buFont typeface="Wingdings" pitchFamily="2" charset="2"/>
              <a:buChar char="q"/>
            </a:pPr>
            <a:r>
              <a:rPr lang="tr-TR" altLang="tr-TR" sz="2800" b="0" dirty="0" smtClean="0">
                <a:solidFill>
                  <a:schemeClr val="tx1"/>
                </a:solidFill>
                <a:effectLst/>
                <a:latin typeface="Arial" panose="020B0604020202020204" pitchFamily="34" charset="0"/>
                <a:cs typeface="Arial" panose="020B0604020202020204" pitchFamily="34" charset="0"/>
              </a:rPr>
              <a:t>Yeterlik </a:t>
            </a:r>
            <a:r>
              <a:rPr lang="tr-TR" altLang="tr-TR" sz="2800" b="0" dirty="0">
                <a:solidFill>
                  <a:schemeClr val="tx1"/>
                </a:solidFill>
                <a:effectLst/>
                <a:latin typeface="Arial" panose="020B0604020202020204" pitchFamily="34" charset="0"/>
                <a:cs typeface="Arial" panose="020B0604020202020204" pitchFamily="34" charset="0"/>
              </a:rPr>
              <a:t>Bilgileri Tablosu Sunulan ve Tekliflerin Elektronik Ortamda Alındı</a:t>
            </a:r>
            <a:r>
              <a:rPr lang="tr-TR" altLang="tr-TR" sz="2200" b="0" dirty="0">
                <a:solidFill>
                  <a:schemeClr val="tx1"/>
                </a:solidFill>
                <a:effectLst/>
                <a:latin typeface="Arial" panose="020B0604020202020204" pitchFamily="34" charset="0"/>
                <a:cs typeface="Arial" panose="020B0604020202020204" pitchFamily="34" charset="0"/>
              </a:rPr>
              <a:t>ğ</a:t>
            </a:r>
            <a:r>
              <a:rPr lang="tr-TR" altLang="tr-TR" sz="2800" b="0" dirty="0">
                <a:solidFill>
                  <a:schemeClr val="tx1"/>
                </a:solidFill>
                <a:effectLst/>
                <a:latin typeface="Arial" panose="020B0604020202020204" pitchFamily="34" charset="0"/>
                <a:cs typeface="Arial" panose="020B0604020202020204" pitchFamily="34" charset="0"/>
              </a:rPr>
              <a:t>ı İhalelerde Uygulanacak </a:t>
            </a:r>
            <a:r>
              <a:rPr lang="tr-TR" altLang="tr-TR" sz="2800" b="0" dirty="0">
                <a:solidFill>
                  <a:srgbClr val="FF0000"/>
                </a:solidFill>
                <a:effectLst/>
                <a:latin typeface="Arial" panose="020B0604020202020204" pitchFamily="34" charset="0"/>
                <a:cs typeface="Arial" panose="020B0604020202020204" pitchFamily="34" charset="0"/>
              </a:rPr>
              <a:t>Tip İdari </a:t>
            </a:r>
            <a:r>
              <a:rPr lang="tr-TR" altLang="tr-TR" sz="2800" b="0" dirty="0" smtClean="0">
                <a:solidFill>
                  <a:srgbClr val="FF0000"/>
                </a:solidFill>
                <a:effectLst/>
                <a:latin typeface="Arial" panose="020B0604020202020204" pitchFamily="34" charset="0"/>
                <a:cs typeface="Arial" panose="020B0604020202020204" pitchFamily="34" charset="0"/>
              </a:rPr>
              <a:t>Şartname</a:t>
            </a:r>
          </a:p>
          <a:p>
            <a:pPr algn="just">
              <a:lnSpc>
                <a:spcPct val="80000"/>
              </a:lnSpc>
              <a:buFont typeface="Wingdings" pitchFamily="2" charset="2"/>
              <a:buChar char="q"/>
            </a:pPr>
            <a:endParaRPr lang="tr-TR" altLang="tr-TR" sz="2800" b="0" dirty="0" smtClean="0">
              <a:solidFill>
                <a:srgbClr val="FF0000"/>
              </a:solidFill>
              <a:effectLst/>
              <a:latin typeface="Arial" panose="020B0604020202020204" pitchFamily="34" charset="0"/>
              <a:cs typeface="Arial" panose="020B0604020202020204" pitchFamily="34" charset="0"/>
            </a:endParaRPr>
          </a:p>
          <a:p>
            <a:pPr algn="just">
              <a:buFont typeface="Wingdings" pitchFamily="2" charset="2"/>
              <a:buChar char="q"/>
              <a:defRPr/>
            </a:pPr>
            <a:r>
              <a:rPr lang="tr-TR" sz="2800" dirty="0">
                <a:latin typeface="Arial" panose="020B0604020202020204" pitchFamily="34" charset="0"/>
                <a:cs typeface="Arial" panose="020B0604020202020204" pitchFamily="34" charset="0"/>
              </a:rPr>
              <a:t>Yeterlik Bilgileri Tablosu Sunulan İhalelerde (YBTSİ) Kullanılacak </a:t>
            </a:r>
            <a:r>
              <a:rPr lang="tr-TR" sz="2800" dirty="0" smtClean="0">
                <a:solidFill>
                  <a:srgbClr val="FF0000"/>
                </a:solidFill>
                <a:latin typeface="Arial" panose="020B0604020202020204" pitchFamily="34" charset="0"/>
                <a:cs typeface="Arial" panose="020B0604020202020204" pitchFamily="34" charset="0"/>
              </a:rPr>
              <a:t>İlan Formu</a:t>
            </a:r>
          </a:p>
          <a:p>
            <a:pPr algn="just">
              <a:buFont typeface="Wingdings" pitchFamily="2" charset="2"/>
              <a:buChar char="q"/>
              <a:defRPr/>
            </a:pPr>
            <a:endParaRPr lang="tr-TR" sz="2800" dirty="0">
              <a:solidFill>
                <a:srgbClr val="FF0000"/>
              </a:solidFill>
              <a:latin typeface="Arial" panose="020B0604020202020204" pitchFamily="34" charset="0"/>
              <a:cs typeface="Arial" panose="020B0604020202020204" pitchFamily="34" charset="0"/>
            </a:endParaRPr>
          </a:p>
          <a:p>
            <a:pPr>
              <a:buFont typeface="Wingdings" pitchFamily="2" charset="2"/>
              <a:buChar char="q"/>
              <a:defRPr/>
            </a:pPr>
            <a:r>
              <a:rPr lang="tr-TR" sz="2800" dirty="0" smtClean="0">
                <a:latin typeface="Arial" panose="020B0604020202020204" pitchFamily="34" charset="0"/>
                <a:cs typeface="Arial" panose="020B0604020202020204" pitchFamily="34" charset="0"/>
              </a:rPr>
              <a:t>(YBTSİ) </a:t>
            </a:r>
            <a:r>
              <a:rPr lang="tr-TR" sz="2800" dirty="0" smtClean="0">
                <a:solidFill>
                  <a:srgbClr val="FF0000"/>
                </a:solidFill>
                <a:latin typeface="Arial" panose="020B0604020202020204" pitchFamily="34" charset="0"/>
                <a:cs typeface="Arial" panose="020B0604020202020204" pitchFamily="34" charset="0"/>
              </a:rPr>
              <a:t>Götürü </a:t>
            </a:r>
            <a:r>
              <a:rPr lang="tr-TR" sz="2800" dirty="0">
                <a:solidFill>
                  <a:srgbClr val="FF0000"/>
                </a:solidFill>
                <a:latin typeface="Arial" panose="020B0604020202020204" pitchFamily="34" charset="0"/>
                <a:cs typeface="Arial" panose="020B0604020202020204" pitchFamily="34" charset="0"/>
              </a:rPr>
              <a:t>Bedel Teklif </a:t>
            </a:r>
            <a:r>
              <a:rPr lang="tr-TR" sz="2800" dirty="0" smtClean="0">
                <a:solidFill>
                  <a:srgbClr val="FF0000"/>
                </a:solidFill>
                <a:latin typeface="Arial" panose="020B0604020202020204" pitchFamily="34" charset="0"/>
                <a:cs typeface="Arial" panose="020B0604020202020204" pitchFamily="34" charset="0"/>
              </a:rPr>
              <a:t>Mektubu</a:t>
            </a:r>
          </a:p>
          <a:p>
            <a:pPr>
              <a:buFont typeface="Wingdings" pitchFamily="2" charset="2"/>
              <a:buChar char="q"/>
              <a:defRPr/>
            </a:pPr>
            <a:endParaRPr lang="tr-TR" sz="2800" dirty="0">
              <a:solidFill>
                <a:srgbClr val="FF0000"/>
              </a:solidFill>
              <a:latin typeface="Arial" panose="020B0604020202020204" pitchFamily="34" charset="0"/>
              <a:cs typeface="Arial" panose="020B0604020202020204" pitchFamily="34" charset="0"/>
            </a:endParaRPr>
          </a:p>
          <a:p>
            <a:pPr algn="just">
              <a:buFont typeface="Wingdings" pitchFamily="2" charset="2"/>
              <a:buChar char="q"/>
              <a:defRPr/>
            </a:pPr>
            <a:r>
              <a:rPr lang="tr-TR" sz="2800" dirty="0" smtClean="0">
                <a:latin typeface="Arial" panose="020B0604020202020204" pitchFamily="34" charset="0"/>
                <a:cs typeface="Arial" panose="020B0604020202020204" pitchFamily="34" charset="0"/>
              </a:rPr>
              <a:t>(YBTSİ) </a:t>
            </a:r>
            <a:r>
              <a:rPr lang="tr-TR" sz="2800" dirty="0" smtClean="0">
                <a:solidFill>
                  <a:srgbClr val="FF0000"/>
                </a:solidFill>
                <a:latin typeface="Arial" panose="020B0604020202020204" pitchFamily="34" charset="0"/>
                <a:cs typeface="Arial" panose="020B0604020202020204" pitchFamily="34" charset="0"/>
              </a:rPr>
              <a:t>Birim </a:t>
            </a:r>
            <a:r>
              <a:rPr lang="tr-TR" sz="2800" dirty="0">
                <a:solidFill>
                  <a:srgbClr val="FF0000"/>
                </a:solidFill>
                <a:latin typeface="Arial" panose="020B0604020202020204" pitchFamily="34" charset="0"/>
                <a:cs typeface="Arial" panose="020B0604020202020204" pitchFamily="34" charset="0"/>
              </a:rPr>
              <a:t>Fiyat Teklif Mektubu</a:t>
            </a:r>
          </a:p>
          <a:p>
            <a:pPr algn="just">
              <a:lnSpc>
                <a:spcPct val="80000"/>
              </a:lnSpc>
              <a:buFont typeface="Wingdings" pitchFamily="2" charset="2"/>
              <a:buChar char="q"/>
            </a:pPr>
            <a:endParaRPr lang="tr-TR" altLang="tr-TR" sz="2800" b="0" dirty="0" smtClean="0">
              <a:solidFill>
                <a:srgbClr val="FF0000"/>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4848208"/>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sz="4000" b="0" dirty="0">
                <a:solidFill>
                  <a:schemeClr val="tx1"/>
                </a:solidFill>
                <a:effectLst/>
                <a:latin typeface="Arial" panose="020B0604020202020204" pitchFamily="34" charset="0"/>
                <a:cs typeface="Arial" panose="020B0604020202020204" pitchFamily="34" charset="0"/>
              </a:rPr>
              <a:t>TİP İHALE DOKÜMANI</a:t>
            </a:r>
            <a:endParaRPr lang="tr-TR" sz="6000"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a:xfrm>
            <a:off x="1043608" y="1447800"/>
            <a:ext cx="7499350" cy="4800600"/>
          </a:xfrm>
        </p:spPr>
        <p:txBody>
          <a:bodyPr/>
          <a:lstStyle/>
          <a:p>
            <a:pPr algn="just">
              <a:buFont typeface="Wingdings" panose="05000000000000000000" pitchFamily="2" charset="2"/>
              <a:buChar char="q"/>
            </a:pPr>
            <a:r>
              <a:rPr lang="tr-TR" sz="2800" b="0" dirty="0">
                <a:solidFill>
                  <a:schemeClr val="tx1"/>
                </a:solidFill>
                <a:effectLst/>
                <a:latin typeface="Arial" panose="020B0604020202020204" pitchFamily="34" charset="0"/>
                <a:cs typeface="Arial" panose="020B0604020202020204" pitchFamily="34" charset="0"/>
              </a:rPr>
              <a:t>Yeterlik Bilgileri Tablosu Sunulan </a:t>
            </a:r>
            <a:r>
              <a:rPr lang="tr-TR" sz="2800" b="0" dirty="0" smtClean="0">
                <a:solidFill>
                  <a:schemeClr val="tx1"/>
                </a:solidFill>
                <a:effectLst/>
                <a:latin typeface="Arial" panose="020B0604020202020204" pitchFamily="34" charset="0"/>
                <a:cs typeface="Arial" panose="020B0604020202020204" pitchFamily="34" charset="0"/>
              </a:rPr>
              <a:t>Yapım İşi İhalelerinde </a:t>
            </a:r>
            <a:r>
              <a:rPr lang="tr-TR" sz="2800" b="0" dirty="0">
                <a:solidFill>
                  <a:schemeClr val="tx1"/>
                </a:solidFill>
                <a:effectLst/>
                <a:latin typeface="Arial" panose="020B0604020202020204" pitchFamily="34" charset="0"/>
                <a:cs typeface="Arial" panose="020B0604020202020204" pitchFamily="34" charset="0"/>
              </a:rPr>
              <a:t>Kullanılacak </a:t>
            </a:r>
            <a:r>
              <a:rPr lang="tr-TR" sz="2800" b="0" dirty="0" smtClean="0">
                <a:solidFill>
                  <a:srgbClr val="FF0000"/>
                </a:solidFill>
                <a:effectLst/>
                <a:latin typeface="Arial" panose="020B0604020202020204" pitchFamily="34" charset="0"/>
                <a:cs typeface="Arial" panose="020B0604020202020204" pitchFamily="34" charset="0"/>
              </a:rPr>
              <a:t>Karma Teklif Mektubu</a:t>
            </a:r>
          </a:p>
          <a:p>
            <a:pPr algn="just"/>
            <a:endParaRPr lang="tr-TR" sz="2800" b="0" dirty="0">
              <a:solidFill>
                <a:schemeClr val="tx1"/>
              </a:solidFill>
              <a:effectLst/>
              <a:latin typeface="Arial" panose="020B0604020202020204" pitchFamily="34" charset="0"/>
              <a:cs typeface="Arial" panose="020B0604020202020204" pitchFamily="34" charset="0"/>
            </a:endParaRPr>
          </a:p>
          <a:p>
            <a:pPr algn="just">
              <a:buFont typeface="Wingdings" panose="05000000000000000000" pitchFamily="2" charset="2"/>
              <a:buChar char="q"/>
            </a:pPr>
            <a:r>
              <a:rPr lang="tr-TR" sz="2800" b="0" dirty="0">
                <a:solidFill>
                  <a:schemeClr val="tx1"/>
                </a:solidFill>
                <a:effectLst/>
                <a:latin typeface="Arial" panose="020B0604020202020204" pitchFamily="34" charset="0"/>
                <a:cs typeface="Arial" panose="020B0604020202020204" pitchFamily="34" charset="0"/>
              </a:rPr>
              <a:t>Uygun Olmayan </a:t>
            </a:r>
            <a:r>
              <a:rPr lang="tr-TR" sz="2800" b="0" dirty="0">
                <a:solidFill>
                  <a:srgbClr val="FF0000"/>
                </a:solidFill>
                <a:effectLst/>
                <a:latin typeface="Arial" panose="020B0604020202020204" pitchFamily="34" charset="0"/>
                <a:cs typeface="Arial" panose="020B0604020202020204" pitchFamily="34" charset="0"/>
              </a:rPr>
              <a:t>e-Teklif Kontrol Tutana</a:t>
            </a:r>
            <a:r>
              <a:rPr lang="tr-TR" sz="2200" b="0" dirty="0">
                <a:solidFill>
                  <a:srgbClr val="FF0000"/>
                </a:solidFill>
                <a:effectLst/>
                <a:latin typeface="Arial" panose="020B0604020202020204" pitchFamily="34" charset="0"/>
                <a:cs typeface="Arial" panose="020B0604020202020204" pitchFamily="34" charset="0"/>
              </a:rPr>
              <a:t>ğ</a:t>
            </a:r>
            <a:r>
              <a:rPr lang="tr-TR" sz="2800" b="0" dirty="0">
                <a:solidFill>
                  <a:srgbClr val="FF0000"/>
                </a:solidFill>
                <a:effectLst/>
                <a:latin typeface="Arial" panose="020B0604020202020204" pitchFamily="34" charset="0"/>
                <a:cs typeface="Arial" panose="020B0604020202020204" pitchFamily="34" charset="0"/>
              </a:rPr>
              <a:t>ı</a:t>
            </a:r>
          </a:p>
          <a:p>
            <a:pPr algn="just"/>
            <a:endParaRPr lang="tr-TR" sz="2800" b="0" dirty="0" smtClean="0">
              <a:solidFill>
                <a:schemeClr val="tx1"/>
              </a:solidFill>
              <a:effectLst/>
              <a:latin typeface="Arial" panose="020B0604020202020204" pitchFamily="34" charset="0"/>
              <a:cs typeface="Arial" panose="020B0604020202020204" pitchFamily="34" charset="0"/>
            </a:endParaRPr>
          </a:p>
          <a:p>
            <a:pPr algn="just">
              <a:buFont typeface="Wingdings" panose="05000000000000000000" pitchFamily="2" charset="2"/>
              <a:buChar char="q"/>
            </a:pPr>
            <a:r>
              <a:rPr lang="tr-TR" sz="2800" b="0" dirty="0" smtClean="0">
                <a:solidFill>
                  <a:schemeClr val="tx1"/>
                </a:solidFill>
                <a:effectLst/>
                <a:latin typeface="Arial" panose="020B0604020202020204" pitchFamily="34" charset="0"/>
                <a:cs typeface="Arial" panose="020B0604020202020204" pitchFamily="34" charset="0"/>
              </a:rPr>
              <a:t>Beyan </a:t>
            </a:r>
            <a:r>
              <a:rPr lang="tr-TR" sz="2800" b="0" dirty="0">
                <a:solidFill>
                  <a:schemeClr val="tx1"/>
                </a:solidFill>
                <a:effectLst/>
                <a:latin typeface="Arial" panose="020B0604020202020204" pitchFamily="34" charset="0"/>
                <a:cs typeface="Arial" panose="020B0604020202020204" pitchFamily="34" charset="0"/>
              </a:rPr>
              <a:t>Edilen Bilgileri Tevsik Eden Belgelerin </a:t>
            </a:r>
            <a:r>
              <a:rPr lang="tr-TR" sz="2800" b="0" dirty="0">
                <a:solidFill>
                  <a:srgbClr val="FF0000"/>
                </a:solidFill>
                <a:effectLst/>
                <a:latin typeface="Arial" panose="020B0604020202020204" pitchFamily="34" charset="0"/>
                <a:cs typeface="Arial" panose="020B0604020202020204" pitchFamily="34" charset="0"/>
              </a:rPr>
              <a:t>Sunulması Talebine İlişkin </a:t>
            </a:r>
            <a:r>
              <a:rPr lang="tr-TR" sz="2800" b="0" dirty="0" smtClean="0">
                <a:solidFill>
                  <a:srgbClr val="FF0000"/>
                </a:solidFill>
                <a:effectLst/>
                <a:latin typeface="Arial" panose="020B0604020202020204" pitchFamily="34" charset="0"/>
                <a:cs typeface="Arial" panose="020B0604020202020204" pitchFamily="34" charset="0"/>
              </a:rPr>
              <a:t>Form</a:t>
            </a:r>
          </a:p>
          <a:p>
            <a:pPr algn="just"/>
            <a:endParaRPr lang="tr-TR" sz="2800" b="0" dirty="0" smtClean="0">
              <a:solidFill>
                <a:schemeClr val="tx1"/>
              </a:solidFill>
              <a:effectLst/>
              <a:latin typeface="Arial" panose="020B0604020202020204" pitchFamily="34" charset="0"/>
              <a:cs typeface="Arial" panose="020B0604020202020204" pitchFamily="34" charset="0"/>
            </a:endParaRPr>
          </a:p>
          <a:p>
            <a:pPr algn="just">
              <a:buFont typeface="Wingdings" panose="05000000000000000000" pitchFamily="2" charset="2"/>
              <a:buChar char="q"/>
            </a:pPr>
            <a:r>
              <a:rPr lang="tr-TR" sz="2800" b="0" dirty="0">
                <a:solidFill>
                  <a:schemeClr val="tx1"/>
                </a:solidFill>
                <a:effectLst/>
                <a:latin typeface="Arial" panose="020B0604020202020204" pitchFamily="34" charset="0"/>
                <a:cs typeface="Arial" panose="020B0604020202020204" pitchFamily="34" charset="0"/>
              </a:rPr>
              <a:t>Elektronik Eksiltmeye </a:t>
            </a:r>
            <a:r>
              <a:rPr lang="tr-TR" sz="2800" b="0" dirty="0">
                <a:solidFill>
                  <a:srgbClr val="FF0000"/>
                </a:solidFill>
                <a:effectLst/>
                <a:latin typeface="Arial" panose="020B0604020202020204" pitchFamily="34" charset="0"/>
                <a:cs typeface="Arial" panose="020B0604020202020204" pitchFamily="34" charset="0"/>
              </a:rPr>
              <a:t>Davet Formu </a:t>
            </a:r>
          </a:p>
        </p:txBody>
      </p:sp>
      <p:sp>
        <p:nvSpPr>
          <p:cNvPr id="5" name="Slayt Numarası Yer Tutucusu 4"/>
          <p:cNvSpPr>
            <a:spLocks noGrp="1"/>
          </p:cNvSpPr>
          <p:nvPr>
            <p:ph type="sldNum" sz="quarter" idx="12"/>
          </p:nvPr>
        </p:nvSpPr>
        <p:spPr/>
        <p:txBody>
          <a:bodyPr>
            <a:normAutofit/>
          </a:bodyPr>
          <a:lstStyle/>
          <a:p>
            <a:pPr>
              <a:defRPr/>
            </a:pPr>
            <a:fld id="{2026F8BA-9EC2-4CFA-B1CC-AA1F8B0ED30E}" type="slidenum">
              <a:rPr lang="tr-TR" smtClean="0"/>
              <a:pPr>
                <a:defRPr/>
              </a:pPr>
              <a:t>25</a:t>
            </a:fld>
            <a:endParaRPr lang="tr-TR"/>
          </a:p>
        </p:txBody>
      </p:sp>
    </p:spTree>
    <p:extLst>
      <p:ext uri="{BB962C8B-B14F-4D97-AF65-F5344CB8AC3E}">
        <p14:creationId xmlns:p14="http://schemas.microsoft.com/office/powerpoint/2010/main" val="137913731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 Başlık"/>
          <p:cNvSpPr>
            <a:spLocks noGrp="1"/>
          </p:cNvSpPr>
          <p:nvPr>
            <p:ph type="title"/>
          </p:nvPr>
        </p:nvSpPr>
        <p:spPr>
          <a:xfrm>
            <a:off x="428625" y="214313"/>
            <a:ext cx="8229600" cy="1143000"/>
          </a:xfrm>
        </p:spPr>
        <p:txBody>
          <a:bodyPr>
            <a:normAutofit fontScale="90000"/>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TEKLİFLERİN HAZIRLANMASI VE SUNULMASI</a:t>
            </a:r>
            <a:endParaRPr lang="tr-TR" altLang="tr-TR" sz="4000" b="0" dirty="0" smtClean="0">
              <a:solidFill>
                <a:schemeClr val="tx1"/>
              </a:solidFill>
              <a:effectLst/>
              <a:latin typeface="Arial" panose="020B0604020202020204" pitchFamily="34" charset="0"/>
              <a:cs typeface="Arial" panose="020B0604020202020204" pitchFamily="34" charset="0"/>
            </a:endParaRPr>
          </a:p>
        </p:txBody>
      </p:sp>
      <p:sp>
        <p:nvSpPr>
          <p:cNvPr id="5" name="4 Slayt Numarası Yer Tutucusu"/>
          <p:cNvSpPr>
            <a:spLocks noGrp="1"/>
          </p:cNvSpPr>
          <p:nvPr>
            <p:ph type="sldNum" sz="quarter" idx="12"/>
          </p:nvPr>
        </p:nvSpPr>
        <p:spPr/>
        <p:txBody>
          <a:bodyPr>
            <a:normAutofit/>
          </a:bodyPr>
          <a:lstStyle/>
          <a:p>
            <a:pPr>
              <a:defRPr/>
            </a:pPr>
            <a:fld id="{67823B2F-5A97-4743-B205-2AF9D68B7441}" type="slidenum">
              <a:rPr lang="tr-TR"/>
              <a:pPr>
                <a:defRPr/>
              </a:pPr>
              <a:t>26</a:t>
            </a:fld>
            <a:endParaRPr lang="tr-TR"/>
          </a:p>
        </p:txBody>
      </p:sp>
      <p:sp>
        <p:nvSpPr>
          <p:cNvPr id="16388" name="2 İçerik Yer Tutucusu"/>
          <p:cNvSpPr>
            <a:spLocks noGrp="1"/>
          </p:cNvSpPr>
          <p:nvPr>
            <p:ph sz="quarter" idx="1"/>
          </p:nvPr>
        </p:nvSpPr>
        <p:spPr>
          <a:xfrm>
            <a:off x="468313" y="1628775"/>
            <a:ext cx="8153400" cy="4495800"/>
          </a:xfrm>
        </p:spPr>
        <p:txBody>
          <a:bodyPr/>
          <a:lstStyle/>
          <a:p>
            <a:pPr algn="just" eaLnBrk="1" hangingPunct="1">
              <a:lnSpc>
                <a:spcPct val="150000"/>
              </a:lnSpc>
              <a:buFont typeface="Wingdings" pitchFamily="2" charset="2"/>
              <a:buChar char="q"/>
            </a:pPr>
            <a:r>
              <a:rPr lang="tr-TR" sz="2600" b="0" dirty="0">
                <a:solidFill>
                  <a:schemeClr val="tx1"/>
                </a:solidFill>
                <a:effectLst/>
                <a:latin typeface="Arial" panose="020B0604020202020204" pitchFamily="34" charset="0"/>
                <a:cs typeface="Arial" panose="020B0604020202020204" pitchFamily="34" charset="0"/>
              </a:rPr>
              <a:t>Teklifler EKAP üzerinden, </a:t>
            </a:r>
            <a:r>
              <a:rPr lang="tr-TR" sz="2600" b="0" dirty="0">
                <a:solidFill>
                  <a:srgbClr val="FF0000"/>
                </a:solidFill>
                <a:effectLst/>
                <a:latin typeface="Arial" panose="020B0604020202020204" pitchFamily="34" charset="0"/>
                <a:cs typeface="Arial" panose="020B0604020202020204" pitchFamily="34" charset="0"/>
              </a:rPr>
              <a:t>yalnızca teklif mektubu ve ekleri doldurularak </a:t>
            </a:r>
            <a:r>
              <a:rPr lang="tr-TR" sz="2600" b="0" dirty="0">
                <a:solidFill>
                  <a:schemeClr val="tx1"/>
                </a:solidFill>
                <a:effectLst/>
                <a:latin typeface="Arial" panose="020B0604020202020204" pitchFamily="34" charset="0"/>
                <a:cs typeface="Arial" panose="020B0604020202020204" pitchFamily="34" charset="0"/>
              </a:rPr>
              <a:t>hazırlanır ve e-teklif </a:t>
            </a:r>
            <a:r>
              <a:rPr lang="tr-TR" sz="2600" b="0" dirty="0" smtClean="0">
                <a:solidFill>
                  <a:schemeClr val="tx1"/>
                </a:solidFill>
                <a:effectLst/>
                <a:latin typeface="Arial" panose="020B0604020202020204" pitchFamily="34" charset="0"/>
                <a:cs typeface="Arial" panose="020B0604020202020204" pitchFamily="34" charset="0"/>
              </a:rPr>
              <a:t>(e-imza ile imzalanarak) şeklinde </a:t>
            </a:r>
            <a:r>
              <a:rPr lang="tr-TR" sz="2600" b="0" dirty="0">
                <a:solidFill>
                  <a:schemeClr val="tx1"/>
                </a:solidFill>
                <a:effectLst/>
                <a:latin typeface="Arial" panose="020B0604020202020204" pitchFamily="34" charset="0"/>
                <a:cs typeface="Arial" panose="020B0604020202020204" pitchFamily="34" charset="0"/>
              </a:rPr>
              <a:t>sunulur. </a:t>
            </a:r>
            <a:endParaRPr lang="tr-TR" sz="2600" b="0" dirty="0" smtClean="0">
              <a:solidFill>
                <a:schemeClr val="tx1"/>
              </a:solidFill>
              <a:effectLst/>
              <a:latin typeface="Arial" panose="020B0604020202020204" pitchFamily="34" charset="0"/>
              <a:cs typeface="Arial" panose="020B0604020202020204" pitchFamily="34" charset="0"/>
            </a:endParaRPr>
          </a:p>
          <a:p>
            <a:pPr algn="just" eaLnBrk="1" hangingPunct="1">
              <a:lnSpc>
                <a:spcPct val="150000"/>
              </a:lnSpc>
              <a:buFont typeface="Wingdings" pitchFamily="2" charset="2"/>
              <a:buChar char="q"/>
            </a:pPr>
            <a:r>
              <a:rPr lang="tr-TR" sz="2600" dirty="0">
                <a:solidFill>
                  <a:srgbClr val="FF0000"/>
                </a:solidFill>
                <a:latin typeface="Arial" panose="020B0604020202020204" pitchFamily="34" charset="0"/>
                <a:cs typeface="Arial" panose="020B0604020202020204" pitchFamily="34" charset="0"/>
              </a:rPr>
              <a:t>e-anahtarlar </a:t>
            </a:r>
            <a:r>
              <a:rPr lang="tr-TR" sz="2600" dirty="0">
                <a:latin typeface="Arial" panose="020B0604020202020204" pitchFamily="34" charset="0"/>
                <a:cs typeface="Arial" panose="020B0604020202020204" pitchFamily="34" charset="0"/>
              </a:rPr>
              <a:t>teklif ile birlikte gönderilir. </a:t>
            </a:r>
          </a:p>
          <a:p>
            <a:pPr algn="just" eaLnBrk="1" hangingPunct="1">
              <a:lnSpc>
                <a:spcPct val="150000"/>
              </a:lnSpc>
              <a:buFont typeface="Wingdings" pitchFamily="2" charset="2"/>
              <a:buChar char="q"/>
            </a:pPr>
            <a:r>
              <a:rPr lang="tr-TR" sz="2600" dirty="0">
                <a:latin typeface="Arial" panose="020B0604020202020204" pitchFamily="34" charset="0"/>
                <a:cs typeface="Arial" panose="020B0604020202020204" pitchFamily="34" charset="0"/>
              </a:rPr>
              <a:t>(</a:t>
            </a:r>
            <a:r>
              <a:rPr lang="tr-TR" sz="2600" dirty="0">
                <a:solidFill>
                  <a:srgbClr val="FF0000"/>
                </a:solidFill>
                <a:latin typeface="Arial" panose="020B0604020202020204" pitchFamily="34" charset="0"/>
                <a:cs typeface="Arial" panose="020B0604020202020204" pitchFamily="34" charset="0"/>
              </a:rPr>
              <a:t>Mevcut uygulamada</a:t>
            </a:r>
            <a:r>
              <a:rPr lang="tr-TR" sz="2600" dirty="0">
                <a:latin typeface="Arial" panose="020B0604020202020204" pitchFamily="34" charset="0"/>
                <a:cs typeface="Arial" panose="020B0604020202020204" pitchFamily="34" charset="0"/>
              </a:rPr>
              <a:t>, elektronik beyan usulünde, e-anahtarlar ihale saatinden sonraki </a:t>
            </a:r>
            <a:r>
              <a:rPr lang="tr-TR" sz="2600" dirty="0" smtClean="0">
                <a:latin typeface="Arial" panose="020B0604020202020204" pitchFamily="34" charset="0"/>
                <a:cs typeface="Arial" panose="020B0604020202020204" pitchFamily="34" charset="0"/>
              </a:rPr>
              <a:t>asgari 3 </a:t>
            </a:r>
            <a:r>
              <a:rPr lang="tr-TR" sz="2600" dirty="0">
                <a:latin typeface="Arial" panose="020B0604020202020204" pitchFamily="34" charset="0"/>
                <a:cs typeface="Arial" panose="020B0604020202020204" pitchFamily="34" charset="0"/>
              </a:rPr>
              <a:t>saat içinde gönderiliyor)</a:t>
            </a:r>
          </a:p>
          <a:p>
            <a:pPr algn="just" eaLnBrk="1" hangingPunct="1">
              <a:lnSpc>
                <a:spcPct val="150000"/>
              </a:lnSpc>
              <a:buFont typeface="Wingdings" pitchFamily="2" charset="2"/>
              <a:buChar char="q"/>
            </a:pPr>
            <a:endParaRPr lang="tr-TR" sz="2600" b="0" dirty="0" smtClean="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4263680"/>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 Başlık"/>
          <p:cNvSpPr>
            <a:spLocks noGrp="1"/>
          </p:cNvSpPr>
          <p:nvPr>
            <p:ph type="title"/>
          </p:nvPr>
        </p:nvSpPr>
        <p:spPr>
          <a:xfrm>
            <a:off x="428625" y="214313"/>
            <a:ext cx="8229600" cy="1143000"/>
          </a:xfrm>
        </p:spPr>
        <p:txBody>
          <a:bodyPr>
            <a:normAutofit fontScale="90000"/>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TEKLİFLERİN HAZIRLANMASI VE SUNULMASI</a:t>
            </a:r>
            <a:endParaRPr lang="tr-TR" altLang="tr-TR" sz="4000" b="0" dirty="0" smtClean="0">
              <a:solidFill>
                <a:schemeClr val="tx1"/>
              </a:solidFill>
              <a:effectLst/>
              <a:latin typeface="Arial" panose="020B0604020202020204" pitchFamily="34" charset="0"/>
              <a:cs typeface="Arial" panose="020B0604020202020204" pitchFamily="34" charset="0"/>
            </a:endParaRPr>
          </a:p>
        </p:txBody>
      </p:sp>
      <p:sp>
        <p:nvSpPr>
          <p:cNvPr id="5" name="4 Slayt Numarası Yer Tutucusu"/>
          <p:cNvSpPr>
            <a:spLocks noGrp="1"/>
          </p:cNvSpPr>
          <p:nvPr>
            <p:ph type="sldNum" sz="quarter" idx="12"/>
          </p:nvPr>
        </p:nvSpPr>
        <p:spPr/>
        <p:txBody>
          <a:bodyPr>
            <a:normAutofit/>
          </a:bodyPr>
          <a:lstStyle/>
          <a:p>
            <a:pPr>
              <a:defRPr/>
            </a:pPr>
            <a:fld id="{D96814D9-3A33-4FED-A1E2-8F66AEEBFE69}" type="slidenum">
              <a:rPr lang="tr-TR"/>
              <a:pPr>
                <a:defRPr/>
              </a:pPr>
              <a:t>27</a:t>
            </a:fld>
            <a:endParaRPr lang="tr-TR"/>
          </a:p>
        </p:txBody>
      </p:sp>
      <p:sp>
        <p:nvSpPr>
          <p:cNvPr id="3" name="2 İçerik Yer Tutucusu"/>
          <p:cNvSpPr>
            <a:spLocks noGrp="1"/>
          </p:cNvSpPr>
          <p:nvPr>
            <p:ph sz="quarter" idx="1"/>
          </p:nvPr>
        </p:nvSpPr>
        <p:spPr>
          <a:xfrm>
            <a:off x="323850" y="1268760"/>
            <a:ext cx="8442325" cy="4495800"/>
          </a:xfrm>
        </p:spPr>
        <p:txBody>
          <a:bodyPr>
            <a:noAutofit/>
          </a:bodyPr>
          <a:lstStyle/>
          <a:p>
            <a:pPr algn="just" eaLnBrk="1" hangingPunct="1">
              <a:lnSpc>
                <a:spcPct val="150000"/>
              </a:lnSpc>
              <a:buFont typeface="Wingdings" pitchFamily="2" charset="2"/>
              <a:buChar char="q"/>
            </a:pPr>
            <a:r>
              <a:rPr lang="tr-TR" sz="2600" dirty="0">
                <a:latin typeface="Arial" panose="020B0604020202020204" pitchFamily="34" charset="0"/>
                <a:cs typeface="Arial" panose="020B0604020202020204" pitchFamily="34" charset="0"/>
              </a:rPr>
              <a:t>Teklif mektubu ekinde;</a:t>
            </a:r>
          </a:p>
          <a:p>
            <a:pPr lvl="1" algn="just" eaLnBrk="1" hangingPunct="1">
              <a:lnSpc>
                <a:spcPct val="150000"/>
              </a:lnSpc>
              <a:buFont typeface="Wingdings" pitchFamily="2" charset="2"/>
              <a:buChar char="q"/>
            </a:pPr>
            <a:r>
              <a:rPr lang="tr-TR" sz="2300" dirty="0">
                <a:latin typeface="Arial" panose="020B0604020202020204" pitchFamily="34" charset="0"/>
                <a:cs typeface="Arial" panose="020B0604020202020204" pitchFamily="34" charset="0"/>
              </a:rPr>
              <a:t>Birim fiyat üzerinde teklif alınan ihalelerde </a:t>
            </a:r>
            <a:r>
              <a:rPr lang="tr-TR" sz="2300" dirty="0">
                <a:solidFill>
                  <a:srgbClr val="FF0000"/>
                </a:solidFill>
                <a:latin typeface="Arial" panose="020B0604020202020204" pitchFamily="34" charset="0"/>
                <a:cs typeface="Arial" panose="020B0604020202020204" pitchFamily="34" charset="0"/>
              </a:rPr>
              <a:t>BFTC</a:t>
            </a:r>
            <a:endParaRPr lang="tr-TR" sz="2300" dirty="0">
              <a:latin typeface="Arial" panose="020B0604020202020204" pitchFamily="34" charset="0"/>
              <a:cs typeface="Arial" panose="020B0604020202020204" pitchFamily="34" charset="0"/>
            </a:endParaRPr>
          </a:p>
          <a:p>
            <a:pPr lvl="1" algn="just" eaLnBrk="1" hangingPunct="1">
              <a:lnSpc>
                <a:spcPct val="150000"/>
              </a:lnSpc>
              <a:buFont typeface="Wingdings" pitchFamily="2" charset="2"/>
              <a:buChar char="q"/>
            </a:pPr>
            <a:r>
              <a:rPr lang="tr-TR" sz="2300" dirty="0">
                <a:latin typeface="Arial" panose="020B0604020202020204" pitchFamily="34" charset="0"/>
                <a:cs typeface="Arial" panose="020B0604020202020204" pitchFamily="34" charset="0"/>
              </a:rPr>
              <a:t>Yeterlik kriterlerine </a:t>
            </a:r>
            <a:r>
              <a:rPr lang="tr-TR" sz="2300" dirty="0" smtClean="0">
                <a:latin typeface="Arial" panose="020B0604020202020204" pitchFamily="34" charset="0"/>
                <a:cs typeface="Arial" panose="020B0604020202020204" pitchFamily="34" charset="0"/>
              </a:rPr>
              <a:t>ve varsa fiyat dışı unsurlara ilişkin </a:t>
            </a:r>
            <a:r>
              <a:rPr lang="tr-TR" sz="2300" dirty="0">
                <a:latin typeface="Arial" panose="020B0604020202020204" pitchFamily="34" charset="0"/>
                <a:cs typeface="Arial" panose="020B0604020202020204" pitchFamily="34" charset="0"/>
              </a:rPr>
              <a:t>bilgilerin beyan edilece</a:t>
            </a:r>
            <a:r>
              <a:rPr lang="tr-TR" sz="1900" dirty="0">
                <a:latin typeface="Arial" panose="020B0604020202020204" pitchFamily="34" charset="0"/>
                <a:cs typeface="Arial" panose="020B0604020202020204" pitchFamily="34" charset="0"/>
              </a:rPr>
              <a:t>ğ</a:t>
            </a:r>
            <a:r>
              <a:rPr lang="tr-TR" sz="2300" dirty="0">
                <a:latin typeface="Arial" panose="020B0604020202020204" pitchFamily="34" charset="0"/>
                <a:cs typeface="Arial" panose="020B0604020202020204" pitchFamily="34" charset="0"/>
              </a:rPr>
              <a:t>i </a:t>
            </a:r>
            <a:r>
              <a:rPr lang="tr-TR" sz="2300" dirty="0">
                <a:solidFill>
                  <a:srgbClr val="FF0000"/>
                </a:solidFill>
                <a:latin typeface="Arial" panose="020B0604020202020204" pitchFamily="34" charset="0"/>
                <a:cs typeface="Arial" panose="020B0604020202020204" pitchFamily="34" charset="0"/>
              </a:rPr>
              <a:t>YBT</a:t>
            </a:r>
            <a:r>
              <a:rPr lang="tr-TR" sz="2300" dirty="0">
                <a:latin typeface="Arial" panose="020B0604020202020204" pitchFamily="34" charset="0"/>
                <a:cs typeface="Arial" panose="020B0604020202020204" pitchFamily="34" charset="0"/>
              </a:rPr>
              <a:t>,</a:t>
            </a:r>
          </a:p>
          <a:p>
            <a:pPr lvl="1" algn="just" eaLnBrk="1" hangingPunct="1">
              <a:buFont typeface="Wingdings" pitchFamily="2" charset="2"/>
              <a:buChar char="q"/>
              <a:defRPr/>
            </a:pPr>
            <a:r>
              <a:rPr lang="tr-TR" sz="2300" b="0" dirty="0" smtClean="0">
                <a:solidFill>
                  <a:srgbClr val="FF0000"/>
                </a:solidFill>
                <a:effectLst/>
                <a:latin typeface="Arial" panose="020B0604020202020204" pitchFamily="34" charset="0"/>
                <a:cs typeface="Arial" panose="020B0604020202020204" pitchFamily="34" charset="0"/>
              </a:rPr>
              <a:t>İş </a:t>
            </a:r>
            <a:r>
              <a:rPr lang="tr-TR" sz="2300" b="0" dirty="0">
                <a:solidFill>
                  <a:srgbClr val="FF0000"/>
                </a:solidFill>
                <a:effectLst/>
                <a:latin typeface="Arial" panose="020B0604020202020204" pitchFamily="34" charset="0"/>
                <a:cs typeface="Arial" panose="020B0604020202020204" pitchFamily="34" charset="0"/>
              </a:rPr>
              <a:t>ortaklı</a:t>
            </a:r>
            <a:r>
              <a:rPr lang="tr-TR" sz="1900" b="0" dirty="0">
                <a:solidFill>
                  <a:srgbClr val="FF0000"/>
                </a:solidFill>
                <a:effectLst/>
                <a:latin typeface="Arial" panose="020B0604020202020204" pitchFamily="34" charset="0"/>
                <a:cs typeface="Arial" panose="020B0604020202020204" pitchFamily="34" charset="0"/>
              </a:rPr>
              <a:t>ğ</a:t>
            </a:r>
            <a:r>
              <a:rPr lang="tr-TR" sz="2300" b="0" dirty="0">
                <a:solidFill>
                  <a:srgbClr val="FF0000"/>
                </a:solidFill>
                <a:effectLst/>
                <a:latin typeface="Arial" panose="020B0604020202020204" pitchFamily="34" charset="0"/>
                <a:cs typeface="Arial" panose="020B0604020202020204" pitchFamily="34" charset="0"/>
              </a:rPr>
              <a:t>ı beyannamesi</a:t>
            </a:r>
            <a:r>
              <a:rPr lang="tr-TR" sz="2300" b="0" dirty="0">
                <a:solidFill>
                  <a:schemeClr val="tx1"/>
                </a:solidFill>
                <a:effectLst/>
                <a:latin typeface="Arial" panose="020B0604020202020204" pitchFamily="34" charset="0"/>
                <a:cs typeface="Arial" panose="020B0604020202020204" pitchFamily="34" charset="0"/>
              </a:rPr>
              <a:t>, </a:t>
            </a:r>
            <a:endParaRPr lang="tr-TR" sz="2300" b="0" dirty="0" smtClean="0">
              <a:solidFill>
                <a:schemeClr val="tx1"/>
              </a:solidFill>
              <a:effectLst/>
              <a:latin typeface="Arial" panose="020B0604020202020204" pitchFamily="34" charset="0"/>
              <a:cs typeface="Arial" panose="020B0604020202020204" pitchFamily="34" charset="0"/>
            </a:endParaRPr>
          </a:p>
          <a:p>
            <a:pPr lvl="1" algn="just" eaLnBrk="1" hangingPunct="1">
              <a:buFont typeface="Wingdings" pitchFamily="2" charset="2"/>
              <a:buChar char="q"/>
              <a:defRPr/>
            </a:pPr>
            <a:r>
              <a:rPr lang="tr-TR" sz="2300" b="0" dirty="0" smtClean="0">
                <a:solidFill>
                  <a:srgbClr val="FF0000"/>
                </a:solidFill>
                <a:effectLst/>
                <a:latin typeface="Arial" panose="020B0604020202020204" pitchFamily="34" charset="0"/>
                <a:cs typeface="Arial" panose="020B0604020202020204" pitchFamily="34" charset="0"/>
              </a:rPr>
              <a:t>Konsorsiyum beyannamesi</a:t>
            </a:r>
            <a:r>
              <a:rPr lang="tr-TR" sz="2300" b="0" dirty="0" smtClean="0">
                <a:solidFill>
                  <a:schemeClr val="tx1"/>
                </a:solidFill>
                <a:effectLst/>
                <a:latin typeface="Arial" panose="020B0604020202020204" pitchFamily="34" charset="0"/>
                <a:cs typeface="Arial" panose="020B0604020202020204" pitchFamily="34" charset="0"/>
              </a:rPr>
              <a:t>, </a:t>
            </a:r>
          </a:p>
          <a:p>
            <a:pPr lvl="1" algn="just" eaLnBrk="1" hangingPunct="1">
              <a:buFont typeface="Wingdings" pitchFamily="2" charset="2"/>
              <a:buChar char="q"/>
              <a:defRPr/>
            </a:pPr>
            <a:r>
              <a:rPr lang="tr-TR" sz="2300" b="0" dirty="0" smtClean="0">
                <a:solidFill>
                  <a:schemeClr val="tx1"/>
                </a:solidFill>
                <a:effectLst/>
                <a:latin typeface="Arial" panose="020B0604020202020204" pitchFamily="34" charset="0"/>
                <a:cs typeface="Arial" panose="020B0604020202020204" pitchFamily="34" charset="0"/>
              </a:rPr>
              <a:t>Mal alımı ihalelerinde yeterlik </a:t>
            </a:r>
            <a:r>
              <a:rPr lang="tr-TR" sz="2300" b="0" dirty="0">
                <a:solidFill>
                  <a:schemeClr val="tx1"/>
                </a:solidFill>
                <a:effectLst/>
                <a:latin typeface="Arial" panose="020B0604020202020204" pitchFamily="34" charset="0"/>
                <a:cs typeface="Arial" panose="020B0604020202020204" pitchFamily="34" charset="0"/>
              </a:rPr>
              <a:t>kriteri olarak belirlenmesi halinde </a:t>
            </a:r>
            <a:r>
              <a:rPr lang="tr-TR" sz="2300" b="0" dirty="0" smtClean="0">
                <a:solidFill>
                  <a:srgbClr val="FF0000"/>
                </a:solidFill>
                <a:effectLst/>
                <a:latin typeface="Arial" panose="020B0604020202020204" pitchFamily="34" charset="0"/>
                <a:cs typeface="Arial" panose="020B0604020202020204" pitchFamily="34" charset="0"/>
              </a:rPr>
              <a:t>teknik </a:t>
            </a:r>
            <a:r>
              <a:rPr lang="tr-TR" sz="2300" b="0" dirty="0">
                <a:solidFill>
                  <a:srgbClr val="FF0000"/>
                </a:solidFill>
                <a:effectLst/>
                <a:latin typeface="Arial" panose="020B0604020202020204" pitchFamily="34" charset="0"/>
                <a:cs typeface="Arial" panose="020B0604020202020204" pitchFamily="34" charset="0"/>
              </a:rPr>
              <a:t>şartnameye cevaplar ve </a:t>
            </a:r>
            <a:r>
              <a:rPr lang="tr-TR" sz="2300" b="0" dirty="0" smtClean="0">
                <a:solidFill>
                  <a:srgbClr val="FF0000"/>
                </a:solidFill>
                <a:effectLst/>
                <a:latin typeface="Arial" panose="020B0604020202020204" pitchFamily="34" charset="0"/>
                <a:cs typeface="Arial" panose="020B0604020202020204" pitchFamily="34" charset="0"/>
              </a:rPr>
              <a:t>açıklamalar</a:t>
            </a:r>
            <a:r>
              <a:rPr lang="tr-TR" sz="2300" b="0" dirty="0" smtClean="0">
                <a:solidFill>
                  <a:schemeClr val="tx1"/>
                </a:solidFill>
                <a:effectLst/>
                <a:latin typeface="Arial" panose="020B0604020202020204" pitchFamily="34" charset="0"/>
                <a:cs typeface="Arial" panose="020B0604020202020204" pitchFamily="34" charset="0"/>
              </a:rPr>
              <a:t>,</a:t>
            </a:r>
          </a:p>
          <a:p>
            <a:pPr marL="82550" indent="0" algn="just" eaLnBrk="1" hangingPunct="1">
              <a:buNone/>
              <a:defRPr/>
            </a:pPr>
            <a:r>
              <a:rPr lang="tr-TR" sz="2600" dirty="0">
                <a:latin typeface="Arial" panose="020B0604020202020204" pitchFamily="34" charset="0"/>
                <a:cs typeface="Arial" panose="020B0604020202020204" pitchFamily="34" charset="0"/>
              </a:rPr>
              <a:t> </a:t>
            </a:r>
            <a:r>
              <a:rPr lang="tr-TR" sz="2600" dirty="0" smtClean="0">
                <a:latin typeface="Arial" panose="020B0604020202020204" pitchFamily="34" charset="0"/>
                <a:cs typeface="Arial" panose="020B0604020202020204" pitchFamily="34" charset="0"/>
              </a:rPr>
              <a:t>     </a:t>
            </a:r>
            <a:r>
              <a:rPr lang="tr-TR" sz="2600" b="0" dirty="0" smtClean="0">
                <a:solidFill>
                  <a:schemeClr val="tx1"/>
                </a:solidFill>
                <a:effectLst/>
                <a:latin typeface="Arial" panose="020B0604020202020204" pitchFamily="34" charset="0"/>
                <a:cs typeface="Arial" panose="020B0604020202020204" pitchFamily="34" charset="0"/>
              </a:rPr>
              <a:t>Sunulur. </a:t>
            </a:r>
          </a:p>
          <a:p>
            <a:pPr algn="just" eaLnBrk="1" hangingPunct="1">
              <a:buFont typeface="Wingdings" pitchFamily="2" charset="2"/>
              <a:buChar char="q"/>
              <a:defRPr/>
            </a:pPr>
            <a:r>
              <a:rPr lang="tr-TR" sz="2600" dirty="0">
                <a:solidFill>
                  <a:srgbClr val="FF0000"/>
                </a:solidFill>
                <a:latin typeface="Arial" panose="020B0604020202020204" pitchFamily="34" charset="0"/>
                <a:cs typeface="Arial" panose="020B0604020202020204" pitchFamily="34" charset="0"/>
              </a:rPr>
              <a:t>EKAP tarafından otomatik </a:t>
            </a:r>
            <a:r>
              <a:rPr lang="tr-TR" sz="2600" dirty="0" smtClean="0">
                <a:solidFill>
                  <a:srgbClr val="FF0000"/>
                </a:solidFill>
                <a:latin typeface="Arial" panose="020B0604020202020204" pitchFamily="34" charset="0"/>
                <a:cs typeface="Arial" panose="020B0604020202020204" pitchFamily="34" charset="0"/>
              </a:rPr>
              <a:t>olarak </a:t>
            </a:r>
            <a:r>
              <a:rPr lang="tr-TR" sz="2600" dirty="0" smtClean="0">
                <a:latin typeface="Arial" panose="020B0604020202020204" pitchFamily="34" charset="0"/>
                <a:cs typeface="Arial" panose="020B0604020202020204" pitchFamily="34" charset="0"/>
              </a:rPr>
              <a:t>oluşturulan </a:t>
            </a:r>
            <a:r>
              <a:rPr lang="tr-TR" sz="2600" dirty="0">
                <a:latin typeface="Arial" panose="020B0604020202020204" pitchFamily="34" charset="0"/>
                <a:cs typeface="Arial" panose="020B0604020202020204" pitchFamily="34" charset="0"/>
              </a:rPr>
              <a:t>YBT </a:t>
            </a:r>
            <a:r>
              <a:rPr lang="tr-TR" sz="2600" dirty="0" smtClean="0">
                <a:solidFill>
                  <a:srgbClr val="FF0000"/>
                </a:solidFill>
                <a:latin typeface="Arial" panose="020B0604020202020204" pitchFamily="34" charset="0"/>
                <a:cs typeface="Arial" panose="020B0604020202020204" pitchFamily="34" charset="0"/>
              </a:rPr>
              <a:t>standart formu</a:t>
            </a:r>
            <a:r>
              <a:rPr lang="tr-TR" sz="2600" dirty="0" smtClean="0">
                <a:latin typeface="Arial" panose="020B0604020202020204" pitchFamily="34" charset="0"/>
                <a:cs typeface="Arial" panose="020B0604020202020204" pitchFamily="34" charset="0"/>
              </a:rPr>
              <a:t>nun isteklilerce doldurulması gerekir.</a:t>
            </a:r>
            <a:endParaRPr lang="en-GB" sz="2600" b="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0114182"/>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1 Başlık"/>
          <p:cNvSpPr>
            <a:spLocks noGrp="1"/>
          </p:cNvSpPr>
          <p:nvPr>
            <p:ph type="title"/>
          </p:nvPr>
        </p:nvSpPr>
        <p:spPr>
          <a:xfrm>
            <a:off x="428625" y="214313"/>
            <a:ext cx="8229600" cy="1143000"/>
          </a:xfrm>
        </p:spPr>
        <p:txBody>
          <a:bodyPr>
            <a:normAutofit fontScale="90000"/>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TEKLİFLERİN HAZIRLANMASI VE SUNULMASI</a:t>
            </a:r>
            <a:endParaRPr lang="tr-TR" altLang="tr-TR" sz="4000" b="0" dirty="0" smtClean="0">
              <a:solidFill>
                <a:schemeClr val="tx1"/>
              </a:solidFill>
              <a:effectLst/>
              <a:latin typeface="Arial" panose="020B0604020202020204" pitchFamily="34" charset="0"/>
              <a:cs typeface="Arial" panose="020B0604020202020204" pitchFamily="34" charset="0"/>
            </a:endParaRPr>
          </a:p>
        </p:txBody>
      </p:sp>
      <p:sp>
        <p:nvSpPr>
          <p:cNvPr id="5" name="4 Slayt Numarası Yer Tutucusu"/>
          <p:cNvSpPr>
            <a:spLocks noGrp="1"/>
          </p:cNvSpPr>
          <p:nvPr>
            <p:ph type="sldNum" sz="quarter" idx="12"/>
          </p:nvPr>
        </p:nvSpPr>
        <p:spPr/>
        <p:txBody>
          <a:bodyPr>
            <a:normAutofit/>
          </a:bodyPr>
          <a:lstStyle/>
          <a:p>
            <a:pPr>
              <a:defRPr/>
            </a:pPr>
            <a:fld id="{7EF00423-446D-4CCD-A321-5191D8621ED6}" type="slidenum">
              <a:rPr lang="tr-TR"/>
              <a:pPr>
                <a:defRPr/>
              </a:pPr>
              <a:t>28</a:t>
            </a:fld>
            <a:endParaRPr lang="tr-TR"/>
          </a:p>
        </p:txBody>
      </p:sp>
      <p:sp>
        <p:nvSpPr>
          <p:cNvPr id="19460" name="2 İçerik Yer Tutucusu"/>
          <p:cNvSpPr>
            <a:spLocks noGrp="1"/>
          </p:cNvSpPr>
          <p:nvPr>
            <p:ph sz="quarter" idx="1"/>
          </p:nvPr>
        </p:nvSpPr>
        <p:spPr>
          <a:xfrm>
            <a:off x="395288" y="1340768"/>
            <a:ext cx="8442325" cy="4495800"/>
          </a:xfrm>
        </p:spPr>
        <p:txBody>
          <a:bodyPr/>
          <a:lstStyle/>
          <a:p>
            <a:pPr algn="just" eaLnBrk="1" hangingPunct="1">
              <a:buFont typeface="Wingdings" pitchFamily="2" charset="2"/>
              <a:buChar char="q"/>
            </a:pPr>
            <a:r>
              <a:rPr lang="tr-TR" sz="2600" b="0" dirty="0" smtClean="0">
                <a:solidFill>
                  <a:srgbClr val="FF0000"/>
                </a:solidFill>
                <a:effectLst/>
                <a:latin typeface="Arial" panose="020B0604020202020204" pitchFamily="34" charset="0"/>
                <a:cs typeface="Arial" panose="020B0604020202020204" pitchFamily="34" charset="0"/>
              </a:rPr>
              <a:t>Ortak girişimlerin katıldı</a:t>
            </a:r>
            <a:r>
              <a:rPr lang="tr-TR" sz="2300" b="0" dirty="0" smtClean="0">
                <a:solidFill>
                  <a:srgbClr val="FF0000"/>
                </a:solidFill>
                <a:effectLst/>
                <a:latin typeface="Arial" panose="020B0604020202020204" pitchFamily="34" charset="0"/>
                <a:cs typeface="Arial" panose="020B0604020202020204" pitchFamily="34" charset="0"/>
              </a:rPr>
              <a:t>ğ</a:t>
            </a:r>
            <a:r>
              <a:rPr lang="tr-TR" sz="2600" b="0" dirty="0" smtClean="0">
                <a:solidFill>
                  <a:srgbClr val="FF0000"/>
                </a:solidFill>
                <a:effectLst/>
                <a:latin typeface="Arial" panose="020B0604020202020204" pitchFamily="34" charset="0"/>
                <a:cs typeface="Arial" panose="020B0604020202020204" pitchFamily="34" charset="0"/>
              </a:rPr>
              <a:t>ı ihalelerde </a:t>
            </a:r>
            <a:r>
              <a:rPr lang="tr-TR" sz="2600" b="0" dirty="0">
                <a:solidFill>
                  <a:schemeClr val="tx1"/>
                </a:solidFill>
                <a:effectLst/>
                <a:latin typeface="Arial" panose="020B0604020202020204" pitchFamily="34" charset="0"/>
                <a:cs typeface="Arial" panose="020B0604020202020204" pitchFamily="34" charset="0"/>
              </a:rPr>
              <a:t>teklif mektubu ekinde yer alan </a:t>
            </a:r>
            <a:r>
              <a:rPr lang="tr-TR" sz="2600" b="0" dirty="0" err="1" smtClean="0">
                <a:solidFill>
                  <a:srgbClr val="FF0000"/>
                </a:solidFill>
                <a:effectLst/>
                <a:latin typeface="Arial" panose="020B0604020202020204" pitchFamily="34" charset="0"/>
                <a:cs typeface="Arial" panose="020B0604020202020204" pitchFamily="34" charset="0"/>
              </a:rPr>
              <a:t>YBT’nun</a:t>
            </a:r>
            <a:r>
              <a:rPr lang="tr-TR" sz="2600" b="0" dirty="0" smtClean="0">
                <a:solidFill>
                  <a:schemeClr val="tx1"/>
                </a:solidFill>
                <a:effectLst/>
                <a:latin typeface="Arial" panose="020B0604020202020204" pitchFamily="34" charset="0"/>
                <a:cs typeface="Arial" panose="020B0604020202020204" pitchFamily="34" charset="0"/>
              </a:rPr>
              <a:t> </a:t>
            </a:r>
            <a:r>
              <a:rPr lang="tr-TR" sz="2600" b="0" dirty="0" smtClean="0">
                <a:solidFill>
                  <a:srgbClr val="FF0000"/>
                </a:solidFill>
                <a:effectLst/>
                <a:latin typeface="Arial" panose="020B0604020202020204" pitchFamily="34" charset="0"/>
                <a:cs typeface="Arial" panose="020B0604020202020204" pitchFamily="34" charset="0"/>
              </a:rPr>
              <a:t>her </a:t>
            </a:r>
            <a:r>
              <a:rPr lang="tr-TR" sz="2600" b="0" dirty="0">
                <a:solidFill>
                  <a:srgbClr val="FF0000"/>
                </a:solidFill>
                <a:effectLst/>
                <a:latin typeface="Arial" panose="020B0604020202020204" pitchFamily="34" charset="0"/>
                <a:cs typeface="Arial" panose="020B0604020202020204" pitchFamily="34" charset="0"/>
              </a:rPr>
              <a:t>bir ortak tarafından </a:t>
            </a:r>
            <a:r>
              <a:rPr lang="tr-TR" sz="2600" b="0" dirty="0">
                <a:solidFill>
                  <a:schemeClr val="tx1"/>
                </a:solidFill>
                <a:effectLst/>
                <a:latin typeface="Arial" panose="020B0604020202020204" pitchFamily="34" charset="0"/>
                <a:cs typeface="Arial" panose="020B0604020202020204" pitchFamily="34" charset="0"/>
              </a:rPr>
              <a:t>ayrı </a:t>
            </a:r>
            <a:r>
              <a:rPr lang="tr-TR" sz="2600" b="0" dirty="0" smtClean="0">
                <a:solidFill>
                  <a:schemeClr val="tx1"/>
                </a:solidFill>
                <a:effectLst/>
                <a:latin typeface="Arial" panose="020B0604020202020204" pitchFamily="34" charset="0"/>
                <a:cs typeface="Arial" panose="020B0604020202020204" pitchFamily="34" charset="0"/>
              </a:rPr>
              <a:t>ayrı sunulması gerekmektedir. </a:t>
            </a:r>
          </a:p>
          <a:p>
            <a:pPr algn="just" eaLnBrk="1" hangingPunct="1">
              <a:buFont typeface="Wingdings" pitchFamily="2" charset="2"/>
              <a:buChar char="q"/>
            </a:pPr>
            <a:endParaRPr lang="tr-TR" sz="2600" b="0" dirty="0">
              <a:solidFill>
                <a:schemeClr val="tx1"/>
              </a:solidFill>
              <a:effectLst/>
              <a:latin typeface="Arial" panose="020B0604020202020204" pitchFamily="34" charset="0"/>
              <a:cs typeface="Arial" panose="020B0604020202020204" pitchFamily="34" charset="0"/>
            </a:endParaRPr>
          </a:p>
          <a:p>
            <a:pPr algn="just" eaLnBrk="1" hangingPunct="1">
              <a:buFont typeface="Wingdings" pitchFamily="2" charset="2"/>
              <a:buChar char="q"/>
            </a:pPr>
            <a:r>
              <a:rPr lang="tr-TR" sz="2600" b="0" dirty="0" smtClean="0">
                <a:solidFill>
                  <a:srgbClr val="FF0000"/>
                </a:solidFill>
                <a:effectLst/>
                <a:latin typeface="Arial" panose="020B0604020202020204" pitchFamily="34" charset="0"/>
                <a:cs typeface="Arial" panose="020B0604020202020204" pitchFamily="34" charset="0"/>
              </a:rPr>
              <a:t>Kısmi </a:t>
            </a:r>
            <a:r>
              <a:rPr lang="tr-TR" sz="2600" b="0" dirty="0">
                <a:solidFill>
                  <a:srgbClr val="FF0000"/>
                </a:solidFill>
                <a:effectLst/>
                <a:latin typeface="Arial" panose="020B0604020202020204" pitchFamily="34" charset="0"/>
                <a:cs typeface="Arial" panose="020B0604020202020204" pitchFamily="34" charset="0"/>
              </a:rPr>
              <a:t>teklife açık ihalelerde </a:t>
            </a:r>
            <a:r>
              <a:rPr lang="tr-TR" sz="2600" b="0" dirty="0">
                <a:solidFill>
                  <a:schemeClr val="tx1"/>
                </a:solidFill>
                <a:effectLst/>
                <a:latin typeface="Arial" panose="020B0604020202020204" pitchFamily="34" charset="0"/>
                <a:cs typeface="Arial" panose="020B0604020202020204" pitchFamily="34" charset="0"/>
              </a:rPr>
              <a:t>ise teklif mektubu eklerinin tamamının </a:t>
            </a:r>
            <a:r>
              <a:rPr lang="tr-TR" sz="2600" b="0" dirty="0">
                <a:solidFill>
                  <a:srgbClr val="FF0000"/>
                </a:solidFill>
                <a:effectLst/>
                <a:latin typeface="Arial" panose="020B0604020202020204" pitchFamily="34" charset="0"/>
                <a:cs typeface="Arial" panose="020B0604020202020204" pitchFamily="34" charset="0"/>
              </a:rPr>
              <a:t>her bir kısım için ayrı ayrı </a:t>
            </a:r>
            <a:r>
              <a:rPr lang="tr-TR" sz="2600" b="0" dirty="0">
                <a:solidFill>
                  <a:schemeClr val="tx1"/>
                </a:solidFill>
                <a:effectLst/>
                <a:latin typeface="Arial" panose="020B0604020202020204" pitchFamily="34" charset="0"/>
                <a:cs typeface="Arial" panose="020B0604020202020204" pitchFamily="34" charset="0"/>
              </a:rPr>
              <a:t>doldurulması gerekmektedir. </a:t>
            </a:r>
            <a:endParaRPr lang="tr-TR" sz="2600" b="0" dirty="0" smtClean="0">
              <a:solidFill>
                <a:schemeClr val="tx1"/>
              </a:solidFill>
              <a:effectLst/>
              <a:latin typeface="Arial" panose="020B0604020202020204" pitchFamily="34" charset="0"/>
              <a:cs typeface="Arial" panose="020B0604020202020204" pitchFamily="34" charset="0"/>
            </a:endParaRPr>
          </a:p>
          <a:p>
            <a:pPr algn="just" eaLnBrk="1" hangingPunct="1">
              <a:buFont typeface="Wingdings" pitchFamily="2" charset="2"/>
              <a:buChar char="q"/>
            </a:pPr>
            <a:endParaRPr lang="tr-TR" sz="2600" b="0" dirty="0" smtClean="0">
              <a:solidFill>
                <a:schemeClr val="tx1"/>
              </a:solidFill>
              <a:effectLst/>
              <a:latin typeface="Arial" panose="020B0604020202020204" pitchFamily="34" charset="0"/>
              <a:cs typeface="Arial" panose="020B0604020202020204" pitchFamily="34" charset="0"/>
            </a:endParaRPr>
          </a:p>
          <a:p>
            <a:pPr algn="just" eaLnBrk="1" hangingPunct="1">
              <a:buFont typeface="Wingdings" pitchFamily="2" charset="2"/>
              <a:buChar char="q"/>
            </a:pPr>
            <a:r>
              <a:rPr lang="tr-TR" sz="2600" dirty="0" smtClean="0">
                <a:latin typeface="Arial" panose="020B0604020202020204" pitchFamily="34" charset="0"/>
                <a:cs typeface="Arial" panose="020B0604020202020204" pitchFamily="34" charset="0"/>
              </a:rPr>
              <a:t>Zeyilname düzenlenmesi halinde, önceden teklif vermiş olanlar </a:t>
            </a:r>
            <a:r>
              <a:rPr lang="tr-TR" sz="2600" dirty="0" smtClean="0">
                <a:solidFill>
                  <a:srgbClr val="FF0000"/>
                </a:solidFill>
                <a:latin typeface="Arial" panose="020B0604020202020204" pitchFamily="34" charset="0"/>
                <a:cs typeface="Arial" panose="020B0604020202020204" pitchFamily="34" charset="0"/>
              </a:rPr>
              <a:t>e-tekliflerini silmek suretiyle geri çekebilirler.</a:t>
            </a:r>
            <a:endParaRPr lang="tr-TR" sz="2600" b="0" dirty="0">
              <a:solidFill>
                <a:srgbClr val="FF0000"/>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2300" b="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07102011"/>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Başlık"/>
          <p:cNvSpPr>
            <a:spLocks noGrp="1"/>
          </p:cNvSpPr>
          <p:nvPr>
            <p:ph type="title"/>
          </p:nvPr>
        </p:nvSpPr>
        <p:spPr>
          <a:xfrm>
            <a:off x="428625" y="214313"/>
            <a:ext cx="8229600" cy="1143000"/>
          </a:xfrm>
        </p:spPr>
        <p:txBody>
          <a:bodyPr/>
          <a:lstStyle/>
          <a:p>
            <a:pPr algn="ctr" eaLnBrk="1" hangingPunct="1"/>
            <a:r>
              <a:rPr lang="tr-TR" altLang="tr-TR" sz="3600" b="0" dirty="0" smtClean="0">
                <a:solidFill>
                  <a:schemeClr val="tx1"/>
                </a:solidFill>
                <a:effectLst/>
                <a:latin typeface="Arial" panose="020B0604020202020204" pitchFamily="34" charset="0"/>
                <a:cs typeface="Arial" panose="020B0604020202020204" pitchFamily="34" charset="0"/>
              </a:rPr>
              <a:t>GEÇİCİ TEMİNAT</a:t>
            </a:r>
          </a:p>
        </p:txBody>
      </p:sp>
      <p:sp>
        <p:nvSpPr>
          <p:cNvPr id="5" name="4 Slayt Numarası Yer Tutucusu"/>
          <p:cNvSpPr>
            <a:spLocks noGrp="1"/>
          </p:cNvSpPr>
          <p:nvPr>
            <p:ph type="sldNum" sz="quarter" idx="12"/>
          </p:nvPr>
        </p:nvSpPr>
        <p:spPr/>
        <p:txBody>
          <a:bodyPr>
            <a:normAutofit/>
          </a:bodyPr>
          <a:lstStyle/>
          <a:p>
            <a:pPr>
              <a:defRPr/>
            </a:pPr>
            <a:fld id="{B91E0B9E-CE2E-447C-80B9-36261BD6A824}" type="slidenum">
              <a:rPr lang="tr-TR"/>
              <a:pPr>
                <a:defRPr/>
              </a:pPr>
              <a:t>29</a:t>
            </a:fld>
            <a:endParaRPr lang="tr-TR"/>
          </a:p>
        </p:txBody>
      </p:sp>
      <p:sp>
        <p:nvSpPr>
          <p:cNvPr id="3" name="2 İçerik Yer Tutucusu"/>
          <p:cNvSpPr>
            <a:spLocks noGrp="1"/>
          </p:cNvSpPr>
          <p:nvPr>
            <p:ph sz="quarter" idx="1"/>
          </p:nvPr>
        </p:nvSpPr>
        <p:spPr>
          <a:xfrm>
            <a:off x="395288" y="1600200"/>
            <a:ext cx="8370887" cy="4495800"/>
          </a:xfrm>
        </p:spPr>
        <p:txBody>
          <a:bodyPr>
            <a:noAutofit/>
          </a:bodyPr>
          <a:lstStyle/>
          <a:p>
            <a:pPr algn="just">
              <a:buFont typeface="Wingdings" pitchFamily="2" charset="2"/>
              <a:buChar char="q"/>
            </a:pPr>
            <a:r>
              <a:rPr lang="tr-TR" sz="2400" b="0" dirty="0">
                <a:solidFill>
                  <a:schemeClr val="tx1"/>
                </a:solidFill>
                <a:effectLst/>
                <a:latin typeface="Arial" panose="020B0604020202020204" pitchFamily="34" charset="0"/>
                <a:cs typeface="Arial" panose="020B0604020202020204" pitchFamily="34" charset="0"/>
              </a:rPr>
              <a:t>Geçici teminat mektupları </a:t>
            </a:r>
            <a:r>
              <a:rPr lang="tr-TR" sz="2400" b="0" dirty="0">
                <a:solidFill>
                  <a:srgbClr val="FF0000"/>
                </a:solidFill>
                <a:effectLst/>
                <a:latin typeface="Arial" panose="020B0604020202020204" pitchFamily="34" charset="0"/>
                <a:cs typeface="Arial" panose="020B0604020202020204" pitchFamily="34" charset="0"/>
              </a:rPr>
              <a:t>Kurumla</a:t>
            </a:r>
            <a:r>
              <a:rPr lang="tr-TR" sz="2400" b="0" dirty="0">
                <a:solidFill>
                  <a:schemeClr val="tx1"/>
                </a:solidFill>
                <a:effectLst/>
                <a:latin typeface="Arial" panose="020B0604020202020204" pitchFamily="34" charset="0"/>
                <a:cs typeface="Arial" panose="020B0604020202020204" pitchFamily="34" charset="0"/>
              </a:rPr>
              <a:t> “EKAP Üzerinden Online Bilgi Alışverişine Yönelik İşbirliği Yapılmasına Dair </a:t>
            </a:r>
            <a:r>
              <a:rPr lang="tr-TR" sz="2400" b="0" dirty="0">
                <a:solidFill>
                  <a:srgbClr val="FF0000"/>
                </a:solidFill>
                <a:effectLst/>
                <a:latin typeface="Arial" panose="020B0604020202020204" pitchFamily="34" charset="0"/>
                <a:cs typeface="Arial" panose="020B0604020202020204" pitchFamily="34" charset="0"/>
              </a:rPr>
              <a:t>Protokol” imzalamış olan bankalardan </a:t>
            </a:r>
            <a:r>
              <a:rPr lang="tr-TR" sz="2400" b="0" dirty="0" smtClean="0">
                <a:solidFill>
                  <a:schemeClr val="tx1"/>
                </a:solidFill>
                <a:effectLst/>
                <a:latin typeface="Arial" panose="020B0604020202020204" pitchFamily="34" charset="0"/>
                <a:cs typeface="Arial" panose="020B0604020202020204" pitchFamily="34" charset="0"/>
              </a:rPr>
              <a:t>alınabilir.</a:t>
            </a:r>
          </a:p>
          <a:p>
            <a:pPr algn="just">
              <a:buFont typeface="Wingdings" pitchFamily="2" charset="2"/>
              <a:buChar char="q"/>
            </a:pPr>
            <a:r>
              <a:rPr lang="tr-TR" sz="2400" b="0" dirty="0" smtClean="0">
                <a:solidFill>
                  <a:schemeClr val="tx1"/>
                </a:solidFill>
                <a:effectLst/>
                <a:latin typeface="Arial" panose="020B0604020202020204" pitchFamily="34" charset="0"/>
                <a:cs typeface="Arial" panose="020B0604020202020204" pitchFamily="34" charset="0"/>
              </a:rPr>
              <a:t>Bu durumda, banka tarafından </a:t>
            </a:r>
            <a:r>
              <a:rPr lang="tr-TR" sz="2400" b="0" dirty="0" smtClean="0">
                <a:solidFill>
                  <a:srgbClr val="FF0000"/>
                </a:solidFill>
                <a:effectLst/>
                <a:latin typeface="Arial" panose="020B0604020202020204" pitchFamily="34" charset="0"/>
                <a:cs typeface="Arial" panose="020B0604020202020204" pitchFamily="34" charset="0"/>
              </a:rPr>
              <a:t>ayırt edici bir numara </a:t>
            </a:r>
            <a:r>
              <a:rPr lang="tr-TR" sz="2400" b="0" dirty="0" smtClean="0">
                <a:solidFill>
                  <a:schemeClr val="tx1"/>
                </a:solidFill>
                <a:effectLst/>
                <a:latin typeface="Arial" panose="020B0604020202020204" pitchFamily="34" charset="0"/>
                <a:cs typeface="Arial" panose="020B0604020202020204" pitchFamily="34" charset="0"/>
              </a:rPr>
              <a:t>verilir ve bu numara </a:t>
            </a:r>
            <a:r>
              <a:rPr lang="tr-TR" sz="2400" b="0" dirty="0" err="1" smtClean="0">
                <a:solidFill>
                  <a:srgbClr val="FF0000"/>
                </a:solidFill>
                <a:effectLst/>
                <a:latin typeface="Arial" panose="020B0604020202020204" pitchFamily="34" charset="0"/>
                <a:cs typeface="Arial" panose="020B0604020202020204" pitchFamily="34" charset="0"/>
              </a:rPr>
              <a:t>YBT’nun</a:t>
            </a:r>
            <a:r>
              <a:rPr lang="tr-TR" sz="2400" b="0" dirty="0" smtClean="0">
                <a:solidFill>
                  <a:schemeClr val="tx1"/>
                </a:solidFill>
                <a:effectLst/>
                <a:latin typeface="Arial" panose="020B0604020202020204" pitchFamily="34" charset="0"/>
                <a:cs typeface="Arial" panose="020B0604020202020204" pitchFamily="34" charset="0"/>
              </a:rPr>
              <a:t> ilgili bölümünde belirtilir. </a:t>
            </a:r>
            <a:endParaRPr lang="tr-TR" sz="2400" b="0" dirty="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r>
              <a:rPr lang="tr-TR" altLang="tr-TR" sz="2400" b="0" dirty="0" smtClean="0">
                <a:solidFill>
                  <a:srgbClr val="FF0000"/>
                </a:solidFill>
                <a:effectLst/>
                <a:latin typeface="Arial" panose="020B0604020202020204" pitchFamily="34" charset="0"/>
                <a:cs typeface="Arial" panose="020B0604020202020204" pitchFamily="34" charset="0"/>
              </a:rPr>
              <a:t>Fiziki </a:t>
            </a:r>
            <a:r>
              <a:rPr lang="tr-TR" altLang="tr-TR" sz="2400" b="0" dirty="0">
                <a:solidFill>
                  <a:srgbClr val="FF0000"/>
                </a:solidFill>
                <a:effectLst/>
                <a:latin typeface="Arial" panose="020B0604020202020204" pitchFamily="34" charset="0"/>
                <a:cs typeface="Arial" panose="020B0604020202020204" pitchFamily="34" charset="0"/>
              </a:rPr>
              <a:t>ortamda alınması durumunda,</a:t>
            </a:r>
            <a:r>
              <a:rPr lang="tr-TR" altLang="tr-TR" sz="2400" b="0" dirty="0">
                <a:solidFill>
                  <a:schemeClr val="tx1"/>
                </a:solidFill>
                <a:effectLst/>
                <a:latin typeface="Arial" panose="020B0604020202020204" pitchFamily="34" charset="0"/>
                <a:cs typeface="Arial" panose="020B0604020202020204" pitchFamily="34" charset="0"/>
              </a:rPr>
              <a:t> mektuba ilişkin </a:t>
            </a:r>
            <a:r>
              <a:rPr lang="tr-TR" altLang="tr-TR" sz="2400" b="0" dirty="0">
                <a:solidFill>
                  <a:srgbClr val="FF0000"/>
                </a:solidFill>
                <a:effectLst/>
                <a:latin typeface="Arial" panose="020B0604020202020204" pitchFamily="34" charset="0"/>
                <a:cs typeface="Arial" panose="020B0604020202020204" pitchFamily="34" charset="0"/>
              </a:rPr>
              <a:t>bilgiler </a:t>
            </a:r>
            <a:r>
              <a:rPr lang="tr-TR" altLang="tr-TR" sz="2400" b="0" dirty="0" err="1">
                <a:solidFill>
                  <a:srgbClr val="FF0000"/>
                </a:solidFill>
                <a:effectLst/>
                <a:latin typeface="Arial" panose="020B0604020202020204" pitchFamily="34" charset="0"/>
                <a:cs typeface="Arial" panose="020B0604020202020204" pitchFamily="34" charset="0"/>
              </a:rPr>
              <a:t>YBT’de</a:t>
            </a:r>
            <a:r>
              <a:rPr lang="tr-TR" altLang="tr-TR" sz="2400" b="0" dirty="0">
                <a:solidFill>
                  <a:srgbClr val="FF0000"/>
                </a:solidFill>
                <a:effectLst/>
                <a:latin typeface="Arial" panose="020B0604020202020204" pitchFamily="34" charset="0"/>
                <a:cs typeface="Arial" panose="020B0604020202020204" pitchFamily="34" charset="0"/>
              </a:rPr>
              <a:t> beyan edilir </a:t>
            </a:r>
            <a:r>
              <a:rPr lang="tr-TR" altLang="tr-TR" sz="2400" b="0" dirty="0">
                <a:solidFill>
                  <a:schemeClr val="tx1"/>
                </a:solidFill>
                <a:effectLst/>
                <a:latin typeface="Arial" panose="020B0604020202020204" pitchFamily="34" charset="0"/>
                <a:cs typeface="Arial" panose="020B0604020202020204" pitchFamily="34" charset="0"/>
              </a:rPr>
              <a:t>ve ihale komisyonu kararı alınmadan önce talep üzerine idareye sunulur. </a:t>
            </a:r>
            <a:endParaRPr lang="tr-TR" sz="2400" b="0" dirty="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r>
              <a:rPr lang="tr-TR" sz="2400" b="0" dirty="0" smtClean="0">
                <a:solidFill>
                  <a:schemeClr val="tx1"/>
                </a:solidFill>
                <a:effectLst/>
                <a:latin typeface="Arial" panose="020B0604020202020204" pitchFamily="34" charset="0"/>
                <a:cs typeface="Arial" panose="020B0604020202020204" pitchFamily="34" charset="0"/>
              </a:rPr>
              <a:t>Geçici </a:t>
            </a:r>
            <a:r>
              <a:rPr lang="tr-TR" sz="2400" b="0" dirty="0">
                <a:solidFill>
                  <a:schemeClr val="tx1"/>
                </a:solidFill>
                <a:effectLst/>
                <a:latin typeface="Arial" panose="020B0604020202020204" pitchFamily="34" charset="0"/>
                <a:cs typeface="Arial" panose="020B0604020202020204" pitchFamily="34" charset="0"/>
              </a:rPr>
              <a:t>teminat mektubu </a:t>
            </a:r>
            <a:r>
              <a:rPr lang="tr-TR" sz="2400" b="0" dirty="0">
                <a:solidFill>
                  <a:srgbClr val="FF0000"/>
                </a:solidFill>
                <a:effectLst/>
                <a:latin typeface="Arial" panose="020B0604020202020204" pitchFamily="34" charset="0"/>
                <a:cs typeface="Arial" panose="020B0604020202020204" pitchFamily="34" charset="0"/>
              </a:rPr>
              <a:t>dışındaki teminatların </a:t>
            </a:r>
            <a:r>
              <a:rPr lang="tr-TR" sz="2400" b="0" dirty="0">
                <a:solidFill>
                  <a:schemeClr val="tx1"/>
                </a:solidFill>
                <a:effectLst/>
                <a:latin typeface="Arial" panose="020B0604020202020204" pitchFamily="34" charset="0"/>
                <a:cs typeface="Arial" panose="020B0604020202020204" pitchFamily="34" charset="0"/>
              </a:rPr>
              <a:t>saymanlık ya da muhasebe müdürlüklerine </a:t>
            </a:r>
            <a:r>
              <a:rPr lang="tr-TR" sz="2400" b="0" dirty="0">
                <a:solidFill>
                  <a:srgbClr val="FF0000"/>
                </a:solidFill>
                <a:effectLst/>
                <a:latin typeface="Arial" panose="020B0604020202020204" pitchFamily="34" charset="0"/>
                <a:cs typeface="Arial" panose="020B0604020202020204" pitchFamily="34" charset="0"/>
              </a:rPr>
              <a:t>yatırıldı</a:t>
            </a:r>
            <a:r>
              <a:rPr lang="tr-TR" sz="1800" b="0" dirty="0">
                <a:solidFill>
                  <a:srgbClr val="FF0000"/>
                </a:solidFill>
                <a:effectLst/>
                <a:latin typeface="Arial" panose="020B0604020202020204" pitchFamily="34" charset="0"/>
                <a:cs typeface="Arial" panose="020B0604020202020204" pitchFamily="34" charset="0"/>
              </a:rPr>
              <a:t>ğ</a:t>
            </a:r>
            <a:r>
              <a:rPr lang="tr-TR" sz="2400" b="0" dirty="0">
                <a:solidFill>
                  <a:srgbClr val="FF0000"/>
                </a:solidFill>
                <a:effectLst/>
                <a:latin typeface="Arial" panose="020B0604020202020204" pitchFamily="34" charset="0"/>
                <a:cs typeface="Arial" panose="020B0604020202020204" pitchFamily="34" charset="0"/>
              </a:rPr>
              <a:t>ına ilişkin bilgiler </a:t>
            </a:r>
            <a:r>
              <a:rPr lang="tr-TR" sz="2400" b="0" dirty="0">
                <a:solidFill>
                  <a:schemeClr val="tx1"/>
                </a:solidFill>
                <a:effectLst/>
                <a:latin typeface="Arial" panose="020B0604020202020204" pitchFamily="34" charset="0"/>
                <a:cs typeface="Arial" panose="020B0604020202020204" pitchFamily="34" charset="0"/>
              </a:rPr>
              <a:t>de yine  </a:t>
            </a:r>
            <a:r>
              <a:rPr lang="tr-TR" sz="2400" b="0" dirty="0" err="1" smtClean="0">
                <a:solidFill>
                  <a:schemeClr val="tx1"/>
                </a:solidFill>
                <a:effectLst/>
                <a:latin typeface="Arial" panose="020B0604020202020204" pitchFamily="34" charset="0"/>
                <a:cs typeface="Arial" panose="020B0604020202020204" pitchFamily="34" charset="0"/>
              </a:rPr>
              <a:t>YBT’nun</a:t>
            </a:r>
            <a:r>
              <a:rPr lang="tr-TR" sz="2400" b="0" dirty="0" smtClean="0">
                <a:solidFill>
                  <a:schemeClr val="tx1"/>
                </a:solidFill>
                <a:effectLst/>
                <a:latin typeface="Arial" panose="020B0604020202020204" pitchFamily="34" charset="0"/>
                <a:cs typeface="Arial" panose="020B0604020202020204" pitchFamily="34" charset="0"/>
              </a:rPr>
              <a:t> ilgili </a:t>
            </a:r>
            <a:r>
              <a:rPr lang="tr-TR" sz="2400" b="0" dirty="0">
                <a:solidFill>
                  <a:schemeClr val="tx1"/>
                </a:solidFill>
                <a:effectLst/>
                <a:latin typeface="Arial" panose="020B0604020202020204" pitchFamily="34" charset="0"/>
                <a:cs typeface="Arial" panose="020B0604020202020204" pitchFamily="34" charset="0"/>
              </a:rPr>
              <a:t>bölümünde belirtilir.  </a:t>
            </a:r>
            <a:endParaRPr lang="en-GB" sz="2400" b="0" dirty="0">
              <a:solidFill>
                <a:schemeClr val="tx1"/>
              </a:solidFill>
              <a:effectLst/>
              <a:latin typeface="Arial" panose="020B0604020202020204" pitchFamily="34" charset="0"/>
              <a:cs typeface="Arial" panose="020B0604020202020204" pitchFamily="34" charset="0"/>
            </a:endParaRPr>
          </a:p>
          <a:p>
            <a:pPr algn="just" eaLnBrk="1" fontAlgn="auto" hangingPunct="1">
              <a:lnSpc>
                <a:spcPct val="90000"/>
              </a:lnSpc>
              <a:spcAft>
                <a:spcPts val="0"/>
              </a:spcAft>
              <a:buFont typeface="Wingdings" pitchFamily="2" charset="2"/>
              <a:buChar char="q"/>
              <a:defRPr/>
            </a:pPr>
            <a:endParaRPr lang="en-GB" sz="1800" b="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0881077"/>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Autofit/>
          </a:bodyPr>
          <a:lstStyle/>
          <a:p>
            <a:pPr algn="ctr"/>
            <a:r>
              <a:rPr lang="tr-TR" sz="4400" dirty="0" smtClean="0">
                <a:solidFill>
                  <a:schemeClr val="tx1"/>
                </a:solidFill>
                <a:latin typeface="Arial" panose="020B0604020202020204" pitchFamily="34" charset="0"/>
                <a:cs typeface="Arial" panose="020B0604020202020204" pitchFamily="34" charset="0"/>
              </a:rPr>
              <a:t/>
            </a:r>
            <a:br>
              <a:rPr lang="tr-TR" sz="4400" dirty="0" smtClean="0">
                <a:solidFill>
                  <a:schemeClr val="tx1"/>
                </a:solidFill>
                <a:latin typeface="Arial" panose="020B0604020202020204" pitchFamily="34" charset="0"/>
                <a:cs typeface="Arial" panose="020B0604020202020204" pitchFamily="34" charset="0"/>
              </a:rPr>
            </a:br>
            <a:r>
              <a:rPr lang="tr-TR" sz="3600" dirty="0" smtClean="0">
                <a:solidFill>
                  <a:schemeClr val="tx1"/>
                </a:solidFill>
                <a:latin typeface="Arial" panose="020B0604020202020204" pitchFamily="34" charset="0"/>
                <a:cs typeface="Arial" panose="020B0604020202020204" pitchFamily="34" charset="0"/>
              </a:rPr>
              <a:t>Elektronik Kamu Alımları Platformu</a:t>
            </a:r>
            <a:br>
              <a:rPr lang="tr-TR" sz="3600" dirty="0" smtClean="0">
                <a:solidFill>
                  <a:schemeClr val="tx1"/>
                </a:solidFill>
                <a:latin typeface="Arial" panose="020B0604020202020204" pitchFamily="34" charset="0"/>
                <a:cs typeface="Arial" panose="020B0604020202020204" pitchFamily="34" charset="0"/>
              </a:rPr>
            </a:br>
            <a:r>
              <a:rPr lang="tr-TR" sz="3600" dirty="0" smtClean="0">
                <a:solidFill>
                  <a:schemeClr val="tx1"/>
                </a:solidFill>
                <a:latin typeface="Arial" panose="020B0604020202020204" pitchFamily="34" charset="0"/>
                <a:cs typeface="Arial" panose="020B0604020202020204" pitchFamily="34" charset="0"/>
              </a:rPr>
              <a:t> (EKAP)</a:t>
            </a:r>
            <a:br>
              <a:rPr lang="tr-TR" sz="3600" dirty="0" smtClean="0">
                <a:solidFill>
                  <a:schemeClr val="tx1"/>
                </a:solidFill>
                <a:latin typeface="Arial" panose="020B0604020202020204" pitchFamily="34" charset="0"/>
                <a:cs typeface="Arial" panose="020B0604020202020204" pitchFamily="34" charset="0"/>
              </a:rPr>
            </a:br>
            <a:endParaRPr lang="tr-TR" sz="3600" dirty="0">
              <a:solidFill>
                <a:schemeClr val="tx1"/>
              </a:solidFill>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3</a:t>
            </a:fld>
            <a:endParaRPr lang="tr-TR">
              <a:solidFill>
                <a:srgbClr val="E7DEC9">
                  <a:shade val="50000"/>
                  <a:satMod val="200000"/>
                </a:srgbClr>
              </a:solidFill>
            </a:endParaRPr>
          </a:p>
        </p:txBody>
      </p:sp>
      <p:sp>
        <p:nvSpPr>
          <p:cNvPr id="5" name="AutoShape 2" descr="ekap logo ile ilgili gÃ¶rsel sonucu"/>
          <p:cNvSpPr>
            <a:spLocks noGrp="1" noChangeAspect="1" noChangeArrowheads="1"/>
          </p:cNvSpPr>
          <p:nvPr>
            <p:ph idx="1"/>
          </p:nvPr>
        </p:nvSpPr>
        <p:spPr bwMode="auto">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just"/>
            <a:endParaRPr lang="tr-TR" dirty="0" smtClean="0">
              <a:solidFill>
                <a:schemeClr val="tx1">
                  <a:lumMod val="95000"/>
                  <a:lumOff val="5000"/>
                </a:schemeClr>
              </a:solidFill>
              <a:latin typeface="Calibri" pitchFamily="34" charset="0"/>
            </a:endParaRPr>
          </a:p>
          <a:p>
            <a:pPr algn="just"/>
            <a:r>
              <a:rPr lang="tr-TR" dirty="0" smtClean="0">
                <a:solidFill>
                  <a:schemeClr val="tx1">
                    <a:lumMod val="95000"/>
                    <a:lumOff val="5000"/>
                  </a:schemeClr>
                </a:solidFill>
                <a:latin typeface="Arial" panose="020B0604020202020204" pitchFamily="34" charset="0"/>
                <a:cs typeface="Arial" panose="020B0604020202020204" pitchFamily="34" charset="0"/>
              </a:rPr>
              <a:t>Elektronik </a:t>
            </a:r>
            <a:r>
              <a:rPr lang="tr-TR" dirty="0">
                <a:solidFill>
                  <a:schemeClr val="tx1">
                    <a:lumMod val="95000"/>
                    <a:lumOff val="5000"/>
                  </a:schemeClr>
                </a:solidFill>
                <a:latin typeface="Arial" panose="020B0604020202020204" pitchFamily="34" charset="0"/>
                <a:cs typeface="Arial" panose="020B0604020202020204" pitchFamily="34" charset="0"/>
              </a:rPr>
              <a:t>Kamu Alımları Platformu (EKAP) </a:t>
            </a:r>
            <a:r>
              <a:rPr lang="en-US" dirty="0">
                <a:solidFill>
                  <a:schemeClr val="tx1">
                    <a:lumMod val="95000"/>
                    <a:lumOff val="5000"/>
                  </a:schemeClr>
                </a:solidFill>
                <a:latin typeface="Arial" panose="020B0604020202020204" pitchFamily="34" charset="0"/>
                <a:cs typeface="Arial" panose="020B0604020202020204" pitchFamily="34" charset="0"/>
              </a:rPr>
              <a:t>1 </a:t>
            </a:r>
            <a:r>
              <a:rPr lang="tr-TR" dirty="0">
                <a:solidFill>
                  <a:schemeClr val="tx1">
                    <a:lumMod val="95000"/>
                    <a:lumOff val="5000"/>
                  </a:schemeClr>
                </a:solidFill>
                <a:latin typeface="Arial" panose="020B0604020202020204" pitchFamily="34" charset="0"/>
                <a:cs typeface="Arial" panose="020B0604020202020204" pitchFamily="34" charset="0"/>
              </a:rPr>
              <a:t>Eylül</a:t>
            </a:r>
            <a:r>
              <a:rPr lang="en-US" dirty="0">
                <a:solidFill>
                  <a:schemeClr val="tx1">
                    <a:lumMod val="95000"/>
                    <a:lumOff val="5000"/>
                  </a:schemeClr>
                </a:solidFill>
                <a:latin typeface="Arial" panose="020B0604020202020204" pitchFamily="34" charset="0"/>
                <a:cs typeface="Arial" panose="020B0604020202020204" pitchFamily="34" charset="0"/>
              </a:rPr>
              <a:t> 2010</a:t>
            </a:r>
            <a:r>
              <a:rPr lang="tr-TR" dirty="0">
                <a:solidFill>
                  <a:schemeClr val="tx1">
                    <a:lumMod val="95000"/>
                    <a:lumOff val="5000"/>
                  </a:schemeClr>
                </a:solidFill>
                <a:latin typeface="Arial" panose="020B0604020202020204" pitchFamily="34" charset="0"/>
                <a:cs typeface="Arial" panose="020B0604020202020204" pitchFamily="34" charset="0"/>
              </a:rPr>
              <a:t> tarihinde devreye alınmıştır</a:t>
            </a:r>
            <a:r>
              <a:rPr lang="tr-TR" dirty="0" smtClean="0">
                <a:solidFill>
                  <a:schemeClr val="tx1">
                    <a:lumMod val="95000"/>
                    <a:lumOff val="5000"/>
                  </a:schemeClr>
                </a:solidFill>
                <a:latin typeface="Arial" panose="020B0604020202020204" pitchFamily="34" charset="0"/>
                <a:cs typeface="Arial" panose="020B0604020202020204" pitchFamily="34" charset="0"/>
              </a:rPr>
              <a:t>.</a:t>
            </a:r>
          </a:p>
          <a:p>
            <a:pPr marL="82550" indent="0" algn="just">
              <a:buNone/>
            </a:pPr>
            <a:endParaRPr lang="tr-TR" dirty="0" smtClean="0">
              <a:solidFill>
                <a:schemeClr val="tx1">
                  <a:lumMod val="95000"/>
                  <a:lumOff val="5000"/>
                </a:schemeClr>
              </a:solidFill>
              <a:latin typeface="Arial" panose="020B0604020202020204" pitchFamily="34" charset="0"/>
              <a:cs typeface="Arial" panose="020B0604020202020204" pitchFamily="34" charset="0"/>
            </a:endParaRPr>
          </a:p>
          <a:p>
            <a:pPr algn="just"/>
            <a:r>
              <a:rPr lang="tr-TR" dirty="0">
                <a:latin typeface="Arial" panose="020B0604020202020204" pitchFamily="34" charset="0"/>
                <a:ea typeface="Times New Roman"/>
                <a:cs typeface="Arial" panose="020B0604020202020204" pitchFamily="34" charset="0"/>
              </a:rPr>
              <a:t>EKAP, en önemli e-devlet projelerinden biri olup, halihazırda </a:t>
            </a:r>
            <a:r>
              <a:rPr lang="tr-TR" dirty="0" smtClean="0">
                <a:latin typeface="Arial" panose="020B0604020202020204" pitchFamily="34" charset="0"/>
                <a:ea typeface="Times New Roman"/>
                <a:cs typeface="Arial" panose="020B0604020202020204" pitchFamily="34" charset="0"/>
              </a:rPr>
              <a:t>170.000 </a:t>
            </a:r>
            <a:r>
              <a:rPr lang="tr-TR" dirty="0">
                <a:latin typeface="Arial" panose="020B0604020202020204" pitchFamily="34" charset="0"/>
                <a:ea typeface="Times New Roman"/>
                <a:cs typeface="Arial" panose="020B0604020202020204" pitchFamily="34" charset="0"/>
              </a:rPr>
              <a:t>gerçek/tüzel kişi, 31.000 idare ve </a:t>
            </a:r>
            <a:r>
              <a:rPr lang="tr-TR" dirty="0" smtClean="0">
                <a:latin typeface="Arial" panose="020B0604020202020204" pitchFamily="34" charset="0"/>
                <a:ea typeface="Times New Roman"/>
                <a:cs typeface="Arial" panose="020B0604020202020204" pitchFamily="34" charset="0"/>
              </a:rPr>
              <a:t>800.000 </a:t>
            </a:r>
            <a:r>
              <a:rPr lang="tr-TR" dirty="0">
                <a:latin typeface="Arial" panose="020B0604020202020204" pitchFamily="34" charset="0"/>
                <a:ea typeface="Times New Roman"/>
                <a:cs typeface="Arial" panose="020B0604020202020204" pitchFamily="34" charset="0"/>
              </a:rPr>
              <a:t>kullanıcı </a:t>
            </a:r>
            <a:r>
              <a:rPr lang="tr-TR" dirty="0" err="1">
                <a:latin typeface="Arial" panose="020B0604020202020204" pitchFamily="34" charset="0"/>
                <a:ea typeface="Times New Roman"/>
                <a:cs typeface="Arial" panose="020B0604020202020204" pitchFamily="34" charset="0"/>
              </a:rPr>
              <a:t>EKAP’a</a:t>
            </a:r>
            <a:r>
              <a:rPr lang="tr-TR" dirty="0">
                <a:latin typeface="Arial" panose="020B0604020202020204" pitchFamily="34" charset="0"/>
                <a:ea typeface="Times New Roman"/>
                <a:cs typeface="Arial" panose="020B0604020202020204" pitchFamily="34" charset="0"/>
              </a:rPr>
              <a:t> kayıtlıdır.</a:t>
            </a:r>
          </a:p>
          <a:p>
            <a:endParaRPr lang="tr-TR" b="1" dirty="0">
              <a:solidFill>
                <a:schemeClr val="tx1">
                  <a:lumMod val="95000"/>
                  <a:lumOff val="5000"/>
                </a:schemeClr>
              </a:solidFill>
              <a:latin typeface="Calibri" pitchFamily="34" charset="0"/>
            </a:endParaRPr>
          </a:p>
          <a:p>
            <a:endParaRPr lang="tr-TR" b="1" dirty="0">
              <a:solidFill>
                <a:schemeClr val="tx1">
                  <a:lumMod val="95000"/>
                  <a:lumOff val="5000"/>
                </a:schemeClr>
              </a:solidFill>
              <a:latin typeface="Calibri" pitchFamily="34" charset="0"/>
            </a:endParaRPr>
          </a:p>
          <a:p>
            <a:endParaRPr lang="tr-TR" dirty="0"/>
          </a:p>
        </p:txBody>
      </p:sp>
    </p:spTree>
    <p:extLst>
      <p:ext uri="{BB962C8B-B14F-4D97-AF65-F5344CB8AC3E}">
        <p14:creationId xmlns:p14="http://schemas.microsoft.com/office/powerpoint/2010/main" val="41468780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Başlık"/>
          <p:cNvSpPr>
            <a:spLocks noGrp="1"/>
          </p:cNvSpPr>
          <p:nvPr>
            <p:ph type="title"/>
          </p:nvPr>
        </p:nvSpPr>
        <p:spPr>
          <a:xfrm>
            <a:off x="428625" y="214313"/>
            <a:ext cx="8229600" cy="1143000"/>
          </a:xfrm>
        </p:spPr>
        <p:txBody>
          <a:bodyPr/>
          <a:lstStyle/>
          <a:p>
            <a:pPr algn="ctr" eaLnBrk="1" hangingPunct="1"/>
            <a:r>
              <a:rPr lang="tr-TR" altLang="tr-TR" sz="4000" b="0" dirty="0" smtClean="0">
                <a:solidFill>
                  <a:schemeClr val="tx1"/>
                </a:solidFill>
                <a:effectLst/>
                <a:latin typeface="Arial" panose="020B0604020202020204" pitchFamily="34" charset="0"/>
                <a:cs typeface="Arial" panose="020B0604020202020204" pitchFamily="34" charset="0"/>
              </a:rPr>
              <a:t>BANKA REFERANS MEKTUBU</a:t>
            </a:r>
          </a:p>
        </p:txBody>
      </p:sp>
      <p:sp>
        <p:nvSpPr>
          <p:cNvPr id="5" name="4 Slayt Numarası Yer Tutucusu"/>
          <p:cNvSpPr>
            <a:spLocks noGrp="1"/>
          </p:cNvSpPr>
          <p:nvPr>
            <p:ph type="sldNum" sz="quarter" idx="12"/>
          </p:nvPr>
        </p:nvSpPr>
        <p:spPr/>
        <p:txBody>
          <a:bodyPr>
            <a:normAutofit/>
          </a:bodyPr>
          <a:lstStyle/>
          <a:p>
            <a:pPr>
              <a:defRPr/>
            </a:pPr>
            <a:fld id="{B91E0B9E-CE2E-447C-80B9-36261BD6A824}" type="slidenum">
              <a:rPr lang="tr-TR"/>
              <a:pPr>
                <a:defRPr/>
              </a:pPr>
              <a:t>30</a:t>
            </a:fld>
            <a:endParaRPr lang="tr-TR"/>
          </a:p>
        </p:txBody>
      </p:sp>
      <p:sp>
        <p:nvSpPr>
          <p:cNvPr id="3" name="2 İçerik Yer Tutucusu"/>
          <p:cNvSpPr>
            <a:spLocks noGrp="1"/>
          </p:cNvSpPr>
          <p:nvPr>
            <p:ph sz="quarter" idx="1"/>
          </p:nvPr>
        </p:nvSpPr>
        <p:spPr>
          <a:xfrm>
            <a:off x="395288" y="1600200"/>
            <a:ext cx="8370887" cy="4495800"/>
          </a:xfrm>
        </p:spPr>
        <p:txBody>
          <a:bodyPr>
            <a:noAutofit/>
          </a:bodyPr>
          <a:lstStyle/>
          <a:p>
            <a:pPr algn="just">
              <a:buFont typeface="Wingdings" pitchFamily="2" charset="2"/>
              <a:buChar char="q"/>
            </a:pPr>
            <a:r>
              <a:rPr lang="tr-TR" sz="2400" b="0" dirty="0">
                <a:solidFill>
                  <a:schemeClr val="tx1"/>
                </a:solidFill>
                <a:effectLst/>
                <a:latin typeface="Arial" panose="020B0604020202020204" pitchFamily="34" charset="0"/>
                <a:cs typeface="Arial" panose="020B0604020202020204" pitchFamily="34" charset="0"/>
              </a:rPr>
              <a:t>Banka referans mektuplarının </a:t>
            </a:r>
            <a:r>
              <a:rPr lang="tr-TR" sz="2400" b="0" dirty="0" err="1" smtClean="0">
                <a:solidFill>
                  <a:schemeClr val="tx1"/>
                </a:solidFill>
                <a:effectLst/>
                <a:latin typeface="Arial" panose="020B0604020202020204" pitchFamily="34" charset="0"/>
                <a:cs typeface="Arial" panose="020B0604020202020204" pitchFamily="34" charset="0"/>
              </a:rPr>
              <a:t>EİUY’nin</a:t>
            </a:r>
            <a:r>
              <a:rPr lang="tr-TR" sz="2400" b="0" dirty="0" smtClean="0">
                <a:solidFill>
                  <a:schemeClr val="tx1"/>
                </a:solidFill>
                <a:effectLst/>
                <a:latin typeface="Arial" panose="020B0604020202020204" pitchFamily="34" charset="0"/>
                <a:cs typeface="Arial" panose="020B0604020202020204" pitchFamily="34" charset="0"/>
              </a:rPr>
              <a:t> 20/1 fıkrasına </a:t>
            </a:r>
            <a:r>
              <a:rPr lang="tr-TR" sz="2400" b="0" dirty="0">
                <a:solidFill>
                  <a:schemeClr val="tx1"/>
                </a:solidFill>
                <a:effectLst/>
                <a:latin typeface="Arial" panose="020B0604020202020204" pitchFamily="34" charset="0"/>
                <a:cs typeface="Arial" panose="020B0604020202020204" pitchFamily="34" charset="0"/>
              </a:rPr>
              <a:t>uygun olarak alınması halinde, mektuba ilişkin </a:t>
            </a:r>
            <a:r>
              <a:rPr lang="tr-TR" sz="2400" b="0" dirty="0">
                <a:solidFill>
                  <a:srgbClr val="FF0000"/>
                </a:solidFill>
                <a:effectLst/>
                <a:latin typeface="Arial" panose="020B0604020202020204" pitchFamily="34" charset="0"/>
                <a:cs typeface="Arial" panose="020B0604020202020204" pitchFamily="34" charset="0"/>
              </a:rPr>
              <a:t>ayırt edici numara;</a:t>
            </a:r>
            <a:r>
              <a:rPr lang="tr-TR" sz="2400" b="0" dirty="0">
                <a:solidFill>
                  <a:schemeClr val="tx1"/>
                </a:solidFill>
                <a:effectLst/>
                <a:latin typeface="Arial" panose="020B0604020202020204" pitchFamily="34" charset="0"/>
                <a:cs typeface="Arial" panose="020B0604020202020204" pitchFamily="34" charset="0"/>
              </a:rPr>
              <a:t> </a:t>
            </a:r>
            <a:endParaRPr lang="tr-TR" sz="2400" b="0" dirty="0" smtClean="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r>
              <a:rPr lang="tr-TR" sz="2400" b="0" dirty="0" smtClean="0">
                <a:solidFill>
                  <a:schemeClr val="tx1"/>
                </a:solidFill>
                <a:effectLst/>
                <a:latin typeface="Arial" panose="020B0604020202020204" pitchFamily="34" charset="0"/>
                <a:cs typeface="Arial" panose="020B0604020202020204" pitchFamily="34" charset="0"/>
              </a:rPr>
              <a:t>Anılan </a:t>
            </a:r>
            <a:r>
              <a:rPr lang="tr-TR" sz="2400" b="0" dirty="0">
                <a:solidFill>
                  <a:schemeClr val="tx1"/>
                </a:solidFill>
                <a:effectLst/>
                <a:latin typeface="Arial" panose="020B0604020202020204" pitchFamily="34" charset="0"/>
                <a:cs typeface="Arial" panose="020B0604020202020204" pitchFamily="34" charset="0"/>
              </a:rPr>
              <a:t>maddeye uygun olarak alınmaması halinde ise düzenlenen </a:t>
            </a:r>
            <a:r>
              <a:rPr lang="tr-TR" sz="2400" b="0" dirty="0">
                <a:solidFill>
                  <a:srgbClr val="FF0000"/>
                </a:solidFill>
                <a:effectLst/>
                <a:latin typeface="Arial" panose="020B0604020202020204" pitchFamily="34" charset="0"/>
                <a:cs typeface="Arial" panose="020B0604020202020204" pitchFamily="34" charset="0"/>
              </a:rPr>
              <a:t>mektuba ilişkin bilgiler</a:t>
            </a:r>
            <a:r>
              <a:rPr lang="tr-TR" sz="2400" b="0" dirty="0">
                <a:solidFill>
                  <a:schemeClr val="tx1"/>
                </a:solidFill>
                <a:effectLst/>
                <a:latin typeface="Arial" panose="020B0604020202020204" pitchFamily="34" charset="0"/>
                <a:cs typeface="Arial" panose="020B0604020202020204" pitchFamily="34" charset="0"/>
              </a:rPr>
              <a:t>, </a:t>
            </a:r>
            <a:r>
              <a:rPr lang="tr-TR" sz="2400" b="0" dirty="0" err="1" smtClean="0">
                <a:solidFill>
                  <a:schemeClr val="tx1"/>
                </a:solidFill>
                <a:effectLst/>
                <a:latin typeface="Arial" panose="020B0604020202020204" pitchFamily="34" charset="0"/>
                <a:cs typeface="Arial" panose="020B0604020202020204" pitchFamily="34" charset="0"/>
              </a:rPr>
              <a:t>YBT’nun</a:t>
            </a:r>
            <a:r>
              <a:rPr lang="tr-TR" sz="2400" b="0" dirty="0" smtClean="0">
                <a:solidFill>
                  <a:schemeClr val="tx1"/>
                </a:solidFill>
                <a:effectLst/>
                <a:latin typeface="Arial" panose="020B0604020202020204" pitchFamily="34" charset="0"/>
                <a:cs typeface="Arial" panose="020B0604020202020204" pitchFamily="34" charset="0"/>
              </a:rPr>
              <a:t> </a:t>
            </a:r>
            <a:r>
              <a:rPr lang="tr-TR" sz="2400" b="0" dirty="0">
                <a:solidFill>
                  <a:schemeClr val="tx1"/>
                </a:solidFill>
                <a:effectLst/>
                <a:latin typeface="Arial" panose="020B0604020202020204" pitchFamily="34" charset="0"/>
                <a:cs typeface="Arial" panose="020B0604020202020204" pitchFamily="34" charset="0"/>
              </a:rPr>
              <a:t>ilgili bölümünde belirtilir</a:t>
            </a:r>
            <a:r>
              <a:rPr lang="tr-TR" sz="2400" b="0" dirty="0" smtClean="0">
                <a:solidFill>
                  <a:schemeClr val="tx1"/>
                </a:solidFill>
                <a:effectLst/>
                <a:latin typeface="Arial" panose="020B0604020202020204" pitchFamily="34" charset="0"/>
                <a:cs typeface="Arial" panose="020B0604020202020204" pitchFamily="34" charset="0"/>
              </a:rPr>
              <a:t>.</a:t>
            </a:r>
            <a:endParaRPr lang="tr-TR" sz="2400" dirty="0">
              <a:latin typeface="Arial" panose="020B0604020202020204" pitchFamily="34" charset="0"/>
              <a:cs typeface="Arial" panose="020B0604020202020204" pitchFamily="34" charset="0"/>
            </a:endParaRPr>
          </a:p>
          <a:p>
            <a:pPr algn="just">
              <a:buFont typeface="Wingdings" pitchFamily="2" charset="2"/>
              <a:buChar char="q"/>
            </a:pPr>
            <a:r>
              <a:rPr lang="tr-TR" sz="2400" b="0" dirty="0" smtClean="0">
                <a:solidFill>
                  <a:schemeClr val="tx1"/>
                </a:solidFill>
                <a:effectLst/>
                <a:latin typeface="Arial" panose="020B0604020202020204" pitchFamily="34" charset="0"/>
                <a:cs typeface="Arial" panose="020B0604020202020204" pitchFamily="34" charset="0"/>
              </a:rPr>
              <a:t>(</a:t>
            </a:r>
            <a:r>
              <a:rPr lang="tr-TR" sz="2400" b="0" dirty="0" smtClean="0">
                <a:solidFill>
                  <a:srgbClr val="FF0000"/>
                </a:solidFill>
                <a:effectLst/>
                <a:latin typeface="Arial" panose="020B0604020202020204" pitchFamily="34" charset="0"/>
                <a:cs typeface="Arial" panose="020B0604020202020204" pitchFamily="34" charset="0"/>
              </a:rPr>
              <a:t>Mevcutta</a:t>
            </a:r>
            <a:r>
              <a:rPr lang="tr-TR" sz="2400" b="0" dirty="0" smtClean="0">
                <a:solidFill>
                  <a:schemeClr val="tx1"/>
                </a:solidFill>
                <a:effectLst/>
                <a:latin typeface="Arial" panose="020B0604020202020204" pitchFamily="34" charset="0"/>
                <a:cs typeface="Arial" panose="020B0604020202020204" pitchFamily="34" charset="0"/>
              </a:rPr>
              <a:t>, elektronik beyan usulünde,</a:t>
            </a:r>
            <a:r>
              <a:rPr lang="tr-TR" sz="2400" b="0" dirty="0" smtClean="0">
                <a:solidFill>
                  <a:srgbClr val="FF0000"/>
                </a:solidFill>
                <a:effectLst/>
                <a:latin typeface="Arial" panose="020B0604020202020204" pitchFamily="34" charset="0"/>
                <a:cs typeface="Arial" panose="020B0604020202020204" pitchFamily="34" charset="0"/>
              </a:rPr>
              <a:t> banka referans mektubu istenemiyor.)</a:t>
            </a:r>
            <a:endParaRPr lang="en-GB" sz="1800" b="0" dirty="0">
              <a:solidFill>
                <a:srgbClr val="FF0000"/>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445311"/>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Başlık"/>
          <p:cNvSpPr>
            <a:spLocks noGrp="1"/>
          </p:cNvSpPr>
          <p:nvPr>
            <p:ph type="title"/>
          </p:nvPr>
        </p:nvSpPr>
        <p:spPr>
          <a:xfrm>
            <a:off x="428625" y="214313"/>
            <a:ext cx="8229600" cy="1143000"/>
          </a:xfrm>
        </p:spPr>
        <p:txBody>
          <a:bodyPr>
            <a:normAutofit fontScale="90000"/>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TEKLİFLERİN </a:t>
            </a:r>
            <a:r>
              <a:rPr lang="tr-TR" altLang="tr-TR" sz="4000" b="0" dirty="0" smtClean="0">
                <a:solidFill>
                  <a:schemeClr val="tx1"/>
                </a:solidFill>
                <a:effectLst/>
                <a:latin typeface="Arial" panose="020B0604020202020204" pitchFamily="34" charset="0"/>
                <a:cs typeface="Arial" panose="020B0604020202020204" pitchFamily="34" charset="0"/>
              </a:rPr>
              <a:t>AÇILMASI VE DEĞERLENDİRİLMESİ </a:t>
            </a:r>
          </a:p>
        </p:txBody>
      </p:sp>
      <p:sp>
        <p:nvSpPr>
          <p:cNvPr id="5" name="4 Slayt Numarası Yer Tutucusu"/>
          <p:cNvSpPr>
            <a:spLocks noGrp="1"/>
          </p:cNvSpPr>
          <p:nvPr>
            <p:ph type="sldNum" sz="quarter" idx="12"/>
          </p:nvPr>
        </p:nvSpPr>
        <p:spPr/>
        <p:txBody>
          <a:bodyPr>
            <a:normAutofit/>
          </a:bodyPr>
          <a:lstStyle/>
          <a:p>
            <a:pPr>
              <a:defRPr/>
            </a:pPr>
            <a:fld id="{8825F347-3A9C-4B46-9242-646B6730CC4A}" type="slidenum">
              <a:rPr lang="tr-TR"/>
              <a:pPr>
                <a:defRPr/>
              </a:pPr>
              <a:t>31</a:t>
            </a:fld>
            <a:endParaRPr lang="tr-TR"/>
          </a:p>
        </p:txBody>
      </p:sp>
      <p:sp>
        <p:nvSpPr>
          <p:cNvPr id="20484" name="2 İçerik Yer Tutucusu"/>
          <p:cNvSpPr>
            <a:spLocks noGrp="1"/>
          </p:cNvSpPr>
          <p:nvPr>
            <p:ph sz="quarter" idx="1"/>
          </p:nvPr>
        </p:nvSpPr>
        <p:spPr>
          <a:xfrm>
            <a:off x="395288" y="1600200"/>
            <a:ext cx="8370887" cy="4495800"/>
          </a:xfrm>
        </p:spPr>
        <p:txBody>
          <a:bodyPr/>
          <a:lstStyle/>
          <a:p>
            <a:pPr algn="just" eaLnBrk="1" hangingPunct="1"/>
            <a:r>
              <a:rPr lang="tr-TR" sz="2800" b="0" dirty="0" smtClean="0">
                <a:solidFill>
                  <a:schemeClr val="tx1"/>
                </a:solidFill>
                <a:effectLst/>
                <a:latin typeface="Arial" panose="020B0604020202020204" pitchFamily="34" charset="0"/>
                <a:cs typeface="Arial" panose="020B0604020202020204" pitchFamily="34" charset="0"/>
              </a:rPr>
              <a:t>İhale tarih ve saatinde, </a:t>
            </a:r>
            <a:r>
              <a:rPr lang="tr-TR" sz="2800" b="0" dirty="0" smtClean="0">
                <a:solidFill>
                  <a:srgbClr val="FF0000"/>
                </a:solidFill>
                <a:effectLst/>
                <a:latin typeface="Arial" panose="020B0604020202020204" pitchFamily="34" charset="0"/>
                <a:cs typeface="Arial" panose="020B0604020202020204" pitchFamily="34" charset="0"/>
              </a:rPr>
              <a:t>hazır bulunanların önünde, </a:t>
            </a:r>
            <a:r>
              <a:rPr lang="tr-TR" sz="2800" b="0" dirty="0" smtClean="0">
                <a:solidFill>
                  <a:schemeClr val="tx1"/>
                </a:solidFill>
                <a:effectLst/>
                <a:latin typeface="Arial" panose="020B0604020202020204" pitchFamily="34" charset="0"/>
                <a:cs typeface="Arial" panose="020B0604020202020204" pitchFamily="34" charset="0"/>
              </a:rPr>
              <a:t>istekliler tarafından gönderilen e-anahtarlar kullanılmak suretiyle e-teklifler </a:t>
            </a:r>
            <a:r>
              <a:rPr lang="tr-TR" sz="2800" dirty="0" err="1" smtClean="0">
                <a:latin typeface="Arial" panose="020B0604020202020204" pitchFamily="34" charset="0"/>
                <a:cs typeface="Arial" panose="020B0604020202020204" pitchFamily="34" charset="0"/>
              </a:rPr>
              <a:t>EKAP’ta</a:t>
            </a:r>
            <a:r>
              <a:rPr lang="tr-TR" sz="2800" dirty="0" smtClean="0">
                <a:latin typeface="Arial" panose="020B0604020202020204" pitchFamily="34" charset="0"/>
                <a:cs typeface="Arial" panose="020B0604020202020204" pitchFamily="34" charset="0"/>
              </a:rPr>
              <a:t> </a:t>
            </a:r>
            <a:r>
              <a:rPr lang="tr-TR" sz="2800" b="0" dirty="0" smtClean="0">
                <a:solidFill>
                  <a:schemeClr val="tx1"/>
                </a:solidFill>
                <a:effectLst/>
                <a:latin typeface="Arial" panose="020B0604020202020204" pitchFamily="34" charset="0"/>
                <a:cs typeface="Arial" panose="020B0604020202020204" pitchFamily="34" charset="0"/>
              </a:rPr>
              <a:t>açılır.</a:t>
            </a:r>
          </a:p>
          <a:p>
            <a:pPr algn="just" eaLnBrk="1" hangingPunct="1"/>
            <a:r>
              <a:rPr lang="tr-TR" sz="2800" dirty="0" smtClean="0">
                <a:solidFill>
                  <a:srgbClr val="FF0000"/>
                </a:solidFill>
                <a:latin typeface="Arial" panose="020B0604020202020204" pitchFamily="34" charset="0"/>
                <a:cs typeface="Arial" panose="020B0604020202020204" pitchFamily="34" charset="0"/>
              </a:rPr>
              <a:t>E-anahtarın bozuk olması </a:t>
            </a:r>
            <a:r>
              <a:rPr lang="tr-TR" sz="2800" dirty="0" smtClean="0">
                <a:latin typeface="Arial" panose="020B0604020202020204" pitchFamily="34" charset="0"/>
                <a:cs typeface="Arial" panose="020B0604020202020204" pitchFamily="34" charset="0"/>
              </a:rPr>
              <a:t>veya </a:t>
            </a:r>
            <a:r>
              <a:rPr lang="tr-TR" sz="2800" dirty="0" smtClean="0">
                <a:solidFill>
                  <a:srgbClr val="FF0000"/>
                </a:solidFill>
                <a:latin typeface="Arial" panose="020B0604020202020204" pitchFamily="34" charset="0"/>
                <a:cs typeface="Arial" panose="020B0604020202020204" pitchFamily="34" charset="0"/>
              </a:rPr>
              <a:t>e-teklifin virüslü olması </a:t>
            </a:r>
            <a:r>
              <a:rPr lang="tr-TR" sz="2800" dirty="0" smtClean="0">
                <a:latin typeface="Arial" panose="020B0604020202020204" pitchFamily="34" charset="0"/>
                <a:cs typeface="Arial" panose="020B0604020202020204" pitchFamily="34" charset="0"/>
              </a:rPr>
              <a:t>nedeniyle açılmayan teklifler tutanakla tespit edilir.</a:t>
            </a:r>
            <a:endParaRPr lang="tr-TR" sz="2800" b="0" dirty="0" smtClean="0">
              <a:solidFill>
                <a:schemeClr val="tx1"/>
              </a:solidFill>
              <a:effectLst/>
              <a:latin typeface="Arial" panose="020B0604020202020204" pitchFamily="34" charset="0"/>
              <a:cs typeface="Arial" panose="020B0604020202020204" pitchFamily="34" charset="0"/>
            </a:endParaRPr>
          </a:p>
          <a:p>
            <a:pPr algn="just" eaLnBrk="1" hangingPunct="1"/>
            <a:r>
              <a:rPr lang="tr-TR" sz="2800" b="0" dirty="0" smtClean="0">
                <a:solidFill>
                  <a:schemeClr val="tx1"/>
                </a:solidFill>
                <a:effectLst/>
                <a:latin typeface="Arial" panose="020B0604020202020204" pitchFamily="34" charset="0"/>
                <a:cs typeface="Arial" panose="020B0604020202020204" pitchFamily="34" charset="0"/>
              </a:rPr>
              <a:t>İlk oturumda öncelikle </a:t>
            </a:r>
            <a:r>
              <a:rPr lang="tr-TR" sz="2800" b="0" dirty="0" smtClean="0">
                <a:solidFill>
                  <a:srgbClr val="FF0000"/>
                </a:solidFill>
                <a:effectLst/>
                <a:latin typeface="Arial" panose="020B0604020202020204" pitchFamily="34" charset="0"/>
                <a:cs typeface="Arial" panose="020B0604020202020204" pitchFamily="34" charset="0"/>
              </a:rPr>
              <a:t>teklif </a:t>
            </a:r>
            <a:r>
              <a:rPr lang="tr-TR" sz="2800" b="0" dirty="0">
                <a:solidFill>
                  <a:srgbClr val="FF0000"/>
                </a:solidFill>
                <a:effectLst/>
                <a:latin typeface="Arial" panose="020B0604020202020204" pitchFamily="34" charset="0"/>
                <a:cs typeface="Arial" panose="020B0604020202020204" pitchFamily="34" charset="0"/>
              </a:rPr>
              <a:t>mektubu ve geçici teminatı uygun olmayan</a:t>
            </a:r>
            <a:r>
              <a:rPr lang="tr-TR" sz="2800" b="0" dirty="0">
                <a:solidFill>
                  <a:schemeClr val="tx1"/>
                </a:solidFill>
                <a:effectLst/>
                <a:latin typeface="Arial" panose="020B0604020202020204" pitchFamily="34" charset="0"/>
                <a:cs typeface="Arial" panose="020B0604020202020204" pitchFamily="34" charset="0"/>
              </a:rPr>
              <a:t> </a:t>
            </a:r>
            <a:r>
              <a:rPr lang="tr-TR" sz="2800" dirty="0" smtClean="0">
                <a:latin typeface="Arial" panose="020B0604020202020204" pitchFamily="34" charset="0"/>
                <a:cs typeface="Arial" panose="020B0604020202020204" pitchFamily="34" charset="0"/>
              </a:rPr>
              <a:t>istekliler tutanakla </a:t>
            </a:r>
            <a:r>
              <a:rPr lang="tr-TR" sz="2800" b="0" dirty="0" smtClean="0">
                <a:solidFill>
                  <a:schemeClr val="tx1"/>
                </a:solidFill>
                <a:effectLst/>
                <a:latin typeface="Arial" panose="020B0604020202020204" pitchFamily="34" charset="0"/>
                <a:cs typeface="Arial" panose="020B0604020202020204" pitchFamily="34" charset="0"/>
              </a:rPr>
              <a:t>tespit edilir. </a:t>
            </a:r>
            <a:endParaRPr lang="tr-TR" sz="2800" b="0" dirty="0">
              <a:solidFill>
                <a:schemeClr val="tx1"/>
              </a:solidFill>
              <a:effectLst/>
              <a:latin typeface="Arial" panose="020B0604020202020204" pitchFamily="34" charset="0"/>
              <a:cs typeface="Arial" panose="020B0604020202020204" pitchFamily="34" charset="0"/>
            </a:endParaRPr>
          </a:p>
          <a:p>
            <a:pPr marL="0" indent="0" algn="just" eaLnBrk="1" hangingPunct="1">
              <a:buNone/>
            </a:pPr>
            <a:endParaRPr lang="tr-TR" sz="2400" b="0" dirty="0">
              <a:solidFill>
                <a:schemeClr val="tx1"/>
              </a:solidFill>
              <a:effectLst/>
              <a:latin typeface="Arial" panose="020B0604020202020204" pitchFamily="34" charset="0"/>
              <a:cs typeface="Arial" panose="020B0604020202020204" pitchFamily="34" charset="0"/>
            </a:endParaRPr>
          </a:p>
          <a:p>
            <a:pPr algn="just" eaLnBrk="1" hangingPunct="1"/>
            <a:endParaRPr lang="tr-TR" altLang="tr-TR" sz="2400" b="0" dirty="0" smtClean="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2462353"/>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Başlık"/>
          <p:cNvSpPr>
            <a:spLocks noGrp="1"/>
          </p:cNvSpPr>
          <p:nvPr>
            <p:ph type="title"/>
          </p:nvPr>
        </p:nvSpPr>
        <p:spPr>
          <a:xfrm>
            <a:off x="428625" y="214313"/>
            <a:ext cx="8229600" cy="1143000"/>
          </a:xfrm>
        </p:spPr>
        <p:txBody>
          <a:bodyPr>
            <a:normAutofit fontScale="90000"/>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TEKLİFLERİN </a:t>
            </a:r>
            <a:r>
              <a:rPr lang="tr-TR" altLang="tr-TR" sz="4000" b="0" dirty="0" smtClean="0">
                <a:solidFill>
                  <a:schemeClr val="tx1"/>
                </a:solidFill>
                <a:effectLst/>
                <a:latin typeface="Arial" panose="020B0604020202020204" pitchFamily="34" charset="0"/>
                <a:cs typeface="Arial" panose="020B0604020202020204" pitchFamily="34" charset="0"/>
              </a:rPr>
              <a:t>AÇILMASI VE DEĞERLENDİRİLMESİ </a:t>
            </a:r>
          </a:p>
        </p:txBody>
      </p:sp>
      <p:sp>
        <p:nvSpPr>
          <p:cNvPr id="5" name="4 Slayt Numarası Yer Tutucusu"/>
          <p:cNvSpPr>
            <a:spLocks noGrp="1"/>
          </p:cNvSpPr>
          <p:nvPr>
            <p:ph type="sldNum" sz="quarter" idx="12"/>
          </p:nvPr>
        </p:nvSpPr>
        <p:spPr/>
        <p:txBody>
          <a:bodyPr>
            <a:normAutofit/>
          </a:bodyPr>
          <a:lstStyle/>
          <a:p>
            <a:pPr>
              <a:defRPr/>
            </a:pPr>
            <a:fld id="{8825F347-3A9C-4B46-9242-646B6730CC4A}" type="slidenum">
              <a:rPr lang="tr-TR"/>
              <a:pPr>
                <a:defRPr/>
              </a:pPr>
              <a:t>32</a:t>
            </a:fld>
            <a:endParaRPr lang="tr-TR"/>
          </a:p>
        </p:txBody>
      </p:sp>
      <p:sp>
        <p:nvSpPr>
          <p:cNvPr id="20484" name="2 İçerik Yer Tutucusu"/>
          <p:cNvSpPr>
            <a:spLocks noGrp="1"/>
          </p:cNvSpPr>
          <p:nvPr>
            <p:ph sz="quarter" idx="1"/>
          </p:nvPr>
        </p:nvSpPr>
        <p:spPr>
          <a:xfrm>
            <a:off x="395288" y="1600200"/>
            <a:ext cx="8370887" cy="4495800"/>
          </a:xfrm>
        </p:spPr>
        <p:txBody>
          <a:bodyPr/>
          <a:lstStyle/>
          <a:p>
            <a:pPr algn="just" eaLnBrk="1" hangingPunct="1"/>
            <a:r>
              <a:rPr lang="tr-TR" sz="2800" b="0" dirty="0" smtClean="0">
                <a:solidFill>
                  <a:srgbClr val="FF0000"/>
                </a:solidFill>
                <a:effectLst/>
                <a:latin typeface="Arial" panose="020B0604020202020204" pitchFamily="34" charset="0"/>
                <a:cs typeface="Arial" panose="020B0604020202020204" pitchFamily="34" charset="0"/>
              </a:rPr>
              <a:t>21/f pazarlık usulü </a:t>
            </a:r>
            <a:r>
              <a:rPr lang="tr-TR" sz="2800" b="0" dirty="0" smtClean="0">
                <a:solidFill>
                  <a:schemeClr val="tx1"/>
                </a:solidFill>
                <a:effectLst/>
                <a:latin typeface="Arial" panose="020B0604020202020204" pitchFamily="34" charset="0"/>
                <a:cs typeface="Arial" panose="020B0604020202020204" pitchFamily="34" charset="0"/>
              </a:rPr>
              <a:t>ile yapılanlar ile </a:t>
            </a:r>
            <a:r>
              <a:rPr lang="tr-TR" sz="2800" b="0" dirty="0" smtClean="0">
                <a:solidFill>
                  <a:srgbClr val="FF0000"/>
                </a:solidFill>
                <a:effectLst/>
                <a:latin typeface="Arial" panose="020B0604020202020204" pitchFamily="34" charset="0"/>
                <a:cs typeface="Arial" panose="020B0604020202020204" pitchFamily="34" charset="0"/>
              </a:rPr>
              <a:t>elektronik eksiltme yapılması öngörülen </a:t>
            </a:r>
            <a:r>
              <a:rPr lang="tr-TR" sz="2800" b="0" dirty="0" smtClean="0">
                <a:solidFill>
                  <a:schemeClr val="tx1"/>
                </a:solidFill>
                <a:effectLst/>
                <a:latin typeface="Arial" panose="020B0604020202020204" pitchFamily="34" charset="0"/>
                <a:cs typeface="Arial" panose="020B0604020202020204" pitchFamily="34" charset="0"/>
              </a:rPr>
              <a:t>ihaleler dışındaki ihalelerde,</a:t>
            </a:r>
          </a:p>
          <a:p>
            <a:pPr algn="just" eaLnBrk="1" hangingPunct="1"/>
            <a:r>
              <a:rPr lang="tr-TR" sz="2800" dirty="0" smtClean="0">
                <a:latin typeface="Arial" panose="020B0604020202020204" pitchFamily="34" charset="0"/>
                <a:cs typeface="Arial" panose="020B0604020202020204" pitchFamily="34" charset="0"/>
              </a:rPr>
              <a:t>İstekliler ile </a:t>
            </a:r>
            <a:r>
              <a:rPr lang="tr-TR" sz="2800" dirty="0" smtClean="0">
                <a:solidFill>
                  <a:srgbClr val="FF0000"/>
                </a:solidFill>
                <a:latin typeface="Arial" panose="020B0604020202020204" pitchFamily="34" charset="0"/>
                <a:cs typeface="Arial" panose="020B0604020202020204" pitchFamily="34" charset="0"/>
              </a:rPr>
              <a:t>teklif fiyatları ve YM açıklanarak </a:t>
            </a:r>
            <a:r>
              <a:rPr lang="tr-TR" sz="2800" dirty="0" smtClean="0">
                <a:latin typeface="Arial" panose="020B0604020202020204" pitchFamily="34" charset="0"/>
                <a:cs typeface="Arial" panose="020B0604020202020204" pitchFamily="34" charset="0"/>
              </a:rPr>
              <a:t>ilgili tutanak </a:t>
            </a:r>
            <a:r>
              <a:rPr lang="tr-TR" sz="2800" dirty="0" err="1" smtClean="0">
                <a:latin typeface="Arial" panose="020B0604020202020204" pitchFamily="34" charset="0"/>
                <a:cs typeface="Arial" panose="020B0604020202020204" pitchFamily="34" charset="0"/>
              </a:rPr>
              <a:t>EKAP’ta</a:t>
            </a:r>
            <a:r>
              <a:rPr lang="tr-TR" sz="2800" dirty="0" smtClean="0">
                <a:latin typeface="Arial" panose="020B0604020202020204" pitchFamily="34" charset="0"/>
                <a:cs typeface="Arial" panose="020B0604020202020204" pitchFamily="34" charset="0"/>
              </a:rPr>
              <a:t> tanzim edilir. Çıktısı imzalanır.</a:t>
            </a:r>
          </a:p>
          <a:p>
            <a:pPr algn="just" eaLnBrk="1" hangingPunct="1"/>
            <a:r>
              <a:rPr lang="tr-TR" sz="2800" dirty="0" smtClean="0">
                <a:latin typeface="Arial" panose="020B0604020202020204" pitchFamily="34" charset="0"/>
                <a:cs typeface="Arial" panose="020B0604020202020204" pitchFamily="34" charset="0"/>
              </a:rPr>
              <a:t>İlk oturumda tanzim edilen </a:t>
            </a:r>
            <a:r>
              <a:rPr lang="tr-TR" sz="2800" dirty="0" smtClean="0">
                <a:solidFill>
                  <a:srgbClr val="FF0000"/>
                </a:solidFill>
                <a:latin typeface="Arial" panose="020B0604020202020204" pitchFamily="34" charset="0"/>
                <a:cs typeface="Arial" panose="020B0604020202020204" pitchFamily="34" charset="0"/>
              </a:rPr>
              <a:t>tutanaklar isteklilerce </a:t>
            </a:r>
            <a:r>
              <a:rPr lang="tr-TR" sz="2800" dirty="0" err="1" smtClean="0">
                <a:solidFill>
                  <a:srgbClr val="FF0000"/>
                </a:solidFill>
                <a:latin typeface="Arial" panose="020B0604020202020204" pitchFamily="34" charset="0"/>
                <a:cs typeface="Arial" panose="020B0604020202020204" pitchFamily="34" charset="0"/>
              </a:rPr>
              <a:t>EKAP’ta</a:t>
            </a:r>
            <a:r>
              <a:rPr lang="tr-TR" sz="2800" dirty="0" smtClean="0">
                <a:solidFill>
                  <a:srgbClr val="FF0000"/>
                </a:solidFill>
                <a:latin typeface="Arial" panose="020B0604020202020204" pitchFamily="34" charset="0"/>
                <a:cs typeface="Arial" panose="020B0604020202020204" pitchFamily="34" charset="0"/>
              </a:rPr>
              <a:t> durum izleme</a:t>
            </a:r>
            <a:r>
              <a:rPr lang="tr-TR" sz="2800" dirty="0" smtClean="0">
                <a:latin typeface="Arial" panose="020B0604020202020204" pitchFamily="34" charset="0"/>
                <a:cs typeface="Arial" panose="020B0604020202020204" pitchFamily="34" charset="0"/>
              </a:rPr>
              <a:t> penceresinden görülebilir.</a:t>
            </a:r>
            <a:endParaRPr lang="tr-TR" sz="2800" b="0" dirty="0" smtClean="0">
              <a:solidFill>
                <a:schemeClr val="tx1"/>
              </a:solidFill>
              <a:effectLst/>
              <a:latin typeface="Arial" panose="020B0604020202020204" pitchFamily="34" charset="0"/>
              <a:cs typeface="Arial" panose="020B0604020202020204" pitchFamily="34" charset="0"/>
            </a:endParaRPr>
          </a:p>
          <a:p>
            <a:pPr algn="just" eaLnBrk="1" hangingPunct="1"/>
            <a:endParaRPr lang="tr-TR" sz="2800" b="0" dirty="0">
              <a:solidFill>
                <a:schemeClr val="tx1"/>
              </a:solidFill>
              <a:effectLst/>
              <a:latin typeface="Arial" panose="020B0604020202020204" pitchFamily="34" charset="0"/>
              <a:cs typeface="Arial" panose="020B0604020202020204" pitchFamily="34" charset="0"/>
            </a:endParaRPr>
          </a:p>
          <a:p>
            <a:pPr marL="0" indent="0" algn="just" eaLnBrk="1" hangingPunct="1">
              <a:buNone/>
            </a:pPr>
            <a:endParaRPr lang="tr-TR" sz="2400" b="0" dirty="0">
              <a:solidFill>
                <a:schemeClr val="tx1"/>
              </a:solidFill>
              <a:effectLst/>
              <a:latin typeface="Arial" panose="020B0604020202020204" pitchFamily="34" charset="0"/>
              <a:cs typeface="Arial" panose="020B0604020202020204" pitchFamily="34" charset="0"/>
            </a:endParaRPr>
          </a:p>
          <a:p>
            <a:pPr algn="just" eaLnBrk="1" hangingPunct="1"/>
            <a:endParaRPr lang="tr-TR" altLang="tr-TR" sz="2400" b="0" dirty="0" smtClean="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6134311"/>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Başlık"/>
          <p:cNvSpPr>
            <a:spLocks noGrp="1"/>
          </p:cNvSpPr>
          <p:nvPr>
            <p:ph type="title"/>
          </p:nvPr>
        </p:nvSpPr>
        <p:spPr>
          <a:xfrm>
            <a:off x="428625" y="214313"/>
            <a:ext cx="8229600" cy="1143000"/>
          </a:xfrm>
        </p:spPr>
        <p:txBody>
          <a:bodyPr>
            <a:normAutofit fontScale="90000"/>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TEKLİFLERİN </a:t>
            </a:r>
            <a:r>
              <a:rPr lang="tr-TR" altLang="tr-TR" sz="4000" b="0" dirty="0" smtClean="0">
                <a:solidFill>
                  <a:schemeClr val="tx1"/>
                </a:solidFill>
                <a:effectLst/>
                <a:latin typeface="Arial" panose="020B0604020202020204" pitchFamily="34" charset="0"/>
                <a:cs typeface="Arial" panose="020B0604020202020204" pitchFamily="34" charset="0"/>
              </a:rPr>
              <a:t>AÇILMASI VE DEĞERLENDİRİLMESİ </a:t>
            </a:r>
          </a:p>
        </p:txBody>
      </p:sp>
      <p:sp>
        <p:nvSpPr>
          <p:cNvPr id="5" name="4 Slayt Numarası Yer Tutucusu"/>
          <p:cNvSpPr>
            <a:spLocks noGrp="1"/>
          </p:cNvSpPr>
          <p:nvPr>
            <p:ph type="sldNum" sz="quarter" idx="12"/>
          </p:nvPr>
        </p:nvSpPr>
        <p:spPr/>
        <p:txBody>
          <a:bodyPr>
            <a:normAutofit/>
          </a:bodyPr>
          <a:lstStyle/>
          <a:p>
            <a:pPr>
              <a:defRPr/>
            </a:pPr>
            <a:fld id="{8825F347-3A9C-4B46-9242-646B6730CC4A}" type="slidenum">
              <a:rPr lang="tr-TR"/>
              <a:pPr>
                <a:defRPr/>
              </a:pPr>
              <a:t>33</a:t>
            </a:fld>
            <a:endParaRPr lang="tr-TR"/>
          </a:p>
        </p:txBody>
      </p:sp>
      <p:sp>
        <p:nvSpPr>
          <p:cNvPr id="20484" name="2 İçerik Yer Tutucusu"/>
          <p:cNvSpPr>
            <a:spLocks noGrp="1"/>
          </p:cNvSpPr>
          <p:nvPr>
            <p:ph sz="quarter" idx="1"/>
          </p:nvPr>
        </p:nvSpPr>
        <p:spPr>
          <a:xfrm>
            <a:off x="395288" y="1600200"/>
            <a:ext cx="8370887" cy="4495800"/>
          </a:xfrm>
        </p:spPr>
        <p:txBody>
          <a:bodyPr/>
          <a:lstStyle/>
          <a:p>
            <a:pPr marL="82550" indent="0" algn="just" eaLnBrk="1" hangingPunct="1">
              <a:buNone/>
            </a:pPr>
            <a:r>
              <a:rPr lang="tr-TR" b="0" u="sng" dirty="0" smtClean="0">
                <a:effectLst/>
                <a:latin typeface="Arial" panose="020B0604020202020204" pitchFamily="34" charset="0"/>
                <a:cs typeface="Arial" panose="020B0604020202020204" pitchFamily="34" charset="0"/>
              </a:rPr>
              <a:t>İlk Oturumda Düzenlenen Tutanaklar</a:t>
            </a:r>
          </a:p>
          <a:p>
            <a:pPr marL="82550" indent="0" algn="just" eaLnBrk="1" hangingPunct="1">
              <a:buNone/>
            </a:pPr>
            <a:endParaRPr lang="tr-TR" sz="2800" b="0" dirty="0" smtClean="0">
              <a:effectLst/>
              <a:latin typeface="Arial" panose="020B0604020202020204" pitchFamily="34" charset="0"/>
              <a:cs typeface="Arial" panose="020B0604020202020204" pitchFamily="34" charset="0"/>
            </a:endParaRPr>
          </a:p>
          <a:p>
            <a:pPr algn="just" eaLnBrk="1" hangingPunct="1"/>
            <a:r>
              <a:rPr lang="tr-TR" sz="2800" b="0" dirty="0" smtClean="0">
                <a:solidFill>
                  <a:srgbClr val="FF0000"/>
                </a:solidFill>
                <a:effectLst/>
                <a:latin typeface="Arial" panose="020B0604020202020204" pitchFamily="34" charset="0"/>
                <a:cs typeface="Arial" panose="020B0604020202020204" pitchFamily="34" charset="0"/>
              </a:rPr>
              <a:t>Açılamayan E-Teklif Tutanağı</a:t>
            </a:r>
          </a:p>
          <a:p>
            <a:pPr algn="just" eaLnBrk="1" hangingPunct="1"/>
            <a:endParaRPr lang="tr-TR" sz="2800" b="0" dirty="0" smtClean="0">
              <a:effectLst/>
              <a:latin typeface="Arial" panose="020B0604020202020204" pitchFamily="34" charset="0"/>
              <a:cs typeface="Arial" panose="020B0604020202020204" pitchFamily="34" charset="0"/>
            </a:endParaRPr>
          </a:p>
          <a:p>
            <a:pPr algn="just" eaLnBrk="1" hangingPunct="1"/>
            <a:r>
              <a:rPr lang="tr-TR" sz="2800" dirty="0" smtClean="0">
                <a:latin typeface="Arial" panose="020B0604020202020204" pitchFamily="34" charset="0"/>
                <a:cs typeface="Arial" panose="020B0604020202020204" pitchFamily="34" charset="0"/>
              </a:rPr>
              <a:t>E-Teklif Açma ve Belge Kontrol Tutanağı</a:t>
            </a:r>
          </a:p>
          <a:p>
            <a:pPr algn="just" eaLnBrk="1" hangingPunct="1"/>
            <a:endParaRPr lang="tr-TR" sz="2800" dirty="0" smtClean="0">
              <a:latin typeface="Arial" panose="020B0604020202020204" pitchFamily="34" charset="0"/>
              <a:cs typeface="Arial" panose="020B0604020202020204" pitchFamily="34" charset="0"/>
            </a:endParaRPr>
          </a:p>
          <a:p>
            <a:pPr algn="just" eaLnBrk="1" hangingPunct="1"/>
            <a:r>
              <a:rPr lang="tr-TR" sz="2800" b="0" dirty="0" smtClean="0">
                <a:solidFill>
                  <a:srgbClr val="FF0000"/>
                </a:solidFill>
                <a:effectLst/>
                <a:latin typeface="Arial" panose="020B0604020202020204" pitchFamily="34" charset="0"/>
                <a:cs typeface="Arial" panose="020B0604020202020204" pitchFamily="34" charset="0"/>
              </a:rPr>
              <a:t>İsteklilerce Teklif Edilen Fiyatlar Tutanağı </a:t>
            </a:r>
          </a:p>
          <a:p>
            <a:pPr algn="just" eaLnBrk="1" hangingPunct="1"/>
            <a:r>
              <a:rPr lang="tr-TR" sz="2800" b="0" dirty="0" smtClean="0">
                <a:effectLst/>
                <a:latin typeface="Arial" panose="020B0604020202020204" pitchFamily="34" charset="0"/>
                <a:cs typeface="Arial" panose="020B0604020202020204" pitchFamily="34" charset="0"/>
              </a:rPr>
              <a:t>(Kısmi teklif verilen ihalelerde her bir kısım için ayrı ayrı)</a:t>
            </a:r>
          </a:p>
          <a:p>
            <a:pPr algn="just" eaLnBrk="1" hangingPunct="1"/>
            <a:endParaRPr lang="tr-TR" sz="2800" b="0" dirty="0" smtClean="0">
              <a:solidFill>
                <a:schemeClr val="tx1"/>
              </a:solidFill>
              <a:effectLst/>
              <a:latin typeface="Arial" panose="020B0604020202020204" pitchFamily="34" charset="0"/>
              <a:cs typeface="Arial" panose="020B0604020202020204" pitchFamily="34" charset="0"/>
            </a:endParaRPr>
          </a:p>
          <a:p>
            <a:pPr algn="just" eaLnBrk="1" hangingPunct="1"/>
            <a:endParaRPr lang="tr-TR" sz="2800" b="0" dirty="0">
              <a:solidFill>
                <a:schemeClr val="tx1"/>
              </a:solidFill>
              <a:effectLst/>
              <a:latin typeface="Arial" panose="020B0604020202020204" pitchFamily="34" charset="0"/>
              <a:cs typeface="Arial" panose="020B0604020202020204" pitchFamily="34" charset="0"/>
            </a:endParaRPr>
          </a:p>
          <a:p>
            <a:pPr marL="0" indent="0" algn="just" eaLnBrk="1" hangingPunct="1">
              <a:buNone/>
            </a:pPr>
            <a:endParaRPr lang="tr-TR" sz="2400" b="0" dirty="0">
              <a:solidFill>
                <a:schemeClr val="tx1"/>
              </a:solidFill>
              <a:effectLst/>
              <a:latin typeface="Arial" panose="020B0604020202020204" pitchFamily="34" charset="0"/>
              <a:cs typeface="Arial" panose="020B0604020202020204" pitchFamily="34" charset="0"/>
            </a:endParaRPr>
          </a:p>
          <a:p>
            <a:pPr algn="just" eaLnBrk="1" hangingPunct="1"/>
            <a:endParaRPr lang="tr-TR" altLang="tr-TR" sz="2400" b="0" dirty="0" smtClean="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82314481"/>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Başlık"/>
          <p:cNvSpPr>
            <a:spLocks noGrp="1"/>
          </p:cNvSpPr>
          <p:nvPr>
            <p:ph type="title"/>
          </p:nvPr>
        </p:nvSpPr>
        <p:spPr>
          <a:xfrm>
            <a:off x="428625" y="214313"/>
            <a:ext cx="8229600" cy="1143000"/>
          </a:xfrm>
        </p:spPr>
        <p:txBody>
          <a:bodyPr>
            <a:normAutofit/>
          </a:bodyPr>
          <a:lstStyle/>
          <a:p>
            <a:pPr algn="ctr" eaLnBrk="1" hangingPunct="1"/>
            <a:r>
              <a:rPr lang="tr-TR" altLang="tr-TR" sz="4000" b="0" dirty="0" smtClean="0">
                <a:solidFill>
                  <a:schemeClr val="tx1"/>
                </a:solidFill>
                <a:effectLst/>
                <a:latin typeface="Arial" panose="020B0604020202020204" pitchFamily="34" charset="0"/>
                <a:cs typeface="Arial" panose="020B0604020202020204" pitchFamily="34" charset="0"/>
              </a:rPr>
              <a:t>SORU</a:t>
            </a:r>
            <a:endParaRPr lang="tr-TR" altLang="tr-TR" sz="4000" b="0" dirty="0" smtClean="0">
              <a:solidFill>
                <a:schemeClr val="tx1"/>
              </a:solidFill>
              <a:effectLst/>
              <a:latin typeface="Arial" panose="020B0604020202020204" pitchFamily="34" charset="0"/>
              <a:cs typeface="Arial" panose="020B0604020202020204" pitchFamily="34" charset="0"/>
            </a:endParaRPr>
          </a:p>
        </p:txBody>
      </p:sp>
      <p:sp>
        <p:nvSpPr>
          <p:cNvPr id="5" name="4 Slayt Numarası Yer Tutucusu"/>
          <p:cNvSpPr>
            <a:spLocks noGrp="1"/>
          </p:cNvSpPr>
          <p:nvPr>
            <p:ph type="sldNum" sz="quarter" idx="12"/>
          </p:nvPr>
        </p:nvSpPr>
        <p:spPr/>
        <p:txBody>
          <a:bodyPr>
            <a:normAutofit/>
          </a:bodyPr>
          <a:lstStyle/>
          <a:p>
            <a:pPr>
              <a:defRPr/>
            </a:pPr>
            <a:fld id="{8825F347-3A9C-4B46-9242-646B6730CC4A}" type="slidenum">
              <a:rPr lang="tr-TR"/>
              <a:pPr>
                <a:defRPr/>
              </a:pPr>
              <a:t>34</a:t>
            </a:fld>
            <a:endParaRPr lang="tr-TR"/>
          </a:p>
        </p:txBody>
      </p:sp>
      <p:sp>
        <p:nvSpPr>
          <p:cNvPr id="20484" name="2 İçerik Yer Tutucusu"/>
          <p:cNvSpPr>
            <a:spLocks noGrp="1"/>
          </p:cNvSpPr>
          <p:nvPr>
            <p:ph sz="quarter" idx="1"/>
          </p:nvPr>
        </p:nvSpPr>
        <p:spPr>
          <a:xfrm>
            <a:off x="395288" y="1600200"/>
            <a:ext cx="8370887" cy="4495800"/>
          </a:xfrm>
        </p:spPr>
        <p:txBody>
          <a:bodyPr/>
          <a:lstStyle/>
          <a:p>
            <a:pPr algn="just" eaLnBrk="1" hangingPunct="1">
              <a:buFont typeface="Wingdings" panose="05000000000000000000" pitchFamily="2" charset="2"/>
              <a:buChar char="v"/>
            </a:pPr>
            <a:endParaRPr lang="tr-TR" sz="2800" dirty="0" smtClean="0">
              <a:latin typeface="Arial" panose="020B0604020202020204" pitchFamily="34" charset="0"/>
              <a:cs typeface="Arial" panose="020B0604020202020204" pitchFamily="34" charset="0"/>
            </a:endParaRPr>
          </a:p>
          <a:p>
            <a:pPr algn="just" eaLnBrk="1" hangingPunct="1">
              <a:buFont typeface="Wingdings" panose="05000000000000000000" pitchFamily="2" charset="2"/>
              <a:buChar char="v"/>
            </a:pPr>
            <a:endParaRPr lang="tr-TR" sz="2800" dirty="0">
              <a:latin typeface="Arial" panose="020B0604020202020204" pitchFamily="34" charset="0"/>
              <a:cs typeface="Arial" panose="020B0604020202020204" pitchFamily="34" charset="0"/>
            </a:endParaRPr>
          </a:p>
          <a:p>
            <a:pPr algn="just" eaLnBrk="1" hangingPunct="1">
              <a:buFont typeface="Wingdings" panose="05000000000000000000" pitchFamily="2" charset="2"/>
              <a:buChar char="v"/>
            </a:pPr>
            <a:endParaRPr lang="tr-TR" sz="2800" dirty="0" smtClean="0">
              <a:latin typeface="Arial" panose="020B0604020202020204" pitchFamily="34" charset="0"/>
              <a:cs typeface="Arial" panose="020B0604020202020204" pitchFamily="34" charset="0"/>
            </a:endParaRPr>
          </a:p>
          <a:p>
            <a:pPr algn="ctr" eaLnBrk="1" hangingPunct="1">
              <a:buFont typeface="Wingdings" panose="05000000000000000000" pitchFamily="2" charset="2"/>
              <a:buChar char="v"/>
            </a:pPr>
            <a:r>
              <a:rPr lang="tr-TR" sz="2800" dirty="0" err="1" smtClean="0">
                <a:latin typeface="Arial" panose="020B0604020202020204" pitchFamily="34" charset="0"/>
                <a:cs typeface="Arial" panose="020B0604020202020204" pitchFamily="34" charset="0"/>
              </a:rPr>
              <a:t>EKAP’taki</a:t>
            </a:r>
            <a:r>
              <a:rPr lang="tr-TR" sz="2800" dirty="0" smtClean="0">
                <a:latin typeface="Arial" panose="020B0604020202020204" pitchFamily="34" charset="0"/>
                <a:cs typeface="Arial" panose="020B0604020202020204" pitchFamily="34" charset="0"/>
              </a:rPr>
              <a:t> teknik problemler veya mücbir sebepler nedeniyle e-tekliflerin gönderilemediği ya da e-tekliflerin açılmadığı durumlarda ne yapılabilir?</a:t>
            </a:r>
            <a:endParaRPr lang="tr-TR" sz="2800" b="0" dirty="0">
              <a:solidFill>
                <a:srgbClr val="FF0000"/>
              </a:solidFill>
              <a:effectLst/>
              <a:latin typeface="Arial" panose="020B0604020202020204" pitchFamily="34" charset="0"/>
              <a:cs typeface="Arial" panose="020B0604020202020204" pitchFamily="34" charset="0"/>
            </a:endParaRPr>
          </a:p>
          <a:p>
            <a:pPr marL="0" indent="0" algn="just" eaLnBrk="1" hangingPunct="1">
              <a:buNone/>
            </a:pPr>
            <a:endParaRPr lang="tr-TR" sz="2800" b="0" dirty="0">
              <a:solidFill>
                <a:schemeClr val="tx1"/>
              </a:solidFill>
              <a:effectLst/>
              <a:latin typeface="Arial" panose="020B0604020202020204" pitchFamily="34" charset="0"/>
              <a:cs typeface="Arial" panose="020B0604020202020204" pitchFamily="34" charset="0"/>
            </a:endParaRPr>
          </a:p>
          <a:p>
            <a:pPr algn="just" eaLnBrk="1" hangingPunct="1"/>
            <a:endParaRPr lang="tr-TR" altLang="tr-TR" sz="2800" b="0" dirty="0" smtClean="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82789221"/>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Başlık"/>
          <p:cNvSpPr>
            <a:spLocks noGrp="1"/>
          </p:cNvSpPr>
          <p:nvPr>
            <p:ph type="title"/>
          </p:nvPr>
        </p:nvSpPr>
        <p:spPr>
          <a:xfrm>
            <a:off x="428625" y="214313"/>
            <a:ext cx="8229600" cy="1143000"/>
          </a:xfrm>
        </p:spPr>
        <p:txBody>
          <a:bodyPr>
            <a:normAutofit fontScale="90000"/>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TEKLİFLERİN </a:t>
            </a:r>
            <a:r>
              <a:rPr lang="tr-TR" altLang="tr-TR" sz="4000" b="0" dirty="0" smtClean="0">
                <a:solidFill>
                  <a:schemeClr val="tx1"/>
                </a:solidFill>
                <a:effectLst/>
                <a:latin typeface="Arial" panose="020B0604020202020204" pitchFamily="34" charset="0"/>
                <a:cs typeface="Arial" panose="020B0604020202020204" pitchFamily="34" charset="0"/>
              </a:rPr>
              <a:t>AÇILMASI VE DEĞERLENDİRİLMESİ </a:t>
            </a:r>
          </a:p>
        </p:txBody>
      </p:sp>
      <p:sp>
        <p:nvSpPr>
          <p:cNvPr id="5" name="4 Slayt Numarası Yer Tutucusu"/>
          <p:cNvSpPr>
            <a:spLocks noGrp="1"/>
          </p:cNvSpPr>
          <p:nvPr>
            <p:ph type="sldNum" sz="quarter" idx="12"/>
          </p:nvPr>
        </p:nvSpPr>
        <p:spPr/>
        <p:txBody>
          <a:bodyPr>
            <a:normAutofit/>
          </a:bodyPr>
          <a:lstStyle/>
          <a:p>
            <a:pPr>
              <a:defRPr/>
            </a:pPr>
            <a:fld id="{8825F347-3A9C-4B46-9242-646B6730CC4A}" type="slidenum">
              <a:rPr lang="tr-TR"/>
              <a:pPr>
                <a:defRPr/>
              </a:pPr>
              <a:t>35</a:t>
            </a:fld>
            <a:endParaRPr lang="tr-TR"/>
          </a:p>
        </p:txBody>
      </p:sp>
      <p:sp>
        <p:nvSpPr>
          <p:cNvPr id="20484" name="2 İçerik Yer Tutucusu"/>
          <p:cNvSpPr>
            <a:spLocks noGrp="1"/>
          </p:cNvSpPr>
          <p:nvPr>
            <p:ph sz="quarter" idx="1"/>
          </p:nvPr>
        </p:nvSpPr>
        <p:spPr>
          <a:xfrm>
            <a:off x="395288" y="1600200"/>
            <a:ext cx="8370887" cy="4495800"/>
          </a:xfrm>
        </p:spPr>
        <p:txBody>
          <a:bodyPr/>
          <a:lstStyle/>
          <a:p>
            <a:pPr algn="just" eaLnBrk="1" hangingPunct="1">
              <a:buFont typeface="Wingdings" panose="05000000000000000000" pitchFamily="2" charset="2"/>
              <a:buChar char="v"/>
            </a:pPr>
            <a:r>
              <a:rPr lang="tr-TR" sz="2700" b="0" dirty="0" err="1" smtClean="0">
                <a:solidFill>
                  <a:schemeClr val="tx1"/>
                </a:solidFill>
                <a:effectLst/>
                <a:latin typeface="Arial" panose="020B0604020202020204" pitchFamily="34" charset="0"/>
                <a:cs typeface="Arial" panose="020B0604020202020204" pitchFamily="34" charset="0"/>
              </a:rPr>
              <a:t>EKAP’tan</a:t>
            </a:r>
            <a:r>
              <a:rPr lang="tr-TR" sz="2700" b="0" dirty="0" smtClean="0">
                <a:solidFill>
                  <a:schemeClr val="tx1"/>
                </a:solidFill>
                <a:effectLst/>
                <a:latin typeface="Arial" panose="020B0604020202020204" pitchFamily="34" charset="0"/>
                <a:cs typeface="Arial" panose="020B0604020202020204" pitchFamily="34" charset="0"/>
              </a:rPr>
              <a:t> kaynaklanan </a:t>
            </a:r>
            <a:r>
              <a:rPr lang="tr-TR" sz="2700" b="0" dirty="0" smtClean="0">
                <a:solidFill>
                  <a:srgbClr val="FF0000"/>
                </a:solidFill>
                <a:effectLst/>
                <a:latin typeface="Arial" panose="020B0604020202020204" pitchFamily="34" charset="0"/>
                <a:cs typeface="Arial" panose="020B0604020202020204" pitchFamily="34" charset="0"/>
              </a:rPr>
              <a:t>teknik problemlerden </a:t>
            </a:r>
            <a:r>
              <a:rPr lang="tr-TR" sz="2700" b="0" dirty="0" smtClean="0">
                <a:solidFill>
                  <a:schemeClr val="tx1"/>
                </a:solidFill>
                <a:effectLst/>
                <a:latin typeface="Arial" panose="020B0604020202020204" pitchFamily="34" charset="0"/>
                <a:cs typeface="Arial" panose="020B0604020202020204" pitchFamily="34" charset="0"/>
              </a:rPr>
              <a:t>veya</a:t>
            </a:r>
          </a:p>
          <a:p>
            <a:pPr algn="just" eaLnBrk="1" hangingPunct="1">
              <a:buFont typeface="Wingdings" panose="05000000000000000000" pitchFamily="2" charset="2"/>
              <a:buChar char="v"/>
            </a:pPr>
            <a:r>
              <a:rPr lang="tr-TR" sz="2700" dirty="0" smtClean="0">
                <a:latin typeface="Arial" panose="020B0604020202020204" pitchFamily="34" charset="0"/>
                <a:cs typeface="Arial" panose="020B0604020202020204" pitchFamily="34" charset="0"/>
              </a:rPr>
              <a:t>Öngörülmesi ve önlenmesi mümkün olmayan genel ve objektif nedenlerle </a:t>
            </a:r>
            <a:r>
              <a:rPr lang="tr-TR" sz="2700" dirty="0" smtClean="0">
                <a:solidFill>
                  <a:srgbClr val="FF0000"/>
                </a:solidFill>
                <a:latin typeface="Arial" panose="020B0604020202020204" pitchFamily="34" charset="0"/>
                <a:cs typeface="Arial" panose="020B0604020202020204" pitchFamily="34" charset="0"/>
              </a:rPr>
              <a:t>(mücbir sebeplerle) </a:t>
            </a:r>
            <a:r>
              <a:rPr lang="tr-TR" sz="2700" dirty="0" err="1" smtClean="0">
                <a:latin typeface="Arial" panose="020B0604020202020204" pitchFamily="34" charset="0"/>
                <a:cs typeface="Arial" panose="020B0604020202020204" pitchFamily="34" charset="0"/>
              </a:rPr>
              <a:t>EKAP’a</a:t>
            </a:r>
            <a:r>
              <a:rPr lang="tr-TR" sz="2700" dirty="0" smtClean="0">
                <a:latin typeface="Arial" panose="020B0604020202020204" pitchFamily="34" charset="0"/>
                <a:cs typeface="Arial" panose="020B0604020202020204" pitchFamily="34" charset="0"/>
              </a:rPr>
              <a:t> erişimin sağlanamamasından dolayı</a:t>
            </a:r>
          </a:p>
          <a:p>
            <a:pPr algn="just" eaLnBrk="1" hangingPunct="1"/>
            <a:r>
              <a:rPr lang="tr-TR" sz="2700" b="0" dirty="0" smtClean="0">
                <a:solidFill>
                  <a:schemeClr val="tx1"/>
                </a:solidFill>
                <a:effectLst/>
                <a:latin typeface="Arial" panose="020B0604020202020204" pitchFamily="34" charset="0"/>
                <a:cs typeface="Arial" panose="020B0604020202020204" pitchFamily="34" charset="0"/>
              </a:rPr>
              <a:t>İhale tarih ve saatinden </a:t>
            </a:r>
            <a:r>
              <a:rPr lang="tr-TR" sz="2700" b="0" dirty="0" smtClean="0">
                <a:solidFill>
                  <a:srgbClr val="FF0000"/>
                </a:solidFill>
                <a:effectLst/>
                <a:latin typeface="Arial" panose="020B0604020202020204" pitchFamily="34" charset="0"/>
                <a:cs typeface="Arial" panose="020B0604020202020204" pitchFamily="34" charset="0"/>
              </a:rPr>
              <a:t>bir gün öncesinden itibaren </a:t>
            </a:r>
            <a:r>
              <a:rPr lang="tr-TR" sz="2700" b="0" dirty="0" smtClean="0">
                <a:solidFill>
                  <a:schemeClr val="tx1"/>
                </a:solidFill>
                <a:effectLst/>
                <a:latin typeface="Arial" panose="020B0604020202020204" pitchFamily="34" charset="0"/>
                <a:cs typeface="Arial" panose="020B0604020202020204" pitchFamily="34" charset="0"/>
              </a:rPr>
              <a:t>e-tekliflerin ve e-anahtarların </a:t>
            </a:r>
            <a:r>
              <a:rPr lang="tr-TR" sz="2700" b="0" dirty="0" smtClean="0">
                <a:solidFill>
                  <a:srgbClr val="FF0000"/>
                </a:solidFill>
                <a:effectLst/>
                <a:latin typeface="Arial" panose="020B0604020202020204" pitchFamily="34" charset="0"/>
                <a:cs typeface="Arial" panose="020B0604020202020204" pitchFamily="34" charset="0"/>
              </a:rPr>
              <a:t>hiçbir istekli tarafından</a:t>
            </a:r>
            <a:r>
              <a:rPr lang="tr-TR" sz="2700" b="0" dirty="0" smtClean="0">
                <a:solidFill>
                  <a:schemeClr val="tx1"/>
                </a:solidFill>
                <a:effectLst/>
                <a:latin typeface="Arial" panose="020B0604020202020204" pitchFamily="34" charset="0"/>
                <a:cs typeface="Arial" panose="020B0604020202020204" pitchFamily="34" charset="0"/>
              </a:rPr>
              <a:t> </a:t>
            </a:r>
            <a:r>
              <a:rPr lang="tr-TR" sz="2700" b="0" dirty="0" err="1" smtClean="0">
                <a:solidFill>
                  <a:schemeClr val="tx1"/>
                </a:solidFill>
                <a:effectLst/>
                <a:latin typeface="Arial" panose="020B0604020202020204" pitchFamily="34" charset="0"/>
                <a:cs typeface="Arial" panose="020B0604020202020204" pitchFamily="34" charset="0"/>
              </a:rPr>
              <a:t>EKAP’a</a:t>
            </a:r>
            <a:r>
              <a:rPr lang="tr-TR" sz="2700" b="0" dirty="0" smtClean="0">
                <a:solidFill>
                  <a:schemeClr val="tx1"/>
                </a:solidFill>
                <a:effectLst/>
                <a:latin typeface="Arial" panose="020B0604020202020204" pitchFamily="34" charset="0"/>
                <a:cs typeface="Arial" panose="020B0604020202020204" pitchFamily="34" charset="0"/>
              </a:rPr>
              <a:t> iletilememesi ve/veya</a:t>
            </a:r>
          </a:p>
          <a:p>
            <a:pPr algn="just" eaLnBrk="1" hangingPunct="1"/>
            <a:r>
              <a:rPr lang="tr-TR" sz="2700" dirty="0" smtClean="0">
                <a:latin typeface="Arial" panose="020B0604020202020204" pitchFamily="34" charset="0"/>
                <a:cs typeface="Arial" panose="020B0604020202020204" pitchFamily="34" charset="0"/>
              </a:rPr>
              <a:t>İhale saatinde </a:t>
            </a:r>
            <a:r>
              <a:rPr lang="tr-TR" sz="2700" dirty="0" smtClean="0">
                <a:solidFill>
                  <a:srgbClr val="FF0000"/>
                </a:solidFill>
                <a:latin typeface="Arial" panose="020B0604020202020204" pitchFamily="34" charset="0"/>
                <a:cs typeface="Arial" panose="020B0604020202020204" pitchFamily="34" charset="0"/>
              </a:rPr>
              <a:t>e-tekliflerin açılamaması </a:t>
            </a:r>
            <a:r>
              <a:rPr lang="tr-TR" sz="2700" dirty="0" smtClean="0">
                <a:latin typeface="Arial" panose="020B0604020202020204" pitchFamily="34" charset="0"/>
                <a:cs typeface="Arial" panose="020B0604020202020204" pitchFamily="34" charset="0"/>
              </a:rPr>
              <a:t>halinde</a:t>
            </a:r>
          </a:p>
          <a:p>
            <a:pPr algn="just" eaLnBrk="1" hangingPunct="1">
              <a:buFont typeface="Wingdings" panose="05000000000000000000" pitchFamily="2" charset="2"/>
              <a:buChar char="q"/>
            </a:pPr>
            <a:r>
              <a:rPr lang="tr-TR" sz="2700" b="0" dirty="0" smtClean="0">
                <a:solidFill>
                  <a:schemeClr val="tx1"/>
                </a:solidFill>
                <a:effectLst/>
                <a:latin typeface="Arial" panose="020B0604020202020204" pitchFamily="34" charset="0"/>
                <a:cs typeface="Arial" panose="020B0604020202020204" pitchFamily="34" charset="0"/>
              </a:rPr>
              <a:t>KİK idareye ihaleyi azami </a:t>
            </a:r>
            <a:r>
              <a:rPr lang="tr-TR" sz="2700" b="0" dirty="0" smtClean="0">
                <a:solidFill>
                  <a:srgbClr val="FF0000"/>
                </a:solidFill>
                <a:effectLst/>
                <a:latin typeface="Arial" panose="020B0604020202020204" pitchFamily="34" charset="0"/>
                <a:cs typeface="Arial" panose="020B0604020202020204" pitchFamily="34" charset="0"/>
              </a:rPr>
              <a:t>5 işgünü erteleme yetkisi </a:t>
            </a:r>
            <a:r>
              <a:rPr lang="tr-TR" sz="2700" b="0" dirty="0" smtClean="0">
                <a:solidFill>
                  <a:schemeClr val="tx1"/>
                </a:solidFill>
                <a:effectLst/>
                <a:latin typeface="Arial" panose="020B0604020202020204" pitchFamily="34" charset="0"/>
                <a:cs typeface="Arial" panose="020B0604020202020204" pitchFamily="34" charset="0"/>
              </a:rPr>
              <a:t>tanıyabilir.</a:t>
            </a:r>
          </a:p>
          <a:p>
            <a:pPr algn="just" eaLnBrk="1" hangingPunct="1">
              <a:buFont typeface="Wingdings" panose="05000000000000000000" pitchFamily="2" charset="2"/>
              <a:buChar char="q"/>
            </a:pPr>
            <a:r>
              <a:rPr lang="tr-TR" sz="2700" dirty="0" smtClean="0">
                <a:latin typeface="Arial" panose="020B0604020202020204" pitchFamily="34" charset="0"/>
                <a:cs typeface="Arial" panose="020B0604020202020204" pitchFamily="34" charset="0"/>
              </a:rPr>
              <a:t>Sorun giderilemezse </a:t>
            </a:r>
            <a:r>
              <a:rPr lang="tr-TR" sz="2700" dirty="0" smtClean="0">
                <a:solidFill>
                  <a:srgbClr val="FF0000"/>
                </a:solidFill>
                <a:latin typeface="Arial" panose="020B0604020202020204" pitchFamily="34" charset="0"/>
                <a:cs typeface="Arial" panose="020B0604020202020204" pitchFamily="34" charset="0"/>
              </a:rPr>
              <a:t>ihale iptal edilir.</a:t>
            </a:r>
            <a:endParaRPr lang="tr-TR" sz="2700" b="0" dirty="0">
              <a:solidFill>
                <a:srgbClr val="FF0000"/>
              </a:solidFill>
              <a:effectLst/>
              <a:latin typeface="Arial" panose="020B0604020202020204" pitchFamily="34" charset="0"/>
              <a:cs typeface="Arial" panose="020B0604020202020204" pitchFamily="34" charset="0"/>
            </a:endParaRPr>
          </a:p>
          <a:p>
            <a:pPr marL="0" indent="0" algn="just" eaLnBrk="1" hangingPunct="1">
              <a:buNone/>
            </a:pPr>
            <a:endParaRPr lang="tr-TR" sz="2700" b="0" dirty="0">
              <a:solidFill>
                <a:schemeClr val="tx1"/>
              </a:solidFill>
              <a:effectLst/>
              <a:latin typeface="Arial" panose="020B0604020202020204" pitchFamily="34" charset="0"/>
              <a:cs typeface="Arial" panose="020B0604020202020204" pitchFamily="34" charset="0"/>
            </a:endParaRPr>
          </a:p>
          <a:p>
            <a:pPr algn="just" eaLnBrk="1" hangingPunct="1"/>
            <a:endParaRPr lang="tr-TR" altLang="tr-TR" sz="2700" b="0" dirty="0" smtClean="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6847769"/>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1 Başlık"/>
          <p:cNvSpPr>
            <a:spLocks noGrp="1"/>
          </p:cNvSpPr>
          <p:nvPr>
            <p:ph type="title"/>
          </p:nvPr>
        </p:nvSpPr>
        <p:spPr>
          <a:xfrm>
            <a:off x="428625" y="214313"/>
            <a:ext cx="8229600" cy="1143000"/>
          </a:xfrm>
        </p:spPr>
        <p:txBody>
          <a:bodyPr>
            <a:normAutofit fontScale="90000"/>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TEKLİFLERİN DEĞERLENDİRİLMESİ </a:t>
            </a:r>
            <a:endParaRPr lang="tr-TR" altLang="tr-TR" sz="4000" b="0" dirty="0" smtClean="0">
              <a:solidFill>
                <a:schemeClr val="tx1"/>
              </a:solidFill>
              <a:effectLst/>
              <a:latin typeface="Arial" panose="020B0604020202020204" pitchFamily="34" charset="0"/>
              <a:cs typeface="Arial" panose="020B0604020202020204" pitchFamily="34" charset="0"/>
            </a:endParaRPr>
          </a:p>
        </p:txBody>
      </p:sp>
      <p:sp>
        <p:nvSpPr>
          <p:cNvPr id="5" name="4 Slayt Numarası Yer Tutucusu"/>
          <p:cNvSpPr>
            <a:spLocks noGrp="1"/>
          </p:cNvSpPr>
          <p:nvPr>
            <p:ph type="sldNum" sz="quarter" idx="12"/>
          </p:nvPr>
        </p:nvSpPr>
        <p:spPr/>
        <p:txBody>
          <a:bodyPr>
            <a:normAutofit/>
          </a:bodyPr>
          <a:lstStyle/>
          <a:p>
            <a:pPr>
              <a:defRPr/>
            </a:pPr>
            <a:fld id="{7EEF49B0-6E36-4E64-8F3B-09DEF28D56DE}" type="slidenum">
              <a:rPr lang="tr-TR"/>
              <a:pPr>
                <a:defRPr/>
              </a:pPr>
              <a:t>36</a:t>
            </a:fld>
            <a:endParaRPr lang="tr-TR"/>
          </a:p>
        </p:txBody>
      </p:sp>
      <p:sp>
        <p:nvSpPr>
          <p:cNvPr id="25604" name="2 İçerik Yer Tutucusu"/>
          <p:cNvSpPr>
            <a:spLocks noGrp="1"/>
          </p:cNvSpPr>
          <p:nvPr>
            <p:ph sz="quarter" idx="1"/>
          </p:nvPr>
        </p:nvSpPr>
        <p:spPr>
          <a:xfrm>
            <a:off x="395288" y="1600200"/>
            <a:ext cx="8370887" cy="4495800"/>
          </a:xfrm>
        </p:spPr>
        <p:txBody>
          <a:bodyPr/>
          <a:lstStyle/>
          <a:p>
            <a:pPr algn="just" eaLnBrk="1" hangingPunct="1"/>
            <a:r>
              <a:rPr lang="tr-TR" sz="2800" b="0" dirty="0" smtClean="0">
                <a:solidFill>
                  <a:schemeClr val="tx1"/>
                </a:solidFill>
                <a:effectLst/>
                <a:latin typeface="Arial" panose="020B0604020202020204" pitchFamily="34" charset="0"/>
                <a:cs typeface="Arial" panose="020B0604020202020204" pitchFamily="34" charset="0"/>
              </a:rPr>
              <a:t>Katılım </a:t>
            </a:r>
            <a:r>
              <a:rPr lang="tr-TR" sz="2800" b="0" dirty="0">
                <a:solidFill>
                  <a:schemeClr val="tx1"/>
                </a:solidFill>
                <a:effectLst/>
                <a:latin typeface="Arial" panose="020B0604020202020204" pitchFamily="34" charset="0"/>
                <a:cs typeface="Arial" panose="020B0604020202020204" pitchFamily="34" charset="0"/>
              </a:rPr>
              <a:t>belgeleri ve yeterlik kriterleri ile ilgili </a:t>
            </a:r>
            <a:r>
              <a:rPr lang="tr-TR" sz="2800" b="0" dirty="0">
                <a:solidFill>
                  <a:srgbClr val="FF0000"/>
                </a:solidFill>
                <a:effectLst/>
                <a:latin typeface="Arial" panose="020B0604020202020204" pitchFamily="34" charset="0"/>
                <a:cs typeface="Arial" panose="020B0604020202020204" pitchFamily="34" charset="0"/>
              </a:rPr>
              <a:t>de</a:t>
            </a:r>
            <a:r>
              <a:rPr lang="tr-TR" sz="2200" b="0" dirty="0">
                <a:solidFill>
                  <a:srgbClr val="FF0000"/>
                </a:solidFill>
                <a:effectLst/>
                <a:latin typeface="Arial" panose="020B0604020202020204" pitchFamily="34" charset="0"/>
                <a:cs typeface="Arial" panose="020B0604020202020204" pitchFamily="34" charset="0"/>
              </a:rPr>
              <a:t>ğ</a:t>
            </a:r>
            <a:r>
              <a:rPr lang="tr-TR" sz="2800" b="0" dirty="0">
                <a:solidFill>
                  <a:srgbClr val="FF0000"/>
                </a:solidFill>
                <a:effectLst/>
                <a:latin typeface="Arial" panose="020B0604020202020204" pitchFamily="34" charset="0"/>
                <a:cs typeface="Arial" panose="020B0604020202020204" pitchFamily="34" charset="0"/>
              </a:rPr>
              <a:t>erlendirme, </a:t>
            </a:r>
            <a:r>
              <a:rPr lang="tr-TR" sz="2800" b="0" dirty="0">
                <a:solidFill>
                  <a:schemeClr val="tx1"/>
                </a:solidFill>
                <a:effectLst/>
                <a:latin typeface="Arial" panose="020B0604020202020204" pitchFamily="34" charset="0"/>
                <a:cs typeface="Arial" panose="020B0604020202020204" pitchFamily="34" charset="0"/>
              </a:rPr>
              <a:t>istekliler tarafından doldurulan </a:t>
            </a:r>
            <a:r>
              <a:rPr lang="tr-TR" sz="2800" b="0" dirty="0" err="1" smtClean="0">
                <a:solidFill>
                  <a:srgbClr val="FF0000"/>
                </a:solidFill>
                <a:effectLst/>
                <a:latin typeface="Arial" panose="020B0604020202020204" pitchFamily="34" charset="0"/>
                <a:cs typeface="Arial" panose="020B0604020202020204" pitchFamily="34" charset="0"/>
              </a:rPr>
              <a:t>YBT’nda</a:t>
            </a:r>
            <a:r>
              <a:rPr lang="tr-TR" sz="2800" b="0" dirty="0" smtClean="0">
                <a:solidFill>
                  <a:srgbClr val="FF0000"/>
                </a:solidFill>
                <a:effectLst/>
                <a:latin typeface="Arial" panose="020B0604020202020204" pitchFamily="34" charset="0"/>
                <a:cs typeface="Arial" panose="020B0604020202020204" pitchFamily="34" charset="0"/>
              </a:rPr>
              <a:t> </a:t>
            </a:r>
            <a:r>
              <a:rPr lang="tr-TR" sz="2800" b="0" dirty="0">
                <a:solidFill>
                  <a:srgbClr val="FF0000"/>
                </a:solidFill>
                <a:effectLst/>
                <a:latin typeface="Arial" panose="020B0604020202020204" pitchFamily="34" charset="0"/>
                <a:cs typeface="Arial" panose="020B0604020202020204" pitchFamily="34" charset="0"/>
              </a:rPr>
              <a:t>beyan edilen bilgi ve belgeler </a:t>
            </a:r>
            <a:r>
              <a:rPr lang="tr-TR" sz="2800" b="0" dirty="0">
                <a:solidFill>
                  <a:schemeClr val="tx1"/>
                </a:solidFill>
                <a:effectLst/>
                <a:latin typeface="Arial" panose="020B0604020202020204" pitchFamily="34" charset="0"/>
                <a:cs typeface="Arial" panose="020B0604020202020204" pitchFamily="34" charset="0"/>
              </a:rPr>
              <a:t>esas alınarak yapılır. </a:t>
            </a:r>
          </a:p>
          <a:p>
            <a:pPr algn="just" eaLnBrk="1" hangingPunct="1"/>
            <a:r>
              <a:rPr lang="tr-TR" sz="2800" b="0" dirty="0" smtClean="0">
                <a:solidFill>
                  <a:schemeClr val="tx1"/>
                </a:solidFill>
                <a:effectLst/>
                <a:latin typeface="Arial" panose="020B0604020202020204" pitchFamily="34" charset="0"/>
                <a:cs typeface="Arial" panose="020B0604020202020204" pitchFamily="34" charset="0"/>
              </a:rPr>
              <a:t>Beyan </a:t>
            </a:r>
            <a:r>
              <a:rPr lang="tr-TR" sz="2800" b="0" dirty="0">
                <a:solidFill>
                  <a:schemeClr val="tx1"/>
                </a:solidFill>
                <a:effectLst/>
                <a:latin typeface="Arial" panose="020B0604020202020204" pitchFamily="34" charset="0"/>
                <a:cs typeface="Arial" panose="020B0604020202020204" pitchFamily="34" charset="0"/>
              </a:rPr>
              <a:t>edilen bilgi ve </a:t>
            </a:r>
            <a:r>
              <a:rPr lang="tr-TR" sz="2800" b="0" dirty="0" smtClean="0">
                <a:solidFill>
                  <a:schemeClr val="tx1"/>
                </a:solidFill>
                <a:effectLst/>
                <a:latin typeface="Arial" panose="020B0604020202020204" pitchFamily="34" charset="0"/>
                <a:cs typeface="Arial" panose="020B0604020202020204" pitchFamily="34" charset="0"/>
              </a:rPr>
              <a:t>belgelerden</a:t>
            </a:r>
            <a:r>
              <a:rPr lang="tr-TR" sz="2800" b="0" dirty="0">
                <a:solidFill>
                  <a:schemeClr val="tx1"/>
                </a:solidFill>
                <a:effectLst/>
                <a:latin typeface="Arial" panose="020B0604020202020204" pitchFamily="34" charset="0"/>
                <a:cs typeface="Arial" panose="020B0604020202020204" pitchFamily="34" charset="0"/>
              </a:rPr>
              <a:t>, </a:t>
            </a:r>
            <a:endParaRPr lang="tr-TR" sz="2800" b="0" dirty="0" smtClean="0">
              <a:solidFill>
                <a:schemeClr val="tx1"/>
              </a:solidFill>
              <a:effectLst/>
              <a:latin typeface="Arial" panose="020B0604020202020204" pitchFamily="34" charset="0"/>
              <a:cs typeface="Arial" panose="020B0604020202020204" pitchFamily="34" charset="0"/>
            </a:endParaRPr>
          </a:p>
          <a:p>
            <a:pPr lvl="1" algn="just" eaLnBrk="1" hangingPunct="1"/>
            <a:r>
              <a:rPr lang="tr-TR" sz="2500" b="0" dirty="0" smtClean="0">
                <a:solidFill>
                  <a:schemeClr val="tx1"/>
                </a:solidFill>
                <a:effectLst/>
                <a:latin typeface="Arial" panose="020B0604020202020204" pitchFamily="34" charset="0"/>
                <a:cs typeface="Arial" panose="020B0604020202020204" pitchFamily="34" charset="0"/>
              </a:rPr>
              <a:t>EKAP </a:t>
            </a:r>
            <a:r>
              <a:rPr lang="tr-TR" sz="2500" b="0" dirty="0">
                <a:solidFill>
                  <a:schemeClr val="tx1"/>
                </a:solidFill>
                <a:effectLst/>
                <a:latin typeface="Arial" panose="020B0604020202020204" pitchFamily="34" charset="0"/>
                <a:cs typeface="Arial" panose="020B0604020202020204" pitchFamily="34" charset="0"/>
              </a:rPr>
              <a:t>veya </a:t>
            </a:r>
            <a:endParaRPr lang="tr-TR" sz="2500" b="0" dirty="0" smtClean="0">
              <a:solidFill>
                <a:schemeClr val="tx1"/>
              </a:solidFill>
              <a:effectLst/>
              <a:latin typeface="Arial" panose="020B0604020202020204" pitchFamily="34" charset="0"/>
              <a:cs typeface="Arial" panose="020B0604020202020204" pitchFamily="34" charset="0"/>
            </a:endParaRPr>
          </a:p>
          <a:p>
            <a:pPr lvl="1" algn="just" eaLnBrk="1" hangingPunct="1"/>
            <a:r>
              <a:rPr lang="tr-TR" sz="2500" b="0" dirty="0" smtClean="0">
                <a:solidFill>
                  <a:schemeClr val="tx1"/>
                </a:solidFill>
                <a:effectLst/>
                <a:latin typeface="Arial" panose="020B0604020202020204" pitchFamily="34" charset="0"/>
                <a:cs typeface="Arial" panose="020B0604020202020204" pitchFamily="34" charset="0"/>
              </a:rPr>
              <a:t>di</a:t>
            </a:r>
            <a:r>
              <a:rPr lang="tr-TR" sz="1900" b="0" dirty="0" smtClean="0">
                <a:solidFill>
                  <a:schemeClr val="tx1"/>
                </a:solidFill>
                <a:effectLst/>
                <a:latin typeface="Arial" panose="020B0604020202020204" pitchFamily="34" charset="0"/>
                <a:cs typeface="Arial" panose="020B0604020202020204" pitchFamily="34" charset="0"/>
              </a:rPr>
              <a:t>ğ</a:t>
            </a:r>
            <a:r>
              <a:rPr lang="tr-TR" sz="2500" b="0" dirty="0" smtClean="0">
                <a:solidFill>
                  <a:schemeClr val="tx1"/>
                </a:solidFill>
                <a:effectLst/>
                <a:latin typeface="Arial" panose="020B0604020202020204" pitchFamily="34" charset="0"/>
                <a:cs typeface="Arial" panose="020B0604020202020204" pitchFamily="34" charset="0"/>
              </a:rPr>
              <a:t>er </a:t>
            </a:r>
            <a:r>
              <a:rPr lang="tr-TR" sz="2500" b="0" dirty="0">
                <a:solidFill>
                  <a:schemeClr val="tx1"/>
                </a:solidFill>
                <a:effectLst/>
                <a:latin typeface="Arial" panose="020B0604020202020204" pitchFamily="34" charset="0"/>
                <a:cs typeface="Arial" panose="020B0604020202020204" pitchFamily="34" charset="0"/>
              </a:rPr>
              <a:t>kamu kurum ve kuruluşları ile </a:t>
            </a:r>
            <a:endParaRPr lang="tr-TR" sz="2500" b="0" dirty="0" smtClean="0">
              <a:solidFill>
                <a:schemeClr val="tx1"/>
              </a:solidFill>
              <a:effectLst/>
              <a:latin typeface="Arial" panose="020B0604020202020204" pitchFamily="34" charset="0"/>
              <a:cs typeface="Arial" panose="020B0604020202020204" pitchFamily="34" charset="0"/>
            </a:endParaRPr>
          </a:p>
          <a:p>
            <a:pPr lvl="1" algn="just" eaLnBrk="1" hangingPunct="1"/>
            <a:r>
              <a:rPr lang="tr-TR" sz="2500" b="0" dirty="0" smtClean="0">
                <a:solidFill>
                  <a:schemeClr val="tx1"/>
                </a:solidFill>
                <a:effectLst/>
                <a:latin typeface="Arial" panose="020B0604020202020204" pitchFamily="34" charset="0"/>
                <a:cs typeface="Arial" panose="020B0604020202020204" pitchFamily="34" charset="0"/>
              </a:rPr>
              <a:t>kamu </a:t>
            </a:r>
            <a:r>
              <a:rPr lang="tr-TR" sz="2500" b="0" dirty="0">
                <a:solidFill>
                  <a:schemeClr val="tx1"/>
                </a:solidFill>
                <a:effectLst/>
                <a:latin typeface="Arial" panose="020B0604020202020204" pitchFamily="34" charset="0"/>
                <a:cs typeface="Arial" panose="020B0604020202020204" pitchFamily="34" charset="0"/>
              </a:rPr>
              <a:t>kurumu niteli</a:t>
            </a:r>
            <a:r>
              <a:rPr lang="tr-TR" sz="1900" b="0" dirty="0">
                <a:solidFill>
                  <a:schemeClr val="tx1"/>
                </a:solidFill>
                <a:effectLst/>
                <a:latin typeface="Arial" panose="020B0604020202020204" pitchFamily="34" charset="0"/>
                <a:cs typeface="Arial" panose="020B0604020202020204" pitchFamily="34" charset="0"/>
              </a:rPr>
              <a:t>ğ</a:t>
            </a:r>
            <a:r>
              <a:rPr lang="tr-TR" sz="2500" b="0" dirty="0">
                <a:solidFill>
                  <a:schemeClr val="tx1"/>
                </a:solidFill>
                <a:effectLst/>
                <a:latin typeface="Arial" panose="020B0604020202020204" pitchFamily="34" charset="0"/>
                <a:cs typeface="Arial" panose="020B0604020202020204" pitchFamily="34" charset="0"/>
              </a:rPr>
              <a:t>indeki meslek kuruluşlarının </a:t>
            </a:r>
            <a:endParaRPr lang="tr-TR" sz="2500" b="0" dirty="0" smtClean="0">
              <a:solidFill>
                <a:schemeClr val="tx1"/>
              </a:solidFill>
              <a:effectLst/>
              <a:latin typeface="Arial" panose="020B0604020202020204" pitchFamily="34" charset="0"/>
              <a:cs typeface="Arial" panose="020B0604020202020204" pitchFamily="34" charset="0"/>
            </a:endParaRPr>
          </a:p>
          <a:p>
            <a:pPr marL="0" indent="0" algn="just" eaLnBrk="1" hangingPunct="1">
              <a:buNone/>
            </a:pPr>
            <a:r>
              <a:rPr lang="tr-TR" sz="2800" b="0" dirty="0" smtClean="0">
                <a:solidFill>
                  <a:schemeClr val="tx1"/>
                </a:solidFill>
                <a:effectLst/>
                <a:latin typeface="Arial" panose="020B0604020202020204" pitchFamily="34" charset="0"/>
                <a:cs typeface="Arial" panose="020B0604020202020204" pitchFamily="34" charset="0"/>
              </a:rPr>
              <a:t>internet </a:t>
            </a:r>
            <a:r>
              <a:rPr lang="tr-TR" sz="2800" b="0" dirty="0">
                <a:solidFill>
                  <a:schemeClr val="tx1"/>
                </a:solidFill>
                <a:effectLst/>
                <a:latin typeface="Arial" panose="020B0604020202020204" pitchFamily="34" charset="0"/>
                <a:cs typeface="Arial" panose="020B0604020202020204" pitchFamily="34" charset="0"/>
              </a:rPr>
              <a:t>siteleri üzerinden sorgulanabilenler, </a:t>
            </a:r>
            <a:r>
              <a:rPr lang="tr-TR" sz="2800" b="0" dirty="0">
                <a:solidFill>
                  <a:srgbClr val="FF0000"/>
                </a:solidFill>
                <a:effectLst/>
                <a:latin typeface="Arial" panose="020B0604020202020204" pitchFamily="34" charset="0"/>
                <a:cs typeface="Arial" panose="020B0604020202020204" pitchFamily="34" charset="0"/>
              </a:rPr>
              <a:t>belgelerdeki kayıtlı bilgiler esas alınarak </a:t>
            </a:r>
            <a:r>
              <a:rPr lang="tr-TR" sz="2800" b="0" dirty="0">
                <a:solidFill>
                  <a:schemeClr val="tx1"/>
                </a:solidFill>
                <a:effectLst/>
                <a:latin typeface="Arial" panose="020B0604020202020204" pitchFamily="34" charset="0"/>
                <a:cs typeface="Arial" panose="020B0604020202020204" pitchFamily="34" charset="0"/>
              </a:rPr>
              <a:t>de</a:t>
            </a:r>
            <a:r>
              <a:rPr lang="tr-TR" sz="2200" b="0" dirty="0">
                <a:solidFill>
                  <a:schemeClr val="tx1"/>
                </a:solidFill>
                <a:effectLst/>
                <a:latin typeface="Arial" panose="020B0604020202020204" pitchFamily="34" charset="0"/>
                <a:cs typeface="Arial" panose="020B0604020202020204" pitchFamily="34" charset="0"/>
              </a:rPr>
              <a:t>ğ</a:t>
            </a:r>
            <a:r>
              <a:rPr lang="tr-TR" sz="2800" b="0" dirty="0">
                <a:solidFill>
                  <a:schemeClr val="tx1"/>
                </a:solidFill>
                <a:effectLst/>
                <a:latin typeface="Arial" panose="020B0604020202020204" pitchFamily="34" charset="0"/>
                <a:cs typeface="Arial" panose="020B0604020202020204" pitchFamily="34" charset="0"/>
              </a:rPr>
              <a:t>erlendirmeye tabi tutulur. </a:t>
            </a:r>
            <a:endParaRPr lang="tr-TR" sz="2800" b="0" dirty="0" smtClean="0">
              <a:solidFill>
                <a:schemeClr val="tx1"/>
              </a:solidFill>
              <a:effectLst/>
              <a:latin typeface="Arial" panose="020B0604020202020204" pitchFamily="34" charset="0"/>
              <a:cs typeface="Arial" panose="020B0604020202020204" pitchFamily="34" charset="0"/>
            </a:endParaRPr>
          </a:p>
          <a:p>
            <a:pPr marL="0" indent="0" algn="just" eaLnBrk="1" hangingPunct="1">
              <a:buNone/>
            </a:pPr>
            <a:endParaRPr lang="tr-TR" sz="2600" b="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4771438"/>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1 Başlık"/>
          <p:cNvSpPr>
            <a:spLocks noGrp="1"/>
          </p:cNvSpPr>
          <p:nvPr>
            <p:ph type="title"/>
          </p:nvPr>
        </p:nvSpPr>
        <p:spPr>
          <a:xfrm>
            <a:off x="428625" y="214313"/>
            <a:ext cx="8229600" cy="1143000"/>
          </a:xfrm>
        </p:spPr>
        <p:txBody>
          <a:bodyPr>
            <a:normAutofit fontScale="90000"/>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TEKLİFLERİN DEĞERLENDİRİLMESİ </a:t>
            </a:r>
            <a:endParaRPr lang="tr-TR" altLang="tr-TR" sz="4000" b="0" dirty="0" smtClean="0">
              <a:solidFill>
                <a:schemeClr val="tx1"/>
              </a:solidFill>
              <a:effectLst/>
              <a:latin typeface="Arial" panose="020B0604020202020204" pitchFamily="34" charset="0"/>
              <a:cs typeface="Arial" panose="020B0604020202020204" pitchFamily="34" charset="0"/>
            </a:endParaRPr>
          </a:p>
        </p:txBody>
      </p:sp>
      <p:sp>
        <p:nvSpPr>
          <p:cNvPr id="5" name="4 Slayt Numarası Yer Tutucusu"/>
          <p:cNvSpPr>
            <a:spLocks noGrp="1"/>
          </p:cNvSpPr>
          <p:nvPr>
            <p:ph type="sldNum" sz="quarter" idx="12"/>
          </p:nvPr>
        </p:nvSpPr>
        <p:spPr/>
        <p:txBody>
          <a:bodyPr>
            <a:normAutofit/>
          </a:bodyPr>
          <a:lstStyle/>
          <a:p>
            <a:pPr>
              <a:defRPr/>
            </a:pPr>
            <a:fld id="{1F5AB7A3-0336-467B-A400-E3915F30D48A}" type="slidenum">
              <a:rPr lang="tr-TR"/>
              <a:pPr>
                <a:defRPr/>
              </a:pPr>
              <a:t>37</a:t>
            </a:fld>
            <a:endParaRPr lang="tr-TR"/>
          </a:p>
        </p:txBody>
      </p:sp>
      <p:sp>
        <p:nvSpPr>
          <p:cNvPr id="26628" name="2 İçerik Yer Tutucusu"/>
          <p:cNvSpPr>
            <a:spLocks noGrp="1"/>
          </p:cNvSpPr>
          <p:nvPr>
            <p:ph sz="quarter" idx="1"/>
          </p:nvPr>
        </p:nvSpPr>
        <p:spPr>
          <a:xfrm>
            <a:off x="395288" y="1600200"/>
            <a:ext cx="8370887" cy="4708525"/>
          </a:xfrm>
        </p:spPr>
        <p:txBody>
          <a:bodyPr/>
          <a:lstStyle/>
          <a:p>
            <a:pPr algn="just" eaLnBrk="1" hangingPunct="1"/>
            <a:r>
              <a:rPr lang="tr-TR" sz="2600" b="0" dirty="0" smtClean="0">
                <a:solidFill>
                  <a:srgbClr val="FF0000"/>
                </a:solidFill>
                <a:effectLst/>
                <a:latin typeface="Arial" panose="020B0604020202020204" pitchFamily="34" charset="0"/>
                <a:cs typeface="Arial" panose="020B0604020202020204" pitchFamily="34" charset="0"/>
              </a:rPr>
              <a:t>İnternet siteleri üzerinden sorgulanamayan </a:t>
            </a:r>
            <a:r>
              <a:rPr lang="tr-TR" sz="2600" b="0" dirty="0" smtClean="0">
                <a:solidFill>
                  <a:schemeClr val="tx1"/>
                </a:solidFill>
                <a:effectLst/>
                <a:latin typeface="Arial" panose="020B0604020202020204" pitchFamily="34" charset="0"/>
                <a:cs typeface="Arial" panose="020B0604020202020204" pitchFamily="34" charset="0"/>
              </a:rPr>
              <a:t>bilgi ve belgeler </a:t>
            </a:r>
            <a:r>
              <a:rPr lang="tr-TR" sz="2600" b="0" dirty="0">
                <a:solidFill>
                  <a:schemeClr val="tx1"/>
                </a:solidFill>
                <a:effectLst/>
                <a:latin typeface="Arial" panose="020B0604020202020204" pitchFamily="34" charset="0"/>
                <a:cs typeface="Arial" panose="020B0604020202020204" pitchFamily="34" charset="0"/>
              </a:rPr>
              <a:t>ile </a:t>
            </a:r>
            <a:endParaRPr lang="tr-TR" sz="2600" b="0" dirty="0" smtClean="0">
              <a:solidFill>
                <a:schemeClr val="tx1"/>
              </a:solidFill>
              <a:effectLst/>
              <a:latin typeface="Arial" panose="020B0604020202020204" pitchFamily="34" charset="0"/>
              <a:cs typeface="Arial" panose="020B0604020202020204" pitchFamily="34" charset="0"/>
            </a:endParaRPr>
          </a:p>
          <a:p>
            <a:pPr algn="just" eaLnBrk="1" hangingPunct="1"/>
            <a:r>
              <a:rPr lang="tr-TR" sz="2600" b="0" dirty="0" smtClean="0">
                <a:solidFill>
                  <a:srgbClr val="FF0000"/>
                </a:solidFill>
                <a:effectLst/>
                <a:latin typeface="Arial" panose="020B0604020202020204" pitchFamily="34" charset="0"/>
                <a:cs typeface="Arial" panose="020B0604020202020204" pitchFamily="34" charset="0"/>
              </a:rPr>
              <a:t>Mal alımı ihalelerinde teknik </a:t>
            </a:r>
            <a:r>
              <a:rPr lang="tr-TR" sz="2600" b="0" dirty="0">
                <a:solidFill>
                  <a:srgbClr val="FF0000"/>
                </a:solidFill>
                <a:effectLst/>
                <a:latin typeface="Arial" panose="020B0604020202020204" pitchFamily="34" charset="0"/>
                <a:cs typeface="Arial" panose="020B0604020202020204" pitchFamily="34" charset="0"/>
              </a:rPr>
              <a:t>şartnameye cevaplar ve açıklamalara </a:t>
            </a:r>
            <a:r>
              <a:rPr lang="tr-TR" sz="2600" b="0" dirty="0">
                <a:solidFill>
                  <a:schemeClr val="tx1"/>
                </a:solidFill>
                <a:effectLst/>
                <a:latin typeface="Arial" panose="020B0604020202020204" pitchFamily="34" charset="0"/>
                <a:cs typeface="Arial" panose="020B0604020202020204" pitchFamily="34" charset="0"/>
              </a:rPr>
              <a:t>yönelik </a:t>
            </a:r>
            <a:r>
              <a:rPr lang="tr-TR" sz="2600" b="0" dirty="0" smtClean="0">
                <a:solidFill>
                  <a:schemeClr val="tx1"/>
                </a:solidFill>
                <a:effectLst/>
                <a:latin typeface="Arial" panose="020B0604020202020204" pitchFamily="34" charset="0"/>
                <a:cs typeface="Arial" panose="020B0604020202020204" pitchFamily="34" charset="0"/>
              </a:rPr>
              <a:t>ilk değerlendirme </a:t>
            </a:r>
            <a:r>
              <a:rPr lang="tr-TR" sz="2600" b="0" dirty="0">
                <a:solidFill>
                  <a:schemeClr val="tx1"/>
                </a:solidFill>
                <a:effectLst/>
                <a:latin typeface="Arial" panose="020B0604020202020204" pitchFamily="34" charset="0"/>
                <a:cs typeface="Arial" panose="020B0604020202020204" pitchFamily="34" charset="0"/>
              </a:rPr>
              <a:t>beyan edilen bilgiler esas alınarak yapılır. </a:t>
            </a:r>
            <a:endParaRPr lang="tr-TR" sz="2600" b="0" dirty="0" smtClean="0">
              <a:solidFill>
                <a:schemeClr val="tx1"/>
              </a:solidFill>
              <a:effectLst/>
              <a:latin typeface="Arial" panose="020B0604020202020204" pitchFamily="34" charset="0"/>
              <a:cs typeface="Arial" panose="020B0604020202020204" pitchFamily="34" charset="0"/>
            </a:endParaRPr>
          </a:p>
          <a:p>
            <a:pPr algn="just" eaLnBrk="1" hangingPunct="1"/>
            <a:r>
              <a:rPr lang="tr-TR" sz="2600" dirty="0" smtClean="0">
                <a:latin typeface="Arial" panose="020B0604020202020204" pitchFamily="34" charset="0"/>
                <a:cs typeface="Arial" panose="020B0604020202020204" pitchFamily="34" charset="0"/>
              </a:rPr>
              <a:t>İsteklilerin, ihale tarihi itibariyle, </a:t>
            </a:r>
            <a:r>
              <a:rPr lang="tr-TR" sz="2600" dirty="0" smtClean="0">
                <a:solidFill>
                  <a:srgbClr val="FF0000"/>
                </a:solidFill>
                <a:latin typeface="Arial" panose="020B0604020202020204" pitchFamily="34" charset="0"/>
                <a:cs typeface="Arial" panose="020B0604020202020204" pitchFamily="34" charset="0"/>
              </a:rPr>
              <a:t>yasaklılık teyitleri </a:t>
            </a:r>
            <a:r>
              <a:rPr lang="tr-TR" sz="2600" dirty="0" smtClean="0">
                <a:latin typeface="Arial" panose="020B0604020202020204" pitchFamily="34" charset="0"/>
                <a:cs typeface="Arial" panose="020B0604020202020204" pitchFamily="34" charset="0"/>
              </a:rPr>
              <a:t>yapılır.</a:t>
            </a:r>
            <a:endParaRPr lang="tr-TR" sz="2600" b="0" dirty="0">
              <a:solidFill>
                <a:schemeClr val="tx1"/>
              </a:solidFill>
              <a:effectLst/>
              <a:latin typeface="Arial" panose="020B0604020202020204" pitchFamily="34" charset="0"/>
              <a:cs typeface="Arial" panose="020B0604020202020204" pitchFamily="34" charset="0"/>
            </a:endParaRPr>
          </a:p>
          <a:p>
            <a:pPr algn="just" eaLnBrk="1" hangingPunct="1"/>
            <a:r>
              <a:rPr lang="tr-TR" sz="2600" b="0" dirty="0" smtClean="0">
                <a:solidFill>
                  <a:schemeClr val="tx1"/>
                </a:solidFill>
                <a:effectLst/>
                <a:latin typeface="Arial" panose="020B0604020202020204" pitchFamily="34" charset="0"/>
                <a:cs typeface="Arial" panose="020B0604020202020204" pitchFamily="34" charset="0"/>
              </a:rPr>
              <a:t>Bu </a:t>
            </a:r>
            <a:r>
              <a:rPr lang="tr-TR" sz="2600" b="0" dirty="0">
                <a:solidFill>
                  <a:schemeClr val="tx1"/>
                </a:solidFill>
                <a:effectLst/>
                <a:latin typeface="Arial" panose="020B0604020202020204" pitchFamily="34" charset="0"/>
                <a:cs typeface="Arial" panose="020B0604020202020204" pitchFamily="34" charset="0"/>
              </a:rPr>
              <a:t>değerlendirme sonucunda ihalede </a:t>
            </a:r>
            <a:r>
              <a:rPr lang="tr-TR" sz="2600" b="0" dirty="0">
                <a:solidFill>
                  <a:srgbClr val="FF0000"/>
                </a:solidFill>
                <a:effectLst/>
                <a:latin typeface="Arial" panose="020B0604020202020204" pitchFamily="34" charset="0"/>
                <a:cs typeface="Arial" panose="020B0604020202020204" pitchFamily="34" charset="0"/>
              </a:rPr>
              <a:t>öngörülen şartları sağlamadığı anlaşılan teklifler</a:t>
            </a:r>
            <a:r>
              <a:rPr lang="tr-TR" sz="2600" b="0" dirty="0">
                <a:solidFill>
                  <a:schemeClr val="tx1"/>
                </a:solidFill>
                <a:effectLst/>
                <a:latin typeface="Arial" panose="020B0604020202020204" pitchFamily="34" charset="0"/>
                <a:cs typeface="Arial" panose="020B0604020202020204" pitchFamily="34" charset="0"/>
              </a:rPr>
              <a:t> değerlendirme dışı bırakılır</a:t>
            </a:r>
            <a:r>
              <a:rPr lang="tr-TR" sz="2600" b="0" dirty="0" smtClean="0">
                <a:solidFill>
                  <a:schemeClr val="tx1"/>
                </a:solidFill>
                <a:effectLst/>
                <a:latin typeface="Arial" panose="020B0604020202020204" pitchFamily="34" charset="0"/>
                <a:cs typeface="Arial" panose="020B0604020202020204" pitchFamily="34" charset="0"/>
              </a:rPr>
              <a:t>.</a:t>
            </a:r>
          </a:p>
          <a:p>
            <a:pPr algn="just" eaLnBrk="1" hangingPunct="1"/>
            <a:endParaRPr lang="tr-TR" sz="2600" b="0" dirty="0">
              <a:solidFill>
                <a:schemeClr val="tx1"/>
              </a:solidFill>
              <a:effectLst/>
              <a:latin typeface="Arial" panose="020B0604020202020204" pitchFamily="34" charset="0"/>
              <a:cs typeface="Arial" panose="020B0604020202020204" pitchFamily="34" charset="0"/>
            </a:endParaRPr>
          </a:p>
          <a:p>
            <a:pPr algn="just" eaLnBrk="1" hangingPunct="1"/>
            <a:endParaRPr lang="tr-TR" altLang="tr-TR" sz="2600" b="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35503787"/>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1 Başlık"/>
          <p:cNvSpPr>
            <a:spLocks noGrp="1"/>
          </p:cNvSpPr>
          <p:nvPr>
            <p:ph type="title"/>
          </p:nvPr>
        </p:nvSpPr>
        <p:spPr>
          <a:xfrm>
            <a:off x="428625" y="214313"/>
            <a:ext cx="8229600" cy="1143000"/>
          </a:xfrm>
        </p:spPr>
        <p:txBody>
          <a:bodyPr>
            <a:normAutofit fontScale="90000"/>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TEKLİFLERİN DEĞERLENDİRİLMESİ </a:t>
            </a:r>
            <a:endParaRPr lang="tr-TR" altLang="tr-TR" sz="4000" b="0" dirty="0" smtClean="0">
              <a:solidFill>
                <a:schemeClr val="tx1"/>
              </a:solidFill>
              <a:effectLst/>
              <a:latin typeface="Arial" panose="020B0604020202020204" pitchFamily="34" charset="0"/>
              <a:cs typeface="Arial" panose="020B0604020202020204" pitchFamily="34" charset="0"/>
            </a:endParaRPr>
          </a:p>
        </p:txBody>
      </p:sp>
      <p:sp>
        <p:nvSpPr>
          <p:cNvPr id="5" name="4 Slayt Numarası Yer Tutucusu"/>
          <p:cNvSpPr>
            <a:spLocks noGrp="1"/>
          </p:cNvSpPr>
          <p:nvPr>
            <p:ph type="sldNum" sz="quarter" idx="12"/>
          </p:nvPr>
        </p:nvSpPr>
        <p:spPr/>
        <p:txBody>
          <a:bodyPr>
            <a:normAutofit/>
          </a:bodyPr>
          <a:lstStyle/>
          <a:p>
            <a:pPr>
              <a:defRPr/>
            </a:pPr>
            <a:fld id="{1F5AB7A3-0336-467B-A400-E3915F30D48A}" type="slidenum">
              <a:rPr lang="tr-TR"/>
              <a:pPr>
                <a:defRPr/>
              </a:pPr>
              <a:t>38</a:t>
            </a:fld>
            <a:endParaRPr lang="tr-TR"/>
          </a:p>
        </p:txBody>
      </p:sp>
      <p:sp>
        <p:nvSpPr>
          <p:cNvPr id="26628" name="2 İçerik Yer Tutucusu"/>
          <p:cNvSpPr>
            <a:spLocks noGrp="1"/>
          </p:cNvSpPr>
          <p:nvPr>
            <p:ph sz="quarter" idx="1"/>
          </p:nvPr>
        </p:nvSpPr>
        <p:spPr>
          <a:xfrm>
            <a:off x="395288" y="1600200"/>
            <a:ext cx="8370887" cy="4708525"/>
          </a:xfrm>
        </p:spPr>
        <p:txBody>
          <a:bodyPr/>
          <a:lstStyle/>
          <a:p>
            <a:pPr algn="just" eaLnBrk="1" hangingPunct="1"/>
            <a:r>
              <a:rPr lang="tr-TR" sz="2600" b="0" dirty="0" smtClean="0">
                <a:solidFill>
                  <a:schemeClr val="tx1"/>
                </a:solidFill>
                <a:effectLst/>
                <a:latin typeface="Arial" panose="020B0604020202020204" pitchFamily="34" charset="0"/>
                <a:cs typeface="Arial" panose="020B0604020202020204" pitchFamily="34" charset="0"/>
              </a:rPr>
              <a:t>Tekliflerin </a:t>
            </a:r>
            <a:r>
              <a:rPr lang="tr-TR" sz="2600" b="0" dirty="0">
                <a:solidFill>
                  <a:schemeClr val="tx1"/>
                </a:solidFill>
                <a:effectLst/>
                <a:latin typeface="Arial" panose="020B0604020202020204" pitchFamily="34" charset="0"/>
                <a:cs typeface="Arial" panose="020B0604020202020204" pitchFamily="34" charset="0"/>
              </a:rPr>
              <a:t>açılması ve değerlendirilmesine ilişkin </a:t>
            </a:r>
            <a:r>
              <a:rPr lang="tr-TR" sz="2600" b="0" dirty="0">
                <a:solidFill>
                  <a:srgbClr val="FF0000"/>
                </a:solidFill>
                <a:effectLst/>
                <a:latin typeface="Arial" panose="020B0604020202020204" pitchFamily="34" charset="0"/>
                <a:cs typeface="Arial" panose="020B0604020202020204" pitchFamily="34" charset="0"/>
              </a:rPr>
              <a:t>tutanaklar </a:t>
            </a:r>
            <a:endParaRPr lang="tr-TR" sz="2600" b="0" dirty="0" smtClean="0">
              <a:solidFill>
                <a:srgbClr val="FF0000"/>
              </a:solidFill>
              <a:effectLst/>
              <a:latin typeface="Arial" panose="020B0604020202020204" pitchFamily="34" charset="0"/>
              <a:cs typeface="Arial" panose="020B0604020202020204" pitchFamily="34" charset="0"/>
            </a:endParaRPr>
          </a:p>
          <a:p>
            <a:pPr lvl="1" algn="just" eaLnBrk="1" hangingPunct="1"/>
            <a:r>
              <a:rPr lang="tr-TR" sz="2400" b="0" dirty="0" smtClean="0">
                <a:solidFill>
                  <a:schemeClr val="tx1"/>
                </a:solidFill>
                <a:effectLst/>
                <a:latin typeface="Arial" panose="020B0604020202020204" pitchFamily="34" charset="0"/>
                <a:cs typeface="Arial" panose="020B0604020202020204" pitchFamily="34" charset="0"/>
              </a:rPr>
              <a:t>EKAP </a:t>
            </a:r>
            <a:r>
              <a:rPr lang="tr-TR" sz="2400" b="0" dirty="0">
                <a:solidFill>
                  <a:schemeClr val="tx1"/>
                </a:solidFill>
                <a:effectLst/>
                <a:latin typeface="Arial" panose="020B0604020202020204" pitchFamily="34" charset="0"/>
                <a:cs typeface="Arial" panose="020B0604020202020204" pitchFamily="34" charset="0"/>
              </a:rPr>
              <a:t>üzerinde </a:t>
            </a:r>
            <a:r>
              <a:rPr lang="tr-TR" sz="2400" b="0" dirty="0" smtClean="0">
                <a:solidFill>
                  <a:schemeClr val="tx1"/>
                </a:solidFill>
                <a:effectLst/>
                <a:latin typeface="Arial" panose="020B0604020202020204" pitchFamily="34" charset="0"/>
                <a:cs typeface="Arial" panose="020B0604020202020204" pitchFamily="34" charset="0"/>
              </a:rPr>
              <a:t>hazırlanıp, çıktısı </a:t>
            </a:r>
            <a:r>
              <a:rPr lang="tr-TR" sz="2400" b="0" dirty="0">
                <a:solidFill>
                  <a:schemeClr val="tx1"/>
                </a:solidFill>
                <a:effectLst/>
                <a:latin typeface="Arial" panose="020B0604020202020204" pitchFamily="34" charset="0"/>
                <a:cs typeface="Arial" panose="020B0604020202020204" pitchFamily="34" charset="0"/>
              </a:rPr>
              <a:t>alınarak ihale komisyonu üyeleri tarafından imzalanır ve </a:t>
            </a:r>
            <a:endParaRPr lang="tr-TR" sz="2400" b="0" dirty="0" smtClean="0">
              <a:solidFill>
                <a:schemeClr val="tx1"/>
              </a:solidFill>
              <a:effectLst/>
              <a:latin typeface="Arial" panose="020B0604020202020204" pitchFamily="34" charset="0"/>
              <a:cs typeface="Arial" panose="020B0604020202020204" pitchFamily="34" charset="0"/>
            </a:endParaRPr>
          </a:p>
          <a:p>
            <a:pPr lvl="1" algn="just" eaLnBrk="1" hangingPunct="1"/>
            <a:r>
              <a:rPr lang="tr-TR" sz="2400" b="0" dirty="0" smtClean="0">
                <a:solidFill>
                  <a:schemeClr val="tx1"/>
                </a:solidFill>
                <a:effectLst/>
                <a:latin typeface="Arial" panose="020B0604020202020204" pitchFamily="34" charset="0"/>
                <a:cs typeface="Arial" panose="020B0604020202020204" pitchFamily="34" charset="0"/>
              </a:rPr>
              <a:t>Her </a:t>
            </a:r>
            <a:r>
              <a:rPr lang="tr-TR" sz="2400" b="0" dirty="0">
                <a:solidFill>
                  <a:schemeClr val="tx1"/>
                </a:solidFill>
                <a:effectLst/>
                <a:latin typeface="Arial" panose="020B0604020202020204" pitchFamily="34" charset="0"/>
                <a:cs typeface="Arial" panose="020B0604020202020204" pitchFamily="34" charset="0"/>
              </a:rPr>
              <a:t>oturum kapatılmadan önce bilgiler </a:t>
            </a:r>
            <a:r>
              <a:rPr lang="tr-TR" sz="2400" b="0" dirty="0" err="1">
                <a:solidFill>
                  <a:srgbClr val="FF0000"/>
                </a:solidFill>
                <a:effectLst/>
                <a:latin typeface="Arial" panose="020B0604020202020204" pitchFamily="34" charset="0"/>
                <a:cs typeface="Arial" panose="020B0604020202020204" pitchFamily="34" charset="0"/>
              </a:rPr>
              <a:t>EKAP’a</a:t>
            </a:r>
            <a:r>
              <a:rPr lang="tr-TR" sz="2400" b="0" dirty="0">
                <a:solidFill>
                  <a:srgbClr val="FF0000"/>
                </a:solidFill>
                <a:effectLst/>
                <a:latin typeface="Arial" panose="020B0604020202020204" pitchFamily="34" charset="0"/>
                <a:cs typeface="Arial" panose="020B0604020202020204" pitchFamily="34" charset="0"/>
              </a:rPr>
              <a:t> kaydedilir.</a:t>
            </a:r>
          </a:p>
          <a:p>
            <a:pPr algn="just" eaLnBrk="1" hangingPunct="1"/>
            <a:r>
              <a:rPr lang="tr-TR" sz="2600" dirty="0">
                <a:latin typeface="Arial" panose="020B0604020202020204" pitchFamily="34" charset="0"/>
                <a:cs typeface="Arial" panose="020B0604020202020204" pitchFamily="34" charset="0"/>
              </a:rPr>
              <a:t>Aktarılan inceleme sürecinden (varsa ADTS ve/veya elektronik eksiltme tamamlandıktan) sonra de</a:t>
            </a:r>
            <a:r>
              <a:rPr lang="tr-TR" sz="2200" dirty="0">
                <a:latin typeface="Arial" panose="020B0604020202020204" pitchFamily="34" charset="0"/>
                <a:cs typeface="Arial" panose="020B0604020202020204" pitchFamily="34" charset="0"/>
              </a:rPr>
              <a:t>ğ</a:t>
            </a:r>
            <a:r>
              <a:rPr lang="tr-TR" sz="2600" dirty="0">
                <a:latin typeface="Arial" panose="020B0604020202020204" pitchFamily="34" charset="0"/>
                <a:cs typeface="Arial" panose="020B0604020202020204" pitchFamily="34" charset="0"/>
              </a:rPr>
              <a:t>erlendirme dışı bırakılmayan tekliflerden </a:t>
            </a:r>
            <a:r>
              <a:rPr lang="tr-TR" sz="2600" dirty="0">
                <a:solidFill>
                  <a:srgbClr val="FF0000"/>
                </a:solidFill>
                <a:latin typeface="Arial" panose="020B0604020202020204" pitchFamily="34" charset="0"/>
                <a:cs typeface="Arial" panose="020B0604020202020204" pitchFamily="34" charset="0"/>
              </a:rPr>
              <a:t>en düşük fiyatı teklif eden ilk iki istekli belirlenir. </a:t>
            </a:r>
          </a:p>
          <a:p>
            <a:pPr algn="just" eaLnBrk="1" hangingPunct="1"/>
            <a:endParaRPr lang="tr-TR" sz="2600" b="0" dirty="0">
              <a:solidFill>
                <a:schemeClr val="tx1"/>
              </a:solidFill>
              <a:effectLst/>
              <a:latin typeface="Arial" panose="020B0604020202020204" pitchFamily="34" charset="0"/>
              <a:cs typeface="Arial" panose="020B0604020202020204" pitchFamily="34" charset="0"/>
            </a:endParaRPr>
          </a:p>
          <a:p>
            <a:pPr algn="just" eaLnBrk="1" hangingPunct="1"/>
            <a:endParaRPr lang="tr-TR" altLang="tr-TR" sz="2600" b="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46894557"/>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1 Başlık"/>
          <p:cNvSpPr>
            <a:spLocks noGrp="1"/>
          </p:cNvSpPr>
          <p:nvPr>
            <p:ph type="title"/>
          </p:nvPr>
        </p:nvSpPr>
        <p:spPr>
          <a:xfrm>
            <a:off x="428625" y="214313"/>
            <a:ext cx="8229600" cy="1143000"/>
          </a:xfrm>
        </p:spPr>
        <p:txBody>
          <a:bodyPr>
            <a:normAutofit fontScale="90000"/>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TEKLİFLERİN DEĞERLENDİRİLMESİ </a:t>
            </a:r>
            <a:endParaRPr lang="tr-TR" altLang="tr-TR" sz="4000" b="0" dirty="0" smtClean="0">
              <a:solidFill>
                <a:schemeClr val="tx1"/>
              </a:solidFill>
              <a:effectLst/>
              <a:latin typeface="Arial" panose="020B0604020202020204" pitchFamily="34" charset="0"/>
              <a:cs typeface="Arial" panose="020B0604020202020204" pitchFamily="34" charset="0"/>
            </a:endParaRPr>
          </a:p>
        </p:txBody>
      </p:sp>
      <p:sp>
        <p:nvSpPr>
          <p:cNvPr id="5" name="4 Slayt Numarası Yer Tutucusu"/>
          <p:cNvSpPr>
            <a:spLocks noGrp="1"/>
          </p:cNvSpPr>
          <p:nvPr>
            <p:ph type="sldNum" sz="quarter" idx="12"/>
          </p:nvPr>
        </p:nvSpPr>
        <p:spPr/>
        <p:txBody>
          <a:bodyPr>
            <a:normAutofit/>
          </a:bodyPr>
          <a:lstStyle/>
          <a:p>
            <a:pPr>
              <a:defRPr/>
            </a:pPr>
            <a:fld id="{1F5AB7A3-0336-467B-A400-E3915F30D48A}" type="slidenum">
              <a:rPr lang="tr-TR"/>
              <a:pPr>
                <a:defRPr/>
              </a:pPr>
              <a:t>39</a:t>
            </a:fld>
            <a:endParaRPr lang="tr-TR"/>
          </a:p>
        </p:txBody>
      </p:sp>
      <p:sp>
        <p:nvSpPr>
          <p:cNvPr id="26628" name="2 İçerik Yer Tutucusu"/>
          <p:cNvSpPr>
            <a:spLocks noGrp="1"/>
          </p:cNvSpPr>
          <p:nvPr>
            <p:ph sz="quarter" idx="1"/>
          </p:nvPr>
        </p:nvSpPr>
        <p:spPr>
          <a:xfrm>
            <a:off x="323528" y="1556792"/>
            <a:ext cx="8370887" cy="4708525"/>
          </a:xfrm>
        </p:spPr>
        <p:txBody>
          <a:bodyPr/>
          <a:lstStyle/>
          <a:p>
            <a:pPr algn="just" eaLnBrk="1" hangingPunct="1">
              <a:lnSpc>
                <a:spcPct val="90000"/>
              </a:lnSpc>
              <a:buFont typeface="Wingdings" pitchFamily="2" charset="2"/>
              <a:buChar char="q"/>
            </a:pPr>
            <a:endParaRPr lang="tr-TR" sz="2600" b="0" dirty="0">
              <a:solidFill>
                <a:schemeClr val="tx1"/>
              </a:solidFill>
              <a:effectLst/>
              <a:latin typeface="Arial" panose="020B0604020202020204" pitchFamily="34" charset="0"/>
              <a:cs typeface="Arial" panose="020B0604020202020204" pitchFamily="34" charset="0"/>
            </a:endParaRPr>
          </a:p>
          <a:p>
            <a:pPr algn="just" eaLnBrk="1" hangingPunct="1">
              <a:lnSpc>
                <a:spcPct val="90000"/>
              </a:lnSpc>
              <a:buFont typeface="Wingdings" pitchFamily="2" charset="2"/>
              <a:buChar char="q"/>
            </a:pPr>
            <a:r>
              <a:rPr lang="tr-TR" sz="2600" b="0" dirty="0" smtClean="0">
                <a:solidFill>
                  <a:schemeClr val="tx1"/>
                </a:solidFill>
                <a:effectLst/>
                <a:latin typeface="Arial" panose="020B0604020202020204" pitchFamily="34" charset="0"/>
                <a:cs typeface="Arial" panose="020B0604020202020204" pitchFamily="34" charset="0"/>
              </a:rPr>
              <a:t>İki istekliden beyan </a:t>
            </a:r>
            <a:r>
              <a:rPr lang="tr-TR" sz="2600" b="0" dirty="0">
                <a:solidFill>
                  <a:schemeClr val="tx1"/>
                </a:solidFill>
                <a:effectLst/>
                <a:latin typeface="Arial" panose="020B0604020202020204" pitchFamily="34" charset="0"/>
                <a:cs typeface="Arial" panose="020B0604020202020204" pitchFamily="34" charset="0"/>
              </a:rPr>
              <a:t>ettikleri </a:t>
            </a:r>
            <a:r>
              <a:rPr lang="tr-TR" sz="2600" b="0" dirty="0" smtClean="0">
                <a:solidFill>
                  <a:schemeClr val="tx1"/>
                </a:solidFill>
                <a:effectLst/>
                <a:latin typeface="Arial" panose="020B0604020202020204" pitchFamily="34" charset="0"/>
                <a:cs typeface="Arial" panose="020B0604020202020204" pitchFamily="34" charset="0"/>
              </a:rPr>
              <a:t>bilgi ve belgelerden</a:t>
            </a:r>
            <a:r>
              <a:rPr lang="tr-TR" sz="2600" b="0" dirty="0">
                <a:solidFill>
                  <a:schemeClr val="tx1"/>
                </a:solidFill>
                <a:effectLst/>
                <a:latin typeface="Arial" panose="020B0604020202020204" pitchFamily="34" charset="0"/>
                <a:cs typeface="Arial" panose="020B0604020202020204" pitchFamily="34" charset="0"/>
              </a:rPr>
              <a:t>, </a:t>
            </a:r>
            <a:endParaRPr lang="tr-TR" sz="2600" b="0" dirty="0" smtClean="0">
              <a:solidFill>
                <a:schemeClr val="tx1"/>
              </a:solidFill>
              <a:effectLst/>
              <a:latin typeface="Arial" panose="020B0604020202020204" pitchFamily="34" charset="0"/>
              <a:cs typeface="Arial" panose="020B0604020202020204" pitchFamily="34" charset="0"/>
            </a:endParaRPr>
          </a:p>
          <a:p>
            <a:pPr lvl="1" algn="just" eaLnBrk="1" hangingPunct="1">
              <a:lnSpc>
                <a:spcPct val="90000"/>
              </a:lnSpc>
              <a:buFont typeface="Wingdings" pitchFamily="2" charset="2"/>
              <a:buChar char="q"/>
            </a:pPr>
            <a:r>
              <a:rPr lang="tr-TR" sz="2300" b="0" dirty="0" smtClean="0">
                <a:solidFill>
                  <a:schemeClr val="tx1"/>
                </a:solidFill>
                <a:effectLst/>
                <a:latin typeface="Arial" panose="020B0604020202020204" pitchFamily="34" charset="0"/>
                <a:cs typeface="Arial" panose="020B0604020202020204" pitchFamily="34" charset="0"/>
              </a:rPr>
              <a:t>EKAP </a:t>
            </a:r>
            <a:r>
              <a:rPr lang="tr-TR" sz="2300" b="0" dirty="0">
                <a:solidFill>
                  <a:schemeClr val="tx1"/>
                </a:solidFill>
                <a:effectLst/>
                <a:latin typeface="Arial" panose="020B0604020202020204" pitchFamily="34" charset="0"/>
                <a:cs typeface="Arial" panose="020B0604020202020204" pitchFamily="34" charset="0"/>
              </a:rPr>
              <a:t>veya di</a:t>
            </a:r>
            <a:r>
              <a:rPr lang="tr-TR" sz="1900" b="0" dirty="0">
                <a:solidFill>
                  <a:schemeClr val="tx1"/>
                </a:solidFill>
                <a:effectLst/>
                <a:latin typeface="Arial" panose="020B0604020202020204" pitchFamily="34" charset="0"/>
                <a:cs typeface="Arial" panose="020B0604020202020204" pitchFamily="34" charset="0"/>
              </a:rPr>
              <a:t>ğ</a:t>
            </a:r>
            <a:r>
              <a:rPr lang="tr-TR" sz="2300" b="0" dirty="0">
                <a:solidFill>
                  <a:schemeClr val="tx1"/>
                </a:solidFill>
                <a:effectLst/>
                <a:latin typeface="Arial" panose="020B0604020202020204" pitchFamily="34" charset="0"/>
                <a:cs typeface="Arial" panose="020B0604020202020204" pitchFamily="34" charset="0"/>
              </a:rPr>
              <a:t>er kamu kurum ve kuruluşları ile kamu kurumu niteliğindeki meslek kuruluşlarının </a:t>
            </a:r>
            <a:r>
              <a:rPr lang="tr-TR" sz="2300" b="0" dirty="0">
                <a:solidFill>
                  <a:srgbClr val="FF0000"/>
                </a:solidFill>
                <a:effectLst/>
                <a:latin typeface="Arial" panose="020B0604020202020204" pitchFamily="34" charset="0"/>
                <a:cs typeface="Arial" panose="020B0604020202020204" pitchFamily="34" charset="0"/>
              </a:rPr>
              <a:t>internet siteleri üzerinden sorgulanamayanlar </a:t>
            </a:r>
            <a:r>
              <a:rPr lang="tr-TR" sz="2300" b="0" dirty="0">
                <a:solidFill>
                  <a:schemeClr val="tx1"/>
                </a:solidFill>
                <a:effectLst/>
                <a:latin typeface="Arial" panose="020B0604020202020204" pitchFamily="34" charset="0"/>
                <a:cs typeface="Arial" panose="020B0604020202020204" pitchFamily="34" charset="0"/>
              </a:rPr>
              <a:t>ile </a:t>
            </a:r>
            <a:endParaRPr lang="tr-TR" sz="2300" b="0" dirty="0" smtClean="0">
              <a:solidFill>
                <a:schemeClr val="tx1"/>
              </a:solidFill>
              <a:effectLst/>
              <a:latin typeface="Arial" panose="020B0604020202020204" pitchFamily="34" charset="0"/>
              <a:cs typeface="Arial" panose="020B0604020202020204" pitchFamily="34" charset="0"/>
            </a:endParaRPr>
          </a:p>
          <a:p>
            <a:pPr lvl="1" algn="just" eaLnBrk="1" hangingPunct="1">
              <a:lnSpc>
                <a:spcPct val="90000"/>
              </a:lnSpc>
              <a:buFont typeface="Wingdings" pitchFamily="2" charset="2"/>
              <a:buChar char="q"/>
            </a:pPr>
            <a:r>
              <a:rPr lang="tr-TR" sz="2300" dirty="0">
                <a:latin typeface="Arial" panose="020B0604020202020204" pitchFamily="34" charset="0"/>
                <a:cs typeface="Arial" panose="020B0604020202020204" pitchFamily="34" charset="0"/>
              </a:rPr>
              <a:t>İ</a:t>
            </a:r>
            <a:r>
              <a:rPr lang="tr-TR" sz="2300" b="0" dirty="0" smtClean="0">
                <a:solidFill>
                  <a:schemeClr val="tx1"/>
                </a:solidFill>
                <a:effectLst/>
                <a:latin typeface="Arial" panose="020B0604020202020204" pitchFamily="34" charset="0"/>
                <a:cs typeface="Arial" panose="020B0604020202020204" pitchFamily="34" charset="0"/>
              </a:rPr>
              <a:t>stenilmiş ise </a:t>
            </a:r>
            <a:r>
              <a:rPr lang="tr-TR" sz="2300" b="0" dirty="0" smtClean="0">
                <a:solidFill>
                  <a:srgbClr val="FF0000"/>
                </a:solidFill>
                <a:effectLst/>
                <a:latin typeface="Arial" panose="020B0604020202020204" pitchFamily="34" charset="0"/>
                <a:cs typeface="Arial" panose="020B0604020202020204" pitchFamily="34" charset="0"/>
              </a:rPr>
              <a:t>teknik </a:t>
            </a:r>
            <a:r>
              <a:rPr lang="tr-TR" sz="2300" b="0" dirty="0">
                <a:solidFill>
                  <a:srgbClr val="FF0000"/>
                </a:solidFill>
                <a:effectLst/>
                <a:latin typeface="Arial" panose="020B0604020202020204" pitchFamily="34" charset="0"/>
                <a:cs typeface="Arial" panose="020B0604020202020204" pitchFamily="34" charset="0"/>
              </a:rPr>
              <a:t>şartnameye cevaplar ve açıklamalara ilişkin </a:t>
            </a:r>
            <a:r>
              <a:rPr lang="tr-TR" sz="2300" b="0" dirty="0">
                <a:solidFill>
                  <a:schemeClr val="tx1"/>
                </a:solidFill>
                <a:effectLst/>
                <a:latin typeface="Arial" panose="020B0604020202020204" pitchFamily="34" charset="0"/>
                <a:cs typeface="Arial" panose="020B0604020202020204" pitchFamily="34" charset="0"/>
              </a:rPr>
              <a:t>tevsik edici </a:t>
            </a:r>
            <a:r>
              <a:rPr lang="tr-TR" sz="2300" b="0" dirty="0" smtClean="0">
                <a:solidFill>
                  <a:schemeClr val="tx1"/>
                </a:solidFill>
                <a:effectLst/>
                <a:latin typeface="Arial" panose="020B0604020202020204" pitchFamily="34" charset="0"/>
                <a:cs typeface="Arial" panose="020B0604020202020204" pitchFamily="34" charset="0"/>
              </a:rPr>
              <a:t>belgeler ve </a:t>
            </a:r>
          </a:p>
          <a:p>
            <a:pPr lvl="1" algn="just" eaLnBrk="1" hangingPunct="1">
              <a:lnSpc>
                <a:spcPct val="90000"/>
              </a:lnSpc>
              <a:buFont typeface="Wingdings" pitchFamily="2" charset="2"/>
              <a:buChar char="q"/>
            </a:pPr>
            <a:r>
              <a:rPr lang="tr-TR" sz="2300" dirty="0">
                <a:latin typeface="Arial" panose="020B0604020202020204" pitchFamily="34" charset="0"/>
                <a:cs typeface="Arial" panose="020B0604020202020204" pitchFamily="34" charset="0"/>
              </a:rPr>
              <a:t>F</a:t>
            </a:r>
            <a:r>
              <a:rPr lang="tr-TR" sz="2300" b="0" dirty="0" smtClean="0">
                <a:solidFill>
                  <a:schemeClr val="tx1"/>
                </a:solidFill>
                <a:effectLst/>
                <a:latin typeface="Arial" panose="020B0604020202020204" pitchFamily="34" charset="0"/>
                <a:cs typeface="Arial" panose="020B0604020202020204" pitchFamily="34" charset="0"/>
              </a:rPr>
              <a:t>iziki ortamda alınmış </a:t>
            </a:r>
            <a:r>
              <a:rPr lang="tr-TR" sz="2300" b="0" dirty="0" smtClean="0">
                <a:solidFill>
                  <a:srgbClr val="FF0000"/>
                </a:solidFill>
                <a:effectLst/>
                <a:latin typeface="Arial" panose="020B0604020202020204" pitchFamily="34" charset="0"/>
                <a:cs typeface="Arial" panose="020B0604020202020204" pitchFamily="34" charset="0"/>
              </a:rPr>
              <a:t>geçici teminat mektubunu</a:t>
            </a:r>
            <a:r>
              <a:rPr lang="tr-TR" sz="2300" b="0" dirty="0" smtClean="0">
                <a:solidFill>
                  <a:schemeClr val="tx1"/>
                </a:solidFill>
                <a:effectLst/>
                <a:latin typeface="Arial" panose="020B0604020202020204" pitchFamily="34" charset="0"/>
                <a:cs typeface="Arial" panose="020B0604020202020204" pitchFamily="34" charset="0"/>
              </a:rPr>
              <a:t>, </a:t>
            </a:r>
          </a:p>
          <a:p>
            <a:pPr algn="just" eaLnBrk="1" hangingPunct="1">
              <a:lnSpc>
                <a:spcPct val="90000"/>
              </a:lnSpc>
              <a:buFont typeface="Wingdings" pitchFamily="2" charset="2"/>
              <a:buChar char="q"/>
            </a:pPr>
            <a:r>
              <a:rPr lang="tr-TR" sz="2600" b="0" dirty="0" smtClean="0">
                <a:solidFill>
                  <a:srgbClr val="FF0000"/>
                </a:solidFill>
                <a:effectLst/>
                <a:latin typeface="Arial" panose="020B0604020202020204" pitchFamily="34" charset="0"/>
                <a:cs typeface="Arial" panose="020B0604020202020204" pitchFamily="34" charset="0"/>
              </a:rPr>
              <a:t>belgelerin </a:t>
            </a:r>
            <a:r>
              <a:rPr lang="tr-TR" sz="2600" b="0" dirty="0">
                <a:solidFill>
                  <a:srgbClr val="FF0000"/>
                </a:solidFill>
                <a:effectLst/>
                <a:latin typeface="Arial" panose="020B0604020202020204" pitchFamily="34" charset="0"/>
                <a:cs typeface="Arial" panose="020B0604020202020204" pitchFamily="34" charset="0"/>
              </a:rPr>
              <a:t>sunuluş şekline </a:t>
            </a:r>
            <a:r>
              <a:rPr lang="tr-TR" sz="2600" b="0" dirty="0">
                <a:solidFill>
                  <a:schemeClr val="tx1"/>
                </a:solidFill>
                <a:effectLst/>
                <a:latin typeface="Arial" panose="020B0604020202020204" pitchFamily="34" charset="0"/>
                <a:cs typeface="Arial" panose="020B0604020202020204" pitchFamily="34" charset="0"/>
              </a:rPr>
              <a:t>uygun olarak sunmaları için </a:t>
            </a:r>
            <a:r>
              <a:rPr lang="tr-TR" sz="2600" b="0" dirty="0">
                <a:solidFill>
                  <a:srgbClr val="FF0000"/>
                </a:solidFill>
                <a:effectLst/>
                <a:latin typeface="Arial" panose="020B0604020202020204" pitchFamily="34" charset="0"/>
                <a:cs typeface="Arial" panose="020B0604020202020204" pitchFamily="34" charset="0"/>
              </a:rPr>
              <a:t>iki iş gününden az olmamak üzere makul bir süre </a:t>
            </a:r>
            <a:r>
              <a:rPr lang="tr-TR" sz="2600" b="0" dirty="0">
                <a:solidFill>
                  <a:schemeClr val="tx1"/>
                </a:solidFill>
                <a:effectLst/>
                <a:latin typeface="Arial" panose="020B0604020202020204" pitchFamily="34" charset="0"/>
                <a:cs typeface="Arial" panose="020B0604020202020204" pitchFamily="34" charset="0"/>
              </a:rPr>
              <a:t>verilir. </a:t>
            </a:r>
          </a:p>
          <a:p>
            <a:pPr algn="just" eaLnBrk="1" hangingPunct="1">
              <a:lnSpc>
                <a:spcPct val="90000"/>
              </a:lnSpc>
              <a:buFont typeface="Wingdings" pitchFamily="2" charset="2"/>
              <a:buChar char="q"/>
            </a:pPr>
            <a:endParaRPr lang="tr-TR" sz="2400" b="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505846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pPr algn="ctr"/>
            <a:r>
              <a:rPr lang="tr-TR" sz="4000" dirty="0" smtClean="0">
                <a:solidFill>
                  <a:schemeClr val="tx1"/>
                </a:solidFill>
                <a:latin typeface="Arial" panose="020B0604020202020204" pitchFamily="34" charset="0"/>
                <a:cs typeface="Arial" panose="020B0604020202020204" pitchFamily="34" charset="0"/>
              </a:rPr>
              <a:t>EKAP İlerleme Aşamaları</a:t>
            </a:r>
            <a:endParaRPr lang="tr-TR" sz="4000" dirty="0">
              <a:solidFill>
                <a:schemeClr val="tx1"/>
              </a:solidFill>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1115616" y="1447800"/>
            <a:ext cx="7499350" cy="4800600"/>
          </a:xfrm>
        </p:spPr>
        <p:txBody>
          <a:bodyPr/>
          <a:lstStyle/>
          <a:p>
            <a:endParaRPr lang="tr-TR" sz="2400" b="1" dirty="0" smtClean="0">
              <a:solidFill>
                <a:srgbClr val="0070C0"/>
              </a:solidFill>
              <a:latin typeface="Arial" panose="020B0604020202020204" pitchFamily="34" charset="0"/>
              <a:cs typeface="Arial" panose="020B0604020202020204" pitchFamily="34" charset="0"/>
            </a:endParaRPr>
          </a:p>
          <a:p>
            <a:pPr algn="just"/>
            <a:r>
              <a:rPr lang="tr-TR" sz="2400" b="1" dirty="0" smtClean="0">
                <a:solidFill>
                  <a:srgbClr val="0070C0"/>
                </a:solidFill>
                <a:latin typeface="Arial" panose="020B0604020202020204" pitchFamily="34" charset="0"/>
                <a:cs typeface="Arial" panose="020B0604020202020204" pitchFamily="34" charset="0"/>
              </a:rPr>
              <a:t>1 </a:t>
            </a:r>
            <a:r>
              <a:rPr lang="tr-TR" sz="2400" b="1" dirty="0">
                <a:solidFill>
                  <a:srgbClr val="0070C0"/>
                </a:solidFill>
                <a:latin typeface="Arial" panose="020B0604020202020204" pitchFamily="34" charset="0"/>
                <a:cs typeface="Arial" panose="020B0604020202020204" pitchFamily="34" charset="0"/>
              </a:rPr>
              <a:t>Eylül </a:t>
            </a:r>
            <a:r>
              <a:rPr lang="tr-TR" sz="2400" b="1" dirty="0" smtClean="0">
                <a:solidFill>
                  <a:srgbClr val="0070C0"/>
                </a:solidFill>
                <a:latin typeface="Arial" panose="020B0604020202020204" pitchFamily="34" charset="0"/>
                <a:cs typeface="Arial" panose="020B0604020202020204" pitchFamily="34" charset="0"/>
              </a:rPr>
              <a:t>2010 : </a:t>
            </a:r>
            <a:r>
              <a:rPr lang="tr-TR" sz="2400" dirty="0" smtClean="0">
                <a:latin typeface="Arial" pitchFamily="34" charset="0"/>
                <a:cs typeface="Arial" pitchFamily="34" charset="0"/>
              </a:rPr>
              <a:t>İhale </a:t>
            </a:r>
            <a:r>
              <a:rPr lang="tr-TR" sz="2400" dirty="0">
                <a:latin typeface="Arial" pitchFamily="34" charset="0"/>
                <a:cs typeface="Arial" pitchFamily="34" charset="0"/>
              </a:rPr>
              <a:t>dokümanı ve ihale ilanı EKAP üzerinden oluşturulmaya başlanmıştır</a:t>
            </a:r>
            <a:r>
              <a:rPr lang="tr-TR" sz="2400" dirty="0" smtClean="0">
                <a:latin typeface="Arial" pitchFamily="34" charset="0"/>
                <a:cs typeface="Arial" pitchFamily="34" charset="0"/>
              </a:rPr>
              <a:t>.</a:t>
            </a:r>
          </a:p>
          <a:p>
            <a:pPr algn="just"/>
            <a:endParaRPr lang="tr-TR" sz="2400" dirty="0">
              <a:latin typeface="Arial" pitchFamily="34" charset="0"/>
              <a:cs typeface="Arial" pitchFamily="34" charset="0"/>
            </a:endParaRPr>
          </a:p>
          <a:p>
            <a:pPr algn="just"/>
            <a:r>
              <a:rPr lang="tr-TR" sz="2400" b="1" dirty="0">
                <a:solidFill>
                  <a:srgbClr val="0070C0"/>
                </a:solidFill>
                <a:latin typeface="Arial" panose="020B0604020202020204" pitchFamily="34" charset="0"/>
                <a:cs typeface="Arial" panose="020B0604020202020204" pitchFamily="34" charset="0"/>
              </a:rPr>
              <a:t>1 Aralık </a:t>
            </a:r>
            <a:r>
              <a:rPr lang="tr-TR" sz="2400" b="1" dirty="0" smtClean="0">
                <a:solidFill>
                  <a:srgbClr val="0070C0"/>
                </a:solidFill>
                <a:latin typeface="Arial" panose="020B0604020202020204" pitchFamily="34" charset="0"/>
                <a:cs typeface="Arial" panose="020B0604020202020204" pitchFamily="34" charset="0"/>
              </a:rPr>
              <a:t>2010 : </a:t>
            </a:r>
            <a:r>
              <a:rPr lang="tr-TR" sz="2400" dirty="0">
                <a:latin typeface="Arial" pitchFamily="34" charset="0"/>
                <a:cs typeface="Arial" pitchFamily="34" charset="0"/>
              </a:rPr>
              <a:t>İhale dokümanının e-imza kullanılarak indirilmesi uygulaması başlamıştır</a:t>
            </a:r>
            <a:r>
              <a:rPr lang="tr-TR" sz="2400" dirty="0" smtClean="0">
                <a:latin typeface="Arial" pitchFamily="34" charset="0"/>
                <a:cs typeface="Arial" pitchFamily="34" charset="0"/>
              </a:rPr>
              <a:t>.</a:t>
            </a:r>
          </a:p>
          <a:p>
            <a:pPr algn="just"/>
            <a:endParaRPr lang="tr-TR" sz="2400" dirty="0" smtClean="0">
              <a:latin typeface="Arial" pitchFamily="34" charset="0"/>
              <a:cs typeface="Arial" pitchFamily="34" charset="0"/>
            </a:endParaRPr>
          </a:p>
          <a:p>
            <a:pPr algn="just"/>
            <a:r>
              <a:rPr lang="en-US" sz="2400" b="1" dirty="0">
                <a:solidFill>
                  <a:srgbClr val="0070C0"/>
                </a:solidFill>
                <a:latin typeface="Arial" panose="020B0604020202020204" pitchFamily="34" charset="0"/>
                <a:cs typeface="Arial" panose="020B0604020202020204" pitchFamily="34" charset="0"/>
              </a:rPr>
              <a:t>19 </a:t>
            </a:r>
            <a:r>
              <a:rPr lang="tr-TR" sz="2400" b="1" dirty="0">
                <a:solidFill>
                  <a:srgbClr val="0070C0"/>
                </a:solidFill>
                <a:latin typeface="Arial" panose="020B0604020202020204" pitchFamily="34" charset="0"/>
                <a:cs typeface="Arial" panose="020B0604020202020204" pitchFamily="34" charset="0"/>
              </a:rPr>
              <a:t>Haziran</a:t>
            </a:r>
            <a:r>
              <a:rPr lang="en-US" sz="2400" b="1" dirty="0">
                <a:solidFill>
                  <a:srgbClr val="0070C0"/>
                </a:solidFill>
                <a:latin typeface="Arial" panose="020B0604020202020204" pitchFamily="34" charset="0"/>
                <a:cs typeface="Arial" panose="020B0604020202020204" pitchFamily="34" charset="0"/>
              </a:rPr>
              <a:t> </a:t>
            </a:r>
            <a:r>
              <a:rPr lang="en-US" sz="2400" b="1" dirty="0" smtClean="0">
                <a:solidFill>
                  <a:srgbClr val="0070C0"/>
                </a:solidFill>
                <a:latin typeface="Arial" panose="020B0604020202020204" pitchFamily="34" charset="0"/>
                <a:cs typeface="Arial" panose="020B0604020202020204" pitchFamily="34" charset="0"/>
              </a:rPr>
              <a:t>2013</a:t>
            </a:r>
            <a:r>
              <a:rPr lang="tr-TR" sz="2400" b="1" dirty="0" smtClean="0">
                <a:solidFill>
                  <a:srgbClr val="0070C0"/>
                </a:solidFill>
                <a:latin typeface="Arial" panose="020B0604020202020204" pitchFamily="34" charset="0"/>
                <a:cs typeface="Arial" panose="020B0604020202020204" pitchFamily="34" charset="0"/>
              </a:rPr>
              <a:t> : </a:t>
            </a:r>
            <a:r>
              <a:rPr lang="tr-TR" sz="2400" dirty="0">
                <a:latin typeface="Arial" pitchFamily="34" charset="0"/>
                <a:cs typeface="Arial" pitchFamily="34" charset="0"/>
              </a:rPr>
              <a:t>Münferit Sözleşmelerde Elektronik Ortamda Teklif Alma ve Değerlendirme Sağlayan Uygulamanın </a:t>
            </a:r>
            <a:r>
              <a:rPr lang="en-US" sz="2400" dirty="0">
                <a:solidFill>
                  <a:prstClr val="black"/>
                </a:solidFill>
                <a:latin typeface="Arial" pitchFamily="34" charset="0"/>
                <a:cs typeface="Arial" pitchFamily="34" charset="0"/>
              </a:rPr>
              <a:t>EKAP</a:t>
            </a:r>
            <a:r>
              <a:rPr lang="tr-TR" sz="2400" dirty="0">
                <a:solidFill>
                  <a:prstClr val="black"/>
                </a:solidFill>
                <a:latin typeface="Arial" pitchFamily="34" charset="0"/>
                <a:cs typeface="Arial" pitchFamily="34" charset="0"/>
              </a:rPr>
              <a:t>’ta devreye alınması</a:t>
            </a:r>
            <a:endParaRPr lang="tr-TR" sz="2400" dirty="0">
              <a:latin typeface="Arial" panose="020B0604020202020204" pitchFamily="34" charset="0"/>
              <a:cs typeface="Arial" panose="020B0604020202020204" pitchFamily="34" charset="0"/>
            </a:endParaRPr>
          </a:p>
          <a:p>
            <a:pPr algn="just"/>
            <a:endParaRPr lang="tr-TR" b="1" dirty="0">
              <a:solidFill>
                <a:srgbClr val="0070C0"/>
              </a:solidFill>
            </a:endParaRPr>
          </a:p>
          <a:p>
            <a:pPr algn="just"/>
            <a:endParaRPr lang="tr-TR" dirty="0"/>
          </a:p>
          <a:p>
            <a:endParaRPr lang="tr-TR" b="1" dirty="0">
              <a:solidFill>
                <a:srgbClr val="0070C0"/>
              </a:solidFill>
            </a:endParaRPr>
          </a:p>
          <a:p>
            <a:endParaRPr lang="tr-TR" b="1" dirty="0">
              <a:solidFill>
                <a:srgbClr val="0070C0"/>
              </a:solidFill>
            </a:endParaRPr>
          </a:p>
          <a:p>
            <a:endParaRPr lang="tr-TR" dirty="0"/>
          </a:p>
        </p:txBody>
      </p:sp>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4</a:t>
            </a:fld>
            <a:endParaRPr lang="tr-TR">
              <a:solidFill>
                <a:srgbClr val="E7DEC9">
                  <a:shade val="50000"/>
                  <a:satMod val="200000"/>
                </a:srgbClr>
              </a:solidFill>
            </a:endParaRPr>
          </a:p>
        </p:txBody>
      </p:sp>
    </p:spTree>
    <p:extLst>
      <p:ext uri="{BB962C8B-B14F-4D97-AF65-F5344CB8AC3E}">
        <p14:creationId xmlns:p14="http://schemas.microsoft.com/office/powerpoint/2010/main" val="102429977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1 Başlık"/>
          <p:cNvSpPr>
            <a:spLocks noGrp="1"/>
          </p:cNvSpPr>
          <p:nvPr>
            <p:ph type="title"/>
          </p:nvPr>
        </p:nvSpPr>
        <p:spPr>
          <a:xfrm>
            <a:off x="428625" y="214313"/>
            <a:ext cx="8229600" cy="1143000"/>
          </a:xfrm>
        </p:spPr>
        <p:txBody>
          <a:bodyPr>
            <a:normAutofit fontScale="90000"/>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TEKLİFLERİN DEĞERLENDİRİLMESİ </a:t>
            </a:r>
            <a:endParaRPr lang="tr-TR" altLang="tr-TR" sz="4000" b="0" dirty="0" smtClean="0">
              <a:solidFill>
                <a:schemeClr val="tx1"/>
              </a:solidFill>
              <a:effectLst/>
              <a:latin typeface="Arial" panose="020B0604020202020204" pitchFamily="34" charset="0"/>
              <a:cs typeface="Arial" panose="020B0604020202020204" pitchFamily="34" charset="0"/>
            </a:endParaRPr>
          </a:p>
        </p:txBody>
      </p:sp>
      <p:sp>
        <p:nvSpPr>
          <p:cNvPr id="5" name="4 Slayt Numarası Yer Tutucusu"/>
          <p:cNvSpPr>
            <a:spLocks noGrp="1"/>
          </p:cNvSpPr>
          <p:nvPr>
            <p:ph type="sldNum" sz="quarter" idx="12"/>
          </p:nvPr>
        </p:nvSpPr>
        <p:spPr/>
        <p:txBody>
          <a:bodyPr>
            <a:normAutofit/>
          </a:bodyPr>
          <a:lstStyle/>
          <a:p>
            <a:pPr>
              <a:defRPr/>
            </a:pPr>
            <a:fld id="{1F5AB7A3-0336-467B-A400-E3915F30D48A}" type="slidenum">
              <a:rPr lang="tr-TR"/>
              <a:pPr>
                <a:defRPr/>
              </a:pPr>
              <a:t>40</a:t>
            </a:fld>
            <a:endParaRPr lang="tr-TR"/>
          </a:p>
        </p:txBody>
      </p:sp>
      <p:sp>
        <p:nvSpPr>
          <p:cNvPr id="26628" name="2 İçerik Yer Tutucusu"/>
          <p:cNvSpPr>
            <a:spLocks noGrp="1"/>
          </p:cNvSpPr>
          <p:nvPr>
            <p:ph sz="quarter" idx="1"/>
          </p:nvPr>
        </p:nvSpPr>
        <p:spPr>
          <a:xfrm>
            <a:off x="323528" y="1556792"/>
            <a:ext cx="8370887" cy="5040560"/>
          </a:xfrm>
        </p:spPr>
        <p:txBody>
          <a:bodyPr/>
          <a:lstStyle/>
          <a:p>
            <a:pPr algn="just" eaLnBrk="1" hangingPunct="1">
              <a:lnSpc>
                <a:spcPct val="90000"/>
              </a:lnSpc>
              <a:buFont typeface="Wingdings" pitchFamily="2" charset="2"/>
              <a:buChar char="q"/>
            </a:pPr>
            <a:r>
              <a:rPr lang="tr-TR" sz="2800" b="0" dirty="0">
                <a:solidFill>
                  <a:schemeClr val="tx1"/>
                </a:solidFill>
                <a:effectLst/>
                <a:latin typeface="Arial" panose="020B0604020202020204" pitchFamily="34" charset="0"/>
                <a:cs typeface="Arial" panose="020B0604020202020204" pitchFamily="34" charset="0"/>
              </a:rPr>
              <a:t>İhale dokümanında öngörülmesi halinde </a:t>
            </a:r>
            <a:endParaRPr lang="tr-TR" sz="2800" b="0" dirty="0" smtClean="0">
              <a:solidFill>
                <a:schemeClr val="tx1"/>
              </a:solidFill>
              <a:effectLst/>
              <a:latin typeface="Arial" panose="020B0604020202020204" pitchFamily="34" charset="0"/>
              <a:cs typeface="Arial" panose="020B0604020202020204" pitchFamily="34" charset="0"/>
            </a:endParaRPr>
          </a:p>
          <a:p>
            <a:pPr lvl="1" algn="just" eaLnBrk="1" hangingPunct="1">
              <a:lnSpc>
                <a:spcPct val="90000"/>
              </a:lnSpc>
              <a:buFont typeface="Wingdings" pitchFamily="2" charset="2"/>
              <a:buChar char="q"/>
            </a:pPr>
            <a:r>
              <a:rPr lang="tr-TR" sz="2400" b="0" dirty="0" smtClean="0">
                <a:solidFill>
                  <a:srgbClr val="FF0000"/>
                </a:solidFill>
                <a:effectLst/>
                <a:latin typeface="Arial" panose="020B0604020202020204" pitchFamily="34" charset="0"/>
                <a:cs typeface="Arial" panose="020B0604020202020204" pitchFamily="34" charset="0"/>
              </a:rPr>
              <a:t>numune uygunlu</a:t>
            </a:r>
            <a:r>
              <a:rPr lang="tr-TR" sz="2000" b="0" dirty="0" smtClean="0">
                <a:solidFill>
                  <a:srgbClr val="FF0000"/>
                </a:solidFill>
                <a:effectLst/>
                <a:latin typeface="Arial" panose="020B0604020202020204" pitchFamily="34" charset="0"/>
                <a:cs typeface="Arial" panose="020B0604020202020204" pitchFamily="34" charset="0"/>
              </a:rPr>
              <a:t>ğ</a:t>
            </a:r>
            <a:r>
              <a:rPr lang="tr-TR" sz="2400" b="0" dirty="0" smtClean="0">
                <a:solidFill>
                  <a:srgbClr val="FF0000"/>
                </a:solidFill>
                <a:effectLst/>
                <a:latin typeface="Arial" panose="020B0604020202020204" pitchFamily="34" charset="0"/>
                <a:cs typeface="Arial" panose="020B0604020202020204" pitchFamily="34" charset="0"/>
              </a:rPr>
              <a:t>u </a:t>
            </a:r>
            <a:r>
              <a:rPr lang="tr-TR" sz="2400" b="0" dirty="0">
                <a:solidFill>
                  <a:schemeClr val="tx1"/>
                </a:solidFill>
                <a:effectLst/>
                <a:latin typeface="Arial" panose="020B0604020202020204" pitchFamily="34" charset="0"/>
                <a:cs typeface="Arial" panose="020B0604020202020204" pitchFamily="34" charset="0"/>
              </a:rPr>
              <a:t>ve </a:t>
            </a:r>
            <a:endParaRPr lang="tr-TR" sz="2400" b="0" dirty="0" smtClean="0">
              <a:solidFill>
                <a:schemeClr val="tx1"/>
              </a:solidFill>
              <a:effectLst/>
              <a:latin typeface="Arial" panose="020B0604020202020204" pitchFamily="34" charset="0"/>
              <a:cs typeface="Arial" panose="020B0604020202020204" pitchFamily="34" charset="0"/>
            </a:endParaRPr>
          </a:p>
          <a:p>
            <a:pPr lvl="1" algn="just" eaLnBrk="1" hangingPunct="1">
              <a:lnSpc>
                <a:spcPct val="90000"/>
              </a:lnSpc>
              <a:buFont typeface="Wingdings" pitchFamily="2" charset="2"/>
              <a:buChar char="q"/>
            </a:pPr>
            <a:r>
              <a:rPr lang="tr-TR" sz="2400" b="0" dirty="0" smtClean="0">
                <a:solidFill>
                  <a:srgbClr val="FF0000"/>
                </a:solidFill>
                <a:effectLst/>
                <a:latin typeface="Arial" panose="020B0604020202020204" pitchFamily="34" charset="0"/>
                <a:cs typeface="Arial" panose="020B0604020202020204" pitchFamily="34" charset="0"/>
              </a:rPr>
              <a:t>demonstrasyon </a:t>
            </a:r>
            <a:r>
              <a:rPr lang="tr-TR" sz="2400" b="0" dirty="0">
                <a:solidFill>
                  <a:srgbClr val="FF0000"/>
                </a:solidFill>
                <a:effectLst/>
                <a:latin typeface="Arial" panose="020B0604020202020204" pitchFamily="34" charset="0"/>
                <a:cs typeface="Arial" panose="020B0604020202020204" pitchFamily="34" charset="0"/>
              </a:rPr>
              <a:t>işlemlerine ilişkin de</a:t>
            </a:r>
            <a:r>
              <a:rPr lang="tr-TR" sz="2000" b="0" dirty="0">
                <a:solidFill>
                  <a:srgbClr val="FF0000"/>
                </a:solidFill>
                <a:effectLst/>
                <a:latin typeface="Arial" panose="020B0604020202020204" pitchFamily="34" charset="0"/>
                <a:cs typeface="Arial" panose="020B0604020202020204" pitchFamily="34" charset="0"/>
              </a:rPr>
              <a:t>ğ</a:t>
            </a:r>
            <a:r>
              <a:rPr lang="tr-TR" sz="2400" b="0" dirty="0">
                <a:solidFill>
                  <a:srgbClr val="FF0000"/>
                </a:solidFill>
                <a:effectLst/>
                <a:latin typeface="Arial" panose="020B0604020202020204" pitchFamily="34" charset="0"/>
                <a:cs typeface="Arial" panose="020B0604020202020204" pitchFamily="34" charset="0"/>
              </a:rPr>
              <a:t>erlendirme </a:t>
            </a:r>
            <a:r>
              <a:rPr lang="tr-TR" sz="2400" b="0" dirty="0">
                <a:solidFill>
                  <a:schemeClr val="tx1"/>
                </a:solidFill>
                <a:effectLst/>
                <a:latin typeface="Arial" panose="020B0604020202020204" pitchFamily="34" charset="0"/>
                <a:cs typeface="Arial" panose="020B0604020202020204" pitchFamily="34" charset="0"/>
              </a:rPr>
              <a:t>de </a:t>
            </a:r>
            <a:endParaRPr lang="tr-TR" sz="2400" b="0" dirty="0" smtClean="0">
              <a:solidFill>
                <a:schemeClr val="tx1"/>
              </a:solidFill>
              <a:effectLst/>
              <a:latin typeface="Arial" panose="020B0604020202020204" pitchFamily="34" charset="0"/>
              <a:cs typeface="Arial" panose="020B0604020202020204" pitchFamily="34" charset="0"/>
            </a:endParaRPr>
          </a:p>
          <a:p>
            <a:pPr algn="just" eaLnBrk="1" hangingPunct="1">
              <a:lnSpc>
                <a:spcPct val="90000"/>
              </a:lnSpc>
              <a:buFont typeface="Wingdings" pitchFamily="2" charset="2"/>
              <a:buChar char="q"/>
            </a:pPr>
            <a:r>
              <a:rPr lang="tr-TR" sz="2800" b="0" dirty="0" smtClean="0">
                <a:solidFill>
                  <a:schemeClr val="tx1"/>
                </a:solidFill>
                <a:effectLst/>
                <a:latin typeface="Arial" panose="020B0604020202020204" pitchFamily="34" charset="0"/>
                <a:cs typeface="Arial" panose="020B0604020202020204" pitchFamily="34" charset="0"/>
              </a:rPr>
              <a:t>bu </a:t>
            </a:r>
            <a:r>
              <a:rPr lang="tr-TR" sz="2800" b="0" dirty="0">
                <a:solidFill>
                  <a:schemeClr val="tx1"/>
                </a:solidFill>
                <a:effectLst/>
                <a:latin typeface="Arial" panose="020B0604020202020204" pitchFamily="34" charset="0"/>
                <a:cs typeface="Arial" panose="020B0604020202020204" pitchFamily="34" charset="0"/>
              </a:rPr>
              <a:t>süreçte tamamlanır</a:t>
            </a:r>
            <a:r>
              <a:rPr lang="tr-TR" sz="2800" b="0" dirty="0" smtClean="0">
                <a:solidFill>
                  <a:schemeClr val="tx1"/>
                </a:solidFill>
                <a:effectLst/>
                <a:latin typeface="Arial" panose="020B0604020202020204" pitchFamily="34" charset="0"/>
                <a:cs typeface="Arial" panose="020B0604020202020204" pitchFamily="34" charset="0"/>
              </a:rPr>
              <a:t>.</a:t>
            </a:r>
          </a:p>
          <a:p>
            <a:pPr marL="0" indent="0" algn="just" eaLnBrk="1" hangingPunct="1">
              <a:lnSpc>
                <a:spcPct val="90000"/>
              </a:lnSpc>
              <a:buNone/>
            </a:pPr>
            <a:r>
              <a:rPr lang="tr-TR" sz="2800" b="0" dirty="0" smtClean="0">
                <a:solidFill>
                  <a:schemeClr val="tx1"/>
                </a:solidFill>
                <a:effectLst/>
                <a:latin typeface="Arial" panose="020B0604020202020204" pitchFamily="34" charset="0"/>
                <a:cs typeface="Arial" panose="020B0604020202020204" pitchFamily="34" charset="0"/>
              </a:rPr>
              <a:t> </a:t>
            </a:r>
          </a:p>
          <a:p>
            <a:pPr algn="just" eaLnBrk="1" hangingPunct="1">
              <a:lnSpc>
                <a:spcPct val="90000"/>
              </a:lnSpc>
              <a:buFont typeface="Wingdings" pitchFamily="2" charset="2"/>
              <a:buChar char="q"/>
            </a:pPr>
            <a:r>
              <a:rPr lang="tr-TR" sz="2800" b="0" dirty="0">
                <a:solidFill>
                  <a:schemeClr val="tx1"/>
                </a:solidFill>
                <a:effectLst/>
                <a:latin typeface="Arial" panose="020B0604020202020204" pitchFamily="34" charset="0"/>
                <a:cs typeface="Arial" panose="020B0604020202020204" pitchFamily="34" charset="0"/>
              </a:rPr>
              <a:t>Verilen süre içerisinde </a:t>
            </a:r>
            <a:endParaRPr lang="tr-TR" sz="2800" b="0" dirty="0" smtClean="0">
              <a:solidFill>
                <a:schemeClr val="tx1"/>
              </a:solidFill>
              <a:effectLst/>
              <a:latin typeface="Arial" panose="020B0604020202020204" pitchFamily="34" charset="0"/>
              <a:cs typeface="Arial" panose="020B0604020202020204" pitchFamily="34" charset="0"/>
            </a:endParaRPr>
          </a:p>
          <a:p>
            <a:pPr lvl="1" algn="just" eaLnBrk="1" hangingPunct="1">
              <a:lnSpc>
                <a:spcPct val="90000"/>
              </a:lnSpc>
              <a:buFont typeface="Wingdings" pitchFamily="2" charset="2"/>
              <a:buChar char="q"/>
            </a:pPr>
            <a:r>
              <a:rPr lang="tr-TR" sz="2400" b="0" dirty="0" smtClean="0">
                <a:solidFill>
                  <a:schemeClr val="tx1"/>
                </a:solidFill>
                <a:effectLst/>
                <a:latin typeface="Arial" panose="020B0604020202020204" pitchFamily="34" charset="0"/>
                <a:cs typeface="Arial" panose="020B0604020202020204" pitchFamily="34" charset="0"/>
              </a:rPr>
              <a:t>istenen </a:t>
            </a:r>
            <a:r>
              <a:rPr lang="tr-TR" sz="2400" b="0" dirty="0">
                <a:solidFill>
                  <a:schemeClr val="tx1"/>
                </a:solidFill>
                <a:effectLst/>
                <a:latin typeface="Arial" panose="020B0604020202020204" pitchFamily="34" charset="0"/>
                <a:cs typeface="Arial" panose="020B0604020202020204" pitchFamily="34" charset="0"/>
              </a:rPr>
              <a:t>belgeleri </a:t>
            </a:r>
            <a:r>
              <a:rPr lang="tr-TR" sz="2400" b="0" dirty="0">
                <a:solidFill>
                  <a:srgbClr val="FF0000"/>
                </a:solidFill>
                <a:effectLst/>
                <a:latin typeface="Arial" panose="020B0604020202020204" pitchFamily="34" charset="0"/>
                <a:cs typeface="Arial" panose="020B0604020202020204" pitchFamily="34" charset="0"/>
              </a:rPr>
              <a:t>sunmayan istekliler </a:t>
            </a:r>
            <a:r>
              <a:rPr lang="tr-TR" sz="2400" b="0" dirty="0">
                <a:solidFill>
                  <a:schemeClr val="tx1"/>
                </a:solidFill>
                <a:effectLst/>
                <a:latin typeface="Arial" panose="020B0604020202020204" pitchFamily="34" charset="0"/>
                <a:cs typeface="Arial" panose="020B0604020202020204" pitchFamily="34" charset="0"/>
              </a:rPr>
              <a:t>ile </a:t>
            </a:r>
            <a:endParaRPr lang="tr-TR" sz="2400" b="0" dirty="0" smtClean="0">
              <a:solidFill>
                <a:schemeClr val="tx1"/>
              </a:solidFill>
              <a:effectLst/>
              <a:latin typeface="Arial" panose="020B0604020202020204" pitchFamily="34" charset="0"/>
              <a:cs typeface="Arial" panose="020B0604020202020204" pitchFamily="34" charset="0"/>
            </a:endParaRPr>
          </a:p>
          <a:p>
            <a:pPr lvl="1" algn="just" eaLnBrk="1" hangingPunct="1">
              <a:lnSpc>
                <a:spcPct val="90000"/>
              </a:lnSpc>
              <a:buFont typeface="Wingdings" pitchFamily="2" charset="2"/>
              <a:buChar char="q"/>
            </a:pPr>
            <a:r>
              <a:rPr lang="tr-TR" sz="2400" b="0" dirty="0" smtClean="0">
                <a:solidFill>
                  <a:schemeClr val="tx1"/>
                </a:solidFill>
                <a:effectLst/>
                <a:latin typeface="Arial" panose="020B0604020202020204" pitchFamily="34" charset="0"/>
                <a:cs typeface="Arial" panose="020B0604020202020204" pitchFamily="34" charset="0"/>
              </a:rPr>
              <a:t>numune </a:t>
            </a:r>
            <a:r>
              <a:rPr lang="tr-TR" sz="2400" b="0" dirty="0">
                <a:solidFill>
                  <a:schemeClr val="tx1"/>
                </a:solidFill>
                <a:effectLst/>
                <a:latin typeface="Arial" panose="020B0604020202020204" pitchFamily="34" charset="0"/>
                <a:cs typeface="Arial" panose="020B0604020202020204" pitchFamily="34" charset="0"/>
              </a:rPr>
              <a:t>ve/veya demonstrasyon işlemlerine ilişkin </a:t>
            </a:r>
            <a:r>
              <a:rPr lang="tr-TR" sz="2400" b="0" dirty="0">
                <a:solidFill>
                  <a:srgbClr val="FF0000"/>
                </a:solidFill>
                <a:effectLst/>
                <a:latin typeface="Arial" panose="020B0604020202020204" pitchFamily="34" charset="0"/>
                <a:cs typeface="Arial" panose="020B0604020202020204" pitchFamily="34" charset="0"/>
              </a:rPr>
              <a:t>yükümlülüklerini yerine getirmeyen</a:t>
            </a:r>
            <a:r>
              <a:rPr lang="tr-TR" sz="2400" b="0" dirty="0">
                <a:solidFill>
                  <a:schemeClr val="tx1"/>
                </a:solidFill>
                <a:effectLst/>
                <a:latin typeface="Arial" panose="020B0604020202020204" pitchFamily="34" charset="0"/>
                <a:cs typeface="Arial" panose="020B0604020202020204" pitchFamily="34" charset="0"/>
              </a:rPr>
              <a:t> isteklilerin </a:t>
            </a:r>
            <a:endParaRPr lang="tr-TR" sz="2400" b="0" dirty="0" smtClean="0">
              <a:solidFill>
                <a:schemeClr val="tx1"/>
              </a:solidFill>
              <a:effectLst/>
              <a:latin typeface="Arial" panose="020B0604020202020204" pitchFamily="34" charset="0"/>
              <a:cs typeface="Arial" panose="020B0604020202020204" pitchFamily="34" charset="0"/>
            </a:endParaRPr>
          </a:p>
          <a:p>
            <a:pPr algn="just" eaLnBrk="1" hangingPunct="1">
              <a:lnSpc>
                <a:spcPct val="90000"/>
              </a:lnSpc>
              <a:buFont typeface="Wingdings" pitchFamily="2" charset="2"/>
              <a:buChar char="q"/>
            </a:pPr>
            <a:r>
              <a:rPr lang="tr-TR" sz="2800" b="0" dirty="0" smtClean="0">
                <a:solidFill>
                  <a:schemeClr val="tx1"/>
                </a:solidFill>
                <a:effectLst/>
                <a:latin typeface="Arial" panose="020B0604020202020204" pitchFamily="34" charset="0"/>
                <a:cs typeface="Arial" panose="020B0604020202020204" pitchFamily="34" charset="0"/>
              </a:rPr>
              <a:t>teklifleri </a:t>
            </a:r>
            <a:r>
              <a:rPr lang="tr-TR" sz="2800" b="0" dirty="0">
                <a:solidFill>
                  <a:schemeClr val="tx1"/>
                </a:solidFill>
                <a:effectLst/>
                <a:latin typeface="Arial" panose="020B0604020202020204" pitchFamily="34" charset="0"/>
                <a:cs typeface="Arial" panose="020B0604020202020204" pitchFamily="34" charset="0"/>
              </a:rPr>
              <a:t>değerlendirme dışı bırakılarak </a:t>
            </a:r>
            <a:r>
              <a:rPr lang="tr-TR" sz="2800" b="0" dirty="0">
                <a:solidFill>
                  <a:srgbClr val="FF0000"/>
                </a:solidFill>
                <a:effectLst/>
                <a:latin typeface="Arial" panose="020B0604020202020204" pitchFamily="34" charset="0"/>
                <a:cs typeface="Arial" panose="020B0604020202020204" pitchFamily="34" charset="0"/>
              </a:rPr>
              <a:t>geçici teminatları gelir kaydedilir</a:t>
            </a:r>
            <a:r>
              <a:rPr lang="tr-TR" sz="2800" b="0" dirty="0">
                <a:solidFill>
                  <a:schemeClr val="tx1"/>
                </a:solidFill>
                <a:effectLst/>
                <a:latin typeface="Arial" panose="020B0604020202020204" pitchFamily="34" charset="0"/>
                <a:cs typeface="Arial" panose="020B0604020202020204" pitchFamily="34" charset="0"/>
              </a:rPr>
              <a:t>.</a:t>
            </a:r>
            <a:endParaRPr lang="en-GB" altLang="tr-TR" sz="2800" b="0" dirty="0">
              <a:solidFill>
                <a:schemeClr val="tx1"/>
              </a:solidFill>
              <a:effectLst/>
              <a:latin typeface="Arial" panose="020B0604020202020204" pitchFamily="34" charset="0"/>
              <a:cs typeface="Arial" panose="020B0604020202020204" pitchFamily="34" charset="0"/>
            </a:endParaRPr>
          </a:p>
          <a:p>
            <a:pPr algn="just" eaLnBrk="1" hangingPunct="1">
              <a:lnSpc>
                <a:spcPct val="90000"/>
              </a:lnSpc>
              <a:buFont typeface="Wingdings" pitchFamily="2" charset="2"/>
              <a:buChar char="q"/>
            </a:pPr>
            <a:endParaRPr lang="tr-TR" sz="2800" b="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930354"/>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altLang="tr-TR" sz="4000" b="0" dirty="0">
                <a:solidFill>
                  <a:schemeClr val="tx1"/>
                </a:solidFill>
                <a:effectLst/>
                <a:latin typeface="Arial" panose="020B0604020202020204" pitchFamily="34" charset="0"/>
                <a:cs typeface="Arial" panose="020B0604020202020204" pitchFamily="34" charset="0"/>
              </a:rPr>
              <a:t>TEKLİFLERİN DEĞERLENDİRİLMESİ </a:t>
            </a:r>
            <a:endParaRPr lang="tr-TR" sz="6000"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a:xfrm>
            <a:off x="612648" y="1412776"/>
            <a:ext cx="8153400" cy="4495800"/>
          </a:xfrm>
        </p:spPr>
        <p:txBody>
          <a:bodyPr/>
          <a:lstStyle/>
          <a:p>
            <a:pPr algn="just" eaLnBrk="1" hangingPunct="1">
              <a:lnSpc>
                <a:spcPct val="90000"/>
              </a:lnSpc>
              <a:buFont typeface="Wingdings" pitchFamily="2" charset="2"/>
              <a:buChar char="q"/>
            </a:pPr>
            <a:r>
              <a:rPr lang="tr-TR" sz="2600" b="0" dirty="0" smtClean="0">
                <a:solidFill>
                  <a:schemeClr val="tx1"/>
                </a:solidFill>
                <a:effectLst/>
                <a:latin typeface="Arial" panose="020B0604020202020204" pitchFamily="34" charset="0"/>
                <a:cs typeface="Arial" panose="020B0604020202020204" pitchFamily="34" charset="0"/>
              </a:rPr>
              <a:t>İsteklilerden; </a:t>
            </a:r>
          </a:p>
          <a:p>
            <a:pPr lvl="1" algn="just" eaLnBrk="1" hangingPunct="1">
              <a:lnSpc>
                <a:spcPct val="90000"/>
              </a:lnSpc>
              <a:buFont typeface="Wingdings" pitchFamily="2" charset="2"/>
              <a:buChar char="q"/>
            </a:pPr>
            <a:r>
              <a:rPr lang="tr-TR" sz="2300" b="0" dirty="0" smtClean="0">
                <a:solidFill>
                  <a:schemeClr val="tx1"/>
                </a:solidFill>
                <a:effectLst/>
                <a:latin typeface="Arial" panose="020B0604020202020204" pitchFamily="34" charset="0"/>
                <a:cs typeface="Arial" panose="020B0604020202020204" pitchFamily="34" charset="0"/>
              </a:rPr>
              <a:t>Sunduğu </a:t>
            </a:r>
            <a:r>
              <a:rPr lang="tr-TR" sz="2300" b="0" dirty="0">
                <a:solidFill>
                  <a:schemeClr val="tx1"/>
                </a:solidFill>
                <a:effectLst/>
                <a:latin typeface="Arial" panose="020B0604020202020204" pitchFamily="34" charset="0"/>
                <a:cs typeface="Arial" panose="020B0604020202020204" pitchFamily="34" charset="0"/>
              </a:rPr>
              <a:t>belgeler beyan ettiği bilgileri </a:t>
            </a:r>
            <a:r>
              <a:rPr lang="tr-TR" sz="2300" b="0" dirty="0" smtClean="0">
                <a:solidFill>
                  <a:srgbClr val="FF0000"/>
                </a:solidFill>
                <a:effectLst/>
                <a:latin typeface="Arial" panose="020B0604020202020204" pitchFamily="34" charset="0"/>
                <a:cs typeface="Arial" panose="020B0604020202020204" pitchFamily="34" charset="0"/>
              </a:rPr>
              <a:t>doğrulayamayan</a:t>
            </a:r>
            <a:r>
              <a:rPr lang="tr-TR" sz="2300" b="0" dirty="0" smtClean="0">
                <a:solidFill>
                  <a:schemeClr val="tx1"/>
                </a:solidFill>
                <a:effectLst/>
                <a:latin typeface="Arial" panose="020B0604020202020204" pitchFamily="34" charset="0"/>
                <a:cs typeface="Arial" panose="020B0604020202020204" pitchFamily="34" charset="0"/>
              </a:rPr>
              <a:t> </a:t>
            </a:r>
            <a:r>
              <a:rPr lang="tr-TR" sz="2300" b="0" dirty="0">
                <a:solidFill>
                  <a:schemeClr val="tx1"/>
                </a:solidFill>
                <a:effectLst/>
                <a:latin typeface="Arial" panose="020B0604020202020204" pitchFamily="34" charset="0"/>
                <a:cs typeface="Arial" panose="020B0604020202020204" pitchFamily="34" charset="0"/>
              </a:rPr>
              <a:t>veya </a:t>
            </a:r>
            <a:endParaRPr lang="tr-TR" sz="2300" b="0" dirty="0" smtClean="0">
              <a:solidFill>
                <a:schemeClr val="tx1"/>
              </a:solidFill>
              <a:effectLst/>
              <a:latin typeface="Arial" panose="020B0604020202020204" pitchFamily="34" charset="0"/>
              <a:cs typeface="Arial" panose="020B0604020202020204" pitchFamily="34" charset="0"/>
            </a:endParaRPr>
          </a:p>
          <a:p>
            <a:pPr lvl="1" algn="just" eaLnBrk="1" hangingPunct="1">
              <a:lnSpc>
                <a:spcPct val="90000"/>
              </a:lnSpc>
              <a:buFont typeface="Wingdings" pitchFamily="2" charset="2"/>
              <a:buChar char="q"/>
            </a:pPr>
            <a:r>
              <a:rPr lang="tr-TR" sz="2300" b="0" dirty="0" smtClean="0">
                <a:solidFill>
                  <a:schemeClr val="tx1"/>
                </a:solidFill>
                <a:effectLst/>
                <a:latin typeface="Arial" panose="020B0604020202020204" pitchFamily="34" charset="0"/>
                <a:cs typeface="Arial" panose="020B0604020202020204" pitchFamily="34" charset="0"/>
              </a:rPr>
              <a:t>Numune </a:t>
            </a:r>
            <a:r>
              <a:rPr lang="tr-TR" sz="2300" b="0" dirty="0">
                <a:solidFill>
                  <a:schemeClr val="tx1"/>
                </a:solidFill>
                <a:effectLst/>
                <a:latin typeface="Arial" panose="020B0604020202020204" pitchFamily="34" charset="0"/>
                <a:cs typeface="Arial" panose="020B0604020202020204" pitchFamily="34" charset="0"/>
              </a:rPr>
              <a:t>değerlendirilmesi ve demonstrasyon işlemi </a:t>
            </a:r>
            <a:r>
              <a:rPr lang="tr-TR" sz="2300" b="0" dirty="0">
                <a:solidFill>
                  <a:srgbClr val="FF0000"/>
                </a:solidFill>
                <a:effectLst/>
                <a:latin typeface="Arial" panose="020B0604020202020204" pitchFamily="34" charset="0"/>
                <a:cs typeface="Arial" panose="020B0604020202020204" pitchFamily="34" charset="0"/>
              </a:rPr>
              <a:t>başarısız </a:t>
            </a:r>
            <a:r>
              <a:rPr lang="tr-TR" sz="2300" b="0" dirty="0" smtClean="0">
                <a:solidFill>
                  <a:srgbClr val="FF0000"/>
                </a:solidFill>
                <a:effectLst/>
                <a:latin typeface="Arial" panose="020B0604020202020204" pitchFamily="34" charset="0"/>
                <a:cs typeface="Arial" panose="020B0604020202020204" pitchFamily="34" charset="0"/>
              </a:rPr>
              <a:t>sonuçlananların</a:t>
            </a:r>
          </a:p>
          <a:p>
            <a:pPr algn="just" eaLnBrk="1" hangingPunct="1">
              <a:lnSpc>
                <a:spcPct val="90000"/>
              </a:lnSpc>
              <a:buFont typeface="Wingdings" pitchFamily="2" charset="2"/>
              <a:buChar char="q"/>
            </a:pPr>
            <a:r>
              <a:rPr lang="tr-TR" sz="2600" b="0" dirty="0" smtClean="0">
                <a:solidFill>
                  <a:schemeClr val="tx1"/>
                </a:solidFill>
                <a:effectLst/>
                <a:latin typeface="Arial" panose="020B0604020202020204" pitchFamily="34" charset="0"/>
                <a:cs typeface="Arial" panose="020B0604020202020204" pitchFamily="34" charset="0"/>
              </a:rPr>
              <a:t>teklifleri </a:t>
            </a:r>
            <a:r>
              <a:rPr lang="tr-TR" sz="2600" b="0" dirty="0">
                <a:solidFill>
                  <a:schemeClr val="tx1"/>
                </a:solidFill>
                <a:effectLst/>
                <a:latin typeface="Arial" panose="020B0604020202020204" pitchFamily="34" charset="0"/>
                <a:cs typeface="Arial" panose="020B0604020202020204" pitchFamily="34" charset="0"/>
              </a:rPr>
              <a:t>değerlendirme dışı bırakılır. </a:t>
            </a:r>
          </a:p>
          <a:p>
            <a:pPr algn="just" eaLnBrk="1" hangingPunct="1">
              <a:lnSpc>
                <a:spcPct val="90000"/>
              </a:lnSpc>
              <a:buFont typeface="Wingdings" pitchFamily="2" charset="2"/>
              <a:buChar char="q"/>
            </a:pPr>
            <a:endParaRPr lang="tr-TR" sz="2600" b="0" dirty="0">
              <a:solidFill>
                <a:schemeClr val="tx1"/>
              </a:solidFill>
              <a:effectLst/>
              <a:latin typeface="Arial" panose="020B0604020202020204" pitchFamily="34" charset="0"/>
              <a:cs typeface="Arial" panose="020B0604020202020204" pitchFamily="34" charset="0"/>
            </a:endParaRPr>
          </a:p>
          <a:p>
            <a:pPr algn="just" eaLnBrk="1" hangingPunct="1">
              <a:lnSpc>
                <a:spcPct val="90000"/>
              </a:lnSpc>
              <a:buFont typeface="Wingdings" pitchFamily="2" charset="2"/>
              <a:buChar char="q"/>
            </a:pPr>
            <a:r>
              <a:rPr lang="tr-TR" sz="2600" b="0" dirty="0">
                <a:solidFill>
                  <a:schemeClr val="tx1"/>
                </a:solidFill>
                <a:effectLst/>
                <a:latin typeface="Arial" panose="020B0604020202020204" pitchFamily="34" charset="0"/>
                <a:cs typeface="Arial" panose="020B0604020202020204" pitchFamily="34" charset="0"/>
              </a:rPr>
              <a:t>Bu işleme ekonomik açıdan en avantajlı birinci </a:t>
            </a:r>
            <a:r>
              <a:rPr lang="tr-TR" sz="2600" b="0" dirty="0">
                <a:solidFill>
                  <a:srgbClr val="FF0000"/>
                </a:solidFill>
                <a:effectLst/>
                <a:latin typeface="Arial" panose="020B0604020202020204" pitchFamily="34" charset="0"/>
                <a:cs typeface="Arial" panose="020B0604020202020204" pitchFamily="34" charset="0"/>
              </a:rPr>
              <a:t>ve belirlenecek ise</a:t>
            </a:r>
            <a:r>
              <a:rPr lang="tr-TR" sz="2600" b="0" dirty="0">
                <a:solidFill>
                  <a:schemeClr val="tx1"/>
                </a:solidFill>
                <a:effectLst/>
                <a:latin typeface="Arial" panose="020B0604020202020204" pitchFamily="34" charset="0"/>
                <a:cs typeface="Arial" panose="020B0604020202020204" pitchFamily="34" charset="0"/>
              </a:rPr>
              <a:t> ikinci teklif sahibi tespit edilene kadar devam edilir</a:t>
            </a:r>
            <a:r>
              <a:rPr lang="tr-TR" sz="2600" b="0" dirty="0" smtClean="0">
                <a:solidFill>
                  <a:schemeClr val="tx1"/>
                </a:solidFill>
                <a:effectLst/>
                <a:latin typeface="Arial" panose="020B0604020202020204" pitchFamily="34" charset="0"/>
                <a:cs typeface="Arial" panose="020B0604020202020204" pitchFamily="34" charset="0"/>
              </a:rPr>
              <a:t>. </a:t>
            </a:r>
          </a:p>
          <a:p>
            <a:pPr algn="just" eaLnBrk="1" hangingPunct="1">
              <a:lnSpc>
                <a:spcPct val="90000"/>
              </a:lnSpc>
              <a:buFont typeface="Wingdings" pitchFamily="2" charset="2"/>
              <a:buChar char="q"/>
            </a:pPr>
            <a:endParaRPr lang="tr-TR" sz="2600" b="0" dirty="0" smtClean="0">
              <a:solidFill>
                <a:schemeClr val="tx1"/>
              </a:solidFill>
              <a:effectLst/>
              <a:latin typeface="Arial" panose="020B0604020202020204" pitchFamily="34" charset="0"/>
              <a:cs typeface="Arial" panose="020B0604020202020204" pitchFamily="34" charset="0"/>
            </a:endParaRPr>
          </a:p>
          <a:p>
            <a:pPr algn="just" eaLnBrk="1" hangingPunct="1">
              <a:lnSpc>
                <a:spcPct val="90000"/>
              </a:lnSpc>
              <a:buFont typeface="Wingdings" pitchFamily="2" charset="2"/>
              <a:buChar char="q"/>
            </a:pPr>
            <a:endParaRPr lang="tr-TR" altLang="tr-TR" sz="2600" b="0" dirty="0">
              <a:solidFill>
                <a:schemeClr val="tx1"/>
              </a:solidFill>
              <a:effectLst/>
              <a:latin typeface="Arial" panose="020B0604020202020204" pitchFamily="34" charset="0"/>
              <a:cs typeface="Arial" panose="020B0604020202020204" pitchFamily="34" charset="0"/>
            </a:endParaRPr>
          </a:p>
          <a:p>
            <a:pPr algn="just" eaLnBrk="1" hangingPunct="1">
              <a:lnSpc>
                <a:spcPct val="90000"/>
              </a:lnSpc>
              <a:buFont typeface="Wingdings" pitchFamily="2" charset="2"/>
              <a:buChar char="q"/>
            </a:pPr>
            <a:endParaRPr lang="en-GB" altLang="tr-TR" sz="2600" b="0" dirty="0">
              <a:solidFill>
                <a:schemeClr val="tx1"/>
              </a:solidFill>
              <a:effectLst/>
              <a:latin typeface="Arial" panose="020B0604020202020204" pitchFamily="34" charset="0"/>
              <a:cs typeface="Arial" panose="020B0604020202020204" pitchFamily="34" charset="0"/>
            </a:endParaRPr>
          </a:p>
          <a:p>
            <a:pPr marL="0" indent="0" algn="just">
              <a:buNone/>
            </a:pPr>
            <a:endParaRPr lang="tr-TR" altLang="tr-TR" sz="2600" b="0" dirty="0">
              <a:solidFill>
                <a:schemeClr val="tx1"/>
              </a:solidFill>
              <a:effectLst/>
              <a:latin typeface="Arial" panose="020B0604020202020204" pitchFamily="34" charset="0"/>
              <a:cs typeface="Arial" panose="020B0604020202020204" pitchFamily="34" charset="0"/>
            </a:endParaRPr>
          </a:p>
          <a:p>
            <a:pPr algn="just" eaLnBrk="1" hangingPunct="1">
              <a:buFont typeface="Wingdings" pitchFamily="2" charset="2"/>
              <a:buChar char="Ø"/>
            </a:pPr>
            <a:endParaRPr lang="tr-TR" altLang="tr-TR" sz="2600" b="0" u="sng" dirty="0">
              <a:solidFill>
                <a:schemeClr val="tx1"/>
              </a:solidFill>
              <a:effectLst/>
              <a:latin typeface="Arial" panose="020B0604020202020204" pitchFamily="34" charset="0"/>
              <a:cs typeface="Arial" panose="020B0604020202020204" pitchFamily="34" charset="0"/>
            </a:endParaRPr>
          </a:p>
          <a:p>
            <a:endParaRPr lang="tr-TR" sz="2600"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a:bodyPr>
          <a:lstStyle/>
          <a:p>
            <a:pPr>
              <a:defRPr/>
            </a:pPr>
            <a:fld id="{2026F8BA-9EC2-4CFA-B1CC-AA1F8B0ED30E}" type="slidenum">
              <a:rPr lang="tr-TR" smtClean="0"/>
              <a:pPr>
                <a:defRPr/>
              </a:pPr>
              <a:t>41</a:t>
            </a:fld>
            <a:endParaRPr lang="tr-TR"/>
          </a:p>
        </p:txBody>
      </p:sp>
    </p:spTree>
    <p:extLst>
      <p:ext uri="{BB962C8B-B14F-4D97-AF65-F5344CB8AC3E}">
        <p14:creationId xmlns:p14="http://schemas.microsoft.com/office/powerpoint/2010/main" val="30322615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1 Başlık"/>
          <p:cNvSpPr>
            <a:spLocks noGrp="1"/>
          </p:cNvSpPr>
          <p:nvPr>
            <p:ph type="title"/>
          </p:nvPr>
        </p:nvSpPr>
        <p:spPr>
          <a:xfrm>
            <a:off x="612775" y="228600"/>
            <a:ext cx="8153400" cy="990600"/>
          </a:xfrm>
        </p:spPr>
        <p:txBody>
          <a:bodyPr>
            <a:normAutofit fontScale="90000"/>
          </a:bodyPr>
          <a:lstStyle/>
          <a:p>
            <a:pPr algn="ctr" eaLnBrk="1" hangingPunct="1"/>
            <a:r>
              <a:rPr lang="tr-TR" altLang="tr-TR" sz="4000" b="0" dirty="0" smtClean="0">
                <a:solidFill>
                  <a:schemeClr val="tx1"/>
                </a:solidFill>
                <a:effectLst/>
                <a:latin typeface="Arial" panose="020B0604020202020204" pitchFamily="34" charset="0"/>
                <a:cs typeface="Arial" panose="020B0604020202020204" pitchFamily="34" charset="0"/>
              </a:rPr>
              <a:t>EKONOMİK AÇIDAN EN AVANTAJLI TEKLİF</a:t>
            </a:r>
            <a:endParaRPr lang="en-US" altLang="tr-TR" sz="4000" b="0" dirty="0" smtClean="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12"/>
          </p:nvPr>
        </p:nvSpPr>
        <p:spPr/>
        <p:txBody>
          <a:bodyPr>
            <a:normAutofit/>
          </a:bodyPr>
          <a:lstStyle/>
          <a:p>
            <a:pPr>
              <a:defRPr/>
            </a:pPr>
            <a:fld id="{5FA04B51-DBC1-4DC7-89EE-FC08EE0D85C1}" type="slidenum">
              <a:rPr lang="tr-TR"/>
              <a:pPr>
                <a:defRPr/>
              </a:pPr>
              <a:t>42</a:t>
            </a:fld>
            <a:endParaRPr lang="tr-TR" dirty="0"/>
          </a:p>
        </p:txBody>
      </p:sp>
      <p:sp>
        <p:nvSpPr>
          <p:cNvPr id="10244" name="2 İçerik Yer Tutucusu"/>
          <p:cNvSpPr>
            <a:spLocks noGrp="1"/>
          </p:cNvSpPr>
          <p:nvPr>
            <p:ph sz="quarter" idx="1"/>
          </p:nvPr>
        </p:nvSpPr>
        <p:spPr>
          <a:xfrm>
            <a:off x="593601" y="1600200"/>
            <a:ext cx="8370887" cy="4495800"/>
          </a:xfrm>
        </p:spPr>
        <p:txBody>
          <a:bodyPr/>
          <a:lstStyle/>
          <a:p>
            <a:pPr algn="just">
              <a:buFont typeface="Wingdings" pitchFamily="2" charset="2"/>
              <a:buChar char="q"/>
            </a:pPr>
            <a:r>
              <a:rPr lang="tr-TR" altLang="tr-TR" sz="2800" b="0" dirty="0" smtClean="0">
                <a:solidFill>
                  <a:schemeClr val="tx1"/>
                </a:solidFill>
                <a:effectLst/>
                <a:latin typeface="Arial" panose="020B0604020202020204" pitchFamily="34" charset="0"/>
                <a:cs typeface="Arial" panose="020B0604020202020204" pitchFamily="34" charset="0"/>
              </a:rPr>
              <a:t>EAEAT en </a:t>
            </a:r>
            <a:r>
              <a:rPr lang="tr-TR" altLang="tr-TR" sz="2800" b="0" dirty="0">
                <a:solidFill>
                  <a:schemeClr val="tx1"/>
                </a:solidFill>
                <a:effectLst/>
                <a:latin typeface="Arial" panose="020B0604020202020204" pitchFamily="34" charset="0"/>
                <a:cs typeface="Arial" panose="020B0604020202020204" pitchFamily="34" charset="0"/>
              </a:rPr>
              <a:t>düşük fiyat esasına göre </a:t>
            </a:r>
            <a:r>
              <a:rPr lang="tr-TR" altLang="tr-TR" sz="2800" b="0" dirty="0" smtClean="0">
                <a:solidFill>
                  <a:schemeClr val="tx1"/>
                </a:solidFill>
                <a:effectLst/>
                <a:latin typeface="Arial" panose="020B0604020202020204" pitchFamily="34" charset="0"/>
                <a:cs typeface="Arial" panose="020B0604020202020204" pitchFamily="34" charset="0"/>
              </a:rPr>
              <a:t>veya fiyat ile birlikte fiyat dışı unsurlar dikkate alınarak belirlenir. </a:t>
            </a:r>
          </a:p>
          <a:p>
            <a:pPr algn="just">
              <a:buFont typeface="Wingdings" pitchFamily="2" charset="2"/>
              <a:buChar char="q"/>
            </a:pPr>
            <a:r>
              <a:rPr lang="tr-TR" altLang="tr-TR" sz="2800" dirty="0" smtClean="0">
                <a:latin typeface="Arial" panose="020B0604020202020204" pitchFamily="34" charset="0"/>
                <a:cs typeface="Arial" panose="020B0604020202020204" pitchFamily="34" charset="0"/>
              </a:rPr>
              <a:t>(Mevcutta, </a:t>
            </a:r>
            <a:r>
              <a:rPr lang="tr-TR" sz="2800" dirty="0">
                <a:solidFill>
                  <a:srgbClr val="FF0000"/>
                </a:solidFill>
                <a:latin typeface="Arial" panose="020B0604020202020204" pitchFamily="34" charset="0"/>
                <a:cs typeface="Arial" panose="020B0604020202020204" pitchFamily="34" charset="0"/>
              </a:rPr>
              <a:t>elektronik beyan usulünde,</a:t>
            </a:r>
            <a:r>
              <a:rPr lang="tr-TR" altLang="tr-TR" sz="2800" dirty="0" smtClean="0">
                <a:solidFill>
                  <a:srgbClr val="FF0000"/>
                </a:solidFill>
                <a:latin typeface="Arial" panose="020B0604020202020204" pitchFamily="34" charset="0"/>
                <a:cs typeface="Arial" panose="020B0604020202020204" pitchFamily="34" charset="0"/>
              </a:rPr>
              <a:t> </a:t>
            </a:r>
            <a:r>
              <a:rPr lang="tr-TR" altLang="tr-TR" sz="2800" dirty="0" smtClean="0">
                <a:latin typeface="Arial" panose="020B0604020202020204" pitchFamily="34" charset="0"/>
                <a:cs typeface="Arial" panose="020B0604020202020204" pitchFamily="34" charset="0"/>
              </a:rPr>
              <a:t>sadece</a:t>
            </a:r>
            <a:r>
              <a:rPr lang="tr-TR" altLang="tr-TR" sz="2800" dirty="0">
                <a:latin typeface="Arial" panose="020B0604020202020204" pitchFamily="34" charset="0"/>
                <a:cs typeface="Arial" panose="020B0604020202020204" pitchFamily="34" charset="0"/>
              </a:rPr>
              <a:t> EAEAT en düşük fiyat esasına göre </a:t>
            </a:r>
            <a:r>
              <a:rPr lang="tr-TR" altLang="tr-TR" sz="2800" dirty="0" smtClean="0">
                <a:latin typeface="Arial" panose="020B0604020202020204" pitchFamily="34" charset="0"/>
                <a:cs typeface="Arial" panose="020B0604020202020204" pitchFamily="34" charset="0"/>
              </a:rPr>
              <a:t>belirleniyor)</a:t>
            </a:r>
          </a:p>
          <a:p>
            <a:pPr algn="just">
              <a:buFont typeface="Wingdings" pitchFamily="2" charset="2"/>
              <a:buChar char="q"/>
            </a:pPr>
            <a:r>
              <a:rPr lang="tr-TR" altLang="tr-TR" sz="2800" dirty="0" smtClean="0">
                <a:latin typeface="Arial" panose="020B0604020202020204" pitchFamily="34" charset="0"/>
                <a:cs typeface="Arial" panose="020B0604020202020204" pitchFamily="34" charset="0"/>
              </a:rPr>
              <a:t>EAEAT ve varsa EAEA2T, </a:t>
            </a:r>
            <a:r>
              <a:rPr lang="tr-TR" altLang="tr-TR" sz="2800" dirty="0" smtClean="0">
                <a:solidFill>
                  <a:srgbClr val="FF0000"/>
                </a:solidFill>
                <a:latin typeface="Arial" panose="020B0604020202020204" pitchFamily="34" charset="0"/>
                <a:cs typeface="Arial" panose="020B0604020202020204" pitchFamily="34" charset="0"/>
              </a:rPr>
              <a:t>yasaklılık teyitleri yapılarak,</a:t>
            </a:r>
            <a:r>
              <a:rPr lang="tr-TR" altLang="tr-TR" sz="2800" dirty="0" smtClean="0">
                <a:latin typeface="Arial" panose="020B0604020202020204" pitchFamily="34" charset="0"/>
                <a:cs typeface="Arial" panose="020B0604020202020204" pitchFamily="34" charset="0"/>
              </a:rPr>
              <a:t> alınan ihale komisyonu kararı, ihale yetkilisinin onayına sunulur.</a:t>
            </a:r>
            <a:endParaRPr lang="tr-TR" altLang="tr-TR" sz="2800" b="0" dirty="0" smtClean="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2400" b="0" dirty="0" smtClean="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45376253"/>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altLang="tr-TR" sz="4000" b="0" dirty="0">
                <a:solidFill>
                  <a:schemeClr val="tx1"/>
                </a:solidFill>
                <a:effectLst/>
                <a:latin typeface="Arial" panose="020B0604020202020204" pitchFamily="34" charset="0"/>
                <a:cs typeface="Arial" panose="020B0604020202020204" pitchFamily="34" charset="0"/>
              </a:rPr>
              <a:t>TEKLİFLERİN DEĞERLENDİRİLMESİ </a:t>
            </a:r>
            <a:endParaRPr lang="tr-TR" sz="6000"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a:xfrm>
            <a:off x="612648" y="1412776"/>
            <a:ext cx="8153400" cy="4495800"/>
          </a:xfrm>
        </p:spPr>
        <p:txBody>
          <a:bodyPr/>
          <a:lstStyle/>
          <a:p>
            <a:pPr algn="just" eaLnBrk="1" hangingPunct="1">
              <a:lnSpc>
                <a:spcPct val="90000"/>
              </a:lnSpc>
              <a:buFont typeface="Wingdings" pitchFamily="2" charset="2"/>
              <a:buChar char="q"/>
            </a:pPr>
            <a:endParaRPr lang="tr-TR" sz="2600" b="0" dirty="0" smtClean="0">
              <a:solidFill>
                <a:schemeClr val="tx1"/>
              </a:solidFill>
              <a:effectLst/>
              <a:latin typeface="Arial" panose="020B0604020202020204" pitchFamily="34" charset="0"/>
              <a:cs typeface="Arial" panose="020B0604020202020204" pitchFamily="34" charset="0"/>
            </a:endParaRPr>
          </a:p>
          <a:p>
            <a:pPr algn="just" eaLnBrk="1" hangingPunct="1">
              <a:lnSpc>
                <a:spcPct val="90000"/>
              </a:lnSpc>
              <a:buFont typeface="Wingdings" pitchFamily="2" charset="2"/>
              <a:buChar char="q"/>
            </a:pPr>
            <a:r>
              <a:rPr lang="tr-TR" sz="2600" b="0" dirty="0">
                <a:solidFill>
                  <a:srgbClr val="FF0000"/>
                </a:solidFill>
                <a:effectLst/>
                <a:latin typeface="Arial" panose="020B0604020202020204" pitchFamily="34" charset="0"/>
                <a:cs typeface="Arial" panose="020B0604020202020204" pitchFamily="34" charset="0"/>
              </a:rPr>
              <a:t>Gerçeğe aykırı beyanda </a:t>
            </a:r>
            <a:r>
              <a:rPr lang="tr-TR" sz="2600" b="0" dirty="0">
                <a:solidFill>
                  <a:schemeClr val="tx1"/>
                </a:solidFill>
                <a:effectLst/>
                <a:latin typeface="Arial" panose="020B0604020202020204" pitchFamily="34" charset="0"/>
                <a:cs typeface="Arial" panose="020B0604020202020204" pitchFamily="34" charset="0"/>
              </a:rPr>
              <a:t>bulunduğu anlaşılan istekliler ile </a:t>
            </a:r>
            <a:endParaRPr lang="tr-TR" sz="2600" b="0" dirty="0" smtClean="0">
              <a:solidFill>
                <a:schemeClr val="tx1"/>
              </a:solidFill>
              <a:effectLst/>
              <a:latin typeface="Arial" panose="020B0604020202020204" pitchFamily="34" charset="0"/>
              <a:cs typeface="Arial" panose="020B0604020202020204" pitchFamily="34" charset="0"/>
            </a:endParaRPr>
          </a:p>
          <a:p>
            <a:pPr algn="just" eaLnBrk="1" hangingPunct="1">
              <a:lnSpc>
                <a:spcPct val="90000"/>
              </a:lnSpc>
              <a:buFont typeface="Wingdings" pitchFamily="2" charset="2"/>
              <a:buChar char="q"/>
            </a:pPr>
            <a:r>
              <a:rPr lang="tr-TR" sz="2600" b="0" dirty="0" smtClean="0">
                <a:solidFill>
                  <a:srgbClr val="FF0000"/>
                </a:solidFill>
                <a:effectLst/>
                <a:latin typeface="Arial" panose="020B0604020202020204" pitchFamily="34" charset="0"/>
                <a:cs typeface="Arial" panose="020B0604020202020204" pitchFamily="34" charset="0"/>
              </a:rPr>
              <a:t>Fiziki </a:t>
            </a:r>
            <a:r>
              <a:rPr lang="tr-TR" sz="2600" b="0" dirty="0">
                <a:solidFill>
                  <a:srgbClr val="FF0000"/>
                </a:solidFill>
                <a:effectLst/>
                <a:latin typeface="Arial" panose="020B0604020202020204" pitchFamily="34" charset="0"/>
                <a:cs typeface="Arial" panose="020B0604020202020204" pitchFamily="34" charset="0"/>
              </a:rPr>
              <a:t>ortamda alınmış geçici teminat </a:t>
            </a:r>
            <a:r>
              <a:rPr lang="tr-TR" sz="2600" b="0" dirty="0">
                <a:solidFill>
                  <a:schemeClr val="tx1"/>
                </a:solidFill>
                <a:effectLst/>
                <a:latin typeface="Arial" panose="020B0604020202020204" pitchFamily="34" charset="0"/>
                <a:cs typeface="Arial" panose="020B0604020202020204" pitchFamily="34" charset="0"/>
              </a:rPr>
              <a:t>mektubunu idarenin talebi üzerine sunmayan istekliler </a:t>
            </a:r>
            <a:endParaRPr lang="tr-TR" sz="2600" b="0" dirty="0" smtClean="0">
              <a:solidFill>
                <a:schemeClr val="tx1"/>
              </a:solidFill>
              <a:effectLst/>
              <a:latin typeface="Arial" panose="020B0604020202020204" pitchFamily="34" charset="0"/>
              <a:cs typeface="Arial" panose="020B0604020202020204" pitchFamily="34" charset="0"/>
            </a:endParaRPr>
          </a:p>
          <a:p>
            <a:pPr algn="just" eaLnBrk="1" hangingPunct="1">
              <a:lnSpc>
                <a:spcPct val="90000"/>
              </a:lnSpc>
              <a:buFont typeface="Wingdings" pitchFamily="2" charset="2"/>
              <a:buChar char="q"/>
            </a:pPr>
            <a:r>
              <a:rPr lang="tr-TR" sz="2600" b="0" dirty="0" smtClean="0">
                <a:solidFill>
                  <a:schemeClr val="tx1"/>
                </a:solidFill>
                <a:effectLst/>
                <a:latin typeface="Arial" panose="020B0604020202020204" pitchFamily="34" charset="0"/>
                <a:cs typeface="Arial" panose="020B0604020202020204" pitchFamily="34" charset="0"/>
              </a:rPr>
              <a:t>Hakkında</a:t>
            </a:r>
            <a:r>
              <a:rPr lang="tr-TR" sz="2600" b="0" dirty="0">
                <a:solidFill>
                  <a:schemeClr val="tx1"/>
                </a:solidFill>
                <a:effectLst/>
                <a:latin typeface="Arial" panose="020B0604020202020204" pitchFamily="34" charset="0"/>
                <a:cs typeface="Arial" panose="020B0604020202020204" pitchFamily="34" charset="0"/>
              </a:rPr>
              <a:t>, Kanunun 17 </a:t>
            </a:r>
            <a:r>
              <a:rPr lang="tr-TR" sz="2600" b="0" dirty="0" err="1">
                <a:solidFill>
                  <a:schemeClr val="tx1"/>
                </a:solidFill>
                <a:effectLst/>
                <a:latin typeface="Arial" panose="020B0604020202020204" pitchFamily="34" charset="0"/>
                <a:cs typeface="Arial" panose="020B0604020202020204" pitchFamily="34" charset="0"/>
              </a:rPr>
              <a:t>nci</a:t>
            </a:r>
            <a:r>
              <a:rPr lang="tr-TR" sz="2600" b="0" dirty="0">
                <a:solidFill>
                  <a:schemeClr val="tx1"/>
                </a:solidFill>
                <a:effectLst/>
                <a:latin typeface="Arial" panose="020B0604020202020204" pitchFamily="34" charset="0"/>
                <a:cs typeface="Arial" panose="020B0604020202020204" pitchFamily="34" charset="0"/>
              </a:rPr>
              <a:t> maddesindeki hükümler uygulanır.  </a:t>
            </a:r>
          </a:p>
          <a:p>
            <a:pPr algn="just" eaLnBrk="1" hangingPunct="1">
              <a:lnSpc>
                <a:spcPct val="90000"/>
              </a:lnSpc>
              <a:buFont typeface="Wingdings" pitchFamily="2" charset="2"/>
              <a:buChar char="q"/>
            </a:pPr>
            <a:endParaRPr lang="tr-TR" altLang="tr-TR" sz="2600" b="0" dirty="0">
              <a:solidFill>
                <a:schemeClr val="tx1"/>
              </a:solidFill>
              <a:effectLst/>
              <a:latin typeface="Arial" panose="020B0604020202020204" pitchFamily="34" charset="0"/>
              <a:cs typeface="Arial" panose="020B0604020202020204" pitchFamily="34" charset="0"/>
            </a:endParaRPr>
          </a:p>
          <a:p>
            <a:pPr algn="just" eaLnBrk="1" hangingPunct="1">
              <a:lnSpc>
                <a:spcPct val="90000"/>
              </a:lnSpc>
              <a:buFont typeface="Wingdings" pitchFamily="2" charset="2"/>
              <a:buChar char="q"/>
            </a:pPr>
            <a:endParaRPr lang="en-GB" altLang="tr-TR" sz="2600" b="0" dirty="0">
              <a:solidFill>
                <a:schemeClr val="tx1"/>
              </a:solidFill>
              <a:effectLst/>
              <a:latin typeface="Arial" panose="020B0604020202020204" pitchFamily="34" charset="0"/>
              <a:cs typeface="Arial" panose="020B0604020202020204" pitchFamily="34" charset="0"/>
            </a:endParaRPr>
          </a:p>
          <a:p>
            <a:pPr marL="0" indent="0" algn="just">
              <a:buNone/>
            </a:pPr>
            <a:endParaRPr lang="tr-TR" altLang="tr-TR" sz="2600" b="0" dirty="0">
              <a:solidFill>
                <a:schemeClr val="tx1"/>
              </a:solidFill>
              <a:effectLst/>
              <a:latin typeface="Arial" panose="020B0604020202020204" pitchFamily="34" charset="0"/>
              <a:cs typeface="Arial" panose="020B0604020202020204" pitchFamily="34" charset="0"/>
            </a:endParaRPr>
          </a:p>
          <a:p>
            <a:pPr algn="just" eaLnBrk="1" hangingPunct="1">
              <a:buFont typeface="Wingdings" pitchFamily="2" charset="2"/>
              <a:buChar char="Ø"/>
            </a:pPr>
            <a:endParaRPr lang="tr-TR" altLang="tr-TR" sz="2600" b="0" u="sng" dirty="0">
              <a:solidFill>
                <a:schemeClr val="tx1"/>
              </a:solidFill>
              <a:effectLst/>
              <a:latin typeface="Arial" panose="020B0604020202020204" pitchFamily="34" charset="0"/>
              <a:cs typeface="Arial" panose="020B0604020202020204" pitchFamily="34" charset="0"/>
            </a:endParaRPr>
          </a:p>
          <a:p>
            <a:endParaRPr lang="tr-TR" sz="2600"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a:bodyPr>
          <a:lstStyle/>
          <a:p>
            <a:pPr>
              <a:defRPr/>
            </a:pPr>
            <a:fld id="{2026F8BA-9EC2-4CFA-B1CC-AA1F8B0ED30E}" type="slidenum">
              <a:rPr lang="tr-TR" smtClean="0"/>
              <a:pPr>
                <a:defRPr/>
              </a:pPr>
              <a:t>43</a:t>
            </a:fld>
            <a:endParaRPr lang="tr-TR"/>
          </a:p>
        </p:txBody>
      </p:sp>
    </p:spTree>
    <p:extLst>
      <p:ext uri="{BB962C8B-B14F-4D97-AF65-F5344CB8AC3E}">
        <p14:creationId xmlns:p14="http://schemas.microsoft.com/office/powerpoint/2010/main" val="31600226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altLang="tr-TR" sz="4000" b="0" dirty="0">
                <a:solidFill>
                  <a:schemeClr val="tx1"/>
                </a:solidFill>
                <a:effectLst/>
                <a:latin typeface="Arial" panose="020B0604020202020204" pitchFamily="34" charset="0"/>
                <a:cs typeface="Arial" panose="020B0604020202020204" pitchFamily="34" charset="0"/>
              </a:rPr>
              <a:t>TEKLİFLERİN DEĞERLENDİRİLMESİ </a:t>
            </a:r>
            <a:endParaRPr lang="tr-TR" sz="6000"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a:xfrm>
            <a:off x="971600" y="1447800"/>
            <a:ext cx="7746826" cy="4800600"/>
          </a:xfrm>
        </p:spPr>
        <p:txBody>
          <a:bodyPr/>
          <a:lstStyle/>
          <a:p>
            <a:pPr algn="just"/>
            <a:r>
              <a:rPr lang="tr-TR" sz="2800" b="0" dirty="0" smtClean="0">
                <a:solidFill>
                  <a:srgbClr val="FF0000"/>
                </a:solidFill>
                <a:effectLst/>
                <a:latin typeface="Arial" panose="020B0604020202020204" pitchFamily="34" charset="0"/>
                <a:cs typeface="Arial" panose="020B0604020202020204" pitchFamily="34" charset="0"/>
              </a:rPr>
              <a:t>Beyan </a:t>
            </a:r>
            <a:r>
              <a:rPr lang="tr-TR" sz="2800" b="0" dirty="0">
                <a:solidFill>
                  <a:srgbClr val="FF0000"/>
                </a:solidFill>
                <a:effectLst/>
                <a:latin typeface="Arial" panose="020B0604020202020204" pitchFamily="34" charset="0"/>
                <a:cs typeface="Arial" panose="020B0604020202020204" pitchFamily="34" charset="0"/>
              </a:rPr>
              <a:t>edilen bilgiler </a:t>
            </a:r>
            <a:r>
              <a:rPr lang="tr-TR" sz="2800" b="0" dirty="0">
                <a:solidFill>
                  <a:schemeClr val="tx1"/>
                </a:solidFill>
                <a:effectLst/>
                <a:latin typeface="Arial" panose="020B0604020202020204" pitchFamily="34" charset="0"/>
                <a:cs typeface="Arial" panose="020B0604020202020204" pitchFamily="34" charset="0"/>
              </a:rPr>
              <a:t>ile bu bilgileri tevsik etmek amacıyla sunulan </a:t>
            </a:r>
            <a:r>
              <a:rPr lang="tr-TR" sz="2800" b="0" dirty="0" smtClean="0">
                <a:solidFill>
                  <a:srgbClr val="FF0000"/>
                </a:solidFill>
                <a:effectLst/>
                <a:latin typeface="Arial" panose="020B0604020202020204" pitchFamily="34" charset="0"/>
                <a:cs typeface="Arial" panose="020B0604020202020204" pitchFamily="34" charset="0"/>
              </a:rPr>
              <a:t>belgelerdeki bilgiler </a:t>
            </a:r>
            <a:r>
              <a:rPr lang="tr-TR" sz="2800" b="0" dirty="0">
                <a:solidFill>
                  <a:schemeClr val="tx1"/>
                </a:solidFill>
                <a:effectLst/>
                <a:latin typeface="Arial" panose="020B0604020202020204" pitchFamily="34" charset="0"/>
                <a:cs typeface="Arial" panose="020B0604020202020204" pitchFamily="34" charset="0"/>
              </a:rPr>
              <a:t>arasında </a:t>
            </a:r>
            <a:r>
              <a:rPr lang="tr-TR" sz="2800" b="0" dirty="0">
                <a:solidFill>
                  <a:srgbClr val="FF0000"/>
                </a:solidFill>
                <a:effectLst/>
                <a:latin typeface="Arial" panose="020B0604020202020204" pitchFamily="34" charset="0"/>
                <a:cs typeface="Arial" panose="020B0604020202020204" pitchFamily="34" charset="0"/>
              </a:rPr>
              <a:t>farklılık bulunması</a:t>
            </a:r>
            <a:r>
              <a:rPr lang="tr-TR" sz="2800" b="0" dirty="0">
                <a:solidFill>
                  <a:schemeClr val="tx1"/>
                </a:solidFill>
                <a:effectLst/>
                <a:latin typeface="Arial" panose="020B0604020202020204" pitchFamily="34" charset="0"/>
                <a:cs typeface="Arial" panose="020B0604020202020204" pitchFamily="34" charset="0"/>
              </a:rPr>
              <a:t> durumunda; </a:t>
            </a:r>
            <a:endParaRPr lang="tr-TR" sz="2800" b="0" dirty="0" smtClean="0">
              <a:solidFill>
                <a:schemeClr val="tx1"/>
              </a:solidFill>
              <a:effectLst/>
              <a:latin typeface="Arial" panose="020B0604020202020204" pitchFamily="34" charset="0"/>
              <a:cs typeface="Arial" panose="020B0604020202020204" pitchFamily="34" charset="0"/>
            </a:endParaRPr>
          </a:p>
          <a:p>
            <a:pPr lvl="1" algn="just"/>
            <a:r>
              <a:rPr lang="tr-TR" sz="2800" b="0" dirty="0" smtClean="0">
                <a:solidFill>
                  <a:schemeClr val="tx1"/>
                </a:solidFill>
                <a:effectLst/>
                <a:latin typeface="Arial" panose="020B0604020202020204" pitchFamily="34" charset="0"/>
                <a:cs typeface="Arial" panose="020B0604020202020204" pitchFamily="34" charset="0"/>
              </a:rPr>
              <a:t>Belgelerde yer alan bilgilerin ihaleye </a:t>
            </a:r>
            <a:r>
              <a:rPr lang="tr-TR" sz="2800" b="0" dirty="0">
                <a:solidFill>
                  <a:schemeClr val="tx1"/>
                </a:solidFill>
                <a:effectLst/>
                <a:latin typeface="Arial" panose="020B0604020202020204" pitchFamily="34" charset="0"/>
                <a:cs typeface="Arial" panose="020B0604020202020204" pitchFamily="34" charset="0"/>
              </a:rPr>
              <a:t>katılım için istenen </a:t>
            </a:r>
            <a:r>
              <a:rPr lang="tr-TR" sz="2800" b="0" dirty="0" smtClean="0">
                <a:solidFill>
                  <a:schemeClr val="tx1"/>
                </a:solidFill>
                <a:effectLst/>
                <a:latin typeface="Arial" panose="020B0604020202020204" pitchFamily="34" charset="0"/>
                <a:cs typeface="Arial" panose="020B0604020202020204" pitchFamily="34" charset="0"/>
              </a:rPr>
              <a:t>şartları </a:t>
            </a:r>
            <a:r>
              <a:rPr lang="tr-TR" sz="2800" b="0" dirty="0">
                <a:solidFill>
                  <a:schemeClr val="tx1"/>
                </a:solidFill>
                <a:effectLst/>
                <a:latin typeface="Arial" panose="020B0604020202020204" pitchFamily="34" charset="0"/>
                <a:cs typeface="Arial" panose="020B0604020202020204" pitchFamily="34" charset="0"/>
              </a:rPr>
              <a:t>sağlaması kaydıyla tekliflerin </a:t>
            </a:r>
            <a:r>
              <a:rPr lang="tr-TR" sz="2800" b="0" dirty="0">
                <a:solidFill>
                  <a:srgbClr val="FF0000"/>
                </a:solidFill>
                <a:effectLst/>
                <a:latin typeface="Arial" panose="020B0604020202020204" pitchFamily="34" charset="0"/>
                <a:cs typeface="Arial" panose="020B0604020202020204" pitchFamily="34" charset="0"/>
              </a:rPr>
              <a:t>geçerliliği </a:t>
            </a:r>
            <a:r>
              <a:rPr lang="tr-TR" sz="2800" b="0" dirty="0" smtClean="0">
                <a:solidFill>
                  <a:srgbClr val="FF0000"/>
                </a:solidFill>
                <a:effectLst/>
                <a:latin typeface="Arial" panose="020B0604020202020204" pitchFamily="34" charset="0"/>
                <a:cs typeface="Arial" panose="020B0604020202020204" pitchFamily="34" charset="0"/>
              </a:rPr>
              <a:t>etkilenmez. </a:t>
            </a:r>
          </a:p>
          <a:p>
            <a:pPr lvl="1" algn="just"/>
            <a:r>
              <a:rPr lang="tr-TR" sz="2800" b="0" dirty="0" smtClean="0">
                <a:solidFill>
                  <a:schemeClr val="tx1"/>
                </a:solidFill>
                <a:effectLst/>
                <a:latin typeface="Arial" panose="020B0604020202020204" pitchFamily="34" charset="0"/>
                <a:cs typeface="Arial" panose="020B0604020202020204" pitchFamily="34" charset="0"/>
              </a:rPr>
              <a:t>Aksi takdirde isteklilerin </a:t>
            </a:r>
            <a:r>
              <a:rPr lang="tr-TR" sz="2800" b="0" dirty="0">
                <a:solidFill>
                  <a:schemeClr val="tx1"/>
                </a:solidFill>
                <a:effectLst/>
                <a:latin typeface="Arial" panose="020B0604020202020204" pitchFamily="34" charset="0"/>
                <a:cs typeface="Arial" panose="020B0604020202020204" pitchFamily="34" charset="0"/>
              </a:rPr>
              <a:t>teklifleri değerlendirme dışı </a:t>
            </a:r>
            <a:r>
              <a:rPr lang="tr-TR" sz="2800" b="0" dirty="0" smtClean="0">
                <a:solidFill>
                  <a:schemeClr val="tx1"/>
                </a:solidFill>
                <a:effectLst/>
                <a:latin typeface="Arial" panose="020B0604020202020204" pitchFamily="34" charset="0"/>
                <a:cs typeface="Arial" panose="020B0604020202020204" pitchFamily="34" charset="0"/>
              </a:rPr>
              <a:t>bırakılır.</a:t>
            </a:r>
            <a:endParaRPr lang="tr-TR" altLang="tr-TR" sz="2800" b="0" dirty="0">
              <a:solidFill>
                <a:schemeClr val="tx1"/>
              </a:solidFill>
              <a:effectLst/>
              <a:latin typeface="Arial" panose="020B0604020202020204" pitchFamily="34" charset="0"/>
              <a:cs typeface="Arial" panose="020B0604020202020204" pitchFamily="34" charset="0"/>
            </a:endParaRPr>
          </a:p>
          <a:p>
            <a:pPr marL="0" indent="0" algn="just">
              <a:buNone/>
            </a:pPr>
            <a:endParaRPr lang="tr-TR" altLang="tr-TR" sz="2800" b="0" dirty="0">
              <a:solidFill>
                <a:schemeClr val="tx1"/>
              </a:solidFill>
              <a:effectLst/>
              <a:latin typeface="Arial" panose="020B0604020202020204" pitchFamily="34" charset="0"/>
              <a:cs typeface="Arial" panose="020B0604020202020204" pitchFamily="34" charset="0"/>
            </a:endParaRPr>
          </a:p>
          <a:p>
            <a:pPr marL="0" indent="0" algn="just">
              <a:buNone/>
            </a:pPr>
            <a:endParaRPr lang="tr-TR" altLang="tr-TR" sz="2800" b="0" dirty="0">
              <a:solidFill>
                <a:schemeClr val="tx1"/>
              </a:solidFill>
              <a:effectLst/>
              <a:latin typeface="Arial" panose="020B0604020202020204" pitchFamily="34" charset="0"/>
              <a:cs typeface="Arial" panose="020B0604020202020204" pitchFamily="34" charset="0"/>
            </a:endParaRPr>
          </a:p>
          <a:p>
            <a:pPr marL="0" indent="0" algn="just">
              <a:buNone/>
            </a:pPr>
            <a:endParaRPr lang="tr-TR" altLang="tr-TR" sz="2800" b="0" dirty="0">
              <a:solidFill>
                <a:schemeClr val="tx1"/>
              </a:solidFill>
              <a:effectLst/>
              <a:latin typeface="Arial" panose="020B0604020202020204" pitchFamily="34" charset="0"/>
              <a:cs typeface="Arial" panose="020B0604020202020204" pitchFamily="34" charset="0"/>
            </a:endParaRPr>
          </a:p>
          <a:p>
            <a:pPr algn="just" eaLnBrk="1" hangingPunct="1">
              <a:buFont typeface="Wingdings" pitchFamily="2" charset="2"/>
              <a:buChar char="Ø"/>
            </a:pPr>
            <a:endParaRPr lang="tr-TR" altLang="tr-TR" sz="2800" b="0" u="sng" dirty="0">
              <a:solidFill>
                <a:schemeClr val="tx1"/>
              </a:solidFill>
              <a:effectLst/>
              <a:latin typeface="Arial" panose="020B0604020202020204" pitchFamily="34" charset="0"/>
              <a:cs typeface="Arial" panose="020B0604020202020204" pitchFamily="34" charset="0"/>
            </a:endParaRPr>
          </a:p>
          <a:p>
            <a:endParaRPr lang="tr-TR" sz="2800"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a:bodyPr>
          <a:lstStyle/>
          <a:p>
            <a:pPr>
              <a:defRPr/>
            </a:pPr>
            <a:fld id="{2026F8BA-9EC2-4CFA-B1CC-AA1F8B0ED30E}" type="slidenum">
              <a:rPr lang="tr-TR" smtClean="0"/>
              <a:pPr>
                <a:defRPr/>
              </a:pPr>
              <a:t>44</a:t>
            </a:fld>
            <a:endParaRPr lang="tr-TR"/>
          </a:p>
        </p:txBody>
      </p:sp>
    </p:spTree>
    <p:extLst>
      <p:ext uri="{BB962C8B-B14F-4D97-AF65-F5344CB8AC3E}">
        <p14:creationId xmlns:p14="http://schemas.microsoft.com/office/powerpoint/2010/main" val="404896819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sz="4200" b="0" dirty="0">
                <a:solidFill>
                  <a:schemeClr val="tx1"/>
                </a:solidFill>
                <a:effectLst/>
                <a:latin typeface="Arial" panose="020B0604020202020204" pitchFamily="34" charset="0"/>
                <a:cs typeface="Arial" panose="020B0604020202020204" pitchFamily="34" charset="0"/>
              </a:rPr>
              <a:t>ELEKTRONİK </a:t>
            </a:r>
            <a:r>
              <a:rPr lang="tr-TR" sz="4200" b="0" dirty="0" smtClean="0">
                <a:solidFill>
                  <a:schemeClr val="tx1"/>
                </a:solidFill>
                <a:effectLst/>
                <a:latin typeface="Arial" panose="020B0604020202020204" pitchFamily="34" charset="0"/>
                <a:cs typeface="Arial" panose="020B0604020202020204" pitchFamily="34" charset="0"/>
              </a:rPr>
              <a:t>EKSİLTME</a:t>
            </a:r>
            <a:br>
              <a:rPr lang="tr-TR" sz="4200" b="0" dirty="0" smtClean="0">
                <a:solidFill>
                  <a:schemeClr val="tx1"/>
                </a:solidFill>
                <a:effectLst/>
                <a:latin typeface="Arial" panose="020B0604020202020204" pitchFamily="34" charset="0"/>
                <a:cs typeface="Arial" panose="020B0604020202020204" pitchFamily="34" charset="0"/>
              </a:rPr>
            </a:br>
            <a:r>
              <a:rPr lang="tr-TR" sz="4200" b="0" dirty="0">
                <a:solidFill>
                  <a:schemeClr val="tx1"/>
                </a:solidFill>
                <a:effectLst/>
                <a:latin typeface="Arial" panose="020B0604020202020204" pitchFamily="34" charset="0"/>
                <a:ea typeface="Tahoma" panose="020B0604030504040204" pitchFamily="34" charset="0"/>
                <a:cs typeface="Arial" panose="020B0604020202020204" pitchFamily="34" charset="0"/>
              </a:rPr>
              <a:t>(1/11/2018’den itibaren</a:t>
            </a:r>
            <a:r>
              <a:rPr lang="tr-TR" sz="4200" b="0" dirty="0" smtClean="0">
                <a:solidFill>
                  <a:schemeClr val="tx1"/>
                </a:solidFill>
                <a:effectLst/>
                <a:latin typeface="Arial" panose="020B0604020202020204" pitchFamily="34" charset="0"/>
                <a:ea typeface="Tahoma" panose="020B0604030504040204" pitchFamily="34" charset="0"/>
                <a:cs typeface="Arial" panose="020B0604020202020204" pitchFamily="34" charset="0"/>
              </a:rPr>
              <a:t>)</a:t>
            </a:r>
            <a:endParaRPr lang="tr-TR" sz="4200" b="0" dirty="0">
              <a:solidFill>
                <a:schemeClr val="tx1"/>
              </a:solidFill>
              <a:effectLst/>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45</a:t>
            </a:fld>
            <a:endParaRPr lang="tr-TR">
              <a:solidFill>
                <a:srgbClr val="E7DEC9">
                  <a:shade val="50000"/>
                  <a:satMod val="200000"/>
                </a:srgbClr>
              </a:solidFill>
            </a:endParaRPr>
          </a:p>
        </p:txBody>
      </p:sp>
      <p:sp>
        <p:nvSpPr>
          <p:cNvPr id="3" name="İçerik Yer Tutucusu 2"/>
          <p:cNvSpPr>
            <a:spLocks noGrp="1"/>
          </p:cNvSpPr>
          <p:nvPr>
            <p:ph idx="1"/>
          </p:nvPr>
        </p:nvSpPr>
        <p:spPr/>
        <p:txBody>
          <a:bodyPr/>
          <a:lstStyle/>
          <a:p>
            <a:endParaRPr lang="tr-TR" dirty="0"/>
          </a:p>
        </p:txBody>
      </p:sp>
      <p:pic>
        <p:nvPicPr>
          <p:cNvPr id="6" name="Picture 4" descr="electronic auction ile ilgili gÃ¶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584359"/>
            <a:ext cx="7920880" cy="5273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940228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title"/>
          </p:nvPr>
        </p:nvSpPr>
        <p:spPr>
          <a:xfrm>
            <a:off x="612775" y="228600"/>
            <a:ext cx="8153400" cy="990600"/>
          </a:xfrm>
        </p:spPr>
        <p:txBody>
          <a:bodyPr>
            <a:normAutofit fontScale="90000"/>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ELEKTRONİK </a:t>
            </a:r>
            <a:r>
              <a:rPr lang="tr-TR" altLang="tr-TR" sz="4000" b="0" dirty="0" smtClean="0">
                <a:solidFill>
                  <a:schemeClr val="tx1"/>
                </a:solidFill>
                <a:effectLst/>
                <a:latin typeface="Arial" panose="020B0604020202020204" pitchFamily="34" charset="0"/>
                <a:cs typeface="Arial" panose="020B0604020202020204" pitchFamily="34" charset="0"/>
              </a:rPr>
              <a:t>EKSİLTME</a:t>
            </a:r>
            <a:br>
              <a:rPr lang="tr-TR" altLang="tr-TR" sz="4000" b="0" dirty="0" smtClean="0">
                <a:solidFill>
                  <a:schemeClr val="tx1"/>
                </a:solidFill>
                <a:effectLst/>
                <a:latin typeface="Arial" panose="020B0604020202020204" pitchFamily="34" charset="0"/>
                <a:cs typeface="Arial" panose="020B0604020202020204" pitchFamily="34" charset="0"/>
              </a:rPr>
            </a:br>
            <a:r>
              <a:rPr lang="tr-TR" altLang="tr-TR" sz="4000" b="0" dirty="0" smtClean="0">
                <a:solidFill>
                  <a:schemeClr val="tx1"/>
                </a:solidFill>
                <a:effectLst/>
                <a:latin typeface="Arial" panose="020B0604020202020204" pitchFamily="34" charset="0"/>
                <a:cs typeface="Arial" panose="020B0604020202020204" pitchFamily="34" charset="0"/>
              </a:rPr>
              <a:t>(</a:t>
            </a:r>
            <a:r>
              <a:rPr lang="tr-TR" altLang="tr-TR" sz="3600" dirty="0" smtClean="0">
                <a:solidFill>
                  <a:schemeClr val="tx1"/>
                </a:solidFill>
                <a:effectLst/>
                <a:latin typeface="Arial" panose="020B0604020202020204" pitchFamily="34" charset="0"/>
                <a:cs typeface="Arial" panose="020B0604020202020204" pitchFamily="34" charset="0"/>
              </a:rPr>
              <a:t>KİK madde Ek 4)</a:t>
            </a:r>
            <a:endParaRPr lang="en-US" altLang="tr-TR" sz="3600" b="0" dirty="0" smtClean="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12"/>
          </p:nvPr>
        </p:nvSpPr>
        <p:spPr/>
        <p:txBody>
          <a:bodyPr>
            <a:normAutofit/>
          </a:bodyPr>
          <a:lstStyle/>
          <a:p>
            <a:pPr>
              <a:defRPr/>
            </a:pPr>
            <a:fld id="{77C168F0-9AE2-4322-BCCC-9942A2631D38}" type="slidenum">
              <a:rPr lang="tr-TR"/>
              <a:pPr>
                <a:defRPr/>
              </a:pPr>
              <a:t>46</a:t>
            </a:fld>
            <a:endParaRPr lang="tr-TR" dirty="0"/>
          </a:p>
        </p:txBody>
      </p:sp>
      <p:sp>
        <p:nvSpPr>
          <p:cNvPr id="11268" name="2 İçerik Yer Tutucusu"/>
          <p:cNvSpPr>
            <a:spLocks noGrp="1"/>
          </p:cNvSpPr>
          <p:nvPr>
            <p:ph sz="quarter" idx="1"/>
          </p:nvPr>
        </p:nvSpPr>
        <p:spPr>
          <a:xfrm>
            <a:off x="395288" y="1600200"/>
            <a:ext cx="8370887" cy="4495800"/>
          </a:xfrm>
        </p:spPr>
        <p:txBody>
          <a:bodyPr/>
          <a:lstStyle/>
          <a:p>
            <a:pPr algn="just">
              <a:buFont typeface="Wingdings" pitchFamily="2" charset="2"/>
              <a:buChar char="q"/>
            </a:pPr>
            <a:r>
              <a:rPr lang="tr-TR" sz="3200" b="0" dirty="0">
                <a:solidFill>
                  <a:srgbClr val="FF0000"/>
                </a:solidFill>
                <a:effectLst/>
                <a:latin typeface="Arial" panose="020B0604020202020204" pitchFamily="34" charset="0"/>
                <a:cs typeface="Arial" panose="020B0604020202020204" pitchFamily="34" charset="0"/>
              </a:rPr>
              <a:t>Tekliflerin değerlendirilmesinin ardından </a:t>
            </a:r>
            <a:r>
              <a:rPr lang="tr-TR" sz="3200" b="0" dirty="0">
                <a:solidFill>
                  <a:schemeClr val="tx1"/>
                </a:solidFill>
                <a:effectLst/>
                <a:latin typeface="Arial" panose="020B0604020202020204" pitchFamily="34" charset="0"/>
                <a:cs typeface="Arial" panose="020B0604020202020204" pitchFamily="34" charset="0"/>
              </a:rPr>
              <a:t>elektronik ortamda eksiltme şeklinde sunulan </a:t>
            </a:r>
            <a:r>
              <a:rPr lang="tr-TR" sz="3200" b="0" dirty="0">
                <a:solidFill>
                  <a:srgbClr val="FF0000"/>
                </a:solidFill>
                <a:effectLst/>
                <a:latin typeface="Arial" panose="020B0604020202020204" pitchFamily="34" charset="0"/>
                <a:cs typeface="Arial" panose="020B0604020202020204" pitchFamily="34" charset="0"/>
              </a:rPr>
              <a:t>yeni fiyatların </a:t>
            </a:r>
            <a:r>
              <a:rPr lang="tr-TR" sz="3200" b="0" dirty="0">
                <a:solidFill>
                  <a:schemeClr val="tx1"/>
                </a:solidFill>
                <a:effectLst/>
                <a:latin typeface="Arial" panose="020B0604020202020204" pitchFamily="34" charset="0"/>
                <a:cs typeface="Arial" panose="020B0604020202020204" pitchFamily="34" charset="0"/>
              </a:rPr>
              <a:t>veya </a:t>
            </a:r>
            <a:r>
              <a:rPr lang="tr-TR" sz="3200" b="0" dirty="0">
                <a:solidFill>
                  <a:srgbClr val="FF0000"/>
                </a:solidFill>
                <a:effectLst/>
                <a:latin typeface="Arial" panose="020B0604020202020204" pitchFamily="34" charset="0"/>
                <a:cs typeface="Arial" panose="020B0604020202020204" pitchFamily="34" charset="0"/>
              </a:rPr>
              <a:t>belirli teklif unsurlarına </a:t>
            </a:r>
            <a:r>
              <a:rPr lang="tr-TR" sz="3200" b="0" dirty="0">
                <a:solidFill>
                  <a:schemeClr val="tx1"/>
                </a:solidFill>
                <a:effectLst/>
                <a:latin typeface="Arial" panose="020B0604020202020204" pitchFamily="34" charset="0"/>
                <a:cs typeface="Arial" panose="020B0604020202020204" pitchFamily="34" charset="0"/>
              </a:rPr>
              <a:t>ilişkin yeni değerlerin bir elektronik araç marifetiyle otomatik değerlendirme metotları kullanılarak yeniden değerlendirilmesi ve </a:t>
            </a:r>
            <a:r>
              <a:rPr lang="tr-TR" sz="3200" b="0" dirty="0" err="1">
                <a:solidFill>
                  <a:schemeClr val="tx1"/>
                </a:solidFill>
                <a:effectLst/>
                <a:latin typeface="Arial" panose="020B0604020202020204" pitchFamily="34" charset="0"/>
                <a:cs typeface="Arial" panose="020B0604020202020204" pitchFamily="34" charset="0"/>
              </a:rPr>
              <a:t>sıralandırılması</a:t>
            </a:r>
            <a:r>
              <a:rPr lang="tr-TR" sz="3200" b="0" dirty="0">
                <a:solidFill>
                  <a:schemeClr val="tx1"/>
                </a:solidFill>
                <a:effectLst/>
                <a:latin typeface="Arial" panose="020B0604020202020204" pitchFamily="34" charset="0"/>
                <a:cs typeface="Arial" panose="020B0604020202020204" pitchFamily="34" charset="0"/>
              </a:rPr>
              <a:t> şeklinde </a:t>
            </a:r>
            <a:r>
              <a:rPr lang="tr-TR" sz="3200" b="0" dirty="0">
                <a:solidFill>
                  <a:srgbClr val="FF0000"/>
                </a:solidFill>
                <a:effectLst/>
                <a:latin typeface="Arial" panose="020B0604020202020204" pitchFamily="34" charset="0"/>
                <a:cs typeface="Arial" panose="020B0604020202020204" pitchFamily="34" charset="0"/>
              </a:rPr>
              <a:t>tekrar eden </a:t>
            </a:r>
            <a:r>
              <a:rPr lang="tr-TR" sz="3200" b="0" dirty="0" smtClean="0">
                <a:solidFill>
                  <a:srgbClr val="FF0000"/>
                </a:solidFill>
                <a:effectLst/>
                <a:latin typeface="Arial" panose="020B0604020202020204" pitchFamily="34" charset="0"/>
                <a:cs typeface="Arial" panose="020B0604020202020204" pitchFamily="34" charset="0"/>
              </a:rPr>
              <a:t>işlemlerdir.</a:t>
            </a:r>
          </a:p>
          <a:p>
            <a:pPr algn="just">
              <a:buFont typeface="Wingdings" pitchFamily="2" charset="2"/>
              <a:buChar char="q"/>
            </a:pPr>
            <a:endParaRPr lang="tr-TR" altLang="tr-TR" sz="3200" b="0" dirty="0" smtClean="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2600" b="0" dirty="0" smtClean="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30773380"/>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2"/>
          </p:nvPr>
        </p:nvSpPr>
        <p:spPr/>
        <p:txBody>
          <a:bodyPr>
            <a:normAutofit/>
          </a:bodyPr>
          <a:lstStyle/>
          <a:p>
            <a:pPr>
              <a:defRPr/>
            </a:pPr>
            <a:fld id="{1F5AB7A3-0336-467B-A400-E3915F30D48A}" type="slidenum">
              <a:rPr lang="tr-TR"/>
              <a:pPr>
                <a:defRPr/>
              </a:pPr>
              <a:t>47</a:t>
            </a:fld>
            <a:endParaRPr lang="tr-TR"/>
          </a:p>
        </p:txBody>
      </p:sp>
      <p:sp>
        <p:nvSpPr>
          <p:cNvPr id="26628" name="2 İçerik Yer Tutucusu"/>
          <p:cNvSpPr>
            <a:spLocks noGrp="1"/>
          </p:cNvSpPr>
          <p:nvPr>
            <p:ph sz="quarter" idx="1"/>
          </p:nvPr>
        </p:nvSpPr>
        <p:spPr>
          <a:xfrm>
            <a:off x="323530" y="1556792"/>
            <a:ext cx="8370887" cy="5040560"/>
          </a:xfrm>
        </p:spPr>
        <p:txBody>
          <a:bodyPr/>
          <a:lstStyle/>
          <a:p>
            <a:pPr marL="0" indent="0" algn="just" eaLnBrk="1" hangingPunct="1">
              <a:lnSpc>
                <a:spcPct val="90000"/>
              </a:lnSpc>
              <a:buNone/>
            </a:pPr>
            <a:r>
              <a:rPr lang="tr-TR" sz="3200" dirty="0" smtClean="0"/>
              <a:t>  </a:t>
            </a:r>
            <a:endParaRPr lang="tr-TR" sz="3200" dirty="0"/>
          </a:p>
        </p:txBody>
      </p:sp>
      <p:sp>
        <p:nvSpPr>
          <p:cNvPr id="2" name="Metin kutusu 1"/>
          <p:cNvSpPr txBox="1"/>
          <p:nvPr/>
        </p:nvSpPr>
        <p:spPr>
          <a:xfrm>
            <a:off x="1043608" y="1995426"/>
            <a:ext cx="7056784" cy="5810822"/>
          </a:xfrm>
          <a:prstGeom prst="rect">
            <a:avLst/>
          </a:prstGeom>
          <a:noFill/>
        </p:spPr>
        <p:txBody>
          <a:bodyPr wrap="square" rtlCol="0">
            <a:spAutoFit/>
          </a:bodyPr>
          <a:lstStyle/>
          <a:p>
            <a:pPr algn="just" defTabSz="457200" fontAlgn="auto">
              <a:spcBef>
                <a:spcPct val="20000"/>
              </a:spcBef>
              <a:spcAft>
                <a:spcPts val="600"/>
              </a:spcAft>
              <a:buClr>
                <a:srgbClr val="903163"/>
              </a:buClr>
              <a:buSzPct val="92000"/>
            </a:pPr>
            <a:r>
              <a:rPr lang="tr-TR" sz="28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NEDEN İHTİYAÇ DUYULDU ?</a:t>
            </a:r>
          </a:p>
          <a:p>
            <a:pPr algn="just" defTabSz="457200" fontAlgn="auto">
              <a:spcBef>
                <a:spcPct val="20000"/>
              </a:spcBef>
              <a:spcAft>
                <a:spcPts val="600"/>
              </a:spcAft>
              <a:buClr>
                <a:srgbClr val="903163"/>
              </a:buClr>
              <a:buSzPct val="92000"/>
            </a:pPr>
            <a:endParaRPr lang="tr-TR" sz="28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just" defTabSz="457200" fontAlgn="auto">
              <a:spcBef>
                <a:spcPct val="20000"/>
              </a:spcBef>
              <a:spcAft>
                <a:spcPts val="600"/>
              </a:spcAft>
              <a:buClr>
                <a:srgbClr val="903163"/>
              </a:buClr>
              <a:buSzPct val="92000"/>
            </a:pPr>
            <a:endParaRPr lang="tr-TR" sz="28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457200" indent="-457200" algn="just" fontAlgn="auto">
              <a:spcBef>
                <a:spcPts val="0"/>
              </a:spcBef>
              <a:spcAft>
                <a:spcPts val="0"/>
              </a:spcAft>
              <a:buFont typeface="Arial" panose="020B0604020202020204" pitchFamily="34" charset="0"/>
              <a:buChar char="•"/>
            </a:pPr>
            <a:r>
              <a:rPr lang="tr-TR" sz="2800" dirty="0" smtClean="0">
                <a:latin typeface="Arial" panose="020B0604020202020204" pitchFamily="34" charset="0"/>
                <a:cs typeface="Arial" panose="020B0604020202020204" pitchFamily="34" charset="0"/>
              </a:rPr>
              <a:t>Kamu </a:t>
            </a:r>
            <a:r>
              <a:rPr lang="tr-TR" sz="2800" dirty="0">
                <a:latin typeface="Arial" panose="020B0604020202020204" pitchFamily="34" charset="0"/>
                <a:cs typeface="Arial" panose="020B0604020202020204" pitchFamily="34" charset="0"/>
              </a:rPr>
              <a:t>alımlarında rekabeti arttırarak, </a:t>
            </a:r>
          </a:p>
          <a:p>
            <a:pPr marL="457200" indent="-457200" algn="just" fontAlgn="auto">
              <a:spcBef>
                <a:spcPts val="0"/>
              </a:spcBef>
              <a:spcAft>
                <a:spcPts val="0"/>
              </a:spcAft>
              <a:buFont typeface="Arial" panose="020B0604020202020204" pitchFamily="34" charset="0"/>
              <a:buChar char="•"/>
            </a:pPr>
            <a:r>
              <a:rPr lang="tr-TR" sz="2800" dirty="0">
                <a:latin typeface="Arial" panose="020B0604020202020204" pitchFamily="34" charset="0"/>
                <a:cs typeface="Arial" panose="020B0604020202020204" pitchFamily="34" charset="0"/>
              </a:rPr>
              <a:t>Kaynakların daha etkin ve verimli şekilde kullanılmasını </a:t>
            </a:r>
            <a:r>
              <a:rPr lang="tr-TR" sz="2800" dirty="0" smtClean="0">
                <a:latin typeface="Arial" panose="020B0604020202020204" pitchFamily="34" charset="0"/>
                <a:cs typeface="Arial" panose="020B0604020202020204" pitchFamily="34" charset="0"/>
              </a:rPr>
              <a:t>sağlamak</a:t>
            </a:r>
            <a:r>
              <a:rPr lang="tr-TR" sz="2800" dirty="0">
                <a:latin typeface="Arial" panose="020B0604020202020204" pitchFamily="34" charset="0"/>
                <a:cs typeface="Arial" panose="020B0604020202020204" pitchFamily="34" charset="0"/>
              </a:rPr>
              <a:t> </a:t>
            </a:r>
            <a:r>
              <a:rPr lang="tr-TR" sz="2800" dirty="0" smtClean="0">
                <a:latin typeface="Arial" panose="020B0604020202020204" pitchFamily="34" charset="0"/>
                <a:cs typeface="Arial" panose="020B0604020202020204" pitchFamily="34" charset="0"/>
              </a:rPr>
              <a:t>amacıyla ihtiyaç duyuldu.</a:t>
            </a:r>
            <a:endParaRPr lang="tr-TR" sz="2800" dirty="0">
              <a:latin typeface="Arial" panose="020B0604020202020204" pitchFamily="34" charset="0"/>
              <a:cs typeface="Arial" panose="020B0604020202020204" pitchFamily="34" charset="0"/>
            </a:endParaRPr>
          </a:p>
          <a:p>
            <a:pPr algn="just" defTabSz="457200" fontAlgn="auto">
              <a:spcBef>
                <a:spcPct val="20000"/>
              </a:spcBef>
              <a:spcAft>
                <a:spcPts val="600"/>
              </a:spcAft>
              <a:buClr>
                <a:srgbClr val="903163"/>
              </a:buClr>
              <a:buSzPct val="92000"/>
            </a:pPr>
            <a:endParaRPr lang="tr-TR" sz="28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just" defTabSz="457200" fontAlgn="auto">
              <a:spcBef>
                <a:spcPct val="20000"/>
              </a:spcBef>
              <a:spcAft>
                <a:spcPts val="600"/>
              </a:spcAft>
              <a:buClr>
                <a:srgbClr val="903163"/>
              </a:buClr>
              <a:buSzPct val="92000"/>
            </a:pPr>
            <a:endParaRPr lang="tr-TR" sz="2800" dirty="0" smtClean="0">
              <a:latin typeface="Arial" panose="020B0604020202020204" pitchFamily="34" charset="0"/>
              <a:cs typeface="Arial" panose="020B0604020202020204" pitchFamily="34" charset="0"/>
            </a:endParaRPr>
          </a:p>
          <a:p>
            <a:pPr algn="just" defTabSz="457200" fontAlgn="auto">
              <a:spcBef>
                <a:spcPct val="20000"/>
              </a:spcBef>
              <a:spcAft>
                <a:spcPts val="600"/>
              </a:spcAft>
              <a:buClr>
                <a:srgbClr val="903163"/>
              </a:buClr>
              <a:buSzPct val="92000"/>
            </a:pPr>
            <a:endParaRPr lang="tr-TR" sz="2800" dirty="0">
              <a:latin typeface="Arial" panose="020B0604020202020204" pitchFamily="34" charset="0"/>
              <a:cs typeface="Arial" panose="020B0604020202020204" pitchFamily="34" charset="0"/>
            </a:endParaRPr>
          </a:p>
          <a:p>
            <a:pPr algn="just" defTabSz="457200" fontAlgn="auto">
              <a:spcBef>
                <a:spcPct val="20000"/>
              </a:spcBef>
              <a:spcAft>
                <a:spcPts val="600"/>
              </a:spcAft>
              <a:buClr>
                <a:srgbClr val="903163"/>
              </a:buClr>
              <a:buSzPct val="92000"/>
            </a:pPr>
            <a:endParaRPr lang="tr-TR" sz="2800" dirty="0">
              <a:latin typeface="Arial" panose="020B0604020202020204" pitchFamily="34" charset="0"/>
              <a:cs typeface="Arial" panose="020B0604020202020204" pitchFamily="34" charset="0"/>
            </a:endParaRPr>
          </a:p>
        </p:txBody>
      </p:sp>
      <p:sp>
        <p:nvSpPr>
          <p:cNvPr id="7" name="Başlık 1"/>
          <p:cNvSpPr>
            <a:spLocks noGrp="1"/>
          </p:cNvSpPr>
          <p:nvPr>
            <p:ph type="title"/>
          </p:nvPr>
        </p:nvSpPr>
        <p:spPr>
          <a:xfrm>
            <a:off x="1435100" y="274638"/>
            <a:ext cx="7499350" cy="1143000"/>
          </a:xfrm>
        </p:spPr>
        <p:txBody>
          <a:bodyPr>
            <a:normAutofit/>
          </a:bodyPr>
          <a:lstStyle/>
          <a:p>
            <a:pPr algn="ctr"/>
            <a:r>
              <a:rPr lang="tr-TR" b="0" dirty="0">
                <a:solidFill>
                  <a:schemeClr val="tx1"/>
                </a:solidFill>
                <a:effectLst/>
                <a:latin typeface="Arial" panose="020B0604020202020204" pitchFamily="34" charset="0"/>
                <a:cs typeface="Arial" panose="020B0604020202020204" pitchFamily="34" charset="0"/>
              </a:rPr>
              <a:t>ELEKTRONİK </a:t>
            </a:r>
            <a:r>
              <a:rPr lang="tr-TR" b="0" dirty="0" smtClean="0">
                <a:solidFill>
                  <a:schemeClr val="tx1"/>
                </a:solidFill>
                <a:effectLst/>
                <a:latin typeface="Arial" panose="020B0604020202020204" pitchFamily="34" charset="0"/>
                <a:cs typeface="Arial" panose="020B0604020202020204" pitchFamily="34" charset="0"/>
              </a:rPr>
              <a:t>EKSİLTME</a:t>
            </a:r>
            <a:endParaRPr lang="tr-TR" b="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257158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pPr algn="ctr"/>
            <a:r>
              <a:rPr lang="tr-TR" b="0" dirty="0">
                <a:solidFill>
                  <a:schemeClr val="tx1"/>
                </a:solidFill>
                <a:effectLst/>
                <a:latin typeface="Arial" panose="020B0604020202020204" pitchFamily="34" charset="0"/>
                <a:cs typeface="Arial" panose="020B0604020202020204" pitchFamily="34" charset="0"/>
              </a:rPr>
              <a:t>ELEKTRONİK </a:t>
            </a:r>
            <a:r>
              <a:rPr lang="tr-TR" b="0" dirty="0" smtClean="0">
                <a:solidFill>
                  <a:schemeClr val="tx1"/>
                </a:solidFill>
                <a:effectLst/>
                <a:latin typeface="Arial" panose="020B0604020202020204" pitchFamily="34" charset="0"/>
                <a:cs typeface="Arial" panose="020B0604020202020204" pitchFamily="34" charset="0"/>
              </a:rPr>
              <a:t>EKSİLTME</a:t>
            </a:r>
            <a:endParaRPr lang="tr-TR" b="0" dirty="0">
              <a:solidFill>
                <a:schemeClr val="tx1"/>
              </a:solidFill>
              <a:effectLst/>
              <a:latin typeface="Arial" panose="020B0604020202020204" pitchFamily="34" charset="0"/>
              <a:cs typeface="Arial" panose="020B0604020202020204" pitchFamily="34" charset="0"/>
            </a:endParaRP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803262864"/>
              </p:ext>
            </p:extLst>
          </p:nvPr>
        </p:nvGraphicFramePr>
        <p:xfrm>
          <a:off x="1435100" y="1447800"/>
          <a:ext cx="749935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48</a:t>
            </a:fld>
            <a:endParaRPr lang="tr-TR">
              <a:solidFill>
                <a:srgbClr val="E7DEC9">
                  <a:shade val="50000"/>
                  <a:satMod val="200000"/>
                </a:srgbClr>
              </a:solidFill>
            </a:endParaRPr>
          </a:p>
        </p:txBody>
      </p:sp>
    </p:spTree>
    <p:extLst>
      <p:ext uri="{BB962C8B-B14F-4D97-AF65-F5344CB8AC3E}">
        <p14:creationId xmlns:p14="http://schemas.microsoft.com/office/powerpoint/2010/main" val="3334809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0" dirty="0">
                <a:solidFill>
                  <a:schemeClr val="tx1"/>
                </a:solidFill>
                <a:effectLst/>
                <a:latin typeface="Arial" panose="020B0604020202020204" pitchFamily="34" charset="0"/>
                <a:cs typeface="Arial" panose="020B0604020202020204" pitchFamily="34" charset="0"/>
              </a:rPr>
              <a:t>ELEKTRONİK EKSİLTME</a:t>
            </a: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1671244599"/>
              </p:ext>
            </p:extLst>
          </p:nvPr>
        </p:nvGraphicFramePr>
        <p:xfrm>
          <a:off x="1435100" y="1447800"/>
          <a:ext cx="749935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49</a:t>
            </a:fld>
            <a:endParaRPr lang="tr-TR">
              <a:solidFill>
                <a:srgbClr val="E7DEC9">
                  <a:shade val="50000"/>
                  <a:satMod val="200000"/>
                </a:srgbClr>
              </a:solidFill>
            </a:endParaRPr>
          </a:p>
        </p:txBody>
      </p:sp>
    </p:spTree>
    <p:extLst>
      <p:ext uri="{BB962C8B-B14F-4D97-AF65-F5344CB8AC3E}">
        <p14:creationId xmlns:p14="http://schemas.microsoft.com/office/powerpoint/2010/main" val="11318283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pPr algn="ctr"/>
            <a:r>
              <a:rPr lang="tr-TR" sz="4000" dirty="0" smtClean="0">
                <a:solidFill>
                  <a:schemeClr val="tx1"/>
                </a:solidFill>
                <a:latin typeface="Arial" panose="020B0604020202020204" pitchFamily="34" charset="0"/>
                <a:cs typeface="Arial" panose="020B0604020202020204" pitchFamily="34" charset="0"/>
              </a:rPr>
              <a:t>EKAP İlerleme Aşamaları</a:t>
            </a:r>
            <a:endParaRPr lang="tr-TR" sz="4000" dirty="0">
              <a:solidFill>
                <a:schemeClr val="tx1"/>
              </a:solidFill>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1259632" y="1447800"/>
            <a:ext cx="7499350" cy="4800600"/>
          </a:xfrm>
        </p:spPr>
        <p:txBody>
          <a:bodyPr/>
          <a:lstStyle/>
          <a:p>
            <a:pPr algn="just"/>
            <a:endParaRPr lang="tr-TR" b="1" dirty="0" smtClean="0">
              <a:solidFill>
                <a:srgbClr val="0070C0"/>
              </a:solidFill>
            </a:endParaRPr>
          </a:p>
          <a:p>
            <a:pPr algn="just"/>
            <a:r>
              <a:rPr lang="en-US" sz="2800" b="1" dirty="0" smtClean="0">
                <a:solidFill>
                  <a:srgbClr val="0070C0"/>
                </a:solidFill>
                <a:latin typeface="Arial" panose="020B0604020202020204" pitchFamily="34" charset="0"/>
                <a:cs typeface="Arial" panose="020B0604020202020204" pitchFamily="34" charset="0"/>
              </a:rPr>
              <a:t>1 </a:t>
            </a:r>
            <a:r>
              <a:rPr lang="tr-TR" sz="2800" b="1" dirty="0">
                <a:solidFill>
                  <a:srgbClr val="0070C0"/>
                </a:solidFill>
                <a:latin typeface="Arial" panose="020B0604020202020204" pitchFamily="34" charset="0"/>
                <a:cs typeface="Arial" panose="020B0604020202020204" pitchFamily="34" charset="0"/>
              </a:rPr>
              <a:t>Ocak</a:t>
            </a:r>
            <a:r>
              <a:rPr lang="en-US" sz="2800" b="1" dirty="0">
                <a:solidFill>
                  <a:srgbClr val="0070C0"/>
                </a:solidFill>
                <a:latin typeface="Arial" panose="020B0604020202020204" pitchFamily="34" charset="0"/>
                <a:cs typeface="Arial" panose="020B0604020202020204" pitchFamily="34" charset="0"/>
              </a:rPr>
              <a:t> </a:t>
            </a:r>
            <a:r>
              <a:rPr lang="en-US" sz="2800" b="1" dirty="0" smtClean="0">
                <a:solidFill>
                  <a:srgbClr val="0070C0"/>
                </a:solidFill>
                <a:latin typeface="Arial" panose="020B0604020202020204" pitchFamily="34" charset="0"/>
                <a:cs typeface="Arial" panose="020B0604020202020204" pitchFamily="34" charset="0"/>
              </a:rPr>
              <a:t>2015</a:t>
            </a:r>
            <a:r>
              <a:rPr lang="tr-TR" sz="2800" b="1" dirty="0" smtClean="0">
                <a:solidFill>
                  <a:srgbClr val="0070C0"/>
                </a:solidFill>
                <a:latin typeface="Arial" panose="020B0604020202020204" pitchFamily="34" charset="0"/>
                <a:cs typeface="Arial" panose="020B0604020202020204" pitchFamily="34" charset="0"/>
              </a:rPr>
              <a:t> : </a:t>
            </a:r>
            <a:r>
              <a:rPr lang="tr-TR" sz="2800" dirty="0">
                <a:solidFill>
                  <a:prstClr val="black"/>
                </a:solidFill>
                <a:latin typeface="Arial" pitchFamily="34" charset="0"/>
                <a:cs typeface="Arial" pitchFamily="34" charset="0"/>
              </a:rPr>
              <a:t>Yabancı istekliler dışında isteklilerin </a:t>
            </a:r>
            <a:r>
              <a:rPr lang="tr-TR" sz="2800" dirty="0" err="1">
                <a:solidFill>
                  <a:prstClr val="black"/>
                </a:solidFill>
                <a:latin typeface="Arial" pitchFamily="34" charset="0"/>
                <a:cs typeface="Arial" pitchFamily="34" charset="0"/>
              </a:rPr>
              <a:t>EKAP’a</a:t>
            </a:r>
            <a:r>
              <a:rPr lang="tr-TR" sz="2800" dirty="0">
                <a:solidFill>
                  <a:prstClr val="black"/>
                </a:solidFill>
                <a:latin typeface="Arial" pitchFamily="34" charset="0"/>
                <a:cs typeface="Arial" pitchFamily="34" charset="0"/>
              </a:rPr>
              <a:t> kaydı zorunlu hale gelmiş ve EKAP üzerinden tebligat uygulaması başlamıştır</a:t>
            </a:r>
            <a:r>
              <a:rPr lang="tr-TR" sz="2800" dirty="0" smtClean="0">
                <a:solidFill>
                  <a:prstClr val="black"/>
                </a:solidFill>
                <a:latin typeface="Arial" pitchFamily="34" charset="0"/>
                <a:cs typeface="Arial" pitchFamily="34" charset="0"/>
              </a:rPr>
              <a:t>.</a:t>
            </a:r>
          </a:p>
          <a:p>
            <a:pPr algn="just"/>
            <a:endParaRPr lang="tr-TR" sz="2800" dirty="0">
              <a:solidFill>
                <a:prstClr val="black"/>
              </a:solidFill>
              <a:latin typeface="Arial" pitchFamily="34" charset="0"/>
              <a:cs typeface="Arial" pitchFamily="34" charset="0"/>
            </a:endParaRPr>
          </a:p>
          <a:p>
            <a:pPr algn="just"/>
            <a:r>
              <a:rPr lang="tr-TR" sz="2800" b="1" dirty="0">
                <a:solidFill>
                  <a:srgbClr val="0070C0"/>
                </a:solidFill>
                <a:latin typeface="Arial" panose="020B0604020202020204" pitchFamily="34" charset="0"/>
                <a:cs typeface="Arial" panose="020B0604020202020204" pitchFamily="34" charset="0"/>
              </a:rPr>
              <a:t>1 Temmuz </a:t>
            </a:r>
            <a:r>
              <a:rPr lang="tr-TR" sz="2800" b="1" dirty="0" smtClean="0">
                <a:solidFill>
                  <a:srgbClr val="0070C0"/>
                </a:solidFill>
                <a:latin typeface="Arial" panose="020B0604020202020204" pitchFamily="34" charset="0"/>
                <a:cs typeface="Arial" panose="020B0604020202020204" pitchFamily="34" charset="0"/>
              </a:rPr>
              <a:t>2016 : </a:t>
            </a:r>
            <a:r>
              <a:rPr lang="tr-TR" sz="2800" dirty="0">
                <a:solidFill>
                  <a:prstClr val="black"/>
                </a:solidFill>
                <a:latin typeface="Arial" pitchFamily="34" charset="0"/>
                <a:cs typeface="Arial" pitchFamily="34" charset="0"/>
              </a:rPr>
              <a:t>Tekliflerin beyan usulü ile elektronik ortamda gönderilmesi uygulaması başlamıştır.</a:t>
            </a:r>
          </a:p>
          <a:p>
            <a:pPr algn="just"/>
            <a:endParaRPr lang="tr-TR" sz="2400" b="1" dirty="0">
              <a:solidFill>
                <a:srgbClr val="0070C0"/>
              </a:solidFill>
            </a:endParaRPr>
          </a:p>
          <a:p>
            <a:pPr algn="just"/>
            <a:endParaRPr lang="tr-TR" sz="2400" dirty="0">
              <a:latin typeface="Arial" pitchFamily="34" charset="0"/>
              <a:cs typeface="Arial" pitchFamily="34" charset="0"/>
            </a:endParaRPr>
          </a:p>
          <a:p>
            <a:endParaRPr lang="tr-TR" b="1" dirty="0">
              <a:solidFill>
                <a:srgbClr val="0070C0"/>
              </a:solidFill>
            </a:endParaRPr>
          </a:p>
          <a:p>
            <a:endParaRPr lang="tr-TR" dirty="0"/>
          </a:p>
        </p:txBody>
      </p:sp>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5</a:t>
            </a:fld>
            <a:endParaRPr lang="tr-TR">
              <a:solidFill>
                <a:srgbClr val="E7DEC9">
                  <a:shade val="50000"/>
                  <a:satMod val="200000"/>
                </a:srgbClr>
              </a:solidFill>
            </a:endParaRPr>
          </a:p>
        </p:txBody>
      </p:sp>
    </p:spTree>
    <p:extLst>
      <p:ext uri="{BB962C8B-B14F-4D97-AF65-F5344CB8AC3E}">
        <p14:creationId xmlns:p14="http://schemas.microsoft.com/office/powerpoint/2010/main" val="382739858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title"/>
          </p:nvPr>
        </p:nvSpPr>
        <p:spPr>
          <a:xfrm>
            <a:off x="612775" y="228600"/>
            <a:ext cx="8153400" cy="990600"/>
          </a:xfrm>
        </p:spPr>
        <p:txBody>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ELEKTRONİK </a:t>
            </a:r>
            <a:r>
              <a:rPr lang="tr-TR" altLang="tr-TR" sz="4000" b="0" dirty="0" smtClean="0">
                <a:solidFill>
                  <a:schemeClr val="tx1"/>
                </a:solidFill>
                <a:effectLst/>
                <a:latin typeface="Arial" panose="020B0604020202020204" pitchFamily="34" charset="0"/>
                <a:cs typeface="Arial" panose="020B0604020202020204" pitchFamily="34" charset="0"/>
              </a:rPr>
              <a:t>EKSİLTME</a:t>
            </a:r>
            <a:br>
              <a:rPr lang="tr-TR" altLang="tr-TR" sz="4000" b="0" dirty="0" smtClean="0">
                <a:solidFill>
                  <a:schemeClr val="tx1"/>
                </a:solidFill>
                <a:effectLst/>
                <a:latin typeface="Arial" panose="020B0604020202020204" pitchFamily="34" charset="0"/>
                <a:cs typeface="Arial" panose="020B0604020202020204" pitchFamily="34" charset="0"/>
              </a:rPr>
            </a:br>
            <a:endParaRPr lang="en-US" altLang="tr-TR" sz="4000" b="0" dirty="0" smtClean="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12"/>
          </p:nvPr>
        </p:nvSpPr>
        <p:spPr/>
        <p:txBody>
          <a:bodyPr>
            <a:normAutofit fontScale="85000" lnSpcReduction="20000"/>
          </a:bodyPr>
          <a:lstStyle/>
          <a:p>
            <a:pPr>
              <a:defRPr/>
            </a:pPr>
            <a:fld id="{77C168F0-9AE2-4322-BCCC-9942A2631D38}" type="slidenum">
              <a:rPr lang="tr-TR"/>
              <a:pPr>
                <a:defRPr/>
              </a:pPr>
              <a:t>50</a:t>
            </a:fld>
            <a:endParaRPr lang="tr-TR" dirty="0"/>
          </a:p>
        </p:txBody>
      </p:sp>
      <p:sp>
        <p:nvSpPr>
          <p:cNvPr id="11268" name="2 İçerik Yer Tutucusu"/>
          <p:cNvSpPr>
            <a:spLocks noGrp="1"/>
          </p:cNvSpPr>
          <p:nvPr>
            <p:ph sz="quarter" idx="1"/>
          </p:nvPr>
        </p:nvSpPr>
        <p:spPr>
          <a:xfrm>
            <a:off x="395288" y="1600200"/>
            <a:ext cx="8370887" cy="4495800"/>
          </a:xfrm>
        </p:spPr>
        <p:txBody>
          <a:bodyPr/>
          <a:lstStyle/>
          <a:p>
            <a:pPr algn="just"/>
            <a:r>
              <a:rPr lang="tr-TR" sz="3200" b="0" dirty="0" smtClean="0">
                <a:solidFill>
                  <a:srgbClr val="FF0000"/>
                </a:solidFill>
                <a:effectLst/>
                <a:latin typeface="Arial" panose="020B0604020202020204" pitchFamily="34" charset="0"/>
                <a:cs typeface="Arial" panose="020B0604020202020204" pitchFamily="34" charset="0"/>
              </a:rPr>
              <a:t>ADTA </a:t>
            </a:r>
            <a:r>
              <a:rPr lang="tr-TR" sz="3200" b="0" dirty="0">
                <a:solidFill>
                  <a:srgbClr val="FF0000"/>
                </a:solidFill>
                <a:effectLst/>
                <a:latin typeface="Arial" panose="020B0604020202020204" pitchFamily="34" charset="0"/>
                <a:cs typeface="Arial" panose="020B0604020202020204" pitchFamily="34" charset="0"/>
              </a:rPr>
              <a:t>istenilmeksizin </a:t>
            </a:r>
            <a:r>
              <a:rPr lang="tr-TR" sz="3200" b="0" dirty="0">
                <a:solidFill>
                  <a:schemeClr val="tx1"/>
                </a:solidFill>
                <a:effectLst/>
                <a:latin typeface="Arial" panose="020B0604020202020204" pitchFamily="34" charset="0"/>
                <a:cs typeface="Arial" panose="020B0604020202020204" pitchFamily="34" charset="0"/>
              </a:rPr>
              <a:t>sonuçlandırılan ihalelerde, fiyat veya fiyat ile birlikte fiyat dışı unsurlar üzerinden, </a:t>
            </a:r>
            <a:endParaRPr lang="tr-TR" sz="3200" b="0" dirty="0" smtClean="0">
              <a:solidFill>
                <a:schemeClr val="tx1"/>
              </a:solidFill>
              <a:effectLst/>
              <a:latin typeface="Arial" panose="020B0604020202020204" pitchFamily="34" charset="0"/>
              <a:cs typeface="Arial" panose="020B0604020202020204" pitchFamily="34" charset="0"/>
            </a:endParaRPr>
          </a:p>
          <a:p>
            <a:pPr algn="just"/>
            <a:r>
              <a:rPr lang="tr-TR" sz="3200" b="0" dirty="0" smtClean="0">
                <a:solidFill>
                  <a:srgbClr val="FF0000"/>
                </a:solidFill>
                <a:effectLst/>
                <a:latin typeface="Arial" panose="020B0604020202020204" pitchFamily="34" charset="0"/>
                <a:cs typeface="Arial" panose="020B0604020202020204" pitchFamily="34" charset="0"/>
              </a:rPr>
              <a:t>ADTA istenilen ihalelerde </a:t>
            </a:r>
            <a:r>
              <a:rPr lang="tr-TR" sz="3200" b="0" dirty="0">
                <a:solidFill>
                  <a:schemeClr val="tx1"/>
                </a:solidFill>
                <a:effectLst/>
                <a:latin typeface="Arial" panose="020B0604020202020204" pitchFamily="34" charset="0"/>
                <a:cs typeface="Arial" panose="020B0604020202020204" pitchFamily="34" charset="0"/>
              </a:rPr>
              <a:t>ise yalnızca fiyat dışı unsurlar üzerinden elektronik eksiltme yapılabilir</a:t>
            </a:r>
            <a:r>
              <a:rPr lang="tr-TR" sz="3200" b="0" dirty="0" smtClean="0">
                <a:solidFill>
                  <a:schemeClr val="tx1"/>
                </a:solidFill>
                <a:effectLst/>
                <a:latin typeface="Arial" panose="020B0604020202020204" pitchFamily="34" charset="0"/>
                <a:cs typeface="Arial" panose="020B0604020202020204" pitchFamily="34" charset="0"/>
              </a:rPr>
              <a:t>.</a:t>
            </a:r>
          </a:p>
          <a:p>
            <a:pPr algn="just"/>
            <a:r>
              <a:rPr lang="tr-TR" sz="3200" dirty="0">
                <a:latin typeface="Arial" panose="020B0604020202020204" pitchFamily="34" charset="0"/>
                <a:cs typeface="Arial" panose="020B0604020202020204" pitchFamily="34" charset="0"/>
              </a:rPr>
              <a:t>Kısmi teklife açık ihalelerde, </a:t>
            </a:r>
            <a:r>
              <a:rPr lang="tr-TR" sz="3200" dirty="0">
                <a:solidFill>
                  <a:srgbClr val="FF0000"/>
                </a:solidFill>
                <a:latin typeface="Arial" panose="020B0604020202020204" pitchFamily="34" charset="0"/>
                <a:cs typeface="Arial" panose="020B0604020202020204" pitchFamily="34" charset="0"/>
              </a:rPr>
              <a:t>kısımlar için eksiltme yapılabilir. </a:t>
            </a:r>
          </a:p>
          <a:p>
            <a:pPr algn="just"/>
            <a:endParaRPr lang="tr-TR" sz="3200" b="0" dirty="0" smtClean="0">
              <a:solidFill>
                <a:schemeClr val="tx1"/>
              </a:solidFill>
              <a:effectLst/>
              <a:latin typeface="Arial" panose="020B0604020202020204" pitchFamily="34" charset="0"/>
              <a:cs typeface="Arial" panose="020B0604020202020204" pitchFamily="34" charset="0"/>
            </a:endParaRPr>
          </a:p>
          <a:p>
            <a:pPr algn="just"/>
            <a:endParaRPr lang="tr-TR" sz="3200" b="0" dirty="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3200" b="0" dirty="0" smtClean="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2600" b="0" dirty="0" smtClean="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9539217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title"/>
          </p:nvPr>
        </p:nvSpPr>
        <p:spPr>
          <a:xfrm>
            <a:off x="612775" y="228600"/>
            <a:ext cx="8153400" cy="990600"/>
          </a:xfrm>
        </p:spPr>
        <p:txBody>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ELEKTRONİK </a:t>
            </a:r>
            <a:r>
              <a:rPr lang="tr-TR" altLang="tr-TR" sz="4000" b="0" dirty="0" smtClean="0">
                <a:solidFill>
                  <a:schemeClr val="tx1"/>
                </a:solidFill>
                <a:effectLst/>
                <a:latin typeface="Arial" panose="020B0604020202020204" pitchFamily="34" charset="0"/>
                <a:cs typeface="Arial" panose="020B0604020202020204" pitchFamily="34" charset="0"/>
              </a:rPr>
              <a:t>EKSİLTME</a:t>
            </a:r>
            <a:br>
              <a:rPr lang="tr-TR" altLang="tr-TR" sz="4000" b="0" dirty="0" smtClean="0">
                <a:solidFill>
                  <a:schemeClr val="tx1"/>
                </a:solidFill>
                <a:effectLst/>
                <a:latin typeface="Arial" panose="020B0604020202020204" pitchFamily="34" charset="0"/>
                <a:cs typeface="Arial" panose="020B0604020202020204" pitchFamily="34" charset="0"/>
              </a:rPr>
            </a:br>
            <a:r>
              <a:rPr lang="tr-TR" altLang="tr-TR" sz="4000" dirty="0" smtClean="0">
                <a:solidFill>
                  <a:schemeClr val="tx1"/>
                </a:solidFill>
                <a:latin typeface="Arial" panose="020B0604020202020204" pitchFamily="34" charset="0"/>
                <a:cs typeface="Arial" panose="020B0604020202020204" pitchFamily="34" charset="0"/>
              </a:rPr>
              <a:t>(Davet)</a:t>
            </a:r>
            <a:endParaRPr lang="en-US" altLang="tr-TR" sz="4000" b="0" dirty="0" smtClean="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12"/>
          </p:nvPr>
        </p:nvSpPr>
        <p:spPr/>
        <p:txBody>
          <a:bodyPr>
            <a:normAutofit fontScale="85000" lnSpcReduction="20000"/>
          </a:bodyPr>
          <a:lstStyle/>
          <a:p>
            <a:pPr>
              <a:defRPr/>
            </a:pPr>
            <a:fld id="{77C168F0-9AE2-4322-BCCC-9942A2631D38}" type="slidenum">
              <a:rPr lang="tr-TR"/>
              <a:pPr>
                <a:defRPr/>
              </a:pPr>
              <a:t>51</a:t>
            </a:fld>
            <a:endParaRPr lang="tr-TR" dirty="0"/>
          </a:p>
        </p:txBody>
      </p:sp>
      <p:pic>
        <p:nvPicPr>
          <p:cNvPr id="7" name="Picture 2" descr="mail yoluyla davet ile ilgili gÃ¶rsel sonucu">
            <a:extLst>
              <a:ext uri="{FF2B5EF4-FFF2-40B4-BE49-F238E27FC236}">
                <a16:creationId xmlns="" xmlns:a16="http://schemas.microsoft.com/office/drawing/2014/main" id="{DD2C7216-A45A-4994-B305-FB7B915164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1612526"/>
            <a:ext cx="7704856" cy="51288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1134620"/>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title"/>
          </p:nvPr>
        </p:nvSpPr>
        <p:spPr>
          <a:xfrm>
            <a:off x="612775" y="228600"/>
            <a:ext cx="8153400" cy="990600"/>
          </a:xfrm>
        </p:spPr>
        <p:txBody>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ELEKTRONİK </a:t>
            </a:r>
            <a:r>
              <a:rPr lang="tr-TR" altLang="tr-TR" sz="4000" b="0" dirty="0" smtClean="0">
                <a:solidFill>
                  <a:schemeClr val="tx1"/>
                </a:solidFill>
                <a:effectLst/>
                <a:latin typeface="Arial" panose="020B0604020202020204" pitchFamily="34" charset="0"/>
                <a:cs typeface="Arial" panose="020B0604020202020204" pitchFamily="34" charset="0"/>
              </a:rPr>
              <a:t>EKSİLTME</a:t>
            </a:r>
            <a:br>
              <a:rPr lang="tr-TR" altLang="tr-TR" sz="4000" b="0" dirty="0" smtClean="0">
                <a:solidFill>
                  <a:schemeClr val="tx1"/>
                </a:solidFill>
                <a:effectLst/>
                <a:latin typeface="Arial" panose="020B0604020202020204" pitchFamily="34" charset="0"/>
                <a:cs typeface="Arial" panose="020B0604020202020204" pitchFamily="34" charset="0"/>
              </a:rPr>
            </a:br>
            <a:r>
              <a:rPr lang="tr-TR" altLang="tr-TR" sz="4000" dirty="0" smtClean="0">
                <a:solidFill>
                  <a:schemeClr val="tx1"/>
                </a:solidFill>
                <a:latin typeface="Arial" panose="020B0604020202020204" pitchFamily="34" charset="0"/>
                <a:cs typeface="Arial" panose="020B0604020202020204" pitchFamily="34" charset="0"/>
              </a:rPr>
              <a:t>(Davet)</a:t>
            </a:r>
            <a:endParaRPr lang="en-US" altLang="tr-TR" sz="4000" b="0" dirty="0" smtClean="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12"/>
          </p:nvPr>
        </p:nvSpPr>
        <p:spPr/>
        <p:txBody>
          <a:bodyPr>
            <a:normAutofit fontScale="85000" lnSpcReduction="20000"/>
          </a:bodyPr>
          <a:lstStyle/>
          <a:p>
            <a:pPr>
              <a:defRPr/>
            </a:pPr>
            <a:fld id="{77C168F0-9AE2-4322-BCCC-9942A2631D38}" type="slidenum">
              <a:rPr lang="tr-TR"/>
              <a:pPr>
                <a:defRPr/>
              </a:pPr>
              <a:t>52</a:t>
            </a:fld>
            <a:endParaRPr lang="tr-TR" dirty="0"/>
          </a:p>
        </p:txBody>
      </p:sp>
      <p:sp>
        <p:nvSpPr>
          <p:cNvPr id="11268" name="2 İçerik Yer Tutucusu"/>
          <p:cNvSpPr>
            <a:spLocks noGrp="1"/>
          </p:cNvSpPr>
          <p:nvPr>
            <p:ph sz="quarter" idx="1"/>
          </p:nvPr>
        </p:nvSpPr>
        <p:spPr>
          <a:xfrm>
            <a:off x="395288" y="1600200"/>
            <a:ext cx="8370887" cy="4495800"/>
          </a:xfrm>
        </p:spPr>
        <p:txBody>
          <a:bodyPr/>
          <a:lstStyle/>
          <a:p>
            <a:pPr algn="just"/>
            <a:r>
              <a:rPr lang="tr-TR" sz="3200" b="0" dirty="0">
                <a:solidFill>
                  <a:srgbClr val="FF0000"/>
                </a:solidFill>
                <a:effectLst/>
                <a:latin typeface="Arial" panose="020B0604020202020204" pitchFamily="34" charset="0"/>
                <a:cs typeface="Arial" panose="020B0604020202020204" pitchFamily="34" charset="0"/>
              </a:rPr>
              <a:t>Yeterli görülen istekliler, </a:t>
            </a:r>
            <a:r>
              <a:rPr lang="tr-TR" sz="3200" b="0" dirty="0">
                <a:solidFill>
                  <a:schemeClr val="tx1"/>
                </a:solidFill>
                <a:effectLst/>
                <a:latin typeface="Arial" panose="020B0604020202020204" pitchFamily="34" charset="0"/>
                <a:cs typeface="Arial" panose="020B0604020202020204" pitchFamily="34" charset="0"/>
              </a:rPr>
              <a:t>EKAP üzerinden aynı anda eksiltmeye davet edilirler</a:t>
            </a:r>
            <a:r>
              <a:rPr lang="tr-TR" sz="3200" b="0" dirty="0" smtClean="0">
                <a:solidFill>
                  <a:schemeClr val="tx1"/>
                </a:solidFill>
                <a:effectLst/>
                <a:latin typeface="Arial" panose="020B0604020202020204" pitchFamily="34" charset="0"/>
                <a:cs typeface="Arial" panose="020B0604020202020204" pitchFamily="34" charset="0"/>
              </a:rPr>
              <a:t>.</a:t>
            </a:r>
          </a:p>
          <a:p>
            <a:pPr algn="just"/>
            <a:r>
              <a:rPr lang="tr-TR" sz="3200" b="0" dirty="0">
                <a:solidFill>
                  <a:schemeClr val="tx1"/>
                </a:solidFill>
                <a:effectLst/>
                <a:latin typeface="Arial" panose="020B0604020202020204" pitchFamily="34" charset="0"/>
                <a:cs typeface="Arial" panose="020B0604020202020204" pitchFamily="34" charset="0"/>
              </a:rPr>
              <a:t>Davet yapılmadan önce </a:t>
            </a:r>
            <a:r>
              <a:rPr lang="tr-TR" sz="3200" b="0" dirty="0">
                <a:solidFill>
                  <a:srgbClr val="FF0000"/>
                </a:solidFill>
                <a:effectLst/>
                <a:latin typeface="Arial" panose="020B0604020202020204" pitchFamily="34" charset="0"/>
                <a:cs typeface="Arial" panose="020B0604020202020204" pitchFamily="34" charset="0"/>
              </a:rPr>
              <a:t>isteklilere değerlendirme dışı bırakılan teklifler ve gerekçeleri</a:t>
            </a:r>
            <a:r>
              <a:rPr lang="tr-TR" sz="3200" b="0" dirty="0">
                <a:solidFill>
                  <a:schemeClr val="tx1"/>
                </a:solidFill>
                <a:effectLst/>
                <a:latin typeface="Arial" panose="020B0604020202020204" pitchFamily="34" charset="0"/>
                <a:cs typeface="Arial" panose="020B0604020202020204" pitchFamily="34" charset="0"/>
              </a:rPr>
              <a:t> bildirilir. </a:t>
            </a:r>
            <a:endParaRPr lang="tr-TR" sz="3200" b="0" dirty="0" smtClean="0">
              <a:solidFill>
                <a:schemeClr val="tx1"/>
              </a:solidFill>
              <a:effectLst/>
              <a:latin typeface="Arial" panose="020B0604020202020204" pitchFamily="34" charset="0"/>
              <a:cs typeface="Arial" panose="020B0604020202020204" pitchFamily="34" charset="0"/>
            </a:endParaRPr>
          </a:p>
          <a:p>
            <a:pPr algn="just"/>
            <a:r>
              <a:rPr lang="tr-TR" sz="3200" dirty="0" smtClean="0">
                <a:solidFill>
                  <a:srgbClr val="FF0000"/>
                </a:solidFill>
                <a:latin typeface="Arial" panose="020B0604020202020204" pitchFamily="34" charset="0"/>
                <a:cs typeface="Arial" panose="020B0604020202020204" pitchFamily="34" charset="0"/>
              </a:rPr>
              <a:t>Ancak, YM</a:t>
            </a:r>
            <a:r>
              <a:rPr lang="tr-TR" sz="3200" dirty="0">
                <a:solidFill>
                  <a:srgbClr val="FF0000"/>
                </a:solidFill>
                <a:latin typeface="Arial" panose="020B0604020202020204" pitchFamily="34" charset="0"/>
                <a:cs typeface="Arial" panose="020B0604020202020204" pitchFamily="34" charset="0"/>
              </a:rPr>
              <a:t>, istekliler ve teklifleri </a:t>
            </a:r>
            <a:r>
              <a:rPr lang="tr-TR" sz="3200" dirty="0">
                <a:latin typeface="Arial" panose="020B0604020202020204" pitchFamily="34" charset="0"/>
                <a:cs typeface="Arial" panose="020B0604020202020204" pitchFamily="34" charset="0"/>
              </a:rPr>
              <a:t>elektronik eksiltme tamamlandıktan sonra açıklanır</a:t>
            </a:r>
            <a:r>
              <a:rPr lang="tr-TR" sz="3200" dirty="0" smtClean="0">
                <a:latin typeface="Arial" panose="020B0604020202020204" pitchFamily="34" charset="0"/>
                <a:cs typeface="Arial" panose="020B0604020202020204" pitchFamily="34" charset="0"/>
              </a:rPr>
              <a:t>.</a:t>
            </a:r>
            <a:endParaRPr lang="tr-TR" sz="3200" b="0" dirty="0" smtClean="0">
              <a:solidFill>
                <a:schemeClr val="tx1"/>
              </a:solidFill>
              <a:effectLst/>
              <a:latin typeface="Arial" panose="020B0604020202020204" pitchFamily="34" charset="0"/>
              <a:cs typeface="Arial" panose="020B0604020202020204" pitchFamily="34" charset="0"/>
            </a:endParaRPr>
          </a:p>
          <a:p>
            <a:pPr algn="just"/>
            <a:r>
              <a:rPr lang="tr-TR" sz="3200" b="0" dirty="0" smtClean="0">
                <a:solidFill>
                  <a:schemeClr val="tx1"/>
                </a:solidFill>
                <a:effectLst/>
                <a:latin typeface="Arial" panose="020B0604020202020204" pitchFamily="34" charset="0"/>
                <a:cs typeface="Arial" panose="020B0604020202020204" pitchFamily="34" charset="0"/>
              </a:rPr>
              <a:t>Eksiltme </a:t>
            </a:r>
            <a:r>
              <a:rPr lang="tr-TR" sz="3200" b="0" dirty="0">
                <a:solidFill>
                  <a:schemeClr val="tx1"/>
                </a:solidFill>
                <a:effectLst/>
                <a:latin typeface="Arial" panose="020B0604020202020204" pitchFamily="34" charset="0"/>
                <a:cs typeface="Arial" panose="020B0604020202020204" pitchFamily="34" charset="0"/>
              </a:rPr>
              <a:t>gerekli durumlarda </a:t>
            </a:r>
            <a:r>
              <a:rPr lang="tr-TR" sz="3200" b="0" dirty="0">
                <a:solidFill>
                  <a:srgbClr val="FF0000"/>
                </a:solidFill>
                <a:effectLst/>
                <a:latin typeface="Arial" panose="020B0604020202020204" pitchFamily="34" charset="0"/>
                <a:cs typeface="Arial" panose="020B0604020202020204" pitchFamily="34" charset="0"/>
              </a:rPr>
              <a:t>ertelenebilir.</a:t>
            </a:r>
          </a:p>
          <a:p>
            <a:pPr marL="0" indent="0" algn="just">
              <a:buNone/>
            </a:pPr>
            <a:endParaRPr lang="tr-TR" altLang="tr-TR" sz="3200" b="0" dirty="0" smtClean="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2600" b="0" dirty="0" smtClean="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13164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8">
                                            <p:txEl>
                                              <p:pRg st="0" end="0"/>
                                            </p:txEl>
                                          </p:spTgt>
                                        </p:tgtEl>
                                        <p:attrNameLst>
                                          <p:attrName>style.visibility</p:attrName>
                                        </p:attrNameLst>
                                      </p:cBhvr>
                                      <p:to>
                                        <p:strVal val="visible"/>
                                      </p:to>
                                    </p:set>
                                    <p:anim calcmode="lin" valueType="num">
                                      <p:cBhvr additive="base">
                                        <p:cTn id="7" dur="500" fill="hold"/>
                                        <p:tgtEl>
                                          <p:spTgt spid="1126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8">
                                            <p:txEl>
                                              <p:pRg st="1" end="1"/>
                                            </p:txEl>
                                          </p:spTgt>
                                        </p:tgtEl>
                                        <p:attrNameLst>
                                          <p:attrName>style.visibility</p:attrName>
                                        </p:attrNameLst>
                                      </p:cBhvr>
                                      <p:to>
                                        <p:strVal val="visible"/>
                                      </p:to>
                                    </p:set>
                                    <p:anim calcmode="lin" valueType="num">
                                      <p:cBhvr additive="base">
                                        <p:cTn id="13" dur="500" fill="hold"/>
                                        <p:tgtEl>
                                          <p:spTgt spid="1126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8">
                                            <p:txEl>
                                              <p:pRg st="2" end="2"/>
                                            </p:txEl>
                                          </p:spTgt>
                                        </p:tgtEl>
                                        <p:attrNameLst>
                                          <p:attrName>style.visibility</p:attrName>
                                        </p:attrNameLst>
                                      </p:cBhvr>
                                      <p:to>
                                        <p:strVal val="visible"/>
                                      </p:to>
                                    </p:set>
                                    <p:anim calcmode="lin" valueType="num">
                                      <p:cBhvr additive="base">
                                        <p:cTn id="19" dur="500" fill="hold"/>
                                        <p:tgtEl>
                                          <p:spTgt spid="1126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68">
                                            <p:txEl>
                                              <p:pRg st="3" end="3"/>
                                            </p:txEl>
                                          </p:spTgt>
                                        </p:tgtEl>
                                        <p:attrNameLst>
                                          <p:attrName>style.visibility</p:attrName>
                                        </p:attrNameLst>
                                      </p:cBhvr>
                                      <p:to>
                                        <p:strVal val="visible"/>
                                      </p:to>
                                    </p:set>
                                    <p:anim calcmode="lin" valueType="num">
                                      <p:cBhvr additive="base">
                                        <p:cTn id="25" dur="500" fill="hold"/>
                                        <p:tgtEl>
                                          <p:spTgt spid="1126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title"/>
          </p:nvPr>
        </p:nvSpPr>
        <p:spPr>
          <a:xfrm>
            <a:off x="612775" y="228600"/>
            <a:ext cx="8153400" cy="990600"/>
          </a:xfrm>
        </p:spPr>
        <p:txBody>
          <a:bodyPr/>
          <a:lstStyle/>
          <a:p>
            <a:pPr algn="ctr" eaLnBrk="1" hangingPunct="1"/>
            <a:r>
              <a:rPr lang="tr-TR" altLang="tr-TR" sz="4000" b="0" dirty="0">
                <a:solidFill>
                  <a:schemeClr val="tx1"/>
                </a:solidFill>
                <a:effectLst/>
                <a:latin typeface="Arial" panose="020B0604020202020204" pitchFamily="34" charset="0"/>
                <a:cs typeface="Arial" panose="020B0604020202020204" pitchFamily="34" charset="0"/>
              </a:rPr>
              <a:t>ELEKTRONİK </a:t>
            </a:r>
            <a:r>
              <a:rPr lang="tr-TR" altLang="tr-TR" sz="4000" b="0" dirty="0" smtClean="0">
                <a:solidFill>
                  <a:schemeClr val="tx1"/>
                </a:solidFill>
                <a:effectLst/>
                <a:latin typeface="Arial" panose="020B0604020202020204" pitchFamily="34" charset="0"/>
                <a:cs typeface="Arial" panose="020B0604020202020204" pitchFamily="34" charset="0"/>
              </a:rPr>
              <a:t>EKSİLTME</a:t>
            </a:r>
            <a:br>
              <a:rPr lang="tr-TR" altLang="tr-TR" sz="4000" b="0" dirty="0" smtClean="0">
                <a:solidFill>
                  <a:schemeClr val="tx1"/>
                </a:solidFill>
                <a:effectLst/>
                <a:latin typeface="Arial" panose="020B0604020202020204" pitchFamily="34" charset="0"/>
                <a:cs typeface="Arial" panose="020B0604020202020204" pitchFamily="34" charset="0"/>
              </a:rPr>
            </a:br>
            <a:r>
              <a:rPr lang="tr-TR" altLang="tr-TR" sz="4000" dirty="0" smtClean="0">
                <a:solidFill>
                  <a:schemeClr val="tx1"/>
                </a:solidFill>
                <a:latin typeface="Arial" panose="020B0604020202020204" pitchFamily="34" charset="0"/>
                <a:cs typeface="Arial" panose="020B0604020202020204" pitchFamily="34" charset="0"/>
              </a:rPr>
              <a:t>(Davet)</a:t>
            </a:r>
            <a:endParaRPr lang="en-US" altLang="tr-TR" sz="4000" b="0" dirty="0" smtClean="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12"/>
          </p:nvPr>
        </p:nvSpPr>
        <p:spPr/>
        <p:txBody>
          <a:bodyPr>
            <a:normAutofit fontScale="85000" lnSpcReduction="20000"/>
          </a:bodyPr>
          <a:lstStyle/>
          <a:p>
            <a:pPr>
              <a:defRPr/>
            </a:pPr>
            <a:fld id="{77C168F0-9AE2-4322-BCCC-9942A2631D38}" type="slidenum">
              <a:rPr lang="tr-TR"/>
              <a:pPr>
                <a:defRPr/>
              </a:pPr>
              <a:t>53</a:t>
            </a:fld>
            <a:endParaRPr lang="tr-TR" dirty="0"/>
          </a:p>
        </p:txBody>
      </p:sp>
      <p:sp>
        <p:nvSpPr>
          <p:cNvPr id="11268" name="2 İçerik Yer Tutucusu"/>
          <p:cNvSpPr>
            <a:spLocks noGrp="1"/>
          </p:cNvSpPr>
          <p:nvPr>
            <p:ph sz="quarter" idx="1"/>
          </p:nvPr>
        </p:nvSpPr>
        <p:spPr>
          <a:xfrm>
            <a:off x="395288" y="1600200"/>
            <a:ext cx="8370887" cy="4495800"/>
          </a:xfrm>
        </p:spPr>
        <p:txBody>
          <a:bodyPr/>
          <a:lstStyle/>
          <a:p>
            <a:pPr marL="0" indent="0" algn="just">
              <a:buNone/>
            </a:pPr>
            <a:endParaRPr lang="tr-TR" altLang="tr-TR" sz="3200" b="0" dirty="0" smtClean="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r>
              <a:rPr lang="tr-TR" sz="3200" b="0" dirty="0">
                <a:solidFill>
                  <a:schemeClr val="tx1"/>
                </a:solidFill>
                <a:effectLst/>
                <a:latin typeface="Arial" panose="020B0604020202020204" pitchFamily="34" charset="0"/>
                <a:cs typeface="Arial" panose="020B0604020202020204" pitchFamily="34" charset="0"/>
              </a:rPr>
              <a:t>Davette, eksiltmeye konu fiyat ve/veya fiyat dışı unsurlar ile </a:t>
            </a:r>
            <a:endParaRPr lang="tr-TR" sz="3200" b="0" dirty="0" smtClean="0">
              <a:solidFill>
                <a:schemeClr val="tx1"/>
              </a:solidFill>
              <a:effectLst/>
              <a:latin typeface="Arial" panose="020B0604020202020204" pitchFamily="34" charset="0"/>
              <a:cs typeface="Arial" panose="020B0604020202020204" pitchFamily="34" charset="0"/>
            </a:endParaRPr>
          </a:p>
          <a:p>
            <a:pPr lvl="1" algn="just">
              <a:buFont typeface="Wingdings" pitchFamily="2" charset="2"/>
              <a:buChar char="q"/>
            </a:pPr>
            <a:r>
              <a:rPr lang="tr-TR" b="0" dirty="0" smtClean="0">
                <a:solidFill>
                  <a:schemeClr val="tx1"/>
                </a:solidFill>
                <a:effectLst/>
                <a:latin typeface="Arial" panose="020B0604020202020204" pitchFamily="34" charset="0"/>
                <a:cs typeface="Arial" panose="020B0604020202020204" pitchFamily="34" charset="0"/>
              </a:rPr>
              <a:t>eksiltmenin </a:t>
            </a:r>
            <a:r>
              <a:rPr lang="tr-TR" b="0" dirty="0">
                <a:solidFill>
                  <a:schemeClr val="tx1"/>
                </a:solidFill>
                <a:effectLst/>
                <a:latin typeface="Arial" panose="020B0604020202020204" pitchFamily="34" charset="0"/>
                <a:cs typeface="Arial" panose="020B0604020202020204" pitchFamily="34" charset="0"/>
              </a:rPr>
              <a:t>zamanı, </a:t>
            </a:r>
            <a:endParaRPr lang="tr-TR" b="0" dirty="0" smtClean="0">
              <a:solidFill>
                <a:schemeClr val="tx1"/>
              </a:solidFill>
              <a:effectLst/>
              <a:latin typeface="Arial" panose="020B0604020202020204" pitchFamily="34" charset="0"/>
              <a:cs typeface="Arial" panose="020B0604020202020204" pitchFamily="34" charset="0"/>
            </a:endParaRPr>
          </a:p>
          <a:p>
            <a:pPr lvl="1" algn="just">
              <a:buFont typeface="Wingdings" pitchFamily="2" charset="2"/>
              <a:buChar char="q"/>
            </a:pPr>
            <a:r>
              <a:rPr lang="tr-TR" b="0" dirty="0" smtClean="0">
                <a:solidFill>
                  <a:schemeClr val="tx1"/>
                </a:solidFill>
                <a:effectLst/>
                <a:latin typeface="Arial" panose="020B0604020202020204" pitchFamily="34" charset="0"/>
                <a:cs typeface="Arial" panose="020B0604020202020204" pitchFamily="34" charset="0"/>
              </a:rPr>
              <a:t>süresi</a:t>
            </a:r>
            <a:r>
              <a:rPr lang="tr-TR" b="0" dirty="0">
                <a:solidFill>
                  <a:schemeClr val="tx1"/>
                </a:solidFill>
                <a:effectLst/>
                <a:latin typeface="Arial" panose="020B0604020202020204" pitchFamily="34" charset="0"/>
                <a:cs typeface="Arial" panose="020B0604020202020204" pitchFamily="34" charset="0"/>
              </a:rPr>
              <a:t>, </a:t>
            </a:r>
            <a:endParaRPr lang="tr-TR" b="0" dirty="0" smtClean="0">
              <a:solidFill>
                <a:schemeClr val="tx1"/>
              </a:solidFill>
              <a:effectLst/>
              <a:latin typeface="Arial" panose="020B0604020202020204" pitchFamily="34" charset="0"/>
              <a:cs typeface="Arial" panose="020B0604020202020204" pitchFamily="34" charset="0"/>
            </a:endParaRPr>
          </a:p>
          <a:p>
            <a:pPr lvl="1" algn="just">
              <a:buFont typeface="Wingdings" pitchFamily="2" charset="2"/>
              <a:buChar char="q"/>
            </a:pPr>
            <a:r>
              <a:rPr lang="tr-TR" b="0" dirty="0" smtClean="0">
                <a:solidFill>
                  <a:schemeClr val="tx1"/>
                </a:solidFill>
                <a:effectLst/>
                <a:latin typeface="Arial" panose="020B0604020202020204" pitchFamily="34" charset="0"/>
                <a:cs typeface="Arial" panose="020B0604020202020204" pitchFamily="34" charset="0"/>
              </a:rPr>
              <a:t>tur </a:t>
            </a:r>
            <a:r>
              <a:rPr lang="tr-TR" b="0" dirty="0">
                <a:solidFill>
                  <a:schemeClr val="tx1"/>
                </a:solidFill>
                <a:effectLst/>
                <a:latin typeface="Arial" panose="020B0604020202020204" pitchFamily="34" charset="0"/>
                <a:cs typeface="Arial" panose="020B0604020202020204" pitchFamily="34" charset="0"/>
              </a:rPr>
              <a:t>sayısı ve </a:t>
            </a:r>
            <a:endParaRPr lang="tr-TR" b="0" dirty="0" smtClean="0">
              <a:solidFill>
                <a:schemeClr val="tx1"/>
              </a:solidFill>
              <a:effectLst/>
              <a:latin typeface="Arial" panose="020B0604020202020204" pitchFamily="34" charset="0"/>
              <a:cs typeface="Arial" panose="020B0604020202020204" pitchFamily="34" charset="0"/>
            </a:endParaRPr>
          </a:p>
          <a:p>
            <a:pPr lvl="1" algn="just">
              <a:buFont typeface="Wingdings" pitchFamily="2" charset="2"/>
              <a:buChar char="q"/>
            </a:pPr>
            <a:r>
              <a:rPr lang="tr-TR" b="0" dirty="0" smtClean="0">
                <a:solidFill>
                  <a:schemeClr val="tx1"/>
                </a:solidFill>
                <a:effectLst/>
                <a:latin typeface="Arial" panose="020B0604020202020204" pitchFamily="34" charset="0"/>
                <a:cs typeface="Arial" panose="020B0604020202020204" pitchFamily="34" charset="0"/>
              </a:rPr>
              <a:t>asgari </a:t>
            </a:r>
            <a:r>
              <a:rPr lang="tr-TR" b="0" dirty="0">
                <a:solidFill>
                  <a:schemeClr val="tx1"/>
                </a:solidFill>
                <a:effectLst/>
                <a:latin typeface="Arial" panose="020B0604020202020204" pitchFamily="34" charset="0"/>
                <a:cs typeface="Arial" panose="020B0604020202020204" pitchFamily="34" charset="0"/>
              </a:rPr>
              <a:t>fark aralı</a:t>
            </a:r>
            <a:r>
              <a:rPr lang="tr-TR" sz="2500" b="0" dirty="0">
                <a:solidFill>
                  <a:schemeClr val="tx1"/>
                </a:solidFill>
                <a:effectLst/>
                <a:latin typeface="Arial" panose="020B0604020202020204" pitchFamily="34" charset="0"/>
                <a:cs typeface="Arial" panose="020B0604020202020204" pitchFamily="34" charset="0"/>
              </a:rPr>
              <a:t>ğ</a:t>
            </a:r>
            <a:r>
              <a:rPr lang="tr-TR" b="0" dirty="0">
                <a:solidFill>
                  <a:schemeClr val="tx1"/>
                </a:solidFill>
                <a:effectLst/>
                <a:latin typeface="Arial" panose="020B0604020202020204" pitchFamily="34" charset="0"/>
                <a:cs typeface="Arial" panose="020B0604020202020204" pitchFamily="34" charset="0"/>
              </a:rPr>
              <a:t>ı gibi </a:t>
            </a:r>
            <a:endParaRPr lang="tr-TR" b="0" dirty="0" smtClean="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r>
              <a:rPr lang="tr-TR" sz="3200" b="0" dirty="0" smtClean="0">
                <a:solidFill>
                  <a:schemeClr val="tx1"/>
                </a:solidFill>
                <a:effectLst/>
                <a:latin typeface="Arial" panose="020B0604020202020204" pitchFamily="34" charset="0"/>
                <a:cs typeface="Arial" panose="020B0604020202020204" pitchFamily="34" charset="0"/>
              </a:rPr>
              <a:t>gerekli </a:t>
            </a:r>
            <a:r>
              <a:rPr lang="tr-TR" sz="3200" b="0" dirty="0">
                <a:solidFill>
                  <a:schemeClr val="tx1"/>
                </a:solidFill>
                <a:effectLst/>
                <a:latin typeface="Arial" panose="020B0604020202020204" pitchFamily="34" charset="0"/>
                <a:cs typeface="Arial" panose="020B0604020202020204" pitchFamily="34" charset="0"/>
              </a:rPr>
              <a:t>hususlar belirtilir. </a:t>
            </a:r>
            <a:endParaRPr lang="tr-TR" altLang="tr-TR" sz="3200" b="0" dirty="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2600" b="0" dirty="0" smtClean="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132209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8">
                                            <p:txEl>
                                              <p:pRg st="1" end="1"/>
                                            </p:txEl>
                                          </p:spTgt>
                                        </p:tgtEl>
                                        <p:attrNameLst>
                                          <p:attrName>style.visibility</p:attrName>
                                        </p:attrNameLst>
                                      </p:cBhvr>
                                      <p:to>
                                        <p:strVal val="visible"/>
                                      </p:to>
                                    </p:set>
                                    <p:anim calcmode="lin" valueType="num">
                                      <p:cBhvr additive="base">
                                        <p:cTn id="7" dur="500" fill="hold"/>
                                        <p:tgtEl>
                                          <p:spTgt spid="1126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8">
                                            <p:txEl>
                                              <p:pRg st="2" end="2"/>
                                            </p:txEl>
                                          </p:spTgt>
                                        </p:tgtEl>
                                        <p:attrNameLst>
                                          <p:attrName>style.visibility</p:attrName>
                                        </p:attrNameLst>
                                      </p:cBhvr>
                                      <p:to>
                                        <p:strVal val="visible"/>
                                      </p:to>
                                    </p:set>
                                    <p:anim calcmode="lin" valueType="num">
                                      <p:cBhvr additive="base">
                                        <p:cTn id="13" dur="500" fill="hold"/>
                                        <p:tgtEl>
                                          <p:spTgt spid="1126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8">
                                            <p:txEl>
                                              <p:pRg st="3" end="3"/>
                                            </p:txEl>
                                          </p:spTgt>
                                        </p:tgtEl>
                                        <p:attrNameLst>
                                          <p:attrName>style.visibility</p:attrName>
                                        </p:attrNameLst>
                                      </p:cBhvr>
                                      <p:to>
                                        <p:strVal val="visible"/>
                                      </p:to>
                                    </p:set>
                                    <p:anim calcmode="lin" valueType="num">
                                      <p:cBhvr additive="base">
                                        <p:cTn id="19" dur="500" fill="hold"/>
                                        <p:tgtEl>
                                          <p:spTgt spid="1126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68">
                                            <p:txEl>
                                              <p:pRg st="4" end="4"/>
                                            </p:txEl>
                                          </p:spTgt>
                                        </p:tgtEl>
                                        <p:attrNameLst>
                                          <p:attrName>style.visibility</p:attrName>
                                        </p:attrNameLst>
                                      </p:cBhvr>
                                      <p:to>
                                        <p:strVal val="visible"/>
                                      </p:to>
                                    </p:set>
                                    <p:anim calcmode="lin" valueType="num">
                                      <p:cBhvr additive="base">
                                        <p:cTn id="25" dur="500" fill="hold"/>
                                        <p:tgtEl>
                                          <p:spTgt spid="11268">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268">
                                            <p:txEl>
                                              <p:pRg st="5" end="5"/>
                                            </p:txEl>
                                          </p:spTgt>
                                        </p:tgtEl>
                                        <p:attrNameLst>
                                          <p:attrName>style.visibility</p:attrName>
                                        </p:attrNameLst>
                                      </p:cBhvr>
                                      <p:to>
                                        <p:strVal val="visible"/>
                                      </p:to>
                                    </p:set>
                                    <p:anim calcmode="lin" valueType="num">
                                      <p:cBhvr additive="base">
                                        <p:cTn id="31" dur="500" fill="hold"/>
                                        <p:tgtEl>
                                          <p:spTgt spid="11268">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26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268">
                                            <p:txEl>
                                              <p:pRg st="6" end="6"/>
                                            </p:txEl>
                                          </p:spTgt>
                                        </p:tgtEl>
                                        <p:attrNameLst>
                                          <p:attrName>style.visibility</p:attrName>
                                        </p:attrNameLst>
                                      </p:cBhvr>
                                      <p:to>
                                        <p:strVal val="visible"/>
                                      </p:to>
                                    </p:set>
                                    <p:anim calcmode="lin" valueType="num">
                                      <p:cBhvr additive="base">
                                        <p:cTn id="37" dur="500" fill="hold"/>
                                        <p:tgtEl>
                                          <p:spTgt spid="11268">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26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03F7234F-71A3-4B94-9B01-271EAF97ACBF}"/>
              </a:ext>
            </a:extLst>
          </p:cNvPr>
          <p:cNvSpPr>
            <a:spLocks noGrp="1"/>
          </p:cNvSpPr>
          <p:nvPr>
            <p:ph type="title"/>
          </p:nvPr>
        </p:nvSpPr>
        <p:spPr/>
        <p:txBody>
          <a:bodyPr/>
          <a:lstStyle/>
          <a:p>
            <a:pPr algn="ctr"/>
            <a:r>
              <a:rPr lang="tr-TR" dirty="0">
                <a:solidFill>
                  <a:schemeClr val="tx1"/>
                </a:solidFill>
                <a:latin typeface="Arial" panose="020B0604020202020204" pitchFamily="34" charset="0"/>
                <a:cs typeface="Arial" panose="020B0604020202020204" pitchFamily="34" charset="0"/>
              </a:rPr>
              <a:t>ELEKTRONİK </a:t>
            </a:r>
            <a:r>
              <a:rPr lang="tr-TR" dirty="0" err="1">
                <a:solidFill>
                  <a:schemeClr val="tx1"/>
                </a:solidFill>
                <a:latin typeface="Arial" panose="020B0604020202020204" pitchFamily="34" charset="0"/>
                <a:cs typeface="Arial" panose="020B0604020202020204" pitchFamily="34" charset="0"/>
              </a:rPr>
              <a:t>EKSİLTMEye</a:t>
            </a:r>
            <a:r>
              <a:rPr lang="tr-TR" dirty="0">
                <a:solidFill>
                  <a:schemeClr val="tx1"/>
                </a:solidFill>
                <a:latin typeface="Arial" panose="020B0604020202020204" pitchFamily="34" charset="0"/>
                <a:cs typeface="Arial" panose="020B0604020202020204" pitchFamily="34" charset="0"/>
              </a:rPr>
              <a:t> davet formu</a:t>
            </a:r>
          </a:p>
        </p:txBody>
      </p:sp>
      <p:sp>
        <p:nvSpPr>
          <p:cNvPr id="3" name="İçerik Yer Tutucusu 2">
            <a:extLst>
              <a:ext uri="{FF2B5EF4-FFF2-40B4-BE49-F238E27FC236}">
                <a16:creationId xmlns="" xmlns:a16="http://schemas.microsoft.com/office/drawing/2014/main" id="{E344ECE8-BC74-4F24-872E-C782E3931DD5}"/>
              </a:ext>
            </a:extLst>
          </p:cNvPr>
          <p:cNvSpPr>
            <a:spLocks noGrp="1"/>
          </p:cNvSpPr>
          <p:nvPr>
            <p:ph idx="1"/>
          </p:nvPr>
        </p:nvSpPr>
        <p:spPr>
          <a:xfrm>
            <a:off x="350355" y="2047462"/>
            <a:ext cx="8430868" cy="4108383"/>
          </a:xfrm>
        </p:spPr>
        <p:txBody>
          <a:bodyPr>
            <a:noAutofit/>
          </a:bodyPr>
          <a:lstStyle/>
          <a:p>
            <a:pPr fontAlgn="base">
              <a:buFont typeface="Arial" panose="020B0604020202020204" pitchFamily="34" charset="0"/>
              <a:buChar char="•"/>
            </a:pPr>
            <a:r>
              <a:rPr lang="tr-TR" sz="28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“Elektronik Eksiltmeye Davet Formu“ ekinde</a:t>
            </a:r>
          </a:p>
          <a:p>
            <a:pPr marL="0" indent="0" fontAlgn="base" hangingPunct="0">
              <a:buNone/>
            </a:pPr>
            <a:r>
              <a:rPr lang="tr-TR" sz="28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tr-TR" sz="2800" dirty="0">
                <a:latin typeface="Arial" panose="020B0604020202020204" pitchFamily="34" charset="0"/>
                <a:cs typeface="Arial" panose="020B0604020202020204" pitchFamily="34" charset="0"/>
              </a:rPr>
              <a:t>Elektronik eksiltmenin her aşamasının hangi saat aralığında ve</a:t>
            </a:r>
          </a:p>
          <a:p>
            <a:pPr marL="0" indent="0" fontAlgn="base" hangingPunct="0">
              <a:buNone/>
            </a:pPr>
            <a:r>
              <a:rPr lang="tr-TR" sz="2800" dirty="0">
                <a:latin typeface="Arial" panose="020B0604020202020204" pitchFamily="34" charset="0"/>
                <a:cs typeface="Arial" panose="020B0604020202020204" pitchFamily="34" charset="0"/>
              </a:rPr>
              <a:t> ne kadar süre içerisinde yapılacağını ve</a:t>
            </a:r>
          </a:p>
          <a:p>
            <a:pPr marL="0" indent="0" fontAlgn="base" hangingPunct="0">
              <a:buNone/>
            </a:pPr>
            <a:r>
              <a:rPr lang="tr-TR" sz="2800" dirty="0">
                <a:latin typeface="Arial" panose="020B0604020202020204" pitchFamily="34" charset="0"/>
                <a:cs typeface="Arial" panose="020B0604020202020204" pitchFamily="34" charset="0"/>
              </a:rPr>
              <a:t> elektronik eksiltmenin sona ereceği tarih ve saati göstermek üzere </a:t>
            </a:r>
          </a:p>
          <a:p>
            <a:pPr marL="0" indent="0" fontAlgn="base" hangingPunct="0">
              <a:buNone/>
            </a:pPr>
            <a:r>
              <a:rPr lang="tr-TR" sz="2800" dirty="0">
                <a:solidFill>
                  <a:srgbClr val="FF0000"/>
                </a:solidFill>
                <a:latin typeface="Arial" panose="020B0604020202020204" pitchFamily="34" charset="0"/>
                <a:cs typeface="Arial" panose="020B0604020202020204" pitchFamily="34" charset="0"/>
              </a:rPr>
              <a:t>    «EKSİLTME ZAMAN ÇİZELGESİ» </a:t>
            </a:r>
            <a:r>
              <a:rPr lang="tr-TR" sz="2800" dirty="0">
                <a:solidFill>
                  <a:schemeClr val="tx1"/>
                </a:solidFill>
                <a:latin typeface="Arial" panose="020B0604020202020204" pitchFamily="34" charset="0"/>
                <a:cs typeface="Arial" panose="020B0604020202020204" pitchFamily="34" charset="0"/>
              </a:rPr>
              <a:t>yer almaktadır.</a:t>
            </a:r>
            <a:endParaRPr lang="tr-TR" sz="2800" dirty="0">
              <a:solidFill>
                <a:srgbClr val="FF0000"/>
              </a:solidFill>
              <a:latin typeface="Arial" panose="020B0604020202020204" pitchFamily="34" charset="0"/>
              <a:cs typeface="Arial" panose="020B0604020202020204" pitchFamily="34" charset="0"/>
            </a:endParaRPr>
          </a:p>
        </p:txBody>
      </p:sp>
      <p:sp>
        <p:nvSpPr>
          <p:cNvPr id="7" name="Slayt Numarası Yer Tutucusu 6">
            <a:extLst>
              <a:ext uri="{FF2B5EF4-FFF2-40B4-BE49-F238E27FC236}">
                <a16:creationId xmlns="" xmlns:a16="http://schemas.microsoft.com/office/drawing/2014/main" id="{36200D9E-DE7D-44B1-BE42-595EC5AD42F0}"/>
              </a:ext>
            </a:extLst>
          </p:cNvPr>
          <p:cNvSpPr>
            <a:spLocks noGrp="1"/>
          </p:cNvSpPr>
          <p:nvPr>
            <p:ph type="sldNum" sz="quarter" idx="12"/>
          </p:nvPr>
        </p:nvSpPr>
        <p:spPr/>
        <p:txBody>
          <a:bodyPr>
            <a:normAutofit fontScale="85000" lnSpcReduction="20000"/>
          </a:bodyPr>
          <a:lstStyle/>
          <a:p>
            <a:fld id="{DF1F79AB-9229-4814-A1F8-FDBD1522D16E}" type="slidenum">
              <a:rPr lang="tr-TR" smtClean="0"/>
              <a:t>54</a:t>
            </a:fld>
            <a:endParaRPr lang="tr-TR"/>
          </a:p>
        </p:txBody>
      </p:sp>
    </p:spTree>
    <p:extLst>
      <p:ext uri="{BB962C8B-B14F-4D97-AF65-F5344CB8AC3E}">
        <p14:creationId xmlns:p14="http://schemas.microsoft.com/office/powerpoint/2010/main" val="10279988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03F7234F-71A3-4B94-9B01-271EAF97ACBF}"/>
              </a:ext>
            </a:extLst>
          </p:cNvPr>
          <p:cNvSpPr>
            <a:spLocks noGrp="1"/>
          </p:cNvSpPr>
          <p:nvPr>
            <p:ph type="title"/>
          </p:nvPr>
        </p:nvSpPr>
        <p:spPr/>
        <p:txBody>
          <a:bodyPr/>
          <a:lstStyle/>
          <a:p>
            <a:pPr algn="ctr"/>
            <a:r>
              <a:rPr lang="tr-TR" dirty="0">
                <a:solidFill>
                  <a:schemeClr val="tx1"/>
                </a:solidFill>
                <a:latin typeface="Arial" panose="020B0604020202020204" pitchFamily="34" charset="0"/>
                <a:cs typeface="Arial" panose="020B0604020202020204" pitchFamily="34" charset="0"/>
              </a:rPr>
              <a:t>ELEKTRONİK </a:t>
            </a:r>
            <a:r>
              <a:rPr lang="tr-TR" dirty="0" err="1">
                <a:solidFill>
                  <a:schemeClr val="tx1"/>
                </a:solidFill>
                <a:latin typeface="Arial" panose="020B0604020202020204" pitchFamily="34" charset="0"/>
                <a:cs typeface="Arial" panose="020B0604020202020204" pitchFamily="34" charset="0"/>
              </a:rPr>
              <a:t>EKSİLTMEye</a:t>
            </a:r>
            <a:r>
              <a:rPr lang="tr-TR" dirty="0">
                <a:solidFill>
                  <a:schemeClr val="tx1"/>
                </a:solidFill>
                <a:latin typeface="Arial" panose="020B0604020202020204" pitchFamily="34" charset="0"/>
                <a:cs typeface="Arial" panose="020B0604020202020204" pitchFamily="34" charset="0"/>
              </a:rPr>
              <a:t> davet formu</a:t>
            </a:r>
          </a:p>
        </p:txBody>
      </p:sp>
      <p:sp>
        <p:nvSpPr>
          <p:cNvPr id="7" name="Slayt Numarası Yer Tutucusu 6">
            <a:extLst>
              <a:ext uri="{FF2B5EF4-FFF2-40B4-BE49-F238E27FC236}">
                <a16:creationId xmlns="" xmlns:a16="http://schemas.microsoft.com/office/drawing/2014/main" id="{36200D9E-DE7D-44B1-BE42-595EC5AD42F0}"/>
              </a:ext>
            </a:extLst>
          </p:cNvPr>
          <p:cNvSpPr>
            <a:spLocks noGrp="1"/>
          </p:cNvSpPr>
          <p:nvPr>
            <p:ph type="sldNum" sz="quarter" idx="12"/>
          </p:nvPr>
        </p:nvSpPr>
        <p:spPr/>
        <p:txBody>
          <a:bodyPr>
            <a:normAutofit fontScale="85000" lnSpcReduction="20000"/>
          </a:bodyPr>
          <a:lstStyle/>
          <a:p>
            <a:fld id="{DF1F79AB-9229-4814-A1F8-FDBD1522D16E}" type="slidenum">
              <a:rPr lang="tr-TR" smtClean="0"/>
              <a:t>55</a:t>
            </a:fld>
            <a:endParaRPr lang="tr-TR"/>
          </a:p>
        </p:txBody>
      </p:sp>
      <p:graphicFrame>
        <p:nvGraphicFramePr>
          <p:cNvPr id="9" name="Tablo 8">
            <a:extLst>
              <a:ext uri="{FF2B5EF4-FFF2-40B4-BE49-F238E27FC236}">
                <a16:creationId xmlns="" xmlns:a16="http://schemas.microsoft.com/office/drawing/2014/main" id="{3659576F-6332-412A-A115-2C9BD1AC823E}"/>
              </a:ext>
            </a:extLst>
          </p:cNvPr>
          <p:cNvGraphicFramePr>
            <a:graphicFrameLocks noGrp="1"/>
          </p:cNvGraphicFramePr>
          <p:nvPr>
            <p:extLst>
              <p:ext uri="{D42A27DB-BD31-4B8C-83A1-F6EECF244321}">
                <p14:modId xmlns:p14="http://schemas.microsoft.com/office/powerpoint/2010/main" val="4289592875"/>
              </p:ext>
            </p:extLst>
          </p:nvPr>
        </p:nvGraphicFramePr>
        <p:xfrm>
          <a:off x="1763688" y="4005065"/>
          <a:ext cx="5760640" cy="2736305"/>
        </p:xfrm>
        <a:graphic>
          <a:graphicData uri="http://schemas.openxmlformats.org/drawingml/2006/table">
            <a:tbl>
              <a:tblPr firstRow="1" firstCol="1" bandRow="1">
                <a:tableStyleId>{5C22544A-7EE6-4342-B048-85BDC9FD1C3A}</a:tableStyleId>
              </a:tblPr>
              <a:tblGrid>
                <a:gridCol w="3098291">
                  <a:extLst>
                    <a:ext uri="{9D8B030D-6E8A-4147-A177-3AD203B41FA5}">
                      <a16:colId xmlns="" xmlns:a16="http://schemas.microsoft.com/office/drawing/2014/main" val="2463160785"/>
                    </a:ext>
                  </a:extLst>
                </a:gridCol>
                <a:gridCol w="2662349">
                  <a:extLst>
                    <a:ext uri="{9D8B030D-6E8A-4147-A177-3AD203B41FA5}">
                      <a16:colId xmlns="" xmlns:a16="http://schemas.microsoft.com/office/drawing/2014/main" val="2805422891"/>
                    </a:ext>
                  </a:extLst>
                </a:gridCol>
              </a:tblGrid>
              <a:tr h="497510">
                <a:tc>
                  <a:txBody>
                    <a:bodyPr/>
                    <a:lstStyle/>
                    <a:p>
                      <a:pPr algn="just" fontAlgn="base" hangingPunct="0">
                        <a:spcAft>
                          <a:spcPts val="0"/>
                        </a:spcAft>
                      </a:pPr>
                      <a:r>
                        <a:rPr lang="tr-TR" sz="1500" dirty="0">
                          <a:effectLst/>
                        </a:rPr>
                        <a:t>Eksiltmenin başlayacağı tarih ve saat:</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tc>
                  <a:txBody>
                    <a:bodyPr/>
                    <a:lstStyle/>
                    <a:p>
                      <a:pPr algn="ctr" fontAlgn="base" hangingPunct="0">
                        <a:spcAft>
                          <a:spcPts val="0"/>
                        </a:spcAft>
                      </a:pPr>
                      <a:r>
                        <a:rPr lang="tr-TR" sz="1500">
                          <a:effectLst/>
                        </a:rPr>
                        <a:t>Tarih: …./…./….	Saat: ....:….</a:t>
                      </a:r>
                      <a:endParaRPr lang="tr-TR"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extLst>
                  <a:ext uri="{0D108BD9-81ED-4DB2-BD59-A6C34878D82A}">
                    <a16:rowId xmlns="" xmlns:a16="http://schemas.microsoft.com/office/drawing/2014/main" val="3514309286"/>
                  </a:ext>
                </a:extLst>
              </a:tr>
              <a:tr h="746265">
                <a:tc>
                  <a:txBody>
                    <a:bodyPr/>
                    <a:lstStyle/>
                    <a:p>
                      <a:pPr algn="just" fontAlgn="base" hangingPunct="0">
                        <a:spcAft>
                          <a:spcPts val="0"/>
                        </a:spcAft>
                      </a:pPr>
                      <a:r>
                        <a:rPr lang="tr-TR" sz="1500" u="sng" dirty="0">
                          <a:effectLst/>
                        </a:rPr>
                        <a:t>1. Tur:</a:t>
                      </a:r>
                      <a:endParaRPr lang="tr-TR" sz="1500" dirty="0">
                        <a:effectLst/>
                      </a:endParaRPr>
                    </a:p>
                    <a:p>
                      <a:pPr marL="457200" algn="just" fontAlgn="base" hangingPunct="0">
                        <a:spcAft>
                          <a:spcPts val="0"/>
                        </a:spcAft>
                      </a:pPr>
                      <a:r>
                        <a:rPr lang="tr-TR" sz="1500" dirty="0">
                          <a:effectLst/>
                        </a:rPr>
                        <a:t>Başlangıç saati:</a:t>
                      </a:r>
                    </a:p>
                    <a:p>
                      <a:pPr marL="457200" algn="just" fontAlgn="base" hangingPunct="0">
                        <a:spcAft>
                          <a:spcPts val="0"/>
                        </a:spcAft>
                      </a:pPr>
                      <a:r>
                        <a:rPr lang="tr-TR" sz="1500" dirty="0">
                          <a:effectLst/>
                        </a:rPr>
                        <a:t>Bitiş saati:</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tc>
                  <a:txBody>
                    <a:bodyPr/>
                    <a:lstStyle/>
                    <a:p>
                      <a:pPr algn="ctr" fontAlgn="base" hangingPunct="0">
                        <a:spcAft>
                          <a:spcPts val="0"/>
                        </a:spcAft>
                      </a:pPr>
                      <a:r>
                        <a:rPr lang="tr-TR" sz="1500" dirty="0">
                          <a:effectLst/>
                        </a:rPr>
                        <a:t> </a:t>
                      </a:r>
                    </a:p>
                    <a:p>
                      <a:pPr algn="ctr" fontAlgn="base" hangingPunct="0">
                        <a:spcAft>
                          <a:spcPts val="0"/>
                        </a:spcAft>
                      </a:pPr>
                      <a:r>
                        <a:rPr lang="tr-TR" sz="1500" dirty="0">
                          <a:effectLst/>
                        </a:rPr>
                        <a:t>Saat: ....:….</a:t>
                      </a:r>
                    </a:p>
                    <a:p>
                      <a:pPr algn="ctr" fontAlgn="base" hangingPunct="0">
                        <a:spcAft>
                          <a:spcPts val="0"/>
                        </a:spcAft>
                      </a:pPr>
                      <a:r>
                        <a:rPr lang="tr-TR" sz="1500" dirty="0">
                          <a:effectLst/>
                        </a:rPr>
                        <a:t>Saat: ....:….</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extLst>
                  <a:ext uri="{0D108BD9-81ED-4DB2-BD59-A6C34878D82A}">
                    <a16:rowId xmlns="" xmlns:a16="http://schemas.microsoft.com/office/drawing/2014/main" val="3258970013"/>
                  </a:ext>
                </a:extLst>
              </a:tr>
              <a:tr h="248755">
                <a:tc>
                  <a:txBody>
                    <a:bodyPr/>
                    <a:lstStyle/>
                    <a:p>
                      <a:pPr algn="just" fontAlgn="base" hangingPunct="0">
                        <a:spcAft>
                          <a:spcPts val="0"/>
                        </a:spcAft>
                      </a:pPr>
                      <a:r>
                        <a:rPr lang="tr-TR" sz="1500" dirty="0">
                          <a:effectLst/>
                        </a:rPr>
                        <a:t>…</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tc>
                  <a:txBody>
                    <a:bodyPr/>
                    <a:lstStyle/>
                    <a:p>
                      <a:pPr algn="ctr" fontAlgn="base" hangingPunct="0">
                        <a:spcAft>
                          <a:spcPts val="0"/>
                        </a:spcAft>
                      </a:pPr>
                      <a:r>
                        <a:rPr lang="tr-TR" sz="1500" dirty="0">
                          <a:effectLst/>
                        </a:rPr>
                        <a:t> </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extLst>
                  <a:ext uri="{0D108BD9-81ED-4DB2-BD59-A6C34878D82A}">
                    <a16:rowId xmlns="" xmlns:a16="http://schemas.microsoft.com/office/drawing/2014/main" val="177255395"/>
                  </a:ext>
                </a:extLst>
              </a:tr>
              <a:tr h="746265">
                <a:tc>
                  <a:txBody>
                    <a:bodyPr/>
                    <a:lstStyle/>
                    <a:p>
                      <a:pPr algn="just" fontAlgn="base" hangingPunct="0">
                        <a:spcAft>
                          <a:spcPts val="0"/>
                        </a:spcAft>
                      </a:pPr>
                      <a:r>
                        <a:rPr lang="tr-TR" sz="1500" u="sng" dirty="0">
                          <a:effectLst/>
                        </a:rPr>
                        <a:t>n. Tur:</a:t>
                      </a:r>
                      <a:endParaRPr lang="tr-TR" sz="1500" dirty="0">
                        <a:effectLst/>
                      </a:endParaRPr>
                    </a:p>
                    <a:p>
                      <a:pPr marL="457200" algn="just" fontAlgn="base" hangingPunct="0">
                        <a:spcAft>
                          <a:spcPts val="0"/>
                        </a:spcAft>
                      </a:pPr>
                      <a:r>
                        <a:rPr lang="tr-TR" sz="1500" dirty="0">
                          <a:effectLst/>
                        </a:rPr>
                        <a:t>Başlangıç saati:</a:t>
                      </a:r>
                    </a:p>
                    <a:p>
                      <a:pPr marL="457200" algn="just" fontAlgn="base" hangingPunct="0">
                        <a:spcAft>
                          <a:spcPts val="0"/>
                        </a:spcAft>
                      </a:pPr>
                      <a:r>
                        <a:rPr lang="tr-TR" sz="1500" dirty="0">
                          <a:effectLst/>
                        </a:rPr>
                        <a:t>Bitiş saati:</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tc>
                  <a:txBody>
                    <a:bodyPr/>
                    <a:lstStyle/>
                    <a:p>
                      <a:pPr algn="ctr" fontAlgn="base" hangingPunct="0">
                        <a:spcAft>
                          <a:spcPts val="0"/>
                        </a:spcAft>
                      </a:pPr>
                      <a:r>
                        <a:rPr lang="tr-TR" sz="1500" dirty="0">
                          <a:effectLst/>
                        </a:rPr>
                        <a:t> </a:t>
                      </a:r>
                    </a:p>
                    <a:p>
                      <a:pPr algn="ctr" fontAlgn="base" hangingPunct="0">
                        <a:spcAft>
                          <a:spcPts val="0"/>
                        </a:spcAft>
                      </a:pPr>
                      <a:r>
                        <a:rPr lang="tr-TR" sz="1500" dirty="0">
                          <a:effectLst/>
                        </a:rPr>
                        <a:t>Saat: ....:….</a:t>
                      </a:r>
                    </a:p>
                    <a:p>
                      <a:pPr algn="ctr" fontAlgn="base" hangingPunct="0">
                        <a:spcAft>
                          <a:spcPts val="0"/>
                        </a:spcAft>
                      </a:pPr>
                      <a:r>
                        <a:rPr lang="tr-TR" sz="1500" dirty="0">
                          <a:effectLst/>
                        </a:rPr>
                        <a:t>Saat: ....:….</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extLst>
                  <a:ext uri="{0D108BD9-81ED-4DB2-BD59-A6C34878D82A}">
                    <a16:rowId xmlns="" xmlns:a16="http://schemas.microsoft.com/office/drawing/2014/main" val="3480977924"/>
                  </a:ext>
                </a:extLst>
              </a:tr>
              <a:tr h="497510">
                <a:tc>
                  <a:txBody>
                    <a:bodyPr/>
                    <a:lstStyle/>
                    <a:p>
                      <a:pPr algn="just" fontAlgn="base" hangingPunct="0">
                        <a:spcAft>
                          <a:spcPts val="0"/>
                        </a:spcAft>
                      </a:pPr>
                      <a:r>
                        <a:rPr lang="tr-TR" sz="1500" dirty="0">
                          <a:effectLst/>
                        </a:rPr>
                        <a:t>Eksiltmenin sona ereceği tarih ve saat:</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tc>
                  <a:txBody>
                    <a:bodyPr/>
                    <a:lstStyle/>
                    <a:p>
                      <a:pPr algn="ctr" fontAlgn="base" hangingPunct="0">
                        <a:spcAft>
                          <a:spcPts val="0"/>
                        </a:spcAft>
                      </a:pPr>
                      <a:r>
                        <a:rPr lang="tr-TR" sz="1500" dirty="0">
                          <a:effectLst/>
                        </a:rPr>
                        <a:t>Tarih: …./…./….	Saat: ....:….</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tc>
                <a:extLst>
                  <a:ext uri="{0D108BD9-81ED-4DB2-BD59-A6C34878D82A}">
                    <a16:rowId xmlns="" xmlns:a16="http://schemas.microsoft.com/office/drawing/2014/main" val="2642525211"/>
                  </a:ext>
                </a:extLst>
              </a:tr>
            </a:tbl>
          </a:graphicData>
        </a:graphic>
      </p:graphicFrame>
      <p:sp>
        <p:nvSpPr>
          <p:cNvPr id="10" name="İçerik Yer Tutucusu 2">
            <a:extLst>
              <a:ext uri="{FF2B5EF4-FFF2-40B4-BE49-F238E27FC236}">
                <a16:creationId xmlns="" xmlns:a16="http://schemas.microsoft.com/office/drawing/2014/main" id="{C2CC7F48-60D7-4CA1-8F40-217A214DBEDC}"/>
              </a:ext>
            </a:extLst>
          </p:cNvPr>
          <p:cNvSpPr txBox="1">
            <a:spLocks/>
          </p:cNvSpPr>
          <p:nvPr/>
        </p:nvSpPr>
        <p:spPr>
          <a:xfrm>
            <a:off x="414046" y="1911549"/>
            <a:ext cx="8544509" cy="2163494"/>
          </a:xfrm>
          <a:prstGeom prst="rect">
            <a:avLst/>
          </a:prstGeom>
        </p:spPr>
        <p:txBody>
          <a:bodyPr vert="horz" lIns="91440" tIns="45720" rIns="91440" bIns="45720" rtlCol="0" anchor="ctr">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fontAlgn="base" hangingPunct="0">
              <a:buFont typeface="Wingdings 2" panose="05020102010507070707" pitchFamily="18" charset="2"/>
              <a:buNone/>
            </a:pPr>
            <a:r>
              <a:rPr lang="tr-TR" sz="2200" dirty="0">
                <a:solidFill>
                  <a:schemeClr val="tx1"/>
                </a:solidFill>
                <a:latin typeface="Arial" panose="020B0604020202020204" pitchFamily="34" charset="0"/>
                <a:cs typeface="Arial" panose="020B0604020202020204" pitchFamily="34" charset="0"/>
              </a:rPr>
              <a:t>EKSİLTME ZAMAN ÇİZELGESİ</a:t>
            </a:r>
          </a:p>
          <a:p>
            <a:pPr marL="0" indent="0" algn="ctr" fontAlgn="base" hangingPunct="0">
              <a:buFont typeface="Wingdings 2" panose="05020102010507070707" pitchFamily="18" charset="2"/>
              <a:buNone/>
            </a:pPr>
            <a:r>
              <a:rPr lang="tr-TR" sz="2200" i="1" dirty="0">
                <a:solidFill>
                  <a:schemeClr val="tx1"/>
                </a:solidFill>
                <a:latin typeface="Arial" panose="020B0604020202020204" pitchFamily="34" charset="0"/>
                <a:cs typeface="Arial" panose="020B0604020202020204" pitchFamily="34" charset="0"/>
              </a:rPr>
              <a:t>Elektronik eksiltmenin her aşamasını gösterecek şekilde hazırlanır.</a:t>
            </a:r>
            <a:endParaRPr lang="tr-TR" sz="2200" dirty="0">
              <a:solidFill>
                <a:schemeClr val="tx1"/>
              </a:solidFill>
              <a:latin typeface="Arial" panose="020B0604020202020204" pitchFamily="34" charset="0"/>
              <a:cs typeface="Arial" panose="020B0604020202020204" pitchFamily="34" charset="0"/>
            </a:endParaRPr>
          </a:p>
          <a:p>
            <a:pPr marL="0" indent="0" algn="ctr" fontAlgn="base" hangingPunct="0">
              <a:buFont typeface="Wingdings 2" panose="05020102010507070707" pitchFamily="18" charset="2"/>
              <a:buNone/>
            </a:pPr>
            <a:r>
              <a:rPr lang="tr-TR" sz="2200" i="1" dirty="0">
                <a:solidFill>
                  <a:schemeClr val="tx1"/>
                </a:solidFill>
                <a:latin typeface="Arial" panose="020B0604020202020204" pitchFamily="34" charset="0"/>
                <a:cs typeface="Arial" panose="020B0604020202020204" pitchFamily="34" charset="0"/>
              </a:rPr>
              <a:t>Kısmi teklife açık ihalede, zaman çizelgesi davet edilecek istekliler yönünden diğer kısımlarda yapılacak eksiltme ile çakışmayacak şekilde düzenlenecektir.</a:t>
            </a:r>
          </a:p>
        </p:txBody>
      </p:sp>
    </p:spTree>
    <p:extLst>
      <p:ext uri="{BB962C8B-B14F-4D97-AF65-F5344CB8AC3E}">
        <p14:creationId xmlns:p14="http://schemas.microsoft.com/office/powerpoint/2010/main" val="16002956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p:txBody>
          <a:bodyPr/>
          <a:lstStyle/>
          <a:p>
            <a:endParaRPr lang="tr-TR" sz="3200" b="0" dirty="0" smtClean="0">
              <a:solidFill>
                <a:schemeClr val="tx1"/>
              </a:solidFill>
              <a:effectLst/>
              <a:latin typeface="Arial" panose="020B0604020202020204" pitchFamily="34" charset="0"/>
              <a:cs typeface="Arial" panose="020B0604020202020204" pitchFamily="34" charset="0"/>
            </a:endParaRPr>
          </a:p>
          <a:p>
            <a:pPr algn="just"/>
            <a:r>
              <a:rPr lang="tr-TR" sz="3200" b="0" dirty="0">
                <a:solidFill>
                  <a:schemeClr val="tx1"/>
                </a:solidFill>
                <a:effectLst/>
                <a:latin typeface="Arial" panose="020B0604020202020204" pitchFamily="34" charset="0"/>
                <a:cs typeface="Arial" panose="020B0604020202020204" pitchFamily="34" charset="0"/>
              </a:rPr>
              <a:t>Davetin gönderildi</a:t>
            </a:r>
            <a:r>
              <a:rPr lang="tr-TR" sz="2800" b="0" dirty="0">
                <a:solidFill>
                  <a:schemeClr val="tx1"/>
                </a:solidFill>
                <a:effectLst/>
                <a:latin typeface="Arial" panose="020B0604020202020204" pitchFamily="34" charset="0"/>
                <a:cs typeface="Arial" panose="020B0604020202020204" pitchFamily="34" charset="0"/>
              </a:rPr>
              <a:t>ğ</a:t>
            </a:r>
            <a:r>
              <a:rPr lang="tr-TR" sz="3200" b="0" dirty="0">
                <a:solidFill>
                  <a:schemeClr val="tx1"/>
                </a:solidFill>
                <a:effectLst/>
                <a:latin typeface="Arial" panose="020B0604020202020204" pitchFamily="34" charset="0"/>
                <a:cs typeface="Arial" panose="020B0604020202020204" pitchFamily="34" charset="0"/>
              </a:rPr>
              <a:t>i tarihten itibaren </a:t>
            </a:r>
            <a:r>
              <a:rPr lang="tr-TR" sz="3200" b="0" dirty="0">
                <a:solidFill>
                  <a:srgbClr val="FF0000"/>
                </a:solidFill>
                <a:effectLst/>
                <a:latin typeface="Arial" panose="020B0604020202020204" pitchFamily="34" charset="0"/>
                <a:cs typeface="Arial" panose="020B0604020202020204" pitchFamily="34" charset="0"/>
              </a:rPr>
              <a:t>iki iş günü geçmeden </a:t>
            </a:r>
            <a:r>
              <a:rPr lang="tr-TR" sz="3200" b="0" dirty="0">
                <a:solidFill>
                  <a:schemeClr val="tx1"/>
                </a:solidFill>
                <a:effectLst/>
                <a:latin typeface="Arial" panose="020B0604020202020204" pitchFamily="34" charset="0"/>
                <a:cs typeface="Arial" panose="020B0604020202020204" pitchFamily="34" charset="0"/>
              </a:rPr>
              <a:t>eksiltmeye başlanamaz.</a:t>
            </a:r>
          </a:p>
          <a:p>
            <a:pPr algn="just"/>
            <a:endParaRPr lang="tr-TR" sz="3200" b="0" dirty="0" smtClean="0">
              <a:solidFill>
                <a:schemeClr val="tx1"/>
              </a:solidFill>
              <a:effectLst/>
              <a:latin typeface="Arial" panose="020B0604020202020204" pitchFamily="34" charset="0"/>
              <a:cs typeface="Arial" panose="020B0604020202020204" pitchFamily="34" charset="0"/>
            </a:endParaRPr>
          </a:p>
          <a:p>
            <a:pPr algn="just"/>
            <a:endParaRPr lang="tr-TR" sz="3200" b="0" dirty="0">
              <a:solidFill>
                <a:schemeClr val="tx1"/>
              </a:solidFill>
              <a:effectLst/>
              <a:latin typeface="Arial" panose="020B0604020202020204" pitchFamily="34" charset="0"/>
              <a:cs typeface="Arial" panose="020B0604020202020204" pitchFamily="34" charset="0"/>
            </a:endParaRPr>
          </a:p>
          <a:p>
            <a:pPr algn="just"/>
            <a:r>
              <a:rPr lang="tr-TR" sz="3200" b="0" dirty="0" smtClean="0">
                <a:solidFill>
                  <a:schemeClr val="tx1"/>
                </a:solidFill>
                <a:effectLst/>
                <a:latin typeface="Arial" panose="020B0604020202020204" pitchFamily="34" charset="0"/>
                <a:cs typeface="Arial" panose="020B0604020202020204" pitchFamily="34" charset="0"/>
              </a:rPr>
              <a:t>Yeni </a:t>
            </a:r>
            <a:r>
              <a:rPr lang="tr-TR" sz="3200" b="0" dirty="0">
                <a:solidFill>
                  <a:schemeClr val="tx1"/>
                </a:solidFill>
                <a:effectLst/>
                <a:latin typeface="Arial" panose="020B0604020202020204" pitchFamily="34" charset="0"/>
                <a:cs typeface="Arial" panose="020B0604020202020204" pitchFamily="34" charset="0"/>
              </a:rPr>
              <a:t>teklifler EKAP üzerinden e-teklif olarak verilir ancak </a:t>
            </a:r>
            <a:r>
              <a:rPr lang="tr-TR" sz="3200" b="0" dirty="0">
                <a:solidFill>
                  <a:srgbClr val="FF0000"/>
                </a:solidFill>
                <a:effectLst/>
                <a:latin typeface="Arial" panose="020B0604020202020204" pitchFamily="34" charset="0"/>
                <a:cs typeface="Arial" panose="020B0604020202020204" pitchFamily="34" charset="0"/>
              </a:rPr>
              <a:t>e-anahtar gönderilmez. </a:t>
            </a:r>
            <a:endParaRPr lang="tr-TR" sz="3200" b="0" dirty="0" smtClean="0">
              <a:solidFill>
                <a:srgbClr val="FF0000"/>
              </a:solidFill>
              <a:effectLst/>
              <a:latin typeface="Arial" panose="020B0604020202020204" pitchFamily="34" charset="0"/>
              <a:cs typeface="Arial" panose="020B0604020202020204" pitchFamily="34" charset="0"/>
            </a:endParaRPr>
          </a:p>
          <a:p>
            <a:pPr algn="just"/>
            <a:endParaRPr lang="tr-TR" altLang="tr-TR" sz="3200" b="0" dirty="0">
              <a:solidFill>
                <a:schemeClr val="tx1"/>
              </a:solidFill>
              <a:effectLst/>
              <a:latin typeface="Arial" panose="020B0604020202020204" pitchFamily="34" charset="0"/>
              <a:cs typeface="Arial" panose="020B0604020202020204" pitchFamily="34" charset="0"/>
            </a:endParaRPr>
          </a:p>
          <a:p>
            <a:endParaRPr lang="tr-TR" altLang="tr-TR" sz="2800" b="0" dirty="0">
              <a:solidFill>
                <a:schemeClr val="tx1"/>
              </a:solidFill>
              <a:effectLst/>
              <a:latin typeface="Arial" panose="020B0604020202020204" pitchFamily="34" charset="0"/>
              <a:cs typeface="Arial" panose="020B0604020202020204" pitchFamily="34" charset="0"/>
            </a:endParaRPr>
          </a:p>
          <a:p>
            <a:endParaRPr lang="tr-TR"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56</a:t>
            </a:fld>
            <a:endParaRPr lang="tr-TR"/>
          </a:p>
        </p:txBody>
      </p:sp>
    </p:spTree>
    <p:extLst>
      <p:ext uri="{BB962C8B-B14F-4D97-AF65-F5344CB8AC3E}">
        <p14:creationId xmlns:p14="http://schemas.microsoft.com/office/powerpoint/2010/main" val="1503365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a:xfrm>
            <a:off x="612648" y="1600200"/>
            <a:ext cx="8153400" cy="1252736"/>
          </a:xfrm>
        </p:spPr>
        <p:txBody>
          <a:bodyPr/>
          <a:lstStyle/>
          <a:p>
            <a:pPr algn="just"/>
            <a:r>
              <a:rPr lang="tr-TR" sz="3200" dirty="0">
                <a:latin typeface="Arial" panose="020B0604020202020204" pitchFamily="34" charset="0"/>
                <a:cs typeface="Arial" panose="020B0604020202020204" pitchFamily="34" charset="0"/>
              </a:rPr>
              <a:t>Ortak girişimlerin katıldığı </a:t>
            </a:r>
            <a:r>
              <a:rPr lang="tr-TR" sz="3200" dirty="0" smtClean="0">
                <a:latin typeface="Arial" panose="020B0604020202020204" pitchFamily="34" charset="0"/>
                <a:cs typeface="Arial" panose="020B0604020202020204" pitchFamily="34" charset="0"/>
              </a:rPr>
              <a:t>ihalelerde       yeni tekliflerin Ortak </a:t>
            </a:r>
            <a:r>
              <a:rPr lang="tr-TR" sz="3200" dirty="0">
                <a:latin typeface="Arial" panose="020B0604020202020204" pitchFamily="34" charset="0"/>
                <a:cs typeface="Arial" panose="020B0604020202020204" pitchFamily="34" charset="0"/>
              </a:rPr>
              <a:t>girişim ortaklarının tamamı tarafından e-imza ile imzalanması zorunludur. </a:t>
            </a:r>
          </a:p>
          <a:p>
            <a:endParaRPr lang="tr-TR" b="0" dirty="0">
              <a:solidFill>
                <a:schemeClr val="tx1"/>
              </a:solidFill>
              <a:effectLst/>
              <a:latin typeface="Arial" panose="020B0604020202020204" pitchFamily="34" charset="0"/>
              <a:cs typeface="Arial" panose="020B0604020202020204" pitchFamily="34" charset="0"/>
            </a:endParaRPr>
          </a:p>
          <a:p>
            <a:endParaRPr lang="tr-TR"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57</a:t>
            </a:fld>
            <a:endParaRPr lang="tr-TR"/>
          </a:p>
        </p:txBody>
      </p:sp>
      <p:pic>
        <p:nvPicPr>
          <p:cNvPr id="6" name="Picture 2" descr="Ä°lgili resim">
            <a:extLst>
              <a:ext uri="{FF2B5EF4-FFF2-40B4-BE49-F238E27FC236}">
                <a16:creationId xmlns="" xmlns:a16="http://schemas.microsoft.com/office/drawing/2014/main" id="{D2BEBCAD-A868-4234-8466-CF9AD00300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3198484"/>
            <a:ext cx="4104456" cy="3276457"/>
          </a:xfrm>
          <a:prstGeom prst="rect">
            <a:avLst/>
          </a:prstGeom>
          <a:noFill/>
          <a:extLst>
            <a:ext uri="{909E8E84-426E-40DD-AFC4-6F175D3DCCD1}">
              <a14:hiddenFill xmlns:a14="http://schemas.microsoft.com/office/drawing/2010/main">
                <a:solidFill>
                  <a:srgbClr val="FFFFFF"/>
                </a:solidFill>
              </a14:hiddenFill>
            </a:ext>
          </a:extLst>
        </p:spPr>
      </p:pic>
      <p:sp>
        <p:nvSpPr>
          <p:cNvPr id="7" name="İçerik Yer Tutucusu 2"/>
          <p:cNvSpPr txBox="1">
            <a:spLocks/>
          </p:cNvSpPr>
          <p:nvPr/>
        </p:nvSpPr>
        <p:spPr bwMode="auto">
          <a:xfrm>
            <a:off x="611560" y="3696816"/>
            <a:ext cx="3888432" cy="426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19088" indent="-319088" algn="l" rtl="0" eaLnBrk="0" fontAlgn="base" hangingPunct="0">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l" rtl="0" eaLnBrk="0" fontAlgn="base" hangingPunct="0">
              <a:spcBef>
                <a:spcPts val="400"/>
              </a:spcBef>
              <a:spcAft>
                <a:spcPct val="0"/>
              </a:spcAft>
              <a:buClr>
                <a:srgbClr val="A5AB81"/>
              </a:buClr>
              <a:buSzPct val="75000"/>
              <a:buFont typeface="Wingdings" pitchFamily="2" charset="2"/>
              <a:buChar char=""/>
              <a:defRPr sz="2000" kern="1200">
                <a:solidFill>
                  <a:schemeClr val="tx1"/>
                </a:solidFill>
                <a:latin typeface="+mn-lt"/>
                <a:ea typeface="+mn-ea"/>
                <a:cs typeface="+mn-cs"/>
              </a:defRPr>
            </a:lvl4pPr>
            <a:lvl5pPr marL="1828800" indent="-228600" algn="l" rtl="0" eaLnBrk="0" fontAlgn="base" hangingPunct="0">
              <a:spcBef>
                <a:spcPts val="400"/>
              </a:spcBef>
              <a:spcAft>
                <a:spcPct val="0"/>
              </a:spcAft>
              <a:buClr>
                <a:srgbClr val="D8B25C"/>
              </a:buClr>
              <a:buSzPct val="65000"/>
              <a:buFont typeface="Wingdings"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endParaRPr lang="tr-TR" dirty="0" smtClean="0">
              <a:latin typeface="Arial" panose="020B0604020202020204" pitchFamily="34" charset="0"/>
              <a:cs typeface="Arial" panose="020B0604020202020204" pitchFamily="34" charset="0"/>
            </a:endParaRPr>
          </a:p>
          <a:p>
            <a:endParaRPr lang="tr-T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862376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a:xfrm>
            <a:off x="612648" y="1600200"/>
            <a:ext cx="8153400" cy="1252736"/>
          </a:xfrm>
        </p:spPr>
        <p:txBody>
          <a:bodyPr/>
          <a:lstStyle/>
          <a:p>
            <a:pPr algn="just"/>
            <a:r>
              <a:rPr lang="tr-TR" sz="2800" dirty="0">
                <a:latin typeface="Arial" panose="020B0604020202020204" pitchFamily="34" charset="0"/>
                <a:cs typeface="Arial" panose="020B0604020202020204" pitchFamily="34" charset="0"/>
              </a:rPr>
              <a:t>Eksiltmede sunulacak yeni tekliflerin, ilk teklifi imzalayan kişiden farklı bir kişi tarafından imzalanabilmesi için; </a:t>
            </a:r>
          </a:p>
          <a:p>
            <a:pPr lvl="1" algn="just"/>
            <a:r>
              <a:rPr lang="tr-TR" sz="2500" dirty="0" smtClean="0">
                <a:latin typeface="Arial" panose="020B0604020202020204" pitchFamily="34" charset="0"/>
                <a:cs typeface="Arial" panose="020B0604020202020204" pitchFamily="34" charset="0"/>
              </a:rPr>
              <a:t>e-teklif </a:t>
            </a:r>
            <a:r>
              <a:rPr lang="tr-TR" sz="2500" dirty="0">
                <a:latin typeface="Arial" panose="020B0604020202020204" pitchFamily="34" charset="0"/>
                <a:cs typeface="Arial" panose="020B0604020202020204" pitchFamily="34" charset="0"/>
              </a:rPr>
              <a:t>alınan </a:t>
            </a:r>
            <a:r>
              <a:rPr lang="tr-TR" sz="2500" dirty="0" smtClean="0">
                <a:latin typeface="Arial" panose="020B0604020202020204" pitchFamily="34" charset="0"/>
                <a:cs typeface="Arial" panose="020B0604020202020204" pitchFamily="34" charset="0"/>
              </a:rPr>
              <a:t>ihalelerde y</a:t>
            </a:r>
            <a:r>
              <a:rPr lang="tr-TR" sz="2800" dirty="0" smtClean="0">
                <a:latin typeface="Arial" panose="020B0604020202020204" pitchFamily="34" charset="0"/>
                <a:cs typeface="Arial" panose="020B0604020202020204" pitchFamily="34" charset="0"/>
              </a:rPr>
              <a:t>eni </a:t>
            </a:r>
            <a:r>
              <a:rPr lang="tr-TR" sz="2800" dirty="0">
                <a:latin typeface="Arial" panose="020B0604020202020204" pitchFamily="34" charset="0"/>
                <a:cs typeface="Arial" panose="020B0604020202020204" pitchFamily="34" charset="0"/>
              </a:rPr>
              <a:t>teklifleri imzalayan </a:t>
            </a:r>
            <a:r>
              <a:rPr lang="tr-TR" sz="2800" dirty="0" smtClean="0">
                <a:latin typeface="Arial" panose="020B0604020202020204" pitchFamily="34" charset="0"/>
                <a:cs typeface="Arial" panose="020B0604020202020204" pitchFamily="34" charset="0"/>
              </a:rPr>
              <a:t>kişinin temsile </a:t>
            </a:r>
            <a:r>
              <a:rPr lang="tr-TR" sz="2800" dirty="0">
                <a:latin typeface="Arial" panose="020B0604020202020204" pitchFamily="34" charset="0"/>
                <a:cs typeface="Arial" panose="020B0604020202020204" pitchFamily="34" charset="0"/>
              </a:rPr>
              <a:t>yetkili olduğunu gösteren belgelere ilişkin </a:t>
            </a:r>
            <a:r>
              <a:rPr lang="tr-TR" sz="2800" dirty="0" smtClean="0">
                <a:latin typeface="Arial" panose="020B0604020202020204" pitchFamily="34" charset="0"/>
                <a:cs typeface="Arial" panose="020B0604020202020204" pitchFamily="34" charset="0"/>
              </a:rPr>
              <a:t>bilgilerin YBT beyan </a:t>
            </a:r>
            <a:r>
              <a:rPr lang="tr-TR" sz="2800" dirty="0">
                <a:latin typeface="Arial" panose="020B0604020202020204" pitchFamily="34" charset="0"/>
                <a:cs typeface="Arial" panose="020B0604020202020204" pitchFamily="34" charset="0"/>
              </a:rPr>
              <a:t>edilmesi </a:t>
            </a:r>
            <a:r>
              <a:rPr lang="tr-TR" sz="2800" dirty="0" smtClean="0">
                <a:latin typeface="Arial" panose="020B0604020202020204" pitchFamily="34" charset="0"/>
                <a:cs typeface="Arial" panose="020B0604020202020204" pitchFamily="34" charset="0"/>
              </a:rPr>
              <a:t>gerekmektedir.</a:t>
            </a:r>
          </a:p>
          <a:p>
            <a:pPr lvl="1" algn="just"/>
            <a:r>
              <a:rPr lang="tr-TR" sz="2800" dirty="0" smtClean="0">
                <a:latin typeface="Arial" panose="020B0604020202020204" pitchFamily="34" charset="0"/>
                <a:cs typeface="Arial" panose="020B0604020202020204" pitchFamily="34" charset="0"/>
              </a:rPr>
              <a:t>Diğer </a:t>
            </a:r>
            <a:r>
              <a:rPr lang="tr-TR" sz="2800" dirty="0">
                <a:latin typeface="Arial" panose="020B0604020202020204" pitchFamily="34" charset="0"/>
                <a:cs typeface="Arial" panose="020B0604020202020204" pitchFamily="34" charset="0"/>
              </a:rPr>
              <a:t>ihalelerde ise bu belgelerin eksiltmeden önce idareye sunulması gerekmektedir.</a:t>
            </a:r>
          </a:p>
          <a:p>
            <a:endParaRPr lang="tr-TR" sz="2800" b="0" dirty="0">
              <a:solidFill>
                <a:schemeClr val="tx1"/>
              </a:solidFill>
              <a:effectLst/>
              <a:latin typeface="Arial" panose="020B0604020202020204" pitchFamily="34" charset="0"/>
              <a:cs typeface="Arial" panose="020B0604020202020204" pitchFamily="34" charset="0"/>
            </a:endParaRPr>
          </a:p>
          <a:p>
            <a:endParaRPr lang="tr-TR" sz="2800"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58</a:t>
            </a:fld>
            <a:endParaRPr lang="tr-TR"/>
          </a:p>
        </p:txBody>
      </p:sp>
    </p:spTree>
    <p:extLst>
      <p:ext uri="{BB962C8B-B14F-4D97-AF65-F5344CB8AC3E}">
        <p14:creationId xmlns:p14="http://schemas.microsoft.com/office/powerpoint/2010/main" val="338592161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sz="4000" b="0" dirty="0">
                <a:solidFill>
                  <a:schemeClr val="tx1"/>
                </a:solidFill>
                <a:effectLst/>
                <a:latin typeface="Arial" panose="020B0604020202020204" pitchFamily="34" charset="0"/>
                <a:cs typeface="Arial" panose="020B0604020202020204" pitchFamily="34" charset="0"/>
              </a:rPr>
              <a:t>ELEKTRONİK EKSİLTME</a:t>
            </a:r>
            <a:endParaRPr lang="tr-TR" sz="4000"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p:txBody>
          <a:bodyPr/>
          <a:lstStyle/>
          <a:p>
            <a:pPr marL="0" indent="0" algn="just">
              <a:buNone/>
            </a:pPr>
            <a:endParaRPr lang="tr-TR" sz="3200" b="0" dirty="0" smtClean="0">
              <a:solidFill>
                <a:schemeClr val="tx1"/>
              </a:solidFill>
              <a:effectLst/>
              <a:latin typeface="Arial" panose="020B0604020202020204" pitchFamily="34" charset="0"/>
              <a:cs typeface="Arial" panose="020B0604020202020204" pitchFamily="34" charset="0"/>
            </a:endParaRPr>
          </a:p>
          <a:p>
            <a:pPr algn="just"/>
            <a:r>
              <a:rPr lang="tr-TR" sz="3200" b="0" dirty="0" smtClean="0">
                <a:solidFill>
                  <a:schemeClr val="tx1"/>
                </a:solidFill>
                <a:effectLst/>
                <a:latin typeface="Arial" panose="020B0604020202020204" pitchFamily="34" charset="0"/>
                <a:cs typeface="Arial" panose="020B0604020202020204" pitchFamily="34" charset="0"/>
              </a:rPr>
              <a:t>Eksiltmede </a:t>
            </a:r>
            <a:r>
              <a:rPr lang="tr-TR" sz="3200" b="0" dirty="0">
                <a:solidFill>
                  <a:schemeClr val="tx1"/>
                </a:solidFill>
                <a:effectLst/>
                <a:latin typeface="Arial" panose="020B0604020202020204" pitchFamily="34" charset="0"/>
                <a:cs typeface="Arial" panose="020B0604020202020204" pitchFamily="34" charset="0"/>
              </a:rPr>
              <a:t>tur sayısı </a:t>
            </a:r>
            <a:r>
              <a:rPr lang="tr-TR" sz="3200" b="0" dirty="0">
                <a:solidFill>
                  <a:srgbClr val="FF0000"/>
                </a:solidFill>
                <a:effectLst/>
                <a:latin typeface="Arial" panose="020B0604020202020204" pitchFamily="34" charset="0"/>
                <a:cs typeface="Arial" panose="020B0604020202020204" pitchFamily="34" charset="0"/>
              </a:rPr>
              <a:t>beşi geçemez </a:t>
            </a:r>
            <a:r>
              <a:rPr lang="tr-TR" sz="3200" b="0" dirty="0">
                <a:solidFill>
                  <a:schemeClr val="tx1"/>
                </a:solidFill>
                <a:effectLst/>
                <a:latin typeface="Arial" panose="020B0604020202020204" pitchFamily="34" charset="0"/>
                <a:cs typeface="Arial" panose="020B0604020202020204" pitchFamily="34" charset="0"/>
              </a:rPr>
              <a:t>ve turlardan birinde </a:t>
            </a:r>
            <a:r>
              <a:rPr lang="tr-TR" sz="3200" b="0" dirty="0">
                <a:solidFill>
                  <a:srgbClr val="FF0000"/>
                </a:solidFill>
                <a:effectLst/>
                <a:latin typeface="Arial" panose="020B0604020202020204" pitchFamily="34" charset="0"/>
                <a:cs typeface="Arial" panose="020B0604020202020204" pitchFamily="34" charset="0"/>
              </a:rPr>
              <a:t>yeni teklif vermeyen </a:t>
            </a:r>
            <a:r>
              <a:rPr lang="tr-TR" sz="3200" b="0" dirty="0">
                <a:solidFill>
                  <a:schemeClr val="tx1"/>
                </a:solidFill>
                <a:effectLst/>
                <a:latin typeface="Arial" panose="020B0604020202020204" pitchFamily="34" charset="0"/>
                <a:cs typeface="Arial" panose="020B0604020202020204" pitchFamily="34" charset="0"/>
              </a:rPr>
              <a:t>istekli, sonraki turlarda da teklif veremez. </a:t>
            </a:r>
            <a:endParaRPr lang="tr-TR" sz="3200" b="0" dirty="0" smtClean="0">
              <a:solidFill>
                <a:schemeClr val="tx1"/>
              </a:solidFill>
              <a:effectLst/>
              <a:latin typeface="Arial" panose="020B0604020202020204" pitchFamily="34" charset="0"/>
              <a:cs typeface="Arial" panose="020B0604020202020204" pitchFamily="34" charset="0"/>
            </a:endParaRPr>
          </a:p>
          <a:p>
            <a:pPr algn="just"/>
            <a:endParaRPr lang="tr-TR" sz="3200" b="0" dirty="0">
              <a:solidFill>
                <a:schemeClr val="tx1"/>
              </a:solidFill>
              <a:effectLst/>
              <a:latin typeface="Arial" panose="020B0604020202020204" pitchFamily="34" charset="0"/>
              <a:cs typeface="Arial" panose="020B0604020202020204" pitchFamily="34" charset="0"/>
            </a:endParaRPr>
          </a:p>
          <a:p>
            <a:pPr algn="just"/>
            <a:r>
              <a:rPr lang="tr-TR" sz="3200" b="0" dirty="0">
                <a:solidFill>
                  <a:schemeClr val="tx1"/>
                </a:solidFill>
                <a:effectLst/>
                <a:latin typeface="Arial" panose="020B0604020202020204" pitchFamily="34" charset="0"/>
                <a:cs typeface="Arial" panose="020B0604020202020204" pitchFamily="34" charset="0"/>
              </a:rPr>
              <a:t>Elektronik eksiltmenin her aşamasında, </a:t>
            </a:r>
            <a:r>
              <a:rPr lang="tr-TR" sz="3200" b="0" dirty="0">
                <a:solidFill>
                  <a:srgbClr val="FF0000"/>
                </a:solidFill>
                <a:effectLst/>
                <a:latin typeface="Arial" panose="020B0604020202020204" pitchFamily="34" charset="0"/>
                <a:cs typeface="Arial" panose="020B0604020202020204" pitchFamily="34" charset="0"/>
              </a:rPr>
              <a:t>isteklilere o andaki sıralamaları </a:t>
            </a:r>
            <a:r>
              <a:rPr lang="tr-TR" sz="3200" b="0" dirty="0">
                <a:solidFill>
                  <a:schemeClr val="tx1"/>
                </a:solidFill>
                <a:effectLst/>
                <a:latin typeface="Arial" panose="020B0604020202020204" pitchFamily="34" charset="0"/>
                <a:cs typeface="Arial" panose="020B0604020202020204" pitchFamily="34" charset="0"/>
              </a:rPr>
              <a:t>EKAP üzerinde bildirilir. </a:t>
            </a:r>
          </a:p>
          <a:p>
            <a:pPr algn="just"/>
            <a:endParaRPr lang="tr-TR" sz="3200" b="0" dirty="0">
              <a:solidFill>
                <a:schemeClr val="tx1"/>
              </a:solidFill>
              <a:effectLst/>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12"/>
          </p:nvPr>
        </p:nvSpPr>
        <p:spPr/>
        <p:txBody>
          <a:bodyPr>
            <a:normAutofit fontScale="85000" lnSpcReduction="20000"/>
          </a:bodyPr>
          <a:lstStyle/>
          <a:p>
            <a:pPr>
              <a:defRPr/>
            </a:pPr>
            <a:fld id="{C7594F2F-08F0-4C92-8255-62562BEA1528}" type="slidenum">
              <a:rPr lang="tr-TR" smtClean="0">
                <a:solidFill>
                  <a:srgbClr val="E7DEC9">
                    <a:shade val="50000"/>
                    <a:satMod val="200000"/>
                  </a:srgbClr>
                </a:solidFill>
              </a:rPr>
              <a:pPr>
                <a:defRPr/>
              </a:pPr>
              <a:t>59</a:t>
            </a:fld>
            <a:endParaRPr lang="tr-TR">
              <a:solidFill>
                <a:srgbClr val="E7DEC9">
                  <a:shade val="50000"/>
                  <a:satMod val="200000"/>
                </a:srgbClr>
              </a:solidFill>
            </a:endParaRPr>
          </a:p>
        </p:txBody>
      </p:sp>
    </p:spTree>
    <p:extLst>
      <p:ext uri="{BB962C8B-B14F-4D97-AF65-F5344CB8AC3E}">
        <p14:creationId xmlns:p14="http://schemas.microsoft.com/office/powerpoint/2010/main" val="3712761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smtClean="0">
                <a:solidFill>
                  <a:schemeClr val="tx1"/>
                </a:solidFill>
                <a:latin typeface="Arial" panose="020B0604020202020204" pitchFamily="34" charset="0"/>
                <a:cs typeface="Arial" panose="020B0604020202020204" pitchFamily="34" charset="0"/>
              </a:rPr>
              <a:t>Entegrasyonlar</a:t>
            </a:r>
            <a:endParaRPr lang="tr-TR" dirty="0">
              <a:solidFill>
                <a:schemeClr val="tx1"/>
              </a:solidFill>
              <a:latin typeface="Arial" panose="020B0604020202020204" pitchFamily="34" charset="0"/>
              <a:cs typeface="Arial" panose="020B0604020202020204" pitchFamily="34" charset="0"/>
            </a:endParaRP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689952786"/>
              </p:ext>
            </p:extLst>
          </p:nvPr>
        </p:nvGraphicFramePr>
        <p:xfrm>
          <a:off x="1435100" y="1447800"/>
          <a:ext cx="749935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6</a:t>
            </a:fld>
            <a:endParaRPr lang="tr-TR">
              <a:solidFill>
                <a:srgbClr val="E7DEC9">
                  <a:shade val="50000"/>
                  <a:satMod val="200000"/>
                </a:srgbClr>
              </a:solidFill>
            </a:endParaRPr>
          </a:p>
        </p:txBody>
      </p:sp>
      <p:cxnSp>
        <p:nvCxnSpPr>
          <p:cNvPr id="7" name="Düz Ok Bağlayıcısı 6"/>
          <p:cNvCxnSpPr/>
          <p:nvPr/>
        </p:nvCxnSpPr>
        <p:spPr>
          <a:xfrm>
            <a:off x="5004048" y="2924944"/>
            <a:ext cx="0" cy="216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Düz Ok Bağlayıcısı 8"/>
          <p:cNvCxnSpPr/>
          <p:nvPr/>
        </p:nvCxnSpPr>
        <p:spPr>
          <a:xfrm flipH="1">
            <a:off x="5652120" y="2996952"/>
            <a:ext cx="792088" cy="432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Düz Ok Bağlayıcısı 10"/>
          <p:cNvCxnSpPr/>
          <p:nvPr/>
        </p:nvCxnSpPr>
        <p:spPr>
          <a:xfrm flipH="1">
            <a:off x="5652120" y="3789040"/>
            <a:ext cx="115212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Düz Ok Bağlayıcısı 12"/>
          <p:cNvCxnSpPr/>
          <p:nvPr/>
        </p:nvCxnSpPr>
        <p:spPr>
          <a:xfrm flipH="1" flipV="1">
            <a:off x="5436096" y="4437112"/>
            <a:ext cx="720080" cy="432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Düz Ok Bağlayıcısı 14"/>
          <p:cNvCxnSpPr/>
          <p:nvPr/>
        </p:nvCxnSpPr>
        <p:spPr>
          <a:xfrm flipV="1">
            <a:off x="4716016" y="4509120"/>
            <a:ext cx="72008" cy="2880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Düz Ok Bağlayıcısı 16"/>
          <p:cNvCxnSpPr/>
          <p:nvPr/>
        </p:nvCxnSpPr>
        <p:spPr>
          <a:xfrm flipV="1">
            <a:off x="3635896" y="4077072"/>
            <a:ext cx="720080" cy="1440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Düz Ok Bağlayıcısı 18"/>
          <p:cNvCxnSpPr/>
          <p:nvPr/>
        </p:nvCxnSpPr>
        <p:spPr>
          <a:xfrm>
            <a:off x="3995936" y="2924944"/>
            <a:ext cx="576064" cy="3600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120470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p:txBody>
          <a:bodyPr/>
          <a:lstStyle/>
          <a:p>
            <a:pPr algn="just"/>
            <a:endParaRPr lang="tr-TR" sz="3200" b="0" dirty="0" smtClean="0">
              <a:solidFill>
                <a:schemeClr val="tx1"/>
              </a:solidFill>
              <a:effectLst/>
              <a:latin typeface="Arial" panose="020B0604020202020204" pitchFamily="34" charset="0"/>
              <a:cs typeface="Arial" panose="020B0604020202020204" pitchFamily="34" charset="0"/>
            </a:endParaRPr>
          </a:p>
          <a:p>
            <a:pPr algn="just"/>
            <a:r>
              <a:rPr lang="tr-TR" sz="3200" b="0" dirty="0" smtClean="0">
                <a:solidFill>
                  <a:schemeClr val="tx1"/>
                </a:solidFill>
                <a:effectLst/>
                <a:latin typeface="Arial" panose="020B0604020202020204" pitchFamily="34" charset="0"/>
                <a:cs typeface="Arial" panose="020B0604020202020204" pitchFamily="34" charset="0"/>
              </a:rPr>
              <a:t>İhale </a:t>
            </a:r>
            <a:r>
              <a:rPr lang="tr-TR" sz="3200" b="0" dirty="0">
                <a:solidFill>
                  <a:schemeClr val="tx1"/>
                </a:solidFill>
                <a:effectLst/>
                <a:latin typeface="Arial" panose="020B0604020202020204" pitchFamily="34" charset="0"/>
                <a:cs typeface="Arial" panose="020B0604020202020204" pitchFamily="34" charset="0"/>
              </a:rPr>
              <a:t>dokümanında belirtilmesi kaydıyla, </a:t>
            </a:r>
            <a:r>
              <a:rPr lang="tr-TR" sz="3200" b="0" dirty="0">
                <a:solidFill>
                  <a:srgbClr val="FF0000"/>
                </a:solidFill>
                <a:effectLst/>
                <a:latin typeface="Arial" panose="020B0604020202020204" pitchFamily="34" charset="0"/>
                <a:cs typeface="Arial" panose="020B0604020202020204" pitchFamily="34" charset="0"/>
              </a:rPr>
              <a:t>diğer isteklilerin sıralamaları </a:t>
            </a:r>
            <a:r>
              <a:rPr lang="tr-TR" sz="3200" b="0" dirty="0">
                <a:solidFill>
                  <a:schemeClr val="tx1"/>
                </a:solidFill>
                <a:effectLst/>
                <a:latin typeface="Arial" panose="020B0604020202020204" pitchFamily="34" charset="0"/>
                <a:cs typeface="Arial" panose="020B0604020202020204" pitchFamily="34" charset="0"/>
              </a:rPr>
              <a:t>ve </a:t>
            </a:r>
            <a:r>
              <a:rPr lang="tr-TR" sz="3200" b="0" dirty="0">
                <a:solidFill>
                  <a:srgbClr val="FF0000"/>
                </a:solidFill>
                <a:effectLst/>
                <a:latin typeface="Arial" panose="020B0604020202020204" pitchFamily="34" charset="0"/>
                <a:cs typeface="Arial" panose="020B0604020202020204" pitchFamily="34" charset="0"/>
              </a:rPr>
              <a:t>istekli sayısı</a:t>
            </a:r>
            <a:r>
              <a:rPr lang="tr-TR" sz="3200" b="0" dirty="0">
                <a:solidFill>
                  <a:schemeClr val="tx1"/>
                </a:solidFill>
                <a:effectLst/>
                <a:latin typeface="Arial" panose="020B0604020202020204" pitchFamily="34" charset="0"/>
                <a:cs typeface="Arial" panose="020B0604020202020204" pitchFamily="34" charset="0"/>
              </a:rPr>
              <a:t> da ayrıca bildirilebilir. </a:t>
            </a:r>
            <a:endParaRPr lang="tr-TR" sz="3200" b="0" dirty="0" smtClean="0">
              <a:solidFill>
                <a:schemeClr val="tx1"/>
              </a:solidFill>
              <a:effectLst/>
              <a:latin typeface="Arial" panose="020B0604020202020204" pitchFamily="34" charset="0"/>
              <a:cs typeface="Arial" panose="020B0604020202020204" pitchFamily="34" charset="0"/>
            </a:endParaRPr>
          </a:p>
          <a:p>
            <a:pPr algn="just"/>
            <a:endParaRPr lang="tr-TR" sz="3200" b="0" dirty="0" smtClean="0">
              <a:solidFill>
                <a:schemeClr val="tx1"/>
              </a:solidFill>
              <a:effectLst/>
              <a:latin typeface="Arial" panose="020B0604020202020204" pitchFamily="34" charset="0"/>
              <a:cs typeface="Arial" panose="020B0604020202020204" pitchFamily="34" charset="0"/>
            </a:endParaRPr>
          </a:p>
          <a:p>
            <a:pPr algn="just"/>
            <a:r>
              <a:rPr lang="tr-TR" sz="3200" b="0" dirty="0" smtClean="0">
                <a:solidFill>
                  <a:schemeClr val="tx1"/>
                </a:solidFill>
                <a:effectLst/>
                <a:latin typeface="Arial" panose="020B0604020202020204" pitchFamily="34" charset="0"/>
                <a:cs typeface="Arial" panose="020B0604020202020204" pitchFamily="34" charset="0"/>
              </a:rPr>
              <a:t>Ancak, elektronik </a:t>
            </a:r>
            <a:r>
              <a:rPr lang="tr-TR" sz="3200" b="0" dirty="0">
                <a:solidFill>
                  <a:schemeClr val="tx1"/>
                </a:solidFill>
                <a:effectLst/>
                <a:latin typeface="Arial" panose="020B0604020202020204" pitchFamily="34" charset="0"/>
                <a:cs typeface="Arial" panose="020B0604020202020204" pitchFamily="34" charset="0"/>
              </a:rPr>
              <a:t>eksiltme süresince </a:t>
            </a:r>
            <a:r>
              <a:rPr lang="tr-TR" sz="3200" b="0" dirty="0">
                <a:solidFill>
                  <a:srgbClr val="FF0000"/>
                </a:solidFill>
                <a:effectLst/>
                <a:latin typeface="Arial" panose="020B0604020202020204" pitchFamily="34" charset="0"/>
                <a:cs typeface="Arial" panose="020B0604020202020204" pitchFamily="34" charset="0"/>
              </a:rPr>
              <a:t>isteklilerin kimlikleri </a:t>
            </a:r>
            <a:r>
              <a:rPr lang="tr-TR" sz="3200" b="0" dirty="0">
                <a:solidFill>
                  <a:schemeClr val="tx1"/>
                </a:solidFill>
                <a:effectLst/>
                <a:latin typeface="Arial" panose="020B0604020202020204" pitchFamily="34" charset="0"/>
                <a:cs typeface="Arial" panose="020B0604020202020204" pitchFamily="34" charset="0"/>
              </a:rPr>
              <a:t>açıklanmaz.</a:t>
            </a:r>
          </a:p>
        </p:txBody>
      </p:sp>
      <p:sp>
        <p:nvSpPr>
          <p:cNvPr id="4" name="Slayt Numarası Yer Tutucusu 3"/>
          <p:cNvSpPr>
            <a:spLocks noGrp="1"/>
          </p:cNvSpPr>
          <p:nvPr>
            <p:ph type="sldNum" sz="quarter" idx="12"/>
          </p:nvPr>
        </p:nvSpPr>
        <p:spPr/>
        <p:txBody>
          <a:bodyPr>
            <a:normAutofit fontScale="85000" lnSpcReduction="20000"/>
          </a:bodyPr>
          <a:lstStyle/>
          <a:p>
            <a:pPr>
              <a:defRPr/>
            </a:pPr>
            <a:fld id="{C7594F2F-08F0-4C92-8255-62562BEA1528}" type="slidenum">
              <a:rPr lang="tr-TR" smtClean="0">
                <a:solidFill>
                  <a:srgbClr val="E7DEC9">
                    <a:shade val="50000"/>
                    <a:satMod val="200000"/>
                  </a:srgbClr>
                </a:solidFill>
              </a:rPr>
              <a:pPr>
                <a:defRPr/>
              </a:pPr>
              <a:t>60</a:t>
            </a:fld>
            <a:endParaRPr lang="tr-TR">
              <a:solidFill>
                <a:srgbClr val="E7DEC9">
                  <a:shade val="50000"/>
                  <a:satMod val="200000"/>
                </a:srgbClr>
              </a:solidFill>
            </a:endParaRPr>
          </a:p>
        </p:txBody>
      </p:sp>
    </p:spTree>
    <p:extLst>
      <p:ext uri="{BB962C8B-B14F-4D97-AF65-F5344CB8AC3E}">
        <p14:creationId xmlns:p14="http://schemas.microsoft.com/office/powerpoint/2010/main" val="4224325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p:txBody>
          <a:bodyPr/>
          <a:lstStyle/>
          <a:p>
            <a:pPr algn="just"/>
            <a:r>
              <a:rPr lang="tr-TR" sz="3200" b="0" dirty="0" smtClean="0">
                <a:solidFill>
                  <a:schemeClr val="tx1"/>
                </a:solidFill>
                <a:effectLst/>
                <a:latin typeface="Arial" panose="020B0604020202020204" pitchFamily="34" charset="0"/>
                <a:cs typeface="Arial" panose="020B0604020202020204" pitchFamily="34" charset="0"/>
              </a:rPr>
              <a:t>Eksiltme yapılırken her tur için bir zaman aralığı </a:t>
            </a:r>
            <a:r>
              <a:rPr lang="tr-TR" sz="3200" b="0" dirty="0" smtClean="0">
                <a:solidFill>
                  <a:srgbClr val="FF0000"/>
                </a:solidFill>
                <a:effectLst/>
                <a:latin typeface="Arial" panose="020B0604020202020204" pitchFamily="34" charset="0"/>
                <a:cs typeface="Arial" panose="020B0604020202020204" pitchFamily="34" charset="0"/>
              </a:rPr>
              <a:t>(bekleme süresi) </a:t>
            </a:r>
            <a:r>
              <a:rPr lang="tr-TR" sz="3200" b="0" dirty="0" smtClean="0">
                <a:solidFill>
                  <a:schemeClr val="tx1"/>
                </a:solidFill>
                <a:effectLst/>
                <a:latin typeface="Arial" panose="020B0604020202020204" pitchFamily="34" charset="0"/>
                <a:cs typeface="Arial" panose="020B0604020202020204" pitchFamily="34" charset="0"/>
              </a:rPr>
              <a:t>belirlenir. </a:t>
            </a:r>
          </a:p>
          <a:p>
            <a:pPr algn="just"/>
            <a:r>
              <a:rPr lang="tr-TR" sz="3200" b="0" dirty="0" smtClean="0">
                <a:solidFill>
                  <a:schemeClr val="tx1"/>
                </a:solidFill>
                <a:effectLst/>
                <a:latin typeface="Arial" panose="020B0604020202020204" pitchFamily="34" charset="0"/>
                <a:cs typeface="Arial" panose="020B0604020202020204" pitchFamily="34" charset="0"/>
              </a:rPr>
              <a:t>İstekliler eksiltilmiş tekliflerini belirlenen bu zaman aralı</a:t>
            </a:r>
            <a:r>
              <a:rPr lang="tr-TR" sz="2800" b="0" dirty="0" smtClean="0">
                <a:solidFill>
                  <a:schemeClr val="tx1"/>
                </a:solidFill>
                <a:effectLst/>
                <a:latin typeface="Arial" panose="020B0604020202020204" pitchFamily="34" charset="0"/>
                <a:cs typeface="Arial" panose="020B0604020202020204" pitchFamily="34" charset="0"/>
              </a:rPr>
              <a:t>ğ</a:t>
            </a:r>
            <a:r>
              <a:rPr lang="tr-TR" sz="3200" b="0" dirty="0" smtClean="0">
                <a:solidFill>
                  <a:schemeClr val="tx1"/>
                </a:solidFill>
                <a:effectLst/>
                <a:latin typeface="Arial" panose="020B0604020202020204" pitchFamily="34" charset="0"/>
                <a:cs typeface="Arial" panose="020B0604020202020204" pitchFamily="34" charset="0"/>
              </a:rPr>
              <a:t>ında, </a:t>
            </a:r>
          </a:p>
          <a:p>
            <a:pPr lvl="1" algn="just"/>
            <a:r>
              <a:rPr lang="tr-TR" b="0" dirty="0" smtClean="0">
                <a:solidFill>
                  <a:schemeClr val="tx1"/>
                </a:solidFill>
                <a:effectLst/>
                <a:latin typeface="Arial" panose="020B0604020202020204" pitchFamily="34" charset="0"/>
                <a:cs typeface="Arial" panose="020B0604020202020204" pitchFamily="34" charset="0"/>
              </a:rPr>
              <a:t>Herhangi bir </a:t>
            </a:r>
            <a:r>
              <a:rPr lang="tr-TR" b="0" dirty="0" smtClean="0">
                <a:solidFill>
                  <a:srgbClr val="FF0000"/>
                </a:solidFill>
                <a:effectLst/>
                <a:latin typeface="Arial" panose="020B0604020202020204" pitchFamily="34" charset="0"/>
                <a:cs typeface="Arial" panose="020B0604020202020204" pitchFamily="34" charset="0"/>
              </a:rPr>
              <a:t>sıralama olmaksızın </a:t>
            </a:r>
            <a:r>
              <a:rPr lang="tr-TR" b="0" dirty="0" smtClean="0">
                <a:solidFill>
                  <a:schemeClr val="tx1"/>
                </a:solidFill>
                <a:effectLst/>
                <a:latin typeface="Arial" panose="020B0604020202020204" pitchFamily="34" charset="0"/>
                <a:cs typeface="Arial" panose="020B0604020202020204" pitchFamily="34" charset="0"/>
              </a:rPr>
              <a:t>ve</a:t>
            </a:r>
          </a:p>
          <a:p>
            <a:pPr lvl="1" algn="just"/>
            <a:r>
              <a:rPr lang="tr-TR" b="0" dirty="0" smtClean="0">
                <a:solidFill>
                  <a:srgbClr val="FF0000"/>
                </a:solidFill>
                <a:effectLst/>
                <a:latin typeface="Arial" panose="020B0604020202020204" pitchFamily="34" charset="0"/>
                <a:cs typeface="Arial" panose="020B0604020202020204" pitchFamily="34" charset="0"/>
              </a:rPr>
              <a:t>En </a:t>
            </a:r>
            <a:r>
              <a:rPr lang="tr-TR" b="0" dirty="0">
                <a:solidFill>
                  <a:srgbClr val="FF0000"/>
                </a:solidFill>
                <a:effectLst/>
                <a:latin typeface="Arial" panose="020B0604020202020204" pitchFamily="34" charset="0"/>
                <a:cs typeface="Arial" panose="020B0604020202020204" pitchFamily="34" charset="0"/>
              </a:rPr>
              <a:t>az asgari fark aralığı </a:t>
            </a:r>
            <a:r>
              <a:rPr lang="tr-TR" b="0" dirty="0">
                <a:solidFill>
                  <a:schemeClr val="tx1"/>
                </a:solidFill>
                <a:effectLst/>
                <a:latin typeface="Arial" panose="020B0604020202020204" pitchFamily="34" charset="0"/>
                <a:cs typeface="Arial" panose="020B0604020202020204" pitchFamily="34" charset="0"/>
              </a:rPr>
              <a:t>kadar </a:t>
            </a:r>
            <a:r>
              <a:rPr lang="tr-TR" b="0" dirty="0" smtClean="0">
                <a:solidFill>
                  <a:schemeClr val="tx1"/>
                </a:solidFill>
                <a:effectLst/>
                <a:latin typeface="Arial" panose="020B0604020202020204" pitchFamily="34" charset="0"/>
                <a:cs typeface="Arial" panose="020B0604020202020204" pitchFamily="34" charset="0"/>
              </a:rPr>
              <a:t>eksilterek </a:t>
            </a:r>
          </a:p>
          <a:p>
            <a:pPr marL="0" indent="0" algn="just">
              <a:buNone/>
            </a:pPr>
            <a:r>
              <a:rPr lang="tr-TR" sz="3200" b="0" dirty="0" smtClean="0">
                <a:solidFill>
                  <a:schemeClr val="tx1"/>
                </a:solidFill>
                <a:effectLst/>
                <a:latin typeface="Arial" panose="020B0604020202020204" pitchFamily="34" charset="0"/>
                <a:cs typeface="Arial" panose="020B0604020202020204" pitchFamily="34" charset="0"/>
              </a:rPr>
              <a:t>verirler. </a:t>
            </a:r>
          </a:p>
          <a:p>
            <a:endParaRPr lang="tr-TR" b="0" dirty="0">
              <a:solidFill>
                <a:schemeClr val="tx1"/>
              </a:solidFill>
              <a:effectLst/>
              <a:latin typeface="Arial" panose="020B0604020202020204" pitchFamily="34" charset="0"/>
              <a:cs typeface="Arial" panose="020B0604020202020204" pitchFamily="34" charset="0"/>
            </a:endParaRPr>
          </a:p>
          <a:p>
            <a:endParaRPr lang="tr-TR"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61</a:t>
            </a:fld>
            <a:endParaRPr lang="tr-TR"/>
          </a:p>
        </p:txBody>
      </p:sp>
    </p:spTree>
    <p:extLst>
      <p:ext uri="{BB962C8B-B14F-4D97-AF65-F5344CB8AC3E}">
        <p14:creationId xmlns:p14="http://schemas.microsoft.com/office/powerpoint/2010/main" val="836073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p:txBody>
          <a:bodyPr/>
          <a:lstStyle/>
          <a:p>
            <a:pPr algn="just"/>
            <a:endParaRPr lang="tr-TR" b="0" dirty="0" smtClean="0">
              <a:solidFill>
                <a:schemeClr val="tx1"/>
              </a:solidFill>
              <a:effectLst/>
              <a:latin typeface="Arial" panose="020B0604020202020204" pitchFamily="34" charset="0"/>
              <a:cs typeface="Arial" panose="020B0604020202020204" pitchFamily="34" charset="0"/>
            </a:endParaRPr>
          </a:p>
          <a:p>
            <a:pPr algn="just"/>
            <a:r>
              <a:rPr lang="tr-TR" sz="3200" b="0" dirty="0" smtClean="0">
                <a:solidFill>
                  <a:schemeClr val="tx1"/>
                </a:solidFill>
                <a:effectLst/>
                <a:latin typeface="Arial" panose="020B0604020202020204" pitchFamily="34" charset="0"/>
                <a:cs typeface="Arial" panose="020B0604020202020204" pitchFamily="34" charset="0"/>
              </a:rPr>
              <a:t>Geçerli </a:t>
            </a:r>
            <a:r>
              <a:rPr lang="tr-TR" sz="3200" b="0" dirty="0">
                <a:solidFill>
                  <a:schemeClr val="tx1"/>
                </a:solidFill>
                <a:effectLst/>
                <a:latin typeface="Arial" panose="020B0604020202020204" pitchFamily="34" charset="0"/>
                <a:cs typeface="Arial" panose="020B0604020202020204" pitchFamily="34" charset="0"/>
              </a:rPr>
              <a:t>tekliflerde de</a:t>
            </a:r>
            <a:r>
              <a:rPr lang="tr-TR" sz="2400" b="0" dirty="0">
                <a:solidFill>
                  <a:schemeClr val="tx1"/>
                </a:solidFill>
                <a:effectLst/>
                <a:latin typeface="Arial" panose="020B0604020202020204" pitchFamily="34" charset="0"/>
                <a:cs typeface="Arial" panose="020B0604020202020204" pitchFamily="34" charset="0"/>
              </a:rPr>
              <a:t>ğ</a:t>
            </a:r>
            <a:r>
              <a:rPr lang="tr-TR" sz="3200" b="0" dirty="0">
                <a:solidFill>
                  <a:schemeClr val="tx1"/>
                </a:solidFill>
                <a:effectLst/>
                <a:latin typeface="Arial" panose="020B0604020202020204" pitchFamily="34" charset="0"/>
                <a:cs typeface="Arial" panose="020B0604020202020204" pitchFamily="34" charset="0"/>
              </a:rPr>
              <a:t>işiklik olması sebebiyle </a:t>
            </a:r>
            <a:r>
              <a:rPr lang="tr-TR" sz="3200" b="0" dirty="0">
                <a:solidFill>
                  <a:srgbClr val="FF0000"/>
                </a:solidFill>
                <a:effectLst/>
                <a:latin typeface="Arial" panose="020B0604020202020204" pitchFamily="34" charset="0"/>
                <a:cs typeface="Arial" panose="020B0604020202020204" pitchFamily="34" charset="0"/>
              </a:rPr>
              <a:t>tekrar eksiltme yapılması </a:t>
            </a:r>
            <a:r>
              <a:rPr lang="tr-TR" sz="3200" b="0" dirty="0">
                <a:solidFill>
                  <a:schemeClr val="tx1"/>
                </a:solidFill>
                <a:effectLst/>
                <a:latin typeface="Arial" panose="020B0604020202020204" pitchFamily="34" charset="0"/>
                <a:cs typeface="Arial" panose="020B0604020202020204" pitchFamily="34" charset="0"/>
              </a:rPr>
              <a:t>halinde, yeni eksiltme daha önceki eksiltmede verilmiş olan </a:t>
            </a:r>
            <a:r>
              <a:rPr lang="tr-TR" sz="3200" b="0" dirty="0">
                <a:solidFill>
                  <a:srgbClr val="FF0000"/>
                </a:solidFill>
                <a:effectLst/>
                <a:latin typeface="Arial" panose="020B0604020202020204" pitchFamily="34" charset="0"/>
                <a:cs typeface="Arial" panose="020B0604020202020204" pitchFamily="34" charset="0"/>
              </a:rPr>
              <a:t>son teklifler üzerinden yapılır</a:t>
            </a:r>
            <a:r>
              <a:rPr lang="tr-TR" sz="3200" b="0" dirty="0" smtClean="0">
                <a:solidFill>
                  <a:srgbClr val="FF0000"/>
                </a:solidFill>
                <a:effectLst/>
                <a:latin typeface="Arial" panose="020B0604020202020204" pitchFamily="34" charset="0"/>
                <a:cs typeface="Arial" panose="020B0604020202020204" pitchFamily="34" charset="0"/>
              </a:rPr>
              <a:t>.</a:t>
            </a:r>
          </a:p>
          <a:p>
            <a:pPr algn="just"/>
            <a:endParaRPr lang="tr-TR" sz="3200" b="0" dirty="0">
              <a:solidFill>
                <a:schemeClr val="tx1"/>
              </a:solidFill>
              <a:effectLst/>
              <a:latin typeface="Arial" panose="020B0604020202020204" pitchFamily="34" charset="0"/>
              <a:cs typeface="Arial" panose="020B0604020202020204" pitchFamily="34" charset="0"/>
            </a:endParaRPr>
          </a:p>
          <a:p>
            <a:endParaRPr lang="tr-TR"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62</a:t>
            </a:fld>
            <a:endParaRPr lang="tr-TR"/>
          </a:p>
        </p:txBody>
      </p:sp>
    </p:spTree>
    <p:extLst>
      <p:ext uri="{BB962C8B-B14F-4D97-AF65-F5344CB8AC3E}">
        <p14:creationId xmlns:p14="http://schemas.microsoft.com/office/powerpoint/2010/main" val="278374966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p:txBody>
          <a:bodyPr/>
          <a:lstStyle/>
          <a:p>
            <a:pPr algn="just"/>
            <a:endParaRPr lang="tr-TR" b="0" dirty="0" smtClean="0">
              <a:solidFill>
                <a:schemeClr val="tx1"/>
              </a:solidFill>
              <a:effectLst/>
              <a:latin typeface="Arial" panose="020B0604020202020204" pitchFamily="34" charset="0"/>
              <a:cs typeface="Arial" panose="020B0604020202020204" pitchFamily="34" charset="0"/>
            </a:endParaRPr>
          </a:p>
          <a:p>
            <a:pPr algn="just"/>
            <a:r>
              <a:rPr lang="tr-TR" sz="3200" b="0" dirty="0" err="1" smtClean="0">
                <a:solidFill>
                  <a:schemeClr val="tx1"/>
                </a:solidFill>
                <a:effectLst/>
                <a:latin typeface="Arial" panose="020B0604020202020204" pitchFamily="34" charset="0"/>
                <a:cs typeface="Arial" panose="020B0604020202020204" pitchFamily="34" charset="0"/>
              </a:rPr>
              <a:t>Eksitme</a:t>
            </a:r>
            <a:r>
              <a:rPr lang="tr-TR" sz="3200" dirty="0">
                <a:latin typeface="Arial" panose="020B0604020202020204" pitchFamily="34" charset="0"/>
                <a:cs typeface="Arial" panose="020B0604020202020204" pitchFamily="34" charset="0"/>
              </a:rPr>
              <a:t> </a:t>
            </a:r>
            <a:r>
              <a:rPr lang="tr-TR" sz="3200" dirty="0" smtClean="0">
                <a:latin typeface="Arial" panose="020B0604020202020204" pitchFamily="34" charset="0"/>
                <a:cs typeface="Arial" panose="020B0604020202020204" pitchFamily="34" charset="0"/>
              </a:rPr>
              <a:t>aşağıdaki durumlarda </a:t>
            </a:r>
            <a:r>
              <a:rPr lang="tr-TR" sz="3200" dirty="0" smtClean="0">
                <a:solidFill>
                  <a:srgbClr val="FF0000"/>
                </a:solidFill>
                <a:latin typeface="Arial" panose="020B0604020202020204" pitchFamily="34" charset="0"/>
                <a:cs typeface="Arial" panose="020B0604020202020204" pitchFamily="34" charset="0"/>
              </a:rPr>
              <a:t>sona erer</a:t>
            </a:r>
            <a:endParaRPr lang="tr-TR" sz="3200" b="0" dirty="0" smtClean="0">
              <a:solidFill>
                <a:srgbClr val="FF0000"/>
              </a:solidFill>
              <a:effectLst/>
              <a:latin typeface="Arial" panose="020B0604020202020204" pitchFamily="34" charset="0"/>
              <a:cs typeface="Arial" panose="020B0604020202020204" pitchFamily="34" charset="0"/>
            </a:endParaRPr>
          </a:p>
          <a:p>
            <a:pPr lvl="1" algn="just"/>
            <a:r>
              <a:rPr lang="tr-TR" dirty="0" smtClean="0">
                <a:latin typeface="Arial" panose="020B0604020202020204" pitchFamily="34" charset="0"/>
                <a:cs typeface="Arial" panose="020B0604020202020204" pitchFamily="34" charset="0"/>
              </a:rPr>
              <a:t>Davette belirtilen </a:t>
            </a:r>
            <a:r>
              <a:rPr lang="tr-TR" dirty="0" smtClean="0">
                <a:solidFill>
                  <a:srgbClr val="FF0000"/>
                </a:solidFill>
                <a:latin typeface="Arial" panose="020B0604020202020204" pitchFamily="34" charset="0"/>
                <a:cs typeface="Arial" panose="020B0604020202020204" pitchFamily="34" charset="0"/>
              </a:rPr>
              <a:t>tarih ve saatin dolması</a:t>
            </a:r>
          </a:p>
          <a:p>
            <a:pPr lvl="1" algn="just"/>
            <a:r>
              <a:rPr lang="tr-TR" dirty="0" smtClean="0">
                <a:latin typeface="Arial" panose="020B0604020202020204" pitchFamily="34" charset="0"/>
                <a:cs typeface="Arial" panose="020B0604020202020204" pitchFamily="34" charset="0"/>
              </a:rPr>
              <a:t>Bekleme süresinde </a:t>
            </a:r>
            <a:r>
              <a:rPr lang="tr-TR" dirty="0" smtClean="0">
                <a:solidFill>
                  <a:srgbClr val="FF0000"/>
                </a:solidFill>
                <a:latin typeface="Arial" panose="020B0604020202020204" pitchFamily="34" charset="0"/>
                <a:cs typeface="Arial" panose="020B0604020202020204" pitchFamily="34" charset="0"/>
              </a:rPr>
              <a:t>asgari fark aralığına </a:t>
            </a:r>
            <a:r>
              <a:rPr lang="tr-TR" dirty="0" smtClean="0">
                <a:latin typeface="Arial" panose="020B0604020202020204" pitchFamily="34" charset="0"/>
                <a:cs typeface="Arial" panose="020B0604020202020204" pitchFamily="34" charset="0"/>
              </a:rPr>
              <a:t>sahip teklif alınmaması</a:t>
            </a:r>
          </a:p>
          <a:p>
            <a:pPr lvl="1" algn="just"/>
            <a:r>
              <a:rPr lang="tr-TR" dirty="0" smtClean="0">
                <a:solidFill>
                  <a:srgbClr val="FF0000"/>
                </a:solidFill>
                <a:latin typeface="Arial" panose="020B0604020202020204" pitchFamily="34" charset="0"/>
                <a:cs typeface="Arial" panose="020B0604020202020204" pitchFamily="34" charset="0"/>
              </a:rPr>
              <a:t>Tur sayısının </a:t>
            </a:r>
            <a:r>
              <a:rPr lang="tr-TR" dirty="0" smtClean="0">
                <a:latin typeface="Arial" panose="020B0604020202020204" pitchFamily="34" charset="0"/>
                <a:cs typeface="Arial" panose="020B0604020202020204" pitchFamily="34" charset="0"/>
              </a:rPr>
              <a:t>tamamlanması</a:t>
            </a:r>
          </a:p>
          <a:p>
            <a:pPr algn="just"/>
            <a:endParaRPr lang="tr-TR" sz="3200" b="0" dirty="0" smtClean="0">
              <a:solidFill>
                <a:srgbClr val="FF0000"/>
              </a:solidFill>
              <a:effectLst/>
              <a:latin typeface="Arial" panose="020B0604020202020204" pitchFamily="34" charset="0"/>
              <a:cs typeface="Arial" panose="020B0604020202020204" pitchFamily="34" charset="0"/>
            </a:endParaRPr>
          </a:p>
          <a:p>
            <a:pPr algn="just"/>
            <a:r>
              <a:rPr lang="tr-TR" sz="3200" dirty="0">
                <a:latin typeface="Arial" panose="020B0604020202020204" pitchFamily="34" charset="0"/>
                <a:cs typeface="Arial" panose="020B0604020202020204" pitchFamily="34" charset="0"/>
              </a:rPr>
              <a:t>Eksiltme sonucunda tekliflerin eşit olması </a:t>
            </a:r>
            <a:r>
              <a:rPr lang="tr-TR" sz="3200" dirty="0" smtClean="0">
                <a:latin typeface="Arial" panose="020B0604020202020204" pitchFamily="34" charset="0"/>
                <a:cs typeface="Arial" panose="020B0604020202020204" pitchFamily="34" charset="0"/>
              </a:rPr>
              <a:t>halinde </a:t>
            </a:r>
            <a:r>
              <a:rPr lang="tr-TR" sz="3200" dirty="0">
                <a:latin typeface="Arial" panose="020B0604020202020204" pitchFamily="34" charset="0"/>
                <a:cs typeface="Arial" panose="020B0604020202020204" pitchFamily="34" charset="0"/>
              </a:rPr>
              <a:t>kura yöntemine başvurulur. </a:t>
            </a:r>
          </a:p>
          <a:p>
            <a:pPr algn="just"/>
            <a:endParaRPr lang="tr-TR" sz="3200" b="0" dirty="0" smtClean="0">
              <a:solidFill>
                <a:schemeClr val="tx1"/>
              </a:solidFill>
              <a:effectLst/>
              <a:latin typeface="Arial" panose="020B0604020202020204" pitchFamily="34" charset="0"/>
              <a:cs typeface="Arial" panose="020B0604020202020204" pitchFamily="34" charset="0"/>
            </a:endParaRPr>
          </a:p>
          <a:p>
            <a:endParaRPr lang="tr-TR"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63</a:t>
            </a:fld>
            <a:endParaRPr lang="tr-TR"/>
          </a:p>
        </p:txBody>
      </p:sp>
    </p:spTree>
    <p:extLst>
      <p:ext uri="{BB962C8B-B14F-4D97-AF65-F5344CB8AC3E}">
        <p14:creationId xmlns:p14="http://schemas.microsoft.com/office/powerpoint/2010/main" val="2347328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2"/>
          </p:nvPr>
        </p:nvSpPr>
        <p:spPr/>
        <p:txBody>
          <a:bodyPr>
            <a:normAutofit fontScale="85000" lnSpcReduction="20000"/>
          </a:bodyPr>
          <a:lstStyle/>
          <a:p>
            <a:pPr>
              <a:defRPr/>
            </a:pPr>
            <a:fld id="{1F5AB7A3-0336-467B-A400-E3915F30D48A}" type="slidenum">
              <a:rPr lang="tr-TR"/>
              <a:pPr>
                <a:defRPr/>
              </a:pPr>
              <a:t>64</a:t>
            </a:fld>
            <a:endParaRPr lang="tr-TR"/>
          </a:p>
        </p:txBody>
      </p:sp>
      <p:sp>
        <p:nvSpPr>
          <p:cNvPr id="26628" name="2 İçerik Yer Tutucusu"/>
          <p:cNvSpPr>
            <a:spLocks noGrp="1"/>
          </p:cNvSpPr>
          <p:nvPr>
            <p:ph sz="quarter" idx="1"/>
          </p:nvPr>
        </p:nvSpPr>
        <p:spPr>
          <a:xfrm>
            <a:off x="323530" y="1556792"/>
            <a:ext cx="8370887" cy="5040560"/>
          </a:xfrm>
        </p:spPr>
        <p:txBody>
          <a:bodyPr/>
          <a:lstStyle/>
          <a:p>
            <a:pPr marL="0" indent="0" algn="just" eaLnBrk="1" hangingPunct="1">
              <a:lnSpc>
                <a:spcPct val="90000"/>
              </a:lnSpc>
              <a:buNone/>
            </a:pPr>
            <a:r>
              <a:rPr lang="tr-TR" sz="3200" dirty="0" smtClean="0"/>
              <a:t>  </a:t>
            </a:r>
            <a:endParaRPr lang="tr-TR" sz="3200" dirty="0"/>
          </a:p>
        </p:txBody>
      </p:sp>
      <p:sp>
        <p:nvSpPr>
          <p:cNvPr id="2" name="Metin kutusu 1"/>
          <p:cNvSpPr txBox="1"/>
          <p:nvPr/>
        </p:nvSpPr>
        <p:spPr>
          <a:xfrm>
            <a:off x="179512" y="1556792"/>
            <a:ext cx="8784976" cy="5216813"/>
          </a:xfrm>
          <a:prstGeom prst="rect">
            <a:avLst/>
          </a:prstGeom>
          <a:noFill/>
        </p:spPr>
        <p:txBody>
          <a:bodyPr wrap="square" rtlCol="0">
            <a:spAutoFit/>
          </a:bodyPr>
          <a:lstStyle/>
          <a:p>
            <a:pPr algn="just" defTabSz="457200" fontAlgn="auto">
              <a:spcBef>
                <a:spcPct val="20000"/>
              </a:spcBef>
              <a:spcAft>
                <a:spcPts val="600"/>
              </a:spcAft>
              <a:buClr>
                <a:srgbClr val="903163"/>
              </a:buClr>
              <a:buSzPct val="92000"/>
            </a:pPr>
            <a:r>
              <a:rPr lang="tr-TR" sz="2400" dirty="0" smtClean="0">
                <a:solidFill>
                  <a:srgbClr val="3D3D3D"/>
                </a:solidFill>
                <a:latin typeface="Arial" panose="020B0604020202020204" pitchFamily="34" charset="0"/>
                <a:cs typeface="Arial" panose="020B0604020202020204" pitchFamily="34" charset="0"/>
              </a:rPr>
              <a:t>ÖRNEK:</a:t>
            </a:r>
          </a:p>
          <a:p>
            <a:pPr algn="just" defTabSz="457200" fontAlgn="auto">
              <a:spcBef>
                <a:spcPct val="20000"/>
              </a:spcBef>
              <a:spcAft>
                <a:spcPts val="600"/>
              </a:spcAft>
              <a:buClr>
                <a:srgbClr val="903163"/>
              </a:buClr>
              <a:buSzPct val="92000"/>
            </a:pPr>
            <a:r>
              <a:rPr lang="tr-TR" sz="2400" dirty="0" smtClean="0">
                <a:solidFill>
                  <a:srgbClr val="00B0F0"/>
                </a:solidFill>
                <a:latin typeface="Arial" panose="020B0604020202020204" pitchFamily="34" charset="0"/>
                <a:cs typeface="Arial" panose="020B0604020202020204" pitchFamily="34" charset="0"/>
              </a:rPr>
              <a:t>Alım Konusu: </a:t>
            </a:r>
            <a:r>
              <a:rPr lang="tr-TR" sz="2400" dirty="0" smtClean="0">
                <a:latin typeface="Arial" panose="020B0604020202020204" pitchFamily="34" charset="0"/>
                <a:cs typeface="Arial" panose="020B0604020202020204" pitchFamily="34" charset="0"/>
              </a:rPr>
              <a:t>1000 adet </a:t>
            </a:r>
            <a:r>
              <a:rPr lang="tr-TR" sz="2400" dirty="0" smtClean="0">
                <a:solidFill>
                  <a:srgbClr val="3D3D3D"/>
                </a:solidFill>
                <a:latin typeface="Arial" panose="020B0604020202020204" pitchFamily="34" charset="0"/>
                <a:cs typeface="Arial" panose="020B0604020202020204" pitchFamily="34" charset="0"/>
              </a:rPr>
              <a:t>su geçirmez bot alımı</a:t>
            </a:r>
          </a:p>
          <a:p>
            <a:pPr algn="just" defTabSz="457200" fontAlgn="auto">
              <a:spcBef>
                <a:spcPct val="20000"/>
              </a:spcBef>
              <a:spcAft>
                <a:spcPts val="600"/>
              </a:spcAft>
              <a:buClr>
                <a:srgbClr val="903163"/>
              </a:buClr>
              <a:buSzPct val="92000"/>
            </a:pPr>
            <a:r>
              <a:rPr lang="tr-TR" sz="2400" dirty="0" smtClean="0">
                <a:solidFill>
                  <a:srgbClr val="00B0F0"/>
                </a:solidFill>
                <a:latin typeface="Arial" panose="020B0604020202020204" pitchFamily="34" charset="0"/>
                <a:cs typeface="Arial" panose="020B0604020202020204" pitchFamily="34" charset="0"/>
              </a:rPr>
              <a:t>Tur sayısı </a:t>
            </a:r>
            <a:r>
              <a:rPr lang="tr-TR" sz="2400" dirty="0" smtClean="0">
                <a:solidFill>
                  <a:srgbClr val="3D3D3D"/>
                </a:solidFill>
                <a:latin typeface="Arial" panose="020B0604020202020204" pitchFamily="34" charset="0"/>
                <a:cs typeface="Arial" panose="020B0604020202020204" pitchFamily="34" charset="0"/>
              </a:rPr>
              <a:t>: 3</a:t>
            </a:r>
          </a:p>
          <a:p>
            <a:pPr algn="just" defTabSz="457200" fontAlgn="auto">
              <a:spcBef>
                <a:spcPct val="20000"/>
              </a:spcBef>
              <a:spcAft>
                <a:spcPts val="600"/>
              </a:spcAft>
              <a:buClr>
                <a:srgbClr val="903163"/>
              </a:buClr>
              <a:buSzPct val="92000"/>
            </a:pPr>
            <a:r>
              <a:rPr lang="tr-TR" sz="2400" dirty="0" smtClean="0">
                <a:solidFill>
                  <a:srgbClr val="00B0F0"/>
                </a:solidFill>
                <a:latin typeface="Arial" panose="020B0604020202020204" pitchFamily="34" charset="0"/>
                <a:cs typeface="Arial" panose="020B0604020202020204" pitchFamily="34" charset="0"/>
              </a:rPr>
              <a:t>Geçerli teklif</a:t>
            </a:r>
            <a:r>
              <a:rPr lang="tr-TR" sz="2400" dirty="0" smtClean="0">
                <a:solidFill>
                  <a:srgbClr val="3D3D3D"/>
                </a:solidFill>
                <a:latin typeface="Arial" panose="020B0604020202020204" pitchFamily="34" charset="0"/>
                <a:cs typeface="Arial" panose="020B0604020202020204" pitchFamily="34" charset="0"/>
              </a:rPr>
              <a:t>: 3</a:t>
            </a:r>
          </a:p>
          <a:p>
            <a:pPr algn="just" defTabSz="457200" fontAlgn="auto">
              <a:spcBef>
                <a:spcPct val="20000"/>
              </a:spcBef>
              <a:spcAft>
                <a:spcPts val="600"/>
              </a:spcAft>
              <a:buClr>
                <a:srgbClr val="903163"/>
              </a:buClr>
              <a:buSzPct val="92000"/>
            </a:pPr>
            <a:r>
              <a:rPr lang="tr-TR" sz="2400" dirty="0" smtClean="0">
                <a:solidFill>
                  <a:srgbClr val="3D3D3D"/>
                </a:solidFill>
                <a:latin typeface="Arial" panose="020B0604020202020204" pitchFamily="34" charset="0"/>
                <a:cs typeface="Arial" panose="020B0604020202020204" pitchFamily="34" charset="0"/>
              </a:rPr>
              <a:t>İstekli A: 100.000 TL</a:t>
            </a:r>
          </a:p>
          <a:p>
            <a:pPr algn="just" defTabSz="457200" fontAlgn="auto">
              <a:spcBef>
                <a:spcPct val="20000"/>
              </a:spcBef>
              <a:spcAft>
                <a:spcPts val="600"/>
              </a:spcAft>
              <a:buClr>
                <a:srgbClr val="903163"/>
              </a:buClr>
              <a:buSzPct val="92000"/>
            </a:pPr>
            <a:r>
              <a:rPr lang="tr-TR" sz="2400" dirty="0" smtClean="0">
                <a:solidFill>
                  <a:srgbClr val="3D3D3D"/>
                </a:solidFill>
                <a:latin typeface="Arial" panose="020B0604020202020204" pitchFamily="34" charset="0"/>
                <a:cs typeface="Arial" panose="020B0604020202020204" pitchFamily="34" charset="0"/>
              </a:rPr>
              <a:t>İstekli B: 120.000 TL</a:t>
            </a:r>
          </a:p>
          <a:p>
            <a:pPr algn="just" defTabSz="457200" fontAlgn="auto">
              <a:spcBef>
                <a:spcPct val="20000"/>
              </a:spcBef>
              <a:spcAft>
                <a:spcPts val="600"/>
              </a:spcAft>
              <a:buClr>
                <a:srgbClr val="903163"/>
              </a:buClr>
              <a:buSzPct val="92000"/>
            </a:pPr>
            <a:r>
              <a:rPr lang="tr-TR" sz="2400" dirty="0" smtClean="0">
                <a:solidFill>
                  <a:srgbClr val="3D3D3D"/>
                </a:solidFill>
                <a:latin typeface="Arial" panose="020B0604020202020204" pitchFamily="34" charset="0"/>
                <a:cs typeface="Arial" panose="020B0604020202020204" pitchFamily="34" charset="0"/>
              </a:rPr>
              <a:t>İstekli C: 140.000 TL</a:t>
            </a:r>
          </a:p>
          <a:p>
            <a:pPr algn="just" defTabSz="457200" fontAlgn="auto">
              <a:spcBef>
                <a:spcPct val="20000"/>
              </a:spcBef>
              <a:spcAft>
                <a:spcPts val="600"/>
              </a:spcAft>
              <a:buClr>
                <a:srgbClr val="903163"/>
              </a:buClr>
              <a:buSzPct val="92000"/>
            </a:pPr>
            <a:r>
              <a:rPr lang="tr-TR" sz="2400" dirty="0" smtClean="0">
                <a:solidFill>
                  <a:srgbClr val="00B0F0"/>
                </a:solidFill>
                <a:latin typeface="Arial" panose="020B0604020202020204" pitchFamily="34" charset="0"/>
                <a:cs typeface="Arial" panose="020B0604020202020204" pitchFamily="34" charset="0"/>
              </a:rPr>
              <a:t>Her tur için verilen teklif verme süresi</a:t>
            </a:r>
            <a:r>
              <a:rPr lang="tr-TR" sz="2400" dirty="0" smtClean="0">
                <a:solidFill>
                  <a:srgbClr val="3D3D3D"/>
                </a:solidFill>
                <a:latin typeface="Arial" panose="020B0604020202020204" pitchFamily="34" charset="0"/>
                <a:cs typeface="Arial" panose="020B0604020202020204" pitchFamily="34" charset="0"/>
              </a:rPr>
              <a:t>: 30 dakika</a:t>
            </a:r>
          </a:p>
          <a:p>
            <a:pPr algn="just" defTabSz="457200" fontAlgn="auto">
              <a:spcBef>
                <a:spcPct val="20000"/>
              </a:spcBef>
              <a:spcAft>
                <a:spcPts val="600"/>
              </a:spcAft>
              <a:buClr>
                <a:srgbClr val="903163"/>
              </a:buClr>
              <a:buSzPct val="92000"/>
            </a:pPr>
            <a:r>
              <a:rPr lang="tr-TR" sz="2400" dirty="0" smtClean="0">
                <a:solidFill>
                  <a:srgbClr val="00B0F0"/>
                </a:solidFill>
                <a:latin typeface="Arial" panose="020B0604020202020204" pitchFamily="34" charset="0"/>
                <a:cs typeface="Arial" panose="020B0604020202020204" pitchFamily="34" charset="0"/>
              </a:rPr>
              <a:t>Asgari Fark: </a:t>
            </a:r>
            <a:r>
              <a:rPr lang="tr-TR" sz="2400" dirty="0" smtClean="0">
                <a:solidFill>
                  <a:srgbClr val="3D3D3D"/>
                </a:solidFill>
                <a:latin typeface="Arial" panose="020B0604020202020204" pitchFamily="34" charset="0"/>
                <a:cs typeface="Arial" panose="020B0604020202020204" pitchFamily="34" charset="0"/>
              </a:rPr>
              <a:t>10.000 TL</a:t>
            </a:r>
          </a:p>
          <a:p>
            <a:pPr algn="just" defTabSz="457200" fontAlgn="auto">
              <a:spcBef>
                <a:spcPct val="20000"/>
              </a:spcBef>
              <a:spcAft>
                <a:spcPts val="600"/>
              </a:spcAft>
              <a:buClr>
                <a:srgbClr val="903163"/>
              </a:buClr>
              <a:buSzPct val="92000"/>
            </a:pPr>
            <a:endParaRPr lang="tr-TR" sz="2800" dirty="0" smtClean="0">
              <a:solidFill>
                <a:srgbClr val="00B0F0"/>
              </a:solidFill>
              <a:latin typeface="Arial" panose="020B0604020202020204" pitchFamily="34" charset="0"/>
              <a:cs typeface="Arial" panose="020B0604020202020204" pitchFamily="34" charset="0"/>
            </a:endParaRPr>
          </a:p>
        </p:txBody>
      </p:sp>
      <p:sp>
        <p:nvSpPr>
          <p:cNvPr id="7" name="Başlık 1"/>
          <p:cNvSpPr>
            <a:spLocks noGrp="1"/>
          </p:cNvSpPr>
          <p:nvPr>
            <p:ph type="title"/>
          </p:nvPr>
        </p:nvSpPr>
        <p:spPr>
          <a:xfrm>
            <a:off x="612648" y="228600"/>
            <a:ext cx="8153400" cy="990600"/>
          </a:xfrm>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6116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2"/>
          </p:nvPr>
        </p:nvSpPr>
        <p:spPr/>
        <p:txBody>
          <a:bodyPr>
            <a:normAutofit fontScale="85000" lnSpcReduction="20000"/>
          </a:bodyPr>
          <a:lstStyle/>
          <a:p>
            <a:pPr>
              <a:defRPr/>
            </a:pPr>
            <a:fld id="{1F5AB7A3-0336-467B-A400-E3915F30D48A}" type="slidenum">
              <a:rPr lang="tr-TR"/>
              <a:pPr>
                <a:defRPr/>
              </a:pPr>
              <a:t>65</a:t>
            </a:fld>
            <a:endParaRPr lang="tr-TR"/>
          </a:p>
        </p:txBody>
      </p:sp>
      <p:sp>
        <p:nvSpPr>
          <p:cNvPr id="26628" name="2 İçerik Yer Tutucusu"/>
          <p:cNvSpPr>
            <a:spLocks noGrp="1"/>
          </p:cNvSpPr>
          <p:nvPr>
            <p:ph sz="quarter" idx="1"/>
          </p:nvPr>
        </p:nvSpPr>
        <p:spPr>
          <a:xfrm>
            <a:off x="323530" y="1556792"/>
            <a:ext cx="8370887" cy="5040560"/>
          </a:xfrm>
        </p:spPr>
        <p:txBody>
          <a:bodyPr/>
          <a:lstStyle/>
          <a:p>
            <a:pPr marL="0" indent="0" algn="just" eaLnBrk="1" hangingPunct="1">
              <a:lnSpc>
                <a:spcPct val="90000"/>
              </a:lnSpc>
              <a:buNone/>
            </a:pPr>
            <a:r>
              <a:rPr lang="tr-TR" sz="3200" dirty="0" smtClean="0"/>
              <a:t>  </a:t>
            </a:r>
            <a:endParaRPr lang="tr-TR" sz="3200" dirty="0"/>
          </a:p>
        </p:txBody>
      </p:sp>
      <p:sp>
        <p:nvSpPr>
          <p:cNvPr id="3" name="Aşağı Ok Belirtme Çizgisi 2"/>
          <p:cNvSpPr/>
          <p:nvPr/>
        </p:nvSpPr>
        <p:spPr>
          <a:xfrm>
            <a:off x="3311860" y="1844824"/>
            <a:ext cx="2664296" cy="1368152"/>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tr-TR" sz="2800" dirty="0" smtClean="0">
                <a:solidFill>
                  <a:prstClr val="white"/>
                </a:solidFill>
                <a:latin typeface="Arial" panose="020B0604020202020204" pitchFamily="34" charset="0"/>
                <a:cs typeface="Arial" panose="020B0604020202020204" pitchFamily="34" charset="0"/>
              </a:rPr>
              <a:t>ELEKTRONİK EKSİLTME</a:t>
            </a:r>
          </a:p>
        </p:txBody>
      </p:sp>
      <p:graphicFrame>
        <p:nvGraphicFramePr>
          <p:cNvPr id="6" name="Diyagram 5"/>
          <p:cNvGraphicFramePr/>
          <p:nvPr>
            <p:extLst>
              <p:ext uri="{D42A27DB-BD31-4B8C-83A1-F6EECF244321}">
                <p14:modId xmlns:p14="http://schemas.microsoft.com/office/powerpoint/2010/main" val="3474744387"/>
              </p:ext>
            </p:extLst>
          </p:nvPr>
        </p:nvGraphicFramePr>
        <p:xfrm>
          <a:off x="1151620" y="3212976"/>
          <a:ext cx="6984776" cy="3168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Başlık 1"/>
          <p:cNvSpPr>
            <a:spLocks noGrp="1"/>
          </p:cNvSpPr>
          <p:nvPr>
            <p:ph type="title"/>
          </p:nvPr>
        </p:nvSpPr>
        <p:spPr>
          <a:xfrm>
            <a:off x="612648" y="228600"/>
            <a:ext cx="8153400" cy="990600"/>
          </a:xfrm>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75063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2"/>
          </p:nvPr>
        </p:nvSpPr>
        <p:spPr/>
        <p:txBody>
          <a:bodyPr>
            <a:normAutofit fontScale="85000" lnSpcReduction="20000"/>
          </a:bodyPr>
          <a:lstStyle/>
          <a:p>
            <a:pPr>
              <a:defRPr/>
            </a:pPr>
            <a:fld id="{1F5AB7A3-0336-467B-A400-E3915F30D48A}" type="slidenum">
              <a:rPr lang="tr-TR"/>
              <a:pPr>
                <a:defRPr/>
              </a:pPr>
              <a:t>66</a:t>
            </a:fld>
            <a:endParaRPr lang="tr-TR"/>
          </a:p>
        </p:txBody>
      </p:sp>
      <p:sp>
        <p:nvSpPr>
          <p:cNvPr id="26628" name="2 İçerik Yer Tutucusu"/>
          <p:cNvSpPr>
            <a:spLocks noGrp="1"/>
          </p:cNvSpPr>
          <p:nvPr>
            <p:ph sz="quarter" idx="1"/>
          </p:nvPr>
        </p:nvSpPr>
        <p:spPr>
          <a:xfrm>
            <a:off x="323530" y="1556792"/>
            <a:ext cx="8370887" cy="5040560"/>
          </a:xfrm>
        </p:spPr>
        <p:txBody>
          <a:bodyPr/>
          <a:lstStyle/>
          <a:p>
            <a:pPr marL="0" indent="0" algn="just" eaLnBrk="1" hangingPunct="1">
              <a:lnSpc>
                <a:spcPct val="90000"/>
              </a:lnSpc>
              <a:buNone/>
            </a:pPr>
            <a:r>
              <a:rPr lang="tr-TR" sz="3200" dirty="0" smtClean="0"/>
              <a:t>  </a:t>
            </a:r>
            <a:endParaRPr lang="tr-TR" sz="3200" dirty="0"/>
          </a:p>
        </p:txBody>
      </p:sp>
      <p:sp>
        <p:nvSpPr>
          <p:cNvPr id="2" name="Metin kutusu 1"/>
          <p:cNvSpPr txBox="1"/>
          <p:nvPr/>
        </p:nvSpPr>
        <p:spPr>
          <a:xfrm>
            <a:off x="251520" y="1340768"/>
            <a:ext cx="8784976" cy="1523494"/>
          </a:xfrm>
          <a:prstGeom prst="rect">
            <a:avLst/>
          </a:prstGeom>
          <a:noFill/>
        </p:spPr>
        <p:txBody>
          <a:bodyPr wrap="square" rtlCol="0">
            <a:spAutoFit/>
          </a:bodyPr>
          <a:lstStyle/>
          <a:p>
            <a:pPr algn="just" defTabSz="457200" fontAlgn="auto">
              <a:spcBef>
                <a:spcPct val="20000"/>
              </a:spcBef>
              <a:spcAft>
                <a:spcPts val="600"/>
              </a:spcAft>
              <a:buClr>
                <a:srgbClr val="903163"/>
              </a:buClr>
              <a:buSzPct val="92000"/>
            </a:pPr>
            <a:r>
              <a:rPr lang="tr-TR" sz="4000" dirty="0" smtClean="0">
                <a:solidFill>
                  <a:srgbClr val="DD8047"/>
                </a:solidFill>
                <a:latin typeface="Arial" panose="020B0604020202020204" pitchFamily="34" charset="0"/>
                <a:cs typeface="Arial" panose="020B0604020202020204" pitchFamily="34" charset="0"/>
              </a:rPr>
              <a:t>N</a:t>
            </a:r>
            <a:r>
              <a:rPr lang="tr-TR" sz="4000" dirty="0" smtClean="0">
                <a:solidFill>
                  <a:srgbClr val="3D3D3D"/>
                </a:solidFill>
                <a:latin typeface="Arial" panose="020B0604020202020204" pitchFamily="34" charset="0"/>
                <a:cs typeface="Arial" panose="020B0604020202020204" pitchFamily="34" charset="0"/>
              </a:rPr>
              <a:t>ASIL ?</a:t>
            </a:r>
          </a:p>
          <a:p>
            <a:pPr algn="just" defTabSz="457200" fontAlgn="auto">
              <a:spcBef>
                <a:spcPct val="20000"/>
              </a:spcBef>
              <a:spcAft>
                <a:spcPts val="600"/>
              </a:spcAft>
              <a:buClr>
                <a:srgbClr val="903163"/>
              </a:buClr>
              <a:buSzPct val="92000"/>
            </a:pPr>
            <a:endParaRPr lang="tr-TR" sz="4000" dirty="0" smtClean="0">
              <a:solidFill>
                <a:srgbClr val="00B0F0"/>
              </a:solidFill>
              <a:latin typeface="Arial" panose="020B0604020202020204" pitchFamily="34" charset="0"/>
              <a:cs typeface="Arial" panose="020B0604020202020204" pitchFamily="34" charset="0"/>
            </a:endParaRPr>
          </a:p>
        </p:txBody>
      </p:sp>
      <p:sp>
        <p:nvSpPr>
          <p:cNvPr id="3" name="Aşağı Ok Belirtme Çizgisi 2"/>
          <p:cNvSpPr/>
          <p:nvPr/>
        </p:nvSpPr>
        <p:spPr>
          <a:xfrm>
            <a:off x="3419872" y="1844824"/>
            <a:ext cx="2664296" cy="1368152"/>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tr-TR" dirty="0" smtClean="0">
                <a:solidFill>
                  <a:prstClr val="white"/>
                </a:solidFill>
                <a:latin typeface="Arial" panose="020B0604020202020204" pitchFamily="34" charset="0"/>
                <a:cs typeface="Arial" panose="020B0604020202020204" pitchFamily="34" charset="0"/>
              </a:rPr>
              <a:t>ELEKTRONİK EKSİLTME</a:t>
            </a:r>
          </a:p>
        </p:txBody>
      </p:sp>
      <p:graphicFrame>
        <p:nvGraphicFramePr>
          <p:cNvPr id="4" name="Diyagram 3"/>
          <p:cNvGraphicFramePr/>
          <p:nvPr>
            <p:extLst>
              <p:ext uri="{D42A27DB-BD31-4B8C-83A1-F6EECF244321}">
                <p14:modId xmlns:p14="http://schemas.microsoft.com/office/powerpoint/2010/main" val="3289447441"/>
              </p:ext>
            </p:extLst>
          </p:nvPr>
        </p:nvGraphicFramePr>
        <p:xfrm>
          <a:off x="107504" y="3212976"/>
          <a:ext cx="8928992" cy="26642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Başlık 1"/>
          <p:cNvSpPr>
            <a:spLocks noGrp="1"/>
          </p:cNvSpPr>
          <p:nvPr>
            <p:ph type="title"/>
          </p:nvPr>
        </p:nvSpPr>
        <p:spPr>
          <a:xfrm>
            <a:off x="612648" y="228600"/>
            <a:ext cx="8153400" cy="990600"/>
          </a:xfrm>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42673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DB22C055-6CC5-4998-AF39-2EB07F3741BD}"/>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29FFB0CF-9854-458F-B4CB-4E1BAC209CF0}"/>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One"/>
        </p:bldSub>
      </p:bldGraphic>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2"/>
          </p:nvPr>
        </p:nvSpPr>
        <p:spPr/>
        <p:txBody>
          <a:bodyPr>
            <a:normAutofit fontScale="85000" lnSpcReduction="20000"/>
          </a:bodyPr>
          <a:lstStyle/>
          <a:p>
            <a:pPr>
              <a:defRPr/>
            </a:pPr>
            <a:fld id="{1F5AB7A3-0336-467B-A400-E3915F30D48A}" type="slidenum">
              <a:rPr lang="tr-TR"/>
              <a:pPr>
                <a:defRPr/>
              </a:pPr>
              <a:t>67</a:t>
            </a:fld>
            <a:endParaRPr lang="tr-TR"/>
          </a:p>
        </p:txBody>
      </p:sp>
      <p:sp>
        <p:nvSpPr>
          <p:cNvPr id="26628" name="2 İçerik Yer Tutucusu"/>
          <p:cNvSpPr>
            <a:spLocks noGrp="1"/>
          </p:cNvSpPr>
          <p:nvPr>
            <p:ph sz="quarter" idx="1"/>
          </p:nvPr>
        </p:nvSpPr>
        <p:spPr>
          <a:xfrm>
            <a:off x="323530" y="1556792"/>
            <a:ext cx="8370887" cy="5040560"/>
          </a:xfrm>
        </p:spPr>
        <p:txBody>
          <a:bodyPr/>
          <a:lstStyle/>
          <a:p>
            <a:pPr marL="0" indent="0" algn="just" eaLnBrk="1" hangingPunct="1">
              <a:lnSpc>
                <a:spcPct val="90000"/>
              </a:lnSpc>
              <a:buNone/>
            </a:pPr>
            <a:r>
              <a:rPr lang="tr-TR" sz="3200" dirty="0" smtClean="0"/>
              <a:t>  </a:t>
            </a:r>
            <a:endParaRPr lang="tr-TR" sz="3200" dirty="0"/>
          </a:p>
        </p:txBody>
      </p:sp>
      <p:sp>
        <p:nvSpPr>
          <p:cNvPr id="2" name="Metin kutusu 1"/>
          <p:cNvSpPr txBox="1"/>
          <p:nvPr/>
        </p:nvSpPr>
        <p:spPr>
          <a:xfrm>
            <a:off x="179512" y="1556792"/>
            <a:ext cx="8784976" cy="1988237"/>
          </a:xfrm>
          <a:prstGeom prst="rect">
            <a:avLst/>
          </a:prstGeom>
          <a:noFill/>
        </p:spPr>
        <p:txBody>
          <a:bodyPr wrap="square" rtlCol="0">
            <a:spAutoFit/>
          </a:bodyPr>
          <a:lstStyle/>
          <a:p>
            <a:pPr algn="just" defTabSz="457200" fontAlgn="auto">
              <a:spcBef>
                <a:spcPct val="20000"/>
              </a:spcBef>
              <a:spcAft>
                <a:spcPts val="600"/>
              </a:spcAft>
              <a:buClr>
                <a:srgbClr val="903163"/>
              </a:buClr>
              <a:buSzPct val="92000"/>
            </a:pPr>
            <a:r>
              <a:rPr lang="tr-TR" sz="2800" dirty="0" smtClean="0">
                <a:solidFill>
                  <a:srgbClr val="3D3D3D"/>
                </a:solidFill>
                <a:latin typeface="Arial" panose="020B0604020202020204" pitchFamily="34" charset="0"/>
                <a:cs typeface="Arial" panose="020B0604020202020204" pitchFamily="34" charset="0"/>
              </a:rPr>
              <a:t>İSTEKLİLER KENDİ EKRANLARINDA </a:t>
            </a:r>
          </a:p>
          <a:p>
            <a:pPr algn="just" defTabSz="457200" fontAlgn="auto">
              <a:spcBef>
                <a:spcPct val="20000"/>
              </a:spcBef>
              <a:spcAft>
                <a:spcPts val="600"/>
              </a:spcAft>
              <a:buClr>
                <a:srgbClr val="903163"/>
              </a:buClr>
              <a:buSzPct val="92000"/>
            </a:pPr>
            <a:r>
              <a:rPr lang="tr-TR" sz="2800" dirty="0" smtClean="0">
                <a:solidFill>
                  <a:srgbClr val="FFC000"/>
                </a:solidFill>
                <a:latin typeface="Arial" panose="020B0604020202020204" pitchFamily="34" charset="0"/>
                <a:cs typeface="Arial" panose="020B0604020202020204" pitchFamily="34" charset="0"/>
              </a:rPr>
              <a:t>NE </a:t>
            </a:r>
            <a:r>
              <a:rPr lang="tr-TR" sz="2800" dirty="0" smtClean="0">
                <a:solidFill>
                  <a:srgbClr val="3D3D3D"/>
                </a:solidFill>
                <a:latin typeface="Arial" panose="020B0604020202020204" pitchFamily="34" charset="0"/>
                <a:cs typeface="Arial" panose="020B0604020202020204" pitchFamily="34" charset="0"/>
              </a:rPr>
              <a:t>GÖRECEK ?  *</a:t>
            </a:r>
            <a:r>
              <a:rPr lang="tr-TR" i="1" dirty="0" smtClean="0">
                <a:solidFill>
                  <a:prstClr val="white">
                    <a:lumMod val="75000"/>
                  </a:prstClr>
                </a:solidFill>
                <a:latin typeface="Arial" panose="020B0604020202020204" pitchFamily="34" charset="0"/>
                <a:cs typeface="Arial" panose="020B0604020202020204" pitchFamily="34" charset="0"/>
              </a:rPr>
              <a:t>Bir isteklinin, diğer isteklilerin sıralarını ve toplam istekli sayısını görmeleri ihale </a:t>
            </a:r>
            <a:r>
              <a:rPr lang="tr-TR" i="1" dirty="0" err="1" smtClean="0">
                <a:solidFill>
                  <a:prstClr val="white">
                    <a:lumMod val="75000"/>
                  </a:prstClr>
                </a:solidFill>
                <a:latin typeface="Arial" panose="020B0604020202020204" pitchFamily="34" charset="0"/>
                <a:cs typeface="Arial" panose="020B0604020202020204" pitchFamily="34" charset="0"/>
              </a:rPr>
              <a:t>dökümanında</a:t>
            </a:r>
            <a:r>
              <a:rPr lang="tr-TR" i="1" dirty="0" smtClean="0">
                <a:solidFill>
                  <a:prstClr val="white">
                    <a:lumMod val="75000"/>
                  </a:prstClr>
                </a:solidFill>
                <a:latin typeface="Arial" panose="020B0604020202020204" pitchFamily="34" charset="0"/>
                <a:cs typeface="Arial" panose="020B0604020202020204" pitchFamily="34" charset="0"/>
              </a:rPr>
              <a:t> düzenleme gerektirir.</a:t>
            </a:r>
          </a:p>
          <a:p>
            <a:pPr algn="just" defTabSz="457200" fontAlgn="auto">
              <a:spcBef>
                <a:spcPct val="20000"/>
              </a:spcBef>
              <a:spcAft>
                <a:spcPts val="600"/>
              </a:spcAft>
              <a:buClr>
                <a:srgbClr val="903163"/>
              </a:buClr>
              <a:buSzPct val="92000"/>
            </a:pPr>
            <a:endParaRPr lang="tr-TR" sz="2800" dirty="0" smtClean="0">
              <a:solidFill>
                <a:srgbClr val="00B0F0"/>
              </a:solidFill>
              <a:latin typeface="Arial" panose="020B0604020202020204" pitchFamily="34" charset="0"/>
              <a:cs typeface="Arial" panose="020B0604020202020204" pitchFamily="34" charset="0"/>
            </a:endParaRPr>
          </a:p>
        </p:txBody>
      </p:sp>
      <p:graphicFrame>
        <p:nvGraphicFramePr>
          <p:cNvPr id="4" name="Diyagram 3"/>
          <p:cNvGraphicFramePr/>
          <p:nvPr>
            <p:extLst>
              <p:ext uri="{D42A27DB-BD31-4B8C-83A1-F6EECF244321}">
                <p14:modId xmlns:p14="http://schemas.microsoft.com/office/powerpoint/2010/main" val="1525937597"/>
              </p:ext>
            </p:extLst>
          </p:nvPr>
        </p:nvGraphicFramePr>
        <p:xfrm>
          <a:off x="251520" y="2924944"/>
          <a:ext cx="3024336" cy="38479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yagram 7"/>
          <p:cNvGraphicFramePr/>
          <p:nvPr>
            <p:extLst>
              <p:ext uri="{D42A27DB-BD31-4B8C-83A1-F6EECF244321}">
                <p14:modId xmlns:p14="http://schemas.microsoft.com/office/powerpoint/2010/main" val="3901645870"/>
              </p:ext>
            </p:extLst>
          </p:nvPr>
        </p:nvGraphicFramePr>
        <p:xfrm>
          <a:off x="3491880" y="2636912"/>
          <a:ext cx="2592288" cy="422108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9" name="Diyagram 8"/>
          <p:cNvGraphicFramePr/>
          <p:nvPr>
            <p:extLst>
              <p:ext uri="{D42A27DB-BD31-4B8C-83A1-F6EECF244321}">
                <p14:modId xmlns:p14="http://schemas.microsoft.com/office/powerpoint/2010/main" val="2098869786"/>
              </p:ext>
            </p:extLst>
          </p:nvPr>
        </p:nvGraphicFramePr>
        <p:xfrm>
          <a:off x="6444208" y="2492896"/>
          <a:ext cx="2520280" cy="456805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0" name="Başlık 1"/>
          <p:cNvSpPr>
            <a:spLocks noGrp="1"/>
          </p:cNvSpPr>
          <p:nvPr>
            <p:ph type="title"/>
          </p:nvPr>
        </p:nvSpPr>
        <p:spPr>
          <a:xfrm>
            <a:off x="612648" y="228600"/>
            <a:ext cx="8153400" cy="990600"/>
          </a:xfrm>
        </p:spPr>
        <p:txBody>
          <a:bodyPr/>
          <a:lstStyle/>
          <a:p>
            <a:pPr algn="ctr"/>
            <a:r>
              <a:rPr lang="tr-TR" altLang="tr-TR" b="0" dirty="0">
                <a:solidFill>
                  <a:schemeClr val="tx1"/>
                </a:solidFill>
                <a:effectLst/>
                <a:latin typeface="Arial" panose="020B0604020202020204" pitchFamily="34" charset="0"/>
                <a:cs typeface="Arial" panose="020B0604020202020204" pitchFamily="34" charset="0"/>
              </a:rPr>
              <a:t>ELEKTRONİK EKSİLTME</a:t>
            </a:r>
            <a:endParaRPr lang="tr-TR" b="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30278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8" grpId="0">
        <p:bldAsOne/>
      </p:bldGraphic>
      <p:bldGraphic spid="9" grpId="0">
        <p:bldAsOne/>
      </p:bldGraphic>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100" y="274638"/>
            <a:ext cx="7499350" cy="850106"/>
          </a:xfrm>
        </p:spPr>
        <p:txBody>
          <a:bodyPr/>
          <a:lstStyle/>
          <a:p>
            <a:pPr algn="ctr"/>
            <a:r>
              <a:rPr lang="tr-TR" b="0" dirty="0" smtClean="0">
                <a:solidFill>
                  <a:schemeClr val="tx1"/>
                </a:solidFill>
                <a:effectLst/>
                <a:latin typeface="Arial" panose="020B0604020202020204" pitchFamily="34" charset="0"/>
                <a:cs typeface="Arial" panose="020B0604020202020204" pitchFamily="34" charset="0"/>
              </a:rPr>
              <a:t>YETERLİK SİSTEMİ </a:t>
            </a:r>
            <a:endParaRPr lang="tr-TR" b="0" dirty="0">
              <a:solidFill>
                <a:schemeClr val="tx1"/>
              </a:solidFill>
              <a:effectLst/>
              <a:latin typeface="Arial" panose="020B0604020202020204" pitchFamily="34" charset="0"/>
              <a:cs typeface="Arial" panose="020B0604020202020204" pitchFamily="34" charset="0"/>
            </a:endParaRP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2409271458"/>
              </p:ext>
            </p:extLst>
          </p:nvPr>
        </p:nvGraphicFramePr>
        <p:xfrm>
          <a:off x="1259632" y="1447800"/>
          <a:ext cx="7674818" cy="9730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ayt Numarası Yer Tutucusu 3"/>
          <p:cNvSpPr>
            <a:spLocks noGrp="1"/>
          </p:cNvSpPr>
          <p:nvPr>
            <p:ph type="sldNum" sz="quarter" idx="12"/>
          </p:nvPr>
        </p:nvSpPr>
        <p:spPr/>
        <p:txBody>
          <a:bodyPr>
            <a:normAutofit fontScale="85000" lnSpcReduction="20000"/>
          </a:bodyPr>
          <a:lstStyle/>
          <a:p>
            <a:pPr>
              <a:defRPr/>
            </a:pPr>
            <a:fld id="{C7594F2F-08F0-4C92-8255-62562BEA1528}" type="slidenum">
              <a:rPr lang="tr-TR" smtClean="0">
                <a:solidFill>
                  <a:srgbClr val="E7DEC9">
                    <a:shade val="50000"/>
                    <a:satMod val="200000"/>
                  </a:srgbClr>
                </a:solidFill>
              </a:rPr>
              <a:pPr>
                <a:defRPr/>
              </a:pPr>
              <a:t>68</a:t>
            </a:fld>
            <a:endParaRPr lang="tr-TR">
              <a:solidFill>
                <a:srgbClr val="E7DEC9">
                  <a:shade val="50000"/>
                  <a:satMod val="200000"/>
                </a:srgbClr>
              </a:solidFill>
            </a:endParaRPr>
          </a:p>
        </p:txBody>
      </p:sp>
      <p:pic>
        <p:nvPicPr>
          <p:cNvPr id="9" name="Picture 2" descr="ihalelerin elektronik ortam ile ilgili gÃ¶rsel sonucu">
            <a:extLst>
              <a:ext uri="{FF2B5EF4-FFF2-40B4-BE49-F238E27FC236}">
                <a16:creationId xmlns="" xmlns:a16="http://schemas.microsoft.com/office/drawing/2014/main" id="{5F77D2EB-9334-4015-970E-EA92EC801FF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8485" y="2149813"/>
            <a:ext cx="8123995" cy="41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23314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chemeClr val="tx1"/>
                </a:solidFill>
                <a:latin typeface="Arial" panose="020B0604020202020204" pitchFamily="34" charset="0"/>
                <a:cs typeface="Arial" panose="020B0604020202020204" pitchFamily="34" charset="0"/>
              </a:rPr>
              <a:t>YETERLİK SİSTEMİ </a:t>
            </a:r>
            <a:r>
              <a:rPr lang="tr-TR" dirty="0" smtClean="0"/>
              <a:t/>
            </a:r>
            <a:br>
              <a:rPr lang="tr-TR" dirty="0" smtClean="0"/>
            </a:br>
            <a:r>
              <a:rPr lang="tr-TR" sz="1800" dirty="0" smtClean="0">
                <a:solidFill>
                  <a:schemeClr val="bg1">
                    <a:lumMod val="65000"/>
                  </a:schemeClr>
                </a:solidFill>
                <a:latin typeface="Arial" panose="020B0604020202020204" pitchFamily="34" charset="0"/>
                <a:cs typeface="Arial" panose="020B0604020202020204" pitchFamily="34" charset="0"/>
              </a:rPr>
              <a:t>Henüz Uygulamaya geçmemiş olup çalışma taslak haldedir*</a:t>
            </a:r>
            <a:endParaRPr lang="tr-TR" sz="1800" dirty="0">
              <a:solidFill>
                <a:schemeClr val="bg1">
                  <a:lumMod val="65000"/>
                </a:schemeClr>
              </a:solidFill>
              <a:latin typeface="Arial" panose="020B0604020202020204" pitchFamily="34" charset="0"/>
              <a:cs typeface="Arial" panose="020B0604020202020204" pitchFamily="34" charset="0"/>
            </a:endParaRPr>
          </a:p>
        </p:txBody>
      </p:sp>
      <p:graphicFrame>
        <p:nvGraphicFramePr>
          <p:cNvPr id="4" name="İçerik Yer Tutucusu 3"/>
          <p:cNvGraphicFramePr>
            <a:graphicFrameLocks noGrp="1"/>
          </p:cNvGraphicFramePr>
          <p:nvPr>
            <p:ph sz="quarter" idx="1"/>
            <p:extLst>
              <p:ext uri="{D42A27DB-BD31-4B8C-83A1-F6EECF244321}">
                <p14:modId xmlns:p14="http://schemas.microsoft.com/office/powerpoint/2010/main" val="3603672355"/>
              </p:ext>
            </p:extLst>
          </p:nvPr>
        </p:nvGraphicFramePr>
        <p:xfrm>
          <a:off x="612775" y="1600200"/>
          <a:ext cx="81534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69</a:t>
            </a:fld>
            <a:endParaRPr lang="tr-TR"/>
          </a:p>
        </p:txBody>
      </p:sp>
    </p:spTree>
    <p:extLst>
      <p:ext uri="{BB962C8B-B14F-4D97-AF65-F5344CB8AC3E}">
        <p14:creationId xmlns:p14="http://schemas.microsoft.com/office/powerpoint/2010/main" val="1532543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D7760D16-C65A-45FD-82FA-C73C4C545C11}"/>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8735B3B9-FA36-4FE2-BACF-16482B143C04}"/>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graphicEl>
                                              <a:dgm id="{3340D654-8D2B-49EB-8DC9-B60CCBD22367}"/>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graphicEl>
                                              <a:dgm id="{55B9FF21-5948-4A9A-82AA-045483EF2237}"/>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graphicEl>
                                              <a:dgm id="{2A35ABB8-7E7C-45B0-A8AA-0EDAC9ED0628}"/>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graphicEl>
                                              <a:dgm id="{96B8CA9B-FDA7-403D-920D-639DAF016C95}"/>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graphicEl>
                                              <a:dgm id="{B8BE46AC-5449-42A2-9E45-3CF1048E548E}"/>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graphicEl>
                                              <a:dgm id="{F30B28F7-F3DF-4F7C-AEDA-6BB17CF4DC77}"/>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graphicEl>
                                              <a:dgm id="{3DC8C0EC-2F41-4ABA-9256-DAF2DF74547C}"/>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graphicEl>
                                              <a:dgm id="{A60359D1-EE0A-446E-A00E-4630673A3A14}"/>
                                            </p:graphic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graphicEl>
                                              <a:dgm id="{771DB143-87BF-435C-8060-BCA16334BCDB}"/>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b="0" dirty="0" smtClean="0">
                <a:solidFill>
                  <a:schemeClr val="tx1"/>
                </a:solidFill>
                <a:effectLst/>
                <a:latin typeface="Arial" panose="020B0604020202020204" pitchFamily="34" charset="0"/>
                <a:cs typeface="Arial" panose="020B0604020202020204" pitchFamily="34" charset="0"/>
              </a:rPr>
              <a:t/>
            </a:r>
            <a:br>
              <a:rPr lang="tr-TR" b="0" dirty="0" smtClean="0">
                <a:solidFill>
                  <a:schemeClr val="tx1"/>
                </a:solidFill>
                <a:effectLst/>
                <a:latin typeface="Arial" panose="020B0604020202020204" pitchFamily="34" charset="0"/>
                <a:cs typeface="Arial" panose="020B0604020202020204" pitchFamily="34" charset="0"/>
              </a:rPr>
            </a:br>
            <a:r>
              <a:rPr lang="tr-TR" sz="4900" b="0" dirty="0" smtClean="0">
                <a:solidFill>
                  <a:schemeClr val="tx1"/>
                </a:solidFill>
                <a:effectLst/>
                <a:latin typeface="Arial" panose="020B0604020202020204" pitchFamily="34" charset="0"/>
                <a:cs typeface="Arial" panose="020B0604020202020204" pitchFamily="34" charset="0"/>
              </a:rPr>
              <a:t>BELGELERİN </a:t>
            </a:r>
            <a:r>
              <a:rPr lang="tr-TR" sz="4900" b="0" dirty="0">
                <a:solidFill>
                  <a:schemeClr val="tx1"/>
                </a:solidFill>
                <a:effectLst/>
                <a:latin typeface="Arial" panose="020B0604020202020204" pitchFamily="34" charset="0"/>
                <a:cs typeface="Arial" panose="020B0604020202020204" pitchFamily="34" charset="0"/>
              </a:rPr>
              <a:t>AZALTILMASI</a:t>
            </a:r>
            <a:r>
              <a:rPr lang="tr-TR" b="0" dirty="0">
                <a:solidFill>
                  <a:schemeClr val="tx1"/>
                </a:solidFill>
                <a:effectLst/>
                <a:latin typeface="Arial" panose="020B0604020202020204" pitchFamily="34" charset="0"/>
                <a:cs typeface="Arial" panose="020B0604020202020204" pitchFamily="34" charset="0"/>
              </a:rPr>
              <a:t/>
            </a:r>
            <a:br>
              <a:rPr lang="tr-TR" b="0" dirty="0">
                <a:solidFill>
                  <a:schemeClr val="tx1"/>
                </a:solidFill>
                <a:effectLst/>
                <a:latin typeface="Arial" panose="020B0604020202020204" pitchFamily="34" charset="0"/>
                <a:cs typeface="Arial" panose="020B0604020202020204" pitchFamily="34" charset="0"/>
              </a:rPr>
            </a:b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p:txBody>
          <a:bodyPr/>
          <a:lstStyle/>
          <a:p>
            <a:pPr algn="just"/>
            <a:r>
              <a:rPr lang="tr-TR" b="0" dirty="0">
                <a:solidFill>
                  <a:schemeClr val="tx1"/>
                </a:solidFill>
                <a:effectLst/>
                <a:latin typeface="Arial" panose="020B0604020202020204" pitchFamily="34" charset="0"/>
                <a:cs typeface="Arial" panose="020B0604020202020204" pitchFamily="34" charset="0"/>
              </a:rPr>
              <a:t>Amaç: Klasik (fiziki ortamda) yapılan ihalelerde, yeterlik şartlarının tevsikinin </a:t>
            </a:r>
            <a:r>
              <a:rPr lang="tr-TR" b="0" dirty="0">
                <a:solidFill>
                  <a:srgbClr val="FF0000"/>
                </a:solidFill>
                <a:effectLst/>
                <a:latin typeface="Arial" panose="020B0604020202020204" pitchFamily="34" charset="0"/>
                <a:cs typeface="Arial" panose="020B0604020202020204" pitchFamily="34" charset="0"/>
              </a:rPr>
              <a:t>kolaylaştırılması </a:t>
            </a:r>
          </a:p>
          <a:p>
            <a:pPr algn="just"/>
            <a:endParaRPr lang="tr-TR" b="0" dirty="0">
              <a:solidFill>
                <a:schemeClr val="tx1"/>
              </a:solidFill>
              <a:effectLst/>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7</a:t>
            </a:fld>
            <a:endParaRPr lang="tr-TR">
              <a:solidFill>
                <a:srgbClr val="E7DEC9">
                  <a:shade val="50000"/>
                  <a:satMod val="200000"/>
                </a:srgbClr>
              </a:solidFill>
            </a:endParaRPr>
          </a:p>
        </p:txBody>
      </p:sp>
      <p:pic>
        <p:nvPicPr>
          <p:cNvPr id="3074" name="Picture 2" descr="bÃ¼rokrasiyi azaltmak ile ilgili gÃ¶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0659" y="3068444"/>
            <a:ext cx="6399733" cy="36009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544532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100" y="274638"/>
            <a:ext cx="7499350" cy="850106"/>
          </a:xfrm>
        </p:spPr>
        <p:txBody>
          <a:bodyPr/>
          <a:lstStyle/>
          <a:p>
            <a:pPr algn="ctr"/>
            <a:r>
              <a:rPr lang="tr-TR" b="0" dirty="0" smtClean="0">
                <a:solidFill>
                  <a:schemeClr val="tx1"/>
                </a:solidFill>
                <a:effectLst/>
                <a:latin typeface="Arial" panose="020B0604020202020204" pitchFamily="34" charset="0"/>
                <a:cs typeface="Arial" panose="020B0604020202020204" pitchFamily="34" charset="0"/>
              </a:rPr>
              <a:t>YETERLİK SİSTEMİ </a:t>
            </a:r>
            <a:endParaRPr lang="tr-TR" b="0" dirty="0">
              <a:solidFill>
                <a:schemeClr val="tx1"/>
              </a:solidFill>
              <a:effectLst/>
              <a:latin typeface="Arial" panose="020B0604020202020204" pitchFamily="34" charset="0"/>
              <a:cs typeface="Arial" panose="020B0604020202020204" pitchFamily="34" charset="0"/>
            </a:endParaRP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4028031524"/>
              </p:ext>
            </p:extLst>
          </p:nvPr>
        </p:nvGraphicFramePr>
        <p:xfrm>
          <a:off x="1259632" y="1447800"/>
          <a:ext cx="7674818" cy="9730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ayt Numarası Yer Tutucusu 3"/>
          <p:cNvSpPr>
            <a:spLocks noGrp="1"/>
          </p:cNvSpPr>
          <p:nvPr>
            <p:ph type="sldNum" sz="quarter" idx="12"/>
          </p:nvPr>
        </p:nvSpPr>
        <p:spPr/>
        <p:txBody>
          <a:bodyPr>
            <a:normAutofit fontScale="85000" lnSpcReduction="20000"/>
          </a:bodyPr>
          <a:lstStyle/>
          <a:p>
            <a:pPr>
              <a:defRPr/>
            </a:pPr>
            <a:fld id="{C7594F2F-08F0-4C92-8255-62562BEA1528}" type="slidenum">
              <a:rPr lang="tr-TR" smtClean="0">
                <a:solidFill>
                  <a:srgbClr val="E7DEC9">
                    <a:shade val="50000"/>
                    <a:satMod val="200000"/>
                  </a:srgbClr>
                </a:solidFill>
              </a:rPr>
              <a:pPr>
                <a:defRPr/>
              </a:pPr>
              <a:t>70</a:t>
            </a:fld>
            <a:endParaRPr lang="tr-TR">
              <a:solidFill>
                <a:srgbClr val="E7DEC9">
                  <a:shade val="50000"/>
                  <a:satMod val="200000"/>
                </a:srgbClr>
              </a:solidFill>
            </a:endParaRPr>
          </a:p>
        </p:txBody>
      </p:sp>
      <p:grpSp>
        <p:nvGrpSpPr>
          <p:cNvPr id="6" name="Grup 5"/>
          <p:cNvGrpSpPr/>
          <p:nvPr/>
        </p:nvGrpSpPr>
        <p:grpSpPr>
          <a:xfrm>
            <a:off x="1259632" y="692696"/>
            <a:ext cx="7571357" cy="5832649"/>
            <a:chOff x="-325579" y="658919"/>
            <a:chExt cx="7824929" cy="2996205"/>
          </a:xfrm>
        </p:grpSpPr>
        <p:sp>
          <p:nvSpPr>
            <p:cNvPr id="7" name="Yuvarlatılmış Dikdörtgen 6"/>
            <p:cNvSpPr/>
            <p:nvPr/>
          </p:nvSpPr>
          <p:spPr>
            <a:xfrm>
              <a:off x="-325579" y="1145474"/>
              <a:ext cx="7824929" cy="2509650"/>
            </a:xfrm>
            <a:prstGeom prst="roundRect">
              <a:avLst/>
            </a:prstGeom>
          </p:spPr>
          <p:style>
            <a:lnRef idx="1">
              <a:schemeClr val="accent6"/>
            </a:lnRef>
            <a:fillRef idx="2">
              <a:schemeClr val="accent6"/>
            </a:fillRef>
            <a:effectRef idx="1">
              <a:schemeClr val="accent6"/>
            </a:effectRef>
            <a:fontRef idx="minor">
              <a:schemeClr val="dk1"/>
            </a:fontRef>
          </p:style>
        </p:sp>
        <p:sp>
          <p:nvSpPr>
            <p:cNvPr id="8" name="Yuvarlatılmış Dikdörtgen 4"/>
            <p:cNvSpPr/>
            <p:nvPr/>
          </p:nvSpPr>
          <p:spPr>
            <a:xfrm>
              <a:off x="-176740" y="658919"/>
              <a:ext cx="7553580" cy="28736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7650" tIns="247650" rIns="247650" bIns="247650" numCol="1" spcCol="1270" anchor="ctr" anchorCtr="0">
              <a:noAutofit/>
            </a:bodyPr>
            <a:lstStyle/>
            <a:p>
              <a:endParaRPr lang="tr-TR" sz="4000" dirty="0" smtClean="0">
                <a:solidFill>
                  <a:srgbClr val="FFC000"/>
                </a:solidFill>
                <a:latin typeface="Arial" panose="020B0604020202020204" pitchFamily="34" charset="0"/>
                <a:cs typeface="Arial" panose="020B0604020202020204" pitchFamily="34" charset="0"/>
              </a:endParaRPr>
            </a:p>
            <a:p>
              <a:endParaRPr lang="tr-TR" sz="4000" dirty="0" smtClean="0">
                <a:solidFill>
                  <a:srgbClr val="FFC000"/>
                </a:solidFill>
                <a:latin typeface="Arial" panose="020B0604020202020204" pitchFamily="34" charset="0"/>
                <a:cs typeface="Arial" panose="020B0604020202020204" pitchFamily="34" charset="0"/>
              </a:endParaRPr>
            </a:p>
            <a:p>
              <a:endParaRPr lang="tr-TR" sz="4000" dirty="0">
                <a:solidFill>
                  <a:srgbClr val="FFC000"/>
                </a:solidFill>
                <a:latin typeface="Arial" panose="020B0604020202020204" pitchFamily="34" charset="0"/>
                <a:cs typeface="Arial" panose="020B0604020202020204" pitchFamily="34" charset="0"/>
              </a:endParaRPr>
            </a:p>
            <a:p>
              <a:pPr marL="457200" indent="-457200" algn="just">
                <a:buFontTx/>
                <a:buChar char="-"/>
              </a:pPr>
              <a:endParaRPr lang="tr-TR" sz="2400" dirty="0" smtClean="0">
                <a:solidFill>
                  <a:schemeClr val="bg1"/>
                </a:solidFill>
                <a:latin typeface="Arial" panose="020B0604020202020204" pitchFamily="34" charset="0"/>
                <a:cs typeface="Arial" panose="020B0604020202020204" pitchFamily="34" charset="0"/>
              </a:endParaRPr>
            </a:p>
            <a:p>
              <a:pPr marL="457200" indent="-457200" algn="just">
                <a:buFontTx/>
                <a:buChar char="-"/>
              </a:pPr>
              <a:endParaRPr lang="tr-TR" sz="2400" dirty="0">
                <a:solidFill>
                  <a:schemeClr val="bg1"/>
                </a:solidFill>
                <a:latin typeface="Arial" panose="020B0604020202020204" pitchFamily="34" charset="0"/>
                <a:cs typeface="Arial" panose="020B0604020202020204" pitchFamily="34" charset="0"/>
              </a:endParaRPr>
            </a:p>
            <a:p>
              <a:pPr marL="457200" indent="-457200" algn="just">
                <a:buFontTx/>
                <a:buChar char="-"/>
              </a:pPr>
              <a:endParaRPr lang="tr-TR" sz="2800" dirty="0">
                <a:solidFill>
                  <a:schemeClr val="bg1"/>
                </a:solidFill>
                <a:latin typeface="Arial" panose="020B0604020202020204" pitchFamily="34" charset="0"/>
                <a:cs typeface="Arial" panose="020B0604020202020204" pitchFamily="34" charset="0"/>
              </a:endParaRPr>
            </a:p>
            <a:p>
              <a:pPr marL="457200" indent="-457200" algn="just">
                <a:buFontTx/>
                <a:buChar char="-"/>
              </a:pPr>
              <a:r>
                <a:rPr lang="tr-TR" sz="2800" dirty="0" smtClean="0">
                  <a:solidFill>
                    <a:srgbClr val="FF0000"/>
                  </a:solidFill>
                  <a:latin typeface="Arial" panose="020B0604020202020204" pitchFamily="34" charset="0"/>
                  <a:cs typeface="Arial" panose="020B0604020202020204" pitchFamily="34" charset="0"/>
                </a:rPr>
                <a:t>Sadece yapım işi </a:t>
              </a:r>
              <a:r>
                <a:rPr lang="tr-TR" sz="2800" dirty="0" smtClean="0">
                  <a:solidFill>
                    <a:schemeClr val="tx1"/>
                  </a:solidFill>
                  <a:latin typeface="Arial" panose="020B0604020202020204" pitchFamily="34" charset="0"/>
                  <a:cs typeface="Arial" panose="020B0604020202020204" pitchFamily="34" charset="0"/>
                </a:rPr>
                <a:t>ihalelerinde kullanılması mümkündür. </a:t>
              </a:r>
            </a:p>
            <a:p>
              <a:pPr algn="just"/>
              <a:endParaRPr lang="tr-TR" sz="2800" dirty="0">
                <a:solidFill>
                  <a:schemeClr val="tx1"/>
                </a:solidFill>
                <a:latin typeface="Arial" panose="020B0604020202020204" pitchFamily="34" charset="0"/>
                <a:cs typeface="Arial" panose="020B0604020202020204" pitchFamily="34" charset="0"/>
              </a:endParaRPr>
            </a:p>
            <a:p>
              <a:pPr marL="457200" indent="-457200" algn="just">
                <a:buFontTx/>
                <a:buChar char="-"/>
              </a:pPr>
              <a:r>
                <a:rPr lang="tr-TR" sz="2800" dirty="0" smtClean="0">
                  <a:solidFill>
                    <a:schemeClr val="tx1"/>
                  </a:solidFill>
                  <a:latin typeface="Arial" panose="020B0604020202020204" pitchFamily="34" charset="0"/>
                  <a:cs typeface="Arial" panose="020B0604020202020204" pitchFamily="34" charset="0"/>
                </a:rPr>
                <a:t>Yeterlik sertifikası üzerinden yeterlik de</a:t>
              </a:r>
              <a:r>
                <a:rPr lang="tr-TR" sz="2400" dirty="0" smtClean="0">
                  <a:solidFill>
                    <a:schemeClr val="tx1"/>
                  </a:solidFill>
                  <a:latin typeface="Arial" panose="020B0604020202020204" pitchFamily="34" charset="0"/>
                  <a:cs typeface="Arial" panose="020B0604020202020204" pitchFamily="34" charset="0"/>
                </a:rPr>
                <a:t>ğ</a:t>
              </a:r>
              <a:r>
                <a:rPr lang="tr-TR" sz="2800" dirty="0" smtClean="0">
                  <a:solidFill>
                    <a:schemeClr val="tx1"/>
                  </a:solidFill>
                  <a:latin typeface="Arial" panose="020B0604020202020204" pitchFamily="34" charset="0"/>
                  <a:cs typeface="Arial" panose="020B0604020202020204" pitchFamily="34" charset="0"/>
                </a:rPr>
                <a:t>erlendirmesi yapılan ihaleler </a:t>
              </a:r>
              <a:r>
                <a:rPr lang="tr-TR" sz="2800" dirty="0" smtClean="0">
                  <a:solidFill>
                    <a:srgbClr val="FF0000"/>
                  </a:solidFill>
                  <a:latin typeface="Arial" panose="020B0604020202020204" pitchFamily="34" charset="0"/>
                  <a:cs typeface="Arial" panose="020B0604020202020204" pitchFamily="34" charset="0"/>
                </a:rPr>
                <a:t>e-ihale ile yapılır.</a:t>
              </a:r>
            </a:p>
            <a:p>
              <a:pPr marL="457200" indent="-457200" algn="just">
                <a:buFontTx/>
                <a:buChar char="-"/>
              </a:pPr>
              <a:endParaRPr lang="tr-TR" sz="2800" dirty="0">
                <a:solidFill>
                  <a:schemeClr val="tx1"/>
                </a:solidFill>
                <a:latin typeface="Arial" panose="020B0604020202020204" pitchFamily="34" charset="0"/>
                <a:cs typeface="Arial" panose="020B0604020202020204" pitchFamily="34" charset="0"/>
              </a:endParaRPr>
            </a:p>
            <a:p>
              <a:pPr marL="457200" indent="-457200" algn="just">
                <a:buFontTx/>
                <a:buChar char="-"/>
              </a:pPr>
              <a:r>
                <a:rPr lang="tr-TR" sz="2800" dirty="0" smtClean="0">
                  <a:solidFill>
                    <a:srgbClr val="FF0000"/>
                  </a:solidFill>
                  <a:latin typeface="Arial" panose="020B0604020202020204" pitchFamily="34" charset="0"/>
                  <a:cs typeface="Arial" panose="020B0604020202020204" pitchFamily="34" charset="0"/>
                </a:rPr>
                <a:t>Yeterlik sertifikası, </a:t>
              </a:r>
              <a:r>
                <a:rPr lang="tr-TR" sz="2800" dirty="0" smtClean="0">
                  <a:solidFill>
                    <a:schemeClr val="tx1"/>
                  </a:solidFill>
                  <a:latin typeface="Arial" panose="020B0604020202020204" pitchFamily="34" charset="0"/>
                  <a:cs typeface="Arial" panose="020B0604020202020204" pitchFamily="34" charset="0"/>
                </a:rPr>
                <a:t>yeterlik sistemi üzerinden de</a:t>
              </a:r>
              <a:r>
                <a:rPr lang="tr-TR" sz="2400" dirty="0" smtClean="0">
                  <a:solidFill>
                    <a:schemeClr val="tx1"/>
                  </a:solidFill>
                  <a:latin typeface="Arial" panose="020B0604020202020204" pitchFamily="34" charset="0"/>
                  <a:cs typeface="Arial" panose="020B0604020202020204" pitchFamily="34" charset="0"/>
                </a:rPr>
                <a:t>ğ</a:t>
              </a:r>
              <a:r>
                <a:rPr lang="tr-TR" sz="2800" dirty="0" smtClean="0">
                  <a:solidFill>
                    <a:schemeClr val="tx1"/>
                  </a:solidFill>
                  <a:latin typeface="Arial" panose="020B0604020202020204" pitchFamily="34" charset="0"/>
                  <a:cs typeface="Arial" panose="020B0604020202020204" pitchFamily="34" charset="0"/>
                </a:rPr>
                <a:t>erlendirme yapılmayan ihalelerde de (klasik veya elektronik ihalelerde) kullanılabilir. </a:t>
              </a:r>
              <a:endParaRPr lang="tr-TR" sz="3200" dirty="0" smtClean="0">
                <a:solidFill>
                  <a:schemeClr val="tx1"/>
                </a:solidFill>
                <a:latin typeface="Arial" panose="020B0604020202020204" pitchFamily="34" charset="0"/>
                <a:cs typeface="Arial" panose="020B0604020202020204" pitchFamily="34" charset="0"/>
              </a:endParaRPr>
            </a:p>
            <a:p>
              <a:endParaRPr lang="tr-TR" sz="4000" dirty="0">
                <a:solidFill>
                  <a:schemeClr val="accent6"/>
                </a:solidFill>
                <a:latin typeface="Arial" panose="020B0604020202020204" pitchFamily="34" charset="0"/>
                <a:cs typeface="Arial" panose="020B0604020202020204" pitchFamily="34" charset="0"/>
              </a:endParaRPr>
            </a:p>
            <a:p>
              <a:endParaRPr lang="tr-TR" sz="4000" dirty="0">
                <a:solidFill>
                  <a:schemeClr val="accent6"/>
                </a:solidFill>
                <a:latin typeface="Arial" panose="020B0604020202020204" pitchFamily="34" charset="0"/>
                <a:cs typeface="Arial" panose="020B0604020202020204" pitchFamily="34" charset="0"/>
              </a:endParaRPr>
            </a:p>
            <a:p>
              <a:endParaRPr lang="tr-TR" sz="4000" dirty="0">
                <a:solidFill>
                  <a:schemeClr val="accent6"/>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50168587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b="0" dirty="0" smtClean="0">
                <a:solidFill>
                  <a:schemeClr val="tx1"/>
                </a:solidFill>
                <a:effectLst/>
                <a:latin typeface="Arial" panose="020B0604020202020204" pitchFamily="34" charset="0"/>
                <a:cs typeface="Arial" panose="020B0604020202020204" pitchFamily="34" charset="0"/>
              </a:rPr>
              <a:t>YETERL</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K S</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STEM</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 </a:t>
            </a:r>
            <a:br>
              <a:rPr lang="tr-TR" b="0" dirty="0" smtClean="0">
                <a:solidFill>
                  <a:schemeClr val="tx1"/>
                </a:solidFill>
                <a:effectLst/>
                <a:latin typeface="Arial" panose="020B0604020202020204" pitchFamily="34" charset="0"/>
                <a:cs typeface="Arial" panose="020B0604020202020204" pitchFamily="34" charset="0"/>
              </a:rPr>
            </a:br>
            <a:r>
              <a:rPr lang="tr-TR" sz="4000" dirty="0" smtClean="0">
                <a:solidFill>
                  <a:schemeClr val="tx1"/>
                </a:solidFill>
                <a:effectLst/>
                <a:latin typeface="Arial" panose="020B0604020202020204" pitchFamily="34" charset="0"/>
                <a:cs typeface="Arial" panose="020B0604020202020204" pitchFamily="34" charset="0"/>
              </a:rPr>
              <a:t>Amaç</a:t>
            </a:r>
            <a:endParaRPr lang="tr-TR" sz="4000"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a:xfrm>
            <a:off x="1115616" y="1447800"/>
            <a:ext cx="7818834" cy="4800600"/>
          </a:xfrm>
        </p:spPr>
        <p:txBody>
          <a:bodyPr/>
          <a:lstStyle/>
          <a:p>
            <a:pPr marL="82550" indent="0" algn="just">
              <a:buNone/>
            </a:pPr>
            <a:endParaRPr lang="tr-TR" sz="2800" dirty="0">
              <a:latin typeface="Arial" panose="020B0604020202020204" pitchFamily="34" charset="0"/>
              <a:cs typeface="Arial" panose="020B0604020202020204" pitchFamily="34" charset="0"/>
            </a:endParaRPr>
          </a:p>
          <a:p>
            <a:pPr algn="just"/>
            <a:r>
              <a:rPr lang="tr-TR" sz="2800" dirty="0">
                <a:latin typeface="Arial" panose="020B0604020202020204" pitchFamily="34" charset="0"/>
                <a:cs typeface="Arial" panose="020B0604020202020204" pitchFamily="34" charset="0"/>
              </a:rPr>
              <a:t>Kamu alımlarında bürokrasinin azaltılması ile </a:t>
            </a:r>
          </a:p>
          <a:p>
            <a:pPr algn="just"/>
            <a:r>
              <a:rPr lang="tr-TR" sz="2800" dirty="0">
                <a:latin typeface="Arial" panose="020B0604020202020204" pitchFamily="34" charset="0"/>
                <a:cs typeface="Arial" panose="020B0604020202020204" pitchFamily="34" charset="0"/>
              </a:rPr>
              <a:t>4734 sayılı Kamu İhale Kanunu kapsamında yapılan ihalelerde </a:t>
            </a:r>
            <a:endParaRPr lang="tr-TR" sz="2800" dirty="0" smtClean="0">
              <a:latin typeface="Arial" panose="020B0604020202020204" pitchFamily="34" charset="0"/>
              <a:cs typeface="Arial" panose="020B0604020202020204" pitchFamily="34" charset="0"/>
            </a:endParaRPr>
          </a:p>
          <a:p>
            <a:pPr lvl="1" algn="just"/>
            <a:r>
              <a:rPr lang="tr-TR" dirty="0" smtClean="0">
                <a:solidFill>
                  <a:srgbClr val="FF0000"/>
                </a:solidFill>
                <a:latin typeface="Arial" panose="020B0604020202020204" pitchFamily="34" charset="0"/>
                <a:cs typeface="Arial" panose="020B0604020202020204" pitchFamily="34" charset="0"/>
              </a:rPr>
              <a:t>tüzel </a:t>
            </a:r>
            <a:r>
              <a:rPr lang="tr-TR" dirty="0">
                <a:solidFill>
                  <a:srgbClr val="FF0000"/>
                </a:solidFill>
                <a:latin typeface="Arial" panose="020B0604020202020204" pitchFamily="34" charset="0"/>
                <a:cs typeface="Arial" panose="020B0604020202020204" pitchFamily="34" charset="0"/>
              </a:rPr>
              <a:t>kişilerin </a:t>
            </a:r>
            <a:endParaRPr lang="tr-TR" dirty="0" smtClean="0">
              <a:solidFill>
                <a:srgbClr val="FF0000"/>
              </a:solidFill>
              <a:latin typeface="Arial" panose="020B0604020202020204" pitchFamily="34" charset="0"/>
              <a:cs typeface="Arial" panose="020B0604020202020204" pitchFamily="34" charset="0"/>
            </a:endParaRPr>
          </a:p>
          <a:p>
            <a:pPr lvl="1" algn="just"/>
            <a:r>
              <a:rPr lang="tr-TR" dirty="0" smtClean="0">
                <a:solidFill>
                  <a:srgbClr val="FF0000"/>
                </a:solidFill>
                <a:latin typeface="Arial" panose="020B0604020202020204" pitchFamily="34" charset="0"/>
                <a:cs typeface="Arial" panose="020B0604020202020204" pitchFamily="34" charset="0"/>
              </a:rPr>
              <a:t>yeterliğinin </a:t>
            </a:r>
            <a:r>
              <a:rPr lang="tr-TR" dirty="0">
                <a:solidFill>
                  <a:srgbClr val="FF0000"/>
                </a:solidFill>
                <a:latin typeface="Arial" panose="020B0604020202020204" pitchFamily="34" charset="0"/>
                <a:cs typeface="Arial" panose="020B0604020202020204" pitchFamily="34" charset="0"/>
              </a:rPr>
              <a:t>tespitine yönelik etkin ve verimli bir kamu alım sistemi </a:t>
            </a:r>
            <a:r>
              <a:rPr lang="tr-TR" dirty="0" smtClean="0">
                <a:latin typeface="Arial" panose="020B0604020202020204" pitchFamily="34" charset="0"/>
                <a:cs typeface="Arial" panose="020B0604020202020204" pitchFamily="34" charset="0"/>
              </a:rPr>
              <a:t>oluşturulması.</a:t>
            </a:r>
            <a:endParaRPr lang="tr-TR" dirty="0">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71</a:t>
            </a:fld>
            <a:endParaRPr lang="tr-TR"/>
          </a:p>
        </p:txBody>
      </p:sp>
    </p:spTree>
    <p:extLst>
      <p:ext uri="{BB962C8B-B14F-4D97-AF65-F5344CB8AC3E}">
        <p14:creationId xmlns:p14="http://schemas.microsoft.com/office/powerpoint/2010/main" val="35184246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2E92B6D5-5EDE-453B-89B0-9DD618716969}"/>
              </a:ext>
            </a:extLst>
          </p:cNvPr>
          <p:cNvSpPr>
            <a:spLocks noGrp="1"/>
          </p:cNvSpPr>
          <p:nvPr>
            <p:ph idx="1"/>
          </p:nvPr>
        </p:nvSpPr>
        <p:spPr>
          <a:xfrm>
            <a:off x="314058" y="2068083"/>
            <a:ext cx="8530839" cy="4383993"/>
          </a:xfrm>
        </p:spPr>
        <p:txBody>
          <a:bodyPr>
            <a:normAutofit lnSpcReduction="10000"/>
          </a:bodyPr>
          <a:lstStyle/>
          <a:p>
            <a:pPr algn="just"/>
            <a:r>
              <a:rPr lang="tr-TR" sz="2800" b="1" dirty="0">
                <a:solidFill>
                  <a:srgbClr val="FF0000"/>
                </a:solidFill>
                <a:latin typeface="Arial" panose="020B0604020202020204" pitchFamily="34" charset="0"/>
                <a:cs typeface="Arial" panose="020B0604020202020204" pitchFamily="34" charset="0"/>
              </a:rPr>
              <a:t>Yeterlik: </a:t>
            </a:r>
            <a:r>
              <a:rPr lang="tr-TR" sz="2800" dirty="0">
                <a:latin typeface="Arial" panose="020B0604020202020204" pitchFamily="34" charset="0"/>
                <a:cs typeface="Arial" panose="020B0604020202020204" pitchFamily="34" charset="0"/>
              </a:rPr>
              <a:t>Başvuru sahibinin, uygulama yönetmeliğine göre, ekonomik, mali, mesleki ve teknik yönlerden alım konusu işi yapabilme kapasitesine sahip olma durumudur.</a:t>
            </a:r>
          </a:p>
          <a:p>
            <a:pPr algn="just"/>
            <a:r>
              <a:rPr lang="tr-TR" sz="2800" b="1" dirty="0">
                <a:solidFill>
                  <a:srgbClr val="FF0000"/>
                </a:solidFill>
                <a:latin typeface="Arial" panose="020B0604020202020204" pitchFamily="34" charset="0"/>
                <a:cs typeface="Arial" panose="020B0604020202020204" pitchFamily="34" charset="0"/>
              </a:rPr>
              <a:t>Yeterlik sistemi (Sistem): </a:t>
            </a:r>
            <a:r>
              <a:rPr lang="tr-TR" sz="2800" dirty="0">
                <a:latin typeface="Arial" panose="020B0604020202020204" pitchFamily="34" charset="0"/>
                <a:cs typeface="Arial" panose="020B0604020202020204" pitchFamily="34" charset="0"/>
              </a:rPr>
              <a:t>Yeterlik Sistemi Yönetmeliği kapsamındaki işlemlerin gerçekleştirilmesi amacıyla Yeterlik Kuruluşu bünyesinde kurulan ve işletilen, sertifikalara ilişkin veri tabanını içeren ve EKAP ile entegrasyonu bulunan bilgi sistemidir</a:t>
            </a:r>
            <a:r>
              <a:rPr lang="tr-TR" sz="2800" dirty="0" smtClean="0">
                <a:latin typeface="Arial" panose="020B0604020202020204" pitchFamily="34" charset="0"/>
                <a:cs typeface="Arial" panose="020B0604020202020204" pitchFamily="34" charset="0"/>
              </a:rPr>
              <a:t>.</a:t>
            </a:r>
            <a:endParaRPr lang="tr-TR" sz="2800" dirty="0">
              <a:solidFill>
                <a:schemeClr val="tx1"/>
              </a:solidFill>
              <a:latin typeface="Arial" panose="020B0604020202020204" pitchFamily="34" charset="0"/>
              <a:cs typeface="Arial" panose="020B0604020202020204" pitchFamily="34" charset="0"/>
            </a:endParaRPr>
          </a:p>
        </p:txBody>
      </p:sp>
      <p:sp>
        <p:nvSpPr>
          <p:cNvPr id="4" name="Slayt Numarası Yer Tutucusu 3">
            <a:extLst>
              <a:ext uri="{FF2B5EF4-FFF2-40B4-BE49-F238E27FC236}">
                <a16:creationId xmlns="" xmlns:a16="http://schemas.microsoft.com/office/drawing/2014/main" id="{CF22A840-0111-4809-9377-923B991CE29A}"/>
              </a:ext>
            </a:extLst>
          </p:cNvPr>
          <p:cNvSpPr>
            <a:spLocks noGrp="1"/>
          </p:cNvSpPr>
          <p:nvPr>
            <p:ph type="sldNum" sz="quarter" idx="12"/>
          </p:nvPr>
        </p:nvSpPr>
        <p:spPr/>
        <p:txBody>
          <a:bodyPr>
            <a:normAutofit fontScale="85000" lnSpcReduction="20000"/>
          </a:bodyPr>
          <a:lstStyle/>
          <a:p>
            <a:fld id="{DF1F79AB-9229-4814-A1F8-FDBD1522D16E}" type="slidenum">
              <a:rPr lang="tr-TR" smtClean="0"/>
              <a:t>72</a:t>
            </a:fld>
            <a:endParaRPr lang="tr-TR"/>
          </a:p>
        </p:txBody>
      </p:sp>
      <p:sp>
        <p:nvSpPr>
          <p:cNvPr id="6" name="Başlık 1"/>
          <p:cNvSpPr>
            <a:spLocks noGrp="1"/>
          </p:cNvSpPr>
          <p:nvPr>
            <p:ph type="title"/>
          </p:nvPr>
        </p:nvSpPr>
        <p:spPr>
          <a:xfrm>
            <a:off x="612648" y="228600"/>
            <a:ext cx="8153400" cy="990600"/>
          </a:xfrm>
        </p:spPr>
        <p:txBody>
          <a:bodyPr>
            <a:normAutofit fontScale="90000"/>
          </a:bodyPr>
          <a:lstStyle/>
          <a:p>
            <a:pPr algn="ctr"/>
            <a:r>
              <a:rPr lang="tr-TR" b="0" dirty="0" smtClean="0">
                <a:solidFill>
                  <a:schemeClr val="tx1"/>
                </a:solidFill>
                <a:effectLst/>
                <a:latin typeface="Arial" panose="020B0604020202020204" pitchFamily="34" charset="0"/>
                <a:cs typeface="Arial" panose="020B0604020202020204" pitchFamily="34" charset="0"/>
              </a:rPr>
              <a:t>YETERL</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K S</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STEM</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 </a:t>
            </a:r>
            <a:br>
              <a:rPr lang="tr-TR" b="0" dirty="0" smtClean="0">
                <a:solidFill>
                  <a:schemeClr val="tx1"/>
                </a:solidFill>
                <a:effectLst/>
                <a:latin typeface="Arial" panose="020B0604020202020204" pitchFamily="34" charset="0"/>
                <a:cs typeface="Arial" panose="020B0604020202020204" pitchFamily="34" charset="0"/>
              </a:rPr>
            </a:br>
            <a:r>
              <a:rPr lang="tr-TR" sz="4000" dirty="0" smtClean="0">
                <a:solidFill>
                  <a:schemeClr val="tx1"/>
                </a:solidFill>
                <a:effectLst/>
                <a:latin typeface="Arial" panose="020B0604020202020204" pitchFamily="34" charset="0"/>
                <a:cs typeface="Arial" panose="020B0604020202020204" pitchFamily="34" charset="0"/>
              </a:rPr>
              <a:t>Tanımlar</a:t>
            </a:r>
            <a:endParaRPr lang="tr-TR" sz="4000" b="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3884441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2E92B6D5-5EDE-453B-89B0-9DD618716969}"/>
              </a:ext>
            </a:extLst>
          </p:cNvPr>
          <p:cNvSpPr>
            <a:spLocks noGrp="1"/>
          </p:cNvSpPr>
          <p:nvPr>
            <p:ph idx="1"/>
          </p:nvPr>
        </p:nvSpPr>
        <p:spPr>
          <a:xfrm>
            <a:off x="314058" y="2068083"/>
            <a:ext cx="8530839" cy="3984848"/>
          </a:xfrm>
        </p:spPr>
        <p:txBody>
          <a:bodyPr>
            <a:normAutofit fontScale="92500" lnSpcReduction="10000"/>
          </a:bodyPr>
          <a:lstStyle/>
          <a:p>
            <a:pPr algn="just"/>
            <a:r>
              <a:rPr lang="tr-TR" sz="2800" b="1" dirty="0">
                <a:solidFill>
                  <a:srgbClr val="FF0000"/>
                </a:solidFill>
                <a:latin typeface="Arial" panose="020B0604020202020204" pitchFamily="34" charset="0"/>
                <a:cs typeface="Arial" panose="020B0604020202020204" pitchFamily="34" charset="0"/>
              </a:rPr>
              <a:t>Yeterlik sertifikası (Sertifika): </a:t>
            </a:r>
            <a:r>
              <a:rPr lang="tr-TR" sz="2800" b="1" u="sng" dirty="0">
                <a:solidFill>
                  <a:schemeClr val="accent6">
                    <a:lumMod val="75000"/>
                  </a:schemeClr>
                </a:solidFill>
                <a:latin typeface="Arial" panose="020B0604020202020204" pitchFamily="34" charset="0"/>
                <a:cs typeface="Arial" panose="020B0604020202020204" pitchFamily="34" charset="0"/>
              </a:rPr>
              <a:t>Tüzel kişilerin, </a:t>
            </a:r>
            <a:r>
              <a:rPr lang="tr-TR" sz="2800" dirty="0">
                <a:latin typeface="Arial" panose="020B0604020202020204" pitchFamily="34" charset="0"/>
                <a:cs typeface="Arial" panose="020B0604020202020204" pitchFamily="34" charset="0"/>
              </a:rPr>
              <a:t>elektronik ortamda kaydedilen, Yeterlik Kuruluşunun internet sitesi ile EKAP üzerinden erişilebilen yeterlik bilgileridir</a:t>
            </a:r>
            <a:r>
              <a:rPr lang="tr-TR" sz="2800" dirty="0" smtClean="0">
                <a:latin typeface="Arial" panose="020B0604020202020204" pitchFamily="34" charset="0"/>
                <a:cs typeface="Arial" panose="020B0604020202020204" pitchFamily="34" charset="0"/>
              </a:rPr>
              <a:t>.</a:t>
            </a:r>
            <a:endParaRPr lang="tr-TR" sz="2800" b="1" dirty="0" smtClean="0">
              <a:solidFill>
                <a:srgbClr val="FF0000"/>
              </a:solidFill>
              <a:latin typeface="Arial" panose="020B0604020202020204" pitchFamily="34" charset="0"/>
              <a:cs typeface="Arial" panose="020B0604020202020204" pitchFamily="34" charset="0"/>
            </a:endParaRPr>
          </a:p>
          <a:p>
            <a:pPr algn="just"/>
            <a:r>
              <a:rPr lang="tr-TR" sz="2800" b="1" dirty="0" smtClean="0">
                <a:solidFill>
                  <a:srgbClr val="FF0000"/>
                </a:solidFill>
                <a:latin typeface="Arial" panose="020B0604020202020204" pitchFamily="34" charset="0"/>
                <a:cs typeface="Arial" panose="020B0604020202020204" pitchFamily="34" charset="0"/>
              </a:rPr>
              <a:t>Yeterlik </a:t>
            </a:r>
            <a:r>
              <a:rPr lang="tr-TR" sz="2800" b="1" dirty="0">
                <a:solidFill>
                  <a:srgbClr val="FF0000"/>
                </a:solidFill>
                <a:latin typeface="Arial" panose="020B0604020202020204" pitchFamily="34" charset="0"/>
                <a:cs typeface="Arial" panose="020B0604020202020204" pitchFamily="34" charset="0"/>
              </a:rPr>
              <a:t>kuruluşu (</a:t>
            </a:r>
            <a:r>
              <a:rPr lang="tr-TR" sz="2800" b="1" dirty="0">
                <a:solidFill>
                  <a:schemeClr val="tx1"/>
                </a:solidFill>
                <a:latin typeface="Arial" panose="020B0604020202020204" pitchFamily="34" charset="0"/>
                <a:cs typeface="Arial" panose="020B0604020202020204" pitchFamily="34" charset="0"/>
              </a:rPr>
              <a:t>Kuruluş</a:t>
            </a:r>
            <a:r>
              <a:rPr lang="tr-TR" sz="2800" b="1" dirty="0">
                <a:solidFill>
                  <a:srgbClr val="FF0000"/>
                </a:solidFill>
                <a:latin typeface="Arial" panose="020B0604020202020204" pitchFamily="34" charset="0"/>
                <a:cs typeface="Arial" panose="020B0604020202020204" pitchFamily="34" charset="0"/>
              </a:rPr>
              <a:t>): </a:t>
            </a:r>
            <a:r>
              <a:rPr lang="tr-TR" sz="2800" dirty="0">
                <a:latin typeface="Arial" panose="020B0604020202020204" pitchFamily="34" charset="0"/>
                <a:cs typeface="Arial" panose="020B0604020202020204" pitchFamily="34" charset="0"/>
              </a:rPr>
              <a:t>Belirli bir konudaki alımları için </a:t>
            </a:r>
            <a:r>
              <a:rPr lang="tr-TR" sz="28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sistem kurmasına ve sertifika düzenlemesine </a:t>
            </a:r>
            <a:r>
              <a:rPr lang="tr-TR" sz="2800" dirty="0">
                <a:solidFill>
                  <a:srgbClr val="FF0000"/>
                </a:solidFill>
                <a:latin typeface="Arial" panose="020B0604020202020204" pitchFamily="34" charset="0"/>
                <a:cs typeface="Arial" panose="020B0604020202020204" pitchFamily="34" charset="0"/>
              </a:rPr>
              <a:t>Kurum tarafından izin verilen idare</a:t>
            </a:r>
            <a:r>
              <a:rPr lang="tr-TR" sz="2800" dirty="0" smtClean="0">
                <a:latin typeface="Arial" panose="020B0604020202020204" pitchFamily="34" charset="0"/>
                <a:cs typeface="Arial" panose="020B0604020202020204" pitchFamily="34" charset="0"/>
              </a:rPr>
              <a:t>.</a:t>
            </a:r>
            <a:endParaRPr lang="tr-TR" sz="800" dirty="0">
              <a:latin typeface="Arial" panose="020B0604020202020204" pitchFamily="34" charset="0"/>
              <a:cs typeface="Arial" panose="020B0604020202020204" pitchFamily="34" charset="0"/>
            </a:endParaRPr>
          </a:p>
          <a:p>
            <a:pPr algn="just"/>
            <a:r>
              <a:rPr lang="tr-TR" sz="2800" b="1" dirty="0">
                <a:solidFill>
                  <a:srgbClr val="FF0000"/>
                </a:solidFill>
                <a:latin typeface="Arial" panose="020B0604020202020204" pitchFamily="34" charset="0"/>
                <a:cs typeface="Arial" panose="020B0604020202020204" pitchFamily="34" charset="0"/>
              </a:rPr>
              <a:t>Onaylanmış kuruluş: </a:t>
            </a:r>
            <a:r>
              <a:rPr lang="tr-TR" sz="2800" dirty="0">
                <a:latin typeface="Arial" panose="020B0604020202020204" pitchFamily="34" charset="0"/>
                <a:cs typeface="Arial" panose="020B0604020202020204" pitchFamily="34" charset="0"/>
              </a:rPr>
              <a:t>Alım konusuna uygun bir </a:t>
            </a:r>
            <a:r>
              <a:rPr lang="tr-TR" sz="2800" dirty="0">
                <a:solidFill>
                  <a:srgbClr val="FF0000"/>
                </a:solidFill>
                <a:latin typeface="Arial" panose="020B0604020202020204" pitchFamily="34" charset="0"/>
                <a:cs typeface="Arial" panose="020B0604020202020204" pitchFamily="34" charset="0"/>
              </a:rPr>
              <a:t>yeterlik sistemini kullanmasına Kurum tarafından izin verilen idare.</a:t>
            </a:r>
          </a:p>
        </p:txBody>
      </p:sp>
      <p:sp>
        <p:nvSpPr>
          <p:cNvPr id="4" name="Slayt Numarası Yer Tutucusu 3">
            <a:extLst>
              <a:ext uri="{FF2B5EF4-FFF2-40B4-BE49-F238E27FC236}">
                <a16:creationId xmlns="" xmlns:a16="http://schemas.microsoft.com/office/drawing/2014/main" id="{CF22A840-0111-4809-9377-923B991CE29A}"/>
              </a:ext>
            </a:extLst>
          </p:cNvPr>
          <p:cNvSpPr>
            <a:spLocks noGrp="1"/>
          </p:cNvSpPr>
          <p:nvPr>
            <p:ph type="sldNum" sz="quarter" idx="12"/>
          </p:nvPr>
        </p:nvSpPr>
        <p:spPr/>
        <p:txBody>
          <a:bodyPr>
            <a:normAutofit fontScale="85000" lnSpcReduction="20000"/>
          </a:bodyPr>
          <a:lstStyle/>
          <a:p>
            <a:fld id="{DF1F79AB-9229-4814-A1F8-FDBD1522D16E}" type="slidenum">
              <a:rPr lang="tr-TR" smtClean="0"/>
              <a:t>73</a:t>
            </a:fld>
            <a:endParaRPr lang="tr-TR"/>
          </a:p>
        </p:txBody>
      </p:sp>
      <p:sp>
        <p:nvSpPr>
          <p:cNvPr id="6" name="Başlık 1"/>
          <p:cNvSpPr txBox="1">
            <a:spLocks/>
          </p:cNvSpPr>
          <p:nvPr/>
        </p:nvSpPr>
        <p:spPr bwMode="auto">
          <a:xfrm>
            <a:off x="765048" y="260648"/>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sz="4000" dirty="0" smtClean="0">
                <a:solidFill>
                  <a:schemeClr val="tx1"/>
                </a:solidFill>
                <a:latin typeface="Arial" panose="020B0604020202020204" pitchFamily="34" charset="0"/>
                <a:cs typeface="Arial" panose="020B0604020202020204" pitchFamily="34" charset="0"/>
              </a:rPr>
              <a:t>YETERL</a:t>
            </a:r>
            <a:r>
              <a:rPr lang="tr-TR" sz="3600" dirty="0" smtClean="0">
                <a:solidFill>
                  <a:schemeClr val="tx1"/>
                </a:solidFill>
                <a:latin typeface="Arial" panose="020B0604020202020204" pitchFamily="34" charset="0"/>
                <a:cs typeface="Arial" panose="020B0604020202020204" pitchFamily="34" charset="0"/>
              </a:rPr>
              <a:t>İ</a:t>
            </a:r>
            <a:r>
              <a:rPr lang="tr-TR" sz="4000" dirty="0" smtClean="0">
                <a:solidFill>
                  <a:schemeClr val="tx1"/>
                </a:solidFill>
                <a:latin typeface="Arial" panose="020B0604020202020204" pitchFamily="34" charset="0"/>
                <a:cs typeface="Arial" panose="020B0604020202020204" pitchFamily="34" charset="0"/>
              </a:rPr>
              <a:t>K S</a:t>
            </a:r>
            <a:r>
              <a:rPr lang="tr-TR" sz="3600" dirty="0" smtClean="0">
                <a:solidFill>
                  <a:schemeClr val="tx1"/>
                </a:solidFill>
                <a:latin typeface="Arial" panose="020B0604020202020204" pitchFamily="34" charset="0"/>
                <a:cs typeface="Arial" panose="020B0604020202020204" pitchFamily="34" charset="0"/>
              </a:rPr>
              <a:t>İ</a:t>
            </a:r>
            <a:r>
              <a:rPr lang="tr-TR" sz="4000" dirty="0" smtClean="0">
                <a:solidFill>
                  <a:schemeClr val="tx1"/>
                </a:solidFill>
                <a:latin typeface="Arial" panose="020B0604020202020204" pitchFamily="34" charset="0"/>
                <a:cs typeface="Arial" panose="020B0604020202020204" pitchFamily="34" charset="0"/>
              </a:rPr>
              <a:t>STEM</a:t>
            </a:r>
            <a:r>
              <a:rPr lang="tr-TR" sz="3600" dirty="0" smtClean="0">
                <a:solidFill>
                  <a:schemeClr val="tx1"/>
                </a:solidFill>
                <a:latin typeface="Arial" panose="020B0604020202020204" pitchFamily="34" charset="0"/>
                <a:cs typeface="Arial" panose="020B0604020202020204" pitchFamily="34" charset="0"/>
              </a:rPr>
              <a:t>İ</a:t>
            </a:r>
            <a:r>
              <a:rPr lang="tr-TR" sz="4000" dirty="0" smtClean="0">
                <a:solidFill>
                  <a:schemeClr val="tx1"/>
                </a:solidFill>
                <a:latin typeface="Arial" panose="020B0604020202020204" pitchFamily="34" charset="0"/>
                <a:cs typeface="Arial" panose="020B0604020202020204" pitchFamily="34" charset="0"/>
              </a:rPr>
              <a:t> </a:t>
            </a:r>
            <a:br>
              <a:rPr lang="tr-TR" sz="4000" dirty="0" smtClean="0">
                <a:solidFill>
                  <a:schemeClr val="tx1"/>
                </a:solidFill>
                <a:latin typeface="Arial" panose="020B0604020202020204" pitchFamily="34" charset="0"/>
                <a:cs typeface="Arial" panose="020B0604020202020204" pitchFamily="34" charset="0"/>
              </a:rPr>
            </a:br>
            <a:r>
              <a:rPr lang="tr-TR" sz="3200" dirty="0" smtClean="0">
                <a:solidFill>
                  <a:schemeClr val="tx1"/>
                </a:solidFill>
                <a:latin typeface="Arial" panose="020B0604020202020204" pitchFamily="34" charset="0"/>
                <a:cs typeface="Arial" panose="020B0604020202020204" pitchFamily="34" charset="0"/>
              </a:rPr>
              <a:t>Tanımlar</a:t>
            </a:r>
            <a:endParaRPr lang="tr-TR" sz="3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7549326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2E92B6D5-5EDE-453B-89B0-9DD618716969}"/>
              </a:ext>
            </a:extLst>
          </p:cNvPr>
          <p:cNvSpPr>
            <a:spLocks noGrp="1"/>
          </p:cNvSpPr>
          <p:nvPr>
            <p:ph idx="1"/>
          </p:nvPr>
        </p:nvSpPr>
        <p:spPr>
          <a:xfrm>
            <a:off x="314058" y="2068083"/>
            <a:ext cx="8530839" cy="4383993"/>
          </a:xfrm>
        </p:spPr>
        <p:txBody>
          <a:bodyPr>
            <a:normAutofit fontScale="92500" lnSpcReduction="20000"/>
          </a:bodyPr>
          <a:lstStyle/>
          <a:p>
            <a:pPr algn="just"/>
            <a:r>
              <a:rPr lang="tr-TR" sz="2800" b="1" dirty="0">
                <a:solidFill>
                  <a:srgbClr val="FF0000"/>
                </a:solidFill>
                <a:latin typeface="Arial" panose="020B0604020202020204" pitchFamily="34" charset="0"/>
                <a:cs typeface="Arial" panose="020B0604020202020204" pitchFamily="34" charset="0"/>
              </a:rPr>
              <a:t>Yeterlik başvurusu (Başvuru): </a:t>
            </a:r>
            <a:r>
              <a:rPr lang="tr-TR" sz="2800" dirty="0">
                <a:latin typeface="Arial" panose="020B0604020202020204" pitchFamily="34" charset="0"/>
                <a:cs typeface="Arial" panose="020B0604020202020204" pitchFamily="34" charset="0"/>
              </a:rPr>
              <a:t>Başvuru sahibi tarafından, sertifika almak, yenilemek, süresini uzatmak, bildirim yükümlülüğünü yerine getirmek veya bu işlemlerle ilgili ilave bilgi, belge ve açıklama sunmak gibi amaçlarla yeterlik kuruluşuna sunulan başvuru talep formu ile ekinde yer alan değerlendirmeye esas bilgi ve belgeleri ifade etmektedir.</a:t>
            </a:r>
          </a:p>
          <a:p>
            <a:pPr algn="just"/>
            <a:endParaRPr lang="tr-TR" sz="800" dirty="0">
              <a:latin typeface="Arial" panose="020B0604020202020204" pitchFamily="34" charset="0"/>
              <a:cs typeface="Arial" panose="020B0604020202020204" pitchFamily="34" charset="0"/>
            </a:endParaRPr>
          </a:p>
          <a:p>
            <a:pPr algn="just"/>
            <a:endParaRPr lang="tr-TR" sz="800" dirty="0">
              <a:latin typeface="Arial" panose="020B0604020202020204" pitchFamily="34" charset="0"/>
              <a:cs typeface="Arial" panose="020B0604020202020204" pitchFamily="34" charset="0"/>
            </a:endParaRPr>
          </a:p>
          <a:p>
            <a:pPr algn="just"/>
            <a:r>
              <a:rPr lang="tr-TR" sz="2800" b="1" dirty="0">
                <a:solidFill>
                  <a:srgbClr val="FF0000"/>
                </a:solidFill>
                <a:latin typeface="Arial" panose="020B0604020202020204" pitchFamily="34" charset="0"/>
                <a:cs typeface="Arial" panose="020B0604020202020204" pitchFamily="34" charset="0"/>
              </a:rPr>
              <a:t>Yeterlik işlem süresi: </a:t>
            </a:r>
            <a:r>
              <a:rPr lang="tr-TR" sz="2800" dirty="0">
                <a:latin typeface="Arial" panose="020B0604020202020204" pitchFamily="34" charset="0"/>
                <a:cs typeface="Arial" panose="020B0604020202020204" pitchFamily="34" charset="0"/>
              </a:rPr>
              <a:t>Yeterlik başvurusunun alınmasından başlayarak başvuru sonucunun bildirilmesine kadar geçen süreyi ifade etmektedir</a:t>
            </a:r>
            <a:r>
              <a:rPr lang="tr-TR" sz="2800" dirty="0" smtClean="0">
                <a:latin typeface="Arial" panose="020B0604020202020204" pitchFamily="34" charset="0"/>
                <a:cs typeface="Arial" panose="020B0604020202020204" pitchFamily="34" charset="0"/>
              </a:rPr>
              <a:t>. (30 gün, </a:t>
            </a:r>
            <a:r>
              <a:rPr lang="tr-TR" sz="2800" dirty="0" err="1" smtClean="0">
                <a:latin typeface="Arial" panose="020B0604020202020204" pitchFamily="34" charset="0"/>
                <a:cs typeface="Arial" panose="020B0604020202020204" pitchFamily="34" charset="0"/>
              </a:rPr>
              <a:t>max</a:t>
            </a:r>
            <a:r>
              <a:rPr lang="tr-TR" sz="2800" dirty="0" smtClean="0">
                <a:latin typeface="Arial" panose="020B0604020202020204" pitchFamily="34" charset="0"/>
                <a:cs typeface="Arial" panose="020B0604020202020204" pitchFamily="34" charset="0"/>
              </a:rPr>
              <a:t> 60 gün)</a:t>
            </a:r>
            <a:endParaRPr lang="tr-TR" sz="2800" dirty="0">
              <a:latin typeface="Arial" panose="020B0604020202020204" pitchFamily="34" charset="0"/>
              <a:cs typeface="Arial" panose="020B0604020202020204" pitchFamily="34" charset="0"/>
            </a:endParaRPr>
          </a:p>
        </p:txBody>
      </p:sp>
      <p:sp>
        <p:nvSpPr>
          <p:cNvPr id="4" name="Slayt Numarası Yer Tutucusu 3">
            <a:extLst>
              <a:ext uri="{FF2B5EF4-FFF2-40B4-BE49-F238E27FC236}">
                <a16:creationId xmlns="" xmlns:a16="http://schemas.microsoft.com/office/drawing/2014/main" id="{CF22A840-0111-4809-9377-923B991CE29A}"/>
              </a:ext>
            </a:extLst>
          </p:cNvPr>
          <p:cNvSpPr>
            <a:spLocks noGrp="1"/>
          </p:cNvSpPr>
          <p:nvPr>
            <p:ph type="sldNum" sz="quarter" idx="12"/>
          </p:nvPr>
        </p:nvSpPr>
        <p:spPr/>
        <p:txBody>
          <a:bodyPr>
            <a:normAutofit fontScale="85000" lnSpcReduction="20000"/>
          </a:bodyPr>
          <a:lstStyle/>
          <a:p>
            <a:fld id="{DF1F79AB-9229-4814-A1F8-FDBD1522D16E}" type="slidenum">
              <a:rPr lang="tr-TR" smtClean="0"/>
              <a:t>74</a:t>
            </a:fld>
            <a:endParaRPr lang="tr-TR"/>
          </a:p>
        </p:txBody>
      </p:sp>
      <p:sp>
        <p:nvSpPr>
          <p:cNvPr id="6" name="Başlık 1"/>
          <p:cNvSpPr txBox="1">
            <a:spLocks/>
          </p:cNvSpPr>
          <p:nvPr/>
        </p:nvSpPr>
        <p:spPr bwMode="auto">
          <a:xfrm>
            <a:off x="765048" y="3810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82500" lnSpcReduction="20000"/>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r>
              <a:rPr lang="tr-TR" sz="4000" dirty="0" smtClean="0">
                <a:solidFill>
                  <a:schemeClr val="tx1"/>
                </a:solidFill>
                <a:latin typeface="Arial" panose="020B0604020202020204" pitchFamily="34" charset="0"/>
                <a:cs typeface="Arial" panose="020B0604020202020204" pitchFamily="34" charset="0"/>
              </a:rPr>
              <a:t>Tanımlar</a:t>
            </a: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632133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2E92B6D5-5EDE-453B-89B0-9DD618716969}"/>
              </a:ext>
            </a:extLst>
          </p:cNvPr>
          <p:cNvSpPr>
            <a:spLocks noGrp="1"/>
          </p:cNvSpPr>
          <p:nvPr>
            <p:ph idx="1"/>
          </p:nvPr>
        </p:nvSpPr>
        <p:spPr>
          <a:xfrm>
            <a:off x="333286" y="1999717"/>
            <a:ext cx="8492384" cy="4053214"/>
          </a:xfrm>
        </p:spPr>
        <p:txBody>
          <a:bodyPr>
            <a:normAutofit/>
          </a:bodyPr>
          <a:lstStyle/>
          <a:p>
            <a:pPr algn="just"/>
            <a:r>
              <a:rPr lang="tr-TR" sz="3200" dirty="0">
                <a:latin typeface="Arial" panose="020B0604020202020204" pitchFamily="34" charset="0"/>
                <a:cs typeface="Arial" panose="020B0604020202020204" pitchFamily="34" charset="0"/>
              </a:rPr>
              <a:t>Bir veya daha fazla alım </a:t>
            </a:r>
            <a:r>
              <a:rPr lang="tr-TR" sz="3200" dirty="0" smtClean="0">
                <a:latin typeface="Arial" panose="020B0604020202020204" pitchFamily="34" charset="0"/>
                <a:cs typeface="Arial" panose="020B0604020202020204" pitchFamily="34" charset="0"/>
              </a:rPr>
              <a:t>konusu </a:t>
            </a:r>
            <a:r>
              <a:rPr lang="tr-TR" sz="3200" dirty="0">
                <a:latin typeface="Arial" panose="020B0604020202020204" pitchFamily="34" charset="0"/>
                <a:cs typeface="Arial" panose="020B0604020202020204" pitchFamily="34" charset="0"/>
              </a:rPr>
              <a:t>için sistem </a:t>
            </a:r>
            <a:r>
              <a:rPr lang="tr-TR" sz="3200" dirty="0" smtClean="0">
                <a:latin typeface="Arial" panose="020B0604020202020204" pitchFamily="34" charset="0"/>
                <a:cs typeface="Arial" panose="020B0604020202020204" pitchFamily="34" charset="0"/>
              </a:rPr>
              <a:t>kurulabilir.</a:t>
            </a:r>
            <a:endParaRPr lang="tr-TR" sz="3200" dirty="0">
              <a:latin typeface="Arial" panose="020B0604020202020204" pitchFamily="34" charset="0"/>
              <a:cs typeface="Arial" panose="020B0604020202020204" pitchFamily="34" charset="0"/>
            </a:endParaRPr>
          </a:p>
          <a:p>
            <a:pPr algn="just"/>
            <a:endParaRPr lang="tr-TR" sz="600" dirty="0">
              <a:latin typeface="Arial" panose="020B0604020202020204" pitchFamily="34" charset="0"/>
              <a:cs typeface="Arial" panose="020B0604020202020204" pitchFamily="34" charset="0"/>
            </a:endParaRPr>
          </a:p>
          <a:p>
            <a:pPr algn="just"/>
            <a:r>
              <a:rPr lang="tr-TR" sz="3200" dirty="0">
                <a:latin typeface="Arial" panose="020B0604020202020204" pitchFamily="34" charset="0"/>
                <a:cs typeface="Arial" panose="020B0604020202020204" pitchFamily="34" charset="0"/>
              </a:rPr>
              <a:t>Sertifika düzenlenmesi için </a:t>
            </a:r>
            <a:r>
              <a:rPr lang="tr-TR" sz="3200" dirty="0">
                <a:solidFill>
                  <a:srgbClr val="FF0000"/>
                </a:solidFill>
                <a:latin typeface="Arial" panose="020B0604020202020204" pitchFamily="34" charset="0"/>
                <a:cs typeface="Arial" panose="020B0604020202020204" pitchFamily="34" charset="0"/>
              </a:rPr>
              <a:t>istenen bilgi ve belgeler ile aranan kriterler</a:t>
            </a:r>
            <a:r>
              <a:rPr lang="tr-TR" sz="3200" dirty="0">
                <a:latin typeface="Arial" panose="020B0604020202020204" pitchFamily="34" charset="0"/>
                <a:cs typeface="Arial" panose="020B0604020202020204" pitchFamily="34" charset="0"/>
              </a:rPr>
              <a:t> Uygulama </a:t>
            </a:r>
            <a:r>
              <a:rPr lang="tr-TR" sz="3200" dirty="0" smtClean="0">
                <a:latin typeface="Arial" panose="020B0604020202020204" pitchFamily="34" charset="0"/>
                <a:cs typeface="Arial" panose="020B0604020202020204" pitchFamily="34" charset="0"/>
              </a:rPr>
              <a:t>Yönetmeliği </a:t>
            </a:r>
            <a:r>
              <a:rPr lang="tr-TR" sz="3200" dirty="0">
                <a:latin typeface="Arial" panose="020B0604020202020204" pitchFamily="34" charset="0"/>
                <a:cs typeface="Arial" panose="020B0604020202020204" pitchFamily="34" charset="0"/>
              </a:rPr>
              <a:t>ve ilgili mevzuat çerçevesinde </a:t>
            </a:r>
            <a:r>
              <a:rPr lang="tr-TR" sz="3200" dirty="0" smtClean="0">
                <a:latin typeface="Arial" panose="020B0604020202020204" pitchFamily="34" charset="0"/>
                <a:cs typeface="Arial" panose="020B0604020202020204" pitchFamily="34" charset="0"/>
              </a:rPr>
              <a:t>belirlenir.</a:t>
            </a:r>
            <a:endParaRPr lang="tr-TR" sz="3200" dirty="0">
              <a:latin typeface="Arial" panose="020B0604020202020204" pitchFamily="34" charset="0"/>
              <a:cs typeface="Arial" panose="020B0604020202020204" pitchFamily="34" charset="0"/>
            </a:endParaRPr>
          </a:p>
        </p:txBody>
      </p:sp>
      <p:sp>
        <p:nvSpPr>
          <p:cNvPr id="4" name="Slayt Numarası Yer Tutucusu 3">
            <a:extLst>
              <a:ext uri="{FF2B5EF4-FFF2-40B4-BE49-F238E27FC236}">
                <a16:creationId xmlns="" xmlns:a16="http://schemas.microsoft.com/office/drawing/2014/main" id="{CF22A840-0111-4809-9377-923B991CE29A}"/>
              </a:ext>
            </a:extLst>
          </p:cNvPr>
          <p:cNvSpPr>
            <a:spLocks noGrp="1"/>
          </p:cNvSpPr>
          <p:nvPr>
            <p:ph type="sldNum" sz="quarter" idx="12"/>
          </p:nvPr>
        </p:nvSpPr>
        <p:spPr/>
        <p:txBody>
          <a:bodyPr>
            <a:normAutofit fontScale="85000" lnSpcReduction="20000"/>
          </a:bodyPr>
          <a:lstStyle/>
          <a:p>
            <a:fld id="{DF1F79AB-9229-4814-A1F8-FDBD1522D16E}" type="slidenum">
              <a:rPr lang="tr-TR" smtClean="0"/>
              <a:t>75</a:t>
            </a:fld>
            <a:endParaRPr lang="tr-TR"/>
          </a:p>
        </p:txBody>
      </p:sp>
      <p:sp>
        <p:nvSpPr>
          <p:cNvPr id="6" name="Başlık 1"/>
          <p:cNvSpPr txBox="1">
            <a:spLocks/>
          </p:cNvSpPr>
          <p:nvPr/>
        </p:nvSpPr>
        <p:spPr bwMode="auto">
          <a:xfrm>
            <a:off x="765048" y="3810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82500" lnSpcReduction="20000"/>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r>
              <a:rPr lang="tr-TR" sz="4000" dirty="0" smtClean="0">
                <a:solidFill>
                  <a:schemeClr val="tx1"/>
                </a:solidFill>
                <a:latin typeface="Arial" panose="020B0604020202020204" pitchFamily="34" charset="0"/>
                <a:cs typeface="Arial" panose="020B0604020202020204" pitchFamily="34" charset="0"/>
              </a:rPr>
              <a:t>Temel İlkeler</a:t>
            </a: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8330909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2E92B6D5-5EDE-453B-89B0-9DD618716969}"/>
              </a:ext>
            </a:extLst>
          </p:cNvPr>
          <p:cNvSpPr>
            <a:spLocks noGrp="1"/>
          </p:cNvSpPr>
          <p:nvPr>
            <p:ph idx="1"/>
          </p:nvPr>
        </p:nvSpPr>
        <p:spPr>
          <a:xfrm>
            <a:off x="333286" y="1999717"/>
            <a:ext cx="8492384" cy="4418175"/>
          </a:xfrm>
        </p:spPr>
        <p:txBody>
          <a:bodyPr>
            <a:normAutofit/>
          </a:bodyPr>
          <a:lstStyle/>
          <a:p>
            <a:pPr algn="just"/>
            <a:r>
              <a:rPr lang="tr-TR" sz="32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Yeterlik sistemi dokümanında, </a:t>
            </a:r>
            <a:r>
              <a:rPr lang="tr-TR" sz="3200" dirty="0">
                <a:latin typeface="Arial" panose="020B0604020202020204" pitchFamily="34" charset="0"/>
                <a:cs typeface="Arial" panose="020B0604020202020204" pitchFamily="34" charset="0"/>
              </a:rPr>
              <a:t>sertifika düzenlenmesi için </a:t>
            </a:r>
            <a:r>
              <a:rPr lang="tr-TR" sz="3200" dirty="0">
                <a:solidFill>
                  <a:srgbClr val="FF0000"/>
                </a:solidFill>
                <a:latin typeface="Arial" panose="020B0604020202020204" pitchFamily="34" charset="0"/>
                <a:cs typeface="Arial" panose="020B0604020202020204" pitchFamily="34" charset="0"/>
              </a:rPr>
              <a:t>gerekli şartlar, istenen bilgi ve belgeler ile aranan kriterler </a:t>
            </a:r>
            <a:r>
              <a:rPr lang="tr-TR" sz="3200" dirty="0">
                <a:latin typeface="Arial" panose="020B0604020202020204" pitchFamily="34" charset="0"/>
                <a:cs typeface="Arial" panose="020B0604020202020204" pitchFamily="34" charset="0"/>
              </a:rPr>
              <a:t>belirtilir. </a:t>
            </a:r>
          </a:p>
          <a:p>
            <a:pPr algn="just"/>
            <a:endParaRPr lang="tr-TR" sz="600" dirty="0">
              <a:latin typeface="Arial" panose="020B0604020202020204" pitchFamily="34" charset="0"/>
              <a:cs typeface="Arial" panose="020B0604020202020204" pitchFamily="34" charset="0"/>
            </a:endParaRPr>
          </a:p>
          <a:p>
            <a:pPr algn="just"/>
            <a:r>
              <a:rPr lang="tr-TR" sz="3200" dirty="0">
                <a:latin typeface="Arial" panose="020B0604020202020204" pitchFamily="34" charset="0"/>
                <a:cs typeface="Arial" panose="020B0604020202020204" pitchFamily="34" charset="0"/>
              </a:rPr>
              <a:t>Başvuruların değerlendirilmesi sürecinde eksiklik, çelişki, hata veya tereddütleri gidermek için </a:t>
            </a:r>
            <a:r>
              <a:rPr lang="tr-TR" sz="3200" dirty="0">
                <a:solidFill>
                  <a:srgbClr val="FF0000"/>
                </a:solidFill>
                <a:latin typeface="Arial" panose="020B0604020202020204" pitchFamily="34" charset="0"/>
                <a:cs typeface="Arial" panose="020B0604020202020204" pitchFamily="34" charset="0"/>
              </a:rPr>
              <a:t>kuruluş tarafından </a:t>
            </a:r>
            <a:r>
              <a:rPr lang="tr-TR" sz="3200" dirty="0">
                <a:latin typeface="Arial" panose="020B0604020202020204" pitchFamily="34" charset="0"/>
                <a:cs typeface="Arial" panose="020B0604020202020204" pitchFamily="34" charset="0"/>
              </a:rPr>
              <a:t>başka bilgi ve belgeler </a:t>
            </a:r>
            <a:r>
              <a:rPr lang="tr-TR" sz="3200" dirty="0" smtClean="0">
                <a:latin typeface="Arial" panose="020B0604020202020204" pitchFamily="34" charset="0"/>
                <a:cs typeface="Arial" panose="020B0604020202020204" pitchFamily="34" charset="0"/>
              </a:rPr>
              <a:t>istenilebilir.</a:t>
            </a:r>
            <a:endParaRPr lang="tr-TR" sz="3000" dirty="0">
              <a:solidFill>
                <a:srgbClr val="FF0000"/>
              </a:solidFill>
              <a:latin typeface="Arial" panose="020B0604020202020204" pitchFamily="34" charset="0"/>
              <a:cs typeface="Arial" panose="020B0604020202020204" pitchFamily="34" charset="0"/>
            </a:endParaRPr>
          </a:p>
        </p:txBody>
      </p:sp>
      <p:sp>
        <p:nvSpPr>
          <p:cNvPr id="4" name="Slayt Numarası Yer Tutucusu 3">
            <a:extLst>
              <a:ext uri="{FF2B5EF4-FFF2-40B4-BE49-F238E27FC236}">
                <a16:creationId xmlns="" xmlns:a16="http://schemas.microsoft.com/office/drawing/2014/main" id="{CF22A840-0111-4809-9377-923B991CE29A}"/>
              </a:ext>
            </a:extLst>
          </p:cNvPr>
          <p:cNvSpPr>
            <a:spLocks noGrp="1"/>
          </p:cNvSpPr>
          <p:nvPr>
            <p:ph type="sldNum" sz="quarter" idx="12"/>
          </p:nvPr>
        </p:nvSpPr>
        <p:spPr/>
        <p:txBody>
          <a:bodyPr>
            <a:normAutofit fontScale="85000" lnSpcReduction="20000"/>
          </a:bodyPr>
          <a:lstStyle/>
          <a:p>
            <a:fld id="{DF1F79AB-9229-4814-A1F8-FDBD1522D16E}" type="slidenum">
              <a:rPr lang="tr-TR" smtClean="0"/>
              <a:t>76</a:t>
            </a:fld>
            <a:endParaRPr lang="tr-TR"/>
          </a:p>
        </p:txBody>
      </p:sp>
      <p:sp>
        <p:nvSpPr>
          <p:cNvPr id="6" name="Başlık 1"/>
          <p:cNvSpPr txBox="1">
            <a:spLocks/>
          </p:cNvSpPr>
          <p:nvPr/>
        </p:nvSpPr>
        <p:spPr bwMode="auto">
          <a:xfrm>
            <a:off x="765048" y="3810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82500" lnSpcReduction="20000"/>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r>
              <a:rPr lang="tr-TR" sz="4000" dirty="0" smtClean="0">
                <a:solidFill>
                  <a:schemeClr val="tx1"/>
                </a:solidFill>
                <a:latin typeface="Arial" panose="020B0604020202020204" pitchFamily="34" charset="0"/>
                <a:cs typeface="Arial" panose="020B0604020202020204" pitchFamily="34" charset="0"/>
              </a:rPr>
              <a:t>Temel İlkeler</a:t>
            </a: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1870215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2E92B6D5-5EDE-453B-89B0-9DD618716969}"/>
              </a:ext>
            </a:extLst>
          </p:cNvPr>
          <p:cNvSpPr>
            <a:spLocks noGrp="1"/>
          </p:cNvSpPr>
          <p:nvPr>
            <p:ph idx="1"/>
          </p:nvPr>
        </p:nvSpPr>
        <p:spPr>
          <a:xfrm>
            <a:off x="333286" y="1999717"/>
            <a:ext cx="8492384" cy="4156128"/>
          </a:xfrm>
        </p:spPr>
        <p:txBody>
          <a:bodyPr>
            <a:normAutofit fontScale="92500" lnSpcReduction="20000"/>
          </a:bodyPr>
          <a:lstStyle/>
          <a:p>
            <a:pPr algn="just"/>
            <a:r>
              <a:rPr lang="tr-TR" sz="3200" dirty="0">
                <a:latin typeface="Arial" panose="020B0604020202020204" pitchFamily="34" charset="0"/>
                <a:cs typeface="Arial" panose="020B0604020202020204" pitchFamily="34" charset="0"/>
              </a:rPr>
              <a:t>Sertifika düzenlenmesi için belirli bir </a:t>
            </a:r>
            <a:r>
              <a:rPr lang="tr-TR" sz="3200" dirty="0">
                <a:solidFill>
                  <a:srgbClr val="FF0000"/>
                </a:solidFill>
                <a:latin typeface="Arial" panose="020B0604020202020204" pitchFamily="34" charset="0"/>
                <a:cs typeface="Arial" panose="020B0604020202020204" pitchFamily="34" charset="0"/>
              </a:rPr>
              <a:t>parasal tutarın sağlanmasına </a:t>
            </a:r>
            <a:r>
              <a:rPr lang="tr-TR" sz="3200" dirty="0">
                <a:latin typeface="Arial" panose="020B0604020202020204" pitchFamily="34" charset="0"/>
                <a:cs typeface="Arial" panose="020B0604020202020204" pitchFamily="34" charset="0"/>
              </a:rPr>
              <a:t>yönelik kriter </a:t>
            </a:r>
            <a:r>
              <a:rPr lang="tr-TR" sz="3200" dirty="0" smtClean="0">
                <a:latin typeface="Arial" panose="020B0604020202020204" pitchFamily="34" charset="0"/>
                <a:cs typeface="Arial" panose="020B0604020202020204" pitchFamily="34" charset="0"/>
              </a:rPr>
              <a:t>belirlenebilir.</a:t>
            </a:r>
            <a:endParaRPr lang="tr-TR" sz="3200" dirty="0">
              <a:latin typeface="Arial" panose="020B0604020202020204" pitchFamily="34" charset="0"/>
              <a:cs typeface="Arial" panose="020B0604020202020204" pitchFamily="34" charset="0"/>
            </a:endParaRPr>
          </a:p>
          <a:p>
            <a:pPr algn="just"/>
            <a:r>
              <a:rPr lang="tr-TR" sz="3200" dirty="0">
                <a:solidFill>
                  <a:srgbClr val="FF0000"/>
                </a:solidFill>
                <a:latin typeface="Arial" panose="020B0604020202020204" pitchFamily="34" charset="0"/>
                <a:cs typeface="Arial" panose="020B0604020202020204" pitchFamily="34" charset="0"/>
              </a:rPr>
              <a:t>Sertifika </a:t>
            </a:r>
            <a:r>
              <a:rPr lang="tr-TR" sz="3200" dirty="0">
                <a:latin typeface="Arial" panose="020B0604020202020204" pitchFamily="34" charset="0"/>
                <a:cs typeface="Arial" panose="020B0604020202020204" pitchFamily="34" charset="0"/>
              </a:rPr>
              <a:t>sadece </a:t>
            </a:r>
            <a:r>
              <a:rPr lang="tr-TR" sz="32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tüzel kişiler</a:t>
            </a:r>
            <a:r>
              <a:rPr lang="tr-TR" sz="3200" dirty="0">
                <a:latin typeface="Arial" panose="020B0604020202020204" pitchFamily="34" charset="0"/>
                <a:cs typeface="Arial" panose="020B0604020202020204" pitchFamily="34" charset="0"/>
              </a:rPr>
              <a:t> için düzenlenebilir</a:t>
            </a:r>
            <a:r>
              <a:rPr lang="tr-TR" sz="3200" dirty="0" smtClean="0">
                <a:latin typeface="Arial" panose="020B0604020202020204" pitchFamily="34" charset="0"/>
                <a:cs typeface="Arial" panose="020B0604020202020204" pitchFamily="34" charset="0"/>
              </a:rPr>
              <a:t>.</a:t>
            </a:r>
          </a:p>
          <a:p>
            <a:pPr algn="just"/>
            <a:r>
              <a:rPr lang="tr-TR" sz="3200" dirty="0">
                <a:latin typeface="Arial" panose="020B0604020202020204" pitchFamily="34" charset="0"/>
                <a:cs typeface="Arial" panose="020B0604020202020204" pitchFamily="34" charset="0"/>
              </a:rPr>
              <a:t> </a:t>
            </a:r>
            <a:r>
              <a:rPr lang="tr-TR" sz="3200" dirty="0" smtClean="0">
                <a:latin typeface="Arial" panose="020B0604020202020204" pitchFamily="34" charset="0"/>
                <a:cs typeface="Arial" panose="020B0604020202020204" pitchFamily="34" charset="0"/>
              </a:rPr>
              <a:t>Ortak </a:t>
            </a:r>
            <a:r>
              <a:rPr lang="tr-TR" sz="3200" dirty="0">
                <a:latin typeface="Arial" panose="020B0604020202020204" pitchFamily="34" charset="0"/>
                <a:cs typeface="Arial" panose="020B0604020202020204" pitchFamily="34" charset="0"/>
              </a:rPr>
              <a:t>girişimlere </a:t>
            </a:r>
            <a:r>
              <a:rPr lang="tr-TR" sz="3200" dirty="0">
                <a:solidFill>
                  <a:srgbClr val="FF0000"/>
                </a:solidFill>
                <a:latin typeface="Arial" panose="020B0604020202020204" pitchFamily="34" charset="0"/>
                <a:cs typeface="Arial" panose="020B0604020202020204" pitchFamily="34" charset="0"/>
              </a:rPr>
              <a:t>sertifika düzenlenmez</a:t>
            </a:r>
            <a:r>
              <a:rPr lang="tr-TR" sz="3200" dirty="0" smtClean="0">
                <a:solidFill>
                  <a:srgbClr val="FF0000"/>
                </a:solidFill>
                <a:latin typeface="Arial" panose="020B0604020202020204" pitchFamily="34" charset="0"/>
                <a:cs typeface="Arial" panose="020B0604020202020204" pitchFamily="34" charset="0"/>
              </a:rPr>
              <a:t>.</a:t>
            </a:r>
            <a:endParaRPr lang="tr-TR" sz="3200" dirty="0" smtClean="0">
              <a:latin typeface="Arial" panose="020B0604020202020204" pitchFamily="34" charset="0"/>
              <a:cs typeface="Arial" panose="020B0604020202020204" pitchFamily="34" charset="0"/>
            </a:endParaRPr>
          </a:p>
          <a:p>
            <a:pPr algn="just"/>
            <a:r>
              <a:rPr lang="tr-TR" sz="3200" dirty="0" smtClean="0">
                <a:latin typeface="Arial" panose="020B0604020202020204" pitchFamily="34" charset="0"/>
                <a:cs typeface="Arial" panose="020B0604020202020204" pitchFamily="34" charset="0"/>
              </a:rPr>
              <a:t>Yeterlik sistemi kullanılarak yapılacak ihalelerde, isteklilerce sertifika sunulması zorunludur. </a:t>
            </a:r>
            <a:r>
              <a:rPr lang="tr-TR" sz="3200" dirty="0" smtClean="0">
                <a:latin typeface="Arial" panose="020B0604020202020204" pitchFamily="34" charset="0"/>
                <a:cs typeface="Arial" panose="020B0604020202020204" pitchFamily="34" charset="0"/>
              </a:rPr>
              <a:t>Ancak </a:t>
            </a:r>
            <a:r>
              <a:rPr lang="tr-TR" sz="3200" dirty="0">
                <a:solidFill>
                  <a:srgbClr val="FF0000"/>
                </a:solidFill>
                <a:latin typeface="Arial" panose="020B0604020202020204" pitchFamily="34" charset="0"/>
                <a:cs typeface="Arial" panose="020B0604020202020204" pitchFamily="34" charset="0"/>
              </a:rPr>
              <a:t>yabancı tüzel kişilere</a:t>
            </a:r>
            <a:r>
              <a:rPr lang="tr-TR" sz="3200" dirty="0">
                <a:solidFill>
                  <a:schemeClr val="accent3">
                    <a:lumMod val="75000"/>
                  </a:schemeClr>
                </a:solidFill>
                <a:latin typeface="Arial" panose="020B0604020202020204" pitchFamily="34" charset="0"/>
                <a:cs typeface="Arial" panose="020B0604020202020204" pitchFamily="34" charset="0"/>
              </a:rPr>
              <a:t>, </a:t>
            </a:r>
            <a:r>
              <a:rPr lang="tr-TR" sz="3200" dirty="0">
                <a:latin typeface="Arial" panose="020B0604020202020204" pitchFamily="34" charset="0"/>
                <a:cs typeface="Arial" panose="020B0604020202020204" pitchFamily="34" charset="0"/>
              </a:rPr>
              <a:t>katılacakları alımlarda </a:t>
            </a:r>
            <a:r>
              <a:rPr lang="tr-TR" sz="3200" dirty="0">
                <a:solidFill>
                  <a:srgbClr val="FF0000"/>
                </a:solidFill>
                <a:latin typeface="Arial" panose="020B0604020202020204" pitchFamily="34" charset="0"/>
                <a:cs typeface="Arial" panose="020B0604020202020204" pitchFamily="34" charset="0"/>
              </a:rPr>
              <a:t>sertifika sunma zorunluluğu getirilemez</a:t>
            </a:r>
            <a:r>
              <a:rPr lang="tr-TR" sz="3200" dirty="0" smtClean="0">
                <a:solidFill>
                  <a:srgbClr val="FF0000"/>
                </a:solidFill>
                <a:latin typeface="Arial" panose="020B0604020202020204" pitchFamily="34" charset="0"/>
                <a:cs typeface="Arial" panose="020B0604020202020204" pitchFamily="34" charset="0"/>
              </a:rPr>
              <a:t>.</a:t>
            </a:r>
            <a:endParaRPr lang="tr-TR" sz="3200" dirty="0">
              <a:solidFill>
                <a:srgbClr val="FF0000"/>
              </a:solidFill>
              <a:latin typeface="Arial" panose="020B0604020202020204" pitchFamily="34" charset="0"/>
              <a:cs typeface="Arial" panose="020B0604020202020204" pitchFamily="34" charset="0"/>
            </a:endParaRPr>
          </a:p>
        </p:txBody>
      </p:sp>
      <p:sp>
        <p:nvSpPr>
          <p:cNvPr id="4" name="Slayt Numarası Yer Tutucusu 3">
            <a:extLst>
              <a:ext uri="{FF2B5EF4-FFF2-40B4-BE49-F238E27FC236}">
                <a16:creationId xmlns="" xmlns:a16="http://schemas.microsoft.com/office/drawing/2014/main" id="{CF22A840-0111-4809-9377-923B991CE29A}"/>
              </a:ext>
            </a:extLst>
          </p:cNvPr>
          <p:cNvSpPr>
            <a:spLocks noGrp="1"/>
          </p:cNvSpPr>
          <p:nvPr>
            <p:ph type="sldNum" sz="quarter" idx="12"/>
          </p:nvPr>
        </p:nvSpPr>
        <p:spPr/>
        <p:txBody>
          <a:bodyPr>
            <a:normAutofit fontScale="85000" lnSpcReduction="20000"/>
          </a:bodyPr>
          <a:lstStyle/>
          <a:p>
            <a:fld id="{DF1F79AB-9229-4814-A1F8-FDBD1522D16E}" type="slidenum">
              <a:rPr lang="tr-TR" smtClean="0"/>
              <a:t>77</a:t>
            </a:fld>
            <a:endParaRPr lang="tr-TR"/>
          </a:p>
        </p:txBody>
      </p:sp>
      <p:sp>
        <p:nvSpPr>
          <p:cNvPr id="6" name="Başlık 1"/>
          <p:cNvSpPr txBox="1">
            <a:spLocks/>
          </p:cNvSpPr>
          <p:nvPr/>
        </p:nvSpPr>
        <p:spPr bwMode="auto">
          <a:xfrm>
            <a:off x="765048" y="3810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82500" lnSpcReduction="20000"/>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r>
              <a:rPr lang="tr-TR" sz="4000" dirty="0" smtClean="0">
                <a:solidFill>
                  <a:schemeClr val="tx1"/>
                </a:solidFill>
                <a:latin typeface="Arial" panose="020B0604020202020204" pitchFamily="34" charset="0"/>
                <a:cs typeface="Arial" panose="020B0604020202020204" pitchFamily="34" charset="0"/>
              </a:rPr>
              <a:t>Temel İlkeler</a:t>
            </a: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66675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2E92B6D5-5EDE-453B-89B0-9DD618716969}"/>
              </a:ext>
            </a:extLst>
          </p:cNvPr>
          <p:cNvSpPr>
            <a:spLocks noGrp="1"/>
          </p:cNvSpPr>
          <p:nvPr>
            <p:ph idx="1"/>
          </p:nvPr>
        </p:nvSpPr>
        <p:spPr>
          <a:xfrm>
            <a:off x="333286" y="1999717"/>
            <a:ext cx="8492384" cy="4418175"/>
          </a:xfrm>
        </p:spPr>
        <p:txBody>
          <a:bodyPr>
            <a:normAutofit/>
          </a:bodyPr>
          <a:lstStyle/>
          <a:p>
            <a:pPr algn="just"/>
            <a:r>
              <a:rPr lang="tr-TR" sz="3200" dirty="0">
                <a:latin typeface="Arial" panose="020B0604020202020204" pitchFamily="34" charset="0"/>
                <a:cs typeface="Arial" panose="020B0604020202020204" pitchFamily="34" charset="0"/>
              </a:rPr>
              <a:t>Sertifikaya ilişkin yanıltıcı bilgi ve/veya belge verilmesi, </a:t>
            </a:r>
            <a:endParaRPr lang="tr-TR" sz="3200" dirty="0" smtClean="0">
              <a:latin typeface="Arial" panose="020B0604020202020204" pitchFamily="34" charset="0"/>
              <a:cs typeface="Arial" panose="020B0604020202020204" pitchFamily="34" charset="0"/>
            </a:endParaRPr>
          </a:p>
          <a:p>
            <a:pPr algn="just"/>
            <a:r>
              <a:rPr lang="tr-TR" sz="3200" dirty="0" smtClean="0">
                <a:latin typeface="Arial" panose="020B0604020202020204" pitchFamily="34" charset="0"/>
                <a:cs typeface="Arial" panose="020B0604020202020204" pitchFamily="34" charset="0"/>
              </a:rPr>
              <a:t>Sertifika </a:t>
            </a:r>
            <a:r>
              <a:rPr lang="tr-TR" sz="3200" dirty="0">
                <a:latin typeface="Arial" panose="020B0604020202020204" pitchFamily="34" charset="0"/>
                <a:cs typeface="Arial" panose="020B0604020202020204" pitchFamily="34" charset="0"/>
              </a:rPr>
              <a:t>üzerinde tahrifat yapılması veya </a:t>
            </a:r>
            <a:endParaRPr lang="tr-TR" sz="3200" dirty="0" smtClean="0">
              <a:latin typeface="Arial" panose="020B0604020202020204" pitchFamily="34" charset="0"/>
              <a:cs typeface="Arial" panose="020B0604020202020204" pitchFamily="34" charset="0"/>
            </a:endParaRPr>
          </a:p>
          <a:p>
            <a:pPr algn="just"/>
            <a:r>
              <a:rPr lang="tr-TR" sz="3200" dirty="0" smtClean="0">
                <a:latin typeface="Arial" panose="020B0604020202020204" pitchFamily="34" charset="0"/>
                <a:cs typeface="Arial" panose="020B0604020202020204" pitchFamily="34" charset="0"/>
              </a:rPr>
              <a:t>Belgenin </a:t>
            </a:r>
            <a:r>
              <a:rPr lang="tr-TR" sz="3200" dirty="0">
                <a:latin typeface="Arial" panose="020B0604020202020204" pitchFamily="34" charset="0"/>
                <a:cs typeface="Arial" panose="020B0604020202020204" pitchFamily="34" charset="0"/>
              </a:rPr>
              <a:t>hataya sebebiyet verecek bir şekilde kullanımı ile ilgili olarak yeterlik kuruluşuna bilgi iletilmesi halinde, </a:t>
            </a:r>
            <a:endParaRPr lang="tr-TR" sz="3200" dirty="0" smtClean="0">
              <a:latin typeface="Arial" panose="020B0604020202020204" pitchFamily="34" charset="0"/>
              <a:cs typeface="Arial" panose="020B0604020202020204" pitchFamily="34" charset="0"/>
            </a:endParaRPr>
          </a:p>
          <a:p>
            <a:pPr algn="just"/>
            <a:r>
              <a:rPr lang="tr-TR" sz="3200" dirty="0" smtClean="0">
                <a:solidFill>
                  <a:srgbClr val="FF0000"/>
                </a:solidFill>
                <a:latin typeface="Arial" panose="020B0604020202020204" pitchFamily="34" charset="0"/>
                <a:cs typeface="Arial" panose="020B0604020202020204" pitchFamily="34" charset="0"/>
              </a:rPr>
              <a:t>Kuruluş </a:t>
            </a:r>
            <a:r>
              <a:rPr lang="tr-TR" sz="3200" dirty="0">
                <a:solidFill>
                  <a:srgbClr val="FF0000"/>
                </a:solidFill>
                <a:latin typeface="Arial" panose="020B0604020202020204" pitchFamily="34" charset="0"/>
                <a:cs typeface="Arial" panose="020B0604020202020204" pitchFamily="34" charset="0"/>
              </a:rPr>
              <a:t>tarafından derhal araştırma yapılarak </a:t>
            </a:r>
            <a:r>
              <a:rPr lang="tr-TR" sz="3200" dirty="0">
                <a:latin typeface="Arial" panose="020B0604020202020204" pitchFamily="34" charset="0"/>
                <a:cs typeface="Arial" panose="020B0604020202020204" pitchFamily="34" charset="0"/>
              </a:rPr>
              <a:t>gereken önlemler alınır. </a:t>
            </a:r>
          </a:p>
        </p:txBody>
      </p:sp>
      <p:sp>
        <p:nvSpPr>
          <p:cNvPr id="4" name="Slayt Numarası Yer Tutucusu 3">
            <a:extLst>
              <a:ext uri="{FF2B5EF4-FFF2-40B4-BE49-F238E27FC236}">
                <a16:creationId xmlns="" xmlns:a16="http://schemas.microsoft.com/office/drawing/2014/main" id="{CF22A840-0111-4809-9377-923B991CE29A}"/>
              </a:ext>
            </a:extLst>
          </p:cNvPr>
          <p:cNvSpPr>
            <a:spLocks noGrp="1"/>
          </p:cNvSpPr>
          <p:nvPr>
            <p:ph type="sldNum" sz="quarter" idx="12"/>
          </p:nvPr>
        </p:nvSpPr>
        <p:spPr/>
        <p:txBody>
          <a:bodyPr>
            <a:normAutofit fontScale="85000" lnSpcReduction="20000"/>
          </a:bodyPr>
          <a:lstStyle/>
          <a:p>
            <a:fld id="{DF1F79AB-9229-4814-A1F8-FDBD1522D16E}" type="slidenum">
              <a:rPr lang="tr-TR" smtClean="0"/>
              <a:t>78</a:t>
            </a:fld>
            <a:endParaRPr lang="tr-TR"/>
          </a:p>
        </p:txBody>
      </p:sp>
      <p:sp>
        <p:nvSpPr>
          <p:cNvPr id="6" name="Başlık 1"/>
          <p:cNvSpPr txBox="1">
            <a:spLocks/>
          </p:cNvSpPr>
          <p:nvPr/>
        </p:nvSpPr>
        <p:spPr bwMode="auto">
          <a:xfrm>
            <a:off x="765048" y="3810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82500" lnSpcReduction="20000"/>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r>
              <a:rPr lang="tr-TR" sz="4000" dirty="0" smtClean="0">
                <a:solidFill>
                  <a:schemeClr val="tx1"/>
                </a:solidFill>
                <a:latin typeface="Arial" panose="020B0604020202020204" pitchFamily="34" charset="0"/>
                <a:cs typeface="Arial" panose="020B0604020202020204" pitchFamily="34" charset="0"/>
              </a:rPr>
              <a:t>Temel İlkeler</a:t>
            </a: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892893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2E92B6D5-5EDE-453B-89B0-9DD618716969}"/>
              </a:ext>
            </a:extLst>
          </p:cNvPr>
          <p:cNvSpPr>
            <a:spLocks noGrp="1"/>
          </p:cNvSpPr>
          <p:nvPr>
            <p:ph idx="1"/>
          </p:nvPr>
        </p:nvSpPr>
        <p:spPr>
          <a:xfrm>
            <a:off x="333286" y="1999717"/>
            <a:ext cx="8492384" cy="4418175"/>
          </a:xfrm>
        </p:spPr>
        <p:txBody>
          <a:bodyPr>
            <a:normAutofit/>
          </a:bodyPr>
          <a:lstStyle/>
          <a:p>
            <a:pPr algn="just"/>
            <a:r>
              <a:rPr lang="tr-TR" sz="3200" dirty="0" smtClean="0">
                <a:latin typeface="Arial" panose="020B0604020202020204" pitchFamily="34" charset="0"/>
                <a:cs typeface="Arial" panose="020B0604020202020204" pitchFamily="34" charset="0"/>
              </a:rPr>
              <a:t>Yeterlik </a:t>
            </a:r>
            <a:r>
              <a:rPr lang="tr-TR" sz="3200" dirty="0">
                <a:latin typeface="Arial" panose="020B0604020202020204" pitchFamily="34" charset="0"/>
                <a:cs typeface="Arial" panose="020B0604020202020204" pitchFamily="34" charset="0"/>
              </a:rPr>
              <a:t>ve itiraz komisyonlarının nihai kararları Kuruluş tarafından </a:t>
            </a:r>
            <a:r>
              <a:rPr lang="tr-TR" sz="3200" dirty="0">
                <a:solidFill>
                  <a:srgbClr val="FF0000"/>
                </a:solidFill>
                <a:latin typeface="Arial" panose="020B0604020202020204" pitchFamily="34" charset="0"/>
                <a:cs typeface="Arial" panose="020B0604020202020204" pitchFamily="34" charset="0"/>
              </a:rPr>
              <a:t>5 iş günü içinde</a:t>
            </a:r>
            <a:r>
              <a:rPr lang="tr-TR" sz="3200" dirty="0">
                <a:latin typeface="Arial" panose="020B0604020202020204" pitchFamily="34" charset="0"/>
                <a:cs typeface="Arial" panose="020B0604020202020204" pitchFamily="34" charset="0"/>
              </a:rPr>
              <a:t> uygulanır. </a:t>
            </a:r>
            <a:endParaRPr lang="tr-TR" sz="3200" dirty="0" smtClean="0">
              <a:latin typeface="Arial" panose="020B0604020202020204" pitchFamily="34" charset="0"/>
              <a:cs typeface="Arial" panose="020B0604020202020204" pitchFamily="34" charset="0"/>
            </a:endParaRPr>
          </a:p>
          <a:p>
            <a:pPr algn="just"/>
            <a:r>
              <a:rPr lang="tr-TR" sz="3200" dirty="0" smtClean="0">
                <a:latin typeface="Arial" panose="020B0604020202020204" pitchFamily="34" charset="0"/>
                <a:cs typeface="Arial" panose="020B0604020202020204" pitchFamily="34" charset="0"/>
              </a:rPr>
              <a:t>Başvurunun</a:t>
            </a:r>
            <a:r>
              <a:rPr lang="tr-TR" sz="3200" dirty="0">
                <a:latin typeface="Arial" panose="020B0604020202020204" pitchFamily="34" charset="0"/>
                <a:cs typeface="Arial" panose="020B0604020202020204" pitchFamily="34" charset="0"/>
              </a:rPr>
              <a:t>, itirazın veya sertifikada yapılan değişikliklerin sonucu ilgiliye sistem üzerinden derhal bildirilir. </a:t>
            </a:r>
          </a:p>
        </p:txBody>
      </p:sp>
      <p:sp>
        <p:nvSpPr>
          <p:cNvPr id="4" name="Slayt Numarası Yer Tutucusu 3">
            <a:extLst>
              <a:ext uri="{FF2B5EF4-FFF2-40B4-BE49-F238E27FC236}">
                <a16:creationId xmlns="" xmlns:a16="http://schemas.microsoft.com/office/drawing/2014/main" id="{CF22A840-0111-4809-9377-923B991CE29A}"/>
              </a:ext>
            </a:extLst>
          </p:cNvPr>
          <p:cNvSpPr>
            <a:spLocks noGrp="1"/>
          </p:cNvSpPr>
          <p:nvPr>
            <p:ph type="sldNum" sz="quarter" idx="12"/>
          </p:nvPr>
        </p:nvSpPr>
        <p:spPr/>
        <p:txBody>
          <a:bodyPr>
            <a:normAutofit fontScale="85000" lnSpcReduction="20000"/>
          </a:bodyPr>
          <a:lstStyle/>
          <a:p>
            <a:fld id="{DF1F79AB-9229-4814-A1F8-FDBD1522D16E}" type="slidenum">
              <a:rPr lang="tr-TR" smtClean="0"/>
              <a:t>79</a:t>
            </a:fld>
            <a:endParaRPr lang="tr-TR"/>
          </a:p>
        </p:txBody>
      </p:sp>
      <p:sp>
        <p:nvSpPr>
          <p:cNvPr id="6" name="Başlık 1"/>
          <p:cNvSpPr txBox="1">
            <a:spLocks/>
          </p:cNvSpPr>
          <p:nvPr/>
        </p:nvSpPr>
        <p:spPr bwMode="auto">
          <a:xfrm>
            <a:off x="765048" y="3810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82500" lnSpcReduction="20000"/>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r>
              <a:rPr lang="tr-TR" sz="4000" dirty="0" smtClean="0">
                <a:solidFill>
                  <a:schemeClr val="tx1"/>
                </a:solidFill>
                <a:latin typeface="Arial" panose="020B0604020202020204" pitchFamily="34" charset="0"/>
                <a:cs typeface="Arial" panose="020B0604020202020204" pitchFamily="34" charset="0"/>
              </a:rPr>
              <a:t>Temel İlkeler</a:t>
            </a: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77329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b="0" dirty="0" smtClean="0">
                <a:solidFill>
                  <a:schemeClr val="tx1"/>
                </a:solidFill>
                <a:effectLst/>
                <a:latin typeface="Arial" panose="020B0604020202020204" pitchFamily="34" charset="0"/>
                <a:cs typeface="Arial" panose="020B0604020202020204" pitchFamily="34" charset="0"/>
              </a:rPr>
              <a:t/>
            </a:r>
            <a:br>
              <a:rPr lang="tr-TR" b="0" dirty="0" smtClean="0">
                <a:solidFill>
                  <a:schemeClr val="tx1"/>
                </a:solidFill>
                <a:effectLst/>
                <a:latin typeface="Arial" panose="020B0604020202020204" pitchFamily="34" charset="0"/>
                <a:cs typeface="Arial" panose="020B0604020202020204" pitchFamily="34" charset="0"/>
              </a:rPr>
            </a:br>
            <a:r>
              <a:rPr lang="tr-TR" sz="4900" b="0" dirty="0" smtClean="0">
                <a:solidFill>
                  <a:schemeClr val="tx1"/>
                </a:solidFill>
                <a:effectLst/>
                <a:latin typeface="Arial" panose="020B0604020202020204" pitchFamily="34" charset="0"/>
                <a:cs typeface="Arial" panose="020B0604020202020204" pitchFamily="34" charset="0"/>
              </a:rPr>
              <a:t>BELGELERİN </a:t>
            </a:r>
            <a:r>
              <a:rPr lang="tr-TR" sz="4900" b="0" dirty="0">
                <a:solidFill>
                  <a:schemeClr val="tx1"/>
                </a:solidFill>
                <a:effectLst/>
                <a:latin typeface="Arial" panose="020B0604020202020204" pitchFamily="34" charset="0"/>
                <a:cs typeface="Arial" panose="020B0604020202020204" pitchFamily="34" charset="0"/>
              </a:rPr>
              <a:t>AZALTILMASI</a:t>
            </a:r>
            <a:r>
              <a:rPr lang="tr-TR" b="0" dirty="0">
                <a:solidFill>
                  <a:schemeClr val="tx1"/>
                </a:solidFill>
                <a:effectLst/>
                <a:latin typeface="Arial" panose="020B0604020202020204" pitchFamily="34" charset="0"/>
                <a:cs typeface="Arial" panose="020B0604020202020204" pitchFamily="34" charset="0"/>
              </a:rPr>
              <a:t/>
            </a:r>
            <a:br>
              <a:rPr lang="tr-TR" b="0" dirty="0">
                <a:solidFill>
                  <a:schemeClr val="tx1"/>
                </a:solidFill>
                <a:effectLst/>
                <a:latin typeface="Arial" panose="020B0604020202020204" pitchFamily="34" charset="0"/>
                <a:cs typeface="Arial" panose="020B0604020202020204" pitchFamily="34" charset="0"/>
              </a:rPr>
            </a:b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p:txBody>
          <a:bodyPr/>
          <a:lstStyle/>
          <a:p>
            <a:pPr algn="just"/>
            <a:r>
              <a:rPr lang="tr-TR" b="0" dirty="0" smtClean="0">
                <a:solidFill>
                  <a:schemeClr val="tx1"/>
                </a:solidFill>
                <a:effectLst/>
                <a:latin typeface="Arial" panose="020B0604020202020204" pitchFamily="34" charset="0"/>
                <a:cs typeface="Arial" panose="020B0604020202020204" pitchFamily="34" charset="0"/>
              </a:rPr>
              <a:t>Nasıl?</a:t>
            </a:r>
          </a:p>
          <a:p>
            <a:pPr algn="just"/>
            <a:r>
              <a:rPr lang="tr-TR" b="0" dirty="0" smtClean="0">
                <a:solidFill>
                  <a:schemeClr val="tx1"/>
                </a:solidFill>
                <a:effectLst/>
                <a:latin typeface="Arial" panose="020B0604020202020204" pitchFamily="34" charset="0"/>
                <a:cs typeface="Arial" panose="020B0604020202020204" pitchFamily="34" charset="0"/>
              </a:rPr>
              <a:t>Katılım ve yeterlik kriterlerine ilişkin belgelerin </a:t>
            </a:r>
            <a:r>
              <a:rPr lang="tr-TR" b="0" dirty="0" smtClean="0">
                <a:solidFill>
                  <a:srgbClr val="FF0000"/>
                </a:solidFill>
                <a:effectLst/>
                <a:latin typeface="Arial" panose="020B0604020202020204" pitchFamily="34" charset="0"/>
                <a:cs typeface="Arial" panose="020B0604020202020204" pitchFamily="34" charset="0"/>
              </a:rPr>
              <a:t>fiziki ortamda sunulması zorunlulu</a:t>
            </a:r>
            <a:r>
              <a:rPr lang="tr-TR" sz="2800" b="0" dirty="0" smtClean="0">
                <a:solidFill>
                  <a:srgbClr val="FF0000"/>
                </a:solidFill>
                <a:effectLst/>
                <a:latin typeface="Arial" panose="020B0604020202020204" pitchFamily="34" charset="0"/>
                <a:cs typeface="Arial" panose="020B0604020202020204" pitchFamily="34" charset="0"/>
              </a:rPr>
              <a:t>ğ</a:t>
            </a:r>
            <a:r>
              <a:rPr lang="tr-TR" b="0" dirty="0" smtClean="0">
                <a:solidFill>
                  <a:srgbClr val="FF0000"/>
                </a:solidFill>
                <a:effectLst/>
                <a:latin typeface="Arial" panose="020B0604020202020204" pitchFamily="34" charset="0"/>
                <a:cs typeface="Arial" panose="020B0604020202020204" pitchFamily="34" charset="0"/>
              </a:rPr>
              <a:t>u ortadan kaldırılarak.</a:t>
            </a:r>
          </a:p>
          <a:p>
            <a:pPr algn="just"/>
            <a:endParaRPr lang="tr-TR" b="0" dirty="0" smtClean="0">
              <a:solidFill>
                <a:schemeClr val="tx1"/>
              </a:solidFill>
              <a:effectLst/>
              <a:latin typeface="Arial" panose="020B0604020202020204" pitchFamily="34" charset="0"/>
              <a:cs typeface="Arial" panose="020B0604020202020204" pitchFamily="34" charset="0"/>
            </a:endParaRPr>
          </a:p>
          <a:p>
            <a:pPr algn="just"/>
            <a:r>
              <a:rPr lang="tr-TR" b="0" dirty="0" smtClean="0">
                <a:solidFill>
                  <a:schemeClr val="tx1"/>
                </a:solidFill>
                <a:effectLst/>
                <a:latin typeface="Arial" panose="020B0604020202020204" pitchFamily="34" charset="0"/>
                <a:cs typeface="Arial" panose="020B0604020202020204" pitchFamily="34" charset="0"/>
              </a:rPr>
              <a:t>Dayanak: MAİUY mad. 29/son</a:t>
            </a:r>
          </a:p>
          <a:p>
            <a:pPr algn="just"/>
            <a:r>
              <a:rPr lang="tr-TR" b="0" dirty="0" smtClean="0">
                <a:solidFill>
                  <a:schemeClr val="tx1"/>
                </a:solidFill>
                <a:effectLst/>
                <a:latin typeface="Arial" panose="020B0604020202020204" pitchFamily="34" charset="0"/>
                <a:cs typeface="Arial" panose="020B0604020202020204" pitchFamily="34" charset="0"/>
              </a:rPr>
              <a:t>HAİUY ve YİİUY mad. 31/son</a:t>
            </a:r>
          </a:p>
          <a:p>
            <a:pPr algn="just"/>
            <a:endParaRPr lang="tr-TR" b="0" dirty="0">
              <a:solidFill>
                <a:schemeClr val="tx1"/>
              </a:solidFill>
              <a:effectLst/>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8</a:t>
            </a:fld>
            <a:endParaRPr lang="tr-TR">
              <a:solidFill>
                <a:srgbClr val="E7DEC9">
                  <a:shade val="50000"/>
                  <a:satMod val="200000"/>
                </a:srgbClr>
              </a:solidFill>
            </a:endParaRPr>
          </a:p>
        </p:txBody>
      </p:sp>
    </p:spTree>
    <p:extLst>
      <p:ext uri="{BB962C8B-B14F-4D97-AF65-F5344CB8AC3E}">
        <p14:creationId xmlns:p14="http://schemas.microsoft.com/office/powerpoint/2010/main" val="359081599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2E92B6D5-5EDE-453B-89B0-9DD618716969}"/>
              </a:ext>
            </a:extLst>
          </p:cNvPr>
          <p:cNvSpPr>
            <a:spLocks noGrp="1"/>
          </p:cNvSpPr>
          <p:nvPr>
            <p:ph idx="1"/>
          </p:nvPr>
        </p:nvSpPr>
        <p:spPr>
          <a:xfrm>
            <a:off x="333286" y="1999717"/>
            <a:ext cx="8492384" cy="4418175"/>
          </a:xfrm>
        </p:spPr>
        <p:txBody>
          <a:bodyPr>
            <a:normAutofit/>
          </a:bodyPr>
          <a:lstStyle/>
          <a:p>
            <a:pPr algn="just"/>
            <a:r>
              <a:rPr lang="tr-TR" sz="3200" dirty="0" smtClean="0">
                <a:solidFill>
                  <a:srgbClr val="FF0000"/>
                </a:solidFill>
                <a:latin typeface="Arial" panose="020B0604020202020204" pitchFamily="34" charset="0"/>
                <a:cs typeface="Arial" panose="020B0604020202020204" pitchFamily="34" charset="0"/>
              </a:rPr>
              <a:t>Yeterlik </a:t>
            </a:r>
            <a:r>
              <a:rPr lang="tr-TR" sz="3200" dirty="0">
                <a:solidFill>
                  <a:srgbClr val="FF0000"/>
                </a:solidFill>
                <a:latin typeface="Arial" panose="020B0604020202020204" pitchFamily="34" charset="0"/>
                <a:cs typeface="Arial" panose="020B0604020202020204" pitchFamily="34" charset="0"/>
              </a:rPr>
              <a:t>ve İtiraz Komisyonu üyeleri</a:t>
            </a:r>
            <a:r>
              <a:rPr lang="tr-TR" sz="3200" dirty="0">
                <a:latin typeface="Arial" panose="020B0604020202020204" pitchFamily="34" charset="0"/>
                <a:cs typeface="Arial" panose="020B0604020202020204" pitchFamily="34" charset="0"/>
              </a:rPr>
              <a:t>nin her yıl </a:t>
            </a:r>
            <a:r>
              <a:rPr lang="tr-TR" sz="3200" dirty="0">
                <a:solidFill>
                  <a:srgbClr val="FF0000"/>
                </a:solidFill>
                <a:latin typeface="Arial" panose="020B0604020202020204" pitchFamily="34" charset="0"/>
                <a:cs typeface="Arial" panose="020B0604020202020204" pitchFamily="34" charset="0"/>
              </a:rPr>
              <a:t>Kurum tarafından düzenlenen sertifikalı ihale eğitimine katılanlar </a:t>
            </a:r>
            <a:r>
              <a:rPr lang="tr-TR" sz="3200" dirty="0">
                <a:latin typeface="Arial" panose="020B0604020202020204" pitchFamily="34" charset="0"/>
                <a:cs typeface="Arial" panose="020B0604020202020204" pitchFamily="34" charset="0"/>
              </a:rPr>
              <a:t>arasından seçilmesi esastır.</a:t>
            </a:r>
          </a:p>
        </p:txBody>
      </p:sp>
      <p:sp>
        <p:nvSpPr>
          <p:cNvPr id="4" name="Slayt Numarası Yer Tutucusu 3">
            <a:extLst>
              <a:ext uri="{FF2B5EF4-FFF2-40B4-BE49-F238E27FC236}">
                <a16:creationId xmlns="" xmlns:a16="http://schemas.microsoft.com/office/drawing/2014/main" id="{CF22A840-0111-4809-9377-923B991CE29A}"/>
              </a:ext>
            </a:extLst>
          </p:cNvPr>
          <p:cNvSpPr>
            <a:spLocks noGrp="1"/>
          </p:cNvSpPr>
          <p:nvPr>
            <p:ph type="sldNum" sz="quarter" idx="12"/>
          </p:nvPr>
        </p:nvSpPr>
        <p:spPr/>
        <p:txBody>
          <a:bodyPr>
            <a:normAutofit fontScale="85000" lnSpcReduction="20000"/>
          </a:bodyPr>
          <a:lstStyle/>
          <a:p>
            <a:fld id="{DF1F79AB-9229-4814-A1F8-FDBD1522D16E}" type="slidenum">
              <a:rPr lang="tr-TR" smtClean="0"/>
              <a:t>80</a:t>
            </a:fld>
            <a:endParaRPr lang="tr-TR"/>
          </a:p>
        </p:txBody>
      </p:sp>
      <p:sp>
        <p:nvSpPr>
          <p:cNvPr id="6" name="Başlık 1"/>
          <p:cNvSpPr txBox="1">
            <a:spLocks/>
          </p:cNvSpPr>
          <p:nvPr/>
        </p:nvSpPr>
        <p:spPr bwMode="auto">
          <a:xfrm>
            <a:off x="765048" y="3810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82500" lnSpcReduction="20000"/>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r>
              <a:rPr lang="tr-TR" sz="4000" dirty="0" smtClean="0">
                <a:solidFill>
                  <a:schemeClr val="tx1"/>
                </a:solidFill>
                <a:latin typeface="Arial" panose="020B0604020202020204" pitchFamily="34" charset="0"/>
                <a:cs typeface="Arial" panose="020B0604020202020204" pitchFamily="34" charset="0"/>
              </a:rPr>
              <a:t>Temel İlkeler</a:t>
            </a: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76113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 xmlns:a16="http://schemas.microsoft.com/office/drawing/2014/main" id="{CF22A840-0111-4809-9377-923B991CE29A}"/>
              </a:ext>
            </a:extLst>
          </p:cNvPr>
          <p:cNvSpPr>
            <a:spLocks noGrp="1"/>
          </p:cNvSpPr>
          <p:nvPr>
            <p:ph type="sldNum" sz="quarter" idx="12"/>
          </p:nvPr>
        </p:nvSpPr>
        <p:spPr/>
        <p:txBody>
          <a:bodyPr>
            <a:normAutofit fontScale="85000" lnSpcReduction="20000"/>
          </a:bodyPr>
          <a:lstStyle/>
          <a:p>
            <a:fld id="{DF1F79AB-9229-4814-A1F8-FDBD1522D16E}" type="slidenum">
              <a:rPr lang="tr-TR" smtClean="0"/>
              <a:t>81</a:t>
            </a:fld>
            <a:endParaRPr lang="tr-TR"/>
          </a:p>
        </p:txBody>
      </p:sp>
      <p:sp>
        <p:nvSpPr>
          <p:cNvPr id="6" name="Başlık 1"/>
          <p:cNvSpPr txBox="1">
            <a:spLocks/>
          </p:cNvSpPr>
          <p:nvPr/>
        </p:nvSpPr>
        <p:spPr bwMode="auto">
          <a:xfrm>
            <a:off x="765048" y="3810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82500" lnSpcReduction="20000"/>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sz="4800" dirty="0" smtClean="0">
                <a:solidFill>
                  <a:schemeClr val="tx1"/>
                </a:solidFill>
                <a:latin typeface="Arial" panose="020B0604020202020204" pitchFamily="34" charset="0"/>
                <a:cs typeface="Arial" panose="020B0604020202020204" pitchFamily="34" charset="0"/>
              </a:rPr>
              <a:t>YETERL</a:t>
            </a:r>
            <a:r>
              <a:rPr lang="tr-TR" dirty="0" smtClean="0">
                <a:solidFill>
                  <a:schemeClr val="tx1"/>
                </a:solidFill>
                <a:latin typeface="Arial" panose="020B0604020202020204" pitchFamily="34" charset="0"/>
                <a:cs typeface="Arial" panose="020B0604020202020204" pitchFamily="34" charset="0"/>
              </a:rPr>
              <a:t>İ</a:t>
            </a:r>
            <a:r>
              <a:rPr lang="tr-TR" sz="4800" dirty="0" smtClean="0">
                <a:solidFill>
                  <a:schemeClr val="tx1"/>
                </a:solidFill>
                <a:latin typeface="Arial" panose="020B0604020202020204" pitchFamily="34" charset="0"/>
                <a:cs typeface="Arial" panose="020B0604020202020204" pitchFamily="34" charset="0"/>
              </a:rPr>
              <a:t>K S</a:t>
            </a:r>
            <a:r>
              <a:rPr lang="tr-TR" dirty="0" smtClean="0">
                <a:solidFill>
                  <a:schemeClr val="tx1"/>
                </a:solidFill>
                <a:latin typeface="Arial" panose="020B0604020202020204" pitchFamily="34" charset="0"/>
                <a:cs typeface="Arial" panose="020B0604020202020204" pitchFamily="34" charset="0"/>
              </a:rPr>
              <a:t>İ</a:t>
            </a:r>
            <a:r>
              <a:rPr lang="tr-TR" sz="4800" dirty="0" smtClean="0">
                <a:solidFill>
                  <a:schemeClr val="tx1"/>
                </a:solidFill>
                <a:latin typeface="Arial" panose="020B0604020202020204" pitchFamily="34" charset="0"/>
                <a:cs typeface="Arial" panose="020B0604020202020204" pitchFamily="34" charset="0"/>
              </a:rPr>
              <a:t>STEM</a:t>
            </a:r>
            <a:r>
              <a:rPr lang="tr-TR" dirty="0" smtClean="0">
                <a:solidFill>
                  <a:schemeClr val="tx1"/>
                </a:solidFill>
                <a:latin typeface="Arial" panose="020B0604020202020204" pitchFamily="34" charset="0"/>
                <a:cs typeface="Arial" panose="020B0604020202020204" pitchFamily="34" charset="0"/>
              </a:rPr>
              <a:t>İ</a:t>
            </a:r>
            <a:r>
              <a:rPr lang="tr-TR" sz="4800" dirty="0" smtClean="0">
                <a:solidFill>
                  <a:schemeClr val="tx1"/>
                </a:solidFill>
                <a:latin typeface="Arial" panose="020B0604020202020204" pitchFamily="34" charset="0"/>
                <a:cs typeface="Arial" panose="020B0604020202020204" pitchFamily="34" charset="0"/>
              </a:rPr>
              <a:t> </a:t>
            </a:r>
            <a:r>
              <a:rPr lang="tr-TR" dirty="0" smtClean="0">
                <a:solidFill>
                  <a:schemeClr val="tx1"/>
                </a:solidFill>
                <a:latin typeface="Arial" panose="020B0604020202020204" pitchFamily="34" charset="0"/>
                <a:cs typeface="Arial" panose="020B0604020202020204" pitchFamily="34" charset="0"/>
              </a:rPr>
              <a:t/>
            </a:r>
            <a:br>
              <a:rPr lang="tr-TR" dirty="0" smtClean="0">
                <a:solidFill>
                  <a:schemeClr val="tx1"/>
                </a:solidFill>
                <a:latin typeface="Arial" panose="020B0604020202020204" pitchFamily="34" charset="0"/>
                <a:cs typeface="Arial" panose="020B0604020202020204" pitchFamily="34" charset="0"/>
              </a:rPr>
            </a:br>
            <a:r>
              <a:rPr lang="tr-TR" sz="4000" dirty="0" smtClean="0">
                <a:solidFill>
                  <a:schemeClr val="tx1"/>
                </a:solidFill>
                <a:latin typeface="Arial" panose="020B0604020202020204" pitchFamily="34" charset="0"/>
                <a:cs typeface="Arial" panose="020B0604020202020204" pitchFamily="34" charset="0"/>
              </a:rPr>
              <a:t>İtiraz</a:t>
            </a:r>
            <a:endParaRPr lang="tr-TR" sz="4000" dirty="0">
              <a:solidFill>
                <a:schemeClr val="tx1"/>
              </a:solidFill>
              <a:latin typeface="Arial" panose="020B0604020202020204" pitchFamily="34" charset="0"/>
              <a:cs typeface="Arial" panose="020B0604020202020204" pitchFamily="34" charset="0"/>
            </a:endParaRPr>
          </a:p>
        </p:txBody>
      </p:sp>
      <p:graphicFrame>
        <p:nvGraphicFramePr>
          <p:cNvPr id="7" name="İçerik Yer Tutucusu 6"/>
          <p:cNvGraphicFramePr>
            <a:graphicFrameLocks noGrp="1"/>
          </p:cNvGraphicFramePr>
          <p:nvPr>
            <p:ph sz="quarter" idx="1"/>
            <p:extLst>
              <p:ext uri="{D42A27DB-BD31-4B8C-83A1-F6EECF244321}">
                <p14:modId xmlns:p14="http://schemas.microsoft.com/office/powerpoint/2010/main" val="2723045212"/>
              </p:ext>
            </p:extLst>
          </p:nvPr>
        </p:nvGraphicFramePr>
        <p:xfrm>
          <a:off x="323528" y="1600200"/>
          <a:ext cx="8442647" cy="44930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7455459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 xmlns:a16="http://schemas.microsoft.com/office/drawing/2014/main" id="{CF22A840-0111-4809-9377-923B991CE29A}"/>
              </a:ext>
            </a:extLst>
          </p:cNvPr>
          <p:cNvSpPr>
            <a:spLocks noGrp="1"/>
          </p:cNvSpPr>
          <p:nvPr>
            <p:ph type="sldNum" sz="quarter" idx="12"/>
          </p:nvPr>
        </p:nvSpPr>
        <p:spPr/>
        <p:txBody>
          <a:bodyPr>
            <a:normAutofit fontScale="85000" lnSpcReduction="20000"/>
          </a:bodyPr>
          <a:lstStyle/>
          <a:p>
            <a:fld id="{DF1F79AB-9229-4814-A1F8-FDBD1522D16E}" type="slidenum">
              <a:rPr lang="tr-TR" smtClean="0"/>
              <a:t>82</a:t>
            </a:fld>
            <a:endParaRPr lang="tr-TR"/>
          </a:p>
        </p:txBody>
      </p:sp>
      <p:pic>
        <p:nvPicPr>
          <p:cNvPr id="1026" name="Picture 2" descr="ihale elektronik resim ile ilgili gÃ¶rsel sonucu">
            <a:extLst>
              <a:ext uri="{FF2B5EF4-FFF2-40B4-BE49-F238E27FC236}">
                <a16:creationId xmlns="" xmlns:a16="http://schemas.microsoft.com/office/drawing/2014/main" id="{8F505C3E-9DA2-46EF-8425-DA714C79E2F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73985" y="2077278"/>
            <a:ext cx="7938881" cy="4243984"/>
          </a:xfrm>
          <a:prstGeom prst="rect">
            <a:avLst/>
          </a:prstGeom>
          <a:noFill/>
          <a:extLst>
            <a:ext uri="{909E8E84-426E-40DD-AFC4-6F175D3DCCD1}">
              <a14:hiddenFill xmlns:a14="http://schemas.microsoft.com/office/drawing/2010/main">
                <a:solidFill>
                  <a:srgbClr val="FFFFFF"/>
                </a:solidFill>
              </a14:hiddenFill>
            </a:ext>
          </a:extLst>
        </p:spPr>
      </p:pic>
      <p:sp>
        <p:nvSpPr>
          <p:cNvPr id="6" name="Başlık 1"/>
          <p:cNvSpPr txBox="1">
            <a:spLocks/>
          </p:cNvSpPr>
          <p:nvPr/>
        </p:nvSpPr>
        <p:spPr bwMode="auto">
          <a:xfrm>
            <a:off x="765048" y="3810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2100284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2E92B6D5-5EDE-453B-89B0-9DD618716969}"/>
              </a:ext>
            </a:extLst>
          </p:cNvPr>
          <p:cNvSpPr>
            <a:spLocks noGrp="1"/>
          </p:cNvSpPr>
          <p:nvPr>
            <p:ph idx="1"/>
          </p:nvPr>
        </p:nvSpPr>
        <p:spPr>
          <a:xfrm>
            <a:off x="333286" y="1845893"/>
            <a:ext cx="8492384" cy="4571999"/>
          </a:xfrm>
        </p:spPr>
        <p:txBody>
          <a:bodyPr>
            <a:normAutofit lnSpcReduction="10000"/>
          </a:bodyPr>
          <a:lstStyle/>
          <a:p>
            <a:pPr marL="0" indent="0" algn="just">
              <a:buNone/>
            </a:pPr>
            <a:r>
              <a:rPr lang="tr-TR" sz="3000" dirty="0" smtClean="0">
                <a:solidFill>
                  <a:srgbClr val="FF0000"/>
                </a:solidFill>
                <a:latin typeface="Arial" panose="020B0604020202020204" pitchFamily="34" charset="0"/>
                <a:cs typeface="Arial" panose="020B0604020202020204" pitchFamily="34" charset="0"/>
              </a:rPr>
              <a:t>Yeterlik </a:t>
            </a:r>
            <a:r>
              <a:rPr lang="tr-TR" sz="3000" dirty="0">
                <a:solidFill>
                  <a:srgbClr val="FF0000"/>
                </a:solidFill>
                <a:latin typeface="Arial" panose="020B0604020202020204" pitchFamily="34" charset="0"/>
                <a:cs typeface="Arial" panose="020B0604020202020204" pitchFamily="34" charset="0"/>
              </a:rPr>
              <a:t>Kuruluşu olarak yetkilendirilmek isteyen idareler </a:t>
            </a:r>
            <a:r>
              <a:rPr lang="tr-TR" sz="3000" dirty="0">
                <a:latin typeface="Arial" panose="020B0604020202020204" pitchFamily="34" charset="0"/>
                <a:cs typeface="Arial" panose="020B0604020202020204" pitchFamily="34" charset="0"/>
              </a:rPr>
              <a:t>başvurularını,</a:t>
            </a:r>
          </a:p>
          <a:p>
            <a:pPr marL="0" indent="0" algn="just">
              <a:buNone/>
            </a:pPr>
            <a:r>
              <a:rPr lang="tr-TR" sz="3300" dirty="0">
                <a:latin typeface="Arial" panose="020B0604020202020204" pitchFamily="34" charset="0"/>
                <a:cs typeface="Arial" panose="020B0604020202020204" pitchFamily="34" charset="0"/>
              </a:rPr>
              <a:t>     - </a:t>
            </a:r>
            <a:r>
              <a:rPr lang="tr-TR" sz="2800" dirty="0">
                <a:latin typeface="Arial" panose="020B0604020202020204" pitchFamily="34" charset="0"/>
                <a:cs typeface="Arial" panose="020B0604020202020204" pitchFamily="34" charset="0"/>
              </a:rPr>
              <a:t>kurulacak sistemin kapsamını,</a:t>
            </a:r>
          </a:p>
          <a:p>
            <a:pPr marL="0" indent="0" algn="just">
              <a:buNone/>
            </a:pPr>
            <a:r>
              <a:rPr lang="tr-TR" sz="2800" dirty="0">
                <a:latin typeface="Arial" panose="020B0604020202020204" pitchFamily="34" charset="0"/>
                <a:cs typeface="Arial" panose="020B0604020202020204" pitchFamily="34" charset="0"/>
              </a:rPr>
              <a:t>      - ihale türü,</a:t>
            </a:r>
          </a:p>
          <a:p>
            <a:pPr marL="0" indent="0" algn="just">
              <a:buNone/>
            </a:pPr>
            <a:r>
              <a:rPr lang="tr-TR" sz="2800" dirty="0">
                <a:latin typeface="Arial" panose="020B0604020202020204" pitchFamily="34" charset="0"/>
                <a:cs typeface="Arial" panose="020B0604020202020204" pitchFamily="34" charset="0"/>
              </a:rPr>
              <a:t>      - alım konusu,</a:t>
            </a:r>
          </a:p>
          <a:p>
            <a:pPr marL="0" indent="0" algn="just">
              <a:buNone/>
            </a:pPr>
            <a:r>
              <a:rPr lang="tr-TR" sz="2800" dirty="0">
                <a:latin typeface="Arial" panose="020B0604020202020204" pitchFamily="34" charset="0"/>
                <a:cs typeface="Arial" panose="020B0604020202020204" pitchFamily="34" charset="0"/>
              </a:rPr>
              <a:t>      - parasal tutar,</a:t>
            </a:r>
          </a:p>
          <a:p>
            <a:pPr marL="0" indent="0" algn="just">
              <a:buNone/>
            </a:pPr>
            <a:r>
              <a:rPr lang="tr-TR" sz="2800" dirty="0">
                <a:latin typeface="Arial" panose="020B0604020202020204" pitchFamily="34" charset="0"/>
                <a:cs typeface="Arial" panose="020B0604020202020204" pitchFamily="34" charset="0"/>
              </a:rPr>
              <a:t>      - benzer iş vb.</a:t>
            </a:r>
          </a:p>
          <a:p>
            <a:pPr marL="0" indent="0" algn="just">
              <a:buNone/>
            </a:pPr>
            <a:r>
              <a:rPr lang="tr-TR" sz="3000" dirty="0">
                <a:latin typeface="Arial" panose="020B0604020202020204" pitchFamily="34" charset="0"/>
                <a:cs typeface="Arial" panose="020B0604020202020204" pitchFamily="34" charset="0"/>
              </a:rPr>
              <a:t>    hususlar yönünden net bir şekilde tanımlayarak Kamu İhale Kurumuna yapar. </a:t>
            </a:r>
            <a:endParaRPr lang="tr-TR" sz="3000" dirty="0">
              <a:solidFill>
                <a:schemeClr val="tx1"/>
              </a:solidFill>
              <a:latin typeface="Arial" panose="020B0604020202020204" pitchFamily="34" charset="0"/>
              <a:cs typeface="Arial" panose="020B0604020202020204" pitchFamily="34" charset="0"/>
            </a:endParaRPr>
          </a:p>
        </p:txBody>
      </p:sp>
      <p:sp>
        <p:nvSpPr>
          <p:cNvPr id="4" name="Slayt Numarası Yer Tutucusu 3">
            <a:extLst>
              <a:ext uri="{FF2B5EF4-FFF2-40B4-BE49-F238E27FC236}">
                <a16:creationId xmlns="" xmlns:a16="http://schemas.microsoft.com/office/drawing/2014/main" id="{CF22A840-0111-4809-9377-923B991CE29A}"/>
              </a:ext>
            </a:extLst>
          </p:cNvPr>
          <p:cNvSpPr>
            <a:spLocks noGrp="1"/>
          </p:cNvSpPr>
          <p:nvPr>
            <p:ph type="sldNum" sz="quarter" idx="12"/>
          </p:nvPr>
        </p:nvSpPr>
        <p:spPr/>
        <p:txBody>
          <a:bodyPr>
            <a:normAutofit fontScale="85000" lnSpcReduction="20000"/>
          </a:bodyPr>
          <a:lstStyle/>
          <a:p>
            <a:fld id="{DF1F79AB-9229-4814-A1F8-FDBD1522D16E}" type="slidenum">
              <a:rPr lang="tr-TR" smtClean="0"/>
              <a:t>83</a:t>
            </a:fld>
            <a:endParaRPr lang="tr-TR"/>
          </a:p>
        </p:txBody>
      </p:sp>
      <p:sp>
        <p:nvSpPr>
          <p:cNvPr id="6" name="Başlık 1"/>
          <p:cNvSpPr txBox="1">
            <a:spLocks/>
          </p:cNvSpPr>
          <p:nvPr/>
        </p:nvSpPr>
        <p:spPr bwMode="auto">
          <a:xfrm>
            <a:off x="765048" y="260648"/>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r>
              <a:rPr lang="tr-TR" sz="3200" dirty="0">
                <a:solidFill>
                  <a:schemeClr val="tx1"/>
                </a:solidFill>
                <a:latin typeface="Arial" panose="020B0604020202020204" pitchFamily="34" charset="0"/>
                <a:cs typeface="Arial" panose="020B0604020202020204" pitchFamily="34" charset="0"/>
              </a:rPr>
              <a:t>Kuruluşların Yetkilendirilmesi </a:t>
            </a: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75277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2E92B6D5-5EDE-453B-89B0-9DD618716969}"/>
              </a:ext>
            </a:extLst>
          </p:cNvPr>
          <p:cNvSpPr>
            <a:spLocks noGrp="1"/>
          </p:cNvSpPr>
          <p:nvPr>
            <p:ph idx="1"/>
          </p:nvPr>
        </p:nvSpPr>
        <p:spPr>
          <a:xfrm>
            <a:off x="333286" y="1999717"/>
            <a:ext cx="8492384" cy="4418175"/>
          </a:xfrm>
        </p:spPr>
        <p:txBody>
          <a:bodyPr>
            <a:normAutofit fontScale="92500" lnSpcReduction="10000"/>
          </a:bodyPr>
          <a:lstStyle/>
          <a:p>
            <a:pPr algn="just"/>
            <a:r>
              <a:rPr lang="tr-TR" sz="3200" dirty="0">
                <a:latin typeface="Arial" panose="020B0604020202020204" pitchFamily="34" charset="0"/>
                <a:cs typeface="Arial" panose="020B0604020202020204" pitchFamily="34" charset="0"/>
              </a:rPr>
              <a:t>Kurum başvuruları </a:t>
            </a:r>
            <a:r>
              <a:rPr lang="tr-TR" sz="3200" dirty="0">
                <a:solidFill>
                  <a:srgbClr val="FF0000"/>
                </a:solidFill>
                <a:latin typeface="Arial" panose="020B0604020202020204" pitchFamily="34" charset="0"/>
                <a:cs typeface="Arial" panose="020B0604020202020204" pitchFamily="34" charset="0"/>
              </a:rPr>
              <a:t>idarenin kapasitesi </a:t>
            </a:r>
            <a:r>
              <a:rPr lang="tr-TR" sz="3200" dirty="0">
                <a:latin typeface="Arial" panose="020B0604020202020204" pitchFamily="34" charset="0"/>
                <a:cs typeface="Arial" panose="020B0604020202020204" pitchFamily="34" charset="0"/>
              </a:rPr>
              <a:t>ve </a:t>
            </a:r>
            <a:r>
              <a:rPr lang="tr-TR" sz="3200" dirty="0">
                <a:solidFill>
                  <a:srgbClr val="FF0000"/>
                </a:solidFill>
                <a:latin typeface="Arial" panose="020B0604020202020204" pitchFamily="34" charset="0"/>
                <a:cs typeface="Arial" panose="020B0604020202020204" pitchFamily="34" charset="0"/>
              </a:rPr>
              <a:t>uzmanlık alanları </a:t>
            </a:r>
            <a:r>
              <a:rPr lang="tr-TR" sz="3200" dirty="0">
                <a:latin typeface="Arial" panose="020B0604020202020204" pitchFamily="34" charset="0"/>
                <a:cs typeface="Arial" panose="020B0604020202020204" pitchFamily="34" charset="0"/>
              </a:rPr>
              <a:t>ile  </a:t>
            </a:r>
            <a:r>
              <a:rPr lang="tr-TR" sz="3200" dirty="0">
                <a:solidFill>
                  <a:srgbClr val="FF0000"/>
                </a:solidFill>
                <a:latin typeface="Arial" panose="020B0604020202020204" pitchFamily="34" charset="0"/>
                <a:cs typeface="Arial" panose="020B0604020202020204" pitchFamily="34" charset="0"/>
              </a:rPr>
              <a:t>idare ve sektöre sağlayacağı fayda ve ihale sistemi </a:t>
            </a:r>
            <a:r>
              <a:rPr lang="tr-TR" sz="3200" dirty="0">
                <a:latin typeface="Arial" panose="020B0604020202020204" pitchFamily="34" charset="0"/>
                <a:cs typeface="Arial" panose="020B0604020202020204" pitchFamily="34" charset="0"/>
              </a:rPr>
              <a:t>üzerindeki olası etkileri yönünden değerlendirir.</a:t>
            </a:r>
          </a:p>
          <a:p>
            <a:pPr algn="just"/>
            <a:endParaRPr lang="tr-TR" sz="1000" dirty="0">
              <a:latin typeface="Arial" panose="020B0604020202020204" pitchFamily="34" charset="0"/>
              <a:cs typeface="Arial" panose="020B0604020202020204" pitchFamily="34" charset="0"/>
            </a:endParaRPr>
          </a:p>
          <a:p>
            <a:pPr algn="just"/>
            <a:r>
              <a:rPr lang="tr-TR" sz="3200" dirty="0">
                <a:latin typeface="Arial" panose="020B0604020202020204" pitchFamily="34" charset="0"/>
                <a:cs typeface="Arial" panose="020B0604020202020204" pitchFamily="34" charset="0"/>
              </a:rPr>
              <a:t>Yeterlik Sisteminin kurulmasına ilişkin </a:t>
            </a:r>
            <a:r>
              <a:rPr lang="tr-TR" sz="3200" dirty="0">
                <a:solidFill>
                  <a:srgbClr val="FF0000"/>
                </a:solidFill>
                <a:latin typeface="Arial" panose="020B0604020202020204" pitchFamily="34" charset="0"/>
                <a:cs typeface="Arial" panose="020B0604020202020204" pitchFamily="34" charset="0"/>
              </a:rPr>
              <a:t>idari ve teknik </a:t>
            </a:r>
            <a:r>
              <a:rPr lang="tr-TR" sz="3200" dirty="0">
                <a:latin typeface="Arial" panose="020B0604020202020204" pitchFamily="34" charset="0"/>
                <a:cs typeface="Arial" panose="020B0604020202020204" pitchFamily="34" charset="0"/>
              </a:rPr>
              <a:t>çalışmaların tamamlanması üzerine sistem </a:t>
            </a:r>
            <a:r>
              <a:rPr lang="tr-TR" sz="3200" dirty="0">
                <a:solidFill>
                  <a:srgbClr val="FF0000"/>
                </a:solidFill>
                <a:latin typeface="Arial" panose="020B0604020202020204" pitchFamily="34" charset="0"/>
                <a:cs typeface="Arial" panose="020B0604020202020204" pitchFamily="34" charset="0"/>
              </a:rPr>
              <a:t>Kurum tarafından incelenir</a:t>
            </a:r>
            <a:r>
              <a:rPr lang="tr-TR" sz="3200" dirty="0">
                <a:latin typeface="Arial" panose="020B0604020202020204" pitchFamily="34" charset="0"/>
                <a:cs typeface="Arial" panose="020B0604020202020204" pitchFamily="34" charset="0"/>
              </a:rPr>
              <a:t>.</a:t>
            </a:r>
          </a:p>
          <a:p>
            <a:pPr algn="just"/>
            <a:r>
              <a:rPr lang="tr-TR" sz="3200" dirty="0">
                <a:latin typeface="Arial" panose="020B0604020202020204" pitchFamily="34" charset="0"/>
                <a:cs typeface="Arial" panose="020B0604020202020204" pitchFamily="34" charset="0"/>
              </a:rPr>
              <a:t>Sistemin uygunluğunun tespiti halinde idare </a:t>
            </a:r>
            <a:r>
              <a:rPr lang="tr-TR" sz="3200" dirty="0">
                <a:solidFill>
                  <a:srgbClr val="FF0000"/>
                </a:solidFill>
                <a:latin typeface="Arial" panose="020B0604020202020204" pitchFamily="34" charset="0"/>
                <a:cs typeface="Arial" panose="020B0604020202020204" pitchFamily="34" charset="0"/>
              </a:rPr>
              <a:t>Yeterlik Kuruluşu olarak</a:t>
            </a:r>
            <a:r>
              <a:rPr lang="tr-TR" sz="3200" dirty="0">
                <a:latin typeface="Arial" panose="020B0604020202020204" pitchFamily="34" charset="0"/>
                <a:cs typeface="Arial" panose="020B0604020202020204" pitchFamily="34" charset="0"/>
              </a:rPr>
              <a:t> yetkilendirilebilir.</a:t>
            </a:r>
            <a:endParaRPr lang="tr-TR" sz="3000" dirty="0">
              <a:solidFill>
                <a:schemeClr val="tx1"/>
              </a:solidFill>
              <a:latin typeface="Arial" panose="020B0604020202020204" pitchFamily="34" charset="0"/>
              <a:cs typeface="Arial" panose="020B0604020202020204" pitchFamily="34" charset="0"/>
            </a:endParaRPr>
          </a:p>
        </p:txBody>
      </p:sp>
      <p:sp>
        <p:nvSpPr>
          <p:cNvPr id="4" name="Slayt Numarası Yer Tutucusu 3">
            <a:extLst>
              <a:ext uri="{FF2B5EF4-FFF2-40B4-BE49-F238E27FC236}">
                <a16:creationId xmlns="" xmlns:a16="http://schemas.microsoft.com/office/drawing/2014/main" id="{CF22A840-0111-4809-9377-923B991CE29A}"/>
              </a:ext>
            </a:extLst>
          </p:cNvPr>
          <p:cNvSpPr>
            <a:spLocks noGrp="1"/>
          </p:cNvSpPr>
          <p:nvPr>
            <p:ph type="sldNum" sz="quarter" idx="12"/>
          </p:nvPr>
        </p:nvSpPr>
        <p:spPr/>
        <p:txBody>
          <a:bodyPr>
            <a:normAutofit fontScale="85000" lnSpcReduction="20000"/>
          </a:bodyPr>
          <a:lstStyle/>
          <a:p>
            <a:fld id="{DF1F79AB-9229-4814-A1F8-FDBD1522D16E}" type="slidenum">
              <a:rPr lang="tr-TR" smtClean="0"/>
              <a:t>84</a:t>
            </a:fld>
            <a:endParaRPr lang="tr-TR"/>
          </a:p>
        </p:txBody>
      </p:sp>
      <p:sp>
        <p:nvSpPr>
          <p:cNvPr id="5" name="Başlık 1"/>
          <p:cNvSpPr txBox="1">
            <a:spLocks/>
          </p:cNvSpPr>
          <p:nvPr/>
        </p:nvSpPr>
        <p:spPr bwMode="auto">
          <a:xfrm>
            <a:off x="765048" y="260648"/>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r>
              <a:rPr lang="tr-TR" sz="3200" dirty="0">
                <a:solidFill>
                  <a:schemeClr val="tx1"/>
                </a:solidFill>
                <a:latin typeface="Arial" panose="020B0604020202020204" pitchFamily="34" charset="0"/>
                <a:cs typeface="Arial" panose="020B0604020202020204" pitchFamily="34" charset="0"/>
              </a:rPr>
              <a:t>Kuruluşların Yetkilendirilmesi </a:t>
            </a: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099539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2E92B6D5-5EDE-453B-89B0-9DD618716969}"/>
              </a:ext>
            </a:extLst>
          </p:cNvPr>
          <p:cNvSpPr>
            <a:spLocks noGrp="1"/>
          </p:cNvSpPr>
          <p:nvPr>
            <p:ph idx="1"/>
          </p:nvPr>
        </p:nvSpPr>
        <p:spPr>
          <a:xfrm>
            <a:off x="333286" y="1999718"/>
            <a:ext cx="8492384" cy="4238713"/>
          </a:xfrm>
        </p:spPr>
        <p:txBody>
          <a:bodyPr>
            <a:normAutofit/>
          </a:bodyPr>
          <a:lstStyle/>
          <a:p>
            <a:pPr algn="just"/>
            <a:r>
              <a:rPr lang="tr-TR" sz="3000" dirty="0">
                <a:solidFill>
                  <a:srgbClr val="FF0000"/>
                </a:solidFill>
                <a:latin typeface="Arial" panose="020B0604020202020204" pitchFamily="34" charset="0"/>
                <a:cs typeface="Arial" panose="020B0604020202020204" pitchFamily="34" charset="0"/>
              </a:rPr>
              <a:t>Başka idarelerce kurulan sistemleri kullanmak isteyen idareler </a:t>
            </a:r>
            <a:r>
              <a:rPr lang="tr-TR" sz="3000" dirty="0">
                <a:latin typeface="Arial" panose="020B0604020202020204" pitchFamily="34" charset="0"/>
                <a:cs typeface="Arial" panose="020B0604020202020204" pitchFamily="34" charset="0"/>
              </a:rPr>
              <a:t>Yeterlik Kuruluşuna başvurur. </a:t>
            </a:r>
          </a:p>
          <a:p>
            <a:pPr algn="just"/>
            <a:endParaRPr lang="tr-TR" sz="1000" dirty="0">
              <a:latin typeface="Arial" panose="020B0604020202020204" pitchFamily="34" charset="0"/>
              <a:cs typeface="Arial" panose="020B0604020202020204" pitchFamily="34" charset="0"/>
            </a:endParaRPr>
          </a:p>
          <a:p>
            <a:pPr algn="just"/>
            <a:r>
              <a:rPr lang="tr-TR" sz="3000" dirty="0">
                <a:latin typeface="Arial" panose="020B0604020202020204" pitchFamily="34" charset="0"/>
                <a:cs typeface="Arial" panose="020B0604020202020204" pitchFamily="34" charset="0"/>
              </a:rPr>
              <a:t>Yeterlik kuruluşunun uygun görüşü üzerine ilgili idare </a:t>
            </a:r>
            <a:r>
              <a:rPr lang="tr-TR" sz="3000" b="1" dirty="0">
                <a:latin typeface="Arial" panose="020B0604020202020204" pitchFamily="34" charset="0"/>
                <a:cs typeface="Arial" panose="020B0604020202020204" pitchFamily="34" charset="0"/>
              </a:rPr>
              <a:t>Kurum tarafından</a:t>
            </a:r>
            <a:r>
              <a:rPr lang="tr-TR" sz="3000" dirty="0">
                <a:latin typeface="Arial" panose="020B0604020202020204" pitchFamily="34" charset="0"/>
                <a:cs typeface="Arial" panose="020B0604020202020204" pitchFamily="34" charset="0"/>
              </a:rPr>
              <a:t> </a:t>
            </a:r>
            <a:r>
              <a:rPr lang="tr-TR" sz="3000" u="sng" dirty="0" smtClean="0">
                <a:solidFill>
                  <a:srgbClr val="FF0000"/>
                </a:solidFill>
                <a:latin typeface="Arial" panose="020B0604020202020204" pitchFamily="34" charset="0"/>
                <a:cs typeface="Arial" panose="020B0604020202020204" pitchFamily="34" charset="0"/>
              </a:rPr>
              <a:t>Onaylanmış </a:t>
            </a:r>
            <a:r>
              <a:rPr lang="tr-TR" sz="3000" u="sng" dirty="0">
                <a:solidFill>
                  <a:srgbClr val="FF0000"/>
                </a:solidFill>
                <a:latin typeface="Arial" panose="020B0604020202020204" pitchFamily="34" charset="0"/>
                <a:cs typeface="Arial" panose="020B0604020202020204" pitchFamily="34" charset="0"/>
              </a:rPr>
              <a:t>Kuruluş </a:t>
            </a:r>
            <a:r>
              <a:rPr lang="tr-TR" sz="3000" dirty="0">
                <a:solidFill>
                  <a:srgbClr val="FF0000"/>
                </a:solidFill>
                <a:latin typeface="Arial" panose="020B0604020202020204" pitchFamily="34" charset="0"/>
                <a:cs typeface="Arial" panose="020B0604020202020204" pitchFamily="34" charset="0"/>
              </a:rPr>
              <a:t>olarak yetkilendirilebilir</a:t>
            </a:r>
            <a:r>
              <a:rPr lang="tr-TR" sz="3000" dirty="0">
                <a:latin typeface="Arial" panose="020B0604020202020204" pitchFamily="34" charset="0"/>
                <a:cs typeface="Arial" panose="020B0604020202020204" pitchFamily="34" charset="0"/>
              </a:rPr>
              <a:t>. </a:t>
            </a:r>
          </a:p>
          <a:p>
            <a:pPr algn="just"/>
            <a:endParaRPr lang="tr-TR" sz="1100" dirty="0">
              <a:latin typeface="Arial" panose="020B0604020202020204" pitchFamily="34" charset="0"/>
              <a:cs typeface="Arial" panose="020B0604020202020204" pitchFamily="34" charset="0"/>
            </a:endParaRPr>
          </a:p>
          <a:p>
            <a:pPr algn="just"/>
            <a:r>
              <a:rPr lang="tr-TR" sz="3000" dirty="0">
                <a:latin typeface="Arial" panose="020B0604020202020204" pitchFamily="34" charset="0"/>
                <a:cs typeface="Arial" panose="020B0604020202020204" pitchFamily="34" charset="0"/>
              </a:rPr>
              <a:t>Yetkilendirilen kuruluşlar </a:t>
            </a:r>
            <a:r>
              <a:rPr lang="tr-TR" sz="3000" u="sng" dirty="0">
                <a:solidFill>
                  <a:srgbClr val="FF0000"/>
                </a:solidFill>
                <a:latin typeface="Arial" panose="020B0604020202020204" pitchFamily="34" charset="0"/>
                <a:cs typeface="Arial" panose="020B0604020202020204" pitchFamily="34" charset="0"/>
              </a:rPr>
              <a:t>Kurumun ve idarelerin internet sitelerinde </a:t>
            </a:r>
            <a:r>
              <a:rPr lang="tr-TR" sz="3000" dirty="0">
                <a:latin typeface="Arial" panose="020B0604020202020204" pitchFamily="34" charset="0"/>
                <a:cs typeface="Arial" panose="020B0604020202020204" pitchFamily="34" charset="0"/>
              </a:rPr>
              <a:t>ilan edilir.</a:t>
            </a:r>
            <a:endParaRPr lang="tr-TR" sz="3000" dirty="0">
              <a:solidFill>
                <a:schemeClr val="tx1"/>
              </a:solidFill>
              <a:latin typeface="Arial" panose="020B0604020202020204" pitchFamily="34" charset="0"/>
              <a:cs typeface="Arial" panose="020B0604020202020204" pitchFamily="34" charset="0"/>
            </a:endParaRPr>
          </a:p>
        </p:txBody>
      </p:sp>
      <p:sp>
        <p:nvSpPr>
          <p:cNvPr id="4" name="Slayt Numarası Yer Tutucusu 3">
            <a:extLst>
              <a:ext uri="{FF2B5EF4-FFF2-40B4-BE49-F238E27FC236}">
                <a16:creationId xmlns="" xmlns:a16="http://schemas.microsoft.com/office/drawing/2014/main" id="{CF22A840-0111-4809-9377-923B991CE29A}"/>
              </a:ext>
            </a:extLst>
          </p:cNvPr>
          <p:cNvSpPr>
            <a:spLocks noGrp="1"/>
          </p:cNvSpPr>
          <p:nvPr>
            <p:ph type="sldNum" sz="quarter" idx="12"/>
          </p:nvPr>
        </p:nvSpPr>
        <p:spPr/>
        <p:txBody>
          <a:bodyPr>
            <a:normAutofit fontScale="85000" lnSpcReduction="20000"/>
          </a:bodyPr>
          <a:lstStyle/>
          <a:p>
            <a:fld id="{DF1F79AB-9229-4814-A1F8-FDBD1522D16E}" type="slidenum">
              <a:rPr lang="tr-TR" smtClean="0"/>
              <a:t>85</a:t>
            </a:fld>
            <a:endParaRPr lang="tr-TR"/>
          </a:p>
        </p:txBody>
      </p:sp>
      <p:sp>
        <p:nvSpPr>
          <p:cNvPr id="6" name="Başlık 1"/>
          <p:cNvSpPr txBox="1">
            <a:spLocks/>
          </p:cNvSpPr>
          <p:nvPr/>
        </p:nvSpPr>
        <p:spPr bwMode="auto">
          <a:xfrm>
            <a:off x="765048" y="260648"/>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r>
              <a:rPr lang="tr-TR" sz="2800" dirty="0" smtClean="0">
                <a:solidFill>
                  <a:schemeClr val="tx1"/>
                </a:solidFill>
                <a:latin typeface="Arial" panose="020B0604020202020204" pitchFamily="34" charset="0"/>
                <a:cs typeface="Arial" panose="020B0604020202020204" pitchFamily="34" charset="0"/>
              </a:rPr>
              <a:t>Onaylanmış Kuruluş</a:t>
            </a:r>
            <a:endParaRPr lang="tr-TR" sz="3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5833401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2E92B6D5-5EDE-453B-89B0-9DD618716969}"/>
              </a:ext>
            </a:extLst>
          </p:cNvPr>
          <p:cNvSpPr>
            <a:spLocks noGrp="1"/>
          </p:cNvSpPr>
          <p:nvPr>
            <p:ph idx="1"/>
          </p:nvPr>
        </p:nvSpPr>
        <p:spPr>
          <a:xfrm>
            <a:off x="333286" y="1999717"/>
            <a:ext cx="8492384" cy="4606182"/>
          </a:xfrm>
        </p:spPr>
        <p:txBody>
          <a:bodyPr>
            <a:normAutofit fontScale="92500" lnSpcReduction="10000"/>
          </a:bodyPr>
          <a:lstStyle/>
          <a:p>
            <a:pPr algn="just"/>
            <a:r>
              <a:rPr lang="tr-TR" sz="3000" dirty="0">
                <a:latin typeface="Arial" panose="020B0604020202020204" pitchFamily="34" charset="0"/>
                <a:cs typeface="Arial" panose="020B0604020202020204" pitchFamily="34" charset="0"/>
              </a:rPr>
              <a:t>Yeterlik sertifikası kapsamındaki bilgilerden EKAP üzerinden veya kamu kurum ve kuruluşları ile kamu kurumu niteliğindeki meslek kuruluşlarının internet sayfası üzerinden </a:t>
            </a:r>
            <a:r>
              <a:rPr lang="tr-TR" sz="3000" dirty="0">
                <a:solidFill>
                  <a:srgbClr val="FF0000"/>
                </a:solidFill>
                <a:latin typeface="Arial" panose="020B0604020202020204" pitchFamily="34" charset="0"/>
                <a:cs typeface="Arial" panose="020B0604020202020204" pitchFamily="34" charset="0"/>
              </a:rPr>
              <a:t>temin veya teyit edilebilenlerden,</a:t>
            </a:r>
            <a:r>
              <a:rPr lang="tr-TR" sz="3000" dirty="0">
                <a:latin typeface="Arial" panose="020B0604020202020204" pitchFamily="34" charset="0"/>
                <a:cs typeface="Arial" panose="020B0604020202020204" pitchFamily="34" charset="0"/>
              </a:rPr>
              <a:t> geçerlik süreleri dolanlar </a:t>
            </a:r>
            <a:r>
              <a:rPr lang="tr-TR" sz="3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yeterlik kuruluşunca güncellenebilir.</a:t>
            </a:r>
          </a:p>
          <a:p>
            <a:pPr algn="just"/>
            <a:r>
              <a:rPr lang="tr-TR" sz="3000" dirty="0">
                <a:latin typeface="Arial" panose="020B0604020202020204" pitchFamily="34" charset="0"/>
                <a:cs typeface="Arial" panose="020B0604020202020204" pitchFamily="34" charset="0"/>
              </a:rPr>
              <a:t>Güncelleme yapılması halinde, </a:t>
            </a:r>
            <a:r>
              <a:rPr lang="tr-TR" sz="3000" dirty="0">
                <a:solidFill>
                  <a:srgbClr val="FF0000"/>
                </a:solidFill>
                <a:latin typeface="Arial" panose="020B0604020202020204" pitchFamily="34" charset="0"/>
                <a:cs typeface="Arial" panose="020B0604020202020204" pitchFamily="34" charset="0"/>
              </a:rPr>
              <a:t>yasaklılık durumu da teyit edilir</a:t>
            </a:r>
            <a:r>
              <a:rPr lang="tr-TR" sz="3000" dirty="0">
                <a:latin typeface="Arial" panose="020B0604020202020204" pitchFamily="34" charset="0"/>
                <a:cs typeface="Arial" panose="020B0604020202020204" pitchFamily="34" charset="0"/>
              </a:rPr>
              <a:t>; </a:t>
            </a:r>
          </a:p>
          <a:p>
            <a:pPr marL="0" indent="0" algn="just">
              <a:buNone/>
            </a:pPr>
            <a:r>
              <a:rPr lang="tr-TR" sz="3000" dirty="0">
                <a:latin typeface="Arial" panose="020B0604020202020204" pitchFamily="34" charset="0"/>
                <a:cs typeface="Arial" panose="020B0604020202020204" pitchFamily="34" charset="0"/>
              </a:rPr>
              <a:t>    Yasaklı olunduğunun tespiti halinde, </a:t>
            </a:r>
            <a:r>
              <a:rPr lang="tr-TR" sz="3000" dirty="0" smtClean="0">
                <a:solidFill>
                  <a:srgbClr val="FF0000"/>
                </a:solidFill>
                <a:latin typeface="Arial" panose="020B0604020202020204" pitchFamily="34" charset="0"/>
                <a:cs typeface="Arial" panose="020B0604020202020204" pitchFamily="34" charset="0"/>
              </a:rPr>
              <a:t>sertifika </a:t>
            </a:r>
            <a:r>
              <a:rPr lang="tr-TR" sz="3000" dirty="0">
                <a:solidFill>
                  <a:srgbClr val="FF0000"/>
                </a:solidFill>
                <a:latin typeface="Arial" panose="020B0604020202020204" pitchFamily="34" charset="0"/>
                <a:cs typeface="Arial" panose="020B0604020202020204" pitchFamily="34" charset="0"/>
              </a:rPr>
              <a:t>yasaklılık süresince askıya alınır</a:t>
            </a:r>
            <a:r>
              <a:rPr lang="tr-TR" sz="3000" dirty="0">
                <a:latin typeface="Arial" panose="020B0604020202020204" pitchFamily="34" charset="0"/>
                <a:cs typeface="Arial" panose="020B0604020202020204" pitchFamily="34" charset="0"/>
              </a:rPr>
              <a:t>. </a:t>
            </a:r>
          </a:p>
          <a:p>
            <a:pPr algn="just"/>
            <a:r>
              <a:rPr lang="tr-TR" sz="3000" dirty="0">
                <a:latin typeface="Arial" panose="020B0604020202020204" pitchFamily="34" charset="0"/>
                <a:cs typeface="Arial" panose="020B0604020202020204" pitchFamily="34" charset="0"/>
              </a:rPr>
              <a:t>Yapılan güncellemeler </a:t>
            </a:r>
            <a:r>
              <a:rPr lang="tr-TR" sz="3000" dirty="0">
                <a:solidFill>
                  <a:srgbClr val="FF0000"/>
                </a:solidFill>
                <a:latin typeface="Arial" panose="020B0604020202020204" pitchFamily="34" charset="0"/>
                <a:cs typeface="Arial" panose="020B0604020202020204" pitchFamily="34" charset="0"/>
              </a:rPr>
              <a:t>sertifika sahibine bildirilir</a:t>
            </a:r>
            <a:r>
              <a:rPr lang="tr-TR" sz="3000" dirty="0">
                <a:latin typeface="Arial" panose="020B0604020202020204" pitchFamily="34" charset="0"/>
                <a:cs typeface="Arial" panose="020B0604020202020204" pitchFamily="34" charset="0"/>
              </a:rPr>
              <a:t>.</a:t>
            </a:r>
            <a:endParaRPr lang="tr-TR" sz="3000" dirty="0">
              <a:solidFill>
                <a:schemeClr val="tx1"/>
              </a:solidFill>
              <a:latin typeface="Arial" panose="020B0604020202020204" pitchFamily="34" charset="0"/>
              <a:cs typeface="Arial" panose="020B0604020202020204" pitchFamily="34" charset="0"/>
            </a:endParaRPr>
          </a:p>
        </p:txBody>
      </p:sp>
      <p:sp>
        <p:nvSpPr>
          <p:cNvPr id="4" name="Slayt Numarası Yer Tutucusu 3">
            <a:extLst>
              <a:ext uri="{FF2B5EF4-FFF2-40B4-BE49-F238E27FC236}">
                <a16:creationId xmlns="" xmlns:a16="http://schemas.microsoft.com/office/drawing/2014/main" id="{CF22A840-0111-4809-9377-923B991CE29A}"/>
              </a:ext>
            </a:extLst>
          </p:cNvPr>
          <p:cNvSpPr>
            <a:spLocks noGrp="1"/>
          </p:cNvSpPr>
          <p:nvPr>
            <p:ph type="sldNum" sz="quarter" idx="12"/>
          </p:nvPr>
        </p:nvSpPr>
        <p:spPr/>
        <p:txBody>
          <a:bodyPr>
            <a:normAutofit fontScale="85000" lnSpcReduction="20000"/>
          </a:bodyPr>
          <a:lstStyle/>
          <a:p>
            <a:fld id="{DF1F79AB-9229-4814-A1F8-FDBD1522D16E}" type="slidenum">
              <a:rPr lang="tr-TR" smtClean="0"/>
              <a:t>86</a:t>
            </a:fld>
            <a:endParaRPr lang="tr-TR"/>
          </a:p>
        </p:txBody>
      </p:sp>
      <p:sp>
        <p:nvSpPr>
          <p:cNvPr id="6" name="Başlık 1"/>
          <p:cNvSpPr txBox="1">
            <a:spLocks/>
          </p:cNvSpPr>
          <p:nvPr/>
        </p:nvSpPr>
        <p:spPr bwMode="auto">
          <a:xfrm>
            <a:off x="765048" y="18864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r>
              <a:rPr lang="tr-TR" sz="3200" dirty="0" smtClean="0">
                <a:solidFill>
                  <a:schemeClr val="tx1"/>
                </a:solidFill>
                <a:latin typeface="Arial" panose="020B0604020202020204" pitchFamily="34" charset="0"/>
                <a:cs typeface="Arial" panose="020B0604020202020204" pitchFamily="34" charset="0"/>
              </a:rPr>
              <a:t>Güncelleme</a:t>
            </a:r>
            <a:endParaRPr lang="tr-TR" sz="48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437489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0" dirty="0" smtClean="0">
                <a:solidFill>
                  <a:schemeClr val="tx1"/>
                </a:solidFill>
                <a:effectLst/>
                <a:latin typeface="Arial" panose="020B0604020202020204" pitchFamily="34" charset="0"/>
                <a:cs typeface="Arial" panose="020B0604020202020204" pitchFamily="34" charset="0"/>
              </a:rPr>
              <a:t>YETERL</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K S</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STEM</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 </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p:txBody>
          <a:bodyPr/>
          <a:lstStyle/>
          <a:p>
            <a:pPr algn="just"/>
            <a:r>
              <a:rPr lang="tr-TR" sz="2800" b="0" dirty="0">
                <a:solidFill>
                  <a:schemeClr val="tx1"/>
                </a:solidFill>
                <a:effectLst/>
                <a:latin typeface="Arial" panose="020B0604020202020204" pitchFamily="34" charset="0"/>
                <a:cs typeface="Arial" panose="020B0604020202020204" pitchFamily="34" charset="0"/>
              </a:rPr>
              <a:t>İhale ilanları, yeterlik sistemi ilan tarihinden </a:t>
            </a:r>
            <a:r>
              <a:rPr lang="tr-TR" sz="2800" b="0" dirty="0">
                <a:solidFill>
                  <a:srgbClr val="FF0000"/>
                </a:solidFill>
                <a:effectLst/>
                <a:latin typeface="Arial" panose="020B0604020202020204" pitchFamily="34" charset="0"/>
                <a:cs typeface="Arial" panose="020B0604020202020204" pitchFamily="34" charset="0"/>
              </a:rPr>
              <a:t>en az 90 gün sonra</a:t>
            </a:r>
            <a:r>
              <a:rPr lang="tr-TR" sz="2800" b="0" dirty="0">
                <a:solidFill>
                  <a:schemeClr val="tx1"/>
                </a:solidFill>
                <a:effectLst/>
                <a:latin typeface="Arial" panose="020B0604020202020204" pitchFamily="34" charset="0"/>
                <a:cs typeface="Arial" panose="020B0604020202020204" pitchFamily="34" charset="0"/>
              </a:rPr>
              <a:t> yapılabilir. </a:t>
            </a:r>
            <a:endParaRPr lang="tr-TR" sz="2800" b="0" dirty="0" smtClean="0">
              <a:solidFill>
                <a:schemeClr val="tx1"/>
              </a:solidFill>
              <a:effectLst/>
              <a:latin typeface="Arial" panose="020B0604020202020204" pitchFamily="34" charset="0"/>
              <a:cs typeface="Arial" panose="020B0604020202020204" pitchFamily="34" charset="0"/>
            </a:endParaRPr>
          </a:p>
          <a:p>
            <a:pPr algn="just"/>
            <a:r>
              <a:rPr lang="tr-TR" sz="2800" b="0" dirty="0" smtClean="0">
                <a:solidFill>
                  <a:schemeClr val="tx1"/>
                </a:solidFill>
                <a:effectLst/>
                <a:latin typeface="Arial" panose="020B0604020202020204" pitchFamily="34" charset="0"/>
                <a:cs typeface="Arial" panose="020B0604020202020204" pitchFamily="34" charset="0"/>
              </a:rPr>
              <a:t>Yeterlik </a:t>
            </a:r>
            <a:r>
              <a:rPr lang="tr-TR" sz="2800" b="0" dirty="0">
                <a:solidFill>
                  <a:schemeClr val="tx1"/>
                </a:solidFill>
                <a:effectLst/>
                <a:latin typeface="Arial" panose="020B0604020202020204" pitchFamily="34" charset="0"/>
                <a:cs typeface="Arial" panose="020B0604020202020204" pitchFamily="34" charset="0"/>
              </a:rPr>
              <a:t>sertifikası üzerinden yeterlik tespiti yapılan </a:t>
            </a:r>
            <a:r>
              <a:rPr lang="tr-TR" sz="2800" b="0" dirty="0" smtClean="0">
                <a:solidFill>
                  <a:schemeClr val="tx1"/>
                </a:solidFill>
                <a:effectLst/>
                <a:latin typeface="Arial" panose="020B0604020202020204" pitchFamily="34" charset="0"/>
                <a:cs typeface="Arial" panose="020B0604020202020204" pitchFamily="34" charset="0"/>
              </a:rPr>
              <a:t>ihalelerde, </a:t>
            </a:r>
          </a:p>
          <a:p>
            <a:pPr lvl="1" algn="just"/>
            <a:r>
              <a:rPr lang="tr-TR" sz="2400" dirty="0" err="1" smtClean="0">
                <a:latin typeface="Arial" panose="020B0604020202020204" pitchFamily="34" charset="0"/>
                <a:cs typeface="Arial" panose="020B0604020202020204" pitchFamily="34" charset="0"/>
              </a:rPr>
              <a:t>YBT’nin</a:t>
            </a:r>
            <a:r>
              <a:rPr lang="tr-TR" sz="2400" dirty="0" smtClean="0">
                <a:latin typeface="Arial" panose="020B0604020202020204" pitchFamily="34" charset="0"/>
                <a:cs typeface="Arial" panose="020B0604020202020204" pitchFamily="34" charset="0"/>
              </a:rPr>
              <a:t> </a:t>
            </a:r>
            <a:r>
              <a:rPr lang="tr-TR" sz="2400" dirty="0">
                <a:latin typeface="Arial" panose="020B0604020202020204" pitchFamily="34" charset="0"/>
                <a:cs typeface="Arial" panose="020B0604020202020204" pitchFamily="34" charset="0"/>
              </a:rPr>
              <a:t>ilgili bölümünde </a:t>
            </a:r>
            <a:r>
              <a:rPr lang="tr-TR" sz="2400" dirty="0">
                <a:solidFill>
                  <a:srgbClr val="FF0000"/>
                </a:solidFill>
                <a:latin typeface="Arial" panose="020B0604020202020204" pitchFamily="34" charset="0"/>
                <a:cs typeface="Arial" panose="020B0604020202020204" pitchFamily="34" charset="0"/>
              </a:rPr>
              <a:t>yeterlik sertifika numarasını belirtilmesi </a:t>
            </a:r>
            <a:r>
              <a:rPr lang="tr-TR" sz="2400" dirty="0">
                <a:latin typeface="Arial" panose="020B0604020202020204" pitchFamily="34" charset="0"/>
                <a:cs typeface="Arial" panose="020B0604020202020204" pitchFamily="34" charset="0"/>
              </a:rPr>
              <a:t>ve </a:t>
            </a:r>
            <a:endParaRPr lang="tr-TR" sz="2400" dirty="0" smtClean="0">
              <a:latin typeface="Arial" panose="020B0604020202020204" pitchFamily="34" charset="0"/>
              <a:cs typeface="Arial" panose="020B0604020202020204" pitchFamily="34" charset="0"/>
            </a:endParaRPr>
          </a:p>
          <a:p>
            <a:pPr lvl="1" algn="just"/>
            <a:r>
              <a:rPr lang="tr-TR" sz="2400" dirty="0" smtClean="0">
                <a:latin typeface="Arial" panose="020B0604020202020204" pitchFamily="34" charset="0"/>
                <a:cs typeface="Arial" panose="020B0604020202020204" pitchFamily="34" charset="0"/>
              </a:rPr>
              <a:t>Yeterlik </a:t>
            </a:r>
            <a:r>
              <a:rPr lang="tr-TR" sz="2400" dirty="0">
                <a:latin typeface="Arial" panose="020B0604020202020204" pitchFamily="34" charset="0"/>
                <a:cs typeface="Arial" panose="020B0604020202020204" pitchFamily="34" charset="0"/>
              </a:rPr>
              <a:t>sertifikasının </a:t>
            </a:r>
            <a:r>
              <a:rPr lang="tr-TR" sz="2400" dirty="0">
                <a:solidFill>
                  <a:srgbClr val="FF0000"/>
                </a:solidFill>
                <a:latin typeface="Arial" panose="020B0604020202020204" pitchFamily="34" charset="0"/>
                <a:cs typeface="Arial" panose="020B0604020202020204" pitchFamily="34" charset="0"/>
              </a:rPr>
              <a:t>ihale tarihi itibariyle geçerli olması</a:t>
            </a:r>
            <a:r>
              <a:rPr lang="tr-TR" sz="2400" dirty="0">
                <a:latin typeface="Arial" panose="020B0604020202020204" pitchFamily="34" charset="0"/>
                <a:cs typeface="Arial" panose="020B0604020202020204" pitchFamily="34" charset="0"/>
              </a:rPr>
              <a:t> zorunludur. </a:t>
            </a:r>
            <a:endParaRPr lang="tr-TR" sz="2400" dirty="0" smtClean="0">
              <a:latin typeface="Arial" panose="020B0604020202020204" pitchFamily="34" charset="0"/>
              <a:cs typeface="Arial" panose="020B0604020202020204" pitchFamily="34" charset="0"/>
            </a:endParaRPr>
          </a:p>
          <a:p>
            <a:pPr algn="just"/>
            <a:r>
              <a:rPr lang="tr-TR" sz="2800" dirty="0" smtClean="0">
                <a:latin typeface="Arial" panose="020B0604020202020204" pitchFamily="34" charset="0"/>
                <a:cs typeface="Arial" panose="020B0604020202020204" pitchFamily="34" charset="0"/>
              </a:rPr>
              <a:t>Aksi </a:t>
            </a:r>
            <a:r>
              <a:rPr lang="tr-TR" sz="2800" dirty="0">
                <a:latin typeface="Arial" panose="020B0604020202020204" pitchFamily="34" charset="0"/>
                <a:cs typeface="Arial" panose="020B0604020202020204" pitchFamily="34" charset="0"/>
              </a:rPr>
              <a:t>halde teklifler değerlendirme dışı bırakılır.</a:t>
            </a: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87</a:t>
            </a:fld>
            <a:endParaRPr lang="tr-TR"/>
          </a:p>
        </p:txBody>
      </p:sp>
    </p:spTree>
    <p:extLst>
      <p:ext uri="{BB962C8B-B14F-4D97-AF65-F5344CB8AC3E}">
        <p14:creationId xmlns:p14="http://schemas.microsoft.com/office/powerpoint/2010/main" val="195285073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C7864AB6-9775-4151-8FCC-98A2B55AA0B7}"/>
              </a:ext>
            </a:extLst>
          </p:cNvPr>
          <p:cNvSpPr>
            <a:spLocks noGrp="1"/>
          </p:cNvSpPr>
          <p:nvPr>
            <p:ph idx="1"/>
          </p:nvPr>
        </p:nvSpPr>
        <p:spPr>
          <a:xfrm>
            <a:off x="435895" y="1967949"/>
            <a:ext cx="8272211" cy="4094922"/>
          </a:xfrm>
        </p:spPr>
        <p:txBody>
          <a:bodyPr>
            <a:normAutofit lnSpcReduction="10000"/>
          </a:bodyPr>
          <a:lstStyle/>
          <a:p>
            <a:pPr algn="just"/>
            <a:r>
              <a:rPr lang="tr-TR" sz="2800" dirty="0">
                <a:latin typeface="Arial" panose="020B0604020202020204" pitchFamily="34" charset="0"/>
                <a:cs typeface="Arial" panose="020B0604020202020204" pitchFamily="34" charset="0"/>
              </a:rPr>
              <a:t>   </a:t>
            </a:r>
            <a:r>
              <a:rPr lang="tr-TR" sz="3200" dirty="0">
                <a:latin typeface="Arial" panose="020B0604020202020204" pitchFamily="34" charset="0"/>
                <a:cs typeface="Arial" panose="020B0604020202020204" pitchFamily="34" charset="0"/>
              </a:rPr>
              <a:t>İhale dokümanında fiyat dışı unsurlar dahil, teklifle birlikte sunulması istenen katılım belgeleri ve yeterlik kriterlerinden,</a:t>
            </a:r>
          </a:p>
          <a:p>
            <a:pPr marL="0" indent="0" algn="just">
              <a:buNone/>
            </a:pPr>
            <a:r>
              <a:rPr lang="tr-TR" sz="3200" dirty="0">
                <a:latin typeface="Arial" panose="020B0604020202020204" pitchFamily="34" charset="0"/>
                <a:cs typeface="Arial" panose="020B0604020202020204" pitchFamily="34" charset="0"/>
              </a:rPr>
              <a:t>       </a:t>
            </a:r>
            <a:r>
              <a:rPr lang="tr-TR" sz="3000" dirty="0">
                <a:latin typeface="Arial" panose="020B0604020202020204" pitchFamily="34" charset="0"/>
                <a:cs typeface="Arial" panose="020B0604020202020204" pitchFamily="34" charset="0"/>
              </a:rPr>
              <a:t>Yeterlik Sertifikası üzerinden değerlendirme yapılamayan her belge veya kriter için</a:t>
            </a:r>
          </a:p>
          <a:p>
            <a:pPr marL="0" indent="0" algn="just">
              <a:buNone/>
            </a:pPr>
            <a:r>
              <a:rPr lang="tr-TR" sz="3000" dirty="0">
                <a:latin typeface="Arial" panose="020B0604020202020204" pitchFamily="34" charset="0"/>
                <a:cs typeface="Arial" panose="020B0604020202020204" pitchFamily="34" charset="0"/>
              </a:rPr>
              <a:t>        Yeterlik Bilgileri </a:t>
            </a:r>
            <a:r>
              <a:rPr lang="tr-TR" sz="3000" dirty="0" err="1">
                <a:latin typeface="Arial" panose="020B0604020202020204" pitchFamily="34" charset="0"/>
                <a:cs typeface="Arial" panose="020B0604020202020204" pitchFamily="34" charset="0"/>
              </a:rPr>
              <a:t>Tablosu’nda</a:t>
            </a:r>
            <a:r>
              <a:rPr lang="tr-TR" sz="3000" dirty="0">
                <a:latin typeface="Arial" panose="020B0604020202020204" pitchFamily="34" charset="0"/>
                <a:cs typeface="Arial" panose="020B0604020202020204" pitchFamily="34" charset="0"/>
              </a:rPr>
              <a:t> </a:t>
            </a:r>
            <a:r>
              <a:rPr lang="tr-TR" sz="30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ayrı satır açılarak gerekli bilgilerin beyan edilmesi sağlanır.</a:t>
            </a:r>
          </a:p>
        </p:txBody>
      </p:sp>
      <p:sp>
        <p:nvSpPr>
          <p:cNvPr id="4" name="Slayt Numarası Yer Tutucusu 3">
            <a:extLst>
              <a:ext uri="{FF2B5EF4-FFF2-40B4-BE49-F238E27FC236}">
                <a16:creationId xmlns="" xmlns:a16="http://schemas.microsoft.com/office/drawing/2014/main" id="{07D4134F-4C9B-4A66-A0DF-9911999A1040}"/>
              </a:ext>
            </a:extLst>
          </p:cNvPr>
          <p:cNvSpPr>
            <a:spLocks noGrp="1"/>
          </p:cNvSpPr>
          <p:nvPr>
            <p:ph type="sldNum" sz="quarter" idx="12"/>
          </p:nvPr>
        </p:nvSpPr>
        <p:spPr/>
        <p:txBody>
          <a:bodyPr>
            <a:normAutofit fontScale="85000" lnSpcReduction="20000"/>
          </a:bodyPr>
          <a:lstStyle/>
          <a:p>
            <a:fld id="{DF1F79AB-9229-4814-A1F8-FDBD1522D16E}" type="slidenum">
              <a:rPr lang="tr-TR" smtClean="0"/>
              <a:t>88</a:t>
            </a:fld>
            <a:endParaRPr lang="tr-TR"/>
          </a:p>
        </p:txBody>
      </p:sp>
      <p:sp>
        <p:nvSpPr>
          <p:cNvPr id="6" name="Başlık 1"/>
          <p:cNvSpPr txBox="1">
            <a:spLocks/>
          </p:cNvSpPr>
          <p:nvPr/>
        </p:nvSpPr>
        <p:spPr bwMode="auto">
          <a:xfrm>
            <a:off x="765048" y="18864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r>
              <a:rPr lang="tr-TR" sz="3200" dirty="0" smtClean="0">
                <a:solidFill>
                  <a:schemeClr val="tx1"/>
                </a:solidFill>
                <a:latin typeface="Arial" panose="020B0604020202020204" pitchFamily="34" charset="0"/>
                <a:cs typeface="Arial" panose="020B0604020202020204" pitchFamily="34" charset="0"/>
              </a:rPr>
              <a:t>İhalede Yeterlik Değerlendirmesi</a:t>
            </a: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782874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0" dirty="0" smtClean="0">
                <a:solidFill>
                  <a:schemeClr val="tx1"/>
                </a:solidFill>
                <a:effectLst/>
                <a:latin typeface="Arial" panose="020B0604020202020204" pitchFamily="34" charset="0"/>
                <a:cs typeface="Arial" panose="020B0604020202020204" pitchFamily="34" charset="0"/>
              </a:rPr>
              <a:t>YETERL</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K S</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STEM</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 </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p:txBody>
          <a:bodyPr/>
          <a:lstStyle/>
          <a:p>
            <a:pPr marL="82550" indent="0" algn="just">
              <a:buNone/>
            </a:pPr>
            <a:r>
              <a:rPr lang="tr-TR" sz="2800" b="0" dirty="0" smtClean="0">
                <a:solidFill>
                  <a:schemeClr val="tx1"/>
                </a:solidFill>
                <a:effectLst/>
                <a:latin typeface="Arial" panose="020B0604020202020204" pitchFamily="34" charset="0"/>
                <a:cs typeface="Arial" panose="020B0604020202020204" pitchFamily="34" charset="0"/>
              </a:rPr>
              <a:t>Yeterlik sertifikası üzerinden yeterlik tespiti yapılmayan ihalelere ilişkin olarak;</a:t>
            </a:r>
          </a:p>
          <a:p>
            <a:pPr algn="just"/>
            <a:r>
              <a:rPr lang="tr-TR" sz="2800" dirty="0">
                <a:solidFill>
                  <a:srgbClr val="FF0000"/>
                </a:solidFill>
                <a:latin typeface="Arial" panose="020B0604020202020204" pitchFamily="34" charset="0"/>
                <a:cs typeface="Arial" panose="020B0604020202020204" pitchFamily="34" charset="0"/>
              </a:rPr>
              <a:t>Klasik ihalelerde Sunulmayacak Belgeler Tablosunun </a:t>
            </a:r>
          </a:p>
          <a:p>
            <a:pPr algn="just"/>
            <a:r>
              <a:rPr lang="tr-TR" sz="2800" b="0" dirty="0" smtClean="0">
                <a:solidFill>
                  <a:schemeClr val="tx1"/>
                </a:solidFill>
                <a:effectLst/>
                <a:latin typeface="Arial" panose="020B0604020202020204" pitchFamily="34" charset="0"/>
                <a:cs typeface="Arial" panose="020B0604020202020204" pitchFamily="34" charset="0"/>
              </a:rPr>
              <a:t>e-ihalelerde, </a:t>
            </a:r>
            <a:r>
              <a:rPr lang="tr-TR" sz="2800" dirty="0" err="1" smtClean="0">
                <a:latin typeface="Arial" panose="020B0604020202020204" pitchFamily="34" charset="0"/>
                <a:cs typeface="Arial" panose="020B0604020202020204" pitchFamily="34" charset="0"/>
              </a:rPr>
              <a:t>YBT’nin</a:t>
            </a:r>
            <a:r>
              <a:rPr lang="tr-TR" sz="2800" dirty="0" smtClean="0">
                <a:latin typeface="Arial" panose="020B0604020202020204" pitchFamily="34" charset="0"/>
                <a:cs typeface="Arial" panose="020B0604020202020204" pitchFamily="34" charset="0"/>
              </a:rPr>
              <a:t> </a:t>
            </a:r>
          </a:p>
          <a:p>
            <a:pPr algn="just"/>
            <a:r>
              <a:rPr lang="tr-TR" sz="2800" dirty="0" smtClean="0">
                <a:solidFill>
                  <a:srgbClr val="FF0000"/>
                </a:solidFill>
                <a:latin typeface="Arial" panose="020B0604020202020204" pitchFamily="34" charset="0"/>
                <a:cs typeface="Arial" panose="020B0604020202020204" pitchFamily="34" charset="0"/>
              </a:rPr>
              <a:t>ilgili </a:t>
            </a:r>
            <a:r>
              <a:rPr lang="tr-TR" sz="2800" dirty="0">
                <a:solidFill>
                  <a:srgbClr val="FF0000"/>
                </a:solidFill>
                <a:latin typeface="Arial" panose="020B0604020202020204" pitchFamily="34" charset="0"/>
                <a:cs typeface="Arial" panose="020B0604020202020204" pitchFamily="34" charset="0"/>
              </a:rPr>
              <a:t>bölümünde </a:t>
            </a:r>
            <a:r>
              <a:rPr lang="tr-TR" sz="2800" dirty="0" smtClean="0">
                <a:solidFill>
                  <a:srgbClr val="FF0000"/>
                </a:solidFill>
                <a:latin typeface="Arial" panose="020B0604020202020204" pitchFamily="34" charset="0"/>
                <a:cs typeface="Arial" panose="020B0604020202020204" pitchFamily="34" charset="0"/>
              </a:rPr>
              <a:t>yeterlik sertifika </a:t>
            </a:r>
            <a:r>
              <a:rPr lang="tr-TR" sz="2800" dirty="0" smtClean="0">
                <a:solidFill>
                  <a:srgbClr val="FF0000"/>
                </a:solidFill>
                <a:latin typeface="Arial" panose="020B0604020202020204" pitchFamily="34" charset="0"/>
                <a:cs typeface="Arial" panose="020B0604020202020204" pitchFamily="34" charset="0"/>
              </a:rPr>
              <a:t>numarası </a:t>
            </a:r>
            <a:r>
              <a:rPr lang="tr-TR" sz="2800" dirty="0" smtClean="0">
                <a:solidFill>
                  <a:srgbClr val="FF0000"/>
                </a:solidFill>
                <a:latin typeface="Arial" panose="020B0604020202020204" pitchFamily="34" charset="0"/>
                <a:cs typeface="Arial" panose="020B0604020202020204" pitchFamily="34" charset="0"/>
              </a:rPr>
              <a:t>belirtilir.</a:t>
            </a:r>
            <a:endParaRPr lang="tr-TR" sz="2800" dirty="0">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89</a:t>
            </a:fld>
            <a:endParaRPr lang="tr-TR"/>
          </a:p>
        </p:txBody>
      </p:sp>
    </p:spTree>
    <p:extLst>
      <p:ext uri="{BB962C8B-B14F-4D97-AF65-F5344CB8AC3E}">
        <p14:creationId xmlns:p14="http://schemas.microsoft.com/office/powerpoint/2010/main" val="19541977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0" dirty="0">
                <a:solidFill>
                  <a:schemeClr val="tx1"/>
                </a:solidFill>
                <a:effectLst/>
                <a:latin typeface="Arial" panose="020B0604020202020204" pitchFamily="34" charset="0"/>
                <a:cs typeface="Arial" panose="020B0604020202020204" pitchFamily="34" charset="0"/>
              </a:rPr>
              <a:t>BELGELERİN AZALTILMASI</a:t>
            </a:r>
          </a:p>
        </p:txBody>
      </p:sp>
      <p:sp>
        <p:nvSpPr>
          <p:cNvPr id="3" name="İçerik Yer Tutucusu 2"/>
          <p:cNvSpPr>
            <a:spLocks noGrp="1"/>
          </p:cNvSpPr>
          <p:nvPr>
            <p:ph idx="1"/>
          </p:nvPr>
        </p:nvSpPr>
        <p:spPr/>
        <p:txBody>
          <a:bodyPr/>
          <a:lstStyle/>
          <a:p>
            <a:pPr algn="just"/>
            <a:r>
              <a:rPr lang="tr-TR" sz="2800" b="0" dirty="0" smtClean="0">
                <a:solidFill>
                  <a:schemeClr val="tx1"/>
                </a:solidFill>
                <a:effectLst/>
                <a:latin typeface="Arial" panose="020B0604020202020204" pitchFamily="34" charset="0"/>
                <a:cs typeface="Arial" panose="020B0604020202020204" pitchFamily="34" charset="0"/>
              </a:rPr>
              <a:t>Hangi belgeler için ?</a:t>
            </a:r>
          </a:p>
          <a:p>
            <a:pPr algn="just"/>
            <a:endParaRPr lang="tr-TR" sz="2800" b="0" dirty="0" smtClean="0">
              <a:solidFill>
                <a:schemeClr val="tx1"/>
              </a:solidFill>
              <a:effectLst/>
              <a:latin typeface="Arial" panose="020B0604020202020204" pitchFamily="34" charset="0"/>
              <a:cs typeface="Arial" panose="020B0604020202020204" pitchFamily="34" charset="0"/>
            </a:endParaRPr>
          </a:p>
          <a:p>
            <a:pPr algn="just"/>
            <a:r>
              <a:rPr lang="tr-TR" sz="2800" b="0" dirty="0" smtClean="0">
                <a:solidFill>
                  <a:schemeClr val="tx1"/>
                </a:solidFill>
                <a:effectLst/>
                <a:latin typeface="Arial" panose="020B0604020202020204" pitchFamily="34" charset="0"/>
                <a:cs typeface="Arial" panose="020B0604020202020204" pitchFamily="34" charset="0"/>
              </a:rPr>
              <a:t>EKAP </a:t>
            </a:r>
            <a:r>
              <a:rPr lang="tr-TR" sz="2800" b="0" dirty="0">
                <a:solidFill>
                  <a:schemeClr val="tx1"/>
                </a:solidFill>
                <a:effectLst/>
                <a:latin typeface="Arial" panose="020B0604020202020204" pitchFamily="34" charset="0"/>
                <a:cs typeface="Arial" panose="020B0604020202020204" pitchFamily="34" charset="0"/>
              </a:rPr>
              <a:t>veya </a:t>
            </a:r>
            <a:endParaRPr lang="tr-TR" sz="2800" b="0" dirty="0" smtClean="0">
              <a:solidFill>
                <a:schemeClr val="tx1"/>
              </a:solidFill>
              <a:effectLst/>
              <a:latin typeface="Arial" panose="020B0604020202020204" pitchFamily="34" charset="0"/>
              <a:cs typeface="Arial" panose="020B0604020202020204" pitchFamily="34" charset="0"/>
            </a:endParaRPr>
          </a:p>
          <a:p>
            <a:pPr algn="just"/>
            <a:r>
              <a:rPr lang="tr-TR" sz="2800" b="0" dirty="0" smtClean="0">
                <a:solidFill>
                  <a:schemeClr val="tx1"/>
                </a:solidFill>
                <a:effectLst/>
                <a:latin typeface="Arial" panose="020B0604020202020204" pitchFamily="34" charset="0"/>
                <a:cs typeface="Arial" panose="020B0604020202020204" pitchFamily="34" charset="0"/>
              </a:rPr>
              <a:t>Diğer </a:t>
            </a:r>
            <a:r>
              <a:rPr lang="tr-TR" sz="2800" b="0" dirty="0">
                <a:solidFill>
                  <a:schemeClr val="tx1"/>
                </a:solidFill>
                <a:effectLst/>
                <a:latin typeface="Arial" panose="020B0604020202020204" pitchFamily="34" charset="0"/>
                <a:cs typeface="Arial" panose="020B0604020202020204" pitchFamily="34" charset="0"/>
              </a:rPr>
              <a:t>kamu kurum ve kuruluşları ile </a:t>
            </a:r>
            <a:endParaRPr lang="tr-TR" sz="2800" b="0" dirty="0" smtClean="0">
              <a:solidFill>
                <a:schemeClr val="tx1"/>
              </a:solidFill>
              <a:effectLst/>
              <a:latin typeface="Arial" panose="020B0604020202020204" pitchFamily="34" charset="0"/>
              <a:cs typeface="Arial" panose="020B0604020202020204" pitchFamily="34" charset="0"/>
            </a:endParaRPr>
          </a:p>
          <a:p>
            <a:pPr algn="just"/>
            <a:r>
              <a:rPr lang="tr-TR" sz="2800" dirty="0">
                <a:latin typeface="Arial" panose="020B0604020202020204" pitchFamily="34" charset="0"/>
                <a:cs typeface="Arial" panose="020B0604020202020204" pitchFamily="34" charset="0"/>
              </a:rPr>
              <a:t>K</a:t>
            </a:r>
            <a:r>
              <a:rPr lang="tr-TR" sz="2800" b="0" dirty="0" smtClean="0">
                <a:solidFill>
                  <a:schemeClr val="tx1"/>
                </a:solidFill>
                <a:effectLst/>
                <a:latin typeface="Arial" panose="020B0604020202020204" pitchFamily="34" charset="0"/>
                <a:cs typeface="Arial" panose="020B0604020202020204" pitchFamily="34" charset="0"/>
              </a:rPr>
              <a:t>amu </a:t>
            </a:r>
            <a:r>
              <a:rPr lang="tr-TR" sz="2800" b="0" dirty="0">
                <a:solidFill>
                  <a:schemeClr val="tx1"/>
                </a:solidFill>
                <a:effectLst/>
                <a:latin typeface="Arial" panose="020B0604020202020204" pitchFamily="34" charset="0"/>
                <a:cs typeface="Arial" panose="020B0604020202020204" pitchFamily="34" charset="0"/>
              </a:rPr>
              <a:t>kurumu niteliğindeki meslek kuruluşlarının </a:t>
            </a:r>
            <a:endParaRPr lang="tr-TR" sz="2800" b="0" dirty="0" smtClean="0">
              <a:solidFill>
                <a:schemeClr val="tx1"/>
              </a:solidFill>
              <a:effectLst/>
              <a:latin typeface="Arial" panose="020B0604020202020204" pitchFamily="34" charset="0"/>
              <a:cs typeface="Arial" panose="020B0604020202020204" pitchFamily="34" charset="0"/>
            </a:endParaRPr>
          </a:p>
          <a:p>
            <a:pPr algn="just"/>
            <a:r>
              <a:rPr lang="tr-TR" sz="2800" dirty="0">
                <a:latin typeface="Arial" panose="020B0604020202020204" pitchFamily="34" charset="0"/>
                <a:cs typeface="Arial" panose="020B0604020202020204" pitchFamily="34" charset="0"/>
              </a:rPr>
              <a:t>İ</a:t>
            </a:r>
            <a:r>
              <a:rPr lang="tr-TR" sz="2800" b="0" dirty="0" smtClean="0">
                <a:solidFill>
                  <a:schemeClr val="tx1"/>
                </a:solidFill>
                <a:effectLst/>
                <a:latin typeface="Arial" panose="020B0604020202020204" pitchFamily="34" charset="0"/>
                <a:cs typeface="Arial" panose="020B0604020202020204" pitchFamily="34" charset="0"/>
              </a:rPr>
              <a:t>nternet </a:t>
            </a:r>
            <a:r>
              <a:rPr lang="tr-TR" sz="2800" b="0" dirty="0">
                <a:solidFill>
                  <a:schemeClr val="tx1"/>
                </a:solidFill>
                <a:effectLst/>
                <a:latin typeface="Arial" panose="020B0604020202020204" pitchFamily="34" charset="0"/>
                <a:cs typeface="Arial" panose="020B0604020202020204" pitchFamily="34" charset="0"/>
              </a:rPr>
              <a:t>sayfası üzerinden sorgulanarak temin veya </a:t>
            </a:r>
            <a:r>
              <a:rPr lang="tr-TR" sz="2800" b="0" dirty="0" smtClean="0">
                <a:solidFill>
                  <a:schemeClr val="tx1"/>
                </a:solidFill>
                <a:effectLst/>
                <a:latin typeface="Arial" panose="020B0604020202020204" pitchFamily="34" charset="0"/>
                <a:cs typeface="Arial" panose="020B0604020202020204" pitchFamily="34" charset="0"/>
              </a:rPr>
              <a:t>bilgileri teyit edilebilen belgeler</a:t>
            </a:r>
            <a:endParaRPr lang="tr-TR" sz="2800" b="0" dirty="0">
              <a:solidFill>
                <a:schemeClr val="tx1"/>
              </a:solidFill>
              <a:effectLst/>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12"/>
          </p:nvPr>
        </p:nvSpPr>
        <p:spPr/>
        <p:txBody>
          <a:bodyPr/>
          <a:lstStyle/>
          <a:p>
            <a:pPr>
              <a:defRPr/>
            </a:pPr>
            <a:fld id="{C7594F2F-08F0-4C92-8255-62562BEA1528}" type="slidenum">
              <a:rPr lang="tr-TR" smtClean="0">
                <a:solidFill>
                  <a:srgbClr val="E7DEC9">
                    <a:shade val="50000"/>
                    <a:satMod val="200000"/>
                  </a:srgbClr>
                </a:solidFill>
              </a:rPr>
              <a:pPr>
                <a:defRPr/>
              </a:pPr>
              <a:t>9</a:t>
            </a:fld>
            <a:endParaRPr lang="tr-TR">
              <a:solidFill>
                <a:srgbClr val="E7DEC9">
                  <a:shade val="50000"/>
                  <a:satMod val="200000"/>
                </a:srgbClr>
              </a:solidFill>
            </a:endParaRPr>
          </a:p>
        </p:txBody>
      </p:sp>
    </p:spTree>
    <p:extLst>
      <p:ext uri="{BB962C8B-B14F-4D97-AF65-F5344CB8AC3E}">
        <p14:creationId xmlns:p14="http://schemas.microsoft.com/office/powerpoint/2010/main" val="197144852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0" dirty="0" smtClean="0">
                <a:solidFill>
                  <a:schemeClr val="tx1"/>
                </a:solidFill>
                <a:effectLst/>
                <a:latin typeface="Arial" panose="020B0604020202020204" pitchFamily="34" charset="0"/>
                <a:cs typeface="Arial" panose="020B0604020202020204" pitchFamily="34" charset="0"/>
              </a:rPr>
              <a:t>YETERL</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K S</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STEM</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 </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p:txBody>
          <a:bodyPr/>
          <a:lstStyle/>
          <a:p>
            <a:pPr algn="just"/>
            <a:r>
              <a:rPr lang="tr-TR" sz="2500" b="0" dirty="0" smtClean="0">
                <a:solidFill>
                  <a:schemeClr val="tx1"/>
                </a:solidFill>
                <a:effectLst/>
                <a:latin typeface="Arial" panose="020B0604020202020204" pitchFamily="34" charset="0"/>
                <a:cs typeface="Arial" panose="020B0604020202020204" pitchFamily="34" charset="0"/>
              </a:rPr>
              <a:t>Yeterlik </a:t>
            </a:r>
            <a:r>
              <a:rPr lang="tr-TR" sz="2500" b="0" dirty="0">
                <a:solidFill>
                  <a:schemeClr val="tx1"/>
                </a:solidFill>
                <a:effectLst/>
                <a:latin typeface="Arial" panose="020B0604020202020204" pitchFamily="34" charset="0"/>
                <a:cs typeface="Arial" panose="020B0604020202020204" pitchFamily="34" charset="0"/>
              </a:rPr>
              <a:t>sertifikası üzerinden yeterlik tespiti yapılan </a:t>
            </a:r>
            <a:r>
              <a:rPr lang="tr-TR" sz="2500" b="0" dirty="0" smtClean="0">
                <a:solidFill>
                  <a:schemeClr val="tx1"/>
                </a:solidFill>
                <a:effectLst/>
                <a:latin typeface="Arial" panose="020B0604020202020204" pitchFamily="34" charset="0"/>
                <a:cs typeface="Arial" panose="020B0604020202020204" pitchFamily="34" charset="0"/>
              </a:rPr>
              <a:t>ihalelerde, </a:t>
            </a:r>
            <a:r>
              <a:rPr lang="tr-TR" sz="2500" dirty="0">
                <a:latin typeface="Arial" panose="020B0604020202020204" pitchFamily="34" charset="0"/>
                <a:cs typeface="Arial" panose="020B0604020202020204" pitchFamily="34" charset="0"/>
              </a:rPr>
              <a:t>yeterlik kriterleri ile fiyat dışı unsurlara ilişkin değerlendirme, </a:t>
            </a:r>
            <a:endParaRPr lang="tr-TR" sz="2500" b="0" dirty="0" smtClean="0">
              <a:solidFill>
                <a:schemeClr val="tx1"/>
              </a:solidFill>
              <a:effectLst/>
              <a:latin typeface="Arial" panose="020B0604020202020204" pitchFamily="34" charset="0"/>
              <a:cs typeface="Arial" panose="020B0604020202020204" pitchFamily="34" charset="0"/>
            </a:endParaRPr>
          </a:p>
          <a:p>
            <a:pPr lvl="1" algn="just"/>
            <a:r>
              <a:rPr lang="tr-TR" sz="2500" b="0" dirty="0" smtClean="0">
                <a:solidFill>
                  <a:schemeClr val="tx1"/>
                </a:solidFill>
                <a:effectLst/>
                <a:latin typeface="Arial" panose="020B0604020202020204" pitchFamily="34" charset="0"/>
                <a:cs typeface="Arial" panose="020B0604020202020204" pitchFamily="34" charset="0"/>
              </a:rPr>
              <a:t>yeterlik </a:t>
            </a:r>
            <a:r>
              <a:rPr lang="tr-TR" sz="2500" b="0" dirty="0">
                <a:solidFill>
                  <a:schemeClr val="tx1"/>
                </a:solidFill>
                <a:effectLst/>
                <a:latin typeface="Arial" panose="020B0604020202020204" pitchFamily="34" charset="0"/>
                <a:cs typeface="Arial" panose="020B0604020202020204" pitchFamily="34" charset="0"/>
              </a:rPr>
              <a:t>sertifikası kapsamındaki </a:t>
            </a:r>
            <a:r>
              <a:rPr lang="tr-TR" sz="2500" b="0" dirty="0">
                <a:solidFill>
                  <a:srgbClr val="FF0000"/>
                </a:solidFill>
                <a:effectLst/>
                <a:latin typeface="Arial" panose="020B0604020202020204" pitchFamily="34" charset="0"/>
                <a:cs typeface="Arial" panose="020B0604020202020204" pitchFamily="34" charset="0"/>
              </a:rPr>
              <a:t>geçerlik süresi dolan belgeler dahil</a:t>
            </a:r>
            <a:r>
              <a:rPr lang="tr-TR" sz="2500" b="0" dirty="0">
                <a:solidFill>
                  <a:schemeClr val="tx1"/>
                </a:solidFill>
                <a:effectLst/>
                <a:latin typeface="Arial" panose="020B0604020202020204" pitchFamily="34" charset="0"/>
                <a:cs typeface="Arial" panose="020B0604020202020204" pitchFamily="34" charset="0"/>
              </a:rPr>
              <a:t> yeterlik sertifikası üzerindeki bilgiler; </a:t>
            </a:r>
            <a:endParaRPr lang="tr-TR" sz="2500" b="0" dirty="0" smtClean="0">
              <a:solidFill>
                <a:schemeClr val="tx1"/>
              </a:solidFill>
              <a:effectLst/>
              <a:latin typeface="Arial" panose="020B0604020202020204" pitchFamily="34" charset="0"/>
              <a:cs typeface="Arial" panose="020B0604020202020204" pitchFamily="34" charset="0"/>
            </a:endParaRPr>
          </a:p>
          <a:p>
            <a:pPr lvl="1" algn="just"/>
            <a:r>
              <a:rPr lang="tr-TR" sz="2500" b="0" dirty="0" smtClean="0">
                <a:solidFill>
                  <a:schemeClr val="tx1"/>
                </a:solidFill>
                <a:effectLst/>
                <a:latin typeface="Arial" panose="020B0604020202020204" pitchFamily="34" charset="0"/>
                <a:cs typeface="Arial" panose="020B0604020202020204" pitchFamily="34" charset="0"/>
              </a:rPr>
              <a:t>yeterlik </a:t>
            </a:r>
            <a:r>
              <a:rPr lang="tr-TR" sz="2500" b="0" dirty="0">
                <a:solidFill>
                  <a:schemeClr val="tx1"/>
                </a:solidFill>
                <a:effectLst/>
                <a:latin typeface="Arial" panose="020B0604020202020204" pitchFamily="34" charset="0"/>
                <a:cs typeface="Arial" panose="020B0604020202020204" pitchFamily="34" charset="0"/>
              </a:rPr>
              <a:t>sertifikası üzerinden değerlendirme </a:t>
            </a:r>
            <a:r>
              <a:rPr lang="tr-TR" sz="2500" b="0" dirty="0" smtClean="0">
                <a:solidFill>
                  <a:schemeClr val="tx1"/>
                </a:solidFill>
                <a:effectLst/>
                <a:latin typeface="Arial" panose="020B0604020202020204" pitchFamily="34" charset="0"/>
                <a:cs typeface="Arial" panose="020B0604020202020204" pitchFamily="34" charset="0"/>
              </a:rPr>
              <a:t>yapılamayanlar için </a:t>
            </a:r>
            <a:r>
              <a:rPr lang="tr-TR" sz="2500" b="0" dirty="0">
                <a:solidFill>
                  <a:schemeClr val="tx1"/>
                </a:solidFill>
                <a:effectLst/>
                <a:latin typeface="Arial" panose="020B0604020202020204" pitchFamily="34" charset="0"/>
                <a:cs typeface="Arial" panose="020B0604020202020204" pitchFamily="34" charset="0"/>
              </a:rPr>
              <a:t>ise </a:t>
            </a:r>
            <a:r>
              <a:rPr lang="tr-TR" sz="2500" b="0" dirty="0" err="1" smtClean="0">
                <a:solidFill>
                  <a:srgbClr val="FF0000"/>
                </a:solidFill>
                <a:effectLst/>
                <a:latin typeface="Arial" panose="020B0604020202020204" pitchFamily="34" charset="0"/>
                <a:cs typeface="Arial" panose="020B0604020202020204" pitchFamily="34" charset="0"/>
              </a:rPr>
              <a:t>YBT’nda</a:t>
            </a:r>
            <a:r>
              <a:rPr lang="tr-TR" sz="2500" b="0" dirty="0" smtClean="0">
                <a:solidFill>
                  <a:schemeClr val="tx1"/>
                </a:solidFill>
                <a:effectLst/>
                <a:latin typeface="Arial" panose="020B0604020202020204" pitchFamily="34" charset="0"/>
                <a:cs typeface="Arial" panose="020B0604020202020204" pitchFamily="34" charset="0"/>
              </a:rPr>
              <a:t> beyan </a:t>
            </a:r>
            <a:r>
              <a:rPr lang="tr-TR" sz="2500" b="0" dirty="0">
                <a:solidFill>
                  <a:schemeClr val="tx1"/>
                </a:solidFill>
                <a:effectLst/>
                <a:latin typeface="Arial" panose="020B0604020202020204" pitchFamily="34" charset="0"/>
                <a:cs typeface="Arial" panose="020B0604020202020204" pitchFamily="34" charset="0"/>
              </a:rPr>
              <a:t>edilen bilgi ve belgeler </a:t>
            </a:r>
            <a:endParaRPr lang="tr-TR" sz="2500" b="0" dirty="0" smtClean="0">
              <a:solidFill>
                <a:schemeClr val="tx1"/>
              </a:solidFill>
              <a:effectLst/>
              <a:latin typeface="Arial" panose="020B0604020202020204" pitchFamily="34" charset="0"/>
              <a:cs typeface="Arial" panose="020B0604020202020204" pitchFamily="34" charset="0"/>
            </a:endParaRPr>
          </a:p>
          <a:p>
            <a:pPr algn="just"/>
            <a:r>
              <a:rPr lang="tr-TR" sz="2500" b="0" dirty="0" smtClean="0">
                <a:solidFill>
                  <a:schemeClr val="tx1"/>
                </a:solidFill>
                <a:effectLst/>
                <a:latin typeface="Arial" panose="020B0604020202020204" pitchFamily="34" charset="0"/>
                <a:cs typeface="Arial" panose="020B0604020202020204" pitchFamily="34" charset="0"/>
              </a:rPr>
              <a:t>esas </a:t>
            </a:r>
            <a:r>
              <a:rPr lang="tr-TR" sz="2500" b="0" dirty="0">
                <a:solidFill>
                  <a:schemeClr val="tx1"/>
                </a:solidFill>
                <a:effectLst/>
                <a:latin typeface="Arial" panose="020B0604020202020204" pitchFamily="34" charset="0"/>
                <a:cs typeface="Arial" panose="020B0604020202020204" pitchFamily="34" charset="0"/>
              </a:rPr>
              <a:t>alınarak yapılır. </a:t>
            </a:r>
            <a:endParaRPr lang="tr-TR" sz="2500" b="0" dirty="0" smtClean="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90</a:t>
            </a:fld>
            <a:endParaRPr lang="tr-TR"/>
          </a:p>
        </p:txBody>
      </p:sp>
    </p:spTree>
    <p:extLst>
      <p:ext uri="{BB962C8B-B14F-4D97-AF65-F5344CB8AC3E}">
        <p14:creationId xmlns:p14="http://schemas.microsoft.com/office/powerpoint/2010/main" val="71974281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0" dirty="0" smtClean="0">
                <a:solidFill>
                  <a:schemeClr val="tx1"/>
                </a:solidFill>
                <a:effectLst/>
                <a:latin typeface="Arial" panose="020B0604020202020204" pitchFamily="34" charset="0"/>
                <a:cs typeface="Arial" panose="020B0604020202020204" pitchFamily="34" charset="0"/>
              </a:rPr>
              <a:t>YETERL</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K S</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STEM</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 </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a:xfrm>
            <a:off x="827584" y="1447800"/>
            <a:ext cx="8064896" cy="4800600"/>
          </a:xfrm>
        </p:spPr>
        <p:txBody>
          <a:bodyPr/>
          <a:lstStyle/>
          <a:p>
            <a:pPr algn="just"/>
            <a:r>
              <a:rPr lang="tr-TR" sz="2800" b="0" dirty="0" smtClean="0">
                <a:solidFill>
                  <a:schemeClr val="tx1"/>
                </a:solidFill>
                <a:effectLst/>
                <a:latin typeface="Arial" panose="020B0604020202020204" pitchFamily="34" charset="0"/>
                <a:cs typeface="Arial" panose="020B0604020202020204" pitchFamily="34" charset="0"/>
              </a:rPr>
              <a:t>Geçerli ilk iki teklif sahibine, </a:t>
            </a:r>
          </a:p>
          <a:p>
            <a:pPr lvl="1" algn="just"/>
            <a:r>
              <a:rPr lang="tr-TR" b="0" dirty="0" smtClean="0">
                <a:solidFill>
                  <a:schemeClr val="tx1"/>
                </a:solidFill>
                <a:effectLst/>
                <a:latin typeface="Arial" panose="020B0604020202020204" pitchFamily="34" charset="0"/>
                <a:cs typeface="Arial" panose="020B0604020202020204" pitchFamily="34" charset="0"/>
              </a:rPr>
              <a:t>varsa </a:t>
            </a:r>
            <a:r>
              <a:rPr lang="tr-TR" b="0" dirty="0" smtClean="0">
                <a:solidFill>
                  <a:srgbClr val="FF0000"/>
                </a:solidFill>
                <a:effectLst/>
                <a:latin typeface="Arial" panose="020B0604020202020204" pitchFamily="34" charset="0"/>
                <a:cs typeface="Arial" panose="020B0604020202020204" pitchFamily="34" charset="0"/>
              </a:rPr>
              <a:t>yeterlik </a:t>
            </a:r>
            <a:r>
              <a:rPr lang="tr-TR" b="0" dirty="0">
                <a:solidFill>
                  <a:srgbClr val="FF0000"/>
                </a:solidFill>
                <a:effectLst/>
                <a:latin typeface="Arial" panose="020B0604020202020204" pitchFamily="34" charset="0"/>
                <a:cs typeface="Arial" panose="020B0604020202020204" pitchFamily="34" charset="0"/>
              </a:rPr>
              <a:t>sertifikası üzerinden değerlendirme yapılamayan </a:t>
            </a:r>
            <a:r>
              <a:rPr lang="tr-TR" b="0" dirty="0">
                <a:solidFill>
                  <a:schemeClr val="tx1"/>
                </a:solidFill>
                <a:effectLst/>
                <a:latin typeface="Arial" panose="020B0604020202020204" pitchFamily="34" charset="0"/>
                <a:cs typeface="Arial" panose="020B0604020202020204" pitchFamily="34" charset="0"/>
              </a:rPr>
              <a:t>veya </a:t>
            </a:r>
            <a:endParaRPr lang="tr-TR" b="0" dirty="0" smtClean="0">
              <a:solidFill>
                <a:schemeClr val="tx1"/>
              </a:solidFill>
              <a:effectLst/>
              <a:latin typeface="Arial" panose="020B0604020202020204" pitchFamily="34" charset="0"/>
              <a:cs typeface="Arial" panose="020B0604020202020204" pitchFamily="34" charset="0"/>
            </a:endParaRPr>
          </a:p>
          <a:p>
            <a:pPr lvl="1" algn="just"/>
            <a:r>
              <a:rPr lang="tr-TR" b="0" dirty="0" smtClean="0">
                <a:solidFill>
                  <a:schemeClr val="tx1"/>
                </a:solidFill>
                <a:effectLst/>
                <a:latin typeface="Arial" panose="020B0604020202020204" pitchFamily="34" charset="0"/>
                <a:cs typeface="Arial" panose="020B0604020202020204" pitchFamily="34" charset="0"/>
              </a:rPr>
              <a:t>yeterlik </a:t>
            </a:r>
            <a:r>
              <a:rPr lang="tr-TR" b="0" dirty="0">
                <a:solidFill>
                  <a:schemeClr val="tx1"/>
                </a:solidFill>
                <a:effectLst/>
                <a:latin typeface="Arial" panose="020B0604020202020204" pitchFamily="34" charset="0"/>
                <a:cs typeface="Arial" panose="020B0604020202020204" pitchFamily="34" charset="0"/>
              </a:rPr>
              <a:t>sertifikası kapsamındaki </a:t>
            </a:r>
            <a:r>
              <a:rPr lang="tr-TR" b="0" dirty="0">
                <a:solidFill>
                  <a:srgbClr val="FF0000"/>
                </a:solidFill>
                <a:effectLst/>
                <a:latin typeface="Arial" panose="020B0604020202020204" pitchFamily="34" charset="0"/>
                <a:cs typeface="Arial" panose="020B0604020202020204" pitchFamily="34" charset="0"/>
              </a:rPr>
              <a:t>geçerlik </a:t>
            </a:r>
            <a:r>
              <a:rPr lang="tr-TR" b="0" dirty="0" smtClean="0">
                <a:solidFill>
                  <a:srgbClr val="FF0000"/>
                </a:solidFill>
                <a:effectLst/>
                <a:latin typeface="Arial" panose="020B0604020202020204" pitchFamily="34" charset="0"/>
                <a:cs typeface="Arial" panose="020B0604020202020204" pitchFamily="34" charset="0"/>
              </a:rPr>
              <a:t>süresi ihale tarihinden sonra </a:t>
            </a:r>
            <a:r>
              <a:rPr lang="tr-TR" b="0" dirty="0">
                <a:solidFill>
                  <a:srgbClr val="FF0000"/>
                </a:solidFill>
                <a:effectLst/>
                <a:latin typeface="Arial" panose="020B0604020202020204" pitchFamily="34" charset="0"/>
                <a:cs typeface="Arial" panose="020B0604020202020204" pitchFamily="34" charset="0"/>
              </a:rPr>
              <a:t>dolan </a:t>
            </a:r>
            <a:endParaRPr lang="tr-TR" b="0" dirty="0" smtClean="0">
              <a:solidFill>
                <a:srgbClr val="FF0000"/>
              </a:solidFill>
              <a:effectLst/>
              <a:latin typeface="Arial" panose="020B0604020202020204" pitchFamily="34" charset="0"/>
              <a:cs typeface="Arial" panose="020B0604020202020204" pitchFamily="34" charset="0"/>
            </a:endParaRPr>
          </a:p>
          <a:p>
            <a:pPr algn="just"/>
            <a:r>
              <a:rPr lang="tr-TR" sz="2800" b="0" dirty="0" smtClean="0">
                <a:solidFill>
                  <a:schemeClr val="tx1"/>
                </a:solidFill>
                <a:effectLst/>
                <a:latin typeface="Arial" panose="020B0604020202020204" pitchFamily="34" charset="0"/>
                <a:cs typeface="Arial" panose="020B0604020202020204" pitchFamily="34" charset="0"/>
              </a:rPr>
              <a:t>belgelere </a:t>
            </a:r>
            <a:r>
              <a:rPr lang="tr-TR" sz="2800" b="0" dirty="0">
                <a:solidFill>
                  <a:schemeClr val="tx1"/>
                </a:solidFill>
                <a:effectLst/>
                <a:latin typeface="Arial" panose="020B0604020202020204" pitchFamily="34" charset="0"/>
                <a:cs typeface="Arial" panose="020B0604020202020204" pitchFamily="34" charset="0"/>
              </a:rPr>
              <a:t>ilişkin tevsik edici </a:t>
            </a:r>
            <a:r>
              <a:rPr lang="tr-TR" sz="2800" b="0" dirty="0" smtClean="0">
                <a:solidFill>
                  <a:schemeClr val="tx1"/>
                </a:solidFill>
                <a:effectLst/>
                <a:latin typeface="Arial" panose="020B0604020202020204" pitchFamily="34" charset="0"/>
                <a:cs typeface="Arial" panose="020B0604020202020204" pitchFamily="34" charset="0"/>
              </a:rPr>
              <a:t>belgeleri sunmaları </a:t>
            </a:r>
            <a:r>
              <a:rPr lang="tr-TR" sz="2800" b="0" dirty="0">
                <a:solidFill>
                  <a:schemeClr val="tx1"/>
                </a:solidFill>
                <a:effectLst/>
                <a:latin typeface="Arial" panose="020B0604020202020204" pitchFamily="34" charset="0"/>
                <a:cs typeface="Arial" panose="020B0604020202020204" pitchFamily="34" charset="0"/>
              </a:rPr>
              <a:t>için </a:t>
            </a:r>
            <a:r>
              <a:rPr lang="tr-TR" sz="2800" b="0" dirty="0">
                <a:solidFill>
                  <a:srgbClr val="FF0000"/>
                </a:solidFill>
                <a:effectLst/>
                <a:latin typeface="Arial" panose="020B0604020202020204" pitchFamily="34" charset="0"/>
                <a:cs typeface="Arial" panose="020B0604020202020204" pitchFamily="34" charset="0"/>
              </a:rPr>
              <a:t>iki iş gününden az olmamak </a:t>
            </a:r>
            <a:r>
              <a:rPr lang="tr-TR" sz="2800" b="0" dirty="0">
                <a:solidFill>
                  <a:schemeClr val="tx1"/>
                </a:solidFill>
                <a:effectLst/>
                <a:latin typeface="Arial" panose="020B0604020202020204" pitchFamily="34" charset="0"/>
                <a:cs typeface="Arial" panose="020B0604020202020204" pitchFamily="34" charset="0"/>
              </a:rPr>
              <a:t>üzere makul bir süre verilir. </a:t>
            </a:r>
            <a:endParaRPr lang="tr-TR" sz="2800" b="0" dirty="0" smtClean="0">
              <a:solidFill>
                <a:schemeClr val="tx1"/>
              </a:solidFill>
              <a:effectLst/>
              <a:latin typeface="Arial" panose="020B0604020202020204" pitchFamily="34" charset="0"/>
              <a:cs typeface="Arial" panose="020B0604020202020204" pitchFamily="34" charset="0"/>
            </a:endParaRPr>
          </a:p>
          <a:p>
            <a:pPr algn="just"/>
            <a:r>
              <a:rPr lang="tr-TR" sz="2800" b="0" dirty="0" smtClean="0">
                <a:solidFill>
                  <a:schemeClr val="tx1"/>
                </a:solidFill>
                <a:effectLst/>
                <a:latin typeface="Arial" panose="020B0604020202020204" pitchFamily="34" charset="0"/>
                <a:cs typeface="Arial" panose="020B0604020202020204" pitchFamily="34" charset="0"/>
              </a:rPr>
              <a:t>Geçerlik </a:t>
            </a:r>
            <a:r>
              <a:rPr lang="tr-TR" sz="2800" b="0" dirty="0">
                <a:solidFill>
                  <a:schemeClr val="tx1"/>
                </a:solidFill>
                <a:effectLst/>
                <a:latin typeface="Arial" panose="020B0604020202020204" pitchFamily="34" charset="0"/>
                <a:cs typeface="Arial" panose="020B0604020202020204" pitchFamily="34" charset="0"/>
              </a:rPr>
              <a:t>süresi dolan belgeler yenileri ile veya ihalede istenen şartları sağladığını gösteren başka belgelerle tevsik edilirler. </a:t>
            </a: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91</a:t>
            </a:fld>
            <a:endParaRPr lang="tr-TR"/>
          </a:p>
        </p:txBody>
      </p:sp>
    </p:spTree>
    <p:extLst>
      <p:ext uri="{BB962C8B-B14F-4D97-AF65-F5344CB8AC3E}">
        <p14:creationId xmlns:p14="http://schemas.microsoft.com/office/powerpoint/2010/main" val="298019665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0" dirty="0" smtClean="0">
                <a:solidFill>
                  <a:schemeClr val="tx1"/>
                </a:solidFill>
                <a:effectLst/>
                <a:latin typeface="Arial" panose="020B0604020202020204" pitchFamily="34" charset="0"/>
                <a:cs typeface="Arial" panose="020B0604020202020204" pitchFamily="34" charset="0"/>
              </a:rPr>
              <a:t>YETERL</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K S</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STEM</a:t>
            </a:r>
            <a:r>
              <a:rPr lang="tr-TR" sz="4000" b="0" dirty="0" smtClean="0">
                <a:solidFill>
                  <a:schemeClr val="tx1"/>
                </a:solidFill>
                <a:effectLst/>
                <a:latin typeface="Arial" panose="020B0604020202020204" pitchFamily="34" charset="0"/>
                <a:cs typeface="Arial" panose="020B0604020202020204" pitchFamily="34" charset="0"/>
              </a:rPr>
              <a:t>İ</a:t>
            </a:r>
            <a:br>
              <a:rPr lang="tr-TR" sz="4000" b="0" dirty="0" smtClean="0">
                <a:solidFill>
                  <a:schemeClr val="tx1"/>
                </a:solidFill>
                <a:effectLst/>
                <a:latin typeface="Arial" panose="020B0604020202020204" pitchFamily="34" charset="0"/>
                <a:cs typeface="Arial" panose="020B0604020202020204" pitchFamily="34" charset="0"/>
              </a:rPr>
            </a:br>
            <a:r>
              <a:rPr lang="tr-TR" sz="3200" dirty="0" smtClean="0">
                <a:solidFill>
                  <a:schemeClr val="tx1"/>
                </a:solidFill>
                <a:latin typeface="Arial" panose="020B0604020202020204" pitchFamily="34" charset="0"/>
                <a:cs typeface="Arial" panose="020B0604020202020204" pitchFamily="34" charset="0"/>
              </a:rPr>
              <a:t>Örnek</a:t>
            </a:r>
            <a:r>
              <a:rPr lang="tr-TR" b="0" dirty="0" smtClean="0">
                <a:solidFill>
                  <a:schemeClr val="tx1"/>
                </a:solidFill>
                <a:effectLst/>
                <a:latin typeface="Arial" panose="020B0604020202020204" pitchFamily="34" charset="0"/>
                <a:cs typeface="Arial" panose="020B0604020202020204" pitchFamily="34" charset="0"/>
              </a:rPr>
              <a:t> </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a:xfrm>
            <a:off x="827584" y="1447800"/>
            <a:ext cx="8064896" cy="4800600"/>
          </a:xfrm>
        </p:spPr>
        <p:txBody>
          <a:bodyPr/>
          <a:lstStyle/>
          <a:p>
            <a:pPr algn="just"/>
            <a:r>
              <a:rPr lang="tr-TR" sz="2800" b="0" dirty="0" smtClean="0">
                <a:solidFill>
                  <a:schemeClr val="tx1"/>
                </a:solidFill>
                <a:effectLst/>
                <a:latin typeface="Arial" panose="020B0604020202020204" pitchFamily="34" charset="0"/>
                <a:cs typeface="Arial" panose="020B0604020202020204" pitchFamily="34" charset="0"/>
              </a:rPr>
              <a:t>Yeterlik Kuruluşu: DSİ Genel Müdürlüğü</a:t>
            </a:r>
          </a:p>
          <a:p>
            <a:pPr algn="just"/>
            <a:r>
              <a:rPr lang="tr-TR" sz="2800" dirty="0" smtClean="0">
                <a:latin typeface="Arial" panose="020B0604020202020204" pitchFamily="34" charset="0"/>
                <a:cs typeface="Arial" panose="020B0604020202020204" pitchFamily="34" charset="0"/>
              </a:rPr>
              <a:t>Alım Konusu Yapım İşi: A/VIII Grubu: Baraj ve Gölet Yapım İşleri</a:t>
            </a:r>
          </a:p>
          <a:p>
            <a:pPr algn="just"/>
            <a:r>
              <a:rPr lang="tr-TR" sz="2800" b="0" dirty="0" smtClean="0">
                <a:solidFill>
                  <a:schemeClr val="tx1"/>
                </a:solidFill>
                <a:effectLst/>
                <a:latin typeface="Arial" panose="020B0604020202020204" pitchFamily="34" charset="0"/>
                <a:cs typeface="Arial" panose="020B0604020202020204" pitchFamily="34" charset="0"/>
              </a:rPr>
              <a:t>Yeterlik Belgeleri</a:t>
            </a:r>
          </a:p>
          <a:p>
            <a:pPr lvl="1" algn="just"/>
            <a:r>
              <a:rPr lang="tr-TR" sz="2500" dirty="0" smtClean="0">
                <a:latin typeface="Arial" panose="020B0604020202020204" pitchFamily="34" charset="0"/>
                <a:cs typeface="Arial" panose="020B0604020202020204" pitchFamily="34" charset="0"/>
              </a:rPr>
              <a:t>Ekonomik ve mali yeterlik belgeleri</a:t>
            </a:r>
          </a:p>
          <a:p>
            <a:pPr lvl="2" algn="just"/>
            <a:r>
              <a:rPr lang="tr-TR" sz="2200" dirty="0" smtClean="0">
                <a:latin typeface="Arial" panose="020B0604020202020204" pitchFamily="34" charset="0"/>
                <a:cs typeface="Arial" panose="020B0604020202020204" pitchFamily="34" charset="0"/>
              </a:rPr>
              <a:t>Bilanço ve eşdeğer belgeler</a:t>
            </a:r>
          </a:p>
          <a:p>
            <a:pPr lvl="2" algn="just"/>
            <a:r>
              <a:rPr lang="tr-TR" sz="2200" dirty="0" smtClean="0">
                <a:latin typeface="Arial" panose="020B0604020202020204" pitchFamily="34" charset="0"/>
                <a:cs typeface="Arial" panose="020B0604020202020204" pitchFamily="34" charset="0"/>
              </a:rPr>
              <a:t>İş hacmini gösteren belgeler</a:t>
            </a:r>
          </a:p>
          <a:p>
            <a:pPr lvl="1" algn="just"/>
            <a:r>
              <a:rPr lang="tr-TR" sz="2500" b="0" dirty="0" smtClean="0">
                <a:solidFill>
                  <a:schemeClr val="tx1"/>
                </a:solidFill>
                <a:effectLst/>
                <a:latin typeface="Arial" panose="020B0604020202020204" pitchFamily="34" charset="0"/>
                <a:cs typeface="Arial" panose="020B0604020202020204" pitchFamily="34" charset="0"/>
              </a:rPr>
              <a:t>Mesleki ve teknik yeterlik belgeleri</a:t>
            </a:r>
          </a:p>
          <a:p>
            <a:pPr lvl="2" algn="just"/>
            <a:r>
              <a:rPr lang="tr-TR" sz="2200" dirty="0" smtClean="0">
                <a:latin typeface="Arial" panose="020B0604020202020204" pitchFamily="34" charset="0"/>
                <a:cs typeface="Arial" panose="020B0604020202020204" pitchFamily="34" charset="0"/>
              </a:rPr>
              <a:t>Temsil ve ortaklığa ilişkin son durumu gösteren belgeler </a:t>
            </a:r>
          </a:p>
          <a:p>
            <a:pPr lvl="2" algn="just"/>
            <a:r>
              <a:rPr lang="tr-TR" sz="2200" b="0" dirty="0" smtClean="0">
                <a:solidFill>
                  <a:schemeClr val="tx1"/>
                </a:solidFill>
                <a:effectLst/>
                <a:latin typeface="Arial" panose="020B0604020202020204" pitchFamily="34" charset="0"/>
                <a:cs typeface="Arial" panose="020B0604020202020204" pitchFamily="34" charset="0"/>
              </a:rPr>
              <a:t>İş </a:t>
            </a:r>
            <a:r>
              <a:rPr lang="tr-TR" sz="2200" b="0" dirty="0" smtClean="0">
                <a:solidFill>
                  <a:schemeClr val="tx1"/>
                </a:solidFill>
                <a:effectLst/>
                <a:latin typeface="Arial" panose="020B0604020202020204" pitchFamily="34" charset="0"/>
                <a:cs typeface="Arial" panose="020B0604020202020204" pitchFamily="34" charset="0"/>
              </a:rPr>
              <a:t>deneyimini </a:t>
            </a:r>
            <a:r>
              <a:rPr lang="tr-TR" sz="2200" b="0" dirty="0" smtClean="0">
                <a:solidFill>
                  <a:schemeClr val="tx1"/>
                </a:solidFill>
                <a:effectLst/>
                <a:latin typeface="Arial" panose="020B0604020202020204" pitchFamily="34" charset="0"/>
                <a:cs typeface="Arial" panose="020B0604020202020204" pitchFamily="34" charset="0"/>
              </a:rPr>
              <a:t>gösteren belgeler</a:t>
            </a:r>
          </a:p>
          <a:p>
            <a:pPr lvl="2" algn="just"/>
            <a:r>
              <a:rPr lang="tr-TR" sz="2200" dirty="0" smtClean="0">
                <a:latin typeface="Arial" panose="020B0604020202020204" pitchFamily="34" charset="0"/>
                <a:cs typeface="Arial" panose="020B0604020202020204" pitchFamily="34" charset="0"/>
              </a:rPr>
              <a:t>Kalite Yönetim Sistem Belgesi</a:t>
            </a:r>
          </a:p>
          <a:p>
            <a:pPr lvl="2" algn="just"/>
            <a:endParaRPr lang="tr-TR" sz="2200" b="0" dirty="0" smtClean="0">
              <a:solidFill>
                <a:schemeClr val="tx1"/>
              </a:solidFill>
              <a:effectLst/>
              <a:latin typeface="Arial" panose="020B0604020202020204" pitchFamily="34" charset="0"/>
              <a:cs typeface="Arial" panose="020B0604020202020204" pitchFamily="34" charset="0"/>
            </a:endParaRPr>
          </a:p>
          <a:p>
            <a:pPr lvl="1" algn="just"/>
            <a:endParaRPr lang="tr-TR" sz="2500"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92</a:t>
            </a:fld>
            <a:endParaRPr lang="tr-TR"/>
          </a:p>
        </p:txBody>
      </p:sp>
    </p:spTree>
    <p:extLst>
      <p:ext uri="{BB962C8B-B14F-4D97-AF65-F5344CB8AC3E}">
        <p14:creationId xmlns:p14="http://schemas.microsoft.com/office/powerpoint/2010/main" val="37577466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0" dirty="0" smtClean="0">
                <a:solidFill>
                  <a:schemeClr val="tx1"/>
                </a:solidFill>
                <a:effectLst/>
                <a:latin typeface="Arial" panose="020B0604020202020204" pitchFamily="34" charset="0"/>
                <a:cs typeface="Arial" panose="020B0604020202020204" pitchFamily="34" charset="0"/>
              </a:rPr>
              <a:t>YETERL</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K S</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STEM</a:t>
            </a:r>
            <a:r>
              <a:rPr lang="tr-TR" sz="4000" b="0" dirty="0" smtClean="0">
                <a:solidFill>
                  <a:schemeClr val="tx1"/>
                </a:solidFill>
                <a:effectLst/>
                <a:latin typeface="Arial" panose="020B0604020202020204" pitchFamily="34" charset="0"/>
                <a:cs typeface="Arial" panose="020B0604020202020204" pitchFamily="34" charset="0"/>
              </a:rPr>
              <a:t>İ</a:t>
            </a:r>
            <a:br>
              <a:rPr lang="tr-TR" sz="4000" b="0" dirty="0" smtClean="0">
                <a:solidFill>
                  <a:schemeClr val="tx1"/>
                </a:solidFill>
                <a:effectLst/>
                <a:latin typeface="Arial" panose="020B0604020202020204" pitchFamily="34" charset="0"/>
                <a:cs typeface="Arial" panose="020B0604020202020204" pitchFamily="34" charset="0"/>
              </a:rPr>
            </a:br>
            <a:r>
              <a:rPr lang="tr-TR" sz="3200" dirty="0" smtClean="0">
                <a:solidFill>
                  <a:schemeClr val="tx1"/>
                </a:solidFill>
                <a:latin typeface="Arial" panose="020B0604020202020204" pitchFamily="34" charset="0"/>
                <a:cs typeface="Arial" panose="020B0604020202020204" pitchFamily="34" charset="0"/>
              </a:rPr>
              <a:t>Örnek</a:t>
            </a:r>
            <a:r>
              <a:rPr lang="tr-TR" b="0" dirty="0" smtClean="0">
                <a:solidFill>
                  <a:schemeClr val="tx1"/>
                </a:solidFill>
                <a:effectLst/>
                <a:latin typeface="Arial" panose="020B0604020202020204" pitchFamily="34" charset="0"/>
                <a:cs typeface="Arial" panose="020B0604020202020204" pitchFamily="34" charset="0"/>
              </a:rPr>
              <a:t> </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a:xfrm>
            <a:off x="-36512" y="1447800"/>
            <a:ext cx="8856984" cy="4800600"/>
          </a:xfrm>
        </p:spPr>
        <p:txBody>
          <a:bodyPr/>
          <a:lstStyle/>
          <a:p>
            <a:pPr algn="just"/>
            <a:r>
              <a:rPr lang="tr-TR" sz="2800" b="0" dirty="0" smtClean="0">
                <a:solidFill>
                  <a:schemeClr val="tx1"/>
                </a:solidFill>
                <a:effectLst/>
                <a:latin typeface="Arial" panose="020B0604020202020204" pitchFamily="34" charset="0"/>
                <a:cs typeface="Arial" panose="020B0604020202020204" pitchFamily="34" charset="0"/>
              </a:rPr>
              <a:t>Sertifika Sahibi: </a:t>
            </a:r>
            <a:r>
              <a:rPr lang="tr-TR" sz="2800" b="0" dirty="0" smtClean="0">
                <a:solidFill>
                  <a:schemeClr val="tx1"/>
                </a:solidFill>
                <a:effectLst/>
                <a:latin typeface="Arial" panose="020B0604020202020204" pitchFamily="34" charset="0"/>
                <a:cs typeface="Arial" panose="020B0604020202020204" pitchFamily="34" charset="0"/>
              </a:rPr>
              <a:t>Z. A.Ş.</a:t>
            </a:r>
            <a:endParaRPr lang="tr-TR" sz="2800" b="0" dirty="0" smtClean="0">
              <a:solidFill>
                <a:schemeClr val="tx1"/>
              </a:solidFill>
              <a:effectLst/>
              <a:latin typeface="Arial" panose="020B0604020202020204" pitchFamily="34" charset="0"/>
              <a:cs typeface="Arial" panose="020B0604020202020204" pitchFamily="34" charset="0"/>
            </a:endParaRPr>
          </a:p>
          <a:p>
            <a:pPr algn="just"/>
            <a:r>
              <a:rPr lang="tr-TR" sz="2800" b="0" dirty="0" smtClean="0">
                <a:solidFill>
                  <a:schemeClr val="tx1"/>
                </a:solidFill>
                <a:effectLst/>
                <a:latin typeface="Arial" panose="020B0604020202020204" pitchFamily="34" charset="0"/>
                <a:cs typeface="Arial" panose="020B0604020202020204" pitchFamily="34" charset="0"/>
              </a:rPr>
              <a:t>Yeterlik Belgeleri</a:t>
            </a:r>
          </a:p>
          <a:p>
            <a:pPr lvl="1" algn="just"/>
            <a:r>
              <a:rPr lang="tr-TR" sz="2500" dirty="0" smtClean="0">
                <a:latin typeface="Arial" panose="020B0604020202020204" pitchFamily="34" charset="0"/>
                <a:cs typeface="Arial" panose="020B0604020202020204" pitchFamily="34" charset="0"/>
              </a:rPr>
              <a:t>Ekonomik ve mali yeterlik belgeleri</a:t>
            </a:r>
          </a:p>
          <a:p>
            <a:pPr lvl="2" algn="just"/>
            <a:r>
              <a:rPr lang="tr-TR" sz="2200" dirty="0" smtClean="0">
                <a:latin typeface="Arial" panose="020B0604020202020204" pitchFamily="34" charset="0"/>
                <a:cs typeface="Arial" panose="020B0604020202020204" pitchFamily="34" charset="0"/>
              </a:rPr>
              <a:t>Bilanço ve eşdeğer belgeler    </a:t>
            </a:r>
          </a:p>
          <a:p>
            <a:pPr lvl="3" algn="just"/>
            <a:r>
              <a:rPr lang="tr-TR" sz="1900" dirty="0" smtClean="0">
                <a:latin typeface="Arial" panose="020B0604020202020204" pitchFamily="34" charset="0"/>
                <a:cs typeface="Arial" panose="020B0604020202020204" pitchFamily="34" charset="0"/>
              </a:rPr>
              <a:t>Cari Oran: 1,25</a:t>
            </a:r>
          </a:p>
          <a:p>
            <a:pPr lvl="3" algn="just"/>
            <a:r>
              <a:rPr lang="tr-TR" sz="1900" dirty="0" err="1" smtClean="0">
                <a:latin typeface="Arial" panose="020B0604020202020204" pitchFamily="34" charset="0"/>
                <a:cs typeface="Arial" panose="020B0604020202020204" pitchFamily="34" charset="0"/>
              </a:rPr>
              <a:t>Özkaynak</a:t>
            </a:r>
            <a:r>
              <a:rPr lang="tr-TR" sz="1900" dirty="0" smtClean="0">
                <a:latin typeface="Arial" panose="020B0604020202020204" pitchFamily="34" charset="0"/>
                <a:cs typeface="Arial" panose="020B0604020202020204" pitchFamily="34" charset="0"/>
              </a:rPr>
              <a:t> Oranı: 0,50</a:t>
            </a:r>
          </a:p>
          <a:p>
            <a:pPr lvl="3" algn="just"/>
            <a:r>
              <a:rPr lang="tr-TR" sz="1900" dirty="0" smtClean="0">
                <a:latin typeface="Arial" panose="020B0604020202020204" pitchFamily="34" charset="0"/>
                <a:cs typeface="Arial" panose="020B0604020202020204" pitchFamily="34" charset="0"/>
              </a:rPr>
              <a:t>KVBB/TA: 0,25</a:t>
            </a:r>
          </a:p>
          <a:p>
            <a:pPr lvl="2" algn="just"/>
            <a:r>
              <a:rPr lang="tr-TR" sz="2200" dirty="0" smtClean="0">
                <a:latin typeface="Arial" panose="020B0604020202020204" pitchFamily="34" charset="0"/>
                <a:cs typeface="Arial" panose="020B0604020202020204" pitchFamily="34" charset="0"/>
              </a:rPr>
              <a:t>İş hacmini gösteren belgeler</a:t>
            </a:r>
          </a:p>
          <a:p>
            <a:pPr lvl="3" algn="just"/>
            <a:r>
              <a:rPr lang="tr-TR" sz="1900" dirty="0" smtClean="0">
                <a:latin typeface="Arial" panose="020B0604020202020204" pitchFamily="34" charset="0"/>
                <a:cs typeface="Arial" panose="020B0604020202020204" pitchFamily="34" charset="0"/>
              </a:rPr>
              <a:t>Ciro: 100 milyon TL (2017 yılı Kurumlar Vergisi Beyanı)</a:t>
            </a:r>
          </a:p>
          <a:p>
            <a:pPr lvl="2" algn="just"/>
            <a:endParaRPr lang="tr-TR" sz="2200" b="0" dirty="0" smtClean="0">
              <a:solidFill>
                <a:schemeClr val="tx1"/>
              </a:solidFill>
              <a:effectLst/>
              <a:latin typeface="Arial" panose="020B0604020202020204" pitchFamily="34" charset="0"/>
              <a:cs typeface="Arial" panose="020B0604020202020204" pitchFamily="34" charset="0"/>
            </a:endParaRPr>
          </a:p>
          <a:p>
            <a:pPr lvl="1" algn="just"/>
            <a:endParaRPr lang="tr-TR" sz="2500"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93</a:t>
            </a:fld>
            <a:endParaRPr lang="tr-TR"/>
          </a:p>
        </p:txBody>
      </p:sp>
    </p:spTree>
    <p:extLst>
      <p:ext uri="{BB962C8B-B14F-4D97-AF65-F5344CB8AC3E}">
        <p14:creationId xmlns:p14="http://schemas.microsoft.com/office/powerpoint/2010/main" val="56811502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0" dirty="0" smtClean="0">
                <a:solidFill>
                  <a:schemeClr val="tx1"/>
                </a:solidFill>
                <a:effectLst/>
                <a:latin typeface="Arial" panose="020B0604020202020204" pitchFamily="34" charset="0"/>
                <a:cs typeface="Arial" panose="020B0604020202020204" pitchFamily="34" charset="0"/>
              </a:rPr>
              <a:t>YETERL</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K S</a:t>
            </a:r>
            <a:r>
              <a:rPr lang="tr-TR" sz="4000" b="0" dirty="0" smtClean="0">
                <a:solidFill>
                  <a:schemeClr val="tx1"/>
                </a:solidFill>
                <a:effectLst/>
                <a:latin typeface="Arial" panose="020B0604020202020204" pitchFamily="34" charset="0"/>
                <a:cs typeface="Arial" panose="020B0604020202020204" pitchFamily="34" charset="0"/>
              </a:rPr>
              <a:t>İ</a:t>
            </a:r>
            <a:r>
              <a:rPr lang="tr-TR" b="0" dirty="0" smtClean="0">
                <a:solidFill>
                  <a:schemeClr val="tx1"/>
                </a:solidFill>
                <a:effectLst/>
                <a:latin typeface="Arial" panose="020B0604020202020204" pitchFamily="34" charset="0"/>
                <a:cs typeface="Arial" panose="020B0604020202020204" pitchFamily="34" charset="0"/>
              </a:rPr>
              <a:t>STEM</a:t>
            </a:r>
            <a:r>
              <a:rPr lang="tr-TR" sz="4000" b="0" dirty="0" smtClean="0">
                <a:solidFill>
                  <a:schemeClr val="tx1"/>
                </a:solidFill>
                <a:effectLst/>
                <a:latin typeface="Arial" panose="020B0604020202020204" pitchFamily="34" charset="0"/>
                <a:cs typeface="Arial" panose="020B0604020202020204" pitchFamily="34" charset="0"/>
              </a:rPr>
              <a:t>İ</a:t>
            </a:r>
            <a:br>
              <a:rPr lang="tr-TR" sz="4000" b="0" dirty="0" smtClean="0">
                <a:solidFill>
                  <a:schemeClr val="tx1"/>
                </a:solidFill>
                <a:effectLst/>
                <a:latin typeface="Arial" panose="020B0604020202020204" pitchFamily="34" charset="0"/>
                <a:cs typeface="Arial" panose="020B0604020202020204" pitchFamily="34" charset="0"/>
              </a:rPr>
            </a:br>
            <a:r>
              <a:rPr lang="tr-TR" sz="3200" dirty="0" smtClean="0">
                <a:solidFill>
                  <a:schemeClr val="tx1"/>
                </a:solidFill>
                <a:latin typeface="Arial" panose="020B0604020202020204" pitchFamily="34" charset="0"/>
                <a:cs typeface="Arial" panose="020B0604020202020204" pitchFamily="34" charset="0"/>
              </a:rPr>
              <a:t>Örnek</a:t>
            </a:r>
            <a:r>
              <a:rPr lang="tr-TR" b="0" dirty="0" smtClean="0">
                <a:solidFill>
                  <a:schemeClr val="tx1"/>
                </a:solidFill>
                <a:effectLst/>
                <a:latin typeface="Arial" panose="020B0604020202020204" pitchFamily="34" charset="0"/>
                <a:cs typeface="Arial" panose="020B0604020202020204" pitchFamily="34" charset="0"/>
              </a:rPr>
              <a:t> </a:t>
            </a:r>
            <a:endParaRPr lang="tr-TR" b="0"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sz="quarter" idx="1"/>
          </p:nvPr>
        </p:nvSpPr>
        <p:spPr>
          <a:xfrm>
            <a:off x="-36512" y="1447800"/>
            <a:ext cx="8856984" cy="4800600"/>
          </a:xfrm>
        </p:spPr>
        <p:txBody>
          <a:bodyPr/>
          <a:lstStyle/>
          <a:p>
            <a:pPr algn="just"/>
            <a:r>
              <a:rPr lang="tr-TR" sz="2800" b="0" dirty="0" smtClean="0">
                <a:solidFill>
                  <a:schemeClr val="tx1"/>
                </a:solidFill>
                <a:effectLst/>
                <a:latin typeface="Arial" panose="020B0604020202020204" pitchFamily="34" charset="0"/>
                <a:cs typeface="Arial" panose="020B0604020202020204" pitchFamily="34" charset="0"/>
              </a:rPr>
              <a:t>Sertifika Sahibi: Z. A.Ş.</a:t>
            </a:r>
          </a:p>
          <a:p>
            <a:pPr algn="just"/>
            <a:r>
              <a:rPr lang="tr-TR" sz="2800" b="0" dirty="0" smtClean="0">
                <a:solidFill>
                  <a:schemeClr val="tx1"/>
                </a:solidFill>
                <a:effectLst/>
                <a:latin typeface="Arial" panose="020B0604020202020204" pitchFamily="34" charset="0"/>
                <a:cs typeface="Arial" panose="020B0604020202020204" pitchFamily="34" charset="0"/>
              </a:rPr>
              <a:t>Yeterlik Belgeleri</a:t>
            </a:r>
          </a:p>
          <a:p>
            <a:pPr lvl="1" algn="just"/>
            <a:r>
              <a:rPr lang="tr-TR" sz="2500" b="0" dirty="0" smtClean="0">
                <a:solidFill>
                  <a:schemeClr val="tx1"/>
                </a:solidFill>
                <a:effectLst/>
                <a:latin typeface="Arial" panose="020B0604020202020204" pitchFamily="34" charset="0"/>
                <a:cs typeface="Arial" panose="020B0604020202020204" pitchFamily="34" charset="0"/>
              </a:rPr>
              <a:t>Mesleki ve teknik yeterlik belgeleri</a:t>
            </a:r>
          </a:p>
          <a:p>
            <a:pPr lvl="2" algn="just"/>
            <a:r>
              <a:rPr lang="tr-TR" sz="2200" dirty="0" smtClean="0">
                <a:latin typeface="Arial" panose="020B0604020202020204" pitchFamily="34" charset="0"/>
                <a:cs typeface="Arial" panose="020B0604020202020204" pitchFamily="34" charset="0"/>
              </a:rPr>
              <a:t>Temsil ve ortaklığa ilişkin son durumu gösteren belgeler</a:t>
            </a:r>
          </a:p>
          <a:p>
            <a:pPr lvl="3" algn="just"/>
            <a:r>
              <a:rPr lang="tr-TR" sz="1900" dirty="0" smtClean="0">
                <a:latin typeface="Arial" panose="020B0604020202020204" pitchFamily="34" charset="0"/>
                <a:cs typeface="Arial" panose="020B0604020202020204" pitchFamily="34" charset="0"/>
              </a:rPr>
              <a:t>Yetkili: Yönetim Kurulu Başkanı B</a:t>
            </a:r>
          </a:p>
          <a:p>
            <a:pPr lvl="3" algn="just"/>
            <a:r>
              <a:rPr lang="tr-TR" sz="1900" dirty="0" smtClean="0">
                <a:latin typeface="Arial" panose="020B0604020202020204" pitchFamily="34" charset="0"/>
                <a:cs typeface="Arial" panose="020B0604020202020204" pitchFamily="34" charset="0"/>
              </a:rPr>
              <a:t>Ortaklar ve Hisse Oranları: 	B: %51; </a:t>
            </a:r>
            <a:r>
              <a:rPr lang="tr-TR" sz="1900" dirty="0">
                <a:latin typeface="Arial" panose="020B0604020202020204" pitchFamily="34" charset="0"/>
                <a:cs typeface="Arial" panose="020B0604020202020204" pitchFamily="34" charset="0"/>
              </a:rPr>
              <a:t>C: %49 </a:t>
            </a:r>
            <a:endParaRPr lang="tr-TR" sz="1900" dirty="0" smtClean="0">
              <a:latin typeface="Arial" panose="020B0604020202020204" pitchFamily="34" charset="0"/>
              <a:cs typeface="Arial" panose="020B0604020202020204" pitchFamily="34" charset="0"/>
            </a:endParaRPr>
          </a:p>
          <a:p>
            <a:pPr lvl="2" algn="just"/>
            <a:r>
              <a:rPr lang="tr-TR" sz="2200" b="0" dirty="0" smtClean="0">
                <a:solidFill>
                  <a:schemeClr val="tx1"/>
                </a:solidFill>
                <a:effectLst/>
                <a:latin typeface="Arial" panose="020B0604020202020204" pitchFamily="34" charset="0"/>
                <a:cs typeface="Arial" panose="020B0604020202020204" pitchFamily="34" charset="0"/>
              </a:rPr>
              <a:t>İş </a:t>
            </a:r>
            <a:r>
              <a:rPr lang="tr-TR" sz="2200" b="0" dirty="0" smtClean="0">
                <a:solidFill>
                  <a:schemeClr val="tx1"/>
                </a:solidFill>
                <a:effectLst/>
                <a:latin typeface="Arial" panose="020B0604020202020204" pitchFamily="34" charset="0"/>
                <a:cs typeface="Arial" panose="020B0604020202020204" pitchFamily="34" charset="0"/>
              </a:rPr>
              <a:t>deneyimini </a:t>
            </a:r>
            <a:r>
              <a:rPr lang="tr-TR" sz="2200" b="0" dirty="0" smtClean="0">
                <a:solidFill>
                  <a:schemeClr val="tx1"/>
                </a:solidFill>
                <a:effectLst/>
                <a:latin typeface="Arial" panose="020B0604020202020204" pitchFamily="34" charset="0"/>
                <a:cs typeface="Arial" panose="020B0604020202020204" pitchFamily="34" charset="0"/>
              </a:rPr>
              <a:t>gösteren belgeler</a:t>
            </a:r>
          </a:p>
          <a:p>
            <a:pPr lvl="3" algn="just"/>
            <a:r>
              <a:rPr lang="tr-TR" sz="1900" dirty="0" smtClean="0">
                <a:latin typeface="Arial" panose="020B0604020202020204" pitchFamily="34" charset="0"/>
                <a:cs typeface="Arial" panose="020B0604020202020204" pitchFamily="34" charset="0"/>
              </a:rPr>
              <a:t>İş bitirme : 300 milyon TL</a:t>
            </a:r>
          </a:p>
          <a:p>
            <a:pPr lvl="3" algn="just"/>
            <a:r>
              <a:rPr lang="tr-TR" sz="1900" b="0" dirty="0" smtClean="0">
                <a:solidFill>
                  <a:schemeClr val="tx1"/>
                </a:solidFill>
                <a:effectLst/>
                <a:latin typeface="Arial" panose="020B0604020202020204" pitchFamily="34" charset="0"/>
                <a:cs typeface="Arial" panose="020B0604020202020204" pitchFamily="34" charset="0"/>
              </a:rPr>
              <a:t>K Barajı Yapım İşi</a:t>
            </a:r>
          </a:p>
          <a:p>
            <a:pPr lvl="3" algn="just"/>
            <a:r>
              <a:rPr lang="tr-TR" sz="1900" dirty="0" smtClean="0">
                <a:latin typeface="Arial" panose="020B0604020202020204" pitchFamily="34" charset="0"/>
                <a:cs typeface="Arial" panose="020B0604020202020204" pitchFamily="34" charset="0"/>
              </a:rPr>
              <a:t>G. Kabul Tarihi: 04.04.2012</a:t>
            </a:r>
          </a:p>
          <a:p>
            <a:pPr lvl="3" algn="just"/>
            <a:r>
              <a:rPr lang="tr-TR" sz="1900" b="0" dirty="0" smtClean="0">
                <a:solidFill>
                  <a:schemeClr val="tx1"/>
                </a:solidFill>
                <a:effectLst/>
                <a:latin typeface="Arial" panose="020B0604020202020204" pitchFamily="34" charset="0"/>
                <a:cs typeface="Arial" panose="020B0604020202020204" pitchFamily="34" charset="0"/>
              </a:rPr>
              <a:t>Belge konusu işin ihale tarihi: 15.03.2007</a:t>
            </a:r>
          </a:p>
          <a:p>
            <a:pPr lvl="2" algn="just"/>
            <a:r>
              <a:rPr lang="tr-TR" sz="2200" dirty="0" smtClean="0">
                <a:latin typeface="Arial" panose="020B0604020202020204" pitchFamily="34" charset="0"/>
                <a:cs typeface="Arial" panose="020B0604020202020204" pitchFamily="34" charset="0"/>
              </a:rPr>
              <a:t>Kalite Yönetim Sistem Belgesi</a:t>
            </a:r>
          </a:p>
          <a:p>
            <a:pPr lvl="3" algn="just"/>
            <a:r>
              <a:rPr lang="tr-TR" sz="1900" dirty="0" err="1" smtClean="0">
                <a:latin typeface="Arial" panose="020B0604020202020204" pitchFamily="34" charset="0"/>
                <a:cs typeface="Arial" panose="020B0604020202020204" pitchFamily="34" charset="0"/>
              </a:rPr>
              <a:t>TüvTürk</a:t>
            </a:r>
            <a:r>
              <a:rPr lang="tr-TR" sz="1900" dirty="0" smtClean="0">
                <a:latin typeface="Arial" panose="020B0604020202020204" pitchFamily="34" charset="0"/>
                <a:cs typeface="Arial" panose="020B0604020202020204" pitchFamily="34" charset="0"/>
              </a:rPr>
              <a:t>, Son Geçerlik Tarihi: 31.12.2020</a:t>
            </a:r>
          </a:p>
          <a:p>
            <a:pPr lvl="2" algn="just"/>
            <a:endParaRPr lang="tr-TR" sz="2200" b="0" dirty="0" smtClean="0">
              <a:solidFill>
                <a:schemeClr val="tx1"/>
              </a:solidFill>
              <a:effectLst/>
              <a:latin typeface="Arial" panose="020B0604020202020204" pitchFamily="34" charset="0"/>
              <a:cs typeface="Arial" panose="020B0604020202020204" pitchFamily="34" charset="0"/>
            </a:endParaRPr>
          </a:p>
          <a:p>
            <a:pPr lvl="1" algn="just"/>
            <a:endParaRPr lang="tr-TR" sz="2500"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12"/>
          </p:nvPr>
        </p:nvSpPr>
        <p:spPr/>
        <p:txBody>
          <a:bodyPr>
            <a:normAutofit fontScale="85000" lnSpcReduction="20000"/>
          </a:bodyPr>
          <a:lstStyle/>
          <a:p>
            <a:pPr>
              <a:defRPr/>
            </a:pPr>
            <a:fld id="{2026F8BA-9EC2-4CFA-B1CC-AA1F8B0ED30E}" type="slidenum">
              <a:rPr lang="tr-TR" smtClean="0"/>
              <a:pPr>
                <a:defRPr/>
              </a:pPr>
              <a:t>94</a:t>
            </a:fld>
            <a:endParaRPr lang="tr-TR"/>
          </a:p>
        </p:txBody>
      </p:sp>
    </p:spTree>
    <p:extLst>
      <p:ext uri="{BB962C8B-B14F-4D97-AF65-F5344CB8AC3E}">
        <p14:creationId xmlns:p14="http://schemas.microsoft.com/office/powerpoint/2010/main" val="132690374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 xmlns:a16="http://schemas.microsoft.com/office/drawing/2014/main" id="{85EED68C-C1CC-463F-9CB3-486304615FCD}"/>
              </a:ext>
            </a:extLst>
          </p:cNvPr>
          <p:cNvSpPr>
            <a:spLocks noGrp="1"/>
          </p:cNvSpPr>
          <p:nvPr>
            <p:ph type="sldNum" sz="quarter" idx="12"/>
          </p:nvPr>
        </p:nvSpPr>
        <p:spPr/>
        <p:txBody>
          <a:bodyPr>
            <a:normAutofit fontScale="85000" lnSpcReduction="20000"/>
          </a:bodyPr>
          <a:lstStyle/>
          <a:p>
            <a:fld id="{DF1F79AB-9229-4814-A1F8-FDBD1522D16E}" type="slidenum">
              <a:rPr lang="tr-TR" smtClean="0"/>
              <a:t>95</a:t>
            </a:fld>
            <a:endParaRPr lang="tr-TR"/>
          </a:p>
        </p:txBody>
      </p:sp>
      <p:pic>
        <p:nvPicPr>
          <p:cNvPr id="3074" name="Picture 2" descr="Ä°lgili resim">
            <a:extLst>
              <a:ext uri="{FF2B5EF4-FFF2-40B4-BE49-F238E27FC236}">
                <a16:creationId xmlns="" xmlns:a16="http://schemas.microsoft.com/office/drawing/2014/main" id="{571B237A-A3FF-409D-A86D-364CAFFCC02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4888" y="2166730"/>
            <a:ext cx="7402166" cy="3915776"/>
          </a:xfrm>
          <a:prstGeom prst="rect">
            <a:avLst/>
          </a:prstGeom>
          <a:noFill/>
          <a:extLst>
            <a:ext uri="{909E8E84-426E-40DD-AFC4-6F175D3DCCD1}">
              <a14:hiddenFill xmlns:a14="http://schemas.microsoft.com/office/drawing/2010/main">
                <a:solidFill>
                  <a:srgbClr val="FFFFFF"/>
                </a:solidFill>
              </a14:hiddenFill>
            </a:ext>
          </a:extLst>
        </p:spPr>
      </p:pic>
      <p:sp>
        <p:nvSpPr>
          <p:cNvPr id="5" name="Başlık 1"/>
          <p:cNvSpPr txBox="1">
            <a:spLocks/>
          </p:cNvSpPr>
          <p:nvPr/>
        </p:nvSpPr>
        <p:spPr bwMode="auto">
          <a:xfrm>
            <a:off x="765048" y="494184"/>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p>
          <a:p>
            <a:pPr algn="ctr"/>
            <a:r>
              <a:rPr lang="tr-TR" sz="3600" dirty="0" smtClean="0">
                <a:solidFill>
                  <a:schemeClr val="tx1"/>
                </a:solidFill>
                <a:latin typeface="Arial" panose="020B0604020202020204" pitchFamily="34" charset="0"/>
                <a:cs typeface="Arial" panose="020B0604020202020204" pitchFamily="34" charset="0"/>
              </a:rPr>
              <a:t>Faydalar</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069268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F4D0FE71-5D79-4C9A-90B2-ECC7D3125FD7}"/>
              </a:ext>
            </a:extLst>
          </p:cNvPr>
          <p:cNvSpPr>
            <a:spLocks noGrp="1"/>
          </p:cNvSpPr>
          <p:nvPr>
            <p:ph idx="1"/>
          </p:nvPr>
        </p:nvSpPr>
        <p:spPr>
          <a:xfrm>
            <a:off x="279919" y="2015413"/>
            <a:ext cx="8376557" cy="3759223"/>
          </a:xfrm>
        </p:spPr>
        <p:txBody>
          <a:bodyPr>
            <a:noAutofit/>
          </a:bodyPr>
          <a:lstStyle/>
          <a:p>
            <a:pPr marL="0" indent="0" algn="just">
              <a:buNone/>
            </a:pPr>
            <a:r>
              <a:rPr lang="tr-TR" sz="3000" b="1" dirty="0">
                <a:solidFill>
                  <a:schemeClr val="tx1"/>
                </a:solidFill>
                <a:latin typeface="Arial" panose="020B0604020202020204" pitchFamily="34" charset="0"/>
                <a:cs typeface="Arial" panose="020B0604020202020204" pitchFamily="34" charset="0"/>
              </a:rPr>
              <a:t>    İdareler yönüyle:  </a:t>
            </a:r>
          </a:p>
          <a:p>
            <a:pPr marL="0" indent="0" algn="just">
              <a:buNone/>
            </a:pPr>
            <a:endParaRPr lang="tr-TR" sz="1200" b="1" dirty="0">
              <a:solidFill>
                <a:schemeClr val="tx1"/>
              </a:solidFill>
              <a:latin typeface="Arial" panose="020B0604020202020204" pitchFamily="34" charset="0"/>
              <a:cs typeface="Arial" panose="020B0604020202020204" pitchFamily="34" charset="0"/>
            </a:endParaRPr>
          </a:p>
          <a:p>
            <a:pPr algn="just"/>
            <a:r>
              <a:rPr lang="tr-TR" sz="3200" dirty="0" smtClean="0">
                <a:solidFill>
                  <a:srgbClr val="FF0000"/>
                </a:solidFill>
                <a:latin typeface="Arial" panose="020B0604020202020204" pitchFamily="34" charset="0"/>
                <a:cs typeface="Arial" panose="020B0604020202020204" pitchFamily="34" charset="0"/>
              </a:rPr>
              <a:t>Kendi </a:t>
            </a:r>
            <a:r>
              <a:rPr lang="tr-TR" sz="3200" dirty="0">
                <a:solidFill>
                  <a:srgbClr val="FF0000"/>
                </a:solidFill>
                <a:latin typeface="Arial" panose="020B0604020202020204" pitchFamily="34" charset="0"/>
                <a:cs typeface="Arial" panose="020B0604020202020204" pitchFamily="34" charset="0"/>
              </a:rPr>
              <a:t>istekli portföylerini oluşturmak suretiyle</a:t>
            </a:r>
            <a:r>
              <a:rPr lang="tr-TR" sz="3200" dirty="0">
                <a:latin typeface="Arial" panose="020B0604020202020204" pitchFamily="34" charset="0"/>
                <a:cs typeface="Arial" panose="020B0604020202020204" pitchFamily="34" charset="0"/>
              </a:rPr>
              <a:t> ihale yapabilmelerine imkan </a:t>
            </a:r>
            <a:r>
              <a:rPr lang="tr-TR" sz="3200" dirty="0" smtClean="0">
                <a:latin typeface="Arial" panose="020B0604020202020204" pitchFamily="34" charset="0"/>
                <a:cs typeface="Arial" panose="020B0604020202020204" pitchFamily="34" charset="0"/>
              </a:rPr>
              <a:t>vermesi,</a:t>
            </a:r>
            <a:endParaRPr lang="tr-TR" sz="3200" dirty="0">
              <a:latin typeface="Arial" panose="020B0604020202020204" pitchFamily="34" charset="0"/>
              <a:cs typeface="Arial" panose="020B0604020202020204" pitchFamily="34" charset="0"/>
            </a:endParaRPr>
          </a:p>
          <a:p>
            <a:pPr algn="just"/>
            <a:endParaRPr lang="tr-TR" sz="1100" dirty="0">
              <a:latin typeface="Arial" panose="020B0604020202020204" pitchFamily="34" charset="0"/>
              <a:cs typeface="Arial" panose="020B0604020202020204" pitchFamily="34" charset="0"/>
            </a:endParaRPr>
          </a:p>
          <a:p>
            <a:pPr algn="just"/>
            <a:r>
              <a:rPr lang="tr-TR" sz="3200" dirty="0">
                <a:latin typeface="Arial" panose="020B0604020202020204" pitchFamily="34" charset="0"/>
                <a:cs typeface="Arial" panose="020B0604020202020204" pitchFamily="34" charset="0"/>
              </a:rPr>
              <a:t>İhale komisyonlarının </a:t>
            </a:r>
            <a:r>
              <a:rPr lang="tr-TR" sz="3200" dirty="0">
                <a:solidFill>
                  <a:srgbClr val="FF0000"/>
                </a:solidFill>
                <a:latin typeface="Arial" panose="020B0604020202020204" pitchFamily="34" charset="0"/>
                <a:cs typeface="Arial" panose="020B0604020202020204" pitchFamily="34" charset="0"/>
              </a:rPr>
              <a:t>belge inceleme ve değerlendirme sürelerinin önemli ölçüde </a:t>
            </a:r>
            <a:r>
              <a:rPr lang="tr-TR" sz="3200" dirty="0" smtClean="0">
                <a:solidFill>
                  <a:srgbClr val="FF0000"/>
                </a:solidFill>
                <a:latin typeface="Arial" panose="020B0604020202020204" pitchFamily="34" charset="0"/>
                <a:cs typeface="Arial" panose="020B0604020202020204" pitchFamily="34" charset="0"/>
              </a:rPr>
              <a:t>kısalması,</a:t>
            </a:r>
            <a:endParaRPr lang="tr-TR" sz="3200" dirty="0">
              <a:solidFill>
                <a:srgbClr val="FF0000"/>
              </a:solidFill>
              <a:latin typeface="Arial" panose="020B0604020202020204" pitchFamily="34" charset="0"/>
              <a:cs typeface="Arial" panose="020B0604020202020204" pitchFamily="34" charset="0"/>
            </a:endParaRPr>
          </a:p>
        </p:txBody>
      </p:sp>
      <p:sp>
        <p:nvSpPr>
          <p:cNvPr id="4" name="Slayt Numarası Yer Tutucusu 3">
            <a:extLst>
              <a:ext uri="{FF2B5EF4-FFF2-40B4-BE49-F238E27FC236}">
                <a16:creationId xmlns="" xmlns:a16="http://schemas.microsoft.com/office/drawing/2014/main" id="{85EED68C-C1CC-463F-9CB3-486304615FCD}"/>
              </a:ext>
            </a:extLst>
          </p:cNvPr>
          <p:cNvSpPr>
            <a:spLocks noGrp="1"/>
          </p:cNvSpPr>
          <p:nvPr>
            <p:ph type="sldNum" sz="quarter" idx="12"/>
          </p:nvPr>
        </p:nvSpPr>
        <p:spPr/>
        <p:txBody>
          <a:bodyPr>
            <a:normAutofit fontScale="85000" lnSpcReduction="20000"/>
          </a:bodyPr>
          <a:lstStyle/>
          <a:p>
            <a:fld id="{DF1F79AB-9229-4814-A1F8-FDBD1522D16E}" type="slidenum">
              <a:rPr lang="tr-TR" smtClean="0"/>
              <a:t>96</a:t>
            </a:fld>
            <a:endParaRPr lang="tr-TR" dirty="0"/>
          </a:p>
        </p:txBody>
      </p:sp>
      <p:sp>
        <p:nvSpPr>
          <p:cNvPr id="6" name="Başlık 1"/>
          <p:cNvSpPr txBox="1">
            <a:spLocks/>
          </p:cNvSpPr>
          <p:nvPr/>
        </p:nvSpPr>
        <p:spPr bwMode="auto">
          <a:xfrm>
            <a:off x="765048" y="494184"/>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p>
          <a:p>
            <a:pPr algn="ctr"/>
            <a:r>
              <a:rPr lang="tr-TR" sz="3600" dirty="0" smtClean="0">
                <a:solidFill>
                  <a:schemeClr val="tx1"/>
                </a:solidFill>
                <a:latin typeface="Arial" panose="020B0604020202020204" pitchFamily="34" charset="0"/>
                <a:cs typeface="Arial" panose="020B0604020202020204" pitchFamily="34" charset="0"/>
              </a:rPr>
              <a:t>Faydalar</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429468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F4D0FE71-5D79-4C9A-90B2-ECC7D3125FD7}"/>
              </a:ext>
            </a:extLst>
          </p:cNvPr>
          <p:cNvSpPr>
            <a:spLocks noGrp="1"/>
          </p:cNvSpPr>
          <p:nvPr>
            <p:ph idx="1"/>
          </p:nvPr>
        </p:nvSpPr>
        <p:spPr>
          <a:xfrm>
            <a:off x="279919" y="2015413"/>
            <a:ext cx="8376557" cy="4140432"/>
          </a:xfrm>
        </p:spPr>
        <p:txBody>
          <a:bodyPr>
            <a:noAutofit/>
          </a:bodyPr>
          <a:lstStyle/>
          <a:p>
            <a:pPr algn="just"/>
            <a:r>
              <a:rPr lang="tr-TR" sz="3200" dirty="0">
                <a:latin typeface="Arial" panose="020B0604020202020204" pitchFamily="34" charset="0"/>
                <a:cs typeface="Arial" panose="020B0604020202020204" pitchFamily="34" charset="0"/>
              </a:rPr>
              <a:t>Sadece </a:t>
            </a:r>
            <a:r>
              <a:rPr lang="tr-TR" sz="3200" dirty="0" smtClean="0">
                <a:latin typeface="Arial" panose="020B0604020202020204" pitchFamily="34" charset="0"/>
                <a:cs typeface="Arial" panose="020B0604020202020204" pitchFamily="34" charset="0"/>
              </a:rPr>
              <a:t>EAEAT ve EAEA2T olabilecek isteklilerden </a:t>
            </a:r>
            <a:r>
              <a:rPr lang="tr-TR" sz="3200" dirty="0" smtClean="0">
                <a:solidFill>
                  <a:srgbClr val="FF0000"/>
                </a:solidFill>
                <a:latin typeface="Arial" panose="020B0604020202020204" pitchFamily="34" charset="0"/>
                <a:cs typeface="Arial" panose="020B0604020202020204" pitchFamily="34" charset="0"/>
              </a:rPr>
              <a:t>sertifika </a:t>
            </a:r>
            <a:r>
              <a:rPr lang="tr-TR" sz="3200" dirty="0">
                <a:solidFill>
                  <a:srgbClr val="FF0000"/>
                </a:solidFill>
                <a:latin typeface="Arial" panose="020B0604020202020204" pitchFamily="34" charset="0"/>
                <a:cs typeface="Arial" panose="020B0604020202020204" pitchFamily="34" charset="0"/>
              </a:rPr>
              <a:t>kapsamında geçerlik süresi dolan belgelerin istenilmesi ile </a:t>
            </a:r>
            <a:r>
              <a:rPr lang="tr-TR" sz="3200" dirty="0">
                <a:latin typeface="Arial" panose="020B0604020202020204" pitchFamily="34" charset="0"/>
                <a:cs typeface="Arial" panose="020B0604020202020204" pitchFamily="34" charset="0"/>
              </a:rPr>
              <a:t>ihale sürecinin işleyişinin </a:t>
            </a:r>
            <a:r>
              <a:rPr lang="tr-TR" sz="3200" dirty="0" smtClean="0">
                <a:latin typeface="Arial" panose="020B0604020202020204" pitchFamily="34" charset="0"/>
                <a:cs typeface="Arial" panose="020B0604020202020204" pitchFamily="34" charset="0"/>
              </a:rPr>
              <a:t>hızlanması,</a:t>
            </a:r>
            <a:endParaRPr lang="tr-TR" sz="3200" dirty="0">
              <a:latin typeface="Arial" panose="020B0604020202020204" pitchFamily="34" charset="0"/>
              <a:cs typeface="Arial" panose="020B0604020202020204" pitchFamily="34" charset="0"/>
            </a:endParaRPr>
          </a:p>
          <a:p>
            <a:pPr algn="just"/>
            <a:endParaRPr lang="tr-TR" sz="1100" dirty="0">
              <a:latin typeface="Arial" panose="020B0604020202020204" pitchFamily="34" charset="0"/>
              <a:cs typeface="Arial" panose="020B0604020202020204" pitchFamily="34" charset="0"/>
            </a:endParaRPr>
          </a:p>
          <a:p>
            <a:pPr algn="just"/>
            <a:r>
              <a:rPr lang="tr-TR" sz="3200" dirty="0">
                <a:latin typeface="Arial" panose="020B0604020202020204" pitchFamily="34" charset="0"/>
                <a:cs typeface="Arial" panose="020B0604020202020204" pitchFamily="34" charset="0"/>
              </a:rPr>
              <a:t>Yeterlik kriterlerinin belirlenmesi ve tekliflerin değerlendirilmesinde </a:t>
            </a:r>
            <a:r>
              <a:rPr lang="tr-TR" sz="3200" dirty="0">
                <a:solidFill>
                  <a:srgbClr val="FF0000"/>
                </a:solidFill>
                <a:latin typeface="Arial" panose="020B0604020202020204" pitchFamily="34" charset="0"/>
                <a:cs typeface="Arial" panose="020B0604020202020204" pitchFamily="34" charset="0"/>
              </a:rPr>
              <a:t>idare bünyesinde uygulama birliğinin sağlanması</a:t>
            </a:r>
            <a:r>
              <a:rPr lang="tr-TR" sz="3200" dirty="0">
                <a:latin typeface="Arial" panose="020B0604020202020204" pitchFamily="34" charset="0"/>
                <a:cs typeface="Arial" panose="020B0604020202020204" pitchFamily="34" charset="0"/>
              </a:rPr>
              <a:t>,</a:t>
            </a:r>
          </a:p>
        </p:txBody>
      </p:sp>
      <p:sp>
        <p:nvSpPr>
          <p:cNvPr id="4" name="Slayt Numarası Yer Tutucusu 3">
            <a:extLst>
              <a:ext uri="{FF2B5EF4-FFF2-40B4-BE49-F238E27FC236}">
                <a16:creationId xmlns="" xmlns:a16="http://schemas.microsoft.com/office/drawing/2014/main" id="{85EED68C-C1CC-463F-9CB3-486304615FCD}"/>
              </a:ext>
            </a:extLst>
          </p:cNvPr>
          <p:cNvSpPr>
            <a:spLocks noGrp="1"/>
          </p:cNvSpPr>
          <p:nvPr>
            <p:ph type="sldNum" sz="quarter" idx="12"/>
          </p:nvPr>
        </p:nvSpPr>
        <p:spPr/>
        <p:txBody>
          <a:bodyPr>
            <a:normAutofit fontScale="85000" lnSpcReduction="20000"/>
          </a:bodyPr>
          <a:lstStyle/>
          <a:p>
            <a:fld id="{DF1F79AB-9229-4814-A1F8-FDBD1522D16E}" type="slidenum">
              <a:rPr lang="tr-TR" smtClean="0"/>
              <a:t>97</a:t>
            </a:fld>
            <a:endParaRPr lang="tr-TR"/>
          </a:p>
        </p:txBody>
      </p:sp>
      <p:sp>
        <p:nvSpPr>
          <p:cNvPr id="6" name="Başlık 1"/>
          <p:cNvSpPr txBox="1">
            <a:spLocks/>
          </p:cNvSpPr>
          <p:nvPr/>
        </p:nvSpPr>
        <p:spPr bwMode="auto">
          <a:xfrm>
            <a:off x="765048" y="494184"/>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p>
          <a:p>
            <a:pPr algn="ctr"/>
            <a:r>
              <a:rPr lang="tr-TR" sz="3600" dirty="0" smtClean="0">
                <a:solidFill>
                  <a:schemeClr val="tx1"/>
                </a:solidFill>
                <a:latin typeface="Arial" panose="020B0604020202020204" pitchFamily="34" charset="0"/>
                <a:cs typeface="Arial" panose="020B0604020202020204" pitchFamily="34" charset="0"/>
              </a:rPr>
              <a:t>Faydalar</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275503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F4D0FE71-5D79-4C9A-90B2-ECC7D3125FD7}"/>
              </a:ext>
            </a:extLst>
          </p:cNvPr>
          <p:cNvSpPr>
            <a:spLocks noGrp="1"/>
          </p:cNvSpPr>
          <p:nvPr>
            <p:ph idx="1"/>
          </p:nvPr>
        </p:nvSpPr>
        <p:spPr>
          <a:xfrm>
            <a:off x="279919" y="2015413"/>
            <a:ext cx="8376557" cy="4450701"/>
          </a:xfrm>
        </p:spPr>
        <p:txBody>
          <a:bodyPr>
            <a:noAutofit/>
          </a:bodyPr>
          <a:lstStyle/>
          <a:p>
            <a:pPr algn="just"/>
            <a:r>
              <a:rPr lang="tr-TR" sz="3000" dirty="0">
                <a:latin typeface="Arial" panose="020B0604020202020204" pitchFamily="34" charset="0"/>
                <a:cs typeface="Arial" panose="020B0604020202020204" pitchFamily="34" charset="0"/>
              </a:rPr>
              <a:t>İdarelerin alımları yönünden </a:t>
            </a:r>
            <a:r>
              <a:rPr lang="tr-TR" sz="3000" dirty="0">
                <a:solidFill>
                  <a:srgbClr val="FF0000"/>
                </a:solidFill>
                <a:latin typeface="Arial" panose="020B0604020202020204" pitchFamily="34" charset="0"/>
                <a:cs typeface="Arial" panose="020B0604020202020204" pitchFamily="34" charset="0"/>
              </a:rPr>
              <a:t>piyasada öngörülebilirliğin artması</a:t>
            </a:r>
            <a:r>
              <a:rPr lang="tr-TR" sz="3000" dirty="0">
                <a:latin typeface="Arial" panose="020B0604020202020204" pitchFamily="34" charset="0"/>
                <a:cs typeface="Arial" panose="020B0604020202020204" pitchFamily="34" charset="0"/>
              </a:rPr>
              <a:t>,</a:t>
            </a:r>
          </a:p>
          <a:p>
            <a:pPr algn="just"/>
            <a:endParaRPr lang="tr-TR" sz="1400" dirty="0">
              <a:latin typeface="Arial" panose="020B0604020202020204" pitchFamily="34" charset="0"/>
              <a:cs typeface="Arial" panose="020B0604020202020204" pitchFamily="34" charset="0"/>
            </a:endParaRPr>
          </a:p>
          <a:p>
            <a:pPr algn="just"/>
            <a:r>
              <a:rPr lang="tr-TR" sz="3000" dirty="0">
                <a:solidFill>
                  <a:schemeClr val="tx1"/>
                </a:solidFill>
                <a:latin typeface="Arial" panose="020B0604020202020204" pitchFamily="34" charset="0"/>
                <a:cs typeface="Arial" panose="020B0604020202020204" pitchFamily="34" charset="0"/>
              </a:rPr>
              <a:t> </a:t>
            </a:r>
            <a:r>
              <a:rPr lang="tr-TR" sz="3000" dirty="0">
                <a:latin typeface="Arial" panose="020B0604020202020204" pitchFamily="34" charset="0"/>
                <a:cs typeface="Arial" panose="020B0604020202020204" pitchFamily="34" charset="0"/>
              </a:rPr>
              <a:t>Yeterlik değerlendirmesi sürecinde </a:t>
            </a:r>
            <a:r>
              <a:rPr lang="tr-TR" sz="3000" dirty="0">
                <a:solidFill>
                  <a:srgbClr val="FF0000"/>
                </a:solidFill>
                <a:latin typeface="Arial" panose="020B0604020202020204" pitchFamily="34" charset="0"/>
                <a:cs typeface="Arial" panose="020B0604020202020204" pitchFamily="34" charset="0"/>
              </a:rPr>
              <a:t>bilgi belge tamamlanmasına, isteklilerin yeterlik değerlendirmesine yönelik şikayetlerinin </a:t>
            </a:r>
            <a:r>
              <a:rPr lang="tr-TR" sz="3000" dirty="0">
                <a:latin typeface="Arial" panose="020B0604020202020204" pitchFamily="34" charset="0"/>
                <a:cs typeface="Arial" panose="020B0604020202020204" pitchFamily="34" charset="0"/>
              </a:rPr>
              <a:t>ihale sürecinden önce sağlıklı bir şekilde sonuçlandırılmasına imkan </a:t>
            </a:r>
            <a:r>
              <a:rPr lang="tr-TR" sz="3000" dirty="0" smtClean="0">
                <a:latin typeface="Arial" panose="020B0604020202020204" pitchFamily="34" charset="0"/>
                <a:cs typeface="Arial" panose="020B0604020202020204" pitchFamily="34" charset="0"/>
              </a:rPr>
              <a:t>sağlanması</a:t>
            </a:r>
            <a:r>
              <a:rPr lang="tr-TR" sz="3000" dirty="0">
                <a:latin typeface="Arial" panose="020B0604020202020204" pitchFamily="34" charset="0"/>
                <a:cs typeface="Arial" panose="020B0604020202020204" pitchFamily="34" charset="0"/>
              </a:rPr>
              <a:t>.</a:t>
            </a:r>
            <a:endParaRPr lang="tr-TR" sz="3000" dirty="0">
              <a:solidFill>
                <a:schemeClr val="tx1"/>
              </a:solidFill>
              <a:latin typeface="Arial" panose="020B0604020202020204" pitchFamily="34" charset="0"/>
              <a:cs typeface="Arial" panose="020B0604020202020204" pitchFamily="34" charset="0"/>
            </a:endParaRPr>
          </a:p>
        </p:txBody>
      </p:sp>
      <p:sp>
        <p:nvSpPr>
          <p:cNvPr id="4" name="Slayt Numarası Yer Tutucusu 3">
            <a:extLst>
              <a:ext uri="{FF2B5EF4-FFF2-40B4-BE49-F238E27FC236}">
                <a16:creationId xmlns="" xmlns:a16="http://schemas.microsoft.com/office/drawing/2014/main" id="{85EED68C-C1CC-463F-9CB3-486304615FCD}"/>
              </a:ext>
            </a:extLst>
          </p:cNvPr>
          <p:cNvSpPr>
            <a:spLocks noGrp="1"/>
          </p:cNvSpPr>
          <p:nvPr>
            <p:ph type="sldNum" sz="quarter" idx="12"/>
          </p:nvPr>
        </p:nvSpPr>
        <p:spPr/>
        <p:txBody>
          <a:bodyPr>
            <a:normAutofit fontScale="85000" lnSpcReduction="20000"/>
          </a:bodyPr>
          <a:lstStyle/>
          <a:p>
            <a:fld id="{DF1F79AB-9229-4814-A1F8-FDBD1522D16E}" type="slidenum">
              <a:rPr lang="tr-TR" smtClean="0"/>
              <a:t>98</a:t>
            </a:fld>
            <a:endParaRPr lang="tr-TR"/>
          </a:p>
        </p:txBody>
      </p:sp>
      <p:sp>
        <p:nvSpPr>
          <p:cNvPr id="6" name="Başlık 1"/>
          <p:cNvSpPr txBox="1">
            <a:spLocks/>
          </p:cNvSpPr>
          <p:nvPr/>
        </p:nvSpPr>
        <p:spPr bwMode="auto">
          <a:xfrm>
            <a:off x="765048" y="494184"/>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p>
          <a:p>
            <a:pPr algn="ctr"/>
            <a:r>
              <a:rPr lang="tr-TR" sz="3600" dirty="0" smtClean="0">
                <a:solidFill>
                  <a:schemeClr val="tx1"/>
                </a:solidFill>
                <a:latin typeface="Arial" panose="020B0604020202020204" pitchFamily="34" charset="0"/>
                <a:cs typeface="Arial" panose="020B0604020202020204" pitchFamily="34" charset="0"/>
              </a:rPr>
              <a:t>Faydalar</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098838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F4D0FE71-5D79-4C9A-90B2-ECC7D3125FD7}"/>
              </a:ext>
            </a:extLst>
          </p:cNvPr>
          <p:cNvSpPr>
            <a:spLocks noGrp="1"/>
          </p:cNvSpPr>
          <p:nvPr>
            <p:ph idx="1"/>
          </p:nvPr>
        </p:nvSpPr>
        <p:spPr>
          <a:xfrm>
            <a:off x="279919" y="2015413"/>
            <a:ext cx="8376557" cy="4140432"/>
          </a:xfrm>
        </p:spPr>
        <p:txBody>
          <a:bodyPr>
            <a:noAutofit/>
          </a:bodyPr>
          <a:lstStyle/>
          <a:p>
            <a:pPr marL="0" indent="0" algn="just">
              <a:buNone/>
            </a:pPr>
            <a:r>
              <a:rPr lang="tr-TR" sz="3200" b="1" dirty="0">
                <a:solidFill>
                  <a:schemeClr val="tx1"/>
                </a:solidFill>
                <a:latin typeface="Arial" panose="020B0604020202020204" pitchFamily="34" charset="0"/>
                <a:cs typeface="Arial" panose="020B0604020202020204" pitchFamily="34" charset="0"/>
              </a:rPr>
              <a:t>     İstekliler açısından:</a:t>
            </a:r>
          </a:p>
          <a:p>
            <a:pPr marL="0" indent="0" algn="just">
              <a:buNone/>
            </a:pPr>
            <a:endParaRPr lang="tr-TR" sz="1500" b="1" dirty="0">
              <a:solidFill>
                <a:schemeClr val="tx1"/>
              </a:solidFill>
              <a:latin typeface="Arial" panose="020B0604020202020204" pitchFamily="34" charset="0"/>
              <a:cs typeface="Arial" panose="020B0604020202020204" pitchFamily="34" charset="0"/>
            </a:endParaRPr>
          </a:p>
          <a:p>
            <a:pPr algn="just"/>
            <a:r>
              <a:rPr lang="tr-TR" sz="3200" dirty="0">
                <a:solidFill>
                  <a:schemeClr val="tx1"/>
                </a:solidFill>
                <a:latin typeface="Arial" panose="020B0604020202020204" pitchFamily="34" charset="0"/>
                <a:cs typeface="Arial" panose="020B0604020202020204" pitchFamily="34" charset="0"/>
              </a:rPr>
              <a:t> </a:t>
            </a:r>
            <a:r>
              <a:rPr lang="tr-TR" sz="3200" dirty="0">
                <a:latin typeface="Arial" panose="020B0604020202020204" pitchFamily="34" charset="0"/>
                <a:cs typeface="Arial" panose="020B0604020202020204" pitchFamily="34" charset="0"/>
              </a:rPr>
              <a:t>İlgililerin </a:t>
            </a:r>
            <a:r>
              <a:rPr lang="tr-TR" sz="3200" dirty="0" smtClean="0">
                <a:latin typeface="Arial" panose="020B0604020202020204" pitchFamily="34" charset="0"/>
                <a:cs typeface="Arial" panose="020B0604020202020204" pitchFamily="34" charset="0"/>
              </a:rPr>
              <a:t>kendi yeterlik </a:t>
            </a:r>
            <a:r>
              <a:rPr lang="tr-TR" sz="3200" dirty="0">
                <a:latin typeface="Arial" panose="020B0604020202020204" pitchFamily="34" charset="0"/>
                <a:cs typeface="Arial" panose="020B0604020202020204" pitchFamily="34" charset="0"/>
              </a:rPr>
              <a:t>durumları hakkında kesin, güvenilir bilgi sahibi olmaları, </a:t>
            </a:r>
            <a:r>
              <a:rPr lang="tr-TR" sz="3200" dirty="0">
                <a:solidFill>
                  <a:srgbClr val="FF0000"/>
                </a:solidFill>
                <a:latin typeface="Arial" panose="020B0604020202020204" pitchFamily="34" charset="0"/>
                <a:cs typeface="Arial" panose="020B0604020202020204" pitchFamily="34" charset="0"/>
              </a:rPr>
              <a:t>ihalelere katılım kararlarını sağlıklı şekilde vermelerine </a:t>
            </a:r>
            <a:r>
              <a:rPr lang="tr-TR" sz="3200" dirty="0">
                <a:latin typeface="Arial" panose="020B0604020202020204" pitchFamily="34" charset="0"/>
                <a:cs typeface="Arial" panose="020B0604020202020204" pitchFamily="34" charset="0"/>
              </a:rPr>
              <a:t>yardımcı olması,</a:t>
            </a:r>
          </a:p>
          <a:p>
            <a:pPr algn="just"/>
            <a:endParaRPr lang="tr-TR" sz="1100" dirty="0">
              <a:solidFill>
                <a:schemeClr val="tx1"/>
              </a:solidFill>
              <a:latin typeface="Arial" panose="020B0604020202020204" pitchFamily="34" charset="0"/>
              <a:cs typeface="Arial" panose="020B0604020202020204" pitchFamily="34" charset="0"/>
            </a:endParaRPr>
          </a:p>
          <a:p>
            <a:pPr algn="just"/>
            <a:r>
              <a:rPr lang="tr-TR" sz="3200" dirty="0">
                <a:latin typeface="Arial" panose="020B0604020202020204" pitchFamily="34" charset="0"/>
                <a:cs typeface="Arial" panose="020B0604020202020204" pitchFamily="34" charset="0"/>
              </a:rPr>
              <a:t> İsteklilerin </a:t>
            </a:r>
            <a:r>
              <a:rPr lang="tr-TR" sz="3200" dirty="0">
                <a:solidFill>
                  <a:srgbClr val="FF0000"/>
                </a:solidFill>
                <a:latin typeface="Arial" panose="020B0604020202020204" pitchFamily="34" charset="0"/>
                <a:cs typeface="Arial" panose="020B0604020202020204" pitchFamily="34" charset="0"/>
              </a:rPr>
              <a:t>teklif hazırlama maliyetlerinin </a:t>
            </a:r>
            <a:r>
              <a:rPr lang="tr-TR" sz="3200" dirty="0" smtClean="0">
                <a:solidFill>
                  <a:srgbClr val="FF0000"/>
                </a:solidFill>
                <a:latin typeface="Arial" panose="020B0604020202020204" pitchFamily="34" charset="0"/>
                <a:cs typeface="Arial" panose="020B0604020202020204" pitchFamily="34" charset="0"/>
              </a:rPr>
              <a:t>azalması</a:t>
            </a:r>
            <a:r>
              <a:rPr lang="tr-TR" sz="3200" dirty="0">
                <a:latin typeface="Arial" panose="020B0604020202020204" pitchFamily="34" charset="0"/>
                <a:cs typeface="Arial" panose="020B0604020202020204" pitchFamily="34" charset="0"/>
              </a:rPr>
              <a:t>.</a:t>
            </a:r>
          </a:p>
        </p:txBody>
      </p:sp>
      <p:sp>
        <p:nvSpPr>
          <p:cNvPr id="4" name="Slayt Numarası Yer Tutucusu 3">
            <a:extLst>
              <a:ext uri="{FF2B5EF4-FFF2-40B4-BE49-F238E27FC236}">
                <a16:creationId xmlns="" xmlns:a16="http://schemas.microsoft.com/office/drawing/2014/main" id="{85EED68C-C1CC-463F-9CB3-486304615FCD}"/>
              </a:ext>
            </a:extLst>
          </p:cNvPr>
          <p:cNvSpPr>
            <a:spLocks noGrp="1"/>
          </p:cNvSpPr>
          <p:nvPr>
            <p:ph type="sldNum" sz="quarter" idx="12"/>
          </p:nvPr>
        </p:nvSpPr>
        <p:spPr/>
        <p:txBody>
          <a:bodyPr>
            <a:normAutofit fontScale="85000" lnSpcReduction="20000"/>
          </a:bodyPr>
          <a:lstStyle/>
          <a:p>
            <a:fld id="{DF1F79AB-9229-4814-A1F8-FDBD1522D16E}" type="slidenum">
              <a:rPr lang="tr-TR" smtClean="0"/>
              <a:t>99</a:t>
            </a:fld>
            <a:endParaRPr lang="tr-TR"/>
          </a:p>
        </p:txBody>
      </p:sp>
      <p:sp>
        <p:nvSpPr>
          <p:cNvPr id="6" name="Başlık 1"/>
          <p:cNvSpPr txBox="1">
            <a:spLocks/>
          </p:cNvSpPr>
          <p:nvPr/>
        </p:nvSpPr>
        <p:spPr bwMode="auto">
          <a:xfrm>
            <a:off x="765048" y="494184"/>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algn="ctr"/>
            <a:r>
              <a:rPr lang="tr-TR" dirty="0" smtClean="0">
                <a:solidFill>
                  <a:schemeClr val="tx1"/>
                </a:solidFill>
                <a:latin typeface="Arial" panose="020B0604020202020204" pitchFamily="34" charset="0"/>
                <a:cs typeface="Arial" panose="020B0604020202020204" pitchFamily="34" charset="0"/>
              </a:rPr>
              <a:t>YETERL</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K S</a:t>
            </a:r>
            <a:r>
              <a:rPr lang="tr-TR" sz="4000" dirty="0" smtClean="0">
                <a:solidFill>
                  <a:schemeClr val="tx1"/>
                </a:solidFill>
                <a:latin typeface="Arial" panose="020B0604020202020204" pitchFamily="34" charset="0"/>
                <a:cs typeface="Arial" panose="020B0604020202020204" pitchFamily="34" charset="0"/>
              </a:rPr>
              <a:t>İ</a:t>
            </a:r>
            <a:r>
              <a:rPr lang="tr-TR" dirty="0" smtClean="0">
                <a:solidFill>
                  <a:schemeClr val="tx1"/>
                </a:solidFill>
                <a:latin typeface="Arial" panose="020B0604020202020204" pitchFamily="34" charset="0"/>
                <a:cs typeface="Arial" panose="020B0604020202020204" pitchFamily="34" charset="0"/>
              </a:rPr>
              <a:t>STEM</a:t>
            </a:r>
            <a:r>
              <a:rPr lang="tr-TR" sz="4000" dirty="0" smtClean="0">
                <a:solidFill>
                  <a:schemeClr val="tx1"/>
                </a:solidFill>
                <a:latin typeface="Arial" panose="020B0604020202020204" pitchFamily="34" charset="0"/>
                <a:cs typeface="Arial" panose="020B0604020202020204" pitchFamily="34" charset="0"/>
              </a:rPr>
              <a:t>İ</a:t>
            </a:r>
          </a:p>
          <a:p>
            <a:pPr algn="ctr"/>
            <a:r>
              <a:rPr lang="tr-TR" sz="3600" dirty="0" smtClean="0">
                <a:solidFill>
                  <a:schemeClr val="tx1"/>
                </a:solidFill>
                <a:latin typeface="Arial" panose="020B0604020202020204" pitchFamily="34" charset="0"/>
                <a:cs typeface="Arial" panose="020B0604020202020204" pitchFamily="34" charset="0"/>
              </a:rPr>
              <a:t>Faydalar</a:t>
            </a:r>
            <a:r>
              <a:rPr lang="tr-TR" dirty="0" smtClean="0">
                <a:solidFill>
                  <a:schemeClr val="tx1"/>
                </a:solidFill>
                <a:latin typeface="Arial" panose="020B0604020202020204" pitchFamily="34" charset="0"/>
                <a:cs typeface="Arial" panose="020B0604020202020204" pitchFamily="34" charset="0"/>
              </a:rPr>
              <a:t> </a:t>
            </a:r>
            <a:br>
              <a:rPr lang="tr-TR" dirty="0" smtClean="0">
                <a:solidFill>
                  <a:schemeClr val="tx1"/>
                </a:solidFill>
                <a:latin typeface="Arial" panose="020B0604020202020204" pitchFamily="34" charset="0"/>
                <a:cs typeface="Arial" panose="020B0604020202020204" pitchFamily="34" charset="0"/>
              </a:rPr>
            </a:br>
            <a:endParaRPr lang="tr-TR"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3253493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Ortalama">
  <a:themeElements>
    <a:clrScheme name="Ortalama">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Ortalam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rtalam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1_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talama">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docProps/app.xml><?xml version="1.0" encoding="utf-8"?>
<Properties xmlns="http://schemas.openxmlformats.org/officeDocument/2006/extended-properties" xmlns:vt="http://schemas.openxmlformats.org/officeDocument/2006/docPropsVTypes">
  <Template>Median</Template>
  <TotalTime>8238</TotalTime>
  <Words>3881</Words>
  <Application>Microsoft Office PowerPoint</Application>
  <PresentationFormat>Ekran Gösterisi (4:3)</PresentationFormat>
  <Paragraphs>834</Paragraphs>
  <Slides>100</Slides>
  <Notes>26</Notes>
  <HiddenSlides>0</HiddenSlides>
  <MMClips>0</MMClips>
  <ScaleCrop>false</ScaleCrop>
  <HeadingPairs>
    <vt:vector size="4" baseType="variant">
      <vt:variant>
        <vt:lpstr>Tema</vt:lpstr>
      </vt:variant>
      <vt:variant>
        <vt:i4>2</vt:i4>
      </vt:variant>
      <vt:variant>
        <vt:lpstr>Slayt Başlıkları</vt:lpstr>
      </vt:variant>
      <vt:variant>
        <vt:i4>100</vt:i4>
      </vt:variant>
    </vt:vector>
  </HeadingPairs>
  <TitlesOfParts>
    <vt:vector size="102" baseType="lpstr">
      <vt:lpstr>Ortalama</vt:lpstr>
      <vt:lpstr>1_Gündönümü</vt:lpstr>
      <vt:lpstr>T.C  KAMU İHALE KURUMU      </vt:lpstr>
      <vt:lpstr>KAPSAM</vt:lpstr>
      <vt:lpstr> Elektronik Kamu Alımları Platformu  (EKAP) </vt:lpstr>
      <vt:lpstr>EKAP İlerleme Aşamaları</vt:lpstr>
      <vt:lpstr>EKAP İlerleme Aşamaları</vt:lpstr>
      <vt:lpstr>Entegrasyonlar</vt:lpstr>
      <vt:lpstr> BELGELERİN AZALTILMASI </vt:lpstr>
      <vt:lpstr> BELGELERİN AZALTILMASI </vt:lpstr>
      <vt:lpstr>BELGELERİN AZALTILMASI</vt:lpstr>
      <vt:lpstr>BELGELERİN AZALTILMASI</vt:lpstr>
      <vt:lpstr>BELGELERİN AZALTILMASI</vt:lpstr>
      <vt:lpstr>Sunulmayacak Belgeler Listesi</vt:lpstr>
      <vt:lpstr>Sunulmayacak Belgeler Tablosu </vt:lpstr>
      <vt:lpstr>Sunulmayacak Belgeler Tablosu</vt:lpstr>
      <vt:lpstr>PowerPoint Sunusu</vt:lpstr>
      <vt:lpstr>PowerPoint Sunusu</vt:lpstr>
      <vt:lpstr>ELEKTRONİK İHALE (02/01/2019’dan itibaren)</vt:lpstr>
      <vt:lpstr>Elektronik Ortamda Teklif Alınan Beyan Usulü</vt:lpstr>
      <vt:lpstr>Elektronik Ortamda Teklif Alınan Beyan Usulü</vt:lpstr>
      <vt:lpstr>Elektronik Ortamda Teklif Alınan Beyan Usulü  (Mevcut Durum)</vt:lpstr>
      <vt:lpstr>ELEKTRONİK İHALE</vt:lpstr>
      <vt:lpstr>GENEL ÖZELLİKLER</vt:lpstr>
      <vt:lpstr>GENEL ÖZELLİKLER</vt:lpstr>
      <vt:lpstr>TİP İHALE DOKÜMANI</vt:lpstr>
      <vt:lpstr>TİP İHALE DOKÜMANI</vt:lpstr>
      <vt:lpstr>TEKLİFLERİN HAZIRLANMASI VE SUNULMASI</vt:lpstr>
      <vt:lpstr>TEKLİFLERİN HAZIRLANMASI VE SUNULMASI</vt:lpstr>
      <vt:lpstr>TEKLİFLERİN HAZIRLANMASI VE SUNULMASI</vt:lpstr>
      <vt:lpstr>GEÇİCİ TEMİNAT</vt:lpstr>
      <vt:lpstr>BANKA REFERANS MEKTUBU</vt:lpstr>
      <vt:lpstr>TEKLİFLERİN AÇILMASI VE DEĞERLENDİRİLMESİ </vt:lpstr>
      <vt:lpstr>TEKLİFLERİN AÇILMASI VE DEĞERLENDİRİLMESİ </vt:lpstr>
      <vt:lpstr>TEKLİFLERİN AÇILMASI VE DEĞERLENDİRİLMESİ </vt:lpstr>
      <vt:lpstr>SORU</vt:lpstr>
      <vt:lpstr>TEKLİFLERİN AÇILMASI VE DEĞERLENDİRİLMESİ </vt:lpstr>
      <vt:lpstr>TEKLİFLERİN DEĞERLENDİRİLMESİ </vt:lpstr>
      <vt:lpstr>TEKLİFLERİN DEĞERLENDİRİLMESİ </vt:lpstr>
      <vt:lpstr>TEKLİFLERİN DEĞERLENDİRİLMESİ </vt:lpstr>
      <vt:lpstr>TEKLİFLERİN DEĞERLENDİRİLMESİ </vt:lpstr>
      <vt:lpstr>TEKLİFLERİN DEĞERLENDİRİLMESİ </vt:lpstr>
      <vt:lpstr>TEKLİFLERİN DEĞERLENDİRİLMESİ </vt:lpstr>
      <vt:lpstr>EKONOMİK AÇIDAN EN AVANTAJLI TEKLİF</vt:lpstr>
      <vt:lpstr>TEKLİFLERİN DEĞERLENDİRİLMESİ </vt:lpstr>
      <vt:lpstr>TEKLİFLERİN DEĞERLENDİRİLMESİ </vt:lpstr>
      <vt:lpstr>ELEKTRONİK EKSİLTME (1/11/2018’den itibaren)</vt:lpstr>
      <vt:lpstr>ELEKTRONİK EKSİLTME (KİK madde Ek 4)</vt:lpstr>
      <vt:lpstr>ELEKTRONİK EKSİLTME</vt:lpstr>
      <vt:lpstr>ELEKTRONİK EKSİLTME</vt:lpstr>
      <vt:lpstr>ELEKTRONİK EKSİLTME</vt:lpstr>
      <vt:lpstr>ELEKTRONİK EKSİLTME </vt:lpstr>
      <vt:lpstr>ELEKTRONİK EKSİLTME (Davet)</vt:lpstr>
      <vt:lpstr>ELEKTRONİK EKSİLTME (Davet)</vt:lpstr>
      <vt:lpstr>ELEKTRONİK EKSİLTME (Davet)</vt:lpstr>
      <vt:lpstr>ELEKTRONİK EKSİLTMEye davet formu</vt:lpstr>
      <vt:lpstr>ELEKTRONİK EKSİLTMEye davet formu</vt:lpstr>
      <vt:lpstr>ELEKTRONİK EKSİLTME</vt:lpstr>
      <vt:lpstr>ELEKTRONİK EKSİLTME</vt:lpstr>
      <vt:lpstr>ELEKTRONİK EKSİLTME</vt:lpstr>
      <vt:lpstr>ELEKTRONİK EKSİLTME</vt:lpstr>
      <vt:lpstr>ELEKTRONİK EKSİLTME</vt:lpstr>
      <vt:lpstr>ELEKTRONİK EKSİLTME</vt:lpstr>
      <vt:lpstr>ELEKTRONİK EKSİLTME</vt:lpstr>
      <vt:lpstr>ELEKTRONİK EKSİLTME</vt:lpstr>
      <vt:lpstr>ELEKTRONİK EKSİLTME</vt:lpstr>
      <vt:lpstr>ELEKTRONİK EKSİLTME</vt:lpstr>
      <vt:lpstr>ELEKTRONİK EKSİLTME</vt:lpstr>
      <vt:lpstr>ELEKTRONİK EKSİLTME</vt:lpstr>
      <vt:lpstr>YETERLİK SİSTEMİ </vt:lpstr>
      <vt:lpstr>YETERLİK SİSTEMİ  Henüz Uygulamaya geçmemiş olup çalışma taslak haldedir*</vt:lpstr>
      <vt:lpstr>YETERLİK SİSTEMİ </vt:lpstr>
      <vt:lpstr>YETERLİK SİSTEMİ  Amaç</vt:lpstr>
      <vt:lpstr>YETERLİK SİSTEMİ  Tanımlar</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YETERLİK SİSTEMİ </vt:lpstr>
      <vt:lpstr>PowerPoint Sunusu</vt:lpstr>
      <vt:lpstr>YETERLİK SİSTEMİ </vt:lpstr>
      <vt:lpstr>YETERLİK SİSTEMİ </vt:lpstr>
      <vt:lpstr>YETERLİK SİSTEMİ </vt:lpstr>
      <vt:lpstr>YETERLİK SİSTEMİ Örnek </vt:lpstr>
      <vt:lpstr>YETERLİK SİSTEMİ Örnek </vt:lpstr>
      <vt:lpstr>YETERLİK SİSTEMİ Örnek </vt:lpstr>
      <vt:lpstr>PowerPoint Sunusu</vt:lpstr>
      <vt:lpstr>PowerPoint Sunusu</vt:lpstr>
      <vt:lpstr>PowerPoint Sunusu</vt:lpstr>
      <vt:lpstr>PowerPoint Sunusu</vt:lpstr>
      <vt:lpstr>PowerPoint Sunusu</vt:lpstr>
      <vt:lpstr>T.C  KAMU İHALE KURUMU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kgjn</dc:title>
  <dc:creator>Emine Erdem Alpyürük</dc:creator>
  <cp:lastModifiedBy>Murat Yüksek</cp:lastModifiedBy>
  <cp:revision>763</cp:revision>
  <cp:lastPrinted>2018-09-18T10:31:16Z</cp:lastPrinted>
  <dcterms:created xsi:type="dcterms:W3CDTF">2009-03-24T10:49:32Z</dcterms:created>
  <dcterms:modified xsi:type="dcterms:W3CDTF">2018-10-22T07:25:47Z</dcterms:modified>
</cp:coreProperties>
</file>