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81"/>
  </p:notesMasterIdLst>
  <p:sldIdLst>
    <p:sldId id="338" r:id="rId2"/>
    <p:sldId id="259" r:id="rId3"/>
    <p:sldId id="264" r:id="rId4"/>
    <p:sldId id="258"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350" r:id="rId20"/>
    <p:sldId id="349"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4" r:id="rId49"/>
    <p:sldId id="305" r:id="rId50"/>
    <p:sldId id="306" r:id="rId51"/>
    <p:sldId id="307" r:id="rId52"/>
    <p:sldId id="308" r:id="rId53"/>
    <p:sldId id="309" r:id="rId54"/>
    <p:sldId id="310" r:id="rId55"/>
    <p:sldId id="340" r:id="rId56"/>
    <p:sldId id="341" r:id="rId57"/>
    <p:sldId id="342" r:id="rId58"/>
    <p:sldId id="343" r:id="rId59"/>
    <p:sldId id="344" r:id="rId60"/>
    <p:sldId id="345" r:id="rId61"/>
    <p:sldId id="346" r:id="rId62"/>
    <p:sldId id="347" r:id="rId63"/>
    <p:sldId id="348"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35" r:id="rId77"/>
    <p:sldId id="336" r:id="rId78"/>
    <p:sldId id="337" r:id="rId79"/>
    <p:sldId id="339" r:id="rId8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860" autoAdjust="0"/>
  </p:normalViewPr>
  <p:slideViewPr>
    <p:cSldViewPr>
      <p:cViewPr>
        <p:scale>
          <a:sx n="100" d="100"/>
          <a:sy n="100" d="100"/>
        </p:scale>
        <p:origin x="-1908"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72428-3376-4990-A197-5815430DFDE3}" type="datetimeFigureOut">
              <a:rPr lang="tr-TR" smtClean="0"/>
              <a:pPr/>
              <a:t>19.3.2015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767C3-91EF-4A31-B10E-9D00A28161E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4E7D217-DD05-431A-94A4-54C540B7B654}" type="slidenum">
              <a:rPr lang="tr-TR"/>
              <a:pPr/>
              <a:t>1</a:t>
            </a:fld>
            <a:endParaRPr lang="tr-TR"/>
          </a:p>
        </p:txBody>
      </p:sp>
    </p:spTree>
    <p:extLst>
      <p:ext uri="{BB962C8B-B14F-4D97-AF65-F5344CB8AC3E}">
        <p14:creationId xmlns:p14="http://schemas.microsoft.com/office/powerpoint/2010/main" xmlns="" val="298265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767C3-91EF-4A31-B10E-9D00A28161EB}" type="slidenum">
              <a:rPr lang="tr-TR" smtClean="0"/>
              <a:pPr/>
              <a:t>18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9248FECC-B551-47E3-B2F0-16B90907CB23}" type="datetimeFigureOut">
              <a:rPr lang="tr-TR" smtClean="0"/>
              <a:pPr/>
              <a:t>19.3.2015</a:t>
            </a:fld>
            <a:endParaRPr lang="tr-T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509013132"/>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48FECC-B551-47E3-B2F0-16B90907CB23}" type="datetimeFigureOut">
              <a:rPr lang="tr-TR" smtClean="0"/>
              <a:pPr/>
              <a:t>19.3.2015</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3263752202"/>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48FECC-B551-47E3-B2F0-16B90907CB23}" type="datetimeFigureOut">
              <a:rPr lang="tr-TR" smtClean="0"/>
              <a:pPr/>
              <a:t>19.3.2015</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2646568926"/>
      </p:ext>
    </p:extLst>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48FECC-B551-47E3-B2F0-16B90907CB23}" type="datetimeFigureOut">
              <a:rPr lang="tr-TR" smtClean="0"/>
              <a:pPr/>
              <a:t>19.3.2015</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3896124400"/>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48FECC-B551-47E3-B2F0-16B90907CB23}" type="datetimeFigureOut">
              <a:rPr lang="tr-TR" smtClean="0"/>
              <a:pPr/>
              <a:t>19.3.2015</a:t>
            </a:fld>
            <a:endParaRPr lang="tr-TR"/>
          </a:p>
        </p:txBody>
      </p:sp>
      <p:sp>
        <p:nvSpPr>
          <p:cNvPr id="5" name="Footer Placeholder 4"/>
          <p:cNvSpPr>
            <a:spLocks noGrp="1"/>
          </p:cNvSpPr>
          <p:nvPr>
            <p:ph type="ftr" sz="quarter" idx="11"/>
          </p:nvPr>
        </p:nvSpPr>
        <p:spPr/>
        <p:txBody>
          <a:bodyPr/>
          <a:lstStyle/>
          <a:p>
            <a:endParaRPr lang="tr-T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388714388"/>
      </p:ext>
    </p:extLst>
  </p:cSld>
  <p:clrMapOvr>
    <a:masterClrMapping/>
  </p:clrMapOvr>
  <p:transitio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48FECC-B551-47E3-B2F0-16B90907CB23}" type="datetimeFigureOut">
              <a:rPr lang="tr-TR" smtClean="0"/>
              <a:pPr/>
              <a:t>19.3.2015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1298506866"/>
      </p:ext>
    </p:extLst>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248FECC-B551-47E3-B2F0-16B90907CB23}" type="datetimeFigureOut">
              <a:rPr lang="tr-TR" smtClean="0"/>
              <a:pPr/>
              <a:t>19.3.2015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398817420"/>
      </p:ext>
    </p:extLst>
  </p:cSld>
  <p:clrMapOvr>
    <a:masterClrMapping/>
  </p:clrMapOvr>
  <p:transitio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9248FECC-B551-47E3-B2F0-16B90907CB23}" type="datetimeFigureOut">
              <a:rPr lang="tr-TR" smtClean="0"/>
              <a:pPr/>
              <a:t>19.3.2015</a:t>
            </a:fld>
            <a:endParaRPr lang="tr-TR"/>
          </a:p>
        </p:txBody>
      </p:sp>
      <p:sp>
        <p:nvSpPr>
          <p:cNvPr id="5" name="Footer Placeholder 4"/>
          <p:cNvSpPr>
            <a:spLocks noGrp="1"/>
          </p:cNvSpPr>
          <p:nvPr>
            <p:ph type="ftr" sz="quarter" idx="11"/>
          </p:nvPr>
        </p:nvSpPr>
        <p:spPr>
          <a:xfrm>
            <a:off x="516133" y="6387910"/>
            <a:ext cx="3859795" cy="228660"/>
          </a:xfrm>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624004930"/>
      </p:ext>
    </p:extLst>
  </p:cSld>
  <p:clrMapOvr>
    <a:masterClrMapping/>
  </p:clrMapOvr>
  <p:transition>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48FECC-B551-47E3-B2F0-16B90907CB23}" type="datetimeFigureOut">
              <a:rPr lang="tr-TR" smtClean="0"/>
              <a:pPr/>
              <a:t>19.3.2015</a:t>
            </a:fld>
            <a:endParaRPr lang="tr-TR"/>
          </a:p>
        </p:txBody>
      </p:sp>
      <p:sp>
        <p:nvSpPr>
          <p:cNvPr id="5" name="Footer Placeholder 4"/>
          <p:cNvSpPr>
            <a:spLocks noGrp="1"/>
          </p:cNvSpPr>
          <p:nvPr>
            <p:ph type="ftr" sz="quarter" idx="11"/>
          </p:nvPr>
        </p:nvSpPr>
        <p:spPr>
          <a:xfrm>
            <a:off x="538546" y="6365498"/>
            <a:ext cx="3859795" cy="228660"/>
          </a:xfrm>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1310106504"/>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48FECC-B551-47E3-B2F0-16B90907CB23}" type="datetimeFigureOut">
              <a:rPr lang="tr-TR" smtClean="0"/>
              <a:pPr/>
              <a:t>19.3.2015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2366587700"/>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48FECC-B551-47E3-B2F0-16B90907CB23}" type="datetimeFigureOut">
              <a:rPr lang="tr-TR" smtClean="0"/>
              <a:pPr/>
              <a:t>19.3.2015</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2138102613"/>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248FECC-B551-47E3-B2F0-16B90907CB23}" type="datetimeFigureOut">
              <a:rPr lang="tr-TR" smtClean="0"/>
              <a:pPr/>
              <a:t>19.3.2015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3202982310"/>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248FECC-B551-47E3-B2F0-16B90907CB23}" type="datetimeFigureOut">
              <a:rPr lang="tr-TR" smtClean="0"/>
              <a:pPr/>
              <a:t>19.3.2015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4251215660"/>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248FECC-B551-47E3-B2F0-16B90907CB23}" type="datetimeFigureOut">
              <a:rPr lang="tr-TR" smtClean="0"/>
              <a:pPr/>
              <a:t>19.3.2015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12539825"/>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248FECC-B551-47E3-B2F0-16B90907CB23}" type="datetimeFigureOut">
              <a:rPr lang="tr-TR" smtClean="0"/>
              <a:pPr/>
              <a:t>19.3.2015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3699083510"/>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48FECC-B551-47E3-B2F0-16B90907CB23}" type="datetimeFigureOut">
              <a:rPr lang="tr-TR" smtClean="0"/>
              <a:pPr/>
              <a:t>19.3.2015</a:t>
            </a:fld>
            <a:endParaRPr lang="tr-TR"/>
          </a:p>
        </p:txBody>
      </p:sp>
      <p:sp>
        <p:nvSpPr>
          <p:cNvPr id="6" name="Footer Placeholder 5"/>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280059226"/>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48FECC-B551-47E3-B2F0-16B90907CB23}" type="datetimeFigureOut">
              <a:rPr lang="tr-TR" smtClean="0"/>
              <a:pPr/>
              <a:t>19.3.2015</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882785028"/>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dirty="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9248FECC-B551-47E3-B2F0-16B90907CB23}" type="datetimeFigureOut">
              <a:rPr lang="tr-TR" smtClean="0"/>
              <a:pPr/>
              <a:t>19.3.2015</a:t>
            </a:fld>
            <a:endParaRPr lang="tr-T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tr-T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0CA53384-BA4D-4CFA-A0BA-8060BDDEFB5E}" type="slidenum">
              <a:rPr lang="tr-TR" smtClean="0"/>
              <a:pPr/>
              <a:t>‹#›</a:t>
            </a:fld>
            <a:endParaRPr lang="tr-TR"/>
          </a:p>
        </p:txBody>
      </p:sp>
    </p:spTree>
    <p:extLst>
      <p:ext uri="{BB962C8B-B14F-4D97-AF65-F5344CB8AC3E}">
        <p14:creationId xmlns:p14="http://schemas.microsoft.com/office/powerpoint/2010/main" xmlns="" val="344016954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Lst>
  <p:transition>
    <p:cover dir="r"/>
  </p:transition>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kariyer.net/ik-blog/wp-content/uploads/2013/12/yetkinlikasilic.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ETKİN CV HAZIRLAMA VE İŞ GÖRÜŞMESİ TEKNİKLERİ</a:t>
            </a:r>
            <a:endParaRPr lang="en-US" dirty="0"/>
          </a:p>
        </p:txBody>
      </p:sp>
      <p:sp>
        <p:nvSpPr>
          <p:cNvPr id="3" name="Subtitle 2"/>
          <p:cNvSpPr>
            <a:spLocks noGrp="1"/>
          </p:cNvSpPr>
          <p:nvPr>
            <p:ph type="subTitle" idx="1"/>
          </p:nvPr>
        </p:nvSpPr>
        <p:spPr/>
        <p:txBody>
          <a:bodyPr/>
          <a:lstStyle/>
          <a:p>
            <a:r>
              <a:rPr lang="tr-TR" b="1" dirty="0" smtClean="0">
                <a:effectLst>
                  <a:outerShdw blurRad="38100" dist="38100" dir="2700000" algn="tl">
                    <a:srgbClr val="000000">
                      <a:alpha val="43137"/>
                    </a:srgbClr>
                  </a:outerShdw>
                </a:effectLst>
              </a:rPr>
              <a:t>KARADENİZ TEKNİK ÜNİVERSİTESİ</a:t>
            </a:r>
          </a:p>
          <a:p>
            <a:r>
              <a:rPr lang="tr-TR" b="1" dirty="0" smtClean="0">
                <a:effectLst>
                  <a:outerShdw blurRad="38100" dist="38100" dir="2700000" algn="tl">
                    <a:srgbClr val="000000">
                      <a:alpha val="43137"/>
                    </a:srgbClr>
                  </a:outerShdw>
                </a:effectLst>
              </a:rPr>
              <a:t>KARİYER MERKEZİ</a:t>
            </a:r>
            <a:endParaRPr lang="en-US"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0A98AF03-7270-45C2-A683-C5E353EF01A5}" type="datetime4">
              <a:rPr lang="en-US" smtClean="0"/>
              <a:pPr/>
              <a:t>March 19, 2015</a:t>
            </a:fld>
            <a:endParaRPr lang="en-US" dirty="0"/>
          </a:p>
        </p:txBody>
      </p:sp>
      <p:sp>
        <p:nvSpPr>
          <p:cNvPr id="5" name="Footer Placeholder 4"/>
          <p:cNvSpPr>
            <a:spLocks noGrp="1"/>
          </p:cNvSpPr>
          <p:nvPr>
            <p:ph type="ftr" sz="quarter" idx="11"/>
          </p:nvPr>
        </p:nvSpPr>
        <p:spPr/>
        <p:txBody>
          <a:bodyPr/>
          <a:lstStyle/>
          <a:p>
            <a:r>
              <a:rPr lang="tr-TR" dirty="0" smtClean="0"/>
              <a:t>Doç. Dr. Kader ŞAHİN</a:t>
            </a:r>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a:t>
            </a:fld>
            <a:endParaRPr lang="en-US" dirty="0"/>
          </a:p>
        </p:txBody>
      </p:sp>
    </p:spTree>
    <p:extLst>
      <p:ext uri="{BB962C8B-B14F-4D97-AF65-F5344CB8AC3E}">
        <p14:creationId xmlns:p14="http://schemas.microsoft.com/office/powerpoint/2010/main" xmlns="" val="2194097937"/>
      </p:ext>
    </p:extLst>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CV’de Olması Gereken Bölümler</a:t>
            </a:r>
            <a:endParaRPr lang="tr-TR" dirty="0"/>
          </a:p>
        </p:txBody>
      </p:sp>
      <p:sp>
        <p:nvSpPr>
          <p:cNvPr id="3" name="2 İçerik Yer Tutucusu"/>
          <p:cNvSpPr>
            <a:spLocks noGrp="1"/>
          </p:cNvSpPr>
          <p:nvPr>
            <p:ph idx="1"/>
          </p:nvPr>
        </p:nvSpPr>
        <p:spPr>
          <a:xfrm>
            <a:off x="864382" y="2489200"/>
            <a:ext cx="7884082" cy="3530600"/>
          </a:xfrm>
        </p:spPr>
        <p:txBody>
          <a:bodyPr>
            <a:noAutofit/>
          </a:bodyPr>
          <a:lstStyle/>
          <a:p>
            <a:r>
              <a:rPr lang="tr-TR" sz="2400" dirty="0" smtClean="0">
                <a:solidFill>
                  <a:schemeClr val="tx1"/>
                </a:solidFill>
              </a:rPr>
              <a:t>İsim ve iletişim bilgileri </a:t>
            </a:r>
          </a:p>
          <a:p>
            <a:r>
              <a:rPr lang="tr-TR" sz="2400" dirty="0" smtClean="0">
                <a:solidFill>
                  <a:schemeClr val="tx1"/>
                </a:solidFill>
              </a:rPr>
              <a:t>Kişisel bilgiler </a:t>
            </a:r>
          </a:p>
          <a:p>
            <a:r>
              <a:rPr lang="tr-TR" sz="2400" dirty="0" smtClean="0">
                <a:solidFill>
                  <a:schemeClr val="tx1"/>
                </a:solidFill>
              </a:rPr>
              <a:t>Kariyer hedefi </a:t>
            </a:r>
          </a:p>
          <a:p>
            <a:r>
              <a:rPr lang="tr-TR" sz="2400" dirty="0" smtClean="0">
                <a:solidFill>
                  <a:schemeClr val="tx1"/>
                </a:solidFill>
              </a:rPr>
              <a:t>Eğitim bilgileri</a:t>
            </a:r>
          </a:p>
          <a:p>
            <a:r>
              <a:rPr lang="tr-TR" sz="2400" dirty="0" smtClean="0">
                <a:solidFill>
                  <a:schemeClr val="tx1"/>
                </a:solidFill>
              </a:rPr>
              <a:t>İş/staj deneyimi</a:t>
            </a:r>
          </a:p>
          <a:p>
            <a:r>
              <a:rPr lang="tr-TR" sz="2400" dirty="0" smtClean="0">
                <a:solidFill>
                  <a:schemeClr val="tx1"/>
                </a:solidFill>
              </a:rPr>
              <a:t>Beceriler (yabancı dil, bilgisayar becerileri)</a:t>
            </a:r>
          </a:p>
          <a:p>
            <a:r>
              <a:rPr lang="tr-TR" sz="2400" dirty="0" smtClean="0">
                <a:solidFill>
                  <a:schemeClr val="tx1"/>
                </a:solidFill>
              </a:rPr>
              <a:t>İlgi alanları/üyelikler/faaliyetler</a:t>
            </a:r>
          </a:p>
          <a:p>
            <a:r>
              <a:rPr lang="tr-TR" sz="2400" dirty="0" smtClean="0">
                <a:solidFill>
                  <a:schemeClr val="tx1"/>
                </a:solidFill>
              </a:rPr>
              <a:t>Referanslar</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10</a:t>
            </a:fld>
            <a:endParaRPr lang="en-US" dirty="0"/>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İsim ve İletişim Bilgileri </a:t>
            </a:r>
          </a:p>
        </p:txBody>
      </p:sp>
      <p:sp>
        <p:nvSpPr>
          <p:cNvPr id="3" name="2 İçerik Yer Tutucusu"/>
          <p:cNvSpPr>
            <a:spLocks noGrp="1"/>
          </p:cNvSpPr>
          <p:nvPr>
            <p:ph idx="1"/>
          </p:nvPr>
        </p:nvSpPr>
        <p:spPr>
          <a:xfrm>
            <a:off x="467544" y="2132856"/>
            <a:ext cx="8229600" cy="5357192"/>
          </a:xfrm>
        </p:spPr>
        <p:txBody>
          <a:bodyPr>
            <a:noAutofit/>
          </a:bodyPr>
          <a:lstStyle/>
          <a:p>
            <a:r>
              <a:rPr lang="tr-TR" dirty="0">
                <a:solidFill>
                  <a:schemeClr val="tx1"/>
                </a:solidFill>
              </a:rPr>
              <a:t>Adınızı, açık adresinizi, size ulaşılabilecek telefon numaralarını ve e-mail adresinizi </a:t>
            </a:r>
            <a:r>
              <a:rPr lang="tr-TR" dirty="0" err="1">
                <a:solidFill>
                  <a:schemeClr val="tx1"/>
                </a:solidFill>
              </a:rPr>
              <a:t>CV’nin</a:t>
            </a:r>
            <a:r>
              <a:rPr lang="tr-TR" dirty="0">
                <a:solidFill>
                  <a:schemeClr val="tx1"/>
                </a:solidFill>
              </a:rPr>
              <a:t> başına mutlaka yazmalısınız. </a:t>
            </a:r>
            <a:endParaRPr lang="tr-TR" dirty="0" smtClean="0">
              <a:solidFill>
                <a:schemeClr val="tx1"/>
              </a:solidFill>
            </a:endParaRPr>
          </a:p>
          <a:p>
            <a:r>
              <a:rPr lang="tr-TR" dirty="0" err="1" smtClean="0">
                <a:solidFill>
                  <a:schemeClr val="tx1"/>
                </a:solidFill>
              </a:rPr>
              <a:t>CV’nizi</a:t>
            </a:r>
            <a:r>
              <a:rPr lang="tr-TR" dirty="0" smtClean="0">
                <a:solidFill>
                  <a:schemeClr val="tx1"/>
                </a:solidFill>
              </a:rPr>
              <a:t> </a:t>
            </a:r>
            <a:r>
              <a:rPr lang="tr-TR" dirty="0">
                <a:solidFill>
                  <a:schemeClr val="tx1"/>
                </a:solidFill>
              </a:rPr>
              <a:t>gönderdiğiniz kişilerin sizinle temas kurabilmek için başka bir olanakları olmadığını unutmayın. Bu yüzden size kolaylıkla ulaşabilecekleri bir e-posta veya telefon numarası vermeniz çok önemlidir. </a:t>
            </a:r>
            <a:endParaRPr lang="tr-TR" dirty="0" smtClean="0">
              <a:solidFill>
                <a:schemeClr val="tx1"/>
              </a:solidFill>
            </a:endParaRPr>
          </a:p>
          <a:p>
            <a:r>
              <a:rPr lang="tr-TR" dirty="0" smtClean="0">
                <a:solidFill>
                  <a:schemeClr val="tx1"/>
                </a:solidFill>
              </a:rPr>
              <a:t>Bu </a:t>
            </a:r>
            <a:r>
              <a:rPr lang="tr-TR" dirty="0">
                <a:solidFill>
                  <a:schemeClr val="tx1"/>
                </a:solidFill>
              </a:rPr>
              <a:t>bilgiler genellikle sayfanın ortasına veya sol üst köşeye yazılmalıdır. İsminizi büyük harflerle gene üst tarafta sola veya ortaya yazabilirsiniz. </a:t>
            </a:r>
            <a:endParaRPr lang="tr-TR" dirty="0" smtClean="0">
              <a:solidFill>
                <a:schemeClr val="tx1"/>
              </a:solidFill>
            </a:endParaRPr>
          </a:p>
          <a:p>
            <a:r>
              <a:rPr lang="tr-TR" dirty="0" smtClean="0">
                <a:solidFill>
                  <a:schemeClr val="tx1"/>
                </a:solidFill>
              </a:rPr>
              <a:t>Doğum </a:t>
            </a:r>
            <a:r>
              <a:rPr lang="tr-TR" dirty="0">
                <a:solidFill>
                  <a:schemeClr val="tx1"/>
                </a:solidFill>
              </a:rPr>
              <a:t>tarihi, doğum yeri, medeni durum gibi bilgiler yazılmamalıdır. </a:t>
            </a:r>
            <a:endParaRPr lang="tr-TR" dirty="0" smtClean="0">
              <a:solidFill>
                <a:schemeClr val="tx1"/>
              </a:solidFill>
            </a:endParaRPr>
          </a:p>
          <a:p>
            <a:r>
              <a:rPr lang="tr-TR" dirty="0" smtClean="0">
                <a:solidFill>
                  <a:schemeClr val="tx1"/>
                </a:solidFill>
              </a:rPr>
              <a:t>CV’de </a:t>
            </a:r>
            <a:r>
              <a:rPr lang="tr-TR" dirty="0">
                <a:solidFill>
                  <a:schemeClr val="tx1"/>
                </a:solidFill>
              </a:rPr>
              <a:t>fotoğraf kullanmak tercihinize kalmıştır. Ancak kullanacağınız fotoğrafın son altı ay içerisinde çekilmiş ve başvurduğunuz pozisyona uygun olmasına dikkat edilmelidir. Fotoğraf sayfanın sağ üst köşesinde olmalıdır</a:t>
            </a:r>
            <a:r>
              <a:rPr lang="tr-TR" dirty="0" smtClean="0">
                <a:solidFill>
                  <a:schemeClr val="tx1"/>
                </a:solidFill>
              </a:rPr>
              <a:t>.</a:t>
            </a:r>
            <a:endParaRPr lang="tr-TR"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11</a:t>
            </a:fld>
            <a:endParaRPr lang="en-US" dirty="0"/>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Kişisel Bilgiler</a:t>
            </a:r>
            <a:endParaRPr lang="tr-TR" dirty="0"/>
          </a:p>
        </p:txBody>
      </p:sp>
      <p:sp>
        <p:nvSpPr>
          <p:cNvPr id="3" name="2 İçerik Yer Tutucusu"/>
          <p:cNvSpPr>
            <a:spLocks noGrp="1"/>
          </p:cNvSpPr>
          <p:nvPr>
            <p:ph idx="1"/>
          </p:nvPr>
        </p:nvSpPr>
        <p:spPr>
          <a:xfrm>
            <a:off x="864382" y="2489200"/>
            <a:ext cx="7812074" cy="3530600"/>
          </a:xfrm>
        </p:spPr>
        <p:txBody>
          <a:bodyPr>
            <a:noAutofit/>
          </a:bodyPr>
          <a:lstStyle/>
          <a:p>
            <a:r>
              <a:rPr lang="tr-TR" sz="2400" dirty="0" smtClean="0">
                <a:solidFill>
                  <a:schemeClr val="tx1"/>
                </a:solidFill>
              </a:rPr>
              <a:t>CV’de </a:t>
            </a:r>
            <a:r>
              <a:rPr lang="tr-TR" sz="2400" dirty="0">
                <a:solidFill>
                  <a:schemeClr val="tx1"/>
                </a:solidFill>
              </a:rPr>
              <a:t>yer alması gereken kişisel bilgiler arasında genellikle adayın uyruğu, cinsiyeti, doğum yeri ve tarihi, medeni hali, erkekse askerlik durumu yer alır.</a:t>
            </a:r>
          </a:p>
          <a:p>
            <a:pPr>
              <a:buNone/>
            </a:pPr>
            <a:r>
              <a:rPr lang="tr-TR" sz="2400" i="1" dirty="0" smtClean="0">
                <a:solidFill>
                  <a:schemeClr val="tx1"/>
                </a:solidFill>
              </a:rPr>
              <a:t>	</a:t>
            </a:r>
            <a:r>
              <a:rPr lang="tr-TR" sz="2400" i="1" u="sng" dirty="0" smtClean="0">
                <a:solidFill>
                  <a:schemeClr val="tx1"/>
                </a:solidFill>
              </a:rPr>
              <a:t>KİŞİSEL </a:t>
            </a:r>
            <a:r>
              <a:rPr lang="tr-TR" sz="2400" i="1" u="sng" dirty="0">
                <a:solidFill>
                  <a:schemeClr val="tx1"/>
                </a:solidFill>
              </a:rPr>
              <a:t>BİLGİLER</a:t>
            </a:r>
            <a:r>
              <a:rPr lang="tr-TR" sz="2400" i="1" dirty="0">
                <a:solidFill>
                  <a:schemeClr val="tx1"/>
                </a:solidFill>
              </a:rPr>
              <a:t/>
            </a:r>
            <a:br>
              <a:rPr lang="tr-TR" sz="2400" i="1" dirty="0">
                <a:solidFill>
                  <a:schemeClr val="tx1"/>
                </a:solidFill>
              </a:rPr>
            </a:br>
            <a:r>
              <a:rPr lang="tr-TR" sz="2400" i="1" dirty="0">
                <a:solidFill>
                  <a:schemeClr val="tx1"/>
                </a:solidFill>
              </a:rPr>
              <a:t>Uyruğu : TC</a:t>
            </a:r>
            <a:br>
              <a:rPr lang="tr-TR" sz="2400" i="1" dirty="0">
                <a:solidFill>
                  <a:schemeClr val="tx1"/>
                </a:solidFill>
              </a:rPr>
            </a:br>
            <a:r>
              <a:rPr lang="tr-TR" sz="2400" i="1" dirty="0">
                <a:solidFill>
                  <a:schemeClr val="tx1"/>
                </a:solidFill>
              </a:rPr>
              <a:t>Doğum yeri : Trabzon</a:t>
            </a:r>
            <a:br>
              <a:rPr lang="tr-TR" sz="2400" i="1" dirty="0">
                <a:solidFill>
                  <a:schemeClr val="tx1"/>
                </a:solidFill>
              </a:rPr>
            </a:br>
            <a:r>
              <a:rPr lang="tr-TR" sz="2400" i="1" dirty="0">
                <a:solidFill>
                  <a:schemeClr val="tx1"/>
                </a:solidFill>
              </a:rPr>
              <a:t>Doğum Tarihi : 10/02/1980</a:t>
            </a:r>
            <a:br>
              <a:rPr lang="tr-TR" sz="2400" i="1" dirty="0">
                <a:solidFill>
                  <a:schemeClr val="tx1"/>
                </a:solidFill>
              </a:rPr>
            </a:br>
            <a:r>
              <a:rPr lang="tr-TR" sz="2400" i="1" dirty="0">
                <a:solidFill>
                  <a:schemeClr val="tx1"/>
                </a:solidFill>
              </a:rPr>
              <a:t>Askerlik Durumu : 10/2015 tarihine kadar tecilli</a:t>
            </a:r>
            <a:br>
              <a:rPr lang="tr-TR" sz="2400" i="1" dirty="0">
                <a:solidFill>
                  <a:schemeClr val="tx1"/>
                </a:solidFill>
              </a:rPr>
            </a:br>
            <a:r>
              <a:rPr lang="tr-TR" sz="2400" i="1" dirty="0">
                <a:solidFill>
                  <a:schemeClr val="tx1"/>
                </a:solidFill>
              </a:rPr>
              <a:t>Medeni Durum : </a:t>
            </a:r>
            <a:r>
              <a:rPr lang="tr-TR" sz="2400" i="1" dirty="0" smtClean="0">
                <a:solidFill>
                  <a:schemeClr val="tx1"/>
                </a:solidFill>
              </a:rPr>
              <a:t>Bekar</a:t>
            </a:r>
            <a:endParaRPr lang="tr-TR" sz="2400" i="1"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12</a:t>
            </a:fld>
            <a:endParaRPr lang="en-US" dirty="0"/>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Kariyer Hedefi</a:t>
            </a:r>
            <a:endParaRPr lang="tr-TR" dirty="0"/>
          </a:p>
        </p:txBody>
      </p:sp>
      <p:sp>
        <p:nvSpPr>
          <p:cNvPr id="3" name="2 İçerik Yer Tutucusu"/>
          <p:cNvSpPr>
            <a:spLocks noGrp="1"/>
          </p:cNvSpPr>
          <p:nvPr>
            <p:ph idx="1"/>
          </p:nvPr>
        </p:nvSpPr>
        <p:spPr>
          <a:xfrm>
            <a:off x="467544" y="2132856"/>
            <a:ext cx="8229600" cy="4896544"/>
          </a:xfrm>
        </p:spPr>
        <p:txBody>
          <a:bodyPr>
            <a:normAutofit lnSpcReduction="10000"/>
          </a:bodyPr>
          <a:lstStyle/>
          <a:p>
            <a:r>
              <a:rPr lang="tr-TR" dirty="0" smtClean="0">
                <a:solidFill>
                  <a:schemeClr val="tx1"/>
                </a:solidFill>
              </a:rPr>
              <a:t>Hangi </a:t>
            </a:r>
            <a:r>
              <a:rPr lang="tr-TR" dirty="0">
                <a:solidFill>
                  <a:schemeClr val="tx1"/>
                </a:solidFill>
              </a:rPr>
              <a:t>alanda nasıl bir kariyer hedefiniz olduğunu kısacası kariyer planınızı açık bir şekilde yazmalısınız. </a:t>
            </a:r>
            <a:endParaRPr lang="tr-TR" dirty="0" smtClean="0">
              <a:solidFill>
                <a:schemeClr val="tx1"/>
              </a:solidFill>
            </a:endParaRPr>
          </a:p>
          <a:p>
            <a:r>
              <a:rPr lang="tr-TR" dirty="0" smtClean="0">
                <a:solidFill>
                  <a:schemeClr val="tx1"/>
                </a:solidFill>
              </a:rPr>
              <a:t>Kariyer </a:t>
            </a:r>
            <a:r>
              <a:rPr lang="tr-TR" dirty="0">
                <a:solidFill>
                  <a:schemeClr val="tx1"/>
                </a:solidFill>
              </a:rPr>
              <a:t>hedefinizin başvurduğunuz pozisyonun özellikleri ile uyumlu olmasına ve başvuru amacınızı ifade etmesine dikkat etmelisiniz. </a:t>
            </a:r>
            <a:endParaRPr lang="tr-TR" dirty="0" smtClean="0">
              <a:solidFill>
                <a:schemeClr val="tx1"/>
              </a:solidFill>
            </a:endParaRPr>
          </a:p>
          <a:p>
            <a:r>
              <a:rPr lang="tr-TR" dirty="0" smtClean="0">
                <a:solidFill>
                  <a:schemeClr val="tx1"/>
                </a:solidFill>
              </a:rPr>
              <a:t>Kariyer </a:t>
            </a:r>
            <a:r>
              <a:rPr lang="tr-TR" dirty="0">
                <a:solidFill>
                  <a:schemeClr val="tx1"/>
                </a:solidFill>
              </a:rPr>
              <a:t>hedefiniz CV’de belirtilen diğer bilgilerle tutarlı olmalıdır. Mesela, kariyer hedefini insan kaynakları alanında ilerlemek olarak belirleyen bir bireyin eğitim durumunun ve daha sonra katıldığı seminerlerin kişinin bu alanda gelişimini destekliyor olması </a:t>
            </a:r>
            <a:r>
              <a:rPr lang="tr-TR" dirty="0" smtClean="0">
                <a:solidFill>
                  <a:schemeClr val="tx1"/>
                </a:solidFill>
              </a:rPr>
              <a:t>gerekir. </a:t>
            </a:r>
            <a:r>
              <a:rPr lang="tr-TR" b="1" i="1" u="sng" dirty="0" smtClean="0">
                <a:solidFill>
                  <a:schemeClr val="tx1"/>
                </a:solidFill>
              </a:rPr>
              <a:t>KARİYER </a:t>
            </a:r>
            <a:r>
              <a:rPr lang="tr-TR" b="1" i="1" u="sng" dirty="0">
                <a:solidFill>
                  <a:schemeClr val="tx1"/>
                </a:solidFill>
              </a:rPr>
              <a:t>HEDEFİ:</a:t>
            </a:r>
            <a:r>
              <a:rPr lang="tr-TR" i="1" dirty="0">
                <a:solidFill>
                  <a:schemeClr val="tx1"/>
                </a:solidFill>
              </a:rPr>
              <a:t> </a:t>
            </a:r>
            <a:r>
              <a:rPr lang="tr-TR" i="1" dirty="0" smtClean="0">
                <a:solidFill>
                  <a:schemeClr val="tx1"/>
                </a:solidFill>
              </a:rPr>
              <a:t>Mesela</a:t>
            </a:r>
            <a:r>
              <a:rPr lang="tr-TR" i="1" dirty="0">
                <a:solidFill>
                  <a:schemeClr val="tx1"/>
                </a:solidFill>
              </a:rPr>
              <a:t>, bir proje koordinatörlüğü pozisyonuna başvuruda </a:t>
            </a:r>
            <a:r>
              <a:rPr lang="tr-TR" i="1" dirty="0" smtClean="0">
                <a:solidFill>
                  <a:schemeClr val="tx1"/>
                </a:solidFill>
              </a:rPr>
              <a:t>bulunurken; “Kariyer </a:t>
            </a:r>
            <a:r>
              <a:rPr lang="tr-TR" i="1" dirty="0">
                <a:solidFill>
                  <a:schemeClr val="tx1"/>
                </a:solidFill>
              </a:rPr>
              <a:t>hedefim, proje yönetimi alanında bilgi ve becerilerimi en iyi düzeyde aktarabileceğim bir pozisyonda yer </a:t>
            </a:r>
            <a:r>
              <a:rPr lang="tr-TR" i="1" dirty="0" smtClean="0">
                <a:solidFill>
                  <a:schemeClr val="tx1"/>
                </a:solidFill>
              </a:rPr>
              <a:t>almaktır.”</a:t>
            </a:r>
          </a:p>
          <a:p>
            <a:r>
              <a:rPr lang="tr-TR" dirty="0" smtClean="0">
                <a:solidFill>
                  <a:schemeClr val="tx1"/>
                </a:solidFill>
              </a:rPr>
              <a:t>Tabii ki </a:t>
            </a:r>
            <a:r>
              <a:rPr lang="tr-TR" dirty="0">
                <a:solidFill>
                  <a:schemeClr val="tx1"/>
                </a:solidFill>
              </a:rPr>
              <a:t>proje koordinatörlüğü pozisyonuna başvuruda bulunurken, bu pozisyonunun gerektirdikleri eğitim, tecrübe gibi koşulların </a:t>
            </a:r>
            <a:r>
              <a:rPr lang="tr-TR" dirty="0" err="1">
                <a:solidFill>
                  <a:schemeClr val="tx1"/>
                </a:solidFill>
              </a:rPr>
              <a:t>CV’nizin</a:t>
            </a:r>
            <a:r>
              <a:rPr lang="tr-TR" dirty="0">
                <a:solidFill>
                  <a:schemeClr val="tx1"/>
                </a:solidFill>
              </a:rPr>
              <a:t> ilgili bölümlerinde yeterli olması gerekir. Yukarıda da kısa bir örnek olması amacıyla verilmiş bu kalıplar aynen </a:t>
            </a:r>
            <a:r>
              <a:rPr lang="tr-TR" dirty="0" smtClean="0">
                <a:solidFill>
                  <a:schemeClr val="tx1"/>
                </a:solidFill>
              </a:rPr>
              <a:t>kopyalanarak </a:t>
            </a:r>
            <a:r>
              <a:rPr lang="tr-TR" dirty="0">
                <a:solidFill>
                  <a:schemeClr val="tx1"/>
                </a:solidFill>
              </a:rPr>
              <a:t>alınmamalıdır. Sizin kariyer hedeflerinizi ifade eden bir bölüm olmalıdır.</a:t>
            </a:r>
          </a:p>
          <a:p>
            <a:endParaRPr lang="tr-TR"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13</a:t>
            </a:fld>
            <a:endParaRPr lang="en-US" dirty="0"/>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Eğitim Bilgileri</a:t>
            </a:r>
            <a:endParaRPr lang="tr-TR" dirty="0"/>
          </a:p>
        </p:txBody>
      </p:sp>
      <p:sp>
        <p:nvSpPr>
          <p:cNvPr id="3" name="2 İçerik Yer Tutucusu"/>
          <p:cNvSpPr>
            <a:spLocks noGrp="1"/>
          </p:cNvSpPr>
          <p:nvPr>
            <p:ph idx="1"/>
          </p:nvPr>
        </p:nvSpPr>
        <p:spPr>
          <a:xfrm>
            <a:off x="467544" y="2132856"/>
            <a:ext cx="8229600" cy="5429200"/>
          </a:xfrm>
        </p:spPr>
        <p:txBody>
          <a:bodyPr>
            <a:normAutofit/>
          </a:bodyPr>
          <a:lstStyle/>
          <a:p>
            <a:r>
              <a:rPr lang="tr-TR" dirty="0">
                <a:solidFill>
                  <a:schemeClr val="tx1"/>
                </a:solidFill>
              </a:rPr>
              <a:t>Yeni mezunsanız eğitim bilgileri ilk sırada yer </a:t>
            </a:r>
            <a:r>
              <a:rPr lang="tr-TR" dirty="0" smtClean="0">
                <a:solidFill>
                  <a:schemeClr val="tx1"/>
                </a:solidFill>
              </a:rPr>
              <a:t>almalıdır.</a:t>
            </a:r>
          </a:p>
          <a:p>
            <a:r>
              <a:rPr lang="tr-TR" dirty="0" smtClean="0">
                <a:solidFill>
                  <a:schemeClr val="tx1"/>
                </a:solidFill>
              </a:rPr>
              <a:t>Yeni </a:t>
            </a:r>
            <a:r>
              <a:rPr lang="tr-TR" dirty="0">
                <a:solidFill>
                  <a:schemeClr val="tx1"/>
                </a:solidFill>
              </a:rPr>
              <a:t>mezun değil, belirli bir iş deneyimine sahipseniz, bir alt basamakta yer alan “iş deneyimi” bölümü “eğitim bilgileri” bölümünden daha önce yazılabilir. </a:t>
            </a:r>
            <a:endParaRPr lang="tr-TR" dirty="0" smtClean="0">
              <a:solidFill>
                <a:schemeClr val="tx1"/>
              </a:solidFill>
            </a:endParaRPr>
          </a:p>
          <a:p>
            <a:r>
              <a:rPr lang="tr-TR" dirty="0" smtClean="0">
                <a:solidFill>
                  <a:schemeClr val="tx1"/>
                </a:solidFill>
              </a:rPr>
              <a:t>Mezun </a:t>
            </a:r>
            <a:r>
              <a:rPr lang="tr-TR" dirty="0">
                <a:solidFill>
                  <a:schemeClr val="tx1"/>
                </a:solidFill>
              </a:rPr>
              <a:t>olduğunuz programları ters kronolojik sıra ile yazmalısınız. </a:t>
            </a:r>
            <a:endParaRPr lang="tr-TR" dirty="0" smtClean="0">
              <a:solidFill>
                <a:schemeClr val="tx1"/>
              </a:solidFill>
            </a:endParaRPr>
          </a:p>
          <a:p>
            <a:r>
              <a:rPr lang="tr-TR" dirty="0" smtClean="0">
                <a:solidFill>
                  <a:schemeClr val="tx1"/>
                </a:solidFill>
              </a:rPr>
              <a:t>Mezun </a:t>
            </a:r>
            <a:r>
              <a:rPr lang="tr-TR" dirty="0">
                <a:solidFill>
                  <a:schemeClr val="tx1"/>
                </a:solidFill>
              </a:rPr>
              <a:t>olduğunuz lise ve üniversitenin ismini fakülte ve bölüm adlarını da belirtip, okula giriş ve mezuniyet tarihlerini de eklemelisiniz. </a:t>
            </a:r>
            <a:endParaRPr lang="tr-TR" dirty="0" smtClean="0">
              <a:solidFill>
                <a:schemeClr val="tx1"/>
              </a:solidFill>
            </a:endParaRPr>
          </a:p>
          <a:p>
            <a:r>
              <a:rPr lang="tr-TR" dirty="0" smtClean="0">
                <a:solidFill>
                  <a:schemeClr val="tx1"/>
                </a:solidFill>
              </a:rPr>
              <a:t>Yeni </a:t>
            </a:r>
            <a:r>
              <a:rPr lang="tr-TR" dirty="0">
                <a:solidFill>
                  <a:schemeClr val="tx1"/>
                </a:solidFill>
              </a:rPr>
              <a:t>mezun bir adayın iş tecrübesi yoksa, başvurduğu pozisyonla ilgili aldığı dersleri eklemesi yararlı olabilir. </a:t>
            </a:r>
            <a:endParaRPr lang="tr-TR" dirty="0" smtClean="0">
              <a:solidFill>
                <a:schemeClr val="tx1"/>
              </a:solidFill>
            </a:endParaRPr>
          </a:p>
          <a:p>
            <a:r>
              <a:rPr lang="tr-TR" dirty="0" smtClean="0">
                <a:solidFill>
                  <a:schemeClr val="tx1"/>
                </a:solidFill>
              </a:rPr>
              <a:t>Okurken </a:t>
            </a:r>
            <a:r>
              <a:rPr lang="tr-TR" dirty="0">
                <a:solidFill>
                  <a:schemeClr val="tx1"/>
                </a:solidFill>
              </a:rPr>
              <a:t>aldığınız dereceleri ya da önemli başarı ve genel not ortalamanızı belirtmeniz yararlı </a:t>
            </a:r>
            <a:r>
              <a:rPr lang="tr-TR" dirty="0" smtClean="0">
                <a:solidFill>
                  <a:schemeClr val="tx1"/>
                </a:solidFill>
              </a:rPr>
              <a:t>olabilir.</a:t>
            </a:r>
          </a:p>
          <a:p>
            <a:r>
              <a:rPr lang="tr-TR" dirty="0" smtClean="0">
                <a:solidFill>
                  <a:schemeClr val="tx1"/>
                </a:solidFill>
              </a:rPr>
              <a:t>Başvurduğunuz </a:t>
            </a:r>
            <a:r>
              <a:rPr lang="tr-TR" dirty="0">
                <a:solidFill>
                  <a:schemeClr val="tx1"/>
                </a:solidFill>
              </a:rPr>
              <a:t>pozisyona ilgili olarak katıldığınız kurslar, seminerler, sertifika programlarını tarih, eğitimin süresi ve eğitimi veren kuruluşun ismi de belirtilerek yazılmalıdır.</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14</a:t>
            </a:fld>
            <a:endParaRPr lang="en-US" dirty="0"/>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İş/Staj Deneyimi</a:t>
            </a:r>
            <a:endParaRPr lang="tr-TR" dirty="0"/>
          </a:p>
        </p:txBody>
      </p:sp>
      <p:sp>
        <p:nvSpPr>
          <p:cNvPr id="3" name="2 İçerik Yer Tutucusu"/>
          <p:cNvSpPr>
            <a:spLocks noGrp="1"/>
          </p:cNvSpPr>
          <p:nvPr>
            <p:ph idx="1"/>
          </p:nvPr>
        </p:nvSpPr>
        <p:spPr>
          <a:xfrm>
            <a:off x="864382" y="2489200"/>
            <a:ext cx="7812074" cy="3530600"/>
          </a:xfrm>
        </p:spPr>
        <p:txBody>
          <a:bodyPr>
            <a:noAutofit/>
          </a:bodyPr>
          <a:lstStyle/>
          <a:p>
            <a:r>
              <a:rPr lang="tr-TR" sz="2000" dirty="0">
                <a:solidFill>
                  <a:schemeClr val="tx1"/>
                </a:solidFill>
              </a:rPr>
              <a:t>İş deneyimi </a:t>
            </a:r>
            <a:r>
              <a:rPr lang="tr-TR" sz="2000" dirty="0" err="1">
                <a:solidFill>
                  <a:schemeClr val="tx1"/>
                </a:solidFill>
              </a:rPr>
              <a:t>CV’nin</a:t>
            </a:r>
            <a:r>
              <a:rPr lang="tr-TR" sz="2000" dirty="0">
                <a:solidFill>
                  <a:schemeClr val="tx1"/>
                </a:solidFill>
              </a:rPr>
              <a:t> en önemli bölümlerinden birisidir. </a:t>
            </a:r>
            <a:endParaRPr lang="tr-TR" sz="2000" dirty="0" smtClean="0">
              <a:solidFill>
                <a:schemeClr val="tx1"/>
              </a:solidFill>
            </a:endParaRPr>
          </a:p>
          <a:p>
            <a:r>
              <a:rPr lang="tr-TR" sz="2000" dirty="0" smtClean="0">
                <a:solidFill>
                  <a:schemeClr val="tx1"/>
                </a:solidFill>
              </a:rPr>
              <a:t>İş </a:t>
            </a:r>
            <a:r>
              <a:rPr lang="tr-TR" sz="2000" dirty="0">
                <a:solidFill>
                  <a:schemeClr val="tx1"/>
                </a:solidFill>
              </a:rPr>
              <a:t>ve staj deneyimleriniz ters kronolojik sıra ile </a:t>
            </a:r>
            <a:r>
              <a:rPr lang="tr-TR" sz="2000" dirty="0" smtClean="0">
                <a:solidFill>
                  <a:schemeClr val="tx1"/>
                </a:solidFill>
              </a:rPr>
              <a:t>yazılmalıdır.</a:t>
            </a:r>
          </a:p>
          <a:p>
            <a:r>
              <a:rPr lang="tr-TR" sz="2000" dirty="0" smtClean="0">
                <a:solidFill>
                  <a:schemeClr val="tx1"/>
                </a:solidFill>
              </a:rPr>
              <a:t>Daha </a:t>
            </a:r>
            <a:r>
              <a:rPr lang="tr-TR" sz="2000" dirty="0">
                <a:solidFill>
                  <a:schemeClr val="tx1"/>
                </a:solidFill>
              </a:rPr>
              <a:t>önceki çalıştığınız şirketlerdeki üstlenmiş olduğunuz işleri, unvanlarınızı, yer aldığınız projeleri, başlayış ve bitiş tarihleri ile belirtiniz. </a:t>
            </a:r>
            <a:endParaRPr lang="tr-TR" sz="2000" dirty="0" smtClean="0">
              <a:solidFill>
                <a:schemeClr val="tx1"/>
              </a:solidFill>
            </a:endParaRPr>
          </a:p>
          <a:p>
            <a:r>
              <a:rPr lang="tr-TR" sz="2000" dirty="0" err="1" smtClean="0">
                <a:solidFill>
                  <a:schemeClr val="tx1"/>
                </a:solidFill>
              </a:rPr>
              <a:t>CV’yi</a:t>
            </a:r>
            <a:r>
              <a:rPr lang="tr-TR" sz="2000" dirty="0" smtClean="0">
                <a:solidFill>
                  <a:schemeClr val="tx1"/>
                </a:solidFill>
              </a:rPr>
              <a:t> </a:t>
            </a:r>
            <a:r>
              <a:rPr lang="tr-TR" sz="2000" dirty="0">
                <a:solidFill>
                  <a:schemeClr val="tx1"/>
                </a:solidFill>
              </a:rPr>
              <a:t>değerlendiren uzmanlar, adayın önceki deneyimlerine, yer aldığı projelere ve çalışmış olduğu şirketlere yapmış olduğu katkıyı inceleyerek adayın başvurduğu pozisyona uygunluğunu tespit etmeye çalışırlar. Başarılarınızı ve şirkete olan katkısını özellikle vurgulamalısınız.</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15</a:t>
            </a:fld>
            <a:endParaRPr lang="en-US" dirty="0"/>
          </a:p>
        </p:txBody>
      </p:sp>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Beceriler (Yabancı Dil, Bilgisayar Becerileri)</a:t>
            </a:r>
            <a:endParaRPr lang="tr-TR" dirty="0"/>
          </a:p>
        </p:txBody>
      </p:sp>
      <p:sp>
        <p:nvSpPr>
          <p:cNvPr id="3" name="2 İçerik Yer Tutucusu"/>
          <p:cNvSpPr>
            <a:spLocks noGrp="1"/>
          </p:cNvSpPr>
          <p:nvPr>
            <p:ph idx="1"/>
          </p:nvPr>
        </p:nvSpPr>
        <p:spPr>
          <a:xfrm>
            <a:off x="864382" y="2489200"/>
            <a:ext cx="7884082" cy="3530600"/>
          </a:xfrm>
        </p:spPr>
        <p:txBody>
          <a:bodyPr>
            <a:noAutofit/>
          </a:bodyPr>
          <a:lstStyle/>
          <a:p>
            <a:r>
              <a:rPr lang="tr-TR" sz="2000" dirty="0">
                <a:solidFill>
                  <a:schemeClr val="tx1"/>
                </a:solidFill>
              </a:rPr>
              <a:t>Bildiğiniz yabancı dilleri yanlarında seviyelerini de derecelendirecek şekilde </a:t>
            </a:r>
            <a:r>
              <a:rPr lang="tr-TR" sz="2000" dirty="0" smtClean="0">
                <a:solidFill>
                  <a:schemeClr val="tx1"/>
                </a:solidFill>
              </a:rPr>
              <a:t>yazmalısınız.</a:t>
            </a:r>
          </a:p>
          <a:p>
            <a:r>
              <a:rPr lang="tr-TR" sz="2000" dirty="0" smtClean="0">
                <a:solidFill>
                  <a:schemeClr val="tx1"/>
                </a:solidFill>
              </a:rPr>
              <a:t>Daha </a:t>
            </a:r>
            <a:r>
              <a:rPr lang="tr-TR" sz="2000" dirty="0">
                <a:solidFill>
                  <a:schemeClr val="tx1"/>
                </a:solidFill>
              </a:rPr>
              <a:t>sonraki aşamalarda zor durumda kalmamak için bildiğiniz yabancı dilin düzeyi konusunda yanıltıcı bilgi vermekten kaçınmalısınız. </a:t>
            </a:r>
            <a:endParaRPr lang="tr-TR" sz="2000" dirty="0" smtClean="0">
              <a:solidFill>
                <a:schemeClr val="tx1"/>
              </a:solidFill>
            </a:endParaRPr>
          </a:p>
          <a:p>
            <a:r>
              <a:rPr lang="tr-TR" sz="2000" dirty="0" smtClean="0">
                <a:solidFill>
                  <a:schemeClr val="tx1"/>
                </a:solidFill>
              </a:rPr>
              <a:t>Dil </a:t>
            </a:r>
            <a:r>
              <a:rPr lang="tr-TR" sz="2000" dirty="0">
                <a:solidFill>
                  <a:schemeClr val="tx1"/>
                </a:solidFill>
              </a:rPr>
              <a:t>düzeyinizi gösterir resmi belgeleriniz (TEOFL, YDS gibi) varsa dereceleri ile belirtmeniz yararlı </a:t>
            </a:r>
            <a:r>
              <a:rPr lang="tr-TR" sz="2000" dirty="0" smtClean="0">
                <a:solidFill>
                  <a:schemeClr val="tx1"/>
                </a:solidFill>
              </a:rPr>
              <a:t>olabilir.</a:t>
            </a:r>
          </a:p>
          <a:p>
            <a:r>
              <a:rPr lang="tr-TR" sz="2000" dirty="0" smtClean="0">
                <a:solidFill>
                  <a:schemeClr val="tx1"/>
                </a:solidFill>
              </a:rPr>
              <a:t>Kullandığınız </a:t>
            </a:r>
            <a:r>
              <a:rPr lang="tr-TR" sz="2000" dirty="0">
                <a:solidFill>
                  <a:schemeClr val="tx1"/>
                </a:solidFill>
              </a:rPr>
              <a:t>bilgisayar programlarını da </a:t>
            </a:r>
            <a:r>
              <a:rPr lang="tr-TR" sz="2000" dirty="0" smtClean="0">
                <a:solidFill>
                  <a:schemeClr val="tx1"/>
                </a:solidFill>
              </a:rPr>
              <a:t>sıralamalısınız.</a:t>
            </a:r>
          </a:p>
          <a:p>
            <a:r>
              <a:rPr lang="tr-TR" sz="2000" dirty="0" smtClean="0">
                <a:solidFill>
                  <a:schemeClr val="tx1"/>
                </a:solidFill>
              </a:rPr>
              <a:t>Başvurduğunuz </a:t>
            </a:r>
            <a:r>
              <a:rPr lang="tr-TR" sz="2000" dirty="0">
                <a:solidFill>
                  <a:schemeClr val="tx1"/>
                </a:solidFill>
              </a:rPr>
              <a:t>pozisyonla ilgili farklı becerileriniz varsa onları da bu alana ekleyebilirisiniz.</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16</a:t>
            </a:fld>
            <a:endParaRPr lang="en-US" dirty="0"/>
          </a:p>
        </p:txBody>
      </p:sp>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İlgi Alanları/Üyelikler/Faaliyetler</a:t>
            </a:r>
            <a:endParaRPr lang="tr-TR" dirty="0"/>
          </a:p>
        </p:txBody>
      </p:sp>
      <p:sp>
        <p:nvSpPr>
          <p:cNvPr id="3" name="2 İçerik Yer Tutucusu"/>
          <p:cNvSpPr>
            <a:spLocks noGrp="1"/>
          </p:cNvSpPr>
          <p:nvPr>
            <p:ph idx="1"/>
          </p:nvPr>
        </p:nvSpPr>
        <p:spPr>
          <a:xfrm>
            <a:off x="467544" y="2132856"/>
            <a:ext cx="8229600" cy="5141168"/>
          </a:xfrm>
        </p:spPr>
        <p:txBody>
          <a:bodyPr>
            <a:normAutofit/>
          </a:bodyPr>
          <a:lstStyle/>
          <a:p>
            <a:r>
              <a:rPr lang="tr-TR" sz="2000" dirty="0">
                <a:solidFill>
                  <a:schemeClr val="tx1"/>
                </a:solidFill>
              </a:rPr>
              <a:t>İlgi alanlarınızı sıralamalısınız. Ancak ilgi alanlarınız günlük rutin sosyal hayatınızda yaptığınız kitap okumak, müzik dinlemek gibi hobi yada özel aktiviteleriniz değildir. </a:t>
            </a:r>
            <a:endParaRPr lang="tr-TR" sz="2000" dirty="0" smtClean="0">
              <a:solidFill>
                <a:schemeClr val="tx1"/>
              </a:solidFill>
            </a:endParaRPr>
          </a:p>
          <a:p>
            <a:r>
              <a:rPr lang="tr-TR" sz="2000" dirty="0" smtClean="0">
                <a:solidFill>
                  <a:schemeClr val="tx1"/>
                </a:solidFill>
              </a:rPr>
              <a:t>Şiir </a:t>
            </a:r>
            <a:r>
              <a:rPr lang="tr-TR" sz="2000" dirty="0">
                <a:solidFill>
                  <a:schemeClr val="tx1"/>
                </a:solidFill>
              </a:rPr>
              <a:t>yazmak, bir müzik aleti çalmak, bir basketbol takımının kaptanı olmak gibi özel ilgi alanlarınızı yazabilirsiniz. Ayrıca başvurduğunuz pozisyonla ilgili olanları da öncelikle belirtmeniz faydalı </a:t>
            </a:r>
            <a:r>
              <a:rPr lang="tr-TR" sz="2000" dirty="0" smtClean="0">
                <a:solidFill>
                  <a:schemeClr val="tx1"/>
                </a:solidFill>
              </a:rPr>
              <a:t>olabilir.</a:t>
            </a:r>
          </a:p>
          <a:p>
            <a:r>
              <a:rPr lang="tr-TR" sz="2000" dirty="0" smtClean="0">
                <a:solidFill>
                  <a:schemeClr val="tx1"/>
                </a:solidFill>
              </a:rPr>
              <a:t>Fazla </a:t>
            </a:r>
            <a:r>
              <a:rPr lang="tr-TR" sz="2000" dirty="0">
                <a:solidFill>
                  <a:schemeClr val="tx1"/>
                </a:solidFill>
              </a:rPr>
              <a:t>ilgi duymadığınız aktiviteleri sırf yazmış olmak için </a:t>
            </a:r>
            <a:r>
              <a:rPr lang="tr-TR" sz="2000" dirty="0" smtClean="0">
                <a:solidFill>
                  <a:schemeClr val="tx1"/>
                </a:solidFill>
              </a:rPr>
              <a:t>yazmamalısınız.</a:t>
            </a:r>
          </a:p>
          <a:p>
            <a:r>
              <a:rPr lang="tr-TR" sz="2000" dirty="0" smtClean="0">
                <a:solidFill>
                  <a:schemeClr val="tx1"/>
                </a:solidFill>
              </a:rPr>
              <a:t>Mesleğinizle </a:t>
            </a:r>
            <a:r>
              <a:rPr lang="tr-TR" sz="2000" dirty="0">
                <a:solidFill>
                  <a:schemeClr val="tx1"/>
                </a:solidFill>
              </a:rPr>
              <a:t>ilgili profesyonel kuruluşlara üye iseniz bunları yazmak sizin için çok avantajlı </a:t>
            </a:r>
            <a:r>
              <a:rPr lang="tr-TR" sz="2000" dirty="0" smtClean="0">
                <a:solidFill>
                  <a:schemeClr val="tx1"/>
                </a:solidFill>
              </a:rPr>
              <a:t>olacaktır.</a:t>
            </a:r>
          </a:p>
          <a:p>
            <a:r>
              <a:rPr lang="tr-TR" sz="2000" dirty="0" smtClean="0">
                <a:solidFill>
                  <a:schemeClr val="tx1"/>
                </a:solidFill>
              </a:rPr>
              <a:t>İş </a:t>
            </a:r>
            <a:r>
              <a:rPr lang="tr-TR" sz="2000" dirty="0">
                <a:solidFill>
                  <a:schemeClr val="tx1"/>
                </a:solidFill>
              </a:rPr>
              <a:t>hayatının dışında kalmış ancak belirtmenizde yarar sağlayacak faaliyetlerinizi de burada belirtebilirsiniz.</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17</a:t>
            </a:fld>
            <a:endParaRPr lang="en-US" dirty="0"/>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Referanslar</a:t>
            </a:r>
            <a:endParaRPr lang="tr-TR" dirty="0"/>
          </a:p>
        </p:txBody>
      </p:sp>
      <p:sp>
        <p:nvSpPr>
          <p:cNvPr id="3" name="2 İçerik Yer Tutucusu"/>
          <p:cNvSpPr>
            <a:spLocks noGrp="1"/>
          </p:cNvSpPr>
          <p:nvPr>
            <p:ph idx="1"/>
          </p:nvPr>
        </p:nvSpPr>
        <p:spPr>
          <a:xfrm>
            <a:off x="395536" y="2132856"/>
            <a:ext cx="8280920" cy="4896544"/>
          </a:xfrm>
        </p:spPr>
        <p:txBody>
          <a:bodyPr>
            <a:normAutofit lnSpcReduction="10000"/>
          </a:bodyPr>
          <a:lstStyle/>
          <a:p>
            <a:r>
              <a:rPr lang="tr-TR" dirty="0">
                <a:solidFill>
                  <a:schemeClr val="tx1"/>
                </a:solidFill>
              </a:rPr>
              <a:t>Genellikle iki referans </a:t>
            </a:r>
            <a:r>
              <a:rPr lang="tr-TR" dirty="0" smtClean="0">
                <a:solidFill>
                  <a:schemeClr val="tx1"/>
                </a:solidFill>
              </a:rPr>
              <a:t>yazılır.</a:t>
            </a:r>
          </a:p>
          <a:p>
            <a:r>
              <a:rPr lang="tr-TR" dirty="0" smtClean="0">
                <a:solidFill>
                  <a:schemeClr val="tx1"/>
                </a:solidFill>
              </a:rPr>
              <a:t>Yeni </a:t>
            </a:r>
            <a:r>
              <a:rPr lang="tr-TR" dirty="0">
                <a:solidFill>
                  <a:schemeClr val="tx1"/>
                </a:solidFill>
              </a:rPr>
              <a:t>mezunsanız referanslarınızdan birisi üniversitedeki hocanız, biri de staj yaptığınız yerdeki yöneticiniz olabilir. </a:t>
            </a:r>
            <a:endParaRPr lang="tr-TR" dirty="0" smtClean="0">
              <a:solidFill>
                <a:schemeClr val="tx1"/>
              </a:solidFill>
            </a:endParaRPr>
          </a:p>
          <a:p>
            <a:r>
              <a:rPr lang="tr-TR" dirty="0" smtClean="0">
                <a:solidFill>
                  <a:schemeClr val="tx1"/>
                </a:solidFill>
              </a:rPr>
              <a:t>Referans </a:t>
            </a:r>
            <a:r>
              <a:rPr lang="tr-TR" dirty="0">
                <a:solidFill>
                  <a:schemeClr val="tx1"/>
                </a:solidFill>
              </a:rPr>
              <a:t>olarak yazacağınız isimler, sizi yakından tanıyan ve hakkınızda doğru bilgi verebilecek ve uzmanlarla konuşabilecek kişiler olmalıdır. </a:t>
            </a:r>
            <a:endParaRPr lang="tr-TR" dirty="0" smtClean="0">
              <a:solidFill>
                <a:schemeClr val="tx1"/>
              </a:solidFill>
            </a:endParaRPr>
          </a:p>
          <a:p>
            <a:r>
              <a:rPr lang="tr-TR" dirty="0" smtClean="0">
                <a:solidFill>
                  <a:schemeClr val="tx1"/>
                </a:solidFill>
              </a:rPr>
              <a:t>Akrabalar</a:t>
            </a:r>
            <a:r>
              <a:rPr lang="tr-TR" dirty="0">
                <a:solidFill>
                  <a:schemeClr val="tx1"/>
                </a:solidFill>
              </a:rPr>
              <a:t>, yakın arkadaşlar referans olarak </a:t>
            </a:r>
            <a:r>
              <a:rPr lang="tr-TR" dirty="0" smtClean="0">
                <a:solidFill>
                  <a:schemeClr val="tx1"/>
                </a:solidFill>
              </a:rPr>
              <a:t>yazılmamalıdır.</a:t>
            </a:r>
          </a:p>
          <a:p>
            <a:r>
              <a:rPr lang="tr-TR" dirty="0" smtClean="0">
                <a:solidFill>
                  <a:schemeClr val="tx1"/>
                </a:solidFill>
              </a:rPr>
              <a:t>Akademisyenler</a:t>
            </a:r>
            <a:r>
              <a:rPr lang="tr-TR" dirty="0">
                <a:solidFill>
                  <a:schemeClr val="tx1"/>
                </a:solidFill>
              </a:rPr>
              <a:t>, çalıştığınız yerlerdeki yönetici veya şef pozisyonundaki kişiler referans </a:t>
            </a:r>
            <a:r>
              <a:rPr lang="tr-TR" dirty="0" smtClean="0">
                <a:solidFill>
                  <a:schemeClr val="tx1"/>
                </a:solidFill>
              </a:rPr>
              <a:t>yazılabilir.</a:t>
            </a:r>
          </a:p>
          <a:p>
            <a:r>
              <a:rPr lang="tr-TR" dirty="0" smtClean="0">
                <a:solidFill>
                  <a:schemeClr val="tx1"/>
                </a:solidFill>
              </a:rPr>
              <a:t>Referans </a:t>
            </a:r>
            <a:r>
              <a:rPr lang="tr-TR" dirty="0">
                <a:solidFill>
                  <a:schemeClr val="tx1"/>
                </a:solidFill>
              </a:rPr>
              <a:t>yazılacak kişilerden önceden izin alınmalı, pozisyonları, iş adresleri, telefon numaraları mutlaka </a:t>
            </a:r>
            <a:r>
              <a:rPr lang="tr-TR" dirty="0" smtClean="0">
                <a:solidFill>
                  <a:schemeClr val="tx1"/>
                </a:solidFill>
              </a:rPr>
              <a:t>yazılmalıdır.</a:t>
            </a:r>
          </a:p>
          <a:p>
            <a:r>
              <a:rPr lang="tr-TR" dirty="0" smtClean="0">
                <a:solidFill>
                  <a:schemeClr val="tx1"/>
                </a:solidFill>
              </a:rPr>
              <a:t>Diğer </a:t>
            </a:r>
            <a:r>
              <a:rPr lang="tr-TR" dirty="0">
                <a:solidFill>
                  <a:schemeClr val="tx1"/>
                </a:solidFill>
              </a:rPr>
              <a:t>bir seçenek ise, “talep edildiğinde verilecektir” ibaresini eklemektir. Ancak bununla ilgili tam bir görüş birliği bulunmamaktadır. Eğer referansınız yoksa bu bölümü eklemeyin, veya varsa zaten referanslarınızı belirtmeyi tercih etmelisiniz.</a:t>
            </a:r>
          </a:p>
        </p:txBody>
      </p:sp>
      <p:sp>
        <p:nvSpPr>
          <p:cNvPr id="4" name="Slide Number Placeholder 5"/>
          <p:cNvSpPr>
            <a:spLocks noGrp="1"/>
          </p:cNvSpPr>
          <p:nvPr>
            <p:ph type="sldNum" sz="quarter" idx="12"/>
          </p:nvPr>
        </p:nvSpPr>
        <p:spPr>
          <a:xfrm>
            <a:off x="7678616" y="295730"/>
            <a:ext cx="791308" cy="767687"/>
          </a:xfrm>
        </p:spPr>
        <p:txBody>
          <a:bodyPr/>
          <a:lstStyle/>
          <a:p>
            <a:r>
              <a:rPr lang="tr-TR" dirty="0" smtClean="0"/>
              <a:t>18</a:t>
            </a:r>
            <a:endParaRPr lang="en-US" dirty="0"/>
          </a:p>
        </p:txBody>
      </p:sp>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Kronolojik Cv Örneği</a:t>
            </a:r>
            <a:endParaRPr lang="tr-TR" dirty="0"/>
          </a:p>
        </p:txBody>
      </p:sp>
      <p:pic>
        <p:nvPicPr>
          <p:cNvPr id="2050" name="Picture 2"/>
          <p:cNvPicPr>
            <a:picLocks noGrp="1" noChangeAspect="1" noChangeArrowheads="1"/>
          </p:cNvPicPr>
          <p:nvPr>
            <p:ph idx="1"/>
          </p:nvPr>
        </p:nvPicPr>
        <p:blipFill>
          <a:blip r:embed="rId2" cstate="print"/>
          <a:srcRect l="17318" t="6925" r="18267" b="4197"/>
          <a:stretch>
            <a:fillRect/>
          </a:stretch>
        </p:blipFill>
        <p:spPr bwMode="auto">
          <a:xfrm>
            <a:off x="827584" y="2204864"/>
            <a:ext cx="7488832"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5"/>
          <p:cNvSpPr>
            <a:spLocks noGrp="1"/>
          </p:cNvSpPr>
          <p:nvPr>
            <p:ph type="sldNum" sz="quarter" idx="12"/>
          </p:nvPr>
        </p:nvSpPr>
        <p:spPr>
          <a:xfrm>
            <a:off x="7678616" y="295730"/>
            <a:ext cx="791308" cy="767687"/>
          </a:xfrm>
        </p:spPr>
        <p:txBody>
          <a:bodyPr/>
          <a:lstStyle/>
          <a:p>
            <a:r>
              <a:rPr lang="tr-TR" dirty="0" smtClean="0"/>
              <a:t>19</a:t>
            </a:r>
            <a:endParaRPr lang="en-US" dirty="0"/>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500" dirty="0" smtClean="0"/>
              <a:t>Cv HAZIRLAMA TEKNİKLERİ</a:t>
            </a:r>
            <a:br>
              <a:rPr lang="tr-TR" sz="3500" dirty="0" smtClean="0"/>
            </a:br>
            <a:endParaRPr lang="tr-TR" sz="3500" dirty="0"/>
          </a:p>
        </p:txBody>
      </p:sp>
      <p:sp>
        <p:nvSpPr>
          <p:cNvPr id="6" name="5 Metin Yer Tutucusu"/>
          <p:cNvSpPr>
            <a:spLocks noGrp="1"/>
          </p:cNvSpPr>
          <p:nvPr>
            <p:ph type="body" idx="1"/>
          </p:nvPr>
        </p:nvSpPr>
        <p:spPr/>
        <p:txBody>
          <a:bodyPr>
            <a:normAutofit/>
          </a:bodyPr>
          <a:lstStyle/>
          <a:p>
            <a:pPr algn="ctr"/>
            <a:r>
              <a:rPr lang="tr-TR" sz="3600" b="1" dirty="0" smtClean="0">
                <a:solidFill>
                  <a:srgbClr val="0070C0"/>
                </a:solidFill>
                <a:latin typeface="+mj-lt"/>
              </a:rPr>
              <a:t>CV TÜRLERİ</a:t>
            </a:r>
            <a:endParaRPr lang="tr-TR" sz="3600" b="1" dirty="0">
              <a:solidFill>
                <a:srgbClr val="0070C0"/>
              </a:solidFill>
              <a:latin typeface="+mj-lt"/>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a:t>
            </a:fld>
            <a:endParaRPr lang="en-US" dirty="0"/>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65970" y="927098"/>
            <a:ext cx="6658358" cy="709865"/>
          </a:xfrm>
        </p:spPr>
        <p:txBody>
          <a:bodyPr/>
          <a:lstStyle/>
          <a:p>
            <a:r>
              <a:rPr lang="tr-TR" dirty="0" smtClean="0"/>
              <a:t>Kronolojik Yeni Mezun Cv Örneği</a:t>
            </a:r>
            <a:endParaRPr lang="tr-TR" dirty="0"/>
          </a:p>
        </p:txBody>
      </p:sp>
      <p:sp>
        <p:nvSpPr>
          <p:cNvPr id="7" name="6 İçerik Yer Tutucusu"/>
          <p:cNvSpPr>
            <a:spLocks noGrp="1"/>
          </p:cNvSpPr>
          <p:nvPr>
            <p:ph idx="1"/>
          </p:nvPr>
        </p:nvSpPr>
        <p:spPr/>
        <p:txBody>
          <a:bodyPr/>
          <a:lstStyle/>
          <a:p>
            <a:endParaRPr lang="tr-TR"/>
          </a:p>
        </p:txBody>
      </p:sp>
      <p:pic>
        <p:nvPicPr>
          <p:cNvPr id="1028" name="Picture 4"/>
          <p:cNvPicPr>
            <a:picLocks noChangeAspect="1" noChangeArrowheads="1"/>
          </p:cNvPicPr>
          <p:nvPr/>
        </p:nvPicPr>
        <p:blipFill>
          <a:blip r:embed="rId2" cstate="print"/>
          <a:srcRect l="12750" t="6667" r="13000" b="6667"/>
          <a:stretch>
            <a:fillRect/>
          </a:stretch>
        </p:blipFill>
        <p:spPr bwMode="auto">
          <a:xfrm>
            <a:off x="926595" y="2177480"/>
            <a:ext cx="7290810" cy="4563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5"/>
          <p:cNvSpPr>
            <a:spLocks noGrp="1"/>
          </p:cNvSpPr>
          <p:nvPr>
            <p:ph type="sldNum" sz="quarter" idx="12"/>
          </p:nvPr>
        </p:nvSpPr>
        <p:spPr>
          <a:xfrm>
            <a:off x="7678616" y="295730"/>
            <a:ext cx="791308" cy="767687"/>
          </a:xfrm>
        </p:spPr>
        <p:txBody>
          <a:bodyPr/>
          <a:lstStyle/>
          <a:p>
            <a:r>
              <a:rPr lang="tr-TR" dirty="0" smtClean="0"/>
              <a:t>2</a:t>
            </a:r>
            <a:r>
              <a:rPr lang="tr-TR" dirty="0" smtClean="0"/>
              <a:t>0</a:t>
            </a:r>
            <a:endParaRPr lang="en-US" dirty="0"/>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500" dirty="0" smtClean="0"/>
              <a:t>Cv HAZIRLAMA TEKNİKLERİ</a:t>
            </a:r>
            <a:br>
              <a:rPr lang="tr-TR" sz="3500" dirty="0" smtClean="0"/>
            </a:br>
            <a:endParaRPr lang="tr-TR" sz="3500" dirty="0"/>
          </a:p>
        </p:txBody>
      </p:sp>
      <p:sp>
        <p:nvSpPr>
          <p:cNvPr id="6" name="5 Metin Yer Tutucusu"/>
          <p:cNvSpPr>
            <a:spLocks noGrp="1"/>
          </p:cNvSpPr>
          <p:nvPr>
            <p:ph type="body" idx="1"/>
          </p:nvPr>
        </p:nvSpPr>
        <p:spPr/>
        <p:txBody>
          <a:bodyPr>
            <a:normAutofit/>
          </a:bodyPr>
          <a:lstStyle/>
          <a:p>
            <a:pPr algn="ctr"/>
            <a:r>
              <a:rPr lang="tr-TR" sz="3600" b="1" dirty="0" smtClean="0">
                <a:solidFill>
                  <a:srgbClr val="0070C0"/>
                </a:solidFill>
                <a:latin typeface="+mj-lt"/>
              </a:rPr>
              <a:t>CV YAZARKEN DİKKAT EDİLMESİ </a:t>
            </a:r>
            <a:r>
              <a:rPr lang="tr-TR" sz="3600" b="1" dirty="0" smtClean="0">
                <a:solidFill>
                  <a:srgbClr val="0070C0"/>
                </a:solidFill>
                <a:latin typeface="+mj-lt"/>
              </a:rPr>
              <a:t>GEREKENLER</a:t>
            </a:r>
            <a:endParaRPr lang="tr-TR" sz="3600" b="1" dirty="0">
              <a:solidFill>
                <a:srgbClr val="0070C0"/>
              </a:solidFill>
              <a:latin typeface="+mj-lt"/>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21</a:t>
            </a:fld>
            <a:endParaRPr lang="en-US" dirty="0"/>
          </a:p>
        </p:txBody>
      </p:sp>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Cv Yazarken Dikkat Edilmesi Gerekenler</a:t>
            </a:r>
            <a:endParaRPr lang="tr-TR" dirty="0"/>
          </a:p>
        </p:txBody>
      </p:sp>
      <p:sp>
        <p:nvSpPr>
          <p:cNvPr id="3" name="2 İçerik Yer Tutucusu"/>
          <p:cNvSpPr>
            <a:spLocks noGrp="1"/>
          </p:cNvSpPr>
          <p:nvPr>
            <p:ph idx="1"/>
          </p:nvPr>
        </p:nvSpPr>
        <p:spPr>
          <a:xfrm>
            <a:off x="467544" y="2132856"/>
            <a:ext cx="8229600" cy="5257800"/>
          </a:xfrm>
        </p:spPr>
        <p:txBody>
          <a:bodyPr>
            <a:normAutofit/>
          </a:bodyPr>
          <a:lstStyle/>
          <a:p>
            <a:r>
              <a:rPr lang="tr-TR" dirty="0" smtClean="0">
                <a:solidFill>
                  <a:schemeClr val="tx1"/>
                </a:solidFill>
              </a:rPr>
              <a:t>A4 </a:t>
            </a:r>
            <a:r>
              <a:rPr lang="tr-TR" dirty="0">
                <a:solidFill>
                  <a:schemeClr val="tx1"/>
                </a:solidFill>
              </a:rPr>
              <a:t>kâğıda, bilgisayarda </a:t>
            </a:r>
            <a:r>
              <a:rPr lang="tr-TR" dirty="0" smtClean="0">
                <a:solidFill>
                  <a:schemeClr val="tx1"/>
                </a:solidFill>
              </a:rPr>
              <a:t>yazın. </a:t>
            </a:r>
          </a:p>
          <a:p>
            <a:r>
              <a:rPr lang="tr-TR" dirty="0" smtClean="0">
                <a:solidFill>
                  <a:schemeClr val="tx1"/>
                </a:solidFill>
              </a:rPr>
              <a:t>Özgeçmişiniz </a:t>
            </a:r>
            <a:r>
              <a:rPr lang="tr-TR" dirty="0">
                <a:solidFill>
                  <a:schemeClr val="tx1"/>
                </a:solidFill>
              </a:rPr>
              <a:t>en fazla 2 sayfa olmalı. Özellikle yeni mezunsanız özgeçmişiniz 1 sayfayı geçmemeli. Akademik CV daha uzun </a:t>
            </a:r>
            <a:r>
              <a:rPr lang="tr-TR" dirty="0" smtClean="0">
                <a:solidFill>
                  <a:schemeClr val="tx1"/>
                </a:solidFill>
              </a:rPr>
              <a:t>olabilir.</a:t>
            </a:r>
          </a:p>
          <a:p>
            <a:r>
              <a:rPr lang="tr-TR" dirty="0" smtClean="0">
                <a:solidFill>
                  <a:schemeClr val="tx1"/>
                </a:solidFill>
              </a:rPr>
              <a:t>Verdiğiniz </a:t>
            </a:r>
            <a:r>
              <a:rPr lang="tr-TR" dirty="0">
                <a:solidFill>
                  <a:schemeClr val="tx1"/>
                </a:solidFill>
              </a:rPr>
              <a:t>bilgi sizi mülakata çağırmalarını sağlamalı, az, eksik veya fazla bilgi vermekten </a:t>
            </a:r>
            <a:r>
              <a:rPr lang="tr-TR" dirty="0" smtClean="0">
                <a:solidFill>
                  <a:schemeClr val="tx1"/>
                </a:solidFill>
              </a:rPr>
              <a:t>kaçınmalısınız.</a:t>
            </a:r>
          </a:p>
          <a:p>
            <a:r>
              <a:rPr lang="tr-TR" dirty="0" smtClean="0">
                <a:solidFill>
                  <a:schemeClr val="tx1"/>
                </a:solidFill>
              </a:rPr>
              <a:t>Uzun </a:t>
            </a:r>
            <a:r>
              <a:rPr lang="tr-TR" dirty="0">
                <a:solidFill>
                  <a:schemeClr val="tx1"/>
                </a:solidFill>
              </a:rPr>
              <a:t>paragraflardan kaçının. CV incelemelerine en fazla 1-3 dakika süre ayrılmaktadır</a:t>
            </a:r>
            <a:r>
              <a:rPr lang="tr-TR" dirty="0" smtClean="0">
                <a:solidFill>
                  <a:schemeClr val="tx1"/>
                </a:solidFill>
              </a:rPr>
              <a:t>. </a:t>
            </a:r>
          </a:p>
          <a:p>
            <a:r>
              <a:rPr lang="tr-TR" dirty="0" smtClean="0">
                <a:solidFill>
                  <a:schemeClr val="tx1"/>
                </a:solidFill>
              </a:rPr>
              <a:t>Birinci </a:t>
            </a:r>
            <a:r>
              <a:rPr lang="tr-TR" dirty="0">
                <a:solidFill>
                  <a:schemeClr val="tx1"/>
                </a:solidFill>
              </a:rPr>
              <a:t>ya da üçüncü tekil kişi ağzıyla yazın</a:t>
            </a:r>
            <a:r>
              <a:rPr lang="tr-TR" dirty="0" smtClean="0">
                <a:solidFill>
                  <a:schemeClr val="tx1"/>
                </a:solidFill>
              </a:rPr>
              <a:t>. </a:t>
            </a:r>
          </a:p>
          <a:p>
            <a:r>
              <a:rPr lang="tr-TR" dirty="0" smtClean="0">
                <a:solidFill>
                  <a:schemeClr val="tx1"/>
                </a:solidFill>
              </a:rPr>
              <a:t>Genellikle </a:t>
            </a:r>
            <a:r>
              <a:rPr lang="tr-TR" dirty="0">
                <a:solidFill>
                  <a:schemeClr val="tx1"/>
                </a:solidFill>
              </a:rPr>
              <a:t>‘’</a:t>
            </a:r>
            <a:r>
              <a:rPr lang="tr-TR" dirty="0" err="1">
                <a:solidFill>
                  <a:schemeClr val="tx1"/>
                </a:solidFill>
              </a:rPr>
              <a:t>Times</a:t>
            </a:r>
            <a:r>
              <a:rPr lang="tr-TR" dirty="0">
                <a:solidFill>
                  <a:schemeClr val="tx1"/>
                </a:solidFill>
              </a:rPr>
              <a:t> New Roman’’ veya ‘’</a:t>
            </a:r>
            <a:r>
              <a:rPr lang="tr-TR" dirty="0" err="1">
                <a:solidFill>
                  <a:schemeClr val="tx1"/>
                </a:solidFill>
              </a:rPr>
              <a:t>Arial</a:t>
            </a:r>
            <a:r>
              <a:rPr lang="tr-TR" dirty="0">
                <a:solidFill>
                  <a:schemeClr val="tx1"/>
                </a:solidFill>
              </a:rPr>
              <a:t>’’ gibi kolay okunabilen karakterler kullanın, 11 ya da 12 punto ile </a:t>
            </a:r>
            <a:r>
              <a:rPr lang="tr-TR" dirty="0" smtClean="0">
                <a:solidFill>
                  <a:schemeClr val="tx1"/>
                </a:solidFill>
              </a:rPr>
              <a:t>yazın.</a:t>
            </a:r>
          </a:p>
          <a:p>
            <a:r>
              <a:rPr lang="tr-TR" dirty="0" smtClean="0">
                <a:solidFill>
                  <a:schemeClr val="tx1"/>
                </a:solidFill>
              </a:rPr>
              <a:t>Kelime </a:t>
            </a:r>
            <a:r>
              <a:rPr lang="tr-TR" dirty="0">
                <a:solidFill>
                  <a:schemeClr val="tx1"/>
                </a:solidFill>
              </a:rPr>
              <a:t>ve cümlelerin altını çizmeyin. (İnternet adresleri hariç</a:t>
            </a:r>
            <a:r>
              <a:rPr lang="tr-TR" dirty="0" smtClean="0">
                <a:solidFill>
                  <a:schemeClr val="tx1"/>
                </a:solidFill>
              </a:rPr>
              <a:t>.)</a:t>
            </a:r>
          </a:p>
          <a:p>
            <a:r>
              <a:rPr lang="tr-TR" dirty="0" smtClean="0">
                <a:solidFill>
                  <a:schemeClr val="tx1"/>
                </a:solidFill>
              </a:rPr>
              <a:t>Anlaşılır bir dil kullanın, size ait olmayan ifadeleri kullanmayın.</a:t>
            </a:r>
          </a:p>
          <a:p>
            <a:r>
              <a:rPr lang="tr-TR" dirty="0" smtClean="0">
                <a:solidFill>
                  <a:schemeClr val="tx1"/>
                </a:solidFill>
              </a:rPr>
              <a:t>Özelliklerinizi ve başarılarınızı ön plana çıkarın.</a:t>
            </a:r>
          </a:p>
          <a:p>
            <a:endParaRPr lang="tr-TR"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22</a:t>
            </a:fld>
            <a:endParaRPr lang="en-US" dirty="0"/>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Cv Yazarken Dikkat Edilmesi Gerekenler</a:t>
            </a:r>
            <a:endParaRPr lang="tr-TR" dirty="0"/>
          </a:p>
        </p:txBody>
      </p:sp>
      <p:sp>
        <p:nvSpPr>
          <p:cNvPr id="3" name="2 İçerik Yer Tutucusu"/>
          <p:cNvSpPr>
            <a:spLocks noGrp="1"/>
          </p:cNvSpPr>
          <p:nvPr>
            <p:ph idx="1"/>
          </p:nvPr>
        </p:nvSpPr>
        <p:spPr>
          <a:xfrm>
            <a:off x="467544" y="2132856"/>
            <a:ext cx="8229600" cy="5357192"/>
          </a:xfrm>
        </p:spPr>
        <p:txBody>
          <a:bodyPr>
            <a:normAutofit/>
          </a:bodyPr>
          <a:lstStyle/>
          <a:p>
            <a:r>
              <a:rPr lang="tr-TR" dirty="0" smtClean="0">
                <a:solidFill>
                  <a:schemeClr val="tx1"/>
                </a:solidFill>
              </a:rPr>
              <a:t>İmla </a:t>
            </a:r>
            <a:r>
              <a:rPr lang="tr-TR" dirty="0">
                <a:solidFill>
                  <a:schemeClr val="tx1"/>
                </a:solidFill>
              </a:rPr>
              <a:t>kurallarına dikkat edin. İşverenler, özgeçmişleri incelerken kişinin gösterdiği özene büyük önem veriyor. Özgeçmişini bitirdikten sonra, yanlışları düzeltmek adına mutlaka kontrol edip başka birilerinin de okunmasını </a:t>
            </a:r>
            <a:r>
              <a:rPr lang="tr-TR" dirty="0" smtClean="0">
                <a:solidFill>
                  <a:schemeClr val="tx1"/>
                </a:solidFill>
              </a:rPr>
              <a:t>sağlamalısınız.</a:t>
            </a:r>
          </a:p>
          <a:p>
            <a:r>
              <a:rPr lang="tr-TR" dirty="0" smtClean="0">
                <a:solidFill>
                  <a:schemeClr val="tx1"/>
                </a:solidFill>
              </a:rPr>
              <a:t>Yeni </a:t>
            </a:r>
            <a:r>
              <a:rPr lang="tr-TR" dirty="0">
                <a:solidFill>
                  <a:schemeClr val="tx1"/>
                </a:solidFill>
              </a:rPr>
              <a:t>mezunların sık karşılaştığı bir problem ilanlarda tecrübe istenmesi ve özgeçmişlerde tecrübe kısmının eksik kalmasıdır. Üniversitede üstlenilen görevler, üye olduğun kulüplerde yaptıklarını, sosyal sorumluluk çalışmalarını özgeçmişine aktararak bu alanlardaki başarılarını hem ön yazında hem de </a:t>
            </a:r>
            <a:r>
              <a:rPr lang="tr-TR" dirty="0" err="1">
                <a:solidFill>
                  <a:schemeClr val="tx1"/>
                </a:solidFill>
              </a:rPr>
              <a:t>CV’inde</a:t>
            </a:r>
            <a:r>
              <a:rPr lang="tr-TR" dirty="0">
                <a:solidFill>
                  <a:schemeClr val="tx1"/>
                </a:solidFill>
              </a:rPr>
              <a:t> öne çıkartabilirsin</a:t>
            </a:r>
            <a:r>
              <a:rPr lang="tr-TR" dirty="0" smtClean="0">
                <a:solidFill>
                  <a:schemeClr val="tx1"/>
                </a:solidFill>
              </a:rPr>
              <a:t>. </a:t>
            </a:r>
          </a:p>
          <a:p>
            <a:r>
              <a:rPr lang="tr-TR" dirty="0" smtClean="0">
                <a:solidFill>
                  <a:schemeClr val="tx1"/>
                </a:solidFill>
              </a:rPr>
              <a:t>Başvurduğunuz </a:t>
            </a:r>
            <a:r>
              <a:rPr lang="tr-TR" dirty="0">
                <a:solidFill>
                  <a:schemeClr val="tx1"/>
                </a:solidFill>
              </a:rPr>
              <a:t>pozisyona uygun bir ön yazı hazırlayın. Genel başvuru yapıyorsanız, ön yazınızda hangi alanda çalışmak istediğinizi belirtin</a:t>
            </a:r>
            <a:r>
              <a:rPr lang="tr-TR" dirty="0" smtClean="0">
                <a:solidFill>
                  <a:schemeClr val="tx1"/>
                </a:solidFill>
              </a:rPr>
              <a:t>. </a:t>
            </a:r>
          </a:p>
          <a:p>
            <a:r>
              <a:rPr lang="tr-TR" dirty="0" smtClean="0">
                <a:solidFill>
                  <a:schemeClr val="tx1"/>
                </a:solidFill>
              </a:rPr>
              <a:t>Ters kronolojik sıra takip edin. </a:t>
            </a:r>
          </a:p>
          <a:p>
            <a:r>
              <a:rPr lang="tr-TR" dirty="0" smtClean="0">
                <a:solidFill>
                  <a:schemeClr val="tx1"/>
                </a:solidFill>
              </a:rPr>
              <a:t>Gereksiz bilgiler eklemekten kaçının. </a:t>
            </a:r>
          </a:p>
          <a:p>
            <a:r>
              <a:rPr lang="tr-TR" dirty="0" smtClean="0">
                <a:solidFill>
                  <a:schemeClr val="tx1"/>
                </a:solidFill>
              </a:rPr>
              <a:t>Fotoğraf (isteniyorsa), fotoğrafçıda çekilmiş, vesikalık fotoğraf olmalı. </a:t>
            </a:r>
            <a:endParaRPr lang="tr-TR"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23</a:t>
            </a:fld>
            <a:endParaRPr lang="en-US" dirty="0"/>
          </a:p>
        </p:txBody>
      </p:sp>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Cv Yazarken Dikkat Edilmesi Gerekenler</a:t>
            </a:r>
            <a:endParaRPr lang="tr-TR" dirty="0"/>
          </a:p>
        </p:txBody>
      </p:sp>
      <p:sp>
        <p:nvSpPr>
          <p:cNvPr id="3" name="2 İçerik Yer Tutucusu"/>
          <p:cNvSpPr>
            <a:spLocks noGrp="1"/>
          </p:cNvSpPr>
          <p:nvPr>
            <p:ph idx="1"/>
          </p:nvPr>
        </p:nvSpPr>
        <p:spPr>
          <a:xfrm>
            <a:off x="467544" y="2132856"/>
            <a:ext cx="8280920" cy="4725144"/>
          </a:xfrm>
        </p:spPr>
        <p:txBody>
          <a:bodyPr>
            <a:normAutofit lnSpcReduction="10000"/>
          </a:bodyPr>
          <a:lstStyle/>
          <a:p>
            <a:r>
              <a:rPr lang="tr-TR" dirty="0" smtClean="0">
                <a:solidFill>
                  <a:schemeClr val="tx1"/>
                </a:solidFill>
              </a:rPr>
              <a:t>Takım </a:t>
            </a:r>
            <a:r>
              <a:rPr lang="tr-TR" dirty="0">
                <a:solidFill>
                  <a:schemeClr val="tx1"/>
                </a:solidFill>
              </a:rPr>
              <a:t>elbiseli çekilmiş fotoğraflar </a:t>
            </a:r>
            <a:r>
              <a:rPr lang="tr-TR" dirty="0" smtClean="0">
                <a:solidFill>
                  <a:schemeClr val="tx1"/>
                </a:solidFill>
              </a:rPr>
              <a:t>eklenmeli</a:t>
            </a:r>
            <a:r>
              <a:rPr lang="tr-TR" dirty="0" smtClean="0">
                <a:solidFill>
                  <a:schemeClr val="tx1"/>
                </a:solidFill>
              </a:rPr>
              <a:t>. Silik</a:t>
            </a:r>
            <a:r>
              <a:rPr lang="tr-TR" dirty="0">
                <a:solidFill>
                  <a:schemeClr val="tx1"/>
                </a:solidFill>
              </a:rPr>
              <a:t>, bulanık, arka planı karışık fotoğraflar eklenmemeli. Özgeçmişindeki fotoğrafının iş ilanlarına başvurabilecek ciddiyette olmasına özen göstermelisin</a:t>
            </a:r>
            <a:r>
              <a:rPr lang="tr-TR" dirty="0" smtClean="0">
                <a:solidFill>
                  <a:schemeClr val="tx1"/>
                </a:solidFill>
              </a:rPr>
              <a:t>. </a:t>
            </a:r>
          </a:p>
          <a:p>
            <a:r>
              <a:rPr lang="tr-TR" dirty="0" smtClean="0">
                <a:solidFill>
                  <a:schemeClr val="tx1"/>
                </a:solidFill>
              </a:rPr>
              <a:t>E-posta </a:t>
            </a:r>
            <a:r>
              <a:rPr lang="tr-TR" dirty="0">
                <a:solidFill>
                  <a:schemeClr val="tx1"/>
                </a:solidFill>
              </a:rPr>
              <a:t>adresin ciddi durmalıdır. E-posta adresine özen göster, isim soyadından oluşan ciddi, telefonda da kodlaması kolay bir e-posta adresi kullanmalısın</a:t>
            </a:r>
            <a:r>
              <a:rPr lang="tr-TR" dirty="0" smtClean="0">
                <a:solidFill>
                  <a:schemeClr val="tx1"/>
                </a:solidFill>
              </a:rPr>
              <a:t>. </a:t>
            </a:r>
          </a:p>
          <a:p>
            <a:r>
              <a:rPr lang="tr-TR" dirty="0" smtClean="0">
                <a:solidFill>
                  <a:schemeClr val="tx1"/>
                </a:solidFill>
              </a:rPr>
              <a:t>Mezun </a:t>
            </a:r>
            <a:r>
              <a:rPr lang="tr-TR" dirty="0">
                <a:solidFill>
                  <a:schemeClr val="tx1"/>
                </a:solidFill>
              </a:rPr>
              <a:t>olmadan </a:t>
            </a:r>
            <a:r>
              <a:rPr lang="tr-TR" dirty="0" err="1">
                <a:solidFill>
                  <a:schemeClr val="tx1"/>
                </a:solidFill>
              </a:rPr>
              <a:t>CV’ni</a:t>
            </a:r>
            <a:r>
              <a:rPr lang="tr-TR" dirty="0">
                <a:solidFill>
                  <a:schemeClr val="tx1"/>
                </a:solidFill>
              </a:rPr>
              <a:t> hazırlamalısın. Mezuniyetini beklemeden özgeçmişini oluşturarak mezun olmadan başvuru yapmaya başlamalısın. Özgeçmişinde ve ön yazılarında mezun olacağın tarihi muhakkak belirtmelisin. </a:t>
            </a:r>
            <a:r>
              <a:rPr lang="tr-TR" dirty="0" smtClean="0">
                <a:solidFill>
                  <a:schemeClr val="tx1"/>
                </a:solidFill>
              </a:rPr>
              <a:t> </a:t>
            </a:r>
          </a:p>
          <a:p>
            <a:r>
              <a:rPr lang="tr-TR" dirty="0" smtClean="0">
                <a:solidFill>
                  <a:schemeClr val="tx1"/>
                </a:solidFill>
              </a:rPr>
              <a:t>Sosyal </a:t>
            </a:r>
            <a:r>
              <a:rPr lang="tr-TR" dirty="0">
                <a:solidFill>
                  <a:schemeClr val="tx1"/>
                </a:solidFill>
              </a:rPr>
              <a:t>medya profilin de değerlendirilmektedir. Adaylar artık işverenler tarafından sosyal medyada da takip ediliyor, adayın sosyal medya profil ve paylaşımlarını da inceleyen işveren sayısı artıyor. Sosyal medyayı kariyerin için avantaja dönüştürebilir, katıldığın aktiviteler ve iş dünyasına yönelik ilgi alanlarınla zenginleştirebilirsin. Bunu yaparken yalan ve gereksiz içeriklerden uzak durmak önem taşımaktadır.</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24</a:t>
            </a:fld>
            <a:endParaRPr lang="en-US" dirty="0"/>
          </a:p>
        </p:txBody>
      </p:sp>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77534" y="2257588"/>
            <a:ext cx="3190410" cy="3020344"/>
          </a:xfrm>
        </p:spPr>
        <p:txBody>
          <a:bodyPr>
            <a:normAutofit/>
          </a:bodyPr>
          <a:lstStyle/>
          <a:p>
            <a:pPr algn="ctr"/>
            <a:r>
              <a:rPr lang="tr-TR" sz="3500" dirty="0" smtClean="0"/>
              <a:t>Cv HAZIRLAMA </a:t>
            </a:r>
            <a:r>
              <a:rPr lang="tr-TR" sz="3500" dirty="0" smtClean="0"/>
              <a:t>TEKNİKLERİ</a:t>
            </a:r>
            <a:endParaRPr lang="tr-TR" sz="3500" dirty="0"/>
          </a:p>
        </p:txBody>
      </p:sp>
      <p:sp>
        <p:nvSpPr>
          <p:cNvPr id="6" name="5 Metin Yer Tutucusu"/>
          <p:cNvSpPr>
            <a:spLocks noGrp="1"/>
          </p:cNvSpPr>
          <p:nvPr>
            <p:ph type="body" idx="1"/>
          </p:nvPr>
        </p:nvSpPr>
        <p:spPr>
          <a:xfrm>
            <a:off x="5119260" y="2257588"/>
            <a:ext cx="3269163" cy="3020344"/>
          </a:xfrm>
        </p:spPr>
        <p:txBody>
          <a:bodyPr>
            <a:normAutofit/>
          </a:bodyPr>
          <a:lstStyle/>
          <a:p>
            <a:pPr algn="ctr"/>
            <a:r>
              <a:rPr lang="tr-TR" sz="3600" b="1" dirty="0" smtClean="0">
                <a:solidFill>
                  <a:srgbClr val="0070C0"/>
                </a:solidFill>
                <a:latin typeface="+mj-lt"/>
              </a:rPr>
              <a:t>CV YAZARKEN YAPILMAMASI GEREKENLER</a:t>
            </a:r>
            <a:endParaRPr lang="tr-TR" sz="3600" b="1" dirty="0">
              <a:solidFill>
                <a:srgbClr val="0070C0"/>
              </a:solidFill>
              <a:latin typeface="+mj-lt"/>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25</a:t>
            </a:fld>
            <a:endParaRPr lang="en-US" dirty="0"/>
          </a:p>
        </p:txBody>
      </p:sp>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Cv Yazarken Yapılmaması Gerekenler</a:t>
            </a:r>
            <a:endParaRPr lang="tr-TR" dirty="0"/>
          </a:p>
        </p:txBody>
      </p:sp>
      <p:sp>
        <p:nvSpPr>
          <p:cNvPr id="3" name="2 İçerik Yer Tutucusu"/>
          <p:cNvSpPr>
            <a:spLocks noGrp="1"/>
          </p:cNvSpPr>
          <p:nvPr>
            <p:ph idx="1"/>
          </p:nvPr>
        </p:nvSpPr>
        <p:spPr>
          <a:xfrm>
            <a:off x="467544" y="2132856"/>
            <a:ext cx="8229600" cy="4896544"/>
          </a:xfrm>
        </p:spPr>
        <p:txBody>
          <a:bodyPr>
            <a:normAutofit fontScale="92500" lnSpcReduction="10000"/>
          </a:bodyPr>
          <a:lstStyle/>
          <a:p>
            <a:pPr>
              <a:buNone/>
            </a:pPr>
            <a:r>
              <a:rPr lang="tr-TR" dirty="0" smtClean="0">
                <a:solidFill>
                  <a:schemeClr val="tx1"/>
                </a:solidFill>
              </a:rPr>
              <a:t>     CV </a:t>
            </a:r>
            <a:r>
              <a:rPr lang="tr-TR" dirty="0">
                <a:solidFill>
                  <a:schemeClr val="tx1"/>
                </a:solidFill>
              </a:rPr>
              <a:t>yazarken yapılmaması gerekenler ise yapılan araştırmalardan yola çıkılarak derlenmeye çalışılmıştır. </a:t>
            </a:r>
            <a:endParaRPr lang="tr-TR" dirty="0" smtClean="0">
              <a:solidFill>
                <a:schemeClr val="tx1"/>
              </a:solidFill>
            </a:endParaRPr>
          </a:p>
          <a:p>
            <a:r>
              <a:rPr lang="tr-TR" dirty="0" smtClean="0">
                <a:solidFill>
                  <a:schemeClr val="tx1"/>
                </a:solidFill>
              </a:rPr>
              <a:t>İnsan </a:t>
            </a:r>
            <a:r>
              <a:rPr lang="tr-TR" dirty="0">
                <a:solidFill>
                  <a:schemeClr val="tx1"/>
                </a:solidFill>
              </a:rPr>
              <a:t>kaynakları artık klişe haline gelmiş sözcüklerden </a:t>
            </a:r>
            <a:r>
              <a:rPr lang="tr-TR" dirty="0" smtClean="0">
                <a:solidFill>
                  <a:schemeClr val="tx1"/>
                </a:solidFill>
              </a:rPr>
              <a:t>hoşlanmıyor </a:t>
            </a:r>
            <a:r>
              <a:rPr lang="tr-TR" dirty="0">
                <a:solidFill>
                  <a:schemeClr val="tx1"/>
                </a:solidFill>
              </a:rPr>
              <a:t>ve bu kelimelerin kanıtladığı gerçek olaylardan bahsetmenizi istiyor. ABD’de yapılan bir araştırma her gün yüzlerce CV inceleyen insan kaynakları uzmanlarının adayların kendilerini ifade etmelerini istiyor</a:t>
            </a:r>
            <a:r>
              <a:rPr lang="tr-TR" dirty="0" smtClean="0">
                <a:solidFill>
                  <a:schemeClr val="tx1"/>
                </a:solidFill>
              </a:rPr>
              <a:t>. </a:t>
            </a:r>
            <a:r>
              <a:rPr lang="tr-TR" dirty="0" smtClean="0">
                <a:solidFill>
                  <a:schemeClr val="tx1"/>
                </a:solidFill>
              </a:rPr>
              <a:t>İK </a:t>
            </a:r>
            <a:r>
              <a:rPr lang="tr-TR" dirty="0">
                <a:solidFill>
                  <a:schemeClr val="tx1"/>
                </a:solidFill>
              </a:rPr>
              <a:t>profesyonelleri görmekten sıkıldıkları ifadeleri şöyle sıralıyor:</a:t>
            </a:r>
          </a:p>
          <a:p>
            <a:r>
              <a:rPr lang="tr-TR" dirty="0">
                <a:solidFill>
                  <a:schemeClr val="tx1"/>
                </a:solidFill>
              </a:rPr>
              <a:t>Türünün en iyisi (Yüzde 38)</a:t>
            </a:r>
          </a:p>
          <a:p>
            <a:r>
              <a:rPr lang="tr-TR" dirty="0">
                <a:solidFill>
                  <a:schemeClr val="tx1"/>
                </a:solidFill>
              </a:rPr>
              <a:t>Tuttuğunu koparan (Yüzde 27)</a:t>
            </a:r>
          </a:p>
          <a:p>
            <a:r>
              <a:rPr lang="tr-TR" dirty="0">
                <a:solidFill>
                  <a:schemeClr val="tx1"/>
                </a:solidFill>
              </a:rPr>
              <a:t>At gözlüğüyle bakmayan (Yüzde 26)</a:t>
            </a:r>
          </a:p>
          <a:p>
            <a:r>
              <a:rPr lang="tr-TR" dirty="0">
                <a:solidFill>
                  <a:schemeClr val="tx1"/>
                </a:solidFill>
              </a:rPr>
              <a:t>Sinerjik (Yüzde 22)</a:t>
            </a:r>
          </a:p>
          <a:p>
            <a:r>
              <a:rPr lang="tr-TR" dirty="0">
                <a:solidFill>
                  <a:schemeClr val="tx1"/>
                </a:solidFill>
              </a:rPr>
              <a:t>Yardımsever (Yüzde 22</a:t>
            </a:r>
            <a:r>
              <a:rPr lang="tr-TR" dirty="0" smtClean="0">
                <a:solidFill>
                  <a:schemeClr val="tx1"/>
                </a:solidFill>
              </a:rPr>
              <a:t>)</a:t>
            </a:r>
          </a:p>
          <a:p>
            <a:r>
              <a:rPr lang="tr-TR" dirty="0">
                <a:solidFill>
                  <a:schemeClr val="tx1"/>
                </a:solidFill>
              </a:rPr>
              <a:t>Öngörü sahibi (Yüzde 16</a:t>
            </a:r>
            <a:r>
              <a:rPr lang="tr-TR" dirty="0" smtClean="0">
                <a:solidFill>
                  <a:schemeClr val="tx1"/>
                </a:solidFill>
              </a:rPr>
              <a:t>)</a:t>
            </a:r>
          </a:p>
          <a:p>
            <a:r>
              <a:rPr lang="tr-TR" dirty="0" smtClean="0">
                <a:solidFill>
                  <a:schemeClr val="tx1"/>
                </a:solidFill>
              </a:rPr>
              <a:t>Değer katan (Yüzde 16)</a:t>
            </a:r>
          </a:p>
          <a:p>
            <a:r>
              <a:rPr lang="tr-TR" dirty="0" smtClean="0">
                <a:solidFill>
                  <a:schemeClr val="tx1"/>
                </a:solidFill>
              </a:rPr>
              <a:t>Sonuç odaklı (Yüzde 16)</a:t>
            </a:r>
            <a:endParaRPr lang="tr-TR"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26</a:t>
            </a:fld>
            <a:endParaRPr lang="en-US" dirty="0"/>
          </a:p>
        </p:txBody>
      </p:sp>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Cv Yazarken Yapılmaması Gerekenler</a:t>
            </a:r>
            <a:endParaRPr lang="tr-TR" dirty="0"/>
          </a:p>
        </p:txBody>
      </p:sp>
      <p:sp>
        <p:nvSpPr>
          <p:cNvPr id="3" name="2 İçerik Yer Tutucusu"/>
          <p:cNvSpPr>
            <a:spLocks noGrp="1"/>
          </p:cNvSpPr>
          <p:nvPr>
            <p:ph idx="1"/>
          </p:nvPr>
        </p:nvSpPr>
        <p:spPr>
          <a:xfrm>
            <a:off x="467544" y="2132856"/>
            <a:ext cx="8229600" cy="5112568"/>
          </a:xfrm>
        </p:spPr>
        <p:txBody>
          <a:bodyPr>
            <a:normAutofit fontScale="92500" lnSpcReduction="10000"/>
          </a:bodyPr>
          <a:lstStyle/>
          <a:p>
            <a:r>
              <a:rPr lang="tr-TR" dirty="0" smtClean="0">
                <a:solidFill>
                  <a:schemeClr val="tx1"/>
                </a:solidFill>
              </a:rPr>
              <a:t>Takım </a:t>
            </a:r>
            <a:r>
              <a:rPr lang="tr-TR" dirty="0">
                <a:solidFill>
                  <a:schemeClr val="tx1"/>
                </a:solidFill>
              </a:rPr>
              <a:t>oyuncusu ( Yüzde 15)</a:t>
            </a:r>
          </a:p>
          <a:p>
            <a:r>
              <a:rPr lang="tr-TR" dirty="0">
                <a:solidFill>
                  <a:schemeClr val="tx1"/>
                </a:solidFill>
              </a:rPr>
              <a:t>Sözün özünü aktaran (Yüzde 14)</a:t>
            </a:r>
          </a:p>
          <a:p>
            <a:r>
              <a:rPr lang="tr-TR" dirty="0">
                <a:solidFill>
                  <a:schemeClr val="tx1"/>
                </a:solidFill>
              </a:rPr>
              <a:t>Çok çalışan (Yüzde 13)</a:t>
            </a:r>
          </a:p>
          <a:p>
            <a:r>
              <a:rPr lang="tr-TR" dirty="0">
                <a:solidFill>
                  <a:schemeClr val="tx1"/>
                </a:solidFill>
              </a:rPr>
              <a:t>Stratejik düşünen (Yüzde 12)</a:t>
            </a:r>
          </a:p>
          <a:p>
            <a:r>
              <a:rPr lang="tr-TR" dirty="0">
                <a:solidFill>
                  <a:schemeClr val="tx1"/>
                </a:solidFill>
              </a:rPr>
              <a:t>Dinamik (Yüzde 12)</a:t>
            </a:r>
          </a:p>
          <a:p>
            <a:r>
              <a:rPr lang="tr-TR" dirty="0">
                <a:solidFill>
                  <a:schemeClr val="tx1"/>
                </a:solidFill>
              </a:rPr>
              <a:t>Motivasyonu yüksek ( Yüzde 12)</a:t>
            </a:r>
          </a:p>
          <a:p>
            <a:r>
              <a:rPr lang="tr-TR" dirty="0">
                <a:solidFill>
                  <a:schemeClr val="tx1"/>
                </a:solidFill>
              </a:rPr>
              <a:t>Detay odaklı (Yüzde 11</a:t>
            </a:r>
            <a:r>
              <a:rPr lang="tr-TR" dirty="0" smtClean="0">
                <a:solidFill>
                  <a:schemeClr val="tx1"/>
                </a:solidFill>
              </a:rPr>
              <a:t>)</a:t>
            </a:r>
          </a:p>
          <a:p>
            <a:r>
              <a:rPr lang="tr-TR" dirty="0" err="1">
                <a:solidFill>
                  <a:schemeClr val="tx1"/>
                </a:solidFill>
              </a:rPr>
              <a:t>Proaktif</a:t>
            </a:r>
            <a:r>
              <a:rPr lang="tr-TR" dirty="0">
                <a:solidFill>
                  <a:schemeClr val="tx1"/>
                </a:solidFill>
              </a:rPr>
              <a:t> (Yüzde 11)</a:t>
            </a:r>
          </a:p>
          <a:p>
            <a:r>
              <a:rPr lang="tr-TR" dirty="0">
                <a:solidFill>
                  <a:schemeClr val="tx1"/>
                </a:solidFill>
              </a:rPr>
              <a:t>Başarılarla dolu bir geçmişi olan (Yüzde 10)</a:t>
            </a:r>
          </a:p>
          <a:p>
            <a:r>
              <a:rPr lang="tr-TR" dirty="0" smtClean="0">
                <a:solidFill>
                  <a:schemeClr val="tx1"/>
                </a:solidFill>
              </a:rPr>
              <a:t>Özgeçmişinizde </a:t>
            </a:r>
            <a:r>
              <a:rPr lang="tr-TR" dirty="0">
                <a:solidFill>
                  <a:schemeClr val="tx1"/>
                </a:solidFill>
              </a:rPr>
              <a:t>sadece “sonuç odaklı” olduğunuzu söylemek yerine gerçek sonuçlar vererek bu özelliğinizi kanıtlamanız gerekiyor. Araştırma sonuçlarını inceleyen İnsan Kaynakları köşe yazarı </a:t>
            </a:r>
            <a:r>
              <a:rPr lang="tr-TR" dirty="0" err="1">
                <a:solidFill>
                  <a:schemeClr val="tx1"/>
                </a:solidFill>
              </a:rPr>
              <a:t>Suzanne</a:t>
            </a:r>
            <a:r>
              <a:rPr lang="tr-TR" dirty="0">
                <a:solidFill>
                  <a:schemeClr val="tx1"/>
                </a:solidFill>
              </a:rPr>
              <a:t> </a:t>
            </a:r>
            <a:r>
              <a:rPr lang="tr-TR" dirty="0" err="1">
                <a:solidFill>
                  <a:schemeClr val="tx1"/>
                </a:solidFill>
              </a:rPr>
              <a:t>Lucas</a:t>
            </a:r>
            <a:r>
              <a:rPr lang="tr-TR" dirty="0">
                <a:solidFill>
                  <a:schemeClr val="tx1"/>
                </a:solidFill>
              </a:rPr>
              <a:t> da “Tabii ki özgeçmişinizin ne dediği değil, işveren için neler yapabileceğiniz de önemli. En iyi özgeçmiş yazarı olmayabilirsiniz fakat kendinizi en iyi şekilde ifade etmeniz size değer katacaktır” diyor.</a:t>
            </a:r>
          </a:p>
          <a:p>
            <a:endParaRPr lang="tr-TR" dirty="0">
              <a:solidFill>
                <a:schemeClr val="tx1"/>
              </a:solidFill>
            </a:endParaRPr>
          </a:p>
          <a:p>
            <a:pPr>
              <a:buNone/>
            </a:pPr>
            <a:endParaRPr lang="tr-TR"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27</a:t>
            </a:fld>
            <a:endParaRPr lang="en-US" dirty="0"/>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Cv Yazarken Yapılmaması Gerekenler</a:t>
            </a:r>
            <a:endParaRPr lang="tr-TR" dirty="0"/>
          </a:p>
        </p:txBody>
      </p:sp>
      <p:sp>
        <p:nvSpPr>
          <p:cNvPr id="3" name="2 İçerik Yer Tutucusu"/>
          <p:cNvSpPr>
            <a:spLocks noGrp="1"/>
          </p:cNvSpPr>
          <p:nvPr>
            <p:ph idx="1"/>
          </p:nvPr>
        </p:nvSpPr>
        <p:spPr>
          <a:xfrm>
            <a:off x="467544" y="2132856"/>
            <a:ext cx="8229600" cy="4896544"/>
          </a:xfrm>
        </p:spPr>
        <p:txBody>
          <a:bodyPr>
            <a:normAutofit fontScale="92500" lnSpcReduction="10000"/>
          </a:bodyPr>
          <a:lstStyle/>
          <a:p>
            <a:r>
              <a:rPr lang="tr-TR" dirty="0" smtClean="0">
                <a:solidFill>
                  <a:schemeClr val="tx1"/>
                </a:solidFill>
              </a:rPr>
              <a:t>Eğitim </a:t>
            </a:r>
            <a:r>
              <a:rPr lang="tr-TR" dirty="0">
                <a:solidFill>
                  <a:schemeClr val="tx1"/>
                </a:solidFill>
              </a:rPr>
              <a:t>ve deneyim bilgilerinizin, başvurduğunuz işle ilgili olmaması </a:t>
            </a:r>
            <a:endParaRPr lang="tr-TR" dirty="0" smtClean="0">
              <a:solidFill>
                <a:schemeClr val="tx1"/>
              </a:solidFill>
            </a:endParaRPr>
          </a:p>
          <a:p>
            <a:r>
              <a:rPr lang="tr-TR" dirty="0" smtClean="0">
                <a:solidFill>
                  <a:schemeClr val="tx1"/>
                </a:solidFill>
              </a:rPr>
              <a:t>Özgeçmişinizde </a:t>
            </a:r>
            <a:r>
              <a:rPr lang="tr-TR" dirty="0">
                <a:solidFill>
                  <a:schemeClr val="tx1"/>
                </a:solidFill>
              </a:rPr>
              <a:t>hiçbir iş deneyimi olmadan deneyim gerektiren bir işe başvurmanız </a:t>
            </a:r>
            <a:endParaRPr lang="tr-TR" dirty="0" smtClean="0">
              <a:solidFill>
                <a:schemeClr val="tx1"/>
              </a:solidFill>
            </a:endParaRPr>
          </a:p>
          <a:p>
            <a:r>
              <a:rPr lang="tr-TR" dirty="0" smtClean="0">
                <a:solidFill>
                  <a:schemeClr val="tx1"/>
                </a:solidFill>
              </a:rPr>
              <a:t>Önceki </a:t>
            </a:r>
            <a:r>
              <a:rPr lang="tr-TR" dirty="0">
                <a:solidFill>
                  <a:schemeClr val="tx1"/>
                </a:solidFill>
              </a:rPr>
              <a:t>işlerinizle ilgili detay vermemeniz </a:t>
            </a:r>
            <a:endParaRPr lang="tr-TR" dirty="0" smtClean="0">
              <a:solidFill>
                <a:schemeClr val="tx1"/>
              </a:solidFill>
            </a:endParaRPr>
          </a:p>
          <a:p>
            <a:r>
              <a:rPr lang="tr-TR" dirty="0" smtClean="0">
                <a:solidFill>
                  <a:schemeClr val="tx1"/>
                </a:solidFill>
              </a:rPr>
              <a:t>Stajınızda </a:t>
            </a:r>
            <a:r>
              <a:rPr lang="tr-TR" dirty="0">
                <a:solidFill>
                  <a:schemeClr val="tx1"/>
                </a:solidFill>
              </a:rPr>
              <a:t>ne yaptığınızı yazmamanız </a:t>
            </a:r>
            <a:endParaRPr lang="tr-TR" dirty="0" smtClean="0">
              <a:solidFill>
                <a:schemeClr val="tx1"/>
              </a:solidFill>
            </a:endParaRPr>
          </a:p>
          <a:p>
            <a:r>
              <a:rPr lang="tr-TR" dirty="0" smtClean="0">
                <a:solidFill>
                  <a:schemeClr val="tx1"/>
                </a:solidFill>
              </a:rPr>
              <a:t>Cep </a:t>
            </a:r>
            <a:r>
              <a:rPr lang="tr-TR" dirty="0">
                <a:solidFill>
                  <a:schemeClr val="tx1"/>
                </a:solidFill>
              </a:rPr>
              <a:t>telefonu numaranızı yazmamanız. Sadece e-posta adresiniz yeterli değil. </a:t>
            </a:r>
            <a:endParaRPr lang="tr-TR" dirty="0" smtClean="0">
              <a:solidFill>
                <a:schemeClr val="tx1"/>
              </a:solidFill>
            </a:endParaRPr>
          </a:p>
          <a:p>
            <a:r>
              <a:rPr lang="tr-TR" dirty="0" smtClean="0">
                <a:solidFill>
                  <a:schemeClr val="tx1"/>
                </a:solidFill>
              </a:rPr>
              <a:t>İngilizce </a:t>
            </a:r>
            <a:r>
              <a:rPr lang="tr-TR" dirty="0">
                <a:solidFill>
                  <a:schemeClr val="tx1"/>
                </a:solidFill>
              </a:rPr>
              <a:t>seviyenizi çok iyi gösterip nasıl öğrendiğinizi yazmamanız veya yanlış bilgi vermeniz </a:t>
            </a:r>
            <a:endParaRPr lang="tr-TR" dirty="0" smtClean="0">
              <a:solidFill>
                <a:schemeClr val="tx1"/>
              </a:solidFill>
            </a:endParaRPr>
          </a:p>
          <a:p>
            <a:r>
              <a:rPr lang="tr-TR" dirty="0" smtClean="0">
                <a:solidFill>
                  <a:schemeClr val="tx1"/>
                </a:solidFill>
              </a:rPr>
              <a:t>Önceki </a:t>
            </a:r>
            <a:r>
              <a:rPr lang="tr-TR" dirty="0">
                <a:solidFill>
                  <a:schemeClr val="tx1"/>
                </a:solidFill>
              </a:rPr>
              <a:t>işlerin giriş çıkış tarihlerinde tutarsız bilgi vermeniz </a:t>
            </a:r>
            <a:endParaRPr lang="tr-TR" dirty="0" smtClean="0">
              <a:solidFill>
                <a:schemeClr val="tx1"/>
              </a:solidFill>
            </a:endParaRPr>
          </a:p>
          <a:p>
            <a:r>
              <a:rPr lang="tr-TR" dirty="0" smtClean="0">
                <a:solidFill>
                  <a:schemeClr val="tx1"/>
                </a:solidFill>
              </a:rPr>
              <a:t>Yazdığınız ön yazıda</a:t>
            </a:r>
            <a:r>
              <a:rPr lang="tr-TR" dirty="0">
                <a:solidFill>
                  <a:schemeClr val="tx1"/>
                </a:solidFill>
              </a:rPr>
              <a:t>, başvurduğunuz işten çok başka konulardan bahsetmeniz </a:t>
            </a:r>
            <a:endParaRPr lang="tr-TR" dirty="0" smtClean="0">
              <a:solidFill>
                <a:schemeClr val="tx1"/>
              </a:solidFill>
            </a:endParaRPr>
          </a:p>
          <a:p>
            <a:r>
              <a:rPr lang="tr-TR" dirty="0" smtClean="0">
                <a:solidFill>
                  <a:schemeClr val="tx1"/>
                </a:solidFill>
              </a:rPr>
              <a:t>Yazım </a:t>
            </a:r>
            <a:r>
              <a:rPr lang="tr-TR" dirty="0">
                <a:solidFill>
                  <a:schemeClr val="tx1"/>
                </a:solidFill>
              </a:rPr>
              <a:t>hatalarıyla dolu ifadeler kullanmanız </a:t>
            </a:r>
            <a:endParaRPr lang="tr-TR" dirty="0" smtClean="0">
              <a:solidFill>
                <a:schemeClr val="tx1"/>
              </a:solidFill>
            </a:endParaRPr>
          </a:p>
          <a:p>
            <a:r>
              <a:rPr lang="tr-TR" dirty="0" smtClean="0">
                <a:solidFill>
                  <a:schemeClr val="tx1"/>
                </a:solidFill>
              </a:rPr>
              <a:t>Özellikle </a:t>
            </a:r>
            <a:r>
              <a:rPr lang="tr-TR" dirty="0">
                <a:solidFill>
                  <a:schemeClr val="tx1"/>
                </a:solidFill>
              </a:rPr>
              <a:t>bankacılık gibi sektörlere başvururken ciddiyetten uzak (örneğin çılgınca eğlenirken çekilmiş) fotoğraflarınızı kullanmanız</a:t>
            </a:r>
            <a:r>
              <a:rPr lang="tr-TR" dirty="0" smtClean="0">
                <a:solidFill>
                  <a:schemeClr val="tx1"/>
                </a:solidFill>
              </a:rPr>
              <a:t>.</a:t>
            </a:r>
            <a:endParaRPr lang="tr-TR" dirty="0">
              <a:solidFill>
                <a:schemeClr val="tx1"/>
              </a:solidFill>
            </a:endParaRPr>
          </a:p>
          <a:p>
            <a:pPr>
              <a:buNone/>
            </a:pPr>
            <a:endParaRPr lang="tr-TR"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28</a:t>
            </a:fld>
            <a:endParaRPr lang="en-US" dirty="0"/>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500" dirty="0"/>
              <a:t>	</a:t>
            </a:r>
            <a:r>
              <a:rPr lang="tr-TR" sz="3500" dirty="0" smtClean="0"/>
              <a:t>Cv HAZIRLAMA </a:t>
            </a:r>
            <a:r>
              <a:rPr lang="tr-TR" sz="3500" dirty="0" smtClean="0"/>
              <a:t>TEKNİKLERİ</a:t>
            </a:r>
            <a:endParaRPr lang="tr-TR" sz="3500" dirty="0"/>
          </a:p>
        </p:txBody>
      </p:sp>
      <p:sp>
        <p:nvSpPr>
          <p:cNvPr id="6" name="5 Metin Yer Tutucusu"/>
          <p:cNvSpPr>
            <a:spLocks noGrp="1"/>
          </p:cNvSpPr>
          <p:nvPr>
            <p:ph type="body" idx="1"/>
          </p:nvPr>
        </p:nvSpPr>
        <p:spPr/>
        <p:txBody>
          <a:bodyPr>
            <a:normAutofit/>
          </a:bodyPr>
          <a:lstStyle/>
          <a:p>
            <a:pPr algn="ctr"/>
            <a:r>
              <a:rPr lang="tr-TR" sz="3600" b="1" dirty="0" smtClean="0">
                <a:solidFill>
                  <a:srgbClr val="0070C0"/>
                </a:solidFill>
                <a:latin typeface="+mj-lt"/>
              </a:rPr>
              <a:t>ön yazI NASIL YAZILIR?</a:t>
            </a:r>
            <a:endParaRPr lang="tr-TR" sz="3600" b="1" dirty="0">
              <a:solidFill>
                <a:srgbClr val="0070C0"/>
              </a:solidFill>
              <a:latin typeface="+mj-lt"/>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29</a:t>
            </a:fld>
            <a:endParaRPr lang="en-US" dirty="0"/>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CV Türleri</a:t>
            </a:r>
            <a:endParaRPr lang="tr-TR" dirty="0"/>
          </a:p>
        </p:txBody>
      </p:sp>
      <p:sp>
        <p:nvSpPr>
          <p:cNvPr id="3" name="2 İçerik Yer Tutucusu"/>
          <p:cNvSpPr>
            <a:spLocks noGrp="1"/>
          </p:cNvSpPr>
          <p:nvPr>
            <p:ph idx="1"/>
          </p:nvPr>
        </p:nvSpPr>
        <p:spPr/>
        <p:txBody>
          <a:bodyPr>
            <a:normAutofit/>
          </a:bodyPr>
          <a:lstStyle/>
          <a:p>
            <a:r>
              <a:rPr lang="tr-TR" sz="2400" dirty="0" smtClean="0">
                <a:solidFill>
                  <a:schemeClr val="tx1"/>
                </a:solidFill>
              </a:rPr>
              <a:t>Kronolojik CV</a:t>
            </a:r>
          </a:p>
          <a:p>
            <a:r>
              <a:rPr lang="tr-TR" sz="2400" dirty="0" smtClean="0">
                <a:solidFill>
                  <a:schemeClr val="tx1"/>
                </a:solidFill>
              </a:rPr>
              <a:t>Performans CV</a:t>
            </a:r>
          </a:p>
          <a:p>
            <a:r>
              <a:rPr lang="tr-TR" sz="2400" dirty="0" smtClean="0">
                <a:solidFill>
                  <a:schemeClr val="tx1"/>
                </a:solidFill>
              </a:rPr>
              <a:t>İşlevsel CV</a:t>
            </a:r>
          </a:p>
          <a:p>
            <a:r>
              <a:rPr lang="tr-TR" sz="2400" dirty="0" smtClean="0">
                <a:solidFill>
                  <a:schemeClr val="tx1"/>
                </a:solidFill>
              </a:rPr>
              <a:t>Hedefe Yönelik CV</a:t>
            </a:r>
          </a:p>
          <a:p>
            <a:r>
              <a:rPr lang="tr-TR" sz="2400" dirty="0" smtClean="0">
                <a:solidFill>
                  <a:schemeClr val="tx1"/>
                </a:solidFill>
              </a:rPr>
              <a:t>Alternatif CV</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a:t>
            </a:fld>
            <a:endParaRPr lang="en-US" dirty="0"/>
          </a:p>
        </p:txBody>
      </p:sp>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Ön Yazı Nasıl Yazılır?</a:t>
            </a:r>
            <a:endParaRPr lang="tr-TR" dirty="0"/>
          </a:p>
        </p:txBody>
      </p:sp>
      <p:sp>
        <p:nvSpPr>
          <p:cNvPr id="3" name="2 İçerik Yer Tutucusu"/>
          <p:cNvSpPr>
            <a:spLocks noGrp="1"/>
          </p:cNvSpPr>
          <p:nvPr>
            <p:ph idx="1"/>
          </p:nvPr>
        </p:nvSpPr>
        <p:spPr>
          <a:xfrm>
            <a:off x="467544" y="2132856"/>
            <a:ext cx="8229600" cy="5357192"/>
          </a:xfrm>
        </p:spPr>
        <p:txBody>
          <a:bodyPr>
            <a:normAutofit/>
          </a:bodyPr>
          <a:lstStyle/>
          <a:p>
            <a:r>
              <a:rPr lang="tr-TR" sz="2000" dirty="0" smtClean="0">
                <a:solidFill>
                  <a:schemeClr val="tx1"/>
                </a:solidFill>
              </a:rPr>
              <a:t>Ön </a:t>
            </a:r>
            <a:r>
              <a:rPr lang="tr-TR" sz="2000" dirty="0">
                <a:solidFill>
                  <a:schemeClr val="tx1"/>
                </a:solidFill>
              </a:rPr>
              <a:t>yazı, </a:t>
            </a:r>
            <a:r>
              <a:rPr lang="tr-TR" sz="2000" dirty="0" err="1">
                <a:solidFill>
                  <a:schemeClr val="tx1"/>
                </a:solidFill>
              </a:rPr>
              <a:t>CV’nin</a:t>
            </a:r>
            <a:r>
              <a:rPr lang="tr-TR" sz="2000" dirty="0">
                <a:solidFill>
                  <a:schemeClr val="tx1"/>
                </a:solidFill>
              </a:rPr>
              <a:t> önüne eklenen ve özgeçmişi yazmanın ötesinde mesajlar veren bir kapak sayfasıdır. </a:t>
            </a:r>
            <a:endParaRPr lang="tr-TR" sz="2000" dirty="0" smtClean="0">
              <a:solidFill>
                <a:schemeClr val="tx1"/>
              </a:solidFill>
            </a:endParaRPr>
          </a:p>
          <a:p>
            <a:r>
              <a:rPr lang="tr-TR" sz="2000" dirty="0" smtClean="0">
                <a:solidFill>
                  <a:schemeClr val="tx1"/>
                </a:solidFill>
              </a:rPr>
              <a:t>Ön </a:t>
            </a:r>
            <a:r>
              <a:rPr lang="tr-TR" sz="2000" dirty="0">
                <a:solidFill>
                  <a:schemeClr val="tx1"/>
                </a:solidFill>
              </a:rPr>
              <a:t>yazı, neden onlara yazdığınızı, neden bu iş için çok uygun olduğunuzu, ve kariyer beklentinizi </a:t>
            </a:r>
            <a:r>
              <a:rPr lang="tr-TR" sz="2000" dirty="0" smtClean="0">
                <a:solidFill>
                  <a:schemeClr val="tx1"/>
                </a:solidFill>
              </a:rPr>
              <a:t>göstermelidir.</a:t>
            </a:r>
          </a:p>
          <a:p>
            <a:r>
              <a:rPr lang="tr-TR" sz="2000" dirty="0" smtClean="0">
                <a:solidFill>
                  <a:schemeClr val="tx1"/>
                </a:solidFill>
              </a:rPr>
              <a:t>Ön </a:t>
            </a:r>
            <a:r>
              <a:rPr lang="tr-TR" sz="2000" dirty="0">
                <a:solidFill>
                  <a:schemeClr val="tx1"/>
                </a:solidFill>
              </a:rPr>
              <a:t>yazı, giriş, gelişme ve sonuç bölümünden oluşmaktadır. </a:t>
            </a:r>
            <a:endParaRPr lang="tr-TR" sz="2000" dirty="0" smtClean="0">
              <a:solidFill>
                <a:schemeClr val="tx1"/>
              </a:solidFill>
            </a:endParaRPr>
          </a:p>
          <a:p>
            <a:r>
              <a:rPr lang="tr-TR" sz="2000" dirty="0" smtClean="0">
                <a:solidFill>
                  <a:schemeClr val="tx1"/>
                </a:solidFill>
              </a:rPr>
              <a:t>Giriş </a:t>
            </a:r>
            <a:r>
              <a:rPr lang="tr-TR" sz="2000" dirty="0">
                <a:solidFill>
                  <a:schemeClr val="tx1"/>
                </a:solidFill>
              </a:rPr>
              <a:t>bölümünde, kim olduğunuzu belirtin. İlanı nerede görüp başvuru yaptığınızı </a:t>
            </a:r>
            <a:r>
              <a:rPr lang="tr-TR" sz="2000" dirty="0" smtClean="0">
                <a:solidFill>
                  <a:schemeClr val="tx1"/>
                </a:solidFill>
              </a:rPr>
              <a:t>açıklayın.</a:t>
            </a:r>
          </a:p>
          <a:p>
            <a:r>
              <a:rPr lang="tr-TR" sz="2000" dirty="0" smtClean="0">
                <a:solidFill>
                  <a:schemeClr val="tx1"/>
                </a:solidFill>
              </a:rPr>
              <a:t>Gelişme </a:t>
            </a:r>
            <a:r>
              <a:rPr lang="tr-TR" sz="2000" dirty="0">
                <a:solidFill>
                  <a:schemeClr val="tx1"/>
                </a:solidFill>
              </a:rPr>
              <a:t>bölümünde, ilan verilen pozisyonla neden ilgilendiğinizi açıklayın. Pozisyona uygun özelliklerinizi mümkünse örneklendirerek </a:t>
            </a:r>
            <a:r>
              <a:rPr lang="tr-TR" sz="2000" dirty="0" smtClean="0">
                <a:solidFill>
                  <a:schemeClr val="tx1"/>
                </a:solidFill>
              </a:rPr>
              <a:t>açıklayın. Şirketle </a:t>
            </a:r>
            <a:r>
              <a:rPr lang="tr-TR" sz="2000" dirty="0">
                <a:solidFill>
                  <a:schemeClr val="tx1"/>
                </a:solidFill>
              </a:rPr>
              <a:t>ilgili bilgiye sahip olduğunuzu gösterecek şekilde neden bu iş için uygun olduğunuzdan bahsedin. Genel başvuru yapıyorsanız, kariyer beklentinizi </a:t>
            </a:r>
            <a:r>
              <a:rPr lang="tr-TR" sz="2000" dirty="0" smtClean="0">
                <a:solidFill>
                  <a:schemeClr val="tx1"/>
                </a:solidFill>
              </a:rPr>
              <a:t>açıklayın.</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30</a:t>
            </a:fld>
            <a:endParaRPr lang="en-US" dirty="0"/>
          </a:p>
        </p:txBody>
      </p:sp>
    </p:spTree>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 Yazı Nasıl Yazılır?</a:t>
            </a:r>
            <a:endParaRPr lang="tr-TR" dirty="0"/>
          </a:p>
        </p:txBody>
      </p:sp>
      <p:sp>
        <p:nvSpPr>
          <p:cNvPr id="3" name="2 İçerik Yer Tutucusu"/>
          <p:cNvSpPr>
            <a:spLocks noGrp="1"/>
          </p:cNvSpPr>
          <p:nvPr>
            <p:ph idx="1"/>
          </p:nvPr>
        </p:nvSpPr>
        <p:spPr>
          <a:xfrm>
            <a:off x="611560" y="2489200"/>
            <a:ext cx="7992888" cy="3530600"/>
          </a:xfrm>
        </p:spPr>
        <p:txBody>
          <a:bodyPr>
            <a:noAutofit/>
          </a:bodyPr>
          <a:lstStyle/>
          <a:p>
            <a:r>
              <a:rPr lang="tr-TR" sz="2400" dirty="0" smtClean="0">
                <a:solidFill>
                  <a:schemeClr val="tx1"/>
                </a:solidFill>
              </a:rPr>
              <a:t>Sonuç bölümünde, teşekkür cümlesi yazın. Bundan sonra iletişimi nasıl sürdürebileceğinizle ilgili bilgi verin</a:t>
            </a:r>
            <a:r>
              <a:rPr lang="tr-TR" sz="2400" dirty="0" smtClean="0">
                <a:solidFill>
                  <a:schemeClr val="tx1"/>
                </a:solidFill>
              </a:rPr>
              <a:t>.</a:t>
            </a:r>
            <a:endParaRPr lang="tr-TR" sz="2400" dirty="0" smtClean="0">
              <a:solidFill>
                <a:schemeClr val="tx1"/>
              </a:solidFill>
            </a:endParaRPr>
          </a:p>
          <a:p>
            <a:r>
              <a:rPr lang="tr-TR" sz="2400" dirty="0" smtClean="0">
                <a:solidFill>
                  <a:schemeClr val="tx1"/>
                </a:solidFill>
              </a:rPr>
              <a:t>Tüm başvuru süreçlerinde, ilk önce amaçlarınızı belirleyerek, başvuruda bulunacağınız firma ve pozisyonla ilgili bilgi sahibi olmaya çalışın. Başvuracağınız firma ve pozisyonu tercih etme nedenlerinizi belirlemeye çalışın. Bu pozisyona uygun bilgi ve becerilerinizi belirlemeye çalışın. Tüm başvuru sürecinde kararlılık ve istekliliğinizi ortaya koymaya çalışın.</a:t>
            </a:r>
          </a:p>
          <a:p>
            <a:endParaRPr lang="tr-TR" sz="24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31</a:t>
            </a:fld>
            <a:endParaRPr lang="en-US" dirty="0"/>
          </a:p>
        </p:txBody>
      </p:sp>
    </p:spTree>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500" dirty="0" smtClean="0"/>
              <a:t>İŞ </a:t>
            </a:r>
            <a:r>
              <a:rPr lang="tr-TR" sz="3500" dirty="0" smtClean="0"/>
              <a:t>GÖRÜŞMESİ </a:t>
            </a:r>
            <a:endParaRPr lang="tr-TR" sz="3500" dirty="0"/>
          </a:p>
        </p:txBody>
      </p:sp>
      <p:sp>
        <p:nvSpPr>
          <p:cNvPr id="6" name="5 Metin Yer Tutucusu"/>
          <p:cNvSpPr>
            <a:spLocks noGrp="1"/>
          </p:cNvSpPr>
          <p:nvPr>
            <p:ph type="body" idx="1"/>
          </p:nvPr>
        </p:nvSpPr>
        <p:spPr/>
        <p:txBody>
          <a:bodyPr>
            <a:normAutofit/>
          </a:bodyPr>
          <a:lstStyle/>
          <a:p>
            <a:pPr algn="ctr"/>
            <a:r>
              <a:rPr lang="tr-TR" sz="3600" b="1" cap="none" dirty="0" smtClean="0">
                <a:solidFill>
                  <a:srgbClr val="0070C0"/>
                </a:solidFill>
                <a:latin typeface="+mj-lt"/>
                <a:ea typeface="+mj-ea"/>
                <a:cs typeface="+mj-cs"/>
              </a:rPr>
              <a:t>MÜLAKAT TÜRLERİ</a:t>
            </a:r>
            <a:endParaRPr lang="tr-TR" sz="3600" cap="none" dirty="0">
              <a:solidFill>
                <a:srgbClr val="0070C0"/>
              </a:solidFill>
              <a:latin typeface="+mj-lt"/>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32</a:t>
            </a:fld>
            <a:endParaRPr lang="en-US" dirty="0"/>
          </a:p>
        </p:txBody>
      </p:sp>
    </p:spTree>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İş Görüşmesi (Mülakat)</a:t>
            </a:r>
            <a:endParaRPr lang="tr-TR" dirty="0"/>
          </a:p>
        </p:txBody>
      </p:sp>
      <p:sp>
        <p:nvSpPr>
          <p:cNvPr id="3" name="2 İçerik Yer Tutucusu"/>
          <p:cNvSpPr>
            <a:spLocks noGrp="1"/>
          </p:cNvSpPr>
          <p:nvPr>
            <p:ph idx="1"/>
          </p:nvPr>
        </p:nvSpPr>
        <p:spPr>
          <a:xfrm>
            <a:off x="467544" y="2132856"/>
            <a:ext cx="8229600" cy="5357192"/>
          </a:xfrm>
        </p:spPr>
        <p:txBody>
          <a:bodyPr>
            <a:noAutofit/>
          </a:bodyPr>
          <a:lstStyle/>
          <a:p>
            <a:r>
              <a:rPr lang="tr-TR" sz="2000" dirty="0">
                <a:solidFill>
                  <a:schemeClr val="tx1"/>
                </a:solidFill>
              </a:rPr>
              <a:t> İş görüşmesi veya mülakatta amaç, “adayların işe uygunluğunu” belirlemektir. Günümüzde tüm dünyada işe alım süreçlerinin en önemli adımlarından birisidir. İşveren ve adayın ilk buluştuğu noktadır. İşveren nasıl bu sürece detaylı bir şekilde uzmanları aracılığıyla hazırlanıyorsa adayların da hazırlanması gereken bir süreçtir. Bu sürece iyi hazırlanarak işe alım sürecini aktif bir şekilde yönetebilirsiniz. Hazırlık aşaması daha bilinçlenmenizi ve motive olmanızı sağlayacaktır. Ayrıca iş ve firma hakkında daha çok </a:t>
            </a:r>
            <a:r>
              <a:rPr lang="tr-TR" sz="2000" dirty="0" err="1">
                <a:solidFill>
                  <a:schemeClr val="tx1"/>
                </a:solidFill>
              </a:rPr>
              <a:t>farkındalık</a:t>
            </a:r>
            <a:r>
              <a:rPr lang="tr-TR" sz="2000" dirty="0">
                <a:solidFill>
                  <a:schemeClr val="tx1"/>
                </a:solidFill>
              </a:rPr>
              <a:t> yaratacaktır. Bu </a:t>
            </a:r>
            <a:r>
              <a:rPr lang="tr-TR" sz="2000" dirty="0" err="1">
                <a:solidFill>
                  <a:schemeClr val="tx1"/>
                </a:solidFill>
              </a:rPr>
              <a:t>farkındalık</a:t>
            </a:r>
            <a:r>
              <a:rPr lang="tr-TR" sz="2000" dirty="0">
                <a:solidFill>
                  <a:schemeClr val="tx1"/>
                </a:solidFill>
              </a:rPr>
              <a:t> mülakat sırasında mutlaka hem doğrudan hem de dolaylı yollar aracılığıyla ön plana çıkmanızı sağlayacaktır. Aşağıda karşılaşabileceğiniz çeşitli mülakat türlerini görebilirsiniz.</a:t>
            </a:r>
            <a:endParaRPr lang="tr-TR" sz="20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33</a:t>
            </a:fld>
            <a:endParaRPr lang="en-US" dirty="0"/>
          </a:p>
        </p:txBody>
      </p:sp>
    </p:spTree>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Mülakat Türleri</a:t>
            </a:r>
            <a:endParaRPr lang="tr-TR" dirty="0"/>
          </a:p>
        </p:txBody>
      </p:sp>
      <p:sp>
        <p:nvSpPr>
          <p:cNvPr id="3" name="2 İçerik Yer Tutucusu"/>
          <p:cNvSpPr>
            <a:spLocks noGrp="1"/>
          </p:cNvSpPr>
          <p:nvPr>
            <p:ph idx="1"/>
          </p:nvPr>
        </p:nvSpPr>
        <p:spPr/>
        <p:txBody>
          <a:bodyPr>
            <a:noAutofit/>
          </a:bodyPr>
          <a:lstStyle/>
          <a:p>
            <a:r>
              <a:rPr lang="tr-TR" sz="2400" dirty="0" smtClean="0">
                <a:solidFill>
                  <a:schemeClr val="tx1"/>
                </a:solidFill>
              </a:rPr>
              <a:t>Yapılandırılmış mülakat</a:t>
            </a:r>
          </a:p>
          <a:p>
            <a:r>
              <a:rPr lang="tr-TR" sz="2400" dirty="0" smtClean="0">
                <a:solidFill>
                  <a:schemeClr val="tx1"/>
                </a:solidFill>
              </a:rPr>
              <a:t>Yapılandırılmamış mülakat</a:t>
            </a:r>
          </a:p>
          <a:p>
            <a:r>
              <a:rPr lang="tr-TR" sz="2400" dirty="0" smtClean="0">
                <a:solidFill>
                  <a:schemeClr val="tx1"/>
                </a:solidFill>
              </a:rPr>
              <a:t>Panel mülakat</a:t>
            </a:r>
          </a:p>
          <a:p>
            <a:r>
              <a:rPr lang="tr-TR" sz="2400" dirty="0" smtClean="0">
                <a:solidFill>
                  <a:schemeClr val="tx1"/>
                </a:solidFill>
              </a:rPr>
              <a:t>Stres mülakatı</a:t>
            </a:r>
          </a:p>
          <a:p>
            <a:r>
              <a:rPr lang="tr-TR" sz="2400" dirty="0" smtClean="0">
                <a:solidFill>
                  <a:schemeClr val="tx1"/>
                </a:solidFill>
              </a:rPr>
              <a:t>Grup mülakatı</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34</a:t>
            </a:fld>
            <a:endParaRPr lang="en-US" dirty="0"/>
          </a:p>
        </p:txBody>
      </p:sp>
      <p:pic>
        <p:nvPicPr>
          <p:cNvPr id="5" name="4 Resim" descr="yetkinlikasilic">
            <a:hlinkClick r:id="rId2"/>
          </p:cNvPr>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95936" y="3501008"/>
            <a:ext cx="5148064" cy="3356993"/>
          </a:xfrm>
          <a:prstGeom prst="rect">
            <a:avLst/>
          </a:prstGeom>
          <a:noFill/>
          <a:ln>
            <a:noFill/>
          </a:ln>
        </p:spPr>
      </p:pic>
    </p:spTree>
  </p:cSld>
  <p:clrMapOvr>
    <a:masterClrMapping/>
  </p:clrMapOvr>
  <p:transition>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Yapılandırılmış Mülakat</a:t>
            </a:r>
          </a:p>
        </p:txBody>
      </p:sp>
      <p:sp>
        <p:nvSpPr>
          <p:cNvPr id="3" name="2 İçerik Yer Tutucusu"/>
          <p:cNvSpPr>
            <a:spLocks noGrp="1"/>
          </p:cNvSpPr>
          <p:nvPr>
            <p:ph idx="1"/>
          </p:nvPr>
        </p:nvSpPr>
        <p:spPr>
          <a:xfrm>
            <a:off x="467544" y="2132856"/>
            <a:ext cx="8229600" cy="5257800"/>
          </a:xfrm>
        </p:spPr>
        <p:txBody>
          <a:bodyPr>
            <a:normAutofit/>
          </a:bodyPr>
          <a:lstStyle/>
          <a:p>
            <a:r>
              <a:rPr lang="tr-TR" sz="2000" dirty="0">
                <a:solidFill>
                  <a:schemeClr val="tx1"/>
                </a:solidFill>
              </a:rPr>
              <a:t>Bu görüşme türünde görüşmecinin elinde spesifik sorulardan oluşan bir liste bulunmaktadır ve görüşmeyi bu doğrultuda yönlendirmektedir. Bu listede yer alan spesifik soru tipleri; adayın iş geçmişi, eğitim ve deneyimi, kişiliği, motivasyonu ve karakteri ile ilgilidir. Yapılandırılmış mülakatın en önemli avantajı tutarlı olmasıdır. Bütün adaylara aynı sorular yöneltildiğinden eşit bir değerlendirme yapmak mümkündür. Ayrıca özellikle deneyimsiz görüşmeciler için en çok zaman tasarrufu sağlayan ve en basit görüşme türüdür. Bu mülakat türünün en büyük dezavantajı esneklikten yoksun olmasıdır. Adayı daha iyi tanımak için adayın cevaplarını daha çok araştırmayı ve daha fazla soru sormayı gerektiren durumlarda yetersiz kalmaktadır. Buna ek olarak mülakat sürecinde görüşmeci çok fazla baskın olmaktadır.</a:t>
            </a:r>
            <a:endParaRPr lang="tr-TR" sz="20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35</a:t>
            </a:fld>
            <a:endParaRPr lang="en-US" dirty="0"/>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Yapılandırılmamış Mülakat</a:t>
            </a:r>
          </a:p>
        </p:txBody>
      </p:sp>
      <p:sp>
        <p:nvSpPr>
          <p:cNvPr id="3" name="2 İçerik Yer Tutucusu"/>
          <p:cNvSpPr>
            <a:spLocks noGrp="1"/>
          </p:cNvSpPr>
          <p:nvPr>
            <p:ph idx="1"/>
          </p:nvPr>
        </p:nvSpPr>
        <p:spPr>
          <a:xfrm>
            <a:off x="683568" y="2132856"/>
            <a:ext cx="7992888" cy="4540200"/>
          </a:xfrm>
        </p:spPr>
        <p:txBody>
          <a:bodyPr>
            <a:noAutofit/>
          </a:bodyPr>
          <a:lstStyle/>
          <a:p>
            <a:r>
              <a:rPr lang="tr-TR" sz="2200" dirty="0">
                <a:solidFill>
                  <a:schemeClr val="tx1"/>
                </a:solidFill>
              </a:rPr>
              <a:t>Geniş ölçüde planlanmamış ve adayın rahatça konuşarak görüşmenin ilerleyişini belirleyebildiği bir mülakat türüdür. En önemli avantajı görüşmecinin kendini rahat hissetmesi ve sorulara daha doğal cevap vermesi olarak belirtilebilir. En önemli dezavantajı mülakatı kontrol etmenin zorluğudur. Görüşme esnasında konu ilgisiz noktalara doğru dağılabilmektedir. Aynı zamanda mülakatın </a:t>
            </a:r>
            <a:r>
              <a:rPr lang="tr-TR" sz="2200" dirty="0" smtClean="0">
                <a:solidFill>
                  <a:schemeClr val="tx1"/>
                </a:solidFill>
              </a:rPr>
              <a:t>değerlendirmesi </a:t>
            </a:r>
            <a:r>
              <a:rPr lang="tr-TR" sz="2200" dirty="0" err="1">
                <a:solidFill>
                  <a:schemeClr val="tx1"/>
                </a:solidFill>
              </a:rPr>
              <a:t>subjektif</a:t>
            </a:r>
            <a:r>
              <a:rPr lang="tr-TR" sz="2200" dirty="0">
                <a:solidFill>
                  <a:schemeClr val="tx1"/>
                </a:solidFill>
              </a:rPr>
              <a:t> ve güç olabilmektedir. Bu mülakat türünün başarılı olabilmesi için görüşmecinin bu alanda beceri sahibi olması önemlidir. Çünkü burada farklı adaylar arasında karşılaştırma yapabilmek oldukça zordur.</a:t>
            </a:r>
            <a:endParaRPr lang="tr-TR" sz="22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36</a:t>
            </a:fld>
            <a:endParaRPr lang="en-US" dirty="0"/>
          </a:p>
        </p:txBody>
      </p:sp>
    </p:spTree>
  </p:cSld>
  <p:clrMapOvr>
    <a:masterClrMapping/>
  </p:clrMapOvr>
  <p:transition>
    <p:cover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Panel Mülakat</a:t>
            </a:r>
          </a:p>
        </p:txBody>
      </p:sp>
      <p:sp>
        <p:nvSpPr>
          <p:cNvPr id="3" name="2 İçerik Yer Tutucusu"/>
          <p:cNvSpPr>
            <a:spLocks noGrp="1"/>
          </p:cNvSpPr>
          <p:nvPr>
            <p:ph idx="1"/>
          </p:nvPr>
        </p:nvSpPr>
        <p:spPr>
          <a:xfrm>
            <a:off x="467544" y="2132856"/>
            <a:ext cx="8229600" cy="5789240"/>
          </a:xfrm>
        </p:spPr>
        <p:txBody>
          <a:bodyPr>
            <a:normAutofit/>
          </a:bodyPr>
          <a:lstStyle/>
          <a:p>
            <a:r>
              <a:rPr lang="tr-TR" dirty="0" smtClean="0">
                <a:solidFill>
                  <a:schemeClr val="tx1"/>
                </a:solidFill>
              </a:rPr>
              <a:t>Panel </a:t>
            </a:r>
            <a:r>
              <a:rPr lang="tr-TR" dirty="0">
                <a:solidFill>
                  <a:schemeClr val="tx1"/>
                </a:solidFill>
              </a:rPr>
              <a:t>tipi mülakatlara büyük organizasyonlarda özellikle kamu alanında sıklıkla rastlanır. Her bir aday birden çok (genellikle iki ya da beş arasında değişen) görüşmeci ile görüşür. Bu görüşmeciler insan kaynakları yöneticisi, departman yöneticisi veya ilgili departmanların çalışanlarından oluşmaktadır. Bu mülakat türünün etkinliği öncelikle görüşmecilerin soracakları sorular ve her bir üyenin görüşme esnasında oynayacağı rol konusunda kendi aralarındaki anlaşmaya bağlıdır. En büyük avantajı, son işe alım kararının birden çok üye arasındaki uzlaşma ile verilmesinden dolayı daha tarafsız ve güvenilir olmasıdır. </a:t>
            </a:r>
            <a:r>
              <a:rPr lang="tr-TR" dirty="0" smtClean="0">
                <a:solidFill>
                  <a:schemeClr val="tx1"/>
                </a:solidFill>
              </a:rPr>
              <a:t>Bununla </a:t>
            </a:r>
            <a:r>
              <a:rPr lang="tr-TR" dirty="0">
                <a:solidFill>
                  <a:schemeClr val="tx1"/>
                </a:solidFill>
              </a:rPr>
              <a:t>birlikte aday görüşme sırasında çok yakından gözlemlenebilmekte ve bir görüşmecinin kaçırabileceği bir soruyu diğer görüşmeci sorabilmektedir. Bu mülakat türünün en büyük dezavantajı görüşmeci sayısının fazla olmasından dolayı adayın kendini stres altında hissetmesi ve doğal cevaplar verememesidir. Birebir görüşmeler panel görüşmelere göre adaya daha rahat bir görüşme atmosferi sunmaktadır.</a:t>
            </a:r>
            <a:endParaRPr lang="tr-TR"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37</a:t>
            </a:fld>
            <a:endParaRPr lang="en-US" dirty="0"/>
          </a:p>
        </p:txBody>
      </p:sp>
    </p:spTree>
  </p:cSld>
  <p:clrMapOvr>
    <a:masterClrMapping/>
  </p:clrMapOvr>
  <p:transition>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Stres Mülakatı</a:t>
            </a:r>
          </a:p>
        </p:txBody>
      </p:sp>
      <p:sp>
        <p:nvSpPr>
          <p:cNvPr id="3" name="2 İçerik Yer Tutucusu"/>
          <p:cNvSpPr>
            <a:spLocks noGrp="1"/>
          </p:cNvSpPr>
          <p:nvPr>
            <p:ph idx="1"/>
          </p:nvPr>
        </p:nvSpPr>
        <p:spPr>
          <a:xfrm>
            <a:off x="864382" y="2489200"/>
            <a:ext cx="7740066" cy="3530600"/>
          </a:xfrm>
        </p:spPr>
        <p:txBody>
          <a:bodyPr>
            <a:noAutofit/>
          </a:bodyPr>
          <a:lstStyle/>
          <a:p>
            <a:r>
              <a:rPr lang="tr-TR" sz="2400" dirty="0">
                <a:solidFill>
                  <a:schemeClr val="tx1"/>
                </a:solidFill>
              </a:rPr>
              <a:t>Adayların duygusal gerginlik içerisinde ne gibi davranışlar sergilediğini görmek için yapılan görüşmeler stres mülakatları olarak adlandırılır. Stres çok çeşitli yollarla ortaya çıkarılabilmektedir. Görüşmecinin </a:t>
            </a:r>
            <a:r>
              <a:rPr lang="tr-TR" sz="2400" dirty="0" smtClean="0">
                <a:solidFill>
                  <a:schemeClr val="tx1"/>
                </a:solidFill>
              </a:rPr>
              <a:t>açıkça </a:t>
            </a:r>
            <a:r>
              <a:rPr lang="tr-TR" sz="2400" dirty="0">
                <a:solidFill>
                  <a:schemeClr val="tx1"/>
                </a:solidFill>
              </a:rPr>
              <a:t>düşmanlık içeren ani davranışlar da bulunması, adayın performansını küçümseyici bir tavır sergilemesi buna örnek olarak verilebilir. Bu davranışlar adayı savunmaya itmekte ve görüşmeciler de stres altında adayın ne gibi davranışlar sergilediği kaydetmektedir.</a:t>
            </a:r>
            <a:endParaRPr lang="tr-TR" sz="24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38</a:t>
            </a:fld>
            <a:endParaRPr lang="en-US" dirty="0"/>
          </a:p>
        </p:txBody>
      </p:sp>
    </p:spTree>
  </p:cSld>
  <p:clrMapOvr>
    <a:masterClrMapping/>
  </p:clrMapOvr>
  <p:transition>
    <p:cover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Grup Mülakatı Türleri</a:t>
            </a:r>
            <a:endParaRPr lang="tr-TR" dirty="0"/>
          </a:p>
        </p:txBody>
      </p:sp>
      <p:sp>
        <p:nvSpPr>
          <p:cNvPr id="3" name="2 İçerik Yer Tutucusu"/>
          <p:cNvSpPr>
            <a:spLocks noGrp="1"/>
          </p:cNvSpPr>
          <p:nvPr>
            <p:ph idx="1"/>
          </p:nvPr>
        </p:nvSpPr>
        <p:spPr>
          <a:xfrm>
            <a:off x="467544" y="2132856"/>
            <a:ext cx="8229600" cy="5429200"/>
          </a:xfrm>
        </p:spPr>
        <p:txBody>
          <a:bodyPr>
            <a:noAutofit/>
          </a:bodyPr>
          <a:lstStyle/>
          <a:p>
            <a:r>
              <a:rPr lang="tr-TR" sz="2000" dirty="0">
                <a:solidFill>
                  <a:schemeClr val="tx1"/>
                </a:solidFill>
              </a:rPr>
              <a:t>Bu mülakatlar genellikle değerlendirme merkezi uygulamalarında kullanılmaktadır. Bu yöntemde çeşitli kişiler </a:t>
            </a:r>
            <a:r>
              <a:rPr lang="tr-TR" sz="2000" dirty="0" err="1">
                <a:solidFill>
                  <a:schemeClr val="tx1"/>
                </a:solidFill>
              </a:rPr>
              <a:t>informal</a:t>
            </a:r>
            <a:r>
              <a:rPr lang="tr-TR" sz="2000" dirty="0">
                <a:solidFill>
                  <a:schemeClr val="tx1"/>
                </a:solidFill>
              </a:rPr>
              <a:t> bir ortamda verilen bir konuyu, bir işletme problemini ya da kendi seçtikleri bir konuyu tartışmak için bir araya getirilir. Gözlemciler bu tartışmaya müdahale etmeden adayları değerlendirir. Değerlendirilen nitelikler; liderlik, uyum sağlama, denge, konuşma becerisi, problem çözme yaklaşımı ve insan ilişkileri becerileri gibi niteliklerdir. Bu mülakat türü yönetici pozisyonlarına ya da konuşma becerisi veya insan ilişkileri becerisi gerektiren pozisyonlara aday seçiminde özellikle önemlidir. Ancak fazla zaman ve çaba harcamayı ve bununla birlikte işle ilgili ölçülmesi gereken yeteneklerin ve bunların nasıl ölçüleceğinin önceden belirlenerek verilmesini gerektirdiğinden pahalı bir yöntemdir.</a:t>
            </a:r>
            <a:endParaRPr lang="tr-TR" sz="20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39</a:t>
            </a:fld>
            <a:endParaRPr lang="en-US" dirty="0"/>
          </a:p>
        </p:txBody>
      </p:sp>
    </p:spTree>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Kronolojik CV</a:t>
            </a:r>
            <a:endParaRPr lang="tr-TR" dirty="0"/>
          </a:p>
        </p:txBody>
      </p:sp>
      <p:sp>
        <p:nvSpPr>
          <p:cNvPr id="3" name="2 İçerik Yer Tutucusu"/>
          <p:cNvSpPr>
            <a:spLocks noGrp="1"/>
          </p:cNvSpPr>
          <p:nvPr>
            <p:ph idx="1"/>
          </p:nvPr>
        </p:nvSpPr>
        <p:spPr>
          <a:xfrm>
            <a:off x="457200" y="2204864"/>
            <a:ext cx="8229600" cy="4176464"/>
          </a:xfrm>
        </p:spPr>
        <p:txBody>
          <a:bodyPr>
            <a:normAutofit/>
          </a:bodyPr>
          <a:lstStyle/>
          <a:p>
            <a:r>
              <a:rPr lang="tr-TR" sz="2000" dirty="0" smtClean="0">
                <a:solidFill>
                  <a:schemeClr val="tx1"/>
                </a:solidFill>
              </a:rPr>
              <a:t>En </a:t>
            </a:r>
            <a:r>
              <a:rPr lang="tr-TR" sz="2000" dirty="0">
                <a:solidFill>
                  <a:schemeClr val="tx1"/>
                </a:solidFill>
              </a:rPr>
              <a:t>yaygın kullanılan özgeçmiş türüdür. Ters kronolojik sıra takip edilir. Okuyan açısından takibi kolaydır ama iş yaşamında uzun süreli boşluklar olan kişiler için uygun bir tür değildir. Bu türde bulunabilecek başlıklar aşağıdaki gibidir:</a:t>
            </a:r>
            <a:r>
              <a:rPr lang="tr-TR" sz="2000" dirty="0" smtClean="0">
                <a:solidFill>
                  <a:schemeClr val="tx1"/>
                </a:solidFill>
              </a:rPr>
              <a:t/>
            </a:r>
            <a:br>
              <a:rPr lang="tr-TR" sz="2000" dirty="0" smtClean="0">
                <a:solidFill>
                  <a:schemeClr val="tx1"/>
                </a:solidFill>
              </a:rPr>
            </a:br>
            <a:r>
              <a:rPr lang="tr-TR" sz="2000" dirty="0">
                <a:solidFill>
                  <a:schemeClr val="tx1"/>
                </a:solidFill>
              </a:rPr>
              <a:t>• Kişisel Bilgiler</a:t>
            </a:r>
            <a:r>
              <a:rPr lang="tr-TR" sz="2000" dirty="0" smtClean="0">
                <a:solidFill>
                  <a:schemeClr val="tx1"/>
                </a:solidFill>
              </a:rPr>
              <a:t/>
            </a:r>
            <a:br>
              <a:rPr lang="tr-TR" sz="2000" dirty="0" smtClean="0">
                <a:solidFill>
                  <a:schemeClr val="tx1"/>
                </a:solidFill>
              </a:rPr>
            </a:br>
            <a:r>
              <a:rPr lang="tr-TR" sz="2000" dirty="0">
                <a:solidFill>
                  <a:schemeClr val="tx1"/>
                </a:solidFill>
              </a:rPr>
              <a:t>• Kariyer Hedefi/ Profil</a:t>
            </a:r>
            <a:r>
              <a:rPr lang="tr-TR" sz="2000" dirty="0" smtClean="0">
                <a:solidFill>
                  <a:schemeClr val="tx1"/>
                </a:solidFill>
              </a:rPr>
              <a:t/>
            </a:r>
            <a:br>
              <a:rPr lang="tr-TR" sz="2000" dirty="0" smtClean="0">
                <a:solidFill>
                  <a:schemeClr val="tx1"/>
                </a:solidFill>
              </a:rPr>
            </a:br>
            <a:r>
              <a:rPr lang="tr-TR" sz="2000" dirty="0">
                <a:solidFill>
                  <a:schemeClr val="tx1"/>
                </a:solidFill>
              </a:rPr>
              <a:t>• Eğitim Bilgileri</a:t>
            </a:r>
            <a:r>
              <a:rPr lang="tr-TR" sz="2000" dirty="0" smtClean="0">
                <a:solidFill>
                  <a:schemeClr val="tx1"/>
                </a:solidFill>
              </a:rPr>
              <a:t/>
            </a:r>
            <a:br>
              <a:rPr lang="tr-TR" sz="2000" dirty="0" smtClean="0">
                <a:solidFill>
                  <a:schemeClr val="tx1"/>
                </a:solidFill>
              </a:rPr>
            </a:br>
            <a:r>
              <a:rPr lang="tr-TR" sz="2000" dirty="0">
                <a:solidFill>
                  <a:schemeClr val="tx1"/>
                </a:solidFill>
              </a:rPr>
              <a:t>• İş/Staj Deneyimi</a:t>
            </a:r>
            <a:r>
              <a:rPr lang="tr-TR" sz="2000" dirty="0" smtClean="0">
                <a:solidFill>
                  <a:schemeClr val="tx1"/>
                </a:solidFill>
              </a:rPr>
              <a:t/>
            </a:r>
            <a:br>
              <a:rPr lang="tr-TR" sz="2000" dirty="0" smtClean="0">
                <a:solidFill>
                  <a:schemeClr val="tx1"/>
                </a:solidFill>
              </a:rPr>
            </a:br>
            <a:r>
              <a:rPr lang="tr-TR" sz="2000" dirty="0">
                <a:solidFill>
                  <a:schemeClr val="tx1"/>
                </a:solidFill>
              </a:rPr>
              <a:t>• Eğitimler/Seminerler</a:t>
            </a:r>
            <a:r>
              <a:rPr lang="tr-TR" sz="2000" dirty="0" smtClean="0">
                <a:solidFill>
                  <a:schemeClr val="tx1"/>
                </a:solidFill>
              </a:rPr>
              <a:t/>
            </a:r>
            <a:br>
              <a:rPr lang="tr-TR" sz="2000" dirty="0" smtClean="0">
                <a:solidFill>
                  <a:schemeClr val="tx1"/>
                </a:solidFill>
              </a:rPr>
            </a:br>
            <a:r>
              <a:rPr lang="tr-TR" sz="2000" dirty="0">
                <a:solidFill>
                  <a:schemeClr val="tx1"/>
                </a:solidFill>
              </a:rPr>
              <a:t>• Beceriler</a:t>
            </a:r>
            <a:r>
              <a:rPr lang="tr-TR" sz="2000" dirty="0" smtClean="0">
                <a:solidFill>
                  <a:schemeClr val="tx1"/>
                </a:solidFill>
              </a:rPr>
              <a:t/>
            </a:r>
            <a:br>
              <a:rPr lang="tr-TR" sz="2000" dirty="0" smtClean="0">
                <a:solidFill>
                  <a:schemeClr val="tx1"/>
                </a:solidFill>
              </a:rPr>
            </a:br>
            <a:r>
              <a:rPr lang="tr-TR" sz="2000" dirty="0">
                <a:solidFill>
                  <a:schemeClr val="tx1"/>
                </a:solidFill>
              </a:rPr>
              <a:t>• Aktiviteler/Üyelikler/İlgi Alanları</a:t>
            </a:r>
            <a:r>
              <a:rPr lang="tr-TR" sz="2000" dirty="0" smtClean="0">
                <a:solidFill>
                  <a:schemeClr val="tx1"/>
                </a:solidFill>
              </a:rPr>
              <a:t/>
            </a:r>
            <a:br>
              <a:rPr lang="tr-TR" sz="2000" dirty="0" smtClean="0">
                <a:solidFill>
                  <a:schemeClr val="tx1"/>
                </a:solidFill>
              </a:rPr>
            </a:br>
            <a:r>
              <a:rPr lang="tr-TR" sz="2000" dirty="0">
                <a:solidFill>
                  <a:schemeClr val="tx1"/>
                </a:solidFill>
              </a:rPr>
              <a:t>• Referanslar</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a:t>
            </a:fld>
            <a:endParaRPr lang="en-US" dirty="0"/>
          </a:p>
        </p:txBody>
      </p:sp>
    </p:spTree>
  </p:cSld>
  <p:clrMapOvr>
    <a:masterClrMapping/>
  </p:clrMapOvr>
  <p:transition>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500" dirty="0" smtClean="0"/>
              <a:t>İŞ </a:t>
            </a:r>
            <a:r>
              <a:rPr lang="tr-TR" sz="3500" dirty="0" smtClean="0"/>
              <a:t>GÖRÜŞMESİ</a:t>
            </a:r>
            <a:r>
              <a:rPr lang="tr-TR" sz="3600" dirty="0" smtClean="0"/>
              <a:t/>
            </a:r>
            <a:br>
              <a:rPr lang="tr-TR" sz="3600" dirty="0" smtClean="0"/>
            </a:br>
            <a:endParaRPr lang="tr-TR" sz="3500" dirty="0"/>
          </a:p>
        </p:txBody>
      </p:sp>
      <p:sp>
        <p:nvSpPr>
          <p:cNvPr id="6" name="5 Metin Yer Tutucusu"/>
          <p:cNvSpPr>
            <a:spLocks noGrp="1"/>
          </p:cNvSpPr>
          <p:nvPr>
            <p:ph type="body" idx="1"/>
          </p:nvPr>
        </p:nvSpPr>
        <p:spPr/>
        <p:txBody>
          <a:bodyPr>
            <a:noAutofit/>
          </a:bodyPr>
          <a:lstStyle/>
          <a:p>
            <a:pPr algn="ctr"/>
            <a:r>
              <a:rPr lang="tr-TR" sz="3600" b="1" dirty="0" smtClean="0">
                <a:solidFill>
                  <a:srgbClr val="0070C0"/>
                </a:solidFill>
                <a:latin typeface="+mj-lt"/>
              </a:rPr>
              <a:t>Mülakatta </a:t>
            </a:r>
            <a:r>
              <a:rPr lang="tr-TR" sz="3600" b="1" dirty="0" smtClean="0">
                <a:solidFill>
                  <a:srgbClr val="0070C0"/>
                </a:solidFill>
                <a:latin typeface="+mj-lt"/>
              </a:rPr>
              <a:t>BaşarILI </a:t>
            </a:r>
            <a:r>
              <a:rPr lang="tr-TR" sz="3600" b="1" dirty="0" smtClean="0">
                <a:solidFill>
                  <a:srgbClr val="0070C0"/>
                </a:solidFill>
                <a:latin typeface="+mj-lt"/>
              </a:rPr>
              <a:t>Olmak İçİn Dİkkat Edİlmesİ Gerekenler</a:t>
            </a:r>
            <a:endParaRPr lang="tr-TR" sz="3600" b="1" dirty="0">
              <a:solidFill>
                <a:srgbClr val="0070C0"/>
              </a:solidFill>
              <a:latin typeface="+mj-lt"/>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40</a:t>
            </a:fld>
            <a:endParaRPr lang="en-US" dirty="0"/>
          </a:p>
        </p:txBody>
      </p:sp>
    </p:spTree>
  </p:cSld>
  <p:clrMapOvr>
    <a:masterClrMapping/>
  </p:clrMapOvr>
  <p:transition>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Mülakata Gitmeden Önce</a:t>
            </a:r>
          </a:p>
        </p:txBody>
      </p:sp>
      <p:sp>
        <p:nvSpPr>
          <p:cNvPr id="3" name="2 İçerik Yer Tutucusu"/>
          <p:cNvSpPr>
            <a:spLocks noGrp="1"/>
          </p:cNvSpPr>
          <p:nvPr>
            <p:ph idx="1"/>
          </p:nvPr>
        </p:nvSpPr>
        <p:spPr>
          <a:xfrm>
            <a:off x="683568" y="2132856"/>
            <a:ext cx="7992888" cy="4972248"/>
          </a:xfrm>
        </p:spPr>
        <p:txBody>
          <a:bodyPr>
            <a:normAutofit/>
          </a:bodyPr>
          <a:lstStyle/>
          <a:p>
            <a:r>
              <a:rPr lang="tr-TR" sz="2000" dirty="0" smtClean="0">
                <a:solidFill>
                  <a:schemeClr val="tx1"/>
                </a:solidFill>
              </a:rPr>
              <a:t>Mülakata </a:t>
            </a:r>
            <a:r>
              <a:rPr lang="tr-TR" sz="2000" dirty="0">
                <a:solidFill>
                  <a:schemeClr val="tx1"/>
                </a:solidFill>
              </a:rPr>
              <a:t>gitmeden önce, görüşülecek firma hakkında bilgi toplamak ve hazırlık yapmak </a:t>
            </a:r>
            <a:r>
              <a:rPr lang="tr-TR" sz="2000" dirty="0" smtClean="0">
                <a:solidFill>
                  <a:schemeClr val="tx1"/>
                </a:solidFill>
              </a:rPr>
              <a:t>gerekir.</a:t>
            </a:r>
          </a:p>
          <a:p>
            <a:r>
              <a:rPr lang="tr-TR" sz="2000" dirty="0" smtClean="0">
                <a:solidFill>
                  <a:schemeClr val="tx1"/>
                </a:solidFill>
              </a:rPr>
              <a:t>Bu </a:t>
            </a:r>
            <a:r>
              <a:rPr lang="tr-TR" sz="2000" dirty="0">
                <a:solidFill>
                  <a:schemeClr val="tx1"/>
                </a:solidFill>
              </a:rPr>
              <a:t>bilgiler firmanın misyonu, vizyonu, geçmişi, ekonomik yapısı, piyasa itibarı, pazar payı v.b. hakkında </a:t>
            </a:r>
            <a:r>
              <a:rPr lang="tr-TR" sz="2000" dirty="0" smtClean="0">
                <a:solidFill>
                  <a:schemeClr val="tx1"/>
                </a:solidFill>
              </a:rPr>
              <a:t>olmalıdır.</a:t>
            </a:r>
          </a:p>
          <a:p>
            <a:r>
              <a:rPr lang="tr-TR" sz="2000" dirty="0" smtClean="0">
                <a:solidFill>
                  <a:schemeClr val="tx1"/>
                </a:solidFill>
              </a:rPr>
              <a:t>Elde </a:t>
            </a:r>
            <a:r>
              <a:rPr lang="tr-TR" sz="2000" dirty="0">
                <a:solidFill>
                  <a:schemeClr val="tx1"/>
                </a:solidFill>
              </a:rPr>
              <a:t>ettiğiniz bilgiler görüşme esnasında firma ve işe olan ilginizi göstereceği için size avantaj </a:t>
            </a:r>
            <a:r>
              <a:rPr lang="tr-TR" sz="2000" dirty="0" smtClean="0">
                <a:solidFill>
                  <a:schemeClr val="tx1"/>
                </a:solidFill>
              </a:rPr>
              <a:t>sağlayacaktır.</a:t>
            </a:r>
          </a:p>
          <a:p>
            <a:r>
              <a:rPr lang="tr-TR" sz="2000" dirty="0" smtClean="0">
                <a:solidFill>
                  <a:schemeClr val="tx1"/>
                </a:solidFill>
              </a:rPr>
              <a:t>Ayrıca </a:t>
            </a:r>
            <a:r>
              <a:rPr lang="tr-TR" sz="2000" dirty="0">
                <a:solidFill>
                  <a:schemeClr val="tx1"/>
                </a:solidFill>
              </a:rPr>
              <a:t>görüşme öncesi, firmanın eleman seçimi ve iş görüşmesi uygulamaları hakkında bilgi toplamak, iş görüşmesi yapacak kişilerin isim ve görevlerini öğrenmek </a:t>
            </a:r>
            <a:r>
              <a:rPr lang="tr-TR" sz="2000" dirty="0" smtClean="0">
                <a:solidFill>
                  <a:schemeClr val="tx1"/>
                </a:solidFill>
              </a:rPr>
              <a:t>gereklidir.</a:t>
            </a:r>
          </a:p>
          <a:p>
            <a:r>
              <a:rPr lang="tr-TR" sz="2000" dirty="0" smtClean="0">
                <a:solidFill>
                  <a:schemeClr val="tx1"/>
                </a:solidFill>
              </a:rPr>
              <a:t>Görüşmede </a:t>
            </a:r>
            <a:r>
              <a:rPr lang="tr-TR" sz="2000" dirty="0">
                <a:solidFill>
                  <a:schemeClr val="tx1"/>
                </a:solidFill>
              </a:rPr>
              <a:t>çıkabilecek sorulara karşı hazırlıklı olmak ve en azından ne cevap verebileceğinizi düşünmek gereklidir</a:t>
            </a:r>
            <a:r>
              <a:rPr lang="tr-TR" sz="2000" dirty="0" smtClean="0">
                <a:solidFill>
                  <a:schemeClr val="tx1"/>
                </a:solidFill>
              </a:rPr>
              <a:t>.</a:t>
            </a:r>
            <a:endParaRPr lang="tr-TR" sz="20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41</a:t>
            </a:fld>
            <a:endParaRPr lang="en-US" dirty="0"/>
          </a:p>
        </p:txBody>
      </p:sp>
    </p:spTree>
  </p:cSld>
  <p:clrMapOvr>
    <a:masterClrMapping/>
  </p:clrMapOvr>
  <p:transition>
    <p:cover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Mülakata Gitmeden Önce</a:t>
            </a:r>
          </a:p>
        </p:txBody>
      </p:sp>
      <p:sp>
        <p:nvSpPr>
          <p:cNvPr id="3" name="2 İçerik Yer Tutucusu"/>
          <p:cNvSpPr>
            <a:spLocks noGrp="1"/>
          </p:cNvSpPr>
          <p:nvPr>
            <p:ph idx="1"/>
          </p:nvPr>
        </p:nvSpPr>
        <p:spPr>
          <a:xfrm>
            <a:off x="467544" y="2132856"/>
            <a:ext cx="8229600" cy="5573216"/>
          </a:xfrm>
        </p:spPr>
        <p:txBody>
          <a:bodyPr>
            <a:normAutofit/>
          </a:bodyPr>
          <a:lstStyle/>
          <a:p>
            <a:r>
              <a:rPr lang="tr-TR" dirty="0" smtClean="0">
                <a:solidFill>
                  <a:schemeClr val="tx1"/>
                </a:solidFill>
              </a:rPr>
              <a:t>Görüşme </a:t>
            </a:r>
            <a:r>
              <a:rPr lang="tr-TR" dirty="0">
                <a:solidFill>
                  <a:schemeClr val="tx1"/>
                </a:solidFill>
              </a:rPr>
              <a:t>esnasında sizin de soracağınız soruları hazırlamanız yararlı </a:t>
            </a:r>
            <a:r>
              <a:rPr lang="tr-TR" dirty="0" smtClean="0">
                <a:solidFill>
                  <a:schemeClr val="tx1"/>
                </a:solidFill>
              </a:rPr>
              <a:t>olacaktır.</a:t>
            </a:r>
          </a:p>
          <a:p>
            <a:r>
              <a:rPr lang="tr-TR" dirty="0" smtClean="0">
                <a:solidFill>
                  <a:schemeClr val="tx1"/>
                </a:solidFill>
              </a:rPr>
              <a:t>Görüşmeye </a:t>
            </a:r>
            <a:r>
              <a:rPr lang="tr-TR" dirty="0">
                <a:solidFill>
                  <a:schemeClr val="tx1"/>
                </a:solidFill>
              </a:rPr>
              <a:t>zamanında yetişebilmek için firmanın yerini ve nasıl ulaşılacağını öğrenmelisiniz. Çıkabilecek aksiliklere karşı telefon numaralarını not </a:t>
            </a:r>
            <a:r>
              <a:rPr lang="tr-TR" dirty="0" smtClean="0">
                <a:solidFill>
                  <a:schemeClr val="tx1"/>
                </a:solidFill>
              </a:rPr>
              <a:t>etmelisiniz.</a:t>
            </a:r>
          </a:p>
          <a:p>
            <a:r>
              <a:rPr lang="tr-TR" dirty="0" smtClean="0">
                <a:solidFill>
                  <a:schemeClr val="tx1"/>
                </a:solidFill>
              </a:rPr>
              <a:t>Geçmişte </a:t>
            </a:r>
            <a:r>
              <a:rPr lang="tr-TR" dirty="0">
                <a:solidFill>
                  <a:schemeClr val="tx1"/>
                </a:solidFill>
              </a:rPr>
              <a:t>kazandığınız başarılar varsa (bir araştırma raporu gibi) yanınızda götürebilirsiniz. Ayrıca yanınızda özgeçmişinizin güncellenmiş bir kopyasını almayı ihmal </a:t>
            </a:r>
            <a:r>
              <a:rPr lang="tr-TR" dirty="0" smtClean="0">
                <a:solidFill>
                  <a:schemeClr val="tx1"/>
                </a:solidFill>
              </a:rPr>
              <a:t>etmemelisiniz.</a:t>
            </a:r>
          </a:p>
          <a:p>
            <a:r>
              <a:rPr lang="tr-TR" dirty="0" smtClean="0">
                <a:solidFill>
                  <a:schemeClr val="tx1"/>
                </a:solidFill>
              </a:rPr>
              <a:t>Temiz </a:t>
            </a:r>
            <a:r>
              <a:rPr lang="tr-TR" dirty="0">
                <a:solidFill>
                  <a:schemeClr val="tx1"/>
                </a:solidFill>
              </a:rPr>
              <a:t>ve başvuruda bulunduğunuz pozisyona uygun kıyafetler giymenizde sizin için yararlı olacaktır. </a:t>
            </a:r>
            <a:endParaRPr lang="tr-TR" dirty="0" smtClean="0">
              <a:solidFill>
                <a:schemeClr val="tx1"/>
              </a:solidFill>
            </a:endParaRPr>
          </a:p>
          <a:p>
            <a:r>
              <a:rPr lang="tr-TR" dirty="0" smtClean="0">
                <a:solidFill>
                  <a:schemeClr val="tx1"/>
                </a:solidFill>
              </a:rPr>
              <a:t>İlk </a:t>
            </a:r>
            <a:r>
              <a:rPr lang="tr-TR" dirty="0">
                <a:solidFill>
                  <a:schemeClr val="tx1"/>
                </a:solidFill>
              </a:rPr>
              <a:t>izlenim çok önemlidir. Beden dilinizi iyi kullanmak, sorulara dürüstçe ve açık bir biçimde cevap vermek çok önemlidir. Bu konuda, internet sitemizin Kişisel Gelişim kısmında etkin beden dili kullanımı başlığını inceleyebilirsiniz.</a:t>
            </a:r>
            <a:endParaRPr lang="tr-TR"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42</a:t>
            </a:fld>
            <a:endParaRPr lang="en-US" dirty="0"/>
          </a:p>
        </p:txBody>
      </p:sp>
    </p:spTree>
  </p:cSld>
  <p:clrMapOvr>
    <a:masterClrMapping/>
  </p:clrMapOvr>
  <p:transition>
    <p:cover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Karşılaşabileceğiniz Soru Türleri</a:t>
            </a:r>
          </a:p>
        </p:txBody>
      </p:sp>
      <p:sp>
        <p:nvSpPr>
          <p:cNvPr id="3" name="2 İçerik Yer Tutucusu"/>
          <p:cNvSpPr>
            <a:spLocks noGrp="1"/>
          </p:cNvSpPr>
          <p:nvPr>
            <p:ph idx="1"/>
          </p:nvPr>
        </p:nvSpPr>
        <p:spPr>
          <a:xfrm>
            <a:off x="467544" y="2132856"/>
            <a:ext cx="8229600" cy="5357192"/>
          </a:xfrm>
        </p:spPr>
        <p:txBody>
          <a:bodyPr>
            <a:normAutofit/>
          </a:bodyPr>
          <a:lstStyle/>
          <a:p>
            <a:pPr>
              <a:spcBef>
                <a:spcPts val="600"/>
              </a:spcBef>
            </a:pPr>
            <a:r>
              <a:rPr lang="tr-TR" sz="2000" dirty="0" smtClean="0">
                <a:solidFill>
                  <a:schemeClr val="tx1"/>
                </a:solidFill>
              </a:rPr>
              <a:t>Mülakatlara </a:t>
            </a:r>
            <a:r>
              <a:rPr lang="tr-TR" sz="2000" dirty="0">
                <a:solidFill>
                  <a:schemeClr val="tx1"/>
                </a:solidFill>
              </a:rPr>
              <a:t>genellikle ısınma soruları ile başlanır.</a:t>
            </a:r>
            <a:r>
              <a:rPr lang="tr-TR" sz="2000" dirty="0" smtClean="0">
                <a:solidFill>
                  <a:schemeClr val="tx1"/>
                </a:solidFill>
              </a:rPr>
              <a:t/>
            </a:r>
            <a:br>
              <a:rPr lang="tr-TR" sz="2000" dirty="0" smtClean="0">
                <a:solidFill>
                  <a:schemeClr val="tx1"/>
                </a:solidFill>
              </a:rPr>
            </a:br>
            <a:r>
              <a:rPr lang="tr-TR" sz="2000" dirty="0">
                <a:solidFill>
                  <a:schemeClr val="tx1"/>
                </a:solidFill>
              </a:rPr>
              <a:t>      “İlanımızdan nasıl haberdar oldunuz</a:t>
            </a:r>
            <a:r>
              <a:rPr lang="tr-TR" sz="2000" dirty="0" smtClean="0">
                <a:solidFill>
                  <a:schemeClr val="tx1"/>
                </a:solidFill>
              </a:rPr>
              <a:t>?”</a:t>
            </a:r>
            <a:endParaRPr lang="tr-TR" sz="2000" dirty="0">
              <a:solidFill>
                <a:schemeClr val="tx1"/>
              </a:solidFill>
            </a:endParaRPr>
          </a:p>
          <a:p>
            <a:pPr>
              <a:spcBef>
                <a:spcPts val="600"/>
              </a:spcBef>
            </a:pPr>
            <a:r>
              <a:rPr lang="tr-TR" sz="2000" dirty="0" smtClean="0">
                <a:solidFill>
                  <a:schemeClr val="tx1"/>
                </a:solidFill>
              </a:rPr>
              <a:t>Hedefler </a:t>
            </a:r>
            <a:r>
              <a:rPr lang="tr-TR" sz="2000" dirty="0">
                <a:solidFill>
                  <a:schemeClr val="tx1"/>
                </a:solidFill>
              </a:rPr>
              <a:t>ve gelecek planları ile ilgili sorular ise;</a:t>
            </a:r>
            <a:r>
              <a:rPr lang="tr-TR" sz="2000" dirty="0" smtClean="0">
                <a:solidFill>
                  <a:schemeClr val="tx1"/>
                </a:solidFill>
              </a:rPr>
              <a:t/>
            </a:r>
            <a:br>
              <a:rPr lang="tr-TR" sz="2000" dirty="0" smtClean="0">
                <a:solidFill>
                  <a:schemeClr val="tx1"/>
                </a:solidFill>
              </a:rPr>
            </a:br>
            <a:r>
              <a:rPr lang="tr-TR" sz="2000" dirty="0">
                <a:solidFill>
                  <a:schemeClr val="tx1"/>
                </a:solidFill>
              </a:rPr>
              <a:t>      “İleriye dönük hedefleriniz nelerdir?”</a:t>
            </a:r>
            <a:r>
              <a:rPr lang="tr-TR" sz="2000" dirty="0" smtClean="0">
                <a:solidFill>
                  <a:schemeClr val="tx1"/>
                </a:solidFill>
              </a:rPr>
              <a:t/>
            </a:r>
            <a:br>
              <a:rPr lang="tr-TR" sz="2000" dirty="0" smtClean="0">
                <a:solidFill>
                  <a:schemeClr val="tx1"/>
                </a:solidFill>
              </a:rPr>
            </a:br>
            <a:r>
              <a:rPr lang="tr-TR" sz="2000" dirty="0">
                <a:solidFill>
                  <a:schemeClr val="tx1"/>
                </a:solidFill>
              </a:rPr>
              <a:t>      “Gelecek 5, 10 yıl içerisinde kariyerinde nerede olmak istersin</a:t>
            </a:r>
            <a:r>
              <a:rPr lang="tr-TR" sz="2000" dirty="0" smtClean="0">
                <a:solidFill>
                  <a:schemeClr val="tx1"/>
                </a:solidFill>
              </a:rPr>
              <a:t>?”</a:t>
            </a:r>
            <a:endParaRPr lang="tr-TR" sz="2000" dirty="0">
              <a:solidFill>
                <a:schemeClr val="tx1"/>
              </a:solidFill>
            </a:endParaRPr>
          </a:p>
          <a:p>
            <a:pPr>
              <a:spcBef>
                <a:spcPts val="600"/>
              </a:spcBef>
            </a:pPr>
            <a:r>
              <a:rPr lang="tr-TR" sz="2000" dirty="0" smtClean="0">
                <a:solidFill>
                  <a:schemeClr val="tx1"/>
                </a:solidFill>
              </a:rPr>
              <a:t>Kişilik </a:t>
            </a:r>
            <a:r>
              <a:rPr lang="tr-TR" sz="2000" dirty="0">
                <a:solidFill>
                  <a:schemeClr val="tx1"/>
                </a:solidFill>
              </a:rPr>
              <a:t>özelliklerinizi ve güçlü-zayıf yönlerinizi belirlemeye yönelik sorular; bu sorularda mülakatçı sizin güçlü ve zayıf yönleriniz kadar sizin kendinizi ne kadar değerleyebildiğinizi de görmek ister. Böyle sorulara nereden başlanacağı oldukça zordur. Başvurulan iş çerçevesinde konuşmak gerekir.</a:t>
            </a:r>
            <a:r>
              <a:rPr lang="tr-TR" sz="2000" dirty="0" smtClean="0">
                <a:solidFill>
                  <a:schemeClr val="tx1"/>
                </a:solidFill>
              </a:rPr>
              <a:t/>
            </a:r>
            <a:br>
              <a:rPr lang="tr-TR" sz="2000" dirty="0" smtClean="0">
                <a:solidFill>
                  <a:schemeClr val="tx1"/>
                </a:solidFill>
              </a:rPr>
            </a:br>
            <a:r>
              <a:rPr lang="tr-TR" sz="2000" dirty="0">
                <a:solidFill>
                  <a:schemeClr val="tx1"/>
                </a:solidFill>
              </a:rPr>
              <a:t>    </a:t>
            </a:r>
            <a:r>
              <a:rPr lang="tr-TR" sz="2000" dirty="0" smtClean="0">
                <a:solidFill>
                  <a:schemeClr val="tx1"/>
                </a:solidFill>
              </a:rPr>
              <a:t> </a:t>
            </a:r>
            <a:r>
              <a:rPr lang="tr-TR" sz="2000" dirty="0">
                <a:solidFill>
                  <a:schemeClr val="tx1"/>
                </a:solidFill>
              </a:rPr>
              <a:t> “Güçlü ve zayıf yönlerinizi söyler misiniz?” </a:t>
            </a:r>
            <a:r>
              <a:rPr lang="tr-TR" sz="2000" dirty="0" smtClean="0">
                <a:solidFill>
                  <a:schemeClr val="tx1"/>
                </a:solidFill>
              </a:rPr>
              <a:t/>
            </a:r>
            <a:br>
              <a:rPr lang="tr-TR" sz="2000" dirty="0" smtClean="0">
                <a:solidFill>
                  <a:schemeClr val="tx1"/>
                </a:solidFill>
              </a:rPr>
            </a:br>
            <a:r>
              <a:rPr lang="tr-TR" sz="2000" dirty="0">
                <a:solidFill>
                  <a:schemeClr val="tx1"/>
                </a:solidFill>
              </a:rPr>
              <a:t> </a:t>
            </a:r>
            <a:r>
              <a:rPr lang="tr-TR" sz="2000" dirty="0" smtClean="0">
                <a:solidFill>
                  <a:schemeClr val="tx1"/>
                </a:solidFill>
              </a:rPr>
              <a:t>  </a:t>
            </a:r>
            <a:r>
              <a:rPr lang="tr-TR" sz="2000" dirty="0">
                <a:solidFill>
                  <a:schemeClr val="tx1"/>
                </a:solidFill>
              </a:rPr>
              <a:t>   “Kendini biraz anlatır mısın?” </a:t>
            </a:r>
            <a:r>
              <a:rPr lang="tr-TR" sz="2000" dirty="0" smtClean="0">
                <a:solidFill>
                  <a:schemeClr val="tx1"/>
                </a:solidFill>
              </a:rPr>
              <a:t/>
            </a:r>
            <a:br>
              <a:rPr lang="tr-TR" sz="2000" dirty="0" smtClean="0">
                <a:solidFill>
                  <a:schemeClr val="tx1"/>
                </a:solidFill>
              </a:rPr>
            </a:br>
            <a:r>
              <a:rPr lang="tr-TR" sz="2000" dirty="0">
                <a:solidFill>
                  <a:schemeClr val="tx1"/>
                </a:solidFill>
              </a:rPr>
              <a:t>  </a:t>
            </a:r>
            <a:r>
              <a:rPr lang="tr-TR" sz="2000" dirty="0" smtClean="0">
                <a:solidFill>
                  <a:schemeClr val="tx1"/>
                </a:solidFill>
              </a:rPr>
              <a:t> </a:t>
            </a:r>
            <a:r>
              <a:rPr lang="tr-TR" sz="2000" dirty="0">
                <a:solidFill>
                  <a:schemeClr val="tx1"/>
                </a:solidFill>
              </a:rPr>
              <a:t>   “Kendinizde değiştirmek veya geliştirmek istediğiniz özellikler var mı?”</a:t>
            </a:r>
            <a:endParaRPr lang="tr-TR" sz="20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43</a:t>
            </a:fld>
            <a:endParaRPr lang="en-US" dirty="0"/>
          </a:p>
        </p:txBody>
      </p:sp>
    </p:spTree>
  </p:cSld>
  <p:clrMapOvr>
    <a:masterClrMapping/>
  </p:clrMapOvr>
  <p:transition>
    <p:cover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Karşılaşabileceğiniz Soru Türleri</a:t>
            </a:r>
          </a:p>
        </p:txBody>
      </p:sp>
      <p:sp>
        <p:nvSpPr>
          <p:cNvPr id="3" name="2 İçerik Yer Tutucusu"/>
          <p:cNvSpPr>
            <a:spLocks noGrp="1"/>
          </p:cNvSpPr>
          <p:nvPr>
            <p:ph idx="1"/>
          </p:nvPr>
        </p:nvSpPr>
        <p:spPr>
          <a:xfrm>
            <a:off x="467544" y="2132856"/>
            <a:ext cx="8229600" cy="5357192"/>
          </a:xfrm>
        </p:spPr>
        <p:txBody>
          <a:bodyPr>
            <a:normAutofit/>
          </a:bodyPr>
          <a:lstStyle/>
          <a:p>
            <a:pPr>
              <a:spcBef>
                <a:spcPts val="600"/>
              </a:spcBef>
            </a:pPr>
            <a:r>
              <a:rPr lang="tr-TR" sz="2000" dirty="0">
                <a:solidFill>
                  <a:schemeClr val="tx1"/>
                </a:solidFill>
              </a:rPr>
              <a:t>Geçmiş işyerleri veya geçmişte yaşanmış davranışlara yönelik sorular: geçmiş işyeri ile ilgili sorulara açık ve kısa cevap vermek gerekir. Önceki işveren hakkında olumsuz konuşmamaya özen göstermelisiniz. Ayrılma nedeni ile yeni işe başvurma nedeninin uyumlu olmasına dikkat etmelisiniz. </a:t>
            </a:r>
            <a:r>
              <a:rPr lang="tr-TR" sz="2000" dirty="0" smtClean="0">
                <a:solidFill>
                  <a:schemeClr val="tx1"/>
                </a:solidFill>
              </a:rPr>
              <a:t/>
            </a:r>
            <a:br>
              <a:rPr lang="tr-TR" sz="2000" dirty="0" smtClean="0">
                <a:solidFill>
                  <a:schemeClr val="tx1"/>
                </a:solidFill>
              </a:rPr>
            </a:br>
            <a:r>
              <a:rPr lang="tr-TR" sz="2000" dirty="0">
                <a:solidFill>
                  <a:schemeClr val="tx1"/>
                </a:solidFill>
              </a:rPr>
              <a:t>     “Bundan önceki işini neden bıraktın?, Bu işi neden istiyorsun</a:t>
            </a:r>
            <a:r>
              <a:rPr lang="tr-TR" sz="2000" dirty="0" smtClean="0">
                <a:solidFill>
                  <a:schemeClr val="tx1"/>
                </a:solidFill>
              </a:rPr>
              <a:t>?”</a:t>
            </a:r>
          </a:p>
          <a:p>
            <a:pPr>
              <a:spcBef>
                <a:spcPts val="600"/>
              </a:spcBef>
            </a:pPr>
            <a:r>
              <a:rPr lang="tr-TR" sz="2000" dirty="0" smtClean="0">
                <a:solidFill>
                  <a:schemeClr val="tx1"/>
                </a:solidFill>
              </a:rPr>
              <a:t>Ücret </a:t>
            </a:r>
            <a:r>
              <a:rPr lang="tr-TR" sz="2000" dirty="0">
                <a:solidFill>
                  <a:schemeClr val="tx1"/>
                </a:solidFill>
              </a:rPr>
              <a:t>ile ilgili </a:t>
            </a:r>
            <a:r>
              <a:rPr lang="tr-TR" sz="2000" dirty="0" smtClean="0">
                <a:solidFill>
                  <a:schemeClr val="tx1"/>
                </a:solidFill>
              </a:rPr>
              <a:t>sorulara, </a:t>
            </a:r>
            <a:r>
              <a:rPr lang="tr-TR" sz="2000" dirty="0">
                <a:solidFill>
                  <a:schemeClr val="tx1"/>
                </a:solidFill>
              </a:rPr>
              <a:t>geçmişte elinize geçenleri ifade ettikten sonra bunların üzerinde bir rakam vermek uygun olabilir. Ancak bu konu ile ilgili tam bir fikir birliği mevcut değildir. Bazı uzmanlar ise, ücretle ilgili konulara adayın kesinlikle bir rakam belirtmemesi gerektiği yönünde fikir beyan ediyorlar. Mesela direkt sizin istediğiniz ücreti belirtmek yerine bunu biraz daha dolaylı bir şekilde piyasada bu iş şu fiyata genellikle yapılıyor şeklinde söylemenin de uygun olacağını belirtiyorlar. </a:t>
            </a:r>
            <a:endParaRPr lang="tr-TR" sz="20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44</a:t>
            </a:fld>
            <a:endParaRPr lang="en-US" dirty="0"/>
          </a:p>
        </p:txBody>
      </p:sp>
    </p:spTree>
  </p:cSld>
  <p:clrMapOvr>
    <a:masterClrMapping/>
  </p:clrMapOvr>
  <p:transition>
    <p:cover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Karşılaşabileceğiniz Soru Türleri</a:t>
            </a:r>
          </a:p>
        </p:txBody>
      </p:sp>
      <p:sp>
        <p:nvSpPr>
          <p:cNvPr id="3" name="2 İçerik Yer Tutucusu"/>
          <p:cNvSpPr>
            <a:spLocks noGrp="1"/>
          </p:cNvSpPr>
          <p:nvPr>
            <p:ph idx="1"/>
          </p:nvPr>
        </p:nvSpPr>
        <p:spPr>
          <a:xfrm>
            <a:off x="467544" y="2132856"/>
            <a:ext cx="8229600" cy="5357192"/>
          </a:xfrm>
        </p:spPr>
        <p:txBody>
          <a:bodyPr>
            <a:normAutofit/>
          </a:bodyPr>
          <a:lstStyle/>
          <a:p>
            <a:r>
              <a:rPr lang="tr-TR" sz="2200" dirty="0" smtClean="0">
                <a:solidFill>
                  <a:schemeClr val="tx1"/>
                </a:solidFill>
              </a:rPr>
              <a:t>Diğer yandan ücret, işe alındıktan sonra tartışılan bir konudur. Görüşmeye çağrılmış olmak işe alındığınızı göstermez, işe alım süreci hala devam etmektedir. Ücret ile ilgili sorulara, “maaşı konuşmadan önce bu işin gerektirdiği sorumlulukları öğrenmek istiyorum” şeklinde cevaplar verilebilir. Mümkün olduğunca maaşı konuşmamak gerekir. Ancak önceden piyasa araştırması yapmak yararlı olabilir. “yaptığım araştırmalara göre ücretler XXXX aralığında değişiyor” gibi cevaplar uygun olabilir. </a:t>
            </a:r>
            <a:br>
              <a:rPr lang="tr-TR" sz="2200" dirty="0" smtClean="0">
                <a:solidFill>
                  <a:schemeClr val="tx1"/>
                </a:solidFill>
              </a:rPr>
            </a:br>
            <a:r>
              <a:rPr lang="tr-TR" sz="2200" dirty="0" smtClean="0">
                <a:solidFill>
                  <a:schemeClr val="tx1"/>
                </a:solidFill>
              </a:rPr>
              <a:t>    “Bundan önceki işyerinizde ne kadar ücret alıyordunuz?, Bu iş için ne kadar ücret ve ne tür yan ödemeler bekliyorsunuz?” (gizli soru, kendinize biçtiğiniz değer ile eşanlamlı olabilir.)</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45</a:t>
            </a:fld>
            <a:endParaRPr lang="en-US" dirty="0"/>
          </a:p>
        </p:txBody>
      </p:sp>
    </p:spTree>
  </p:cSld>
  <p:clrMapOvr>
    <a:masterClrMapping/>
  </p:clrMapOvr>
  <p:transition>
    <p:cover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Karşılaşabileceğiniz Soru Türleri</a:t>
            </a:r>
          </a:p>
        </p:txBody>
      </p:sp>
      <p:sp>
        <p:nvSpPr>
          <p:cNvPr id="3" name="2 İçerik Yer Tutucusu"/>
          <p:cNvSpPr>
            <a:spLocks noGrp="1"/>
          </p:cNvSpPr>
          <p:nvPr>
            <p:ph idx="1"/>
          </p:nvPr>
        </p:nvSpPr>
        <p:spPr>
          <a:xfrm>
            <a:off x="467544" y="2132856"/>
            <a:ext cx="8229600" cy="5357192"/>
          </a:xfrm>
        </p:spPr>
        <p:txBody>
          <a:bodyPr>
            <a:normAutofit/>
          </a:bodyPr>
          <a:lstStyle/>
          <a:p>
            <a:r>
              <a:rPr lang="tr-TR" dirty="0">
                <a:solidFill>
                  <a:schemeClr val="tx1"/>
                </a:solidFill>
              </a:rPr>
              <a:t>Davranışsal yönden sizi tanımaya çalışan ve hangi durumlarda ne yapacağınıza yönelik sorular ise değişik şekillerde sorulabilir. Bunlar sizin stresi, gerilimi, çatışmayı yönetme yollarınızı belirlemekle ilgilidir. Aşağıda buna ilişkin soruları görebilirsiniz.</a:t>
            </a:r>
            <a:r>
              <a:rPr lang="tr-TR" dirty="0" smtClean="0">
                <a:solidFill>
                  <a:schemeClr val="tx1"/>
                </a:solidFill>
              </a:rPr>
              <a:t/>
            </a:r>
            <a:br>
              <a:rPr lang="tr-TR" dirty="0" smtClean="0">
                <a:solidFill>
                  <a:schemeClr val="tx1"/>
                </a:solidFill>
              </a:rPr>
            </a:br>
            <a:r>
              <a:rPr lang="tr-TR" dirty="0">
                <a:solidFill>
                  <a:schemeClr val="tx1"/>
                </a:solidFill>
              </a:rPr>
              <a:t>    “Geçmişte bir çalışma arkadaşınızla hiç çatışma yaşadınız mı? Bu durumda nasıl hareket ettiniz?”</a:t>
            </a:r>
            <a:r>
              <a:rPr lang="tr-TR" dirty="0" smtClean="0">
                <a:solidFill>
                  <a:schemeClr val="tx1"/>
                </a:solidFill>
              </a:rPr>
              <a:t/>
            </a:r>
            <a:br>
              <a:rPr lang="tr-TR" dirty="0" smtClean="0">
                <a:solidFill>
                  <a:schemeClr val="tx1"/>
                </a:solidFill>
              </a:rPr>
            </a:br>
            <a:r>
              <a:rPr lang="tr-TR" dirty="0">
                <a:solidFill>
                  <a:schemeClr val="tx1"/>
                </a:solidFill>
              </a:rPr>
              <a:t>    “Hesaplarla oynayan bir çalışanınızı fark ettiğinizde nasıl davranırsınız?”</a:t>
            </a:r>
            <a:r>
              <a:rPr lang="tr-TR" dirty="0" smtClean="0">
                <a:solidFill>
                  <a:schemeClr val="tx1"/>
                </a:solidFill>
              </a:rPr>
              <a:t/>
            </a:r>
            <a:br>
              <a:rPr lang="tr-TR" dirty="0" smtClean="0">
                <a:solidFill>
                  <a:schemeClr val="tx1"/>
                </a:solidFill>
              </a:rPr>
            </a:br>
            <a:r>
              <a:rPr lang="tr-TR" dirty="0">
                <a:solidFill>
                  <a:schemeClr val="tx1"/>
                </a:solidFill>
              </a:rPr>
              <a:t>    “Sizce rekabetçi ve stresli ortam verimliliği arttırır mı?</a:t>
            </a:r>
            <a:r>
              <a:rPr lang="tr-TR" dirty="0" smtClean="0">
                <a:solidFill>
                  <a:schemeClr val="tx1"/>
                </a:solidFill>
              </a:rPr>
              <a:t/>
            </a:r>
            <a:br>
              <a:rPr lang="tr-TR" dirty="0" smtClean="0">
                <a:solidFill>
                  <a:schemeClr val="tx1"/>
                </a:solidFill>
              </a:rPr>
            </a:br>
            <a:r>
              <a:rPr lang="tr-TR" dirty="0">
                <a:solidFill>
                  <a:schemeClr val="tx1"/>
                </a:solidFill>
              </a:rPr>
              <a:t>    “Stresli bir ortamda çalışmaktan hoşlanır mısınız?</a:t>
            </a:r>
            <a:r>
              <a:rPr lang="tr-TR" dirty="0" smtClean="0">
                <a:solidFill>
                  <a:schemeClr val="tx1"/>
                </a:solidFill>
              </a:rPr>
              <a:t/>
            </a:r>
            <a:br>
              <a:rPr lang="tr-TR" dirty="0" smtClean="0">
                <a:solidFill>
                  <a:schemeClr val="tx1"/>
                </a:solidFill>
              </a:rPr>
            </a:br>
            <a:r>
              <a:rPr lang="tr-TR" dirty="0">
                <a:solidFill>
                  <a:schemeClr val="tx1"/>
                </a:solidFill>
              </a:rPr>
              <a:t>    “Günde en fazla ne kadar çalışırsınız? Eve iş </a:t>
            </a:r>
            <a:r>
              <a:rPr lang="tr-TR" dirty="0" smtClean="0">
                <a:solidFill>
                  <a:schemeClr val="tx1"/>
                </a:solidFill>
              </a:rPr>
              <a:t>götürür müsünüz</a:t>
            </a:r>
            <a:r>
              <a:rPr lang="tr-TR" dirty="0">
                <a:solidFill>
                  <a:schemeClr val="tx1"/>
                </a:solidFill>
              </a:rPr>
              <a:t>?” (az çalışmak kadar çok çalışma da sorun olabilir. Eve iş götürmek işleri zamanında yetiştiremiyor olmanızla ilgili bir izlenim yaratabilir”. Mesela gerektiğinde tabii ki, ancak işlerin zamanında bitirilmesi gerektiğine inanıyorum gibi cevap vermek uygun olabilir. </a:t>
            </a:r>
            <a:endParaRPr lang="tr-TR"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46</a:t>
            </a:fld>
            <a:endParaRPr lang="en-US" dirty="0"/>
          </a:p>
        </p:txBody>
      </p:sp>
    </p:spTree>
  </p:cSld>
  <p:clrMapOvr>
    <a:masterClrMapping/>
  </p:clrMapOvr>
  <p:transition>
    <p:cover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Karşılaşabileceğiniz Soru Türleri</a:t>
            </a:r>
          </a:p>
        </p:txBody>
      </p:sp>
      <p:sp>
        <p:nvSpPr>
          <p:cNvPr id="3" name="2 İçerik Yer Tutucusu"/>
          <p:cNvSpPr>
            <a:spLocks noGrp="1"/>
          </p:cNvSpPr>
          <p:nvPr>
            <p:ph idx="1"/>
          </p:nvPr>
        </p:nvSpPr>
        <p:spPr>
          <a:xfrm>
            <a:off x="467544" y="2132856"/>
            <a:ext cx="8229600" cy="5357192"/>
          </a:xfrm>
        </p:spPr>
        <p:txBody>
          <a:bodyPr>
            <a:normAutofit/>
          </a:bodyPr>
          <a:lstStyle/>
          <a:p>
            <a:r>
              <a:rPr lang="tr-TR" sz="2000" dirty="0" smtClean="0">
                <a:solidFill>
                  <a:schemeClr val="tx1"/>
                </a:solidFill>
              </a:rPr>
              <a:t>Görüşmenin </a:t>
            </a:r>
            <a:r>
              <a:rPr lang="tr-TR" sz="2000" dirty="0">
                <a:solidFill>
                  <a:schemeClr val="tx1"/>
                </a:solidFill>
              </a:rPr>
              <a:t>sonuna doğru genelde mülakatı yapana kişi “sizin bir sorunuz var mı?” diye size soru yöneltebilir. Bu soru ücret, yan ödemeler veya sosyal haklarla ilgili soru sormanız için yöneltilmez. Bu duruma, sektör ve şirket ile ilgili akıllıca seçilmiş sorular sizin performansınızı ve ilginizi gösterecektir. Mülakatın iyi geçmesi için, iyi hazırlanmalı ve anlamlı ve doğru soruları doğru zamanda yöneltmelisiniz</a:t>
            </a:r>
            <a:r>
              <a:rPr lang="tr-TR" sz="2000" dirty="0" smtClean="0">
                <a:solidFill>
                  <a:schemeClr val="tx1"/>
                </a:solidFill>
              </a:rPr>
              <a:t>. Yapılan </a:t>
            </a:r>
            <a:r>
              <a:rPr lang="tr-TR" sz="2000" dirty="0">
                <a:solidFill>
                  <a:schemeClr val="tx1"/>
                </a:solidFill>
              </a:rPr>
              <a:t>bir araştırma, iş görüşmelerinde mülakatçıların genel olarak sordukları </a:t>
            </a:r>
            <a:r>
              <a:rPr lang="tr-TR" sz="2000" dirty="0" smtClean="0">
                <a:solidFill>
                  <a:schemeClr val="tx1"/>
                </a:solidFill>
              </a:rPr>
              <a:t>soruları </a:t>
            </a:r>
            <a:r>
              <a:rPr lang="tr-TR" sz="2000" dirty="0">
                <a:solidFill>
                  <a:schemeClr val="tx1"/>
                </a:solidFill>
              </a:rPr>
              <a:t>şöyle sıralamaktadır</a:t>
            </a:r>
            <a:r>
              <a:rPr lang="tr-TR" sz="2000" dirty="0" smtClean="0">
                <a:solidFill>
                  <a:schemeClr val="tx1"/>
                </a:solidFill>
              </a:rPr>
              <a:t>:</a:t>
            </a:r>
          </a:p>
          <a:p>
            <a:r>
              <a:rPr lang="tr-TR" sz="2000" dirty="0">
                <a:solidFill>
                  <a:schemeClr val="tx1"/>
                </a:solidFill>
              </a:rPr>
              <a:t>Kısa ve uzun vadeli amaç ve hedeflerin nelerdir? Bunları başarabilmek için neler yapıyorsun</a:t>
            </a:r>
            <a:r>
              <a:rPr lang="tr-TR" sz="2000" dirty="0" smtClean="0">
                <a:solidFill>
                  <a:schemeClr val="tx1"/>
                </a:solidFill>
              </a:rPr>
              <a:t>?</a:t>
            </a:r>
          </a:p>
          <a:p>
            <a:r>
              <a:rPr lang="tr-TR" sz="2000" dirty="0">
                <a:solidFill>
                  <a:schemeClr val="tx1"/>
                </a:solidFill>
              </a:rPr>
              <a:t>Gelecek on yıl içerisinde işinle ilgili olmayan hangi spesifik amaçların var</a:t>
            </a:r>
            <a:r>
              <a:rPr lang="tr-TR" sz="2000" dirty="0" smtClean="0">
                <a:solidFill>
                  <a:schemeClr val="tx1"/>
                </a:solidFill>
              </a:rPr>
              <a:t>?</a:t>
            </a:r>
          </a:p>
          <a:p>
            <a:r>
              <a:rPr lang="tr-TR" sz="2000" dirty="0" smtClean="0">
                <a:solidFill>
                  <a:schemeClr val="tx1"/>
                </a:solidFill>
              </a:rPr>
              <a:t>Beş yıl sonra kendini nerede ve ne yapıyor olarak görüyorsun?</a:t>
            </a:r>
            <a:endParaRPr lang="tr-TR" sz="20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47</a:t>
            </a:fld>
            <a:endParaRPr lang="en-US" dirty="0"/>
          </a:p>
        </p:txBody>
      </p:sp>
    </p:spTree>
  </p:cSld>
  <p:clrMapOvr>
    <a:masterClrMapping/>
  </p:clrMapOvr>
  <p:transition>
    <p:cover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Karşılaşabileceğiniz Soru Türleri</a:t>
            </a:r>
          </a:p>
        </p:txBody>
      </p:sp>
      <p:sp>
        <p:nvSpPr>
          <p:cNvPr id="3" name="2 İçerik Yer Tutucusu"/>
          <p:cNvSpPr>
            <a:spLocks noGrp="1"/>
          </p:cNvSpPr>
          <p:nvPr>
            <p:ph idx="1"/>
          </p:nvPr>
        </p:nvSpPr>
        <p:spPr>
          <a:xfrm>
            <a:off x="539552" y="2132856"/>
            <a:ext cx="8229600" cy="5357192"/>
          </a:xfrm>
        </p:spPr>
        <p:txBody>
          <a:bodyPr>
            <a:normAutofit/>
          </a:bodyPr>
          <a:lstStyle/>
          <a:p>
            <a:pPr>
              <a:spcBef>
                <a:spcPts val="600"/>
              </a:spcBef>
            </a:pPr>
            <a:r>
              <a:rPr lang="tr-TR" dirty="0" smtClean="0">
                <a:solidFill>
                  <a:schemeClr val="tx1"/>
                </a:solidFill>
              </a:rPr>
              <a:t>Hayatta</a:t>
            </a:r>
            <a:r>
              <a:rPr lang="tr-TR" dirty="0">
                <a:solidFill>
                  <a:schemeClr val="tx1"/>
                </a:solidFill>
              </a:rPr>
              <a:t>, gerçekten ne yapmak </a:t>
            </a:r>
            <a:r>
              <a:rPr lang="tr-TR" dirty="0" smtClean="0">
                <a:solidFill>
                  <a:schemeClr val="tx1"/>
                </a:solidFill>
              </a:rPr>
              <a:t>istiyorsun?</a:t>
            </a:r>
          </a:p>
          <a:p>
            <a:pPr>
              <a:spcBef>
                <a:spcPts val="600"/>
              </a:spcBef>
            </a:pPr>
            <a:r>
              <a:rPr lang="tr-TR" dirty="0" smtClean="0">
                <a:solidFill>
                  <a:schemeClr val="tx1"/>
                </a:solidFill>
              </a:rPr>
              <a:t>Uzun </a:t>
            </a:r>
            <a:r>
              <a:rPr lang="tr-TR" dirty="0">
                <a:solidFill>
                  <a:schemeClr val="tx1"/>
                </a:solidFill>
              </a:rPr>
              <a:t>vadeli kariyer hedeflerin </a:t>
            </a:r>
            <a:r>
              <a:rPr lang="tr-TR" dirty="0" smtClean="0">
                <a:solidFill>
                  <a:schemeClr val="tx1"/>
                </a:solidFill>
              </a:rPr>
              <a:t>nelerdir?</a:t>
            </a:r>
          </a:p>
          <a:p>
            <a:pPr>
              <a:spcBef>
                <a:spcPts val="600"/>
              </a:spcBef>
            </a:pPr>
            <a:r>
              <a:rPr lang="tr-TR" dirty="0" smtClean="0">
                <a:solidFill>
                  <a:schemeClr val="tx1"/>
                </a:solidFill>
              </a:rPr>
              <a:t>Kariyer </a:t>
            </a:r>
            <a:r>
              <a:rPr lang="tr-TR" dirty="0">
                <a:solidFill>
                  <a:schemeClr val="tx1"/>
                </a:solidFill>
              </a:rPr>
              <a:t>amaçlarına ulaşmak için neler </a:t>
            </a:r>
            <a:r>
              <a:rPr lang="tr-TR" dirty="0" smtClean="0">
                <a:solidFill>
                  <a:schemeClr val="tx1"/>
                </a:solidFill>
              </a:rPr>
              <a:t>planlıyorsun?</a:t>
            </a:r>
          </a:p>
          <a:p>
            <a:pPr>
              <a:spcBef>
                <a:spcPts val="600"/>
              </a:spcBef>
            </a:pPr>
            <a:r>
              <a:rPr lang="tr-TR" dirty="0" smtClean="0">
                <a:solidFill>
                  <a:schemeClr val="tx1"/>
                </a:solidFill>
              </a:rPr>
              <a:t>İş </a:t>
            </a:r>
            <a:r>
              <a:rPr lang="tr-TR" dirty="0">
                <a:solidFill>
                  <a:schemeClr val="tx1"/>
                </a:solidFill>
              </a:rPr>
              <a:t>kariyerinde beklediğin en önemli ödüller </a:t>
            </a:r>
            <a:r>
              <a:rPr lang="tr-TR" dirty="0" smtClean="0">
                <a:solidFill>
                  <a:schemeClr val="tx1"/>
                </a:solidFill>
              </a:rPr>
              <a:t>nelerdir?</a:t>
            </a:r>
          </a:p>
          <a:p>
            <a:pPr>
              <a:spcBef>
                <a:spcPts val="600"/>
              </a:spcBef>
            </a:pPr>
            <a:r>
              <a:rPr lang="tr-TR" dirty="0" smtClean="0">
                <a:solidFill>
                  <a:schemeClr val="tx1"/>
                </a:solidFill>
              </a:rPr>
              <a:t>Beş </a:t>
            </a:r>
            <a:r>
              <a:rPr lang="tr-TR" dirty="0">
                <a:solidFill>
                  <a:schemeClr val="tx1"/>
                </a:solidFill>
              </a:rPr>
              <a:t>yıl içinde ne kadar kazanmayı </a:t>
            </a:r>
            <a:r>
              <a:rPr lang="tr-TR" dirty="0" smtClean="0">
                <a:solidFill>
                  <a:schemeClr val="tx1"/>
                </a:solidFill>
              </a:rPr>
              <a:t>bekliyorsun?</a:t>
            </a:r>
            <a:endParaRPr lang="tr-TR" dirty="0">
              <a:solidFill>
                <a:schemeClr val="tx1"/>
              </a:solidFill>
            </a:endParaRPr>
          </a:p>
          <a:p>
            <a:pPr>
              <a:spcBef>
                <a:spcPts val="600"/>
              </a:spcBef>
            </a:pPr>
            <a:r>
              <a:rPr lang="tr-TR" dirty="0" smtClean="0">
                <a:solidFill>
                  <a:schemeClr val="tx1"/>
                </a:solidFill>
              </a:rPr>
              <a:t>Hazırlık </a:t>
            </a:r>
            <a:r>
              <a:rPr lang="tr-TR" dirty="0">
                <a:solidFill>
                  <a:schemeClr val="tx1"/>
                </a:solidFill>
              </a:rPr>
              <a:t>yaptığın bu kariyeri neden </a:t>
            </a:r>
            <a:r>
              <a:rPr lang="tr-TR" dirty="0" smtClean="0">
                <a:solidFill>
                  <a:schemeClr val="tx1"/>
                </a:solidFill>
              </a:rPr>
              <a:t>seçtin?</a:t>
            </a:r>
          </a:p>
          <a:p>
            <a:pPr>
              <a:spcBef>
                <a:spcPts val="600"/>
              </a:spcBef>
            </a:pPr>
            <a:r>
              <a:rPr lang="tr-TR" dirty="0" smtClean="0">
                <a:solidFill>
                  <a:schemeClr val="tx1"/>
                </a:solidFill>
              </a:rPr>
              <a:t>Senin </a:t>
            </a:r>
            <a:r>
              <a:rPr lang="tr-TR" dirty="0">
                <a:solidFill>
                  <a:schemeClr val="tx1"/>
                </a:solidFill>
              </a:rPr>
              <a:t>için, iş veya para hangisi daha </a:t>
            </a:r>
            <a:r>
              <a:rPr lang="tr-TR" dirty="0" smtClean="0">
                <a:solidFill>
                  <a:schemeClr val="tx1"/>
                </a:solidFill>
              </a:rPr>
              <a:t>önemlidir?</a:t>
            </a:r>
          </a:p>
          <a:p>
            <a:pPr>
              <a:spcBef>
                <a:spcPts val="600"/>
              </a:spcBef>
            </a:pPr>
            <a:r>
              <a:rPr lang="tr-TR" dirty="0" smtClean="0">
                <a:solidFill>
                  <a:schemeClr val="tx1"/>
                </a:solidFill>
              </a:rPr>
              <a:t>En </a:t>
            </a:r>
            <a:r>
              <a:rPr lang="tr-TR" dirty="0">
                <a:solidFill>
                  <a:schemeClr val="tx1"/>
                </a:solidFill>
              </a:rPr>
              <a:t>güçlü ve zayıf yönlerin </a:t>
            </a:r>
            <a:r>
              <a:rPr lang="tr-TR" dirty="0" smtClean="0">
                <a:solidFill>
                  <a:schemeClr val="tx1"/>
                </a:solidFill>
              </a:rPr>
              <a:t>nelerdir?</a:t>
            </a:r>
          </a:p>
          <a:p>
            <a:pPr>
              <a:spcBef>
                <a:spcPts val="600"/>
              </a:spcBef>
            </a:pPr>
            <a:r>
              <a:rPr lang="tr-TR" dirty="0" smtClean="0">
                <a:solidFill>
                  <a:schemeClr val="tx1"/>
                </a:solidFill>
              </a:rPr>
              <a:t>Kendini </a:t>
            </a:r>
            <a:r>
              <a:rPr lang="tr-TR" dirty="0">
                <a:solidFill>
                  <a:schemeClr val="tx1"/>
                </a:solidFill>
              </a:rPr>
              <a:t>nasıl </a:t>
            </a:r>
            <a:r>
              <a:rPr lang="tr-TR" dirty="0" smtClean="0">
                <a:solidFill>
                  <a:schemeClr val="tx1"/>
                </a:solidFill>
              </a:rPr>
              <a:t>tanımlarsın?</a:t>
            </a:r>
          </a:p>
          <a:p>
            <a:pPr>
              <a:spcBef>
                <a:spcPts val="600"/>
              </a:spcBef>
            </a:pPr>
            <a:r>
              <a:rPr lang="tr-TR" dirty="0" smtClean="0">
                <a:solidFill>
                  <a:schemeClr val="tx1"/>
                </a:solidFill>
              </a:rPr>
              <a:t>Seni </a:t>
            </a:r>
            <a:r>
              <a:rPr lang="tr-TR" dirty="0">
                <a:solidFill>
                  <a:schemeClr val="tx1"/>
                </a:solidFill>
              </a:rPr>
              <a:t>tanıyan birisi, seni nasıl </a:t>
            </a:r>
            <a:r>
              <a:rPr lang="tr-TR" dirty="0" smtClean="0">
                <a:solidFill>
                  <a:schemeClr val="tx1"/>
                </a:solidFill>
              </a:rPr>
              <a:t>tanımlar?</a:t>
            </a:r>
          </a:p>
          <a:p>
            <a:pPr>
              <a:spcBef>
                <a:spcPts val="600"/>
              </a:spcBef>
            </a:pPr>
            <a:r>
              <a:rPr lang="tr-TR" dirty="0" smtClean="0">
                <a:solidFill>
                  <a:schemeClr val="tx1"/>
                </a:solidFill>
              </a:rPr>
              <a:t>Tüm </a:t>
            </a:r>
            <a:r>
              <a:rPr lang="tr-TR" dirty="0">
                <a:solidFill>
                  <a:schemeClr val="tx1"/>
                </a:solidFill>
              </a:rPr>
              <a:t>enerjini ortaya koyman için seni motive eden şey </a:t>
            </a:r>
            <a:r>
              <a:rPr lang="tr-TR" dirty="0" smtClean="0">
                <a:solidFill>
                  <a:schemeClr val="tx1"/>
                </a:solidFill>
              </a:rPr>
              <a:t>nedir?</a:t>
            </a:r>
          </a:p>
          <a:p>
            <a:pPr>
              <a:spcBef>
                <a:spcPts val="600"/>
              </a:spcBef>
            </a:pPr>
            <a:r>
              <a:rPr lang="tr-TR" dirty="0" smtClean="0">
                <a:solidFill>
                  <a:schemeClr val="tx1"/>
                </a:solidFill>
              </a:rPr>
              <a:t>Okul </a:t>
            </a:r>
            <a:r>
              <a:rPr lang="tr-TR" dirty="0">
                <a:solidFill>
                  <a:schemeClr val="tx1"/>
                </a:solidFill>
              </a:rPr>
              <a:t>eğitimi seni iş hayatına nasıl hazırladı</a:t>
            </a:r>
            <a:r>
              <a:rPr lang="tr-TR" dirty="0" smtClean="0">
                <a:solidFill>
                  <a:schemeClr val="tx1"/>
                </a:solidFill>
              </a:rPr>
              <a:t>?</a:t>
            </a:r>
          </a:p>
          <a:p>
            <a:pPr>
              <a:spcBef>
                <a:spcPts val="600"/>
              </a:spcBef>
            </a:pPr>
            <a:r>
              <a:rPr lang="tr-TR" dirty="0">
                <a:solidFill>
                  <a:schemeClr val="tx1"/>
                </a:solidFill>
              </a:rPr>
              <a:t>Seni neden </a:t>
            </a:r>
            <a:r>
              <a:rPr lang="tr-TR" dirty="0" smtClean="0">
                <a:solidFill>
                  <a:schemeClr val="tx1"/>
                </a:solidFill>
              </a:rPr>
              <a:t>seçeyim?</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48</a:t>
            </a:fld>
            <a:endParaRPr lang="en-US" dirty="0"/>
          </a:p>
        </p:txBody>
      </p:sp>
    </p:spTree>
  </p:cSld>
  <p:clrMapOvr>
    <a:masterClrMapping/>
  </p:clrMapOvr>
  <p:transition>
    <p:cover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Karşılaşabileceğiniz Soru Türleri</a:t>
            </a:r>
          </a:p>
        </p:txBody>
      </p:sp>
      <p:sp>
        <p:nvSpPr>
          <p:cNvPr id="3" name="2 İçerik Yer Tutucusu"/>
          <p:cNvSpPr>
            <a:spLocks noGrp="1"/>
          </p:cNvSpPr>
          <p:nvPr>
            <p:ph idx="1"/>
          </p:nvPr>
        </p:nvSpPr>
        <p:spPr>
          <a:xfrm>
            <a:off x="467544" y="2132856"/>
            <a:ext cx="8229600" cy="5357192"/>
          </a:xfrm>
        </p:spPr>
        <p:txBody>
          <a:bodyPr>
            <a:normAutofit/>
          </a:bodyPr>
          <a:lstStyle/>
          <a:p>
            <a:r>
              <a:rPr lang="tr-TR" dirty="0">
                <a:solidFill>
                  <a:schemeClr val="tx1"/>
                </a:solidFill>
              </a:rPr>
              <a:t>İş hayatında başarılı olacağını gösteren hangi niteliklere </a:t>
            </a:r>
            <a:r>
              <a:rPr lang="tr-TR" dirty="0" smtClean="0">
                <a:solidFill>
                  <a:schemeClr val="tx1"/>
                </a:solidFill>
              </a:rPr>
              <a:t>sahipsin?</a:t>
            </a:r>
            <a:endParaRPr lang="tr-TR" dirty="0">
              <a:solidFill>
                <a:schemeClr val="tx1"/>
              </a:solidFill>
            </a:endParaRPr>
          </a:p>
          <a:p>
            <a:r>
              <a:rPr lang="tr-TR" dirty="0" smtClean="0">
                <a:solidFill>
                  <a:schemeClr val="tx1"/>
                </a:solidFill>
              </a:rPr>
              <a:t>Başarı nedir?</a:t>
            </a:r>
            <a:endParaRPr lang="tr-TR" dirty="0">
              <a:solidFill>
                <a:schemeClr val="tx1"/>
              </a:solidFill>
            </a:endParaRPr>
          </a:p>
          <a:p>
            <a:r>
              <a:rPr lang="tr-TR" dirty="0" smtClean="0">
                <a:solidFill>
                  <a:schemeClr val="tx1"/>
                </a:solidFill>
              </a:rPr>
              <a:t>Bizim </a:t>
            </a:r>
            <a:r>
              <a:rPr lang="tr-TR" dirty="0">
                <a:solidFill>
                  <a:schemeClr val="tx1"/>
                </a:solidFill>
              </a:rPr>
              <a:t>gibi şirketlerde başarıya götüren şey </a:t>
            </a:r>
            <a:r>
              <a:rPr lang="tr-TR" dirty="0" smtClean="0">
                <a:solidFill>
                  <a:schemeClr val="tx1"/>
                </a:solidFill>
              </a:rPr>
              <a:t>nedir?</a:t>
            </a:r>
            <a:endParaRPr lang="tr-TR" dirty="0">
              <a:solidFill>
                <a:schemeClr val="tx1"/>
              </a:solidFill>
            </a:endParaRPr>
          </a:p>
          <a:p>
            <a:r>
              <a:rPr lang="tr-TR" dirty="0" smtClean="0">
                <a:solidFill>
                  <a:schemeClr val="tx1"/>
                </a:solidFill>
              </a:rPr>
              <a:t>Şirketimize </a:t>
            </a:r>
            <a:r>
              <a:rPr lang="tr-TR" dirty="0">
                <a:solidFill>
                  <a:schemeClr val="tx1"/>
                </a:solidFill>
              </a:rPr>
              <a:t>nasıl bir katkı </a:t>
            </a:r>
            <a:r>
              <a:rPr lang="tr-TR" dirty="0" smtClean="0">
                <a:solidFill>
                  <a:schemeClr val="tx1"/>
                </a:solidFill>
              </a:rPr>
              <a:t>sağlayabilirsin?</a:t>
            </a:r>
          </a:p>
          <a:p>
            <a:r>
              <a:rPr lang="tr-TR" dirty="0" smtClean="0">
                <a:solidFill>
                  <a:schemeClr val="tx1"/>
                </a:solidFill>
              </a:rPr>
              <a:t>Başarılı </a:t>
            </a:r>
            <a:r>
              <a:rPr lang="tr-TR" dirty="0">
                <a:solidFill>
                  <a:schemeClr val="tx1"/>
                </a:solidFill>
              </a:rPr>
              <a:t>bir yönetici hangi niteliklere sahip </a:t>
            </a:r>
            <a:r>
              <a:rPr lang="tr-TR" dirty="0" smtClean="0">
                <a:solidFill>
                  <a:schemeClr val="tx1"/>
                </a:solidFill>
              </a:rPr>
              <a:t>olmalıdır?</a:t>
            </a:r>
          </a:p>
          <a:p>
            <a:r>
              <a:rPr lang="tr-TR" dirty="0" smtClean="0">
                <a:solidFill>
                  <a:schemeClr val="tx1"/>
                </a:solidFill>
              </a:rPr>
              <a:t>Bir </a:t>
            </a:r>
            <a:r>
              <a:rPr lang="tr-TR" dirty="0">
                <a:solidFill>
                  <a:schemeClr val="tx1"/>
                </a:solidFill>
              </a:rPr>
              <a:t>amir ile astı arasındaki ilişki nasıl </a:t>
            </a:r>
            <a:r>
              <a:rPr lang="tr-TR" dirty="0" smtClean="0">
                <a:solidFill>
                  <a:schemeClr val="tx1"/>
                </a:solidFill>
              </a:rPr>
              <a:t>olmalıdır?</a:t>
            </a:r>
          </a:p>
          <a:p>
            <a:r>
              <a:rPr lang="tr-TR" dirty="0" smtClean="0">
                <a:solidFill>
                  <a:schemeClr val="tx1"/>
                </a:solidFill>
              </a:rPr>
              <a:t>Seni </a:t>
            </a:r>
            <a:r>
              <a:rPr lang="tr-TR" dirty="0">
                <a:solidFill>
                  <a:schemeClr val="tx1"/>
                </a:solidFill>
              </a:rPr>
              <a:t>en çok tatmin eden bir iki başarını söyler </a:t>
            </a:r>
            <a:r>
              <a:rPr lang="tr-TR" dirty="0" smtClean="0">
                <a:solidFill>
                  <a:schemeClr val="tx1"/>
                </a:solidFill>
              </a:rPr>
              <a:t>misin?</a:t>
            </a:r>
          </a:p>
          <a:p>
            <a:r>
              <a:rPr lang="tr-TR" dirty="0" smtClean="0">
                <a:solidFill>
                  <a:schemeClr val="tx1"/>
                </a:solidFill>
              </a:rPr>
              <a:t>Okuldaki </a:t>
            </a:r>
            <a:r>
              <a:rPr lang="tr-TR" dirty="0">
                <a:solidFill>
                  <a:schemeClr val="tx1"/>
                </a:solidFill>
              </a:rPr>
              <a:t>en önemli deneyimin </a:t>
            </a:r>
            <a:r>
              <a:rPr lang="tr-TR" dirty="0" smtClean="0">
                <a:solidFill>
                  <a:schemeClr val="tx1"/>
                </a:solidFill>
              </a:rPr>
              <a:t>neydi?</a:t>
            </a:r>
          </a:p>
          <a:p>
            <a:r>
              <a:rPr lang="tr-TR" dirty="0" smtClean="0">
                <a:solidFill>
                  <a:schemeClr val="tx1"/>
                </a:solidFill>
              </a:rPr>
              <a:t>Bu </a:t>
            </a:r>
            <a:r>
              <a:rPr lang="tr-TR" dirty="0">
                <a:solidFill>
                  <a:schemeClr val="tx1"/>
                </a:solidFill>
              </a:rPr>
              <a:t>görev için yeni bir mezun alıyor olsaydın, hangi nitelikleri </a:t>
            </a:r>
            <a:r>
              <a:rPr lang="tr-TR" dirty="0" smtClean="0">
                <a:solidFill>
                  <a:schemeClr val="tx1"/>
                </a:solidFill>
              </a:rPr>
              <a:t>arardın?</a:t>
            </a:r>
          </a:p>
          <a:p>
            <a:r>
              <a:rPr lang="tr-TR" dirty="0" smtClean="0">
                <a:solidFill>
                  <a:schemeClr val="tx1"/>
                </a:solidFill>
              </a:rPr>
              <a:t>Mezun </a:t>
            </a:r>
            <a:r>
              <a:rPr lang="tr-TR" dirty="0">
                <a:solidFill>
                  <a:schemeClr val="tx1"/>
                </a:solidFill>
              </a:rPr>
              <a:t>olduğu okulu (üniversiteyi) neden </a:t>
            </a:r>
            <a:r>
              <a:rPr lang="tr-TR" dirty="0" smtClean="0">
                <a:solidFill>
                  <a:schemeClr val="tx1"/>
                </a:solidFill>
              </a:rPr>
              <a:t>seçtin?</a:t>
            </a:r>
          </a:p>
          <a:p>
            <a:r>
              <a:rPr lang="tr-TR" dirty="0" smtClean="0">
                <a:solidFill>
                  <a:schemeClr val="tx1"/>
                </a:solidFill>
              </a:rPr>
              <a:t>Bölümünü </a:t>
            </a:r>
            <a:r>
              <a:rPr lang="tr-TR" dirty="0">
                <a:solidFill>
                  <a:schemeClr val="tx1"/>
                </a:solidFill>
              </a:rPr>
              <a:t>seçme nedenin </a:t>
            </a:r>
            <a:r>
              <a:rPr lang="tr-TR" dirty="0" smtClean="0">
                <a:solidFill>
                  <a:schemeClr val="tx1"/>
                </a:solidFill>
              </a:rPr>
              <a:t>nedir?</a:t>
            </a:r>
          </a:p>
          <a:p>
            <a:r>
              <a:rPr lang="tr-TR" dirty="0" smtClean="0">
                <a:solidFill>
                  <a:schemeClr val="tx1"/>
                </a:solidFill>
              </a:rPr>
              <a:t>Okulda </a:t>
            </a:r>
            <a:r>
              <a:rPr lang="tr-TR" dirty="0">
                <a:solidFill>
                  <a:schemeClr val="tx1"/>
                </a:solidFill>
              </a:rPr>
              <a:t>hangi dersleri daha çok severdin? Neden</a:t>
            </a:r>
            <a:r>
              <a:rPr lang="tr-TR" dirty="0" smtClean="0">
                <a:solidFill>
                  <a:schemeClr val="tx1"/>
                </a:solidFill>
              </a:rPr>
              <a:t>?</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49</a:t>
            </a:fld>
            <a:endParaRPr lang="en-US" dirty="0"/>
          </a:p>
        </p:txBody>
      </p:sp>
    </p:spTree>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Performans CV</a:t>
            </a:r>
            <a:endParaRPr lang="tr-TR" dirty="0"/>
          </a:p>
        </p:txBody>
      </p:sp>
      <p:sp>
        <p:nvSpPr>
          <p:cNvPr id="3" name="2 İçerik Yer Tutucusu"/>
          <p:cNvSpPr>
            <a:spLocks noGrp="1"/>
          </p:cNvSpPr>
          <p:nvPr>
            <p:ph idx="1"/>
          </p:nvPr>
        </p:nvSpPr>
        <p:spPr>
          <a:xfrm>
            <a:off x="457200" y="2132856"/>
            <a:ext cx="8229600" cy="4536504"/>
          </a:xfrm>
        </p:spPr>
        <p:txBody>
          <a:bodyPr>
            <a:normAutofit/>
          </a:bodyPr>
          <a:lstStyle/>
          <a:p>
            <a:r>
              <a:rPr lang="tr-TR" sz="2000" dirty="0">
                <a:solidFill>
                  <a:schemeClr val="tx1"/>
                </a:solidFill>
              </a:rPr>
              <a:t>Kariyerinizdeki gelişimi ortaya çıkarabileceğiniz bir özgeçmiş türüdür. Fakat farklı bir alanda çalışmayı hedefliyorsanız ya da henüz çok fazla başarınız yoksa bu tür sizin için uygun değildir. Aşağıdaki başlıklardan oluşabilir:</a:t>
            </a:r>
            <a:r>
              <a:rPr lang="tr-TR" sz="2000" dirty="0" smtClean="0">
                <a:solidFill>
                  <a:schemeClr val="tx1"/>
                </a:solidFill>
              </a:rPr>
              <a:t/>
            </a:r>
            <a:br>
              <a:rPr lang="tr-TR" sz="2000" dirty="0" smtClean="0">
                <a:solidFill>
                  <a:schemeClr val="tx1"/>
                </a:solidFill>
              </a:rPr>
            </a:br>
            <a:r>
              <a:rPr lang="tr-TR" sz="2000" dirty="0">
                <a:solidFill>
                  <a:schemeClr val="tx1"/>
                </a:solidFill>
              </a:rPr>
              <a:t>• Kişisel Bilgiler/Profil</a:t>
            </a:r>
            <a:r>
              <a:rPr lang="tr-TR" sz="2000" dirty="0" smtClean="0">
                <a:solidFill>
                  <a:schemeClr val="tx1"/>
                </a:solidFill>
              </a:rPr>
              <a:t/>
            </a:r>
            <a:br>
              <a:rPr lang="tr-TR" sz="2000" dirty="0" smtClean="0">
                <a:solidFill>
                  <a:schemeClr val="tx1"/>
                </a:solidFill>
              </a:rPr>
            </a:br>
            <a:r>
              <a:rPr lang="tr-TR" sz="2000" dirty="0">
                <a:solidFill>
                  <a:schemeClr val="tx1"/>
                </a:solidFill>
              </a:rPr>
              <a:t>• Önemli Başarılar: Çalışma hayatınızdaki önemli başarıları ön plana çıkarabileceğiniz bir alt başlık olarak ekleyebilirsiniz.</a:t>
            </a:r>
            <a:r>
              <a:rPr lang="tr-TR" sz="2000" dirty="0" smtClean="0">
                <a:solidFill>
                  <a:schemeClr val="tx1"/>
                </a:solidFill>
              </a:rPr>
              <a:t/>
            </a:r>
            <a:br>
              <a:rPr lang="tr-TR" sz="2000" dirty="0" smtClean="0">
                <a:solidFill>
                  <a:schemeClr val="tx1"/>
                </a:solidFill>
              </a:rPr>
            </a:br>
            <a:r>
              <a:rPr lang="tr-TR" sz="2000" dirty="0">
                <a:solidFill>
                  <a:schemeClr val="tx1"/>
                </a:solidFill>
              </a:rPr>
              <a:t>• İş Deneyimi: Sorumluluklarınızı listeleyin ve önemli başarılarınızı vurgulayın.</a:t>
            </a:r>
            <a:r>
              <a:rPr lang="tr-TR" sz="2000" dirty="0" smtClean="0">
                <a:solidFill>
                  <a:schemeClr val="tx1"/>
                </a:solidFill>
              </a:rPr>
              <a:t/>
            </a:r>
            <a:br>
              <a:rPr lang="tr-TR" sz="2000" dirty="0" smtClean="0">
                <a:solidFill>
                  <a:schemeClr val="tx1"/>
                </a:solidFill>
              </a:rPr>
            </a:br>
            <a:r>
              <a:rPr lang="tr-TR" sz="2000" dirty="0">
                <a:solidFill>
                  <a:schemeClr val="tx1"/>
                </a:solidFill>
              </a:rPr>
              <a:t>• Eğitimler/Sertifikalar</a:t>
            </a:r>
            <a:r>
              <a:rPr lang="tr-TR" sz="2000" dirty="0" smtClean="0">
                <a:solidFill>
                  <a:schemeClr val="tx1"/>
                </a:solidFill>
              </a:rPr>
              <a:t/>
            </a:r>
            <a:br>
              <a:rPr lang="tr-TR" sz="2000" dirty="0" smtClean="0">
                <a:solidFill>
                  <a:schemeClr val="tx1"/>
                </a:solidFill>
              </a:rPr>
            </a:br>
            <a:r>
              <a:rPr lang="tr-TR" sz="2000" dirty="0">
                <a:solidFill>
                  <a:schemeClr val="tx1"/>
                </a:solidFill>
              </a:rPr>
              <a:t>• Eğitim Bilgileri</a:t>
            </a:r>
            <a:r>
              <a:rPr lang="tr-TR" sz="2000" dirty="0" smtClean="0">
                <a:solidFill>
                  <a:schemeClr val="tx1"/>
                </a:solidFill>
              </a:rPr>
              <a:t/>
            </a:r>
            <a:br>
              <a:rPr lang="tr-TR" sz="2000" dirty="0" smtClean="0">
                <a:solidFill>
                  <a:schemeClr val="tx1"/>
                </a:solidFill>
              </a:rPr>
            </a:br>
            <a:r>
              <a:rPr lang="tr-TR" sz="2000" dirty="0">
                <a:solidFill>
                  <a:schemeClr val="tx1"/>
                </a:solidFill>
              </a:rPr>
              <a:t>• Beceriler/İlgi Alanları/Diğer Bilgiler</a:t>
            </a:r>
            <a:r>
              <a:rPr lang="tr-TR" sz="2000" dirty="0" smtClean="0">
                <a:solidFill>
                  <a:schemeClr val="tx1"/>
                </a:solidFill>
              </a:rPr>
              <a:t/>
            </a:r>
            <a:br>
              <a:rPr lang="tr-TR" sz="2000" dirty="0" smtClean="0">
                <a:solidFill>
                  <a:schemeClr val="tx1"/>
                </a:solidFill>
              </a:rPr>
            </a:br>
            <a:r>
              <a:rPr lang="tr-TR" sz="2000" dirty="0">
                <a:solidFill>
                  <a:schemeClr val="tx1"/>
                </a:solidFill>
              </a:rPr>
              <a:t>• Referanslar</a:t>
            </a:r>
          </a:p>
        </p:txBody>
      </p:sp>
      <p:sp>
        <p:nvSpPr>
          <p:cNvPr id="4" name="Slide Number Placeholder 5"/>
          <p:cNvSpPr>
            <a:spLocks noGrp="1"/>
          </p:cNvSpPr>
          <p:nvPr>
            <p:ph type="sldNum" sz="quarter" idx="12"/>
          </p:nvPr>
        </p:nvSpPr>
        <p:spPr>
          <a:xfrm>
            <a:off x="7678616" y="332656"/>
            <a:ext cx="791308" cy="767687"/>
          </a:xfrm>
        </p:spPr>
        <p:txBody>
          <a:bodyPr/>
          <a:lstStyle/>
          <a:p>
            <a:fld id="{8B37D5FE-740C-46F5-801A-FA5477D9711F}" type="slidenum">
              <a:rPr lang="en-US" smtClean="0"/>
              <a:pPr/>
              <a:t>5</a:t>
            </a:fld>
            <a:endParaRPr lang="en-US" dirty="0"/>
          </a:p>
        </p:txBody>
      </p:sp>
    </p:spTree>
  </p:cSld>
  <p:clrMapOvr>
    <a:masterClrMapping/>
  </p:clrMapOvr>
  <p:transition>
    <p:cover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Karşılaşabileceğiniz Soru Türleri</a:t>
            </a:r>
          </a:p>
        </p:txBody>
      </p:sp>
      <p:sp>
        <p:nvSpPr>
          <p:cNvPr id="3" name="2 İçerik Yer Tutucusu"/>
          <p:cNvSpPr>
            <a:spLocks noGrp="1"/>
          </p:cNvSpPr>
          <p:nvPr>
            <p:ph idx="1"/>
          </p:nvPr>
        </p:nvSpPr>
        <p:spPr>
          <a:xfrm>
            <a:off x="467544" y="2132856"/>
            <a:ext cx="8229600" cy="5357192"/>
          </a:xfrm>
        </p:spPr>
        <p:txBody>
          <a:bodyPr>
            <a:normAutofit/>
          </a:bodyPr>
          <a:lstStyle/>
          <a:p>
            <a:pPr>
              <a:spcBef>
                <a:spcPts val="600"/>
              </a:spcBef>
            </a:pPr>
            <a:r>
              <a:rPr lang="tr-TR" dirty="0">
                <a:solidFill>
                  <a:schemeClr val="tx1"/>
                </a:solidFill>
              </a:rPr>
              <a:t>Okulda en az sevdiğin dersler nelerdi? </a:t>
            </a:r>
            <a:r>
              <a:rPr lang="tr-TR" dirty="0" smtClean="0">
                <a:solidFill>
                  <a:schemeClr val="tx1"/>
                </a:solidFill>
              </a:rPr>
              <a:t>Neden?</a:t>
            </a:r>
            <a:endParaRPr lang="tr-TR" dirty="0">
              <a:solidFill>
                <a:schemeClr val="tx1"/>
              </a:solidFill>
            </a:endParaRPr>
          </a:p>
          <a:p>
            <a:pPr>
              <a:spcBef>
                <a:spcPts val="600"/>
              </a:spcBef>
            </a:pPr>
            <a:r>
              <a:rPr lang="tr-TR" dirty="0" smtClean="0">
                <a:solidFill>
                  <a:schemeClr val="tx1"/>
                </a:solidFill>
              </a:rPr>
              <a:t>Yapabilecek </a:t>
            </a:r>
            <a:r>
              <a:rPr lang="tr-TR" dirty="0">
                <a:solidFill>
                  <a:schemeClr val="tx1"/>
                </a:solidFill>
              </a:rPr>
              <a:t>olsaydın, akademik çalışma planını farklı olarak nasıl yapardın? </a:t>
            </a:r>
            <a:r>
              <a:rPr lang="tr-TR" dirty="0" smtClean="0">
                <a:solidFill>
                  <a:schemeClr val="tx1"/>
                </a:solidFill>
              </a:rPr>
              <a:t>Neden?</a:t>
            </a:r>
          </a:p>
          <a:p>
            <a:pPr>
              <a:spcBef>
                <a:spcPts val="600"/>
              </a:spcBef>
            </a:pPr>
            <a:r>
              <a:rPr lang="tr-TR" dirty="0" smtClean="0">
                <a:solidFill>
                  <a:schemeClr val="tx1"/>
                </a:solidFill>
              </a:rPr>
              <a:t>Akademik </a:t>
            </a:r>
            <a:r>
              <a:rPr lang="tr-TR" dirty="0">
                <a:solidFill>
                  <a:schemeClr val="tx1"/>
                </a:solidFill>
              </a:rPr>
              <a:t>çalışmalara devam ederek bir derece almayı planlıyor </a:t>
            </a:r>
            <a:r>
              <a:rPr lang="tr-TR" dirty="0" smtClean="0">
                <a:solidFill>
                  <a:schemeClr val="tx1"/>
                </a:solidFill>
              </a:rPr>
              <a:t>musun?</a:t>
            </a:r>
          </a:p>
          <a:p>
            <a:pPr>
              <a:spcBef>
                <a:spcPts val="600"/>
              </a:spcBef>
            </a:pPr>
            <a:r>
              <a:rPr lang="tr-TR" dirty="0" smtClean="0">
                <a:solidFill>
                  <a:schemeClr val="tx1"/>
                </a:solidFill>
              </a:rPr>
              <a:t>Notların </a:t>
            </a:r>
            <a:r>
              <a:rPr lang="tr-TR" dirty="0">
                <a:solidFill>
                  <a:schemeClr val="tx1"/>
                </a:solidFill>
              </a:rPr>
              <a:t>akademik başarının iyi bir göstergesi olduğuna inanıyor </a:t>
            </a:r>
            <a:r>
              <a:rPr lang="tr-TR" dirty="0" smtClean="0">
                <a:solidFill>
                  <a:schemeClr val="tx1"/>
                </a:solidFill>
              </a:rPr>
              <a:t>musun?</a:t>
            </a:r>
          </a:p>
          <a:p>
            <a:pPr>
              <a:spcBef>
                <a:spcPts val="600"/>
              </a:spcBef>
            </a:pPr>
            <a:r>
              <a:rPr lang="tr-TR" dirty="0" smtClean="0">
                <a:solidFill>
                  <a:schemeClr val="tx1"/>
                </a:solidFill>
              </a:rPr>
              <a:t>Katıldığın </a:t>
            </a:r>
            <a:r>
              <a:rPr lang="tr-TR" dirty="0">
                <a:solidFill>
                  <a:schemeClr val="tx1"/>
                </a:solidFill>
              </a:rPr>
              <a:t>ders dışı faaliyetlerden neler </a:t>
            </a:r>
            <a:r>
              <a:rPr lang="tr-TR" dirty="0" smtClean="0">
                <a:solidFill>
                  <a:schemeClr val="tx1"/>
                </a:solidFill>
              </a:rPr>
              <a:t>öğrendin?</a:t>
            </a:r>
          </a:p>
          <a:p>
            <a:pPr>
              <a:spcBef>
                <a:spcPts val="600"/>
              </a:spcBef>
            </a:pPr>
            <a:r>
              <a:rPr lang="tr-TR" dirty="0" smtClean="0">
                <a:solidFill>
                  <a:schemeClr val="tx1"/>
                </a:solidFill>
              </a:rPr>
              <a:t>En </a:t>
            </a:r>
            <a:r>
              <a:rPr lang="tr-TR" dirty="0">
                <a:solidFill>
                  <a:schemeClr val="tx1"/>
                </a:solidFill>
              </a:rPr>
              <a:t>rahat olduğun iş ortamı </a:t>
            </a:r>
            <a:r>
              <a:rPr lang="tr-TR" dirty="0" smtClean="0">
                <a:solidFill>
                  <a:schemeClr val="tx1"/>
                </a:solidFill>
              </a:rPr>
              <a:t>nasıldır?</a:t>
            </a:r>
          </a:p>
          <a:p>
            <a:pPr>
              <a:spcBef>
                <a:spcPts val="600"/>
              </a:spcBef>
            </a:pPr>
            <a:r>
              <a:rPr lang="tr-TR" dirty="0" smtClean="0">
                <a:solidFill>
                  <a:schemeClr val="tx1"/>
                </a:solidFill>
              </a:rPr>
              <a:t>Stres </a:t>
            </a:r>
            <a:r>
              <a:rPr lang="tr-TR" dirty="0">
                <a:solidFill>
                  <a:schemeClr val="tx1"/>
                </a:solidFill>
              </a:rPr>
              <a:t>altında nasıl </a:t>
            </a:r>
            <a:r>
              <a:rPr lang="tr-TR" dirty="0" smtClean="0">
                <a:solidFill>
                  <a:schemeClr val="tx1"/>
                </a:solidFill>
              </a:rPr>
              <a:t>çalışırsın?</a:t>
            </a:r>
          </a:p>
          <a:p>
            <a:pPr>
              <a:spcBef>
                <a:spcPts val="600"/>
              </a:spcBef>
            </a:pPr>
            <a:r>
              <a:rPr lang="tr-TR" dirty="0" smtClean="0">
                <a:solidFill>
                  <a:schemeClr val="tx1"/>
                </a:solidFill>
              </a:rPr>
              <a:t>En </a:t>
            </a:r>
            <a:r>
              <a:rPr lang="tr-TR" dirty="0">
                <a:solidFill>
                  <a:schemeClr val="tx1"/>
                </a:solidFill>
              </a:rPr>
              <a:t>çok ilgilendiğin part-time ve yaz işleri </a:t>
            </a:r>
            <a:r>
              <a:rPr lang="tr-TR" dirty="0" smtClean="0">
                <a:solidFill>
                  <a:schemeClr val="tx1"/>
                </a:solidFill>
              </a:rPr>
              <a:t>nelerdir?</a:t>
            </a:r>
          </a:p>
          <a:p>
            <a:pPr>
              <a:spcBef>
                <a:spcPts val="600"/>
              </a:spcBef>
            </a:pPr>
            <a:r>
              <a:rPr lang="tr-TR" dirty="0" smtClean="0">
                <a:solidFill>
                  <a:schemeClr val="tx1"/>
                </a:solidFill>
              </a:rPr>
              <a:t>Okul </a:t>
            </a:r>
            <a:r>
              <a:rPr lang="tr-TR" dirty="0">
                <a:solidFill>
                  <a:schemeClr val="tx1"/>
                </a:solidFill>
              </a:rPr>
              <a:t>sonrası senin için ideal işi nasıl </a:t>
            </a:r>
            <a:r>
              <a:rPr lang="tr-TR" dirty="0" smtClean="0">
                <a:solidFill>
                  <a:schemeClr val="tx1"/>
                </a:solidFill>
              </a:rPr>
              <a:t>tanımlarsın?</a:t>
            </a:r>
          </a:p>
          <a:p>
            <a:pPr>
              <a:spcBef>
                <a:spcPts val="600"/>
              </a:spcBef>
            </a:pPr>
            <a:r>
              <a:rPr lang="tr-TR" dirty="0" smtClean="0">
                <a:solidFill>
                  <a:schemeClr val="tx1"/>
                </a:solidFill>
              </a:rPr>
              <a:t>Neden </a:t>
            </a:r>
            <a:r>
              <a:rPr lang="tr-TR" dirty="0">
                <a:solidFill>
                  <a:schemeClr val="tx1"/>
                </a:solidFill>
              </a:rPr>
              <a:t>bu şirkette bir görev için başvurma kararı aldın</a:t>
            </a:r>
            <a:r>
              <a:rPr lang="tr-TR" dirty="0" smtClean="0">
                <a:solidFill>
                  <a:schemeClr val="tx1"/>
                </a:solidFill>
              </a:rPr>
              <a:t>?</a:t>
            </a:r>
          </a:p>
          <a:p>
            <a:pPr>
              <a:spcBef>
                <a:spcPts val="600"/>
              </a:spcBef>
            </a:pPr>
            <a:r>
              <a:rPr lang="tr-TR" dirty="0" smtClean="0">
                <a:solidFill>
                  <a:schemeClr val="tx1"/>
                </a:solidFill>
              </a:rPr>
              <a:t> </a:t>
            </a:r>
            <a:r>
              <a:rPr lang="tr-TR" dirty="0">
                <a:solidFill>
                  <a:schemeClr val="tx1"/>
                </a:solidFill>
              </a:rPr>
              <a:t>Şirketimiz hakkında ne biliyorsun</a:t>
            </a:r>
            <a:r>
              <a:rPr lang="tr-TR" dirty="0" smtClean="0">
                <a:solidFill>
                  <a:schemeClr val="tx1"/>
                </a:solidFill>
              </a:rPr>
              <a:t>?</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50</a:t>
            </a:fld>
            <a:endParaRPr lang="en-US" dirty="0"/>
          </a:p>
        </p:txBody>
      </p:sp>
    </p:spTree>
  </p:cSld>
  <p:clrMapOvr>
    <a:masterClrMapping/>
  </p:clrMapOvr>
  <p:transition>
    <p:cover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Karşılaşabileceğiniz Soru Türleri</a:t>
            </a:r>
          </a:p>
        </p:txBody>
      </p:sp>
      <p:sp>
        <p:nvSpPr>
          <p:cNvPr id="3" name="2 İçerik Yer Tutucusu"/>
          <p:cNvSpPr>
            <a:spLocks noGrp="1"/>
          </p:cNvSpPr>
          <p:nvPr>
            <p:ph idx="1"/>
          </p:nvPr>
        </p:nvSpPr>
        <p:spPr>
          <a:xfrm>
            <a:off x="467544" y="2132856"/>
            <a:ext cx="8229600" cy="5357192"/>
          </a:xfrm>
        </p:spPr>
        <p:txBody>
          <a:bodyPr>
            <a:normAutofit/>
          </a:bodyPr>
          <a:lstStyle/>
          <a:p>
            <a:r>
              <a:rPr lang="tr-TR" sz="2000" dirty="0">
                <a:solidFill>
                  <a:schemeClr val="tx1"/>
                </a:solidFill>
              </a:rPr>
              <a:t>İşinde senin için en önemli şeyler nelerdir</a:t>
            </a:r>
            <a:r>
              <a:rPr lang="tr-TR" sz="2000" dirty="0" smtClean="0">
                <a:solidFill>
                  <a:schemeClr val="tx1"/>
                </a:solidFill>
              </a:rPr>
              <a:t>? </a:t>
            </a:r>
          </a:p>
          <a:p>
            <a:r>
              <a:rPr lang="tr-TR" sz="2000" dirty="0" smtClean="0">
                <a:solidFill>
                  <a:schemeClr val="tx1"/>
                </a:solidFill>
              </a:rPr>
              <a:t>Çalışmayı </a:t>
            </a:r>
            <a:r>
              <a:rPr lang="tr-TR" sz="2000" dirty="0">
                <a:solidFill>
                  <a:schemeClr val="tx1"/>
                </a:solidFill>
              </a:rPr>
              <a:t>istediğin şirketi hangi kriterlere göre </a:t>
            </a:r>
            <a:r>
              <a:rPr lang="tr-TR" sz="2000" dirty="0" smtClean="0">
                <a:solidFill>
                  <a:schemeClr val="tx1"/>
                </a:solidFill>
              </a:rPr>
              <a:t>değerlendiriyorsun?</a:t>
            </a:r>
          </a:p>
          <a:p>
            <a:r>
              <a:rPr lang="tr-TR" sz="2000" dirty="0" smtClean="0">
                <a:solidFill>
                  <a:schemeClr val="tx1"/>
                </a:solidFill>
              </a:rPr>
              <a:t>Coğrafi </a:t>
            </a:r>
            <a:r>
              <a:rPr lang="tr-TR" sz="2000" dirty="0">
                <a:solidFill>
                  <a:schemeClr val="tx1"/>
                </a:solidFill>
              </a:rPr>
              <a:t>bir tercihin var </a:t>
            </a:r>
            <a:r>
              <a:rPr lang="tr-TR" sz="2000" dirty="0" smtClean="0">
                <a:solidFill>
                  <a:schemeClr val="tx1"/>
                </a:solidFill>
              </a:rPr>
              <a:t>mı?</a:t>
            </a:r>
          </a:p>
          <a:p>
            <a:r>
              <a:rPr lang="tr-TR" sz="2000" dirty="0" smtClean="0">
                <a:solidFill>
                  <a:schemeClr val="tx1"/>
                </a:solidFill>
              </a:rPr>
              <a:t>Yer </a:t>
            </a:r>
            <a:r>
              <a:rPr lang="tr-TR" sz="2000" dirty="0">
                <a:solidFill>
                  <a:schemeClr val="tx1"/>
                </a:solidFill>
              </a:rPr>
              <a:t>değiştirecek misin? Yer değiştirme seni sıkar </a:t>
            </a:r>
            <a:r>
              <a:rPr lang="tr-TR" sz="2000" dirty="0" smtClean="0">
                <a:solidFill>
                  <a:schemeClr val="tx1"/>
                </a:solidFill>
              </a:rPr>
              <a:t>mı?</a:t>
            </a:r>
          </a:p>
          <a:p>
            <a:r>
              <a:rPr lang="tr-TR" sz="2000" dirty="0" smtClean="0">
                <a:solidFill>
                  <a:schemeClr val="tx1"/>
                </a:solidFill>
              </a:rPr>
              <a:t>Seyahat </a:t>
            </a:r>
            <a:r>
              <a:rPr lang="tr-TR" sz="2000" dirty="0">
                <a:solidFill>
                  <a:schemeClr val="tx1"/>
                </a:solidFill>
              </a:rPr>
              <a:t>etmeye istekli </a:t>
            </a:r>
            <a:r>
              <a:rPr lang="tr-TR" sz="2000" dirty="0" smtClean="0">
                <a:solidFill>
                  <a:schemeClr val="tx1"/>
                </a:solidFill>
              </a:rPr>
              <a:t>misin?</a:t>
            </a:r>
          </a:p>
          <a:p>
            <a:r>
              <a:rPr lang="tr-TR" sz="2000" dirty="0" smtClean="0">
                <a:solidFill>
                  <a:schemeClr val="tx1"/>
                </a:solidFill>
              </a:rPr>
              <a:t>En </a:t>
            </a:r>
            <a:r>
              <a:rPr lang="tr-TR" sz="2000" dirty="0">
                <a:solidFill>
                  <a:schemeClr val="tx1"/>
                </a:solidFill>
              </a:rPr>
              <a:t>az 6 aylık bir eğitime katılmaya istekli </a:t>
            </a:r>
            <a:r>
              <a:rPr lang="tr-TR" sz="2000" dirty="0" smtClean="0">
                <a:solidFill>
                  <a:schemeClr val="tx1"/>
                </a:solidFill>
              </a:rPr>
              <a:t>misin?</a:t>
            </a:r>
          </a:p>
          <a:p>
            <a:r>
              <a:rPr lang="tr-TR" sz="2000" dirty="0" smtClean="0">
                <a:solidFill>
                  <a:schemeClr val="tx1"/>
                </a:solidFill>
              </a:rPr>
              <a:t>Şirketimizin </a:t>
            </a:r>
            <a:r>
              <a:rPr lang="tr-TR" sz="2000" dirty="0">
                <a:solidFill>
                  <a:schemeClr val="tx1"/>
                </a:solidFill>
              </a:rPr>
              <a:t>bulunduğu ülkede yaşamak konusunda ne </a:t>
            </a:r>
            <a:r>
              <a:rPr lang="tr-TR" sz="2000" dirty="0" smtClean="0">
                <a:solidFill>
                  <a:schemeClr val="tx1"/>
                </a:solidFill>
              </a:rPr>
              <a:t>düşünürsün?</a:t>
            </a:r>
          </a:p>
          <a:p>
            <a:r>
              <a:rPr lang="tr-TR" sz="2000" dirty="0" smtClean="0">
                <a:solidFill>
                  <a:schemeClr val="tx1"/>
                </a:solidFill>
              </a:rPr>
              <a:t>Karşılaştığın </a:t>
            </a:r>
            <a:r>
              <a:rPr lang="tr-TR" sz="2000" dirty="0">
                <a:solidFill>
                  <a:schemeClr val="tx1"/>
                </a:solidFill>
              </a:rPr>
              <a:t>en önemli problemler nelerdir? Üstesinden nasıl </a:t>
            </a:r>
            <a:r>
              <a:rPr lang="tr-TR" sz="2000" dirty="0" smtClean="0">
                <a:solidFill>
                  <a:schemeClr val="tx1"/>
                </a:solidFill>
              </a:rPr>
              <a:t>geldin?</a:t>
            </a:r>
          </a:p>
          <a:p>
            <a:r>
              <a:rPr lang="tr-TR" sz="2000" dirty="0" smtClean="0">
                <a:solidFill>
                  <a:schemeClr val="tx1"/>
                </a:solidFill>
              </a:rPr>
              <a:t>Hatalarından </a:t>
            </a:r>
            <a:r>
              <a:rPr lang="tr-TR" sz="2000" dirty="0">
                <a:solidFill>
                  <a:schemeClr val="tx1"/>
                </a:solidFill>
              </a:rPr>
              <a:t>neler öğrendin?</a:t>
            </a:r>
            <a:endParaRPr lang="tr-TR" sz="20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51</a:t>
            </a:fld>
            <a:endParaRPr lang="en-US" dirty="0"/>
          </a:p>
        </p:txBody>
      </p:sp>
    </p:spTree>
  </p:cSld>
  <p:clrMapOvr>
    <a:masterClrMapping/>
  </p:clrMapOvr>
  <p:transition>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500" dirty="0" smtClean="0"/>
              <a:t>İŞ GÖRÜŞMESİ </a:t>
            </a:r>
            <a:r>
              <a:rPr lang="tr-TR" sz="3500" dirty="0" smtClean="0"/>
              <a:t/>
            </a:r>
            <a:br>
              <a:rPr lang="tr-TR" sz="3500" dirty="0" smtClean="0"/>
            </a:br>
            <a:r>
              <a:rPr lang="tr-TR" sz="3600" dirty="0" smtClean="0"/>
              <a:t/>
            </a:r>
            <a:br>
              <a:rPr lang="tr-TR" sz="3600" dirty="0" smtClean="0"/>
            </a:br>
            <a:endParaRPr lang="tr-TR" sz="3500" dirty="0"/>
          </a:p>
        </p:txBody>
      </p:sp>
      <p:sp>
        <p:nvSpPr>
          <p:cNvPr id="6" name="5 Metin Yer Tutucusu"/>
          <p:cNvSpPr>
            <a:spLocks noGrp="1"/>
          </p:cNvSpPr>
          <p:nvPr>
            <p:ph type="body" idx="1"/>
          </p:nvPr>
        </p:nvSpPr>
        <p:spPr>
          <a:xfrm>
            <a:off x="5119260" y="2257588"/>
            <a:ext cx="3269163" cy="3020344"/>
          </a:xfrm>
        </p:spPr>
        <p:txBody>
          <a:bodyPr anchor="ctr">
            <a:normAutofit/>
          </a:bodyPr>
          <a:lstStyle/>
          <a:p>
            <a:pPr algn="ctr"/>
            <a:r>
              <a:rPr lang="tr-TR" sz="3600" b="1" dirty="0" smtClean="0">
                <a:solidFill>
                  <a:srgbClr val="0070C0"/>
                </a:solidFill>
                <a:latin typeface="+mj-lt"/>
              </a:rPr>
              <a:t>Mülakatta YAPILMAMASI Gerekenler</a:t>
            </a:r>
            <a:endParaRPr lang="tr-TR" sz="3600" b="1" dirty="0">
              <a:solidFill>
                <a:srgbClr val="0070C0"/>
              </a:solidFill>
              <a:latin typeface="+mj-lt"/>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52</a:t>
            </a:fld>
            <a:endParaRPr lang="en-US" dirty="0"/>
          </a:p>
        </p:txBody>
      </p:sp>
    </p:spTree>
  </p:cSld>
  <p:clrMapOvr>
    <a:masterClrMapping/>
  </p:clrMapOvr>
  <p:transition>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Yapılmaması Gerekenler</a:t>
            </a:r>
          </a:p>
        </p:txBody>
      </p:sp>
      <p:sp>
        <p:nvSpPr>
          <p:cNvPr id="3" name="2 İçerik Yer Tutucusu"/>
          <p:cNvSpPr>
            <a:spLocks noGrp="1"/>
          </p:cNvSpPr>
          <p:nvPr>
            <p:ph idx="1"/>
          </p:nvPr>
        </p:nvSpPr>
        <p:spPr>
          <a:xfrm>
            <a:off x="467544" y="2132856"/>
            <a:ext cx="8229600" cy="5357192"/>
          </a:xfrm>
        </p:spPr>
        <p:txBody>
          <a:bodyPr>
            <a:normAutofit/>
          </a:bodyPr>
          <a:lstStyle/>
          <a:p>
            <a:r>
              <a:rPr lang="tr-TR" sz="2400" dirty="0">
                <a:solidFill>
                  <a:schemeClr val="tx1"/>
                </a:solidFill>
              </a:rPr>
              <a:t>Aşırı şakalardan, el kol hareketlerinden kaçının. Profesyonelliği </a:t>
            </a:r>
            <a:r>
              <a:rPr lang="tr-TR" sz="2400" dirty="0" smtClean="0">
                <a:solidFill>
                  <a:schemeClr val="tx1"/>
                </a:solidFill>
              </a:rPr>
              <a:t>sarsmayın.</a:t>
            </a:r>
          </a:p>
          <a:p>
            <a:r>
              <a:rPr lang="tr-TR" sz="2400" dirty="0" smtClean="0">
                <a:solidFill>
                  <a:schemeClr val="tx1"/>
                </a:solidFill>
              </a:rPr>
              <a:t>Saç </a:t>
            </a:r>
            <a:r>
              <a:rPr lang="tr-TR" sz="2400" dirty="0">
                <a:solidFill>
                  <a:schemeClr val="tx1"/>
                </a:solidFill>
              </a:rPr>
              <a:t>kaşımak, farkında olmadan tırnak yemek, yine aynı şekilde bacak sallamaktan kaçının. </a:t>
            </a:r>
            <a:endParaRPr lang="tr-TR" sz="2400" dirty="0" smtClean="0">
              <a:solidFill>
                <a:schemeClr val="tx1"/>
              </a:solidFill>
            </a:endParaRPr>
          </a:p>
          <a:p>
            <a:r>
              <a:rPr lang="tr-TR" sz="2400" dirty="0" smtClean="0">
                <a:solidFill>
                  <a:schemeClr val="tx1"/>
                </a:solidFill>
              </a:rPr>
              <a:t>Özel </a:t>
            </a:r>
            <a:r>
              <a:rPr lang="tr-TR" sz="2400" dirty="0">
                <a:solidFill>
                  <a:schemeClr val="tx1"/>
                </a:solidFill>
              </a:rPr>
              <a:t>hayatınızla ile detaylı bilgilere </a:t>
            </a:r>
            <a:r>
              <a:rPr lang="tr-TR" sz="2400" dirty="0" smtClean="0">
                <a:solidFill>
                  <a:schemeClr val="tx1"/>
                </a:solidFill>
              </a:rPr>
              <a:t>girmeyin.</a:t>
            </a:r>
          </a:p>
          <a:p>
            <a:r>
              <a:rPr lang="tr-TR" sz="2400" dirty="0" smtClean="0">
                <a:solidFill>
                  <a:schemeClr val="tx1"/>
                </a:solidFill>
              </a:rPr>
              <a:t>Geçmişte </a:t>
            </a:r>
            <a:r>
              <a:rPr lang="tr-TR" sz="2400" dirty="0">
                <a:solidFill>
                  <a:schemeClr val="tx1"/>
                </a:solidFill>
              </a:rPr>
              <a:t>iş hayatınızda ve özel hayatınızda yaşadığınız problemler üzerinde çok fazla </a:t>
            </a:r>
            <a:r>
              <a:rPr lang="tr-TR" sz="2400" dirty="0" smtClean="0">
                <a:solidFill>
                  <a:schemeClr val="tx1"/>
                </a:solidFill>
              </a:rPr>
              <a:t>durmayın.</a:t>
            </a:r>
          </a:p>
          <a:p>
            <a:r>
              <a:rPr lang="tr-TR" sz="2400" dirty="0" smtClean="0">
                <a:solidFill>
                  <a:schemeClr val="tx1"/>
                </a:solidFill>
              </a:rPr>
              <a:t>Mümkün </a:t>
            </a:r>
            <a:r>
              <a:rPr lang="tr-TR" sz="2400" dirty="0">
                <a:solidFill>
                  <a:schemeClr val="tx1"/>
                </a:solidFill>
              </a:rPr>
              <a:t>olduğunca ücreti tartışmayın, ücret temelde işe alındıktan sonra konuşulması gereken bir konudur</a:t>
            </a:r>
            <a:r>
              <a:rPr lang="tr-TR" sz="2400" dirty="0" smtClean="0">
                <a:solidFill>
                  <a:schemeClr val="tx1"/>
                </a:solidFill>
              </a:rPr>
              <a:t>.</a:t>
            </a:r>
          </a:p>
          <a:p>
            <a:r>
              <a:rPr lang="tr-TR" sz="2400" dirty="0">
                <a:solidFill>
                  <a:schemeClr val="tx1"/>
                </a:solidFill>
              </a:rPr>
              <a:t>Mülakatı yapan uzmanların sözünü kesmeyin.</a:t>
            </a:r>
            <a:endParaRPr lang="tr-TR" sz="24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53</a:t>
            </a:fld>
            <a:endParaRPr lang="en-US" dirty="0"/>
          </a:p>
        </p:txBody>
      </p:sp>
    </p:spTree>
  </p:cSld>
  <p:clrMapOvr>
    <a:masterClrMapping/>
  </p:clrMapOvr>
  <p:transition>
    <p:cover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Mülakatta Yapılmaması Gerekenler</a:t>
            </a:r>
          </a:p>
        </p:txBody>
      </p:sp>
      <p:sp>
        <p:nvSpPr>
          <p:cNvPr id="3" name="2 İçerik Yer Tutucusu"/>
          <p:cNvSpPr>
            <a:spLocks noGrp="1"/>
          </p:cNvSpPr>
          <p:nvPr>
            <p:ph idx="1"/>
          </p:nvPr>
        </p:nvSpPr>
        <p:spPr>
          <a:xfrm>
            <a:off x="467544" y="2132856"/>
            <a:ext cx="8229600" cy="5357192"/>
          </a:xfrm>
        </p:spPr>
        <p:txBody>
          <a:bodyPr>
            <a:normAutofit/>
          </a:bodyPr>
          <a:lstStyle/>
          <a:p>
            <a:pPr>
              <a:spcBef>
                <a:spcPts val="600"/>
              </a:spcBef>
            </a:pPr>
            <a:r>
              <a:rPr lang="tr-TR" sz="2200" dirty="0">
                <a:solidFill>
                  <a:schemeClr val="tx1"/>
                </a:solidFill>
              </a:rPr>
              <a:t>Sorulara evet, hayır gibi çok kısa cevaplar vermeyin. Ayrıca aşırı ve ilgisiz detayları içeren açıklamalardan kaçının. </a:t>
            </a:r>
            <a:endParaRPr lang="tr-TR" sz="2200" dirty="0" smtClean="0">
              <a:solidFill>
                <a:schemeClr val="tx1"/>
              </a:solidFill>
            </a:endParaRPr>
          </a:p>
          <a:p>
            <a:pPr>
              <a:spcBef>
                <a:spcPts val="600"/>
              </a:spcBef>
            </a:pPr>
            <a:r>
              <a:rPr lang="tr-TR" sz="2200" dirty="0" smtClean="0">
                <a:solidFill>
                  <a:schemeClr val="tx1"/>
                </a:solidFill>
              </a:rPr>
              <a:t>Motivasyonsuz </a:t>
            </a:r>
            <a:r>
              <a:rPr lang="tr-TR" sz="2200" dirty="0">
                <a:solidFill>
                  <a:schemeClr val="tx1"/>
                </a:solidFill>
              </a:rPr>
              <a:t>bir şekilde görüşmeye gitmeyin. Beden diliniz bu işi gerçekten istediğinizi göstermelidir. El sıkışırken bunu hissettirebilirsiniz. Zayıf bir el sıkışı güvensizliğin göstergesi olarak yorumlanabilir. Ayrıca elin terli olmaması gerekir. </a:t>
            </a:r>
            <a:endParaRPr lang="tr-TR" sz="2200" dirty="0" smtClean="0">
              <a:solidFill>
                <a:schemeClr val="tx1"/>
              </a:solidFill>
            </a:endParaRPr>
          </a:p>
          <a:p>
            <a:pPr>
              <a:spcBef>
                <a:spcPts val="600"/>
              </a:spcBef>
            </a:pPr>
            <a:r>
              <a:rPr lang="tr-TR" sz="2200" dirty="0" smtClean="0">
                <a:solidFill>
                  <a:schemeClr val="tx1"/>
                </a:solidFill>
              </a:rPr>
              <a:t>Gözlerinizi </a:t>
            </a:r>
            <a:r>
              <a:rPr lang="tr-TR" sz="2200" dirty="0">
                <a:solidFill>
                  <a:schemeClr val="tx1"/>
                </a:solidFill>
              </a:rPr>
              <a:t>uzmanlardan kaçırmadan, dik ve ilgili bir şekilde oturup, dinleyerek görüşme başarınızı arttırabilirsiniz</a:t>
            </a:r>
            <a:r>
              <a:rPr lang="tr-TR" sz="2200" dirty="0" smtClean="0">
                <a:solidFill>
                  <a:schemeClr val="tx1"/>
                </a:solidFill>
              </a:rPr>
              <a:t>. </a:t>
            </a:r>
          </a:p>
          <a:p>
            <a:pPr>
              <a:spcBef>
                <a:spcPts val="600"/>
              </a:spcBef>
            </a:pPr>
            <a:r>
              <a:rPr lang="tr-TR" sz="2200" dirty="0" smtClean="0">
                <a:solidFill>
                  <a:schemeClr val="tx1"/>
                </a:solidFill>
              </a:rPr>
              <a:t>Eğer </a:t>
            </a:r>
            <a:r>
              <a:rPr lang="tr-TR" sz="2200" dirty="0">
                <a:solidFill>
                  <a:schemeClr val="tx1"/>
                </a:solidFill>
              </a:rPr>
              <a:t>ikram varsa alabilirsiniz, ancak konuşmanın akışını etkileyecek şekilde yiyip, içmemelisiniz.</a:t>
            </a:r>
            <a:endParaRPr lang="tr-TR" sz="22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54</a:t>
            </a:fld>
            <a:endParaRPr lang="en-US" dirty="0"/>
          </a:p>
        </p:txBody>
      </p:sp>
    </p:spTree>
  </p:cSld>
  <p:clrMapOvr>
    <a:masterClrMapping/>
  </p:clrMapOvr>
  <p:transition>
    <p:cover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77534" y="2257588"/>
            <a:ext cx="3766474" cy="3020344"/>
          </a:xfrm>
        </p:spPr>
        <p:txBody>
          <a:bodyPr>
            <a:normAutofit/>
          </a:bodyPr>
          <a:lstStyle/>
          <a:p>
            <a:pPr algn="ctr"/>
            <a:r>
              <a:rPr lang="tr-TR" sz="3500" dirty="0" smtClean="0"/>
              <a:t>DEĞERLENDİRME MERKEZİ </a:t>
            </a:r>
            <a:endParaRPr lang="tr-TR" sz="3500" dirty="0"/>
          </a:p>
        </p:txBody>
      </p:sp>
      <p:sp>
        <p:nvSpPr>
          <p:cNvPr id="6" name="5 Metin Yer Tutucusu"/>
          <p:cNvSpPr>
            <a:spLocks noGrp="1"/>
          </p:cNvSpPr>
          <p:nvPr>
            <p:ph type="body" idx="1"/>
          </p:nvPr>
        </p:nvSpPr>
        <p:spPr>
          <a:xfrm>
            <a:off x="4932040" y="2257588"/>
            <a:ext cx="3816424" cy="3020344"/>
          </a:xfrm>
        </p:spPr>
        <p:txBody>
          <a:bodyPr>
            <a:normAutofit/>
          </a:bodyPr>
          <a:lstStyle/>
          <a:p>
            <a:pPr algn="ctr"/>
            <a:r>
              <a:rPr lang="tr-TR" sz="3600" b="1" dirty="0" smtClean="0">
                <a:solidFill>
                  <a:srgbClr val="0070C0"/>
                </a:solidFill>
                <a:latin typeface="+mj-lt"/>
              </a:rPr>
              <a:t>DEĞERLENDİRME MERKEZİ UYGULAMALARI</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55</a:t>
            </a:fld>
            <a:endParaRPr lang="en-US" dirty="0"/>
          </a:p>
        </p:txBody>
      </p:sp>
    </p:spTree>
  </p:cSld>
  <p:clrMapOvr>
    <a:masterClrMapping/>
  </p:clrMapOvr>
  <p:transition>
    <p:cover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Değerlendirme Merkezi Uygulamaları</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r>
              <a:rPr lang="tr-TR" sz="1900" dirty="0" smtClean="0">
                <a:solidFill>
                  <a:schemeClr val="tx1"/>
                </a:solidFill>
              </a:rPr>
              <a:t>Değerlendirme merkezi uygulamaları, bir yeri değil bir </a:t>
            </a:r>
            <a:r>
              <a:rPr lang="tr-TR" sz="1900" dirty="0" smtClean="0">
                <a:solidFill>
                  <a:schemeClr val="tx1"/>
                </a:solidFill>
              </a:rPr>
              <a:t>süreci </a:t>
            </a:r>
            <a:r>
              <a:rPr lang="tr-TR" sz="1900" dirty="0" smtClean="0">
                <a:solidFill>
                  <a:schemeClr val="tx1"/>
                </a:solidFill>
              </a:rPr>
              <a:t>ifade eder. </a:t>
            </a:r>
            <a:r>
              <a:rPr lang="tr-TR" sz="1900" dirty="0" smtClean="0">
                <a:solidFill>
                  <a:schemeClr val="tx1"/>
                </a:solidFill>
              </a:rPr>
              <a:t>Amaç, </a:t>
            </a:r>
            <a:r>
              <a:rPr lang="tr-TR" sz="1900" dirty="0" smtClean="0">
                <a:solidFill>
                  <a:schemeClr val="tx1"/>
                </a:solidFill>
              </a:rPr>
              <a:t>en uygun </a:t>
            </a:r>
            <a:r>
              <a:rPr lang="tr-TR" sz="1900" dirty="0" smtClean="0">
                <a:solidFill>
                  <a:schemeClr val="tx1"/>
                </a:solidFill>
              </a:rPr>
              <a:t>adayın farklı yöntemlerle işe </a:t>
            </a:r>
            <a:r>
              <a:rPr lang="tr-TR" sz="1900" dirty="0" smtClean="0">
                <a:solidFill>
                  <a:schemeClr val="tx1"/>
                </a:solidFill>
              </a:rPr>
              <a:t>alınmasının sağlanması, gelecekte </a:t>
            </a:r>
            <a:r>
              <a:rPr lang="tr-TR" sz="1900" dirty="0" smtClean="0">
                <a:solidFill>
                  <a:schemeClr val="tx1"/>
                </a:solidFill>
              </a:rPr>
              <a:t>üst düzey yönetici </a:t>
            </a:r>
            <a:r>
              <a:rPr lang="tr-TR" sz="1900" dirty="0" smtClean="0">
                <a:solidFill>
                  <a:schemeClr val="tx1"/>
                </a:solidFill>
              </a:rPr>
              <a:t>olabilme potansiyeline </a:t>
            </a:r>
            <a:r>
              <a:rPr lang="tr-TR" sz="1900" dirty="0" smtClean="0">
                <a:solidFill>
                  <a:schemeClr val="tx1"/>
                </a:solidFill>
              </a:rPr>
              <a:t>sahip </a:t>
            </a:r>
            <a:r>
              <a:rPr lang="tr-TR" sz="1900" dirty="0" smtClean="0">
                <a:solidFill>
                  <a:schemeClr val="tx1"/>
                </a:solidFill>
              </a:rPr>
              <a:t>ç</a:t>
            </a:r>
            <a:r>
              <a:rPr lang="tr-TR" sz="1900" dirty="0" smtClean="0">
                <a:solidFill>
                  <a:schemeClr val="tx1"/>
                </a:solidFill>
              </a:rPr>
              <a:t>alışanların </a:t>
            </a:r>
            <a:r>
              <a:rPr lang="tr-TR" sz="1900" dirty="0" smtClean="0">
                <a:solidFill>
                  <a:schemeClr val="tx1"/>
                </a:solidFill>
              </a:rPr>
              <a:t>belirlenmesi ya da </a:t>
            </a:r>
            <a:r>
              <a:rPr lang="tr-TR" sz="1900" dirty="0" smtClean="0">
                <a:solidFill>
                  <a:schemeClr val="tx1"/>
                </a:solidFill>
              </a:rPr>
              <a:t>örgüt içerisindeki değişimlere </a:t>
            </a:r>
            <a:r>
              <a:rPr lang="tr-TR" sz="1900" dirty="0" smtClean="0">
                <a:solidFill>
                  <a:schemeClr val="tx1"/>
                </a:solidFill>
              </a:rPr>
              <a:t>en iyi </a:t>
            </a:r>
            <a:r>
              <a:rPr lang="tr-TR" sz="1900" dirty="0" smtClean="0">
                <a:solidFill>
                  <a:schemeClr val="tx1"/>
                </a:solidFill>
              </a:rPr>
              <a:t>şekilde </a:t>
            </a:r>
            <a:r>
              <a:rPr lang="tr-TR" sz="1900" dirty="0" smtClean="0">
                <a:solidFill>
                  <a:schemeClr val="tx1"/>
                </a:solidFill>
              </a:rPr>
              <a:t>uyum </a:t>
            </a:r>
            <a:r>
              <a:rPr lang="tr-TR" sz="1900" dirty="0" smtClean="0">
                <a:solidFill>
                  <a:schemeClr val="tx1"/>
                </a:solidFill>
              </a:rPr>
              <a:t>sağlanmasının gerçekleştirilmesi </a:t>
            </a:r>
            <a:r>
              <a:rPr lang="tr-TR" sz="1900" dirty="0" smtClean="0">
                <a:solidFill>
                  <a:schemeClr val="tx1"/>
                </a:solidFill>
              </a:rPr>
              <a:t>olabilir</a:t>
            </a:r>
            <a:r>
              <a:rPr lang="tr-TR" sz="1900" dirty="0" smtClean="0">
                <a:solidFill>
                  <a:schemeClr val="tx1"/>
                </a:solidFill>
              </a:rPr>
              <a:t>.</a:t>
            </a:r>
          </a:p>
          <a:p>
            <a:r>
              <a:rPr lang="tr-TR" sz="1900" dirty="0" smtClean="0">
                <a:solidFill>
                  <a:schemeClr val="tx1"/>
                </a:solidFill>
              </a:rPr>
              <a:t>Adaya</a:t>
            </a:r>
            <a:r>
              <a:rPr lang="tr-TR" sz="1900" dirty="0" smtClean="0">
                <a:solidFill>
                  <a:schemeClr val="tx1"/>
                </a:solidFill>
              </a:rPr>
              <a:t>, </a:t>
            </a:r>
            <a:r>
              <a:rPr lang="tr-TR" sz="1900" dirty="0" smtClean="0">
                <a:solidFill>
                  <a:schemeClr val="tx1"/>
                </a:solidFill>
              </a:rPr>
              <a:t>işe </a:t>
            </a:r>
            <a:r>
              <a:rPr lang="tr-TR" sz="1900" dirty="0" smtClean="0">
                <a:solidFill>
                  <a:schemeClr val="tx1"/>
                </a:solidFill>
              </a:rPr>
              <a:t>alındığı taktirde nasıl bir </a:t>
            </a:r>
            <a:r>
              <a:rPr lang="tr-TR" sz="1900" dirty="0" smtClean="0">
                <a:solidFill>
                  <a:schemeClr val="tx1"/>
                </a:solidFill>
              </a:rPr>
              <a:t>görevde çalışacağına </a:t>
            </a:r>
            <a:r>
              <a:rPr lang="tr-TR" sz="1900" dirty="0" smtClean="0">
                <a:solidFill>
                  <a:schemeClr val="tx1"/>
                </a:solidFill>
              </a:rPr>
              <a:t>dair </a:t>
            </a:r>
            <a:r>
              <a:rPr lang="tr-TR" sz="1900" dirty="0" smtClean="0">
                <a:solidFill>
                  <a:schemeClr val="tx1"/>
                </a:solidFill>
              </a:rPr>
              <a:t>öngörü </a:t>
            </a:r>
            <a:r>
              <a:rPr lang="tr-TR" sz="1900" dirty="0" smtClean="0">
                <a:solidFill>
                  <a:schemeClr val="tx1"/>
                </a:solidFill>
              </a:rPr>
              <a:t>kazandırır</a:t>
            </a:r>
            <a:r>
              <a:rPr lang="tr-TR" sz="1900" dirty="0" smtClean="0">
                <a:solidFill>
                  <a:schemeClr val="tx1"/>
                </a:solidFill>
              </a:rPr>
              <a:t>. Adayların </a:t>
            </a:r>
            <a:r>
              <a:rPr lang="tr-TR" sz="1900" dirty="0" smtClean="0">
                <a:solidFill>
                  <a:schemeClr val="tx1"/>
                </a:solidFill>
              </a:rPr>
              <a:t>hem de değerlendiricilerin kısa bir </a:t>
            </a:r>
            <a:r>
              <a:rPr lang="tr-TR" sz="1900" dirty="0" smtClean="0">
                <a:solidFill>
                  <a:schemeClr val="tx1"/>
                </a:solidFill>
              </a:rPr>
              <a:t>süre içerisinde </a:t>
            </a:r>
            <a:r>
              <a:rPr lang="tr-TR" sz="1900" dirty="0" smtClean="0">
                <a:solidFill>
                  <a:schemeClr val="tx1"/>
                </a:solidFill>
              </a:rPr>
              <a:t>yoğun bir zihinsel </a:t>
            </a:r>
            <a:r>
              <a:rPr lang="tr-TR" sz="1900" dirty="0" smtClean="0">
                <a:solidFill>
                  <a:schemeClr val="tx1"/>
                </a:solidFill>
              </a:rPr>
              <a:t>performans göstermelerini sağlar.</a:t>
            </a:r>
          </a:p>
          <a:p>
            <a:r>
              <a:rPr lang="tr-TR" sz="1900" dirty="0" smtClean="0">
                <a:solidFill>
                  <a:schemeClr val="tx1"/>
                </a:solidFill>
              </a:rPr>
              <a:t>Değerlendirme merkezi uygulamaları, bireylerin </a:t>
            </a:r>
            <a:r>
              <a:rPr lang="tr-TR" sz="1900" dirty="0" smtClean="0">
                <a:solidFill>
                  <a:schemeClr val="tx1"/>
                </a:solidFill>
              </a:rPr>
              <a:t>iş </a:t>
            </a:r>
            <a:r>
              <a:rPr lang="tr-TR" sz="1900" dirty="0" smtClean="0">
                <a:solidFill>
                  <a:schemeClr val="tx1"/>
                </a:solidFill>
              </a:rPr>
              <a:t>performanslarını yordama </a:t>
            </a:r>
            <a:r>
              <a:rPr lang="tr-TR" sz="1900" dirty="0" smtClean="0">
                <a:solidFill>
                  <a:schemeClr val="tx1"/>
                </a:solidFill>
              </a:rPr>
              <a:t>gücüne </a:t>
            </a:r>
            <a:r>
              <a:rPr lang="tr-TR" sz="1900" dirty="0" smtClean="0">
                <a:solidFill>
                  <a:schemeClr val="tx1"/>
                </a:solidFill>
              </a:rPr>
              <a:t>sahip </a:t>
            </a:r>
            <a:r>
              <a:rPr lang="tr-TR" sz="1900" dirty="0" smtClean="0">
                <a:solidFill>
                  <a:schemeClr val="tx1"/>
                </a:solidFill>
              </a:rPr>
              <a:t>olan standardize edilmiş çok yönlü/boyutlu birkaç iş simülasyonundan </a:t>
            </a:r>
            <a:r>
              <a:rPr lang="tr-TR" sz="1900" dirty="0" smtClean="0">
                <a:solidFill>
                  <a:schemeClr val="tx1"/>
                </a:solidFill>
              </a:rPr>
              <a:t>/ değerlendirme </a:t>
            </a:r>
            <a:r>
              <a:rPr lang="tr-TR" sz="1900" dirty="0" smtClean="0">
                <a:solidFill>
                  <a:schemeClr val="tx1"/>
                </a:solidFill>
              </a:rPr>
              <a:t>tekniğinden oluşmaktadır. </a:t>
            </a:r>
            <a:r>
              <a:rPr lang="tr-TR" sz="1900" dirty="0" smtClean="0">
                <a:solidFill>
                  <a:schemeClr val="tx1"/>
                </a:solidFill>
              </a:rPr>
              <a:t>Bu </a:t>
            </a:r>
            <a:r>
              <a:rPr lang="tr-TR" sz="1900" dirty="0" smtClean="0">
                <a:solidFill>
                  <a:schemeClr val="tx1"/>
                </a:solidFill>
              </a:rPr>
              <a:t>simülasyonların </a:t>
            </a:r>
            <a:r>
              <a:rPr lang="tr-TR" sz="1900" dirty="0" smtClean="0">
                <a:solidFill>
                  <a:schemeClr val="tx1"/>
                </a:solidFill>
              </a:rPr>
              <a:t>temel </a:t>
            </a:r>
            <a:r>
              <a:rPr lang="tr-TR" sz="1900" dirty="0" smtClean="0">
                <a:solidFill>
                  <a:schemeClr val="tx1"/>
                </a:solidFill>
              </a:rPr>
              <a:t>çıkış </a:t>
            </a:r>
            <a:r>
              <a:rPr lang="tr-TR" sz="1900" dirty="0" smtClean="0">
                <a:solidFill>
                  <a:schemeClr val="tx1"/>
                </a:solidFill>
              </a:rPr>
              <a:t>noktası, adayın </a:t>
            </a:r>
            <a:r>
              <a:rPr lang="tr-TR" sz="1900" dirty="0" smtClean="0">
                <a:solidFill>
                  <a:schemeClr val="tx1"/>
                </a:solidFill>
              </a:rPr>
              <a:t>işe </a:t>
            </a:r>
            <a:r>
              <a:rPr lang="tr-TR" sz="1900" dirty="0" smtClean="0">
                <a:solidFill>
                  <a:schemeClr val="tx1"/>
                </a:solidFill>
              </a:rPr>
              <a:t>kabul edildiği taktirde </a:t>
            </a:r>
            <a:r>
              <a:rPr lang="tr-TR" sz="1900" dirty="0" smtClean="0">
                <a:solidFill>
                  <a:schemeClr val="tx1"/>
                </a:solidFill>
              </a:rPr>
              <a:t>karsılaşabileceği durumlara örnek teşkil </a:t>
            </a:r>
            <a:r>
              <a:rPr lang="tr-TR" sz="1900" dirty="0" smtClean="0">
                <a:solidFill>
                  <a:schemeClr val="tx1"/>
                </a:solidFill>
              </a:rPr>
              <a:t>etmesidir</a:t>
            </a:r>
            <a:r>
              <a:rPr lang="tr-TR" sz="1900" dirty="0" smtClean="0">
                <a:solidFill>
                  <a:schemeClr val="tx1"/>
                </a:solidFill>
              </a:rPr>
              <a:t>.</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56</a:t>
            </a:fld>
            <a:endParaRPr lang="en-US" dirty="0"/>
          </a:p>
        </p:txBody>
      </p:sp>
    </p:spTree>
  </p:cSld>
  <p:clrMapOvr>
    <a:masterClrMapping/>
  </p:clrMapOvr>
  <p:transition>
    <p:cover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Değerlendirme Merkezi Uygulamaları</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r>
              <a:rPr lang="tr-TR" sz="2400" dirty="0" smtClean="0">
                <a:solidFill>
                  <a:schemeClr val="tx1"/>
                </a:solidFill>
              </a:rPr>
              <a:t>Değerlendirme merkezi uygulamalarıyla adaydaki farklı yetkinlikler değerlendirilir. </a:t>
            </a:r>
            <a:r>
              <a:rPr lang="tr-TR" sz="2400" dirty="0" smtClean="0">
                <a:solidFill>
                  <a:schemeClr val="tx1"/>
                </a:solidFill>
              </a:rPr>
              <a:t>Adaylar;</a:t>
            </a:r>
          </a:p>
          <a:p>
            <a:r>
              <a:rPr lang="tr-TR" sz="2400" dirty="0" smtClean="0">
                <a:solidFill>
                  <a:schemeClr val="tx1"/>
                </a:solidFill>
              </a:rPr>
              <a:t>R</a:t>
            </a:r>
            <a:r>
              <a:rPr lang="tr-TR" sz="2400" dirty="0" smtClean="0">
                <a:solidFill>
                  <a:schemeClr val="tx1"/>
                </a:solidFill>
              </a:rPr>
              <a:t>ol </a:t>
            </a:r>
            <a:r>
              <a:rPr lang="tr-TR" sz="2400" dirty="0" smtClean="0">
                <a:solidFill>
                  <a:schemeClr val="tx1"/>
                </a:solidFill>
              </a:rPr>
              <a:t>oynama</a:t>
            </a:r>
            <a:r>
              <a:rPr lang="tr-TR" sz="2400" dirty="0" smtClean="0">
                <a:solidFill>
                  <a:schemeClr val="tx1"/>
                </a:solidFill>
              </a:rPr>
              <a:t>,</a:t>
            </a:r>
          </a:p>
          <a:p>
            <a:r>
              <a:rPr lang="tr-TR" sz="2400" dirty="0" smtClean="0">
                <a:solidFill>
                  <a:schemeClr val="tx1"/>
                </a:solidFill>
              </a:rPr>
              <a:t>V</a:t>
            </a:r>
            <a:r>
              <a:rPr lang="tr-TR" sz="2400" dirty="0" smtClean="0">
                <a:solidFill>
                  <a:schemeClr val="tx1"/>
                </a:solidFill>
              </a:rPr>
              <a:t>aka </a:t>
            </a:r>
            <a:r>
              <a:rPr lang="tr-TR" sz="2400" dirty="0" smtClean="0">
                <a:solidFill>
                  <a:schemeClr val="tx1"/>
                </a:solidFill>
              </a:rPr>
              <a:t>analizi, </a:t>
            </a:r>
            <a:endParaRPr lang="tr-TR" sz="2400" dirty="0" smtClean="0">
              <a:solidFill>
                <a:schemeClr val="tx1"/>
              </a:solidFill>
            </a:endParaRPr>
          </a:p>
          <a:p>
            <a:r>
              <a:rPr lang="tr-TR" sz="2400" dirty="0" smtClean="0">
                <a:solidFill>
                  <a:schemeClr val="tx1"/>
                </a:solidFill>
              </a:rPr>
              <a:t>S</a:t>
            </a:r>
            <a:r>
              <a:rPr lang="tr-TR" sz="2400" dirty="0" smtClean="0">
                <a:solidFill>
                  <a:schemeClr val="tx1"/>
                </a:solidFill>
              </a:rPr>
              <a:t>unum</a:t>
            </a:r>
            <a:r>
              <a:rPr lang="tr-TR" sz="2400" dirty="0" smtClean="0">
                <a:solidFill>
                  <a:schemeClr val="tx1"/>
                </a:solidFill>
              </a:rPr>
              <a:t>, </a:t>
            </a:r>
            <a:endParaRPr lang="tr-TR" sz="2400" dirty="0" smtClean="0">
              <a:solidFill>
                <a:schemeClr val="tx1"/>
              </a:solidFill>
            </a:endParaRPr>
          </a:p>
          <a:p>
            <a:r>
              <a:rPr lang="tr-TR" sz="2400" dirty="0" smtClean="0">
                <a:solidFill>
                  <a:schemeClr val="tx1"/>
                </a:solidFill>
              </a:rPr>
              <a:t>G</a:t>
            </a:r>
            <a:r>
              <a:rPr lang="tr-TR" sz="2400" dirty="0" smtClean="0">
                <a:solidFill>
                  <a:schemeClr val="tx1"/>
                </a:solidFill>
              </a:rPr>
              <a:t>rup tartışmaları</a:t>
            </a:r>
            <a:r>
              <a:rPr lang="tr-TR" sz="2400" dirty="0" smtClean="0">
                <a:solidFill>
                  <a:schemeClr val="tx1"/>
                </a:solidFill>
              </a:rPr>
              <a:t>, </a:t>
            </a:r>
            <a:endParaRPr lang="tr-TR" sz="2400" dirty="0" smtClean="0">
              <a:solidFill>
                <a:schemeClr val="tx1"/>
              </a:solidFill>
            </a:endParaRPr>
          </a:p>
          <a:p>
            <a:r>
              <a:rPr lang="tr-TR" sz="2400" dirty="0" smtClean="0">
                <a:solidFill>
                  <a:schemeClr val="tx1"/>
                </a:solidFill>
              </a:rPr>
              <a:t>M</a:t>
            </a:r>
            <a:r>
              <a:rPr lang="tr-TR" sz="2400" dirty="0" smtClean="0">
                <a:solidFill>
                  <a:schemeClr val="tx1"/>
                </a:solidFill>
              </a:rPr>
              <a:t>asamda/ajandamda </a:t>
            </a:r>
            <a:r>
              <a:rPr lang="tr-TR" sz="2400" dirty="0" smtClean="0">
                <a:solidFill>
                  <a:schemeClr val="tx1"/>
                </a:solidFill>
              </a:rPr>
              <a:t>bekleyen </a:t>
            </a:r>
            <a:r>
              <a:rPr lang="tr-TR" sz="2400" dirty="0" smtClean="0">
                <a:solidFill>
                  <a:schemeClr val="tx1"/>
                </a:solidFill>
              </a:rPr>
              <a:t>işler</a:t>
            </a:r>
          </a:p>
          <a:p>
            <a:r>
              <a:rPr lang="tr-TR" sz="2400" dirty="0" smtClean="0">
                <a:solidFill>
                  <a:schemeClr val="tx1"/>
                </a:solidFill>
              </a:rPr>
              <a:t>Test ve e</a:t>
            </a:r>
            <a:r>
              <a:rPr lang="tr-TR" sz="2400" dirty="0" smtClean="0">
                <a:solidFill>
                  <a:schemeClr val="tx1"/>
                </a:solidFill>
              </a:rPr>
              <a:t>nvanterler </a:t>
            </a:r>
          </a:p>
          <a:p>
            <a:r>
              <a:rPr lang="tr-TR" sz="2400" dirty="0" smtClean="0">
                <a:solidFill>
                  <a:schemeClr val="tx1"/>
                </a:solidFill>
              </a:rPr>
              <a:t>Yetkinlik bazlı mülakat gibi </a:t>
            </a:r>
            <a:r>
              <a:rPr lang="tr-TR" sz="2400" dirty="0" smtClean="0">
                <a:solidFill>
                  <a:schemeClr val="tx1"/>
                </a:solidFill>
              </a:rPr>
              <a:t>farklı uygulamalardan </a:t>
            </a:r>
            <a:r>
              <a:rPr lang="tr-TR" sz="2400" dirty="0" smtClean="0">
                <a:solidFill>
                  <a:schemeClr val="tx1"/>
                </a:solidFill>
              </a:rPr>
              <a:t>geçirilir.</a:t>
            </a:r>
            <a:endParaRPr lang="tr-TR" sz="2400" dirty="0" smtClean="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57</a:t>
            </a:fld>
            <a:endParaRPr lang="en-US" dirty="0"/>
          </a:p>
        </p:txBody>
      </p:sp>
    </p:spTree>
  </p:cSld>
  <p:clrMapOvr>
    <a:masterClrMapping/>
  </p:clrMapOvr>
  <p:transition>
    <p:cover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Rol Oynama</a:t>
            </a:r>
            <a:endParaRPr lang="tr-TR" dirty="0" smtClean="0"/>
          </a:p>
        </p:txBody>
      </p:sp>
      <p:sp>
        <p:nvSpPr>
          <p:cNvPr id="3" name="2 İçerik Yer Tutucusu"/>
          <p:cNvSpPr>
            <a:spLocks noGrp="1"/>
          </p:cNvSpPr>
          <p:nvPr>
            <p:ph idx="1"/>
          </p:nvPr>
        </p:nvSpPr>
        <p:spPr>
          <a:xfrm>
            <a:off x="467544" y="2060848"/>
            <a:ext cx="8229600" cy="5357192"/>
          </a:xfrm>
        </p:spPr>
        <p:txBody>
          <a:bodyPr>
            <a:normAutofit/>
          </a:bodyPr>
          <a:lstStyle/>
          <a:p>
            <a:r>
              <a:rPr lang="tr-TR" sz="2400" dirty="0" smtClean="0">
                <a:solidFill>
                  <a:schemeClr val="tx1"/>
                </a:solidFill>
              </a:rPr>
              <a:t>Bu egzersizde adaydan belirli bir </a:t>
            </a:r>
            <a:r>
              <a:rPr lang="tr-TR" sz="2400" dirty="0" smtClean="0">
                <a:solidFill>
                  <a:schemeClr val="tx1"/>
                </a:solidFill>
              </a:rPr>
              <a:t>rolü </a:t>
            </a:r>
            <a:r>
              <a:rPr lang="tr-TR" sz="2400" dirty="0" smtClean="0">
                <a:solidFill>
                  <a:schemeClr val="tx1"/>
                </a:solidFill>
              </a:rPr>
              <a:t>oynaması ve soruna </a:t>
            </a:r>
            <a:r>
              <a:rPr lang="tr-TR" sz="2400" dirty="0" smtClean="0">
                <a:solidFill>
                  <a:schemeClr val="tx1"/>
                </a:solidFill>
              </a:rPr>
              <a:t>çözüm </a:t>
            </a:r>
            <a:r>
              <a:rPr lang="tr-TR" sz="2400" dirty="0" smtClean="0">
                <a:solidFill>
                  <a:schemeClr val="tx1"/>
                </a:solidFill>
              </a:rPr>
              <a:t>getirmesi beklenir. </a:t>
            </a:r>
            <a:r>
              <a:rPr lang="tr-TR" sz="2400" dirty="0" smtClean="0">
                <a:solidFill>
                  <a:schemeClr val="tx1"/>
                </a:solidFill>
              </a:rPr>
              <a:t>Adaya öncelikle </a:t>
            </a:r>
            <a:r>
              <a:rPr lang="tr-TR" sz="2400" dirty="0" smtClean="0">
                <a:solidFill>
                  <a:schemeClr val="tx1"/>
                </a:solidFill>
              </a:rPr>
              <a:t>problemle ilgili yazılı bir metin ve hazırlık </a:t>
            </a:r>
            <a:r>
              <a:rPr lang="tr-TR" sz="2400" dirty="0" smtClean="0">
                <a:solidFill>
                  <a:schemeClr val="tx1"/>
                </a:solidFill>
              </a:rPr>
              <a:t>süresi </a:t>
            </a:r>
            <a:r>
              <a:rPr lang="tr-TR" sz="2400" dirty="0" smtClean="0">
                <a:solidFill>
                  <a:schemeClr val="tx1"/>
                </a:solidFill>
              </a:rPr>
              <a:t>verilir, hazırlık </a:t>
            </a:r>
            <a:r>
              <a:rPr lang="tr-TR" sz="2400" dirty="0" smtClean="0">
                <a:solidFill>
                  <a:schemeClr val="tx1"/>
                </a:solidFill>
              </a:rPr>
              <a:t>süresinin </a:t>
            </a:r>
            <a:r>
              <a:rPr lang="tr-TR" sz="2400" dirty="0" smtClean="0">
                <a:solidFill>
                  <a:schemeClr val="tx1"/>
                </a:solidFill>
              </a:rPr>
              <a:t>bitiminde </a:t>
            </a:r>
            <a:r>
              <a:rPr lang="tr-TR" sz="2400" dirty="0" smtClean="0">
                <a:solidFill>
                  <a:schemeClr val="tx1"/>
                </a:solidFill>
              </a:rPr>
              <a:t>de müşteriyle (“müşteri” </a:t>
            </a:r>
            <a:r>
              <a:rPr lang="tr-TR" sz="2400" dirty="0" smtClean="0">
                <a:solidFill>
                  <a:schemeClr val="tx1"/>
                </a:solidFill>
              </a:rPr>
              <a:t>genellikle profesyonel bir oyuncu ya da değerlendiricidir) </a:t>
            </a:r>
            <a:r>
              <a:rPr lang="tr-TR" sz="2400" dirty="0" smtClean="0">
                <a:solidFill>
                  <a:schemeClr val="tx1"/>
                </a:solidFill>
              </a:rPr>
              <a:t>görüştürülür. </a:t>
            </a:r>
            <a:r>
              <a:rPr lang="tr-TR" sz="2400" dirty="0" smtClean="0">
                <a:solidFill>
                  <a:schemeClr val="tx1"/>
                </a:solidFill>
              </a:rPr>
              <a:t>Adayın, </a:t>
            </a:r>
            <a:r>
              <a:rPr lang="tr-TR" sz="2400" dirty="0" smtClean="0">
                <a:solidFill>
                  <a:schemeClr val="tx1"/>
                </a:solidFill>
              </a:rPr>
              <a:t>satış / </a:t>
            </a:r>
            <a:r>
              <a:rPr lang="tr-TR" sz="2400" dirty="0" smtClean="0">
                <a:solidFill>
                  <a:schemeClr val="tx1"/>
                </a:solidFill>
              </a:rPr>
              <a:t>pazarlama, </a:t>
            </a:r>
            <a:r>
              <a:rPr lang="tr-TR" sz="2400" dirty="0" smtClean="0">
                <a:solidFill>
                  <a:schemeClr val="tx1"/>
                </a:solidFill>
              </a:rPr>
              <a:t>müzakere </a:t>
            </a:r>
            <a:r>
              <a:rPr lang="tr-TR" sz="2400" dirty="0" smtClean="0">
                <a:solidFill>
                  <a:schemeClr val="tx1"/>
                </a:solidFill>
              </a:rPr>
              <a:t>etme ya da stresle </a:t>
            </a:r>
            <a:r>
              <a:rPr lang="tr-TR" sz="2400" dirty="0" smtClean="0">
                <a:solidFill>
                  <a:schemeClr val="tx1"/>
                </a:solidFill>
              </a:rPr>
              <a:t>başa çıkma </a:t>
            </a:r>
            <a:r>
              <a:rPr lang="tr-TR" sz="2400" dirty="0" smtClean="0">
                <a:solidFill>
                  <a:schemeClr val="tx1"/>
                </a:solidFill>
              </a:rPr>
              <a:t>gibi duruma </a:t>
            </a:r>
            <a:r>
              <a:rPr lang="tr-TR" sz="2400" dirty="0" smtClean="0">
                <a:solidFill>
                  <a:schemeClr val="tx1"/>
                </a:solidFill>
              </a:rPr>
              <a:t>özgü davranışları </a:t>
            </a:r>
            <a:r>
              <a:rPr lang="tr-TR" sz="2400" dirty="0" smtClean="0">
                <a:solidFill>
                  <a:schemeClr val="tx1"/>
                </a:solidFill>
              </a:rPr>
              <a:t>değerlendirilir. </a:t>
            </a:r>
            <a:r>
              <a:rPr lang="tr-TR" sz="2400" dirty="0" smtClean="0">
                <a:solidFill>
                  <a:schemeClr val="tx1"/>
                </a:solidFill>
              </a:rPr>
              <a:t>Adayın kendisini örneğin, </a:t>
            </a:r>
            <a:r>
              <a:rPr lang="tr-TR" sz="2400" dirty="0" smtClean="0">
                <a:solidFill>
                  <a:schemeClr val="tx1"/>
                </a:solidFill>
              </a:rPr>
              <a:t>bir beyaz </a:t>
            </a:r>
            <a:r>
              <a:rPr lang="tr-TR" sz="2400" dirty="0" smtClean="0">
                <a:solidFill>
                  <a:schemeClr val="tx1"/>
                </a:solidFill>
              </a:rPr>
              <a:t>eşya üreticisi </a:t>
            </a:r>
            <a:r>
              <a:rPr lang="tr-TR" sz="2400" dirty="0" smtClean="0">
                <a:solidFill>
                  <a:schemeClr val="tx1"/>
                </a:solidFill>
              </a:rPr>
              <a:t>olan firmanın </a:t>
            </a:r>
            <a:r>
              <a:rPr lang="tr-TR" sz="2400" dirty="0" smtClean="0">
                <a:solidFill>
                  <a:schemeClr val="tx1"/>
                </a:solidFill>
              </a:rPr>
              <a:t>müşteri ilişkileri </a:t>
            </a:r>
            <a:r>
              <a:rPr lang="tr-TR" sz="2400" dirty="0" smtClean="0">
                <a:solidFill>
                  <a:schemeClr val="tx1"/>
                </a:solidFill>
              </a:rPr>
              <a:t>sorumlusu olarak </a:t>
            </a:r>
            <a:r>
              <a:rPr lang="tr-TR" sz="2400" dirty="0" smtClean="0">
                <a:solidFill>
                  <a:schemeClr val="tx1"/>
                </a:solidFill>
              </a:rPr>
              <a:t>düşünmesi istenir </a:t>
            </a:r>
            <a:r>
              <a:rPr lang="tr-TR" sz="2400" dirty="0" smtClean="0">
                <a:solidFill>
                  <a:schemeClr val="tx1"/>
                </a:solidFill>
              </a:rPr>
              <a:t>ve kendisinden aldığı buzdolabından </a:t>
            </a:r>
            <a:r>
              <a:rPr lang="tr-TR" sz="2400" dirty="0" smtClean="0">
                <a:solidFill>
                  <a:schemeClr val="tx1"/>
                </a:solidFill>
              </a:rPr>
              <a:t>şikayetçi </a:t>
            </a:r>
            <a:r>
              <a:rPr lang="tr-TR" sz="2400" dirty="0" smtClean="0">
                <a:solidFill>
                  <a:schemeClr val="tx1"/>
                </a:solidFill>
              </a:rPr>
              <a:t>olup firmayı mahkemeye </a:t>
            </a:r>
            <a:r>
              <a:rPr lang="tr-TR" sz="2400" dirty="0" smtClean="0">
                <a:solidFill>
                  <a:schemeClr val="tx1"/>
                </a:solidFill>
              </a:rPr>
              <a:t>vermeyi düşünen bir müşteriyle </a:t>
            </a:r>
            <a:r>
              <a:rPr lang="tr-TR" sz="2400" dirty="0" smtClean="0">
                <a:solidFill>
                  <a:schemeClr val="tx1"/>
                </a:solidFill>
              </a:rPr>
              <a:t>ilgilenmesi istenir.</a:t>
            </a:r>
            <a:endParaRPr lang="tr-TR" sz="24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r>
              <a:rPr lang="tr-TR" dirty="0" smtClean="0"/>
              <a:t>5</a:t>
            </a:r>
            <a:r>
              <a:rPr lang="tr-TR" dirty="0" smtClean="0"/>
              <a:t>8</a:t>
            </a:r>
            <a:endParaRPr lang="en-US" dirty="0"/>
          </a:p>
        </p:txBody>
      </p:sp>
    </p:spTree>
  </p:cSld>
  <p:clrMapOvr>
    <a:masterClrMapping/>
  </p:clrMapOvr>
  <p:transition>
    <p:cover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Vaka Analizi</a:t>
            </a:r>
            <a:endParaRPr lang="tr-TR" dirty="0"/>
          </a:p>
        </p:txBody>
      </p:sp>
      <p:sp>
        <p:nvSpPr>
          <p:cNvPr id="3" name="2 İçerik Yer Tutucusu"/>
          <p:cNvSpPr>
            <a:spLocks noGrp="1"/>
          </p:cNvSpPr>
          <p:nvPr>
            <p:ph idx="1"/>
          </p:nvPr>
        </p:nvSpPr>
        <p:spPr>
          <a:xfrm>
            <a:off x="467544" y="2132856"/>
            <a:ext cx="8229600" cy="5645224"/>
          </a:xfrm>
        </p:spPr>
        <p:txBody>
          <a:bodyPr>
            <a:normAutofit/>
          </a:bodyPr>
          <a:lstStyle/>
          <a:p>
            <a:r>
              <a:rPr lang="tr-TR" sz="2000" dirty="0" smtClean="0">
                <a:solidFill>
                  <a:schemeClr val="tx1"/>
                </a:solidFill>
              </a:rPr>
              <a:t>Vaka analizleri, masamda / ajandamda bekleyen </a:t>
            </a:r>
            <a:r>
              <a:rPr lang="tr-TR" sz="2000" dirty="0" smtClean="0">
                <a:solidFill>
                  <a:schemeClr val="tx1"/>
                </a:solidFill>
              </a:rPr>
              <a:t>işler </a:t>
            </a:r>
            <a:r>
              <a:rPr lang="tr-TR" sz="2000" dirty="0" smtClean="0">
                <a:solidFill>
                  <a:schemeClr val="tx1"/>
                </a:solidFill>
              </a:rPr>
              <a:t>egzersizlerine benzer ancak bir </a:t>
            </a:r>
            <a:r>
              <a:rPr lang="tr-TR" sz="2000" dirty="0" smtClean="0">
                <a:solidFill>
                  <a:schemeClr val="tx1"/>
                </a:solidFill>
              </a:rPr>
              <a:t>yazılı rapor </a:t>
            </a:r>
            <a:r>
              <a:rPr lang="tr-TR" sz="2000" dirty="0" smtClean="0">
                <a:solidFill>
                  <a:schemeClr val="tx1"/>
                </a:solidFill>
              </a:rPr>
              <a:t>ya da </a:t>
            </a:r>
            <a:r>
              <a:rPr lang="tr-TR" sz="2000" dirty="0" smtClean="0">
                <a:solidFill>
                  <a:schemeClr val="tx1"/>
                </a:solidFill>
              </a:rPr>
              <a:t>çözüm önerilerinde </a:t>
            </a:r>
            <a:r>
              <a:rPr lang="tr-TR" sz="2000" dirty="0" smtClean="0">
                <a:solidFill>
                  <a:schemeClr val="tx1"/>
                </a:solidFill>
              </a:rPr>
              <a:t>bulunabilmek </a:t>
            </a:r>
            <a:r>
              <a:rPr lang="tr-TR" sz="2000" dirty="0" smtClean="0">
                <a:solidFill>
                  <a:schemeClr val="tx1"/>
                </a:solidFill>
              </a:rPr>
              <a:t>için </a:t>
            </a:r>
            <a:r>
              <a:rPr lang="tr-TR" sz="2000" dirty="0" smtClean="0">
                <a:solidFill>
                  <a:schemeClr val="tx1"/>
                </a:solidFill>
              </a:rPr>
              <a:t>daha </a:t>
            </a:r>
            <a:r>
              <a:rPr lang="tr-TR" sz="2000" dirty="0" smtClean="0">
                <a:solidFill>
                  <a:schemeClr val="tx1"/>
                </a:solidFill>
              </a:rPr>
              <a:t>geniş çaplı/fazla </a:t>
            </a:r>
            <a:r>
              <a:rPr lang="tr-TR" sz="2000" dirty="0" smtClean="0">
                <a:solidFill>
                  <a:schemeClr val="tx1"/>
                </a:solidFill>
              </a:rPr>
              <a:t>sayıda bilgiyi </a:t>
            </a:r>
            <a:r>
              <a:rPr lang="tr-TR" sz="2000" dirty="0" smtClean="0">
                <a:solidFill>
                  <a:schemeClr val="tx1"/>
                </a:solidFill>
              </a:rPr>
              <a:t>islemek/yorumlamak gerekliliği </a:t>
            </a:r>
            <a:r>
              <a:rPr lang="tr-TR" sz="2000" dirty="0" smtClean="0">
                <a:solidFill>
                  <a:schemeClr val="tx1"/>
                </a:solidFill>
              </a:rPr>
              <a:t>nedeniyle </a:t>
            </a:r>
            <a:r>
              <a:rPr lang="tr-TR" sz="2000" dirty="0" smtClean="0">
                <a:solidFill>
                  <a:schemeClr val="tx1"/>
                </a:solidFill>
              </a:rPr>
              <a:t>farklılaşır. </a:t>
            </a:r>
            <a:r>
              <a:rPr lang="tr-TR" sz="2000" dirty="0" smtClean="0">
                <a:solidFill>
                  <a:schemeClr val="tx1"/>
                </a:solidFill>
              </a:rPr>
              <a:t>Vaka analizlerinin </a:t>
            </a:r>
            <a:r>
              <a:rPr lang="tr-TR" sz="2000" dirty="0" smtClean="0">
                <a:solidFill>
                  <a:schemeClr val="tx1"/>
                </a:solidFill>
              </a:rPr>
              <a:t>tüm </a:t>
            </a:r>
            <a:r>
              <a:rPr lang="tr-TR" sz="2000" dirty="0" smtClean="0">
                <a:solidFill>
                  <a:schemeClr val="tx1"/>
                </a:solidFill>
              </a:rPr>
              <a:t>değerlendirme merkezi uygulamaları </a:t>
            </a:r>
            <a:r>
              <a:rPr lang="tr-TR" sz="2000" dirty="0" smtClean="0">
                <a:solidFill>
                  <a:schemeClr val="tx1"/>
                </a:solidFill>
              </a:rPr>
              <a:t>süreci içerisinde </a:t>
            </a:r>
            <a:r>
              <a:rPr lang="tr-TR" sz="2000" dirty="0" smtClean="0">
                <a:solidFill>
                  <a:schemeClr val="tx1"/>
                </a:solidFill>
              </a:rPr>
              <a:t>en fazla oranda zihinsel performans gerektiren ve doğal olarak da aday acısından en zor </a:t>
            </a:r>
            <a:r>
              <a:rPr lang="tr-TR" sz="2000" dirty="0" smtClean="0">
                <a:solidFill>
                  <a:schemeClr val="tx1"/>
                </a:solidFill>
              </a:rPr>
              <a:t>egzersiz olduğu söylenebilir. </a:t>
            </a:r>
            <a:r>
              <a:rPr lang="tr-TR" sz="2000" dirty="0" smtClean="0">
                <a:solidFill>
                  <a:schemeClr val="tx1"/>
                </a:solidFill>
              </a:rPr>
              <a:t>Adaydan </a:t>
            </a:r>
            <a:r>
              <a:rPr lang="tr-TR" sz="2000" dirty="0" smtClean="0">
                <a:solidFill>
                  <a:schemeClr val="tx1"/>
                </a:solidFill>
              </a:rPr>
              <a:t>örneğin </a:t>
            </a:r>
            <a:r>
              <a:rPr lang="tr-TR" sz="2000" dirty="0" smtClean="0">
                <a:solidFill>
                  <a:schemeClr val="tx1"/>
                </a:solidFill>
              </a:rPr>
              <a:t>kendisini bir proje </a:t>
            </a:r>
            <a:r>
              <a:rPr lang="tr-TR" sz="2000" dirty="0" smtClean="0">
                <a:solidFill>
                  <a:schemeClr val="tx1"/>
                </a:solidFill>
              </a:rPr>
              <a:t>yöneticisi </a:t>
            </a:r>
            <a:r>
              <a:rPr lang="tr-TR" sz="2000" dirty="0" smtClean="0">
                <a:solidFill>
                  <a:schemeClr val="tx1"/>
                </a:solidFill>
              </a:rPr>
              <a:t>olarak </a:t>
            </a:r>
            <a:r>
              <a:rPr lang="tr-TR" sz="2000" dirty="0" smtClean="0">
                <a:solidFill>
                  <a:schemeClr val="tx1"/>
                </a:solidFill>
              </a:rPr>
              <a:t>düşünmesi </a:t>
            </a:r>
            <a:r>
              <a:rPr lang="tr-TR" sz="2000" dirty="0" smtClean="0">
                <a:solidFill>
                  <a:schemeClr val="tx1"/>
                </a:solidFill>
              </a:rPr>
              <a:t>ve yeni bir </a:t>
            </a:r>
            <a:r>
              <a:rPr lang="tr-TR" sz="2000" dirty="0" smtClean="0">
                <a:solidFill>
                  <a:schemeClr val="tx1"/>
                </a:solidFill>
              </a:rPr>
              <a:t>urun ortaya </a:t>
            </a:r>
            <a:r>
              <a:rPr lang="tr-TR" sz="2000" dirty="0" smtClean="0">
                <a:solidFill>
                  <a:schemeClr val="tx1"/>
                </a:solidFill>
              </a:rPr>
              <a:t>koyması istenir. Adayın hangi </a:t>
            </a:r>
            <a:r>
              <a:rPr lang="tr-TR" sz="2000" dirty="0" smtClean="0">
                <a:solidFill>
                  <a:schemeClr val="tx1"/>
                </a:solidFill>
              </a:rPr>
              <a:t>işlere öncelik </a:t>
            </a:r>
            <a:r>
              <a:rPr lang="tr-TR" sz="2000" dirty="0" smtClean="0">
                <a:solidFill>
                  <a:schemeClr val="tx1"/>
                </a:solidFill>
              </a:rPr>
              <a:t>vereceği, hangi durumlarda ne tur adımlar atacağı </a:t>
            </a:r>
            <a:r>
              <a:rPr lang="tr-TR" sz="2000" dirty="0" smtClean="0">
                <a:solidFill>
                  <a:schemeClr val="tx1"/>
                </a:solidFill>
              </a:rPr>
              <a:t>temel inceleme </a:t>
            </a:r>
            <a:r>
              <a:rPr lang="tr-TR" sz="2000" dirty="0" smtClean="0">
                <a:solidFill>
                  <a:schemeClr val="tx1"/>
                </a:solidFill>
              </a:rPr>
              <a:t>alanlarıdır. Bu egzersizle, temel olarak, belirli bir pozisyona </a:t>
            </a:r>
            <a:r>
              <a:rPr lang="tr-TR" sz="2000" dirty="0" smtClean="0">
                <a:solidFill>
                  <a:schemeClr val="tx1"/>
                </a:solidFill>
              </a:rPr>
              <a:t>ilişkin </a:t>
            </a:r>
            <a:r>
              <a:rPr lang="tr-TR" sz="2000" dirty="0" smtClean="0">
                <a:solidFill>
                  <a:schemeClr val="tx1"/>
                </a:solidFill>
              </a:rPr>
              <a:t>olarak olağan bir </a:t>
            </a:r>
            <a:r>
              <a:rPr lang="tr-TR" sz="2000" dirty="0" smtClean="0">
                <a:solidFill>
                  <a:schemeClr val="tx1"/>
                </a:solidFill>
              </a:rPr>
              <a:t>günde idari görevlerin </a:t>
            </a:r>
            <a:r>
              <a:rPr lang="tr-TR" sz="2000" dirty="0" smtClean="0">
                <a:solidFill>
                  <a:schemeClr val="tx1"/>
                </a:solidFill>
              </a:rPr>
              <a:t>nasıl yerine getirildiği ya da yeterli </a:t>
            </a:r>
            <a:r>
              <a:rPr lang="tr-TR" sz="2000" dirty="0" smtClean="0">
                <a:solidFill>
                  <a:schemeClr val="tx1"/>
                </a:solidFill>
              </a:rPr>
              <a:t>süre </a:t>
            </a:r>
            <a:r>
              <a:rPr lang="tr-TR" sz="2000" dirty="0" smtClean="0">
                <a:solidFill>
                  <a:schemeClr val="tx1"/>
                </a:solidFill>
              </a:rPr>
              <a:t>ve kaynağın bulunmadığı bir durumda </a:t>
            </a:r>
            <a:r>
              <a:rPr lang="tr-TR" sz="2000" dirty="0" smtClean="0">
                <a:solidFill>
                  <a:schemeClr val="tx1"/>
                </a:solidFill>
              </a:rPr>
              <a:t>işle ilgili gerekliliklere </a:t>
            </a:r>
            <a:r>
              <a:rPr lang="tr-TR" sz="2000" dirty="0" smtClean="0">
                <a:solidFill>
                  <a:schemeClr val="tx1"/>
                </a:solidFill>
              </a:rPr>
              <a:t>nasıl </a:t>
            </a:r>
            <a:r>
              <a:rPr lang="tr-TR" sz="2000" dirty="0" smtClean="0">
                <a:solidFill>
                  <a:schemeClr val="tx1"/>
                </a:solidFill>
              </a:rPr>
              <a:t>yaklaşıldığı </a:t>
            </a:r>
            <a:r>
              <a:rPr lang="tr-TR" sz="2000" dirty="0" smtClean="0">
                <a:solidFill>
                  <a:schemeClr val="tx1"/>
                </a:solidFill>
              </a:rPr>
              <a:t>değerlendirilir.</a:t>
            </a:r>
            <a:endParaRPr lang="tr-TR" sz="20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59</a:t>
            </a:fld>
            <a:endParaRPr lang="en-US" dirty="0"/>
          </a:p>
        </p:txBody>
      </p:sp>
    </p:spTree>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İşlevsel CV</a:t>
            </a:r>
            <a:endParaRPr lang="tr-TR" dirty="0"/>
          </a:p>
        </p:txBody>
      </p:sp>
      <p:sp>
        <p:nvSpPr>
          <p:cNvPr id="3" name="2 İçerik Yer Tutucusu"/>
          <p:cNvSpPr>
            <a:spLocks noGrp="1"/>
          </p:cNvSpPr>
          <p:nvPr>
            <p:ph idx="1"/>
          </p:nvPr>
        </p:nvSpPr>
        <p:spPr>
          <a:xfrm>
            <a:off x="457200" y="2132856"/>
            <a:ext cx="8229600" cy="4824536"/>
          </a:xfrm>
        </p:spPr>
        <p:txBody>
          <a:bodyPr>
            <a:noAutofit/>
          </a:bodyPr>
          <a:lstStyle/>
          <a:p>
            <a:r>
              <a:rPr lang="tr-TR" dirty="0">
                <a:solidFill>
                  <a:schemeClr val="tx1"/>
                </a:solidFill>
              </a:rPr>
              <a:t>Sahip olunan iş tecrübelerini belli başlıklar altında toplayarak yazılan bu özgeçmiş türünde ilgi tecrübelere ve başarılara çekilmiş olur. Belli bir süre iş yaşamına ara vermiş ya da kariyer yolunu değiştirmek isteyen kişilerin kullanabileceği bir türdür. Aşağıdaki başlıklardan oluşabilir:</a:t>
            </a:r>
            <a:r>
              <a:rPr lang="tr-TR" dirty="0" smtClean="0">
                <a:solidFill>
                  <a:schemeClr val="tx1"/>
                </a:solidFill>
              </a:rPr>
              <a:t/>
            </a:r>
            <a:br>
              <a:rPr lang="tr-TR" dirty="0" smtClean="0">
                <a:solidFill>
                  <a:schemeClr val="tx1"/>
                </a:solidFill>
              </a:rPr>
            </a:br>
            <a:r>
              <a:rPr lang="tr-TR" dirty="0">
                <a:solidFill>
                  <a:schemeClr val="tx1"/>
                </a:solidFill>
              </a:rPr>
              <a:t>• Kişisel Bilgiler/Profil</a:t>
            </a:r>
            <a:r>
              <a:rPr lang="tr-TR" dirty="0" smtClean="0">
                <a:solidFill>
                  <a:schemeClr val="tx1"/>
                </a:solidFill>
              </a:rPr>
              <a:t/>
            </a:r>
            <a:br>
              <a:rPr lang="tr-TR" dirty="0" smtClean="0">
                <a:solidFill>
                  <a:schemeClr val="tx1"/>
                </a:solidFill>
              </a:rPr>
            </a:br>
            <a:r>
              <a:rPr lang="tr-TR" dirty="0">
                <a:solidFill>
                  <a:schemeClr val="tx1"/>
                </a:solidFill>
              </a:rPr>
              <a:t>• İş deneyimlerinizi uygun başlıklar altında sınıflandırmalısınız (Örn: İnsan Kaynakları, Pazarlama vb.). Bu başlıklar altında çalıştığınız pozisyonlarda aldığınız sorumlulukları ve elde ettiğiniz başarıları genelleyerek yazabilirsiniz.</a:t>
            </a:r>
            <a:r>
              <a:rPr lang="tr-TR" dirty="0" smtClean="0">
                <a:solidFill>
                  <a:schemeClr val="tx1"/>
                </a:solidFill>
              </a:rPr>
              <a:t/>
            </a:r>
            <a:br>
              <a:rPr lang="tr-TR" dirty="0" smtClean="0">
                <a:solidFill>
                  <a:schemeClr val="tx1"/>
                </a:solidFill>
              </a:rPr>
            </a:br>
            <a:r>
              <a:rPr lang="tr-TR" dirty="0">
                <a:solidFill>
                  <a:schemeClr val="tx1"/>
                </a:solidFill>
              </a:rPr>
              <a:t>• İş Deneyimi: Ters kronolojik sıra ile çalıştığınız iş yerlerini ve pozisyonları kısaca listeleyin.</a:t>
            </a:r>
            <a:r>
              <a:rPr lang="tr-TR" dirty="0" smtClean="0">
                <a:solidFill>
                  <a:schemeClr val="tx1"/>
                </a:solidFill>
              </a:rPr>
              <a:t/>
            </a:r>
            <a:br>
              <a:rPr lang="tr-TR" dirty="0" smtClean="0">
                <a:solidFill>
                  <a:schemeClr val="tx1"/>
                </a:solidFill>
              </a:rPr>
            </a:br>
            <a:r>
              <a:rPr lang="tr-TR" dirty="0">
                <a:solidFill>
                  <a:schemeClr val="tx1"/>
                </a:solidFill>
              </a:rPr>
              <a:t>• Eğitimler/Sertifikalar</a:t>
            </a:r>
            <a:r>
              <a:rPr lang="tr-TR" dirty="0" smtClean="0">
                <a:solidFill>
                  <a:schemeClr val="tx1"/>
                </a:solidFill>
              </a:rPr>
              <a:t/>
            </a:r>
            <a:br>
              <a:rPr lang="tr-TR" dirty="0" smtClean="0">
                <a:solidFill>
                  <a:schemeClr val="tx1"/>
                </a:solidFill>
              </a:rPr>
            </a:br>
            <a:r>
              <a:rPr lang="tr-TR" dirty="0">
                <a:solidFill>
                  <a:schemeClr val="tx1"/>
                </a:solidFill>
              </a:rPr>
              <a:t>• Eğitim Bilgileri</a:t>
            </a:r>
            <a:r>
              <a:rPr lang="tr-TR" dirty="0" smtClean="0">
                <a:solidFill>
                  <a:schemeClr val="tx1"/>
                </a:solidFill>
              </a:rPr>
              <a:t/>
            </a:r>
            <a:br>
              <a:rPr lang="tr-TR" dirty="0" smtClean="0">
                <a:solidFill>
                  <a:schemeClr val="tx1"/>
                </a:solidFill>
              </a:rPr>
            </a:br>
            <a:r>
              <a:rPr lang="tr-TR" dirty="0">
                <a:solidFill>
                  <a:schemeClr val="tx1"/>
                </a:solidFill>
              </a:rPr>
              <a:t>• Beceriler/İlgi Alanları/Diğer Bilgiler</a:t>
            </a:r>
            <a:r>
              <a:rPr lang="tr-TR" dirty="0" smtClean="0">
                <a:solidFill>
                  <a:schemeClr val="tx1"/>
                </a:solidFill>
              </a:rPr>
              <a:t/>
            </a:r>
            <a:br>
              <a:rPr lang="tr-TR" dirty="0" smtClean="0">
                <a:solidFill>
                  <a:schemeClr val="tx1"/>
                </a:solidFill>
              </a:rPr>
            </a:br>
            <a:r>
              <a:rPr lang="tr-TR" dirty="0">
                <a:solidFill>
                  <a:schemeClr val="tx1"/>
                </a:solidFill>
              </a:rPr>
              <a:t>• Referanslar</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a:t>
            </a:fld>
            <a:endParaRPr lang="en-US" dirty="0"/>
          </a:p>
        </p:txBody>
      </p:sp>
    </p:spTree>
  </p:cSld>
  <p:clrMapOvr>
    <a:masterClrMapping/>
  </p:clrMapOvr>
  <p:transition>
    <p:cover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Sunum</a:t>
            </a:r>
            <a:endParaRPr lang="tr-TR" dirty="0"/>
          </a:p>
        </p:txBody>
      </p:sp>
      <p:sp>
        <p:nvSpPr>
          <p:cNvPr id="3" name="2 İçerik Yer Tutucusu"/>
          <p:cNvSpPr>
            <a:spLocks noGrp="1"/>
          </p:cNvSpPr>
          <p:nvPr>
            <p:ph idx="1"/>
          </p:nvPr>
        </p:nvSpPr>
        <p:spPr>
          <a:xfrm>
            <a:off x="827584" y="2132856"/>
            <a:ext cx="7812074" cy="3530600"/>
          </a:xfrm>
        </p:spPr>
        <p:txBody>
          <a:bodyPr>
            <a:noAutofit/>
          </a:bodyPr>
          <a:lstStyle/>
          <a:p>
            <a:r>
              <a:rPr lang="tr-TR" sz="2400" dirty="0" smtClean="0">
                <a:solidFill>
                  <a:schemeClr val="tx1"/>
                </a:solidFill>
              </a:rPr>
              <a:t>Bu egzersizde, adaya bir konu baslığı verilir ya da </a:t>
            </a:r>
            <a:r>
              <a:rPr lang="tr-TR" sz="2400" dirty="0" smtClean="0">
                <a:solidFill>
                  <a:schemeClr val="tx1"/>
                </a:solidFill>
              </a:rPr>
              <a:t>çeşitli </a:t>
            </a:r>
            <a:r>
              <a:rPr lang="tr-TR" sz="2400" dirty="0" smtClean="0">
                <a:solidFill>
                  <a:schemeClr val="tx1"/>
                </a:solidFill>
              </a:rPr>
              <a:t>baslıklardan birini tercih etmesi istenir</a:t>
            </a:r>
            <a:r>
              <a:rPr lang="tr-TR" sz="2400" dirty="0" smtClean="0">
                <a:solidFill>
                  <a:schemeClr val="tx1"/>
                </a:solidFill>
              </a:rPr>
              <a:t>. Adaya </a:t>
            </a:r>
            <a:r>
              <a:rPr lang="tr-TR" sz="2400" dirty="0" smtClean="0">
                <a:solidFill>
                  <a:schemeClr val="tx1"/>
                </a:solidFill>
              </a:rPr>
              <a:t>sunum sırasında </a:t>
            </a:r>
            <a:r>
              <a:rPr lang="tr-TR" sz="2400" dirty="0" smtClean="0">
                <a:solidFill>
                  <a:schemeClr val="tx1"/>
                </a:solidFill>
              </a:rPr>
              <a:t>ihtiyaç </a:t>
            </a:r>
            <a:r>
              <a:rPr lang="tr-TR" sz="2400" dirty="0" smtClean="0">
                <a:solidFill>
                  <a:schemeClr val="tx1"/>
                </a:solidFill>
              </a:rPr>
              <a:t>duyabileceği materyaller (hesap makinesi, data </a:t>
            </a:r>
            <a:r>
              <a:rPr lang="tr-TR" sz="2400" dirty="0" smtClean="0">
                <a:solidFill>
                  <a:schemeClr val="tx1"/>
                </a:solidFill>
              </a:rPr>
              <a:t>projektör </a:t>
            </a:r>
            <a:r>
              <a:rPr lang="tr-TR" sz="2400" dirty="0" smtClean="0">
                <a:solidFill>
                  <a:schemeClr val="tx1"/>
                </a:solidFill>
              </a:rPr>
              <a:t>ya da asetat gibi</a:t>
            </a:r>
            <a:r>
              <a:rPr lang="tr-TR" sz="2400" dirty="0" smtClean="0">
                <a:solidFill>
                  <a:schemeClr val="tx1"/>
                </a:solidFill>
              </a:rPr>
              <a:t>) verilir</a:t>
            </a:r>
            <a:r>
              <a:rPr lang="tr-TR" sz="2400" dirty="0" smtClean="0">
                <a:solidFill>
                  <a:schemeClr val="tx1"/>
                </a:solidFill>
              </a:rPr>
              <a:t>. </a:t>
            </a:r>
            <a:r>
              <a:rPr lang="tr-TR" sz="2400" dirty="0" smtClean="0">
                <a:solidFill>
                  <a:schemeClr val="tx1"/>
                </a:solidFill>
              </a:rPr>
              <a:t>Tüm </a:t>
            </a:r>
            <a:r>
              <a:rPr lang="tr-TR" sz="2400" dirty="0" smtClean="0">
                <a:solidFill>
                  <a:schemeClr val="tx1"/>
                </a:solidFill>
              </a:rPr>
              <a:t>egzersiz genellikle 10-20 dakikalık hazırlık </a:t>
            </a:r>
            <a:r>
              <a:rPr lang="tr-TR" sz="2400" dirty="0" smtClean="0">
                <a:solidFill>
                  <a:schemeClr val="tx1"/>
                </a:solidFill>
              </a:rPr>
              <a:t>aşaması, </a:t>
            </a:r>
            <a:r>
              <a:rPr lang="tr-TR" sz="2400" dirty="0" smtClean="0">
                <a:solidFill>
                  <a:schemeClr val="tx1"/>
                </a:solidFill>
              </a:rPr>
              <a:t>10 dakikalık sunum ve 5-10 dakikalık </a:t>
            </a:r>
            <a:r>
              <a:rPr lang="tr-TR" sz="2400" dirty="0" smtClean="0">
                <a:solidFill>
                  <a:schemeClr val="tx1"/>
                </a:solidFill>
              </a:rPr>
              <a:t>da değerlendiricilerin </a:t>
            </a:r>
            <a:r>
              <a:rPr lang="tr-TR" sz="2400" dirty="0" smtClean="0">
                <a:solidFill>
                  <a:schemeClr val="tx1"/>
                </a:solidFill>
              </a:rPr>
              <a:t>soru sorabilecekleri bir </a:t>
            </a:r>
            <a:r>
              <a:rPr lang="tr-TR" sz="2400" dirty="0" smtClean="0">
                <a:solidFill>
                  <a:schemeClr val="tx1"/>
                </a:solidFill>
              </a:rPr>
              <a:t>süreyi </a:t>
            </a:r>
            <a:r>
              <a:rPr lang="tr-TR" sz="2400" dirty="0" smtClean="0">
                <a:solidFill>
                  <a:schemeClr val="tx1"/>
                </a:solidFill>
              </a:rPr>
              <a:t>kapsar. Sunum egzersizi “belirli bir problem durum / </a:t>
            </a:r>
            <a:r>
              <a:rPr lang="tr-TR" sz="2400" dirty="0" smtClean="0">
                <a:solidFill>
                  <a:schemeClr val="tx1"/>
                </a:solidFill>
              </a:rPr>
              <a:t>iş senaryosu </a:t>
            </a:r>
            <a:r>
              <a:rPr lang="tr-TR" sz="2400" dirty="0" smtClean="0">
                <a:solidFill>
                  <a:schemeClr val="tx1"/>
                </a:solidFill>
              </a:rPr>
              <a:t>ve </a:t>
            </a:r>
            <a:r>
              <a:rPr lang="tr-TR" sz="2400" dirty="0" smtClean="0">
                <a:solidFill>
                  <a:schemeClr val="tx1"/>
                </a:solidFill>
              </a:rPr>
              <a:t>çözüm süreci</a:t>
            </a:r>
            <a:r>
              <a:rPr lang="tr-TR" sz="2400" dirty="0" smtClean="0">
                <a:solidFill>
                  <a:schemeClr val="tx1"/>
                </a:solidFill>
              </a:rPr>
              <a:t>” </a:t>
            </a:r>
            <a:r>
              <a:rPr lang="tr-TR" sz="2400" dirty="0" smtClean="0">
                <a:solidFill>
                  <a:schemeClr val="tx1"/>
                </a:solidFill>
              </a:rPr>
              <a:t>anlayışına </a:t>
            </a:r>
            <a:r>
              <a:rPr lang="tr-TR" sz="2400" dirty="0" smtClean="0">
                <a:solidFill>
                  <a:schemeClr val="tx1"/>
                </a:solidFill>
              </a:rPr>
              <a:t>sahip olması nedeniyle vaka analizine benzer; ancak </a:t>
            </a:r>
            <a:r>
              <a:rPr lang="tr-TR" sz="2400" dirty="0" smtClean="0">
                <a:solidFill>
                  <a:schemeClr val="tx1"/>
                </a:solidFill>
              </a:rPr>
              <a:t>sözel iletişimi içermesi </a:t>
            </a:r>
            <a:r>
              <a:rPr lang="tr-TR" sz="2400" dirty="0" smtClean="0">
                <a:solidFill>
                  <a:schemeClr val="tx1"/>
                </a:solidFill>
              </a:rPr>
              <a:t>nedeniyle ondan ayrılır.</a:t>
            </a:r>
            <a:endParaRPr lang="tr-TR" sz="24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r>
              <a:rPr lang="tr-TR" dirty="0" smtClean="0"/>
              <a:t>6</a:t>
            </a:r>
            <a:r>
              <a:rPr lang="tr-TR" dirty="0" smtClean="0"/>
              <a:t>0</a:t>
            </a:r>
            <a:endParaRPr lang="en-US" dirty="0"/>
          </a:p>
        </p:txBody>
      </p:sp>
    </p:spTree>
  </p:cSld>
  <p:clrMapOvr>
    <a:masterClrMapping/>
  </p:clrMapOvr>
  <p:transition>
    <p:cover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Grup </a:t>
            </a:r>
            <a:r>
              <a:rPr lang="tr-TR" dirty="0" smtClean="0"/>
              <a:t>Tartışmaları</a:t>
            </a:r>
            <a:endParaRPr lang="tr-TR" dirty="0"/>
          </a:p>
        </p:txBody>
      </p:sp>
      <p:sp>
        <p:nvSpPr>
          <p:cNvPr id="3" name="2 İçerik Yer Tutucusu"/>
          <p:cNvSpPr>
            <a:spLocks noGrp="1"/>
          </p:cNvSpPr>
          <p:nvPr>
            <p:ph idx="1"/>
          </p:nvPr>
        </p:nvSpPr>
        <p:spPr>
          <a:xfrm>
            <a:off x="864382" y="2489200"/>
            <a:ext cx="7740066" cy="3530600"/>
          </a:xfrm>
        </p:spPr>
        <p:txBody>
          <a:bodyPr>
            <a:noAutofit/>
          </a:bodyPr>
          <a:lstStyle/>
          <a:p>
            <a:r>
              <a:rPr lang="tr-TR" sz="2400" dirty="0" smtClean="0">
                <a:solidFill>
                  <a:schemeClr val="tx1"/>
                </a:solidFill>
              </a:rPr>
              <a:t>Belirli sayıda adayın belirli bir sorun hakkında ortak bir karar vermesini </a:t>
            </a:r>
            <a:r>
              <a:rPr lang="tr-TR" sz="2400" dirty="0" smtClean="0">
                <a:solidFill>
                  <a:schemeClr val="tx1"/>
                </a:solidFill>
              </a:rPr>
              <a:t>içerir. Grup tartışmaları </a:t>
            </a:r>
            <a:r>
              <a:rPr lang="tr-TR" sz="2400" dirty="0" smtClean="0">
                <a:solidFill>
                  <a:schemeClr val="tx1"/>
                </a:solidFill>
              </a:rPr>
              <a:t>lidersiz grup </a:t>
            </a:r>
            <a:r>
              <a:rPr lang="tr-TR" sz="2400" dirty="0" smtClean="0">
                <a:solidFill>
                  <a:schemeClr val="tx1"/>
                </a:solidFill>
              </a:rPr>
              <a:t>tartışmaları </a:t>
            </a:r>
            <a:r>
              <a:rPr lang="tr-TR" sz="2400" dirty="0" smtClean="0">
                <a:solidFill>
                  <a:schemeClr val="tx1"/>
                </a:solidFill>
              </a:rPr>
              <a:t>seklinde olabileceği gibi her adayın belirli bir </a:t>
            </a:r>
            <a:r>
              <a:rPr lang="tr-TR" sz="2400" dirty="0" smtClean="0">
                <a:solidFill>
                  <a:schemeClr val="tx1"/>
                </a:solidFill>
              </a:rPr>
              <a:t>rolü taşıyıp taşımamasına (belirlenmiş </a:t>
            </a:r>
            <a:r>
              <a:rPr lang="tr-TR" sz="2400" dirty="0" smtClean="0">
                <a:solidFill>
                  <a:schemeClr val="tx1"/>
                </a:solidFill>
              </a:rPr>
              <a:t>rol / </a:t>
            </a:r>
            <a:r>
              <a:rPr lang="tr-TR" sz="2400" dirty="0" smtClean="0">
                <a:solidFill>
                  <a:schemeClr val="tx1"/>
                </a:solidFill>
              </a:rPr>
              <a:t>belirlenmemiş </a:t>
            </a:r>
            <a:r>
              <a:rPr lang="tr-TR" sz="2400" dirty="0" smtClean="0">
                <a:solidFill>
                  <a:schemeClr val="tx1"/>
                </a:solidFill>
              </a:rPr>
              <a:t>rol) </a:t>
            </a:r>
            <a:r>
              <a:rPr lang="tr-TR" sz="2400" dirty="0" smtClean="0">
                <a:solidFill>
                  <a:schemeClr val="tx1"/>
                </a:solidFill>
              </a:rPr>
              <a:t>göre </a:t>
            </a:r>
            <a:r>
              <a:rPr lang="tr-TR" sz="2400" dirty="0" smtClean="0">
                <a:solidFill>
                  <a:schemeClr val="tx1"/>
                </a:solidFill>
              </a:rPr>
              <a:t>de </a:t>
            </a:r>
            <a:r>
              <a:rPr lang="tr-TR" sz="2400" dirty="0" smtClean="0">
                <a:solidFill>
                  <a:schemeClr val="tx1"/>
                </a:solidFill>
              </a:rPr>
              <a:t>farklılaşabilir. Örneğin, </a:t>
            </a:r>
            <a:r>
              <a:rPr lang="tr-TR" sz="2400" dirty="0" smtClean="0">
                <a:solidFill>
                  <a:schemeClr val="tx1"/>
                </a:solidFill>
              </a:rPr>
              <a:t>bir kozmetik </a:t>
            </a:r>
            <a:r>
              <a:rPr lang="tr-TR" sz="2400" dirty="0" smtClean="0">
                <a:solidFill>
                  <a:schemeClr val="tx1"/>
                </a:solidFill>
              </a:rPr>
              <a:t>firmasının A ürününün </a:t>
            </a:r>
            <a:r>
              <a:rPr lang="tr-TR" sz="2400" dirty="0" smtClean="0">
                <a:solidFill>
                  <a:schemeClr val="tx1"/>
                </a:solidFill>
              </a:rPr>
              <a:t>pazarlama stratejisine </a:t>
            </a:r>
            <a:r>
              <a:rPr lang="tr-TR" sz="2400" dirty="0" smtClean="0">
                <a:solidFill>
                  <a:schemeClr val="tx1"/>
                </a:solidFill>
              </a:rPr>
              <a:t>ilişkin önerilerin </a:t>
            </a:r>
            <a:r>
              <a:rPr lang="tr-TR" sz="2400" dirty="0" smtClean="0">
                <a:solidFill>
                  <a:schemeClr val="tx1"/>
                </a:solidFill>
              </a:rPr>
              <a:t>sunulmasının beklendiği bir grup </a:t>
            </a:r>
            <a:r>
              <a:rPr lang="tr-TR" sz="2400" dirty="0" smtClean="0">
                <a:solidFill>
                  <a:schemeClr val="tx1"/>
                </a:solidFill>
              </a:rPr>
              <a:t>tartışmasında </a:t>
            </a:r>
            <a:r>
              <a:rPr lang="tr-TR" sz="2400" dirty="0" smtClean="0">
                <a:solidFill>
                  <a:schemeClr val="tx1"/>
                </a:solidFill>
              </a:rPr>
              <a:t>bir </a:t>
            </a:r>
            <a:r>
              <a:rPr lang="tr-TR" sz="2400" dirty="0" smtClean="0">
                <a:solidFill>
                  <a:schemeClr val="tx1"/>
                </a:solidFill>
              </a:rPr>
              <a:t>aday halkla ilişkiler </a:t>
            </a:r>
            <a:r>
              <a:rPr lang="tr-TR" sz="2400" dirty="0" smtClean="0">
                <a:solidFill>
                  <a:schemeClr val="tx1"/>
                </a:solidFill>
              </a:rPr>
              <a:t>sorumlusu </a:t>
            </a:r>
            <a:r>
              <a:rPr lang="tr-TR" sz="2400" dirty="0" smtClean="0">
                <a:solidFill>
                  <a:schemeClr val="tx1"/>
                </a:solidFill>
              </a:rPr>
              <a:t>rolünü </a:t>
            </a:r>
            <a:r>
              <a:rPr lang="tr-TR" sz="2400" dirty="0" smtClean="0">
                <a:solidFill>
                  <a:schemeClr val="tx1"/>
                </a:solidFill>
              </a:rPr>
              <a:t>bir </a:t>
            </a:r>
            <a:r>
              <a:rPr lang="tr-TR" sz="2400" dirty="0" smtClean="0">
                <a:solidFill>
                  <a:schemeClr val="tx1"/>
                </a:solidFill>
              </a:rPr>
              <a:t>başka </a:t>
            </a:r>
            <a:r>
              <a:rPr lang="tr-TR" sz="2400" dirty="0" smtClean="0">
                <a:solidFill>
                  <a:schemeClr val="tx1"/>
                </a:solidFill>
              </a:rPr>
              <a:t>aday da </a:t>
            </a:r>
            <a:r>
              <a:rPr lang="tr-TR" sz="2400" dirty="0" smtClean="0">
                <a:solidFill>
                  <a:schemeClr val="tx1"/>
                </a:solidFill>
              </a:rPr>
              <a:t>satış </a:t>
            </a:r>
            <a:r>
              <a:rPr lang="tr-TR" sz="2400" dirty="0" smtClean="0">
                <a:solidFill>
                  <a:schemeClr val="tx1"/>
                </a:solidFill>
              </a:rPr>
              <a:t>temsilcisi </a:t>
            </a:r>
            <a:r>
              <a:rPr lang="tr-TR" sz="2400" dirty="0" smtClean="0">
                <a:solidFill>
                  <a:schemeClr val="tx1"/>
                </a:solidFill>
              </a:rPr>
              <a:t>rolünü </a:t>
            </a:r>
            <a:r>
              <a:rPr lang="tr-TR" sz="2400" dirty="0" smtClean="0">
                <a:solidFill>
                  <a:schemeClr val="tx1"/>
                </a:solidFill>
              </a:rPr>
              <a:t>oynayabilir.</a:t>
            </a:r>
            <a:endParaRPr lang="tr-TR" sz="24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61</a:t>
            </a:fld>
            <a:endParaRPr lang="en-US" dirty="0"/>
          </a:p>
        </p:txBody>
      </p:sp>
    </p:spTree>
  </p:cSld>
  <p:clrMapOvr>
    <a:masterClrMapping/>
  </p:clrMapOvr>
  <p:transition>
    <p:cover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Masamda/Ajandamda Bekleyen İ</a:t>
            </a:r>
            <a:r>
              <a:rPr lang="tr-TR" dirty="0" smtClean="0"/>
              <a:t>ş</a:t>
            </a:r>
            <a:r>
              <a:rPr lang="tr-TR" dirty="0" smtClean="0"/>
              <a:t>ler</a:t>
            </a:r>
            <a:endParaRPr lang="tr-TR" dirty="0"/>
          </a:p>
        </p:txBody>
      </p:sp>
      <p:sp>
        <p:nvSpPr>
          <p:cNvPr id="3" name="2 İçerik Yer Tutucusu"/>
          <p:cNvSpPr>
            <a:spLocks noGrp="1"/>
          </p:cNvSpPr>
          <p:nvPr>
            <p:ph idx="1"/>
          </p:nvPr>
        </p:nvSpPr>
        <p:spPr>
          <a:xfrm>
            <a:off x="395536" y="2060848"/>
            <a:ext cx="8301608" cy="5257800"/>
          </a:xfrm>
        </p:spPr>
        <p:txBody>
          <a:bodyPr>
            <a:normAutofit/>
          </a:bodyPr>
          <a:lstStyle/>
          <a:p>
            <a:r>
              <a:rPr lang="tr-TR" sz="2400" dirty="0" smtClean="0">
                <a:solidFill>
                  <a:schemeClr val="tx1"/>
                </a:solidFill>
              </a:rPr>
              <a:t>Adaydan kendisini </a:t>
            </a:r>
            <a:r>
              <a:rPr lang="tr-TR" sz="2400" dirty="0" smtClean="0">
                <a:solidFill>
                  <a:schemeClr val="tx1"/>
                </a:solidFill>
              </a:rPr>
              <a:t>örneğin </a:t>
            </a:r>
            <a:r>
              <a:rPr lang="tr-TR" sz="2400" dirty="0" smtClean="0">
                <a:solidFill>
                  <a:schemeClr val="tx1"/>
                </a:solidFill>
              </a:rPr>
              <a:t>tatilden </a:t>
            </a:r>
            <a:r>
              <a:rPr lang="tr-TR" sz="2400" dirty="0" smtClean="0">
                <a:solidFill>
                  <a:schemeClr val="tx1"/>
                </a:solidFill>
              </a:rPr>
              <a:t>yeni dönmüş </a:t>
            </a:r>
            <a:r>
              <a:rPr lang="tr-TR" sz="2400" dirty="0" smtClean="0">
                <a:solidFill>
                  <a:schemeClr val="tx1"/>
                </a:solidFill>
              </a:rPr>
              <a:t>olan ya da o </a:t>
            </a:r>
            <a:r>
              <a:rPr lang="tr-TR" sz="2400" dirty="0" smtClean="0">
                <a:solidFill>
                  <a:schemeClr val="tx1"/>
                </a:solidFill>
              </a:rPr>
              <a:t>şirketteki </a:t>
            </a:r>
            <a:r>
              <a:rPr lang="tr-TR" sz="2400" dirty="0" smtClean="0">
                <a:solidFill>
                  <a:schemeClr val="tx1"/>
                </a:solidFill>
              </a:rPr>
              <a:t>ilk </a:t>
            </a:r>
            <a:r>
              <a:rPr lang="tr-TR" sz="2400" dirty="0" smtClean="0">
                <a:solidFill>
                  <a:schemeClr val="tx1"/>
                </a:solidFill>
              </a:rPr>
              <a:t>iş günü </a:t>
            </a:r>
            <a:r>
              <a:rPr lang="tr-TR" sz="2400" dirty="0" smtClean="0">
                <a:solidFill>
                  <a:schemeClr val="tx1"/>
                </a:solidFill>
              </a:rPr>
              <a:t>olan bir departman </a:t>
            </a:r>
            <a:r>
              <a:rPr lang="tr-TR" sz="2400" dirty="0" smtClean="0">
                <a:solidFill>
                  <a:schemeClr val="tx1"/>
                </a:solidFill>
              </a:rPr>
              <a:t>müdürü </a:t>
            </a:r>
            <a:r>
              <a:rPr lang="tr-TR" sz="2400" dirty="0" smtClean="0">
                <a:solidFill>
                  <a:schemeClr val="tx1"/>
                </a:solidFill>
              </a:rPr>
              <a:t>olarak </a:t>
            </a:r>
            <a:r>
              <a:rPr lang="tr-TR" sz="2400" dirty="0" smtClean="0">
                <a:solidFill>
                  <a:schemeClr val="tx1"/>
                </a:solidFill>
              </a:rPr>
              <a:t>düşünmesi </a:t>
            </a:r>
            <a:r>
              <a:rPr lang="tr-TR" sz="2400" dirty="0" smtClean="0">
                <a:solidFill>
                  <a:schemeClr val="tx1"/>
                </a:solidFill>
              </a:rPr>
              <a:t>istenir ve </a:t>
            </a:r>
            <a:r>
              <a:rPr lang="tr-TR" sz="2400" dirty="0" smtClean="0">
                <a:solidFill>
                  <a:schemeClr val="tx1"/>
                </a:solidFill>
              </a:rPr>
              <a:t>kendisine egzersiz </a:t>
            </a:r>
            <a:r>
              <a:rPr lang="tr-TR" sz="2400" dirty="0" smtClean="0">
                <a:solidFill>
                  <a:schemeClr val="tx1"/>
                </a:solidFill>
              </a:rPr>
              <a:t>sırasında kullanılmak </a:t>
            </a:r>
            <a:r>
              <a:rPr lang="tr-TR" sz="2400" dirty="0" smtClean="0">
                <a:solidFill>
                  <a:schemeClr val="tx1"/>
                </a:solidFill>
              </a:rPr>
              <a:t>üzere ihtiyaç </a:t>
            </a:r>
            <a:r>
              <a:rPr lang="tr-TR" sz="2400" dirty="0" smtClean="0">
                <a:solidFill>
                  <a:schemeClr val="tx1"/>
                </a:solidFill>
              </a:rPr>
              <a:t>duyabileceği e-posta, </a:t>
            </a:r>
            <a:r>
              <a:rPr lang="tr-TR" sz="2400" dirty="0" smtClean="0">
                <a:solidFill>
                  <a:schemeClr val="tx1"/>
                </a:solidFill>
              </a:rPr>
              <a:t>şirket içi </a:t>
            </a:r>
            <a:r>
              <a:rPr lang="tr-TR" sz="2400" dirty="0" smtClean="0">
                <a:solidFill>
                  <a:schemeClr val="tx1"/>
                </a:solidFill>
              </a:rPr>
              <a:t>telefon rehberi, raporlar, </a:t>
            </a:r>
            <a:r>
              <a:rPr lang="tr-TR" sz="2400" dirty="0" smtClean="0">
                <a:solidFill>
                  <a:schemeClr val="tx1"/>
                </a:solidFill>
              </a:rPr>
              <a:t>gelen ve </a:t>
            </a:r>
            <a:r>
              <a:rPr lang="tr-TR" sz="2400" dirty="0" smtClean="0">
                <a:solidFill>
                  <a:schemeClr val="tx1"/>
                </a:solidFill>
              </a:rPr>
              <a:t>giden fakslar, kimin hangi pozisyonda </a:t>
            </a:r>
            <a:r>
              <a:rPr lang="tr-TR" sz="2400" dirty="0" smtClean="0">
                <a:solidFill>
                  <a:schemeClr val="tx1"/>
                </a:solidFill>
              </a:rPr>
              <a:t>çalıştığına </a:t>
            </a:r>
            <a:r>
              <a:rPr lang="tr-TR" sz="2400" dirty="0" smtClean="0">
                <a:solidFill>
                  <a:schemeClr val="tx1"/>
                </a:solidFill>
              </a:rPr>
              <a:t>dair </a:t>
            </a:r>
            <a:r>
              <a:rPr lang="tr-TR" sz="2400" dirty="0" smtClean="0">
                <a:solidFill>
                  <a:schemeClr val="tx1"/>
                </a:solidFill>
              </a:rPr>
              <a:t>örgütsel şema</a:t>
            </a:r>
            <a:r>
              <a:rPr lang="tr-TR" sz="2400" dirty="0" smtClean="0">
                <a:solidFill>
                  <a:schemeClr val="tx1"/>
                </a:solidFill>
              </a:rPr>
              <a:t>, hesap makinesi, </a:t>
            </a:r>
            <a:r>
              <a:rPr lang="tr-TR" sz="2400" dirty="0" smtClean="0">
                <a:solidFill>
                  <a:schemeClr val="tx1"/>
                </a:solidFill>
              </a:rPr>
              <a:t>müşteri şikayetleri ya </a:t>
            </a:r>
            <a:r>
              <a:rPr lang="tr-TR" sz="2400" dirty="0" smtClean="0">
                <a:solidFill>
                  <a:schemeClr val="tx1"/>
                </a:solidFill>
              </a:rPr>
              <a:t>da personel taleplerine </a:t>
            </a:r>
            <a:r>
              <a:rPr lang="tr-TR" sz="2400" dirty="0" smtClean="0">
                <a:solidFill>
                  <a:schemeClr val="tx1"/>
                </a:solidFill>
              </a:rPr>
              <a:t>ilişkin yazışmalar </a:t>
            </a:r>
            <a:r>
              <a:rPr lang="tr-TR" sz="2400" dirty="0" smtClean="0">
                <a:solidFill>
                  <a:schemeClr val="tx1"/>
                </a:solidFill>
              </a:rPr>
              <a:t>vb. gibi </a:t>
            </a:r>
            <a:r>
              <a:rPr lang="tr-TR" sz="2400" dirty="0" smtClean="0">
                <a:solidFill>
                  <a:schemeClr val="tx1"/>
                </a:solidFill>
              </a:rPr>
              <a:t>araçlar </a:t>
            </a:r>
            <a:r>
              <a:rPr lang="tr-TR" sz="2400" dirty="0" smtClean="0">
                <a:solidFill>
                  <a:schemeClr val="tx1"/>
                </a:solidFill>
              </a:rPr>
              <a:t>verilir. Bu noktada, adayın </a:t>
            </a:r>
            <a:r>
              <a:rPr lang="tr-TR" sz="2400" dirty="0" smtClean="0">
                <a:solidFill>
                  <a:schemeClr val="tx1"/>
                </a:solidFill>
              </a:rPr>
              <a:t>örneğin kendisine verilen </a:t>
            </a:r>
            <a:r>
              <a:rPr lang="tr-TR" sz="2400" dirty="0" smtClean="0">
                <a:solidFill>
                  <a:schemeClr val="tx1"/>
                </a:solidFill>
              </a:rPr>
              <a:t>10 maddelik </a:t>
            </a:r>
            <a:r>
              <a:rPr lang="tr-TR" sz="2400" dirty="0" smtClean="0">
                <a:solidFill>
                  <a:schemeClr val="tx1"/>
                </a:solidFill>
              </a:rPr>
              <a:t>iş </a:t>
            </a:r>
            <a:r>
              <a:rPr lang="tr-TR" sz="2400" dirty="0" smtClean="0">
                <a:solidFill>
                  <a:schemeClr val="tx1"/>
                </a:solidFill>
              </a:rPr>
              <a:t>listesinde hangi </a:t>
            </a:r>
            <a:r>
              <a:rPr lang="tr-TR" sz="2400" dirty="0" smtClean="0">
                <a:solidFill>
                  <a:schemeClr val="tx1"/>
                </a:solidFill>
              </a:rPr>
              <a:t>işe öncelik </a:t>
            </a:r>
            <a:r>
              <a:rPr lang="tr-TR" sz="2400" dirty="0" smtClean="0">
                <a:solidFill>
                  <a:schemeClr val="tx1"/>
                </a:solidFill>
              </a:rPr>
              <a:t>vereceği ya da </a:t>
            </a:r>
            <a:r>
              <a:rPr lang="tr-TR" sz="2400" dirty="0" smtClean="0">
                <a:solidFill>
                  <a:schemeClr val="tx1"/>
                </a:solidFill>
              </a:rPr>
              <a:t>üst yönetimle yazışıp yazışmayacağı gibi konular üzerinde </a:t>
            </a:r>
            <a:r>
              <a:rPr lang="tr-TR" sz="2400" dirty="0" smtClean="0">
                <a:solidFill>
                  <a:schemeClr val="tx1"/>
                </a:solidFill>
              </a:rPr>
              <a:t>durulur.</a:t>
            </a:r>
            <a:endParaRPr lang="tr-TR" sz="24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62</a:t>
            </a:fld>
            <a:endParaRPr lang="en-US" dirty="0"/>
          </a:p>
        </p:txBody>
      </p:sp>
    </p:spTree>
  </p:cSld>
  <p:clrMapOvr>
    <a:masterClrMapping/>
  </p:clrMapOvr>
  <p:transition>
    <p:cover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Test </a:t>
            </a:r>
            <a:r>
              <a:rPr lang="tr-TR" dirty="0" smtClean="0"/>
              <a:t>ve </a:t>
            </a:r>
            <a:r>
              <a:rPr lang="tr-TR" dirty="0" smtClean="0"/>
              <a:t>Envanterler</a:t>
            </a:r>
            <a:endParaRPr lang="tr-TR" dirty="0"/>
          </a:p>
        </p:txBody>
      </p:sp>
      <p:sp>
        <p:nvSpPr>
          <p:cNvPr id="3" name="2 İçerik Yer Tutucusu"/>
          <p:cNvSpPr>
            <a:spLocks noGrp="1"/>
          </p:cNvSpPr>
          <p:nvPr>
            <p:ph idx="1"/>
          </p:nvPr>
        </p:nvSpPr>
        <p:spPr>
          <a:xfrm>
            <a:off x="755576" y="2489200"/>
            <a:ext cx="7848872" cy="3530600"/>
          </a:xfrm>
        </p:spPr>
        <p:txBody>
          <a:bodyPr>
            <a:normAutofit/>
          </a:bodyPr>
          <a:lstStyle/>
          <a:p>
            <a:r>
              <a:rPr lang="tr-TR" sz="2400" dirty="0" smtClean="0">
                <a:solidFill>
                  <a:schemeClr val="tx1"/>
                </a:solidFill>
              </a:rPr>
              <a:t>Değerlendirme merkezi uygulamalarında test ve envanter kullanımı en “hassas</a:t>
            </a:r>
            <a:r>
              <a:rPr lang="tr-TR" sz="2400" dirty="0" smtClean="0">
                <a:solidFill>
                  <a:schemeClr val="tx1"/>
                </a:solidFill>
              </a:rPr>
              <a:t>” uygulamalardan </a:t>
            </a:r>
            <a:r>
              <a:rPr lang="tr-TR" sz="2400" dirty="0" smtClean="0">
                <a:solidFill>
                  <a:schemeClr val="tx1"/>
                </a:solidFill>
              </a:rPr>
              <a:t>biridir. Buradaki hassasiyet, kullanılan </a:t>
            </a:r>
            <a:r>
              <a:rPr lang="tr-TR" sz="2400" dirty="0" smtClean="0">
                <a:solidFill>
                  <a:schemeClr val="tx1"/>
                </a:solidFill>
              </a:rPr>
              <a:t>ölçüm </a:t>
            </a:r>
            <a:r>
              <a:rPr lang="tr-TR" sz="2400" dirty="0" smtClean="0">
                <a:solidFill>
                  <a:schemeClr val="tx1"/>
                </a:solidFill>
              </a:rPr>
              <a:t>aracının, </a:t>
            </a:r>
            <a:r>
              <a:rPr lang="tr-TR" sz="2400" dirty="0" smtClean="0">
                <a:solidFill>
                  <a:schemeClr val="tx1"/>
                </a:solidFill>
              </a:rPr>
              <a:t>kültüre </a:t>
            </a:r>
            <a:r>
              <a:rPr lang="tr-TR" sz="2400" dirty="0" smtClean="0">
                <a:solidFill>
                  <a:schemeClr val="tx1"/>
                </a:solidFill>
              </a:rPr>
              <a:t>uyarlanma, </a:t>
            </a:r>
            <a:r>
              <a:rPr lang="tr-TR" sz="2400" dirty="0" smtClean="0">
                <a:solidFill>
                  <a:schemeClr val="tx1"/>
                </a:solidFill>
              </a:rPr>
              <a:t>geçerlik ve güvenirlik çalışmalarının yapılmış </a:t>
            </a:r>
            <a:r>
              <a:rPr lang="tr-TR" sz="2400" dirty="0" smtClean="0">
                <a:solidFill>
                  <a:schemeClr val="tx1"/>
                </a:solidFill>
              </a:rPr>
              <a:t>olmasının gerekliliğidir. </a:t>
            </a:r>
            <a:r>
              <a:rPr lang="tr-TR" sz="2400" dirty="0" smtClean="0">
                <a:solidFill>
                  <a:schemeClr val="tx1"/>
                </a:solidFill>
              </a:rPr>
              <a:t>Kuşkusuz </a:t>
            </a:r>
            <a:r>
              <a:rPr lang="tr-TR" sz="2400" dirty="0" smtClean="0">
                <a:solidFill>
                  <a:schemeClr val="tx1"/>
                </a:solidFill>
              </a:rPr>
              <a:t>bu gerekliliği </a:t>
            </a:r>
            <a:r>
              <a:rPr lang="tr-TR" sz="2400" dirty="0" smtClean="0">
                <a:solidFill>
                  <a:schemeClr val="tx1"/>
                </a:solidFill>
              </a:rPr>
              <a:t>karşılayan ölçüm araçlarının </a:t>
            </a:r>
            <a:r>
              <a:rPr lang="tr-TR" sz="2400" dirty="0" smtClean="0">
                <a:solidFill>
                  <a:schemeClr val="tx1"/>
                </a:solidFill>
              </a:rPr>
              <a:t>uygulama </a:t>
            </a:r>
            <a:r>
              <a:rPr lang="tr-TR" sz="2400" dirty="0" smtClean="0">
                <a:solidFill>
                  <a:schemeClr val="tx1"/>
                </a:solidFill>
              </a:rPr>
              <a:t>sürecinde </a:t>
            </a:r>
            <a:r>
              <a:rPr lang="tr-TR" sz="2400" dirty="0" smtClean="0">
                <a:solidFill>
                  <a:schemeClr val="tx1"/>
                </a:solidFill>
              </a:rPr>
              <a:t>yer alması </a:t>
            </a:r>
            <a:r>
              <a:rPr lang="tr-TR" sz="2400" dirty="0" smtClean="0">
                <a:solidFill>
                  <a:schemeClr val="tx1"/>
                </a:solidFill>
              </a:rPr>
              <a:t>önemli </a:t>
            </a:r>
            <a:r>
              <a:rPr lang="tr-TR" sz="2400" dirty="0" smtClean="0">
                <a:solidFill>
                  <a:schemeClr val="tx1"/>
                </a:solidFill>
              </a:rPr>
              <a:t>bir katkı sağlayacaktır.</a:t>
            </a:r>
            <a:endParaRPr lang="tr-TR" sz="24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63</a:t>
            </a:fld>
            <a:endParaRPr lang="en-US" dirty="0"/>
          </a:p>
        </p:txBody>
      </p:sp>
    </p:spTree>
  </p:cSld>
  <p:clrMapOvr>
    <a:masterClrMapping/>
  </p:clrMapOvr>
  <p:transition>
    <p:cover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257588"/>
            <a:ext cx="3888432" cy="3020344"/>
          </a:xfrm>
        </p:spPr>
        <p:txBody>
          <a:bodyPr>
            <a:normAutofit/>
          </a:bodyPr>
          <a:lstStyle/>
          <a:p>
            <a:pPr algn="ctr"/>
            <a:r>
              <a:rPr lang="tr-TR" sz="3600" dirty="0" smtClean="0"/>
              <a:t>DEĞERLENDİRME </a:t>
            </a:r>
            <a:r>
              <a:rPr lang="tr-TR" sz="3600" dirty="0" smtClean="0"/>
              <a:t>MERKEZİ </a:t>
            </a:r>
            <a:r>
              <a:rPr lang="tr-TR" sz="3600" dirty="0" smtClean="0"/>
              <a:t> UYGULAMALARI</a:t>
            </a:r>
            <a:r>
              <a:rPr lang="tr-TR" sz="3600" dirty="0" smtClean="0"/>
              <a:t/>
            </a:r>
            <a:br>
              <a:rPr lang="tr-TR" sz="3600" dirty="0" smtClean="0"/>
            </a:br>
            <a:endParaRPr lang="tr-TR" sz="3500" dirty="0"/>
          </a:p>
        </p:txBody>
      </p:sp>
      <p:sp>
        <p:nvSpPr>
          <p:cNvPr id="6" name="5 Metin Yer Tutucusu"/>
          <p:cNvSpPr>
            <a:spLocks noGrp="1"/>
          </p:cNvSpPr>
          <p:nvPr>
            <p:ph type="body" idx="1"/>
          </p:nvPr>
        </p:nvSpPr>
        <p:spPr/>
        <p:txBody>
          <a:bodyPr>
            <a:normAutofit/>
          </a:bodyPr>
          <a:lstStyle/>
          <a:p>
            <a:pPr algn="ctr"/>
            <a:r>
              <a:rPr lang="tr-TR" sz="3600" b="1" cap="all" dirty="0" smtClean="0">
                <a:solidFill>
                  <a:srgbClr val="0070C0"/>
                </a:solidFill>
                <a:latin typeface="+mj-lt"/>
                <a:ea typeface="+mj-ea"/>
                <a:cs typeface="+mj-cs"/>
              </a:rPr>
              <a:t>YETKİNLİK BAZLI MÜLAKAT</a:t>
            </a:r>
            <a:endParaRPr lang="tr-TR" sz="3600" dirty="0">
              <a:solidFill>
                <a:srgbClr val="0070C0"/>
              </a:solidFill>
              <a:latin typeface="+mj-lt"/>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64</a:t>
            </a:fld>
            <a:endParaRPr lang="en-US" dirty="0"/>
          </a:p>
        </p:txBody>
      </p:sp>
    </p:spTree>
  </p:cSld>
  <p:clrMapOvr>
    <a:masterClrMapping/>
  </p:clrMapOvr>
  <p:transition>
    <p:cover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Yetkinlik Bazlı Mülakat</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r>
              <a:rPr lang="tr-TR" sz="2400" dirty="0" smtClean="0">
                <a:solidFill>
                  <a:schemeClr val="tx1"/>
                </a:solidFill>
              </a:rPr>
              <a:t>Yetkinlik, bireyin belirli bir işte yüksek performans gösterebilmesi için sahip olması gereken bilgi, beceri ve kişisel özelliklerin bir bütünü olarak tanımlanabilir. Yetkinlik, çalışanların yüksek performansı yakalayabilmeleri için gerekli olan ya da kazanmaları gereken davranış alanları olarak da anlaşılabilir. Yetkinlik Bazlı – Davranış Odaklı Mülakatlar, adayın başarı potansiyelini belirlemek amacıyla daha önce edindiği deneyim ve gösterdiği davranışların değerlendirilmesine odaklanır.</a:t>
            </a:r>
            <a:endParaRPr lang="tr-TR" sz="24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65</a:t>
            </a:fld>
            <a:endParaRPr lang="en-US" dirty="0"/>
          </a:p>
        </p:txBody>
      </p:sp>
    </p:spTree>
  </p:cSld>
  <p:clrMapOvr>
    <a:masterClrMapping/>
  </p:clrMapOvr>
  <p:transition>
    <p:cover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Yetkinlik Bazlı Mülakat</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r>
              <a:rPr lang="tr-TR" sz="2400" dirty="0" smtClean="0">
                <a:solidFill>
                  <a:schemeClr val="tx1"/>
                </a:solidFill>
              </a:rPr>
              <a:t>İş görüşmelerinde kullanılan oldukça yeni bir </a:t>
            </a:r>
            <a:r>
              <a:rPr lang="tr-TR" sz="2400" dirty="0" smtClean="0">
                <a:solidFill>
                  <a:schemeClr val="tx1"/>
                </a:solidFill>
              </a:rPr>
              <a:t>yöntemdir.</a:t>
            </a:r>
          </a:p>
          <a:p>
            <a:r>
              <a:rPr lang="tr-TR" sz="2400" dirty="0" smtClean="0">
                <a:solidFill>
                  <a:schemeClr val="tx1"/>
                </a:solidFill>
              </a:rPr>
              <a:t>Bu </a:t>
            </a:r>
            <a:r>
              <a:rPr lang="tr-TR" sz="2400" dirty="0" smtClean="0">
                <a:solidFill>
                  <a:schemeClr val="tx1"/>
                </a:solidFill>
              </a:rPr>
              <a:t>yöntemin temelinde yatan görüş, gelecekteki performansın en iyi göstergesinin geçmişte aynı ortamlarda gösterilen performans </a:t>
            </a:r>
            <a:r>
              <a:rPr lang="tr-TR" sz="2400" dirty="0" smtClean="0">
                <a:solidFill>
                  <a:schemeClr val="tx1"/>
                </a:solidFill>
              </a:rPr>
              <a:t>oluşudur.</a:t>
            </a:r>
          </a:p>
          <a:p>
            <a:r>
              <a:rPr lang="tr-TR" sz="2400" dirty="0" smtClean="0">
                <a:solidFill>
                  <a:schemeClr val="tx1"/>
                </a:solidFill>
              </a:rPr>
              <a:t>Bu </a:t>
            </a:r>
            <a:r>
              <a:rPr lang="tr-TR" sz="2400" dirty="0" smtClean="0">
                <a:solidFill>
                  <a:schemeClr val="tx1"/>
                </a:solidFill>
              </a:rPr>
              <a:t>yöntem ile işte gösterilecek performansın %55 olarak doğru tahmin edildiği </a:t>
            </a:r>
            <a:r>
              <a:rPr lang="tr-TR" sz="2400" dirty="0" smtClean="0">
                <a:solidFill>
                  <a:schemeClr val="tx1"/>
                </a:solidFill>
              </a:rPr>
              <a:t>söylenmektedir.</a:t>
            </a:r>
          </a:p>
          <a:p>
            <a:r>
              <a:rPr lang="tr-TR" sz="2400" dirty="0" smtClean="0">
                <a:solidFill>
                  <a:schemeClr val="tx1"/>
                </a:solidFill>
              </a:rPr>
              <a:t>İşe </a:t>
            </a:r>
            <a:r>
              <a:rPr lang="tr-TR" sz="2400" dirty="0" smtClean="0">
                <a:solidFill>
                  <a:schemeClr val="tx1"/>
                </a:solidFill>
              </a:rPr>
              <a:t>alma kararlarında nesnel gerçekleri ortaya </a:t>
            </a:r>
            <a:r>
              <a:rPr lang="tr-TR" sz="2400" dirty="0" smtClean="0">
                <a:solidFill>
                  <a:schemeClr val="tx1"/>
                </a:solidFill>
              </a:rPr>
              <a:t>çıkarır.</a:t>
            </a:r>
          </a:p>
          <a:p>
            <a:r>
              <a:rPr lang="tr-TR" sz="2400" dirty="0" smtClean="0">
                <a:solidFill>
                  <a:schemeClr val="tx1"/>
                </a:solidFill>
              </a:rPr>
              <a:t>Detaylı </a:t>
            </a:r>
            <a:r>
              <a:rPr lang="tr-TR" sz="2400" dirty="0" smtClean="0">
                <a:solidFill>
                  <a:schemeClr val="tx1"/>
                </a:solidFill>
              </a:rPr>
              <a:t>inceleme/ araştırma gerektirir.</a:t>
            </a:r>
            <a:endParaRPr lang="tr-TR" sz="24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66</a:t>
            </a:fld>
            <a:endParaRPr lang="en-US" dirty="0"/>
          </a:p>
        </p:txBody>
      </p:sp>
    </p:spTree>
  </p:cSld>
  <p:clrMapOvr>
    <a:masterClrMapping/>
  </p:clrMapOvr>
  <p:transition>
    <p:cover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Yetkinlik Bazlı Mülakat</a:t>
            </a:r>
            <a:endParaRPr lang="tr-TR" dirty="0" smtClean="0"/>
          </a:p>
        </p:txBody>
      </p:sp>
      <p:sp>
        <p:nvSpPr>
          <p:cNvPr id="3" name="2 İçerik Yer Tutucusu"/>
          <p:cNvSpPr>
            <a:spLocks noGrp="1"/>
          </p:cNvSpPr>
          <p:nvPr>
            <p:ph idx="1"/>
          </p:nvPr>
        </p:nvSpPr>
        <p:spPr>
          <a:xfrm>
            <a:off x="467544" y="2132856"/>
            <a:ext cx="8229600" cy="4725144"/>
          </a:xfrm>
        </p:spPr>
        <p:txBody>
          <a:bodyPr>
            <a:noAutofit/>
          </a:bodyPr>
          <a:lstStyle/>
          <a:p>
            <a:r>
              <a:rPr lang="tr-TR" sz="2100" dirty="0" smtClean="0">
                <a:solidFill>
                  <a:schemeClr val="tx1"/>
                </a:solidFill>
              </a:rPr>
              <a:t>Şirketlerin </a:t>
            </a:r>
            <a:r>
              <a:rPr lang="tr-TR" sz="2100" dirty="0" smtClean="0">
                <a:solidFill>
                  <a:schemeClr val="tx1"/>
                </a:solidFill>
              </a:rPr>
              <a:t>genel olarak adaylarda aradığı yetkinlikler </a:t>
            </a:r>
            <a:r>
              <a:rPr lang="tr-TR" sz="2100" dirty="0" smtClean="0">
                <a:solidFill>
                  <a:schemeClr val="tx1"/>
                </a:solidFill>
              </a:rPr>
              <a:t>şunlardır:</a:t>
            </a:r>
          </a:p>
          <a:p>
            <a:r>
              <a:rPr lang="tr-TR" sz="2100" dirty="0" smtClean="0">
                <a:solidFill>
                  <a:schemeClr val="tx1"/>
                </a:solidFill>
              </a:rPr>
              <a:t>Kendi kendine öğrenebilme becerisi (öğrenmeyi </a:t>
            </a:r>
            <a:r>
              <a:rPr lang="tr-TR" sz="2100" dirty="0" smtClean="0">
                <a:solidFill>
                  <a:schemeClr val="tx1"/>
                </a:solidFill>
              </a:rPr>
              <a:t>öğrenme)</a:t>
            </a:r>
          </a:p>
          <a:p>
            <a:r>
              <a:rPr lang="tr-TR" sz="2100" dirty="0" smtClean="0">
                <a:solidFill>
                  <a:schemeClr val="tx1"/>
                </a:solidFill>
              </a:rPr>
              <a:t>Etkili </a:t>
            </a:r>
            <a:r>
              <a:rPr lang="tr-TR" sz="2100" dirty="0" smtClean="0">
                <a:solidFill>
                  <a:schemeClr val="tx1"/>
                </a:solidFill>
              </a:rPr>
              <a:t>iletişim becerisi (raporlama, sözlü iletişim, teknik sunuş yapma, ikna, kendini ifade </a:t>
            </a:r>
            <a:r>
              <a:rPr lang="tr-TR" sz="2100" dirty="0" smtClean="0">
                <a:solidFill>
                  <a:schemeClr val="tx1"/>
                </a:solidFill>
              </a:rPr>
              <a:t>edebilme)</a:t>
            </a:r>
          </a:p>
          <a:p>
            <a:r>
              <a:rPr lang="tr-TR" sz="2100" dirty="0" smtClean="0">
                <a:solidFill>
                  <a:schemeClr val="tx1"/>
                </a:solidFill>
              </a:rPr>
              <a:t>Yaratıcılık</a:t>
            </a:r>
          </a:p>
          <a:p>
            <a:r>
              <a:rPr lang="tr-TR" sz="2100" dirty="0" smtClean="0">
                <a:solidFill>
                  <a:schemeClr val="tx1"/>
                </a:solidFill>
              </a:rPr>
              <a:t>Müşteri odaklılık</a:t>
            </a:r>
          </a:p>
          <a:p>
            <a:r>
              <a:rPr lang="tr-TR" sz="2100" dirty="0" smtClean="0">
                <a:solidFill>
                  <a:schemeClr val="tx1"/>
                </a:solidFill>
              </a:rPr>
              <a:t>Problem </a:t>
            </a:r>
            <a:r>
              <a:rPr lang="tr-TR" sz="2100" dirty="0" smtClean="0">
                <a:solidFill>
                  <a:schemeClr val="tx1"/>
                </a:solidFill>
              </a:rPr>
              <a:t>çözme </a:t>
            </a:r>
            <a:r>
              <a:rPr lang="tr-TR" sz="2100" dirty="0" smtClean="0">
                <a:solidFill>
                  <a:schemeClr val="tx1"/>
                </a:solidFill>
              </a:rPr>
              <a:t>kabiliyeti</a:t>
            </a:r>
          </a:p>
          <a:p>
            <a:r>
              <a:rPr lang="tr-TR" sz="2100" dirty="0" smtClean="0">
                <a:solidFill>
                  <a:schemeClr val="tx1"/>
                </a:solidFill>
              </a:rPr>
              <a:t>Takım </a:t>
            </a:r>
            <a:r>
              <a:rPr lang="tr-TR" sz="2100" dirty="0" smtClean="0">
                <a:solidFill>
                  <a:schemeClr val="tx1"/>
                </a:solidFill>
              </a:rPr>
              <a:t>çalışmasına yatkınlık (birlikte çalışabilme becerisi</a:t>
            </a:r>
            <a:r>
              <a:rPr lang="tr-TR" sz="2100" dirty="0" smtClean="0">
                <a:solidFill>
                  <a:schemeClr val="tx1"/>
                </a:solidFill>
              </a:rPr>
              <a:t>)</a:t>
            </a:r>
            <a:r>
              <a:rPr lang="tr-TR" sz="2100" dirty="0" smtClean="0">
                <a:solidFill>
                  <a:schemeClr val="tx1"/>
                </a:solidFill>
              </a:rPr>
              <a:t> </a:t>
            </a:r>
            <a:endParaRPr lang="tr-TR" sz="2100" dirty="0" smtClean="0">
              <a:solidFill>
                <a:schemeClr val="tx1"/>
              </a:solidFill>
            </a:endParaRPr>
          </a:p>
          <a:p>
            <a:r>
              <a:rPr lang="tr-TR" sz="2100" dirty="0" smtClean="0">
                <a:solidFill>
                  <a:schemeClr val="tx1"/>
                </a:solidFill>
              </a:rPr>
              <a:t>Planlama</a:t>
            </a:r>
            <a:r>
              <a:rPr lang="tr-TR" sz="2100" dirty="0" smtClean="0">
                <a:solidFill>
                  <a:schemeClr val="tx1"/>
                </a:solidFill>
              </a:rPr>
              <a:t>, organizasyon, bilgi akışını yönetme ve takip becerisi</a:t>
            </a:r>
            <a:endParaRPr lang="tr-TR" sz="21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67</a:t>
            </a:fld>
            <a:endParaRPr lang="en-US" dirty="0"/>
          </a:p>
        </p:txBody>
      </p:sp>
    </p:spTree>
  </p:cSld>
  <p:clrMapOvr>
    <a:masterClrMapping/>
  </p:clrMapOvr>
  <p:transition>
    <p:cover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Yetkinlik Bazlı Mülakat</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r>
              <a:rPr lang="tr-TR" sz="2200" dirty="0" smtClean="0">
                <a:solidFill>
                  <a:schemeClr val="tx1"/>
                </a:solidFill>
              </a:rPr>
              <a:t>Stres altında çalışabilme ve pozitif tutuma sahip olma </a:t>
            </a:r>
            <a:r>
              <a:rPr lang="tr-TR" sz="2200" dirty="0" smtClean="0">
                <a:solidFill>
                  <a:schemeClr val="tx1"/>
                </a:solidFill>
              </a:rPr>
              <a:t>becerisi</a:t>
            </a:r>
          </a:p>
          <a:p>
            <a:r>
              <a:rPr lang="tr-TR" sz="2200" dirty="0" smtClean="0">
                <a:solidFill>
                  <a:schemeClr val="tx1"/>
                </a:solidFill>
              </a:rPr>
              <a:t>Değişime </a:t>
            </a:r>
            <a:r>
              <a:rPr lang="tr-TR" sz="2200" dirty="0" smtClean="0">
                <a:solidFill>
                  <a:schemeClr val="tx1"/>
                </a:solidFill>
              </a:rPr>
              <a:t>hızlı adapte olabilme </a:t>
            </a:r>
            <a:r>
              <a:rPr lang="tr-TR" sz="2200" dirty="0" smtClean="0">
                <a:solidFill>
                  <a:schemeClr val="tx1"/>
                </a:solidFill>
              </a:rPr>
              <a:t>becerisi</a:t>
            </a:r>
          </a:p>
          <a:p>
            <a:r>
              <a:rPr lang="tr-TR" sz="2200" dirty="0" smtClean="0">
                <a:solidFill>
                  <a:schemeClr val="tx1"/>
                </a:solidFill>
              </a:rPr>
              <a:t>Sosyal </a:t>
            </a:r>
            <a:r>
              <a:rPr lang="tr-TR" sz="2200" dirty="0" smtClean="0">
                <a:solidFill>
                  <a:schemeClr val="tx1"/>
                </a:solidFill>
              </a:rPr>
              <a:t>Ağ oluşturma ve ilişki geliştirme </a:t>
            </a:r>
            <a:r>
              <a:rPr lang="tr-TR" sz="2200" dirty="0" smtClean="0">
                <a:solidFill>
                  <a:schemeClr val="tx1"/>
                </a:solidFill>
              </a:rPr>
              <a:t>becerisi</a:t>
            </a:r>
          </a:p>
          <a:p>
            <a:r>
              <a:rPr lang="tr-TR" sz="2200" dirty="0" smtClean="0">
                <a:solidFill>
                  <a:schemeClr val="tx1"/>
                </a:solidFill>
              </a:rPr>
              <a:t>Kişisel </a:t>
            </a:r>
            <a:r>
              <a:rPr lang="tr-TR" sz="2200" dirty="0" smtClean="0">
                <a:solidFill>
                  <a:schemeClr val="tx1"/>
                </a:solidFill>
              </a:rPr>
              <a:t>Liderlik ( Beden dili, Kişisel İmaj, </a:t>
            </a:r>
            <a:r>
              <a:rPr lang="tr-TR" sz="2200" dirty="0" smtClean="0">
                <a:solidFill>
                  <a:schemeClr val="tx1"/>
                </a:solidFill>
              </a:rPr>
              <a:t>Özgüven)</a:t>
            </a:r>
          </a:p>
          <a:p>
            <a:r>
              <a:rPr lang="tr-TR" sz="2200" dirty="0" smtClean="0">
                <a:solidFill>
                  <a:schemeClr val="tx1"/>
                </a:solidFill>
              </a:rPr>
              <a:t>İnisiyatif </a:t>
            </a:r>
            <a:r>
              <a:rPr lang="tr-TR" sz="2200" dirty="0" smtClean="0">
                <a:solidFill>
                  <a:schemeClr val="tx1"/>
                </a:solidFill>
              </a:rPr>
              <a:t>ve sorumluluk </a:t>
            </a:r>
            <a:r>
              <a:rPr lang="tr-TR" sz="2200" dirty="0" smtClean="0">
                <a:solidFill>
                  <a:schemeClr val="tx1"/>
                </a:solidFill>
              </a:rPr>
              <a:t>alabilme</a:t>
            </a:r>
          </a:p>
          <a:p>
            <a:r>
              <a:rPr lang="tr-TR" sz="2200" dirty="0" smtClean="0">
                <a:solidFill>
                  <a:schemeClr val="tx1"/>
                </a:solidFill>
              </a:rPr>
              <a:t>Pozitif </a:t>
            </a:r>
            <a:r>
              <a:rPr lang="tr-TR" sz="2200" dirty="0" smtClean="0">
                <a:solidFill>
                  <a:schemeClr val="tx1"/>
                </a:solidFill>
              </a:rPr>
              <a:t>tutum, tutku ve iç </a:t>
            </a:r>
            <a:r>
              <a:rPr lang="tr-TR" sz="2200" dirty="0" smtClean="0">
                <a:solidFill>
                  <a:schemeClr val="tx1"/>
                </a:solidFill>
              </a:rPr>
              <a:t>motivasyon</a:t>
            </a:r>
          </a:p>
          <a:p>
            <a:r>
              <a:rPr lang="tr-TR" sz="2200" dirty="0" smtClean="0">
                <a:solidFill>
                  <a:schemeClr val="tx1"/>
                </a:solidFill>
              </a:rPr>
              <a:t>Analiz </a:t>
            </a:r>
            <a:r>
              <a:rPr lang="tr-TR" sz="2200" dirty="0" smtClean="0">
                <a:solidFill>
                  <a:schemeClr val="tx1"/>
                </a:solidFill>
              </a:rPr>
              <a:t>etme ve karar </a:t>
            </a:r>
            <a:r>
              <a:rPr lang="tr-TR" sz="2200" dirty="0" smtClean="0">
                <a:solidFill>
                  <a:schemeClr val="tx1"/>
                </a:solidFill>
              </a:rPr>
              <a:t>verme</a:t>
            </a:r>
          </a:p>
          <a:p>
            <a:r>
              <a:rPr lang="tr-TR" sz="2200" dirty="0" smtClean="0">
                <a:solidFill>
                  <a:schemeClr val="tx1"/>
                </a:solidFill>
              </a:rPr>
              <a:t>Risk alma</a:t>
            </a:r>
          </a:p>
          <a:p>
            <a:r>
              <a:rPr lang="tr-TR" sz="2200" dirty="0" smtClean="0">
                <a:solidFill>
                  <a:schemeClr val="tx1"/>
                </a:solidFill>
              </a:rPr>
              <a:t>Liderlik</a:t>
            </a:r>
            <a:endParaRPr lang="tr-TR" sz="22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68</a:t>
            </a:fld>
            <a:endParaRPr lang="en-US" dirty="0"/>
          </a:p>
        </p:txBody>
      </p:sp>
    </p:spTree>
  </p:cSld>
  <p:clrMapOvr>
    <a:masterClrMapping/>
  </p:clrMapOvr>
  <p:transition>
    <p:cover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Yetkinlik Bazlı Mülakatta Karşılaşabileceğiniz Sorular</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r>
              <a:rPr lang="tr-TR" sz="2000" dirty="0" smtClean="0">
                <a:solidFill>
                  <a:schemeClr val="tx1"/>
                </a:solidFill>
              </a:rPr>
              <a:t>İş </a:t>
            </a:r>
            <a:r>
              <a:rPr lang="tr-TR" sz="2000" dirty="0" smtClean="0">
                <a:solidFill>
                  <a:schemeClr val="tx1"/>
                </a:solidFill>
              </a:rPr>
              <a:t>arkadaşlarınız ya da yöneticinizle iletişim kuramadığınızı düşündüğünüz bir olaya örnek verebilir misiniz? Sizce sorun neydi? Kendinizi ifade etmek için neler yaptınız? Sonuç ne </a:t>
            </a:r>
            <a:r>
              <a:rPr lang="tr-TR" sz="2000" dirty="0" smtClean="0">
                <a:solidFill>
                  <a:schemeClr val="tx1"/>
                </a:solidFill>
              </a:rPr>
              <a:t>oldu?</a:t>
            </a:r>
          </a:p>
          <a:p>
            <a:r>
              <a:rPr lang="tr-TR" sz="2000" dirty="0" smtClean="0">
                <a:solidFill>
                  <a:schemeClr val="tx1"/>
                </a:solidFill>
              </a:rPr>
              <a:t>İş </a:t>
            </a:r>
            <a:r>
              <a:rPr lang="tr-TR" sz="2000" dirty="0" smtClean="0">
                <a:solidFill>
                  <a:schemeClr val="tx1"/>
                </a:solidFill>
              </a:rPr>
              <a:t>hayatınızda ekip arkadaşlarınızdan biriyle anlaşamadığınız bir durumu anlatır mısınız? Çözüm için neler </a:t>
            </a:r>
            <a:r>
              <a:rPr lang="tr-TR" sz="2000" dirty="0" smtClean="0">
                <a:solidFill>
                  <a:schemeClr val="tx1"/>
                </a:solidFill>
              </a:rPr>
              <a:t>yaptınız?</a:t>
            </a:r>
          </a:p>
          <a:p>
            <a:r>
              <a:rPr lang="tr-TR" sz="2000" dirty="0" smtClean="0">
                <a:solidFill>
                  <a:schemeClr val="tx1"/>
                </a:solidFill>
              </a:rPr>
              <a:t>Ekibin </a:t>
            </a:r>
            <a:r>
              <a:rPr lang="tr-TR" sz="2000" dirty="0" smtClean="0">
                <a:solidFill>
                  <a:schemeClr val="tx1"/>
                </a:solidFill>
              </a:rPr>
              <a:t>başarılı bir üyesi olarak görüldüğünüz ve ödüllendirildiğiniz bir duruma örnek verir misiniz? Sizce başarınızın nedeni </a:t>
            </a:r>
            <a:r>
              <a:rPr lang="tr-TR" sz="2000" dirty="0" smtClean="0">
                <a:solidFill>
                  <a:schemeClr val="tx1"/>
                </a:solidFill>
              </a:rPr>
              <a:t>neydi?</a:t>
            </a:r>
          </a:p>
          <a:p>
            <a:r>
              <a:rPr lang="tr-TR" sz="2000" dirty="0" smtClean="0">
                <a:solidFill>
                  <a:schemeClr val="tx1"/>
                </a:solidFill>
              </a:rPr>
              <a:t>İş </a:t>
            </a:r>
            <a:r>
              <a:rPr lang="tr-TR" sz="2000" dirty="0" smtClean="0">
                <a:solidFill>
                  <a:schemeClr val="tx1"/>
                </a:solidFill>
              </a:rPr>
              <a:t>arkadaşlarınızla beraber tamamladığınız bir projeye örnek verir misiniz? Bu projedeki rolünüz neydi</a:t>
            </a:r>
            <a:r>
              <a:rPr lang="tr-TR" sz="2000" dirty="0" smtClean="0">
                <a:solidFill>
                  <a:schemeClr val="tx1"/>
                </a:solidFill>
              </a:rPr>
              <a:t>?</a:t>
            </a:r>
            <a:r>
              <a:rPr lang="tr-TR" sz="2000" dirty="0" smtClean="0">
                <a:solidFill>
                  <a:schemeClr val="tx1"/>
                </a:solidFill>
              </a:rPr>
              <a:t> </a:t>
            </a:r>
            <a:endParaRPr lang="tr-TR" sz="2000" dirty="0" smtClean="0">
              <a:solidFill>
                <a:schemeClr val="tx1"/>
              </a:solidFill>
            </a:endParaRPr>
          </a:p>
          <a:p>
            <a:r>
              <a:rPr lang="tr-TR" sz="2000" dirty="0" smtClean="0">
                <a:solidFill>
                  <a:schemeClr val="tx1"/>
                </a:solidFill>
              </a:rPr>
              <a:t>Birbiriyle </a:t>
            </a:r>
            <a:r>
              <a:rPr lang="tr-TR" sz="2000" dirty="0" smtClean="0">
                <a:solidFill>
                  <a:schemeClr val="tx1"/>
                </a:solidFill>
              </a:rPr>
              <a:t>zaman bakımından çakışan birçok işi bir arada yapmak zorunda kaldığınız bir durumu anlatır mısınız?</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69</a:t>
            </a:fld>
            <a:endParaRPr lang="en-US" dirty="0"/>
          </a:p>
        </p:txBody>
      </p:sp>
    </p:spTree>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Hedefe Yönelik CV</a:t>
            </a:r>
            <a:endParaRPr lang="tr-TR" dirty="0"/>
          </a:p>
        </p:txBody>
      </p:sp>
      <p:sp>
        <p:nvSpPr>
          <p:cNvPr id="3" name="2 İçerik Yer Tutucusu"/>
          <p:cNvSpPr>
            <a:spLocks noGrp="1"/>
          </p:cNvSpPr>
          <p:nvPr>
            <p:ph idx="1"/>
          </p:nvPr>
        </p:nvSpPr>
        <p:spPr>
          <a:xfrm>
            <a:off x="539552" y="2132856"/>
            <a:ext cx="8229600" cy="4997152"/>
          </a:xfrm>
        </p:spPr>
        <p:txBody>
          <a:bodyPr>
            <a:normAutofit/>
          </a:bodyPr>
          <a:lstStyle/>
          <a:p>
            <a:r>
              <a:rPr lang="tr-TR" sz="2000" dirty="0">
                <a:solidFill>
                  <a:schemeClr val="tx1"/>
                </a:solidFill>
              </a:rPr>
              <a:t>Kişisel becerilerin, deneyimlerin ve niteliklerin altı çizilir. İşlevsel özgeçmişten farkı, kariyer hedefinin belirlenmiş olduğu durumlarda belirli bir sektörün, belirli bir koluna yönelik başvuru yaparken kullanılmasıdır. Aşağıdaki başlıklardan oluşabilir:</a:t>
            </a:r>
            <a:r>
              <a:rPr lang="tr-TR" sz="2000" dirty="0" smtClean="0">
                <a:solidFill>
                  <a:schemeClr val="tx1"/>
                </a:solidFill>
              </a:rPr>
              <a:t/>
            </a:r>
            <a:br>
              <a:rPr lang="tr-TR" sz="2000" dirty="0" smtClean="0">
                <a:solidFill>
                  <a:schemeClr val="tx1"/>
                </a:solidFill>
              </a:rPr>
            </a:br>
            <a:r>
              <a:rPr lang="tr-TR" sz="2000" dirty="0">
                <a:solidFill>
                  <a:schemeClr val="tx1"/>
                </a:solidFill>
              </a:rPr>
              <a:t>• Kişisel Bilgiler/Profil</a:t>
            </a:r>
            <a:r>
              <a:rPr lang="tr-TR" sz="2000" dirty="0" smtClean="0">
                <a:solidFill>
                  <a:schemeClr val="tx1"/>
                </a:solidFill>
              </a:rPr>
              <a:t/>
            </a:r>
            <a:br>
              <a:rPr lang="tr-TR" sz="2000" dirty="0" smtClean="0">
                <a:solidFill>
                  <a:schemeClr val="tx1"/>
                </a:solidFill>
              </a:rPr>
            </a:br>
            <a:r>
              <a:rPr lang="tr-TR" sz="2000" dirty="0">
                <a:solidFill>
                  <a:schemeClr val="tx1"/>
                </a:solidFill>
              </a:rPr>
              <a:t>• Yetkinlikler: Bugüne kadar yaptığınız işlerden derlediğiniz beceri ve yetkinliklerinizin başvurduğunuz pozisyona uygun olanlarını listelemelisiniz.</a:t>
            </a:r>
            <a:r>
              <a:rPr lang="tr-TR" sz="2000" dirty="0" smtClean="0">
                <a:solidFill>
                  <a:schemeClr val="tx1"/>
                </a:solidFill>
              </a:rPr>
              <a:t/>
            </a:r>
            <a:br>
              <a:rPr lang="tr-TR" sz="2000" dirty="0" smtClean="0">
                <a:solidFill>
                  <a:schemeClr val="tx1"/>
                </a:solidFill>
              </a:rPr>
            </a:br>
            <a:r>
              <a:rPr lang="tr-TR" sz="2000" dirty="0">
                <a:solidFill>
                  <a:schemeClr val="tx1"/>
                </a:solidFill>
              </a:rPr>
              <a:t>• Başarılar: Çalışırken ulaştığınız başarıları kısaca listelemelisiniz.</a:t>
            </a:r>
            <a:r>
              <a:rPr lang="tr-TR" sz="2000" dirty="0" smtClean="0">
                <a:solidFill>
                  <a:schemeClr val="tx1"/>
                </a:solidFill>
              </a:rPr>
              <a:t/>
            </a:r>
            <a:br>
              <a:rPr lang="tr-TR" sz="2000" dirty="0" smtClean="0">
                <a:solidFill>
                  <a:schemeClr val="tx1"/>
                </a:solidFill>
              </a:rPr>
            </a:br>
            <a:r>
              <a:rPr lang="tr-TR" sz="2000" dirty="0">
                <a:solidFill>
                  <a:schemeClr val="tx1"/>
                </a:solidFill>
              </a:rPr>
              <a:t>• Deneyim: Kısaca hangi tarihler arasında, hangi firmada, hangi pozisyonda çalıştığınızı listelemelisiniz.</a:t>
            </a:r>
            <a:r>
              <a:rPr lang="tr-TR" sz="2000" dirty="0" smtClean="0">
                <a:solidFill>
                  <a:schemeClr val="tx1"/>
                </a:solidFill>
              </a:rPr>
              <a:t/>
            </a:r>
            <a:br>
              <a:rPr lang="tr-TR" sz="2000" dirty="0" smtClean="0">
                <a:solidFill>
                  <a:schemeClr val="tx1"/>
                </a:solidFill>
              </a:rPr>
            </a:br>
            <a:r>
              <a:rPr lang="tr-TR" sz="2000" dirty="0">
                <a:solidFill>
                  <a:schemeClr val="tx1"/>
                </a:solidFill>
              </a:rPr>
              <a:t>• Eğitim Bilgileri</a:t>
            </a:r>
            <a:r>
              <a:rPr lang="tr-TR" sz="2000" dirty="0" smtClean="0">
                <a:solidFill>
                  <a:schemeClr val="tx1"/>
                </a:solidFill>
              </a:rPr>
              <a:t/>
            </a:r>
            <a:br>
              <a:rPr lang="tr-TR" sz="2000" dirty="0" smtClean="0">
                <a:solidFill>
                  <a:schemeClr val="tx1"/>
                </a:solidFill>
              </a:rPr>
            </a:br>
            <a:r>
              <a:rPr lang="tr-TR" sz="2000" dirty="0">
                <a:solidFill>
                  <a:schemeClr val="tx1"/>
                </a:solidFill>
              </a:rPr>
              <a:t>• Beceriler/Diğer Bilgiler</a:t>
            </a:r>
            <a:r>
              <a:rPr lang="tr-TR" sz="2000" dirty="0" smtClean="0">
                <a:solidFill>
                  <a:schemeClr val="tx1"/>
                </a:solidFill>
              </a:rPr>
              <a:t/>
            </a:r>
            <a:br>
              <a:rPr lang="tr-TR" sz="2000" dirty="0" smtClean="0">
                <a:solidFill>
                  <a:schemeClr val="tx1"/>
                </a:solidFill>
              </a:rPr>
            </a:br>
            <a:r>
              <a:rPr lang="tr-TR" sz="2000" dirty="0">
                <a:solidFill>
                  <a:schemeClr val="tx1"/>
                </a:solidFill>
              </a:rPr>
              <a:t>• Referanslar</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7</a:t>
            </a:fld>
            <a:endParaRPr lang="en-US" dirty="0"/>
          </a:p>
        </p:txBody>
      </p:sp>
    </p:spTree>
  </p:cSld>
  <p:clrMapOvr>
    <a:masterClrMapping/>
  </p:clrMapOvr>
  <p:transition>
    <p:cover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Yetkinlik Bazlı Mülakatta Karşılaşabileceğiniz Sorular</a:t>
            </a:r>
            <a:endParaRPr lang="tr-TR" dirty="0" smtClean="0"/>
          </a:p>
        </p:txBody>
      </p:sp>
      <p:sp>
        <p:nvSpPr>
          <p:cNvPr id="3" name="2 İçerik Yer Tutucusu"/>
          <p:cNvSpPr>
            <a:spLocks noGrp="1"/>
          </p:cNvSpPr>
          <p:nvPr>
            <p:ph idx="1"/>
          </p:nvPr>
        </p:nvSpPr>
        <p:spPr>
          <a:xfrm>
            <a:off x="395536" y="2132856"/>
            <a:ext cx="8229600" cy="5861248"/>
          </a:xfrm>
        </p:spPr>
        <p:txBody>
          <a:bodyPr>
            <a:normAutofit/>
          </a:bodyPr>
          <a:lstStyle/>
          <a:p>
            <a:r>
              <a:rPr lang="tr-TR" sz="2000" dirty="0" smtClean="0">
                <a:solidFill>
                  <a:schemeClr val="tx1"/>
                </a:solidFill>
              </a:rPr>
              <a:t>Önemli bir projenizi nasıl planladığınız ve yürüttüğünüzü anlatır mısınız? Zaman planınız neydi? Ne gibi aksaklıklar </a:t>
            </a:r>
            <a:r>
              <a:rPr lang="tr-TR" sz="2000" dirty="0" smtClean="0">
                <a:solidFill>
                  <a:schemeClr val="tx1"/>
                </a:solidFill>
              </a:rPr>
              <a:t>yaşadınız?</a:t>
            </a:r>
          </a:p>
          <a:p>
            <a:r>
              <a:rPr lang="tr-TR" sz="2000" dirty="0" smtClean="0">
                <a:solidFill>
                  <a:schemeClr val="tx1"/>
                </a:solidFill>
              </a:rPr>
              <a:t>Zaman </a:t>
            </a:r>
            <a:r>
              <a:rPr lang="tr-TR" sz="2000" dirty="0" smtClean="0">
                <a:solidFill>
                  <a:schemeClr val="tx1"/>
                </a:solidFill>
              </a:rPr>
              <a:t>zaman işlerimizi yetiştiremediğimiz durumlarla karşılaşıyoruz. Yapacaklarınızı yetiştiremeyecek durumda kaldığınız bir olayı anlatır mısınız? Durumu düzeltmek için neler yaptınız? Buna benzer durumlar son bir sene içinde ne sıklıkla görüldü? Bundan sonra bu tür durumları nasıl </a:t>
            </a:r>
            <a:r>
              <a:rPr lang="tr-TR" sz="2000" dirty="0" smtClean="0">
                <a:solidFill>
                  <a:schemeClr val="tx1"/>
                </a:solidFill>
              </a:rPr>
              <a:t>engellersiniz?</a:t>
            </a:r>
          </a:p>
          <a:p>
            <a:r>
              <a:rPr lang="tr-TR" sz="2000" dirty="0" smtClean="0">
                <a:solidFill>
                  <a:schemeClr val="tx1"/>
                </a:solidFill>
              </a:rPr>
              <a:t>İşlerinizi </a:t>
            </a:r>
            <a:r>
              <a:rPr lang="tr-TR" sz="2000" dirty="0" smtClean="0">
                <a:solidFill>
                  <a:schemeClr val="tx1"/>
                </a:solidFill>
              </a:rPr>
              <a:t>önem ve </a:t>
            </a:r>
            <a:r>
              <a:rPr lang="tr-TR" sz="2000" dirty="0" err="1" smtClean="0">
                <a:solidFill>
                  <a:schemeClr val="tx1"/>
                </a:solidFill>
              </a:rPr>
              <a:t>aciliyetlerine</a:t>
            </a:r>
            <a:r>
              <a:rPr lang="tr-TR" sz="2000" dirty="0" smtClean="0">
                <a:solidFill>
                  <a:schemeClr val="tx1"/>
                </a:solidFill>
              </a:rPr>
              <a:t> göre doğru </a:t>
            </a:r>
            <a:r>
              <a:rPr lang="tr-TR" sz="2000" dirty="0" err="1" smtClean="0">
                <a:solidFill>
                  <a:schemeClr val="tx1"/>
                </a:solidFill>
              </a:rPr>
              <a:t>önceliklendirmeniz</a:t>
            </a:r>
            <a:r>
              <a:rPr lang="tr-TR" sz="2000" dirty="0" smtClean="0">
                <a:solidFill>
                  <a:schemeClr val="tx1"/>
                </a:solidFill>
              </a:rPr>
              <a:t> sonucu planınıza uygun tamamladığınız bir deneyiminizi anlatır mısınız</a:t>
            </a:r>
            <a:r>
              <a:rPr lang="tr-TR" sz="2000" dirty="0" smtClean="0">
                <a:solidFill>
                  <a:schemeClr val="tx1"/>
                </a:solidFill>
              </a:rPr>
              <a:t>?</a:t>
            </a:r>
            <a:r>
              <a:rPr lang="tr-TR" sz="2000" dirty="0" smtClean="0">
                <a:solidFill>
                  <a:schemeClr val="tx1"/>
                </a:solidFill>
              </a:rPr>
              <a:t> </a:t>
            </a:r>
            <a:endParaRPr lang="tr-TR" sz="2000" dirty="0" smtClean="0">
              <a:solidFill>
                <a:schemeClr val="tx1"/>
              </a:solidFill>
            </a:endParaRPr>
          </a:p>
          <a:p>
            <a:r>
              <a:rPr lang="tr-TR" sz="2000" dirty="0" smtClean="0">
                <a:solidFill>
                  <a:schemeClr val="tx1"/>
                </a:solidFill>
              </a:rPr>
              <a:t>Fikrinizi </a:t>
            </a:r>
            <a:r>
              <a:rPr lang="tr-TR" sz="2000" dirty="0" smtClean="0">
                <a:solidFill>
                  <a:schemeClr val="tx1"/>
                </a:solidFill>
              </a:rPr>
              <a:t>etkili bir şekilde çevrenize ilettiğiniz bir deneyiminizi anlatır mısınız? Aktardığınız fikir neydi? Sonuç ne oldu? Tekrar aynı durumla karşılaşsaydınız neyi farklı yapardınız?</a:t>
            </a:r>
            <a:br>
              <a:rPr lang="tr-TR" sz="2000" dirty="0" smtClean="0">
                <a:solidFill>
                  <a:schemeClr val="tx1"/>
                </a:solidFill>
              </a:rPr>
            </a:br>
            <a:endParaRPr lang="tr-TR" sz="20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70</a:t>
            </a:fld>
            <a:endParaRPr lang="en-US" dirty="0"/>
          </a:p>
        </p:txBody>
      </p:sp>
    </p:spTree>
  </p:cSld>
  <p:clrMapOvr>
    <a:masterClrMapping/>
  </p:clrMapOvr>
  <p:transition>
    <p:cover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Yetkinlik Bazlı Mülakatta Karşılaşabileceğiniz Sorular</a:t>
            </a:r>
            <a:endParaRPr lang="tr-TR" dirty="0" smtClean="0"/>
          </a:p>
        </p:txBody>
      </p:sp>
      <p:sp>
        <p:nvSpPr>
          <p:cNvPr id="3" name="2 İçerik Yer Tutucusu"/>
          <p:cNvSpPr>
            <a:spLocks noGrp="1"/>
          </p:cNvSpPr>
          <p:nvPr>
            <p:ph idx="1"/>
          </p:nvPr>
        </p:nvSpPr>
        <p:spPr>
          <a:xfrm>
            <a:off x="467544" y="2132856"/>
            <a:ext cx="8229600" cy="5357192"/>
          </a:xfrm>
        </p:spPr>
        <p:txBody>
          <a:bodyPr>
            <a:noAutofit/>
          </a:bodyPr>
          <a:lstStyle/>
          <a:p>
            <a:r>
              <a:rPr lang="tr-TR" sz="2200" dirty="0" smtClean="0">
                <a:solidFill>
                  <a:schemeClr val="tx1"/>
                </a:solidFill>
              </a:rPr>
              <a:t>Fikrinizi kabul ettirmeye çalıştığınız ve kolay vazgeçmediğiniz bir deneyiminizi anlatır mısınız? Karşılaştığınız tepkiler nelerdi? Sizi zorlayan şeyler </a:t>
            </a:r>
            <a:r>
              <a:rPr lang="tr-TR" sz="2200" dirty="0" smtClean="0">
                <a:solidFill>
                  <a:schemeClr val="tx1"/>
                </a:solidFill>
              </a:rPr>
              <a:t>nelerdi?</a:t>
            </a:r>
          </a:p>
          <a:p>
            <a:r>
              <a:rPr lang="tr-TR" sz="2200" dirty="0" smtClean="0">
                <a:solidFill>
                  <a:schemeClr val="tx1"/>
                </a:solidFill>
              </a:rPr>
              <a:t>Karşınızdaki </a:t>
            </a:r>
            <a:r>
              <a:rPr lang="tr-TR" sz="2200" dirty="0" smtClean="0">
                <a:solidFill>
                  <a:schemeClr val="tx1"/>
                </a:solidFill>
              </a:rPr>
              <a:t>kişilerin fikir, beklenti ve tarzlarına göre ikna yönteminizi değiştirdiğiniz bir deneyiminizi anlatır </a:t>
            </a:r>
            <a:r>
              <a:rPr lang="tr-TR" sz="2200" dirty="0" smtClean="0">
                <a:solidFill>
                  <a:schemeClr val="tx1"/>
                </a:solidFill>
              </a:rPr>
              <a:t>mısınız?</a:t>
            </a:r>
          </a:p>
          <a:p>
            <a:r>
              <a:rPr lang="tr-TR" sz="2200" dirty="0" smtClean="0">
                <a:solidFill>
                  <a:schemeClr val="tx1"/>
                </a:solidFill>
              </a:rPr>
              <a:t>Kişilerin </a:t>
            </a:r>
            <a:r>
              <a:rPr lang="tr-TR" sz="2200" dirty="0" smtClean="0">
                <a:solidFill>
                  <a:schemeClr val="tx1"/>
                </a:solidFill>
              </a:rPr>
              <a:t>dikkatini çekip bakış açılarını değiştirebildiğiniz derecede etki yaratabildiğiniz bir deneyiminizi anlatır mısınız? Sonuç ne </a:t>
            </a:r>
            <a:r>
              <a:rPr lang="tr-TR" sz="2200" dirty="0" smtClean="0">
                <a:solidFill>
                  <a:schemeClr val="tx1"/>
                </a:solidFill>
              </a:rPr>
              <a:t>oldu?</a:t>
            </a:r>
          </a:p>
          <a:p>
            <a:r>
              <a:rPr lang="tr-TR" sz="2200" dirty="0" smtClean="0">
                <a:solidFill>
                  <a:schemeClr val="tx1"/>
                </a:solidFill>
              </a:rPr>
              <a:t>Bulunduğunuz </a:t>
            </a:r>
            <a:r>
              <a:rPr lang="tr-TR" sz="2200" dirty="0" smtClean="0">
                <a:solidFill>
                  <a:schemeClr val="tx1"/>
                </a:solidFill>
              </a:rPr>
              <a:t>ortamda kendi görüşünüz doğrultusunda fikir birliği sağladığınız bir deneyiminizi anlatır mısınız? Konu neydi? Fikir birliğini nasıl sağladınız?</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71</a:t>
            </a:fld>
            <a:endParaRPr lang="en-US" dirty="0"/>
          </a:p>
        </p:txBody>
      </p:sp>
    </p:spTree>
  </p:cSld>
  <p:clrMapOvr>
    <a:masterClrMapping/>
  </p:clrMapOvr>
  <p:transition>
    <p:cover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Yetkinlik Bazlı Mülakatta Karşılaşabileceğiniz Sorular</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r>
              <a:rPr lang="tr-TR" sz="2200" dirty="0" smtClean="0">
                <a:solidFill>
                  <a:schemeClr val="tx1"/>
                </a:solidFill>
              </a:rPr>
              <a:t>Müşteri ihtiyaçlarına cevap verebilmek için geliştirdiğiniz yöntemleri anlatır </a:t>
            </a:r>
            <a:r>
              <a:rPr lang="tr-TR" sz="2200" dirty="0" smtClean="0">
                <a:solidFill>
                  <a:schemeClr val="tx1"/>
                </a:solidFill>
              </a:rPr>
              <a:t>mısınız?</a:t>
            </a:r>
          </a:p>
          <a:p>
            <a:r>
              <a:rPr lang="tr-TR" sz="2200" dirty="0" smtClean="0">
                <a:solidFill>
                  <a:schemeClr val="tx1"/>
                </a:solidFill>
              </a:rPr>
              <a:t>Müşterinin </a:t>
            </a:r>
            <a:r>
              <a:rPr lang="tr-TR" sz="2200" dirty="0" smtClean="0">
                <a:solidFill>
                  <a:schemeClr val="tx1"/>
                </a:solidFill>
              </a:rPr>
              <a:t>beklentilerinin üstüne çıktığınız bir durumu anlatır mısınız? Neler yaptınız? Müşterinin tepkisi ne </a:t>
            </a:r>
            <a:r>
              <a:rPr lang="tr-TR" sz="2200" dirty="0" smtClean="0">
                <a:solidFill>
                  <a:schemeClr val="tx1"/>
                </a:solidFill>
              </a:rPr>
              <a:t>oldu?</a:t>
            </a:r>
          </a:p>
          <a:p>
            <a:r>
              <a:rPr lang="tr-TR" sz="2200" dirty="0" smtClean="0">
                <a:solidFill>
                  <a:schemeClr val="tx1"/>
                </a:solidFill>
              </a:rPr>
              <a:t>Müşteri </a:t>
            </a:r>
            <a:r>
              <a:rPr lang="tr-TR" sz="2200" dirty="0" smtClean="0">
                <a:solidFill>
                  <a:schemeClr val="tx1"/>
                </a:solidFill>
              </a:rPr>
              <a:t>şikâyetiyle ilgilendiğiniz bir örneği anlatır </a:t>
            </a:r>
            <a:r>
              <a:rPr lang="tr-TR" sz="2200" dirty="0" smtClean="0">
                <a:solidFill>
                  <a:schemeClr val="tx1"/>
                </a:solidFill>
              </a:rPr>
              <a:t>mısınız?</a:t>
            </a:r>
          </a:p>
          <a:p>
            <a:r>
              <a:rPr lang="tr-TR" sz="2200" dirty="0" smtClean="0">
                <a:solidFill>
                  <a:schemeClr val="tx1"/>
                </a:solidFill>
              </a:rPr>
              <a:t>Zor </a:t>
            </a:r>
            <a:r>
              <a:rPr lang="tr-TR" sz="2200" dirty="0" smtClean="0">
                <a:solidFill>
                  <a:schemeClr val="tx1"/>
                </a:solidFill>
              </a:rPr>
              <a:t>bir müşteri ile başa çıktığınız bir durumu anlatır mısınız</a:t>
            </a:r>
            <a:r>
              <a:rPr lang="tr-TR" sz="2200" dirty="0" smtClean="0">
                <a:solidFill>
                  <a:schemeClr val="tx1"/>
                </a:solidFill>
              </a:rPr>
              <a:t>?</a:t>
            </a:r>
          </a:p>
          <a:p>
            <a:r>
              <a:rPr lang="tr-TR" sz="2200" dirty="0" smtClean="0">
                <a:solidFill>
                  <a:schemeClr val="tx1"/>
                </a:solidFill>
              </a:rPr>
              <a:t>Uzlaşmacı ve sabırlı bir davranış sergilediğiniz bir deneyiminizi anlatır mısınız? Nerelerde </a:t>
            </a:r>
            <a:r>
              <a:rPr lang="tr-TR" sz="2200" dirty="0" smtClean="0">
                <a:solidFill>
                  <a:schemeClr val="tx1"/>
                </a:solidFill>
              </a:rPr>
              <a:t>zorlandınız?</a:t>
            </a:r>
          </a:p>
          <a:p>
            <a:r>
              <a:rPr lang="tr-TR" sz="2200" dirty="0" smtClean="0">
                <a:solidFill>
                  <a:schemeClr val="tx1"/>
                </a:solidFill>
              </a:rPr>
              <a:t>Tutarlı </a:t>
            </a:r>
            <a:r>
              <a:rPr lang="tr-TR" sz="2200" dirty="0" smtClean="0">
                <a:solidFill>
                  <a:schemeClr val="tx1"/>
                </a:solidFill>
              </a:rPr>
              <a:t>davranışlarınız sayesinde ilişkilerinizde güven yarattığınız bir deneyiminizi anlatır mısınız?</a:t>
            </a:r>
            <a:endParaRPr lang="tr-TR" sz="22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72</a:t>
            </a:fld>
            <a:endParaRPr lang="en-US" dirty="0"/>
          </a:p>
        </p:txBody>
      </p:sp>
    </p:spTree>
  </p:cSld>
  <p:clrMapOvr>
    <a:masterClrMapping/>
  </p:clrMapOvr>
  <p:transition>
    <p:cover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Yetkinlik Bazlı Mülakatta Karşılaşabileceğiniz Sorular</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r>
              <a:rPr lang="tr-TR" sz="2200" dirty="0" smtClean="0">
                <a:solidFill>
                  <a:schemeClr val="tx1"/>
                </a:solidFill>
              </a:rPr>
              <a:t>Karşınızdaki kişilerin neler hissettiklerini tahmin ederek davranışlarınızı ona göre ayarladığınız bir deneyiminizi anlatır mısınız? Sonuç beklediğiniz gibi oldu </a:t>
            </a:r>
            <a:r>
              <a:rPr lang="tr-TR" sz="2200" dirty="0" smtClean="0">
                <a:solidFill>
                  <a:schemeClr val="tx1"/>
                </a:solidFill>
              </a:rPr>
              <a:t>mu?</a:t>
            </a:r>
          </a:p>
          <a:p>
            <a:r>
              <a:rPr lang="tr-TR" sz="2200" dirty="0" smtClean="0">
                <a:solidFill>
                  <a:schemeClr val="tx1"/>
                </a:solidFill>
              </a:rPr>
              <a:t>İlişki </a:t>
            </a:r>
            <a:r>
              <a:rPr lang="tr-TR" sz="2200" dirty="0" smtClean="0">
                <a:solidFill>
                  <a:schemeClr val="tx1"/>
                </a:solidFill>
              </a:rPr>
              <a:t>içinde olduğunuz kişilerle ve bu kişilerin sorunlarıyla ne şekilde ilgilendiğinizi bir örnek vererek anlatır mısınız? Sizce başarılı oldunuz </a:t>
            </a:r>
            <a:r>
              <a:rPr lang="tr-TR" sz="2200" dirty="0" smtClean="0">
                <a:solidFill>
                  <a:schemeClr val="tx1"/>
                </a:solidFill>
              </a:rPr>
              <a:t>mu?</a:t>
            </a:r>
          </a:p>
          <a:p>
            <a:r>
              <a:rPr lang="tr-TR" sz="2200" dirty="0" smtClean="0">
                <a:solidFill>
                  <a:schemeClr val="tx1"/>
                </a:solidFill>
              </a:rPr>
              <a:t>Diplomatik </a:t>
            </a:r>
            <a:r>
              <a:rPr lang="tr-TR" sz="2200" dirty="0" smtClean="0">
                <a:solidFill>
                  <a:schemeClr val="tx1"/>
                </a:solidFill>
              </a:rPr>
              <a:t>davranarak görüş ayrılıklarının ve anlaşmazlıkların üstesinden gelebildiğiniz bir deneyiminizi anlatır mısınız? Söz konusu görüş ayrılığı ve anlaşmazlıklar nelerdi? Sergilediğiniz davranış ne oldu</a:t>
            </a:r>
            <a:r>
              <a:rPr lang="tr-TR" sz="2200" dirty="0" smtClean="0">
                <a:solidFill>
                  <a:schemeClr val="tx1"/>
                </a:solidFill>
              </a:rPr>
              <a:t>?</a:t>
            </a:r>
          </a:p>
          <a:p>
            <a:r>
              <a:rPr lang="tr-TR" sz="2200" dirty="0" smtClean="0">
                <a:solidFill>
                  <a:schemeClr val="tx1"/>
                </a:solidFill>
              </a:rPr>
              <a:t>Bugüne kadar iş hayatınızda yaşamış olduğunuz en önemli problem neydi? Nasıl çözdünüz?</a:t>
            </a:r>
          </a:p>
          <a:p>
            <a:endParaRPr lang="tr-TR" sz="22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73</a:t>
            </a:fld>
            <a:endParaRPr lang="en-US" dirty="0"/>
          </a:p>
        </p:txBody>
      </p:sp>
    </p:spTree>
  </p:cSld>
  <p:clrMapOvr>
    <a:masterClrMapping/>
  </p:clrMapOvr>
  <p:transition>
    <p:cover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Yetkinlik Bazlı Mülakatta Karşılaşabileceğiniz Sorular</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r>
              <a:rPr lang="tr-TR" dirty="0" smtClean="0">
                <a:solidFill>
                  <a:schemeClr val="tx1"/>
                </a:solidFill>
              </a:rPr>
              <a:t>Yaptığınız işe yenilik getirdiğiniz bir olayı anlatır </a:t>
            </a:r>
            <a:r>
              <a:rPr lang="tr-TR" dirty="0" smtClean="0">
                <a:solidFill>
                  <a:schemeClr val="tx1"/>
                </a:solidFill>
              </a:rPr>
              <a:t>mısınız?</a:t>
            </a:r>
          </a:p>
          <a:p>
            <a:r>
              <a:rPr lang="tr-TR" dirty="0" smtClean="0">
                <a:solidFill>
                  <a:schemeClr val="tx1"/>
                </a:solidFill>
              </a:rPr>
              <a:t>Daha </a:t>
            </a:r>
            <a:r>
              <a:rPr lang="tr-TR" dirty="0" smtClean="0">
                <a:solidFill>
                  <a:schemeClr val="tx1"/>
                </a:solidFill>
              </a:rPr>
              <a:t>önceki işinizle ilgili olarak herhangi bir yeni yöntem geliştirdiğiniz ya da uygulama başlattığınız bir durumu anlatır mısınız?</a:t>
            </a:r>
          </a:p>
          <a:p>
            <a:r>
              <a:rPr lang="tr-TR" dirty="0" smtClean="0">
                <a:solidFill>
                  <a:schemeClr val="tx1"/>
                </a:solidFill>
              </a:rPr>
              <a:t>İş </a:t>
            </a:r>
            <a:r>
              <a:rPr lang="tr-TR" dirty="0" smtClean="0">
                <a:solidFill>
                  <a:schemeClr val="tx1"/>
                </a:solidFill>
              </a:rPr>
              <a:t>hayatınızda almak zorunda kaldığınız zor bir kararı anlatır mısınız? Sonuç ne </a:t>
            </a:r>
            <a:r>
              <a:rPr lang="tr-TR" dirty="0" smtClean="0">
                <a:solidFill>
                  <a:schemeClr val="tx1"/>
                </a:solidFill>
              </a:rPr>
              <a:t>oldu?</a:t>
            </a:r>
          </a:p>
          <a:p>
            <a:r>
              <a:rPr lang="tr-TR" dirty="0" smtClean="0">
                <a:solidFill>
                  <a:schemeClr val="tx1"/>
                </a:solidFill>
              </a:rPr>
              <a:t>Zor </a:t>
            </a:r>
            <a:r>
              <a:rPr lang="tr-TR" dirty="0" smtClean="0">
                <a:solidFill>
                  <a:schemeClr val="tx1"/>
                </a:solidFill>
              </a:rPr>
              <a:t>bir durumdan kurtulmak ya da bir sorunla karşılaşmamak için önemli bir kararı hızlı almak zorunda kaldığınız bir olayı anlatır </a:t>
            </a:r>
            <a:r>
              <a:rPr lang="tr-TR" dirty="0" smtClean="0">
                <a:solidFill>
                  <a:schemeClr val="tx1"/>
                </a:solidFill>
              </a:rPr>
              <a:t>mısınız?</a:t>
            </a:r>
            <a:endParaRPr lang="tr-TR" dirty="0" smtClean="0">
              <a:solidFill>
                <a:schemeClr val="tx1"/>
              </a:solidFill>
            </a:endParaRPr>
          </a:p>
          <a:p>
            <a:r>
              <a:rPr lang="tr-TR" dirty="0" smtClean="0">
                <a:solidFill>
                  <a:schemeClr val="tx1"/>
                </a:solidFill>
              </a:rPr>
              <a:t>Baskı </a:t>
            </a:r>
            <a:r>
              <a:rPr lang="tr-TR" dirty="0" smtClean="0">
                <a:solidFill>
                  <a:schemeClr val="tx1"/>
                </a:solidFill>
              </a:rPr>
              <a:t>ve stres altında çalışmak zorunda kaldığınız bir zamanı anlatır mısınız? Bu durumla nasıl başa </a:t>
            </a:r>
            <a:r>
              <a:rPr lang="tr-TR" dirty="0" smtClean="0">
                <a:solidFill>
                  <a:schemeClr val="tx1"/>
                </a:solidFill>
              </a:rPr>
              <a:t>çıktınız?</a:t>
            </a:r>
            <a:endParaRPr lang="tr-TR" dirty="0" smtClean="0">
              <a:solidFill>
                <a:schemeClr val="tx1"/>
              </a:solidFill>
            </a:endParaRPr>
          </a:p>
          <a:p>
            <a:r>
              <a:rPr lang="tr-TR" dirty="0" smtClean="0">
                <a:solidFill>
                  <a:schemeClr val="tx1"/>
                </a:solidFill>
              </a:rPr>
              <a:t> </a:t>
            </a:r>
            <a:r>
              <a:rPr lang="tr-TR" dirty="0" smtClean="0">
                <a:solidFill>
                  <a:schemeClr val="tx1"/>
                </a:solidFill>
              </a:rPr>
              <a:t>İş </a:t>
            </a:r>
            <a:r>
              <a:rPr lang="tr-TR" dirty="0" smtClean="0">
                <a:solidFill>
                  <a:schemeClr val="tx1"/>
                </a:solidFill>
              </a:rPr>
              <a:t>hayatınızda aldığınız en önemli risk sizce neydi? Sonuç ne </a:t>
            </a:r>
            <a:r>
              <a:rPr lang="tr-TR" dirty="0" smtClean="0">
                <a:solidFill>
                  <a:schemeClr val="tx1"/>
                </a:solidFill>
              </a:rPr>
              <a:t>oldu?</a:t>
            </a:r>
          </a:p>
          <a:p>
            <a:r>
              <a:rPr lang="tr-TR" dirty="0" smtClean="0">
                <a:solidFill>
                  <a:schemeClr val="tx1"/>
                </a:solidFill>
              </a:rPr>
              <a:t>Risk </a:t>
            </a:r>
            <a:r>
              <a:rPr lang="tr-TR" dirty="0" smtClean="0">
                <a:solidFill>
                  <a:schemeClr val="tx1"/>
                </a:solidFill>
              </a:rPr>
              <a:t>almanızı gerektiren işle ilgili önemli bir karar vermek durumunda kaldığınız bir olayı anlatır mısınız?</a:t>
            </a:r>
            <a:endParaRPr lang="tr-TR"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74</a:t>
            </a:fld>
            <a:endParaRPr lang="en-US" dirty="0"/>
          </a:p>
        </p:txBody>
      </p:sp>
    </p:spTree>
  </p:cSld>
  <p:clrMapOvr>
    <a:masterClrMapping/>
  </p:clrMapOvr>
  <p:transition>
    <p:cover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Yetkinlik Bazlı Mülakatta Karşılaşabileceğiniz Sorular</a:t>
            </a:r>
            <a:endParaRPr lang="tr-TR" dirty="0" smtClean="0"/>
          </a:p>
        </p:txBody>
      </p:sp>
      <p:sp>
        <p:nvSpPr>
          <p:cNvPr id="3" name="2 İçerik Yer Tutucusu"/>
          <p:cNvSpPr>
            <a:spLocks noGrp="1"/>
          </p:cNvSpPr>
          <p:nvPr>
            <p:ph idx="1"/>
          </p:nvPr>
        </p:nvSpPr>
        <p:spPr>
          <a:xfrm>
            <a:off x="467544" y="2132856"/>
            <a:ext cx="8229600" cy="5357192"/>
          </a:xfrm>
        </p:spPr>
        <p:txBody>
          <a:bodyPr>
            <a:normAutofit/>
          </a:bodyPr>
          <a:lstStyle/>
          <a:p>
            <a:pPr>
              <a:spcBef>
                <a:spcPts val="600"/>
              </a:spcBef>
            </a:pPr>
            <a:r>
              <a:rPr lang="tr-TR" dirty="0" smtClean="0">
                <a:solidFill>
                  <a:schemeClr val="tx1"/>
                </a:solidFill>
              </a:rPr>
              <a:t>Eylem ve davranışlarınızı sonuca odaklanarak şekillendirdiğiniz bir deneyiminizi anlatır mısınız? Nasıl engellerle </a:t>
            </a:r>
            <a:r>
              <a:rPr lang="tr-TR" dirty="0" smtClean="0">
                <a:solidFill>
                  <a:schemeClr val="tx1"/>
                </a:solidFill>
              </a:rPr>
              <a:t>karşılaştınız?</a:t>
            </a:r>
          </a:p>
          <a:p>
            <a:pPr>
              <a:spcBef>
                <a:spcPts val="600"/>
              </a:spcBef>
            </a:pPr>
            <a:r>
              <a:rPr lang="tr-TR" dirty="0" smtClean="0">
                <a:solidFill>
                  <a:schemeClr val="tx1"/>
                </a:solidFill>
              </a:rPr>
              <a:t>Takip </a:t>
            </a:r>
            <a:r>
              <a:rPr lang="tr-TR" dirty="0" smtClean="0">
                <a:solidFill>
                  <a:schemeClr val="tx1"/>
                </a:solidFill>
              </a:rPr>
              <a:t>ettiğiniz bir işi etkin ve hızlı şekilde sonuca ulaştırdığınız bir deneyiminizi anlatır mısınız? İşi en kısa sürede ve etkin şekilde sonuçlandırabilmek için neler </a:t>
            </a:r>
            <a:r>
              <a:rPr lang="tr-TR" dirty="0" smtClean="0">
                <a:solidFill>
                  <a:schemeClr val="tx1"/>
                </a:solidFill>
              </a:rPr>
              <a:t>yaptınız?</a:t>
            </a:r>
          </a:p>
          <a:p>
            <a:pPr>
              <a:spcBef>
                <a:spcPts val="600"/>
              </a:spcBef>
            </a:pPr>
            <a:r>
              <a:rPr lang="tr-TR" dirty="0" smtClean="0">
                <a:solidFill>
                  <a:schemeClr val="tx1"/>
                </a:solidFill>
              </a:rPr>
              <a:t>Hedefinize </a:t>
            </a:r>
            <a:r>
              <a:rPr lang="tr-TR" dirty="0" smtClean="0">
                <a:solidFill>
                  <a:schemeClr val="tx1"/>
                </a:solidFill>
              </a:rPr>
              <a:t>sıkı sıkıya odaklanarak başarıya ulaştığınız bir deneyiminizi anlatır mısınız? Hedefinize ulaşabilmek için neler </a:t>
            </a:r>
            <a:r>
              <a:rPr lang="tr-TR" dirty="0" smtClean="0">
                <a:solidFill>
                  <a:schemeClr val="tx1"/>
                </a:solidFill>
              </a:rPr>
              <a:t>yaptınız?</a:t>
            </a:r>
          </a:p>
          <a:p>
            <a:pPr>
              <a:spcBef>
                <a:spcPts val="600"/>
              </a:spcBef>
            </a:pPr>
            <a:r>
              <a:rPr lang="tr-TR" dirty="0" smtClean="0">
                <a:solidFill>
                  <a:schemeClr val="tx1"/>
                </a:solidFill>
              </a:rPr>
              <a:t>Belirli </a:t>
            </a:r>
            <a:r>
              <a:rPr lang="tr-TR" dirty="0" smtClean="0">
                <a:solidFill>
                  <a:schemeClr val="tx1"/>
                </a:solidFill>
              </a:rPr>
              <a:t>bir sonuca ulaşabilmek için kullandığınız yöntemleri bir örnek üzerinden anlatır mısınız? En çok hangi konuda zorlandınız? Tekrar olsa neyi farklı </a:t>
            </a:r>
            <a:r>
              <a:rPr lang="tr-TR" dirty="0" smtClean="0">
                <a:solidFill>
                  <a:schemeClr val="tx1"/>
                </a:solidFill>
              </a:rPr>
              <a:t>yapardınız?</a:t>
            </a:r>
          </a:p>
          <a:p>
            <a:pPr>
              <a:spcBef>
                <a:spcPts val="600"/>
              </a:spcBef>
            </a:pPr>
            <a:r>
              <a:rPr lang="tr-TR" dirty="0" smtClean="0">
                <a:solidFill>
                  <a:schemeClr val="tx1"/>
                </a:solidFill>
              </a:rPr>
              <a:t>İş </a:t>
            </a:r>
            <a:r>
              <a:rPr lang="tr-TR" dirty="0" smtClean="0">
                <a:solidFill>
                  <a:schemeClr val="tx1"/>
                </a:solidFill>
              </a:rPr>
              <a:t>bitiriciliğiniz sayesinde önemli ve zor bir görevi tamamladığınız bir deneyiminizi anlatır </a:t>
            </a:r>
            <a:r>
              <a:rPr lang="tr-TR" dirty="0" smtClean="0">
                <a:solidFill>
                  <a:schemeClr val="tx1"/>
                </a:solidFill>
              </a:rPr>
              <a:t>mısınız?</a:t>
            </a:r>
          </a:p>
          <a:p>
            <a:pPr>
              <a:spcBef>
                <a:spcPts val="600"/>
              </a:spcBef>
            </a:pPr>
            <a:r>
              <a:rPr lang="tr-TR" dirty="0" smtClean="0">
                <a:solidFill>
                  <a:schemeClr val="tx1"/>
                </a:solidFill>
              </a:rPr>
              <a:t>Sonuca </a:t>
            </a:r>
            <a:r>
              <a:rPr lang="tr-TR" dirty="0" smtClean="0">
                <a:solidFill>
                  <a:schemeClr val="tx1"/>
                </a:solidFill>
              </a:rPr>
              <a:t>varmanıza katkısı olmayan veya engelleyen işleri ortadan kaldırmanız sayesinde etkin bir şekilde tamamladığınız bir işinizi anlatır mısınız? Bu işleri nasıl tespit ettiniz? Nasıl ortadan kaldırdınız?</a:t>
            </a:r>
            <a:endParaRPr lang="tr-TR"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75</a:t>
            </a:fld>
            <a:endParaRPr lang="en-US" dirty="0"/>
          </a:p>
        </p:txBody>
      </p:sp>
    </p:spTree>
  </p:cSld>
  <p:clrMapOvr>
    <a:masterClrMapping/>
  </p:clrMapOvr>
  <p:transition>
    <p:cover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pPr algn="ctr"/>
            <a:r>
              <a:rPr lang="tr-TR" sz="3500" dirty="0" smtClean="0"/>
              <a:t>EN İLGİNÇ VE ZOR </a:t>
            </a:r>
            <a:r>
              <a:rPr lang="tr-TR" dirty="0" smtClean="0"/>
              <a:t/>
            </a:r>
            <a:br>
              <a:rPr lang="tr-TR" dirty="0" smtClean="0"/>
            </a:br>
            <a:endParaRPr lang="tr-TR" dirty="0"/>
          </a:p>
        </p:txBody>
      </p:sp>
      <p:sp>
        <p:nvSpPr>
          <p:cNvPr id="6" name="5 Metin Yer Tutucusu"/>
          <p:cNvSpPr>
            <a:spLocks noGrp="1"/>
          </p:cNvSpPr>
          <p:nvPr>
            <p:ph type="body" idx="1"/>
          </p:nvPr>
        </p:nvSpPr>
        <p:spPr/>
        <p:txBody>
          <a:bodyPr>
            <a:normAutofit/>
          </a:bodyPr>
          <a:lstStyle/>
          <a:p>
            <a:pPr algn="ctr"/>
            <a:r>
              <a:rPr lang="tr-TR" sz="3600" b="1" cap="all" dirty="0" smtClean="0">
                <a:solidFill>
                  <a:srgbClr val="0070C0"/>
                </a:solidFill>
                <a:latin typeface="+mj-lt"/>
                <a:ea typeface="+mj-ea"/>
                <a:cs typeface="+mj-cs"/>
              </a:rPr>
              <a:t>10 </a:t>
            </a:r>
            <a:r>
              <a:rPr lang="tr-TR" sz="3600" b="1" cap="all" dirty="0" smtClean="0">
                <a:solidFill>
                  <a:srgbClr val="0070C0"/>
                </a:solidFill>
                <a:latin typeface="+mj-lt"/>
                <a:ea typeface="+mj-ea"/>
                <a:cs typeface="+mj-cs"/>
              </a:rPr>
              <a:t>Mülakat Sorusu</a:t>
            </a:r>
          </a:p>
        </p:txBody>
      </p:sp>
      <p:sp>
        <p:nvSpPr>
          <p:cNvPr id="3" name="Slide Number Placeholder 5"/>
          <p:cNvSpPr>
            <a:spLocks noGrp="1"/>
          </p:cNvSpPr>
          <p:nvPr>
            <p:ph type="sldNum" sz="quarter" idx="12"/>
          </p:nvPr>
        </p:nvSpPr>
        <p:spPr/>
        <p:txBody>
          <a:bodyPr/>
          <a:lstStyle/>
          <a:p>
            <a:fld id="{8B37D5FE-740C-46F5-801A-FA5477D9711F}" type="slidenum">
              <a:rPr lang="en-US" smtClean="0"/>
              <a:pPr/>
              <a:t>76</a:t>
            </a:fld>
            <a:endParaRPr lang="en-US" dirty="0"/>
          </a:p>
        </p:txBody>
      </p:sp>
    </p:spTree>
  </p:cSld>
  <p:clrMapOvr>
    <a:masterClrMapping/>
  </p:clrMapOvr>
  <p:transition>
    <p:cover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En </a:t>
            </a:r>
            <a:r>
              <a:rPr lang="tr-TR" dirty="0" smtClean="0"/>
              <a:t>İlginç </a:t>
            </a:r>
            <a:r>
              <a:rPr lang="tr-TR" dirty="0" smtClean="0"/>
              <a:t>ve Zor 10 Mülakat Sorusu</a:t>
            </a:r>
          </a:p>
        </p:txBody>
      </p:sp>
      <p:sp>
        <p:nvSpPr>
          <p:cNvPr id="3" name="2 İçerik Yer Tutucusu"/>
          <p:cNvSpPr>
            <a:spLocks noGrp="1"/>
          </p:cNvSpPr>
          <p:nvPr>
            <p:ph idx="1"/>
          </p:nvPr>
        </p:nvSpPr>
        <p:spPr>
          <a:xfrm>
            <a:off x="467544" y="2132856"/>
            <a:ext cx="8229600" cy="5357192"/>
          </a:xfrm>
        </p:spPr>
        <p:txBody>
          <a:bodyPr>
            <a:normAutofit/>
          </a:bodyPr>
          <a:lstStyle/>
          <a:p>
            <a:pPr>
              <a:spcBef>
                <a:spcPts val="600"/>
              </a:spcBef>
              <a:buNone/>
            </a:pPr>
            <a:r>
              <a:rPr lang="tr-TR" sz="2400" b="1" dirty="0" smtClean="0">
                <a:solidFill>
                  <a:schemeClr val="tx1"/>
                </a:solidFill>
              </a:rPr>
              <a:t>10. </a:t>
            </a:r>
            <a:r>
              <a:rPr lang="tr-TR" sz="2400" dirty="0" smtClean="0">
                <a:solidFill>
                  <a:schemeClr val="tx1"/>
                </a:solidFill>
              </a:rPr>
              <a:t>Çalışma arkadaşınız işini yapmıyor. Projenizin son teslim tarihi geldi ve projeniz henüz hazır değil. Ne yaparsınız?</a:t>
            </a:r>
          </a:p>
          <a:p>
            <a:pPr>
              <a:spcBef>
                <a:spcPts val="600"/>
              </a:spcBef>
              <a:buNone/>
            </a:pPr>
            <a:r>
              <a:rPr lang="tr-TR" sz="2400" b="1" dirty="0" smtClean="0">
                <a:solidFill>
                  <a:schemeClr val="tx1"/>
                </a:solidFill>
              </a:rPr>
              <a:t>9. </a:t>
            </a:r>
            <a:r>
              <a:rPr lang="tr-TR" sz="2400" dirty="0" smtClean="0">
                <a:solidFill>
                  <a:schemeClr val="tx1"/>
                </a:solidFill>
              </a:rPr>
              <a:t>Sence X markası nasıl bir karakter, nasıl bir insanı tarif ediyor?</a:t>
            </a:r>
          </a:p>
          <a:p>
            <a:pPr>
              <a:spcBef>
                <a:spcPts val="600"/>
              </a:spcBef>
              <a:buNone/>
            </a:pPr>
            <a:r>
              <a:rPr lang="tr-TR" sz="2400" b="1" dirty="0" smtClean="0">
                <a:solidFill>
                  <a:schemeClr val="tx1"/>
                </a:solidFill>
              </a:rPr>
              <a:t>8. </a:t>
            </a:r>
            <a:r>
              <a:rPr lang="tr-TR" sz="2400" dirty="0" smtClean="0">
                <a:solidFill>
                  <a:schemeClr val="tx1"/>
                </a:solidFill>
              </a:rPr>
              <a:t>Pazar araştırmalarında X markasının çok sevildiği görülüyor; ancak satışlara yansımıyor. Neden olabilir?</a:t>
            </a:r>
          </a:p>
          <a:p>
            <a:pPr>
              <a:spcBef>
                <a:spcPts val="600"/>
              </a:spcBef>
              <a:buNone/>
            </a:pPr>
            <a:r>
              <a:rPr lang="tr-TR" sz="2400" b="1" dirty="0" smtClean="0">
                <a:solidFill>
                  <a:schemeClr val="tx1"/>
                </a:solidFill>
              </a:rPr>
              <a:t>7. </a:t>
            </a:r>
            <a:r>
              <a:rPr lang="tr-TR" sz="2400" dirty="0" smtClean="0">
                <a:solidFill>
                  <a:schemeClr val="tx1"/>
                </a:solidFill>
              </a:rPr>
              <a:t>Ciromuz arttığı halde pazar payımız neden düşüyor olabilir</a:t>
            </a:r>
            <a:r>
              <a:rPr lang="tr-TR" sz="2400" dirty="0" smtClean="0">
                <a:solidFill>
                  <a:schemeClr val="tx1"/>
                </a:solidFill>
              </a:rPr>
              <a:t>?</a:t>
            </a:r>
          </a:p>
          <a:p>
            <a:pPr>
              <a:spcBef>
                <a:spcPts val="600"/>
              </a:spcBef>
              <a:buNone/>
            </a:pPr>
            <a:r>
              <a:rPr lang="tr-TR" sz="2400" b="1" dirty="0" smtClean="0">
                <a:solidFill>
                  <a:schemeClr val="tx1"/>
                </a:solidFill>
              </a:rPr>
              <a:t>6. </a:t>
            </a:r>
            <a:r>
              <a:rPr lang="tr-TR" sz="2400" dirty="0" smtClean="0">
                <a:solidFill>
                  <a:schemeClr val="tx1"/>
                </a:solidFill>
              </a:rPr>
              <a:t>Pazar payımız arttığı halde, satışlarımız düşüyor. Neden</a:t>
            </a:r>
            <a:r>
              <a:rPr lang="tr-TR" sz="2400" dirty="0" smtClean="0">
                <a:solidFill>
                  <a:schemeClr val="tx1"/>
                </a:solidFill>
              </a:rPr>
              <a:t>?</a:t>
            </a:r>
            <a:endParaRPr lang="tr-TR" sz="2400" dirty="0">
              <a:solidFill>
                <a:schemeClr val="tx1"/>
              </a:solidFill>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77</a:t>
            </a:fld>
            <a:endParaRPr lang="en-US" dirty="0"/>
          </a:p>
        </p:txBody>
      </p:sp>
    </p:spTree>
  </p:cSld>
  <p:clrMapOvr>
    <a:masterClrMapping/>
  </p:clrMapOvr>
  <p:transition>
    <p:cover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En </a:t>
            </a:r>
            <a:r>
              <a:rPr lang="tr-TR" dirty="0" smtClean="0"/>
              <a:t>İlginç </a:t>
            </a:r>
            <a:r>
              <a:rPr lang="tr-TR" dirty="0" smtClean="0"/>
              <a:t>ve Zor 10 Mülakat Sorusu</a:t>
            </a:r>
          </a:p>
        </p:txBody>
      </p:sp>
      <p:sp>
        <p:nvSpPr>
          <p:cNvPr id="3" name="2 İçerik Yer Tutucusu"/>
          <p:cNvSpPr>
            <a:spLocks noGrp="1"/>
          </p:cNvSpPr>
          <p:nvPr>
            <p:ph idx="1"/>
          </p:nvPr>
        </p:nvSpPr>
        <p:spPr>
          <a:xfrm>
            <a:off x="467544" y="2132856"/>
            <a:ext cx="8229600" cy="5357192"/>
          </a:xfrm>
        </p:spPr>
        <p:txBody>
          <a:bodyPr>
            <a:normAutofit/>
          </a:bodyPr>
          <a:lstStyle/>
          <a:p>
            <a:pPr>
              <a:buNone/>
            </a:pPr>
            <a:r>
              <a:rPr lang="tr-TR" sz="2400" b="1" dirty="0" smtClean="0">
                <a:solidFill>
                  <a:schemeClr val="tx1"/>
                </a:solidFill>
              </a:rPr>
              <a:t>5. </a:t>
            </a:r>
            <a:r>
              <a:rPr lang="tr-TR" sz="2400" dirty="0" smtClean="0">
                <a:solidFill>
                  <a:schemeClr val="tx1"/>
                </a:solidFill>
              </a:rPr>
              <a:t>Üniversitendeki en büyük kırtasiye dükkânı, final sınavları başlamadan önceki üç gün ne kadar ciro elde ediyordur?</a:t>
            </a:r>
          </a:p>
          <a:p>
            <a:pPr>
              <a:buNone/>
            </a:pPr>
            <a:r>
              <a:rPr lang="tr-TR" sz="2400" b="1" dirty="0" smtClean="0">
                <a:solidFill>
                  <a:schemeClr val="tx1"/>
                </a:solidFill>
              </a:rPr>
              <a:t>4. </a:t>
            </a:r>
            <a:r>
              <a:rPr lang="tr-TR" sz="2400" dirty="0" smtClean="0">
                <a:solidFill>
                  <a:schemeClr val="tx1"/>
                </a:solidFill>
              </a:rPr>
              <a:t>Ramazan ayında X şehrindeki kola tüketim miktarı ne kadardır?</a:t>
            </a:r>
          </a:p>
          <a:p>
            <a:pPr>
              <a:buNone/>
            </a:pPr>
            <a:r>
              <a:rPr lang="tr-TR" sz="2400" b="1" dirty="0" smtClean="0">
                <a:solidFill>
                  <a:schemeClr val="tx1"/>
                </a:solidFill>
              </a:rPr>
              <a:t>3. </a:t>
            </a:r>
            <a:r>
              <a:rPr lang="tr-TR" sz="2400" dirty="0" smtClean="0">
                <a:solidFill>
                  <a:schemeClr val="tx1"/>
                </a:solidFill>
              </a:rPr>
              <a:t>Çin’de kaç futbol topu vardır?</a:t>
            </a:r>
          </a:p>
          <a:p>
            <a:pPr>
              <a:buNone/>
            </a:pPr>
            <a:r>
              <a:rPr lang="tr-TR" sz="2400" b="1" dirty="0" smtClean="0">
                <a:solidFill>
                  <a:schemeClr val="tx1"/>
                </a:solidFill>
              </a:rPr>
              <a:t>2. </a:t>
            </a:r>
            <a:r>
              <a:rPr lang="tr-TR" sz="2400" dirty="0" smtClean="0">
                <a:solidFill>
                  <a:schemeClr val="tx1"/>
                </a:solidFill>
              </a:rPr>
              <a:t>Şu an İstanbul’da havada kaç uçak vardır?</a:t>
            </a:r>
          </a:p>
          <a:p>
            <a:pPr>
              <a:buNone/>
            </a:pPr>
            <a:r>
              <a:rPr lang="tr-TR" sz="2400" b="1" dirty="0" smtClean="0">
                <a:solidFill>
                  <a:schemeClr val="tx1"/>
                </a:solidFill>
              </a:rPr>
              <a:t>1. </a:t>
            </a:r>
            <a:r>
              <a:rPr lang="tr-TR" sz="2400" dirty="0" smtClean="0">
                <a:solidFill>
                  <a:schemeClr val="tx1"/>
                </a:solidFill>
              </a:rPr>
              <a:t>Göldeki balıkların sayısını nasıl hesaplarsın?</a:t>
            </a:r>
            <a:endParaRPr lang="tr-TR" sz="2400" dirty="0">
              <a:solidFill>
                <a:schemeClr val="tx1"/>
              </a:solidFill>
            </a:endParaRPr>
          </a:p>
        </p:txBody>
      </p:sp>
      <p:sp>
        <p:nvSpPr>
          <p:cNvPr id="4" name="Slide Number Placeholder 5"/>
          <p:cNvSpPr>
            <a:spLocks noGrp="1"/>
          </p:cNvSpPr>
          <p:nvPr>
            <p:ph type="sldNum" sz="quarter" idx="12"/>
          </p:nvPr>
        </p:nvSpPr>
        <p:spPr>
          <a:xfrm>
            <a:off x="7741132" y="295730"/>
            <a:ext cx="791308" cy="767687"/>
          </a:xfrm>
        </p:spPr>
        <p:txBody>
          <a:bodyPr/>
          <a:lstStyle/>
          <a:p>
            <a:fld id="{8B37D5FE-740C-46F5-801A-FA5477D9711F}" type="slidenum">
              <a:rPr lang="en-US" smtClean="0"/>
              <a:pPr/>
              <a:t>78</a:t>
            </a:fld>
            <a:endParaRPr lang="en-US" dirty="0"/>
          </a:p>
        </p:txBody>
      </p:sp>
    </p:spTree>
  </p:cSld>
  <p:clrMapOvr>
    <a:masterClrMapping/>
  </p:clrMapOvr>
  <p:transition>
    <p:cover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pPr algn="ctr"/>
            <a:r>
              <a:rPr lang="tr-TR" sz="5400" dirty="0" smtClean="0"/>
              <a:t>Dinlediğiniz </a:t>
            </a:r>
            <a:br>
              <a:rPr lang="tr-TR" sz="5400" dirty="0" smtClean="0"/>
            </a:br>
            <a:r>
              <a:rPr lang="tr-TR" sz="5400" dirty="0" smtClean="0"/>
              <a:t>İçin </a:t>
            </a:r>
            <a:br>
              <a:rPr lang="tr-TR" sz="5400" dirty="0" smtClean="0"/>
            </a:br>
            <a:r>
              <a:rPr lang="tr-TR" sz="5400" dirty="0" smtClean="0"/>
              <a:t>Teşekkürler</a:t>
            </a:r>
            <a:endParaRPr lang="tr-TR" sz="5400" dirty="0"/>
          </a:p>
        </p:txBody>
      </p:sp>
      <p:sp>
        <p:nvSpPr>
          <p:cNvPr id="8" name="7 Metin Yer Tutucusu"/>
          <p:cNvSpPr>
            <a:spLocks noGrp="1"/>
          </p:cNvSpPr>
          <p:nvPr>
            <p:ph type="body" sz="half" idx="13"/>
          </p:nvPr>
        </p:nvSpPr>
        <p:spPr>
          <a:xfrm>
            <a:off x="1387278" y="3809278"/>
            <a:ext cx="5921026" cy="333113"/>
          </a:xfrm>
        </p:spPr>
        <p:txBody>
          <a:bodyPr/>
          <a:lstStyle/>
          <a:p>
            <a:pPr algn="r"/>
            <a:r>
              <a:rPr lang="tr-TR" dirty="0" smtClean="0"/>
              <a:t>Doç. Dr. Kader ŞAHİN  </a:t>
            </a:r>
            <a:endParaRPr lang="tr-TR" dirty="0"/>
          </a:p>
        </p:txBody>
      </p:sp>
      <p:sp>
        <p:nvSpPr>
          <p:cNvPr id="7" name="6 Metin Yer Tutucusu"/>
          <p:cNvSpPr>
            <a:spLocks noGrp="1"/>
          </p:cNvSpPr>
          <p:nvPr>
            <p:ph type="body" sz="half" idx="2"/>
          </p:nvPr>
        </p:nvSpPr>
        <p:spPr>
          <a:xfrm>
            <a:off x="866440" y="5000816"/>
            <a:ext cx="7521984" cy="1010619"/>
          </a:xfrm>
        </p:spPr>
        <p:txBody>
          <a:bodyPr/>
          <a:lstStyle/>
          <a:p>
            <a:pPr algn="ctr"/>
            <a:r>
              <a:rPr lang="tr-TR" b="1" dirty="0" smtClean="0">
                <a:effectLst>
                  <a:outerShdw blurRad="38100" dist="38100" dir="2700000" algn="tl">
                    <a:srgbClr val="000000">
                      <a:alpha val="43137"/>
                    </a:srgbClr>
                  </a:outerShdw>
                </a:effectLst>
              </a:rPr>
              <a:t>KARADENİZ TEKNİK ÜNİVERSİTESİ </a:t>
            </a:r>
          </a:p>
          <a:p>
            <a:pPr algn="ctr"/>
            <a:r>
              <a:rPr lang="tr-TR" b="1" dirty="0" smtClean="0">
                <a:effectLst>
                  <a:outerShdw blurRad="38100" dist="38100" dir="2700000" algn="tl">
                    <a:srgbClr val="000000">
                      <a:alpha val="43137"/>
                    </a:srgbClr>
                  </a:outerShdw>
                </a:effectLst>
              </a:rPr>
              <a:t>KARİYER MERKEZİ</a:t>
            </a:r>
            <a:endParaRPr lang="tr-TR" b="1" dirty="0">
              <a:effectLst>
                <a:outerShdw blurRad="38100" dist="38100" dir="2700000" algn="tl">
                  <a:srgbClr val="000000">
                    <a:alpha val="43137"/>
                  </a:srgbClr>
                </a:outerShdw>
              </a:effectLst>
            </a:endParaRPr>
          </a:p>
        </p:txBody>
      </p:sp>
      <p:sp>
        <p:nvSpPr>
          <p:cNvPr id="4" name="Slide Number Placeholder 5"/>
          <p:cNvSpPr>
            <a:spLocks noGrp="1"/>
          </p:cNvSpPr>
          <p:nvPr>
            <p:ph type="sldNum" sz="quarter" idx="12"/>
          </p:nvPr>
        </p:nvSpPr>
        <p:spPr/>
        <p:txBody>
          <a:bodyPr/>
          <a:lstStyle/>
          <a:p>
            <a:fld id="{8B37D5FE-740C-46F5-801A-FA5477D9711F}" type="slidenum">
              <a:rPr lang="en-US" smtClean="0"/>
              <a:pPr/>
              <a:t>79</a:t>
            </a:fld>
            <a:endParaRPr lang="en-US" dirty="0"/>
          </a:p>
        </p:txBody>
      </p:sp>
    </p:spTree>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Alternatif CV</a:t>
            </a:r>
            <a:endParaRPr lang="tr-TR" dirty="0"/>
          </a:p>
        </p:txBody>
      </p:sp>
      <p:sp>
        <p:nvSpPr>
          <p:cNvPr id="3" name="2 İçerik Yer Tutucusu"/>
          <p:cNvSpPr>
            <a:spLocks noGrp="1"/>
          </p:cNvSpPr>
          <p:nvPr>
            <p:ph idx="1"/>
          </p:nvPr>
        </p:nvSpPr>
        <p:spPr>
          <a:xfrm>
            <a:off x="864382" y="2489200"/>
            <a:ext cx="7812074" cy="4108152"/>
          </a:xfrm>
        </p:spPr>
        <p:txBody>
          <a:bodyPr>
            <a:noAutofit/>
          </a:bodyPr>
          <a:lstStyle/>
          <a:p>
            <a:r>
              <a:rPr lang="tr-TR" sz="2400" dirty="0">
                <a:solidFill>
                  <a:schemeClr val="tx1"/>
                </a:solidFill>
              </a:rPr>
              <a:t>Standart bir formatı yoktur. Yaratıcılık gerektiren alanlara yapılan başvurularda kullanılabilir. (Örn: Reklamcılık, moda tasarım, halkla ilişkiler vb.)</a:t>
            </a:r>
            <a:r>
              <a:rPr lang="tr-TR" sz="2400" dirty="0" smtClean="0">
                <a:solidFill>
                  <a:schemeClr val="tx1"/>
                </a:solidFill>
              </a:rPr>
              <a:t/>
            </a:r>
            <a:br>
              <a:rPr lang="tr-TR" sz="2400" dirty="0" smtClean="0">
                <a:solidFill>
                  <a:schemeClr val="tx1"/>
                </a:solidFill>
              </a:rPr>
            </a:br>
            <a:r>
              <a:rPr lang="tr-TR" sz="2400" dirty="0">
                <a:solidFill>
                  <a:schemeClr val="tx1"/>
                </a:solidFill>
              </a:rPr>
              <a:t>• Kişisel Bilgiler</a:t>
            </a:r>
            <a:r>
              <a:rPr lang="tr-TR" sz="2400" dirty="0" smtClean="0">
                <a:solidFill>
                  <a:schemeClr val="tx1"/>
                </a:solidFill>
              </a:rPr>
              <a:t/>
            </a:r>
            <a:br>
              <a:rPr lang="tr-TR" sz="2400" dirty="0" smtClean="0">
                <a:solidFill>
                  <a:schemeClr val="tx1"/>
                </a:solidFill>
              </a:rPr>
            </a:br>
            <a:r>
              <a:rPr lang="tr-TR" sz="2400" dirty="0">
                <a:solidFill>
                  <a:schemeClr val="tx1"/>
                </a:solidFill>
              </a:rPr>
              <a:t>• Kariyer Hedefi</a:t>
            </a:r>
            <a:r>
              <a:rPr lang="tr-TR" sz="2400" dirty="0" smtClean="0">
                <a:solidFill>
                  <a:schemeClr val="tx1"/>
                </a:solidFill>
              </a:rPr>
              <a:t/>
            </a:r>
            <a:br>
              <a:rPr lang="tr-TR" sz="2400" dirty="0" smtClean="0">
                <a:solidFill>
                  <a:schemeClr val="tx1"/>
                </a:solidFill>
              </a:rPr>
            </a:br>
            <a:r>
              <a:rPr lang="tr-TR" sz="2400" dirty="0">
                <a:solidFill>
                  <a:schemeClr val="tx1"/>
                </a:solidFill>
              </a:rPr>
              <a:t>• Eğitim Bilgileri</a:t>
            </a:r>
            <a:r>
              <a:rPr lang="tr-TR" sz="2400" dirty="0" smtClean="0">
                <a:solidFill>
                  <a:schemeClr val="tx1"/>
                </a:solidFill>
              </a:rPr>
              <a:t/>
            </a:r>
            <a:br>
              <a:rPr lang="tr-TR" sz="2400" dirty="0" smtClean="0">
                <a:solidFill>
                  <a:schemeClr val="tx1"/>
                </a:solidFill>
              </a:rPr>
            </a:br>
            <a:r>
              <a:rPr lang="tr-TR" sz="2400" dirty="0">
                <a:solidFill>
                  <a:schemeClr val="tx1"/>
                </a:solidFill>
              </a:rPr>
              <a:t>• Staj/İş Deneyimi (varsa)</a:t>
            </a:r>
            <a:r>
              <a:rPr lang="tr-TR" sz="2400" dirty="0" smtClean="0">
                <a:solidFill>
                  <a:schemeClr val="tx1"/>
                </a:solidFill>
              </a:rPr>
              <a:t/>
            </a:r>
            <a:br>
              <a:rPr lang="tr-TR" sz="2400" dirty="0" smtClean="0">
                <a:solidFill>
                  <a:schemeClr val="tx1"/>
                </a:solidFill>
              </a:rPr>
            </a:br>
            <a:r>
              <a:rPr lang="tr-TR" sz="2400" dirty="0">
                <a:solidFill>
                  <a:schemeClr val="tx1"/>
                </a:solidFill>
              </a:rPr>
              <a:t>• Yabancı Dil Bilgisi</a:t>
            </a:r>
            <a:r>
              <a:rPr lang="tr-TR" sz="2400" dirty="0" smtClean="0">
                <a:solidFill>
                  <a:schemeClr val="tx1"/>
                </a:solidFill>
              </a:rPr>
              <a:t/>
            </a:r>
            <a:br>
              <a:rPr lang="tr-TR" sz="2400" dirty="0" smtClean="0">
                <a:solidFill>
                  <a:schemeClr val="tx1"/>
                </a:solidFill>
              </a:rPr>
            </a:br>
            <a:r>
              <a:rPr lang="tr-TR" sz="2400" dirty="0">
                <a:solidFill>
                  <a:schemeClr val="tx1"/>
                </a:solidFill>
              </a:rPr>
              <a:t>• Bilgisayar Bilgisi</a:t>
            </a:r>
            <a:r>
              <a:rPr lang="tr-TR" sz="2400" dirty="0" smtClean="0">
                <a:solidFill>
                  <a:schemeClr val="tx1"/>
                </a:solidFill>
              </a:rPr>
              <a:t/>
            </a:r>
            <a:br>
              <a:rPr lang="tr-TR" sz="2400" dirty="0" smtClean="0">
                <a:solidFill>
                  <a:schemeClr val="tx1"/>
                </a:solidFill>
              </a:rPr>
            </a:br>
            <a:r>
              <a:rPr lang="tr-TR" sz="2400" dirty="0">
                <a:solidFill>
                  <a:schemeClr val="tx1"/>
                </a:solidFill>
              </a:rPr>
              <a:t>• Üyelikler/Aktiviteler/İlgi Alanları</a:t>
            </a: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8</a:t>
            </a:fld>
            <a:endParaRPr lang="en-US" dirty="0"/>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500" dirty="0" smtClean="0"/>
              <a:t>Cv HAZIRLAMA </a:t>
            </a:r>
            <a:r>
              <a:rPr lang="tr-TR" sz="3500" dirty="0" smtClean="0"/>
              <a:t>TEKNİKLERİ</a:t>
            </a:r>
            <a:r>
              <a:rPr lang="tr-TR" sz="3500" dirty="0" smtClean="0"/>
              <a:t/>
            </a:r>
            <a:br>
              <a:rPr lang="tr-TR" sz="3500" dirty="0" smtClean="0"/>
            </a:br>
            <a:endParaRPr lang="tr-TR" sz="3500" dirty="0"/>
          </a:p>
        </p:txBody>
      </p:sp>
      <p:sp>
        <p:nvSpPr>
          <p:cNvPr id="6" name="5 Metin Yer Tutucusu"/>
          <p:cNvSpPr>
            <a:spLocks noGrp="1"/>
          </p:cNvSpPr>
          <p:nvPr>
            <p:ph type="body" idx="1"/>
          </p:nvPr>
        </p:nvSpPr>
        <p:spPr/>
        <p:txBody>
          <a:bodyPr>
            <a:normAutofit/>
          </a:bodyPr>
          <a:lstStyle/>
          <a:p>
            <a:pPr algn="ctr"/>
            <a:r>
              <a:rPr lang="tr-TR" sz="3600" b="1" dirty="0" smtClean="0">
                <a:solidFill>
                  <a:srgbClr val="0070C0"/>
                </a:solidFill>
                <a:latin typeface="+mj-lt"/>
              </a:rPr>
              <a:t>CV YAZIM KILAVUZU</a:t>
            </a:r>
            <a:endParaRPr lang="tr-TR" sz="3600" b="1" dirty="0">
              <a:solidFill>
                <a:srgbClr val="0070C0"/>
              </a:solidFill>
              <a:latin typeface="+mj-lt"/>
            </a:endParaRPr>
          </a:p>
        </p:txBody>
      </p:sp>
      <p:sp>
        <p:nvSpPr>
          <p:cNvPr id="4" name="Slide Number Placeholder 5"/>
          <p:cNvSpPr>
            <a:spLocks noGrp="1"/>
          </p:cNvSpPr>
          <p:nvPr>
            <p:ph type="sldNum" sz="quarter" idx="12"/>
          </p:nvPr>
        </p:nvSpPr>
        <p:spPr>
          <a:xfrm>
            <a:off x="7678616" y="295730"/>
            <a:ext cx="791308" cy="767687"/>
          </a:xfrm>
        </p:spPr>
        <p:txBody>
          <a:bodyPr/>
          <a:lstStyle/>
          <a:p>
            <a:fld id="{8B37D5FE-740C-46F5-801A-FA5477D9711F}" type="slidenum">
              <a:rPr lang="en-US" smtClean="0"/>
              <a:pPr/>
              <a:t>9</a:t>
            </a:fld>
            <a:endParaRPr lang="en-US" dirty="0"/>
          </a:p>
        </p:txBody>
      </p:sp>
    </p:spTree>
  </p:cSld>
  <p:clrMapOvr>
    <a:masterClrMapping/>
  </p:clrMapOvr>
  <p:transition>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Sunu</Template>
  <TotalTime>321</TotalTime>
  <Words>4164</Words>
  <Application>Microsoft Office PowerPoint</Application>
  <PresentationFormat>Ekran Gösterisi (4:3)</PresentationFormat>
  <Paragraphs>464</Paragraphs>
  <Slides>79</Slides>
  <Notes>2</Notes>
  <HiddenSlides>0</HiddenSlides>
  <MMClips>0</MMClips>
  <ScaleCrop>false</ScaleCrop>
  <HeadingPairs>
    <vt:vector size="4" baseType="variant">
      <vt:variant>
        <vt:lpstr>Tema</vt:lpstr>
      </vt:variant>
      <vt:variant>
        <vt:i4>1</vt:i4>
      </vt:variant>
      <vt:variant>
        <vt:lpstr>Slayt Başlıkları</vt:lpstr>
      </vt:variant>
      <vt:variant>
        <vt:i4>79</vt:i4>
      </vt:variant>
    </vt:vector>
  </HeadingPairs>
  <TitlesOfParts>
    <vt:vector size="80" baseType="lpstr">
      <vt:lpstr>İyon Toplantı Odası</vt:lpstr>
      <vt:lpstr>ETKİN CV HAZIRLAMA VE İŞ GÖRÜŞMESİ TEKNİKLERİ</vt:lpstr>
      <vt:lpstr>Cv HAZIRLAMA TEKNİKLERİ </vt:lpstr>
      <vt:lpstr>CV Türleri</vt:lpstr>
      <vt:lpstr>Kronolojik CV</vt:lpstr>
      <vt:lpstr>Performans CV</vt:lpstr>
      <vt:lpstr>İşlevsel CV</vt:lpstr>
      <vt:lpstr>Hedefe Yönelik CV</vt:lpstr>
      <vt:lpstr>Alternatif CV</vt:lpstr>
      <vt:lpstr>Cv HAZIRLAMA TEKNİKLERİ </vt:lpstr>
      <vt:lpstr>CV’de Olması Gereken Bölümler</vt:lpstr>
      <vt:lpstr>İsim ve İletişim Bilgileri </vt:lpstr>
      <vt:lpstr>Kişisel Bilgiler</vt:lpstr>
      <vt:lpstr>Kariyer Hedefi</vt:lpstr>
      <vt:lpstr>Eğitim Bilgileri</vt:lpstr>
      <vt:lpstr>İş/Staj Deneyimi</vt:lpstr>
      <vt:lpstr>Beceriler (Yabancı Dil, Bilgisayar Becerileri)</vt:lpstr>
      <vt:lpstr>İlgi Alanları/Üyelikler/Faaliyetler</vt:lpstr>
      <vt:lpstr>Referanslar</vt:lpstr>
      <vt:lpstr>Kronolojik Cv Örneği</vt:lpstr>
      <vt:lpstr>Kronolojik Yeni Mezun Cv Örneği</vt:lpstr>
      <vt:lpstr>Cv HAZIRLAMA TEKNİKLERİ </vt:lpstr>
      <vt:lpstr>Cv Yazarken Dikkat Edilmesi Gerekenler</vt:lpstr>
      <vt:lpstr>Cv Yazarken Dikkat Edilmesi Gerekenler</vt:lpstr>
      <vt:lpstr>Cv Yazarken Dikkat Edilmesi Gerekenler</vt:lpstr>
      <vt:lpstr>Cv HAZIRLAMA TEKNİKLERİ</vt:lpstr>
      <vt:lpstr>Cv Yazarken Yapılmaması Gerekenler</vt:lpstr>
      <vt:lpstr>Cv Yazarken Yapılmaması Gerekenler</vt:lpstr>
      <vt:lpstr>Cv Yazarken Yapılmaması Gerekenler</vt:lpstr>
      <vt:lpstr> Cv HAZIRLAMA TEKNİKLERİ</vt:lpstr>
      <vt:lpstr>Ön Yazı Nasıl Yazılır?</vt:lpstr>
      <vt:lpstr>Ön Yazı Nasıl Yazılır?</vt:lpstr>
      <vt:lpstr>İŞ GÖRÜŞMESİ </vt:lpstr>
      <vt:lpstr>İş Görüşmesi (Mülakat)</vt:lpstr>
      <vt:lpstr>Mülakat Türleri</vt:lpstr>
      <vt:lpstr>Yapılandırılmış Mülakat</vt:lpstr>
      <vt:lpstr>Yapılandırılmamış Mülakat</vt:lpstr>
      <vt:lpstr>Panel Mülakat</vt:lpstr>
      <vt:lpstr>Stres Mülakatı</vt:lpstr>
      <vt:lpstr>Grup Mülakatı Türleri</vt:lpstr>
      <vt:lpstr>İŞ GÖRÜŞMESİ </vt:lpstr>
      <vt:lpstr>Mülakata Gitmeden Önce</vt:lpstr>
      <vt:lpstr>Mülakata Gitmeden Önce</vt:lpstr>
      <vt:lpstr>Mülakatta Karşılaşabileceğiniz Soru Türleri</vt:lpstr>
      <vt:lpstr>Mülakatta Karşılaşabileceğiniz Soru Türleri</vt:lpstr>
      <vt:lpstr>Mülakatta Karşılaşabileceğiniz Soru Türleri</vt:lpstr>
      <vt:lpstr>Mülakatta Karşılaşabileceğiniz Soru Türleri</vt:lpstr>
      <vt:lpstr>Mülakatta Karşılaşabileceğiniz Soru Türleri</vt:lpstr>
      <vt:lpstr>Mülakatta Karşılaşabileceğiniz Soru Türleri</vt:lpstr>
      <vt:lpstr>Mülakatta Karşılaşabileceğiniz Soru Türleri</vt:lpstr>
      <vt:lpstr>Mülakatta Karşılaşabileceğiniz Soru Türleri</vt:lpstr>
      <vt:lpstr>Mülakatta Karşılaşabileceğiniz Soru Türleri</vt:lpstr>
      <vt:lpstr>İŞ GÖRÜŞMESİ   </vt:lpstr>
      <vt:lpstr>Mülakatta Yapılmaması Gerekenler</vt:lpstr>
      <vt:lpstr>Mülakatta Yapılmaması Gerekenler</vt:lpstr>
      <vt:lpstr>DEĞERLENDİRME MERKEZİ </vt:lpstr>
      <vt:lpstr>Değerlendirme Merkezi Uygulamaları</vt:lpstr>
      <vt:lpstr>Değerlendirme Merkezi Uygulamaları</vt:lpstr>
      <vt:lpstr>Rol Oynama</vt:lpstr>
      <vt:lpstr>Vaka Analizi</vt:lpstr>
      <vt:lpstr>Sunum</vt:lpstr>
      <vt:lpstr>Grup Tartışmaları</vt:lpstr>
      <vt:lpstr>Masamda/Ajandamda Bekleyen İşler</vt:lpstr>
      <vt:lpstr>Test ve Envanterler</vt:lpstr>
      <vt:lpstr>DEĞERLENDİRME MERKEZİ  UYGULAMALARI </vt:lpstr>
      <vt:lpstr>Yetkinlik Bazlı Mülakat</vt:lpstr>
      <vt:lpstr>Yetkinlik Bazlı Mülakat</vt:lpstr>
      <vt:lpstr>Yetkinlik Bazlı Mülakat</vt:lpstr>
      <vt:lpstr>Yetkinlik Bazlı Mülakat</vt:lpstr>
      <vt:lpstr>Yetkinlik Bazlı Mülakatta Karşılaşabileceğiniz Sorular</vt:lpstr>
      <vt:lpstr>Yetkinlik Bazlı Mülakatta Karşılaşabileceğiniz Sorular</vt:lpstr>
      <vt:lpstr>Yetkinlik Bazlı Mülakatta Karşılaşabileceğiniz Sorular</vt:lpstr>
      <vt:lpstr>Yetkinlik Bazlı Mülakatta Karşılaşabileceğiniz Sorular</vt:lpstr>
      <vt:lpstr>Yetkinlik Bazlı Mülakatta Karşılaşabileceğiniz Sorular</vt:lpstr>
      <vt:lpstr>Yetkinlik Bazlı Mülakatta Karşılaşabileceğiniz Sorular</vt:lpstr>
      <vt:lpstr>Yetkinlik Bazlı Mülakatta Karşılaşabileceğiniz Sorular</vt:lpstr>
      <vt:lpstr>EN İLGİNÇ VE ZOR  </vt:lpstr>
      <vt:lpstr>En İlginç ve Zor 10 Mülakat Sorusu</vt:lpstr>
      <vt:lpstr>En İlginç ve Zor 10 Mülakat Sorusu</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tuğba</dc:creator>
  <cp:lastModifiedBy>tuğba kaplan</cp:lastModifiedBy>
  <cp:revision>82</cp:revision>
  <dcterms:created xsi:type="dcterms:W3CDTF">2015-03-17T20:27:14Z</dcterms:created>
  <dcterms:modified xsi:type="dcterms:W3CDTF">2015-03-19T10:10:41Z</dcterms:modified>
</cp:coreProperties>
</file>