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586" r:id="rId3"/>
    <p:sldId id="583" r:id="rId4"/>
    <p:sldId id="587" r:id="rId5"/>
    <p:sldId id="621" r:id="rId6"/>
    <p:sldId id="622" r:id="rId7"/>
    <p:sldId id="623" r:id="rId8"/>
    <p:sldId id="625" r:id="rId9"/>
    <p:sldId id="624" r:id="rId10"/>
    <p:sldId id="628" r:id="rId11"/>
    <p:sldId id="293" r:id="rId12"/>
    <p:sldId id="344" r:id="rId13"/>
    <p:sldId id="345" r:id="rId14"/>
    <p:sldId id="283" r:id="rId15"/>
    <p:sldId id="346" r:id="rId16"/>
    <p:sldId id="347" r:id="rId17"/>
    <p:sldId id="483" r:id="rId18"/>
    <p:sldId id="550" r:id="rId19"/>
    <p:sldId id="631" r:id="rId20"/>
    <p:sldId id="632" r:id="rId21"/>
    <p:sldId id="633" r:id="rId22"/>
    <p:sldId id="634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528" r:id="rId31"/>
    <p:sldId id="463" r:id="rId32"/>
    <p:sldId id="432" r:id="rId33"/>
    <p:sldId id="541" r:id="rId34"/>
    <p:sldId id="555" r:id="rId35"/>
    <p:sldId id="636" r:id="rId36"/>
    <p:sldId id="637" r:id="rId37"/>
    <p:sldId id="560" r:id="rId38"/>
    <p:sldId id="638" r:id="rId39"/>
    <p:sldId id="639" r:id="rId40"/>
    <p:sldId id="661" r:id="rId41"/>
    <p:sldId id="640" r:id="rId42"/>
    <p:sldId id="641" r:id="rId43"/>
    <p:sldId id="642" r:id="rId44"/>
    <p:sldId id="643" r:id="rId45"/>
    <p:sldId id="653" r:id="rId46"/>
    <p:sldId id="591" r:id="rId47"/>
    <p:sldId id="647" r:id="rId48"/>
    <p:sldId id="648" r:id="rId49"/>
    <p:sldId id="644" r:id="rId50"/>
    <p:sldId id="645" r:id="rId51"/>
    <p:sldId id="649" r:id="rId52"/>
    <p:sldId id="646" r:id="rId53"/>
    <p:sldId id="651" r:id="rId54"/>
    <p:sldId id="655" r:id="rId55"/>
    <p:sldId id="546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46F-B337-4283-89C3-114D84B513AF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F00AF-A9E7-475D-A6B2-7178042AF0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16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Tehlikeli tam olarak sınırlandırmadığı durumlar mühendislik hizmetleriyle izole etmek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433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848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Geri Sarmalı Düşüş Durdurucu Kullanımı Video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222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66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Tehlikeli tam olarak sınırlandırmadığı durumlar mühendislik hizmetleriyle izole etmek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72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Tehlikeli tam olarak sınırlandırmadığı durumlar mühendislik hizmetleriyle izole etmek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94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Paraşüt tipi emniyet kemeri nasıl giyilir video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10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Paraşüt tipi emniyet kemeri nasıl giyilir video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06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51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27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10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F00AF-A9E7-475D-A6B2-7178042AF007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06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iri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5CB6360F-9D82-4717-8228-565FD25B5B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pic>
        <p:nvPicPr>
          <p:cNvPr id="10" name="Resim 9" descr="çizim içeren bir resim&#10;&#10;Açıklama otomatik olarak oluşturuldu">
            <a:extLst>
              <a:ext uri="{FF2B5EF4-FFF2-40B4-BE49-F238E27FC236}">
                <a16:creationId xmlns:a16="http://schemas.microsoft.com/office/drawing/2014/main" id="{95510F45-23D2-4543-B5AA-D74016EC7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810000"/>
            <a:ext cx="269947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9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id="{B4FB70A6-B456-4850-B164-06229B3C11C3}"/>
              </a:ext>
            </a:extLst>
          </p:cNvPr>
          <p:cNvSpPr/>
          <p:nvPr/>
        </p:nvSpPr>
        <p:spPr>
          <a:xfrm>
            <a:off x="-1" y="0"/>
            <a:ext cx="216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6E8A96A6-73C7-4462-9AE4-3A8545504400}"/>
              </a:ext>
            </a:extLst>
          </p:cNvPr>
          <p:cNvSpPr/>
          <p:nvPr/>
        </p:nvSpPr>
        <p:spPr>
          <a:xfrm>
            <a:off x="8370317" y="0"/>
            <a:ext cx="32400" cy="1440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E23CE08-F939-4246-B3EA-CC60F674808B}"/>
              </a:ext>
            </a:extLst>
          </p:cNvPr>
          <p:cNvSpPr txBox="1"/>
          <p:nvPr/>
        </p:nvSpPr>
        <p:spPr>
          <a:xfrm>
            <a:off x="4590317" y="954001"/>
            <a:ext cx="37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T.C.</a:t>
            </a:r>
            <a:br>
              <a:rPr lang="tr-TR" sz="12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</a:br>
            <a:r>
              <a:rPr lang="tr-TR" sz="12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KARADENİZ TEKNİK ÜNİVERSİTESİ</a:t>
            </a:r>
          </a:p>
        </p:txBody>
      </p:sp>
      <p:pic>
        <p:nvPicPr>
          <p:cNvPr id="22" name="Resim 21" descr="çizim içeren bir resim&#10;&#10;Açıklama otomatik olarak oluşturuldu">
            <a:extLst>
              <a:ext uri="{FF2B5EF4-FFF2-40B4-BE49-F238E27FC236}">
                <a16:creationId xmlns:a16="http://schemas.microsoft.com/office/drawing/2014/main" id="{B5D4BD03-BAF9-4658-8C5E-87E76AD90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810000"/>
            <a:ext cx="161968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C7F5269B-722E-471C-8A2E-95828EA727D2}"/>
              </a:ext>
            </a:extLst>
          </p:cNvPr>
          <p:cNvSpPr/>
          <p:nvPr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B338E73-4807-48D4-A5D2-698796A397C1}"/>
              </a:ext>
            </a:extLst>
          </p:cNvPr>
          <p:cNvSpPr/>
          <p:nvPr/>
        </p:nvSpPr>
        <p:spPr>
          <a:xfrm>
            <a:off x="8370000" y="6210000"/>
            <a:ext cx="32400" cy="64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pic>
        <p:nvPicPr>
          <p:cNvPr id="12" name="Resim 11" descr="çizim içeren bir resim&#10;&#10;Açıklama otomatik olarak oluşturuldu">
            <a:extLst>
              <a:ext uri="{FF2B5EF4-FFF2-40B4-BE49-F238E27FC236}">
                <a16:creationId xmlns:a16="http://schemas.microsoft.com/office/drawing/2014/main" id="{F866B4F8-8445-45A3-908E-B4628FA11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60000"/>
            <a:ext cx="1079789" cy="720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3E469E-9690-464C-BCFC-F34C27BC1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686" y="63514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rgbClr val="003B64"/>
                </a:solidFill>
                <a:latin typeface="Hurme Geometric Sans 1" panose="020B0200020000000000" pitchFamily="34" charset="-94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şekkü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2C03A0B8-C04D-46B9-83EE-686C38053D2D}"/>
              </a:ext>
            </a:extLst>
          </p:cNvPr>
          <p:cNvSpPr/>
          <p:nvPr/>
        </p:nvSpPr>
        <p:spPr>
          <a:xfrm>
            <a:off x="1619895" y="1"/>
            <a:ext cx="7524105" cy="68569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B8230EA-1A54-4CB0-941E-E3B434045FFF}"/>
              </a:ext>
            </a:extLst>
          </p:cNvPr>
          <p:cNvSpPr/>
          <p:nvPr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pic>
        <p:nvPicPr>
          <p:cNvPr id="13" name="Resim 12" descr="çizim içeren bir resim&#10;&#10;Açıklama otomatik olarak oluşturuldu">
            <a:extLst>
              <a:ext uri="{FF2B5EF4-FFF2-40B4-BE49-F238E27FC236}">
                <a16:creationId xmlns:a16="http://schemas.microsoft.com/office/drawing/2014/main" id="{7C7929B6-168A-4FD5-8197-C478A68FB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60000"/>
            <a:ext cx="107978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5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dirty="0"/>
              <a:t>Asıl başlık stili için tıklatın</a:t>
            </a:r>
            <a:endParaRPr kumimoji="0" lang="en-US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dirty="0"/>
              <a:t>Asıl alt başlık stilini düzenlemek için tıklatın</a:t>
            </a:r>
            <a:endParaRPr kumimoji="0" lang="en-US" dirty="0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7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85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30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06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58.png"/><Relationship Id="rId4" Type="http://schemas.openxmlformats.org/officeDocument/2006/relationships/hyperlink" Target="https://m.youtube.com/watch?v=WCXRs96ptc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rh_kSLnAay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idx="4294967295"/>
          </p:nvPr>
        </p:nvSpPr>
        <p:spPr>
          <a:xfrm>
            <a:off x="0" y="2276872"/>
            <a:ext cx="9144000" cy="1439466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r>
              <a:rPr lang="tr-TR" sz="3600" b="1" dirty="0">
                <a:solidFill>
                  <a:schemeClr val="bg1"/>
                </a:solidFill>
                <a:latin typeface="Hurme Geometric Sans 1"/>
                <a:cs typeface="Arial" panose="020B0604020202020204" pitchFamily="34" charset="0"/>
              </a:rPr>
              <a:t>KTÜ</a:t>
            </a:r>
            <a:br>
              <a:rPr lang="tr-TR" sz="3600" dirty="0">
                <a:solidFill>
                  <a:schemeClr val="bg1"/>
                </a:solidFill>
                <a:latin typeface="Hurme Geometric Sans 1"/>
              </a:rPr>
            </a:br>
            <a:r>
              <a:rPr lang="tr-TR" sz="3600" b="1" dirty="0">
                <a:solidFill>
                  <a:schemeClr val="bg1"/>
                </a:solidFill>
                <a:latin typeface="Hurme Geometric Sans 1"/>
                <a:cs typeface="Arial" panose="020B0604020202020204" pitchFamily="34" charset="0"/>
              </a:rPr>
              <a:t>İşyeri Sağlık ve Güvenlik Birimi</a:t>
            </a:r>
            <a:br>
              <a:rPr lang="tr-TR" sz="3600" dirty="0">
                <a:latin typeface="Hurme Geometric Sans 1"/>
                <a:cs typeface="Times New Roman" pitchFamily="18" charset="0"/>
              </a:rPr>
            </a:br>
            <a:r>
              <a:rPr lang="tr-TR" sz="3600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Yüksekte Çalışma Eğitimi</a:t>
            </a:r>
            <a:br>
              <a:rPr lang="tr-TR" sz="3600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</a:br>
            <a:br>
              <a:rPr lang="tr-TR" sz="3600" dirty="0">
                <a:latin typeface="Hurme Geometric Sans 1"/>
              </a:rPr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b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2400" dirty="0"/>
            </a:br>
            <a:br>
              <a:rPr lang="tr-TR" sz="3100" b="1" dirty="0"/>
            </a:br>
            <a:endParaRPr lang="tr-TR" sz="31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4294967295"/>
          </p:nvPr>
        </p:nvSpPr>
        <p:spPr>
          <a:xfrm>
            <a:off x="0" y="3900488"/>
            <a:ext cx="5410200" cy="2481262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pPr algn="ctr"/>
            <a:endParaRPr lang="tr-TR" dirty="0"/>
          </a:p>
          <a:p>
            <a:pPr marL="0" indent="0" algn="ctr">
              <a:buNone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tr-TR" sz="2400" b="1" dirty="0">
                <a:solidFill>
                  <a:schemeClr val="bg1"/>
                </a:solidFill>
                <a:latin typeface="Hurme Geometric Sans 1"/>
                <a:cs typeface="Arial" panose="020B0604020202020204" pitchFamily="34" charset="0"/>
              </a:rPr>
              <a:t>Yüksekte Çalışma Eğitmeni 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Turan İNCE</a:t>
            </a:r>
          </a:p>
          <a:p>
            <a:pPr algn="ctr"/>
            <a:r>
              <a:rPr lang="tr-TR" sz="2400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2023</a:t>
            </a:r>
          </a:p>
          <a:p>
            <a:pPr algn="ctr"/>
            <a:r>
              <a:rPr lang="tr-TR" sz="2400" b="1" i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turanince@ktu.edu.tr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588224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FOTOĞRAF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1F63A73-5CB1-4042-BD17-7F33342BB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648" y="3789238"/>
            <a:ext cx="2844824" cy="28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2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395536" y="1556792"/>
            <a:ext cx="8352928" cy="43924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4DE43B28-BFC3-49DC-89E3-0EAFBF49AD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9672" y="365125"/>
            <a:ext cx="7128792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Hurme Geometric Sans 1"/>
                <a:cs typeface="Arial" pitchFamily="34" charset="0"/>
              </a:rPr>
              <a:t>Yüksekte Çalışma Organizasyonu Oluşturmak</a:t>
            </a:r>
            <a:endParaRPr lang="tr-TR" sz="2800" dirty="0">
              <a:solidFill>
                <a:srgbClr val="FF0000"/>
              </a:solidFill>
              <a:latin typeface="Hurme Geometric Sans 1"/>
              <a:cs typeface="Arial" panose="020B0604020202020204" pitchFamily="34" charset="0"/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124A8CD2-21B9-4CD1-B125-4610182017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2249488"/>
            <a:ext cx="7272808" cy="432435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tr-TR" sz="2800" b="1" dirty="0">
                <a:latin typeface="Hurme Geometric Sans 1"/>
                <a:cs typeface="Arial" panose="020B0604020202020204" pitchFamily="34" charset="0"/>
              </a:rPr>
              <a:t>Güvenli giriş-çıkış yerlerinin sağlanması</a:t>
            </a:r>
          </a:p>
          <a:p>
            <a:pPr marL="109728" indent="0">
              <a:buClrTx/>
              <a:buNone/>
              <a:defRPr/>
            </a:pPr>
            <a:endParaRPr lang="tr-TR" sz="2800" b="1" dirty="0">
              <a:latin typeface="Hurme Geometric Sans 1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  <a:defRPr/>
            </a:pPr>
            <a:r>
              <a:rPr lang="tr-TR" sz="2800" b="1" dirty="0">
                <a:latin typeface="Hurme Geometric Sans 1"/>
                <a:cs typeface="Arial" panose="020B0604020202020204" pitchFamily="34" charset="0"/>
              </a:rPr>
              <a:t>Toplu koruyucu önlemler</a:t>
            </a:r>
          </a:p>
          <a:p>
            <a:pPr marL="109728" indent="0" algn="just">
              <a:buClrTx/>
              <a:buNone/>
              <a:defRPr/>
            </a:pPr>
            <a:endParaRPr lang="tr-TR" sz="2800" b="1" dirty="0">
              <a:latin typeface="Hurme Geometric Sans 1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  <a:defRPr/>
            </a:pPr>
            <a:r>
              <a:rPr lang="tr-TR" sz="2800" b="1" dirty="0">
                <a:latin typeface="Hurme Geometric Sans 1"/>
                <a:cs typeface="Arial" panose="020B0604020202020204" pitchFamily="34" charset="0"/>
              </a:rPr>
              <a:t>Kişisel koruyucu önlemler</a:t>
            </a:r>
          </a:p>
          <a:p>
            <a:pPr marL="109728" indent="0" algn="just">
              <a:buClrTx/>
              <a:buNone/>
              <a:defRPr/>
            </a:pPr>
            <a:endParaRPr lang="tr-TR" sz="2800" b="1" dirty="0">
              <a:latin typeface="Hurme Geometric Sans 1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  <a:defRPr/>
            </a:pPr>
            <a:r>
              <a:rPr lang="tr-TR" sz="2800" b="1" dirty="0">
                <a:latin typeface="Hurme Geometric Sans 1"/>
                <a:cs typeface="Arial" panose="020B0604020202020204" pitchFamily="34" charset="0"/>
              </a:rPr>
              <a:t>Uygulamaların kontrolleri</a:t>
            </a:r>
          </a:p>
          <a:p>
            <a:endParaRPr lang="tr-TR" dirty="0">
              <a:latin typeface="Hurme Geometric Sans 1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289E8B8C-91DC-42B0-9790-C0A47C893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939800"/>
          </a:xfrm>
        </p:spPr>
        <p:txBody>
          <a:bodyPr>
            <a:normAutofit fontScale="90000"/>
          </a:bodyPr>
          <a:lstStyle/>
          <a:p>
            <a:pPr algn="ctr"/>
            <a:b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</a:br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Yükseklik Nedir </a:t>
            </a:r>
            <a:br>
              <a:rPr lang="tr-TR" dirty="0">
                <a:latin typeface="Hurme Geometric Sans 1"/>
                <a:cs typeface="Arial" panose="020B0604020202020204" pitchFamily="34" charset="0"/>
              </a:rPr>
            </a:br>
            <a:endParaRPr lang="tr-TR" dirty="0">
              <a:latin typeface="Hurme Geometric Sans 1"/>
              <a:cs typeface="Arial" panose="020B0604020202020204" pitchFamily="34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1CB427B9-218C-467B-AE76-F3BF7C3C2C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2249488"/>
            <a:ext cx="5040560" cy="432435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/>
                <a:cs typeface="Arial" panose="020B0604020202020204" pitchFamily="34" charset="0"/>
              </a:rPr>
              <a:t>Genel olarak yükseklik ;adım atarak çıkamayacağımız yerler olarak tanımlanır </a:t>
            </a:r>
          </a:p>
          <a:p>
            <a:pPr marL="109728" indent="0">
              <a:buClrTx/>
              <a:buNone/>
            </a:pPr>
            <a:endParaRPr lang="tr-TR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/>
                <a:cs typeface="Arial" panose="020B0604020202020204" pitchFamily="34" charset="0"/>
              </a:rPr>
              <a:t>İnsanların boyları birbirinden farklı olsa  da her insanın denge noktası ikinci bel omurudur. İkinci bel omurunu gecen yerler yüksek olarak kabul edilir.</a:t>
            </a:r>
          </a:p>
          <a:p>
            <a:pPr marL="109728" indent="0">
              <a:buClrTx/>
              <a:buNone/>
            </a:pPr>
            <a:endParaRPr lang="tr-TR" dirty="0">
              <a:latin typeface="Hurme Geometric Sans 1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AA03E4D-14F7-4730-9F58-058BE983F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00808"/>
            <a:ext cx="2333625" cy="421962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783A03D-526F-4D9B-9C5A-9E3B99537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98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795C31-CE3C-447D-AB76-23729EDFFB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750888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Neden Yükseğe Çıkıyoruz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903350-489E-4ED2-8FAB-F38FF03D54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63688" y="1893888"/>
            <a:ext cx="7056784" cy="435133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İnşaat yapımı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Gemi tamiri inşası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Bina dış cephe temiz temizliği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Vinç yada asansör bakımı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Bina dış cephelerin temizliği (çatı, duvar, cam vb. )</a:t>
            </a:r>
          </a:p>
          <a:p>
            <a:pPr marL="109728" indent="0">
              <a:buNone/>
            </a:pPr>
            <a:endParaRPr lang="tr-TR" sz="2400" dirty="0">
              <a:solidFill>
                <a:srgbClr val="FF0000"/>
              </a:solidFill>
              <a:latin typeface="Hurme Geometric Sans 1" panose="020B0200020000000000"/>
            </a:endParaRPr>
          </a:p>
          <a:p>
            <a:pPr marL="109728" indent="0">
              <a:buNone/>
            </a:pPr>
            <a:r>
              <a:rPr lang="tr-TR" dirty="0">
                <a:solidFill>
                  <a:srgbClr val="FF0000"/>
                </a:solidFill>
                <a:latin typeface="Hurme Geometric Sans 1" panose="020B0200020000000000"/>
              </a:rPr>
              <a:t>Tek yöntem yükseğe çıkmak olmadıkça yüksekte çalışma yapılmamalıdır.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6F66965-D928-4B93-8391-12C2B4F48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49132B-CD45-45D2-8D55-50209B8211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8350"/>
            <a:ext cx="8229600" cy="644525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Yüksekte Çalışma Ortamları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8644EF-38CA-4450-9869-214C212932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452563"/>
            <a:ext cx="7128792" cy="5405437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Köprüler ve barajlar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Bina ve inşaat uygulamaları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Enerji ve haberleşme tesisleri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Tersaneler ve atölyeler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Gökdelenler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Endüstriyel tesisler ve silolar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Petro kimya tesisleri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Havaalanları, hangarlar ve uçak bakım tesisleri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Kara ve demir yolu uygulamaları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Turizm sektörü, oteller, konser salonları, dağcılık spor faaliyetleri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Fabrika binaları menholler, kuyular, tüneller, şaftlar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Resmi binalar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Tarihi eserler, müzeler restorasyon çalışmaları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Çeşitli askeri faaliyetler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dirty="0">
              <a:latin typeface="Hurme Geometric Sans 1" panose="020B020002000000000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dirty="0">
              <a:latin typeface="Hurme Geometric Sans 1" panose="020B020002000000000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dirty="0">
              <a:latin typeface="Hurme Geometric Sans 1" panose="020B020002000000000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5D32A68-FB04-449A-A262-8A192E86F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82638"/>
            <a:ext cx="9144000" cy="6302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24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              Çalışanların Düşmesine Neden Olabilecek Faktörler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7EE161CD-3455-42B1-8569-A531BEA891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511300"/>
            <a:ext cx="7524328" cy="5230813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Bir seviyenden başka bir seviyeye geçme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Korumasız boşluklar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Çalışma platformlarını aşırı yüklenmesi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Zayıf ve bakımsız korkuluklar ve tırabzanlar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Kırılgan ve kaygan yüzeyler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Kot farkları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Standartsız, yetersiz ve uygun olmayan donamım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Merdivenlerin yanlış kullanımı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Kötü hava koşulları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Yetersiz ışıklandırma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İskele, merdiven vb yerlere araç çarpması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Kişisel koruyucu donanım ve ekipmanın doğru kullanılmaması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Eğitimsizlik, yanlış yönlendirme, acemilik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Mühendislik hataları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Uygunsuz eleman atama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İş güvenliği kurallarına uymama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Yetersiz kontrol ve bakım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tr-TR" sz="2200" dirty="0">
                <a:latin typeface="Hurme Geometric Sans 1" panose="020B0200020000000000"/>
                <a:cs typeface="Arial" panose="020B0604020202020204" pitchFamily="34" charset="0"/>
              </a:rPr>
              <a:t>Yüksekte çalışmaya engel sağlık sorunları</a:t>
            </a:r>
          </a:p>
          <a:p>
            <a:pPr marL="624078" indent="-514350">
              <a:buClrTx/>
              <a:buFont typeface="+mj-lt"/>
              <a:buAutoNum type="arabicPeriod"/>
            </a:pPr>
            <a:endParaRPr lang="tr-TR" dirty="0">
              <a:latin typeface="Hurme Geometric Sans 1" panose="020B0200020000000000"/>
            </a:endParaRPr>
          </a:p>
          <a:p>
            <a:pPr marL="624078" indent="-514350">
              <a:buClrTx/>
              <a:buFont typeface="+mj-lt"/>
              <a:buAutoNum type="arabicPeriod"/>
            </a:pPr>
            <a:endParaRPr lang="tr-TR" dirty="0">
              <a:latin typeface="Hurme Geometric Sans 1" panose="020B0200020000000000"/>
            </a:endParaRPr>
          </a:p>
          <a:p>
            <a:pPr marL="624078" indent="-514350">
              <a:buClrTx/>
              <a:buFont typeface="+mj-lt"/>
              <a:buAutoNum type="arabicPeriod"/>
            </a:pPr>
            <a:endParaRPr lang="tr-TR" dirty="0">
              <a:latin typeface="Hurme Geometric Sans 1" panose="020B020002000000000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99B3091-5DFA-4219-A52C-69A933F2E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858838"/>
            <a:ext cx="9144000" cy="62071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   Yüksekte Çalışırken Kullanılan Koruyucu Donanımlar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CD8DFE-ECC4-46D2-AA07-255A801874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719263"/>
            <a:ext cx="6816303" cy="4854575"/>
          </a:xfrm>
        </p:spPr>
        <p:txBody>
          <a:bodyPr/>
          <a:lstStyle/>
          <a:p>
            <a:pPr marL="109728" indent="0">
              <a:buNone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Hangi yükseklikten sonra koruyucu donanım zorunluluktur?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Her ne sebeple olursa olsun 1,2 mt. üzerine çıkıyorsak koruyucu donanım kullanmamız gerekir.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77A5D563-8796-4C57-BE52-BF6B1B00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756334"/>
            <a:ext cx="6916115" cy="226761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77D67CB-3027-4B05-80D7-3E0BCED64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179512" y="987425"/>
            <a:ext cx="8964488" cy="452438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        Yükseğe Çıkılmadan Önce Yapılması Gerekenler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619672" y="1743075"/>
            <a:ext cx="7416824" cy="2622029"/>
          </a:xfrm>
        </p:spPr>
        <p:txBody>
          <a:bodyPr>
            <a:normAutofit/>
          </a:bodyPr>
          <a:lstStyle/>
          <a:p>
            <a:pPr marL="566928" indent="-457200">
              <a:buClrTx/>
              <a:buAutoNum type="arabicPeriod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Yüksekte </a:t>
            </a: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yapılacak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çalışma için risk analizi yapmak</a:t>
            </a:r>
          </a:p>
          <a:p>
            <a:pPr marL="566928" indent="-457200">
              <a:buClrTx/>
              <a:buAutoNum type="arabicPeriod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Personele yüksekte çalışma izin formu düzenlemek </a:t>
            </a:r>
          </a:p>
          <a:p>
            <a:pPr marL="566928" indent="-457200">
              <a:buClrTx/>
              <a:buAutoNum type="arabicPeriod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Yüksekte çalışabilir sağlık raporu almak</a:t>
            </a:r>
          </a:p>
          <a:p>
            <a:pPr marL="566928" indent="-457200">
              <a:buClrTx/>
              <a:buAutoNum type="arabicPeriod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Yüksekte çalışma eğitiminin verilmesi</a:t>
            </a:r>
          </a:p>
          <a:p>
            <a:pPr marL="566928" indent="-457200">
              <a:buClrTx/>
              <a:buAutoNum type="arabicPeriod"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AutoNum type="arabicPeriod"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B87C97-F2C8-4CCC-8BB8-EB85DC9A3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653136"/>
            <a:ext cx="3600953" cy="191479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9DF1A6EA-FAC7-411E-B7E0-64F0E19EF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776288"/>
            <a:ext cx="9144000" cy="719137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                  Yüksekte Yapılacak Çalışma İçin Risk Analizi Yapılmalı  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E4DD9A6-43B1-4E58-B63C-E999AB80044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65117"/>
            <a:ext cx="7307105" cy="5033962"/>
          </a:xfr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E0F3F21-F326-4892-B4FE-25B00996B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2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0CD0F-2D6D-46DD-9308-289F0DE5A5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9672" y="981075"/>
            <a:ext cx="4248472" cy="80168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Risk Yönetimi ve Değerlendirmesi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F8D520-1C84-4699-A914-5CEA2ABF9C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916113"/>
            <a:ext cx="4497410" cy="46577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Risk Kontrol Adımları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 </a:t>
            </a:r>
            <a:r>
              <a:rPr lang="tr-TR" dirty="0">
                <a:highlight>
                  <a:srgbClr val="FF0000"/>
                </a:highlight>
                <a:latin typeface="Hurme Geometric Sans 1" panose="020B0200020000000000"/>
                <a:cs typeface="Arial" panose="020B0604020202020204" pitchFamily="34" charset="0"/>
              </a:rPr>
              <a:t>Bertaraf et</a:t>
            </a:r>
          </a:p>
          <a:p>
            <a:pPr marL="109728" indent="0">
              <a:buClrTx/>
              <a:buNone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İşi yerde yapılabilirse yerde yapmak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Tamiri yerde yapmak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Malzemeleri alçakta depolamak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BA31A9-2DF3-4545-A166-9C41FE4A4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082" y="1150976"/>
            <a:ext cx="3024337" cy="208909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08D8D08-4173-47D4-89BD-B20392F95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631" y="3422472"/>
            <a:ext cx="3103766" cy="15841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11F85AC-3FC6-49E1-96CB-F5E13319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345" y="5084769"/>
            <a:ext cx="3024337" cy="136676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80DD7E9-FFE5-409B-A8C2-A69716449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4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0CD0F-2D6D-46DD-9308-289F0DE5A5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9672" y="981075"/>
            <a:ext cx="4392488" cy="80168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Risk Yönetimi ve Değerlendirmesi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F8D520-1C84-4699-A914-5CEA2ABF9C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916113"/>
            <a:ext cx="4752528" cy="46577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Risk Kontrol Adımları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İkame et </a:t>
            </a:r>
          </a:p>
          <a:p>
            <a:pPr marL="109728" indent="0">
              <a:buClrTx/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İskele gibi doğru ekipmanın seçimi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Seçilen ekipmanın güveliğinden emin ol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Güvenli erişimi sağla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224FC82-BAF8-4A7B-9E49-27024961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079277"/>
            <a:ext cx="2664295" cy="170109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8948176-D2C3-4A9B-B52E-63B17BE0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7" y="2924944"/>
            <a:ext cx="2664295" cy="184362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1075A858-D97D-4E25-B8EC-4686E769F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7" y="1280097"/>
            <a:ext cx="2664295" cy="148949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0D1E63B-C5A6-4C0D-A6E9-EB4057D7F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2016125" y="684213"/>
            <a:ext cx="7127875" cy="657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0000"/>
                </a:solidFill>
                <a:latin typeface="Hurme Geometric Sans 1"/>
                <a:cs typeface="Arial" pitchFamily="34" charset="0"/>
              </a:rPr>
              <a:t>Sunum Akışı 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1620588" y="1340768"/>
            <a:ext cx="7127875" cy="540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itchFamily="34" charset="0"/>
              <a:buChar char="•"/>
              <a:defRPr/>
            </a:pPr>
            <a:endParaRPr lang="tr-TR" sz="2400" b="1" dirty="0">
              <a:solidFill>
                <a:schemeClr val="tx1"/>
              </a:solidFill>
              <a:latin typeface="Hurme Geometric Sans 1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tr-TR" sz="2400" b="1" dirty="0">
              <a:solidFill>
                <a:schemeClr val="tx1"/>
              </a:solidFill>
              <a:latin typeface="Hurme Geometric Sans 1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Amaç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Mevzuat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Yükseklik Kavramı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     Yüksekte Çalışmanın Tehlike ve Riskleri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     Yüksekte Çalışma Ortamları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     Yüksekte Çalışma Organizasyonu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Çalışanların Düşmesine Neden Olabilecek Faktörler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Risk Yönetimi ve Değerlendirilmesi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Yüksekte Çalışma Koşulları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Neden Düşeriz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      Düşme Zamanı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      Düşme Önleme Politikası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      Yüksekten Düşme Mesafesinin Hesaplanması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Düşme Önleyici ve Durdurucu Sistemler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Güvenli Merdiven Kullanımı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solidFill>
                  <a:schemeClr val="tx1"/>
                </a:solidFill>
                <a:latin typeface="Hurme Geometric Sans 1"/>
                <a:cs typeface="Arial" pitchFamily="34" charset="0"/>
              </a:rPr>
              <a:t>Yüksekte Çalışma Ekipmanları </a:t>
            </a:r>
          </a:p>
          <a:p>
            <a:pPr>
              <a:defRPr/>
            </a:pPr>
            <a:endParaRPr lang="tr-TR" sz="2400" b="1" dirty="0">
              <a:solidFill>
                <a:schemeClr val="tx1"/>
              </a:solidFill>
              <a:latin typeface="Hurme Geometric Sans 1"/>
              <a:cs typeface="Arial" pitchFamily="34" charset="0"/>
            </a:endParaRPr>
          </a:p>
          <a:p>
            <a:pPr>
              <a:defRPr/>
            </a:pPr>
            <a:endParaRPr lang="tr-TR" sz="2400" b="1" dirty="0">
              <a:solidFill>
                <a:schemeClr val="tx1"/>
              </a:solidFill>
              <a:latin typeface="Hurme Geometric Sans 1"/>
              <a:cs typeface="Arial" pitchFamily="34" charset="0"/>
            </a:endParaRPr>
          </a:p>
          <a:p>
            <a:pPr>
              <a:defRPr/>
            </a:pPr>
            <a:endParaRPr lang="tr-TR" sz="2400" b="1" dirty="0">
              <a:solidFill>
                <a:schemeClr val="tx1"/>
              </a:solidFill>
              <a:latin typeface="Hurme Geometric Sans 1"/>
              <a:cs typeface="Arial" pitchFamily="34" charset="0"/>
            </a:endParaRPr>
          </a:p>
          <a:p>
            <a:pPr>
              <a:defRPr/>
            </a:pPr>
            <a:endParaRPr lang="tr-TR" sz="2400" b="1" dirty="0">
              <a:solidFill>
                <a:schemeClr val="tx1"/>
              </a:solidFill>
              <a:latin typeface="Hurme Geometric Sans 1"/>
              <a:cs typeface="Arial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75DB494-EBB3-4CD3-B9D5-98E2EE83A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0CD0F-2D6D-46DD-9308-289F0DE5A5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1680" y="981075"/>
            <a:ext cx="5688632" cy="80168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Yönetimi ve Değerlendirmesi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F8D520-1C84-4699-A914-5CEA2ABF9C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1680" y="1916113"/>
            <a:ext cx="7200800" cy="46577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Risk Kontrol Adımları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 </a:t>
            </a:r>
            <a:r>
              <a:rPr lang="tr-TR" dirty="0">
                <a:highlight>
                  <a:srgbClr val="00FF00"/>
                </a:highlight>
                <a:latin typeface="Hurme Geometric Sans 1" panose="020B0200020000000000"/>
              </a:rPr>
              <a:t>Mühendislik Önlemleri</a:t>
            </a: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Geçici kenar koruma sistemleri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 Kapak sistemleri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 Hareketi kısıtlayıcı sistemler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Çalışma konumlama sistemleri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Güvenlik ağları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Hava yastıkları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 Yakalama platformları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 Kişisel düşmeyi durdurucu sistemler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145CF60-C94A-4063-8A67-98E78AD04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18" y="3140968"/>
            <a:ext cx="2200582" cy="254353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D4A2DED-91DD-4809-9C17-B496856A7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7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0CD0F-2D6D-46DD-9308-289F0DE5A5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1680" y="981075"/>
            <a:ext cx="4752528" cy="80168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Risk Yönetimi ve Değerlendirmesi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F8D520-1C84-4699-A914-5CEA2ABF9C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2106613"/>
            <a:ext cx="6336704" cy="44672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Risk Kontrol Adımları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 </a:t>
            </a:r>
            <a:r>
              <a:rPr lang="tr-TR" dirty="0">
                <a:highlight>
                  <a:srgbClr val="00FFFF"/>
                </a:highlight>
                <a:latin typeface="Hurme Geometric Sans 1" panose="020B0200020000000000"/>
                <a:cs typeface="Arial" panose="020B0604020202020204" pitchFamily="34" charset="0"/>
              </a:rPr>
              <a:t>İdari Önlemler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Her faaliyet için prosedür oluşturulması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Kullanılacak her bir ekipman için talimat yazılması 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 Bu prosedür ve talimatların eğitimi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0F819FF-4BB8-42F4-B034-48F5E4D7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310" y="3933056"/>
            <a:ext cx="2200582" cy="254353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B27FF95-768C-4594-8556-B4C578F95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8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3F6A2E94-3403-42E6-9196-95036A128F79}"/>
              </a:ext>
            </a:extLst>
          </p:cNvPr>
          <p:cNvSpPr/>
          <p:nvPr/>
        </p:nvSpPr>
        <p:spPr>
          <a:xfrm>
            <a:off x="8101214" y="49768"/>
            <a:ext cx="44029" cy="3563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tr-TR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310CD0F-2D6D-46DD-9308-289F0DE5A5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9671" y="981075"/>
            <a:ext cx="4866547" cy="80168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Risk Yönetimi ve Değerlendirmesi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F8D520-1C84-4699-A914-5CEA2ABF9C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0" y="2106613"/>
            <a:ext cx="6311479" cy="44672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Risk Kontrol Adımları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</a:rPr>
              <a:t> </a:t>
            </a:r>
            <a:r>
              <a:rPr lang="tr-TR" dirty="0">
                <a:highlight>
                  <a:srgbClr val="00FFFF"/>
                </a:highlight>
                <a:latin typeface="Hurme Geometric Sans 1" panose="020B0200020000000000"/>
                <a:cs typeface="Arial" panose="020B0604020202020204" pitchFamily="34" charset="0"/>
              </a:rPr>
              <a:t>Kişisel Koruyucu Önlemler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Son çare olarak değerlendirilmeli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Eğitimleri verilmeli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tr-TR" dirty="0">
              <a:latin typeface="Hurme Geometric Sans 1" panose="020B020002000000000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BBA5B3-C7FE-4DFE-931D-977D18525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645024"/>
            <a:ext cx="2200582" cy="254353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92D5192-7B37-4545-B97F-83C75A1F9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776288"/>
            <a:ext cx="9144000" cy="719137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  </a:t>
            </a:r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Personelin Yüksekte Çalışma İzin Formu  </a:t>
            </a:r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2B61918E-6884-4807-9203-814D5EC842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95425"/>
            <a:ext cx="7272808" cy="4586287"/>
          </a:xfr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BD7E8567-D1EC-478D-AD65-1574B2A39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898194"/>
            <a:ext cx="9144000" cy="597231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Yüksekte Çalışabilir Sağlık Raporu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7841FAD-61DC-46FB-9FD6-F7FD684F32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7663" y="1552575"/>
            <a:ext cx="5426903" cy="502126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highlight>
                  <a:srgbClr val="00FFFF"/>
                </a:highlight>
                <a:latin typeface="Hurme Geometric Sans 1" panose="020B0200020000000000"/>
                <a:cs typeface="Arial" panose="020B0604020202020204" pitchFamily="34" charset="0"/>
              </a:rPr>
              <a:t>İşe giriş muayeneleri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Hurme Geometric Sans 1" panose="020B0200020000000000"/>
                <a:cs typeface="Arial" panose="020B0604020202020204" pitchFamily="34" charset="0"/>
              </a:rPr>
              <a:t>Fiziki muayene: </a:t>
            </a:r>
            <a:r>
              <a:rPr lang="tr-TR" dirty="0">
                <a:solidFill>
                  <a:schemeClr val="tx1"/>
                </a:solidFill>
                <a:latin typeface="Hurme Geometric Sans 1" panose="020B0200020000000000"/>
                <a:cs typeface="Arial" panose="020B0604020202020204" pitchFamily="34" charset="0"/>
              </a:rPr>
              <a:t>Baş-vücut denge işlevinin muayenesi, görme ve işitme muayenesi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Hurme Geometric Sans 1" panose="020B0200020000000000"/>
                <a:cs typeface="Arial" panose="020B0604020202020204" pitchFamily="34" charset="0"/>
              </a:rPr>
              <a:t>Laboratuvar muayeneleri: </a:t>
            </a:r>
            <a:r>
              <a:rPr lang="tr-TR" dirty="0">
                <a:solidFill>
                  <a:schemeClr val="tx1"/>
                </a:solidFill>
                <a:latin typeface="Hurme Geometric Sans 1" panose="020B0200020000000000"/>
                <a:cs typeface="Arial" panose="020B0604020202020204" pitchFamily="34" charset="0"/>
              </a:rPr>
              <a:t>EKG, biyokimya tetkikler, akciğer grafisi, odyometri testi</a:t>
            </a:r>
          </a:p>
          <a:p>
            <a:pPr marL="342900" lvl="1" indent="0">
              <a:buClrTx/>
              <a:buNone/>
            </a:pPr>
            <a:endParaRPr lang="tr-TR" dirty="0">
              <a:solidFill>
                <a:schemeClr val="tx1"/>
              </a:solidFill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highlight>
                  <a:srgbClr val="00FFFF"/>
                </a:highlight>
                <a:latin typeface="Hurme Geometric Sans 1" panose="020B0200020000000000"/>
                <a:cs typeface="Arial" panose="020B0604020202020204" pitchFamily="34" charset="0"/>
              </a:rPr>
              <a:t>Periyodik kontrol muayeneleri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Hurme Geometric Sans 1" panose="020B0200020000000000"/>
                <a:cs typeface="Arial" panose="020B0604020202020204" pitchFamily="34" charset="0"/>
              </a:rPr>
              <a:t>Erken kontrol muayenesi</a:t>
            </a:r>
            <a:r>
              <a:rPr lang="tr-TR" dirty="0">
                <a:solidFill>
                  <a:schemeClr val="tx1"/>
                </a:solidFill>
                <a:latin typeface="Hurme Geometric Sans 1" panose="020B0200020000000000"/>
                <a:cs typeface="Arial" panose="020B0604020202020204" pitchFamily="34" charset="0"/>
              </a:rPr>
              <a:t>: Bedensel engelliler, kronik hastalar, yaşlılar .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chemeClr val="tx1"/>
                </a:solidFill>
                <a:latin typeface="Hurme Geometric Sans 1" panose="020B0200020000000000"/>
                <a:cs typeface="Arial" panose="020B0604020202020204" pitchFamily="34" charset="0"/>
              </a:rPr>
              <a:t>Periyodik muayeneler</a:t>
            </a:r>
            <a:r>
              <a:rPr lang="tr-TR" dirty="0">
                <a:solidFill>
                  <a:schemeClr val="tx1"/>
                </a:solidFill>
                <a:latin typeface="Hurme Geometric Sans 1" panose="020B0200020000000000"/>
                <a:cs typeface="Arial" panose="020B0604020202020204" pitchFamily="34" charset="0"/>
              </a:rPr>
              <a:t>: tehlike sınıfına göre kontrol edilecek düzenli çalışanlarda yılda 1kez.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990C3FC-86F7-440E-B0F7-F0EF65C3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567" y="1766997"/>
            <a:ext cx="2088231" cy="357243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1880D23-488A-4EED-9D25-8268BF353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7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776288"/>
            <a:ext cx="9144000" cy="719137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      </a:t>
            </a:r>
            <a:r>
              <a:rPr lang="tr-TR" sz="26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Yüksekte Yapılan İşlerde Çalıştırılamayacaklar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CB10918-4B8F-47B1-ABDA-B37D54E0D8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7664" y="1552575"/>
            <a:ext cx="7416824" cy="502126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18 yaş altındakiler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Bedensel engelliler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Kronik hastalar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Dolaşım sistemi hastalıklar </a:t>
            </a: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(hipertansiyon-hipotansiyon, kalp ritim bozukluğu, kalp yetmezliği, kalp pili kullanımı, enfarktüs)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Böbrek hastalıkları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Şeker hastaları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Nörolojik hastalıklar (sara nöbetleri)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Psikiyatrik hastalıklar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 Bas ve boyun travması geçirenler, ilaç, alkol ve uyuşturucu alışkanlığı olanlar, görme bozukluğu, vertigo belirtisi olanlar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Yükseklik fobisi bulunanlar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A2FD78C-632E-4581-85AE-FD96AE508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5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9144000" cy="45243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          Yüksekte Çalışan Personele Eğitim Verilmesi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1539875"/>
            <a:ext cx="8459788" cy="5033963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ClrTx/>
              <a:buAutoNum type="arabicPeriod"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AutoNum type="arabicPeriod"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C27813F2-6F62-437E-A487-7423AB28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39290"/>
            <a:ext cx="7524328" cy="450464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0DF8E0F-0B0D-4C1D-838A-4F32EA631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9144000" cy="45243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     Yüksekte Yapılacak Çalışma İçin İş Talimatı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1539875"/>
            <a:ext cx="8459788" cy="5033963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ClrTx/>
              <a:buAutoNum type="arabicPeriod"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AutoNum type="arabicPeriod"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F611336-D636-409D-9BC0-BA27624E2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39290"/>
            <a:ext cx="7232674" cy="445669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AD00CA3-2DFF-4694-9304-2D4E3B21B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8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9144000" cy="45243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Kişisel Koruyucu Donanım Zimmet Formu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1539875"/>
            <a:ext cx="8459788" cy="5033963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ClrTx/>
              <a:buAutoNum type="arabicPeriod"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AutoNum type="arabicPeriod"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36132E7-81E3-4390-B4B2-A5297FCCB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2401820-566D-4FB4-92C4-3D24096E2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739604"/>
            <a:ext cx="5734859" cy="483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8229600" cy="871538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Çalışmalarda Hava Koşulu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691680" y="1989138"/>
            <a:ext cx="6192688" cy="45847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Kuvvetli rüzgâr alan iş yerlerinde gerekli güvenlik tedbirleri alınmadan işçiler çalıştırılmamalıdır. 40-50km/saat in üzerindeki rüzgar hızlarında çalışılmamalıdır.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Zeminin kaygan ve buzlu olması halinde, yüksekte yapılan her türlü montaj, bakım ve onarım çalışmaları durdurulacaktır.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İşveren, yağışlı havalarda, işçilerin ıslanmalarını önlemek için, kendilerini koruyacak kapalı bir yer sağlamakla yükümlüdür.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F1519AE-7407-4BC5-9F7A-B7694762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892" y="3995597"/>
            <a:ext cx="1667108" cy="201958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287B6D8-C216-45A2-8A80-0C840648A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7921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AMAÇ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1691680" y="1628775"/>
            <a:ext cx="7200800" cy="4945063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itchFamily="34" charset="0"/>
              </a:rPr>
              <a:t>Çalışanları yüksekte çalışmayla ilgili tehlike ve riskler konusunda bilgilendirmek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b="1" dirty="0">
              <a:latin typeface="Hurme Geometric Sans 1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itchFamily="34" charset="0"/>
              </a:rPr>
              <a:t>Yüksekte güvenli çalışma kurallarını belirlemek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b="1" dirty="0">
              <a:latin typeface="Hurme Geometric Sans 1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itchFamily="34" charset="0"/>
              </a:rPr>
              <a:t>Yüksekte çalışma öncesinde gerekli olan doküman ve formlar hakkında çalışan ve idarecileri bilgilendirmek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b="1" dirty="0">
              <a:latin typeface="Hurme Geometric Sans 1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itchFamily="34" charset="0"/>
              </a:rPr>
              <a:t>Risk kontrol adımlarını belirlemek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b="1" dirty="0">
              <a:latin typeface="Hurme Geometric Sans 1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itchFamily="34" charset="0"/>
              </a:rPr>
              <a:t>Her bir tehlike için kontrol hiyerarşisine uygun şekilde tedbirlerin alınmasını sağlamak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b="1" dirty="0">
              <a:latin typeface="Hurme Geometric Sans 1"/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itchFamily="34" charset="0"/>
              </a:rPr>
              <a:t>Kişisel ve toplu koruma önlemlerini almak veya aldırmak</a:t>
            </a:r>
          </a:p>
          <a:p>
            <a:endParaRPr lang="tr-TR" dirty="0">
              <a:latin typeface="Hurme Geometric Sans 1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395536" y="1412776"/>
            <a:ext cx="8640960" cy="453650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tr-T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45D7158-80D1-489D-9EBD-51F59BE86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9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898194"/>
            <a:ext cx="9144000" cy="123466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Yüksekten Düşme Kazalarında Neler Aranır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619672" y="1624492"/>
            <a:ext cx="7344816" cy="4351338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endParaRPr lang="tr-TR" altLang="tr-TR" sz="2000" dirty="0">
              <a:latin typeface="Hurme Geometric Sans 1" panose="020B020002000000000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Risk Analizi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Sağlık Raporu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Eğitim Kayıtları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Koruyucu Malzeme Zimmet Formu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Uzman OSGB sözleşmeleri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Acil Durum Planı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Sağlık ve Güvenlik Planı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Uyarı Formları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Hurme Geometric Sans 1" panose="020B0200020000000000"/>
                <a:cs typeface="Arial" panose="020B0604020202020204" pitchFamily="34" charset="0"/>
              </a:rPr>
              <a:t>Talimatlar ve Çalışma izin Formları</a:t>
            </a:r>
          </a:p>
          <a:p>
            <a:pPr marL="566928" indent="-457200">
              <a:buAutoNum type="arabicPeriod"/>
            </a:pPr>
            <a:endParaRPr lang="tr-TR" altLang="tr-TR" sz="2000" dirty="0">
              <a:latin typeface="Hurme Geometric Sans 1" panose="020B0200020000000000"/>
              <a:cs typeface="Arial" panose="020B0604020202020204" pitchFamily="34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7B7BD319-C98F-42D5-8EC2-10DE842F3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57B51F9-3157-4BF0-A839-FB1DB3E29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61" y="2681183"/>
            <a:ext cx="2886478" cy="149563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CC9D1EF-BD64-4FF8-93C6-E8ECF887E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45" y="1358851"/>
            <a:ext cx="1590897" cy="59063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9743E2E-83CE-42BE-B249-A55D9FFEE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997" y="2316554"/>
            <a:ext cx="1476581" cy="62873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A44E6F4E-613F-453C-A58B-F84DBB1CF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471" y="3686793"/>
            <a:ext cx="1409897" cy="581106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9D8E84D-B2EB-438B-ACBB-B5B1A59BB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972" y="4859575"/>
            <a:ext cx="1352739" cy="639574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2A187B38-F5B3-4319-B36E-06879447D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180" y="3963056"/>
            <a:ext cx="1409897" cy="609685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68E97208-F2C3-4007-B2AF-ECA8959220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1706" y="2345133"/>
            <a:ext cx="1467055" cy="60015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FE661CB3-F535-4B07-9EB8-36AA454723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43CBB5D-6B79-4587-A1C8-8340E0233C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0738" y="4957285"/>
            <a:ext cx="1886213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71E534-CF81-41CE-930C-A117DB75E4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98194"/>
            <a:ext cx="8229600" cy="802615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Düşme Zamanı 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85C4685-110B-4897-94B6-684BF9CA7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682F086-CDE4-40AB-9248-2C7CDA0FE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800161"/>
            <a:ext cx="5223646" cy="45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>
            <a:extLst>
              <a:ext uri="{FF2B5EF4-FFF2-40B4-BE49-F238E27FC236}">
                <a16:creationId xmlns:a16="http://schemas.microsoft.com/office/drawing/2014/main" id="{894F36F2-CCED-4A83-B848-DDE57DFB7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   Yüksekten Düşme Mesafesinin Hesaplanması 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0D2DC09D-EBB0-4599-82B5-A43C5683E1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825625"/>
            <a:ext cx="7524328" cy="4351338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highlight>
                  <a:srgbClr val="FF0000"/>
                </a:highlight>
                <a:latin typeface="Hurme Geometric Sans 1" panose="020B0200020000000000"/>
                <a:cs typeface="Arial" panose="020B0604020202020204" pitchFamily="34" charset="0"/>
              </a:rPr>
              <a:t>Faktör 0 </a:t>
            </a: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-Baş üstü hizasına bağlanma durumunda: açılmış şok emici+ 1m güvenlik payı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highlight>
                  <a:srgbClr val="FFFF00"/>
                </a:highlight>
                <a:latin typeface="Hurme Geometric Sans 1" panose="020B0200020000000000"/>
                <a:cs typeface="Arial" panose="020B0604020202020204" pitchFamily="34" charset="0"/>
              </a:rPr>
              <a:t>Faktör 1 </a:t>
            </a: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-Omuz hizası ve üstüne bağlanma durumunda: Çalışanın boyu açılmış şok emici+1m güvenlik payı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highlight>
                  <a:srgbClr val="00FF00"/>
                </a:highlight>
                <a:latin typeface="Hurme Geometric Sans 1" panose="020B0200020000000000"/>
                <a:cs typeface="Arial" panose="020B0604020202020204" pitchFamily="34" charset="0"/>
              </a:rPr>
              <a:t>Faktör 2 </a:t>
            </a: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-Ayak hizasına bağlanma durumunda: Halat uzunluğu *2 +açılmış şok emici+1m güvenlik payı</a:t>
            </a:r>
          </a:p>
          <a:p>
            <a:pPr marL="109728" indent="0">
              <a:buClrTx/>
              <a:buNone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Sallanma Faktörü : Bağlantı noktası kişinin çalıştığı yerin tam dikey üstünde değil ise; sallanma faktörü de hesap edilmelidir. </a:t>
            </a:r>
          </a:p>
          <a:p>
            <a:pPr marL="109728" indent="0">
              <a:buClrTx/>
              <a:buNone/>
            </a:pP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Gerekirse çalışanın iki tarafına da iki ayrı halatla bağlantısı yapılmalıdır.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E23F0553-B76A-499B-8794-66276DFF0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1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796925"/>
            <a:ext cx="8229600" cy="68421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        Düşmeyi Önleyici Sistemler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8DC8EB-2B86-462E-96A0-FD9963061A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20838"/>
            <a:ext cx="7508875" cy="4953000"/>
          </a:xfrm>
        </p:spPr>
        <p:txBody>
          <a:bodyPr/>
          <a:lstStyle/>
          <a:p>
            <a:pPr marL="95250" lvl="3" indent="0"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tr-TR" sz="2400" b="1" dirty="0">
                <a:latin typeface="Hurme Geometric Sans 1" panose="020B0200020000000000"/>
                <a:cs typeface="Arial" panose="020B0604020202020204" pitchFamily="34" charset="0"/>
              </a:rPr>
              <a:t>Geçici Kenar Koruma Sistemleri( Korkuluk) 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435DABF-DE9B-4623-8748-3B87093E6F3D}"/>
              </a:ext>
            </a:extLst>
          </p:cNvPr>
          <p:cNvSpPr txBox="1"/>
          <p:nvPr/>
        </p:nvSpPr>
        <p:spPr>
          <a:xfrm>
            <a:off x="1635124" y="2139161"/>
            <a:ext cx="49531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Döşeme kenarı kelepçe sistemi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Zemine sabitleme tip sistemi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Denge ağırlık sistem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Kiriş üst flanş kelepçe sistemi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Kolon kelepçe sistemi - Döşemeler ve düz/alçak eğimli çatılar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Kiriş alt flanş kelepçe sistemi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Kolon kelepçe sistemi - Eğimli çatılar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Çit (bariyer) sistemi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Geçici yapılar üstünde kenar koruma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latin typeface="Hurme Geometric Sans 1" panose="020B0200020000000000"/>
                <a:cs typeface="Arial" panose="020B0604020202020204" pitchFamily="34" charset="0"/>
              </a:rPr>
              <a:t>Geçici yapılar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43D1003-CA9A-4AAE-87C1-AA902D96B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749482"/>
            <a:ext cx="2771800" cy="382435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BDEFA15-F44F-477B-8A2F-8522AF4B6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49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9144000" cy="1142008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 panose="020B0200020000000000"/>
                <a:cs typeface="Arial" pitchFamily="34" charset="0"/>
              </a:rPr>
              <a:t>         Düşmeyi Önleyici Sistemler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3A65FB-6A26-4ACC-9464-5DF3C2C8AD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844824"/>
            <a:ext cx="4680520" cy="472901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Kapak Sistemleri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b="1" dirty="0">
                <a:latin typeface="Hurme Geometric Sans 1" panose="020B0200020000000000"/>
                <a:cs typeface="Arial" panose="020B0604020202020204" pitchFamily="34" charset="0"/>
              </a:rPr>
              <a:t> </a:t>
            </a:r>
            <a:r>
              <a:rPr lang="tr-TR" dirty="0">
                <a:latin typeface="Hurme Geometric Sans 1" panose="020B0200020000000000"/>
                <a:cs typeface="Arial" panose="020B0604020202020204" pitchFamily="34" charset="0"/>
              </a:rPr>
              <a:t>Süreksizlik oluşturan yüzey boşluğunun sağlam şekilde kapatıldığından ve kullanılan kapatma malzemesinin hareket etmeyecek şekilde sabitlendiğinden emin olunmalı, çalışanlar gerekli işaret levha ve yazılar ile uyarılmalıdır.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FC6B99-AB73-4558-A86A-9394B598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60" y="2636912"/>
            <a:ext cx="2674640" cy="276263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04411AE-14AB-47D9-934F-075D8AF45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7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821884"/>
            <a:ext cx="7886700" cy="868804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itchFamily="34" charset="0"/>
              </a:rPr>
              <a:t>            Düşmeyi Önleyici Sistemler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266D72-D51F-4B12-B2DE-13A456628D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2249488"/>
            <a:ext cx="4602269" cy="432435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Hareket Kısıtlayıcı Sistemler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 </a:t>
            </a:r>
            <a:r>
              <a:rPr lang="tr-TR" dirty="0">
                <a:latin typeface="Hurme Geometric Sans 1"/>
                <a:cs typeface="Arial" panose="020B0604020202020204" pitchFamily="34" charset="0"/>
              </a:rPr>
              <a:t>Korumasız kenarlar gibi düşme riski olan alanlara çalışanın erişimini engelleyerek düşmeyi önleyen sistemlerdir. Korkuluk sistemleriyle desteklenebilir.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8995CE8-BD9D-4C53-A67D-DCD9EB73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941" y="2461754"/>
            <a:ext cx="2922059" cy="292486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890E4CB-FC78-4A8C-A239-331E3F81A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764704"/>
            <a:ext cx="7886700" cy="925984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Düşmeyi Önleyici Sistemler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0904E7-3510-4B0F-ADA3-06A0F5409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2249488"/>
            <a:ext cx="5400600" cy="432435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Çalışma Konumlama Sistemleri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sistem, çalışanın emniyet kemeri ve güvenlik halatı aracılığıyla desteklemek suretiyle yaslanarak çalışmasına olanak sağlamakta ve çalışan hareketini kısıtlayarak düşmenin önüne geçmektedir. Bu sistemler dikey yüzeylerde yapılan işlerde kullanılır.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8156EE5-6970-4BB4-BFD7-97EA696F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749" y="1916832"/>
            <a:ext cx="1657581" cy="349616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9544F24-76F7-4F9F-90C1-5BAFF39A6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764705"/>
            <a:ext cx="7886700" cy="92598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Hurme Geometric Sans 1"/>
                <a:cs typeface="Arial" pitchFamily="34" charset="0"/>
              </a:rPr>
              <a:t>                   Düşmeyi Önleyici Sistemler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0904E7-3510-4B0F-ADA3-06A0F5409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1679" y="2268186"/>
            <a:ext cx="4697245" cy="4305651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Güvenlik Ağları 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Sistem S</a:t>
            </a:r>
            <a:r>
              <a:rPr lang="tr-TR" dirty="0">
                <a:latin typeface="Hurme Geometric Sans 1"/>
                <a:cs typeface="Arial" panose="020B0604020202020204" pitchFamily="34" charset="0"/>
              </a:rPr>
              <a:t>: Kenar ipi olan güvenlik ağı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Sistem T</a:t>
            </a:r>
            <a:r>
              <a:rPr lang="tr-TR" dirty="0">
                <a:latin typeface="Hurme Geometric Sans 1"/>
                <a:cs typeface="Arial" panose="020B0604020202020204" pitchFamily="34" charset="0"/>
              </a:rPr>
              <a:t>: Yatay kullanım için konsollara bağlanan güvenlik ağı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/>
                <a:cs typeface="Arial" panose="020B0604020202020204" pitchFamily="34" charset="0"/>
              </a:rPr>
              <a:t> </a:t>
            </a:r>
            <a:r>
              <a:rPr lang="tr-TR" b="1" dirty="0">
                <a:latin typeface="Hurme Geometric Sans 1"/>
                <a:cs typeface="Arial" panose="020B0604020202020204" pitchFamily="34" charset="0"/>
              </a:rPr>
              <a:t>Sistem U</a:t>
            </a:r>
            <a:r>
              <a:rPr lang="tr-TR" dirty="0">
                <a:latin typeface="Hurme Geometric Sans 1"/>
                <a:cs typeface="Arial" panose="020B0604020202020204" pitchFamily="34" charset="0"/>
              </a:rPr>
              <a:t>: Düşey kullanım için destek yapısına bağlanan güvenlik ağı Sistem V: Bir sehpa tipi desteğe bağlanan kenar ipi olan güvenlik ağı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FE50D99-8136-4E95-B99D-88AFF017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04" y="2118989"/>
            <a:ext cx="2664296" cy="396043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F2EB044-5AD3-4339-9689-7B6CB79ED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898194"/>
            <a:ext cx="7886700" cy="1090646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itchFamily="34" charset="0"/>
              </a:rPr>
              <a:t>         Düşmeyi Önleyici Sistemler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0904E7-3510-4B0F-ADA3-06A0F5409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2249488"/>
            <a:ext cx="4752528" cy="432435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Kişisel Koruyucu Önlemler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/>
                <a:cs typeface="Arial" panose="020B0604020202020204" pitchFamily="34" charset="0"/>
              </a:rPr>
              <a:t>Çalışanın düşmesini önlemez.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/>
                <a:cs typeface="Arial" panose="020B0604020202020204" pitchFamily="34" charset="0"/>
              </a:rPr>
              <a:t>Düşme mesafesini sınırlandır.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/>
                <a:cs typeface="Arial" panose="020B0604020202020204" pitchFamily="34" charset="0"/>
              </a:rPr>
              <a:t>Düşme riskinin bulunduğu çalışma alanlarına erişime izin verir (düşme olursa durdurulur)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tr-TR" dirty="0">
                <a:latin typeface="Hurme Geometric Sans 1"/>
                <a:cs typeface="Arial" panose="020B0604020202020204" pitchFamily="34" charset="0"/>
              </a:rPr>
              <a:t>Düştükten sonra askıda kalmayı sağlar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3280CA6-5423-41CF-906E-39AE4968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21" y="2218988"/>
            <a:ext cx="2602632" cy="366747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B6B12E7-8D31-4C5D-85DF-F0072DDF2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8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8A9221-634E-478C-93CD-D8E1D75585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720725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İlgili Yönetmelikler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691680" y="1825625"/>
            <a:ext cx="6195020" cy="4351338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tr-TR" alt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000" b="1" dirty="0">
                <a:latin typeface="Hurme Geometric Sans 1"/>
                <a:cs typeface="Arial" panose="020B0604020202020204" pitchFamily="34" charset="0"/>
              </a:rPr>
              <a:t>İş Sağlığı ve Güvenliği Eğitimleri Usul ve Esasları Hakkında Yönetmelik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altLang="tr-TR" sz="2000" b="1" dirty="0">
                <a:latin typeface="Hurme Geometric Sans 1"/>
                <a:cs typeface="Arial" panose="020B0604020202020204" pitchFamily="34" charset="0"/>
              </a:rPr>
              <a:t>Yapı İşlerinde İş Sağlığı ve Güvenliği Hakkında Yönetmelik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2000" dirty="0">
              <a:latin typeface="Hurme Geometric Sans 1"/>
              <a:cs typeface="Arial" panose="020B0604020202020204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49C6AB3-CD39-43F2-AF54-79FC3D0FB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497D4-77AC-43AE-B8C6-B03E6E519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73125"/>
            <a:ext cx="9036496" cy="83661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Güvenli Merdiven Kullanımı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4E30D5-C428-427D-92DF-D246AEE1A9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747838"/>
            <a:ext cx="5472608" cy="48260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Merdiven üzerinde dengeyi kaybetmemek için erişimi zor olan noktalara uzanılmamalıdır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Merdivenin tutunulamayacak kısmına kadar tırmanılmamalıdır veya üzerinde iş yapılmamalıdır.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Merdivenin üst kısmı sert bir yüzeye dayalı bir şekilde  sabitlenmeli ve üst  kısmı bağlanarak güvenli hale getirilmelidir.</a:t>
            </a: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63875B7-53BA-4489-8CD3-061CB493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484784"/>
            <a:ext cx="1728192" cy="151216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935F6BB-C6B8-4EC9-B4E8-BE9E588F4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140968"/>
            <a:ext cx="1944216" cy="172819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328B7C8-3538-4B22-A670-4E4197EF8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5013176"/>
            <a:ext cx="1800200" cy="144663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E99EED7-357A-4BA7-A1D3-07B1D8C16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5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497D4-77AC-43AE-B8C6-B03E6E519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73125"/>
            <a:ext cx="8676456" cy="83661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    Güvenli Merdiven Kullanımı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4E30D5-C428-427D-92DF-D246AEE1A9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747838"/>
            <a:ext cx="5638077" cy="48260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Metal veya benzeri iletken malzemelerle güçlendirilmiş ahşap merdivenler dahil olmak üzere metal merdivenler elektrik hatlarının yakınında kullanılmamalıdır.  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Merdivenlere inerken ve çıkarken yüzün her zaman merdivene dönük olmalıdır. Her zaman en azından iki bir ayak veya bir el iki ayak  merdivende olmalıdır.  ( 3 Nokta bağlantı metodu 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06417948-74B5-4AA1-A55E-992DF6E7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557" y="1915337"/>
            <a:ext cx="1781424" cy="197755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143E657-B7C9-42AE-BE6F-FE85862D4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375" y="3892892"/>
            <a:ext cx="2000529" cy="233924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B843F9F-C8FC-4FD9-A303-DB9C793DA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497D4-77AC-43AE-B8C6-B03E6E519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73125"/>
            <a:ext cx="9144000" cy="83661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Güvenli Merdiven Kullanımı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4E30D5-C428-427D-92DF-D246AEE1A9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1680" y="1747838"/>
            <a:ext cx="5372695" cy="48260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/>
                <a:cs typeface="Arial" panose="020B0604020202020204" pitchFamily="34" charset="0"/>
              </a:rPr>
              <a:t>  Merdivenin en üst basamağında çalışılmamalıdır ve çalışma yüzeyine doğru orantılı yerleştirilmelidir.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/>
                <a:cs typeface="Arial" panose="020B0604020202020204" pitchFamily="34" charset="0"/>
              </a:rPr>
              <a:t>Taşınabilir aletleri, alet kemerinde taşınmalıdır </a:t>
            </a: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endParaRPr lang="tr-TR" sz="2400" dirty="0">
              <a:latin typeface="Hurme Geometric Sans 1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BC2D083-A2F0-4953-A4E7-F5A93436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85" y="1710448"/>
            <a:ext cx="1820895" cy="223224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8F063D-0A72-4B8B-9559-57AB594D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123" y="4138596"/>
            <a:ext cx="1828358" cy="243594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7052B6C-EFF7-475A-A86B-FAEE08C10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3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497D4-77AC-43AE-B8C6-B03E6E519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73125"/>
            <a:ext cx="9144000" cy="83661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Güvenli Merdiven Kullanımı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4E30D5-C428-427D-92DF-D246AEE1A9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1680" y="1747838"/>
            <a:ext cx="5372695" cy="48260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/>
                <a:cs typeface="Arial" panose="020B0604020202020204" pitchFamily="34" charset="0"/>
              </a:rPr>
              <a:t>  İş ayakkabılarının ve merdiven basamaklarının yağlı ve çamurlu olmadığından emin olunmalı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/>
                <a:cs typeface="Arial" panose="020B0604020202020204" pitchFamily="34" charset="0"/>
              </a:rPr>
              <a:t>Merdiven kapı arkasında konumlandırıldıysa kapının kilitli olduğundan emin olunmalıdır.</a:t>
            </a: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endParaRPr lang="tr-TR" sz="2400" dirty="0">
              <a:latin typeface="Hurme Geometric Sans 1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91806D6-9D14-41F8-A53E-A9DED051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55" y="1741928"/>
            <a:ext cx="1914792" cy="2323807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96C9285-2488-4D92-B920-EFF6B12C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102" y="4293096"/>
            <a:ext cx="2133898" cy="216024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C4558B0-7C37-4A5C-A699-3A747F1BF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497D4-77AC-43AE-B8C6-B03E6E519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73125"/>
            <a:ext cx="9144000" cy="83661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Hurme Geometric Sans 1" panose="020B0200020000000000"/>
                <a:cs typeface="Arial" panose="020B0604020202020204" pitchFamily="34" charset="0"/>
              </a:rPr>
              <a:t>Güvenli Merdiven Kullanımı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4E30D5-C428-427D-92DF-D246AEE1A9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747838"/>
            <a:ext cx="5444703" cy="48260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Merdiven kullanımında yalnız çalışma yapılmamalıdır. Bir kişi gözetici olarak en az iki kişi ile çalışma yapılmalıdır.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Merdivenler iyi durumda olmalı, kullanım sırasında meydana gelebilecek olan olumsuzluklara karşı: (kırılmış, çatlamış, yıpranmış, eksik basamaklı vs.) düzenli olarak kontrol edilmeli ve herhangi bir aksaklık varsa sorun giderildikten sonra kullanılmalıdır. Bu tür kontroller için kimlerin görevli olacağı önceden belirlenmelidir.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endParaRPr lang="tr-TR" sz="2000" dirty="0">
              <a:latin typeface="Hurme Geometric Sans 1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9A0F3C-8DBE-40AE-977E-80196D04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102" y="1747838"/>
            <a:ext cx="1810370" cy="225722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4F8F860-9C91-4EC0-96EF-4A70BFE8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122" y="4221088"/>
            <a:ext cx="1900366" cy="194421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4FC8E84-A6A7-41C9-AFE9-CB02EFFDA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9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9144000" cy="682625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 Yüksekte  Çalışman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7664" y="1655763"/>
            <a:ext cx="6681936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Emniyet Kemerleri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B73EB9-4F1F-4C88-942E-8768EF61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60" y="2896024"/>
            <a:ext cx="1879080" cy="210531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0037565-F2D3-4A34-8890-28AAB40F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08709"/>
            <a:ext cx="1879080" cy="212437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4EDD8DA-2D03-4F6D-A0F5-A6ACC8F8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416" y="2785691"/>
            <a:ext cx="2154709" cy="2095792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7BD04C0D-F260-4C40-800C-E89C20EDB842}"/>
              </a:ext>
            </a:extLst>
          </p:cNvPr>
          <p:cNvSpPr txBox="1"/>
          <p:nvPr/>
        </p:nvSpPr>
        <p:spPr>
          <a:xfrm>
            <a:off x="4481078" y="5050179"/>
            <a:ext cx="1879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/>
                <a:cs typeface="Arial" panose="020B0604020202020204" pitchFamily="34" charset="0"/>
              </a:rPr>
              <a:t>    Omuzdan bağlamalı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DF6D90D-4DBA-4C72-98C3-E3E6AB550E63}"/>
              </a:ext>
            </a:extLst>
          </p:cNvPr>
          <p:cNvSpPr txBox="1"/>
          <p:nvPr/>
        </p:nvSpPr>
        <p:spPr>
          <a:xfrm>
            <a:off x="1847596" y="506960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/>
                <a:cs typeface="Arial" panose="020B0604020202020204" pitchFamily="34" charset="0"/>
              </a:rPr>
              <a:t>   Bacak bağlamalı 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DCE4F8A-483F-4787-A3C8-38E418DD6576}"/>
              </a:ext>
            </a:extLst>
          </p:cNvPr>
          <p:cNvSpPr txBox="1"/>
          <p:nvPr/>
        </p:nvSpPr>
        <p:spPr>
          <a:xfrm>
            <a:off x="7262682" y="50483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Hurme Geometric Sans 1"/>
                <a:cs typeface="Arial" panose="020B0604020202020204" pitchFamily="34" charset="0"/>
              </a:rPr>
              <a:t>    Tam Vücut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F91FAC08-D296-4ACE-A047-22B8B47980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9036496" cy="682625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               </a:t>
            </a:r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Yüksekte  Çalışma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655763"/>
            <a:ext cx="6609928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Emniyet Kemerleri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9AF83645-0640-4F31-B41A-5241EC6A4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24" y="2442929"/>
            <a:ext cx="2791215" cy="3343742"/>
          </a:xfrm>
          <a:prstGeom prst="rect">
            <a:avLst/>
          </a:prstGeom>
        </p:spPr>
      </p:pic>
      <p:pic>
        <p:nvPicPr>
          <p:cNvPr id="21" name="Resim 20">
            <a:hlinkClick r:id="rId4"/>
            <a:extLst>
              <a:ext uri="{FF2B5EF4-FFF2-40B4-BE49-F238E27FC236}">
                <a16:creationId xmlns:a16="http://schemas.microsoft.com/office/drawing/2014/main" id="{44F3F0C4-DDB2-4D16-A0FF-2831EB8F2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2475586"/>
            <a:ext cx="2110643" cy="320561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0F3895B-6769-4038-AD31-790633E4F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8229600" cy="682625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      Yüksekte  Çalışma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7664" y="1655763"/>
            <a:ext cx="6681936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Ankrajlar 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2F8B7ED-C89F-43A4-842E-D8FD0B431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1" y="2062572"/>
            <a:ext cx="7416825" cy="407984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3F7EB37-C34B-471A-B87E-F442F80E4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9144000" cy="682625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Yüksekte  Çalışman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655763"/>
            <a:ext cx="6609928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İç Mekan Kapı Ankrajları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EFA6396-F2DB-4D85-BB30-4D320A771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708920"/>
            <a:ext cx="6433072" cy="355332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96212A3-EED2-4941-95BA-956030CE4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6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8229600" cy="682625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Yüksekte  Çalışma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655763"/>
            <a:ext cx="6609928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Lanyard ve Şok Emiciler </a:t>
            </a:r>
          </a:p>
        </p:txBody>
      </p:sp>
      <p:pic>
        <p:nvPicPr>
          <p:cNvPr id="11" name="İçerik Yer Tutucusu 3">
            <a:extLst>
              <a:ext uri="{FF2B5EF4-FFF2-40B4-BE49-F238E27FC236}">
                <a16:creationId xmlns:a16="http://schemas.microsoft.com/office/drawing/2014/main" id="{8F031BDC-71F8-4B6D-BDAA-458B0614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492896"/>
            <a:ext cx="6768752" cy="360427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3C5F4EC-1612-4371-8B9A-7631FC2A9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3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395536" y="1556792"/>
            <a:ext cx="8352928" cy="43924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4DE43B28-BFC3-49DC-89E3-0EAFBF49AD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49313"/>
            <a:ext cx="8229600" cy="65405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Yükseklik Kavramı </a:t>
            </a:r>
            <a:endParaRPr lang="tr-TR" dirty="0">
              <a:solidFill>
                <a:srgbClr val="FF0000"/>
              </a:solidFill>
              <a:latin typeface="Hurme Geometric Sans 1"/>
              <a:cs typeface="Arial" panose="020B0604020202020204" pitchFamily="34" charset="0"/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A37A6C-AF9E-4B31-898F-B45FE8EC5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1680" y="1668463"/>
            <a:ext cx="5149080" cy="490537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2400" dirty="0">
                <a:latin typeface="Hurme Geometric Sans 1"/>
                <a:cs typeface="Arial" panose="020B0604020202020204" pitchFamily="34" charset="0"/>
              </a:rPr>
              <a:t>Çalışma hayatında farklılık gösteren yükseklik kavramı </a:t>
            </a:r>
          </a:p>
          <a:p>
            <a:pPr marL="109728" indent="0"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/>
                <a:cs typeface="Arial" panose="020B0604020202020204" pitchFamily="34" charset="0"/>
              </a:rPr>
              <a:t>Avrupa'da 1,8 metre</a:t>
            </a: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/>
                <a:cs typeface="Arial" panose="020B0604020202020204" pitchFamily="34" charset="0"/>
              </a:rPr>
              <a:t>Amerika'da 1,2 metre olarak kabul edilmektedir.</a:t>
            </a:r>
          </a:p>
          <a:p>
            <a:pPr marL="109728" indent="0">
              <a:buClrTx/>
              <a:buNone/>
            </a:pPr>
            <a:endParaRPr lang="tr-TR" sz="24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400" dirty="0">
                <a:latin typeface="Hurme Geometric Sans 1"/>
                <a:cs typeface="Arial" panose="020B0604020202020204" pitchFamily="34" charset="0"/>
              </a:rPr>
              <a:t>Ülkemizde sizce kaç metre?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3A0AB3B-0954-48BB-8BD6-2FBA4A837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905818"/>
            <a:ext cx="1907704" cy="2208503"/>
          </a:xfrm>
          <a:prstGeom prst="rect">
            <a:avLst/>
          </a:prstGeom>
        </p:spPr>
      </p:pic>
      <p:pic>
        <p:nvPicPr>
          <p:cNvPr id="16" name="İçerik Yer Tutucusu 3">
            <a:extLst>
              <a:ext uri="{FF2B5EF4-FFF2-40B4-BE49-F238E27FC236}">
                <a16:creationId xmlns:a16="http://schemas.microsoft.com/office/drawing/2014/main" id="{347EF21B-1B73-4821-9707-FACC00C4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838" y="4698184"/>
            <a:ext cx="2342162" cy="16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9144000" cy="682625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Yüksekte  Çalışma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7664" y="1655763"/>
            <a:ext cx="6681936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Karabinalar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İçerik Yer Tutucusu 3">
            <a:extLst>
              <a:ext uri="{FF2B5EF4-FFF2-40B4-BE49-F238E27FC236}">
                <a16:creationId xmlns:a16="http://schemas.microsoft.com/office/drawing/2014/main" id="{879666ED-F113-46A1-A26E-29354F70C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04864"/>
            <a:ext cx="7200799" cy="417646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88A1BCF-8D51-45B3-9900-E1C8A4F8D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8229600" cy="682625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       Yüksekte  Çalışma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655763"/>
            <a:ext cx="6609928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Mobil Düşüş Durdurucu Halat Tutucular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BEE176D-A55B-49BA-B0D7-26FBB7E2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157251"/>
            <a:ext cx="7344816" cy="422407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8797DDC-2381-4CD7-9C46-7A39A0505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4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9144000" cy="682625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    Yüksekte  Çalışma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655763"/>
            <a:ext cx="6609928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Geri Sarmalı Düşüş Durdurucular </a:t>
            </a:r>
          </a:p>
        </p:txBody>
      </p:sp>
      <p:pic>
        <p:nvPicPr>
          <p:cNvPr id="5" name="Resim 4">
            <a:hlinkClick r:id="rId3"/>
            <a:extLst>
              <a:ext uri="{FF2B5EF4-FFF2-40B4-BE49-F238E27FC236}">
                <a16:creationId xmlns:a16="http://schemas.microsoft.com/office/drawing/2014/main" id="{5CD0AC61-883C-47FC-8FEE-58660B1E2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132856"/>
            <a:ext cx="7350513" cy="418378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1A949F8-86CC-49EB-81A0-EC04517293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2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9036496" cy="682625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Yüksekte  Çalışma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1680" y="1655763"/>
            <a:ext cx="6537920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Tripod ve Kurtarma Vinçleri  </a:t>
            </a:r>
          </a:p>
        </p:txBody>
      </p:sp>
      <p:pic>
        <p:nvPicPr>
          <p:cNvPr id="11" name="İçerik Yer Tutucusu 6">
            <a:extLst>
              <a:ext uri="{FF2B5EF4-FFF2-40B4-BE49-F238E27FC236}">
                <a16:creationId xmlns:a16="http://schemas.microsoft.com/office/drawing/2014/main" id="{14FE5341-09B1-4B4F-9D6E-6290626F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76872"/>
            <a:ext cx="6841132" cy="367625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4F3C834-6088-40F2-896C-EC175383F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252F7D-87A8-48D7-A331-968FC174B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8229600" cy="682625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     </a:t>
            </a:r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Yüksekte  Çalışma Ekipmanları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53718D-C3A9-436F-9785-67301A218C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655763"/>
            <a:ext cx="6609928" cy="491807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b="1" dirty="0">
                <a:latin typeface="Hurme Geometric Sans 1"/>
                <a:cs typeface="Arial" panose="020B0604020202020204" pitchFamily="34" charset="0"/>
              </a:rPr>
              <a:t>Yatay Yaşam Hattı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A572B14-2530-4ED9-854A-EB12F8D7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301" y="2484703"/>
            <a:ext cx="3183335" cy="267689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1BD01A0-DF9B-4BEC-B69F-E84DBCF4A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90" y="2500828"/>
            <a:ext cx="3706413" cy="264465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7176E62-8379-4444-B0C6-F2C437AA19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9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DD736F3-A025-4FA6-BD84-44B4AF23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47470"/>
            <a:ext cx="7026196" cy="436305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5AF8E9D-90BB-41D3-9148-2413A4F12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2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395536" y="1556792"/>
            <a:ext cx="8352928" cy="43924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4DE43B28-BFC3-49DC-89E3-0EAFBF49AD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49313"/>
            <a:ext cx="8748464" cy="65405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Yüksekte Çalışma Nedir?</a:t>
            </a:r>
            <a:endParaRPr lang="tr-TR" dirty="0">
              <a:solidFill>
                <a:srgbClr val="FF0000"/>
              </a:solidFill>
              <a:latin typeface="Hurme Geometric Sans 1"/>
              <a:cs typeface="Arial" panose="020B0604020202020204" pitchFamily="34" charset="0"/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A37A6C-AF9E-4B31-898F-B45FE8EC5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1680" y="1668463"/>
            <a:ext cx="5174767" cy="492918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600" dirty="0">
                <a:latin typeface="Hurme Geometric Sans 1"/>
                <a:cs typeface="Arial" panose="020B0604020202020204" pitchFamily="34" charset="0"/>
              </a:rPr>
              <a:t>Çalışma yapılan alan, gerek yer seviyesinin altında gerekse üstünde olsun, bir düşüşün gerçekleşmesi halinde yaralanma riski taşıyor ise, bu yerlerde yapılan çalışmalara "yüksekte çalışma" denir.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6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600" dirty="0">
                <a:latin typeface="Hurme Geometric Sans 1"/>
                <a:cs typeface="Arial" panose="020B0604020202020204" pitchFamily="34" charset="0"/>
              </a:rPr>
              <a:t>Çalışma yapılacak yere ulaşmak ve çalışma yerinden başlangıç noktasına geri dönmekte yüksekte çalışma kapsamındadır.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52760D-0769-4DBB-9E55-0CCF49CA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47" y="1844824"/>
            <a:ext cx="2231977" cy="273630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ADC52AF-7E7A-4AEC-801B-D618A386A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395536" y="1556792"/>
            <a:ext cx="8352928" cy="43924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4DE43B28-BFC3-49DC-89E3-0EAFBF49AD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49313"/>
            <a:ext cx="9144000" cy="684212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        </a:t>
            </a:r>
            <a:r>
              <a:rPr lang="tr-TR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Yüksekte Çalışma  Tehlikeleri Nelerdir  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A37A6C-AF9E-4B31-898F-B45FE8EC5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7664" y="1762125"/>
            <a:ext cx="5400600" cy="461920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600" dirty="0">
                <a:latin typeface="Hurme Geometric Sans 1"/>
                <a:cs typeface="Arial" panose="020B0604020202020204" pitchFamily="34" charset="0"/>
              </a:rPr>
              <a:t>Çalışanların Düşmesi</a:t>
            </a:r>
          </a:p>
          <a:p>
            <a:pPr marL="109728" indent="0">
              <a:buClrTx/>
              <a:buNone/>
            </a:pPr>
            <a:endParaRPr lang="tr-TR" sz="26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600" dirty="0">
                <a:latin typeface="Hurme Geometric Sans 1"/>
                <a:cs typeface="Arial" panose="020B0604020202020204" pitchFamily="34" charset="0"/>
              </a:rPr>
              <a:t>Düşen Nesnelerin Aşağıdakileri Yaralaması</a:t>
            </a:r>
          </a:p>
          <a:p>
            <a:pPr marL="109728" indent="0">
              <a:buClrTx/>
              <a:buNone/>
            </a:pPr>
            <a:endParaRPr lang="tr-TR" sz="26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600" dirty="0">
                <a:latin typeface="Hurme Geometric Sans 1"/>
                <a:cs typeface="Arial" panose="020B0604020202020204" pitchFamily="34" charset="0"/>
              </a:rPr>
              <a:t>Çalışma Platformlarının Çökmesi veya Devrilmesi</a:t>
            </a:r>
          </a:p>
          <a:p>
            <a:pPr marL="109728" indent="0">
              <a:buClrTx/>
              <a:buNone/>
            </a:pPr>
            <a:endParaRPr lang="tr-TR" sz="26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600" dirty="0">
                <a:latin typeface="Hurme Geometric Sans 1"/>
                <a:cs typeface="Arial" panose="020B0604020202020204" pitchFamily="34" charset="0"/>
              </a:rPr>
              <a:t>Hava Elektrik Hatları ile Temas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4BA71C6-B0B2-4764-9FEF-527653C8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132856"/>
            <a:ext cx="2376264" cy="3229767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F9ADE9F-2C85-405A-903E-A9A5D7BD4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0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395536" y="1556792"/>
            <a:ext cx="8352928" cy="43924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4DE43B28-BFC3-49DC-89E3-0EAFBF49AD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49313"/>
            <a:ext cx="8229600" cy="684212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Yüksekten Düşme 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A37A6C-AF9E-4B31-898F-B45FE8EC5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672" y="1685925"/>
            <a:ext cx="7524328" cy="491172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600" dirty="0">
                <a:latin typeface="Hurme Geometric Sans 1"/>
                <a:cs typeface="Arial" panose="020B0604020202020204" pitchFamily="34" charset="0"/>
              </a:rPr>
              <a:t>OSHA (Mesleki Güvenlik ve Sağlık İdaresi) yapılan istatistiklerden 3,4 metre üzerinde çalışırken düşen insanların %85 inin hayatını kaybettiği görülmektedir.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2BDD7A-D1B9-4E3D-8DCE-7F83C4916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429000"/>
            <a:ext cx="4887007" cy="213389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E84044EE-69F2-443A-84F1-63831029C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395536" y="1556792"/>
            <a:ext cx="8352928" cy="43924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tr-T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4DE43B28-BFC3-49DC-89E3-0EAFBF49AD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49313"/>
            <a:ext cx="9142413" cy="68421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Hurme Geometric Sans 1"/>
                <a:cs typeface="Arial" panose="020B0604020202020204" pitchFamily="34" charset="0"/>
              </a:rPr>
              <a:t>           Meydana Gelen İş Kazalarının Sebepleri </a:t>
            </a:r>
            <a:endParaRPr lang="tr-TR" sz="2800" dirty="0">
              <a:solidFill>
                <a:srgbClr val="FF0000"/>
              </a:solidFill>
              <a:latin typeface="Hurme Geometric Sans 1"/>
              <a:cs typeface="Arial" panose="020B0604020202020204" pitchFamily="34" charset="0"/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A37A6C-AF9E-4B31-898F-B45FE8EC55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7664" y="1685925"/>
            <a:ext cx="7594749" cy="4911725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highlight>
                  <a:srgbClr val="FF0000"/>
                </a:highlight>
                <a:latin typeface="Hurme Geometric Sans 1"/>
                <a:cs typeface="Arial" panose="020B0604020202020204" pitchFamily="34" charset="0"/>
              </a:rPr>
              <a:t>Kişilerin düşmesi……………………..8.660</a:t>
            </a: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Makinelerin sebep olduğu kazalar... 7.8241</a:t>
            </a: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Normal sınırlar dışında ısılara maruz kalmak ve temas etmek………1696</a:t>
            </a: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highlight>
                  <a:srgbClr val="FF0000"/>
                </a:highlight>
                <a:latin typeface="Hurme Geometric Sans 1"/>
                <a:cs typeface="Arial" panose="020B0604020202020204" pitchFamily="34" charset="0"/>
              </a:rPr>
              <a:t>Düşen cisimlerin çarpıp devirmesi……71.591</a:t>
            </a:r>
          </a:p>
          <a:p>
            <a:pPr marL="109728" indent="0">
              <a:buClrTx/>
              <a:buNone/>
            </a:pPr>
            <a:endParaRPr lang="tr-TR" sz="2000" dirty="0">
              <a:highlight>
                <a:srgbClr val="FF0000"/>
              </a:highlight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Bir veya birden fazla cismin sıkıştırması, ezmesi, batması, kesmesi……….26.981</a:t>
            </a:r>
          </a:p>
          <a:p>
            <a:pPr marL="109728" indent="0">
              <a:buClrTx/>
              <a:buNone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Elektrik akımından ileri gelen kazalar……325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tr-TR" sz="2000" dirty="0">
              <a:latin typeface="Hurme Geometric Sans 1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tr-TR" sz="2000" dirty="0">
                <a:latin typeface="Hurme Geometric Sans 1"/>
                <a:cs typeface="Arial" panose="020B0604020202020204" pitchFamily="34" charset="0"/>
              </a:rPr>
              <a:t>Vücudun zorlanmasından ileri gelen incinmeler....2.459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FB0B18C-776E-4F61-AD60-A46158233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49" y="29391"/>
            <a:ext cx="1886251" cy="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ktü 9-16 şablon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ktü 9-16 şablon</Template>
  <TotalTime>8874</TotalTime>
  <Words>1740</Words>
  <Application>Microsoft Office PowerPoint</Application>
  <PresentationFormat>Ekran Gösterisi (4:3)</PresentationFormat>
  <Paragraphs>404</Paragraphs>
  <Slides>55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Hurme Geometric Sans 1</vt:lpstr>
      <vt:lpstr>Times New Roman</vt:lpstr>
      <vt:lpstr>Wingdings</vt:lpstr>
      <vt:lpstr>ktü 9-16 şablon</vt:lpstr>
      <vt:lpstr>                    KTÜ İşyeri Sağlık ve Güvenlik Birimi Yüksekte Çalışma Eğitimi                   </vt:lpstr>
      <vt:lpstr>Sunum Akışı </vt:lpstr>
      <vt:lpstr>AMAÇ</vt:lpstr>
      <vt:lpstr>İlgili Yönetmelikler </vt:lpstr>
      <vt:lpstr>Yükseklik Kavramı </vt:lpstr>
      <vt:lpstr>    Yüksekte Çalışma Nedir?</vt:lpstr>
      <vt:lpstr>            Yüksekte Çalışma  Tehlikeleri Nelerdir  </vt:lpstr>
      <vt:lpstr>Yüksekten Düşme </vt:lpstr>
      <vt:lpstr>           Meydana Gelen İş Kazalarının Sebepleri </vt:lpstr>
      <vt:lpstr>Yüksekte Çalışma Organizasyonu Oluşturmak</vt:lpstr>
      <vt:lpstr> Yükseklik Nedir  </vt:lpstr>
      <vt:lpstr>Neden Yükseğe Çıkıyoruz </vt:lpstr>
      <vt:lpstr>Yüksekte Çalışma Ortamları </vt:lpstr>
      <vt:lpstr>                       Çalışanların Düşmesine Neden Olabilecek Faktörler</vt:lpstr>
      <vt:lpstr>            Yüksekte Çalışırken Kullanılan Koruyucu Donanımlar </vt:lpstr>
      <vt:lpstr>                 Yükseğe Çıkılmadan Önce Yapılması Gerekenler </vt:lpstr>
      <vt:lpstr>                           Yüksekte Yapılacak Çalışma İçin Risk Analizi Yapılmalı  </vt:lpstr>
      <vt:lpstr>Risk Yönetimi ve Değerlendirmesi</vt:lpstr>
      <vt:lpstr>Risk Yönetimi ve Değerlendirmesi</vt:lpstr>
      <vt:lpstr>Risk Yönetimi ve Değerlendirmesi</vt:lpstr>
      <vt:lpstr>Risk Yönetimi ve Değerlendirmesi</vt:lpstr>
      <vt:lpstr>Risk Yönetimi ve Değerlendirmesi</vt:lpstr>
      <vt:lpstr>           Personelin Yüksekte Çalışma İzin Formu  </vt:lpstr>
      <vt:lpstr>         Yüksekte Çalışabilir Sağlık Raporu </vt:lpstr>
      <vt:lpstr>               Yüksekte Yapılan İşlerde Çalıştırılamayacaklar </vt:lpstr>
      <vt:lpstr>                   Yüksekte Çalışan Personele Eğitim Verilmesi</vt:lpstr>
      <vt:lpstr>              Yüksekte Yapılacak Çalışma İçin İş Talimatı </vt:lpstr>
      <vt:lpstr>             Kişisel Koruyucu Donanım Zimmet Formu </vt:lpstr>
      <vt:lpstr>Çalışmalarda Hava Koşulu </vt:lpstr>
      <vt:lpstr>        Yüksekten Düşme Kazalarında Neler Aranır </vt:lpstr>
      <vt:lpstr>PowerPoint Sunusu</vt:lpstr>
      <vt:lpstr>Düşme Zamanı </vt:lpstr>
      <vt:lpstr>           Yüksekten Düşme Mesafesinin Hesaplanması </vt:lpstr>
      <vt:lpstr>        Düşmeyi Önleyici Sistemler</vt:lpstr>
      <vt:lpstr>         Düşmeyi Önleyici Sistemler</vt:lpstr>
      <vt:lpstr>            Düşmeyi Önleyici Sistemler</vt:lpstr>
      <vt:lpstr>          Düşmeyi Önleyici Sistemler</vt:lpstr>
      <vt:lpstr>                   Düşmeyi Önleyici Sistemler</vt:lpstr>
      <vt:lpstr>         Düşmeyi Önleyici Sistemler</vt:lpstr>
      <vt:lpstr>Güvenli Merdiven Kullanımı</vt:lpstr>
      <vt:lpstr>        Güvenli Merdiven Kullanımı</vt:lpstr>
      <vt:lpstr>Güvenli Merdiven Kullanımı</vt:lpstr>
      <vt:lpstr>Güvenli Merdiven Kullanımı</vt:lpstr>
      <vt:lpstr>Güvenli Merdiven Kullanımı</vt:lpstr>
      <vt:lpstr>     Yüksekte  Çalışman Ekipmanları</vt:lpstr>
      <vt:lpstr>                   Yüksekte  Çalışma Ekipmanları</vt:lpstr>
      <vt:lpstr>          Yüksekte  Çalışma Ekipmanları</vt:lpstr>
      <vt:lpstr>     Yüksekte  Çalışman Ekipmanları</vt:lpstr>
      <vt:lpstr>           Yüksekte  Çalışma Ekipmanları</vt:lpstr>
      <vt:lpstr>Yüksekte  Çalışma Ekipmanları</vt:lpstr>
      <vt:lpstr>           Yüksekte  Çalışma Ekipmanları</vt:lpstr>
      <vt:lpstr>        Yüksekte  Çalışma Ekipmanları</vt:lpstr>
      <vt:lpstr>       Yüksekte  Çalışma Ekipmanları</vt:lpstr>
      <vt:lpstr>         Yüksekte  Çalışma Ekipmanları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KTÜ SAĞLIK UYGULAMA VE ARAŞTIRMA MERKEZİ FARABİ HASTANESİ</dc:title>
  <dc:creator>asus</dc:creator>
  <cp:lastModifiedBy>Turan İnce</cp:lastModifiedBy>
  <cp:revision>390</cp:revision>
  <dcterms:modified xsi:type="dcterms:W3CDTF">2024-05-20T19:50:19Z</dcterms:modified>
</cp:coreProperties>
</file>