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77" r:id="rId9"/>
    <p:sldId id="263" r:id="rId10"/>
    <p:sldId id="279" r:id="rId11"/>
    <p:sldId id="280" r:id="rId12"/>
    <p:sldId id="278" r:id="rId13"/>
    <p:sldId id="286" r:id="rId14"/>
    <p:sldId id="264" r:id="rId15"/>
    <p:sldId id="265" r:id="rId16"/>
    <p:sldId id="266" r:id="rId17"/>
    <p:sldId id="267" r:id="rId18"/>
    <p:sldId id="268" r:id="rId19"/>
    <p:sldId id="269" r:id="rId20"/>
    <p:sldId id="284" r:id="rId21"/>
    <p:sldId id="285" r:id="rId22"/>
    <p:sldId id="281" r:id="rId23"/>
    <p:sldId id="270" r:id="rId24"/>
    <p:sldId id="282" r:id="rId25"/>
    <p:sldId id="283" r:id="rId26"/>
    <p:sldId id="271" r:id="rId27"/>
    <p:sldId id="272" r:id="rId28"/>
    <p:sldId id="273" r:id="rId29"/>
    <p:sldId id="274" r:id="rId30"/>
    <p:sldId id="275" r:id="rId31"/>
    <p:sldId id="276" r:id="rId32"/>
  </p:sldIdLst>
  <p:sldSz cx="18288000" cy="10287000"/>
  <p:notesSz cx="6858000" cy="9144000"/>
  <p:embeddedFontLst>
    <p:embeddedFont>
      <p:font typeface="Aileron Bold" panose="020B0604020202020204" charset="-94"/>
      <p:regular r:id="rId34"/>
    </p:embeddedFont>
    <p:embeddedFont>
      <p:font typeface="Articulat" panose="020B0604020202020204" charset="-94"/>
      <p:regular r:id="rId35"/>
    </p:embeddedFont>
    <p:embeddedFont>
      <p:font typeface="Articulat Bold" panose="020B0604020202020204" charset="-94"/>
      <p:regular r:id="rId36"/>
    </p:embeddedFont>
    <p:embeddedFont>
      <p:font typeface="Articulat Light" panose="020B0604020202020204" charset="-94"/>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133B8-79FE-4E83-8853-062EF4115E05}" type="datetimeFigureOut">
              <a:rPr lang="tr-TR" smtClean="0"/>
              <a:t>7.10.2025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CD9D5-2012-480C-8B83-D6C09AFDCD76}" type="slidenum">
              <a:rPr lang="tr-TR" smtClean="0"/>
              <a:t>‹#›</a:t>
            </a:fld>
            <a:endParaRPr lang="tr-TR"/>
          </a:p>
        </p:txBody>
      </p:sp>
    </p:spTree>
    <p:extLst>
      <p:ext uri="{BB962C8B-B14F-4D97-AF65-F5344CB8AC3E}">
        <p14:creationId xmlns:p14="http://schemas.microsoft.com/office/powerpoint/2010/main" val="323340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E3CD9D5-2012-480C-8B83-D6C09AFDCD76}" type="slidenum">
              <a:rPr lang="tr-TR" smtClean="0"/>
              <a:t>8</a:t>
            </a:fld>
            <a:endParaRPr lang="tr-TR"/>
          </a:p>
        </p:txBody>
      </p:sp>
    </p:spTree>
    <p:extLst>
      <p:ext uri="{BB962C8B-B14F-4D97-AF65-F5344CB8AC3E}">
        <p14:creationId xmlns:p14="http://schemas.microsoft.com/office/powerpoint/2010/main" val="253297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E3CD9D5-2012-480C-8B83-D6C09AFDCD76}" type="slidenum">
              <a:rPr lang="tr-TR" smtClean="0"/>
              <a:t>9</a:t>
            </a:fld>
            <a:endParaRPr lang="tr-TR"/>
          </a:p>
        </p:txBody>
      </p:sp>
    </p:spTree>
    <p:extLst>
      <p:ext uri="{BB962C8B-B14F-4D97-AF65-F5344CB8AC3E}">
        <p14:creationId xmlns:p14="http://schemas.microsoft.com/office/powerpoint/2010/main" val="330780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E3CD9D5-2012-480C-8B83-D6C09AFDCD76}" type="slidenum">
              <a:rPr lang="tr-TR" smtClean="0"/>
              <a:t>10</a:t>
            </a:fld>
            <a:endParaRPr lang="tr-TR"/>
          </a:p>
        </p:txBody>
      </p:sp>
    </p:spTree>
    <p:extLst>
      <p:ext uri="{BB962C8B-B14F-4D97-AF65-F5344CB8AC3E}">
        <p14:creationId xmlns:p14="http://schemas.microsoft.com/office/powerpoint/2010/main" val="278787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E3CD9D5-2012-480C-8B83-D6C09AFDCD76}" type="slidenum">
              <a:rPr lang="tr-TR" smtClean="0"/>
              <a:t>11</a:t>
            </a:fld>
            <a:endParaRPr lang="tr-TR"/>
          </a:p>
        </p:txBody>
      </p:sp>
    </p:spTree>
    <p:extLst>
      <p:ext uri="{BB962C8B-B14F-4D97-AF65-F5344CB8AC3E}">
        <p14:creationId xmlns:p14="http://schemas.microsoft.com/office/powerpoint/2010/main" val="113978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E3CD9D5-2012-480C-8B83-D6C09AFDCD76}" type="slidenum">
              <a:rPr lang="tr-TR" smtClean="0"/>
              <a:t>12</a:t>
            </a:fld>
            <a:endParaRPr lang="tr-TR"/>
          </a:p>
        </p:txBody>
      </p:sp>
    </p:spTree>
    <p:extLst>
      <p:ext uri="{BB962C8B-B14F-4D97-AF65-F5344CB8AC3E}">
        <p14:creationId xmlns:p14="http://schemas.microsoft.com/office/powerpoint/2010/main" val="170846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54E95-46E3-258D-4418-7A23F986219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AB8C95C-7A1B-1265-C18E-B5B4FEA774A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9F00617-E0B5-1A51-0123-0F259E7CD0AD}"/>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5A1F714-0728-53D8-1263-3E47883C393B}"/>
              </a:ext>
            </a:extLst>
          </p:cNvPr>
          <p:cNvSpPr>
            <a:spLocks noGrp="1"/>
          </p:cNvSpPr>
          <p:nvPr>
            <p:ph type="sldNum" sz="quarter" idx="5"/>
          </p:nvPr>
        </p:nvSpPr>
        <p:spPr/>
        <p:txBody>
          <a:bodyPr/>
          <a:lstStyle/>
          <a:p>
            <a:fld id="{CE3CD9D5-2012-480C-8B83-D6C09AFDCD76}" type="slidenum">
              <a:rPr lang="tr-TR" smtClean="0"/>
              <a:t>13</a:t>
            </a:fld>
            <a:endParaRPr lang="tr-TR"/>
          </a:p>
        </p:txBody>
      </p:sp>
    </p:spTree>
    <p:extLst>
      <p:ext uri="{BB962C8B-B14F-4D97-AF65-F5344CB8AC3E}">
        <p14:creationId xmlns:p14="http://schemas.microsoft.com/office/powerpoint/2010/main" val="409951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tickpoetsuperhero.blogspot.com/2018/09/acceptance-yeah.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2.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tickpoetsuperhero.blogspot.com/2018/09/acceptance-yeah.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mailto:sener.karaosmanoglu@gmail.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2.sv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3880" y="5524499"/>
            <a:ext cx="7600241" cy="4707032"/>
            <a:chOff x="0" y="-426912"/>
            <a:chExt cx="2001709" cy="1239712"/>
          </a:xfrm>
        </p:grpSpPr>
        <p:sp>
          <p:nvSpPr>
            <p:cNvPr id="3" name="Freeform 3"/>
            <p:cNvSpPr/>
            <p:nvPr/>
          </p:nvSpPr>
          <p:spPr>
            <a:xfrm>
              <a:off x="0" y="0"/>
              <a:ext cx="2001709" cy="370757"/>
            </a:xfrm>
            <a:custGeom>
              <a:avLst/>
              <a:gdLst/>
              <a:ahLst/>
              <a:cxnLst/>
              <a:rect l="l" t="t" r="r" b="b"/>
              <a:pathLst>
                <a:path w="2001709" h="370757">
                  <a:moveTo>
                    <a:pt x="51951" y="0"/>
                  </a:moveTo>
                  <a:lnTo>
                    <a:pt x="1949759" y="0"/>
                  </a:lnTo>
                  <a:cubicBezTo>
                    <a:pt x="1978450" y="0"/>
                    <a:pt x="2001709" y="23259"/>
                    <a:pt x="2001709" y="51951"/>
                  </a:cubicBezTo>
                  <a:lnTo>
                    <a:pt x="2001709" y="318806"/>
                  </a:lnTo>
                  <a:cubicBezTo>
                    <a:pt x="2001709" y="332584"/>
                    <a:pt x="1996236" y="345798"/>
                    <a:pt x="1986493" y="355541"/>
                  </a:cubicBezTo>
                  <a:cubicBezTo>
                    <a:pt x="1976751" y="365284"/>
                    <a:pt x="1963537" y="370757"/>
                    <a:pt x="1949759" y="370757"/>
                  </a:cubicBezTo>
                  <a:lnTo>
                    <a:pt x="51951" y="370757"/>
                  </a:lnTo>
                  <a:cubicBezTo>
                    <a:pt x="23259" y="370757"/>
                    <a:pt x="0" y="347498"/>
                    <a:pt x="0" y="318806"/>
                  </a:cubicBezTo>
                  <a:lnTo>
                    <a:pt x="0" y="51951"/>
                  </a:lnTo>
                  <a:cubicBezTo>
                    <a:pt x="0" y="23259"/>
                    <a:pt x="23259" y="0"/>
                    <a:pt x="51951" y="0"/>
                  </a:cubicBezTo>
                  <a:close/>
                </a:path>
              </a:pathLst>
            </a:custGeom>
            <a:solidFill>
              <a:srgbClr val="FFFFFF"/>
            </a:solidFill>
            <a:ln w="19050" cap="rnd">
              <a:solidFill>
                <a:srgbClr val="8DC63F"/>
              </a:solidFill>
              <a:prstDash val="solid"/>
              <a:round/>
            </a:ln>
          </p:spPr>
          <p:txBody>
            <a:bodyPr/>
            <a:lstStyle/>
            <a:p>
              <a:endParaRPr lang="tr-TR"/>
            </a:p>
          </p:txBody>
        </p:sp>
        <p:sp>
          <p:nvSpPr>
            <p:cNvPr id="4" name="TextBox 4"/>
            <p:cNvSpPr txBox="1"/>
            <p:nvPr/>
          </p:nvSpPr>
          <p:spPr>
            <a:xfrm>
              <a:off x="0" y="-426912"/>
              <a:ext cx="1952323" cy="1239712"/>
            </a:xfrm>
            <a:prstGeom prst="rect">
              <a:avLst/>
            </a:prstGeom>
          </p:spPr>
          <p:txBody>
            <a:bodyPr lIns="50800" tIns="50800" rIns="50800" bIns="50800" rtlCol="0" anchor="ctr"/>
            <a:lstStyle/>
            <a:p>
              <a:pPr algn="ctr">
                <a:lnSpc>
                  <a:spcPts val="4759"/>
                </a:lnSpc>
              </a:pPr>
              <a:r>
                <a:rPr lang="en-US" sz="3399" dirty="0" err="1">
                  <a:solidFill>
                    <a:srgbClr val="648D2D"/>
                  </a:solidFill>
                  <a:latin typeface="Articulat Bold"/>
                </a:rPr>
                <a:t>Değişim</a:t>
              </a:r>
              <a:r>
                <a:rPr lang="en-US" sz="3399" dirty="0">
                  <a:solidFill>
                    <a:srgbClr val="648D2D"/>
                  </a:solidFill>
                  <a:latin typeface="Articulat Bold"/>
                </a:rPr>
                <a:t> </a:t>
              </a:r>
              <a:r>
                <a:rPr lang="en-US" sz="3399" dirty="0" err="1">
                  <a:solidFill>
                    <a:srgbClr val="648D2D"/>
                  </a:solidFill>
                  <a:latin typeface="Articulat Bold"/>
                </a:rPr>
                <a:t>Programları</a:t>
              </a:r>
              <a:r>
                <a:rPr lang="en-US" sz="3399" dirty="0">
                  <a:solidFill>
                    <a:srgbClr val="648D2D"/>
                  </a:solidFill>
                  <a:latin typeface="Articulat Bold"/>
                </a:rPr>
                <a:t> </a:t>
              </a:r>
              <a:r>
                <a:rPr lang="en-US" sz="3399" dirty="0" err="1">
                  <a:solidFill>
                    <a:srgbClr val="648D2D"/>
                  </a:solidFill>
                  <a:latin typeface="Articulat Bold"/>
                </a:rPr>
                <a:t>Koordinatörlüğü</a:t>
              </a:r>
              <a:endParaRPr lang="en-US" sz="3399" dirty="0">
                <a:solidFill>
                  <a:srgbClr val="648D2D"/>
                </a:solidFill>
                <a:latin typeface="Articulat Bold"/>
              </a:endParaRPr>
            </a:p>
          </p:txBody>
        </p:sp>
      </p:grpSp>
      <p:sp>
        <p:nvSpPr>
          <p:cNvPr id="5" name="Freeform 5"/>
          <p:cNvSpPr/>
          <p:nvPr/>
        </p:nvSpPr>
        <p:spPr>
          <a:xfrm>
            <a:off x="1563257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13077470" y="8331194"/>
            <a:ext cx="5692452" cy="2860457"/>
          </a:xfrm>
          <a:custGeom>
            <a:avLst/>
            <a:gdLst/>
            <a:ahLst/>
            <a:cxnLst/>
            <a:rect l="l" t="t" r="r" b="b"/>
            <a:pathLst>
              <a:path w="5692452" h="2860457">
                <a:moveTo>
                  <a:pt x="0" y="0"/>
                </a:moveTo>
                <a:lnTo>
                  <a:pt x="5692452" y="0"/>
                </a:lnTo>
                <a:lnTo>
                  <a:pt x="5692452" y="2860457"/>
                </a:lnTo>
                <a:lnTo>
                  <a:pt x="0" y="2860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a:off x="523809" y="314420"/>
            <a:ext cx="4390468" cy="2192129"/>
          </a:xfrm>
          <a:custGeom>
            <a:avLst/>
            <a:gdLst/>
            <a:ahLst/>
            <a:cxnLst/>
            <a:rect l="l" t="t" r="r" b="b"/>
            <a:pathLst>
              <a:path w="4390468" h="2192129">
                <a:moveTo>
                  <a:pt x="0" y="0"/>
                </a:moveTo>
                <a:lnTo>
                  <a:pt x="4390468" y="0"/>
                </a:lnTo>
                <a:lnTo>
                  <a:pt x="4390468" y="2192130"/>
                </a:lnTo>
                <a:lnTo>
                  <a:pt x="0" y="2192130"/>
                </a:lnTo>
                <a:lnTo>
                  <a:pt x="0" y="0"/>
                </a:lnTo>
                <a:close/>
              </a:path>
            </a:pathLst>
          </a:custGeom>
          <a:blipFill>
            <a:blip r:embed="rId6"/>
            <a:stretch>
              <a:fillRect/>
            </a:stretch>
          </a:blipFill>
        </p:spPr>
        <p:txBody>
          <a:bodyPr/>
          <a:lstStyle/>
          <a:p>
            <a:endParaRPr lang="tr-TR"/>
          </a:p>
        </p:txBody>
      </p:sp>
      <p:sp>
        <p:nvSpPr>
          <p:cNvPr id="8" name="Freeform 8"/>
          <p:cNvSpPr/>
          <p:nvPr/>
        </p:nvSpPr>
        <p:spPr>
          <a:xfrm>
            <a:off x="6675693" y="905139"/>
            <a:ext cx="4936614" cy="1010691"/>
          </a:xfrm>
          <a:custGeom>
            <a:avLst/>
            <a:gdLst/>
            <a:ahLst/>
            <a:cxnLst/>
            <a:rect l="l" t="t" r="r" b="b"/>
            <a:pathLst>
              <a:path w="4936614" h="1010691">
                <a:moveTo>
                  <a:pt x="0" y="0"/>
                </a:moveTo>
                <a:lnTo>
                  <a:pt x="4936614" y="0"/>
                </a:lnTo>
                <a:lnTo>
                  <a:pt x="4936614" y="1010692"/>
                </a:lnTo>
                <a:lnTo>
                  <a:pt x="0" y="1010692"/>
                </a:lnTo>
                <a:lnTo>
                  <a:pt x="0" y="0"/>
                </a:lnTo>
                <a:close/>
              </a:path>
            </a:pathLst>
          </a:custGeom>
          <a:blipFill>
            <a:blip r:embed="rId7"/>
            <a:stretch>
              <a:fillRect/>
            </a:stretch>
          </a:blipFill>
        </p:spPr>
        <p:txBody>
          <a:bodyPr/>
          <a:lstStyle/>
          <a:p>
            <a:endParaRPr lang="tr-TR"/>
          </a:p>
        </p:txBody>
      </p:sp>
      <p:sp>
        <p:nvSpPr>
          <p:cNvPr id="9" name="Freeform 9"/>
          <p:cNvSpPr/>
          <p:nvPr/>
        </p:nvSpPr>
        <p:spPr>
          <a:xfrm>
            <a:off x="13694583" y="5315243"/>
            <a:ext cx="4458226" cy="5564089"/>
          </a:xfrm>
          <a:custGeom>
            <a:avLst/>
            <a:gdLst/>
            <a:ahLst/>
            <a:cxnLst/>
            <a:rect l="l" t="t" r="r" b="b"/>
            <a:pathLst>
              <a:path w="4458226" h="5564089">
                <a:moveTo>
                  <a:pt x="0" y="0"/>
                </a:moveTo>
                <a:lnTo>
                  <a:pt x="4458226" y="0"/>
                </a:lnTo>
                <a:lnTo>
                  <a:pt x="4458226" y="5564089"/>
                </a:lnTo>
                <a:lnTo>
                  <a:pt x="0" y="5564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0" name="Freeform 10"/>
          <p:cNvSpPr/>
          <p:nvPr/>
        </p:nvSpPr>
        <p:spPr>
          <a:xfrm>
            <a:off x="0" y="2193347"/>
            <a:ext cx="6796244" cy="7845592"/>
          </a:xfrm>
          <a:custGeom>
            <a:avLst/>
            <a:gdLst/>
            <a:ahLst/>
            <a:cxnLst/>
            <a:rect l="l" t="t" r="r" b="b"/>
            <a:pathLst>
              <a:path w="6796244" h="7845592">
                <a:moveTo>
                  <a:pt x="0" y="0"/>
                </a:moveTo>
                <a:lnTo>
                  <a:pt x="6796244" y="0"/>
                </a:lnTo>
                <a:lnTo>
                  <a:pt x="6796244" y="7845591"/>
                </a:lnTo>
                <a:lnTo>
                  <a:pt x="0" y="7845591"/>
                </a:lnTo>
                <a:lnTo>
                  <a:pt x="0" y="0"/>
                </a:lnTo>
                <a:close/>
              </a:path>
            </a:pathLst>
          </a:custGeom>
          <a:blipFill>
            <a:blip r:embed="rId10">
              <a:alphaModFix amt="1500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1" name="TextBox 11"/>
          <p:cNvSpPr txBox="1"/>
          <p:nvPr/>
        </p:nvSpPr>
        <p:spPr>
          <a:xfrm>
            <a:off x="4914277" y="3087994"/>
            <a:ext cx="8459445" cy="3028148"/>
          </a:xfrm>
          <a:prstGeom prst="rect">
            <a:avLst/>
          </a:prstGeom>
        </p:spPr>
        <p:txBody>
          <a:bodyPr lIns="0" tIns="0" rIns="0" bIns="0" rtlCol="0" anchor="t">
            <a:spAutoFit/>
          </a:bodyPr>
          <a:lstStyle/>
          <a:p>
            <a:pPr algn="ctr">
              <a:lnSpc>
                <a:spcPts val="7843"/>
              </a:lnSpc>
            </a:pPr>
            <a:r>
              <a:rPr lang="en-US" sz="7843" dirty="0">
                <a:solidFill>
                  <a:srgbClr val="0B356D"/>
                </a:solidFill>
                <a:latin typeface="Articulat Bold"/>
              </a:rPr>
              <a:t>ERASMUS+ ÖĞRENC</a:t>
            </a:r>
            <a:r>
              <a:rPr lang="tr-TR" sz="7843" dirty="0">
                <a:solidFill>
                  <a:srgbClr val="0B356D"/>
                </a:solidFill>
                <a:latin typeface="Articulat Bold"/>
              </a:rPr>
              <a:t>İ</a:t>
            </a:r>
            <a:r>
              <a:rPr lang="en-US" sz="7843" dirty="0">
                <a:solidFill>
                  <a:srgbClr val="0B356D"/>
                </a:solidFill>
                <a:latin typeface="Articulat Bold"/>
              </a:rPr>
              <a:t> STAJ HAREKETL</a:t>
            </a:r>
            <a:r>
              <a:rPr lang="tr-TR" sz="7843" dirty="0">
                <a:solidFill>
                  <a:srgbClr val="0B356D"/>
                </a:solidFill>
                <a:latin typeface="Articulat Bold"/>
              </a:rPr>
              <a:t>İ</a:t>
            </a:r>
            <a:r>
              <a:rPr lang="en-US" sz="7843" dirty="0">
                <a:solidFill>
                  <a:srgbClr val="0B356D"/>
                </a:solidFill>
                <a:latin typeface="Articulat Bold"/>
              </a:rPr>
              <a:t>L</a:t>
            </a:r>
            <a:r>
              <a:rPr lang="tr-TR" sz="7843" dirty="0">
                <a:solidFill>
                  <a:srgbClr val="0B356D"/>
                </a:solidFill>
                <a:latin typeface="Articulat Bold"/>
              </a:rPr>
              <a:t>İ</a:t>
            </a:r>
            <a:r>
              <a:rPr lang="en-US" sz="7843" dirty="0">
                <a:solidFill>
                  <a:srgbClr val="0B356D"/>
                </a:solidFill>
                <a:latin typeface="Articulat Bold"/>
              </a:rPr>
              <a:t>Ğ</a:t>
            </a:r>
            <a:r>
              <a:rPr lang="tr-TR" sz="7843" dirty="0">
                <a:solidFill>
                  <a:srgbClr val="0B356D"/>
                </a:solidFill>
                <a:latin typeface="Articulat Bold"/>
              </a:rPr>
              <a:t>İ</a:t>
            </a:r>
            <a:endParaRPr lang="en-US" sz="7843" dirty="0">
              <a:solidFill>
                <a:srgbClr val="0B356D"/>
              </a:solidFill>
              <a:latin typeface="Articula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001828" y="2247900"/>
            <a:ext cx="8608683" cy="3494308"/>
            <a:chOff x="-50173" y="-47625"/>
            <a:chExt cx="2267307" cy="966664"/>
          </a:xfrm>
        </p:grpSpPr>
        <p:sp>
          <p:nvSpPr>
            <p:cNvPr id="7" name="Freeform 7"/>
            <p:cNvSpPr/>
            <p:nvPr/>
          </p:nvSpPr>
          <p:spPr>
            <a:xfrm>
              <a:off x="-50173" y="58614"/>
              <a:ext cx="2267307" cy="860425"/>
            </a:xfrm>
            <a:custGeom>
              <a:avLst/>
              <a:gdLst/>
              <a:ahLst/>
              <a:cxnLst/>
              <a:rect l="l" t="t" r="r" b="b"/>
              <a:pathLst>
                <a:path w="2339148" h="2005398">
                  <a:moveTo>
                    <a:pt x="0" y="0"/>
                  </a:moveTo>
                  <a:lnTo>
                    <a:pt x="2339148" y="0"/>
                  </a:lnTo>
                  <a:lnTo>
                    <a:pt x="2339148" y="2005398"/>
                  </a:lnTo>
                  <a:lnTo>
                    <a:pt x="0" y="2005398"/>
                  </a:lnTo>
                  <a:close/>
                </a:path>
              </a:pathLst>
            </a:custGeom>
            <a:solidFill>
              <a:srgbClr val="000000">
                <a:alpha val="0"/>
              </a:srgbClr>
            </a:solidFill>
            <a:ln w="9525" cap="sq">
              <a:solidFill>
                <a:srgbClr val="0B356D"/>
              </a:solidFill>
              <a:prstDash val="solid"/>
              <a:miter/>
            </a:ln>
          </p:spPr>
          <p:txBody>
            <a:bodyPr/>
            <a:lstStyle/>
            <a:p>
              <a:r>
                <a:rPr lang="tr-TR" sz="3200" dirty="0"/>
                <a:t>- Erasmus+ kapsamında staj yapmak üzere kabul edildiğinizi gösteren yazıdır. </a:t>
              </a:r>
              <a:br>
                <a:rPr lang="tr-TR" sz="3200" dirty="0"/>
              </a:br>
              <a:r>
                <a:rPr lang="tr-TR" sz="3200" dirty="0"/>
                <a:t>- Staj yapacağınız kurum tarafından gönderilir. </a:t>
              </a:r>
              <a:br>
                <a:rPr lang="tr-TR" sz="3200" dirty="0"/>
              </a:br>
              <a:r>
                <a:rPr lang="tr-TR" sz="3200" dirty="0"/>
                <a:t>-  İngilizce “</a:t>
              </a:r>
              <a:r>
                <a:rPr lang="tr-TR" sz="3200" dirty="0" err="1"/>
                <a:t>letter</a:t>
              </a:r>
              <a:r>
                <a:rPr lang="tr-TR" sz="3200" dirty="0"/>
                <a:t> of </a:t>
              </a:r>
              <a:r>
                <a:rPr lang="tr-TR" sz="3200" dirty="0" err="1"/>
                <a:t>acceptance</a:t>
              </a:r>
              <a:r>
                <a:rPr lang="tr-TR" sz="3200" dirty="0"/>
                <a:t>” veya “</a:t>
              </a:r>
              <a:r>
                <a:rPr lang="tr-TR" sz="3200" dirty="0" err="1"/>
                <a:t>acceptance</a:t>
              </a:r>
              <a:r>
                <a:rPr lang="tr-TR" sz="3200" dirty="0"/>
                <a:t> </a:t>
              </a:r>
              <a:r>
                <a:rPr lang="tr-TR" sz="3200" dirty="0" err="1"/>
                <a:t>letter</a:t>
              </a:r>
              <a:r>
                <a:rPr lang="tr-TR" sz="3200" dirty="0"/>
                <a:t>” şeklinde ifade edilir.</a:t>
              </a:r>
              <a:br>
                <a:rPr lang="tr-TR" sz="3200" dirty="0"/>
              </a:br>
              <a:br>
                <a:rPr lang="tr-TR" sz="3200" dirty="0"/>
              </a:br>
              <a:endParaRPr lang="tr-TR" sz="3200"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grpSp>
        <p:nvGrpSpPr>
          <p:cNvPr id="9" name="Group 9"/>
          <p:cNvGrpSpPr/>
          <p:nvPr/>
        </p:nvGrpSpPr>
        <p:grpSpPr>
          <a:xfrm>
            <a:off x="588917" y="377523"/>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3"/>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4"/>
              <a:stretch>
                <a:fillRect/>
              </a:stretch>
            </a:blipFill>
          </p:spPr>
          <p:txBody>
            <a:bodyPr/>
            <a:lstStyle/>
            <a:p>
              <a:endParaRPr lang="tr-TR"/>
            </a:p>
          </p:txBody>
        </p:sp>
      </p:grpSp>
      <p:sp>
        <p:nvSpPr>
          <p:cNvPr id="12" name="Freeform 12"/>
          <p:cNvSpPr/>
          <p:nvPr/>
        </p:nvSpPr>
        <p:spPr>
          <a:xfrm>
            <a:off x="11365295" y="8763436"/>
            <a:ext cx="6483247" cy="1523563"/>
          </a:xfrm>
          <a:custGeom>
            <a:avLst/>
            <a:gdLst/>
            <a:ahLst/>
            <a:cxnLst/>
            <a:rect l="l" t="t" r="r" b="b"/>
            <a:pathLst>
              <a:path w="6483247" h="1523563">
                <a:moveTo>
                  <a:pt x="0" y="0"/>
                </a:moveTo>
                <a:lnTo>
                  <a:pt x="6483247" y="0"/>
                </a:lnTo>
                <a:lnTo>
                  <a:pt x="6483247" y="1523563"/>
                </a:lnTo>
                <a:lnTo>
                  <a:pt x="0" y="1523563"/>
                </a:lnTo>
                <a:lnTo>
                  <a:pt x="0" y="0"/>
                </a:lnTo>
                <a:close/>
              </a:path>
            </a:pathLst>
          </a:custGeom>
          <a:blipFill>
            <a:blip r:embed="rId5"/>
            <a:stretch>
              <a:fillRect/>
            </a:stretch>
          </a:blipFill>
        </p:spPr>
        <p:txBody>
          <a:bodyPr/>
          <a:lstStyle/>
          <a:p>
            <a:endParaRPr lang="tr-TR"/>
          </a:p>
        </p:txBody>
      </p:sp>
      <p:sp>
        <p:nvSpPr>
          <p:cNvPr id="14" name="TextBox 14"/>
          <p:cNvSpPr txBox="1"/>
          <p:nvPr/>
        </p:nvSpPr>
        <p:spPr>
          <a:xfrm>
            <a:off x="1028700" y="1746127"/>
            <a:ext cx="8944370" cy="469359"/>
          </a:xfrm>
          <a:prstGeom prst="rect">
            <a:avLst/>
          </a:prstGeom>
        </p:spPr>
        <p:txBody>
          <a:bodyPr wrap="square" lIns="0" tIns="0" rIns="0" bIns="0" rtlCol="0" anchor="t">
            <a:spAutoFit/>
          </a:bodyPr>
          <a:lstStyle/>
          <a:p>
            <a:pPr>
              <a:lnSpc>
                <a:spcPts val="3999"/>
              </a:lnSpc>
            </a:pPr>
            <a:r>
              <a:rPr lang="tr-TR" sz="3000" dirty="0">
                <a:solidFill>
                  <a:srgbClr val="8DC63F"/>
                </a:solidFill>
                <a:latin typeface="Articulat Bold"/>
              </a:rPr>
              <a:t>KABUL MEKTUBU NEDİR?</a:t>
            </a:r>
            <a:endParaRPr lang="en-US" sz="3000" dirty="0">
              <a:solidFill>
                <a:srgbClr val="8DC63F"/>
              </a:solidFill>
              <a:latin typeface="Articulat Bold"/>
            </a:endParaRPr>
          </a:p>
        </p:txBody>
      </p:sp>
      <p:pic>
        <p:nvPicPr>
          <p:cNvPr id="15" name="Resim 14">
            <a:extLst>
              <a:ext uri="{FF2B5EF4-FFF2-40B4-BE49-F238E27FC236}">
                <a16:creationId xmlns:a16="http://schemas.microsoft.com/office/drawing/2014/main" id="{7893D3EF-F470-B28F-FD8A-A5CF8D76053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65295" y="1784227"/>
            <a:ext cx="5305186" cy="5305186"/>
          </a:xfrm>
          <a:prstGeom prst="rect">
            <a:avLst/>
          </a:prstGeom>
        </p:spPr>
      </p:pic>
    </p:spTree>
    <p:extLst>
      <p:ext uri="{BB962C8B-B14F-4D97-AF65-F5344CB8AC3E}">
        <p14:creationId xmlns:p14="http://schemas.microsoft.com/office/powerpoint/2010/main" val="4287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001828" y="2618444"/>
            <a:ext cx="8608683" cy="7310631"/>
            <a:chOff x="-50173" y="-47625"/>
            <a:chExt cx="2267307" cy="2022410"/>
          </a:xfrm>
        </p:grpSpPr>
        <p:sp>
          <p:nvSpPr>
            <p:cNvPr id="7" name="Freeform 7"/>
            <p:cNvSpPr/>
            <p:nvPr/>
          </p:nvSpPr>
          <p:spPr>
            <a:xfrm>
              <a:off x="-50173" y="58614"/>
              <a:ext cx="2267307" cy="1916171"/>
            </a:xfrm>
            <a:custGeom>
              <a:avLst/>
              <a:gdLst/>
              <a:ahLst/>
              <a:cxnLst/>
              <a:rect l="l" t="t" r="r" b="b"/>
              <a:pathLst>
                <a:path w="2339148" h="2005398">
                  <a:moveTo>
                    <a:pt x="0" y="0"/>
                  </a:moveTo>
                  <a:lnTo>
                    <a:pt x="2339148" y="0"/>
                  </a:lnTo>
                  <a:lnTo>
                    <a:pt x="2339148" y="2005398"/>
                  </a:lnTo>
                  <a:lnTo>
                    <a:pt x="0" y="2005398"/>
                  </a:lnTo>
                  <a:close/>
                </a:path>
              </a:pathLst>
            </a:custGeom>
            <a:solidFill>
              <a:srgbClr val="000000">
                <a:alpha val="0"/>
              </a:srgbClr>
            </a:solidFill>
            <a:ln w="9525" cap="sq">
              <a:solidFill>
                <a:srgbClr val="0B356D"/>
              </a:solidFill>
              <a:prstDash val="solid"/>
              <a:miter/>
            </a:ln>
          </p:spPr>
          <p:txBody>
            <a:bodyPr/>
            <a:lstStyle/>
            <a:p>
              <a:r>
                <a:rPr lang="tr-TR" sz="2600" dirty="0"/>
                <a:t>1) Öğrencinin tam adı-soyadı </a:t>
              </a:r>
              <a:br>
                <a:rPr lang="tr-TR" sz="2600" dirty="0"/>
              </a:br>
              <a:r>
                <a:rPr lang="tr-TR" sz="2600" dirty="0"/>
                <a:t>(Full name </a:t>
              </a:r>
              <a:r>
                <a:rPr lang="tr-TR" sz="2600" dirty="0" err="1"/>
                <a:t>and</a:t>
              </a:r>
              <a:r>
                <a:rPr lang="tr-TR" sz="2600" dirty="0"/>
                <a:t> </a:t>
              </a:r>
              <a:r>
                <a:rPr lang="tr-TR" sz="2600" dirty="0" err="1"/>
                <a:t>surname</a:t>
              </a:r>
              <a:r>
                <a:rPr lang="tr-TR" sz="2600" dirty="0"/>
                <a:t> of </a:t>
              </a:r>
              <a:r>
                <a:rPr lang="tr-TR" sz="2600" dirty="0" err="1"/>
                <a:t>the</a:t>
              </a:r>
              <a:r>
                <a:rPr lang="tr-TR" sz="2600" dirty="0"/>
                <a:t> </a:t>
              </a:r>
              <a:r>
                <a:rPr lang="tr-TR" sz="2600" dirty="0" err="1"/>
                <a:t>student</a:t>
              </a:r>
              <a:r>
                <a:rPr lang="tr-TR" sz="2600" dirty="0"/>
                <a:t>)</a:t>
              </a:r>
              <a:br>
                <a:rPr lang="tr-TR" sz="2600" dirty="0"/>
              </a:br>
              <a:br>
                <a:rPr lang="tr-TR" sz="2600" dirty="0"/>
              </a:br>
              <a:r>
                <a:rPr lang="tr-TR" sz="2600" dirty="0"/>
                <a:t>2) Stajın gün/ay/yıl formatında başlangıç ve bitiş tarihleri </a:t>
              </a:r>
              <a:br>
                <a:rPr lang="tr-TR" sz="2600" dirty="0"/>
              </a:br>
              <a:r>
                <a:rPr lang="tr-TR" sz="2600" dirty="0"/>
                <a:t>(</a:t>
              </a:r>
              <a:r>
                <a:rPr lang="tr-TR" sz="2600" dirty="0" err="1"/>
                <a:t>The</a:t>
              </a:r>
              <a:r>
                <a:rPr lang="tr-TR" sz="2600" dirty="0"/>
                <a:t> start </a:t>
              </a:r>
              <a:r>
                <a:rPr lang="tr-TR" sz="2600" dirty="0" err="1"/>
                <a:t>and</a:t>
              </a:r>
              <a:r>
                <a:rPr lang="tr-TR" sz="2600" dirty="0"/>
                <a:t> </a:t>
              </a:r>
              <a:r>
                <a:rPr lang="tr-TR" sz="2600" dirty="0" err="1"/>
                <a:t>end</a:t>
              </a:r>
              <a:r>
                <a:rPr lang="tr-TR" sz="2600" dirty="0"/>
                <a:t> </a:t>
              </a:r>
              <a:r>
                <a:rPr lang="tr-TR" sz="2600" dirty="0" err="1"/>
                <a:t>dates</a:t>
              </a:r>
              <a:r>
                <a:rPr lang="tr-TR" sz="2600" dirty="0"/>
                <a:t> in </a:t>
              </a:r>
              <a:r>
                <a:rPr lang="tr-TR" sz="2600" dirty="0" err="1"/>
                <a:t>day</a:t>
              </a:r>
              <a:r>
                <a:rPr lang="tr-TR" sz="2600" dirty="0"/>
                <a:t>/</a:t>
              </a:r>
              <a:r>
                <a:rPr lang="tr-TR" sz="2600" dirty="0" err="1"/>
                <a:t>month</a:t>
              </a:r>
              <a:r>
                <a:rPr lang="tr-TR" sz="2600" dirty="0"/>
                <a:t>/</a:t>
              </a:r>
              <a:r>
                <a:rPr lang="tr-TR" sz="2600" dirty="0" err="1"/>
                <a:t>year</a:t>
              </a:r>
              <a:r>
                <a:rPr lang="tr-TR" sz="2600" dirty="0"/>
                <a:t> format)</a:t>
              </a:r>
              <a:br>
                <a:rPr lang="tr-TR" sz="2600" dirty="0"/>
              </a:br>
              <a:br>
                <a:rPr lang="tr-TR" sz="2600" dirty="0"/>
              </a:br>
              <a:r>
                <a:rPr lang="tr-TR" sz="2600" dirty="0"/>
                <a:t>3) Staj yapılacak pozisyon veya departman</a:t>
              </a:r>
              <a:br>
                <a:rPr lang="tr-TR" sz="2600" dirty="0"/>
              </a:br>
              <a:r>
                <a:rPr lang="tr-TR" sz="2600" dirty="0"/>
                <a:t>(</a:t>
              </a:r>
              <a:r>
                <a:rPr lang="tr-TR" sz="2600" dirty="0" err="1"/>
                <a:t>Traineeship</a:t>
              </a:r>
              <a:r>
                <a:rPr lang="tr-TR" sz="2600" dirty="0"/>
                <a:t> </a:t>
              </a:r>
              <a:r>
                <a:rPr lang="tr-TR" sz="2600" dirty="0" err="1"/>
                <a:t>Position</a:t>
              </a:r>
              <a:r>
                <a:rPr lang="tr-TR" sz="2600" dirty="0"/>
                <a:t> </a:t>
              </a:r>
              <a:r>
                <a:rPr lang="tr-TR" sz="2600" dirty="0" err="1"/>
                <a:t>or</a:t>
              </a:r>
              <a:r>
                <a:rPr lang="tr-TR" sz="2600" dirty="0"/>
                <a:t> </a:t>
              </a:r>
              <a:r>
                <a:rPr lang="tr-TR" sz="2600" dirty="0" err="1"/>
                <a:t>Department</a:t>
              </a:r>
              <a:r>
                <a:rPr lang="tr-TR" sz="2600" dirty="0"/>
                <a:t>)</a:t>
              </a:r>
              <a:br>
                <a:rPr lang="tr-TR" sz="2600" dirty="0"/>
              </a:br>
              <a:br>
                <a:rPr lang="tr-TR" sz="2600" dirty="0"/>
              </a:br>
              <a:r>
                <a:rPr lang="tr-TR" sz="2600" dirty="0"/>
                <a:t>4) Staj yapılacak kurumun resmi mühür veya kaşesi (</a:t>
              </a:r>
              <a:r>
                <a:rPr lang="tr-TR" sz="2600" dirty="0" err="1"/>
                <a:t>Official</a:t>
              </a:r>
              <a:r>
                <a:rPr lang="tr-TR" sz="2600" dirty="0"/>
                <a:t> (</a:t>
              </a:r>
              <a:r>
                <a:rPr lang="tr-TR" sz="2600" dirty="0" err="1"/>
                <a:t>Stamp</a:t>
              </a:r>
              <a:r>
                <a:rPr lang="tr-TR" sz="2600" dirty="0"/>
                <a:t> </a:t>
              </a:r>
              <a:r>
                <a:rPr lang="tr-TR" sz="2600" dirty="0" err="1"/>
                <a:t>or</a:t>
              </a:r>
              <a:r>
                <a:rPr lang="tr-TR" sz="2600" dirty="0"/>
                <a:t> </a:t>
              </a:r>
              <a:r>
                <a:rPr lang="tr-TR" sz="2600" dirty="0" err="1"/>
                <a:t>Seal</a:t>
              </a:r>
              <a:r>
                <a:rPr lang="tr-TR" sz="2600" dirty="0"/>
                <a:t> of </a:t>
              </a:r>
              <a:r>
                <a:rPr lang="tr-TR" sz="2600" dirty="0" err="1"/>
                <a:t>the</a:t>
              </a:r>
              <a:r>
                <a:rPr lang="tr-TR" sz="2600" dirty="0"/>
                <a:t> Host </a:t>
              </a:r>
              <a:r>
                <a:rPr lang="tr-TR" sz="2600" dirty="0" err="1"/>
                <a:t>Institution</a:t>
              </a:r>
              <a:r>
                <a:rPr lang="tr-TR" sz="2600" dirty="0"/>
                <a:t>) </a:t>
              </a:r>
              <a:br>
                <a:rPr lang="tr-TR" sz="2600" dirty="0"/>
              </a:br>
              <a:br>
                <a:rPr lang="tr-TR" sz="2600" dirty="0"/>
              </a:br>
              <a:r>
                <a:rPr lang="tr-TR" sz="2600" dirty="0"/>
                <a:t>5) Staj yapılacak kurum yetkilisinin imzası</a:t>
              </a:r>
              <a:br>
                <a:rPr lang="tr-TR" sz="2600" dirty="0"/>
              </a:br>
              <a:r>
                <a:rPr lang="tr-TR" sz="2600" dirty="0"/>
                <a:t>(</a:t>
              </a:r>
              <a:r>
                <a:rPr lang="tr-TR" sz="2600" dirty="0" err="1"/>
                <a:t>The</a:t>
              </a:r>
              <a:r>
                <a:rPr lang="tr-TR" sz="2600" dirty="0"/>
                <a:t> </a:t>
              </a:r>
              <a:r>
                <a:rPr lang="tr-TR" sz="2600" dirty="0" err="1"/>
                <a:t>signature</a:t>
              </a:r>
              <a:r>
                <a:rPr lang="tr-TR" sz="2600" dirty="0"/>
                <a:t> of </a:t>
              </a:r>
              <a:r>
                <a:rPr lang="tr-TR" sz="2600" dirty="0" err="1"/>
                <a:t>the</a:t>
              </a:r>
              <a:r>
                <a:rPr lang="tr-TR" sz="2600" dirty="0"/>
                <a:t> </a:t>
              </a:r>
              <a:r>
                <a:rPr lang="tr-TR" sz="2600" dirty="0" err="1"/>
                <a:t>responsible</a:t>
              </a:r>
              <a:r>
                <a:rPr lang="tr-TR" sz="2600" dirty="0"/>
                <a:t> </a:t>
              </a:r>
              <a:r>
                <a:rPr lang="tr-TR" sz="2600" dirty="0" err="1"/>
                <a:t>person</a:t>
              </a:r>
              <a:r>
                <a:rPr lang="tr-TR" sz="2600" dirty="0"/>
                <a:t>)</a:t>
              </a:r>
              <a:br>
                <a:rPr lang="tr-TR" sz="2600" dirty="0"/>
              </a:br>
              <a:br>
                <a:rPr lang="tr-TR" sz="2600" dirty="0"/>
              </a:br>
              <a:r>
                <a:rPr lang="tr-TR" sz="2600" dirty="0"/>
                <a:t>6) Mektup İngilizce olmalıdır. </a:t>
              </a:r>
              <a:br>
                <a:rPr lang="tr-TR" sz="2600" dirty="0"/>
              </a:br>
              <a:r>
                <a:rPr lang="tr-TR" sz="2600" dirty="0"/>
                <a:t>(</a:t>
              </a:r>
              <a:r>
                <a:rPr lang="tr-TR" sz="2600" dirty="0" err="1"/>
                <a:t>The</a:t>
              </a:r>
              <a:r>
                <a:rPr lang="tr-TR" sz="2600" dirty="0"/>
                <a:t> </a:t>
              </a:r>
              <a:r>
                <a:rPr lang="tr-TR" sz="2600" dirty="0" err="1"/>
                <a:t>letter</a:t>
              </a:r>
              <a:r>
                <a:rPr lang="tr-TR" sz="2600" dirty="0"/>
                <a:t> </a:t>
              </a:r>
              <a:r>
                <a:rPr lang="tr-TR" sz="2600" dirty="0" err="1"/>
                <a:t>should</a:t>
              </a:r>
              <a:r>
                <a:rPr lang="tr-TR" sz="2600" dirty="0"/>
                <a:t> be in English) </a:t>
              </a:r>
              <a:br>
                <a:rPr lang="tr-TR" sz="2800" dirty="0"/>
              </a:br>
              <a:endParaRPr lang="tr-TR" sz="2800"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grpSp>
        <p:nvGrpSpPr>
          <p:cNvPr id="9" name="Group 9"/>
          <p:cNvGrpSpPr/>
          <p:nvPr/>
        </p:nvGrpSpPr>
        <p:grpSpPr>
          <a:xfrm>
            <a:off x="609600" y="165757"/>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3"/>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4"/>
              <a:stretch>
                <a:fillRect/>
              </a:stretch>
            </a:blipFill>
          </p:spPr>
          <p:txBody>
            <a:bodyPr/>
            <a:lstStyle/>
            <a:p>
              <a:endParaRPr lang="tr-TR"/>
            </a:p>
          </p:txBody>
        </p:sp>
      </p:grpSp>
      <p:sp>
        <p:nvSpPr>
          <p:cNvPr id="14" name="TextBox 14"/>
          <p:cNvSpPr txBox="1"/>
          <p:nvPr/>
        </p:nvSpPr>
        <p:spPr>
          <a:xfrm>
            <a:off x="1001828" y="1744134"/>
            <a:ext cx="8944370" cy="982320"/>
          </a:xfrm>
          <a:prstGeom prst="rect">
            <a:avLst/>
          </a:prstGeom>
        </p:spPr>
        <p:txBody>
          <a:bodyPr wrap="square" lIns="0" tIns="0" rIns="0" bIns="0" rtlCol="0" anchor="t">
            <a:spAutoFit/>
          </a:bodyPr>
          <a:lstStyle/>
          <a:p>
            <a:pPr>
              <a:lnSpc>
                <a:spcPts val="3999"/>
              </a:lnSpc>
            </a:pPr>
            <a:r>
              <a:rPr lang="tr-TR" sz="3000" dirty="0">
                <a:solidFill>
                  <a:srgbClr val="8DC63F"/>
                </a:solidFill>
                <a:latin typeface="Articulat Bold"/>
              </a:rPr>
              <a:t>KABUL MEKTUBU FORMATI</a:t>
            </a:r>
            <a:br>
              <a:rPr lang="tr-TR" sz="3000" dirty="0">
                <a:solidFill>
                  <a:srgbClr val="8DC63F"/>
                </a:solidFill>
                <a:latin typeface="Articulat Bold"/>
              </a:rPr>
            </a:br>
            <a:r>
              <a:rPr lang="tr-TR" sz="3000" dirty="0">
                <a:solidFill>
                  <a:srgbClr val="8DC63F"/>
                </a:solidFill>
                <a:latin typeface="Articulat Bold"/>
              </a:rPr>
              <a:t>(THE FORMAT OF ACCEPTANCE LETTER)</a:t>
            </a:r>
            <a:endParaRPr lang="en-US" sz="3000" dirty="0">
              <a:solidFill>
                <a:srgbClr val="8DC63F"/>
              </a:solidFill>
              <a:latin typeface="Articulat Bold"/>
            </a:endParaRPr>
          </a:p>
        </p:txBody>
      </p:sp>
      <p:pic>
        <p:nvPicPr>
          <p:cNvPr id="3" name="Resim 2">
            <a:extLst>
              <a:ext uri="{FF2B5EF4-FFF2-40B4-BE49-F238E27FC236}">
                <a16:creationId xmlns:a16="http://schemas.microsoft.com/office/drawing/2014/main" id="{13645E73-00A4-1DF5-240D-9DBC9731B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6266" y="1744134"/>
            <a:ext cx="6259405" cy="8084180"/>
          </a:xfrm>
          <a:prstGeom prst="rect">
            <a:avLst/>
          </a:prstGeom>
        </p:spPr>
      </p:pic>
    </p:spTree>
    <p:extLst>
      <p:ext uri="{BB962C8B-B14F-4D97-AF65-F5344CB8AC3E}">
        <p14:creationId xmlns:p14="http://schemas.microsoft.com/office/powerpoint/2010/main" val="301399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38911" y="-449410"/>
            <a:ext cx="6946518" cy="6946518"/>
          </a:xfrm>
          <a:custGeom>
            <a:avLst/>
            <a:gdLst/>
            <a:ahLst/>
            <a:cxnLst/>
            <a:rect l="l" t="t" r="r" b="b"/>
            <a:pathLst>
              <a:path w="6946518" h="6946518">
                <a:moveTo>
                  <a:pt x="0" y="0"/>
                </a:moveTo>
                <a:lnTo>
                  <a:pt x="6946518" y="0"/>
                </a:lnTo>
                <a:lnTo>
                  <a:pt x="6946518" y="6946517"/>
                </a:lnTo>
                <a:lnTo>
                  <a:pt x="0" y="6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3" name="Freeform 3"/>
          <p:cNvSpPr/>
          <p:nvPr/>
        </p:nvSpPr>
        <p:spPr>
          <a:xfrm>
            <a:off x="12227408" y="6265897"/>
            <a:ext cx="6946518" cy="6946518"/>
          </a:xfrm>
          <a:custGeom>
            <a:avLst/>
            <a:gdLst/>
            <a:ahLst/>
            <a:cxnLst/>
            <a:rect l="l" t="t" r="r" b="b"/>
            <a:pathLst>
              <a:path w="6946518" h="6946518">
                <a:moveTo>
                  <a:pt x="0" y="0"/>
                </a:moveTo>
                <a:lnTo>
                  <a:pt x="6946518" y="0"/>
                </a:lnTo>
                <a:lnTo>
                  <a:pt x="6946518" y="6946518"/>
                </a:lnTo>
                <a:lnTo>
                  <a:pt x="0" y="6946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4" name="Group 4"/>
          <p:cNvGrpSpPr>
            <a:grpSpLocks noChangeAspect="1"/>
          </p:cNvGrpSpPr>
          <p:nvPr/>
        </p:nvGrpSpPr>
        <p:grpSpPr>
          <a:xfrm>
            <a:off x="10772267" y="1523563"/>
            <a:ext cx="7239903" cy="723987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r="-25046"/>
              </a:stretch>
            </a:blipFill>
          </p:spPr>
          <p:txBody>
            <a:bodyPr/>
            <a:lstStyle/>
            <a:p>
              <a:endParaRPr lang="tr-TR"/>
            </a:p>
          </p:txBody>
        </p:sp>
      </p:grpSp>
      <p:grpSp>
        <p:nvGrpSpPr>
          <p:cNvPr id="6" name="Group 6"/>
          <p:cNvGrpSpPr/>
          <p:nvPr/>
        </p:nvGrpSpPr>
        <p:grpSpPr>
          <a:xfrm>
            <a:off x="1001828" y="2705100"/>
            <a:ext cx="8608683" cy="5372494"/>
            <a:chOff x="-50173" y="-47625"/>
            <a:chExt cx="2267307" cy="2065834"/>
          </a:xfrm>
        </p:grpSpPr>
        <p:sp>
          <p:nvSpPr>
            <p:cNvPr id="7" name="Freeform 7"/>
            <p:cNvSpPr/>
            <p:nvPr/>
          </p:nvSpPr>
          <p:spPr>
            <a:xfrm>
              <a:off x="-50173" y="58614"/>
              <a:ext cx="2267307" cy="1959595"/>
            </a:xfrm>
            <a:custGeom>
              <a:avLst/>
              <a:gdLst/>
              <a:ahLst/>
              <a:cxnLst/>
              <a:rect l="l" t="t" r="r" b="b"/>
              <a:pathLst>
                <a:path w="2339148" h="2005398">
                  <a:moveTo>
                    <a:pt x="0" y="0"/>
                  </a:moveTo>
                  <a:lnTo>
                    <a:pt x="2339148" y="0"/>
                  </a:lnTo>
                  <a:lnTo>
                    <a:pt x="2339148" y="2005398"/>
                  </a:lnTo>
                  <a:lnTo>
                    <a:pt x="0" y="2005398"/>
                  </a:lnTo>
                  <a:close/>
                </a:path>
              </a:pathLst>
            </a:custGeom>
            <a:solidFill>
              <a:srgbClr val="000000">
                <a:alpha val="0"/>
              </a:srgbClr>
            </a:solidFill>
            <a:ln w="9525" cap="sq">
              <a:solidFill>
                <a:srgbClr val="0B356D"/>
              </a:solidFill>
              <a:prstDash val="solid"/>
              <a:miter/>
            </a:ln>
          </p:spPr>
          <p:txBody>
            <a:bodyPr/>
            <a:lstStyle/>
            <a:p>
              <a:pPr algn="just"/>
              <a:r>
                <a:rPr lang="tr-TR" sz="3200" b="0" i="0" u="none" strike="noStrike" baseline="0" dirty="0"/>
                <a:t>Dijital pazarlama (</a:t>
              </a:r>
              <a:r>
                <a:rPr lang="tr-TR" sz="3200" b="0" i="0" u="none" strike="noStrike" baseline="0" dirty="0" err="1"/>
                <a:t>örn</a:t>
              </a:r>
              <a:r>
                <a:rPr lang="tr-TR" sz="3200" b="0" i="0" u="none" strike="noStrike" baseline="0" dirty="0"/>
                <a:t>. sosyal medya yönetimi, web analitiği), dijital grafik, mekanik ve mimari tasarım; uygulama, yazılım ve kod yada </a:t>
              </a:r>
              <a:r>
                <a:rPr lang="tr-TR" sz="3200" b="0" i="0" u="none" strike="noStrike" baseline="0" dirty="0" err="1"/>
                <a:t>websitesi</a:t>
              </a:r>
              <a:r>
                <a:rPr lang="tr-TR" sz="3200" b="0" i="0" u="none" strike="noStrike" baseline="0" dirty="0"/>
                <a:t> geliştirme; bilişim sistem ve ağlarının kurulumu, bakımı ve yönetimi, siber güvenlik, veri analitiği, veri madenciliği ve görselleştirmesi; programlama, robotik ve yapay zekâ eğitimleri. Genel müşteri hizmetleri, talep oluşturma, veri girişi veya rutin</a:t>
              </a:r>
              <a:br>
                <a:rPr lang="tr-TR" sz="3200" b="0" i="0" u="none" strike="noStrike" baseline="0" dirty="0"/>
              </a:br>
              <a:r>
                <a:rPr lang="tr-TR" sz="3200" b="0" i="0" u="none" strike="noStrike" baseline="0" dirty="0"/>
                <a:t>ofis görevleri bu kapsamda </a:t>
              </a:r>
              <a:r>
                <a:rPr lang="tr-TR" sz="3200" b="1" i="0" u="none" strike="noStrike" baseline="0" dirty="0"/>
                <a:t>sayılmaz</a:t>
              </a:r>
              <a:r>
                <a:rPr lang="tr-TR" sz="3200" b="0" i="0" u="none" strike="noStrike" baseline="0" dirty="0"/>
                <a:t>.</a:t>
              </a:r>
              <a:endParaRPr lang="tr-TR" sz="3200" dirty="0"/>
            </a:p>
          </p:txBody>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grpSp>
        <p:nvGrpSpPr>
          <p:cNvPr id="9" name="Group 9"/>
          <p:cNvGrpSpPr/>
          <p:nvPr/>
        </p:nvGrpSpPr>
        <p:grpSpPr>
          <a:xfrm>
            <a:off x="588917" y="377523"/>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8"/>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9"/>
              <a:stretch>
                <a:fillRect/>
              </a:stretch>
            </a:blipFill>
          </p:spPr>
          <p:txBody>
            <a:bodyPr/>
            <a:lstStyle/>
            <a:p>
              <a:endParaRPr lang="tr-TR"/>
            </a:p>
          </p:txBody>
        </p:sp>
      </p:grpSp>
      <p:sp>
        <p:nvSpPr>
          <p:cNvPr id="12" name="Freeform 12"/>
          <p:cNvSpPr/>
          <p:nvPr/>
        </p:nvSpPr>
        <p:spPr>
          <a:xfrm>
            <a:off x="11365295" y="8763436"/>
            <a:ext cx="6483247" cy="1523563"/>
          </a:xfrm>
          <a:custGeom>
            <a:avLst/>
            <a:gdLst/>
            <a:ahLst/>
            <a:cxnLst/>
            <a:rect l="l" t="t" r="r" b="b"/>
            <a:pathLst>
              <a:path w="6483247" h="1523563">
                <a:moveTo>
                  <a:pt x="0" y="0"/>
                </a:moveTo>
                <a:lnTo>
                  <a:pt x="6483247" y="0"/>
                </a:lnTo>
                <a:lnTo>
                  <a:pt x="6483247" y="1523563"/>
                </a:lnTo>
                <a:lnTo>
                  <a:pt x="0" y="1523563"/>
                </a:lnTo>
                <a:lnTo>
                  <a:pt x="0" y="0"/>
                </a:lnTo>
                <a:close/>
              </a:path>
            </a:pathLst>
          </a:custGeom>
          <a:blipFill>
            <a:blip r:embed="rId10"/>
            <a:stretch>
              <a:fillRect/>
            </a:stretch>
          </a:blipFill>
        </p:spPr>
        <p:txBody>
          <a:bodyPr/>
          <a:lstStyle/>
          <a:p>
            <a:endParaRPr lang="tr-TR"/>
          </a:p>
        </p:txBody>
      </p:sp>
      <p:sp>
        <p:nvSpPr>
          <p:cNvPr id="14" name="TextBox 14"/>
          <p:cNvSpPr txBox="1"/>
          <p:nvPr/>
        </p:nvSpPr>
        <p:spPr>
          <a:xfrm>
            <a:off x="994901" y="2083341"/>
            <a:ext cx="8944370" cy="469359"/>
          </a:xfrm>
          <a:prstGeom prst="rect">
            <a:avLst/>
          </a:prstGeom>
        </p:spPr>
        <p:txBody>
          <a:bodyPr wrap="square" lIns="0" tIns="0" rIns="0" bIns="0" rtlCol="0" anchor="t">
            <a:spAutoFit/>
          </a:bodyPr>
          <a:lstStyle/>
          <a:p>
            <a:pPr>
              <a:lnSpc>
                <a:spcPts val="3999"/>
              </a:lnSpc>
            </a:pPr>
            <a:r>
              <a:rPr lang="tr-TR" sz="3000" dirty="0">
                <a:solidFill>
                  <a:srgbClr val="8DC63F"/>
                </a:solidFill>
                <a:latin typeface="Articulat Bold"/>
              </a:rPr>
              <a:t>DİJİTAL BECERİLERE YÖNELİK STAJLAR</a:t>
            </a:r>
            <a:endParaRPr lang="en-US" sz="3000" dirty="0">
              <a:solidFill>
                <a:srgbClr val="8DC63F"/>
              </a:solidFill>
              <a:latin typeface="Articulat Bold"/>
            </a:endParaRPr>
          </a:p>
        </p:txBody>
      </p:sp>
    </p:spTree>
    <p:extLst>
      <p:ext uri="{BB962C8B-B14F-4D97-AF65-F5344CB8AC3E}">
        <p14:creationId xmlns:p14="http://schemas.microsoft.com/office/powerpoint/2010/main" val="61125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49C2-83C1-6DC8-2E29-40316CDB4F3F}"/>
            </a:ext>
          </a:extLst>
        </p:cNvPr>
        <p:cNvGrpSpPr/>
        <p:nvPr/>
      </p:nvGrpSpPr>
      <p:grpSpPr>
        <a:xfrm>
          <a:off x="0" y="0"/>
          <a:ext cx="0" cy="0"/>
          <a:chOff x="0" y="0"/>
          <a:chExt cx="0" cy="0"/>
        </a:xfrm>
      </p:grpSpPr>
      <p:grpSp>
        <p:nvGrpSpPr>
          <p:cNvPr id="6" name="Group 6">
            <a:extLst>
              <a:ext uri="{FF2B5EF4-FFF2-40B4-BE49-F238E27FC236}">
                <a16:creationId xmlns:a16="http://schemas.microsoft.com/office/drawing/2014/main" id="{339C11B0-C0DE-2EE5-D86A-8EE2DCA17EDC}"/>
              </a:ext>
            </a:extLst>
          </p:cNvPr>
          <p:cNvGrpSpPr/>
          <p:nvPr/>
        </p:nvGrpSpPr>
        <p:grpSpPr>
          <a:xfrm>
            <a:off x="947934" y="2060877"/>
            <a:ext cx="9105901" cy="7848600"/>
            <a:chOff x="-50173" y="-47625"/>
            <a:chExt cx="2054894" cy="966664"/>
          </a:xfrm>
        </p:grpSpPr>
        <p:sp>
          <p:nvSpPr>
            <p:cNvPr id="7" name="Freeform 7">
              <a:extLst>
                <a:ext uri="{FF2B5EF4-FFF2-40B4-BE49-F238E27FC236}">
                  <a16:creationId xmlns:a16="http://schemas.microsoft.com/office/drawing/2014/main" id="{5B16AC61-FF79-A64D-4D57-E0C452F65998}"/>
                </a:ext>
              </a:extLst>
            </p:cNvPr>
            <p:cNvSpPr/>
            <p:nvPr/>
          </p:nvSpPr>
          <p:spPr>
            <a:xfrm>
              <a:off x="-50173" y="58614"/>
              <a:ext cx="2054894" cy="860425"/>
            </a:xfrm>
            <a:custGeom>
              <a:avLst/>
              <a:gdLst/>
              <a:ahLst/>
              <a:cxnLst/>
              <a:rect l="l" t="t" r="r" b="b"/>
              <a:pathLst>
                <a:path w="2339148" h="2005398">
                  <a:moveTo>
                    <a:pt x="0" y="0"/>
                  </a:moveTo>
                  <a:lnTo>
                    <a:pt x="2339148" y="0"/>
                  </a:lnTo>
                  <a:lnTo>
                    <a:pt x="2339148" y="2005398"/>
                  </a:lnTo>
                  <a:lnTo>
                    <a:pt x="0" y="2005398"/>
                  </a:lnTo>
                  <a:close/>
                </a:path>
              </a:pathLst>
            </a:custGeom>
            <a:solidFill>
              <a:srgbClr val="000000">
                <a:alpha val="0"/>
              </a:srgbClr>
            </a:solidFill>
            <a:ln w="9525" cap="sq">
              <a:solidFill>
                <a:srgbClr val="0B356D"/>
              </a:solidFill>
              <a:prstDash val="solid"/>
              <a:miter/>
            </a:ln>
          </p:spPr>
          <p:txBody>
            <a:bodyPr/>
            <a:lstStyle/>
            <a:p>
              <a:r>
                <a:rPr lang="tr-TR" sz="3200" dirty="0"/>
                <a:t>Erasmus+ program kuralları gereği, başvuru esnasında kabul mektubu sunan ve müfredatında zorunlu stajı olan lisans düzeyi öğrencileri, yapacakları Erasmus+ stajlarını zorunlu stajlarına eş değer saydıracaklarına dair bölüm staj komisyonundan resmi bir yazı alarak çevrimiçi başvuru formundaki ilgili alana yüklemeleri durumunda değerlendirme aşamasında +5 puan alırlar. Belge bölüm staj komisyonundan alınmış ıslak imzalı belgenin taranmış kopyası veya EBYS sisteminden indirilmiş karekodla doğrulanabilen bir belge olmalıdır. Müfredatında zorunlu stajı olmayan öğrenciler ve lisansüstü düzeydeki öğrenciler bu uygulamadan yararlanamaz.</a:t>
              </a:r>
              <a:br>
                <a:rPr lang="tr-TR" sz="3200" dirty="0"/>
              </a:br>
              <a:br>
                <a:rPr lang="tr-TR" sz="3200" dirty="0"/>
              </a:br>
              <a:endParaRPr lang="tr-TR" sz="3200" dirty="0"/>
            </a:p>
          </p:txBody>
        </p:sp>
        <p:sp>
          <p:nvSpPr>
            <p:cNvPr id="8" name="TextBox 8">
              <a:extLst>
                <a:ext uri="{FF2B5EF4-FFF2-40B4-BE49-F238E27FC236}">
                  <a16:creationId xmlns:a16="http://schemas.microsoft.com/office/drawing/2014/main" id="{729B0334-59E0-A30C-8424-58B253543020}"/>
                </a:ext>
              </a:extLst>
            </p:cNvPr>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grpSp>
        <p:nvGrpSpPr>
          <p:cNvPr id="9" name="Group 9">
            <a:extLst>
              <a:ext uri="{FF2B5EF4-FFF2-40B4-BE49-F238E27FC236}">
                <a16:creationId xmlns:a16="http://schemas.microsoft.com/office/drawing/2014/main" id="{2E298794-B729-CC62-1D9E-59E38591C4EF}"/>
              </a:ext>
            </a:extLst>
          </p:cNvPr>
          <p:cNvGrpSpPr/>
          <p:nvPr/>
        </p:nvGrpSpPr>
        <p:grpSpPr>
          <a:xfrm>
            <a:off x="588917" y="377523"/>
            <a:ext cx="6023456" cy="1302353"/>
            <a:chOff x="0" y="0"/>
            <a:chExt cx="8031274" cy="1736471"/>
          </a:xfrm>
        </p:grpSpPr>
        <p:sp>
          <p:nvSpPr>
            <p:cNvPr id="10" name="Freeform 10">
              <a:extLst>
                <a:ext uri="{FF2B5EF4-FFF2-40B4-BE49-F238E27FC236}">
                  <a16:creationId xmlns:a16="http://schemas.microsoft.com/office/drawing/2014/main" id="{FB960696-F9A3-2442-6BBF-FC8934F83BFF}"/>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3"/>
              <a:stretch>
                <a:fillRect/>
              </a:stretch>
            </a:blipFill>
          </p:spPr>
          <p:txBody>
            <a:bodyPr/>
            <a:lstStyle/>
            <a:p>
              <a:endParaRPr lang="tr-TR"/>
            </a:p>
          </p:txBody>
        </p:sp>
        <p:sp>
          <p:nvSpPr>
            <p:cNvPr id="11" name="Freeform 11">
              <a:extLst>
                <a:ext uri="{FF2B5EF4-FFF2-40B4-BE49-F238E27FC236}">
                  <a16:creationId xmlns:a16="http://schemas.microsoft.com/office/drawing/2014/main" id="{10AF6F63-AB48-0A9E-C091-A94E9FF4BB10}"/>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4"/>
              <a:stretch>
                <a:fillRect/>
              </a:stretch>
            </a:blipFill>
          </p:spPr>
          <p:txBody>
            <a:bodyPr/>
            <a:lstStyle/>
            <a:p>
              <a:endParaRPr lang="tr-TR"/>
            </a:p>
          </p:txBody>
        </p:sp>
      </p:grpSp>
      <p:sp>
        <p:nvSpPr>
          <p:cNvPr id="12" name="Freeform 12">
            <a:extLst>
              <a:ext uri="{FF2B5EF4-FFF2-40B4-BE49-F238E27FC236}">
                <a16:creationId xmlns:a16="http://schemas.microsoft.com/office/drawing/2014/main" id="{2502DCEE-AF46-1106-5494-B517A329FC32}"/>
              </a:ext>
            </a:extLst>
          </p:cNvPr>
          <p:cNvSpPr/>
          <p:nvPr/>
        </p:nvSpPr>
        <p:spPr>
          <a:xfrm>
            <a:off x="11777044" y="8833063"/>
            <a:ext cx="6483247" cy="1523563"/>
          </a:xfrm>
          <a:custGeom>
            <a:avLst/>
            <a:gdLst/>
            <a:ahLst/>
            <a:cxnLst/>
            <a:rect l="l" t="t" r="r" b="b"/>
            <a:pathLst>
              <a:path w="6483247" h="1523563">
                <a:moveTo>
                  <a:pt x="0" y="0"/>
                </a:moveTo>
                <a:lnTo>
                  <a:pt x="6483247" y="0"/>
                </a:lnTo>
                <a:lnTo>
                  <a:pt x="6483247" y="1523563"/>
                </a:lnTo>
                <a:lnTo>
                  <a:pt x="0" y="1523563"/>
                </a:lnTo>
                <a:lnTo>
                  <a:pt x="0" y="0"/>
                </a:lnTo>
                <a:close/>
              </a:path>
            </a:pathLst>
          </a:custGeom>
          <a:blipFill>
            <a:blip r:embed="rId5"/>
            <a:stretch>
              <a:fillRect/>
            </a:stretch>
          </a:blipFill>
        </p:spPr>
        <p:txBody>
          <a:bodyPr/>
          <a:lstStyle/>
          <a:p>
            <a:endParaRPr lang="tr-TR"/>
          </a:p>
        </p:txBody>
      </p:sp>
      <p:sp>
        <p:nvSpPr>
          <p:cNvPr id="14" name="TextBox 14">
            <a:extLst>
              <a:ext uri="{FF2B5EF4-FFF2-40B4-BE49-F238E27FC236}">
                <a16:creationId xmlns:a16="http://schemas.microsoft.com/office/drawing/2014/main" id="{E7A0F933-ABA8-56E0-5E76-F29E1C932F6E}"/>
              </a:ext>
            </a:extLst>
          </p:cNvPr>
          <p:cNvSpPr txBox="1"/>
          <p:nvPr/>
        </p:nvSpPr>
        <p:spPr>
          <a:xfrm>
            <a:off x="947934" y="2088125"/>
            <a:ext cx="8944370" cy="469359"/>
          </a:xfrm>
          <a:prstGeom prst="rect">
            <a:avLst/>
          </a:prstGeom>
        </p:spPr>
        <p:txBody>
          <a:bodyPr wrap="square" lIns="0" tIns="0" rIns="0" bIns="0" rtlCol="0" anchor="t">
            <a:spAutoFit/>
          </a:bodyPr>
          <a:lstStyle/>
          <a:p>
            <a:pPr>
              <a:lnSpc>
                <a:spcPts val="3999"/>
              </a:lnSpc>
            </a:pPr>
            <a:r>
              <a:rPr lang="tr-TR" sz="3000" dirty="0">
                <a:solidFill>
                  <a:srgbClr val="8DC63F"/>
                </a:solidFill>
                <a:latin typeface="Articulat Bold"/>
              </a:rPr>
              <a:t>ZORUNLU STAJ KAPSAMINDA BAŞVURU YAPMA</a:t>
            </a:r>
            <a:endParaRPr lang="en-US" sz="3000" dirty="0">
              <a:solidFill>
                <a:srgbClr val="8DC63F"/>
              </a:solidFill>
              <a:latin typeface="Articulat Bold"/>
            </a:endParaRPr>
          </a:p>
        </p:txBody>
      </p:sp>
      <p:pic>
        <p:nvPicPr>
          <p:cNvPr id="15" name="Resim 14">
            <a:extLst>
              <a:ext uri="{FF2B5EF4-FFF2-40B4-BE49-F238E27FC236}">
                <a16:creationId xmlns:a16="http://schemas.microsoft.com/office/drawing/2014/main" id="{BE0057F1-AB8B-0EF8-1C6E-5AF2DF3F738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268200" y="2005051"/>
            <a:ext cx="5305186" cy="5305186"/>
          </a:xfrm>
          <a:prstGeom prst="rect">
            <a:avLst/>
          </a:prstGeom>
        </p:spPr>
      </p:pic>
    </p:spTree>
    <p:extLst>
      <p:ext uri="{BB962C8B-B14F-4D97-AF65-F5344CB8AC3E}">
        <p14:creationId xmlns:p14="http://schemas.microsoft.com/office/powerpoint/2010/main" val="284935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8922" y="2824649"/>
            <a:ext cx="10770378" cy="1644902"/>
            <a:chOff x="0" y="0"/>
            <a:chExt cx="2836643" cy="433225"/>
          </a:xfrm>
        </p:grpSpPr>
        <p:sp>
          <p:nvSpPr>
            <p:cNvPr id="3" name="Freeform 3"/>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78DDE4"/>
            </a:solidFill>
          </p:spPr>
          <p:txBody>
            <a:bodyPr/>
            <a:lstStyle/>
            <a:p>
              <a:endParaRPr lang="tr-TR"/>
            </a:p>
          </p:txBody>
        </p:sp>
        <p:sp>
          <p:nvSpPr>
            <p:cNvPr id="4" name="TextBox 4"/>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5" name="Group 5"/>
          <p:cNvGrpSpPr/>
          <p:nvPr/>
        </p:nvGrpSpPr>
        <p:grpSpPr>
          <a:xfrm>
            <a:off x="6938474" y="3334652"/>
            <a:ext cx="624897" cy="6248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7" name="TextBox 7"/>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78DDE4"/>
                  </a:solidFill>
                  <a:latin typeface="Aileron Bold"/>
                </a:rPr>
                <a:t>1</a:t>
              </a:r>
            </a:p>
          </p:txBody>
        </p:sp>
      </p:grpSp>
      <p:grpSp>
        <p:nvGrpSpPr>
          <p:cNvPr id="8" name="Group 8"/>
          <p:cNvGrpSpPr/>
          <p:nvPr/>
        </p:nvGrpSpPr>
        <p:grpSpPr>
          <a:xfrm>
            <a:off x="6488922" y="4497890"/>
            <a:ext cx="10770378" cy="1644902"/>
            <a:chOff x="0" y="0"/>
            <a:chExt cx="2836643" cy="433225"/>
          </a:xfrm>
        </p:grpSpPr>
        <p:sp>
          <p:nvSpPr>
            <p:cNvPr id="9" name="Freeform 9"/>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36D1D6"/>
            </a:solidFill>
          </p:spPr>
          <p:txBody>
            <a:bodyPr/>
            <a:lstStyle/>
            <a:p>
              <a:endParaRPr lang="tr-TR"/>
            </a:p>
          </p:txBody>
        </p:sp>
        <p:sp>
          <p:nvSpPr>
            <p:cNvPr id="10" name="TextBox 10"/>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11" name="Group 11"/>
          <p:cNvGrpSpPr/>
          <p:nvPr/>
        </p:nvGrpSpPr>
        <p:grpSpPr>
          <a:xfrm>
            <a:off x="6938474" y="5007893"/>
            <a:ext cx="624897" cy="62489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3" name="TextBox 13"/>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36D1D6"/>
                  </a:solidFill>
                  <a:latin typeface="Aileron Bold"/>
                </a:rPr>
                <a:t>2</a:t>
              </a:r>
            </a:p>
          </p:txBody>
        </p:sp>
      </p:grpSp>
      <p:grpSp>
        <p:nvGrpSpPr>
          <p:cNvPr id="14" name="Group 14"/>
          <p:cNvGrpSpPr/>
          <p:nvPr/>
        </p:nvGrpSpPr>
        <p:grpSpPr>
          <a:xfrm>
            <a:off x="6488922" y="6173675"/>
            <a:ext cx="10770378" cy="1644902"/>
            <a:chOff x="0" y="0"/>
            <a:chExt cx="2836643" cy="433225"/>
          </a:xfrm>
        </p:grpSpPr>
        <p:sp>
          <p:nvSpPr>
            <p:cNvPr id="15" name="Freeform 15"/>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37C9EF"/>
            </a:solidFill>
          </p:spPr>
          <p:txBody>
            <a:bodyPr/>
            <a:lstStyle/>
            <a:p>
              <a:endParaRPr lang="tr-TR"/>
            </a:p>
          </p:txBody>
        </p:sp>
        <p:sp>
          <p:nvSpPr>
            <p:cNvPr id="16" name="TextBox 16"/>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17" name="Group 17"/>
          <p:cNvGrpSpPr/>
          <p:nvPr/>
        </p:nvGrpSpPr>
        <p:grpSpPr>
          <a:xfrm>
            <a:off x="6938474" y="6685717"/>
            <a:ext cx="624897" cy="62489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9" name="TextBox 19"/>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37C9EF"/>
                  </a:solidFill>
                  <a:latin typeface="Aileron Bold"/>
                </a:rPr>
                <a:t>3</a:t>
              </a:r>
            </a:p>
          </p:txBody>
        </p:sp>
      </p:grpSp>
      <p:grpSp>
        <p:nvGrpSpPr>
          <p:cNvPr id="20" name="Group 20"/>
          <p:cNvGrpSpPr/>
          <p:nvPr/>
        </p:nvGrpSpPr>
        <p:grpSpPr>
          <a:xfrm>
            <a:off x="6488922" y="7847153"/>
            <a:ext cx="10770378" cy="1644902"/>
            <a:chOff x="0" y="0"/>
            <a:chExt cx="2836643" cy="433225"/>
          </a:xfrm>
        </p:grpSpPr>
        <p:sp>
          <p:nvSpPr>
            <p:cNvPr id="21" name="Freeform 21"/>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2C92D5"/>
            </a:solidFill>
          </p:spPr>
          <p:txBody>
            <a:bodyPr/>
            <a:lstStyle/>
            <a:p>
              <a:endParaRPr lang="tr-TR"/>
            </a:p>
          </p:txBody>
        </p:sp>
        <p:sp>
          <p:nvSpPr>
            <p:cNvPr id="22" name="TextBox 22"/>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23" name="Group 23"/>
          <p:cNvGrpSpPr/>
          <p:nvPr/>
        </p:nvGrpSpPr>
        <p:grpSpPr>
          <a:xfrm>
            <a:off x="6938474" y="8361503"/>
            <a:ext cx="624897" cy="62489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5" name="TextBox 25"/>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2C92D5"/>
                  </a:solidFill>
                  <a:latin typeface="Aileron Bold"/>
                </a:rPr>
                <a:t>4</a:t>
              </a:r>
            </a:p>
          </p:txBody>
        </p:sp>
      </p:grpSp>
      <p:sp>
        <p:nvSpPr>
          <p:cNvPr id="26" name="Freeform 26"/>
          <p:cNvSpPr/>
          <p:nvPr/>
        </p:nvSpPr>
        <p:spPr>
          <a:xfrm flipH="1">
            <a:off x="-1949919" y="1982291"/>
            <a:ext cx="5350379" cy="5350379"/>
          </a:xfrm>
          <a:custGeom>
            <a:avLst/>
            <a:gdLst/>
            <a:ahLst/>
            <a:cxnLst/>
            <a:rect l="l" t="t" r="r" b="b"/>
            <a:pathLst>
              <a:path w="5350379" h="5350379">
                <a:moveTo>
                  <a:pt x="5350379" y="0"/>
                </a:moveTo>
                <a:lnTo>
                  <a:pt x="0" y="0"/>
                </a:lnTo>
                <a:lnTo>
                  <a:pt x="0" y="5350378"/>
                </a:lnTo>
                <a:lnTo>
                  <a:pt x="5350379" y="5350378"/>
                </a:lnTo>
                <a:lnTo>
                  <a:pt x="535037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7" name="Freeform 27"/>
          <p:cNvSpPr/>
          <p:nvPr/>
        </p:nvSpPr>
        <p:spPr>
          <a:xfrm flipH="1">
            <a:off x="-1186839" y="7332669"/>
            <a:ext cx="4924687" cy="4924687"/>
          </a:xfrm>
          <a:custGeom>
            <a:avLst/>
            <a:gdLst/>
            <a:ahLst/>
            <a:cxnLst/>
            <a:rect l="l" t="t" r="r" b="b"/>
            <a:pathLst>
              <a:path w="4924687" h="4924687">
                <a:moveTo>
                  <a:pt x="4924687" y="0"/>
                </a:moveTo>
                <a:lnTo>
                  <a:pt x="0" y="0"/>
                </a:lnTo>
                <a:lnTo>
                  <a:pt x="0" y="4924688"/>
                </a:lnTo>
                <a:lnTo>
                  <a:pt x="4924687" y="4924688"/>
                </a:lnTo>
                <a:lnTo>
                  <a:pt x="492468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28" name="Group 28"/>
          <p:cNvGrpSpPr>
            <a:grpSpLocks noChangeAspect="1"/>
          </p:cNvGrpSpPr>
          <p:nvPr/>
        </p:nvGrpSpPr>
        <p:grpSpPr>
          <a:xfrm>
            <a:off x="312867" y="4011994"/>
            <a:ext cx="4292732" cy="4292715"/>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7180" r="-12913"/>
              </a:stretch>
            </a:blipFill>
          </p:spPr>
          <p:txBody>
            <a:bodyPr/>
            <a:lstStyle/>
            <a:p>
              <a:endParaRPr lang="tr-TR"/>
            </a:p>
          </p:txBody>
        </p:sp>
      </p:grpSp>
      <p:grpSp>
        <p:nvGrpSpPr>
          <p:cNvPr id="30" name="Group 30"/>
          <p:cNvGrpSpPr/>
          <p:nvPr/>
        </p:nvGrpSpPr>
        <p:grpSpPr>
          <a:xfrm>
            <a:off x="588917" y="377523"/>
            <a:ext cx="6023456" cy="1302353"/>
            <a:chOff x="0" y="0"/>
            <a:chExt cx="8031274" cy="1736471"/>
          </a:xfrm>
        </p:grpSpPr>
        <p:sp>
          <p:nvSpPr>
            <p:cNvPr id="31" name="Freeform 31"/>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7"/>
              <a:stretch>
                <a:fillRect/>
              </a:stretch>
            </a:blipFill>
          </p:spPr>
          <p:txBody>
            <a:bodyPr/>
            <a:lstStyle/>
            <a:p>
              <a:endParaRPr lang="tr-TR"/>
            </a:p>
          </p:txBody>
        </p:sp>
        <p:sp>
          <p:nvSpPr>
            <p:cNvPr id="32" name="Freeform 32"/>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8"/>
              <a:stretch>
                <a:fillRect/>
              </a:stretch>
            </a:blipFill>
          </p:spPr>
          <p:txBody>
            <a:bodyPr/>
            <a:lstStyle/>
            <a:p>
              <a:endParaRPr lang="tr-TR"/>
            </a:p>
          </p:txBody>
        </p:sp>
      </p:grpSp>
      <p:sp>
        <p:nvSpPr>
          <p:cNvPr id="33" name="TextBox 33"/>
          <p:cNvSpPr txBox="1"/>
          <p:nvPr/>
        </p:nvSpPr>
        <p:spPr>
          <a:xfrm>
            <a:off x="7976055" y="3199425"/>
            <a:ext cx="8462918" cy="895350"/>
          </a:xfrm>
          <a:prstGeom prst="rect">
            <a:avLst/>
          </a:prstGeom>
        </p:spPr>
        <p:txBody>
          <a:bodyPr lIns="0" tIns="0" rIns="0" bIns="0" rtlCol="0" anchor="t">
            <a:spAutoFit/>
          </a:bodyPr>
          <a:lstStyle/>
          <a:p>
            <a:pPr>
              <a:lnSpc>
                <a:spcPts val="3599"/>
              </a:lnSpc>
            </a:pPr>
            <a:r>
              <a:rPr lang="en-US" sz="2999" spc="44">
                <a:solidFill>
                  <a:srgbClr val="FFFFFF"/>
                </a:solidFill>
                <a:latin typeface="Articulat Bold"/>
              </a:rPr>
              <a:t>Erasmus+ notlarına göre öğrenciler asil veya yedek olarak belirlenirler.</a:t>
            </a:r>
          </a:p>
        </p:txBody>
      </p:sp>
      <p:sp>
        <p:nvSpPr>
          <p:cNvPr id="34" name="TextBox 34"/>
          <p:cNvSpPr txBox="1"/>
          <p:nvPr/>
        </p:nvSpPr>
        <p:spPr>
          <a:xfrm>
            <a:off x="8370980" y="1922949"/>
            <a:ext cx="7006263" cy="530225"/>
          </a:xfrm>
          <a:prstGeom prst="rect">
            <a:avLst/>
          </a:prstGeom>
        </p:spPr>
        <p:txBody>
          <a:bodyPr lIns="0" tIns="0" rIns="0" bIns="0" rtlCol="0" anchor="t">
            <a:spAutoFit/>
          </a:bodyPr>
          <a:lstStyle/>
          <a:p>
            <a:pPr>
              <a:lnSpc>
                <a:spcPts val="3999"/>
              </a:lnSpc>
            </a:pPr>
            <a:r>
              <a:rPr lang="en-US" sz="3999">
                <a:solidFill>
                  <a:srgbClr val="8DC63F"/>
                </a:solidFill>
                <a:latin typeface="Articulat Bold"/>
              </a:rPr>
              <a:t>SONUÇLARIN AÇIKLANMASI</a:t>
            </a:r>
          </a:p>
        </p:txBody>
      </p:sp>
      <p:sp>
        <p:nvSpPr>
          <p:cNvPr id="35" name="TextBox 35"/>
          <p:cNvSpPr txBox="1"/>
          <p:nvPr/>
        </p:nvSpPr>
        <p:spPr>
          <a:xfrm>
            <a:off x="7976055" y="4837671"/>
            <a:ext cx="8940375" cy="895350"/>
          </a:xfrm>
          <a:prstGeom prst="rect">
            <a:avLst/>
          </a:prstGeom>
        </p:spPr>
        <p:txBody>
          <a:bodyPr lIns="0" tIns="0" rIns="0" bIns="0" rtlCol="0" anchor="t">
            <a:spAutoFit/>
          </a:bodyPr>
          <a:lstStyle/>
          <a:p>
            <a:pPr>
              <a:lnSpc>
                <a:spcPts val="3599"/>
              </a:lnSpc>
            </a:pPr>
            <a:r>
              <a:rPr lang="en-US" sz="2999" spc="44">
                <a:solidFill>
                  <a:srgbClr val="FFFFFF"/>
                </a:solidFill>
                <a:latin typeface="Articulat Bold"/>
              </a:rPr>
              <a:t>Her bölüm (veya yeterli bütçe yoksa fakülte/enstitü) kendi içerisinde değerlendirilir. </a:t>
            </a:r>
          </a:p>
        </p:txBody>
      </p:sp>
      <p:sp>
        <p:nvSpPr>
          <p:cNvPr id="36" name="TextBox 36"/>
          <p:cNvSpPr txBox="1"/>
          <p:nvPr/>
        </p:nvSpPr>
        <p:spPr>
          <a:xfrm>
            <a:off x="7976055" y="6550491"/>
            <a:ext cx="8940375" cy="895350"/>
          </a:xfrm>
          <a:prstGeom prst="rect">
            <a:avLst/>
          </a:prstGeom>
        </p:spPr>
        <p:txBody>
          <a:bodyPr lIns="0" tIns="0" rIns="0" bIns="0" rtlCol="0" anchor="t">
            <a:spAutoFit/>
          </a:bodyPr>
          <a:lstStyle/>
          <a:p>
            <a:pPr>
              <a:lnSpc>
                <a:spcPts val="3599"/>
              </a:lnSpc>
            </a:pPr>
            <a:r>
              <a:rPr lang="en-US" sz="2999" spc="44">
                <a:solidFill>
                  <a:srgbClr val="FFFFFF"/>
                </a:solidFill>
                <a:latin typeface="Articulat Bold"/>
              </a:rPr>
              <a:t>Her bölüme eşit kontenjan ayrılır. Kontenjan sayısı değişkendir.</a:t>
            </a:r>
          </a:p>
        </p:txBody>
      </p:sp>
      <p:sp>
        <p:nvSpPr>
          <p:cNvPr id="37" name="TextBox 37"/>
          <p:cNvSpPr txBox="1"/>
          <p:nvPr/>
        </p:nvSpPr>
        <p:spPr>
          <a:xfrm>
            <a:off x="7976055" y="8221929"/>
            <a:ext cx="8940375" cy="895350"/>
          </a:xfrm>
          <a:prstGeom prst="rect">
            <a:avLst/>
          </a:prstGeom>
        </p:spPr>
        <p:txBody>
          <a:bodyPr lIns="0" tIns="0" rIns="0" bIns="0" rtlCol="0" anchor="t">
            <a:spAutoFit/>
          </a:bodyPr>
          <a:lstStyle/>
          <a:p>
            <a:pPr>
              <a:lnSpc>
                <a:spcPts val="3599"/>
              </a:lnSpc>
            </a:pPr>
            <a:r>
              <a:rPr lang="en-US" sz="2999" spc="44">
                <a:solidFill>
                  <a:srgbClr val="FFFFFF"/>
                </a:solidFill>
                <a:latin typeface="Articulat Bold"/>
              </a:rPr>
              <a:t>Seçim sonuçları web sayfamızda ve sosyal medya hesaplarımızda ilan edilir.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8922" y="2824649"/>
            <a:ext cx="10770378" cy="1644902"/>
            <a:chOff x="0" y="0"/>
            <a:chExt cx="2836643" cy="433225"/>
          </a:xfrm>
        </p:grpSpPr>
        <p:sp>
          <p:nvSpPr>
            <p:cNvPr id="3" name="Freeform 3"/>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78DDE4"/>
            </a:solidFill>
          </p:spPr>
          <p:txBody>
            <a:bodyPr/>
            <a:lstStyle/>
            <a:p>
              <a:endParaRPr lang="tr-TR"/>
            </a:p>
          </p:txBody>
        </p:sp>
        <p:sp>
          <p:nvSpPr>
            <p:cNvPr id="4" name="TextBox 4"/>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5" name="Group 5"/>
          <p:cNvGrpSpPr/>
          <p:nvPr/>
        </p:nvGrpSpPr>
        <p:grpSpPr>
          <a:xfrm>
            <a:off x="6938474" y="3334652"/>
            <a:ext cx="624897" cy="62489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7" name="TextBox 7"/>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78DDE4"/>
                  </a:solidFill>
                  <a:latin typeface="Aileron Bold"/>
                </a:rPr>
                <a:t>1</a:t>
              </a:r>
            </a:p>
          </p:txBody>
        </p:sp>
      </p:grpSp>
      <p:grpSp>
        <p:nvGrpSpPr>
          <p:cNvPr id="8" name="Group 8"/>
          <p:cNvGrpSpPr/>
          <p:nvPr/>
        </p:nvGrpSpPr>
        <p:grpSpPr>
          <a:xfrm>
            <a:off x="6488922" y="4497890"/>
            <a:ext cx="10770378" cy="1644902"/>
            <a:chOff x="0" y="0"/>
            <a:chExt cx="2836643" cy="433225"/>
          </a:xfrm>
        </p:grpSpPr>
        <p:sp>
          <p:nvSpPr>
            <p:cNvPr id="9" name="Freeform 9"/>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36D1D6"/>
            </a:solidFill>
          </p:spPr>
          <p:txBody>
            <a:bodyPr/>
            <a:lstStyle/>
            <a:p>
              <a:endParaRPr lang="tr-TR"/>
            </a:p>
          </p:txBody>
        </p:sp>
        <p:sp>
          <p:nvSpPr>
            <p:cNvPr id="10" name="TextBox 10"/>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a:p>
              <a:pPr>
                <a:lnSpc>
                  <a:spcPts val="3120"/>
                </a:lnSpc>
              </a:pPr>
              <a:endParaRPr lang="en-US" sz="2600">
                <a:solidFill>
                  <a:srgbClr val="FFFFFF"/>
                </a:solidFill>
                <a:latin typeface="Aileron Bold"/>
              </a:endParaRPr>
            </a:p>
          </p:txBody>
        </p:sp>
      </p:grpSp>
      <p:grpSp>
        <p:nvGrpSpPr>
          <p:cNvPr id="11" name="Group 11"/>
          <p:cNvGrpSpPr/>
          <p:nvPr/>
        </p:nvGrpSpPr>
        <p:grpSpPr>
          <a:xfrm>
            <a:off x="6938474" y="5007893"/>
            <a:ext cx="624897" cy="62489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3" name="TextBox 13"/>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36D1D6"/>
                  </a:solidFill>
                  <a:latin typeface="Aileron Bold"/>
                </a:rPr>
                <a:t>2</a:t>
              </a:r>
            </a:p>
          </p:txBody>
        </p:sp>
      </p:grpSp>
      <p:grpSp>
        <p:nvGrpSpPr>
          <p:cNvPr id="14" name="Group 14"/>
          <p:cNvGrpSpPr/>
          <p:nvPr/>
        </p:nvGrpSpPr>
        <p:grpSpPr>
          <a:xfrm>
            <a:off x="6488922" y="6173675"/>
            <a:ext cx="10770378" cy="1644902"/>
            <a:chOff x="0" y="0"/>
            <a:chExt cx="2836643" cy="433225"/>
          </a:xfrm>
        </p:grpSpPr>
        <p:sp>
          <p:nvSpPr>
            <p:cNvPr id="15" name="Freeform 15"/>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37C9EF"/>
            </a:solidFill>
          </p:spPr>
          <p:txBody>
            <a:bodyPr/>
            <a:lstStyle/>
            <a:p>
              <a:endParaRPr lang="tr-TR"/>
            </a:p>
          </p:txBody>
        </p:sp>
        <p:sp>
          <p:nvSpPr>
            <p:cNvPr id="16" name="TextBox 16"/>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17" name="Group 17"/>
          <p:cNvGrpSpPr/>
          <p:nvPr/>
        </p:nvGrpSpPr>
        <p:grpSpPr>
          <a:xfrm>
            <a:off x="6938474" y="6685717"/>
            <a:ext cx="624897" cy="62489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9" name="TextBox 19"/>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37C9EF"/>
                  </a:solidFill>
                  <a:latin typeface="Aileron Bold"/>
                </a:rPr>
                <a:t>3</a:t>
              </a:r>
            </a:p>
          </p:txBody>
        </p:sp>
      </p:grpSp>
      <p:grpSp>
        <p:nvGrpSpPr>
          <p:cNvPr id="20" name="Group 20"/>
          <p:cNvGrpSpPr/>
          <p:nvPr/>
        </p:nvGrpSpPr>
        <p:grpSpPr>
          <a:xfrm>
            <a:off x="6488922" y="7847153"/>
            <a:ext cx="10770378" cy="1644902"/>
            <a:chOff x="0" y="0"/>
            <a:chExt cx="2836643" cy="433225"/>
          </a:xfrm>
        </p:grpSpPr>
        <p:sp>
          <p:nvSpPr>
            <p:cNvPr id="21" name="Freeform 21"/>
            <p:cNvSpPr/>
            <p:nvPr/>
          </p:nvSpPr>
          <p:spPr>
            <a:xfrm>
              <a:off x="0" y="0"/>
              <a:ext cx="2836643" cy="433225"/>
            </a:xfrm>
            <a:custGeom>
              <a:avLst/>
              <a:gdLst/>
              <a:ahLst/>
              <a:cxnLst/>
              <a:rect l="l" t="t" r="r" b="b"/>
              <a:pathLst>
                <a:path w="2836643" h="433225">
                  <a:moveTo>
                    <a:pt x="0" y="0"/>
                  </a:moveTo>
                  <a:lnTo>
                    <a:pt x="2836643" y="0"/>
                  </a:lnTo>
                  <a:lnTo>
                    <a:pt x="2836643" y="433225"/>
                  </a:lnTo>
                  <a:lnTo>
                    <a:pt x="0" y="433225"/>
                  </a:lnTo>
                  <a:close/>
                </a:path>
              </a:pathLst>
            </a:custGeom>
            <a:solidFill>
              <a:srgbClr val="2C92D5"/>
            </a:solidFill>
          </p:spPr>
          <p:txBody>
            <a:bodyPr/>
            <a:lstStyle/>
            <a:p>
              <a:endParaRPr lang="tr-TR"/>
            </a:p>
          </p:txBody>
        </p:sp>
        <p:sp>
          <p:nvSpPr>
            <p:cNvPr id="22" name="TextBox 22"/>
            <p:cNvSpPr txBox="1"/>
            <p:nvPr/>
          </p:nvSpPr>
          <p:spPr>
            <a:xfrm>
              <a:off x="0" y="-9525"/>
              <a:ext cx="812800" cy="822325"/>
            </a:xfrm>
            <a:prstGeom prst="rect">
              <a:avLst/>
            </a:prstGeom>
          </p:spPr>
          <p:txBody>
            <a:bodyPr lIns="254000" tIns="254000" rIns="254000" bIns="254000" rtlCol="0" anchor="ctr"/>
            <a:lstStyle/>
            <a:p>
              <a:pPr>
                <a:lnSpc>
                  <a:spcPts val="3120"/>
                </a:lnSpc>
              </a:pPr>
              <a:r>
                <a:rPr lang="en-US" sz="2600">
                  <a:solidFill>
                    <a:srgbClr val="FFFFFF"/>
                  </a:solidFill>
                  <a:latin typeface="Aileron Bold"/>
                </a:rPr>
                <a:t>                 </a:t>
              </a:r>
            </a:p>
          </p:txBody>
        </p:sp>
      </p:grpSp>
      <p:grpSp>
        <p:nvGrpSpPr>
          <p:cNvPr id="23" name="Group 23"/>
          <p:cNvGrpSpPr/>
          <p:nvPr/>
        </p:nvGrpSpPr>
        <p:grpSpPr>
          <a:xfrm>
            <a:off x="6938474" y="8361503"/>
            <a:ext cx="624897" cy="62489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5" name="TextBox 25"/>
            <p:cNvSpPr txBox="1"/>
            <p:nvPr/>
          </p:nvSpPr>
          <p:spPr>
            <a:xfrm>
              <a:off x="76200" y="19050"/>
              <a:ext cx="660400" cy="717550"/>
            </a:xfrm>
            <a:prstGeom prst="rect">
              <a:avLst/>
            </a:prstGeom>
          </p:spPr>
          <p:txBody>
            <a:bodyPr lIns="0" tIns="0" rIns="0" bIns="0" rtlCol="0" anchor="ctr"/>
            <a:lstStyle/>
            <a:p>
              <a:pPr algn="ctr">
                <a:lnSpc>
                  <a:spcPts val="3640"/>
                </a:lnSpc>
              </a:pPr>
              <a:r>
                <a:rPr lang="en-US" sz="2600">
                  <a:solidFill>
                    <a:srgbClr val="2C92D5"/>
                  </a:solidFill>
                  <a:latin typeface="Aileron Bold"/>
                </a:rPr>
                <a:t>4</a:t>
              </a:r>
            </a:p>
          </p:txBody>
        </p:sp>
      </p:grpSp>
      <p:grpSp>
        <p:nvGrpSpPr>
          <p:cNvPr id="26" name="Group 26"/>
          <p:cNvGrpSpPr/>
          <p:nvPr/>
        </p:nvGrpSpPr>
        <p:grpSpPr>
          <a:xfrm>
            <a:off x="588917" y="377523"/>
            <a:ext cx="6023456" cy="1302353"/>
            <a:chOff x="0" y="0"/>
            <a:chExt cx="8031274" cy="1736471"/>
          </a:xfrm>
        </p:grpSpPr>
        <p:sp>
          <p:nvSpPr>
            <p:cNvPr id="27" name="Freeform 27"/>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28" name="Freeform 28"/>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29" name="Freeform 29"/>
          <p:cNvSpPr/>
          <p:nvPr/>
        </p:nvSpPr>
        <p:spPr>
          <a:xfrm>
            <a:off x="297985" y="2994030"/>
            <a:ext cx="5762313" cy="4379358"/>
          </a:xfrm>
          <a:custGeom>
            <a:avLst/>
            <a:gdLst/>
            <a:ahLst/>
            <a:cxnLst/>
            <a:rect l="l" t="t" r="r" b="b"/>
            <a:pathLst>
              <a:path w="5762313" h="4379358">
                <a:moveTo>
                  <a:pt x="0" y="0"/>
                </a:moveTo>
                <a:lnTo>
                  <a:pt x="5762312" y="0"/>
                </a:lnTo>
                <a:lnTo>
                  <a:pt x="5762312" y="4379357"/>
                </a:lnTo>
                <a:lnTo>
                  <a:pt x="0" y="4379357"/>
                </a:lnTo>
                <a:lnTo>
                  <a:pt x="0" y="0"/>
                </a:lnTo>
                <a:close/>
              </a:path>
            </a:pathLst>
          </a:custGeom>
          <a:blipFill>
            <a:blip r:embed="rId4"/>
            <a:stretch>
              <a:fillRect/>
            </a:stretch>
          </a:blipFill>
        </p:spPr>
        <p:txBody>
          <a:bodyPr/>
          <a:lstStyle/>
          <a:p>
            <a:endParaRPr lang="tr-TR"/>
          </a:p>
        </p:txBody>
      </p:sp>
      <p:sp>
        <p:nvSpPr>
          <p:cNvPr id="30" name="Freeform 30"/>
          <p:cNvSpPr/>
          <p:nvPr/>
        </p:nvSpPr>
        <p:spPr>
          <a:xfrm>
            <a:off x="827269" y="7818578"/>
            <a:ext cx="4703744" cy="1652190"/>
          </a:xfrm>
          <a:custGeom>
            <a:avLst/>
            <a:gdLst/>
            <a:ahLst/>
            <a:cxnLst/>
            <a:rect l="l" t="t" r="r" b="b"/>
            <a:pathLst>
              <a:path w="4703744" h="1652190">
                <a:moveTo>
                  <a:pt x="0" y="0"/>
                </a:moveTo>
                <a:lnTo>
                  <a:pt x="4703744" y="0"/>
                </a:lnTo>
                <a:lnTo>
                  <a:pt x="4703744" y="1652190"/>
                </a:lnTo>
                <a:lnTo>
                  <a:pt x="0" y="16521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31" name="Freeform 31"/>
          <p:cNvSpPr/>
          <p:nvPr/>
        </p:nvSpPr>
        <p:spPr>
          <a:xfrm>
            <a:off x="14596401" y="498215"/>
            <a:ext cx="2662899" cy="1181661"/>
          </a:xfrm>
          <a:custGeom>
            <a:avLst/>
            <a:gdLst/>
            <a:ahLst/>
            <a:cxnLst/>
            <a:rect l="l" t="t" r="r" b="b"/>
            <a:pathLst>
              <a:path w="2662899" h="1181661">
                <a:moveTo>
                  <a:pt x="0" y="0"/>
                </a:moveTo>
                <a:lnTo>
                  <a:pt x="2662899" y="0"/>
                </a:lnTo>
                <a:lnTo>
                  <a:pt x="2662899" y="1181662"/>
                </a:lnTo>
                <a:lnTo>
                  <a:pt x="0" y="11816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32" name="TextBox 32"/>
          <p:cNvSpPr txBox="1"/>
          <p:nvPr/>
        </p:nvSpPr>
        <p:spPr>
          <a:xfrm>
            <a:off x="6257533" y="1751499"/>
            <a:ext cx="11233157" cy="530225"/>
          </a:xfrm>
          <a:prstGeom prst="rect">
            <a:avLst/>
          </a:prstGeom>
        </p:spPr>
        <p:txBody>
          <a:bodyPr lIns="0" tIns="0" rIns="0" bIns="0" rtlCol="0" anchor="t">
            <a:spAutoFit/>
          </a:bodyPr>
          <a:lstStyle/>
          <a:p>
            <a:pPr>
              <a:lnSpc>
                <a:spcPts val="3999"/>
              </a:lnSpc>
            </a:pPr>
            <a:r>
              <a:rPr lang="en-US" sz="3999">
                <a:solidFill>
                  <a:srgbClr val="8DC63F"/>
                </a:solidFill>
                <a:latin typeface="Articulat Bold"/>
              </a:rPr>
              <a:t>STAJ YERİ BULUNMASI İÇİN SÜRE TANINMASI</a:t>
            </a:r>
          </a:p>
        </p:txBody>
      </p:sp>
      <p:sp>
        <p:nvSpPr>
          <p:cNvPr id="33" name="TextBox 33"/>
          <p:cNvSpPr txBox="1"/>
          <p:nvPr/>
        </p:nvSpPr>
        <p:spPr>
          <a:xfrm>
            <a:off x="7991738" y="3051180"/>
            <a:ext cx="8899497" cy="1797687"/>
          </a:xfrm>
          <a:prstGeom prst="rect">
            <a:avLst/>
          </a:prstGeom>
        </p:spPr>
        <p:txBody>
          <a:bodyPr lIns="0" tIns="0" rIns="0" bIns="0" rtlCol="0" anchor="t">
            <a:spAutoFit/>
          </a:bodyPr>
          <a:lstStyle/>
          <a:p>
            <a:pPr>
              <a:lnSpc>
                <a:spcPts val="3300"/>
              </a:lnSpc>
            </a:pPr>
            <a:r>
              <a:rPr lang="en-US" sz="3300">
                <a:solidFill>
                  <a:srgbClr val="000000"/>
                </a:solidFill>
                <a:latin typeface="Articulat Bold"/>
              </a:rPr>
              <a:t>Asil ve yedek öğrencilere kendilerine staj yeri bulmaları ve kabul mektubu almaları için yaklaşık 2 ay süre tanınır. </a:t>
            </a:r>
          </a:p>
          <a:p>
            <a:pPr algn="ctr">
              <a:lnSpc>
                <a:spcPts val="4000"/>
              </a:lnSpc>
              <a:spcBef>
                <a:spcPct val="0"/>
              </a:spcBef>
            </a:pPr>
            <a:endParaRPr lang="en-US" sz="3300">
              <a:solidFill>
                <a:srgbClr val="000000"/>
              </a:solidFill>
              <a:latin typeface="Articulat Bold"/>
            </a:endParaRPr>
          </a:p>
        </p:txBody>
      </p:sp>
      <p:sp>
        <p:nvSpPr>
          <p:cNvPr id="34" name="TextBox 34"/>
          <p:cNvSpPr txBox="1"/>
          <p:nvPr/>
        </p:nvSpPr>
        <p:spPr>
          <a:xfrm>
            <a:off x="7991738" y="4714630"/>
            <a:ext cx="8899497" cy="1797687"/>
          </a:xfrm>
          <a:prstGeom prst="rect">
            <a:avLst/>
          </a:prstGeom>
        </p:spPr>
        <p:txBody>
          <a:bodyPr lIns="0" tIns="0" rIns="0" bIns="0" rtlCol="0" anchor="t">
            <a:spAutoFit/>
          </a:bodyPr>
          <a:lstStyle/>
          <a:p>
            <a:pPr>
              <a:lnSpc>
                <a:spcPts val="3300"/>
              </a:lnSpc>
            </a:pPr>
            <a:r>
              <a:rPr lang="en-US" sz="3300">
                <a:solidFill>
                  <a:srgbClr val="000000"/>
                </a:solidFill>
                <a:latin typeface="Articulat Bold"/>
              </a:rPr>
              <a:t>Her başvuru döneminde kabul mektubu alınması için verilen son tarih web sayfamızda ilan edilir.</a:t>
            </a:r>
          </a:p>
          <a:p>
            <a:pPr algn="ctr">
              <a:lnSpc>
                <a:spcPts val="4000"/>
              </a:lnSpc>
              <a:spcBef>
                <a:spcPct val="0"/>
              </a:spcBef>
            </a:pPr>
            <a:endParaRPr lang="en-US" sz="3300">
              <a:solidFill>
                <a:srgbClr val="000000"/>
              </a:solidFill>
              <a:latin typeface="Articulat Bold"/>
            </a:endParaRPr>
          </a:p>
        </p:txBody>
      </p:sp>
      <p:sp>
        <p:nvSpPr>
          <p:cNvPr id="35" name="TextBox 35"/>
          <p:cNvSpPr txBox="1"/>
          <p:nvPr/>
        </p:nvSpPr>
        <p:spPr>
          <a:xfrm>
            <a:off x="7991738" y="6392720"/>
            <a:ext cx="8899497" cy="1797687"/>
          </a:xfrm>
          <a:prstGeom prst="rect">
            <a:avLst/>
          </a:prstGeom>
        </p:spPr>
        <p:txBody>
          <a:bodyPr lIns="0" tIns="0" rIns="0" bIns="0" rtlCol="0" anchor="t">
            <a:spAutoFit/>
          </a:bodyPr>
          <a:lstStyle/>
          <a:p>
            <a:pPr>
              <a:lnSpc>
                <a:spcPts val="3300"/>
              </a:lnSpc>
            </a:pPr>
            <a:r>
              <a:rPr lang="en-US" sz="3300">
                <a:solidFill>
                  <a:srgbClr val="000000"/>
                </a:solidFill>
                <a:latin typeface="Articulat Bold"/>
              </a:rPr>
              <a:t>Bu süre zarfında hem asil hem de yedek öğrenciler kabul mektuplarını koordinatörlüğümüze sunarlar.</a:t>
            </a:r>
          </a:p>
          <a:p>
            <a:pPr algn="ctr">
              <a:lnSpc>
                <a:spcPts val="4000"/>
              </a:lnSpc>
              <a:spcBef>
                <a:spcPct val="0"/>
              </a:spcBef>
            </a:pPr>
            <a:endParaRPr lang="en-US" sz="3300">
              <a:solidFill>
                <a:srgbClr val="000000"/>
              </a:solidFill>
              <a:latin typeface="Articulat Bold"/>
            </a:endParaRPr>
          </a:p>
        </p:txBody>
      </p:sp>
      <p:sp>
        <p:nvSpPr>
          <p:cNvPr id="36" name="TextBox 36"/>
          <p:cNvSpPr txBox="1"/>
          <p:nvPr/>
        </p:nvSpPr>
        <p:spPr>
          <a:xfrm>
            <a:off x="7991738" y="8066228"/>
            <a:ext cx="8899497" cy="1797687"/>
          </a:xfrm>
          <a:prstGeom prst="rect">
            <a:avLst/>
          </a:prstGeom>
        </p:spPr>
        <p:txBody>
          <a:bodyPr lIns="0" tIns="0" rIns="0" bIns="0" rtlCol="0" anchor="t">
            <a:spAutoFit/>
          </a:bodyPr>
          <a:lstStyle/>
          <a:p>
            <a:pPr>
              <a:lnSpc>
                <a:spcPts val="3300"/>
              </a:lnSpc>
            </a:pPr>
            <a:r>
              <a:rPr lang="en-US" sz="3300">
                <a:solidFill>
                  <a:srgbClr val="000000"/>
                </a:solidFill>
                <a:latin typeface="Articulat Bold"/>
              </a:rPr>
              <a:t>Son tarihe kadar kabul mektubu sunmayan asil öğrenciler yerine kabul mektubu sunan yedek öğrenciler değerlendirmeye alınırlar.</a:t>
            </a:r>
          </a:p>
          <a:p>
            <a:pPr algn="ctr">
              <a:lnSpc>
                <a:spcPts val="4000"/>
              </a:lnSpc>
              <a:spcBef>
                <a:spcPct val="0"/>
              </a:spcBef>
            </a:pPr>
            <a:endParaRPr lang="en-US" sz="3300">
              <a:solidFill>
                <a:srgbClr val="000000"/>
              </a:solidFill>
              <a:latin typeface="Articulat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TextBox 2"/>
          <p:cNvSpPr txBox="1"/>
          <p:nvPr/>
        </p:nvSpPr>
        <p:spPr>
          <a:xfrm>
            <a:off x="588917" y="3570467"/>
            <a:ext cx="13436855" cy="63912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Articulat Bold"/>
              </a:rPr>
              <a:t> Asil veya yedek öğrenciler staj yapmak istedikleri kurumlara e-mail atarak staj başvurusunda bulunur ve kabul mektubu talep ederler.</a:t>
            </a:r>
          </a:p>
          <a:p>
            <a:pPr marL="647700" lvl="1" indent="-323850">
              <a:lnSpc>
                <a:spcPts val="4200"/>
              </a:lnSpc>
              <a:buFont typeface="Arial"/>
              <a:buChar char="•"/>
            </a:pPr>
            <a:r>
              <a:rPr lang="en-US" sz="3000">
                <a:solidFill>
                  <a:srgbClr val="000000"/>
                </a:solidFill>
                <a:latin typeface="Articulat Bold"/>
              </a:rPr>
              <a:t> Staj yeri bulmak öğrencinin sorumluluğundadır. Koordinatörlüğümüz, asil ve yedek olarak belirlenmiş öğrencilere staj yeri bulma konusunda yönlendirme yapar.</a:t>
            </a:r>
          </a:p>
          <a:p>
            <a:pPr>
              <a:lnSpc>
                <a:spcPts val="4200"/>
              </a:lnSpc>
            </a:pPr>
            <a:endParaRPr lang="en-US" sz="3000">
              <a:solidFill>
                <a:srgbClr val="000000"/>
              </a:solidFill>
              <a:latin typeface="Articulat Bold"/>
            </a:endParaRPr>
          </a:p>
          <a:p>
            <a:pPr>
              <a:lnSpc>
                <a:spcPts val="4200"/>
              </a:lnSpc>
            </a:pPr>
            <a:r>
              <a:rPr lang="en-US" sz="3000">
                <a:solidFill>
                  <a:srgbClr val="000000"/>
                </a:solidFill>
                <a:latin typeface="Articulat Bold"/>
              </a:rPr>
              <a:t>Örneğin;</a:t>
            </a:r>
          </a:p>
          <a:p>
            <a:pPr marL="647700" lvl="1" indent="-323850">
              <a:lnSpc>
                <a:spcPts val="4200"/>
              </a:lnSpc>
              <a:buFont typeface="Arial"/>
              <a:buChar char="•"/>
            </a:pPr>
            <a:r>
              <a:rPr lang="en-US" sz="3000">
                <a:solidFill>
                  <a:srgbClr val="000000"/>
                </a:solidFill>
                <a:latin typeface="Articulat Bold"/>
              </a:rPr>
              <a:t>1) Daha önceki yıllarda öğrencilerimizin staj yaptıkları kurumlara ilişkin bilgiler aday öğrencilerle paylaşılır. </a:t>
            </a:r>
          </a:p>
          <a:p>
            <a:pPr marL="647700" lvl="1" indent="-323850">
              <a:lnSpc>
                <a:spcPts val="4200"/>
              </a:lnSpc>
              <a:buFont typeface="Arial"/>
              <a:buChar char="•"/>
            </a:pPr>
            <a:r>
              <a:rPr lang="en-US" sz="3000">
                <a:solidFill>
                  <a:srgbClr val="000000"/>
                </a:solidFill>
                <a:latin typeface="Articulat Bold"/>
              </a:rPr>
              <a:t>2) Ayrıca staj ilanlarının yer aldığı faydalı web sayfalarının bilgileri de aday öğrencilerle paylaşılır. </a:t>
            </a:r>
          </a:p>
          <a:p>
            <a:pPr>
              <a:lnSpc>
                <a:spcPts val="4200"/>
              </a:lnSpc>
            </a:pPr>
            <a:endParaRPr lang="en-US" sz="3000">
              <a:solidFill>
                <a:srgbClr val="000000"/>
              </a:solidFill>
              <a:latin typeface="Articulat Bold"/>
            </a:endParaRPr>
          </a:p>
        </p:txBody>
      </p:sp>
      <p:sp>
        <p:nvSpPr>
          <p:cNvPr id="3" name="Freeform 3"/>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588917" y="377523"/>
            <a:ext cx="6023456" cy="1302353"/>
            <a:chOff x="0" y="0"/>
            <a:chExt cx="8031274" cy="1736471"/>
          </a:xfrm>
        </p:grpSpPr>
        <p:sp>
          <p:nvSpPr>
            <p:cNvPr id="5" name="Freeform 5"/>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6" name="Freeform 6"/>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7" name="TextBox 7"/>
          <p:cNvSpPr txBox="1"/>
          <p:nvPr/>
        </p:nvSpPr>
        <p:spPr>
          <a:xfrm>
            <a:off x="824994" y="2220359"/>
            <a:ext cx="1148439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Staj Yeri Nasıl Bulunur?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7" name="TextBox 7"/>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Staj Yeri Nasıl Bulunur</a:t>
            </a:r>
          </a:p>
        </p:txBody>
      </p:sp>
      <p:sp>
        <p:nvSpPr>
          <p:cNvPr id="8" name="TextBox 8"/>
          <p:cNvSpPr txBox="1"/>
          <p:nvPr/>
        </p:nvSpPr>
        <p:spPr>
          <a:xfrm>
            <a:off x="559888" y="1823606"/>
            <a:ext cx="10771421" cy="512961"/>
          </a:xfrm>
          <a:prstGeom prst="rect">
            <a:avLst/>
          </a:prstGeom>
        </p:spPr>
        <p:txBody>
          <a:bodyPr lIns="0" tIns="0" rIns="0" bIns="0" rtlCol="0" anchor="t">
            <a:spAutoFit/>
          </a:bodyPr>
          <a:lstStyle/>
          <a:p>
            <a:pPr>
              <a:lnSpc>
                <a:spcPts val="4000"/>
              </a:lnSpc>
            </a:pPr>
            <a:r>
              <a:rPr lang="en-US" sz="4000" dirty="0">
                <a:solidFill>
                  <a:srgbClr val="FFFFFF"/>
                </a:solidFill>
                <a:latin typeface="Articulat Bold"/>
              </a:rPr>
              <a:t>KTÜ Erasmus+ Veri </a:t>
            </a:r>
            <a:r>
              <a:rPr lang="tr-TR" sz="4000" dirty="0">
                <a:solidFill>
                  <a:srgbClr val="FFFFFF"/>
                </a:solidFill>
                <a:latin typeface="Articulat Bold"/>
              </a:rPr>
              <a:t>T</a:t>
            </a:r>
            <a:r>
              <a:rPr lang="en-US" sz="4000" dirty="0" err="1">
                <a:solidFill>
                  <a:srgbClr val="FFFFFF"/>
                </a:solidFill>
                <a:latin typeface="Articulat Bold"/>
              </a:rPr>
              <a:t>abanı</a:t>
            </a:r>
            <a:endParaRPr lang="en-US" sz="4000" dirty="0">
              <a:solidFill>
                <a:srgbClr val="FFFFFF"/>
              </a:solidFill>
              <a:latin typeface="Articulat Bold"/>
            </a:endParaRPr>
          </a:p>
        </p:txBody>
      </p:sp>
      <p:pic>
        <p:nvPicPr>
          <p:cNvPr id="10" name="Resim 9">
            <a:extLst>
              <a:ext uri="{FF2B5EF4-FFF2-40B4-BE49-F238E27FC236}">
                <a16:creationId xmlns:a16="http://schemas.microsoft.com/office/drawing/2014/main" id="{F94CD3C5-BB4C-EAEA-AD4B-51AC488C0D63}"/>
              </a:ext>
            </a:extLst>
          </p:cNvPr>
          <p:cNvPicPr>
            <a:picLocks noChangeAspect="1"/>
          </p:cNvPicPr>
          <p:nvPr/>
        </p:nvPicPr>
        <p:blipFill>
          <a:blip r:embed="rId4"/>
          <a:srcRect t="14879" b="5266"/>
          <a:stretch/>
        </p:blipFill>
        <p:spPr>
          <a:xfrm>
            <a:off x="559888" y="2705100"/>
            <a:ext cx="16459200" cy="73933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6" name="Freeform 6"/>
          <p:cNvSpPr/>
          <p:nvPr/>
        </p:nvSpPr>
        <p:spPr>
          <a:xfrm>
            <a:off x="588917" y="3224792"/>
            <a:ext cx="9852065" cy="6519674"/>
          </a:xfrm>
          <a:custGeom>
            <a:avLst/>
            <a:gdLst/>
            <a:ahLst/>
            <a:cxnLst/>
            <a:rect l="l" t="t" r="r" b="b"/>
            <a:pathLst>
              <a:path w="9852065" h="6519674">
                <a:moveTo>
                  <a:pt x="0" y="0"/>
                </a:moveTo>
                <a:lnTo>
                  <a:pt x="9852065" y="0"/>
                </a:lnTo>
                <a:lnTo>
                  <a:pt x="9852065" y="6519675"/>
                </a:lnTo>
                <a:lnTo>
                  <a:pt x="0" y="6519675"/>
                </a:lnTo>
                <a:lnTo>
                  <a:pt x="0" y="0"/>
                </a:lnTo>
                <a:close/>
              </a:path>
            </a:pathLst>
          </a:custGeom>
          <a:blipFill>
            <a:blip r:embed="rId6"/>
            <a:stretch>
              <a:fillRect b="-1791"/>
            </a:stretch>
          </a:blipFill>
        </p:spPr>
        <p:txBody>
          <a:bodyPr/>
          <a:lstStyle/>
          <a:p>
            <a:endParaRPr lang="tr-TR"/>
          </a:p>
        </p:txBody>
      </p:sp>
      <p:sp>
        <p:nvSpPr>
          <p:cNvPr id="7" name="TextBox 7"/>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Staj Yeri Nasıl Bulunur</a:t>
            </a:r>
          </a:p>
        </p:txBody>
      </p:sp>
      <p:sp>
        <p:nvSpPr>
          <p:cNvPr id="8" name="TextBox 8"/>
          <p:cNvSpPr txBox="1"/>
          <p:nvPr/>
        </p:nvSpPr>
        <p:spPr>
          <a:xfrm>
            <a:off x="588917" y="2421971"/>
            <a:ext cx="10771421" cy="539752"/>
          </a:xfrm>
          <a:prstGeom prst="rect">
            <a:avLst/>
          </a:prstGeom>
        </p:spPr>
        <p:txBody>
          <a:bodyPr lIns="0" tIns="0" rIns="0" bIns="0" rtlCol="0" anchor="t">
            <a:spAutoFit/>
          </a:bodyPr>
          <a:lstStyle/>
          <a:p>
            <a:pPr>
              <a:lnSpc>
                <a:spcPts val="4000"/>
              </a:lnSpc>
            </a:pPr>
            <a:r>
              <a:rPr lang="en-US" sz="4000">
                <a:solidFill>
                  <a:srgbClr val="FFFFFF"/>
                </a:solidFill>
                <a:latin typeface="Articulat Bold"/>
              </a:rPr>
              <a:t>erasmusintern.org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917" y="377523"/>
            <a:ext cx="6023456" cy="1302353"/>
            <a:chOff x="0" y="0"/>
            <a:chExt cx="8031274" cy="1736471"/>
          </a:xfrm>
        </p:grpSpPr>
        <p:sp>
          <p:nvSpPr>
            <p:cNvPr id="3" name="Freeform 3"/>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p:cNvGrpSpPr/>
          <p:nvPr/>
        </p:nvGrpSpPr>
        <p:grpSpPr>
          <a:xfrm>
            <a:off x="176139" y="1841099"/>
            <a:ext cx="15971185" cy="7581456"/>
            <a:chOff x="-327574" y="-1278164"/>
            <a:chExt cx="21294914" cy="10108609"/>
          </a:xfrm>
        </p:grpSpPr>
        <p:grpSp>
          <p:nvGrpSpPr>
            <p:cNvPr id="7" name="Group 7"/>
            <p:cNvGrpSpPr/>
            <p:nvPr/>
          </p:nvGrpSpPr>
          <p:grpSpPr>
            <a:xfrm>
              <a:off x="-327574" y="3563052"/>
              <a:ext cx="4114802" cy="2127946"/>
              <a:chOff x="-154781" y="0"/>
              <a:chExt cx="812800" cy="420335"/>
            </a:xfrm>
          </p:grpSpPr>
          <p:sp>
            <p:nvSpPr>
              <p:cNvPr id="8" name="Freeform 8"/>
              <p:cNvSpPr/>
              <p:nvPr/>
            </p:nvSpPr>
            <p:spPr>
              <a:xfrm>
                <a:off x="0" y="0"/>
                <a:ext cx="472122" cy="406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a:p>
            </p:txBody>
          </p:sp>
          <p:sp>
            <p:nvSpPr>
              <p:cNvPr id="9" name="TextBox 9"/>
              <p:cNvSpPr txBox="1"/>
              <p:nvPr/>
            </p:nvSpPr>
            <p:spPr>
              <a:xfrm>
                <a:off x="-154781" y="13935"/>
                <a:ext cx="812800" cy="406400"/>
              </a:xfrm>
              <a:prstGeom prst="rect">
                <a:avLst/>
              </a:prstGeom>
            </p:spPr>
            <p:txBody>
              <a:bodyPr lIns="50800" tIns="50800" rIns="50800" bIns="50800" rtlCol="0" anchor="ctr"/>
              <a:lstStyle/>
              <a:p>
                <a:pPr algn="ctr">
                  <a:lnSpc>
                    <a:spcPts val="2520"/>
                  </a:lnSpc>
                </a:pPr>
                <a:endParaRPr lang="en-US" sz="1800" dirty="0">
                  <a:solidFill>
                    <a:srgbClr val="FFFFFF"/>
                  </a:solidFill>
                  <a:latin typeface="Articulat Bold"/>
                </a:endParaRPr>
              </a:p>
            </p:txBody>
          </p:sp>
        </p:grpSp>
        <p:sp>
          <p:nvSpPr>
            <p:cNvPr id="11" name="Freeform 11"/>
            <p:cNvSpPr/>
            <p:nvPr/>
          </p:nvSpPr>
          <p:spPr>
            <a:xfrm>
              <a:off x="456005" y="6339583"/>
              <a:ext cx="2390119" cy="2057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dirty="0"/>
            </a:p>
          </p:txBody>
        </p:sp>
        <p:sp>
          <p:nvSpPr>
            <p:cNvPr id="14" name="Freeform 14"/>
            <p:cNvSpPr/>
            <p:nvPr/>
          </p:nvSpPr>
          <p:spPr>
            <a:xfrm>
              <a:off x="11883319" y="3766252"/>
              <a:ext cx="2390119" cy="2057399"/>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a:p>
          </p:txBody>
        </p:sp>
        <p:grpSp>
          <p:nvGrpSpPr>
            <p:cNvPr id="19" name="Group 19"/>
            <p:cNvGrpSpPr/>
            <p:nvPr/>
          </p:nvGrpSpPr>
          <p:grpSpPr>
            <a:xfrm>
              <a:off x="11883318" y="2052310"/>
              <a:ext cx="2143736" cy="579102"/>
              <a:chOff x="0" y="0"/>
              <a:chExt cx="423454" cy="114391"/>
            </a:xfrm>
          </p:grpSpPr>
          <p:sp>
            <p:nvSpPr>
              <p:cNvPr id="20" name="Freeform 20"/>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2" name="Group 22"/>
            <p:cNvGrpSpPr/>
            <p:nvPr/>
          </p:nvGrpSpPr>
          <p:grpSpPr>
            <a:xfrm>
              <a:off x="8512419" y="7881383"/>
              <a:ext cx="2143736" cy="579102"/>
              <a:chOff x="0" y="0"/>
              <a:chExt cx="423454" cy="114391"/>
            </a:xfrm>
          </p:grpSpPr>
          <p:sp>
            <p:nvSpPr>
              <p:cNvPr id="23" name="Freeform 23"/>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rot="-5400000">
              <a:off x="10839053" y="4896057"/>
              <a:ext cx="7501178" cy="367598"/>
              <a:chOff x="0" y="0"/>
              <a:chExt cx="1481714" cy="72612"/>
            </a:xfrm>
          </p:grpSpPr>
          <p:sp>
            <p:nvSpPr>
              <p:cNvPr id="26" name="Freeform 26"/>
              <p:cNvSpPr/>
              <p:nvPr/>
            </p:nvSpPr>
            <p:spPr>
              <a:xfrm>
                <a:off x="0" y="0"/>
                <a:ext cx="1481714" cy="72612"/>
              </a:xfrm>
              <a:custGeom>
                <a:avLst/>
                <a:gdLst/>
                <a:ahLst/>
                <a:cxnLst/>
                <a:rect l="l" t="t" r="r" b="b"/>
                <a:pathLst>
                  <a:path w="1481714" h="72612">
                    <a:moveTo>
                      <a:pt x="0" y="0"/>
                    </a:moveTo>
                    <a:lnTo>
                      <a:pt x="1481714" y="0"/>
                    </a:lnTo>
                    <a:lnTo>
                      <a:pt x="1481714" y="72612"/>
                    </a:lnTo>
                    <a:lnTo>
                      <a:pt x="0" y="72612"/>
                    </a:lnTo>
                    <a:close/>
                  </a:path>
                </a:pathLst>
              </a:custGeom>
              <a:solidFill>
                <a:srgbClr val="FFFFFF"/>
              </a:solidFill>
            </p:spPr>
            <p:txBody>
              <a:bodyPr/>
              <a:lstStyle/>
              <a:p>
                <a:endParaRPr lang="tr-TR"/>
              </a:p>
            </p:txBody>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28" name="TextBox 28"/>
            <p:cNvSpPr txBox="1"/>
            <p:nvPr/>
          </p:nvSpPr>
          <p:spPr>
            <a:xfrm>
              <a:off x="344970" y="-1278164"/>
              <a:ext cx="20622370" cy="683948"/>
            </a:xfrm>
            <a:prstGeom prst="rect">
              <a:avLst/>
            </a:prstGeom>
          </p:spPr>
          <p:txBody>
            <a:bodyPr wrap="square" lIns="0" tIns="0" rIns="0" bIns="0" rtlCol="0" anchor="t">
              <a:spAutoFit/>
            </a:bodyPr>
            <a:lstStyle/>
            <a:p>
              <a:pPr>
                <a:lnSpc>
                  <a:spcPts val="3999"/>
                </a:lnSpc>
              </a:pPr>
              <a:r>
                <a:rPr lang="tr-TR" sz="3999" dirty="0">
                  <a:solidFill>
                    <a:srgbClr val="8DC63F"/>
                  </a:solidFill>
                  <a:latin typeface="Articulat Bold"/>
                </a:rPr>
                <a:t>2024 PROJELERİNDEN İTİBAREN GEÇERLİ HİBE MİKTARLARI</a:t>
              </a:r>
              <a:endParaRPr lang="en-US" sz="3999" dirty="0">
                <a:solidFill>
                  <a:srgbClr val="8DC63F"/>
                </a:solidFill>
                <a:latin typeface="Articulat Bold"/>
              </a:endParaRPr>
            </a:p>
          </p:txBody>
        </p:sp>
      </p:grpSp>
      <p:graphicFrame>
        <p:nvGraphicFramePr>
          <p:cNvPr id="34" name="Tablo 33">
            <a:extLst>
              <a:ext uri="{FF2B5EF4-FFF2-40B4-BE49-F238E27FC236}">
                <a16:creationId xmlns:a16="http://schemas.microsoft.com/office/drawing/2014/main" id="{B4555E4B-E981-AAB2-190D-754DA833DBA5}"/>
              </a:ext>
            </a:extLst>
          </p:cNvPr>
          <p:cNvGraphicFramePr>
            <a:graphicFrameLocks noGrp="1"/>
          </p:cNvGraphicFramePr>
          <p:nvPr>
            <p:extLst>
              <p:ext uri="{D42A27DB-BD31-4B8C-83A1-F6EECF244321}">
                <p14:modId xmlns:p14="http://schemas.microsoft.com/office/powerpoint/2010/main" val="1505305974"/>
              </p:ext>
            </p:extLst>
          </p:nvPr>
        </p:nvGraphicFramePr>
        <p:xfrm>
          <a:off x="588917" y="2857503"/>
          <a:ext cx="13050882" cy="6736080"/>
        </p:xfrm>
        <a:graphic>
          <a:graphicData uri="http://schemas.openxmlformats.org/drawingml/2006/table">
            <a:tbl>
              <a:tblPr firstRow="1" bandRow="1">
                <a:tableStyleId>{5C22544A-7EE6-4342-B048-85BDC9FD1C3A}</a:tableStyleId>
              </a:tblPr>
              <a:tblGrid>
                <a:gridCol w="2611483">
                  <a:extLst>
                    <a:ext uri="{9D8B030D-6E8A-4147-A177-3AD203B41FA5}">
                      <a16:colId xmlns:a16="http://schemas.microsoft.com/office/drawing/2014/main" val="3320856713"/>
                    </a:ext>
                  </a:extLst>
                </a:gridCol>
                <a:gridCol w="7543800">
                  <a:extLst>
                    <a:ext uri="{9D8B030D-6E8A-4147-A177-3AD203B41FA5}">
                      <a16:colId xmlns:a16="http://schemas.microsoft.com/office/drawing/2014/main" val="3193822890"/>
                    </a:ext>
                  </a:extLst>
                </a:gridCol>
                <a:gridCol w="2895599">
                  <a:extLst>
                    <a:ext uri="{9D8B030D-6E8A-4147-A177-3AD203B41FA5}">
                      <a16:colId xmlns:a16="http://schemas.microsoft.com/office/drawing/2014/main" val="4123090520"/>
                    </a:ext>
                  </a:extLst>
                </a:gridCol>
              </a:tblGrid>
              <a:tr h="10716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i="0" u="none" strike="noStrike" kern="1200" baseline="0" dirty="0">
                          <a:solidFill>
                            <a:schemeClr val="lt1"/>
                          </a:solidFill>
                          <a:latin typeface="+mn-lt"/>
                          <a:ea typeface="+mn-ea"/>
                          <a:cs typeface="+mn-cs"/>
                        </a:rPr>
                        <a:t>Ülke Grupları </a:t>
                      </a:r>
                      <a:r>
                        <a:rPr lang="tr-TR" sz="1800" b="0" i="0" u="none" strike="noStrike" kern="1200" baseline="0" dirty="0">
                          <a:solidFill>
                            <a:schemeClr val="lt1"/>
                          </a:solidFill>
                          <a:latin typeface="+mn-lt"/>
                          <a:ea typeface="+mn-ea"/>
                          <a:cs typeface="+mn-cs"/>
                        </a:rPr>
                        <a:t>	</a:t>
                      </a:r>
                    </a:p>
                    <a:p>
                      <a:pPr algn="ctr"/>
                      <a:endParaRPr lang="tr-T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i="0" u="none" strike="noStrike" kern="1200" baseline="0" dirty="0">
                          <a:solidFill>
                            <a:schemeClr val="lt1"/>
                          </a:solidFill>
                          <a:latin typeface="+mn-lt"/>
                          <a:ea typeface="+mn-ea"/>
                          <a:cs typeface="+mn-cs"/>
                        </a:rPr>
                        <a:t>Misafir Olunacak Ülke </a:t>
                      </a:r>
                      <a:r>
                        <a:rPr lang="tr-TR" sz="3200" b="0" i="0" u="none" strike="noStrike" kern="1200" baseline="0" dirty="0">
                          <a:solidFill>
                            <a:schemeClr val="lt1"/>
                          </a:solidFill>
                          <a:latin typeface="+mn-lt"/>
                          <a:ea typeface="+mn-ea"/>
                          <a:cs typeface="+mn-cs"/>
                        </a:rPr>
                        <a:t>	</a:t>
                      </a:r>
                    </a:p>
                    <a:p>
                      <a:pPr algn="ctr"/>
                      <a:endParaRPr lang="tr-T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b="1" i="0" u="none" strike="noStrike" kern="1200" baseline="0" dirty="0">
                          <a:solidFill>
                            <a:schemeClr val="lt1"/>
                          </a:solidFill>
                          <a:latin typeface="+mn-lt"/>
                          <a:ea typeface="+mn-ea"/>
                          <a:cs typeface="+mn-cs"/>
                        </a:rPr>
                        <a:t>Aylık Hibe Staj</a:t>
                      </a:r>
                      <a:endParaRPr lang="tr-TR" sz="1800" b="0" i="0" u="none" strike="noStrike" kern="1200" baseline="0" dirty="0">
                        <a:solidFill>
                          <a:schemeClr val="lt1"/>
                        </a:solidFill>
                        <a:latin typeface="+mn-lt"/>
                        <a:ea typeface="+mn-ea"/>
                        <a:cs typeface="+mn-cs"/>
                      </a:endParaRPr>
                    </a:p>
                    <a:p>
                      <a:pPr algn="ctr"/>
                      <a:endParaRPr lang="tr-TR" dirty="0"/>
                    </a:p>
                  </a:txBody>
                  <a:tcPr/>
                </a:tc>
                <a:extLst>
                  <a:ext uri="{0D108BD9-81ED-4DB2-BD59-A6C34878D82A}">
                    <a16:rowId xmlns:a16="http://schemas.microsoft.com/office/drawing/2014/main" val="887080779"/>
                  </a:ext>
                </a:extLst>
              </a:tr>
              <a:tr h="3591397">
                <a:tc>
                  <a:txBody>
                    <a:bodyPr/>
                    <a:lstStyle/>
                    <a:p>
                      <a:pPr algn="ctr"/>
                      <a:r>
                        <a:rPr lang="tr-TR" sz="3200" b="1" dirty="0"/>
                        <a:t>Üst Grup Ülkeler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b="0" i="0" u="none" strike="noStrike" kern="1200" baseline="0" dirty="0">
                          <a:solidFill>
                            <a:schemeClr val="dk1"/>
                          </a:solidFill>
                          <a:latin typeface="+mn-lt"/>
                          <a:ea typeface="+mn-ea"/>
                          <a:cs typeface="+mn-cs"/>
                        </a:rPr>
                        <a:t>Almanya, Avusturya, Belçika, </a:t>
                      </a:r>
                      <a:r>
                        <a:rPr lang="tr-TR" sz="3200" b="0" i="0" u="none" strike="noStrike" kern="1200" baseline="0" dirty="0" err="1">
                          <a:solidFill>
                            <a:schemeClr val="dk1"/>
                          </a:solidFill>
                          <a:latin typeface="+mn-lt"/>
                          <a:ea typeface="+mn-ea"/>
                          <a:cs typeface="+mn-cs"/>
                        </a:rPr>
                        <a:t>Çekya</a:t>
                      </a:r>
                      <a:r>
                        <a:rPr lang="tr-TR" sz="3200" b="0" i="0" u="none" strike="noStrike" kern="1200" baseline="0" dirty="0">
                          <a:solidFill>
                            <a:schemeClr val="dk1"/>
                          </a:solidFill>
                          <a:latin typeface="+mn-lt"/>
                          <a:ea typeface="+mn-ea"/>
                          <a:cs typeface="+mn-cs"/>
                        </a:rPr>
                        <a:t>, Danimarka, Estonya, Finlandiya, Fransa, Güney Kıbrıs Rum Yönetimi, Hollanda, İrlanda, İspanya, İsveç, İtalya, İzlanda, Letonya, Lihtenştayn, Lüksemburg, Malta, Norveç, Portekiz, Slovakya, Slovenya, Yunanistan 	</a:t>
                      </a:r>
                    </a:p>
                    <a:p>
                      <a:endParaRPr lang="tr-TR" dirty="0"/>
                    </a:p>
                  </a:txBody>
                  <a:tcPr/>
                </a:tc>
                <a:tc>
                  <a:txBody>
                    <a:bodyPr/>
                    <a:lstStyle/>
                    <a:p>
                      <a:pPr algn="ctr"/>
                      <a:r>
                        <a:rPr lang="tr-TR" sz="4200" b="1" dirty="0"/>
                        <a:t>750 AVRO</a:t>
                      </a:r>
                    </a:p>
                  </a:txBody>
                  <a:tcPr anchor="ctr"/>
                </a:tc>
                <a:extLst>
                  <a:ext uri="{0D108BD9-81ED-4DB2-BD59-A6C34878D82A}">
                    <a16:rowId xmlns:a16="http://schemas.microsoft.com/office/drawing/2014/main" val="1371879436"/>
                  </a:ext>
                </a:extLst>
              </a:tr>
              <a:tr h="1737773">
                <a:tc>
                  <a:txBody>
                    <a:bodyPr/>
                    <a:lstStyle/>
                    <a:p>
                      <a:pPr algn="ctr"/>
                      <a:r>
                        <a:rPr lang="tr-TR" sz="3200" b="1" dirty="0"/>
                        <a:t>Alt Grup Ülkeler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b="0" i="0" u="none" strike="noStrike" kern="1200" baseline="0" dirty="0">
                          <a:solidFill>
                            <a:schemeClr val="dk1"/>
                          </a:solidFill>
                          <a:latin typeface="+mn-lt"/>
                          <a:ea typeface="+mn-ea"/>
                          <a:cs typeface="+mn-cs"/>
                        </a:rPr>
                        <a:t>Bulgaristan, Hırvatistan, Kuzey Makedonya, Litvanya, Macaristan, Polonya, Romanya, Sırbistan 	</a:t>
                      </a:r>
                    </a:p>
                    <a:p>
                      <a:endParaRPr lang="tr-TR" dirty="0"/>
                    </a:p>
                  </a:txBody>
                  <a:tcPr/>
                </a:tc>
                <a:tc>
                  <a:txBody>
                    <a:bodyPr/>
                    <a:lstStyle/>
                    <a:p>
                      <a:pPr algn="ctr"/>
                      <a:r>
                        <a:rPr lang="tr-TR" sz="4200" b="1" dirty="0"/>
                        <a:t>600 AVRO</a:t>
                      </a:r>
                    </a:p>
                  </a:txBody>
                  <a:tcPr anchor="ctr"/>
                </a:tc>
                <a:extLst>
                  <a:ext uri="{0D108BD9-81ED-4DB2-BD59-A6C34878D82A}">
                    <a16:rowId xmlns:a16="http://schemas.microsoft.com/office/drawing/2014/main" val="53121608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76922"/>
            <a:ext cx="3562752" cy="2729959"/>
          </a:xfrm>
          <a:custGeom>
            <a:avLst/>
            <a:gdLst/>
            <a:ahLst/>
            <a:cxnLst/>
            <a:rect l="l" t="t" r="r" b="b"/>
            <a:pathLst>
              <a:path w="3562752" h="2729959">
                <a:moveTo>
                  <a:pt x="0" y="0"/>
                </a:moveTo>
                <a:lnTo>
                  <a:pt x="3562752" y="0"/>
                </a:lnTo>
                <a:lnTo>
                  <a:pt x="3562752" y="2729959"/>
                </a:lnTo>
                <a:lnTo>
                  <a:pt x="0" y="27299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TextBox 3"/>
          <p:cNvSpPr txBox="1"/>
          <p:nvPr/>
        </p:nvSpPr>
        <p:spPr>
          <a:xfrm>
            <a:off x="7066472" y="1757761"/>
            <a:ext cx="4155056" cy="1190615"/>
          </a:xfrm>
          <a:prstGeom prst="rect">
            <a:avLst/>
          </a:prstGeom>
        </p:spPr>
        <p:txBody>
          <a:bodyPr lIns="0" tIns="0" rIns="0" bIns="0" rtlCol="0" anchor="t">
            <a:spAutoFit/>
          </a:bodyPr>
          <a:lstStyle/>
          <a:p>
            <a:pPr>
              <a:lnSpc>
                <a:spcPts val="8999"/>
              </a:lnSpc>
            </a:pPr>
            <a:r>
              <a:rPr lang="en-US" sz="8999">
                <a:solidFill>
                  <a:srgbClr val="000000"/>
                </a:solidFill>
                <a:latin typeface="Articulat Bold"/>
              </a:rPr>
              <a:t>İletişim</a:t>
            </a:r>
          </a:p>
        </p:txBody>
      </p:sp>
      <p:sp>
        <p:nvSpPr>
          <p:cNvPr id="4" name="TextBox 4"/>
          <p:cNvSpPr txBox="1"/>
          <p:nvPr/>
        </p:nvSpPr>
        <p:spPr>
          <a:xfrm>
            <a:off x="2537622" y="4457633"/>
            <a:ext cx="13212755" cy="3616375"/>
          </a:xfrm>
          <a:prstGeom prst="rect">
            <a:avLst/>
          </a:prstGeom>
        </p:spPr>
        <p:txBody>
          <a:bodyPr lIns="0" tIns="0" rIns="0" bIns="0" rtlCol="0" anchor="t">
            <a:spAutoFit/>
          </a:bodyPr>
          <a:lstStyle/>
          <a:p>
            <a:pPr algn="ctr">
              <a:lnSpc>
                <a:spcPts val="4700"/>
              </a:lnSpc>
            </a:pPr>
            <a:r>
              <a:rPr lang="en-US" sz="4700" dirty="0" err="1">
                <a:solidFill>
                  <a:srgbClr val="000000"/>
                </a:solidFill>
                <a:latin typeface="Articulat Bold"/>
              </a:rPr>
              <a:t>Öğr.Gör</a:t>
            </a:r>
            <a:r>
              <a:rPr lang="en-US" sz="4700" dirty="0">
                <a:solidFill>
                  <a:srgbClr val="000000"/>
                </a:solidFill>
                <a:latin typeface="Articulat Bold"/>
              </a:rPr>
              <a:t>. Şener KARAOSMANOĞLU</a:t>
            </a:r>
          </a:p>
          <a:p>
            <a:pPr algn="ctr">
              <a:lnSpc>
                <a:spcPts val="4700"/>
              </a:lnSpc>
            </a:pPr>
            <a:r>
              <a:rPr lang="en-US" sz="4700" dirty="0">
                <a:solidFill>
                  <a:srgbClr val="000000"/>
                </a:solidFill>
                <a:latin typeface="Articulat"/>
              </a:rPr>
              <a:t>Erasmus+ </a:t>
            </a:r>
            <a:r>
              <a:rPr lang="en-US" sz="4700" dirty="0" err="1">
                <a:solidFill>
                  <a:srgbClr val="000000"/>
                </a:solidFill>
                <a:latin typeface="Articulat"/>
              </a:rPr>
              <a:t>Öğrenci</a:t>
            </a:r>
            <a:r>
              <a:rPr lang="en-US" sz="4700" dirty="0">
                <a:solidFill>
                  <a:srgbClr val="000000"/>
                </a:solidFill>
                <a:latin typeface="Articulat"/>
              </a:rPr>
              <a:t> </a:t>
            </a:r>
            <a:r>
              <a:rPr lang="en-US" sz="4700" dirty="0" err="1">
                <a:solidFill>
                  <a:srgbClr val="000000"/>
                </a:solidFill>
                <a:latin typeface="Articulat"/>
              </a:rPr>
              <a:t>Staj</a:t>
            </a:r>
            <a:r>
              <a:rPr lang="en-US" sz="4700" dirty="0">
                <a:solidFill>
                  <a:srgbClr val="000000"/>
                </a:solidFill>
                <a:latin typeface="Articulat"/>
              </a:rPr>
              <a:t> </a:t>
            </a:r>
            <a:r>
              <a:rPr lang="en-US" sz="4700" dirty="0" err="1">
                <a:solidFill>
                  <a:srgbClr val="000000"/>
                </a:solidFill>
                <a:latin typeface="Articulat"/>
              </a:rPr>
              <a:t>Hareketliliği</a:t>
            </a:r>
            <a:r>
              <a:rPr lang="en-US" sz="4700" dirty="0">
                <a:solidFill>
                  <a:srgbClr val="000000"/>
                </a:solidFill>
                <a:latin typeface="Articulat"/>
              </a:rPr>
              <a:t> </a:t>
            </a:r>
            <a:r>
              <a:rPr lang="en-US" sz="4700" dirty="0" err="1">
                <a:solidFill>
                  <a:srgbClr val="000000"/>
                </a:solidFill>
                <a:latin typeface="Articulat"/>
              </a:rPr>
              <a:t>Sorumlusu</a:t>
            </a:r>
            <a:endParaRPr lang="en-US" sz="4700" dirty="0">
              <a:solidFill>
                <a:srgbClr val="000000"/>
              </a:solidFill>
              <a:latin typeface="Articulat"/>
            </a:endParaRPr>
          </a:p>
          <a:p>
            <a:pPr algn="ctr">
              <a:lnSpc>
                <a:spcPts val="4700"/>
              </a:lnSpc>
            </a:pPr>
            <a:endParaRPr lang="en-US" sz="4700" dirty="0">
              <a:solidFill>
                <a:srgbClr val="000000"/>
              </a:solidFill>
              <a:latin typeface="Articulat"/>
            </a:endParaRPr>
          </a:p>
          <a:p>
            <a:pPr algn="ctr">
              <a:lnSpc>
                <a:spcPts val="4700"/>
              </a:lnSpc>
            </a:pPr>
            <a:r>
              <a:rPr lang="en-US" sz="4700" dirty="0">
                <a:solidFill>
                  <a:srgbClr val="000000"/>
                </a:solidFill>
                <a:latin typeface="Articulat Bold"/>
              </a:rPr>
              <a:t>E-Posta: </a:t>
            </a:r>
            <a:r>
              <a:rPr lang="en-US" sz="4700" dirty="0">
                <a:solidFill>
                  <a:srgbClr val="2428D5"/>
                </a:solidFill>
                <a:latin typeface="Articulat Bold"/>
                <a:hlinkClick r:id="rId4"/>
              </a:rPr>
              <a:t>sener.karaosmanoglu@gmail.com</a:t>
            </a:r>
            <a:endParaRPr lang="tr-TR" sz="4700" dirty="0">
              <a:solidFill>
                <a:srgbClr val="2428D5"/>
              </a:solidFill>
              <a:latin typeface="Articulat Bold"/>
            </a:endParaRPr>
          </a:p>
          <a:p>
            <a:pPr algn="ctr">
              <a:lnSpc>
                <a:spcPts val="4700"/>
              </a:lnSpc>
            </a:pPr>
            <a:endParaRPr lang="tr-TR" sz="4700" dirty="0">
              <a:latin typeface="Articulat Bold"/>
            </a:endParaRPr>
          </a:p>
          <a:p>
            <a:pPr algn="ctr">
              <a:lnSpc>
                <a:spcPts val="4700"/>
              </a:lnSpc>
            </a:pPr>
            <a:r>
              <a:rPr lang="tr-TR" sz="4700" dirty="0">
                <a:latin typeface="Articulat Bold"/>
              </a:rPr>
              <a:t>Tel:</a:t>
            </a:r>
            <a:r>
              <a:rPr lang="tr-TR" sz="4700" dirty="0">
                <a:solidFill>
                  <a:srgbClr val="2428D5"/>
                </a:solidFill>
                <a:latin typeface="Articulat Bold"/>
              </a:rPr>
              <a:t> </a:t>
            </a:r>
            <a:r>
              <a:rPr lang="tr-TR" sz="4700" dirty="0">
                <a:latin typeface="Articulat Bold"/>
              </a:rPr>
              <a:t>0462 377 4201</a:t>
            </a:r>
            <a:endParaRPr lang="en-US" sz="4700" dirty="0">
              <a:latin typeface="Articulat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0464-D8F4-2788-9602-520ADF3ED3C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048F192-5714-42D8-82B6-AD6E7D537F2F}"/>
              </a:ext>
            </a:extLst>
          </p:cNvPr>
          <p:cNvGrpSpPr/>
          <p:nvPr/>
        </p:nvGrpSpPr>
        <p:grpSpPr>
          <a:xfrm>
            <a:off x="588917" y="266700"/>
            <a:ext cx="6023456" cy="1302353"/>
            <a:chOff x="0" y="0"/>
            <a:chExt cx="8031274" cy="1736471"/>
          </a:xfrm>
        </p:grpSpPr>
        <p:sp>
          <p:nvSpPr>
            <p:cNvPr id="3" name="Freeform 3">
              <a:extLst>
                <a:ext uri="{FF2B5EF4-FFF2-40B4-BE49-F238E27FC236}">
                  <a16:creationId xmlns:a16="http://schemas.microsoft.com/office/drawing/2014/main" id="{7D48CBE4-632E-ABFA-758B-2957E2F42F36}"/>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a:extLst>
                <a:ext uri="{FF2B5EF4-FFF2-40B4-BE49-F238E27FC236}">
                  <a16:creationId xmlns:a16="http://schemas.microsoft.com/office/drawing/2014/main" id="{DCCD3BCE-E634-94B5-4650-C030471820AB}"/>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a:extLst>
              <a:ext uri="{FF2B5EF4-FFF2-40B4-BE49-F238E27FC236}">
                <a16:creationId xmlns:a16="http://schemas.microsoft.com/office/drawing/2014/main" id="{F9B6C03B-6DF1-4FD9-2F9D-190B7C1E680A}"/>
              </a:ext>
            </a:extLst>
          </p:cNvPr>
          <p:cNvGrpSpPr/>
          <p:nvPr/>
        </p:nvGrpSpPr>
        <p:grpSpPr>
          <a:xfrm>
            <a:off x="176139" y="1714500"/>
            <a:ext cx="15971185" cy="7708055"/>
            <a:chOff x="-327574" y="-1446963"/>
            <a:chExt cx="21294914" cy="10277408"/>
          </a:xfrm>
        </p:grpSpPr>
        <p:grpSp>
          <p:nvGrpSpPr>
            <p:cNvPr id="7" name="Group 7">
              <a:extLst>
                <a:ext uri="{FF2B5EF4-FFF2-40B4-BE49-F238E27FC236}">
                  <a16:creationId xmlns:a16="http://schemas.microsoft.com/office/drawing/2014/main" id="{AEBE3DE7-C2C7-0823-34A9-7C51CB0370E1}"/>
                </a:ext>
              </a:extLst>
            </p:cNvPr>
            <p:cNvGrpSpPr/>
            <p:nvPr/>
          </p:nvGrpSpPr>
          <p:grpSpPr>
            <a:xfrm>
              <a:off x="-327574" y="3563052"/>
              <a:ext cx="4114802" cy="2127946"/>
              <a:chOff x="-154781" y="0"/>
              <a:chExt cx="812800" cy="420335"/>
            </a:xfrm>
          </p:grpSpPr>
          <p:sp>
            <p:nvSpPr>
              <p:cNvPr id="8" name="Freeform 8">
                <a:extLst>
                  <a:ext uri="{FF2B5EF4-FFF2-40B4-BE49-F238E27FC236}">
                    <a16:creationId xmlns:a16="http://schemas.microsoft.com/office/drawing/2014/main" id="{3EF2B9D5-D491-4831-A6D3-A9EFE1C0A38A}"/>
                  </a:ext>
                </a:extLst>
              </p:cNvPr>
              <p:cNvSpPr/>
              <p:nvPr/>
            </p:nvSpPr>
            <p:spPr>
              <a:xfrm>
                <a:off x="0" y="0"/>
                <a:ext cx="472122" cy="406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a:p>
            </p:txBody>
          </p:sp>
          <p:sp>
            <p:nvSpPr>
              <p:cNvPr id="9" name="TextBox 9">
                <a:extLst>
                  <a:ext uri="{FF2B5EF4-FFF2-40B4-BE49-F238E27FC236}">
                    <a16:creationId xmlns:a16="http://schemas.microsoft.com/office/drawing/2014/main" id="{D7A83FC0-DDDA-B2DF-5017-F3A0D6903CBF}"/>
                  </a:ext>
                </a:extLst>
              </p:cNvPr>
              <p:cNvSpPr txBox="1"/>
              <p:nvPr/>
            </p:nvSpPr>
            <p:spPr>
              <a:xfrm>
                <a:off x="-154781" y="13935"/>
                <a:ext cx="812800" cy="406400"/>
              </a:xfrm>
              <a:prstGeom prst="rect">
                <a:avLst/>
              </a:prstGeom>
            </p:spPr>
            <p:txBody>
              <a:bodyPr lIns="50800" tIns="50800" rIns="50800" bIns="50800" rtlCol="0" anchor="ctr"/>
              <a:lstStyle/>
              <a:p>
                <a:pPr algn="ctr">
                  <a:lnSpc>
                    <a:spcPts val="2520"/>
                  </a:lnSpc>
                </a:pPr>
                <a:endParaRPr lang="en-US" sz="1800" dirty="0">
                  <a:solidFill>
                    <a:srgbClr val="FFFFFF"/>
                  </a:solidFill>
                  <a:latin typeface="Articulat Bold"/>
                </a:endParaRPr>
              </a:p>
            </p:txBody>
          </p:sp>
        </p:grpSp>
        <p:sp>
          <p:nvSpPr>
            <p:cNvPr id="11" name="Freeform 11">
              <a:extLst>
                <a:ext uri="{FF2B5EF4-FFF2-40B4-BE49-F238E27FC236}">
                  <a16:creationId xmlns:a16="http://schemas.microsoft.com/office/drawing/2014/main" id="{698DA93F-E323-B85A-007C-65F0CBB45DB1}"/>
                </a:ext>
              </a:extLst>
            </p:cNvPr>
            <p:cNvSpPr/>
            <p:nvPr/>
          </p:nvSpPr>
          <p:spPr>
            <a:xfrm>
              <a:off x="456005" y="6339583"/>
              <a:ext cx="2390119" cy="2057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dirty="0"/>
            </a:p>
          </p:txBody>
        </p:sp>
        <p:grpSp>
          <p:nvGrpSpPr>
            <p:cNvPr id="19" name="Group 19">
              <a:extLst>
                <a:ext uri="{FF2B5EF4-FFF2-40B4-BE49-F238E27FC236}">
                  <a16:creationId xmlns:a16="http://schemas.microsoft.com/office/drawing/2014/main" id="{7C42D9F7-B24D-7E83-4918-E2820B9A11BA}"/>
                </a:ext>
              </a:extLst>
            </p:cNvPr>
            <p:cNvGrpSpPr/>
            <p:nvPr/>
          </p:nvGrpSpPr>
          <p:grpSpPr>
            <a:xfrm>
              <a:off x="11883318" y="2052310"/>
              <a:ext cx="2143736" cy="579102"/>
              <a:chOff x="0" y="0"/>
              <a:chExt cx="423454" cy="114391"/>
            </a:xfrm>
          </p:grpSpPr>
          <p:sp>
            <p:nvSpPr>
              <p:cNvPr id="20" name="Freeform 20">
                <a:extLst>
                  <a:ext uri="{FF2B5EF4-FFF2-40B4-BE49-F238E27FC236}">
                    <a16:creationId xmlns:a16="http://schemas.microsoft.com/office/drawing/2014/main" id="{0EEF4FE1-3D61-4DCA-0EBA-074C2DE0BB03}"/>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1" name="TextBox 21">
                <a:extLst>
                  <a:ext uri="{FF2B5EF4-FFF2-40B4-BE49-F238E27FC236}">
                    <a16:creationId xmlns:a16="http://schemas.microsoft.com/office/drawing/2014/main" id="{6239C9F9-A177-9AB5-96EB-13826EA028B0}"/>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2" name="Group 22">
              <a:extLst>
                <a:ext uri="{FF2B5EF4-FFF2-40B4-BE49-F238E27FC236}">
                  <a16:creationId xmlns:a16="http://schemas.microsoft.com/office/drawing/2014/main" id="{5971A1D0-3492-CC39-2578-C07BCC8D083E}"/>
                </a:ext>
              </a:extLst>
            </p:cNvPr>
            <p:cNvGrpSpPr/>
            <p:nvPr/>
          </p:nvGrpSpPr>
          <p:grpSpPr>
            <a:xfrm>
              <a:off x="8512419" y="7881383"/>
              <a:ext cx="2143736" cy="579102"/>
              <a:chOff x="0" y="0"/>
              <a:chExt cx="423454" cy="114391"/>
            </a:xfrm>
          </p:grpSpPr>
          <p:sp>
            <p:nvSpPr>
              <p:cNvPr id="23" name="Freeform 23">
                <a:extLst>
                  <a:ext uri="{FF2B5EF4-FFF2-40B4-BE49-F238E27FC236}">
                    <a16:creationId xmlns:a16="http://schemas.microsoft.com/office/drawing/2014/main" id="{17699234-0DCB-5BAA-7E34-BF9D8B09572B}"/>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4" name="TextBox 24">
                <a:extLst>
                  <a:ext uri="{FF2B5EF4-FFF2-40B4-BE49-F238E27FC236}">
                    <a16:creationId xmlns:a16="http://schemas.microsoft.com/office/drawing/2014/main" id="{1A6CFE13-5D65-7C63-162E-F29C5C20C1FF}"/>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5" name="Group 25">
              <a:extLst>
                <a:ext uri="{FF2B5EF4-FFF2-40B4-BE49-F238E27FC236}">
                  <a16:creationId xmlns:a16="http://schemas.microsoft.com/office/drawing/2014/main" id="{9B735663-3C24-3399-976E-EA5C3D6C53C3}"/>
                </a:ext>
              </a:extLst>
            </p:cNvPr>
            <p:cNvGrpSpPr/>
            <p:nvPr/>
          </p:nvGrpSpPr>
          <p:grpSpPr>
            <a:xfrm rot="-5400000">
              <a:off x="10839053" y="4896057"/>
              <a:ext cx="7501178" cy="367598"/>
              <a:chOff x="0" y="0"/>
              <a:chExt cx="1481714" cy="72612"/>
            </a:xfrm>
          </p:grpSpPr>
          <p:sp>
            <p:nvSpPr>
              <p:cNvPr id="26" name="Freeform 26">
                <a:extLst>
                  <a:ext uri="{FF2B5EF4-FFF2-40B4-BE49-F238E27FC236}">
                    <a16:creationId xmlns:a16="http://schemas.microsoft.com/office/drawing/2014/main" id="{53F248D2-5ED9-C2E3-B7F4-491217EA2CE0}"/>
                  </a:ext>
                </a:extLst>
              </p:cNvPr>
              <p:cNvSpPr/>
              <p:nvPr/>
            </p:nvSpPr>
            <p:spPr>
              <a:xfrm>
                <a:off x="0" y="0"/>
                <a:ext cx="1481714" cy="72612"/>
              </a:xfrm>
              <a:custGeom>
                <a:avLst/>
                <a:gdLst/>
                <a:ahLst/>
                <a:cxnLst/>
                <a:rect l="l" t="t" r="r" b="b"/>
                <a:pathLst>
                  <a:path w="1481714" h="72612">
                    <a:moveTo>
                      <a:pt x="0" y="0"/>
                    </a:moveTo>
                    <a:lnTo>
                      <a:pt x="1481714" y="0"/>
                    </a:lnTo>
                    <a:lnTo>
                      <a:pt x="1481714" y="72612"/>
                    </a:lnTo>
                    <a:lnTo>
                      <a:pt x="0" y="72612"/>
                    </a:lnTo>
                    <a:close/>
                  </a:path>
                </a:pathLst>
              </a:custGeom>
              <a:solidFill>
                <a:srgbClr val="FFFFFF"/>
              </a:solidFill>
            </p:spPr>
            <p:txBody>
              <a:bodyPr/>
              <a:lstStyle/>
              <a:p>
                <a:endParaRPr lang="tr-TR"/>
              </a:p>
            </p:txBody>
          </p:sp>
          <p:sp>
            <p:nvSpPr>
              <p:cNvPr id="27" name="TextBox 27">
                <a:extLst>
                  <a:ext uri="{FF2B5EF4-FFF2-40B4-BE49-F238E27FC236}">
                    <a16:creationId xmlns:a16="http://schemas.microsoft.com/office/drawing/2014/main" id="{32955D32-DBFF-C824-C9F8-AFE54FF223F9}"/>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28" name="TextBox 28">
              <a:extLst>
                <a:ext uri="{FF2B5EF4-FFF2-40B4-BE49-F238E27FC236}">
                  <a16:creationId xmlns:a16="http://schemas.microsoft.com/office/drawing/2014/main" id="{9419BF53-431C-8C30-63A5-5812982F5B0F}"/>
                </a:ext>
              </a:extLst>
            </p:cNvPr>
            <p:cNvSpPr txBox="1"/>
            <p:nvPr/>
          </p:nvSpPr>
          <p:spPr>
            <a:xfrm>
              <a:off x="344970" y="-1446963"/>
              <a:ext cx="20622370" cy="683948"/>
            </a:xfrm>
            <a:prstGeom prst="rect">
              <a:avLst/>
            </a:prstGeom>
          </p:spPr>
          <p:txBody>
            <a:bodyPr wrap="square" lIns="0" tIns="0" rIns="0" bIns="0" rtlCol="0" anchor="t">
              <a:spAutoFit/>
            </a:bodyPr>
            <a:lstStyle/>
            <a:p>
              <a:pPr>
                <a:lnSpc>
                  <a:spcPts val="3999"/>
                </a:lnSpc>
              </a:pPr>
              <a:r>
                <a:rPr lang="tr-TR" sz="3999" dirty="0">
                  <a:solidFill>
                    <a:srgbClr val="8DC63F"/>
                  </a:solidFill>
                  <a:latin typeface="Articulat Bold"/>
                </a:rPr>
                <a:t>2024 PROJELERİNDEN İTİBAREN GEÇERLİ SEYAHAT DESTEĞİ</a:t>
              </a:r>
              <a:endParaRPr lang="en-US" sz="3999" dirty="0">
                <a:solidFill>
                  <a:srgbClr val="8DC63F"/>
                </a:solidFill>
                <a:latin typeface="Articulat Bold"/>
              </a:endParaRPr>
            </a:p>
          </p:txBody>
        </p:sp>
      </p:grpSp>
      <p:pic>
        <p:nvPicPr>
          <p:cNvPr id="12" name="Resim 11">
            <a:extLst>
              <a:ext uri="{FF2B5EF4-FFF2-40B4-BE49-F238E27FC236}">
                <a16:creationId xmlns:a16="http://schemas.microsoft.com/office/drawing/2014/main" id="{C416024A-4016-EC53-FB24-D541323C1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17" y="2324100"/>
            <a:ext cx="15184483" cy="6105619"/>
          </a:xfrm>
          <a:prstGeom prst="rect">
            <a:avLst/>
          </a:prstGeom>
        </p:spPr>
      </p:pic>
      <p:sp>
        <p:nvSpPr>
          <p:cNvPr id="15" name="Metin kutusu 14">
            <a:extLst>
              <a:ext uri="{FF2B5EF4-FFF2-40B4-BE49-F238E27FC236}">
                <a16:creationId xmlns:a16="http://schemas.microsoft.com/office/drawing/2014/main" id="{5A8286D7-DA64-B287-B59F-EA75D549D1CF}"/>
              </a:ext>
            </a:extLst>
          </p:cNvPr>
          <p:cNvSpPr txBox="1"/>
          <p:nvPr/>
        </p:nvSpPr>
        <p:spPr>
          <a:xfrm>
            <a:off x="619929" y="8496300"/>
            <a:ext cx="15184483" cy="923330"/>
          </a:xfrm>
          <a:prstGeom prst="rect">
            <a:avLst/>
          </a:prstGeom>
          <a:noFill/>
        </p:spPr>
        <p:txBody>
          <a:bodyPr wrap="square">
            <a:spAutoFit/>
          </a:bodyPr>
          <a:lstStyle/>
          <a:p>
            <a:r>
              <a:rPr lang="tr-TR" sz="1800" dirty="0"/>
              <a:t>* Yeşil seyahat; seyahatin düşük karbon </a:t>
            </a:r>
            <a:r>
              <a:rPr lang="tr-TR" sz="1800" dirty="0" err="1"/>
              <a:t>salımlı</a:t>
            </a:r>
            <a:r>
              <a:rPr lang="tr-TR" sz="1800" dirty="0"/>
              <a:t> toplu ulaşım araçlarının kullanılarak gerçekleştirilmesidir. Otobüs, tren, paylaşımlı otomobil kullanımı yeşil seyahat kapsamında yer alır. Yeşil seyahat desteği alınabilmesi için gidişte ve dönüşte yeşil seyahat kullanılması ve seyahatin tamamının yarısından fazlasının yeşil araçlar kullanılarak yapılması gerekmektedir. Yeşil seyahatin belgelendirilmesi gerekir.</a:t>
            </a:r>
          </a:p>
        </p:txBody>
      </p:sp>
    </p:spTree>
    <p:extLst>
      <p:ext uri="{BB962C8B-B14F-4D97-AF65-F5344CB8AC3E}">
        <p14:creationId xmlns:p14="http://schemas.microsoft.com/office/powerpoint/2010/main" val="3878382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AF79-ABE2-25F0-D2C4-EA5A0602EC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6792190-5095-7AB2-1736-93E33F038D91}"/>
              </a:ext>
            </a:extLst>
          </p:cNvPr>
          <p:cNvGrpSpPr/>
          <p:nvPr/>
        </p:nvGrpSpPr>
        <p:grpSpPr>
          <a:xfrm>
            <a:off x="588917" y="190500"/>
            <a:ext cx="6023456" cy="1302353"/>
            <a:chOff x="0" y="0"/>
            <a:chExt cx="8031274" cy="1736471"/>
          </a:xfrm>
        </p:grpSpPr>
        <p:sp>
          <p:nvSpPr>
            <p:cNvPr id="3" name="Freeform 3">
              <a:extLst>
                <a:ext uri="{FF2B5EF4-FFF2-40B4-BE49-F238E27FC236}">
                  <a16:creationId xmlns:a16="http://schemas.microsoft.com/office/drawing/2014/main" id="{745E62C2-B2CA-2230-888A-6CBAF63B3EC3}"/>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a:extLst>
                <a:ext uri="{FF2B5EF4-FFF2-40B4-BE49-F238E27FC236}">
                  <a16:creationId xmlns:a16="http://schemas.microsoft.com/office/drawing/2014/main" id="{D3DCFEB2-8ADA-203C-A109-7A0BAE1AF8FF}"/>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a:extLst>
              <a:ext uri="{FF2B5EF4-FFF2-40B4-BE49-F238E27FC236}">
                <a16:creationId xmlns:a16="http://schemas.microsoft.com/office/drawing/2014/main" id="{E5877F69-73C0-9431-0940-FF0F0241638D}"/>
              </a:ext>
            </a:extLst>
          </p:cNvPr>
          <p:cNvGrpSpPr/>
          <p:nvPr/>
        </p:nvGrpSpPr>
        <p:grpSpPr>
          <a:xfrm>
            <a:off x="176139" y="1638300"/>
            <a:ext cx="15971185" cy="7784255"/>
            <a:chOff x="-327574" y="-1548563"/>
            <a:chExt cx="21294914" cy="10379008"/>
          </a:xfrm>
        </p:grpSpPr>
        <p:grpSp>
          <p:nvGrpSpPr>
            <p:cNvPr id="7" name="Group 7">
              <a:extLst>
                <a:ext uri="{FF2B5EF4-FFF2-40B4-BE49-F238E27FC236}">
                  <a16:creationId xmlns:a16="http://schemas.microsoft.com/office/drawing/2014/main" id="{1FC696B8-9319-3EF1-AE08-E603E75453DB}"/>
                </a:ext>
              </a:extLst>
            </p:cNvPr>
            <p:cNvGrpSpPr/>
            <p:nvPr/>
          </p:nvGrpSpPr>
          <p:grpSpPr>
            <a:xfrm>
              <a:off x="-327574" y="3563052"/>
              <a:ext cx="4114802" cy="2127946"/>
              <a:chOff x="-154781" y="0"/>
              <a:chExt cx="812800" cy="420335"/>
            </a:xfrm>
          </p:grpSpPr>
          <p:sp>
            <p:nvSpPr>
              <p:cNvPr id="8" name="Freeform 8">
                <a:extLst>
                  <a:ext uri="{FF2B5EF4-FFF2-40B4-BE49-F238E27FC236}">
                    <a16:creationId xmlns:a16="http://schemas.microsoft.com/office/drawing/2014/main" id="{F7DAA62C-1EB8-9601-A69B-16F6BAD737A3}"/>
                  </a:ext>
                </a:extLst>
              </p:cNvPr>
              <p:cNvSpPr/>
              <p:nvPr/>
            </p:nvSpPr>
            <p:spPr>
              <a:xfrm>
                <a:off x="0" y="0"/>
                <a:ext cx="472122" cy="406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a:p>
            </p:txBody>
          </p:sp>
          <p:sp>
            <p:nvSpPr>
              <p:cNvPr id="9" name="TextBox 9">
                <a:extLst>
                  <a:ext uri="{FF2B5EF4-FFF2-40B4-BE49-F238E27FC236}">
                    <a16:creationId xmlns:a16="http://schemas.microsoft.com/office/drawing/2014/main" id="{2D89DE92-498C-CE15-C26F-002B932089A4}"/>
                  </a:ext>
                </a:extLst>
              </p:cNvPr>
              <p:cNvSpPr txBox="1"/>
              <p:nvPr/>
            </p:nvSpPr>
            <p:spPr>
              <a:xfrm>
                <a:off x="-154781" y="13935"/>
                <a:ext cx="812800" cy="406400"/>
              </a:xfrm>
              <a:prstGeom prst="rect">
                <a:avLst/>
              </a:prstGeom>
            </p:spPr>
            <p:txBody>
              <a:bodyPr lIns="50800" tIns="50800" rIns="50800" bIns="50800" rtlCol="0" anchor="ctr"/>
              <a:lstStyle/>
              <a:p>
                <a:pPr algn="ctr">
                  <a:lnSpc>
                    <a:spcPts val="2520"/>
                  </a:lnSpc>
                </a:pPr>
                <a:endParaRPr lang="en-US" sz="1800" dirty="0">
                  <a:solidFill>
                    <a:srgbClr val="FFFFFF"/>
                  </a:solidFill>
                  <a:latin typeface="Articulat Bold"/>
                </a:endParaRPr>
              </a:p>
            </p:txBody>
          </p:sp>
        </p:grpSp>
        <p:sp>
          <p:nvSpPr>
            <p:cNvPr id="11" name="Freeform 11">
              <a:extLst>
                <a:ext uri="{FF2B5EF4-FFF2-40B4-BE49-F238E27FC236}">
                  <a16:creationId xmlns:a16="http://schemas.microsoft.com/office/drawing/2014/main" id="{350B7576-BFE7-CCD2-A124-5BDBFDF056EE}"/>
                </a:ext>
              </a:extLst>
            </p:cNvPr>
            <p:cNvSpPr/>
            <p:nvPr/>
          </p:nvSpPr>
          <p:spPr>
            <a:xfrm>
              <a:off x="456005" y="6339583"/>
              <a:ext cx="2390119" cy="2057400"/>
            </a:xfrm>
            <a:custGeom>
              <a:avLst/>
              <a:gdLst/>
              <a:ahLst/>
              <a:cxnLst/>
              <a:rect l="l" t="t" r="r" b="b"/>
              <a:pathLst>
                <a:path w="472122" h="406400">
                  <a:moveTo>
                    <a:pt x="0" y="0"/>
                  </a:moveTo>
                  <a:lnTo>
                    <a:pt x="472122" y="0"/>
                  </a:lnTo>
                  <a:lnTo>
                    <a:pt x="472122" y="406400"/>
                  </a:lnTo>
                  <a:lnTo>
                    <a:pt x="0" y="406400"/>
                  </a:lnTo>
                  <a:close/>
                </a:path>
              </a:pathLst>
            </a:custGeom>
            <a:solidFill>
              <a:srgbClr val="FFFFFF"/>
            </a:solidFill>
          </p:spPr>
          <p:txBody>
            <a:bodyPr/>
            <a:lstStyle/>
            <a:p>
              <a:endParaRPr lang="tr-TR" dirty="0"/>
            </a:p>
          </p:txBody>
        </p:sp>
        <p:grpSp>
          <p:nvGrpSpPr>
            <p:cNvPr id="19" name="Group 19">
              <a:extLst>
                <a:ext uri="{FF2B5EF4-FFF2-40B4-BE49-F238E27FC236}">
                  <a16:creationId xmlns:a16="http://schemas.microsoft.com/office/drawing/2014/main" id="{8816CDCE-C877-D218-F949-344C003E41A1}"/>
                </a:ext>
              </a:extLst>
            </p:cNvPr>
            <p:cNvGrpSpPr/>
            <p:nvPr/>
          </p:nvGrpSpPr>
          <p:grpSpPr>
            <a:xfrm>
              <a:off x="11883318" y="2052310"/>
              <a:ext cx="2143736" cy="579102"/>
              <a:chOff x="0" y="0"/>
              <a:chExt cx="423454" cy="114391"/>
            </a:xfrm>
          </p:grpSpPr>
          <p:sp>
            <p:nvSpPr>
              <p:cNvPr id="20" name="Freeform 20">
                <a:extLst>
                  <a:ext uri="{FF2B5EF4-FFF2-40B4-BE49-F238E27FC236}">
                    <a16:creationId xmlns:a16="http://schemas.microsoft.com/office/drawing/2014/main" id="{FFE714FC-9480-4DFA-EEB4-156F552C5BDA}"/>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1" name="TextBox 21">
                <a:extLst>
                  <a:ext uri="{FF2B5EF4-FFF2-40B4-BE49-F238E27FC236}">
                    <a16:creationId xmlns:a16="http://schemas.microsoft.com/office/drawing/2014/main" id="{4B2A004E-F040-2647-66DB-5D9038AE5071}"/>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2" name="Group 22">
              <a:extLst>
                <a:ext uri="{FF2B5EF4-FFF2-40B4-BE49-F238E27FC236}">
                  <a16:creationId xmlns:a16="http://schemas.microsoft.com/office/drawing/2014/main" id="{7C37CDB3-46CA-0718-76A7-68ABA1C8D505}"/>
                </a:ext>
              </a:extLst>
            </p:cNvPr>
            <p:cNvGrpSpPr/>
            <p:nvPr/>
          </p:nvGrpSpPr>
          <p:grpSpPr>
            <a:xfrm>
              <a:off x="8512419" y="7881383"/>
              <a:ext cx="2143736" cy="579102"/>
              <a:chOff x="0" y="0"/>
              <a:chExt cx="423454" cy="114391"/>
            </a:xfrm>
          </p:grpSpPr>
          <p:sp>
            <p:nvSpPr>
              <p:cNvPr id="23" name="Freeform 23">
                <a:extLst>
                  <a:ext uri="{FF2B5EF4-FFF2-40B4-BE49-F238E27FC236}">
                    <a16:creationId xmlns:a16="http://schemas.microsoft.com/office/drawing/2014/main" id="{12ED22BD-7E30-3098-E979-64DF4DDFD4A3}"/>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24" name="TextBox 24">
                <a:extLst>
                  <a:ext uri="{FF2B5EF4-FFF2-40B4-BE49-F238E27FC236}">
                    <a16:creationId xmlns:a16="http://schemas.microsoft.com/office/drawing/2014/main" id="{8339A9E5-5284-D95F-699E-BB5CEBAB136F}"/>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25" name="Group 25">
              <a:extLst>
                <a:ext uri="{FF2B5EF4-FFF2-40B4-BE49-F238E27FC236}">
                  <a16:creationId xmlns:a16="http://schemas.microsoft.com/office/drawing/2014/main" id="{7B9265CE-5FE3-A187-2BDD-2F91FEF64D84}"/>
                </a:ext>
              </a:extLst>
            </p:cNvPr>
            <p:cNvGrpSpPr/>
            <p:nvPr/>
          </p:nvGrpSpPr>
          <p:grpSpPr>
            <a:xfrm rot="-5400000">
              <a:off x="10839053" y="4896057"/>
              <a:ext cx="7501178" cy="367598"/>
              <a:chOff x="0" y="0"/>
              <a:chExt cx="1481714" cy="72612"/>
            </a:xfrm>
          </p:grpSpPr>
          <p:sp>
            <p:nvSpPr>
              <p:cNvPr id="26" name="Freeform 26">
                <a:extLst>
                  <a:ext uri="{FF2B5EF4-FFF2-40B4-BE49-F238E27FC236}">
                    <a16:creationId xmlns:a16="http://schemas.microsoft.com/office/drawing/2014/main" id="{4FB3FA76-E3EB-2531-0BF0-7C3695255695}"/>
                  </a:ext>
                </a:extLst>
              </p:cNvPr>
              <p:cNvSpPr/>
              <p:nvPr/>
            </p:nvSpPr>
            <p:spPr>
              <a:xfrm>
                <a:off x="0" y="0"/>
                <a:ext cx="1481714" cy="72612"/>
              </a:xfrm>
              <a:custGeom>
                <a:avLst/>
                <a:gdLst/>
                <a:ahLst/>
                <a:cxnLst/>
                <a:rect l="l" t="t" r="r" b="b"/>
                <a:pathLst>
                  <a:path w="1481714" h="72612">
                    <a:moveTo>
                      <a:pt x="0" y="0"/>
                    </a:moveTo>
                    <a:lnTo>
                      <a:pt x="1481714" y="0"/>
                    </a:lnTo>
                    <a:lnTo>
                      <a:pt x="1481714" y="72612"/>
                    </a:lnTo>
                    <a:lnTo>
                      <a:pt x="0" y="72612"/>
                    </a:lnTo>
                    <a:close/>
                  </a:path>
                </a:pathLst>
              </a:custGeom>
              <a:solidFill>
                <a:srgbClr val="FFFFFF"/>
              </a:solidFill>
            </p:spPr>
            <p:txBody>
              <a:bodyPr/>
              <a:lstStyle/>
              <a:p>
                <a:endParaRPr lang="tr-TR"/>
              </a:p>
            </p:txBody>
          </p:sp>
          <p:sp>
            <p:nvSpPr>
              <p:cNvPr id="27" name="TextBox 27">
                <a:extLst>
                  <a:ext uri="{FF2B5EF4-FFF2-40B4-BE49-F238E27FC236}">
                    <a16:creationId xmlns:a16="http://schemas.microsoft.com/office/drawing/2014/main" id="{C1D58831-57CE-6E10-CA18-CF0E68EACA49}"/>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28" name="TextBox 28">
              <a:extLst>
                <a:ext uri="{FF2B5EF4-FFF2-40B4-BE49-F238E27FC236}">
                  <a16:creationId xmlns:a16="http://schemas.microsoft.com/office/drawing/2014/main" id="{65D8C110-C297-EF69-D587-0395162D5AE5}"/>
                </a:ext>
              </a:extLst>
            </p:cNvPr>
            <p:cNvSpPr txBox="1"/>
            <p:nvPr/>
          </p:nvSpPr>
          <p:spPr>
            <a:xfrm>
              <a:off x="344970" y="-1548563"/>
              <a:ext cx="20622370" cy="683948"/>
            </a:xfrm>
            <a:prstGeom prst="rect">
              <a:avLst/>
            </a:prstGeom>
          </p:spPr>
          <p:txBody>
            <a:bodyPr wrap="square" lIns="0" tIns="0" rIns="0" bIns="0" rtlCol="0" anchor="t">
              <a:spAutoFit/>
            </a:bodyPr>
            <a:lstStyle/>
            <a:p>
              <a:pPr>
                <a:lnSpc>
                  <a:spcPts val="3999"/>
                </a:lnSpc>
              </a:pPr>
              <a:r>
                <a:rPr lang="tr-TR" sz="3999" dirty="0">
                  <a:solidFill>
                    <a:srgbClr val="8DC63F"/>
                  </a:solidFill>
                  <a:latin typeface="Articulat Bold"/>
                </a:rPr>
                <a:t>MESAFE HESAPLAYICI (DISTANCE CALCULATOR)</a:t>
              </a:r>
              <a:endParaRPr lang="en-US" sz="3999" dirty="0">
                <a:solidFill>
                  <a:srgbClr val="8DC63F"/>
                </a:solidFill>
                <a:latin typeface="Articulat Bold"/>
              </a:endParaRPr>
            </a:p>
          </p:txBody>
        </p:sp>
      </p:grpSp>
      <p:sp>
        <p:nvSpPr>
          <p:cNvPr id="14" name="Metin kutusu 13">
            <a:extLst>
              <a:ext uri="{FF2B5EF4-FFF2-40B4-BE49-F238E27FC236}">
                <a16:creationId xmlns:a16="http://schemas.microsoft.com/office/drawing/2014/main" id="{A1A4C70E-B327-D45A-4B9F-9B8029E47C0E}"/>
              </a:ext>
            </a:extLst>
          </p:cNvPr>
          <p:cNvSpPr txBox="1"/>
          <p:nvPr/>
        </p:nvSpPr>
        <p:spPr>
          <a:xfrm>
            <a:off x="573940" y="2400300"/>
            <a:ext cx="16190059" cy="830997"/>
          </a:xfrm>
          <a:prstGeom prst="rect">
            <a:avLst/>
          </a:prstGeom>
          <a:noFill/>
        </p:spPr>
        <p:txBody>
          <a:bodyPr wrap="square">
            <a:spAutoFit/>
          </a:bodyPr>
          <a:lstStyle/>
          <a:p>
            <a:pPr marL="342900" indent="-342900">
              <a:buFont typeface="Arial" panose="020B0604020202020204" pitchFamily="34" charset="0"/>
              <a:buChar char="•"/>
            </a:pPr>
            <a:r>
              <a:rPr lang="tr-TR" sz="2400" dirty="0"/>
              <a:t>Trabzon ile ziyaret edilen kurumun yerleşik bulunduğu şehir arasındaki mesafe tek yönlü ve kuş uçuşu olarak dikkate alınır.</a:t>
            </a:r>
          </a:p>
          <a:p>
            <a:pPr marL="342900" indent="-342900">
              <a:buFont typeface="Arial" panose="020B0604020202020204" pitchFamily="34" charset="0"/>
              <a:buChar char="•"/>
            </a:pPr>
            <a:r>
              <a:rPr lang="tr-TR" sz="2400" dirty="0"/>
              <a:t>Gidiş-dönüş olarak hesaplanmaz.</a:t>
            </a:r>
          </a:p>
        </p:txBody>
      </p:sp>
      <p:pic>
        <p:nvPicPr>
          <p:cNvPr id="16" name="Resim 15">
            <a:extLst>
              <a:ext uri="{FF2B5EF4-FFF2-40B4-BE49-F238E27FC236}">
                <a16:creationId xmlns:a16="http://schemas.microsoft.com/office/drawing/2014/main" id="{BE3E0BD5-C94E-065C-4F3F-558739B62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98" y="3480336"/>
            <a:ext cx="12675853" cy="6519011"/>
          </a:xfrm>
          <a:prstGeom prst="rect">
            <a:avLst/>
          </a:prstGeom>
        </p:spPr>
      </p:pic>
    </p:spTree>
    <p:extLst>
      <p:ext uri="{BB962C8B-B14F-4D97-AF65-F5344CB8AC3E}">
        <p14:creationId xmlns:p14="http://schemas.microsoft.com/office/powerpoint/2010/main" val="2944571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2719B-E26C-706A-BFB2-ABD21EA5FA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0417F6-8B4B-035C-0D5C-5C70740BE7ED}"/>
              </a:ext>
            </a:extLst>
          </p:cNvPr>
          <p:cNvGrpSpPr/>
          <p:nvPr/>
        </p:nvGrpSpPr>
        <p:grpSpPr>
          <a:xfrm>
            <a:off x="588917" y="377523"/>
            <a:ext cx="6023456" cy="1302353"/>
            <a:chOff x="0" y="0"/>
            <a:chExt cx="8031274" cy="1736471"/>
          </a:xfrm>
        </p:grpSpPr>
        <p:sp>
          <p:nvSpPr>
            <p:cNvPr id="3" name="Freeform 3">
              <a:extLst>
                <a:ext uri="{FF2B5EF4-FFF2-40B4-BE49-F238E27FC236}">
                  <a16:creationId xmlns:a16="http://schemas.microsoft.com/office/drawing/2014/main" id="{54034E04-B266-27E7-EFA5-BDE88A70DC7D}"/>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a:extLst>
                <a:ext uri="{FF2B5EF4-FFF2-40B4-BE49-F238E27FC236}">
                  <a16:creationId xmlns:a16="http://schemas.microsoft.com/office/drawing/2014/main" id="{D019587F-E6FC-0707-72C9-8BC423EE7658}"/>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a:extLst>
              <a:ext uri="{FF2B5EF4-FFF2-40B4-BE49-F238E27FC236}">
                <a16:creationId xmlns:a16="http://schemas.microsoft.com/office/drawing/2014/main" id="{45EEAE6E-A7CE-8990-3AAB-79788B55F375}"/>
              </a:ext>
            </a:extLst>
          </p:cNvPr>
          <p:cNvGrpSpPr/>
          <p:nvPr/>
        </p:nvGrpSpPr>
        <p:grpSpPr>
          <a:xfrm>
            <a:off x="9334307" y="4338954"/>
            <a:ext cx="1607802" cy="434327"/>
            <a:chOff x="0" y="0"/>
            <a:chExt cx="423454" cy="114391"/>
          </a:xfrm>
        </p:grpSpPr>
        <p:sp>
          <p:nvSpPr>
            <p:cNvPr id="6" name="Freeform 6">
              <a:extLst>
                <a:ext uri="{FF2B5EF4-FFF2-40B4-BE49-F238E27FC236}">
                  <a16:creationId xmlns:a16="http://schemas.microsoft.com/office/drawing/2014/main" id="{D96366B7-2C7C-DEEE-4581-9314C3E9E5DC}"/>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7" name="TextBox 7">
              <a:extLst>
                <a:ext uri="{FF2B5EF4-FFF2-40B4-BE49-F238E27FC236}">
                  <a16:creationId xmlns:a16="http://schemas.microsoft.com/office/drawing/2014/main" id="{596367B1-B5C3-8F21-5D04-64E6DA18703F}"/>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8" name="Freeform 8">
            <a:extLst>
              <a:ext uri="{FF2B5EF4-FFF2-40B4-BE49-F238E27FC236}">
                <a16:creationId xmlns:a16="http://schemas.microsoft.com/office/drawing/2014/main" id="{3B652296-F859-23A6-4B64-39AAD25E87C5}"/>
              </a:ext>
            </a:extLst>
          </p:cNvPr>
          <p:cNvSpPr/>
          <p:nvPr/>
        </p:nvSpPr>
        <p:spPr>
          <a:xfrm>
            <a:off x="14604019" y="-1512838"/>
            <a:ext cx="6946518" cy="6946518"/>
          </a:xfrm>
          <a:custGeom>
            <a:avLst/>
            <a:gdLst/>
            <a:ahLst/>
            <a:cxnLst/>
            <a:rect l="l" t="t" r="r" b="b"/>
            <a:pathLst>
              <a:path w="6946518" h="6946518">
                <a:moveTo>
                  <a:pt x="0" y="0"/>
                </a:moveTo>
                <a:lnTo>
                  <a:pt x="6946518" y="0"/>
                </a:lnTo>
                <a:lnTo>
                  <a:pt x="6946518" y="6946518"/>
                </a:lnTo>
                <a:lnTo>
                  <a:pt x="0" y="6946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Freeform 9">
            <a:extLst>
              <a:ext uri="{FF2B5EF4-FFF2-40B4-BE49-F238E27FC236}">
                <a16:creationId xmlns:a16="http://schemas.microsoft.com/office/drawing/2014/main" id="{C17FD875-E35B-62DC-F67A-C45F4DE49E05}"/>
              </a:ext>
            </a:extLst>
          </p:cNvPr>
          <p:cNvSpPr/>
          <p:nvPr/>
        </p:nvSpPr>
        <p:spPr>
          <a:xfrm rot="-2700000">
            <a:off x="8950394" y="2355243"/>
            <a:ext cx="9472277" cy="7565981"/>
          </a:xfrm>
          <a:custGeom>
            <a:avLst/>
            <a:gdLst/>
            <a:ahLst/>
            <a:cxnLst/>
            <a:rect l="l" t="t" r="r" b="b"/>
            <a:pathLst>
              <a:path w="9472277" h="7565981">
                <a:moveTo>
                  <a:pt x="0" y="0"/>
                </a:moveTo>
                <a:lnTo>
                  <a:pt x="9472278" y="0"/>
                </a:lnTo>
                <a:lnTo>
                  <a:pt x="9472278" y="7565982"/>
                </a:lnTo>
                <a:lnTo>
                  <a:pt x="0" y="7565982"/>
                </a:lnTo>
                <a:lnTo>
                  <a:pt x="0" y="0"/>
                </a:lnTo>
                <a:close/>
              </a:path>
            </a:pathLst>
          </a:custGeom>
          <a:blipFill>
            <a:blip r:embed="rId6"/>
            <a:stretch>
              <a:fillRect/>
            </a:stretch>
          </a:blipFill>
        </p:spPr>
        <p:txBody>
          <a:bodyPr/>
          <a:lstStyle/>
          <a:p>
            <a:endParaRPr lang="tr-TR"/>
          </a:p>
        </p:txBody>
      </p:sp>
      <p:grpSp>
        <p:nvGrpSpPr>
          <p:cNvPr id="10" name="Group 10">
            <a:extLst>
              <a:ext uri="{FF2B5EF4-FFF2-40B4-BE49-F238E27FC236}">
                <a16:creationId xmlns:a16="http://schemas.microsoft.com/office/drawing/2014/main" id="{A3DB1024-B32F-C466-A887-8F099A25A23C}"/>
              </a:ext>
            </a:extLst>
          </p:cNvPr>
          <p:cNvGrpSpPr/>
          <p:nvPr/>
        </p:nvGrpSpPr>
        <p:grpSpPr>
          <a:xfrm>
            <a:off x="1028700" y="2965759"/>
            <a:ext cx="8881450" cy="4325531"/>
            <a:chOff x="0" y="0"/>
            <a:chExt cx="2339147" cy="1139234"/>
          </a:xfrm>
        </p:grpSpPr>
        <p:sp>
          <p:nvSpPr>
            <p:cNvPr id="11" name="Freeform 11">
              <a:extLst>
                <a:ext uri="{FF2B5EF4-FFF2-40B4-BE49-F238E27FC236}">
                  <a16:creationId xmlns:a16="http://schemas.microsoft.com/office/drawing/2014/main" id="{9FE26A19-6580-465B-9A1E-1289F0BD8FEC}"/>
                </a:ext>
              </a:extLst>
            </p:cNvPr>
            <p:cNvSpPr/>
            <p:nvPr/>
          </p:nvSpPr>
          <p:spPr>
            <a:xfrm>
              <a:off x="0" y="0"/>
              <a:ext cx="2339148" cy="1139235"/>
            </a:xfrm>
            <a:custGeom>
              <a:avLst/>
              <a:gdLst/>
              <a:ahLst/>
              <a:cxnLst/>
              <a:rect l="l" t="t" r="r" b="b"/>
              <a:pathLst>
                <a:path w="2339148" h="1139235">
                  <a:moveTo>
                    <a:pt x="0" y="0"/>
                  </a:moveTo>
                  <a:lnTo>
                    <a:pt x="2339148" y="0"/>
                  </a:lnTo>
                  <a:lnTo>
                    <a:pt x="2339148" y="1139235"/>
                  </a:lnTo>
                  <a:lnTo>
                    <a:pt x="0" y="1139235"/>
                  </a:lnTo>
                  <a:close/>
                </a:path>
              </a:pathLst>
            </a:custGeom>
            <a:solidFill>
              <a:srgbClr val="000000">
                <a:alpha val="0"/>
              </a:srgbClr>
            </a:solidFill>
            <a:ln w="9525" cap="sq">
              <a:solidFill>
                <a:srgbClr val="0B356D"/>
              </a:solidFill>
              <a:prstDash val="solid"/>
              <a:miter/>
            </a:ln>
          </p:spPr>
          <p:txBody>
            <a:bodyPr/>
            <a:lstStyle/>
            <a:p>
              <a:endParaRPr lang="tr-TR"/>
            </a:p>
          </p:txBody>
        </p:sp>
        <p:sp>
          <p:nvSpPr>
            <p:cNvPr id="12" name="TextBox 12">
              <a:extLst>
                <a:ext uri="{FF2B5EF4-FFF2-40B4-BE49-F238E27FC236}">
                  <a16:creationId xmlns:a16="http://schemas.microsoft.com/office/drawing/2014/main" id="{9A36D09E-C28E-CEFA-E4B5-827403795C53}"/>
                </a:ext>
              </a:extLst>
            </p:cNvPr>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sp>
        <p:nvSpPr>
          <p:cNvPr id="13" name="TextBox 13">
            <a:extLst>
              <a:ext uri="{FF2B5EF4-FFF2-40B4-BE49-F238E27FC236}">
                <a16:creationId xmlns:a16="http://schemas.microsoft.com/office/drawing/2014/main" id="{8D738B41-4227-32C9-7995-DAAD0C7C72EA}"/>
              </a:ext>
            </a:extLst>
          </p:cNvPr>
          <p:cNvSpPr txBox="1"/>
          <p:nvPr/>
        </p:nvSpPr>
        <p:spPr>
          <a:xfrm>
            <a:off x="1038381" y="2187833"/>
            <a:ext cx="7158181" cy="530225"/>
          </a:xfrm>
          <a:prstGeom prst="rect">
            <a:avLst/>
          </a:prstGeom>
        </p:spPr>
        <p:txBody>
          <a:bodyPr lIns="0" tIns="0" rIns="0" bIns="0" rtlCol="0" anchor="t">
            <a:spAutoFit/>
          </a:bodyPr>
          <a:lstStyle/>
          <a:p>
            <a:pPr>
              <a:lnSpc>
                <a:spcPts val="3999"/>
              </a:lnSpc>
            </a:pPr>
            <a:r>
              <a:rPr lang="en-US" sz="3999" dirty="0">
                <a:solidFill>
                  <a:srgbClr val="8DC63F"/>
                </a:solidFill>
                <a:latin typeface="Articulat Bold"/>
              </a:rPr>
              <a:t>H</a:t>
            </a:r>
            <a:r>
              <a:rPr lang="tr-TR" sz="3999" dirty="0">
                <a:solidFill>
                  <a:srgbClr val="8DC63F"/>
                </a:solidFill>
                <a:latin typeface="Articulat Bold"/>
              </a:rPr>
              <a:t>İ</a:t>
            </a:r>
            <a:r>
              <a:rPr lang="en-US" sz="3999" dirty="0">
                <a:solidFill>
                  <a:srgbClr val="8DC63F"/>
                </a:solidFill>
                <a:latin typeface="Articulat Bold"/>
              </a:rPr>
              <a:t>BE ÖDEMESİ</a:t>
            </a:r>
          </a:p>
        </p:txBody>
      </p:sp>
      <p:sp>
        <p:nvSpPr>
          <p:cNvPr id="14" name="TextBox 14">
            <a:extLst>
              <a:ext uri="{FF2B5EF4-FFF2-40B4-BE49-F238E27FC236}">
                <a16:creationId xmlns:a16="http://schemas.microsoft.com/office/drawing/2014/main" id="{1EE6205D-5627-3EE2-22AC-1293EA21EC83}"/>
              </a:ext>
            </a:extLst>
          </p:cNvPr>
          <p:cNvSpPr txBox="1"/>
          <p:nvPr/>
        </p:nvSpPr>
        <p:spPr>
          <a:xfrm>
            <a:off x="1074667" y="3397469"/>
            <a:ext cx="8491348" cy="3960700"/>
          </a:xfrm>
          <a:prstGeom prst="rect">
            <a:avLst/>
          </a:prstGeom>
        </p:spPr>
        <p:txBody>
          <a:bodyPr lIns="0" tIns="0" rIns="0" bIns="0" rtlCol="0" anchor="t">
            <a:spAutoFit/>
          </a:bodyPr>
          <a:lstStyle/>
          <a:p>
            <a:pPr marL="647695" lvl="1" indent="-323848">
              <a:lnSpc>
                <a:spcPts val="3899"/>
              </a:lnSpc>
              <a:buFont typeface="Arial"/>
              <a:buChar char="•"/>
            </a:pPr>
            <a:r>
              <a:rPr lang="en-US" sz="2999" dirty="0">
                <a:solidFill>
                  <a:srgbClr val="000000"/>
                </a:solidFill>
                <a:latin typeface="Articulat Light"/>
              </a:rPr>
              <a:t>Yurt </a:t>
            </a:r>
            <a:r>
              <a:rPr lang="en-US" sz="2999" dirty="0" err="1">
                <a:solidFill>
                  <a:srgbClr val="000000"/>
                </a:solidFill>
                <a:latin typeface="Articulat Light"/>
              </a:rPr>
              <a:t>dışına</a:t>
            </a:r>
            <a:r>
              <a:rPr lang="en-US" sz="2999" dirty="0">
                <a:solidFill>
                  <a:srgbClr val="000000"/>
                </a:solidFill>
                <a:latin typeface="Articulat Light"/>
              </a:rPr>
              <a:t> </a:t>
            </a:r>
            <a:r>
              <a:rPr lang="en-US" sz="2999" dirty="0" err="1">
                <a:solidFill>
                  <a:srgbClr val="000000"/>
                </a:solidFill>
                <a:latin typeface="Articulat Light"/>
              </a:rPr>
              <a:t>çıkmadan</a:t>
            </a:r>
            <a:r>
              <a:rPr lang="en-US" sz="2999" dirty="0">
                <a:solidFill>
                  <a:srgbClr val="000000"/>
                </a:solidFill>
                <a:latin typeface="Articulat Light"/>
              </a:rPr>
              <a:t> </a:t>
            </a:r>
            <a:r>
              <a:rPr lang="en-US" sz="2999" dirty="0" err="1">
                <a:solidFill>
                  <a:srgbClr val="000000"/>
                </a:solidFill>
                <a:latin typeface="Articulat Light"/>
              </a:rPr>
              <a:t>önce</a:t>
            </a:r>
            <a:r>
              <a:rPr lang="en-US" sz="2999" dirty="0">
                <a:solidFill>
                  <a:srgbClr val="000000"/>
                </a:solidFill>
                <a:latin typeface="Articulat Light"/>
              </a:rPr>
              <a:t> </a:t>
            </a:r>
            <a:r>
              <a:rPr lang="en-US" sz="2999" dirty="0" err="1">
                <a:solidFill>
                  <a:srgbClr val="000000"/>
                </a:solidFill>
                <a:latin typeface="Articulat Light"/>
              </a:rPr>
              <a:t>gerekli</a:t>
            </a:r>
            <a:r>
              <a:rPr lang="en-US" sz="2999" dirty="0">
                <a:solidFill>
                  <a:srgbClr val="000000"/>
                </a:solidFill>
                <a:latin typeface="Articulat Light"/>
              </a:rPr>
              <a:t> </a:t>
            </a:r>
            <a:r>
              <a:rPr lang="en-US" sz="2999" dirty="0" err="1">
                <a:solidFill>
                  <a:srgbClr val="000000"/>
                </a:solidFill>
                <a:latin typeface="Articulat Light"/>
              </a:rPr>
              <a:t>belgeleri</a:t>
            </a:r>
            <a:r>
              <a:rPr lang="en-US" sz="2999" dirty="0">
                <a:solidFill>
                  <a:srgbClr val="000000"/>
                </a:solidFill>
                <a:latin typeface="Articulat Light"/>
              </a:rPr>
              <a:t> </a:t>
            </a:r>
            <a:r>
              <a:rPr lang="en-US" sz="2999" dirty="0" err="1">
                <a:solidFill>
                  <a:srgbClr val="000000"/>
                </a:solidFill>
                <a:latin typeface="Articulat Light"/>
              </a:rPr>
              <a:t>tamamlayan</a:t>
            </a:r>
            <a:r>
              <a:rPr lang="en-US" sz="2999" dirty="0">
                <a:solidFill>
                  <a:srgbClr val="000000"/>
                </a:solidFill>
                <a:latin typeface="Articulat Light"/>
              </a:rPr>
              <a:t> </a:t>
            </a:r>
            <a:r>
              <a:rPr lang="en-US" sz="2999" dirty="0" err="1">
                <a:solidFill>
                  <a:srgbClr val="000000"/>
                </a:solidFill>
                <a:latin typeface="Articulat Light"/>
              </a:rPr>
              <a:t>ve</a:t>
            </a:r>
            <a:r>
              <a:rPr lang="en-US" sz="2999" dirty="0">
                <a:solidFill>
                  <a:srgbClr val="000000"/>
                </a:solidFill>
                <a:latin typeface="Articulat Light"/>
              </a:rPr>
              <a:t> </a:t>
            </a:r>
            <a:r>
              <a:rPr lang="en-US" sz="2999" dirty="0" err="1">
                <a:solidFill>
                  <a:srgbClr val="000000"/>
                </a:solidFill>
                <a:latin typeface="Articulat Light"/>
              </a:rPr>
              <a:t>vizesi</a:t>
            </a:r>
            <a:r>
              <a:rPr lang="en-US" sz="2999" dirty="0">
                <a:solidFill>
                  <a:srgbClr val="000000"/>
                </a:solidFill>
                <a:latin typeface="Articulat Light"/>
              </a:rPr>
              <a:t> </a:t>
            </a:r>
            <a:r>
              <a:rPr lang="en-US" sz="2999" dirty="0" err="1">
                <a:solidFill>
                  <a:srgbClr val="000000"/>
                </a:solidFill>
                <a:latin typeface="Articulat Light"/>
              </a:rPr>
              <a:t>çıkan</a:t>
            </a:r>
            <a:r>
              <a:rPr lang="en-US" sz="2999" dirty="0">
                <a:solidFill>
                  <a:srgbClr val="000000"/>
                </a:solidFill>
                <a:latin typeface="Articulat Light"/>
              </a:rPr>
              <a:t> </a:t>
            </a:r>
            <a:r>
              <a:rPr lang="en-US" sz="2999" dirty="0" err="1">
                <a:solidFill>
                  <a:srgbClr val="000000"/>
                </a:solidFill>
                <a:latin typeface="Articulat Light"/>
              </a:rPr>
              <a:t>öğrencilere</a:t>
            </a:r>
            <a:r>
              <a:rPr lang="en-US" sz="2999" dirty="0">
                <a:solidFill>
                  <a:srgbClr val="000000"/>
                </a:solidFill>
                <a:latin typeface="Articulat Light"/>
              </a:rPr>
              <a:t> </a:t>
            </a:r>
            <a:r>
              <a:rPr lang="en-US" sz="2999" dirty="0" err="1">
                <a:solidFill>
                  <a:srgbClr val="000000"/>
                </a:solidFill>
                <a:latin typeface="Articulat Light"/>
              </a:rPr>
              <a:t>toplam</a:t>
            </a:r>
            <a:r>
              <a:rPr lang="en-US" sz="2999" dirty="0">
                <a:solidFill>
                  <a:srgbClr val="000000"/>
                </a:solidFill>
                <a:latin typeface="Articulat Light"/>
              </a:rPr>
              <a:t> </a:t>
            </a:r>
            <a:r>
              <a:rPr lang="en-US" sz="2999" dirty="0" err="1">
                <a:solidFill>
                  <a:srgbClr val="000000"/>
                </a:solidFill>
                <a:latin typeface="Articulat Light"/>
              </a:rPr>
              <a:t>hibenin</a:t>
            </a:r>
            <a:r>
              <a:rPr lang="en-US" sz="2999" dirty="0">
                <a:solidFill>
                  <a:srgbClr val="000000"/>
                </a:solidFill>
                <a:latin typeface="Articulat Light"/>
              </a:rPr>
              <a:t> %80'i </a:t>
            </a:r>
            <a:r>
              <a:rPr lang="en-US" sz="2999" dirty="0" err="1">
                <a:solidFill>
                  <a:srgbClr val="000000"/>
                </a:solidFill>
                <a:latin typeface="Articulat Light"/>
              </a:rPr>
              <a:t>oranında</a:t>
            </a:r>
            <a:r>
              <a:rPr lang="en-US" sz="2999" dirty="0">
                <a:solidFill>
                  <a:srgbClr val="000000"/>
                </a:solidFill>
                <a:latin typeface="Articulat Light"/>
              </a:rPr>
              <a:t> ilk </a:t>
            </a:r>
            <a:r>
              <a:rPr lang="en-US" sz="2999" dirty="0" err="1">
                <a:solidFill>
                  <a:srgbClr val="000000"/>
                </a:solidFill>
                <a:latin typeface="Articulat Light"/>
              </a:rPr>
              <a:t>ödeme</a:t>
            </a:r>
            <a:r>
              <a:rPr lang="en-US" sz="2999" dirty="0">
                <a:solidFill>
                  <a:srgbClr val="000000"/>
                </a:solidFill>
                <a:latin typeface="Articulat Light"/>
              </a:rPr>
              <a:t> </a:t>
            </a:r>
            <a:r>
              <a:rPr lang="en-US" sz="2999" dirty="0" err="1">
                <a:solidFill>
                  <a:srgbClr val="000000"/>
                </a:solidFill>
                <a:latin typeface="Articulat Light"/>
              </a:rPr>
              <a:t>yapılır</a:t>
            </a:r>
            <a:r>
              <a:rPr lang="en-US" sz="2999" dirty="0">
                <a:solidFill>
                  <a:srgbClr val="000000"/>
                </a:solidFill>
                <a:latin typeface="Articulat Light"/>
              </a:rPr>
              <a:t>.</a:t>
            </a:r>
          </a:p>
          <a:p>
            <a:pPr>
              <a:lnSpc>
                <a:spcPts val="3899"/>
              </a:lnSpc>
            </a:pPr>
            <a:endParaRPr lang="en-US" sz="2999" dirty="0">
              <a:solidFill>
                <a:srgbClr val="000000"/>
              </a:solidFill>
              <a:latin typeface="Articulat Light"/>
            </a:endParaRPr>
          </a:p>
          <a:p>
            <a:pPr marL="647695" lvl="1" indent="-323848">
              <a:lnSpc>
                <a:spcPts val="3899"/>
              </a:lnSpc>
              <a:buFont typeface="Arial"/>
              <a:buChar char="•"/>
            </a:pPr>
            <a:r>
              <a:rPr lang="en-US" sz="2999" dirty="0">
                <a:solidFill>
                  <a:srgbClr val="000000"/>
                </a:solidFill>
                <a:latin typeface="Articulat Light"/>
              </a:rPr>
              <a:t>Yurt </a:t>
            </a:r>
            <a:r>
              <a:rPr lang="en-US" sz="2999" dirty="0" err="1">
                <a:solidFill>
                  <a:srgbClr val="000000"/>
                </a:solidFill>
                <a:latin typeface="Articulat Light"/>
              </a:rPr>
              <a:t>dışından</a:t>
            </a:r>
            <a:r>
              <a:rPr lang="en-US" sz="2999" dirty="0">
                <a:solidFill>
                  <a:srgbClr val="000000"/>
                </a:solidFill>
                <a:latin typeface="Articulat Light"/>
              </a:rPr>
              <a:t> </a:t>
            </a:r>
            <a:r>
              <a:rPr lang="en-US" sz="2999" dirty="0" err="1">
                <a:solidFill>
                  <a:srgbClr val="000000"/>
                </a:solidFill>
                <a:latin typeface="Articulat Light"/>
              </a:rPr>
              <a:t>döndükten</a:t>
            </a:r>
            <a:r>
              <a:rPr lang="en-US" sz="2999" dirty="0">
                <a:solidFill>
                  <a:srgbClr val="000000"/>
                </a:solidFill>
                <a:latin typeface="Articulat Light"/>
              </a:rPr>
              <a:t> </a:t>
            </a:r>
            <a:r>
              <a:rPr lang="en-US" sz="2999" dirty="0" err="1">
                <a:solidFill>
                  <a:srgbClr val="000000"/>
                </a:solidFill>
                <a:latin typeface="Articulat Light"/>
              </a:rPr>
              <a:t>sonra</a:t>
            </a:r>
            <a:r>
              <a:rPr lang="en-US" sz="2999" dirty="0">
                <a:solidFill>
                  <a:srgbClr val="000000"/>
                </a:solidFill>
                <a:latin typeface="Articulat Light"/>
              </a:rPr>
              <a:t> </a:t>
            </a:r>
            <a:r>
              <a:rPr lang="en-US" sz="2999" dirty="0" err="1">
                <a:solidFill>
                  <a:srgbClr val="000000"/>
                </a:solidFill>
                <a:latin typeface="Articulat Light"/>
              </a:rPr>
              <a:t>dönüş</a:t>
            </a:r>
            <a:r>
              <a:rPr lang="en-US" sz="2999" dirty="0">
                <a:solidFill>
                  <a:srgbClr val="000000"/>
                </a:solidFill>
                <a:latin typeface="Articulat Light"/>
              </a:rPr>
              <a:t> </a:t>
            </a:r>
            <a:r>
              <a:rPr lang="en-US" sz="2999" dirty="0" err="1">
                <a:solidFill>
                  <a:srgbClr val="000000"/>
                </a:solidFill>
                <a:latin typeface="Articulat Light"/>
              </a:rPr>
              <a:t>belgelerini</a:t>
            </a:r>
            <a:r>
              <a:rPr lang="en-US" sz="2999" dirty="0">
                <a:solidFill>
                  <a:srgbClr val="000000"/>
                </a:solidFill>
                <a:latin typeface="Articulat Light"/>
              </a:rPr>
              <a:t> </a:t>
            </a:r>
            <a:r>
              <a:rPr lang="en-US" sz="2999" dirty="0" err="1">
                <a:solidFill>
                  <a:srgbClr val="000000"/>
                </a:solidFill>
                <a:latin typeface="Articulat Light"/>
              </a:rPr>
              <a:t>tamamlayan</a:t>
            </a:r>
            <a:r>
              <a:rPr lang="en-US" sz="2999" dirty="0">
                <a:solidFill>
                  <a:srgbClr val="000000"/>
                </a:solidFill>
                <a:latin typeface="Articulat Light"/>
              </a:rPr>
              <a:t> </a:t>
            </a:r>
            <a:r>
              <a:rPr lang="en-US" sz="2999" dirty="0" err="1">
                <a:solidFill>
                  <a:srgbClr val="000000"/>
                </a:solidFill>
                <a:latin typeface="Articulat Light"/>
              </a:rPr>
              <a:t>öğrencilere</a:t>
            </a:r>
            <a:r>
              <a:rPr lang="en-US" sz="2999" dirty="0">
                <a:solidFill>
                  <a:srgbClr val="000000"/>
                </a:solidFill>
                <a:latin typeface="Articulat Light"/>
              </a:rPr>
              <a:t> </a:t>
            </a:r>
            <a:r>
              <a:rPr lang="en-US" sz="2999" dirty="0" err="1">
                <a:solidFill>
                  <a:srgbClr val="000000"/>
                </a:solidFill>
                <a:latin typeface="Articulat Light"/>
              </a:rPr>
              <a:t>geriye</a:t>
            </a:r>
            <a:r>
              <a:rPr lang="en-US" sz="2999" dirty="0">
                <a:solidFill>
                  <a:srgbClr val="000000"/>
                </a:solidFill>
                <a:latin typeface="Articulat Light"/>
              </a:rPr>
              <a:t> </a:t>
            </a:r>
            <a:r>
              <a:rPr lang="en-US" sz="2999" dirty="0" err="1">
                <a:solidFill>
                  <a:srgbClr val="000000"/>
                </a:solidFill>
                <a:latin typeface="Articulat Light"/>
              </a:rPr>
              <a:t>kalan</a:t>
            </a:r>
            <a:r>
              <a:rPr lang="en-US" sz="2999" dirty="0">
                <a:solidFill>
                  <a:srgbClr val="000000"/>
                </a:solidFill>
                <a:latin typeface="Articulat Light"/>
              </a:rPr>
              <a:t> </a:t>
            </a:r>
            <a:r>
              <a:rPr lang="en-US" sz="2999" dirty="0" err="1">
                <a:solidFill>
                  <a:srgbClr val="000000"/>
                </a:solidFill>
                <a:latin typeface="Articulat Light"/>
              </a:rPr>
              <a:t>hibe</a:t>
            </a:r>
            <a:r>
              <a:rPr lang="en-US" sz="2999" dirty="0">
                <a:solidFill>
                  <a:srgbClr val="000000"/>
                </a:solidFill>
                <a:latin typeface="Articulat Light"/>
              </a:rPr>
              <a:t> </a:t>
            </a:r>
            <a:r>
              <a:rPr lang="en-US" sz="2999" dirty="0" err="1">
                <a:solidFill>
                  <a:srgbClr val="000000"/>
                </a:solidFill>
                <a:latin typeface="Articulat Light"/>
              </a:rPr>
              <a:t>ödenir</a:t>
            </a:r>
            <a:r>
              <a:rPr lang="en-US" sz="2999" dirty="0">
                <a:solidFill>
                  <a:srgbClr val="000000"/>
                </a:solidFill>
                <a:latin typeface="Articulat Light"/>
              </a:rPr>
              <a:t>.</a:t>
            </a:r>
          </a:p>
          <a:p>
            <a:pPr>
              <a:lnSpc>
                <a:spcPts val="3899"/>
              </a:lnSpc>
            </a:pPr>
            <a:endParaRPr lang="en-US" sz="2999" dirty="0">
              <a:solidFill>
                <a:srgbClr val="000000"/>
              </a:solidFill>
              <a:latin typeface="Articulat Light"/>
            </a:endParaRPr>
          </a:p>
        </p:txBody>
      </p:sp>
    </p:spTree>
    <p:extLst>
      <p:ext uri="{BB962C8B-B14F-4D97-AF65-F5344CB8AC3E}">
        <p14:creationId xmlns:p14="http://schemas.microsoft.com/office/powerpoint/2010/main" val="1522956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917" y="377523"/>
            <a:ext cx="6023456" cy="1302353"/>
            <a:chOff x="0" y="0"/>
            <a:chExt cx="8031274" cy="1736471"/>
          </a:xfrm>
        </p:grpSpPr>
        <p:sp>
          <p:nvSpPr>
            <p:cNvPr id="3" name="Freeform 3"/>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p:cNvGrpSpPr/>
          <p:nvPr/>
        </p:nvGrpSpPr>
        <p:grpSpPr>
          <a:xfrm>
            <a:off x="9334307" y="4338954"/>
            <a:ext cx="1607802" cy="434327"/>
            <a:chOff x="0" y="0"/>
            <a:chExt cx="423454" cy="114391"/>
          </a:xfrm>
        </p:grpSpPr>
        <p:sp>
          <p:nvSpPr>
            <p:cNvPr id="6" name="Freeform 6"/>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14604019" y="-1512838"/>
            <a:ext cx="6946518" cy="6946518"/>
          </a:xfrm>
          <a:custGeom>
            <a:avLst/>
            <a:gdLst/>
            <a:ahLst/>
            <a:cxnLst/>
            <a:rect l="l" t="t" r="r" b="b"/>
            <a:pathLst>
              <a:path w="6946518" h="6946518">
                <a:moveTo>
                  <a:pt x="0" y="0"/>
                </a:moveTo>
                <a:lnTo>
                  <a:pt x="6946518" y="0"/>
                </a:lnTo>
                <a:lnTo>
                  <a:pt x="6946518" y="6946518"/>
                </a:lnTo>
                <a:lnTo>
                  <a:pt x="0" y="6946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p:cNvSpPr txBox="1"/>
          <p:nvPr/>
        </p:nvSpPr>
        <p:spPr>
          <a:xfrm>
            <a:off x="596312" y="2727731"/>
            <a:ext cx="5141301" cy="5097852"/>
          </a:xfrm>
          <a:prstGeom prst="rect">
            <a:avLst/>
          </a:prstGeom>
        </p:spPr>
        <p:txBody>
          <a:bodyPr lIns="50800" tIns="50800" rIns="50800" bIns="50800" rtlCol="0" anchor="ctr"/>
          <a:lstStyle/>
          <a:p>
            <a:pPr algn="ctr">
              <a:lnSpc>
                <a:spcPts val="3080"/>
              </a:lnSpc>
            </a:pPr>
            <a:endParaRPr/>
          </a:p>
        </p:txBody>
      </p:sp>
      <p:sp>
        <p:nvSpPr>
          <p:cNvPr id="13" name="TextBox 13"/>
          <p:cNvSpPr txBox="1"/>
          <p:nvPr/>
        </p:nvSpPr>
        <p:spPr>
          <a:xfrm>
            <a:off x="914400" y="2167560"/>
            <a:ext cx="7158181" cy="530225"/>
          </a:xfrm>
          <a:prstGeom prst="rect">
            <a:avLst/>
          </a:prstGeom>
        </p:spPr>
        <p:txBody>
          <a:bodyPr lIns="0" tIns="0" rIns="0" bIns="0" rtlCol="0" anchor="t">
            <a:spAutoFit/>
          </a:bodyPr>
          <a:lstStyle/>
          <a:p>
            <a:pPr>
              <a:lnSpc>
                <a:spcPts val="3999"/>
              </a:lnSpc>
            </a:pPr>
            <a:r>
              <a:rPr lang="tr-TR" sz="3999" dirty="0">
                <a:solidFill>
                  <a:srgbClr val="8DC63F"/>
                </a:solidFill>
                <a:latin typeface="Articulat Bold"/>
              </a:rPr>
              <a:t>MEZUNİYET SONRASI STAJ</a:t>
            </a:r>
            <a:endParaRPr lang="en-US" sz="3999" dirty="0">
              <a:solidFill>
                <a:srgbClr val="8DC63F"/>
              </a:solidFill>
              <a:latin typeface="Articulat Bold"/>
            </a:endParaRPr>
          </a:p>
        </p:txBody>
      </p:sp>
      <p:sp>
        <p:nvSpPr>
          <p:cNvPr id="14" name="TextBox 14"/>
          <p:cNvSpPr txBox="1"/>
          <p:nvPr/>
        </p:nvSpPr>
        <p:spPr>
          <a:xfrm>
            <a:off x="578031" y="3364746"/>
            <a:ext cx="14012934" cy="4460837"/>
          </a:xfrm>
          <a:prstGeom prst="rect">
            <a:avLst/>
          </a:prstGeom>
        </p:spPr>
        <p:txBody>
          <a:bodyPr wrap="square" lIns="0" tIns="0" rIns="0" bIns="0" rtlCol="0" anchor="t">
            <a:spAutoFit/>
          </a:bodyPr>
          <a:lstStyle/>
          <a:p>
            <a:pPr marL="323847" lvl="1">
              <a:lnSpc>
                <a:spcPts val="3899"/>
              </a:lnSpc>
            </a:pPr>
            <a:r>
              <a:rPr lang="tr-TR" sz="2999" dirty="0">
                <a:solidFill>
                  <a:srgbClr val="000000"/>
                </a:solidFill>
                <a:latin typeface="Articulat Light"/>
              </a:rPr>
              <a:t>Erasmus+ kapsamında öğrencilerin başvuru yaptıkları esnada KTÜ BYS sisteminde kayıtlı aktif öğrenci olmaları durumunda, programdan faydalanmaya hak kazanırlarsa daha sonra mezun olduktan sonra da staj yapmaları mümkündür. </a:t>
            </a:r>
            <a:br>
              <a:rPr lang="tr-TR" sz="2999" dirty="0">
                <a:solidFill>
                  <a:srgbClr val="000000"/>
                </a:solidFill>
                <a:latin typeface="Articulat Light"/>
              </a:rPr>
            </a:br>
            <a:br>
              <a:rPr lang="tr-TR" sz="2999" dirty="0">
                <a:solidFill>
                  <a:srgbClr val="000000"/>
                </a:solidFill>
                <a:latin typeface="Articulat Light"/>
              </a:rPr>
            </a:br>
            <a:r>
              <a:rPr lang="tr-TR" sz="2999" dirty="0">
                <a:solidFill>
                  <a:srgbClr val="000000"/>
                </a:solidFill>
                <a:latin typeface="Articulat Light"/>
              </a:rPr>
              <a:t>Bunun iki şartı vardır:</a:t>
            </a:r>
            <a:br>
              <a:rPr lang="tr-TR" sz="2999" dirty="0">
                <a:solidFill>
                  <a:srgbClr val="000000"/>
                </a:solidFill>
                <a:latin typeface="Articulat Light"/>
              </a:rPr>
            </a:br>
            <a:br>
              <a:rPr lang="tr-TR" sz="2999" dirty="0">
                <a:solidFill>
                  <a:srgbClr val="000000"/>
                </a:solidFill>
                <a:latin typeface="Articulat Light"/>
              </a:rPr>
            </a:br>
            <a:r>
              <a:rPr lang="tr-TR" sz="2999" dirty="0">
                <a:solidFill>
                  <a:srgbClr val="000000"/>
                </a:solidFill>
                <a:latin typeface="Articulat Light"/>
              </a:rPr>
              <a:t>1) Mezuniyet tarihinden itibaren 12 ay içerisinde stajın yapılıp bitmiş olması gerekir.</a:t>
            </a:r>
            <a:br>
              <a:rPr lang="tr-TR" sz="2999" dirty="0">
                <a:solidFill>
                  <a:srgbClr val="000000"/>
                </a:solidFill>
                <a:latin typeface="Articulat Light"/>
              </a:rPr>
            </a:br>
            <a:r>
              <a:rPr lang="tr-TR" sz="2999" dirty="0">
                <a:solidFill>
                  <a:srgbClr val="000000"/>
                </a:solidFill>
                <a:latin typeface="Articulat Light"/>
              </a:rPr>
              <a:t>2) Başvuru yapılan dönemin proje bitiş tarihine kadar stajın yapılıp bitmiş olması gerekir. Proje bitiş tarihi ilgili başvuru döneminin duyurusunda ilan edilir. </a:t>
            </a:r>
            <a:endParaRPr lang="en-US" sz="2999" dirty="0">
              <a:solidFill>
                <a:srgbClr val="000000"/>
              </a:solidFill>
              <a:latin typeface="Articulat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9823-76A3-5A0E-CA49-743CA40E1E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7477EA3-ACFC-1CF4-4CAE-69AE1DCC2AD4}"/>
              </a:ext>
            </a:extLst>
          </p:cNvPr>
          <p:cNvGrpSpPr/>
          <p:nvPr/>
        </p:nvGrpSpPr>
        <p:grpSpPr>
          <a:xfrm>
            <a:off x="588917" y="377523"/>
            <a:ext cx="6023456" cy="1302353"/>
            <a:chOff x="0" y="0"/>
            <a:chExt cx="8031274" cy="1736471"/>
          </a:xfrm>
        </p:grpSpPr>
        <p:sp>
          <p:nvSpPr>
            <p:cNvPr id="3" name="Freeform 3">
              <a:extLst>
                <a:ext uri="{FF2B5EF4-FFF2-40B4-BE49-F238E27FC236}">
                  <a16:creationId xmlns:a16="http://schemas.microsoft.com/office/drawing/2014/main" id="{6515B008-F449-6390-1C4F-2566859D01A1}"/>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a:extLst>
                <a:ext uri="{FF2B5EF4-FFF2-40B4-BE49-F238E27FC236}">
                  <a16:creationId xmlns:a16="http://schemas.microsoft.com/office/drawing/2014/main" id="{BB1A70C2-D266-F977-626E-0DDDDF2DCA97}"/>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a:extLst>
              <a:ext uri="{FF2B5EF4-FFF2-40B4-BE49-F238E27FC236}">
                <a16:creationId xmlns:a16="http://schemas.microsoft.com/office/drawing/2014/main" id="{94040D43-0737-128E-BA92-6CFFEAE7B4AF}"/>
              </a:ext>
            </a:extLst>
          </p:cNvPr>
          <p:cNvGrpSpPr/>
          <p:nvPr/>
        </p:nvGrpSpPr>
        <p:grpSpPr>
          <a:xfrm>
            <a:off x="9334307" y="4338954"/>
            <a:ext cx="1607802" cy="434327"/>
            <a:chOff x="0" y="0"/>
            <a:chExt cx="423454" cy="114391"/>
          </a:xfrm>
        </p:grpSpPr>
        <p:sp>
          <p:nvSpPr>
            <p:cNvPr id="6" name="Freeform 6">
              <a:extLst>
                <a:ext uri="{FF2B5EF4-FFF2-40B4-BE49-F238E27FC236}">
                  <a16:creationId xmlns:a16="http://schemas.microsoft.com/office/drawing/2014/main" id="{D69A1E99-A6E6-4F03-DF4A-D0BD342C861F}"/>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7" name="TextBox 7">
              <a:extLst>
                <a:ext uri="{FF2B5EF4-FFF2-40B4-BE49-F238E27FC236}">
                  <a16:creationId xmlns:a16="http://schemas.microsoft.com/office/drawing/2014/main" id="{3D01C0D6-F8DD-E9E0-F2BF-9EBDE4DD37FF}"/>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8" name="Freeform 8">
            <a:extLst>
              <a:ext uri="{FF2B5EF4-FFF2-40B4-BE49-F238E27FC236}">
                <a16:creationId xmlns:a16="http://schemas.microsoft.com/office/drawing/2014/main" id="{1B9EAB05-3070-1B68-7AD7-9F7D64DE41CA}"/>
              </a:ext>
            </a:extLst>
          </p:cNvPr>
          <p:cNvSpPr/>
          <p:nvPr/>
        </p:nvSpPr>
        <p:spPr>
          <a:xfrm>
            <a:off x="14604019" y="-1512838"/>
            <a:ext cx="6946518" cy="6946518"/>
          </a:xfrm>
          <a:custGeom>
            <a:avLst/>
            <a:gdLst/>
            <a:ahLst/>
            <a:cxnLst/>
            <a:rect l="l" t="t" r="r" b="b"/>
            <a:pathLst>
              <a:path w="6946518" h="6946518">
                <a:moveTo>
                  <a:pt x="0" y="0"/>
                </a:moveTo>
                <a:lnTo>
                  <a:pt x="6946518" y="0"/>
                </a:lnTo>
                <a:lnTo>
                  <a:pt x="6946518" y="6946518"/>
                </a:lnTo>
                <a:lnTo>
                  <a:pt x="0" y="6946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a:extLst>
              <a:ext uri="{FF2B5EF4-FFF2-40B4-BE49-F238E27FC236}">
                <a16:creationId xmlns:a16="http://schemas.microsoft.com/office/drawing/2014/main" id="{4F1B3DD6-C6EF-9119-830F-DC95F66E190E}"/>
              </a:ext>
            </a:extLst>
          </p:cNvPr>
          <p:cNvSpPr txBox="1"/>
          <p:nvPr/>
        </p:nvSpPr>
        <p:spPr>
          <a:xfrm>
            <a:off x="596312" y="2727731"/>
            <a:ext cx="5141301" cy="5097852"/>
          </a:xfrm>
          <a:prstGeom prst="rect">
            <a:avLst/>
          </a:prstGeom>
        </p:spPr>
        <p:txBody>
          <a:bodyPr lIns="50800" tIns="50800" rIns="50800" bIns="50800" rtlCol="0" anchor="ctr"/>
          <a:lstStyle/>
          <a:p>
            <a:pPr algn="ctr">
              <a:lnSpc>
                <a:spcPts val="3080"/>
              </a:lnSpc>
            </a:pPr>
            <a:endParaRPr/>
          </a:p>
        </p:txBody>
      </p:sp>
      <p:sp>
        <p:nvSpPr>
          <p:cNvPr id="13" name="TextBox 13">
            <a:extLst>
              <a:ext uri="{FF2B5EF4-FFF2-40B4-BE49-F238E27FC236}">
                <a16:creationId xmlns:a16="http://schemas.microsoft.com/office/drawing/2014/main" id="{068A9711-CF21-0CEC-BD16-418F5EC3B225}"/>
              </a:ext>
            </a:extLst>
          </p:cNvPr>
          <p:cNvSpPr txBox="1"/>
          <p:nvPr/>
        </p:nvSpPr>
        <p:spPr>
          <a:xfrm>
            <a:off x="937013" y="1947323"/>
            <a:ext cx="9601200" cy="512961"/>
          </a:xfrm>
          <a:prstGeom prst="rect">
            <a:avLst/>
          </a:prstGeom>
        </p:spPr>
        <p:txBody>
          <a:bodyPr wrap="square" lIns="0" tIns="0" rIns="0" bIns="0" rtlCol="0" anchor="t">
            <a:spAutoFit/>
          </a:bodyPr>
          <a:lstStyle/>
          <a:p>
            <a:pPr>
              <a:lnSpc>
                <a:spcPts val="3999"/>
              </a:lnSpc>
            </a:pPr>
            <a:r>
              <a:rPr lang="tr-TR" sz="3999" dirty="0">
                <a:solidFill>
                  <a:srgbClr val="8DC63F"/>
                </a:solidFill>
                <a:latin typeface="Articulat Bold"/>
              </a:rPr>
              <a:t>YEŞİL VEYA GRİ PASAPORTLA STAJ</a:t>
            </a:r>
            <a:endParaRPr lang="en-US" sz="3999" dirty="0">
              <a:solidFill>
                <a:srgbClr val="8DC63F"/>
              </a:solidFill>
              <a:latin typeface="Articulat Bold"/>
            </a:endParaRPr>
          </a:p>
        </p:txBody>
      </p:sp>
      <p:sp>
        <p:nvSpPr>
          <p:cNvPr id="14" name="TextBox 14">
            <a:extLst>
              <a:ext uri="{FF2B5EF4-FFF2-40B4-BE49-F238E27FC236}">
                <a16:creationId xmlns:a16="http://schemas.microsoft.com/office/drawing/2014/main" id="{A03C51AD-FCE1-0D3D-780A-F8DC3AF4EC57}"/>
              </a:ext>
            </a:extLst>
          </p:cNvPr>
          <p:cNvSpPr txBox="1"/>
          <p:nvPr/>
        </p:nvSpPr>
        <p:spPr>
          <a:xfrm>
            <a:off x="561208" y="2744556"/>
            <a:ext cx="14012934" cy="5961247"/>
          </a:xfrm>
          <a:prstGeom prst="rect">
            <a:avLst/>
          </a:prstGeom>
        </p:spPr>
        <p:txBody>
          <a:bodyPr wrap="square" lIns="0" tIns="0" rIns="0" bIns="0" rtlCol="0" anchor="t">
            <a:spAutoFit/>
          </a:bodyPr>
          <a:lstStyle/>
          <a:p>
            <a:pPr marL="781047" lvl="1" indent="-457200">
              <a:lnSpc>
                <a:spcPts val="3899"/>
              </a:lnSpc>
              <a:buFont typeface="Arial" panose="020B0604020202020204" pitchFamily="34" charset="0"/>
              <a:buChar char="•"/>
            </a:pPr>
            <a:r>
              <a:rPr lang="tr-TR" sz="2999" dirty="0">
                <a:solidFill>
                  <a:srgbClr val="000000"/>
                </a:solidFill>
                <a:latin typeface="Articulat Light"/>
              </a:rPr>
              <a:t>Erasmus+ kapsamında ailesinden kaynaklı yeşil pasaport sahibi olan öğrenciler, bu pasaport tipine vize talep etmeyen ülkelerde 90 güne kadar staj yapabilirler. </a:t>
            </a:r>
            <a:br>
              <a:rPr lang="tr-TR" sz="2999" dirty="0">
                <a:solidFill>
                  <a:srgbClr val="000000"/>
                </a:solidFill>
                <a:latin typeface="Articulat Light"/>
              </a:rPr>
            </a:br>
            <a:br>
              <a:rPr lang="tr-TR" sz="2999" dirty="0">
                <a:solidFill>
                  <a:srgbClr val="000000"/>
                </a:solidFill>
                <a:latin typeface="Articulat Light"/>
              </a:rPr>
            </a:br>
            <a:r>
              <a:rPr lang="tr-TR" sz="2999" i="1" dirty="0">
                <a:solidFill>
                  <a:schemeClr val="bg1">
                    <a:lumMod val="50000"/>
                  </a:schemeClr>
                </a:solidFill>
                <a:latin typeface="Articulat Light"/>
              </a:rPr>
              <a:t>*İrlanda yeşil pasaport sahiplerinden de vize talep etmektedir. </a:t>
            </a:r>
            <a:br>
              <a:rPr lang="tr-TR" sz="2999" dirty="0">
                <a:solidFill>
                  <a:srgbClr val="000000"/>
                </a:solidFill>
                <a:latin typeface="Articulat Light"/>
              </a:rPr>
            </a:br>
            <a:endParaRPr lang="tr-TR" sz="2999" dirty="0">
              <a:solidFill>
                <a:srgbClr val="000000"/>
              </a:solidFill>
              <a:latin typeface="Articulat Light"/>
            </a:endParaRPr>
          </a:p>
          <a:p>
            <a:pPr marL="781047" lvl="1" indent="-457200">
              <a:lnSpc>
                <a:spcPts val="3899"/>
              </a:lnSpc>
              <a:buFont typeface="Arial" panose="020B0604020202020204" pitchFamily="34" charset="0"/>
              <a:buChar char="•"/>
            </a:pPr>
            <a:r>
              <a:rPr lang="tr-TR" sz="2999" dirty="0">
                <a:solidFill>
                  <a:srgbClr val="000000"/>
                </a:solidFill>
                <a:latin typeface="Articulat Light"/>
              </a:rPr>
              <a:t>Kendisi devlet memuru olan gri pasaport sahipleri veya ailesinden kaynaklı gri pasaport sahipleri de bu pasaport tipine vize talep etmeyen ülkelerde 90 güne kadar staj yapabilirler. </a:t>
            </a:r>
            <a:br>
              <a:rPr lang="tr-TR" sz="2999" dirty="0">
                <a:solidFill>
                  <a:srgbClr val="000000"/>
                </a:solidFill>
                <a:latin typeface="Articulat Light"/>
              </a:rPr>
            </a:br>
            <a:br>
              <a:rPr lang="tr-TR" sz="2999" dirty="0">
                <a:solidFill>
                  <a:srgbClr val="000000"/>
                </a:solidFill>
                <a:latin typeface="Articulat Light"/>
              </a:rPr>
            </a:br>
            <a:r>
              <a:rPr lang="tr-TR" sz="2999" i="1" dirty="0">
                <a:solidFill>
                  <a:srgbClr val="000000"/>
                </a:solidFill>
                <a:latin typeface="Articulat Light"/>
              </a:rPr>
              <a:t>*</a:t>
            </a:r>
            <a:r>
              <a:rPr lang="tr-TR" sz="2999" i="1" dirty="0">
                <a:solidFill>
                  <a:schemeClr val="bg1">
                    <a:lumMod val="50000"/>
                  </a:schemeClr>
                </a:solidFill>
                <a:latin typeface="Articulat Light"/>
              </a:rPr>
              <a:t>İrlanda gri pasaport sahiplerinden de vize talep etmektedir. </a:t>
            </a:r>
            <a:br>
              <a:rPr lang="tr-TR" sz="2999" i="1" dirty="0">
                <a:solidFill>
                  <a:schemeClr val="bg1">
                    <a:lumMod val="50000"/>
                  </a:schemeClr>
                </a:solidFill>
                <a:latin typeface="Articulat Light"/>
              </a:rPr>
            </a:br>
            <a:r>
              <a:rPr lang="tr-TR" sz="2999" i="1" dirty="0">
                <a:solidFill>
                  <a:schemeClr val="bg1">
                    <a:lumMod val="50000"/>
                  </a:schemeClr>
                </a:solidFill>
                <a:latin typeface="Articulat Light"/>
              </a:rPr>
              <a:t>** Üniversitemiz Araştırma Görevlileri gri pasaport alabilmek için önce Rektörlük görevlendirmesi almak zorundadırlar.</a:t>
            </a:r>
            <a:endParaRPr lang="en-US" sz="2999" i="1" dirty="0">
              <a:solidFill>
                <a:schemeClr val="bg1">
                  <a:lumMod val="50000"/>
                </a:schemeClr>
              </a:solidFill>
              <a:latin typeface="Articulat Light"/>
            </a:endParaRPr>
          </a:p>
        </p:txBody>
      </p:sp>
    </p:spTree>
    <p:extLst>
      <p:ext uri="{BB962C8B-B14F-4D97-AF65-F5344CB8AC3E}">
        <p14:creationId xmlns:p14="http://schemas.microsoft.com/office/powerpoint/2010/main" val="44107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A629-4CCA-7B0D-32AA-287772D0159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821ECF7-3CE9-CFF4-6D9F-668E3AB977C0}"/>
              </a:ext>
            </a:extLst>
          </p:cNvPr>
          <p:cNvGrpSpPr/>
          <p:nvPr/>
        </p:nvGrpSpPr>
        <p:grpSpPr>
          <a:xfrm>
            <a:off x="588917" y="377523"/>
            <a:ext cx="6023456" cy="1302353"/>
            <a:chOff x="0" y="0"/>
            <a:chExt cx="8031274" cy="1736471"/>
          </a:xfrm>
        </p:grpSpPr>
        <p:sp>
          <p:nvSpPr>
            <p:cNvPr id="3" name="Freeform 3">
              <a:extLst>
                <a:ext uri="{FF2B5EF4-FFF2-40B4-BE49-F238E27FC236}">
                  <a16:creationId xmlns:a16="http://schemas.microsoft.com/office/drawing/2014/main" id="{472836BF-74E6-BF03-EB93-1309B0F38C1A}"/>
                </a:ext>
              </a:extLst>
            </p:cNvPr>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a:extLst>
                <a:ext uri="{FF2B5EF4-FFF2-40B4-BE49-F238E27FC236}">
                  <a16:creationId xmlns:a16="http://schemas.microsoft.com/office/drawing/2014/main" id="{A695FD94-CF8B-7F9B-2022-7A8CFF8295C9}"/>
                </a:ext>
              </a:extLst>
            </p:cNvPr>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a:extLst>
              <a:ext uri="{FF2B5EF4-FFF2-40B4-BE49-F238E27FC236}">
                <a16:creationId xmlns:a16="http://schemas.microsoft.com/office/drawing/2014/main" id="{0C511AB5-1CE0-2B24-3DFE-3A25C151A980}"/>
              </a:ext>
            </a:extLst>
          </p:cNvPr>
          <p:cNvGrpSpPr/>
          <p:nvPr/>
        </p:nvGrpSpPr>
        <p:grpSpPr>
          <a:xfrm>
            <a:off x="9334307" y="4338954"/>
            <a:ext cx="1607802" cy="434327"/>
            <a:chOff x="0" y="0"/>
            <a:chExt cx="423454" cy="114391"/>
          </a:xfrm>
        </p:grpSpPr>
        <p:sp>
          <p:nvSpPr>
            <p:cNvPr id="6" name="Freeform 6">
              <a:extLst>
                <a:ext uri="{FF2B5EF4-FFF2-40B4-BE49-F238E27FC236}">
                  <a16:creationId xmlns:a16="http://schemas.microsoft.com/office/drawing/2014/main" id="{512E7C11-4C9E-4CCB-5FA7-2EE341C58702}"/>
                </a:ext>
              </a:extLst>
            </p:cNvPr>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7" name="TextBox 7">
              <a:extLst>
                <a:ext uri="{FF2B5EF4-FFF2-40B4-BE49-F238E27FC236}">
                  <a16:creationId xmlns:a16="http://schemas.microsoft.com/office/drawing/2014/main" id="{30941519-9A8F-2484-2A59-03F92528983A}"/>
                </a:ext>
              </a:extLst>
            </p:cNvPr>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sp>
        <p:nvSpPr>
          <p:cNvPr id="8" name="Freeform 8">
            <a:extLst>
              <a:ext uri="{FF2B5EF4-FFF2-40B4-BE49-F238E27FC236}">
                <a16:creationId xmlns:a16="http://schemas.microsoft.com/office/drawing/2014/main" id="{A657D001-F9AA-3EA1-F436-EFD65375B2BF}"/>
              </a:ext>
            </a:extLst>
          </p:cNvPr>
          <p:cNvSpPr/>
          <p:nvPr/>
        </p:nvSpPr>
        <p:spPr>
          <a:xfrm>
            <a:off x="14604019" y="-1512838"/>
            <a:ext cx="6946518" cy="6946518"/>
          </a:xfrm>
          <a:custGeom>
            <a:avLst/>
            <a:gdLst/>
            <a:ahLst/>
            <a:cxnLst/>
            <a:rect l="l" t="t" r="r" b="b"/>
            <a:pathLst>
              <a:path w="6946518" h="6946518">
                <a:moveTo>
                  <a:pt x="0" y="0"/>
                </a:moveTo>
                <a:lnTo>
                  <a:pt x="6946518" y="0"/>
                </a:lnTo>
                <a:lnTo>
                  <a:pt x="6946518" y="6946518"/>
                </a:lnTo>
                <a:lnTo>
                  <a:pt x="0" y="6946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a:extLst>
              <a:ext uri="{FF2B5EF4-FFF2-40B4-BE49-F238E27FC236}">
                <a16:creationId xmlns:a16="http://schemas.microsoft.com/office/drawing/2014/main" id="{1E4DADBD-4A0F-828A-39CD-6B91999887F7}"/>
              </a:ext>
            </a:extLst>
          </p:cNvPr>
          <p:cNvSpPr txBox="1"/>
          <p:nvPr/>
        </p:nvSpPr>
        <p:spPr>
          <a:xfrm>
            <a:off x="596312" y="2727731"/>
            <a:ext cx="5141301" cy="5097852"/>
          </a:xfrm>
          <a:prstGeom prst="rect">
            <a:avLst/>
          </a:prstGeom>
        </p:spPr>
        <p:txBody>
          <a:bodyPr lIns="50800" tIns="50800" rIns="50800" bIns="50800" rtlCol="0" anchor="ctr"/>
          <a:lstStyle/>
          <a:p>
            <a:pPr algn="ctr">
              <a:lnSpc>
                <a:spcPts val="3080"/>
              </a:lnSpc>
            </a:pPr>
            <a:endParaRPr/>
          </a:p>
        </p:txBody>
      </p:sp>
      <p:sp>
        <p:nvSpPr>
          <p:cNvPr id="13" name="TextBox 13">
            <a:extLst>
              <a:ext uri="{FF2B5EF4-FFF2-40B4-BE49-F238E27FC236}">
                <a16:creationId xmlns:a16="http://schemas.microsoft.com/office/drawing/2014/main" id="{C100ABF8-7F5B-8FBD-4E84-56E8B4074B1D}"/>
              </a:ext>
            </a:extLst>
          </p:cNvPr>
          <p:cNvSpPr txBox="1"/>
          <p:nvPr/>
        </p:nvSpPr>
        <p:spPr>
          <a:xfrm>
            <a:off x="914400" y="2167560"/>
            <a:ext cx="8419907" cy="512961"/>
          </a:xfrm>
          <a:prstGeom prst="rect">
            <a:avLst/>
          </a:prstGeom>
        </p:spPr>
        <p:txBody>
          <a:bodyPr wrap="square" lIns="0" tIns="0" rIns="0" bIns="0" rtlCol="0" anchor="t">
            <a:spAutoFit/>
          </a:bodyPr>
          <a:lstStyle/>
          <a:p>
            <a:pPr>
              <a:lnSpc>
                <a:spcPts val="3999"/>
              </a:lnSpc>
            </a:pPr>
            <a:r>
              <a:rPr lang="tr-TR" sz="3999" dirty="0">
                <a:solidFill>
                  <a:srgbClr val="8DC63F"/>
                </a:solidFill>
                <a:latin typeface="Articulat Bold"/>
              </a:rPr>
              <a:t>STAJIN GEÇERSİZ SAYILMASI</a:t>
            </a:r>
            <a:endParaRPr lang="en-US" sz="3999" dirty="0">
              <a:solidFill>
                <a:srgbClr val="8DC63F"/>
              </a:solidFill>
              <a:latin typeface="Articulat Bold"/>
            </a:endParaRPr>
          </a:p>
        </p:txBody>
      </p:sp>
      <p:sp>
        <p:nvSpPr>
          <p:cNvPr id="14" name="TextBox 14">
            <a:extLst>
              <a:ext uri="{FF2B5EF4-FFF2-40B4-BE49-F238E27FC236}">
                <a16:creationId xmlns:a16="http://schemas.microsoft.com/office/drawing/2014/main" id="{FCCF250E-151E-FFB7-A5F6-553620363114}"/>
              </a:ext>
            </a:extLst>
          </p:cNvPr>
          <p:cNvSpPr txBox="1"/>
          <p:nvPr/>
        </p:nvSpPr>
        <p:spPr>
          <a:xfrm>
            <a:off x="578031" y="3364746"/>
            <a:ext cx="14012934" cy="4460837"/>
          </a:xfrm>
          <a:prstGeom prst="rect">
            <a:avLst/>
          </a:prstGeom>
        </p:spPr>
        <p:txBody>
          <a:bodyPr wrap="square" lIns="0" tIns="0" rIns="0" bIns="0" rtlCol="0" anchor="t">
            <a:spAutoFit/>
          </a:bodyPr>
          <a:lstStyle/>
          <a:p>
            <a:pPr marL="781047" lvl="1" indent="-457200">
              <a:lnSpc>
                <a:spcPts val="3899"/>
              </a:lnSpc>
              <a:buFont typeface="Arial" panose="020B0604020202020204" pitchFamily="34" charset="0"/>
              <a:buChar char="•"/>
            </a:pPr>
            <a:r>
              <a:rPr lang="tr-TR" sz="2999" dirty="0">
                <a:solidFill>
                  <a:srgbClr val="000000"/>
                </a:solidFill>
                <a:latin typeface="Articulat Light"/>
              </a:rPr>
              <a:t>Erasmus+ kapsamında stajın minimum süresi 2 aydır. </a:t>
            </a:r>
          </a:p>
          <a:p>
            <a:pPr marL="781047" lvl="1" indent="-457200">
              <a:lnSpc>
                <a:spcPts val="3899"/>
              </a:lnSpc>
              <a:buFont typeface="Arial" panose="020B0604020202020204" pitchFamily="34" charset="0"/>
              <a:buChar char="•"/>
            </a:pPr>
            <a:r>
              <a:rPr lang="tr-TR" sz="2999" dirty="0">
                <a:solidFill>
                  <a:srgbClr val="000000"/>
                </a:solidFill>
                <a:latin typeface="Articulat Light"/>
              </a:rPr>
              <a:t>Öğrencilerin staj süreleri katılım sertifikalarına ek olarak pasaport giriş-çıkış mühürlerine de bakılarak kontrol edilir.</a:t>
            </a:r>
          </a:p>
          <a:p>
            <a:pPr marL="781047" lvl="1" indent="-457200">
              <a:lnSpc>
                <a:spcPts val="3899"/>
              </a:lnSpc>
              <a:buFont typeface="Arial" panose="020B0604020202020204" pitchFamily="34" charset="0"/>
              <a:buChar char="•"/>
            </a:pPr>
            <a:r>
              <a:rPr lang="tr-TR" sz="2999" dirty="0">
                <a:solidFill>
                  <a:srgbClr val="000000"/>
                </a:solidFill>
                <a:latin typeface="Articulat Light"/>
              </a:rPr>
              <a:t>2 aydan kısa olan stajlar geçersiz sayılır. </a:t>
            </a:r>
          </a:p>
          <a:p>
            <a:pPr marL="781047" lvl="1" indent="-457200">
              <a:lnSpc>
                <a:spcPts val="3899"/>
              </a:lnSpc>
              <a:buFont typeface="Arial" panose="020B0604020202020204" pitchFamily="34" charset="0"/>
              <a:buChar char="•"/>
            </a:pPr>
            <a:r>
              <a:rPr lang="tr-TR" sz="2999" dirty="0">
                <a:solidFill>
                  <a:srgbClr val="000000"/>
                </a:solidFill>
                <a:latin typeface="Articulat Light"/>
              </a:rPr>
              <a:t>Stajını gerçekleştirmediği anlaşılan öğrencilerin de stajları geçersiz sayılır. </a:t>
            </a:r>
          </a:p>
          <a:p>
            <a:pPr marL="781047" lvl="1" indent="-457200">
              <a:lnSpc>
                <a:spcPts val="3899"/>
              </a:lnSpc>
              <a:buFont typeface="Arial" panose="020B0604020202020204" pitchFamily="34" charset="0"/>
              <a:buChar char="•"/>
            </a:pPr>
            <a:r>
              <a:rPr lang="tr-TR" sz="2999" dirty="0">
                <a:solidFill>
                  <a:srgbClr val="000000"/>
                </a:solidFill>
                <a:latin typeface="Articulat Light"/>
              </a:rPr>
              <a:t>Öğrencinin 2 aydan kısa staj yaptığının veya stajını gerçekleştirmediğinin anlaşılması durumunda öğrenciden ödenen hibenin iadesi istenir.</a:t>
            </a:r>
          </a:p>
          <a:p>
            <a:pPr marL="781047" lvl="1" indent="-457200">
              <a:lnSpc>
                <a:spcPts val="3899"/>
              </a:lnSpc>
              <a:buFont typeface="Arial" panose="020B0604020202020204" pitchFamily="34" charset="0"/>
              <a:buChar char="•"/>
            </a:pPr>
            <a:r>
              <a:rPr lang="tr-TR" sz="2999" dirty="0">
                <a:solidFill>
                  <a:srgbClr val="000000"/>
                </a:solidFill>
                <a:latin typeface="Articulat Light"/>
              </a:rPr>
              <a:t>Verilen son tarihe kadar ödenen hibeyi iade etmeyen öğrencilerin dosyaları üniversitemizin Hukuk Müşavirliğine devredilir ve haklarında icra takibi başlatılır. </a:t>
            </a:r>
            <a:endParaRPr lang="en-US" sz="2999" dirty="0">
              <a:solidFill>
                <a:srgbClr val="000000"/>
              </a:solidFill>
              <a:latin typeface="Articulat Light"/>
            </a:endParaRPr>
          </a:p>
        </p:txBody>
      </p:sp>
    </p:spTree>
    <p:extLst>
      <p:ext uri="{BB962C8B-B14F-4D97-AF65-F5344CB8AC3E}">
        <p14:creationId xmlns:p14="http://schemas.microsoft.com/office/powerpoint/2010/main" val="134497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917" y="377523"/>
            <a:ext cx="6023456" cy="1302353"/>
            <a:chOff x="0" y="0"/>
            <a:chExt cx="8031274" cy="1736471"/>
          </a:xfrm>
        </p:grpSpPr>
        <p:sp>
          <p:nvSpPr>
            <p:cNvPr id="3" name="Freeform 3"/>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grpSp>
        <p:nvGrpSpPr>
          <p:cNvPr id="5" name="Group 5"/>
          <p:cNvGrpSpPr/>
          <p:nvPr/>
        </p:nvGrpSpPr>
        <p:grpSpPr>
          <a:xfrm>
            <a:off x="9334307" y="4338954"/>
            <a:ext cx="1607802" cy="434327"/>
            <a:chOff x="0" y="0"/>
            <a:chExt cx="423454" cy="114391"/>
          </a:xfrm>
        </p:grpSpPr>
        <p:sp>
          <p:nvSpPr>
            <p:cNvPr id="6" name="Freeform 6"/>
            <p:cNvSpPr/>
            <p:nvPr/>
          </p:nvSpPr>
          <p:spPr>
            <a:xfrm>
              <a:off x="0" y="0"/>
              <a:ext cx="423454" cy="114391"/>
            </a:xfrm>
            <a:custGeom>
              <a:avLst/>
              <a:gdLst/>
              <a:ahLst/>
              <a:cxnLst/>
              <a:rect l="l" t="t" r="r" b="b"/>
              <a:pathLst>
                <a:path w="423454" h="114391">
                  <a:moveTo>
                    <a:pt x="0" y="0"/>
                  </a:moveTo>
                  <a:lnTo>
                    <a:pt x="423454" y="0"/>
                  </a:lnTo>
                  <a:lnTo>
                    <a:pt x="423454" y="114391"/>
                  </a:lnTo>
                  <a:lnTo>
                    <a:pt x="0" y="114391"/>
                  </a:lnTo>
                  <a:close/>
                </a:path>
              </a:pathLst>
            </a:custGeom>
            <a:solidFill>
              <a:srgbClr val="FFFFFF"/>
            </a:solidFill>
          </p:spPr>
          <p:txBody>
            <a:bodyPr/>
            <a:lstStyle/>
            <a:p>
              <a:endParaRPr lang="tr-TR"/>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028700" y="2965759"/>
            <a:ext cx="8881450" cy="5106824"/>
            <a:chOff x="0" y="0"/>
            <a:chExt cx="2339147" cy="1345007"/>
          </a:xfrm>
        </p:grpSpPr>
        <p:sp>
          <p:nvSpPr>
            <p:cNvPr id="9" name="Freeform 9"/>
            <p:cNvSpPr/>
            <p:nvPr/>
          </p:nvSpPr>
          <p:spPr>
            <a:xfrm>
              <a:off x="0" y="0"/>
              <a:ext cx="2339148" cy="1345007"/>
            </a:xfrm>
            <a:custGeom>
              <a:avLst/>
              <a:gdLst/>
              <a:ahLst/>
              <a:cxnLst/>
              <a:rect l="l" t="t" r="r" b="b"/>
              <a:pathLst>
                <a:path w="2339148" h="1345007">
                  <a:moveTo>
                    <a:pt x="0" y="0"/>
                  </a:moveTo>
                  <a:lnTo>
                    <a:pt x="2339148" y="0"/>
                  </a:lnTo>
                  <a:lnTo>
                    <a:pt x="2339148" y="1345007"/>
                  </a:lnTo>
                  <a:lnTo>
                    <a:pt x="0" y="1345007"/>
                  </a:lnTo>
                  <a:close/>
                </a:path>
              </a:pathLst>
            </a:custGeom>
            <a:solidFill>
              <a:srgbClr val="000000">
                <a:alpha val="0"/>
              </a:srgbClr>
            </a:solidFill>
            <a:ln w="9525" cap="sq">
              <a:solidFill>
                <a:srgbClr val="0B356D"/>
              </a:solidFill>
              <a:prstDash val="solid"/>
              <a:miter/>
            </a:ln>
          </p:spPr>
          <p:txBody>
            <a:bodyPr/>
            <a:lstStyle/>
            <a:p>
              <a:endParaRPr lang="tr-TR"/>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sp>
        <p:nvSpPr>
          <p:cNvPr id="11" name="Freeform 11"/>
          <p:cNvSpPr/>
          <p:nvPr/>
        </p:nvSpPr>
        <p:spPr>
          <a:xfrm>
            <a:off x="11220380" y="676275"/>
            <a:ext cx="5150856" cy="5176740"/>
          </a:xfrm>
          <a:custGeom>
            <a:avLst/>
            <a:gdLst/>
            <a:ahLst/>
            <a:cxnLst/>
            <a:rect l="l" t="t" r="r" b="b"/>
            <a:pathLst>
              <a:path w="5150856" h="5176740">
                <a:moveTo>
                  <a:pt x="0" y="0"/>
                </a:moveTo>
                <a:lnTo>
                  <a:pt x="5150857" y="0"/>
                </a:lnTo>
                <a:lnTo>
                  <a:pt x="5150857" y="5176740"/>
                </a:lnTo>
                <a:lnTo>
                  <a:pt x="0" y="5176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Freeform 12"/>
          <p:cNvSpPr/>
          <p:nvPr/>
        </p:nvSpPr>
        <p:spPr>
          <a:xfrm>
            <a:off x="10138208" y="6844284"/>
            <a:ext cx="7315200" cy="241401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3" name="TextBox 13"/>
          <p:cNvSpPr txBox="1"/>
          <p:nvPr/>
        </p:nvSpPr>
        <p:spPr>
          <a:xfrm>
            <a:off x="1223751" y="2312609"/>
            <a:ext cx="7158181" cy="530225"/>
          </a:xfrm>
          <a:prstGeom prst="rect">
            <a:avLst/>
          </a:prstGeom>
        </p:spPr>
        <p:txBody>
          <a:bodyPr lIns="0" tIns="0" rIns="0" bIns="0" rtlCol="0" anchor="t">
            <a:spAutoFit/>
          </a:bodyPr>
          <a:lstStyle/>
          <a:p>
            <a:pPr>
              <a:lnSpc>
                <a:spcPts val="3999"/>
              </a:lnSpc>
            </a:pPr>
            <a:r>
              <a:rPr lang="en-US" sz="3999" dirty="0">
                <a:solidFill>
                  <a:srgbClr val="8DC63F"/>
                </a:solidFill>
                <a:latin typeface="Articulat Bold"/>
              </a:rPr>
              <a:t>KONAKLAMA</a:t>
            </a:r>
          </a:p>
        </p:txBody>
      </p:sp>
      <p:sp>
        <p:nvSpPr>
          <p:cNvPr id="14" name="TextBox 14"/>
          <p:cNvSpPr txBox="1"/>
          <p:nvPr/>
        </p:nvSpPr>
        <p:spPr>
          <a:xfrm>
            <a:off x="1223751" y="3414615"/>
            <a:ext cx="8491348" cy="4460837"/>
          </a:xfrm>
          <a:prstGeom prst="rect">
            <a:avLst/>
          </a:prstGeom>
        </p:spPr>
        <p:txBody>
          <a:bodyPr lIns="0" tIns="0" rIns="0" bIns="0" rtlCol="0" anchor="t">
            <a:spAutoFit/>
          </a:bodyPr>
          <a:lstStyle/>
          <a:p>
            <a:pPr marL="647695" lvl="1" indent="-323848">
              <a:lnSpc>
                <a:spcPts val="3899"/>
              </a:lnSpc>
              <a:buFont typeface="Arial"/>
              <a:buChar char="•"/>
            </a:pPr>
            <a:r>
              <a:rPr lang="en-US" sz="2999" dirty="0" err="1">
                <a:solidFill>
                  <a:srgbClr val="000000"/>
                </a:solidFill>
                <a:latin typeface="Articulat Light"/>
              </a:rPr>
              <a:t>Üniversiteye</a:t>
            </a:r>
            <a:r>
              <a:rPr lang="en-US" sz="2999" dirty="0">
                <a:solidFill>
                  <a:srgbClr val="000000"/>
                </a:solidFill>
                <a:latin typeface="Articulat Light"/>
              </a:rPr>
              <a:t> </a:t>
            </a:r>
            <a:r>
              <a:rPr lang="en-US" sz="2999" dirty="0" err="1">
                <a:solidFill>
                  <a:srgbClr val="000000"/>
                </a:solidFill>
                <a:latin typeface="Articulat Light"/>
              </a:rPr>
              <a:t>ait</a:t>
            </a:r>
            <a:r>
              <a:rPr lang="en-US" sz="2999" dirty="0">
                <a:solidFill>
                  <a:srgbClr val="000000"/>
                </a:solidFill>
                <a:latin typeface="Articulat Light"/>
              </a:rPr>
              <a:t> yurt, </a:t>
            </a:r>
            <a:r>
              <a:rPr lang="en-US" sz="2999" dirty="0" err="1">
                <a:solidFill>
                  <a:srgbClr val="000000"/>
                </a:solidFill>
                <a:latin typeface="Articulat Light"/>
              </a:rPr>
              <a:t>özel</a:t>
            </a:r>
            <a:r>
              <a:rPr lang="en-US" sz="2999" dirty="0">
                <a:solidFill>
                  <a:srgbClr val="000000"/>
                </a:solidFill>
                <a:latin typeface="Articulat Light"/>
              </a:rPr>
              <a:t> yurt, </a:t>
            </a:r>
            <a:r>
              <a:rPr lang="en-US" sz="2999" dirty="0" err="1">
                <a:solidFill>
                  <a:srgbClr val="000000"/>
                </a:solidFill>
                <a:latin typeface="Articulat Light"/>
              </a:rPr>
              <a:t>öğrenci</a:t>
            </a:r>
            <a:r>
              <a:rPr lang="en-US" sz="2999" dirty="0">
                <a:solidFill>
                  <a:srgbClr val="000000"/>
                </a:solidFill>
                <a:latin typeface="Articulat Light"/>
              </a:rPr>
              <a:t> </a:t>
            </a:r>
            <a:r>
              <a:rPr lang="en-US" sz="2999" dirty="0" err="1">
                <a:solidFill>
                  <a:srgbClr val="000000"/>
                </a:solidFill>
                <a:latin typeface="Articulat Light"/>
              </a:rPr>
              <a:t>hosteli</a:t>
            </a:r>
            <a:r>
              <a:rPr lang="en-US" sz="2999" dirty="0">
                <a:solidFill>
                  <a:srgbClr val="000000"/>
                </a:solidFill>
                <a:latin typeface="Articulat Light"/>
              </a:rPr>
              <a:t>, </a:t>
            </a:r>
            <a:r>
              <a:rPr lang="en-US" sz="2999" dirty="0" err="1">
                <a:solidFill>
                  <a:srgbClr val="000000"/>
                </a:solidFill>
                <a:latin typeface="Articulat Light"/>
              </a:rPr>
              <a:t>ev</a:t>
            </a:r>
            <a:r>
              <a:rPr lang="en-US" sz="2999" dirty="0">
                <a:solidFill>
                  <a:srgbClr val="000000"/>
                </a:solidFill>
                <a:latin typeface="Articulat Light"/>
              </a:rPr>
              <a:t> </a:t>
            </a:r>
            <a:r>
              <a:rPr lang="en-US" sz="2999" dirty="0" err="1">
                <a:solidFill>
                  <a:srgbClr val="000000"/>
                </a:solidFill>
                <a:latin typeface="Articulat Light"/>
              </a:rPr>
              <a:t>kiralama</a:t>
            </a:r>
            <a:r>
              <a:rPr lang="en-US" sz="2999" dirty="0">
                <a:solidFill>
                  <a:srgbClr val="000000"/>
                </a:solidFill>
                <a:latin typeface="Articulat Light"/>
              </a:rPr>
              <a:t> </a:t>
            </a:r>
            <a:r>
              <a:rPr lang="en-US" sz="2999" dirty="0" err="1">
                <a:solidFill>
                  <a:srgbClr val="000000"/>
                </a:solidFill>
                <a:latin typeface="Articulat Light"/>
              </a:rPr>
              <a:t>gibi</a:t>
            </a:r>
            <a:r>
              <a:rPr lang="en-US" sz="2999" dirty="0">
                <a:solidFill>
                  <a:srgbClr val="000000"/>
                </a:solidFill>
                <a:latin typeface="Articulat Light"/>
              </a:rPr>
              <a:t> </a:t>
            </a:r>
            <a:r>
              <a:rPr lang="en-US" sz="2999" dirty="0" err="1">
                <a:solidFill>
                  <a:srgbClr val="000000"/>
                </a:solidFill>
                <a:latin typeface="Articulat Light"/>
              </a:rPr>
              <a:t>konaklama</a:t>
            </a:r>
            <a:r>
              <a:rPr lang="tr-TR" sz="2999" dirty="0">
                <a:solidFill>
                  <a:srgbClr val="000000"/>
                </a:solidFill>
                <a:latin typeface="Articulat Light"/>
              </a:rPr>
              <a:t> seçenekleri vardır.</a:t>
            </a:r>
            <a:endParaRPr lang="en-US" sz="2999" dirty="0">
              <a:solidFill>
                <a:srgbClr val="000000"/>
              </a:solidFill>
              <a:latin typeface="Articulat Light"/>
            </a:endParaRPr>
          </a:p>
          <a:p>
            <a:pPr>
              <a:lnSpc>
                <a:spcPts val="3899"/>
              </a:lnSpc>
            </a:pPr>
            <a:endParaRPr lang="en-US" sz="2999" dirty="0">
              <a:solidFill>
                <a:srgbClr val="000000"/>
              </a:solidFill>
              <a:latin typeface="Articulat Light"/>
            </a:endParaRPr>
          </a:p>
          <a:p>
            <a:pPr marL="647695" lvl="1" indent="-323848">
              <a:lnSpc>
                <a:spcPts val="3899"/>
              </a:lnSpc>
              <a:buFont typeface="Arial"/>
              <a:buChar char="•"/>
            </a:pPr>
            <a:r>
              <a:rPr lang="en-US" sz="2999" dirty="0" err="1">
                <a:solidFill>
                  <a:srgbClr val="000000"/>
                </a:solidFill>
                <a:latin typeface="Articulat Light"/>
              </a:rPr>
              <a:t>Staj</a:t>
            </a:r>
            <a:r>
              <a:rPr lang="en-US" sz="2999" dirty="0">
                <a:solidFill>
                  <a:srgbClr val="000000"/>
                </a:solidFill>
                <a:latin typeface="Articulat Light"/>
              </a:rPr>
              <a:t> </a:t>
            </a:r>
            <a:r>
              <a:rPr lang="en-US" sz="2999" dirty="0" err="1">
                <a:solidFill>
                  <a:srgbClr val="000000"/>
                </a:solidFill>
                <a:latin typeface="Articulat Light"/>
              </a:rPr>
              <a:t>kapsamında</a:t>
            </a:r>
            <a:r>
              <a:rPr lang="en-US" sz="2999" dirty="0">
                <a:solidFill>
                  <a:srgbClr val="000000"/>
                </a:solidFill>
                <a:latin typeface="Articulat Light"/>
              </a:rPr>
              <a:t> </a:t>
            </a:r>
            <a:r>
              <a:rPr lang="en-US" sz="2999" dirty="0" err="1">
                <a:solidFill>
                  <a:srgbClr val="000000"/>
                </a:solidFill>
                <a:latin typeface="Articulat Light"/>
              </a:rPr>
              <a:t>misafir</a:t>
            </a:r>
            <a:r>
              <a:rPr lang="en-US" sz="2999" dirty="0">
                <a:solidFill>
                  <a:srgbClr val="000000"/>
                </a:solidFill>
                <a:latin typeface="Articulat Light"/>
              </a:rPr>
              <a:t> </a:t>
            </a:r>
            <a:r>
              <a:rPr lang="en-US" sz="2999" dirty="0" err="1">
                <a:solidFill>
                  <a:srgbClr val="000000"/>
                </a:solidFill>
                <a:latin typeface="Articulat Light"/>
              </a:rPr>
              <a:t>olunan</a:t>
            </a:r>
            <a:r>
              <a:rPr lang="en-US" sz="2999" dirty="0">
                <a:solidFill>
                  <a:srgbClr val="000000"/>
                </a:solidFill>
                <a:latin typeface="Articulat Light"/>
              </a:rPr>
              <a:t> </a:t>
            </a:r>
            <a:r>
              <a:rPr lang="en-US" sz="2999" dirty="0" err="1">
                <a:solidFill>
                  <a:srgbClr val="000000"/>
                </a:solidFill>
                <a:latin typeface="Articulat Light"/>
              </a:rPr>
              <a:t>kurum</a:t>
            </a:r>
            <a:r>
              <a:rPr lang="en-US" sz="2999" dirty="0">
                <a:solidFill>
                  <a:srgbClr val="000000"/>
                </a:solidFill>
                <a:latin typeface="Articulat Light"/>
              </a:rPr>
              <a:t> </a:t>
            </a:r>
            <a:r>
              <a:rPr lang="en-US" sz="2999" dirty="0" err="1">
                <a:solidFill>
                  <a:srgbClr val="000000"/>
                </a:solidFill>
                <a:latin typeface="Articulat Light"/>
              </a:rPr>
              <a:t>konaklama</a:t>
            </a:r>
            <a:r>
              <a:rPr lang="en-US" sz="2999" dirty="0">
                <a:solidFill>
                  <a:srgbClr val="000000"/>
                </a:solidFill>
                <a:latin typeface="Articulat Light"/>
              </a:rPr>
              <a:t> </a:t>
            </a:r>
            <a:r>
              <a:rPr lang="en-US" sz="2999" dirty="0" err="1">
                <a:solidFill>
                  <a:srgbClr val="000000"/>
                </a:solidFill>
                <a:latin typeface="Articulat Light"/>
              </a:rPr>
              <a:t>için</a:t>
            </a:r>
            <a:r>
              <a:rPr lang="en-US" sz="2999" dirty="0">
                <a:solidFill>
                  <a:srgbClr val="000000"/>
                </a:solidFill>
                <a:latin typeface="Articulat Light"/>
              </a:rPr>
              <a:t> </a:t>
            </a:r>
            <a:r>
              <a:rPr lang="en-US" sz="2999" dirty="0" err="1">
                <a:solidFill>
                  <a:srgbClr val="000000"/>
                </a:solidFill>
                <a:latin typeface="Articulat Light"/>
              </a:rPr>
              <a:t>yönlendirme</a:t>
            </a:r>
            <a:r>
              <a:rPr lang="en-US" sz="2999" dirty="0">
                <a:solidFill>
                  <a:srgbClr val="000000"/>
                </a:solidFill>
                <a:latin typeface="Articulat Light"/>
              </a:rPr>
              <a:t> </a:t>
            </a:r>
            <a:r>
              <a:rPr lang="en-US" sz="2999" dirty="0" err="1">
                <a:solidFill>
                  <a:srgbClr val="000000"/>
                </a:solidFill>
                <a:latin typeface="Articulat Light"/>
              </a:rPr>
              <a:t>yapabilir</a:t>
            </a:r>
            <a:r>
              <a:rPr lang="en-US" sz="2999" dirty="0">
                <a:solidFill>
                  <a:srgbClr val="000000"/>
                </a:solidFill>
                <a:latin typeface="Articulat Light"/>
              </a:rPr>
              <a:t>. </a:t>
            </a:r>
          </a:p>
          <a:p>
            <a:pPr>
              <a:lnSpc>
                <a:spcPts val="3899"/>
              </a:lnSpc>
            </a:pPr>
            <a:endParaRPr lang="en-US" sz="2999" dirty="0">
              <a:solidFill>
                <a:srgbClr val="000000"/>
              </a:solidFill>
              <a:latin typeface="Articulat Light"/>
            </a:endParaRPr>
          </a:p>
          <a:p>
            <a:pPr marL="647695" lvl="1" indent="-323848">
              <a:lnSpc>
                <a:spcPts val="3899"/>
              </a:lnSpc>
              <a:buFont typeface="Arial"/>
              <a:buChar char="•"/>
            </a:pPr>
            <a:r>
              <a:rPr lang="en-US" sz="2999" dirty="0" err="1">
                <a:solidFill>
                  <a:srgbClr val="000000"/>
                </a:solidFill>
                <a:latin typeface="Articulat Light"/>
              </a:rPr>
              <a:t>Konaklama</a:t>
            </a:r>
            <a:r>
              <a:rPr lang="en-US" sz="2999" dirty="0">
                <a:solidFill>
                  <a:srgbClr val="000000"/>
                </a:solidFill>
                <a:latin typeface="Articulat Light"/>
              </a:rPr>
              <a:t> </a:t>
            </a:r>
            <a:r>
              <a:rPr lang="en-US" sz="2999" dirty="0" err="1">
                <a:solidFill>
                  <a:srgbClr val="000000"/>
                </a:solidFill>
                <a:latin typeface="Articulat Light"/>
              </a:rPr>
              <a:t>yeri</a:t>
            </a:r>
            <a:r>
              <a:rPr lang="en-US" sz="2999" dirty="0">
                <a:solidFill>
                  <a:srgbClr val="000000"/>
                </a:solidFill>
                <a:latin typeface="Articulat Light"/>
              </a:rPr>
              <a:t> </a:t>
            </a:r>
            <a:r>
              <a:rPr lang="en-US" sz="2999" dirty="0" err="1">
                <a:solidFill>
                  <a:srgbClr val="000000"/>
                </a:solidFill>
                <a:latin typeface="Articulat Light"/>
              </a:rPr>
              <a:t>aramak</a:t>
            </a:r>
            <a:r>
              <a:rPr lang="en-US" sz="2999" dirty="0">
                <a:solidFill>
                  <a:srgbClr val="000000"/>
                </a:solidFill>
                <a:latin typeface="Articulat Light"/>
              </a:rPr>
              <a:t> </a:t>
            </a:r>
            <a:r>
              <a:rPr lang="en-US" sz="2999" dirty="0" err="1">
                <a:solidFill>
                  <a:srgbClr val="000000"/>
                </a:solidFill>
                <a:latin typeface="Articulat Light"/>
              </a:rPr>
              <a:t>için</a:t>
            </a:r>
            <a:r>
              <a:rPr lang="en-US" sz="2999" dirty="0">
                <a:solidFill>
                  <a:srgbClr val="000000"/>
                </a:solidFill>
                <a:latin typeface="Articulat Light"/>
              </a:rPr>
              <a:t> </a:t>
            </a:r>
            <a:r>
              <a:rPr lang="en-US" sz="2999" dirty="0" err="1">
                <a:solidFill>
                  <a:srgbClr val="000000"/>
                </a:solidFill>
                <a:latin typeface="Articulat Light"/>
              </a:rPr>
              <a:t>faydalı</a:t>
            </a:r>
            <a:r>
              <a:rPr lang="en-US" sz="2999" dirty="0">
                <a:solidFill>
                  <a:srgbClr val="000000"/>
                </a:solidFill>
                <a:latin typeface="Articulat Light"/>
              </a:rPr>
              <a:t> </a:t>
            </a:r>
            <a:r>
              <a:rPr lang="en-US" sz="2999" dirty="0" err="1">
                <a:solidFill>
                  <a:srgbClr val="000000"/>
                </a:solidFill>
                <a:latin typeface="Articulat Light"/>
              </a:rPr>
              <a:t>siteler</a:t>
            </a:r>
            <a:r>
              <a:rPr lang="en-US" sz="2999" dirty="0">
                <a:solidFill>
                  <a:srgbClr val="000000"/>
                </a:solidFill>
                <a:latin typeface="Articulat Light"/>
              </a:rPr>
              <a:t> </a:t>
            </a:r>
            <a:r>
              <a:rPr lang="en-US" sz="2999" dirty="0" err="1">
                <a:solidFill>
                  <a:srgbClr val="000000"/>
                </a:solidFill>
                <a:latin typeface="Articulat Light"/>
              </a:rPr>
              <a:t>bulunmaktadır</a:t>
            </a:r>
            <a:r>
              <a:rPr lang="en-US" sz="2999" dirty="0">
                <a:solidFill>
                  <a:srgbClr val="000000"/>
                </a:solidFill>
                <a:latin typeface="Articulat Light"/>
              </a:rPr>
              <a:t>.</a:t>
            </a:r>
          </a:p>
          <a:p>
            <a:pPr>
              <a:lnSpc>
                <a:spcPts val="3899"/>
              </a:lnSpc>
            </a:pPr>
            <a:endParaRPr lang="en-US" sz="2999" dirty="0">
              <a:solidFill>
                <a:srgbClr val="000000"/>
              </a:solidFill>
              <a:latin typeface="Articulat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6" name="Freeform 6"/>
          <p:cNvSpPr/>
          <p:nvPr/>
        </p:nvSpPr>
        <p:spPr>
          <a:xfrm>
            <a:off x="588917" y="3471097"/>
            <a:ext cx="12831284" cy="6166145"/>
          </a:xfrm>
          <a:custGeom>
            <a:avLst/>
            <a:gdLst/>
            <a:ahLst/>
            <a:cxnLst/>
            <a:rect l="l" t="t" r="r" b="b"/>
            <a:pathLst>
              <a:path w="12831284" h="6166145">
                <a:moveTo>
                  <a:pt x="0" y="0"/>
                </a:moveTo>
                <a:lnTo>
                  <a:pt x="12831283" y="0"/>
                </a:lnTo>
                <a:lnTo>
                  <a:pt x="12831283" y="6166144"/>
                </a:lnTo>
                <a:lnTo>
                  <a:pt x="0" y="6166144"/>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Konaklama</a:t>
            </a:r>
          </a:p>
        </p:txBody>
      </p:sp>
      <p:sp>
        <p:nvSpPr>
          <p:cNvPr id="8" name="TextBox 8"/>
          <p:cNvSpPr txBox="1"/>
          <p:nvPr/>
        </p:nvSpPr>
        <p:spPr>
          <a:xfrm>
            <a:off x="588917" y="2421971"/>
            <a:ext cx="10771421" cy="539752"/>
          </a:xfrm>
          <a:prstGeom prst="rect">
            <a:avLst/>
          </a:prstGeom>
        </p:spPr>
        <p:txBody>
          <a:bodyPr lIns="0" tIns="0" rIns="0" bIns="0" rtlCol="0" anchor="t">
            <a:spAutoFit/>
          </a:bodyPr>
          <a:lstStyle/>
          <a:p>
            <a:pPr>
              <a:lnSpc>
                <a:spcPts val="4000"/>
              </a:lnSpc>
            </a:pPr>
            <a:r>
              <a:rPr lang="en-US" sz="4000">
                <a:solidFill>
                  <a:srgbClr val="FFFFFF"/>
                </a:solidFill>
                <a:latin typeface="Articulat Bold"/>
              </a:rPr>
              <a:t>www.hostelworld.com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6" name="Freeform 6"/>
          <p:cNvSpPr/>
          <p:nvPr/>
        </p:nvSpPr>
        <p:spPr>
          <a:xfrm>
            <a:off x="619075" y="3363691"/>
            <a:ext cx="13272155" cy="5977419"/>
          </a:xfrm>
          <a:custGeom>
            <a:avLst/>
            <a:gdLst/>
            <a:ahLst/>
            <a:cxnLst/>
            <a:rect l="l" t="t" r="r" b="b"/>
            <a:pathLst>
              <a:path w="13272155" h="5977419">
                <a:moveTo>
                  <a:pt x="0" y="0"/>
                </a:moveTo>
                <a:lnTo>
                  <a:pt x="13272155" y="0"/>
                </a:lnTo>
                <a:lnTo>
                  <a:pt x="13272155" y="5977420"/>
                </a:lnTo>
                <a:lnTo>
                  <a:pt x="0" y="5977420"/>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Konaklama</a:t>
            </a:r>
          </a:p>
        </p:txBody>
      </p:sp>
      <p:sp>
        <p:nvSpPr>
          <p:cNvPr id="8" name="TextBox 8"/>
          <p:cNvSpPr txBox="1"/>
          <p:nvPr/>
        </p:nvSpPr>
        <p:spPr>
          <a:xfrm>
            <a:off x="588917" y="2421971"/>
            <a:ext cx="10771421" cy="512961"/>
          </a:xfrm>
          <a:prstGeom prst="rect">
            <a:avLst/>
          </a:prstGeom>
        </p:spPr>
        <p:txBody>
          <a:bodyPr lIns="0" tIns="0" rIns="0" bIns="0" rtlCol="0" anchor="t">
            <a:spAutoFit/>
          </a:bodyPr>
          <a:lstStyle/>
          <a:p>
            <a:pPr>
              <a:lnSpc>
                <a:spcPts val="4000"/>
              </a:lnSpc>
            </a:pPr>
            <a:r>
              <a:rPr lang="en-US" sz="4000" dirty="0">
                <a:solidFill>
                  <a:srgbClr val="FFFFFF"/>
                </a:solidFill>
                <a:latin typeface="Articulat Bold"/>
              </a:rPr>
              <a:t>www.thesocialhub.co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grpSp>
        <p:nvGrpSpPr>
          <p:cNvPr id="6" name="Group 6"/>
          <p:cNvGrpSpPr/>
          <p:nvPr/>
        </p:nvGrpSpPr>
        <p:grpSpPr>
          <a:xfrm>
            <a:off x="588917" y="3308968"/>
            <a:ext cx="10771421" cy="6821900"/>
            <a:chOff x="0" y="0"/>
            <a:chExt cx="14361895" cy="9095867"/>
          </a:xfrm>
        </p:grpSpPr>
        <p:sp>
          <p:nvSpPr>
            <p:cNvPr id="7" name="Freeform 7"/>
            <p:cNvSpPr/>
            <p:nvPr/>
          </p:nvSpPr>
          <p:spPr>
            <a:xfrm>
              <a:off x="0" y="0"/>
              <a:ext cx="14361895" cy="9095867"/>
            </a:xfrm>
            <a:custGeom>
              <a:avLst/>
              <a:gdLst/>
              <a:ahLst/>
              <a:cxnLst/>
              <a:rect l="l" t="t" r="r" b="b"/>
              <a:pathLst>
                <a:path w="14361895" h="9095867">
                  <a:moveTo>
                    <a:pt x="0" y="0"/>
                  </a:moveTo>
                  <a:lnTo>
                    <a:pt x="14361895" y="0"/>
                  </a:lnTo>
                  <a:lnTo>
                    <a:pt x="14361895" y="9095867"/>
                  </a:lnTo>
                  <a:lnTo>
                    <a:pt x="0" y="9095867"/>
                  </a:lnTo>
                  <a:lnTo>
                    <a:pt x="0" y="0"/>
                  </a:lnTo>
                  <a:close/>
                </a:path>
              </a:pathLst>
            </a:custGeom>
            <a:blipFill>
              <a:blip r:embed="rId6"/>
              <a:stretch>
                <a:fillRect/>
              </a:stretch>
            </a:blipFill>
          </p:spPr>
          <p:txBody>
            <a:bodyPr/>
            <a:lstStyle/>
            <a:p>
              <a:endParaRPr lang="tr-TR"/>
            </a:p>
          </p:txBody>
        </p:sp>
        <p:grpSp>
          <p:nvGrpSpPr>
            <p:cNvPr id="8" name="Group 8"/>
            <p:cNvGrpSpPr/>
            <p:nvPr/>
          </p:nvGrpSpPr>
          <p:grpSpPr>
            <a:xfrm>
              <a:off x="2317736" y="12700"/>
              <a:ext cx="4114800" cy="671321"/>
              <a:chOff x="0" y="0"/>
              <a:chExt cx="812800" cy="132607"/>
            </a:xfrm>
          </p:grpSpPr>
          <p:sp>
            <p:nvSpPr>
              <p:cNvPr id="9" name="Freeform 9"/>
              <p:cNvSpPr/>
              <p:nvPr/>
            </p:nvSpPr>
            <p:spPr>
              <a:xfrm>
                <a:off x="0" y="0"/>
                <a:ext cx="812800" cy="132607"/>
              </a:xfrm>
              <a:custGeom>
                <a:avLst/>
                <a:gdLst/>
                <a:ahLst/>
                <a:cxnLst/>
                <a:rect l="l" t="t" r="r" b="b"/>
                <a:pathLst>
                  <a:path w="812800" h="132607">
                    <a:moveTo>
                      <a:pt x="0" y="0"/>
                    </a:moveTo>
                    <a:lnTo>
                      <a:pt x="812800" y="0"/>
                    </a:lnTo>
                    <a:lnTo>
                      <a:pt x="812800" y="132607"/>
                    </a:lnTo>
                    <a:lnTo>
                      <a:pt x="0" y="132607"/>
                    </a:lnTo>
                    <a:close/>
                  </a:path>
                </a:pathLst>
              </a:custGeom>
              <a:solidFill>
                <a:srgbClr val="FFFFFF"/>
              </a:solidFill>
            </p:spPr>
            <p:txBody>
              <a:bodyPr/>
              <a:lstStyle/>
              <a:p>
                <a:endParaRPr lang="tr-TR"/>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520"/>
                  </a:lnSpc>
                </a:pPr>
                <a:endParaRPr/>
              </a:p>
            </p:txBody>
          </p:sp>
        </p:grpSp>
      </p:grpSp>
      <p:sp>
        <p:nvSpPr>
          <p:cNvPr id="11" name="TextBox 11"/>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Konaklama</a:t>
            </a:r>
          </a:p>
        </p:txBody>
      </p:sp>
      <p:sp>
        <p:nvSpPr>
          <p:cNvPr id="12" name="TextBox 12"/>
          <p:cNvSpPr txBox="1"/>
          <p:nvPr/>
        </p:nvSpPr>
        <p:spPr>
          <a:xfrm>
            <a:off x="588917" y="2421971"/>
            <a:ext cx="10771421" cy="512961"/>
          </a:xfrm>
          <a:prstGeom prst="rect">
            <a:avLst/>
          </a:prstGeom>
        </p:spPr>
        <p:txBody>
          <a:bodyPr lIns="0" tIns="0" rIns="0" bIns="0" rtlCol="0" anchor="t">
            <a:spAutoFit/>
          </a:bodyPr>
          <a:lstStyle/>
          <a:p>
            <a:pPr>
              <a:lnSpc>
                <a:spcPts val="4000"/>
              </a:lnSpc>
            </a:pPr>
            <a:r>
              <a:rPr lang="en-US" sz="4000" dirty="0">
                <a:solidFill>
                  <a:srgbClr val="FFFFFF"/>
                </a:solidFill>
                <a:latin typeface="Articulat Bold"/>
              </a:rPr>
              <a:t>www.spotahome.co</a:t>
            </a:r>
            <a:r>
              <a:rPr lang="tr-TR" sz="4000" dirty="0">
                <a:solidFill>
                  <a:srgbClr val="FFFFFF"/>
                </a:solidFill>
                <a:latin typeface="Articulat Bold"/>
              </a:rPr>
              <a:t>m</a:t>
            </a:r>
            <a:endParaRPr lang="en-US" sz="4000" dirty="0">
              <a:solidFill>
                <a:srgbClr val="FFFFFF"/>
              </a:solidFill>
              <a:latin typeface="Articula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0600" y="2330870"/>
            <a:ext cx="3086100" cy="3642060"/>
          </a:xfrm>
          <a:prstGeom prst="rect">
            <a:avLst/>
          </a:prstGeom>
        </p:spPr>
        <p:txBody>
          <a:bodyPr lIns="50800" tIns="50800" rIns="50800" bIns="50800" rtlCol="0" anchor="ctr"/>
          <a:lstStyle/>
          <a:p>
            <a:pPr algn="ctr">
              <a:lnSpc>
                <a:spcPts val="3080"/>
              </a:lnSpc>
            </a:pPr>
            <a:endParaRPr/>
          </a:p>
        </p:txBody>
      </p:sp>
      <p:grpSp>
        <p:nvGrpSpPr>
          <p:cNvPr id="5" name="Group 5"/>
          <p:cNvGrpSpPr/>
          <p:nvPr/>
        </p:nvGrpSpPr>
        <p:grpSpPr>
          <a:xfrm>
            <a:off x="588917" y="377523"/>
            <a:ext cx="6023456" cy="1302353"/>
            <a:chOff x="0" y="0"/>
            <a:chExt cx="8031274" cy="1736471"/>
          </a:xfrm>
        </p:grpSpPr>
        <p:sp>
          <p:nvSpPr>
            <p:cNvPr id="6" name="Freeform 6"/>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7" name="Freeform 7"/>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8" name="Freeform 8"/>
          <p:cNvSpPr/>
          <p:nvPr/>
        </p:nvSpPr>
        <p:spPr>
          <a:xfrm>
            <a:off x="13402859" y="377523"/>
            <a:ext cx="2409469" cy="2873827"/>
          </a:xfrm>
          <a:custGeom>
            <a:avLst/>
            <a:gdLst/>
            <a:ahLst/>
            <a:cxnLst/>
            <a:rect l="l" t="t" r="r" b="b"/>
            <a:pathLst>
              <a:path w="2409469" h="2873827">
                <a:moveTo>
                  <a:pt x="0" y="0"/>
                </a:moveTo>
                <a:lnTo>
                  <a:pt x="2409468" y="0"/>
                </a:lnTo>
                <a:lnTo>
                  <a:pt x="2409468" y="2873828"/>
                </a:lnTo>
                <a:lnTo>
                  <a:pt x="0" y="28738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Freeform 9"/>
          <p:cNvSpPr/>
          <p:nvPr/>
        </p:nvSpPr>
        <p:spPr>
          <a:xfrm>
            <a:off x="16274887" y="4249382"/>
            <a:ext cx="1968825" cy="2599109"/>
          </a:xfrm>
          <a:custGeom>
            <a:avLst/>
            <a:gdLst/>
            <a:ahLst/>
            <a:cxnLst/>
            <a:rect l="l" t="t" r="r" b="b"/>
            <a:pathLst>
              <a:path w="1968825" h="2599109">
                <a:moveTo>
                  <a:pt x="0" y="0"/>
                </a:moveTo>
                <a:lnTo>
                  <a:pt x="1968826" y="0"/>
                </a:lnTo>
                <a:lnTo>
                  <a:pt x="1968826" y="2599109"/>
                </a:lnTo>
                <a:lnTo>
                  <a:pt x="0" y="2599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Freeform 10"/>
          <p:cNvSpPr/>
          <p:nvPr/>
        </p:nvSpPr>
        <p:spPr>
          <a:xfrm>
            <a:off x="10851883" y="4249382"/>
            <a:ext cx="1751150" cy="2599109"/>
          </a:xfrm>
          <a:custGeom>
            <a:avLst/>
            <a:gdLst/>
            <a:ahLst/>
            <a:cxnLst/>
            <a:rect l="l" t="t" r="r" b="b"/>
            <a:pathLst>
              <a:path w="1751150" h="2599109">
                <a:moveTo>
                  <a:pt x="0" y="0"/>
                </a:moveTo>
                <a:lnTo>
                  <a:pt x="1751149" y="0"/>
                </a:lnTo>
                <a:lnTo>
                  <a:pt x="1751149" y="2599109"/>
                </a:lnTo>
                <a:lnTo>
                  <a:pt x="0" y="2599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 name="Freeform 11"/>
          <p:cNvSpPr/>
          <p:nvPr/>
        </p:nvSpPr>
        <p:spPr>
          <a:xfrm>
            <a:off x="13317430" y="7073806"/>
            <a:ext cx="2580326" cy="3615168"/>
          </a:xfrm>
          <a:custGeom>
            <a:avLst/>
            <a:gdLst/>
            <a:ahLst/>
            <a:cxnLst/>
            <a:rect l="l" t="t" r="r" b="b"/>
            <a:pathLst>
              <a:path w="2580326" h="3615168">
                <a:moveTo>
                  <a:pt x="0" y="0"/>
                </a:moveTo>
                <a:lnTo>
                  <a:pt x="2580326" y="0"/>
                </a:lnTo>
                <a:lnTo>
                  <a:pt x="2580326" y="3615168"/>
                </a:lnTo>
                <a:lnTo>
                  <a:pt x="0" y="3615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2" name="Freeform 12"/>
          <p:cNvSpPr/>
          <p:nvPr/>
        </p:nvSpPr>
        <p:spPr>
          <a:xfrm>
            <a:off x="13215701" y="4249382"/>
            <a:ext cx="2783783" cy="2341857"/>
          </a:xfrm>
          <a:custGeom>
            <a:avLst/>
            <a:gdLst/>
            <a:ahLst/>
            <a:cxnLst/>
            <a:rect l="l" t="t" r="r" b="b"/>
            <a:pathLst>
              <a:path w="2783783" h="2341857">
                <a:moveTo>
                  <a:pt x="0" y="0"/>
                </a:moveTo>
                <a:lnTo>
                  <a:pt x="2783783" y="0"/>
                </a:lnTo>
                <a:lnTo>
                  <a:pt x="2783783" y="2341858"/>
                </a:lnTo>
                <a:lnTo>
                  <a:pt x="0" y="23418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3" name="TextBox 13"/>
          <p:cNvSpPr txBox="1"/>
          <p:nvPr/>
        </p:nvSpPr>
        <p:spPr>
          <a:xfrm>
            <a:off x="487346" y="2588548"/>
            <a:ext cx="9952053" cy="7360989"/>
          </a:xfrm>
          <a:prstGeom prst="rect">
            <a:avLst/>
          </a:prstGeom>
        </p:spPr>
        <p:txBody>
          <a:bodyPr wrap="square" lIns="0" tIns="0" rIns="0" bIns="0" rtlCol="0" anchor="t">
            <a:spAutoFit/>
          </a:bodyPr>
          <a:lstStyle/>
          <a:p>
            <a:pPr marL="647695" lvl="1" indent="-323848">
              <a:lnSpc>
                <a:spcPts val="4199"/>
              </a:lnSpc>
              <a:buFont typeface="Arial"/>
              <a:buChar char="•"/>
            </a:pPr>
            <a:r>
              <a:rPr lang="en-US" sz="2999" dirty="0" err="1">
                <a:solidFill>
                  <a:srgbClr val="000000"/>
                </a:solidFill>
                <a:latin typeface="Articulat"/>
              </a:rPr>
              <a:t>Üniversite</a:t>
            </a:r>
            <a:r>
              <a:rPr lang="en-US" sz="2999" dirty="0">
                <a:solidFill>
                  <a:srgbClr val="000000"/>
                </a:solidFill>
                <a:latin typeface="Articulat"/>
              </a:rPr>
              <a:t> </a:t>
            </a:r>
            <a:r>
              <a:rPr lang="en-US" sz="2999" dirty="0" err="1">
                <a:solidFill>
                  <a:srgbClr val="000000"/>
                </a:solidFill>
                <a:latin typeface="Articulat"/>
              </a:rPr>
              <a:t>öğrencilerine</a:t>
            </a:r>
            <a:r>
              <a:rPr lang="en-US" sz="2999" dirty="0">
                <a:solidFill>
                  <a:srgbClr val="000000"/>
                </a:solidFill>
                <a:latin typeface="Articulat"/>
              </a:rPr>
              <a:t> </a:t>
            </a:r>
            <a:r>
              <a:rPr lang="en-US" sz="2999" dirty="0" err="1">
                <a:solidFill>
                  <a:srgbClr val="000000"/>
                </a:solidFill>
                <a:latin typeface="Articulat"/>
              </a:rPr>
              <a:t>Avrupa</a:t>
            </a:r>
            <a:r>
              <a:rPr lang="en-US" sz="2999" dirty="0">
                <a:solidFill>
                  <a:srgbClr val="000000"/>
                </a:solidFill>
                <a:latin typeface="Articulat"/>
              </a:rPr>
              <a:t> </a:t>
            </a:r>
            <a:r>
              <a:rPr lang="en-US" sz="2999" dirty="0" err="1">
                <a:solidFill>
                  <a:srgbClr val="000000"/>
                </a:solidFill>
                <a:latin typeface="Articulat"/>
              </a:rPr>
              <a:t>ülkelerinde</a:t>
            </a:r>
            <a:r>
              <a:rPr lang="en-US" sz="2999" dirty="0">
                <a:solidFill>
                  <a:srgbClr val="000000"/>
                </a:solidFill>
                <a:latin typeface="Articulat"/>
              </a:rPr>
              <a:t> </a:t>
            </a:r>
            <a:r>
              <a:rPr lang="en-US" sz="2999" dirty="0" err="1">
                <a:solidFill>
                  <a:srgbClr val="000000"/>
                </a:solidFill>
                <a:latin typeface="Articulat"/>
              </a:rPr>
              <a:t>staj</a:t>
            </a:r>
            <a:r>
              <a:rPr lang="en-US" sz="2999" dirty="0">
                <a:solidFill>
                  <a:srgbClr val="000000"/>
                </a:solidFill>
                <a:latin typeface="Articulat"/>
              </a:rPr>
              <a:t> </a:t>
            </a:r>
            <a:r>
              <a:rPr lang="en-US" sz="2999" dirty="0" err="1">
                <a:solidFill>
                  <a:srgbClr val="000000"/>
                </a:solidFill>
                <a:latin typeface="Articulat"/>
              </a:rPr>
              <a:t>yapma</a:t>
            </a:r>
            <a:r>
              <a:rPr lang="en-US" sz="2999" dirty="0">
                <a:solidFill>
                  <a:srgbClr val="000000"/>
                </a:solidFill>
                <a:latin typeface="Articulat"/>
              </a:rPr>
              <a:t> </a:t>
            </a:r>
            <a:r>
              <a:rPr lang="en-US" sz="2999" dirty="0" err="1">
                <a:solidFill>
                  <a:srgbClr val="000000"/>
                </a:solidFill>
                <a:latin typeface="Articulat"/>
              </a:rPr>
              <a:t>imkanı</a:t>
            </a:r>
            <a:r>
              <a:rPr lang="en-US" sz="2999" dirty="0">
                <a:solidFill>
                  <a:srgbClr val="000000"/>
                </a:solidFill>
                <a:latin typeface="Articulat"/>
              </a:rPr>
              <a:t> </a:t>
            </a:r>
            <a:r>
              <a:rPr lang="en-US" sz="2999" dirty="0" err="1">
                <a:solidFill>
                  <a:srgbClr val="000000"/>
                </a:solidFill>
                <a:latin typeface="Articulat"/>
              </a:rPr>
              <a:t>sağlar</a:t>
            </a:r>
            <a:r>
              <a:rPr lang="en-US" sz="2999" dirty="0">
                <a:solidFill>
                  <a:srgbClr val="000000"/>
                </a:solidFill>
                <a:latin typeface="Articulat"/>
              </a:rPr>
              <a:t>.</a:t>
            </a:r>
            <a:endParaRPr lang="tr-TR" sz="2999" dirty="0">
              <a:solidFill>
                <a:srgbClr val="000000"/>
              </a:solidFill>
              <a:latin typeface="Articulat"/>
            </a:endParaRPr>
          </a:p>
          <a:p>
            <a:pPr marL="647695" lvl="1" indent="-323848">
              <a:lnSpc>
                <a:spcPts val="4199"/>
              </a:lnSpc>
              <a:buFont typeface="Arial"/>
              <a:buChar char="•"/>
            </a:pPr>
            <a:r>
              <a:rPr lang="en-US" sz="2999" dirty="0" err="1">
                <a:solidFill>
                  <a:srgbClr val="000000"/>
                </a:solidFill>
                <a:latin typeface="Articulat"/>
              </a:rPr>
              <a:t>Gidilen</a:t>
            </a:r>
            <a:r>
              <a:rPr lang="en-US" sz="2999" dirty="0">
                <a:solidFill>
                  <a:srgbClr val="000000"/>
                </a:solidFill>
                <a:latin typeface="Articulat"/>
              </a:rPr>
              <a:t> </a:t>
            </a:r>
            <a:r>
              <a:rPr lang="en-US" sz="2999" dirty="0" err="1">
                <a:solidFill>
                  <a:srgbClr val="000000"/>
                </a:solidFill>
                <a:latin typeface="Articulat"/>
              </a:rPr>
              <a:t>ülkeye</a:t>
            </a:r>
            <a:r>
              <a:rPr lang="en-US" sz="2999" dirty="0">
                <a:solidFill>
                  <a:srgbClr val="000000"/>
                </a:solidFill>
                <a:latin typeface="Articulat"/>
              </a:rPr>
              <a:t> </a:t>
            </a:r>
            <a:r>
              <a:rPr lang="en-US" sz="2999" dirty="0" err="1">
                <a:solidFill>
                  <a:srgbClr val="000000"/>
                </a:solidFill>
                <a:latin typeface="Articulat"/>
              </a:rPr>
              <a:t>göre</a:t>
            </a:r>
            <a:r>
              <a:rPr lang="en-US" sz="2999" dirty="0">
                <a:solidFill>
                  <a:srgbClr val="000000"/>
                </a:solidFill>
                <a:latin typeface="Articulat"/>
              </a:rPr>
              <a:t> </a:t>
            </a:r>
            <a:r>
              <a:rPr lang="en-US" sz="2999" dirty="0" err="1">
                <a:solidFill>
                  <a:srgbClr val="000000"/>
                </a:solidFill>
                <a:latin typeface="Articulat"/>
              </a:rPr>
              <a:t>aylık</a:t>
            </a:r>
            <a:r>
              <a:rPr lang="en-US" sz="2999" dirty="0">
                <a:solidFill>
                  <a:srgbClr val="000000"/>
                </a:solidFill>
                <a:latin typeface="Articulat"/>
              </a:rPr>
              <a:t> </a:t>
            </a:r>
            <a:r>
              <a:rPr lang="en-US" sz="2999" dirty="0" err="1">
                <a:solidFill>
                  <a:srgbClr val="000000"/>
                </a:solidFill>
                <a:latin typeface="Articulat"/>
              </a:rPr>
              <a:t>hibe</a:t>
            </a:r>
            <a:r>
              <a:rPr lang="en-US" sz="2999" dirty="0">
                <a:solidFill>
                  <a:srgbClr val="000000"/>
                </a:solidFill>
                <a:latin typeface="Articulat"/>
              </a:rPr>
              <a:t>(burs) </a:t>
            </a:r>
            <a:r>
              <a:rPr lang="en-US" sz="2999" dirty="0" err="1">
                <a:solidFill>
                  <a:srgbClr val="000000"/>
                </a:solidFill>
                <a:latin typeface="Articulat"/>
              </a:rPr>
              <a:t>sağlanır</a:t>
            </a:r>
            <a:r>
              <a:rPr lang="en-US" sz="2999" dirty="0">
                <a:solidFill>
                  <a:srgbClr val="000000"/>
                </a:solidFill>
                <a:latin typeface="Articulat"/>
              </a:rPr>
              <a:t>.</a:t>
            </a:r>
            <a:endParaRPr lang="tr-TR" sz="2999" dirty="0">
              <a:solidFill>
                <a:srgbClr val="000000"/>
              </a:solidFill>
              <a:latin typeface="Articulat"/>
            </a:endParaRPr>
          </a:p>
          <a:p>
            <a:pPr marL="647695" lvl="1" indent="-323848">
              <a:lnSpc>
                <a:spcPts val="4199"/>
              </a:lnSpc>
              <a:buFont typeface="Arial"/>
              <a:buChar char="•"/>
            </a:pPr>
            <a:r>
              <a:rPr lang="tr-TR" sz="2999" dirty="0">
                <a:solidFill>
                  <a:srgbClr val="000000"/>
                </a:solidFill>
                <a:latin typeface="Articulat"/>
              </a:rPr>
              <a:t>Stajın minimum süresi 2 ay, maksimum süresi 12 aydır.</a:t>
            </a:r>
          </a:p>
          <a:p>
            <a:pPr marL="647695" lvl="1" indent="-323848">
              <a:lnSpc>
                <a:spcPts val="4199"/>
              </a:lnSpc>
              <a:buFont typeface="Arial"/>
              <a:buChar char="•"/>
            </a:pPr>
            <a:r>
              <a:rPr lang="tr-TR" sz="2999" dirty="0">
                <a:solidFill>
                  <a:srgbClr val="000000"/>
                </a:solidFill>
                <a:latin typeface="Articulat"/>
              </a:rPr>
              <a:t>Tıp Fakültesi için maksimum staj süresi 24 aydır.</a:t>
            </a:r>
            <a:endParaRPr lang="en-US" sz="2999" dirty="0">
              <a:solidFill>
                <a:srgbClr val="000000"/>
              </a:solidFill>
              <a:latin typeface="Articulat"/>
            </a:endParaRPr>
          </a:p>
          <a:p>
            <a:pPr marL="647695" lvl="1" indent="-323848">
              <a:lnSpc>
                <a:spcPts val="4199"/>
              </a:lnSpc>
              <a:buFont typeface="Arial"/>
              <a:buChar char="•"/>
            </a:pPr>
            <a:r>
              <a:rPr lang="en-US" sz="2999" dirty="0" err="1">
                <a:solidFill>
                  <a:srgbClr val="000000"/>
                </a:solidFill>
                <a:latin typeface="Articulat"/>
              </a:rPr>
              <a:t>Üniversitemizde</a:t>
            </a:r>
            <a:r>
              <a:rPr lang="en-US" sz="2999" dirty="0">
                <a:solidFill>
                  <a:srgbClr val="000000"/>
                </a:solidFill>
                <a:latin typeface="Articulat"/>
              </a:rPr>
              <a:t> </a:t>
            </a:r>
            <a:r>
              <a:rPr lang="en-US" sz="2999" dirty="0" err="1">
                <a:solidFill>
                  <a:srgbClr val="000000"/>
                </a:solidFill>
                <a:latin typeface="Articulat"/>
              </a:rPr>
              <a:t>hibe</a:t>
            </a:r>
            <a:r>
              <a:rPr lang="en-US" sz="2999" dirty="0">
                <a:solidFill>
                  <a:srgbClr val="000000"/>
                </a:solidFill>
                <a:latin typeface="Articulat"/>
              </a:rPr>
              <a:t> </a:t>
            </a:r>
            <a:r>
              <a:rPr lang="en-US" sz="2999" dirty="0" err="1">
                <a:solidFill>
                  <a:srgbClr val="000000"/>
                </a:solidFill>
                <a:latin typeface="Articulat"/>
              </a:rPr>
              <a:t>sağlanan</a:t>
            </a:r>
            <a:r>
              <a:rPr lang="en-US" sz="2999" dirty="0">
                <a:solidFill>
                  <a:srgbClr val="000000"/>
                </a:solidFill>
                <a:latin typeface="Articulat"/>
              </a:rPr>
              <a:t> </a:t>
            </a:r>
            <a:r>
              <a:rPr lang="en-US" sz="2999" dirty="0" err="1">
                <a:solidFill>
                  <a:srgbClr val="000000"/>
                </a:solidFill>
                <a:latin typeface="Articulat"/>
              </a:rPr>
              <a:t>staj</a:t>
            </a:r>
            <a:r>
              <a:rPr lang="en-US" sz="2999" dirty="0">
                <a:solidFill>
                  <a:srgbClr val="000000"/>
                </a:solidFill>
                <a:latin typeface="Articulat"/>
              </a:rPr>
              <a:t> </a:t>
            </a:r>
            <a:r>
              <a:rPr lang="en-US" sz="2999" dirty="0" err="1">
                <a:solidFill>
                  <a:srgbClr val="000000"/>
                </a:solidFill>
                <a:latin typeface="Articulat"/>
              </a:rPr>
              <a:t>süresi</a:t>
            </a:r>
            <a:r>
              <a:rPr lang="en-US" sz="2999" dirty="0">
                <a:solidFill>
                  <a:srgbClr val="000000"/>
                </a:solidFill>
                <a:latin typeface="Articulat"/>
              </a:rPr>
              <a:t> 2 </a:t>
            </a:r>
            <a:r>
              <a:rPr lang="en-US" sz="2999" dirty="0" err="1">
                <a:solidFill>
                  <a:srgbClr val="000000"/>
                </a:solidFill>
                <a:latin typeface="Articulat"/>
              </a:rPr>
              <a:t>aydır</a:t>
            </a:r>
            <a:r>
              <a:rPr lang="en-US" sz="2999" dirty="0">
                <a:solidFill>
                  <a:srgbClr val="000000"/>
                </a:solidFill>
                <a:latin typeface="Articulat"/>
              </a:rPr>
              <a:t>.</a:t>
            </a:r>
          </a:p>
          <a:p>
            <a:pPr marL="647695" lvl="1" indent="-323848">
              <a:lnSpc>
                <a:spcPts val="4199"/>
              </a:lnSpc>
              <a:buFont typeface="Arial"/>
              <a:buChar char="•"/>
            </a:pPr>
            <a:r>
              <a:rPr lang="en-US" sz="2999" dirty="0" err="1">
                <a:solidFill>
                  <a:srgbClr val="000000"/>
                </a:solidFill>
                <a:latin typeface="Articulat"/>
              </a:rPr>
              <a:t>Zorunlu</a:t>
            </a:r>
            <a:r>
              <a:rPr lang="en-US" sz="2999" dirty="0">
                <a:solidFill>
                  <a:srgbClr val="000000"/>
                </a:solidFill>
                <a:latin typeface="Articulat"/>
              </a:rPr>
              <a:t> </a:t>
            </a:r>
            <a:r>
              <a:rPr lang="en-US" sz="2999" dirty="0" err="1">
                <a:solidFill>
                  <a:srgbClr val="000000"/>
                </a:solidFill>
                <a:latin typeface="Articulat"/>
              </a:rPr>
              <a:t>stajı</a:t>
            </a:r>
            <a:r>
              <a:rPr lang="en-US" sz="2999" dirty="0">
                <a:solidFill>
                  <a:srgbClr val="000000"/>
                </a:solidFill>
                <a:latin typeface="Articulat"/>
              </a:rPr>
              <a:t> </a:t>
            </a:r>
            <a:r>
              <a:rPr lang="en-US" sz="2999" dirty="0" err="1">
                <a:solidFill>
                  <a:srgbClr val="000000"/>
                </a:solidFill>
                <a:latin typeface="Articulat"/>
              </a:rPr>
              <a:t>olan</a:t>
            </a:r>
            <a:r>
              <a:rPr lang="en-US" sz="2999" dirty="0">
                <a:solidFill>
                  <a:srgbClr val="000000"/>
                </a:solidFill>
                <a:latin typeface="Articulat"/>
              </a:rPr>
              <a:t> </a:t>
            </a:r>
            <a:r>
              <a:rPr lang="en-US" sz="2999" dirty="0" err="1">
                <a:solidFill>
                  <a:srgbClr val="000000"/>
                </a:solidFill>
                <a:latin typeface="Articulat"/>
              </a:rPr>
              <a:t>bölümlerde</a:t>
            </a:r>
            <a:r>
              <a:rPr lang="en-US" sz="2999" dirty="0">
                <a:solidFill>
                  <a:srgbClr val="000000"/>
                </a:solidFill>
                <a:latin typeface="Articulat"/>
              </a:rPr>
              <a:t> </a:t>
            </a:r>
            <a:r>
              <a:rPr lang="en-US" sz="2999" dirty="0" err="1">
                <a:solidFill>
                  <a:srgbClr val="000000"/>
                </a:solidFill>
                <a:latin typeface="Articulat"/>
              </a:rPr>
              <a:t>zorunlu</a:t>
            </a:r>
            <a:r>
              <a:rPr lang="en-US" sz="2999" dirty="0">
                <a:solidFill>
                  <a:srgbClr val="000000"/>
                </a:solidFill>
                <a:latin typeface="Articulat"/>
              </a:rPr>
              <a:t> </a:t>
            </a:r>
            <a:r>
              <a:rPr lang="en-US" sz="2999" dirty="0" err="1">
                <a:solidFill>
                  <a:srgbClr val="000000"/>
                </a:solidFill>
                <a:latin typeface="Articulat"/>
              </a:rPr>
              <a:t>staj</a:t>
            </a:r>
            <a:r>
              <a:rPr lang="en-US" sz="2999" dirty="0">
                <a:solidFill>
                  <a:srgbClr val="000000"/>
                </a:solidFill>
                <a:latin typeface="Articulat"/>
              </a:rPr>
              <a:t> </a:t>
            </a:r>
            <a:r>
              <a:rPr lang="en-US" sz="2999" dirty="0" err="1">
                <a:solidFill>
                  <a:srgbClr val="000000"/>
                </a:solidFill>
                <a:latin typeface="Articulat"/>
              </a:rPr>
              <a:t>yerine</a:t>
            </a:r>
            <a:r>
              <a:rPr lang="en-US" sz="2999" dirty="0">
                <a:solidFill>
                  <a:srgbClr val="000000"/>
                </a:solidFill>
                <a:latin typeface="Articulat"/>
              </a:rPr>
              <a:t> </a:t>
            </a:r>
            <a:r>
              <a:rPr lang="en-US" sz="2999" dirty="0" err="1">
                <a:solidFill>
                  <a:srgbClr val="000000"/>
                </a:solidFill>
                <a:latin typeface="Articulat"/>
              </a:rPr>
              <a:t>sayılabilir</a:t>
            </a:r>
            <a:r>
              <a:rPr lang="en-US" sz="2999" dirty="0">
                <a:solidFill>
                  <a:srgbClr val="000000"/>
                </a:solidFill>
                <a:latin typeface="Articulat"/>
              </a:rPr>
              <a:t>. </a:t>
            </a:r>
          </a:p>
          <a:p>
            <a:pPr marL="647695" lvl="1" indent="-323848">
              <a:lnSpc>
                <a:spcPts val="4199"/>
              </a:lnSpc>
              <a:buFont typeface="Arial"/>
              <a:buChar char="•"/>
            </a:pPr>
            <a:r>
              <a:rPr lang="en-US" sz="2999" dirty="0" err="1">
                <a:solidFill>
                  <a:srgbClr val="000000"/>
                </a:solidFill>
                <a:latin typeface="Articulat"/>
              </a:rPr>
              <a:t>Zorunlu</a:t>
            </a:r>
            <a:r>
              <a:rPr lang="en-US" sz="2999" dirty="0">
                <a:solidFill>
                  <a:srgbClr val="000000"/>
                </a:solidFill>
                <a:latin typeface="Articulat"/>
              </a:rPr>
              <a:t> </a:t>
            </a:r>
            <a:r>
              <a:rPr lang="en-US" sz="2999" dirty="0" err="1">
                <a:solidFill>
                  <a:srgbClr val="000000"/>
                </a:solidFill>
                <a:latin typeface="Articulat"/>
              </a:rPr>
              <a:t>stajı</a:t>
            </a:r>
            <a:r>
              <a:rPr lang="en-US" sz="2999" dirty="0">
                <a:solidFill>
                  <a:srgbClr val="000000"/>
                </a:solidFill>
                <a:latin typeface="Articulat"/>
              </a:rPr>
              <a:t> </a:t>
            </a:r>
            <a:r>
              <a:rPr lang="en-US" sz="2999" dirty="0" err="1">
                <a:solidFill>
                  <a:srgbClr val="000000"/>
                </a:solidFill>
                <a:latin typeface="Articulat"/>
              </a:rPr>
              <a:t>olmayan</a:t>
            </a:r>
            <a:r>
              <a:rPr lang="en-US" sz="2999" dirty="0">
                <a:solidFill>
                  <a:srgbClr val="000000"/>
                </a:solidFill>
                <a:latin typeface="Articulat"/>
              </a:rPr>
              <a:t> </a:t>
            </a:r>
            <a:r>
              <a:rPr lang="en-US" sz="2999" dirty="0" err="1">
                <a:solidFill>
                  <a:srgbClr val="000000"/>
                </a:solidFill>
                <a:latin typeface="Articulat"/>
              </a:rPr>
              <a:t>bölümler</a:t>
            </a:r>
            <a:r>
              <a:rPr lang="en-US" sz="2999" dirty="0">
                <a:solidFill>
                  <a:srgbClr val="000000"/>
                </a:solidFill>
                <a:latin typeface="Articulat"/>
              </a:rPr>
              <a:t> de </a:t>
            </a:r>
            <a:r>
              <a:rPr lang="en-US" sz="2999" dirty="0" err="1">
                <a:solidFill>
                  <a:srgbClr val="000000"/>
                </a:solidFill>
                <a:latin typeface="Articulat"/>
              </a:rPr>
              <a:t>faydalanabilir</a:t>
            </a:r>
            <a:r>
              <a:rPr lang="tr-TR" sz="2999" dirty="0" err="1">
                <a:solidFill>
                  <a:srgbClr val="000000"/>
                </a:solidFill>
                <a:latin typeface="Articulat"/>
              </a:rPr>
              <a:t>ler</a:t>
            </a:r>
            <a:r>
              <a:rPr lang="en-US" sz="2999" dirty="0">
                <a:solidFill>
                  <a:srgbClr val="000000"/>
                </a:solidFill>
                <a:latin typeface="Articulat"/>
              </a:rPr>
              <a:t>.</a:t>
            </a:r>
          </a:p>
          <a:p>
            <a:pPr marL="647695" lvl="1" indent="-323848">
              <a:lnSpc>
                <a:spcPts val="4199"/>
              </a:lnSpc>
              <a:buFont typeface="Arial"/>
              <a:buChar char="•"/>
            </a:pPr>
            <a:r>
              <a:rPr lang="en-US" sz="2999" dirty="0" err="1">
                <a:solidFill>
                  <a:srgbClr val="000000"/>
                </a:solidFill>
                <a:latin typeface="Articulat"/>
              </a:rPr>
              <a:t>Zorunlu</a:t>
            </a:r>
            <a:r>
              <a:rPr lang="en-US" sz="2999" dirty="0">
                <a:solidFill>
                  <a:srgbClr val="000000"/>
                </a:solidFill>
                <a:latin typeface="Articulat"/>
              </a:rPr>
              <a:t> </a:t>
            </a:r>
            <a:r>
              <a:rPr lang="en-US" sz="2999" dirty="0" err="1">
                <a:solidFill>
                  <a:srgbClr val="000000"/>
                </a:solidFill>
                <a:latin typeface="Articulat"/>
              </a:rPr>
              <a:t>stajını</a:t>
            </a:r>
            <a:r>
              <a:rPr lang="en-US" sz="2999" dirty="0">
                <a:solidFill>
                  <a:srgbClr val="000000"/>
                </a:solidFill>
                <a:latin typeface="Articulat"/>
              </a:rPr>
              <a:t> </a:t>
            </a:r>
            <a:r>
              <a:rPr lang="en-US" sz="2999" dirty="0" err="1">
                <a:solidFill>
                  <a:srgbClr val="000000"/>
                </a:solidFill>
                <a:latin typeface="Articulat"/>
              </a:rPr>
              <a:t>tamamlayan</a:t>
            </a:r>
            <a:r>
              <a:rPr lang="en-US" sz="2999" dirty="0">
                <a:solidFill>
                  <a:srgbClr val="000000"/>
                </a:solidFill>
                <a:latin typeface="Articulat"/>
              </a:rPr>
              <a:t> </a:t>
            </a:r>
            <a:r>
              <a:rPr lang="en-US" sz="2999" dirty="0" err="1">
                <a:solidFill>
                  <a:srgbClr val="000000"/>
                </a:solidFill>
                <a:latin typeface="Articulat"/>
              </a:rPr>
              <a:t>öğrenciler</a:t>
            </a:r>
            <a:r>
              <a:rPr lang="en-US" sz="2999" dirty="0">
                <a:solidFill>
                  <a:srgbClr val="000000"/>
                </a:solidFill>
                <a:latin typeface="Articulat"/>
              </a:rPr>
              <a:t> de Erasmus+ </a:t>
            </a:r>
            <a:r>
              <a:rPr lang="en-US" sz="2999" dirty="0" err="1">
                <a:solidFill>
                  <a:srgbClr val="000000"/>
                </a:solidFill>
                <a:latin typeface="Articulat"/>
              </a:rPr>
              <a:t>kapsamında</a:t>
            </a:r>
            <a:r>
              <a:rPr lang="en-US" sz="2999" dirty="0">
                <a:solidFill>
                  <a:srgbClr val="000000"/>
                </a:solidFill>
                <a:latin typeface="Articulat"/>
              </a:rPr>
              <a:t> </a:t>
            </a:r>
            <a:r>
              <a:rPr lang="en-US" sz="2999" dirty="0" err="1">
                <a:solidFill>
                  <a:srgbClr val="000000"/>
                </a:solidFill>
                <a:latin typeface="Articulat"/>
              </a:rPr>
              <a:t>gönüllü</a:t>
            </a:r>
            <a:r>
              <a:rPr lang="en-US" sz="2999" dirty="0">
                <a:solidFill>
                  <a:srgbClr val="000000"/>
                </a:solidFill>
                <a:latin typeface="Articulat"/>
              </a:rPr>
              <a:t> </a:t>
            </a:r>
            <a:r>
              <a:rPr lang="en-US" sz="2999" dirty="0" err="1">
                <a:solidFill>
                  <a:srgbClr val="000000"/>
                </a:solidFill>
                <a:latin typeface="Articulat"/>
              </a:rPr>
              <a:t>staj</a:t>
            </a:r>
            <a:r>
              <a:rPr lang="en-US" sz="2999" dirty="0">
                <a:solidFill>
                  <a:srgbClr val="000000"/>
                </a:solidFill>
                <a:latin typeface="Articulat"/>
              </a:rPr>
              <a:t> </a:t>
            </a:r>
            <a:r>
              <a:rPr lang="en-US" sz="2999" dirty="0" err="1">
                <a:solidFill>
                  <a:srgbClr val="000000"/>
                </a:solidFill>
                <a:latin typeface="Articulat"/>
              </a:rPr>
              <a:t>yapabilirler</a:t>
            </a:r>
            <a:r>
              <a:rPr lang="en-US" sz="2999" dirty="0">
                <a:solidFill>
                  <a:srgbClr val="000000"/>
                </a:solidFill>
                <a:latin typeface="Articulat"/>
              </a:rPr>
              <a:t>.</a:t>
            </a:r>
          </a:p>
          <a:p>
            <a:pPr marL="647695" lvl="1" indent="-323848">
              <a:lnSpc>
                <a:spcPts val="4199"/>
              </a:lnSpc>
              <a:buFont typeface="Arial"/>
              <a:buChar char="•"/>
            </a:pPr>
            <a:r>
              <a:rPr lang="en-US" sz="2999" dirty="0" err="1">
                <a:solidFill>
                  <a:srgbClr val="000000"/>
                </a:solidFill>
                <a:latin typeface="Articulat"/>
              </a:rPr>
              <a:t>Lisansüstü</a:t>
            </a:r>
            <a:r>
              <a:rPr lang="en-US" sz="2999" dirty="0">
                <a:solidFill>
                  <a:srgbClr val="000000"/>
                </a:solidFill>
                <a:latin typeface="Articulat"/>
              </a:rPr>
              <a:t> </a:t>
            </a:r>
            <a:r>
              <a:rPr lang="en-US" sz="2999" dirty="0" err="1">
                <a:solidFill>
                  <a:srgbClr val="000000"/>
                </a:solidFill>
                <a:latin typeface="Articulat"/>
              </a:rPr>
              <a:t>öğrenciler</a:t>
            </a:r>
            <a:r>
              <a:rPr lang="en-US" sz="2999" dirty="0">
                <a:solidFill>
                  <a:srgbClr val="000000"/>
                </a:solidFill>
                <a:latin typeface="Articulat"/>
              </a:rPr>
              <a:t> de </a:t>
            </a:r>
            <a:r>
              <a:rPr lang="en-US" sz="2999" dirty="0" err="1">
                <a:solidFill>
                  <a:srgbClr val="000000"/>
                </a:solidFill>
                <a:latin typeface="Articulat"/>
              </a:rPr>
              <a:t>staj</a:t>
            </a:r>
            <a:r>
              <a:rPr lang="en-US" sz="2999" dirty="0">
                <a:solidFill>
                  <a:srgbClr val="000000"/>
                </a:solidFill>
                <a:latin typeface="Articulat"/>
              </a:rPr>
              <a:t> </a:t>
            </a:r>
            <a:r>
              <a:rPr lang="en-US" sz="2999" dirty="0" err="1">
                <a:solidFill>
                  <a:srgbClr val="000000"/>
                </a:solidFill>
                <a:latin typeface="Articulat"/>
              </a:rPr>
              <a:t>hareketliliğinden</a:t>
            </a:r>
            <a:r>
              <a:rPr lang="en-US" sz="2999" dirty="0">
                <a:solidFill>
                  <a:srgbClr val="000000"/>
                </a:solidFill>
                <a:latin typeface="Articulat"/>
              </a:rPr>
              <a:t> </a:t>
            </a:r>
            <a:r>
              <a:rPr lang="en-US" sz="2999" dirty="0" err="1">
                <a:solidFill>
                  <a:srgbClr val="000000"/>
                </a:solidFill>
                <a:latin typeface="Articulat"/>
              </a:rPr>
              <a:t>faydalanabilirler</a:t>
            </a:r>
            <a:r>
              <a:rPr lang="en-US" sz="2999" dirty="0">
                <a:solidFill>
                  <a:srgbClr val="000000"/>
                </a:solidFill>
                <a:latin typeface="Articulat"/>
              </a:rPr>
              <a:t>.</a:t>
            </a:r>
          </a:p>
          <a:p>
            <a:pPr>
              <a:lnSpc>
                <a:spcPts val="2800"/>
              </a:lnSpc>
            </a:pPr>
            <a:endParaRPr lang="en-US" sz="2999" dirty="0">
              <a:solidFill>
                <a:srgbClr val="000000"/>
              </a:solidFill>
              <a:latin typeface="Articulat"/>
            </a:endParaRPr>
          </a:p>
        </p:txBody>
      </p:sp>
      <p:sp>
        <p:nvSpPr>
          <p:cNvPr id="14" name="TextBox 14"/>
          <p:cNvSpPr txBox="1"/>
          <p:nvPr/>
        </p:nvSpPr>
        <p:spPr>
          <a:xfrm>
            <a:off x="842156" y="1820395"/>
            <a:ext cx="9837649" cy="512961"/>
          </a:xfrm>
          <a:prstGeom prst="rect">
            <a:avLst/>
          </a:prstGeom>
        </p:spPr>
        <p:txBody>
          <a:bodyPr wrap="square" lIns="0" tIns="0" rIns="0" bIns="0" rtlCol="0" anchor="t">
            <a:spAutoFit/>
          </a:bodyPr>
          <a:lstStyle/>
          <a:p>
            <a:pPr>
              <a:lnSpc>
                <a:spcPts val="3999"/>
              </a:lnSpc>
            </a:pPr>
            <a:r>
              <a:rPr lang="en-US" sz="3999" dirty="0">
                <a:solidFill>
                  <a:srgbClr val="8DC63F"/>
                </a:solidFill>
                <a:latin typeface="Articulat Bold"/>
              </a:rPr>
              <a:t>ERASMUS</a:t>
            </a:r>
            <a:r>
              <a:rPr lang="tr-TR" sz="3999" dirty="0">
                <a:solidFill>
                  <a:srgbClr val="8DC63F"/>
                </a:solidFill>
                <a:latin typeface="Articulat Bold"/>
              </a:rPr>
              <a:t>+</a:t>
            </a:r>
            <a:r>
              <a:rPr lang="en-US" sz="3999" dirty="0">
                <a:solidFill>
                  <a:srgbClr val="8DC63F"/>
                </a:solidFill>
                <a:latin typeface="Articulat Bold"/>
              </a:rPr>
              <a:t> STAJ</a:t>
            </a:r>
            <a:r>
              <a:rPr lang="tr-TR" sz="3999" dirty="0">
                <a:solidFill>
                  <a:srgbClr val="8DC63F"/>
                </a:solidFill>
                <a:latin typeface="Articulat Bold"/>
              </a:rPr>
              <a:t> </a:t>
            </a:r>
            <a:r>
              <a:rPr lang="en-US" sz="3999" dirty="0">
                <a:solidFill>
                  <a:srgbClr val="8DC63F"/>
                </a:solidFill>
                <a:latin typeface="Articulat Bold"/>
              </a:rPr>
              <a:t>HAREKETL</a:t>
            </a:r>
            <a:r>
              <a:rPr lang="tr-TR" sz="3999" dirty="0">
                <a:solidFill>
                  <a:srgbClr val="8DC63F"/>
                </a:solidFill>
                <a:latin typeface="Articulat Bold"/>
              </a:rPr>
              <a:t>İ</a:t>
            </a:r>
            <a:r>
              <a:rPr lang="en-US" sz="3999" dirty="0">
                <a:solidFill>
                  <a:srgbClr val="8DC63F"/>
                </a:solidFill>
                <a:latin typeface="Articulat Bold"/>
              </a:rPr>
              <a:t>L</a:t>
            </a:r>
            <a:r>
              <a:rPr lang="tr-TR" sz="3999" dirty="0">
                <a:solidFill>
                  <a:srgbClr val="8DC63F"/>
                </a:solidFill>
                <a:latin typeface="Articulat Bold"/>
              </a:rPr>
              <a:t>İ</a:t>
            </a:r>
            <a:r>
              <a:rPr lang="en-US" sz="3999" dirty="0">
                <a:solidFill>
                  <a:srgbClr val="8DC63F"/>
                </a:solidFill>
                <a:latin typeface="Articulat Bold"/>
              </a:rPr>
              <a:t>Ğ</a:t>
            </a:r>
            <a:r>
              <a:rPr lang="tr-TR" sz="3999" dirty="0">
                <a:solidFill>
                  <a:srgbClr val="8DC63F"/>
                </a:solidFill>
                <a:latin typeface="Articulat Bold"/>
              </a:rPr>
              <a:t>İ</a:t>
            </a:r>
            <a:r>
              <a:rPr lang="en-US" sz="3999" dirty="0">
                <a:solidFill>
                  <a:srgbClr val="8DC63F"/>
                </a:solidFill>
                <a:latin typeface="Articulat Bold"/>
              </a:rPr>
              <a:t> NED</a:t>
            </a:r>
            <a:r>
              <a:rPr lang="tr-TR" sz="3999" dirty="0">
                <a:solidFill>
                  <a:srgbClr val="8DC63F"/>
                </a:solidFill>
                <a:latin typeface="Articulat Bold"/>
              </a:rPr>
              <a:t>İ</a:t>
            </a:r>
            <a:r>
              <a:rPr lang="en-US" sz="3999" dirty="0">
                <a:solidFill>
                  <a:srgbClr val="8DC63F"/>
                </a:solidFill>
                <a:latin typeface="Articulat Bold"/>
              </a:rPr>
              <a:t>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5131118" y="3637142"/>
            <a:ext cx="7330413" cy="7330413"/>
          </a:xfrm>
          <a:custGeom>
            <a:avLst/>
            <a:gdLst/>
            <a:ahLst/>
            <a:cxnLst/>
            <a:rect l="l" t="t" r="r" b="b"/>
            <a:pathLst>
              <a:path w="7330413" h="7330413">
                <a:moveTo>
                  <a:pt x="0" y="0"/>
                </a:moveTo>
                <a:lnTo>
                  <a:pt x="7330413" y="0"/>
                </a:lnTo>
                <a:lnTo>
                  <a:pt x="7330413" y="7330413"/>
                </a:lnTo>
                <a:lnTo>
                  <a:pt x="0" y="73304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588917" y="377523"/>
            <a:ext cx="6023456" cy="1302353"/>
            <a:chOff x="0" y="0"/>
            <a:chExt cx="8031274" cy="1736471"/>
          </a:xfrm>
        </p:grpSpPr>
        <p:sp>
          <p:nvSpPr>
            <p:cNvPr id="4" name="Freeform 4"/>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5" name="Freeform 5"/>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6" name="Freeform 6"/>
          <p:cNvSpPr/>
          <p:nvPr/>
        </p:nvSpPr>
        <p:spPr>
          <a:xfrm>
            <a:off x="588917" y="3426025"/>
            <a:ext cx="5238619" cy="6429908"/>
          </a:xfrm>
          <a:custGeom>
            <a:avLst/>
            <a:gdLst/>
            <a:ahLst/>
            <a:cxnLst/>
            <a:rect l="l" t="t" r="r" b="b"/>
            <a:pathLst>
              <a:path w="5238619" h="6429908">
                <a:moveTo>
                  <a:pt x="0" y="0"/>
                </a:moveTo>
                <a:lnTo>
                  <a:pt x="5238618" y="0"/>
                </a:lnTo>
                <a:lnTo>
                  <a:pt x="5238618" y="6429908"/>
                </a:lnTo>
                <a:lnTo>
                  <a:pt x="0" y="6429908"/>
                </a:lnTo>
                <a:lnTo>
                  <a:pt x="0" y="0"/>
                </a:lnTo>
                <a:close/>
              </a:path>
            </a:pathLst>
          </a:custGeom>
          <a:blipFill>
            <a:blip r:embed="rId6"/>
            <a:stretch>
              <a:fillRect/>
            </a:stretch>
          </a:blipFill>
        </p:spPr>
        <p:txBody>
          <a:bodyPr/>
          <a:lstStyle/>
          <a:p>
            <a:endParaRPr lang="tr-TR"/>
          </a:p>
        </p:txBody>
      </p:sp>
      <p:sp>
        <p:nvSpPr>
          <p:cNvPr id="7" name="Freeform 7"/>
          <p:cNvSpPr/>
          <p:nvPr/>
        </p:nvSpPr>
        <p:spPr>
          <a:xfrm>
            <a:off x="5974627" y="3426025"/>
            <a:ext cx="6093903" cy="6429908"/>
          </a:xfrm>
          <a:custGeom>
            <a:avLst/>
            <a:gdLst/>
            <a:ahLst/>
            <a:cxnLst/>
            <a:rect l="l" t="t" r="r" b="b"/>
            <a:pathLst>
              <a:path w="6093903" h="6429908">
                <a:moveTo>
                  <a:pt x="0" y="0"/>
                </a:moveTo>
                <a:lnTo>
                  <a:pt x="6093904" y="0"/>
                </a:lnTo>
                <a:lnTo>
                  <a:pt x="6093904" y="6429908"/>
                </a:lnTo>
                <a:lnTo>
                  <a:pt x="0" y="6429908"/>
                </a:lnTo>
                <a:lnTo>
                  <a:pt x="0" y="0"/>
                </a:lnTo>
                <a:close/>
              </a:path>
            </a:pathLst>
          </a:custGeom>
          <a:blipFill>
            <a:blip r:embed="rId7"/>
            <a:stretch>
              <a:fillRect/>
            </a:stretch>
          </a:blipFill>
        </p:spPr>
        <p:txBody>
          <a:bodyPr/>
          <a:lstStyle/>
          <a:p>
            <a:endParaRPr lang="tr-TR"/>
          </a:p>
        </p:txBody>
      </p:sp>
      <p:sp>
        <p:nvSpPr>
          <p:cNvPr id="8" name="TextBox 8"/>
          <p:cNvSpPr txBox="1"/>
          <p:nvPr/>
        </p:nvSpPr>
        <p:spPr>
          <a:xfrm>
            <a:off x="7516579" y="670227"/>
            <a:ext cx="10771421" cy="10096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Konaklama</a:t>
            </a:r>
          </a:p>
        </p:txBody>
      </p:sp>
      <p:sp>
        <p:nvSpPr>
          <p:cNvPr id="9" name="TextBox 9"/>
          <p:cNvSpPr txBox="1"/>
          <p:nvPr/>
        </p:nvSpPr>
        <p:spPr>
          <a:xfrm>
            <a:off x="588917" y="2421971"/>
            <a:ext cx="10771421" cy="539752"/>
          </a:xfrm>
          <a:prstGeom prst="rect">
            <a:avLst/>
          </a:prstGeom>
        </p:spPr>
        <p:txBody>
          <a:bodyPr lIns="0" tIns="0" rIns="0" bIns="0" rtlCol="0" anchor="t">
            <a:spAutoFit/>
          </a:bodyPr>
          <a:lstStyle/>
          <a:p>
            <a:pPr>
              <a:lnSpc>
                <a:spcPts val="4000"/>
              </a:lnSpc>
            </a:pPr>
            <a:r>
              <a:rPr lang="en-US" sz="4000">
                <a:solidFill>
                  <a:srgbClr val="FFFFFF"/>
                </a:solidFill>
                <a:latin typeface="Articulat Bold"/>
              </a:rPr>
              <a:t>Erasmus Student Network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Freeform 2"/>
          <p:cNvSpPr/>
          <p:nvPr/>
        </p:nvSpPr>
        <p:spPr>
          <a:xfrm>
            <a:off x="14173200"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4"/>
          <p:cNvSpPr txBox="1"/>
          <p:nvPr/>
        </p:nvSpPr>
        <p:spPr>
          <a:xfrm>
            <a:off x="3806600" y="4705350"/>
            <a:ext cx="10674801" cy="1009650"/>
          </a:xfrm>
          <a:prstGeom prst="rect">
            <a:avLst/>
          </a:prstGeom>
        </p:spPr>
        <p:txBody>
          <a:bodyPr lIns="0" tIns="0" rIns="0" bIns="0" rtlCol="0" anchor="t">
            <a:spAutoFit/>
          </a:bodyPr>
          <a:lstStyle/>
          <a:p>
            <a:pPr algn="ctr">
              <a:lnSpc>
                <a:spcPts val="7500"/>
              </a:lnSpc>
            </a:pPr>
            <a:r>
              <a:rPr lang="en-US" sz="7500">
                <a:solidFill>
                  <a:srgbClr val="FFFFFF"/>
                </a:solidFill>
                <a:latin typeface="Articulat Bold"/>
              </a:rPr>
              <a:t>TEŞEKKÜRLER</a:t>
            </a:r>
          </a:p>
        </p:txBody>
      </p:sp>
      <p:sp>
        <p:nvSpPr>
          <p:cNvPr id="5" name="TextBox 5"/>
          <p:cNvSpPr txBox="1"/>
          <p:nvPr/>
        </p:nvSpPr>
        <p:spPr>
          <a:xfrm>
            <a:off x="6957231" y="7047885"/>
            <a:ext cx="4373538" cy="1979928"/>
          </a:xfrm>
          <a:prstGeom prst="rect">
            <a:avLst/>
          </a:prstGeom>
        </p:spPr>
        <p:txBody>
          <a:bodyPr lIns="0" tIns="0" rIns="0" bIns="0" rtlCol="0" anchor="t">
            <a:spAutoFit/>
          </a:bodyPr>
          <a:lstStyle/>
          <a:p>
            <a:pPr algn="ctr">
              <a:lnSpc>
                <a:spcPts val="5320"/>
              </a:lnSpc>
            </a:pPr>
            <a:r>
              <a:rPr lang="en-US" sz="3800" spc="277">
                <a:solidFill>
                  <a:srgbClr val="FFFFFF"/>
                </a:solidFill>
                <a:latin typeface="Articulat Bold"/>
              </a:rPr>
              <a:t>Değişim Programları Koordinatörlüğü</a:t>
            </a:r>
          </a:p>
        </p:txBody>
      </p:sp>
      <p:sp>
        <p:nvSpPr>
          <p:cNvPr id="6" name="Freeform 6"/>
          <p:cNvSpPr/>
          <p:nvPr/>
        </p:nvSpPr>
        <p:spPr>
          <a:xfrm>
            <a:off x="6866193" y="338301"/>
            <a:ext cx="4390468" cy="2192129"/>
          </a:xfrm>
          <a:custGeom>
            <a:avLst/>
            <a:gdLst/>
            <a:ahLst/>
            <a:cxnLst/>
            <a:rect l="l" t="t" r="r" b="b"/>
            <a:pathLst>
              <a:path w="4390468" h="2192129">
                <a:moveTo>
                  <a:pt x="0" y="0"/>
                </a:moveTo>
                <a:lnTo>
                  <a:pt x="4390468" y="0"/>
                </a:lnTo>
                <a:lnTo>
                  <a:pt x="4390468" y="2192129"/>
                </a:lnTo>
                <a:lnTo>
                  <a:pt x="0" y="2192129"/>
                </a:lnTo>
                <a:lnTo>
                  <a:pt x="0" y="0"/>
                </a:lnTo>
                <a:close/>
              </a:path>
            </a:pathLst>
          </a:custGeom>
          <a:blipFill>
            <a:blip r:embed="rId6"/>
            <a:stretch>
              <a:fillRect/>
            </a:stretch>
          </a:blipFill>
        </p:spPr>
        <p:txBody>
          <a:bodyPr/>
          <a:lstStyle/>
          <a:p>
            <a:endParaRPr lang="tr-TR"/>
          </a:p>
        </p:txBody>
      </p:sp>
      <p:sp>
        <p:nvSpPr>
          <p:cNvPr id="7" name="Freeform 7"/>
          <p:cNvSpPr/>
          <p:nvPr/>
        </p:nvSpPr>
        <p:spPr>
          <a:xfrm>
            <a:off x="6675693" y="3044780"/>
            <a:ext cx="4936614" cy="1010691"/>
          </a:xfrm>
          <a:custGeom>
            <a:avLst/>
            <a:gdLst/>
            <a:ahLst/>
            <a:cxnLst/>
            <a:rect l="l" t="t" r="r" b="b"/>
            <a:pathLst>
              <a:path w="4936614" h="1010691">
                <a:moveTo>
                  <a:pt x="0" y="0"/>
                </a:moveTo>
                <a:lnTo>
                  <a:pt x="4936614" y="0"/>
                </a:lnTo>
                <a:lnTo>
                  <a:pt x="4936614" y="1010692"/>
                </a:lnTo>
                <a:lnTo>
                  <a:pt x="0" y="1010692"/>
                </a:lnTo>
                <a:lnTo>
                  <a:pt x="0" y="0"/>
                </a:lnTo>
                <a:close/>
              </a:path>
            </a:pathLst>
          </a:custGeom>
          <a:blipFill>
            <a:blip r:embed="rId7"/>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78108"/>
            <a:ext cx="8881450" cy="5192196"/>
            <a:chOff x="0" y="0"/>
            <a:chExt cx="2339147" cy="1367492"/>
          </a:xfrm>
        </p:grpSpPr>
        <p:sp>
          <p:nvSpPr>
            <p:cNvPr id="3" name="Freeform 3"/>
            <p:cNvSpPr/>
            <p:nvPr/>
          </p:nvSpPr>
          <p:spPr>
            <a:xfrm>
              <a:off x="0" y="0"/>
              <a:ext cx="2339148" cy="1367492"/>
            </a:xfrm>
            <a:custGeom>
              <a:avLst/>
              <a:gdLst/>
              <a:ahLst/>
              <a:cxnLst/>
              <a:rect l="l" t="t" r="r" b="b"/>
              <a:pathLst>
                <a:path w="2339148" h="1367492">
                  <a:moveTo>
                    <a:pt x="0" y="0"/>
                  </a:moveTo>
                  <a:lnTo>
                    <a:pt x="2339148" y="0"/>
                  </a:lnTo>
                  <a:lnTo>
                    <a:pt x="2339148" y="1367492"/>
                  </a:lnTo>
                  <a:lnTo>
                    <a:pt x="0" y="1367492"/>
                  </a:lnTo>
                  <a:close/>
                </a:path>
              </a:pathLst>
            </a:custGeom>
            <a:solidFill>
              <a:srgbClr val="000000">
                <a:alpha val="0"/>
              </a:srgbClr>
            </a:solidFill>
            <a:ln w="9525" cap="sq">
              <a:solidFill>
                <a:srgbClr val="0B356D"/>
              </a:solidFill>
              <a:prstDash val="solid"/>
              <a:miter/>
            </a:ln>
          </p:spPr>
          <p:txBody>
            <a:bodyPr/>
            <a:lstStyle/>
            <a:p>
              <a:r>
                <a:rPr lang="tr-TR" sz="2400" b="0" i="0" u="none" strike="noStrike" baseline="0" dirty="0">
                  <a:solidFill>
                    <a:srgbClr val="000000"/>
                  </a:solidFill>
                  <a:latin typeface="Times New Roman" panose="02020603050405020304" pitchFamily="18" charset="0"/>
                </a:rPr>
                <a:t>- kamu ya da özel sektöre ait küçük, ortak veya büyük ölçekli işletmeler </a:t>
              </a:r>
            </a:p>
            <a:p>
              <a:r>
                <a:rPr lang="tr-TR" sz="2400" b="0" i="0" u="none" strike="noStrike" baseline="0" dirty="0">
                  <a:solidFill>
                    <a:srgbClr val="000000"/>
                  </a:solidFill>
                  <a:latin typeface="Times New Roman" panose="02020603050405020304" pitchFamily="18" charset="0"/>
                </a:rPr>
                <a:t>- yerel, bölgesel ya da ulusal kamu kurumları </a:t>
              </a:r>
            </a:p>
            <a:p>
              <a:r>
                <a:rPr lang="tr-TR" sz="2400" b="0" i="0" u="none" strike="noStrike" baseline="0" dirty="0">
                  <a:solidFill>
                    <a:srgbClr val="000000"/>
                  </a:solidFill>
                  <a:latin typeface="Times New Roman" panose="02020603050405020304" pitchFamily="18" charset="0"/>
                </a:rPr>
                <a:t>- gönderen ülkenin yurtdışındaki büyükelçilikleri veya konsoloslukları </a:t>
              </a:r>
            </a:p>
            <a:p>
              <a:r>
                <a:rPr lang="tr-TR" sz="2400" b="0" i="0" u="none" strike="noStrike" baseline="0" dirty="0">
                  <a:solidFill>
                    <a:srgbClr val="000000"/>
                  </a:solidFill>
                  <a:latin typeface="Times New Roman" panose="02020603050405020304" pitchFamily="18" charset="0"/>
                </a:rPr>
                <a:t>- ticaret odaları, esnaf-zanaatkâr birlikleri, borsalar ve sendika gibi iş dünyasına ait her türlü oluşum/birlik </a:t>
              </a:r>
            </a:p>
            <a:p>
              <a:r>
                <a:rPr lang="tr-TR" sz="2400" b="0" i="0" u="none" strike="noStrike" baseline="0" dirty="0">
                  <a:solidFill>
                    <a:srgbClr val="000000"/>
                  </a:solidFill>
                  <a:latin typeface="Times New Roman" panose="02020603050405020304" pitchFamily="18" charset="0"/>
                </a:rPr>
                <a:t>- araştırma enstitüleri </a:t>
              </a:r>
            </a:p>
            <a:p>
              <a:r>
                <a:rPr lang="tr-TR" sz="2400" b="0" i="0" u="none" strike="noStrike" baseline="0" dirty="0">
                  <a:solidFill>
                    <a:srgbClr val="000000"/>
                  </a:solidFill>
                  <a:latin typeface="Times New Roman" panose="02020603050405020304" pitchFamily="18" charset="0"/>
                </a:rPr>
                <a:t>- vakıflar </a:t>
              </a:r>
            </a:p>
            <a:p>
              <a:r>
                <a:rPr lang="tr-TR" sz="2400" b="0" i="0" u="none" strike="noStrike" baseline="0" dirty="0">
                  <a:solidFill>
                    <a:srgbClr val="000000"/>
                  </a:solidFill>
                  <a:latin typeface="Times New Roman" panose="02020603050405020304" pitchFamily="18" charset="0"/>
                </a:rPr>
                <a:t>- okul/enstitü/eğitim merkezi </a:t>
              </a:r>
            </a:p>
            <a:p>
              <a:r>
                <a:rPr lang="tr-TR" sz="2400" b="0" i="0" u="none" strike="noStrike" baseline="0" dirty="0">
                  <a:solidFill>
                    <a:srgbClr val="000000"/>
                  </a:solidFill>
                  <a:latin typeface="Times New Roman" panose="02020603050405020304" pitchFamily="18" charset="0"/>
                </a:rPr>
                <a:t>- kar amacı gütmeyen kurumlar, dernekler, STK’lar </a:t>
              </a:r>
            </a:p>
            <a:p>
              <a:r>
                <a:rPr lang="tr-TR" sz="2400" b="0" i="0" u="none" strike="noStrike" baseline="0" dirty="0">
                  <a:solidFill>
                    <a:srgbClr val="000000"/>
                  </a:solidFill>
                  <a:latin typeface="Times New Roman" panose="02020603050405020304" pitchFamily="18" charset="0"/>
                </a:rPr>
                <a:t>- kariyer planlama, profesyonel danışmanlık ve bilgilendirme hizmeti sunan kurumlar </a:t>
              </a:r>
            </a:p>
            <a:p>
              <a:r>
                <a:rPr lang="tr-TR" sz="2400" b="0" i="0" u="none" strike="noStrike" baseline="0" dirty="0">
                  <a:solidFill>
                    <a:srgbClr val="000000"/>
                  </a:solidFill>
                  <a:latin typeface="Times New Roman" panose="02020603050405020304" pitchFamily="18" charset="0"/>
                </a:rPr>
                <a:t>- yükseköğretim kurumları (Programla ilişkili ülkelerde yer alan yükseköğretim kurumları ECHE sahibi olmalı) </a:t>
              </a:r>
              <a:endParaRPr lang="tr-TR" sz="2400" dirty="0"/>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080"/>
                </a:lnSpc>
              </a:pPr>
              <a:endParaRPr/>
            </a:p>
          </p:txBody>
        </p:sp>
      </p:grpSp>
      <p:grpSp>
        <p:nvGrpSpPr>
          <p:cNvPr id="5" name="Group 5"/>
          <p:cNvGrpSpPr/>
          <p:nvPr/>
        </p:nvGrpSpPr>
        <p:grpSpPr>
          <a:xfrm>
            <a:off x="588917" y="377523"/>
            <a:ext cx="6023456" cy="1302353"/>
            <a:chOff x="0" y="0"/>
            <a:chExt cx="8031274" cy="1736471"/>
          </a:xfrm>
        </p:grpSpPr>
        <p:sp>
          <p:nvSpPr>
            <p:cNvPr id="6" name="Freeform 6"/>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7" name="Freeform 7"/>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8" name="Freeform 8"/>
          <p:cNvSpPr/>
          <p:nvPr/>
        </p:nvSpPr>
        <p:spPr>
          <a:xfrm>
            <a:off x="12391443" y="348427"/>
            <a:ext cx="3159737" cy="2543589"/>
          </a:xfrm>
          <a:custGeom>
            <a:avLst/>
            <a:gdLst/>
            <a:ahLst/>
            <a:cxnLst/>
            <a:rect l="l" t="t" r="r" b="b"/>
            <a:pathLst>
              <a:path w="3159737" h="2543589">
                <a:moveTo>
                  <a:pt x="0" y="0"/>
                </a:moveTo>
                <a:lnTo>
                  <a:pt x="3159738" y="0"/>
                </a:lnTo>
                <a:lnTo>
                  <a:pt x="3159738" y="2543589"/>
                </a:lnTo>
                <a:lnTo>
                  <a:pt x="0" y="2543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Freeform 9"/>
          <p:cNvSpPr/>
          <p:nvPr/>
        </p:nvSpPr>
        <p:spPr>
          <a:xfrm>
            <a:off x="15717006" y="3817780"/>
            <a:ext cx="2104000" cy="3128625"/>
          </a:xfrm>
          <a:custGeom>
            <a:avLst/>
            <a:gdLst/>
            <a:ahLst/>
            <a:cxnLst/>
            <a:rect l="l" t="t" r="r" b="b"/>
            <a:pathLst>
              <a:path w="2104000" h="3128625">
                <a:moveTo>
                  <a:pt x="0" y="0"/>
                </a:moveTo>
                <a:lnTo>
                  <a:pt x="2104000" y="0"/>
                </a:lnTo>
                <a:lnTo>
                  <a:pt x="2104000" y="3128625"/>
                </a:lnTo>
                <a:lnTo>
                  <a:pt x="0" y="3128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0" name="Freeform 10"/>
          <p:cNvSpPr/>
          <p:nvPr/>
        </p:nvSpPr>
        <p:spPr>
          <a:xfrm>
            <a:off x="11582400" y="7371152"/>
            <a:ext cx="5036907" cy="3330655"/>
          </a:xfrm>
          <a:custGeom>
            <a:avLst/>
            <a:gdLst/>
            <a:ahLst/>
            <a:cxnLst/>
            <a:rect l="l" t="t" r="r" b="b"/>
            <a:pathLst>
              <a:path w="5036907" h="3330655">
                <a:moveTo>
                  <a:pt x="0" y="0"/>
                </a:moveTo>
                <a:lnTo>
                  <a:pt x="5036907" y="0"/>
                </a:lnTo>
                <a:lnTo>
                  <a:pt x="5036907" y="3330655"/>
                </a:lnTo>
                <a:lnTo>
                  <a:pt x="0" y="3330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 name="Freeform 11"/>
          <p:cNvSpPr/>
          <p:nvPr/>
        </p:nvSpPr>
        <p:spPr>
          <a:xfrm>
            <a:off x="10222023" y="3500018"/>
            <a:ext cx="4798488" cy="3286964"/>
          </a:xfrm>
          <a:custGeom>
            <a:avLst/>
            <a:gdLst/>
            <a:ahLst/>
            <a:cxnLst/>
            <a:rect l="l" t="t" r="r" b="b"/>
            <a:pathLst>
              <a:path w="4798488" h="3286964">
                <a:moveTo>
                  <a:pt x="0" y="0"/>
                </a:moveTo>
                <a:lnTo>
                  <a:pt x="4798488" y="0"/>
                </a:lnTo>
                <a:lnTo>
                  <a:pt x="4798488" y="3286964"/>
                </a:lnTo>
                <a:lnTo>
                  <a:pt x="0" y="3286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2" name="TextBox 12"/>
          <p:cNvSpPr txBox="1"/>
          <p:nvPr/>
        </p:nvSpPr>
        <p:spPr>
          <a:xfrm>
            <a:off x="1028700" y="2374491"/>
            <a:ext cx="10248900" cy="512961"/>
          </a:xfrm>
          <a:prstGeom prst="rect">
            <a:avLst/>
          </a:prstGeom>
        </p:spPr>
        <p:txBody>
          <a:bodyPr wrap="square" lIns="0" tIns="0" rIns="0" bIns="0" rtlCol="0" anchor="t">
            <a:spAutoFit/>
          </a:bodyPr>
          <a:lstStyle/>
          <a:p>
            <a:pPr>
              <a:lnSpc>
                <a:spcPts val="3999"/>
              </a:lnSpc>
            </a:pPr>
            <a:r>
              <a:rPr lang="en-US" sz="3999" dirty="0">
                <a:solidFill>
                  <a:srgbClr val="8DC63F"/>
                </a:solidFill>
                <a:latin typeface="Articulat Bold"/>
              </a:rPr>
              <a:t>STAJ YAPILAB</a:t>
            </a:r>
            <a:r>
              <a:rPr lang="tr-TR" sz="3999" dirty="0">
                <a:solidFill>
                  <a:srgbClr val="8DC63F"/>
                </a:solidFill>
                <a:latin typeface="Articulat Bold"/>
              </a:rPr>
              <a:t>İ</a:t>
            </a:r>
            <a:r>
              <a:rPr lang="en-US" sz="3999" dirty="0">
                <a:solidFill>
                  <a:srgbClr val="8DC63F"/>
                </a:solidFill>
                <a:latin typeface="Articulat Bold"/>
              </a:rPr>
              <a:t>LECEK</a:t>
            </a:r>
            <a:r>
              <a:rPr lang="tr-TR" sz="3999" dirty="0">
                <a:solidFill>
                  <a:srgbClr val="8DC63F"/>
                </a:solidFill>
                <a:latin typeface="Articulat Bold"/>
              </a:rPr>
              <a:t> </a:t>
            </a:r>
            <a:r>
              <a:rPr lang="en-US" sz="3999" dirty="0">
                <a:solidFill>
                  <a:srgbClr val="8DC63F"/>
                </a:solidFill>
                <a:latin typeface="Articulat Bold"/>
              </a:rPr>
              <a:t>KURUMLAR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2" name="TextBox 2"/>
          <p:cNvSpPr txBox="1"/>
          <p:nvPr/>
        </p:nvSpPr>
        <p:spPr>
          <a:xfrm>
            <a:off x="1218133" y="5086350"/>
            <a:ext cx="12802667" cy="2831416"/>
          </a:xfrm>
          <a:prstGeom prst="rect">
            <a:avLst/>
          </a:prstGeom>
        </p:spPr>
        <p:txBody>
          <a:bodyPr wrap="square" lIns="0" tIns="0" rIns="0" bIns="0" rtlCol="0" anchor="t">
            <a:spAutoFit/>
          </a:bodyPr>
          <a:lstStyle/>
          <a:p>
            <a:pPr marL="690874" lvl="1" indent="-345437">
              <a:lnSpc>
                <a:spcPts val="4479"/>
              </a:lnSpc>
              <a:buFont typeface="Arial"/>
              <a:buChar char="•"/>
            </a:pPr>
            <a:r>
              <a:rPr lang="en-US" sz="3199" dirty="0" err="1">
                <a:solidFill>
                  <a:srgbClr val="000000"/>
                </a:solidFill>
                <a:latin typeface="Articulat Bold"/>
              </a:rPr>
              <a:t>Lisans</a:t>
            </a:r>
            <a:r>
              <a:rPr lang="en-US" sz="3199" dirty="0">
                <a:solidFill>
                  <a:srgbClr val="000000"/>
                </a:solidFill>
                <a:latin typeface="Articulat Bold"/>
              </a:rPr>
              <a:t> 2.20 </a:t>
            </a:r>
            <a:r>
              <a:rPr lang="en-US" sz="3199" dirty="0" err="1">
                <a:solidFill>
                  <a:srgbClr val="000000"/>
                </a:solidFill>
                <a:latin typeface="Articulat Bold"/>
              </a:rPr>
              <a:t>genel</a:t>
            </a:r>
            <a:r>
              <a:rPr lang="en-US" sz="3199" dirty="0">
                <a:solidFill>
                  <a:srgbClr val="000000"/>
                </a:solidFill>
                <a:latin typeface="Articulat Bold"/>
              </a:rPr>
              <a:t> </a:t>
            </a:r>
            <a:r>
              <a:rPr lang="en-US" sz="3199" dirty="0" err="1">
                <a:solidFill>
                  <a:srgbClr val="000000"/>
                </a:solidFill>
                <a:latin typeface="Articulat Bold"/>
              </a:rPr>
              <a:t>akademik</a:t>
            </a:r>
            <a:r>
              <a:rPr lang="en-US" sz="3199" dirty="0">
                <a:solidFill>
                  <a:srgbClr val="000000"/>
                </a:solidFill>
                <a:latin typeface="Articulat Bold"/>
              </a:rPr>
              <a:t> </a:t>
            </a:r>
            <a:r>
              <a:rPr lang="en-US" sz="3199" dirty="0" err="1">
                <a:solidFill>
                  <a:srgbClr val="000000"/>
                </a:solidFill>
                <a:latin typeface="Articulat Bold"/>
              </a:rPr>
              <a:t>ortalama</a:t>
            </a:r>
            <a:endParaRPr lang="en-US" sz="3199" dirty="0">
              <a:solidFill>
                <a:srgbClr val="000000"/>
              </a:solidFill>
              <a:latin typeface="Articulat Bold"/>
            </a:endParaRPr>
          </a:p>
          <a:p>
            <a:pPr marL="690874" lvl="1" indent="-345437">
              <a:lnSpc>
                <a:spcPts val="4479"/>
              </a:lnSpc>
              <a:buFont typeface="Arial"/>
              <a:buChar char="•"/>
            </a:pPr>
            <a:r>
              <a:rPr lang="en-US" sz="3199" dirty="0" err="1">
                <a:solidFill>
                  <a:srgbClr val="000000"/>
                </a:solidFill>
                <a:latin typeface="Articulat Bold"/>
              </a:rPr>
              <a:t>Lisansüstü</a:t>
            </a:r>
            <a:r>
              <a:rPr lang="en-US" sz="3199" dirty="0">
                <a:solidFill>
                  <a:srgbClr val="000000"/>
                </a:solidFill>
                <a:latin typeface="Articulat Bold"/>
              </a:rPr>
              <a:t> 2.50 </a:t>
            </a:r>
            <a:r>
              <a:rPr lang="en-US" sz="3199" dirty="0" err="1">
                <a:solidFill>
                  <a:srgbClr val="000000"/>
                </a:solidFill>
                <a:latin typeface="Articulat Bold"/>
              </a:rPr>
              <a:t>genel</a:t>
            </a:r>
            <a:r>
              <a:rPr lang="en-US" sz="3199" dirty="0">
                <a:solidFill>
                  <a:srgbClr val="000000"/>
                </a:solidFill>
                <a:latin typeface="Articulat Bold"/>
              </a:rPr>
              <a:t> </a:t>
            </a:r>
            <a:r>
              <a:rPr lang="en-US" sz="3199" dirty="0" err="1">
                <a:solidFill>
                  <a:srgbClr val="000000"/>
                </a:solidFill>
                <a:latin typeface="Articulat Bold"/>
              </a:rPr>
              <a:t>akademik</a:t>
            </a:r>
            <a:r>
              <a:rPr lang="en-US" sz="3199" dirty="0">
                <a:solidFill>
                  <a:srgbClr val="000000"/>
                </a:solidFill>
                <a:latin typeface="Articulat Bold"/>
              </a:rPr>
              <a:t> </a:t>
            </a:r>
            <a:r>
              <a:rPr lang="en-US" sz="3199" dirty="0" err="1">
                <a:solidFill>
                  <a:srgbClr val="000000"/>
                </a:solidFill>
                <a:latin typeface="Articulat Bold"/>
              </a:rPr>
              <a:t>ortalama</a:t>
            </a:r>
            <a:endParaRPr lang="en-US" sz="3199" dirty="0">
              <a:solidFill>
                <a:srgbClr val="000000"/>
              </a:solidFill>
              <a:latin typeface="Articulat Bold"/>
            </a:endParaRPr>
          </a:p>
          <a:p>
            <a:pPr marL="690874" lvl="1" indent="-345437">
              <a:lnSpc>
                <a:spcPts val="4479"/>
              </a:lnSpc>
              <a:buFont typeface="Arial"/>
              <a:buChar char="•"/>
            </a:pPr>
            <a:r>
              <a:rPr lang="en-US" sz="3199" dirty="0" err="1">
                <a:solidFill>
                  <a:srgbClr val="000000"/>
                </a:solidFill>
                <a:latin typeface="Articulat Bold"/>
              </a:rPr>
              <a:t>KTÜ’de</a:t>
            </a:r>
            <a:r>
              <a:rPr lang="en-US" sz="3199" dirty="0">
                <a:solidFill>
                  <a:srgbClr val="000000"/>
                </a:solidFill>
                <a:latin typeface="Articulat Bold"/>
              </a:rPr>
              <a:t> </a:t>
            </a:r>
            <a:r>
              <a:rPr lang="en-US" sz="3199" dirty="0" err="1">
                <a:solidFill>
                  <a:srgbClr val="000000"/>
                </a:solidFill>
                <a:latin typeface="Articulat Bold"/>
              </a:rPr>
              <a:t>kayıtlı</a:t>
            </a:r>
            <a:r>
              <a:rPr lang="en-US" sz="3199" dirty="0">
                <a:solidFill>
                  <a:srgbClr val="000000"/>
                </a:solidFill>
                <a:latin typeface="Articulat Bold"/>
              </a:rPr>
              <a:t>, </a:t>
            </a:r>
            <a:r>
              <a:rPr lang="en-US" sz="3199" dirty="0" err="1">
                <a:solidFill>
                  <a:srgbClr val="000000"/>
                </a:solidFill>
                <a:latin typeface="Articulat Bold"/>
              </a:rPr>
              <a:t>aktif</a:t>
            </a:r>
            <a:r>
              <a:rPr lang="en-US" sz="3199" dirty="0">
                <a:solidFill>
                  <a:srgbClr val="000000"/>
                </a:solidFill>
                <a:latin typeface="Articulat Bold"/>
              </a:rPr>
              <a:t> </a:t>
            </a:r>
            <a:r>
              <a:rPr lang="en-US" sz="3199" dirty="0" err="1">
                <a:solidFill>
                  <a:srgbClr val="000000"/>
                </a:solidFill>
                <a:latin typeface="Articulat Bold"/>
              </a:rPr>
              <a:t>öğrenci</a:t>
            </a:r>
            <a:r>
              <a:rPr lang="en-US" sz="3199" dirty="0">
                <a:solidFill>
                  <a:srgbClr val="000000"/>
                </a:solidFill>
                <a:latin typeface="Articulat Bold"/>
              </a:rPr>
              <a:t> </a:t>
            </a:r>
            <a:r>
              <a:rPr lang="en-US" sz="3199" dirty="0" err="1">
                <a:solidFill>
                  <a:srgbClr val="000000"/>
                </a:solidFill>
                <a:latin typeface="Articulat Bold"/>
              </a:rPr>
              <a:t>olmak</a:t>
            </a:r>
            <a:endParaRPr lang="tr-TR" sz="3199" dirty="0">
              <a:solidFill>
                <a:srgbClr val="000000"/>
              </a:solidFill>
              <a:latin typeface="Articulat Bold"/>
            </a:endParaRPr>
          </a:p>
          <a:p>
            <a:pPr marL="690874" lvl="1" indent="-345437">
              <a:lnSpc>
                <a:spcPts val="4479"/>
              </a:lnSpc>
              <a:buFont typeface="Arial"/>
              <a:buChar char="•"/>
            </a:pPr>
            <a:r>
              <a:rPr lang="tr-TR" sz="3199" dirty="0">
                <a:solidFill>
                  <a:srgbClr val="000000"/>
                </a:solidFill>
                <a:latin typeface="Articulat Bold"/>
              </a:rPr>
              <a:t>Dönem başında düzenlenen Erasmus+ dil sınavına katılmak.</a:t>
            </a:r>
            <a:endParaRPr lang="en-US" sz="3199" dirty="0">
              <a:solidFill>
                <a:srgbClr val="000000"/>
              </a:solidFill>
              <a:latin typeface="Articulat Bold"/>
            </a:endParaRPr>
          </a:p>
          <a:p>
            <a:pPr>
              <a:lnSpc>
                <a:spcPts val="4479"/>
              </a:lnSpc>
            </a:pPr>
            <a:endParaRPr lang="en-US" sz="3199" dirty="0">
              <a:solidFill>
                <a:srgbClr val="000000"/>
              </a:solidFill>
              <a:latin typeface="Articulat Bold"/>
            </a:endParaRPr>
          </a:p>
        </p:txBody>
      </p:sp>
      <p:sp>
        <p:nvSpPr>
          <p:cNvPr id="3" name="Freeform 3"/>
          <p:cNvSpPr/>
          <p:nvPr/>
        </p:nvSpPr>
        <p:spPr>
          <a:xfrm>
            <a:off x="12103605" y="2215622"/>
            <a:ext cx="8817041" cy="8817041"/>
          </a:xfrm>
          <a:custGeom>
            <a:avLst/>
            <a:gdLst/>
            <a:ahLst/>
            <a:cxnLst/>
            <a:rect l="l" t="t" r="r" b="b"/>
            <a:pathLst>
              <a:path w="8817041" h="8817041">
                <a:moveTo>
                  <a:pt x="0" y="0"/>
                </a:moveTo>
                <a:lnTo>
                  <a:pt x="8817041" y="0"/>
                </a:lnTo>
                <a:lnTo>
                  <a:pt x="8817041" y="8817041"/>
                </a:lnTo>
                <a:lnTo>
                  <a:pt x="0" y="8817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4" name="Group 4"/>
          <p:cNvGrpSpPr/>
          <p:nvPr/>
        </p:nvGrpSpPr>
        <p:grpSpPr>
          <a:xfrm>
            <a:off x="588917" y="377523"/>
            <a:ext cx="6023456" cy="1302353"/>
            <a:chOff x="0" y="0"/>
            <a:chExt cx="8031274" cy="1736471"/>
          </a:xfrm>
        </p:grpSpPr>
        <p:sp>
          <p:nvSpPr>
            <p:cNvPr id="5" name="Freeform 5"/>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4"/>
              <a:stretch>
                <a:fillRect/>
              </a:stretch>
            </a:blipFill>
          </p:spPr>
          <p:txBody>
            <a:bodyPr/>
            <a:lstStyle/>
            <a:p>
              <a:endParaRPr lang="tr-TR"/>
            </a:p>
          </p:txBody>
        </p:sp>
        <p:sp>
          <p:nvSpPr>
            <p:cNvPr id="6" name="Freeform 6"/>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5"/>
              <a:stretch>
                <a:fillRect/>
              </a:stretch>
            </a:blipFill>
          </p:spPr>
          <p:txBody>
            <a:bodyPr/>
            <a:lstStyle/>
            <a:p>
              <a:endParaRPr lang="tr-TR"/>
            </a:p>
          </p:txBody>
        </p:sp>
      </p:grpSp>
      <p:sp>
        <p:nvSpPr>
          <p:cNvPr id="7" name="Freeform 7"/>
          <p:cNvSpPr/>
          <p:nvPr/>
        </p:nvSpPr>
        <p:spPr>
          <a:xfrm>
            <a:off x="14508889" y="1297680"/>
            <a:ext cx="3249571" cy="3249571"/>
          </a:xfrm>
          <a:custGeom>
            <a:avLst/>
            <a:gdLst/>
            <a:ahLst/>
            <a:cxnLst/>
            <a:rect l="l" t="t" r="r" b="b"/>
            <a:pathLst>
              <a:path w="3249571" h="3249571">
                <a:moveTo>
                  <a:pt x="0" y="0"/>
                </a:moveTo>
                <a:lnTo>
                  <a:pt x="3249571" y="0"/>
                </a:lnTo>
                <a:lnTo>
                  <a:pt x="3249571" y="3249571"/>
                </a:lnTo>
                <a:lnTo>
                  <a:pt x="0" y="32495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TextBox 8"/>
          <p:cNvSpPr txBox="1"/>
          <p:nvPr/>
        </p:nvSpPr>
        <p:spPr>
          <a:xfrm>
            <a:off x="1597278" y="2348972"/>
            <a:ext cx="9490968" cy="1962150"/>
          </a:xfrm>
          <a:prstGeom prst="rect">
            <a:avLst/>
          </a:prstGeom>
        </p:spPr>
        <p:txBody>
          <a:bodyPr lIns="0" tIns="0" rIns="0" bIns="0" rtlCol="0" anchor="t">
            <a:spAutoFit/>
          </a:bodyPr>
          <a:lstStyle/>
          <a:p>
            <a:pPr>
              <a:lnSpc>
                <a:spcPts val="7500"/>
              </a:lnSpc>
            </a:pPr>
            <a:r>
              <a:rPr lang="en-US" sz="7500">
                <a:solidFill>
                  <a:srgbClr val="FFFFFF"/>
                </a:solidFill>
                <a:latin typeface="Articulat Bold"/>
              </a:rPr>
              <a:t>Genel Başvuru Şartları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917" y="377523"/>
            <a:ext cx="6023456" cy="1302353"/>
            <a:chOff x="0" y="0"/>
            <a:chExt cx="8031274" cy="1736471"/>
          </a:xfrm>
        </p:grpSpPr>
        <p:sp>
          <p:nvSpPr>
            <p:cNvPr id="3" name="Freeform 3"/>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4" name="Freeform 4"/>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6" name="TextBox 6"/>
          <p:cNvSpPr txBox="1"/>
          <p:nvPr/>
        </p:nvSpPr>
        <p:spPr>
          <a:xfrm>
            <a:off x="785953" y="2464441"/>
            <a:ext cx="13141425" cy="833562"/>
          </a:xfrm>
          <a:prstGeom prst="rect">
            <a:avLst/>
          </a:prstGeom>
        </p:spPr>
        <p:txBody>
          <a:bodyPr lIns="0" tIns="0" rIns="0" bIns="0" rtlCol="0" anchor="t">
            <a:spAutoFit/>
          </a:bodyPr>
          <a:lstStyle/>
          <a:p>
            <a:pPr>
              <a:lnSpc>
                <a:spcPts val="6500"/>
              </a:lnSpc>
            </a:pPr>
            <a:r>
              <a:rPr lang="en-US" sz="6500" dirty="0" err="1">
                <a:solidFill>
                  <a:srgbClr val="0B356D"/>
                </a:solidFill>
                <a:latin typeface="Articulat Bold"/>
              </a:rPr>
              <a:t>Başvurular</a:t>
            </a:r>
            <a:r>
              <a:rPr lang="en-US" sz="6500" dirty="0">
                <a:solidFill>
                  <a:srgbClr val="0B356D"/>
                </a:solidFill>
                <a:latin typeface="Articulat Bold"/>
              </a:rPr>
              <a:t> </a:t>
            </a:r>
            <a:r>
              <a:rPr lang="en-US" sz="6500" dirty="0" err="1">
                <a:solidFill>
                  <a:srgbClr val="0B356D"/>
                </a:solidFill>
                <a:latin typeface="Articulat Bold"/>
              </a:rPr>
              <a:t>ve</a:t>
            </a:r>
            <a:r>
              <a:rPr lang="en-US" sz="6500" dirty="0">
                <a:solidFill>
                  <a:srgbClr val="0B356D"/>
                </a:solidFill>
                <a:latin typeface="Articulat Bold"/>
              </a:rPr>
              <a:t> </a:t>
            </a:r>
            <a:r>
              <a:rPr lang="en-US" sz="6500" dirty="0" err="1">
                <a:solidFill>
                  <a:srgbClr val="0B356D"/>
                </a:solidFill>
                <a:latin typeface="Articulat Bold"/>
              </a:rPr>
              <a:t>Süreç</a:t>
            </a:r>
            <a:endParaRPr lang="en-US" sz="6500" dirty="0">
              <a:solidFill>
                <a:srgbClr val="0B356D"/>
              </a:solidFill>
              <a:latin typeface="Articulat Bold"/>
            </a:endParaRPr>
          </a:p>
        </p:txBody>
      </p:sp>
      <p:sp>
        <p:nvSpPr>
          <p:cNvPr id="7" name="TextBox 7"/>
          <p:cNvSpPr txBox="1"/>
          <p:nvPr/>
        </p:nvSpPr>
        <p:spPr>
          <a:xfrm>
            <a:off x="785953" y="5090744"/>
            <a:ext cx="14249400" cy="1763303"/>
          </a:xfrm>
          <a:prstGeom prst="rect">
            <a:avLst/>
          </a:prstGeom>
        </p:spPr>
        <p:txBody>
          <a:bodyPr wrap="square" lIns="0" tIns="0" rIns="0" bIns="0" rtlCol="0" anchor="t">
            <a:spAutoFit/>
          </a:bodyPr>
          <a:lstStyle/>
          <a:p>
            <a:pPr>
              <a:lnSpc>
                <a:spcPts val="4800"/>
              </a:lnSpc>
            </a:pPr>
            <a:r>
              <a:rPr lang="en-US" sz="4800" dirty="0">
                <a:solidFill>
                  <a:srgbClr val="0B356D"/>
                </a:solidFill>
                <a:latin typeface="Articulat Bold"/>
              </a:rPr>
              <a:t>1</a:t>
            </a:r>
            <a:r>
              <a:rPr lang="tr-TR" sz="4800" dirty="0">
                <a:solidFill>
                  <a:srgbClr val="0B356D"/>
                </a:solidFill>
                <a:latin typeface="Articulat Bold"/>
              </a:rPr>
              <a:t>. Aşama: </a:t>
            </a:r>
            <a:r>
              <a:rPr lang="en-US" sz="4800" dirty="0" err="1">
                <a:solidFill>
                  <a:srgbClr val="0B356D"/>
                </a:solidFill>
                <a:latin typeface="Articulat Bold"/>
              </a:rPr>
              <a:t>Dil</a:t>
            </a:r>
            <a:r>
              <a:rPr lang="en-US" sz="4800" dirty="0">
                <a:solidFill>
                  <a:srgbClr val="0B356D"/>
                </a:solidFill>
                <a:latin typeface="Articulat Bold"/>
              </a:rPr>
              <a:t> </a:t>
            </a:r>
            <a:r>
              <a:rPr lang="en-US" sz="4800" dirty="0" err="1">
                <a:solidFill>
                  <a:srgbClr val="0B356D"/>
                </a:solidFill>
                <a:latin typeface="Articulat Bold"/>
              </a:rPr>
              <a:t>Sınavı</a:t>
            </a:r>
            <a:r>
              <a:rPr lang="en-US" sz="4800" dirty="0">
                <a:solidFill>
                  <a:srgbClr val="0B356D"/>
                </a:solidFill>
                <a:latin typeface="Articulat Bold"/>
              </a:rPr>
              <a:t> </a:t>
            </a:r>
            <a:r>
              <a:rPr lang="en-US" sz="4800" dirty="0" err="1">
                <a:solidFill>
                  <a:srgbClr val="0B356D"/>
                </a:solidFill>
                <a:latin typeface="Articulat Bold"/>
              </a:rPr>
              <a:t>Başvurusu</a:t>
            </a:r>
            <a:br>
              <a:rPr lang="tr-TR" sz="4800" dirty="0">
                <a:solidFill>
                  <a:srgbClr val="0B356D"/>
                </a:solidFill>
                <a:latin typeface="Articulat Bold"/>
              </a:rPr>
            </a:br>
            <a:br>
              <a:rPr lang="tr-TR" sz="4800" dirty="0">
                <a:solidFill>
                  <a:srgbClr val="0B356D"/>
                </a:solidFill>
                <a:latin typeface="Articulat Bold"/>
              </a:rPr>
            </a:br>
            <a:endParaRPr lang="en-US" sz="2500" dirty="0">
              <a:solidFill>
                <a:srgbClr val="0B356D"/>
              </a:solidFill>
              <a:latin typeface="Articulat Bold"/>
            </a:endParaRPr>
          </a:p>
        </p:txBody>
      </p:sp>
      <p:sp>
        <p:nvSpPr>
          <p:cNvPr id="11" name="TextBox 11"/>
          <p:cNvSpPr txBox="1"/>
          <p:nvPr/>
        </p:nvSpPr>
        <p:spPr>
          <a:xfrm>
            <a:off x="838200" y="7467865"/>
            <a:ext cx="9951123" cy="1147750"/>
          </a:xfrm>
          <a:prstGeom prst="rect">
            <a:avLst/>
          </a:prstGeom>
        </p:spPr>
        <p:txBody>
          <a:bodyPr wrap="square" lIns="0" tIns="0" rIns="0" bIns="0" rtlCol="0" anchor="t">
            <a:spAutoFit/>
          </a:bodyPr>
          <a:lstStyle/>
          <a:p>
            <a:pPr>
              <a:lnSpc>
                <a:spcPts val="4800"/>
              </a:lnSpc>
            </a:pPr>
            <a:r>
              <a:rPr lang="tr-TR" sz="4800" dirty="0">
                <a:solidFill>
                  <a:srgbClr val="0B356D"/>
                </a:solidFill>
                <a:latin typeface="Articulat Bold"/>
              </a:rPr>
              <a:t>2. Aşama: </a:t>
            </a:r>
            <a:r>
              <a:rPr lang="en-US" sz="4800" dirty="0" err="1">
                <a:solidFill>
                  <a:srgbClr val="0B356D"/>
                </a:solidFill>
                <a:latin typeface="Articulat Bold"/>
              </a:rPr>
              <a:t>Faaliyet</a:t>
            </a:r>
            <a:r>
              <a:rPr lang="en-US" sz="4800" dirty="0">
                <a:solidFill>
                  <a:srgbClr val="0B356D"/>
                </a:solidFill>
                <a:latin typeface="Articulat Bold"/>
              </a:rPr>
              <a:t> </a:t>
            </a:r>
            <a:r>
              <a:rPr lang="en-US" sz="4800" dirty="0" err="1">
                <a:solidFill>
                  <a:srgbClr val="0B356D"/>
                </a:solidFill>
                <a:latin typeface="Articulat Bold"/>
              </a:rPr>
              <a:t>Başvurusu</a:t>
            </a:r>
            <a:br>
              <a:rPr lang="tr-TR" sz="4800" dirty="0">
                <a:solidFill>
                  <a:srgbClr val="0B356D"/>
                </a:solidFill>
                <a:latin typeface="Articulat Bold"/>
              </a:rPr>
            </a:br>
            <a:endParaRPr lang="en-US" sz="2500" dirty="0">
              <a:solidFill>
                <a:srgbClr val="0B356D"/>
              </a:solidFill>
              <a:latin typeface="Articulat Bold"/>
            </a:endParaRPr>
          </a:p>
        </p:txBody>
      </p:sp>
      <p:sp>
        <p:nvSpPr>
          <p:cNvPr id="12" name="TextBox 12"/>
          <p:cNvSpPr txBox="1"/>
          <p:nvPr/>
        </p:nvSpPr>
        <p:spPr>
          <a:xfrm>
            <a:off x="838200" y="3731620"/>
            <a:ext cx="16992599" cy="1304844"/>
          </a:xfrm>
          <a:prstGeom prst="rect">
            <a:avLst/>
          </a:prstGeom>
        </p:spPr>
        <p:txBody>
          <a:bodyPr wrap="square" lIns="0" tIns="0" rIns="0" bIns="0" rtlCol="0" anchor="t">
            <a:spAutoFit/>
          </a:bodyPr>
          <a:lstStyle/>
          <a:p>
            <a:pPr marL="342900" indent="-342900">
              <a:lnSpc>
                <a:spcPts val="3499"/>
              </a:lnSpc>
              <a:buFont typeface="Arial" panose="020B0604020202020204" pitchFamily="34" charset="0"/>
              <a:buChar char="•"/>
            </a:pPr>
            <a:r>
              <a:rPr lang="en-US" sz="2499" dirty="0">
                <a:solidFill>
                  <a:srgbClr val="0B356D"/>
                </a:solidFill>
                <a:latin typeface="Articulat Bold"/>
              </a:rPr>
              <a:t>İnternet </a:t>
            </a:r>
            <a:r>
              <a:rPr lang="en-US" sz="2499" dirty="0" err="1">
                <a:solidFill>
                  <a:srgbClr val="0B356D"/>
                </a:solidFill>
                <a:latin typeface="Articulat Bold"/>
              </a:rPr>
              <a:t>üzerinden</a:t>
            </a:r>
            <a:r>
              <a:rPr lang="en-US" sz="2499" dirty="0">
                <a:solidFill>
                  <a:srgbClr val="0B356D"/>
                </a:solidFill>
                <a:latin typeface="Articulat Bold"/>
              </a:rPr>
              <a:t> </a:t>
            </a:r>
            <a:r>
              <a:rPr lang="en-US" sz="2499" dirty="0" err="1">
                <a:solidFill>
                  <a:srgbClr val="0B356D"/>
                </a:solidFill>
                <a:latin typeface="Articulat Bold"/>
              </a:rPr>
              <a:t>başvuru</a:t>
            </a:r>
            <a:r>
              <a:rPr lang="en-US" sz="2499" dirty="0">
                <a:solidFill>
                  <a:srgbClr val="0B356D"/>
                </a:solidFill>
                <a:latin typeface="Articulat Bold"/>
              </a:rPr>
              <a:t> </a:t>
            </a:r>
            <a:r>
              <a:rPr lang="en-US" sz="2499" dirty="0" err="1">
                <a:solidFill>
                  <a:srgbClr val="0B356D"/>
                </a:solidFill>
                <a:latin typeface="Articulat Bold"/>
              </a:rPr>
              <a:t>alınır</a:t>
            </a:r>
            <a:r>
              <a:rPr lang="en-US" sz="2499" dirty="0">
                <a:solidFill>
                  <a:srgbClr val="0B356D"/>
                </a:solidFill>
                <a:latin typeface="Articulat Bold"/>
              </a:rPr>
              <a:t> </a:t>
            </a:r>
            <a:r>
              <a:rPr lang="en-US" sz="2499" dirty="0" err="1">
                <a:solidFill>
                  <a:srgbClr val="0B356D"/>
                </a:solidFill>
                <a:latin typeface="Articulat Bold"/>
              </a:rPr>
              <a:t>ve</a:t>
            </a:r>
            <a:r>
              <a:rPr lang="en-US" sz="2499" dirty="0">
                <a:solidFill>
                  <a:srgbClr val="0B356D"/>
                </a:solidFill>
                <a:latin typeface="Articulat Bold"/>
              </a:rPr>
              <a:t> </a:t>
            </a:r>
            <a:r>
              <a:rPr lang="en-US" sz="2499" dirty="0" err="1">
                <a:solidFill>
                  <a:srgbClr val="0B356D"/>
                </a:solidFill>
                <a:latin typeface="Articulat Bold"/>
              </a:rPr>
              <a:t>en</a:t>
            </a:r>
            <a:r>
              <a:rPr lang="en-US" sz="2499" dirty="0">
                <a:solidFill>
                  <a:srgbClr val="0B356D"/>
                </a:solidFill>
                <a:latin typeface="Articulat Bold"/>
              </a:rPr>
              <a:t> </a:t>
            </a:r>
            <a:r>
              <a:rPr lang="en-US" sz="2499" dirty="0" err="1">
                <a:solidFill>
                  <a:srgbClr val="0B356D"/>
                </a:solidFill>
                <a:latin typeface="Articulat Bold"/>
              </a:rPr>
              <a:t>az</a:t>
            </a:r>
            <a:r>
              <a:rPr lang="en-US" sz="2499" dirty="0">
                <a:solidFill>
                  <a:srgbClr val="0B356D"/>
                </a:solidFill>
                <a:latin typeface="Articulat Bold"/>
              </a:rPr>
              <a:t> 15 </a:t>
            </a:r>
            <a:r>
              <a:rPr lang="en-US" sz="2499" dirty="0" err="1">
                <a:solidFill>
                  <a:srgbClr val="0B356D"/>
                </a:solidFill>
                <a:latin typeface="Articulat Bold"/>
              </a:rPr>
              <a:t>gün</a:t>
            </a:r>
            <a:r>
              <a:rPr lang="tr-TR" sz="2499" dirty="0">
                <a:solidFill>
                  <a:srgbClr val="0B356D"/>
                </a:solidFill>
                <a:latin typeface="Articulat Bold"/>
              </a:rPr>
              <a:t> süreyle</a:t>
            </a:r>
            <a:r>
              <a:rPr lang="en-US" sz="2499" dirty="0">
                <a:solidFill>
                  <a:srgbClr val="0B356D"/>
                </a:solidFill>
                <a:latin typeface="Articulat Bold"/>
              </a:rPr>
              <a:t> </a:t>
            </a:r>
            <a:r>
              <a:rPr lang="en-US" sz="2499" dirty="0" err="1">
                <a:solidFill>
                  <a:srgbClr val="0B356D"/>
                </a:solidFill>
                <a:latin typeface="Articulat Bold"/>
              </a:rPr>
              <a:t>devam</a:t>
            </a:r>
            <a:r>
              <a:rPr lang="en-US" sz="2499" dirty="0">
                <a:solidFill>
                  <a:srgbClr val="0B356D"/>
                </a:solidFill>
                <a:latin typeface="Articulat Bold"/>
              </a:rPr>
              <a:t> </a:t>
            </a:r>
            <a:r>
              <a:rPr lang="en-US" sz="2499" dirty="0" err="1">
                <a:solidFill>
                  <a:srgbClr val="0B356D"/>
                </a:solidFill>
                <a:latin typeface="Articulat Bold"/>
              </a:rPr>
              <a:t>eder</a:t>
            </a:r>
            <a:r>
              <a:rPr lang="en-US" sz="2499" dirty="0">
                <a:solidFill>
                  <a:srgbClr val="0B356D"/>
                </a:solidFill>
                <a:latin typeface="Articulat Bold"/>
              </a:rPr>
              <a:t>.</a:t>
            </a:r>
          </a:p>
          <a:p>
            <a:pPr marL="342900" indent="-342900">
              <a:lnSpc>
                <a:spcPts val="3499"/>
              </a:lnSpc>
              <a:buFont typeface="Arial" panose="020B0604020202020204" pitchFamily="34" charset="0"/>
              <a:buChar char="•"/>
            </a:pPr>
            <a:r>
              <a:rPr lang="en-US" sz="2499" dirty="0">
                <a:solidFill>
                  <a:srgbClr val="0B356D"/>
                </a:solidFill>
                <a:latin typeface="Articulat Bold"/>
              </a:rPr>
              <a:t>İlan</a:t>
            </a:r>
            <a:r>
              <a:rPr lang="tr-TR" sz="2499" dirty="0">
                <a:solidFill>
                  <a:srgbClr val="0B356D"/>
                </a:solidFill>
                <a:latin typeface="Articulat Bold"/>
              </a:rPr>
              <a:t> koordinatörlüğümüzün</a:t>
            </a:r>
            <a:r>
              <a:rPr lang="en-US" sz="2499" dirty="0">
                <a:solidFill>
                  <a:srgbClr val="0B356D"/>
                </a:solidFill>
                <a:latin typeface="Articulat Bold"/>
              </a:rPr>
              <a:t> web </a:t>
            </a:r>
            <a:r>
              <a:rPr lang="en-US" sz="2499" dirty="0" err="1">
                <a:solidFill>
                  <a:srgbClr val="0B356D"/>
                </a:solidFill>
                <a:latin typeface="Articulat Bold"/>
              </a:rPr>
              <a:t>sayfa</a:t>
            </a:r>
            <a:r>
              <a:rPr lang="tr-TR" sz="2499" dirty="0" err="1">
                <a:solidFill>
                  <a:srgbClr val="0B356D"/>
                </a:solidFill>
                <a:latin typeface="Articulat Bold"/>
              </a:rPr>
              <a:t>sında</a:t>
            </a:r>
            <a:r>
              <a:rPr lang="en-US" sz="2499" dirty="0">
                <a:solidFill>
                  <a:srgbClr val="0B356D"/>
                </a:solidFill>
                <a:latin typeface="Articulat Bold"/>
              </a:rPr>
              <a:t> </a:t>
            </a:r>
            <a:r>
              <a:rPr lang="en-US" sz="2499" dirty="0" err="1">
                <a:solidFill>
                  <a:srgbClr val="0B356D"/>
                </a:solidFill>
                <a:latin typeface="Articulat Bold"/>
              </a:rPr>
              <a:t>ve</a:t>
            </a:r>
            <a:r>
              <a:rPr lang="en-US" sz="2499" dirty="0">
                <a:solidFill>
                  <a:srgbClr val="0B356D"/>
                </a:solidFill>
                <a:latin typeface="Articulat Bold"/>
              </a:rPr>
              <a:t> </a:t>
            </a:r>
            <a:r>
              <a:rPr lang="en-US" sz="2499" dirty="0" err="1">
                <a:solidFill>
                  <a:srgbClr val="0B356D"/>
                </a:solidFill>
                <a:latin typeface="Articulat Bold"/>
              </a:rPr>
              <a:t>sosyal</a:t>
            </a:r>
            <a:r>
              <a:rPr lang="en-US" sz="2499" dirty="0">
                <a:solidFill>
                  <a:srgbClr val="0B356D"/>
                </a:solidFill>
                <a:latin typeface="Articulat Bold"/>
              </a:rPr>
              <a:t> </a:t>
            </a:r>
            <a:r>
              <a:rPr lang="en-US" sz="2499" dirty="0" err="1">
                <a:solidFill>
                  <a:srgbClr val="0B356D"/>
                </a:solidFill>
                <a:latin typeface="Articulat Bold"/>
              </a:rPr>
              <a:t>medya</a:t>
            </a:r>
            <a:r>
              <a:rPr lang="en-US" sz="2499" dirty="0">
                <a:solidFill>
                  <a:srgbClr val="0B356D"/>
                </a:solidFill>
                <a:latin typeface="Articulat Bold"/>
              </a:rPr>
              <a:t> </a:t>
            </a:r>
            <a:r>
              <a:rPr lang="en-US" sz="2499" dirty="0" err="1">
                <a:solidFill>
                  <a:srgbClr val="0B356D"/>
                </a:solidFill>
                <a:latin typeface="Articulat Bold"/>
              </a:rPr>
              <a:t>hesaplarımızda</a:t>
            </a:r>
            <a:r>
              <a:rPr lang="en-US" sz="2499" dirty="0">
                <a:solidFill>
                  <a:srgbClr val="0B356D"/>
                </a:solidFill>
                <a:latin typeface="Articulat Bold"/>
              </a:rPr>
              <a:t> </a:t>
            </a:r>
            <a:r>
              <a:rPr lang="en-US" sz="2499" dirty="0" err="1">
                <a:solidFill>
                  <a:srgbClr val="0B356D"/>
                </a:solidFill>
                <a:latin typeface="Articulat Bold"/>
              </a:rPr>
              <a:t>paylaşılır</a:t>
            </a:r>
            <a:r>
              <a:rPr lang="en-US" sz="2499" dirty="0">
                <a:solidFill>
                  <a:srgbClr val="0B356D"/>
                </a:solidFill>
                <a:latin typeface="Articulat Bold"/>
              </a:rPr>
              <a:t>.</a:t>
            </a:r>
          </a:p>
          <a:p>
            <a:pPr algn="ctr">
              <a:lnSpc>
                <a:spcPts val="3499"/>
              </a:lnSpc>
            </a:pPr>
            <a:endParaRPr lang="en-US" sz="2499" dirty="0">
              <a:solidFill>
                <a:srgbClr val="0B356D"/>
              </a:solidFill>
              <a:latin typeface="Articulat Bold"/>
            </a:endParaRPr>
          </a:p>
        </p:txBody>
      </p:sp>
      <p:sp>
        <p:nvSpPr>
          <p:cNvPr id="20" name="TextBox 12">
            <a:extLst>
              <a:ext uri="{FF2B5EF4-FFF2-40B4-BE49-F238E27FC236}">
                <a16:creationId xmlns:a16="http://schemas.microsoft.com/office/drawing/2014/main" id="{3A963E5F-1E3B-F81B-AE88-7AB4D6B00962}"/>
              </a:ext>
            </a:extLst>
          </p:cNvPr>
          <p:cNvSpPr txBox="1"/>
          <p:nvPr/>
        </p:nvSpPr>
        <p:spPr>
          <a:xfrm>
            <a:off x="785953" y="6052323"/>
            <a:ext cx="16992599" cy="856004"/>
          </a:xfrm>
          <a:prstGeom prst="rect">
            <a:avLst/>
          </a:prstGeom>
        </p:spPr>
        <p:txBody>
          <a:bodyPr wrap="square" lIns="0" tIns="0" rIns="0" bIns="0" rtlCol="0" anchor="t">
            <a:spAutoFit/>
          </a:bodyPr>
          <a:lstStyle/>
          <a:p>
            <a:pPr marL="342900" indent="-342900">
              <a:lnSpc>
                <a:spcPts val="3499"/>
              </a:lnSpc>
              <a:buFont typeface="Arial" panose="020B0604020202020204" pitchFamily="34" charset="0"/>
              <a:buChar char="•"/>
            </a:pPr>
            <a:r>
              <a:rPr lang="tr-TR" sz="2500" dirty="0">
                <a:solidFill>
                  <a:srgbClr val="0B356D"/>
                </a:solidFill>
                <a:latin typeface="Articulat Bold"/>
              </a:rPr>
              <a:t>Her dönem başında bir defa düzenlenir. </a:t>
            </a:r>
          </a:p>
          <a:p>
            <a:pPr marL="342900" indent="-342900">
              <a:lnSpc>
                <a:spcPts val="3499"/>
              </a:lnSpc>
              <a:buFont typeface="Arial" panose="020B0604020202020204" pitchFamily="34" charset="0"/>
              <a:buChar char="•"/>
            </a:pPr>
            <a:r>
              <a:rPr lang="tr-TR" sz="2500" dirty="0">
                <a:solidFill>
                  <a:srgbClr val="0B356D"/>
                </a:solidFill>
                <a:latin typeface="Articulat Bold"/>
              </a:rPr>
              <a:t>Sınavdan alınan puan sadece o dönem içerisinde açılan başvurular için geçerlidir.</a:t>
            </a:r>
            <a:endParaRPr lang="en-US" sz="2499" dirty="0">
              <a:solidFill>
                <a:srgbClr val="0B356D"/>
              </a:solidFill>
              <a:latin typeface="Articulat Bold"/>
            </a:endParaRPr>
          </a:p>
        </p:txBody>
      </p:sp>
      <p:sp>
        <p:nvSpPr>
          <p:cNvPr id="21" name="TextBox 12">
            <a:extLst>
              <a:ext uri="{FF2B5EF4-FFF2-40B4-BE49-F238E27FC236}">
                <a16:creationId xmlns:a16="http://schemas.microsoft.com/office/drawing/2014/main" id="{DB87A875-10A4-05FE-60FA-910121AD00A7}"/>
              </a:ext>
            </a:extLst>
          </p:cNvPr>
          <p:cNvSpPr txBox="1"/>
          <p:nvPr/>
        </p:nvSpPr>
        <p:spPr>
          <a:xfrm>
            <a:off x="813662" y="8412033"/>
            <a:ext cx="16992599" cy="407163"/>
          </a:xfrm>
          <a:prstGeom prst="rect">
            <a:avLst/>
          </a:prstGeom>
        </p:spPr>
        <p:txBody>
          <a:bodyPr wrap="square" lIns="0" tIns="0" rIns="0" bIns="0" rtlCol="0" anchor="t">
            <a:spAutoFit/>
          </a:bodyPr>
          <a:lstStyle/>
          <a:p>
            <a:pPr marL="342900" indent="-342900">
              <a:lnSpc>
                <a:spcPts val="3499"/>
              </a:lnSpc>
              <a:buFont typeface="Arial" panose="020B0604020202020204" pitchFamily="34" charset="0"/>
              <a:buChar char="•"/>
            </a:pPr>
            <a:r>
              <a:rPr lang="tr-TR" sz="2500" dirty="0">
                <a:solidFill>
                  <a:srgbClr val="0B356D"/>
                </a:solidFill>
                <a:latin typeface="Articulat Bold"/>
              </a:rPr>
              <a:t>Dönem başında ilan edilen başvuru takvimine göre açılır.</a:t>
            </a:r>
            <a:endParaRPr lang="en-US" sz="2499" dirty="0">
              <a:solidFill>
                <a:srgbClr val="0B356D"/>
              </a:solidFill>
              <a:latin typeface="Articulat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034454" y="2725989"/>
            <a:ext cx="5280312" cy="3266927"/>
          </a:xfrm>
          <a:prstGeom prst="rect">
            <a:avLst/>
          </a:prstGeom>
        </p:spPr>
        <p:txBody>
          <a:bodyPr lIns="50800" tIns="50800" rIns="50800" bIns="50800" rtlCol="0" anchor="ctr"/>
          <a:lstStyle/>
          <a:p>
            <a:pPr algn="ctr">
              <a:lnSpc>
                <a:spcPts val="3080"/>
              </a:lnSpc>
            </a:pPr>
            <a:endParaRPr/>
          </a:p>
        </p:txBody>
      </p:sp>
      <p:grpSp>
        <p:nvGrpSpPr>
          <p:cNvPr id="9" name="Group 9"/>
          <p:cNvGrpSpPr/>
          <p:nvPr/>
        </p:nvGrpSpPr>
        <p:grpSpPr>
          <a:xfrm>
            <a:off x="588917" y="377523"/>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2"/>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3"/>
              <a:stretch>
                <a:fillRect/>
              </a:stretch>
            </a:blipFill>
          </p:spPr>
          <p:txBody>
            <a:bodyPr/>
            <a:lstStyle/>
            <a:p>
              <a:endParaRPr lang="tr-TR"/>
            </a:p>
          </p:txBody>
        </p:sp>
      </p:grpSp>
      <p:sp>
        <p:nvSpPr>
          <p:cNvPr id="13" name="TextBox 13"/>
          <p:cNvSpPr txBox="1"/>
          <p:nvPr/>
        </p:nvSpPr>
        <p:spPr>
          <a:xfrm>
            <a:off x="685800" y="1928935"/>
            <a:ext cx="10573166" cy="512961"/>
          </a:xfrm>
          <a:prstGeom prst="rect">
            <a:avLst/>
          </a:prstGeom>
        </p:spPr>
        <p:txBody>
          <a:bodyPr wrap="square" lIns="0" tIns="0" rIns="0" bIns="0" rtlCol="0" anchor="t">
            <a:spAutoFit/>
          </a:bodyPr>
          <a:lstStyle/>
          <a:p>
            <a:pPr>
              <a:lnSpc>
                <a:spcPts val="3999"/>
              </a:lnSpc>
            </a:pPr>
            <a:r>
              <a:rPr lang="en-US" sz="3999" dirty="0">
                <a:solidFill>
                  <a:srgbClr val="8DC63F"/>
                </a:solidFill>
                <a:latin typeface="Articulat Bold"/>
              </a:rPr>
              <a:t>DEĞERLEND</a:t>
            </a:r>
            <a:r>
              <a:rPr lang="tr-TR" sz="3999" dirty="0">
                <a:solidFill>
                  <a:srgbClr val="8DC63F"/>
                </a:solidFill>
                <a:latin typeface="Articulat Bold"/>
              </a:rPr>
              <a:t>İ</a:t>
            </a:r>
            <a:r>
              <a:rPr lang="en-US" sz="3999" dirty="0">
                <a:solidFill>
                  <a:srgbClr val="8DC63F"/>
                </a:solidFill>
                <a:latin typeface="Articulat Bold"/>
              </a:rPr>
              <a:t>RME</a:t>
            </a:r>
            <a:r>
              <a:rPr lang="tr-TR" sz="3999" dirty="0">
                <a:solidFill>
                  <a:srgbClr val="8DC63F"/>
                </a:solidFill>
                <a:latin typeface="Articulat Bold"/>
              </a:rPr>
              <a:t> </a:t>
            </a:r>
            <a:r>
              <a:rPr lang="en-US" sz="3999" dirty="0">
                <a:solidFill>
                  <a:srgbClr val="8DC63F"/>
                </a:solidFill>
                <a:latin typeface="Articulat Bold"/>
              </a:rPr>
              <a:t>KR</a:t>
            </a:r>
            <a:r>
              <a:rPr lang="tr-TR" sz="3999" dirty="0">
                <a:solidFill>
                  <a:srgbClr val="8DC63F"/>
                </a:solidFill>
                <a:latin typeface="Articulat Bold"/>
              </a:rPr>
              <a:t>İ</a:t>
            </a:r>
            <a:r>
              <a:rPr lang="en-US" sz="3999" dirty="0">
                <a:solidFill>
                  <a:srgbClr val="8DC63F"/>
                </a:solidFill>
                <a:latin typeface="Articulat Bold"/>
              </a:rPr>
              <a:t>TERLER</a:t>
            </a:r>
            <a:r>
              <a:rPr lang="tr-TR" sz="3999" dirty="0">
                <a:solidFill>
                  <a:srgbClr val="8DC63F"/>
                </a:solidFill>
                <a:latin typeface="Articulat Bold"/>
              </a:rPr>
              <a:t>İ</a:t>
            </a:r>
            <a:endParaRPr lang="en-US" sz="3999" dirty="0">
              <a:solidFill>
                <a:srgbClr val="8DC63F"/>
              </a:solidFill>
              <a:latin typeface="Articulat Bold"/>
            </a:endParaRPr>
          </a:p>
        </p:txBody>
      </p:sp>
      <p:sp>
        <p:nvSpPr>
          <p:cNvPr id="14" name="TextBox 14"/>
          <p:cNvSpPr txBox="1"/>
          <p:nvPr/>
        </p:nvSpPr>
        <p:spPr>
          <a:xfrm>
            <a:off x="381000" y="2719253"/>
            <a:ext cx="17221200" cy="6961521"/>
          </a:xfrm>
          <a:prstGeom prst="rect">
            <a:avLst/>
          </a:prstGeom>
        </p:spPr>
        <p:txBody>
          <a:bodyPr wrap="square" lIns="0" tIns="0" rIns="0" bIns="0" rtlCol="0" anchor="t">
            <a:spAutoFit/>
          </a:bodyPr>
          <a:lstStyle/>
          <a:p>
            <a:pPr marL="647695" lvl="1" indent="-323848">
              <a:lnSpc>
                <a:spcPts val="3899"/>
              </a:lnSpc>
              <a:buFont typeface="Arial"/>
              <a:buChar char="•"/>
            </a:pPr>
            <a:r>
              <a:rPr lang="tr-TR" sz="2999" dirty="0">
                <a:solidFill>
                  <a:srgbClr val="000000"/>
                </a:solidFill>
                <a:latin typeface="Articulat Light"/>
              </a:rPr>
              <a:t>2025-2026 akademik yılından itibaren KTÜ Erasmus+ İngilizce Dil Sınavı tek oturumdan oluşur.</a:t>
            </a:r>
            <a:r>
              <a:rPr lang="en-US" sz="2999" dirty="0">
                <a:solidFill>
                  <a:srgbClr val="000000"/>
                </a:solidFill>
                <a:latin typeface="Articulat Light"/>
              </a:rPr>
              <a:t> </a:t>
            </a:r>
            <a:r>
              <a:rPr lang="tr-TR" sz="2999" dirty="0">
                <a:solidFill>
                  <a:srgbClr val="000000"/>
                </a:solidFill>
                <a:latin typeface="Articulat Light"/>
              </a:rPr>
              <a:t>D</a:t>
            </a:r>
            <a:r>
              <a:rPr lang="en-US" sz="2999" dirty="0">
                <a:solidFill>
                  <a:srgbClr val="000000"/>
                </a:solidFill>
                <a:latin typeface="Articulat Light"/>
              </a:rPr>
              <a:t>il </a:t>
            </a:r>
            <a:r>
              <a:rPr lang="en-US" sz="2999" dirty="0" err="1">
                <a:solidFill>
                  <a:srgbClr val="000000"/>
                </a:solidFill>
                <a:latin typeface="Articulat Light"/>
              </a:rPr>
              <a:t>notu</a:t>
            </a:r>
            <a:r>
              <a:rPr lang="tr-TR" sz="2999" dirty="0">
                <a:solidFill>
                  <a:srgbClr val="000000"/>
                </a:solidFill>
                <a:latin typeface="Articulat Light"/>
              </a:rPr>
              <a:t> için yazılı sınavı (çoktan seçmeli test) dikkate alınır.</a:t>
            </a:r>
          </a:p>
          <a:p>
            <a:pPr marL="647695" lvl="1" indent="-323848">
              <a:lnSpc>
                <a:spcPts val="3899"/>
              </a:lnSpc>
              <a:buFont typeface="Arial"/>
              <a:buChar char="•"/>
            </a:pPr>
            <a:r>
              <a:rPr lang="tr-TR" sz="2999" dirty="0">
                <a:solidFill>
                  <a:srgbClr val="000000"/>
                </a:solidFill>
                <a:latin typeface="Articulat Light"/>
              </a:rPr>
              <a:t>2025-2026 akademik yılından itibaren son 5 yıl içinde alınmış YDS/YÖKDİL/TOEFL/IELTS notları da sunulabilir.</a:t>
            </a:r>
          </a:p>
          <a:p>
            <a:pPr marL="647695" lvl="1" indent="-323848">
              <a:lnSpc>
                <a:spcPts val="3899"/>
              </a:lnSpc>
              <a:buFont typeface="Arial"/>
              <a:buChar char="•"/>
            </a:pPr>
            <a:r>
              <a:rPr lang="tr-TR" sz="2999" dirty="0">
                <a:solidFill>
                  <a:srgbClr val="000000"/>
                </a:solidFill>
                <a:latin typeface="Articulat Light"/>
              </a:rPr>
              <a:t>YDS/YÖKDİL/TOEFL/IELTS notu olan öğrenciler dilerlerse KTÜ Erasmus+ İngilizce Dil Sınavı’na da katılabilirler. Hangi sınavdan aldıkları not yüksekse o notu kullanabilirler.</a:t>
            </a:r>
            <a:endParaRPr lang="en-US" sz="2999" dirty="0">
              <a:solidFill>
                <a:srgbClr val="000000"/>
              </a:solidFill>
              <a:latin typeface="Articulat Light"/>
            </a:endParaRPr>
          </a:p>
          <a:p>
            <a:pPr marL="647695" lvl="1" indent="-323848">
              <a:lnSpc>
                <a:spcPts val="3899"/>
              </a:lnSpc>
              <a:buFont typeface="Arial"/>
              <a:buChar char="•"/>
            </a:pPr>
            <a:r>
              <a:rPr lang="en-US" sz="2999" dirty="0" err="1">
                <a:solidFill>
                  <a:srgbClr val="000000"/>
                </a:solidFill>
                <a:latin typeface="Articulat Light"/>
              </a:rPr>
              <a:t>Akademik</a:t>
            </a:r>
            <a:r>
              <a:rPr lang="en-US" sz="2999" dirty="0">
                <a:solidFill>
                  <a:srgbClr val="000000"/>
                </a:solidFill>
                <a:latin typeface="Articulat Light"/>
              </a:rPr>
              <a:t> </a:t>
            </a:r>
            <a:r>
              <a:rPr lang="en-US" sz="2999" dirty="0" err="1">
                <a:solidFill>
                  <a:srgbClr val="000000"/>
                </a:solidFill>
                <a:latin typeface="Articulat Light"/>
              </a:rPr>
              <a:t>ortalama</a:t>
            </a:r>
            <a:r>
              <a:rPr lang="en-US" sz="2999" dirty="0">
                <a:solidFill>
                  <a:srgbClr val="000000"/>
                </a:solidFill>
                <a:latin typeface="Articulat Light"/>
              </a:rPr>
              <a:t> 25 </a:t>
            </a:r>
            <a:r>
              <a:rPr lang="en-US" sz="2999" dirty="0" err="1">
                <a:solidFill>
                  <a:srgbClr val="000000"/>
                </a:solidFill>
                <a:latin typeface="Articulat Light"/>
              </a:rPr>
              <a:t>ile</a:t>
            </a:r>
            <a:r>
              <a:rPr lang="en-US" sz="2999" dirty="0">
                <a:solidFill>
                  <a:srgbClr val="000000"/>
                </a:solidFill>
                <a:latin typeface="Articulat Light"/>
              </a:rPr>
              <a:t> </a:t>
            </a:r>
            <a:r>
              <a:rPr lang="en-US" sz="2999" dirty="0" err="1">
                <a:solidFill>
                  <a:srgbClr val="000000"/>
                </a:solidFill>
                <a:latin typeface="Articulat Light"/>
              </a:rPr>
              <a:t>çarpılarak</a:t>
            </a:r>
            <a:r>
              <a:rPr lang="en-US" sz="2999" dirty="0">
                <a:solidFill>
                  <a:srgbClr val="000000"/>
                </a:solidFill>
                <a:latin typeface="Articulat Light"/>
              </a:rPr>
              <a:t> </a:t>
            </a:r>
            <a:r>
              <a:rPr lang="en-US" sz="2999" dirty="0" err="1">
                <a:solidFill>
                  <a:srgbClr val="000000"/>
                </a:solidFill>
                <a:latin typeface="Articulat Light"/>
              </a:rPr>
              <a:t>yüzlük</a:t>
            </a:r>
            <a:r>
              <a:rPr lang="en-US" sz="2999" dirty="0">
                <a:solidFill>
                  <a:srgbClr val="000000"/>
                </a:solidFill>
                <a:latin typeface="Articulat Light"/>
              </a:rPr>
              <a:t> </a:t>
            </a:r>
            <a:r>
              <a:rPr lang="en-US" sz="2999" dirty="0" err="1">
                <a:solidFill>
                  <a:srgbClr val="000000"/>
                </a:solidFill>
                <a:latin typeface="Articulat Light"/>
              </a:rPr>
              <a:t>sisteme</a:t>
            </a:r>
            <a:r>
              <a:rPr lang="en-US" sz="2999" dirty="0">
                <a:solidFill>
                  <a:srgbClr val="000000"/>
                </a:solidFill>
                <a:latin typeface="Articulat Light"/>
              </a:rPr>
              <a:t> </a:t>
            </a:r>
            <a:r>
              <a:rPr lang="en-US" sz="2999" dirty="0" err="1">
                <a:solidFill>
                  <a:srgbClr val="000000"/>
                </a:solidFill>
                <a:latin typeface="Articulat Light"/>
              </a:rPr>
              <a:t>dönüştürülür</a:t>
            </a:r>
            <a:r>
              <a:rPr lang="en-US" sz="2999" dirty="0">
                <a:solidFill>
                  <a:srgbClr val="000000"/>
                </a:solidFill>
                <a:latin typeface="Articulat Light"/>
              </a:rPr>
              <a:t>.</a:t>
            </a:r>
          </a:p>
          <a:p>
            <a:pPr marL="647695" lvl="1" indent="-323848">
              <a:lnSpc>
                <a:spcPts val="3899"/>
              </a:lnSpc>
              <a:buFont typeface="Arial"/>
              <a:buChar char="•"/>
            </a:pPr>
            <a:r>
              <a:rPr lang="en-US" sz="2999" dirty="0">
                <a:solidFill>
                  <a:srgbClr val="000000"/>
                </a:solidFill>
                <a:latin typeface="Articulat Light"/>
              </a:rPr>
              <a:t>%50 </a:t>
            </a:r>
            <a:r>
              <a:rPr lang="en-US" sz="2999" dirty="0" err="1">
                <a:solidFill>
                  <a:srgbClr val="000000"/>
                </a:solidFill>
                <a:latin typeface="Articulat Light"/>
              </a:rPr>
              <a:t>oranında</a:t>
            </a:r>
            <a:r>
              <a:rPr lang="en-US" sz="2999" dirty="0">
                <a:solidFill>
                  <a:srgbClr val="000000"/>
                </a:solidFill>
                <a:latin typeface="Articulat Light"/>
              </a:rPr>
              <a:t> </a:t>
            </a:r>
            <a:r>
              <a:rPr lang="en-US" sz="2999" dirty="0" err="1">
                <a:solidFill>
                  <a:srgbClr val="000000"/>
                </a:solidFill>
                <a:latin typeface="Articulat Light"/>
              </a:rPr>
              <a:t>dil</a:t>
            </a:r>
            <a:r>
              <a:rPr lang="en-US" sz="2999" dirty="0">
                <a:solidFill>
                  <a:srgbClr val="000000"/>
                </a:solidFill>
                <a:latin typeface="Articulat Light"/>
              </a:rPr>
              <a:t> </a:t>
            </a:r>
            <a:r>
              <a:rPr lang="en-US" sz="2999" dirty="0" err="1">
                <a:solidFill>
                  <a:srgbClr val="000000"/>
                </a:solidFill>
                <a:latin typeface="Articulat Light"/>
              </a:rPr>
              <a:t>notu</a:t>
            </a:r>
            <a:r>
              <a:rPr lang="en-US" sz="2999" dirty="0">
                <a:solidFill>
                  <a:srgbClr val="000000"/>
                </a:solidFill>
                <a:latin typeface="Articulat Light"/>
              </a:rPr>
              <a:t> </a:t>
            </a:r>
            <a:r>
              <a:rPr lang="en-US" sz="2999" dirty="0" err="1">
                <a:solidFill>
                  <a:srgbClr val="000000"/>
                </a:solidFill>
                <a:latin typeface="Articulat Light"/>
              </a:rPr>
              <a:t>ve</a:t>
            </a:r>
            <a:r>
              <a:rPr lang="en-US" sz="2999" dirty="0">
                <a:solidFill>
                  <a:srgbClr val="000000"/>
                </a:solidFill>
                <a:latin typeface="Articulat Light"/>
              </a:rPr>
              <a:t> %50 </a:t>
            </a:r>
            <a:r>
              <a:rPr lang="en-US" sz="2999" dirty="0" err="1">
                <a:solidFill>
                  <a:srgbClr val="000000"/>
                </a:solidFill>
                <a:latin typeface="Articulat Light"/>
              </a:rPr>
              <a:t>oranında</a:t>
            </a:r>
            <a:r>
              <a:rPr lang="en-US" sz="2999" dirty="0">
                <a:solidFill>
                  <a:srgbClr val="000000"/>
                </a:solidFill>
                <a:latin typeface="Articulat Light"/>
              </a:rPr>
              <a:t> </a:t>
            </a:r>
            <a:r>
              <a:rPr lang="en-US" sz="2999" dirty="0" err="1">
                <a:solidFill>
                  <a:srgbClr val="000000"/>
                </a:solidFill>
                <a:latin typeface="Articulat Light"/>
              </a:rPr>
              <a:t>genel</a:t>
            </a:r>
            <a:r>
              <a:rPr lang="en-US" sz="2999" dirty="0">
                <a:solidFill>
                  <a:srgbClr val="000000"/>
                </a:solidFill>
                <a:latin typeface="Articulat Light"/>
              </a:rPr>
              <a:t> </a:t>
            </a:r>
            <a:r>
              <a:rPr lang="en-US" sz="2999" dirty="0" err="1">
                <a:solidFill>
                  <a:srgbClr val="000000"/>
                </a:solidFill>
                <a:latin typeface="Articulat Light"/>
              </a:rPr>
              <a:t>akademik</a:t>
            </a:r>
            <a:r>
              <a:rPr lang="en-US" sz="2999" dirty="0">
                <a:solidFill>
                  <a:srgbClr val="000000"/>
                </a:solidFill>
                <a:latin typeface="Articulat Light"/>
              </a:rPr>
              <a:t> </a:t>
            </a:r>
            <a:r>
              <a:rPr lang="en-US" sz="2999" dirty="0" err="1">
                <a:solidFill>
                  <a:srgbClr val="000000"/>
                </a:solidFill>
                <a:latin typeface="Articulat Light"/>
              </a:rPr>
              <a:t>ortalama</a:t>
            </a:r>
            <a:r>
              <a:rPr lang="en-US" sz="2999" dirty="0">
                <a:solidFill>
                  <a:srgbClr val="000000"/>
                </a:solidFill>
                <a:latin typeface="Articulat Light"/>
              </a:rPr>
              <a:t> </a:t>
            </a:r>
            <a:r>
              <a:rPr lang="en-US" sz="2999" dirty="0" err="1">
                <a:solidFill>
                  <a:srgbClr val="000000"/>
                </a:solidFill>
                <a:latin typeface="Articulat Light"/>
              </a:rPr>
              <a:t>hesaba</a:t>
            </a:r>
            <a:r>
              <a:rPr lang="en-US" sz="2999" dirty="0">
                <a:solidFill>
                  <a:srgbClr val="000000"/>
                </a:solidFill>
                <a:latin typeface="Articulat Light"/>
              </a:rPr>
              <a:t> </a:t>
            </a:r>
            <a:r>
              <a:rPr lang="en-US" sz="2999" dirty="0" err="1">
                <a:solidFill>
                  <a:srgbClr val="000000"/>
                </a:solidFill>
                <a:latin typeface="Articulat Light"/>
              </a:rPr>
              <a:t>katılarak</a:t>
            </a:r>
            <a:r>
              <a:rPr lang="en-US" sz="2999" dirty="0">
                <a:solidFill>
                  <a:srgbClr val="000000"/>
                </a:solidFill>
                <a:latin typeface="Articulat Light"/>
              </a:rPr>
              <a:t> ERASMUS+ NOTU </a:t>
            </a:r>
            <a:r>
              <a:rPr lang="en-US" sz="2999" dirty="0" err="1">
                <a:solidFill>
                  <a:srgbClr val="000000"/>
                </a:solidFill>
                <a:latin typeface="Articulat Light"/>
              </a:rPr>
              <a:t>hesaplanır</a:t>
            </a:r>
            <a:r>
              <a:rPr lang="en-US" sz="2999" dirty="0">
                <a:solidFill>
                  <a:srgbClr val="000000"/>
                </a:solidFill>
                <a:latin typeface="Articulat Light"/>
              </a:rPr>
              <a:t>.</a:t>
            </a:r>
            <a:r>
              <a:rPr lang="tr-TR" sz="2999" dirty="0">
                <a:solidFill>
                  <a:srgbClr val="000000"/>
                </a:solidFill>
                <a:latin typeface="Articulat Light"/>
              </a:rPr>
              <a:t> Erasmus+ notu değerlendirme aşamasında sıralamaya esastır.</a:t>
            </a:r>
            <a:endParaRPr lang="en-US" sz="2999" dirty="0">
              <a:solidFill>
                <a:srgbClr val="000000"/>
              </a:solidFill>
              <a:latin typeface="Articulat Light"/>
            </a:endParaRPr>
          </a:p>
          <a:p>
            <a:pPr marL="647695" lvl="1" indent="-323848">
              <a:lnSpc>
                <a:spcPts val="3899"/>
              </a:lnSpc>
              <a:buFont typeface="Arial"/>
              <a:buChar char="•"/>
            </a:pPr>
            <a:r>
              <a:rPr lang="en-US" sz="2999" dirty="0" err="1">
                <a:solidFill>
                  <a:srgbClr val="000000"/>
                </a:solidFill>
                <a:latin typeface="Articulat Light"/>
              </a:rPr>
              <a:t>Yazılı</a:t>
            </a:r>
            <a:r>
              <a:rPr lang="en-US" sz="2999" dirty="0">
                <a:solidFill>
                  <a:srgbClr val="000000"/>
                </a:solidFill>
                <a:latin typeface="Articulat Light"/>
              </a:rPr>
              <a:t> </a:t>
            </a:r>
            <a:r>
              <a:rPr lang="en-US" sz="2999" dirty="0" err="1">
                <a:solidFill>
                  <a:srgbClr val="000000"/>
                </a:solidFill>
                <a:latin typeface="Articulat Light"/>
              </a:rPr>
              <a:t>dil</a:t>
            </a:r>
            <a:r>
              <a:rPr lang="en-US" sz="2999" dirty="0">
                <a:solidFill>
                  <a:srgbClr val="000000"/>
                </a:solidFill>
                <a:latin typeface="Articulat Light"/>
              </a:rPr>
              <a:t> </a:t>
            </a:r>
            <a:r>
              <a:rPr lang="en-US" sz="2999" dirty="0" err="1">
                <a:solidFill>
                  <a:srgbClr val="000000"/>
                </a:solidFill>
                <a:latin typeface="Articulat Light"/>
              </a:rPr>
              <a:t>sınavı</a:t>
            </a:r>
            <a:r>
              <a:rPr lang="tr-TR" sz="2999" dirty="0">
                <a:solidFill>
                  <a:srgbClr val="000000"/>
                </a:solidFill>
                <a:latin typeface="Articulat Light"/>
              </a:rPr>
              <a:t> (çoktan seçmeli test)</a:t>
            </a:r>
            <a:r>
              <a:rPr lang="en-US" sz="2999" dirty="0">
                <a:solidFill>
                  <a:srgbClr val="000000"/>
                </a:solidFill>
                <a:latin typeface="Articulat Light"/>
              </a:rPr>
              <a:t> </a:t>
            </a:r>
            <a:r>
              <a:rPr lang="en-US" sz="2999" dirty="0" err="1">
                <a:solidFill>
                  <a:srgbClr val="000000"/>
                </a:solidFill>
                <a:latin typeface="Articulat Light"/>
              </a:rPr>
              <a:t>için</a:t>
            </a:r>
            <a:r>
              <a:rPr lang="en-US" sz="2999" dirty="0">
                <a:solidFill>
                  <a:srgbClr val="000000"/>
                </a:solidFill>
                <a:latin typeface="Articulat Light"/>
              </a:rPr>
              <a:t> </a:t>
            </a:r>
            <a:r>
              <a:rPr lang="tr-TR" sz="2999" dirty="0">
                <a:solidFill>
                  <a:srgbClr val="000000"/>
                </a:solidFill>
                <a:latin typeface="Articulat Light"/>
              </a:rPr>
              <a:t>taban puan uygulanır. S</a:t>
            </a:r>
            <a:r>
              <a:rPr lang="en-US" sz="2999" dirty="0" err="1">
                <a:solidFill>
                  <a:srgbClr val="000000"/>
                </a:solidFill>
                <a:latin typeface="Articulat Light"/>
              </a:rPr>
              <a:t>tandart</a:t>
            </a:r>
            <a:r>
              <a:rPr lang="en-US" sz="2999" dirty="0">
                <a:solidFill>
                  <a:srgbClr val="000000"/>
                </a:solidFill>
                <a:latin typeface="Articulat Light"/>
              </a:rPr>
              <a:t> </a:t>
            </a:r>
            <a:r>
              <a:rPr lang="en-US" sz="2999" dirty="0" err="1">
                <a:solidFill>
                  <a:srgbClr val="000000"/>
                </a:solidFill>
                <a:latin typeface="Articulat Light"/>
              </a:rPr>
              <a:t>taban</a:t>
            </a:r>
            <a:r>
              <a:rPr lang="en-US" sz="2999" dirty="0">
                <a:solidFill>
                  <a:srgbClr val="000000"/>
                </a:solidFill>
                <a:latin typeface="Articulat Light"/>
              </a:rPr>
              <a:t> </a:t>
            </a:r>
            <a:r>
              <a:rPr lang="en-US" sz="2999" dirty="0" err="1">
                <a:solidFill>
                  <a:srgbClr val="000000"/>
                </a:solidFill>
                <a:latin typeface="Articulat Light"/>
              </a:rPr>
              <a:t>puan</a:t>
            </a:r>
            <a:r>
              <a:rPr lang="en-US" sz="2999" dirty="0">
                <a:solidFill>
                  <a:srgbClr val="000000"/>
                </a:solidFill>
                <a:latin typeface="Articulat Light"/>
              </a:rPr>
              <a:t> </a:t>
            </a:r>
            <a:r>
              <a:rPr lang="en-US" sz="2999" dirty="0" err="1">
                <a:solidFill>
                  <a:srgbClr val="000000"/>
                </a:solidFill>
                <a:latin typeface="Articulat Light"/>
              </a:rPr>
              <a:t>yoktur</a:t>
            </a:r>
            <a:r>
              <a:rPr lang="en-US" sz="2999" dirty="0">
                <a:solidFill>
                  <a:srgbClr val="000000"/>
                </a:solidFill>
                <a:latin typeface="Articulat Light"/>
              </a:rPr>
              <a:t>. </a:t>
            </a:r>
            <a:r>
              <a:rPr lang="tr-TR" sz="2999" dirty="0">
                <a:solidFill>
                  <a:srgbClr val="000000"/>
                </a:solidFill>
                <a:latin typeface="Articulat Light"/>
              </a:rPr>
              <a:t>Sınavdaki genel başarı durumu ve bütçe hesabına göre h</a:t>
            </a:r>
            <a:r>
              <a:rPr lang="en-US" sz="2999" dirty="0">
                <a:solidFill>
                  <a:srgbClr val="000000"/>
                </a:solidFill>
                <a:latin typeface="Articulat Light"/>
              </a:rPr>
              <a:t>er </a:t>
            </a:r>
            <a:r>
              <a:rPr lang="en-US" sz="2999" dirty="0" err="1">
                <a:solidFill>
                  <a:srgbClr val="000000"/>
                </a:solidFill>
                <a:latin typeface="Articulat Light"/>
              </a:rPr>
              <a:t>dönem</a:t>
            </a:r>
            <a:r>
              <a:rPr lang="en-US" sz="2999" dirty="0">
                <a:solidFill>
                  <a:srgbClr val="000000"/>
                </a:solidFill>
                <a:latin typeface="Articulat Light"/>
              </a:rPr>
              <a:t> </a:t>
            </a:r>
            <a:r>
              <a:rPr lang="en-US" sz="2999" dirty="0" err="1">
                <a:solidFill>
                  <a:srgbClr val="000000"/>
                </a:solidFill>
                <a:latin typeface="Articulat Light"/>
              </a:rPr>
              <a:t>için</a:t>
            </a:r>
            <a:r>
              <a:rPr lang="en-US" sz="2999" dirty="0">
                <a:solidFill>
                  <a:srgbClr val="000000"/>
                </a:solidFill>
                <a:latin typeface="Articulat Light"/>
              </a:rPr>
              <a:t> </a:t>
            </a:r>
            <a:r>
              <a:rPr lang="en-US" sz="2999" dirty="0" err="1">
                <a:solidFill>
                  <a:srgbClr val="000000"/>
                </a:solidFill>
                <a:latin typeface="Articulat Light"/>
              </a:rPr>
              <a:t>ayrı</a:t>
            </a:r>
            <a:r>
              <a:rPr lang="en-US" sz="2999" dirty="0">
                <a:solidFill>
                  <a:srgbClr val="000000"/>
                </a:solidFill>
                <a:latin typeface="Articulat Light"/>
              </a:rPr>
              <a:t> </a:t>
            </a:r>
            <a:r>
              <a:rPr lang="en-US" sz="2999" dirty="0" err="1">
                <a:solidFill>
                  <a:srgbClr val="000000"/>
                </a:solidFill>
                <a:latin typeface="Articulat Light"/>
              </a:rPr>
              <a:t>taban</a:t>
            </a:r>
            <a:r>
              <a:rPr lang="en-US" sz="2999" dirty="0">
                <a:solidFill>
                  <a:srgbClr val="000000"/>
                </a:solidFill>
                <a:latin typeface="Articulat Light"/>
              </a:rPr>
              <a:t> </a:t>
            </a:r>
            <a:r>
              <a:rPr lang="en-US" sz="2999" dirty="0" err="1">
                <a:solidFill>
                  <a:srgbClr val="000000"/>
                </a:solidFill>
                <a:latin typeface="Articulat Light"/>
              </a:rPr>
              <a:t>puan</a:t>
            </a:r>
            <a:r>
              <a:rPr lang="en-US" sz="2999" dirty="0">
                <a:solidFill>
                  <a:srgbClr val="000000"/>
                </a:solidFill>
                <a:latin typeface="Articulat Light"/>
              </a:rPr>
              <a:t> </a:t>
            </a:r>
            <a:r>
              <a:rPr lang="en-US" sz="2999" dirty="0" err="1">
                <a:solidFill>
                  <a:srgbClr val="000000"/>
                </a:solidFill>
                <a:latin typeface="Articulat Light"/>
              </a:rPr>
              <a:t>belirle</a:t>
            </a:r>
            <a:r>
              <a:rPr lang="tr-TR" sz="2999" dirty="0" err="1">
                <a:solidFill>
                  <a:srgbClr val="000000"/>
                </a:solidFill>
                <a:latin typeface="Articulat Light"/>
              </a:rPr>
              <a:t>nebilir</a:t>
            </a:r>
            <a:r>
              <a:rPr lang="tr-TR" sz="2999" dirty="0">
                <a:solidFill>
                  <a:srgbClr val="000000"/>
                </a:solidFill>
                <a:latin typeface="Articulat Light"/>
              </a:rPr>
              <a:t>. </a:t>
            </a:r>
          </a:p>
          <a:p>
            <a:pPr marL="647695" lvl="1" indent="-323848">
              <a:lnSpc>
                <a:spcPts val="3899"/>
              </a:lnSpc>
              <a:buFont typeface="Arial"/>
              <a:buChar char="•"/>
            </a:pPr>
            <a:r>
              <a:rPr lang="tr-TR" sz="2999" dirty="0">
                <a:solidFill>
                  <a:srgbClr val="000000"/>
                </a:solidFill>
                <a:latin typeface="Articulat Light"/>
              </a:rPr>
              <a:t>Bütçeleri ve seçilecek öğrenci sayıları birbirinden farklı olduğundan Öğrenim ve Staj Hareketlilikleri için farklı taban puanlar belirlenebilir. </a:t>
            </a:r>
          </a:p>
          <a:p>
            <a:pPr marL="647695" lvl="1" indent="-323848">
              <a:lnSpc>
                <a:spcPts val="3899"/>
              </a:lnSpc>
              <a:buFont typeface="Arial"/>
              <a:buChar char="•"/>
            </a:pPr>
            <a:r>
              <a:rPr lang="tr-TR" sz="2999" dirty="0">
                <a:solidFill>
                  <a:srgbClr val="000000"/>
                </a:solidFill>
                <a:latin typeface="Articulat Light"/>
              </a:rPr>
              <a:t>Belirlenen taban puan seçim sonuçlarıyla beraber ilan edilir.</a:t>
            </a:r>
            <a:endParaRPr lang="en-US" sz="2999" dirty="0">
              <a:solidFill>
                <a:srgbClr val="000000"/>
              </a:solidFill>
              <a:latin typeface="Articula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588917" y="377523"/>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3"/>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4"/>
              <a:stretch>
                <a:fillRect/>
              </a:stretch>
            </a:blipFill>
          </p:spPr>
          <p:txBody>
            <a:bodyPr/>
            <a:lstStyle/>
            <a:p>
              <a:endParaRPr lang="tr-TR"/>
            </a:p>
          </p:txBody>
        </p:sp>
      </p:grpSp>
      <p:sp>
        <p:nvSpPr>
          <p:cNvPr id="14" name="TextBox 14"/>
          <p:cNvSpPr txBox="1"/>
          <p:nvPr/>
        </p:nvSpPr>
        <p:spPr>
          <a:xfrm>
            <a:off x="1209138" y="1940705"/>
            <a:ext cx="8944370" cy="512961"/>
          </a:xfrm>
          <a:prstGeom prst="rect">
            <a:avLst/>
          </a:prstGeom>
        </p:spPr>
        <p:txBody>
          <a:bodyPr wrap="square" lIns="0" tIns="0" rIns="0" bIns="0" rtlCol="0" anchor="t">
            <a:spAutoFit/>
          </a:bodyPr>
          <a:lstStyle/>
          <a:p>
            <a:pPr>
              <a:lnSpc>
                <a:spcPts val="3999"/>
              </a:lnSpc>
            </a:pPr>
            <a:r>
              <a:rPr lang="en-US" sz="3999" dirty="0">
                <a:solidFill>
                  <a:srgbClr val="8DC63F"/>
                </a:solidFill>
                <a:latin typeface="Articulat Bold"/>
              </a:rPr>
              <a:t>PUAN KESİNTİ</a:t>
            </a:r>
            <a:r>
              <a:rPr lang="tr-TR" sz="3999" dirty="0">
                <a:solidFill>
                  <a:srgbClr val="8DC63F"/>
                </a:solidFill>
                <a:latin typeface="Articulat Bold"/>
              </a:rPr>
              <a:t>Sİ UYGULAMALARI</a:t>
            </a:r>
            <a:endParaRPr lang="en-US" sz="3999" dirty="0">
              <a:solidFill>
                <a:srgbClr val="8DC63F"/>
              </a:solidFill>
              <a:latin typeface="Articulat Bold"/>
            </a:endParaRPr>
          </a:p>
        </p:txBody>
      </p:sp>
      <p:graphicFrame>
        <p:nvGraphicFramePr>
          <p:cNvPr id="13" name="Tablo 12">
            <a:extLst>
              <a:ext uri="{FF2B5EF4-FFF2-40B4-BE49-F238E27FC236}">
                <a16:creationId xmlns:a16="http://schemas.microsoft.com/office/drawing/2014/main" id="{1F87E068-C61C-7F69-7B15-B64842EE1D0B}"/>
              </a:ext>
            </a:extLst>
          </p:cNvPr>
          <p:cNvGraphicFramePr>
            <a:graphicFrameLocks noGrp="1"/>
          </p:cNvGraphicFramePr>
          <p:nvPr>
            <p:extLst>
              <p:ext uri="{D42A27DB-BD31-4B8C-83A1-F6EECF244321}">
                <p14:modId xmlns:p14="http://schemas.microsoft.com/office/powerpoint/2010/main" val="1637887845"/>
              </p:ext>
            </p:extLst>
          </p:nvPr>
        </p:nvGraphicFramePr>
        <p:xfrm>
          <a:off x="1209138" y="2773442"/>
          <a:ext cx="13040262" cy="4937760"/>
        </p:xfrm>
        <a:graphic>
          <a:graphicData uri="http://schemas.openxmlformats.org/drawingml/2006/table">
            <a:tbl>
              <a:tblPr firstRow="1" bandRow="1">
                <a:tableStyleId>{D7AC3CCA-C797-4891-BE02-D94E43425B78}</a:tableStyleId>
              </a:tblPr>
              <a:tblGrid>
                <a:gridCol w="10343757">
                  <a:extLst>
                    <a:ext uri="{9D8B030D-6E8A-4147-A177-3AD203B41FA5}">
                      <a16:colId xmlns:a16="http://schemas.microsoft.com/office/drawing/2014/main" val="4232642027"/>
                    </a:ext>
                  </a:extLst>
                </a:gridCol>
                <a:gridCol w="2696505">
                  <a:extLst>
                    <a:ext uri="{9D8B030D-6E8A-4147-A177-3AD203B41FA5}">
                      <a16:colId xmlns:a16="http://schemas.microsoft.com/office/drawing/2014/main" val="1798500471"/>
                    </a:ext>
                  </a:extLst>
                </a:gridCol>
              </a:tblGrid>
              <a:tr h="367306">
                <a:tc>
                  <a:txBody>
                    <a:bodyPr/>
                    <a:lstStyle/>
                    <a:p>
                      <a:r>
                        <a:rPr lang="es-ES" sz="3200" b="0" i="0" u="none" strike="noStrike" kern="1200" baseline="0" dirty="0">
                          <a:solidFill>
                            <a:schemeClr val="dk1"/>
                          </a:solidFill>
                          <a:latin typeface="+mn-lt"/>
                          <a:ea typeface="+mn-ea"/>
                          <a:cs typeface="+mn-cs"/>
                        </a:rPr>
                        <a:t>Daha önce yararlanma</a:t>
                      </a:r>
                      <a:endParaRPr lang="tr-TR" sz="3200" i="0" dirty="0"/>
                    </a:p>
                  </a:txBody>
                  <a:tcPr/>
                </a:tc>
                <a:tc>
                  <a:txBody>
                    <a:bodyPr/>
                    <a:lstStyle/>
                    <a:p>
                      <a:r>
                        <a:rPr lang="tr-TR" sz="3200" i="0" dirty="0"/>
                        <a:t>- </a:t>
                      </a:r>
                      <a:r>
                        <a:rPr lang="tr-TR" sz="3200" b="0" i="0" dirty="0"/>
                        <a:t>10 puan</a:t>
                      </a:r>
                    </a:p>
                  </a:txBody>
                  <a:tcPr/>
                </a:tc>
                <a:extLst>
                  <a:ext uri="{0D108BD9-81ED-4DB2-BD59-A6C34878D82A}">
                    <a16:rowId xmlns:a16="http://schemas.microsoft.com/office/drawing/2014/main" val="4262524514"/>
                  </a:ext>
                </a:extLst>
              </a:tr>
              <a:tr h="367306">
                <a:tc>
                  <a:txBody>
                    <a:bodyPr/>
                    <a:lstStyle/>
                    <a:p>
                      <a:r>
                        <a:rPr lang="tr-TR" sz="3200" b="0" i="0" u="none" strike="noStrike" kern="1200" baseline="0" dirty="0">
                          <a:solidFill>
                            <a:schemeClr val="dk1"/>
                          </a:solidFill>
                          <a:latin typeface="+mn-lt"/>
                          <a:ea typeface="+mn-ea"/>
                          <a:cs typeface="+mn-cs"/>
                        </a:rPr>
                        <a:t>Vatandaşı olunan ülkede hareketliliğe katılma</a:t>
                      </a:r>
                      <a:endParaRPr lang="tr-TR" sz="3200" i="0" dirty="0"/>
                    </a:p>
                  </a:txBody>
                  <a:tcPr/>
                </a:tc>
                <a:tc>
                  <a:txBody>
                    <a:bodyPr/>
                    <a:lstStyle/>
                    <a:p>
                      <a:r>
                        <a:rPr lang="tr-TR" sz="3200" i="0" dirty="0"/>
                        <a:t>- 10 puan</a:t>
                      </a:r>
                    </a:p>
                  </a:txBody>
                  <a:tcPr/>
                </a:tc>
                <a:extLst>
                  <a:ext uri="{0D108BD9-81ED-4DB2-BD59-A6C34878D82A}">
                    <a16:rowId xmlns:a16="http://schemas.microsoft.com/office/drawing/2014/main" val="4225902731"/>
                  </a:ext>
                </a:extLst>
              </a:tr>
              <a:tr h="367306">
                <a:tc>
                  <a:txBody>
                    <a:bodyPr/>
                    <a:lstStyle/>
                    <a:p>
                      <a:r>
                        <a:rPr lang="tr-TR" sz="3200" b="0" i="0" u="none" strike="noStrike" kern="1200" baseline="0" dirty="0">
                          <a:solidFill>
                            <a:schemeClr val="dk1"/>
                          </a:solidFill>
                          <a:latin typeface="+mn-lt"/>
                          <a:ea typeface="+mn-ea"/>
                          <a:cs typeface="+mn-cs"/>
                        </a:rPr>
                        <a:t>Hareketliliğe seçildiği halde süresinde feragat bildiriminde bulunmaksızın hareketliliğe katılmama</a:t>
                      </a:r>
                      <a:endParaRPr lang="tr-TR" sz="3200" i="0" dirty="0"/>
                    </a:p>
                  </a:txBody>
                  <a:tcPr/>
                </a:tc>
                <a:tc>
                  <a:txBody>
                    <a:bodyPr/>
                    <a:lstStyle/>
                    <a:p>
                      <a:r>
                        <a:rPr lang="tr-TR" sz="3200" i="0" dirty="0"/>
                        <a:t>- 10 puan</a:t>
                      </a:r>
                    </a:p>
                  </a:txBody>
                  <a:tcPr/>
                </a:tc>
                <a:extLst>
                  <a:ext uri="{0D108BD9-81ED-4DB2-BD59-A6C34878D82A}">
                    <a16:rowId xmlns:a16="http://schemas.microsoft.com/office/drawing/2014/main" val="702978314"/>
                  </a:ext>
                </a:extLst>
              </a:tr>
              <a:tr h="367306">
                <a:tc>
                  <a:txBody>
                    <a:bodyPr/>
                    <a:lstStyle/>
                    <a:p>
                      <a:r>
                        <a:rPr lang="tr-TR" sz="3200" b="0" i="0" u="none" strike="noStrike" kern="1200" baseline="0" dirty="0">
                          <a:solidFill>
                            <a:schemeClr val="dk1"/>
                          </a:solidFill>
                          <a:latin typeface="+mn-lt"/>
                          <a:ea typeface="+mn-ea"/>
                          <a:cs typeface="+mn-cs"/>
                        </a:rPr>
                        <a:t>Hareketliliğe seçilen öğrenciler için:</a:t>
                      </a:r>
                    </a:p>
                    <a:p>
                      <a:r>
                        <a:rPr lang="tr-TR" sz="3200" b="0" i="0" u="none" strike="noStrike" kern="1200" baseline="0" dirty="0">
                          <a:solidFill>
                            <a:schemeClr val="dk1"/>
                          </a:solidFill>
                          <a:latin typeface="+mn-lt"/>
                          <a:ea typeface="+mn-ea"/>
                          <a:cs typeface="+mn-cs"/>
                        </a:rPr>
                        <a:t>Hareketlilikle ilgili olarak düzenlenen toplantılara/eğitimlere mazeretsiz katılmama</a:t>
                      </a:r>
                      <a:endParaRPr lang="tr-TR" sz="3200" i="0" dirty="0"/>
                    </a:p>
                  </a:txBody>
                  <a:tcPr/>
                </a:tc>
                <a:tc>
                  <a:txBody>
                    <a:bodyPr/>
                    <a:lstStyle/>
                    <a:p>
                      <a:r>
                        <a:rPr lang="tr-TR" sz="3200" i="0" dirty="0"/>
                        <a:t>- 5 puan</a:t>
                      </a:r>
                    </a:p>
                  </a:txBody>
                  <a:tcPr/>
                </a:tc>
                <a:extLst>
                  <a:ext uri="{0D108BD9-81ED-4DB2-BD59-A6C34878D82A}">
                    <a16:rowId xmlns:a16="http://schemas.microsoft.com/office/drawing/2014/main" val="1563065263"/>
                  </a:ext>
                </a:extLst>
              </a:tr>
              <a:tr h="367306">
                <a:tc>
                  <a:txBody>
                    <a:bodyPr/>
                    <a:lstStyle/>
                    <a:p>
                      <a:r>
                        <a:rPr lang="tr-TR" sz="3200" b="0" i="0" u="none" strike="noStrike" kern="1200" baseline="0" dirty="0">
                          <a:solidFill>
                            <a:schemeClr val="dk1"/>
                          </a:solidFill>
                          <a:latin typeface="+mn-lt"/>
                          <a:ea typeface="+mn-ea"/>
                          <a:cs typeface="+mn-cs"/>
                        </a:rPr>
                        <a:t>Dil sınavına gireceğini beyan edip mazeretsiz girmeme</a:t>
                      </a:r>
                      <a:endParaRPr lang="tr-TR" sz="3200" i="0" dirty="0"/>
                    </a:p>
                  </a:txBody>
                  <a:tcPr/>
                </a:tc>
                <a:tc>
                  <a:txBody>
                    <a:bodyPr/>
                    <a:lstStyle/>
                    <a:p>
                      <a:r>
                        <a:rPr lang="tr-TR" sz="3200" i="0" dirty="0"/>
                        <a:t>- 5 puan</a:t>
                      </a:r>
                    </a:p>
                  </a:txBody>
                  <a:tcPr/>
                </a:tc>
                <a:extLst>
                  <a:ext uri="{0D108BD9-81ED-4DB2-BD59-A6C34878D82A}">
                    <a16:rowId xmlns:a16="http://schemas.microsoft.com/office/drawing/2014/main" val="3062117455"/>
                  </a:ext>
                </a:extLst>
              </a:tr>
              <a:tr h="367306">
                <a:tc>
                  <a:txBody>
                    <a:bodyPr/>
                    <a:lstStyle/>
                    <a:p>
                      <a:r>
                        <a:rPr lang="tr-TR" sz="3200" b="0" i="0" u="none" strike="noStrike" kern="1200" baseline="0" dirty="0">
                          <a:solidFill>
                            <a:schemeClr val="dk1"/>
                          </a:solidFill>
                          <a:latin typeface="+mn-lt"/>
                          <a:ea typeface="+mn-ea"/>
                          <a:cs typeface="+mn-cs"/>
                        </a:rPr>
                        <a:t>İki hareketlilik türüne birden başvurma</a:t>
                      </a:r>
                      <a:endParaRPr lang="tr-TR" sz="3200" i="0" dirty="0"/>
                    </a:p>
                  </a:txBody>
                  <a:tcPr/>
                </a:tc>
                <a:tc>
                  <a:txBody>
                    <a:bodyPr/>
                    <a:lstStyle/>
                    <a:p>
                      <a:r>
                        <a:rPr lang="tr-TR" sz="3200" i="0" dirty="0"/>
                        <a:t>- 10 puan</a:t>
                      </a:r>
                    </a:p>
                  </a:txBody>
                  <a:tcPr/>
                </a:tc>
                <a:extLst>
                  <a:ext uri="{0D108BD9-81ED-4DB2-BD59-A6C34878D82A}">
                    <a16:rowId xmlns:a16="http://schemas.microsoft.com/office/drawing/2014/main" val="3755814985"/>
                  </a:ext>
                </a:extLst>
              </a:tr>
            </a:tbl>
          </a:graphicData>
        </a:graphic>
      </p:graphicFrame>
    </p:spTree>
    <p:extLst>
      <p:ext uri="{BB962C8B-B14F-4D97-AF65-F5344CB8AC3E}">
        <p14:creationId xmlns:p14="http://schemas.microsoft.com/office/powerpoint/2010/main" val="342372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588917" y="377523"/>
            <a:ext cx="6023456" cy="1302353"/>
            <a:chOff x="0" y="0"/>
            <a:chExt cx="8031274" cy="1736471"/>
          </a:xfrm>
        </p:grpSpPr>
        <p:sp>
          <p:nvSpPr>
            <p:cNvPr id="10" name="Freeform 10"/>
            <p:cNvSpPr/>
            <p:nvPr/>
          </p:nvSpPr>
          <p:spPr>
            <a:xfrm>
              <a:off x="0" y="0"/>
              <a:ext cx="3477861" cy="1736471"/>
            </a:xfrm>
            <a:custGeom>
              <a:avLst/>
              <a:gdLst/>
              <a:ahLst/>
              <a:cxnLst/>
              <a:rect l="l" t="t" r="r" b="b"/>
              <a:pathLst>
                <a:path w="3477861" h="1736471">
                  <a:moveTo>
                    <a:pt x="0" y="0"/>
                  </a:moveTo>
                  <a:lnTo>
                    <a:pt x="3477861" y="0"/>
                  </a:lnTo>
                  <a:lnTo>
                    <a:pt x="3477861" y="1736471"/>
                  </a:lnTo>
                  <a:lnTo>
                    <a:pt x="0" y="1736471"/>
                  </a:lnTo>
                  <a:lnTo>
                    <a:pt x="0" y="0"/>
                  </a:lnTo>
                  <a:close/>
                </a:path>
              </a:pathLst>
            </a:custGeom>
            <a:blipFill>
              <a:blip r:embed="rId3"/>
              <a:stretch>
                <a:fillRect/>
              </a:stretch>
            </a:blipFill>
          </p:spPr>
          <p:txBody>
            <a:bodyPr/>
            <a:lstStyle/>
            <a:p>
              <a:endParaRPr lang="tr-TR"/>
            </a:p>
          </p:txBody>
        </p:sp>
        <p:sp>
          <p:nvSpPr>
            <p:cNvPr id="11" name="Freeform 11"/>
            <p:cNvSpPr/>
            <p:nvPr/>
          </p:nvSpPr>
          <p:spPr>
            <a:xfrm>
              <a:off x="4120790" y="467931"/>
              <a:ext cx="3910484" cy="800608"/>
            </a:xfrm>
            <a:custGeom>
              <a:avLst/>
              <a:gdLst/>
              <a:ahLst/>
              <a:cxnLst/>
              <a:rect l="l" t="t" r="r" b="b"/>
              <a:pathLst>
                <a:path w="3910484" h="800608">
                  <a:moveTo>
                    <a:pt x="0" y="0"/>
                  </a:moveTo>
                  <a:lnTo>
                    <a:pt x="3910484" y="0"/>
                  </a:lnTo>
                  <a:lnTo>
                    <a:pt x="3910484" y="800608"/>
                  </a:lnTo>
                  <a:lnTo>
                    <a:pt x="0" y="800608"/>
                  </a:lnTo>
                  <a:lnTo>
                    <a:pt x="0" y="0"/>
                  </a:lnTo>
                  <a:close/>
                </a:path>
              </a:pathLst>
            </a:custGeom>
            <a:blipFill>
              <a:blip r:embed="rId4"/>
              <a:stretch>
                <a:fillRect/>
              </a:stretch>
            </a:blipFill>
          </p:spPr>
          <p:txBody>
            <a:bodyPr/>
            <a:lstStyle/>
            <a:p>
              <a:endParaRPr lang="tr-TR"/>
            </a:p>
          </p:txBody>
        </p:sp>
      </p:grpSp>
      <p:sp>
        <p:nvSpPr>
          <p:cNvPr id="14" name="TextBox 14"/>
          <p:cNvSpPr txBox="1"/>
          <p:nvPr/>
        </p:nvSpPr>
        <p:spPr>
          <a:xfrm>
            <a:off x="697918" y="2171700"/>
            <a:ext cx="8944370" cy="512961"/>
          </a:xfrm>
          <a:prstGeom prst="rect">
            <a:avLst/>
          </a:prstGeom>
        </p:spPr>
        <p:txBody>
          <a:bodyPr wrap="square" lIns="0" tIns="0" rIns="0" bIns="0" rtlCol="0" anchor="t">
            <a:spAutoFit/>
          </a:bodyPr>
          <a:lstStyle/>
          <a:p>
            <a:pPr>
              <a:lnSpc>
                <a:spcPts val="3999"/>
              </a:lnSpc>
            </a:pPr>
            <a:r>
              <a:rPr lang="en-US" sz="3999" dirty="0">
                <a:solidFill>
                  <a:srgbClr val="8DC63F"/>
                </a:solidFill>
                <a:latin typeface="Articulat Bold"/>
              </a:rPr>
              <a:t>EK PUAN</a:t>
            </a:r>
            <a:r>
              <a:rPr lang="tr-TR" sz="3999" dirty="0">
                <a:solidFill>
                  <a:srgbClr val="8DC63F"/>
                </a:solidFill>
                <a:latin typeface="Articulat Bold"/>
              </a:rPr>
              <a:t> UYGULAMALARI</a:t>
            </a:r>
            <a:endParaRPr lang="en-US" sz="3999" dirty="0">
              <a:solidFill>
                <a:srgbClr val="8DC63F"/>
              </a:solidFill>
              <a:latin typeface="Articulat Bold"/>
            </a:endParaRPr>
          </a:p>
        </p:txBody>
      </p:sp>
      <p:graphicFrame>
        <p:nvGraphicFramePr>
          <p:cNvPr id="15" name="Tablo 14">
            <a:extLst>
              <a:ext uri="{FF2B5EF4-FFF2-40B4-BE49-F238E27FC236}">
                <a16:creationId xmlns:a16="http://schemas.microsoft.com/office/drawing/2014/main" id="{1659ED6C-BB2E-9073-4119-42155F003410}"/>
              </a:ext>
            </a:extLst>
          </p:cNvPr>
          <p:cNvGraphicFramePr>
            <a:graphicFrameLocks noGrp="1"/>
          </p:cNvGraphicFramePr>
          <p:nvPr>
            <p:extLst>
              <p:ext uri="{D42A27DB-BD31-4B8C-83A1-F6EECF244321}">
                <p14:modId xmlns:p14="http://schemas.microsoft.com/office/powerpoint/2010/main" val="2104335497"/>
              </p:ext>
            </p:extLst>
          </p:nvPr>
        </p:nvGraphicFramePr>
        <p:xfrm>
          <a:off x="697918" y="3055620"/>
          <a:ext cx="13475282" cy="6202680"/>
        </p:xfrm>
        <a:graphic>
          <a:graphicData uri="http://schemas.openxmlformats.org/drawingml/2006/table">
            <a:tbl>
              <a:tblPr firstRow="1" bandRow="1">
                <a:tableStyleId>{5940675A-B579-460E-94D1-54222C63F5DA}</a:tableStyleId>
              </a:tblPr>
              <a:tblGrid>
                <a:gridCol w="10257315">
                  <a:extLst>
                    <a:ext uri="{9D8B030D-6E8A-4147-A177-3AD203B41FA5}">
                      <a16:colId xmlns:a16="http://schemas.microsoft.com/office/drawing/2014/main" val="2158578536"/>
                    </a:ext>
                  </a:extLst>
                </a:gridCol>
                <a:gridCol w="3217967">
                  <a:extLst>
                    <a:ext uri="{9D8B030D-6E8A-4147-A177-3AD203B41FA5}">
                      <a16:colId xmlns:a16="http://schemas.microsoft.com/office/drawing/2014/main" val="2047253269"/>
                    </a:ext>
                  </a:extLst>
                </a:gridCol>
              </a:tblGrid>
              <a:tr h="279019">
                <a:tc>
                  <a:txBody>
                    <a:bodyPr/>
                    <a:lstStyle/>
                    <a:p>
                      <a:r>
                        <a:rPr lang="tr-TR" sz="3200" dirty="0"/>
                        <a:t>Şehit ve gazi çocuklarına</a:t>
                      </a:r>
                    </a:p>
                  </a:txBody>
                  <a:tcPr/>
                </a:tc>
                <a:tc>
                  <a:txBody>
                    <a:bodyPr/>
                    <a:lstStyle/>
                    <a:p>
                      <a:r>
                        <a:rPr lang="tr-TR" sz="3200" dirty="0"/>
                        <a:t>+15 puan</a:t>
                      </a:r>
                    </a:p>
                  </a:txBody>
                  <a:tcPr/>
                </a:tc>
                <a:extLst>
                  <a:ext uri="{0D108BD9-81ED-4DB2-BD59-A6C34878D82A}">
                    <a16:rowId xmlns:a16="http://schemas.microsoft.com/office/drawing/2014/main" val="3481692664"/>
                  </a:ext>
                </a:extLst>
              </a:tr>
              <a:tr h="279019">
                <a:tc>
                  <a:txBody>
                    <a:bodyPr/>
                    <a:lstStyle/>
                    <a:p>
                      <a:r>
                        <a:rPr lang="tr-TR" sz="3200" dirty="0"/>
                        <a:t>Engelli öğrencilere (engelliliğin belgelenmesi kaydıyla)</a:t>
                      </a:r>
                    </a:p>
                  </a:txBody>
                  <a:tcPr/>
                </a:tc>
                <a:tc>
                  <a:txBody>
                    <a:bodyPr/>
                    <a:lstStyle/>
                    <a:p>
                      <a:r>
                        <a:rPr lang="tr-TR" sz="3200" dirty="0"/>
                        <a:t>+10 puan</a:t>
                      </a:r>
                    </a:p>
                  </a:txBody>
                  <a:tcPr/>
                </a:tc>
                <a:extLst>
                  <a:ext uri="{0D108BD9-81ED-4DB2-BD59-A6C34878D82A}">
                    <a16:rowId xmlns:a16="http://schemas.microsoft.com/office/drawing/2014/main" val="1263309111"/>
                  </a:ext>
                </a:extLst>
              </a:tr>
              <a:tr h="279019">
                <a:tc>
                  <a:txBody>
                    <a:bodyPr/>
                    <a:lstStyle/>
                    <a:p>
                      <a:r>
                        <a:rPr lang="tr-TR" sz="3200" dirty="0"/>
                        <a:t>2828 Sayılı Sosyal Hizmetler Kanunu ile 5395 sayılı Çocuk Koruma Kanunu kapsamında haklarında korunma, bakım veya barınma kararı alınmış öğrencilere</a:t>
                      </a:r>
                    </a:p>
                  </a:txBody>
                  <a:tcPr/>
                </a:tc>
                <a:tc>
                  <a:txBody>
                    <a:bodyPr/>
                    <a:lstStyle/>
                    <a:p>
                      <a:r>
                        <a:rPr lang="tr-TR" sz="3200" dirty="0"/>
                        <a:t>+10 puan</a:t>
                      </a:r>
                    </a:p>
                  </a:txBody>
                  <a:tcPr/>
                </a:tc>
                <a:extLst>
                  <a:ext uri="{0D108BD9-81ED-4DB2-BD59-A6C34878D82A}">
                    <a16:rowId xmlns:a16="http://schemas.microsoft.com/office/drawing/2014/main" val="3003165606"/>
                  </a:ext>
                </a:extLst>
              </a:tr>
              <a:tr h="279019">
                <a:tc>
                  <a:txBody>
                    <a:bodyPr/>
                    <a:lstStyle/>
                    <a:p>
                      <a:r>
                        <a:rPr lang="tr-TR" sz="3200" b="0" dirty="0">
                          <a:solidFill>
                            <a:srgbClr val="FF0000"/>
                          </a:solidFill>
                        </a:rPr>
                        <a:t>Başvuru esnasında staj yeri kabul mektubu sunma</a:t>
                      </a:r>
                    </a:p>
                  </a:txBody>
                  <a:tcPr/>
                </a:tc>
                <a:tc>
                  <a:txBody>
                    <a:bodyPr/>
                    <a:lstStyle/>
                    <a:p>
                      <a:r>
                        <a:rPr lang="tr-TR" sz="3200" dirty="0">
                          <a:solidFill>
                            <a:srgbClr val="FF0000"/>
                          </a:solidFill>
                        </a:rPr>
                        <a:t>+10 puan</a:t>
                      </a:r>
                    </a:p>
                  </a:txBody>
                  <a:tcPr/>
                </a:tc>
                <a:extLst>
                  <a:ext uri="{0D108BD9-81ED-4DB2-BD59-A6C34878D82A}">
                    <a16:rowId xmlns:a16="http://schemas.microsoft.com/office/drawing/2014/main" val="458389385"/>
                  </a:ext>
                </a:extLst>
              </a:tr>
              <a:tr h="777240">
                <a:tc>
                  <a:txBody>
                    <a:bodyPr/>
                    <a:lstStyle/>
                    <a:p>
                      <a:r>
                        <a:rPr lang="tr-TR" sz="3200" b="0" dirty="0">
                          <a:solidFill>
                            <a:srgbClr val="FF0000"/>
                          </a:solidFill>
                        </a:rPr>
                        <a:t>Dijital becerileri geliştirmeye yönelik stajlar (</a:t>
                      </a:r>
                      <a:r>
                        <a:rPr lang="tr-TR" sz="3200" b="0" dirty="0" err="1">
                          <a:solidFill>
                            <a:srgbClr val="FF0000"/>
                          </a:solidFill>
                        </a:rPr>
                        <a:t>DOTs</a:t>
                      </a:r>
                      <a:r>
                        <a:rPr lang="tr-TR" sz="3200" b="0" dirty="0">
                          <a:solidFill>
                            <a:srgbClr val="FF0000"/>
                          </a:solidFill>
                        </a:rPr>
                        <a:t>) önceliklendirilir</a:t>
                      </a:r>
                    </a:p>
                  </a:txBody>
                  <a:tcPr/>
                </a:tc>
                <a:tc>
                  <a:txBody>
                    <a:bodyPr/>
                    <a:lstStyle/>
                    <a:p>
                      <a:r>
                        <a:rPr lang="tr-TR" sz="3200" dirty="0">
                          <a:solidFill>
                            <a:srgbClr val="FF0000"/>
                          </a:solidFill>
                        </a:rPr>
                        <a:t>+5 puan</a:t>
                      </a:r>
                    </a:p>
                  </a:txBody>
                  <a:tcPr/>
                </a:tc>
                <a:extLst>
                  <a:ext uri="{0D108BD9-81ED-4DB2-BD59-A6C34878D82A}">
                    <a16:rowId xmlns:a16="http://schemas.microsoft.com/office/drawing/2014/main" val="882708918"/>
                  </a:ext>
                </a:extLst>
              </a:tr>
              <a:tr h="777240">
                <a:tc>
                  <a:txBody>
                    <a:bodyPr/>
                    <a:lstStyle/>
                    <a:p>
                      <a:r>
                        <a:rPr lang="tr-TR" sz="3200" b="0" dirty="0">
                          <a:solidFill>
                            <a:srgbClr val="FF0000"/>
                          </a:solidFill>
                        </a:rPr>
                        <a:t>Zorunlu staj kapsamında başvuru yapma</a:t>
                      </a:r>
                    </a:p>
                  </a:txBody>
                  <a:tcPr/>
                </a:tc>
                <a:tc>
                  <a:txBody>
                    <a:bodyPr/>
                    <a:lstStyle/>
                    <a:p>
                      <a:r>
                        <a:rPr lang="tr-TR" sz="3200" dirty="0">
                          <a:solidFill>
                            <a:srgbClr val="FF0000"/>
                          </a:solidFill>
                        </a:rPr>
                        <a:t>+5 puan</a:t>
                      </a:r>
                    </a:p>
                  </a:txBody>
                  <a:tcPr/>
                </a:tc>
                <a:extLst>
                  <a:ext uri="{0D108BD9-81ED-4DB2-BD59-A6C34878D82A}">
                    <a16:rowId xmlns:a16="http://schemas.microsoft.com/office/drawing/2014/main" val="4064145337"/>
                  </a:ext>
                </a:extLst>
              </a:tr>
              <a:tr h="279019">
                <a:tc>
                  <a:txBody>
                    <a:bodyPr/>
                    <a:lstStyle/>
                    <a:p>
                      <a:r>
                        <a:rPr lang="tr-TR" sz="3200" b="0" i="1" u="none" strike="noStrike" kern="1200" baseline="0" dirty="0">
                          <a:solidFill>
                            <a:schemeClr val="tx1"/>
                          </a:solidFill>
                          <a:latin typeface="+mn-lt"/>
                          <a:ea typeface="+mn-ea"/>
                          <a:cs typeface="+mn-cs"/>
                        </a:rPr>
                        <a:t>Kendileri veya 1. derece yakınları </a:t>
                      </a:r>
                      <a:r>
                        <a:rPr lang="tr-TR" sz="3200" b="0" i="1" u="none" strike="noStrike" kern="1200" baseline="0" dirty="0" err="1">
                          <a:solidFill>
                            <a:schemeClr val="tx1"/>
                          </a:solidFill>
                          <a:latin typeface="+mn-lt"/>
                          <a:ea typeface="+mn-ea"/>
                          <a:cs typeface="+mn-cs"/>
                        </a:rPr>
                        <a:t>AFAD’dan</a:t>
                      </a:r>
                      <a:r>
                        <a:rPr lang="tr-TR" sz="3200" b="0" i="1" u="none" strike="noStrike" kern="1200" baseline="0" dirty="0">
                          <a:solidFill>
                            <a:schemeClr val="tx1"/>
                          </a:solidFill>
                          <a:latin typeface="+mn-lt"/>
                          <a:ea typeface="+mn-ea"/>
                          <a:cs typeface="+mn-cs"/>
                        </a:rPr>
                        <a:t> afetzede yardımı alanlar</a:t>
                      </a:r>
                      <a:endParaRPr lang="tr-TR" sz="3200" dirty="0"/>
                    </a:p>
                  </a:txBody>
                  <a:tcPr/>
                </a:tc>
                <a:tc>
                  <a:txBody>
                    <a:bodyPr/>
                    <a:lstStyle/>
                    <a:p>
                      <a:r>
                        <a:rPr lang="tr-TR" sz="3200" dirty="0"/>
                        <a:t>+10 puan</a:t>
                      </a:r>
                    </a:p>
                  </a:txBody>
                  <a:tcPr/>
                </a:tc>
                <a:extLst>
                  <a:ext uri="{0D108BD9-81ED-4DB2-BD59-A6C34878D82A}">
                    <a16:rowId xmlns:a16="http://schemas.microsoft.com/office/drawing/2014/main" val="165787441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1798</Words>
  <Application>Microsoft Office PowerPoint</Application>
  <PresentationFormat>Özel</PresentationFormat>
  <Paragraphs>179</Paragraphs>
  <Slides>31</Slides>
  <Notes>6</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31</vt:i4>
      </vt:variant>
    </vt:vector>
  </HeadingPairs>
  <TitlesOfParts>
    <vt:vector size="39" baseType="lpstr">
      <vt:lpstr>Articulat Bold</vt:lpstr>
      <vt:lpstr>Aileron Bold</vt:lpstr>
      <vt:lpstr>Articulat Light</vt:lpstr>
      <vt:lpstr>Times New Roman</vt:lpstr>
      <vt:lpstr>Articulat</vt:lpstr>
      <vt:lpstr>Arial</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Staj Tanıtım Şener Öğrenimle aynı anda </dc:title>
  <cp:lastModifiedBy>Betül SAĞLAM</cp:lastModifiedBy>
  <cp:revision>83</cp:revision>
  <dcterms:created xsi:type="dcterms:W3CDTF">2006-08-16T00:00:00Z</dcterms:created>
  <dcterms:modified xsi:type="dcterms:W3CDTF">2025-10-07T07:12:53Z</dcterms:modified>
  <dc:identifier>DAFwxLP1rG8</dc:identifier>
</cp:coreProperties>
</file>