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9" r:id="rId19"/>
    <p:sldId id="278" r:id="rId20"/>
    <p:sldId id="274" r:id="rId21"/>
    <p:sldId id="275" r:id="rId22"/>
    <p:sldId id="276" r:id="rId23"/>
    <p:sldId id="277" r:id="rId24"/>
  </p:sldIdLst>
  <p:sldSz cx="18288000" cy="10287000"/>
  <p:notesSz cx="6858000" cy="9144000"/>
  <p:embeddedFontLst>
    <p:embeddedFont>
      <p:font typeface="Articulat Light" panose="020B0604020202020204" charset="-94"/>
      <p:regular r:id="rId25"/>
    </p:embeddedFont>
    <p:embeddedFont>
      <p:font typeface="Calibri" panose="020F0502020204030204" pitchFamily="34" charset="0"/>
      <p:regular r:id="rId26"/>
      <p:bold r:id="rId27"/>
      <p:italic r:id="rId28"/>
      <p:boldItalic r:id="rId29"/>
    </p:embeddedFont>
    <p:embeddedFont>
      <p:font typeface="Articulat" panose="020B0604020202020204" charset="-94"/>
      <p:regular r:id="rId30"/>
    </p:embeddedFont>
    <p:embeddedFont>
      <p:font typeface="Articulat Bold" panose="020B0604020202020204" charset="-94"/>
      <p:regular r:id="rId31"/>
      <p:bold r:id="rId32"/>
    </p:embeddedFont>
    <p:embeddedFont>
      <p:font typeface="Aileron Bold" panose="020B0604020202020204" charset="-94"/>
      <p:regular r:id="rId33"/>
      <p:bold r:id="rId34"/>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1" autoAdjust="0"/>
    <p:restoredTop sz="94591" autoAdjust="0"/>
  </p:normalViewPr>
  <p:slideViewPr>
    <p:cSldViewPr>
      <p:cViewPr varScale="1">
        <p:scale>
          <a:sx n="71" d="100"/>
          <a:sy n="71" d="100"/>
        </p:scale>
        <p:origin x="54" y="5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2.fntdata"/><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font" Target="fonts/font10.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1.fntdata"/><Relationship Id="rId33" Type="http://schemas.openxmlformats.org/officeDocument/2006/relationships/font" Target="fonts/font9.fntdata"/><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5.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8.fntdata"/><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4.fntdata"/><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7.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3.fntdata"/><Relationship Id="rId30" Type="http://schemas.openxmlformats.org/officeDocument/2006/relationships/font" Target="fonts/font6.fntdata"/><Relationship Id="rId35"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10/7/2025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10/7/2025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10/7/2025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10/7/2025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10/7/2025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10/7/2025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10/7/2025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10/7/2025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10/7/2025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10/7/2025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10/7/2025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10/7/2025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svg"/><Relationship Id="rId7" Type="http://schemas.openxmlformats.org/officeDocument/2006/relationships/image" Target="../media/image6.sv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4.sv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png"/></Relationships>
</file>

<file path=ppt/slides/_rels/slide10.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2.svg"/><Relationship Id="rId7" Type="http://schemas.openxmlformats.org/officeDocument/2006/relationships/image" Target="../media/image8.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30.jpeg"/><Relationship Id="rId5" Type="http://schemas.openxmlformats.org/officeDocument/2006/relationships/image" Target="../media/image4.svg"/><Relationship Id="rId4" Type="http://schemas.openxmlformats.org/officeDocument/2006/relationships/image" Target="../media/image3.png"/></Relationships>
</file>

<file path=ppt/slides/_rels/slide11.xml.rels><?xml version="1.0" encoding="UTF-8" standalone="yes"?>
<Relationships xmlns="http://schemas.openxmlformats.org/package/2006/relationships"><Relationship Id="rId3" Type="http://schemas.openxmlformats.org/officeDocument/2006/relationships/image" Target="../media/image32.svg"/><Relationship Id="rId7" Type="http://schemas.openxmlformats.org/officeDocument/2006/relationships/image" Target="../media/image34.svg"/><Relationship Id="rId2" Type="http://schemas.openxmlformats.org/officeDocument/2006/relationships/image" Target="../media/image31.png"/><Relationship Id="rId1" Type="http://schemas.openxmlformats.org/officeDocument/2006/relationships/slideLayout" Target="../slideLayouts/slideLayout7.xml"/><Relationship Id="rId6" Type="http://schemas.openxmlformats.org/officeDocument/2006/relationships/image" Target="../media/image33.png"/><Relationship Id="rId5" Type="http://schemas.openxmlformats.org/officeDocument/2006/relationships/image" Target="../media/image9.png"/><Relationship Id="rId4" Type="http://schemas.openxmlformats.org/officeDocument/2006/relationships/image" Target="../media/image8.png"/></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7.xml"/><Relationship Id="rId5" Type="http://schemas.openxmlformats.org/officeDocument/2006/relationships/image" Target="../media/image36.svg"/><Relationship Id="rId4" Type="http://schemas.openxmlformats.org/officeDocument/2006/relationships/image" Target="../media/image35.png"/></Relationships>
</file>

<file path=ppt/slides/_rels/slide13.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2.svg"/><Relationship Id="rId7" Type="http://schemas.openxmlformats.org/officeDocument/2006/relationships/image" Target="../media/image8.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37.jpeg"/><Relationship Id="rId5" Type="http://schemas.openxmlformats.org/officeDocument/2006/relationships/image" Target="../media/image4.svg"/><Relationship Id="rId4" Type="http://schemas.openxmlformats.org/officeDocument/2006/relationships/image" Target="../media/image3.png"/><Relationship Id="rId9" Type="http://schemas.openxmlformats.org/officeDocument/2006/relationships/image" Target="../media/image38.png"/></Relationships>
</file>

<file path=ppt/slides/_rels/slide14.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2.svg"/><Relationship Id="rId7" Type="http://schemas.openxmlformats.org/officeDocument/2006/relationships/image" Target="../media/image38.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37.jpeg"/><Relationship Id="rId11" Type="http://schemas.openxmlformats.org/officeDocument/2006/relationships/image" Target="../media/image40.png"/><Relationship Id="rId5" Type="http://schemas.openxmlformats.org/officeDocument/2006/relationships/image" Target="../media/image4.svg"/><Relationship Id="rId10" Type="http://schemas.openxmlformats.org/officeDocument/2006/relationships/image" Target="../media/image39.png"/><Relationship Id="rId4" Type="http://schemas.openxmlformats.org/officeDocument/2006/relationships/image" Target="../media/image3.png"/><Relationship Id="rId9" Type="http://schemas.openxmlformats.org/officeDocument/2006/relationships/image" Target="../media/image9.png"/></Relationships>
</file>

<file path=ppt/slides/_rels/slide15.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2.svg"/><Relationship Id="rId7" Type="http://schemas.openxmlformats.org/officeDocument/2006/relationships/image" Target="../media/image8.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41.jpeg"/><Relationship Id="rId5" Type="http://schemas.openxmlformats.org/officeDocument/2006/relationships/image" Target="../media/image4.svg"/><Relationship Id="rId4" Type="http://schemas.openxmlformats.org/officeDocument/2006/relationships/image" Target="../media/image3.png"/></Relationships>
</file>

<file path=ppt/slides/_rels/slide16.xml.rels><?xml version="1.0" encoding="UTF-8" standalone="yes"?>
<Relationships xmlns="http://schemas.openxmlformats.org/package/2006/relationships"><Relationship Id="rId3" Type="http://schemas.openxmlformats.org/officeDocument/2006/relationships/image" Target="../media/image32.svg"/><Relationship Id="rId2" Type="http://schemas.openxmlformats.org/officeDocument/2006/relationships/image" Target="../media/image31.png"/><Relationship Id="rId1" Type="http://schemas.openxmlformats.org/officeDocument/2006/relationships/slideLayout" Target="../slideLayouts/slideLayout7.xml"/><Relationship Id="rId5" Type="http://schemas.openxmlformats.org/officeDocument/2006/relationships/image" Target="../media/image9.png"/><Relationship Id="rId4" Type="http://schemas.openxmlformats.org/officeDocument/2006/relationships/image" Target="../media/image8.png"/></Relationships>
</file>

<file path=ppt/slides/_rels/slide17.xml.rels><?xml version="1.0" encoding="UTF-8" standalone="yes"?>
<Relationships xmlns="http://schemas.openxmlformats.org/package/2006/relationships"><Relationship Id="rId3" Type="http://schemas.openxmlformats.org/officeDocument/2006/relationships/image" Target="../media/image32.svg"/><Relationship Id="rId2" Type="http://schemas.openxmlformats.org/officeDocument/2006/relationships/image" Target="../media/image31.png"/><Relationship Id="rId1" Type="http://schemas.openxmlformats.org/officeDocument/2006/relationships/slideLayout" Target="../slideLayouts/slideLayout7.xml"/><Relationship Id="rId6" Type="http://schemas.openxmlformats.org/officeDocument/2006/relationships/image" Target="../media/image42.png"/><Relationship Id="rId5" Type="http://schemas.openxmlformats.org/officeDocument/2006/relationships/image" Target="../media/image9.png"/><Relationship Id="rId4" Type="http://schemas.openxmlformats.org/officeDocument/2006/relationships/image" Target="../media/image8.png"/></Relationships>
</file>

<file path=ppt/slides/_rels/slide1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svg"/><Relationship Id="rId7" Type="http://schemas.openxmlformats.org/officeDocument/2006/relationships/image" Target="../media/image9.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8.png"/><Relationship Id="rId5" Type="http://schemas.openxmlformats.org/officeDocument/2006/relationships/image" Target="../media/image4.svg"/><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7.xml"/><Relationship Id="rId6" Type="http://schemas.openxmlformats.org/officeDocument/2006/relationships/image" Target="../media/image44.png"/><Relationship Id="rId5" Type="http://schemas.openxmlformats.org/officeDocument/2006/relationships/image" Target="../media/image2.svg"/><Relationship Id="rId4" Type="http://schemas.openxmlformats.org/officeDocument/2006/relationships/image" Target="../media/image1.png"/></Relationships>
</file>

<file path=ppt/slides/_rels/slide21.xml.rels><?xml version="1.0" encoding="UTF-8" standalone="yes"?>
<Relationships xmlns="http://schemas.openxmlformats.org/package/2006/relationships"><Relationship Id="rId3" Type="http://schemas.openxmlformats.org/officeDocument/2006/relationships/image" Target="../media/image32.svg"/><Relationship Id="rId2" Type="http://schemas.openxmlformats.org/officeDocument/2006/relationships/image" Target="../media/image31.png"/><Relationship Id="rId1" Type="http://schemas.openxmlformats.org/officeDocument/2006/relationships/slideLayout" Target="../slideLayouts/slideLayout7.xml"/><Relationship Id="rId5" Type="http://schemas.openxmlformats.org/officeDocument/2006/relationships/image" Target="../media/image9.png"/><Relationship Id="rId4" Type="http://schemas.openxmlformats.org/officeDocument/2006/relationships/image" Target="../media/image8.png"/></Relationships>
</file>

<file path=ppt/slides/_rels/slide22.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15.png"/><Relationship Id="rId1" Type="http://schemas.openxmlformats.org/officeDocument/2006/relationships/slideLayout" Target="../slideLayouts/slideLayout7.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46.svg"/></Relationships>
</file>

<file path=ppt/slides/_rels/slide23.xml.rels><?xml version="1.0" encoding="UTF-8" standalone="yes"?>
<Relationships xmlns="http://schemas.openxmlformats.org/package/2006/relationships"><Relationship Id="rId3" Type="http://schemas.openxmlformats.org/officeDocument/2006/relationships/image" Target="../media/image32.svg"/><Relationship Id="rId7" Type="http://schemas.openxmlformats.org/officeDocument/2006/relationships/image" Target="../media/image9.png"/><Relationship Id="rId2" Type="http://schemas.openxmlformats.org/officeDocument/2006/relationships/image" Target="../media/image31.png"/><Relationship Id="rId1" Type="http://schemas.openxmlformats.org/officeDocument/2006/relationships/slideLayout" Target="../slideLayouts/slideLayout7.xml"/><Relationship Id="rId6" Type="http://schemas.openxmlformats.org/officeDocument/2006/relationships/image" Target="../media/image8.png"/><Relationship Id="rId5" Type="http://schemas.openxmlformats.org/officeDocument/2006/relationships/image" Target="../media/image48.svg"/><Relationship Id="rId4" Type="http://schemas.openxmlformats.org/officeDocument/2006/relationships/image" Target="../media/image47.png"/></Relationships>
</file>

<file path=ppt/slides/_rels/slide3.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2.svg"/><Relationship Id="rId7" Type="http://schemas.openxmlformats.org/officeDocument/2006/relationships/image" Target="../media/image11.sv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10.png"/><Relationship Id="rId5" Type="http://schemas.openxmlformats.org/officeDocument/2006/relationships/image" Target="../media/image4.svg"/><Relationship Id="rId10" Type="http://schemas.openxmlformats.org/officeDocument/2006/relationships/image" Target="../media/image12.jpeg"/><Relationship Id="rId4" Type="http://schemas.openxmlformats.org/officeDocument/2006/relationships/image" Target="../media/image3.png"/><Relationship Id="rId9" Type="http://schemas.openxmlformats.org/officeDocument/2006/relationships/image" Target="../media/image9.png"/></Relationships>
</file>

<file path=ppt/slides/_rels/slide4.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2.svg"/><Relationship Id="rId7" Type="http://schemas.openxmlformats.org/officeDocument/2006/relationships/image" Target="../media/image14.jpe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13.jpeg"/><Relationship Id="rId5" Type="http://schemas.openxmlformats.org/officeDocument/2006/relationships/image" Target="../media/image4.svg"/><Relationship Id="rId4" Type="http://schemas.openxmlformats.org/officeDocument/2006/relationships/image" Target="../media/image3.png"/><Relationship Id="rId9" Type="http://schemas.openxmlformats.org/officeDocument/2006/relationships/image" Target="../media/image9.png"/></Relationships>
</file>

<file path=ppt/slides/_rels/slide5.xml.rels><?xml version="1.0" encoding="UTF-8" standalone="yes"?>
<Relationships xmlns="http://schemas.openxmlformats.org/package/2006/relationships"><Relationship Id="rId3" Type="http://schemas.openxmlformats.org/officeDocument/2006/relationships/image" Target="../media/image2.svg"/><Relationship Id="rId7" Type="http://schemas.openxmlformats.org/officeDocument/2006/relationships/image" Target="../media/image16.jpe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15.png"/><Relationship Id="rId5" Type="http://schemas.openxmlformats.org/officeDocument/2006/relationships/image" Target="../media/image9.png"/><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2.svg"/><Relationship Id="rId7" Type="http://schemas.openxmlformats.org/officeDocument/2006/relationships/image" Target="../media/image18.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17.png"/><Relationship Id="rId5" Type="http://schemas.openxmlformats.org/officeDocument/2006/relationships/image" Target="../media/image9.png"/><Relationship Id="rId4" Type="http://schemas.openxmlformats.org/officeDocument/2006/relationships/image" Target="../media/image8.png"/><Relationship Id="rId9" Type="http://schemas.openxmlformats.org/officeDocument/2006/relationships/image" Target="../media/image20.svg"/></Relationships>
</file>

<file path=ppt/slides/_rels/slide7.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image" Target="../media/image22.svg"/><Relationship Id="rId7" Type="http://schemas.openxmlformats.org/officeDocument/2006/relationships/image" Target="../media/image24.svg"/><Relationship Id="rId12" Type="http://schemas.openxmlformats.org/officeDocument/2006/relationships/image" Target="../media/image29.png"/><Relationship Id="rId2" Type="http://schemas.openxmlformats.org/officeDocument/2006/relationships/image" Target="../media/image21.png"/><Relationship Id="rId1" Type="http://schemas.openxmlformats.org/officeDocument/2006/relationships/slideLayout" Target="../slideLayouts/slideLayout7.xml"/><Relationship Id="rId6" Type="http://schemas.openxmlformats.org/officeDocument/2006/relationships/image" Target="../media/image23.png"/><Relationship Id="rId11" Type="http://schemas.openxmlformats.org/officeDocument/2006/relationships/image" Target="../media/image28.png"/><Relationship Id="rId5" Type="http://schemas.openxmlformats.org/officeDocument/2006/relationships/image" Target="../media/image9.png"/><Relationship Id="rId10" Type="http://schemas.openxmlformats.org/officeDocument/2006/relationships/image" Target="../media/image27.png"/><Relationship Id="rId4" Type="http://schemas.openxmlformats.org/officeDocument/2006/relationships/image" Target="../media/image8.png"/><Relationship Id="rId9" Type="http://schemas.openxmlformats.org/officeDocument/2006/relationships/image" Target="../media/image26.png"/></Relationships>
</file>

<file path=ppt/slides/_rels/slide8.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2.svg"/><Relationship Id="rId7" Type="http://schemas.openxmlformats.org/officeDocument/2006/relationships/image" Target="../media/image8.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30.jpeg"/><Relationship Id="rId5" Type="http://schemas.openxmlformats.org/officeDocument/2006/relationships/image" Target="../media/image4.svg"/><Relationship Id="rId4" Type="http://schemas.openxmlformats.org/officeDocument/2006/relationships/image" Target="../media/image3.png"/></Relationships>
</file>

<file path=ppt/slides/_rels/slide9.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2.svg"/><Relationship Id="rId7" Type="http://schemas.openxmlformats.org/officeDocument/2006/relationships/image" Target="../media/image8.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30.jpeg"/><Relationship Id="rId5" Type="http://schemas.openxmlformats.org/officeDocument/2006/relationships/image" Target="../media/image4.svg"/><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5343880" y="7145431"/>
            <a:ext cx="7600241" cy="1407718"/>
            <a:chOff x="0" y="0"/>
            <a:chExt cx="2001709" cy="370757"/>
          </a:xfrm>
        </p:grpSpPr>
        <p:sp>
          <p:nvSpPr>
            <p:cNvPr id="3" name="Freeform 3"/>
            <p:cNvSpPr/>
            <p:nvPr/>
          </p:nvSpPr>
          <p:spPr>
            <a:xfrm>
              <a:off x="0" y="0"/>
              <a:ext cx="2001709" cy="370757"/>
            </a:xfrm>
            <a:custGeom>
              <a:avLst/>
              <a:gdLst/>
              <a:ahLst/>
              <a:cxnLst/>
              <a:rect l="l" t="t" r="r" b="b"/>
              <a:pathLst>
                <a:path w="2001709" h="370757">
                  <a:moveTo>
                    <a:pt x="51951" y="0"/>
                  </a:moveTo>
                  <a:lnTo>
                    <a:pt x="1949759" y="0"/>
                  </a:lnTo>
                  <a:cubicBezTo>
                    <a:pt x="1978450" y="0"/>
                    <a:pt x="2001709" y="23259"/>
                    <a:pt x="2001709" y="51951"/>
                  </a:cubicBezTo>
                  <a:lnTo>
                    <a:pt x="2001709" y="318806"/>
                  </a:lnTo>
                  <a:cubicBezTo>
                    <a:pt x="2001709" y="332584"/>
                    <a:pt x="1996236" y="345798"/>
                    <a:pt x="1986493" y="355541"/>
                  </a:cubicBezTo>
                  <a:cubicBezTo>
                    <a:pt x="1976751" y="365284"/>
                    <a:pt x="1963537" y="370757"/>
                    <a:pt x="1949759" y="370757"/>
                  </a:cubicBezTo>
                  <a:lnTo>
                    <a:pt x="51951" y="370757"/>
                  </a:lnTo>
                  <a:cubicBezTo>
                    <a:pt x="23259" y="370757"/>
                    <a:pt x="0" y="347498"/>
                    <a:pt x="0" y="318806"/>
                  </a:cubicBezTo>
                  <a:lnTo>
                    <a:pt x="0" y="51951"/>
                  </a:lnTo>
                  <a:cubicBezTo>
                    <a:pt x="0" y="23259"/>
                    <a:pt x="23259" y="0"/>
                    <a:pt x="51951" y="0"/>
                  </a:cubicBezTo>
                  <a:close/>
                </a:path>
              </a:pathLst>
            </a:custGeom>
            <a:solidFill>
              <a:srgbClr val="FFFFFF"/>
            </a:solidFill>
            <a:ln w="19050" cap="rnd">
              <a:solidFill>
                <a:srgbClr val="2C92D5"/>
              </a:solidFill>
              <a:prstDash val="solid"/>
              <a:round/>
            </a:ln>
          </p:spPr>
        </p:sp>
        <p:sp>
          <p:nvSpPr>
            <p:cNvPr id="4" name="TextBox 4"/>
            <p:cNvSpPr txBox="1"/>
            <p:nvPr/>
          </p:nvSpPr>
          <p:spPr>
            <a:xfrm>
              <a:off x="0" y="-66675"/>
              <a:ext cx="2001709" cy="437432"/>
            </a:xfrm>
            <a:prstGeom prst="rect">
              <a:avLst/>
            </a:prstGeom>
          </p:spPr>
          <p:txBody>
            <a:bodyPr lIns="50800" tIns="50800" rIns="50800" bIns="50800" rtlCol="0" anchor="ctr"/>
            <a:lstStyle/>
            <a:p>
              <a:pPr algn="ctr">
                <a:lnSpc>
                  <a:spcPts val="4759"/>
                </a:lnSpc>
              </a:pPr>
              <a:r>
                <a:rPr lang="en-US" sz="3399">
                  <a:solidFill>
                    <a:srgbClr val="648D2D"/>
                  </a:solidFill>
                  <a:latin typeface="Articulat Bold"/>
                </a:rPr>
                <a:t>Değişim Programları Koordinatörlüğü</a:t>
              </a:r>
            </a:p>
          </p:txBody>
        </p:sp>
      </p:grpSp>
      <p:sp>
        <p:nvSpPr>
          <p:cNvPr id="5" name="Freeform 5"/>
          <p:cNvSpPr/>
          <p:nvPr/>
        </p:nvSpPr>
        <p:spPr>
          <a:xfrm>
            <a:off x="15632579" y="-1028700"/>
            <a:ext cx="4114800" cy="4114800"/>
          </a:xfrm>
          <a:custGeom>
            <a:avLst/>
            <a:gdLst/>
            <a:ahLst/>
            <a:cxnLst/>
            <a:rect l="l" t="t" r="r" b="b"/>
            <a:pathLst>
              <a:path w="4114800" h="4114800">
                <a:moveTo>
                  <a:pt x="0" y="0"/>
                </a:moveTo>
                <a:lnTo>
                  <a:pt x="4114800" y="0"/>
                </a:lnTo>
                <a:lnTo>
                  <a:pt x="4114800" y="4114800"/>
                </a:lnTo>
                <a:lnTo>
                  <a:pt x="0" y="411480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6" name="Freeform 6"/>
          <p:cNvSpPr/>
          <p:nvPr/>
        </p:nvSpPr>
        <p:spPr>
          <a:xfrm>
            <a:off x="-1206997" y="7330695"/>
            <a:ext cx="4114800" cy="4114800"/>
          </a:xfrm>
          <a:custGeom>
            <a:avLst/>
            <a:gdLst/>
            <a:ahLst/>
            <a:cxnLst/>
            <a:rect l="l" t="t" r="r" b="b"/>
            <a:pathLst>
              <a:path w="4114800" h="4114800">
                <a:moveTo>
                  <a:pt x="0" y="0"/>
                </a:moveTo>
                <a:lnTo>
                  <a:pt x="4114800" y="0"/>
                </a:lnTo>
                <a:lnTo>
                  <a:pt x="4114800" y="4114800"/>
                </a:lnTo>
                <a:lnTo>
                  <a:pt x="0" y="4114800"/>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7" name="Freeform 7"/>
          <p:cNvSpPr/>
          <p:nvPr/>
        </p:nvSpPr>
        <p:spPr>
          <a:xfrm>
            <a:off x="13077470" y="8331194"/>
            <a:ext cx="5692452" cy="2860457"/>
          </a:xfrm>
          <a:custGeom>
            <a:avLst/>
            <a:gdLst/>
            <a:ahLst/>
            <a:cxnLst/>
            <a:rect l="l" t="t" r="r" b="b"/>
            <a:pathLst>
              <a:path w="5692452" h="2860457">
                <a:moveTo>
                  <a:pt x="0" y="0"/>
                </a:moveTo>
                <a:lnTo>
                  <a:pt x="5692452" y="0"/>
                </a:lnTo>
                <a:lnTo>
                  <a:pt x="5692452" y="2860457"/>
                </a:lnTo>
                <a:lnTo>
                  <a:pt x="0" y="2860457"/>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sp>
      <p:sp>
        <p:nvSpPr>
          <p:cNvPr id="8" name="Freeform 8"/>
          <p:cNvSpPr/>
          <p:nvPr/>
        </p:nvSpPr>
        <p:spPr>
          <a:xfrm>
            <a:off x="12944120" y="4003862"/>
            <a:ext cx="6208634" cy="6283138"/>
          </a:xfrm>
          <a:custGeom>
            <a:avLst/>
            <a:gdLst/>
            <a:ahLst/>
            <a:cxnLst/>
            <a:rect l="l" t="t" r="r" b="b"/>
            <a:pathLst>
              <a:path w="6208634" h="6283138">
                <a:moveTo>
                  <a:pt x="0" y="0"/>
                </a:moveTo>
                <a:lnTo>
                  <a:pt x="6208635" y="0"/>
                </a:lnTo>
                <a:lnTo>
                  <a:pt x="6208635" y="6283138"/>
                </a:lnTo>
                <a:lnTo>
                  <a:pt x="0" y="6283138"/>
                </a:lnTo>
                <a:lnTo>
                  <a:pt x="0" y="0"/>
                </a:lnTo>
                <a:close/>
              </a:path>
            </a:pathLst>
          </a:custGeom>
          <a:blipFill>
            <a:blip r:embed="rId8"/>
            <a:stretch>
              <a:fillRect/>
            </a:stretch>
          </a:blipFill>
        </p:spPr>
      </p:sp>
      <p:sp>
        <p:nvSpPr>
          <p:cNvPr id="9" name="Freeform 9"/>
          <p:cNvSpPr/>
          <p:nvPr/>
        </p:nvSpPr>
        <p:spPr>
          <a:xfrm>
            <a:off x="523809" y="314420"/>
            <a:ext cx="4390468" cy="2192129"/>
          </a:xfrm>
          <a:custGeom>
            <a:avLst/>
            <a:gdLst/>
            <a:ahLst/>
            <a:cxnLst/>
            <a:rect l="l" t="t" r="r" b="b"/>
            <a:pathLst>
              <a:path w="4390468" h="2192129">
                <a:moveTo>
                  <a:pt x="0" y="0"/>
                </a:moveTo>
                <a:lnTo>
                  <a:pt x="4390468" y="0"/>
                </a:lnTo>
                <a:lnTo>
                  <a:pt x="4390468" y="2192130"/>
                </a:lnTo>
                <a:lnTo>
                  <a:pt x="0" y="2192130"/>
                </a:lnTo>
                <a:lnTo>
                  <a:pt x="0" y="0"/>
                </a:lnTo>
                <a:close/>
              </a:path>
            </a:pathLst>
          </a:custGeom>
          <a:blipFill>
            <a:blip r:embed="rId9"/>
            <a:stretch>
              <a:fillRect/>
            </a:stretch>
          </a:blipFill>
        </p:spPr>
      </p:sp>
      <p:sp>
        <p:nvSpPr>
          <p:cNvPr id="10" name="Freeform 10"/>
          <p:cNvSpPr/>
          <p:nvPr/>
        </p:nvSpPr>
        <p:spPr>
          <a:xfrm>
            <a:off x="6675693" y="905139"/>
            <a:ext cx="4936614" cy="1010691"/>
          </a:xfrm>
          <a:custGeom>
            <a:avLst/>
            <a:gdLst/>
            <a:ahLst/>
            <a:cxnLst/>
            <a:rect l="l" t="t" r="r" b="b"/>
            <a:pathLst>
              <a:path w="4936614" h="1010691">
                <a:moveTo>
                  <a:pt x="0" y="0"/>
                </a:moveTo>
                <a:lnTo>
                  <a:pt x="4936614" y="0"/>
                </a:lnTo>
                <a:lnTo>
                  <a:pt x="4936614" y="1010692"/>
                </a:lnTo>
                <a:lnTo>
                  <a:pt x="0" y="1010692"/>
                </a:lnTo>
                <a:lnTo>
                  <a:pt x="0" y="0"/>
                </a:lnTo>
                <a:close/>
              </a:path>
            </a:pathLst>
          </a:custGeom>
          <a:blipFill>
            <a:blip r:embed="rId10"/>
            <a:stretch>
              <a:fillRect/>
            </a:stretch>
          </a:blipFill>
        </p:spPr>
      </p:sp>
      <p:sp>
        <p:nvSpPr>
          <p:cNvPr id="11" name="TextBox 11"/>
          <p:cNvSpPr txBox="1"/>
          <p:nvPr/>
        </p:nvSpPr>
        <p:spPr>
          <a:xfrm>
            <a:off x="4359689" y="4427491"/>
            <a:ext cx="9568622" cy="1546318"/>
          </a:xfrm>
          <a:prstGeom prst="rect">
            <a:avLst/>
          </a:prstGeom>
        </p:spPr>
        <p:txBody>
          <a:bodyPr lIns="0" tIns="0" rIns="0" bIns="0" rtlCol="0" anchor="t">
            <a:spAutoFit/>
          </a:bodyPr>
          <a:lstStyle/>
          <a:p>
            <a:pPr algn="ctr">
              <a:lnSpc>
                <a:spcPts val="5943"/>
              </a:lnSpc>
            </a:pPr>
            <a:r>
              <a:rPr lang="en-US" sz="5943" dirty="0">
                <a:solidFill>
                  <a:srgbClr val="0B356D"/>
                </a:solidFill>
                <a:latin typeface="Articulat Bold"/>
              </a:rPr>
              <a:t>ERASMUS+ ÖĞRENC</a:t>
            </a:r>
            <a:r>
              <a:rPr lang="tr-TR" sz="5943" dirty="0">
                <a:solidFill>
                  <a:srgbClr val="0B356D"/>
                </a:solidFill>
                <a:latin typeface="Articulat Bold"/>
              </a:rPr>
              <a:t>İ</a:t>
            </a:r>
            <a:r>
              <a:rPr lang="en-US" sz="5943" dirty="0">
                <a:solidFill>
                  <a:srgbClr val="0B356D"/>
                </a:solidFill>
                <a:latin typeface="Articulat Bold"/>
              </a:rPr>
              <a:t> ÖĞRENİM HAREKETL</a:t>
            </a:r>
            <a:r>
              <a:rPr lang="tr-TR" sz="5943" dirty="0">
                <a:solidFill>
                  <a:srgbClr val="0B356D"/>
                </a:solidFill>
                <a:latin typeface="Articulat Bold"/>
              </a:rPr>
              <a:t>İ</a:t>
            </a:r>
            <a:r>
              <a:rPr lang="en-US" sz="5943" dirty="0">
                <a:solidFill>
                  <a:srgbClr val="0B356D"/>
                </a:solidFill>
                <a:latin typeface="Articulat Bold"/>
              </a:rPr>
              <a:t>L</a:t>
            </a:r>
            <a:r>
              <a:rPr lang="tr-TR" sz="5943" dirty="0">
                <a:solidFill>
                  <a:srgbClr val="0B356D"/>
                </a:solidFill>
                <a:latin typeface="Articulat Bold"/>
              </a:rPr>
              <a:t>İ</a:t>
            </a:r>
            <a:r>
              <a:rPr lang="en-US" sz="5943" dirty="0">
                <a:solidFill>
                  <a:srgbClr val="0B356D"/>
                </a:solidFill>
                <a:latin typeface="Articulat Bold"/>
              </a:rPr>
              <a:t>Ğ</a:t>
            </a:r>
            <a:r>
              <a:rPr lang="tr-TR" sz="5943" dirty="0">
                <a:solidFill>
                  <a:srgbClr val="0B356D"/>
                </a:solidFill>
                <a:latin typeface="Articulat Bold"/>
              </a:rPr>
              <a:t>İ</a:t>
            </a:r>
            <a:endParaRPr lang="en-US" sz="5943" dirty="0">
              <a:solidFill>
                <a:srgbClr val="0B356D"/>
              </a:solidFill>
              <a:latin typeface="Articulat Bold"/>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15046568" y="-449410"/>
            <a:ext cx="6946518" cy="6946518"/>
          </a:xfrm>
          <a:custGeom>
            <a:avLst/>
            <a:gdLst/>
            <a:ahLst/>
            <a:cxnLst/>
            <a:rect l="l" t="t" r="r" b="b"/>
            <a:pathLst>
              <a:path w="6946518" h="6946518">
                <a:moveTo>
                  <a:pt x="0" y="0"/>
                </a:moveTo>
                <a:lnTo>
                  <a:pt x="6946517" y="0"/>
                </a:lnTo>
                <a:lnTo>
                  <a:pt x="6946517" y="6946517"/>
                </a:lnTo>
                <a:lnTo>
                  <a:pt x="0" y="6946517"/>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3" name="Freeform 3"/>
          <p:cNvSpPr/>
          <p:nvPr/>
        </p:nvSpPr>
        <p:spPr>
          <a:xfrm>
            <a:off x="12839840" y="6265897"/>
            <a:ext cx="6946518" cy="6946518"/>
          </a:xfrm>
          <a:custGeom>
            <a:avLst/>
            <a:gdLst/>
            <a:ahLst/>
            <a:cxnLst/>
            <a:rect l="l" t="t" r="r" b="b"/>
            <a:pathLst>
              <a:path w="6946518" h="6946518">
                <a:moveTo>
                  <a:pt x="0" y="0"/>
                </a:moveTo>
                <a:lnTo>
                  <a:pt x="6946517" y="0"/>
                </a:lnTo>
                <a:lnTo>
                  <a:pt x="6946517" y="6946518"/>
                </a:lnTo>
                <a:lnTo>
                  <a:pt x="0" y="6946518"/>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grpSp>
        <p:nvGrpSpPr>
          <p:cNvPr id="4" name="Group 4"/>
          <p:cNvGrpSpPr>
            <a:grpSpLocks noChangeAspect="1"/>
          </p:cNvGrpSpPr>
          <p:nvPr/>
        </p:nvGrpSpPr>
        <p:grpSpPr>
          <a:xfrm>
            <a:off x="12735065" y="2571091"/>
            <a:ext cx="5881730" cy="5881707"/>
            <a:chOff x="0" y="0"/>
            <a:chExt cx="6350000" cy="6349975"/>
          </a:xfrm>
        </p:grpSpPr>
        <p:sp>
          <p:nvSpPr>
            <p:cNvPr id="5" name="Freeform 5"/>
            <p:cNvSpPr/>
            <p:nvPr/>
          </p:nvSpPr>
          <p:spPr>
            <a:xfrm>
              <a:off x="0" y="0"/>
              <a:ext cx="6350000" cy="6349974"/>
            </a:xfrm>
            <a:custGeom>
              <a:avLst/>
              <a:gdLst/>
              <a:ahLst/>
              <a:cxnLst/>
              <a:rect l="l" t="t" r="r" b="b"/>
              <a:pathLst>
                <a:path w="6350000" h="6349974">
                  <a:moveTo>
                    <a:pt x="6350000" y="3175025"/>
                  </a:moveTo>
                  <a:cubicBezTo>
                    <a:pt x="6350000" y="4928451"/>
                    <a:pt x="4928476" y="6349974"/>
                    <a:pt x="3175000" y="6349974"/>
                  </a:cubicBezTo>
                  <a:cubicBezTo>
                    <a:pt x="1421498" y="6349974"/>
                    <a:pt x="0" y="4928451"/>
                    <a:pt x="0" y="3175025"/>
                  </a:cubicBezTo>
                  <a:cubicBezTo>
                    <a:pt x="0" y="1421511"/>
                    <a:pt x="1421498" y="0"/>
                    <a:pt x="3175000" y="0"/>
                  </a:cubicBezTo>
                  <a:cubicBezTo>
                    <a:pt x="4928501" y="0"/>
                    <a:pt x="6350000" y="1421511"/>
                    <a:pt x="6350000" y="3175025"/>
                  </a:cubicBezTo>
                  <a:close/>
                </a:path>
              </a:pathLst>
            </a:custGeom>
            <a:blipFill>
              <a:blip r:embed="rId6"/>
              <a:stretch>
                <a:fillRect l="-25046" r="-25046"/>
              </a:stretch>
            </a:blipFill>
          </p:spPr>
        </p:sp>
      </p:grpSp>
      <p:sp>
        <p:nvSpPr>
          <p:cNvPr id="9" name="TextBox 9"/>
          <p:cNvSpPr txBox="1"/>
          <p:nvPr/>
        </p:nvSpPr>
        <p:spPr>
          <a:xfrm>
            <a:off x="1716079" y="1944338"/>
            <a:ext cx="7158181" cy="1035050"/>
          </a:xfrm>
          <a:prstGeom prst="rect">
            <a:avLst/>
          </a:prstGeom>
        </p:spPr>
        <p:txBody>
          <a:bodyPr lIns="0" tIns="0" rIns="0" bIns="0" rtlCol="0" anchor="t">
            <a:spAutoFit/>
          </a:bodyPr>
          <a:lstStyle/>
          <a:p>
            <a:pPr>
              <a:lnSpc>
                <a:spcPts val="3999"/>
              </a:lnSpc>
            </a:pPr>
            <a:r>
              <a:rPr lang="en-US" sz="3999" dirty="0">
                <a:solidFill>
                  <a:srgbClr val="8DC63F"/>
                </a:solidFill>
                <a:latin typeface="Articulat Bold"/>
              </a:rPr>
              <a:t>ERASMUS+ ÖĞRENİM HAREKETLİLİĞİ NEDİR</a:t>
            </a:r>
          </a:p>
        </p:txBody>
      </p:sp>
      <p:sp>
        <p:nvSpPr>
          <p:cNvPr id="10" name="TextBox 10"/>
          <p:cNvSpPr txBox="1"/>
          <p:nvPr/>
        </p:nvSpPr>
        <p:spPr>
          <a:xfrm>
            <a:off x="1203150" y="3112738"/>
            <a:ext cx="10818446" cy="6791326"/>
          </a:xfrm>
          <a:prstGeom prst="rect">
            <a:avLst/>
          </a:prstGeom>
        </p:spPr>
        <p:txBody>
          <a:bodyPr lIns="0" tIns="0" rIns="0" bIns="0" rtlCol="0" anchor="t">
            <a:spAutoFit/>
          </a:bodyPr>
          <a:lstStyle/>
          <a:p>
            <a:pPr marL="647695" lvl="1" indent="-323848" algn="just">
              <a:lnSpc>
                <a:spcPts val="4199"/>
              </a:lnSpc>
              <a:buFont typeface="Arial"/>
              <a:buChar char="•"/>
            </a:pPr>
            <a:r>
              <a:rPr lang="en-US" sz="2999" dirty="0" err="1">
                <a:solidFill>
                  <a:srgbClr val="000000"/>
                </a:solidFill>
                <a:latin typeface="Articulat Bold"/>
              </a:rPr>
              <a:t>Sadece</a:t>
            </a:r>
            <a:r>
              <a:rPr lang="en-US" sz="2999" dirty="0">
                <a:solidFill>
                  <a:srgbClr val="000000"/>
                </a:solidFill>
                <a:latin typeface="Articulat Bold"/>
              </a:rPr>
              <a:t> </a:t>
            </a:r>
            <a:r>
              <a:rPr lang="en-US" sz="2999" dirty="0" err="1">
                <a:solidFill>
                  <a:srgbClr val="000000"/>
                </a:solidFill>
                <a:latin typeface="Articulat Bold"/>
              </a:rPr>
              <a:t>anlaşmalı</a:t>
            </a:r>
            <a:r>
              <a:rPr lang="en-US" sz="2999" dirty="0">
                <a:solidFill>
                  <a:srgbClr val="000000"/>
                </a:solidFill>
                <a:latin typeface="Articulat Bold"/>
              </a:rPr>
              <a:t> </a:t>
            </a:r>
            <a:r>
              <a:rPr lang="en-US" sz="2999" dirty="0" err="1">
                <a:solidFill>
                  <a:srgbClr val="000000"/>
                </a:solidFill>
                <a:latin typeface="Articulat Bold"/>
              </a:rPr>
              <a:t>üniversitelerde</a:t>
            </a:r>
            <a:r>
              <a:rPr lang="en-US" sz="2999" dirty="0">
                <a:solidFill>
                  <a:srgbClr val="000000"/>
                </a:solidFill>
                <a:latin typeface="Articulat Light"/>
              </a:rPr>
              <a:t> </a:t>
            </a:r>
            <a:r>
              <a:rPr lang="en-US" sz="2999" dirty="0" err="1">
                <a:solidFill>
                  <a:srgbClr val="000000"/>
                </a:solidFill>
                <a:latin typeface="Articulat Light"/>
              </a:rPr>
              <a:t>Öğrenim</a:t>
            </a:r>
            <a:r>
              <a:rPr lang="en-US" sz="2999" dirty="0">
                <a:solidFill>
                  <a:srgbClr val="000000"/>
                </a:solidFill>
                <a:latin typeface="Articulat Light"/>
              </a:rPr>
              <a:t> </a:t>
            </a:r>
            <a:r>
              <a:rPr lang="en-US" sz="2999" dirty="0" err="1">
                <a:solidFill>
                  <a:srgbClr val="000000"/>
                </a:solidFill>
                <a:latin typeface="Articulat Light"/>
              </a:rPr>
              <a:t>Hareketliliği</a:t>
            </a:r>
            <a:r>
              <a:rPr lang="en-US" sz="2999" dirty="0">
                <a:solidFill>
                  <a:srgbClr val="000000"/>
                </a:solidFill>
                <a:latin typeface="Articulat Light"/>
              </a:rPr>
              <a:t> </a:t>
            </a:r>
            <a:r>
              <a:rPr lang="en-US" sz="2999" dirty="0" err="1">
                <a:solidFill>
                  <a:srgbClr val="000000"/>
                </a:solidFill>
                <a:latin typeface="Articulat Light"/>
              </a:rPr>
              <a:t>gerçekleştirilebilir</a:t>
            </a:r>
            <a:r>
              <a:rPr lang="en-US" sz="2999" dirty="0">
                <a:solidFill>
                  <a:srgbClr val="000000"/>
                </a:solidFill>
                <a:latin typeface="Articulat Light"/>
              </a:rPr>
              <a:t>. </a:t>
            </a:r>
            <a:r>
              <a:rPr lang="en-US" sz="2999" dirty="0" err="1">
                <a:solidFill>
                  <a:srgbClr val="000000"/>
                </a:solidFill>
                <a:latin typeface="Articulat Light"/>
              </a:rPr>
              <a:t>Anlaşmalar</a:t>
            </a:r>
            <a:r>
              <a:rPr lang="en-US" sz="2999" dirty="0">
                <a:solidFill>
                  <a:srgbClr val="000000"/>
                </a:solidFill>
                <a:latin typeface="Articulat Light"/>
              </a:rPr>
              <a:t> </a:t>
            </a:r>
            <a:r>
              <a:rPr lang="en-US" sz="2999" dirty="0" err="1">
                <a:solidFill>
                  <a:srgbClr val="000000"/>
                </a:solidFill>
                <a:latin typeface="Articulat Light"/>
              </a:rPr>
              <a:t>bölüm</a:t>
            </a:r>
            <a:r>
              <a:rPr lang="en-US" sz="2999" dirty="0">
                <a:solidFill>
                  <a:srgbClr val="000000"/>
                </a:solidFill>
                <a:latin typeface="Articulat Light"/>
              </a:rPr>
              <a:t> </a:t>
            </a:r>
            <a:r>
              <a:rPr lang="en-US" sz="2999" dirty="0" err="1">
                <a:solidFill>
                  <a:srgbClr val="000000"/>
                </a:solidFill>
                <a:latin typeface="Articulat Light"/>
              </a:rPr>
              <a:t>ve</a:t>
            </a:r>
            <a:r>
              <a:rPr lang="en-US" sz="2999" dirty="0">
                <a:solidFill>
                  <a:srgbClr val="000000"/>
                </a:solidFill>
                <a:latin typeface="Articulat Light"/>
              </a:rPr>
              <a:t> </a:t>
            </a:r>
            <a:r>
              <a:rPr lang="en-US" sz="2999" dirty="0" err="1">
                <a:solidFill>
                  <a:srgbClr val="000000"/>
                </a:solidFill>
                <a:latin typeface="Articulat Light"/>
              </a:rPr>
              <a:t>eğitim</a:t>
            </a:r>
            <a:r>
              <a:rPr lang="en-US" sz="2999" dirty="0">
                <a:solidFill>
                  <a:srgbClr val="000000"/>
                </a:solidFill>
                <a:latin typeface="Articulat Light"/>
              </a:rPr>
              <a:t> </a:t>
            </a:r>
            <a:r>
              <a:rPr lang="en-US" sz="2999" dirty="0" err="1">
                <a:solidFill>
                  <a:srgbClr val="000000"/>
                </a:solidFill>
                <a:latin typeface="Articulat Light"/>
              </a:rPr>
              <a:t>düzeyi</a:t>
            </a:r>
            <a:r>
              <a:rPr lang="en-US" sz="2999" dirty="0">
                <a:solidFill>
                  <a:srgbClr val="000000"/>
                </a:solidFill>
                <a:latin typeface="Articulat Light"/>
              </a:rPr>
              <a:t> </a:t>
            </a:r>
            <a:r>
              <a:rPr lang="en-US" sz="2999" dirty="0" err="1">
                <a:solidFill>
                  <a:srgbClr val="000000"/>
                </a:solidFill>
                <a:latin typeface="Articulat Light"/>
              </a:rPr>
              <a:t>bazlı</a:t>
            </a:r>
            <a:r>
              <a:rPr lang="en-US" sz="2999" dirty="0">
                <a:solidFill>
                  <a:srgbClr val="000000"/>
                </a:solidFill>
                <a:latin typeface="Articulat Light"/>
              </a:rPr>
              <a:t> </a:t>
            </a:r>
            <a:r>
              <a:rPr lang="en-US" sz="2999" dirty="0" err="1">
                <a:solidFill>
                  <a:srgbClr val="000000"/>
                </a:solidFill>
                <a:latin typeface="Articulat Light"/>
              </a:rPr>
              <a:t>olarak</a:t>
            </a:r>
            <a:r>
              <a:rPr lang="en-US" sz="2999" dirty="0">
                <a:solidFill>
                  <a:srgbClr val="000000"/>
                </a:solidFill>
                <a:latin typeface="Articulat Light"/>
              </a:rPr>
              <a:t> </a:t>
            </a:r>
            <a:r>
              <a:rPr lang="en-US" sz="2999" dirty="0" err="1">
                <a:solidFill>
                  <a:srgbClr val="000000"/>
                </a:solidFill>
                <a:latin typeface="Articulat Light"/>
              </a:rPr>
              <a:t>yapılır</a:t>
            </a:r>
            <a:r>
              <a:rPr lang="en-US" sz="2999" dirty="0">
                <a:solidFill>
                  <a:srgbClr val="000000"/>
                </a:solidFill>
                <a:latin typeface="Articulat Light"/>
              </a:rPr>
              <a:t>. Her </a:t>
            </a:r>
            <a:r>
              <a:rPr lang="en-US" sz="2999" dirty="0" err="1">
                <a:solidFill>
                  <a:srgbClr val="000000"/>
                </a:solidFill>
                <a:latin typeface="Articulat Light"/>
              </a:rPr>
              <a:t>bir</a:t>
            </a:r>
            <a:r>
              <a:rPr lang="en-US" sz="2999" dirty="0">
                <a:solidFill>
                  <a:srgbClr val="000000"/>
                </a:solidFill>
                <a:latin typeface="Articulat Light"/>
              </a:rPr>
              <a:t> </a:t>
            </a:r>
            <a:r>
              <a:rPr lang="en-US" sz="2999" dirty="0" err="1">
                <a:solidFill>
                  <a:srgbClr val="000000"/>
                </a:solidFill>
                <a:latin typeface="Articulat Light"/>
              </a:rPr>
              <a:t>anlaşma</a:t>
            </a:r>
            <a:r>
              <a:rPr lang="en-US" sz="2999" dirty="0">
                <a:solidFill>
                  <a:srgbClr val="000000"/>
                </a:solidFill>
                <a:latin typeface="Articulat Light"/>
              </a:rPr>
              <a:t> </a:t>
            </a:r>
            <a:r>
              <a:rPr lang="en-US" sz="2999" dirty="0" err="1">
                <a:solidFill>
                  <a:srgbClr val="000000"/>
                </a:solidFill>
                <a:latin typeface="Articulat Light"/>
              </a:rPr>
              <a:t>için</a:t>
            </a:r>
            <a:r>
              <a:rPr lang="en-US" sz="2999" dirty="0">
                <a:solidFill>
                  <a:srgbClr val="000000"/>
                </a:solidFill>
                <a:latin typeface="Articulat Light"/>
              </a:rPr>
              <a:t> </a:t>
            </a:r>
            <a:r>
              <a:rPr lang="en-US" sz="2999" dirty="0" err="1">
                <a:solidFill>
                  <a:srgbClr val="000000"/>
                </a:solidFill>
                <a:latin typeface="Articulat Light"/>
              </a:rPr>
              <a:t>kontenjan</a:t>
            </a:r>
            <a:r>
              <a:rPr lang="en-US" sz="2999" dirty="0">
                <a:solidFill>
                  <a:srgbClr val="000000"/>
                </a:solidFill>
                <a:latin typeface="Articulat Light"/>
              </a:rPr>
              <a:t> </a:t>
            </a:r>
            <a:r>
              <a:rPr lang="en-US" sz="2999" dirty="0" err="1">
                <a:solidFill>
                  <a:srgbClr val="000000"/>
                </a:solidFill>
                <a:latin typeface="Articulat Light"/>
              </a:rPr>
              <a:t>sınırlaması</a:t>
            </a:r>
            <a:r>
              <a:rPr lang="en-US" sz="2999" dirty="0">
                <a:solidFill>
                  <a:srgbClr val="000000"/>
                </a:solidFill>
                <a:latin typeface="Articulat Light"/>
              </a:rPr>
              <a:t> </a:t>
            </a:r>
            <a:r>
              <a:rPr lang="en-US" sz="2999" dirty="0" err="1">
                <a:solidFill>
                  <a:srgbClr val="000000"/>
                </a:solidFill>
                <a:latin typeface="Articulat Light"/>
              </a:rPr>
              <a:t>vardır</a:t>
            </a:r>
            <a:r>
              <a:rPr lang="en-US" sz="2999" dirty="0">
                <a:solidFill>
                  <a:srgbClr val="000000"/>
                </a:solidFill>
                <a:latin typeface="Articulat Light"/>
              </a:rPr>
              <a:t>. </a:t>
            </a:r>
            <a:r>
              <a:rPr lang="en-US" sz="2999" dirty="0" err="1">
                <a:solidFill>
                  <a:srgbClr val="000000"/>
                </a:solidFill>
                <a:latin typeface="Articulat Light"/>
              </a:rPr>
              <a:t>Anlaşmalar</a:t>
            </a:r>
            <a:r>
              <a:rPr lang="en-US" sz="2999" dirty="0">
                <a:solidFill>
                  <a:srgbClr val="000000"/>
                </a:solidFill>
                <a:latin typeface="Articulat Light"/>
              </a:rPr>
              <a:t>, </a:t>
            </a:r>
            <a:r>
              <a:rPr lang="en-US" sz="2999" dirty="0" err="1">
                <a:solidFill>
                  <a:srgbClr val="000000"/>
                </a:solidFill>
                <a:latin typeface="Articulat Light"/>
              </a:rPr>
              <a:t>bölümler</a:t>
            </a:r>
            <a:r>
              <a:rPr lang="en-US" sz="2999" dirty="0">
                <a:solidFill>
                  <a:srgbClr val="000000"/>
                </a:solidFill>
                <a:latin typeface="Articulat Light"/>
              </a:rPr>
              <a:t> </a:t>
            </a:r>
            <a:r>
              <a:rPr lang="en-US" sz="2999" dirty="0" err="1">
                <a:solidFill>
                  <a:srgbClr val="000000"/>
                </a:solidFill>
                <a:latin typeface="Articulat Light"/>
              </a:rPr>
              <a:t>için</a:t>
            </a:r>
            <a:r>
              <a:rPr lang="en-US" sz="2999" dirty="0">
                <a:solidFill>
                  <a:srgbClr val="000000"/>
                </a:solidFill>
                <a:latin typeface="Articulat Light"/>
              </a:rPr>
              <a:t> </a:t>
            </a:r>
            <a:r>
              <a:rPr lang="en-US" sz="2999" dirty="0" err="1">
                <a:solidFill>
                  <a:srgbClr val="000000"/>
                </a:solidFill>
                <a:latin typeface="Articulat Light"/>
              </a:rPr>
              <a:t>ortak</a:t>
            </a:r>
            <a:r>
              <a:rPr lang="en-US" sz="2999" dirty="0">
                <a:solidFill>
                  <a:srgbClr val="000000"/>
                </a:solidFill>
                <a:latin typeface="Articulat Light"/>
              </a:rPr>
              <a:t> da </a:t>
            </a:r>
            <a:r>
              <a:rPr lang="en-US" sz="2999" dirty="0" err="1">
                <a:solidFill>
                  <a:srgbClr val="000000"/>
                </a:solidFill>
                <a:latin typeface="Articulat Light"/>
              </a:rPr>
              <a:t>yapılabilir</a:t>
            </a:r>
            <a:r>
              <a:rPr lang="en-US" sz="2999" dirty="0">
                <a:solidFill>
                  <a:srgbClr val="000000"/>
                </a:solidFill>
                <a:latin typeface="Articulat Light"/>
              </a:rPr>
              <a:t>.</a:t>
            </a:r>
          </a:p>
          <a:p>
            <a:pPr marL="647695" lvl="1" indent="-323848" algn="just">
              <a:lnSpc>
                <a:spcPts val="4199"/>
              </a:lnSpc>
              <a:buFont typeface="Arial"/>
              <a:buChar char="•"/>
            </a:pPr>
            <a:r>
              <a:rPr lang="en-US" sz="2999" dirty="0">
                <a:solidFill>
                  <a:srgbClr val="000000"/>
                </a:solidFill>
                <a:latin typeface="Articulat Light"/>
              </a:rPr>
              <a:t>Yurt </a:t>
            </a:r>
            <a:r>
              <a:rPr lang="en-US" sz="2999" dirty="0" err="1">
                <a:solidFill>
                  <a:srgbClr val="000000"/>
                </a:solidFill>
                <a:latin typeface="Articulat Light"/>
              </a:rPr>
              <a:t>dışında</a:t>
            </a:r>
            <a:r>
              <a:rPr lang="en-US" sz="2999" dirty="0">
                <a:solidFill>
                  <a:srgbClr val="000000"/>
                </a:solidFill>
                <a:latin typeface="Articulat Light"/>
              </a:rPr>
              <a:t> </a:t>
            </a:r>
            <a:r>
              <a:rPr lang="en-US" sz="2999" dirty="0" err="1">
                <a:solidFill>
                  <a:srgbClr val="000000"/>
                </a:solidFill>
                <a:latin typeface="Articulat Light"/>
              </a:rPr>
              <a:t>alınan</a:t>
            </a:r>
            <a:r>
              <a:rPr lang="en-US" sz="2999" dirty="0">
                <a:solidFill>
                  <a:srgbClr val="000000"/>
                </a:solidFill>
                <a:latin typeface="Articulat Light"/>
              </a:rPr>
              <a:t> </a:t>
            </a:r>
            <a:r>
              <a:rPr lang="en-US" sz="2999" dirty="0" err="1">
                <a:solidFill>
                  <a:srgbClr val="000000"/>
                </a:solidFill>
                <a:latin typeface="Articulat Light"/>
              </a:rPr>
              <a:t>dersler</a:t>
            </a:r>
            <a:r>
              <a:rPr lang="en-US" sz="2999" dirty="0">
                <a:solidFill>
                  <a:srgbClr val="000000"/>
                </a:solidFill>
                <a:latin typeface="Articulat Light"/>
              </a:rPr>
              <a:t> </a:t>
            </a:r>
            <a:r>
              <a:rPr lang="en-US" sz="2999" dirty="0" err="1">
                <a:solidFill>
                  <a:srgbClr val="000000"/>
                </a:solidFill>
                <a:latin typeface="Articulat Light"/>
              </a:rPr>
              <a:t>başarılı</a:t>
            </a:r>
            <a:r>
              <a:rPr lang="en-US" sz="2999" dirty="0">
                <a:solidFill>
                  <a:srgbClr val="000000"/>
                </a:solidFill>
                <a:latin typeface="Articulat Light"/>
              </a:rPr>
              <a:t> </a:t>
            </a:r>
            <a:r>
              <a:rPr lang="en-US" sz="2999" dirty="0" err="1">
                <a:solidFill>
                  <a:srgbClr val="000000"/>
                </a:solidFill>
                <a:latin typeface="Articulat Light"/>
              </a:rPr>
              <a:t>olma</a:t>
            </a:r>
            <a:r>
              <a:rPr lang="en-US" sz="2999" dirty="0">
                <a:solidFill>
                  <a:srgbClr val="000000"/>
                </a:solidFill>
                <a:latin typeface="Articulat Light"/>
              </a:rPr>
              <a:t> </a:t>
            </a:r>
            <a:r>
              <a:rPr lang="en-US" sz="2999" dirty="0" err="1">
                <a:solidFill>
                  <a:srgbClr val="000000"/>
                </a:solidFill>
                <a:latin typeface="Articulat Light"/>
              </a:rPr>
              <a:t>şartıyla</a:t>
            </a:r>
            <a:r>
              <a:rPr lang="en-US" sz="2999" dirty="0">
                <a:solidFill>
                  <a:srgbClr val="000000"/>
                </a:solidFill>
                <a:latin typeface="Articulat Light"/>
              </a:rPr>
              <a:t> </a:t>
            </a:r>
            <a:r>
              <a:rPr lang="en-US" sz="2999" dirty="0" err="1">
                <a:solidFill>
                  <a:srgbClr val="000000"/>
                </a:solidFill>
                <a:latin typeface="Articulat Light"/>
              </a:rPr>
              <a:t>KTÜ’de</a:t>
            </a:r>
            <a:r>
              <a:rPr lang="en-US" sz="2999" dirty="0">
                <a:solidFill>
                  <a:srgbClr val="000000"/>
                </a:solidFill>
                <a:latin typeface="Articulat Light"/>
              </a:rPr>
              <a:t> </a:t>
            </a:r>
            <a:r>
              <a:rPr lang="en-US" sz="2999" dirty="0" err="1">
                <a:solidFill>
                  <a:srgbClr val="000000"/>
                </a:solidFill>
                <a:latin typeface="Articulat Light"/>
              </a:rPr>
              <a:t>denk</a:t>
            </a:r>
            <a:r>
              <a:rPr lang="en-US" sz="2999" dirty="0">
                <a:solidFill>
                  <a:srgbClr val="000000"/>
                </a:solidFill>
                <a:latin typeface="Articulat Light"/>
              </a:rPr>
              <a:t> </a:t>
            </a:r>
            <a:r>
              <a:rPr lang="en-US" sz="2999" dirty="0" err="1">
                <a:solidFill>
                  <a:srgbClr val="000000"/>
                </a:solidFill>
                <a:latin typeface="Articulat Light"/>
              </a:rPr>
              <a:t>sayılır</a:t>
            </a:r>
            <a:r>
              <a:rPr lang="en-US" sz="2999" dirty="0">
                <a:solidFill>
                  <a:srgbClr val="000000"/>
                </a:solidFill>
                <a:latin typeface="Articulat Light"/>
              </a:rPr>
              <a:t>. (Yurt </a:t>
            </a:r>
            <a:r>
              <a:rPr lang="en-US" sz="2999" dirty="0" err="1">
                <a:solidFill>
                  <a:srgbClr val="000000"/>
                </a:solidFill>
                <a:latin typeface="Articulat Light"/>
              </a:rPr>
              <a:t>dışında</a:t>
            </a:r>
            <a:r>
              <a:rPr lang="en-US" sz="2999" dirty="0">
                <a:solidFill>
                  <a:srgbClr val="000000"/>
                </a:solidFill>
                <a:latin typeface="Articulat Light"/>
              </a:rPr>
              <a:t> </a:t>
            </a:r>
            <a:r>
              <a:rPr lang="en-US" sz="2999" dirty="0" err="1">
                <a:solidFill>
                  <a:srgbClr val="000000"/>
                </a:solidFill>
                <a:latin typeface="Articulat Light"/>
              </a:rPr>
              <a:t>alınan</a:t>
            </a:r>
            <a:r>
              <a:rPr lang="en-US" sz="2999" dirty="0">
                <a:solidFill>
                  <a:srgbClr val="000000"/>
                </a:solidFill>
                <a:latin typeface="Articulat Light"/>
              </a:rPr>
              <a:t> 30 ECTS </a:t>
            </a:r>
            <a:r>
              <a:rPr lang="en-US" sz="2999" dirty="0" err="1">
                <a:solidFill>
                  <a:srgbClr val="000000"/>
                </a:solidFill>
                <a:latin typeface="Articulat Light"/>
              </a:rPr>
              <a:t>bir</a:t>
            </a:r>
            <a:r>
              <a:rPr lang="en-US" sz="2999" dirty="0">
                <a:solidFill>
                  <a:srgbClr val="000000"/>
                </a:solidFill>
                <a:latin typeface="Articulat Light"/>
              </a:rPr>
              <a:t> </a:t>
            </a:r>
            <a:r>
              <a:rPr lang="en-US" sz="2999" dirty="0" err="1">
                <a:solidFill>
                  <a:srgbClr val="000000"/>
                </a:solidFill>
                <a:latin typeface="Articulat Light"/>
              </a:rPr>
              <a:t>dönemi</a:t>
            </a:r>
            <a:r>
              <a:rPr lang="en-US" sz="2999" dirty="0">
                <a:solidFill>
                  <a:srgbClr val="000000"/>
                </a:solidFill>
                <a:latin typeface="Articulat Light"/>
              </a:rPr>
              <a:t>, 60 ECTS </a:t>
            </a:r>
            <a:r>
              <a:rPr lang="en-US" sz="2999" dirty="0" err="1">
                <a:solidFill>
                  <a:srgbClr val="000000"/>
                </a:solidFill>
                <a:latin typeface="Articulat Light"/>
              </a:rPr>
              <a:t>iki</a:t>
            </a:r>
            <a:r>
              <a:rPr lang="en-US" sz="2999" dirty="0">
                <a:solidFill>
                  <a:srgbClr val="000000"/>
                </a:solidFill>
                <a:latin typeface="Articulat Light"/>
              </a:rPr>
              <a:t> </a:t>
            </a:r>
            <a:r>
              <a:rPr lang="en-US" sz="2999" dirty="0" err="1">
                <a:solidFill>
                  <a:srgbClr val="000000"/>
                </a:solidFill>
                <a:latin typeface="Articulat Light"/>
              </a:rPr>
              <a:t>dönemi</a:t>
            </a:r>
            <a:r>
              <a:rPr lang="en-US" sz="2999" dirty="0">
                <a:solidFill>
                  <a:srgbClr val="000000"/>
                </a:solidFill>
                <a:latin typeface="Articulat Light"/>
              </a:rPr>
              <a:t> </a:t>
            </a:r>
            <a:r>
              <a:rPr lang="en-US" sz="2999" dirty="0" err="1">
                <a:solidFill>
                  <a:srgbClr val="000000"/>
                </a:solidFill>
                <a:latin typeface="Articulat Light"/>
              </a:rPr>
              <a:t>saydırmaya</a:t>
            </a:r>
            <a:r>
              <a:rPr lang="en-US" sz="2999" dirty="0">
                <a:solidFill>
                  <a:srgbClr val="000000"/>
                </a:solidFill>
                <a:latin typeface="Articulat Light"/>
              </a:rPr>
              <a:t> </a:t>
            </a:r>
            <a:r>
              <a:rPr lang="en-US" sz="2999" dirty="0" err="1">
                <a:solidFill>
                  <a:srgbClr val="000000"/>
                </a:solidFill>
                <a:latin typeface="Articulat Light"/>
              </a:rPr>
              <a:t>yeterlidir</a:t>
            </a:r>
            <a:r>
              <a:rPr lang="en-US" sz="2999" dirty="0">
                <a:solidFill>
                  <a:srgbClr val="000000"/>
                </a:solidFill>
                <a:latin typeface="Articulat Light"/>
              </a:rPr>
              <a:t>.)</a:t>
            </a:r>
          </a:p>
          <a:p>
            <a:pPr marL="647695" lvl="1" indent="-323848" algn="just">
              <a:lnSpc>
                <a:spcPts val="4199"/>
              </a:lnSpc>
              <a:buFont typeface="Arial"/>
              <a:buChar char="•"/>
            </a:pPr>
            <a:r>
              <a:rPr lang="en-US" sz="2999" dirty="0" err="1">
                <a:solidFill>
                  <a:srgbClr val="000000"/>
                </a:solidFill>
                <a:latin typeface="Articulat Light"/>
              </a:rPr>
              <a:t>Okulu</a:t>
            </a:r>
            <a:r>
              <a:rPr lang="en-US" sz="2999" dirty="0">
                <a:solidFill>
                  <a:srgbClr val="000000"/>
                </a:solidFill>
                <a:latin typeface="Articulat Light"/>
              </a:rPr>
              <a:t> </a:t>
            </a:r>
            <a:r>
              <a:rPr lang="en-US" sz="2999" dirty="0" err="1">
                <a:solidFill>
                  <a:srgbClr val="000000"/>
                </a:solidFill>
                <a:latin typeface="Articulat Light"/>
              </a:rPr>
              <a:t>uzamış</a:t>
            </a:r>
            <a:r>
              <a:rPr lang="en-US" sz="2999" dirty="0">
                <a:solidFill>
                  <a:srgbClr val="000000"/>
                </a:solidFill>
                <a:latin typeface="Articulat Light"/>
              </a:rPr>
              <a:t> </a:t>
            </a:r>
            <a:r>
              <a:rPr lang="en-US" sz="2999" dirty="0" err="1">
                <a:solidFill>
                  <a:srgbClr val="000000"/>
                </a:solidFill>
                <a:latin typeface="Articulat Light"/>
              </a:rPr>
              <a:t>ve</a:t>
            </a:r>
            <a:r>
              <a:rPr lang="en-US" sz="2999" dirty="0">
                <a:solidFill>
                  <a:srgbClr val="000000"/>
                </a:solidFill>
                <a:latin typeface="Articulat Light"/>
              </a:rPr>
              <a:t> </a:t>
            </a:r>
            <a:r>
              <a:rPr lang="en-US" sz="2999" dirty="0">
                <a:solidFill>
                  <a:srgbClr val="000000"/>
                </a:solidFill>
                <a:latin typeface="Articulat Bold"/>
              </a:rPr>
              <a:t>30 ECTS</a:t>
            </a:r>
            <a:r>
              <a:rPr lang="en-US" sz="2999" dirty="0">
                <a:solidFill>
                  <a:srgbClr val="000000"/>
                </a:solidFill>
                <a:latin typeface="Articulat Light"/>
              </a:rPr>
              <a:t> </a:t>
            </a:r>
            <a:r>
              <a:rPr lang="en-US" sz="2999" dirty="0" err="1">
                <a:solidFill>
                  <a:srgbClr val="000000"/>
                </a:solidFill>
                <a:latin typeface="Articulat Light"/>
              </a:rPr>
              <a:t>değerinde</a:t>
            </a:r>
            <a:r>
              <a:rPr lang="en-US" sz="2999" dirty="0">
                <a:solidFill>
                  <a:srgbClr val="000000"/>
                </a:solidFill>
                <a:latin typeface="Articulat Light"/>
              </a:rPr>
              <a:t> </a:t>
            </a:r>
            <a:r>
              <a:rPr lang="en-US" sz="2999" dirty="0" err="1">
                <a:solidFill>
                  <a:srgbClr val="000000"/>
                </a:solidFill>
                <a:latin typeface="Articulat Light"/>
              </a:rPr>
              <a:t>ders</a:t>
            </a:r>
            <a:r>
              <a:rPr lang="en-US" sz="2999" dirty="0">
                <a:solidFill>
                  <a:srgbClr val="000000"/>
                </a:solidFill>
                <a:latin typeface="Articulat Light"/>
              </a:rPr>
              <a:t> alma </a:t>
            </a:r>
            <a:r>
              <a:rPr lang="en-US" sz="2999" dirty="0" err="1">
                <a:solidFill>
                  <a:srgbClr val="000000"/>
                </a:solidFill>
                <a:latin typeface="Articulat Light"/>
              </a:rPr>
              <a:t>yükümlülüğü</a:t>
            </a:r>
            <a:r>
              <a:rPr lang="en-US" sz="2999" dirty="0">
                <a:solidFill>
                  <a:srgbClr val="000000"/>
                </a:solidFill>
                <a:latin typeface="Articulat Light"/>
              </a:rPr>
              <a:t> </a:t>
            </a:r>
            <a:r>
              <a:rPr lang="en-US" sz="2999" dirty="0" err="1">
                <a:solidFill>
                  <a:srgbClr val="000000"/>
                </a:solidFill>
                <a:latin typeface="Articulat Light"/>
              </a:rPr>
              <a:t>olmayan</a:t>
            </a:r>
            <a:r>
              <a:rPr lang="en-US" sz="2999" dirty="0">
                <a:solidFill>
                  <a:srgbClr val="000000"/>
                </a:solidFill>
                <a:latin typeface="Articulat Light"/>
              </a:rPr>
              <a:t> </a:t>
            </a:r>
            <a:r>
              <a:rPr lang="en-US" sz="2999" dirty="0" err="1">
                <a:solidFill>
                  <a:srgbClr val="000000"/>
                </a:solidFill>
                <a:latin typeface="Articulat Light"/>
              </a:rPr>
              <a:t>öğrenciler</a:t>
            </a:r>
            <a:r>
              <a:rPr lang="en-US" sz="2999" dirty="0">
                <a:solidFill>
                  <a:srgbClr val="000000"/>
                </a:solidFill>
                <a:latin typeface="Articulat Light"/>
              </a:rPr>
              <a:t> </a:t>
            </a:r>
            <a:r>
              <a:rPr lang="en-US" sz="2999" dirty="0" err="1">
                <a:solidFill>
                  <a:srgbClr val="000000"/>
                </a:solidFill>
                <a:latin typeface="Articulat Light"/>
              </a:rPr>
              <a:t>programdan</a:t>
            </a:r>
            <a:r>
              <a:rPr lang="en-US" sz="2999" dirty="0">
                <a:solidFill>
                  <a:srgbClr val="000000"/>
                </a:solidFill>
                <a:latin typeface="Articulat Light"/>
              </a:rPr>
              <a:t> </a:t>
            </a:r>
            <a:r>
              <a:rPr lang="en-US" sz="2999" dirty="0" err="1">
                <a:solidFill>
                  <a:srgbClr val="000000"/>
                </a:solidFill>
                <a:latin typeface="Articulat Light"/>
              </a:rPr>
              <a:t>faydalanamaz</a:t>
            </a:r>
            <a:r>
              <a:rPr lang="en-US" sz="2999" dirty="0">
                <a:solidFill>
                  <a:srgbClr val="000000"/>
                </a:solidFill>
                <a:latin typeface="Articulat Light"/>
              </a:rPr>
              <a:t>.</a:t>
            </a:r>
          </a:p>
          <a:p>
            <a:pPr marL="647695" lvl="1" indent="-323848" algn="just">
              <a:lnSpc>
                <a:spcPts val="4199"/>
              </a:lnSpc>
              <a:buFont typeface="Arial"/>
              <a:buChar char="•"/>
            </a:pPr>
            <a:r>
              <a:rPr lang="en-US" sz="2999" dirty="0">
                <a:solidFill>
                  <a:srgbClr val="000000"/>
                </a:solidFill>
                <a:latin typeface="Articulat Light"/>
              </a:rPr>
              <a:t>Yurt </a:t>
            </a:r>
            <a:r>
              <a:rPr lang="en-US" sz="2999" dirty="0" err="1">
                <a:solidFill>
                  <a:srgbClr val="000000"/>
                </a:solidFill>
                <a:latin typeface="Articulat Light"/>
              </a:rPr>
              <a:t>dışında</a:t>
            </a:r>
            <a:r>
              <a:rPr lang="en-US" sz="2999" dirty="0">
                <a:solidFill>
                  <a:srgbClr val="000000"/>
                </a:solidFill>
                <a:latin typeface="Articulat Light"/>
              </a:rPr>
              <a:t> </a:t>
            </a:r>
            <a:r>
              <a:rPr lang="en-US" sz="2999" dirty="0" err="1">
                <a:solidFill>
                  <a:srgbClr val="000000"/>
                </a:solidFill>
                <a:latin typeface="Articulat Light"/>
              </a:rPr>
              <a:t>alınan</a:t>
            </a:r>
            <a:r>
              <a:rPr lang="en-US" sz="2999" dirty="0">
                <a:solidFill>
                  <a:srgbClr val="000000"/>
                </a:solidFill>
                <a:latin typeface="Articulat Light"/>
              </a:rPr>
              <a:t> </a:t>
            </a:r>
            <a:r>
              <a:rPr lang="en-US" sz="2999" dirty="0" err="1">
                <a:solidFill>
                  <a:srgbClr val="000000"/>
                </a:solidFill>
                <a:latin typeface="Articulat Light"/>
              </a:rPr>
              <a:t>derslerin</a:t>
            </a:r>
            <a:r>
              <a:rPr lang="en-US" sz="2999" dirty="0">
                <a:solidFill>
                  <a:srgbClr val="000000"/>
                </a:solidFill>
                <a:latin typeface="Articulat Light"/>
              </a:rPr>
              <a:t> </a:t>
            </a:r>
            <a:r>
              <a:rPr lang="en-US" sz="2999" dirty="0" err="1">
                <a:solidFill>
                  <a:srgbClr val="000000"/>
                </a:solidFill>
                <a:latin typeface="Articulat Bold"/>
              </a:rPr>
              <a:t>en</a:t>
            </a:r>
            <a:r>
              <a:rPr lang="en-US" sz="2999" dirty="0">
                <a:solidFill>
                  <a:srgbClr val="000000"/>
                </a:solidFill>
                <a:latin typeface="Articulat Bold"/>
              </a:rPr>
              <a:t> </a:t>
            </a:r>
            <a:r>
              <a:rPr lang="en-US" sz="2999" dirty="0" err="1">
                <a:solidFill>
                  <a:srgbClr val="000000"/>
                </a:solidFill>
                <a:latin typeface="Articulat Bold"/>
              </a:rPr>
              <a:t>az</a:t>
            </a:r>
            <a:r>
              <a:rPr lang="en-US" sz="2999" dirty="0">
                <a:solidFill>
                  <a:srgbClr val="000000"/>
                </a:solidFill>
                <a:latin typeface="Articulat Bold"/>
              </a:rPr>
              <a:t> 3'te 2'sinden</a:t>
            </a:r>
            <a:r>
              <a:rPr lang="en-US" sz="2999" dirty="0">
                <a:solidFill>
                  <a:srgbClr val="000000"/>
                </a:solidFill>
                <a:latin typeface="Articulat Light"/>
              </a:rPr>
              <a:t> </a:t>
            </a:r>
            <a:r>
              <a:rPr lang="en-US" sz="2999" dirty="0" err="1">
                <a:solidFill>
                  <a:srgbClr val="000000"/>
                </a:solidFill>
                <a:latin typeface="Articulat Light"/>
              </a:rPr>
              <a:t>başarılı</a:t>
            </a:r>
            <a:r>
              <a:rPr lang="en-US" sz="2999" dirty="0">
                <a:solidFill>
                  <a:srgbClr val="000000"/>
                </a:solidFill>
                <a:latin typeface="Articulat Light"/>
              </a:rPr>
              <a:t> </a:t>
            </a:r>
            <a:r>
              <a:rPr lang="en-US" sz="2999" dirty="0" err="1">
                <a:solidFill>
                  <a:srgbClr val="000000"/>
                </a:solidFill>
                <a:latin typeface="Articulat Light"/>
              </a:rPr>
              <a:t>olunamaması</a:t>
            </a:r>
            <a:r>
              <a:rPr lang="en-US" sz="2999" dirty="0">
                <a:solidFill>
                  <a:srgbClr val="000000"/>
                </a:solidFill>
                <a:latin typeface="Articulat Light"/>
              </a:rPr>
              <a:t> </a:t>
            </a:r>
            <a:r>
              <a:rPr lang="en-US" sz="2999" dirty="0" err="1">
                <a:solidFill>
                  <a:srgbClr val="000000"/>
                </a:solidFill>
                <a:latin typeface="Articulat Light"/>
              </a:rPr>
              <a:t>durumunda</a:t>
            </a:r>
            <a:r>
              <a:rPr lang="en-US" sz="2999" dirty="0">
                <a:solidFill>
                  <a:srgbClr val="000000"/>
                </a:solidFill>
                <a:latin typeface="Articulat Light"/>
              </a:rPr>
              <a:t> </a:t>
            </a:r>
            <a:r>
              <a:rPr lang="en-US" sz="2999" dirty="0" err="1">
                <a:solidFill>
                  <a:srgbClr val="000000"/>
                </a:solidFill>
                <a:latin typeface="Articulat Light"/>
              </a:rPr>
              <a:t>hibe</a:t>
            </a:r>
            <a:r>
              <a:rPr lang="en-US" sz="2999" dirty="0">
                <a:solidFill>
                  <a:srgbClr val="000000"/>
                </a:solidFill>
                <a:latin typeface="Articulat Light"/>
              </a:rPr>
              <a:t> </a:t>
            </a:r>
            <a:r>
              <a:rPr lang="en-US" sz="2999" dirty="0" err="1">
                <a:solidFill>
                  <a:srgbClr val="000000"/>
                </a:solidFill>
                <a:latin typeface="Articulat Light"/>
              </a:rPr>
              <a:t>kesintisi</a:t>
            </a:r>
            <a:r>
              <a:rPr lang="en-US" sz="2999" dirty="0">
                <a:solidFill>
                  <a:srgbClr val="000000"/>
                </a:solidFill>
                <a:latin typeface="Articulat Light"/>
              </a:rPr>
              <a:t> </a:t>
            </a:r>
            <a:r>
              <a:rPr lang="en-US" sz="2999" dirty="0" err="1">
                <a:solidFill>
                  <a:srgbClr val="000000"/>
                </a:solidFill>
                <a:latin typeface="Articulat Light"/>
              </a:rPr>
              <a:t>uygulanır</a:t>
            </a:r>
            <a:r>
              <a:rPr lang="en-US" sz="2999" dirty="0">
                <a:solidFill>
                  <a:srgbClr val="000000"/>
                </a:solidFill>
                <a:latin typeface="Articulat Light"/>
              </a:rPr>
              <a:t>. (</a:t>
            </a:r>
            <a:r>
              <a:rPr lang="en-US" sz="2999" dirty="0" err="1">
                <a:solidFill>
                  <a:srgbClr val="000000"/>
                </a:solidFill>
                <a:latin typeface="Articulat Light"/>
              </a:rPr>
              <a:t>Örneğin</a:t>
            </a:r>
            <a:r>
              <a:rPr lang="en-US" sz="2999" dirty="0">
                <a:solidFill>
                  <a:srgbClr val="000000"/>
                </a:solidFill>
                <a:latin typeface="Articulat Light"/>
              </a:rPr>
              <a:t> 30 ECTS </a:t>
            </a:r>
            <a:r>
              <a:rPr lang="en-US" sz="2999" dirty="0" err="1">
                <a:solidFill>
                  <a:srgbClr val="000000"/>
                </a:solidFill>
                <a:latin typeface="Articulat Light"/>
              </a:rPr>
              <a:t>alan</a:t>
            </a:r>
            <a:r>
              <a:rPr lang="en-US" sz="2999" dirty="0">
                <a:solidFill>
                  <a:srgbClr val="000000"/>
                </a:solidFill>
                <a:latin typeface="Articulat Light"/>
              </a:rPr>
              <a:t> </a:t>
            </a:r>
            <a:r>
              <a:rPr lang="en-US" sz="2999" dirty="0" err="1">
                <a:solidFill>
                  <a:srgbClr val="000000"/>
                </a:solidFill>
                <a:latin typeface="Articulat Light"/>
              </a:rPr>
              <a:t>bir</a:t>
            </a:r>
            <a:r>
              <a:rPr lang="en-US" sz="2999" dirty="0">
                <a:solidFill>
                  <a:srgbClr val="000000"/>
                </a:solidFill>
                <a:latin typeface="Articulat Light"/>
              </a:rPr>
              <a:t> </a:t>
            </a:r>
            <a:r>
              <a:rPr lang="en-US" sz="2999" dirty="0" err="1">
                <a:solidFill>
                  <a:srgbClr val="000000"/>
                </a:solidFill>
                <a:latin typeface="Articulat Light"/>
              </a:rPr>
              <a:t>öğrencinin</a:t>
            </a:r>
            <a:r>
              <a:rPr lang="en-US" sz="2999" dirty="0">
                <a:solidFill>
                  <a:srgbClr val="000000"/>
                </a:solidFill>
                <a:latin typeface="Articulat Light"/>
              </a:rPr>
              <a:t> </a:t>
            </a:r>
            <a:r>
              <a:rPr lang="en-US" sz="2999" dirty="0" err="1">
                <a:solidFill>
                  <a:srgbClr val="000000"/>
                </a:solidFill>
                <a:latin typeface="Articulat Light"/>
              </a:rPr>
              <a:t>en</a:t>
            </a:r>
            <a:r>
              <a:rPr lang="en-US" sz="2999" dirty="0">
                <a:solidFill>
                  <a:srgbClr val="000000"/>
                </a:solidFill>
                <a:latin typeface="Articulat Light"/>
              </a:rPr>
              <a:t> </a:t>
            </a:r>
            <a:r>
              <a:rPr lang="en-US" sz="2999" dirty="0" err="1">
                <a:solidFill>
                  <a:srgbClr val="000000"/>
                </a:solidFill>
                <a:latin typeface="Articulat Light"/>
              </a:rPr>
              <a:t>az</a:t>
            </a:r>
            <a:r>
              <a:rPr lang="en-US" sz="2999" dirty="0">
                <a:solidFill>
                  <a:srgbClr val="000000"/>
                </a:solidFill>
                <a:latin typeface="Articulat Light"/>
              </a:rPr>
              <a:t> 20 ECTS </a:t>
            </a:r>
            <a:r>
              <a:rPr lang="en-US" sz="2999" dirty="0" err="1">
                <a:solidFill>
                  <a:srgbClr val="000000"/>
                </a:solidFill>
                <a:latin typeface="Articulat Light"/>
              </a:rPr>
              <a:t>başarmış</a:t>
            </a:r>
            <a:r>
              <a:rPr lang="en-US" sz="2999" dirty="0">
                <a:solidFill>
                  <a:srgbClr val="000000"/>
                </a:solidFill>
                <a:latin typeface="Articulat Light"/>
              </a:rPr>
              <a:t> </a:t>
            </a:r>
            <a:r>
              <a:rPr lang="en-US" sz="2999" dirty="0" err="1">
                <a:solidFill>
                  <a:srgbClr val="000000"/>
                </a:solidFill>
                <a:latin typeface="Articulat Light"/>
              </a:rPr>
              <a:t>olması</a:t>
            </a:r>
            <a:r>
              <a:rPr lang="en-US" sz="2999" dirty="0">
                <a:solidFill>
                  <a:srgbClr val="000000"/>
                </a:solidFill>
                <a:latin typeface="Articulat Light"/>
              </a:rPr>
              <a:t> </a:t>
            </a:r>
            <a:r>
              <a:rPr lang="en-US" sz="2999" dirty="0" err="1">
                <a:solidFill>
                  <a:srgbClr val="000000"/>
                </a:solidFill>
                <a:latin typeface="Articulat Light"/>
              </a:rPr>
              <a:t>gerekir</a:t>
            </a:r>
            <a:r>
              <a:rPr lang="en-US" sz="2999" dirty="0">
                <a:solidFill>
                  <a:srgbClr val="000000"/>
                </a:solidFill>
                <a:latin typeface="Articulat Light"/>
              </a:rPr>
              <a:t>.)</a:t>
            </a:r>
          </a:p>
        </p:txBody>
      </p:sp>
      <p:grpSp>
        <p:nvGrpSpPr>
          <p:cNvPr id="11" name="Group 11"/>
          <p:cNvGrpSpPr/>
          <p:nvPr/>
        </p:nvGrpSpPr>
        <p:grpSpPr>
          <a:xfrm>
            <a:off x="588917" y="377523"/>
            <a:ext cx="6023456" cy="1302353"/>
            <a:chOff x="0" y="0"/>
            <a:chExt cx="8031274" cy="1736471"/>
          </a:xfrm>
        </p:grpSpPr>
        <p:sp>
          <p:nvSpPr>
            <p:cNvPr id="12" name="Freeform 12"/>
            <p:cNvSpPr/>
            <p:nvPr/>
          </p:nvSpPr>
          <p:spPr>
            <a:xfrm>
              <a:off x="0" y="0"/>
              <a:ext cx="3477861" cy="1736471"/>
            </a:xfrm>
            <a:custGeom>
              <a:avLst/>
              <a:gdLst/>
              <a:ahLst/>
              <a:cxnLst/>
              <a:rect l="l" t="t" r="r" b="b"/>
              <a:pathLst>
                <a:path w="3477861" h="1736471">
                  <a:moveTo>
                    <a:pt x="0" y="0"/>
                  </a:moveTo>
                  <a:lnTo>
                    <a:pt x="3477861" y="0"/>
                  </a:lnTo>
                  <a:lnTo>
                    <a:pt x="3477861" y="1736471"/>
                  </a:lnTo>
                  <a:lnTo>
                    <a:pt x="0" y="1736471"/>
                  </a:lnTo>
                  <a:lnTo>
                    <a:pt x="0" y="0"/>
                  </a:lnTo>
                  <a:close/>
                </a:path>
              </a:pathLst>
            </a:custGeom>
            <a:blipFill>
              <a:blip r:embed="rId7"/>
              <a:stretch>
                <a:fillRect/>
              </a:stretch>
            </a:blipFill>
          </p:spPr>
        </p:sp>
        <p:sp>
          <p:nvSpPr>
            <p:cNvPr id="13" name="Freeform 13"/>
            <p:cNvSpPr/>
            <p:nvPr/>
          </p:nvSpPr>
          <p:spPr>
            <a:xfrm>
              <a:off x="4120790" y="467931"/>
              <a:ext cx="3910484" cy="800608"/>
            </a:xfrm>
            <a:custGeom>
              <a:avLst/>
              <a:gdLst/>
              <a:ahLst/>
              <a:cxnLst/>
              <a:rect l="l" t="t" r="r" b="b"/>
              <a:pathLst>
                <a:path w="3910484" h="800608">
                  <a:moveTo>
                    <a:pt x="0" y="0"/>
                  </a:moveTo>
                  <a:lnTo>
                    <a:pt x="3910484" y="0"/>
                  </a:lnTo>
                  <a:lnTo>
                    <a:pt x="3910484" y="800608"/>
                  </a:lnTo>
                  <a:lnTo>
                    <a:pt x="0" y="800608"/>
                  </a:lnTo>
                  <a:lnTo>
                    <a:pt x="0" y="0"/>
                  </a:lnTo>
                  <a:close/>
                </a:path>
              </a:pathLst>
            </a:custGeom>
            <a:blipFill>
              <a:blip r:embed="rId8"/>
              <a:stretch>
                <a:fillRect/>
              </a:stretch>
            </a:blipFill>
          </p:spPr>
        </p:sp>
      </p:gr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2C92D5"/>
        </a:solidFill>
        <a:effectLst/>
      </p:bgPr>
    </p:bg>
    <p:spTree>
      <p:nvGrpSpPr>
        <p:cNvPr id="1" name=""/>
        <p:cNvGrpSpPr/>
        <p:nvPr/>
      </p:nvGrpSpPr>
      <p:grpSpPr>
        <a:xfrm>
          <a:off x="0" y="0"/>
          <a:ext cx="0" cy="0"/>
          <a:chOff x="0" y="0"/>
          <a:chExt cx="0" cy="0"/>
        </a:xfrm>
      </p:grpSpPr>
      <p:sp>
        <p:nvSpPr>
          <p:cNvPr id="2" name="TextBox 2"/>
          <p:cNvSpPr txBox="1"/>
          <p:nvPr/>
        </p:nvSpPr>
        <p:spPr>
          <a:xfrm>
            <a:off x="1218133" y="5086350"/>
            <a:ext cx="11638225" cy="3347721"/>
          </a:xfrm>
          <a:prstGeom prst="rect">
            <a:avLst/>
          </a:prstGeom>
        </p:spPr>
        <p:txBody>
          <a:bodyPr lIns="0" tIns="0" rIns="0" bIns="0" rtlCol="0" anchor="t">
            <a:spAutoFit/>
          </a:bodyPr>
          <a:lstStyle/>
          <a:p>
            <a:pPr marL="690874" lvl="1" indent="-345437">
              <a:lnSpc>
                <a:spcPts val="4479"/>
              </a:lnSpc>
              <a:buFont typeface="Arial"/>
              <a:buChar char="•"/>
            </a:pPr>
            <a:r>
              <a:rPr lang="en-US" sz="3199" dirty="0" err="1">
                <a:solidFill>
                  <a:srgbClr val="FFFFFF"/>
                </a:solidFill>
                <a:latin typeface="Articulat Bold"/>
              </a:rPr>
              <a:t>Lisans</a:t>
            </a:r>
            <a:r>
              <a:rPr lang="en-US" sz="3199" dirty="0">
                <a:solidFill>
                  <a:srgbClr val="FFFFFF"/>
                </a:solidFill>
                <a:latin typeface="Articulat Bold"/>
              </a:rPr>
              <a:t> 2.20 </a:t>
            </a:r>
            <a:r>
              <a:rPr lang="en-US" sz="3199" dirty="0" err="1">
                <a:solidFill>
                  <a:srgbClr val="FFFFFF"/>
                </a:solidFill>
                <a:latin typeface="Articulat Bold"/>
              </a:rPr>
              <a:t>genel</a:t>
            </a:r>
            <a:r>
              <a:rPr lang="en-US" sz="3199" dirty="0">
                <a:solidFill>
                  <a:srgbClr val="FFFFFF"/>
                </a:solidFill>
                <a:latin typeface="Articulat Bold"/>
              </a:rPr>
              <a:t> </a:t>
            </a:r>
            <a:r>
              <a:rPr lang="en-US" sz="3199" dirty="0" err="1">
                <a:solidFill>
                  <a:srgbClr val="FFFFFF"/>
                </a:solidFill>
                <a:latin typeface="Articulat Bold"/>
              </a:rPr>
              <a:t>akademik</a:t>
            </a:r>
            <a:r>
              <a:rPr lang="en-US" sz="3199" dirty="0">
                <a:solidFill>
                  <a:srgbClr val="FFFFFF"/>
                </a:solidFill>
                <a:latin typeface="Articulat Bold"/>
              </a:rPr>
              <a:t> </a:t>
            </a:r>
            <a:r>
              <a:rPr lang="en-US" sz="3199" dirty="0" err="1">
                <a:solidFill>
                  <a:srgbClr val="FFFFFF"/>
                </a:solidFill>
                <a:latin typeface="Articulat Bold"/>
              </a:rPr>
              <a:t>ortalama</a:t>
            </a:r>
            <a:endParaRPr lang="en-US" sz="3199" dirty="0">
              <a:solidFill>
                <a:srgbClr val="FFFFFF"/>
              </a:solidFill>
              <a:latin typeface="Articulat Bold"/>
            </a:endParaRPr>
          </a:p>
          <a:p>
            <a:pPr marL="690874" lvl="1" indent="-345437">
              <a:lnSpc>
                <a:spcPts val="4479"/>
              </a:lnSpc>
              <a:buFont typeface="Arial"/>
              <a:buChar char="•"/>
            </a:pPr>
            <a:r>
              <a:rPr lang="en-US" sz="3199" dirty="0" err="1">
                <a:solidFill>
                  <a:srgbClr val="FFFFFF"/>
                </a:solidFill>
                <a:latin typeface="Articulat Bold"/>
              </a:rPr>
              <a:t>Lisansüstü</a:t>
            </a:r>
            <a:r>
              <a:rPr lang="en-US" sz="3199" dirty="0">
                <a:solidFill>
                  <a:srgbClr val="FFFFFF"/>
                </a:solidFill>
                <a:latin typeface="Articulat Bold"/>
              </a:rPr>
              <a:t> 2.50 </a:t>
            </a:r>
            <a:r>
              <a:rPr lang="en-US" sz="3199" dirty="0" err="1">
                <a:solidFill>
                  <a:srgbClr val="FFFFFF"/>
                </a:solidFill>
                <a:latin typeface="Articulat Bold"/>
              </a:rPr>
              <a:t>genel</a:t>
            </a:r>
            <a:r>
              <a:rPr lang="en-US" sz="3199" dirty="0">
                <a:solidFill>
                  <a:srgbClr val="FFFFFF"/>
                </a:solidFill>
                <a:latin typeface="Articulat Bold"/>
              </a:rPr>
              <a:t> </a:t>
            </a:r>
            <a:r>
              <a:rPr lang="en-US" sz="3199" dirty="0" err="1">
                <a:solidFill>
                  <a:srgbClr val="FFFFFF"/>
                </a:solidFill>
                <a:latin typeface="Articulat Bold"/>
              </a:rPr>
              <a:t>akademik</a:t>
            </a:r>
            <a:r>
              <a:rPr lang="en-US" sz="3199" dirty="0">
                <a:solidFill>
                  <a:srgbClr val="FFFFFF"/>
                </a:solidFill>
                <a:latin typeface="Articulat Bold"/>
              </a:rPr>
              <a:t> </a:t>
            </a:r>
            <a:r>
              <a:rPr lang="en-US" sz="3199" dirty="0" err="1">
                <a:solidFill>
                  <a:srgbClr val="FFFFFF"/>
                </a:solidFill>
                <a:latin typeface="Articulat Bold"/>
              </a:rPr>
              <a:t>ortalama</a:t>
            </a:r>
            <a:endParaRPr lang="en-US" sz="3199" dirty="0">
              <a:solidFill>
                <a:srgbClr val="FFFFFF"/>
              </a:solidFill>
              <a:latin typeface="Articulat Bold"/>
            </a:endParaRPr>
          </a:p>
          <a:p>
            <a:pPr marL="690874" lvl="1" indent="-345437">
              <a:lnSpc>
                <a:spcPts val="4479"/>
              </a:lnSpc>
              <a:buFont typeface="Arial"/>
              <a:buChar char="•"/>
            </a:pPr>
            <a:r>
              <a:rPr lang="en-US" sz="3199" dirty="0" err="1">
                <a:solidFill>
                  <a:srgbClr val="FFFFFF"/>
                </a:solidFill>
                <a:latin typeface="Articulat Bold"/>
              </a:rPr>
              <a:t>KTÜ’de</a:t>
            </a:r>
            <a:r>
              <a:rPr lang="en-US" sz="3199" dirty="0">
                <a:solidFill>
                  <a:srgbClr val="FFFFFF"/>
                </a:solidFill>
                <a:latin typeface="Articulat Bold"/>
              </a:rPr>
              <a:t> </a:t>
            </a:r>
            <a:r>
              <a:rPr lang="en-US" sz="3199" dirty="0" err="1">
                <a:solidFill>
                  <a:srgbClr val="FFFFFF"/>
                </a:solidFill>
                <a:latin typeface="Articulat Bold"/>
              </a:rPr>
              <a:t>kayıtlı</a:t>
            </a:r>
            <a:r>
              <a:rPr lang="en-US" sz="3199" dirty="0">
                <a:solidFill>
                  <a:srgbClr val="FFFFFF"/>
                </a:solidFill>
                <a:latin typeface="Articulat Bold"/>
              </a:rPr>
              <a:t>, </a:t>
            </a:r>
            <a:r>
              <a:rPr lang="en-US" sz="3199" dirty="0" err="1">
                <a:solidFill>
                  <a:srgbClr val="FFFFFF"/>
                </a:solidFill>
                <a:latin typeface="Articulat Bold"/>
              </a:rPr>
              <a:t>aktif</a:t>
            </a:r>
            <a:r>
              <a:rPr lang="en-US" sz="3199" dirty="0">
                <a:solidFill>
                  <a:srgbClr val="FFFFFF"/>
                </a:solidFill>
                <a:latin typeface="Articulat Bold"/>
              </a:rPr>
              <a:t> </a:t>
            </a:r>
            <a:r>
              <a:rPr lang="en-US" sz="3199" dirty="0" err="1">
                <a:solidFill>
                  <a:srgbClr val="FFFFFF"/>
                </a:solidFill>
                <a:latin typeface="Articulat Bold"/>
              </a:rPr>
              <a:t>öğrenci</a:t>
            </a:r>
            <a:r>
              <a:rPr lang="en-US" sz="3199" dirty="0">
                <a:solidFill>
                  <a:srgbClr val="FFFFFF"/>
                </a:solidFill>
                <a:latin typeface="Articulat Bold"/>
              </a:rPr>
              <a:t> </a:t>
            </a:r>
            <a:r>
              <a:rPr lang="en-US" sz="3199" dirty="0" err="1">
                <a:solidFill>
                  <a:srgbClr val="FFFFFF"/>
                </a:solidFill>
                <a:latin typeface="Articulat Bold"/>
              </a:rPr>
              <a:t>olmak</a:t>
            </a:r>
            <a:endParaRPr lang="en-US" sz="3199" dirty="0">
              <a:solidFill>
                <a:srgbClr val="FFFFFF"/>
              </a:solidFill>
              <a:latin typeface="Articulat Bold"/>
            </a:endParaRPr>
          </a:p>
          <a:p>
            <a:pPr marL="690874" lvl="1" indent="-345437">
              <a:lnSpc>
                <a:spcPts val="4479"/>
              </a:lnSpc>
              <a:buFont typeface="Arial"/>
              <a:buChar char="•"/>
            </a:pPr>
            <a:r>
              <a:rPr lang="en-US" sz="3199" dirty="0" err="1">
                <a:solidFill>
                  <a:srgbClr val="FFFFFF"/>
                </a:solidFill>
                <a:latin typeface="Articulat Bold"/>
              </a:rPr>
              <a:t>İlgili</a:t>
            </a:r>
            <a:r>
              <a:rPr lang="en-US" sz="3199" dirty="0">
                <a:solidFill>
                  <a:srgbClr val="FFFFFF"/>
                </a:solidFill>
                <a:latin typeface="Articulat Bold"/>
              </a:rPr>
              <a:t> </a:t>
            </a:r>
            <a:r>
              <a:rPr lang="en-US" sz="3199" dirty="0" err="1">
                <a:solidFill>
                  <a:srgbClr val="FFFFFF"/>
                </a:solidFill>
                <a:latin typeface="Articulat Bold"/>
              </a:rPr>
              <a:t>dönemde</a:t>
            </a:r>
            <a:r>
              <a:rPr lang="en-US" sz="3199" dirty="0">
                <a:solidFill>
                  <a:srgbClr val="FFFFFF"/>
                </a:solidFill>
                <a:latin typeface="Articulat Bold"/>
              </a:rPr>
              <a:t> </a:t>
            </a:r>
            <a:r>
              <a:rPr lang="en-US" sz="3199" dirty="0" err="1">
                <a:solidFill>
                  <a:srgbClr val="FFFFFF"/>
                </a:solidFill>
                <a:latin typeface="Articulat Bold"/>
              </a:rPr>
              <a:t>düzenlenen</a:t>
            </a:r>
            <a:r>
              <a:rPr lang="en-US" sz="3199" dirty="0">
                <a:solidFill>
                  <a:srgbClr val="FFFFFF"/>
                </a:solidFill>
                <a:latin typeface="Articulat Bold"/>
              </a:rPr>
              <a:t> Erasmus </a:t>
            </a:r>
            <a:r>
              <a:rPr lang="en-US" sz="3199" dirty="0" err="1">
                <a:solidFill>
                  <a:srgbClr val="FFFFFF"/>
                </a:solidFill>
                <a:latin typeface="Articulat Bold"/>
              </a:rPr>
              <a:t>dil</a:t>
            </a:r>
            <a:r>
              <a:rPr lang="en-US" sz="3199" dirty="0">
                <a:solidFill>
                  <a:srgbClr val="FFFFFF"/>
                </a:solidFill>
                <a:latin typeface="Articulat Bold"/>
              </a:rPr>
              <a:t> </a:t>
            </a:r>
            <a:r>
              <a:rPr lang="en-US" sz="3199" dirty="0" err="1">
                <a:solidFill>
                  <a:srgbClr val="FFFFFF"/>
                </a:solidFill>
                <a:latin typeface="Articulat Bold"/>
              </a:rPr>
              <a:t>sınavına</a:t>
            </a:r>
            <a:r>
              <a:rPr lang="en-US" sz="3199" dirty="0">
                <a:solidFill>
                  <a:srgbClr val="FFFFFF"/>
                </a:solidFill>
                <a:latin typeface="Articulat Bold"/>
              </a:rPr>
              <a:t> </a:t>
            </a:r>
            <a:r>
              <a:rPr lang="en-US" sz="3199" dirty="0" err="1">
                <a:solidFill>
                  <a:srgbClr val="FFFFFF"/>
                </a:solidFill>
                <a:latin typeface="Articulat Bold"/>
              </a:rPr>
              <a:t>katılmak</a:t>
            </a:r>
            <a:endParaRPr lang="en-US" sz="3199" dirty="0">
              <a:solidFill>
                <a:srgbClr val="FFFFFF"/>
              </a:solidFill>
              <a:latin typeface="Articulat Bold"/>
            </a:endParaRPr>
          </a:p>
          <a:p>
            <a:pPr marL="690874" lvl="1" indent="-345437">
              <a:lnSpc>
                <a:spcPts val="4479"/>
              </a:lnSpc>
              <a:buFont typeface="Arial"/>
              <a:buChar char="•"/>
            </a:pPr>
            <a:r>
              <a:rPr lang="en-US" sz="3199" dirty="0" err="1">
                <a:solidFill>
                  <a:srgbClr val="FFFFFF"/>
                </a:solidFill>
                <a:latin typeface="Articulat Bold"/>
              </a:rPr>
              <a:t>En</a:t>
            </a:r>
            <a:r>
              <a:rPr lang="en-US" sz="3199" dirty="0">
                <a:solidFill>
                  <a:srgbClr val="FFFFFF"/>
                </a:solidFill>
                <a:latin typeface="Articulat Bold"/>
              </a:rPr>
              <a:t> </a:t>
            </a:r>
            <a:r>
              <a:rPr lang="en-US" sz="3199" dirty="0" err="1">
                <a:solidFill>
                  <a:srgbClr val="FFFFFF"/>
                </a:solidFill>
                <a:latin typeface="Articulat Bold"/>
              </a:rPr>
              <a:t>az</a:t>
            </a:r>
            <a:r>
              <a:rPr lang="en-US" sz="3199" dirty="0">
                <a:solidFill>
                  <a:srgbClr val="FFFFFF"/>
                </a:solidFill>
                <a:latin typeface="Articulat Bold"/>
              </a:rPr>
              <a:t> 30 AKTS </a:t>
            </a:r>
            <a:r>
              <a:rPr lang="en-US" sz="3199" dirty="0" err="1">
                <a:solidFill>
                  <a:srgbClr val="FFFFFF"/>
                </a:solidFill>
                <a:latin typeface="Articulat Bold"/>
              </a:rPr>
              <a:t>ders</a:t>
            </a:r>
            <a:r>
              <a:rPr lang="en-US" sz="3199" dirty="0">
                <a:solidFill>
                  <a:srgbClr val="FFFFFF"/>
                </a:solidFill>
                <a:latin typeface="Articulat Bold"/>
              </a:rPr>
              <a:t> </a:t>
            </a:r>
            <a:r>
              <a:rPr lang="en-US" sz="3199" dirty="0" err="1">
                <a:solidFill>
                  <a:srgbClr val="FFFFFF"/>
                </a:solidFill>
                <a:latin typeface="Articulat Bold"/>
              </a:rPr>
              <a:t>yükü</a:t>
            </a:r>
            <a:r>
              <a:rPr lang="en-US" sz="3199" dirty="0">
                <a:solidFill>
                  <a:srgbClr val="FFFFFF"/>
                </a:solidFill>
                <a:latin typeface="Articulat Bold"/>
              </a:rPr>
              <a:t> </a:t>
            </a:r>
            <a:r>
              <a:rPr lang="en-US" sz="3199" dirty="0" err="1">
                <a:solidFill>
                  <a:srgbClr val="FFFFFF"/>
                </a:solidFill>
                <a:latin typeface="Articulat Bold"/>
              </a:rPr>
              <a:t>bulunmak</a:t>
            </a:r>
            <a:endParaRPr lang="en-US" sz="3199" dirty="0">
              <a:solidFill>
                <a:srgbClr val="FFFFFF"/>
              </a:solidFill>
              <a:latin typeface="Articulat Bold"/>
            </a:endParaRPr>
          </a:p>
          <a:p>
            <a:pPr>
              <a:lnSpc>
                <a:spcPts val="4479"/>
              </a:lnSpc>
            </a:pPr>
            <a:endParaRPr lang="en-US" sz="3199" dirty="0">
              <a:solidFill>
                <a:srgbClr val="FFFFFF"/>
              </a:solidFill>
              <a:latin typeface="Articulat Bold"/>
            </a:endParaRPr>
          </a:p>
        </p:txBody>
      </p:sp>
      <p:sp>
        <p:nvSpPr>
          <p:cNvPr id="3" name="Freeform 3"/>
          <p:cNvSpPr/>
          <p:nvPr/>
        </p:nvSpPr>
        <p:spPr>
          <a:xfrm>
            <a:off x="12103605" y="2215622"/>
            <a:ext cx="8817041" cy="8817041"/>
          </a:xfrm>
          <a:custGeom>
            <a:avLst/>
            <a:gdLst/>
            <a:ahLst/>
            <a:cxnLst/>
            <a:rect l="l" t="t" r="r" b="b"/>
            <a:pathLst>
              <a:path w="8817041" h="8817041">
                <a:moveTo>
                  <a:pt x="0" y="0"/>
                </a:moveTo>
                <a:lnTo>
                  <a:pt x="8817041" y="0"/>
                </a:lnTo>
                <a:lnTo>
                  <a:pt x="8817041" y="8817041"/>
                </a:lnTo>
                <a:lnTo>
                  <a:pt x="0" y="8817041"/>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grpSp>
        <p:nvGrpSpPr>
          <p:cNvPr id="4" name="Group 4"/>
          <p:cNvGrpSpPr/>
          <p:nvPr/>
        </p:nvGrpSpPr>
        <p:grpSpPr>
          <a:xfrm>
            <a:off x="588917" y="377523"/>
            <a:ext cx="6023456" cy="1302353"/>
            <a:chOff x="0" y="0"/>
            <a:chExt cx="8031274" cy="1736471"/>
          </a:xfrm>
        </p:grpSpPr>
        <p:sp>
          <p:nvSpPr>
            <p:cNvPr id="5" name="Freeform 5"/>
            <p:cNvSpPr/>
            <p:nvPr/>
          </p:nvSpPr>
          <p:spPr>
            <a:xfrm>
              <a:off x="0" y="0"/>
              <a:ext cx="3477861" cy="1736471"/>
            </a:xfrm>
            <a:custGeom>
              <a:avLst/>
              <a:gdLst/>
              <a:ahLst/>
              <a:cxnLst/>
              <a:rect l="l" t="t" r="r" b="b"/>
              <a:pathLst>
                <a:path w="3477861" h="1736471">
                  <a:moveTo>
                    <a:pt x="0" y="0"/>
                  </a:moveTo>
                  <a:lnTo>
                    <a:pt x="3477861" y="0"/>
                  </a:lnTo>
                  <a:lnTo>
                    <a:pt x="3477861" y="1736471"/>
                  </a:lnTo>
                  <a:lnTo>
                    <a:pt x="0" y="1736471"/>
                  </a:lnTo>
                  <a:lnTo>
                    <a:pt x="0" y="0"/>
                  </a:lnTo>
                  <a:close/>
                </a:path>
              </a:pathLst>
            </a:custGeom>
            <a:blipFill>
              <a:blip r:embed="rId4"/>
              <a:stretch>
                <a:fillRect/>
              </a:stretch>
            </a:blipFill>
          </p:spPr>
        </p:sp>
        <p:sp>
          <p:nvSpPr>
            <p:cNvPr id="6" name="Freeform 6"/>
            <p:cNvSpPr/>
            <p:nvPr/>
          </p:nvSpPr>
          <p:spPr>
            <a:xfrm>
              <a:off x="4120790" y="467931"/>
              <a:ext cx="3910484" cy="800608"/>
            </a:xfrm>
            <a:custGeom>
              <a:avLst/>
              <a:gdLst/>
              <a:ahLst/>
              <a:cxnLst/>
              <a:rect l="l" t="t" r="r" b="b"/>
              <a:pathLst>
                <a:path w="3910484" h="800608">
                  <a:moveTo>
                    <a:pt x="0" y="0"/>
                  </a:moveTo>
                  <a:lnTo>
                    <a:pt x="3910484" y="0"/>
                  </a:lnTo>
                  <a:lnTo>
                    <a:pt x="3910484" y="800608"/>
                  </a:lnTo>
                  <a:lnTo>
                    <a:pt x="0" y="800608"/>
                  </a:lnTo>
                  <a:lnTo>
                    <a:pt x="0" y="0"/>
                  </a:lnTo>
                  <a:close/>
                </a:path>
              </a:pathLst>
            </a:custGeom>
            <a:blipFill>
              <a:blip r:embed="rId5"/>
              <a:stretch>
                <a:fillRect/>
              </a:stretch>
            </a:blipFill>
          </p:spPr>
        </p:sp>
      </p:grpSp>
      <p:sp>
        <p:nvSpPr>
          <p:cNvPr id="7" name="Freeform 7"/>
          <p:cNvSpPr/>
          <p:nvPr/>
        </p:nvSpPr>
        <p:spPr>
          <a:xfrm>
            <a:off x="14508889" y="1297680"/>
            <a:ext cx="3249571" cy="3249571"/>
          </a:xfrm>
          <a:custGeom>
            <a:avLst/>
            <a:gdLst/>
            <a:ahLst/>
            <a:cxnLst/>
            <a:rect l="l" t="t" r="r" b="b"/>
            <a:pathLst>
              <a:path w="3249571" h="3249571">
                <a:moveTo>
                  <a:pt x="0" y="0"/>
                </a:moveTo>
                <a:lnTo>
                  <a:pt x="3249571" y="0"/>
                </a:lnTo>
                <a:lnTo>
                  <a:pt x="3249571" y="3249571"/>
                </a:lnTo>
                <a:lnTo>
                  <a:pt x="0" y="3249571"/>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sp>
      <p:sp>
        <p:nvSpPr>
          <p:cNvPr id="8" name="TextBox 8"/>
          <p:cNvSpPr txBox="1"/>
          <p:nvPr/>
        </p:nvSpPr>
        <p:spPr>
          <a:xfrm>
            <a:off x="1597278" y="2348972"/>
            <a:ext cx="9490968" cy="1962150"/>
          </a:xfrm>
          <a:prstGeom prst="rect">
            <a:avLst/>
          </a:prstGeom>
        </p:spPr>
        <p:txBody>
          <a:bodyPr lIns="0" tIns="0" rIns="0" bIns="0" rtlCol="0" anchor="t">
            <a:spAutoFit/>
          </a:bodyPr>
          <a:lstStyle/>
          <a:p>
            <a:pPr>
              <a:lnSpc>
                <a:spcPts val="7500"/>
              </a:lnSpc>
            </a:pPr>
            <a:r>
              <a:rPr lang="en-US" sz="7500">
                <a:solidFill>
                  <a:srgbClr val="FFFFFF"/>
                </a:solidFill>
                <a:latin typeface="Articulat Bold"/>
              </a:rPr>
              <a:t>Genel Başvuru Şartları</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588917" y="377523"/>
            <a:ext cx="6023456" cy="1302353"/>
            <a:chOff x="0" y="0"/>
            <a:chExt cx="8031274" cy="1736471"/>
          </a:xfrm>
        </p:grpSpPr>
        <p:sp>
          <p:nvSpPr>
            <p:cNvPr id="3" name="Freeform 3"/>
            <p:cNvSpPr/>
            <p:nvPr/>
          </p:nvSpPr>
          <p:spPr>
            <a:xfrm>
              <a:off x="0" y="0"/>
              <a:ext cx="3477861" cy="1736471"/>
            </a:xfrm>
            <a:custGeom>
              <a:avLst/>
              <a:gdLst/>
              <a:ahLst/>
              <a:cxnLst/>
              <a:rect l="l" t="t" r="r" b="b"/>
              <a:pathLst>
                <a:path w="3477861" h="1736471">
                  <a:moveTo>
                    <a:pt x="0" y="0"/>
                  </a:moveTo>
                  <a:lnTo>
                    <a:pt x="3477861" y="0"/>
                  </a:lnTo>
                  <a:lnTo>
                    <a:pt x="3477861" y="1736471"/>
                  </a:lnTo>
                  <a:lnTo>
                    <a:pt x="0" y="1736471"/>
                  </a:lnTo>
                  <a:lnTo>
                    <a:pt x="0" y="0"/>
                  </a:lnTo>
                  <a:close/>
                </a:path>
              </a:pathLst>
            </a:custGeom>
            <a:blipFill>
              <a:blip r:embed="rId2"/>
              <a:stretch>
                <a:fillRect/>
              </a:stretch>
            </a:blipFill>
          </p:spPr>
        </p:sp>
        <p:sp>
          <p:nvSpPr>
            <p:cNvPr id="4" name="Freeform 4"/>
            <p:cNvSpPr/>
            <p:nvPr/>
          </p:nvSpPr>
          <p:spPr>
            <a:xfrm>
              <a:off x="4120790" y="467931"/>
              <a:ext cx="3910484" cy="800608"/>
            </a:xfrm>
            <a:custGeom>
              <a:avLst/>
              <a:gdLst/>
              <a:ahLst/>
              <a:cxnLst/>
              <a:rect l="l" t="t" r="r" b="b"/>
              <a:pathLst>
                <a:path w="3910484" h="800608">
                  <a:moveTo>
                    <a:pt x="0" y="0"/>
                  </a:moveTo>
                  <a:lnTo>
                    <a:pt x="3910484" y="0"/>
                  </a:lnTo>
                  <a:lnTo>
                    <a:pt x="3910484" y="800608"/>
                  </a:lnTo>
                  <a:lnTo>
                    <a:pt x="0" y="800608"/>
                  </a:lnTo>
                  <a:lnTo>
                    <a:pt x="0" y="0"/>
                  </a:lnTo>
                  <a:close/>
                </a:path>
              </a:pathLst>
            </a:custGeom>
            <a:blipFill>
              <a:blip r:embed="rId3"/>
              <a:stretch>
                <a:fillRect/>
              </a:stretch>
            </a:blipFill>
          </p:spPr>
        </p:sp>
      </p:grpSp>
      <p:sp>
        <p:nvSpPr>
          <p:cNvPr id="5" name="Freeform 5"/>
          <p:cNvSpPr/>
          <p:nvPr/>
        </p:nvSpPr>
        <p:spPr>
          <a:xfrm>
            <a:off x="8027860" y="5310872"/>
            <a:ext cx="2232279" cy="4114800"/>
          </a:xfrm>
          <a:custGeom>
            <a:avLst/>
            <a:gdLst/>
            <a:ahLst/>
            <a:cxnLst/>
            <a:rect l="l" t="t" r="r" b="b"/>
            <a:pathLst>
              <a:path w="2232279" h="4114800">
                <a:moveTo>
                  <a:pt x="0" y="0"/>
                </a:moveTo>
                <a:lnTo>
                  <a:pt x="2232280" y="0"/>
                </a:lnTo>
                <a:lnTo>
                  <a:pt x="2232280" y="4114800"/>
                </a:lnTo>
                <a:lnTo>
                  <a:pt x="0" y="4114800"/>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6" name="TextBox 6"/>
          <p:cNvSpPr txBox="1"/>
          <p:nvPr/>
        </p:nvSpPr>
        <p:spPr>
          <a:xfrm>
            <a:off x="2573287" y="1841048"/>
            <a:ext cx="13141425" cy="869951"/>
          </a:xfrm>
          <a:prstGeom prst="rect">
            <a:avLst/>
          </a:prstGeom>
        </p:spPr>
        <p:txBody>
          <a:bodyPr lIns="0" tIns="0" rIns="0" bIns="0" rtlCol="0" anchor="t">
            <a:spAutoFit/>
          </a:bodyPr>
          <a:lstStyle/>
          <a:p>
            <a:pPr algn="ctr">
              <a:lnSpc>
                <a:spcPts val="6500"/>
              </a:lnSpc>
            </a:pPr>
            <a:r>
              <a:rPr lang="en-US" sz="6500">
                <a:solidFill>
                  <a:srgbClr val="0B356D"/>
                </a:solidFill>
                <a:latin typeface="Articulat Bold"/>
              </a:rPr>
              <a:t>Başvurular ve Süreç</a:t>
            </a:r>
          </a:p>
        </p:txBody>
      </p:sp>
      <p:sp>
        <p:nvSpPr>
          <p:cNvPr id="7" name="TextBox 7"/>
          <p:cNvSpPr txBox="1"/>
          <p:nvPr/>
        </p:nvSpPr>
        <p:spPr>
          <a:xfrm>
            <a:off x="2020190" y="4669028"/>
            <a:ext cx="6565950" cy="645795"/>
          </a:xfrm>
          <a:prstGeom prst="rect">
            <a:avLst/>
          </a:prstGeom>
        </p:spPr>
        <p:txBody>
          <a:bodyPr lIns="0" tIns="0" rIns="0" bIns="0" rtlCol="0" anchor="t">
            <a:spAutoFit/>
          </a:bodyPr>
          <a:lstStyle/>
          <a:p>
            <a:pPr>
              <a:lnSpc>
                <a:spcPts val="4800"/>
              </a:lnSpc>
            </a:pPr>
            <a:r>
              <a:rPr lang="en-US" sz="4800">
                <a:solidFill>
                  <a:srgbClr val="0B356D"/>
                </a:solidFill>
                <a:latin typeface="Articulat Bold"/>
              </a:rPr>
              <a:t>1-Dil Sınavı Başvurusu</a:t>
            </a:r>
          </a:p>
        </p:txBody>
      </p:sp>
      <p:sp>
        <p:nvSpPr>
          <p:cNvPr id="8" name="TextBox 8"/>
          <p:cNvSpPr txBox="1"/>
          <p:nvPr/>
        </p:nvSpPr>
        <p:spPr>
          <a:xfrm>
            <a:off x="2020190" y="5405487"/>
            <a:ext cx="6565950" cy="692150"/>
          </a:xfrm>
          <a:prstGeom prst="rect">
            <a:avLst/>
          </a:prstGeom>
        </p:spPr>
        <p:txBody>
          <a:bodyPr lIns="0" tIns="0" rIns="0" bIns="0" rtlCol="0" anchor="t">
            <a:spAutoFit/>
          </a:bodyPr>
          <a:lstStyle/>
          <a:p>
            <a:pPr marL="431799" lvl="1" indent="-215899">
              <a:lnSpc>
                <a:spcPts val="2799"/>
              </a:lnSpc>
              <a:buFont typeface="Arial"/>
              <a:buChar char="•"/>
            </a:pPr>
            <a:r>
              <a:rPr lang="en-US" sz="1999" dirty="0">
                <a:solidFill>
                  <a:srgbClr val="0B356D"/>
                </a:solidFill>
                <a:latin typeface="Articulat Light"/>
              </a:rPr>
              <a:t>Erasmus+ </a:t>
            </a:r>
            <a:r>
              <a:rPr lang="en-US" sz="1999" dirty="0" err="1">
                <a:solidFill>
                  <a:srgbClr val="0B356D"/>
                </a:solidFill>
                <a:latin typeface="Articulat Light"/>
              </a:rPr>
              <a:t>İngilizce</a:t>
            </a:r>
            <a:r>
              <a:rPr lang="en-US" sz="1999" dirty="0">
                <a:solidFill>
                  <a:srgbClr val="0B356D"/>
                </a:solidFill>
                <a:latin typeface="Articulat Light"/>
              </a:rPr>
              <a:t> </a:t>
            </a:r>
            <a:r>
              <a:rPr lang="en-US" sz="1999" dirty="0" err="1">
                <a:solidFill>
                  <a:srgbClr val="0B356D"/>
                </a:solidFill>
                <a:latin typeface="Articulat Light"/>
              </a:rPr>
              <a:t>Dil</a:t>
            </a:r>
            <a:r>
              <a:rPr lang="en-US" sz="1999" dirty="0">
                <a:solidFill>
                  <a:srgbClr val="0B356D"/>
                </a:solidFill>
                <a:latin typeface="Articulat Light"/>
              </a:rPr>
              <a:t> </a:t>
            </a:r>
            <a:r>
              <a:rPr lang="en-US" sz="1999" dirty="0" err="1">
                <a:solidFill>
                  <a:srgbClr val="0B356D"/>
                </a:solidFill>
                <a:latin typeface="Articulat Light"/>
              </a:rPr>
              <a:t>Sınavı</a:t>
            </a:r>
            <a:r>
              <a:rPr lang="en-US" sz="1999" dirty="0">
                <a:solidFill>
                  <a:srgbClr val="0B356D"/>
                </a:solidFill>
                <a:latin typeface="Articulat Light"/>
              </a:rPr>
              <a:t> her </a:t>
            </a:r>
            <a:r>
              <a:rPr lang="en-US" sz="1999" dirty="0" err="1">
                <a:solidFill>
                  <a:srgbClr val="0B356D"/>
                </a:solidFill>
                <a:latin typeface="Articulat Light"/>
              </a:rPr>
              <a:t>dönem</a:t>
            </a:r>
            <a:r>
              <a:rPr lang="en-US" sz="1999" dirty="0">
                <a:solidFill>
                  <a:srgbClr val="0B356D"/>
                </a:solidFill>
                <a:latin typeface="Articulat Light"/>
              </a:rPr>
              <a:t> </a:t>
            </a:r>
            <a:r>
              <a:rPr lang="en-US" sz="1999" dirty="0" err="1">
                <a:solidFill>
                  <a:srgbClr val="0B356D"/>
                </a:solidFill>
                <a:latin typeface="Articulat Light"/>
              </a:rPr>
              <a:t>başında</a:t>
            </a:r>
            <a:r>
              <a:rPr lang="en-US" sz="1999" dirty="0">
                <a:solidFill>
                  <a:srgbClr val="0B356D"/>
                </a:solidFill>
                <a:latin typeface="Articulat Light"/>
              </a:rPr>
              <a:t> </a:t>
            </a:r>
            <a:r>
              <a:rPr lang="en-US" sz="1999" dirty="0" err="1">
                <a:solidFill>
                  <a:srgbClr val="0B356D"/>
                </a:solidFill>
                <a:latin typeface="Articulat Light"/>
              </a:rPr>
              <a:t>bir</a:t>
            </a:r>
            <a:r>
              <a:rPr lang="en-US" sz="1999" dirty="0">
                <a:solidFill>
                  <a:srgbClr val="0B356D"/>
                </a:solidFill>
                <a:latin typeface="Articulat Light"/>
              </a:rPr>
              <a:t> </a:t>
            </a:r>
            <a:r>
              <a:rPr lang="en-US" sz="1999" dirty="0" err="1">
                <a:solidFill>
                  <a:srgbClr val="0B356D"/>
                </a:solidFill>
                <a:latin typeface="Articulat Light"/>
              </a:rPr>
              <a:t>kez</a:t>
            </a:r>
            <a:r>
              <a:rPr lang="en-US" sz="1999" dirty="0">
                <a:solidFill>
                  <a:srgbClr val="0B356D"/>
                </a:solidFill>
                <a:latin typeface="Articulat Light"/>
              </a:rPr>
              <a:t> </a:t>
            </a:r>
            <a:r>
              <a:rPr lang="en-US" sz="1999" dirty="0" err="1">
                <a:solidFill>
                  <a:srgbClr val="0B356D"/>
                </a:solidFill>
                <a:latin typeface="Articulat Light"/>
              </a:rPr>
              <a:t>düzenlenir</a:t>
            </a:r>
            <a:r>
              <a:rPr lang="en-US" sz="1999" dirty="0">
                <a:solidFill>
                  <a:srgbClr val="0B356D"/>
                </a:solidFill>
                <a:latin typeface="Articulat Light"/>
              </a:rPr>
              <a:t>.</a:t>
            </a:r>
          </a:p>
        </p:txBody>
      </p:sp>
      <p:sp>
        <p:nvSpPr>
          <p:cNvPr id="9" name="TextBox 9"/>
          <p:cNvSpPr txBox="1"/>
          <p:nvPr/>
        </p:nvSpPr>
        <p:spPr>
          <a:xfrm>
            <a:off x="2020190" y="6217017"/>
            <a:ext cx="6565950" cy="692150"/>
          </a:xfrm>
          <a:prstGeom prst="rect">
            <a:avLst/>
          </a:prstGeom>
        </p:spPr>
        <p:txBody>
          <a:bodyPr lIns="0" tIns="0" rIns="0" bIns="0" rtlCol="0" anchor="t">
            <a:spAutoFit/>
          </a:bodyPr>
          <a:lstStyle/>
          <a:p>
            <a:pPr marL="431799" lvl="1" indent="-215899">
              <a:lnSpc>
                <a:spcPts val="2799"/>
              </a:lnSpc>
              <a:buFont typeface="Arial"/>
              <a:buChar char="•"/>
            </a:pPr>
            <a:r>
              <a:rPr lang="en-US" sz="1999" dirty="0" err="1">
                <a:solidFill>
                  <a:srgbClr val="0B356D"/>
                </a:solidFill>
                <a:latin typeface="Articulat Light"/>
              </a:rPr>
              <a:t>Sınav</a:t>
            </a:r>
            <a:r>
              <a:rPr lang="en-US" sz="1999" dirty="0">
                <a:solidFill>
                  <a:srgbClr val="0B356D"/>
                </a:solidFill>
                <a:latin typeface="Articulat Light"/>
              </a:rPr>
              <a:t> </a:t>
            </a:r>
            <a:r>
              <a:rPr lang="en-US" sz="1999" dirty="0" err="1">
                <a:solidFill>
                  <a:srgbClr val="0B356D"/>
                </a:solidFill>
                <a:latin typeface="Articulat Light"/>
              </a:rPr>
              <a:t>sonucu</a:t>
            </a:r>
            <a:r>
              <a:rPr lang="en-US" sz="1999" dirty="0">
                <a:solidFill>
                  <a:srgbClr val="0B356D"/>
                </a:solidFill>
                <a:latin typeface="Articulat Light"/>
              </a:rPr>
              <a:t> </a:t>
            </a:r>
            <a:r>
              <a:rPr lang="en-US" sz="1999" dirty="0" err="1">
                <a:solidFill>
                  <a:srgbClr val="0B356D"/>
                </a:solidFill>
                <a:latin typeface="Articulat Light"/>
              </a:rPr>
              <a:t>yalnızca</a:t>
            </a:r>
            <a:r>
              <a:rPr lang="en-US" sz="1999" dirty="0">
                <a:solidFill>
                  <a:srgbClr val="0B356D"/>
                </a:solidFill>
                <a:latin typeface="Articulat Light"/>
              </a:rPr>
              <a:t> </a:t>
            </a:r>
            <a:r>
              <a:rPr lang="en-US" sz="1999" dirty="0" err="1">
                <a:solidFill>
                  <a:srgbClr val="0B356D"/>
                </a:solidFill>
                <a:latin typeface="Articulat Light"/>
              </a:rPr>
              <a:t>sınavın</a:t>
            </a:r>
            <a:r>
              <a:rPr lang="en-US" sz="1999" dirty="0">
                <a:solidFill>
                  <a:srgbClr val="0B356D"/>
                </a:solidFill>
                <a:latin typeface="Articulat Light"/>
              </a:rPr>
              <a:t> </a:t>
            </a:r>
            <a:r>
              <a:rPr lang="en-US" sz="1999" dirty="0" err="1">
                <a:solidFill>
                  <a:srgbClr val="0B356D"/>
                </a:solidFill>
                <a:latin typeface="Articulat Light"/>
              </a:rPr>
              <a:t>düzenlendiği</a:t>
            </a:r>
            <a:r>
              <a:rPr lang="en-US" sz="1999" dirty="0">
                <a:solidFill>
                  <a:srgbClr val="0B356D"/>
                </a:solidFill>
                <a:latin typeface="Articulat Light"/>
              </a:rPr>
              <a:t> </a:t>
            </a:r>
            <a:r>
              <a:rPr lang="en-US" sz="1999" dirty="0" err="1">
                <a:solidFill>
                  <a:srgbClr val="0B356D"/>
                </a:solidFill>
                <a:latin typeface="Articulat Light"/>
              </a:rPr>
              <a:t>dönem</a:t>
            </a:r>
            <a:r>
              <a:rPr lang="en-US" sz="1999" dirty="0">
                <a:solidFill>
                  <a:srgbClr val="0B356D"/>
                </a:solidFill>
                <a:latin typeface="Articulat Light"/>
              </a:rPr>
              <a:t> </a:t>
            </a:r>
            <a:r>
              <a:rPr lang="en-US" sz="1999" dirty="0" err="1">
                <a:solidFill>
                  <a:srgbClr val="0B356D"/>
                </a:solidFill>
                <a:latin typeface="Articulat Light"/>
              </a:rPr>
              <a:t>başvuruya</a:t>
            </a:r>
            <a:r>
              <a:rPr lang="en-US" sz="1999" dirty="0">
                <a:solidFill>
                  <a:srgbClr val="0B356D"/>
                </a:solidFill>
                <a:latin typeface="Articulat Light"/>
              </a:rPr>
              <a:t> </a:t>
            </a:r>
            <a:r>
              <a:rPr lang="en-US" sz="1999" dirty="0" err="1">
                <a:solidFill>
                  <a:srgbClr val="0B356D"/>
                </a:solidFill>
                <a:latin typeface="Articulat Light"/>
              </a:rPr>
              <a:t>açılan</a:t>
            </a:r>
            <a:r>
              <a:rPr lang="en-US" sz="1999" dirty="0">
                <a:solidFill>
                  <a:srgbClr val="0B356D"/>
                </a:solidFill>
                <a:latin typeface="Articulat Light"/>
              </a:rPr>
              <a:t> </a:t>
            </a:r>
            <a:r>
              <a:rPr lang="en-US" sz="1999" dirty="0" err="1">
                <a:solidFill>
                  <a:srgbClr val="0B356D"/>
                </a:solidFill>
                <a:latin typeface="Articulat Light"/>
              </a:rPr>
              <a:t>ilanlarda</a:t>
            </a:r>
            <a:r>
              <a:rPr lang="en-US" sz="1999" dirty="0">
                <a:solidFill>
                  <a:srgbClr val="0B356D"/>
                </a:solidFill>
                <a:latin typeface="Articulat Light"/>
              </a:rPr>
              <a:t> </a:t>
            </a:r>
            <a:r>
              <a:rPr lang="en-US" sz="1999" dirty="0" err="1">
                <a:solidFill>
                  <a:srgbClr val="0B356D"/>
                </a:solidFill>
                <a:latin typeface="Articulat Light"/>
              </a:rPr>
              <a:t>geçerlidir</a:t>
            </a:r>
            <a:r>
              <a:rPr lang="en-US" sz="1999" dirty="0">
                <a:solidFill>
                  <a:srgbClr val="0B356D"/>
                </a:solidFill>
                <a:latin typeface="Articulat Light"/>
              </a:rPr>
              <a:t>.</a:t>
            </a:r>
          </a:p>
        </p:txBody>
      </p:sp>
      <p:sp>
        <p:nvSpPr>
          <p:cNvPr id="10" name="TextBox 10"/>
          <p:cNvSpPr txBox="1"/>
          <p:nvPr/>
        </p:nvSpPr>
        <p:spPr>
          <a:xfrm>
            <a:off x="2020190" y="7028547"/>
            <a:ext cx="6565950" cy="339725"/>
          </a:xfrm>
          <a:prstGeom prst="rect">
            <a:avLst/>
          </a:prstGeom>
        </p:spPr>
        <p:txBody>
          <a:bodyPr lIns="0" tIns="0" rIns="0" bIns="0" rtlCol="0" anchor="t">
            <a:spAutoFit/>
          </a:bodyPr>
          <a:lstStyle/>
          <a:p>
            <a:pPr marL="431799" lvl="1" indent="-215899">
              <a:lnSpc>
                <a:spcPts val="2799"/>
              </a:lnSpc>
              <a:buFont typeface="Arial"/>
              <a:buChar char="•"/>
            </a:pPr>
            <a:r>
              <a:rPr lang="en-US" sz="1999">
                <a:solidFill>
                  <a:srgbClr val="0B356D"/>
                </a:solidFill>
                <a:latin typeface="Articulat Light"/>
              </a:rPr>
              <a:t>Başvurular online olarak alınır.</a:t>
            </a:r>
          </a:p>
        </p:txBody>
      </p:sp>
      <p:sp>
        <p:nvSpPr>
          <p:cNvPr id="11" name="TextBox 11"/>
          <p:cNvSpPr txBox="1"/>
          <p:nvPr/>
        </p:nvSpPr>
        <p:spPr>
          <a:xfrm>
            <a:off x="9929165" y="4669028"/>
            <a:ext cx="6338644" cy="645795"/>
          </a:xfrm>
          <a:prstGeom prst="rect">
            <a:avLst/>
          </a:prstGeom>
        </p:spPr>
        <p:txBody>
          <a:bodyPr lIns="0" tIns="0" rIns="0" bIns="0" rtlCol="0" anchor="t">
            <a:spAutoFit/>
          </a:bodyPr>
          <a:lstStyle/>
          <a:p>
            <a:pPr>
              <a:lnSpc>
                <a:spcPts val="4800"/>
              </a:lnSpc>
            </a:pPr>
            <a:r>
              <a:rPr lang="en-US" sz="4800">
                <a:solidFill>
                  <a:srgbClr val="0B356D"/>
                </a:solidFill>
                <a:latin typeface="Articulat Bold"/>
              </a:rPr>
              <a:t>2-Faaliyet Başvurusu</a:t>
            </a:r>
          </a:p>
        </p:txBody>
      </p:sp>
      <p:sp>
        <p:nvSpPr>
          <p:cNvPr id="12" name="TextBox 12"/>
          <p:cNvSpPr txBox="1"/>
          <p:nvPr/>
        </p:nvSpPr>
        <p:spPr>
          <a:xfrm>
            <a:off x="2573287" y="3056128"/>
            <a:ext cx="12806019" cy="1298575"/>
          </a:xfrm>
          <a:prstGeom prst="rect">
            <a:avLst/>
          </a:prstGeom>
        </p:spPr>
        <p:txBody>
          <a:bodyPr lIns="0" tIns="0" rIns="0" bIns="0" rtlCol="0" anchor="t">
            <a:spAutoFit/>
          </a:bodyPr>
          <a:lstStyle/>
          <a:p>
            <a:pPr algn="ctr">
              <a:lnSpc>
                <a:spcPts val="3499"/>
              </a:lnSpc>
            </a:pPr>
            <a:r>
              <a:rPr lang="en-US" sz="2499">
                <a:solidFill>
                  <a:srgbClr val="0B356D"/>
                </a:solidFill>
                <a:latin typeface="Articulat Bold"/>
              </a:rPr>
              <a:t>İnternet üzerinden başvuru alınır ve başvurular en az 15 gün devam eder.</a:t>
            </a:r>
          </a:p>
          <a:p>
            <a:pPr algn="ctr">
              <a:lnSpc>
                <a:spcPts val="3499"/>
              </a:lnSpc>
            </a:pPr>
            <a:r>
              <a:rPr lang="en-US" sz="2499">
                <a:solidFill>
                  <a:srgbClr val="0B356D"/>
                </a:solidFill>
                <a:latin typeface="Articulat Bold"/>
              </a:rPr>
              <a:t>İlan web sayfamızda ve sosyal medya hesaplarımızda paylaşılır.</a:t>
            </a:r>
          </a:p>
          <a:p>
            <a:pPr algn="ctr">
              <a:lnSpc>
                <a:spcPts val="3499"/>
              </a:lnSpc>
            </a:pPr>
            <a:endParaRPr lang="en-US" sz="2499">
              <a:solidFill>
                <a:srgbClr val="0B356D"/>
              </a:solidFill>
              <a:latin typeface="Articulat Bold"/>
            </a:endParaRPr>
          </a:p>
        </p:txBody>
      </p:sp>
      <p:sp>
        <p:nvSpPr>
          <p:cNvPr id="13" name="TextBox 13"/>
          <p:cNvSpPr txBox="1"/>
          <p:nvPr/>
        </p:nvSpPr>
        <p:spPr>
          <a:xfrm>
            <a:off x="2020190" y="7525752"/>
            <a:ext cx="6565950" cy="692150"/>
          </a:xfrm>
          <a:prstGeom prst="rect">
            <a:avLst/>
          </a:prstGeom>
        </p:spPr>
        <p:txBody>
          <a:bodyPr lIns="0" tIns="0" rIns="0" bIns="0" rtlCol="0" anchor="t">
            <a:spAutoFit/>
          </a:bodyPr>
          <a:lstStyle/>
          <a:p>
            <a:pPr marL="431799" lvl="1" indent="-215899">
              <a:lnSpc>
                <a:spcPts val="2799"/>
              </a:lnSpc>
              <a:buFont typeface="Arial"/>
              <a:buChar char="•"/>
            </a:pPr>
            <a:r>
              <a:rPr lang="en-US" sz="1999">
                <a:solidFill>
                  <a:srgbClr val="0B356D"/>
                </a:solidFill>
                <a:latin typeface="Articulat Light"/>
              </a:rPr>
              <a:t>Başvuru süresi sonunda sınıf listeleri ilan edilir ve sınav Yabancı Diller Yüksekokulu tarafından düzenlenir.</a:t>
            </a:r>
          </a:p>
        </p:txBody>
      </p:sp>
      <p:sp>
        <p:nvSpPr>
          <p:cNvPr id="14" name="TextBox 14"/>
          <p:cNvSpPr txBox="1"/>
          <p:nvPr/>
        </p:nvSpPr>
        <p:spPr>
          <a:xfrm>
            <a:off x="2020190" y="8379827"/>
            <a:ext cx="6565950" cy="692150"/>
          </a:xfrm>
          <a:prstGeom prst="rect">
            <a:avLst/>
          </a:prstGeom>
        </p:spPr>
        <p:txBody>
          <a:bodyPr lIns="0" tIns="0" rIns="0" bIns="0" rtlCol="0" anchor="t">
            <a:spAutoFit/>
          </a:bodyPr>
          <a:lstStyle/>
          <a:p>
            <a:pPr marL="431799" lvl="1" indent="-215899">
              <a:lnSpc>
                <a:spcPts val="2799"/>
              </a:lnSpc>
              <a:buFont typeface="Arial"/>
              <a:buChar char="•"/>
            </a:pPr>
            <a:r>
              <a:rPr lang="en-US" sz="1999">
                <a:solidFill>
                  <a:srgbClr val="0B356D"/>
                </a:solidFill>
                <a:latin typeface="Articulat Light"/>
              </a:rPr>
              <a:t>Sınav sonrasında sonuçlar Koordinatörlüğümüzün web sayfasından ilan edilir.</a:t>
            </a:r>
          </a:p>
        </p:txBody>
      </p:sp>
      <p:sp>
        <p:nvSpPr>
          <p:cNvPr id="15" name="TextBox 15"/>
          <p:cNvSpPr txBox="1"/>
          <p:nvPr/>
        </p:nvSpPr>
        <p:spPr>
          <a:xfrm>
            <a:off x="9929165" y="5405487"/>
            <a:ext cx="7460626" cy="692150"/>
          </a:xfrm>
          <a:prstGeom prst="rect">
            <a:avLst/>
          </a:prstGeom>
        </p:spPr>
        <p:txBody>
          <a:bodyPr lIns="0" tIns="0" rIns="0" bIns="0" rtlCol="0" anchor="t">
            <a:spAutoFit/>
          </a:bodyPr>
          <a:lstStyle/>
          <a:p>
            <a:pPr marL="431799" lvl="1" indent="-215899">
              <a:lnSpc>
                <a:spcPts val="2799"/>
              </a:lnSpc>
              <a:buFont typeface="Arial"/>
              <a:buChar char="•"/>
            </a:pPr>
            <a:r>
              <a:rPr lang="en-US" sz="1999">
                <a:solidFill>
                  <a:srgbClr val="0B356D"/>
                </a:solidFill>
                <a:latin typeface="Articulat Light"/>
              </a:rPr>
              <a:t>Dil sınavının sonuçlarının ilan edildiği duyuruda yer alan başvuru takvimine göre ÖĞRENİM FAALİYET BAŞVURULARI açılır.</a:t>
            </a:r>
          </a:p>
        </p:txBody>
      </p:sp>
      <p:sp>
        <p:nvSpPr>
          <p:cNvPr id="16" name="TextBox 16"/>
          <p:cNvSpPr txBox="1"/>
          <p:nvPr/>
        </p:nvSpPr>
        <p:spPr>
          <a:xfrm>
            <a:off x="9929165" y="6217017"/>
            <a:ext cx="6565950" cy="692150"/>
          </a:xfrm>
          <a:prstGeom prst="rect">
            <a:avLst/>
          </a:prstGeom>
        </p:spPr>
        <p:txBody>
          <a:bodyPr lIns="0" tIns="0" rIns="0" bIns="0" rtlCol="0" anchor="t">
            <a:spAutoFit/>
          </a:bodyPr>
          <a:lstStyle/>
          <a:p>
            <a:pPr marL="431799" lvl="1" indent="-215899">
              <a:lnSpc>
                <a:spcPts val="2799"/>
              </a:lnSpc>
              <a:buFont typeface="Arial"/>
              <a:buChar char="•"/>
            </a:pPr>
            <a:r>
              <a:rPr lang="en-US" sz="1999">
                <a:solidFill>
                  <a:srgbClr val="0B356D"/>
                </a:solidFill>
                <a:latin typeface="Articulat Light"/>
              </a:rPr>
              <a:t>Sınava katılmış öğrenciler internet üzerinden öğrenim faaliyet başvurusu yaparlar.</a:t>
            </a:r>
          </a:p>
        </p:txBody>
      </p:sp>
      <p:sp>
        <p:nvSpPr>
          <p:cNvPr id="17" name="TextBox 17"/>
          <p:cNvSpPr txBox="1"/>
          <p:nvPr/>
        </p:nvSpPr>
        <p:spPr>
          <a:xfrm>
            <a:off x="9929165" y="7028547"/>
            <a:ext cx="7330135" cy="339725"/>
          </a:xfrm>
          <a:prstGeom prst="rect">
            <a:avLst/>
          </a:prstGeom>
        </p:spPr>
        <p:txBody>
          <a:bodyPr lIns="0" tIns="0" rIns="0" bIns="0" rtlCol="0" anchor="t">
            <a:spAutoFit/>
          </a:bodyPr>
          <a:lstStyle/>
          <a:p>
            <a:pPr marL="431799" lvl="1" indent="-215899">
              <a:lnSpc>
                <a:spcPts val="2799"/>
              </a:lnSpc>
              <a:buFont typeface="Arial"/>
              <a:buChar char="•"/>
            </a:pPr>
            <a:r>
              <a:rPr lang="en-US" sz="1999">
                <a:solidFill>
                  <a:srgbClr val="0B356D"/>
                </a:solidFill>
                <a:latin typeface="Articulat Light"/>
              </a:rPr>
              <a:t>Başvuru dönemi sona erince alınan başvurular değerlendirilir.</a:t>
            </a:r>
          </a:p>
        </p:txBody>
      </p:sp>
      <p:sp>
        <p:nvSpPr>
          <p:cNvPr id="18" name="TextBox 18"/>
          <p:cNvSpPr txBox="1"/>
          <p:nvPr/>
        </p:nvSpPr>
        <p:spPr>
          <a:xfrm>
            <a:off x="9929165" y="7525752"/>
            <a:ext cx="7330135" cy="692150"/>
          </a:xfrm>
          <a:prstGeom prst="rect">
            <a:avLst/>
          </a:prstGeom>
        </p:spPr>
        <p:txBody>
          <a:bodyPr lIns="0" tIns="0" rIns="0" bIns="0" rtlCol="0" anchor="t">
            <a:spAutoFit/>
          </a:bodyPr>
          <a:lstStyle/>
          <a:p>
            <a:pPr marL="431799" lvl="1" indent="-215899">
              <a:lnSpc>
                <a:spcPts val="2799"/>
              </a:lnSpc>
              <a:buFont typeface="Arial"/>
              <a:buChar char="•"/>
            </a:pPr>
            <a:r>
              <a:rPr lang="en-US" sz="1999">
                <a:solidFill>
                  <a:srgbClr val="0B356D"/>
                </a:solidFill>
                <a:latin typeface="Articulat Light"/>
              </a:rPr>
              <a:t>Değerlendirme sonuçlarına göre asil aday olan öğrencilerin listesi Koordinatörlüğümüzün web sayfasından ilan edilir.</a:t>
            </a:r>
          </a:p>
        </p:txBody>
      </p:sp>
      <p:sp>
        <p:nvSpPr>
          <p:cNvPr id="19" name="TextBox 19"/>
          <p:cNvSpPr txBox="1"/>
          <p:nvPr/>
        </p:nvSpPr>
        <p:spPr>
          <a:xfrm>
            <a:off x="9929165" y="8379827"/>
            <a:ext cx="7330135" cy="692150"/>
          </a:xfrm>
          <a:prstGeom prst="rect">
            <a:avLst/>
          </a:prstGeom>
        </p:spPr>
        <p:txBody>
          <a:bodyPr lIns="0" tIns="0" rIns="0" bIns="0" rtlCol="0" anchor="t">
            <a:spAutoFit/>
          </a:bodyPr>
          <a:lstStyle/>
          <a:p>
            <a:pPr marL="431799" lvl="1" indent="-215899">
              <a:lnSpc>
                <a:spcPts val="2799"/>
              </a:lnSpc>
              <a:buFont typeface="Arial"/>
              <a:buChar char="•"/>
            </a:pPr>
            <a:r>
              <a:rPr lang="en-US" sz="1999">
                <a:solidFill>
                  <a:srgbClr val="0B356D"/>
                </a:solidFill>
                <a:latin typeface="Articulat Light"/>
              </a:rPr>
              <a:t>Asil listede yer alan öğrencilere yönelik gerekli bilgilendirmeler toplantı/e-mail yoluyla yapılır.</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14538911" y="-449410"/>
            <a:ext cx="6946518" cy="6946518"/>
          </a:xfrm>
          <a:custGeom>
            <a:avLst/>
            <a:gdLst/>
            <a:ahLst/>
            <a:cxnLst/>
            <a:rect l="l" t="t" r="r" b="b"/>
            <a:pathLst>
              <a:path w="6946518" h="6946518">
                <a:moveTo>
                  <a:pt x="0" y="0"/>
                </a:moveTo>
                <a:lnTo>
                  <a:pt x="6946518" y="0"/>
                </a:lnTo>
                <a:lnTo>
                  <a:pt x="6946518" y="6946517"/>
                </a:lnTo>
                <a:lnTo>
                  <a:pt x="0" y="6946517"/>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3" name="Freeform 3"/>
          <p:cNvSpPr/>
          <p:nvPr/>
        </p:nvSpPr>
        <p:spPr>
          <a:xfrm>
            <a:off x="12227408" y="6265897"/>
            <a:ext cx="6946518" cy="6946518"/>
          </a:xfrm>
          <a:custGeom>
            <a:avLst/>
            <a:gdLst/>
            <a:ahLst/>
            <a:cxnLst/>
            <a:rect l="l" t="t" r="r" b="b"/>
            <a:pathLst>
              <a:path w="6946518" h="6946518">
                <a:moveTo>
                  <a:pt x="0" y="0"/>
                </a:moveTo>
                <a:lnTo>
                  <a:pt x="6946518" y="0"/>
                </a:lnTo>
                <a:lnTo>
                  <a:pt x="6946518" y="6946518"/>
                </a:lnTo>
                <a:lnTo>
                  <a:pt x="0" y="6946518"/>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grpSp>
        <p:nvGrpSpPr>
          <p:cNvPr id="4" name="Group 4"/>
          <p:cNvGrpSpPr>
            <a:grpSpLocks noChangeAspect="1"/>
          </p:cNvGrpSpPr>
          <p:nvPr/>
        </p:nvGrpSpPr>
        <p:grpSpPr>
          <a:xfrm>
            <a:off x="10772267" y="1523563"/>
            <a:ext cx="7239903" cy="7239874"/>
            <a:chOff x="0" y="0"/>
            <a:chExt cx="6350000" cy="6349975"/>
          </a:xfrm>
        </p:grpSpPr>
        <p:sp>
          <p:nvSpPr>
            <p:cNvPr id="5" name="Freeform 5"/>
            <p:cNvSpPr/>
            <p:nvPr/>
          </p:nvSpPr>
          <p:spPr>
            <a:xfrm>
              <a:off x="0" y="0"/>
              <a:ext cx="6350000" cy="6349974"/>
            </a:xfrm>
            <a:custGeom>
              <a:avLst/>
              <a:gdLst/>
              <a:ahLst/>
              <a:cxnLst/>
              <a:rect l="l" t="t" r="r" b="b"/>
              <a:pathLst>
                <a:path w="6350000" h="6349974">
                  <a:moveTo>
                    <a:pt x="6350000" y="3175025"/>
                  </a:moveTo>
                  <a:cubicBezTo>
                    <a:pt x="6350000" y="4928451"/>
                    <a:pt x="4928476" y="6349974"/>
                    <a:pt x="3175000" y="6349974"/>
                  </a:cubicBezTo>
                  <a:cubicBezTo>
                    <a:pt x="1421498" y="6349974"/>
                    <a:pt x="0" y="4928451"/>
                    <a:pt x="0" y="3175025"/>
                  </a:cubicBezTo>
                  <a:cubicBezTo>
                    <a:pt x="0" y="1421511"/>
                    <a:pt x="1421498" y="0"/>
                    <a:pt x="3175000" y="0"/>
                  </a:cubicBezTo>
                  <a:cubicBezTo>
                    <a:pt x="4928501" y="0"/>
                    <a:pt x="6350000" y="1421511"/>
                    <a:pt x="6350000" y="3175025"/>
                  </a:cubicBezTo>
                  <a:close/>
                </a:path>
              </a:pathLst>
            </a:custGeom>
            <a:blipFill>
              <a:blip r:embed="rId6"/>
              <a:stretch>
                <a:fillRect l="-25046" r="-25046"/>
              </a:stretch>
            </a:blipFill>
          </p:spPr>
        </p:sp>
      </p:grpSp>
      <p:grpSp>
        <p:nvGrpSpPr>
          <p:cNvPr id="9" name="Group 9"/>
          <p:cNvGrpSpPr/>
          <p:nvPr/>
        </p:nvGrpSpPr>
        <p:grpSpPr>
          <a:xfrm>
            <a:off x="588917" y="377523"/>
            <a:ext cx="6023456" cy="1302353"/>
            <a:chOff x="0" y="0"/>
            <a:chExt cx="8031274" cy="1736471"/>
          </a:xfrm>
        </p:grpSpPr>
        <p:sp>
          <p:nvSpPr>
            <p:cNvPr id="10" name="Freeform 10"/>
            <p:cNvSpPr/>
            <p:nvPr/>
          </p:nvSpPr>
          <p:spPr>
            <a:xfrm>
              <a:off x="0" y="0"/>
              <a:ext cx="3477861" cy="1736471"/>
            </a:xfrm>
            <a:custGeom>
              <a:avLst/>
              <a:gdLst/>
              <a:ahLst/>
              <a:cxnLst/>
              <a:rect l="l" t="t" r="r" b="b"/>
              <a:pathLst>
                <a:path w="3477861" h="1736471">
                  <a:moveTo>
                    <a:pt x="0" y="0"/>
                  </a:moveTo>
                  <a:lnTo>
                    <a:pt x="3477861" y="0"/>
                  </a:lnTo>
                  <a:lnTo>
                    <a:pt x="3477861" y="1736471"/>
                  </a:lnTo>
                  <a:lnTo>
                    <a:pt x="0" y="1736471"/>
                  </a:lnTo>
                  <a:lnTo>
                    <a:pt x="0" y="0"/>
                  </a:lnTo>
                  <a:close/>
                </a:path>
              </a:pathLst>
            </a:custGeom>
            <a:blipFill>
              <a:blip r:embed="rId7"/>
              <a:stretch>
                <a:fillRect/>
              </a:stretch>
            </a:blipFill>
          </p:spPr>
        </p:sp>
        <p:sp>
          <p:nvSpPr>
            <p:cNvPr id="11" name="Freeform 11"/>
            <p:cNvSpPr/>
            <p:nvPr/>
          </p:nvSpPr>
          <p:spPr>
            <a:xfrm>
              <a:off x="4120790" y="467931"/>
              <a:ext cx="3910484" cy="800608"/>
            </a:xfrm>
            <a:custGeom>
              <a:avLst/>
              <a:gdLst/>
              <a:ahLst/>
              <a:cxnLst/>
              <a:rect l="l" t="t" r="r" b="b"/>
              <a:pathLst>
                <a:path w="3910484" h="800608">
                  <a:moveTo>
                    <a:pt x="0" y="0"/>
                  </a:moveTo>
                  <a:lnTo>
                    <a:pt x="3910484" y="0"/>
                  </a:lnTo>
                  <a:lnTo>
                    <a:pt x="3910484" y="800608"/>
                  </a:lnTo>
                  <a:lnTo>
                    <a:pt x="0" y="800608"/>
                  </a:lnTo>
                  <a:lnTo>
                    <a:pt x="0" y="0"/>
                  </a:lnTo>
                  <a:close/>
                </a:path>
              </a:pathLst>
            </a:custGeom>
            <a:blipFill>
              <a:blip r:embed="rId8"/>
              <a:stretch>
                <a:fillRect/>
              </a:stretch>
            </a:blipFill>
          </p:spPr>
        </p:sp>
      </p:grpSp>
      <p:sp>
        <p:nvSpPr>
          <p:cNvPr id="12" name="Freeform 12"/>
          <p:cNvSpPr/>
          <p:nvPr/>
        </p:nvSpPr>
        <p:spPr>
          <a:xfrm>
            <a:off x="11804753" y="8763437"/>
            <a:ext cx="6483247" cy="1523563"/>
          </a:xfrm>
          <a:custGeom>
            <a:avLst/>
            <a:gdLst/>
            <a:ahLst/>
            <a:cxnLst/>
            <a:rect l="l" t="t" r="r" b="b"/>
            <a:pathLst>
              <a:path w="6483247" h="1523563">
                <a:moveTo>
                  <a:pt x="0" y="0"/>
                </a:moveTo>
                <a:lnTo>
                  <a:pt x="6483247" y="0"/>
                </a:lnTo>
                <a:lnTo>
                  <a:pt x="6483247" y="1523563"/>
                </a:lnTo>
                <a:lnTo>
                  <a:pt x="0" y="1523563"/>
                </a:lnTo>
                <a:lnTo>
                  <a:pt x="0" y="0"/>
                </a:lnTo>
                <a:close/>
              </a:path>
            </a:pathLst>
          </a:custGeom>
          <a:blipFill>
            <a:blip r:embed="rId9"/>
            <a:stretch>
              <a:fillRect/>
            </a:stretch>
          </a:blipFill>
        </p:spPr>
      </p:sp>
      <p:sp>
        <p:nvSpPr>
          <p:cNvPr id="13" name="TextBox 13"/>
          <p:cNvSpPr txBox="1"/>
          <p:nvPr/>
        </p:nvSpPr>
        <p:spPr>
          <a:xfrm>
            <a:off x="793450" y="2145990"/>
            <a:ext cx="9469483" cy="512961"/>
          </a:xfrm>
          <a:prstGeom prst="rect">
            <a:avLst/>
          </a:prstGeom>
        </p:spPr>
        <p:txBody>
          <a:bodyPr wrap="square" lIns="0" tIns="0" rIns="0" bIns="0" rtlCol="0" anchor="t">
            <a:spAutoFit/>
          </a:bodyPr>
          <a:lstStyle/>
          <a:p>
            <a:pPr>
              <a:lnSpc>
                <a:spcPts val="3999"/>
              </a:lnSpc>
            </a:pPr>
            <a:r>
              <a:rPr lang="en-US" sz="3999" dirty="0">
                <a:solidFill>
                  <a:srgbClr val="8DC63F"/>
                </a:solidFill>
                <a:latin typeface="Articulat Bold"/>
              </a:rPr>
              <a:t>DEĞERLEND</a:t>
            </a:r>
            <a:r>
              <a:rPr lang="tr-TR" sz="3999" dirty="0">
                <a:solidFill>
                  <a:srgbClr val="8DC63F"/>
                </a:solidFill>
                <a:latin typeface="Articulat Bold"/>
              </a:rPr>
              <a:t>İ</a:t>
            </a:r>
            <a:r>
              <a:rPr lang="en-US" sz="3999" dirty="0">
                <a:solidFill>
                  <a:srgbClr val="8DC63F"/>
                </a:solidFill>
                <a:latin typeface="Articulat Bold"/>
              </a:rPr>
              <a:t>RME</a:t>
            </a:r>
            <a:r>
              <a:rPr lang="tr-TR" sz="3999" dirty="0">
                <a:solidFill>
                  <a:srgbClr val="8DC63F"/>
                </a:solidFill>
                <a:latin typeface="Articulat Bold"/>
              </a:rPr>
              <a:t>  </a:t>
            </a:r>
            <a:r>
              <a:rPr lang="en-US" sz="3999" dirty="0">
                <a:solidFill>
                  <a:srgbClr val="8DC63F"/>
                </a:solidFill>
                <a:latin typeface="Articulat Bold"/>
              </a:rPr>
              <a:t>KR</a:t>
            </a:r>
            <a:r>
              <a:rPr lang="tr-TR" sz="3999" dirty="0">
                <a:solidFill>
                  <a:srgbClr val="8DC63F"/>
                </a:solidFill>
                <a:latin typeface="Articulat Bold"/>
              </a:rPr>
              <a:t>İ</a:t>
            </a:r>
            <a:r>
              <a:rPr lang="en-US" sz="3999" dirty="0">
                <a:solidFill>
                  <a:srgbClr val="8DC63F"/>
                </a:solidFill>
                <a:latin typeface="Articulat Bold"/>
              </a:rPr>
              <a:t>TERLER</a:t>
            </a:r>
            <a:r>
              <a:rPr lang="tr-TR" sz="3999" dirty="0">
                <a:solidFill>
                  <a:srgbClr val="8DC63F"/>
                </a:solidFill>
                <a:latin typeface="Articulat Bold"/>
              </a:rPr>
              <a:t>İ</a:t>
            </a:r>
            <a:endParaRPr lang="en-US" sz="3999" dirty="0">
              <a:solidFill>
                <a:srgbClr val="8DC63F"/>
              </a:solidFill>
              <a:latin typeface="Articulat Bold"/>
            </a:endParaRPr>
          </a:p>
        </p:txBody>
      </p:sp>
      <p:sp>
        <p:nvSpPr>
          <p:cNvPr id="14" name="TextBox 14"/>
          <p:cNvSpPr txBox="1"/>
          <p:nvPr/>
        </p:nvSpPr>
        <p:spPr>
          <a:xfrm>
            <a:off x="304801" y="2658951"/>
            <a:ext cx="10467466" cy="7427803"/>
          </a:xfrm>
          <a:prstGeom prst="rect">
            <a:avLst/>
          </a:prstGeom>
        </p:spPr>
        <p:txBody>
          <a:bodyPr wrap="square" lIns="0" tIns="0" rIns="0" bIns="0" rtlCol="0" anchor="t">
            <a:spAutoFit/>
          </a:bodyPr>
          <a:lstStyle/>
          <a:p>
            <a:pPr marL="609597" lvl="1" indent="-285750">
              <a:lnSpc>
                <a:spcPts val="3899"/>
              </a:lnSpc>
              <a:buFont typeface="Arial" panose="020B0604020202020204" pitchFamily="34" charset="0"/>
              <a:buChar char="•"/>
            </a:pPr>
            <a:r>
              <a:rPr lang="en-US" dirty="0">
                <a:solidFill>
                  <a:srgbClr val="000000"/>
                </a:solidFill>
                <a:latin typeface="Articulat Light"/>
              </a:rPr>
              <a:t>2025-2026 </a:t>
            </a:r>
            <a:r>
              <a:rPr lang="en-US" dirty="0" err="1">
                <a:solidFill>
                  <a:srgbClr val="000000"/>
                </a:solidFill>
                <a:latin typeface="Articulat Light"/>
              </a:rPr>
              <a:t>akademik</a:t>
            </a:r>
            <a:r>
              <a:rPr lang="en-US" dirty="0">
                <a:solidFill>
                  <a:srgbClr val="000000"/>
                </a:solidFill>
                <a:latin typeface="Articulat Light"/>
              </a:rPr>
              <a:t> </a:t>
            </a:r>
            <a:r>
              <a:rPr lang="en-US" dirty="0" err="1">
                <a:solidFill>
                  <a:srgbClr val="000000"/>
                </a:solidFill>
                <a:latin typeface="Articulat Light"/>
              </a:rPr>
              <a:t>yılından</a:t>
            </a:r>
            <a:r>
              <a:rPr lang="en-US" dirty="0">
                <a:solidFill>
                  <a:srgbClr val="000000"/>
                </a:solidFill>
                <a:latin typeface="Articulat Light"/>
              </a:rPr>
              <a:t> </a:t>
            </a:r>
            <a:r>
              <a:rPr lang="en-US" dirty="0" err="1">
                <a:solidFill>
                  <a:srgbClr val="000000"/>
                </a:solidFill>
                <a:latin typeface="Articulat Light"/>
              </a:rPr>
              <a:t>itibaren</a:t>
            </a:r>
            <a:r>
              <a:rPr lang="en-US" dirty="0">
                <a:solidFill>
                  <a:srgbClr val="000000"/>
                </a:solidFill>
                <a:latin typeface="Articulat Light"/>
              </a:rPr>
              <a:t> KTÜ Erasmus+ </a:t>
            </a:r>
            <a:r>
              <a:rPr lang="en-US" dirty="0" err="1">
                <a:solidFill>
                  <a:srgbClr val="000000"/>
                </a:solidFill>
                <a:latin typeface="Articulat Light"/>
              </a:rPr>
              <a:t>İngilizce</a:t>
            </a:r>
            <a:r>
              <a:rPr lang="en-US" dirty="0">
                <a:solidFill>
                  <a:srgbClr val="000000"/>
                </a:solidFill>
                <a:latin typeface="Articulat Light"/>
              </a:rPr>
              <a:t> </a:t>
            </a:r>
            <a:r>
              <a:rPr lang="en-US" dirty="0" err="1">
                <a:solidFill>
                  <a:srgbClr val="000000"/>
                </a:solidFill>
                <a:latin typeface="Articulat Light"/>
              </a:rPr>
              <a:t>Dil</a:t>
            </a:r>
            <a:r>
              <a:rPr lang="en-US" dirty="0">
                <a:solidFill>
                  <a:srgbClr val="000000"/>
                </a:solidFill>
                <a:latin typeface="Articulat Light"/>
              </a:rPr>
              <a:t> </a:t>
            </a:r>
            <a:r>
              <a:rPr lang="en-US" dirty="0" err="1">
                <a:solidFill>
                  <a:srgbClr val="000000"/>
                </a:solidFill>
                <a:latin typeface="Articulat Light"/>
              </a:rPr>
              <a:t>Sınavı</a:t>
            </a:r>
            <a:r>
              <a:rPr lang="en-US" dirty="0">
                <a:solidFill>
                  <a:srgbClr val="000000"/>
                </a:solidFill>
                <a:latin typeface="Articulat Light"/>
              </a:rPr>
              <a:t> </a:t>
            </a:r>
            <a:r>
              <a:rPr lang="en-US" dirty="0" err="1">
                <a:solidFill>
                  <a:srgbClr val="000000"/>
                </a:solidFill>
                <a:latin typeface="Articulat Light"/>
              </a:rPr>
              <a:t>tek</a:t>
            </a:r>
            <a:r>
              <a:rPr lang="en-US" dirty="0">
                <a:solidFill>
                  <a:srgbClr val="000000"/>
                </a:solidFill>
                <a:latin typeface="Articulat Light"/>
              </a:rPr>
              <a:t> </a:t>
            </a:r>
            <a:r>
              <a:rPr lang="en-US" dirty="0" err="1">
                <a:solidFill>
                  <a:srgbClr val="000000"/>
                </a:solidFill>
                <a:latin typeface="Articulat Light"/>
              </a:rPr>
              <a:t>oturumdan</a:t>
            </a:r>
            <a:r>
              <a:rPr lang="en-US" dirty="0">
                <a:solidFill>
                  <a:srgbClr val="000000"/>
                </a:solidFill>
                <a:latin typeface="Articulat Light"/>
              </a:rPr>
              <a:t> </a:t>
            </a:r>
            <a:r>
              <a:rPr lang="en-US" dirty="0" err="1">
                <a:solidFill>
                  <a:srgbClr val="000000"/>
                </a:solidFill>
                <a:latin typeface="Articulat Light"/>
              </a:rPr>
              <a:t>oluşur</a:t>
            </a:r>
            <a:r>
              <a:rPr lang="en-US" dirty="0">
                <a:solidFill>
                  <a:srgbClr val="000000"/>
                </a:solidFill>
                <a:latin typeface="Articulat Light"/>
              </a:rPr>
              <a:t>. </a:t>
            </a:r>
            <a:endParaRPr lang="tr-TR" dirty="0">
              <a:solidFill>
                <a:srgbClr val="000000"/>
              </a:solidFill>
              <a:latin typeface="Articulat Light"/>
            </a:endParaRPr>
          </a:p>
          <a:p>
            <a:pPr marL="609597" lvl="1" indent="-285750">
              <a:lnSpc>
                <a:spcPts val="3899"/>
              </a:lnSpc>
              <a:buFont typeface="Arial" panose="020B0604020202020204" pitchFamily="34" charset="0"/>
              <a:buChar char="•"/>
            </a:pPr>
            <a:r>
              <a:rPr lang="en-US" dirty="0" err="1">
                <a:solidFill>
                  <a:srgbClr val="000000"/>
                </a:solidFill>
                <a:latin typeface="Articulat Light"/>
              </a:rPr>
              <a:t>Dil</a:t>
            </a:r>
            <a:r>
              <a:rPr lang="en-US" dirty="0">
                <a:solidFill>
                  <a:srgbClr val="000000"/>
                </a:solidFill>
                <a:latin typeface="Articulat Light"/>
              </a:rPr>
              <a:t> </a:t>
            </a:r>
            <a:r>
              <a:rPr lang="en-US" dirty="0" err="1">
                <a:solidFill>
                  <a:srgbClr val="000000"/>
                </a:solidFill>
                <a:latin typeface="Articulat Light"/>
              </a:rPr>
              <a:t>notu</a:t>
            </a:r>
            <a:r>
              <a:rPr lang="en-US" dirty="0">
                <a:solidFill>
                  <a:srgbClr val="000000"/>
                </a:solidFill>
                <a:latin typeface="Articulat Light"/>
              </a:rPr>
              <a:t> </a:t>
            </a:r>
            <a:r>
              <a:rPr lang="en-US" dirty="0" err="1">
                <a:solidFill>
                  <a:srgbClr val="000000"/>
                </a:solidFill>
                <a:latin typeface="Articulat Light"/>
              </a:rPr>
              <a:t>için</a:t>
            </a:r>
            <a:r>
              <a:rPr lang="en-US" dirty="0">
                <a:solidFill>
                  <a:srgbClr val="000000"/>
                </a:solidFill>
                <a:latin typeface="Articulat Light"/>
              </a:rPr>
              <a:t> </a:t>
            </a:r>
            <a:r>
              <a:rPr lang="en-US" dirty="0" err="1">
                <a:solidFill>
                  <a:srgbClr val="000000"/>
                </a:solidFill>
                <a:latin typeface="Articulat Light"/>
              </a:rPr>
              <a:t>yazılı</a:t>
            </a:r>
            <a:r>
              <a:rPr lang="en-US" dirty="0">
                <a:solidFill>
                  <a:srgbClr val="000000"/>
                </a:solidFill>
                <a:latin typeface="Articulat Light"/>
              </a:rPr>
              <a:t> </a:t>
            </a:r>
            <a:r>
              <a:rPr lang="en-US" dirty="0" err="1">
                <a:solidFill>
                  <a:srgbClr val="000000"/>
                </a:solidFill>
                <a:latin typeface="Articulat Light"/>
              </a:rPr>
              <a:t>sınavı</a:t>
            </a:r>
            <a:r>
              <a:rPr lang="en-US" dirty="0">
                <a:solidFill>
                  <a:srgbClr val="000000"/>
                </a:solidFill>
                <a:latin typeface="Articulat Light"/>
              </a:rPr>
              <a:t> (</a:t>
            </a:r>
            <a:r>
              <a:rPr lang="en-US" dirty="0" err="1">
                <a:solidFill>
                  <a:srgbClr val="000000"/>
                </a:solidFill>
                <a:latin typeface="Articulat Light"/>
              </a:rPr>
              <a:t>çoktan</a:t>
            </a:r>
            <a:r>
              <a:rPr lang="en-US" dirty="0">
                <a:solidFill>
                  <a:srgbClr val="000000"/>
                </a:solidFill>
                <a:latin typeface="Articulat Light"/>
              </a:rPr>
              <a:t> </a:t>
            </a:r>
            <a:r>
              <a:rPr lang="en-US" dirty="0" err="1">
                <a:solidFill>
                  <a:srgbClr val="000000"/>
                </a:solidFill>
                <a:latin typeface="Articulat Light"/>
              </a:rPr>
              <a:t>seçmeli</a:t>
            </a:r>
            <a:r>
              <a:rPr lang="en-US" dirty="0">
                <a:solidFill>
                  <a:srgbClr val="000000"/>
                </a:solidFill>
                <a:latin typeface="Articulat Light"/>
              </a:rPr>
              <a:t> test) </a:t>
            </a:r>
            <a:r>
              <a:rPr lang="en-US" dirty="0" err="1">
                <a:solidFill>
                  <a:srgbClr val="000000"/>
                </a:solidFill>
                <a:latin typeface="Articulat Light"/>
              </a:rPr>
              <a:t>dikkate</a:t>
            </a:r>
            <a:r>
              <a:rPr lang="en-US" dirty="0">
                <a:solidFill>
                  <a:srgbClr val="000000"/>
                </a:solidFill>
                <a:latin typeface="Articulat Light"/>
              </a:rPr>
              <a:t> </a:t>
            </a:r>
            <a:r>
              <a:rPr lang="en-US" dirty="0" err="1">
                <a:solidFill>
                  <a:srgbClr val="000000"/>
                </a:solidFill>
                <a:latin typeface="Articulat Light"/>
              </a:rPr>
              <a:t>alınır</a:t>
            </a:r>
            <a:r>
              <a:rPr lang="en-US" dirty="0">
                <a:solidFill>
                  <a:srgbClr val="000000"/>
                </a:solidFill>
                <a:latin typeface="Articulat Light"/>
              </a:rPr>
              <a:t>.</a:t>
            </a:r>
            <a:endParaRPr lang="tr-TR" dirty="0">
              <a:solidFill>
                <a:srgbClr val="000000"/>
              </a:solidFill>
              <a:latin typeface="Articulat Light"/>
            </a:endParaRPr>
          </a:p>
          <a:p>
            <a:pPr marL="609597" lvl="1" indent="-285750">
              <a:lnSpc>
                <a:spcPts val="3899"/>
              </a:lnSpc>
              <a:buFont typeface="Arial" panose="020B0604020202020204" pitchFamily="34" charset="0"/>
              <a:buChar char="•"/>
            </a:pPr>
            <a:r>
              <a:rPr lang="en-US" dirty="0">
                <a:solidFill>
                  <a:srgbClr val="000000"/>
                </a:solidFill>
                <a:latin typeface="Articulat Light"/>
              </a:rPr>
              <a:t>2025-2026 </a:t>
            </a:r>
            <a:r>
              <a:rPr lang="en-US" dirty="0" err="1">
                <a:solidFill>
                  <a:srgbClr val="000000"/>
                </a:solidFill>
                <a:latin typeface="Articulat Light"/>
              </a:rPr>
              <a:t>akademik</a:t>
            </a:r>
            <a:r>
              <a:rPr lang="en-US" dirty="0">
                <a:solidFill>
                  <a:srgbClr val="000000"/>
                </a:solidFill>
                <a:latin typeface="Articulat Light"/>
              </a:rPr>
              <a:t> </a:t>
            </a:r>
            <a:r>
              <a:rPr lang="en-US" dirty="0" err="1">
                <a:solidFill>
                  <a:srgbClr val="000000"/>
                </a:solidFill>
                <a:latin typeface="Articulat Light"/>
              </a:rPr>
              <a:t>yılından</a:t>
            </a:r>
            <a:r>
              <a:rPr lang="en-US" dirty="0">
                <a:solidFill>
                  <a:srgbClr val="000000"/>
                </a:solidFill>
                <a:latin typeface="Articulat Light"/>
              </a:rPr>
              <a:t> </a:t>
            </a:r>
            <a:r>
              <a:rPr lang="en-US" dirty="0" err="1">
                <a:solidFill>
                  <a:srgbClr val="000000"/>
                </a:solidFill>
                <a:latin typeface="Articulat Light"/>
              </a:rPr>
              <a:t>itibaren</a:t>
            </a:r>
            <a:r>
              <a:rPr lang="en-US" dirty="0">
                <a:solidFill>
                  <a:srgbClr val="000000"/>
                </a:solidFill>
                <a:latin typeface="Articulat Light"/>
              </a:rPr>
              <a:t> son 5 </a:t>
            </a:r>
            <a:r>
              <a:rPr lang="en-US" dirty="0" err="1">
                <a:solidFill>
                  <a:srgbClr val="000000"/>
                </a:solidFill>
                <a:latin typeface="Articulat Light"/>
              </a:rPr>
              <a:t>yıl</a:t>
            </a:r>
            <a:r>
              <a:rPr lang="en-US" dirty="0">
                <a:solidFill>
                  <a:srgbClr val="000000"/>
                </a:solidFill>
                <a:latin typeface="Articulat Light"/>
              </a:rPr>
              <a:t> </a:t>
            </a:r>
            <a:r>
              <a:rPr lang="en-US" dirty="0" err="1">
                <a:solidFill>
                  <a:srgbClr val="000000"/>
                </a:solidFill>
                <a:latin typeface="Articulat Light"/>
              </a:rPr>
              <a:t>içinde</a:t>
            </a:r>
            <a:r>
              <a:rPr lang="en-US" dirty="0">
                <a:solidFill>
                  <a:srgbClr val="000000"/>
                </a:solidFill>
                <a:latin typeface="Articulat Light"/>
              </a:rPr>
              <a:t> </a:t>
            </a:r>
            <a:r>
              <a:rPr lang="en-US" dirty="0" err="1">
                <a:solidFill>
                  <a:srgbClr val="000000"/>
                </a:solidFill>
                <a:latin typeface="Articulat Light"/>
              </a:rPr>
              <a:t>alınmış</a:t>
            </a:r>
            <a:r>
              <a:rPr lang="en-US" dirty="0">
                <a:solidFill>
                  <a:srgbClr val="000000"/>
                </a:solidFill>
                <a:latin typeface="Articulat Light"/>
              </a:rPr>
              <a:t> YDS/YÖKDİL/TOEFL/IELTS </a:t>
            </a:r>
            <a:r>
              <a:rPr lang="en-US" dirty="0" err="1">
                <a:solidFill>
                  <a:srgbClr val="000000"/>
                </a:solidFill>
                <a:latin typeface="Articulat Light"/>
              </a:rPr>
              <a:t>notları</a:t>
            </a:r>
            <a:r>
              <a:rPr lang="en-US" dirty="0">
                <a:solidFill>
                  <a:srgbClr val="000000"/>
                </a:solidFill>
                <a:latin typeface="Articulat Light"/>
              </a:rPr>
              <a:t> da </a:t>
            </a:r>
            <a:r>
              <a:rPr lang="en-US" dirty="0" err="1">
                <a:solidFill>
                  <a:srgbClr val="000000"/>
                </a:solidFill>
                <a:latin typeface="Articulat Light"/>
              </a:rPr>
              <a:t>sunulabilir</a:t>
            </a:r>
            <a:r>
              <a:rPr lang="en-US" dirty="0">
                <a:solidFill>
                  <a:srgbClr val="000000"/>
                </a:solidFill>
                <a:latin typeface="Articulat Light"/>
              </a:rPr>
              <a:t>.</a:t>
            </a:r>
            <a:endParaRPr lang="tr-TR" dirty="0">
              <a:solidFill>
                <a:srgbClr val="000000"/>
              </a:solidFill>
              <a:latin typeface="Articulat Light"/>
            </a:endParaRPr>
          </a:p>
          <a:p>
            <a:pPr marL="609597" lvl="1" indent="-285750">
              <a:lnSpc>
                <a:spcPts val="3899"/>
              </a:lnSpc>
              <a:buFont typeface="Arial" panose="020B0604020202020204" pitchFamily="34" charset="0"/>
              <a:buChar char="•"/>
            </a:pPr>
            <a:r>
              <a:rPr lang="en-US" dirty="0">
                <a:solidFill>
                  <a:srgbClr val="000000"/>
                </a:solidFill>
                <a:latin typeface="Articulat Light"/>
              </a:rPr>
              <a:t>YDS/YÖKDİL/TOEFL/IELTS </a:t>
            </a:r>
            <a:r>
              <a:rPr lang="en-US" dirty="0" err="1">
                <a:solidFill>
                  <a:srgbClr val="000000"/>
                </a:solidFill>
                <a:latin typeface="Articulat Light"/>
              </a:rPr>
              <a:t>notu</a:t>
            </a:r>
            <a:r>
              <a:rPr lang="en-US" dirty="0">
                <a:solidFill>
                  <a:srgbClr val="000000"/>
                </a:solidFill>
                <a:latin typeface="Articulat Light"/>
              </a:rPr>
              <a:t> </a:t>
            </a:r>
            <a:r>
              <a:rPr lang="en-US" dirty="0" err="1">
                <a:solidFill>
                  <a:srgbClr val="000000"/>
                </a:solidFill>
                <a:latin typeface="Articulat Light"/>
              </a:rPr>
              <a:t>olan</a:t>
            </a:r>
            <a:r>
              <a:rPr lang="en-US" dirty="0">
                <a:solidFill>
                  <a:srgbClr val="000000"/>
                </a:solidFill>
                <a:latin typeface="Articulat Light"/>
              </a:rPr>
              <a:t> </a:t>
            </a:r>
            <a:r>
              <a:rPr lang="en-US" dirty="0" err="1">
                <a:solidFill>
                  <a:srgbClr val="000000"/>
                </a:solidFill>
                <a:latin typeface="Articulat Light"/>
              </a:rPr>
              <a:t>öğrenciler</a:t>
            </a:r>
            <a:r>
              <a:rPr lang="en-US" dirty="0">
                <a:solidFill>
                  <a:srgbClr val="000000"/>
                </a:solidFill>
                <a:latin typeface="Articulat Light"/>
              </a:rPr>
              <a:t> </a:t>
            </a:r>
            <a:r>
              <a:rPr lang="en-US" dirty="0" err="1">
                <a:solidFill>
                  <a:srgbClr val="000000"/>
                </a:solidFill>
                <a:latin typeface="Articulat Light"/>
              </a:rPr>
              <a:t>dilerlerse</a:t>
            </a:r>
            <a:r>
              <a:rPr lang="en-US" dirty="0">
                <a:solidFill>
                  <a:srgbClr val="000000"/>
                </a:solidFill>
                <a:latin typeface="Articulat Light"/>
              </a:rPr>
              <a:t> KTÜ Erasmus+ </a:t>
            </a:r>
            <a:r>
              <a:rPr lang="en-US" dirty="0" err="1">
                <a:solidFill>
                  <a:srgbClr val="000000"/>
                </a:solidFill>
                <a:latin typeface="Articulat Light"/>
              </a:rPr>
              <a:t>İngilizce</a:t>
            </a:r>
            <a:r>
              <a:rPr lang="en-US" dirty="0">
                <a:solidFill>
                  <a:srgbClr val="000000"/>
                </a:solidFill>
                <a:latin typeface="Articulat Light"/>
              </a:rPr>
              <a:t> </a:t>
            </a:r>
            <a:r>
              <a:rPr lang="en-US" dirty="0" err="1">
                <a:solidFill>
                  <a:srgbClr val="000000"/>
                </a:solidFill>
                <a:latin typeface="Articulat Light"/>
              </a:rPr>
              <a:t>Dil</a:t>
            </a:r>
            <a:r>
              <a:rPr lang="en-US" dirty="0">
                <a:solidFill>
                  <a:srgbClr val="000000"/>
                </a:solidFill>
                <a:latin typeface="Articulat Light"/>
              </a:rPr>
              <a:t> </a:t>
            </a:r>
            <a:r>
              <a:rPr lang="en-US" dirty="0" err="1">
                <a:solidFill>
                  <a:srgbClr val="000000"/>
                </a:solidFill>
                <a:latin typeface="Articulat Light"/>
              </a:rPr>
              <a:t>Sınavı’na</a:t>
            </a:r>
            <a:r>
              <a:rPr lang="en-US" dirty="0">
                <a:solidFill>
                  <a:srgbClr val="000000"/>
                </a:solidFill>
                <a:latin typeface="Articulat Light"/>
              </a:rPr>
              <a:t> da </a:t>
            </a:r>
            <a:r>
              <a:rPr lang="en-US" dirty="0" err="1">
                <a:solidFill>
                  <a:srgbClr val="000000"/>
                </a:solidFill>
                <a:latin typeface="Articulat Light"/>
              </a:rPr>
              <a:t>katılabilirler</a:t>
            </a:r>
            <a:r>
              <a:rPr lang="en-US" dirty="0">
                <a:solidFill>
                  <a:srgbClr val="000000"/>
                </a:solidFill>
                <a:latin typeface="Articulat Light"/>
              </a:rPr>
              <a:t>. </a:t>
            </a:r>
            <a:r>
              <a:rPr lang="en-US" dirty="0" err="1">
                <a:solidFill>
                  <a:srgbClr val="000000"/>
                </a:solidFill>
                <a:latin typeface="Articulat Light"/>
              </a:rPr>
              <a:t>Hangi</a:t>
            </a:r>
            <a:r>
              <a:rPr lang="en-US" dirty="0">
                <a:solidFill>
                  <a:srgbClr val="000000"/>
                </a:solidFill>
                <a:latin typeface="Articulat Light"/>
              </a:rPr>
              <a:t> </a:t>
            </a:r>
            <a:r>
              <a:rPr lang="en-US" dirty="0" err="1">
                <a:solidFill>
                  <a:srgbClr val="000000"/>
                </a:solidFill>
                <a:latin typeface="Articulat Light"/>
              </a:rPr>
              <a:t>sınavdan</a:t>
            </a:r>
            <a:r>
              <a:rPr lang="en-US" dirty="0">
                <a:solidFill>
                  <a:srgbClr val="000000"/>
                </a:solidFill>
                <a:latin typeface="Articulat Light"/>
              </a:rPr>
              <a:t> </a:t>
            </a:r>
            <a:r>
              <a:rPr lang="en-US" dirty="0" err="1">
                <a:solidFill>
                  <a:srgbClr val="000000"/>
                </a:solidFill>
                <a:latin typeface="Articulat Light"/>
              </a:rPr>
              <a:t>aldıkları</a:t>
            </a:r>
            <a:r>
              <a:rPr lang="en-US" dirty="0">
                <a:solidFill>
                  <a:srgbClr val="000000"/>
                </a:solidFill>
                <a:latin typeface="Articulat Light"/>
              </a:rPr>
              <a:t> not </a:t>
            </a:r>
            <a:r>
              <a:rPr lang="en-US" dirty="0" err="1">
                <a:solidFill>
                  <a:srgbClr val="000000"/>
                </a:solidFill>
                <a:latin typeface="Articulat Light"/>
              </a:rPr>
              <a:t>yüksekse</a:t>
            </a:r>
            <a:r>
              <a:rPr lang="en-US" dirty="0">
                <a:solidFill>
                  <a:srgbClr val="000000"/>
                </a:solidFill>
                <a:latin typeface="Articulat Light"/>
              </a:rPr>
              <a:t> o </a:t>
            </a:r>
            <a:r>
              <a:rPr lang="en-US" dirty="0" err="1">
                <a:solidFill>
                  <a:srgbClr val="000000"/>
                </a:solidFill>
                <a:latin typeface="Articulat Light"/>
              </a:rPr>
              <a:t>notu</a:t>
            </a:r>
            <a:r>
              <a:rPr lang="en-US" dirty="0">
                <a:solidFill>
                  <a:srgbClr val="000000"/>
                </a:solidFill>
                <a:latin typeface="Articulat Light"/>
              </a:rPr>
              <a:t> </a:t>
            </a:r>
            <a:r>
              <a:rPr lang="en-US" dirty="0" err="1">
                <a:solidFill>
                  <a:srgbClr val="000000"/>
                </a:solidFill>
                <a:latin typeface="Articulat Light"/>
              </a:rPr>
              <a:t>kullanabilirler</a:t>
            </a:r>
            <a:r>
              <a:rPr lang="en-US" dirty="0">
                <a:solidFill>
                  <a:srgbClr val="000000"/>
                </a:solidFill>
                <a:latin typeface="Articulat Light"/>
              </a:rPr>
              <a:t>.</a:t>
            </a:r>
            <a:endParaRPr lang="tr-TR" dirty="0">
              <a:solidFill>
                <a:srgbClr val="000000"/>
              </a:solidFill>
              <a:latin typeface="Articulat Light"/>
            </a:endParaRPr>
          </a:p>
          <a:p>
            <a:pPr marL="609597" lvl="1" indent="-285750">
              <a:lnSpc>
                <a:spcPts val="3899"/>
              </a:lnSpc>
              <a:buFont typeface="Arial" panose="020B0604020202020204" pitchFamily="34" charset="0"/>
              <a:buChar char="•"/>
            </a:pPr>
            <a:r>
              <a:rPr lang="en-US" dirty="0" err="1">
                <a:solidFill>
                  <a:srgbClr val="000000"/>
                </a:solidFill>
                <a:latin typeface="Articulat Light"/>
              </a:rPr>
              <a:t>Akademik</a:t>
            </a:r>
            <a:r>
              <a:rPr lang="en-US" dirty="0">
                <a:solidFill>
                  <a:srgbClr val="000000"/>
                </a:solidFill>
                <a:latin typeface="Articulat Light"/>
              </a:rPr>
              <a:t> </a:t>
            </a:r>
            <a:r>
              <a:rPr lang="en-US" dirty="0" err="1">
                <a:solidFill>
                  <a:srgbClr val="000000"/>
                </a:solidFill>
                <a:latin typeface="Articulat Light"/>
              </a:rPr>
              <a:t>ortalama</a:t>
            </a:r>
            <a:r>
              <a:rPr lang="en-US" dirty="0">
                <a:solidFill>
                  <a:srgbClr val="000000"/>
                </a:solidFill>
                <a:latin typeface="Articulat Light"/>
              </a:rPr>
              <a:t> 25 </a:t>
            </a:r>
            <a:r>
              <a:rPr lang="en-US" dirty="0" err="1">
                <a:solidFill>
                  <a:srgbClr val="000000"/>
                </a:solidFill>
                <a:latin typeface="Articulat Light"/>
              </a:rPr>
              <a:t>ile</a:t>
            </a:r>
            <a:r>
              <a:rPr lang="en-US" dirty="0">
                <a:solidFill>
                  <a:srgbClr val="000000"/>
                </a:solidFill>
                <a:latin typeface="Articulat Light"/>
              </a:rPr>
              <a:t> </a:t>
            </a:r>
            <a:r>
              <a:rPr lang="en-US" dirty="0" err="1">
                <a:solidFill>
                  <a:srgbClr val="000000"/>
                </a:solidFill>
                <a:latin typeface="Articulat Light"/>
              </a:rPr>
              <a:t>çarpılarak</a:t>
            </a:r>
            <a:r>
              <a:rPr lang="en-US" dirty="0">
                <a:solidFill>
                  <a:srgbClr val="000000"/>
                </a:solidFill>
                <a:latin typeface="Articulat Light"/>
              </a:rPr>
              <a:t> </a:t>
            </a:r>
            <a:r>
              <a:rPr lang="en-US" dirty="0" err="1">
                <a:solidFill>
                  <a:srgbClr val="000000"/>
                </a:solidFill>
                <a:latin typeface="Articulat Light"/>
              </a:rPr>
              <a:t>yüzlük</a:t>
            </a:r>
            <a:r>
              <a:rPr lang="en-US" dirty="0">
                <a:solidFill>
                  <a:srgbClr val="000000"/>
                </a:solidFill>
                <a:latin typeface="Articulat Light"/>
              </a:rPr>
              <a:t> </a:t>
            </a:r>
            <a:r>
              <a:rPr lang="en-US" dirty="0" err="1">
                <a:solidFill>
                  <a:srgbClr val="000000"/>
                </a:solidFill>
                <a:latin typeface="Articulat Light"/>
              </a:rPr>
              <a:t>sisteme</a:t>
            </a:r>
            <a:r>
              <a:rPr lang="en-US" dirty="0">
                <a:solidFill>
                  <a:srgbClr val="000000"/>
                </a:solidFill>
                <a:latin typeface="Articulat Light"/>
              </a:rPr>
              <a:t> </a:t>
            </a:r>
            <a:r>
              <a:rPr lang="en-US" dirty="0" err="1">
                <a:solidFill>
                  <a:srgbClr val="000000"/>
                </a:solidFill>
                <a:latin typeface="Articulat Light"/>
              </a:rPr>
              <a:t>dönüştürülür</a:t>
            </a:r>
            <a:r>
              <a:rPr lang="en-US" dirty="0">
                <a:solidFill>
                  <a:srgbClr val="000000"/>
                </a:solidFill>
                <a:latin typeface="Articulat Light"/>
              </a:rPr>
              <a:t>.</a:t>
            </a:r>
            <a:endParaRPr lang="tr-TR" dirty="0">
              <a:solidFill>
                <a:srgbClr val="000000"/>
              </a:solidFill>
              <a:latin typeface="Articulat Light"/>
            </a:endParaRPr>
          </a:p>
          <a:p>
            <a:pPr marL="609597" lvl="1" indent="-285750">
              <a:lnSpc>
                <a:spcPts val="3899"/>
              </a:lnSpc>
              <a:buFont typeface="Arial" panose="020B0604020202020204" pitchFamily="34" charset="0"/>
              <a:buChar char="•"/>
            </a:pPr>
            <a:r>
              <a:rPr lang="en-US" dirty="0">
                <a:solidFill>
                  <a:srgbClr val="000000"/>
                </a:solidFill>
                <a:latin typeface="Articulat Light"/>
              </a:rPr>
              <a:t>%50 </a:t>
            </a:r>
            <a:r>
              <a:rPr lang="en-US" dirty="0" err="1">
                <a:solidFill>
                  <a:srgbClr val="000000"/>
                </a:solidFill>
                <a:latin typeface="Articulat Light"/>
              </a:rPr>
              <a:t>oranında</a:t>
            </a:r>
            <a:r>
              <a:rPr lang="en-US" dirty="0">
                <a:solidFill>
                  <a:srgbClr val="000000"/>
                </a:solidFill>
                <a:latin typeface="Articulat Light"/>
              </a:rPr>
              <a:t> </a:t>
            </a:r>
            <a:r>
              <a:rPr lang="en-US" dirty="0" err="1">
                <a:solidFill>
                  <a:srgbClr val="000000"/>
                </a:solidFill>
                <a:latin typeface="Articulat Light"/>
              </a:rPr>
              <a:t>dil</a:t>
            </a:r>
            <a:r>
              <a:rPr lang="en-US" dirty="0">
                <a:solidFill>
                  <a:srgbClr val="000000"/>
                </a:solidFill>
                <a:latin typeface="Articulat Light"/>
              </a:rPr>
              <a:t> </a:t>
            </a:r>
            <a:r>
              <a:rPr lang="en-US" dirty="0" err="1">
                <a:solidFill>
                  <a:srgbClr val="000000"/>
                </a:solidFill>
                <a:latin typeface="Articulat Light"/>
              </a:rPr>
              <a:t>notu</a:t>
            </a:r>
            <a:r>
              <a:rPr lang="en-US" dirty="0">
                <a:solidFill>
                  <a:srgbClr val="000000"/>
                </a:solidFill>
                <a:latin typeface="Articulat Light"/>
              </a:rPr>
              <a:t> </a:t>
            </a:r>
            <a:r>
              <a:rPr lang="en-US" dirty="0" err="1">
                <a:solidFill>
                  <a:srgbClr val="000000"/>
                </a:solidFill>
                <a:latin typeface="Articulat Light"/>
              </a:rPr>
              <a:t>ve</a:t>
            </a:r>
            <a:r>
              <a:rPr lang="en-US" dirty="0">
                <a:solidFill>
                  <a:srgbClr val="000000"/>
                </a:solidFill>
                <a:latin typeface="Articulat Light"/>
              </a:rPr>
              <a:t> %50 </a:t>
            </a:r>
            <a:r>
              <a:rPr lang="en-US" dirty="0" err="1">
                <a:solidFill>
                  <a:srgbClr val="000000"/>
                </a:solidFill>
                <a:latin typeface="Articulat Light"/>
              </a:rPr>
              <a:t>oranında</a:t>
            </a:r>
            <a:r>
              <a:rPr lang="en-US" dirty="0">
                <a:solidFill>
                  <a:srgbClr val="000000"/>
                </a:solidFill>
                <a:latin typeface="Articulat Light"/>
              </a:rPr>
              <a:t> </a:t>
            </a:r>
            <a:r>
              <a:rPr lang="en-US" dirty="0" err="1">
                <a:solidFill>
                  <a:srgbClr val="000000"/>
                </a:solidFill>
                <a:latin typeface="Articulat Light"/>
              </a:rPr>
              <a:t>genel</a:t>
            </a:r>
            <a:r>
              <a:rPr lang="en-US" dirty="0">
                <a:solidFill>
                  <a:srgbClr val="000000"/>
                </a:solidFill>
                <a:latin typeface="Articulat Light"/>
              </a:rPr>
              <a:t> </a:t>
            </a:r>
            <a:r>
              <a:rPr lang="en-US" dirty="0" err="1">
                <a:solidFill>
                  <a:srgbClr val="000000"/>
                </a:solidFill>
                <a:latin typeface="Articulat Light"/>
              </a:rPr>
              <a:t>akademik</a:t>
            </a:r>
            <a:r>
              <a:rPr lang="en-US" dirty="0">
                <a:solidFill>
                  <a:srgbClr val="000000"/>
                </a:solidFill>
                <a:latin typeface="Articulat Light"/>
              </a:rPr>
              <a:t> </a:t>
            </a:r>
            <a:r>
              <a:rPr lang="en-US" dirty="0" err="1">
                <a:solidFill>
                  <a:srgbClr val="000000"/>
                </a:solidFill>
                <a:latin typeface="Articulat Light"/>
              </a:rPr>
              <a:t>ortalama</a:t>
            </a:r>
            <a:r>
              <a:rPr lang="en-US" dirty="0">
                <a:solidFill>
                  <a:srgbClr val="000000"/>
                </a:solidFill>
                <a:latin typeface="Articulat Light"/>
              </a:rPr>
              <a:t> </a:t>
            </a:r>
            <a:r>
              <a:rPr lang="en-US" dirty="0" err="1">
                <a:solidFill>
                  <a:srgbClr val="000000"/>
                </a:solidFill>
                <a:latin typeface="Articulat Light"/>
              </a:rPr>
              <a:t>hesaba</a:t>
            </a:r>
            <a:r>
              <a:rPr lang="en-US" dirty="0">
                <a:solidFill>
                  <a:srgbClr val="000000"/>
                </a:solidFill>
                <a:latin typeface="Articulat Light"/>
              </a:rPr>
              <a:t> </a:t>
            </a:r>
            <a:r>
              <a:rPr lang="en-US" dirty="0" err="1">
                <a:solidFill>
                  <a:srgbClr val="000000"/>
                </a:solidFill>
                <a:latin typeface="Articulat Light"/>
              </a:rPr>
              <a:t>katılarak</a:t>
            </a:r>
            <a:r>
              <a:rPr lang="en-US" dirty="0">
                <a:solidFill>
                  <a:srgbClr val="000000"/>
                </a:solidFill>
                <a:latin typeface="Articulat Light"/>
              </a:rPr>
              <a:t> ERASMUS+ NOTU </a:t>
            </a:r>
            <a:r>
              <a:rPr lang="en-US" dirty="0" err="1">
                <a:solidFill>
                  <a:srgbClr val="000000"/>
                </a:solidFill>
                <a:latin typeface="Articulat Light"/>
              </a:rPr>
              <a:t>hesaplanır</a:t>
            </a:r>
            <a:r>
              <a:rPr lang="en-US" dirty="0">
                <a:solidFill>
                  <a:srgbClr val="000000"/>
                </a:solidFill>
                <a:latin typeface="Articulat Light"/>
              </a:rPr>
              <a:t>. Erasmus+ </a:t>
            </a:r>
            <a:r>
              <a:rPr lang="en-US" dirty="0" err="1">
                <a:solidFill>
                  <a:srgbClr val="000000"/>
                </a:solidFill>
                <a:latin typeface="Articulat Light"/>
              </a:rPr>
              <a:t>notu</a:t>
            </a:r>
            <a:r>
              <a:rPr lang="en-US" dirty="0">
                <a:solidFill>
                  <a:srgbClr val="000000"/>
                </a:solidFill>
                <a:latin typeface="Articulat Light"/>
              </a:rPr>
              <a:t> </a:t>
            </a:r>
            <a:r>
              <a:rPr lang="en-US" dirty="0" err="1">
                <a:solidFill>
                  <a:srgbClr val="000000"/>
                </a:solidFill>
                <a:latin typeface="Articulat Light"/>
              </a:rPr>
              <a:t>değerlendirme</a:t>
            </a:r>
            <a:r>
              <a:rPr lang="en-US" dirty="0">
                <a:solidFill>
                  <a:srgbClr val="000000"/>
                </a:solidFill>
                <a:latin typeface="Articulat Light"/>
              </a:rPr>
              <a:t> </a:t>
            </a:r>
            <a:r>
              <a:rPr lang="en-US" dirty="0" err="1">
                <a:solidFill>
                  <a:srgbClr val="000000"/>
                </a:solidFill>
                <a:latin typeface="Articulat Light"/>
              </a:rPr>
              <a:t>aşamasında</a:t>
            </a:r>
            <a:r>
              <a:rPr lang="en-US" dirty="0">
                <a:solidFill>
                  <a:srgbClr val="000000"/>
                </a:solidFill>
                <a:latin typeface="Articulat Light"/>
              </a:rPr>
              <a:t> </a:t>
            </a:r>
            <a:r>
              <a:rPr lang="en-US" dirty="0" err="1">
                <a:solidFill>
                  <a:srgbClr val="000000"/>
                </a:solidFill>
                <a:latin typeface="Articulat Light"/>
              </a:rPr>
              <a:t>sıralamaya</a:t>
            </a:r>
            <a:r>
              <a:rPr lang="en-US" dirty="0">
                <a:solidFill>
                  <a:srgbClr val="000000"/>
                </a:solidFill>
                <a:latin typeface="Articulat Light"/>
              </a:rPr>
              <a:t> </a:t>
            </a:r>
            <a:r>
              <a:rPr lang="en-US" dirty="0" err="1">
                <a:solidFill>
                  <a:srgbClr val="000000"/>
                </a:solidFill>
                <a:latin typeface="Articulat Light"/>
              </a:rPr>
              <a:t>esastır</a:t>
            </a:r>
            <a:r>
              <a:rPr lang="en-US" dirty="0">
                <a:solidFill>
                  <a:srgbClr val="000000"/>
                </a:solidFill>
                <a:latin typeface="Articulat Light"/>
              </a:rPr>
              <a:t>.</a:t>
            </a:r>
            <a:endParaRPr lang="tr-TR" dirty="0">
              <a:solidFill>
                <a:srgbClr val="000000"/>
              </a:solidFill>
              <a:latin typeface="Articulat Light"/>
            </a:endParaRPr>
          </a:p>
          <a:p>
            <a:pPr marL="609597" lvl="1" indent="-285750">
              <a:lnSpc>
                <a:spcPts val="3899"/>
              </a:lnSpc>
              <a:buFont typeface="Arial" panose="020B0604020202020204" pitchFamily="34" charset="0"/>
              <a:buChar char="•"/>
            </a:pPr>
            <a:r>
              <a:rPr lang="en-US" dirty="0" err="1">
                <a:solidFill>
                  <a:srgbClr val="000000"/>
                </a:solidFill>
                <a:latin typeface="Articulat Light"/>
              </a:rPr>
              <a:t>Yazılı</a:t>
            </a:r>
            <a:r>
              <a:rPr lang="en-US" dirty="0">
                <a:solidFill>
                  <a:srgbClr val="000000"/>
                </a:solidFill>
                <a:latin typeface="Articulat Light"/>
              </a:rPr>
              <a:t> </a:t>
            </a:r>
            <a:r>
              <a:rPr lang="en-US" dirty="0" err="1">
                <a:solidFill>
                  <a:srgbClr val="000000"/>
                </a:solidFill>
                <a:latin typeface="Articulat Light"/>
              </a:rPr>
              <a:t>dil</a:t>
            </a:r>
            <a:r>
              <a:rPr lang="en-US" dirty="0">
                <a:solidFill>
                  <a:srgbClr val="000000"/>
                </a:solidFill>
                <a:latin typeface="Articulat Light"/>
              </a:rPr>
              <a:t> </a:t>
            </a:r>
            <a:r>
              <a:rPr lang="en-US" dirty="0" err="1">
                <a:solidFill>
                  <a:srgbClr val="000000"/>
                </a:solidFill>
                <a:latin typeface="Articulat Light"/>
              </a:rPr>
              <a:t>sınavı</a:t>
            </a:r>
            <a:r>
              <a:rPr lang="en-US" dirty="0">
                <a:solidFill>
                  <a:srgbClr val="000000"/>
                </a:solidFill>
                <a:latin typeface="Articulat Light"/>
              </a:rPr>
              <a:t> (</a:t>
            </a:r>
            <a:r>
              <a:rPr lang="en-US" dirty="0" err="1">
                <a:solidFill>
                  <a:srgbClr val="000000"/>
                </a:solidFill>
                <a:latin typeface="Articulat Light"/>
              </a:rPr>
              <a:t>çoktan</a:t>
            </a:r>
            <a:r>
              <a:rPr lang="en-US" dirty="0">
                <a:solidFill>
                  <a:srgbClr val="000000"/>
                </a:solidFill>
                <a:latin typeface="Articulat Light"/>
              </a:rPr>
              <a:t> </a:t>
            </a:r>
            <a:r>
              <a:rPr lang="en-US" dirty="0" err="1">
                <a:solidFill>
                  <a:srgbClr val="000000"/>
                </a:solidFill>
                <a:latin typeface="Articulat Light"/>
              </a:rPr>
              <a:t>seçmeli</a:t>
            </a:r>
            <a:r>
              <a:rPr lang="en-US" dirty="0">
                <a:solidFill>
                  <a:srgbClr val="000000"/>
                </a:solidFill>
                <a:latin typeface="Articulat Light"/>
              </a:rPr>
              <a:t> test) </a:t>
            </a:r>
            <a:r>
              <a:rPr lang="en-US" dirty="0" err="1">
                <a:solidFill>
                  <a:srgbClr val="000000"/>
                </a:solidFill>
                <a:latin typeface="Articulat Light"/>
              </a:rPr>
              <a:t>için</a:t>
            </a:r>
            <a:r>
              <a:rPr lang="en-US" dirty="0">
                <a:solidFill>
                  <a:srgbClr val="000000"/>
                </a:solidFill>
                <a:latin typeface="Articulat Light"/>
              </a:rPr>
              <a:t> </a:t>
            </a:r>
            <a:r>
              <a:rPr lang="en-US" dirty="0" err="1">
                <a:solidFill>
                  <a:srgbClr val="000000"/>
                </a:solidFill>
                <a:latin typeface="Articulat Light"/>
              </a:rPr>
              <a:t>taban</a:t>
            </a:r>
            <a:r>
              <a:rPr lang="en-US" dirty="0">
                <a:solidFill>
                  <a:srgbClr val="000000"/>
                </a:solidFill>
                <a:latin typeface="Articulat Light"/>
              </a:rPr>
              <a:t> </a:t>
            </a:r>
            <a:r>
              <a:rPr lang="en-US" dirty="0" err="1">
                <a:solidFill>
                  <a:srgbClr val="000000"/>
                </a:solidFill>
                <a:latin typeface="Articulat Light"/>
              </a:rPr>
              <a:t>puan</a:t>
            </a:r>
            <a:r>
              <a:rPr lang="en-US" dirty="0">
                <a:solidFill>
                  <a:srgbClr val="000000"/>
                </a:solidFill>
                <a:latin typeface="Articulat Light"/>
              </a:rPr>
              <a:t> </a:t>
            </a:r>
            <a:r>
              <a:rPr lang="en-US" dirty="0" err="1">
                <a:solidFill>
                  <a:srgbClr val="000000"/>
                </a:solidFill>
                <a:latin typeface="Articulat Light"/>
              </a:rPr>
              <a:t>uygulanır</a:t>
            </a:r>
            <a:r>
              <a:rPr lang="en-US" dirty="0">
                <a:solidFill>
                  <a:srgbClr val="000000"/>
                </a:solidFill>
                <a:latin typeface="Articulat Light"/>
              </a:rPr>
              <a:t>. </a:t>
            </a:r>
            <a:r>
              <a:rPr lang="en-US" dirty="0" err="1">
                <a:solidFill>
                  <a:srgbClr val="000000"/>
                </a:solidFill>
                <a:latin typeface="Articulat Light"/>
              </a:rPr>
              <a:t>Standart</a:t>
            </a:r>
            <a:r>
              <a:rPr lang="en-US" dirty="0">
                <a:solidFill>
                  <a:srgbClr val="000000"/>
                </a:solidFill>
                <a:latin typeface="Articulat Light"/>
              </a:rPr>
              <a:t> </a:t>
            </a:r>
            <a:r>
              <a:rPr lang="en-US" dirty="0" err="1">
                <a:solidFill>
                  <a:srgbClr val="000000"/>
                </a:solidFill>
                <a:latin typeface="Articulat Light"/>
              </a:rPr>
              <a:t>taban</a:t>
            </a:r>
            <a:r>
              <a:rPr lang="en-US" dirty="0">
                <a:solidFill>
                  <a:srgbClr val="000000"/>
                </a:solidFill>
                <a:latin typeface="Articulat Light"/>
              </a:rPr>
              <a:t> </a:t>
            </a:r>
            <a:r>
              <a:rPr lang="en-US" dirty="0" err="1">
                <a:solidFill>
                  <a:srgbClr val="000000"/>
                </a:solidFill>
                <a:latin typeface="Articulat Light"/>
              </a:rPr>
              <a:t>puan</a:t>
            </a:r>
            <a:r>
              <a:rPr lang="en-US" dirty="0">
                <a:solidFill>
                  <a:srgbClr val="000000"/>
                </a:solidFill>
                <a:latin typeface="Articulat Light"/>
              </a:rPr>
              <a:t> </a:t>
            </a:r>
            <a:r>
              <a:rPr lang="en-US" dirty="0" err="1">
                <a:solidFill>
                  <a:srgbClr val="000000"/>
                </a:solidFill>
                <a:latin typeface="Articulat Light"/>
              </a:rPr>
              <a:t>yoktur</a:t>
            </a:r>
            <a:r>
              <a:rPr lang="en-US" dirty="0">
                <a:solidFill>
                  <a:srgbClr val="000000"/>
                </a:solidFill>
                <a:latin typeface="Articulat Light"/>
              </a:rPr>
              <a:t>. </a:t>
            </a:r>
            <a:r>
              <a:rPr lang="en-US" dirty="0" err="1">
                <a:solidFill>
                  <a:srgbClr val="000000"/>
                </a:solidFill>
                <a:latin typeface="Articulat Light"/>
              </a:rPr>
              <a:t>Sınavdaki</a:t>
            </a:r>
            <a:r>
              <a:rPr lang="en-US" dirty="0">
                <a:solidFill>
                  <a:srgbClr val="000000"/>
                </a:solidFill>
                <a:latin typeface="Articulat Light"/>
              </a:rPr>
              <a:t> </a:t>
            </a:r>
            <a:r>
              <a:rPr lang="en-US" dirty="0" err="1">
                <a:solidFill>
                  <a:srgbClr val="000000"/>
                </a:solidFill>
                <a:latin typeface="Articulat Light"/>
              </a:rPr>
              <a:t>genel</a:t>
            </a:r>
            <a:r>
              <a:rPr lang="en-US" dirty="0">
                <a:solidFill>
                  <a:srgbClr val="000000"/>
                </a:solidFill>
                <a:latin typeface="Articulat Light"/>
              </a:rPr>
              <a:t> </a:t>
            </a:r>
            <a:r>
              <a:rPr lang="en-US" dirty="0" err="1">
                <a:solidFill>
                  <a:srgbClr val="000000"/>
                </a:solidFill>
                <a:latin typeface="Articulat Light"/>
              </a:rPr>
              <a:t>başarı</a:t>
            </a:r>
            <a:r>
              <a:rPr lang="en-US" dirty="0">
                <a:solidFill>
                  <a:srgbClr val="000000"/>
                </a:solidFill>
                <a:latin typeface="Articulat Light"/>
              </a:rPr>
              <a:t> </a:t>
            </a:r>
            <a:r>
              <a:rPr lang="en-US" dirty="0" err="1">
                <a:solidFill>
                  <a:srgbClr val="000000"/>
                </a:solidFill>
                <a:latin typeface="Articulat Light"/>
              </a:rPr>
              <a:t>durumu</a:t>
            </a:r>
            <a:r>
              <a:rPr lang="en-US" dirty="0">
                <a:solidFill>
                  <a:srgbClr val="000000"/>
                </a:solidFill>
                <a:latin typeface="Articulat Light"/>
              </a:rPr>
              <a:t> </a:t>
            </a:r>
            <a:r>
              <a:rPr lang="en-US" dirty="0" err="1">
                <a:solidFill>
                  <a:srgbClr val="000000"/>
                </a:solidFill>
                <a:latin typeface="Articulat Light"/>
              </a:rPr>
              <a:t>ve</a:t>
            </a:r>
            <a:r>
              <a:rPr lang="en-US" dirty="0">
                <a:solidFill>
                  <a:srgbClr val="000000"/>
                </a:solidFill>
                <a:latin typeface="Articulat Light"/>
              </a:rPr>
              <a:t> </a:t>
            </a:r>
            <a:r>
              <a:rPr lang="en-US" dirty="0" err="1">
                <a:solidFill>
                  <a:srgbClr val="000000"/>
                </a:solidFill>
                <a:latin typeface="Articulat Light"/>
              </a:rPr>
              <a:t>bütçe</a:t>
            </a:r>
            <a:r>
              <a:rPr lang="en-US" dirty="0">
                <a:solidFill>
                  <a:srgbClr val="000000"/>
                </a:solidFill>
                <a:latin typeface="Articulat Light"/>
              </a:rPr>
              <a:t> </a:t>
            </a:r>
            <a:r>
              <a:rPr lang="en-US" dirty="0" err="1">
                <a:solidFill>
                  <a:srgbClr val="000000"/>
                </a:solidFill>
                <a:latin typeface="Articulat Light"/>
              </a:rPr>
              <a:t>hesabına</a:t>
            </a:r>
            <a:r>
              <a:rPr lang="en-US" dirty="0">
                <a:solidFill>
                  <a:srgbClr val="000000"/>
                </a:solidFill>
                <a:latin typeface="Articulat Light"/>
              </a:rPr>
              <a:t> </a:t>
            </a:r>
            <a:r>
              <a:rPr lang="en-US" dirty="0" err="1">
                <a:solidFill>
                  <a:srgbClr val="000000"/>
                </a:solidFill>
                <a:latin typeface="Articulat Light"/>
              </a:rPr>
              <a:t>göre</a:t>
            </a:r>
            <a:r>
              <a:rPr lang="en-US" dirty="0">
                <a:solidFill>
                  <a:srgbClr val="000000"/>
                </a:solidFill>
                <a:latin typeface="Articulat Light"/>
              </a:rPr>
              <a:t> her </a:t>
            </a:r>
            <a:r>
              <a:rPr lang="en-US" dirty="0" err="1">
                <a:solidFill>
                  <a:srgbClr val="000000"/>
                </a:solidFill>
                <a:latin typeface="Articulat Light"/>
              </a:rPr>
              <a:t>dönem</a:t>
            </a:r>
            <a:r>
              <a:rPr lang="en-US" dirty="0">
                <a:solidFill>
                  <a:srgbClr val="000000"/>
                </a:solidFill>
                <a:latin typeface="Articulat Light"/>
              </a:rPr>
              <a:t> </a:t>
            </a:r>
            <a:r>
              <a:rPr lang="en-US" dirty="0" err="1">
                <a:solidFill>
                  <a:srgbClr val="000000"/>
                </a:solidFill>
                <a:latin typeface="Articulat Light"/>
              </a:rPr>
              <a:t>için</a:t>
            </a:r>
            <a:r>
              <a:rPr lang="en-US" dirty="0">
                <a:solidFill>
                  <a:srgbClr val="000000"/>
                </a:solidFill>
                <a:latin typeface="Articulat Light"/>
              </a:rPr>
              <a:t> </a:t>
            </a:r>
            <a:r>
              <a:rPr lang="en-US" dirty="0" err="1">
                <a:solidFill>
                  <a:srgbClr val="000000"/>
                </a:solidFill>
                <a:latin typeface="Articulat Light"/>
              </a:rPr>
              <a:t>ayrı</a:t>
            </a:r>
            <a:r>
              <a:rPr lang="en-US" dirty="0">
                <a:solidFill>
                  <a:srgbClr val="000000"/>
                </a:solidFill>
                <a:latin typeface="Articulat Light"/>
              </a:rPr>
              <a:t> </a:t>
            </a:r>
            <a:r>
              <a:rPr lang="en-US" dirty="0" err="1">
                <a:solidFill>
                  <a:srgbClr val="000000"/>
                </a:solidFill>
                <a:latin typeface="Articulat Light"/>
              </a:rPr>
              <a:t>taban</a:t>
            </a:r>
            <a:r>
              <a:rPr lang="en-US" dirty="0">
                <a:solidFill>
                  <a:srgbClr val="000000"/>
                </a:solidFill>
                <a:latin typeface="Articulat Light"/>
              </a:rPr>
              <a:t> </a:t>
            </a:r>
            <a:r>
              <a:rPr lang="en-US" dirty="0" err="1">
                <a:solidFill>
                  <a:srgbClr val="000000"/>
                </a:solidFill>
                <a:latin typeface="Articulat Light"/>
              </a:rPr>
              <a:t>puan</a:t>
            </a:r>
            <a:r>
              <a:rPr lang="en-US" dirty="0">
                <a:solidFill>
                  <a:srgbClr val="000000"/>
                </a:solidFill>
                <a:latin typeface="Articulat Light"/>
              </a:rPr>
              <a:t> </a:t>
            </a:r>
            <a:r>
              <a:rPr lang="en-US" dirty="0" err="1">
                <a:solidFill>
                  <a:srgbClr val="000000"/>
                </a:solidFill>
                <a:latin typeface="Articulat Light"/>
              </a:rPr>
              <a:t>belirlenebilir</a:t>
            </a:r>
            <a:r>
              <a:rPr lang="tr-TR" dirty="0">
                <a:solidFill>
                  <a:srgbClr val="000000"/>
                </a:solidFill>
                <a:latin typeface="Articulat Light"/>
              </a:rPr>
              <a:t>.</a:t>
            </a:r>
          </a:p>
          <a:p>
            <a:pPr marL="609597" lvl="1" indent="-285750">
              <a:lnSpc>
                <a:spcPts val="3899"/>
              </a:lnSpc>
              <a:buFont typeface="Arial" panose="020B0604020202020204" pitchFamily="34" charset="0"/>
              <a:buChar char="•"/>
            </a:pPr>
            <a:r>
              <a:rPr lang="en-US" dirty="0" err="1">
                <a:solidFill>
                  <a:srgbClr val="000000"/>
                </a:solidFill>
                <a:latin typeface="Articulat Light"/>
              </a:rPr>
              <a:t>Bütçeleri</a:t>
            </a:r>
            <a:r>
              <a:rPr lang="en-US" dirty="0">
                <a:solidFill>
                  <a:srgbClr val="000000"/>
                </a:solidFill>
                <a:latin typeface="Articulat Light"/>
              </a:rPr>
              <a:t> </a:t>
            </a:r>
            <a:r>
              <a:rPr lang="en-US" dirty="0" err="1">
                <a:solidFill>
                  <a:srgbClr val="000000"/>
                </a:solidFill>
                <a:latin typeface="Articulat Light"/>
              </a:rPr>
              <a:t>ve</a:t>
            </a:r>
            <a:r>
              <a:rPr lang="en-US" dirty="0">
                <a:solidFill>
                  <a:srgbClr val="000000"/>
                </a:solidFill>
                <a:latin typeface="Articulat Light"/>
              </a:rPr>
              <a:t> </a:t>
            </a:r>
            <a:r>
              <a:rPr lang="en-US" dirty="0" err="1">
                <a:solidFill>
                  <a:srgbClr val="000000"/>
                </a:solidFill>
                <a:latin typeface="Articulat Light"/>
              </a:rPr>
              <a:t>seçilecek</a:t>
            </a:r>
            <a:r>
              <a:rPr lang="en-US" dirty="0">
                <a:solidFill>
                  <a:srgbClr val="000000"/>
                </a:solidFill>
                <a:latin typeface="Articulat Light"/>
              </a:rPr>
              <a:t> </a:t>
            </a:r>
            <a:r>
              <a:rPr lang="en-US" dirty="0" err="1">
                <a:solidFill>
                  <a:srgbClr val="000000"/>
                </a:solidFill>
                <a:latin typeface="Articulat Light"/>
              </a:rPr>
              <a:t>öğrenci</a:t>
            </a:r>
            <a:r>
              <a:rPr lang="en-US" dirty="0">
                <a:solidFill>
                  <a:srgbClr val="000000"/>
                </a:solidFill>
                <a:latin typeface="Articulat Light"/>
              </a:rPr>
              <a:t> </a:t>
            </a:r>
            <a:r>
              <a:rPr lang="en-US" dirty="0" err="1">
                <a:solidFill>
                  <a:srgbClr val="000000"/>
                </a:solidFill>
                <a:latin typeface="Articulat Light"/>
              </a:rPr>
              <a:t>sayıları</a:t>
            </a:r>
            <a:r>
              <a:rPr lang="en-US" dirty="0">
                <a:solidFill>
                  <a:srgbClr val="000000"/>
                </a:solidFill>
                <a:latin typeface="Articulat Light"/>
              </a:rPr>
              <a:t> </a:t>
            </a:r>
            <a:r>
              <a:rPr lang="en-US" dirty="0" err="1">
                <a:solidFill>
                  <a:srgbClr val="000000"/>
                </a:solidFill>
                <a:latin typeface="Articulat Light"/>
              </a:rPr>
              <a:t>birbirinden</a:t>
            </a:r>
            <a:r>
              <a:rPr lang="en-US" dirty="0">
                <a:solidFill>
                  <a:srgbClr val="000000"/>
                </a:solidFill>
                <a:latin typeface="Articulat Light"/>
              </a:rPr>
              <a:t> </a:t>
            </a:r>
            <a:r>
              <a:rPr lang="en-US" dirty="0" err="1">
                <a:solidFill>
                  <a:srgbClr val="000000"/>
                </a:solidFill>
                <a:latin typeface="Articulat Light"/>
              </a:rPr>
              <a:t>farklı</a:t>
            </a:r>
            <a:r>
              <a:rPr lang="en-US" dirty="0">
                <a:solidFill>
                  <a:srgbClr val="000000"/>
                </a:solidFill>
                <a:latin typeface="Articulat Light"/>
              </a:rPr>
              <a:t> </a:t>
            </a:r>
            <a:r>
              <a:rPr lang="en-US" dirty="0" err="1">
                <a:solidFill>
                  <a:srgbClr val="000000"/>
                </a:solidFill>
                <a:latin typeface="Articulat Light"/>
              </a:rPr>
              <a:t>olduğundan</a:t>
            </a:r>
            <a:r>
              <a:rPr lang="en-US" dirty="0">
                <a:solidFill>
                  <a:srgbClr val="000000"/>
                </a:solidFill>
                <a:latin typeface="Articulat Light"/>
              </a:rPr>
              <a:t> </a:t>
            </a:r>
            <a:r>
              <a:rPr lang="en-US" dirty="0" err="1">
                <a:solidFill>
                  <a:srgbClr val="000000"/>
                </a:solidFill>
                <a:latin typeface="Articulat Light"/>
              </a:rPr>
              <a:t>Öğrenim</a:t>
            </a:r>
            <a:r>
              <a:rPr lang="en-US" dirty="0">
                <a:solidFill>
                  <a:srgbClr val="000000"/>
                </a:solidFill>
                <a:latin typeface="Articulat Light"/>
              </a:rPr>
              <a:t> </a:t>
            </a:r>
            <a:r>
              <a:rPr lang="en-US" dirty="0" err="1">
                <a:solidFill>
                  <a:srgbClr val="000000"/>
                </a:solidFill>
                <a:latin typeface="Articulat Light"/>
              </a:rPr>
              <a:t>ve</a:t>
            </a:r>
            <a:r>
              <a:rPr lang="en-US" dirty="0">
                <a:solidFill>
                  <a:srgbClr val="000000"/>
                </a:solidFill>
                <a:latin typeface="Articulat Light"/>
              </a:rPr>
              <a:t> </a:t>
            </a:r>
            <a:r>
              <a:rPr lang="en-US" dirty="0" err="1">
                <a:solidFill>
                  <a:srgbClr val="000000"/>
                </a:solidFill>
                <a:latin typeface="Articulat Light"/>
              </a:rPr>
              <a:t>Staj</a:t>
            </a:r>
            <a:r>
              <a:rPr lang="en-US" dirty="0">
                <a:solidFill>
                  <a:srgbClr val="000000"/>
                </a:solidFill>
                <a:latin typeface="Articulat Light"/>
              </a:rPr>
              <a:t> </a:t>
            </a:r>
            <a:r>
              <a:rPr lang="en-US" dirty="0" err="1">
                <a:solidFill>
                  <a:srgbClr val="000000"/>
                </a:solidFill>
                <a:latin typeface="Articulat Light"/>
              </a:rPr>
              <a:t>Hareketlilikleri</a:t>
            </a:r>
            <a:r>
              <a:rPr lang="en-US" dirty="0">
                <a:solidFill>
                  <a:srgbClr val="000000"/>
                </a:solidFill>
                <a:latin typeface="Articulat Light"/>
              </a:rPr>
              <a:t> </a:t>
            </a:r>
            <a:r>
              <a:rPr lang="en-US" dirty="0" err="1">
                <a:solidFill>
                  <a:srgbClr val="000000"/>
                </a:solidFill>
                <a:latin typeface="Articulat Light"/>
              </a:rPr>
              <a:t>için</a:t>
            </a:r>
            <a:r>
              <a:rPr lang="en-US" dirty="0">
                <a:solidFill>
                  <a:srgbClr val="000000"/>
                </a:solidFill>
                <a:latin typeface="Articulat Light"/>
              </a:rPr>
              <a:t> </a:t>
            </a:r>
            <a:r>
              <a:rPr lang="en-US" dirty="0" err="1">
                <a:solidFill>
                  <a:srgbClr val="000000"/>
                </a:solidFill>
                <a:latin typeface="Articulat Light"/>
              </a:rPr>
              <a:t>farklı</a:t>
            </a:r>
            <a:r>
              <a:rPr lang="en-US" dirty="0">
                <a:solidFill>
                  <a:srgbClr val="000000"/>
                </a:solidFill>
                <a:latin typeface="Articulat Light"/>
              </a:rPr>
              <a:t> </a:t>
            </a:r>
            <a:r>
              <a:rPr lang="en-US" dirty="0" err="1">
                <a:solidFill>
                  <a:srgbClr val="000000"/>
                </a:solidFill>
                <a:latin typeface="Articulat Light"/>
              </a:rPr>
              <a:t>taban</a:t>
            </a:r>
            <a:r>
              <a:rPr lang="en-US" dirty="0">
                <a:solidFill>
                  <a:srgbClr val="000000"/>
                </a:solidFill>
                <a:latin typeface="Articulat Light"/>
              </a:rPr>
              <a:t> </a:t>
            </a:r>
            <a:r>
              <a:rPr lang="en-US" dirty="0" err="1">
                <a:solidFill>
                  <a:srgbClr val="000000"/>
                </a:solidFill>
                <a:latin typeface="Articulat Light"/>
              </a:rPr>
              <a:t>puanlar</a:t>
            </a:r>
            <a:r>
              <a:rPr lang="en-US" dirty="0">
                <a:solidFill>
                  <a:srgbClr val="000000"/>
                </a:solidFill>
                <a:latin typeface="Articulat Light"/>
              </a:rPr>
              <a:t> </a:t>
            </a:r>
            <a:r>
              <a:rPr lang="en-US" dirty="0" err="1">
                <a:solidFill>
                  <a:srgbClr val="000000"/>
                </a:solidFill>
                <a:latin typeface="Articulat Light"/>
              </a:rPr>
              <a:t>belirlenebilir</a:t>
            </a:r>
            <a:r>
              <a:rPr lang="en-US" dirty="0">
                <a:solidFill>
                  <a:srgbClr val="000000"/>
                </a:solidFill>
                <a:latin typeface="Articulat Light"/>
              </a:rPr>
              <a:t>. </a:t>
            </a:r>
            <a:endParaRPr lang="tr-TR" dirty="0">
              <a:solidFill>
                <a:srgbClr val="000000"/>
              </a:solidFill>
              <a:latin typeface="Articulat Light"/>
            </a:endParaRPr>
          </a:p>
          <a:p>
            <a:pPr marL="609597" lvl="1" indent="-285750">
              <a:lnSpc>
                <a:spcPts val="3899"/>
              </a:lnSpc>
              <a:buFont typeface="Arial" panose="020B0604020202020204" pitchFamily="34" charset="0"/>
              <a:buChar char="•"/>
            </a:pPr>
            <a:r>
              <a:rPr lang="en-US" dirty="0" err="1">
                <a:solidFill>
                  <a:srgbClr val="000000"/>
                </a:solidFill>
                <a:latin typeface="Articulat Light"/>
              </a:rPr>
              <a:t>Belirlenen</a:t>
            </a:r>
            <a:r>
              <a:rPr lang="en-US" dirty="0">
                <a:solidFill>
                  <a:srgbClr val="000000"/>
                </a:solidFill>
                <a:latin typeface="Articulat Light"/>
              </a:rPr>
              <a:t> </a:t>
            </a:r>
            <a:r>
              <a:rPr lang="en-US" dirty="0" err="1">
                <a:solidFill>
                  <a:srgbClr val="000000"/>
                </a:solidFill>
                <a:latin typeface="Articulat Light"/>
              </a:rPr>
              <a:t>taban</a:t>
            </a:r>
            <a:r>
              <a:rPr lang="en-US" dirty="0">
                <a:solidFill>
                  <a:srgbClr val="000000"/>
                </a:solidFill>
                <a:latin typeface="Articulat Light"/>
              </a:rPr>
              <a:t> </a:t>
            </a:r>
            <a:r>
              <a:rPr lang="en-US" dirty="0" err="1">
                <a:solidFill>
                  <a:srgbClr val="000000"/>
                </a:solidFill>
                <a:latin typeface="Articulat Light"/>
              </a:rPr>
              <a:t>puan</a:t>
            </a:r>
            <a:r>
              <a:rPr lang="en-US" dirty="0">
                <a:solidFill>
                  <a:srgbClr val="000000"/>
                </a:solidFill>
                <a:latin typeface="Articulat Light"/>
              </a:rPr>
              <a:t> </a:t>
            </a:r>
            <a:r>
              <a:rPr lang="en-US" dirty="0" err="1">
                <a:solidFill>
                  <a:srgbClr val="000000"/>
                </a:solidFill>
                <a:latin typeface="Articulat Light"/>
              </a:rPr>
              <a:t>seçim</a:t>
            </a:r>
            <a:r>
              <a:rPr lang="en-US" dirty="0">
                <a:solidFill>
                  <a:srgbClr val="000000"/>
                </a:solidFill>
                <a:latin typeface="Articulat Light"/>
              </a:rPr>
              <a:t> </a:t>
            </a:r>
            <a:r>
              <a:rPr lang="en-US" dirty="0" err="1">
                <a:solidFill>
                  <a:srgbClr val="000000"/>
                </a:solidFill>
                <a:latin typeface="Articulat Light"/>
              </a:rPr>
              <a:t>sonuçlarıyla</a:t>
            </a:r>
            <a:r>
              <a:rPr lang="en-US" dirty="0">
                <a:solidFill>
                  <a:srgbClr val="000000"/>
                </a:solidFill>
                <a:latin typeface="Articulat Light"/>
              </a:rPr>
              <a:t> </a:t>
            </a:r>
            <a:r>
              <a:rPr lang="en-US" dirty="0" err="1">
                <a:solidFill>
                  <a:srgbClr val="000000"/>
                </a:solidFill>
                <a:latin typeface="Articulat Light"/>
              </a:rPr>
              <a:t>beraber</a:t>
            </a:r>
            <a:r>
              <a:rPr lang="en-US" dirty="0">
                <a:solidFill>
                  <a:srgbClr val="000000"/>
                </a:solidFill>
                <a:latin typeface="Articulat Light"/>
              </a:rPr>
              <a:t> </a:t>
            </a:r>
            <a:r>
              <a:rPr lang="en-US" dirty="0" err="1">
                <a:solidFill>
                  <a:srgbClr val="000000"/>
                </a:solidFill>
                <a:latin typeface="Articulat Light"/>
              </a:rPr>
              <a:t>ilan</a:t>
            </a:r>
            <a:r>
              <a:rPr lang="en-US" dirty="0">
                <a:solidFill>
                  <a:srgbClr val="000000"/>
                </a:solidFill>
                <a:latin typeface="Articulat Light"/>
              </a:rPr>
              <a:t> </a:t>
            </a:r>
            <a:r>
              <a:rPr lang="en-US" dirty="0" err="1">
                <a:solidFill>
                  <a:srgbClr val="000000"/>
                </a:solidFill>
                <a:latin typeface="Articulat Light"/>
              </a:rPr>
              <a:t>edilir</a:t>
            </a:r>
            <a:r>
              <a:rPr lang="en-US" dirty="0">
                <a:solidFill>
                  <a:srgbClr val="000000"/>
                </a:solidFill>
                <a:latin typeface="Articulat Light"/>
              </a:rPr>
              <a:t>.</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14538911" y="-449410"/>
            <a:ext cx="6946518" cy="6946518"/>
          </a:xfrm>
          <a:custGeom>
            <a:avLst/>
            <a:gdLst/>
            <a:ahLst/>
            <a:cxnLst/>
            <a:rect l="l" t="t" r="r" b="b"/>
            <a:pathLst>
              <a:path w="6946518" h="6946518">
                <a:moveTo>
                  <a:pt x="0" y="0"/>
                </a:moveTo>
                <a:lnTo>
                  <a:pt x="6946518" y="0"/>
                </a:lnTo>
                <a:lnTo>
                  <a:pt x="6946518" y="6946517"/>
                </a:lnTo>
                <a:lnTo>
                  <a:pt x="0" y="6946517"/>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3" name="Freeform 3"/>
          <p:cNvSpPr/>
          <p:nvPr/>
        </p:nvSpPr>
        <p:spPr>
          <a:xfrm>
            <a:off x="12227408" y="6265897"/>
            <a:ext cx="6946518" cy="6946518"/>
          </a:xfrm>
          <a:custGeom>
            <a:avLst/>
            <a:gdLst/>
            <a:ahLst/>
            <a:cxnLst/>
            <a:rect l="l" t="t" r="r" b="b"/>
            <a:pathLst>
              <a:path w="6946518" h="6946518">
                <a:moveTo>
                  <a:pt x="0" y="0"/>
                </a:moveTo>
                <a:lnTo>
                  <a:pt x="6946518" y="0"/>
                </a:lnTo>
                <a:lnTo>
                  <a:pt x="6946518" y="6946518"/>
                </a:lnTo>
                <a:lnTo>
                  <a:pt x="0" y="6946518"/>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grpSp>
        <p:nvGrpSpPr>
          <p:cNvPr id="4" name="Group 4"/>
          <p:cNvGrpSpPr>
            <a:grpSpLocks noChangeAspect="1"/>
          </p:cNvGrpSpPr>
          <p:nvPr/>
        </p:nvGrpSpPr>
        <p:grpSpPr>
          <a:xfrm>
            <a:off x="10772267" y="1523563"/>
            <a:ext cx="7239903" cy="7239874"/>
            <a:chOff x="0" y="0"/>
            <a:chExt cx="6350000" cy="6349975"/>
          </a:xfrm>
        </p:grpSpPr>
        <p:sp>
          <p:nvSpPr>
            <p:cNvPr id="5" name="Freeform 5"/>
            <p:cNvSpPr/>
            <p:nvPr/>
          </p:nvSpPr>
          <p:spPr>
            <a:xfrm>
              <a:off x="0" y="0"/>
              <a:ext cx="6350000" cy="6349974"/>
            </a:xfrm>
            <a:custGeom>
              <a:avLst/>
              <a:gdLst/>
              <a:ahLst/>
              <a:cxnLst/>
              <a:rect l="l" t="t" r="r" b="b"/>
              <a:pathLst>
                <a:path w="6350000" h="6349974">
                  <a:moveTo>
                    <a:pt x="6350000" y="3175025"/>
                  </a:moveTo>
                  <a:cubicBezTo>
                    <a:pt x="6350000" y="4928451"/>
                    <a:pt x="4928476" y="6349974"/>
                    <a:pt x="3175000" y="6349974"/>
                  </a:cubicBezTo>
                  <a:cubicBezTo>
                    <a:pt x="1421498" y="6349974"/>
                    <a:pt x="0" y="4928451"/>
                    <a:pt x="0" y="3175025"/>
                  </a:cubicBezTo>
                  <a:cubicBezTo>
                    <a:pt x="0" y="1421511"/>
                    <a:pt x="1421498" y="0"/>
                    <a:pt x="3175000" y="0"/>
                  </a:cubicBezTo>
                  <a:cubicBezTo>
                    <a:pt x="4928501" y="0"/>
                    <a:pt x="6350000" y="1421511"/>
                    <a:pt x="6350000" y="3175025"/>
                  </a:cubicBezTo>
                  <a:close/>
                </a:path>
              </a:pathLst>
            </a:custGeom>
            <a:blipFill>
              <a:blip r:embed="rId6"/>
              <a:stretch>
                <a:fillRect l="-25046" r="-25046"/>
              </a:stretch>
            </a:blipFill>
          </p:spPr>
        </p:sp>
      </p:grpSp>
      <p:sp>
        <p:nvSpPr>
          <p:cNvPr id="6" name="Freeform 6"/>
          <p:cNvSpPr/>
          <p:nvPr/>
        </p:nvSpPr>
        <p:spPr>
          <a:xfrm>
            <a:off x="11804753" y="8763437"/>
            <a:ext cx="6483247" cy="1523563"/>
          </a:xfrm>
          <a:custGeom>
            <a:avLst/>
            <a:gdLst/>
            <a:ahLst/>
            <a:cxnLst/>
            <a:rect l="l" t="t" r="r" b="b"/>
            <a:pathLst>
              <a:path w="6483247" h="1523563">
                <a:moveTo>
                  <a:pt x="0" y="0"/>
                </a:moveTo>
                <a:lnTo>
                  <a:pt x="6483247" y="0"/>
                </a:lnTo>
                <a:lnTo>
                  <a:pt x="6483247" y="1523563"/>
                </a:lnTo>
                <a:lnTo>
                  <a:pt x="0" y="1523563"/>
                </a:lnTo>
                <a:lnTo>
                  <a:pt x="0" y="0"/>
                </a:lnTo>
                <a:close/>
              </a:path>
            </a:pathLst>
          </a:custGeom>
          <a:blipFill>
            <a:blip r:embed="rId7"/>
            <a:stretch>
              <a:fillRect/>
            </a:stretch>
          </a:blipFill>
        </p:spPr>
      </p:sp>
      <p:grpSp>
        <p:nvGrpSpPr>
          <p:cNvPr id="7" name="Group 7"/>
          <p:cNvGrpSpPr/>
          <p:nvPr/>
        </p:nvGrpSpPr>
        <p:grpSpPr>
          <a:xfrm>
            <a:off x="252740" y="175603"/>
            <a:ext cx="4387553" cy="948649"/>
            <a:chOff x="0" y="0"/>
            <a:chExt cx="5850071" cy="1264865"/>
          </a:xfrm>
        </p:grpSpPr>
        <p:sp>
          <p:nvSpPr>
            <p:cNvPr id="8" name="Freeform 8"/>
            <p:cNvSpPr/>
            <p:nvPr/>
          </p:nvSpPr>
          <p:spPr>
            <a:xfrm>
              <a:off x="0" y="0"/>
              <a:ext cx="2533313" cy="1264865"/>
            </a:xfrm>
            <a:custGeom>
              <a:avLst/>
              <a:gdLst/>
              <a:ahLst/>
              <a:cxnLst/>
              <a:rect l="l" t="t" r="r" b="b"/>
              <a:pathLst>
                <a:path w="2533313" h="1264865">
                  <a:moveTo>
                    <a:pt x="0" y="0"/>
                  </a:moveTo>
                  <a:lnTo>
                    <a:pt x="2533313" y="0"/>
                  </a:lnTo>
                  <a:lnTo>
                    <a:pt x="2533313" y="1264865"/>
                  </a:lnTo>
                  <a:lnTo>
                    <a:pt x="0" y="1264865"/>
                  </a:lnTo>
                  <a:lnTo>
                    <a:pt x="0" y="0"/>
                  </a:lnTo>
                  <a:close/>
                </a:path>
              </a:pathLst>
            </a:custGeom>
            <a:blipFill>
              <a:blip r:embed="rId8"/>
              <a:stretch>
                <a:fillRect/>
              </a:stretch>
            </a:blipFill>
          </p:spPr>
        </p:sp>
        <p:sp>
          <p:nvSpPr>
            <p:cNvPr id="9" name="Freeform 9"/>
            <p:cNvSpPr/>
            <p:nvPr/>
          </p:nvSpPr>
          <p:spPr>
            <a:xfrm>
              <a:off x="3001630" y="340847"/>
              <a:ext cx="2848441" cy="583172"/>
            </a:xfrm>
            <a:custGeom>
              <a:avLst/>
              <a:gdLst/>
              <a:ahLst/>
              <a:cxnLst/>
              <a:rect l="l" t="t" r="r" b="b"/>
              <a:pathLst>
                <a:path w="2848441" h="583172">
                  <a:moveTo>
                    <a:pt x="0" y="0"/>
                  </a:moveTo>
                  <a:lnTo>
                    <a:pt x="2848441" y="0"/>
                  </a:lnTo>
                  <a:lnTo>
                    <a:pt x="2848441" y="583171"/>
                  </a:lnTo>
                  <a:lnTo>
                    <a:pt x="0" y="583171"/>
                  </a:lnTo>
                  <a:lnTo>
                    <a:pt x="0" y="0"/>
                  </a:lnTo>
                  <a:close/>
                </a:path>
              </a:pathLst>
            </a:custGeom>
            <a:blipFill>
              <a:blip r:embed="rId9"/>
              <a:stretch>
                <a:fillRect/>
              </a:stretch>
            </a:blipFill>
          </p:spPr>
        </p:sp>
      </p:grpSp>
      <p:sp>
        <p:nvSpPr>
          <p:cNvPr id="10" name="Freeform 10"/>
          <p:cNvSpPr/>
          <p:nvPr/>
        </p:nvSpPr>
        <p:spPr>
          <a:xfrm>
            <a:off x="1225172" y="2219772"/>
            <a:ext cx="9400864" cy="7686589"/>
          </a:xfrm>
          <a:custGeom>
            <a:avLst/>
            <a:gdLst/>
            <a:ahLst/>
            <a:cxnLst/>
            <a:rect l="l" t="t" r="r" b="b"/>
            <a:pathLst>
              <a:path w="9400864" h="7686589">
                <a:moveTo>
                  <a:pt x="0" y="0"/>
                </a:moveTo>
                <a:lnTo>
                  <a:pt x="9400864" y="0"/>
                </a:lnTo>
                <a:lnTo>
                  <a:pt x="9400864" y="7686589"/>
                </a:lnTo>
                <a:lnTo>
                  <a:pt x="0" y="7686589"/>
                </a:lnTo>
                <a:lnTo>
                  <a:pt x="0" y="0"/>
                </a:lnTo>
                <a:close/>
              </a:path>
            </a:pathLst>
          </a:custGeom>
          <a:blipFill>
            <a:blip r:embed="rId10"/>
            <a:stretch>
              <a:fillRect l="-3395" t="-4346" r="-3591" b="-74"/>
            </a:stretch>
          </a:blipFill>
        </p:spPr>
      </p:sp>
      <p:sp>
        <p:nvSpPr>
          <p:cNvPr id="11" name="Freeform 11"/>
          <p:cNvSpPr/>
          <p:nvPr/>
        </p:nvSpPr>
        <p:spPr>
          <a:xfrm>
            <a:off x="1253747" y="1333777"/>
            <a:ext cx="9353239" cy="950329"/>
          </a:xfrm>
          <a:custGeom>
            <a:avLst/>
            <a:gdLst/>
            <a:ahLst/>
            <a:cxnLst/>
            <a:rect l="l" t="t" r="r" b="b"/>
            <a:pathLst>
              <a:path w="9353239" h="950329">
                <a:moveTo>
                  <a:pt x="0" y="0"/>
                </a:moveTo>
                <a:lnTo>
                  <a:pt x="9353239" y="0"/>
                </a:lnTo>
                <a:lnTo>
                  <a:pt x="9353239" y="950329"/>
                </a:lnTo>
                <a:lnTo>
                  <a:pt x="0" y="950329"/>
                </a:lnTo>
                <a:lnTo>
                  <a:pt x="0" y="0"/>
                </a:lnTo>
                <a:close/>
              </a:path>
            </a:pathLst>
          </a:custGeom>
          <a:blipFill>
            <a:blip r:embed="rId11"/>
            <a:stretch>
              <a:fillRect/>
            </a:stretch>
          </a:blipFill>
        </p:spPr>
      </p:sp>
      <p:sp>
        <p:nvSpPr>
          <p:cNvPr id="12" name="TextBox 12"/>
          <p:cNvSpPr txBox="1"/>
          <p:nvPr/>
        </p:nvSpPr>
        <p:spPr>
          <a:xfrm>
            <a:off x="6506671" y="232753"/>
            <a:ext cx="7158181" cy="864870"/>
          </a:xfrm>
          <a:prstGeom prst="rect">
            <a:avLst/>
          </a:prstGeom>
        </p:spPr>
        <p:txBody>
          <a:bodyPr lIns="0" tIns="0" rIns="0" bIns="0" rtlCol="0" anchor="t">
            <a:spAutoFit/>
          </a:bodyPr>
          <a:lstStyle/>
          <a:p>
            <a:pPr>
              <a:lnSpc>
                <a:spcPts val="3300"/>
              </a:lnSpc>
            </a:pPr>
            <a:r>
              <a:rPr lang="en-US" sz="3300">
                <a:solidFill>
                  <a:srgbClr val="8DC63F"/>
                </a:solidFill>
                <a:latin typeface="Articulat Bold"/>
              </a:rPr>
              <a:t>EK PUAN UYGULAMALARI</a:t>
            </a:r>
          </a:p>
          <a:p>
            <a:pPr>
              <a:lnSpc>
                <a:spcPts val="3300"/>
              </a:lnSpc>
            </a:pPr>
            <a:r>
              <a:rPr lang="en-US" sz="3300">
                <a:solidFill>
                  <a:srgbClr val="8DC63F"/>
                </a:solidFill>
                <a:latin typeface="Articulat Bold"/>
              </a:rPr>
              <a:t>VE PUAN KESİNTİLERİ</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6488922" y="2824649"/>
            <a:ext cx="10770378" cy="1644902"/>
            <a:chOff x="0" y="0"/>
            <a:chExt cx="2836643" cy="433225"/>
          </a:xfrm>
        </p:grpSpPr>
        <p:sp>
          <p:nvSpPr>
            <p:cNvPr id="3" name="Freeform 3"/>
            <p:cNvSpPr/>
            <p:nvPr/>
          </p:nvSpPr>
          <p:spPr>
            <a:xfrm>
              <a:off x="0" y="0"/>
              <a:ext cx="2836643" cy="433225"/>
            </a:xfrm>
            <a:custGeom>
              <a:avLst/>
              <a:gdLst/>
              <a:ahLst/>
              <a:cxnLst/>
              <a:rect l="l" t="t" r="r" b="b"/>
              <a:pathLst>
                <a:path w="2836643" h="433225">
                  <a:moveTo>
                    <a:pt x="0" y="0"/>
                  </a:moveTo>
                  <a:lnTo>
                    <a:pt x="2836643" y="0"/>
                  </a:lnTo>
                  <a:lnTo>
                    <a:pt x="2836643" y="433225"/>
                  </a:lnTo>
                  <a:lnTo>
                    <a:pt x="0" y="433225"/>
                  </a:lnTo>
                  <a:close/>
                </a:path>
              </a:pathLst>
            </a:custGeom>
            <a:solidFill>
              <a:srgbClr val="78DDE4"/>
            </a:solidFill>
          </p:spPr>
        </p:sp>
        <p:sp>
          <p:nvSpPr>
            <p:cNvPr id="4" name="TextBox 4"/>
            <p:cNvSpPr txBox="1"/>
            <p:nvPr/>
          </p:nvSpPr>
          <p:spPr>
            <a:xfrm>
              <a:off x="0" y="-9525"/>
              <a:ext cx="2836643" cy="442750"/>
            </a:xfrm>
            <a:prstGeom prst="rect">
              <a:avLst/>
            </a:prstGeom>
          </p:spPr>
          <p:txBody>
            <a:bodyPr lIns="254000" tIns="254000" rIns="254000" bIns="254000" rtlCol="0" anchor="ctr"/>
            <a:lstStyle/>
            <a:p>
              <a:pPr>
                <a:lnSpc>
                  <a:spcPts val="3120"/>
                </a:lnSpc>
              </a:pPr>
              <a:r>
                <a:rPr lang="en-US" sz="2600">
                  <a:solidFill>
                    <a:srgbClr val="FFFFFF"/>
                  </a:solidFill>
                  <a:latin typeface="Aileron Bold"/>
                </a:rPr>
                <a:t>              </a:t>
              </a:r>
            </a:p>
          </p:txBody>
        </p:sp>
      </p:grpSp>
      <p:grpSp>
        <p:nvGrpSpPr>
          <p:cNvPr id="5" name="Group 5"/>
          <p:cNvGrpSpPr/>
          <p:nvPr/>
        </p:nvGrpSpPr>
        <p:grpSpPr>
          <a:xfrm>
            <a:off x="6938474" y="3334652"/>
            <a:ext cx="624897" cy="624897"/>
            <a:chOff x="0" y="0"/>
            <a:chExt cx="812800" cy="812800"/>
          </a:xfrm>
        </p:grpSpPr>
        <p:sp>
          <p:nvSpPr>
            <p:cNvPr id="6" name="Freeform 6"/>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FFF"/>
            </a:solidFill>
          </p:spPr>
        </p:sp>
        <p:sp>
          <p:nvSpPr>
            <p:cNvPr id="7" name="TextBox 7"/>
            <p:cNvSpPr txBox="1"/>
            <p:nvPr/>
          </p:nvSpPr>
          <p:spPr>
            <a:xfrm>
              <a:off x="76200" y="19050"/>
              <a:ext cx="660400" cy="717550"/>
            </a:xfrm>
            <a:prstGeom prst="rect">
              <a:avLst/>
            </a:prstGeom>
          </p:spPr>
          <p:txBody>
            <a:bodyPr lIns="0" tIns="0" rIns="0" bIns="0" rtlCol="0" anchor="ctr"/>
            <a:lstStyle/>
            <a:p>
              <a:pPr algn="ctr">
                <a:lnSpc>
                  <a:spcPts val="3640"/>
                </a:lnSpc>
              </a:pPr>
              <a:r>
                <a:rPr lang="en-US" sz="2600">
                  <a:solidFill>
                    <a:srgbClr val="78DDE4"/>
                  </a:solidFill>
                  <a:latin typeface="Aileron Bold"/>
                </a:rPr>
                <a:t>1</a:t>
              </a:r>
            </a:p>
          </p:txBody>
        </p:sp>
      </p:grpSp>
      <p:grpSp>
        <p:nvGrpSpPr>
          <p:cNvPr id="8" name="Group 8"/>
          <p:cNvGrpSpPr/>
          <p:nvPr/>
        </p:nvGrpSpPr>
        <p:grpSpPr>
          <a:xfrm>
            <a:off x="6488922" y="4497890"/>
            <a:ext cx="10770378" cy="1644902"/>
            <a:chOff x="0" y="0"/>
            <a:chExt cx="2836643" cy="433225"/>
          </a:xfrm>
        </p:grpSpPr>
        <p:sp>
          <p:nvSpPr>
            <p:cNvPr id="9" name="Freeform 9"/>
            <p:cNvSpPr/>
            <p:nvPr/>
          </p:nvSpPr>
          <p:spPr>
            <a:xfrm>
              <a:off x="0" y="0"/>
              <a:ext cx="2836643" cy="433225"/>
            </a:xfrm>
            <a:custGeom>
              <a:avLst/>
              <a:gdLst/>
              <a:ahLst/>
              <a:cxnLst/>
              <a:rect l="l" t="t" r="r" b="b"/>
              <a:pathLst>
                <a:path w="2836643" h="433225">
                  <a:moveTo>
                    <a:pt x="0" y="0"/>
                  </a:moveTo>
                  <a:lnTo>
                    <a:pt x="2836643" y="0"/>
                  </a:lnTo>
                  <a:lnTo>
                    <a:pt x="2836643" y="433225"/>
                  </a:lnTo>
                  <a:lnTo>
                    <a:pt x="0" y="433225"/>
                  </a:lnTo>
                  <a:close/>
                </a:path>
              </a:pathLst>
            </a:custGeom>
            <a:solidFill>
              <a:srgbClr val="36D1D6"/>
            </a:solidFill>
          </p:spPr>
        </p:sp>
        <p:sp>
          <p:nvSpPr>
            <p:cNvPr id="10" name="TextBox 10"/>
            <p:cNvSpPr txBox="1"/>
            <p:nvPr/>
          </p:nvSpPr>
          <p:spPr>
            <a:xfrm>
              <a:off x="0" y="-9525"/>
              <a:ext cx="2836643" cy="442750"/>
            </a:xfrm>
            <a:prstGeom prst="rect">
              <a:avLst/>
            </a:prstGeom>
          </p:spPr>
          <p:txBody>
            <a:bodyPr lIns="254000" tIns="254000" rIns="254000" bIns="254000" rtlCol="0" anchor="ctr"/>
            <a:lstStyle/>
            <a:p>
              <a:pPr>
                <a:lnSpc>
                  <a:spcPts val="3120"/>
                </a:lnSpc>
              </a:pPr>
              <a:r>
                <a:rPr lang="en-US" sz="2600">
                  <a:solidFill>
                    <a:srgbClr val="FFFFFF"/>
                  </a:solidFill>
                  <a:latin typeface="Aileron Bold"/>
                </a:rPr>
                <a:t>                   </a:t>
              </a:r>
            </a:p>
          </p:txBody>
        </p:sp>
      </p:grpSp>
      <p:grpSp>
        <p:nvGrpSpPr>
          <p:cNvPr id="11" name="Group 11"/>
          <p:cNvGrpSpPr/>
          <p:nvPr/>
        </p:nvGrpSpPr>
        <p:grpSpPr>
          <a:xfrm>
            <a:off x="6938474" y="5007893"/>
            <a:ext cx="624897" cy="624897"/>
            <a:chOff x="0" y="0"/>
            <a:chExt cx="812800" cy="812800"/>
          </a:xfrm>
        </p:grpSpPr>
        <p:sp>
          <p:nvSpPr>
            <p:cNvPr id="12" name="Freeform 12"/>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FFF"/>
            </a:solidFill>
          </p:spPr>
        </p:sp>
        <p:sp>
          <p:nvSpPr>
            <p:cNvPr id="13" name="TextBox 13"/>
            <p:cNvSpPr txBox="1"/>
            <p:nvPr/>
          </p:nvSpPr>
          <p:spPr>
            <a:xfrm>
              <a:off x="76200" y="19050"/>
              <a:ext cx="660400" cy="717550"/>
            </a:xfrm>
            <a:prstGeom prst="rect">
              <a:avLst/>
            </a:prstGeom>
          </p:spPr>
          <p:txBody>
            <a:bodyPr lIns="0" tIns="0" rIns="0" bIns="0" rtlCol="0" anchor="ctr"/>
            <a:lstStyle/>
            <a:p>
              <a:pPr algn="ctr">
                <a:lnSpc>
                  <a:spcPts val="3640"/>
                </a:lnSpc>
              </a:pPr>
              <a:r>
                <a:rPr lang="en-US" sz="2600">
                  <a:solidFill>
                    <a:srgbClr val="36D1D6"/>
                  </a:solidFill>
                  <a:latin typeface="Aileron Bold"/>
                </a:rPr>
                <a:t>2</a:t>
              </a:r>
            </a:p>
          </p:txBody>
        </p:sp>
      </p:grpSp>
      <p:grpSp>
        <p:nvGrpSpPr>
          <p:cNvPr id="14" name="Group 14"/>
          <p:cNvGrpSpPr/>
          <p:nvPr/>
        </p:nvGrpSpPr>
        <p:grpSpPr>
          <a:xfrm>
            <a:off x="6488922" y="6173675"/>
            <a:ext cx="10770378" cy="1644902"/>
            <a:chOff x="0" y="0"/>
            <a:chExt cx="2836643" cy="433225"/>
          </a:xfrm>
        </p:grpSpPr>
        <p:sp>
          <p:nvSpPr>
            <p:cNvPr id="15" name="Freeform 15"/>
            <p:cNvSpPr/>
            <p:nvPr/>
          </p:nvSpPr>
          <p:spPr>
            <a:xfrm>
              <a:off x="0" y="0"/>
              <a:ext cx="2836643" cy="433225"/>
            </a:xfrm>
            <a:custGeom>
              <a:avLst/>
              <a:gdLst/>
              <a:ahLst/>
              <a:cxnLst/>
              <a:rect l="l" t="t" r="r" b="b"/>
              <a:pathLst>
                <a:path w="2836643" h="433225">
                  <a:moveTo>
                    <a:pt x="0" y="0"/>
                  </a:moveTo>
                  <a:lnTo>
                    <a:pt x="2836643" y="0"/>
                  </a:lnTo>
                  <a:lnTo>
                    <a:pt x="2836643" y="433225"/>
                  </a:lnTo>
                  <a:lnTo>
                    <a:pt x="0" y="433225"/>
                  </a:lnTo>
                  <a:close/>
                </a:path>
              </a:pathLst>
            </a:custGeom>
            <a:solidFill>
              <a:srgbClr val="37C9EF"/>
            </a:solidFill>
          </p:spPr>
        </p:sp>
        <p:sp>
          <p:nvSpPr>
            <p:cNvPr id="16" name="TextBox 16"/>
            <p:cNvSpPr txBox="1"/>
            <p:nvPr/>
          </p:nvSpPr>
          <p:spPr>
            <a:xfrm>
              <a:off x="0" y="-9525"/>
              <a:ext cx="2836643" cy="442750"/>
            </a:xfrm>
            <a:prstGeom prst="rect">
              <a:avLst/>
            </a:prstGeom>
          </p:spPr>
          <p:txBody>
            <a:bodyPr lIns="254000" tIns="254000" rIns="254000" bIns="254000" rtlCol="0" anchor="ctr"/>
            <a:lstStyle/>
            <a:p>
              <a:pPr>
                <a:lnSpc>
                  <a:spcPts val="3120"/>
                </a:lnSpc>
              </a:pPr>
              <a:r>
                <a:rPr lang="en-US" sz="2600">
                  <a:solidFill>
                    <a:srgbClr val="FFFFFF"/>
                  </a:solidFill>
                  <a:latin typeface="Aileron Bold"/>
                </a:rPr>
                <a:t>                   </a:t>
              </a:r>
            </a:p>
          </p:txBody>
        </p:sp>
      </p:grpSp>
      <p:grpSp>
        <p:nvGrpSpPr>
          <p:cNvPr id="17" name="Group 17"/>
          <p:cNvGrpSpPr/>
          <p:nvPr/>
        </p:nvGrpSpPr>
        <p:grpSpPr>
          <a:xfrm>
            <a:off x="6938474" y="6685717"/>
            <a:ext cx="624897" cy="624897"/>
            <a:chOff x="0" y="0"/>
            <a:chExt cx="812800" cy="812800"/>
          </a:xfrm>
        </p:grpSpPr>
        <p:sp>
          <p:nvSpPr>
            <p:cNvPr id="18" name="Freeform 18"/>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FFF"/>
            </a:solidFill>
          </p:spPr>
        </p:sp>
        <p:sp>
          <p:nvSpPr>
            <p:cNvPr id="19" name="TextBox 19"/>
            <p:cNvSpPr txBox="1"/>
            <p:nvPr/>
          </p:nvSpPr>
          <p:spPr>
            <a:xfrm>
              <a:off x="76200" y="19050"/>
              <a:ext cx="660400" cy="717550"/>
            </a:xfrm>
            <a:prstGeom prst="rect">
              <a:avLst/>
            </a:prstGeom>
          </p:spPr>
          <p:txBody>
            <a:bodyPr lIns="0" tIns="0" rIns="0" bIns="0" rtlCol="0" anchor="ctr"/>
            <a:lstStyle/>
            <a:p>
              <a:pPr algn="ctr">
                <a:lnSpc>
                  <a:spcPts val="3640"/>
                </a:lnSpc>
              </a:pPr>
              <a:r>
                <a:rPr lang="en-US" sz="2600">
                  <a:solidFill>
                    <a:srgbClr val="37C9EF"/>
                  </a:solidFill>
                  <a:latin typeface="Aileron Bold"/>
                </a:rPr>
                <a:t>3</a:t>
              </a:r>
            </a:p>
          </p:txBody>
        </p:sp>
      </p:grpSp>
      <p:grpSp>
        <p:nvGrpSpPr>
          <p:cNvPr id="20" name="Group 20"/>
          <p:cNvGrpSpPr/>
          <p:nvPr/>
        </p:nvGrpSpPr>
        <p:grpSpPr>
          <a:xfrm>
            <a:off x="6488922" y="7847153"/>
            <a:ext cx="10770378" cy="1644902"/>
            <a:chOff x="0" y="0"/>
            <a:chExt cx="2836643" cy="433225"/>
          </a:xfrm>
        </p:grpSpPr>
        <p:sp>
          <p:nvSpPr>
            <p:cNvPr id="21" name="Freeform 21"/>
            <p:cNvSpPr/>
            <p:nvPr/>
          </p:nvSpPr>
          <p:spPr>
            <a:xfrm>
              <a:off x="0" y="0"/>
              <a:ext cx="2836643" cy="433225"/>
            </a:xfrm>
            <a:custGeom>
              <a:avLst/>
              <a:gdLst/>
              <a:ahLst/>
              <a:cxnLst/>
              <a:rect l="l" t="t" r="r" b="b"/>
              <a:pathLst>
                <a:path w="2836643" h="433225">
                  <a:moveTo>
                    <a:pt x="0" y="0"/>
                  </a:moveTo>
                  <a:lnTo>
                    <a:pt x="2836643" y="0"/>
                  </a:lnTo>
                  <a:lnTo>
                    <a:pt x="2836643" y="433225"/>
                  </a:lnTo>
                  <a:lnTo>
                    <a:pt x="0" y="433225"/>
                  </a:lnTo>
                  <a:close/>
                </a:path>
              </a:pathLst>
            </a:custGeom>
            <a:solidFill>
              <a:srgbClr val="2C92D5"/>
            </a:solidFill>
          </p:spPr>
        </p:sp>
        <p:sp>
          <p:nvSpPr>
            <p:cNvPr id="22" name="TextBox 22"/>
            <p:cNvSpPr txBox="1"/>
            <p:nvPr/>
          </p:nvSpPr>
          <p:spPr>
            <a:xfrm>
              <a:off x="0" y="-9525"/>
              <a:ext cx="2836643" cy="442750"/>
            </a:xfrm>
            <a:prstGeom prst="rect">
              <a:avLst/>
            </a:prstGeom>
          </p:spPr>
          <p:txBody>
            <a:bodyPr lIns="254000" tIns="254000" rIns="254000" bIns="254000" rtlCol="0" anchor="ctr"/>
            <a:lstStyle/>
            <a:p>
              <a:pPr>
                <a:lnSpc>
                  <a:spcPts val="3120"/>
                </a:lnSpc>
              </a:pPr>
              <a:r>
                <a:rPr lang="en-US" sz="2600">
                  <a:solidFill>
                    <a:srgbClr val="FFFFFF"/>
                  </a:solidFill>
                  <a:latin typeface="Aileron Bold"/>
                </a:rPr>
                <a:t>                 </a:t>
              </a:r>
            </a:p>
          </p:txBody>
        </p:sp>
      </p:grpSp>
      <p:grpSp>
        <p:nvGrpSpPr>
          <p:cNvPr id="23" name="Group 23"/>
          <p:cNvGrpSpPr/>
          <p:nvPr/>
        </p:nvGrpSpPr>
        <p:grpSpPr>
          <a:xfrm>
            <a:off x="6938474" y="8361503"/>
            <a:ext cx="624897" cy="624897"/>
            <a:chOff x="0" y="0"/>
            <a:chExt cx="812800" cy="812800"/>
          </a:xfrm>
        </p:grpSpPr>
        <p:sp>
          <p:nvSpPr>
            <p:cNvPr id="24" name="Freeform 24"/>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FFF"/>
            </a:solidFill>
          </p:spPr>
        </p:sp>
        <p:sp>
          <p:nvSpPr>
            <p:cNvPr id="25" name="TextBox 25"/>
            <p:cNvSpPr txBox="1"/>
            <p:nvPr/>
          </p:nvSpPr>
          <p:spPr>
            <a:xfrm>
              <a:off x="76200" y="19050"/>
              <a:ext cx="660400" cy="717550"/>
            </a:xfrm>
            <a:prstGeom prst="rect">
              <a:avLst/>
            </a:prstGeom>
          </p:spPr>
          <p:txBody>
            <a:bodyPr lIns="0" tIns="0" rIns="0" bIns="0" rtlCol="0" anchor="ctr"/>
            <a:lstStyle/>
            <a:p>
              <a:pPr algn="ctr">
                <a:lnSpc>
                  <a:spcPts val="3640"/>
                </a:lnSpc>
              </a:pPr>
              <a:r>
                <a:rPr lang="en-US" sz="2600">
                  <a:solidFill>
                    <a:srgbClr val="2C92D5"/>
                  </a:solidFill>
                  <a:latin typeface="Aileron Bold"/>
                </a:rPr>
                <a:t>4</a:t>
              </a:r>
            </a:p>
          </p:txBody>
        </p:sp>
      </p:grpSp>
      <p:sp>
        <p:nvSpPr>
          <p:cNvPr id="26" name="Freeform 26"/>
          <p:cNvSpPr/>
          <p:nvPr/>
        </p:nvSpPr>
        <p:spPr>
          <a:xfrm flipH="1">
            <a:off x="-1949919" y="1982291"/>
            <a:ext cx="5350379" cy="5350379"/>
          </a:xfrm>
          <a:custGeom>
            <a:avLst/>
            <a:gdLst/>
            <a:ahLst/>
            <a:cxnLst/>
            <a:rect l="l" t="t" r="r" b="b"/>
            <a:pathLst>
              <a:path w="5350379" h="5350379">
                <a:moveTo>
                  <a:pt x="5350379" y="0"/>
                </a:moveTo>
                <a:lnTo>
                  <a:pt x="0" y="0"/>
                </a:lnTo>
                <a:lnTo>
                  <a:pt x="0" y="5350378"/>
                </a:lnTo>
                <a:lnTo>
                  <a:pt x="5350379" y="5350378"/>
                </a:lnTo>
                <a:lnTo>
                  <a:pt x="5350379"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27" name="Freeform 27"/>
          <p:cNvSpPr/>
          <p:nvPr/>
        </p:nvSpPr>
        <p:spPr>
          <a:xfrm flipH="1">
            <a:off x="-1186839" y="7332669"/>
            <a:ext cx="4924687" cy="4924687"/>
          </a:xfrm>
          <a:custGeom>
            <a:avLst/>
            <a:gdLst/>
            <a:ahLst/>
            <a:cxnLst/>
            <a:rect l="l" t="t" r="r" b="b"/>
            <a:pathLst>
              <a:path w="4924687" h="4924687">
                <a:moveTo>
                  <a:pt x="4924687" y="0"/>
                </a:moveTo>
                <a:lnTo>
                  <a:pt x="0" y="0"/>
                </a:lnTo>
                <a:lnTo>
                  <a:pt x="0" y="4924688"/>
                </a:lnTo>
                <a:lnTo>
                  <a:pt x="4924687" y="4924688"/>
                </a:lnTo>
                <a:lnTo>
                  <a:pt x="4924687" y="0"/>
                </a:lnTo>
                <a:close/>
              </a:path>
            </a:pathLst>
          </a:custGeom>
          <a:blipFill>
            <a:blip r:embed="rId4">
              <a:extLst>
                <a:ext uri="{96DAC541-7B7A-43D3-8B79-37D633B846F1}">
                  <asvg:svgBlip xmlns:asvg="http://schemas.microsoft.com/office/drawing/2016/SVG/main" r:embed="rId5"/>
                </a:ext>
              </a:extLst>
            </a:blip>
            <a:stretch>
              <a:fillRect/>
            </a:stretch>
          </a:blipFill>
        </p:spPr>
      </p:sp>
      <p:grpSp>
        <p:nvGrpSpPr>
          <p:cNvPr id="28" name="Group 28"/>
          <p:cNvGrpSpPr>
            <a:grpSpLocks noChangeAspect="1"/>
          </p:cNvGrpSpPr>
          <p:nvPr/>
        </p:nvGrpSpPr>
        <p:grpSpPr>
          <a:xfrm>
            <a:off x="312867" y="4011994"/>
            <a:ext cx="4292732" cy="4292715"/>
            <a:chOff x="0" y="0"/>
            <a:chExt cx="6350000" cy="6349975"/>
          </a:xfrm>
        </p:grpSpPr>
        <p:sp>
          <p:nvSpPr>
            <p:cNvPr id="29" name="Freeform 29"/>
            <p:cNvSpPr/>
            <p:nvPr/>
          </p:nvSpPr>
          <p:spPr>
            <a:xfrm>
              <a:off x="0" y="0"/>
              <a:ext cx="6350000" cy="6349974"/>
            </a:xfrm>
            <a:custGeom>
              <a:avLst/>
              <a:gdLst/>
              <a:ahLst/>
              <a:cxnLst/>
              <a:rect l="l" t="t" r="r" b="b"/>
              <a:pathLst>
                <a:path w="6350000" h="6349974">
                  <a:moveTo>
                    <a:pt x="6350000" y="3175025"/>
                  </a:moveTo>
                  <a:cubicBezTo>
                    <a:pt x="6350000" y="4928451"/>
                    <a:pt x="4928476" y="6349974"/>
                    <a:pt x="3175000" y="6349974"/>
                  </a:cubicBezTo>
                  <a:cubicBezTo>
                    <a:pt x="1421498" y="6349974"/>
                    <a:pt x="0" y="4928451"/>
                    <a:pt x="0" y="3175025"/>
                  </a:cubicBezTo>
                  <a:cubicBezTo>
                    <a:pt x="0" y="1421511"/>
                    <a:pt x="1421498" y="0"/>
                    <a:pt x="3175000" y="0"/>
                  </a:cubicBezTo>
                  <a:cubicBezTo>
                    <a:pt x="4928501" y="0"/>
                    <a:pt x="6350000" y="1421511"/>
                    <a:pt x="6350000" y="3175025"/>
                  </a:cubicBezTo>
                  <a:close/>
                </a:path>
              </a:pathLst>
            </a:custGeom>
            <a:blipFill>
              <a:blip r:embed="rId6"/>
              <a:stretch>
                <a:fillRect l="-37180" r="-12913"/>
              </a:stretch>
            </a:blipFill>
          </p:spPr>
        </p:sp>
      </p:grpSp>
      <p:grpSp>
        <p:nvGrpSpPr>
          <p:cNvPr id="30" name="Group 30"/>
          <p:cNvGrpSpPr/>
          <p:nvPr/>
        </p:nvGrpSpPr>
        <p:grpSpPr>
          <a:xfrm>
            <a:off x="588917" y="377523"/>
            <a:ext cx="6023456" cy="1302353"/>
            <a:chOff x="0" y="0"/>
            <a:chExt cx="8031274" cy="1736471"/>
          </a:xfrm>
        </p:grpSpPr>
        <p:sp>
          <p:nvSpPr>
            <p:cNvPr id="31" name="Freeform 31"/>
            <p:cNvSpPr/>
            <p:nvPr/>
          </p:nvSpPr>
          <p:spPr>
            <a:xfrm>
              <a:off x="0" y="0"/>
              <a:ext cx="3477861" cy="1736471"/>
            </a:xfrm>
            <a:custGeom>
              <a:avLst/>
              <a:gdLst/>
              <a:ahLst/>
              <a:cxnLst/>
              <a:rect l="l" t="t" r="r" b="b"/>
              <a:pathLst>
                <a:path w="3477861" h="1736471">
                  <a:moveTo>
                    <a:pt x="0" y="0"/>
                  </a:moveTo>
                  <a:lnTo>
                    <a:pt x="3477861" y="0"/>
                  </a:lnTo>
                  <a:lnTo>
                    <a:pt x="3477861" y="1736471"/>
                  </a:lnTo>
                  <a:lnTo>
                    <a:pt x="0" y="1736471"/>
                  </a:lnTo>
                  <a:lnTo>
                    <a:pt x="0" y="0"/>
                  </a:lnTo>
                  <a:close/>
                </a:path>
              </a:pathLst>
            </a:custGeom>
            <a:blipFill>
              <a:blip r:embed="rId7"/>
              <a:stretch>
                <a:fillRect/>
              </a:stretch>
            </a:blipFill>
          </p:spPr>
        </p:sp>
        <p:sp>
          <p:nvSpPr>
            <p:cNvPr id="32" name="Freeform 32"/>
            <p:cNvSpPr/>
            <p:nvPr/>
          </p:nvSpPr>
          <p:spPr>
            <a:xfrm>
              <a:off x="4120790" y="467931"/>
              <a:ext cx="3910484" cy="800608"/>
            </a:xfrm>
            <a:custGeom>
              <a:avLst/>
              <a:gdLst/>
              <a:ahLst/>
              <a:cxnLst/>
              <a:rect l="l" t="t" r="r" b="b"/>
              <a:pathLst>
                <a:path w="3910484" h="800608">
                  <a:moveTo>
                    <a:pt x="0" y="0"/>
                  </a:moveTo>
                  <a:lnTo>
                    <a:pt x="3910484" y="0"/>
                  </a:lnTo>
                  <a:lnTo>
                    <a:pt x="3910484" y="800608"/>
                  </a:lnTo>
                  <a:lnTo>
                    <a:pt x="0" y="800608"/>
                  </a:lnTo>
                  <a:lnTo>
                    <a:pt x="0" y="0"/>
                  </a:lnTo>
                  <a:close/>
                </a:path>
              </a:pathLst>
            </a:custGeom>
            <a:blipFill>
              <a:blip r:embed="rId8"/>
              <a:stretch>
                <a:fillRect/>
              </a:stretch>
            </a:blipFill>
          </p:spPr>
        </p:sp>
      </p:grpSp>
      <p:sp>
        <p:nvSpPr>
          <p:cNvPr id="33" name="TextBox 33"/>
          <p:cNvSpPr txBox="1"/>
          <p:nvPr/>
        </p:nvSpPr>
        <p:spPr>
          <a:xfrm>
            <a:off x="7976054" y="2975587"/>
            <a:ext cx="9473745" cy="1384995"/>
          </a:xfrm>
          <a:prstGeom prst="rect">
            <a:avLst/>
          </a:prstGeom>
        </p:spPr>
        <p:txBody>
          <a:bodyPr wrap="square" lIns="0" tIns="0" rIns="0" bIns="0" rtlCol="0" anchor="t">
            <a:spAutoFit/>
          </a:bodyPr>
          <a:lstStyle/>
          <a:p>
            <a:pPr>
              <a:lnSpc>
                <a:spcPts val="3599"/>
              </a:lnSpc>
            </a:pPr>
            <a:r>
              <a:rPr lang="tr-TR" sz="2999" spc="44" dirty="0">
                <a:solidFill>
                  <a:srgbClr val="FFFFFF"/>
                </a:solidFill>
                <a:latin typeface="Articulat Bold"/>
              </a:rPr>
              <a:t>Değerlendirmeden sonra değişimden faydalanmaya hak kazanan öğrencilerin anlaşmalı </a:t>
            </a:r>
            <a:r>
              <a:rPr lang="en-US" sz="2999" spc="44" dirty="0" err="1">
                <a:solidFill>
                  <a:srgbClr val="FFFFFF"/>
                </a:solidFill>
                <a:latin typeface="Articulat Bold"/>
              </a:rPr>
              <a:t>kuruma</a:t>
            </a:r>
            <a:r>
              <a:rPr lang="en-US" sz="2999" spc="44" dirty="0">
                <a:solidFill>
                  <a:srgbClr val="FFFFFF"/>
                </a:solidFill>
                <a:latin typeface="Articulat Bold"/>
              </a:rPr>
              <a:t> </a:t>
            </a:r>
            <a:r>
              <a:rPr lang="en-US" sz="2999" spc="44" dirty="0" err="1">
                <a:solidFill>
                  <a:srgbClr val="FFFFFF"/>
                </a:solidFill>
                <a:latin typeface="Articulat Bold"/>
              </a:rPr>
              <a:t>aday</a:t>
            </a:r>
            <a:r>
              <a:rPr lang="en-US" sz="2999" spc="44" dirty="0">
                <a:solidFill>
                  <a:srgbClr val="FFFFFF"/>
                </a:solidFill>
                <a:latin typeface="Articulat Bold"/>
              </a:rPr>
              <a:t> </a:t>
            </a:r>
            <a:r>
              <a:rPr lang="en-US" sz="2999" spc="44" dirty="0" err="1">
                <a:solidFill>
                  <a:srgbClr val="FFFFFF"/>
                </a:solidFill>
                <a:latin typeface="Articulat Bold"/>
              </a:rPr>
              <a:t>gösterilmesi</a:t>
            </a:r>
            <a:r>
              <a:rPr lang="en-US" sz="2999" spc="44" dirty="0">
                <a:solidFill>
                  <a:srgbClr val="FFFFFF"/>
                </a:solidFill>
                <a:latin typeface="Articulat Bold"/>
              </a:rPr>
              <a:t> (NOMINATION)</a:t>
            </a:r>
          </a:p>
        </p:txBody>
      </p:sp>
      <p:sp>
        <p:nvSpPr>
          <p:cNvPr id="34" name="TextBox 34"/>
          <p:cNvSpPr txBox="1"/>
          <p:nvPr/>
        </p:nvSpPr>
        <p:spPr>
          <a:xfrm>
            <a:off x="7601386" y="1418124"/>
            <a:ext cx="8545450" cy="1035050"/>
          </a:xfrm>
          <a:prstGeom prst="rect">
            <a:avLst/>
          </a:prstGeom>
        </p:spPr>
        <p:txBody>
          <a:bodyPr lIns="0" tIns="0" rIns="0" bIns="0" rtlCol="0" anchor="t">
            <a:spAutoFit/>
          </a:bodyPr>
          <a:lstStyle/>
          <a:p>
            <a:pPr algn="ctr">
              <a:lnSpc>
                <a:spcPts val="3999"/>
              </a:lnSpc>
            </a:pPr>
            <a:r>
              <a:rPr lang="en-US" sz="3999" dirty="0">
                <a:solidFill>
                  <a:srgbClr val="8DC63F"/>
                </a:solidFill>
                <a:latin typeface="Articulat Bold"/>
              </a:rPr>
              <a:t>ADAYLAR İÇİN SONUÇLARIN İLANINDAN SONRAKİ SÜREÇ</a:t>
            </a:r>
          </a:p>
        </p:txBody>
      </p:sp>
      <p:sp>
        <p:nvSpPr>
          <p:cNvPr id="35" name="TextBox 35"/>
          <p:cNvSpPr txBox="1"/>
          <p:nvPr/>
        </p:nvSpPr>
        <p:spPr>
          <a:xfrm>
            <a:off x="7976055" y="4613834"/>
            <a:ext cx="8940375" cy="1343025"/>
          </a:xfrm>
          <a:prstGeom prst="rect">
            <a:avLst/>
          </a:prstGeom>
        </p:spPr>
        <p:txBody>
          <a:bodyPr lIns="0" tIns="0" rIns="0" bIns="0" rtlCol="0" anchor="t">
            <a:spAutoFit/>
          </a:bodyPr>
          <a:lstStyle/>
          <a:p>
            <a:pPr>
              <a:lnSpc>
                <a:spcPts val="3599"/>
              </a:lnSpc>
            </a:pPr>
            <a:r>
              <a:rPr lang="en-US" sz="2999" spc="44" dirty="0" err="1">
                <a:solidFill>
                  <a:srgbClr val="FFFFFF"/>
                </a:solidFill>
                <a:latin typeface="Articulat Bold"/>
              </a:rPr>
              <a:t>Karşı</a:t>
            </a:r>
            <a:r>
              <a:rPr lang="en-US" sz="2999" spc="44" dirty="0">
                <a:solidFill>
                  <a:srgbClr val="FFFFFF"/>
                </a:solidFill>
                <a:latin typeface="Articulat Bold"/>
              </a:rPr>
              <a:t> </a:t>
            </a:r>
            <a:r>
              <a:rPr lang="en-US" sz="2999" spc="44" dirty="0" err="1">
                <a:solidFill>
                  <a:srgbClr val="FFFFFF"/>
                </a:solidFill>
                <a:latin typeface="Articulat Bold"/>
              </a:rPr>
              <a:t>kurumdan</a:t>
            </a:r>
            <a:r>
              <a:rPr lang="en-US" sz="2999" spc="44" dirty="0">
                <a:solidFill>
                  <a:srgbClr val="FFFFFF"/>
                </a:solidFill>
                <a:latin typeface="Articulat Bold"/>
              </a:rPr>
              <a:t> </a:t>
            </a:r>
            <a:r>
              <a:rPr lang="en-US" sz="2999" spc="44" dirty="0" err="1">
                <a:solidFill>
                  <a:srgbClr val="FFFFFF"/>
                </a:solidFill>
                <a:latin typeface="Articulat Bold"/>
              </a:rPr>
              <a:t>Bilgi</a:t>
            </a:r>
            <a:r>
              <a:rPr lang="en-US" sz="2999" spc="44" dirty="0">
                <a:solidFill>
                  <a:srgbClr val="FFFFFF"/>
                </a:solidFill>
                <a:latin typeface="Articulat Bold"/>
              </a:rPr>
              <a:t> E-</a:t>
            </a:r>
            <a:r>
              <a:rPr lang="en-US" sz="2999" spc="44" dirty="0" err="1">
                <a:solidFill>
                  <a:srgbClr val="FFFFFF"/>
                </a:solidFill>
                <a:latin typeface="Articulat Bold"/>
              </a:rPr>
              <a:t>maili</a:t>
            </a:r>
            <a:r>
              <a:rPr lang="en-US" sz="2999" spc="44" dirty="0">
                <a:solidFill>
                  <a:srgbClr val="FFFFFF"/>
                </a:solidFill>
                <a:latin typeface="Articulat Bold"/>
              </a:rPr>
              <a:t> </a:t>
            </a:r>
            <a:r>
              <a:rPr lang="en-US" sz="2999" spc="44" dirty="0" err="1">
                <a:solidFill>
                  <a:srgbClr val="FFFFFF"/>
                </a:solidFill>
                <a:latin typeface="Articulat Bold"/>
              </a:rPr>
              <a:t>alınması</a:t>
            </a:r>
            <a:r>
              <a:rPr lang="en-US" sz="2999" spc="44" dirty="0">
                <a:solidFill>
                  <a:srgbClr val="FFFFFF"/>
                </a:solidFill>
                <a:latin typeface="Articulat Bold"/>
              </a:rPr>
              <a:t> </a:t>
            </a:r>
          </a:p>
          <a:p>
            <a:pPr>
              <a:lnSpc>
                <a:spcPts val="3599"/>
              </a:lnSpc>
            </a:pPr>
            <a:r>
              <a:rPr lang="en-US" sz="2999" spc="44" dirty="0">
                <a:solidFill>
                  <a:srgbClr val="FFFFFF"/>
                </a:solidFill>
                <a:latin typeface="Articulat Bold"/>
              </a:rPr>
              <a:t>(</a:t>
            </a:r>
            <a:r>
              <a:rPr lang="en-US" sz="2999" spc="44" dirty="0" err="1">
                <a:solidFill>
                  <a:srgbClr val="FFFFFF"/>
                </a:solidFill>
                <a:latin typeface="Articulat Bold"/>
              </a:rPr>
              <a:t>Ders</a:t>
            </a:r>
            <a:r>
              <a:rPr lang="en-US" sz="2999" spc="44" dirty="0">
                <a:solidFill>
                  <a:srgbClr val="FFFFFF"/>
                </a:solidFill>
                <a:latin typeface="Articulat Bold"/>
              </a:rPr>
              <a:t> </a:t>
            </a:r>
            <a:r>
              <a:rPr lang="en-US" sz="2999" spc="44" dirty="0" err="1">
                <a:solidFill>
                  <a:srgbClr val="FFFFFF"/>
                </a:solidFill>
                <a:latin typeface="Articulat Bold"/>
              </a:rPr>
              <a:t>kataloğu</a:t>
            </a:r>
            <a:r>
              <a:rPr lang="en-US" sz="2999" spc="44" dirty="0">
                <a:solidFill>
                  <a:srgbClr val="FFFFFF"/>
                </a:solidFill>
                <a:latin typeface="Articulat Bold"/>
              </a:rPr>
              <a:t>, </a:t>
            </a:r>
            <a:r>
              <a:rPr lang="en-US" sz="2999" spc="44" dirty="0" err="1">
                <a:solidFill>
                  <a:srgbClr val="FFFFFF"/>
                </a:solidFill>
                <a:latin typeface="Articulat Bold"/>
              </a:rPr>
              <a:t>konaklama</a:t>
            </a:r>
            <a:r>
              <a:rPr lang="en-US" sz="2999" spc="44" dirty="0">
                <a:solidFill>
                  <a:srgbClr val="FFFFFF"/>
                </a:solidFill>
                <a:latin typeface="Articulat Bold"/>
              </a:rPr>
              <a:t> </a:t>
            </a:r>
            <a:r>
              <a:rPr lang="en-US" sz="2999" spc="44" dirty="0" err="1">
                <a:solidFill>
                  <a:srgbClr val="FFFFFF"/>
                </a:solidFill>
                <a:latin typeface="Articulat Bold"/>
              </a:rPr>
              <a:t>imkanları</a:t>
            </a:r>
            <a:r>
              <a:rPr lang="en-US" sz="2999" spc="44" dirty="0">
                <a:solidFill>
                  <a:srgbClr val="FFFFFF"/>
                </a:solidFill>
                <a:latin typeface="Articulat Bold"/>
              </a:rPr>
              <a:t>, </a:t>
            </a:r>
            <a:r>
              <a:rPr lang="en-US" sz="2999" spc="44" dirty="0" err="1">
                <a:solidFill>
                  <a:srgbClr val="FFFFFF"/>
                </a:solidFill>
                <a:latin typeface="Articulat Bold"/>
              </a:rPr>
              <a:t>başvuru</a:t>
            </a:r>
            <a:r>
              <a:rPr lang="en-US" sz="2999" spc="44" dirty="0">
                <a:solidFill>
                  <a:srgbClr val="FFFFFF"/>
                </a:solidFill>
                <a:latin typeface="Articulat Bold"/>
              </a:rPr>
              <a:t> </a:t>
            </a:r>
            <a:r>
              <a:rPr lang="en-US" sz="2999" spc="44" dirty="0" err="1">
                <a:solidFill>
                  <a:srgbClr val="FFFFFF"/>
                </a:solidFill>
                <a:latin typeface="Articulat Bold"/>
              </a:rPr>
              <a:t>belgeleri</a:t>
            </a:r>
            <a:r>
              <a:rPr lang="en-US" sz="2999" spc="44" dirty="0">
                <a:solidFill>
                  <a:srgbClr val="FFFFFF"/>
                </a:solidFill>
                <a:latin typeface="Articulat Bold"/>
              </a:rPr>
              <a:t> vs)</a:t>
            </a:r>
          </a:p>
        </p:txBody>
      </p:sp>
      <p:sp>
        <p:nvSpPr>
          <p:cNvPr id="36" name="TextBox 36"/>
          <p:cNvSpPr txBox="1"/>
          <p:nvPr/>
        </p:nvSpPr>
        <p:spPr>
          <a:xfrm>
            <a:off x="7976055" y="6326653"/>
            <a:ext cx="8940375" cy="1343025"/>
          </a:xfrm>
          <a:prstGeom prst="rect">
            <a:avLst/>
          </a:prstGeom>
        </p:spPr>
        <p:txBody>
          <a:bodyPr lIns="0" tIns="0" rIns="0" bIns="0" rtlCol="0" anchor="t">
            <a:spAutoFit/>
          </a:bodyPr>
          <a:lstStyle/>
          <a:p>
            <a:pPr>
              <a:lnSpc>
                <a:spcPts val="3599"/>
              </a:lnSpc>
            </a:pPr>
            <a:r>
              <a:rPr lang="en-US" sz="2999" spc="44">
                <a:solidFill>
                  <a:srgbClr val="FFFFFF"/>
                </a:solidFill>
                <a:latin typeface="Articulat Bold"/>
              </a:rPr>
              <a:t>Aday öğrencinin, bölüm Erasmus koordinatörü ile ders eşleştirmesi, başvuru belgelerini tamamlayarak karşı kuruma başvuru yapması</a:t>
            </a:r>
          </a:p>
        </p:txBody>
      </p:sp>
      <p:sp>
        <p:nvSpPr>
          <p:cNvPr id="37" name="TextBox 37"/>
          <p:cNvSpPr txBox="1"/>
          <p:nvPr/>
        </p:nvSpPr>
        <p:spPr>
          <a:xfrm>
            <a:off x="7976055" y="8221929"/>
            <a:ext cx="8940375" cy="895350"/>
          </a:xfrm>
          <a:prstGeom prst="rect">
            <a:avLst/>
          </a:prstGeom>
        </p:spPr>
        <p:txBody>
          <a:bodyPr lIns="0" tIns="0" rIns="0" bIns="0" rtlCol="0" anchor="t">
            <a:spAutoFit/>
          </a:bodyPr>
          <a:lstStyle/>
          <a:p>
            <a:pPr>
              <a:lnSpc>
                <a:spcPts val="3599"/>
              </a:lnSpc>
            </a:pPr>
            <a:r>
              <a:rPr lang="en-US" sz="2999" spc="44">
                <a:solidFill>
                  <a:srgbClr val="FFFFFF"/>
                </a:solidFill>
                <a:latin typeface="Articulat Bold"/>
              </a:rPr>
              <a:t>Karşı kurumdan kabul mektubu alınması, </a:t>
            </a:r>
          </a:p>
          <a:p>
            <a:pPr>
              <a:lnSpc>
                <a:spcPts val="3599"/>
              </a:lnSpc>
            </a:pPr>
            <a:r>
              <a:rPr lang="en-US" sz="2999" spc="44">
                <a:solidFill>
                  <a:srgbClr val="FFFFFF"/>
                </a:solidFill>
                <a:latin typeface="Articulat Bold"/>
              </a:rPr>
              <a:t>vize başvurusu</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2C92D5"/>
        </a:solidFill>
        <a:effectLst/>
      </p:bgPr>
    </p:bg>
    <p:spTree>
      <p:nvGrpSpPr>
        <p:cNvPr id="1" name=""/>
        <p:cNvGrpSpPr/>
        <p:nvPr/>
      </p:nvGrpSpPr>
      <p:grpSpPr>
        <a:xfrm>
          <a:off x="0" y="0"/>
          <a:ext cx="0" cy="0"/>
          <a:chOff x="0" y="0"/>
          <a:chExt cx="0" cy="0"/>
        </a:xfrm>
      </p:grpSpPr>
      <p:sp>
        <p:nvSpPr>
          <p:cNvPr id="2" name="TextBox 2"/>
          <p:cNvSpPr txBox="1"/>
          <p:nvPr/>
        </p:nvSpPr>
        <p:spPr>
          <a:xfrm>
            <a:off x="393434" y="2257873"/>
            <a:ext cx="15307232" cy="7267575"/>
          </a:xfrm>
          <a:prstGeom prst="rect">
            <a:avLst/>
          </a:prstGeom>
        </p:spPr>
        <p:txBody>
          <a:bodyPr lIns="0" tIns="0" rIns="0" bIns="0" rtlCol="0" anchor="t">
            <a:spAutoFit/>
          </a:bodyPr>
          <a:lstStyle/>
          <a:p>
            <a:pPr marL="647700" lvl="1" indent="-323850" algn="just">
              <a:lnSpc>
                <a:spcPts val="4200"/>
              </a:lnSpc>
              <a:buFont typeface="Arial"/>
              <a:buChar char="•"/>
            </a:pPr>
            <a:r>
              <a:rPr lang="en-US" sz="3000">
                <a:solidFill>
                  <a:srgbClr val="FFFFFF"/>
                </a:solidFill>
                <a:latin typeface="Articulat Bold"/>
              </a:rPr>
              <a:t>KTÜ veya Erasmus Ofisi yurt dışında konaklama imkanı sunmaz.</a:t>
            </a:r>
          </a:p>
          <a:p>
            <a:pPr algn="just">
              <a:lnSpc>
                <a:spcPts val="2800"/>
              </a:lnSpc>
            </a:pPr>
            <a:endParaRPr lang="en-US" sz="3000">
              <a:solidFill>
                <a:srgbClr val="FFFFFF"/>
              </a:solidFill>
              <a:latin typeface="Articulat Bold"/>
            </a:endParaRPr>
          </a:p>
          <a:p>
            <a:pPr marL="647700" lvl="1" indent="-323850" algn="just">
              <a:lnSpc>
                <a:spcPts val="4200"/>
              </a:lnSpc>
              <a:buFont typeface="Arial"/>
              <a:buChar char="•"/>
            </a:pPr>
            <a:r>
              <a:rPr lang="en-US" sz="3000">
                <a:solidFill>
                  <a:srgbClr val="FFFFFF"/>
                </a:solidFill>
                <a:latin typeface="Articulat Bold"/>
              </a:rPr>
              <a:t>Anlaşmalı üniversiteler konaklama imkanı sağlamak zorunda değildir. Anlaşmalı kurumun yurt sunma olanağı varsa, konaklama imkanı öğrencinin yurt dışında yerleşmiş olduğu üniversite tarafından sağlanabilir, anlaşmalı üniversitenin yurt imkanı varsa konaklama başvurusu yapan öğrenciler yurtlara yerleştirilebilir.</a:t>
            </a:r>
          </a:p>
          <a:p>
            <a:pPr algn="just">
              <a:lnSpc>
                <a:spcPts val="2800"/>
              </a:lnSpc>
            </a:pPr>
            <a:endParaRPr lang="en-US" sz="3000">
              <a:solidFill>
                <a:srgbClr val="FFFFFF"/>
              </a:solidFill>
              <a:latin typeface="Articulat Bold"/>
            </a:endParaRPr>
          </a:p>
          <a:p>
            <a:pPr marL="647700" lvl="1" indent="-323850" algn="just">
              <a:lnSpc>
                <a:spcPts val="4200"/>
              </a:lnSpc>
              <a:buFont typeface="Arial"/>
              <a:buChar char="•"/>
            </a:pPr>
            <a:r>
              <a:rPr lang="en-US" sz="3000">
                <a:solidFill>
                  <a:srgbClr val="FFFFFF"/>
                </a:solidFill>
                <a:latin typeface="Articulat Bold"/>
              </a:rPr>
              <a:t>Bazı yurtlar karma olabilir.</a:t>
            </a:r>
          </a:p>
          <a:p>
            <a:pPr algn="just">
              <a:lnSpc>
                <a:spcPts val="2800"/>
              </a:lnSpc>
            </a:pPr>
            <a:endParaRPr lang="en-US" sz="3000">
              <a:solidFill>
                <a:srgbClr val="FFFFFF"/>
              </a:solidFill>
              <a:latin typeface="Articulat Bold"/>
            </a:endParaRPr>
          </a:p>
          <a:p>
            <a:pPr marL="647700" lvl="1" indent="-323850" algn="just">
              <a:lnSpc>
                <a:spcPts val="4200"/>
              </a:lnSpc>
              <a:buFont typeface="Arial"/>
              <a:buChar char="•"/>
            </a:pPr>
            <a:r>
              <a:rPr lang="en-US" sz="3000">
                <a:solidFill>
                  <a:srgbClr val="FFFFFF"/>
                </a:solidFill>
                <a:latin typeface="Articulat Bold"/>
              </a:rPr>
              <a:t>Anlaşmalı üniversite tarafından yurt imkanı sağlanmıyorsa, öğrenciler kendi imkanlarıyla konaklama konusunu çözmek zorunda kalabilir. (Ev kiralama)</a:t>
            </a:r>
          </a:p>
          <a:p>
            <a:pPr algn="just">
              <a:lnSpc>
                <a:spcPts val="2800"/>
              </a:lnSpc>
            </a:pPr>
            <a:endParaRPr lang="en-US" sz="3000">
              <a:solidFill>
                <a:srgbClr val="FFFFFF"/>
              </a:solidFill>
              <a:latin typeface="Articulat Bold"/>
            </a:endParaRPr>
          </a:p>
          <a:p>
            <a:pPr marL="647700" lvl="1" indent="-323850" algn="just">
              <a:lnSpc>
                <a:spcPts val="4200"/>
              </a:lnSpc>
              <a:buFont typeface="Arial"/>
              <a:buChar char="•"/>
            </a:pPr>
            <a:r>
              <a:rPr lang="en-US" sz="3000">
                <a:solidFill>
                  <a:srgbClr val="FFFFFF"/>
                </a:solidFill>
                <a:latin typeface="Articulat Bold"/>
              </a:rPr>
              <a:t>Konaklama bedeli öğrenci tarafından karşılanır. Konaklama için ayrı bir ödeme yapılmaz.</a:t>
            </a:r>
          </a:p>
          <a:p>
            <a:pPr algn="just">
              <a:lnSpc>
                <a:spcPts val="4200"/>
              </a:lnSpc>
            </a:pPr>
            <a:endParaRPr lang="en-US" sz="3000">
              <a:solidFill>
                <a:srgbClr val="FFFFFF"/>
              </a:solidFill>
              <a:latin typeface="Articulat Bold"/>
            </a:endParaRPr>
          </a:p>
        </p:txBody>
      </p:sp>
      <p:sp>
        <p:nvSpPr>
          <p:cNvPr id="3" name="Freeform 3"/>
          <p:cNvSpPr/>
          <p:nvPr/>
        </p:nvSpPr>
        <p:spPr>
          <a:xfrm>
            <a:off x="16088055" y="3615393"/>
            <a:ext cx="7330413" cy="7330413"/>
          </a:xfrm>
          <a:custGeom>
            <a:avLst/>
            <a:gdLst/>
            <a:ahLst/>
            <a:cxnLst/>
            <a:rect l="l" t="t" r="r" b="b"/>
            <a:pathLst>
              <a:path w="7330413" h="7330413">
                <a:moveTo>
                  <a:pt x="0" y="0"/>
                </a:moveTo>
                <a:lnTo>
                  <a:pt x="7330413" y="0"/>
                </a:lnTo>
                <a:lnTo>
                  <a:pt x="7330413" y="7330413"/>
                </a:lnTo>
                <a:lnTo>
                  <a:pt x="0" y="7330413"/>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grpSp>
        <p:nvGrpSpPr>
          <p:cNvPr id="4" name="Group 4"/>
          <p:cNvGrpSpPr/>
          <p:nvPr/>
        </p:nvGrpSpPr>
        <p:grpSpPr>
          <a:xfrm>
            <a:off x="588917" y="377523"/>
            <a:ext cx="6023456" cy="1302353"/>
            <a:chOff x="0" y="0"/>
            <a:chExt cx="8031274" cy="1736471"/>
          </a:xfrm>
        </p:grpSpPr>
        <p:sp>
          <p:nvSpPr>
            <p:cNvPr id="5" name="Freeform 5"/>
            <p:cNvSpPr/>
            <p:nvPr/>
          </p:nvSpPr>
          <p:spPr>
            <a:xfrm>
              <a:off x="0" y="0"/>
              <a:ext cx="3477861" cy="1736471"/>
            </a:xfrm>
            <a:custGeom>
              <a:avLst/>
              <a:gdLst/>
              <a:ahLst/>
              <a:cxnLst/>
              <a:rect l="l" t="t" r="r" b="b"/>
              <a:pathLst>
                <a:path w="3477861" h="1736471">
                  <a:moveTo>
                    <a:pt x="0" y="0"/>
                  </a:moveTo>
                  <a:lnTo>
                    <a:pt x="3477861" y="0"/>
                  </a:lnTo>
                  <a:lnTo>
                    <a:pt x="3477861" y="1736471"/>
                  </a:lnTo>
                  <a:lnTo>
                    <a:pt x="0" y="1736471"/>
                  </a:lnTo>
                  <a:lnTo>
                    <a:pt x="0" y="0"/>
                  </a:lnTo>
                  <a:close/>
                </a:path>
              </a:pathLst>
            </a:custGeom>
            <a:blipFill>
              <a:blip r:embed="rId4"/>
              <a:stretch>
                <a:fillRect/>
              </a:stretch>
            </a:blipFill>
          </p:spPr>
        </p:sp>
        <p:sp>
          <p:nvSpPr>
            <p:cNvPr id="6" name="Freeform 6"/>
            <p:cNvSpPr/>
            <p:nvPr/>
          </p:nvSpPr>
          <p:spPr>
            <a:xfrm>
              <a:off x="4120790" y="467931"/>
              <a:ext cx="3910484" cy="800608"/>
            </a:xfrm>
            <a:custGeom>
              <a:avLst/>
              <a:gdLst/>
              <a:ahLst/>
              <a:cxnLst/>
              <a:rect l="l" t="t" r="r" b="b"/>
              <a:pathLst>
                <a:path w="3910484" h="800608">
                  <a:moveTo>
                    <a:pt x="0" y="0"/>
                  </a:moveTo>
                  <a:lnTo>
                    <a:pt x="3910484" y="0"/>
                  </a:lnTo>
                  <a:lnTo>
                    <a:pt x="3910484" y="800608"/>
                  </a:lnTo>
                  <a:lnTo>
                    <a:pt x="0" y="800608"/>
                  </a:lnTo>
                  <a:lnTo>
                    <a:pt x="0" y="0"/>
                  </a:lnTo>
                  <a:close/>
                </a:path>
              </a:pathLst>
            </a:custGeom>
            <a:blipFill>
              <a:blip r:embed="rId5"/>
              <a:stretch>
                <a:fillRect/>
              </a:stretch>
            </a:blipFill>
          </p:spPr>
        </p:sp>
      </p:grpSp>
      <p:sp>
        <p:nvSpPr>
          <p:cNvPr id="7" name="TextBox 7"/>
          <p:cNvSpPr txBox="1"/>
          <p:nvPr/>
        </p:nvSpPr>
        <p:spPr>
          <a:xfrm>
            <a:off x="7516579" y="670227"/>
            <a:ext cx="10771421" cy="1009650"/>
          </a:xfrm>
          <a:prstGeom prst="rect">
            <a:avLst/>
          </a:prstGeom>
        </p:spPr>
        <p:txBody>
          <a:bodyPr lIns="0" tIns="0" rIns="0" bIns="0" rtlCol="0" anchor="t">
            <a:spAutoFit/>
          </a:bodyPr>
          <a:lstStyle/>
          <a:p>
            <a:pPr>
              <a:lnSpc>
                <a:spcPts val="7500"/>
              </a:lnSpc>
            </a:pPr>
            <a:r>
              <a:rPr lang="en-US" sz="7500">
                <a:solidFill>
                  <a:srgbClr val="FFFFFF"/>
                </a:solidFill>
                <a:latin typeface="Articulat Bold"/>
              </a:rPr>
              <a:t>Konaklama</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2C92D5"/>
        </a:solidFill>
        <a:effectLst/>
      </p:bgPr>
    </p:bg>
    <p:spTree>
      <p:nvGrpSpPr>
        <p:cNvPr id="1" name=""/>
        <p:cNvGrpSpPr/>
        <p:nvPr/>
      </p:nvGrpSpPr>
      <p:grpSpPr>
        <a:xfrm>
          <a:off x="0" y="0"/>
          <a:ext cx="0" cy="0"/>
          <a:chOff x="0" y="0"/>
          <a:chExt cx="0" cy="0"/>
        </a:xfrm>
      </p:grpSpPr>
      <p:sp>
        <p:nvSpPr>
          <p:cNvPr id="2" name="Freeform 2"/>
          <p:cNvSpPr/>
          <p:nvPr/>
        </p:nvSpPr>
        <p:spPr>
          <a:xfrm>
            <a:off x="16022809" y="2956587"/>
            <a:ext cx="7330413" cy="7330413"/>
          </a:xfrm>
          <a:custGeom>
            <a:avLst/>
            <a:gdLst/>
            <a:ahLst/>
            <a:cxnLst/>
            <a:rect l="l" t="t" r="r" b="b"/>
            <a:pathLst>
              <a:path w="7330413" h="7330413">
                <a:moveTo>
                  <a:pt x="0" y="0"/>
                </a:moveTo>
                <a:lnTo>
                  <a:pt x="7330413" y="0"/>
                </a:lnTo>
                <a:lnTo>
                  <a:pt x="7330413" y="7330413"/>
                </a:lnTo>
                <a:lnTo>
                  <a:pt x="0" y="7330413"/>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grpSp>
        <p:nvGrpSpPr>
          <p:cNvPr id="3" name="Group 3"/>
          <p:cNvGrpSpPr/>
          <p:nvPr/>
        </p:nvGrpSpPr>
        <p:grpSpPr>
          <a:xfrm>
            <a:off x="588917" y="377523"/>
            <a:ext cx="6023456" cy="1302353"/>
            <a:chOff x="0" y="0"/>
            <a:chExt cx="8031274" cy="1736471"/>
          </a:xfrm>
        </p:grpSpPr>
        <p:sp>
          <p:nvSpPr>
            <p:cNvPr id="4" name="Freeform 4"/>
            <p:cNvSpPr/>
            <p:nvPr/>
          </p:nvSpPr>
          <p:spPr>
            <a:xfrm>
              <a:off x="0" y="0"/>
              <a:ext cx="3477861" cy="1736471"/>
            </a:xfrm>
            <a:custGeom>
              <a:avLst/>
              <a:gdLst/>
              <a:ahLst/>
              <a:cxnLst/>
              <a:rect l="l" t="t" r="r" b="b"/>
              <a:pathLst>
                <a:path w="3477861" h="1736471">
                  <a:moveTo>
                    <a:pt x="0" y="0"/>
                  </a:moveTo>
                  <a:lnTo>
                    <a:pt x="3477861" y="0"/>
                  </a:lnTo>
                  <a:lnTo>
                    <a:pt x="3477861" y="1736471"/>
                  </a:lnTo>
                  <a:lnTo>
                    <a:pt x="0" y="1736471"/>
                  </a:lnTo>
                  <a:lnTo>
                    <a:pt x="0" y="0"/>
                  </a:lnTo>
                  <a:close/>
                </a:path>
              </a:pathLst>
            </a:custGeom>
            <a:blipFill>
              <a:blip r:embed="rId4"/>
              <a:stretch>
                <a:fillRect/>
              </a:stretch>
            </a:blipFill>
          </p:spPr>
        </p:sp>
        <p:sp>
          <p:nvSpPr>
            <p:cNvPr id="5" name="Freeform 5"/>
            <p:cNvSpPr/>
            <p:nvPr/>
          </p:nvSpPr>
          <p:spPr>
            <a:xfrm>
              <a:off x="4120790" y="467931"/>
              <a:ext cx="3910484" cy="800608"/>
            </a:xfrm>
            <a:custGeom>
              <a:avLst/>
              <a:gdLst/>
              <a:ahLst/>
              <a:cxnLst/>
              <a:rect l="l" t="t" r="r" b="b"/>
              <a:pathLst>
                <a:path w="3910484" h="800608">
                  <a:moveTo>
                    <a:pt x="0" y="0"/>
                  </a:moveTo>
                  <a:lnTo>
                    <a:pt x="3910484" y="0"/>
                  </a:lnTo>
                  <a:lnTo>
                    <a:pt x="3910484" y="800608"/>
                  </a:lnTo>
                  <a:lnTo>
                    <a:pt x="0" y="800608"/>
                  </a:lnTo>
                  <a:lnTo>
                    <a:pt x="0" y="0"/>
                  </a:lnTo>
                  <a:close/>
                </a:path>
              </a:pathLst>
            </a:custGeom>
            <a:blipFill>
              <a:blip r:embed="rId5"/>
              <a:stretch>
                <a:fillRect/>
              </a:stretch>
            </a:blipFill>
          </p:spPr>
        </p:sp>
      </p:grpSp>
      <p:sp>
        <p:nvSpPr>
          <p:cNvPr id="6" name="Freeform 6"/>
          <p:cNvSpPr/>
          <p:nvPr/>
        </p:nvSpPr>
        <p:spPr>
          <a:xfrm>
            <a:off x="13987197" y="7436427"/>
            <a:ext cx="4071224" cy="3643746"/>
          </a:xfrm>
          <a:custGeom>
            <a:avLst/>
            <a:gdLst/>
            <a:ahLst/>
            <a:cxnLst/>
            <a:rect l="l" t="t" r="r" b="b"/>
            <a:pathLst>
              <a:path w="4071224" h="3643746">
                <a:moveTo>
                  <a:pt x="0" y="0"/>
                </a:moveTo>
                <a:lnTo>
                  <a:pt x="4071224" y="0"/>
                </a:lnTo>
                <a:lnTo>
                  <a:pt x="4071224" y="3643746"/>
                </a:lnTo>
                <a:lnTo>
                  <a:pt x="0" y="3643746"/>
                </a:lnTo>
                <a:lnTo>
                  <a:pt x="0" y="0"/>
                </a:lnTo>
                <a:close/>
              </a:path>
            </a:pathLst>
          </a:custGeom>
          <a:blipFill>
            <a:blip r:embed="rId6"/>
            <a:stretch>
              <a:fillRect/>
            </a:stretch>
          </a:blipFill>
        </p:spPr>
      </p:sp>
      <p:sp>
        <p:nvSpPr>
          <p:cNvPr id="7" name="TextBox 7"/>
          <p:cNvSpPr txBox="1"/>
          <p:nvPr/>
        </p:nvSpPr>
        <p:spPr>
          <a:xfrm>
            <a:off x="393434" y="2257873"/>
            <a:ext cx="14067564" cy="6381750"/>
          </a:xfrm>
          <a:prstGeom prst="rect">
            <a:avLst/>
          </a:prstGeom>
        </p:spPr>
        <p:txBody>
          <a:bodyPr lIns="0" tIns="0" rIns="0" bIns="0" rtlCol="0" anchor="t">
            <a:spAutoFit/>
          </a:bodyPr>
          <a:lstStyle/>
          <a:p>
            <a:pPr marL="647700" lvl="1" indent="-323850" algn="just">
              <a:lnSpc>
                <a:spcPts val="4200"/>
              </a:lnSpc>
              <a:buFont typeface="Arial"/>
              <a:buChar char="•"/>
            </a:pPr>
            <a:r>
              <a:rPr lang="en-US" sz="3000" dirty="0">
                <a:solidFill>
                  <a:srgbClr val="FFFFFF"/>
                </a:solidFill>
                <a:latin typeface="Articulat Bold"/>
              </a:rPr>
              <a:t>KTÜ </a:t>
            </a:r>
            <a:r>
              <a:rPr lang="en-US" sz="3000" dirty="0" err="1">
                <a:solidFill>
                  <a:srgbClr val="FFFFFF"/>
                </a:solidFill>
                <a:latin typeface="Articulat Bold"/>
              </a:rPr>
              <a:t>veya</a:t>
            </a:r>
            <a:r>
              <a:rPr lang="en-US" sz="3000" dirty="0">
                <a:solidFill>
                  <a:srgbClr val="FFFFFF"/>
                </a:solidFill>
                <a:latin typeface="Articulat Bold"/>
              </a:rPr>
              <a:t> Erasmus </a:t>
            </a:r>
            <a:r>
              <a:rPr lang="en-US" sz="3000" dirty="0" err="1">
                <a:solidFill>
                  <a:srgbClr val="FFFFFF"/>
                </a:solidFill>
                <a:latin typeface="Articulat Bold"/>
              </a:rPr>
              <a:t>Ofisi</a:t>
            </a:r>
            <a:r>
              <a:rPr lang="en-US" sz="3000" dirty="0">
                <a:solidFill>
                  <a:srgbClr val="FFFFFF"/>
                </a:solidFill>
                <a:latin typeface="Articulat Bold"/>
              </a:rPr>
              <a:t> </a:t>
            </a:r>
            <a:r>
              <a:rPr lang="en-US" sz="3000" dirty="0" err="1">
                <a:solidFill>
                  <a:srgbClr val="FFFFFF"/>
                </a:solidFill>
                <a:latin typeface="Articulat Bold"/>
              </a:rPr>
              <a:t>öğrenciler</a:t>
            </a:r>
            <a:r>
              <a:rPr lang="en-US" sz="3000" dirty="0">
                <a:solidFill>
                  <a:srgbClr val="FFFFFF"/>
                </a:solidFill>
                <a:latin typeface="Articulat Bold"/>
              </a:rPr>
              <a:t> </a:t>
            </a:r>
            <a:r>
              <a:rPr lang="en-US" sz="3000" dirty="0" err="1">
                <a:solidFill>
                  <a:srgbClr val="FFFFFF"/>
                </a:solidFill>
                <a:latin typeface="Articulat Bold"/>
              </a:rPr>
              <a:t>adına</a:t>
            </a:r>
            <a:r>
              <a:rPr lang="en-US" sz="3000" dirty="0">
                <a:solidFill>
                  <a:srgbClr val="FFFFFF"/>
                </a:solidFill>
                <a:latin typeface="Articulat Bold"/>
              </a:rPr>
              <a:t> </a:t>
            </a:r>
            <a:r>
              <a:rPr lang="en-US" sz="3000" dirty="0" err="1">
                <a:solidFill>
                  <a:srgbClr val="FFFFFF"/>
                </a:solidFill>
                <a:latin typeface="Articulat Bold"/>
              </a:rPr>
              <a:t>doğrudan</a:t>
            </a:r>
            <a:r>
              <a:rPr lang="en-US" sz="3000" dirty="0">
                <a:solidFill>
                  <a:srgbClr val="FFFFFF"/>
                </a:solidFill>
                <a:latin typeface="Articulat Bold"/>
              </a:rPr>
              <a:t> </a:t>
            </a:r>
            <a:r>
              <a:rPr lang="en-US" sz="3000" dirty="0" err="1">
                <a:solidFill>
                  <a:srgbClr val="FFFFFF"/>
                </a:solidFill>
                <a:latin typeface="Articulat Bold"/>
              </a:rPr>
              <a:t>vize</a:t>
            </a:r>
            <a:r>
              <a:rPr lang="en-US" sz="3000" dirty="0">
                <a:solidFill>
                  <a:srgbClr val="FFFFFF"/>
                </a:solidFill>
                <a:latin typeface="Articulat Bold"/>
              </a:rPr>
              <a:t> </a:t>
            </a:r>
            <a:r>
              <a:rPr lang="en-US" sz="3000" dirty="0" err="1">
                <a:solidFill>
                  <a:srgbClr val="FFFFFF"/>
                </a:solidFill>
                <a:latin typeface="Articulat Bold"/>
              </a:rPr>
              <a:t>ya</a:t>
            </a:r>
            <a:r>
              <a:rPr lang="en-US" sz="3000" dirty="0">
                <a:solidFill>
                  <a:srgbClr val="FFFFFF"/>
                </a:solidFill>
                <a:latin typeface="Articulat Bold"/>
              </a:rPr>
              <a:t> da </a:t>
            </a:r>
            <a:r>
              <a:rPr lang="en-US" sz="3000" dirty="0" err="1">
                <a:solidFill>
                  <a:srgbClr val="FFFFFF"/>
                </a:solidFill>
                <a:latin typeface="Articulat Bold"/>
              </a:rPr>
              <a:t>pasaport</a:t>
            </a:r>
            <a:r>
              <a:rPr lang="en-US" sz="3000" dirty="0">
                <a:solidFill>
                  <a:srgbClr val="FFFFFF"/>
                </a:solidFill>
                <a:latin typeface="Articulat Bold"/>
              </a:rPr>
              <a:t> </a:t>
            </a:r>
            <a:r>
              <a:rPr lang="en-US" sz="3000" dirty="0" err="1">
                <a:solidFill>
                  <a:srgbClr val="FFFFFF"/>
                </a:solidFill>
                <a:latin typeface="Articulat Bold"/>
              </a:rPr>
              <a:t>başvurusu</a:t>
            </a:r>
            <a:r>
              <a:rPr lang="en-US" sz="3000" dirty="0">
                <a:solidFill>
                  <a:srgbClr val="FFFFFF"/>
                </a:solidFill>
                <a:latin typeface="Articulat Bold"/>
              </a:rPr>
              <a:t> </a:t>
            </a:r>
            <a:r>
              <a:rPr lang="en-US" sz="3000" dirty="0" err="1">
                <a:solidFill>
                  <a:srgbClr val="FFFFFF"/>
                </a:solidFill>
                <a:latin typeface="Articulat Bold"/>
              </a:rPr>
              <a:t>yapmaz</a:t>
            </a:r>
            <a:r>
              <a:rPr lang="en-US" sz="3000" dirty="0">
                <a:solidFill>
                  <a:srgbClr val="FFFFFF"/>
                </a:solidFill>
                <a:latin typeface="Articulat Bold"/>
              </a:rPr>
              <a:t>.</a:t>
            </a:r>
          </a:p>
          <a:p>
            <a:pPr algn="just">
              <a:lnSpc>
                <a:spcPts val="2800"/>
              </a:lnSpc>
            </a:pPr>
            <a:endParaRPr lang="en-US" sz="3000" dirty="0">
              <a:solidFill>
                <a:srgbClr val="FFFFFF"/>
              </a:solidFill>
              <a:latin typeface="Articulat Bold"/>
            </a:endParaRPr>
          </a:p>
          <a:p>
            <a:pPr marL="647700" lvl="1" indent="-323850" algn="just">
              <a:lnSpc>
                <a:spcPts val="4200"/>
              </a:lnSpc>
              <a:buFont typeface="Arial"/>
              <a:buChar char="•"/>
            </a:pPr>
            <a:r>
              <a:rPr lang="en-US" sz="3000" dirty="0" err="1">
                <a:solidFill>
                  <a:srgbClr val="FFFFFF"/>
                </a:solidFill>
                <a:latin typeface="Articulat Bold"/>
              </a:rPr>
              <a:t>Vize</a:t>
            </a:r>
            <a:r>
              <a:rPr lang="en-US" sz="3000" dirty="0">
                <a:solidFill>
                  <a:srgbClr val="FFFFFF"/>
                </a:solidFill>
                <a:latin typeface="Articulat Bold"/>
              </a:rPr>
              <a:t> </a:t>
            </a:r>
            <a:r>
              <a:rPr lang="en-US" sz="3000" dirty="0" err="1">
                <a:solidFill>
                  <a:srgbClr val="FFFFFF"/>
                </a:solidFill>
                <a:latin typeface="Articulat Bold"/>
              </a:rPr>
              <a:t>masrafları</a:t>
            </a:r>
            <a:r>
              <a:rPr lang="en-US" sz="3000" dirty="0">
                <a:solidFill>
                  <a:srgbClr val="FFFFFF"/>
                </a:solidFill>
                <a:latin typeface="Articulat Bold"/>
              </a:rPr>
              <a:t> KTÜ </a:t>
            </a:r>
            <a:r>
              <a:rPr lang="en-US" sz="3000" dirty="0" err="1">
                <a:solidFill>
                  <a:srgbClr val="FFFFFF"/>
                </a:solidFill>
                <a:latin typeface="Articulat Bold"/>
              </a:rPr>
              <a:t>tarafından</a:t>
            </a:r>
            <a:r>
              <a:rPr lang="en-US" sz="3000" dirty="0">
                <a:solidFill>
                  <a:srgbClr val="FFFFFF"/>
                </a:solidFill>
                <a:latin typeface="Articulat Bold"/>
              </a:rPr>
              <a:t> </a:t>
            </a:r>
            <a:r>
              <a:rPr lang="en-US" sz="3000" dirty="0" err="1">
                <a:solidFill>
                  <a:srgbClr val="FFFFFF"/>
                </a:solidFill>
                <a:latin typeface="Articulat Bold"/>
              </a:rPr>
              <a:t>ödenmez</a:t>
            </a:r>
            <a:r>
              <a:rPr lang="en-US" sz="3000" dirty="0">
                <a:solidFill>
                  <a:srgbClr val="FFFFFF"/>
                </a:solidFill>
                <a:latin typeface="Articulat Bold"/>
              </a:rPr>
              <a:t>.</a:t>
            </a:r>
          </a:p>
          <a:p>
            <a:pPr algn="just">
              <a:lnSpc>
                <a:spcPts val="2800"/>
              </a:lnSpc>
            </a:pPr>
            <a:endParaRPr lang="en-US" sz="3000" dirty="0">
              <a:solidFill>
                <a:srgbClr val="FFFFFF"/>
              </a:solidFill>
              <a:latin typeface="Articulat Bold"/>
            </a:endParaRPr>
          </a:p>
          <a:p>
            <a:pPr marL="647700" lvl="1" indent="-323850" algn="just">
              <a:lnSpc>
                <a:spcPts val="4200"/>
              </a:lnSpc>
              <a:buFont typeface="Arial"/>
              <a:buChar char="•"/>
            </a:pPr>
            <a:r>
              <a:rPr lang="en-US" sz="3000" dirty="0">
                <a:solidFill>
                  <a:srgbClr val="FFFFFF"/>
                </a:solidFill>
                <a:latin typeface="Articulat Bold"/>
              </a:rPr>
              <a:t>25 </a:t>
            </a:r>
            <a:r>
              <a:rPr lang="en-US" sz="3000" dirty="0" err="1">
                <a:solidFill>
                  <a:srgbClr val="FFFFFF"/>
                </a:solidFill>
                <a:latin typeface="Articulat Bold"/>
              </a:rPr>
              <a:t>yaşın</a:t>
            </a:r>
            <a:r>
              <a:rPr lang="en-US" sz="3000" dirty="0">
                <a:solidFill>
                  <a:srgbClr val="FFFFFF"/>
                </a:solidFill>
                <a:latin typeface="Articulat Bold"/>
              </a:rPr>
              <a:t> </a:t>
            </a:r>
            <a:r>
              <a:rPr lang="en-US" sz="3000" dirty="0" err="1">
                <a:solidFill>
                  <a:srgbClr val="FFFFFF"/>
                </a:solidFill>
                <a:latin typeface="Articulat Bold"/>
              </a:rPr>
              <a:t>altındaki</a:t>
            </a:r>
            <a:r>
              <a:rPr lang="en-US" sz="3000" dirty="0">
                <a:solidFill>
                  <a:srgbClr val="FFFFFF"/>
                </a:solidFill>
                <a:latin typeface="Articulat Bold"/>
              </a:rPr>
              <a:t> </a:t>
            </a:r>
            <a:r>
              <a:rPr lang="en-US" sz="3000" dirty="0" err="1">
                <a:solidFill>
                  <a:srgbClr val="FFFFFF"/>
                </a:solidFill>
                <a:latin typeface="Articulat Bold"/>
              </a:rPr>
              <a:t>tüm</a:t>
            </a:r>
            <a:r>
              <a:rPr lang="en-US" sz="3000" dirty="0">
                <a:solidFill>
                  <a:srgbClr val="FFFFFF"/>
                </a:solidFill>
                <a:latin typeface="Articulat Bold"/>
              </a:rPr>
              <a:t> </a:t>
            </a:r>
            <a:r>
              <a:rPr lang="en-US" sz="3000" dirty="0" err="1">
                <a:solidFill>
                  <a:srgbClr val="FFFFFF"/>
                </a:solidFill>
                <a:latin typeface="Articulat Bold"/>
              </a:rPr>
              <a:t>öğrenciler</a:t>
            </a:r>
            <a:r>
              <a:rPr lang="en-US" sz="3000" dirty="0">
                <a:solidFill>
                  <a:srgbClr val="FFFFFF"/>
                </a:solidFill>
                <a:latin typeface="Articulat Bold"/>
              </a:rPr>
              <a:t> </a:t>
            </a:r>
            <a:r>
              <a:rPr lang="en-US" sz="3000" dirty="0" err="1">
                <a:solidFill>
                  <a:srgbClr val="FFFFFF"/>
                </a:solidFill>
                <a:latin typeface="Articulat Bold"/>
              </a:rPr>
              <a:t>harçsız</a:t>
            </a:r>
            <a:r>
              <a:rPr lang="en-US" sz="3000" dirty="0">
                <a:solidFill>
                  <a:srgbClr val="FFFFFF"/>
                </a:solidFill>
                <a:latin typeface="Articulat Bold"/>
              </a:rPr>
              <a:t> </a:t>
            </a:r>
            <a:r>
              <a:rPr lang="en-US" sz="3000" dirty="0" err="1">
                <a:solidFill>
                  <a:srgbClr val="FFFFFF"/>
                </a:solidFill>
                <a:latin typeface="Articulat Bold"/>
              </a:rPr>
              <a:t>pasaporttan</a:t>
            </a:r>
            <a:r>
              <a:rPr lang="en-US" sz="3000" dirty="0">
                <a:solidFill>
                  <a:srgbClr val="FFFFFF"/>
                </a:solidFill>
                <a:latin typeface="Articulat Bold"/>
              </a:rPr>
              <a:t> </a:t>
            </a:r>
            <a:r>
              <a:rPr lang="en-US" sz="3000" dirty="0" err="1">
                <a:solidFill>
                  <a:srgbClr val="FFFFFF"/>
                </a:solidFill>
                <a:latin typeface="Articulat Bold"/>
              </a:rPr>
              <a:t>faydalanma</a:t>
            </a:r>
            <a:r>
              <a:rPr lang="en-US" sz="3000" dirty="0">
                <a:solidFill>
                  <a:srgbClr val="FFFFFF"/>
                </a:solidFill>
                <a:latin typeface="Articulat Bold"/>
              </a:rPr>
              <a:t> </a:t>
            </a:r>
            <a:r>
              <a:rPr lang="en-US" sz="3000" dirty="0" err="1">
                <a:solidFill>
                  <a:srgbClr val="FFFFFF"/>
                </a:solidFill>
                <a:latin typeface="Articulat Bold"/>
              </a:rPr>
              <a:t>imkanına</a:t>
            </a:r>
            <a:r>
              <a:rPr lang="en-US" sz="3000" dirty="0">
                <a:solidFill>
                  <a:srgbClr val="FFFFFF"/>
                </a:solidFill>
                <a:latin typeface="Articulat Bold"/>
              </a:rPr>
              <a:t> </a:t>
            </a:r>
            <a:r>
              <a:rPr lang="en-US" sz="3000" dirty="0" err="1">
                <a:solidFill>
                  <a:srgbClr val="FFFFFF"/>
                </a:solidFill>
                <a:latin typeface="Articulat Bold"/>
              </a:rPr>
              <a:t>sahiptir</a:t>
            </a:r>
            <a:r>
              <a:rPr lang="en-US" sz="3000" dirty="0">
                <a:solidFill>
                  <a:srgbClr val="FFFFFF"/>
                </a:solidFill>
                <a:latin typeface="Articulat Bold"/>
              </a:rPr>
              <a:t>. 25 </a:t>
            </a:r>
            <a:r>
              <a:rPr lang="en-US" sz="3000" dirty="0" err="1">
                <a:solidFill>
                  <a:srgbClr val="FFFFFF"/>
                </a:solidFill>
                <a:latin typeface="Articulat Bold"/>
              </a:rPr>
              <a:t>yaş</a:t>
            </a:r>
            <a:r>
              <a:rPr lang="en-US" sz="3000" dirty="0">
                <a:solidFill>
                  <a:srgbClr val="FFFFFF"/>
                </a:solidFill>
                <a:latin typeface="Articulat Bold"/>
              </a:rPr>
              <a:t> </a:t>
            </a:r>
            <a:r>
              <a:rPr lang="en-US" sz="3000" dirty="0" err="1">
                <a:solidFill>
                  <a:srgbClr val="FFFFFF"/>
                </a:solidFill>
                <a:latin typeface="Articulat Bold"/>
              </a:rPr>
              <a:t>üstündeki</a:t>
            </a:r>
            <a:r>
              <a:rPr lang="en-US" sz="3000" dirty="0">
                <a:solidFill>
                  <a:srgbClr val="FFFFFF"/>
                </a:solidFill>
                <a:latin typeface="Articulat Bold"/>
              </a:rPr>
              <a:t> </a:t>
            </a:r>
            <a:r>
              <a:rPr lang="en-US" sz="3000" dirty="0" err="1">
                <a:solidFill>
                  <a:srgbClr val="FFFFFF"/>
                </a:solidFill>
                <a:latin typeface="Articulat Bold"/>
              </a:rPr>
              <a:t>öğrenciler</a:t>
            </a:r>
            <a:r>
              <a:rPr lang="en-US" sz="3000" dirty="0">
                <a:solidFill>
                  <a:srgbClr val="FFFFFF"/>
                </a:solidFill>
                <a:latin typeface="Articulat Bold"/>
              </a:rPr>
              <a:t> </a:t>
            </a:r>
            <a:r>
              <a:rPr lang="en-US" sz="3000" dirty="0" err="1">
                <a:solidFill>
                  <a:srgbClr val="FFFFFF"/>
                </a:solidFill>
                <a:latin typeface="Articulat Bold"/>
              </a:rPr>
              <a:t>ise</a:t>
            </a:r>
            <a:r>
              <a:rPr lang="en-US" sz="3000" dirty="0">
                <a:solidFill>
                  <a:srgbClr val="FFFFFF"/>
                </a:solidFill>
                <a:latin typeface="Articulat Bold"/>
              </a:rPr>
              <a:t> E-</a:t>
            </a:r>
            <a:r>
              <a:rPr lang="en-US" sz="3000" dirty="0" err="1">
                <a:solidFill>
                  <a:srgbClr val="FFFFFF"/>
                </a:solidFill>
                <a:latin typeface="Articulat Bold"/>
              </a:rPr>
              <a:t>belge</a:t>
            </a:r>
            <a:r>
              <a:rPr lang="en-US" sz="3000" dirty="0">
                <a:solidFill>
                  <a:srgbClr val="FFFFFF"/>
                </a:solidFill>
                <a:latin typeface="Articulat Bold"/>
              </a:rPr>
              <a:t> </a:t>
            </a:r>
            <a:r>
              <a:rPr lang="en-US" sz="3000" dirty="0" err="1">
                <a:solidFill>
                  <a:srgbClr val="FFFFFF"/>
                </a:solidFill>
                <a:latin typeface="Articulat Bold"/>
              </a:rPr>
              <a:t>sisteminden</a:t>
            </a:r>
            <a:r>
              <a:rPr lang="en-US" sz="3000" dirty="0">
                <a:solidFill>
                  <a:srgbClr val="FFFFFF"/>
                </a:solidFill>
                <a:latin typeface="Articulat Bold"/>
              </a:rPr>
              <a:t> </a:t>
            </a:r>
            <a:r>
              <a:rPr lang="en-US" sz="3000" dirty="0" err="1">
                <a:solidFill>
                  <a:srgbClr val="FFFFFF"/>
                </a:solidFill>
                <a:latin typeface="Articulat Bold"/>
              </a:rPr>
              <a:t>alacakları</a:t>
            </a:r>
            <a:r>
              <a:rPr lang="en-US" sz="3000" dirty="0">
                <a:solidFill>
                  <a:srgbClr val="FFFFFF"/>
                </a:solidFill>
                <a:latin typeface="Articulat Bold"/>
              </a:rPr>
              <a:t> </a:t>
            </a:r>
            <a:r>
              <a:rPr lang="en-US" sz="3000" dirty="0" err="1">
                <a:solidFill>
                  <a:srgbClr val="FFFFFF"/>
                </a:solidFill>
                <a:latin typeface="Articulat Bold"/>
              </a:rPr>
              <a:t>belgeler</a:t>
            </a:r>
            <a:r>
              <a:rPr lang="en-US" sz="3000" dirty="0">
                <a:solidFill>
                  <a:srgbClr val="FFFFFF"/>
                </a:solidFill>
                <a:latin typeface="Articulat Bold"/>
              </a:rPr>
              <a:t> </a:t>
            </a:r>
            <a:r>
              <a:rPr lang="en-US" sz="3000" dirty="0" err="1">
                <a:solidFill>
                  <a:srgbClr val="FFFFFF"/>
                </a:solidFill>
                <a:latin typeface="Articulat Bold"/>
              </a:rPr>
              <a:t>ile</a:t>
            </a:r>
            <a:r>
              <a:rPr lang="en-US" sz="3000" dirty="0">
                <a:solidFill>
                  <a:srgbClr val="FFFFFF"/>
                </a:solidFill>
                <a:latin typeface="Articulat Bold"/>
              </a:rPr>
              <a:t> </a:t>
            </a:r>
            <a:r>
              <a:rPr lang="en-US" sz="3000" dirty="0" err="1">
                <a:solidFill>
                  <a:srgbClr val="FFFFFF"/>
                </a:solidFill>
                <a:latin typeface="Articulat Bold"/>
              </a:rPr>
              <a:t>Öğrenci</a:t>
            </a:r>
            <a:r>
              <a:rPr lang="en-US" sz="3000" dirty="0">
                <a:solidFill>
                  <a:srgbClr val="FFFFFF"/>
                </a:solidFill>
                <a:latin typeface="Articulat Bold"/>
              </a:rPr>
              <a:t> </a:t>
            </a:r>
            <a:r>
              <a:rPr lang="en-US" sz="3000" dirty="0" err="1">
                <a:solidFill>
                  <a:srgbClr val="FFFFFF"/>
                </a:solidFill>
                <a:latin typeface="Articulat Bold"/>
              </a:rPr>
              <a:t>İşleri’ne</a:t>
            </a:r>
            <a:r>
              <a:rPr lang="en-US" sz="3000" dirty="0">
                <a:solidFill>
                  <a:srgbClr val="FFFFFF"/>
                </a:solidFill>
                <a:latin typeface="Articulat Bold"/>
              </a:rPr>
              <a:t> </a:t>
            </a:r>
            <a:r>
              <a:rPr lang="en-US" sz="3000" dirty="0" err="1">
                <a:solidFill>
                  <a:srgbClr val="FFFFFF"/>
                </a:solidFill>
                <a:latin typeface="Articulat Bold"/>
              </a:rPr>
              <a:t>başvurarak</a:t>
            </a:r>
            <a:r>
              <a:rPr lang="en-US" sz="3000" dirty="0">
                <a:solidFill>
                  <a:srgbClr val="FFFFFF"/>
                </a:solidFill>
                <a:latin typeface="Articulat Bold"/>
              </a:rPr>
              <a:t> </a:t>
            </a:r>
            <a:r>
              <a:rPr lang="en-US" sz="3000" dirty="0" err="1">
                <a:solidFill>
                  <a:srgbClr val="FFFFFF"/>
                </a:solidFill>
                <a:latin typeface="Articulat Bold"/>
              </a:rPr>
              <a:t>alacakları</a:t>
            </a:r>
            <a:r>
              <a:rPr lang="en-US" sz="3000" dirty="0">
                <a:solidFill>
                  <a:srgbClr val="FFFFFF"/>
                </a:solidFill>
                <a:latin typeface="Articulat Bold"/>
              </a:rPr>
              <a:t> </a:t>
            </a:r>
            <a:r>
              <a:rPr lang="en-US" sz="3000" dirty="0" err="1">
                <a:solidFill>
                  <a:srgbClr val="FFFFFF"/>
                </a:solidFill>
                <a:latin typeface="Articulat Bold"/>
              </a:rPr>
              <a:t>bir</a:t>
            </a:r>
            <a:r>
              <a:rPr lang="en-US" sz="3000" dirty="0">
                <a:solidFill>
                  <a:srgbClr val="FFFFFF"/>
                </a:solidFill>
                <a:latin typeface="Articulat Bold"/>
              </a:rPr>
              <a:t> </a:t>
            </a:r>
            <a:r>
              <a:rPr lang="en-US" sz="3000" dirty="0" err="1">
                <a:solidFill>
                  <a:srgbClr val="FFFFFF"/>
                </a:solidFill>
                <a:latin typeface="Articulat Bold"/>
              </a:rPr>
              <a:t>yazı</a:t>
            </a:r>
            <a:r>
              <a:rPr lang="en-US" sz="3000" dirty="0">
                <a:solidFill>
                  <a:srgbClr val="FFFFFF"/>
                </a:solidFill>
                <a:latin typeface="Articulat Bold"/>
              </a:rPr>
              <a:t> </a:t>
            </a:r>
            <a:r>
              <a:rPr lang="en-US" sz="3000" dirty="0" err="1">
                <a:solidFill>
                  <a:srgbClr val="FFFFFF"/>
                </a:solidFill>
                <a:latin typeface="Articulat Bold"/>
              </a:rPr>
              <a:t>ile</a:t>
            </a:r>
            <a:r>
              <a:rPr lang="en-US" sz="3000" dirty="0">
                <a:solidFill>
                  <a:srgbClr val="FFFFFF"/>
                </a:solidFill>
                <a:latin typeface="Articulat Bold"/>
              </a:rPr>
              <a:t> </a:t>
            </a:r>
            <a:r>
              <a:rPr lang="en-US" sz="3000" dirty="0" err="1">
                <a:solidFill>
                  <a:srgbClr val="FFFFFF"/>
                </a:solidFill>
                <a:latin typeface="Articulat Bold"/>
              </a:rPr>
              <a:t>Nüfus</a:t>
            </a:r>
            <a:r>
              <a:rPr lang="en-US" sz="3000" dirty="0">
                <a:solidFill>
                  <a:srgbClr val="FFFFFF"/>
                </a:solidFill>
                <a:latin typeface="Articulat Bold"/>
              </a:rPr>
              <a:t> </a:t>
            </a:r>
            <a:r>
              <a:rPr lang="en-US" sz="3000" dirty="0" err="1">
                <a:solidFill>
                  <a:srgbClr val="FFFFFF"/>
                </a:solidFill>
                <a:latin typeface="Articulat Bold"/>
              </a:rPr>
              <a:t>Müdürlüklerinden</a:t>
            </a:r>
            <a:r>
              <a:rPr lang="en-US" sz="3000" dirty="0">
                <a:solidFill>
                  <a:srgbClr val="FFFFFF"/>
                </a:solidFill>
                <a:latin typeface="Articulat Bold"/>
              </a:rPr>
              <a:t> </a:t>
            </a:r>
            <a:r>
              <a:rPr lang="en-US" sz="3000" dirty="0" err="1">
                <a:solidFill>
                  <a:srgbClr val="FFFFFF"/>
                </a:solidFill>
                <a:latin typeface="Articulat Bold"/>
              </a:rPr>
              <a:t>harçsız</a:t>
            </a:r>
            <a:r>
              <a:rPr lang="en-US" sz="3000" dirty="0">
                <a:solidFill>
                  <a:srgbClr val="FFFFFF"/>
                </a:solidFill>
                <a:latin typeface="Articulat Bold"/>
              </a:rPr>
              <a:t> </a:t>
            </a:r>
            <a:r>
              <a:rPr lang="en-US" sz="3000" dirty="0" err="1">
                <a:solidFill>
                  <a:srgbClr val="FFFFFF"/>
                </a:solidFill>
                <a:latin typeface="Articulat Bold"/>
              </a:rPr>
              <a:t>pasaport</a:t>
            </a:r>
            <a:r>
              <a:rPr lang="en-US" sz="3000" dirty="0">
                <a:solidFill>
                  <a:srgbClr val="FFFFFF"/>
                </a:solidFill>
                <a:latin typeface="Articulat Bold"/>
              </a:rPr>
              <a:t> </a:t>
            </a:r>
            <a:r>
              <a:rPr lang="en-US" sz="3000" dirty="0" err="1">
                <a:solidFill>
                  <a:srgbClr val="FFFFFF"/>
                </a:solidFill>
                <a:latin typeface="Articulat Bold"/>
              </a:rPr>
              <a:t>başvurusu</a:t>
            </a:r>
            <a:r>
              <a:rPr lang="en-US" sz="3000" dirty="0">
                <a:solidFill>
                  <a:srgbClr val="FFFFFF"/>
                </a:solidFill>
                <a:latin typeface="Articulat Bold"/>
              </a:rPr>
              <a:t> </a:t>
            </a:r>
            <a:r>
              <a:rPr lang="en-US" sz="3000" dirty="0" err="1">
                <a:solidFill>
                  <a:srgbClr val="FFFFFF"/>
                </a:solidFill>
                <a:latin typeface="Articulat Bold"/>
              </a:rPr>
              <a:t>yapabilecektir</a:t>
            </a:r>
            <a:r>
              <a:rPr lang="en-US" sz="3000" dirty="0">
                <a:solidFill>
                  <a:srgbClr val="FFFFFF"/>
                </a:solidFill>
                <a:latin typeface="Articulat Bold"/>
              </a:rPr>
              <a:t>.</a:t>
            </a:r>
          </a:p>
          <a:p>
            <a:pPr algn="just">
              <a:lnSpc>
                <a:spcPts val="2800"/>
              </a:lnSpc>
            </a:pPr>
            <a:endParaRPr lang="en-US" sz="3000" dirty="0">
              <a:solidFill>
                <a:srgbClr val="FFFFFF"/>
              </a:solidFill>
              <a:latin typeface="Articulat Bold"/>
            </a:endParaRPr>
          </a:p>
          <a:p>
            <a:pPr marL="647700" lvl="1" indent="-323850" algn="just">
              <a:lnSpc>
                <a:spcPts val="4200"/>
              </a:lnSpc>
              <a:buFont typeface="Arial"/>
              <a:buChar char="•"/>
            </a:pPr>
            <a:r>
              <a:rPr lang="en-US" sz="3000" dirty="0" err="1">
                <a:solidFill>
                  <a:srgbClr val="FFFFFF"/>
                </a:solidFill>
                <a:latin typeface="Articulat Bold"/>
              </a:rPr>
              <a:t>Öğrenciler</a:t>
            </a:r>
            <a:r>
              <a:rPr lang="en-US" sz="3000" dirty="0">
                <a:solidFill>
                  <a:srgbClr val="FFFFFF"/>
                </a:solidFill>
                <a:latin typeface="Articulat Bold"/>
              </a:rPr>
              <a:t> </a:t>
            </a:r>
            <a:r>
              <a:rPr lang="en-US" sz="3000" dirty="0" err="1">
                <a:solidFill>
                  <a:srgbClr val="FFFFFF"/>
                </a:solidFill>
                <a:latin typeface="Articulat Bold"/>
              </a:rPr>
              <a:t>bireysel</a:t>
            </a:r>
            <a:r>
              <a:rPr lang="en-US" sz="3000" dirty="0">
                <a:solidFill>
                  <a:srgbClr val="FFFFFF"/>
                </a:solidFill>
                <a:latin typeface="Articulat Bold"/>
              </a:rPr>
              <a:t> </a:t>
            </a:r>
            <a:r>
              <a:rPr lang="en-US" sz="3000" dirty="0" err="1">
                <a:solidFill>
                  <a:srgbClr val="FFFFFF"/>
                </a:solidFill>
                <a:latin typeface="Articulat Bold"/>
              </a:rPr>
              <a:t>olarak</a:t>
            </a:r>
            <a:r>
              <a:rPr lang="en-US" sz="3000" dirty="0">
                <a:solidFill>
                  <a:srgbClr val="FFFFFF"/>
                </a:solidFill>
                <a:latin typeface="Articulat Bold"/>
              </a:rPr>
              <a:t> </a:t>
            </a:r>
            <a:r>
              <a:rPr lang="en-US" sz="3000" dirty="0" err="1">
                <a:solidFill>
                  <a:srgbClr val="FFFFFF"/>
                </a:solidFill>
                <a:latin typeface="Articulat Bold"/>
              </a:rPr>
              <a:t>konsolosluklarla</a:t>
            </a:r>
            <a:r>
              <a:rPr lang="en-US" sz="3000" dirty="0">
                <a:solidFill>
                  <a:srgbClr val="FFFFFF"/>
                </a:solidFill>
                <a:latin typeface="Articulat Bold"/>
              </a:rPr>
              <a:t> </a:t>
            </a:r>
            <a:r>
              <a:rPr lang="en-US" sz="3000" dirty="0" err="1">
                <a:solidFill>
                  <a:srgbClr val="FFFFFF"/>
                </a:solidFill>
                <a:latin typeface="Articulat Bold"/>
              </a:rPr>
              <a:t>irtibata</a:t>
            </a:r>
            <a:r>
              <a:rPr lang="en-US" sz="3000" dirty="0">
                <a:solidFill>
                  <a:srgbClr val="FFFFFF"/>
                </a:solidFill>
                <a:latin typeface="Articulat Bold"/>
              </a:rPr>
              <a:t> </a:t>
            </a:r>
            <a:r>
              <a:rPr lang="en-US" sz="3000" dirty="0" err="1">
                <a:solidFill>
                  <a:srgbClr val="FFFFFF"/>
                </a:solidFill>
                <a:latin typeface="Articulat Bold"/>
              </a:rPr>
              <a:t>geçerek</a:t>
            </a:r>
            <a:r>
              <a:rPr lang="en-US" sz="3000" dirty="0">
                <a:solidFill>
                  <a:srgbClr val="FFFFFF"/>
                </a:solidFill>
                <a:latin typeface="Articulat Bold"/>
              </a:rPr>
              <a:t> </a:t>
            </a:r>
            <a:r>
              <a:rPr lang="en-US" sz="3000" dirty="0" err="1">
                <a:solidFill>
                  <a:srgbClr val="FFFFFF"/>
                </a:solidFill>
                <a:latin typeface="Articulat Bold"/>
              </a:rPr>
              <a:t>ya</a:t>
            </a:r>
            <a:r>
              <a:rPr lang="en-US" sz="3000" dirty="0">
                <a:solidFill>
                  <a:srgbClr val="FFFFFF"/>
                </a:solidFill>
                <a:latin typeface="Articulat Bold"/>
              </a:rPr>
              <a:t> da </a:t>
            </a:r>
            <a:r>
              <a:rPr lang="en-US" sz="3000" dirty="0" err="1">
                <a:solidFill>
                  <a:srgbClr val="FFFFFF"/>
                </a:solidFill>
                <a:latin typeface="Articulat Bold"/>
              </a:rPr>
              <a:t>aracı</a:t>
            </a:r>
            <a:r>
              <a:rPr lang="en-US" sz="3000" dirty="0">
                <a:solidFill>
                  <a:srgbClr val="FFFFFF"/>
                </a:solidFill>
                <a:latin typeface="Articulat Bold"/>
              </a:rPr>
              <a:t> </a:t>
            </a:r>
            <a:r>
              <a:rPr lang="en-US" sz="3000" dirty="0" err="1">
                <a:solidFill>
                  <a:srgbClr val="FFFFFF"/>
                </a:solidFill>
                <a:latin typeface="Articulat Bold"/>
              </a:rPr>
              <a:t>firmalar</a:t>
            </a:r>
            <a:r>
              <a:rPr lang="en-US" sz="3000" dirty="0">
                <a:solidFill>
                  <a:srgbClr val="FFFFFF"/>
                </a:solidFill>
                <a:latin typeface="Articulat Bold"/>
              </a:rPr>
              <a:t> </a:t>
            </a:r>
            <a:r>
              <a:rPr lang="en-US" sz="3000" dirty="0" err="1">
                <a:solidFill>
                  <a:srgbClr val="FFFFFF"/>
                </a:solidFill>
                <a:latin typeface="Articulat Bold"/>
              </a:rPr>
              <a:t>vasıtasıyla</a:t>
            </a:r>
            <a:r>
              <a:rPr lang="en-US" sz="3000" dirty="0">
                <a:solidFill>
                  <a:srgbClr val="FFFFFF"/>
                </a:solidFill>
                <a:latin typeface="Articulat Bold"/>
              </a:rPr>
              <a:t> </a:t>
            </a:r>
            <a:r>
              <a:rPr lang="en-US" sz="3000" dirty="0" err="1">
                <a:solidFill>
                  <a:srgbClr val="FFFFFF"/>
                </a:solidFill>
                <a:latin typeface="Articulat Bold"/>
              </a:rPr>
              <a:t>vize</a:t>
            </a:r>
            <a:r>
              <a:rPr lang="en-US" sz="3000" dirty="0">
                <a:solidFill>
                  <a:srgbClr val="FFFFFF"/>
                </a:solidFill>
                <a:latin typeface="Articulat Bold"/>
              </a:rPr>
              <a:t> </a:t>
            </a:r>
            <a:r>
              <a:rPr lang="en-US" sz="3000" dirty="0" err="1">
                <a:solidFill>
                  <a:srgbClr val="FFFFFF"/>
                </a:solidFill>
                <a:latin typeface="Articulat Bold"/>
              </a:rPr>
              <a:t>başvurusunda</a:t>
            </a:r>
            <a:r>
              <a:rPr lang="en-US" sz="3000" dirty="0">
                <a:solidFill>
                  <a:srgbClr val="FFFFFF"/>
                </a:solidFill>
                <a:latin typeface="Articulat Bold"/>
              </a:rPr>
              <a:t> </a:t>
            </a:r>
            <a:r>
              <a:rPr lang="en-US" sz="3000" dirty="0" err="1">
                <a:solidFill>
                  <a:srgbClr val="FFFFFF"/>
                </a:solidFill>
                <a:latin typeface="Articulat Bold"/>
              </a:rPr>
              <a:t>bulunurlar</a:t>
            </a:r>
            <a:r>
              <a:rPr lang="en-US" sz="3000" dirty="0">
                <a:solidFill>
                  <a:srgbClr val="FFFFFF"/>
                </a:solidFill>
                <a:latin typeface="Articulat Bold"/>
              </a:rPr>
              <a:t>.</a:t>
            </a:r>
          </a:p>
          <a:p>
            <a:pPr algn="just">
              <a:lnSpc>
                <a:spcPts val="4200"/>
              </a:lnSpc>
            </a:pPr>
            <a:endParaRPr lang="en-US" sz="3000" dirty="0">
              <a:solidFill>
                <a:srgbClr val="FFFFFF"/>
              </a:solidFill>
              <a:latin typeface="Articulat Bold"/>
            </a:endParaRPr>
          </a:p>
        </p:txBody>
      </p:sp>
      <p:sp>
        <p:nvSpPr>
          <p:cNvPr id="8" name="TextBox 8"/>
          <p:cNvSpPr txBox="1"/>
          <p:nvPr/>
        </p:nvSpPr>
        <p:spPr>
          <a:xfrm>
            <a:off x="9402187" y="670227"/>
            <a:ext cx="7857113" cy="1009650"/>
          </a:xfrm>
          <a:prstGeom prst="rect">
            <a:avLst/>
          </a:prstGeom>
        </p:spPr>
        <p:txBody>
          <a:bodyPr lIns="0" tIns="0" rIns="0" bIns="0" rtlCol="0" anchor="t">
            <a:spAutoFit/>
          </a:bodyPr>
          <a:lstStyle/>
          <a:p>
            <a:pPr>
              <a:lnSpc>
                <a:spcPts val="7500"/>
              </a:lnSpc>
            </a:pPr>
            <a:r>
              <a:rPr lang="en-US" sz="7500">
                <a:solidFill>
                  <a:srgbClr val="FFFFFF"/>
                </a:solidFill>
                <a:latin typeface="Articulat Bold"/>
              </a:rPr>
              <a:t>Pasaport ve Vize</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588917" y="377523"/>
            <a:ext cx="6023456" cy="1302353"/>
            <a:chOff x="0" y="0"/>
            <a:chExt cx="8031274" cy="1736471"/>
          </a:xfrm>
        </p:grpSpPr>
        <p:sp>
          <p:nvSpPr>
            <p:cNvPr id="3" name="Freeform 3"/>
            <p:cNvSpPr/>
            <p:nvPr/>
          </p:nvSpPr>
          <p:spPr>
            <a:xfrm>
              <a:off x="0" y="0"/>
              <a:ext cx="3477861" cy="1736471"/>
            </a:xfrm>
            <a:custGeom>
              <a:avLst/>
              <a:gdLst/>
              <a:ahLst/>
              <a:cxnLst/>
              <a:rect l="l" t="t" r="r" b="b"/>
              <a:pathLst>
                <a:path w="3477861" h="1736471">
                  <a:moveTo>
                    <a:pt x="0" y="0"/>
                  </a:moveTo>
                  <a:lnTo>
                    <a:pt x="3477861" y="0"/>
                  </a:lnTo>
                  <a:lnTo>
                    <a:pt x="3477861" y="1736471"/>
                  </a:lnTo>
                  <a:lnTo>
                    <a:pt x="0" y="1736471"/>
                  </a:lnTo>
                  <a:lnTo>
                    <a:pt x="0" y="0"/>
                  </a:lnTo>
                  <a:close/>
                </a:path>
              </a:pathLst>
            </a:custGeom>
            <a:blipFill>
              <a:blip r:embed="rId2"/>
              <a:stretch>
                <a:fillRect/>
              </a:stretch>
            </a:blipFill>
          </p:spPr>
          <p:txBody>
            <a:bodyPr/>
            <a:lstStyle/>
            <a:p>
              <a:endParaRPr lang="tr-TR"/>
            </a:p>
          </p:txBody>
        </p:sp>
        <p:sp>
          <p:nvSpPr>
            <p:cNvPr id="4" name="Freeform 4"/>
            <p:cNvSpPr/>
            <p:nvPr/>
          </p:nvSpPr>
          <p:spPr>
            <a:xfrm>
              <a:off x="4120790" y="467931"/>
              <a:ext cx="3910484" cy="800608"/>
            </a:xfrm>
            <a:custGeom>
              <a:avLst/>
              <a:gdLst/>
              <a:ahLst/>
              <a:cxnLst/>
              <a:rect l="l" t="t" r="r" b="b"/>
              <a:pathLst>
                <a:path w="3910484" h="800608">
                  <a:moveTo>
                    <a:pt x="0" y="0"/>
                  </a:moveTo>
                  <a:lnTo>
                    <a:pt x="3910484" y="0"/>
                  </a:lnTo>
                  <a:lnTo>
                    <a:pt x="3910484" y="800608"/>
                  </a:lnTo>
                  <a:lnTo>
                    <a:pt x="0" y="800608"/>
                  </a:lnTo>
                  <a:lnTo>
                    <a:pt x="0" y="0"/>
                  </a:lnTo>
                  <a:close/>
                </a:path>
              </a:pathLst>
            </a:custGeom>
            <a:blipFill>
              <a:blip r:embed="rId3"/>
              <a:stretch>
                <a:fillRect/>
              </a:stretch>
            </a:blipFill>
          </p:spPr>
          <p:txBody>
            <a:bodyPr/>
            <a:lstStyle/>
            <a:p>
              <a:endParaRPr lang="tr-TR"/>
            </a:p>
          </p:txBody>
        </p:sp>
      </p:grpSp>
      <p:grpSp>
        <p:nvGrpSpPr>
          <p:cNvPr id="5" name="Group 5"/>
          <p:cNvGrpSpPr/>
          <p:nvPr/>
        </p:nvGrpSpPr>
        <p:grpSpPr>
          <a:xfrm>
            <a:off x="176139" y="1841099"/>
            <a:ext cx="15971185" cy="7581456"/>
            <a:chOff x="-327574" y="-1278164"/>
            <a:chExt cx="21294914" cy="10108609"/>
          </a:xfrm>
        </p:grpSpPr>
        <p:grpSp>
          <p:nvGrpSpPr>
            <p:cNvPr id="7" name="Group 7"/>
            <p:cNvGrpSpPr/>
            <p:nvPr/>
          </p:nvGrpSpPr>
          <p:grpSpPr>
            <a:xfrm>
              <a:off x="-327574" y="3563052"/>
              <a:ext cx="4114802" cy="2127946"/>
              <a:chOff x="-154781" y="0"/>
              <a:chExt cx="812800" cy="420335"/>
            </a:xfrm>
          </p:grpSpPr>
          <p:sp>
            <p:nvSpPr>
              <p:cNvPr id="8" name="Freeform 8"/>
              <p:cNvSpPr/>
              <p:nvPr/>
            </p:nvSpPr>
            <p:spPr>
              <a:xfrm>
                <a:off x="0" y="0"/>
                <a:ext cx="472122" cy="406400"/>
              </a:xfrm>
              <a:custGeom>
                <a:avLst/>
                <a:gdLst/>
                <a:ahLst/>
                <a:cxnLst/>
                <a:rect l="l" t="t" r="r" b="b"/>
                <a:pathLst>
                  <a:path w="472122" h="406400">
                    <a:moveTo>
                      <a:pt x="0" y="0"/>
                    </a:moveTo>
                    <a:lnTo>
                      <a:pt x="472122" y="0"/>
                    </a:lnTo>
                    <a:lnTo>
                      <a:pt x="472122" y="406400"/>
                    </a:lnTo>
                    <a:lnTo>
                      <a:pt x="0" y="406400"/>
                    </a:lnTo>
                    <a:close/>
                  </a:path>
                </a:pathLst>
              </a:custGeom>
              <a:solidFill>
                <a:srgbClr val="FFFFFF"/>
              </a:solidFill>
            </p:spPr>
            <p:txBody>
              <a:bodyPr/>
              <a:lstStyle/>
              <a:p>
                <a:endParaRPr lang="tr-TR"/>
              </a:p>
            </p:txBody>
          </p:sp>
          <p:sp>
            <p:nvSpPr>
              <p:cNvPr id="9" name="TextBox 9"/>
              <p:cNvSpPr txBox="1"/>
              <p:nvPr/>
            </p:nvSpPr>
            <p:spPr>
              <a:xfrm>
                <a:off x="-154781" y="13935"/>
                <a:ext cx="812800" cy="406400"/>
              </a:xfrm>
              <a:prstGeom prst="rect">
                <a:avLst/>
              </a:prstGeom>
            </p:spPr>
            <p:txBody>
              <a:bodyPr lIns="50800" tIns="50800" rIns="50800" bIns="50800" rtlCol="0" anchor="ctr"/>
              <a:lstStyle/>
              <a:p>
                <a:pPr algn="ctr">
                  <a:lnSpc>
                    <a:spcPts val="2520"/>
                  </a:lnSpc>
                </a:pPr>
                <a:endParaRPr lang="en-US" sz="1800" dirty="0">
                  <a:solidFill>
                    <a:srgbClr val="FFFFFF"/>
                  </a:solidFill>
                  <a:latin typeface="Articulat Bold"/>
                </a:endParaRPr>
              </a:p>
            </p:txBody>
          </p:sp>
        </p:grpSp>
        <p:sp>
          <p:nvSpPr>
            <p:cNvPr id="11" name="Freeform 11"/>
            <p:cNvSpPr/>
            <p:nvPr/>
          </p:nvSpPr>
          <p:spPr>
            <a:xfrm>
              <a:off x="456005" y="6339583"/>
              <a:ext cx="2390119" cy="2057400"/>
            </a:xfrm>
            <a:custGeom>
              <a:avLst/>
              <a:gdLst/>
              <a:ahLst/>
              <a:cxnLst/>
              <a:rect l="l" t="t" r="r" b="b"/>
              <a:pathLst>
                <a:path w="472122" h="406400">
                  <a:moveTo>
                    <a:pt x="0" y="0"/>
                  </a:moveTo>
                  <a:lnTo>
                    <a:pt x="472122" y="0"/>
                  </a:lnTo>
                  <a:lnTo>
                    <a:pt x="472122" y="406400"/>
                  </a:lnTo>
                  <a:lnTo>
                    <a:pt x="0" y="406400"/>
                  </a:lnTo>
                  <a:close/>
                </a:path>
              </a:pathLst>
            </a:custGeom>
            <a:solidFill>
              <a:srgbClr val="FFFFFF"/>
            </a:solidFill>
          </p:spPr>
          <p:txBody>
            <a:bodyPr/>
            <a:lstStyle/>
            <a:p>
              <a:endParaRPr lang="tr-TR" dirty="0"/>
            </a:p>
          </p:txBody>
        </p:sp>
        <p:sp>
          <p:nvSpPr>
            <p:cNvPr id="14" name="Freeform 14"/>
            <p:cNvSpPr/>
            <p:nvPr/>
          </p:nvSpPr>
          <p:spPr>
            <a:xfrm>
              <a:off x="11883319" y="3766252"/>
              <a:ext cx="2390119" cy="2057399"/>
            </a:xfrm>
            <a:custGeom>
              <a:avLst/>
              <a:gdLst/>
              <a:ahLst/>
              <a:cxnLst/>
              <a:rect l="l" t="t" r="r" b="b"/>
              <a:pathLst>
                <a:path w="472122" h="406400">
                  <a:moveTo>
                    <a:pt x="0" y="0"/>
                  </a:moveTo>
                  <a:lnTo>
                    <a:pt x="472122" y="0"/>
                  </a:lnTo>
                  <a:lnTo>
                    <a:pt x="472122" y="406400"/>
                  </a:lnTo>
                  <a:lnTo>
                    <a:pt x="0" y="406400"/>
                  </a:lnTo>
                  <a:close/>
                </a:path>
              </a:pathLst>
            </a:custGeom>
            <a:solidFill>
              <a:srgbClr val="FFFFFF"/>
            </a:solidFill>
          </p:spPr>
          <p:txBody>
            <a:bodyPr/>
            <a:lstStyle/>
            <a:p>
              <a:endParaRPr lang="tr-TR"/>
            </a:p>
          </p:txBody>
        </p:sp>
        <p:grpSp>
          <p:nvGrpSpPr>
            <p:cNvPr id="19" name="Group 19"/>
            <p:cNvGrpSpPr/>
            <p:nvPr/>
          </p:nvGrpSpPr>
          <p:grpSpPr>
            <a:xfrm>
              <a:off x="11883318" y="2052310"/>
              <a:ext cx="2143736" cy="579102"/>
              <a:chOff x="0" y="0"/>
              <a:chExt cx="423454" cy="114391"/>
            </a:xfrm>
          </p:grpSpPr>
          <p:sp>
            <p:nvSpPr>
              <p:cNvPr id="20" name="Freeform 20"/>
              <p:cNvSpPr/>
              <p:nvPr/>
            </p:nvSpPr>
            <p:spPr>
              <a:xfrm>
                <a:off x="0" y="0"/>
                <a:ext cx="423454" cy="114391"/>
              </a:xfrm>
              <a:custGeom>
                <a:avLst/>
                <a:gdLst/>
                <a:ahLst/>
                <a:cxnLst/>
                <a:rect l="l" t="t" r="r" b="b"/>
                <a:pathLst>
                  <a:path w="423454" h="114391">
                    <a:moveTo>
                      <a:pt x="0" y="0"/>
                    </a:moveTo>
                    <a:lnTo>
                      <a:pt x="423454" y="0"/>
                    </a:lnTo>
                    <a:lnTo>
                      <a:pt x="423454" y="114391"/>
                    </a:lnTo>
                    <a:lnTo>
                      <a:pt x="0" y="114391"/>
                    </a:lnTo>
                    <a:close/>
                  </a:path>
                </a:pathLst>
              </a:custGeom>
              <a:solidFill>
                <a:srgbClr val="FFFFFF"/>
              </a:solidFill>
            </p:spPr>
            <p:txBody>
              <a:bodyPr/>
              <a:lstStyle/>
              <a:p>
                <a:endParaRPr lang="tr-TR"/>
              </a:p>
            </p:txBody>
          </p:sp>
          <p:sp>
            <p:nvSpPr>
              <p:cNvPr id="21" name="TextBox 21"/>
              <p:cNvSpPr txBox="1"/>
              <p:nvPr/>
            </p:nvSpPr>
            <p:spPr>
              <a:xfrm>
                <a:off x="0" y="-47625"/>
                <a:ext cx="812800" cy="860425"/>
              </a:xfrm>
              <a:prstGeom prst="rect">
                <a:avLst/>
              </a:prstGeom>
            </p:spPr>
            <p:txBody>
              <a:bodyPr lIns="50800" tIns="50800" rIns="50800" bIns="50800" rtlCol="0" anchor="ctr"/>
              <a:lstStyle/>
              <a:p>
                <a:pPr algn="ctr">
                  <a:lnSpc>
                    <a:spcPts val="2520"/>
                  </a:lnSpc>
                </a:pPr>
                <a:endParaRPr/>
              </a:p>
            </p:txBody>
          </p:sp>
        </p:grpSp>
        <p:grpSp>
          <p:nvGrpSpPr>
            <p:cNvPr id="22" name="Group 22"/>
            <p:cNvGrpSpPr/>
            <p:nvPr/>
          </p:nvGrpSpPr>
          <p:grpSpPr>
            <a:xfrm>
              <a:off x="8512419" y="7881383"/>
              <a:ext cx="2143736" cy="579102"/>
              <a:chOff x="0" y="0"/>
              <a:chExt cx="423454" cy="114391"/>
            </a:xfrm>
          </p:grpSpPr>
          <p:sp>
            <p:nvSpPr>
              <p:cNvPr id="23" name="Freeform 23"/>
              <p:cNvSpPr/>
              <p:nvPr/>
            </p:nvSpPr>
            <p:spPr>
              <a:xfrm>
                <a:off x="0" y="0"/>
                <a:ext cx="423454" cy="114391"/>
              </a:xfrm>
              <a:custGeom>
                <a:avLst/>
                <a:gdLst/>
                <a:ahLst/>
                <a:cxnLst/>
                <a:rect l="l" t="t" r="r" b="b"/>
                <a:pathLst>
                  <a:path w="423454" h="114391">
                    <a:moveTo>
                      <a:pt x="0" y="0"/>
                    </a:moveTo>
                    <a:lnTo>
                      <a:pt x="423454" y="0"/>
                    </a:lnTo>
                    <a:lnTo>
                      <a:pt x="423454" y="114391"/>
                    </a:lnTo>
                    <a:lnTo>
                      <a:pt x="0" y="114391"/>
                    </a:lnTo>
                    <a:close/>
                  </a:path>
                </a:pathLst>
              </a:custGeom>
              <a:solidFill>
                <a:srgbClr val="FFFFFF"/>
              </a:solidFill>
            </p:spPr>
            <p:txBody>
              <a:bodyPr/>
              <a:lstStyle/>
              <a:p>
                <a:endParaRPr lang="tr-TR"/>
              </a:p>
            </p:txBody>
          </p:sp>
          <p:sp>
            <p:nvSpPr>
              <p:cNvPr id="24" name="TextBox 24"/>
              <p:cNvSpPr txBox="1"/>
              <p:nvPr/>
            </p:nvSpPr>
            <p:spPr>
              <a:xfrm>
                <a:off x="0" y="-47625"/>
                <a:ext cx="812800" cy="860425"/>
              </a:xfrm>
              <a:prstGeom prst="rect">
                <a:avLst/>
              </a:prstGeom>
            </p:spPr>
            <p:txBody>
              <a:bodyPr lIns="50800" tIns="50800" rIns="50800" bIns="50800" rtlCol="0" anchor="ctr"/>
              <a:lstStyle/>
              <a:p>
                <a:pPr algn="ctr">
                  <a:lnSpc>
                    <a:spcPts val="2520"/>
                  </a:lnSpc>
                </a:pPr>
                <a:endParaRPr/>
              </a:p>
            </p:txBody>
          </p:sp>
        </p:grpSp>
        <p:grpSp>
          <p:nvGrpSpPr>
            <p:cNvPr id="25" name="Group 25"/>
            <p:cNvGrpSpPr/>
            <p:nvPr/>
          </p:nvGrpSpPr>
          <p:grpSpPr>
            <a:xfrm rot="-5400000">
              <a:off x="10839053" y="4896057"/>
              <a:ext cx="7501178" cy="367598"/>
              <a:chOff x="0" y="0"/>
              <a:chExt cx="1481714" cy="72612"/>
            </a:xfrm>
          </p:grpSpPr>
          <p:sp>
            <p:nvSpPr>
              <p:cNvPr id="26" name="Freeform 26"/>
              <p:cNvSpPr/>
              <p:nvPr/>
            </p:nvSpPr>
            <p:spPr>
              <a:xfrm>
                <a:off x="0" y="0"/>
                <a:ext cx="1481714" cy="72612"/>
              </a:xfrm>
              <a:custGeom>
                <a:avLst/>
                <a:gdLst/>
                <a:ahLst/>
                <a:cxnLst/>
                <a:rect l="l" t="t" r="r" b="b"/>
                <a:pathLst>
                  <a:path w="1481714" h="72612">
                    <a:moveTo>
                      <a:pt x="0" y="0"/>
                    </a:moveTo>
                    <a:lnTo>
                      <a:pt x="1481714" y="0"/>
                    </a:lnTo>
                    <a:lnTo>
                      <a:pt x="1481714" y="72612"/>
                    </a:lnTo>
                    <a:lnTo>
                      <a:pt x="0" y="72612"/>
                    </a:lnTo>
                    <a:close/>
                  </a:path>
                </a:pathLst>
              </a:custGeom>
              <a:solidFill>
                <a:srgbClr val="FFFFFF"/>
              </a:solidFill>
            </p:spPr>
            <p:txBody>
              <a:bodyPr/>
              <a:lstStyle/>
              <a:p>
                <a:endParaRPr lang="tr-TR"/>
              </a:p>
            </p:txBody>
          </p:sp>
          <p:sp>
            <p:nvSpPr>
              <p:cNvPr id="27" name="TextBox 27"/>
              <p:cNvSpPr txBox="1"/>
              <p:nvPr/>
            </p:nvSpPr>
            <p:spPr>
              <a:xfrm>
                <a:off x="0" y="-47625"/>
                <a:ext cx="812800" cy="860425"/>
              </a:xfrm>
              <a:prstGeom prst="rect">
                <a:avLst/>
              </a:prstGeom>
            </p:spPr>
            <p:txBody>
              <a:bodyPr lIns="50800" tIns="50800" rIns="50800" bIns="50800" rtlCol="0" anchor="ctr"/>
              <a:lstStyle/>
              <a:p>
                <a:pPr algn="ctr">
                  <a:lnSpc>
                    <a:spcPts val="2520"/>
                  </a:lnSpc>
                </a:pPr>
                <a:endParaRPr/>
              </a:p>
            </p:txBody>
          </p:sp>
        </p:grpSp>
        <p:sp>
          <p:nvSpPr>
            <p:cNvPr id="28" name="TextBox 28"/>
            <p:cNvSpPr txBox="1"/>
            <p:nvPr/>
          </p:nvSpPr>
          <p:spPr>
            <a:xfrm>
              <a:off x="344970" y="-1278164"/>
              <a:ext cx="20622370" cy="683948"/>
            </a:xfrm>
            <a:prstGeom prst="rect">
              <a:avLst/>
            </a:prstGeom>
          </p:spPr>
          <p:txBody>
            <a:bodyPr wrap="square" lIns="0" tIns="0" rIns="0" bIns="0" rtlCol="0" anchor="t">
              <a:spAutoFit/>
            </a:bodyPr>
            <a:lstStyle/>
            <a:p>
              <a:pPr>
                <a:lnSpc>
                  <a:spcPts val="3999"/>
                </a:lnSpc>
              </a:pPr>
              <a:r>
                <a:rPr lang="tr-TR" sz="3999" dirty="0">
                  <a:solidFill>
                    <a:srgbClr val="8DC63F"/>
                  </a:solidFill>
                  <a:latin typeface="Articulat Bold"/>
                </a:rPr>
                <a:t>2024 PROJELERİNDEN İTİBAREN GEÇERLİ HİBE MİKTARLARI</a:t>
              </a:r>
              <a:endParaRPr lang="en-US" sz="3999" dirty="0">
                <a:solidFill>
                  <a:srgbClr val="8DC63F"/>
                </a:solidFill>
                <a:latin typeface="Articulat Bold"/>
              </a:endParaRPr>
            </a:p>
          </p:txBody>
        </p:sp>
      </p:grpSp>
      <p:graphicFrame>
        <p:nvGraphicFramePr>
          <p:cNvPr id="34" name="Tablo 33">
            <a:extLst>
              <a:ext uri="{FF2B5EF4-FFF2-40B4-BE49-F238E27FC236}">
                <a16:creationId xmlns:a16="http://schemas.microsoft.com/office/drawing/2014/main" id="{B4555E4B-E981-AAB2-190D-754DA833DBA5}"/>
              </a:ext>
            </a:extLst>
          </p:cNvPr>
          <p:cNvGraphicFramePr>
            <a:graphicFrameLocks noGrp="1"/>
          </p:cNvGraphicFramePr>
          <p:nvPr>
            <p:extLst>
              <p:ext uri="{D42A27DB-BD31-4B8C-83A1-F6EECF244321}">
                <p14:modId xmlns:p14="http://schemas.microsoft.com/office/powerpoint/2010/main" val="1898291291"/>
              </p:ext>
            </p:extLst>
          </p:nvPr>
        </p:nvGraphicFramePr>
        <p:xfrm>
          <a:off x="588917" y="2857503"/>
          <a:ext cx="13050882" cy="6949440"/>
        </p:xfrm>
        <a:graphic>
          <a:graphicData uri="http://schemas.openxmlformats.org/drawingml/2006/table">
            <a:tbl>
              <a:tblPr firstRow="1" bandRow="1">
                <a:tableStyleId>{5C22544A-7EE6-4342-B048-85BDC9FD1C3A}</a:tableStyleId>
              </a:tblPr>
              <a:tblGrid>
                <a:gridCol w="2611483">
                  <a:extLst>
                    <a:ext uri="{9D8B030D-6E8A-4147-A177-3AD203B41FA5}">
                      <a16:colId xmlns:a16="http://schemas.microsoft.com/office/drawing/2014/main" val="3320856713"/>
                    </a:ext>
                  </a:extLst>
                </a:gridCol>
                <a:gridCol w="7543800">
                  <a:extLst>
                    <a:ext uri="{9D8B030D-6E8A-4147-A177-3AD203B41FA5}">
                      <a16:colId xmlns:a16="http://schemas.microsoft.com/office/drawing/2014/main" val="3193822890"/>
                    </a:ext>
                  </a:extLst>
                </a:gridCol>
                <a:gridCol w="2895599">
                  <a:extLst>
                    <a:ext uri="{9D8B030D-6E8A-4147-A177-3AD203B41FA5}">
                      <a16:colId xmlns:a16="http://schemas.microsoft.com/office/drawing/2014/main" val="4123090520"/>
                    </a:ext>
                  </a:extLst>
                </a:gridCol>
              </a:tblGrid>
              <a:tr h="1071627">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tr-TR" sz="3200" b="1" i="0" u="none" strike="noStrike" kern="1200" baseline="0" dirty="0">
                          <a:solidFill>
                            <a:schemeClr val="lt1"/>
                          </a:solidFill>
                          <a:latin typeface="+mn-lt"/>
                          <a:ea typeface="+mn-ea"/>
                          <a:cs typeface="+mn-cs"/>
                        </a:rPr>
                        <a:t>Ülke Grupları </a:t>
                      </a:r>
                      <a:r>
                        <a:rPr lang="tr-TR" sz="1800" b="0" i="0" u="none" strike="noStrike" kern="1200" baseline="0" dirty="0">
                          <a:solidFill>
                            <a:schemeClr val="lt1"/>
                          </a:solidFill>
                          <a:latin typeface="+mn-lt"/>
                          <a:ea typeface="+mn-ea"/>
                          <a:cs typeface="+mn-cs"/>
                        </a:rPr>
                        <a:t>	</a:t>
                      </a:r>
                    </a:p>
                    <a:p>
                      <a:pPr algn="ctr"/>
                      <a:endParaRPr lang="tr-TR"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tr-TR" sz="3200" b="1" i="0" u="none" strike="noStrike" kern="1200" baseline="0" dirty="0">
                          <a:solidFill>
                            <a:schemeClr val="lt1"/>
                          </a:solidFill>
                          <a:latin typeface="+mn-lt"/>
                          <a:ea typeface="+mn-ea"/>
                          <a:cs typeface="+mn-cs"/>
                        </a:rPr>
                        <a:t>Misafir Olunacak Ülke </a:t>
                      </a:r>
                      <a:r>
                        <a:rPr lang="tr-TR" sz="3200" b="0" i="0" u="none" strike="noStrike" kern="1200" baseline="0" dirty="0">
                          <a:solidFill>
                            <a:schemeClr val="lt1"/>
                          </a:solidFill>
                          <a:latin typeface="+mn-lt"/>
                          <a:ea typeface="+mn-ea"/>
                          <a:cs typeface="+mn-cs"/>
                        </a:rPr>
                        <a:t>	</a:t>
                      </a:r>
                    </a:p>
                    <a:p>
                      <a:pPr algn="ctr"/>
                      <a:endParaRPr lang="tr-TR"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tr-TR" sz="3200" b="1" i="0" u="none" strike="noStrike" kern="1200" baseline="0" dirty="0">
                          <a:solidFill>
                            <a:schemeClr val="lt1"/>
                          </a:solidFill>
                          <a:latin typeface="+mn-lt"/>
                          <a:ea typeface="+mn-ea"/>
                          <a:cs typeface="+mn-cs"/>
                        </a:rPr>
                        <a:t>Aylık Hibe Öğrenim</a:t>
                      </a:r>
                      <a:endParaRPr lang="tr-TR" sz="1800" b="0" i="0" u="none" strike="noStrike" kern="1200" baseline="0" dirty="0">
                        <a:solidFill>
                          <a:schemeClr val="lt1"/>
                        </a:solidFill>
                        <a:latin typeface="+mn-lt"/>
                        <a:ea typeface="+mn-ea"/>
                        <a:cs typeface="+mn-cs"/>
                      </a:endParaRPr>
                    </a:p>
                    <a:p>
                      <a:pPr algn="ctr"/>
                      <a:endParaRPr lang="tr-TR" dirty="0"/>
                    </a:p>
                  </a:txBody>
                  <a:tcPr/>
                </a:tc>
                <a:extLst>
                  <a:ext uri="{0D108BD9-81ED-4DB2-BD59-A6C34878D82A}">
                    <a16:rowId xmlns:a16="http://schemas.microsoft.com/office/drawing/2014/main" val="887080779"/>
                  </a:ext>
                </a:extLst>
              </a:tr>
              <a:tr h="3591397">
                <a:tc>
                  <a:txBody>
                    <a:bodyPr/>
                    <a:lstStyle/>
                    <a:p>
                      <a:pPr algn="ctr"/>
                      <a:r>
                        <a:rPr lang="tr-TR" sz="3200" b="1" dirty="0"/>
                        <a:t>Üst Grup Ülkeler</a:t>
                      </a: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tr-TR" sz="3200" b="0" i="0" u="none" strike="noStrike" kern="1200" baseline="0" dirty="0">
                          <a:solidFill>
                            <a:schemeClr val="dk1"/>
                          </a:solidFill>
                          <a:latin typeface="+mn-lt"/>
                          <a:ea typeface="+mn-ea"/>
                          <a:cs typeface="+mn-cs"/>
                        </a:rPr>
                        <a:t>Almanya, Avusturya, Belçika, </a:t>
                      </a:r>
                      <a:r>
                        <a:rPr lang="tr-TR" sz="3200" b="0" i="0" u="none" strike="noStrike" kern="1200" baseline="0" dirty="0" err="1">
                          <a:solidFill>
                            <a:schemeClr val="dk1"/>
                          </a:solidFill>
                          <a:latin typeface="+mn-lt"/>
                          <a:ea typeface="+mn-ea"/>
                          <a:cs typeface="+mn-cs"/>
                        </a:rPr>
                        <a:t>Çekya</a:t>
                      </a:r>
                      <a:r>
                        <a:rPr lang="tr-TR" sz="3200" b="0" i="0" u="none" strike="noStrike" kern="1200" baseline="0" dirty="0">
                          <a:solidFill>
                            <a:schemeClr val="dk1"/>
                          </a:solidFill>
                          <a:latin typeface="+mn-lt"/>
                          <a:ea typeface="+mn-ea"/>
                          <a:cs typeface="+mn-cs"/>
                        </a:rPr>
                        <a:t>, Danimarka, Estonya, Finlandiya, Fransa, Güney Kıbrıs Rum Yönetimi, Hollanda, İrlanda, İspanya, İsveç, İtalya, İzlanda, Letonya, Lihtenştayn, Lüksemburg, Malta, Norveç, Portekiz, Slovakya, Slovenya, Yunanistan 	</a:t>
                      </a:r>
                    </a:p>
                    <a:p>
                      <a:endParaRPr lang="tr-TR" dirty="0"/>
                    </a:p>
                  </a:txBody>
                  <a:tcPr/>
                </a:tc>
                <a:tc>
                  <a:txBody>
                    <a:bodyPr/>
                    <a:lstStyle/>
                    <a:p>
                      <a:pPr algn="ctr"/>
                      <a:r>
                        <a:rPr lang="tr-TR" sz="4200" b="1" dirty="0"/>
                        <a:t>600 AVRO</a:t>
                      </a:r>
                    </a:p>
                  </a:txBody>
                  <a:tcPr anchor="ctr"/>
                </a:tc>
                <a:extLst>
                  <a:ext uri="{0D108BD9-81ED-4DB2-BD59-A6C34878D82A}">
                    <a16:rowId xmlns:a16="http://schemas.microsoft.com/office/drawing/2014/main" val="1371879436"/>
                  </a:ext>
                </a:extLst>
              </a:tr>
              <a:tr h="1737773">
                <a:tc>
                  <a:txBody>
                    <a:bodyPr/>
                    <a:lstStyle/>
                    <a:p>
                      <a:pPr algn="ctr"/>
                      <a:r>
                        <a:rPr lang="tr-TR" sz="3200" b="1" dirty="0"/>
                        <a:t>Alt Grup Ülkeler</a:t>
                      </a: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tr-TR" sz="3200" b="0" i="0" u="none" strike="noStrike" kern="1200" baseline="0" dirty="0">
                          <a:solidFill>
                            <a:schemeClr val="dk1"/>
                          </a:solidFill>
                          <a:latin typeface="+mn-lt"/>
                          <a:ea typeface="+mn-ea"/>
                          <a:cs typeface="+mn-cs"/>
                        </a:rPr>
                        <a:t>Bulgaristan, Hırvatistan, Kuzey Makedonya, Litvanya, Macaristan, Polonya, Romanya, Sırbistan 	</a:t>
                      </a:r>
                    </a:p>
                    <a:p>
                      <a:endParaRPr lang="tr-TR" dirty="0"/>
                    </a:p>
                  </a:txBody>
                  <a:tcPr/>
                </a:tc>
                <a:tc>
                  <a:txBody>
                    <a:bodyPr/>
                    <a:lstStyle/>
                    <a:p>
                      <a:pPr algn="ctr"/>
                      <a:r>
                        <a:rPr lang="tr-TR" sz="4200" b="1" dirty="0"/>
                        <a:t>450 AVRO</a:t>
                      </a:r>
                    </a:p>
                  </a:txBody>
                  <a:tcPr anchor="ctr"/>
                </a:tc>
                <a:extLst>
                  <a:ext uri="{0D108BD9-81ED-4DB2-BD59-A6C34878D82A}">
                    <a16:rowId xmlns:a16="http://schemas.microsoft.com/office/drawing/2014/main" val="531216084"/>
                  </a:ext>
                </a:extLst>
              </a:tr>
            </a:tbl>
          </a:graphicData>
        </a:graphic>
      </p:graphicFrame>
    </p:spTree>
    <p:extLst>
      <p:ext uri="{BB962C8B-B14F-4D97-AF65-F5344CB8AC3E}">
        <p14:creationId xmlns:p14="http://schemas.microsoft.com/office/powerpoint/2010/main" val="44356494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1"/>
          <p:cNvPicPr>
            <a:picLocks noChangeAspect="1"/>
          </p:cNvPicPr>
          <p:nvPr/>
        </p:nvPicPr>
        <p:blipFill>
          <a:blip r:embed="rId2"/>
          <a:stretch>
            <a:fillRect/>
          </a:stretch>
        </p:blipFill>
        <p:spPr>
          <a:xfrm>
            <a:off x="914400" y="514350"/>
            <a:ext cx="16899466" cy="9505950"/>
          </a:xfrm>
          <a:prstGeom prst="rect">
            <a:avLst/>
          </a:prstGeom>
        </p:spPr>
      </p:pic>
    </p:spTree>
    <p:extLst>
      <p:ext uri="{BB962C8B-B14F-4D97-AF65-F5344CB8AC3E}">
        <p14:creationId xmlns:p14="http://schemas.microsoft.com/office/powerpoint/2010/main" val="155891497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14932791" y="6846595"/>
            <a:ext cx="4114800" cy="4114800"/>
          </a:xfrm>
          <a:custGeom>
            <a:avLst/>
            <a:gdLst/>
            <a:ahLst/>
            <a:cxnLst/>
            <a:rect l="l" t="t" r="r" b="b"/>
            <a:pathLst>
              <a:path w="4114800" h="4114800">
                <a:moveTo>
                  <a:pt x="0" y="0"/>
                </a:moveTo>
                <a:lnTo>
                  <a:pt x="4114800" y="0"/>
                </a:lnTo>
                <a:lnTo>
                  <a:pt x="4114800" y="4114800"/>
                </a:lnTo>
                <a:lnTo>
                  <a:pt x="0" y="411480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3" name="Freeform 3"/>
          <p:cNvSpPr/>
          <p:nvPr/>
        </p:nvSpPr>
        <p:spPr>
          <a:xfrm>
            <a:off x="-1028700" y="-994841"/>
            <a:ext cx="4114800" cy="4114800"/>
          </a:xfrm>
          <a:custGeom>
            <a:avLst/>
            <a:gdLst/>
            <a:ahLst/>
            <a:cxnLst/>
            <a:rect l="l" t="t" r="r" b="b"/>
            <a:pathLst>
              <a:path w="4114800" h="4114800">
                <a:moveTo>
                  <a:pt x="0" y="0"/>
                </a:moveTo>
                <a:lnTo>
                  <a:pt x="4114800" y="0"/>
                </a:lnTo>
                <a:lnTo>
                  <a:pt x="4114800" y="4114800"/>
                </a:lnTo>
                <a:lnTo>
                  <a:pt x="0" y="4114800"/>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4" name="TextBox 4"/>
          <p:cNvSpPr txBox="1"/>
          <p:nvPr/>
        </p:nvSpPr>
        <p:spPr>
          <a:xfrm>
            <a:off x="5433313" y="590550"/>
            <a:ext cx="7421373" cy="1009650"/>
          </a:xfrm>
          <a:prstGeom prst="rect">
            <a:avLst/>
          </a:prstGeom>
        </p:spPr>
        <p:txBody>
          <a:bodyPr lIns="0" tIns="0" rIns="0" bIns="0" rtlCol="0" anchor="t">
            <a:spAutoFit/>
          </a:bodyPr>
          <a:lstStyle/>
          <a:p>
            <a:pPr algn="ctr">
              <a:lnSpc>
                <a:spcPts val="7500"/>
              </a:lnSpc>
            </a:pPr>
            <a:r>
              <a:rPr lang="en-US" sz="7500">
                <a:solidFill>
                  <a:srgbClr val="000000"/>
                </a:solidFill>
                <a:latin typeface="Articulat Bold"/>
              </a:rPr>
              <a:t>Gündem</a:t>
            </a:r>
          </a:p>
        </p:txBody>
      </p:sp>
      <p:sp>
        <p:nvSpPr>
          <p:cNvPr id="5" name="TextBox 5"/>
          <p:cNvSpPr txBox="1"/>
          <p:nvPr/>
        </p:nvSpPr>
        <p:spPr>
          <a:xfrm>
            <a:off x="3327296" y="1654989"/>
            <a:ext cx="11633408" cy="6900823"/>
          </a:xfrm>
          <a:prstGeom prst="rect">
            <a:avLst/>
          </a:prstGeom>
        </p:spPr>
        <p:txBody>
          <a:bodyPr lIns="0" tIns="0" rIns="0" bIns="0" rtlCol="0" anchor="t">
            <a:spAutoFit/>
          </a:bodyPr>
          <a:lstStyle/>
          <a:p>
            <a:pPr marL="769482" lvl="1" indent="-384741">
              <a:lnSpc>
                <a:spcPts val="4989"/>
              </a:lnSpc>
              <a:buFont typeface="Arial"/>
              <a:buChar char="•"/>
            </a:pPr>
            <a:r>
              <a:rPr lang="en-US" sz="3564">
                <a:solidFill>
                  <a:srgbClr val="000000"/>
                </a:solidFill>
                <a:latin typeface="Articulat Light"/>
              </a:rPr>
              <a:t>Ekibimiz</a:t>
            </a:r>
          </a:p>
          <a:p>
            <a:pPr marL="769482" lvl="1" indent="-384741">
              <a:lnSpc>
                <a:spcPts val="4989"/>
              </a:lnSpc>
              <a:buFont typeface="Arial"/>
              <a:buChar char="•"/>
            </a:pPr>
            <a:r>
              <a:rPr lang="en-US" sz="3564">
                <a:solidFill>
                  <a:srgbClr val="000000"/>
                </a:solidFill>
                <a:latin typeface="Articulat Light"/>
              </a:rPr>
              <a:t>Neredeyiz?</a:t>
            </a:r>
          </a:p>
          <a:p>
            <a:pPr marL="769482" lvl="1" indent="-384741">
              <a:lnSpc>
                <a:spcPts val="4989"/>
              </a:lnSpc>
              <a:buFont typeface="Arial"/>
              <a:buChar char="•"/>
            </a:pPr>
            <a:r>
              <a:rPr lang="en-US" sz="3564">
                <a:solidFill>
                  <a:srgbClr val="000000"/>
                </a:solidFill>
                <a:latin typeface="Articulat Light"/>
              </a:rPr>
              <a:t>Web Sayfamız ve Sosyal Medya Hesaplarımız</a:t>
            </a:r>
          </a:p>
          <a:p>
            <a:pPr marL="769482" lvl="1" indent="-384741">
              <a:lnSpc>
                <a:spcPts val="4989"/>
              </a:lnSpc>
              <a:buFont typeface="Arial"/>
              <a:buChar char="•"/>
            </a:pPr>
            <a:r>
              <a:rPr lang="en-US" sz="3564">
                <a:solidFill>
                  <a:srgbClr val="000000"/>
                </a:solidFill>
                <a:latin typeface="Articulat Light"/>
              </a:rPr>
              <a:t>Erasmus+ Nedir?</a:t>
            </a:r>
          </a:p>
          <a:p>
            <a:pPr marL="769482" lvl="1" indent="-384741">
              <a:lnSpc>
                <a:spcPts val="4989"/>
              </a:lnSpc>
              <a:buFont typeface="Arial"/>
              <a:buChar char="•"/>
            </a:pPr>
            <a:r>
              <a:rPr lang="en-US" sz="3564">
                <a:solidFill>
                  <a:srgbClr val="000000"/>
                </a:solidFill>
                <a:latin typeface="Articulat Light"/>
              </a:rPr>
              <a:t>Öğrenci Öğrenim Hareketliliği Nedir?</a:t>
            </a:r>
          </a:p>
          <a:p>
            <a:pPr marL="769482" lvl="1" indent="-384741">
              <a:lnSpc>
                <a:spcPts val="4989"/>
              </a:lnSpc>
              <a:buFont typeface="Arial"/>
              <a:buChar char="•"/>
            </a:pPr>
            <a:r>
              <a:rPr lang="en-US" sz="3564">
                <a:solidFill>
                  <a:srgbClr val="000000"/>
                </a:solidFill>
                <a:latin typeface="Articulat Light"/>
              </a:rPr>
              <a:t>Öğrenim Hareketliliği Süreci</a:t>
            </a:r>
          </a:p>
          <a:p>
            <a:pPr marL="769482" lvl="1" indent="-384741">
              <a:lnSpc>
                <a:spcPts val="4989"/>
              </a:lnSpc>
              <a:buFont typeface="Arial"/>
              <a:buChar char="•"/>
            </a:pPr>
            <a:r>
              <a:rPr lang="en-US" sz="3564">
                <a:solidFill>
                  <a:srgbClr val="000000"/>
                </a:solidFill>
                <a:latin typeface="Articulat Light"/>
              </a:rPr>
              <a:t>Maddi Katkı</a:t>
            </a:r>
          </a:p>
          <a:p>
            <a:pPr marL="769482" lvl="1" indent="-384741">
              <a:lnSpc>
                <a:spcPts val="4989"/>
              </a:lnSpc>
              <a:buFont typeface="Arial"/>
              <a:buChar char="•"/>
            </a:pPr>
            <a:r>
              <a:rPr lang="en-US" sz="3564">
                <a:solidFill>
                  <a:srgbClr val="000000"/>
                </a:solidFill>
                <a:latin typeface="Articulat Light"/>
              </a:rPr>
              <a:t>Değerlendirme Kriterleri / Ek puan ve Puan Kesintisi</a:t>
            </a:r>
          </a:p>
          <a:p>
            <a:pPr marL="769482" lvl="1" indent="-384741">
              <a:lnSpc>
                <a:spcPts val="4989"/>
              </a:lnSpc>
              <a:buFont typeface="Arial"/>
              <a:buChar char="•"/>
            </a:pPr>
            <a:r>
              <a:rPr lang="en-US" sz="3564">
                <a:solidFill>
                  <a:srgbClr val="000000"/>
                </a:solidFill>
                <a:latin typeface="Articulat Light"/>
              </a:rPr>
              <a:t>Uyarılar</a:t>
            </a:r>
          </a:p>
          <a:p>
            <a:pPr marL="769482" lvl="1" indent="-384741">
              <a:lnSpc>
                <a:spcPts val="4989"/>
              </a:lnSpc>
              <a:buFont typeface="Arial"/>
              <a:buChar char="•"/>
            </a:pPr>
            <a:r>
              <a:rPr lang="en-US" sz="3564">
                <a:solidFill>
                  <a:srgbClr val="000000"/>
                </a:solidFill>
                <a:latin typeface="Articulat Light"/>
              </a:rPr>
              <a:t>Önemli Hususlar</a:t>
            </a:r>
          </a:p>
          <a:p>
            <a:pPr marL="769482" lvl="1" indent="-384741">
              <a:lnSpc>
                <a:spcPts val="4989"/>
              </a:lnSpc>
              <a:buFont typeface="Arial"/>
              <a:buChar char="•"/>
            </a:pPr>
            <a:r>
              <a:rPr lang="en-US" sz="3564">
                <a:solidFill>
                  <a:srgbClr val="000000"/>
                </a:solidFill>
                <a:latin typeface="Articulat Light"/>
              </a:rPr>
              <a:t>Koordinatörlükle İletişim</a:t>
            </a:r>
          </a:p>
        </p:txBody>
      </p:sp>
      <p:grpSp>
        <p:nvGrpSpPr>
          <p:cNvPr id="6" name="Group 6"/>
          <p:cNvGrpSpPr/>
          <p:nvPr/>
        </p:nvGrpSpPr>
        <p:grpSpPr>
          <a:xfrm>
            <a:off x="6132272" y="8689161"/>
            <a:ext cx="6023456" cy="1302353"/>
            <a:chOff x="0" y="0"/>
            <a:chExt cx="8031274" cy="1736471"/>
          </a:xfrm>
        </p:grpSpPr>
        <p:sp>
          <p:nvSpPr>
            <p:cNvPr id="7" name="Freeform 7"/>
            <p:cNvSpPr/>
            <p:nvPr/>
          </p:nvSpPr>
          <p:spPr>
            <a:xfrm>
              <a:off x="0" y="0"/>
              <a:ext cx="3477861" cy="1736471"/>
            </a:xfrm>
            <a:custGeom>
              <a:avLst/>
              <a:gdLst/>
              <a:ahLst/>
              <a:cxnLst/>
              <a:rect l="l" t="t" r="r" b="b"/>
              <a:pathLst>
                <a:path w="3477861" h="1736471">
                  <a:moveTo>
                    <a:pt x="0" y="0"/>
                  </a:moveTo>
                  <a:lnTo>
                    <a:pt x="3477861" y="0"/>
                  </a:lnTo>
                  <a:lnTo>
                    <a:pt x="3477861" y="1736471"/>
                  </a:lnTo>
                  <a:lnTo>
                    <a:pt x="0" y="1736471"/>
                  </a:lnTo>
                  <a:lnTo>
                    <a:pt x="0" y="0"/>
                  </a:lnTo>
                  <a:close/>
                </a:path>
              </a:pathLst>
            </a:custGeom>
            <a:blipFill>
              <a:blip r:embed="rId6"/>
              <a:stretch>
                <a:fillRect/>
              </a:stretch>
            </a:blipFill>
          </p:spPr>
        </p:sp>
        <p:sp>
          <p:nvSpPr>
            <p:cNvPr id="8" name="Freeform 8"/>
            <p:cNvSpPr/>
            <p:nvPr/>
          </p:nvSpPr>
          <p:spPr>
            <a:xfrm>
              <a:off x="4120790" y="467931"/>
              <a:ext cx="3910484" cy="800608"/>
            </a:xfrm>
            <a:custGeom>
              <a:avLst/>
              <a:gdLst/>
              <a:ahLst/>
              <a:cxnLst/>
              <a:rect l="l" t="t" r="r" b="b"/>
              <a:pathLst>
                <a:path w="3910484" h="800608">
                  <a:moveTo>
                    <a:pt x="0" y="0"/>
                  </a:moveTo>
                  <a:lnTo>
                    <a:pt x="3910484" y="0"/>
                  </a:lnTo>
                  <a:lnTo>
                    <a:pt x="3910484" y="800608"/>
                  </a:lnTo>
                  <a:lnTo>
                    <a:pt x="0" y="800608"/>
                  </a:lnTo>
                  <a:lnTo>
                    <a:pt x="0" y="0"/>
                  </a:lnTo>
                  <a:close/>
                </a:path>
              </a:pathLst>
            </a:custGeom>
            <a:blipFill>
              <a:blip r:embed="rId7"/>
              <a:stretch>
                <a:fillRect/>
              </a:stretch>
            </a:blipFill>
          </p:spPr>
        </p:sp>
      </p:gr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588917" y="377523"/>
            <a:ext cx="6023456" cy="1302353"/>
            <a:chOff x="0" y="0"/>
            <a:chExt cx="8031274" cy="1736471"/>
          </a:xfrm>
        </p:grpSpPr>
        <p:sp>
          <p:nvSpPr>
            <p:cNvPr id="3" name="Freeform 3"/>
            <p:cNvSpPr/>
            <p:nvPr/>
          </p:nvSpPr>
          <p:spPr>
            <a:xfrm>
              <a:off x="0" y="0"/>
              <a:ext cx="3477861" cy="1736471"/>
            </a:xfrm>
            <a:custGeom>
              <a:avLst/>
              <a:gdLst/>
              <a:ahLst/>
              <a:cxnLst/>
              <a:rect l="l" t="t" r="r" b="b"/>
              <a:pathLst>
                <a:path w="3477861" h="1736471">
                  <a:moveTo>
                    <a:pt x="0" y="0"/>
                  </a:moveTo>
                  <a:lnTo>
                    <a:pt x="3477861" y="0"/>
                  </a:lnTo>
                  <a:lnTo>
                    <a:pt x="3477861" y="1736471"/>
                  </a:lnTo>
                  <a:lnTo>
                    <a:pt x="0" y="1736471"/>
                  </a:lnTo>
                  <a:lnTo>
                    <a:pt x="0" y="0"/>
                  </a:lnTo>
                  <a:close/>
                </a:path>
              </a:pathLst>
            </a:custGeom>
            <a:blipFill>
              <a:blip r:embed="rId2"/>
              <a:stretch>
                <a:fillRect/>
              </a:stretch>
            </a:blipFill>
          </p:spPr>
        </p:sp>
        <p:sp>
          <p:nvSpPr>
            <p:cNvPr id="4" name="Freeform 4"/>
            <p:cNvSpPr/>
            <p:nvPr/>
          </p:nvSpPr>
          <p:spPr>
            <a:xfrm>
              <a:off x="4120790" y="467931"/>
              <a:ext cx="3910484" cy="800608"/>
            </a:xfrm>
            <a:custGeom>
              <a:avLst/>
              <a:gdLst/>
              <a:ahLst/>
              <a:cxnLst/>
              <a:rect l="l" t="t" r="r" b="b"/>
              <a:pathLst>
                <a:path w="3910484" h="800608">
                  <a:moveTo>
                    <a:pt x="0" y="0"/>
                  </a:moveTo>
                  <a:lnTo>
                    <a:pt x="3910484" y="0"/>
                  </a:lnTo>
                  <a:lnTo>
                    <a:pt x="3910484" y="800608"/>
                  </a:lnTo>
                  <a:lnTo>
                    <a:pt x="0" y="800608"/>
                  </a:lnTo>
                  <a:lnTo>
                    <a:pt x="0" y="0"/>
                  </a:lnTo>
                  <a:close/>
                </a:path>
              </a:pathLst>
            </a:custGeom>
            <a:blipFill>
              <a:blip r:embed="rId3"/>
              <a:stretch>
                <a:fillRect/>
              </a:stretch>
            </a:blipFill>
          </p:spPr>
        </p:sp>
      </p:grpSp>
      <p:grpSp>
        <p:nvGrpSpPr>
          <p:cNvPr id="5" name="Group 5"/>
          <p:cNvGrpSpPr/>
          <p:nvPr/>
        </p:nvGrpSpPr>
        <p:grpSpPr>
          <a:xfrm>
            <a:off x="9334307" y="4338954"/>
            <a:ext cx="1607802" cy="434327"/>
            <a:chOff x="0" y="0"/>
            <a:chExt cx="423454" cy="114391"/>
          </a:xfrm>
        </p:grpSpPr>
        <p:sp>
          <p:nvSpPr>
            <p:cNvPr id="6" name="Freeform 6"/>
            <p:cNvSpPr/>
            <p:nvPr/>
          </p:nvSpPr>
          <p:spPr>
            <a:xfrm>
              <a:off x="0" y="0"/>
              <a:ext cx="423454" cy="114391"/>
            </a:xfrm>
            <a:custGeom>
              <a:avLst/>
              <a:gdLst/>
              <a:ahLst/>
              <a:cxnLst/>
              <a:rect l="l" t="t" r="r" b="b"/>
              <a:pathLst>
                <a:path w="423454" h="114391">
                  <a:moveTo>
                    <a:pt x="0" y="0"/>
                  </a:moveTo>
                  <a:lnTo>
                    <a:pt x="423454" y="0"/>
                  </a:lnTo>
                  <a:lnTo>
                    <a:pt x="423454" y="114391"/>
                  </a:lnTo>
                  <a:lnTo>
                    <a:pt x="0" y="114391"/>
                  </a:lnTo>
                  <a:close/>
                </a:path>
              </a:pathLst>
            </a:custGeom>
            <a:solidFill>
              <a:srgbClr val="FFFFFF"/>
            </a:solidFill>
          </p:spPr>
        </p:sp>
        <p:sp>
          <p:nvSpPr>
            <p:cNvPr id="7" name="TextBox 7"/>
            <p:cNvSpPr txBox="1"/>
            <p:nvPr/>
          </p:nvSpPr>
          <p:spPr>
            <a:xfrm>
              <a:off x="0" y="-47625"/>
              <a:ext cx="423454" cy="162016"/>
            </a:xfrm>
            <a:prstGeom prst="rect">
              <a:avLst/>
            </a:prstGeom>
          </p:spPr>
          <p:txBody>
            <a:bodyPr lIns="50800" tIns="50800" rIns="50800" bIns="50800" rtlCol="0" anchor="ctr"/>
            <a:lstStyle/>
            <a:p>
              <a:pPr algn="ctr">
                <a:lnSpc>
                  <a:spcPts val="2520"/>
                </a:lnSpc>
              </a:pPr>
              <a:endParaRPr/>
            </a:p>
          </p:txBody>
        </p:sp>
      </p:grpSp>
      <p:sp>
        <p:nvSpPr>
          <p:cNvPr id="8" name="Freeform 8"/>
          <p:cNvSpPr/>
          <p:nvPr/>
        </p:nvSpPr>
        <p:spPr>
          <a:xfrm>
            <a:off x="14604019" y="-1512838"/>
            <a:ext cx="6946518" cy="6946518"/>
          </a:xfrm>
          <a:custGeom>
            <a:avLst/>
            <a:gdLst/>
            <a:ahLst/>
            <a:cxnLst/>
            <a:rect l="l" t="t" r="r" b="b"/>
            <a:pathLst>
              <a:path w="6946518" h="6946518">
                <a:moveTo>
                  <a:pt x="0" y="0"/>
                </a:moveTo>
                <a:lnTo>
                  <a:pt x="6946518" y="0"/>
                </a:lnTo>
                <a:lnTo>
                  <a:pt x="6946518" y="6946518"/>
                </a:lnTo>
                <a:lnTo>
                  <a:pt x="0" y="6946518"/>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9" name="Freeform 9"/>
          <p:cNvSpPr/>
          <p:nvPr/>
        </p:nvSpPr>
        <p:spPr>
          <a:xfrm rot="-2700000">
            <a:off x="9867880" y="3269643"/>
            <a:ext cx="9472277" cy="7565981"/>
          </a:xfrm>
          <a:custGeom>
            <a:avLst/>
            <a:gdLst/>
            <a:ahLst/>
            <a:cxnLst/>
            <a:rect l="l" t="t" r="r" b="b"/>
            <a:pathLst>
              <a:path w="9472277" h="7565981">
                <a:moveTo>
                  <a:pt x="0" y="0"/>
                </a:moveTo>
                <a:lnTo>
                  <a:pt x="9472278" y="0"/>
                </a:lnTo>
                <a:lnTo>
                  <a:pt x="9472278" y="7565982"/>
                </a:lnTo>
                <a:lnTo>
                  <a:pt x="0" y="7565982"/>
                </a:lnTo>
                <a:lnTo>
                  <a:pt x="0" y="0"/>
                </a:lnTo>
                <a:close/>
              </a:path>
            </a:pathLst>
          </a:custGeom>
          <a:blipFill>
            <a:blip r:embed="rId6"/>
            <a:stretch>
              <a:fillRect/>
            </a:stretch>
          </a:blipFill>
        </p:spPr>
      </p:sp>
      <p:sp>
        <p:nvSpPr>
          <p:cNvPr id="13" name="TextBox 13"/>
          <p:cNvSpPr txBox="1"/>
          <p:nvPr/>
        </p:nvSpPr>
        <p:spPr>
          <a:xfrm>
            <a:off x="1716079" y="2555866"/>
            <a:ext cx="7158181" cy="530225"/>
          </a:xfrm>
          <a:prstGeom prst="rect">
            <a:avLst/>
          </a:prstGeom>
        </p:spPr>
        <p:txBody>
          <a:bodyPr lIns="0" tIns="0" rIns="0" bIns="0" rtlCol="0" anchor="t">
            <a:spAutoFit/>
          </a:bodyPr>
          <a:lstStyle/>
          <a:p>
            <a:pPr>
              <a:lnSpc>
                <a:spcPts val="3999"/>
              </a:lnSpc>
            </a:pPr>
            <a:r>
              <a:rPr lang="en-US" sz="3999" dirty="0">
                <a:solidFill>
                  <a:srgbClr val="8DC63F"/>
                </a:solidFill>
                <a:latin typeface="Articulat Bold"/>
              </a:rPr>
              <a:t>H</a:t>
            </a:r>
            <a:r>
              <a:rPr lang="tr-TR" sz="3999" dirty="0">
                <a:solidFill>
                  <a:srgbClr val="8DC63F"/>
                </a:solidFill>
                <a:latin typeface="Articulat Bold"/>
              </a:rPr>
              <a:t>İ</a:t>
            </a:r>
            <a:r>
              <a:rPr lang="en-US" sz="3999" dirty="0">
                <a:solidFill>
                  <a:srgbClr val="8DC63F"/>
                </a:solidFill>
                <a:latin typeface="Articulat Bold"/>
              </a:rPr>
              <a:t>BE ÖDEMESİ</a:t>
            </a:r>
          </a:p>
        </p:txBody>
      </p:sp>
      <p:sp>
        <p:nvSpPr>
          <p:cNvPr id="14" name="TextBox 14"/>
          <p:cNvSpPr txBox="1"/>
          <p:nvPr/>
        </p:nvSpPr>
        <p:spPr>
          <a:xfrm>
            <a:off x="1223751" y="3414615"/>
            <a:ext cx="8491348" cy="3876675"/>
          </a:xfrm>
          <a:prstGeom prst="rect">
            <a:avLst/>
          </a:prstGeom>
        </p:spPr>
        <p:txBody>
          <a:bodyPr lIns="0" tIns="0" rIns="0" bIns="0" rtlCol="0" anchor="t">
            <a:spAutoFit/>
          </a:bodyPr>
          <a:lstStyle/>
          <a:p>
            <a:pPr marL="647695" lvl="1" indent="-323848">
              <a:lnSpc>
                <a:spcPts val="3899"/>
              </a:lnSpc>
              <a:buFont typeface="Arial"/>
              <a:buChar char="•"/>
            </a:pPr>
            <a:r>
              <a:rPr lang="en-US" sz="2999">
                <a:solidFill>
                  <a:srgbClr val="000000"/>
                </a:solidFill>
                <a:latin typeface="Articulat Light"/>
              </a:rPr>
              <a:t> Yurt dışına çıkmadan önce gerekli belgeleri tamamlayan ve vizesi çıkan öğrencilere toplam hibenin %80'i oranında ilk ödeme yapılır.</a:t>
            </a:r>
          </a:p>
          <a:p>
            <a:pPr>
              <a:lnSpc>
                <a:spcPts val="3899"/>
              </a:lnSpc>
            </a:pPr>
            <a:endParaRPr lang="en-US" sz="2999">
              <a:solidFill>
                <a:srgbClr val="000000"/>
              </a:solidFill>
              <a:latin typeface="Articulat Light"/>
            </a:endParaRPr>
          </a:p>
          <a:p>
            <a:pPr marL="647695" lvl="1" indent="-323848">
              <a:lnSpc>
                <a:spcPts val="3899"/>
              </a:lnSpc>
              <a:buFont typeface="Arial"/>
              <a:buChar char="•"/>
            </a:pPr>
            <a:r>
              <a:rPr lang="en-US" sz="2999">
                <a:solidFill>
                  <a:srgbClr val="000000"/>
                </a:solidFill>
                <a:latin typeface="Articulat Light"/>
              </a:rPr>
              <a:t> Yurt dışından döndükten sonra dönüş belgelerini tamamlayan öğrencilere geriye kalan hibe ödenir.</a:t>
            </a:r>
          </a:p>
          <a:p>
            <a:pPr>
              <a:lnSpc>
                <a:spcPts val="3899"/>
              </a:lnSpc>
            </a:pPr>
            <a:endParaRPr lang="en-US" sz="2999">
              <a:solidFill>
                <a:srgbClr val="000000"/>
              </a:solidFill>
              <a:latin typeface="Articulat Light"/>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2C92D5"/>
        </a:solidFill>
        <a:effectLst/>
      </p:bgPr>
    </p:bg>
    <p:spTree>
      <p:nvGrpSpPr>
        <p:cNvPr id="1" name=""/>
        <p:cNvGrpSpPr/>
        <p:nvPr/>
      </p:nvGrpSpPr>
      <p:grpSpPr>
        <a:xfrm>
          <a:off x="0" y="0"/>
          <a:ext cx="0" cy="0"/>
          <a:chOff x="0" y="0"/>
          <a:chExt cx="0" cy="0"/>
        </a:xfrm>
      </p:grpSpPr>
      <p:sp>
        <p:nvSpPr>
          <p:cNvPr id="2" name="Freeform 2"/>
          <p:cNvSpPr/>
          <p:nvPr/>
        </p:nvSpPr>
        <p:spPr>
          <a:xfrm>
            <a:off x="16022809" y="2956587"/>
            <a:ext cx="7330413" cy="7330413"/>
          </a:xfrm>
          <a:custGeom>
            <a:avLst/>
            <a:gdLst/>
            <a:ahLst/>
            <a:cxnLst/>
            <a:rect l="l" t="t" r="r" b="b"/>
            <a:pathLst>
              <a:path w="7330413" h="7330413">
                <a:moveTo>
                  <a:pt x="0" y="0"/>
                </a:moveTo>
                <a:lnTo>
                  <a:pt x="7330413" y="0"/>
                </a:lnTo>
                <a:lnTo>
                  <a:pt x="7330413" y="7330413"/>
                </a:lnTo>
                <a:lnTo>
                  <a:pt x="0" y="7330413"/>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grpSp>
        <p:nvGrpSpPr>
          <p:cNvPr id="3" name="Group 3"/>
          <p:cNvGrpSpPr/>
          <p:nvPr/>
        </p:nvGrpSpPr>
        <p:grpSpPr>
          <a:xfrm>
            <a:off x="588917" y="377523"/>
            <a:ext cx="6023456" cy="1302353"/>
            <a:chOff x="0" y="0"/>
            <a:chExt cx="8031274" cy="1736471"/>
          </a:xfrm>
        </p:grpSpPr>
        <p:sp>
          <p:nvSpPr>
            <p:cNvPr id="4" name="Freeform 4"/>
            <p:cNvSpPr/>
            <p:nvPr/>
          </p:nvSpPr>
          <p:spPr>
            <a:xfrm>
              <a:off x="0" y="0"/>
              <a:ext cx="3477861" cy="1736471"/>
            </a:xfrm>
            <a:custGeom>
              <a:avLst/>
              <a:gdLst/>
              <a:ahLst/>
              <a:cxnLst/>
              <a:rect l="l" t="t" r="r" b="b"/>
              <a:pathLst>
                <a:path w="3477861" h="1736471">
                  <a:moveTo>
                    <a:pt x="0" y="0"/>
                  </a:moveTo>
                  <a:lnTo>
                    <a:pt x="3477861" y="0"/>
                  </a:lnTo>
                  <a:lnTo>
                    <a:pt x="3477861" y="1736471"/>
                  </a:lnTo>
                  <a:lnTo>
                    <a:pt x="0" y="1736471"/>
                  </a:lnTo>
                  <a:lnTo>
                    <a:pt x="0" y="0"/>
                  </a:lnTo>
                  <a:close/>
                </a:path>
              </a:pathLst>
            </a:custGeom>
            <a:blipFill>
              <a:blip r:embed="rId4"/>
              <a:stretch>
                <a:fillRect/>
              </a:stretch>
            </a:blipFill>
          </p:spPr>
        </p:sp>
        <p:sp>
          <p:nvSpPr>
            <p:cNvPr id="5" name="Freeform 5"/>
            <p:cNvSpPr/>
            <p:nvPr/>
          </p:nvSpPr>
          <p:spPr>
            <a:xfrm>
              <a:off x="4120790" y="467931"/>
              <a:ext cx="3910484" cy="800608"/>
            </a:xfrm>
            <a:custGeom>
              <a:avLst/>
              <a:gdLst/>
              <a:ahLst/>
              <a:cxnLst/>
              <a:rect l="l" t="t" r="r" b="b"/>
              <a:pathLst>
                <a:path w="3910484" h="800608">
                  <a:moveTo>
                    <a:pt x="0" y="0"/>
                  </a:moveTo>
                  <a:lnTo>
                    <a:pt x="3910484" y="0"/>
                  </a:lnTo>
                  <a:lnTo>
                    <a:pt x="3910484" y="800608"/>
                  </a:lnTo>
                  <a:lnTo>
                    <a:pt x="0" y="800608"/>
                  </a:lnTo>
                  <a:lnTo>
                    <a:pt x="0" y="0"/>
                  </a:lnTo>
                  <a:close/>
                </a:path>
              </a:pathLst>
            </a:custGeom>
            <a:blipFill>
              <a:blip r:embed="rId5"/>
              <a:stretch>
                <a:fillRect/>
              </a:stretch>
            </a:blipFill>
          </p:spPr>
        </p:sp>
      </p:grpSp>
      <p:sp>
        <p:nvSpPr>
          <p:cNvPr id="6" name="TextBox 6"/>
          <p:cNvSpPr txBox="1"/>
          <p:nvPr/>
        </p:nvSpPr>
        <p:spPr>
          <a:xfrm>
            <a:off x="393434" y="1953393"/>
            <a:ext cx="14067564" cy="8153400"/>
          </a:xfrm>
          <a:prstGeom prst="rect">
            <a:avLst/>
          </a:prstGeom>
        </p:spPr>
        <p:txBody>
          <a:bodyPr lIns="0" tIns="0" rIns="0" bIns="0" rtlCol="0" anchor="t">
            <a:spAutoFit/>
          </a:bodyPr>
          <a:lstStyle/>
          <a:p>
            <a:pPr marL="647700" lvl="1" indent="-323850" algn="just">
              <a:lnSpc>
                <a:spcPts val="4200"/>
              </a:lnSpc>
              <a:buFont typeface="Arial"/>
              <a:buChar char="•"/>
            </a:pPr>
            <a:r>
              <a:rPr lang="en-US" sz="3000">
                <a:solidFill>
                  <a:srgbClr val="FFFFFF"/>
                </a:solidFill>
                <a:latin typeface="Articulat Bold"/>
              </a:rPr>
              <a:t>Harç ödemekle yükümlü öğrenciler harçlarını ödemeli, ancak ders kaydı yapmamalıdır. </a:t>
            </a:r>
          </a:p>
          <a:p>
            <a:pPr algn="just">
              <a:lnSpc>
                <a:spcPts val="2800"/>
              </a:lnSpc>
            </a:pPr>
            <a:endParaRPr lang="en-US" sz="3000">
              <a:solidFill>
                <a:srgbClr val="FFFFFF"/>
              </a:solidFill>
              <a:latin typeface="Articulat Bold"/>
            </a:endParaRPr>
          </a:p>
          <a:p>
            <a:pPr marL="647700" lvl="1" indent="-323850" algn="just">
              <a:lnSpc>
                <a:spcPts val="4200"/>
              </a:lnSpc>
              <a:buFont typeface="Arial"/>
              <a:buChar char="•"/>
            </a:pPr>
            <a:r>
              <a:rPr lang="en-US" sz="3000">
                <a:solidFill>
                  <a:srgbClr val="FFFFFF"/>
                </a:solidFill>
                <a:latin typeface="Articulat Bold"/>
              </a:rPr>
              <a:t>Erasmus öğrencileri misafir oldukları üniversitede öğrenim ücreti ödemezler.</a:t>
            </a:r>
          </a:p>
          <a:p>
            <a:pPr algn="just">
              <a:lnSpc>
                <a:spcPts val="2800"/>
              </a:lnSpc>
            </a:pPr>
            <a:endParaRPr lang="en-US" sz="3000">
              <a:solidFill>
                <a:srgbClr val="FFFFFF"/>
              </a:solidFill>
              <a:latin typeface="Articulat Bold"/>
            </a:endParaRPr>
          </a:p>
          <a:p>
            <a:pPr marL="647700" lvl="1" indent="-323850" algn="just">
              <a:lnSpc>
                <a:spcPts val="4200"/>
              </a:lnSpc>
              <a:buFont typeface="Arial"/>
              <a:buChar char="•"/>
            </a:pPr>
            <a:r>
              <a:rPr lang="en-US" sz="3000">
                <a:solidFill>
                  <a:srgbClr val="FFFFFF"/>
                </a:solidFill>
                <a:latin typeface="Articulat Bold"/>
              </a:rPr>
              <a:t>Öğrenci Türkiye burslarını almaya devam eder.</a:t>
            </a:r>
          </a:p>
          <a:p>
            <a:pPr algn="just">
              <a:lnSpc>
                <a:spcPts val="2800"/>
              </a:lnSpc>
            </a:pPr>
            <a:endParaRPr lang="en-US" sz="3000">
              <a:solidFill>
                <a:srgbClr val="FFFFFF"/>
              </a:solidFill>
              <a:latin typeface="Articulat Bold"/>
            </a:endParaRPr>
          </a:p>
          <a:p>
            <a:pPr marL="647700" lvl="1" indent="-323850" algn="just">
              <a:lnSpc>
                <a:spcPts val="4200"/>
              </a:lnSpc>
              <a:buFont typeface="Arial"/>
              <a:buChar char="•"/>
            </a:pPr>
            <a:r>
              <a:rPr lang="en-US" sz="3000">
                <a:solidFill>
                  <a:srgbClr val="FFFFFF"/>
                </a:solidFill>
                <a:latin typeface="Articulat Bold"/>
              </a:rPr>
              <a:t>Türkiye Bursları ile eğitim gören yabancı uyruklu öğrencilerin Erasmus hareketliliğinden faydalanmaları halinde bursları kesilebilir.</a:t>
            </a:r>
          </a:p>
          <a:p>
            <a:pPr algn="just">
              <a:lnSpc>
                <a:spcPts val="2800"/>
              </a:lnSpc>
            </a:pPr>
            <a:endParaRPr lang="en-US" sz="3000">
              <a:solidFill>
                <a:srgbClr val="FFFFFF"/>
              </a:solidFill>
              <a:latin typeface="Articulat Bold"/>
            </a:endParaRPr>
          </a:p>
          <a:p>
            <a:pPr marL="647700" lvl="1" indent="-323850" algn="just">
              <a:lnSpc>
                <a:spcPts val="4200"/>
              </a:lnSpc>
              <a:buFont typeface="Arial"/>
              <a:buChar char="•"/>
            </a:pPr>
            <a:r>
              <a:rPr lang="en-US" sz="3000">
                <a:solidFill>
                  <a:srgbClr val="FFFFFF"/>
                </a:solidFill>
                <a:latin typeface="Articulat Bold"/>
              </a:rPr>
              <a:t>Yurt dışında alınan eğitim KTÜ’de denk sayılır, kodları ECTS kredileri, orijinal isimleri ve notlarıyla KTÜ transkriptine eklenir.</a:t>
            </a:r>
          </a:p>
          <a:p>
            <a:pPr algn="just">
              <a:lnSpc>
                <a:spcPts val="2800"/>
              </a:lnSpc>
            </a:pPr>
            <a:endParaRPr lang="en-US" sz="3000">
              <a:solidFill>
                <a:srgbClr val="FFFFFF"/>
              </a:solidFill>
              <a:latin typeface="Articulat Bold"/>
            </a:endParaRPr>
          </a:p>
          <a:p>
            <a:pPr marL="647700" lvl="1" indent="-323850" algn="just">
              <a:lnSpc>
                <a:spcPts val="4200"/>
              </a:lnSpc>
              <a:buFont typeface="Arial"/>
              <a:buChar char="•"/>
            </a:pPr>
            <a:r>
              <a:rPr lang="en-US" sz="3000">
                <a:solidFill>
                  <a:srgbClr val="FFFFFF"/>
                </a:solidFill>
                <a:latin typeface="Articulat Bold"/>
              </a:rPr>
              <a:t>Yurt dışına çıkmadan önce bölüm koordinatörleri danışmanlığında ders denklikleri yapılır. </a:t>
            </a:r>
          </a:p>
          <a:p>
            <a:pPr algn="just">
              <a:lnSpc>
                <a:spcPts val="4200"/>
              </a:lnSpc>
            </a:pPr>
            <a:endParaRPr lang="en-US" sz="3000">
              <a:solidFill>
                <a:srgbClr val="FFFFFF"/>
              </a:solidFill>
              <a:latin typeface="Articulat Bold"/>
            </a:endParaRPr>
          </a:p>
        </p:txBody>
      </p:sp>
      <p:sp>
        <p:nvSpPr>
          <p:cNvPr id="7" name="TextBox 7"/>
          <p:cNvSpPr txBox="1"/>
          <p:nvPr/>
        </p:nvSpPr>
        <p:spPr>
          <a:xfrm>
            <a:off x="9402187" y="670227"/>
            <a:ext cx="7857113" cy="1009650"/>
          </a:xfrm>
          <a:prstGeom prst="rect">
            <a:avLst/>
          </a:prstGeom>
        </p:spPr>
        <p:txBody>
          <a:bodyPr lIns="0" tIns="0" rIns="0" bIns="0" rtlCol="0" anchor="t">
            <a:spAutoFit/>
          </a:bodyPr>
          <a:lstStyle/>
          <a:p>
            <a:pPr>
              <a:lnSpc>
                <a:spcPts val="7500"/>
              </a:lnSpc>
            </a:pPr>
            <a:r>
              <a:rPr lang="en-US" sz="7500">
                <a:solidFill>
                  <a:srgbClr val="FFFFFF"/>
                </a:solidFill>
                <a:latin typeface="Articulat Bold"/>
              </a:rPr>
              <a:t>Ek Bilgiler</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2C92D5"/>
        </a:solidFill>
        <a:effectLst/>
      </p:bgPr>
    </p:bg>
    <p:spTree>
      <p:nvGrpSpPr>
        <p:cNvPr id="1" name=""/>
        <p:cNvGrpSpPr/>
        <p:nvPr/>
      </p:nvGrpSpPr>
      <p:grpSpPr>
        <a:xfrm>
          <a:off x="0" y="0"/>
          <a:ext cx="0" cy="0"/>
          <a:chOff x="0" y="0"/>
          <a:chExt cx="0" cy="0"/>
        </a:xfrm>
      </p:grpSpPr>
      <p:grpSp>
        <p:nvGrpSpPr>
          <p:cNvPr id="2" name="Group 2"/>
          <p:cNvGrpSpPr>
            <a:grpSpLocks noChangeAspect="1"/>
          </p:cNvGrpSpPr>
          <p:nvPr/>
        </p:nvGrpSpPr>
        <p:grpSpPr>
          <a:xfrm>
            <a:off x="45292" y="200229"/>
            <a:ext cx="10120796" cy="9886543"/>
            <a:chOff x="0" y="0"/>
            <a:chExt cx="4828540" cy="4716780"/>
          </a:xfrm>
        </p:grpSpPr>
        <p:sp>
          <p:nvSpPr>
            <p:cNvPr id="3" name="Freeform 3"/>
            <p:cNvSpPr/>
            <p:nvPr/>
          </p:nvSpPr>
          <p:spPr>
            <a:xfrm>
              <a:off x="0" y="-7620"/>
              <a:ext cx="4833620" cy="4726940"/>
            </a:xfrm>
            <a:custGeom>
              <a:avLst/>
              <a:gdLst/>
              <a:ahLst/>
              <a:cxnLst/>
              <a:rect l="l" t="t" r="r" b="b"/>
              <a:pathLst>
                <a:path w="4833620" h="4726940">
                  <a:moveTo>
                    <a:pt x="3416300" y="4662170"/>
                  </a:moveTo>
                  <a:cubicBezTo>
                    <a:pt x="3388360" y="4669790"/>
                    <a:pt x="3366770" y="4679950"/>
                    <a:pt x="3345180" y="4682490"/>
                  </a:cubicBezTo>
                  <a:cubicBezTo>
                    <a:pt x="3223260" y="4692650"/>
                    <a:pt x="3102610" y="4702810"/>
                    <a:pt x="2980690" y="4711700"/>
                  </a:cubicBezTo>
                  <a:cubicBezTo>
                    <a:pt x="2918460" y="4715510"/>
                    <a:pt x="2856230" y="4719320"/>
                    <a:pt x="2794000" y="4720590"/>
                  </a:cubicBezTo>
                  <a:cubicBezTo>
                    <a:pt x="2726690" y="4723130"/>
                    <a:pt x="2659380" y="4726940"/>
                    <a:pt x="2593340" y="4724400"/>
                  </a:cubicBezTo>
                  <a:cubicBezTo>
                    <a:pt x="2529840" y="4723130"/>
                    <a:pt x="2466340" y="4719320"/>
                    <a:pt x="2405380" y="4707890"/>
                  </a:cubicBezTo>
                  <a:cubicBezTo>
                    <a:pt x="2326640" y="4693920"/>
                    <a:pt x="2246630" y="4693920"/>
                    <a:pt x="2169160" y="4681220"/>
                  </a:cubicBezTo>
                  <a:cubicBezTo>
                    <a:pt x="1967230" y="4648200"/>
                    <a:pt x="1761490" y="4657090"/>
                    <a:pt x="1558290" y="4643120"/>
                  </a:cubicBezTo>
                  <a:cubicBezTo>
                    <a:pt x="1443990" y="4635500"/>
                    <a:pt x="1329690" y="4617720"/>
                    <a:pt x="1215390" y="4602480"/>
                  </a:cubicBezTo>
                  <a:cubicBezTo>
                    <a:pt x="1085850" y="4585970"/>
                    <a:pt x="956310" y="4566920"/>
                    <a:pt x="825500" y="4549140"/>
                  </a:cubicBezTo>
                  <a:cubicBezTo>
                    <a:pt x="730250" y="4536440"/>
                    <a:pt x="633730" y="4523740"/>
                    <a:pt x="538480" y="4511040"/>
                  </a:cubicBezTo>
                  <a:cubicBezTo>
                    <a:pt x="535940" y="4511040"/>
                    <a:pt x="533400" y="4509770"/>
                    <a:pt x="530860" y="4509770"/>
                  </a:cubicBezTo>
                  <a:cubicBezTo>
                    <a:pt x="450850" y="4475479"/>
                    <a:pt x="365760" y="4448810"/>
                    <a:pt x="292100" y="4404360"/>
                  </a:cubicBezTo>
                  <a:cubicBezTo>
                    <a:pt x="167640" y="4328160"/>
                    <a:pt x="114300" y="4206240"/>
                    <a:pt x="109220" y="4062730"/>
                  </a:cubicBezTo>
                  <a:cubicBezTo>
                    <a:pt x="107950" y="4013200"/>
                    <a:pt x="101600" y="3964940"/>
                    <a:pt x="101600" y="3915410"/>
                  </a:cubicBezTo>
                  <a:cubicBezTo>
                    <a:pt x="102870" y="3846830"/>
                    <a:pt x="107950" y="3779520"/>
                    <a:pt x="111760" y="3712210"/>
                  </a:cubicBezTo>
                  <a:cubicBezTo>
                    <a:pt x="121920" y="3511550"/>
                    <a:pt x="127000" y="3310890"/>
                    <a:pt x="111760" y="3110230"/>
                  </a:cubicBezTo>
                  <a:cubicBezTo>
                    <a:pt x="97790" y="2929890"/>
                    <a:pt x="85090" y="2750820"/>
                    <a:pt x="71120" y="2570480"/>
                  </a:cubicBezTo>
                  <a:cubicBezTo>
                    <a:pt x="62230" y="2454910"/>
                    <a:pt x="50800" y="2340610"/>
                    <a:pt x="43180" y="2225040"/>
                  </a:cubicBezTo>
                  <a:cubicBezTo>
                    <a:pt x="38100" y="2148840"/>
                    <a:pt x="39370" y="2071370"/>
                    <a:pt x="34290" y="1995170"/>
                  </a:cubicBezTo>
                  <a:cubicBezTo>
                    <a:pt x="31750" y="1951990"/>
                    <a:pt x="17780" y="1910080"/>
                    <a:pt x="16510" y="1866900"/>
                  </a:cubicBezTo>
                  <a:cubicBezTo>
                    <a:pt x="11430" y="1762760"/>
                    <a:pt x="10160" y="1657350"/>
                    <a:pt x="7620" y="1551940"/>
                  </a:cubicBezTo>
                  <a:cubicBezTo>
                    <a:pt x="6350" y="1511300"/>
                    <a:pt x="0" y="1470660"/>
                    <a:pt x="1270" y="1430020"/>
                  </a:cubicBezTo>
                  <a:cubicBezTo>
                    <a:pt x="2540" y="1366520"/>
                    <a:pt x="10160" y="1303020"/>
                    <a:pt x="11430" y="1239520"/>
                  </a:cubicBezTo>
                  <a:cubicBezTo>
                    <a:pt x="12700" y="1165860"/>
                    <a:pt x="5080" y="1092200"/>
                    <a:pt x="7620" y="1019810"/>
                  </a:cubicBezTo>
                  <a:cubicBezTo>
                    <a:pt x="7620" y="949960"/>
                    <a:pt x="16510" y="881380"/>
                    <a:pt x="25400" y="811530"/>
                  </a:cubicBezTo>
                  <a:cubicBezTo>
                    <a:pt x="27940" y="787400"/>
                    <a:pt x="45720" y="765810"/>
                    <a:pt x="50800" y="741680"/>
                  </a:cubicBezTo>
                  <a:cubicBezTo>
                    <a:pt x="72390" y="622300"/>
                    <a:pt x="95250" y="502920"/>
                    <a:pt x="151130" y="392430"/>
                  </a:cubicBezTo>
                  <a:cubicBezTo>
                    <a:pt x="163830" y="368300"/>
                    <a:pt x="184150" y="346710"/>
                    <a:pt x="203200" y="327660"/>
                  </a:cubicBezTo>
                  <a:cubicBezTo>
                    <a:pt x="209550" y="321310"/>
                    <a:pt x="224790" y="325120"/>
                    <a:pt x="228600" y="325120"/>
                  </a:cubicBezTo>
                  <a:cubicBezTo>
                    <a:pt x="237490" y="308610"/>
                    <a:pt x="242570" y="292100"/>
                    <a:pt x="252730" y="284480"/>
                  </a:cubicBezTo>
                  <a:cubicBezTo>
                    <a:pt x="307340" y="242570"/>
                    <a:pt x="364490" y="212090"/>
                    <a:pt x="435610" y="204470"/>
                  </a:cubicBezTo>
                  <a:cubicBezTo>
                    <a:pt x="488950" y="198120"/>
                    <a:pt x="541020" y="175260"/>
                    <a:pt x="594360" y="162560"/>
                  </a:cubicBezTo>
                  <a:cubicBezTo>
                    <a:pt x="659130" y="147320"/>
                    <a:pt x="723900" y="129540"/>
                    <a:pt x="791210" y="120650"/>
                  </a:cubicBezTo>
                  <a:cubicBezTo>
                    <a:pt x="852170" y="113030"/>
                    <a:pt x="910590" y="96520"/>
                    <a:pt x="972820" y="91440"/>
                  </a:cubicBezTo>
                  <a:cubicBezTo>
                    <a:pt x="1036320" y="86360"/>
                    <a:pt x="1099820" y="71120"/>
                    <a:pt x="1164590" y="66040"/>
                  </a:cubicBezTo>
                  <a:cubicBezTo>
                    <a:pt x="1339850" y="53340"/>
                    <a:pt x="1516380" y="44450"/>
                    <a:pt x="1691640" y="34290"/>
                  </a:cubicBezTo>
                  <a:cubicBezTo>
                    <a:pt x="1734820" y="31750"/>
                    <a:pt x="1778000" y="34290"/>
                    <a:pt x="1821180" y="35560"/>
                  </a:cubicBezTo>
                  <a:cubicBezTo>
                    <a:pt x="1842770" y="36830"/>
                    <a:pt x="1864360" y="41910"/>
                    <a:pt x="1887220" y="44450"/>
                  </a:cubicBezTo>
                  <a:cubicBezTo>
                    <a:pt x="1897380" y="45720"/>
                    <a:pt x="1907540" y="41910"/>
                    <a:pt x="1917700" y="41910"/>
                  </a:cubicBezTo>
                  <a:cubicBezTo>
                    <a:pt x="1948180" y="41910"/>
                    <a:pt x="1979930" y="41910"/>
                    <a:pt x="2010410" y="40640"/>
                  </a:cubicBezTo>
                  <a:cubicBezTo>
                    <a:pt x="2068830" y="38100"/>
                    <a:pt x="2128520" y="31750"/>
                    <a:pt x="2186940" y="31750"/>
                  </a:cubicBezTo>
                  <a:cubicBezTo>
                    <a:pt x="2244090" y="31750"/>
                    <a:pt x="2301240" y="35560"/>
                    <a:pt x="2358390" y="38100"/>
                  </a:cubicBezTo>
                  <a:lnTo>
                    <a:pt x="2404110" y="38100"/>
                  </a:lnTo>
                  <a:cubicBezTo>
                    <a:pt x="2473960" y="35560"/>
                    <a:pt x="2542540" y="35560"/>
                    <a:pt x="2612390" y="31750"/>
                  </a:cubicBezTo>
                  <a:cubicBezTo>
                    <a:pt x="2679700" y="27940"/>
                    <a:pt x="2745740" y="19050"/>
                    <a:pt x="2813050" y="15240"/>
                  </a:cubicBezTo>
                  <a:cubicBezTo>
                    <a:pt x="2844800" y="12700"/>
                    <a:pt x="2877820" y="12700"/>
                    <a:pt x="2909570" y="19050"/>
                  </a:cubicBezTo>
                  <a:cubicBezTo>
                    <a:pt x="2957830" y="27940"/>
                    <a:pt x="3003550" y="33020"/>
                    <a:pt x="3051810" y="19050"/>
                  </a:cubicBezTo>
                  <a:cubicBezTo>
                    <a:pt x="3069590" y="13970"/>
                    <a:pt x="3092450" y="22860"/>
                    <a:pt x="3112770" y="25400"/>
                  </a:cubicBezTo>
                  <a:cubicBezTo>
                    <a:pt x="3121660" y="26670"/>
                    <a:pt x="3131820" y="29210"/>
                    <a:pt x="3136900" y="25400"/>
                  </a:cubicBezTo>
                  <a:cubicBezTo>
                    <a:pt x="3171190" y="0"/>
                    <a:pt x="3202940" y="6350"/>
                    <a:pt x="3235960" y="27940"/>
                  </a:cubicBezTo>
                  <a:cubicBezTo>
                    <a:pt x="3239770" y="30480"/>
                    <a:pt x="3249930" y="24130"/>
                    <a:pt x="3257550" y="24130"/>
                  </a:cubicBezTo>
                  <a:cubicBezTo>
                    <a:pt x="3288030" y="24130"/>
                    <a:pt x="3318510" y="24130"/>
                    <a:pt x="3350260" y="25400"/>
                  </a:cubicBezTo>
                  <a:cubicBezTo>
                    <a:pt x="3373120" y="26670"/>
                    <a:pt x="3394710" y="34290"/>
                    <a:pt x="3417570" y="36830"/>
                  </a:cubicBezTo>
                  <a:cubicBezTo>
                    <a:pt x="3467100" y="43180"/>
                    <a:pt x="3517900" y="53340"/>
                    <a:pt x="3568700" y="53340"/>
                  </a:cubicBezTo>
                  <a:cubicBezTo>
                    <a:pt x="3663950" y="54610"/>
                    <a:pt x="3759200" y="58420"/>
                    <a:pt x="3853180" y="78740"/>
                  </a:cubicBezTo>
                  <a:cubicBezTo>
                    <a:pt x="3940809" y="97790"/>
                    <a:pt x="4030980" y="97790"/>
                    <a:pt x="4119880" y="113030"/>
                  </a:cubicBezTo>
                  <a:cubicBezTo>
                    <a:pt x="4173220" y="121920"/>
                    <a:pt x="4227830" y="138430"/>
                    <a:pt x="4273550" y="165100"/>
                  </a:cubicBezTo>
                  <a:cubicBezTo>
                    <a:pt x="4323080" y="193040"/>
                    <a:pt x="4361180" y="238760"/>
                    <a:pt x="4405630" y="276860"/>
                  </a:cubicBezTo>
                  <a:cubicBezTo>
                    <a:pt x="4422139" y="290830"/>
                    <a:pt x="4446270" y="300990"/>
                    <a:pt x="4457700" y="318770"/>
                  </a:cubicBezTo>
                  <a:cubicBezTo>
                    <a:pt x="4490720" y="367030"/>
                    <a:pt x="4519930" y="417830"/>
                    <a:pt x="4549140" y="468630"/>
                  </a:cubicBezTo>
                  <a:cubicBezTo>
                    <a:pt x="4570730" y="505460"/>
                    <a:pt x="4592320" y="543560"/>
                    <a:pt x="4608830" y="581660"/>
                  </a:cubicBezTo>
                  <a:cubicBezTo>
                    <a:pt x="4626610" y="626110"/>
                    <a:pt x="4640580" y="671830"/>
                    <a:pt x="4654550" y="718820"/>
                  </a:cubicBezTo>
                  <a:cubicBezTo>
                    <a:pt x="4676140" y="792480"/>
                    <a:pt x="4701540" y="866140"/>
                    <a:pt x="4715510" y="942340"/>
                  </a:cubicBezTo>
                  <a:cubicBezTo>
                    <a:pt x="4735830" y="1049020"/>
                    <a:pt x="4745990" y="1158240"/>
                    <a:pt x="4761230" y="1266190"/>
                  </a:cubicBezTo>
                  <a:cubicBezTo>
                    <a:pt x="4766310" y="1301750"/>
                    <a:pt x="4772660" y="1337310"/>
                    <a:pt x="4775200" y="1372870"/>
                  </a:cubicBezTo>
                  <a:cubicBezTo>
                    <a:pt x="4782820" y="1474470"/>
                    <a:pt x="4787900" y="1574800"/>
                    <a:pt x="4794250" y="1676400"/>
                  </a:cubicBezTo>
                  <a:cubicBezTo>
                    <a:pt x="4803140" y="1802130"/>
                    <a:pt x="4815840" y="1926590"/>
                    <a:pt x="4822190" y="2052320"/>
                  </a:cubicBezTo>
                  <a:cubicBezTo>
                    <a:pt x="4828540" y="2172970"/>
                    <a:pt x="4833620" y="2294890"/>
                    <a:pt x="4831080" y="2416810"/>
                  </a:cubicBezTo>
                  <a:cubicBezTo>
                    <a:pt x="4827270" y="2620010"/>
                    <a:pt x="4817110" y="2821940"/>
                    <a:pt x="4806950" y="3025140"/>
                  </a:cubicBezTo>
                  <a:cubicBezTo>
                    <a:pt x="4800600" y="3150870"/>
                    <a:pt x="4791710" y="3275330"/>
                    <a:pt x="4779010" y="3399790"/>
                  </a:cubicBezTo>
                  <a:cubicBezTo>
                    <a:pt x="4766310" y="3524250"/>
                    <a:pt x="4747260" y="3647440"/>
                    <a:pt x="4733290" y="3771900"/>
                  </a:cubicBezTo>
                  <a:cubicBezTo>
                    <a:pt x="4723130" y="3858260"/>
                    <a:pt x="4720590" y="3944620"/>
                    <a:pt x="4709160" y="4029710"/>
                  </a:cubicBezTo>
                  <a:cubicBezTo>
                    <a:pt x="4699000" y="4107180"/>
                    <a:pt x="4660900" y="4175760"/>
                    <a:pt x="4610100" y="4232910"/>
                  </a:cubicBezTo>
                  <a:cubicBezTo>
                    <a:pt x="4568191" y="4281170"/>
                    <a:pt x="4535170" y="4335780"/>
                    <a:pt x="4491991" y="4382770"/>
                  </a:cubicBezTo>
                  <a:cubicBezTo>
                    <a:pt x="4453891" y="4424679"/>
                    <a:pt x="4411981" y="4466590"/>
                    <a:pt x="4345941" y="4467860"/>
                  </a:cubicBezTo>
                  <a:cubicBezTo>
                    <a:pt x="4330700" y="4467860"/>
                    <a:pt x="4316731" y="4483100"/>
                    <a:pt x="4301491" y="4490720"/>
                  </a:cubicBezTo>
                  <a:cubicBezTo>
                    <a:pt x="4236720" y="4518660"/>
                    <a:pt x="4169411" y="4542790"/>
                    <a:pt x="4105911" y="4573270"/>
                  </a:cubicBezTo>
                  <a:cubicBezTo>
                    <a:pt x="3989070" y="4629150"/>
                    <a:pt x="3863341" y="4638040"/>
                    <a:pt x="3737611" y="4643120"/>
                  </a:cubicBezTo>
                  <a:cubicBezTo>
                    <a:pt x="3689351" y="4645660"/>
                    <a:pt x="3639820" y="4641850"/>
                    <a:pt x="3591561" y="4645660"/>
                  </a:cubicBezTo>
                  <a:cubicBezTo>
                    <a:pt x="3567431" y="4646930"/>
                    <a:pt x="3544570" y="4658360"/>
                    <a:pt x="3521711" y="4663440"/>
                  </a:cubicBezTo>
                  <a:cubicBezTo>
                    <a:pt x="3511551" y="4665980"/>
                    <a:pt x="3501391" y="4664710"/>
                    <a:pt x="3489961" y="4665980"/>
                  </a:cubicBezTo>
                  <a:cubicBezTo>
                    <a:pt x="3474720" y="4667250"/>
                    <a:pt x="3459481" y="4671060"/>
                    <a:pt x="3444241" y="4669790"/>
                  </a:cubicBezTo>
                  <a:cubicBezTo>
                    <a:pt x="3429000" y="4667250"/>
                    <a:pt x="3418841" y="4662170"/>
                    <a:pt x="3416300" y="4662170"/>
                  </a:cubicBezTo>
                  <a:close/>
                </a:path>
              </a:pathLst>
            </a:custGeom>
            <a:blipFill>
              <a:blip r:embed="rId2"/>
              <a:stretch>
                <a:fillRect l="-8280" r="-38170"/>
              </a:stretch>
            </a:blipFill>
          </p:spPr>
        </p:sp>
      </p:grpSp>
      <p:grpSp>
        <p:nvGrpSpPr>
          <p:cNvPr id="4" name="Group 4"/>
          <p:cNvGrpSpPr/>
          <p:nvPr/>
        </p:nvGrpSpPr>
        <p:grpSpPr>
          <a:xfrm>
            <a:off x="12917117" y="6194935"/>
            <a:ext cx="3063365" cy="3063365"/>
            <a:chOff x="0" y="0"/>
            <a:chExt cx="4084486" cy="4084486"/>
          </a:xfrm>
        </p:grpSpPr>
        <p:sp>
          <p:nvSpPr>
            <p:cNvPr id="5" name="Freeform 5"/>
            <p:cNvSpPr/>
            <p:nvPr/>
          </p:nvSpPr>
          <p:spPr>
            <a:xfrm>
              <a:off x="0" y="0"/>
              <a:ext cx="4084486" cy="4084486"/>
            </a:xfrm>
            <a:custGeom>
              <a:avLst/>
              <a:gdLst/>
              <a:ahLst/>
              <a:cxnLst/>
              <a:rect l="l" t="t" r="r" b="b"/>
              <a:pathLst>
                <a:path w="4084486" h="4084486">
                  <a:moveTo>
                    <a:pt x="0" y="0"/>
                  </a:moveTo>
                  <a:lnTo>
                    <a:pt x="4084486" y="0"/>
                  </a:lnTo>
                  <a:lnTo>
                    <a:pt x="4084486" y="4084486"/>
                  </a:lnTo>
                  <a:lnTo>
                    <a:pt x="0" y="4084486"/>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sp>
      </p:grpSp>
      <p:sp>
        <p:nvSpPr>
          <p:cNvPr id="6" name="TextBox 6"/>
          <p:cNvSpPr txBox="1"/>
          <p:nvPr/>
        </p:nvSpPr>
        <p:spPr>
          <a:xfrm>
            <a:off x="12880535" y="4718685"/>
            <a:ext cx="3136527" cy="973455"/>
          </a:xfrm>
          <a:prstGeom prst="rect">
            <a:avLst/>
          </a:prstGeom>
        </p:spPr>
        <p:txBody>
          <a:bodyPr lIns="0" tIns="0" rIns="0" bIns="0" rtlCol="0" anchor="t">
            <a:spAutoFit/>
          </a:bodyPr>
          <a:lstStyle/>
          <a:p>
            <a:pPr>
              <a:lnSpc>
                <a:spcPts val="7200"/>
              </a:lnSpc>
            </a:pPr>
            <a:r>
              <a:rPr lang="en-US" sz="7200">
                <a:solidFill>
                  <a:srgbClr val="FFFFFF"/>
                </a:solidFill>
                <a:latin typeface="Articulat Bold"/>
              </a:rPr>
              <a:t>İletişim</a:t>
            </a:r>
          </a:p>
        </p:txBody>
      </p:sp>
      <p:sp>
        <p:nvSpPr>
          <p:cNvPr id="7" name="TextBox 7"/>
          <p:cNvSpPr txBox="1"/>
          <p:nvPr/>
        </p:nvSpPr>
        <p:spPr>
          <a:xfrm>
            <a:off x="12565848" y="2631438"/>
            <a:ext cx="3765903" cy="1458597"/>
          </a:xfrm>
          <a:prstGeom prst="rect">
            <a:avLst/>
          </a:prstGeom>
        </p:spPr>
        <p:txBody>
          <a:bodyPr lIns="0" tIns="0" rIns="0" bIns="0" rtlCol="0" anchor="t">
            <a:spAutoFit/>
          </a:bodyPr>
          <a:lstStyle/>
          <a:p>
            <a:pPr algn="ctr">
              <a:lnSpc>
                <a:spcPts val="3800"/>
              </a:lnSpc>
            </a:pPr>
            <a:r>
              <a:rPr lang="en-US" sz="3800">
                <a:solidFill>
                  <a:srgbClr val="FFFFFF"/>
                </a:solidFill>
                <a:latin typeface="Articulat Bold"/>
              </a:rPr>
              <a:t>Değişim Programları Koordinatörlüğü</a:t>
            </a:r>
          </a:p>
        </p:txBody>
      </p:sp>
      <p:grpSp>
        <p:nvGrpSpPr>
          <p:cNvPr id="8" name="Group 8"/>
          <p:cNvGrpSpPr/>
          <p:nvPr/>
        </p:nvGrpSpPr>
        <p:grpSpPr>
          <a:xfrm>
            <a:off x="11235844" y="377523"/>
            <a:ext cx="6023456" cy="1302353"/>
            <a:chOff x="0" y="0"/>
            <a:chExt cx="8031274" cy="1736471"/>
          </a:xfrm>
        </p:grpSpPr>
        <p:sp>
          <p:nvSpPr>
            <p:cNvPr id="9" name="Freeform 9"/>
            <p:cNvSpPr/>
            <p:nvPr/>
          </p:nvSpPr>
          <p:spPr>
            <a:xfrm>
              <a:off x="0" y="0"/>
              <a:ext cx="3477861" cy="1736471"/>
            </a:xfrm>
            <a:custGeom>
              <a:avLst/>
              <a:gdLst/>
              <a:ahLst/>
              <a:cxnLst/>
              <a:rect l="l" t="t" r="r" b="b"/>
              <a:pathLst>
                <a:path w="3477861" h="1736471">
                  <a:moveTo>
                    <a:pt x="0" y="0"/>
                  </a:moveTo>
                  <a:lnTo>
                    <a:pt x="3477861" y="0"/>
                  </a:lnTo>
                  <a:lnTo>
                    <a:pt x="3477861" y="1736471"/>
                  </a:lnTo>
                  <a:lnTo>
                    <a:pt x="0" y="1736471"/>
                  </a:lnTo>
                  <a:lnTo>
                    <a:pt x="0" y="0"/>
                  </a:lnTo>
                  <a:close/>
                </a:path>
              </a:pathLst>
            </a:custGeom>
            <a:blipFill>
              <a:blip r:embed="rId5"/>
              <a:stretch>
                <a:fillRect/>
              </a:stretch>
            </a:blipFill>
          </p:spPr>
        </p:sp>
        <p:sp>
          <p:nvSpPr>
            <p:cNvPr id="10" name="Freeform 10"/>
            <p:cNvSpPr/>
            <p:nvPr/>
          </p:nvSpPr>
          <p:spPr>
            <a:xfrm>
              <a:off x="4120790" y="467931"/>
              <a:ext cx="3910484" cy="800608"/>
            </a:xfrm>
            <a:custGeom>
              <a:avLst/>
              <a:gdLst/>
              <a:ahLst/>
              <a:cxnLst/>
              <a:rect l="l" t="t" r="r" b="b"/>
              <a:pathLst>
                <a:path w="3910484" h="800608">
                  <a:moveTo>
                    <a:pt x="0" y="0"/>
                  </a:moveTo>
                  <a:lnTo>
                    <a:pt x="3910484" y="0"/>
                  </a:lnTo>
                  <a:lnTo>
                    <a:pt x="3910484" y="800608"/>
                  </a:lnTo>
                  <a:lnTo>
                    <a:pt x="0" y="800608"/>
                  </a:lnTo>
                  <a:lnTo>
                    <a:pt x="0" y="0"/>
                  </a:lnTo>
                  <a:close/>
                </a:path>
              </a:pathLst>
            </a:custGeom>
            <a:blipFill>
              <a:blip r:embed="rId6"/>
              <a:stretch>
                <a:fillRect/>
              </a:stretch>
            </a:blipFill>
          </p:spPr>
        </p:sp>
      </p:gr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2C92D5"/>
        </a:solidFill>
        <a:effectLst/>
      </p:bgPr>
    </p:bg>
    <p:spTree>
      <p:nvGrpSpPr>
        <p:cNvPr id="1" name=""/>
        <p:cNvGrpSpPr/>
        <p:nvPr/>
      </p:nvGrpSpPr>
      <p:grpSpPr>
        <a:xfrm>
          <a:off x="0" y="0"/>
          <a:ext cx="0" cy="0"/>
          <a:chOff x="0" y="0"/>
          <a:chExt cx="0" cy="0"/>
        </a:xfrm>
      </p:grpSpPr>
      <p:sp>
        <p:nvSpPr>
          <p:cNvPr id="2" name="Freeform 2"/>
          <p:cNvSpPr/>
          <p:nvPr/>
        </p:nvSpPr>
        <p:spPr>
          <a:xfrm>
            <a:off x="14173200" y="6172200"/>
            <a:ext cx="4114800" cy="4114800"/>
          </a:xfrm>
          <a:custGeom>
            <a:avLst/>
            <a:gdLst/>
            <a:ahLst/>
            <a:cxnLst/>
            <a:rect l="l" t="t" r="r" b="b"/>
            <a:pathLst>
              <a:path w="4114800" h="4114800">
                <a:moveTo>
                  <a:pt x="0" y="0"/>
                </a:moveTo>
                <a:lnTo>
                  <a:pt x="4114800" y="0"/>
                </a:lnTo>
                <a:lnTo>
                  <a:pt x="4114800" y="4114800"/>
                </a:lnTo>
                <a:lnTo>
                  <a:pt x="0" y="411480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3" name="Freeform 3"/>
          <p:cNvSpPr/>
          <p:nvPr/>
        </p:nvSpPr>
        <p:spPr>
          <a:xfrm>
            <a:off x="0" y="0"/>
            <a:ext cx="4114800" cy="4114800"/>
          </a:xfrm>
          <a:custGeom>
            <a:avLst/>
            <a:gdLst/>
            <a:ahLst/>
            <a:cxnLst/>
            <a:rect l="l" t="t" r="r" b="b"/>
            <a:pathLst>
              <a:path w="4114800" h="4114800">
                <a:moveTo>
                  <a:pt x="0" y="0"/>
                </a:moveTo>
                <a:lnTo>
                  <a:pt x="4114800" y="0"/>
                </a:lnTo>
                <a:lnTo>
                  <a:pt x="4114800" y="4114800"/>
                </a:lnTo>
                <a:lnTo>
                  <a:pt x="0" y="4114800"/>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4" name="TextBox 4"/>
          <p:cNvSpPr txBox="1"/>
          <p:nvPr/>
        </p:nvSpPr>
        <p:spPr>
          <a:xfrm>
            <a:off x="3806600" y="4705350"/>
            <a:ext cx="10674801" cy="1009650"/>
          </a:xfrm>
          <a:prstGeom prst="rect">
            <a:avLst/>
          </a:prstGeom>
        </p:spPr>
        <p:txBody>
          <a:bodyPr lIns="0" tIns="0" rIns="0" bIns="0" rtlCol="0" anchor="t">
            <a:spAutoFit/>
          </a:bodyPr>
          <a:lstStyle/>
          <a:p>
            <a:pPr algn="ctr">
              <a:lnSpc>
                <a:spcPts val="7500"/>
              </a:lnSpc>
            </a:pPr>
            <a:r>
              <a:rPr lang="en-US" sz="7500">
                <a:solidFill>
                  <a:srgbClr val="FFFFFF"/>
                </a:solidFill>
                <a:latin typeface="Articulat Bold"/>
              </a:rPr>
              <a:t>TEŞEKKÜRLER</a:t>
            </a:r>
          </a:p>
        </p:txBody>
      </p:sp>
      <p:sp>
        <p:nvSpPr>
          <p:cNvPr id="5" name="TextBox 5"/>
          <p:cNvSpPr txBox="1"/>
          <p:nvPr/>
        </p:nvSpPr>
        <p:spPr>
          <a:xfrm>
            <a:off x="6957231" y="7047885"/>
            <a:ext cx="4373538" cy="1979928"/>
          </a:xfrm>
          <a:prstGeom prst="rect">
            <a:avLst/>
          </a:prstGeom>
        </p:spPr>
        <p:txBody>
          <a:bodyPr lIns="0" tIns="0" rIns="0" bIns="0" rtlCol="0" anchor="t">
            <a:spAutoFit/>
          </a:bodyPr>
          <a:lstStyle/>
          <a:p>
            <a:pPr algn="ctr">
              <a:lnSpc>
                <a:spcPts val="5320"/>
              </a:lnSpc>
            </a:pPr>
            <a:r>
              <a:rPr lang="en-US" sz="3800" spc="277">
                <a:solidFill>
                  <a:srgbClr val="FFFFFF"/>
                </a:solidFill>
                <a:latin typeface="Articulat Bold"/>
              </a:rPr>
              <a:t>Değişim Programları Koordinatörlüğü</a:t>
            </a:r>
          </a:p>
        </p:txBody>
      </p:sp>
      <p:sp>
        <p:nvSpPr>
          <p:cNvPr id="6" name="Freeform 6"/>
          <p:cNvSpPr/>
          <p:nvPr/>
        </p:nvSpPr>
        <p:spPr>
          <a:xfrm>
            <a:off x="6866193" y="338301"/>
            <a:ext cx="4390468" cy="2192129"/>
          </a:xfrm>
          <a:custGeom>
            <a:avLst/>
            <a:gdLst/>
            <a:ahLst/>
            <a:cxnLst/>
            <a:rect l="l" t="t" r="r" b="b"/>
            <a:pathLst>
              <a:path w="4390468" h="2192129">
                <a:moveTo>
                  <a:pt x="0" y="0"/>
                </a:moveTo>
                <a:lnTo>
                  <a:pt x="4390468" y="0"/>
                </a:lnTo>
                <a:lnTo>
                  <a:pt x="4390468" y="2192129"/>
                </a:lnTo>
                <a:lnTo>
                  <a:pt x="0" y="2192129"/>
                </a:lnTo>
                <a:lnTo>
                  <a:pt x="0" y="0"/>
                </a:lnTo>
                <a:close/>
              </a:path>
            </a:pathLst>
          </a:custGeom>
          <a:blipFill>
            <a:blip r:embed="rId6"/>
            <a:stretch>
              <a:fillRect/>
            </a:stretch>
          </a:blipFill>
        </p:spPr>
      </p:sp>
      <p:sp>
        <p:nvSpPr>
          <p:cNvPr id="7" name="Freeform 7"/>
          <p:cNvSpPr/>
          <p:nvPr/>
        </p:nvSpPr>
        <p:spPr>
          <a:xfrm>
            <a:off x="6675693" y="3044780"/>
            <a:ext cx="4936614" cy="1010691"/>
          </a:xfrm>
          <a:custGeom>
            <a:avLst/>
            <a:gdLst/>
            <a:ahLst/>
            <a:cxnLst/>
            <a:rect l="l" t="t" r="r" b="b"/>
            <a:pathLst>
              <a:path w="4936614" h="1010691">
                <a:moveTo>
                  <a:pt x="0" y="0"/>
                </a:moveTo>
                <a:lnTo>
                  <a:pt x="4936614" y="0"/>
                </a:lnTo>
                <a:lnTo>
                  <a:pt x="4936614" y="1010692"/>
                </a:lnTo>
                <a:lnTo>
                  <a:pt x="0" y="1010692"/>
                </a:lnTo>
                <a:lnTo>
                  <a:pt x="0" y="0"/>
                </a:lnTo>
                <a:close/>
              </a:path>
            </a:pathLst>
          </a:custGeom>
          <a:blipFill>
            <a:blip r:embed="rId7"/>
            <a:stretch>
              <a:fillRect/>
            </a:stretch>
          </a:blipFill>
        </p:spPr>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15306028" y="7219832"/>
            <a:ext cx="3741563" cy="3741563"/>
          </a:xfrm>
          <a:custGeom>
            <a:avLst/>
            <a:gdLst/>
            <a:ahLst/>
            <a:cxnLst/>
            <a:rect l="l" t="t" r="r" b="b"/>
            <a:pathLst>
              <a:path w="3741563" h="3741563">
                <a:moveTo>
                  <a:pt x="0" y="0"/>
                </a:moveTo>
                <a:lnTo>
                  <a:pt x="3741563" y="0"/>
                </a:lnTo>
                <a:lnTo>
                  <a:pt x="3741563" y="3741563"/>
                </a:lnTo>
                <a:lnTo>
                  <a:pt x="0" y="3741563"/>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3" name="Freeform 3"/>
          <p:cNvSpPr/>
          <p:nvPr/>
        </p:nvSpPr>
        <p:spPr>
          <a:xfrm>
            <a:off x="-1028700" y="-994841"/>
            <a:ext cx="4114800" cy="4114800"/>
          </a:xfrm>
          <a:custGeom>
            <a:avLst/>
            <a:gdLst/>
            <a:ahLst/>
            <a:cxnLst/>
            <a:rect l="l" t="t" r="r" b="b"/>
            <a:pathLst>
              <a:path w="4114800" h="4114800">
                <a:moveTo>
                  <a:pt x="0" y="0"/>
                </a:moveTo>
                <a:lnTo>
                  <a:pt x="4114800" y="0"/>
                </a:lnTo>
                <a:lnTo>
                  <a:pt x="4114800" y="4114800"/>
                </a:lnTo>
                <a:lnTo>
                  <a:pt x="0" y="4114800"/>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8" name="AutoShape 8"/>
          <p:cNvSpPr/>
          <p:nvPr/>
        </p:nvSpPr>
        <p:spPr>
          <a:xfrm flipV="1">
            <a:off x="8839200" y="2403261"/>
            <a:ext cx="0" cy="0"/>
          </a:xfrm>
          <a:prstGeom prst="line">
            <a:avLst/>
          </a:prstGeom>
          <a:ln w="19050" cap="flat">
            <a:solidFill>
              <a:srgbClr val="2E2D34"/>
            </a:solidFill>
            <a:prstDash val="solid"/>
            <a:headEnd type="none" w="sm" len="sm"/>
            <a:tailEnd type="none" w="sm" len="sm"/>
          </a:ln>
        </p:spPr>
      </p:sp>
      <p:sp>
        <p:nvSpPr>
          <p:cNvPr id="9" name="Freeform 9"/>
          <p:cNvSpPr/>
          <p:nvPr/>
        </p:nvSpPr>
        <p:spPr>
          <a:xfrm>
            <a:off x="16380436" y="1028700"/>
            <a:ext cx="878864" cy="878864"/>
          </a:xfrm>
          <a:custGeom>
            <a:avLst/>
            <a:gdLst/>
            <a:ahLst/>
            <a:cxnLst/>
            <a:rect l="l" t="t" r="r" b="b"/>
            <a:pathLst>
              <a:path w="878864" h="878864">
                <a:moveTo>
                  <a:pt x="0" y="0"/>
                </a:moveTo>
                <a:lnTo>
                  <a:pt x="878864" y="0"/>
                </a:lnTo>
                <a:lnTo>
                  <a:pt x="878864" y="878864"/>
                </a:lnTo>
                <a:lnTo>
                  <a:pt x="0" y="878864"/>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sp>
      <p:grpSp>
        <p:nvGrpSpPr>
          <p:cNvPr id="10" name="Group 10"/>
          <p:cNvGrpSpPr/>
          <p:nvPr/>
        </p:nvGrpSpPr>
        <p:grpSpPr>
          <a:xfrm>
            <a:off x="6132272" y="8689161"/>
            <a:ext cx="6023456" cy="1302353"/>
            <a:chOff x="0" y="0"/>
            <a:chExt cx="8031274" cy="1736471"/>
          </a:xfrm>
        </p:grpSpPr>
        <p:sp>
          <p:nvSpPr>
            <p:cNvPr id="11" name="Freeform 11"/>
            <p:cNvSpPr/>
            <p:nvPr/>
          </p:nvSpPr>
          <p:spPr>
            <a:xfrm>
              <a:off x="0" y="0"/>
              <a:ext cx="3477861" cy="1736471"/>
            </a:xfrm>
            <a:custGeom>
              <a:avLst/>
              <a:gdLst/>
              <a:ahLst/>
              <a:cxnLst/>
              <a:rect l="l" t="t" r="r" b="b"/>
              <a:pathLst>
                <a:path w="3477861" h="1736471">
                  <a:moveTo>
                    <a:pt x="0" y="0"/>
                  </a:moveTo>
                  <a:lnTo>
                    <a:pt x="3477861" y="0"/>
                  </a:lnTo>
                  <a:lnTo>
                    <a:pt x="3477861" y="1736471"/>
                  </a:lnTo>
                  <a:lnTo>
                    <a:pt x="0" y="1736471"/>
                  </a:lnTo>
                  <a:lnTo>
                    <a:pt x="0" y="0"/>
                  </a:lnTo>
                  <a:close/>
                </a:path>
              </a:pathLst>
            </a:custGeom>
            <a:blipFill>
              <a:blip r:embed="rId8"/>
              <a:stretch>
                <a:fillRect/>
              </a:stretch>
            </a:blipFill>
          </p:spPr>
        </p:sp>
        <p:sp>
          <p:nvSpPr>
            <p:cNvPr id="12" name="Freeform 12"/>
            <p:cNvSpPr/>
            <p:nvPr/>
          </p:nvSpPr>
          <p:spPr>
            <a:xfrm>
              <a:off x="4120790" y="467931"/>
              <a:ext cx="3910484" cy="800608"/>
            </a:xfrm>
            <a:custGeom>
              <a:avLst/>
              <a:gdLst/>
              <a:ahLst/>
              <a:cxnLst/>
              <a:rect l="l" t="t" r="r" b="b"/>
              <a:pathLst>
                <a:path w="3910484" h="800608">
                  <a:moveTo>
                    <a:pt x="0" y="0"/>
                  </a:moveTo>
                  <a:lnTo>
                    <a:pt x="3910484" y="0"/>
                  </a:lnTo>
                  <a:lnTo>
                    <a:pt x="3910484" y="800608"/>
                  </a:lnTo>
                  <a:lnTo>
                    <a:pt x="0" y="800608"/>
                  </a:lnTo>
                  <a:lnTo>
                    <a:pt x="0" y="0"/>
                  </a:lnTo>
                  <a:close/>
                </a:path>
              </a:pathLst>
            </a:custGeom>
            <a:blipFill>
              <a:blip r:embed="rId9"/>
              <a:stretch>
                <a:fillRect/>
              </a:stretch>
            </a:blipFill>
          </p:spPr>
        </p:sp>
      </p:grpSp>
      <p:sp>
        <p:nvSpPr>
          <p:cNvPr id="13" name="TextBox 13"/>
          <p:cNvSpPr txBox="1"/>
          <p:nvPr/>
        </p:nvSpPr>
        <p:spPr>
          <a:xfrm>
            <a:off x="5975221" y="1377339"/>
            <a:ext cx="5727177" cy="1025922"/>
          </a:xfrm>
          <a:prstGeom prst="rect">
            <a:avLst/>
          </a:prstGeom>
        </p:spPr>
        <p:txBody>
          <a:bodyPr lIns="0" tIns="0" rIns="0" bIns="0" rtlCol="0" anchor="t">
            <a:spAutoFit/>
          </a:bodyPr>
          <a:lstStyle/>
          <a:p>
            <a:pPr marL="0" lvl="0" indent="0" algn="l">
              <a:lnSpc>
                <a:spcPts val="3999"/>
              </a:lnSpc>
              <a:spcBef>
                <a:spcPct val="0"/>
              </a:spcBef>
            </a:pPr>
            <a:r>
              <a:rPr lang="en-US" sz="3999" dirty="0">
                <a:solidFill>
                  <a:srgbClr val="8DC63F"/>
                </a:solidFill>
                <a:latin typeface="Articulat Bold"/>
              </a:rPr>
              <a:t>KOORDİNATÖR</a:t>
            </a:r>
            <a:r>
              <a:rPr lang="tr-TR" sz="3999" dirty="0">
                <a:solidFill>
                  <a:srgbClr val="8DC63F"/>
                </a:solidFill>
                <a:latin typeface="Articulat Bold"/>
              </a:rPr>
              <a:t>ÜMÜZ</a:t>
            </a:r>
          </a:p>
          <a:p>
            <a:pPr marL="0" lvl="0" indent="0" algn="l">
              <a:lnSpc>
                <a:spcPts val="3999"/>
              </a:lnSpc>
              <a:spcBef>
                <a:spcPct val="0"/>
              </a:spcBef>
            </a:pPr>
            <a:endParaRPr lang="en-US" sz="3999" dirty="0">
              <a:solidFill>
                <a:srgbClr val="8DC63F"/>
              </a:solidFill>
              <a:latin typeface="Articulat Bold"/>
            </a:endParaRPr>
          </a:p>
        </p:txBody>
      </p:sp>
      <p:sp>
        <p:nvSpPr>
          <p:cNvPr id="14" name="TextBox 14"/>
          <p:cNvSpPr txBox="1"/>
          <p:nvPr/>
        </p:nvSpPr>
        <p:spPr>
          <a:xfrm>
            <a:off x="6858000" y="6157009"/>
            <a:ext cx="4337489" cy="488595"/>
          </a:xfrm>
          <a:prstGeom prst="rect">
            <a:avLst/>
          </a:prstGeom>
        </p:spPr>
        <p:txBody>
          <a:bodyPr lIns="0" tIns="0" rIns="0" bIns="0" rtlCol="0" anchor="t">
            <a:spAutoFit/>
          </a:bodyPr>
          <a:lstStyle/>
          <a:p>
            <a:pPr>
              <a:lnSpc>
                <a:spcPts val="4200"/>
              </a:lnSpc>
            </a:pPr>
            <a:r>
              <a:rPr lang="en-US" sz="3000" dirty="0">
                <a:solidFill>
                  <a:srgbClr val="2E2D34"/>
                </a:solidFill>
                <a:latin typeface="Articulat Bold"/>
              </a:rPr>
              <a:t>Prof.</a:t>
            </a:r>
            <a:r>
              <a:rPr lang="tr-TR" sz="3000" dirty="0">
                <a:solidFill>
                  <a:srgbClr val="2E2D34"/>
                </a:solidFill>
                <a:latin typeface="Articulat Bold"/>
              </a:rPr>
              <a:t> </a:t>
            </a:r>
            <a:r>
              <a:rPr lang="en-US" sz="3000" dirty="0">
                <a:solidFill>
                  <a:srgbClr val="2E2D34"/>
                </a:solidFill>
                <a:latin typeface="Articulat Bold"/>
              </a:rPr>
              <a:t>Dr. </a:t>
            </a:r>
            <a:r>
              <a:rPr lang="tr-TR" sz="3000" dirty="0">
                <a:solidFill>
                  <a:srgbClr val="2E2D34"/>
                </a:solidFill>
                <a:latin typeface="Articulat Bold"/>
              </a:rPr>
              <a:t>Sercan EROL</a:t>
            </a:r>
            <a:endParaRPr lang="en-US" sz="3000" dirty="0">
              <a:solidFill>
                <a:srgbClr val="2E2D34"/>
              </a:solidFill>
              <a:latin typeface="Articulat Bold"/>
            </a:endParaRPr>
          </a:p>
        </p:txBody>
      </p:sp>
      <p:sp>
        <p:nvSpPr>
          <p:cNvPr id="15" name="TextBox 15"/>
          <p:cNvSpPr txBox="1"/>
          <p:nvPr/>
        </p:nvSpPr>
        <p:spPr>
          <a:xfrm>
            <a:off x="6643446" y="6788032"/>
            <a:ext cx="4390725" cy="431800"/>
          </a:xfrm>
          <a:prstGeom prst="rect">
            <a:avLst/>
          </a:prstGeom>
        </p:spPr>
        <p:txBody>
          <a:bodyPr lIns="0" tIns="0" rIns="0" bIns="0" rtlCol="0" anchor="t">
            <a:spAutoFit/>
          </a:bodyPr>
          <a:lstStyle/>
          <a:p>
            <a:pPr>
              <a:lnSpc>
                <a:spcPts val="3500"/>
              </a:lnSpc>
            </a:pPr>
            <a:r>
              <a:rPr lang="en-US" sz="2500" dirty="0">
                <a:solidFill>
                  <a:srgbClr val="2E2D34"/>
                </a:solidFill>
                <a:latin typeface="Articulat Light"/>
              </a:rPr>
              <a:t>Erasmus+ </a:t>
            </a:r>
            <a:r>
              <a:rPr lang="en-US" sz="2500" dirty="0" err="1">
                <a:solidFill>
                  <a:srgbClr val="2E2D34"/>
                </a:solidFill>
                <a:latin typeface="Articulat Light"/>
              </a:rPr>
              <a:t>Kurum</a:t>
            </a:r>
            <a:r>
              <a:rPr lang="en-US" sz="2500" dirty="0">
                <a:solidFill>
                  <a:srgbClr val="2E2D34"/>
                </a:solidFill>
                <a:latin typeface="Articulat Light"/>
              </a:rPr>
              <a:t> </a:t>
            </a:r>
            <a:r>
              <a:rPr lang="en-US" sz="2500" dirty="0" err="1">
                <a:solidFill>
                  <a:srgbClr val="2E2D34"/>
                </a:solidFill>
                <a:latin typeface="Articulat Light"/>
              </a:rPr>
              <a:t>Koordinatörü</a:t>
            </a:r>
            <a:endParaRPr lang="en-US" sz="2500" dirty="0">
              <a:solidFill>
                <a:srgbClr val="2E2D34"/>
              </a:solidFill>
              <a:latin typeface="Articulat Light"/>
            </a:endParaRPr>
          </a:p>
        </p:txBody>
      </p:sp>
      <p:pic>
        <p:nvPicPr>
          <p:cNvPr id="19" name="Resim 18">
            <a:extLst>
              <a:ext uri="{FF2B5EF4-FFF2-40B4-BE49-F238E27FC236}">
                <a16:creationId xmlns:a16="http://schemas.microsoft.com/office/drawing/2014/main" id="{D1C57ED9-3BF3-BC58-5344-982D1AC25265}"/>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7224937" y="2309293"/>
            <a:ext cx="3031462" cy="3641396"/>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15488223" y="7402027"/>
            <a:ext cx="3559368" cy="3559368"/>
          </a:xfrm>
          <a:custGeom>
            <a:avLst/>
            <a:gdLst/>
            <a:ahLst/>
            <a:cxnLst/>
            <a:rect l="l" t="t" r="r" b="b"/>
            <a:pathLst>
              <a:path w="3559368" h="3559368">
                <a:moveTo>
                  <a:pt x="0" y="0"/>
                </a:moveTo>
                <a:lnTo>
                  <a:pt x="3559368" y="0"/>
                </a:lnTo>
                <a:lnTo>
                  <a:pt x="3559368" y="3559368"/>
                </a:lnTo>
                <a:lnTo>
                  <a:pt x="0" y="3559368"/>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3" name="Freeform 3"/>
          <p:cNvSpPr/>
          <p:nvPr/>
        </p:nvSpPr>
        <p:spPr>
          <a:xfrm>
            <a:off x="-1028700" y="-994841"/>
            <a:ext cx="3678369" cy="3678369"/>
          </a:xfrm>
          <a:custGeom>
            <a:avLst/>
            <a:gdLst/>
            <a:ahLst/>
            <a:cxnLst/>
            <a:rect l="l" t="t" r="r" b="b"/>
            <a:pathLst>
              <a:path w="3678369" h="3678369">
                <a:moveTo>
                  <a:pt x="0" y="0"/>
                </a:moveTo>
                <a:lnTo>
                  <a:pt x="3678369" y="0"/>
                </a:lnTo>
                <a:lnTo>
                  <a:pt x="3678369" y="3678369"/>
                </a:lnTo>
                <a:lnTo>
                  <a:pt x="0" y="3678369"/>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grpSp>
        <p:nvGrpSpPr>
          <p:cNvPr id="4" name="Group 4"/>
          <p:cNvGrpSpPr/>
          <p:nvPr/>
        </p:nvGrpSpPr>
        <p:grpSpPr>
          <a:xfrm>
            <a:off x="5791200" y="3009901"/>
            <a:ext cx="2743199" cy="2883100"/>
            <a:chOff x="0" y="0"/>
            <a:chExt cx="3490434" cy="3844133"/>
          </a:xfrm>
        </p:grpSpPr>
        <p:pic>
          <p:nvPicPr>
            <p:cNvPr id="5" name="Picture 5"/>
            <p:cNvPicPr>
              <a:picLocks noChangeAspect="1"/>
            </p:cNvPicPr>
            <p:nvPr/>
          </p:nvPicPr>
          <p:blipFill>
            <a:blip r:embed="rId6"/>
            <a:srcRect l="18158" t="17124" r="26678" b="16518"/>
            <a:stretch>
              <a:fillRect/>
            </a:stretch>
          </p:blipFill>
          <p:spPr>
            <a:xfrm>
              <a:off x="0" y="0"/>
              <a:ext cx="3490434" cy="3844133"/>
            </a:xfrm>
            <a:prstGeom prst="rect">
              <a:avLst/>
            </a:prstGeom>
          </p:spPr>
        </p:pic>
      </p:grpSp>
      <p:grpSp>
        <p:nvGrpSpPr>
          <p:cNvPr id="6" name="Group 6"/>
          <p:cNvGrpSpPr/>
          <p:nvPr/>
        </p:nvGrpSpPr>
        <p:grpSpPr>
          <a:xfrm>
            <a:off x="10287000" y="3009900"/>
            <a:ext cx="2743200" cy="2883100"/>
            <a:chOff x="0" y="0"/>
            <a:chExt cx="3490434" cy="3844133"/>
          </a:xfrm>
        </p:grpSpPr>
        <p:pic>
          <p:nvPicPr>
            <p:cNvPr id="7" name="Picture 7"/>
            <p:cNvPicPr>
              <a:picLocks noChangeAspect="1"/>
            </p:cNvPicPr>
            <p:nvPr/>
          </p:nvPicPr>
          <p:blipFill>
            <a:blip r:embed="rId7"/>
            <a:srcRect l="20469" t="14136" r="24696" b="19902"/>
            <a:stretch>
              <a:fillRect/>
            </a:stretch>
          </p:blipFill>
          <p:spPr>
            <a:xfrm>
              <a:off x="0" y="0"/>
              <a:ext cx="3490434" cy="3844133"/>
            </a:xfrm>
            <a:prstGeom prst="rect">
              <a:avLst/>
            </a:prstGeom>
          </p:spPr>
        </p:pic>
      </p:grpSp>
      <p:grpSp>
        <p:nvGrpSpPr>
          <p:cNvPr id="10" name="Group 10"/>
          <p:cNvGrpSpPr/>
          <p:nvPr/>
        </p:nvGrpSpPr>
        <p:grpSpPr>
          <a:xfrm>
            <a:off x="6132272" y="8689161"/>
            <a:ext cx="6023456" cy="1302353"/>
            <a:chOff x="0" y="0"/>
            <a:chExt cx="8031274" cy="1736471"/>
          </a:xfrm>
        </p:grpSpPr>
        <p:sp>
          <p:nvSpPr>
            <p:cNvPr id="11" name="Freeform 11"/>
            <p:cNvSpPr/>
            <p:nvPr/>
          </p:nvSpPr>
          <p:spPr>
            <a:xfrm>
              <a:off x="0" y="0"/>
              <a:ext cx="3477861" cy="1736471"/>
            </a:xfrm>
            <a:custGeom>
              <a:avLst/>
              <a:gdLst/>
              <a:ahLst/>
              <a:cxnLst/>
              <a:rect l="l" t="t" r="r" b="b"/>
              <a:pathLst>
                <a:path w="3477861" h="1736471">
                  <a:moveTo>
                    <a:pt x="0" y="0"/>
                  </a:moveTo>
                  <a:lnTo>
                    <a:pt x="3477861" y="0"/>
                  </a:lnTo>
                  <a:lnTo>
                    <a:pt x="3477861" y="1736471"/>
                  </a:lnTo>
                  <a:lnTo>
                    <a:pt x="0" y="1736471"/>
                  </a:lnTo>
                  <a:lnTo>
                    <a:pt x="0" y="0"/>
                  </a:lnTo>
                  <a:close/>
                </a:path>
              </a:pathLst>
            </a:custGeom>
            <a:blipFill>
              <a:blip r:embed="rId8"/>
              <a:stretch>
                <a:fillRect/>
              </a:stretch>
            </a:blipFill>
          </p:spPr>
        </p:sp>
        <p:sp>
          <p:nvSpPr>
            <p:cNvPr id="12" name="Freeform 12"/>
            <p:cNvSpPr/>
            <p:nvPr/>
          </p:nvSpPr>
          <p:spPr>
            <a:xfrm>
              <a:off x="4120790" y="467931"/>
              <a:ext cx="3910484" cy="800608"/>
            </a:xfrm>
            <a:custGeom>
              <a:avLst/>
              <a:gdLst/>
              <a:ahLst/>
              <a:cxnLst/>
              <a:rect l="l" t="t" r="r" b="b"/>
              <a:pathLst>
                <a:path w="3910484" h="800608">
                  <a:moveTo>
                    <a:pt x="0" y="0"/>
                  </a:moveTo>
                  <a:lnTo>
                    <a:pt x="3910484" y="0"/>
                  </a:lnTo>
                  <a:lnTo>
                    <a:pt x="3910484" y="800608"/>
                  </a:lnTo>
                  <a:lnTo>
                    <a:pt x="0" y="800608"/>
                  </a:lnTo>
                  <a:lnTo>
                    <a:pt x="0" y="0"/>
                  </a:lnTo>
                  <a:close/>
                </a:path>
              </a:pathLst>
            </a:custGeom>
            <a:blipFill>
              <a:blip r:embed="rId9"/>
              <a:stretch>
                <a:fillRect/>
              </a:stretch>
            </a:blipFill>
          </p:spPr>
        </p:sp>
      </p:grpSp>
      <p:sp>
        <p:nvSpPr>
          <p:cNvPr id="13" name="TextBox 13"/>
          <p:cNvSpPr txBox="1"/>
          <p:nvPr/>
        </p:nvSpPr>
        <p:spPr>
          <a:xfrm>
            <a:off x="4805950" y="1377339"/>
            <a:ext cx="8710286" cy="530225"/>
          </a:xfrm>
          <a:prstGeom prst="rect">
            <a:avLst/>
          </a:prstGeom>
        </p:spPr>
        <p:txBody>
          <a:bodyPr lIns="0" tIns="0" rIns="0" bIns="0" rtlCol="0" anchor="t">
            <a:spAutoFit/>
          </a:bodyPr>
          <a:lstStyle/>
          <a:p>
            <a:pPr marL="0" lvl="0" indent="0" algn="l">
              <a:lnSpc>
                <a:spcPts val="3999"/>
              </a:lnSpc>
              <a:spcBef>
                <a:spcPct val="0"/>
              </a:spcBef>
            </a:pPr>
            <a:r>
              <a:rPr lang="en-US" sz="3999" u="none" strike="noStrike" dirty="0">
                <a:solidFill>
                  <a:srgbClr val="8DC63F"/>
                </a:solidFill>
                <a:latin typeface="Articulat Bold"/>
              </a:rPr>
              <a:t>EK</a:t>
            </a:r>
            <a:r>
              <a:rPr lang="tr-TR" sz="3999" u="none" strike="noStrike" dirty="0">
                <a:solidFill>
                  <a:srgbClr val="8DC63F"/>
                </a:solidFill>
                <a:latin typeface="Articulat Bold"/>
              </a:rPr>
              <a:t>İ</a:t>
            </a:r>
            <a:r>
              <a:rPr lang="en-US" sz="3999" u="none" strike="noStrike" dirty="0">
                <a:solidFill>
                  <a:srgbClr val="8DC63F"/>
                </a:solidFill>
                <a:latin typeface="Articulat Bold"/>
              </a:rPr>
              <a:t>B</a:t>
            </a:r>
            <a:r>
              <a:rPr lang="tr-TR" sz="3999" u="none" strike="noStrike" dirty="0">
                <a:solidFill>
                  <a:srgbClr val="8DC63F"/>
                </a:solidFill>
                <a:latin typeface="Articulat Bold"/>
              </a:rPr>
              <a:t>İ</a:t>
            </a:r>
            <a:r>
              <a:rPr lang="en-US" sz="3999" u="none" strike="noStrike" dirty="0">
                <a:solidFill>
                  <a:srgbClr val="8DC63F"/>
                </a:solidFill>
                <a:latin typeface="Articulat Bold"/>
              </a:rPr>
              <a:t>M</a:t>
            </a:r>
            <a:r>
              <a:rPr lang="tr-TR" sz="3999" u="none" strike="noStrike" dirty="0">
                <a:solidFill>
                  <a:srgbClr val="8DC63F"/>
                </a:solidFill>
                <a:latin typeface="Articulat Bold"/>
              </a:rPr>
              <a:t>İ</a:t>
            </a:r>
            <a:r>
              <a:rPr lang="en-US" sz="3999" u="none" strike="noStrike" dirty="0">
                <a:solidFill>
                  <a:srgbClr val="8DC63F"/>
                </a:solidFill>
                <a:latin typeface="Articulat Bold"/>
              </a:rPr>
              <a:t>Z - ÖĞRENİM HAREKETLİLİĞİ</a:t>
            </a:r>
          </a:p>
        </p:txBody>
      </p:sp>
      <p:sp>
        <p:nvSpPr>
          <p:cNvPr id="14" name="TextBox 14"/>
          <p:cNvSpPr txBox="1"/>
          <p:nvPr/>
        </p:nvSpPr>
        <p:spPr>
          <a:xfrm>
            <a:off x="5791199" y="6057343"/>
            <a:ext cx="2743200" cy="1615827"/>
          </a:xfrm>
          <a:prstGeom prst="rect">
            <a:avLst/>
          </a:prstGeom>
        </p:spPr>
        <p:txBody>
          <a:bodyPr wrap="square" lIns="0" tIns="0" rIns="0" bIns="0" rtlCol="0" anchor="t">
            <a:spAutoFit/>
          </a:bodyPr>
          <a:lstStyle/>
          <a:p>
            <a:pPr>
              <a:lnSpc>
                <a:spcPts val="4200"/>
              </a:lnSpc>
            </a:pPr>
            <a:r>
              <a:rPr lang="en-US" sz="3000" dirty="0" err="1">
                <a:solidFill>
                  <a:srgbClr val="2E2D34"/>
                </a:solidFill>
                <a:latin typeface="Articulat Bold"/>
              </a:rPr>
              <a:t>Öğr.Gör</a:t>
            </a:r>
            <a:r>
              <a:rPr lang="en-US" sz="3000" dirty="0">
                <a:solidFill>
                  <a:srgbClr val="2E2D34"/>
                </a:solidFill>
                <a:latin typeface="Articulat Bold"/>
              </a:rPr>
              <a:t>.</a:t>
            </a:r>
          </a:p>
          <a:p>
            <a:pPr>
              <a:lnSpc>
                <a:spcPts val="4200"/>
              </a:lnSpc>
            </a:pPr>
            <a:r>
              <a:rPr lang="en-US" sz="3000" dirty="0" err="1">
                <a:solidFill>
                  <a:srgbClr val="2E2D34"/>
                </a:solidFill>
                <a:latin typeface="Articulat Bold"/>
              </a:rPr>
              <a:t>Zehra</a:t>
            </a:r>
            <a:r>
              <a:rPr lang="en-US" sz="3000" dirty="0">
                <a:solidFill>
                  <a:srgbClr val="2E2D34"/>
                </a:solidFill>
                <a:latin typeface="Articulat Bold"/>
              </a:rPr>
              <a:t> ŞAHİN BEKTAŞ</a:t>
            </a:r>
          </a:p>
        </p:txBody>
      </p:sp>
      <p:sp>
        <p:nvSpPr>
          <p:cNvPr id="15" name="TextBox 15"/>
          <p:cNvSpPr txBox="1"/>
          <p:nvPr/>
        </p:nvSpPr>
        <p:spPr>
          <a:xfrm>
            <a:off x="10689296" y="6057343"/>
            <a:ext cx="2826940" cy="1077218"/>
          </a:xfrm>
          <a:prstGeom prst="rect">
            <a:avLst/>
          </a:prstGeom>
        </p:spPr>
        <p:txBody>
          <a:bodyPr wrap="square" lIns="0" tIns="0" rIns="0" bIns="0" rtlCol="0" anchor="t">
            <a:spAutoFit/>
          </a:bodyPr>
          <a:lstStyle/>
          <a:p>
            <a:pPr>
              <a:lnSpc>
                <a:spcPts val="4200"/>
              </a:lnSpc>
            </a:pPr>
            <a:r>
              <a:rPr lang="en-US" sz="3000" dirty="0" err="1">
                <a:solidFill>
                  <a:srgbClr val="2E2D34"/>
                </a:solidFill>
                <a:latin typeface="Articulat Bold"/>
              </a:rPr>
              <a:t>Öğr.Gör</a:t>
            </a:r>
            <a:r>
              <a:rPr lang="en-US" sz="3000" dirty="0">
                <a:solidFill>
                  <a:srgbClr val="2E2D34"/>
                </a:solidFill>
                <a:latin typeface="Articulat Bold"/>
              </a:rPr>
              <a:t>.</a:t>
            </a:r>
          </a:p>
          <a:p>
            <a:pPr>
              <a:lnSpc>
                <a:spcPts val="4200"/>
              </a:lnSpc>
            </a:pPr>
            <a:r>
              <a:rPr lang="en-US" sz="3000" dirty="0">
                <a:solidFill>
                  <a:srgbClr val="2E2D34"/>
                </a:solidFill>
                <a:latin typeface="Articulat Bold"/>
              </a:rPr>
              <a:t>Çiğdem HÜSEM</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16140680" y="7611966"/>
            <a:ext cx="3559368" cy="3559368"/>
          </a:xfrm>
          <a:custGeom>
            <a:avLst/>
            <a:gdLst/>
            <a:ahLst/>
            <a:cxnLst/>
            <a:rect l="l" t="t" r="r" b="b"/>
            <a:pathLst>
              <a:path w="3559368" h="3559368">
                <a:moveTo>
                  <a:pt x="0" y="0"/>
                </a:moveTo>
                <a:lnTo>
                  <a:pt x="3559368" y="0"/>
                </a:lnTo>
                <a:lnTo>
                  <a:pt x="3559368" y="3559369"/>
                </a:lnTo>
                <a:lnTo>
                  <a:pt x="0" y="3559369"/>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grpSp>
        <p:nvGrpSpPr>
          <p:cNvPr id="3" name="Group 3"/>
          <p:cNvGrpSpPr/>
          <p:nvPr/>
        </p:nvGrpSpPr>
        <p:grpSpPr>
          <a:xfrm>
            <a:off x="1391084" y="508015"/>
            <a:ext cx="6023456" cy="1302353"/>
            <a:chOff x="0" y="0"/>
            <a:chExt cx="8031274" cy="1736471"/>
          </a:xfrm>
        </p:grpSpPr>
        <p:sp>
          <p:nvSpPr>
            <p:cNvPr id="4" name="Freeform 4"/>
            <p:cNvSpPr/>
            <p:nvPr/>
          </p:nvSpPr>
          <p:spPr>
            <a:xfrm>
              <a:off x="0" y="0"/>
              <a:ext cx="3477861" cy="1736471"/>
            </a:xfrm>
            <a:custGeom>
              <a:avLst/>
              <a:gdLst/>
              <a:ahLst/>
              <a:cxnLst/>
              <a:rect l="l" t="t" r="r" b="b"/>
              <a:pathLst>
                <a:path w="3477861" h="1736471">
                  <a:moveTo>
                    <a:pt x="0" y="0"/>
                  </a:moveTo>
                  <a:lnTo>
                    <a:pt x="3477861" y="0"/>
                  </a:lnTo>
                  <a:lnTo>
                    <a:pt x="3477861" y="1736471"/>
                  </a:lnTo>
                  <a:lnTo>
                    <a:pt x="0" y="1736471"/>
                  </a:lnTo>
                  <a:lnTo>
                    <a:pt x="0" y="0"/>
                  </a:lnTo>
                  <a:close/>
                </a:path>
              </a:pathLst>
            </a:custGeom>
            <a:blipFill>
              <a:blip r:embed="rId4"/>
              <a:stretch>
                <a:fillRect/>
              </a:stretch>
            </a:blipFill>
          </p:spPr>
        </p:sp>
        <p:sp>
          <p:nvSpPr>
            <p:cNvPr id="5" name="Freeform 5"/>
            <p:cNvSpPr/>
            <p:nvPr/>
          </p:nvSpPr>
          <p:spPr>
            <a:xfrm>
              <a:off x="4120790" y="467931"/>
              <a:ext cx="3910484" cy="800608"/>
            </a:xfrm>
            <a:custGeom>
              <a:avLst/>
              <a:gdLst/>
              <a:ahLst/>
              <a:cxnLst/>
              <a:rect l="l" t="t" r="r" b="b"/>
              <a:pathLst>
                <a:path w="3910484" h="800608">
                  <a:moveTo>
                    <a:pt x="0" y="0"/>
                  </a:moveTo>
                  <a:lnTo>
                    <a:pt x="3910484" y="0"/>
                  </a:lnTo>
                  <a:lnTo>
                    <a:pt x="3910484" y="800608"/>
                  </a:lnTo>
                  <a:lnTo>
                    <a:pt x="0" y="800608"/>
                  </a:lnTo>
                  <a:lnTo>
                    <a:pt x="0" y="0"/>
                  </a:lnTo>
                  <a:close/>
                </a:path>
              </a:pathLst>
            </a:custGeom>
            <a:blipFill>
              <a:blip r:embed="rId5"/>
              <a:stretch>
                <a:fillRect/>
              </a:stretch>
            </a:blipFill>
          </p:spPr>
        </p:sp>
      </p:grpSp>
      <p:grpSp>
        <p:nvGrpSpPr>
          <p:cNvPr id="6" name="Group 6"/>
          <p:cNvGrpSpPr>
            <a:grpSpLocks noChangeAspect="1"/>
          </p:cNvGrpSpPr>
          <p:nvPr/>
        </p:nvGrpSpPr>
        <p:grpSpPr>
          <a:xfrm>
            <a:off x="-151467" y="2629058"/>
            <a:ext cx="9834655" cy="6762593"/>
            <a:chOff x="0" y="0"/>
            <a:chExt cx="6159500" cy="4235450"/>
          </a:xfrm>
        </p:grpSpPr>
        <p:sp>
          <p:nvSpPr>
            <p:cNvPr id="7" name="Freeform 7"/>
            <p:cNvSpPr/>
            <p:nvPr/>
          </p:nvSpPr>
          <p:spPr>
            <a:xfrm>
              <a:off x="0" y="0"/>
              <a:ext cx="6159500" cy="4235450"/>
            </a:xfrm>
            <a:custGeom>
              <a:avLst/>
              <a:gdLst/>
              <a:ahLst/>
              <a:cxnLst/>
              <a:rect l="l" t="t" r="r" b="b"/>
              <a:pathLst>
                <a:path w="6159500" h="4235450">
                  <a:moveTo>
                    <a:pt x="6159500" y="4235450"/>
                  </a:moveTo>
                  <a:lnTo>
                    <a:pt x="0" y="3696970"/>
                  </a:lnTo>
                  <a:lnTo>
                    <a:pt x="0" y="0"/>
                  </a:lnTo>
                  <a:lnTo>
                    <a:pt x="6159500" y="538480"/>
                  </a:lnTo>
                  <a:close/>
                </a:path>
              </a:pathLst>
            </a:custGeom>
            <a:blipFill>
              <a:blip r:embed="rId6"/>
              <a:stretch>
                <a:fillRect l="-1572" r="-1572"/>
              </a:stretch>
            </a:blipFill>
          </p:spPr>
        </p:sp>
      </p:grpSp>
      <p:sp>
        <p:nvSpPr>
          <p:cNvPr id="8" name="Freeform 8"/>
          <p:cNvSpPr/>
          <p:nvPr/>
        </p:nvSpPr>
        <p:spPr>
          <a:xfrm>
            <a:off x="11124069" y="3573063"/>
            <a:ext cx="4683709" cy="5685237"/>
          </a:xfrm>
          <a:custGeom>
            <a:avLst/>
            <a:gdLst/>
            <a:ahLst/>
            <a:cxnLst/>
            <a:rect l="l" t="t" r="r" b="b"/>
            <a:pathLst>
              <a:path w="4683709" h="5685237">
                <a:moveTo>
                  <a:pt x="0" y="0"/>
                </a:moveTo>
                <a:lnTo>
                  <a:pt x="4683709" y="0"/>
                </a:lnTo>
                <a:lnTo>
                  <a:pt x="4683709" y="5685237"/>
                </a:lnTo>
                <a:lnTo>
                  <a:pt x="0" y="5685237"/>
                </a:lnTo>
                <a:lnTo>
                  <a:pt x="0" y="0"/>
                </a:lnTo>
                <a:close/>
              </a:path>
            </a:pathLst>
          </a:custGeom>
          <a:blipFill>
            <a:blip r:embed="rId7"/>
            <a:stretch>
              <a:fillRect t="-9844"/>
            </a:stretch>
          </a:blipFill>
        </p:spPr>
      </p:sp>
      <p:sp>
        <p:nvSpPr>
          <p:cNvPr id="9" name="TextBox 9"/>
          <p:cNvSpPr txBox="1"/>
          <p:nvPr/>
        </p:nvSpPr>
        <p:spPr>
          <a:xfrm>
            <a:off x="11726651" y="932179"/>
            <a:ext cx="3099155" cy="530225"/>
          </a:xfrm>
          <a:prstGeom prst="rect">
            <a:avLst/>
          </a:prstGeom>
        </p:spPr>
        <p:txBody>
          <a:bodyPr lIns="0" tIns="0" rIns="0" bIns="0" rtlCol="0" anchor="t">
            <a:spAutoFit/>
          </a:bodyPr>
          <a:lstStyle/>
          <a:p>
            <a:pPr marL="0" lvl="0" indent="0" algn="l">
              <a:lnSpc>
                <a:spcPts val="3999"/>
              </a:lnSpc>
              <a:spcBef>
                <a:spcPct val="0"/>
              </a:spcBef>
            </a:pPr>
            <a:r>
              <a:rPr lang="en-US" sz="3999" dirty="0">
                <a:solidFill>
                  <a:srgbClr val="8DC63F"/>
                </a:solidFill>
                <a:latin typeface="Articulat Bold"/>
              </a:rPr>
              <a:t>NEREDEY</a:t>
            </a:r>
            <a:r>
              <a:rPr lang="tr-TR" sz="3999" dirty="0">
                <a:solidFill>
                  <a:srgbClr val="8DC63F"/>
                </a:solidFill>
                <a:latin typeface="Articulat Bold"/>
              </a:rPr>
              <a:t>İ</a:t>
            </a:r>
            <a:r>
              <a:rPr lang="en-US" sz="3999" dirty="0">
                <a:solidFill>
                  <a:srgbClr val="8DC63F"/>
                </a:solidFill>
                <a:latin typeface="Articulat Bold"/>
              </a:rPr>
              <a:t>Z?</a:t>
            </a:r>
          </a:p>
        </p:txBody>
      </p:sp>
      <p:sp>
        <p:nvSpPr>
          <p:cNvPr id="10" name="TextBox 10"/>
          <p:cNvSpPr txBox="1"/>
          <p:nvPr/>
        </p:nvSpPr>
        <p:spPr>
          <a:xfrm>
            <a:off x="11368526" y="2348070"/>
            <a:ext cx="3815406" cy="504826"/>
          </a:xfrm>
          <a:prstGeom prst="rect">
            <a:avLst/>
          </a:prstGeom>
        </p:spPr>
        <p:txBody>
          <a:bodyPr lIns="0" tIns="0" rIns="0" bIns="0" rtlCol="0" anchor="t">
            <a:spAutoFit/>
          </a:bodyPr>
          <a:lstStyle/>
          <a:p>
            <a:pPr>
              <a:lnSpc>
                <a:spcPts val="4199"/>
              </a:lnSpc>
            </a:pPr>
            <a:r>
              <a:rPr lang="en-US" sz="2999">
                <a:solidFill>
                  <a:srgbClr val="000000"/>
                </a:solidFill>
                <a:latin typeface="Articulat"/>
              </a:rPr>
              <a:t>Fen Fakültesi Giriş Katı</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16140680" y="7611966"/>
            <a:ext cx="3559368" cy="3559368"/>
          </a:xfrm>
          <a:custGeom>
            <a:avLst/>
            <a:gdLst/>
            <a:ahLst/>
            <a:cxnLst/>
            <a:rect l="l" t="t" r="r" b="b"/>
            <a:pathLst>
              <a:path w="3559368" h="3559368">
                <a:moveTo>
                  <a:pt x="0" y="0"/>
                </a:moveTo>
                <a:lnTo>
                  <a:pt x="3559368" y="0"/>
                </a:lnTo>
                <a:lnTo>
                  <a:pt x="3559368" y="3559369"/>
                </a:lnTo>
                <a:lnTo>
                  <a:pt x="0" y="3559369"/>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grpSp>
        <p:nvGrpSpPr>
          <p:cNvPr id="3" name="Group 3"/>
          <p:cNvGrpSpPr/>
          <p:nvPr/>
        </p:nvGrpSpPr>
        <p:grpSpPr>
          <a:xfrm>
            <a:off x="1391084" y="508015"/>
            <a:ext cx="6023456" cy="1302353"/>
            <a:chOff x="0" y="0"/>
            <a:chExt cx="8031274" cy="1736471"/>
          </a:xfrm>
        </p:grpSpPr>
        <p:sp>
          <p:nvSpPr>
            <p:cNvPr id="4" name="Freeform 4"/>
            <p:cNvSpPr/>
            <p:nvPr/>
          </p:nvSpPr>
          <p:spPr>
            <a:xfrm>
              <a:off x="0" y="0"/>
              <a:ext cx="3477861" cy="1736471"/>
            </a:xfrm>
            <a:custGeom>
              <a:avLst/>
              <a:gdLst/>
              <a:ahLst/>
              <a:cxnLst/>
              <a:rect l="l" t="t" r="r" b="b"/>
              <a:pathLst>
                <a:path w="3477861" h="1736471">
                  <a:moveTo>
                    <a:pt x="0" y="0"/>
                  </a:moveTo>
                  <a:lnTo>
                    <a:pt x="3477861" y="0"/>
                  </a:lnTo>
                  <a:lnTo>
                    <a:pt x="3477861" y="1736471"/>
                  </a:lnTo>
                  <a:lnTo>
                    <a:pt x="0" y="1736471"/>
                  </a:lnTo>
                  <a:lnTo>
                    <a:pt x="0" y="0"/>
                  </a:lnTo>
                  <a:close/>
                </a:path>
              </a:pathLst>
            </a:custGeom>
            <a:blipFill>
              <a:blip r:embed="rId4"/>
              <a:stretch>
                <a:fillRect/>
              </a:stretch>
            </a:blipFill>
          </p:spPr>
        </p:sp>
        <p:sp>
          <p:nvSpPr>
            <p:cNvPr id="5" name="Freeform 5"/>
            <p:cNvSpPr/>
            <p:nvPr/>
          </p:nvSpPr>
          <p:spPr>
            <a:xfrm>
              <a:off x="4120790" y="467931"/>
              <a:ext cx="3910484" cy="800608"/>
            </a:xfrm>
            <a:custGeom>
              <a:avLst/>
              <a:gdLst/>
              <a:ahLst/>
              <a:cxnLst/>
              <a:rect l="l" t="t" r="r" b="b"/>
              <a:pathLst>
                <a:path w="3910484" h="800608">
                  <a:moveTo>
                    <a:pt x="0" y="0"/>
                  </a:moveTo>
                  <a:lnTo>
                    <a:pt x="3910484" y="0"/>
                  </a:lnTo>
                  <a:lnTo>
                    <a:pt x="3910484" y="800608"/>
                  </a:lnTo>
                  <a:lnTo>
                    <a:pt x="0" y="800608"/>
                  </a:lnTo>
                  <a:lnTo>
                    <a:pt x="0" y="0"/>
                  </a:lnTo>
                  <a:close/>
                </a:path>
              </a:pathLst>
            </a:custGeom>
            <a:blipFill>
              <a:blip r:embed="rId5"/>
              <a:stretch>
                <a:fillRect/>
              </a:stretch>
            </a:blipFill>
          </p:spPr>
        </p:sp>
      </p:grpSp>
      <p:sp>
        <p:nvSpPr>
          <p:cNvPr id="6" name="Freeform 6"/>
          <p:cNvSpPr/>
          <p:nvPr/>
        </p:nvSpPr>
        <p:spPr>
          <a:xfrm>
            <a:off x="3877914" y="2546291"/>
            <a:ext cx="10532172" cy="1227049"/>
          </a:xfrm>
          <a:custGeom>
            <a:avLst/>
            <a:gdLst/>
            <a:ahLst/>
            <a:cxnLst/>
            <a:rect l="l" t="t" r="r" b="b"/>
            <a:pathLst>
              <a:path w="10532172" h="1227049">
                <a:moveTo>
                  <a:pt x="0" y="0"/>
                </a:moveTo>
                <a:lnTo>
                  <a:pt x="10532172" y="0"/>
                </a:lnTo>
                <a:lnTo>
                  <a:pt x="10532172" y="1227049"/>
                </a:lnTo>
                <a:lnTo>
                  <a:pt x="0" y="1227049"/>
                </a:lnTo>
                <a:lnTo>
                  <a:pt x="0" y="0"/>
                </a:lnTo>
                <a:close/>
              </a:path>
            </a:pathLst>
          </a:custGeom>
          <a:blipFill>
            <a:blip r:embed="rId6"/>
            <a:stretch>
              <a:fillRect t="-2036" b="-2036"/>
            </a:stretch>
          </a:blipFill>
        </p:spPr>
      </p:sp>
      <p:sp>
        <p:nvSpPr>
          <p:cNvPr id="7" name="Freeform 7"/>
          <p:cNvSpPr/>
          <p:nvPr/>
        </p:nvSpPr>
        <p:spPr>
          <a:xfrm>
            <a:off x="4336874" y="4792515"/>
            <a:ext cx="9614253" cy="5395999"/>
          </a:xfrm>
          <a:custGeom>
            <a:avLst/>
            <a:gdLst/>
            <a:ahLst/>
            <a:cxnLst/>
            <a:rect l="l" t="t" r="r" b="b"/>
            <a:pathLst>
              <a:path w="9614253" h="5395999">
                <a:moveTo>
                  <a:pt x="0" y="0"/>
                </a:moveTo>
                <a:lnTo>
                  <a:pt x="9614252" y="0"/>
                </a:lnTo>
                <a:lnTo>
                  <a:pt x="9614252" y="5395999"/>
                </a:lnTo>
                <a:lnTo>
                  <a:pt x="0" y="5395999"/>
                </a:lnTo>
                <a:lnTo>
                  <a:pt x="0" y="0"/>
                </a:lnTo>
                <a:close/>
              </a:path>
            </a:pathLst>
          </a:custGeom>
          <a:blipFill>
            <a:blip r:embed="rId7"/>
            <a:stretch>
              <a:fillRect/>
            </a:stretch>
          </a:blipFill>
        </p:spPr>
      </p:sp>
      <p:grpSp>
        <p:nvGrpSpPr>
          <p:cNvPr id="8" name="Group 8"/>
          <p:cNvGrpSpPr/>
          <p:nvPr/>
        </p:nvGrpSpPr>
        <p:grpSpPr>
          <a:xfrm>
            <a:off x="6504376" y="6350818"/>
            <a:ext cx="1820326" cy="1820326"/>
            <a:chOff x="0" y="0"/>
            <a:chExt cx="2427101" cy="2427101"/>
          </a:xfrm>
        </p:grpSpPr>
        <p:sp>
          <p:nvSpPr>
            <p:cNvPr id="9" name="Freeform 9"/>
            <p:cNvSpPr/>
            <p:nvPr/>
          </p:nvSpPr>
          <p:spPr>
            <a:xfrm>
              <a:off x="0" y="0"/>
              <a:ext cx="2427101" cy="2427101"/>
            </a:xfrm>
            <a:custGeom>
              <a:avLst/>
              <a:gdLst/>
              <a:ahLst/>
              <a:cxnLst/>
              <a:rect l="l" t="t" r="r" b="b"/>
              <a:pathLst>
                <a:path w="2427101" h="2427101">
                  <a:moveTo>
                    <a:pt x="0" y="0"/>
                  </a:moveTo>
                  <a:lnTo>
                    <a:pt x="2427101" y="0"/>
                  </a:lnTo>
                  <a:lnTo>
                    <a:pt x="2427101" y="2427101"/>
                  </a:lnTo>
                  <a:lnTo>
                    <a:pt x="0" y="2427101"/>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sp>
      </p:grpSp>
      <p:sp>
        <p:nvSpPr>
          <p:cNvPr id="10" name="TextBox 10"/>
          <p:cNvSpPr txBox="1"/>
          <p:nvPr/>
        </p:nvSpPr>
        <p:spPr>
          <a:xfrm>
            <a:off x="11291942" y="932179"/>
            <a:ext cx="3968573" cy="530225"/>
          </a:xfrm>
          <a:prstGeom prst="rect">
            <a:avLst/>
          </a:prstGeom>
        </p:spPr>
        <p:txBody>
          <a:bodyPr lIns="0" tIns="0" rIns="0" bIns="0" rtlCol="0" anchor="t">
            <a:spAutoFit/>
          </a:bodyPr>
          <a:lstStyle/>
          <a:p>
            <a:pPr marL="0" lvl="0" indent="0" algn="l">
              <a:lnSpc>
                <a:spcPts val="3999"/>
              </a:lnSpc>
              <a:spcBef>
                <a:spcPct val="0"/>
              </a:spcBef>
            </a:pPr>
            <a:r>
              <a:rPr lang="en-US" sz="3999">
                <a:solidFill>
                  <a:srgbClr val="8DC63F"/>
                </a:solidFill>
                <a:latin typeface="Articulat Bold"/>
              </a:rPr>
              <a:t>WEB SAYFAMIZ</a:t>
            </a:r>
          </a:p>
        </p:txBody>
      </p:sp>
      <p:sp>
        <p:nvSpPr>
          <p:cNvPr id="11" name="TextBox 11"/>
          <p:cNvSpPr txBox="1"/>
          <p:nvPr/>
        </p:nvSpPr>
        <p:spPr>
          <a:xfrm>
            <a:off x="6257763" y="2747700"/>
            <a:ext cx="7403920" cy="738506"/>
          </a:xfrm>
          <a:prstGeom prst="rect">
            <a:avLst/>
          </a:prstGeom>
        </p:spPr>
        <p:txBody>
          <a:bodyPr lIns="0" tIns="0" rIns="0" bIns="0" rtlCol="0" anchor="t">
            <a:spAutoFit/>
          </a:bodyPr>
          <a:lstStyle/>
          <a:p>
            <a:pPr>
              <a:lnSpc>
                <a:spcPts val="6019"/>
              </a:lnSpc>
            </a:pPr>
            <a:r>
              <a:rPr lang="en-US" sz="4299">
                <a:solidFill>
                  <a:srgbClr val="000000"/>
                </a:solidFill>
                <a:latin typeface="Articulat Bold"/>
              </a:rPr>
              <a:t>www.ktu.edu.tr/ofinaf</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2C92D5"/>
        </a:solidFill>
        <a:effectLst/>
      </p:bgPr>
    </p:bg>
    <p:spTree>
      <p:nvGrpSpPr>
        <p:cNvPr id="1" name=""/>
        <p:cNvGrpSpPr/>
        <p:nvPr/>
      </p:nvGrpSpPr>
      <p:grpSpPr>
        <a:xfrm>
          <a:off x="0" y="0"/>
          <a:ext cx="0" cy="0"/>
          <a:chOff x="0" y="0"/>
          <a:chExt cx="0" cy="0"/>
        </a:xfrm>
      </p:grpSpPr>
      <p:grpSp>
        <p:nvGrpSpPr>
          <p:cNvPr id="5" name="Group 5"/>
          <p:cNvGrpSpPr/>
          <p:nvPr/>
        </p:nvGrpSpPr>
        <p:grpSpPr>
          <a:xfrm>
            <a:off x="11049000" y="1679876"/>
            <a:ext cx="5490099" cy="5444824"/>
            <a:chOff x="0" y="0"/>
            <a:chExt cx="5486400" cy="5486400"/>
          </a:xfrm>
        </p:grpSpPr>
        <p:sp>
          <p:nvSpPr>
            <p:cNvPr id="6" name="Freeform 6"/>
            <p:cNvSpPr/>
            <p:nvPr/>
          </p:nvSpPr>
          <p:spPr>
            <a:xfrm>
              <a:off x="0" y="0"/>
              <a:ext cx="5486400" cy="5486400"/>
            </a:xfrm>
            <a:custGeom>
              <a:avLst/>
              <a:gdLst/>
              <a:ahLst/>
              <a:cxnLst/>
              <a:rect l="l" t="t" r="r" b="b"/>
              <a:pathLst>
                <a:path w="5486400" h="5486400">
                  <a:moveTo>
                    <a:pt x="0" y="0"/>
                  </a:moveTo>
                  <a:lnTo>
                    <a:pt x="5486400" y="0"/>
                  </a:lnTo>
                  <a:lnTo>
                    <a:pt x="5486400" y="5486400"/>
                  </a:lnTo>
                  <a:lnTo>
                    <a:pt x="0" y="548640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grpSp>
      <p:grpSp>
        <p:nvGrpSpPr>
          <p:cNvPr id="7" name="Group 7"/>
          <p:cNvGrpSpPr/>
          <p:nvPr/>
        </p:nvGrpSpPr>
        <p:grpSpPr>
          <a:xfrm>
            <a:off x="10960455" y="377523"/>
            <a:ext cx="6023456" cy="1302353"/>
            <a:chOff x="0" y="0"/>
            <a:chExt cx="8031274" cy="1736471"/>
          </a:xfrm>
        </p:grpSpPr>
        <p:sp>
          <p:nvSpPr>
            <p:cNvPr id="8" name="Freeform 8"/>
            <p:cNvSpPr/>
            <p:nvPr/>
          </p:nvSpPr>
          <p:spPr>
            <a:xfrm>
              <a:off x="0" y="0"/>
              <a:ext cx="3477861" cy="1736471"/>
            </a:xfrm>
            <a:custGeom>
              <a:avLst/>
              <a:gdLst/>
              <a:ahLst/>
              <a:cxnLst/>
              <a:rect l="l" t="t" r="r" b="b"/>
              <a:pathLst>
                <a:path w="3477861" h="1736471">
                  <a:moveTo>
                    <a:pt x="0" y="0"/>
                  </a:moveTo>
                  <a:lnTo>
                    <a:pt x="3477861" y="0"/>
                  </a:lnTo>
                  <a:lnTo>
                    <a:pt x="3477861" y="1736471"/>
                  </a:lnTo>
                  <a:lnTo>
                    <a:pt x="0" y="1736471"/>
                  </a:lnTo>
                  <a:lnTo>
                    <a:pt x="0" y="0"/>
                  </a:lnTo>
                  <a:close/>
                </a:path>
              </a:pathLst>
            </a:custGeom>
            <a:blipFill>
              <a:blip r:embed="rId4"/>
              <a:stretch>
                <a:fillRect/>
              </a:stretch>
            </a:blipFill>
          </p:spPr>
        </p:sp>
        <p:sp>
          <p:nvSpPr>
            <p:cNvPr id="9" name="Freeform 9"/>
            <p:cNvSpPr/>
            <p:nvPr/>
          </p:nvSpPr>
          <p:spPr>
            <a:xfrm>
              <a:off x="4120790" y="467931"/>
              <a:ext cx="3910484" cy="800608"/>
            </a:xfrm>
            <a:custGeom>
              <a:avLst/>
              <a:gdLst/>
              <a:ahLst/>
              <a:cxnLst/>
              <a:rect l="l" t="t" r="r" b="b"/>
              <a:pathLst>
                <a:path w="3910484" h="800608">
                  <a:moveTo>
                    <a:pt x="0" y="0"/>
                  </a:moveTo>
                  <a:lnTo>
                    <a:pt x="3910484" y="0"/>
                  </a:lnTo>
                  <a:lnTo>
                    <a:pt x="3910484" y="800608"/>
                  </a:lnTo>
                  <a:lnTo>
                    <a:pt x="0" y="800608"/>
                  </a:lnTo>
                  <a:lnTo>
                    <a:pt x="0" y="0"/>
                  </a:lnTo>
                  <a:close/>
                </a:path>
              </a:pathLst>
            </a:custGeom>
            <a:blipFill>
              <a:blip r:embed="rId5"/>
              <a:stretch>
                <a:fillRect/>
              </a:stretch>
            </a:blipFill>
          </p:spPr>
        </p:sp>
      </p:grpSp>
      <p:sp>
        <p:nvSpPr>
          <p:cNvPr id="10" name="Freeform 10"/>
          <p:cNvSpPr/>
          <p:nvPr/>
        </p:nvSpPr>
        <p:spPr>
          <a:xfrm>
            <a:off x="11049000" y="7376982"/>
            <a:ext cx="5490100" cy="1698397"/>
          </a:xfrm>
          <a:custGeom>
            <a:avLst/>
            <a:gdLst/>
            <a:ahLst/>
            <a:cxnLst/>
            <a:rect l="l" t="t" r="r" b="b"/>
            <a:pathLst>
              <a:path w="4425789" h="1698397">
                <a:moveTo>
                  <a:pt x="0" y="0"/>
                </a:moveTo>
                <a:lnTo>
                  <a:pt x="4425789" y="0"/>
                </a:lnTo>
                <a:lnTo>
                  <a:pt x="4425789" y="1698396"/>
                </a:lnTo>
                <a:lnTo>
                  <a:pt x="0" y="1698396"/>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sp>
      <p:sp>
        <p:nvSpPr>
          <p:cNvPr id="11" name="TextBox 11"/>
          <p:cNvSpPr txBox="1"/>
          <p:nvPr/>
        </p:nvSpPr>
        <p:spPr>
          <a:xfrm>
            <a:off x="1028700" y="556260"/>
            <a:ext cx="6693975" cy="530225"/>
          </a:xfrm>
          <a:prstGeom prst="rect">
            <a:avLst/>
          </a:prstGeom>
        </p:spPr>
        <p:txBody>
          <a:bodyPr lIns="0" tIns="0" rIns="0" bIns="0" rtlCol="0" anchor="t">
            <a:spAutoFit/>
          </a:bodyPr>
          <a:lstStyle/>
          <a:p>
            <a:pPr>
              <a:lnSpc>
                <a:spcPts val="3999"/>
              </a:lnSpc>
            </a:pPr>
            <a:r>
              <a:rPr lang="en-US" sz="3999">
                <a:solidFill>
                  <a:srgbClr val="FFFFFF"/>
                </a:solidFill>
                <a:latin typeface="Articulat Bold"/>
              </a:rPr>
              <a:t>Sosyal Medya Hesaplarımız</a:t>
            </a:r>
          </a:p>
        </p:txBody>
      </p:sp>
      <p:pic>
        <p:nvPicPr>
          <p:cNvPr id="1028" name="Picture 4" descr="https://www.ktu.edu.tr/dosyalar/ofinaf_ea2bf.pn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562100" y="1736271"/>
            <a:ext cx="2171700" cy="2171700"/>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https://www.ktu.edu.tr/dosyalar/ofinaf_6fb8f.pn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4716898" y="6896178"/>
            <a:ext cx="2179201" cy="2179201"/>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https://www.ktu.edu.tr/dosyalar/ofinaf_KgGes.png"/>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4724400" y="1736271"/>
            <a:ext cx="2171700" cy="2171700"/>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https://www.ktu.edu.tr/dosyalar/ofinaf_6a7e9.png"/>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3102428" y="4381499"/>
            <a:ext cx="2231571" cy="2231571"/>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descr="https://www.ktu.edu.tr/dosyalar/ofinaf_dAebzt.png"/>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1600200" y="6972300"/>
            <a:ext cx="1828800" cy="223133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14538911" y="-449410"/>
            <a:ext cx="6946518" cy="6946518"/>
          </a:xfrm>
          <a:custGeom>
            <a:avLst/>
            <a:gdLst/>
            <a:ahLst/>
            <a:cxnLst/>
            <a:rect l="l" t="t" r="r" b="b"/>
            <a:pathLst>
              <a:path w="6946518" h="6946518">
                <a:moveTo>
                  <a:pt x="0" y="0"/>
                </a:moveTo>
                <a:lnTo>
                  <a:pt x="6946518" y="0"/>
                </a:lnTo>
                <a:lnTo>
                  <a:pt x="6946518" y="6946517"/>
                </a:lnTo>
                <a:lnTo>
                  <a:pt x="0" y="6946517"/>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3" name="Freeform 3"/>
          <p:cNvSpPr/>
          <p:nvPr/>
        </p:nvSpPr>
        <p:spPr>
          <a:xfrm>
            <a:off x="12227408" y="6265897"/>
            <a:ext cx="6946518" cy="6946518"/>
          </a:xfrm>
          <a:custGeom>
            <a:avLst/>
            <a:gdLst/>
            <a:ahLst/>
            <a:cxnLst/>
            <a:rect l="l" t="t" r="r" b="b"/>
            <a:pathLst>
              <a:path w="6946518" h="6946518">
                <a:moveTo>
                  <a:pt x="0" y="0"/>
                </a:moveTo>
                <a:lnTo>
                  <a:pt x="6946518" y="0"/>
                </a:lnTo>
                <a:lnTo>
                  <a:pt x="6946518" y="6946518"/>
                </a:lnTo>
                <a:lnTo>
                  <a:pt x="0" y="6946518"/>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grpSp>
        <p:nvGrpSpPr>
          <p:cNvPr id="4" name="Group 4"/>
          <p:cNvGrpSpPr>
            <a:grpSpLocks noChangeAspect="1"/>
          </p:cNvGrpSpPr>
          <p:nvPr/>
        </p:nvGrpSpPr>
        <p:grpSpPr>
          <a:xfrm>
            <a:off x="10772267" y="1523563"/>
            <a:ext cx="7239903" cy="7239874"/>
            <a:chOff x="0" y="0"/>
            <a:chExt cx="6350000" cy="6349975"/>
          </a:xfrm>
        </p:grpSpPr>
        <p:sp>
          <p:nvSpPr>
            <p:cNvPr id="5" name="Freeform 5"/>
            <p:cNvSpPr/>
            <p:nvPr/>
          </p:nvSpPr>
          <p:spPr>
            <a:xfrm>
              <a:off x="0" y="0"/>
              <a:ext cx="6350000" cy="6349974"/>
            </a:xfrm>
            <a:custGeom>
              <a:avLst/>
              <a:gdLst/>
              <a:ahLst/>
              <a:cxnLst/>
              <a:rect l="l" t="t" r="r" b="b"/>
              <a:pathLst>
                <a:path w="6350000" h="6349974">
                  <a:moveTo>
                    <a:pt x="6350000" y="3175025"/>
                  </a:moveTo>
                  <a:cubicBezTo>
                    <a:pt x="6350000" y="4928451"/>
                    <a:pt x="4928476" y="6349974"/>
                    <a:pt x="3175000" y="6349974"/>
                  </a:cubicBezTo>
                  <a:cubicBezTo>
                    <a:pt x="1421498" y="6349974"/>
                    <a:pt x="0" y="4928451"/>
                    <a:pt x="0" y="3175025"/>
                  </a:cubicBezTo>
                  <a:cubicBezTo>
                    <a:pt x="0" y="1421511"/>
                    <a:pt x="1421498" y="0"/>
                    <a:pt x="3175000" y="0"/>
                  </a:cubicBezTo>
                  <a:cubicBezTo>
                    <a:pt x="4928501" y="0"/>
                    <a:pt x="6350000" y="1421511"/>
                    <a:pt x="6350000" y="3175025"/>
                  </a:cubicBezTo>
                  <a:close/>
                </a:path>
              </a:pathLst>
            </a:custGeom>
            <a:blipFill>
              <a:blip r:embed="rId6"/>
              <a:stretch>
                <a:fillRect l="-25046" r="-25046"/>
              </a:stretch>
            </a:blipFill>
          </p:spPr>
        </p:sp>
      </p:grpSp>
      <p:sp>
        <p:nvSpPr>
          <p:cNvPr id="9" name="TextBox 9"/>
          <p:cNvSpPr txBox="1"/>
          <p:nvPr/>
        </p:nvSpPr>
        <p:spPr>
          <a:xfrm>
            <a:off x="1716079" y="2544424"/>
            <a:ext cx="7158181" cy="530225"/>
          </a:xfrm>
          <a:prstGeom prst="rect">
            <a:avLst/>
          </a:prstGeom>
        </p:spPr>
        <p:txBody>
          <a:bodyPr lIns="0" tIns="0" rIns="0" bIns="0" rtlCol="0" anchor="t">
            <a:spAutoFit/>
          </a:bodyPr>
          <a:lstStyle/>
          <a:p>
            <a:pPr>
              <a:lnSpc>
                <a:spcPts val="3999"/>
              </a:lnSpc>
            </a:pPr>
            <a:r>
              <a:rPr lang="en-US" sz="3999" dirty="0">
                <a:solidFill>
                  <a:srgbClr val="8DC63F"/>
                </a:solidFill>
                <a:latin typeface="Articulat Bold"/>
              </a:rPr>
              <a:t>ERASMUS+ PROGRAMI NED</a:t>
            </a:r>
            <a:r>
              <a:rPr lang="tr-TR" sz="3999" dirty="0">
                <a:solidFill>
                  <a:srgbClr val="8DC63F"/>
                </a:solidFill>
                <a:latin typeface="Articulat Bold"/>
              </a:rPr>
              <a:t>İ</a:t>
            </a:r>
            <a:r>
              <a:rPr lang="en-US" sz="3999" dirty="0">
                <a:solidFill>
                  <a:srgbClr val="8DC63F"/>
                </a:solidFill>
                <a:latin typeface="Articulat Bold"/>
              </a:rPr>
              <a:t>R</a:t>
            </a:r>
          </a:p>
        </p:txBody>
      </p:sp>
      <p:sp>
        <p:nvSpPr>
          <p:cNvPr id="10" name="TextBox 10"/>
          <p:cNvSpPr txBox="1"/>
          <p:nvPr/>
        </p:nvSpPr>
        <p:spPr>
          <a:xfrm>
            <a:off x="1223751" y="3424665"/>
            <a:ext cx="8491348" cy="4695826"/>
          </a:xfrm>
          <a:prstGeom prst="rect">
            <a:avLst/>
          </a:prstGeom>
        </p:spPr>
        <p:txBody>
          <a:bodyPr lIns="0" tIns="0" rIns="0" bIns="0" rtlCol="0" anchor="t">
            <a:spAutoFit/>
          </a:bodyPr>
          <a:lstStyle/>
          <a:p>
            <a:pPr marL="647695" lvl="1" indent="-323848">
              <a:lnSpc>
                <a:spcPts val="4199"/>
              </a:lnSpc>
              <a:buFont typeface="Arial"/>
              <a:buChar char="•"/>
            </a:pPr>
            <a:r>
              <a:rPr lang="en-US" sz="2999">
                <a:solidFill>
                  <a:srgbClr val="000000"/>
                </a:solidFill>
                <a:latin typeface="Articulat Light"/>
              </a:rPr>
              <a:t>Avrupa Komisyonu tarafından idare ve finanse edilen bir öğrenci değişim programıdır.</a:t>
            </a:r>
          </a:p>
          <a:p>
            <a:pPr marL="647695" lvl="1" indent="-323848">
              <a:lnSpc>
                <a:spcPts val="4199"/>
              </a:lnSpc>
              <a:buFont typeface="Arial"/>
              <a:buChar char="•"/>
            </a:pPr>
            <a:r>
              <a:rPr lang="en-US" sz="2999">
                <a:solidFill>
                  <a:srgbClr val="000000"/>
                </a:solidFill>
                <a:latin typeface="Articulat Light"/>
              </a:rPr>
              <a:t>Türkiye’de Ulusal Ajans tarafından koordine edilir.</a:t>
            </a:r>
          </a:p>
          <a:p>
            <a:pPr marL="647695" lvl="1" indent="-323848">
              <a:lnSpc>
                <a:spcPts val="4199"/>
              </a:lnSpc>
              <a:buFont typeface="Arial"/>
              <a:buChar char="•"/>
            </a:pPr>
            <a:r>
              <a:rPr lang="en-US" sz="2999">
                <a:solidFill>
                  <a:srgbClr val="000000"/>
                </a:solidFill>
                <a:latin typeface="Articulat Light"/>
              </a:rPr>
              <a:t>Avrupa üye ülkeleri ve Komisyon tarafından belirlenen ortak ülkeleri kapsar.</a:t>
            </a:r>
          </a:p>
          <a:p>
            <a:pPr marL="647695" lvl="1" indent="-323848">
              <a:lnSpc>
                <a:spcPts val="4199"/>
              </a:lnSpc>
              <a:buFont typeface="Arial"/>
              <a:buChar char="•"/>
            </a:pPr>
            <a:r>
              <a:rPr lang="en-US" sz="2999">
                <a:solidFill>
                  <a:srgbClr val="000000"/>
                </a:solidFill>
                <a:latin typeface="Articulat Light"/>
              </a:rPr>
              <a:t>Yükseköğretim öğrencilerine yönelik öğrenim ve staj hareketliliği olmak üzere iki farklı faaliyet imkanı tanır.</a:t>
            </a:r>
          </a:p>
        </p:txBody>
      </p:sp>
      <p:grpSp>
        <p:nvGrpSpPr>
          <p:cNvPr id="11" name="Group 11"/>
          <p:cNvGrpSpPr/>
          <p:nvPr/>
        </p:nvGrpSpPr>
        <p:grpSpPr>
          <a:xfrm>
            <a:off x="588917" y="377523"/>
            <a:ext cx="6023456" cy="1302353"/>
            <a:chOff x="0" y="0"/>
            <a:chExt cx="8031274" cy="1736471"/>
          </a:xfrm>
        </p:grpSpPr>
        <p:sp>
          <p:nvSpPr>
            <p:cNvPr id="12" name="Freeform 12"/>
            <p:cNvSpPr/>
            <p:nvPr/>
          </p:nvSpPr>
          <p:spPr>
            <a:xfrm>
              <a:off x="0" y="0"/>
              <a:ext cx="3477861" cy="1736471"/>
            </a:xfrm>
            <a:custGeom>
              <a:avLst/>
              <a:gdLst/>
              <a:ahLst/>
              <a:cxnLst/>
              <a:rect l="l" t="t" r="r" b="b"/>
              <a:pathLst>
                <a:path w="3477861" h="1736471">
                  <a:moveTo>
                    <a:pt x="0" y="0"/>
                  </a:moveTo>
                  <a:lnTo>
                    <a:pt x="3477861" y="0"/>
                  </a:lnTo>
                  <a:lnTo>
                    <a:pt x="3477861" y="1736471"/>
                  </a:lnTo>
                  <a:lnTo>
                    <a:pt x="0" y="1736471"/>
                  </a:lnTo>
                  <a:lnTo>
                    <a:pt x="0" y="0"/>
                  </a:lnTo>
                  <a:close/>
                </a:path>
              </a:pathLst>
            </a:custGeom>
            <a:blipFill>
              <a:blip r:embed="rId7"/>
              <a:stretch>
                <a:fillRect/>
              </a:stretch>
            </a:blipFill>
          </p:spPr>
        </p:sp>
        <p:sp>
          <p:nvSpPr>
            <p:cNvPr id="13" name="Freeform 13"/>
            <p:cNvSpPr/>
            <p:nvPr/>
          </p:nvSpPr>
          <p:spPr>
            <a:xfrm>
              <a:off x="4120790" y="467931"/>
              <a:ext cx="3910484" cy="800608"/>
            </a:xfrm>
            <a:custGeom>
              <a:avLst/>
              <a:gdLst/>
              <a:ahLst/>
              <a:cxnLst/>
              <a:rect l="l" t="t" r="r" b="b"/>
              <a:pathLst>
                <a:path w="3910484" h="800608">
                  <a:moveTo>
                    <a:pt x="0" y="0"/>
                  </a:moveTo>
                  <a:lnTo>
                    <a:pt x="3910484" y="0"/>
                  </a:lnTo>
                  <a:lnTo>
                    <a:pt x="3910484" y="800608"/>
                  </a:lnTo>
                  <a:lnTo>
                    <a:pt x="0" y="800608"/>
                  </a:lnTo>
                  <a:lnTo>
                    <a:pt x="0" y="0"/>
                  </a:lnTo>
                  <a:close/>
                </a:path>
              </a:pathLst>
            </a:custGeom>
            <a:blipFill>
              <a:blip r:embed="rId8"/>
              <a:stretch>
                <a:fillRect/>
              </a:stretch>
            </a:blipFill>
          </p:spPr>
        </p:sp>
      </p:gr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14538911" y="-449410"/>
            <a:ext cx="6946518" cy="6946518"/>
          </a:xfrm>
          <a:custGeom>
            <a:avLst/>
            <a:gdLst/>
            <a:ahLst/>
            <a:cxnLst/>
            <a:rect l="l" t="t" r="r" b="b"/>
            <a:pathLst>
              <a:path w="6946518" h="6946518">
                <a:moveTo>
                  <a:pt x="0" y="0"/>
                </a:moveTo>
                <a:lnTo>
                  <a:pt x="6946518" y="0"/>
                </a:lnTo>
                <a:lnTo>
                  <a:pt x="6946518" y="6946517"/>
                </a:lnTo>
                <a:lnTo>
                  <a:pt x="0" y="6946517"/>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3" name="Freeform 3"/>
          <p:cNvSpPr/>
          <p:nvPr/>
        </p:nvSpPr>
        <p:spPr>
          <a:xfrm>
            <a:off x="12332183" y="6265897"/>
            <a:ext cx="6946518" cy="6946518"/>
          </a:xfrm>
          <a:custGeom>
            <a:avLst/>
            <a:gdLst/>
            <a:ahLst/>
            <a:cxnLst/>
            <a:rect l="l" t="t" r="r" b="b"/>
            <a:pathLst>
              <a:path w="6946518" h="6946518">
                <a:moveTo>
                  <a:pt x="0" y="0"/>
                </a:moveTo>
                <a:lnTo>
                  <a:pt x="6946518" y="0"/>
                </a:lnTo>
                <a:lnTo>
                  <a:pt x="6946518" y="6946518"/>
                </a:lnTo>
                <a:lnTo>
                  <a:pt x="0" y="6946518"/>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grpSp>
        <p:nvGrpSpPr>
          <p:cNvPr id="4" name="Group 4"/>
          <p:cNvGrpSpPr>
            <a:grpSpLocks noChangeAspect="1"/>
          </p:cNvGrpSpPr>
          <p:nvPr/>
        </p:nvGrpSpPr>
        <p:grpSpPr>
          <a:xfrm>
            <a:off x="12227408" y="2571091"/>
            <a:ext cx="5881730" cy="5881707"/>
            <a:chOff x="0" y="0"/>
            <a:chExt cx="6350000" cy="6349975"/>
          </a:xfrm>
        </p:grpSpPr>
        <p:sp>
          <p:nvSpPr>
            <p:cNvPr id="5" name="Freeform 5"/>
            <p:cNvSpPr/>
            <p:nvPr/>
          </p:nvSpPr>
          <p:spPr>
            <a:xfrm>
              <a:off x="0" y="0"/>
              <a:ext cx="6350000" cy="6349974"/>
            </a:xfrm>
            <a:custGeom>
              <a:avLst/>
              <a:gdLst/>
              <a:ahLst/>
              <a:cxnLst/>
              <a:rect l="l" t="t" r="r" b="b"/>
              <a:pathLst>
                <a:path w="6350000" h="6349974">
                  <a:moveTo>
                    <a:pt x="6350000" y="3175025"/>
                  </a:moveTo>
                  <a:cubicBezTo>
                    <a:pt x="6350000" y="4928451"/>
                    <a:pt x="4928476" y="6349974"/>
                    <a:pt x="3175000" y="6349974"/>
                  </a:cubicBezTo>
                  <a:cubicBezTo>
                    <a:pt x="1421498" y="6349974"/>
                    <a:pt x="0" y="4928451"/>
                    <a:pt x="0" y="3175025"/>
                  </a:cubicBezTo>
                  <a:cubicBezTo>
                    <a:pt x="0" y="1421511"/>
                    <a:pt x="1421498" y="0"/>
                    <a:pt x="3175000" y="0"/>
                  </a:cubicBezTo>
                  <a:cubicBezTo>
                    <a:pt x="4928501" y="0"/>
                    <a:pt x="6350000" y="1421511"/>
                    <a:pt x="6350000" y="3175025"/>
                  </a:cubicBezTo>
                  <a:close/>
                </a:path>
              </a:pathLst>
            </a:custGeom>
            <a:blipFill>
              <a:blip r:embed="rId6"/>
              <a:stretch>
                <a:fillRect l="-25046" r="-25046"/>
              </a:stretch>
            </a:blipFill>
          </p:spPr>
        </p:sp>
      </p:grpSp>
      <p:sp>
        <p:nvSpPr>
          <p:cNvPr id="9" name="TextBox 9"/>
          <p:cNvSpPr txBox="1"/>
          <p:nvPr/>
        </p:nvSpPr>
        <p:spPr>
          <a:xfrm>
            <a:off x="1716079" y="1944338"/>
            <a:ext cx="7158181" cy="1035050"/>
          </a:xfrm>
          <a:prstGeom prst="rect">
            <a:avLst/>
          </a:prstGeom>
        </p:spPr>
        <p:txBody>
          <a:bodyPr lIns="0" tIns="0" rIns="0" bIns="0" rtlCol="0" anchor="t">
            <a:spAutoFit/>
          </a:bodyPr>
          <a:lstStyle/>
          <a:p>
            <a:pPr>
              <a:lnSpc>
                <a:spcPts val="3999"/>
              </a:lnSpc>
            </a:pPr>
            <a:r>
              <a:rPr lang="en-US" sz="3999" dirty="0">
                <a:solidFill>
                  <a:srgbClr val="8DC63F"/>
                </a:solidFill>
                <a:latin typeface="Articulat Bold"/>
              </a:rPr>
              <a:t>ERASMUS+ ÖĞRENİM HAREKETLİLİĞİ NEDİR</a:t>
            </a:r>
          </a:p>
        </p:txBody>
      </p:sp>
      <p:sp>
        <p:nvSpPr>
          <p:cNvPr id="10" name="TextBox 10"/>
          <p:cNvSpPr txBox="1"/>
          <p:nvPr/>
        </p:nvSpPr>
        <p:spPr>
          <a:xfrm>
            <a:off x="1147551" y="2824580"/>
            <a:ext cx="10318228" cy="6267451"/>
          </a:xfrm>
          <a:prstGeom prst="rect">
            <a:avLst/>
          </a:prstGeom>
        </p:spPr>
        <p:txBody>
          <a:bodyPr lIns="0" tIns="0" rIns="0" bIns="0" rtlCol="0" anchor="t">
            <a:spAutoFit/>
          </a:bodyPr>
          <a:lstStyle/>
          <a:p>
            <a:pPr algn="just">
              <a:lnSpc>
                <a:spcPts val="4199"/>
              </a:lnSpc>
            </a:pPr>
            <a:endParaRPr/>
          </a:p>
          <a:p>
            <a:pPr marL="647695" lvl="1" indent="-323848" algn="just">
              <a:lnSpc>
                <a:spcPts val="4199"/>
              </a:lnSpc>
              <a:buFont typeface="Arial"/>
              <a:buChar char="•"/>
            </a:pPr>
            <a:r>
              <a:rPr lang="en-US" sz="2999">
                <a:solidFill>
                  <a:srgbClr val="000000"/>
                </a:solidFill>
                <a:latin typeface="Articulat Light"/>
              </a:rPr>
              <a:t>Öğrenim hareketliliği; yükseköğretimde kayıtlı öğrencilerin eğitimlerinin bir kısmını anlaşmalı üniversitelerde gerçekleştirmesine olanak sağlayan faaliyet türüdür.</a:t>
            </a:r>
          </a:p>
          <a:p>
            <a:pPr marL="647695" lvl="1" indent="-323848" algn="just">
              <a:lnSpc>
                <a:spcPts val="4199"/>
              </a:lnSpc>
              <a:buFont typeface="Arial"/>
              <a:buChar char="•"/>
            </a:pPr>
            <a:r>
              <a:rPr lang="en-US" sz="2999">
                <a:solidFill>
                  <a:srgbClr val="000000"/>
                </a:solidFill>
                <a:latin typeface="Articulat Light"/>
              </a:rPr>
              <a:t>Faaliyet süresi (2 ila 12 ay), hak kazanılan faaliyet aynı akademik yıl içerisinde tamamlanmalıdır.</a:t>
            </a:r>
          </a:p>
          <a:p>
            <a:pPr marL="647695" lvl="1" indent="-323848" algn="just">
              <a:lnSpc>
                <a:spcPts val="4199"/>
              </a:lnSpc>
              <a:buFont typeface="Arial"/>
              <a:buChar char="•"/>
            </a:pPr>
            <a:r>
              <a:rPr lang="en-US" sz="2999">
                <a:solidFill>
                  <a:srgbClr val="000000"/>
                </a:solidFill>
                <a:latin typeface="Articulat Light"/>
              </a:rPr>
              <a:t>Hibe (burs) destekli bir programdır.</a:t>
            </a:r>
          </a:p>
          <a:p>
            <a:pPr marL="647695" lvl="1" indent="-323848" algn="just">
              <a:lnSpc>
                <a:spcPts val="4199"/>
              </a:lnSpc>
              <a:buFont typeface="Arial"/>
              <a:buChar char="•"/>
            </a:pPr>
            <a:r>
              <a:rPr lang="en-US" sz="2999">
                <a:solidFill>
                  <a:srgbClr val="000000"/>
                </a:solidFill>
                <a:latin typeface="Articulat Light"/>
              </a:rPr>
              <a:t>Lisans programlarının 1. sınıfında okuyan öğrenciler ve mezun olmuş öğrenciler Erasmus+ Öğrenci Öğrenim hareketliliğinden faydalanamaz.</a:t>
            </a:r>
          </a:p>
          <a:p>
            <a:pPr marL="647695" lvl="1" indent="-323848" algn="just">
              <a:lnSpc>
                <a:spcPts val="4199"/>
              </a:lnSpc>
              <a:buFont typeface="Arial"/>
              <a:buChar char="•"/>
            </a:pPr>
            <a:r>
              <a:rPr lang="en-US" sz="2999">
                <a:solidFill>
                  <a:srgbClr val="000000"/>
                </a:solidFill>
                <a:latin typeface="Articulat Light"/>
              </a:rPr>
              <a:t>Her bir eğitim-öğretim kademesinde toplam 12 aya kadar programdan faydalanılabilir. (L: 12 AY, YL:12 AY, D:12 AY)</a:t>
            </a:r>
          </a:p>
        </p:txBody>
      </p:sp>
      <p:grpSp>
        <p:nvGrpSpPr>
          <p:cNvPr id="11" name="Group 11"/>
          <p:cNvGrpSpPr/>
          <p:nvPr/>
        </p:nvGrpSpPr>
        <p:grpSpPr>
          <a:xfrm>
            <a:off x="588917" y="377523"/>
            <a:ext cx="6023456" cy="1302353"/>
            <a:chOff x="0" y="0"/>
            <a:chExt cx="8031274" cy="1736471"/>
          </a:xfrm>
        </p:grpSpPr>
        <p:sp>
          <p:nvSpPr>
            <p:cNvPr id="12" name="Freeform 12"/>
            <p:cNvSpPr/>
            <p:nvPr/>
          </p:nvSpPr>
          <p:spPr>
            <a:xfrm>
              <a:off x="0" y="0"/>
              <a:ext cx="3477861" cy="1736471"/>
            </a:xfrm>
            <a:custGeom>
              <a:avLst/>
              <a:gdLst/>
              <a:ahLst/>
              <a:cxnLst/>
              <a:rect l="l" t="t" r="r" b="b"/>
              <a:pathLst>
                <a:path w="3477861" h="1736471">
                  <a:moveTo>
                    <a:pt x="0" y="0"/>
                  </a:moveTo>
                  <a:lnTo>
                    <a:pt x="3477861" y="0"/>
                  </a:lnTo>
                  <a:lnTo>
                    <a:pt x="3477861" y="1736471"/>
                  </a:lnTo>
                  <a:lnTo>
                    <a:pt x="0" y="1736471"/>
                  </a:lnTo>
                  <a:lnTo>
                    <a:pt x="0" y="0"/>
                  </a:lnTo>
                  <a:close/>
                </a:path>
              </a:pathLst>
            </a:custGeom>
            <a:blipFill>
              <a:blip r:embed="rId7"/>
              <a:stretch>
                <a:fillRect/>
              </a:stretch>
            </a:blipFill>
          </p:spPr>
        </p:sp>
        <p:sp>
          <p:nvSpPr>
            <p:cNvPr id="13" name="Freeform 13"/>
            <p:cNvSpPr/>
            <p:nvPr/>
          </p:nvSpPr>
          <p:spPr>
            <a:xfrm>
              <a:off x="4120790" y="467931"/>
              <a:ext cx="3910484" cy="800608"/>
            </a:xfrm>
            <a:custGeom>
              <a:avLst/>
              <a:gdLst/>
              <a:ahLst/>
              <a:cxnLst/>
              <a:rect l="l" t="t" r="r" b="b"/>
              <a:pathLst>
                <a:path w="3910484" h="800608">
                  <a:moveTo>
                    <a:pt x="0" y="0"/>
                  </a:moveTo>
                  <a:lnTo>
                    <a:pt x="3910484" y="0"/>
                  </a:lnTo>
                  <a:lnTo>
                    <a:pt x="3910484" y="800608"/>
                  </a:lnTo>
                  <a:lnTo>
                    <a:pt x="0" y="800608"/>
                  </a:lnTo>
                  <a:lnTo>
                    <a:pt x="0" y="0"/>
                  </a:lnTo>
                  <a:close/>
                </a:path>
              </a:pathLst>
            </a:custGeom>
            <a:blipFill>
              <a:blip r:embed="rId8"/>
              <a:stretch>
                <a:fillRect/>
              </a:stretch>
            </a:blipFill>
          </p:spPr>
        </p:sp>
      </p:gr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64</TotalTime>
  <Words>1164</Words>
  <Application>Microsoft Office PowerPoint</Application>
  <PresentationFormat>Özel</PresentationFormat>
  <Paragraphs>140</Paragraphs>
  <Slides>23</Slides>
  <Notes>0</Notes>
  <HiddenSlides>0</HiddenSlides>
  <MMClips>0</MMClips>
  <ScaleCrop>false</ScaleCrop>
  <HeadingPairs>
    <vt:vector size="6" baseType="variant">
      <vt:variant>
        <vt:lpstr>Kullanılan Yazı Tipleri</vt:lpstr>
      </vt:variant>
      <vt:variant>
        <vt:i4>6</vt:i4>
      </vt:variant>
      <vt:variant>
        <vt:lpstr>Tema</vt:lpstr>
      </vt:variant>
      <vt:variant>
        <vt:i4>1</vt:i4>
      </vt:variant>
      <vt:variant>
        <vt:lpstr>Slayt Başlıkları</vt:lpstr>
      </vt:variant>
      <vt:variant>
        <vt:i4>23</vt:i4>
      </vt:variant>
    </vt:vector>
  </HeadingPairs>
  <TitlesOfParts>
    <vt:vector size="30" baseType="lpstr">
      <vt:lpstr>Arial</vt:lpstr>
      <vt:lpstr>Articulat Light</vt:lpstr>
      <vt:lpstr>Calibri</vt:lpstr>
      <vt:lpstr>Articulat</vt:lpstr>
      <vt:lpstr>Articulat Bold</vt:lpstr>
      <vt:lpstr>Aileron Bold</vt:lpstr>
      <vt:lpstr>Office Theme</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Öğrenim Tanıtım Güncel</dc:title>
  <dc:creator>Erasmus_4</dc:creator>
  <cp:lastModifiedBy>Erasmus_2</cp:lastModifiedBy>
  <cp:revision>13</cp:revision>
  <dcterms:created xsi:type="dcterms:W3CDTF">2006-08-16T00:00:00Z</dcterms:created>
  <dcterms:modified xsi:type="dcterms:W3CDTF">2025-10-07T07:10:02Z</dcterms:modified>
  <dc:identifier>DAFwv6Yub8k</dc:identifier>
</cp:coreProperties>
</file>