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jpeg"/>
  <Override PartName="/ppt/media/image5.jpg" ContentType="image/jpeg"/>
  <Override PartName="/ppt/media/image6.jpg" ContentType="image/jpeg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15"/>
  </p:notesMasterIdLst>
  <p:sldIdLst>
    <p:sldId id="284" r:id="rId2"/>
    <p:sldId id="258" r:id="rId3"/>
    <p:sldId id="260" r:id="rId4"/>
    <p:sldId id="262" r:id="rId5"/>
    <p:sldId id="270" r:id="rId6"/>
    <p:sldId id="264" r:id="rId7"/>
    <p:sldId id="263" r:id="rId8"/>
    <p:sldId id="285" r:id="rId9"/>
    <p:sldId id="286" r:id="rId10"/>
    <p:sldId id="279" r:id="rId11"/>
    <p:sldId id="287" r:id="rId12"/>
    <p:sldId id="280" r:id="rId13"/>
    <p:sldId id="281" r:id="rId1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66" y="2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91612-D066-453A-8DBD-8F154E65772F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4F5BB-67CA-40A5-ABB4-A2B1AF3F2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0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4F5BB-67CA-40A5-ABB4-A2B1AF3F2A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2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010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3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6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1022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09880" y="199515"/>
            <a:ext cx="7283450" cy="20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661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010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1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99444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5161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202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4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21988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646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6502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ubitak.gov.tr/tr/burslar/lisans-onlisans/destek-programlari/2209-universite-ogrencileri-arastirma-projeleri-destekleme-programi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7"/>
          <p:cNvPicPr/>
          <p:nvPr/>
        </p:nvPicPr>
        <p:blipFill>
          <a:blip r:embed="rId2" cstate="print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13855" y="6403848"/>
            <a:ext cx="9157855" cy="45415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78581" y="533400"/>
            <a:ext cx="5410200" cy="1492132"/>
          </a:xfrm>
        </p:spPr>
        <p:txBody>
          <a:bodyPr/>
          <a:lstStyle/>
          <a:p>
            <a:r>
              <a:rPr lang="en-US" sz="4800" b="1" spc="-30" dirty="0">
                <a:solidFill>
                  <a:schemeClr val="tx1"/>
                </a:solidFill>
              </a:rPr>
              <a:t>TÜBİTAK</a:t>
            </a:r>
            <a:r>
              <a:rPr lang="en-US" sz="4800" b="1" spc="-270" dirty="0">
                <a:solidFill>
                  <a:schemeClr val="tx1"/>
                </a:solidFill>
              </a:rPr>
              <a:t> </a:t>
            </a:r>
            <a:r>
              <a:rPr lang="en-US" sz="4800" b="1" spc="-20" dirty="0" smtClean="0">
                <a:solidFill>
                  <a:schemeClr val="tx1"/>
                </a:solidFill>
              </a:rPr>
              <a:t>2209</a:t>
            </a:r>
            <a:r>
              <a:rPr lang="tr-TR" sz="4800" b="1" spc="-20" dirty="0" smtClean="0">
                <a:solidFill>
                  <a:schemeClr val="tx1"/>
                </a:solidFill>
              </a:rPr>
              <a:t> - 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bject 8"/>
          <p:cNvSpPr txBox="1"/>
          <p:nvPr/>
        </p:nvSpPr>
        <p:spPr>
          <a:xfrm>
            <a:off x="1828800" y="6486012"/>
            <a:ext cx="5029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 smtClean="0">
                <a:latin typeface="Calibri"/>
                <a:cs typeface="Calibri"/>
              </a:rPr>
              <a:t> </a:t>
            </a:r>
            <a:r>
              <a:rPr lang="tr-TR" spc="-10" dirty="0" smtClean="0">
                <a:latin typeface="Calibri"/>
                <a:cs typeface="Calibri"/>
              </a:rPr>
              <a:t>Ekim 2024</a:t>
            </a:r>
            <a:r>
              <a:rPr spc="-10" dirty="0" smtClean="0">
                <a:latin typeface="Calibri"/>
                <a:cs typeface="Calibri"/>
              </a:rPr>
              <a:t>,</a:t>
            </a:r>
            <a:r>
              <a:rPr spc="-6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Calibri"/>
                <a:cs typeface="Calibri"/>
              </a:rPr>
              <a:t>Karadeniz Teknik</a:t>
            </a:r>
            <a:r>
              <a:rPr spc="-10" dirty="0" smtClean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Üniversitesi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/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Calibri"/>
                <a:cs typeface="Calibri"/>
              </a:rPr>
              <a:t>Trabzon</a:t>
            </a:r>
            <a:endParaRPr dirty="0">
              <a:latin typeface="Calibri"/>
              <a:cs typeface="Calibri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6209145" cy="3772108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5943600" y="5119654"/>
            <a:ext cx="2665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Uğur ŞEVİK</a:t>
            </a:r>
            <a:endParaRPr lang="en-US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945909" y="5537754"/>
            <a:ext cx="23101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Karadeniz Teknik Üniversitesi</a:t>
            </a:r>
          </a:p>
          <a:p>
            <a:r>
              <a:rPr lang="tr-TR" sz="1400" dirty="0" smtClean="0"/>
              <a:t>Fen Fakültesi</a:t>
            </a:r>
          </a:p>
          <a:p>
            <a:r>
              <a:rPr lang="tr-TR" sz="1400" dirty="0" smtClean="0"/>
              <a:t>Bilgisayar Bilimleri Bölümü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14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 txBox="1"/>
          <p:nvPr/>
        </p:nvSpPr>
        <p:spPr>
          <a:xfrm>
            <a:off x="1447800" y="1524000"/>
            <a:ext cx="6629400" cy="3541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525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5080" lvl="1" indent="271145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83845" algn="l"/>
              </a:tabLst>
            </a:pPr>
            <a:r>
              <a:rPr sz="1600" b="1" dirty="0">
                <a:latin typeface="Calibri"/>
                <a:cs typeface="Calibri"/>
              </a:rPr>
              <a:t>Akıllı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Şehirler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ve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Ulaşım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Şehirlerin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sorunlarının</a:t>
            </a:r>
            <a:r>
              <a:rPr sz="1100" b="1" spc="-4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çözümü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ve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şehir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halkının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yaşam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standartlarının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arttırılması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için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altyapı,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güvenlik,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yönetim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vb.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konularda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geliştirilen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akıllı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çözümler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ile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erişilebilir,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etkili,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verimli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ve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güvenli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ulaştırma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sistemlerinin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geliştirilmesini</a:t>
            </a:r>
            <a:r>
              <a:rPr sz="1100" b="1" spc="-10" dirty="0">
                <a:latin typeface="Calibri"/>
                <a:cs typeface="Calibri"/>
              </a:rPr>
              <a:t> hedefleyen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projeler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bu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kategoride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değerlendirilir.</a:t>
            </a:r>
            <a:endParaRPr sz="1100" dirty="0">
              <a:latin typeface="Calibri"/>
              <a:cs typeface="Calibri"/>
            </a:endParaRPr>
          </a:p>
          <a:p>
            <a:pPr lvl="1" algn="just">
              <a:lnSpc>
                <a:spcPct val="100000"/>
              </a:lnSpc>
              <a:spcBef>
                <a:spcPts val="525"/>
              </a:spcBef>
              <a:buFont typeface="Calibri"/>
              <a:buAutoNum type="arabicPeriod"/>
            </a:pPr>
            <a:endParaRPr sz="1100" dirty="0">
              <a:latin typeface="Calibri"/>
              <a:cs typeface="Calibri"/>
            </a:endParaRPr>
          </a:p>
          <a:p>
            <a:pPr marL="12700" marR="56515" lvl="1" indent="271145" algn="just">
              <a:lnSpc>
                <a:spcPct val="100000"/>
              </a:lnSpc>
              <a:buAutoNum type="arabicPeriod"/>
              <a:tabLst>
                <a:tab pos="283845" algn="l"/>
              </a:tabLst>
            </a:pPr>
            <a:r>
              <a:rPr sz="1600" b="1" dirty="0" err="1" smtClean="0">
                <a:latin typeface="Calibri"/>
                <a:cs typeface="Calibri"/>
              </a:rPr>
              <a:t>Bilgi</a:t>
            </a:r>
            <a:r>
              <a:rPr sz="1600" dirty="0" smtClean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Calibri"/>
                <a:cs typeface="Calibri"/>
              </a:rPr>
              <a:t>ve</a:t>
            </a:r>
            <a:r>
              <a:rPr sz="1600" spc="-25" dirty="0" smtClean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Calibri"/>
                <a:cs typeface="Calibri"/>
              </a:rPr>
              <a:t>İletişim</a:t>
            </a:r>
            <a:r>
              <a:rPr sz="1600" b="1" spc="5" dirty="0" smtClean="0">
                <a:latin typeface="Calibri"/>
                <a:cs typeface="Calibri"/>
              </a:rPr>
              <a:t> </a:t>
            </a:r>
            <a:r>
              <a:rPr sz="1600" b="1" spc="-10" dirty="0" err="1" smtClean="0">
                <a:latin typeface="Calibri"/>
                <a:cs typeface="Calibri"/>
              </a:rPr>
              <a:t>Teknolojileri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Bilgi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güvenliği,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bulut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bilişim,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büyük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veri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analitiği,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e-</a:t>
            </a:r>
            <a:r>
              <a:rPr sz="1100" b="1" dirty="0">
                <a:latin typeface="Calibri"/>
                <a:cs typeface="Calibri"/>
              </a:rPr>
              <a:t>öğrenme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teknolojileri,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mobil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uygulamalar,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robotik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ve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 err="1">
                <a:latin typeface="Calibri"/>
                <a:cs typeface="Calibri"/>
              </a:rPr>
              <a:t>mekatronik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spc="-10" dirty="0" err="1" smtClean="0">
                <a:latin typeface="Calibri"/>
                <a:cs typeface="Calibri"/>
              </a:rPr>
              <a:t>sistemler</a:t>
            </a:r>
            <a:r>
              <a:rPr sz="1100" b="1" spc="-10" dirty="0">
                <a:latin typeface="Calibri"/>
                <a:cs typeface="Calibri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modelleme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ve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simülasyon,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nesnelerin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interneti,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semantik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web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teknolojileri,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yapay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zeka,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sensör </a:t>
            </a:r>
            <a:r>
              <a:rPr sz="1100" b="1" spc="-10" dirty="0">
                <a:latin typeface="Calibri"/>
                <a:cs typeface="Calibri"/>
              </a:rPr>
              <a:t>teknolojileri,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b="1" spc="-25" dirty="0">
                <a:latin typeface="Calibri"/>
                <a:cs typeface="Calibri"/>
              </a:rPr>
              <a:t>e-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ticaret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vb.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konulardaki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Calibri"/>
                <a:cs typeface="Calibri"/>
              </a:rPr>
              <a:t>projeleri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kapsar.</a:t>
            </a:r>
            <a:endParaRPr sz="1100" dirty="0">
              <a:latin typeface="Calibri"/>
              <a:cs typeface="Calibri"/>
            </a:endParaRPr>
          </a:p>
          <a:p>
            <a:pPr lvl="1" algn="just">
              <a:lnSpc>
                <a:spcPct val="100000"/>
              </a:lnSpc>
              <a:spcBef>
                <a:spcPts val="530"/>
              </a:spcBef>
              <a:buFont typeface="Calibri"/>
              <a:buAutoNum type="arabicPeriod"/>
            </a:pPr>
            <a:endParaRPr sz="1100" dirty="0">
              <a:latin typeface="Calibri"/>
              <a:cs typeface="Calibri"/>
            </a:endParaRPr>
          </a:p>
          <a:p>
            <a:pPr marL="283845" lvl="1" indent="-271145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83845" algn="l"/>
              </a:tabLst>
            </a:pPr>
            <a:r>
              <a:rPr lang="tr-TR" sz="1600" b="1" dirty="0" smtClean="0">
                <a:latin typeface="Calibri"/>
                <a:cs typeface="Calibri"/>
              </a:rPr>
              <a:t>   </a:t>
            </a:r>
            <a:r>
              <a:rPr sz="1600" b="1" dirty="0" err="1" smtClean="0">
                <a:latin typeface="Calibri"/>
                <a:cs typeface="Calibri"/>
              </a:rPr>
              <a:t>Eğitim</a:t>
            </a:r>
            <a:endParaRPr sz="1400" dirty="0">
              <a:latin typeface="Calibri"/>
              <a:cs typeface="Calibri"/>
            </a:endParaRPr>
          </a:p>
          <a:p>
            <a:pPr marL="390525" lvl="1" indent="-377825" algn="just">
              <a:lnSpc>
                <a:spcPct val="100000"/>
              </a:lnSpc>
              <a:buAutoNum type="arabicPeriod" startAt="4"/>
              <a:tabLst>
                <a:tab pos="390525" algn="l"/>
              </a:tabLst>
            </a:pPr>
            <a:r>
              <a:rPr sz="1600" b="1" dirty="0" err="1" smtClean="0">
                <a:latin typeface="Calibri"/>
                <a:cs typeface="Calibri"/>
              </a:rPr>
              <a:t>Enerji</a:t>
            </a:r>
            <a:r>
              <a:rPr sz="1600" spc="-30" dirty="0" smtClean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Calibri"/>
                <a:cs typeface="Calibri"/>
              </a:rPr>
              <a:t>ve</a:t>
            </a:r>
            <a:r>
              <a:rPr sz="1600" spc="-30" dirty="0" smtClean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Calibri"/>
                <a:cs typeface="Calibri"/>
              </a:rPr>
              <a:t>Çevre</a:t>
            </a:r>
            <a:endParaRPr sz="1400" dirty="0">
              <a:latin typeface="Calibri"/>
              <a:cs typeface="Calibri"/>
            </a:endParaRPr>
          </a:p>
          <a:p>
            <a:pPr marL="12700" marR="179705" lvl="1" indent="376555" algn="just">
              <a:lnSpc>
                <a:spcPct val="100000"/>
              </a:lnSpc>
              <a:buAutoNum type="arabicPeriod" startAt="5"/>
              <a:tabLst>
                <a:tab pos="389255" algn="l"/>
              </a:tabLst>
            </a:pPr>
            <a:r>
              <a:rPr sz="1600" b="1" dirty="0">
                <a:latin typeface="Calibri"/>
                <a:cs typeface="Calibri"/>
              </a:rPr>
              <a:t>Gıda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dirty="0" err="1">
                <a:latin typeface="Calibri"/>
                <a:cs typeface="Calibri"/>
              </a:rPr>
              <a:t>ve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b="1" spc="-20" dirty="0" err="1" smtClean="0">
                <a:latin typeface="Calibri"/>
                <a:cs typeface="Calibri"/>
              </a:rPr>
              <a:t>Tarım</a:t>
            </a:r>
            <a:endParaRPr sz="1400" dirty="0">
              <a:latin typeface="Calibri"/>
              <a:cs typeface="Calibri"/>
            </a:endParaRPr>
          </a:p>
          <a:p>
            <a:pPr marL="12700" marR="38100" lvl="1" indent="377825" algn="just">
              <a:lnSpc>
                <a:spcPct val="100000"/>
              </a:lnSpc>
              <a:buAutoNum type="arabicPeriod" startAt="5"/>
              <a:tabLst>
                <a:tab pos="390525" algn="l"/>
              </a:tabLst>
            </a:pPr>
            <a:r>
              <a:rPr sz="1600" b="1" dirty="0" err="1" smtClean="0">
                <a:latin typeface="Calibri"/>
                <a:cs typeface="Calibri"/>
              </a:rPr>
              <a:t>Makine</a:t>
            </a:r>
            <a:endParaRPr sz="1400" dirty="0">
              <a:latin typeface="Calibri"/>
              <a:cs typeface="Calibri"/>
            </a:endParaRPr>
          </a:p>
          <a:p>
            <a:pPr marL="390525" lvl="1" indent="-377825" algn="just">
              <a:lnSpc>
                <a:spcPct val="100000"/>
              </a:lnSpc>
              <a:buAutoNum type="arabicPeriod" startAt="5"/>
              <a:tabLst>
                <a:tab pos="390525" algn="l"/>
              </a:tabLst>
            </a:pPr>
            <a:r>
              <a:rPr sz="1600" b="1" dirty="0" err="1" smtClean="0">
                <a:latin typeface="Calibri"/>
                <a:cs typeface="Calibri"/>
              </a:rPr>
              <a:t>Sağlık</a:t>
            </a:r>
            <a:endParaRPr sz="1400" dirty="0">
              <a:latin typeface="Calibri"/>
              <a:cs typeface="Calibri"/>
            </a:endParaRPr>
          </a:p>
          <a:p>
            <a:pPr marL="12700" marR="120650" lvl="1" indent="377825" algn="just">
              <a:lnSpc>
                <a:spcPct val="100000"/>
              </a:lnSpc>
              <a:buAutoNum type="arabicPeriod" startAt="8"/>
              <a:tabLst>
                <a:tab pos="390525" algn="l"/>
              </a:tabLst>
            </a:pPr>
            <a:r>
              <a:rPr sz="1600" b="1" spc="-10" dirty="0" err="1" smtClean="0">
                <a:latin typeface="Calibri"/>
                <a:cs typeface="Calibri"/>
              </a:rPr>
              <a:t>Savunma</a:t>
            </a:r>
            <a:endParaRPr sz="1400" dirty="0">
              <a:latin typeface="Calibri"/>
              <a:cs typeface="Calibri"/>
            </a:endParaRPr>
          </a:p>
          <a:p>
            <a:pPr marL="12700" marR="24765" lvl="1" indent="305435" algn="just">
              <a:lnSpc>
                <a:spcPct val="100000"/>
              </a:lnSpc>
              <a:buAutoNum type="arabicPeriod" startAt="8"/>
              <a:tabLst>
                <a:tab pos="318135" algn="l"/>
              </a:tabLst>
            </a:pPr>
            <a:r>
              <a:rPr lang="tr-TR" sz="1600" b="1" spc="-10" dirty="0" smtClean="0">
                <a:latin typeface="Calibri"/>
                <a:cs typeface="Calibri"/>
              </a:rPr>
              <a:t>  </a:t>
            </a:r>
            <a:r>
              <a:rPr sz="1600" b="1" spc="-10" dirty="0" err="1" smtClean="0">
                <a:latin typeface="Calibri"/>
                <a:cs typeface="Calibri"/>
              </a:rPr>
              <a:t>Sosyal</a:t>
            </a:r>
            <a:r>
              <a:rPr sz="1600" spc="-45" dirty="0" smtClean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Yenilikçilik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dirty="0" err="1">
                <a:latin typeface="Calibri"/>
                <a:cs typeface="Calibri"/>
              </a:rPr>
              <a:t>ve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Calibri"/>
                <a:cs typeface="Calibri"/>
              </a:rPr>
              <a:t>Girişimcilik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2" name="object 3"/>
          <p:cNvSpPr txBox="1">
            <a:spLocks/>
          </p:cNvSpPr>
          <p:nvPr/>
        </p:nvSpPr>
        <p:spPr>
          <a:xfrm>
            <a:off x="1199819" y="533400"/>
            <a:ext cx="728345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000" b="1" dirty="0" err="1">
                <a:latin typeface="Calibri"/>
                <a:cs typeface="Calibri"/>
              </a:rPr>
              <a:t>Yarışma</a:t>
            </a:r>
            <a:r>
              <a:rPr lang="en-US" sz="2000" b="1" spc="-25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kapsamında</a:t>
            </a:r>
            <a:r>
              <a:rPr lang="en-US" sz="2000" b="1" spc="-30" dirty="0">
                <a:latin typeface="Calibri"/>
                <a:cs typeface="Calibri"/>
              </a:rPr>
              <a:t> </a:t>
            </a:r>
            <a:r>
              <a:rPr lang="tr-TR" sz="2000" b="1" dirty="0" smtClean="0">
                <a:latin typeface="Calibri"/>
                <a:cs typeface="Calibri"/>
              </a:rPr>
              <a:t>BAŞVURABİLECEĞİNİZ </a:t>
            </a:r>
            <a:r>
              <a:rPr lang="en-US" sz="2000" b="1" spc="-10" dirty="0" err="1" smtClean="0">
                <a:latin typeface="Calibri"/>
                <a:cs typeface="Calibri"/>
              </a:rPr>
              <a:t>kategorilerden</a:t>
            </a:r>
            <a:r>
              <a:rPr lang="en-US" sz="2000" spc="-60" dirty="0" smtClean="0">
                <a:latin typeface="Times New Roman"/>
                <a:cs typeface="Times New Roman"/>
              </a:rPr>
              <a:t> </a:t>
            </a:r>
            <a:r>
              <a:rPr lang="tr-TR" sz="2000" b="1" spc="-10" dirty="0" smtClean="0">
                <a:latin typeface="Calibri"/>
                <a:cs typeface="Calibri"/>
              </a:rPr>
              <a:t>BAZILARI</a:t>
            </a:r>
            <a:endParaRPr lang="tr-TR" sz="2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7500720" cy="553998"/>
          </a:xfrm>
        </p:spPr>
        <p:txBody>
          <a:bodyPr/>
          <a:lstStyle/>
          <a:p>
            <a:r>
              <a:rPr lang="en-US" sz="4000" dirty="0" err="1" smtClean="0"/>
              <a:t>Projeler</a:t>
            </a:r>
            <a:r>
              <a:rPr lang="tr-TR" sz="4000" dirty="0" smtClean="0"/>
              <a:t>i</a:t>
            </a:r>
            <a:r>
              <a:rPr lang="en-US" sz="4000" dirty="0" smtClean="0"/>
              <a:t>n </a:t>
            </a:r>
            <a:r>
              <a:rPr lang="en-US" sz="4000" dirty="0" err="1"/>
              <a:t>Başvuru</a:t>
            </a:r>
            <a:r>
              <a:rPr lang="en-US" sz="4000" dirty="0"/>
              <a:t> </a:t>
            </a:r>
            <a:r>
              <a:rPr lang="en-US" sz="4000" dirty="0" err="1" smtClean="0"/>
              <a:t>Dönem</a:t>
            </a:r>
            <a:r>
              <a:rPr lang="tr-TR" sz="4000" dirty="0" smtClean="0"/>
              <a:t>i</a:t>
            </a:r>
            <a:endParaRPr lang="en-US" sz="4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81605"/>
              </p:ext>
            </p:extLst>
          </p:nvPr>
        </p:nvGraphicFramePr>
        <p:xfrm>
          <a:off x="1115568" y="2057400"/>
          <a:ext cx="74188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708">
                  <a:extLst>
                    <a:ext uri="{9D8B030D-6E8A-4147-A177-3AD203B41FA5}">
                      <a16:colId xmlns:a16="http://schemas.microsoft.com/office/drawing/2014/main" val="2274825112"/>
                    </a:ext>
                  </a:extLst>
                </a:gridCol>
                <a:gridCol w="1854708">
                  <a:extLst>
                    <a:ext uri="{9D8B030D-6E8A-4147-A177-3AD203B41FA5}">
                      <a16:colId xmlns:a16="http://schemas.microsoft.com/office/drawing/2014/main" val="3828244054"/>
                    </a:ext>
                  </a:extLst>
                </a:gridCol>
                <a:gridCol w="1854708">
                  <a:extLst>
                    <a:ext uri="{9D8B030D-6E8A-4147-A177-3AD203B41FA5}">
                      <a16:colId xmlns:a16="http://schemas.microsoft.com/office/drawing/2014/main" val="3795889713"/>
                    </a:ext>
                  </a:extLst>
                </a:gridCol>
                <a:gridCol w="1854708">
                  <a:extLst>
                    <a:ext uri="{9D8B030D-6E8A-4147-A177-3AD203B41FA5}">
                      <a16:colId xmlns:a16="http://schemas.microsoft.com/office/drawing/2014/main" val="226693534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Başvuru</a:t>
                      </a:r>
                      <a:r>
                        <a:rPr lang="tr-TR" sz="1600" baseline="0" dirty="0" smtClean="0"/>
                        <a:t> Dönemi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Açılış Tarihi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Kapanış Tarihi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Sonuç Açıklama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95656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2024/1 Dönemi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01.10.2024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01.11.2024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 2025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1614521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903077" y="4800600"/>
            <a:ext cx="78438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3">
                    <a:lumMod val="60000"/>
                    <a:lumOff val="40000"/>
                  </a:schemeClr>
                </a:solidFill>
                <a:hlinkClick r:id="rId2"/>
              </a:rPr>
              <a:t>https://</a:t>
            </a:r>
            <a:r>
              <a:rPr lang="en-US" sz="1100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2"/>
              </a:rPr>
              <a:t>tubitak.gov.tr/tr/burslar/lisans-onlisans/destek-programlari/2209-universite-ogrencileri-arastirma-projeleri-destekleme-programi</a:t>
            </a:r>
            <a:endParaRPr lang="tr-TR" sz="11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tr-TR" sz="11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03077" y="4431268"/>
            <a:ext cx="7048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Başvuru Formları ve Ayrıntılı Bilgilere Bu Bağlantı Üzerinden Ulaşabilirsiniz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5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0471" y="1621660"/>
            <a:ext cx="7842250" cy="4111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Başvurular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iki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aşamada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değerlendirilmektedir: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240"/>
              </a:spcBef>
              <a:buFont typeface="Arial"/>
              <a:buChar char="•"/>
              <a:tabLst>
                <a:tab pos="354965" algn="l"/>
              </a:tabLst>
            </a:pPr>
            <a:r>
              <a:rPr sz="27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Ön</a:t>
            </a:r>
            <a:r>
              <a:rPr sz="27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İnceleme</a:t>
            </a:r>
            <a:endParaRPr sz="2700">
              <a:latin typeface="Calibri"/>
              <a:cs typeface="Calibri"/>
            </a:endParaRPr>
          </a:p>
          <a:p>
            <a:pPr marL="927100" marR="5080">
              <a:lnSpc>
                <a:spcPct val="80000"/>
              </a:lnSpc>
              <a:spcBef>
                <a:spcPts val="490"/>
              </a:spcBef>
            </a:pPr>
            <a:r>
              <a:rPr sz="1900" dirty="0">
                <a:latin typeface="Calibri"/>
                <a:cs typeface="Calibri"/>
              </a:rPr>
              <a:t>Ön</a:t>
            </a:r>
            <a:r>
              <a:rPr sz="1900" spc="-8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inceleme</a:t>
            </a:r>
            <a:r>
              <a:rPr sz="1900" spc="-10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aşamasında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programın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başvuru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koşulları</a:t>
            </a:r>
            <a:r>
              <a:rPr sz="1900" spc="-8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doğrultusunda </a:t>
            </a:r>
            <a:r>
              <a:rPr sz="1900" dirty="0">
                <a:latin typeface="Calibri"/>
                <a:cs typeface="Calibri"/>
              </a:rPr>
              <a:t>başvuru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belgeleri</a:t>
            </a:r>
            <a:r>
              <a:rPr sz="1900" spc="-8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Calibri"/>
                <a:cs typeface="Calibri"/>
              </a:rPr>
              <a:t>kontrol</a:t>
            </a:r>
            <a:r>
              <a:rPr sz="1900" spc="-9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Calibri"/>
                <a:cs typeface="Calibri"/>
              </a:rPr>
              <a:t>edilmektedir.</a:t>
            </a:r>
            <a:r>
              <a:rPr sz="1900" spc="-8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Başvuru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koşullarından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herhangi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birini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sağlamayan,</a:t>
            </a:r>
            <a:r>
              <a:rPr sz="1900" spc="-9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belgeleri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tam</a:t>
            </a:r>
            <a:r>
              <a:rPr sz="1900" spc="28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olmayan,</a:t>
            </a:r>
            <a:r>
              <a:rPr sz="1900" spc="-8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son</a:t>
            </a:r>
            <a:r>
              <a:rPr sz="1900" spc="-8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başvuru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günü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mesai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bitiminden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sonra</a:t>
            </a:r>
            <a:r>
              <a:rPr sz="1900" spc="-9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gelen,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faks</a:t>
            </a:r>
            <a:r>
              <a:rPr sz="1900" spc="-10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veya</a:t>
            </a:r>
            <a:r>
              <a:rPr sz="1900" spc="-8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elektronik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posta</a:t>
            </a:r>
            <a:r>
              <a:rPr sz="1900" spc="-8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ile</a:t>
            </a:r>
            <a:r>
              <a:rPr sz="1900" spc="-7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yapılan başvurular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bilimsel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değerlendirmeye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tabi</a:t>
            </a:r>
            <a:r>
              <a:rPr sz="1900" spc="-8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tutulmadan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Calibri"/>
                <a:cs typeface="Calibri"/>
              </a:rPr>
              <a:t>iade</a:t>
            </a:r>
            <a:r>
              <a:rPr sz="1900" spc="-8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Calibri"/>
                <a:cs typeface="Calibri"/>
              </a:rPr>
              <a:t>edilir.</a:t>
            </a:r>
            <a:endParaRPr sz="1900">
              <a:latin typeface="Calibri"/>
              <a:cs typeface="Calibri"/>
            </a:endParaRPr>
          </a:p>
          <a:p>
            <a:pPr marL="354965" indent="-342265">
              <a:lnSpc>
                <a:spcPts val="3210"/>
              </a:lnSpc>
              <a:buFont typeface="Arial"/>
              <a:buChar char="•"/>
              <a:tabLst>
                <a:tab pos="354965" algn="l"/>
              </a:tabLst>
            </a:pPr>
            <a:r>
              <a:rPr sz="27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Bilimsel</a:t>
            </a:r>
            <a:r>
              <a:rPr sz="2700" u="sng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Değerlendirme</a:t>
            </a:r>
            <a:endParaRPr sz="2700">
              <a:latin typeface="Calibri"/>
              <a:cs typeface="Calibri"/>
            </a:endParaRPr>
          </a:p>
          <a:p>
            <a:pPr marL="812165" lvl="1" indent="-342265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812165" algn="l"/>
              </a:tabLst>
            </a:pPr>
            <a:r>
              <a:rPr sz="2000" spc="-10" dirty="0">
                <a:latin typeface="Calibri"/>
                <a:cs typeface="Calibri"/>
              </a:rPr>
              <a:t>Araştırma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önerisinin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bilimsel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ve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teknolojik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değeri,</a:t>
            </a:r>
            <a:endParaRPr sz="2000">
              <a:latin typeface="Calibri"/>
              <a:cs typeface="Calibri"/>
            </a:endParaRPr>
          </a:p>
          <a:p>
            <a:pPr marL="812165" lvl="1" indent="-342265">
              <a:lnSpc>
                <a:spcPct val="100000"/>
              </a:lnSpc>
              <a:buFont typeface="Arial"/>
              <a:buChar char="–"/>
              <a:tabLst>
                <a:tab pos="812165" algn="l"/>
              </a:tabLst>
            </a:pPr>
            <a:r>
              <a:rPr sz="2000" dirty="0">
                <a:latin typeface="Calibri"/>
                <a:cs typeface="Calibri"/>
              </a:rPr>
              <a:t>Proje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yöntem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ve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tekniğinin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konu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ile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uyumu,</a:t>
            </a:r>
            <a:endParaRPr sz="2000">
              <a:latin typeface="Calibri"/>
              <a:cs typeface="Calibri"/>
            </a:endParaRPr>
          </a:p>
          <a:p>
            <a:pPr marL="812165" lvl="1" indent="-342265">
              <a:lnSpc>
                <a:spcPct val="100000"/>
              </a:lnSpc>
              <a:buFont typeface="Arial"/>
              <a:buChar char="–"/>
              <a:tabLst>
                <a:tab pos="812165" algn="l"/>
              </a:tabLst>
            </a:pPr>
            <a:r>
              <a:rPr sz="2000" spc="-10" dirty="0">
                <a:latin typeface="Calibri"/>
                <a:cs typeface="Calibri"/>
              </a:rPr>
              <a:t>Projenin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lisans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düzeyinde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yapılabilirliği,</a:t>
            </a:r>
            <a:endParaRPr sz="2000">
              <a:latin typeface="Calibri"/>
              <a:cs typeface="Calibri"/>
            </a:endParaRPr>
          </a:p>
          <a:p>
            <a:pPr marL="812165" lvl="1" indent="-342265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812165" algn="l"/>
              </a:tabLst>
            </a:pPr>
            <a:r>
              <a:rPr sz="2000" dirty="0">
                <a:latin typeface="Calibri"/>
                <a:cs typeface="Calibri"/>
              </a:rPr>
              <a:t>Adayın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varsa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konu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ile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ilgili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yaptığı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çalışmalar.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143000" y="533400"/>
            <a:ext cx="7500720" cy="55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PROJE</a:t>
            </a:r>
            <a:r>
              <a:rPr lang="en-US" sz="4000" spc="-140" dirty="0"/>
              <a:t> </a:t>
            </a:r>
            <a:r>
              <a:rPr lang="en-US" sz="4000" spc="-20" dirty="0"/>
              <a:t>DEĞERLENDİRME</a:t>
            </a:r>
            <a:r>
              <a:rPr lang="en-US" sz="4000" spc="-95" dirty="0"/>
              <a:t> </a:t>
            </a:r>
            <a:r>
              <a:rPr lang="en-US" sz="4000" spc="-25" dirty="0"/>
              <a:t>VE </a:t>
            </a:r>
            <a:r>
              <a:rPr lang="en-US" sz="4000" dirty="0"/>
              <a:t>KABUL</a:t>
            </a:r>
            <a:r>
              <a:rPr lang="en-US" sz="4000" spc="-10" dirty="0"/>
              <a:t> SÜRECİ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990600" y="1905000"/>
                <a:ext cx="7633742" cy="413363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354965" indent="-342265">
                  <a:lnSpc>
                    <a:spcPct val="100000"/>
                  </a:lnSpc>
                  <a:spcBef>
                    <a:spcPts val="100"/>
                  </a:spcBef>
                  <a:buFont typeface="Arial"/>
                  <a:buChar char="•"/>
                  <a:tabLst>
                    <a:tab pos="354965" algn="l"/>
                  </a:tabLst>
                </a:pPr>
                <a:r>
                  <a:rPr lang="en-US" spc="-30" dirty="0" smtClean="0"/>
                  <a:t>TÜBİTAK</a:t>
                </a:r>
                <a:r>
                  <a:rPr lang="en-US" spc="-65" dirty="0"/>
                  <a:t> </a:t>
                </a:r>
                <a:r>
                  <a:rPr lang="en-US" dirty="0" smtClean="0"/>
                  <a:t>2209 - A</a:t>
                </a:r>
                <a:r>
                  <a:rPr lang="en-US" spc="-65" dirty="0" smtClean="0"/>
                  <a:t> </a:t>
                </a:r>
                <a:r>
                  <a:rPr lang="en-US" dirty="0"/>
                  <a:t>Proje</a:t>
                </a:r>
                <a:r>
                  <a:rPr lang="en-US" spc="-70" dirty="0"/>
                  <a:t> </a:t>
                </a:r>
                <a:r>
                  <a:rPr lang="en-US" dirty="0"/>
                  <a:t>tüm</a:t>
                </a:r>
                <a:r>
                  <a:rPr lang="en-US" spc="-65" dirty="0"/>
                  <a:t> </a:t>
                </a:r>
                <a:r>
                  <a:rPr lang="en-US" dirty="0"/>
                  <a:t>lisans</a:t>
                </a:r>
                <a:r>
                  <a:rPr lang="en-US" spc="-60" dirty="0"/>
                  <a:t> </a:t>
                </a:r>
                <a:r>
                  <a:rPr lang="en-US" spc="-10" dirty="0"/>
                  <a:t>öğrencilerine</a:t>
                </a:r>
                <a:r>
                  <a:rPr lang="en-US" spc="-70" dirty="0"/>
                  <a:t> </a:t>
                </a:r>
                <a:r>
                  <a:rPr lang="en-US" spc="-10" dirty="0"/>
                  <a:t>açık,</a:t>
                </a:r>
              </a:p>
              <a:p>
                <a:pPr marL="354965" indent="-342265">
                  <a:lnSpc>
                    <a:spcPts val="3240"/>
                  </a:lnSpc>
                  <a:buFont typeface="Arial"/>
                  <a:buChar char="•"/>
                  <a:tabLst>
                    <a:tab pos="354965" algn="l"/>
                  </a:tabLst>
                </a:pPr>
                <a:r>
                  <a:rPr lang="en-US" dirty="0" smtClean="0"/>
                  <a:t>9.</a:t>
                </a:r>
                <a:r>
                  <a:rPr lang="en-US" dirty="0" smtClean="0"/>
                  <a:t>000</a:t>
                </a:r>
                <a:r>
                  <a:rPr lang="en-US" spc="-80" dirty="0" smtClean="0"/>
                  <a:t> </a:t>
                </a:r>
                <a:r>
                  <a:rPr lang="en-US" dirty="0"/>
                  <a:t>TL`ye</a:t>
                </a:r>
                <a:r>
                  <a:rPr lang="en-US" spc="-85" dirty="0"/>
                  <a:t> </a:t>
                </a:r>
                <a:r>
                  <a:rPr lang="en-US" dirty="0"/>
                  <a:t>kadar</a:t>
                </a:r>
                <a:r>
                  <a:rPr lang="en-US" spc="-85" dirty="0"/>
                  <a:t> </a:t>
                </a:r>
                <a:r>
                  <a:rPr lang="en-US" dirty="0"/>
                  <a:t>lisans</a:t>
                </a:r>
                <a:r>
                  <a:rPr lang="en-US" spc="-80" dirty="0"/>
                  <a:t> </a:t>
                </a:r>
                <a:r>
                  <a:rPr lang="en-US" dirty="0" err="1"/>
                  <a:t>araştırma</a:t>
                </a:r>
                <a:r>
                  <a:rPr lang="en-US" spc="-105" dirty="0"/>
                  <a:t> </a:t>
                </a:r>
                <a:r>
                  <a:rPr lang="en-US" spc="-10" dirty="0" err="1" smtClean="0"/>
                  <a:t>projeleri</a:t>
                </a:r>
                <a:r>
                  <a:rPr lang="en-US" spc="-10" dirty="0" smtClean="0"/>
                  <a:t> desteklenebilmektedir,</a:t>
                </a:r>
                <a:endParaRPr lang="en-US" spc="-10" dirty="0"/>
              </a:p>
              <a:p>
                <a:pPr marL="354965" indent="-342265">
                  <a:lnSpc>
                    <a:spcPct val="100000"/>
                  </a:lnSpc>
                  <a:buFont typeface="Arial"/>
                  <a:buChar char="•"/>
                  <a:tabLst>
                    <a:tab pos="354965" algn="l"/>
                  </a:tabLst>
                </a:pPr>
                <a:r>
                  <a:rPr lang="en-US" spc="-20" dirty="0" smtClean="0"/>
                  <a:t>2209-</a:t>
                </a:r>
                <a:r>
                  <a:rPr lang="en-US" dirty="0"/>
                  <a:t>A</a:t>
                </a:r>
                <a:r>
                  <a:rPr lang="en-US" spc="-30" dirty="0" smtClean="0"/>
                  <a:t> </a:t>
                </a:r>
                <a:r>
                  <a:rPr lang="en-US" dirty="0"/>
                  <a:t>için</a:t>
                </a:r>
                <a:r>
                  <a:rPr lang="en-US" spc="-25" dirty="0"/>
                  <a:t> </a:t>
                </a:r>
                <a:r>
                  <a:rPr lang="en-US" dirty="0"/>
                  <a:t>proje</a:t>
                </a:r>
                <a:r>
                  <a:rPr lang="en-US" spc="-25" dirty="0"/>
                  <a:t> </a:t>
                </a:r>
                <a:r>
                  <a:rPr lang="en-US" dirty="0"/>
                  <a:t>çağrısı</a:t>
                </a:r>
                <a:r>
                  <a:rPr lang="en-US" spc="-35" dirty="0"/>
                  <a:t> </a:t>
                </a:r>
                <a:r>
                  <a:rPr lang="en-US" dirty="0"/>
                  <a:t>şu</a:t>
                </a:r>
                <a:r>
                  <a:rPr lang="en-US" spc="-10" dirty="0"/>
                  <a:t> </a:t>
                </a:r>
                <a:r>
                  <a:rPr lang="en-US" dirty="0"/>
                  <a:t>an</a:t>
                </a:r>
                <a:r>
                  <a:rPr lang="en-US" spc="-30" dirty="0"/>
                  <a:t> </a:t>
                </a:r>
                <a:r>
                  <a:rPr lang="en-US" spc="-10" dirty="0"/>
                  <a:t>aktif,</a:t>
                </a:r>
              </a:p>
              <a:p>
                <a:pPr marL="756285" lvl="1" indent="-286385">
                  <a:lnSpc>
                    <a:spcPct val="100000"/>
                  </a:lnSpc>
                  <a:spcBef>
                    <a:spcPts val="15"/>
                  </a:spcBef>
                  <a:buFont typeface="Arial"/>
                  <a:buChar char="–"/>
                  <a:tabLst>
                    <a:tab pos="756285" algn="l"/>
                  </a:tabLst>
                </a:pPr>
                <a:r>
                  <a:rPr lang="en-US" sz="2600" b="1" dirty="0">
                    <a:latin typeface="Calibri"/>
                    <a:cs typeface="Calibri"/>
                  </a:rPr>
                  <a:t>Çağrıyı</a:t>
                </a:r>
                <a:r>
                  <a:rPr lang="en-US" sz="2600" b="1" spc="-75" dirty="0">
                    <a:latin typeface="Calibri"/>
                    <a:cs typeface="Calibri"/>
                  </a:rPr>
                  <a:t> </a:t>
                </a:r>
                <a:r>
                  <a:rPr lang="en-US" sz="2600" b="1" spc="-10" dirty="0">
                    <a:latin typeface="Calibri"/>
                    <a:cs typeface="Calibri"/>
                  </a:rPr>
                  <a:t>incele,</a:t>
                </a:r>
                <a:endParaRPr lang="en-US" sz="2600" dirty="0">
                  <a:latin typeface="Calibri"/>
                  <a:cs typeface="Calibri"/>
                </a:endParaRPr>
              </a:p>
              <a:p>
                <a:pPr marL="756285" lvl="1" indent="-286385">
                  <a:lnSpc>
                    <a:spcPct val="100000"/>
                  </a:lnSpc>
                  <a:buFont typeface="Arial"/>
                  <a:buChar char="–"/>
                  <a:tabLst>
                    <a:tab pos="756285" algn="l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ar-AE" sz="2600" b="1">
                            <a:latin typeface="Calibri"/>
                            <a:cs typeface="Calibri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600" b="1" dirty="0">
                            <a:latin typeface="Calibri"/>
                            <a:cs typeface="Calibri"/>
                          </a:rPr>
                          <m:t>Ekibini</m:t>
                        </m:r>
                        <m:r>
                          <m:rPr>
                            <m:nor/>
                          </m:rPr>
                          <a:rPr lang="en-US" sz="2600" b="1" dirty="0">
                            <a:latin typeface="Calibri"/>
                            <a:cs typeface="Calibri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b="1" dirty="0">
                            <a:latin typeface="Calibri"/>
                            <a:cs typeface="Calibri"/>
                          </a:rPr>
                          <m:t>olu</m:t>
                        </m:r>
                        <m:r>
                          <m:rPr>
                            <m:nor/>
                          </m:rPr>
                          <a:rPr lang="en-US" sz="2600" b="1" dirty="0">
                            <a:latin typeface="Calibri"/>
                            <a:cs typeface="Calibri"/>
                          </a:rPr>
                          <m:t>ş</m:t>
                        </m:r>
                        <m:r>
                          <m:rPr>
                            <m:nor/>
                          </m:rPr>
                          <a:rPr lang="en-US" sz="2600" b="1" dirty="0">
                            <a:latin typeface="Calibri"/>
                            <a:cs typeface="Calibri"/>
                          </a:rPr>
                          <m:t>tur</m:t>
                        </m:r>
                        <m:r>
                          <m:rPr>
                            <m:nor/>
                          </m:rPr>
                          <a:rPr lang="tr-TR" sz="2600" b="1" i="0" dirty="0" smtClean="0">
                            <a:latin typeface="Calibri"/>
                            <a:cs typeface="Calibri"/>
                          </a:rPr>
                          <m:t> </m:t>
                        </m:r>
                      </m:e>
                      <m:sup>
                        <m:r>
                          <a:rPr lang="ar-AE" sz="2600" b="1">
                            <a:latin typeface="Calibri"/>
                            <a:cs typeface="Calibri"/>
                          </a:rPr>
                          <m:t>(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İ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𝒔𝒕𝒆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ğ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𝒆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 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𝑩𝒂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ğ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𝒍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𝚤</m:t>
                        </m:r>
                        <m:r>
                          <a:rPr lang="tr-TR" sz="2600" b="1">
                            <a:latin typeface="Calibri"/>
                            <a:cs typeface="Calibri"/>
                          </a:rPr>
                          <m:t>)</m:t>
                        </m:r>
                      </m:sup>
                    </m:sSup>
                  </m:oMath>
                </a14:m>
                <a:r>
                  <a:rPr lang="ar-AE" sz="2600" b="1" spc="-10" dirty="0" smtClean="0">
                    <a:latin typeface="Calibri"/>
                    <a:cs typeface="Calibri"/>
                  </a:rPr>
                  <a:t>,</a:t>
                </a:r>
                <a:endParaRPr lang="ar-AE" sz="2600" dirty="0">
                  <a:latin typeface="Calibri"/>
                  <a:cs typeface="Calibri"/>
                </a:endParaRPr>
              </a:p>
              <a:p>
                <a:pPr marL="756285" lvl="1" indent="-286385">
                  <a:lnSpc>
                    <a:spcPct val="100000"/>
                  </a:lnSpc>
                  <a:buFont typeface="Arial"/>
                  <a:buChar char="–"/>
                  <a:tabLst>
                    <a:tab pos="756285" algn="l"/>
                  </a:tabLst>
                </a:pPr>
                <a:r>
                  <a:rPr lang="en-US" sz="2600" b="1" dirty="0">
                    <a:latin typeface="Calibri"/>
                    <a:cs typeface="Calibri"/>
                  </a:rPr>
                  <a:t>Danışmanını</a:t>
                </a:r>
                <a:r>
                  <a:rPr lang="en-US" sz="2600" b="1" spc="-80" dirty="0">
                    <a:latin typeface="Calibri"/>
                    <a:cs typeface="Calibri"/>
                  </a:rPr>
                  <a:t> </a:t>
                </a:r>
                <a:r>
                  <a:rPr lang="en-US" sz="2600" b="1" spc="-10" dirty="0">
                    <a:latin typeface="Calibri"/>
                    <a:cs typeface="Calibri"/>
                  </a:rPr>
                  <a:t>belirle,</a:t>
                </a:r>
                <a:endParaRPr lang="en-US" sz="2600" dirty="0">
                  <a:latin typeface="Calibri"/>
                  <a:cs typeface="Calibri"/>
                </a:endParaRPr>
              </a:p>
              <a:p>
                <a:pPr marL="755650" lvl="1" indent="-285750">
                  <a:lnSpc>
                    <a:spcPct val="100000"/>
                  </a:lnSpc>
                  <a:buFont typeface="Arial"/>
                  <a:buChar char="–"/>
                  <a:tabLst>
                    <a:tab pos="755650" algn="l"/>
                  </a:tabLst>
                </a:pPr>
                <a:r>
                  <a:rPr lang="en-US" sz="2600" b="1" dirty="0">
                    <a:latin typeface="Calibri"/>
                    <a:cs typeface="Calibri"/>
                  </a:rPr>
                  <a:t>Projeni</a:t>
                </a:r>
                <a:r>
                  <a:rPr lang="en-US" sz="2600" b="1" spc="-60" dirty="0">
                    <a:latin typeface="Calibri"/>
                    <a:cs typeface="Calibri"/>
                  </a:rPr>
                  <a:t> </a:t>
                </a:r>
                <a:r>
                  <a:rPr lang="en-US" sz="2600" b="1" dirty="0">
                    <a:latin typeface="Calibri"/>
                    <a:cs typeface="Calibri"/>
                  </a:rPr>
                  <a:t>hazırla</a:t>
                </a:r>
                <a:r>
                  <a:rPr lang="en-US" sz="2600" b="1" spc="-45" dirty="0">
                    <a:latin typeface="Calibri"/>
                    <a:cs typeface="Calibri"/>
                  </a:rPr>
                  <a:t> </a:t>
                </a:r>
                <a:r>
                  <a:rPr lang="en-US" sz="2600" b="1" dirty="0">
                    <a:latin typeface="Calibri"/>
                    <a:cs typeface="Calibri"/>
                  </a:rPr>
                  <a:t>ve</a:t>
                </a:r>
                <a:r>
                  <a:rPr lang="en-US" sz="2600" b="1" spc="-55" dirty="0">
                    <a:latin typeface="Calibri"/>
                    <a:cs typeface="Calibri"/>
                  </a:rPr>
                  <a:t> </a:t>
                </a:r>
                <a:r>
                  <a:rPr lang="en-US" sz="2600" b="1" spc="-20" dirty="0">
                    <a:latin typeface="Calibri"/>
                    <a:cs typeface="Calibri"/>
                  </a:rPr>
                  <a:t>sun,</a:t>
                </a:r>
                <a:endParaRPr lang="en-US" sz="2600" dirty="0">
                  <a:latin typeface="Calibri"/>
                  <a:cs typeface="Calibri"/>
                </a:endParaRPr>
              </a:p>
              <a:p>
                <a:pPr marL="756285" lvl="1" indent="-286385">
                  <a:lnSpc>
                    <a:spcPts val="3110"/>
                  </a:lnSpc>
                  <a:spcBef>
                    <a:spcPts val="5"/>
                  </a:spcBef>
                  <a:buFont typeface="Arial"/>
                  <a:buChar char="–"/>
                  <a:tabLst>
                    <a:tab pos="756285" algn="l"/>
                  </a:tabLst>
                </a:pPr>
                <a:r>
                  <a:rPr lang="en-US" sz="2600" b="1" dirty="0">
                    <a:latin typeface="Calibri"/>
                    <a:cs typeface="Calibri"/>
                  </a:rPr>
                  <a:t>Kabul</a:t>
                </a:r>
                <a:r>
                  <a:rPr lang="en-US" sz="2600" b="1" spc="-60" dirty="0">
                    <a:latin typeface="Calibri"/>
                    <a:cs typeface="Calibri"/>
                  </a:rPr>
                  <a:t> </a:t>
                </a:r>
                <a:r>
                  <a:rPr lang="en-US" sz="2600" b="1" dirty="0">
                    <a:latin typeface="Calibri"/>
                    <a:cs typeface="Calibri"/>
                  </a:rPr>
                  <a:t>edildi,</a:t>
                </a:r>
                <a:r>
                  <a:rPr lang="en-US" sz="2600" b="1" spc="-50" dirty="0">
                    <a:latin typeface="Calibri"/>
                    <a:cs typeface="Calibri"/>
                  </a:rPr>
                  <a:t> </a:t>
                </a:r>
                <a:r>
                  <a:rPr lang="en-US" sz="2600" b="1" dirty="0">
                    <a:latin typeface="Calibri"/>
                    <a:cs typeface="Calibri"/>
                  </a:rPr>
                  <a:t>başla</a:t>
                </a:r>
                <a:r>
                  <a:rPr lang="en-US" sz="2600" b="1" spc="-60" dirty="0">
                    <a:latin typeface="Calibri"/>
                    <a:cs typeface="Calibri"/>
                  </a:rPr>
                  <a:t> </a:t>
                </a:r>
                <a:r>
                  <a:rPr lang="en-US" sz="2600" b="1" dirty="0">
                    <a:latin typeface="Calibri"/>
                    <a:cs typeface="Calibri"/>
                  </a:rPr>
                  <a:t>ve</a:t>
                </a:r>
                <a:r>
                  <a:rPr lang="en-US" sz="2600" b="1" spc="-80" dirty="0">
                    <a:latin typeface="Calibri"/>
                    <a:cs typeface="Calibri"/>
                  </a:rPr>
                  <a:t> </a:t>
                </a:r>
                <a:r>
                  <a:rPr lang="en-US" sz="2600" b="1" spc="-10" dirty="0">
                    <a:latin typeface="Calibri"/>
                    <a:cs typeface="Calibri"/>
                  </a:rPr>
                  <a:t>bitir</a:t>
                </a:r>
                <a:endParaRPr lang="en-US" sz="2600" dirty="0">
                  <a:latin typeface="Calibri"/>
                  <a:cs typeface="Calibri"/>
                </a:endParaRPr>
              </a:p>
              <a:p>
                <a:pPr marL="354965" indent="-342265">
                  <a:lnSpc>
                    <a:spcPts val="3590"/>
                  </a:lnSpc>
                  <a:buFont typeface="Arial"/>
                  <a:buChar char="•"/>
                  <a:tabLst>
                    <a:tab pos="354965" algn="l"/>
                  </a:tabLst>
                </a:pPr>
                <a:r>
                  <a:rPr lang="en-US" dirty="0"/>
                  <a:t>Mutlu</a:t>
                </a:r>
                <a:r>
                  <a:rPr lang="en-US" b="0" spc="-155" dirty="0">
                    <a:latin typeface="Times New Roman"/>
                    <a:cs typeface="Times New Roman"/>
                  </a:rPr>
                  <a:t> </a:t>
                </a:r>
                <a:r>
                  <a:rPr lang="en-US" spc="-25" dirty="0"/>
                  <a:t>son</a:t>
                </a:r>
                <a:endParaRPr spc="-25" dirty="0"/>
              </a:p>
            </p:txBody>
          </p:sp>
        </mc:Choice>
        <mc:Fallback>
          <p:sp>
            <p:nvSpPr>
              <p:cNvPr id="3" name="object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1905000"/>
                <a:ext cx="7633742" cy="4133632"/>
              </a:xfrm>
              <a:prstGeom prst="rect">
                <a:avLst/>
              </a:prstGeom>
              <a:blipFill>
                <a:blip r:embed="rId2"/>
                <a:stretch>
                  <a:fillRect l="-1757" t="-1770" b="-2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Unvan 1"/>
          <p:cNvSpPr txBox="1">
            <a:spLocks/>
          </p:cNvSpPr>
          <p:nvPr/>
        </p:nvSpPr>
        <p:spPr>
          <a:xfrm>
            <a:off x="3733800" y="609600"/>
            <a:ext cx="1721371" cy="55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pc="-10" dirty="0"/>
              <a:t>SONUÇ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1371600"/>
            <a:ext cx="531439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-40" dirty="0"/>
              <a:t>TÜBİTAK</a:t>
            </a:r>
            <a:r>
              <a:rPr sz="3600" spc="-105" dirty="0"/>
              <a:t> </a:t>
            </a:r>
            <a:r>
              <a:rPr sz="3600" dirty="0" smtClean="0"/>
              <a:t>2209`dan</a:t>
            </a:r>
            <a:r>
              <a:rPr lang="tr-TR" sz="3600" spc="-100" dirty="0"/>
              <a:t/>
            </a:r>
            <a:br>
              <a:rPr lang="tr-TR" sz="3600" spc="-100" dirty="0"/>
            </a:br>
            <a:r>
              <a:rPr sz="3600" dirty="0" smtClean="0"/>
              <a:t>ne</a:t>
            </a:r>
            <a:r>
              <a:rPr sz="3600" spc="-95" dirty="0" smtClean="0"/>
              <a:t> </a:t>
            </a:r>
            <a:r>
              <a:rPr sz="3600" dirty="0"/>
              <a:t>kadar</a:t>
            </a:r>
            <a:r>
              <a:rPr sz="3600" spc="-105" dirty="0"/>
              <a:t> </a:t>
            </a:r>
            <a:r>
              <a:rPr sz="3600" spc="-10" dirty="0"/>
              <a:t>haberdarız?</a:t>
            </a:r>
            <a:endParaRPr sz="36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76600"/>
            <a:ext cx="798195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clrChange>
              <a:clrFrom>
                <a:srgbClr val="EF7814"/>
              </a:clrFrom>
              <a:clrTo>
                <a:srgbClr val="EF781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590800"/>
            <a:ext cx="6705600" cy="50292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34339" y="453954"/>
            <a:ext cx="8041005" cy="2846933"/>
          </a:xfrm>
          <a:prstGeom prst="rect">
            <a:avLst/>
          </a:prstGeom>
        </p:spPr>
        <p:txBody>
          <a:bodyPr vert="horz" wrap="square" lIns="0" tIns="408940" rIns="0" bIns="0" rtlCol="0">
            <a:spAutoFit/>
          </a:bodyPr>
          <a:lstStyle/>
          <a:p>
            <a:pPr marR="31750" algn="ctr">
              <a:lnSpc>
                <a:spcPct val="100000"/>
              </a:lnSpc>
              <a:spcBef>
                <a:spcPts val="3220"/>
              </a:spcBef>
            </a:pPr>
            <a:r>
              <a:rPr sz="4800" b="1" dirty="0">
                <a:latin typeface="Calibri"/>
                <a:cs typeface="Calibri"/>
              </a:rPr>
              <a:t>Proje</a:t>
            </a:r>
            <a:r>
              <a:rPr sz="4800" spc="-240" dirty="0">
                <a:latin typeface="Times New Roman"/>
                <a:cs typeface="Times New Roman"/>
              </a:rPr>
              <a:t> </a:t>
            </a:r>
            <a:r>
              <a:rPr sz="4800" b="1" spc="-10" dirty="0">
                <a:latin typeface="Calibri"/>
                <a:cs typeface="Calibri"/>
              </a:rPr>
              <a:t>nedir?</a:t>
            </a:r>
            <a:endParaRPr sz="4800" dirty="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spcBef>
                <a:spcPts val="1700"/>
              </a:spcBef>
            </a:pPr>
            <a:r>
              <a:rPr sz="2400" dirty="0"/>
              <a:t>Belirli bir zaman dilimi içerisinde amaç ve hedefleri önceden belirlenmiş iş ve işlemlerin </a:t>
            </a:r>
            <a:r>
              <a:rPr sz="2400" dirty="0" err="1"/>
              <a:t>bir</a:t>
            </a:r>
            <a:r>
              <a:rPr sz="2400" dirty="0"/>
              <a:t> </a:t>
            </a:r>
            <a:r>
              <a:rPr sz="2400" dirty="0"/>
              <a:t>plan </a:t>
            </a:r>
            <a:r>
              <a:rPr lang="tr-TR" sz="2400" dirty="0"/>
              <a:t>doğrultusunda</a:t>
            </a:r>
            <a:r>
              <a:rPr sz="2400" dirty="0"/>
              <a:t> </a:t>
            </a:r>
            <a:r>
              <a:rPr sz="2400" dirty="0"/>
              <a:t>ele alınarak yeni sistem, ürün veya sonuç elde </a:t>
            </a:r>
            <a:r>
              <a:rPr sz="2400" dirty="0" err="1"/>
              <a:t>etmek</a:t>
            </a:r>
            <a:r>
              <a:rPr sz="2400" dirty="0"/>
              <a:t> </a:t>
            </a:r>
            <a:r>
              <a:rPr lang="tr-TR" sz="2400" dirty="0"/>
              <a:t>amacıyla</a:t>
            </a:r>
            <a:r>
              <a:rPr sz="2400" dirty="0"/>
              <a:t> </a:t>
            </a:r>
            <a:r>
              <a:rPr sz="2400" dirty="0"/>
              <a:t>sonuçlara ulaşan tüm faaliyet ve süreçler </a:t>
            </a:r>
            <a:r>
              <a:rPr sz="2400" dirty="0" err="1"/>
              <a:t>bütünüdür</a:t>
            </a:r>
            <a:r>
              <a:rPr sz="2400" dirty="0"/>
              <a:t>.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Resi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066800"/>
            <a:ext cx="7543896" cy="5657922"/>
          </a:xfrm>
          <a:prstGeom prst="rect">
            <a:avLst/>
          </a:prstGeom>
        </p:spPr>
      </p:pic>
      <p:sp>
        <p:nvSpPr>
          <p:cNvPr id="14" name="object 2"/>
          <p:cNvSpPr txBox="1">
            <a:spLocks noGrp="1"/>
          </p:cNvSpPr>
          <p:nvPr>
            <p:ph type="title"/>
          </p:nvPr>
        </p:nvSpPr>
        <p:spPr>
          <a:xfrm>
            <a:off x="-1447800" y="76200"/>
            <a:ext cx="10172700" cy="1639312"/>
          </a:xfrm>
          <a:prstGeom prst="rect">
            <a:avLst/>
          </a:prstGeom>
        </p:spPr>
        <p:txBody>
          <a:bodyPr vert="horz" wrap="square" lIns="0" tIns="891938" rIns="0" bIns="0" rtlCol="0">
            <a:spAutoFit/>
          </a:bodyPr>
          <a:lstStyle/>
          <a:p>
            <a:pPr marL="3355340">
              <a:lnSpc>
                <a:spcPct val="100000"/>
              </a:lnSpc>
              <a:spcBef>
                <a:spcPts val="100"/>
              </a:spcBef>
            </a:pPr>
            <a:r>
              <a:rPr lang="tr-TR"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PROJE </a:t>
            </a:r>
            <a:r>
              <a:rPr lang="tr-TR"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YAŞAM</a:t>
            </a:r>
            <a:r>
              <a:rPr lang="tr-TR"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DÖNGÜSÜ</a:t>
            </a:r>
            <a:endParaRPr sz="4800" b="1" dirty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685800"/>
            <a:ext cx="76581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 defTabSz="457200">
              <a:lnSpc>
                <a:spcPct val="100000"/>
              </a:lnSpc>
              <a:spcBef>
                <a:spcPts val="105"/>
              </a:spcBef>
            </a:pPr>
            <a:r>
              <a:rPr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2209 </a:t>
            </a:r>
            <a:r>
              <a:rPr sz="4800" b="1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ned</a:t>
            </a:r>
            <a:r>
              <a:rPr lang="tr-TR"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i</a:t>
            </a:r>
            <a:r>
              <a:rPr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r</a:t>
            </a:r>
            <a:r>
              <a:rPr lang="tr-TR" sz="4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?</a:t>
            </a:r>
            <a:endParaRPr sz="4800" b="1" dirty="0">
              <a:solidFill>
                <a:schemeClr val="tx1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905000"/>
            <a:ext cx="81318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pPr algn="just"/>
            <a:r>
              <a:rPr dirty="0"/>
              <a:t>Üniversitelerde öğrenim görmekte olan lisans öğrencilerini,   projeler   yoluyla   araştırma yapmaya   teşvik   eden   TÜBİTAK`ın   proje desteğinin </a:t>
            </a:r>
            <a:r>
              <a:rPr dirty="0" err="1"/>
              <a:t>adıdır</a:t>
            </a:r>
            <a:r>
              <a:rPr dirty="0"/>
              <a:t>.</a:t>
            </a:r>
            <a:endParaRPr lang="tr-TR" dirty="0"/>
          </a:p>
          <a:p>
            <a:endParaRPr lang="tr-TR" dirty="0" smtClean="0"/>
          </a:p>
          <a:p>
            <a:pPr algn="just"/>
            <a:r>
              <a:rPr lang="en-US" b="1" dirty="0"/>
              <a:t>2209-A: </a:t>
            </a:r>
            <a:r>
              <a:rPr lang="en-US" dirty="0" err="1"/>
              <a:t>Üniversite</a:t>
            </a:r>
            <a:r>
              <a:rPr lang="en-US" dirty="0"/>
              <a:t> </a:t>
            </a:r>
            <a:r>
              <a:rPr lang="en-US" dirty="0" err="1"/>
              <a:t>Öğrencileri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Projeleri</a:t>
            </a:r>
            <a:r>
              <a:rPr lang="en-US" dirty="0"/>
              <a:t> </a:t>
            </a:r>
            <a:r>
              <a:rPr lang="en-US" dirty="0" err="1"/>
              <a:t>Destekleme</a:t>
            </a:r>
            <a:r>
              <a:rPr lang="en-US" dirty="0"/>
              <a:t> </a:t>
            </a:r>
            <a:r>
              <a:rPr lang="en-US" dirty="0" err="1" smtClean="0"/>
              <a:t>Programı</a:t>
            </a:r>
            <a:endParaRPr dirty="0"/>
          </a:p>
          <a:p>
            <a:pPr algn="just"/>
            <a:r>
              <a:rPr b="1" dirty="0"/>
              <a:t>2209-B: </a:t>
            </a:r>
            <a:r>
              <a:rPr dirty="0"/>
              <a:t>Sanayiye Yönelik Lisans Araştırma Projeleri </a:t>
            </a:r>
            <a:r>
              <a:rPr dirty="0" err="1"/>
              <a:t>Desteği</a:t>
            </a:r>
            <a:r>
              <a:rPr dirty="0"/>
              <a:t> </a:t>
            </a:r>
            <a:r>
              <a:rPr dirty="0" err="1" smtClean="0"/>
              <a:t>Programı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51429" y="758500"/>
            <a:ext cx="596138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b="1" dirty="0">
                <a:latin typeface="Calibri"/>
                <a:cs typeface="Calibri"/>
              </a:rPr>
              <a:t>Kimler Proje Yapabilir?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872157" y="1745021"/>
            <a:ext cx="7919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/>
              <a:t>• </a:t>
            </a:r>
            <a:r>
              <a:rPr lang="en-US" sz="2400" dirty="0" err="1" smtClean="0"/>
              <a:t>Başvuru</a:t>
            </a:r>
            <a:r>
              <a:rPr lang="en-US" sz="2400" dirty="0" smtClean="0"/>
              <a:t> </a:t>
            </a:r>
            <a:r>
              <a:rPr lang="en-US" sz="2400" dirty="0" err="1"/>
              <a:t>sahibinin</a:t>
            </a:r>
            <a:r>
              <a:rPr lang="en-US" sz="2400" dirty="0"/>
              <a:t> </a:t>
            </a:r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/>
              <a:t>lisans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lisans</a:t>
            </a:r>
            <a:r>
              <a:rPr lang="en-US" sz="2400" dirty="0"/>
              <a:t> </a:t>
            </a:r>
            <a:r>
              <a:rPr lang="en-US" sz="2400" dirty="0" err="1"/>
              <a:t>öğrenimi</a:t>
            </a:r>
            <a:r>
              <a:rPr lang="en-US" sz="2400" dirty="0"/>
              <a:t> </a:t>
            </a:r>
            <a:r>
              <a:rPr lang="en-US" sz="2400" dirty="0" err="1"/>
              <a:t>görüyor</a:t>
            </a:r>
            <a:r>
              <a:rPr lang="en-US" sz="2400" dirty="0"/>
              <a:t> </a:t>
            </a:r>
            <a:r>
              <a:rPr lang="en-US" sz="2400" dirty="0" err="1" smtClean="0"/>
              <a:t>olması</a:t>
            </a:r>
            <a:endParaRPr lang="tr-TR" sz="2400" dirty="0" smtClean="0"/>
          </a:p>
          <a:p>
            <a:pPr algn="just"/>
            <a:r>
              <a:rPr lang="en-US" sz="2400" dirty="0"/>
              <a:t>• </a:t>
            </a:r>
            <a:r>
              <a:rPr lang="en-US" sz="2400" dirty="0" err="1"/>
              <a:t>Projenin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 </a:t>
            </a:r>
            <a:r>
              <a:rPr lang="en-US" sz="2400" dirty="0" err="1"/>
              <a:t>danışman</a:t>
            </a:r>
            <a:r>
              <a:rPr lang="en-US" sz="2400" dirty="0"/>
              <a:t> </a:t>
            </a:r>
            <a:r>
              <a:rPr lang="en-US" sz="2400" dirty="0" err="1"/>
              <a:t>rehberliğinde</a:t>
            </a:r>
            <a:r>
              <a:rPr lang="en-US" sz="2400" dirty="0"/>
              <a:t> </a:t>
            </a:r>
            <a:r>
              <a:rPr lang="en-US" sz="2400" dirty="0" err="1"/>
              <a:t>yapılıyor</a:t>
            </a:r>
            <a:r>
              <a:rPr lang="en-US" sz="2400" dirty="0"/>
              <a:t> </a:t>
            </a:r>
            <a:r>
              <a:rPr lang="en-US" sz="2400" dirty="0" err="1" smtClean="0"/>
              <a:t>olması</a:t>
            </a:r>
            <a:endParaRPr lang="tr-TR" sz="2400" dirty="0" smtClean="0"/>
          </a:p>
          <a:p>
            <a:pPr algn="just"/>
            <a:r>
              <a:rPr lang="en-US" sz="2400" dirty="0"/>
              <a:t>•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dönemde</a:t>
            </a:r>
            <a:r>
              <a:rPr lang="en-US" sz="2400" dirty="0"/>
              <a:t> </a:t>
            </a:r>
            <a:r>
              <a:rPr lang="en-US" sz="2400" dirty="0" err="1"/>
              <a:t>birden</a:t>
            </a:r>
            <a:r>
              <a:rPr lang="en-US" sz="2400" dirty="0"/>
              <a:t> </a:t>
            </a:r>
            <a:r>
              <a:rPr lang="en-US" sz="2400" dirty="0" err="1"/>
              <a:t>fazla</a:t>
            </a:r>
            <a:r>
              <a:rPr lang="en-US" sz="2400" dirty="0"/>
              <a:t> </a:t>
            </a:r>
            <a:r>
              <a:rPr lang="en-US" sz="2400" dirty="0" err="1" smtClean="0"/>
              <a:t>başvuru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/>
              <a:t>önceki</a:t>
            </a:r>
            <a:r>
              <a:rPr lang="en-US" sz="2400" dirty="0"/>
              <a:t> </a:t>
            </a:r>
            <a:r>
              <a:rPr lang="en-US" sz="2400" dirty="0" err="1" smtClean="0"/>
              <a:t>dönemlerde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algn="just"/>
            <a:r>
              <a:rPr lang="en-US" sz="2400" dirty="0" err="1" smtClean="0"/>
              <a:t>desteği</a:t>
            </a:r>
            <a:r>
              <a:rPr lang="en-US" sz="2400" dirty="0" smtClean="0"/>
              <a:t> </a:t>
            </a:r>
            <a:r>
              <a:rPr lang="en-US" sz="2400" dirty="0" err="1"/>
              <a:t>devam</a:t>
            </a:r>
            <a:r>
              <a:rPr lang="en-US" sz="2400" dirty="0"/>
              <a:t> </a:t>
            </a:r>
            <a:r>
              <a:rPr lang="en-US" sz="2400" dirty="0" err="1"/>
              <a:t>eden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smtClean="0"/>
              <a:t>2209</a:t>
            </a:r>
            <a:r>
              <a:rPr lang="tr-TR" sz="2400" dirty="0"/>
              <a:t> </a:t>
            </a:r>
            <a:r>
              <a:rPr lang="en-US" sz="2400" dirty="0" err="1" smtClean="0"/>
              <a:t>projesinde</a:t>
            </a:r>
            <a:r>
              <a:rPr lang="en-US" sz="2400" dirty="0" smtClean="0"/>
              <a:t> </a:t>
            </a:r>
            <a:r>
              <a:rPr lang="en-US" sz="2400" dirty="0" err="1" smtClean="0"/>
              <a:t>yer</a:t>
            </a:r>
            <a:r>
              <a:rPr lang="en-US" sz="2400" dirty="0" smtClean="0"/>
              <a:t> </a:t>
            </a:r>
            <a:r>
              <a:rPr lang="en-US" sz="2400" dirty="0" err="1"/>
              <a:t>alınmamış</a:t>
            </a:r>
            <a:r>
              <a:rPr lang="en-US" sz="2400" dirty="0"/>
              <a:t> </a:t>
            </a:r>
            <a:r>
              <a:rPr lang="en-US" sz="2400" dirty="0" err="1"/>
              <a:t>olması</a:t>
            </a:r>
            <a:r>
              <a:rPr lang="en-US" sz="2400" dirty="0"/>
              <a:t> 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581400"/>
            <a:ext cx="4067682" cy="306416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3962400" cy="3064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00200" y="685800"/>
            <a:ext cx="6573267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tr-TR" sz="3600" b="1" dirty="0" smtClean="0">
                <a:latin typeface="Calibri"/>
                <a:cs typeface="Calibri"/>
              </a:rPr>
              <a:t>Öğrenci Projesi Yapmanızın Size Sağlayacağı Katkılar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295400" y="2286000"/>
            <a:ext cx="7467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• </a:t>
            </a:r>
            <a:r>
              <a:rPr lang="tr-TR" sz="2400" dirty="0" smtClean="0"/>
              <a:t>B</a:t>
            </a:r>
            <a:r>
              <a:rPr lang="en-US" sz="2400" dirty="0" err="1" smtClean="0"/>
              <a:t>itirme</a:t>
            </a:r>
            <a:r>
              <a:rPr lang="en-US" sz="2400" dirty="0" smtClean="0"/>
              <a:t> </a:t>
            </a:r>
            <a:r>
              <a:rPr lang="en-US" sz="2400" dirty="0" err="1"/>
              <a:t>teziniz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kaynak</a:t>
            </a:r>
            <a:r>
              <a:rPr lang="en-US" sz="2400" dirty="0"/>
              <a:t> </a:t>
            </a:r>
            <a:r>
              <a:rPr lang="en-US" sz="2400" dirty="0" err="1"/>
              <a:t>taraması</a:t>
            </a:r>
            <a:r>
              <a:rPr lang="en-US" sz="2400" dirty="0"/>
              <a:t> </a:t>
            </a:r>
            <a:r>
              <a:rPr lang="en-US" sz="2400" dirty="0" err="1"/>
              <a:t>yapmayı</a:t>
            </a:r>
            <a:r>
              <a:rPr lang="en-US" sz="2400" dirty="0"/>
              <a:t> </a:t>
            </a:r>
            <a:r>
              <a:rPr lang="en-US" sz="2400" dirty="0" err="1" smtClean="0"/>
              <a:t>öğrenme</a:t>
            </a:r>
            <a:endParaRPr lang="tr-TR" sz="2400" dirty="0" smtClean="0"/>
          </a:p>
          <a:p>
            <a:r>
              <a:rPr lang="en-US" sz="2400" dirty="0" smtClean="0"/>
              <a:t>• </a:t>
            </a:r>
            <a:r>
              <a:rPr lang="tr-TR" sz="2400" dirty="0"/>
              <a:t>A</a:t>
            </a:r>
            <a:r>
              <a:rPr lang="en-US" sz="2400" dirty="0" err="1" smtClean="0"/>
              <a:t>kademik</a:t>
            </a:r>
            <a:r>
              <a:rPr lang="en-US" sz="2400" dirty="0" smtClean="0"/>
              <a:t> </a:t>
            </a:r>
            <a:r>
              <a:rPr lang="en-US" sz="2400" dirty="0" err="1" smtClean="0"/>
              <a:t>danışman</a:t>
            </a:r>
            <a:r>
              <a:rPr lang="tr-TR" sz="2400" dirty="0" smtClean="0"/>
              <a:t> ile</a:t>
            </a:r>
            <a:r>
              <a:rPr lang="en-US" sz="2400" dirty="0" smtClean="0"/>
              <a:t>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yapma</a:t>
            </a:r>
            <a:r>
              <a:rPr lang="en-US" sz="2400" dirty="0"/>
              <a:t> </a:t>
            </a:r>
            <a:r>
              <a:rPr lang="en-US" sz="2400" dirty="0" err="1"/>
              <a:t>fırsatı</a:t>
            </a:r>
            <a:r>
              <a:rPr lang="en-US" sz="2400" dirty="0"/>
              <a:t> </a:t>
            </a:r>
            <a:r>
              <a:rPr lang="en-US" sz="2400" dirty="0" err="1" smtClean="0"/>
              <a:t>sağlama</a:t>
            </a:r>
            <a:endParaRPr lang="tr-TR" sz="2400" dirty="0" smtClean="0"/>
          </a:p>
          <a:p>
            <a:r>
              <a:rPr lang="en-US" sz="2400" dirty="0"/>
              <a:t>• </a:t>
            </a:r>
            <a:r>
              <a:rPr lang="tr-TR" sz="2400" dirty="0" smtClean="0"/>
              <a:t>İş hayatı öncesi aktif bir projede yer alma ve </a:t>
            </a:r>
            <a:r>
              <a:rPr lang="tr-TR" sz="2400" dirty="0" err="1" smtClean="0"/>
              <a:t>CV’nize</a:t>
            </a:r>
            <a:r>
              <a:rPr lang="tr-TR" sz="2400" dirty="0" smtClean="0"/>
              <a:t> yazma fırsatı</a:t>
            </a:r>
            <a:endParaRPr lang="tr-TR" sz="2400" dirty="0"/>
          </a:p>
          <a:p>
            <a:endParaRPr lang="en-US" sz="28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733800"/>
            <a:ext cx="29718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0"/>
            <a:ext cx="4848645" cy="6859485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791200" y="1600200"/>
            <a:ext cx="3200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Programın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Amacı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Üniversitelerde</a:t>
            </a:r>
            <a:r>
              <a:rPr lang="en-US" sz="2000" dirty="0" smtClean="0"/>
              <a:t> </a:t>
            </a:r>
            <a:r>
              <a:rPr lang="en-US" sz="2000" dirty="0" err="1" smtClean="0"/>
              <a:t>öğrenim</a:t>
            </a:r>
            <a:r>
              <a:rPr lang="en-US" sz="2000" dirty="0" smtClean="0"/>
              <a:t> </a:t>
            </a:r>
            <a:r>
              <a:rPr lang="en-US" sz="2000" dirty="0" err="1"/>
              <a:t>görmekte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lisans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ön</a:t>
            </a:r>
            <a:r>
              <a:rPr lang="en-US" sz="2000" dirty="0"/>
              <a:t> </a:t>
            </a:r>
            <a:r>
              <a:rPr lang="en-US" sz="2000" dirty="0" err="1" smtClean="0"/>
              <a:t>lisans</a:t>
            </a:r>
            <a:r>
              <a:rPr lang="en-US" sz="2000" dirty="0" smtClean="0"/>
              <a:t> </a:t>
            </a:r>
            <a:r>
              <a:rPr lang="en-US" sz="2000" dirty="0" err="1"/>
              <a:t>öğrencilerini</a:t>
            </a:r>
            <a:r>
              <a:rPr lang="en-US" sz="2000" dirty="0"/>
              <a:t>, </a:t>
            </a:r>
            <a:r>
              <a:rPr lang="en-US" sz="2000" dirty="0" err="1"/>
              <a:t>projeler</a:t>
            </a:r>
            <a:r>
              <a:rPr lang="en-US" sz="2000" dirty="0"/>
              <a:t> </a:t>
            </a:r>
            <a:endParaRPr lang="tr-TR" sz="2000" dirty="0" smtClean="0"/>
          </a:p>
          <a:p>
            <a:r>
              <a:rPr lang="en-US" sz="2000" dirty="0" err="1" smtClean="0"/>
              <a:t>yoluyla</a:t>
            </a:r>
            <a:r>
              <a:rPr lang="en-US" sz="2000" dirty="0" smtClean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 smtClean="0"/>
              <a:t>yapmaya</a:t>
            </a:r>
            <a:r>
              <a:rPr lang="en-US" sz="2000" dirty="0" smtClean="0"/>
              <a:t> </a:t>
            </a:r>
            <a:r>
              <a:rPr lang="en-US" sz="2000" dirty="0" err="1"/>
              <a:t>teşvik</a:t>
            </a:r>
            <a:r>
              <a:rPr lang="en-US" sz="2000" dirty="0"/>
              <a:t> </a:t>
            </a:r>
            <a:r>
              <a:rPr lang="en-US" sz="2000" dirty="0" err="1" smtClean="0"/>
              <a:t>etmek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proje</a:t>
            </a:r>
            <a:r>
              <a:rPr lang="en-US" sz="2000" dirty="0" smtClean="0"/>
              <a:t> </a:t>
            </a:r>
            <a:r>
              <a:rPr lang="en-US" sz="2000" dirty="0" err="1" smtClean="0"/>
              <a:t>hazırlama</a:t>
            </a:r>
            <a:r>
              <a:rPr lang="en-US" sz="2000" dirty="0" smtClean="0"/>
              <a:t> </a:t>
            </a:r>
            <a:r>
              <a:rPr lang="en-US" sz="2000" dirty="0" err="1" smtClean="0"/>
              <a:t>kültürü</a:t>
            </a:r>
            <a:r>
              <a:rPr lang="en-US" sz="2000" dirty="0" smtClean="0"/>
              <a:t> </a:t>
            </a:r>
            <a:r>
              <a:rPr lang="en-US" sz="2000" dirty="0" err="1" smtClean="0"/>
              <a:t>kazandırmaktır</a:t>
            </a:r>
            <a:r>
              <a:rPr lang="en-US" sz="2000" dirty="0" smtClean="0"/>
              <a:t>. </a:t>
            </a:r>
            <a:endParaRPr lang="tr-TR" sz="2000" dirty="0" smtClean="0"/>
          </a:p>
          <a:p>
            <a:endParaRPr lang="tr-TR" dirty="0"/>
          </a:p>
          <a:p>
            <a:r>
              <a:rPr lang="tr-TR" b="1" dirty="0" err="1" smtClean="0"/>
              <a:t>Max</a:t>
            </a:r>
            <a:r>
              <a:rPr lang="tr-TR" b="1" dirty="0" smtClean="0"/>
              <a:t>. </a:t>
            </a:r>
            <a:r>
              <a:rPr lang="en-US" b="1" dirty="0" err="1" smtClean="0"/>
              <a:t>Destek</a:t>
            </a:r>
            <a:r>
              <a:rPr lang="en-US" b="1" dirty="0" smtClean="0"/>
              <a:t> </a:t>
            </a:r>
            <a:r>
              <a:rPr lang="en-US" b="1" dirty="0" err="1"/>
              <a:t>Miktarı</a:t>
            </a:r>
            <a:r>
              <a:rPr lang="en-US" b="1" dirty="0"/>
              <a:t>: </a:t>
            </a:r>
            <a:r>
              <a:rPr lang="tr-TR" sz="1600" dirty="0" smtClean="0"/>
              <a:t>9</a:t>
            </a:r>
            <a:r>
              <a:rPr lang="en-US" sz="1600" dirty="0" smtClean="0"/>
              <a:t>.000 TL </a:t>
            </a:r>
            <a:endParaRPr lang="tr-TR" sz="1600" dirty="0" smtClean="0"/>
          </a:p>
          <a:p>
            <a:r>
              <a:rPr lang="en-US" b="1" dirty="0" err="1" smtClean="0"/>
              <a:t>Destek</a:t>
            </a:r>
            <a:r>
              <a:rPr lang="en-US" b="1" dirty="0" smtClean="0"/>
              <a:t> </a:t>
            </a:r>
            <a:r>
              <a:rPr lang="en-US" b="1" dirty="0" err="1"/>
              <a:t>Süresi</a:t>
            </a:r>
            <a:r>
              <a:rPr lang="en-US" b="1" dirty="0"/>
              <a:t>: </a:t>
            </a:r>
            <a:r>
              <a:rPr lang="en-US" sz="1600" dirty="0"/>
              <a:t>12 Ay</a:t>
            </a:r>
          </a:p>
        </p:txBody>
      </p:sp>
    </p:spTree>
    <p:extLst>
      <p:ext uri="{BB962C8B-B14F-4D97-AF65-F5344CB8AC3E}">
        <p14:creationId xmlns:p14="http://schemas.microsoft.com/office/powerpoint/2010/main" val="29197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type="ctrTitle"/>
          </p:nvPr>
        </p:nvSpPr>
        <p:spPr>
          <a:xfrm>
            <a:off x="1199819" y="533400"/>
            <a:ext cx="728345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tr-TR" sz="4400" b="1" dirty="0" err="1" smtClean="0">
                <a:latin typeface="Calibri"/>
                <a:cs typeface="Calibri"/>
              </a:rPr>
              <a:t>Tübitak</a:t>
            </a:r>
            <a:r>
              <a:rPr lang="tr-TR" sz="4400" b="1" dirty="0" smtClean="0">
                <a:latin typeface="Calibri"/>
                <a:cs typeface="Calibri"/>
              </a:rPr>
              <a:t> 2209 başvuru koşulları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90600" y="2133600"/>
            <a:ext cx="7701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• </a:t>
            </a:r>
            <a:r>
              <a:rPr lang="en-US" sz="2400" dirty="0" err="1"/>
              <a:t>Öğrenciler</a:t>
            </a:r>
            <a:r>
              <a:rPr lang="en-US" sz="2400" dirty="0"/>
              <a:t>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takım</a:t>
            </a:r>
            <a:r>
              <a:rPr lang="en-US" sz="2400" dirty="0"/>
              <a:t> </a:t>
            </a:r>
            <a:r>
              <a:rPr lang="en-US" sz="2400" dirty="0" err="1"/>
              <a:t>halinde</a:t>
            </a:r>
            <a:r>
              <a:rPr lang="en-US" sz="2400" dirty="0"/>
              <a:t> </a:t>
            </a:r>
            <a:r>
              <a:rPr lang="en-US" sz="2400" dirty="0" err="1"/>
              <a:t>başvuru</a:t>
            </a:r>
            <a:r>
              <a:rPr lang="en-US" sz="2400" dirty="0"/>
              <a:t> </a:t>
            </a:r>
            <a:r>
              <a:rPr lang="en-US" sz="2400" dirty="0" err="1" smtClean="0"/>
              <a:t>yapabilirler</a:t>
            </a:r>
            <a:endParaRPr lang="tr-TR" sz="2400" dirty="0" smtClean="0"/>
          </a:p>
          <a:p>
            <a:pPr algn="just"/>
            <a:r>
              <a:rPr lang="en-US" sz="2400" dirty="0"/>
              <a:t>• </a:t>
            </a:r>
            <a:r>
              <a:rPr lang="en-US" sz="2400" dirty="0" err="1"/>
              <a:t>Takım</a:t>
            </a:r>
            <a:r>
              <a:rPr lang="en-US" sz="2400" dirty="0"/>
              <a:t> </a:t>
            </a:r>
            <a:r>
              <a:rPr lang="en-US" sz="2400" dirty="0" err="1"/>
              <a:t>halinde</a:t>
            </a:r>
            <a:r>
              <a:rPr lang="en-US" sz="2400" dirty="0"/>
              <a:t> </a:t>
            </a:r>
            <a:r>
              <a:rPr lang="en-US" sz="2400" dirty="0" err="1"/>
              <a:t>başvuru</a:t>
            </a:r>
            <a:r>
              <a:rPr lang="en-US" sz="2400" dirty="0"/>
              <a:t> </a:t>
            </a:r>
            <a:r>
              <a:rPr lang="en-US" sz="2400" dirty="0" err="1"/>
              <a:t>yapılması</a:t>
            </a:r>
            <a:r>
              <a:rPr lang="en-US" sz="2400" dirty="0"/>
              <a:t> </a:t>
            </a:r>
            <a:r>
              <a:rPr lang="en-US" sz="2400" dirty="0" err="1"/>
              <a:t>durumunda</a:t>
            </a:r>
            <a:r>
              <a:rPr lang="en-US" sz="2400" dirty="0"/>
              <a:t> </a:t>
            </a:r>
            <a:r>
              <a:rPr lang="en-US" sz="2400" dirty="0" err="1"/>
              <a:t>öğrencilerden</a:t>
            </a:r>
            <a:r>
              <a:rPr lang="en-US" sz="2400" dirty="0"/>
              <a:t> </a:t>
            </a:r>
            <a:r>
              <a:rPr lang="en-US" sz="2400" dirty="0" err="1"/>
              <a:t>biri</a:t>
            </a:r>
            <a:r>
              <a:rPr lang="en-US" sz="2400" dirty="0"/>
              <a:t> </a:t>
            </a:r>
            <a:r>
              <a:rPr lang="en-US" sz="2400" dirty="0" err="1"/>
              <a:t>proje</a:t>
            </a:r>
            <a:r>
              <a:rPr lang="en-US" sz="2400" dirty="0"/>
              <a:t> </a:t>
            </a:r>
            <a:r>
              <a:rPr lang="en-US" sz="2400" dirty="0" err="1"/>
              <a:t>yürütücüsü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TÜBİTAK’a</a:t>
            </a:r>
            <a:r>
              <a:rPr lang="en-US" sz="2400" dirty="0"/>
              <a:t> </a:t>
            </a:r>
            <a:r>
              <a:rPr lang="en-US" sz="2400" dirty="0" err="1"/>
              <a:t>karşı</a:t>
            </a:r>
            <a:r>
              <a:rPr lang="en-US" sz="2400" dirty="0"/>
              <a:t> </a:t>
            </a:r>
            <a:r>
              <a:rPr lang="en-US" sz="2400" dirty="0" err="1" smtClean="0"/>
              <a:t>sorumludurlar</a:t>
            </a:r>
            <a:endParaRPr lang="tr-TR" sz="2400" dirty="0" smtClean="0"/>
          </a:p>
          <a:p>
            <a:pPr algn="just"/>
            <a:r>
              <a:rPr lang="en-US" sz="2400" dirty="0"/>
              <a:t>•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projede</a:t>
            </a:r>
            <a:r>
              <a:rPr lang="en-US" sz="2400" dirty="0"/>
              <a:t> </a:t>
            </a:r>
            <a:r>
              <a:rPr lang="en-US" sz="2400" dirty="0" err="1"/>
              <a:t>proje</a:t>
            </a:r>
            <a:r>
              <a:rPr lang="en-US" sz="2400" dirty="0"/>
              <a:t> </a:t>
            </a:r>
            <a:r>
              <a:rPr lang="en-US" sz="2400" dirty="0" err="1"/>
              <a:t>yürütücüsü</a:t>
            </a:r>
            <a:r>
              <a:rPr lang="en-US" sz="2400" dirty="0"/>
              <a:t> </a:t>
            </a:r>
            <a:r>
              <a:rPr lang="en-US" sz="2400" dirty="0" err="1"/>
              <a:t>dışında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fazla</a:t>
            </a:r>
            <a:r>
              <a:rPr lang="en-US" sz="2400" dirty="0"/>
              <a:t> 3 </a:t>
            </a:r>
            <a:r>
              <a:rPr lang="en-US" sz="2400" dirty="0" err="1"/>
              <a:t>proje</a:t>
            </a:r>
            <a:r>
              <a:rPr lang="en-US" sz="2400" dirty="0"/>
              <a:t> </a:t>
            </a:r>
            <a:r>
              <a:rPr lang="en-US" sz="2400" dirty="0" err="1"/>
              <a:t>ortağı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 </a:t>
            </a:r>
            <a:r>
              <a:rPr lang="en-US" sz="2400" dirty="0" err="1"/>
              <a:t>alabilirler</a:t>
            </a:r>
            <a:r>
              <a:rPr lang="en-US" sz="2400" dirty="0"/>
              <a:t>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410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227</TotalTime>
  <Words>563</Words>
  <Application>Microsoft Office PowerPoint</Application>
  <PresentationFormat>Ekran Gösterisi (4:3)</PresentationFormat>
  <Paragraphs>77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Gill Sans MT</vt:lpstr>
      <vt:lpstr>Impact</vt:lpstr>
      <vt:lpstr>Times New Roman</vt:lpstr>
      <vt:lpstr>Badge</vt:lpstr>
      <vt:lpstr>TÜBİTAK 2209 - A</vt:lpstr>
      <vt:lpstr>TÜBİTAK 2209`dan ne kadar haberdarız?</vt:lpstr>
      <vt:lpstr>PowerPoint Sunusu</vt:lpstr>
      <vt:lpstr>PROJE YAŞAM DÖNGÜSÜ</vt:lpstr>
      <vt:lpstr>2209 nedir?</vt:lpstr>
      <vt:lpstr>PowerPoint Sunusu</vt:lpstr>
      <vt:lpstr>PowerPoint Sunusu</vt:lpstr>
      <vt:lpstr>PowerPoint Sunusu</vt:lpstr>
      <vt:lpstr>Tübitak 2209 başvuru koşulları</vt:lpstr>
      <vt:lpstr>PowerPoint Sunusu</vt:lpstr>
      <vt:lpstr>Projelerin Başvuru Dönemi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TÜBİTAK 2209</dc:title>
  <dc:creator>serdar aslan</dc:creator>
  <cp:lastModifiedBy>OHYP</cp:lastModifiedBy>
  <cp:revision>13</cp:revision>
  <dcterms:created xsi:type="dcterms:W3CDTF">2024-10-08T06:59:01Z</dcterms:created>
  <dcterms:modified xsi:type="dcterms:W3CDTF">2024-10-08T10:46:56Z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2024-10-08T00:00:00Z</vt:filetime>
  </property>
  <property fmtid="{D5CDD505-2E9C-101B-9397-08002B2CF9AE}" pid="5" name="Producer">
    <vt:lpwstr>GPL Ghostscript 9.20</vt:lpwstr>
  </property>
</Properties>
</file>