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74" r:id="rId2"/>
    <p:sldId id="275" r:id="rId3"/>
    <p:sldId id="276" r:id="rId4"/>
    <p:sldId id="277" r:id="rId5"/>
    <p:sldId id="278" r:id="rId6"/>
    <p:sldId id="279" r:id="rId7"/>
    <p:sldId id="28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B64"/>
    <a:srgbClr val="FF00FF"/>
    <a:srgbClr val="919498"/>
    <a:srgbClr val="173960"/>
    <a:srgbClr val="999999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30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k&#252;lte%20Sekreteri\Downloads\&#304;&#304;BF_Grafik_30.09.2025%2013.51.3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k&#252;lte%20Sekreteri\Downloads\&#304;&#304;BF_Grafik_30.09.2025%2013.51.3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k&#252;lte%20Sekreteri\Downloads\&#304;&#304;BF_Grafik_30.09.2025%2013.51.3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sz="1400" b="1" dirty="0" smtClean="0">
                <a:effectLst/>
                <a:latin typeface="Hurme Geometric Sans 1" panose="020B0500020000000000" pitchFamily="34" charset="-94"/>
              </a:rPr>
              <a:t>2025-2026 Eğitim-Öğretim Yılı YKS İle Kayıt Yapan Öğrenci Sayıları</a:t>
            </a:r>
            <a:r>
              <a:rPr lang="tr-TR" sz="1600" b="1" dirty="0" smtClean="0">
                <a:effectLst/>
              </a:rPr>
              <a:t> </a:t>
            </a:r>
            <a:endParaRPr lang="tr-TR" sz="1600" dirty="0">
              <a:effectLst/>
            </a:endParaRPr>
          </a:p>
        </c:rich>
      </c:tx>
      <c:layout>
        <c:manualLayout>
          <c:xMode val="edge"/>
          <c:yMode val="edge"/>
          <c:x val="9.9354002644116077E-2"/>
          <c:y val="1.20474321630205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'[İİBF_Grafik_30.09.2025 13.51.33.xlsx]YKS'!$B$1</c:f>
              <c:strCache>
                <c:ptCount val="1"/>
                <c:pt idx="0">
                  <c:v>Erkek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urme Geometric Sans 1" panose="020B0500020000000000" pitchFamily="34" charset="-94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'[İİBF_Grafik_30.09.2025 13.51.33.xlsx]YKS'!$A$2:$A$10</c:f>
              <c:strCache>
                <c:ptCount val="9"/>
                <c:pt idx="0">
                  <c:v>MALİYE BÖLÜMÜ</c:v>
                </c:pt>
                <c:pt idx="1">
                  <c:v>İŞLETME BÖLÜMÜ</c:v>
                </c:pt>
                <c:pt idx="2">
                  <c:v>YÖNETİM BİLİŞİM SİSTEMLERİ BÖLÜMÜ</c:v>
                </c:pt>
                <c:pt idx="3">
                  <c:v>KAMU YÖNETİMİ BÖLÜMÜ</c:v>
                </c:pt>
                <c:pt idx="4">
                  <c:v>İKTİSAT BÖLÜMÜ</c:v>
                </c:pt>
                <c:pt idx="5">
                  <c:v>ULUSLARARASI İLİŞKİLER BÖLÜMÜ  - %30 İngilizce</c:v>
                </c:pt>
                <c:pt idx="6">
                  <c:v>EKONOMETRİ BÖLÜMÜ </c:v>
                </c:pt>
                <c:pt idx="7">
                  <c:v>ULUSLARARASI İLİŞKİLER BÖLÜMÜ  - %100 İngilizce</c:v>
                </c:pt>
                <c:pt idx="8">
                  <c:v>ÇALIŞMA EKONOMİSİ ve ENDÜSTRİ İLİŞKİLERİ BÖLÜMÜ</c:v>
                </c:pt>
              </c:strCache>
            </c:strRef>
          </c:cat>
          <c:val>
            <c:numRef>
              <c:f>'[İİBF_Grafik_30.09.2025 13.51.33.xlsx]YKS'!$B$2:$B$10</c:f>
              <c:numCache>
                <c:formatCode>General</c:formatCode>
                <c:ptCount val="9"/>
                <c:pt idx="0">
                  <c:v>27</c:v>
                </c:pt>
                <c:pt idx="1">
                  <c:v>29</c:v>
                </c:pt>
                <c:pt idx="2">
                  <c:v>32</c:v>
                </c:pt>
                <c:pt idx="3">
                  <c:v>24</c:v>
                </c:pt>
                <c:pt idx="4">
                  <c:v>20</c:v>
                </c:pt>
                <c:pt idx="5">
                  <c:v>14</c:v>
                </c:pt>
                <c:pt idx="6">
                  <c:v>19</c:v>
                </c:pt>
                <c:pt idx="7">
                  <c:v>9</c:v>
                </c:pt>
                <c:pt idx="8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20-43CA-AD28-34D1C9B06570}"/>
            </c:ext>
          </c:extLst>
        </c:ser>
        <c:ser>
          <c:idx val="1"/>
          <c:order val="1"/>
          <c:tx>
            <c:strRef>
              <c:f>'[İİBF_Grafik_30.09.2025 13.51.33.xlsx]YKS'!$C$1</c:f>
              <c:strCache>
                <c:ptCount val="1"/>
                <c:pt idx="0">
                  <c:v>Kadın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urme Geometric Sans 1" panose="020B0500020000000000" pitchFamily="34" charset="-94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'[İİBF_Grafik_30.09.2025 13.51.33.xlsx]YKS'!$A$2:$A$10</c:f>
              <c:strCache>
                <c:ptCount val="9"/>
                <c:pt idx="0">
                  <c:v>MALİYE BÖLÜMÜ</c:v>
                </c:pt>
                <c:pt idx="1">
                  <c:v>İŞLETME BÖLÜMÜ</c:v>
                </c:pt>
                <c:pt idx="2">
                  <c:v>YÖNETİM BİLİŞİM SİSTEMLERİ BÖLÜMÜ</c:v>
                </c:pt>
                <c:pt idx="3">
                  <c:v>KAMU YÖNETİMİ BÖLÜMÜ</c:v>
                </c:pt>
                <c:pt idx="4">
                  <c:v>İKTİSAT BÖLÜMÜ</c:v>
                </c:pt>
                <c:pt idx="5">
                  <c:v>ULUSLARARASI İLİŞKİLER BÖLÜMÜ  - %30 İngilizce</c:v>
                </c:pt>
                <c:pt idx="6">
                  <c:v>EKONOMETRİ BÖLÜMÜ </c:v>
                </c:pt>
                <c:pt idx="7">
                  <c:v>ULUSLARARASI İLİŞKİLER BÖLÜMÜ  - %100 İngilizce</c:v>
                </c:pt>
                <c:pt idx="8">
                  <c:v>ÇALIŞMA EKONOMİSİ ve ENDÜSTRİ İLİŞKİLERİ BÖLÜMÜ</c:v>
                </c:pt>
              </c:strCache>
            </c:strRef>
          </c:cat>
          <c:val>
            <c:numRef>
              <c:f>'[İİBF_Grafik_30.09.2025 13.51.33.xlsx]YKS'!$C$2:$C$10</c:f>
              <c:numCache>
                <c:formatCode>General</c:formatCode>
                <c:ptCount val="9"/>
                <c:pt idx="0">
                  <c:v>55</c:v>
                </c:pt>
                <c:pt idx="1">
                  <c:v>51</c:v>
                </c:pt>
                <c:pt idx="2">
                  <c:v>39</c:v>
                </c:pt>
                <c:pt idx="3">
                  <c:v>38</c:v>
                </c:pt>
                <c:pt idx="4">
                  <c:v>41</c:v>
                </c:pt>
                <c:pt idx="5">
                  <c:v>45</c:v>
                </c:pt>
                <c:pt idx="6">
                  <c:v>31</c:v>
                </c:pt>
                <c:pt idx="7">
                  <c:v>37</c:v>
                </c:pt>
                <c:pt idx="8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620-43CA-AD28-34D1C9B065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775962079"/>
        <c:axId val="775948639"/>
      </c:barChart>
      <c:lineChart>
        <c:grouping val="standard"/>
        <c:varyColors val="0"/>
        <c:ser>
          <c:idx val="2"/>
          <c:order val="2"/>
          <c:tx>
            <c:strRef>
              <c:f>'[İİBF_Grafik_30.09.2025 13.51.33.xlsx]YKS'!$D$1</c:f>
              <c:strCache>
                <c:ptCount val="1"/>
                <c:pt idx="0">
                  <c:v>Toplam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Hurme Geometric Sans 1" panose="020B0500020000000000" pitchFamily="34" charset="-94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'[İİBF_Grafik_30.09.2025 13.51.33.xlsx]YKS'!$A$2:$A$10</c:f>
              <c:strCache>
                <c:ptCount val="9"/>
                <c:pt idx="0">
                  <c:v>MALİYE BÖLÜMÜ</c:v>
                </c:pt>
                <c:pt idx="1">
                  <c:v>İŞLETME BÖLÜMÜ</c:v>
                </c:pt>
                <c:pt idx="2">
                  <c:v>YÖNETİM BİLİŞİM SİSTEMLERİ BÖLÜMÜ</c:v>
                </c:pt>
                <c:pt idx="3">
                  <c:v>KAMU YÖNETİMİ BÖLÜMÜ</c:v>
                </c:pt>
                <c:pt idx="4">
                  <c:v>İKTİSAT BÖLÜMÜ</c:v>
                </c:pt>
                <c:pt idx="5">
                  <c:v>ULUSLARARASI İLİŞKİLER BÖLÜMÜ  - %30 İngilizce</c:v>
                </c:pt>
                <c:pt idx="6">
                  <c:v>EKONOMETRİ BÖLÜMÜ </c:v>
                </c:pt>
                <c:pt idx="7">
                  <c:v>ULUSLARARASI İLİŞKİLER BÖLÜMÜ  - %100 İngilizce</c:v>
                </c:pt>
                <c:pt idx="8">
                  <c:v>ÇALIŞMA EKONOMİSİ ve ENDÜSTRİ İLİŞKİLERİ BÖLÜMÜ</c:v>
                </c:pt>
              </c:strCache>
            </c:strRef>
          </c:cat>
          <c:val>
            <c:numRef>
              <c:f>'[İİBF_Grafik_30.09.2025 13.51.33.xlsx]YKS'!$D$2:$D$10</c:f>
              <c:numCache>
                <c:formatCode>General</c:formatCode>
                <c:ptCount val="9"/>
                <c:pt idx="0">
                  <c:v>82</c:v>
                </c:pt>
                <c:pt idx="1">
                  <c:v>80</c:v>
                </c:pt>
                <c:pt idx="2">
                  <c:v>71</c:v>
                </c:pt>
                <c:pt idx="3">
                  <c:v>62</c:v>
                </c:pt>
                <c:pt idx="4">
                  <c:v>61</c:v>
                </c:pt>
                <c:pt idx="5">
                  <c:v>59</c:v>
                </c:pt>
                <c:pt idx="6">
                  <c:v>50</c:v>
                </c:pt>
                <c:pt idx="7">
                  <c:v>46</c:v>
                </c:pt>
                <c:pt idx="8">
                  <c:v>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620-43CA-AD28-34D1C9B065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5962079"/>
        <c:axId val="775948639"/>
      </c:lineChart>
      <c:catAx>
        <c:axId val="7759620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urme Geometric Sans 1" panose="020B0500020000000000" pitchFamily="34" charset="-94"/>
                <a:ea typeface="+mn-ea"/>
                <a:cs typeface="+mn-cs"/>
              </a:defRPr>
            </a:pPr>
            <a:endParaRPr lang="tr-TR"/>
          </a:p>
        </c:txPr>
        <c:crossAx val="775948639"/>
        <c:crosses val="autoZero"/>
        <c:auto val="1"/>
        <c:lblAlgn val="ctr"/>
        <c:lblOffset val="100"/>
        <c:noMultiLvlLbl val="0"/>
      </c:catAx>
      <c:valAx>
        <c:axId val="7759486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urme Geometric Sans 1" panose="020B0500020000000000" pitchFamily="34" charset="-94"/>
                <a:ea typeface="+mn-ea"/>
                <a:cs typeface="+mn-cs"/>
              </a:defRPr>
            </a:pPr>
            <a:endParaRPr lang="tr-TR"/>
          </a:p>
        </c:txPr>
        <c:crossAx val="7759620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urme Geometric Sans 1" panose="020B0500020000000000" pitchFamily="34" charset="-94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sz="1400" b="1" i="0" baseline="0" dirty="0" smtClean="0">
                <a:effectLst/>
                <a:latin typeface="Hurme Geometric Sans 1" panose="020B0500020000000000" pitchFamily="34" charset="-94"/>
              </a:rPr>
              <a:t>2025-2026 Eğitim-Öğretim Yılı DGS İle Kayıt Yapan Öğrenci Sayıları</a:t>
            </a:r>
            <a:r>
              <a:rPr lang="tr-TR" sz="1400" b="1" i="0" baseline="0" dirty="0" smtClean="0">
                <a:effectLst/>
              </a:rPr>
              <a:t> </a:t>
            </a:r>
            <a:endParaRPr lang="tr-TR" sz="1400" dirty="0">
              <a:effectLst/>
            </a:endParaRPr>
          </a:p>
        </c:rich>
      </c:tx>
      <c:layout>
        <c:manualLayout>
          <c:xMode val="edge"/>
          <c:yMode val="edge"/>
          <c:x val="8.8774779168630372E-2"/>
          <c:y val="2.25013542683058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'[İİBF_Grafik_30.09.2025 13.51.33.xlsx]DGS'!$B$1</c:f>
              <c:strCache>
                <c:ptCount val="1"/>
                <c:pt idx="0">
                  <c:v>Erkek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urme Geometric Sans 1" panose="020B0500020000000000" pitchFamily="34" charset="-94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'[İİBF_Grafik_30.09.2025 13.51.33.xlsx]DGS'!$A$2:$A$7</c:f>
              <c:strCache>
                <c:ptCount val="6"/>
                <c:pt idx="0">
                  <c:v>İKTİSAT BÖLÜMÜ </c:v>
                </c:pt>
                <c:pt idx="1">
                  <c:v>YÖNETİM BİLİŞİM SİSTEMLERİ BÖLÜMÜ </c:v>
                </c:pt>
                <c:pt idx="2">
                  <c:v>İŞLETME BÖLÜMÜ </c:v>
                </c:pt>
                <c:pt idx="3">
                  <c:v>MALİYE BÖLÜMÜ</c:v>
                </c:pt>
                <c:pt idx="4">
                  <c:v>KAMU YÖNETİMİ BÖLÜMÜ </c:v>
                </c:pt>
                <c:pt idx="5">
                  <c:v>ÇALIŞMA EKONOMİSİ ve ENDÜSTRİ İLİŞKİLERİ BÖLÜMÜ</c:v>
                </c:pt>
              </c:strCache>
            </c:strRef>
          </c:cat>
          <c:val>
            <c:numRef>
              <c:f>'[İİBF_Grafik_30.09.2025 13.51.33.xlsx]DGS'!$B$2:$B$7</c:f>
              <c:numCache>
                <c:formatCode>General</c:formatCode>
                <c:ptCount val="6"/>
                <c:pt idx="0">
                  <c:v>3</c:v>
                </c:pt>
                <c:pt idx="1">
                  <c:v>3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39-4BF6-9D93-50EE2278CD49}"/>
            </c:ext>
          </c:extLst>
        </c:ser>
        <c:ser>
          <c:idx val="1"/>
          <c:order val="1"/>
          <c:tx>
            <c:strRef>
              <c:f>'[İİBF_Grafik_30.09.2025 13.51.33.xlsx]DGS'!$C$1</c:f>
              <c:strCache>
                <c:ptCount val="1"/>
                <c:pt idx="0">
                  <c:v>Kadın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urme Geometric Sans 1" panose="020B0500020000000000" pitchFamily="34" charset="-94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'[İİBF_Grafik_30.09.2025 13.51.33.xlsx]DGS'!$A$2:$A$7</c:f>
              <c:strCache>
                <c:ptCount val="6"/>
                <c:pt idx="0">
                  <c:v>İKTİSAT BÖLÜMÜ </c:v>
                </c:pt>
                <c:pt idx="1">
                  <c:v>YÖNETİM BİLİŞİM SİSTEMLERİ BÖLÜMÜ </c:v>
                </c:pt>
                <c:pt idx="2">
                  <c:v>İŞLETME BÖLÜMÜ </c:v>
                </c:pt>
                <c:pt idx="3">
                  <c:v>MALİYE BÖLÜMÜ</c:v>
                </c:pt>
                <c:pt idx="4">
                  <c:v>KAMU YÖNETİMİ BÖLÜMÜ </c:v>
                </c:pt>
                <c:pt idx="5">
                  <c:v>ÇALIŞMA EKONOMİSİ ve ENDÜSTRİ İLİŞKİLERİ BÖLÜMÜ</c:v>
                </c:pt>
              </c:strCache>
            </c:strRef>
          </c:cat>
          <c:val>
            <c:numRef>
              <c:f>'[İİBF_Grafik_30.09.2025 13.51.33.xlsx]DGS'!$C$2:$C$7</c:f>
              <c:numCache>
                <c:formatCode>General</c:formatCode>
                <c:ptCount val="6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39-4BF6-9D93-50EE2278CD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775962079"/>
        <c:axId val="775948639"/>
      </c:barChart>
      <c:lineChart>
        <c:grouping val="standard"/>
        <c:varyColors val="0"/>
        <c:ser>
          <c:idx val="2"/>
          <c:order val="2"/>
          <c:tx>
            <c:strRef>
              <c:f>'[İİBF_Grafik_30.09.2025 13.51.33.xlsx]DGS'!$D$1</c:f>
              <c:strCache>
                <c:ptCount val="1"/>
                <c:pt idx="0">
                  <c:v>Toplam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Hurme Geometric Sans 1" panose="020B0500020000000000" pitchFamily="34" charset="-94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'[İİBF_Grafik_30.09.2025 13.51.33.xlsx]DGS'!$A$2:$A$7</c:f>
              <c:strCache>
                <c:ptCount val="6"/>
                <c:pt idx="0">
                  <c:v>İKTİSAT BÖLÜMÜ </c:v>
                </c:pt>
                <c:pt idx="1">
                  <c:v>YÖNETİM BİLİŞİM SİSTEMLERİ BÖLÜMÜ </c:v>
                </c:pt>
                <c:pt idx="2">
                  <c:v>İŞLETME BÖLÜMÜ </c:v>
                </c:pt>
                <c:pt idx="3">
                  <c:v>MALİYE BÖLÜMÜ</c:v>
                </c:pt>
                <c:pt idx="4">
                  <c:v>KAMU YÖNETİMİ BÖLÜMÜ </c:v>
                </c:pt>
                <c:pt idx="5">
                  <c:v>ÇALIŞMA EKONOMİSİ ve ENDÜSTRİ İLİŞKİLERİ BÖLÜMÜ</c:v>
                </c:pt>
              </c:strCache>
            </c:strRef>
          </c:cat>
          <c:val>
            <c:numRef>
              <c:f>'[İİBF_Grafik_30.09.2025 13.51.33.xlsx]DGS'!$D$2:$D$7</c:f>
              <c:numCache>
                <c:formatCode>General</c:formatCode>
                <c:ptCount val="6"/>
                <c:pt idx="0">
                  <c:v>5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D39-4BF6-9D93-50EE2278CD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5962079"/>
        <c:axId val="775948639"/>
      </c:lineChart>
      <c:catAx>
        <c:axId val="7759620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urme Geometric Sans 1" panose="020B0500020000000000" pitchFamily="34" charset="-94"/>
                <a:ea typeface="+mn-ea"/>
                <a:cs typeface="+mn-cs"/>
              </a:defRPr>
            </a:pPr>
            <a:endParaRPr lang="tr-TR"/>
          </a:p>
        </c:txPr>
        <c:crossAx val="775948639"/>
        <c:crosses val="autoZero"/>
        <c:auto val="1"/>
        <c:lblAlgn val="ctr"/>
        <c:lblOffset val="100"/>
        <c:noMultiLvlLbl val="0"/>
      </c:catAx>
      <c:valAx>
        <c:axId val="7759486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urme Geometric Sans 1" panose="020B0500020000000000" pitchFamily="34" charset="-94"/>
                <a:ea typeface="+mn-ea"/>
                <a:cs typeface="+mn-cs"/>
              </a:defRPr>
            </a:pPr>
            <a:endParaRPr lang="tr-TR"/>
          </a:p>
        </c:txPr>
        <c:crossAx val="7759620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urme Geometric Sans 1" panose="020B0500020000000000" pitchFamily="34" charset="-94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b="1" dirty="0" smtClean="0">
                <a:latin typeface="Hurme Geometric Sans 1" panose="020B0500020000000000" pitchFamily="34" charset="-94"/>
              </a:rPr>
              <a:t>2025-2026</a:t>
            </a:r>
            <a:r>
              <a:rPr lang="tr-TR" b="1" baseline="0" dirty="0" smtClean="0">
                <a:latin typeface="Hurme Geometric Sans 1" panose="020B0500020000000000" pitchFamily="34" charset="-94"/>
              </a:rPr>
              <a:t> Eğitim-Öğretim Yılı Kayıt Yapan </a:t>
            </a:r>
            <a:r>
              <a:rPr lang="tr-TR" sz="1400" b="1" i="0" u="none" strike="noStrike" baseline="0" dirty="0" smtClean="0">
                <a:latin typeface="Hurme Geometric Sans 1" panose="020B0500020000000000" pitchFamily="34" charset="-94"/>
              </a:rPr>
              <a:t>Uluslararası Öğrenci Sayıları</a:t>
            </a:r>
            <a:endParaRPr lang="tr-TR" b="1" dirty="0">
              <a:latin typeface="Hurme Geometric Sans 1" panose="020B0500020000000000" pitchFamily="34" charset="-94"/>
            </a:endParaRPr>
          </a:p>
        </c:rich>
      </c:tx>
      <c:layout>
        <c:manualLayout>
          <c:xMode val="edge"/>
          <c:yMode val="edge"/>
          <c:x val="0.1092166635978493"/>
          <c:y val="1.72416577900660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'[İİBF_Grafik_30.09.2025 13.51.33.xlsx]YÖS'!$B$1</c:f>
              <c:strCache>
                <c:ptCount val="1"/>
                <c:pt idx="0">
                  <c:v>Erkek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'[İİBF_Grafik_30.09.2025 13.51.33.xlsx]YÖS'!$A$2:$A$10</c:f>
              <c:strCache>
                <c:ptCount val="9"/>
                <c:pt idx="0">
                  <c:v>ULUSLARARASI İLİŞKİLER BÖLÜMÜ / ( I. ÖĞRETİM) - %100 İngilizce</c:v>
                </c:pt>
                <c:pt idx="1">
                  <c:v>İŞLETME BÖLÜMÜ / ( I. ÖĞRETİM)</c:v>
                </c:pt>
                <c:pt idx="2">
                  <c:v>KAMU YÖNETİMİ BÖLÜMÜ / ( I. ÖĞRETİM)</c:v>
                </c:pt>
                <c:pt idx="3">
                  <c:v>İKTİSAT BÖLÜMÜ / ( I. ÖĞRETİM)</c:v>
                </c:pt>
                <c:pt idx="4">
                  <c:v>MALİYE BÖLÜMÜ / ( I. ÖĞRETİM)</c:v>
                </c:pt>
                <c:pt idx="5">
                  <c:v>YÖNETİM BİLİŞİM SİSTEMLERİ BÖLÜMÜ / ( I. ÖĞRETİM)</c:v>
                </c:pt>
                <c:pt idx="6">
                  <c:v>ULUSLARARASI İLİŞKİLER BÖLÜMÜ / ( I. ÖĞRETİM) - %30 İngilizce</c:v>
                </c:pt>
                <c:pt idx="7">
                  <c:v>ÇALIŞMA EKONOMİSİ ve ENDÜSTRİ İLİŞKİLERİ BÖLÜMÜ / ( I. ÖĞRETİM)</c:v>
                </c:pt>
                <c:pt idx="8">
                  <c:v>EKONOMETRİ BÖLÜMÜ / ( I. ÖĞRETİM)</c:v>
                </c:pt>
              </c:strCache>
            </c:strRef>
          </c:cat>
          <c:val>
            <c:numRef>
              <c:f>'[İİBF_Grafik_30.09.2025 13.51.33.xlsx]YÖS'!$B$2:$B$10</c:f>
              <c:numCache>
                <c:formatCode>General</c:formatCode>
                <c:ptCount val="9"/>
                <c:pt idx="0">
                  <c:v>5</c:v>
                </c:pt>
                <c:pt idx="1">
                  <c:v>7</c:v>
                </c:pt>
                <c:pt idx="2">
                  <c:v>6</c:v>
                </c:pt>
                <c:pt idx="3">
                  <c:v>4</c:v>
                </c:pt>
                <c:pt idx="4">
                  <c:v>3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CF-43D2-A3B4-83C426B1C763}"/>
            </c:ext>
          </c:extLst>
        </c:ser>
        <c:ser>
          <c:idx val="1"/>
          <c:order val="1"/>
          <c:tx>
            <c:strRef>
              <c:f>'[İİBF_Grafik_30.09.2025 13.51.33.xlsx]YÖS'!$C$1</c:f>
              <c:strCache>
                <c:ptCount val="1"/>
                <c:pt idx="0">
                  <c:v>Kadın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'[İİBF_Grafik_30.09.2025 13.51.33.xlsx]YÖS'!$A$2:$A$10</c:f>
              <c:strCache>
                <c:ptCount val="9"/>
                <c:pt idx="0">
                  <c:v>ULUSLARARASI İLİŞKİLER BÖLÜMÜ / ( I. ÖĞRETİM) - %100 İngilizce</c:v>
                </c:pt>
                <c:pt idx="1">
                  <c:v>İŞLETME BÖLÜMÜ / ( I. ÖĞRETİM)</c:v>
                </c:pt>
                <c:pt idx="2">
                  <c:v>KAMU YÖNETİMİ BÖLÜMÜ / ( I. ÖĞRETİM)</c:v>
                </c:pt>
                <c:pt idx="3">
                  <c:v>İKTİSAT BÖLÜMÜ / ( I. ÖĞRETİM)</c:v>
                </c:pt>
                <c:pt idx="4">
                  <c:v>MALİYE BÖLÜMÜ / ( I. ÖĞRETİM)</c:v>
                </c:pt>
                <c:pt idx="5">
                  <c:v>YÖNETİM BİLİŞİM SİSTEMLERİ BÖLÜMÜ / ( I. ÖĞRETİM)</c:v>
                </c:pt>
                <c:pt idx="6">
                  <c:v>ULUSLARARASI İLİŞKİLER BÖLÜMÜ / ( I. ÖĞRETİM) - %30 İngilizce</c:v>
                </c:pt>
                <c:pt idx="7">
                  <c:v>ÇALIŞMA EKONOMİSİ ve ENDÜSTRİ İLİŞKİLERİ BÖLÜMÜ / ( I. ÖĞRETİM)</c:v>
                </c:pt>
                <c:pt idx="8">
                  <c:v>EKONOMETRİ BÖLÜMÜ / ( I. ÖĞRETİM)</c:v>
                </c:pt>
              </c:strCache>
            </c:strRef>
          </c:cat>
          <c:val>
            <c:numRef>
              <c:f>'[İİBF_Grafik_30.09.2025 13.51.33.xlsx]YÖS'!$C$2:$C$10</c:f>
              <c:numCache>
                <c:formatCode>General</c:formatCode>
                <c:ptCount val="9"/>
                <c:pt idx="0">
                  <c:v>4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CF-43D2-A3B4-83C426B1C7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775962079"/>
        <c:axId val="775948639"/>
      </c:barChart>
      <c:lineChart>
        <c:grouping val="standard"/>
        <c:varyColors val="0"/>
        <c:ser>
          <c:idx val="2"/>
          <c:order val="2"/>
          <c:tx>
            <c:strRef>
              <c:f>'[İİBF_Grafik_30.09.2025 13.51.33.xlsx]YÖS'!$D$1</c:f>
              <c:strCache>
                <c:ptCount val="1"/>
                <c:pt idx="0">
                  <c:v>Toplam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'[İİBF_Grafik_30.09.2025 13.51.33.xlsx]YÖS'!$A$2:$A$10</c:f>
              <c:strCache>
                <c:ptCount val="9"/>
                <c:pt idx="0">
                  <c:v>ULUSLARARASI İLİŞKİLER BÖLÜMÜ / ( I. ÖĞRETİM) - %100 İngilizce</c:v>
                </c:pt>
                <c:pt idx="1">
                  <c:v>İŞLETME BÖLÜMÜ / ( I. ÖĞRETİM)</c:v>
                </c:pt>
                <c:pt idx="2">
                  <c:v>KAMU YÖNETİMİ BÖLÜMÜ / ( I. ÖĞRETİM)</c:v>
                </c:pt>
                <c:pt idx="3">
                  <c:v>İKTİSAT BÖLÜMÜ / ( I. ÖĞRETİM)</c:v>
                </c:pt>
                <c:pt idx="4">
                  <c:v>MALİYE BÖLÜMÜ / ( I. ÖĞRETİM)</c:v>
                </c:pt>
                <c:pt idx="5">
                  <c:v>YÖNETİM BİLİŞİM SİSTEMLERİ BÖLÜMÜ / ( I. ÖĞRETİM)</c:v>
                </c:pt>
                <c:pt idx="6">
                  <c:v>ULUSLARARASI İLİŞKİLER BÖLÜMÜ / ( I. ÖĞRETİM) - %30 İngilizce</c:v>
                </c:pt>
                <c:pt idx="7">
                  <c:v>ÇALIŞMA EKONOMİSİ ve ENDÜSTRİ İLİŞKİLERİ BÖLÜMÜ / ( I. ÖĞRETİM)</c:v>
                </c:pt>
                <c:pt idx="8">
                  <c:v>EKONOMETRİ BÖLÜMÜ / ( I. ÖĞRETİM)</c:v>
                </c:pt>
              </c:strCache>
            </c:strRef>
          </c:cat>
          <c:val>
            <c:numRef>
              <c:f>'[İİBF_Grafik_30.09.2025 13.51.33.xlsx]YÖS'!$D$2:$D$10</c:f>
              <c:numCache>
                <c:formatCode>General</c:formatCode>
                <c:ptCount val="9"/>
                <c:pt idx="0">
                  <c:v>9</c:v>
                </c:pt>
                <c:pt idx="1">
                  <c:v>8</c:v>
                </c:pt>
                <c:pt idx="2">
                  <c:v>8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0CF-43D2-A3B4-83C426B1C7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5962079"/>
        <c:axId val="775948639"/>
      </c:lineChart>
      <c:catAx>
        <c:axId val="7759620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urme Geometric Sans 1" panose="020B0500020000000000" pitchFamily="34" charset="-94"/>
                <a:ea typeface="+mn-ea"/>
                <a:cs typeface="+mn-cs"/>
              </a:defRPr>
            </a:pPr>
            <a:endParaRPr lang="tr-TR"/>
          </a:p>
        </c:txPr>
        <c:crossAx val="775948639"/>
        <c:crosses val="autoZero"/>
        <c:auto val="1"/>
        <c:lblAlgn val="ctr"/>
        <c:lblOffset val="100"/>
        <c:noMultiLvlLbl val="0"/>
      </c:catAx>
      <c:valAx>
        <c:axId val="7759486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7759620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Hurme Geometric Sans 1" panose="020B0500020000000000" pitchFamily="34" charset="-94"/>
                <a:ea typeface="+mn-ea"/>
                <a:cs typeface="+mn-cs"/>
              </a:defRPr>
            </a:pPr>
            <a:r>
              <a:rPr lang="tr-TR" b="1" dirty="0" smtClean="0">
                <a:latin typeface="Hurme Geometric Sans 1" panose="020B0500020000000000" pitchFamily="34" charset="-94"/>
              </a:rPr>
              <a:t>2025-2026 Eğitim</a:t>
            </a:r>
            <a:r>
              <a:rPr lang="tr-TR" b="1" baseline="0" dirty="0" smtClean="0">
                <a:latin typeface="Hurme Geometric Sans 1" panose="020B0500020000000000" pitchFamily="34" charset="-94"/>
              </a:rPr>
              <a:t>-Öğretim Yılı </a:t>
            </a:r>
            <a:r>
              <a:rPr lang="tr-TR" b="1" dirty="0" smtClean="0">
                <a:latin typeface="Hurme Geometric Sans 1" panose="020B0500020000000000" pitchFamily="34" charset="-94"/>
              </a:rPr>
              <a:t>Yatay </a:t>
            </a:r>
            <a:r>
              <a:rPr lang="tr-TR" b="1" dirty="0">
                <a:latin typeface="Hurme Geometric Sans 1" panose="020B0500020000000000" pitchFamily="34" charset="-94"/>
              </a:rPr>
              <a:t>Geçiş (Merkezi </a:t>
            </a:r>
            <a:r>
              <a:rPr lang="tr-TR" b="1" dirty="0" smtClean="0">
                <a:latin typeface="Hurme Geometric Sans 1" panose="020B0500020000000000" pitchFamily="34" charset="-94"/>
              </a:rPr>
              <a:t>Puan)</a:t>
            </a:r>
            <a:r>
              <a:rPr lang="tr-TR" b="1" baseline="0" dirty="0" smtClean="0">
                <a:latin typeface="Hurme Geometric Sans 1" panose="020B0500020000000000" pitchFamily="34" charset="-94"/>
              </a:rPr>
              <a:t> ile Kayıt Yapan Öğrenci Sayıları</a:t>
            </a:r>
            <a:endParaRPr lang="tr-TR" b="1" dirty="0">
              <a:latin typeface="Hurme Geometric Sans 1" panose="020B0500020000000000" pitchFamily="34" charset="-94"/>
            </a:endParaRPr>
          </a:p>
        </c:rich>
      </c:tx>
      <c:layout>
        <c:manualLayout>
          <c:xMode val="edge"/>
          <c:yMode val="edge"/>
          <c:x val="0.13202052274958531"/>
          <c:y val="1.4611822170877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Hurme Geometric Sans 1" panose="020B0500020000000000" pitchFamily="34" charset="-94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'[İİBF_Grafik_30.09.2025 13.51.33.xlsx]YG(MP)'!$B$1</c:f>
              <c:strCache>
                <c:ptCount val="1"/>
                <c:pt idx="0">
                  <c:v>Erkek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urme Geometric Sans 1" panose="020B0500020000000000" pitchFamily="34" charset="-94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'[İİBF_Grafik_30.09.2025 13.51.33.xlsx]YG(MP)'!$A$2:$A$9</c:f>
              <c:strCache>
                <c:ptCount val="8"/>
                <c:pt idx="0">
                  <c:v>İŞLETME BÖLÜMÜ</c:v>
                </c:pt>
                <c:pt idx="1">
                  <c:v>ÇALIŞMA EKONOMİSİ ve ENDÜSTRİ İLİŞKİLERİ BÖLÜMÜ</c:v>
                </c:pt>
                <c:pt idx="2">
                  <c:v>KAMU YÖNETİMİ BÖLÜMÜ</c:v>
                </c:pt>
                <c:pt idx="3">
                  <c:v>MALİYE BÖLÜMÜ</c:v>
                </c:pt>
                <c:pt idx="4">
                  <c:v>İKTİSAT BÖLÜMÜ </c:v>
                </c:pt>
                <c:pt idx="5">
                  <c:v>ULUSLARARASI İLİŞKİLER BÖLÜMÜ - %30 İngilizce</c:v>
                </c:pt>
                <c:pt idx="6">
                  <c:v>YÖNETİM BİLİŞİM SİSTEMLERİ BÖLÜMÜ</c:v>
                </c:pt>
                <c:pt idx="7">
                  <c:v>EKONOMETRİ BÖLÜMÜ </c:v>
                </c:pt>
              </c:strCache>
            </c:strRef>
          </c:cat>
          <c:val>
            <c:numRef>
              <c:f>'[İİBF_Grafik_30.09.2025 13.51.33.xlsx]YG(MP)'!$B$2:$B$9</c:f>
              <c:numCache>
                <c:formatCode>General</c:formatCode>
                <c:ptCount val="8"/>
                <c:pt idx="0">
                  <c:v>8</c:v>
                </c:pt>
                <c:pt idx="1">
                  <c:v>7</c:v>
                </c:pt>
                <c:pt idx="2">
                  <c:v>6</c:v>
                </c:pt>
                <c:pt idx="3">
                  <c:v>1</c:v>
                </c:pt>
                <c:pt idx="4">
                  <c:v>3</c:v>
                </c:pt>
                <c:pt idx="5">
                  <c:v>2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15-4891-836E-6068FDE8CBD9}"/>
            </c:ext>
          </c:extLst>
        </c:ser>
        <c:ser>
          <c:idx val="1"/>
          <c:order val="1"/>
          <c:tx>
            <c:strRef>
              <c:f>'[İİBF_Grafik_30.09.2025 13.51.33.xlsx]YG(MP)'!$C$1</c:f>
              <c:strCache>
                <c:ptCount val="1"/>
                <c:pt idx="0">
                  <c:v>Kadın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urme Geometric Sans 1" panose="020B0500020000000000" pitchFamily="34" charset="-94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'[İİBF_Grafik_30.09.2025 13.51.33.xlsx]YG(MP)'!$A$2:$A$9</c:f>
              <c:strCache>
                <c:ptCount val="8"/>
                <c:pt idx="0">
                  <c:v>İŞLETME BÖLÜMÜ</c:v>
                </c:pt>
                <c:pt idx="1">
                  <c:v>ÇALIŞMA EKONOMİSİ ve ENDÜSTRİ İLİŞKİLERİ BÖLÜMÜ</c:v>
                </c:pt>
                <c:pt idx="2">
                  <c:v>KAMU YÖNETİMİ BÖLÜMÜ</c:v>
                </c:pt>
                <c:pt idx="3">
                  <c:v>MALİYE BÖLÜMÜ</c:v>
                </c:pt>
                <c:pt idx="4">
                  <c:v>İKTİSAT BÖLÜMÜ </c:v>
                </c:pt>
                <c:pt idx="5">
                  <c:v>ULUSLARARASI İLİŞKİLER BÖLÜMÜ - %30 İngilizce</c:v>
                </c:pt>
                <c:pt idx="6">
                  <c:v>YÖNETİM BİLİŞİM SİSTEMLERİ BÖLÜMÜ</c:v>
                </c:pt>
                <c:pt idx="7">
                  <c:v>EKONOMETRİ BÖLÜMÜ </c:v>
                </c:pt>
              </c:strCache>
            </c:strRef>
          </c:cat>
          <c:val>
            <c:numRef>
              <c:f>'[İİBF_Grafik_30.09.2025 13.51.33.xlsx]YG(MP)'!$C$2:$C$9</c:f>
              <c:numCache>
                <c:formatCode>General</c:formatCode>
                <c:ptCount val="8"/>
                <c:pt idx="0">
                  <c:v>7</c:v>
                </c:pt>
                <c:pt idx="1">
                  <c:v>8</c:v>
                </c:pt>
                <c:pt idx="2">
                  <c:v>3</c:v>
                </c:pt>
                <c:pt idx="3">
                  <c:v>8</c:v>
                </c:pt>
                <c:pt idx="4">
                  <c:v>5</c:v>
                </c:pt>
                <c:pt idx="5">
                  <c:v>5</c:v>
                </c:pt>
                <c:pt idx="6">
                  <c:v>1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15-4891-836E-6068FDE8CB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775962079"/>
        <c:axId val="775948639"/>
      </c:barChart>
      <c:lineChart>
        <c:grouping val="standard"/>
        <c:varyColors val="0"/>
        <c:ser>
          <c:idx val="2"/>
          <c:order val="2"/>
          <c:tx>
            <c:strRef>
              <c:f>'[İİBF_Grafik_30.09.2025 13.51.33.xlsx]YG(MP)'!$D$1</c:f>
              <c:strCache>
                <c:ptCount val="1"/>
                <c:pt idx="0">
                  <c:v>Toplam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Hurme Geometric Sans 1" panose="020B0500020000000000" pitchFamily="34" charset="-94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'[İİBF_Grafik_30.09.2025 13.51.33.xlsx]YG(MP)'!$A$2:$A$9</c:f>
              <c:strCache>
                <c:ptCount val="8"/>
                <c:pt idx="0">
                  <c:v>İŞLETME BÖLÜMÜ</c:v>
                </c:pt>
                <c:pt idx="1">
                  <c:v>ÇALIŞMA EKONOMİSİ ve ENDÜSTRİ İLİŞKİLERİ BÖLÜMÜ</c:v>
                </c:pt>
                <c:pt idx="2">
                  <c:v>KAMU YÖNETİMİ BÖLÜMÜ</c:v>
                </c:pt>
                <c:pt idx="3">
                  <c:v>MALİYE BÖLÜMÜ</c:v>
                </c:pt>
                <c:pt idx="4">
                  <c:v>İKTİSAT BÖLÜMÜ </c:v>
                </c:pt>
                <c:pt idx="5">
                  <c:v>ULUSLARARASI İLİŞKİLER BÖLÜMÜ - %30 İngilizce</c:v>
                </c:pt>
                <c:pt idx="6">
                  <c:v>YÖNETİM BİLİŞİM SİSTEMLERİ BÖLÜMÜ</c:v>
                </c:pt>
                <c:pt idx="7">
                  <c:v>EKONOMETRİ BÖLÜMÜ </c:v>
                </c:pt>
              </c:strCache>
            </c:strRef>
          </c:cat>
          <c:val>
            <c:numRef>
              <c:f>'[İİBF_Grafik_30.09.2025 13.51.33.xlsx]YG(MP)'!$D$2:$D$9</c:f>
              <c:numCache>
                <c:formatCode>General</c:formatCode>
                <c:ptCount val="8"/>
                <c:pt idx="0">
                  <c:v>15</c:v>
                </c:pt>
                <c:pt idx="1">
                  <c:v>15</c:v>
                </c:pt>
                <c:pt idx="2">
                  <c:v>9</c:v>
                </c:pt>
                <c:pt idx="3">
                  <c:v>9</c:v>
                </c:pt>
                <c:pt idx="4">
                  <c:v>8</c:v>
                </c:pt>
                <c:pt idx="5">
                  <c:v>7</c:v>
                </c:pt>
                <c:pt idx="6">
                  <c:v>4</c:v>
                </c:pt>
                <c:pt idx="7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715-4891-836E-6068FDE8CB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5962079"/>
        <c:axId val="775948639"/>
      </c:lineChart>
      <c:catAx>
        <c:axId val="7759620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urme Geometric Sans 1" panose="020B0500020000000000" pitchFamily="34" charset="-94"/>
                <a:ea typeface="+mn-ea"/>
                <a:cs typeface="+mn-cs"/>
              </a:defRPr>
            </a:pPr>
            <a:endParaRPr lang="tr-TR"/>
          </a:p>
        </c:txPr>
        <c:crossAx val="775948639"/>
        <c:crosses val="autoZero"/>
        <c:auto val="1"/>
        <c:lblAlgn val="ctr"/>
        <c:lblOffset val="100"/>
        <c:noMultiLvlLbl val="0"/>
      </c:catAx>
      <c:valAx>
        <c:axId val="7759486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urme Geometric Sans 1" panose="020B0500020000000000" pitchFamily="34" charset="-94"/>
                <a:ea typeface="+mn-ea"/>
                <a:cs typeface="+mn-cs"/>
              </a:defRPr>
            </a:pPr>
            <a:endParaRPr lang="tr-TR"/>
          </a:p>
        </c:txPr>
        <c:crossAx val="7759620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urme Geometric Sans 1" panose="020B0500020000000000" pitchFamily="34" charset="-94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b="1" dirty="0" smtClean="0">
                <a:latin typeface="Hurme Geometric Sans 1" panose="020B0500020000000000" pitchFamily="34" charset="-94"/>
              </a:rPr>
              <a:t>2025-2026</a:t>
            </a:r>
            <a:r>
              <a:rPr lang="tr-TR" b="1" baseline="0" dirty="0" smtClean="0">
                <a:latin typeface="Hurme Geometric Sans 1" panose="020B0500020000000000" pitchFamily="34" charset="-94"/>
              </a:rPr>
              <a:t> Eğitim-Öğretim Yılı Yatay Geçiş (Kurumlar Arası) ile Kayıt Yapan Öğrenci Sayıları</a:t>
            </a:r>
            <a:endParaRPr lang="tr-TR" b="1" dirty="0">
              <a:latin typeface="Hurme Geometric Sans 1" panose="020B0500020000000000" pitchFamily="34" charset="-94"/>
            </a:endParaRPr>
          </a:p>
        </c:rich>
      </c:tx>
      <c:layout>
        <c:manualLayout>
          <c:xMode val="edge"/>
          <c:yMode val="edge"/>
          <c:x val="0.12526334300920153"/>
          <c:y val="2.33455970842072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'[İİBF_Grafik_30.09.2025 13.51.33.xlsx]YG(KA)'!$B$1</c:f>
              <c:strCache>
                <c:ptCount val="1"/>
                <c:pt idx="0">
                  <c:v>Erkek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'[İİBF_Grafik_30.09.2025 13.51.33.xlsx]YG(KA)'!$A$2:$A$6</c:f>
              <c:strCache>
                <c:ptCount val="5"/>
                <c:pt idx="0">
                  <c:v>YÖNETİM BİLİŞİM SİSTEMLERİ BÖLÜMÜ</c:v>
                </c:pt>
                <c:pt idx="1">
                  <c:v>İŞLETME BÖLÜMÜ </c:v>
                </c:pt>
                <c:pt idx="2">
                  <c:v>MALİYE BÖLÜMÜ </c:v>
                </c:pt>
                <c:pt idx="3">
                  <c:v>KAMU YÖNETİMİ BÖLÜMÜ</c:v>
                </c:pt>
                <c:pt idx="4">
                  <c:v>ULUSLARARASI İLİŞKİLER BÖLÜMÜ  - %100 İngilizce</c:v>
                </c:pt>
              </c:strCache>
            </c:strRef>
          </c:cat>
          <c:val>
            <c:numRef>
              <c:f>'[İİBF_Grafik_30.09.2025 13.51.33.xlsx]YG(KA)'!$B$2:$B$6</c:f>
              <c:numCache>
                <c:formatCode>General</c:formatCode>
                <c:ptCount val="5"/>
                <c:pt idx="0">
                  <c:v>4</c:v>
                </c:pt>
                <c:pt idx="1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43-4E0C-B466-1EE2331E0A38}"/>
            </c:ext>
          </c:extLst>
        </c:ser>
        <c:ser>
          <c:idx val="1"/>
          <c:order val="1"/>
          <c:tx>
            <c:strRef>
              <c:f>'[İİBF_Grafik_30.09.2025 13.51.33.xlsx]YG(KA)'!$C$1</c:f>
              <c:strCache>
                <c:ptCount val="1"/>
                <c:pt idx="0">
                  <c:v>Kadın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'[İİBF_Grafik_30.09.2025 13.51.33.xlsx]YG(KA)'!$A$2:$A$6</c:f>
              <c:strCache>
                <c:ptCount val="5"/>
                <c:pt idx="0">
                  <c:v>YÖNETİM BİLİŞİM SİSTEMLERİ BÖLÜMÜ</c:v>
                </c:pt>
                <c:pt idx="1">
                  <c:v>İŞLETME BÖLÜMÜ </c:v>
                </c:pt>
                <c:pt idx="2">
                  <c:v>MALİYE BÖLÜMÜ </c:v>
                </c:pt>
                <c:pt idx="3">
                  <c:v>KAMU YÖNETİMİ BÖLÜMÜ</c:v>
                </c:pt>
                <c:pt idx="4">
                  <c:v>ULUSLARARASI İLİŞKİLER BÖLÜMÜ  - %100 İngilizce</c:v>
                </c:pt>
              </c:strCache>
            </c:strRef>
          </c:cat>
          <c:val>
            <c:numRef>
              <c:f>'[İİBF_Grafik_30.09.2025 13.51.33.xlsx]YG(KA)'!$C$2:$C$6</c:f>
              <c:numCache>
                <c:formatCode>General</c:formatCode>
                <c:ptCount val="5"/>
                <c:pt idx="1">
                  <c:v>2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43-4E0C-B466-1EE2331E0A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775962079"/>
        <c:axId val="775948639"/>
      </c:barChart>
      <c:lineChart>
        <c:grouping val="standard"/>
        <c:varyColors val="0"/>
        <c:ser>
          <c:idx val="2"/>
          <c:order val="2"/>
          <c:tx>
            <c:strRef>
              <c:f>'[İİBF_Grafik_30.09.2025 13.51.33.xlsx]YG(KA)'!$D$1</c:f>
              <c:strCache>
                <c:ptCount val="1"/>
                <c:pt idx="0">
                  <c:v>Toplam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'[İİBF_Grafik_30.09.2025 13.51.33.xlsx]YG(KA)'!$A$2:$A$6</c:f>
              <c:strCache>
                <c:ptCount val="5"/>
                <c:pt idx="0">
                  <c:v>YÖNETİM BİLİŞİM SİSTEMLERİ BÖLÜMÜ</c:v>
                </c:pt>
                <c:pt idx="1">
                  <c:v>İŞLETME BÖLÜMÜ </c:v>
                </c:pt>
                <c:pt idx="2">
                  <c:v>MALİYE BÖLÜMÜ </c:v>
                </c:pt>
                <c:pt idx="3">
                  <c:v>KAMU YÖNETİMİ BÖLÜMÜ</c:v>
                </c:pt>
                <c:pt idx="4">
                  <c:v>ULUSLARARASI İLİŞKİLER BÖLÜMÜ  - %100 İngilizce</c:v>
                </c:pt>
              </c:strCache>
            </c:strRef>
          </c:cat>
          <c:val>
            <c:numRef>
              <c:f>'[İİBF_Grafik_30.09.2025 13.51.33.xlsx]YG(KA)'!$D$2:$D$6</c:f>
              <c:numCache>
                <c:formatCode>General</c:formatCode>
                <c:ptCount val="5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E43-4E0C-B466-1EE2331E0A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5962079"/>
        <c:axId val="775948639"/>
      </c:lineChart>
      <c:catAx>
        <c:axId val="7759620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urme Geometric Sans 1" panose="020B0500020000000000" pitchFamily="34" charset="-94"/>
                <a:ea typeface="+mn-ea"/>
                <a:cs typeface="+mn-cs"/>
              </a:defRPr>
            </a:pPr>
            <a:endParaRPr lang="tr-TR"/>
          </a:p>
        </c:txPr>
        <c:crossAx val="775948639"/>
        <c:crosses val="autoZero"/>
        <c:auto val="1"/>
        <c:lblAlgn val="ctr"/>
        <c:lblOffset val="100"/>
        <c:noMultiLvlLbl val="0"/>
      </c:catAx>
      <c:valAx>
        <c:axId val="7759486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urme Geometric Sans 1" panose="020B0500020000000000" pitchFamily="34" charset="-94"/>
                <a:ea typeface="+mn-ea"/>
                <a:cs typeface="+mn-cs"/>
              </a:defRPr>
            </a:pPr>
            <a:endParaRPr lang="tr-TR"/>
          </a:p>
        </c:txPr>
        <c:crossAx val="7759620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urme Geometric Sans 1" panose="020B0500020000000000" pitchFamily="34" charset="-94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b="1" dirty="0" smtClean="0">
                <a:latin typeface="Hurme Geometric Sans 1" panose="020B0500020000000000" pitchFamily="34" charset="-94"/>
              </a:rPr>
              <a:t>2025-2026</a:t>
            </a:r>
            <a:r>
              <a:rPr lang="tr-TR" b="1" baseline="0" dirty="0" smtClean="0">
                <a:latin typeface="Hurme Geometric Sans 1" panose="020B0500020000000000" pitchFamily="34" charset="-94"/>
              </a:rPr>
              <a:t> Eğitim-Öğretim Yılı Yatay Geçiş (Kurumlar Arası) ile Kayıt Yapan Öğrenci Sayıları</a:t>
            </a:r>
            <a:endParaRPr lang="tr-TR" b="1" dirty="0">
              <a:latin typeface="Hurme Geometric Sans 1" panose="020B0500020000000000" pitchFamily="34" charset="-94"/>
            </a:endParaRPr>
          </a:p>
        </c:rich>
      </c:tx>
      <c:layout>
        <c:manualLayout>
          <c:xMode val="edge"/>
          <c:yMode val="edge"/>
          <c:x val="0.12526334300920153"/>
          <c:y val="2.33455970842072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'[İİBF_Grafik_30.09.2025 13.51.33.xlsx]YG(KA)'!$B$1</c:f>
              <c:strCache>
                <c:ptCount val="1"/>
                <c:pt idx="0">
                  <c:v>Erkek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'[İİBF_Grafik_30.09.2025 13.51.33.xlsx]YG(KA)'!$A$2:$A$6</c:f>
              <c:strCache>
                <c:ptCount val="5"/>
                <c:pt idx="0">
                  <c:v>YÖNETİM BİLİŞİM SİSTEMLERİ BÖLÜMÜ</c:v>
                </c:pt>
                <c:pt idx="1">
                  <c:v>İŞLETME BÖLÜMÜ </c:v>
                </c:pt>
                <c:pt idx="2">
                  <c:v>MALİYE BÖLÜMÜ </c:v>
                </c:pt>
                <c:pt idx="3">
                  <c:v>KAMU YÖNETİMİ BÖLÜMÜ</c:v>
                </c:pt>
                <c:pt idx="4">
                  <c:v>ULUSLARARASI İLİŞKİLER BÖLÜMÜ  - %100 İngilizce</c:v>
                </c:pt>
              </c:strCache>
            </c:strRef>
          </c:cat>
          <c:val>
            <c:numRef>
              <c:f>'[İİBF_Grafik_30.09.2025 13.51.33.xlsx]YG(KA)'!$B$2:$B$6</c:f>
              <c:numCache>
                <c:formatCode>General</c:formatCode>
                <c:ptCount val="5"/>
                <c:pt idx="0">
                  <c:v>4</c:v>
                </c:pt>
                <c:pt idx="1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43-4E0C-B466-1EE2331E0A38}"/>
            </c:ext>
          </c:extLst>
        </c:ser>
        <c:ser>
          <c:idx val="1"/>
          <c:order val="1"/>
          <c:tx>
            <c:strRef>
              <c:f>'[İİBF_Grafik_30.09.2025 13.51.33.xlsx]YG(KA)'!$C$1</c:f>
              <c:strCache>
                <c:ptCount val="1"/>
                <c:pt idx="0">
                  <c:v>Kadın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'[İİBF_Grafik_30.09.2025 13.51.33.xlsx]YG(KA)'!$A$2:$A$6</c:f>
              <c:strCache>
                <c:ptCount val="5"/>
                <c:pt idx="0">
                  <c:v>YÖNETİM BİLİŞİM SİSTEMLERİ BÖLÜMÜ</c:v>
                </c:pt>
                <c:pt idx="1">
                  <c:v>İŞLETME BÖLÜMÜ </c:v>
                </c:pt>
                <c:pt idx="2">
                  <c:v>MALİYE BÖLÜMÜ </c:v>
                </c:pt>
                <c:pt idx="3">
                  <c:v>KAMU YÖNETİMİ BÖLÜMÜ</c:v>
                </c:pt>
                <c:pt idx="4">
                  <c:v>ULUSLARARASI İLİŞKİLER BÖLÜMÜ  - %100 İngilizce</c:v>
                </c:pt>
              </c:strCache>
            </c:strRef>
          </c:cat>
          <c:val>
            <c:numRef>
              <c:f>'[İİBF_Grafik_30.09.2025 13.51.33.xlsx]YG(KA)'!$C$2:$C$6</c:f>
              <c:numCache>
                <c:formatCode>General</c:formatCode>
                <c:ptCount val="5"/>
                <c:pt idx="1">
                  <c:v>2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43-4E0C-B466-1EE2331E0A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775962079"/>
        <c:axId val="775948639"/>
      </c:barChart>
      <c:lineChart>
        <c:grouping val="standard"/>
        <c:varyColors val="0"/>
        <c:ser>
          <c:idx val="2"/>
          <c:order val="2"/>
          <c:tx>
            <c:strRef>
              <c:f>'[İİBF_Grafik_30.09.2025 13.51.33.xlsx]YG(KA)'!$D$1</c:f>
              <c:strCache>
                <c:ptCount val="1"/>
                <c:pt idx="0">
                  <c:v>Toplam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'[İİBF_Grafik_30.09.2025 13.51.33.xlsx]YG(KA)'!$A$2:$A$6</c:f>
              <c:strCache>
                <c:ptCount val="5"/>
                <c:pt idx="0">
                  <c:v>YÖNETİM BİLİŞİM SİSTEMLERİ BÖLÜMÜ</c:v>
                </c:pt>
                <c:pt idx="1">
                  <c:v>İŞLETME BÖLÜMÜ </c:v>
                </c:pt>
                <c:pt idx="2">
                  <c:v>MALİYE BÖLÜMÜ </c:v>
                </c:pt>
                <c:pt idx="3">
                  <c:v>KAMU YÖNETİMİ BÖLÜMÜ</c:v>
                </c:pt>
                <c:pt idx="4">
                  <c:v>ULUSLARARASI İLİŞKİLER BÖLÜMÜ  - %100 İngilizce</c:v>
                </c:pt>
              </c:strCache>
            </c:strRef>
          </c:cat>
          <c:val>
            <c:numRef>
              <c:f>'[İİBF_Grafik_30.09.2025 13.51.33.xlsx]YG(KA)'!$D$2:$D$6</c:f>
              <c:numCache>
                <c:formatCode>General</c:formatCode>
                <c:ptCount val="5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E43-4E0C-B466-1EE2331E0A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5962079"/>
        <c:axId val="775948639"/>
      </c:lineChart>
      <c:catAx>
        <c:axId val="7759620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urme Geometric Sans 1" panose="020B0500020000000000" pitchFamily="34" charset="-94"/>
                <a:ea typeface="+mn-ea"/>
                <a:cs typeface="+mn-cs"/>
              </a:defRPr>
            </a:pPr>
            <a:endParaRPr lang="tr-TR"/>
          </a:p>
        </c:txPr>
        <c:crossAx val="775948639"/>
        <c:crosses val="autoZero"/>
        <c:auto val="1"/>
        <c:lblAlgn val="ctr"/>
        <c:lblOffset val="100"/>
        <c:noMultiLvlLbl val="0"/>
      </c:catAx>
      <c:valAx>
        <c:axId val="7759486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urme Geometric Sans 1" panose="020B0500020000000000" pitchFamily="34" charset="-94"/>
                <a:ea typeface="+mn-ea"/>
                <a:cs typeface="+mn-cs"/>
              </a:defRPr>
            </a:pPr>
            <a:endParaRPr lang="tr-TR"/>
          </a:p>
        </c:txPr>
        <c:crossAx val="7759620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urme Geometric Sans 1" panose="020B0500020000000000" pitchFamily="34" charset="-94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sz="1400" b="1" dirty="0" smtClean="0">
                <a:latin typeface="Hurme Geometric Sans 1" panose="020B0500020000000000" pitchFamily="34" charset="-94"/>
              </a:rPr>
              <a:t>2025-2026 Eğitim</a:t>
            </a:r>
            <a:r>
              <a:rPr lang="tr-TR" sz="1400" b="1" baseline="0" dirty="0" smtClean="0">
                <a:latin typeface="Hurme Geometric Sans 1" panose="020B0500020000000000" pitchFamily="34" charset="-94"/>
              </a:rPr>
              <a:t>-Öğretim Yılı Kayıt Yapan Öğrencilerin Sayıları</a:t>
            </a:r>
            <a:endParaRPr lang="tr-TR" sz="1400" b="1" dirty="0">
              <a:latin typeface="Hurme Geometric Sans 1" panose="020B0500020000000000" pitchFamily="34" charset="-94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'[İİBF_Grafik_30.09.2025 13.51.33.xlsx]Sayfa1'!$E$1</c:f>
              <c:strCache>
                <c:ptCount val="1"/>
                <c:pt idx="0">
                  <c:v>Erkek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urme Geometric Sans 1" panose="020B0500020000000000" pitchFamily="34" charset="-94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'[İİBF_Grafik_30.09.2025 13.51.33.xlsx]Sayfa1'!$D$2:$D$10</c:f>
              <c:strCache>
                <c:ptCount val="9"/>
                <c:pt idx="0">
                  <c:v>YKS</c:v>
                </c:pt>
                <c:pt idx="1">
                  <c:v>Yatay Geçiş (Merkezi Puan)</c:v>
                </c:pt>
                <c:pt idx="2">
                  <c:v>Uluslararası</c:v>
                </c:pt>
                <c:pt idx="3">
                  <c:v>Dikey Geçiş</c:v>
                </c:pt>
                <c:pt idx="4">
                  <c:v>Yatay Geçiş (Kurumlar Arası)</c:v>
                </c:pt>
                <c:pt idx="5">
                  <c:v>Çift Anadal</c:v>
                </c:pt>
                <c:pt idx="6">
                  <c:v>Yan Dal</c:v>
                </c:pt>
                <c:pt idx="7">
                  <c:v>Erasmus</c:v>
                </c:pt>
                <c:pt idx="8">
                  <c:v>İİBF</c:v>
                </c:pt>
              </c:strCache>
            </c:strRef>
          </c:cat>
          <c:val>
            <c:numRef>
              <c:f>'[İİBF_Grafik_30.09.2025 13.51.33.xlsx]Sayfa1'!$E$2:$E$10</c:f>
              <c:numCache>
                <c:formatCode>General</c:formatCode>
                <c:ptCount val="9"/>
                <c:pt idx="0">
                  <c:v>184</c:v>
                </c:pt>
                <c:pt idx="1">
                  <c:v>30</c:v>
                </c:pt>
                <c:pt idx="2">
                  <c:v>38</c:v>
                </c:pt>
                <c:pt idx="3">
                  <c:v>11</c:v>
                </c:pt>
                <c:pt idx="4">
                  <c:v>6</c:v>
                </c:pt>
                <c:pt idx="5">
                  <c:v>1</c:v>
                </c:pt>
                <c:pt idx="8">
                  <c:v>270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F6-4DA8-8991-DA9592C22C39}"/>
            </c:ext>
          </c:extLst>
        </c:ser>
        <c:ser>
          <c:idx val="1"/>
          <c:order val="1"/>
          <c:tx>
            <c:strRef>
              <c:f>'[İİBF_Grafik_30.09.2025 13.51.33.xlsx]Sayfa1'!$F$1</c:f>
              <c:strCache>
                <c:ptCount val="1"/>
                <c:pt idx="0">
                  <c:v>Kadın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urme Geometric Sans 1" panose="020B0500020000000000" pitchFamily="34" charset="-94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'[İİBF_Grafik_30.09.2025 13.51.33.xlsx]Sayfa1'!$D$2:$D$10</c:f>
              <c:strCache>
                <c:ptCount val="9"/>
                <c:pt idx="0">
                  <c:v>YKS</c:v>
                </c:pt>
                <c:pt idx="1">
                  <c:v>Yatay Geçiş (Merkezi Puan)</c:v>
                </c:pt>
                <c:pt idx="2">
                  <c:v>Uluslararası</c:v>
                </c:pt>
                <c:pt idx="3">
                  <c:v>Dikey Geçiş</c:v>
                </c:pt>
                <c:pt idx="4">
                  <c:v>Yatay Geçiş (Kurumlar Arası)</c:v>
                </c:pt>
                <c:pt idx="5">
                  <c:v>Çift Anadal</c:v>
                </c:pt>
                <c:pt idx="6">
                  <c:v>Yan Dal</c:v>
                </c:pt>
                <c:pt idx="7">
                  <c:v>Erasmus</c:v>
                </c:pt>
                <c:pt idx="8">
                  <c:v>İİBF</c:v>
                </c:pt>
              </c:strCache>
            </c:strRef>
          </c:cat>
          <c:val>
            <c:numRef>
              <c:f>'[İİBF_Grafik_30.09.2025 13.51.33.xlsx]Sayfa1'!$F$2:$F$10</c:f>
              <c:numCache>
                <c:formatCode>General</c:formatCode>
                <c:ptCount val="9"/>
                <c:pt idx="0">
                  <c:v>366</c:v>
                </c:pt>
                <c:pt idx="1">
                  <c:v>39</c:v>
                </c:pt>
                <c:pt idx="2">
                  <c:v>12</c:v>
                </c:pt>
                <c:pt idx="3">
                  <c:v>10</c:v>
                </c:pt>
                <c:pt idx="4">
                  <c:v>5</c:v>
                </c:pt>
                <c:pt idx="5">
                  <c:v>4</c:v>
                </c:pt>
                <c:pt idx="6">
                  <c:v>3</c:v>
                </c:pt>
                <c:pt idx="7">
                  <c:v>1</c:v>
                </c:pt>
                <c:pt idx="8">
                  <c:v>440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F6-4DA8-8991-DA9592C22C39}"/>
            </c:ext>
          </c:extLst>
        </c:ser>
        <c:ser>
          <c:idx val="2"/>
          <c:order val="2"/>
          <c:tx>
            <c:strRef>
              <c:f>'[İİBF_Grafik_30.09.2025 13.51.33.xlsx]Sayfa1'!$G$1</c:f>
              <c:strCache>
                <c:ptCount val="1"/>
                <c:pt idx="0">
                  <c:v>Toplam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urme Geometric Sans 1" panose="020B0500020000000000" pitchFamily="34" charset="-94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'[İİBF_Grafik_30.09.2025 13.51.33.xlsx]Sayfa1'!$D$2:$D$10</c:f>
              <c:strCache>
                <c:ptCount val="9"/>
                <c:pt idx="0">
                  <c:v>YKS</c:v>
                </c:pt>
                <c:pt idx="1">
                  <c:v>Yatay Geçiş (Merkezi Puan)</c:v>
                </c:pt>
                <c:pt idx="2">
                  <c:v>Uluslararası</c:v>
                </c:pt>
                <c:pt idx="3">
                  <c:v>Dikey Geçiş</c:v>
                </c:pt>
                <c:pt idx="4">
                  <c:v>Yatay Geçiş (Kurumlar Arası)</c:v>
                </c:pt>
                <c:pt idx="5">
                  <c:v>Çift Anadal</c:v>
                </c:pt>
                <c:pt idx="6">
                  <c:v>Yan Dal</c:v>
                </c:pt>
                <c:pt idx="7">
                  <c:v>Erasmus</c:v>
                </c:pt>
                <c:pt idx="8">
                  <c:v>İİBF</c:v>
                </c:pt>
              </c:strCache>
            </c:strRef>
          </c:cat>
          <c:val>
            <c:numRef>
              <c:f>'[İİBF_Grafik_30.09.2025 13.51.33.xlsx]Sayfa1'!$G$2:$G$10</c:f>
              <c:numCache>
                <c:formatCode>General</c:formatCode>
                <c:ptCount val="9"/>
                <c:pt idx="0">
                  <c:v>550</c:v>
                </c:pt>
                <c:pt idx="1">
                  <c:v>69</c:v>
                </c:pt>
                <c:pt idx="2">
                  <c:v>50</c:v>
                </c:pt>
                <c:pt idx="3">
                  <c:v>21</c:v>
                </c:pt>
                <c:pt idx="4">
                  <c:v>11</c:v>
                </c:pt>
                <c:pt idx="5">
                  <c:v>5</c:v>
                </c:pt>
                <c:pt idx="6">
                  <c:v>3</c:v>
                </c:pt>
                <c:pt idx="7">
                  <c:v>1</c:v>
                </c:pt>
                <c:pt idx="8">
                  <c:v>710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F6-4DA8-8991-DA9592C22C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19458688"/>
        <c:axId val="1019449120"/>
      </c:barChart>
      <c:catAx>
        <c:axId val="1019458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19449120"/>
        <c:crosses val="autoZero"/>
        <c:auto val="1"/>
        <c:lblAlgn val="ctr"/>
        <c:lblOffset val="100"/>
        <c:noMultiLvlLbl val="0"/>
      </c:catAx>
      <c:valAx>
        <c:axId val="101944912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019458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0630C-AAE3-4920-B0CE-34D041A94627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1BCF6-433F-44C3-8721-690901A9FF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3600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iri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>
            <a:extLst>
              <a:ext uri="{FF2B5EF4-FFF2-40B4-BE49-F238E27FC236}">
                <a16:creationId xmlns:a16="http://schemas.microsoft.com/office/drawing/2014/main" id="{A39085CA-9906-471D-9CDD-D6949D9C95F2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3B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600" dirty="0"/>
          </a:p>
        </p:txBody>
      </p:sp>
      <p:pic>
        <p:nvPicPr>
          <p:cNvPr id="10" name="Resim 9" descr="çizim içeren bir resim&#10;&#10;Açıklama otomatik olarak oluşturuldu">
            <a:extLst>
              <a:ext uri="{FF2B5EF4-FFF2-40B4-BE49-F238E27FC236}">
                <a16:creationId xmlns:a16="http://schemas.microsoft.com/office/drawing/2014/main" id="{D317CCAB-2494-45E5-9C13-BB47D2F101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810000"/>
            <a:ext cx="3599295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131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>
            <a:extLst>
              <a:ext uri="{FF2B5EF4-FFF2-40B4-BE49-F238E27FC236}">
                <a16:creationId xmlns:a16="http://schemas.microsoft.com/office/drawing/2014/main" id="{C4B81BD0-1990-4E0D-8D3B-6F733B30339A}"/>
              </a:ext>
            </a:extLst>
          </p:cNvPr>
          <p:cNvSpPr/>
          <p:nvPr userDrawn="1"/>
        </p:nvSpPr>
        <p:spPr>
          <a:xfrm>
            <a:off x="0" y="0"/>
            <a:ext cx="9144000" cy="5584054"/>
          </a:xfrm>
          <a:prstGeom prst="rect">
            <a:avLst/>
          </a:prstGeom>
          <a:solidFill>
            <a:srgbClr val="003B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600" dirty="0"/>
          </a:p>
        </p:txBody>
      </p:sp>
      <p:pic>
        <p:nvPicPr>
          <p:cNvPr id="10" name="Resim 9" descr="çizim içeren bir resim&#10;&#10;Açıklama otomatik olarak oluşturuldu">
            <a:extLst>
              <a:ext uri="{FF2B5EF4-FFF2-40B4-BE49-F238E27FC236}">
                <a16:creationId xmlns:a16="http://schemas.microsoft.com/office/drawing/2014/main" id="{A673316F-241C-44CB-8E6C-C8ED05EC5A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810000"/>
            <a:ext cx="2159577" cy="1080000"/>
          </a:xfrm>
          <a:prstGeom prst="rect">
            <a:avLst/>
          </a:prstGeom>
        </p:spPr>
      </p:pic>
      <p:sp>
        <p:nvSpPr>
          <p:cNvPr id="12" name="Dikdörtgen 11">
            <a:extLst>
              <a:ext uri="{FF2B5EF4-FFF2-40B4-BE49-F238E27FC236}">
                <a16:creationId xmlns:a16="http://schemas.microsoft.com/office/drawing/2014/main" id="{ED5311B8-80AF-490B-9AF1-409D868067D5}"/>
              </a:ext>
            </a:extLst>
          </p:cNvPr>
          <p:cNvSpPr/>
          <p:nvPr userDrawn="1"/>
        </p:nvSpPr>
        <p:spPr>
          <a:xfrm>
            <a:off x="8279999" y="0"/>
            <a:ext cx="43200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313523ED-8E9B-4013-A778-33B30D1AA20A}"/>
              </a:ext>
            </a:extLst>
          </p:cNvPr>
          <p:cNvSpPr txBox="1"/>
          <p:nvPr userDrawn="1"/>
        </p:nvSpPr>
        <p:spPr>
          <a:xfrm>
            <a:off x="3240000" y="954000"/>
            <a:ext cx="504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Hurme Geometric Sans 1" panose="020B0200020000000000" pitchFamily="34" charset="-94"/>
              </a:rPr>
              <a:t>T.C.</a:t>
            </a:r>
            <a:br>
              <a:rPr lang="tr-TR" sz="1600" b="1" dirty="0">
                <a:solidFill>
                  <a:schemeClr val="bg1"/>
                </a:solidFill>
                <a:latin typeface="Hurme Geometric Sans 1" panose="020B0200020000000000" pitchFamily="34" charset="-94"/>
              </a:rPr>
            </a:br>
            <a:r>
              <a:rPr lang="tr-TR" sz="1600" b="1" dirty="0">
                <a:solidFill>
                  <a:schemeClr val="bg1"/>
                </a:solidFill>
                <a:latin typeface="Hurme Geometric Sans 1" panose="020B0200020000000000" pitchFamily="34" charset="-94"/>
              </a:rPr>
              <a:t>KARADENİZ TEKNİK ÜNİVERSİTESİ</a:t>
            </a:r>
          </a:p>
        </p:txBody>
      </p:sp>
    </p:spTree>
    <p:extLst>
      <p:ext uri="{BB962C8B-B14F-4D97-AF65-F5344CB8AC3E}">
        <p14:creationId xmlns:p14="http://schemas.microsoft.com/office/powerpoint/2010/main" val="1005993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90295" y="6356351"/>
            <a:ext cx="2057400" cy="365125"/>
          </a:xfrm>
        </p:spPr>
        <p:txBody>
          <a:bodyPr/>
          <a:lstStyle>
            <a:lvl1pPr>
              <a:defRPr sz="1800" b="1">
                <a:solidFill>
                  <a:srgbClr val="003B64"/>
                </a:solidFill>
                <a:latin typeface="Hurme Geometric Sans 1" panose="020B0200020000000000" pitchFamily="34" charset="-94"/>
              </a:defRPr>
            </a:lvl1pPr>
          </a:lstStyle>
          <a:p>
            <a:fld id="{860A2120-F4D3-485F-A5B8-C44F1997944B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2DD28740-61E1-4D55-8201-7BBD8C8A077D}"/>
              </a:ext>
            </a:extLst>
          </p:cNvPr>
          <p:cNvSpPr/>
          <p:nvPr userDrawn="1"/>
        </p:nvSpPr>
        <p:spPr>
          <a:xfrm>
            <a:off x="0" y="0"/>
            <a:ext cx="9144000" cy="864000"/>
          </a:xfrm>
          <a:prstGeom prst="rect">
            <a:avLst/>
          </a:prstGeom>
          <a:solidFill>
            <a:srgbClr val="1739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600" dirty="0"/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6767DF66-3A10-41A4-80F3-52C73BDFD824}"/>
              </a:ext>
            </a:extLst>
          </p:cNvPr>
          <p:cNvSpPr/>
          <p:nvPr userDrawn="1"/>
        </p:nvSpPr>
        <p:spPr>
          <a:xfrm>
            <a:off x="8280000" y="6210000"/>
            <a:ext cx="43200" cy="648000"/>
          </a:xfrm>
          <a:prstGeom prst="rect">
            <a:avLst/>
          </a:prstGeom>
          <a:solidFill>
            <a:srgbClr val="003B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173960"/>
              </a:solidFill>
            </a:endParaRPr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706C3FA9-00B4-4AFE-8BCA-C0B191EFBC66}"/>
              </a:ext>
            </a:extLst>
          </p:cNvPr>
          <p:cNvSpPr/>
          <p:nvPr userDrawn="1"/>
        </p:nvSpPr>
        <p:spPr>
          <a:xfrm>
            <a:off x="8280000" y="0"/>
            <a:ext cx="43200" cy="64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173960"/>
              </a:solidFill>
            </a:endParaRPr>
          </a:p>
        </p:txBody>
      </p:sp>
      <p:pic>
        <p:nvPicPr>
          <p:cNvPr id="16" name="Resim 15" descr="çizim içeren bir resim&#10;&#10;Açıklama otomatik olarak oluşturuldu">
            <a:extLst>
              <a:ext uri="{FF2B5EF4-FFF2-40B4-BE49-F238E27FC236}">
                <a16:creationId xmlns:a16="http://schemas.microsoft.com/office/drawing/2014/main" id="{173E47E8-50A3-45D5-91A1-A5263060CB2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72000"/>
            <a:ext cx="1439718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267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şekkü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>
            <a:extLst>
              <a:ext uri="{FF2B5EF4-FFF2-40B4-BE49-F238E27FC236}">
                <a16:creationId xmlns:a16="http://schemas.microsoft.com/office/drawing/2014/main" id="{93A47783-8EF1-4680-915D-B86157975272}"/>
              </a:ext>
            </a:extLst>
          </p:cNvPr>
          <p:cNvSpPr/>
          <p:nvPr userDrawn="1"/>
        </p:nvSpPr>
        <p:spPr>
          <a:xfrm>
            <a:off x="0" y="0"/>
            <a:ext cx="9144000" cy="864000"/>
          </a:xfrm>
          <a:prstGeom prst="rect">
            <a:avLst/>
          </a:prstGeom>
          <a:solidFill>
            <a:srgbClr val="003B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600" baseline="-25000" dirty="0"/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4E3C9591-59C8-4A36-A479-09E01F07315D}"/>
              </a:ext>
            </a:extLst>
          </p:cNvPr>
          <p:cNvSpPr/>
          <p:nvPr userDrawn="1"/>
        </p:nvSpPr>
        <p:spPr>
          <a:xfrm>
            <a:off x="0" y="863999"/>
            <a:ext cx="9144000" cy="5994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baseline="-25000" dirty="0"/>
          </a:p>
        </p:txBody>
      </p:sp>
      <p:pic>
        <p:nvPicPr>
          <p:cNvPr id="13" name="Resim 12" descr="çizim içeren bir resim&#10;&#10;Açıklama otomatik olarak oluşturuldu">
            <a:extLst>
              <a:ext uri="{FF2B5EF4-FFF2-40B4-BE49-F238E27FC236}">
                <a16:creationId xmlns:a16="http://schemas.microsoft.com/office/drawing/2014/main" id="{CC2D491C-D613-40E1-B671-659EB02C0C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72000"/>
            <a:ext cx="1439718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587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95B04-D58E-4634-B823-5C4919C552B9}" type="datetime1">
              <a:rPr lang="tr-TR" smtClean="0"/>
              <a:t>7.10.2025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A2120-F4D3-485F-A5B8-C44F199794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952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4A37AF26-8CB6-4C22-8614-54356E16C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2120-F4D3-485F-A5B8-C44F1997944B}" type="slidenum">
              <a:rPr lang="tr-TR" smtClean="0"/>
              <a:pPr/>
              <a:t>1</a:t>
            </a:fld>
            <a:endParaRPr lang="tr-TR" dirty="0"/>
          </a:p>
        </p:txBody>
      </p:sp>
      <p:graphicFrame>
        <p:nvGraphicFramePr>
          <p:cNvPr id="11" name="Grafik 10">
            <a:extLst>
              <a:ext uri="{FF2B5EF4-FFF2-40B4-BE49-F238E27FC236}">
                <a16:creationId xmlns:a16="http://schemas.microsoft.com/office/drawing/2014/main" id="{CBA3E20A-88EF-3999-42DD-BA741A5F11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0510821"/>
              </p:ext>
            </p:extLst>
          </p:nvPr>
        </p:nvGraphicFramePr>
        <p:xfrm>
          <a:off x="83127" y="1230284"/>
          <a:ext cx="9060873" cy="48629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1308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4A37AF26-8CB6-4C22-8614-54356E16C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2120-F4D3-485F-A5B8-C44F1997944B}" type="slidenum">
              <a:rPr lang="tr-TR" smtClean="0"/>
              <a:pPr/>
              <a:t>2</a:t>
            </a:fld>
            <a:endParaRPr lang="tr-TR" dirty="0"/>
          </a:p>
        </p:txBody>
      </p:sp>
      <p:graphicFrame>
        <p:nvGraphicFramePr>
          <p:cNvPr id="4" name="Grafik 3">
            <a:extLst>
              <a:ext uri="{FF2B5EF4-FFF2-40B4-BE49-F238E27FC236}">
                <a16:creationId xmlns:a16="http://schemas.microsoft.com/office/drawing/2014/main" id="{30BAF35C-4BE5-4252-B97D-51F21D79795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0937442"/>
              </p:ext>
            </p:extLst>
          </p:nvPr>
        </p:nvGraphicFramePr>
        <p:xfrm>
          <a:off x="219074" y="1014412"/>
          <a:ext cx="8705851" cy="4829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790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4A37AF26-8CB6-4C22-8614-54356E16C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2120-F4D3-485F-A5B8-C44F1997944B}" type="slidenum">
              <a:rPr lang="tr-TR" smtClean="0"/>
              <a:pPr/>
              <a:t>3</a:t>
            </a:fld>
            <a:endParaRPr lang="tr-TR" dirty="0"/>
          </a:p>
        </p:txBody>
      </p:sp>
      <p:graphicFrame>
        <p:nvGraphicFramePr>
          <p:cNvPr id="9" name="Grafik 8">
            <a:extLst>
              <a:ext uri="{FF2B5EF4-FFF2-40B4-BE49-F238E27FC236}">
                <a16:creationId xmlns:a16="http://schemas.microsoft.com/office/drawing/2014/main" id="{114B6C2E-89AB-456B-90D1-704CEA3BFD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9490310"/>
              </p:ext>
            </p:extLst>
          </p:nvPr>
        </p:nvGraphicFramePr>
        <p:xfrm>
          <a:off x="219074" y="1014412"/>
          <a:ext cx="8705851" cy="4829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34739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4A37AF26-8CB6-4C22-8614-54356E16C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2120-F4D3-485F-A5B8-C44F1997944B}" type="slidenum">
              <a:rPr lang="tr-TR" smtClean="0"/>
              <a:pPr/>
              <a:t>4</a:t>
            </a:fld>
            <a:endParaRPr lang="tr-TR" dirty="0"/>
          </a:p>
        </p:txBody>
      </p:sp>
      <p:graphicFrame>
        <p:nvGraphicFramePr>
          <p:cNvPr id="4" name="Grafik 3">
            <a:extLst>
              <a:ext uri="{FF2B5EF4-FFF2-40B4-BE49-F238E27FC236}">
                <a16:creationId xmlns:a16="http://schemas.microsoft.com/office/drawing/2014/main" id="{D1C01DD0-BFFC-492F-A8A9-3D51285588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3535308"/>
              </p:ext>
            </p:extLst>
          </p:nvPr>
        </p:nvGraphicFramePr>
        <p:xfrm>
          <a:off x="219074" y="962025"/>
          <a:ext cx="8705851" cy="4933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0114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4A37AF26-8CB6-4C22-8614-54356E16C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2120-F4D3-485F-A5B8-C44F1997944B}" type="slidenum">
              <a:rPr lang="tr-TR" smtClean="0"/>
              <a:pPr/>
              <a:t>5</a:t>
            </a:fld>
            <a:endParaRPr lang="tr-TR" dirty="0"/>
          </a:p>
        </p:txBody>
      </p:sp>
      <p:graphicFrame>
        <p:nvGraphicFramePr>
          <p:cNvPr id="5" name="Grafik 4">
            <a:extLst>
              <a:ext uri="{FF2B5EF4-FFF2-40B4-BE49-F238E27FC236}">
                <a16:creationId xmlns:a16="http://schemas.microsoft.com/office/drawing/2014/main" id="{49D4AB08-6881-4108-B779-5C5C69086D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2109848"/>
              </p:ext>
            </p:extLst>
          </p:nvPr>
        </p:nvGraphicFramePr>
        <p:xfrm>
          <a:off x="219074" y="1247775"/>
          <a:ext cx="8528621" cy="4362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8693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4A37AF26-8CB6-4C22-8614-54356E16C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2120-F4D3-485F-A5B8-C44F1997944B}" type="slidenum">
              <a:rPr lang="tr-TR" smtClean="0"/>
              <a:pPr/>
              <a:t>6</a:t>
            </a:fld>
            <a:endParaRPr lang="tr-TR" dirty="0"/>
          </a:p>
        </p:txBody>
      </p:sp>
      <p:graphicFrame>
        <p:nvGraphicFramePr>
          <p:cNvPr id="5" name="Grafik 4">
            <a:extLst>
              <a:ext uri="{FF2B5EF4-FFF2-40B4-BE49-F238E27FC236}">
                <a16:creationId xmlns:a16="http://schemas.microsoft.com/office/drawing/2014/main" id="{49D4AB08-6881-4108-B779-5C5C69086D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2109848"/>
              </p:ext>
            </p:extLst>
          </p:nvPr>
        </p:nvGraphicFramePr>
        <p:xfrm>
          <a:off x="219074" y="1247775"/>
          <a:ext cx="8528621" cy="4362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76322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4A37AF26-8CB6-4C22-8614-54356E16C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2120-F4D3-485F-A5B8-C44F1997944B}" type="slidenum">
              <a:rPr lang="tr-TR" smtClean="0"/>
              <a:pPr/>
              <a:t>7</a:t>
            </a:fld>
            <a:endParaRPr lang="tr-TR" dirty="0"/>
          </a:p>
        </p:txBody>
      </p:sp>
      <p:graphicFrame>
        <p:nvGraphicFramePr>
          <p:cNvPr id="7" name="Grafik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6519766"/>
              </p:ext>
            </p:extLst>
          </p:nvPr>
        </p:nvGraphicFramePr>
        <p:xfrm>
          <a:off x="581890" y="1130531"/>
          <a:ext cx="7739149" cy="47881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083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799</TotalTime>
  <Words>82</Words>
  <Application>Microsoft Office PowerPoint</Application>
  <PresentationFormat>Ekran Gösterisi (4:3)</PresentationFormat>
  <Paragraphs>14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Hurme Geometric Sans 1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Barış ÇAĞLAR</dc:creator>
  <cp:lastModifiedBy>Fakülte Sekreteri</cp:lastModifiedBy>
  <cp:revision>57</cp:revision>
  <dcterms:created xsi:type="dcterms:W3CDTF">2020-04-28T11:34:39Z</dcterms:created>
  <dcterms:modified xsi:type="dcterms:W3CDTF">2025-10-07T13:55:00Z</dcterms:modified>
</cp:coreProperties>
</file>