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9" r:id="rId4"/>
    <p:sldId id="261" r:id="rId5"/>
    <p:sldId id="262" r:id="rId6"/>
    <p:sldId id="263" r:id="rId7"/>
    <p:sldId id="290" r:id="rId8"/>
    <p:sldId id="291" r:id="rId9"/>
    <p:sldId id="292" r:id="rId10"/>
    <p:sldId id="265" r:id="rId11"/>
    <p:sldId id="289" r:id="rId12"/>
    <p:sldId id="295" r:id="rId13"/>
    <p:sldId id="294" r:id="rId14"/>
    <p:sldId id="312" r:id="rId15"/>
    <p:sldId id="311" r:id="rId16"/>
    <p:sldId id="279" r:id="rId17"/>
    <p:sldId id="304" r:id="rId18"/>
    <p:sldId id="278" r:id="rId19"/>
    <p:sldId id="305" r:id="rId20"/>
    <p:sldId id="306" r:id="rId21"/>
    <p:sldId id="307" r:id="rId22"/>
    <p:sldId id="296" r:id="rId23"/>
    <p:sldId id="308" r:id="rId24"/>
    <p:sldId id="309" r:id="rId25"/>
    <p:sldId id="316" r:id="rId26"/>
    <p:sldId id="317" r:id="rId27"/>
    <p:sldId id="313" r:id="rId28"/>
    <p:sldId id="318" r:id="rId29"/>
    <p:sldId id="314" r:id="rId30"/>
    <p:sldId id="321" r:id="rId31"/>
    <p:sldId id="330" r:id="rId32"/>
    <p:sldId id="282" r:id="rId33"/>
    <p:sldId id="283" r:id="rId34"/>
    <p:sldId id="324" r:id="rId35"/>
    <p:sldId id="325" r:id="rId36"/>
    <p:sldId id="331" r:id="rId37"/>
    <p:sldId id="329" r:id="rId38"/>
    <p:sldId id="327" r:id="rId39"/>
    <p:sldId id="328" r:id="rId40"/>
    <p:sldId id="323" r:id="rId41"/>
    <p:sldId id="326" r:id="rId42"/>
    <p:sldId id="322" r:id="rId43"/>
    <p:sldId id="285" r:id="rId44"/>
    <p:sldId id="267" r:id="rId45"/>
    <p:sldId id="269" r:id="rId46"/>
    <p:sldId id="273"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BE28097-3203-406A-8EEA-81F324520BCA}" type="datetimeFigureOut">
              <a:rPr lang="tr-TR" smtClean="0"/>
              <a:t>24.12.2024</a:t>
            </a:fld>
            <a:endParaRPr lang="tr-TR"/>
          </a:p>
        </p:txBody>
      </p:sp>
      <p:sp>
        <p:nvSpPr>
          <p:cNvPr id="5" name="Footer Placeholder 4"/>
          <p:cNvSpPr>
            <a:spLocks noGrp="1"/>
          </p:cNvSpPr>
          <p:nvPr>
            <p:ph type="ftr" sz="quarter" idx="11"/>
          </p:nvPr>
        </p:nvSpPr>
        <p:spPr>
          <a:xfrm>
            <a:off x="2692397" y="5037663"/>
            <a:ext cx="5214635" cy="279400"/>
          </a:xfrm>
        </p:spPr>
        <p:txBody>
          <a:bodyPr/>
          <a:lstStyle/>
          <a:p>
            <a:endParaRPr lang="tr-TR"/>
          </a:p>
        </p:txBody>
      </p:sp>
      <p:sp>
        <p:nvSpPr>
          <p:cNvPr id="6" name="Slide Number Placeholder 5"/>
          <p:cNvSpPr>
            <a:spLocks noGrp="1"/>
          </p:cNvSpPr>
          <p:nvPr>
            <p:ph type="sldNum" sz="quarter" idx="12"/>
          </p:nvPr>
        </p:nvSpPr>
        <p:spPr>
          <a:xfrm>
            <a:off x="8956900" y="5037663"/>
            <a:ext cx="551167" cy="279400"/>
          </a:xfrm>
        </p:spPr>
        <p:txBody>
          <a:bodyPr/>
          <a:lstStyle/>
          <a:p>
            <a:fld id="{7CEC5D35-B693-4FC9-9C32-833C8E322744}" type="slidenum">
              <a:rPr lang="tr-TR" smtClean="0"/>
              <a:t>‹#›</a:t>
            </a:fld>
            <a:endParaRPr lang="tr-T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8133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BE28097-3203-406A-8EEA-81F324520BCA}" type="datetimeFigureOut">
              <a:rPr lang="tr-TR" smtClean="0"/>
              <a:t>24.12.2024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CEC5D35-B693-4FC9-9C32-833C8E322744}" type="slidenum">
              <a:rPr lang="tr-TR" smtClean="0"/>
              <a:t>‹#›</a:t>
            </a:fld>
            <a:endParaRPr lang="tr-TR"/>
          </a:p>
        </p:txBody>
      </p:sp>
    </p:spTree>
    <p:extLst>
      <p:ext uri="{BB962C8B-B14F-4D97-AF65-F5344CB8AC3E}">
        <p14:creationId xmlns:p14="http://schemas.microsoft.com/office/powerpoint/2010/main" val="4238692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BE28097-3203-406A-8EEA-81F324520BCA}" type="datetimeFigureOut">
              <a:rPr lang="tr-TR" smtClean="0"/>
              <a:t>24.12.2024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CEC5D35-B693-4FC9-9C32-833C8E322744}" type="slidenum">
              <a:rPr lang="tr-TR" smtClean="0"/>
              <a:t>‹#›</a:t>
            </a:fld>
            <a:endParaRPr lang="tr-T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4620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BE28097-3203-406A-8EEA-81F324520BCA}" type="datetimeFigureOut">
              <a:rPr lang="tr-TR" smtClean="0"/>
              <a:t>24.12.2024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CEC5D35-B693-4FC9-9C32-833C8E322744}" type="slidenum">
              <a:rPr lang="tr-TR" smtClean="0"/>
              <a:t>‹#›</a:t>
            </a:fld>
            <a:endParaRPr lang="tr-T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0532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BE28097-3203-406A-8EEA-81F324520BCA}" type="datetimeFigureOut">
              <a:rPr lang="tr-TR" smtClean="0"/>
              <a:t>24.12.2024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CEC5D35-B693-4FC9-9C32-833C8E322744}" type="slidenum">
              <a:rPr lang="tr-TR" smtClean="0"/>
              <a:t>‹#›</a:t>
            </a:fld>
            <a:endParaRPr lang="tr-TR"/>
          </a:p>
        </p:txBody>
      </p:sp>
    </p:spTree>
    <p:extLst>
      <p:ext uri="{BB962C8B-B14F-4D97-AF65-F5344CB8AC3E}">
        <p14:creationId xmlns:p14="http://schemas.microsoft.com/office/powerpoint/2010/main" val="414398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tr-TR"/>
              <a:t>Asıl başlık stilini düzenlemek için tıklayın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BE28097-3203-406A-8EEA-81F324520BCA}" type="datetimeFigureOut">
              <a:rPr lang="tr-TR" smtClean="0"/>
              <a:t>24.12.2024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CEC5D35-B693-4FC9-9C32-833C8E322744}" type="slidenum">
              <a:rPr lang="tr-TR" smtClean="0"/>
              <a:t>‹#›</a:t>
            </a:fld>
            <a:endParaRPr lang="tr-T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2409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tr-TR"/>
              <a:t>Asıl başlık stilini düzenlemek için tıklayın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BE28097-3203-406A-8EEA-81F324520BCA}" type="datetimeFigureOut">
              <a:rPr lang="tr-TR" smtClean="0"/>
              <a:t>24.12.2024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CEC5D35-B693-4FC9-9C32-833C8E322744}" type="slidenum">
              <a:rPr lang="tr-TR" smtClean="0"/>
              <a:t>‹#›</a:t>
            </a:fld>
            <a:endParaRPr lang="tr-T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0040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BE28097-3203-406A-8EEA-81F324520BCA}" type="datetimeFigureOut">
              <a:rPr lang="tr-TR" smtClean="0"/>
              <a:t>24.12.2024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CEC5D35-B693-4FC9-9C32-833C8E322744}" type="slidenum">
              <a:rPr lang="tr-TR" smtClean="0"/>
              <a:t>‹#›</a:t>
            </a:fld>
            <a:endParaRPr lang="tr-T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3769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BE28097-3203-406A-8EEA-81F324520BCA}" type="datetimeFigureOut">
              <a:rPr lang="tr-TR" smtClean="0"/>
              <a:t>24.12.2024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CEC5D35-B693-4FC9-9C32-833C8E322744}" type="slidenum">
              <a:rPr lang="tr-TR" smtClean="0"/>
              <a:t>‹#›</a:t>
            </a:fld>
            <a:endParaRPr lang="tr-T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5256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BE28097-3203-406A-8EEA-81F324520BCA}" type="datetimeFigureOut">
              <a:rPr lang="tr-TR" smtClean="0"/>
              <a:t>24.12.2024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CEC5D35-B693-4FC9-9C32-833C8E322744}" type="slidenum">
              <a:rPr lang="tr-TR" smtClean="0"/>
              <a:t>‹#›</a:t>
            </a:fld>
            <a:endParaRPr lang="tr-TR"/>
          </a:p>
        </p:txBody>
      </p:sp>
    </p:spTree>
    <p:extLst>
      <p:ext uri="{BB962C8B-B14F-4D97-AF65-F5344CB8AC3E}">
        <p14:creationId xmlns:p14="http://schemas.microsoft.com/office/powerpoint/2010/main" val="2572897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BE28097-3203-406A-8EEA-81F324520BCA}" type="datetimeFigureOut">
              <a:rPr lang="tr-TR" smtClean="0"/>
              <a:t>24.12.2024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CEC5D35-B693-4FC9-9C32-833C8E322744}" type="slidenum">
              <a:rPr lang="tr-TR" smtClean="0"/>
              <a:t>‹#›</a:t>
            </a:fld>
            <a:endParaRPr lang="tr-T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45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BE28097-3203-406A-8EEA-81F324520BCA}" type="datetimeFigureOut">
              <a:rPr lang="tr-TR" smtClean="0"/>
              <a:t>24.12.2024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CEC5D35-B693-4FC9-9C32-833C8E322744}" type="slidenum">
              <a:rPr lang="tr-TR" smtClean="0"/>
              <a:t>‹#›</a:t>
            </a:fld>
            <a:endParaRPr lang="tr-TR"/>
          </a:p>
        </p:txBody>
      </p:sp>
    </p:spTree>
    <p:extLst>
      <p:ext uri="{BB962C8B-B14F-4D97-AF65-F5344CB8AC3E}">
        <p14:creationId xmlns:p14="http://schemas.microsoft.com/office/powerpoint/2010/main" val="775768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BE28097-3203-406A-8EEA-81F324520BCA}" type="datetimeFigureOut">
              <a:rPr lang="tr-TR" smtClean="0"/>
              <a:t>24.12.2024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CEC5D35-B693-4FC9-9C32-833C8E322744}" type="slidenum">
              <a:rPr lang="tr-TR" smtClean="0"/>
              <a:t>‹#›</a:t>
            </a:fld>
            <a:endParaRPr lang="tr-T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4020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BBE28097-3203-406A-8EEA-81F324520BCA}" type="datetimeFigureOut">
              <a:rPr lang="tr-TR" smtClean="0"/>
              <a:t>24.12.2024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CEC5D35-B693-4FC9-9C32-833C8E322744}" type="slidenum">
              <a:rPr lang="tr-TR" smtClean="0"/>
              <a:t>‹#›</a:t>
            </a:fld>
            <a:endParaRPr lang="tr-T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6261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E28097-3203-406A-8EEA-81F324520BCA}" type="datetimeFigureOut">
              <a:rPr lang="tr-TR" smtClean="0"/>
              <a:t>24.12.2024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7CEC5D35-B693-4FC9-9C32-833C8E322744}" type="slidenum">
              <a:rPr lang="tr-TR" smtClean="0"/>
              <a:t>‹#›</a:t>
            </a:fld>
            <a:endParaRPr lang="tr-TR"/>
          </a:p>
        </p:txBody>
      </p:sp>
    </p:spTree>
    <p:extLst>
      <p:ext uri="{BB962C8B-B14F-4D97-AF65-F5344CB8AC3E}">
        <p14:creationId xmlns:p14="http://schemas.microsoft.com/office/powerpoint/2010/main" val="497210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BE28097-3203-406A-8EEA-81F324520BCA}" type="datetimeFigureOut">
              <a:rPr lang="tr-TR" smtClean="0"/>
              <a:t>24.12.2024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CEC5D35-B693-4FC9-9C32-833C8E322744}" type="slidenum">
              <a:rPr lang="tr-TR" smtClean="0"/>
              <a:t>‹#›</a:t>
            </a:fld>
            <a:endParaRPr lang="tr-T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0397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tr-TR"/>
              <a:t>Asıl başlık stilini düzenlemek için tıklayın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BE28097-3203-406A-8EEA-81F324520BCA}" type="datetimeFigureOut">
              <a:rPr lang="tr-TR" smtClean="0"/>
              <a:t>24.12.2024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CEC5D35-B693-4FC9-9C32-833C8E322744}" type="slidenum">
              <a:rPr lang="tr-TR" smtClean="0"/>
              <a:t>‹#›</a:t>
            </a:fld>
            <a:endParaRPr lang="tr-TR"/>
          </a:p>
        </p:txBody>
      </p:sp>
    </p:spTree>
    <p:extLst>
      <p:ext uri="{BB962C8B-B14F-4D97-AF65-F5344CB8AC3E}">
        <p14:creationId xmlns:p14="http://schemas.microsoft.com/office/powerpoint/2010/main" val="312159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BE28097-3203-406A-8EEA-81F324520BCA}" type="datetimeFigureOut">
              <a:rPr lang="tr-TR" smtClean="0"/>
              <a:t>24.12.2024</a:t>
            </a:fld>
            <a:endParaRPr lang="tr-T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tr-T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CEC5D35-B693-4FC9-9C32-833C8E322744}" type="slidenum">
              <a:rPr lang="tr-TR" smtClean="0"/>
              <a:t>‹#›</a:t>
            </a:fld>
            <a:endParaRPr lang="tr-TR"/>
          </a:p>
        </p:txBody>
      </p:sp>
    </p:spTree>
    <p:extLst>
      <p:ext uri="{BB962C8B-B14F-4D97-AF65-F5344CB8AC3E}">
        <p14:creationId xmlns:p14="http://schemas.microsoft.com/office/powerpoint/2010/main" val="20787217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C0F1BDF-59EC-4C70-9D26-96022ED67420}"/>
              </a:ext>
            </a:extLst>
          </p:cNvPr>
          <p:cNvSpPr>
            <a:spLocks noGrp="1"/>
          </p:cNvSpPr>
          <p:nvPr>
            <p:ph type="ctrTitle"/>
          </p:nvPr>
        </p:nvSpPr>
        <p:spPr/>
        <p:txBody>
          <a:bodyPr/>
          <a:lstStyle/>
          <a:p>
            <a:r>
              <a:rPr lang="tr-TR" sz="4400" dirty="0"/>
              <a:t>VERNAL KERATOKONJONKTİVİT</a:t>
            </a:r>
          </a:p>
        </p:txBody>
      </p:sp>
      <p:sp>
        <p:nvSpPr>
          <p:cNvPr id="3" name="Alt Başlık 2">
            <a:extLst>
              <a:ext uri="{FF2B5EF4-FFF2-40B4-BE49-F238E27FC236}">
                <a16:creationId xmlns:a16="http://schemas.microsoft.com/office/drawing/2014/main" id="{087C9AE1-629E-430C-8528-A10C58A122E8}"/>
              </a:ext>
            </a:extLst>
          </p:cNvPr>
          <p:cNvSpPr>
            <a:spLocks noGrp="1"/>
          </p:cNvSpPr>
          <p:nvPr>
            <p:ph type="subTitle" idx="1"/>
          </p:nvPr>
        </p:nvSpPr>
        <p:spPr/>
        <p:txBody>
          <a:bodyPr/>
          <a:lstStyle/>
          <a:p>
            <a:endParaRPr lang="tr-TR" dirty="0"/>
          </a:p>
        </p:txBody>
      </p:sp>
    </p:spTree>
    <p:extLst>
      <p:ext uri="{BB962C8B-B14F-4D97-AF65-F5344CB8AC3E}">
        <p14:creationId xmlns:p14="http://schemas.microsoft.com/office/powerpoint/2010/main" val="2077718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F7C639-74E5-4D95-8F10-4D9A94718481}"/>
              </a:ext>
            </a:extLst>
          </p:cNvPr>
          <p:cNvSpPr>
            <a:spLocks noGrp="1"/>
          </p:cNvSpPr>
          <p:nvPr>
            <p:ph type="title"/>
          </p:nvPr>
        </p:nvSpPr>
        <p:spPr/>
        <p:txBody>
          <a:bodyPr>
            <a:normAutofit/>
          </a:bodyPr>
          <a:lstStyle/>
          <a:p>
            <a:r>
              <a:rPr lang="tr-TR" dirty="0"/>
              <a:t>Bulgular</a:t>
            </a:r>
          </a:p>
        </p:txBody>
      </p:sp>
      <p:sp>
        <p:nvSpPr>
          <p:cNvPr id="3" name="İçerik Yer Tutucusu 2">
            <a:extLst>
              <a:ext uri="{FF2B5EF4-FFF2-40B4-BE49-F238E27FC236}">
                <a16:creationId xmlns:a16="http://schemas.microsoft.com/office/drawing/2014/main" id="{6470DBCC-10CE-400A-899E-A5CBB85FDE08}"/>
              </a:ext>
            </a:extLst>
          </p:cNvPr>
          <p:cNvSpPr>
            <a:spLocks noGrp="1"/>
          </p:cNvSpPr>
          <p:nvPr>
            <p:ph idx="1"/>
          </p:nvPr>
        </p:nvSpPr>
        <p:spPr>
          <a:xfrm>
            <a:off x="1295401" y="2556932"/>
            <a:ext cx="4677031" cy="3318936"/>
          </a:xfrm>
        </p:spPr>
        <p:txBody>
          <a:bodyPr>
            <a:normAutofit fontScale="92500" lnSpcReduction="20000"/>
          </a:bodyPr>
          <a:lstStyle/>
          <a:p>
            <a:r>
              <a:rPr lang="tr-TR" b="1" dirty="0" err="1"/>
              <a:t>Konjonktival</a:t>
            </a:r>
            <a:r>
              <a:rPr lang="tr-TR" b="1" dirty="0"/>
              <a:t> bulgular:</a:t>
            </a:r>
            <a:r>
              <a:rPr lang="tr-TR" dirty="0"/>
              <a:t> </a:t>
            </a:r>
          </a:p>
          <a:p>
            <a:pPr lvl="1"/>
            <a:r>
              <a:rPr lang="tr-TR" dirty="0"/>
              <a:t>Yaygın </a:t>
            </a:r>
            <a:r>
              <a:rPr lang="tr-TR" dirty="0" err="1"/>
              <a:t>konjonktival</a:t>
            </a:r>
            <a:r>
              <a:rPr lang="tr-TR" dirty="0"/>
              <a:t> </a:t>
            </a:r>
            <a:r>
              <a:rPr lang="tr-TR" dirty="0" err="1"/>
              <a:t>hiperemi</a:t>
            </a:r>
            <a:r>
              <a:rPr lang="tr-TR" dirty="0"/>
              <a:t> </a:t>
            </a:r>
          </a:p>
          <a:p>
            <a:pPr lvl="1"/>
            <a:r>
              <a:rPr lang="tr-TR" dirty="0">
                <a:solidFill>
                  <a:schemeClr val="tx2">
                    <a:lumMod val="10000"/>
                    <a:lumOff val="90000"/>
                  </a:schemeClr>
                </a:solidFill>
              </a:rPr>
              <a:t>Üst </a:t>
            </a:r>
            <a:r>
              <a:rPr lang="tr-TR" dirty="0" err="1">
                <a:solidFill>
                  <a:schemeClr val="tx2">
                    <a:lumMod val="10000"/>
                    <a:lumOff val="90000"/>
                  </a:schemeClr>
                </a:solidFill>
              </a:rPr>
              <a:t>tarsal</a:t>
            </a:r>
            <a:r>
              <a:rPr lang="tr-TR" dirty="0">
                <a:solidFill>
                  <a:schemeClr val="tx2">
                    <a:lumMod val="10000"/>
                    <a:lumOff val="90000"/>
                  </a:schemeClr>
                </a:solidFill>
              </a:rPr>
              <a:t> dev </a:t>
            </a:r>
            <a:r>
              <a:rPr lang="tr-TR" dirty="0" err="1">
                <a:solidFill>
                  <a:schemeClr val="tx2">
                    <a:lumMod val="10000"/>
                    <a:lumOff val="90000"/>
                  </a:schemeClr>
                </a:solidFill>
              </a:rPr>
              <a:t>papillalar</a:t>
            </a:r>
            <a:r>
              <a:rPr lang="tr-TR" dirty="0">
                <a:solidFill>
                  <a:schemeClr val="tx2">
                    <a:lumMod val="10000"/>
                    <a:lumOff val="90000"/>
                  </a:schemeClr>
                </a:solidFill>
              </a:rPr>
              <a:t> </a:t>
            </a:r>
          </a:p>
          <a:p>
            <a:pPr lvl="1"/>
            <a:r>
              <a:rPr lang="tr-TR" dirty="0" err="1">
                <a:solidFill>
                  <a:schemeClr val="tx2">
                    <a:lumMod val="10000"/>
                    <a:lumOff val="90000"/>
                  </a:schemeClr>
                </a:solidFill>
              </a:rPr>
              <a:t>Perilimbal</a:t>
            </a:r>
            <a:r>
              <a:rPr lang="tr-TR" dirty="0">
                <a:solidFill>
                  <a:schemeClr val="tx2">
                    <a:lumMod val="10000"/>
                    <a:lumOff val="90000"/>
                  </a:schemeClr>
                </a:solidFill>
              </a:rPr>
              <a:t> dev </a:t>
            </a:r>
            <a:r>
              <a:rPr lang="tr-TR" dirty="0" err="1">
                <a:solidFill>
                  <a:schemeClr val="tx2">
                    <a:lumMod val="10000"/>
                    <a:lumOff val="90000"/>
                  </a:schemeClr>
                </a:solidFill>
              </a:rPr>
              <a:t>papillalar</a:t>
            </a:r>
            <a:r>
              <a:rPr lang="tr-TR" dirty="0">
                <a:solidFill>
                  <a:schemeClr val="tx2">
                    <a:lumMod val="10000"/>
                    <a:lumOff val="90000"/>
                  </a:schemeClr>
                </a:solidFill>
              </a:rPr>
              <a:t> (</a:t>
            </a:r>
            <a:r>
              <a:rPr lang="tr-TR" dirty="0" err="1">
                <a:solidFill>
                  <a:schemeClr val="tx2">
                    <a:lumMod val="10000"/>
                    <a:lumOff val="90000"/>
                  </a:schemeClr>
                </a:solidFill>
              </a:rPr>
              <a:t>Vernal</a:t>
            </a:r>
            <a:r>
              <a:rPr lang="tr-TR" dirty="0">
                <a:solidFill>
                  <a:schemeClr val="tx2">
                    <a:lumMod val="10000"/>
                    <a:lumOff val="90000"/>
                  </a:schemeClr>
                </a:solidFill>
              </a:rPr>
              <a:t> </a:t>
            </a:r>
            <a:r>
              <a:rPr lang="tr-TR" dirty="0" err="1">
                <a:solidFill>
                  <a:schemeClr val="tx2">
                    <a:lumMod val="10000"/>
                    <a:lumOff val="90000"/>
                  </a:schemeClr>
                </a:solidFill>
              </a:rPr>
              <a:t>Keratokonjonktivitte</a:t>
            </a:r>
            <a:r>
              <a:rPr lang="tr-TR" dirty="0">
                <a:solidFill>
                  <a:schemeClr val="tx2">
                    <a:lumMod val="10000"/>
                    <a:lumOff val="90000"/>
                  </a:schemeClr>
                </a:solidFill>
              </a:rPr>
              <a:t>, kalınlaşmış </a:t>
            </a:r>
            <a:r>
              <a:rPr lang="tr-TR" dirty="0" err="1">
                <a:solidFill>
                  <a:schemeClr val="tx2">
                    <a:lumMod val="10000"/>
                    <a:lumOff val="90000"/>
                  </a:schemeClr>
                </a:solidFill>
              </a:rPr>
              <a:t>limbus</a:t>
            </a:r>
            <a:r>
              <a:rPr lang="tr-TR" dirty="0">
                <a:solidFill>
                  <a:schemeClr val="tx2">
                    <a:lumMod val="10000"/>
                    <a:lumOff val="90000"/>
                  </a:schemeClr>
                </a:solidFill>
              </a:rPr>
              <a:t> ve </a:t>
            </a:r>
            <a:r>
              <a:rPr lang="tr-TR" dirty="0" err="1">
                <a:solidFill>
                  <a:schemeClr val="tx2">
                    <a:lumMod val="10000"/>
                    <a:lumOff val="90000"/>
                  </a:schemeClr>
                </a:solidFill>
              </a:rPr>
              <a:t>jelatinöz</a:t>
            </a:r>
            <a:r>
              <a:rPr lang="tr-TR" dirty="0">
                <a:solidFill>
                  <a:schemeClr val="tx2">
                    <a:lumMod val="10000"/>
                    <a:lumOff val="90000"/>
                  </a:schemeClr>
                </a:solidFill>
              </a:rPr>
              <a:t> </a:t>
            </a:r>
            <a:r>
              <a:rPr lang="tr-TR" dirty="0" err="1">
                <a:solidFill>
                  <a:schemeClr val="tx2">
                    <a:lumMod val="10000"/>
                    <a:lumOff val="90000"/>
                  </a:schemeClr>
                </a:solidFill>
              </a:rPr>
              <a:t>limbal</a:t>
            </a:r>
            <a:r>
              <a:rPr lang="tr-TR" dirty="0">
                <a:solidFill>
                  <a:schemeClr val="tx2">
                    <a:lumMod val="10000"/>
                    <a:lumOff val="90000"/>
                  </a:schemeClr>
                </a:solidFill>
              </a:rPr>
              <a:t> </a:t>
            </a:r>
            <a:r>
              <a:rPr lang="tr-TR" dirty="0" err="1">
                <a:solidFill>
                  <a:schemeClr val="tx2">
                    <a:lumMod val="10000"/>
                    <a:lumOff val="90000"/>
                  </a:schemeClr>
                </a:solidFill>
              </a:rPr>
              <a:t>infiltratların</a:t>
            </a:r>
            <a:r>
              <a:rPr lang="tr-TR" dirty="0">
                <a:solidFill>
                  <a:schemeClr val="tx2">
                    <a:lumMod val="10000"/>
                    <a:lumOff val="90000"/>
                  </a:schemeClr>
                </a:solidFill>
              </a:rPr>
              <a:t> sebep olduğu görünüm [</a:t>
            </a:r>
            <a:r>
              <a:rPr lang="tr-TR" b="1" dirty="0" err="1">
                <a:solidFill>
                  <a:schemeClr val="tx2">
                    <a:lumMod val="10000"/>
                    <a:lumOff val="90000"/>
                  </a:schemeClr>
                </a:solidFill>
              </a:rPr>
              <a:t>Horner-Trantas</a:t>
            </a:r>
            <a:r>
              <a:rPr lang="tr-TR" b="1" dirty="0">
                <a:solidFill>
                  <a:schemeClr val="tx2">
                    <a:lumMod val="10000"/>
                    <a:lumOff val="90000"/>
                  </a:schemeClr>
                </a:solidFill>
              </a:rPr>
              <a:t> noktaları</a:t>
            </a:r>
            <a:r>
              <a:rPr lang="tr-TR" dirty="0">
                <a:solidFill>
                  <a:schemeClr val="tx2">
                    <a:lumMod val="10000"/>
                    <a:lumOff val="90000"/>
                  </a:schemeClr>
                </a:solidFill>
              </a:rPr>
              <a:t>])</a:t>
            </a:r>
          </a:p>
          <a:p>
            <a:pPr lvl="1"/>
            <a:r>
              <a:rPr lang="tr-TR" dirty="0">
                <a:solidFill>
                  <a:schemeClr val="tx2">
                    <a:lumMod val="10000"/>
                    <a:lumOff val="90000"/>
                  </a:schemeClr>
                </a:solidFill>
              </a:rPr>
              <a:t>Nadiren </a:t>
            </a:r>
            <a:r>
              <a:rPr lang="tr-TR" dirty="0" err="1">
                <a:solidFill>
                  <a:schemeClr val="tx2">
                    <a:lumMod val="10000"/>
                    <a:lumOff val="90000"/>
                  </a:schemeClr>
                </a:solidFill>
              </a:rPr>
              <a:t>semblefaron</a:t>
            </a:r>
            <a:r>
              <a:rPr lang="tr-TR" dirty="0">
                <a:solidFill>
                  <a:schemeClr val="tx2">
                    <a:lumMod val="10000"/>
                    <a:lumOff val="90000"/>
                  </a:schemeClr>
                </a:solidFill>
              </a:rPr>
              <a:t> ve </a:t>
            </a:r>
            <a:r>
              <a:rPr lang="tr-TR" dirty="0" err="1">
                <a:solidFill>
                  <a:schemeClr val="tx2">
                    <a:lumMod val="10000"/>
                    <a:lumOff val="90000"/>
                  </a:schemeClr>
                </a:solidFill>
              </a:rPr>
              <a:t>konjonktival</a:t>
            </a:r>
            <a:r>
              <a:rPr lang="tr-TR" dirty="0">
                <a:solidFill>
                  <a:schemeClr val="tx2">
                    <a:lumMod val="10000"/>
                    <a:lumOff val="90000"/>
                  </a:schemeClr>
                </a:solidFill>
              </a:rPr>
              <a:t> </a:t>
            </a:r>
            <a:r>
              <a:rPr lang="tr-TR" dirty="0" err="1">
                <a:solidFill>
                  <a:schemeClr val="tx2">
                    <a:lumMod val="10000"/>
                    <a:lumOff val="90000"/>
                  </a:schemeClr>
                </a:solidFill>
              </a:rPr>
              <a:t>fibrozis</a:t>
            </a:r>
            <a:r>
              <a:rPr lang="tr-TR" dirty="0">
                <a:solidFill>
                  <a:schemeClr val="tx2">
                    <a:lumMod val="10000"/>
                    <a:lumOff val="90000"/>
                  </a:schemeClr>
                </a:solidFill>
              </a:rPr>
              <a:t> </a:t>
            </a:r>
            <a:r>
              <a:rPr lang="tr-TR" dirty="0" err="1">
                <a:solidFill>
                  <a:schemeClr val="tx2">
                    <a:lumMod val="10000"/>
                    <a:lumOff val="90000"/>
                  </a:schemeClr>
                </a:solidFill>
              </a:rPr>
              <a:t>olb</a:t>
            </a:r>
            <a:r>
              <a:rPr lang="tr-TR" dirty="0">
                <a:solidFill>
                  <a:schemeClr val="tx2">
                    <a:lumMod val="10000"/>
                    <a:lumOff val="90000"/>
                  </a:schemeClr>
                </a:solidFill>
              </a:rPr>
              <a:t>.</a:t>
            </a:r>
          </a:p>
          <a:p>
            <a:endParaRPr lang="tr-TR" dirty="0"/>
          </a:p>
        </p:txBody>
      </p:sp>
      <p:sp>
        <p:nvSpPr>
          <p:cNvPr id="5" name="AutoShape 4" descr="keratokonjonktivit">
            <a:extLst>
              <a:ext uri="{FF2B5EF4-FFF2-40B4-BE49-F238E27FC236}">
                <a16:creationId xmlns:a16="http://schemas.microsoft.com/office/drawing/2014/main" id="{ED1CAF59-3F56-4914-8E07-B9EDA4118B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34" name="Picture 10" descr="Konjonktivit">
            <a:extLst>
              <a:ext uri="{FF2B5EF4-FFF2-40B4-BE49-F238E27FC236}">
                <a16:creationId xmlns:a16="http://schemas.microsoft.com/office/drawing/2014/main" id="{67DBB563-A173-4670-AD8C-399333778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356" y="2621105"/>
            <a:ext cx="2208770" cy="100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029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F7C639-74E5-4D95-8F10-4D9A94718481}"/>
              </a:ext>
            </a:extLst>
          </p:cNvPr>
          <p:cNvSpPr>
            <a:spLocks noGrp="1"/>
          </p:cNvSpPr>
          <p:nvPr>
            <p:ph type="title"/>
          </p:nvPr>
        </p:nvSpPr>
        <p:spPr/>
        <p:txBody>
          <a:bodyPr>
            <a:normAutofit/>
          </a:bodyPr>
          <a:lstStyle/>
          <a:p>
            <a:r>
              <a:rPr lang="tr-TR" dirty="0"/>
              <a:t>Bulgular</a:t>
            </a:r>
          </a:p>
        </p:txBody>
      </p:sp>
      <p:sp>
        <p:nvSpPr>
          <p:cNvPr id="3" name="İçerik Yer Tutucusu 2">
            <a:extLst>
              <a:ext uri="{FF2B5EF4-FFF2-40B4-BE49-F238E27FC236}">
                <a16:creationId xmlns:a16="http://schemas.microsoft.com/office/drawing/2014/main" id="{6470DBCC-10CE-400A-899E-A5CBB85FDE08}"/>
              </a:ext>
            </a:extLst>
          </p:cNvPr>
          <p:cNvSpPr>
            <a:spLocks noGrp="1"/>
          </p:cNvSpPr>
          <p:nvPr>
            <p:ph idx="1"/>
          </p:nvPr>
        </p:nvSpPr>
        <p:spPr>
          <a:xfrm>
            <a:off x="1295401" y="2556932"/>
            <a:ext cx="4677031" cy="3318936"/>
          </a:xfrm>
        </p:spPr>
        <p:txBody>
          <a:bodyPr>
            <a:normAutofit fontScale="92500" lnSpcReduction="20000"/>
          </a:bodyPr>
          <a:lstStyle/>
          <a:p>
            <a:r>
              <a:rPr lang="tr-TR" b="1" dirty="0" err="1"/>
              <a:t>Konjonktival</a:t>
            </a:r>
            <a:r>
              <a:rPr lang="tr-TR" b="1" dirty="0"/>
              <a:t> bulgular:</a:t>
            </a:r>
            <a:r>
              <a:rPr lang="tr-TR" dirty="0"/>
              <a:t> </a:t>
            </a:r>
          </a:p>
          <a:p>
            <a:pPr lvl="1"/>
            <a:r>
              <a:rPr lang="tr-TR" sz="2100" dirty="0">
                <a:solidFill>
                  <a:schemeClr val="tx2">
                    <a:lumMod val="10000"/>
                    <a:lumOff val="90000"/>
                  </a:schemeClr>
                </a:solidFill>
              </a:rPr>
              <a:t>Yaygın </a:t>
            </a:r>
            <a:r>
              <a:rPr lang="tr-TR" sz="2100" dirty="0" err="1">
                <a:solidFill>
                  <a:schemeClr val="tx2">
                    <a:lumMod val="10000"/>
                    <a:lumOff val="90000"/>
                  </a:schemeClr>
                </a:solidFill>
              </a:rPr>
              <a:t>konjonktival</a:t>
            </a:r>
            <a:r>
              <a:rPr lang="tr-TR" sz="2100" dirty="0">
                <a:solidFill>
                  <a:schemeClr val="tx2">
                    <a:lumMod val="10000"/>
                    <a:lumOff val="90000"/>
                  </a:schemeClr>
                </a:solidFill>
              </a:rPr>
              <a:t> </a:t>
            </a:r>
            <a:r>
              <a:rPr lang="tr-TR" sz="2100" dirty="0" err="1">
                <a:solidFill>
                  <a:schemeClr val="tx2">
                    <a:lumMod val="10000"/>
                    <a:lumOff val="90000"/>
                  </a:schemeClr>
                </a:solidFill>
              </a:rPr>
              <a:t>hiperemi</a:t>
            </a:r>
            <a:r>
              <a:rPr lang="tr-TR" sz="2100" dirty="0">
                <a:solidFill>
                  <a:schemeClr val="tx2">
                    <a:lumMod val="10000"/>
                    <a:lumOff val="90000"/>
                  </a:schemeClr>
                </a:solidFill>
              </a:rPr>
              <a:t> </a:t>
            </a:r>
          </a:p>
          <a:p>
            <a:pPr lvl="1"/>
            <a:r>
              <a:rPr lang="tr-TR" dirty="0">
                <a:solidFill>
                  <a:schemeClr val="tx1"/>
                </a:solidFill>
              </a:rPr>
              <a:t>Üst </a:t>
            </a:r>
            <a:r>
              <a:rPr lang="tr-TR" dirty="0" err="1">
                <a:solidFill>
                  <a:schemeClr val="tx1"/>
                </a:solidFill>
              </a:rPr>
              <a:t>tarsal</a:t>
            </a:r>
            <a:r>
              <a:rPr lang="tr-TR" dirty="0">
                <a:solidFill>
                  <a:schemeClr val="tx1"/>
                </a:solidFill>
              </a:rPr>
              <a:t> dev </a:t>
            </a:r>
            <a:r>
              <a:rPr lang="tr-TR" dirty="0" err="1">
                <a:solidFill>
                  <a:schemeClr val="tx1"/>
                </a:solidFill>
              </a:rPr>
              <a:t>papillalar</a:t>
            </a:r>
            <a:r>
              <a:rPr lang="tr-TR" dirty="0">
                <a:solidFill>
                  <a:schemeClr val="tx1"/>
                </a:solidFill>
              </a:rPr>
              <a:t> </a:t>
            </a:r>
          </a:p>
          <a:p>
            <a:pPr lvl="1"/>
            <a:r>
              <a:rPr lang="tr-TR" dirty="0" err="1">
                <a:solidFill>
                  <a:schemeClr val="tx2">
                    <a:lumMod val="10000"/>
                    <a:lumOff val="90000"/>
                  </a:schemeClr>
                </a:solidFill>
              </a:rPr>
              <a:t>Perilimbal</a:t>
            </a:r>
            <a:r>
              <a:rPr lang="tr-TR" dirty="0">
                <a:solidFill>
                  <a:schemeClr val="tx2">
                    <a:lumMod val="10000"/>
                    <a:lumOff val="90000"/>
                  </a:schemeClr>
                </a:solidFill>
              </a:rPr>
              <a:t> dev </a:t>
            </a:r>
            <a:r>
              <a:rPr lang="tr-TR" dirty="0" err="1">
                <a:solidFill>
                  <a:schemeClr val="tx2">
                    <a:lumMod val="10000"/>
                    <a:lumOff val="90000"/>
                  </a:schemeClr>
                </a:solidFill>
              </a:rPr>
              <a:t>papillalar</a:t>
            </a:r>
            <a:r>
              <a:rPr lang="tr-TR" dirty="0">
                <a:solidFill>
                  <a:schemeClr val="tx2">
                    <a:lumMod val="10000"/>
                    <a:lumOff val="90000"/>
                  </a:schemeClr>
                </a:solidFill>
              </a:rPr>
              <a:t> (</a:t>
            </a:r>
            <a:r>
              <a:rPr lang="tr-TR" dirty="0" err="1">
                <a:solidFill>
                  <a:schemeClr val="tx2">
                    <a:lumMod val="10000"/>
                    <a:lumOff val="90000"/>
                  </a:schemeClr>
                </a:solidFill>
              </a:rPr>
              <a:t>Vernal</a:t>
            </a:r>
            <a:r>
              <a:rPr lang="tr-TR" dirty="0">
                <a:solidFill>
                  <a:schemeClr val="tx2">
                    <a:lumMod val="10000"/>
                    <a:lumOff val="90000"/>
                  </a:schemeClr>
                </a:solidFill>
              </a:rPr>
              <a:t> </a:t>
            </a:r>
            <a:r>
              <a:rPr lang="tr-TR" dirty="0" err="1">
                <a:solidFill>
                  <a:schemeClr val="tx2">
                    <a:lumMod val="10000"/>
                    <a:lumOff val="90000"/>
                  </a:schemeClr>
                </a:solidFill>
              </a:rPr>
              <a:t>Keratokonjonktivitte</a:t>
            </a:r>
            <a:r>
              <a:rPr lang="tr-TR" dirty="0">
                <a:solidFill>
                  <a:schemeClr val="tx2">
                    <a:lumMod val="10000"/>
                    <a:lumOff val="90000"/>
                  </a:schemeClr>
                </a:solidFill>
              </a:rPr>
              <a:t>, kalınlaşmış </a:t>
            </a:r>
            <a:r>
              <a:rPr lang="tr-TR" dirty="0" err="1">
                <a:solidFill>
                  <a:schemeClr val="tx2">
                    <a:lumMod val="10000"/>
                    <a:lumOff val="90000"/>
                  </a:schemeClr>
                </a:solidFill>
              </a:rPr>
              <a:t>limbus</a:t>
            </a:r>
            <a:r>
              <a:rPr lang="tr-TR" dirty="0">
                <a:solidFill>
                  <a:schemeClr val="tx2">
                    <a:lumMod val="10000"/>
                    <a:lumOff val="90000"/>
                  </a:schemeClr>
                </a:solidFill>
              </a:rPr>
              <a:t> ve </a:t>
            </a:r>
            <a:r>
              <a:rPr lang="tr-TR" dirty="0" err="1">
                <a:solidFill>
                  <a:schemeClr val="tx2">
                    <a:lumMod val="10000"/>
                    <a:lumOff val="90000"/>
                  </a:schemeClr>
                </a:solidFill>
              </a:rPr>
              <a:t>jelatinöz</a:t>
            </a:r>
            <a:r>
              <a:rPr lang="tr-TR" dirty="0">
                <a:solidFill>
                  <a:schemeClr val="tx2">
                    <a:lumMod val="10000"/>
                    <a:lumOff val="90000"/>
                  </a:schemeClr>
                </a:solidFill>
              </a:rPr>
              <a:t> </a:t>
            </a:r>
            <a:r>
              <a:rPr lang="tr-TR" dirty="0" err="1">
                <a:solidFill>
                  <a:schemeClr val="tx2">
                    <a:lumMod val="10000"/>
                    <a:lumOff val="90000"/>
                  </a:schemeClr>
                </a:solidFill>
              </a:rPr>
              <a:t>limbal</a:t>
            </a:r>
            <a:r>
              <a:rPr lang="tr-TR" dirty="0">
                <a:solidFill>
                  <a:schemeClr val="tx2">
                    <a:lumMod val="10000"/>
                    <a:lumOff val="90000"/>
                  </a:schemeClr>
                </a:solidFill>
              </a:rPr>
              <a:t> </a:t>
            </a:r>
            <a:r>
              <a:rPr lang="tr-TR" dirty="0" err="1">
                <a:solidFill>
                  <a:schemeClr val="tx2">
                    <a:lumMod val="10000"/>
                    <a:lumOff val="90000"/>
                  </a:schemeClr>
                </a:solidFill>
              </a:rPr>
              <a:t>infiltratların</a:t>
            </a:r>
            <a:r>
              <a:rPr lang="tr-TR" dirty="0">
                <a:solidFill>
                  <a:schemeClr val="tx2">
                    <a:lumMod val="10000"/>
                    <a:lumOff val="90000"/>
                  </a:schemeClr>
                </a:solidFill>
              </a:rPr>
              <a:t> sebep olduğu görünüm [</a:t>
            </a:r>
            <a:r>
              <a:rPr lang="tr-TR" b="1" dirty="0" err="1">
                <a:solidFill>
                  <a:schemeClr val="tx2">
                    <a:lumMod val="10000"/>
                    <a:lumOff val="90000"/>
                  </a:schemeClr>
                </a:solidFill>
              </a:rPr>
              <a:t>Horner-Trantas</a:t>
            </a:r>
            <a:r>
              <a:rPr lang="tr-TR" b="1" dirty="0">
                <a:solidFill>
                  <a:schemeClr val="tx2">
                    <a:lumMod val="10000"/>
                    <a:lumOff val="90000"/>
                  </a:schemeClr>
                </a:solidFill>
              </a:rPr>
              <a:t> noktaları</a:t>
            </a:r>
            <a:r>
              <a:rPr lang="tr-TR" dirty="0">
                <a:solidFill>
                  <a:schemeClr val="tx2">
                    <a:lumMod val="10000"/>
                    <a:lumOff val="90000"/>
                  </a:schemeClr>
                </a:solidFill>
              </a:rPr>
              <a:t>])</a:t>
            </a:r>
          </a:p>
          <a:p>
            <a:pPr lvl="1"/>
            <a:r>
              <a:rPr lang="tr-TR" dirty="0">
                <a:solidFill>
                  <a:schemeClr val="tx2">
                    <a:lumMod val="10000"/>
                    <a:lumOff val="90000"/>
                  </a:schemeClr>
                </a:solidFill>
              </a:rPr>
              <a:t>Nadiren </a:t>
            </a:r>
            <a:r>
              <a:rPr lang="tr-TR" dirty="0" err="1">
                <a:solidFill>
                  <a:schemeClr val="tx2">
                    <a:lumMod val="10000"/>
                    <a:lumOff val="90000"/>
                  </a:schemeClr>
                </a:solidFill>
              </a:rPr>
              <a:t>semblefaron</a:t>
            </a:r>
            <a:r>
              <a:rPr lang="tr-TR" dirty="0">
                <a:solidFill>
                  <a:schemeClr val="tx2">
                    <a:lumMod val="10000"/>
                    <a:lumOff val="90000"/>
                  </a:schemeClr>
                </a:solidFill>
              </a:rPr>
              <a:t> ve </a:t>
            </a:r>
            <a:r>
              <a:rPr lang="tr-TR" dirty="0" err="1">
                <a:solidFill>
                  <a:schemeClr val="tx2">
                    <a:lumMod val="10000"/>
                    <a:lumOff val="90000"/>
                  </a:schemeClr>
                </a:solidFill>
              </a:rPr>
              <a:t>konjonktival</a:t>
            </a:r>
            <a:r>
              <a:rPr lang="tr-TR" dirty="0">
                <a:solidFill>
                  <a:schemeClr val="tx2">
                    <a:lumMod val="10000"/>
                    <a:lumOff val="90000"/>
                  </a:schemeClr>
                </a:solidFill>
              </a:rPr>
              <a:t> </a:t>
            </a:r>
            <a:r>
              <a:rPr lang="tr-TR" dirty="0" err="1">
                <a:solidFill>
                  <a:schemeClr val="tx2">
                    <a:lumMod val="10000"/>
                    <a:lumOff val="90000"/>
                  </a:schemeClr>
                </a:solidFill>
              </a:rPr>
              <a:t>fibrozis</a:t>
            </a:r>
            <a:r>
              <a:rPr lang="tr-TR" dirty="0">
                <a:solidFill>
                  <a:schemeClr val="tx2">
                    <a:lumMod val="10000"/>
                    <a:lumOff val="90000"/>
                  </a:schemeClr>
                </a:solidFill>
              </a:rPr>
              <a:t> </a:t>
            </a:r>
            <a:r>
              <a:rPr lang="tr-TR" dirty="0" err="1">
                <a:solidFill>
                  <a:schemeClr val="tx2">
                    <a:lumMod val="10000"/>
                    <a:lumOff val="90000"/>
                  </a:schemeClr>
                </a:solidFill>
              </a:rPr>
              <a:t>olb</a:t>
            </a:r>
            <a:r>
              <a:rPr lang="tr-TR" dirty="0">
                <a:solidFill>
                  <a:schemeClr val="tx2">
                    <a:lumMod val="10000"/>
                    <a:lumOff val="90000"/>
                  </a:schemeClr>
                </a:solidFill>
              </a:rPr>
              <a:t>.</a:t>
            </a:r>
          </a:p>
          <a:p>
            <a:endParaRPr lang="tr-TR" dirty="0"/>
          </a:p>
        </p:txBody>
      </p:sp>
      <p:sp>
        <p:nvSpPr>
          <p:cNvPr id="5" name="AutoShape 4" descr="keratokonjonktivit">
            <a:extLst>
              <a:ext uri="{FF2B5EF4-FFF2-40B4-BE49-F238E27FC236}">
                <a16:creationId xmlns:a16="http://schemas.microsoft.com/office/drawing/2014/main" id="{ED1CAF59-3F56-4914-8E07-B9EDA4118B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 name="Resim 7">
            <a:extLst>
              <a:ext uri="{FF2B5EF4-FFF2-40B4-BE49-F238E27FC236}">
                <a16:creationId xmlns:a16="http://schemas.microsoft.com/office/drawing/2014/main" id="{235BCE6D-68B8-4E72-8947-008B73618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961" y="2988886"/>
            <a:ext cx="1723462" cy="1237063"/>
          </a:xfrm>
          <a:prstGeom prst="rect">
            <a:avLst/>
          </a:prstGeom>
        </p:spPr>
      </p:pic>
      <p:pic>
        <p:nvPicPr>
          <p:cNvPr id="1032" name="Picture 8" descr="oküler yüzey hastalıkları">
            <a:extLst>
              <a:ext uri="{FF2B5EF4-FFF2-40B4-BE49-F238E27FC236}">
                <a16:creationId xmlns:a16="http://schemas.microsoft.com/office/drawing/2014/main" id="{A528DCC7-E77D-4194-A557-B1330C873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161" y="2988886"/>
            <a:ext cx="1948892" cy="12370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8AAA334C-A59E-4FC8-8E62-4D43CFA5B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3700" y="4346428"/>
            <a:ext cx="1932353" cy="1277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237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F7C639-74E5-4D95-8F10-4D9A94718481}"/>
              </a:ext>
            </a:extLst>
          </p:cNvPr>
          <p:cNvSpPr>
            <a:spLocks noGrp="1"/>
          </p:cNvSpPr>
          <p:nvPr>
            <p:ph type="title"/>
          </p:nvPr>
        </p:nvSpPr>
        <p:spPr/>
        <p:txBody>
          <a:bodyPr>
            <a:normAutofit/>
          </a:bodyPr>
          <a:lstStyle/>
          <a:p>
            <a:r>
              <a:rPr lang="tr-TR" dirty="0"/>
              <a:t>Bulgular</a:t>
            </a:r>
          </a:p>
        </p:txBody>
      </p:sp>
      <p:sp>
        <p:nvSpPr>
          <p:cNvPr id="3" name="İçerik Yer Tutucusu 2">
            <a:extLst>
              <a:ext uri="{FF2B5EF4-FFF2-40B4-BE49-F238E27FC236}">
                <a16:creationId xmlns:a16="http://schemas.microsoft.com/office/drawing/2014/main" id="{6470DBCC-10CE-400A-899E-A5CBB85FDE08}"/>
              </a:ext>
            </a:extLst>
          </p:cNvPr>
          <p:cNvSpPr>
            <a:spLocks noGrp="1"/>
          </p:cNvSpPr>
          <p:nvPr>
            <p:ph idx="1"/>
          </p:nvPr>
        </p:nvSpPr>
        <p:spPr>
          <a:xfrm>
            <a:off x="1295401" y="2556932"/>
            <a:ext cx="4677031" cy="3318936"/>
          </a:xfrm>
        </p:spPr>
        <p:txBody>
          <a:bodyPr>
            <a:normAutofit fontScale="92500" lnSpcReduction="20000"/>
          </a:bodyPr>
          <a:lstStyle/>
          <a:p>
            <a:r>
              <a:rPr lang="tr-TR" b="1" dirty="0" err="1"/>
              <a:t>Konjonktival</a:t>
            </a:r>
            <a:r>
              <a:rPr lang="tr-TR" b="1" dirty="0"/>
              <a:t> bulgular:</a:t>
            </a:r>
            <a:r>
              <a:rPr lang="tr-TR" dirty="0"/>
              <a:t> </a:t>
            </a:r>
          </a:p>
          <a:p>
            <a:pPr lvl="1"/>
            <a:r>
              <a:rPr lang="tr-TR" sz="2100" dirty="0">
                <a:solidFill>
                  <a:schemeClr val="tx2">
                    <a:lumMod val="10000"/>
                    <a:lumOff val="90000"/>
                  </a:schemeClr>
                </a:solidFill>
              </a:rPr>
              <a:t>Yaygın </a:t>
            </a:r>
            <a:r>
              <a:rPr lang="tr-TR" sz="2100" dirty="0" err="1">
                <a:solidFill>
                  <a:schemeClr val="tx2">
                    <a:lumMod val="10000"/>
                    <a:lumOff val="90000"/>
                  </a:schemeClr>
                </a:solidFill>
              </a:rPr>
              <a:t>konjonktival</a:t>
            </a:r>
            <a:r>
              <a:rPr lang="tr-TR" sz="2100" dirty="0">
                <a:solidFill>
                  <a:schemeClr val="tx2">
                    <a:lumMod val="10000"/>
                    <a:lumOff val="90000"/>
                  </a:schemeClr>
                </a:solidFill>
              </a:rPr>
              <a:t> </a:t>
            </a:r>
            <a:r>
              <a:rPr lang="tr-TR" sz="2100" dirty="0" err="1">
                <a:solidFill>
                  <a:schemeClr val="tx2">
                    <a:lumMod val="10000"/>
                    <a:lumOff val="90000"/>
                  </a:schemeClr>
                </a:solidFill>
              </a:rPr>
              <a:t>hiperemi</a:t>
            </a:r>
            <a:r>
              <a:rPr lang="tr-TR" sz="2100" dirty="0">
                <a:solidFill>
                  <a:schemeClr val="tx2">
                    <a:lumMod val="10000"/>
                    <a:lumOff val="90000"/>
                  </a:schemeClr>
                </a:solidFill>
              </a:rPr>
              <a:t> </a:t>
            </a:r>
          </a:p>
          <a:p>
            <a:pPr lvl="1"/>
            <a:r>
              <a:rPr lang="tr-TR" dirty="0">
                <a:solidFill>
                  <a:schemeClr val="tx2">
                    <a:lumMod val="10000"/>
                    <a:lumOff val="90000"/>
                  </a:schemeClr>
                </a:solidFill>
              </a:rPr>
              <a:t>Üst </a:t>
            </a:r>
            <a:r>
              <a:rPr lang="tr-TR" dirty="0" err="1">
                <a:solidFill>
                  <a:schemeClr val="tx2">
                    <a:lumMod val="10000"/>
                    <a:lumOff val="90000"/>
                  </a:schemeClr>
                </a:solidFill>
              </a:rPr>
              <a:t>tarsal</a:t>
            </a:r>
            <a:r>
              <a:rPr lang="tr-TR" dirty="0">
                <a:solidFill>
                  <a:schemeClr val="tx2">
                    <a:lumMod val="10000"/>
                    <a:lumOff val="90000"/>
                  </a:schemeClr>
                </a:solidFill>
              </a:rPr>
              <a:t> dev </a:t>
            </a:r>
            <a:r>
              <a:rPr lang="tr-TR" dirty="0" err="1">
                <a:solidFill>
                  <a:schemeClr val="tx2">
                    <a:lumMod val="10000"/>
                    <a:lumOff val="90000"/>
                  </a:schemeClr>
                </a:solidFill>
              </a:rPr>
              <a:t>papillalar</a:t>
            </a:r>
            <a:r>
              <a:rPr lang="tr-TR" dirty="0">
                <a:solidFill>
                  <a:schemeClr val="tx2">
                    <a:lumMod val="10000"/>
                    <a:lumOff val="90000"/>
                  </a:schemeClr>
                </a:solidFill>
              </a:rPr>
              <a:t> </a:t>
            </a:r>
          </a:p>
          <a:p>
            <a:pPr lvl="1"/>
            <a:r>
              <a:rPr lang="tr-TR" dirty="0" err="1">
                <a:solidFill>
                  <a:schemeClr val="tx1"/>
                </a:solidFill>
              </a:rPr>
              <a:t>Perilimbal</a:t>
            </a:r>
            <a:r>
              <a:rPr lang="tr-TR" dirty="0">
                <a:solidFill>
                  <a:schemeClr val="tx1"/>
                </a:solidFill>
              </a:rPr>
              <a:t> dev </a:t>
            </a:r>
            <a:r>
              <a:rPr lang="tr-TR" dirty="0" err="1">
                <a:solidFill>
                  <a:schemeClr val="tx1"/>
                </a:solidFill>
              </a:rPr>
              <a:t>papillalar</a:t>
            </a:r>
            <a:r>
              <a:rPr lang="tr-TR" dirty="0">
                <a:solidFill>
                  <a:schemeClr val="tx1"/>
                </a:solidFill>
              </a:rPr>
              <a:t> (</a:t>
            </a:r>
            <a:r>
              <a:rPr lang="tr-TR" dirty="0" err="1">
                <a:solidFill>
                  <a:schemeClr val="tx1"/>
                </a:solidFill>
              </a:rPr>
              <a:t>Vernal</a:t>
            </a:r>
            <a:r>
              <a:rPr lang="tr-TR" dirty="0">
                <a:solidFill>
                  <a:schemeClr val="tx1"/>
                </a:solidFill>
              </a:rPr>
              <a:t> </a:t>
            </a:r>
            <a:r>
              <a:rPr lang="tr-TR" dirty="0" err="1">
                <a:solidFill>
                  <a:schemeClr val="tx1"/>
                </a:solidFill>
              </a:rPr>
              <a:t>Keratokonjonktivitte</a:t>
            </a:r>
            <a:r>
              <a:rPr lang="tr-TR" dirty="0">
                <a:solidFill>
                  <a:schemeClr val="tx1"/>
                </a:solidFill>
              </a:rPr>
              <a:t>, kalınlaşmış </a:t>
            </a:r>
            <a:r>
              <a:rPr lang="tr-TR" dirty="0" err="1">
                <a:solidFill>
                  <a:schemeClr val="tx1"/>
                </a:solidFill>
              </a:rPr>
              <a:t>limbus</a:t>
            </a:r>
            <a:r>
              <a:rPr lang="tr-TR" dirty="0">
                <a:solidFill>
                  <a:schemeClr val="tx1"/>
                </a:solidFill>
              </a:rPr>
              <a:t> ve </a:t>
            </a:r>
            <a:r>
              <a:rPr lang="tr-TR" dirty="0" err="1">
                <a:solidFill>
                  <a:schemeClr val="tx1"/>
                </a:solidFill>
              </a:rPr>
              <a:t>jelatinöz</a:t>
            </a:r>
            <a:r>
              <a:rPr lang="tr-TR" dirty="0">
                <a:solidFill>
                  <a:schemeClr val="tx1"/>
                </a:solidFill>
              </a:rPr>
              <a:t> </a:t>
            </a:r>
            <a:r>
              <a:rPr lang="tr-TR" dirty="0" err="1">
                <a:solidFill>
                  <a:schemeClr val="tx1"/>
                </a:solidFill>
              </a:rPr>
              <a:t>limbal</a:t>
            </a:r>
            <a:r>
              <a:rPr lang="tr-TR" dirty="0">
                <a:solidFill>
                  <a:schemeClr val="tx1"/>
                </a:solidFill>
              </a:rPr>
              <a:t> </a:t>
            </a:r>
            <a:r>
              <a:rPr lang="tr-TR" dirty="0" err="1">
                <a:solidFill>
                  <a:schemeClr val="tx1"/>
                </a:solidFill>
              </a:rPr>
              <a:t>infiltratların</a:t>
            </a:r>
            <a:r>
              <a:rPr lang="tr-TR" dirty="0">
                <a:solidFill>
                  <a:schemeClr val="tx1"/>
                </a:solidFill>
              </a:rPr>
              <a:t> sebep olduğu görünüm [</a:t>
            </a:r>
            <a:r>
              <a:rPr lang="tr-TR" b="1" dirty="0" err="1">
                <a:solidFill>
                  <a:schemeClr val="tx1"/>
                </a:solidFill>
              </a:rPr>
              <a:t>Horner-Trantas</a:t>
            </a:r>
            <a:r>
              <a:rPr lang="tr-TR" b="1" dirty="0">
                <a:solidFill>
                  <a:schemeClr val="tx1"/>
                </a:solidFill>
              </a:rPr>
              <a:t> noktaları</a:t>
            </a:r>
            <a:r>
              <a:rPr lang="tr-TR" dirty="0">
                <a:solidFill>
                  <a:schemeClr val="tx1"/>
                </a:solidFill>
              </a:rPr>
              <a:t>])</a:t>
            </a:r>
          </a:p>
          <a:p>
            <a:pPr lvl="1"/>
            <a:r>
              <a:rPr lang="tr-TR" dirty="0">
                <a:solidFill>
                  <a:schemeClr val="tx2">
                    <a:lumMod val="10000"/>
                    <a:lumOff val="90000"/>
                  </a:schemeClr>
                </a:solidFill>
              </a:rPr>
              <a:t>Nadiren </a:t>
            </a:r>
            <a:r>
              <a:rPr lang="tr-TR" dirty="0" err="1">
                <a:solidFill>
                  <a:schemeClr val="tx2">
                    <a:lumMod val="10000"/>
                    <a:lumOff val="90000"/>
                  </a:schemeClr>
                </a:solidFill>
              </a:rPr>
              <a:t>semblefaron</a:t>
            </a:r>
            <a:r>
              <a:rPr lang="tr-TR" dirty="0">
                <a:solidFill>
                  <a:schemeClr val="tx2">
                    <a:lumMod val="10000"/>
                    <a:lumOff val="90000"/>
                  </a:schemeClr>
                </a:solidFill>
              </a:rPr>
              <a:t> ve </a:t>
            </a:r>
            <a:r>
              <a:rPr lang="tr-TR" dirty="0" err="1">
                <a:solidFill>
                  <a:schemeClr val="tx2">
                    <a:lumMod val="10000"/>
                    <a:lumOff val="90000"/>
                  </a:schemeClr>
                </a:solidFill>
              </a:rPr>
              <a:t>konjonktival</a:t>
            </a:r>
            <a:r>
              <a:rPr lang="tr-TR" dirty="0">
                <a:solidFill>
                  <a:schemeClr val="tx2">
                    <a:lumMod val="10000"/>
                    <a:lumOff val="90000"/>
                  </a:schemeClr>
                </a:solidFill>
              </a:rPr>
              <a:t> </a:t>
            </a:r>
            <a:r>
              <a:rPr lang="tr-TR" dirty="0" err="1">
                <a:solidFill>
                  <a:schemeClr val="tx2">
                    <a:lumMod val="10000"/>
                    <a:lumOff val="90000"/>
                  </a:schemeClr>
                </a:solidFill>
              </a:rPr>
              <a:t>fibrozis</a:t>
            </a:r>
            <a:r>
              <a:rPr lang="tr-TR" dirty="0">
                <a:solidFill>
                  <a:schemeClr val="tx2">
                    <a:lumMod val="10000"/>
                    <a:lumOff val="90000"/>
                  </a:schemeClr>
                </a:solidFill>
              </a:rPr>
              <a:t> </a:t>
            </a:r>
            <a:r>
              <a:rPr lang="tr-TR" dirty="0" err="1">
                <a:solidFill>
                  <a:schemeClr val="tx2">
                    <a:lumMod val="10000"/>
                    <a:lumOff val="90000"/>
                  </a:schemeClr>
                </a:solidFill>
              </a:rPr>
              <a:t>olb</a:t>
            </a:r>
            <a:r>
              <a:rPr lang="tr-TR" dirty="0">
                <a:solidFill>
                  <a:schemeClr val="tx2">
                    <a:lumMod val="10000"/>
                    <a:lumOff val="90000"/>
                  </a:schemeClr>
                </a:solidFill>
              </a:rPr>
              <a:t>.</a:t>
            </a:r>
          </a:p>
          <a:p>
            <a:endParaRPr lang="tr-TR" dirty="0"/>
          </a:p>
        </p:txBody>
      </p:sp>
      <p:sp>
        <p:nvSpPr>
          <p:cNvPr id="5" name="AutoShape 4" descr="keratokonjonktivit">
            <a:extLst>
              <a:ext uri="{FF2B5EF4-FFF2-40B4-BE49-F238E27FC236}">
                <a16:creationId xmlns:a16="http://schemas.microsoft.com/office/drawing/2014/main" id="{ED1CAF59-3F56-4914-8E07-B9EDA4118B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38" name="Picture 14" descr="Horner-Trantas noktaları">
            <a:extLst>
              <a:ext uri="{FF2B5EF4-FFF2-40B4-BE49-F238E27FC236}">
                <a16:creationId xmlns:a16="http://schemas.microsoft.com/office/drawing/2014/main" id="{00604341-8F2F-4CDF-9F6D-F822733BA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8497" y="3581400"/>
            <a:ext cx="2252936" cy="151843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D0E4EA37-98A5-4403-89CC-0C4EF904A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581400"/>
            <a:ext cx="1998153" cy="1498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759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F7C639-74E5-4D95-8F10-4D9A94718481}"/>
              </a:ext>
            </a:extLst>
          </p:cNvPr>
          <p:cNvSpPr>
            <a:spLocks noGrp="1"/>
          </p:cNvSpPr>
          <p:nvPr>
            <p:ph type="title"/>
          </p:nvPr>
        </p:nvSpPr>
        <p:spPr/>
        <p:txBody>
          <a:bodyPr>
            <a:normAutofit/>
          </a:bodyPr>
          <a:lstStyle/>
          <a:p>
            <a:r>
              <a:rPr lang="tr-TR" dirty="0"/>
              <a:t>Bulgular</a:t>
            </a:r>
          </a:p>
        </p:txBody>
      </p:sp>
      <p:sp>
        <p:nvSpPr>
          <p:cNvPr id="3" name="İçerik Yer Tutucusu 2">
            <a:extLst>
              <a:ext uri="{FF2B5EF4-FFF2-40B4-BE49-F238E27FC236}">
                <a16:creationId xmlns:a16="http://schemas.microsoft.com/office/drawing/2014/main" id="{6470DBCC-10CE-400A-899E-A5CBB85FDE08}"/>
              </a:ext>
            </a:extLst>
          </p:cNvPr>
          <p:cNvSpPr>
            <a:spLocks noGrp="1"/>
          </p:cNvSpPr>
          <p:nvPr>
            <p:ph idx="1"/>
          </p:nvPr>
        </p:nvSpPr>
        <p:spPr>
          <a:xfrm>
            <a:off x="1295401" y="2556932"/>
            <a:ext cx="4677031" cy="3318936"/>
          </a:xfrm>
        </p:spPr>
        <p:txBody>
          <a:bodyPr>
            <a:normAutofit fontScale="92500" lnSpcReduction="20000"/>
          </a:bodyPr>
          <a:lstStyle/>
          <a:p>
            <a:r>
              <a:rPr lang="tr-TR" b="1" dirty="0" err="1"/>
              <a:t>Konjonktival</a:t>
            </a:r>
            <a:r>
              <a:rPr lang="tr-TR" b="1" dirty="0"/>
              <a:t> bulgular:</a:t>
            </a:r>
            <a:r>
              <a:rPr lang="tr-TR" dirty="0"/>
              <a:t> </a:t>
            </a:r>
          </a:p>
          <a:p>
            <a:pPr lvl="1"/>
            <a:r>
              <a:rPr lang="tr-TR" sz="2100" dirty="0">
                <a:solidFill>
                  <a:schemeClr val="tx2">
                    <a:lumMod val="10000"/>
                    <a:lumOff val="90000"/>
                  </a:schemeClr>
                </a:solidFill>
              </a:rPr>
              <a:t>Yaygın </a:t>
            </a:r>
            <a:r>
              <a:rPr lang="tr-TR" sz="2100" dirty="0" err="1">
                <a:solidFill>
                  <a:schemeClr val="tx2">
                    <a:lumMod val="10000"/>
                    <a:lumOff val="90000"/>
                  </a:schemeClr>
                </a:solidFill>
              </a:rPr>
              <a:t>konjonktival</a:t>
            </a:r>
            <a:r>
              <a:rPr lang="tr-TR" sz="2100" dirty="0">
                <a:solidFill>
                  <a:schemeClr val="tx2">
                    <a:lumMod val="10000"/>
                    <a:lumOff val="90000"/>
                  </a:schemeClr>
                </a:solidFill>
              </a:rPr>
              <a:t> </a:t>
            </a:r>
            <a:r>
              <a:rPr lang="tr-TR" sz="2100" dirty="0" err="1">
                <a:solidFill>
                  <a:schemeClr val="tx2">
                    <a:lumMod val="10000"/>
                    <a:lumOff val="90000"/>
                  </a:schemeClr>
                </a:solidFill>
              </a:rPr>
              <a:t>hiperemi</a:t>
            </a:r>
            <a:r>
              <a:rPr lang="tr-TR" sz="2100" dirty="0">
                <a:solidFill>
                  <a:schemeClr val="tx2">
                    <a:lumMod val="10000"/>
                    <a:lumOff val="90000"/>
                  </a:schemeClr>
                </a:solidFill>
              </a:rPr>
              <a:t> </a:t>
            </a:r>
          </a:p>
          <a:p>
            <a:pPr lvl="1"/>
            <a:r>
              <a:rPr lang="tr-TR" dirty="0">
                <a:solidFill>
                  <a:schemeClr val="tx2">
                    <a:lumMod val="10000"/>
                    <a:lumOff val="90000"/>
                  </a:schemeClr>
                </a:solidFill>
              </a:rPr>
              <a:t>Üst </a:t>
            </a:r>
            <a:r>
              <a:rPr lang="tr-TR" dirty="0" err="1">
                <a:solidFill>
                  <a:schemeClr val="tx2">
                    <a:lumMod val="10000"/>
                    <a:lumOff val="90000"/>
                  </a:schemeClr>
                </a:solidFill>
              </a:rPr>
              <a:t>tarsal</a:t>
            </a:r>
            <a:r>
              <a:rPr lang="tr-TR" dirty="0">
                <a:solidFill>
                  <a:schemeClr val="tx2">
                    <a:lumMod val="10000"/>
                    <a:lumOff val="90000"/>
                  </a:schemeClr>
                </a:solidFill>
              </a:rPr>
              <a:t> dev </a:t>
            </a:r>
            <a:r>
              <a:rPr lang="tr-TR" dirty="0" err="1">
                <a:solidFill>
                  <a:schemeClr val="tx2">
                    <a:lumMod val="10000"/>
                    <a:lumOff val="90000"/>
                  </a:schemeClr>
                </a:solidFill>
              </a:rPr>
              <a:t>papillalar</a:t>
            </a:r>
            <a:r>
              <a:rPr lang="tr-TR" dirty="0">
                <a:solidFill>
                  <a:schemeClr val="tx2">
                    <a:lumMod val="10000"/>
                    <a:lumOff val="90000"/>
                  </a:schemeClr>
                </a:solidFill>
              </a:rPr>
              <a:t> </a:t>
            </a:r>
          </a:p>
          <a:p>
            <a:pPr lvl="1"/>
            <a:r>
              <a:rPr lang="tr-TR" dirty="0" err="1">
                <a:solidFill>
                  <a:schemeClr val="tx2">
                    <a:lumMod val="10000"/>
                    <a:lumOff val="90000"/>
                  </a:schemeClr>
                </a:solidFill>
              </a:rPr>
              <a:t>Perilimbal</a:t>
            </a:r>
            <a:r>
              <a:rPr lang="tr-TR" dirty="0">
                <a:solidFill>
                  <a:schemeClr val="tx2">
                    <a:lumMod val="10000"/>
                    <a:lumOff val="90000"/>
                  </a:schemeClr>
                </a:solidFill>
              </a:rPr>
              <a:t> dev </a:t>
            </a:r>
            <a:r>
              <a:rPr lang="tr-TR" dirty="0" err="1">
                <a:solidFill>
                  <a:schemeClr val="tx2">
                    <a:lumMod val="10000"/>
                    <a:lumOff val="90000"/>
                  </a:schemeClr>
                </a:solidFill>
              </a:rPr>
              <a:t>papillalar</a:t>
            </a:r>
            <a:r>
              <a:rPr lang="tr-TR" dirty="0">
                <a:solidFill>
                  <a:schemeClr val="tx2">
                    <a:lumMod val="10000"/>
                    <a:lumOff val="90000"/>
                  </a:schemeClr>
                </a:solidFill>
              </a:rPr>
              <a:t> (</a:t>
            </a:r>
            <a:r>
              <a:rPr lang="tr-TR" dirty="0" err="1">
                <a:solidFill>
                  <a:schemeClr val="tx2">
                    <a:lumMod val="10000"/>
                    <a:lumOff val="90000"/>
                  </a:schemeClr>
                </a:solidFill>
              </a:rPr>
              <a:t>Vernal</a:t>
            </a:r>
            <a:r>
              <a:rPr lang="tr-TR" dirty="0">
                <a:solidFill>
                  <a:schemeClr val="tx2">
                    <a:lumMod val="10000"/>
                    <a:lumOff val="90000"/>
                  </a:schemeClr>
                </a:solidFill>
              </a:rPr>
              <a:t> </a:t>
            </a:r>
            <a:r>
              <a:rPr lang="tr-TR" dirty="0" err="1">
                <a:solidFill>
                  <a:schemeClr val="tx2">
                    <a:lumMod val="10000"/>
                    <a:lumOff val="90000"/>
                  </a:schemeClr>
                </a:solidFill>
              </a:rPr>
              <a:t>Keratokonjonktivitte</a:t>
            </a:r>
            <a:r>
              <a:rPr lang="tr-TR" dirty="0">
                <a:solidFill>
                  <a:schemeClr val="tx2">
                    <a:lumMod val="10000"/>
                    <a:lumOff val="90000"/>
                  </a:schemeClr>
                </a:solidFill>
              </a:rPr>
              <a:t>, kalınlaşmış </a:t>
            </a:r>
            <a:r>
              <a:rPr lang="tr-TR" dirty="0" err="1">
                <a:solidFill>
                  <a:schemeClr val="tx2">
                    <a:lumMod val="10000"/>
                    <a:lumOff val="90000"/>
                  </a:schemeClr>
                </a:solidFill>
              </a:rPr>
              <a:t>limbus</a:t>
            </a:r>
            <a:r>
              <a:rPr lang="tr-TR" dirty="0">
                <a:solidFill>
                  <a:schemeClr val="tx2">
                    <a:lumMod val="10000"/>
                    <a:lumOff val="90000"/>
                  </a:schemeClr>
                </a:solidFill>
              </a:rPr>
              <a:t> ve </a:t>
            </a:r>
            <a:r>
              <a:rPr lang="tr-TR" dirty="0" err="1">
                <a:solidFill>
                  <a:schemeClr val="tx2">
                    <a:lumMod val="10000"/>
                    <a:lumOff val="90000"/>
                  </a:schemeClr>
                </a:solidFill>
              </a:rPr>
              <a:t>jelatinöz</a:t>
            </a:r>
            <a:r>
              <a:rPr lang="tr-TR" dirty="0">
                <a:solidFill>
                  <a:schemeClr val="tx2">
                    <a:lumMod val="10000"/>
                    <a:lumOff val="90000"/>
                  </a:schemeClr>
                </a:solidFill>
              </a:rPr>
              <a:t> </a:t>
            </a:r>
            <a:r>
              <a:rPr lang="tr-TR" dirty="0" err="1">
                <a:solidFill>
                  <a:schemeClr val="tx2">
                    <a:lumMod val="10000"/>
                    <a:lumOff val="90000"/>
                  </a:schemeClr>
                </a:solidFill>
              </a:rPr>
              <a:t>limbal</a:t>
            </a:r>
            <a:r>
              <a:rPr lang="tr-TR" dirty="0">
                <a:solidFill>
                  <a:schemeClr val="tx2">
                    <a:lumMod val="10000"/>
                    <a:lumOff val="90000"/>
                  </a:schemeClr>
                </a:solidFill>
              </a:rPr>
              <a:t> </a:t>
            </a:r>
            <a:r>
              <a:rPr lang="tr-TR" dirty="0" err="1">
                <a:solidFill>
                  <a:schemeClr val="tx2">
                    <a:lumMod val="10000"/>
                    <a:lumOff val="90000"/>
                  </a:schemeClr>
                </a:solidFill>
              </a:rPr>
              <a:t>infiltratların</a:t>
            </a:r>
            <a:r>
              <a:rPr lang="tr-TR" dirty="0">
                <a:solidFill>
                  <a:schemeClr val="tx2">
                    <a:lumMod val="10000"/>
                    <a:lumOff val="90000"/>
                  </a:schemeClr>
                </a:solidFill>
              </a:rPr>
              <a:t> sebep olduğu görünüm [</a:t>
            </a:r>
            <a:r>
              <a:rPr lang="tr-TR" b="1" dirty="0" err="1">
                <a:solidFill>
                  <a:schemeClr val="tx2">
                    <a:lumMod val="10000"/>
                    <a:lumOff val="90000"/>
                  </a:schemeClr>
                </a:solidFill>
              </a:rPr>
              <a:t>Horner-Trantas</a:t>
            </a:r>
            <a:r>
              <a:rPr lang="tr-TR" b="1" dirty="0">
                <a:solidFill>
                  <a:schemeClr val="tx2">
                    <a:lumMod val="10000"/>
                    <a:lumOff val="90000"/>
                  </a:schemeClr>
                </a:solidFill>
              </a:rPr>
              <a:t> noktaları</a:t>
            </a:r>
            <a:r>
              <a:rPr lang="tr-TR" dirty="0">
                <a:solidFill>
                  <a:schemeClr val="tx2">
                    <a:lumMod val="10000"/>
                    <a:lumOff val="90000"/>
                  </a:schemeClr>
                </a:solidFill>
              </a:rPr>
              <a:t>])</a:t>
            </a:r>
          </a:p>
          <a:p>
            <a:pPr lvl="1"/>
            <a:r>
              <a:rPr lang="tr-TR" dirty="0">
                <a:solidFill>
                  <a:schemeClr val="tx1"/>
                </a:solidFill>
              </a:rPr>
              <a:t>Nadiren </a:t>
            </a:r>
            <a:r>
              <a:rPr lang="tr-TR" dirty="0" err="1">
                <a:solidFill>
                  <a:schemeClr val="tx1"/>
                </a:solidFill>
              </a:rPr>
              <a:t>semblefaron</a:t>
            </a:r>
            <a:r>
              <a:rPr lang="tr-TR" dirty="0">
                <a:solidFill>
                  <a:schemeClr val="tx1"/>
                </a:solidFill>
              </a:rPr>
              <a:t> ve </a:t>
            </a:r>
            <a:r>
              <a:rPr lang="tr-TR" dirty="0" err="1">
                <a:solidFill>
                  <a:schemeClr val="tx1"/>
                </a:solidFill>
              </a:rPr>
              <a:t>konjonktival</a:t>
            </a:r>
            <a:r>
              <a:rPr lang="tr-TR" dirty="0">
                <a:solidFill>
                  <a:schemeClr val="tx1"/>
                </a:solidFill>
              </a:rPr>
              <a:t> </a:t>
            </a:r>
            <a:r>
              <a:rPr lang="tr-TR" dirty="0" err="1">
                <a:solidFill>
                  <a:schemeClr val="tx1"/>
                </a:solidFill>
              </a:rPr>
              <a:t>fibrozis</a:t>
            </a:r>
            <a:r>
              <a:rPr lang="tr-TR" dirty="0">
                <a:solidFill>
                  <a:schemeClr val="tx1"/>
                </a:solidFill>
              </a:rPr>
              <a:t> </a:t>
            </a:r>
            <a:r>
              <a:rPr lang="tr-TR" dirty="0" err="1">
                <a:solidFill>
                  <a:schemeClr val="tx1"/>
                </a:solidFill>
              </a:rPr>
              <a:t>olb</a:t>
            </a:r>
            <a:r>
              <a:rPr lang="tr-TR" dirty="0">
                <a:solidFill>
                  <a:schemeClr val="tx1"/>
                </a:solidFill>
              </a:rPr>
              <a:t>.</a:t>
            </a:r>
          </a:p>
          <a:p>
            <a:endParaRPr lang="tr-TR" dirty="0"/>
          </a:p>
        </p:txBody>
      </p:sp>
      <p:sp>
        <p:nvSpPr>
          <p:cNvPr id="5" name="AutoShape 4" descr="keratokonjonktivit">
            <a:extLst>
              <a:ext uri="{FF2B5EF4-FFF2-40B4-BE49-F238E27FC236}">
                <a16:creationId xmlns:a16="http://schemas.microsoft.com/office/drawing/2014/main" id="{ED1CAF59-3F56-4914-8E07-B9EDA4118B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26" name="Picture 2" descr="❓❓❓ · Ophthalmology-Notes And Synopses · Facebook">
            <a:extLst>
              <a:ext uri="{FF2B5EF4-FFF2-40B4-BE49-F238E27FC236}">
                <a16:creationId xmlns:a16="http://schemas.microsoft.com/office/drawing/2014/main" id="{88925435-9F81-4A3A-8E1B-78D765DCE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124526"/>
            <a:ext cx="2268751" cy="15235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brosing Conjunctivitis | Ento Key">
            <a:extLst>
              <a:ext uri="{FF2B5EF4-FFF2-40B4-BE49-F238E27FC236}">
                <a16:creationId xmlns:a16="http://schemas.microsoft.com/office/drawing/2014/main" id="{2926B51D-F2E5-47FB-9E53-2127CFE0A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292" y="4124526"/>
            <a:ext cx="2294639" cy="1523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344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F7C639-74E5-4D95-8F10-4D9A94718481}"/>
              </a:ext>
            </a:extLst>
          </p:cNvPr>
          <p:cNvSpPr>
            <a:spLocks noGrp="1"/>
          </p:cNvSpPr>
          <p:nvPr>
            <p:ph type="title"/>
          </p:nvPr>
        </p:nvSpPr>
        <p:spPr/>
        <p:txBody>
          <a:bodyPr>
            <a:normAutofit/>
          </a:bodyPr>
          <a:lstStyle/>
          <a:p>
            <a:r>
              <a:rPr lang="tr-TR" dirty="0"/>
              <a:t>Bulgular</a:t>
            </a:r>
          </a:p>
        </p:txBody>
      </p:sp>
      <p:sp>
        <p:nvSpPr>
          <p:cNvPr id="3" name="İçerik Yer Tutucusu 2">
            <a:extLst>
              <a:ext uri="{FF2B5EF4-FFF2-40B4-BE49-F238E27FC236}">
                <a16:creationId xmlns:a16="http://schemas.microsoft.com/office/drawing/2014/main" id="{6470DBCC-10CE-400A-899E-A5CBB85FDE08}"/>
              </a:ext>
            </a:extLst>
          </p:cNvPr>
          <p:cNvSpPr>
            <a:spLocks noGrp="1"/>
          </p:cNvSpPr>
          <p:nvPr>
            <p:ph idx="1"/>
          </p:nvPr>
        </p:nvSpPr>
        <p:spPr>
          <a:xfrm>
            <a:off x="1295401" y="2556932"/>
            <a:ext cx="4677031" cy="3318936"/>
          </a:xfrm>
        </p:spPr>
        <p:txBody>
          <a:bodyPr>
            <a:normAutofit fontScale="92500" lnSpcReduction="20000"/>
          </a:bodyPr>
          <a:lstStyle/>
          <a:p>
            <a:r>
              <a:rPr lang="tr-TR" b="1" dirty="0" err="1"/>
              <a:t>Konjonktival</a:t>
            </a:r>
            <a:r>
              <a:rPr lang="tr-TR" b="1" dirty="0"/>
              <a:t> bulgular:</a:t>
            </a:r>
            <a:r>
              <a:rPr lang="tr-TR" dirty="0"/>
              <a:t> </a:t>
            </a:r>
          </a:p>
          <a:p>
            <a:pPr lvl="1"/>
            <a:r>
              <a:rPr lang="tr-TR" sz="2100" dirty="0" err="1">
                <a:solidFill>
                  <a:schemeClr val="tx1"/>
                </a:solidFill>
              </a:rPr>
              <a:t>İnklüzyon</a:t>
            </a:r>
            <a:r>
              <a:rPr lang="tr-TR" sz="2100" dirty="0">
                <a:solidFill>
                  <a:schemeClr val="tx1"/>
                </a:solidFill>
              </a:rPr>
              <a:t> kistleri</a:t>
            </a:r>
            <a:endParaRPr lang="tr-TR" sz="2400" dirty="0">
              <a:solidFill>
                <a:schemeClr val="tx1"/>
              </a:solidFill>
            </a:endParaRPr>
          </a:p>
          <a:p>
            <a:pPr lvl="1"/>
            <a:r>
              <a:rPr lang="tr-TR" dirty="0">
                <a:solidFill>
                  <a:schemeClr val="tx2">
                    <a:lumMod val="10000"/>
                    <a:lumOff val="90000"/>
                  </a:schemeClr>
                </a:solidFill>
              </a:rPr>
              <a:t>Üst </a:t>
            </a:r>
            <a:r>
              <a:rPr lang="tr-TR" dirty="0" err="1">
                <a:solidFill>
                  <a:schemeClr val="tx2">
                    <a:lumMod val="10000"/>
                    <a:lumOff val="90000"/>
                  </a:schemeClr>
                </a:solidFill>
              </a:rPr>
              <a:t>tarsal</a:t>
            </a:r>
            <a:r>
              <a:rPr lang="tr-TR" dirty="0">
                <a:solidFill>
                  <a:schemeClr val="tx2">
                    <a:lumMod val="10000"/>
                    <a:lumOff val="90000"/>
                  </a:schemeClr>
                </a:solidFill>
              </a:rPr>
              <a:t> dev </a:t>
            </a:r>
            <a:r>
              <a:rPr lang="tr-TR" dirty="0" err="1">
                <a:solidFill>
                  <a:schemeClr val="tx2">
                    <a:lumMod val="10000"/>
                    <a:lumOff val="90000"/>
                  </a:schemeClr>
                </a:solidFill>
              </a:rPr>
              <a:t>papillalar</a:t>
            </a:r>
            <a:r>
              <a:rPr lang="tr-TR" dirty="0">
                <a:solidFill>
                  <a:schemeClr val="tx2">
                    <a:lumMod val="10000"/>
                    <a:lumOff val="90000"/>
                  </a:schemeClr>
                </a:solidFill>
              </a:rPr>
              <a:t> </a:t>
            </a:r>
          </a:p>
          <a:p>
            <a:pPr lvl="1"/>
            <a:r>
              <a:rPr lang="tr-TR" dirty="0" err="1">
                <a:solidFill>
                  <a:schemeClr val="tx2">
                    <a:lumMod val="10000"/>
                    <a:lumOff val="90000"/>
                  </a:schemeClr>
                </a:solidFill>
              </a:rPr>
              <a:t>Perilimbal</a:t>
            </a:r>
            <a:r>
              <a:rPr lang="tr-TR" dirty="0">
                <a:solidFill>
                  <a:schemeClr val="tx2">
                    <a:lumMod val="10000"/>
                    <a:lumOff val="90000"/>
                  </a:schemeClr>
                </a:solidFill>
              </a:rPr>
              <a:t> dev </a:t>
            </a:r>
            <a:r>
              <a:rPr lang="tr-TR" dirty="0" err="1">
                <a:solidFill>
                  <a:schemeClr val="tx2">
                    <a:lumMod val="10000"/>
                    <a:lumOff val="90000"/>
                  </a:schemeClr>
                </a:solidFill>
              </a:rPr>
              <a:t>papillalar</a:t>
            </a:r>
            <a:r>
              <a:rPr lang="tr-TR" dirty="0">
                <a:solidFill>
                  <a:schemeClr val="tx2">
                    <a:lumMod val="10000"/>
                    <a:lumOff val="90000"/>
                  </a:schemeClr>
                </a:solidFill>
              </a:rPr>
              <a:t> (</a:t>
            </a:r>
            <a:r>
              <a:rPr lang="tr-TR" dirty="0" err="1">
                <a:solidFill>
                  <a:schemeClr val="tx2">
                    <a:lumMod val="10000"/>
                    <a:lumOff val="90000"/>
                  </a:schemeClr>
                </a:solidFill>
              </a:rPr>
              <a:t>Vernal</a:t>
            </a:r>
            <a:r>
              <a:rPr lang="tr-TR" dirty="0">
                <a:solidFill>
                  <a:schemeClr val="tx2">
                    <a:lumMod val="10000"/>
                    <a:lumOff val="90000"/>
                  </a:schemeClr>
                </a:solidFill>
              </a:rPr>
              <a:t> </a:t>
            </a:r>
            <a:r>
              <a:rPr lang="tr-TR" dirty="0" err="1">
                <a:solidFill>
                  <a:schemeClr val="tx2">
                    <a:lumMod val="10000"/>
                    <a:lumOff val="90000"/>
                  </a:schemeClr>
                </a:solidFill>
              </a:rPr>
              <a:t>Keratokonjonktivitte</a:t>
            </a:r>
            <a:r>
              <a:rPr lang="tr-TR" dirty="0">
                <a:solidFill>
                  <a:schemeClr val="tx2">
                    <a:lumMod val="10000"/>
                    <a:lumOff val="90000"/>
                  </a:schemeClr>
                </a:solidFill>
              </a:rPr>
              <a:t>, kalınlaşmış </a:t>
            </a:r>
            <a:r>
              <a:rPr lang="tr-TR" dirty="0" err="1">
                <a:solidFill>
                  <a:schemeClr val="tx2">
                    <a:lumMod val="10000"/>
                    <a:lumOff val="90000"/>
                  </a:schemeClr>
                </a:solidFill>
              </a:rPr>
              <a:t>limbus</a:t>
            </a:r>
            <a:r>
              <a:rPr lang="tr-TR" dirty="0">
                <a:solidFill>
                  <a:schemeClr val="tx2">
                    <a:lumMod val="10000"/>
                    <a:lumOff val="90000"/>
                  </a:schemeClr>
                </a:solidFill>
              </a:rPr>
              <a:t> ve </a:t>
            </a:r>
            <a:r>
              <a:rPr lang="tr-TR" dirty="0" err="1">
                <a:solidFill>
                  <a:schemeClr val="tx2">
                    <a:lumMod val="10000"/>
                    <a:lumOff val="90000"/>
                  </a:schemeClr>
                </a:solidFill>
              </a:rPr>
              <a:t>jelatinöz</a:t>
            </a:r>
            <a:r>
              <a:rPr lang="tr-TR" dirty="0">
                <a:solidFill>
                  <a:schemeClr val="tx2">
                    <a:lumMod val="10000"/>
                    <a:lumOff val="90000"/>
                  </a:schemeClr>
                </a:solidFill>
              </a:rPr>
              <a:t> </a:t>
            </a:r>
            <a:r>
              <a:rPr lang="tr-TR" dirty="0" err="1">
                <a:solidFill>
                  <a:schemeClr val="tx2">
                    <a:lumMod val="10000"/>
                    <a:lumOff val="90000"/>
                  </a:schemeClr>
                </a:solidFill>
              </a:rPr>
              <a:t>limbal</a:t>
            </a:r>
            <a:r>
              <a:rPr lang="tr-TR" dirty="0">
                <a:solidFill>
                  <a:schemeClr val="tx2">
                    <a:lumMod val="10000"/>
                    <a:lumOff val="90000"/>
                  </a:schemeClr>
                </a:solidFill>
              </a:rPr>
              <a:t> </a:t>
            </a:r>
            <a:r>
              <a:rPr lang="tr-TR" dirty="0" err="1">
                <a:solidFill>
                  <a:schemeClr val="tx2">
                    <a:lumMod val="10000"/>
                    <a:lumOff val="90000"/>
                  </a:schemeClr>
                </a:solidFill>
              </a:rPr>
              <a:t>infiltratların</a:t>
            </a:r>
            <a:r>
              <a:rPr lang="tr-TR" dirty="0">
                <a:solidFill>
                  <a:schemeClr val="tx2">
                    <a:lumMod val="10000"/>
                    <a:lumOff val="90000"/>
                  </a:schemeClr>
                </a:solidFill>
              </a:rPr>
              <a:t> sebep olduğu görünüm [</a:t>
            </a:r>
            <a:r>
              <a:rPr lang="tr-TR" b="1" dirty="0" err="1">
                <a:solidFill>
                  <a:schemeClr val="tx2">
                    <a:lumMod val="10000"/>
                    <a:lumOff val="90000"/>
                  </a:schemeClr>
                </a:solidFill>
              </a:rPr>
              <a:t>Horner-Trantas</a:t>
            </a:r>
            <a:r>
              <a:rPr lang="tr-TR" b="1" dirty="0">
                <a:solidFill>
                  <a:schemeClr val="tx2">
                    <a:lumMod val="10000"/>
                    <a:lumOff val="90000"/>
                  </a:schemeClr>
                </a:solidFill>
              </a:rPr>
              <a:t> noktaları</a:t>
            </a:r>
            <a:r>
              <a:rPr lang="tr-TR" dirty="0">
                <a:solidFill>
                  <a:schemeClr val="tx2">
                    <a:lumMod val="10000"/>
                    <a:lumOff val="90000"/>
                  </a:schemeClr>
                </a:solidFill>
              </a:rPr>
              <a:t>])</a:t>
            </a:r>
          </a:p>
          <a:p>
            <a:pPr lvl="1"/>
            <a:r>
              <a:rPr lang="tr-TR" dirty="0">
                <a:solidFill>
                  <a:schemeClr val="bg2"/>
                </a:solidFill>
              </a:rPr>
              <a:t>Nadiren </a:t>
            </a:r>
            <a:r>
              <a:rPr lang="tr-TR" dirty="0" err="1">
                <a:solidFill>
                  <a:schemeClr val="bg2"/>
                </a:solidFill>
              </a:rPr>
              <a:t>semblefaron</a:t>
            </a:r>
            <a:r>
              <a:rPr lang="tr-TR" dirty="0">
                <a:solidFill>
                  <a:schemeClr val="bg2"/>
                </a:solidFill>
              </a:rPr>
              <a:t> ve </a:t>
            </a:r>
            <a:r>
              <a:rPr lang="tr-TR" dirty="0" err="1">
                <a:solidFill>
                  <a:schemeClr val="bg2"/>
                </a:solidFill>
              </a:rPr>
              <a:t>konjonktival</a:t>
            </a:r>
            <a:r>
              <a:rPr lang="tr-TR" dirty="0">
                <a:solidFill>
                  <a:schemeClr val="bg2"/>
                </a:solidFill>
              </a:rPr>
              <a:t> </a:t>
            </a:r>
            <a:r>
              <a:rPr lang="tr-TR" dirty="0" err="1">
                <a:solidFill>
                  <a:schemeClr val="bg2"/>
                </a:solidFill>
              </a:rPr>
              <a:t>fibrozis</a:t>
            </a:r>
            <a:r>
              <a:rPr lang="tr-TR" dirty="0">
                <a:solidFill>
                  <a:schemeClr val="bg2"/>
                </a:solidFill>
              </a:rPr>
              <a:t> </a:t>
            </a:r>
            <a:r>
              <a:rPr lang="tr-TR" dirty="0" err="1">
                <a:solidFill>
                  <a:schemeClr val="bg2"/>
                </a:solidFill>
              </a:rPr>
              <a:t>olb</a:t>
            </a:r>
            <a:r>
              <a:rPr lang="tr-TR" dirty="0">
                <a:solidFill>
                  <a:schemeClr val="bg2"/>
                </a:solidFill>
              </a:rPr>
              <a:t>.</a:t>
            </a:r>
          </a:p>
          <a:p>
            <a:endParaRPr lang="tr-TR" dirty="0"/>
          </a:p>
        </p:txBody>
      </p:sp>
      <p:sp>
        <p:nvSpPr>
          <p:cNvPr id="5" name="AutoShape 4" descr="keratokonjonktivit">
            <a:extLst>
              <a:ext uri="{FF2B5EF4-FFF2-40B4-BE49-F238E27FC236}">
                <a16:creationId xmlns:a16="http://schemas.microsoft.com/office/drawing/2014/main" id="{ED1CAF59-3F56-4914-8E07-B9EDA4118B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Picture 2" descr="Figure undfig1">
            <a:extLst>
              <a:ext uri="{FF2B5EF4-FFF2-40B4-BE49-F238E27FC236}">
                <a16:creationId xmlns:a16="http://schemas.microsoft.com/office/drawing/2014/main" id="{9D620A1E-353D-409C-8991-311B1DEEF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373" y="2556932"/>
            <a:ext cx="3721441" cy="244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811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F7C639-74E5-4D95-8F10-4D9A94718481}"/>
              </a:ext>
            </a:extLst>
          </p:cNvPr>
          <p:cNvSpPr>
            <a:spLocks noGrp="1"/>
          </p:cNvSpPr>
          <p:nvPr>
            <p:ph type="title"/>
          </p:nvPr>
        </p:nvSpPr>
        <p:spPr/>
        <p:txBody>
          <a:bodyPr>
            <a:normAutofit/>
          </a:bodyPr>
          <a:lstStyle/>
          <a:p>
            <a:r>
              <a:rPr lang="tr-TR" dirty="0"/>
              <a:t>Bulgular</a:t>
            </a:r>
          </a:p>
        </p:txBody>
      </p:sp>
      <p:sp>
        <p:nvSpPr>
          <p:cNvPr id="3" name="İçerik Yer Tutucusu 2">
            <a:extLst>
              <a:ext uri="{FF2B5EF4-FFF2-40B4-BE49-F238E27FC236}">
                <a16:creationId xmlns:a16="http://schemas.microsoft.com/office/drawing/2014/main" id="{6470DBCC-10CE-400A-899E-A5CBB85FDE08}"/>
              </a:ext>
            </a:extLst>
          </p:cNvPr>
          <p:cNvSpPr>
            <a:spLocks noGrp="1"/>
          </p:cNvSpPr>
          <p:nvPr>
            <p:ph idx="1"/>
          </p:nvPr>
        </p:nvSpPr>
        <p:spPr>
          <a:xfrm>
            <a:off x="1295401" y="2556932"/>
            <a:ext cx="4677031" cy="3318936"/>
          </a:xfrm>
        </p:spPr>
        <p:txBody>
          <a:bodyPr>
            <a:normAutofit/>
          </a:bodyPr>
          <a:lstStyle/>
          <a:p>
            <a:r>
              <a:rPr lang="tr-TR" b="1" dirty="0" err="1"/>
              <a:t>Konjonktival</a:t>
            </a:r>
            <a:r>
              <a:rPr lang="tr-TR" b="1" dirty="0"/>
              <a:t> bulgular:</a:t>
            </a:r>
            <a:r>
              <a:rPr lang="tr-TR" dirty="0"/>
              <a:t> </a:t>
            </a:r>
          </a:p>
          <a:p>
            <a:pPr lvl="1"/>
            <a:r>
              <a:rPr lang="tr-TR" sz="2100" dirty="0" err="1">
                <a:solidFill>
                  <a:schemeClr val="tx1"/>
                </a:solidFill>
              </a:rPr>
              <a:t>İnklüzyon</a:t>
            </a:r>
            <a:r>
              <a:rPr lang="tr-TR" sz="2100" dirty="0">
                <a:solidFill>
                  <a:schemeClr val="tx1"/>
                </a:solidFill>
              </a:rPr>
              <a:t> kistleri</a:t>
            </a:r>
            <a:endParaRPr lang="tr-TR" dirty="0">
              <a:solidFill>
                <a:schemeClr val="tx1"/>
              </a:solidFill>
            </a:endParaRPr>
          </a:p>
          <a:p>
            <a:endParaRPr lang="tr-TR" dirty="0"/>
          </a:p>
        </p:txBody>
      </p:sp>
      <p:sp>
        <p:nvSpPr>
          <p:cNvPr id="5" name="AutoShape 4" descr="keratokonjonktivit">
            <a:extLst>
              <a:ext uri="{FF2B5EF4-FFF2-40B4-BE49-F238E27FC236}">
                <a16:creationId xmlns:a16="http://schemas.microsoft.com/office/drawing/2014/main" id="{ED1CAF59-3F56-4914-8E07-B9EDA4118B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Picture 2" descr="Figure undfig1">
            <a:extLst>
              <a:ext uri="{FF2B5EF4-FFF2-40B4-BE49-F238E27FC236}">
                <a16:creationId xmlns:a16="http://schemas.microsoft.com/office/drawing/2014/main" id="{C82B1796-E2F3-4F2F-A822-BFD2CED0A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7946" y="634088"/>
            <a:ext cx="3721441" cy="2441013"/>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BBFF0EE5-E77A-462A-A01B-24AEB8980B67}"/>
              </a:ext>
            </a:extLst>
          </p:cNvPr>
          <p:cNvSpPr txBox="1"/>
          <p:nvPr/>
        </p:nvSpPr>
        <p:spPr>
          <a:xfrm>
            <a:off x="4415480" y="3171618"/>
            <a:ext cx="5329108" cy="2800767"/>
          </a:xfrm>
          <a:prstGeom prst="rect">
            <a:avLst/>
          </a:prstGeom>
          <a:noFill/>
        </p:spPr>
        <p:txBody>
          <a:bodyPr wrap="square" rtlCol="0">
            <a:spAutoFit/>
          </a:bodyPr>
          <a:lstStyle/>
          <a:p>
            <a:r>
              <a:rPr lang="tr-TR" dirty="0" err="1"/>
              <a:t>Conjunctival</a:t>
            </a:r>
            <a:r>
              <a:rPr lang="tr-TR" dirty="0"/>
              <a:t> </a:t>
            </a:r>
            <a:r>
              <a:rPr lang="tr-TR" dirty="0" err="1"/>
              <a:t>Inclusion</a:t>
            </a:r>
            <a:r>
              <a:rPr lang="tr-TR" dirty="0"/>
              <a:t> </a:t>
            </a:r>
            <a:r>
              <a:rPr lang="tr-TR" dirty="0" err="1"/>
              <a:t>Cysts</a:t>
            </a:r>
            <a:r>
              <a:rPr lang="tr-TR" dirty="0"/>
              <a:t> in </a:t>
            </a:r>
            <a:r>
              <a:rPr lang="tr-TR" dirty="0" err="1"/>
              <a:t>Chronic</a:t>
            </a:r>
            <a:r>
              <a:rPr lang="tr-TR" dirty="0"/>
              <a:t> </a:t>
            </a:r>
            <a:r>
              <a:rPr lang="tr-TR" dirty="0" err="1"/>
              <a:t>Vernal</a:t>
            </a:r>
            <a:r>
              <a:rPr lang="tr-TR" dirty="0"/>
              <a:t> </a:t>
            </a:r>
            <a:r>
              <a:rPr lang="tr-TR" dirty="0" err="1"/>
              <a:t>Keratoconjunctivitis</a:t>
            </a:r>
            <a:endParaRPr lang="tr-TR" dirty="0"/>
          </a:p>
          <a:p>
            <a:r>
              <a:rPr lang="en-US" sz="1400" dirty="0"/>
              <a:t>A 15-year-old Asian male, with a history of skin allergy and asthma, presented with complaints of itching, photophobia, and redness in both eyes for the last 10 years. His right eye showed upper lid papillae, perilimbal conjunctival pigmentation, gelatinous limbal hyperplasia in the temporal quadrant (Fig </a:t>
            </a:r>
            <a:r>
              <a:rPr lang="en-US" sz="1400" b="1" dirty="0"/>
              <a:t>A</a:t>
            </a:r>
            <a:r>
              <a:rPr lang="en-US" sz="1400" dirty="0"/>
              <a:t>), and </a:t>
            </a:r>
            <a:r>
              <a:rPr lang="en-US" sz="1400" dirty="0" err="1"/>
              <a:t>pseudogerontoxon</a:t>
            </a:r>
            <a:r>
              <a:rPr lang="en-US" sz="1400" dirty="0"/>
              <a:t> involving the nasal cornea (Fig </a:t>
            </a:r>
            <a:r>
              <a:rPr lang="en-US" sz="1400" b="1" dirty="0"/>
              <a:t>B</a:t>
            </a:r>
            <a:r>
              <a:rPr lang="en-US" sz="1400" dirty="0"/>
              <a:t>). The superior limbus showed multiple raised, circumscribed, transparent conjunctival inclusion cysts in a </a:t>
            </a:r>
            <a:r>
              <a:rPr lang="en-US" sz="1400" i="1" dirty="0"/>
              <a:t>string of pearls</a:t>
            </a:r>
            <a:r>
              <a:rPr lang="en-US" sz="1400" dirty="0"/>
              <a:t>–like appearance with superficial corneal </a:t>
            </a:r>
            <a:r>
              <a:rPr lang="en-US" sz="1400" dirty="0" err="1"/>
              <a:t>vascularisation</a:t>
            </a:r>
            <a:r>
              <a:rPr lang="en-US" sz="1400" dirty="0"/>
              <a:t> (Fig </a:t>
            </a:r>
            <a:r>
              <a:rPr lang="en-US" sz="1400" b="1" dirty="0"/>
              <a:t>C</a:t>
            </a:r>
            <a:r>
              <a:rPr lang="en-US" sz="1400" dirty="0"/>
              <a:t>). Anterior-segment OCT revealed multiple </a:t>
            </a:r>
            <a:r>
              <a:rPr lang="en-US" sz="1400" dirty="0" err="1"/>
              <a:t>hyporeflective</a:t>
            </a:r>
            <a:r>
              <a:rPr lang="en-US" sz="1400" dirty="0"/>
              <a:t> cystic spaces separated by intervening septa with increased conjunctival epithelial thickness (Fig </a:t>
            </a:r>
            <a:r>
              <a:rPr lang="en-US" sz="1400" b="1" dirty="0"/>
              <a:t>D</a:t>
            </a:r>
            <a:r>
              <a:rPr lang="en-US" sz="1400" dirty="0"/>
              <a:t>) </a:t>
            </a:r>
            <a:endParaRPr lang="tr-TR" sz="1400" dirty="0"/>
          </a:p>
        </p:txBody>
      </p:sp>
    </p:spTree>
    <p:extLst>
      <p:ext uri="{BB962C8B-B14F-4D97-AF65-F5344CB8AC3E}">
        <p14:creationId xmlns:p14="http://schemas.microsoft.com/office/powerpoint/2010/main" val="665152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F7C639-74E5-4D95-8F10-4D9A94718481}"/>
              </a:ext>
            </a:extLst>
          </p:cNvPr>
          <p:cNvSpPr>
            <a:spLocks noGrp="1"/>
          </p:cNvSpPr>
          <p:nvPr>
            <p:ph type="title"/>
          </p:nvPr>
        </p:nvSpPr>
        <p:spPr/>
        <p:txBody>
          <a:bodyPr>
            <a:normAutofit/>
          </a:bodyPr>
          <a:lstStyle/>
          <a:p>
            <a:r>
              <a:rPr lang="tr-TR" dirty="0"/>
              <a:t>Bulgular</a:t>
            </a:r>
          </a:p>
        </p:txBody>
      </p:sp>
      <p:sp>
        <p:nvSpPr>
          <p:cNvPr id="3" name="İçerik Yer Tutucusu 2">
            <a:extLst>
              <a:ext uri="{FF2B5EF4-FFF2-40B4-BE49-F238E27FC236}">
                <a16:creationId xmlns:a16="http://schemas.microsoft.com/office/drawing/2014/main" id="{6470DBCC-10CE-400A-899E-A5CBB85FDE08}"/>
              </a:ext>
            </a:extLst>
          </p:cNvPr>
          <p:cNvSpPr>
            <a:spLocks noGrp="1"/>
          </p:cNvSpPr>
          <p:nvPr>
            <p:ph idx="1"/>
          </p:nvPr>
        </p:nvSpPr>
        <p:spPr>
          <a:xfrm>
            <a:off x="1295401" y="2556932"/>
            <a:ext cx="4668794" cy="3318936"/>
          </a:xfrm>
        </p:spPr>
        <p:txBody>
          <a:bodyPr>
            <a:normAutofit fontScale="85000" lnSpcReduction="10000"/>
          </a:bodyPr>
          <a:lstStyle/>
          <a:p>
            <a:r>
              <a:rPr lang="tr-TR" b="1" dirty="0" err="1"/>
              <a:t>Limbal</a:t>
            </a:r>
            <a:r>
              <a:rPr lang="tr-TR" b="1" dirty="0"/>
              <a:t> bulgular: </a:t>
            </a:r>
          </a:p>
          <a:p>
            <a:pPr lvl="1"/>
            <a:r>
              <a:rPr lang="tr-TR" dirty="0" err="1"/>
              <a:t>Limbal</a:t>
            </a:r>
            <a:r>
              <a:rPr lang="tr-TR" dirty="0"/>
              <a:t> </a:t>
            </a:r>
            <a:r>
              <a:rPr lang="tr-TR" dirty="0" err="1"/>
              <a:t>konjonktivanın</a:t>
            </a:r>
            <a:r>
              <a:rPr lang="tr-TR" dirty="0"/>
              <a:t> kalınlaşması ve </a:t>
            </a:r>
            <a:r>
              <a:rPr lang="tr-TR" dirty="0" err="1"/>
              <a:t>opaklaşması</a:t>
            </a:r>
            <a:r>
              <a:rPr lang="tr-TR" dirty="0"/>
              <a:t> ile </a:t>
            </a:r>
            <a:r>
              <a:rPr lang="tr-TR" dirty="0" err="1"/>
              <a:t>jelatinimsi</a:t>
            </a:r>
            <a:r>
              <a:rPr lang="tr-TR" dirty="0"/>
              <a:t> görünüm ve bazen birleşik </a:t>
            </a:r>
            <a:r>
              <a:rPr lang="tr-TR" dirty="0" err="1"/>
              <a:t>limbal</a:t>
            </a:r>
            <a:r>
              <a:rPr lang="tr-TR" dirty="0"/>
              <a:t> </a:t>
            </a:r>
            <a:r>
              <a:rPr lang="tr-TR" dirty="0" err="1"/>
              <a:t>papillalar</a:t>
            </a:r>
            <a:r>
              <a:rPr lang="tr-TR" dirty="0"/>
              <a:t> bulunur. </a:t>
            </a:r>
          </a:p>
          <a:p>
            <a:pPr lvl="1"/>
            <a:r>
              <a:rPr lang="tr-TR" dirty="0" err="1">
                <a:solidFill>
                  <a:schemeClr val="tx1"/>
                </a:solidFill>
              </a:rPr>
              <a:t>Perilimbal</a:t>
            </a:r>
            <a:r>
              <a:rPr lang="tr-TR" dirty="0">
                <a:solidFill>
                  <a:schemeClr val="tx1"/>
                </a:solidFill>
              </a:rPr>
              <a:t> </a:t>
            </a:r>
            <a:r>
              <a:rPr lang="tr-TR" b="1" dirty="0" err="1">
                <a:solidFill>
                  <a:srgbClr val="FF0000"/>
                </a:solidFill>
              </a:rPr>
              <a:t>Horner-Trantas</a:t>
            </a:r>
            <a:r>
              <a:rPr lang="tr-TR" b="1" dirty="0">
                <a:solidFill>
                  <a:srgbClr val="FF0000"/>
                </a:solidFill>
              </a:rPr>
              <a:t> noktaları</a:t>
            </a:r>
            <a:r>
              <a:rPr lang="tr-TR" dirty="0">
                <a:solidFill>
                  <a:schemeClr val="tx1"/>
                </a:solidFill>
              </a:rPr>
              <a:t>, dejenere </a:t>
            </a:r>
            <a:r>
              <a:rPr lang="tr-TR" dirty="0" err="1">
                <a:solidFill>
                  <a:schemeClr val="tx1"/>
                </a:solidFill>
              </a:rPr>
              <a:t>epitel</a:t>
            </a:r>
            <a:r>
              <a:rPr lang="tr-TR" dirty="0">
                <a:solidFill>
                  <a:schemeClr val="tx1"/>
                </a:solidFill>
              </a:rPr>
              <a:t> hücreleri ve </a:t>
            </a:r>
            <a:r>
              <a:rPr lang="tr-TR" dirty="0" err="1">
                <a:solidFill>
                  <a:schemeClr val="tx1"/>
                </a:solidFill>
              </a:rPr>
              <a:t>eozinofillerden</a:t>
            </a:r>
            <a:r>
              <a:rPr lang="tr-TR" dirty="0">
                <a:solidFill>
                  <a:schemeClr val="tx1"/>
                </a:solidFill>
              </a:rPr>
              <a:t> oluşan </a:t>
            </a:r>
            <a:r>
              <a:rPr lang="tr-TR" dirty="0" err="1">
                <a:solidFill>
                  <a:schemeClr val="tx1"/>
                </a:solidFill>
              </a:rPr>
              <a:t>fokal</a:t>
            </a:r>
            <a:r>
              <a:rPr lang="tr-TR" dirty="0">
                <a:solidFill>
                  <a:schemeClr val="tx1"/>
                </a:solidFill>
              </a:rPr>
              <a:t> beyaz </a:t>
            </a:r>
            <a:r>
              <a:rPr lang="tr-TR" dirty="0" err="1">
                <a:solidFill>
                  <a:schemeClr val="tx1"/>
                </a:solidFill>
              </a:rPr>
              <a:t>limbal</a:t>
            </a:r>
            <a:r>
              <a:rPr lang="tr-TR" dirty="0">
                <a:solidFill>
                  <a:schemeClr val="tx1"/>
                </a:solidFill>
              </a:rPr>
              <a:t> noktalardır. </a:t>
            </a:r>
          </a:p>
          <a:p>
            <a:pPr lvl="1"/>
            <a:r>
              <a:rPr lang="tr-TR" dirty="0" err="1">
                <a:solidFill>
                  <a:schemeClr val="bg2"/>
                </a:solidFill>
              </a:rPr>
              <a:t>Limbal</a:t>
            </a:r>
            <a:r>
              <a:rPr lang="tr-TR" dirty="0">
                <a:solidFill>
                  <a:schemeClr val="bg2"/>
                </a:solidFill>
              </a:rPr>
              <a:t> hastalık, </a:t>
            </a:r>
            <a:r>
              <a:rPr lang="tr-TR" dirty="0" err="1">
                <a:solidFill>
                  <a:schemeClr val="bg2"/>
                </a:solidFill>
              </a:rPr>
              <a:t>korneal</a:t>
            </a:r>
            <a:r>
              <a:rPr lang="tr-TR" dirty="0">
                <a:solidFill>
                  <a:schemeClr val="bg2"/>
                </a:solidFill>
              </a:rPr>
              <a:t> </a:t>
            </a:r>
            <a:r>
              <a:rPr lang="tr-TR" dirty="0" err="1">
                <a:solidFill>
                  <a:schemeClr val="bg2"/>
                </a:solidFill>
              </a:rPr>
              <a:t>neovaskülarizasyonla</a:t>
            </a:r>
            <a:r>
              <a:rPr lang="tr-TR" dirty="0">
                <a:solidFill>
                  <a:schemeClr val="bg2"/>
                </a:solidFill>
              </a:rPr>
              <a:t> </a:t>
            </a:r>
            <a:r>
              <a:rPr lang="tr-TR" dirty="0" err="1">
                <a:solidFill>
                  <a:schemeClr val="bg2"/>
                </a:solidFill>
              </a:rPr>
              <a:t>pannus</a:t>
            </a:r>
            <a:r>
              <a:rPr lang="tr-TR" dirty="0">
                <a:solidFill>
                  <a:schemeClr val="bg2"/>
                </a:solidFill>
              </a:rPr>
              <a:t> oluşumuna yol açabilen bir </a:t>
            </a:r>
            <a:r>
              <a:rPr lang="tr-TR" dirty="0" err="1">
                <a:solidFill>
                  <a:schemeClr val="bg2"/>
                </a:solidFill>
              </a:rPr>
              <a:t>limbal</a:t>
            </a:r>
            <a:r>
              <a:rPr lang="tr-TR" dirty="0">
                <a:solidFill>
                  <a:schemeClr val="bg2"/>
                </a:solidFill>
              </a:rPr>
              <a:t> kök hücre eksikliğine </a:t>
            </a:r>
            <a:r>
              <a:rPr lang="tr-TR" dirty="0" err="1">
                <a:solidFill>
                  <a:schemeClr val="bg2"/>
                </a:solidFill>
              </a:rPr>
              <a:t>s.olb</a:t>
            </a:r>
            <a:r>
              <a:rPr lang="tr-TR" dirty="0">
                <a:solidFill>
                  <a:schemeClr val="bg2"/>
                </a:solidFill>
              </a:rPr>
              <a:t>.</a:t>
            </a:r>
          </a:p>
          <a:p>
            <a:endParaRPr lang="tr-TR" dirty="0"/>
          </a:p>
        </p:txBody>
      </p:sp>
      <p:pic>
        <p:nvPicPr>
          <p:cNvPr id="4" name="Picture 14" descr="Horner-Trantas noktaları">
            <a:extLst>
              <a:ext uri="{FF2B5EF4-FFF2-40B4-BE49-F238E27FC236}">
                <a16:creationId xmlns:a16="http://schemas.microsoft.com/office/drawing/2014/main" id="{3247ABFB-C5C9-4928-AFE6-643229BBF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5502" y="2547021"/>
            <a:ext cx="2252936" cy="1518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a:extLst>
              <a:ext uri="{FF2B5EF4-FFF2-40B4-BE49-F238E27FC236}">
                <a16:creationId xmlns:a16="http://schemas.microsoft.com/office/drawing/2014/main" id="{5B15FA9D-5AFA-4A94-B5B7-8CE23B1F3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0213" y="2556932"/>
            <a:ext cx="1998153" cy="1498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467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F7C639-74E5-4D95-8F10-4D9A94718481}"/>
              </a:ext>
            </a:extLst>
          </p:cNvPr>
          <p:cNvSpPr>
            <a:spLocks noGrp="1"/>
          </p:cNvSpPr>
          <p:nvPr>
            <p:ph type="title"/>
          </p:nvPr>
        </p:nvSpPr>
        <p:spPr/>
        <p:txBody>
          <a:bodyPr>
            <a:normAutofit/>
          </a:bodyPr>
          <a:lstStyle/>
          <a:p>
            <a:r>
              <a:rPr lang="tr-TR" dirty="0"/>
              <a:t>Bulgular</a:t>
            </a:r>
          </a:p>
        </p:txBody>
      </p:sp>
      <p:sp>
        <p:nvSpPr>
          <p:cNvPr id="3" name="İçerik Yer Tutucusu 2">
            <a:extLst>
              <a:ext uri="{FF2B5EF4-FFF2-40B4-BE49-F238E27FC236}">
                <a16:creationId xmlns:a16="http://schemas.microsoft.com/office/drawing/2014/main" id="{6470DBCC-10CE-400A-899E-A5CBB85FDE08}"/>
              </a:ext>
            </a:extLst>
          </p:cNvPr>
          <p:cNvSpPr>
            <a:spLocks noGrp="1"/>
          </p:cNvSpPr>
          <p:nvPr>
            <p:ph idx="1"/>
          </p:nvPr>
        </p:nvSpPr>
        <p:spPr>
          <a:xfrm>
            <a:off x="1295401" y="2556932"/>
            <a:ext cx="4668794" cy="3318936"/>
          </a:xfrm>
        </p:spPr>
        <p:txBody>
          <a:bodyPr>
            <a:normAutofit fontScale="85000" lnSpcReduction="10000"/>
          </a:bodyPr>
          <a:lstStyle/>
          <a:p>
            <a:r>
              <a:rPr lang="tr-TR" b="1" dirty="0" err="1"/>
              <a:t>Limbal</a:t>
            </a:r>
            <a:r>
              <a:rPr lang="tr-TR" b="1" dirty="0"/>
              <a:t> bulgular: </a:t>
            </a:r>
          </a:p>
          <a:p>
            <a:pPr lvl="1"/>
            <a:r>
              <a:rPr lang="tr-TR" dirty="0" err="1">
                <a:solidFill>
                  <a:schemeClr val="bg2"/>
                </a:solidFill>
              </a:rPr>
              <a:t>Limbal</a:t>
            </a:r>
            <a:r>
              <a:rPr lang="tr-TR" dirty="0">
                <a:solidFill>
                  <a:schemeClr val="bg2"/>
                </a:solidFill>
              </a:rPr>
              <a:t> </a:t>
            </a:r>
            <a:r>
              <a:rPr lang="tr-TR" dirty="0" err="1">
                <a:solidFill>
                  <a:schemeClr val="bg2"/>
                </a:solidFill>
              </a:rPr>
              <a:t>konjonktivanın</a:t>
            </a:r>
            <a:r>
              <a:rPr lang="tr-TR" dirty="0">
                <a:solidFill>
                  <a:schemeClr val="bg2"/>
                </a:solidFill>
              </a:rPr>
              <a:t> kalınlaşması ve </a:t>
            </a:r>
            <a:r>
              <a:rPr lang="tr-TR" dirty="0" err="1">
                <a:solidFill>
                  <a:schemeClr val="bg2"/>
                </a:solidFill>
              </a:rPr>
              <a:t>opaklaşması</a:t>
            </a:r>
            <a:r>
              <a:rPr lang="tr-TR" dirty="0">
                <a:solidFill>
                  <a:schemeClr val="bg2"/>
                </a:solidFill>
              </a:rPr>
              <a:t> ile </a:t>
            </a:r>
            <a:r>
              <a:rPr lang="tr-TR" dirty="0" err="1">
                <a:solidFill>
                  <a:schemeClr val="bg2"/>
                </a:solidFill>
              </a:rPr>
              <a:t>jelatinimsi</a:t>
            </a:r>
            <a:r>
              <a:rPr lang="tr-TR" dirty="0">
                <a:solidFill>
                  <a:schemeClr val="bg2"/>
                </a:solidFill>
              </a:rPr>
              <a:t> görünüm ve bazen birleşik </a:t>
            </a:r>
            <a:r>
              <a:rPr lang="tr-TR" dirty="0" err="1">
                <a:solidFill>
                  <a:schemeClr val="bg2"/>
                </a:solidFill>
              </a:rPr>
              <a:t>limbal</a:t>
            </a:r>
            <a:r>
              <a:rPr lang="tr-TR" dirty="0">
                <a:solidFill>
                  <a:schemeClr val="bg2"/>
                </a:solidFill>
              </a:rPr>
              <a:t> </a:t>
            </a:r>
            <a:r>
              <a:rPr lang="tr-TR" dirty="0" err="1">
                <a:solidFill>
                  <a:schemeClr val="bg2"/>
                </a:solidFill>
              </a:rPr>
              <a:t>papillalar</a:t>
            </a:r>
            <a:r>
              <a:rPr lang="tr-TR" dirty="0">
                <a:solidFill>
                  <a:schemeClr val="bg2"/>
                </a:solidFill>
              </a:rPr>
              <a:t> bulunur. </a:t>
            </a:r>
          </a:p>
          <a:p>
            <a:pPr lvl="1"/>
            <a:r>
              <a:rPr lang="tr-TR" dirty="0" err="1">
                <a:solidFill>
                  <a:schemeClr val="bg2"/>
                </a:solidFill>
              </a:rPr>
              <a:t>Perilimbal</a:t>
            </a:r>
            <a:r>
              <a:rPr lang="tr-TR" dirty="0">
                <a:solidFill>
                  <a:schemeClr val="bg2"/>
                </a:solidFill>
              </a:rPr>
              <a:t> </a:t>
            </a:r>
            <a:r>
              <a:rPr lang="tr-TR" b="1" dirty="0" err="1">
                <a:solidFill>
                  <a:schemeClr val="bg2"/>
                </a:solidFill>
              </a:rPr>
              <a:t>Horner-Trantas</a:t>
            </a:r>
            <a:r>
              <a:rPr lang="tr-TR" dirty="0">
                <a:solidFill>
                  <a:schemeClr val="bg2"/>
                </a:solidFill>
              </a:rPr>
              <a:t> noktaları, dejenere </a:t>
            </a:r>
            <a:r>
              <a:rPr lang="tr-TR" dirty="0" err="1">
                <a:solidFill>
                  <a:schemeClr val="bg2"/>
                </a:solidFill>
              </a:rPr>
              <a:t>epitel</a:t>
            </a:r>
            <a:r>
              <a:rPr lang="tr-TR" dirty="0">
                <a:solidFill>
                  <a:schemeClr val="bg2"/>
                </a:solidFill>
              </a:rPr>
              <a:t> hücreleri ve </a:t>
            </a:r>
            <a:r>
              <a:rPr lang="tr-TR" dirty="0" err="1">
                <a:solidFill>
                  <a:schemeClr val="bg2"/>
                </a:solidFill>
              </a:rPr>
              <a:t>eozinofillerden</a:t>
            </a:r>
            <a:r>
              <a:rPr lang="tr-TR" dirty="0">
                <a:solidFill>
                  <a:schemeClr val="bg2"/>
                </a:solidFill>
              </a:rPr>
              <a:t> oluşan </a:t>
            </a:r>
            <a:r>
              <a:rPr lang="tr-TR" dirty="0" err="1">
                <a:solidFill>
                  <a:schemeClr val="bg2"/>
                </a:solidFill>
              </a:rPr>
              <a:t>fokal</a:t>
            </a:r>
            <a:r>
              <a:rPr lang="tr-TR" dirty="0">
                <a:solidFill>
                  <a:schemeClr val="bg2"/>
                </a:solidFill>
              </a:rPr>
              <a:t> beyaz </a:t>
            </a:r>
            <a:r>
              <a:rPr lang="tr-TR" dirty="0" err="1">
                <a:solidFill>
                  <a:schemeClr val="bg2"/>
                </a:solidFill>
              </a:rPr>
              <a:t>limbal</a:t>
            </a:r>
            <a:r>
              <a:rPr lang="tr-TR" dirty="0">
                <a:solidFill>
                  <a:schemeClr val="bg2"/>
                </a:solidFill>
              </a:rPr>
              <a:t> noktalardır. </a:t>
            </a:r>
          </a:p>
          <a:p>
            <a:pPr lvl="1"/>
            <a:r>
              <a:rPr lang="tr-TR" dirty="0" err="1"/>
              <a:t>Limbal</a:t>
            </a:r>
            <a:r>
              <a:rPr lang="tr-TR" dirty="0"/>
              <a:t> hastalık, </a:t>
            </a:r>
            <a:r>
              <a:rPr lang="tr-TR" dirty="0" err="1"/>
              <a:t>korneal</a:t>
            </a:r>
            <a:r>
              <a:rPr lang="tr-TR" dirty="0"/>
              <a:t> </a:t>
            </a:r>
            <a:r>
              <a:rPr lang="tr-TR" dirty="0" err="1"/>
              <a:t>neovaskülarizasyonla</a:t>
            </a:r>
            <a:r>
              <a:rPr lang="tr-TR" dirty="0"/>
              <a:t> </a:t>
            </a:r>
            <a:r>
              <a:rPr lang="tr-TR" dirty="0" err="1"/>
              <a:t>pannus</a:t>
            </a:r>
            <a:r>
              <a:rPr lang="tr-TR" dirty="0"/>
              <a:t> oluşumuna yol açabilen bir </a:t>
            </a:r>
            <a:r>
              <a:rPr lang="tr-TR" dirty="0" err="1"/>
              <a:t>limbal</a:t>
            </a:r>
            <a:r>
              <a:rPr lang="tr-TR" dirty="0"/>
              <a:t> kök hücre eksikliğine </a:t>
            </a:r>
            <a:r>
              <a:rPr lang="tr-TR" dirty="0" err="1"/>
              <a:t>s.olb</a:t>
            </a:r>
            <a:r>
              <a:rPr lang="tr-TR" dirty="0"/>
              <a:t>.</a:t>
            </a:r>
          </a:p>
          <a:p>
            <a:endParaRPr lang="tr-TR" dirty="0"/>
          </a:p>
        </p:txBody>
      </p:sp>
      <p:pic>
        <p:nvPicPr>
          <p:cNvPr id="2050" name="Picture 2" descr="Limbal Stem Cell Deficiency - EyeWiki">
            <a:extLst>
              <a:ext uri="{FF2B5EF4-FFF2-40B4-BE49-F238E27FC236}">
                <a16:creationId xmlns:a16="http://schemas.microsoft.com/office/drawing/2014/main" id="{BCC15CBE-E874-4365-A964-AB4EFD183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4195" y="4127770"/>
            <a:ext cx="2024171" cy="13494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ommunity Eye Health Journal » Vernal keratoconjunctivitis">
            <a:extLst>
              <a:ext uri="{FF2B5EF4-FFF2-40B4-BE49-F238E27FC236}">
                <a16:creationId xmlns:a16="http://schemas.microsoft.com/office/drawing/2014/main" id="{7A20115F-5F36-4C5A-9589-57183E090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6736" y="4127770"/>
            <a:ext cx="1828799"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254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F7C639-74E5-4D95-8F10-4D9A94718481}"/>
              </a:ext>
            </a:extLst>
          </p:cNvPr>
          <p:cNvSpPr>
            <a:spLocks noGrp="1"/>
          </p:cNvSpPr>
          <p:nvPr>
            <p:ph type="title"/>
          </p:nvPr>
        </p:nvSpPr>
        <p:spPr/>
        <p:txBody>
          <a:bodyPr>
            <a:normAutofit/>
          </a:bodyPr>
          <a:lstStyle/>
          <a:p>
            <a:r>
              <a:rPr lang="tr-TR" dirty="0"/>
              <a:t>Bulgular</a:t>
            </a:r>
          </a:p>
        </p:txBody>
      </p:sp>
      <p:sp>
        <p:nvSpPr>
          <p:cNvPr id="3" name="İçerik Yer Tutucusu 2">
            <a:extLst>
              <a:ext uri="{FF2B5EF4-FFF2-40B4-BE49-F238E27FC236}">
                <a16:creationId xmlns:a16="http://schemas.microsoft.com/office/drawing/2014/main" id="{6470DBCC-10CE-400A-899E-A5CBB85FDE08}"/>
              </a:ext>
            </a:extLst>
          </p:cNvPr>
          <p:cNvSpPr>
            <a:spLocks noGrp="1"/>
          </p:cNvSpPr>
          <p:nvPr>
            <p:ph idx="1"/>
          </p:nvPr>
        </p:nvSpPr>
        <p:spPr>
          <a:xfrm>
            <a:off x="1295401" y="2556932"/>
            <a:ext cx="6003323" cy="3318936"/>
          </a:xfrm>
        </p:spPr>
        <p:txBody>
          <a:bodyPr>
            <a:normAutofit/>
          </a:bodyPr>
          <a:lstStyle/>
          <a:p>
            <a:r>
              <a:rPr lang="tr-TR" b="1" dirty="0"/>
              <a:t>Kornea bulguları: </a:t>
            </a:r>
          </a:p>
          <a:p>
            <a:pPr lvl="1"/>
            <a:r>
              <a:rPr lang="tr-TR" dirty="0"/>
              <a:t>Noktalı </a:t>
            </a:r>
            <a:r>
              <a:rPr lang="tr-TR" dirty="0" err="1"/>
              <a:t>epitel</a:t>
            </a:r>
            <a:r>
              <a:rPr lang="tr-TR" dirty="0"/>
              <a:t> erozyonları</a:t>
            </a:r>
          </a:p>
          <a:p>
            <a:pPr lvl="1"/>
            <a:r>
              <a:rPr lang="tr-TR" dirty="0">
                <a:solidFill>
                  <a:schemeClr val="bg2"/>
                </a:solidFill>
              </a:rPr>
              <a:t>Makro </a:t>
            </a:r>
            <a:r>
              <a:rPr lang="tr-TR" dirty="0" err="1">
                <a:solidFill>
                  <a:schemeClr val="bg2"/>
                </a:solidFill>
              </a:rPr>
              <a:t>epitel</a:t>
            </a:r>
            <a:r>
              <a:rPr lang="tr-TR" dirty="0">
                <a:solidFill>
                  <a:schemeClr val="bg2"/>
                </a:solidFill>
              </a:rPr>
              <a:t> erozyonları</a:t>
            </a:r>
          </a:p>
          <a:p>
            <a:pPr lvl="1"/>
            <a:r>
              <a:rPr lang="tr-TR" dirty="0" err="1">
                <a:solidFill>
                  <a:schemeClr val="bg2"/>
                </a:solidFill>
              </a:rPr>
              <a:t>Keratit</a:t>
            </a:r>
            <a:endParaRPr lang="tr-TR" dirty="0">
              <a:solidFill>
                <a:schemeClr val="bg2"/>
              </a:solidFill>
            </a:endParaRPr>
          </a:p>
          <a:p>
            <a:pPr lvl="1"/>
            <a:r>
              <a:rPr lang="tr-TR" b="1" dirty="0">
                <a:solidFill>
                  <a:schemeClr val="bg2"/>
                </a:solidFill>
              </a:rPr>
              <a:t>Kalkan ülserleri: </a:t>
            </a:r>
            <a:r>
              <a:rPr lang="tr-TR" dirty="0">
                <a:solidFill>
                  <a:schemeClr val="bg2"/>
                </a:solidFill>
              </a:rPr>
              <a:t>Makro erozyonlarda fibrin ve mukus içeren plaklar</a:t>
            </a:r>
          </a:p>
        </p:txBody>
      </p:sp>
      <p:pic>
        <p:nvPicPr>
          <p:cNvPr id="4" name="Picture 2" descr="Corneal keratitis : r/optometry">
            <a:extLst>
              <a:ext uri="{FF2B5EF4-FFF2-40B4-BE49-F238E27FC236}">
                <a16:creationId xmlns:a16="http://schemas.microsoft.com/office/drawing/2014/main" id="{3AF2511B-3E52-4103-81C3-D004FE37B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2437" y="2556932"/>
            <a:ext cx="2646804" cy="2393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04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F7C639-74E5-4D95-8F10-4D9A94718481}"/>
              </a:ext>
            </a:extLst>
          </p:cNvPr>
          <p:cNvSpPr>
            <a:spLocks noGrp="1"/>
          </p:cNvSpPr>
          <p:nvPr>
            <p:ph type="title"/>
          </p:nvPr>
        </p:nvSpPr>
        <p:spPr/>
        <p:txBody>
          <a:bodyPr>
            <a:normAutofit/>
          </a:bodyPr>
          <a:lstStyle/>
          <a:p>
            <a:r>
              <a:rPr lang="tr-TR" dirty="0"/>
              <a:t>Bulgular</a:t>
            </a:r>
          </a:p>
        </p:txBody>
      </p:sp>
      <p:sp>
        <p:nvSpPr>
          <p:cNvPr id="3" name="İçerik Yer Tutucusu 2">
            <a:extLst>
              <a:ext uri="{FF2B5EF4-FFF2-40B4-BE49-F238E27FC236}">
                <a16:creationId xmlns:a16="http://schemas.microsoft.com/office/drawing/2014/main" id="{6470DBCC-10CE-400A-899E-A5CBB85FDE08}"/>
              </a:ext>
            </a:extLst>
          </p:cNvPr>
          <p:cNvSpPr>
            <a:spLocks noGrp="1"/>
          </p:cNvSpPr>
          <p:nvPr>
            <p:ph idx="1"/>
          </p:nvPr>
        </p:nvSpPr>
        <p:spPr>
          <a:xfrm>
            <a:off x="1295401" y="2556932"/>
            <a:ext cx="6003323" cy="3318936"/>
          </a:xfrm>
        </p:spPr>
        <p:txBody>
          <a:bodyPr>
            <a:normAutofit/>
          </a:bodyPr>
          <a:lstStyle/>
          <a:p>
            <a:r>
              <a:rPr lang="tr-TR" b="1" dirty="0"/>
              <a:t>Kornea bulguları: </a:t>
            </a:r>
          </a:p>
          <a:p>
            <a:pPr lvl="1"/>
            <a:r>
              <a:rPr lang="tr-TR" dirty="0">
                <a:solidFill>
                  <a:schemeClr val="bg2"/>
                </a:solidFill>
              </a:rPr>
              <a:t>Noktalı </a:t>
            </a:r>
            <a:r>
              <a:rPr lang="tr-TR" dirty="0" err="1">
                <a:solidFill>
                  <a:schemeClr val="bg2"/>
                </a:solidFill>
              </a:rPr>
              <a:t>epitel</a:t>
            </a:r>
            <a:r>
              <a:rPr lang="tr-TR" dirty="0">
                <a:solidFill>
                  <a:schemeClr val="bg2"/>
                </a:solidFill>
              </a:rPr>
              <a:t> erozyonları</a:t>
            </a:r>
          </a:p>
          <a:p>
            <a:pPr lvl="1"/>
            <a:r>
              <a:rPr lang="tr-TR" dirty="0"/>
              <a:t>Makro </a:t>
            </a:r>
            <a:r>
              <a:rPr lang="tr-TR" dirty="0" err="1"/>
              <a:t>epitel</a:t>
            </a:r>
            <a:r>
              <a:rPr lang="tr-TR" dirty="0"/>
              <a:t> erozyonları</a:t>
            </a:r>
          </a:p>
          <a:p>
            <a:pPr lvl="1"/>
            <a:r>
              <a:rPr lang="tr-TR" dirty="0" err="1">
                <a:solidFill>
                  <a:schemeClr val="bg2"/>
                </a:solidFill>
              </a:rPr>
              <a:t>Keratit</a:t>
            </a:r>
            <a:endParaRPr lang="tr-TR" dirty="0">
              <a:solidFill>
                <a:schemeClr val="bg2"/>
              </a:solidFill>
            </a:endParaRPr>
          </a:p>
          <a:p>
            <a:pPr lvl="1"/>
            <a:r>
              <a:rPr lang="tr-TR" b="1" dirty="0">
                <a:solidFill>
                  <a:schemeClr val="bg2"/>
                </a:solidFill>
              </a:rPr>
              <a:t>Kalkan ülserleri: </a:t>
            </a:r>
            <a:r>
              <a:rPr lang="tr-TR" dirty="0">
                <a:solidFill>
                  <a:schemeClr val="bg2"/>
                </a:solidFill>
              </a:rPr>
              <a:t>Makro erozyonlarda fibrin ve mukus içeren plaklar</a:t>
            </a:r>
          </a:p>
        </p:txBody>
      </p:sp>
      <p:pic>
        <p:nvPicPr>
          <p:cNvPr id="5" name="Picture 2" descr="Fixing a Hole: How to Heal Persistent Epithelial Defects">
            <a:extLst>
              <a:ext uri="{FF2B5EF4-FFF2-40B4-BE49-F238E27FC236}">
                <a16:creationId xmlns:a16="http://schemas.microsoft.com/office/drawing/2014/main" id="{BB6D68AC-7AED-480E-8C76-54434342A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2878" y="2550754"/>
            <a:ext cx="3313720" cy="226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128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560EE17-489F-4994-A88D-C86EDC9A2C19}"/>
              </a:ext>
            </a:extLst>
          </p:cNvPr>
          <p:cNvSpPr>
            <a:spLocks noGrp="1"/>
          </p:cNvSpPr>
          <p:nvPr>
            <p:ph type="title"/>
          </p:nvPr>
        </p:nvSpPr>
        <p:spPr/>
        <p:txBody>
          <a:bodyPr/>
          <a:lstStyle/>
          <a:p>
            <a:r>
              <a:rPr lang="tr-TR" dirty="0"/>
              <a:t>VKK</a:t>
            </a:r>
          </a:p>
        </p:txBody>
      </p:sp>
      <p:sp>
        <p:nvSpPr>
          <p:cNvPr id="3" name="İçerik Yer Tutucusu 2">
            <a:extLst>
              <a:ext uri="{FF2B5EF4-FFF2-40B4-BE49-F238E27FC236}">
                <a16:creationId xmlns:a16="http://schemas.microsoft.com/office/drawing/2014/main" id="{DB727164-B047-4D7F-89B5-6631BCB557FD}"/>
              </a:ext>
            </a:extLst>
          </p:cNvPr>
          <p:cNvSpPr>
            <a:spLocks noGrp="1"/>
          </p:cNvSpPr>
          <p:nvPr>
            <p:ph idx="1"/>
          </p:nvPr>
        </p:nvSpPr>
        <p:spPr/>
        <p:txBody>
          <a:bodyPr/>
          <a:lstStyle/>
          <a:p>
            <a:r>
              <a:rPr lang="tr-TR" dirty="0"/>
              <a:t>Dış göz yüzeyinin genellikle mevsimsel olan </a:t>
            </a:r>
            <a:r>
              <a:rPr lang="tr-TR" dirty="0" err="1"/>
              <a:t>atopik</a:t>
            </a:r>
            <a:r>
              <a:rPr lang="tr-TR" dirty="0"/>
              <a:t> bir hadisesi</a:t>
            </a:r>
          </a:p>
        </p:txBody>
      </p:sp>
    </p:spTree>
    <p:extLst>
      <p:ext uri="{BB962C8B-B14F-4D97-AF65-F5344CB8AC3E}">
        <p14:creationId xmlns:p14="http://schemas.microsoft.com/office/powerpoint/2010/main" val="320752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F7C639-74E5-4D95-8F10-4D9A94718481}"/>
              </a:ext>
            </a:extLst>
          </p:cNvPr>
          <p:cNvSpPr>
            <a:spLocks noGrp="1"/>
          </p:cNvSpPr>
          <p:nvPr>
            <p:ph type="title"/>
          </p:nvPr>
        </p:nvSpPr>
        <p:spPr/>
        <p:txBody>
          <a:bodyPr>
            <a:normAutofit/>
          </a:bodyPr>
          <a:lstStyle/>
          <a:p>
            <a:r>
              <a:rPr lang="tr-TR" dirty="0"/>
              <a:t>Bulgular</a:t>
            </a:r>
          </a:p>
        </p:txBody>
      </p:sp>
      <p:sp>
        <p:nvSpPr>
          <p:cNvPr id="3" name="İçerik Yer Tutucusu 2">
            <a:extLst>
              <a:ext uri="{FF2B5EF4-FFF2-40B4-BE49-F238E27FC236}">
                <a16:creationId xmlns:a16="http://schemas.microsoft.com/office/drawing/2014/main" id="{6470DBCC-10CE-400A-899E-A5CBB85FDE08}"/>
              </a:ext>
            </a:extLst>
          </p:cNvPr>
          <p:cNvSpPr>
            <a:spLocks noGrp="1"/>
          </p:cNvSpPr>
          <p:nvPr>
            <p:ph idx="1"/>
          </p:nvPr>
        </p:nvSpPr>
        <p:spPr>
          <a:xfrm>
            <a:off x="1295401" y="2556932"/>
            <a:ext cx="6003323" cy="3318936"/>
          </a:xfrm>
        </p:spPr>
        <p:txBody>
          <a:bodyPr>
            <a:normAutofit/>
          </a:bodyPr>
          <a:lstStyle/>
          <a:p>
            <a:r>
              <a:rPr lang="tr-TR" b="1" dirty="0"/>
              <a:t>Kornea bulguları: </a:t>
            </a:r>
          </a:p>
          <a:p>
            <a:pPr lvl="1"/>
            <a:r>
              <a:rPr lang="tr-TR" dirty="0">
                <a:solidFill>
                  <a:schemeClr val="bg2"/>
                </a:solidFill>
              </a:rPr>
              <a:t>Noktalı </a:t>
            </a:r>
            <a:r>
              <a:rPr lang="tr-TR" dirty="0" err="1">
                <a:solidFill>
                  <a:schemeClr val="bg2"/>
                </a:solidFill>
              </a:rPr>
              <a:t>epitel</a:t>
            </a:r>
            <a:r>
              <a:rPr lang="tr-TR" dirty="0">
                <a:solidFill>
                  <a:schemeClr val="bg2"/>
                </a:solidFill>
              </a:rPr>
              <a:t> erozyonları</a:t>
            </a:r>
          </a:p>
          <a:p>
            <a:pPr lvl="1"/>
            <a:r>
              <a:rPr lang="tr-TR" dirty="0">
                <a:solidFill>
                  <a:schemeClr val="bg2"/>
                </a:solidFill>
              </a:rPr>
              <a:t>Makro </a:t>
            </a:r>
            <a:r>
              <a:rPr lang="tr-TR" dirty="0" err="1">
                <a:solidFill>
                  <a:schemeClr val="bg2"/>
                </a:solidFill>
              </a:rPr>
              <a:t>epitel</a:t>
            </a:r>
            <a:r>
              <a:rPr lang="tr-TR" dirty="0">
                <a:solidFill>
                  <a:schemeClr val="bg2"/>
                </a:solidFill>
              </a:rPr>
              <a:t> erozyonları</a:t>
            </a:r>
          </a:p>
          <a:p>
            <a:pPr lvl="1"/>
            <a:r>
              <a:rPr lang="tr-TR" dirty="0" err="1"/>
              <a:t>Keratit</a:t>
            </a:r>
            <a:endParaRPr lang="tr-TR" dirty="0"/>
          </a:p>
          <a:p>
            <a:pPr lvl="1"/>
            <a:r>
              <a:rPr lang="tr-TR" b="1" dirty="0">
                <a:solidFill>
                  <a:schemeClr val="bg2"/>
                </a:solidFill>
              </a:rPr>
              <a:t>Kalkan ülserleri: </a:t>
            </a:r>
            <a:r>
              <a:rPr lang="tr-TR" dirty="0">
                <a:solidFill>
                  <a:schemeClr val="bg2"/>
                </a:solidFill>
              </a:rPr>
              <a:t>Makro erozyonlarda fibrin ve mukus içeren plaklar</a:t>
            </a:r>
          </a:p>
        </p:txBody>
      </p:sp>
      <p:pic>
        <p:nvPicPr>
          <p:cNvPr id="5" name="Picture 2" descr="Managing Microbial Keratitis">
            <a:extLst>
              <a:ext uri="{FF2B5EF4-FFF2-40B4-BE49-F238E27FC236}">
                <a16:creationId xmlns:a16="http://schemas.microsoft.com/office/drawing/2014/main" id="{C40A081C-B061-45DB-8682-C70537C46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9957" y="2635344"/>
            <a:ext cx="3062414" cy="199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569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F7C639-74E5-4D95-8F10-4D9A94718481}"/>
              </a:ext>
            </a:extLst>
          </p:cNvPr>
          <p:cNvSpPr>
            <a:spLocks noGrp="1"/>
          </p:cNvSpPr>
          <p:nvPr>
            <p:ph type="title"/>
          </p:nvPr>
        </p:nvSpPr>
        <p:spPr/>
        <p:txBody>
          <a:bodyPr>
            <a:normAutofit/>
          </a:bodyPr>
          <a:lstStyle/>
          <a:p>
            <a:r>
              <a:rPr lang="tr-TR" dirty="0"/>
              <a:t>Bulgular</a:t>
            </a:r>
          </a:p>
        </p:txBody>
      </p:sp>
      <p:sp>
        <p:nvSpPr>
          <p:cNvPr id="3" name="İçerik Yer Tutucusu 2">
            <a:extLst>
              <a:ext uri="{FF2B5EF4-FFF2-40B4-BE49-F238E27FC236}">
                <a16:creationId xmlns:a16="http://schemas.microsoft.com/office/drawing/2014/main" id="{6470DBCC-10CE-400A-899E-A5CBB85FDE08}"/>
              </a:ext>
            </a:extLst>
          </p:cNvPr>
          <p:cNvSpPr>
            <a:spLocks noGrp="1"/>
          </p:cNvSpPr>
          <p:nvPr>
            <p:ph idx="1"/>
          </p:nvPr>
        </p:nvSpPr>
        <p:spPr>
          <a:xfrm>
            <a:off x="1295401" y="2556932"/>
            <a:ext cx="6003323" cy="3318936"/>
          </a:xfrm>
        </p:spPr>
        <p:txBody>
          <a:bodyPr>
            <a:normAutofit/>
          </a:bodyPr>
          <a:lstStyle/>
          <a:p>
            <a:r>
              <a:rPr lang="tr-TR" b="1" dirty="0"/>
              <a:t>Kornea bulguları: </a:t>
            </a:r>
          </a:p>
          <a:p>
            <a:pPr lvl="1"/>
            <a:r>
              <a:rPr lang="tr-TR" dirty="0">
                <a:solidFill>
                  <a:schemeClr val="bg2"/>
                </a:solidFill>
              </a:rPr>
              <a:t>Noktalı </a:t>
            </a:r>
            <a:r>
              <a:rPr lang="tr-TR" dirty="0" err="1">
                <a:solidFill>
                  <a:schemeClr val="bg2"/>
                </a:solidFill>
              </a:rPr>
              <a:t>epitel</a:t>
            </a:r>
            <a:r>
              <a:rPr lang="tr-TR" dirty="0">
                <a:solidFill>
                  <a:schemeClr val="bg2"/>
                </a:solidFill>
              </a:rPr>
              <a:t> erozyonları</a:t>
            </a:r>
          </a:p>
          <a:p>
            <a:pPr lvl="1"/>
            <a:r>
              <a:rPr lang="tr-TR" dirty="0">
                <a:solidFill>
                  <a:schemeClr val="bg2"/>
                </a:solidFill>
              </a:rPr>
              <a:t>Makro </a:t>
            </a:r>
            <a:r>
              <a:rPr lang="tr-TR" dirty="0" err="1">
                <a:solidFill>
                  <a:schemeClr val="bg2"/>
                </a:solidFill>
              </a:rPr>
              <a:t>epitel</a:t>
            </a:r>
            <a:r>
              <a:rPr lang="tr-TR" dirty="0">
                <a:solidFill>
                  <a:schemeClr val="bg2"/>
                </a:solidFill>
              </a:rPr>
              <a:t> erozyonları</a:t>
            </a:r>
          </a:p>
          <a:p>
            <a:pPr lvl="1"/>
            <a:r>
              <a:rPr lang="tr-TR" dirty="0" err="1">
                <a:solidFill>
                  <a:schemeClr val="bg2"/>
                </a:solidFill>
              </a:rPr>
              <a:t>Keratit</a:t>
            </a:r>
            <a:endParaRPr lang="tr-TR" dirty="0">
              <a:solidFill>
                <a:schemeClr val="bg2"/>
              </a:solidFill>
            </a:endParaRPr>
          </a:p>
          <a:p>
            <a:pPr lvl="1"/>
            <a:r>
              <a:rPr lang="tr-TR" b="1" dirty="0">
                <a:solidFill>
                  <a:schemeClr val="tx1"/>
                </a:solidFill>
              </a:rPr>
              <a:t>Kalkan ülserleri: </a:t>
            </a:r>
            <a:r>
              <a:rPr lang="tr-TR" dirty="0">
                <a:solidFill>
                  <a:schemeClr val="tx1"/>
                </a:solidFill>
              </a:rPr>
              <a:t>Makro erozyonlarda fibrin ve mukus içeren plaklar</a:t>
            </a:r>
          </a:p>
        </p:txBody>
      </p:sp>
      <p:pic>
        <p:nvPicPr>
          <p:cNvPr id="6" name="Picture 2" descr="Slitlamp microscopic image of a 25-year-old man showing corneal shield... |  Download Scientific Diagram">
            <a:extLst>
              <a:ext uri="{FF2B5EF4-FFF2-40B4-BE49-F238E27FC236}">
                <a16:creationId xmlns:a16="http://schemas.microsoft.com/office/drawing/2014/main" id="{A2C660BA-76D8-4FEB-BB94-C01B1BFCF0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 t="5215" r="4330" b="5401"/>
          <a:stretch/>
        </p:blipFill>
        <p:spPr bwMode="auto">
          <a:xfrm>
            <a:off x="7727092" y="2954093"/>
            <a:ext cx="2658759" cy="2062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949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F7C639-74E5-4D95-8F10-4D9A94718481}"/>
              </a:ext>
            </a:extLst>
          </p:cNvPr>
          <p:cNvSpPr>
            <a:spLocks noGrp="1"/>
          </p:cNvSpPr>
          <p:nvPr>
            <p:ph type="title"/>
          </p:nvPr>
        </p:nvSpPr>
        <p:spPr/>
        <p:txBody>
          <a:bodyPr>
            <a:normAutofit/>
          </a:bodyPr>
          <a:lstStyle/>
          <a:p>
            <a:r>
              <a:rPr lang="tr-TR" dirty="0"/>
              <a:t>Bulgular</a:t>
            </a:r>
          </a:p>
        </p:txBody>
      </p:sp>
      <p:sp>
        <p:nvSpPr>
          <p:cNvPr id="3" name="İçerik Yer Tutucusu 2">
            <a:extLst>
              <a:ext uri="{FF2B5EF4-FFF2-40B4-BE49-F238E27FC236}">
                <a16:creationId xmlns:a16="http://schemas.microsoft.com/office/drawing/2014/main" id="{6470DBCC-10CE-400A-899E-A5CBB85FDE08}"/>
              </a:ext>
            </a:extLst>
          </p:cNvPr>
          <p:cNvSpPr>
            <a:spLocks noGrp="1"/>
          </p:cNvSpPr>
          <p:nvPr>
            <p:ph idx="1"/>
          </p:nvPr>
        </p:nvSpPr>
        <p:spPr>
          <a:xfrm>
            <a:off x="1295401" y="2556932"/>
            <a:ext cx="6003323" cy="3318936"/>
          </a:xfrm>
        </p:spPr>
        <p:txBody>
          <a:bodyPr>
            <a:normAutofit/>
          </a:bodyPr>
          <a:lstStyle/>
          <a:p>
            <a:r>
              <a:rPr lang="tr-TR" b="1" dirty="0"/>
              <a:t>Kornea bulguları: </a:t>
            </a:r>
          </a:p>
          <a:p>
            <a:pPr lvl="1"/>
            <a:r>
              <a:rPr lang="tr-TR" dirty="0"/>
              <a:t>Korneada </a:t>
            </a:r>
            <a:r>
              <a:rPr lang="tr-TR" dirty="0" err="1"/>
              <a:t>neovaskülarizasyon</a:t>
            </a:r>
            <a:r>
              <a:rPr lang="tr-TR" dirty="0"/>
              <a:t> meydana gelebilir ve çözülme karakteristik halka benzeri </a:t>
            </a:r>
            <a:r>
              <a:rPr lang="tr-TR" dirty="0" err="1"/>
              <a:t>skara</a:t>
            </a:r>
            <a:r>
              <a:rPr lang="tr-TR" dirty="0"/>
              <a:t> s. </a:t>
            </a:r>
            <a:r>
              <a:rPr lang="tr-TR" dirty="0" err="1"/>
              <a:t>olb</a:t>
            </a:r>
            <a:r>
              <a:rPr lang="tr-TR" dirty="0"/>
              <a:t>. </a:t>
            </a:r>
          </a:p>
          <a:p>
            <a:pPr lvl="1"/>
            <a:r>
              <a:rPr lang="tr-TR" dirty="0" err="1">
                <a:solidFill>
                  <a:schemeClr val="bg2"/>
                </a:solidFill>
              </a:rPr>
              <a:t>Periferik</a:t>
            </a:r>
            <a:r>
              <a:rPr lang="tr-TR" dirty="0">
                <a:solidFill>
                  <a:schemeClr val="bg2"/>
                </a:solidFill>
              </a:rPr>
              <a:t>, yüzeysel </a:t>
            </a:r>
            <a:r>
              <a:rPr lang="tr-TR" dirty="0" err="1">
                <a:solidFill>
                  <a:schemeClr val="bg2"/>
                </a:solidFill>
              </a:rPr>
              <a:t>stromada</a:t>
            </a:r>
            <a:r>
              <a:rPr lang="tr-TR" dirty="0">
                <a:solidFill>
                  <a:schemeClr val="bg2"/>
                </a:solidFill>
              </a:rPr>
              <a:t> artan ve azalan gri-beyaz bir </a:t>
            </a:r>
            <a:r>
              <a:rPr lang="tr-TR" dirty="0" err="1">
                <a:solidFill>
                  <a:schemeClr val="bg2"/>
                </a:solidFill>
              </a:rPr>
              <a:t>lipid</a:t>
            </a:r>
            <a:r>
              <a:rPr lang="tr-TR" dirty="0">
                <a:solidFill>
                  <a:schemeClr val="bg2"/>
                </a:solidFill>
              </a:rPr>
              <a:t> birikimi meydana gelebilir ve </a:t>
            </a:r>
            <a:r>
              <a:rPr lang="tr-TR" b="1" dirty="0" err="1">
                <a:solidFill>
                  <a:schemeClr val="bg2"/>
                </a:solidFill>
              </a:rPr>
              <a:t>psödogerontokson</a:t>
            </a:r>
            <a:r>
              <a:rPr lang="tr-TR" dirty="0">
                <a:solidFill>
                  <a:schemeClr val="bg2"/>
                </a:solidFill>
              </a:rPr>
              <a:t> olarak bilinir. </a:t>
            </a:r>
          </a:p>
          <a:p>
            <a:pPr lvl="1"/>
            <a:r>
              <a:rPr lang="tr-TR" b="1" dirty="0" err="1">
                <a:solidFill>
                  <a:schemeClr val="bg2"/>
                </a:solidFill>
              </a:rPr>
              <a:t>Keratokonus</a:t>
            </a:r>
            <a:r>
              <a:rPr lang="tr-TR" dirty="0">
                <a:solidFill>
                  <a:schemeClr val="bg2"/>
                </a:solidFill>
              </a:rPr>
              <a:t> (muhtemelen göz ovuşturmanın artması sebebiyle)</a:t>
            </a:r>
          </a:p>
          <a:p>
            <a:endParaRPr lang="tr-TR" dirty="0"/>
          </a:p>
        </p:txBody>
      </p:sp>
      <p:sp>
        <p:nvSpPr>
          <p:cNvPr id="4" name="AutoShape 2" descr="Vernal Keratoconjunctivitis with Atypical Localization of Shield Ulcer |  Semantic Scholar">
            <a:extLst>
              <a:ext uri="{FF2B5EF4-FFF2-40B4-BE49-F238E27FC236}">
                <a16:creationId xmlns:a16="http://schemas.microsoft.com/office/drawing/2014/main" id="{C8C7221C-40DD-4588-840C-6C620488704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AutoShape 4" descr="Vernal Keratoconjunctivitis with Atypical Localization of Shield Ulcer |  Semantic Scholar">
            <a:extLst>
              <a:ext uri="{FF2B5EF4-FFF2-40B4-BE49-F238E27FC236}">
                <a16:creationId xmlns:a16="http://schemas.microsoft.com/office/drawing/2014/main" id="{B737C9E8-BFBE-4A51-94C9-EE55DF2671D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AutoShape 8" descr="figure 2">
            <a:extLst>
              <a:ext uri="{FF2B5EF4-FFF2-40B4-BE49-F238E27FC236}">
                <a16:creationId xmlns:a16="http://schemas.microsoft.com/office/drawing/2014/main" id="{77491B6E-DAFD-4C89-B75F-18C173613462}"/>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 name="Resim 7">
            <a:extLst>
              <a:ext uri="{FF2B5EF4-FFF2-40B4-BE49-F238E27FC236}">
                <a16:creationId xmlns:a16="http://schemas.microsoft.com/office/drawing/2014/main" id="{282344AD-671F-486C-A526-32415CD1D3DB}"/>
              </a:ext>
            </a:extLst>
          </p:cNvPr>
          <p:cNvPicPr>
            <a:picLocks noChangeAspect="1"/>
          </p:cNvPicPr>
          <p:nvPr/>
        </p:nvPicPr>
        <p:blipFill rotWithShape="1">
          <a:blip r:embed="rId2"/>
          <a:srcRect l="48265" t="8323" b="5473"/>
          <a:stretch/>
        </p:blipFill>
        <p:spPr>
          <a:xfrm>
            <a:off x="8213123" y="3015051"/>
            <a:ext cx="2049161" cy="1556951"/>
          </a:xfrm>
          <a:prstGeom prst="rect">
            <a:avLst/>
          </a:prstGeom>
        </p:spPr>
      </p:pic>
    </p:spTree>
    <p:extLst>
      <p:ext uri="{BB962C8B-B14F-4D97-AF65-F5344CB8AC3E}">
        <p14:creationId xmlns:p14="http://schemas.microsoft.com/office/powerpoint/2010/main" val="439900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F7C639-74E5-4D95-8F10-4D9A94718481}"/>
              </a:ext>
            </a:extLst>
          </p:cNvPr>
          <p:cNvSpPr>
            <a:spLocks noGrp="1"/>
          </p:cNvSpPr>
          <p:nvPr>
            <p:ph type="title"/>
          </p:nvPr>
        </p:nvSpPr>
        <p:spPr/>
        <p:txBody>
          <a:bodyPr>
            <a:normAutofit/>
          </a:bodyPr>
          <a:lstStyle/>
          <a:p>
            <a:r>
              <a:rPr lang="tr-TR" dirty="0"/>
              <a:t>Bulgular</a:t>
            </a:r>
          </a:p>
        </p:txBody>
      </p:sp>
      <p:sp>
        <p:nvSpPr>
          <p:cNvPr id="3" name="İçerik Yer Tutucusu 2">
            <a:extLst>
              <a:ext uri="{FF2B5EF4-FFF2-40B4-BE49-F238E27FC236}">
                <a16:creationId xmlns:a16="http://schemas.microsoft.com/office/drawing/2014/main" id="{6470DBCC-10CE-400A-899E-A5CBB85FDE08}"/>
              </a:ext>
            </a:extLst>
          </p:cNvPr>
          <p:cNvSpPr>
            <a:spLocks noGrp="1"/>
          </p:cNvSpPr>
          <p:nvPr>
            <p:ph idx="1"/>
          </p:nvPr>
        </p:nvSpPr>
        <p:spPr>
          <a:xfrm>
            <a:off x="1295401" y="2556932"/>
            <a:ext cx="6003323" cy="3318936"/>
          </a:xfrm>
        </p:spPr>
        <p:txBody>
          <a:bodyPr>
            <a:normAutofit/>
          </a:bodyPr>
          <a:lstStyle/>
          <a:p>
            <a:r>
              <a:rPr lang="tr-TR" b="1" dirty="0"/>
              <a:t>Kornea bulguları: </a:t>
            </a:r>
          </a:p>
          <a:p>
            <a:pPr lvl="1"/>
            <a:r>
              <a:rPr lang="tr-TR" dirty="0">
                <a:solidFill>
                  <a:schemeClr val="bg2"/>
                </a:solidFill>
              </a:rPr>
              <a:t>Korneada </a:t>
            </a:r>
            <a:r>
              <a:rPr lang="tr-TR" dirty="0" err="1">
                <a:solidFill>
                  <a:schemeClr val="bg2"/>
                </a:solidFill>
              </a:rPr>
              <a:t>neovaskülarizasyon</a:t>
            </a:r>
            <a:r>
              <a:rPr lang="tr-TR" dirty="0">
                <a:solidFill>
                  <a:schemeClr val="bg2"/>
                </a:solidFill>
              </a:rPr>
              <a:t> meydana gelebilir ve çözülme karakteristik halka benzeri </a:t>
            </a:r>
            <a:r>
              <a:rPr lang="tr-TR" dirty="0" err="1">
                <a:solidFill>
                  <a:schemeClr val="bg2"/>
                </a:solidFill>
              </a:rPr>
              <a:t>skara</a:t>
            </a:r>
            <a:r>
              <a:rPr lang="tr-TR" dirty="0">
                <a:solidFill>
                  <a:schemeClr val="bg2"/>
                </a:solidFill>
              </a:rPr>
              <a:t> s. </a:t>
            </a:r>
            <a:r>
              <a:rPr lang="tr-TR" dirty="0" err="1">
                <a:solidFill>
                  <a:schemeClr val="bg2"/>
                </a:solidFill>
              </a:rPr>
              <a:t>olb</a:t>
            </a:r>
            <a:r>
              <a:rPr lang="tr-TR" dirty="0">
                <a:solidFill>
                  <a:schemeClr val="bg2"/>
                </a:solidFill>
              </a:rPr>
              <a:t>. </a:t>
            </a:r>
          </a:p>
          <a:p>
            <a:pPr lvl="1"/>
            <a:r>
              <a:rPr lang="tr-TR" dirty="0" err="1">
                <a:solidFill>
                  <a:schemeClr val="tx1"/>
                </a:solidFill>
              </a:rPr>
              <a:t>Periferik</a:t>
            </a:r>
            <a:r>
              <a:rPr lang="tr-TR" dirty="0">
                <a:solidFill>
                  <a:schemeClr val="tx1"/>
                </a:solidFill>
              </a:rPr>
              <a:t>, yüzeysel </a:t>
            </a:r>
            <a:r>
              <a:rPr lang="tr-TR" dirty="0" err="1">
                <a:solidFill>
                  <a:schemeClr val="tx1"/>
                </a:solidFill>
              </a:rPr>
              <a:t>stromada</a:t>
            </a:r>
            <a:r>
              <a:rPr lang="tr-TR" dirty="0">
                <a:solidFill>
                  <a:schemeClr val="tx1"/>
                </a:solidFill>
              </a:rPr>
              <a:t> artan ve azalan gri-beyaz bir </a:t>
            </a:r>
            <a:r>
              <a:rPr lang="tr-TR" dirty="0" err="1">
                <a:solidFill>
                  <a:schemeClr val="tx1"/>
                </a:solidFill>
              </a:rPr>
              <a:t>lipid</a:t>
            </a:r>
            <a:r>
              <a:rPr lang="tr-TR" dirty="0">
                <a:solidFill>
                  <a:schemeClr val="tx1"/>
                </a:solidFill>
              </a:rPr>
              <a:t> birikimi meydana gelebilir ve </a:t>
            </a:r>
            <a:r>
              <a:rPr lang="tr-TR" b="1" dirty="0" err="1">
                <a:solidFill>
                  <a:srgbClr val="FF0000"/>
                </a:solidFill>
              </a:rPr>
              <a:t>psödogerontokson</a:t>
            </a:r>
            <a:r>
              <a:rPr lang="tr-TR" dirty="0">
                <a:solidFill>
                  <a:schemeClr val="tx1"/>
                </a:solidFill>
              </a:rPr>
              <a:t> olarak bilinir. </a:t>
            </a:r>
          </a:p>
          <a:p>
            <a:pPr lvl="1"/>
            <a:r>
              <a:rPr lang="tr-TR" b="1" dirty="0" err="1">
                <a:solidFill>
                  <a:schemeClr val="bg2"/>
                </a:solidFill>
              </a:rPr>
              <a:t>Keratokonus</a:t>
            </a:r>
            <a:r>
              <a:rPr lang="tr-TR" dirty="0">
                <a:solidFill>
                  <a:schemeClr val="bg2"/>
                </a:solidFill>
              </a:rPr>
              <a:t> (muhtemelen göz ovuşturmanın artması sebebiyle)</a:t>
            </a:r>
          </a:p>
          <a:p>
            <a:endParaRPr lang="tr-TR" dirty="0"/>
          </a:p>
        </p:txBody>
      </p:sp>
      <p:sp>
        <p:nvSpPr>
          <p:cNvPr id="4" name="AutoShape 2" descr="Vernal Keratoconjunctivitis with Atypical Localization of Shield Ulcer |  Semantic Scholar">
            <a:extLst>
              <a:ext uri="{FF2B5EF4-FFF2-40B4-BE49-F238E27FC236}">
                <a16:creationId xmlns:a16="http://schemas.microsoft.com/office/drawing/2014/main" id="{C8C7221C-40DD-4588-840C-6C620488704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AutoShape 4" descr="Vernal Keratoconjunctivitis with Atypical Localization of Shield Ulcer |  Semantic Scholar">
            <a:extLst>
              <a:ext uri="{FF2B5EF4-FFF2-40B4-BE49-F238E27FC236}">
                <a16:creationId xmlns:a16="http://schemas.microsoft.com/office/drawing/2014/main" id="{B737C9E8-BFBE-4A51-94C9-EE55DF2671D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AutoShape 8" descr="figure 2">
            <a:extLst>
              <a:ext uri="{FF2B5EF4-FFF2-40B4-BE49-F238E27FC236}">
                <a16:creationId xmlns:a16="http://schemas.microsoft.com/office/drawing/2014/main" id="{77491B6E-DAFD-4C89-B75F-18C173613462}"/>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4098" name="Picture 2" descr="Arcus lipoides • Augenarzt Düsseldorf Praxis Zeitz Franko Zeitz">
            <a:extLst>
              <a:ext uri="{FF2B5EF4-FFF2-40B4-BE49-F238E27FC236}">
                <a16:creationId xmlns:a16="http://schemas.microsoft.com/office/drawing/2014/main" id="{E5D5476C-D6ED-4204-BD35-499F6C487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3037" y="3276600"/>
            <a:ext cx="2327189" cy="174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119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F7C639-74E5-4D95-8F10-4D9A94718481}"/>
              </a:ext>
            </a:extLst>
          </p:cNvPr>
          <p:cNvSpPr>
            <a:spLocks noGrp="1"/>
          </p:cNvSpPr>
          <p:nvPr>
            <p:ph type="title"/>
          </p:nvPr>
        </p:nvSpPr>
        <p:spPr/>
        <p:txBody>
          <a:bodyPr>
            <a:normAutofit/>
          </a:bodyPr>
          <a:lstStyle/>
          <a:p>
            <a:r>
              <a:rPr lang="tr-TR" dirty="0"/>
              <a:t>Bulgular</a:t>
            </a:r>
          </a:p>
        </p:txBody>
      </p:sp>
      <p:sp>
        <p:nvSpPr>
          <p:cNvPr id="3" name="İçerik Yer Tutucusu 2">
            <a:extLst>
              <a:ext uri="{FF2B5EF4-FFF2-40B4-BE49-F238E27FC236}">
                <a16:creationId xmlns:a16="http://schemas.microsoft.com/office/drawing/2014/main" id="{6470DBCC-10CE-400A-899E-A5CBB85FDE08}"/>
              </a:ext>
            </a:extLst>
          </p:cNvPr>
          <p:cNvSpPr>
            <a:spLocks noGrp="1"/>
          </p:cNvSpPr>
          <p:nvPr>
            <p:ph idx="1"/>
          </p:nvPr>
        </p:nvSpPr>
        <p:spPr>
          <a:xfrm>
            <a:off x="1295401" y="2556932"/>
            <a:ext cx="6003323" cy="3318936"/>
          </a:xfrm>
        </p:spPr>
        <p:txBody>
          <a:bodyPr>
            <a:normAutofit/>
          </a:bodyPr>
          <a:lstStyle/>
          <a:p>
            <a:r>
              <a:rPr lang="tr-TR" b="1" dirty="0"/>
              <a:t>Kornea bulguları: </a:t>
            </a:r>
          </a:p>
          <a:p>
            <a:pPr lvl="1"/>
            <a:r>
              <a:rPr lang="tr-TR" dirty="0">
                <a:solidFill>
                  <a:schemeClr val="bg2"/>
                </a:solidFill>
              </a:rPr>
              <a:t>Korneada </a:t>
            </a:r>
            <a:r>
              <a:rPr lang="tr-TR" dirty="0" err="1">
                <a:solidFill>
                  <a:schemeClr val="bg2"/>
                </a:solidFill>
              </a:rPr>
              <a:t>neovaskülarizasyon</a:t>
            </a:r>
            <a:r>
              <a:rPr lang="tr-TR" dirty="0">
                <a:solidFill>
                  <a:schemeClr val="bg2"/>
                </a:solidFill>
              </a:rPr>
              <a:t> meydana gelebilir ve çözülme karakteristik halka benzeri </a:t>
            </a:r>
            <a:r>
              <a:rPr lang="tr-TR" dirty="0" err="1">
                <a:solidFill>
                  <a:schemeClr val="bg2"/>
                </a:solidFill>
              </a:rPr>
              <a:t>skara</a:t>
            </a:r>
            <a:r>
              <a:rPr lang="tr-TR" dirty="0">
                <a:solidFill>
                  <a:schemeClr val="bg2"/>
                </a:solidFill>
              </a:rPr>
              <a:t> s. </a:t>
            </a:r>
            <a:r>
              <a:rPr lang="tr-TR" dirty="0" err="1">
                <a:solidFill>
                  <a:schemeClr val="bg2"/>
                </a:solidFill>
              </a:rPr>
              <a:t>olb</a:t>
            </a:r>
            <a:r>
              <a:rPr lang="tr-TR" dirty="0">
                <a:solidFill>
                  <a:schemeClr val="bg2"/>
                </a:solidFill>
              </a:rPr>
              <a:t>. </a:t>
            </a:r>
          </a:p>
          <a:p>
            <a:pPr lvl="1"/>
            <a:r>
              <a:rPr lang="tr-TR" dirty="0" err="1">
                <a:solidFill>
                  <a:schemeClr val="bg2"/>
                </a:solidFill>
              </a:rPr>
              <a:t>Periferik</a:t>
            </a:r>
            <a:r>
              <a:rPr lang="tr-TR" dirty="0">
                <a:solidFill>
                  <a:schemeClr val="bg2"/>
                </a:solidFill>
              </a:rPr>
              <a:t>, yüzeysel </a:t>
            </a:r>
            <a:r>
              <a:rPr lang="tr-TR" dirty="0" err="1">
                <a:solidFill>
                  <a:schemeClr val="bg2"/>
                </a:solidFill>
              </a:rPr>
              <a:t>stromada</a:t>
            </a:r>
            <a:r>
              <a:rPr lang="tr-TR" dirty="0">
                <a:solidFill>
                  <a:schemeClr val="bg2"/>
                </a:solidFill>
              </a:rPr>
              <a:t> artan ve azalan gri-beyaz bir </a:t>
            </a:r>
            <a:r>
              <a:rPr lang="tr-TR" dirty="0" err="1">
                <a:solidFill>
                  <a:schemeClr val="bg2"/>
                </a:solidFill>
              </a:rPr>
              <a:t>lipid</a:t>
            </a:r>
            <a:r>
              <a:rPr lang="tr-TR" dirty="0">
                <a:solidFill>
                  <a:schemeClr val="bg2"/>
                </a:solidFill>
              </a:rPr>
              <a:t> birikimi meydana gelebilir ve </a:t>
            </a:r>
            <a:r>
              <a:rPr lang="tr-TR" b="1" dirty="0" err="1">
                <a:solidFill>
                  <a:schemeClr val="bg2"/>
                </a:solidFill>
              </a:rPr>
              <a:t>psödogerontokson</a:t>
            </a:r>
            <a:r>
              <a:rPr lang="tr-TR" dirty="0">
                <a:solidFill>
                  <a:schemeClr val="bg2"/>
                </a:solidFill>
              </a:rPr>
              <a:t> olarak bilinir. </a:t>
            </a:r>
          </a:p>
          <a:p>
            <a:pPr lvl="1"/>
            <a:r>
              <a:rPr lang="tr-TR" b="1" dirty="0" err="1">
                <a:solidFill>
                  <a:srgbClr val="FF0000"/>
                </a:solidFill>
              </a:rPr>
              <a:t>Keratokonus</a:t>
            </a:r>
            <a:r>
              <a:rPr lang="tr-TR" b="1" dirty="0">
                <a:solidFill>
                  <a:schemeClr val="tx1"/>
                </a:solidFill>
              </a:rPr>
              <a:t> </a:t>
            </a:r>
            <a:r>
              <a:rPr lang="tr-TR" dirty="0">
                <a:solidFill>
                  <a:schemeClr val="tx1"/>
                </a:solidFill>
              </a:rPr>
              <a:t>(muhtemelen göz ovuşturmanın artması sebebiyle)</a:t>
            </a:r>
          </a:p>
          <a:p>
            <a:endParaRPr lang="tr-TR" dirty="0"/>
          </a:p>
        </p:txBody>
      </p:sp>
      <p:sp>
        <p:nvSpPr>
          <p:cNvPr id="4" name="AutoShape 2" descr="Vernal Keratoconjunctivitis with Atypical Localization of Shield Ulcer |  Semantic Scholar">
            <a:extLst>
              <a:ext uri="{FF2B5EF4-FFF2-40B4-BE49-F238E27FC236}">
                <a16:creationId xmlns:a16="http://schemas.microsoft.com/office/drawing/2014/main" id="{C8C7221C-40DD-4588-840C-6C620488704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AutoShape 4" descr="Vernal Keratoconjunctivitis with Atypical Localization of Shield Ulcer |  Semantic Scholar">
            <a:extLst>
              <a:ext uri="{FF2B5EF4-FFF2-40B4-BE49-F238E27FC236}">
                <a16:creationId xmlns:a16="http://schemas.microsoft.com/office/drawing/2014/main" id="{B737C9E8-BFBE-4A51-94C9-EE55DF2671D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AutoShape 8" descr="figure 2">
            <a:extLst>
              <a:ext uri="{FF2B5EF4-FFF2-40B4-BE49-F238E27FC236}">
                <a16:creationId xmlns:a16="http://schemas.microsoft.com/office/drawing/2014/main" id="{77491B6E-DAFD-4C89-B75F-18C173613462}"/>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122" name="Picture 2" descr="Keratokonus - Özel Çağın Göz Hastanesi">
            <a:extLst>
              <a:ext uri="{FF2B5EF4-FFF2-40B4-BE49-F238E27FC236}">
                <a16:creationId xmlns:a16="http://schemas.microsoft.com/office/drawing/2014/main" id="{8C5C8979-4A73-41C0-B65D-C20015C35F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6863" y="2424156"/>
            <a:ext cx="2917018" cy="1823136"/>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58535E79-508E-45C3-8381-CED32EB00E2A}"/>
              </a:ext>
            </a:extLst>
          </p:cNvPr>
          <p:cNvPicPr>
            <a:picLocks noChangeAspect="1"/>
          </p:cNvPicPr>
          <p:nvPr/>
        </p:nvPicPr>
        <p:blipFill>
          <a:blip r:embed="rId3"/>
          <a:stretch>
            <a:fillRect/>
          </a:stretch>
        </p:blipFill>
        <p:spPr>
          <a:xfrm>
            <a:off x="7601002" y="4296892"/>
            <a:ext cx="3273768" cy="1783240"/>
          </a:xfrm>
          <a:prstGeom prst="rect">
            <a:avLst/>
          </a:prstGeom>
        </p:spPr>
      </p:pic>
    </p:spTree>
    <p:extLst>
      <p:ext uri="{BB962C8B-B14F-4D97-AF65-F5344CB8AC3E}">
        <p14:creationId xmlns:p14="http://schemas.microsoft.com/office/powerpoint/2010/main" val="2383243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952CC8-9604-4C10-99A7-92C2A805EDA6}"/>
              </a:ext>
            </a:extLst>
          </p:cNvPr>
          <p:cNvSpPr>
            <a:spLocks noGrp="1"/>
          </p:cNvSpPr>
          <p:nvPr>
            <p:ph type="title"/>
          </p:nvPr>
        </p:nvSpPr>
        <p:spPr/>
        <p:txBody>
          <a:bodyPr/>
          <a:lstStyle/>
          <a:p>
            <a:r>
              <a:rPr lang="tr-TR" dirty="0"/>
              <a:t>Ayırıcı Teşhis</a:t>
            </a:r>
          </a:p>
        </p:txBody>
      </p:sp>
      <p:sp>
        <p:nvSpPr>
          <p:cNvPr id="3" name="İçerik Yer Tutucusu 2">
            <a:extLst>
              <a:ext uri="{FF2B5EF4-FFF2-40B4-BE49-F238E27FC236}">
                <a16:creationId xmlns:a16="http://schemas.microsoft.com/office/drawing/2014/main" id="{BF7EB1A1-7188-448B-AED7-95F91BE6424D}"/>
              </a:ext>
            </a:extLst>
          </p:cNvPr>
          <p:cNvSpPr>
            <a:spLocks noGrp="1"/>
          </p:cNvSpPr>
          <p:nvPr>
            <p:ph idx="1"/>
          </p:nvPr>
        </p:nvSpPr>
        <p:spPr/>
        <p:txBody>
          <a:bodyPr>
            <a:normAutofit/>
          </a:bodyPr>
          <a:lstStyle/>
          <a:p>
            <a:r>
              <a:rPr lang="tr-TR" b="1" dirty="0" err="1">
                <a:solidFill>
                  <a:srgbClr val="FF0000"/>
                </a:solidFill>
              </a:rPr>
              <a:t>Atopik</a:t>
            </a:r>
            <a:r>
              <a:rPr lang="tr-TR" b="1" dirty="0">
                <a:solidFill>
                  <a:srgbClr val="FF0000"/>
                </a:solidFill>
              </a:rPr>
              <a:t> </a:t>
            </a:r>
            <a:r>
              <a:rPr lang="tr-TR" b="1" dirty="0" err="1">
                <a:solidFill>
                  <a:srgbClr val="FF0000"/>
                </a:solidFill>
              </a:rPr>
              <a:t>keratokonjonktivit</a:t>
            </a:r>
            <a:endParaRPr lang="tr-TR" dirty="0"/>
          </a:p>
          <a:p>
            <a:pPr lvl="1"/>
            <a:r>
              <a:rPr lang="tr-TR" dirty="0"/>
              <a:t>Körlük riskinin en fazla görüldüğü </a:t>
            </a:r>
            <a:r>
              <a:rPr lang="tr-TR" dirty="0" err="1"/>
              <a:t>allerjik</a:t>
            </a:r>
            <a:r>
              <a:rPr lang="tr-TR" dirty="0"/>
              <a:t> </a:t>
            </a:r>
            <a:r>
              <a:rPr lang="tr-TR" dirty="0" err="1"/>
              <a:t>konjonktivit</a:t>
            </a:r>
            <a:r>
              <a:rPr lang="tr-TR" dirty="0"/>
              <a:t> formudur. </a:t>
            </a:r>
          </a:p>
          <a:p>
            <a:pPr lvl="1"/>
            <a:r>
              <a:rPr lang="tr-TR" dirty="0"/>
              <a:t>Nadir olarak ve gençlerde görülür. </a:t>
            </a:r>
          </a:p>
          <a:p>
            <a:pPr lvl="1"/>
            <a:r>
              <a:rPr lang="tr-TR" dirty="0"/>
              <a:t>Yirmili yaşlar civarında başlar, uzun seneler devam eder ve daha sıklıkla korneada </a:t>
            </a:r>
            <a:r>
              <a:rPr lang="tr-TR" dirty="0" err="1"/>
              <a:t>skarlaşma</a:t>
            </a:r>
            <a:r>
              <a:rPr lang="tr-TR" dirty="0"/>
              <a:t> ve </a:t>
            </a:r>
            <a:r>
              <a:rPr lang="tr-TR" dirty="0" err="1"/>
              <a:t>konjonktival</a:t>
            </a:r>
            <a:r>
              <a:rPr lang="tr-TR" dirty="0"/>
              <a:t> </a:t>
            </a:r>
            <a:r>
              <a:rPr lang="tr-TR" dirty="0" err="1"/>
              <a:t>sikatrizasyona</a:t>
            </a:r>
            <a:r>
              <a:rPr lang="tr-TR" dirty="0"/>
              <a:t> </a:t>
            </a:r>
            <a:r>
              <a:rPr lang="tr-TR" dirty="0" err="1"/>
              <a:t>s.o</a:t>
            </a:r>
            <a:r>
              <a:rPr lang="tr-TR" dirty="0"/>
              <a:t>.</a:t>
            </a:r>
          </a:p>
          <a:p>
            <a:pPr lvl="1"/>
            <a:r>
              <a:rPr lang="tr-TR" dirty="0" err="1"/>
              <a:t>Atopi</a:t>
            </a:r>
            <a:r>
              <a:rPr lang="tr-TR" dirty="0"/>
              <a:t> kişide alerjik bozukluk gelişmesine sebep olan kalıtımsal ve yapısal bir özelliktir. Bu </a:t>
            </a:r>
            <a:r>
              <a:rPr lang="tr-TR" dirty="0" err="1"/>
              <a:t>konjonktivit</a:t>
            </a:r>
            <a:r>
              <a:rPr lang="tr-TR" dirty="0"/>
              <a:t> tipi astım, </a:t>
            </a:r>
            <a:r>
              <a:rPr lang="tr-TR" dirty="0" err="1"/>
              <a:t>rinit</a:t>
            </a:r>
            <a:r>
              <a:rPr lang="tr-TR" dirty="0"/>
              <a:t>, </a:t>
            </a:r>
            <a:r>
              <a:rPr lang="tr-TR" dirty="0" err="1"/>
              <a:t>atopik</a:t>
            </a:r>
            <a:r>
              <a:rPr lang="tr-TR" dirty="0"/>
              <a:t> dermatit, besin alerjisi gibi </a:t>
            </a:r>
            <a:r>
              <a:rPr lang="tr-TR" dirty="0" err="1"/>
              <a:t>atopi</a:t>
            </a:r>
            <a:r>
              <a:rPr lang="tr-TR" dirty="0"/>
              <a:t> belirtileri gösteren kişilerde görülür. </a:t>
            </a:r>
          </a:p>
          <a:p>
            <a:endParaRPr lang="tr-TR" dirty="0"/>
          </a:p>
        </p:txBody>
      </p:sp>
    </p:spTree>
    <p:extLst>
      <p:ext uri="{BB962C8B-B14F-4D97-AF65-F5344CB8AC3E}">
        <p14:creationId xmlns:p14="http://schemas.microsoft.com/office/powerpoint/2010/main" val="277896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952CC8-9604-4C10-99A7-92C2A805EDA6}"/>
              </a:ext>
            </a:extLst>
          </p:cNvPr>
          <p:cNvSpPr>
            <a:spLocks noGrp="1"/>
          </p:cNvSpPr>
          <p:nvPr>
            <p:ph type="title"/>
          </p:nvPr>
        </p:nvSpPr>
        <p:spPr/>
        <p:txBody>
          <a:bodyPr/>
          <a:lstStyle/>
          <a:p>
            <a:r>
              <a:rPr lang="tr-TR" dirty="0"/>
              <a:t>Ayırıcı Teşhis</a:t>
            </a:r>
          </a:p>
        </p:txBody>
      </p:sp>
      <p:sp>
        <p:nvSpPr>
          <p:cNvPr id="3" name="İçerik Yer Tutucusu 2">
            <a:extLst>
              <a:ext uri="{FF2B5EF4-FFF2-40B4-BE49-F238E27FC236}">
                <a16:creationId xmlns:a16="http://schemas.microsoft.com/office/drawing/2014/main" id="{BF7EB1A1-7188-448B-AED7-95F91BE6424D}"/>
              </a:ext>
            </a:extLst>
          </p:cNvPr>
          <p:cNvSpPr>
            <a:spLocks noGrp="1"/>
          </p:cNvSpPr>
          <p:nvPr>
            <p:ph idx="1"/>
          </p:nvPr>
        </p:nvSpPr>
        <p:spPr/>
        <p:txBody>
          <a:bodyPr>
            <a:normAutofit/>
          </a:bodyPr>
          <a:lstStyle/>
          <a:p>
            <a:pPr lvl="1"/>
            <a:r>
              <a:rPr lang="tr-TR" dirty="0"/>
              <a:t>Göz bulguları genellikle diğer </a:t>
            </a:r>
            <a:r>
              <a:rPr lang="tr-TR" dirty="0" err="1"/>
              <a:t>atopik</a:t>
            </a:r>
            <a:r>
              <a:rPr lang="tr-TR" dirty="0"/>
              <a:t> bulguların ortaya çıkmasından bir kaç sene sonra gelişir ve </a:t>
            </a:r>
            <a:r>
              <a:rPr lang="tr-TR" dirty="0" err="1"/>
              <a:t>VKK’ya</a:t>
            </a:r>
            <a:r>
              <a:rPr lang="tr-TR" dirty="0"/>
              <a:t> benzer şekildedir. </a:t>
            </a:r>
          </a:p>
          <a:p>
            <a:pPr lvl="1"/>
            <a:r>
              <a:rPr lang="tr-TR" dirty="0"/>
              <a:t>Göz kapakları sıklıkla tutulmuştur. </a:t>
            </a:r>
          </a:p>
          <a:p>
            <a:pPr lvl="1"/>
            <a:r>
              <a:rPr lang="tr-TR" dirty="0"/>
              <a:t>Kapak cildi kızarık, kalınlaşmış ve pul </a:t>
            </a:r>
            <a:r>
              <a:rPr lang="tr-TR" dirty="0" err="1"/>
              <a:t>pul</a:t>
            </a:r>
            <a:r>
              <a:rPr lang="tr-TR" dirty="0"/>
              <a:t> olmuştur. </a:t>
            </a:r>
          </a:p>
          <a:p>
            <a:pPr lvl="1"/>
            <a:r>
              <a:rPr lang="tr-TR" dirty="0"/>
              <a:t>Kirpik dibi iltihabına sık olarak rastlanmaktadır. </a:t>
            </a:r>
          </a:p>
          <a:p>
            <a:pPr lvl="1"/>
            <a:r>
              <a:rPr lang="tr-TR" dirty="0"/>
              <a:t>Kapak iç kısımlarında yapışıklıklar, gözün kornea tabakasında anormal damarlanmalar ve katarakt görülebilir.</a:t>
            </a:r>
          </a:p>
          <a:p>
            <a:endParaRPr lang="tr-TR" dirty="0"/>
          </a:p>
        </p:txBody>
      </p:sp>
    </p:spTree>
    <p:extLst>
      <p:ext uri="{BB962C8B-B14F-4D97-AF65-F5344CB8AC3E}">
        <p14:creationId xmlns:p14="http://schemas.microsoft.com/office/powerpoint/2010/main" val="597330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952CC8-9604-4C10-99A7-92C2A805EDA6}"/>
              </a:ext>
            </a:extLst>
          </p:cNvPr>
          <p:cNvSpPr>
            <a:spLocks noGrp="1"/>
          </p:cNvSpPr>
          <p:nvPr>
            <p:ph type="title"/>
          </p:nvPr>
        </p:nvSpPr>
        <p:spPr/>
        <p:txBody>
          <a:bodyPr/>
          <a:lstStyle/>
          <a:p>
            <a:r>
              <a:rPr lang="tr-TR" dirty="0"/>
              <a:t>Ayırıcı Teşhis</a:t>
            </a:r>
          </a:p>
        </p:txBody>
      </p:sp>
      <p:sp>
        <p:nvSpPr>
          <p:cNvPr id="3" name="İçerik Yer Tutucusu 2">
            <a:extLst>
              <a:ext uri="{FF2B5EF4-FFF2-40B4-BE49-F238E27FC236}">
                <a16:creationId xmlns:a16="http://schemas.microsoft.com/office/drawing/2014/main" id="{BF7EB1A1-7188-448B-AED7-95F91BE6424D}"/>
              </a:ext>
            </a:extLst>
          </p:cNvPr>
          <p:cNvSpPr>
            <a:spLocks noGrp="1"/>
          </p:cNvSpPr>
          <p:nvPr>
            <p:ph idx="1"/>
          </p:nvPr>
        </p:nvSpPr>
        <p:spPr/>
        <p:txBody>
          <a:bodyPr>
            <a:normAutofit/>
          </a:bodyPr>
          <a:lstStyle/>
          <a:p>
            <a:r>
              <a:rPr lang="tr-TR" b="1" dirty="0">
                <a:solidFill>
                  <a:srgbClr val="FF0000"/>
                </a:solidFill>
              </a:rPr>
              <a:t>Mevsimsel ve </a:t>
            </a:r>
            <a:r>
              <a:rPr lang="tr-TR" b="1" dirty="0" err="1">
                <a:solidFill>
                  <a:srgbClr val="FF0000"/>
                </a:solidFill>
              </a:rPr>
              <a:t>Pereniyal</a:t>
            </a:r>
            <a:r>
              <a:rPr lang="tr-TR" b="1" dirty="0">
                <a:solidFill>
                  <a:srgbClr val="FF0000"/>
                </a:solidFill>
              </a:rPr>
              <a:t> alerjik </a:t>
            </a:r>
            <a:r>
              <a:rPr lang="tr-TR" b="1" dirty="0" err="1">
                <a:solidFill>
                  <a:srgbClr val="FF0000"/>
                </a:solidFill>
              </a:rPr>
              <a:t>konjonktivit</a:t>
            </a:r>
            <a:endParaRPr lang="tr-TR" b="1" dirty="0">
              <a:solidFill>
                <a:srgbClr val="FF0000"/>
              </a:solidFill>
            </a:endParaRPr>
          </a:p>
          <a:p>
            <a:pPr lvl="1"/>
            <a:r>
              <a:rPr lang="tr-TR" dirty="0"/>
              <a:t>Bu iki alerji tipi aynı gurupta toplanabilir. </a:t>
            </a:r>
          </a:p>
          <a:p>
            <a:pPr lvl="1"/>
            <a:r>
              <a:rPr lang="tr-TR" dirty="0"/>
              <a:t>Her iki tipte de havada bulunan spesifik bir etkene karşı alerji gelişmektedir. </a:t>
            </a:r>
          </a:p>
          <a:p>
            <a:pPr lvl="1"/>
            <a:r>
              <a:rPr lang="tr-TR" dirty="0"/>
              <a:t>Mevsimsel alerjik </a:t>
            </a:r>
            <a:r>
              <a:rPr lang="tr-TR" dirty="0" err="1"/>
              <a:t>konjonktivit</a:t>
            </a:r>
            <a:r>
              <a:rPr lang="tr-TR" dirty="0"/>
              <a:t> en sık rastlanan alerjik göz hastalığıdır. </a:t>
            </a:r>
          </a:p>
          <a:p>
            <a:pPr lvl="1"/>
            <a:r>
              <a:rPr lang="tr-TR" dirty="0"/>
              <a:t>Tüm alerjik </a:t>
            </a:r>
            <a:r>
              <a:rPr lang="tr-TR" dirty="0" err="1"/>
              <a:t>konjunktivit</a:t>
            </a:r>
            <a:r>
              <a:rPr lang="tr-TR" dirty="0"/>
              <a:t> vakalarının yaklaşık olarak yarısı bu guruptandır. </a:t>
            </a:r>
          </a:p>
          <a:p>
            <a:pPr lvl="1"/>
            <a:r>
              <a:rPr lang="tr-TR" dirty="0"/>
              <a:t>Burada etken sıklıkla polenlerdir. </a:t>
            </a:r>
          </a:p>
        </p:txBody>
      </p:sp>
    </p:spTree>
    <p:extLst>
      <p:ext uri="{BB962C8B-B14F-4D97-AF65-F5344CB8AC3E}">
        <p14:creationId xmlns:p14="http://schemas.microsoft.com/office/powerpoint/2010/main" val="33337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952CC8-9604-4C10-99A7-92C2A805EDA6}"/>
              </a:ext>
            </a:extLst>
          </p:cNvPr>
          <p:cNvSpPr>
            <a:spLocks noGrp="1"/>
          </p:cNvSpPr>
          <p:nvPr>
            <p:ph type="title"/>
          </p:nvPr>
        </p:nvSpPr>
        <p:spPr/>
        <p:txBody>
          <a:bodyPr/>
          <a:lstStyle/>
          <a:p>
            <a:r>
              <a:rPr lang="tr-TR" dirty="0"/>
              <a:t>Ayırıcı Teşhis</a:t>
            </a:r>
          </a:p>
        </p:txBody>
      </p:sp>
      <p:sp>
        <p:nvSpPr>
          <p:cNvPr id="3" name="İçerik Yer Tutucusu 2">
            <a:extLst>
              <a:ext uri="{FF2B5EF4-FFF2-40B4-BE49-F238E27FC236}">
                <a16:creationId xmlns:a16="http://schemas.microsoft.com/office/drawing/2014/main" id="{BF7EB1A1-7188-448B-AED7-95F91BE6424D}"/>
              </a:ext>
            </a:extLst>
          </p:cNvPr>
          <p:cNvSpPr>
            <a:spLocks noGrp="1"/>
          </p:cNvSpPr>
          <p:nvPr>
            <p:ph idx="1"/>
          </p:nvPr>
        </p:nvSpPr>
        <p:spPr/>
        <p:txBody>
          <a:bodyPr>
            <a:normAutofit/>
          </a:bodyPr>
          <a:lstStyle/>
          <a:p>
            <a:pPr lvl="1"/>
            <a:r>
              <a:rPr lang="tr-TR" dirty="0"/>
              <a:t>İki taraflı göz yaşarması, kaşıntı, yanma hissi ve kızarıklık görülür. </a:t>
            </a:r>
          </a:p>
          <a:p>
            <a:pPr lvl="1"/>
            <a:r>
              <a:rPr lang="tr-TR" dirty="0"/>
              <a:t>Göz kapakları hafif şişmiş olabilir, görme normaldir. </a:t>
            </a:r>
          </a:p>
          <a:p>
            <a:pPr lvl="1"/>
            <a:r>
              <a:rPr lang="tr-TR" dirty="0"/>
              <a:t>Sıklıkla burun akıntısı, hapşırma, burunda tıkanıklık ve kaşıntı gibi alerjik </a:t>
            </a:r>
            <a:r>
              <a:rPr lang="tr-TR" dirty="0" err="1"/>
              <a:t>rinit</a:t>
            </a:r>
            <a:r>
              <a:rPr lang="tr-TR" dirty="0"/>
              <a:t> bulguları da eşlik eder. </a:t>
            </a:r>
          </a:p>
          <a:p>
            <a:pPr lvl="1"/>
            <a:r>
              <a:rPr lang="tr-TR" b="1" dirty="0" err="1">
                <a:solidFill>
                  <a:srgbClr val="FF0000"/>
                </a:solidFill>
              </a:rPr>
              <a:t>Pereniyal</a:t>
            </a:r>
            <a:r>
              <a:rPr lang="tr-TR" b="1" dirty="0">
                <a:solidFill>
                  <a:srgbClr val="FF0000"/>
                </a:solidFill>
              </a:rPr>
              <a:t>,</a:t>
            </a:r>
            <a:r>
              <a:rPr lang="tr-TR" dirty="0"/>
              <a:t> yani uzun süreli alerjik </a:t>
            </a:r>
            <a:r>
              <a:rPr lang="tr-TR" dirty="0" err="1"/>
              <a:t>konjonktivit</a:t>
            </a:r>
            <a:r>
              <a:rPr lang="tr-TR" dirty="0"/>
              <a:t> sene boyunca mevcuttur ve bu tipten başlıca ev tozu ve hayvan atıkları sorumludur. </a:t>
            </a:r>
          </a:p>
          <a:p>
            <a:pPr lvl="1"/>
            <a:r>
              <a:rPr lang="tr-TR" dirty="0"/>
              <a:t>Bu tip daha az yaygın olup genellikle mevsimsel tipten daha az şiddetli biçimde ortaya çıkar.</a:t>
            </a:r>
          </a:p>
          <a:p>
            <a:endParaRPr lang="tr-TR" dirty="0"/>
          </a:p>
        </p:txBody>
      </p:sp>
    </p:spTree>
    <p:extLst>
      <p:ext uri="{BB962C8B-B14F-4D97-AF65-F5344CB8AC3E}">
        <p14:creationId xmlns:p14="http://schemas.microsoft.com/office/powerpoint/2010/main" val="2509744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952CC8-9604-4C10-99A7-92C2A805EDA6}"/>
              </a:ext>
            </a:extLst>
          </p:cNvPr>
          <p:cNvSpPr>
            <a:spLocks noGrp="1"/>
          </p:cNvSpPr>
          <p:nvPr>
            <p:ph type="title"/>
          </p:nvPr>
        </p:nvSpPr>
        <p:spPr/>
        <p:txBody>
          <a:bodyPr/>
          <a:lstStyle/>
          <a:p>
            <a:r>
              <a:rPr lang="tr-TR" dirty="0"/>
              <a:t>Ayırıcı Teşhis</a:t>
            </a:r>
          </a:p>
        </p:txBody>
      </p:sp>
      <p:sp>
        <p:nvSpPr>
          <p:cNvPr id="3" name="İçerik Yer Tutucusu 2">
            <a:extLst>
              <a:ext uri="{FF2B5EF4-FFF2-40B4-BE49-F238E27FC236}">
                <a16:creationId xmlns:a16="http://schemas.microsoft.com/office/drawing/2014/main" id="{BF7EB1A1-7188-448B-AED7-95F91BE6424D}"/>
              </a:ext>
            </a:extLst>
          </p:cNvPr>
          <p:cNvSpPr>
            <a:spLocks noGrp="1"/>
          </p:cNvSpPr>
          <p:nvPr>
            <p:ph idx="1"/>
          </p:nvPr>
        </p:nvSpPr>
        <p:spPr>
          <a:xfrm>
            <a:off x="1295401" y="2556932"/>
            <a:ext cx="5121875" cy="3318936"/>
          </a:xfrm>
        </p:spPr>
        <p:txBody>
          <a:bodyPr>
            <a:normAutofit/>
          </a:bodyPr>
          <a:lstStyle/>
          <a:p>
            <a:r>
              <a:rPr lang="tr-TR" b="1" dirty="0">
                <a:solidFill>
                  <a:srgbClr val="FF0000"/>
                </a:solidFill>
              </a:rPr>
              <a:t>Dev </a:t>
            </a:r>
            <a:r>
              <a:rPr lang="tr-TR" b="1" dirty="0" err="1">
                <a:solidFill>
                  <a:srgbClr val="FF0000"/>
                </a:solidFill>
              </a:rPr>
              <a:t>Papiller</a:t>
            </a:r>
            <a:r>
              <a:rPr lang="tr-TR" b="1" dirty="0">
                <a:solidFill>
                  <a:srgbClr val="FF0000"/>
                </a:solidFill>
              </a:rPr>
              <a:t> </a:t>
            </a:r>
            <a:r>
              <a:rPr lang="tr-TR" b="1" dirty="0" err="1">
                <a:solidFill>
                  <a:srgbClr val="FF0000"/>
                </a:solidFill>
              </a:rPr>
              <a:t>Konjonktivit</a:t>
            </a:r>
            <a:endParaRPr lang="tr-TR" b="1" dirty="0">
              <a:solidFill>
                <a:srgbClr val="FF0000"/>
              </a:solidFill>
            </a:endParaRPr>
          </a:p>
          <a:p>
            <a:pPr lvl="1"/>
            <a:r>
              <a:rPr lang="tr-TR" dirty="0"/>
              <a:t>KL, KL temizlik veya bakım ürünleri </a:t>
            </a:r>
          </a:p>
          <a:p>
            <a:pPr lvl="1"/>
            <a:r>
              <a:rPr lang="tr-TR" dirty="0"/>
              <a:t>Göz protezleri ve göze konulan dikişler</a:t>
            </a:r>
          </a:p>
          <a:p>
            <a:pPr lvl="1"/>
            <a:r>
              <a:rPr lang="tr-TR" dirty="0"/>
              <a:t>Göz ilaçları, bu ilaçlar içerisindeki koruyucu maddeler veya kozmetik maddelere karşı geliştiği düşünülen gözde alerjik reaksiyondur</a:t>
            </a:r>
          </a:p>
        </p:txBody>
      </p:sp>
      <p:sp>
        <p:nvSpPr>
          <p:cNvPr id="4" name="AutoShape 2" descr="Konjonktivit Acil Yaklaşım - Acil Çalışanları">
            <a:extLst>
              <a:ext uri="{FF2B5EF4-FFF2-40B4-BE49-F238E27FC236}">
                <a16:creationId xmlns:a16="http://schemas.microsoft.com/office/drawing/2014/main" id="{B4CD8477-5C82-4A2A-83E7-8EB6831BA4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 name="Resim 4">
            <a:extLst>
              <a:ext uri="{FF2B5EF4-FFF2-40B4-BE49-F238E27FC236}">
                <a16:creationId xmlns:a16="http://schemas.microsoft.com/office/drawing/2014/main" id="{710662E8-947E-41B9-8422-DCE220AC8A42}"/>
              </a:ext>
            </a:extLst>
          </p:cNvPr>
          <p:cNvPicPr>
            <a:picLocks noChangeAspect="1"/>
          </p:cNvPicPr>
          <p:nvPr/>
        </p:nvPicPr>
        <p:blipFill>
          <a:blip r:embed="rId2"/>
          <a:stretch>
            <a:fillRect/>
          </a:stretch>
        </p:blipFill>
        <p:spPr>
          <a:xfrm>
            <a:off x="6586153" y="2743201"/>
            <a:ext cx="4399004" cy="2199502"/>
          </a:xfrm>
          <a:prstGeom prst="rect">
            <a:avLst/>
          </a:prstGeom>
        </p:spPr>
      </p:pic>
    </p:spTree>
    <p:extLst>
      <p:ext uri="{BB962C8B-B14F-4D97-AF65-F5344CB8AC3E}">
        <p14:creationId xmlns:p14="http://schemas.microsoft.com/office/powerpoint/2010/main" val="287814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29B5F3E-AA56-4CB8-A482-9E29854B4888}"/>
              </a:ext>
            </a:extLst>
          </p:cNvPr>
          <p:cNvSpPr>
            <a:spLocks noGrp="1"/>
          </p:cNvSpPr>
          <p:nvPr>
            <p:ph type="title"/>
          </p:nvPr>
        </p:nvSpPr>
        <p:spPr/>
        <p:txBody>
          <a:bodyPr/>
          <a:lstStyle/>
          <a:p>
            <a:r>
              <a:rPr lang="tr-TR" dirty="0"/>
              <a:t>Tarihçe</a:t>
            </a:r>
          </a:p>
        </p:txBody>
      </p:sp>
      <p:sp>
        <p:nvSpPr>
          <p:cNvPr id="3" name="İçerik Yer Tutucusu 2">
            <a:extLst>
              <a:ext uri="{FF2B5EF4-FFF2-40B4-BE49-F238E27FC236}">
                <a16:creationId xmlns:a16="http://schemas.microsoft.com/office/drawing/2014/main" id="{332BA407-1E4F-4F40-B78B-02A6AB5D3696}"/>
              </a:ext>
            </a:extLst>
          </p:cNvPr>
          <p:cNvSpPr>
            <a:spLocks noGrp="1"/>
          </p:cNvSpPr>
          <p:nvPr>
            <p:ph idx="1"/>
          </p:nvPr>
        </p:nvSpPr>
        <p:spPr/>
        <p:txBody>
          <a:bodyPr/>
          <a:lstStyle/>
          <a:p>
            <a:r>
              <a:rPr lang="tr-TR" dirty="0"/>
              <a:t>1846'da genç hastalarda 3 </a:t>
            </a:r>
            <a:r>
              <a:rPr lang="tr-TR" dirty="0" err="1"/>
              <a:t>perilimbal</a:t>
            </a:r>
            <a:r>
              <a:rPr lang="tr-TR" dirty="0"/>
              <a:t> şişlik vakası: </a:t>
            </a:r>
            <a:r>
              <a:rPr lang="tr-TR" b="1" dirty="0" err="1">
                <a:solidFill>
                  <a:srgbClr val="FF0000"/>
                </a:solidFill>
              </a:rPr>
              <a:t>Arlt</a:t>
            </a:r>
            <a:endParaRPr lang="tr-TR" b="1" dirty="0">
              <a:solidFill>
                <a:srgbClr val="FF0000"/>
              </a:solidFill>
            </a:endParaRPr>
          </a:p>
          <a:p>
            <a:r>
              <a:rPr lang="tr-TR" dirty="0"/>
              <a:t>1899'da </a:t>
            </a:r>
            <a:r>
              <a:rPr lang="tr-TR" dirty="0" err="1"/>
              <a:t>limbal</a:t>
            </a:r>
            <a:r>
              <a:rPr lang="tr-TR" dirty="0"/>
              <a:t> beyaz noktalar: </a:t>
            </a:r>
            <a:r>
              <a:rPr lang="tr-TR" b="1" dirty="0" err="1">
                <a:solidFill>
                  <a:srgbClr val="FF0000"/>
                </a:solidFill>
              </a:rPr>
              <a:t>Horner</a:t>
            </a:r>
            <a:r>
              <a:rPr lang="tr-TR" b="1" dirty="0">
                <a:solidFill>
                  <a:srgbClr val="FF0000"/>
                </a:solidFill>
              </a:rPr>
              <a:t> - </a:t>
            </a:r>
            <a:r>
              <a:rPr lang="tr-TR" b="1" dirty="0" err="1">
                <a:solidFill>
                  <a:srgbClr val="FF0000"/>
                </a:solidFill>
              </a:rPr>
              <a:t>Trantas</a:t>
            </a:r>
            <a:r>
              <a:rPr lang="tr-TR" b="1" dirty="0">
                <a:solidFill>
                  <a:srgbClr val="FF0000"/>
                </a:solidFill>
              </a:rPr>
              <a:t> </a:t>
            </a:r>
            <a:endParaRPr lang="tr-TR" dirty="0"/>
          </a:p>
          <a:p>
            <a:r>
              <a:rPr lang="tr-TR" dirty="0"/>
              <a:t>1908'de </a:t>
            </a:r>
            <a:r>
              <a:rPr lang="tr-TR" dirty="0" err="1"/>
              <a:t>konjonktival</a:t>
            </a:r>
            <a:r>
              <a:rPr lang="tr-TR" dirty="0"/>
              <a:t> salgılarda ve </a:t>
            </a:r>
            <a:r>
              <a:rPr lang="tr-TR" dirty="0" err="1"/>
              <a:t>periferik</a:t>
            </a:r>
            <a:r>
              <a:rPr lang="tr-TR" dirty="0"/>
              <a:t> kanda </a:t>
            </a:r>
            <a:r>
              <a:rPr lang="tr-TR" dirty="0" err="1"/>
              <a:t>eozinofiller</a:t>
            </a:r>
            <a:r>
              <a:rPr lang="tr-TR" dirty="0"/>
              <a:t> : </a:t>
            </a:r>
            <a:r>
              <a:rPr lang="tr-TR" b="1" dirty="0" err="1">
                <a:solidFill>
                  <a:srgbClr val="FF0000"/>
                </a:solidFill>
              </a:rPr>
              <a:t>Gabrielides</a:t>
            </a:r>
            <a:endParaRPr lang="tr-TR" b="1" dirty="0">
              <a:solidFill>
                <a:srgbClr val="FF0000"/>
              </a:solidFill>
            </a:endParaRPr>
          </a:p>
          <a:p>
            <a:r>
              <a:rPr lang="tr-TR" dirty="0"/>
              <a:t>1910'da </a:t>
            </a:r>
            <a:r>
              <a:rPr lang="tr-TR" dirty="0" err="1"/>
              <a:t>korneal</a:t>
            </a:r>
            <a:r>
              <a:rPr lang="tr-TR" dirty="0"/>
              <a:t> değişikliklerin spektrumu: </a:t>
            </a:r>
            <a:r>
              <a:rPr lang="tr-TR" b="1" dirty="0" err="1">
                <a:solidFill>
                  <a:srgbClr val="FF0000"/>
                </a:solidFill>
              </a:rPr>
              <a:t>Trantas</a:t>
            </a:r>
            <a:endParaRPr lang="tr-TR" b="1" dirty="0">
              <a:solidFill>
                <a:srgbClr val="FF0000"/>
              </a:solidFill>
            </a:endParaRPr>
          </a:p>
        </p:txBody>
      </p:sp>
    </p:spTree>
    <p:extLst>
      <p:ext uri="{BB962C8B-B14F-4D97-AF65-F5344CB8AC3E}">
        <p14:creationId xmlns:p14="http://schemas.microsoft.com/office/powerpoint/2010/main" val="11567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952CC8-9604-4C10-99A7-92C2A805EDA6}"/>
              </a:ext>
            </a:extLst>
          </p:cNvPr>
          <p:cNvSpPr>
            <a:spLocks noGrp="1"/>
          </p:cNvSpPr>
          <p:nvPr>
            <p:ph type="title"/>
          </p:nvPr>
        </p:nvSpPr>
        <p:spPr/>
        <p:txBody>
          <a:bodyPr/>
          <a:lstStyle/>
          <a:p>
            <a:r>
              <a:rPr lang="tr-TR" dirty="0"/>
              <a:t>Ayırıcı Teşhis</a:t>
            </a:r>
          </a:p>
        </p:txBody>
      </p:sp>
      <p:sp>
        <p:nvSpPr>
          <p:cNvPr id="3" name="İçerik Yer Tutucusu 2">
            <a:extLst>
              <a:ext uri="{FF2B5EF4-FFF2-40B4-BE49-F238E27FC236}">
                <a16:creationId xmlns:a16="http://schemas.microsoft.com/office/drawing/2014/main" id="{BF7EB1A1-7188-448B-AED7-95F91BE6424D}"/>
              </a:ext>
            </a:extLst>
          </p:cNvPr>
          <p:cNvSpPr>
            <a:spLocks noGrp="1"/>
          </p:cNvSpPr>
          <p:nvPr>
            <p:ph idx="1"/>
          </p:nvPr>
        </p:nvSpPr>
        <p:spPr>
          <a:xfrm>
            <a:off x="1295401" y="2556932"/>
            <a:ext cx="5121875" cy="3318936"/>
          </a:xfrm>
        </p:spPr>
        <p:txBody>
          <a:bodyPr>
            <a:normAutofit/>
          </a:bodyPr>
          <a:lstStyle/>
          <a:p>
            <a:pPr lvl="1"/>
            <a:r>
              <a:rPr lang="tr-TR" dirty="0"/>
              <a:t>Üst kapağın altını döşeyen </a:t>
            </a:r>
            <a:r>
              <a:rPr lang="tr-TR" dirty="0" err="1"/>
              <a:t>konjonktivada</a:t>
            </a:r>
            <a:r>
              <a:rPr lang="tr-TR" dirty="0"/>
              <a:t> </a:t>
            </a:r>
            <a:r>
              <a:rPr lang="tr-TR" dirty="0" err="1"/>
              <a:t>papiller</a:t>
            </a:r>
            <a:r>
              <a:rPr lang="tr-TR" dirty="0"/>
              <a:t> </a:t>
            </a:r>
            <a:r>
              <a:rPr lang="tr-TR" dirty="0" err="1"/>
              <a:t>rx</a:t>
            </a:r>
            <a:r>
              <a:rPr lang="tr-TR" dirty="0"/>
              <a:t> mevcuttur.</a:t>
            </a:r>
          </a:p>
          <a:p>
            <a:pPr lvl="1"/>
            <a:r>
              <a:rPr lang="tr-TR" dirty="0"/>
              <a:t>Hastalar KL taktıklarında rahatsız olurlar</a:t>
            </a:r>
          </a:p>
          <a:p>
            <a:pPr lvl="1"/>
            <a:r>
              <a:rPr lang="tr-TR" dirty="0"/>
              <a:t>Tedavisinde bu tabloya </a:t>
            </a:r>
            <a:r>
              <a:rPr lang="tr-TR" dirty="0" err="1"/>
              <a:t>s.o</a:t>
            </a:r>
            <a:r>
              <a:rPr lang="tr-TR" dirty="0"/>
              <a:t>. etken ortadan kaldırılır ve alerji tedavisi verilir</a:t>
            </a:r>
          </a:p>
        </p:txBody>
      </p:sp>
      <p:sp>
        <p:nvSpPr>
          <p:cNvPr id="4" name="AutoShape 2" descr="Konjonktivit Acil Yaklaşım - Acil Çalışanları">
            <a:extLst>
              <a:ext uri="{FF2B5EF4-FFF2-40B4-BE49-F238E27FC236}">
                <a16:creationId xmlns:a16="http://schemas.microsoft.com/office/drawing/2014/main" id="{B4CD8477-5C82-4A2A-83E7-8EB6831BA4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 name="Resim 4">
            <a:extLst>
              <a:ext uri="{FF2B5EF4-FFF2-40B4-BE49-F238E27FC236}">
                <a16:creationId xmlns:a16="http://schemas.microsoft.com/office/drawing/2014/main" id="{710662E8-947E-41B9-8422-DCE220AC8A42}"/>
              </a:ext>
            </a:extLst>
          </p:cNvPr>
          <p:cNvPicPr>
            <a:picLocks noChangeAspect="1"/>
          </p:cNvPicPr>
          <p:nvPr/>
        </p:nvPicPr>
        <p:blipFill>
          <a:blip r:embed="rId2"/>
          <a:stretch>
            <a:fillRect/>
          </a:stretch>
        </p:blipFill>
        <p:spPr>
          <a:xfrm>
            <a:off x="6586153" y="2743201"/>
            <a:ext cx="4399004" cy="2199502"/>
          </a:xfrm>
          <a:prstGeom prst="rect">
            <a:avLst/>
          </a:prstGeom>
        </p:spPr>
      </p:pic>
    </p:spTree>
    <p:extLst>
      <p:ext uri="{BB962C8B-B14F-4D97-AF65-F5344CB8AC3E}">
        <p14:creationId xmlns:p14="http://schemas.microsoft.com/office/powerpoint/2010/main" val="3511974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952CC8-9604-4C10-99A7-92C2A805EDA6}"/>
              </a:ext>
            </a:extLst>
          </p:cNvPr>
          <p:cNvSpPr>
            <a:spLocks noGrp="1"/>
          </p:cNvSpPr>
          <p:nvPr>
            <p:ph type="title"/>
          </p:nvPr>
        </p:nvSpPr>
        <p:spPr/>
        <p:txBody>
          <a:bodyPr/>
          <a:lstStyle/>
          <a:p>
            <a:r>
              <a:rPr lang="tr-TR" dirty="0"/>
              <a:t>Ayırıcı Teşhis</a:t>
            </a:r>
          </a:p>
        </p:txBody>
      </p:sp>
      <p:sp>
        <p:nvSpPr>
          <p:cNvPr id="3" name="İçerik Yer Tutucusu 2">
            <a:extLst>
              <a:ext uri="{FF2B5EF4-FFF2-40B4-BE49-F238E27FC236}">
                <a16:creationId xmlns:a16="http://schemas.microsoft.com/office/drawing/2014/main" id="{BF7EB1A1-7188-448B-AED7-95F91BE6424D}"/>
              </a:ext>
            </a:extLst>
          </p:cNvPr>
          <p:cNvSpPr>
            <a:spLocks noGrp="1"/>
          </p:cNvSpPr>
          <p:nvPr>
            <p:ph idx="1"/>
          </p:nvPr>
        </p:nvSpPr>
        <p:spPr>
          <a:xfrm>
            <a:off x="1295401" y="2556932"/>
            <a:ext cx="5121875" cy="3318936"/>
          </a:xfrm>
        </p:spPr>
        <p:txBody>
          <a:bodyPr>
            <a:normAutofit fontScale="77500" lnSpcReduction="20000"/>
          </a:bodyPr>
          <a:lstStyle/>
          <a:p>
            <a:r>
              <a:rPr lang="tr-TR" b="1" dirty="0" err="1">
                <a:solidFill>
                  <a:srgbClr val="FF0000"/>
                </a:solidFill>
              </a:rPr>
              <a:t>Enfeksiyöz</a:t>
            </a:r>
            <a:r>
              <a:rPr lang="tr-TR" b="1" dirty="0">
                <a:solidFill>
                  <a:srgbClr val="FF0000"/>
                </a:solidFill>
              </a:rPr>
              <a:t> </a:t>
            </a:r>
            <a:r>
              <a:rPr lang="tr-TR" b="1" dirty="0" err="1">
                <a:solidFill>
                  <a:srgbClr val="FF0000"/>
                </a:solidFill>
              </a:rPr>
              <a:t>konjonktivit</a:t>
            </a:r>
            <a:endParaRPr lang="tr-TR" b="1" dirty="0">
              <a:solidFill>
                <a:srgbClr val="FF0000"/>
              </a:solidFill>
            </a:endParaRPr>
          </a:p>
          <a:p>
            <a:r>
              <a:rPr lang="tr-TR" b="1" dirty="0" err="1">
                <a:solidFill>
                  <a:srgbClr val="FF0000"/>
                </a:solidFill>
              </a:rPr>
              <a:t>Blefarit</a:t>
            </a:r>
            <a:endParaRPr lang="tr-TR" b="1" dirty="0">
              <a:solidFill>
                <a:srgbClr val="FF0000"/>
              </a:solidFill>
            </a:endParaRPr>
          </a:p>
          <a:p>
            <a:r>
              <a:rPr lang="tr-TR" b="1" dirty="0">
                <a:solidFill>
                  <a:srgbClr val="FF0000"/>
                </a:solidFill>
              </a:rPr>
              <a:t>Kuru Göz Sendromu</a:t>
            </a:r>
          </a:p>
          <a:p>
            <a:r>
              <a:rPr lang="tr-TR" b="1" dirty="0" err="1">
                <a:solidFill>
                  <a:srgbClr val="FF0000"/>
                </a:solidFill>
              </a:rPr>
              <a:t>Toksik</a:t>
            </a:r>
            <a:r>
              <a:rPr lang="tr-TR" b="1" dirty="0">
                <a:solidFill>
                  <a:srgbClr val="FF0000"/>
                </a:solidFill>
              </a:rPr>
              <a:t> </a:t>
            </a:r>
            <a:r>
              <a:rPr lang="tr-TR" b="1" dirty="0" err="1">
                <a:solidFill>
                  <a:srgbClr val="FF0000"/>
                </a:solidFill>
              </a:rPr>
              <a:t>konjonktivit</a:t>
            </a:r>
            <a:endParaRPr lang="tr-TR" b="1" dirty="0">
              <a:solidFill>
                <a:srgbClr val="FF0000"/>
              </a:solidFill>
            </a:endParaRPr>
          </a:p>
          <a:p>
            <a:r>
              <a:rPr lang="tr-TR" b="1" dirty="0">
                <a:solidFill>
                  <a:srgbClr val="FF0000"/>
                </a:solidFill>
              </a:rPr>
              <a:t>Oküler </a:t>
            </a:r>
            <a:r>
              <a:rPr lang="tr-TR" b="1" dirty="0" err="1">
                <a:solidFill>
                  <a:srgbClr val="FF0000"/>
                </a:solidFill>
              </a:rPr>
              <a:t>rozasea</a:t>
            </a:r>
            <a:endParaRPr lang="tr-TR" b="1" dirty="0">
              <a:solidFill>
                <a:srgbClr val="FF0000"/>
              </a:solidFill>
            </a:endParaRPr>
          </a:p>
          <a:p>
            <a:r>
              <a:rPr lang="tr-TR" b="1" dirty="0" err="1">
                <a:solidFill>
                  <a:srgbClr val="FF0000"/>
                </a:solidFill>
              </a:rPr>
              <a:t>Keratit</a:t>
            </a:r>
            <a:endParaRPr lang="tr-TR" b="1" dirty="0">
              <a:solidFill>
                <a:srgbClr val="FF0000"/>
              </a:solidFill>
            </a:endParaRPr>
          </a:p>
          <a:p>
            <a:r>
              <a:rPr lang="tr-TR" b="1" dirty="0" err="1">
                <a:solidFill>
                  <a:srgbClr val="FF0000"/>
                </a:solidFill>
              </a:rPr>
              <a:t>Episklerit</a:t>
            </a:r>
            <a:r>
              <a:rPr lang="tr-TR" b="1" dirty="0">
                <a:solidFill>
                  <a:srgbClr val="FF0000"/>
                </a:solidFill>
              </a:rPr>
              <a:t>/</a:t>
            </a:r>
            <a:r>
              <a:rPr lang="tr-TR" b="1" dirty="0" err="1">
                <a:solidFill>
                  <a:srgbClr val="FF0000"/>
                </a:solidFill>
              </a:rPr>
              <a:t>sklerit</a:t>
            </a:r>
            <a:endParaRPr lang="tr-TR" b="1" dirty="0">
              <a:solidFill>
                <a:srgbClr val="FF0000"/>
              </a:solidFill>
            </a:endParaRPr>
          </a:p>
          <a:p>
            <a:r>
              <a:rPr lang="tr-TR" b="1" dirty="0">
                <a:solidFill>
                  <a:srgbClr val="FF0000"/>
                </a:solidFill>
              </a:rPr>
              <a:t>Açı kapanması glokomu</a:t>
            </a:r>
          </a:p>
          <a:p>
            <a:r>
              <a:rPr lang="tr-TR" b="1" dirty="0" err="1">
                <a:solidFill>
                  <a:srgbClr val="FF0000"/>
                </a:solidFill>
              </a:rPr>
              <a:t>Fliktenüler</a:t>
            </a:r>
            <a:r>
              <a:rPr lang="tr-TR" b="1" dirty="0">
                <a:solidFill>
                  <a:srgbClr val="FF0000"/>
                </a:solidFill>
              </a:rPr>
              <a:t> </a:t>
            </a:r>
            <a:r>
              <a:rPr lang="tr-TR" b="1" dirty="0" err="1">
                <a:solidFill>
                  <a:srgbClr val="FF0000"/>
                </a:solidFill>
              </a:rPr>
              <a:t>konjonktivit</a:t>
            </a:r>
            <a:endParaRPr lang="tr-TR" b="1" dirty="0">
              <a:solidFill>
                <a:srgbClr val="FF0000"/>
              </a:solidFill>
            </a:endParaRPr>
          </a:p>
        </p:txBody>
      </p:sp>
      <p:sp>
        <p:nvSpPr>
          <p:cNvPr id="4" name="AutoShape 2" descr="Konjonktivit Acil Yaklaşım - Acil Çalışanları">
            <a:extLst>
              <a:ext uri="{FF2B5EF4-FFF2-40B4-BE49-F238E27FC236}">
                <a16:creationId xmlns:a16="http://schemas.microsoft.com/office/drawing/2014/main" id="{B4CD8477-5C82-4A2A-83E7-8EB6831BA4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 name="Resim 4">
            <a:extLst>
              <a:ext uri="{FF2B5EF4-FFF2-40B4-BE49-F238E27FC236}">
                <a16:creationId xmlns:a16="http://schemas.microsoft.com/office/drawing/2014/main" id="{1CEBB8DB-0D9F-4CF4-8641-E86C7FDE5D13}"/>
              </a:ext>
            </a:extLst>
          </p:cNvPr>
          <p:cNvPicPr>
            <a:picLocks noChangeAspect="1"/>
          </p:cNvPicPr>
          <p:nvPr/>
        </p:nvPicPr>
        <p:blipFill>
          <a:blip r:embed="rId2"/>
          <a:stretch>
            <a:fillRect/>
          </a:stretch>
        </p:blipFill>
        <p:spPr>
          <a:xfrm>
            <a:off x="5632334" y="2761285"/>
            <a:ext cx="1777987" cy="1030630"/>
          </a:xfrm>
          <a:prstGeom prst="rect">
            <a:avLst/>
          </a:prstGeom>
        </p:spPr>
      </p:pic>
      <p:pic>
        <p:nvPicPr>
          <p:cNvPr id="6" name="Resim 5">
            <a:extLst>
              <a:ext uri="{FF2B5EF4-FFF2-40B4-BE49-F238E27FC236}">
                <a16:creationId xmlns:a16="http://schemas.microsoft.com/office/drawing/2014/main" id="{7E533A82-8CD5-417A-BCE6-979663E0854E}"/>
              </a:ext>
            </a:extLst>
          </p:cNvPr>
          <p:cNvPicPr>
            <a:picLocks noChangeAspect="1"/>
          </p:cNvPicPr>
          <p:nvPr/>
        </p:nvPicPr>
        <p:blipFill>
          <a:blip r:embed="rId3"/>
          <a:stretch>
            <a:fillRect/>
          </a:stretch>
        </p:blipFill>
        <p:spPr>
          <a:xfrm>
            <a:off x="8626941" y="2760663"/>
            <a:ext cx="1566743" cy="1030630"/>
          </a:xfrm>
          <a:prstGeom prst="rect">
            <a:avLst/>
          </a:prstGeom>
        </p:spPr>
      </p:pic>
      <p:sp>
        <p:nvSpPr>
          <p:cNvPr id="7" name="AutoShape 2" descr="Kuru Göz Sendromu Nedir? ~ OptiBlog - OptiBlog">
            <a:extLst>
              <a:ext uri="{FF2B5EF4-FFF2-40B4-BE49-F238E27FC236}">
                <a16:creationId xmlns:a16="http://schemas.microsoft.com/office/drawing/2014/main" id="{7D17593E-B051-4C35-9FF6-8C657835180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 name="Resim 7">
            <a:extLst>
              <a:ext uri="{FF2B5EF4-FFF2-40B4-BE49-F238E27FC236}">
                <a16:creationId xmlns:a16="http://schemas.microsoft.com/office/drawing/2014/main" id="{3D871CB9-B5F0-4AEF-BF16-8224A1F66E5D}"/>
              </a:ext>
            </a:extLst>
          </p:cNvPr>
          <p:cNvPicPr>
            <a:picLocks noChangeAspect="1"/>
          </p:cNvPicPr>
          <p:nvPr/>
        </p:nvPicPr>
        <p:blipFill rotWithShape="1">
          <a:blip r:embed="rId4"/>
          <a:srcRect l="12710" r="14731"/>
          <a:stretch/>
        </p:blipFill>
        <p:spPr>
          <a:xfrm>
            <a:off x="5601115" y="3898556"/>
            <a:ext cx="1599369" cy="1145059"/>
          </a:xfrm>
          <a:prstGeom prst="rect">
            <a:avLst/>
          </a:prstGeom>
        </p:spPr>
      </p:pic>
      <p:pic>
        <p:nvPicPr>
          <p:cNvPr id="9" name="Resim 8">
            <a:extLst>
              <a:ext uri="{FF2B5EF4-FFF2-40B4-BE49-F238E27FC236}">
                <a16:creationId xmlns:a16="http://schemas.microsoft.com/office/drawing/2014/main" id="{28F2BCF5-208E-452E-B327-D7BE934876F2}"/>
              </a:ext>
            </a:extLst>
          </p:cNvPr>
          <p:cNvPicPr>
            <a:picLocks noChangeAspect="1"/>
          </p:cNvPicPr>
          <p:nvPr/>
        </p:nvPicPr>
        <p:blipFill>
          <a:blip r:embed="rId5"/>
          <a:stretch>
            <a:fillRect/>
          </a:stretch>
        </p:blipFill>
        <p:spPr>
          <a:xfrm>
            <a:off x="8334744" y="3892332"/>
            <a:ext cx="1855684" cy="1157506"/>
          </a:xfrm>
          <a:prstGeom prst="rect">
            <a:avLst/>
          </a:prstGeom>
        </p:spPr>
      </p:pic>
      <p:pic>
        <p:nvPicPr>
          <p:cNvPr id="10" name="Resim 9">
            <a:extLst>
              <a:ext uri="{FF2B5EF4-FFF2-40B4-BE49-F238E27FC236}">
                <a16:creationId xmlns:a16="http://schemas.microsoft.com/office/drawing/2014/main" id="{35F1E8F1-5FBF-412A-B843-5D990B16966C}"/>
              </a:ext>
            </a:extLst>
          </p:cNvPr>
          <p:cNvPicPr>
            <a:picLocks noChangeAspect="1"/>
          </p:cNvPicPr>
          <p:nvPr/>
        </p:nvPicPr>
        <p:blipFill rotWithShape="1">
          <a:blip r:embed="rId6"/>
          <a:srcRect l="15749" r="12405"/>
          <a:stretch/>
        </p:blipFill>
        <p:spPr>
          <a:xfrm>
            <a:off x="7006588" y="4017714"/>
            <a:ext cx="1522053" cy="1228725"/>
          </a:xfrm>
          <a:prstGeom prst="rect">
            <a:avLst/>
          </a:prstGeom>
        </p:spPr>
      </p:pic>
      <p:pic>
        <p:nvPicPr>
          <p:cNvPr id="11" name="Resim 10">
            <a:extLst>
              <a:ext uri="{FF2B5EF4-FFF2-40B4-BE49-F238E27FC236}">
                <a16:creationId xmlns:a16="http://schemas.microsoft.com/office/drawing/2014/main" id="{0436547C-EF02-4C80-A28B-53939C6098CE}"/>
              </a:ext>
            </a:extLst>
          </p:cNvPr>
          <p:cNvPicPr>
            <a:picLocks noChangeAspect="1"/>
          </p:cNvPicPr>
          <p:nvPr/>
        </p:nvPicPr>
        <p:blipFill rotWithShape="1">
          <a:blip r:embed="rId7"/>
          <a:srcRect l="10748" t="8745" r="5402" b="11782"/>
          <a:stretch/>
        </p:blipFill>
        <p:spPr>
          <a:xfrm>
            <a:off x="7149744" y="2535486"/>
            <a:ext cx="1716341" cy="1157506"/>
          </a:xfrm>
          <a:prstGeom prst="rect">
            <a:avLst/>
          </a:prstGeom>
        </p:spPr>
      </p:pic>
    </p:spTree>
    <p:extLst>
      <p:ext uri="{BB962C8B-B14F-4D97-AF65-F5344CB8AC3E}">
        <p14:creationId xmlns:p14="http://schemas.microsoft.com/office/powerpoint/2010/main" val="2034406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E1E0EB2-FFC5-4D35-8C22-794B2D1C598B}"/>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64E377AE-CDDC-448A-9D6B-2A22E7A0380F}"/>
              </a:ext>
            </a:extLst>
          </p:cNvPr>
          <p:cNvSpPr>
            <a:spLocks noGrp="1"/>
          </p:cNvSpPr>
          <p:nvPr>
            <p:ph idx="1"/>
          </p:nvPr>
        </p:nvSpPr>
        <p:spPr/>
        <p:txBody>
          <a:bodyPr/>
          <a:lstStyle/>
          <a:p>
            <a:endParaRPr lang="tr-TR"/>
          </a:p>
        </p:txBody>
      </p:sp>
      <p:pic>
        <p:nvPicPr>
          <p:cNvPr id="3074" name="Picture 2" descr="Frontiers | Vernal keratoconjunctivitis in adults: a narrative review of  prevalence, pathogenesis, and management">
            <a:extLst>
              <a:ext uri="{FF2B5EF4-FFF2-40B4-BE49-F238E27FC236}">
                <a16:creationId xmlns:a16="http://schemas.microsoft.com/office/drawing/2014/main" id="{0E1E6609-04EA-4CD9-8D95-F7B3B3130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0665" y="1083842"/>
            <a:ext cx="6550669" cy="4910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335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8D4EE3-E021-4293-9EEC-E84A17CE445B}"/>
              </a:ext>
            </a:extLst>
          </p:cNvPr>
          <p:cNvSpPr>
            <a:spLocks noGrp="1"/>
          </p:cNvSpPr>
          <p:nvPr>
            <p:ph type="title"/>
          </p:nvPr>
        </p:nvSpPr>
        <p:spPr/>
        <p:txBody>
          <a:bodyPr/>
          <a:lstStyle/>
          <a:p>
            <a:r>
              <a:rPr lang="tr-TR" dirty="0"/>
              <a:t>VKK - Tedavi</a:t>
            </a:r>
          </a:p>
        </p:txBody>
      </p:sp>
      <p:sp>
        <p:nvSpPr>
          <p:cNvPr id="3" name="İçerik Yer Tutucusu 2">
            <a:extLst>
              <a:ext uri="{FF2B5EF4-FFF2-40B4-BE49-F238E27FC236}">
                <a16:creationId xmlns:a16="http://schemas.microsoft.com/office/drawing/2014/main" id="{1FEA0D7D-B1CE-4287-B8EF-FC9B51FCB616}"/>
              </a:ext>
            </a:extLst>
          </p:cNvPr>
          <p:cNvSpPr>
            <a:spLocks noGrp="1"/>
          </p:cNvSpPr>
          <p:nvPr>
            <p:ph idx="1"/>
          </p:nvPr>
        </p:nvSpPr>
        <p:spPr/>
        <p:txBody>
          <a:bodyPr>
            <a:normAutofit lnSpcReduction="10000"/>
          </a:bodyPr>
          <a:lstStyle/>
          <a:p>
            <a:r>
              <a:rPr lang="tr-TR" dirty="0"/>
              <a:t>Muhtemel çevresel alerjenlerin (halı, bitki, hayvan .. </a:t>
            </a:r>
            <a:r>
              <a:rPr lang="tr-TR" dirty="0" err="1"/>
              <a:t>vs</a:t>
            </a:r>
            <a:r>
              <a:rPr lang="tr-TR" dirty="0"/>
              <a:t>) çıkarılması </a:t>
            </a:r>
          </a:p>
          <a:p>
            <a:r>
              <a:rPr lang="tr-TR" dirty="0"/>
              <a:t>Soğuk kompresler </a:t>
            </a:r>
          </a:p>
          <a:p>
            <a:r>
              <a:rPr lang="tr-TR" dirty="0"/>
              <a:t>Soğuk su ile yıkama</a:t>
            </a:r>
          </a:p>
          <a:p>
            <a:r>
              <a:rPr lang="tr-TR" dirty="0"/>
              <a:t>Koruyucu siperli şapkalar</a:t>
            </a:r>
          </a:p>
          <a:p>
            <a:r>
              <a:rPr lang="tr-TR" dirty="0"/>
              <a:t>Güneş gözlükleri</a:t>
            </a:r>
          </a:p>
          <a:p>
            <a:r>
              <a:rPr lang="tr-TR" dirty="0"/>
              <a:t>Hazır gıda / </a:t>
            </a:r>
            <a:r>
              <a:rPr lang="tr-TR" dirty="0" err="1"/>
              <a:t>allerjen</a:t>
            </a:r>
            <a:r>
              <a:rPr lang="tr-TR" dirty="0"/>
              <a:t> gıda, parfüm, kozmetik, sigara </a:t>
            </a:r>
            <a:r>
              <a:rPr lang="tr-TR" dirty="0" err="1"/>
              <a:t>v.s</a:t>
            </a:r>
            <a:r>
              <a:rPr lang="tr-TR" dirty="0"/>
              <a:t>. kısıtlanması</a:t>
            </a:r>
          </a:p>
          <a:p>
            <a:r>
              <a:rPr lang="tr-TR" dirty="0"/>
              <a:t>Yer değişikliği</a:t>
            </a:r>
          </a:p>
        </p:txBody>
      </p:sp>
      <p:sp>
        <p:nvSpPr>
          <p:cNvPr id="4" name="AutoShape 2" descr="Sipariş Yeni punk unisex pamuk şemsiye akademisi beyzbol şapkası yetişkin  ayarlanabilir baba şapka erkek kadın spor | Şapkalar ve kapaklar \  Borkim.com.tr">
            <a:extLst>
              <a:ext uri="{FF2B5EF4-FFF2-40B4-BE49-F238E27FC236}">
                <a16:creationId xmlns:a16="http://schemas.microsoft.com/office/drawing/2014/main" id="{7E1EBEDF-9238-4872-9B18-BC4D8C45953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 name="Resim 4">
            <a:extLst>
              <a:ext uri="{FF2B5EF4-FFF2-40B4-BE49-F238E27FC236}">
                <a16:creationId xmlns:a16="http://schemas.microsoft.com/office/drawing/2014/main" id="{EF9BB6E1-F785-44FB-A79C-034AD9B58DF1}"/>
              </a:ext>
            </a:extLst>
          </p:cNvPr>
          <p:cNvPicPr>
            <a:picLocks noChangeAspect="1"/>
          </p:cNvPicPr>
          <p:nvPr/>
        </p:nvPicPr>
        <p:blipFill rotWithShape="1">
          <a:blip r:embed="rId2"/>
          <a:srcRect l="30459" t="-1" b="1926"/>
          <a:stretch/>
        </p:blipFill>
        <p:spPr>
          <a:xfrm>
            <a:off x="8188411" y="3039761"/>
            <a:ext cx="1366836" cy="1927655"/>
          </a:xfrm>
          <a:prstGeom prst="rect">
            <a:avLst/>
          </a:prstGeom>
        </p:spPr>
      </p:pic>
    </p:spTree>
    <p:extLst>
      <p:ext uri="{BB962C8B-B14F-4D97-AF65-F5344CB8AC3E}">
        <p14:creationId xmlns:p14="http://schemas.microsoft.com/office/powerpoint/2010/main" val="340624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8D4EE3-E021-4293-9EEC-E84A17CE445B}"/>
              </a:ext>
            </a:extLst>
          </p:cNvPr>
          <p:cNvSpPr>
            <a:spLocks noGrp="1"/>
          </p:cNvSpPr>
          <p:nvPr>
            <p:ph type="title"/>
          </p:nvPr>
        </p:nvSpPr>
        <p:spPr/>
        <p:txBody>
          <a:bodyPr/>
          <a:lstStyle/>
          <a:p>
            <a:r>
              <a:rPr lang="tr-TR" dirty="0"/>
              <a:t>VKK - Tedavi</a:t>
            </a:r>
          </a:p>
        </p:txBody>
      </p:sp>
      <p:sp>
        <p:nvSpPr>
          <p:cNvPr id="3" name="İçerik Yer Tutucusu 2">
            <a:extLst>
              <a:ext uri="{FF2B5EF4-FFF2-40B4-BE49-F238E27FC236}">
                <a16:creationId xmlns:a16="http://schemas.microsoft.com/office/drawing/2014/main" id="{1FEA0D7D-B1CE-4287-B8EF-FC9B51FCB616}"/>
              </a:ext>
            </a:extLst>
          </p:cNvPr>
          <p:cNvSpPr>
            <a:spLocks noGrp="1"/>
          </p:cNvSpPr>
          <p:nvPr>
            <p:ph idx="1"/>
          </p:nvPr>
        </p:nvSpPr>
        <p:spPr>
          <a:xfrm>
            <a:off x="1295401" y="2556932"/>
            <a:ext cx="7436707" cy="3318936"/>
          </a:xfrm>
        </p:spPr>
        <p:txBody>
          <a:bodyPr>
            <a:normAutofit/>
          </a:bodyPr>
          <a:lstStyle/>
          <a:p>
            <a:r>
              <a:rPr lang="tr-TR" dirty="0"/>
              <a:t>Hafif vakalarda </a:t>
            </a:r>
            <a:r>
              <a:rPr lang="tr-TR" dirty="0" err="1"/>
              <a:t>topikal</a:t>
            </a:r>
            <a:r>
              <a:rPr lang="tr-TR" dirty="0"/>
              <a:t> </a:t>
            </a:r>
            <a:r>
              <a:rPr lang="tr-TR" b="1" dirty="0" err="1">
                <a:solidFill>
                  <a:srgbClr val="FF0000"/>
                </a:solidFill>
              </a:rPr>
              <a:t>antihistaminik</a:t>
            </a:r>
            <a:r>
              <a:rPr lang="tr-TR" dirty="0"/>
              <a:t> damla.</a:t>
            </a:r>
          </a:p>
          <a:p>
            <a:r>
              <a:rPr lang="tr-TR" dirty="0"/>
              <a:t>H-1 reseptör antagonistleri:  </a:t>
            </a:r>
            <a:r>
              <a:rPr lang="tr-TR" dirty="0" err="1"/>
              <a:t>Antazolin</a:t>
            </a:r>
            <a:r>
              <a:rPr lang="tr-TR" dirty="0"/>
              <a:t> fosfat %0,05, </a:t>
            </a:r>
            <a:r>
              <a:rPr lang="tr-TR" dirty="0" err="1"/>
              <a:t>Feniramin</a:t>
            </a:r>
            <a:r>
              <a:rPr lang="tr-TR" dirty="0"/>
              <a:t> </a:t>
            </a:r>
            <a:r>
              <a:rPr lang="tr-TR" dirty="0" err="1"/>
              <a:t>maleat</a:t>
            </a:r>
            <a:r>
              <a:rPr lang="tr-TR" dirty="0"/>
              <a:t> %0,3 (</a:t>
            </a:r>
            <a:r>
              <a:rPr lang="tr-TR" dirty="0" err="1"/>
              <a:t>Naphcon</a:t>
            </a:r>
            <a:r>
              <a:rPr lang="tr-TR" dirty="0"/>
              <a:t>), </a:t>
            </a:r>
            <a:r>
              <a:rPr lang="tr-TR" dirty="0" err="1"/>
              <a:t>Emedastin</a:t>
            </a:r>
            <a:r>
              <a:rPr lang="tr-TR" dirty="0"/>
              <a:t> (</a:t>
            </a:r>
            <a:r>
              <a:rPr lang="tr-TR" dirty="0" err="1"/>
              <a:t>Emadine</a:t>
            </a:r>
            <a:r>
              <a:rPr lang="tr-TR" dirty="0"/>
              <a:t>) ve </a:t>
            </a:r>
            <a:r>
              <a:rPr lang="tr-TR" dirty="0" err="1"/>
              <a:t>levocabastin</a:t>
            </a:r>
            <a:r>
              <a:rPr lang="tr-TR" dirty="0"/>
              <a:t> </a:t>
            </a:r>
            <a:r>
              <a:rPr lang="tr-TR" dirty="0" err="1"/>
              <a:t>HCl</a:t>
            </a:r>
            <a:r>
              <a:rPr lang="tr-TR" dirty="0"/>
              <a:t> %0,05'tir (</a:t>
            </a:r>
            <a:r>
              <a:rPr lang="tr-TR" dirty="0" err="1"/>
              <a:t>Livostin</a:t>
            </a:r>
            <a:r>
              <a:rPr lang="tr-TR" dirty="0"/>
              <a:t>)</a:t>
            </a:r>
          </a:p>
          <a:p>
            <a:endParaRPr lang="tr-TR" dirty="0"/>
          </a:p>
        </p:txBody>
      </p:sp>
      <p:sp>
        <p:nvSpPr>
          <p:cNvPr id="4" name="AutoShape 4" descr="Pharmacie Du Canton - Médicament Cromabak 20 Mg/ml, Collyre En Solution -  CROMOGLICATE DE SODIUM - LA TREMBLADE">
            <a:extLst>
              <a:ext uri="{FF2B5EF4-FFF2-40B4-BE49-F238E27FC236}">
                <a16:creationId xmlns:a16="http://schemas.microsoft.com/office/drawing/2014/main" id="{8BA46B91-0D57-49AB-AB5E-2AF478376D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AutoShape 6" descr="OFNOL-S %0,2 STERIL OFTALMIK COZELTI 2,5 ML | SGK Ödüyor Mu ?">
            <a:extLst>
              <a:ext uri="{FF2B5EF4-FFF2-40B4-BE49-F238E27FC236}">
                <a16:creationId xmlns:a16="http://schemas.microsoft.com/office/drawing/2014/main" id="{0701FC55-C72C-47A2-8B66-DE5F7F15CBC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 name="Resim 4">
            <a:extLst>
              <a:ext uri="{FF2B5EF4-FFF2-40B4-BE49-F238E27FC236}">
                <a16:creationId xmlns:a16="http://schemas.microsoft.com/office/drawing/2014/main" id="{69FE5121-3C12-4447-BC6B-FBDAD7A62179}"/>
              </a:ext>
            </a:extLst>
          </p:cNvPr>
          <p:cNvPicPr>
            <a:picLocks noChangeAspect="1"/>
          </p:cNvPicPr>
          <p:nvPr/>
        </p:nvPicPr>
        <p:blipFill>
          <a:blip r:embed="rId2"/>
          <a:stretch>
            <a:fillRect/>
          </a:stretch>
        </p:blipFill>
        <p:spPr>
          <a:xfrm>
            <a:off x="9021300" y="3429000"/>
            <a:ext cx="1585944" cy="2531847"/>
          </a:xfrm>
          <a:prstGeom prst="rect">
            <a:avLst/>
          </a:prstGeom>
        </p:spPr>
      </p:pic>
    </p:spTree>
    <p:extLst>
      <p:ext uri="{BB962C8B-B14F-4D97-AF65-F5344CB8AC3E}">
        <p14:creationId xmlns:p14="http://schemas.microsoft.com/office/powerpoint/2010/main" val="1894170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8D4EE3-E021-4293-9EEC-E84A17CE445B}"/>
              </a:ext>
            </a:extLst>
          </p:cNvPr>
          <p:cNvSpPr>
            <a:spLocks noGrp="1"/>
          </p:cNvSpPr>
          <p:nvPr>
            <p:ph type="title"/>
          </p:nvPr>
        </p:nvSpPr>
        <p:spPr/>
        <p:txBody>
          <a:bodyPr/>
          <a:lstStyle/>
          <a:p>
            <a:r>
              <a:rPr lang="tr-TR" dirty="0"/>
              <a:t>VKK - Tedavi</a:t>
            </a:r>
          </a:p>
        </p:txBody>
      </p:sp>
      <p:sp>
        <p:nvSpPr>
          <p:cNvPr id="3" name="İçerik Yer Tutucusu 2">
            <a:extLst>
              <a:ext uri="{FF2B5EF4-FFF2-40B4-BE49-F238E27FC236}">
                <a16:creationId xmlns:a16="http://schemas.microsoft.com/office/drawing/2014/main" id="{1FEA0D7D-B1CE-4287-B8EF-FC9B51FCB616}"/>
              </a:ext>
            </a:extLst>
          </p:cNvPr>
          <p:cNvSpPr>
            <a:spLocks noGrp="1"/>
          </p:cNvSpPr>
          <p:nvPr>
            <p:ph idx="1"/>
          </p:nvPr>
        </p:nvSpPr>
        <p:spPr>
          <a:xfrm>
            <a:off x="1295401" y="2556932"/>
            <a:ext cx="7436707" cy="3318936"/>
          </a:xfrm>
        </p:spPr>
        <p:txBody>
          <a:bodyPr>
            <a:normAutofit fontScale="85000" lnSpcReduction="10000"/>
          </a:bodyPr>
          <a:lstStyle/>
          <a:p>
            <a:r>
              <a:rPr lang="tr-TR" dirty="0" err="1"/>
              <a:t>Topikal</a:t>
            </a:r>
            <a:r>
              <a:rPr lang="tr-TR" dirty="0"/>
              <a:t> </a:t>
            </a:r>
            <a:r>
              <a:rPr lang="tr-TR" b="1" dirty="0" err="1">
                <a:solidFill>
                  <a:srgbClr val="FF0000"/>
                </a:solidFill>
              </a:rPr>
              <a:t>mast</a:t>
            </a:r>
            <a:r>
              <a:rPr lang="tr-TR" b="1" dirty="0">
                <a:solidFill>
                  <a:srgbClr val="FF0000"/>
                </a:solidFill>
              </a:rPr>
              <a:t> hücre stabilizatörleri </a:t>
            </a:r>
            <a:r>
              <a:rPr lang="tr-TR" dirty="0"/>
              <a:t>(</a:t>
            </a:r>
            <a:r>
              <a:rPr lang="tr-TR" dirty="0" err="1"/>
              <a:t>kromolin</a:t>
            </a:r>
            <a:r>
              <a:rPr lang="tr-TR" dirty="0"/>
              <a:t> sodyum, </a:t>
            </a:r>
            <a:r>
              <a:rPr lang="tr-TR" dirty="0" err="1"/>
              <a:t>nedokromil</a:t>
            </a:r>
            <a:r>
              <a:rPr lang="tr-TR" dirty="0"/>
              <a:t> sodyum ve </a:t>
            </a:r>
            <a:r>
              <a:rPr lang="tr-TR" dirty="0" err="1"/>
              <a:t>lodoksamid</a:t>
            </a:r>
            <a:r>
              <a:rPr lang="tr-TR" dirty="0"/>
              <a:t>) genellikle </a:t>
            </a:r>
            <a:r>
              <a:rPr lang="tr-TR" dirty="0" err="1"/>
              <a:t>topikal</a:t>
            </a:r>
            <a:r>
              <a:rPr lang="tr-TR" dirty="0"/>
              <a:t> </a:t>
            </a:r>
            <a:r>
              <a:rPr lang="tr-TR" dirty="0" err="1"/>
              <a:t>antihistaminiklerle</a:t>
            </a:r>
            <a:r>
              <a:rPr lang="tr-TR" dirty="0"/>
              <a:t> birlikte kullanılır ve orta şiddetli hastalıklarda faydalı oldukları gösterilmiştir. </a:t>
            </a:r>
          </a:p>
          <a:p>
            <a:r>
              <a:rPr lang="tr-TR" dirty="0" err="1"/>
              <a:t>Kromolin</a:t>
            </a:r>
            <a:r>
              <a:rPr lang="tr-TR" dirty="0"/>
              <a:t> sodyum %4 (</a:t>
            </a:r>
            <a:r>
              <a:rPr lang="tr-TR" dirty="0" err="1"/>
              <a:t>Crolom</a:t>
            </a:r>
            <a:r>
              <a:rPr lang="tr-TR" dirty="0"/>
              <a:t>), </a:t>
            </a:r>
            <a:r>
              <a:rPr lang="tr-TR" dirty="0" err="1"/>
              <a:t>nedokromil</a:t>
            </a:r>
            <a:r>
              <a:rPr lang="tr-TR" dirty="0"/>
              <a:t> %2 (</a:t>
            </a:r>
            <a:r>
              <a:rPr lang="tr-TR" dirty="0" err="1"/>
              <a:t>Alocril</a:t>
            </a:r>
            <a:r>
              <a:rPr lang="tr-TR" dirty="0"/>
              <a:t>), </a:t>
            </a:r>
            <a:r>
              <a:rPr lang="tr-TR" dirty="0" err="1"/>
              <a:t>pemirolast</a:t>
            </a:r>
            <a:r>
              <a:rPr lang="tr-TR" dirty="0"/>
              <a:t> %0,1 (</a:t>
            </a:r>
            <a:r>
              <a:rPr lang="tr-TR" dirty="0" err="1"/>
              <a:t>Alamast</a:t>
            </a:r>
            <a:r>
              <a:rPr lang="tr-TR" dirty="0"/>
              <a:t>) ve </a:t>
            </a:r>
            <a:r>
              <a:rPr lang="tr-TR" dirty="0" err="1"/>
              <a:t>lodoksamid</a:t>
            </a:r>
            <a:r>
              <a:rPr lang="tr-TR" dirty="0"/>
              <a:t> </a:t>
            </a:r>
            <a:r>
              <a:rPr lang="tr-TR" dirty="0" err="1"/>
              <a:t>trometamin</a:t>
            </a:r>
            <a:r>
              <a:rPr lang="tr-TR" dirty="0"/>
              <a:t> %0,1 (</a:t>
            </a:r>
            <a:r>
              <a:rPr lang="tr-TR" dirty="0" err="1"/>
              <a:t>Alomide</a:t>
            </a:r>
            <a:r>
              <a:rPr lang="tr-TR" dirty="0"/>
              <a:t>). </a:t>
            </a:r>
          </a:p>
          <a:p>
            <a:r>
              <a:rPr lang="tr-TR" dirty="0" err="1"/>
              <a:t>Mast</a:t>
            </a:r>
            <a:r>
              <a:rPr lang="tr-TR" dirty="0"/>
              <a:t> hücre stabilizatörlerinin tam </a:t>
            </a:r>
            <a:r>
              <a:rPr lang="tr-TR" dirty="0" err="1"/>
              <a:t>terapötik</a:t>
            </a:r>
            <a:r>
              <a:rPr lang="tr-TR" dirty="0"/>
              <a:t> etkiye sebep olabilmeleri için belli bir yükleme süresi vardır. Mevsimsel tekrarlama biliniyorsa, </a:t>
            </a:r>
            <a:r>
              <a:rPr lang="tr-TR" dirty="0" err="1"/>
              <a:t>mast</a:t>
            </a:r>
            <a:r>
              <a:rPr lang="tr-TR" dirty="0"/>
              <a:t> hücre stabilizasyon tedavisinin semptomların yaşandığı mevsimden önce başlanılması ve mevsim boyunca devam edilmesi </a:t>
            </a:r>
            <a:r>
              <a:rPr lang="tr-TR" dirty="0" err="1"/>
              <a:t>t.e</a:t>
            </a:r>
            <a:r>
              <a:rPr lang="tr-TR" dirty="0"/>
              <a:t>. </a:t>
            </a:r>
          </a:p>
        </p:txBody>
      </p:sp>
      <p:pic>
        <p:nvPicPr>
          <p:cNvPr id="2050" name="Picture 2" descr="Alomide - Hekimce">
            <a:extLst>
              <a:ext uri="{FF2B5EF4-FFF2-40B4-BE49-F238E27FC236}">
                <a16:creationId xmlns:a16="http://schemas.microsoft.com/office/drawing/2014/main" id="{44D2C4C0-F3FA-4BCD-9A47-C4AC8A4686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02" t="4204" r="46894"/>
          <a:stretch/>
        </p:blipFill>
        <p:spPr bwMode="auto">
          <a:xfrm>
            <a:off x="9569320" y="3276600"/>
            <a:ext cx="1131631" cy="222833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Pharmacie Du Canton - Médicament Cromabak 20 Mg/ml, Collyre En Solution -  CROMOGLICATE DE SODIUM - LA TREMBLADE">
            <a:extLst>
              <a:ext uri="{FF2B5EF4-FFF2-40B4-BE49-F238E27FC236}">
                <a16:creationId xmlns:a16="http://schemas.microsoft.com/office/drawing/2014/main" id="{8BA46B91-0D57-49AB-AB5E-2AF478376D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 name="Resim 4">
            <a:extLst>
              <a:ext uri="{FF2B5EF4-FFF2-40B4-BE49-F238E27FC236}">
                <a16:creationId xmlns:a16="http://schemas.microsoft.com/office/drawing/2014/main" id="{60DDDA3A-B8FD-44B5-A012-DED6FC9869B8}"/>
              </a:ext>
            </a:extLst>
          </p:cNvPr>
          <p:cNvPicPr>
            <a:picLocks noChangeAspect="1"/>
          </p:cNvPicPr>
          <p:nvPr/>
        </p:nvPicPr>
        <p:blipFill rotWithShape="1">
          <a:blip r:embed="rId3"/>
          <a:srcRect l="34144" t="9369" r="32943" b="5105"/>
          <a:stretch/>
        </p:blipFill>
        <p:spPr>
          <a:xfrm>
            <a:off x="10752663" y="3276600"/>
            <a:ext cx="785500" cy="2041153"/>
          </a:xfrm>
          <a:prstGeom prst="rect">
            <a:avLst/>
          </a:prstGeom>
        </p:spPr>
      </p:pic>
      <p:pic>
        <p:nvPicPr>
          <p:cNvPr id="6" name="Resim 5">
            <a:extLst>
              <a:ext uri="{FF2B5EF4-FFF2-40B4-BE49-F238E27FC236}">
                <a16:creationId xmlns:a16="http://schemas.microsoft.com/office/drawing/2014/main" id="{18DAD724-1216-4E2D-A493-7C9ED4444292}"/>
              </a:ext>
            </a:extLst>
          </p:cNvPr>
          <p:cNvPicPr>
            <a:picLocks noChangeAspect="1"/>
          </p:cNvPicPr>
          <p:nvPr/>
        </p:nvPicPr>
        <p:blipFill>
          <a:blip r:embed="rId4"/>
          <a:stretch>
            <a:fillRect/>
          </a:stretch>
        </p:blipFill>
        <p:spPr>
          <a:xfrm>
            <a:off x="8051727" y="3429000"/>
            <a:ext cx="2533650" cy="2533650"/>
          </a:xfrm>
          <a:prstGeom prst="rect">
            <a:avLst/>
          </a:prstGeom>
        </p:spPr>
      </p:pic>
      <p:sp>
        <p:nvSpPr>
          <p:cNvPr id="7" name="AutoShape 6" descr="OFNOL-S %0,2 STERIL OFTALMIK COZELTI 2,5 ML | SGK Ödüyor Mu ?">
            <a:extLst>
              <a:ext uri="{FF2B5EF4-FFF2-40B4-BE49-F238E27FC236}">
                <a16:creationId xmlns:a16="http://schemas.microsoft.com/office/drawing/2014/main" id="{0701FC55-C72C-47A2-8B66-DE5F7F15CBC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021870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8D4EE3-E021-4293-9EEC-E84A17CE445B}"/>
              </a:ext>
            </a:extLst>
          </p:cNvPr>
          <p:cNvSpPr>
            <a:spLocks noGrp="1"/>
          </p:cNvSpPr>
          <p:nvPr>
            <p:ph type="title"/>
          </p:nvPr>
        </p:nvSpPr>
        <p:spPr/>
        <p:txBody>
          <a:bodyPr/>
          <a:lstStyle/>
          <a:p>
            <a:r>
              <a:rPr lang="tr-TR" dirty="0"/>
              <a:t>VKK - Tedavi</a:t>
            </a:r>
          </a:p>
        </p:txBody>
      </p:sp>
      <p:sp>
        <p:nvSpPr>
          <p:cNvPr id="3" name="İçerik Yer Tutucusu 2">
            <a:extLst>
              <a:ext uri="{FF2B5EF4-FFF2-40B4-BE49-F238E27FC236}">
                <a16:creationId xmlns:a16="http://schemas.microsoft.com/office/drawing/2014/main" id="{1FEA0D7D-B1CE-4287-B8EF-FC9B51FCB616}"/>
              </a:ext>
            </a:extLst>
          </p:cNvPr>
          <p:cNvSpPr>
            <a:spLocks noGrp="1"/>
          </p:cNvSpPr>
          <p:nvPr>
            <p:ph idx="1"/>
          </p:nvPr>
        </p:nvSpPr>
        <p:spPr>
          <a:xfrm>
            <a:off x="1295401" y="2556932"/>
            <a:ext cx="7436707" cy="3318936"/>
          </a:xfrm>
        </p:spPr>
        <p:txBody>
          <a:bodyPr>
            <a:normAutofit/>
          </a:bodyPr>
          <a:lstStyle/>
          <a:p>
            <a:r>
              <a:rPr lang="tr-TR" dirty="0"/>
              <a:t>H1 blokaj ve </a:t>
            </a:r>
            <a:r>
              <a:rPr lang="tr-TR" dirty="0" err="1"/>
              <a:t>mast</a:t>
            </a:r>
            <a:r>
              <a:rPr lang="tr-TR" dirty="0"/>
              <a:t> hücre stabilizasyonu özelliğine sahip olan </a:t>
            </a:r>
            <a:r>
              <a:rPr lang="tr-TR" b="1" dirty="0">
                <a:solidFill>
                  <a:srgbClr val="FF0000"/>
                </a:solidFill>
              </a:rPr>
              <a:t>çift etkili ajanlar</a:t>
            </a:r>
            <a:r>
              <a:rPr lang="tr-TR" dirty="0"/>
              <a:t>, hem erken hem de uzun vadeli tedaviye </a:t>
            </a:r>
            <a:r>
              <a:rPr lang="tr-TR" dirty="0" err="1"/>
              <a:t>s.o</a:t>
            </a:r>
            <a:r>
              <a:rPr lang="tr-TR" dirty="0"/>
              <a:t>.</a:t>
            </a:r>
          </a:p>
          <a:p>
            <a:r>
              <a:rPr lang="tr-TR" dirty="0" err="1"/>
              <a:t>Olopatadin</a:t>
            </a:r>
            <a:r>
              <a:rPr lang="tr-TR" dirty="0"/>
              <a:t> </a:t>
            </a:r>
            <a:r>
              <a:rPr lang="tr-TR" dirty="0" err="1"/>
              <a:t>hidroklorür</a:t>
            </a:r>
            <a:r>
              <a:rPr lang="tr-TR" dirty="0"/>
              <a:t> %0,1 (</a:t>
            </a:r>
            <a:r>
              <a:rPr lang="tr-TR" dirty="0" err="1"/>
              <a:t>Patanol</a:t>
            </a:r>
            <a:r>
              <a:rPr lang="tr-TR" dirty="0"/>
              <a:t>), </a:t>
            </a:r>
            <a:r>
              <a:rPr lang="tr-TR" dirty="0" err="1"/>
              <a:t>olopatadin</a:t>
            </a:r>
            <a:r>
              <a:rPr lang="tr-TR" dirty="0"/>
              <a:t> </a:t>
            </a:r>
            <a:r>
              <a:rPr lang="tr-TR" dirty="0" err="1"/>
              <a:t>hidroklorür</a:t>
            </a:r>
            <a:r>
              <a:rPr lang="tr-TR" dirty="0"/>
              <a:t> %0,2 (</a:t>
            </a:r>
            <a:r>
              <a:rPr lang="tr-TR" dirty="0" err="1"/>
              <a:t>Pataday</a:t>
            </a:r>
            <a:r>
              <a:rPr lang="tr-TR" dirty="0"/>
              <a:t>), </a:t>
            </a:r>
            <a:r>
              <a:rPr lang="tr-TR" dirty="0" err="1"/>
              <a:t>optivar</a:t>
            </a:r>
            <a:r>
              <a:rPr lang="tr-TR" dirty="0"/>
              <a:t>, </a:t>
            </a:r>
            <a:r>
              <a:rPr lang="tr-TR" dirty="0" err="1"/>
              <a:t>ketotifen</a:t>
            </a:r>
            <a:r>
              <a:rPr lang="tr-TR" dirty="0"/>
              <a:t> </a:t>
            </a:r>
            <a:r>
              <a:rPr lang="tr-TR" dirty="0" err="1"/>
              <a:t>fumarat</a:t>
            </a:r>
            <a:r>
              <a:rPr lang="tr-TR" dirty="0"/>
              <a:t> (</a:t>
            </a:r>
            <a:r>
              <a:rPr lang="tr-TR" dirty="0" err="1"/>
              <a:t>Zaditor</a:t>
            </a:r>
            <a:r>
              <a:rPr lang="tr-TR" dirty="0"/>
              <a:t>, </a:t>
            </a:r>
            <a:r>
              <a:rPr lang="tr-TR" dirty="0" err="1"/>
              <a:t>Alaway</a:t>
            </a:r>
            <a:r>
              <a:rPr lang="tr-TR" dirty="0"/>
              <a:t>) ve </a:t>
            </a:r>
            <a:r>
              <a:rPr lang="tr-TR" dirty="0" err="1"/>
              <a:t>Elestat</a:t>
            </a:r>
            <a:r>
              <a:rPr lang="tr-TR" dirty="0"/>
              <a:t>.</a:t>
            </a:r>
          </a:p>
          <a:p>
            <a:endParaRPr lang="tr-TR" dirty="0"/>
          </a:p>
        </p:txBody>
      </p:sp>
      <p:sp>
        <p:nvSpPr>
          <p:cNvPr id="4" name="AutoShape 4" descr="Pharmacie Du Canton - Médicament Cromabak 20 Mg/ml, Collyre En Solution -  CROMOGLICATE DE SODIUM - LA TREMBLADE">
            <a:extLst>
              <a:ext uri="{FF2B5EF4-FFF2-40B4-BE49-F238E27FC236}">
                <a16:creationId xmlns:a16="http://schemas.microsoft.com/office/drawing/2014/main" id="{8BA46B91-0D57-49AB-AB5E-2AF478376D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AutoShape 6" descr="OFNOL-S %0,2 STERIL OFTALMIK COZELTI 2,5 ML | SGK Ödüyor Mu ?">
            <a:extLst>
              <a:ext uri="{FF2B5EF4-FFF2-40B4-BE49-F238E27FC236}">
                <a16:creationId xmlns:a16="http://schemas.microsoft.com/office/drawing/2014/main" id="{0701FC55-C72C-47A2-8B66-DE5F7F15CBC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id="{A212DE42-5FA5-4A9A-8578-8DC7FDA9725C}"/>
              </a:ext>
            </a:extLst>
          </p:cNvPr>
          <p:cNvPicPr>
            <a:picLocks noChangeAspect="1"/>
          </p:cNvPicPr>
          <p:nvPr/>
        </p:nvPicPr>
        <p:blipFill>
          <a:blip r:embed="rId2"/>
          <a:stretch>
            <a:fillRect/>
          </a:stretch>
        </p:blipFill>
        <p:spPr>
          <a:xfrm>
            <a:off x="9363584" y="2500228"/>
            <a:ext cx="1837815" cy="1837815"/>
          </a:xfrm>
          <a:prstGeom prst="rect">
            <a:avLst/>
          </a:prstGeom>
        </p:spPr>
      </p:pic>
      <p:grpSp>
        <p:nvGrpSpPr>
          <p:cNvPr id="10" name="Grup 9">
            <a:extLst>
              <a:ext uri="{FF2B5EF4-FFF2-40B4-BE49-F238E27FC236}">
                <a16:creationId xmlns:a16="http://schemas.microsoft.com/office/drawing/2014/main" id="{5C7ADFA1-8C82-43BD-A50C-FA79D564E1AB}"/>
              </a:ext>
            </a:extLst>
          </p:cNvPr>
          <p:cNvGrpSpPr/>
          <p:nvPr/>
        </p:nvGrpSpPr>
        <p:grpSpPr>
          <a:xfrm>
            <a:off x="9415073" y="4338043"/>
            <a:ext cx="1837814" cy="1837815"/>
            <a:chOff x="3072713" y="3276600"/>
            <a:chExt cx="1746422" cy="2768569"/>
          </a:xfrm>
        </p:grpSpPr>
        <p:pic>
          <p:nvPicPr>
            <p:cNvPr id="11" name="Resim 10">
              <a:extLst>
                <a:ext uri="{FF2B5EF4-FFF2-40B4-BE49-F238E27FC236}">
                  <a16:creationId xmlns:a16="http://schemas.microsoft.com/office/drawing/2014/main" id="{C67DC7CE-0E6C-43B3-8F6A-6F608D6AE58F}"/>
                </a:ext>
              </a:extLst>
            </p:cNvPr>
            <p:cNvPicPr>
              <a:picLocks noChangeAspect="1"/>
            </p:cNvPicPr>
            <p:nvPr/>
          </p:nvPicPr>
          <p:blipFill rotWithShape="1">
            <a:blip r:embed="rId3"/>
            <a:srcRect l="32486" t="5259" r="34201"/>
            <a:stretch/>
          </p:blipFill>
          <p:spPr>
            <a:xfrm>
              <a:off x="3072713" y="3276600"/>
              <a:ext cx="1746422" cy="2768569"/>
            </a:xfrm>
            <a:prstGeom prst="rect">
              <a:avLst/>
            </a:prstGeom>
          </p:spPr>
        </p:pic>
        <p:sp>
          <p:nvSpPr>
            <p:cNvPr id="12" name="Metin kutusu 11">
              <a:extLst>
                <a:ext uri="{FF2B5EF4-FFF2-40B4-BE49-F238E27FC236}">
                  <a16:creationId xmlns:a16="http://schemas.microsoft.com/office/drawing/2014/main" id="{0A0DD579-B9F3-456E-AE8E-3837A48DACC0}"/>
                </a:ext>
              </a:extLst>
            </p:cNvPr>
            <p:cNvSpPr txBox="1"/>
            <p:nvPr/>
          </p:nvSpPr>
          <p:spPr>
            <a:xfrm>
              <a:off x="3229233" y="4769708"/>
              <a:ext cx="1005015" cy="584775"/>
            </a:xfrm>
            <a:prstGeom prst="rect">
              <a:avLst/>
            </a:prstGeom>
            <a:noFill/>
          </p:spPr>
          <p:txBody>
            <a:bodyPr wrap="square" rtlCol="0">
              <a:spAutoFit/>
            </a:bodyPr>
            <a:lstStyle/>
            <a:p>
              <a:r>
                <a:rPr lang="tr-TR" sz="1600" dirty="0"/>
                <a:t>0,25 mg </a:t>
              </a:r>
            </a:p>
            <a:p>
              <a:r>
                <a:rPr lang="tr-TR" sz="1600" dirty="0" err="1"/>
                <a:t>ketotifene</a:t>
              </a:r>
              <a:endParaRPr lang="tr-TR" sz="1600" dirty="0"/>
            </a:p>
          </p:txBody>
        </p:sp>
      </p:grpSp>
    </p:spTree>
    <p:extLst>
      <p:ext uri="{BB962C8B-B14F-4D97-AF65-F5344CB8AC3E}">
        <p14:creationId xmlns:p14="http://schemas.microsoft.com/office/powerpoint/2010/main" val="4184587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8D4EE3-E021-4293-9EEC-E84A17CE445B}"/>
              </a:ext>
            </a:extLst>
          </p:cNvPr>
          <p:cNvSpPr>
            <a:spLocks noGrp="1"/>
          </p:cNvSpPr>
          <p:nvPr>
            <p:ph type="title"/>
          </p:nvPr>
        </p:nvSpPr>
        <p:spPr/>
        <p:txBody>
          <a:bodyPr/>
          <a:lstStyle/>
          <a:p>
            <a:r>
              <a:rPr lang="tr-TR" dirty="0"/>
              <a:t>VKK - Tedavi</a:t>
            </a:r>
          </a:p>
        </p:txBody>
      </p:sp>
      <p:sp>
        <p:nvSpPr>
          <p:cNvPr id="3" name="İçerik Yer Tutucusu 2">
            <a:extLst>
              <a:ext uri="{FF2B5EF4-FFF2-40B4-BE49-F238E27FC236}">
                <a16:creationId xmlns:a16="http://schemas.microsoft.com/office/drawing/2014/main" id="{1FEA0D7D-B1CE-4287-B8EF-FC9B51FCB616}"/>
              </a:ext>
            </a:extLst>
          </p:cNvPr>
          <p:cNvSpPr>
            <a:spLocks noGrp="1"/>
          </p:cNvSpPr>
          <p:nvPr>
            <p:ph idx="1"/>
          </p:nvPr>
        </p:nvSpPr>
        <p:spPr>
          <a:xfrm>
            <a:off x="1295401" y="2556932"/>
            <a:ext cx="7436707" cy="3318936"/>
          </a:xfrm>
        </p:spPr>
        <p:txBody>
          <a:bodyPr>
            <a:normAutofit/>
          </a:bodyPr>
          <a:lstStyle/>
          <a:p>
            <a:r>
              <a:rPr lang="tr-TR" dirty="0" err="1"/>
              <a:t>Topikal</a:t>
            </a:r>
            <a:r>
              <a:rPr lang="tr-TR" dirty="0"/>
              <a:t> </a:t>
            </a:r>
            <a:r>
              <a:rPr lang="tr-TR" b="1" dirty="0" err="1">
                <a:solidFill>
                  <a:srgbClr val="FF0000"/>
                </a:solidFill>
              </a:rPr>
              <a:t>nonsteroid</a:t>
            </a:r>
            <a:r>
              <a:rPr lang="tr-TR" b="1" dirty="0">
                <a:solidFill>
                  <a:srgbClr val="FF0000"/>
                </a:solidFill>
              </a:rPr>
              <a:t> </a:t>
            </a:r>
            <a:r>
              <a:rPr lang="tr-TR" b="1" dirty="0" err="1">
                <a:solidFill>
                  <a:srgbClr val="FF0000"/>
                </a:solidFill>
              </a:rPr>
              <a:t>antienflamatuaralar</a:t>
            </a:r>
            <a:r>
              <a:rPr lang="tr-TR" b="1" dirty="0">
                <a:solidFill>
                  <a:srgbClr val="FF0000"/>
                </a:solidFill>
              </a:rPr>
              <a:t> </a:t>
            </a:r>
            <a:r>
              <a:rPr lang="tr-TR" dirty="0" err="1"/>
              <a:t>ketorolak</a:t>
            </a:r>
            <a:r>
              <a:rPr lang="tr-TR" dirty="0"/>
              <a:t> </a:t>
            </a:r>
            <a:r>
              <a:rPr lang="tr-TR" dirty="0" err="1"/>
              <a:t>trometamin</a:t>
            </a:r>
            <a:r>
              <a:rPr lang="tr-TR" dirty="0"/>
              <a:t> %0,4 (</a:t>
            </a:r>
            <a:r>
              <a:rPr lang="tr-TR" dirty="0" err="1"/>
              <a:t>Acular</a:t>
            </a:r>
            <a:r>
              <a:rPr lang="tr-TR" dirty="0"/>
              <a:t> LS)</a:t>
            </a:r>
            <a:r>
              <a:rPr lang="tr-TR" b="1" dirty="0">
                <a:solidFill>
                  <a:srgbClr val="FF0000"/>
                </a:solidFill>
              </a:rPr>
              <a:t> </a:t>
            </a:r>
            <a:endParaRPr lang="tr-TR" dirty="0"/>
          </a:p>
          <a:p>
            <a:r>
              <a:rPr lang="tr-TR" dirty="0" err="1"/>
              <a:t>Topikal</a:t>
            </a:r>
            <a:r>
              <a:rPr lang="tr-TR" dirty="0"/>
              <a:t> </a:t>
            </a:r>
            <a:r>
              <a:rPr lang="tr-TR" b="1" dirty="0" err="1">
                <a:solidFill>
                  <a:srgbClr val="FF0000"/>
                </a:solidFill>
              </a:rPr>
              <a:t>dekonjestan</a:t>
            </a:r>
            <a:r>
              <a:rPr lang="tr-TR" b="1" dirty="0">
                <a:solidFill>
                  <a:srgbClr val="FF0000"/>
                </a:solidFill>
              </a:rPr>
              <a:t> damlalar </a:t>
            </a:r>
            <a:r>
              <a:rPr lang="tr-TR" dirty="0"/>
              <a:t>(</a:t>
            </a:r>
            <a:r>
              <a:rPr lang="tr-TR" dirty="0" err="1"/>
              <a:t>nafazolin</a:t>
            </a:r>
            <a:r>
              <a:rPr lang="tr-TR" dirty="0"/>
              <a:t> </a:t>
            </a:r>
            <a:r>
              <a:rPr lang="tr-TR" dirty="0" err="1"/>
              <a:t>HCl</a:t>
            </a:r>
            <a:r>
              <a:rPr lang="tr-TR" dirty="0"/>
              <a:t> %0,05, </a:t>
            </a:r>
            <a:r>
              <a:rPr lang="tr-TR" dirty="0" err="1"/>
              <a:t>oksimetazolin</a:t>
            </a:r>
            <a:r>
              <a:rPr lang="tr-TR" dirty="0"/>
              <a:t> </a:t>
            </a:r>
            <a:r>
              <a:rPr lang="tr-TR" dirty="0" err="1"/>
              <a:t>HCl</a:t>
            </a:r>
            <a:r>
              <a:rPr lang="tr-TR" dirty="0"/>
              <a:t>, </a:t>
            </a:r>
            <a:r>
              <a:rPr lang="tr-TR" dirty="0" err="1"/>
              <a:t>tetrahidrozolin</a:t>
            </a:r>
            <a:r>
              <a:rPr lang="tr-TR" dirty="0"/>
              <a:t> </a:t>
            </a:r>
            <a:r>
              <a:rPr lang="tr-TR" dirty="0" err="1"/>
              <a:t>HCl</a:t>
            </a:r>
            <a:r>
              <a:rPr lang="tr-TR" dirty="0"/>
              <a:t> %0,05 veya </a:t>
            </a:r>
            <a:r>
              <a:rPr lang="tr-TR" dirty="0" err="1"/>
              <a:t>fenilefrin</a:t>
            </a:r>
            <a:r>
              <a:rPr lang="tr-TR" dirty="0"/>
              <a:t> %0,12)</a:t>
            </a:r>
          </a:p>
          <a:p>
            <a:endParaRPr lang="tr-TR" dirty="0"/>
          </a:p>
        </p:txBody>
      </p:sp>
      <p:sp>
        <p:nvSpPr>
          <p:cNvPr id="4" name="AutoShape 4" descr="Pharmacie Du Canton - Médicament Cromabak 20 Mg/ml, Collyre En Solution -  CROMOGLICATE DE SODIUM - LA TREMBLADE">
            <a:extLst>
              <a:ext uri="{FF2B5EF4-FFF2-40B4-BE49-F238E27FC236}">
                <a16:creationId xmlns:a16="http://schemas.microsoft.com/office/drawing/2014/main" id="{8BA46B91-0D57-49AB-AB5E-2AF478376D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AutoShape 6" descr="OFNOL-S %0,2 STERIL OFTALMIK COZELTI 2,5 ML | SGK Ödüyor Mu ?">
            <a:extLst>
              <a:ext uri="{FF2B5EF4-FFF2-40B4-BE49-F238E27FC236}">
                <a16:creationId xmlns:a16="http://schemas.microsoft.com/office/drawing/2014/main" id="{0701FC55-C72C-47A2-8B66-DE5F7F15CBC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 name="Resim 7">
            <a:extLst>
              <a:ext uri="{FF2B5EF4-FFF2-40B4-BE49-F238E27FC236}">
                <a16:creationId xmlns:a16="http://schemas.microsoft.com/office/drawing/2014/main" id="{2D6F65C4-1179-4B8D-9224-3BC251A71D3C}"/>
              </a:ext>
            </a:extLst>
          </p:cNvPr>
          <p:cNvPicPr>
            <a:picLocks noChangeAspect="1"/>
          </p:cNvPicPr>
          <p:nvPr/>
        </p:nvPicPr>
        <p:blipFill>
          <a:blip r:embed="rId2"/>
          <a:stretch>
            <a:fillRect/>
          </a:stretch>
        </p:blipFill>
        <p:spPr>
          <a:xfrm>
            <a:off x="4744993" y="4509119"/>
            <a:ext cx="881709" cy="1320035"/>
          </a:xfrm>
          <a:prstGeom prst="rect">
            <a:avLst/>
          </a:prstGeom>
        </p:spPr>
      </p:pic>
      <p:pic>
        <p:nvPicPr>
          <p:cNvPr id="9" name="Resim 8">
            <a:extLst>
              <a:ext uri="{FF2B5EF4-FFF2-40B4-BE49-F238E27FC236}">
                <a16:creationId xmlns:a16="http://schemas.microsoft.com/office/drawing/2014/main" id="{57CA75B6-4AFA-43B4-A3DA-9DAAAB386B27}"/>
              </a:ext>
            </a:extLst>
          </p:cNvPr>
          <p:cNvPicPr>
            <a:picLocks noChangeAspect="1"/>
          </p:cNvPicPr>
          <p:nvPr/>
        </p:nvPicPr>
        <p:blipFill rotWithShape="1">
          <a:blip r:embed="rId3"/>
          <a:srcRect t="14321" b="16037"/>
          <a:stretch/>
        </p:blipFill>
        <p:spPr>
          <a:xfrm>
            <a:off x="5943600" y="4509119"/>
            <a:ext cx="1308338" cy="1366749"/>
          </a:xfrm>
          <a:prstGeom prst="rect">
            <a:avLst/>
          </a:prstGeom>
        </p:spPr>
      </p:pic>
      <p:pic>
        <p:nvPicPr>
          <p:cNvPr id="10" name="Resim 9">
            <a:extLst>
              <a:ext uri="{FF2B5EF4-FFF2-40B4-BE49-F238E27FC236}">
                <a16:creationId xmlns:a16="http://schemas.microsoft.com/office/drawing/2014/main" id="{4AE19EEE-5AEC-4732-A922-4DF0413BB5A4}"/>
              </a:ext>
            </a:extLst>
          </p:cNvPr>
          <p:cNvPicPr>
            <a:picLocks noChangeAspect="1"/>
          </p:cNvPicPr>
          <p:nvPr/>
        </p:nvPicPr>
        <p:blipFill>
          <a:blip r:embed="rId4"/>
          <a:stretch>
            <a:fillRect/>
          </a:stretch>
        </p:blipFill>
        <p:spPr>
          <a:xfrm>
            <a:off x="8713480" y="2688310"/>
            <a:ext cx="1831293" cy="2090979"/>
          </a:xfrm>
          <a:prstGeom prst="rect">
            <a:avLst/>
          </a:prstGeom>
        </p:spPr>
      </p:pic>
    </p:spTree>
    <p:extLst>
      <p:ext uri="{BB962C8B-B14F-4D97-AF65-F5344CB8AC3E}">
        <p14:creationId xmlns:p14="http://schemas.microsoft.com/office/powerpoint/2010/main" val="2438017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8D4EE3-E021-4293-9EEC-E84A17CE445B}"/>
              </a:ext>
            </a:extLst>
          </p:cNvPr>
          <p:cNvSpPr>
            <a:spLocks noGrp="1"/>
          </p:cNvSpPr>
          <p:nvPr>
            <p:ph type="title"/>
          </p:nvPr>
        </p:nvSpPr>
        <p:spPr/>
        <p:txBody>
          <a:bodyPr/>
          <a:lstStyle/>
          <a:p>
            <a:r>
              <a:rPr lang="tr-TR" dirty="0"/>
              <a:t>VKK - Tedavi</a:t>
            </a:r>
          </a:p>
        </p:txBody>
      </p:sp>
      <p:sp>
        <p:nvSpPr>
          <p:cNvPr id="3" name="İçerik Yer Tutucusu 2">
            <a:extLst>
              <a:ext uri="{FF2B5EF4-FFF2-40B4-BE49-F238E27FC236}">
                <a16:creationId xmlns:a16="http://schemas.microsoft.com/office/drawing/2014/main" id="{1FEA0D7D-B1CE-4287-B8EF-FC9B51FCB616}"/>
              </a:ext>
            </a:extLst>
          </p:cNvPr>
          <p:cNvSpPr>
            <a:spLocks noGrp="1"/>
          </p:cNvSpPr>
          <p:nvPr>
            <p:ph idx="1"/>
          </p:nvPr>
        </p:nvSpPr>
        <p:spPr>
          <a:xfrm>
            <a:off x="1295401" y="2556932"/>
            <a:ext cx="5278394" cy="3318936"/>
          </a:xfrm>
        </p:spPr>
        <p:txBody>
          <a:bodyPr>
            <a:normAutofit/>
          </a:bodyPr>
          <a:lstStyle/>
          <a:p>
            <a:r>
              <a:rPr lang="tr-TR" b="1" dirty="0" err="1">
                <a:solidFill>
                  <a:srgbClr val="FF0000"/>
                </a:solidFill>
              </a:rPr>
              <a:t>Topikal</a:t>
            </a:r>
            <a:r>
              <a:rPr lang="tr-TR" b="1" dirty="0">
                <a:solidFill>
                  <a:srgbClr val="FF0000"/>
                </a:solidFill>
              </a:rPr>
              <a:t> </a:t>
            </a:r>
            <a:r>
              <a:rPr lang="tr-TR" b="1" dirty="0" err="1">
                <a:solidFill>
                  <a:srgbClr val="FF0000"/>
                </a:solidFill>
              </a:rPr>
              <a:t>kortikosteroidler</a:t>
            </a:r>
            <a:r>
              <a:rPr lang="tr-TR" b="1" dirty="0">
                <a:solidFill>
                  <a:srgbClr val="FF0000"/>
                </a:solidFill>
              </a:rPr>
              <a:t> </a:t>
            </a:r>
            <a:r>
              <a:rPr lang="tr-TR" dirty="0"/>
              <a:t>genellikle en etkili tedavidir. </a:t>
            </a:r>
          </a:p>
          <a:p>
            <a:r>
              <a:rPr lang="tr-TR" dirty="0" err="1"/>
              <a:t>Topikal</a:t>
            </a:r>
            <a:r>
              <a:rPr lang="tr-TR" dirty="0"/>
              <a:t> </a:t>
            </a:r>
            <a:r>
              <a:rPr lang="tr-TR" dirty="0" err="1"/>
              <a:t>kortikosteroid</a:t>
            </a:r>
            <a:r>
              <a:rPr lang="tr-TR" dirty="0"/>
              <a:t> tedavisi kullanılırken, hızlı azaltma ve düşük </a:t>
            </a:r>
            <a:r>
              <a:rPr lang="tr-TR" dirty="0" err="1"/>
              <a:t>emilimli</a:t>
            </a:r>
            <a:r>
              <a:rPr lang="tr-TR" dirty="0"/>
              <a:t> </a:t>
            </a:r>
            <a:r>
              <a:rPr lang="tr-TR" dirty="0" err="1"/>
              <a:t>kortikosteroidlerin</a:t>
            </a:r>
            <a:r>
              <a:rPr lang="tr-TR" dirty="0"/>
              <a:t> (</a:t>
            </a:r>
            <a:r>
              <a:rPr lang="tr-TR" dirty="0" err="1"/>
              <a:t>florometelon</a:t>
            </a:r>
            <a:r>
              <a:rPr lang="tr-TR" dirty="0"/>
              <a:t>, </a:t>
            </a:r>
            <a:r>
              <a:rPr lang="tr-TR" dirty="0" err="1"/>
              <a:t>loteprednol</a:t>
            </a:r>
            <a:r>
              <a:rPr lang="tr-TR" dirty="0"/>
              <a:t>, </a:t>
            </a:r>
            <a:r>
              <a:rPr lang="tr-TR" dirty="0" err="1"/>
              <a:t>remeksolon</a:t>
            </a:r>
            <a:r>
              <a:rPr lang="tr-TR" dirty="0"/>
              <a:t>, vb.) kullanımıyla yüksek güvenlik tercih edilir. </a:t>
            </a:r>
            <a:endParaRPr lang="tr-TR" baseline="30000" dirty="0"/>
          </a:p>
          <a:p>
            <a:endParaRPr lang="tr-TR" dirty="0"/>
          </a:p>
        </p:txBody>
      </p:sp>
      <p:pic>
        <p:nvPicPr>
          <p:cNvPr id="6" name="Resim 5">
            <a:extLst>
              <a:ext uri="{FF2B5EF4-FFF2-40B4-BE49-F238E27FC236}">
                <a16:creationId xmlns:a16="http://schemas.microsoft.com/office/drawing/2014/main" id="{BC756803-99B1-4922-AE99-0A2B4F0FB406}"/>
              </a:ext>
            </a:extLst>
          </p:cNvPr>
          <p:cNvPicPr>
            <a:picLocks noChangeAspect="1"/>
          </p:cNvPicPr>
          <p:nvPr/>
        </p:nvPicPr>
        <p:blipFill rotWithShape="1">
          <a:blip r:embed="rId2"/>
          <a:srcRect l="27933" t="10811" r="22872" b="7834"/>
          <a:stretch/>
        </p:blipFill>
        <p:spPr>
          <a:xfrm>
            <a:off x="7990702" y="2847087"/>
            <a:ext cx="2034746" cy="1895583"/>
          </a:xfrm>
          <a:prstGeom prst="rect">
            <a:avLst/>
          </a:prstGeom>
        </p:spPr>
      </p:pic>
      <p:pic>
        <p:nvPicPr>
          <p:cNvPr id="5" name="Resim 4">
            <a:extLst>
              <a:ext uri="{FF2B5EF4-FFF2-40B4-BE49-F238E27FC236}">
                <a16:creationId xmlns:a16="http://schemas.microsoft.com/office/drawing/2014/main" id="{A01CCA72-44A0-407A-A2F7-32558F752E2A}"/>
              </a:ext>
            </a:extLst>
          </p:cNvPr>
          <p:cNvPicPr>
            <a:picLocks noChangeAspect="1"/>
          </p:cNvPicPr>
          <p:nvPr/>
        </p:nvPicPr>
        <p:blipFill rotWithShape="1">
          <a:blip r:embed="rId3"/>
          <a:srcRect l="34234" t="13213" r="38379" b="18919"/>
          <a:stretch/>
        </p:blipFill>
        <p:spPr>
          <a:xfrm>
            <a:off x="10047258" y="3366642"/>
            <a:ext cx="1395097" cy="2592861"/>
          </a:xfrm>
          <a:prstGeom prst="rect">
            <a:avLst/>
          </a:prstGeom>
        </p:spPr>
      </p:pic>
      <p:pic>
        <p:nvPicPr>
          <p:cNvPr id="4" name="Resim 3">
            <a:extLst>
              <a:ext uri="{FF2B5EF4-FFF2-40B4-BE49-F238E27FC236}">
                <a16:creationId xmlns:a16="http://schemas.microsoft.com/office/drawing/2014/main" id="{D80F41C8-7271-47EE-952D-B52657EFC9B1}"/>
              </a:ext>
            </a:extLst>
          </p:cNvPr>
          <p:cNvPicPr>
            <a:picLocks noChangeAspect="1"/>
          </p:cNvPicPr>
          <p:nvPr/>
        </p:nvPicPr>
        <p:blipFill>
          <a:blip r:embed="rId4"/>
          <a:stretch>
            <a:fillRect/>
          </a:stretch>
        </p:blipFill>
        <p:spPr>
          <a:xfrm>
            <a:off x="6096000" y="3003605"/>
            <a:ext cx="3318936" cy="3318936"/>
          </a:xfrm>
          <a:prstGeom prst="rect">
            <a:avLst/>
          </a:prstGeom>
        </p:spPr>
      </p:pic>
    </p:spTree>
    <p:extLst>
      <p:ext uri="{BB962C8B-B14F-4D97-AF65-F5344CB8AC3E}">
        <p14:creationId xmlns:p14="http://schemas.microsoft.com/office/powerpoint/2010/main" val="1060609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5BC8CA-3DE4-4A87-9EA8-EAAC5C447AA9}"/>
              </a:ext>
            </a:extLst>
          </p:cNvPr>
          <p:cNvSpPr>
            <a:spLocks noGrp="1"/>
          </p:cNvSpPr>
          <p:nvPr>
            <p:ph type="title"/>
          </p:nvPr>
        </p:nvSpPr>
        <p:spPr/>
        <p:txBody>
          <a:bodyPr/>
          <a:lstStyle/>
          <a:p>
            <a:r>
              <a:rPr lang="tr-TR" dirty="0"/>
              <a:t>VKK - Tedavi</a:t>
            </a:r>
          </a:p>
        </p:txBody>
      </p:sp>
      <p:sp>
        <p:nvSpPr>
          <p:cNvPr id="3" name="İçerik Yer Tutucusu 2">
            <a:extLst>
              <a:ext uri="{FF2B5EF4-FFF2-40B4-BE49-F238E27FC236}">
                <a16:creationId xmlns:a16="http://schemas.microsoft.com/office/drawing/2014/main" id="{63AF399C-A1E6-4A3A-AB22-90554F03EA90}"/>
              </a:ext>
            </a:extLst>
          </p:cNvPr>
          <p:cNvSpPr>
            <a:spLocks noGrp="1"/>
          </p:cNvSpPr>
          <p:nvPr>
            <p:ph idx="1"/>
          </p:nvPr>
        </p:nvSpPr>
        <p:spPr>
          <a:xfrm>
            <a:off x="1295401" y="2556932"/>
            <a:ext cx="4677031" cy="3318936"/>
          </a:xfrm>
        </p:spPr>
        <p:txBody>
          <a:bodyPr/>
          <a:lstStyle/>
          <a:p>
            <a:r>
              <a:rPr lang="tr-TR" b="1" dirty="0">
                <a:solidFill>
                  <a:srgbClr val="FF0000"/>
                </a:solidFill>
              </a:rPr>
              <a:t>Koruyucusuz suni gözyaşları</a:t>
            </a:r>
          </a:p>
          <a:p>
            <a:pPr lvl="1"/>
            <a:r>
              <a:rPr lang="tr-TR" dirty="0" err="1"/>
              <a:t>Allerjenlerin</a:t>
            </a:r>
            <a:r>
              <a:rPr lang="tr-TR" dirty="0"/>
              <a:t> seyreltilmesi, mekanik </a:t>
            </a:r>
            <a:r>
              <a:rPr lang="tr-TR" dirty="0" err="1"/>
              <a:t>irritasyonun</a:t>
            </a:r>
            <a:r>
              <a:rPr lang="tr-TR" dirty="0"/>
              <a:t> azaltılması</a:t>
            </a:r>
          </a:p>
        </p:txBody>
      </p:sp>
      <p:pic>
        <p:nvPicPr>
          <p:cNvPr id="8" name="Resim 7">
            <a:extLst>
              <a:ext uri="{FF2B5EF4-FFF2-40B4-BE49-F238E27FC236}">
                <a16:creationId xmlns:a16="http://schemas.microsoft.com/office/drawing/2014/main" id="{7499C69C-9293-4692-8F08-6070BDD66994}"/>
              </a:ext>
            </a:extLst>
          </p:cNvPr>
          <p:cNvPicPr>
            <a:picLocks noChangeAspect="1"/>
          </p:cNvPicPr>
          <p:nvPr/>
        </p:nvPicPr>
        <p:blipFill rotWithShape="1">
          <a:blip r:embed="rId2"/>
          <a:srcRect l="19918" t="4941" r="19447"/>
          <a:stretch/>
        </p:blipFill>
        <p:spPr>
          <a:xfrm>
            <a:off x="5723221" y="2710249"/>
            <a:ext cx="1879542" cy="2001794"/>
          </a:xfrm>
          <a:prstGeom prst="rect">
            <a:avLst/>
          </a:prstGeom>
        </p:spPr>
      </p:pic>
      <p:pic>
        <p:nvPicPr>
          <p:cNvPr id="9" name="Resim 8">
            <a:extLst>
              <a:ext uri="{FF2B5EF4-FFF2-40B4-BE49-F238E27FC236}">
                <a16:creationId xmlns:a16="http://schemas.microsoft.com/office/drawing/2014/main" id="{58A27777-1C03-4B91-87B1-DC0D3D1925BC}"/>
              </a:ext>
            </a:extLst>
          </p:cNvPr>
          <p:cNvPicPr>
            <a:picLocks noChangeAspect="1"/>
          </p:cNvPicPr>
          <p:nvPr/>
        </p:nvPicPr>
        <p:blipFill rotWithShape="1">
          <a:blip r:embed="rId3"/>
          <a:srcRect l="18296" t="17989" r="19538" b="13468"/>
          <a:stretch/>
        </p:blipFill>
        <p:spPr>
          <a:xfrm>
            <a:off x="7602763" y="2710249"/>
            <a:ext cx="2883244" cy="2092410"/>
          </a:xfrm>
          <a:prstGeom prst="rect">
            <a:avLst/>
          </a:prstGeom>
        </p:spPr>
      </p:pic>
    </p:spTree>
    <p:extLst>
      <p:ext uri="{BB962C8B-B14F-4D97-AF65-F5344CB8AC3E}">
        <p14:creationId xmlns:p14="http://schemas.microsoft.com/office/powerpoint/2010/main" val="2378865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514FA8-FC21-44DC-BB1C-74DE1695E440}"/>
              </a:ext>
            </a:extLst>
          </p:cNvPr>
          <p:cNvSpPr>
            <a:spLocks noGrp="1"/>
          </p:cNvSpPr>
          <p:nvPr>
            <p:ph type="title"/>
          </p:nvPr>
        </p:nvSpPr>
        <p:spPr/>
        <p:txBody>
          <a:bodyPr>
            <a:normAutofit/>
          </a:bodyPr>
          <a:lstStyle/>
          <a:p>
            <a:r>
              <a:rPr lang="tr-TR" b="1" dirty="0"/>
              <a:t>Demografi ve Epidemiyoloji</a:t>
            </a:r>
            <a:endParaRPr lang="tr-TR" dirty="0"/>
          </a:p>
        </p:txBody>
      </p:sp>
      <p:sp>
        <p:nvSpPr>
          <p:cNvPr id="3" name="İçerik Yer Tutucusu 2">
            <a:extLst>
              <a:ext uri="{FF2B5EF4-FFF2-40B4-BE49-F238E27FC236}">
                <a16:creationId xmlns:a16="http://schemas.microsoft.com/office/drawing/2014/main" id="{6AB0A255-6B3A-40D6-BE6B-D55F6154456F}"/>
              </a:ext>
            </a:extLst>
          </p:cNvPr>
          <p:cNvSpPr>
            <a:spLocks noGrp="1"/>
          </p:cNvSpPr>
          <p:nvPr>
            <p:ph idx="1"/>
          </p:nvPr>
        </p:nvSpPr>
        <p:spPr/>
        <p:txBody>
          <a:bodyPr>
            <a:normAutofit/>
          </a:bodyPr>
          <a:lstStyle/>
          <a:p>
            <a:r>
              <a:rPr lang="tr-TR" dirty="0"/>
              <a:t>Batı Afrika ve Akdeniz havzası gibi sıcak ve kuru iklimlerde fazla</a:t>
            </a:r>
          </a:p>
          <a:p>
            <a:r>
              <a:rPr lang="tr-TR" dirty="0"/>
              <a:t>Orta Doğu, Japonya, Hindistan ve Güney Amerika'da da sık</a:t>
            </a:r>
          </a:p>
          <a:p>
            <a:r>
              <a:rPr lang="tr-TR" dirty="0"/>
              <a:t>Kuzey Amerika ve Batı Avrupa'da nispeten nadir </a:t>
            </a:r>
          </a:p>
          <a:p>
            <a:r>
              <a:rPr lang="tr-TR" dirty="0"/>
              <a:t>Sıcak bölgelerdeki polen ve diğer alerjenler ↑</a:t>
            </a:r>
          </a:p>
          <a:p>
            <a:r>
              <a:rPr lang="tr-TR" dirty="0"/>
              <a:t>E &gt;K, yaş arttıkça bu fark küçülür</a:t>
            </a:r>
          </a:p>
        </p:txBody>
      </p:sp>
    </p:spTree>
    <p:extLst>
      <p:ext uri="{BB962C8B-B14F-4D97-AF65-F5344CB8AC3E}">
        <p14:creationId xmlns:p14="http://schemas.microsoft.com/office/powerpoint/2010/main" val="315523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A0E15B-ECF5-4280-8983-85341FC9D386}"/>
              </a:ext>
            </a:extLst>
          </p:cNvPr>
          <p:cNvSpPr>
            <a:spLocks noGrp="1"/>
          </p:cNvSpPr>
          <p:nvPr>
            <p:ph type="title"/>
          </p:nvPr>
        </p:nvSpPr>
        <p:spPr/>
        <p:txBody>
          <a:bodyPr/>
          <a:lstStyle/>
          <a:p>
            <a:r>
              <a:rPr lang="tr-TR" dirty="0"/>
              <a:t>VKK - Tedavi</a:t>
            </a:r>
          </a:p>
        </p:txBody>
      </p:sp>
      <p:sp>
        <p:nvSpPr>
          <p:cNvPr id="3" name="İçerik Yer Tutucusu 2">
            <a:extLst>
              <a:ext uri="{FF2B5EF4-FFF2-40B4-BE49-F238E27FC236}">
                <a16:creationId xmlns:a16="http://schemas.microsoft.com/office/drawing/2014/main" id="{A5B6D7D0-4FE1-44B9-B889-87468DC0748E}"/>
              </a:ext>
            </a:extLst>
          </p:cNvPr>
          <p:cNvSpPr>
            <a:spLocks noGrp="1"/>
          </p:cNvSpPr>
          <p:nvPr>
            <p:ph idx="1"/>
          </p:nvPr>
        </p:nvSpPr>
        <p:spPr/>
        <p:txBody>
          <a:bodyPr/>
          <a:lstStyle/>
          <a:p>
            <a:r>
              <a:rPr lang="tr-TR" b="1" dirty="0">
                <a:solidFill>
                  <a:srgbClr val="FF0000"/>
                </a:solidFill>
              </a:rPr>
              <a:t>% 0.05 - %0.1 </a:t>
            </a:r>
            <a:r>
              <a:rPr lang="tr-TR" b="1" dirty="0" err="1">
                <a:solidFill>
                  <a:srgbClr val="FF0000"/>
                </a:solidFill>
              </a:rPr>
              <a:t>Siklosporin</a:t>
            </a:r>
            <a:r>
              <a:rPr lang="tr-TR" b="1" dirty="0">
                <a:solidFill>
                  <a:srgbClr val="FF0000"/>
                </a:solidFill>
              </a:rPr>
              <a:t> göz damlası</a:t>
            </a:r>
          </a:p>
          <a:p>
            <a:endParaRPr lang="tr-TR" b="1" dirty="0"/>
          </a:p>
          <a:p>
            <a:pPr marL="0" indent="0">
              <a:buNone/>
            </a:pPr>
            <a:endParaRPr lang="tr-TR" b="1" dirty="0"/>
          </a:p>
          <a:p>
            <a:r>
              <a:rPr lang="tr-TR" b="1" dirty="0">
                <a:solidFill>
                  <a:srgbClr val="FF0000"/>
                </a:solidFill>
              </a:rPr>
              <a:t>%0.03 </a:t>
            </a:r>
            <a:r>
              <a:rPr lang="tr-TR" b="1" dirty="0" err="1">
                <a:solidFill>
                  <a:srgbClr val="FF0000"/>
                </a:solidFill>
              </a:rPr>
              <a:t>Tacrolimus</a:t>
            </a:r>
            <a:r>
              <a:rPr lang="tr-TR" b="1" dirty="0">
                <a:solidFill>
                  <a:srgbClr val="FF0000"/>
                </a:solidFill>
              </a:rPr>
              <a:t> göz damlası</a:t>
            </a:r>
          </a:p>
          <a:p>
            <a:endParaRPr lang="tr-TR" dirty="0"/>
          </a:p>
        </p:txBody>
      </p:sp>
      <p:pic>
        <p:nvPicPr>
          <p:cNvPr id="1026" name="Picture 2" descr="DEPORES X %0.1 Göz Damlası Prospektüsü">
            <a:extLst>
              <a:ext uri="{FF2B5EF4-FFF2-40B4-BE49-F238E27FC236}">
                <a16:creationId xmlns:a16="http://schemas.microsoft.com/office/drawing/2014/main" id="{57508CF9-D67F-4C78-B8E4-2F0789E5D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854" y="3097941"/>
            <a:ext cx="1311875" cy="9839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PORES %0,05 OFTALMIK EMULSIYON ICEREN TEK DOZLUK 30 FLAKON - 2023 Fiyatı">
            <a:extLst>
              <a:ext uri="{FF2B5EF4-FFF2-40B4-BE49-F238E27FC236}">
                <a16:creationId xmlns:a16="http://schemas.microsoft.com/office/drawing/2014/main" id="{061AA701-7A4C-4B50-87E9-3B91CD677A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32" t="11984" r="10932" b="3606"/>
          <a:stretch/>
        </p:blipFill>
        <p:spPr bwMode="auto">
          <a:xfrm>
            <a:off x="1822563" y="3097941"/>
            <a:ext cx="1392123" cy="9839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acrolimus Solution (0.03% Solution- Aqueous) 10ml">
            <a:extLst>
              <a:ext uri="{FF2B5EF4-FFF2-40B4-BE49-F238E27FC236}">
                <a16:creationId xmlns:a16="http://schemas.microsoft.com/office/drawing/2014/main" id="{60E6FA9B-25EE-4026-BD04-57F4D6F5D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772" y="4622856"/>
            <a:ext cx="1311875" cy="1311875"/>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ED09EB20-1A1C-4EDB-A529-92A528137ED8}"/>
              </a:ext>
            </a:extLst>
          </p:cNvPr>
          <p:cNvSpPr txBox="1"/>
          <p:nvPr/>
        </p:nvSpPr>
        <p:spPr>
          <a:xfrm>
            <a:off x="6631460" y="3200737"/>
            <a:ext cx="3969353" cy="2031325"/>
          </a:xfrm>
          <a:prstGeom prst="rect">
            <a:avLst/>
          </a:prstGeom>
          <a:noFill/>
        </p:spPr>
        <p:txBody>
          <a:bodyPr wrap="square" rtlCol="0">
            <a:spAutoFit/>
          </a:bodyPr>
          <a:lstStyle/>
          <a:p>
            <a:r>
              <a:rPr lang="tr-TR" dirty="0" err="1"/>
              <a:t>Siklosporin</a:t>
            </a:r>
            <a:r>
              <a:rPr lang="tr-TR" dirty="0"/>
              <a:t> ve </a:t>
            </a:r>
            <a:r>
              <a:rPr lang="tr-TR" dirty="0" err="1"/>
              <a:t>Takrolimus</a:t>
            </a:r>
            <a:r>
              <a:rPr lang="tr-TR" dirty="0"/>
              <a:t>, </a:t>
            </a:r>
            <a:r>
              <a:rPr lang="tr-TR" dirty="0" err="1"/>
              <a:t>immünsupresif</a:t>
            </a:r>
            <a:r>
              <a:rPr lang="tr-TR" dirty="0"/>
              <a:t> ilaç olarak kullanılan </a:t>
            </a:r>
            <a:r>
              <a:rPr lang="tr-TR" dirty="0" err="1"/>
              <a:t>kalsinörin</a:t>
            </a:r>
            <a:r>
              <a:rPr lang="tr-TR" dirty="0"/>
              <a:t> inhibitörleridir.</a:t>
            </a:r>
          </a:p>
          <a:p>
            <a:r>
              <a:rPr lang="tr-TR" dirty="0" err="1"/>
              <a:t>Kalsinörinin</a:t>
            </a:r>
            <a:r>
              <a:rPr lang="tr-TR" dirty="0"/>
              <a:t> </a:t>
            </a:r>
            <a:r>
              <a:rPr lang="tr-TR" dirty="0" err="1"/>
              <a:t>fosfataz</a:t>
            </a:r>
            <a:r>
              <a:rPr lang="tr-TR" dirty="0"/>
              <a:t> aktivitesi bloke olarak T-lenfositler tarafından </a:t>
            </a:r>
            <a:r>
              <a:rPr lang="tr-TR" dirty="0" err="1"/>
              <a:t>inflamatuar</a:t>
            </a:r>
            <a:r>
              <a:rPr lang="tr-TR" dirty="0"/>
              <a:t> </a:t>
            </a:r>
            <a:r>
              <a:rPr lang="tr-TR" dirty="0" err="1"/>
              <a:t>sitokinlerin</a:t>
            </a:r>
            <a:r>
              <a:rPr lang="tr-TR" dirty="0"/>
              <a:t> üretimi ve lenfositlerin işlevi azalır.</a:t>
            </a:r>
          </a:p>
        </p:txBody>
      </p:sp>
    </p:spTree>
    <p:extLst>
      <p:ext uri="{BB962C8B-B14F-4D97-AF65-F5344CB8AC3E}">
        <p14:creationId xmlns:p14="http://schemas.microsoft.com/office/powerpoint/2010/main" val="2423251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8D4EE3-E021-4293-9EEC-E84A17CE445B}"/>
              </a:ext>
            </a:extLst>
          </p:cNvPr>
          <p:cNvSpPr>
            <a:spLocks noGrp="1"/>
          </p:cNvSpPr>
          <p:nvPr>
            <p:ph type="title"/>
          </p:nvPr>
        </p:nvSpPr>
        <p:spPr/>
        <p:txBody>
          <a:bodyPr/>
          <a:lstStyle/>
          <a:p>
            <a:r>
              <a:rPr lang="tr-TR" dirty="0"/>
              <a:t>VKK - Tedavi</a:t>
            </a:r>
          </a:p>
        </p:txBody>
      </p:sp>
      <p:sp>
        <p:nvSpPr>
          <p:cNvPr id="3" name="İçerik Yer Tutucusu 2">
            <a:extLst>
              <a:ext uri="{FF2B5EF4-FFF2-40B4-BE49-F238E27FC236}">
                <a16:creationId xmlns:a16="http://schemas.microsoft.com/office/drawing/2014/main" id="{1FEA0D7D-B1CE-4287-B8EF-FC9B51FCB616}"/>
              </a:ext>
            </a:extLst>
          </p:cNvPr>
          <p:cNvSpPr>
            <a:spLocks noGrp="1"/>
          </p:cNvSpPr>
          <p:nvPr>
            <p:ph idx="1"/>
          </p:nvPr>
        </p:nvSpPr>
        <p:spPr>
          <a:xfrm>
            <a:off x="1295401" y="2556932"/>
            <a:ext cx="5105399" cy="3318936"/>
          </a:xfrm>
        </p:spPr>
        <p:txBody>
          <a:bodyPr>
            <a:normAutofit/>
          </a:bodyPr>
          <a:lstStyle/>
          <a:p>
            <a:r>
              <a:rPr lang="tr-TR" dirty="0"/>
              <a:t>Pediatrik alerji konsültasyonu</a:t>
            </a:r>
          </a:p>
          <a:p>
            <a:r>
              <a:rPr lang="tr-TR" dirty="0"/>
              <a:t>Sistemik </a:t>
            </a:r>
            <a:r>
              <a:rPr lang="tr-TR" dirty="0" err="1"/>
              <a:t>allerji</a:t>
            </a:r>
            <a:r>
              <a:rPr lang="tr-TR" dirty="0"/>
              <a:t> tedavileri</a:t>
            </a:r>
          </a:p>
          <a:p>
            <a:pPr lvl="1"/>
            <a:r>
              <a:rPr lang="tr-TR" dirty="0"/>
              <a:t>Özellikle hastada ek sistemik etkiler görülüyorsa, </a:t>
            </a:r>
            <a:r>
              <a:rPr lang="tr-TR" dirty="0" err="1"/>
              <a:t>Xyzal</a:t>
            </a:r>
            <a:r>
              <a:rPr lang="tr-TR" dirty="0"/>
              <a:t> (</a:t>
            </a:r>
            <a:r>
              <a:rPr lang="tr-TR" dirty="0" err="1"/>
              <a:t>levosetirizin</a:t>
            </a:r>
            <a:r>
              <a:rPr lang="tr-TR" dirty="0"/>
              <a:t>), </a:t>
            </a:r>
            <a:r>
              <a:rPr lang="tr-TR" dirty="0" err="1"/>
              <a:t>Zyrtec</a:t>
            </a:r>
            <a:r>
              <a:rPr lang="tr-TR" dirty="0"/>
              <a:t> (</a:t>
            </a:r>
            <a:r>
              <a:rPr lang="tr-TR" dirty="0" err="1"/>
              <a:t>setirizin</a:t>
            </a:r>
            <a:r>
              <a:rPr lang="tr-TR" dirty="0"/>
              <a:t>), </a:t>
            </a:r>
            <a:r>
              <a:rPr lang="tr-TR" dirty="0" err="1"/>
              <a:t>Allegra</a:t>
            </a:r>
            <a:r>
              <a:rPr lang="tr-TR" dirty="0"/>
              <a:t> (</a:t>
            </a:r>
            <a:r>
              <a:rPr lang="tr-TR" dirty="0" err="1"/>
              <a:t>feksofenadin</a:t>
            </a:r>
            <a:r>
              <a:rPr lang="tr-TR" dirty="0"/>
              <a:t>), </a:t>
            </a:r>
            <a:r>
              <a:rPr lang="tr-TR" dirty="0" err="1"/>
              <a:t>Clarinex</a:t>
            </a:r>
            <a:r>
              <a:rPr lang="tr-TR" dirty="0"/>
              <a:t> (</a:t>
            </a:r>
            <a:r>
              <a:rPr lang="tr-TR" dirty="0" err="1"/>
              <a:t>desloratadin</a:t>
            </a:r>
            <a:r>
              <a:rPr lang="tr-TR" dirty="0"/>
              <a:t>) ve </a:t>
            </a:r>
            <a:r>
              <a:rPr lang="tr-TR" dirty="0" err="1"/>
              <a:t>Clarinex</a:t>
            </a:r>
            <a:r>
              <a:rPr lang="tr-TR" dirty="0"/>
              <a:t> (</a:t>
            </a:r>
            <a:r>
              <a:rPr lang="tr-TR" dirty="0" err="1"/>
              <a:t>loratadin</a:t>
            </a:r>
            <a:r>
              <a:rPr lang="tr-TR" dirty="0"/>
              <a:t>) gibi oral </a:t>
            </a:r>
            <a:r>
              <a:rPr lang="tr-TR" dirty="0" err="1"/>
              <a:t>antihistaminikler</a:t>
            </a:r>
            <a:r>
              <a:rPr lang="tr-TR" dirty="0"/>
              <a:t> kullanılabilir.</a:t>
            </a:r>
          </a:p>
          <a:p>
            <a:endParaRPr lang="tr-TR" dirty="0"/>
          </a:p>
          <a:p>
            <a:endParaRPr lang="tr-TR" dirty="0"/>
          </a:p>
        </p:txBody>
      </p:sp>
      <p:sp>
        <p:nvSpPr>
          <p:cNvPr id="4" name="AutoShape 4" descr="Pharmacie Du Canton - Médicament Cromabak 20 Mg/ml, Collyre En Solution -  CROMOGLICATE DE SODIUM - LA TREMBLADE">
            <a:extLst>
              <a:ext uri="{FF2B5EF4-FFF2-40B4-BE49-F238E27FC236}">
                <a16:creationId xmlns:a16="http://schemas.microsoft.com/office/drawing/2014/main" id="{8BA46B91-0D57-49AB-AB5E-2AF478376D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AutoShape 6" descr="OFNOL-S %0,2 STERIL OFTALMIK COZELTI 2,5 ML | SGK Ödüyor Mu ?">
            <a:extLst>
              <a:ext uri="{FF2B5EF4-FFF2-40B4-BE49-F238E27FC236}">
                <a16:creationId xmlns:a16="http://schemas.microsoft.com/office/drawing/2014/main" id="{0701FC55-C72C-47A2-8B66-DE5F7F15CBC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id="{99CB2628-757A-46DF-93B1-BC6C81BAEA94}"/>
              </a:ext>
            </a:extLst>
          </p:cNvPr>
          <p:cNvPicPr>
            <a:picLocks noChangeAspect="1"/>
          </p:cNvPicPr>
          <p:nvPr/>
        </p:nvPicPr>
        <p:blipFill rotWithShape="1">
          <a:blip r:embed="rId2"/>
          <a:srcRect l="32496" t="25345" r="28555" b="14321"/>
          <a:stretch/>
        </p:blipFill>
        <p:spPr>
          <a:xfrm>
            <a:off x="6400800" y="3581400"/>
            <a:ext cx="2105725" cy="2446868"/>
          </a:xfrm>
          <a:prstGeom prst="rect">
            <a:avLst/>
          </a:prstGeom>
        </p:spPr>
      </p:pic>
      <p:pic>
        <p:nvPicPr>
          <p:cNvPr id="8" name="Resim 7">
            <a:extLst>
              <a:ext uri="{FF2B5EF4-FFF2-40B4-BE49-F238E27FC236}">
                <a16:creationId xmlns:a16="http://schemas.microsoft.com/office/drawing/2014/main" id="{2F0729E6-B4A8-40AF-828E-2DC8C125CA51}"/>
              </a:ext>
            </a:extLst>
          </p:cNvPr>
          <p:cNvPicPr>
            <a:picLocks noChangeAspect="1"/>
          </p:cNvPicPr>
          <p:nvPr/>
        </p:nvPicPr>
        <p:blipFill rotWithShape="1">
          <a:blip r:embed="rId3"/>
          <a:srcRect l="24388" t="6757" r="21546" b="-12715"/>
          <a:stretch/>
        </p:blipFill>
        <p:spPr>
          <a:xfrm>
            <a:off x="8506525" y="4216400"/>
            <a:ext cx="2045206" cy="2257942"/>
          </a:xfrm>
          <a:prstGeom prst="rect">
            <a:avLst/>
          </a:prstGeom>
        </p:spPr>
      </p:pic>
      <p:pic>
        <p:nvPicPr>
          <p:cNvPr id="3074" name="Picture 2" descr="Allerset - kullanım, dozajlar, kompozisyon, analoglar, yan etkiler için  talimatlar / Pillintrip">
            <a:extLst>
              <a:ext uri="{FF2B5EF4-FFF2-40B4-BE49-F238E27FC236}">
                <a16:creationId xmlns:a16="http://schemas.microsoft.com/office/drawing/2014/main" id="{94E6DF43-D03E-496D-BD4E-2B4319B6F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4539" y="3334331"/>
            <a:ext cx="1839260" cy="1532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3815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8D4EE3-E021-4293-9EEC-E84A17CE445B}"/>
              </a:ext>
            </a:extLst>
          </p:cNvPr>
          <p:cNvSpPr>
            <a:spLocks noGrp="1"/>
          </p:cNvSpPr>
          <p:nvPr>
            <p:ph type="title"/>
          </p:nvPr>
        </p:nvSpPr>
        <p:spPr/>
        <p:txBody>
          <a:bodyPr/>
          <a:lstStyle/>
          <a:p>
            <a:r>
              <a:rPr lang="tr-TR" dirty="0"/>
              <a:t>VKK - Tedavi</a:t>
            </a:r>
          </a:p>
        </p:txBody>
      </p:sp>
      <p:sp>
        <p:nvSpPr>
          <p:cNvPr id="3" name="İçerik Yer Tutucusu 2">
            <a:extLst>
              <a:ext uri="{FF2B5EF4-FFF2-40B4-BE49-F238E27FC236}">
                <a16:creationId xmlns:a16="http://schemas.microsoft.com/office/drawing/2014/main" id="{1FEA0D7D-B1CE-4287-B8EF-FC9B51FCB616}"/>
              </a:ext>
            </a:extLst>
          </p:cNvPr>
          <p:cNvSpPr>
            <a:spLocks noGrp="1"/>
          </p:cNvSpPr>
          <p:nvPr>
            <p:ph idx="1"/>
          </p:nvPr>
        </p:nvSpPr>
        <p:spPr>
          <a:xfrm>
            <a:off x="1295401" y="2556932"/>
            <a:ext cx="5912707" cy="3318936"/>
          </a:xfrm>
        </p:spPr>
        <p:txBody>
          <a:bodyPr>
            <a:normAutofit/>
          </a:bodyPr>
          <a:lstStyle/>
          <a:p>
            <a:r>
              <a:rPr lang="tr-TR" dirty="0"/>
              <a:t>Görmeyi tehdit eden durumlarda </a:t>
            </a:r>
            <a:r>
              <a:rPr lang="tr-TR" b="1" dirty="0">
                <a:solidFill>
                  <a:srgbClr val="FF0000"/>
                </a:solidFill>
              </a:rPr>
              <a:t>oral </a:t>
            </a:r>
            <a:r>
              <a:rPr lang="tr-TR" b="1" dirty="0" err="1">
                <a:solidFill>
                  <a:srgbClr val="FF0000"/>
                </a:solidFill>
              </a:rPr>
              <a:t>kortikosteroidler</a:t>
            </a:r>
            <a:r>
              <a:rPr lang="tr-TR" b="1" dirty="0"/>
              <a:t> </a:t>
            </a:r>
            <a:r>
              <a:rPr lang="tr-TR" dirty="0"/>
              <a:t>düşünülebilir. </a:t>
            </a:r>
          </a:p>
          <a:p>
            <a:pPr lvl="1"/>
            <a:r>
              <a:rPr lang="tr-TR" b="1" dirty="0">
                <a:solidFill>
                  <a:srgbClr val="FF0000"/>
                </a:solidFill>
              </a:rPr>
              <a:t>!!! </a:t>
            </a:r>
            <a:r>
              <a:rPr lang="tr-TR" dirty="0"/>
              <a:t>Sistemik Y.E. </a:t>
            </a:r>
            <a:r>
              <a:rPr lang="tr-TR" b="1" dirty="0">
                <a:solidFill>
                  <a:srgbClr val="FF0000"/>
                </a:solidFill>
              </a:rPr>
              <a:t>!!!</a:t>
            </a:r>
          </a:p>
          <a:p>
            <a:r>
              <a:rPr lang="tr-TR" dirty="0"/>
              <a:t>Üst </a:t>
            </a:r>
            <a:r>
              <a:rPr lang="tr-TR" dirty="0" err="1"/>
              <a:t>tarsal</a:t>
            </a:r>
            <a:r>
              <a:rPr lang="tr-TR" dirty="0"/>
              <a:t> </a:t>
            </a:r>
            <a:r>
              <a:rPr lang="tr-TR" dirty="0" err="1"/>
              <a:t>papillalara</a:t>
            </a:r>
            <a:r>
              <a:rPr lang="tr-TR" dirty="0"/>
              <a:t> </a:t>
            </a:r>
            <a:r>
              <a:rPr lang="tr-TR" b="1" dirty="0" err="1">
                <a:solidFill>
                  <a:srgbClr val="FF0000"/>
                </a:solidFill>
              </a:rPr>
              <a:t>supratarsal</a:t>
            </a:r>
            <a:r>
              <a:rPr lang="tr-TR" b="1" dirty="0">
                <a:solidFill>
                  <a:srgbClr val="FF0000"/>
                </a:solidFill>
              </a:rPr>
              <a:t> </a:t>
            </a:r>
            <a:r>
              <a:rPr lang="tr-TR" b="1" dirty="0" err="1">
                <a:solidFill>
                  <a:srgbClr val="FF0000"/>
                </a:solidFill>
              </a:rPr>
              <a:t>kortikosteroidin</a:t>
            </a:r>
            <a:r>
              <a:rPr lang="tr-TR" b="1" dirty="0"/>
              <a:t> </a:t>
            </a:r>
            <a:r>
              <a:rPr lang="tr-TR" dirty="0"/>
              <a:t>(</a:t>
            </a:r>
            <a:r>
              <a:rPr lang="tr-TR" dirty="0" err="1"/>
              <a:t>triamsinolon</a:t>
            </a:r>
            <a:r>
              <a:rPr lang="tr-TR" dirty="0"/>
              <a:t> veya </a:t>
            </a:r>
            <a:r>
              <a:rPr lang="tr-TR" dirty="0" err="1"/>
              <a:t>deksametazon</a:t>
            </a:r>
            <a:r>
              <a:rPr lang="tr-TR" dirty="0"/>
              <a:t>) lokal enjeksiyonu bazen kısa süreli rahatlamaya </a:t>
            </a:r>
            <a:r>
              <a:rPr lang="tr-TR" dirty="0" err="1"/>
              <a:t>s.olb</a:t>
            </a:r>
            <a:r>
              <a:rPr lang="tr-TR" dirty="0"/>
              <a:t>.</a:t>
            </a:r>
          </a:p>
          <a:p>
            <a:endParaRPr lang="tr-TR" dirty="0"/>
          </a:p>
        </p:txBody>
      </p:sp>
      <p:pic>
        <p:nvPicPr>
          <p:cNvPr id="4" name="Resim 3">
            <a:extLst>
              <a:ext uri="{FF2B5EF4-FFF2-40B4-BE49-F238E27FC236}">
                <a16:creationId xmlns:a16="http://schemas.microsoft.com/office/drawing/2014/main" id="{B9913242-EC80-40AC-B816-2BC07DCF5F84}"/>
              </a:ext>
            </a:extLst>
          </p:cNvPr>
          <p:cNvPicPr>
            <a:picLocks noChangeAspect="1"/>
          </p:cNvPicPr>
          <p:nvPr/>
        </p:nvPicPr>
        <p:blipFill rotWithShape="1">
          <a:blip r:embed="rId2"/>
          <a:srcRect l="25963" t="11467" r="21712" b="14834"/>
          <a:stretch/>
        </p:blipFill>
        <p:spPr>
          <a:xfrm>
            <a:off x="7611761" y="2770365"/>
            <a:ext cx="1886465" cy="1496835"/>
          </a:xfrm>
          <a:prstGeom prst="rect">
            <a:avLst/>
          </a:prstGeom>
        </p:spPr>
      </p:pic>
    </p:spTree>
    <p:extLst>
      <p:ext uri="{BB962C8B-B14F-4D97-AF65-F5344CB8AC3E}">
        <p14:creationId xmlns:p14="http://schemas.microsoft.com/office/powerpoint/2010/main" val="2227059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5BC8CA-3DE4-4A87-9EA8-EAAC5C447AA9}"/>
              </a:ext>
            </a:extLst>
          </p:cNvPr>
          <p:cNvSpPr>
            <a:spLocks noGrp="1"/>
          </p:cNvSpPr>
          <p:nvPr>
            <p:ph type="title"/>
          </p:nvPr>
        </p:nvSpPr>
        <p:spPr/>
        <p:txBody>
          <a:bodyPr/>
          <a:lstStyle/>
          <a:p>
            <a:r>
              <a:rPr lang="tr-TR" dirty="0"/>
              <a:t>VKK - Tedavi</a:t>
            </a:r>
          </a:p>
        </p:txBody>
      </p:sp>
      <p:sp>
        <p:nvSpPr>
          <p:cNvPr id="3" name="İçerik Yer Tutucusu 2">
            <a:extLst>
              <a:ext uri="{FF2B5EF4-FFF2-40B4-BE49-F238E27FC236}">
                <a16:creationId xmlns:a16="http://schemas.microsoft.com/office/drawing/2014/main" id="{63AF399C-A1E6-4A3A-AB22-90554F03EA90}"/>
              </a:ext>
            </a:extLst>
          </p:cNvPr>
          <p:cNvSpPr>
            <a:spLocks noGrp="1"/>
          </p:cNvSpPr>
          <p:nvPr>
            <p:ph idx="1"/>
          </p:nvPr>
        </p:nvSpPr>
        <p:spPr/>
        <p:txBody>
          <a:bodyPr/>
          <a:lstStyle/>
          <a:p>
            <a:endParaRPr lang="tr-TR" dirty="0"/>
          </a:p>
        </p:txBody>
      </p:sp>
      <p:pic>
        <p:nvPicPr>
          <p:cNvPr id="4" name="Picture 2">
            <a:extLst>
              <a:ext uri="{FF2B5EF4-FFF2-40B4-BE49-F238E27FC236}">
                <a16:creationId xmlns:a16="http://schemas.microsoft.com/office/drawing/2014/main" id="{F0D95808-067B-498B-9E3A-8855CF9B5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4172" y="3216196"/>
            <a:ext cx="3188042" cy="239103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 6">
            <a:extLst>
              <a:ext uri="{FF2B5EF4-FFF2-40B4-BE49-F238E27FC236}">
                <a16:creationId xmlns:a16="http://schemas.microsoft.com/office/drawing/2014/main" id="{65EE8C0C-BD51-453F-8FB8-57DA660DEEBF}"/>
              </a:ext>
            </a:extLst>
          </p:cNvPr>
          <p:cNvGrpSpPr/>
          <p:nvPr/>
        </p:nvGrpSpPr>
        <p:grpSpPr>
          <a:xfrm>
            <a:off x="5766490" y="2134628"/>
            <a:ext cx="2957380" cy="1695965"/>
            <a:chOff x="4893279" y="2892510"/>
            <a:chExt cx="2957380" cy="1695965"/>
          </a:xfrm>
        </p:grpSpPr>
        <p:sp>
          <p:nvSpPr>
            <p:cNvPr id="6" name="Açıklama Balonu: Kenarlık ve Vurgu Çubuğuyla Bükülü Çizgi 5">
              <a:extLst>
                <a:ext uri="{FF2B5EF4-FFF2-40B4-BE49-F238E27FC236}">
                  <a16:creationId xmlns:a16="http://schemas.microsoft.com/office/drawing/2014/main" id="{1A26FF4F-87F6-412F-BE0F-75BA6EC12C0B}"/>
                </a:ext>
              </a:extLst>
            </p:cNvPr>
            <p:cNvSpPr/>
            <p:nvPr/>
          </p:nvSpPr>
          <p:spPr>
            <a:xfrm>
              <a:off x="4893279" y="2892510"/>
              <a:ext cx="2957380" cy="1695965"/>
            </a:xfrm>
            <a:prstGeom prst="accentBorderCallout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CB94BDD9-C93A-4A3F-B594-B35620822068}"/>
                </a:ext>
              </a:extLst>
            </p:cNvPr>
            <p:cNvSpPr txBox="1"/>
            <p:nvPr/>
          </p:nvSpPr>
          <p:spPr>
            <a:xfrm>
              <a:off x="4999122" y="3001828"/>
              <a:ext cx="2745694" cy="1477328"/>
            </a:xfrm>
            <a:prstGeom prst="rect">
              <a:avLst/>
            </a:prstGeom>
            <a:noFill/>
          </p:spPr>
          <p:txBody>
            <a:bodyPr wrap="square" rtlCol="0">
              <a:spAutoFit/>
            </a:bodyPr>
            <a:lstStyle/>
            <a:p>
              <a:pPr algn="ctr"/>
              <a:r>
                <a:rPr lang="tr-TR" dirty="0" err="1">
                  <a:solidFill>
                    <a:schemeClr val="bg1"/>
                  </a:solidFill>
                </a:rPr>
                <a:t>Supratarsal</a:t>
              </a:r>
              <a:r>
                <a:rPr lang="tr-TR" dirty="0">
                  <a:solidFill>
                    <a:schemeClr val="bg1"/>
                  </a:solidFill>
                </a:rPr>
                <a:t> enjeksiyon tekniği. İğnenin </a:t>
              </a:r>
              <a:r>
                <a:rPr lang="tr-TR" dirty="0" err="1">
                  <a:solidFill>
                    <a:schemeClr val="bg1"/>
                  </a:solidFill>
                </a:rPr>
                <a:t>temporal</a:t>
              </a:r>
              <a:r>
                <a:rPr lang="tr-TR" dirty="0">
                  <a:solidFill>
                    <a:schemeClr val="bg1"/>
                  </a:solidFill>
                </a:rPr>
                <a:t> taraftan girerek üst </a:t>
              </a:r>
              <a:r>
                <a:rPr lang="tr-TR" dirty="0" err="1">
                  <a:solidFill>
                    <a:schemeClr val="bg1"/>
                  </a:solidFill>
                </a:rPr>
                <a:t>tarsal</a:t>
              </a:r>
              <a:r>
                <a:rPr lang="tr-TR" dirty="0">
                  <a:solidFill>
                    <a:schemeClr val="bg1"/>
                  </a:solidFill>
                </a:rPr>
                <a:t> sınıra paralel olduğuna dikkat edin</a:t>
              </a:r>
            </a:p>
          </p:txBody>
        </p:sp>
      </p:grpSp>
    </p:spTree>
    <p:extLst>
      <p:ext uri="{BB962C8B-B14F-4D97-AF65-F5344CB8AC3E}">
        <p14:creationId xmlns:p14="http://schemas.microsoft.com/office/powerpoint/2010/main" val="496299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BCEE96-0EA3-44CE-AA53-7B6AA84B9261}"/>
              </a:ext>
            </a:extLst>
          </p:cNvPr>
          <p:cNvSpPr>
            <a:spLocks noGrp="1"/>
          </p:cNvSpPr>
          <p:nvPr>
            <p:ph type="title"/>
          </p:nvPr>
        </p:nvSpPr>
        <p:spPr/>
        <p:txBody>
          <a:bodyPr/>
          <a:lstStyle/>
          <a:p>
            <a:r>
              <a:rPr lang="tr-TR" dirty="0"/>
              <a:t>VKK - Tedavi</a:t>
            </a:r>
          </a:p>
        </p:txBody>
      </p:sp>
      <p:sp>
        <p:nvSpPr>
          <p:cNvPr id="3" name="İçerik Yer Tutucusu 2">
            <a:extLst>
              <a:ext uri="{FF2B5EF4-FFF2-40B4-BE49-F238E27FC236}">
                <a16:creationId xmlns:a16="http://schemas.microsoft.com/office/drawing/2014/main" id="{63F6A6E2-051B-499F-BBF9-B27B90E24F4F}"/>
              </a:ext>
            </a:extLst>
          </p:cNvPr>
          <p:cNvSpPr>
            <a:spLocks noGrp="1"/>
          </p:cNvSpPr>
          <p:nvPr>
            <p:ph idx="1"/>
          </p:nvPr>
        </p:nvSpPr>
        <p:spPr>
          <a:xfrm>
            <a:off x="1295401" y="2556932"/>
            <a:ext cx="6431691" cy="3318936"/>
          </a:xfrm>
        </p:spPr>
        <p:txBody>
          <a:bodyPr>
            <a:normAutofit lnSpcReduction="10000"/>
          </a:bodyPr>
          <a:lstStyle/>
          <a:p>
            <a:r>
              <a:rPr lang="tr-TR" b="1" dirty="0" err="1">
                <a:solidFill>
                  <a:srgbClr val="FF0000"/>
                </a:solidFill>
              </a:rPr>
              <a:t>Kriyoterapi</a:t>
            </a:r>
            <a:endParaRPr lang="tr-TR" b="1" dirty="0">
              <a:solidFill>
                <a:srgbClr val="FF0000"/>
              </a:solidFill>
            </a:endParaRPr>
          </a:p>
          <a:p>
            <a:pPr lvl="1"/>
            <a:r>
              <a:rPr lang="tr-TR" dirty="0" err="1"/>
              <a:t>Metabolik</a:t>
            </a:r>
            <a:r>
              <a:rPr lang="tr-TR" dirty="0"/>
              <a:t> talebin azalması</a:t>
            </a:r>
          </a:p>
          <a:p>
            <a:pPr lvl="1"/>
            <a:r>
              <a:rPr lang="tr-TR" dirty="0" err="1"/>
              <a:t>Oksidatif</a:t>
            </a:r>
            <a:r>
              <a:rPr lang="tr-TR" dirty="0"/>
              <a:t> stresin azalması</a:t>
            </a:r>
          </a:p>
          <a:p>
            <a:pPr lvl="1"/>
            <a:r>
              <a:rPr lang="tr-TR" dirty="0"/>
              <a:t>Pro-</a:t>
            </a:r>
            <a:r>
              <a:rPr lang="tr-TR" dirty="0" err="1"/>
              <a:t>inflamatuar</a:t>
            </a:r>
            <a:r>
              <a:rPr lang="tr-TR" dirty="0"/>
              <a:t> maddelerin üretim ve salınımının azalmasına</a:t>
            </a:r>
          </a:p>
          <a:p>
            <a:pPr lvl="1"/>
            <a:r>
              <a:rPr lang="tr-TR" dirty="0"/>
              <a:t>Anti-</a:t>
            </a:r>
            <a:r>
              <a:rPr lang="tr-TR" dirty="0" err="1"/>
              <a:t>inflamatuar</a:t>
            </a:r>
            <a:r>
              <a:rPr lang="tr-TR" dirty="0"/>
              <a:t> maddelerin üretim ve salınımının artmasına sebep olarak </a:t>
            </a:r>
            <a:r>
              <a:rPr lang="tr-TR" dirty="0" err="1"/>
              <a:t>enflamasyonun</a:t>
            </a:r>
            <a:r>
              <a:rPr lang="tr-TR" dirty="0"/>
              <a:t> azalmasına </a:t>
            </a:r>
            <a:r>
              <a:rPr lang="tr-TR" dirty="0" err="1"/>
              <a:t>s.o</a:t>
            </a:r>
            <a:r>
              <a:rPr lang="tr-TR" dirty="0"/>
              <a:t>..</a:t>
            </a:r>
          </a:p>
          <a:p>
            <a:pPr lvl="1"/>
            <a:r>
              <a:rPr lang="tr-TR" dirty="0" err="1"/>
              <a:t>Topikal</a:t>
            </a:r>
            <a:r>
              <a:rPr lang="tr-TR" dirty="0"/>
              <a:t> </a:t>
            </a:r>
            <a:r>
              <a:rPr lang="tr-TR" dirty="0" err="1"/>
              <a:t>kortikosteroidlerin</a:t>
            </a:r>
            <a:r>
              <a:rPr lang="tr-TR" dirty="0"/>
              <a:t> uzun vadeli kullanımı önlenir</a:t>
            </a:r>
          </a:p>
        </p:txBody>
      </p:sp>
      <p:pic>
        <p:nvPicPr>
          <p:cNvPr id="4" name="Resim 3">
            <a:extLst>
              <a:ext uri="{FF2B5EF4-FFF2-40B4-BE49-F238E27FC236}">
                <a16:creationId xmlns:a16="http://schemas.microsoft.com/office/drawing/2014/main" id="{7C1EC5B1-AA43-4890-BE17-8424EFFC6A46}"/>
              </a:ext>
            </a:extLst>
          </p:cNvPr>
          <p:cNvPicPr>
            <a:picLocks noChangeAspect="1"/>
          </p:cNvPicPr>
          <p:nvPr/>
        </p:nvPicPr>
        <p:blipFill>
          <a:blip r:embed="rId2"/>
          <a:stretch>
            <a:fillRect/>
          </a:stretch>
        </p:blipFill>
        <p:spPr>
          <a:xfrm rot="19247608">
            <a:off x="6680106" y="2874630"/>
            <a:ext cx="3742759" cy="2495173"/>
          </a:xfrm>
          <a:prstGeom prst="rect">
            <a:avLst/>
          </a:prstGeom>
        </p:spPr>
      </p:pic>
    </p:spTree>
    <p:extLst>
      <p:ext uri="{BB962C8B-B14F-4D97-AF65-F5344CB8AC3E}">
        <p14:creationId xmlns:p14="http://schemas.microsoft.com/office/powerpoint/2010/main" val="740048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1438FAD-FC72-4851-9CDF-6CF9BD30F9A8}"/>
              </a:ext>
            </a:extLst>
          </p:cNvPr>
          <p:cNvSpPr>
            <a:spLocks noGrp="1"/>
          </p:cNvSpPr>
          <p:nvPr>
            <p:ph type="title"/>
          </p:nvPr>
        </p:nvSpPr>
        <p:spPr/>
        <p:txBody>
          <a:bodyPr/>
          <a:lstStyle/>
          <a:p>
            <a:r>
              <a:rPr lang="tr-TR" dirty="0"/>
              <a:t>VKK - </a:t>
            </a:r>
            <a:r>
              <a:rPr lang="tr-TR" dirty="0" err="1"/>
              <a:t>Prognoz</a:t>
            </a:r>
            <a:endParaRPr lang="tr-TR" dirty="0"/>
          </a:p>
        </p:txBody>
      </p:sp>
      <p:sp>
        <p:nvSpPr>
          <p:cNvPr id="3" name="İçerik Yer Tutucusu 2">
            <a:extLst>
              <a:ext uri="{FF2B5EF4-FFF2-40B4-BE49-F238E27FC236}">
                <a16:creationId xmlns:a16="http://schemas.microsoft.com/office/drawing/2014/main" id="{CD72062F-E905-48F3-BE66-3EFD755A72FC}"/>
              </a:ext>
            </a:extLst>
          </p:cNvPr>
          <p:cNvSpPr>
            <a:spLocks noGrp="1"/>
          </p:cNvSpPr>
          <p:nvPr>
            <p:ph idx="1"/>
          </p:nvPr>
        </p:nvSpPr>
        <p:spPr/>
        <p:txBody>
          <a:bodyPr>
            <a:normAutofit/>
          </a:bodyPr>
          <a:lstStyle/>
          <a:p>
            <a:r>
              <a:rPr lang="tr-TR" dirty="0"/>
              <a:t>Genellikle yaşla veya ergenlikte düzelebilen oldukça iyi huylu ve zamanla sınırlanan bir hastalık</a:t>
            </a:r>
          </a:p>
          <a:p>
            <a:r>
              <a:rPr lang="tr-TR" dirty="0"/>
              <a:t>Aktif dönemlerinde semptomları baskılamak için tedavi gerekir </a:t>
            </a:r>
          </a:p>
          <a:p>
            <a:r>
              <a:rPr lang="tr-TR" dirty="0"/>
              <a:t>Komplikasyonlar genellikle kornea etkilenmesi ve </a:t>
            </a:r>
            <a:r>
              <a:rPr lang="tr-TR" dirty="0" err="1"/>
              <a:t>topikal</a:t>
            </a:r>
            <a:r>
              <a:rPr lang="tr-TR" dirty="0"/>
              <a:t> </a:t>
            </a:r>
            <a:r>
              <a:rPr lang="tr-TR" dirty="0" err="1"/>
              <a:t>kortikosteroidlerin</a:t>
            </a:r>
            <a:r>
              <a:rPr lang="tr-TR" dirty="0"/>
              <a:t> bilinçsiz kullanımından kaynaklanır </a:t>
            </a:r>
            <a:endParaRPr lang="tr-TR" baseline="30000" dirty="0"/>
          </a:p>
          <a:p>
            <a:r>
              <a:rPr lang="tr-TR" dirty="0"/>
              <a:t>Bazen çocukluktan sonra da devam edebilir ve yetişkin dönemde « </a:t>
            </a:r>
            <a:r>
              <a:rPr lang="tr-TR" i="1" dirty="0" err="1"/>
              <a:t>atopik</a:t>
            </a:r>
            <a:r>
              <a:rPr lang="tr-TR" i="1" dirty="0"/>
              <a:t> </a:t>
            </a:r>
            <a:r>
              <a:rPr lang="tr-TR" i="1" dirty="0" err="1"/>
              <a:t>keratokonjonktivit</a:t>
            </a:r>
            <a:r>
              <a:rPr lang="tr-TR" dirty="0"/>
              <a:t> » formuna dönüşür (%12) </a:t>
            </a:r>
          </a:p>
        </p:txBody>
      </p:sp>
    </p:spTree>
    <p:extLst>
      <p:ext uri="{BB962C8B-B14F-4D97-AF65-F5344CB8AC3E}">
        <p14:creationId xmlns:p14="http://schemas.microsoft.com/office/powerpoint/2010/main" val="73243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0ADF67F-AE89-45E0-9574-4726A8FAC6FE}"/>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B9E610FB-1F09-45E2-94C8-5D0488B6B6C0}"/>
              </a:ext>
            </a:extLst>
          </p:cNvPr>
          <p:cNvSpPr>
            <a:spLocks noGrp="1"/>
          </p:cNvSpPr>
          <p:nvPr>
            <p:ph idx="1"/>
          </p:nvPr>
        </p:nvSpPr>
        <p:spPr>
          <a:xfrm>
            <a:off x="2959444" y="5522324"/>
            <a:ext cx="9601196" cy="3318936"/>
          </a:xfrm>
        </p:spPr>
        <p:txBody>
          <a:bodyPr/>
          <a:lstStyle/>
          <a:p>
            <a:pPr marL="0" indent="0">
              <a:buNone/>
            </a:pPr>
            <a:r>
              <a:rPr lang="tr-TR" b="1" dirty="0">
                <a:solidFill>
                  <a:schemeClr val="accent2">
                    <a:lumMod val="75000"/>
                  </a:schemeClr>
                </a:solidFill>
              </a:rPr>
              <a:t>Dinlediğiniz için teşekkür ederim</a:t>
            </a:r>
          </a:p>
        </p:txBody>
      </p:sp>
      <p:sp>
        <p:nvSpPr>
          <p:cNvPr id="4" name="AutoShape 2" descr="Neden Uzungöl? - Uzungöl Tatil ve Gezi Rehberi">
            <a:extLst>
              <a:ext uri="{FF2B5EF4-FFF2-40B4-BE49-F238E27FC236}">
                <a16:creationId xmlns:a16="http://schemas.microsoft.com/office/drawing/2014/main" id="{8B5FAF0B-4A41-4BCF-9AC3-5F0BB1E1E0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122" name="Picture 2" descr="Uzungol 1080P, 2K, 4K, 5K HD wallpapers free download | Wallpaper Flare">
            <a:extLst>
              <a:ext uri="{FF2B5EF4-FFF2-40B4-BE49-F238E27FC236}">
                <a16:creationId xmlns:a16="http://schemas.microsoft.com/office/drawing/2014/main" id="{2660EE4B-122F-4E9E-B680-732F26058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006" y="622983"/>
            <a:ext cx="7744869" cy="4893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321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514FA8-FC21-44DC-BB1C-74DE1695E440}"/>
              </a:ext>
            </a:extLst>
          </p:cNvPr>
          <p:cNvSpPr>
            <a:spLocks noGrp="1"/>
          </p:cNvSpPr>
          <p:nvPr>
            <p:ph type="title"/>
          </p:nvPr>
        </p:nvSpPr>
        <p:spPr/>
        <p:txBody>
          <a:bodyPr>
            <a:normAutofit/>
          </a:bodyPr>
          <a:lstStyle/>
          <a:p>
            <a:r>
              <a:rPr lang="tr-TR" b="1" dirty="0"/>
              <a:t>Demografi ve Epidemiyoloji</a:t>
            </a:r>
            <a:endParaRPr lang="tr-TR" dirty="0"/>
          </a:p>
        </p:txBody>
      </p:sp>
      <p:sp>
        <p:nvSpPr>
          <p:cNvPr id="3" name="İçerik Yer Tutucusu 2">
            <a:extLst>
              <a:ext uri="{FF2B5EF4-FFF2-40B4-BE49-F238E27FC236}">
                <a16:creationId xmlns:a16="http://schemas.microsoft.com/office/drawing/2014/main" id="{6AB0A255-6B3A-40D6-BE6B-D55F6154456F}"/>
              </a:ext>
            </a:extLst>
          </p:cNvPr>
          <p:cNvSpPr>
            <a:spLocks noGrp="1"/>
          </p:cNvSpPr>
          <p:nvPr>
            <p:ph idx="1"/>
          </p:nvPr>
        </p:nvSpPr>
        <p:spPr/>
        <p:txBody>
          <a:bodyPr>
            <a:normAutofit/>
          </a:bodyPr>
          <a:lstStyle/>
          <a:p>
            <a:r>
              <a:rPr lang="tr-TR" dirty="0"/>
              <a:t>Klinik seyir her hastada farklı; doğru bir </a:t>
            </a:r>
            <a:r>
              <a:rPr lang="tr-TR" dirty="0" err="1"/>
              <a:t>prevalans</a:t>
            </a:r>
            <a:r>
              <a:rPr lang="tr-TR" dirty="0"/>
              <a:t> yok </a:t>
            </a:r>
          </a:p>
          <a:p>
            <a:r>
              <a:rPr lang="tr-TR" dirty="0"/>
              <a:t>Bölgeye ve iklime bağlı olarak </a:t>
            </a:r>
            <a:r>
              <a:rPr lang="tr-TR" dirty="0" err="1"/>
              <a:t>prevalansı</a:t>
            </a:r>
            <a:r>
              <a:rPr lang="tr-TR" dirty="0"/>
              <a:t> değişebilir</a:t>
            </a:r>
          </a:p>
          <a:p>
            <a:r>
              <a:rPr lang="tr-TR" dirty="0"/>
              <a:t>Endemik bölgelerdeki </a:t>
            </a:r>
            <a:r>
              <a:rPr lang="tr-TR" dirty="0" err="1"/>
              <a:t>prevalans</a:t>
            </a:r>
            <a:r>
              <a:rPr lang="tr-TR" dirty="0"/>
              <a:t> ergenlerde daha yüksek</a:t>
            </a:r>
          </a:p>
          <a:p>
            <a:r>
              <a:rPr lang="tr-TR" dirty="0"/>
              <a:t>Avrupa </a:t>
            </a:r>
            <a:r>
              <a:rPr lang="tr-TR" dirty="0" err="1"/>
              <a:t>prevalansı</a:t>
            </a:r>
            <a:r>
              <a:rPr lang="tr-TR" dirty="0"/>
              <a:t>: 1,2-10,6/10.000 </a:t>
            </a:r>
          </a:p>
          <a:p>
            <a:r>
              <a:rPr lang="tr-TR" dirty="0"/>
              <a:t>Afrika'da okul çocuklarında %4</a:t>
            </a:r>
          </a:p>
          <a:p>
            <a:r>
              <a:rPr lang="tr-TR" dirty="0"/>
              <a:t>Çoğunluk 5-25 yaş, başlangıç ​​yaşı genelde 10-12 yaş</a:t>
            </a:r>
          </a:p>
        </p:txBody>
      </p:sp>
    </p:spTree>
    <p:extLst>
      <p:ext uri="{BB962C8B-B14F-4D97-AF65-F5344CB8AC3E}">
        <p14:creationId xmlns:p14="http://schemas.microsoft.com/office/powerpoint/2010/main" val="25275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40C5D6-D74D-4EC4-B4AA-E6BF3E53AD6E}"/>
              </a:ext>
            </a:extLst>
          </p:cNvPr>
          <p:cNvSpPr>
            <a:spLocks noGrp="1"/>
          </p:cNvSpPr>
          <p:nvPr>
            <p:ph type="title"/>
          </p:nvPr>
        </p:nvSpPr>
        <p:spPr/>
        <p:txBody>
          <a:bodyPr/>
          <a:lstStyle/>
          <a:p>
            <a:r>
              <a:rPr lang="tr-TR" b="1" dirty="0" err="1"/>
              <a:t>Patofizyoloji</a:t>
            </a:r>
            <a:endParaRPr lang="tr-TR" dirty="0"/>
          </a:p>
        </p:txBody>
      </p:sp>
      <p:sp>
        <p:nvSpPr>
          <p:cNvPr id="3" name="İçerik Yer Tutucusu 2">
            <a:extLst>
              <a:ext uri="{FF2B5EF4-FFF2-40B4-BE49-F238E27FC236}">
                <a16:creationId xmlns:a16="http://schemas.microsoft.com/office/drawing/2014/main" id="{0D8D3007-37CD-471D-8ECF-0645CBA3BA55}"/>
              </a:ext>
            </a:extLst>
          </p:cNvPr>
          <p:cNvSpPr>
            <a:spLocks noGrp="1"/>
          </p:cNvSpPr>
          <p:nvPr>
            <p:ph idx="1"/>
          </p:nvPr>
        </p:nvSpPr>
        <p:spPr/>
        <p:txBody>
          <a:bodyPr>
            <a:normAutofit fontScale="92500"/>
          </a:bodyPr>
          <a:lstStyle/>
          <a:p>
            <a:endParaRPr lang="tr-TR" b="1" dirty="0"/>
          </a:p>
          <a:p>
            <a:r>
              <a:rPr lang="tr-TR" dirty="0"/>
              <a:t>Büyük bir kısmında kişisel / ailesel </a:t>
            </a:r>
            <a:r>
              <a:rPr lang="tr-TR" dirty="0" err="1"/>
              <a:t>atopi</a:t>
            </a:r>
            <a:r>
              <a:rPr lang="tr-TR" dirty="0"/>
              <a:t> hikayesi +(Kalıtsal bir ilişki ?) </a:t>
            </a:r>
          </a:p>
          <a:p>
            <a:r>
              <a:rPr lang="tr-TR" dirty="0"/>
              <a:t>Başlangıçta </a:t>
            </a:r>
            <a:r>
              <a:rPr lang="tr-TR" dirty="0" err="1">
                <a:solidFill>
                  <a:srgbClr val="FF0000"/>
                </a:solidFill>
              </a:rPr>
              <a:t>mast</a:t>
            </a:r>
            <a:r>
              <a:rPr lang="tr-TR" dirty="0">
                <a:solidFill>
                  <a:srgbClr val="FF0000"/>
                </a:solidFill>
              </a:rPr>
              <a:t> hücresi salınımı yoluyla yalnızca </a:t>
            </a:r>
            <a:r>
              <a:rPr lang="tr-TR" dirty="0" err="1">
                <a:solidFill>
                  <a:srgbClr val="FF0000"/>
                </a:solidFill>
              </a:rPr>
              <a:t>IgE</a:t>
            </a:r>
            <a:r>
              <a:rPr lang="tr-TR" dirty="0">
                <a:solidFill>
                  <a:srgbClr val="FF0000"/>
                </a:solidFill>
              </a:rPr>
              <a:t> </a:t>
            </a:r>
            <a:r>
              <a:rPr lang="tr-TR" dirty="0"/>
              <a:t>aracılı bir reaksiyondan kaynaklandığı düşünülüyordu. </a:t>
            </a:r>
          </a:p>
          <a:p>
            <a:r>
              <a:rPr lang="tr-TR" dirty="0"/>
              <a:t>Ancak </a:t>
            </a:r>
            <a:r>
              <a:rPr lang="tr-TR" dirty="0" err="1"/>
              <a:t>IgE</a:t>
            </a:r>
            <a:r>
              <a:rPr lang="tr-TR" dirty="0"/>
              <a:t>, </a:t>
            </a:r>
            <a:r>
              <a:rPr lang="tr-TR" dirty="0" err="1"/>
              <a:t>VKK'de</a:t>
            </a:r>
            <a:r>
              <a:rPr lang="tr-TR" dirty="0"/>
              <a:t> görülen çeşitli </a:t>
            </a:r>
            <a:r>
              <a:rPr lang="tr-TR" dirty="0" err="1"/>
              <a:t>inflamatuar</a:t>
            </a:r>
            <a:r>
              <a:rPr lang="tr-TR" dirty="0"/>
              <a:t> cevapta sebep olarak yeterli değil</a:t>
            </a:r>
          </a:p>
          <a:p>
            <a:r>
              <a:rPr lang="tr-TR" dirty="0" err="1"/>
              <a:t>Konjonktival</a:t>
            </a:r>
            <a:r>
              <a:rPr lang="tr-TR" dirty="0"/>
              <a:t> kazıntılarda aktif </a:t>
            </a:r>
            <a:r>
              <a:rPr lang="tr-TR" dirty="0" err="1">
                <a:solidFill>
                  <a:srgbClr val="FF0000"/>
                </a:solidFill>
              </a:rPr>
              <a:t>eozinofil</a:t>
            </a:r>
            <a:r>
              <a:rPr lang="tr-TR" dirty="0">
                <a:solidFill>
                  <a:srgbClr val="FF0000"/>
                </a:solidFill>
              </a:rPr>
              <a:t>, </a:t>
            </a:r>
            <a:r>
              <a:rPr lang="tr-TR" dirty="0" err="1">
                <a:solidFill>
                  <a:srgbClr val="FF0000"/>
                </a:solidFill>
              </a:rPr>
              <a:t>mononükleer</a:t>
            </a:r>
            <a:r>
              <a:rPr lang="tr-TR" dirty="0">
                <a:solidFill>
                  <a:srgbClr val="FF0000"/>
                </a:solidFill>
              </a:rPr>
              <a:t> hücreler </a:t>
            </a:r>
            <a:r>
              <a:rPr lang="tr-TR" dirty="0"/>
              <a:t>ve </a:t>
            </a:r>
            <a:r>
              <a:rPr lang="tr-TR" dirty="0" err="1">
                <a:solidFill>
                  <a:srgbClr val="FF0000"/>
                </a:solidFill>
              </a:rPr>
              <a:t>nötrofiller</a:t>
            </a:r>
            <a:r>
              <a:rPr lang="tr-TR" dirty="0"/>
              <a:t> de görülür. </a:t>
            </a:r>
          </a:p>
        </p:txBody>
      </p:sp>
    </p:spTree>
    <p:extLst>
      <p:ext uri="{BB962C8B-B14F-4D97-AF65-F5344CB8AC3E}">
        <p14:creationId xmlns:p14="http://schemas.microsoft.com/office/powerpoint/2010/main" val="334953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40C5D6-D74D-4EC4-B4AA-E6BF3E53AD6E}"/>
              </a:ext>
            </a:extLst>
          </p:cNvPr>
          <p:cNvSpPr>
            <a:spLocks noGrp="1"/>
          </p:cNvSpPr>
          <p:nvPr>
            <p:ph type="title"/>
          </p:nvPr>
        </p:nvSpPr>
        <p:spPr/>
        <p:txBody>
          <a:bodyPr/>
          <a:lstStyle/>
          <a:p>
            <a:r>
              <a:rPr lang="tr-TR" b="1" dirty="0" err="1"/>
              <a:t>Patofizyoloji</a:t>
            </a:r>
            <a:endParaRPr lang="tr-TR" dirty="0"/>
          </a:p>
        </p:txBody>
      </p:sp>
      <p:sp>
        <p:nvSpPr>
          <p:cNvPr id="3" name="İçerik Yer Tutucusu 2">
            <a:extLst>
              <a:ext uri="{FF2B5EF4-FFF2-40B4-BE49-F238E27FC236}">
                <a16:creationId xmlns:a16="http://schemas.microsoft.com/office/drawing/2014/main" id="{0D8D3007-37CD-471D-8ECF-0645CBA3BA55}"/>
              </a:ext>
            </a:extLst>
          </p:cNvPr>
          <p:cNvSpPr>
            <a:spLocks noGrp="1"/>
          </p:cNvSpPr>
          <p:nvPr>
            <p:ph idx="1"/>
          </p:nvPr>
        </p:nvSpPr>
        <p:spPr/>
        <p:txBody>
          <a:bodyPr>
            <a:normAutofit/>
          </a:bodyPr>
          <a:lstStyle/>
          <a:p>
            <a:endParaRPr lang="tr-TR" b="1" dirty="0"/>
          </a:p>
          <a:p>
            <a:r>
              <a:rPr lang="tr-TR" dirty="0">
                <a:solidFill>
                  <a:srgbClr val="FF0000"/>
                </a:solidFill>
              </a:rPr>
              <a:t>IL-4, IL-5 ve </a:t>
            </a:r>
            <a:r>
              <a:rPr lang="tr-TR" dirty="0" err="1">
                <a:solidFill>
                  <a:srgbClr val="FF0000"/>
                </a:solidFill>
              </a:rPr>
              <a:t>bFGF</a:t>
            </a:r>
            <a:r>
              <a:rPr lang="tr-TR" dirty="0">
                <a:solidFill>
                  <a:srgbClr val="FF0000"/>
                </a:solidFill>
              </a:rPr>
              <a:t> </a:t>
            </a:r>
            <a:r>
              <a:rPr lang="tr-TR" dirty="0"/>
              <a:t>gibi </a:t>
            </a:r>
            <a:r>
              <a:rPr lang="tr-TR" dirty="0" err="1"/>
              <a:t>immünomodülatörlerle</a:t>
            </a:r>
            <a:r>
              <a:rPr lang="tr-TR" dirty="0"/>
              <a:t> </a:t>
            </a:r>
            <a:r>
              <a:rPr lang="tr-TR" dirty="0">
                <a:solidFill>
                  <a:srgbClr val="FF0000"/>
                </a:solidFill>
              </a:rPr>
              <a:t>CD4 T-helper-2 ‘</a:t>
            </a:r>
            <a:r>
              <a:rPr lang="tr-TR" dirty="0">
                <a:solidFill>
                  <a:schemeClr val="tx1"/>
                </a:solidFill>
              </a:rPr>
              <a:t>in sebep olarak gözüktüğü </a:t>
            </a:r>
            <a:r>
              <a:rPr lang="tr-TR" dirty="0">
                <a:solidFill>
                  <a:srgbClr val="FF0000"/>
                </a:solidFill>
              </a:rPr>
              <a:t>tip IV aşırı duyarlılığı </a:t>
            </a:r>
            <a:r>
              <a:rPr lang="tr-TR" dirty="0">
                <a:solidFill>
                  <a:schemeClr val="tx1"/>
                </a:solidFill>
              </a:rPr>
              <a:t>mevcuttur</a:t>
            </a:r>
          </a:p>
          <a:p>
            <a:r>
              <a:rPr lang="tr-TR" dirty="0"/>
              <a:t>Ergenlikten sonra klinik bulgu ve semptomlarda bir azalma olduğu için olası bir </a:t>
            </a:r>
            <a:r>
              <a:rPr lang="tr-TR" dirty="0">
                <a:solidFill>
                  <a:srgbClr val="FF0000"/>
                </a:solidFill>
              </a:rPr>
              <a:t>endokrin</a:t>
            </a:r>
            <a:r>
              <a:rPr lang="tr-TR" dirty="0"/>
              <a:t> sebep de </a:t>
            </a:r>
            <a:r>
              <a:rPr lang="tr-TR" dirty="0" err="1"/>
              <a:t>olb</a:t>
            </a:r>
            <a:r>
              <a:rPr lang="tr-TR" dirty="0"/>
              <a:t>.</a:t>
            </a:r>
          </a:p>
        </p:txBody>
      </p:sp>
      <p:sp>
        <p:nvSpPr>
          <p:cNvPr id="5" name="AutoShape 4" descr="Dişli Çarklar - Animasyon - Altın Stok Videosu (%100 Telifsiz) 4041475 |  Shutterstock">
            <a:extLst>
              <a:ext uri="{FF2B5EF4-FFF2-40B4-BE49-F238E27FC236}">
                <a16:creationId xmlns:a16="http://schemas.microsoft.com/office/drawing/2014/main" id="{09DABAE2-7064-4A20-A02C-AE05AB63EF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16180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058802-9A0F-4898-B880-DE4A8E8A7F91}"/>
              </a:ext>
            </a:extLst>
          </p:cNvPr>
          <p:cNvSpPr>
            <a:spLocks noGrp="1"/>
          </p:cNvSpPr>
          <p:nvPr>
            <p:ph type="title"/>
          </p:nvPr>
        </p:nvSpPr>
        <p:spPr/>
        <p:txBody>
          <a:bodyPr/>
          <a:lstStyle/>
          <a:p>
            <a:r>
              <a:rPr lang="tr-TR" dirty="0"/>
              <a:t>Teşhis-</a:t>
            </a:r>
            <a:r>
              <a:rPr lang="tr-TR" dirty="0" err="1"/>
              <a:t>Anamnez</a:t>
            </a:r>
            <a:endParaRPr lang="tr-TR" dirty="0"/>
          </a:p>
        </p:txBody>
      </p:sp>
      <p:sp>
        <p:nvSpPr>
          <p:cNvPr id="3" name="İçerik Yer Tutucusu 2">
            <a:extLst>
              <a:ext uri="{FF2B5EF4-FFF2-40B4-BE49-F238E27FC236}">
                <a16:creationId xmlns:a16="http://schemas.microsoft.com/office/drawing/2014/main" id="{026CDE6B-71E4-4D89-8B9A-80089A551E37}"/>
              </a:ext>
            </a:extLst>
          </p:cNvPr>
          <p:cNvSpPr>
            <a:spLocks noGrp="1"/>
          </p:cNvSpPr>
          <p:nvPr>
            <p:ph idx="1"/>
          </p:nvPr>
        </p:nvSpPr>
        <p:spPr/>
        <p:txBody>
          <a:bodyPr>
            <a:normAutofit lnSpcReduction="10000"/>
          </a:bodyPr>
          <a:lstStyle/>
          <a:p>
            <a:r>
              <a:rPr lang="tr-TR" dirty="0"/>
              <a:t>Şiddetli kaşıntı</a:t>
            </a:r>
          </a:p>
          <a:p>
            <a:r>
              <a:rPr lang="tr-TR" dirty="0" err="1"/>
              <a:t>Fotofobi</a:t>
            </a:r>
            <a:endParaRPr lang="tr-TR" dirty="0"/>
          </a:p>
          <a:p>
            <a:r>
              <a:rPr lang="tr-TR" dirty="0"/>
              <a:t>Yabancı cisim hissi</a:t>
            </a:r>
          </a:p>
          <a:p>
            <a:r>
              <a:rPr lang="tr-TR" dirty="0"/>
              <a:t>Mukus akıntısı ("iplik şeklinde")</a:t>
            </a:r>
          </a:p>
          <a:p>
            <a:r>
              <a:rPr lang="tr-TR" dirty="0" err="1"/>
              <a:t>Blefarospazm</a:t>
            </a:r>
            <a:endParaRPr lang="tr-TR" dirty="0"/>
          </a:p>
          <a:p>
            <a:r>
              <a:rPr lang="tr-TR" dirty="0"/>
              <a:t>Yaşarma </a:t>
            </a:r>
          </a:p>
          <a:p>
            <a:r>
              <a:rPr lang="tr-TR" dirty="0"/>
              <a:t>Bulanık görme</a:t>
            </a:r>
          </a:p>
        </p:txBody>
      </p:sp>
      <p:pic>
        <p:nvPicPr>
          <p:cNvPr id="5" name="Picture 4" descr="JaypeeDigital | eBook Reader">
            <a:extLst>
              <a:ext uri="{FF2B5EF4-FFF2-40B4-BE49-F238E27FC236}">
                <a16:creationId xmlns:a16="http://schemas.microsoft.com/office/drawing/2014/main" id="{95DFA310-F5C4-439A-A7E9-07C9F35F1E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1527" b="61148"/>
          <a:stretch/>
        </p:blipFill>
        <p:spPr bwMode="auto">
          <a:xfrm>
            <a:off x="7965989" y="2556932"/>
            <a:ext cx="1680518" cy="19380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Ophthalmology 360 | Understanding disease evolution key to vernal  keratoconjunctivitis management">
            <a:extLst>
              <a:ext uri="{FF2B5EF4-FFF2-40B4-BE49-F238E27FC236}">
                <a16:creationId xmlns:a16="http://schemas.microsoft.com/office/drawing/2014/main" id="{2E766ADC-14F7-4366-9040-609AAE178C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27"/>
          <a:stretch/>
        </p:blipFill>
        <p:spPr bwMode="auto">
          <a:xfrm>
            <a:off x="5850486" y="2556932"/>
            <a:ext cx="1597077" cy="192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19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Kaydırma: Dikey 4">
            <a:extLst>
              <a:ext uri="{FF2B5EF4-FFF2-40B4-BE49-F238E27FC236}">
                <a16:creationId xmlns:a16="http://schemas.microsoft.com/office/drawing/2014/main" id="{2D86E80B-1EDC-42BF-BF0D-507A58F376AB}"/>
              </a:ext>
            </a:extLst>
          </p:cNvPr>
          <p:cNvSpPr/>
          <p:nvPr/>
        </p:nvSpPr>
        <p:spPr>
          <a:xfrm>
            <a:off x="5577016" y="2556932"/>
            <a:ext cx="3158634" cy="3594673"/>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a:extLst>
              <a:ext uri="{FF2B5EF4-FFF2-40B4-BE49-F238E27FC236}">
                <a16:creationId xmlns:a16="http://schemas.microsoft.com/office/drawing/2014/main" id="{E8058802-9A0F-4898-B880-DE4A8E8A7F91}"/>
              </a:ext>
            </a:extLst>
          </p:cNvPr>
          <p:cNvSpPr>
            <a:spLocks noGrp="1"/>
          </p:cNvSpPr>
          <p:nvPr>
            <p:ph type="title"/>
          </p:nvPr>
        </p:nvSpPr>
        <p:spPr/>
        <p:txBody>
          <a:bodyPr/>
          <a:lstStyle/>
          <a:p>
            <a:r>
              <a:rPr lang="tr-TR" dirty="0"/>
              <a:t>Teşhis-</a:t>
            </a:r>
            <a:r>
              <a:rPr lang="tr-TR" dirty="0" err="1"/>
              <a:t>Anamnez</a:t>
            </a:r>
            <a:endParaRPr lang="tr-TR" dirty="0"/>
          </a:p>
        </p:txBody>
      </p:sp>
      <p:sp>
        <p:nvSpPr>
          <p:cNvPr id="3" name="İçerik Yer Tutucusu 2">
            <a:extLst>
              <a:ext uri="{FF2B5EF4-FFF2-40B4-BE49-F238E27FC236}">
                <a16:creationId xmlns:a16="http://schemas.microsoft.com/office/drawing/2014/main" id="{026CDE6B-71E4-4D89-8B9A-80089A551E37}"/>
              </a:ext>
            </a:extLst>
          </p:cNvPr>
          <p:cNvSpPr>
            <a:spLocks noGrp="1"/>
          </p:cNvSpPr>
          <p:nvPr>
            <p:ph idx="1"/>
          </p:nvPr>
        </p:nvSpPr>
        <p:spPr/>
        <p:txBody>
          <a:bodyPr>
            <a:normAutofit lnSpcReduction="10000"/>
          </a:bodyPr>
          <a:lstStyle/>
          <a:p>
            <a:r>
              <a:rPr lang="tr-TR" dirty="0">
                <a:solidFill>
                  <a:schemeClr val="bg2"/>
                </a:solidFill>
              </a:rPr>
              <a:t>Şiddetli kaşıntı</a:t>
            </a:r>
          </a:p>
          <a:p>
            <a:r>
              <a:rPr lang="tr-TR" dirty="0" err="1">
                <a:solidFill>
                  <a:schemeClr val="bg2"/>
                </a:solidFill>
              </a:rPr>
              <a:t>Fotofobi</a:t>
            </a:r>
            <a:endParaRPr lang="tr-TR" dirty="0">
              <a:solidFill>
                <a:schemeClr val="bg2"/>
              </a:solidFill>
            </a:endParaRPr>
          </a:p>
          <a:p>
            <a:r>
              <a:rPr lang="tr-TR" dirty="0">
                <a:solidFill>
                  <a:schemeClr val="bg2"/>
                </a:solidFill>
              </a:rPr>
              <a:t>Yabancı cisim hissi</a:t>
            </a:r>
          </a:p>
          <a:p>
            <a:r>
              <a:rPr lang="tr-TR" dirty="0">
                <a:solidFill>
                  <a:schemeClr val="bg2"/>
                </a:solidFill>
              </a:rPr>
              <a:t>Mukus akıntısı ("iplik şeklinde")</a:t>
            </a:r>
          </a:p>
          <a:p>
            <a:r>
              <a:rPr lang="tr-TR" dirty="0" err="1">
                <a:solidFill>
                  <a:schemeClr val="bg2"/>
                </a:solidFill>
              </a:rPr>
              <a:t>Blefarospazm</a:t>
            </a:r>
            <a:endParaRPr lang="tr-TR" dirty="0">
              <a:solidFill>
                <a:schemeClr val="bg2"/>
              </a:solidFill>
            </a:endParaRPr>
          </a:p>
          <a:p>
            <a:r>
              <a:rPr lang="tr-TR" dirty="0">
                <a:solidFill>
                  <a:schemeClr val="bg2"/>
                </a:solidFill>
              </a:rPr>
              <a:t>Yaşarma </a:t>
            </a:r>
          </a:p>
          <a:p>
            <a:r>
              <a:rPr lang="tr-TR" dirty="0">
                <a:solidFill>
                  <a:schemeClr val="bg2"/>
                </a:solidFill>
              </a:rPr>
              <a:t>Bulanık görme</a:t>
            </a:r>
          </a:p>
        </p:txBody>
      </p:sp>
      <p:sp>
        <p:nvSpPr>
          <p:cNvPr id="4" name="Metin kutusu 3">
            <a:extLst>
              <a:ext uri="{FF2B5EF4-FFF2-40B4-BE49-F238E27FC236}">
                <a16:creationId xmlns:a16="http://schemas.microsoft.com/office/drawing/2014/main" id="{326AA9D4-C260-468D-B4EE-8991B93A1824}"/>
              </a:ext>
            </a:extLst>
          </p:cNvPr>
          <p:cNvSpPr txBox="1"/>
          <p:nvPr/>
        </p:nvSpPr>
        <p:spPr>
          <a:xfrm>
            <a:off x="6081294" y="3123161"/>
            <a:ext cx="2150078" cy="2215991"/>
          </a:xfrm>
          <a:prstGeom prst="rect">
            <a:avLst/>
          </a:prstGeom>
          <a:solidFill>
            <a:schemeClr val="accent2">
              <a:lumMod val="20000"/>
              <a:lumOff val="80000"/>
            </a:schemeClr>
          </a:solidFill>
        </p:spPr>
        <p:txBody>
          <a:bodyPr wrap="square" rtlCol="0">
            <a:spAutoFit/>
          </a:bodyPr>
          <a:lstStyle/>
          <a:p>
            <a:pPr algn="ctr"/>
            <a:r>
              <a:rPr lang="tr-TR" sz="1600" b="1" dirty="0">
                <a:latin typeface="Bodoni MT Condensed" panose="02070606080606020203" pitchFamily="18" charset="0"/>
              </a:rPr>
              <a:t>SABAH SIKINTISI</a:t>
            </a:r>
            <a:endParaRPr lang="tr-TR" sz="1600" dirty="0">
              <a:latin typeface="Bodoni MT Condensed" panose="02070606080606020203" pitchFamily="18" charset="0"/>
            </a:endParaRPr>
          </a:p>
          <a:p>
            <a:pPr algn="ctr"/>
            <a:r>
              <a:rPr lang="tr-TR" sz="1600" dirty="0">
                <a:latin typeface="Bodoni MT Condensed" panose="02070606080606020203" pitchFamily="18" charset="0"/>
              </a:rPr>
              <a:t>Şiddetli rahatsızlık, </a:t>
            </a:r>
            <a:r>
              <a:rPr lang="tr-TR" sz="1600" dirty="0" err="1">
                <a:latin typeface="Bodoni MT Condensed" panose="02070606080606020203" pitchFamily="18" charset="0"/>
              </a:rPr>
              <a:t>blefarospazm</a:t>
            </a:r>
            <a:r>
              <a:rPr lang="tr-TR" sz="1600" dirty="0">
                <a:latin typeface="Bodoni MT Condensed" panose="02070606080606020203" pitchFamily="18" charset="0"/>
              </a:rPr>
              <a:t> ve mukus akıntısı olan hastaların uyandıklarında güçsüz kalıp  "sıklıkla okula geç kalmalarına" sebep olan aktif hastalık durumu.</a:t>
            </a:r>
          </a:p>
          <a:p>
            <a:pPr algn="ctr"/>
            <a:endParaRPr lang="tr-TR" sz="1600" dirty="0">
              <a:latin typeface="Bodoni MT Condensed" panose="02070606080606020203" pitchFamily="18" charset="0"/>
            </a:endParaRPr>
          </a:p>
          <a:p>
            <a:pPr algn="ctr"/>
            <a:r>
              <a:rPr lang="tr-TR" sz="1600" dirty="0" err="1">
                <a:latin typeface="Bodoni MT Condensed" panose="02070606080606020203" pitchFamily="18" charset="0"/>
              </a:rPr>
              <a:t>Buckley</a:t>
            </a:r>
            <a:r>
              <a:rPr lang="tr-TR" sz="1600" dirty="0">
                <a:latin typeface="Bodoni MT Condensed" panose="02070606080606020203" pitchFamily="18" charset="0"/>
              </a:rPr>
              <a:t>, 1988</a:t>
            </a:r>
          </a:p>
          <a:p>
            <a:endParaRPr lang="tr-TR" sz="1000" dirty="0"/>
          </a:p>
        </p:txBody>
      </p:sp>
      <p:pic>
        <p:nvPicPr>
          <p:cNvPr id="1028" name="Picture 4" descr="çalar Saat çizgi Film Düz Tasarımı Renkli El çizimi Ile, Alarm, Saat, Zaman  PNG Resim ve çizimi ücretsiz Indirmek Için Arka Plan Ile">
            <a:extLst>
              <a:ext uri="{FF2B5EF4-FFF2-40B4-BE49-F238E27FC236}">
                <a16:creationId xmlns:a16="http://schemas.microsoft.com/office/drawing/2014/main" id="{34BBC5AE-E9E3-4402-A19A-B2BED7C070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1059" y="4855963"/>
            <a:ext cx="1340267" cy="134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41923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k">
  <a:themeElements>
    <a:clrScheme name="Organik">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k">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k">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705</TotalTime>
  <Words>1817</Words>
  <Application>Microsoft Office PowerPoint</Application>
  <PresentationFormat>Geniş ekran</PresentationFormat>
  <Paragraphs>238</Paragraphs>
  <Slides>46</Slides>
  <Notes>0</Notes>
  <HiddenSlides>1</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46</vt:i4>
      </vt:variant>
    </vt:vector>
  </HeadingPairs>
  <TitlesOfParts>
    <vt:vector size="50" baseType="lpstr">
      <vt:lpstr>Arial</vt:lpstr>
      <vt:lpstr>Bodoni MT Condensed</vt:lpstr>
      <vt:lpstr>Garamond</vt:lpstr>
      <vt:lpstr>Organik</vt:lpstr>
      <vt:lpstr>VERNAL KERATOKONJONKTİVİT</vt:lpstr>
      <vt:lpstr>VKK</vt:lpstr>
      <vt:lpstr>Tarihçe</vt:lpstr>
      <vt:lpstr>Demografi ve Epidemiyoloji</vt:lpstr>
      <vt:lpstr>Demografi ve Epidemiyoloji</vt:lpstr>
      <vt:lpstr>Patofizyoloji</vt:lpstr>
      <vt:lpstr>Patofizyoloji</vt:lpstr>
      <vt:lpstr>Teşhis-Anamnez</vt:lpstr>
      <vt:lpstr>Teşhis-Anamnez</vt:lpstr>
      <vt:lpstr>Bulgular</vt:lpstr>
      <vt:lpstr>Bulgular</vt:lpstr>
      <vt:lpstr>Bulgular</vt:lpstr>
      <vt:lpstr>Bulgular</vt:lpstr>
      <vt:lpstr>Bulgular</vt:lpstr>
      <vt:lpstr>Bulgular</vt:lpstr>
      <vt:lpstr>Bulgular</vt:lpstr>
      <vt:lpstr>Bulgular</vt:lpstr>
      <vt:lpstr>Bulgular</vt:lpstr>
      <vt:lpstr>Bulgular</vt:lpstr>
      <vt:lpstr>Bulgular</vt:lpstr>
      <vt:lpstr>Bulgular</vt:lpstr>
      <vt:lpstr>Bulgular</vt:lpstr>
      <vt:lpstr>Bulgular</vt:lpstr>
      <vt:lpstr>Bulgular</vt:lpstr>
      <vt:lpstr>Ayırıcı Teşhis</vt:lpstr>
      <vt:lpstr>Ayırıcı Teşhis</vt:lpstr>
      <vt:lpstr>Ayırıcı Teşhis</vt:lpstr>
      <vt:lpstr>Ayırıcı Teşhis</vt:lpstr>
      <vt:lpstr>Ayırıcı Teşhis</vt:lpstr>
      <vt:lpstr>Ayırıcı Teşhis</vt:lpstr>
      <vt:lpstr>Ayırıcı Teşhis</vt:lpstr>
      <vt:lpstr>PowerPoint Sunusu</vt:lpstr>
      <vt:lpstr>VKK - Tedavi</vt:lpstr>
      <vt:lpstr>VKK - Tedavi</vt:lpstr>
      <vt:lpstr>VKK - Tedavi</vt:lpstr>
      <vt:lpstr>VKK - Tedavi</vt:lpstr>
      <vt:lpstr>VKK - Tedavi</vt:lpstr>
      <vt:lpstr>VKK - Tedavi</vt:lpstr>
      <vt:lpstr>VKK - Tedavi</vt:lpstr>
      <vt:lpstr>VKK - Tedavi</vt:lpstr>
      <vt:lpstr>VKK - Tedavi</vt:lpstr>
      <vt:lpstr>VKK - Tedavi</vt:lpstr>
      <vt:lpstr>VKK - Tedavi</vt:lpstr>
      <vt:lpstr>VKK - Tedavi</vt:lpstr>
      <vt:lpstr>VKK - Prognoz</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VERNAL KERATOKONJONKTİVİT</dc:title>
  <dc:creator>Lenovo-PC</dc:creator>
  <cp:lastModifiedBy>Lenovo-PC</cp:lastModifiedBy>
  <cp:revision>86</cp:revision>
  <dcterms:created xsi:type="dcterms:W3CDTF">2024-11-25T05:35:03Z</dcterms:created>
  <dcterms:modified xsi:type="dcterms:W3CDTF">2024-12-24T05:27:24Z</dcterms:modified>
</cp:coreProperties>
</file>