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Lst>
  <p:sldSz cy="6858000" cx="12192000"/>
  <p:notesSz cx="6858000" cy="9144000"/>
  <p:embeddedFontLst>
    <p:embeddedFont>
      <p:font typeface="Century Gothic"/>
      <p:regular r:id="rId72"/>
      <p:bold r:id="rId73"/>
      <p:italic r:id="rId74"/>
      <p:boldItalic r:id="rId75"/>
    </p:embeddedFont>
    <p:embeddedFont>
      <p:font typeface="Questrial"/>
      <p:regular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font" Target="fonts/CenturyGothic-bold.fntdata"/><Relationship Id="rId72" Type="http://schemas.openxmlformats.org/officeDocument/2006/relationships/font" Target="fonts/CenturyGothic-regular.fntdata"/><Relationship Id="rId31" Type="http://schemas.openxmlformats.org/officeDocument/2006/relationships/slide" Target="slides/slide27.xml"/><Relationship Id="rId75" Type="http://schemas.openxmlformats.org/officeDocument/2006/relationships/font" Target="fonts/CenturyGothic-boldItalic.fntdata"/><Relationship Id="rId30" Type="http://schemas.openxmlformats.org/officeDocument/2006/relationships/slide" Target="slides/slide26.xml"/><Relationship Id="rId74" Type="http://schemas.openxmlformats.org/officeDocument/2006/relationships/font" Target="fonts/CenturyGothic-italic.fntdata"/><Relationship Id="rId33" Type="http://schemas.openxmlformats.org/officeDocument/2006/relationships/slide" Target="slides/slide29.xml"/><Relationship Id="rId32" Type="http://schemas.openxmlformats.org/officeDocument/2006/relationships/slide" Target="slides/slide28.xml"/><Relationship Id="rId76" Type="http://schemas.openxmlformats.org/officeDocument/2006/relationships/font" Target="fonts/Questrial-regular.fntdata"/><Relationship Id="rId35" Type="http://schemas.openxmlformats.org/officeDocument/2006/relationships/slide" Target="slides/slide31.xml"/><Relationship Id="rId34" Type="http://schemas.openxmlformats.org/officeDocument/2006/relationships/slide" Target="slides/slide30.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Intel" TargetMode="External"/><Relationship Id="rId3" Type="http://schemas.openxmlformats.org/officeDocument/2006/relationships/hyperlink" Target="https://en.wikipedia.org/wiki/Hardware_register" TargetMode="External"/><Relationship Id="rId4" Type="http://schemas.openxmlformats.org/officeDocument/2006/relationships/hyperlink" Target="https://en.wikipedia.org/wiki/Serial_ATA" TargetMode="External"/><Relationship Id="rId5" Type="http://schemas.openxmlformats.org/officeDocument/2006/relationships/hyperlink" Target="https://en.wikipedia.org/wiki/Host_controller" TargetMode="External"/><Relationship Id="rId6" Type="http://schemas.openxmlformats.org/officeDocument/2006/relationships/hyperlink" Target="https://en.wikipedia.org/wiki/Intel_chips" TargetMode="External"/><Relationship Id="rId7" Type="http://schemas.openxmlformats.org/officeDocument/2006/relationships/hyperlink" Target="https://en.wikipedia.org/wiki/Advanced_Host_Controller_Interface#cite_note-:0-1"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30" name="Google Shape;230;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3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tr-TR" sz="1200" u="none" cap="none" strike="noStrike">
                <a:solidFill>
                  <a:schemeClr val="dk1"/>
                </a:solidFill>
                <a:latin typeface="Calibri"/>
                <a:ea typeface="Calibri"/>
                <a:cs typeface="Calibri"/>
                <a:sym typeface="Calibri"/>
              </a:rPr>
              <a:t>If you emphasize quality at the end of a project, you emphasize system testing. Testing is what many people think of when they think of software quality assurance. Testing, however , is only one part of a complete quality -assurance strategy, and it's not the most influential part . Testing can't detect a flaw such as building the wrong product or building the right product in the wrong way. Such flaws must be worked out earlier than in testing— before construction begins.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tr-TR" sz="1200" u="none" cap="none" strike="noStrike">
                <a:solidFill>
                  <a:schemeClr val="dk1"/>
                </a:solidFill>
                <a:latin typeface="Calibri"/>
                <a:ea typeface="Calibri"/>
                <a:cs typeface="Calibri"/>
                <a:sym typeface="Calibri"/>
              </a:rPr>
              <a:t>If you emphasize quality in the middle of the project</a:t>
            </a:r>
            <a:r>
              <a:rPr b="1" i="0" lang="tr-TR" sz="1200" u="none" cap="none" strike="noStrike">
                <a:solidFill>
                  <a:schemeClr val="dk1"/>
                </a:solidFill>
                <a:latin typeface="Calibri"/>
                <a:ea typeface="Calibri"/>
                <a:cs typeface="Calibri"/>
                <a:sym typeface="Calibri"/>
              </a:rPr>
              <a:t>, you emphasize construction practices</a:t>
            </a:r>
            <a:r>
              <a:rPr b="0" i="0" lang="tr-TR" sz="1200" u="none" cap="none" strike="noStrike">
                <a:solidFill>
                  <a:schemeClr val="dk1"/>
                </a:solidFill>
                <a:latin typeface="Calibri"/>
                <a:ea typeface="Calibri"/>
                <a:cs typeface="Calibri"/>
                <a:sym typeface="Calibri"/>
              </a:rPr>
              <a:t>. </a:t>
            </a:r>
            <a:r>
              <a:rPr b="1" i="0" lang="tr-TR" sz="1200" u="none" cap="none" strike="noStrike">
                <a:solidFill>
                  <a:schemeClr val="dk1"/>
                </a:solidFill>
                <a:latin typeface="Calibri"/>
                <a:ea typeface="Calibri"/>
                <a:cs typeface="Calibri"/>
                <a:sym typeface="Calibri"/>
              </a:rPr>
              <a:t>Such practices are the focus of most of this course</a:t>
            </a:r>
            <a:r>
              <a:rPr b="0" i="0" lang="tr-TR" sz="1200" u="none" cap="none" strike="noStrike">
                <a:solidFill>
                  <a:schemeClr val="dk1"/>
                </a:solidFill>
                <a:latin typeface="Calibri"/>
                <a:ea typeface="Calibri"/>
                <a:cs typeface="Calibri"/>
                <a:sym typeface="Calibri"/>
              </a:rPr>
              <a:t>. If you emphasize quality at the beginning of the project, you plan for, require, and design a high-quality product . If you start the process with designs for a </a:t>
            </a:r>
            <a:r>
              <a:rPr b="1" i="0" lang="tr-TR" sz="1200" u="none" cap="none" strike="noStrike">
                <a:solidFill>
                  <a:schemeClr val="dk1"/>
                </a:solidFill>
                <a:latin typeface="Calibri"/>
                <a:ea typeface="Calibri"/>
                <a:cs typeface="Calibri"/>
                <a:sym typeface="Calibri"/>
              </a:rPr>
              <a:t>Murat 124</a:t>
            </a:r>
            <a:r>
              <a:rPr b="0" i="0" lang="tr-TR" sz="1200" u="none" cap="none" strike="noStrike">
                <a:solidFill>
                  <a:schemeClr val="dk1"/>
                </a:solidFill>
                <a:latin typeface="Calibri"/>
                <a:ea typeface="Calibri"/>
                <a:cs typeface="Calibri"/>
                <a:sym typeface="Calibri"/>
              </a:rPr>
              <a:t>, you can test it all you want to, and it will never turn into a </a:t>
            </a:r>
            <a:r>
              <a:rPr b="1" i="0" lang="tr-TR" sz="1200" u="none" cap="none" strike="noStrike">
                <a:solidFill>
                  <a:schemeClr val="dk1"/>
                </a:solidFill>
                <a:latin typeface="Calibri"/>
                <a:ea typeface="Calibri"/>
                <a:cs typeface="Calibri"/>
                <a:sym typeface="Calibri"/>
              </a:rPr>
              <a:t>Rolls-Royce</a:t>
            </a:r>
            <a:r>
              <a:rPr b="0" i="0" lang="tr-TR" sz="1200" u="none" cap="none" strike="noStrike">
                <a:solidFill>
                  <a:schemeClr val="dk1"/>
                </a:solidFill>
                <a:latin typeface="Calibri"/>
                <a:ea typeface="Calibri"/>
                <a:cs typeface="Calibri"/>
                <a:sym typeface="Calibri"/>
              </a:rPr>
              <a:t>. You might build the best possible </a:t>
            </a:r>
            <a:r>
              <a:rPr b="1" i="0" lang="tr-TR" sz="1200" u="none" cap="none" strike="noStrike">
                <a:solidFill>
                  <a:schemeClr val="dk1"/>
                </a:solidFill>
                <a:latin typeface="Calibri"/>
                <a:ea typeface="Calibri"/>
                <a:cs typeface="Calibri"/>
                <a:sym typeface="Calibri"/>
              </a:rPr>
              <a:t>Murat 124</a:t>
            </a:r>
            <a:r>
              <a:rPr b="0" i="0" lang="tr-TR" sz="1200" u="none" cap="none" strike="noStrike">
                <a:solidFill>
                  <a:schemeClr val="dk1"/>
                </a:solidFill>
                <a:latin typeface="Calibri"/>
                <a:ea typeface="Calibri"/>
                <a:cs typeface="Calibri"/>
                <a:sym typeface="Calibri"/>
              </a:rPr>
              <a:t>, but if you want a </a:t>
            </a:r>
            <a:r>
              <a:rPr b="1" i="0" lang="tr-TR" sz="1200" u="none" cap="none" strike="noStrike">
                <a:solidFill>
                  <a:schemeClr val="dk1"/>
                </a:solidFill>
                <a:latin typeface="Calibri"/>
                <a:ea typeface="Calibri"/>
                <a:cs typeface="Calibri"/>
                <a:sym typeface="Calibri"/>
              </a:rPr>
              <a:t>Rolls-Royce</a:t>
            </a:r>
            <a:r>
              <a:rPr b="0" i="0" lang="tr-TR" sz="1200" u="none" cap="none" strike="noStrike">
                <a:solidFill>
                  <a:schemeClr val="dk1"/>
                </a:solidFill>
                <a:latin typeface="Calibri"/>
                <a:ea typeface="Calibri"/>
                <a:cs typeface="Calibri"/>
                <a:sym typeface="Calibri"/>
              </a:rPr>
              <a:t>, you have to plan from the beginning to build one. In software development, you do such planning when you define the problem, when you specify the solution, and when you design the solution.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tr-TR" sz="1200" u="none" cap="none" strike="noStrike">
                <a:solidFill>
                  <a:schemeClr val="dk1"/>
                </a:solidFill>
                <a:latin typeface="Calibri"/>
                <a:ea typeface="Calibri"/>
                <a:cs typeface="Calibri"/>
                <a:sym typeface="Calibri"/>
              </a:rPr>
              <a:t>Since construction is in the middle of a software project, by the time you get to construction, the earlier parts of the project have already laid some of the groundwork for success or failure. During construction , however, you should at least be able to determine </a:t>
            </a:r>
            <a:r>
              <a:rPr b="1" i="0" lang="tr-TR" sz="1200" u="none" cap="none" strike="noStrike">
                <a:solidFill>
                  <a:schemeClr val="dk1"/>
                </a:solidFill>
                <a:latin typeface="Calibri"/>
                <a:ea typeface="Calibri"/>
                <a:cs typeface="Calibri"/>
                <a:sym typeface="Calibri"/>
              </a:rPr>
              <a:t>how good your situation is and to back up if you see the black clouds of failure looming </a:t>
            </a:r>
            <a:r>
              <a:rPr b="0" i="0" lang="tr-TR" sz="1200" u="none" cap="none" strike="noStrike">
                <a:solidFill>
                  <a:schemeClr val="dk1"/>
                </a:solidFill>
                <a:latin typeface="Calibri"/>
                <a:ea typeface="Calibri"/>
                <a:cs typeface="Calibri"/>
                <a:sym typeface="Calibri"/>
              </a:rPr>
              <a:t>on the horizon. The rest of this chapter describes in detail why proper preparation is important and tells you how to determine whether you're really ready to begin construction.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42" name="Google Shape;242;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tr-TR" sz="1200" u="none" cap="none" strike="noStrike">
                <a:solidFill>
                  <a:schemeClr val="dk1"/>
                </a:solidFill>
                <a:latin typeface="Calibri"/>
                <a:ea typeface="Calibri"/>
                <a:cs typeface="Calibri"/>
                <a:sym typeface="Calibri"/>
              </a:rPr>
              <a:t>Some people have asserted that upstream activities such as architecture, design, and project planning aren't useful on modern software projects . In the main, such assertions are not well supported by research, past or present, or by current data. (See the rest of this chapter for details.) Opponents of prerequisites typically show examples of prerequisites that have been done poorly and then point out that such work isn't effective. Upstream activities can be done well, however, and industry data from the 1970s to the present day indicates that projects will run best if appropriate preparation activities are done before construction begins in earnest.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tr-TR" sz="1200" u="none" cap="none" strike="noStrike">
                <a:solidFill>
                  <a:schemeClr val="dk1"/>
                </a:solidFill>
                <a:latin typeface="Calibri"/>
                <a:ea typeface="Calibri"/>
                <a:cs typeface="Calibri"/>
                <a:sym typeface="Calibri"/>
              </a:rPr>
              <a:t>By far the most common project risks in software development </a:t>
            </a:r>
            <a:r>
              <a:rPr b="1" i="0" lang="tr-TR" sz="1200" u="none" cap="none" strike="noStrike">
                <a:solidFill>
                  <a:srgbClr val="C00000"/>
                </a:solidFill>
                <a:latin typeface="Calibri"/>
                <a:ea typeface="Calibri"/>
                <a:cs typeface="Calibri"/>
                <a:sym typeface="Calibri"/>
              </a:rPr>
              <a:t>are </a:t>
            </a:r>
            <a:r>
              <a:rPr b="1" i="1" lang="tr-TR" sz="1200" u="none" cap="none" strike="noStrike">
                <a:solidFill>
                  <a:srgbClr val="C00000"/>
                </a:solidFill>
                <a:latin typeface="Calibri"/>
                <a:ea typeface="Calibri"/>
                <a:cs typeface="Calibri"/>
                <a:sym typeface="Calibri"/>
              </a:rPr>
              <a:t>poor requirements</a:t>
            </a:r>
            <a:r>
              <a:rPr b="1" i="1" lang="tr-TR" sz="1200" u="none" cap="none" strike="noStrike">
                <a:solidFill>
                  <a:schemeClr val="dk1"/>
                </a:solidFill>
                <a:latin typeface="Calibri"/>
                <a:ea typeface="Calibri"/>
                <a:cs typeface="Calibri"/>
                <a:sym typeface="Calibri"/>
              </a:rPr>
              <a:t> </a:t>
            </a:r>
            <a:r>
              <a:rPr b="1" i="0" lang="tr-TR" sz="1200" u="none" cap="none" strike="noStrike">
                <a:solidFill>
                  <a:schemeClr val="dk1"/>
                </a:solidFill>
                <a:latin typeface="Calibri"/>
                <a:ea typeface="Calibri"/>
                <a:cs typeface="Calibri"/>
                <a:sym typeface="Calibri"/>
              </a:rPr>
              <a:t>and poor </a:t>
            </a:r>
            <a:r>
              <a:rPr b="1" i="1" lang="tr-TR" sz="1200" u="none" cap="none" strike="noStrike">
                <a:solidFill>
                  <a:srgbClr val="C00000"/>
                </a:solidFill>
                <a:latin typeface="Calibri"/>
                <a:ea typeface="Calibri"/>
                <a:cs typeface="Calibri"/>
                <a:sym typeface="Calibri"/>
              </a:rPr>
              <a:t>project planning</a:t>
            </a:r>
            <a:r>
              <a:rPr b="1" i="0" lang="tr-TR" sz="1200" u="none" cap="none" strike="noStrike">
                <a:solidFill>
                  <a:schemeClr val="dk1"/>
                </a:solidFill>
                <a:latin typeface="Calibri"/>
                <a:ea typeface="Calibri"/>
                <a:cs typeface="Calibri"/>
                <a:sym typeface="Calibri"/>
              </a:rPr>
              <a:t>, thus preparation tends to focus on improving requirements and project plans.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tr-TR"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p:txBody>
      </p:sp>
      <p:sp>
        <p:nvSpPr>
          <p:cNvPr id="249" name="Google Shape;249;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tr-TR" sz="1200" u="none" cap="none" strike="noStrike">
                <a:solidFill>
                  <a:schemeClr val="dk1"/>
                </a:solidFill>
                <a:latin typeface="Calibri"/>
                <a:ea typeface="Calibri"/>
                <a:cs typeface="Calibri"/>
                <a:sym typeface="Calibri"/>
              </a:rPr>
              <a:t>Suggestion 1: Read the argument in the next section. It may tell you a few things you haven't thought of.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tr-TR" sz="1200" u="none" cap="none" strike="noStrike">
                <a:solidFill>
                  <a:schemeClr val="dk1"/>
                </a:solidFill>
                <a:latin typeface="Calibri"/>
                <a:ea typeface="Calibri"/>
                <a:cs typeface="Calibri"/>
                <a:sym typeface="Calibri"/>
              </a:rPr>
              <a:t>Suggestion 2: Pay attention to the problems you experience. It takes only a few large programs to learn that you can avoid a lot of stress by planning ahead. Let your own experience be your guide.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tr-TR" sz="1200" u="none" cap="none" strike="noStrike">
                <a:solidFill>
                  <a:schemeClr val="dk1"/>
                </a:solidFill>
                <a:latin typeface="Calibri"/>
                <a:ea typeface="Calibri"/>
                <a:cs typeface="Calibri"/>
                <a:sym typeface="Calibri"/>
              </a:rPr>
              <a:t>A few years ago, however, I was working on a Department of Defense project that was focusing on requirements development when the Army general in charge of the project came for a visit. We told him that we were developing requirements and that we were mainly talking to our customer, capturing requirements, and outlining the design. He insisted on seeing code anyway. We told him there was no code, but he walked around a work bay of 100 people, determined to catch someone programming. Frustrated by seeing so many people away from their desks or working on requirements and design, the large, round man with the loud voice finally pointed to the engineer sitting next to me and bellowed, "What's he doing? He must be writing code!" In fact, the engineer was working on a document-formatting utility, but the general wanted to find code, thought it looked like code, and wanted the engineer to be working on code, so we told him it was code.</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tr-TR" sz="1200" u="none" cap="none" strike="noStrike">
                <a:solidFill>
                  <a:schemeClr val="dk1"/>
                </a:solidFill>
                <a:latin typeface="Calibri"/>
                <a:ea typeface="Calibri"/>
                <a:cs typeface="Calibri"/>
                <a:sym typeface="Calibri"/>
              </a:rPr>
              <a:t>If the manager of your project pretends to be a brigadier general and orders you to start coding right away, it's easy to say, "Yes, Sir!" (What's the harm? The old guy must know what he's talking about.) This is a bad response, and you have several better alternatives. First, you can flatly refuse to do work in an ineffective order. If your relationships with your boss and your bank account are healthy enough for you to be able to do this, good luck.</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tr-TR" sz="1200" u="none" cap="none" strike="noStrike">
                <a:solidFill>
                  <a:schemeClr val="dk1"/>
                </a:solidFill>
                <a:latin typeface="Calibri"/>
                <a:ea typeface="Calibri"/>
                <a:cs typeface="Calibri"/>
                <a:sym typeface="Calibri"/>
              </a:rPr>
              <a:t>A second questionable alternative is pretending to be coding when you're not. Put an old program listing on the corner of your desk. Then go right ahead and develop your requirements and architecture, with or without your boss's approval. You'll do the project faster and with higher-quality results. Some people find this approach ethically objectionable, but from your boss's perspective, ignorance will be bliss.</a:t>
            </a:r>
            <a:endParaRPr/>
          </a:p>
          <a:p>
            <a:pPr indent="0" lvl="0" marL="0" marR="0" rtl="0" algn="l">
              <a:spcBef>
                <a:spcPts val="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tr-TR" sz="1200" u="none" cap="none" strike="noStrike">
                <a:solidFill>
                  <a:schemeClr val="dk1"/>
                </a:solidFill>
                <a:latin typeface="Calibri"/>
                <a:ea typeface="Calibri"/>
                <a:cs typeface="Calibri"/>
                <a:sym typeface="Calibri"/>
              </a:rPr>
              <a:t>Third, you can educate your boss in the nuances of technical projects. This is a good approach because it increases the number of enlightened bosses in the world. The next subsection presents an extended rationale for taking the time to do prerequisites before construction.</a:t>
            </a:r>
            <a:endParaRPr/>
          </a:p>
          <a:p>
            <a:pPr indent="0" lvl="0" marL="0" marR="0" rtl="0" algn="l">
              <a:spcBef>
                <a:spcPts val="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tr-TR" sz="1200" u="none" cap="none" strike="noStrike">
                <a:solidFill>
                  <a:schemeClr val="dk1"/>
                </a:solidFill>
                <a:latin typeface="Calibri"/>
                <a:ea typeface="Calibri"/>
                <a:cs typeface="Calibri"/>
                <a:sym typeface="Calibri"/>
              </a:rPr>
              <a:t>Finally, you can find another job. Despite economic ups and downs, good programmers are perennially in short supply (BLS 2002), and life is too short to work in an unenlightened programming shop when plenty of better alternatives are available.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56" name="Google Shape;256;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4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tr-TR" sz="1200" u="none" cap="none" strike="noStrike">
                <a:solidFill>
                  <a:schemeClr val="dk1"/>
                </a:solidFill>
                <a:latin typeface="Calibri"/>
                <a:ea typeface="Calibri"/>
                <a:cs typeface="Calibri"/>
                <a:sym typeface="Calibri"/>
              </a:rPr>
              <a:t>The average project still exerts most of its defect-correction effort on the right side of Figure 3-1 , which means that debugging and associated rework takes about </a:t>
            </a:r>
            <a:r>
              <a:rPr b="1" i="0" lang="tr-TR" sz="1200" u="none" cap="none" strike="noStrike">
                <a:solidFill>
                  <a:schemeClr val="dk1"/>
                </a:solidFill>
                <a:latin typeface="Calibri"/>
                <a:ea typeface="Calibri"/>
                <a:cs typeface="Calibri"/>
                <a:sym typeface="Calibri"/>
              </a:rPr>
              <a:t>50 percent</a:t>
            </a:r>
            <a:r>
              <a:rPr b="0" i="0" lang="tr-TR" sz="1200" u="none" cap="none" strike="noStrike">
                <a:solidFill>
                  <a:schemeClr val="dk1"/>
                </a:solidFill>
                <a:latin typeface="Calibri"/>
                <a:ea typeface="Calibri"/>
                <a:cs typeface="Calibri"/>
                <a:sym typeface="Calibri"/>
              </a:rPr>
              <a:t> of the time spent in a typical software development cycle (Mills 1983; Boehm 1987a; Cooper and Mullen 1993; Fishman 1996; Haley 1996; Wheeler, Brykczynski, and Meeson 1996; Jones 1998; Shull et al. 2002; Wiegers 2002).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tr-TR" sz="1200" u="none" cap="none" strike="noStrike">
                <a:solidFill>
                  <a:schemeClr val="dk1"/>
                </a:solidFill>
                <a:latin typeface="Calibri"/>
                <a:ea typeface="Calibri"/>
                <a:cs typeface="Calibri"/>
                <a:sym typeface="Calibri"/>
              </a:rPr>
              <a:t>Dozens of companies have found that simply focusing on correcting defects earlier rather than later in a project can cut development costs and schedules by factors of two or more (McConnell 2004). This is a healthy incentive to </a:t>
            </a:r>
            <a:r>
              <a:rPr b="1" i="0" lang="tr-TR" sz="1200" u="none" cap="none" strike="noStrike">
                <a:solidFill>
                  <a:schemeClr val="dk1"/>
                </a:solidFill>
                <a:latin typeface="Calibri"/>
                <a:ea typeface="Calibri"/>
                <a:cs typeface="Calibri"/>
                <a:sym typeface="Calibri"/>
              </a:rPr>
              <a:t>find and fix your problems as early as you can</a:t>
            </a:r>
            <a:r>
              <a:rPr b="0" i="0" lang="tr-TR" sz="1200" u="none" cap="none" strike="noStrike">
                <a:solidFill>
                  <a:schemeClr val="dk1"/>
                </a:solidFill>
                <a:latin typeface="Calibri"/>
                <a:ea typeface="Calibri"/>
                <a:cs typeface="Calibri"/>
                <a:sym typeface="Calibri"/>
              </a:rPr>
              <a: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82" name="Google Shape;282;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tr-TR" sz="1200" u="none" cap="none" strike="noStrike">
                <a:solidFill>
                  <a:schemeClr val="dk1"/>
                </a:solidFill>
                <a:latin typeface="Calibri"/>
                <a:ea typeface="Calibri"/>
                <a:cs typeface="Calibri"/>
                <a:sym typeface="Calibri"/>
              </a:rPr>
              <a:t>Different kinds of software projects call for different balances between preparation and construction. Every project is unique, but projects do tend to fall into general development styles. Table 3-2 shows three of the most common kinds of projects and lists the practices that are typically best suited to each kind of project.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tr-TR" sz="1200" u="none" cap="none" strike="noStrike">
                <a:solidFill>
                  <a:schemeClr val="dk1"/>
                </a:solidFill>
                <a:latin typeface="Calibri"/>
                <a:ea typeface="Calibri"/>
                <a:cs typeface="Calibri"/>
                <a:sym typeface="Calibri"/>
              </a:rPr>
              <a:t>McConnell, Steve (2004-06-09). Code Complete (2nd Edition) (Developer Best Practices) (Kindle Locations 1073-1075). Pearson Education. Kindle Edition. </a:t>
            </a:r>
            <a:endParaRPr b="0" i="0" sz="1200" u="none" cap="none" strike="noStrike">
              <a:solidFill>
                <a:schemeClr val="dk1"/>
              </a:solidFill>
              <a:latin typeface="Calibri"/>
              <a:ea typeface="Calibri"/>
              <a:cs typeface="Calibri"/>
              <a:sym typeface="Calibri"/>
            </a:endParaRPr>
          </a:p>
        </p:txBody>
      </p:sp>
      <p:sp>
        <p:nvSpPr>
          <p:cNvPr id="290" name="Google Shape;290;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4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4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tr-TR" sz="1200" u="none" cap="none" strike="noStrike">
                <a:solidFill>
                  <a:schemeClr val="dk1"/>
                </a:solidFill>
                <a:latin typeface="Calibri"/>
                <a:ea typeface="Calibri"/>
                <a:cs typeface="Calibri"/>
                <a:sym typeface="Calibri"/>
              </a:rPr>
              <a:t>Gereksinim analizi olmadan yapılan ardışıl (Sequential) geliştirme yaklaşımında, proje adımları teker teker tamamlanır, eğer kodda bir hata varsa bunun fark edilip giderilmesi projenin sonuna sarkabilir. Bu durumda, projenin tekrar yapılmasının maliyeti orijinal proje maliyetidir.</a:t>
            </a:r>
            <a:endParaRPr/>
          </a:p>
          <a:p>
            <a:pPr indent="0" lvl="0" marL="0" marR="0" rtl="0" algn="l">
              <a:spcBef>
                <a:spcPts val="0"/>
              </a:spcBef>
              <a:spcAft>
                <a:spcPts val="0"/>
              </a:spcAft>
              <a:buNone/>
            </a:pPr>
            <a:r>
              <a:t/>
            </a:r>
            <a:endParaRPr b="1"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1" lang="tr-TR" sz="1200" u="none" cap="none" strike="noStrike">
                <a:solidFill>
                  <a:schemeClr val="dk1"/>
                </a:solidFill>
                <a:latin typeface="Calibri"/>
                <a:ea typeface="Calibri"/>
                <a:cs typeface="Calibri"/>
                <a:sym typeface="Calibri"/>
              </a:rPr>
              <a:t>Gereksinim analizi olmadan yapılan İterative geliştirme durumunda ise her adım sonunda yapılan kontrollerin projeye olan maliyeti daha az olacaktır. Sonuç itibariyle ardışıl proje maliyeti 1 milyon dolar olurken, iterative geliştirme faaliyet 875 bin dolarda kalmıştır. Ancak her iki durumda da proje maliyetleri yüksektir.</a:t>
            </a:r>
            <a:endParaRPr/>
          </a:p>
          <a:p>
            <a:pPr indent="0" lvl="0" marL="0" marR="0" rtl="0" algn="l">
              <a:spcBef>
                <a:spcPts val="0"/>
              </a:spcBef>
              <a:spcAft>
                <a:spcPts val="0"/>
              </a:spcAft>
              <a:buNone/>
            </a:pPr>
            <a:r>
              <a:t/>
            </a:r>
            <a:endParaRPr b="1"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1" lang="tr-TR" sz="1200" u="none" cap="none" strike="noStrike">
                <a:solidFill>
                  <a:schemeClr val="dk1"/>
                </a:solidFill>
                <a:latin typeface="Calibri"/>
                <a:ea typeface="Calibri"/>
                <a:cs typeface="Calibri"/>
                <a:sym typeface="Calibri"/>
              </a:rPr>
              <a:t>The iterative project that abbreviates or eliminates prerequisites will differ in two ways from a sequential project that does the same thing. </a:t>
            </a:r>
            <a:endParaRPr b="1"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1"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1" lang="tr-TR" sz="1200" u="none" cap="none" strike="noStrike">
                <a:solidFill>
                  <a:schemeClr val="dk1"/>
                </a:solidFill>
                <a:latin typeface="Calibri"/>
                <a:ea typeface="Calibri"/>
                <a:cs typeface="Calibri"/>
                <a:sym typeface="Calibri"/>
              </a:rPr>
              <a:t>First, average defect correction costs will be lower because defects will tend to be detected closer to the time they were inserted into the software. However, the defects will still be detected late in each iteration, and correcting them will require parts of the software to be redesigned, recoded, and retested— which makes the defect-correction cost higher than it needs to be.</a:t>
            </a:r>
            <a:endParaRPr b="1"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1"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1"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1" lang="tr-TR" sz="1200" u="none" cap="none" strike="noStrike">
                <a:solidFill>
                  <a:schemeClr val="dk1"/>
                </a:solidFill>
                <a:latin typeface="Calibri"/>
                <a:ea typeface="Calibri"/>
                <a:cs typeface="Calibri"/>
                <a:sym typeface="Calibri"/>
              </a:rPr>
              <a:t>Second, with iterative approaches costs will be absorbed piecemeal, throughout the project, rather than being clustered at the end. When all the dust settles, the total cost will be similar but it won't seem as high because the price will have been paid in small installments over the course of the project, rather than paid all at once at the end.</a:t>
            </a:r>
            <a:endParaRPr/>
          </a:p>
          <a:p>
            <a:pPr indent="0" lvl="0" marL="0" marR="0" rtl="0" algn="l">
              <a:spcBef>
                <a:spcPts val="0"/>
              </a:spcBef>
              <a:spcAft>
                <a:spcPts val="0"/>
              </a:spcAft>
              <a:buNone/>
            </a:pPr>
            <a:r>
              <a:t/>
            </a:r>
            <a:endParaRPr b="1"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1" i="1" sz="1200" u="none" cap="none" strike="noStrike">
              <a:solidFill>
                <a:schemeClr val="dk1"/>
              </a:solidFill>
              <a:latin typeface="Calibri"/>
              <a:ea typeface="Calibri"/>
              <a:cs typeface="Calibri"/>
              <a:sym typeface="Calibri"/>
            </a:endParaRPr>
          </a:p>
        </p:txBody>
      </p:sp>
      <p:sp>
        <p:nvSpPr>
          <p:cNvPr id="311" name="Google Shape;311;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tr-TR" sz="1200" u="none" cap="none" strike="noStrike">
                <a:solidFill>
                  <a:schemeClr val="dk1"/>
                </a:solidFill>
                <a:latin typeface="Calibri"/>
                <a:ea typeface="Calibri"/>
                <a:cs typeface="Calibri"/>
                <a:sym typeface="Calibri"/>
              </a:rPr>
              <a:t>Buradan da anlaşılacağı gibi gereksinim analizi proje maliyetlerini ciddi miktarda azaltabilir.</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tr-TR" sz="1200" u="none" cap="none" strike="noStrike">
                <a:solidFill>
                  <a:schemeClr val="dk1"/>
                </a:solidFill>
                <a:latin typeface="Calibri"/>
                <a:ea typeface="Calibri"/>
                <a:cs typeface="Calibri"/>
                <a:sym typeface="Calibri"/>
              </a:rPr>
              <a:t>As Table illustrates , a focus on prerequisites can reduce costs regardless of whether you use an iterative or a sequential approach. Iterative approaches are usually a better option for many reasons, but an iterative approach that ignores prerequisites can end up costing significantly more than a sequential project that pays close attention to prerequisites.</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tr-TR" sz="1200" u="none" cap="none" strike="noStrike">
                <a:solidFill>
                  <a:schemeClr val="dk1"/>
                </a:solidFill>
                <a:latin typeface="Calibri"/>
                <a:ea typeface="Calibri"/>
                <a:cs typeface="Calibri"/>
                <a:sym typeface="Calibri"/>
              </a:rPr>
              <a:t>As Table suggested, most projects are neither completely sequential nor completely iterative. It isn't practical to specify 100 percent of the requirements or design up front, but most projects find value in identifying at least the most critical requirements and architectural elements early.</a:t>
            </a:r>
            <a:endParaRPr/>
          </a:p>
          <a:p>
            <a:pPr indent="0" lvl="0" marL="0" marR="0" rtl="0" algn="l">
              <a:spcBef>
                <a:spcPts val="0"/>
              </a:spcBef>
              <a:spcAft>
                <a:spcPts val="0"/>
              </a:spcAft>
              <a:buNone/>
            </a:pPr>
            <a:r>
              <a:t/>
            </a:r>
            <a:endParaRPr b="1" i="0" sz="1200" u="none" cap="none" strike="noStrike">
              <a:solidFill>
                <a:schemeClr val="dk1"/>
              </a:solidFill>
              <a:latin typeface="Calibri"/>
              <a:ea typeface="Calibri"/>
              <a:cs typeface="Calibri"/>
              <a:sym typeface="Calibri"/>
            </a:endParaRPr>
          </a:p>
        </p:txBody>
      </p:sp>
      <p:sp>
        <p:nvSpPr>
          <p:cNvPr id="318" name="Google Shape;318;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tr-TR" sz="1200" u="none" cap="none" strike="noStrike">
                <a:solidFill>
                  <a:schemeClr val="dk1"/>
                </a:solidFill>
                <a:latin typeface="Calibri"/>
                <a:ea typeface="Calibri"/>
                <a:cs typeface="Calibri"/>
                <a:sym typeface="Calibri"/>
              </a:rPr>
              <a:t>One common rule of thumb is to plan to specify about 80 percent of the requirements up front, allocate time for additional requirements to be specified later, and then practice systematic change control to accept only the most valuable new requirements as the project progresses. Another alternative is to specify only the most important 20 percent of the requirements up front and plan to develop the rest of the software in small increments, specifying additional requirements and designs as you go. Figure 3-2 and Figure 3-3 reflect these different approaches.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tr-TR" sz="1200" u="none" cap="none" strike="noStrike">
                <a:solidFill>
                  <a:schemeClr val="dk1"/>
                </a:solidFill>
                <a:latin typeface="Calibri"/>
                <a:ea typeface="Calibri"/>
                <a:cs typeface="Calibri"/>
                <a:sym typeface="Calibri"/>
              </a:rPr>
              <a:t>McConnell, Steve (2004-06-09). Code Complete (2nd Edition) (Developer Best Practices) (Kindle Locations 1216-1220). Pearson Education. Kindle Edition. </a:t>
            </a:r>
            <a:endParaRPr b="0" i="0" sz="1200" u="none" cap="none" strike="noStrike">
              <a:solidFill>
                <a:schemeClr val="dk1"/>
              </a:solidFill>
              <a:latin typeface="Calibri"/>
              <a:ea typeface="Calibri"/>
              <a:cs typeface="Calibri"/>
              <a:sym typeface="Calibri"/>
            </a:endParaRPr>
          </a:p>
        </p:txBody>
      </p:sp>
      <p:sp>
        <p:nvSpPr>
          <p:cNvPr id="325" name="Google Shape;325;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tr-TR" sz="1200" u="none" cap="none" strike="noStrike">
                <a:solidFill>
                  <a:schemeClr val="dk1"/>
                </a:solidFill>
                <a:latin typeface="Calibri"/>
                <a:ea typeface="Calibri"/>
                <a:cs typeface="Calibri"/>
                <a:sym typeface="Calibri"/>
              </a:rPr>
              <a:t>CHOOSING BETWEEN ITERATIVE AND SEQUENTIAL APPROACHES The extent to which prerequisites need to be satisfied up front will vary with the project type indicated in Table 3-2 , project formality, technical environment , staff capabilities, and project business goals. You might choose a more sequential (up-front) approach when The requirements are fairly stable. The design is straightforward and fairly well understood. The development team is familiar with the applications area. The project contains little risk. Long-term predictability is important. The cost of changing requirements, design, and code downstream is likely to be high</a:t>
            </a:r>
            <a:r>
              <a:rPr b="1" i="0" lang="tr-TR" sz="1200" u="none" cap="none" strike="noStrike">
                <a:solidFill>
                  <a:schemeClr val="dk1"/>
                </a:solidFill>
                <a:latin typeface="Calibri"/>
                <a:ea typeface="Calibri"/>
                <a:cs typeface="Calibri"/>
                <a:sym typeface="Calibri"/>
              </a:rPr>
              <a:t>. You might choose a more iterative (as-you-go) approach when The requirements are not well understood or you expect them to be unstable for other reasons</a:t>
            </a:r>
            <a:r>
              <a:rPr b="0" i="0" lang="tr-TR" sz="1200" u="none" cap="none" strike="noStrike">
                <a:solidFill>
                  <a:schemeClr val="dk1"/>
                </a:solidFill>
                <a:latin typeface="Calibri"/>
                <a:ea typeface="Calibri"/>
                <a:cs typeface="Calibri"/>
                <a:sym typeface="Calibri"/>
              </a:rPr>
              <a:t>. </a:t>
            </a:r>
            <a:r>
              <a:rPr b="1" i="0" lang="tr-TR" sz="1200" u="none" cap="none" strike="noStrike">
                <a:solidFill>
                  <a:schemeClr val="dk1"/>
                </a:solidFill>
                <a:latin typeface="Calibri"/>
                <a:ea typeface="Calibri"/>
                <a:cs typeface="Calibri"/>
                <a:sym typeface="Calibri"/>
              </a:rPr>
              <a:t>The design is complex, challenging, or both</a:t>
            </a:r>
            <a:r>
              <a:rPr b="0" i="0" lang="tr-TR" sz="1200" u="none" cap="none" strike="noStrike">
                <a:solidFill>
                  <a:schemeClr val="dk1"/>
                </a:solidFill>
                <a:latin typeface="Calibri"/>
                <a:ea typeface="Calibri"/>
                <a:cs typeface="Calibri"/>
                <a:sym typeface="Calibri"/>
              </a:rPr>
              <a:t>. The development team is unfamiliar with the applications area. The project contains a lot of risk. Long-term predictability is not important. The cost of changing requirements, design, and code downstream is likely to be low. Software being what it is, iterative approaches are useful much more often than sequential approaches are. You can adapt the prerequisites to your specific project by making them more or less formal and more or less complete, as you see fit. For a detailed discussion of different approaches to large and small projects (also known as the different approaches to formal and informal projects), see Chapter 27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32" name="Google Shape;332;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5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012f1a1c0e_0_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343" name="Google Shape;343;g1012f1a1c0e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012f1a1c0e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g1012f1a1c0e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The first prerequisite you need to fulfill before beginning construction is </a:t>
            </a:r>
            <a:r>
              <a:rPr b="1" i="1" lang="tr-TR" sz="1200" u="none" cap="none" strike="noStrike">
                <a:solidFill>
                  <a:schemeClr val="dk1"/>
                </a:solidFill>
                <a:latin typeface="Calibri"/>
                <a:ea typeface="Calibri"/>
                <a:cs typeface="Calibri"/>
                <a:sym typeface="Calibri"/>
              </a:rPr>
              <a:t>a clear statement of the problem that the system is supposed to solve</a:t>
            </a:r>
            <a:r>
              <a:rPr b="0" i="0" lang="tr-TR" sz="1200" u="none" cap="none" strike="noStrike">
                <a:solidFill>
                  <a:schemeClr val="dk1"/>
                </a:solidFill>
                <a:latin typeface="Calibri"/>
                <a:ea typeface="Calibri"/>
                <a:cs typeface="Calibri"/>
                <a:sym typeface="Calibri"/>
              </a:rPr>
              <a:t>. This is sometimes called "</a:t>
            </a:r>
            <a:r>
              <a:rPr b="1" i="0" lang="tr-TR" sz="1200" u="none" cap="none" strike="noStrike">
                <a:solidFill>
                  <a:schemeClr val="dk1"/>
                </a:solidFill>
                <a:latin typeface="Calibri"/>
                <a:ea typeface="Calibri"/>
                <a:cs typeface="Calibri"/>
                <a:sym typeface="Calibri"/>
              </a:rPr>
              <a:t>product vision</a:t>
            </a:r>
            <a:r>
              <a:rPr b="0" i="0" lang="tr-TR" sz="1200" u="none" cap="none" strike="noStrike">
                <a:solidFill>
                  <a:schemeClr val="dk1"/>
                </a:solidFill>
                <a:latin typeface="Calibri"/>
                <a:ea typeface="Calibri"/>
                <a:cs typeface="Calibri"/>
                <a:sym typeface="Calibri"/>
              </a:rPr>
              <a:t>," "</a:t>
            </a:r>
            <a:r>
              <a:rPr b="1" i="0" lang="tr-TR" sz="1200" u="none" cap="none" strike="noStrike">
                <a:solidFill>
                  <a:schemeClr val="dk1"/>
                </a:solidFill>
                <a:latin typeface="Calibri"/>
                <a:ea typeface="Calibri"/>
                <a:cs typeface="Calibri"/>
                <a:sym typeface="Calibri"/>
              </a:rPr>
              <a:t>vision statement</a:t>
            </a:r>
            <a:r>
              <a:rPr b="0" i="0" lang="tr-TR" sz="1200" u="none" cap="none" strike="noStrike">
                <a:solidFill>
                  <a:schemeClr val="dk1"/>
                </a:solidFill>
                <a:latin typeface="Calibri"/>
                <a:ea typeface="Calibri"/>
                <a:cs typeface="Calibri"/>
                <a:sym typeface="Calibri"/>
              </a:rPr>
              <a:t>," </a:t>
            </a:r>
            <a:r>
              <a:rPr b="1" i="0" lang="tr-TR" sz="1200" u="none" cap="none" strike="noStrike">
                <a:solidFill>
                  <a:schemeClr val="dk1"/>
                </a:solidFill>
                <a:latin typeface="Calibri"/>
                <a:ea typeface="Calibri"/>
                <a:cs typeface="Calibri"/>
                <a:sym typeface="Calibri"/>
              </a:rPr>
              <a:t>"mission statement</a:t>
            </a:r>
            <a:r>
              <a:rPr b="0" i="0" lang="tr-TR" sz="1200" u="none" cap="none" strike="noStrike">
                <a:solidFill>
                  <a:schemeClr val="dk1"/>
                </a:solidFill>
                <a:latin typeface="Calibri"/>
                <a:ea typeface="Calibri"/>
                <a:cs typeface="Calibri"/>
                <a:sym typeface="Calibri"/>
              </a:rPr>
              <a:t>," or "</a:t>
            </a:r>
            <a:r>
              <a:rPr b="1" i="0" lang="tr-TR" sz="1200" u="none" cap="none" strike="noStrike">
                <a:solidFill>
                  <a:schemeClr val="dk1"/>
                </a:solidFill>
                <a:latin typeface="Calibri"/>
                <a:ea typeface="Calibri"/>
                <a:cs typeface="Calibri"/>
                <a:sym typeface="Calibri"/>
              </a:rPr>
              <a:t>product definition</a:t>
            </a:r>
            <a:r>
              <a:rPr b="0" i="0" lang="tr-TR" sz="1200" u="none" cap="none" strike="noStrike">
                <a:solidFill>
                  <a:schemeClr val="dk1"/>
                </a:solidFill>
                <a:latin typeface="Calibri"/>
                <a:ea typeface="Calibri"/>
                <a:cs typeface="Calibri"/>
                <a:sym typeface="Calibri"/>
              </a:rPr>
              <a:t>." Here it's called "problem definition." Since this book is about construction, this section doesn't tell you how to write a problem definition; it tells you how to recognize whether one has been written at all and whether the one that's written will form a good foundation for construction.</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Daha önce söylediğimiz gibi, bu derste problemi nasıl doğru tanımlayacağımıza değimeyeceğiz, ancak doğru tanımlanmış bir problemi anlamamız lazım.</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Mesela, MegaMart gelen siparişleri karşılayamıyor</a:t>
            </a:r>
            <a:endParaRPr/>
          </a:p>
        </p:txBody>
      </p:sp>
      <p:sp>
        <p:nvSpPr>
          <p:cNvPr id="350" name="Google Shape;350;g1012f1a1c0e_0_17:notes"/>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tr-TR" sz="1200" u="none" cap="none" strike="noStrike">
                <a:solidFill>
                  <a:schemeClr val="dk1"/>
                </a:solidFill>
                <a:latin typeface="Calibri"/>
                <a:ea typeface="Calibri"/>
                <a:cs typeface="Calibri"/>
                <a:sym typeface="Calibri"/>
              </a:rP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012f1a1c0e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1012f1a1c0e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1" i="0" lang="tr-TR" sz="1200" u="none" cap="none" strike="noStrike">
                <a:solidFill>
                  <a:schemeClr val="dk1"/>
                </a:solidFill>
                <a:latin typeface="Calibri"/>
                <a:ea typeface="Calibri"/>
                <a:cs typeface="Calibri"/>
                <a:sym typeface="Calibri"/>
              </a:rPr>
              <a:t>The problem definition should be in user language, and the problem should be described from a user's point of view.</a:t>
            </a:r>
            <a:endParaRPr/>
          </a:p>
          <a:p>
            <a:pPr indent="0" lvl="0" marL="0" marR="0" rtl="0" algn="l">
              <a:spcBef>
                <a:spcPts val="0"/>
              </a:spcBef>
              <a:spcAft>
                <a:spcPts val="0"/>
              </a:spcAft>
              <a:buClr>
                <a:schemeClr val="dk1"/>
              </a:buClr>
              <a:buFont typeface="Calibri"/>
              <a:buNone/>
            </a:pPr>
            <a:r>
              <a:rPr b="1" i="0" lang="tr-TR" sz="1200" u="none" cap="none" strike="noStrike">
                <a:solidFill>
                  <a:schemeClr val="dk1"/>
                </a:solidFill>
                <a:latin typeface="Calibri"/>
                <a:ea typeface="Calibri"/>
                <a:cs typeface="Calibri"/>
                <a:sym typeface="Calibri"/>
              </a:rPr>
              <a:t>It usually should not be stated in technical computer terms. The best solution might not be a computer program. </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1" i="0" lang="tr-TR" sz="1200" u="none" cap="none" strike="noStrike">
                <a:solidFill>
                  <a:schemeClr val="dk1"/>
                </a:solidFill>
                <a:latin typeface="Calibri"/>
                <a:ea typeface="Calibri"/>
                <a:cs typeface="Calibri"/>
                <a:sym typeface="Calibri"/>
              </a:rPr>
              <a:t>The penalty for failing to define the problem is that you can waste a lot of time solving the wrong problem. </a:t>
            </a:r>
            <a:endParaRPr/>
          </a:p>
          <a:p>
            <a:pPr indent="0" lvl="0" marL="0" marR="0" rtl="0" algn="l">
              <a:spcBef>
                <a:spcPts val="0"/>
              </a:spcBef>
              <a:spcAft>
                <a:spcPts val="0"/>
              </a:spcAft>
              <a:buClr>
                <a:schemeClr val="dk1"/>
              </a:buClr>
              <a:buFont typeface="Calibri"/>
              <a:buNone/>
            </a:pPr>
            <a:r>
              <a:rPr b="1" i="0" lang="tr-TR" sz="1200" u="none" cap="none" strike="noStrike">
                <a:solidFill>
                  <a:schemeClr val="dk1"/>
                </a:solidFill>
                <a:latin typeface="Calibri"/>
                <a:ea typeface="Calibri"/>
                <a:cs typeface="Calibri"/>
                <a:sym typeface="Calibri"/>
              </a:rPr>
              <a:t>This is a double-barreled penalty because you also don't solve the right problem.</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357" name="Google Shape;357;g1012f1a1c0e_0_23:notes"/>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tr-TR" sz="1200" u="none" cap="none" strike="noStrike">
                <a:solidFill>
                  <a:schemeClr val="dk1"/>
                </a:solidFill>
                <a:latin typeface="Calibri"/>
                <a:ea typeface="Calibri"/>
                <a:cs typeface="Calibri"/>
                <a:sym typeface="Calibri"/>
              </a:rP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012f1a1c0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012f1a1c0e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1012f1a1c0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tr-T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012f1a1c0e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g1012f1a1c0e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Requirements describe in detail what a software system is supposed to do, and they are the first step toward a solution. The requirements activity is also known as "requirements development," "requirements analysis," "analysis," "requirements definition," "software requirements," "specification," "functional spec," and "spec."</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364" name="Google Shape;364;g1012f1a1c0e_0_29:notes"/>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tr-TR" sz="1200" u="none" cap="none" strike="noStrike">
                <a:solidFill>
                  <a:schemeClr val="dk1"/>
                </a:solidFill>
                <a:latin typeface="Calibri"/>
                <a:ea typeface="Calibri"/>
                <a:cs typeface="Calibri"/>
                <a:sym typeface="Calibri"/>
              </a:rPr>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012f1a1c0e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g1012f1a1c0e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Explicit requirements help to ensure that the user rather than the programmer drives the system's functionality.</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If the requirements are explicit, the user can review them and agree to them.</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Explicit requirements keep you from guessing what the user wants.</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If you have a disagreement with another programmer about what the program is supposed to do, you can resolve it by looking at the written requirements.</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371" name="Google Shape;371;g1012f1a1c0e_0_35:notes"/>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tr-TR" sz="1200" u="none" cap="none" strike="noStrike">
                <a:solidFill>
                  <a:schemeClr val="dk1"/>
                </a:solidFill>
                <a:latin typeface="Calibri"/>
                <a:ea typeface="Calibri"/>
                <a:cs typeface="Calibri"/>
                <a:sym typeface="Calibri"/>
              </a:rP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012f1a1c0e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g1012f1a1c0e_0_4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378" name="Google Shape;378;g1012f1a1c0e_0_41:notes"/>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tr-TR" sz="1400" u="none" cap="none" strike="noStrike">
                <a:solidFill>
                  <a:srgbClr val="000000"/>
                </a:solidFill>
                <a:latin typeface="Arial"/>
                <a:ea typeface="Arial"/>
                <a:cs typeface="Arial"/>
                <a:sym typeface="Arial"/>
              </a:rP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012f1a1c0e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g1012f1a1c0e_0_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Paying attention to requirements helps to minimize changes to a system after development begins. If you find a coding error during coding, you change a few lines of code and work goes on. If you find a requirements error during coding, you have to alter the design to meet the changed requirement. You might have to throw away part of the old design , and because it has to accommodate code that's already written, the new design will take longer than it would have in the first place. You also have to discard code and test cases affected by the requirement change and write new code and test cases. Even code that's otherwise unaffected must be retested so that you can be sure the changes in other areas haven't introduced any new errors.</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As we highlighted before If detected during coding, it's </a:t>
            </a:r>
            <a:r>
              <a:rPr b="1" i="0" lang="tr-TR" sz="1200" u="none" cap="none" strike="noStrike">
                <a:solidFill>
                  <a:schemeClr val="dk1"/>
                </a:solidFill>
                <a:latin typeface="Calibri"/>
                <a:ea typeface="Calibri"/>
                <a:cs typeface="Calibri"/>
                <a:sym typeface="Calibri"/>
              </a:rPr>
              <a:t>5– 10</a:t>
            </a:r>
            <a:r>
              <a:rPr b="0" i="0" lang="tr-TR" sz="1200" u="none" cap="none" strike="noStrike">
                <a:solidFill>
                  <a:schemeClr val="dk1"/>
                </a:solidFill>
                <a:latin typeface="Calibri"/>
                <a:ea typeface="Calibri"/>
                <a:cs typeface="Calibri"/>
                <a:sym typeface="Calibri"/>
              </a:rPr>
              <a:t> times as expensive; during system test, </a:t>
            </a:r>
            <a:r>
              <a:rPr b="1" i="0" lang="tr-TR" sz="1200" u="none" cap="none" strike="noStrike">
                <a:solidFill>
                  <a:schemeClr val="dk1"/>
                </a:solidFill>
                <a:latin typeface="Calibri"/>
                <a:ea typeface="Calibri"/>
                <a:cs typeface="Calibri"/>
                <a:sym typeface="Calibri"/>
              </a:rPr>
              <a:t>10</a:t>
            </a:r>
            <a:r>
              <a:rPr b="0" i="0" lang="tr-TR" sz="1200" u="none" cap="none" strike="noStrike">
                <a:solidFill>
                  <a:schemeClr val="dk1"/>
                </a:solidFill>
                <a:latin typeface="Calibri"/>
                <a:ea typeface="Calibri"/>
                <a:cs typeface="Calibri"/>
                <a:sym typeface="Calibri"/>
              </a:rPr>
              <a:t> times; and post-release, a whopping </a:t>
            </a:r>
            <a:r>
              <a:rPr b="1" i="0" lang="tr-TR" sz="1200" u="none" cap="none" strike="noStrike">
                <a:solidFill>
                  <a:schemeClr val="dk1"/>
                </a:solidFill>
                <a:latin typeface="Calibri"/>
                <a:ea typeface="Calibri"/>
                <a:cs typeface="Calibri"/>
                <a:sym typeface="Calibri"/>
              </a:rPr>
              <a:t>10– 100</a:t>
            </a:r>
            <a:r>
              <a:rPr b="0" i="0" lang="tr-TR" sz="1200" u="none" cap="none" strike="noStrike">
                <a:solidFill>
                  <a:schemeClr val="dk1"/>
                </a:solidFill>
                <a:latin typeface="Calibri"/>
                <a:ea typeface="Calibri"/>
                <a:cs typeface="Calibri"/>
                <a:sym typeface="Calibri"/>
              </a:rPr>
              <a:t> times as expensive as it would be if it were detected during requirements development.</a:t>
            </a:r>
            <a:endParaRPr/>
          </a:p>
        </p:txBody>
      </p:sp>
      <p:sp>
        <p:nvSpPr>
          <p:cNvPr id="384" name="Google Shape;384;g1012f1a1c0e_0_46:notes"/>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tr-TR" sz="1200" u="none" cap="none" strike="noStrike">
                <a:solidFill>
                  <a:schemeClr val="dk1"/>
                </a:solidFill>
                <a:latin typeface="Calibri"/>
                <a:ea typeface="Calibri"/>
                <a:cs typeface="Calibri"/>
                <a:sym typeface="Calibri"/>
              </a:rP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012f1a1c0e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g1012f1a1c0e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On a typical project, however, the customer can't reliably describe what is needed before the code is written. The problem isn't that the customers are a lower life form. Just as the more you work with the project, the better you understand it, the more they work with it, the better they understand it. The development process helps customers better understand their own needs, and this is a major source of requirements changes (Curtis, Krasner, and Iscoe 1988; Jones 1998 ; Wiegers 2003). A plan to follow the requirements rigidly is actually a plan not to respond to your customer.</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McConnell, Steve (2004-06-09). Code Complete (2nd Edition) (Developer Best Practices) (Kindle Locations 1318-1320). Pearson Education. Kindle Edition. </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391" name="Google Shape;391;g1012f1a1c0e_0_52:notes"/>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tr-TR" sz="1200" u="none" cap="none" strike="noStrike">
                <a:solidFill>
                  <a:schemeClr val="dk1"/>
                </a:solidFill>
                <a:latin typeface="Calibri"/>
                <a:ea typeface="Calibri"/>
                <a:cs typeface="Calibri"/>
                <a:sym typeface="Calibri"/>
              </a:rPr>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012f1a1c0e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g1012f1a1c0e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How much change is typical? Studies at IBM and other companies have found that the average proje</a:t>
            </a:r>
            <a:r>
              <a:rPr lang="tr-TR"/>
              <a:t>car ever made, belong to the Flat Earth Society, and make a pilgrimage to the alien landing site at Roswell, New Mexico , every four year</a:t>
            </a:r>
            <a:r>
              <a:rPr b="0" i="0" lang="tr-TR" sz="1200" u="none" cap="none" strike="noStrike">
                <a:solidFill>
                  <a:schemeClr val="dk1"/>
                </a:solidFill>
                <a:latin typeface="Calibri"/>
                <a:ea typeface="Calibri"/>
                <a:cs typeface="Calibri"/>
                <a:sym typeface="Calibri"/>
              </a:rPr>
              <a:t>ct experiences about a 25 percent change in requirements during development (Boehm 1981, Jones 1994, Jones 2000), which accounts for 70 to 85 percent of the rework on a typical project (Leffingwell 1997, Wiegers 2003). Maybe you think the Pontiac Aztek was the greatest s. If you do, go ahead and believe that requirements won't change on your projects. If, on the other hand, you've stopped believing in Santa Claus and the Tooth Fairy, or at least have stopped admitting it, you can take several steps to minimize the impact of requirements changes.</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McConnell, Steve (2004-06-09). Code Complete (2nd Edition) (Developer Best Practices) (Kindle Locations 1321-1326). Pearson Education. Kindle Edition. </a:t>
            </a:r>
            <a:endParaRPr/>
          </a:p>
        </p:txBody>
      </p:sp>
      <p:sp>
        <p:nvSpPr>
          <p:cNvPr id="398" name="Google Shape;398;g1012f1a1c0e_0_58:notes"/>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tr-TR" sz="1200" u="none" cap="none" strike="noStrike">
                <a:solidFill>
                  <a:schemeClr val="dk1"/>
                </a:solidFill>
                <a:latin typeface="Calibri"/>
                <a:ea typeface="Calibri"/>
                <a:cs typeface="Calibri"/>
                <a:sym typeface="Calibri"/>
              </a:rPr>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012f1a1c0e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g1012f1a1c0e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Use the requirements checklist at the end of the section to assess the quality of your requirements . If your requirements aren't good enough, stop work , back up, and make them right before you proceed. Sure, it feels like you're getting behind if you stop coding at this stage.</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Make sure everyone knows the cost of requirements changes. Clients get excited when they think of a new feature. In their excitement, their blood thins and runs to their medulla oblongata and they become giddy, forgetting all the meetings you had to discuss requirements, the signing ceremony, and the completed requirements document.</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Set up a change-control procedure. If your client's excitement persists, consider establishing a formal change-control board to review such proposed changes. It's all right for customers to change their minds and to realize that they need more capabilities. The problem is their suggesting changes so frequently that you can't keep up.</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405" name="Google Shape;405;g1012f1a1c0e_0_64:notes"/>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tr-TR" sz="1200" u="none" cap="none" strike="noStrike">
                <a:solidFill>
                  <a:schemeClr val="dk1"/>
                </a:solidFill>
                <a:latin typeface="Calibri"/>
                <a:ea typeface="Calibri"/>
                <a:cs typeface="Calibri"/>
                <a:sym typeface="Calibri"/>
              </a:rPr>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012f1a1c0e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g1012f1a1c0e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Use development approaches that accommodate changes. Some development approaches maximize your ability to respond to changing requirements. An evolutionary prototyping approach helps you explore a system's requirements before you send your forces </a:t>
            </a:r>
            <a:r>
              <a:rPr lang="tr-TR"/>
              <a:t>into</a:t>
            </a:r>
            <a:r>
              <a:rPr b="0" i="0" lang="tr-TR" sz="1200" u="none" cap="none" strike="noStrike">
                <a:solidFill>
                  <a:schemeClr val="dk1"/>
                </a:solidFill>
                <a:latin typeface="Calibri"/>
                <a:ea typeface="Calibri"/>
                <a:cs typeface="Calibri"/>
                <a:sym typeface="Calibri"/>
              </a:rPr>
              <a:t> build it. Evolutionary delivery is an approach that delivers the system in stages. You can build a little, get a little feedback from your users, adjust your design a little, make a few changes, and build a little more. The key is using short development cycles so that you can respond to your users quickly.</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McConnell, Steve (2004-06-09). Code Complete (2nd Edition) (Developer Best Practices) (Kindle Locations 1349-1353). Pearson Education. Kindle Edition. </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1" i="0" lang="tr-TR" sz="1200" u="none" cap="none" strike="noStrike">
                <a:solidFill>
                  <a:schemeClr val="dk1"/>
                </a:solidFill>
                <a:latin typeface="Calibri"/>
                <a:ea typeface="Calibri"/>
                <a:cs typeface="Calibri"/>
                <a:sym typeface="Calibri"/>
              </a:rPr>
              <a:t>Keep your eye on the business case for the project. Many requirements issues disappear before your eyes when you refer back to the business reason for doing the project. Requirements that seemed like good ideas when considered as "features" can seem like terrible ideas when you evaluate the "incremental business value." Programmers who remember to consider the business impact of their decisions are worth their weight in gold—although I'll be happy to receive my commission for this advice in cash.</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McConnell, Steve (2004-06-09). Code Complete (2nd Edition) (Developer Best Practices) (Kindle Locations 1362-1365). Pearson Education. Kindle Edition. </a:t>
            </a:r>
            <a:endParaRPr/>
          </a:p>
        </p:txBody>
      </p:sp>
      <p:sp>
        <p:nvSpPr>
          <p:cNvPr id="412" name="Google Shape;412;g1012f1a1c0e_0_70:notes"/>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tr-TR" sz="1200" u="none" cap="none" strike="noStrike">
                <a:solidFill>
                  <a:schemeClr val="dk1"/>
                </a:solidFill>
                <a:latin typeface="Calibri"/>
                <a:ea typeface="Calibri"/>
                <a:cs typeface="Calibri"/>
                <a:sym typeface="Calibri"/>
              </a:rPr>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012f1a1c0e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g1012f1a1c0e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b="1" i="0" lang="tr-TR" sz="1200" u="none" cap="none" strike="noStrike">
                <a:solidFill>
                  <a:schemeClr val="dk1"/>
                </a:solidFill>
                <a:latin typeface="Calibri"/>
                <a:ea typeface="Calibri"/>
                <a:cs typeface="Calibri"/>
                <a:sym typeface="Calibri"/>
              </a:rPr>
              <a:t>Bu derste gereksinim analizinin nasıl yapılacağı anlatılmayacaktır. Ancak gereksinimlerin doğru yapıldığını kontrol etmek için bu soruları sorabiliriz.</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Are all the inputs to the system specified, including their source, accuracy, range of values, and frequency?</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Are all the outputs from the system specified, including their destination, accuracy, range of values, frequency, and format?</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Are all output formats specified for Web pages, reports, and so on?</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419" name="Google Shape;419;g1012f1a1c0e_0_76:notes"/>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tr-TR" sz="1200" u="none" cap="none" strike="noStrike">
                <a:solidFill>
                  <a:schemeClr val="dk1"/>
                </a:solidFill>
                <a:latin typeface="Calibri"/>
                <a:ea typeface="Calibri"/>
                <a:cs typeface="Calibri"/>
                <a:sym typeface="Calibri"/>
              </a:rPr>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1012f1a1c0e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g1012f1a1c0e_0_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Are all the external hardware and software interfaces specified? </a:t>
            </a:r>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Are all the external communication interfaces specified, including handshaking, error-checking, and communication protocols? </a:t>
            </a:r>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Are all the tasks the user wants to perform specified? </a:t>
            </a:r>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Is the data used in each task and the data resulting from each task specified?</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Is the expected response time, from the user's point of view, specified for all necessary operations? </a:t>
            </a:r>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Are other timing considerations specified, such as processing time, datatransfer rate, and system throughput? </a:t>
            </a:r>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Is the level of security specified? </a:t>
            </a:r>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Is the reliability specified, including the consequences of software failure, the vital information that needs to be protected from failure, and the strategy for error detection and recovery?</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Are the requirements written in the user's language? </a:t>
            </a:r>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Do the users think so? </a:t>
            </a:r>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Does each requirement avoid conflicts with other requirements? Are acceptable tradeoffs between competing attributes specified— for example, between robustness and correctness? Do the requirements avoid specifying the design? Are the requirements at a fairly consistent level of detail? Should any requirement be specified in more detail? Should any requirement be specified in less detail? Are the requirements clear enough to be turned over to an independent group for construction and still be understood? Do the developers think so? Is each item relevant to the problem and its solution? Can each item be traced to its origin in the problem environment? Is each requirement testable? Will it be possible for independent testing to determine whether each requirement has been satisfied? Are all possible changes to the requirements specified, including the likelihood of each change?</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McConnell, Steve (2004-06-09). Code Complete (2nd Edition) (Developer Best Practices) (Kindle Locations 1378-1381). Pearson Education. Kindle Edition. </a:t>
            </a:r>
            <a:endParaRPr/>
          </a:p>
        </p:txBody>
      </p:sp>
      <p:sp>
        <p:nvSpPr>
          <p:cNvPr id="430" name="Google Shape;430;g1012f1a1c0e_0_86:notes"/>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tr-TR" sz="1200" u="none" cap="none" strike="noStrike">
                <a:solidFill>
                  <a:schemeClr val="dk1"/>
                </a:solidFill>
                <a:latin typeface="Calibri"/>
                <a:ea typeface="Calibri"/>
                <a:cs typeface="Calibri"/>
                <a:sym typeface="Calibri"/>
              </a:rP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012f1a1c0e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g1012f1a1c0e_0_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Is the expected response time, from the user's point of view, specified for all necessary operations? </a:t>
            </a:r>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Are other timing considerations specified, such as processing time, datatransfer rate, and system throughput? </a:t>
            </a:r>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Is the level of security specified? </a:t>
            </a:r>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Is the reliability specified, including the consequences of software failure, the vital information that needs to be protected from failure, and the strategy for error detection and recovery?</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Are the requirements written in the user's language? </a:t>
            </a:r>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Do the users think so? </a:t>
            </a:r>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Does each requirement avoid conflicts with other requirements? Are acceptable tradeoffs between competing attributes specified— for example, between robustness and correctness? Do the requirements avoid specifying the design? Are the requirements at a fairly consistent level of detail? Should any requirement be specified in more detail? Should any requirement be specified in less detail? Are the requirements clear enough to be turned over to an independent group for construction and still be understood? Do the developers think so? Is each item relevant to the problem and its solution? Can each item be traced to its origin in the problem environment? Is each requirement testable? Will it be possible for independent testing to determine whether each requirement has been satisfied? Are all possible changes to the requirements specified, including the likelihood of each change?</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McConnell, Steve (2004-06-09). Code Complete (2nd Edition) (Developer Best Practices) (Kindle Locations 1378-1381). Pearson Education. Kindle Edition. </a:t>
            </a:r>
            <a:endParaRPr/>
          </a:p>
        </p:txBody>
      </p:sp>
      <p:sp>
        <p:nvSpPr>
          <p:cNvPr id="437" name="Google Shape;437;g1012f1a1c0e_0_92:notes"/>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tr-TR" sz="1200" u="none" cap="none" strike="noStrike">
                <a:solidFill>
                  <a:schemeClr val="dk1"/>
                </a:solidFill>
                <a:latin typeface="Calibri"/>
                <a:ea typeface="Calibri"/>
                <a:cs typeface="Calibri"/>
                <a:sym typeface="Calibri"/>
              </a:rPr>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012f1a1c0e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g1012f1a1c0e_0_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Is the expected response time, from the user's point of view, specified for all necessary operations? </a:t>
            </a:r>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Are other timing considerations specified, such as processing time, datatransfer rate, and system throughput? </a:t>
            </a:r>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Is the level of security specified? </a:t>
            </a:r>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Is the reliability specified, including the consequences of software failure, the vital information that needs to be protected from failure, and the strategy for error detection and recovery?</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Are minimum machine memory and free disk space specified? </a:t>
            </a:r>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Is the maintainability of the system specified, including its ability to adapt to changes in specific functionality, changes in the operating environment, and changes in its interfaces with other software?</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Is the definition of success included? Of failure?</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Are the requirements written in the user's language? </a:t>
            </a:r>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Do the users think so? </a:t>
            </a:r>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Does each requirement avoid conflicts with other requirements? Are acceptable tradeoffs between competing attributes specified— for example, between robustness and correctness? Do the requirements avoid specifying the design? Are the requirements at a fairly consistent level of detail? Should any requirement be specified in more detail? Should any requirement be specified in less detail? Are the requirements clear enough to be turned over to an independent group for construction and still be understood? Do the developers think so? Is each item relevant to the problem and its solution? Can each item be traced to its origin in the problem environment? Is each requirement testable? Will it be possible for independent testing to determine whether each requirement has been satisfied? Are all possible changes to the requirements specified, including the likelihood of each change?</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McConnell, Steve (2004-06-09). Code Complete (2nd Edition) (Developer Best Practices) (Kindle Locations 1378-1381). Pearson Education. Kindle Edition. </a:t>
            </a:r>
            <a:endParaRPr/>
          </a:p>
        </p:txBody>
      </p:sp>
      <p:sp>
        <p:nvSpPr>
          <p:cNvPr id="444" name="Google Shape;444;g1012f1a1c0e_0_98:notes"/>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tr-TR" sz="1200" u="none" cap="none" strike="noStrike">
                <a:solidFill>
                  <a:schemeClr val="dk1"/>
                </a:solidFill>
                <a:latin typeface="Calibri"/>
                <a:ea typeface="Calibri"/>
                <a:cs typeface="Calibri"/>
                <a:sym typeface="Calibri"/>
              </a:rPr>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012f1a1c0e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g1012f1a1c0e_0_1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Is the expected response time, from the user's point of view, specified for all necessary operations? </a:t>
            </a:r>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Are other timing considerations specified, such as processing time, datatransfer rate, and system throughput? </a:t>
            </a:r>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Is the level of security specified? </a:t>
            </a:r>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Is the reliability specified, including the consequences of software failure, the vital information that needs to be protected from failure, and the strategy for error detection and recovery?</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Are the requirements written in the user's language? </a:t>
            </a:r>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Do the users think so? </a:t>
            </a:r>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Does each requirement avoid conflicts with other requirements? Are acceptable tradeoffs between competing attributes specified— for example, between robustness and correctness? Do the requirements avoid specifying the design? Are the requirements at a fairly consistent level of detail? Should any requirement be specified in more detail? Should any requirement be specified in less detail? Are the requirements clear enough to be turned over to an independent group for construction and still be understood? Do the developers think so? Is each item relevant to the problem and its solution? Can each item be traced to its origin in the problem environment? Is each requirement testable? Will it be possible for independent testing to determine whether each requirement has been satisfied? Are all possible changes to the requirements specified, including the likelihood of each change?</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tr-TR" sz="1200" u="none" cap="none" strike="noStrike">
                <a:solidFill>
                  <a:schemeClr val="dk1"/>
                </a:solidFill>
                <a:latin typeface="Calibri"/>
                <a:ea typeface="Calibri"/>
                <a:cs typeface="Calibri"/>
                <a:sym typeface="Calibri"/>
              </a:rPr>
              <a:t>McConnell, Steve (2004-06-09). Code Complete (2nd Edition) (Developer Best Practices) (Kindle Locations 1378-1381). Pearson Education. Kindle Edition. </a:t>
            </a:r>
            <a:endParaRPr/>
          </a:p>
        </p:txBody>
      </p:sp>
      <p:sp>
        <p:nvSpPr>
          <p:cNvPr id="451" name="Google Shape;451;g1012f1a1c0e_0_104:notes"/>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tr-TR" sz="1200" u="none" cap="none" strike="noStrike">
                <a:solidFill>
                  <a:schemeClr val="dk1"/>
                </a:solidFill>
                <a:latin typeface="Calibri"/>
                <a:ea typeface="Calibri"/>
                <a:cs typeface="Calibri"/>
                <a:sym typeface="Calibri"/>
              </a:rPr>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012f1a1c0e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g1012f1a1c0e_0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458" name="Google Shape;458;g1012f1a1c0e_0_110:notes"/>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tr-TR" sz="1200" u="none" cap="none" strike="noStrike">
                <a:solidFill>
                  <a:schemeClr val="dk1"/>
                </a:solidFill>
                <a:latin typeface="Calibri"/>
                <a:ea typeface="Calibri"/>
                <a:cs typeface="Calibri"/>
                <a:sym typeface="Calibri"/>
              </a:rPr>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012f1a1c0e_0_11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464" name="Google Shape;464;g1012f1a1c0e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012f1a1c0e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1012f1a1c0e_0_12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g1012f1a1c0e_0_121: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Font typeface="Calibri"/>
              <a:buNone/>
            </a:pPr>
            <a:fld id="{00000000-1234-1234-1234-123412341234}" type="slidenum">
              <a:rPr lang="tr-TR"/>
              <a:t>‹#›</a:t>
            </a:fld>
            <a:endParaRPr sz="1400">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1012f1a1c0e_0_2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1012f1a1c0e_0_21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1012f1a1c0e_0_2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tr-TR"/>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012f1a1c0e_0_2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1012f1a1c0e_0_22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1012f1a1c0e_0_2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tr-TR"/>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1012f1a1c0e_0_2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1012f1a1c0e_0_24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g1012f1a1c0e_0_2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tr-TR"/>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1012f1a1c0e_0_2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1012f1a1c0e_0_25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1012f1a1c0e_0_2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61f444cb0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61f444cb0a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161f444cb0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tr-TR"/>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1012f1a1c0e_0_2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1012f1a1c0e_0_27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g1012f1a1c0e_0_27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tr-TR"/>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012f1a1c0e_0_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1012f1a1c0e_0_28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g1012f1a1c0e_0_2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tr-TR"/>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1012f1a1c0e_0_2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1012f1a1c0e_0_28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g1012f1a1c0e_0_28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1012f1a1c0e_0_3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1012f1a1c0e_0_30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g1012f1a1c0e_0_3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1012f1a1c0e_0_3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1012f1a1c0e_0_30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g1012f1a1c0e_0_30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1012f1a1c0e_0_3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1012f1a1c0e_0_31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g1012f1a1c0e_0_3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1012f1a1c0e_0_3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1012f1a1c0e_0_32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g1012f1a1c0e_0_3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1012f1a1c0e_0_3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1012f1a1c0e_0_33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g1012f1a1c0e_0_3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1012f1a1c0e_0_3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1012f1a1c0e_0_33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g1012f1a1c0e_0_3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1012f1a1c0e_0_3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1012f1a1c0e_0_34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g1012f1a1c0e_0_3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61f444cb0a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61f444cb0a_0_1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161f444cb0a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tr-TR"/>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1012f1a1c0e_0_3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1012f1a1c0e_0_35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g1012f1a1c0e_0_3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1012f1a1c0e_0_3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1012f1a1c0e_0_35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g1012f1a1c0e_0_3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1012f1a1c0e_0_3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1012f1a1c0e_0_36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g1012f1a1c0e_0_3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1012f1a1c0e_0_3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1012f1a1c0e_0_38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g1012f1a1c0e_0_3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1012f1a1c0e_0_3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1012f1a1c0e_0_38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g1012f1a1c0e_0_38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1012f1a1c0e_0_3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1012f1a1c0e_0_39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g1012f1a1c0e_0_39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1012f1a1c0e_0_4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1012f1a1c0e_0_40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g1012f1a1c0e_0_4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1012f1a1c0e_0_2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1012f1a1c0e_0_29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g1012f1a1c0e_0_29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tr-T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61f444cb0a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61f444cb0a_0_1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161f444cb0a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tr-T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61f444cb0a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61f444cb0a_0_2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WiFi</a:t>
            </a:r>
            <a:endParaRPr/>
          </a:p>
          <a:p>
            <a:pPr indent="0" lvl="0" marL="0" rtl="0" algn="l">
              <a:spcBef>
                <a:spcPts val="0"/>
              </a:spcBef>
              <a:spcAft>
                <a:spcPts val="0"/>
              </a:spcAft>
              <a:buNone/>
            </a:pPr>
            <a:r>
              <a:rPr lang="tr-TR"/>
              <a:t>Ethernet</a:t>
            </a:r>
            <a:endParaRPr/>
          </a:p>
          <a:p>
            <a:pPr indent="0" lvl="0" marL="0" rtl="0" algn="l">
              <a:spcBef>
                <a:spcPts val="0"/>
              </a:spcBef>
              <a:spcAft>
                <a:spcPts val="0"/>
              </a:spcAft>
              <a:buNone/>
            </a:pPr>
            <a:r>
              <a:rPr lang="tr-TR"/>
              <a:t>IPv6</a:t>
            </a:r>
            <a:endParaRPr/>
          </a:p>
          <a:p>
            <a:pPr indent="0" lvl="0" marL="0" rtl="0" algn="l">
              <a:spcBef>
                <a:spcPts val="0"/>
              </a:spcBef>
              <a:spcAft>
                <a:spcPts val="0"/>
              </a:spcAft>
              <a:buNone/>
            </a:pPr>
            <a:r>
              <a:rPr lang="tr-TR" sz="1050">
                <a:solidFill>
                  <a:srgbClr val="202122"/>
                </a:solidFill>
                <a:highlight>
                  <a:srgbClr val="FFFFFF"/>
                </a:highlight>
                <a:latin typeface="Arial"/>
                <a:ea typeface="Arial"/>
                <a:cs typeface="Arial"/>
                <a:sym typeface="Arial"/>
              </a:rPr>
              <a:t>The </a:t>
            </a:r>
            <a:r>
              <a:rPr b="1" lang="tr-TR" sz="1050">
                <a:solidFill>
                  <a:srgbClr val="202122"/>
                </a:solidFill>
                <a:highlight>
                  <a:srgbClr val="FFFFFF"/>
                </a:highlight>
                <a:latin typeface="Arial"/>
                <a:ea typeface="Arial"/>
                <a:cs typeface="Arial"/>
                <a:sym typeface="Arial"/>
              </a:rPr>
              <a:t>Advanced Host Controller Interface</a:t>
            </a:r>
            <a:r>
              <a:rPr lang="tr-TR" sz="1050">
                <a:solidFill>
                  <a:srgbClr val="202122"/>
                </a:solidFill>
                <a:highlight>
                  <a:srgbClr val="FFFFFF"/>
                </a:highlight>
                <a:latin typeface="Arial"/>
                <a:ea typeface="Arial"/>
                <a:cs typeface="Arial"/>
                <a:sym typeface="Arial"/>
              </a:rPr>
              <a:t> (</a:t>
            </a:r>
            <a:r>
              <a:rPr b="1" lang="tr-TR" sz="1050">
                <a:solidFill>
                  <a:srgbClr val="202122"/>
                </a:solidFill>
                <a:highlight>
                  <a:srgbClr val="FFFFFF"/>
                </a:highlight>
                <a:latin typeface="Arial"/>
                <a:ea typeface="Arial"/>
                <a:cs typeface="Arial"/>
                <a:sym typeface="Arial"/>
              </a:rPr>
              <a:t>AHCI</a:t>
            </a:r>
            <a:r>
              <a:rPr lang="tr-TR" sz="1050">
                <a:solidFill>
                  <a:srgbClr val="202122"/>
                </a:solidFill>
                <a:highlight>
                  <a:srgbClr val="FFFFFF"/>
                </a:highlight>
                <a:latin typeface="Arial"/>
                <a:ea typeface="Arial"/>
                <a:cs typeface="Arial"/>
                <a:sym typeface="Arial"/>
              </a:rPr>
              <a:t>) is a technical standard defined by </a:t>
            </a:r>
            <a:r>
              <a:rPr lang="tr-TR" sz="1050">
                <a:solidFill>
                  <a:srgbClr val="0645AD"/>
                </a:solidFill>
                <a:highlight>
                  <a:srgbClr val="FFFFFF"/>
                </a:highlight>
                <a:uFill>
                  <a:noFill/>
                </a:uFill>
                <a:latin typeface="Arial"/>
                <a:ea typeface="Arial"/>
                <a:cs typeface="Arial"/>
                <a:sym typeface="Arial"/>
                <a:hlinkClick r:id="rId2">
                  <a:extLst>
                    <a:ext uri="{A12FA001-AC4F-418D-AE19-62706E023703}">
                      <ahyp:hlinkClr val="tx"/>
                    </a:ext>
                  </a:extLst>
                </a:hlinkClick>
              </a:rPr>
              <a:t>Intel</a:t>
            </a:r>
            <a:r>
              <a:rPr lang="tr-TR" sz="1050">
                <a:solidFill>
                  <a:srgbClr val="202122"/>
                </a:solidFill>
                <a:highlight>
                  <a:srgbClr val="FFFFFF"/>
                </a:highlight>
                <a:latin typeface="Arial"/>
                <a:ea typeface="Arial"/>
                <a:cs typeface="Arial"/>
                <a:sym typeface="Arial"/>
              </a:rPr>
              <a:t> that specifies the </a:t>
            </a:r>
            <a:r>
              <a:rPr lang="tr-TR" sz="1050">
                <a:solidFill>
                  <a:srgbClr val="0645AD"/>
                </a:solidFill>
                <a:highlight>
                  <a:srgbClr val="FFFFFF"/>
                </a:highlight>
                <a:uFill>
                  <a:noFill/>
                </a:uFill>
                <a:latin typeface="Arial"/>
                <a:ea typeface="Arial"/>
                <a:cs typeface="Arial"/>
                <a:sym typeface="Arial"/>
                <a:hlinkClick r:id="rId3">
                  <a:extLst>
                    <a:ext uri="{A12FA001-AC4F-418D-AE19-62706E023703}">
                      <ahyp:hlinkClr val="tx"/>
                    </a:ext>
                  </a:extLst>
                </a:hlinkClick>
              </a:rPr>
              <a:t>register-level interface</a:t>
            </a:r>
            <a:r>
              <a:rPr lang="tr-TR" sz="1050">
                <a:solidFill>
                  <a:srgbClr val="202122"/>
                </a:solidFill>
                <a:highlight>
                  <a:srgbClr val="FFFFFF"/>
                </a:highlight>
                <a:latin typeface="Arial"/>
                <a:ea typeface="Arial"/>
                <a:cs typeface="Arial"/>
                <a:sym typeface="Arial"/>
              </a:rPr>
              <a:t> of </a:t>
            </a:r>
            <a:r>
              <a:rPr lang="tr-TR" sz="1050">
                <a:solidFill>
                  <a:srgbClr val="0645AD"/>
                </a:solidFill>
                <a:highlight>
                  <a:srgbClr val="FFFFFF"/>
                </a:highlight>
                <a:uFill>
                  <a:noFill/>
                </a:uFill>
                <a:latin typeface="Arial"/>
                <a:ea typeface="Arial"/>
                <a:cs typeface="Arial"/>
                <a:sym typeface="Arial"/>
                <a:hlinkClick r:id="rId4">
                  <a:extLst>
                    <a:ext uri="{A12FA001-AC4F-418D-AE19-62706E023703}">
                      <ahyp:hlinkClr val="tx"/>
                    </a:ext>
                  </a:extLst>
                </a:hlinkClick>
              </a:rPr>
              <a:t>Serial ATA</a:t>
            </a:r>
            <a:r>
              <a:rPr lang="tr-TR" sz="1050">
                <a:solidFill>
                  <a:srgbClr val="202122"/>
                </a:solidFill>
                <a:highlight>
                  <a:srgbClr val="FFFFFF"/>
                </a:highlight>
                <a:latin typeface="Arial"/>
                <a:ea typeface="Arial"/>
                <a:cs typeface="Arial"/>
                <a:sym typeface="Arial"/>
              </a:rPr>
              <a:t> (SATA) </a:t>
            </a:r>
            <a:r>
              <a:rPr lang="tr-TR" sz="1050">
                <a:solidFill>
                  <a:srgbClr val="0645AD"/>
                </a:solidFill>
                <a:highlight>
                  <a:srgbClr val="FFFFFF"/>
                </a:highlight>
                <a:uFill>
                  <a:noFill/>
                </a:uFill>
                <a:latin typeface="Arial"/>
                <a:ea typeface="Arial"/>
                <a:cs typeface="Arial"/>
                <a:sym typeface="Arial"/>
                <a:hlinkClick r:id="rId5">
                  <a:extLst>
                    <a:ext uri="{A12FA001-AC4F-418D-AE19-62706E023703}">
                      <ahyp:hlinkClr val="tx"/>
                    </a:ext>
                  </a:extLst>
                </a:hlinkClick>
              </a:rPr>
              <a:t>host controllers</a:t>
            </a:r>
            <a:r>
              <a:rPr lang="tr-TR" sz="1050">
                <a:solidFill>
                  <a:srgbClr val="202122"/>
                </a:solidFill>
                <a:highlight>
                  <a:srgbClr val="FFFFFF"/>
                </a:highlight>
                <a:latin typeface="Arial"/>
                <a:ea typeface="Arial"/>
                <a:cs typeface="Arial"/>
                <a:sym typeface="Arial"/>
              </a:rPr>
              <a:t> in a non-implementation-specific manner in its </a:t>
            </a:r>
            <a:r>
              <a:rPr lang="tr-TR" sz="1050">
                <a:solidFill>
                  <a:srgbClr val="0645AD"/>
                </a:solidFill>
                <a:highlight>
                  <a:srgbClr val="FFFFFF"/>
                </a:highlight>
                <a:uFill>
                  <a:noFill/>
                </a:uFill>
                <a:latin typeface="Arial"/>
                <a:ea typeface="Arial"/>
                <a:cs typeface="Arial"/>
                <a:sym typeface="Arial"/>
                <a:hlinkClick r:id="rId6">
                  <a:extLst>
                    <a:ext uri="{A12FA001-AC4F-418D-AE19-62706E023703}">
                      <ahyp:hlinkClr val="tx"/>
                    </a:ext>
                  </a:extLst>
                </a:hlinkClick>
              </a:rPr>
              <a:t>motherboard chipsets</a:t>
            </a:r>
            <a:r>
              <a:rPr lang="tr-TR" sz="1050">
                <a:solidFill>
                  <a:srgbClr val="202122"/>
                </a:solidFill>
                <a:highlight>
                  <a:srgbClr val="FFFFFF"/>
                </a:highlight>
                <a:latin typeface="Arial"/>
                <a:ea typeface="Arial"/>
                <a:cs typeface="Arial"/>
                <a:sym typeface="Arial"/>
              </a:rPr>
              <a:t>.</a:t>
            </a:r>
            <a:r>
              <a:rPr baseline="30000" lang="tr-TR" sz="1400">
                <a:solidFill>
                  <a:srgbClr val="0645AD"/>
                </a:solidFill>
                <a:highlight>
                  <a:srgbClr val="FFFFFF"/>
                </a:highlight>
                <a:uFill>
                  <a:noFill/>
                </a:uFill>
                <a:latin typeface="Arial"/>
                <a:ea typeface="Arial"/>
                <a:cs typeface="Arial"/>
                <a:sym typeface="Arial"/>
                <a:hlinkClick r:id="rId7">
                  <a:extLst>
                    <a:ext uri="{A12FA001-AC4F-418D-AE19-62706E023703}">
                      <ahyp:hlinkClr val="tx"/>
                    </a:ext>
                  </a:extLst>
                </a:hlinkClick>
              </a:rPr>
              <a:t>[1]</a:t>
            </a:r>
            <a:endParaRPr/>
          </a:p>
          <a:p>
            <a:pPr indent="0" lvl="0" marL="0" rtl="0" algn="l">
              <a:spcBef>
                <a:spcPts val="0"/>
              </a:spcBef>
              <a:spcAft>
                <a:spcPts val="0"/>
              </a:spcAft>
              <a:buNone/>
            </a:pPr>
            <a:r>
              <a:t/>
            </a:r>
            <a:endParaRPr/>
          </a:p>
        </p:txBody>
      </p:sp>
      <p:sp>
        <p:nvSpPr>
          <p:cNvPr id="216" name="Google Shape;216;g161f444cb0a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tr-T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tr-TR" sz="1200" u="none" cap="none" strike="noStrike">
                <a:solidFill>
                  <a:schemeClr val="dk1"/>
                </a:solidFill>
                <a:latin typeface="Calibri"/>
                <a:ea typeface="Calibri"/>
                <a:cs typeface="Calibri"/>
                <a:sym typeface="Calibri"/>
              </a:rPr>
              <a:t>Eğer kendi başınıza program yazmışsanız, Bu listenin gereksiz formaliteler ve bürokrasi içerdiğini düşünebilirsiniz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tr-TR" sz="1200" u="none" cap="none" strike="noStrike">
                <a:solidFill>
                  <a:schemeClr val="dk1"/>
                </a:solidFill>
                <a:latin typeface="Calibri"/>
                <a:ea typeface="Calibri"/>
                <a:cs typeface="Calibri"/>
                <a:sym typeface="Calibri"/>
              </a:rPr>
              <a:t>Ancak, bu formalitelerin sayısı konusunda bir uzlaşıya varmak zor olabilir.</a:t>
            </a:r>
            <a:endParaRPr/>
          </a:p>
          <a:p>
            <a:pPr indent="0" lvl="0" marL="0" marR="0" rtl="0" algn="l">
              <a:spcBef>
                <a:spcPts val="0"/>
              </a:spcBef>
              <a:spcAft>
                <a:spcPts val="0"/>
              </a:spcAft>
              <a:buNone/>
            </a:pPr>
            <a:r>
              <a:rPr b="0" i="0" lang="tr-TR" sz="1200" u="none" cap="none" strike="noStrike">
                <a:solidFill>
                  <a:schemeClr val="dk1"/>
                </a:solidFill>
                <a:latin typeface="Calibri"/>
                <a:ea typeface="Calibri"/>
                <a:cs typeface="Calibri"/>
                <a:sym typeface="Calibri"/>
              </a:rPr>
              <a:t>Bu adımları gelecekte daha detaylı şekilde tartışacağız.</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tr-TR" sz="1200" u="none" cap="none" strike="noStrike">
                <a:solidFill>
                  <a:schemeClr val="dk1"/>
                </a:solidFill>
                <a:latin typeface="Calibri"/>
                <a:ea typeface="Calibri"/>
                <a:cs typeface="Calibri"/>
                <a:sym typeface="Calibri"/>
              </a:rPr>
              <a:t>Eğer kendi başınıza programlamayı öğrendiyseniz,  Bu aktiviteleri teker teker ele alıp fark ederek bir programlama tecrübesi edinmemişsinizdir.</a:t>
            </a:r>
            <a:endParaRPr/>
          </a:p>
          <a:p>
            <a:pPr indent="0" lvl="0" marL="0" marR="0" rtl="0" algn="l">
              <a:spcBef>
                <a:spcPts val="0"/>
              </a:spcBef>
              <a:spcAft>
                <a:spcPts val="0"/>
              </a:spcAft>
              <a:buNone/>
            </a:pPr>
            <a:r>
              <a:rPr b="0" i="0" lang="tr-TR" sz="1200" u="none" cap="none" strike="noStrike">
                <a:solidFill>
                  <a:schemeClr val="dk1"/>
                </a:solidFill>
                <a:latin typeface="Calibri"/>
                <a:ea typeface="Calibri"/>
                <a:cs typeface="Calibri"/>
                <a:sym typeface="Calibri"/>
              </a:rPr>
              <a:t>Sizin için geçerli olan sadece program yazdığınızdır ancak bu sadece formal anlamda kodu inşaa etmeye karşılık gelir. </a:t>
            </a:r>
            <a:endParaRPr/>
          </a:p>
          <a:p>
            <a:pPr indent="0" lvl="0" marL="0" marR="0" rtl="0" algn="l">
              <a:spcBef>
                <a:spcPts val="0"/>
              </a:spcBef>
              <a:spcAft>
                <a:spcPts val="0"/>
              </a:spcAft>
              <a:buNone/>
            </a:pPr>
            <a:r>
              <a:rPr b="0" i="0" lang="tr-TR" sz="1200" u="none" cap="none" strike="noStrike">
                <a:solidFill>
                  <a:schemeClr val="dk1"/>
                </a:solidFill>
                <a:latin typeface="Calibri"/>
                <a:ea typeface="Calibri"/>
                <a:cs typeface="Calibri"/>
                <a:sym typeface="Calibri"/>
              </a:rPr>
              <a:t>Bu gerçekten etkin ve gerekli bir yazılım gerçekleştirme adımıdır ancak daha sonra ele alacağımız gibi çoğu zaman belli ir perspektif içermez.</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23" name="Google Shape;22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42" name="Shape 42"/>
        <p:cNvGrpSpPr/>
        <p:nvPr/>
      </p:nvGrpSpPr>
      <p:grpSpPr>
        <a:xfrm>
          <a:off x="0" y="0"/>
          <a:ext cx="0" cy="0"/>
          <a:chOff x="0" y="0"/>
          <a:chExt cx="0" cy="0"/>
        </a:xfrm>
      </p:grpSpPr>
      <p:sp>
        <p:nvSpPr>
          <p:cNvPr id="43" name="Google Shape;43;p2"/>
          <p:cNvSpPr txBox="1"/>
          <p:nvPr>
            <p:ph type="ctrTitle"/>
          </p:nvPr>
        </p:nvSpPr>
        <p:spPr>
          <a:xfrm>
            <a:off x="2589213" y="2514600"/>
            <a:ext cx="8915399" cy="2262781"/>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168DBA"/>
              </a:buClr>
              <a:buSzPts val="1400"/>
              <a:buFont typeface="Century Gothic"/>
              <a:buNone/>
              <a:defRPr b="0" i="0" sz="5400" u="none" cap="none" strike="noStrike">
                <a:solidFill>
                  <a:srgbClr val="168DBA"/>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44" name="Google Shape;44;p2"/>
          <p:cNvSpPr txBox="1"/>
          <p:nvPr>
            <p:ph idx="1" type="subTitle"/>
          </p:nvPr>
        </p:nvSpPr>
        <p:spPr>
          <a:xfrm>
            <a:off x="2589213" y="4777379"/>
            <a:ext cx="8915399" cy="1126283"/>
          </a:xfrm>
          <a:prstGeom prst="rect">
            <a:avLst/>
          </a:prstGeom>
          <a:noFill/>
          <a:ln>
            <a:noFill/>
          </a:ln>
        </p:spPr>
        <p:txBody>
          <a:bodyPr anchorCtr="0" anchor="t" bIns="91425" lIns="91425" spcFirstLastPara="1" rIns="91425" wrap="square" tIns="91425">
            <a:noAutofit/>
          </a:bodyPr>
          <a:lstStyle>
            <a:lvl1pPr indent="0" lvl="0" marL="0" marR="0" rtl="0" algn="l">
              <a:spcBef>
                <a:spcPts val="1000"/>
              </a:spcBef>
              <a:spcAft>
                <a:spcPts val="0"/>
              </a:spcAft>
              <a:buClr>
                <a:schemeClr val="accent1"/>
              </a:buClr>
              <a:buSzPts val="1800"/>
              <a:buFont typeface="Noto Sans Symbols"/>
              <a:buNone/>
              <a:defRPr b="0" i="0" sz="1800" u="none" cap="none" strike="noStrike">
                <a:solidFill>
                  <a:srgbClr val="595959"/>
                </a:solidFill>
                <a:latin typeface="Century Gothic"/>
                <a:ea typeface="Century Gothic"/>
                <a:cs typeface="Century Gothic"/>
                <a:sym typeface="Century Gothic"/>
              </a:defRPr>
            </a:lvl1pPr>
            <a:lvl2pPr indent="0" lvl="1" marL="457200" marR="0" rtl="0" algn="ctr">
              <a:spcBef>
                <a:spcPts val="1000"/>
              </a:spcBef>
              <a:spcAft>
                <a:spcPts val="0"/>
              </a:spcAft>
              <a:buClr>
                <a:schemeClr val="accent1"/>
              </a:buClr>
              <a:buSzPts val="1600"/>
              <a:buFont typeface="Noto Sans Symbols"/>
              <a:buNone/>
              <a:defRPr b="0" i="0" sz="1600" u="none" cap="none" strike="noStrike">
                <a:solidFill>
                  <a:srgbClr val="888888"/>
                </a:solidFill>
                <a:latin typeface="Century Gothic"/>
                <a:ea typeface="Century Gothic"/>
                <a:cs typeface="Century Gothic"/>
                <a:sym typeface="Century Gothic"/>
              </a:defRPr>
            </a:lvl2pPr>
            <a:lvl3pPr indent="0" lvl="2" marL="914400" marR="0" rtl="0" algn="ctr">
              <a:spcBef>
                <a:spcPts val="1000"/>
              </a:spcBef>
              <a:spcAft>
                <a:spcPts val="0"/>
              </a:spcAft>
              <a:buClr>
                <a:schemeClr val="accent1"/>
              </a:buClr>
              <a:buSzPts val="1400"/>
              <a:buFont typeface="Noto Sans Symbols"/>
              <a:buNone/>
              <a:defRPr b="0" i="0" sz="1400" u="none" cap="none" strike="noStrike">
                <a:solidFill>
                  <a:srgbClr val="888888"/>
                </a:solidFill>
                <a:latin typeface="Century Gothic"/>
                <a:ea typeface="Century Gothic"/>
                <a:cs typeface="Century Gothic"/>
                <a:sym typeface="Century Gothic"/>
              </a:defRPr>
            </a:lvl3pPr>
            <a:lvl4pPr indent="0" lvl="3" marL="1371600" marR="0" rtl="0" algn="ctr">
              <a:spcBef>
                <a:spcPts val="1000"/>
              </a:spcBef>
              <a:spcAft>
                <a:spcPts val="0"/>
              </a:spcAft>
              <a:buClr>
                <a:schemeClr val="accent1"/>
              </a:buClr>
              <a:buSzPts val="1200"/>
              <a:buFont typeface="Noto Sans Symbols"/>
              <a:buNone/>
              <a:defRPr b="0" i="0" sz="1200" u="none" cap="none" strike="noStrike">
                <a:solidFill>
                  <a:srgbClr val="888888"/>
                </a:solidFill>
                <a:latin typeface="Century Gothic"/>
                <a:ea typeface="Century Gothic"/>
                <a:cs typeface="Century Gothic"/>
                <a:sym typeface="Century Gothic"/>
              </a:defRPr>
            </a:lvl4pPr>
            <a:lvl5pPr indent="0" lvl="4" marL="1828800" marR="0" rtl="0" algn="ctr">
              <a:spcBef>
                <a:spcPts val="1000"/>
              </a:spcBef>
              <a:spcAft>
                <a:spcPts val="0"/>
              </a:spcAft>
              <a:buClr>
                <a:schemeClr val="accent1"/>
              </a:buClr>
              <a:buSzPts val="1200"/>
              <a:buFont typeface="Noto Sans Symbols"/>
              <a:buNone/>
              <a:defRPr b="0" i="0" sz="1200" u="none" cap="none" strike="noStrike">
                <a:solidFill>
                  <a:srgbClr val="888888"/>
                </a:solidFill>
                <a:latin typeface="Century Gothic"/>
                <a:ea typeface="Century Gothic"/>
                <a:cs typeface="Century Gothic"/>
                <a:sym typeface="Century Gothic"/>
              </a:defRPr>
            </a:lvl5pPr>
            <a:lvl6pPr indent="0" lvl="5" marL="2286000" marR="0" rtl="0" algn="ctr">
              <a:spcBef>
                <a:spcPts val="1000"/>
              </a:spcBef>
              <a:spcAft>
                <a:spcPts val="0"/>
              </a:spcAft>
              <a:buClr>
                <a:schemeClr val="accent1"/>
              </a:buClr>
              <a:buSzPts val="1200"/>
              <a:buFont typeface="Noto Sans Symbols"/>
              <a:buNone/>
              <a:defRPr b="0" i="0" sz="1200" u="none" cap="none" strike="noStrike">
                <a:solidFill>
                  <a:srgbClr val="888888"/>
                </a:solidFill>
                <a:latin typeface="Century Gothic"/>
                <a:ea typeface="Century Gothic"/>
                <a:cs typeface="Century Gothic"/>
                <a:sym typeface="Century Gothic"/>
              </a:defRPr>
            </a:lvl6pPr>
            <a:lvl7pPr indent="0" lvl="6" marL="2743200" marR="0" rtl="0" algn="ctr">
              <a:spcBef>
                <a:spcPts val="1000"/>
              </a:spcBef>
              <a:spcAft>
                <a:spcPts val="0"/>
              </a:spcAft>
              <a:buClr>
                <a:schemeClr val="accent1"/>
              </a:buClr>
              <a:buSzPts val="1200"/>
              <a:buFont typeface="Noto Sans Symbols"/>
              <a:buNone/>
              <a:defRPr b="0" i="0" sz="1200" u="none" cap="none" strike="noStrike">
                <a:solidFill>
                  <a:srgbClr val="888888"/>
                </a:solidFill>
                <a:latin typeface="Century Gothic"/>
                <a:ea typeface="Century Gothic"/>
                <a:cs typeface="Century Gothic"/>
                <a:sym typeface="Century Gothic"/>
              </a:defRPr>
            </a:lvl7pPr>
            <a:lvl8pPr indent="0" lvl="7" marL="3200400" marR="0" rtl="0" algn="ctr">
              <a:spcBef>
                <a:spcPts val="1000"/>
              </a:spcBef>
              <a:spcAft>
                <a:spcPts val="0"/>
              </a:spcAft>
              <a:buClr>
                <a:schemeClr val="accent1"/>
              </a:buClr>
              <a:buSzPts val="1200"/>
              <a:buFont typeface="Noto Sans Symbols"/>
              <a:buNone/>
              <a:defRPr b="0" i="0" sz="1200" u="none" cap="none" strike="noStrike">
                <a:solidFill>
                  <a:srgbClr val="888888"/>
                </a:solidFill>
                <a:latin typeface="Century Gothic"/>
                <a:ea typeface="Century Gothic"/>
                <a:cs typeface="Century Gothic"/>
                <a:sym typeface="Century Gothic"/>
              </a:defRPr>
            </a:lvl8pPr>
            <a:lvl9pPr indent="0" lvl="8" marL="3657600" marR="0" rtl="0" algn="ctr">
              <a:spcBef>
                <a:spcPts val="1000"/>
              </a:spcBef>
              <a:spcAft>
                <a:spcPts val="0"/>
              </a:spcAft>
              <a:buClr>
                <a:schemeClr val="accent1"/>
              </a:buClr>
              <a:buSzPts val="1200"/>
              <a:buFont typeface="Noto Sans Symbols"/>
              <a:buNone/>
              <a:defRPr b="0" i="0" sz="1200" u="none" cap="none" strike="noStrike">
                <a:solidFill>
                  <a:srgbClr val="888888"/>
                </a:solidFill>
                <a:latin typeface="Century Gothic"/>
                <a:ea typeface="Century Gothic"/>
                <a:cs typeface="Century Gothic"/>
                <a:sym typeface="Century Gothic"/>
              </a:defRPr>
            </a:lvl9pPr>
          </a:lstStyle>
          <a:p/>
        </p:txBody>
      </p:sp>
      <p:sp>
        <p:nvSpPr>
          <p:cNvPr id="45" name="Google Shape;45;p2"/>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6" name="Google Shape;46;p2"/>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7" name="Google Shape;47;p2"/>
          <p:cNvSpPr/>
          <p:nvPr/>
        </p:nvSpPr>
        <p:spPr>
          <a:xfrm>
            <a:off x="0" y="4323810"/>
            <a:ext cx="1744652" cy="778589"/>
          </a:xfrm>
          <a:custGeom>
            <a:rect b="b" l="l" r="r" t="t"/>
            <a:pathLst>
              <a:path extrusionOk="0" h="120000" w="120000">
                <a:moveTo>
                  <a:pt x="92580" y="119999"/>
                </a:moveTo>
                <a:cubicBezTo>
                  <a:pt x="93548" y="119999"/>
                  <a:pt x="94193" y="119277"/>
                  <a:pt x="94516" y="118554"/>
                </a:cubicBezTo>
                <a:cubicBezTo>
                  <a:pt x="94516" y="117831"/>
                  <a:pt x="94838" y="117831"/>
                  <a:pt x="94838" y="117831"/>
                </a:cubicBezTo>
                <a:cubicBezTo>
                  <a:pt x="119354" y="62891"/>
                  <a:pt x="119354" y="62891"/>
                  <a:pt x="119354" y="62891"/>
                </a:cubicBezTo>
                <a:cubicBezTo>
                  <a:pt x="120000" y="61445"/>
                  <a:pt x="120000" y="58554"/>
                  <a:pt x="119354" y="56385"/>
                </a:cubicBezTo>
                <a:cubicBezTo>
                  <a:pt x="94838" y="2168"/>
                  <a:pt x="94838" y="2168"/>
                  <a:pt x="94838" y="2168"/>
                </a:cubicBezTo>
                <a:cubicBezTo>
                  <a:pt x="94838" y="1445"/>
                  <a:pt x="94516" y="1445"/>
                  <a:pt x="94516" y="1445"/>
                </a:cubicBezTo>
                <a:cubicBezTo>
                  <a:pt x="94193" y="722"/>
                  <a:pt x="93548" y="0"/>
                  <a:pt x="92580" y="0"/>
                </a:cubicBezTo>
                <a:cubicBezTo>
                  <a:pt x="0" y="0"/>
                  <a:pt x="0" y="0"/>
                  <a:pt x="0" y="0"/>
                </a:cubicBezTo>
                <a:cubicBezTo>
                  <a:pt x="0" y="119999"/>
                  <a:pt x="0" y="119999"/>
                  <a:pt x="0" y="119999"/>
                </a:cubicBezTo>
                <a:lnTo>
                  <a:pt x="92580" y="11999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Resim Yazısı">
  <p:cSld name="Başlık ve Resim Yazısı">
    <p:spTree>
      <p:nvGrpSpPr>
        <p:cNvPr id="108" name="Shape 108"/>
        <p:cNvGrpSpPr/>
        <p:nvPr/>
      </p:nvGrpSpPr>
      <p:grpSpPr>
        <a:xfrm>
          <a:off x="0" y="0"/>
          <a:ext cx="0" cy="0"/>
          <a:chOff x="0" y="0"/>
          <a:chExt cx="0" cy="0"/>
        </a:xfrm>
      </p:grpSpPr>
      <p:sp>
        <p:nvSpPr>
          <p:cNvPr id="109" name="Google Shape;109;p11"/>
          <p:cNvSpPr txBox="1"/>
          <p:nvPr>
            <p:ph type="title"/>
          </p:nvPr>
        </p:nvSpPr>
        <p:spPr>
          <a:xfrm>
            <a:off x="2589212" y="609600"/>
            <a:ext cx="8915399" cy="311704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168DBA"/>
              </a:buClr>
              <a:buSzPts val="1400"/>
              <a:buFont typeface="Century Gothic"/>
              <a:buNone/>
              <a:defRPr b="0" i="0" sz="4800" u="none" cap="none" strike="noStrike">
                <a:solidFill>
                  <a:srgbClr val="168DBA"/>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10" name="Google Shape;110;p11"/>
          <p:cNvSpPr txBox="1"/>
          <p:nvPr>
            <p:ph idx="1" type="body"/>
          </p:nvPr>
        </p:nvSpPr>
        <p:spPr>
          <a:xfrm>
            <a:off x="2589212" y="4354046"/>
            <a:ext cx="8915399" cy="1555864"/>
          </a:xfrm>
          <a:prstGeom prst="rect">
            <a:avLst/>
          </a:prstGeom>
          <a:noFill/>
          <a:ln>
            <a:noFill/>
          </a:ln>
        </p:spPr>
        <p:txBody>
          <a:bodyPr anchorCtr="0" anchor="ctr"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1800" u="none" cap="none" strike="noStrike">
                <a:solidFill>
                  <a:srgbClr val="595959"/>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600"/>
              <a:buFont typeface="Noto Sans Symbols"/>
              <a:buNone/>
              <a:defRPr b="0" i="0" sz="1800" u="none" cap="none" strike="noStrike">
                <a:solidFill>
                  <a:srgbClr val="888888"/>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400"/>
              <a:buFont typeface="Noto Sans Symbols"/>
              <a:buNone/>
              <a:defRPr b="0" i="0" sz="1600" u="none" cap="none" strike="noStrike">
                <a:solidFill>
                  <a:srgbClr val="888888"/>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9pPr>
          </a:lstStyle>
          <a:p/>
        </p:txBody>
      </p:sp>
      <p:sp>
        <p:nvSpPr>
          <p:cNvPr id="111" name="Google Shape;111;p11"/>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12" name="Google Shape;112;p11"/>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13" name="Google Shape;113;p11"/>
          <p:cNvSpPr/>
          <p:nvPr/>
        </p:nvSpPr>
        <p:spPr>
          <a:xfrm flipH="1" rot="10800000">
            <a:off x="-4189" y="31781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im Yazılı Alıntı">
  <p:cSld name="Resim Yazılı Alıntı">
    <p:spTree>
      <p:nvGrpSpPr>
        <p:cNvPr id="115" name="Shape 115"/>
        <p:cNvGrpSpPr/>
        <p:nvPr/>
      </p:nvGrpSpPr>
      <p:grpSpPr>
        <a:xfrm>
          <a:off x="0" y="0"/>
          <a:ext cx="0" cy="0"/>
          <a:chOff x="0" y="0"/>
          <a:chExt cx="0" cy="0"/>
        </a:xfrm>
      </p:grpSpPr>
      <p:sp>
        <p:nvSpPr>
          <p:cNvPr id="116" name="Google Shape;116;p12"/>
          <p:cNvSpPr txBox="1"/>
          <p:nvPr>
            <p:ph type="title"/>
          </p:nvPr>
        </p:nvSpPr>
        <p:spPr>
          <a:xfrm>
            <a:off x="2849949" y="609600"/>
            <a:ext cx="8393926" cy="28956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168DBA"/>
              </a:buClr>
              <a:buSzPts val="1400"/>
              <a:buFont typeface="Century Gothic"/>
              <a:buNone/>
              <a:defRPr b="0" i="0" sz="4800" u="none" cap="none" strike="noStrike">
                <a:solidFill>
                  <a:srgbClr val="168DBA"/>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17" name="Google Shape;117;p12"/>
          <p:cNvSpPr txBox="1"/>
          <p:nvPr>
            <p:ph idx="1" type="body"/>
          </p:nvPr>
        </p:nvSpPr>
        <p:spPr>
          <a:xfrm>
            <a:off x="3275012" y="3505200"/>
            <a:ext cx="7536554" cy="381000"/>
          </a:xfrm>
          <a:prstGeom prst="rect">
            <a:avLst/>
          </a:prstGeom>
          <a:noFill/>
          <a:ln>
            <a:noFill/>
          </a:ln>
        </p:spPr>
        <p:txBody>
          <a:bodyPr anchorCtr="0" anchor="ctr"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1600" u="none" cap="none" strike="noStrike">
                <a:solidFill>
                  <a:srgbClr val="7F7F7F"/>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400"/>
              <a:buFont typeface="Noto Sans Symbols"/>
              <a:buNone/>
              <a:defRPr b="0" i="0" sz="14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18" name="Google Shape;118;p12"/>
          <p:cNvSpPr txBox="1"/>
          <p:nvPr>
            <p:ph idx="2" type="body"/>
          </p:nvPr>
        </p:nvSpPr>
        <p:spPr>
          <a:xfrm>
            <a:off x="2589212" y="4354046"/>
            <a:ext cx="8915399" cy="1555864"/>
          </a:xfrm>
          <a:prstGeom prst="rect">
            <a:avLst/>
          </a:prstGeom>
          <a:noFill/>
          <a:ln>
            <a:noFill/>
          </a:ln>
        </p:spPr>
        <p:txBody>
          <a:bodyPr anchorCtr="0" anchor="ctr"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1800" u="none" cap="none" strike="noStrike">
                <a:solidFill>
                  <a:srgbClr val="595959"/>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600"/>
              <a:buFont typeface="Noto Sans Symbols"/>
              <a:buNone/>
              <a:defRPr b="0" i="0" sz="1800" u="none" cap="none" strike="noStrike">
                <a:solidFill>
                  <a:srgbClr val="888888"/>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400"/>
              <a:buFont typeface="Noto Sans Symbols"/>
              <a:buNone/>
              <a:defRPr b="0" i="0" sz="1600" u="none" cap="none" strike="noStrike">
                <a:solidFill>
                  <a:srgbClr val="888888"/>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9pPr>
          </a:lstStyle>
          <a:p/>
        </p:txBody>
      </p:sp>
      <p:sp>
        <p:nvSpPr>
          <p:cNvPr id="119" name="Google Shape;119;p12"/>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20" name="Google Shape;120;p12"/>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21" name="Google Shape;121;p12"/>
          <p:cNvSpPr/>
          <p:nvPr/>
        </p:nvSpPr>
        <p:spPr>
          <a:xfrm flipH="1" rot="10800000">
            <a:off x="-4189" y="31781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2"/>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tr-TR"/>
              <a:t>‹#›</a:t>
            </a:fld>
            <a:endParaRPr/>
          </a:p>
        </p:txBody>
      </p:sp>
      <p:sp>
        <p:nvSpPr>
          <p:cNvPr id="123" name="Google Shape;123;p12"/>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tr-TR" sz="8000" u="none" cap="none" strike="noStrike">
                <a:solidFill>
                  <a:schemeClr val="accent1"/>
                </a:solidFill>
                <a:latin typeface="Arial"/>
                <a:ea typeface="Arial"/>
                <a:cs typeface="Arial"/>
                <a:sym typeface="Arial"/>
              </a:rPr>
              <a:t>“</a:t>
            </a:r>
            <a:endParaRPr/>
          </a:p>
        </p:txBody>
      </p:sp>
      <p:sp>
        <p:nvSpPr>
          <p:cNvPr id="124" name="Google Shape;124;p12"/>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tr-TR" sz="8000" u="none" cap="none" strike="noStrike">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sim Kartı">
  <p:cSld name="İsim Kartı">
    <p:spTree>
      <p:nvGrpSpPr>
        <p:cNvPr id="125" name="Shape 125"/>
        <p:cNvGrpSpPr/>
        <p:nvPr/>
      </p:nvGrpSpPr>
      <p:grpSpPr>
        <a:xfrm>
          <a:off x="0" y="0"/>
          <a:ext cx="0" cy="0"/>
          <a:chOff x="0" y="0"/>
          <a:chExt cx="0" cy="0"/>
        </a:xfrm>
      </p:grpSpPr>
      <p:sp>
        <p:nvSpPr>
          <p:cNvPr id="126" name="Google Shape;126;p13"/>
          <p:cNvSpPr txBox="1"/>
          <p:nvPr>
            <p:ph type="title"/>
          </p:nvPr>
        </p:nvSpPr>
        <p:spPr>
          <a:xfrm>
            <a:off x="2589213" y="2438400"/>
            <a:ext cx="8915400" cy="272484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168DBA"/>
              </a:buClr>
              <a:buSzPts val="1400"/>
              <a:buFont typeface="Century Gothic"/>
              <a:buNone/>
              <a:defRPr b="0" i="0" sz="4800" u="none" cap="none" strike="noStrike">
                <a:solidFill>
                  <a:srgbClr val="168DBA"/>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27" name="Google Shape;127;p13"/>
          <p:cNvSpPr txBox="1"/>
          <p:nvPr>
            <p:ph idx="1" type="body"/>
          </p:nvPr>
        </p:nvSpPr>
        <p:spPr>
          <a:xfrm>
            <a:off x="2589213" y="5181600"/>
            <a:ext cx="8915400" cy="72962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1800" u="none" cap="none" strike="noStrike">
                <a:solidFill>
                  <a:srgbClr val="595959"/>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28" name="Google Shape;128;p13"/>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29" name="Google Shape;129;p13"/>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30" name="Google Shape;130;p13"/>
          <p:cNvSpPr/>
          <p:nvPr/>
        </p:nvSpPr>
        <p:spPr>
          <a:xfrm flipH="1" rot="10800000">
            <a:off x="-4189" y="491172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ıntı İsim Kartı">
  <p:cSld name="Alıntı İsim Kartı">
    <p:spTree>
      <p:nvGrpSpPr>
        <p:cNvPr id="132" name="Shape 132"/>
        <p:cNvGrpSpPr/>
        <p:nvPr/>
      </p:nvGrpSpPr>
      <p:grpSpPr>
        <a:xfrm>
          <a:off x="0" y="0"/>
          <a:ext cx="0" cy="0"/>
          <a:chOff x="0" y="0"/>
          <a:chExt cx="0" cy="0"/>
        </a:xfrm>
      </p:grpSpPr>
      <p:sp>
        <p:nvSpPr>
          <p:cNvPr id="133" name="Google Shape;133;p14"/>
          <p:cNvSpPr txBox="1"/>
          <p:nvPr>
            <p:ph type="title"/>
          </p:nvPr>
        </p:nvSpPr>
        <p:spPr>
          <a:xfrm>
            <a:off x="2849949" y="609600"/>
            <a:ext cx="8393926" cy="28956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168DBA"/>
              </a:buClr>
              <a:buSzPts val="1400"/>
              <a:buFont typeface="Century Gothic"/>
              <a:buNone/>
              <a:defRPr b="0" i="0" sz="4800" u="none" cap="none" strike="noStrike">
                <a:solidFill>
                  <a:srgbClr val="168DBA"/>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34" name="Google Shape;134;p14"/>
          <p:cNvSpPr txBox="1"/>
          <p:nvPr>
            <p:ph idx="1" type="body"/>
          </p:nvPr>
        </p:nvSpPr>
        <p:spPr>
          <a:xfrm>
            <a:off x="2589212" y="4343400"/>
            <a:ext cx="8915400" cy="8382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2400" u="none" cap="none" strike="noStrike">
                <a:solidFill>
                  <a:schemeClr val="accent1"/>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400"/>
              <a:buFont typeface="Noto Sans Symbols"/>
              <a:buNone/>
              <a:defRPr b="0" i="0" sz="14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35" name="Google Shape;135;p14"/>
          <p:cNvSpPr txBox="1"/>
          <p:nvPr>
            <p:ph idx="2" type="body"/>
          </p:nvPr>
        </p:nvSpPr>
        <p:spPr>
          <a:xfrm>
            <a:off x="2589213" y="5181600"/>
            <a:ext cx="8915400" cy="72962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1800" u="none" cap="none" strike="noStrike">
                <a:solidFill>
                  <a:srgbClr val="595959"/>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36" name="Google Shape;136;p14"/>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37" name="Google Shape;137;p14"/>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38" name="Google Shape;138;p14"/>
          <p:cNvSpPr/>
          <p:nvPr/>
        </p:nvSpPr>
        <p:spPr>
          <a:xfrm flipH="1" rot="10800000">
            <a:off x="-4189" y="491172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tr-TR"/>
              <a:t>‹#›</a:t>
            </a:fld>
            <a:endParaRPr/>
          </a:p>
        </p:txBody>
      </p:sp>
      <p:sp>
        <p:nvSpPr>
          <p:cNvPr id="140" name="Google Shape;140;p14"/>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tr-TR" sz="8000" u="none" cap="none" strike="noStrike">
                <a:solidFill>
                  <a:schemeClr val="accent1"/>
                </a:solidFill>
                <a:latin typeface="Arial"/>
                <a:ea typeface="Arial"/>
                <a:cs typeface="Arial"/>
                <a:sym typeface="Arial"/>
              </a:rPr>
              <a:t>“</a:t>
            </a:r>
            <a:endParaRPr/>
          </a:p>
        </p:txBody>
      </p:sp>
      <p:sp>
        <p:nvSpPr>
          <p:cNvPr id="141" name="Google Shape;141;p14"/>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tr-TR" sz="8000" u="none" cap="none" strike="noStrike">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ğru veya Yanlış">
  <p:cSld name="Doğru veya Yanlış">
    <p:spTree>
      <p:nvGrpSpPr>
        <p:cNvPr id="142" name="Shape 142"/>
        <p:cNvGrpSpPr/>
        <p:nvPr/>
      </p:nvGrpSpPr>
      <p:grpSpPr>
        <a:xfrm>
          <a:off x="0" y="0"/>
          <a:ext cx="0" cy="0"/>
          <a:chOff x="0" y="0"/>
          <a:chExt cx="0" cy="0"/>
        </a:xfrm>
      </p:grpSpPr>
      <p:sp>
        <p:nvSpPr>
          <p:cNvPr id="143" name="Google Shape;143;p15"/>
          <p:cNvSpPr txBox="1"/>
          <p:nvPr>
            <p:ph type="title"/>
          </p:nvPr>
        </p:nvSpPr>
        <p:spPr>
          <a:xfrm>
            <a:off x="2589212" y="627407"/>
            <a:ext cx="8915399" cy="288002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168DBA"/>
              </a:buClr>
              <a:buSzPts val="1400"/>
              <a:buFont typeface="Century Gothic"/>
              <a:buNone/>
              <a:defRPr b="0" i="0" sz="4800" u="none" cap="none" strike="noStrike">
                <a:solidFill>
                  <a:srgbClr val="168DBA"/>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44" name="Google Shape;144;p15"/>
          <p:cNvSpPr txBox="1"/>
          <p:nvPr>
            <p:ph idx="1" type="body"/>
          </p:nvPr>
        </p:nvSpPr>
        <p:spPr>
          <a:xfrm>
            <a:off x="2589212" y="4343400"/>
            <a:ext cx="8915400" cy="8382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2400" u="none" cap="none" strike="noStrike">
                <a:solidFill>
                  <a:schemeClr val="accent1"/>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400"/>
              <a:buFont typeface="Noto Sans Symbols"/>
              <a:buNone/>
              <a:defRPr b="0" i="0" sz="14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45" name="Google Shape;145;p15"/>
          <p:cNvSpPr txBox="1"/>
          <p:nvPr>
            <p:ph idx="2" type="body"/>
          </p:nvPr>
        </p:nvSpPr>
        <p:spPr>
          <a:xfrm>
            <a:off x="2589213" y="5181600"/>
            <a:ext cx="8915400" cy="72962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1800" u="none" cap="none" strike="noStrike">
                <a:solidFill>
                  <a:srgbClr val="595959"/>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46" name="Google Shape;146;p15"/>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7" name="Google Shape;147;p15"/>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8" name="Google Shape;148;p15"/>
          <p:cNvSpPr/>
          <p:nvPr/>
        </p:nvSpPr>
        <p:spPr>
          <a:xfrm flipH="1" rot="10800000">
            <a:off x="-4189" y="491172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Dikey Metin" type="vertTx">
  <p:cSld name="VERTICAL_TEXT">
    <p:spTree>
      <p:nvGrpSpPr>
        <p:cNvPr id="150" name="Shape 150"/>
        <p:cNvGrpSpPr/>
        <p:nvPr/>
      </p:nvGrpSpPr>
      <p:grpSpPr>
        <a:xfrm>
          <a:off x="0" y="0"/>
          <a:ext cx="0" cy="0"/>
          <a:chOff x="0" y="0"/>
          <a:chExt cx="0" cy="0"/>
        </a:xfrm>
      </p:grpSpPr>
      <p:sp>
        <p:nvSpPr>
          <p:cNvPr id="151" name="Google Shape;151;p16"/>
          <p:cNvSpPr txBox="1"/>
          <p:nvPr>
            <p:ph type="title"/>
          </p:nvPr>
        </p:nvSpPr>
        <p:spPr>
          <a:xfrm>
            <a:off x="2592924" y="624110"/>
            <a:ext cx="8911687" cy="128089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rgbClr val="168DBA"/>
              </a:buClr>
              <a:buSzPts val="1400"/>
              <a:buFont typeface="Century Gothic"/>
              <a:buNone/>
              <a:defRPr b="0" i="0" sz="3600" u="none" cap="none" strike="noStrike">
                <a:solidFill>
                  <a:srgbClr val="168DBA"/>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52" name="Google Shape;152;p16"/>
          <p:cNvSpPr txBox="1"/>
          <p:nvPr>
            <p:ph idx="1" type="body"/>
          </p:nvPr>
        </p:nvSpPr>
        <p:spPr>
          <a:xfrm rot="5400000">
            <a:off x="5103812" y="-381000"/>
            <a:ext cx="3886200" cy="8915400"/>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53" name="Google Shape;153;p16"/>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4" name="Google Shape;154;p16"/>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5" name="Google Shape;155;p16"/>
          <p:cNvSpPr/>
          <p:nvPr/>
        </p:nvSpPr>
        <p:spPr>
          <a:xfrm flipH="1" rot="10800000">
            <a:off x="-4189" y="7143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157" name="Shape 157"/>
        <p:cNvGrpSpPr/>
        <p:nvPr/>
      </p:nvGrpSpPr>
      <p:grpSpPr>
        <a:xfrm>
          <a:off x="0" y="0"/>
          <a:ext cx="0" cy="0"/>
          <a:chOff x="0" y="0"/>
          <a:chExt cx="0" cy="0"/>
        </a:xfrm>
      </p:grpSpPr>
      <p:sp>
        <p:nvSpPr>
          <p:cNvPr id="158" name="Google Shape;158;p17"/>
          <p:cNvSpPr txBox="1"/>
          <p:nvPr>
            <p:ph type="title"/>
          </p:nvPr>
        </p:nvSpPr>
        <p:spPr>
          <a:xfrm rot="5400000">
            <a:off x="7756704" y="2165513"/>
            <a:ext cx="5283817" cy="2207601"/>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168DBA"/>
              </a:buClr>
              <a:buSzPts val="1400"/>
              <a:buFont typeface="Century Gothic"/>
              <a:buNone/>
              <a:defRPr b="0" i="0" sz="3600" u="none" cap="none" strike="noStrike">
                <a:solidFill>
                  <a:srgbClr val="168DBA"/>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59" name="Google Shape;159;p17"/>
          <p:cNvSpPr txBox="1"/>
          <p:nvPr>
            <p:ph idx="1" type="body"/>
          </p:nvPr>
        </p:nvSpPr>
        <p:spPr>
          <a:xfrm rot="5400000">
            <a:off x="3185803" y="30814"/>
            <a:ext cx="5283817" cy="6477000"/>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60" name="Google Shape;160;p17"/>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61" name="Google Shape;161;p17"/>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62" name="Google Shape;162;p17"/>
          <p:cNvSpPr/>
          <p:nvPr/>
        </p:nvSpPr>
        <p:spPr>
          <a:xfrm flipH="1" rot="10800000">
            <a:off x="-4189" y="7143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49" name="Shape 49"/>
        <p:cNvGrpSpPr/>
        <p:nvPr/>
      </p:nvGrpSpPr>
      <p:grpSpPr>
        <a:xfrm>
          <a:off x="0" y="0"/>
          <a:ext cx="0" cy="0"/>
          <a:chOff x="0" y="0"/>
          <a:chExt cx="0" cy="0"/>
        </a:xfrm>
      </p:grpSpPr>
      <p:sp>
        <p:nvSpPr>
          <p:cNvPr id="50" name="Google Shape;50;p3"/>
          <p:cNvSpPr txBox="1"/>
          <p:nvPr>
            <p:ph type="title"/>
          </p:nvPr>
        </p:nvSpPr>
        <p:spPr>
          <a:xfrm>
            <a:off x="2592925" y="624110"/>
            <a:ext cx="8911687" cy="128089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rgbClr val="168DBA"/>
              </a:buClr>
              <a:buSzPts val="1400"/>
              <a:buFont typeface="Century Gothic"/>
              <a:buNone/>
              <a:defRPr b="0" i="0" sz="3600" u="none" cap="none" strike="noStrike">
                <a:solidFill>
                  <a:srgbClr val="168DBA"/>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51" name="Google Shape;51;p3"/>
          <p:cNvSpPr txBox="1"/>
          <p:nvPr>
            <p:ph idx="1" type="body"/>
          </p:nvPr>
        </p:nvSpPr>
        <p:spPr>
          <a:xfrm>
            <a:off x="2589212" y="2133600"/>
            <a:ext cx="8915400" cy="3777622"/>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52" name="Google Shape;52;p3"/>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3" name="Google Shape;53;p3"/>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4" name="Google Shape;54;p3"/>
          <p:cNvSpPr/>
          <p:nvPr/>
        </p:nvSpPr>
        <p:spPr>
          <a:xfrm flipH="1" rot="10800000">
            <a:off x="-4189" y="7143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56" name="Shape 56"/>
        <p:cNvGrpSpPr/>
        <p:nvPr/>
      </p:nvGrpSpPr>
      <p:grpSpPr>
        <a:xfrm>
          <a:off x="0" y="0"/>
          <a:ext cx="0" cy="0"/>
          <a:chOff x="0" y="0"/>
          <a:chExt cx="0" cy="0"/>
        </a:xfrm>
      </p:grpSpPr>
      <p:sp>
        <p:nvSpPr>
          <p:cNvPr id="57" name="Google Shape;57;p4"/>
          <p:cNvSpPr txBox="1"/>
          <p:nvPr>
            <p:ph type="title"/>
          </p:nvPr>
        </p:nvSpPr>
        <p:spPr>
          <a:xfrm>
            <a:off x="2589212" y="2058750"/>
            <a:ext cx="8915399" cy="14688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168DBA"/>
              </a:buClr>
              <a:buSzPts val="1400"/>
              <a:buFont typeface="Century Gothic"/>
              <a:buNone/>
              <a:defRPr b="0" i="0" sz="4000" u="none" cap="none" strike="noStrike">
                <a:solidFill>
                  <a:srgbClr val="168DBA"/>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58" name="Google Shape;58;p4"/>
          <p:cNvSpPr txBox="1"/>
          <p:nvPr>
            <p:ph idx="1" type="body"/>
          </p:nvPr>
        </p:nvSpPr>
        <p:spPr>
          <a:xfrm>
            <a:off x="2589212" y="3530129"/>
            <a:ext cx="8915399" cy="8604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2000" u="none" cap="none" strike="noStrike">
                <a:solidFill>
                  <a:srgbClr val="595959"/>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600"/>
              <a:buFont typeface="Noto Sans Symbols"/>
              <a:buNone/>
              <a:defRPr b="0" i="0" sz="1800" u="none" cap="none" strike="noStrike">
                <a:solidFill>
                  <a:srgbClr val="888888"/>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400"/>
              <a:buFont typeface="Noto Sans Symbols"/>
              <a:buNone/>
              <a:defRPr b="0" i="0" sz="1600" u="none" cap="none" strike="noStrike">
                <a:solidFill>
                  <a:srgbClr val="888888"/>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Century Gothic"/>
                <a:ea typeface="Century Gothic"/>
                <a:cs typeface="Century Gothic"/>
                <a:sym typeface="Century Gothic"/>
              </a:defRPr>
            </a:lvl9pPr>
          </a:lstStyle>
          <a:p/>
        </p:txBody>
      </p:sp>
      <p:sp>
        <p:nvSpPr>
          <p:cNvPr id="59" name="Google Shape;59;p4"/>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0" name="Google Shape;60;p4"/>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1" name="Google Shape;61;p4"/>
          <p:cNvSpPr/>
          <p:nvPr/>
        </p:nvSpPr>
        <p:spPr>
          <a:xfrm flipH="1" rot="10800000">
            <a:off x="-4189" y="31781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63" name="Shape 63"/>
        <p:cNvGrpSpPr/>
        <p:nvPr/>
      </p:nvGrpSpPr>
      <p:grpSpPr>
        <a:xfrm>
          <a:off x="0" y="0"/>
          <a:ext cx="0" cy="0"/>
          <a:chOff x="0" y="0"/>
          <a:chExt cx="0" cy="0"/>
        </a:xfrm>
      </p:grpSpPr>
      <p:sp>
        <p:nvSpPr>
          <p:cNvPr id="64" name="Google Shape;64;p5"/>
          <p:cNvSpPr txBox="1"/>
          <p:nvPr>
            <p:ph type="title"/>
          </p:nvPr>
        </p:nvSpPr>
        <p:spPr>
          <a:xfrm>
            <a:off x="2592924" y="624110"/>
            <a:ext cx="8911687" cy="128089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rgbClr val="168DBA"/>
              </a:buClr>
              <a:buSzPts val="1400"/>
              <a:buFont typeface="Century Gothic"/>
              <a:buNone/>
              <a:defRPr b="0" i="0" sz="3600" u="none" cap="none" strike="noStrike">
                <a:solidFill>
                  <a:srgbClr val="168DBA"/>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65" name="Google Shape;65;p5"/>
          <p:cNvSpPr txBox="1"/>
          <p:nvPr>
            <p:ph idx="1" type="body"/>
          </p:nvPr>
        </p:nvSpPr>
        <p:spPr>
          <a:xfrm>
            <a:off x="2589212" y="2133600"/>
            <a:ext cx="4313864" cy="3777622"/>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66" name="Google Shape;66;p5"/>
          <p:cNvSpPr txBox="1"/>
          <p:nvPr>
            <p:ph idx="2" type="body"/>
          </p:nvPr>
        </p:nvSpPr>
        <p:spPr>
          <a:xfrm>
            <a:off x="7190747" y="2126222"/>
            <a:ext cx="4313864" cy="3777622"/>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67" name="Google Shape;67;p5"/>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8" name="Google Shape;68;p5"/>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9" name="Google Shape;69;p5"/>
          <p:cNvSpPr/>
          <p:nvPr/>
        </p:nvSpPr>
        <p:spPr>
          <a:xfrm flipH="1" rot="10800000">
            <a:off x="-4189" y="7143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71" name="Shape 71"/>
        <p:cNvGrpSpPr/>
        <p:nvPr/>
      </p:nvGrpSpPr>
      <p:grpSpPr>
        <a:xfrm>
          <a:off x="0" y="0"/>
          <a:ext cx="0" cy="0"/>
          <a:chOff x="0" y="0"/>
          <a:chExt cx="0" cy="0"/>
        </a:xfrm>
      </p:grpSpPr>
      <p:sp>
        <p:nvSpPr>
          <p:cNvPr id="72" name="Google Shape;72;p6"/>
          <p:cNvSpPr txBox="1"/>
          <p:nvPr>
            <p:ph type="title"/>
          </p:nvPr>
        </p:nvSpPr>
        <p:spPr>
          <a:xfrm>
            <a:off x="2592924" y="624110"/>
            <a:ext cx="8911687" cy="128089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rgbClr val="168DBA"/>
              </a:buClr>
              <a:buSzPts val="1400"/>
              <a:buFont typeface="Century Gothic"/>
              <a:buNone/>
              <a:defRPr b="0" i="0" sz="3600" u="none" cap="none" strike="noStrike">
                <a:solidFill>
                  <a:srgbClr val="168DBA"/>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73" name="Google Shape;73;p6"/>
          <p:cNvSpPr txBox="1"/>
          <p:nvPr>
            <p:ph idx="1" type="body"/>
          </p:nvPr>
        </p:nvSpPr>
        <p:spPr>
          <a:xfrm>
            <a:off x="2939373" y="1972703"/>
            <a:ext cx="3992732" cy="5762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2400" u="none" cap="none" strike="noStrike">
                <a:solidFill>
                  <a:srgbClr val="3F3F3F"/>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600"/>
              <a:buFont typeface="Noto Sans Symbols"/>
              <a:buNone/>
              <a:defRPr b="1" i="0" sz="20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400"/>
              <a:buFont typeface="Noto Sans Symbols"/>
              <a:buNone/>
              <a:defRPr b="1" i="0" sz="18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200"/>
              <a:buFont typeface="Noto Sans Symbols"/>
              <a:buNone/>
              <a:defRPr b="1" i="0" sz="16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200"/>
              <a:buFont typeface="Noto Sans Symbols"/>
              <a:buNone/>
              <a:defRPr b="1" i="0" sz="16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1200"/>
              <a:buFont typeface="Noto Sans Symbols"/>
              <a:buNone/>
              <a:defRPr b="1" i="0" sz="16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1200"/>
              <a:buFont typeface="Noto Sans Symbols"/>
              <a:buNone/>
              <a:defRPr b="1" i="0" sz="16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1200"/>
              <a:buFont typeface="Noto Sans Symbols"/>
              <a:buNone/>
              <a:defRPr b="1" i="0" sz="16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1200"/>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74" name="Google Shape;74;p6"/>
          <p:cNvSpPr txBox="1"/>
          <p:nvPr>
            <p:ph idx="2" type="body"/>
          </p:nvPr>
        </p:nvSpPr>
        <p:spPr>
          <a:xfrm>
            <a:off x="2589212" y="2548966"/>
            <a:ext cx="4342893" cy="3354060"/>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75" name="Google Shape;75;p6"/>
          <p:cNvSpPr txBox="1"/>
          <p:nvPr>
            <p:ph idx="3" type="body"/>
          </p:nvPr>
        </p:nvSpPr>
        <p:spPr>
          <a:xfrm>
            <a:off x="7506629" y="1969475"/>
            <a:ext cx="3999001" cy="5762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2400" u="none" cap="none" strike="noStrike">
                <a:solidFill>
                  <a:srgbClr val="3F3F3F"/>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600"/>
              <a:buFont typeface="Noto Sans Symbols"/>
              <a:buNone/>
              <a:defRPr b="1" i="0" sz="20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400"/>
              <a:buFont typeface="Noto Sans Symbols"/>
              <a:buNone/>
              <a:defRPr b="1" i="0" sz="18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200"/>
              <a:buFont typeface="Noto Sans Symbols"/>
              <a:buNone/>
              <a:defRPr b="1" i="0" sz="16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200"/>
              <a:buFont typeface="Noto Sans Symbols"/>
              <a:buNone/>
              <a:defRPr b="1" i="0" sz="16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1200"/>
              <a:buFont typeface="Noto Sans Symbols"/>
              <a:buNone/>
              <a:defRPr b="1" i="0" sz="16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1200"/>
              <a:buFont typeface="Noto Sans Symbols"/>
              <a:buNone/>
              <a:defRPr b="1" i="0" sz="16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1200"/>
              <a:buFont typeface="Noto Sans Symbols"/>
              <a:buNone/>
              <a:defRPr b="1" i="0" sz="16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1200"/>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76" name="Google Shape;76;p6"/>
          <p:cNvSpPr txBox="1"/>
          <p:nvPr>
            <p:ph idx="4" type="body"/>
          </p:nvPr>
        </p:nvSpPr>
        <p:spPr>
          <a:xfrm>
            <a:off x="7166957" y="2545738"/>
            <a:ext cx="4338674" cy="3354060"/>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77" name="Google Shape;77;p6"/>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8" name="Google Shape;78;p6"/>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9" name="Google Shape;79;p6"/>
          <p:cNvSpPr/>
          <p:nvPr/>
        </p:nvSpPr>
        <p:spPr>
          <a:xfrm flipH="1" rot="10800000">
            <a:off x="-4189" y="7143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81" name="Shape 81"/>
        <p:cNvGrpSpPr/>
        <p:nvPr/>
      </p:nvGrpSpPr>
      <p:grpSpPr>
        <a:xfrm>
          <a:off x="0" y="0"/>
          <a:ext cx="0" cy="0"/>
          <a:chOff x="0" y="0"/>
          <a:chExt cx="0" cy="0"/>
        </a:xfrm>
      </p:grpSpPr>
      <p:sp>
        <p:nvSpPr>
          <p:cNvPr id="82" name="Google Shape;82;p7"/>
          <p:cNvSpPr txBox="1"/>
          <p:nvPr>
            <p:ph type="title"/>
          </p:nvPr>
        </p:nvSpPr>
        <p:spPr>
          <a:xfrm>
            <a:off x="2592924" y="624110"/>
            <a:ext cx="8911687" cy="128089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rgbClr val="168DBA"/>
              </a:buClr>
              <a:buSzPts val="1400"/>
              <a:buFont typeface="Century Gothic"/>
              <a:buNone/>
              <a:defRPr b="0" i="0" sz="3600" u="none" cap="none" strike="noStrike">
                <a:solidFill>
                  <a:srgbClr val="168DBA"/>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83" name="Google Shape;83;p7"/>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4" name="Google Shape;84;p7"/>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5" name="Google Shape;85;p7"/>
          <p:cNvSpPr/>
          <p:nvPr/>
        </p:nvSpPr>
        <p:spPr>
          <a:xfrm flipH="1" rot="10800000">
            <a:off x="-4189" y="7143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87" name="Shape 87"/>
        <p:cNvGrpSpPr/>
        <p:nvPr/>
      </p:nvGrpSpPr>
      <p:grpSpPr>
        <a:xfrm>
          <a:off x="0" y="0"/>
          <a:ext cx="0" cy="0"/>
          <a:chOff x="0" y="0"/>
          <a:chExt cx="0" cy="0"/>
        </a:xfrm>
      </p:grpSpPr>
      <p:sp>
        <p:nvSpPr>
          <p:cNvPr id="88" name="Google Shape;88;p8"/>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9" name="Google Shape;89;p8"/>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90" name="Google Shape;90;p8"/>
          <p:cNvSpPr/>
          <p:nvPr/>
        </p:nvSpPr>
        <p:spPr>
          <a:xfrm flipH="1" rot="10800000">
            <a:off x="-4189" y="7143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92" name="Shape 92"/>
        <p:cNvGrpSpPr/>
        <p:nvPr/>
      </p:nvGrpSpPr>
      <p:grpSpPr>
        <a:xfrm>
          <a:off x="0" y="0"/>
          <a:ext cx="0" cy="0"/>
          <a:chOff x="0" y="0"/>
          <a:chExt cx="0" cy="0"/>
        </a:xfrm>
      </p:grpSpPr>
      <p:sp>
        <p:nvSpPr>
          <p:cNvPr id="93" name="Google Shape;93;p9"/>
          <p:cNvSpPr txBox="1"/>
          <p:nvPr>
            <p:ph type="title"/>
          </p:nvPr>
        </p:nvSpPr>
        <p:spPr>
          <a:xfrm>
            <a:off x="2589212" y="446088"/>
            <a:ext cx="3505199" cy="976312"/>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168DBA"/>
              </a:buClr>
              <a:buSzPts val="1400"/>
              <a:buFont typeface="Century Gothic"/>
              <a:buNone/>
              <a:defRPr b="0" i="0" sz="2000" u="none" cap="none" strike="noStrike">
                <a:solidFill>
                  <a:srgbClr val="168DBA"/>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94" name="Google Shape;94;p9"/>
          <p:cNvSpPr txBox="1"/>
          <p:nvPr>
            <p:ph idx="1" type="body"/>
          </p:nvPr>
        </p:nvSpPr>
        <p:spPr>
          <a:xfrm>
            <a:off x="6323012" y="446088"/>
            <a:ext cx="5181600" cy="5414963"/>
          </a:xfrm>
          <a:prstGeom prst="rect">
            <a:avLst/>
          </a:prstGeom>
          <a:noFill/>
          <a:ln>
            <a:noFill/>
          </a:ln>
        </p:spPr>
        <p:txBody>
          <a:bodyPr anchorCtr="0" anchor="ctr" bIns="91425" lIns="91425" spcFirstLastPara="1" rIns="91425" wrap="square" tIns="91425">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95" name="Google Shape;95;p9"/>
          <p:cNvSpPr txBox="1"/>
          <p:nvPr>
            <p:ph idx="2" type="body"/>
          </p:nvPr>
        </p:nvSpPr>
        <p:spPr>
          <a:xfrm>
            <a:off x="2589212" y="1598613"/>
            <a:ext cx="3505199" cy="4262436"/>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1400" u="none" cap="none" strike="noStrike">
                <a:solidFill>
                  <a:srgbClr val="3F3F3F"/>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60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4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20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20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120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120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120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120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96" name="Google Shape;96;p9"/>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97" name="Google Shape;97;p9"/>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98" name="Google Shape;98;p9"/>
          <p:cNvSpPr/>
          <p:nvPr/>
        </p:nvSpPr>
        <p:spPr>
          <a:xfrm flipH="1" rot="10800000">
            <a:off x="-4189" y="7143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100" name="Shape 100"/>
        <p:cNvGrpSpPr/>
        <p:nvPr/>
      </p:nvGrpSpPr>
      <p:grpSpPr>
        <a:xfrm>
          <a:off x="0" y="0"/>
          <a:ext cx="0" cy="0"/>
          <a:chOff x="0" y="0"/>
          <a:chExt cx="0" cy="0"/>
        </a:xfrm>
      </p:grpSpPr>
      <p:sp>
        <p:nvSpPr>
          <p:cNvPr id="101" name="Google Shape;101;p10"/>
          <p:cNvSpPr txBox="1"/>
          <p:nvPr>
            <p:ph type="title"/>
          </p:nvPr>
        </p:nvSpPr>
        <p:spPr>
          <a:xfrm>
            <a:off x="2589213" y="4800600"/>
            <a:ext cx="8915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168DBA"/>
              </a:buClr>
              <a:buSzPts val="1400"/>
              <a:buFont typeface="Century Gothic"/>
              <a:buNone/>
              <a:defRPr b="0" i="0" sz="2400" u="none" cap="none" strike="noStrike">
                <a:solidFill>
                  <a:srgbClr val="168DBA"/>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02" name="Google Shape;102;p10"/>
          <p:cNvSpPr/>
          <p:nvPr>
            <p:ph idx="2" type="pic"/>
          </p:nvPr>
        </p:nvSpPr>
        <p:spPr>
          <a:xfrm>
            <a:off x="2589212" y="634965"/>
            <a:ext cx="8915400" cy="3854970"/>
          </a:xfrm>
          <a:prstGeom prst="rect">
            <a:avLst/>
          </a:prstGeom>
          <a:noFill/>
          <a:ln>
            <a:noFill/>
          </a:ln>
        </p:spPr>
        <p:txBody>
          <a:bodyPr anchorCtr="0" anchor="t" bIns="91425" lIns="91425" spcFirstLastPara="1" rIns="91425" wrap="square" tIns="91425">
            <a:noAutofit/>
          </a:bodyPr>
          <a:lstStyle>
            <a:lvl1pPr indent="0" lvl="0" marL="0" marR="0" rtl="0" algn="ctr">
              <a:spcBef>
                <a:spcPts val="1000"/>
              </a:spcBef>
              <a:spcAft>
                <a:spcPts val="0"/>
              </a:spcAft>
              <a:buClr>
                <a:schemeClr val="accent1"/>
              </a:buClr>
              <a:buSzPts val="1400"/>
              <a:buFont typeface="Noto Sans Symbols"/>
              <a:buNone/>
              <a:defRPr b="0" i="0" sz="1600" u="none" cap="none" strike="noStrike">
                <a:solidFill>
                  <a:srgbClr val="3F3F3F"/>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SzPts val="1400"/>
              <a:buFont typeface="Noto Sans Symbols"/>
              <a:buNone/>
              <a:defRPr b="0" i="0" sz="16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SzPts val="1400"/>
              <a:buFont typeface="Noto Sans Symbols"/>
              <a:buNone/>
              <a:defRPr b="0" i="0" sz="16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SzPts val="1400"/>
              <a:buFont typeface="Noto Sans Symbols"/>
              <a:buNone/>
              <a:defRPr b="0" i="0" sz="16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SzPts val="1400"/>
              <a:buFont typeface="Noto Sans Symbols"/>
              <a:buNone/>
              <a:defRPr b="0" i="0" sz="16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SzPts val="1400"/>
              <a:buFont typeface="Noto Sans Symbols"/>
              <a:buNone/>
              <a:defRPr b="0" i="0" sz="16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SzPts val="1400"/>
              <a:buFont typeface="Noto Sans Symbols"/>
              <a:buNone/>
              <a:defRPr b="0" i="0" sz="16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SzPts val="1400"/>
              <a:buFont typeface="Noto Sans Symbols"/>
              <a:buNone/>
              <a:defRPr b="0" i="0" sz="16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SzPts val="140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03" name="Google Shape;103;p10"/>
          <p:cNvSpPr txBox="1"/>
          <p:nvPr>
            <p:ph idx="1" type="body"/>
          </p:nvPr>
        </p:nvSpPr>
        <p:spPr>
          <a:xfrm>
            <a:off x="2589213" y="5367338"/>
            <a:ext cx="8915400" cy="49371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1200" u="none" cap="none" strike="noStrike">
                <a:solidFill>
                  <a:srgbClr val="3F3F3F"/>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60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4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20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20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120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120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120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120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104" name="Google Shape;104;p10"/>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5" name="Google Shape;105;p10"/>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6" name="Google Shape;106;p10"/>
          <p:cNvSpPr/>
          <p:nvPr/>
        </p:nvSpPr>
        <p:spPr>
          <a:xfrm flipH="1" rot="10800000">
            <a:off x="-4189" y="491172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ECDB"/>
            </a:gs>
            <a:gs pos="100000">
              <a:srgbClr val="F0A963"/>
            </a:gs>
          </a:gsLst>
          <a:lin ang="5400012" scaled="0"/>
        </a:gradFill>
      </p:bgPr>
    </p:bg>
    <p:spTree>
      <p:nvGrpSpPr>
        <p:cNvPr id="9" name="Shape 9"/>
        <p:cNvGrpSpPr/>
        <p:nvPr/>
      </p:nvGrpSpPr>
      <p:grpSpPr>
        <a:xfrm>
          <a:off x="0" y="0"/>
          <a:ext cx="0" cy="0"/>
          <a:chOff x="0" y="0"/>
          <a:chExt cx="0" cy="0"/>
        </a:xfrm>
      </p:grpSpPr>
      <p:grpSp>
        <p:nvGrpSpPr>
          <p:cNvPr id="10" name="Google Shape;10;p1"/>
          <p:cNvGrpSpPr/>
          <p:nvPr/>
        </p:nvGrpSpPr>
        <p:grpSpPr>
          <a:xfrm>
            <a:off x="1" y="228600"/>
            <a:ext cx="2851516" cy="6638628"/>
            <a:chOff x="2487613" y="285750"/>
            <a:chExt cx="2428875" cy="5654676"/>
          </a:xfrm>
        </p:grpSpPr>
        <p:sp>
          <p:nvSpPr>
            <p:cNvPr id="11" name="Google Shape;11;p1"/>
            <p:cNvSpPr/>
            <p:nvPr/>
          </p:nvSpPr>
          <p:spPr>
            <a:xfrm>
              <a:off x="2487613" y="2284413"/>
              <a:ext cx="85725" cy="533400"/>
            </a:xfrm>
            <a:custGeom>
              <a:rect b="b" l="l" r="r" t="t"/>
              <a:pathLst>
                <a:path extrusionOk="0" h="120000" w="120000">
                  <a:moveTo>
                    <a:pt x="120000" y="120000"/>
                  </a:moveTo>
                  <a:cubicBezTo>
                    <a:pt x="109090" y="103235"/>
                    <a:pt x="103636" y="87352"/>
                    <a:pt x="92727" y="70588"/>
                  </a:cubicBezTo>
                  <a:cubicBezTo>
                    <a:pt x="60000" y="47647"/>
                    <a:pt x="32727" y="23823"/>
                    <a:pt x="0" y="0"/>
                  </a:cubicBezTo>
                  <a:cubicBezTo>
                    <a:pt x="0" y="30882"/>
                    <a:pt x="0" y="30882"/>
                    <a:pt x="0" y="30882"/>
                  </a:cubicBezTo>
                  <a:cubicBezTo>
                    <a:pt x="32727" y="56470"/>
                    <a:pt x="70909" y="82941"/>
                    <a:pt x="109090" y="109411"/>
                  </a:cubicBezTo>
                  <a:cubicBezTo>
                    <a:pt x="109090" y="112941"/>
                    <a:pt x="114545" y="116470"/>
                    <a:pt x="120000" y="12000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2597151" y="2779713"/>
              <a:ext cx="550863" cy="1978025"/>
            </a:xfrm>
            <a:custGeom>
              <a:rect b="b" l="l" r="r" t="t"/>
              <a:pathLst>
                <a:path extrusionOk="0" h="120000" w="120000">
                  <a:moveTo>
                    <a:pt x="73714" y="83333"/>
                  </a:moveTo>
                  <a:cubicBezTo>
                    <a:pt x="88285" y="95714"/>
                    <a:pt x="102857" y="107857"/>
                    <a:pt x="119142" y="120000"/>
                  </a:cubicBezTo>
                  <a:cubicBezTo>
                    <a:pt x="119142" y="117857"/>
                    <a:pt x="119142" y="115952"/>
                    <a:pt x="120000" y="113809"/>
                  </a:cubicBezTo>
                  <a:cubicBezTo>
                    <a:pt x="106285" y="103571"/>
                    <a:pt x="93428" y="93095"/>
                    <a:pt x="81428" y="82619"/>
                  </a:cubicBezTo>
                  <a:cubicBezTo>
                    <a:pt x="49714" y="55476"/>
                    <a:pt x="23142" y="27857"/>
                    <a:pt x="0" y="0"/>
                  </a:cubicBezTo>
                  <a:cubicBezTo>
                    <a:pt x="1714" y="4761"/>
                    <a:pt x="3428" y="9761"/>
                    <a:pt x="5142" y="14523"/>
                  </a:cubicBezTo>
                  <a:cubicBezTo>
                    <a:pt x="25714" y="37619"/>
                    <a:pt x="48000" y="60714"/>
                    <a:pt x="73714" y="83333"/>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3175001" y="4730750"/>
              <a:ext cx="519113" cy="1209675"/>
            </a:xfrm>
            <a:custGeom>
              <a:rect b="b" l="l" r="r" t="t"/>
              <a:pathLst>
                <a:path extrusionOk="0" h="120000" w="120000">
                  <a:moveTo>
                    <a:pt x="7272" y="8571"/>
                  </a:moveTo>
                  <a:cubicBezTo>
                    <a:pt x="4545" y="5844"/>
                    <a:pt x="1818" y="3116"/>
                    <a:pt x="0" y="0"/>
                  </a:cubicBezTo>
                  <a:cubicBezTo>
                    <a:pt x="0" y="3896"/>
                    <a:pt x="0" y="7402"/>
                    <a:pt x="0" y="11298"/>
                  </a:cubicBezTo>
                  <a:cubicBezTo>
                    <a:pt x="19090" y="33116"/>
                    <a:pt x="40000" y="54545"/>
                    <a:pt x="61818" y="75584"/>
                  </a:cubicBezTo>
                  <a:cubicBezTo>
                    <a:pt x="77272" y="90389"/>
                    <a:pt x="94545" y="105194"/>
                    <a:pt x="111818" y="120000"/>
                  </a:cubicBezTo>
                  <a:cubicBezTo>
                    <a:pt x="120000" y="120000"/>
                    <a:pt x="120000" y="120000"/>
                    <a:pt x="120000" y="120000"/>
                  </a:cubicBezTo>
                  <a:cubicBezTo>
                    <a:pt x="102727" y="104805"/>
                    <a:pt x="85454" y="89610"/>
                    <a:pt x="70000" y="74025"/>
                  </a:cubicBezTo>
                  <a:cubicBezTo>
                    <a:pt x="47272" y="52597"/>
                    <a:pt x="26363" y="30779"/>
                    <a:pt x="7272" y="8571"/>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3305176" y="5630863"/>
              <a:ext cx="146050" cy="309563"/>
            </a:xfrm>
            <a:custGeom>
              <a:rect b="b" l="l" r="r" t="t"/>
              <a:pathLst>
                <a:path extrusionOk="0" h="120000" w="120000">
                  <a:moveTo>
                    <a:pt x="90810" y="120000"/>
                  </a:moveTo>
                  <a:cubicBezTo>
                    <a:pt x="120000" y="120000"/>
                    <a:pt x="120000" y="120000"/>
                    <a:pt x="120000" y="120000"/>
                  </a:cubicBezTo>
                  <a:cubicBezTo>
                    <a:pt x="77837" y="80506"/>
                    <a:pt x="38918" y="41012"/>
                    <a:pt x="0" y="0"/>
                  </a:cubicBezTo>
                  <a:cubicBezTo>
                    <a:pt x="25945" y="41012"/>
                    <a:pt x="55135" y="80506"/>
                    <a:pt x="90810" y="12000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2573338" y="2817813"/>
              <a:ext cx="700088" cy="2835275"/>
            </a:xfrm>
            <a:custGeom>
              <a:rect b="b" l="l" r="r" t="t"/>
              <a:pathLst>
                <a:path extrusionOk="0" h="120000" w="120000">
                  <a:moveTo>
                    <a:pt x="109213" y="109695"/>
                  </a:moveTo>
                  <a:cubicBezTo>
                    <a:pt x="97752" y="102714"/>
                    <a:pt x="87640" y="95734"/>
                    <a:pt x="78202" y="88753"/>
                  </a:cubicBezTo>
                  <a:cubicBezTo>
                    <a:pt x="56629" y="72631"/>
                    <a:pt x="39775" y="56011"/>
                    <a:pt x="26966" y="39224"/>
                  </a:cubicBezTo>
                  <a:cubicBezTo>
                    <a:pt x="19550" y="29085"/>
                    <a:pt x="13483" y="18781"/>
                    <a:pt x="8089" y="8476"/>
                  </a:cubicBezTo>
                  <a:cubicBezTo>
                    <a:pt x="5393" y="5650"/>
                    <a:pt x="2696" y="2825"/>
                    <a:pt x="0" y="0"/>
                  </a:cubicBezTo>
                  <a:cubicBezTo>
                    <a:pt x="5393" y="13130"/>
                    <a:pt x="12808" y="26426"/>
                    <a:pt x="22247" y="39390"/>
                  </a:cubicBezTo>
                  <a:cubicBezTo>
                    <a:pt x="34382" y="56343"/>
                    <a:pt x="51235" y="72963"/>
                    <a:pt x="72134" y="89252"/>
                  </a:cubicBezTo>
                  <a:cubicBezTo>
                    <a:pt x="82921" y="97396"/>
                    <a:pt x="95056" y="105373"/>
                    <a:pt x="107865" y="113185"/>
                  </a:cubicBezTo>
                  <a:cubicBezTo>
                    <a:pt x="111910" y="115512"/>
                    <a:pt x="115955" y="117673"/>
                    <a:pt x="120000" y="120000"/>
                  </a:cubicBezTo>
                  <a:cubicBezTo>
                    <a:pt x="118651" y="119168"/>
                    <a:pt x="117977" y="118504"/>
                    <a:pt x="117303" y="117673"/>
                  </a:cubicBezTo>
                  <a:cubicBezTo>
                    <a:pt x="113932" y="115013"/>
                    <a:pt x="111235" y="112354"/>
                    <a:pt x="109213" y="109695"/>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2506663" y="285750"/>
              <a:ext cx="90488" cy="2493963"/>
            </a:xfrm>
            <a:custGeom>
              <a:rect b="b" l="l" r="r" t="t"/>
              <a:pathLst>
                <a:path extrusionOk="0" h="120000" w="120000">
                  <a:moveTo>
                    <a:pt x="57391" y="109039"/>
                  </a:moveTo>
                  <a:cubicBezTo>
                    <a:pt x="62608" y="109795"/>
                    <a:pt x="62608" y="110551"/>
                    <a:pt x="62608" y="111307"/>
                  </a:cubicBezTo>
                  <a:cubicBezTo>
                    <a:pt x="78260" y="113952"/>
                    <a:pt x="99130" y="116598"/>
                    <a:pt x="114782" y="119433"/>
                  </a:cubicBezTo>
                  <a:cubicBezTo>
                    <a:pt x="114782" y="119622"/>
                    <a:pt x="114782" y="119811"/>
                    <a:pt x="120000" y="120000"/>
                  </a:cubicBezTo>
                  <a:cubicBezTo>
                    <a:pt x="109565" y="116220"/>
                    <a:pt x="99130" y="112629"/>
                    <a:pt x="88695" y="108850"/>
                  </a:cubicBezTo>
                  <a:cubicBezTo>
                    <a:pt x="46956" y="89574"/>
                    <a:pt x="26086" y="70299"/>
                    <a:pt x="26086" y="50834"/>
                  </a:cubicBezTo>
                  <a:cubicBezTo>
                    <a:pt x="31304" y="33826"/>
                    <a:pt x="46956" y="17007"/>
                    <a:pt x="78260" y="0"/>
                  </a:cubicBezTo>
                  <a:cubicBezTo>
                    <a:pt x="62608" y="0"/>
                    <a:pt x="62608" y="0"/>
                    <a:pt x="62608" y="0"/>
                  </a:cubicBezTo>
                  <a:cubicBezTo>
                    <a:pt x="26086" y="16818"/>
                    <a:pt x="10434" y="33826"/>
                    <a:pt x="5217" y="50834"/>
                  </a:cubicBezTo>
                  <a:cubicBezTo>
                    <a:pt x="0" y="70299"/>
                    <a:pt x="15652" y="89574"/>
                    <a:pt x="57391" y="10903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2554288" y="2598738"/>
              <a:ext cx="66675" cy="420688"/>
            </a:xfrm>
            <a:custGeom>
              <a:rect b="b" l="l" r="r" t="t"/>
              <a:pathLst>
                <a:path extrusionOk="0" h="120000" w="120000">
                  <a:moveTo>
                    <a:pt x="0" y="0"/>
                  </a:moveTo>
                  <a:cubicBezTo>
                    <a:pt x="14117" y="21308"/>
                    <a:pt x="21176" y="41495"/>
                    <a:pt x="35294" y="62803"/>
                  </a:cubicBezTo>
                  <a:cubicBezTo>
                    <a:pt x="63529" y="81869"/>
                    <a:pt x="91764" y="100934"/>
                    <a:pt x="120000" y="120000"/>
                  </a:cubicBezTo>
                  <a:cubicBezTo>
                    <a:pt x="105882" y="97570"/>
                    <a:pt x="91764" y="74018"/>
                    <a:pt x="77647" y="51588"/>
                  </a:cubicBezTo>
                  <a:cubicBezTo>
                    <a:pt x="70588" y="50467"/>
                    <a:pt x="70588" y="49345"/>
                    <a:pt x="70588" y="48224"/>
                  </a:cubicBezTo>
                  <a:cubicBezTo>
                    <a:pt x="49411" y="31401"/>
                    <a:pt x="21176" y="15700"/>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3143251" y="4757738"/>
              <a:ext cx="161925" cy="873125"/>
            </a:xfrm>
            <a:custGeom>
              <a:rect b="b" l="l" r="r" t="t"/>
              <a:pathLst>
                <a:path extrusionOk="0" h="120000" w="120000">
                  <a:moveTo>
                    <a:pt x="0" y="0"/>
                  </a:moveTo>
                  <a:cubicBezTo>
                    <a:pt x="0" y="16756"/>
                    <a:pt x="5853" y="33513"/>
                    <a:pt x="14634" y="50270"/>
                  </a:cubicBezTo>
                  <a:cubicBezTo>
                    <a:pt x="23414" y="63243"/>
                    <a:pt x="35121" y="76756"/>
                    <a:pt x="49756" y="89729"/>
                  </a:cubicBezTo>
                  <a:cubicBezTo>
                    <a:pt x="55609" y="92972"/>
                    <a:pt x="64390" y="96216"/>
                    <a:pt x="70243" y="99459"/>
                  </a:cubicBezTo>
                  <a:cubicBezTo>
                    <a:pt x="87804" y="106486"/>
                    <a:pt x="102439" y="112972"/>
                    <a:pt x="120000" y="120000"/>
                  </a:cubicBezTo>
                  <a:cubicBezTo>
                    <a:pt x="117073" y="118378"/>
                    <a:pt x="114146" y="116216"/>
                    <a:pt x="111219" y="114594"/>
                  </a:cubicBezTo>
                  <a:cubicBezTo>
                    <a:pt x="76097" y="92972"/>
                    <a:pt x="52682" y="71351"/>
                    <a:pt x="38048" y="49729"/>
                  </a:cubicBezTo>
                  <a:cubicBezTo>
                    <a:pt x="32195" y="36756"/>
                    <a:pt x="26341" y="24324"/>
                    <a:pt x="23414" y="11891"/>
                  </a:cubicBezTo>
                  <a:cubicBezTo>
                    <a:pt x="23414" y="11351"/>
                    <a:pt x="20487" y="10810"/>
                    <a:pt x="20487" y="9729"/>
                  </a:cubicBezTo>
                  <a:cubicBezTo>
                    <a:pt x="14634" y="6486"/>
                    <a:pt x="5853" y="3243"/>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
            <p:cNvSpPr/>
            <p:nvPr/>
          </p:nvSpPr>
          <p:spPr>
            <a:xfrm>
              <a:off x="3148013" y="1282700"/>
              <a:ext cx="1768475" cy="3448050"/>
            </a:xfrm>
            <a:custGeom>
              <a:rect b="b" l="l" r="r" t="t"/>
              <a:pathLst>
                <a:path extrusionOk="0" h="120000" w="120000">
                  <a:moveTo>
                    <a:pt x="1866" y="116719"/>
                  </a:moveTo>
                  <a:cubicBezTo>
                    <a:pt x="2666" y="105512"/>
                    <a:pt x="6933" y="94441"/>
                    <a:pt x="13333" y="83781"/>
                  </a:cubicBezTo>
                  <a:cubicBezTo>
                    <a:pt x="20000" y="73120"/>
                    <a:pt x="29066" y="62870"/>
                    <a:pt x="39733" y="53029"/>
                  </a:cubicBezTo>
                  <a:cubicBezTo>
                    <a:pt x="50400" y="43189"/>
                    <a:pt x="62666" y="33895"/>
                    <a:pt x="76000" y="25011"/>
                  </a:cubicBezTo>
                  <a:cubicBezTo>
                    <a:pt x="82666" y="20637"/>
                    <a:pt x="89866" y="16264"/>
                    <a:pt x="97066" y="12164"/>
                  </a:cubicBezTo>
                  <a:cubicBezTo>
                    <a:pt x="100800" y="10113"/>
                    <a:pt x="104533" y="7927"/>
                    <a:pt x="108266" y="6013"/>
                  </a:cubicBezTo>
                  <a:cubicBezTo>
                    <a:pt x="112266" y="3963"/>
                    <a:pt x="116000" y="2050"/>
                    <a:pt x="120000" y="136"/>
                  </a:cubicBezTo>
                  <a:cubicBezTo>
                    <a:pt x="120000" y="0"/>
                    <a:pt x="120000" y="0"/>
                    <a:pt x="120000" y="0"/>
                  </a:cubicBezTo>
                  <a:cubicBezTo>
                    <a:pt x="115733" y="1913"/>
                    <a:pt x="112000" y="3826"/>
                    <a:pt x="108000" y="5876"/>
                  </a:cubicBezTo>
                  <a:cubicBezTo>
                    <a:pt x="104266" y="7790"/>
                    <a:pt x="100533" y="9840"/>
                    <a:pt x="96800" y="12027"/>
                  </a:cubicBezTo>
                  <a:cubicBezTo>
                    <a:pt x="89333" y="16127"/>
                    <a:pt x="82133" y="20364"/>
                    <a:pt x="75466" y="24738"/>
                  </a:cubicBezTo>
                  <a:cubicBezTo>
                    <a:pt x="61866" y="33621"/>
                    <a:pt x="49333" y="42915"/>
                    <a:pt x="38666" y="52756"/>
                  </a:cubicBezTo>
                  <a:cubicBezTo>
                    <a:pt x="27733" y="62460"/>
                    <a:pt x="18666" y="72847"/>
                    <a:pt x="12000" y="83507"/>
                  </a:cubicBezTo>
                  <a:cubicBezTo>
                    <a:pt x="5066" y="94305"/>
                    <a:pt x="800" y="105375"/>
                    <a:pt x="0" y="116719"/>
                  </a:cubicBezTo>
                  <a:cubicBezTo>
                    <a:pt x="0" y="116993"/>
                    <a:pt x="0" y="117129"/>
                    <a:pt x="0" y="117403"/>
                  </a:cubicBezTo>
                  <a:cubicBezTo>
                    <a:pt x="533" y="118223"/>
                    <a:pt x="1066" y="119179"/>
                    <a:pt x="1866" y="120000"/>
                  </a:cubicBezTo>
                  <a:cubicBezTo>
                    <a:pt x="1866" y="118906"/>
                    <a:pt x="1866" y="117813"/>
                    <a:pt x="1866" y="11671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
            <p:cNvSpPr/>
            <p:nvPr/>
          </p:nvSpPr>
          <p:spPr>
            <a:xfrm>
              <a:off x="3273426" y="5653088"/>
              <a:ext cx="138113" cy="287338"/>
            </a:xfrm>
            <a:custGeom>
              <a:rect b="b" l="l" r="r" t="t"/>
              <a:pathLst>
                <a:path extrusionOk="0" h="120000" w="120000">
                  <a:moveTo>
                    <a:pt x="0" y="0"/>
                  </a:moveTo>
                  <a:cubicBezTo>
                    <a:pt x="24000" y="39452"/>
                    <a:pt x="54857" y="80547"/>
                    <a:pt x="89142" y="119999"/>
                  </a:cubicBezTo>
                  <a:cubicBezTo>
                    <a:pt x="120000" y="119999"/>
                    <a:pt x="120000" y="119999"/>
                    <a:pt x="120000" y="119999"/>
                  </a:cubicBezTo>
                  <a:cubicBezTo>
                    <a:pt x="78857" y="80547"/>
                    <a:pt x="37714" y="39452"/>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p:nvPr/>
          </p:nvSpPr>
          <p:spPr>
            <a:xfrm>
              <a:off x="3143251" y="4656138"/>
              <a:ext cx="31750" cy="188913"/>
            </a:xfrm>
            <a:custGeom>
              <a:rect b="b" l="l" r="r" t="t"/>
              <a:pathLst>
                <a:path extrusionOk="0" h="120000" w="120000">
                  <a:moveTo>
                    <a:pt x="105000" y="110000"/>
                  </a:moveTo>
                  <a:cubicBezTo>
                    <a:pt x="105000" y="115000"/>
                    <a:pt x="120000" y="117500"/>
                    <a:pt x="120000" y="120000"/>
                  </a:cubicBezTo>
                  <a:cubicBezTo>
                    <a:pt x="120000" y="95000"/>
                    <a:pt x="120000" y="72500"/>
                    <a:pt x="120000" y="47500"/>
                  </a:cubicBezTo>
                  <a:cubicBezTo>
                    <a:pt x="75000" y="32500"/>
                    <a:pt x="45000" y="15000"/>
                    <a:pt x="15000" y="0"/>
                  </a:cubicBezTo>
                  <a:cubicBezTo>
                    <a:pt x="0" y="22500"/>
                    <a:pt x="0" y="42500"/>
                    <a:pt x="0" y="65000"/>
                  </a:cubicBezTo>
                  <a:cubicBezTo>
                    <a:pt x="30000" y="80000"/>
                    <a:pt x="75000" y="95000"/>
                    <a:pt x="105000" y="11000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
            <p:cNvSpPr/>
            <p:nvPr/>
          </p:nvSpPr>
          <p:spPr>
            <a:xfrm>
              <a:off x="3211513" y="5410200"/>
              <a:ext cx="203200" cy="530225"/>
            </a:xfrm>
            <a:custGeom>
              <a:rect b="b" l="l" r="r" t="t"/>
              <a:pathLst>
                <a:path extrusionOk="0" h="120000" w="120000">
                  <a:moveTo>
                    <a:pt x="16153" y="16000"/>
                  </a:moveTo>
                  <a:cubicBezTo>
                    <a:pt x="11538" y="10666"/>
                    <a:pt x="4615" y="5333"/>
                    <a:pt x="0" y="0"/>
                  </a:cubicBezTo>
                  <a:cubicBezTo>
                    <a:pt x="6923" y="14222"/>
                    <a:pt x="16153" y="28444"/>
                    <a:pt x="27692" y="42666"/>
                  </a:cubicBezTo>
                  <a:cubicBezTo>
                    <a:pt x="30000" y="47111"/>
                    <a:pt x="32307" y="50666"/>
                    <a:pt x="36923" y="55111"/>
                  </a:cubicBezTo>
                  <a:cubicBezTo>
                    <a:pt x="62307" y="76444"/>
                    <a:pt x="90000" y="98666"/>
                    <a:pt x="117692" y="120000"/>
                  </a:cubicBezTo>
                  <a:cubicBezTo>
                    <a:pt x="120000" y="120000"/>
                    <a:pt x="120000" y="120000"/>
                    <a:pt x="120000" y="120000"/>
                  </a:cubicBezTo>
                  <a:cubicBezTo>
                    <a:pt x="94615" y="96888"/>
                    <a:pt x="73846" y="73777"/>
                    <a:pt x="55384" y="49777"/>
                  </a:cubicBezTo>
                  <a:cubicBezTo>
                    <a:pt x="41538" y="38222"/>
                    <a:pt x="30000" y="27555"/>
                    <a:pt x="16153" y="1600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1"/>
          <p:cNvGrpSpPr/>
          <p:nvPr/>
        </p:nvGrpSpPr>
        <p:grpSpPr>
          <a:xfrm>
            <a:off x="27222" y="157"/>
            <a:ext cx="2356674" cy="6853096"/>
            <a:chOff x="6627813" y="195610"/>
            <a:chExt cx="1952625" cy="5678141"/>
          </a:xfrm>
        </p:grpSpPr>
        <p:sp>
          <p:nvSpPr>
            <p:cNvPr id="24" name="Google Shape;24;p1"/>
            <p:cNvSpPr/>
            <p:nvPr/>
          </p:nvSpPr>
          <p:spPr>
            <a:xfrm>
              <a:off x="6627813" y="195610"/>
              <a:ext cx="409575" cy="3646488"/>
            </a:xfrm>
            <a:custGeom>
              <a:rect b="b" l="l" r="r" t="t"/>
              <a:pathLst>
                <a:path extrusionOk="0" h="120000" w="120000">
                  <a:moveTo>
                    <a:pt x="8155" y="27391"/>
                  </a:moveTo>
                  <a:cubicBezTo>
                    <a:pt x="12815" y="37565"/>
                    <a:pt x="19805" y="47869"/>
                    <a:pt x="30291" y="58043"/>
                  </a:cubicBezTo>
                  <a:cubicBezTo>
                    <a:pt x="39611" y="68217"/>
                    <a:pt x="51262" y="78391"/>
                    <a:pt x="66407" y="88565"/>
                  </a:cubicBezTo>
                  <a:cubicBezTo>
                    <a:pt x="80388" y="98739"/>
                    <a:pt x="97864" y="108782"/>
                    <a:pt x="117669" y="118826"/>
                  </a:cubicBezTo>
                  <a:cubicBezTo>
                    <a:pt x="118834" y="119217"/>
                    <a:pt x="120000" y="119608"/>
                    <a:pt x="120000" y="120000"/>
                  </a:cubicBezTo>
                  <a:cubicBezTo>
                    <a:pt x="118834" y="118043"/>
                    <a:pt x="116504" y="115956"/>
                    <a:pt x="115339" y="114000"/>
                  </a:cubicBezTo>
                  <a:cubicBezTo>
                    <a:pt x="115339" y="113608"/>
                    <a:pt x="115339" y="113217"/>
                    <a:pt x="115339" y="112956"/>
                  </a:cubicBezTo>
                  <a:cubicBezTo>
                    <a:pt x="99029" y="104739"/>
                    <a:pt x="85048" y="96652"/>
                    <a:pt x="73398" y="88434"/>
                  </a:cubicBezTo>
                  <a:cubicBezTo>
                    <a:pt x="58252" y="78260"/>
                    <a:pt x="45436" y="68217"/>
                    <a:pt x="34951" y="57913"/>
                  </a:cubicBezTo>
                  <a:cubicBezTo>
                    <a:pt x="24466" y="47739"/>
                    <a:pt x="16310" y="37565"/>
                    <a:pt x="10485" y="27260"/>
                  </a:cubicBezTo>
                  <a:cubicBezTo>
                    <a:pt x="8155" y="22173"/>
                    <a:pt x="5825" y="17086"/>
                    <a:pt x="3495" y="12000"/>
                  </a:cubicBezTo>
                  <a:cubicBezTo>
                    <a:pt x="2330" y="7956"/>
                    <a:pt x="1165" y="4043"/>
                    <a:pt x="1165" y="0"/>
                  </a:cubicBezTo>
                  <a:cubicBezTo>
                    <a:pt x="0" y="0"/>
                    <a:pt x="0" y="0"/>
                    <a:pt x="0" y="0"/>
                  </a:cubicBezTo>
                  <a:cubicBezTo>
                    <a:pt x="0" y="4043"/>
                    <a:pt x="1165" y="7956"/>
                    <a:pt x="1165" y="12000"/>
                  </a:cubicBezTo>
                  <a:cubicBezTo>
                    <a:pt x="3495" y="17086"/>
                    <a:pt x="4660" y="22173"/>
                    <a:pt x="8155" y="273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
            <p:cNvSpPr/>
            <p:nvPr/>
          </p:nvSpPr>
          <p:spPr>
            <a:xfrm>
              <a:off x="7061201" y="3771900"/>
              <a:ext cx="350838" cy="1309688"/>
            </a:xfrm>
            <a:custGeom>
              <a:rect b="b" l="l" r="r" t="t"/>
              <a:pathLst>
                <a:path extrusionOk="0" h="120000" w="120000">
                  <a:moveTo>
                    <a:pt x="72272" y="83272"/>
                  </a:moveTo>
                  <a:cubicBezTo>
                    <a:pt x="87272" y="95636"/>
                    <a:pt x="102272" y="108000"/>
                    <a:pt x="120000" y="120000"/>
                  </a:cubicBezTo>
                  <a:cubicBezTo>
                    <a:pt x="120000" y="117454"/>
                    <a:pt x="120000" y="114545"/>
                    <a:pt x="120000" y="112000"/>
                  </a:cubicBezTo>
                  <a:cubicBezTo>
                    <a:pt x="120000" y="111636"/>
                    <a:pt x="120000" y="110909"/>
                    <a:pt x="120000" y="110545"/>
                  </a:cubicBezTo>
                  <a:cubicBezTo>
                    <a:pt x="107727" y="101090"/>
                    <a:pt x="95454" y="91636"/>
                    <a:pt x="84545" y="82181"/>
                  </a:cubicBezTo>
                  <a:cubicBezTo>
                    <a:pt x="51818" y="55272"/>
                    <a:pt x="23181" y="27636"/>
                    <a:pt x="0" y="0"/>
                  </a:cubicBezTo>
                  <a:cubicBezTo>
                    <a:pt x="2727" y="7636"/>
                    <a:pt x="5454" y="15272"/>
                    <a:pt x="9545" y="22909"/>
                  </a:cubicBezTo>
                  <a:cubicBezTo>
                    <a:pt x="28636" y="43272"/>
                    <a:pt x="49090" y="63272"/>
                    <a:pt x="72272" y="8327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
            <p:cNvSpPr/>
            <p:nvPr/>
          </p:nvSpPr>
          <p:spPr>
            <a:xfrm>
              <a:off x="7439026" y="5053013"/>
              <a:ext cx="357188" cy="820738"/>
            </a:xfrm>
            <a:custGeom>
              <a:rect b="b" l="l" r="r" t="t"/>
              <a:pathLst>
                <a:path extrusionOk="0" h="120000" w="120000">
                  <a:moveTo>
                    <a:pt x="8000" y="8695"/>
                  </a:moveTo>
                  <a:cubicBezTo>
                    <a:pt x="5333" y="5797"/>
                    <a:pt x="2666" y="2898"/>
                    <a:pt x="0" y="0"/>
                  </a:cubicBezTo>
                  <a:cubicBezTo>
                    <a:pt x="0" y="5217"/>
                    <a:pt x="0" y="11014"/>
                    <a:pt x="1333" y="16811"/>
                  </a:cubicBezTo>
                  <a:cubicBezTo>
                    <a:pt x="18666" y="35942"/>
                    <a:pt x="36000" y="55072"/>
                    <a:pt x="56000" y="73623"/>
                  </a:cubicBezTo>
                  <a:cubicBezTo>
                    <a:pt x="72000" y="89275"/>
                    <a:pt x="89333" y="104927"/>
                    <a:pt x="106666" y="120000"/>
                  </a:cubicBezTo>
                  <a:cubicBezTo>
                    <a:pt x="120000" y="120000"/>
                    <a:pt x="120000" y="120000"/>
                    <a:pt x="120000" y="120000"/>
                  </a:cubicBezTo>
                  <a:cubicBezTo>
                    <a:pt x="101333" y="104347"/>
                    <a:pt x="84000" y="88115"/>
                    <a:pt x="66666" y="71304"/>
                  </a:cubicBezTo>
                  <a:cubicBezTo>
                    <a:pt x="45333" y="51014"/>
                    <a:pt x="26666" y="29565"/>
                    <a:pt x="8000" y="86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
            <p:cNvSpPr/>
            <p:nvPr/>
          </p:nvSpPr>
          <p:spPr>
            <a:xfrm>
              <a:off x="7037388" y="3811588"/>
              <a:ext cx="457200" cy="1852613"/>
            </a:xfrm>
            <a:custGeom>
              <a:rect b="b" l="l" r="r" t="t"/>
              <a:pathLst>
                <a:path extrusionOk="0" h="120000" w="120000">
                  <a:moveTo>
                    <a:pt x="105391" y="105096"/>
                  </a:moveTo>
                  <a:cubicBezTo>
                    <a:pt x="97043" y="99700"/>
                    <a:pt x="88695" y="94047"/>
                    <a:pt x="81391" y="88394"/>
                  </a:cubicBezTo>
                  <a:cubicBezTo>
                    <a:pt x="59478" y="72205"/>
                    <a:pt x="42782" y="55503"/>
                    <a:pt x="30260" y="38800"/>
                  </a:cubicBezTo>
                  <a:cubicBezTo>
                    <a:pt x="22956" y="30578"/>
                    <a:pt x="17739" y="22098"/>
                    <a:pt x="13565" y="13618"/>
                  </a:cubicBezTo>
                  <a:cubicBezTo>
                    <a:pt x="9391" y="8993"/>
                    <a:pt x="4173" y="4625"/>
                    <a:pt x="0" y="0"/>
                  </a:cubicBezTo>
                  <a:cubicBezTo>
                    <a:pt x="5217" y="13104"/>
                    <a:pt x="12521" y="26209"/>
                    <a:pt x="21913" y="39057"/>
                  </a:cubicBezTo>
                  <a:cubicBezTo>
                    <a:pt x="34434" y="56017"/>
                    <a:pt x="51130" y="72719"/>
                    <a:pt x="72000" y="89164"/>
                  </a:cubicBezTo>
                  <a:cubicBezTo>
                    <a:pt x="82434" y="97130"/>
                    <a:pt x="93913" y="105353"/>
                    <a:pt x="107478" y="113319"/>
                  </a:cubicBezTo>
                  <a:cubicBezTo>
                    <a:pt x="111652" y="115374"/>
                    <a:pt x="115826" y="117687"/>
                    <a:pt x="120000" y="119999"/>
                  </a:cubicBezTo>
                  <a:cubicBezTo>
                    <a:pt x="118956" y="119229"/>
                    <a:pt x="117913" y="118458"/>
                    <a:pt x="116869" y="117687"/>
                  </a:cubicBezTo>
                  <a:cubicBezTo>
                    <a:pt x="112695" y="113576"/>
                    <a:pt x="108521" y="109207"/>
                    <a:pt x="105391" y="10509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
            <p:cNvSpPr/>
            <p:nvPr/>
          </p:nvSpPr>
          <p:spPr>
            <a:xfrm>
              <a:off x="6992938" y="1263650"/>
              <a:ext cx="144463" cy="2508250"/>
            </a:xfrm>
            <a:custGeom>
              <a:rect b="b" l="l" r="r" t="t"/>
              <a:pathLst>
                <a:path extrusionOk="0" h="120000" w="120000">
                  <a:moveTo>
                    <a:pt x="56666" y="120000"/>
                  </a:moveTo>
                  <a:cubicBezTo>
                    <a:pt x="50000" y="117725"/>
                    <a:pt x="46666" y="115450"/>
                    <a:pt x="43333" y="113175"/>
                  </a:cubicBezTo>
                  <a:cubicBezTo>
                    <a:pt x="26666" y="100473"/>
                    <a:pt x="16666" y="87962"/>
                    <a:pt x="16666" y="75450"/>
                  </a:cubicBezTo>
                  <a:cubicBezTo>
                    <a:pt x="16666" y="62748"/>
                    <a:pt x="26666" y="50236"/>
                    <a:pt x="43333" y="37535"/>
                  </a:cubicBezTo>
                  <a:cubicBezTo>
                    <a:pt x="50000" y="31279"/>
                    <a:pt x="60000" y="25023"/>
                    <a:pt x="73333" y="18767"/>
                  </a:cubicBezTo>
                  <a:cubicBezTo>
                    <a:pt x="86666" y="12511"/>
                    <a:pt x="100000" y="6255"/>
                    <a:pt x="120000" y="0"/>
                  </a:cubicBezTo>
                  <a:cubicBezTo>
                    <a:pt x="116666" y="0"/>
                    <a:pt x="116666" y="0"/>
                    <a:pt x="116666" y="0"/>
                  </a:cubicBezTo>
                  <a:cubicBezTo>
                    <a:pt x="96666" y="6255"/>
                    <a:pt x="80000" y="12511"/>
                    <a:pt x="66666" y="18767"/>
                  </a:cubicBezTo>
                  <a:cubicBezTo>
                    <a:pt x="53333" y="25023"/>
                    <a:pt x="43333" y="31279"/>
                    <a:pt x="33333" y="37535"/>
                  </a:cubicBezTo>
                  <a:cubicBezTo>
                    <a:pt x="13333" y="50047"/>
                    <a:pt x="3333" y="62748"/>
                    <a:pt x="3333" y="75450"/>
                  </a:cubicBezTo>
                  <a:cubicBezTo>
                    <a:pt x="0" y="87393"/>
                    <a:pt x="6666" y="99526"/>
                    <a:pt x="23333" y="111658"/>
                  </a:cubicBezTo>
                  <a:cubicBezTo>
                    <a:pt x="33333" y="114312"/>
                    <a:pt x="43333" y="117156"/>
                    <a:pt x="53333" y="119810"/>
                  </a:cubicBezTo>
                  <a:cubicBezTo>
                    <a:pt x="53333" y="119810"/>
                    <a:pt x="56666" y="120000"/>
                    <a:pt x="56666" y="12000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
            <p:cNvSpPr/>
            <p:nvPr/>
          </p:nvSpPr>
          <p:spPr>
            <a:xfrm>
              <a:off x="7526338" y="5640388"/>
              <a:ext cx="111125" cy="233363"/>
            </a:xfrm>
            <a:custGeom>
              <a:rect b="b" l="l" r="r" t="t"/>
              <a:pathLst>
                <a:path extrusionOk="0" h="120000" w="120000">
                  <a:moveTo>
                    <a:pt x="94285" y="120000"/>
                  </a:moveTo>
                  <a:cubicBezTo>
                    <a:pt x="119999" y="120000"/>
                    <a:pt x="119999" y="120000"/>
                    <a:pt x="119999" y="120000"/>
                  </a:cubicBezTo>
                  <a:cubicBezTo>
                    <a:pt x="77142" y="81355"/>
                    <a:pt x="38571" y="40677"/>
                    <a:pt x="0" y="0"/>
                  </a:cubicBezTo>
                  <a:cubicBezTo>
                    <a:pt x="25714" y="40677"/>
                    <a:pt x="55714" y="81355"/>
                    <a:pt x="94285" y="12000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
            <p:cNvSpPr/>
            <p:nvPr/>
          </p:nvSpPr>
          <p:spPr>
            <a:xfrm>
              <a:off x="7021513" y="3598863"/>
              <a:ext cx="68263" cy="423863"/>
            </a:xfrm>
            <a:custGeom>
              <a:rect b="b" l="l" r="r" t="t"/>
              <a:pathLst>
                <a:path extrusionOk="0" h="120000" w="120000">
                  <a:moveTo>
                    <a:pt x="28235" y="60560"/>
                  </a:moveTo>
                  <a:cubicBezTo>
                    <a:pt x="56470" y="80747"/>
                    <a:pt x="91764" y="99813"/>
                    <a:pt x="120000" y="120000"/>
                  </a:cubicBezTo>
                  <a:cubicBezTo>
                    <a:pt x="98823" y="96448"/>
                    <a:pt x="84705" y="72897"/>
                    <a:pt x="70588" y="49345"/>
                  </a:cubicBezTo>
                  <a:cubicBezTo>
                    <a:pt x="70588" y="49345"/>
                    <a:pt x="63529" y="48224"/>
                    <a:pt x="63529" y="48224"/>
                  </a:cubicBezTo>
                  <a:cubicBezTo>
                    <a:pt x="42352" y="32523"/>
                    <a:pt x="21176" y="15700"/>
                    <a:pt x="0" y="0"/>
                  </a:cubicBezTo>
                  <a:cubicBezTo>
                    <a:pt x="0" y="2242"/>
                    <a:pt x="0" y="5607"/>
                    <a:pt x="0" y="8971"/>
                  </a:cubicBezTo>
                  <a:cubicBezTo>
                    <a:pt x="7058" y="25794"/>
                    <a:pt x="21176" y="43738"/>
                    <a:pt x="28235" y="6056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
            <p:cNvSpPr/>
            <p:nvPr/>
          </p:nvSpPr>
          <p:spPr>
            <a:xfrm>
              <a:off x="7412038" y="2801938"/>
              <a:ext cx="1168400" cy="2251075"/>
            </a:xfrm>
            <a:custGeom>
              <a:rect b="b" l="l" r="r" t="t"/>
              <a:pathLst>
                <a:path extrusionOk="0" h="120000" w="120000">
                  <a:moveTo>
                    <a:pt x="3265" y="116830"/>
                  </a:moveTo>
                  <a:cubicBezTo>
                    <a:pt x="3673" y="105845"/>
                    <a:pt x="7755" y="94647"/>
                    <a:pt x="14285" y="83873"/>
                  </a:cubicBezTo>
                  <a:cubicBezTo>
                    <a:pt x="20816" y="73309"/>
                    <a:pt x="29795" y="62957"/>
                    <a:pt x="40408" y="53239"/>
                  </a:cubicBezTo>
                  <a:cubicBezTo>
                    <a:pt x="50612" y="43309"/>
                    <a:pt x="62857" y="34014"/>
                    <a:pt x="76326" y="25140"/>
                  </a:cubicBezTo>
                  <a:cubicBezTo>
                    <a:pt x="82857" y="20704"/>
                    <a:pt x="89795" y="16267"/>
                    <a:pt x="97142" y="12253"/>
                  </a:cubicBezTo>
                  <a:cubicBezTo>
                    <a:pt x="100816" y="10140"/>
                    <a:pt x="104489" y="8028"/>
                    <a:pt x="108163" y="5915"/>
                  </a:cubicBezTo>
                  <a:cubicBezTo>
                    <a:pt x="111836" y="4014"/>
                    <a:pt x="115918" y="1901"/>
                    <a:pt x="120000" y="0"/>
                  </a:cubicBezTo>
                  <a:cubicBezTo>
                    <a:pt x="119591" y="0"/>
                    <a:pt x="119591" y="0"/>
                    <a:pt x="119591" y="0"/>
                  </a:cubicBezTo>
                  <a:cubicBezTo>
                    <a:pt x="115510" y="1901"/>
                    <a:pt x="111428" y="3802"/>
                    <a:pt x="107755" y="5704"/>
                  </a:cubicBezTo>
                  <a:cubicBezTo>
                    <a:pt x="104081" y="7816"/>
                    <a:pt x="100408" y="9929"/>
                    <a:pt x="96734" y="11830"/>
                  </a:cubicBezTo>
                  <a:cubicBezTo>
                    <a:pt x="88979" y="16056"/>
                    <a:pt x="82040" y="20281"/>
                    <a:pt x="75510" y="24718"/>
                  </a:cubicBezTo>
                  <a:cubicBezTo>
                    <a:pt x="61632" y="33591"/>
                    <a:pt x="49387" y="42887"/>
                    <a:pt x="38775" y="52605"/>
                  </a:cubicBezTo>
                  <a:cubicBezTo>
                    <a:pt x="27755" y="62535"/>
                    <a:pt x="18775" y="72887"/>
                    <a:pt x="12244" y="83661"/>
                  </a:cubicBezTo>
                  <a:cubicBezTo>
                    <a:pt x="5306" y="94014"/>
                    <a:pt x="1224" y="105000"/>
                    <a:pt x="0" y="115985"/>
                  </a:cubicBezTo>
                  <a:cubicBezTo>
                    <a:pt x="1224" y="117253"/>
                    <a:pt x="2040" y="118521"/>
                    <a:pt x="2857" y="120000"/>
                  </a:cubicBezTo>
                  <a:cubicBezTo>
                    <a:pt x="2857" y="118943"/>
                    <a:pt x="2857" y="117887"/>
                    <a:pt x="3265" y="11683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
            <p:cNvSpPr/>
            <p:nvPr/>
          </p:nvSpPr>
          <p:spPr>
            <a:xfrm>
              <a:off x="7494588" y="5664200"/>
              <a:ext cx="100013" cy="209550"/>
            </a:xfrm>
            <a:custGeom>
              <a:rect b="b" l="l" r="r" t="t"/>
              <a:pathLst>
                <a:path extrusionOk="0" h="120000" w="120000">
                  <a:moveTo>
                    <a:pt x="0" y="0"/>
                  </a:moveTo>
                  <a:cubicBezTo>
                    <a:pt x="24000" y="40754"/>
                    <a:pt x="57600" y="81509"/>
                    <a:pt x="91200" y="120000"/>
                  </a:cubicBezTo>
                  <a:cubicBezTo>
                    <a:pt x="120000" y="120000"/>
                    <a:pt x="120000" y="120000"/>
                    <a:pt x="120000" y="120000"/>
                  </a:cubicBezTo>
                  <a:cubicBezTo>
                    <a:pt x="76800" y="81509"/>
                    <a:pt x="38400" y="40754"/>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
            <p:cNvSpPr/>
            <p:nvPr/>
          </p:nvSpPr>
          <p:spPr>
            <a:xfrm>
              <a:off x="7412038" y="5081588"/>
              <a:ext cx="114300" cy="558800"/>
            </a:xfrm>
            <a:custGeom>
              <a:rect b="b" l="l" r="r" t="t"/>
              <a:pathLst>
                <a:path extrusionOk="0" h="120000" w="120000">
                  <a:moveTo>
                    <a:pt x="0" y="0"/>
                  </a:moveTo>
                  <a:cubicBezTo>
                    <a:pt x="0" y="25531"/>
                    <a:pt x="8275" y="51063"/>
                    <a:pt x="28965" y="75744"/>
                  </a:cubicBezTo>
                  <a:cubicBezTo>
                    <a:pt x="45517" y="83404"/>
                    <a:pt x="57931" y="91914"/>
                    <a:pt x="74482" y="99574"/>
                  </a:cubicBezTo>
                  <a:cubicBezTo>
                    <a:pt x="91034" y="106382"/>
                    <a:pt x="103448" y="113191"/>
                    <a:pt x="120000" y="120000"/>
                  </a:cubicBezTo>
                  <a:cubicBezTo>
                    <a:pt x="115862" y="118297"/>
                    <a:pt x="115862" y="116595"/>
                    <a:pt x="111724" y="114893"/>
                  </a:cubicBezTo>
                  <a:cubicBezTo>
                    <a:pt x="66206" y="83404"/>
                    <a:pt x="41379" y="51063"/>
                    <a:pt x="33103" y="18723"/>
                  </a:cubicBezTo>
                  <a:cubicBezTo>
                    <a:pt x="28965" y="15319"/>
                    <a:pt x="20689" y="12765"/>
                    <a:pt x="16551" y="9361"/>
                  </a:cubicBezTo>
                  <a:cubicBezTo>
                    <a:pt x="8275" y="5957"/>
                    <a:pt x="4137" y="255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
            <p:cNvSpPr/>
            <p:nvPr/>
          </p:nvSpPr>
          <p:spPr>
            <a:xfrm>
              <a:off x="7412038" y="4978400"/>
              <a:ext cx="31750" cy="188913"/>
            </a:xfrm>
            <a:custGeom>
              <a:rect b="b" l="l" r="r" t="t"/>
              <a:pathLst>
                <a:path extrusionOk="0" h="120000" w="120000">
                  <a:moveTo>
                    <a:pt x="0" y="65000"/>
                  </a:moveTo>
                  <a:cubicBezTo>
                    <a:pt x="15000" y="72500"/>
                    <a:pt x="30000" y="82500"/>
                    <a:pt x="60000" y="92500"/>
                  </a:cubicBezTo>
                  <a:cubicBezTo>
                    <a:pt x="75000" y="102500"/>
                    <a:pt x="105000" y="110000"/>
                    <a:pt x="120000" y="120000"/>
                  </a:cubicBezTo>
                  <a:cubicBezTo>
                    <a:pt x="105000" y="95000"/>
                    <a:pt x="105000" y="70000"/>
                    <a:pt x="105000" y="47500"/>
                  </a:cubicBezTo>
                  <a:cubicBezTo>
                    <a:pt x="75000" y="30000"/>
                    <a:pt x="45000" y="15000"/>
                    <a:pt x="0" y="0"/>
                  </a:cubicBezTo>
                  <a:cubicBezTo>
                    <a:pt x="0" y="2500"/>
                    <a:pt x="0" y="7500"/>
                    <a:pt x="0" y="10000"/>
                  </a:cubicBezTo>
                  <a:cubicBezTo>
                    <a:pt x="0" y="27500"/>
                    <a:pt x="0" y="47500"/>
                    <a:pt x="0" y="6500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
            <p:cNvSpPr/>
            <p:nvPr/>
          </p:nvSpPr>
          <p:spPr>
            <a:xfrm>
              <a:off x="7439026" y="5434013"/>
              <a:ext cx="174625" cy="439738"/>
            </a:xfrm>
            <a:custGeom>
              <a:rect b="b" l="l" r="r" t="t"/>
              <a:pathLst>
                <a:path extrusionOk="0" h="120000" w="120000">
                  <a:moveTo>
                    <a:pt x="30000" y="30270"/>
                  </a:moveTo>
                  <a:cubicBezTo>
                    <a:pt x="19090" y="20540"/>
                    <a:pt x="10909" y="9729"/>
                    <a:pt x="0" y="0"/>
                  </a:cubicBezTo>
                  <a:cubicBezTo>
                    <a:pt x="8181" y="17297"/>
                    <a:pt x="19090" y="35675"/>
                    <a:pt x="30000" y="52972"/>
                  </a:cubicBezTo>
                  <a:cubicBezTo>
                    <a:pt x="32727" y="56216"/>
                    <a:pt x="35454" y="59459"/>
                    <a:pt x="38181" y="62702"/>
                  </a:cubicBezTo>
                  <a:cubicBezTo>
                    <a:pt x="60000" y="82162"/>
                    <a:pt x="81818" y="101621"/>
                    <a:pt x="106363" y="120000"/>
                  </a:cubicBezTo>
                  <a:cubicBezTo>
                    <a:pt x="120000" y="120000"/>
                    <a:pt x="120000" y="120000"/>
                    <a:pt x="120000" y="120000"/>
                  </a:cubicBezTo>
                  <a:cubicBezTo>
                    <a:pt x="95454" y="99459"/>
                    <a:pt x="76363" y="77837"/>
                    <a:pt x="60000" y="56216"/>
                  </a:cubicBezTo>
                  <a:cubicBezTo>
                    <a:pt x="49090" y="47567"/>
                    <a:pt x="40909" y="38918"/>
                    <a:pt x="30000" y="3027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1"/>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
          <p:cNvSpPr txBox="1"/>
          <p:nvPr>
            <p:ph type="title"/>
          </p:nvPr>
        </p:nvSpPr>
        <p:spPr>
          <a:xfrm>
            <a:off x="2592924" y="624110"/>
            <a:ext cx="8911687" cy="128089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rgbClr val="168DBA"/>
              </a:buClr>
              <a:buSzPts val="1400"/>
              <a:buFont typeface="Century Gothic"/>
              <a:buNone/>
              <a:defRPr b="0" i="0" sz="3600" u="none" cap="none" strike="noStrike">
                <a:solidFill>
                  <a:srgbClr val="168DBA"/>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38" name="Google Shape;38;p1"/>
          <p:cNvSpPr txBox="1"/>
          <p:nvPr>
            <p:ph idx="1" type="body"/>
          </p:nvPr>
        </p:nvSpPr>
        <p:spPr>
          <a:xfrm>
            <a:off x="2589212" y="2133600"/>
            <a:ext cx="8915400" cy="3886200"/>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9" name="Google Shape;39;p1"/>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0" name="Google Shape;40;p1"/>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1" name="Google Shape;41;p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sedatgormus@gmail.com" TargetMode="External"/><Relationship Id="rId4" Type="http://schemas.openxmlformats.org/officeDocument/2006/relationships/hyperlink" Target="mailto:sedatgormus@ktu.edu.t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www.wcupa.edu/business-PublicManagement/CottrellCenter/documents/entrepreneurship101.pd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20.png"/><Relationship Id="rId6" Type="http://schemas.openxmlformats.org/officeDocument/2006/relationships/image" Target="../media/image19.png"/><Relationship Id="rId7" Type="http://schemas.openxmlformats.org/officeDocument/2006/relationships/image" Target="../media/image17.png"/><Relationship Id="rId8"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22.png"/><Relationship Id="rId6" Type="http://schemas.openxmlformats.org/officeDocument/2006/relationships/image" Target="../media/image2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21.png"/><Relationship Id="rId4" Type="http://schemas.openxmlformats.org/officeDocument/2006/relationships/image" Target="../media/image24.png"/><Relationship Id="rId5"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hyperlink" Target="http://www.mavialp.com" TargetMode="External"/><Relationship Id="rId4" Type="http://schemas.openxmlformats.org/officeDocument/2006/relationships/hyperlink" Target="http://www.amazon.com" TargetMode="External"/><Relationship Id="rId5" Type="http://schemas.openxmlformats.org/officeDocument/2006/relationships/hyperlink" Target="http://www.sabanci.com" TargetMode="External"/><Relationship Id="rId6" Type="http://schemas.openxmlformats.org/officeDocument/2006/relationships/hyperlink" Target="http://www.netflix.com"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167" name="Shape 167"/>
        <p:cNvGrpSpPr/>
        <p:nvPr/>
      </p:nvGrpSpPr>
      <p:grpSpPr>
        <a:xfrm>
          <a:off x="0" y="0"/>
          <a:ext cx="0" cy="0"/>
          <a:chOff x="0" y="0"/>
          <a:chExt cx="0" cy="0"/>
        </a:xfrm>
      </p:grpSpPr>
      <p:sp>
        <p:nvSpPr>
          <p:cNvPr id="168" name="Google Shape;168;p18"/>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000000"/>
              </a:buClr>
              <a:buFont typeface="Arial"/>
              <a:buNone/>
            </a:pPr>
            <a:r>
              <a:rPr lang="tr-TR" sz="4860">
                <a:solidFill>
                  <a:srgbClr val="000000"/>
                </a:solidFill>
                <a:latin typeface="Arial"/>
                <a:ea typeface="Arial"/>
                <a:cs typeface="Arial"/>
                <a:sym typeface="Arial"/>
              </a:rPr>
              <a:t>Proje Planlama ve Değişiklik Yönetimi</a:t>
            </a:r>
            <a:br>
              <a:rPr b="0" i="0" lang="tr-TR" sz="4860" u="none" cap="none" strike="noStrike">
                <a:solidFill>
                  <a:srgbClr val="000000"/>
                </a:solidFill>
                <a:latin typeface="Arial"/>
                <a:ea typeface="Arial"/>
                <a:cs typeface="Arial"/>
                <a:sym typeface="Arial"/>
              </a:rPr>
            </a:br>
            <a:endParaRPr b="0" i="0" sz="4860" u="none" cap="none" strike="noStrike">
              <a:solidFill>
                <a:srgbClr val="168DBA"/>
              </a:solidFill>
              <a:latin typeface="Century Gothic"/>
              <a:ea typeface="Century Gothic"/>
              <a:cs typeface="Century Gothic"/>
              <a:sym typeface="Century Gothic"/>
            </a:endParaRPr>
          </a:p>
        </p:txBody>
      </p:sp>
      <p:sp>
        <p:nvSpPr>
          <p:cNvPr id="169" name="Google Shape;169;p18"/>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1"/>
              </a:buClr>
              <a:buFont typeface="Noto Sans Symbols"/>
              <a:buNone/>
            </a:pPr>
            <a:r>
              <a:t/>
            </a:r>
            <a:endParaRPr b="0" i="0" sz="1260" u="none" cap="none" strike="noStrike">
              <a:solidFill>
                <a:srgbClr val="595959"/>
              </a:solidFill>
              <a:latin typeface="Century Gothic"/>
              <a:ea typeface="Century Gothic"/>
              <a:cs typeface="Century Gothic"/>
              <a:sym typeface="Century Gothic"/>
            </a:endParaRPr>
          </a:p>
          <a:p>
            <a:pPr indent="0" lvl="0" marL="0" marR="0" rtl="0" algn="l">
              <a:lnSpc>
                <a:spcPct val="80000"/>
              </a:lnSpc>
              <a:spcBef>
                <a:spcPts val="1000"/>
              </a:spcBef>
              <a:spcAft>
                <a:spcPts val="0"/>
              </a:spcAft>
              <a:buClr>
                <a:schemeClr val="accent1"/>
              </a:buClr>
              <a:buFont typeface="Noto Sans Symbols"/>
              <a:buNone/>
            </a:pPr>
            <a:r>
              <a:rPr b="0" i="0" lang="tr-TR" sz="1260" u="none" cap="none" strike="noStrike">
                <a:solidFill>
                  <a:srgbClr val="595959"/>
                </a:solidFill>
                <a:latin typeface="Century Gothic"/>
                <a:ea typeface="Century Gothic"/>
                <a:cs typeface="Century Gothic"/>
                <a:sym typeface="Century Gothic"/>
              </a:rPr>
              <a:t>Sedat Görmüş, PhD</a:t>
            </a:r>
            <a:endParaRPr b="0" i="0" sz="1260" u="none" cap="none" strike="noStrike">
              <a:solidFill>
                <a:srgbClr val="595959"/>
              </a:solidFill>
              <a:latin typeface="Century Gothic"/>
              <a:ea typeface="Century Gothic"/>
              <a:cs typeface="Century Gothic"/>
              <a:sym typeface="Century Gothic"/>
            </a:endParaRPr>
          </a:p>
          <a:p>
            <a:pPr indent="0" lvl="0" marL="0" marR="0" rtl="0" algn="l">
              <a:lnSpc>
                <a:spcPct val="80000"/>
              </a:lnSpc>
              <a:spcBef>
                <a:spcPts val="1000"/>
              </a:spcBef>
              <a:spcAft>
                <a:spcPts val="0"/>
              </a:spcAft>
              <a:buClr>
                <a:schemeClr val="accent1"/>
              </a:buClr>
              <a:buFont typeface="Noto Sans Symbols"/>
              <a:buNone/>
            </a:pPr>
            <a:r>
              <a:rPr b="0" i="0" lang="tr-TR" sz="1260" u="none" cap="none" strike="noStrike">
                <a:solidFill>
                  <a:srgbClr val="595959"/>
                </a:solidFill>
                <a:latin typeface="Century Gothic"/>
                <a:ea typeface="Century Gothic"/>
                <a:cs typeface="Century Gothic"/>
                <a:sym typeface="Century Gothic"/>
              </a:rPr>
              <a:t>Email : </a:t>
            </a:r>
            <a:r>
              <a:rPr b="0" i="0" lang="tr-TR" sz="1260" u="sng" cap="none" strike="noStrike">
                <a:solidFill>
                  <a:schemeClr val="hlink"/>
                </a:solidFill>
                <a:latin typeface="Century Gothic"/>
                <a:ea typeface="Century Gothic"/>
                <a:cs typeface="Century Gothic"/>
                <a:sym typeface="Century Gothic"/>
                <a:hlinkClick r:id="rId3"/>
              </a:rPr>
              <a:t>sedatgormus@gmail.com</a:t>
            </a:r>
            <a:endParaRPr b="0" i="0" sz="1260" u="none" cap="none" strike="noStrike">
              <a:solidFill>
                <a:srgbClr val="595959"/>
              </a:solidFill>
              <a:latin typeface="Century Gothic"/>
              <a:ea typeface="Century Gothic"/>
              <a:cs typeface="Century Gothic"/>
              <a:sym typeface="Century Gothic"/>
            </a:endParaRPr>
          </a:p>
          <a:p>
            <a:pPr indent="0" lvl="0" marL="0" marR="0" rtl="0" algn="l">
              <a:lnSpc>
                <a:spcPct val="80000"/>
              </a:lnSpc>
              <a:spcBef>
                <a:spcPts val="1000"/>
              </a:spcBef>
              <a:spcAft>
                <a:spcPts val="0"/>
              </a:spcAft>
              <a:buClr>
                <a:schemeClr val="accent1"/>
              </a:buClr>
              <a:buFont typeface="Noto Sans Symbols"/>
              <a:buNone/>
            </a:pPr>
            <a:r>
              <a:rPr b="0" i="0" lang="tr-TR" sz="1260" u="none" cap="none" strike="noStrike">
                <a:solidFill>
                  <a:srgbClr val="595959"/>
                </a:solidFill>
                <a:latin typeface="Century Gothic"/>
                <a:ea typeface="Century Gothic"/>
                <a:cs typeface="Century Gothic"/>
                <a:sym typeface="Century Gothic"/>
              </a:rPr>
              <a:t>	: </a:t>
            </a:r>
            <a:r>
              <a:rPr b="0" i="0" lang="tr-TR" sz="1260" u="sng" cap="none" strike="noStrike">
                <a:solidFill>
                  <a:schemeClr val="hlink"/>
                </a:solidFill>
                <a:latin typeface="Century Gothic"/>
                <a:ea typeface="Century Gothic"/>
                <a:cs typeface="Century Gothic"/>
                <a:sym typeface="Century Gothic"/>
                <a:hlinkClick r:id="rId4"/>
              </a:rPr>
              <a:t>sedatgormus@ktu.edu.tr</a:t>
            </a:r>
            <a:endParaRPr b="0" i="0" sz="1260" u="none" cap="none" strike="noStrike">
              <a:solidFill>
                <a:srgbClr val="595959"/>
              </a:solidFill>
              <a:latin typeface="Century Gothic"/>
              <a:ea typeface="Century Gothic"/>
              <a:cs typeface="Century Gothic"/>
              <a:sym typeface="Century Gothic"/>
            </a:endParaRPr>
          </a:p>
          <a:p>
            <a:pPr indent="0" lvl="0" marL="0" marR="0" rtl="0" algn="l">
              <a:lnSpc>
                <a:spcPct val="80000"/>
              </a:lnSpc>
              <a:spcBef>
                <a:spcPts val="1000"/>
              </a:spcBef>
              <a:spcAft>
                <a:spcPts val="0"/>
              </a:spcAft>
              <a:buClr>
                <a:schemeClr val="accent1"/>
              </a:buClr>
              <a:buFont typeface="Noto Sans Symbols"/>
              <a:buNone/>
            </a:pPr>
            <a:r>
              <a:t/>
            </a:r>
            <a:endParaRPr b="0" i="0" sz="1260" u="none" cap="none" strike="noStrike">
              <a:solidFill>
                <a:srgbClr val="595959"/>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231" name="Shape 231"/>
        <p:cNvGrpSpPr/>
        <p:nvPr/>
      </p:nvGrpSpPr>
      <p:grpSpPr>
        <a:xfrm>
          <a:off x="0" y="0"/>
          <a:ext cx="0" cy="0"/>
          <a:chOff x="0" y="0"/>
          <a:chExt cx="0" cy="0"/>
        </a:xfrm>
      </p:grpSpPr>
      <p:sp>
        <p:nvSpPr>
          <p:cNvPr id="232" name="Google Shape;232;p27"/>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168DBA"/>
              </a:buClr>
              <a:buFont typeface="Century Gothic"/>
              <a:buNone/>
            </a:pPr>
            <a:r>
              <a:rPr lang="tr-TR"/>
              <a:t>Proje Kısıtları ve Gereksinimleri</a:t>
            </a:r>
            <a:endParaRPr b="0" i="0" sz="4000" u="none" cap="none" strike="noStrike">
              <a:solidFill>
                <a:srgbClr val="168DBA"/>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236" name="Shape 236"/>
        <p:cNvGrpSpPr/>
        <p:nvPr/>
      </p:nvGrpSpPr>
      <p:grpSpPr>
        <a:xfrm>
          <a:off x="0" y="0"/>
          <a:ext cx="0" cy="0"/>
          <a:chOff x="0" y="0"/>
          <a:chExt cx="0" cy="0"/>
        </a:xfrm>
      </p:grpSpPr>
      <p:sp>
        <p:nvSpPr>
          <p:cNvPr id="237" name="Google Shape;237;p28"/>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68DBA"/>
              </a:buClr>
              <a:buFont typeface="Century Gothic"/>
              <a:buNone/>
            </a:pPr>
            <a:r>
              <a:rPr b="0" i="0" lang="tr-TR" sz="3600" u="none" cap="none" strike="noStrike">
                <a:solidFill>
                  <a:srgbClr val="168DBA"/>
                </a:solidFill>
                <a:latin typeface="Century Gothic"/>
                <a:ea typeface="Century Gothic"/>
                <a:cs typeface="Century Gothic"/>
                <a:sym typeface="Century Gothic"/>
              </a:rPr>
              <a:t>İki kez ölç, Bir kez biç (Measure Twice, Cut Once) </a:t>
            </a:r>
            <a:endParaRPr b="0" i="0" sz="3600" u="none" cap="none" strike="noStrike">
              <a:solidFill>
                <a:srgbClr val="168DBA"/>
              </a:solidFill>
              <a:latin typeface="Century Gothic"/>
              <a:ea typeface="Century Gothic"/>
              <a:cs typeface="Century Gothic"/>
              <a:sym typeface="Century Gothic"/>
            </a:endParaRPr>
          </a:p>
        </p:txBody>
      </p:sp>
      <p:sp>
        <p:nvSpPr>
          <p:cNvPr id="238" name="Google Shape;238;p28"/>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accent1"/>
              </a:buClr>
              <a:buSzPts val="1665"/>
              <a:buFont typeface="Noto Sans Symbols"/>
              <a:buChar char="•"/>
            </a:pPr>
            <a:r>
              <a:rPr b="0" i="1" lang="tr-TR" sz="1665" u="sng" cap="none" strike="noStrike">
                <a:solidFill>
                  <a:srgbClr val="3F3F3F"/>
                </a:solidFill>
                <a:latin typeface="Century Gothic"/>
                <a:ea typeface="Century Gothic"/>
                <a:cs typeface="Century Gothic"/>
                <a:sym typeface="Century Gothic"/>
              </a:rPr>
              <a:t>Gereksinim analizinin</a:t>
            </a:r>
            <a:r>
              <a:rPr b="0" i="0" lang="tr-TR" sz="1665" u="none" cap="none" strike="noStrike">
                <a:solidFill>
                  <a:srgbClr val="3F3F3F"/>
                </a:solidFill>
                <a:latin typeface="Century Gothic"/>
                <a:ea typeface="Century Gothic"/>
                <a:cs typeface="Century Gothic"/>
                <a:sym typeface="Century Gothic"/>
              </a:rPr>
              <a:t> önemi.</a:t>
            </a:r>
            <a:endParaRPr/>
          </a:p>
          <a:p>
            <a:pPr indent="-237172" lvl="0" marL="342900" marR="0" rtl="0" algn="l">
              <a:lnSpc>
                <a:spcPct val="80000"/>
              </a:lnSpc>
              <a:spcBef>
                <a:spcPts val="1000"/>
              </a:spcBef>
              <a:spcAft>
                <a:spcPts val="0"/>
              </a:spcAft>
              <a:buClr>
                <a:schemeClr val="accent1"/>
              </a:buClr>
              <a:buSzPts val="1665"/>
              <a:buFont typeface="Noto Sans Symbols"/>
              <a:buNone/>
            </a:pPr>
            <a:r>
              <a:t/>
            </a:r>
            <a:endParaRPr b="0" i="0" sz="1665" u="none" cap="none" strike="noStrike">
              <a:solidFill>
                <a:srgbClr val="3F3F3F"/>
              </a:solidFill>
              <a:latin typeface="Century Gothic"/>
              <a:ea typeface="Century Gothic"/>
              <a:cs typeface="Century Gothic"/>
              <a:sym typeface="Century Gothic"/>
            </a:endParaRPr>
          </a:p>
          <a:p>
            <a:pPr indent="-342900" lvl="0" marL="342900" marR="0" rtl="0" algn="l">
              <a:lnSpc>
                <a:spcPct val="80000"/>
              </a:lnSpc>
              <a:spcBef>
                <a:spcPts val="1000"/>
              </a:spcBef>
              <a:spcAft>
                <a:spcPts val="0"/>
              </a:spcAft>
              <a:buClr>
                <a:schemeClr val="accent1"/>
              </a:buClr>
              <a:buSzPts val="1665"/>
              <a:buFont typeface="Noto Sans Symbols"/>
              <a:buChar char="•"/>
            </a:pPr>
            <a:r>
              <a:rPr b="0" i="0" lang="tr-TR" sz="1665" u="none" cap="none" strike="noStrike">
                <a:solidFill>
                  <a:srgbClr val="3F3F3F"/>
                </a:solidFill>
                <a:latin typeface="Century Gothic"/>
                <a:ea typeface="Century Gothic"/>
                <a:cs typeface="Century Gothic"/>
                <a:sym typeface="Century Gothic"/>
              </a:rPr>
              <a:t>Üzerinde çalıştığın </a:t>
            </a:r>
            <a:r>
              <a:rPr b="0" i="1" lang="tr-TR" sz="1665" u="sng" cap="none" strike="noStrike">
                <a:solidFill>
                  <a:srgbClr val="3F3F3F"/>
                </a:solidFill>
                <a:latin typeface="Century Gothic"/>
                <a:ea typeface="Century Gothic"/>
                <a:cs typeface="Century Gothic"/>
                <a:sym typeface="Century Gothic"/>
              </a:rPr>
              <a:t>yazılım</a:t>
            </a:r>
            <a:r>
              <a:rPr b="0" i="1" lang="tr-TR" sz="1665" u="sng" cap="none" strike="noStrike">
                <a:solidFill>
                  <a:srgbClr val="3F3F3F"/>
                </a:solidFill>
                <a:latin typeface="Century Gothic"/>
                <a:ea typeface="Century Gothic"/>
                <a:cs typeface="Century Gothic"/>
                <a:sym typeface="Century Gothic"/>
              </a:rPr>
              <a:t> tipini</a:t>
            </a:r>
            <a:r>
              <a:rPr b="0" i="0" lang="tr-TR" sz="1665" u="none" cap="none" strike="noStrike">
                <a:solidFill>
                  <a:srgbClr val="3F3F3F"/>
                </a:solidFill>
                <a:latin typeface="Century Gothic"/>
                <a:ea typeface="Century Gothic"/>
                <a:cs typeface="Century Gothic"/>
                <a:sym typeface="Century Gothic"/>
              </a:rPr>
              <a:t> belirle.</a:t>
            </a:r>
            <a:endParaRPr/>
          </a:p>
          <a:p>
            <a:pPr indent="-237172" lvl="0" marL="342900" marR="0" rtl="0" algn="l">
              <a:lnSpc>
                <a:spcPct val="80000"/>
              </a:lnSpc>
              <a:spcBef>
                <a:spcPts val="1000"/>
              </a:spcBef>
              <a:spcAft>
                <a:spcPts val="0"/>
              </a:spcAft>
              <a:buClr>
                <a:schemeClr val="accent1"/>
              </a:buClr>
              <a:buSzPts val="1665"/>
              <a:buFont typeface="Noto Sans Symbols"/>
              <a:buNone/>
            </a:pPr>
            <a:r>
              <a:t/>
            </a:r>
            <a:endParaRPr b="0" i="0" sz="1665" u="none" cap="none" strike="noStrike">
              <a:solidFill>
                <a:srgbClr val="3F3F3F"/>
              </a:solidFill>
              <a:latin typeface="Century Gothic"/>
              <a:ea typeface="Century Gothic"/>
              <a:cs typeface="Century Gothic"/>
              <a:sym typeface="Century Gothic"/>
            </a:endParaRPr>
          </a:p>
          <a:p>
            <a:pPr indent="-342900" lvl="0" marL="342900" marR="0" rtl="0" algn="l">
              <a:lnSpc>
                <a:spcPct val="80000"/>
              </a:lnSpc>
              <a:spcBef>
                <a:spcPts val="1000"/>
              </a:spcBef>
              <a:spcAft>
                <a:spcPts val="0"/>
              </a:spcAft>
              <a:buClr>
                <a:schemeClr val="accent1"/>
              </a:buClr>
              <a:buSzPts val="1665"/>
              <a:buFont typeface="Noto Sans Symbols"/>
              <a:buChar char="•"/>
            </a:pPr>
            <a:r>
              <a:rPr b="0" i="0" lang="tr-TR" sz="1665" u="none" cap="none" strike="noStrike">
                <a:solidFill>
                  <a:srgbClr val="3F3F3F"/>
                </a:solidFill>
                <a:latin typeface="Century Gothic"/>
                <a:ea typeface="Century Gothic"/>
                <a:cs typeface="Century Gothic"/>
                <a:sym typeface="Century Gothic"/>
              </a:rPr>
              <a:t>Problemin çok </a:t>
            </a:r>
            <a:r>
              <a:rPr b="0" i="1" lang="tr-TR" sz="1665" u="sng" cap="none" strike="noStrike">
                <a:solidFill>
                  <a:srgbClr val="3F3F3F"/>
                </a:solidFill>
                <a:latin typeface="Century Gothic"/>
                <a:ea typeface="Century Gothic"/>
                <a:cs typeface="Century Gothic"/>
                <a:sym typeface="Century Gothic"/>
              </a:rPr>
              <a:t>açık bir şekilde</a:t>
            </a:r>
            <a:r>
              <a:rPr b="0" i="0" lang="tr-TR" sz="1665" u="none" cap="none" strike="noStrike">
                <a:solidFill>
                  <a:srgbClr val="3F3F3F"/>
                </a:solidFill>
                <a:latin typeface="Century Gothic"/>
                <a:ea typeface="Century Gothic"/>
                <a:cs typeface="Century Gothic"/>
                <a:sym typeface="Century Gothic"/>
              </a:rPr>
              <a:t> ifade edilmesini sağla.</a:t>
            </a:r>
            <a:endParaRPr/>
          </a:p>
          <a:p>
            <a:pPr indent="-237172" lvl="0" marL="342900" marR="0" rtl="0" algn="l">
              <a:lnSpc>
                <a:spcPct val="80000"/>
              </a:lnSpc>
              <a:spcBef>
                <a:spcPts val="1000"/>
              </a:spcBef>
              <a:spcAft>
                <a:spcPts val="0"/>
              </a:spcAft>
              <a:buClr>
                <a:schemeClr val="accent1"/>
              </a:buClr>
              <a:buSzPts val="1665"/>
              <a:buFont typeface="Noto Sans Symbols"/>
              <a:buNone/>
            </a:pPr>
            <a:r>
              <a:t/>
            </a:r>
            <a:endParaRPr b="0" i="0" sz="1665" u="none" cap="none" strike="noStrike">
              <a:solidFill>
                <a:srgbClr val="3F3F3F"/>
              </a:solidFill>
              <a:latin typeface="Century Gothic"/>
              <a:ea typeface="Century Gothic"/>
              <a:cs typeface="Century Gothic"/>
              <a:sym typeface="Century Gothic"/>
            </a:endParaRPr>
          </a:p>
          <a:p>
            <a:pPr indent="-342900" lvl="0" marL="342900" marR="0" rtl="0" algn="l">
              <a:lnSpc>
                <a:spcPct val="80000"/>
              </a:lnSpc>
              <a:spcBef>
                <a:spcPts val="1000"/>
              </a:spcBef>
              <a:spcAft>
                <a:spcPts val="0"/>
              </a:spcAft>
              <a:buClr>
                <a:schemeClr val="accent1"/>
              </a:buClr>
              <a:buSzPts val="1665"/>
              <a:buFont typeface="Noto Sans Symbols"/>
              <a:buChar char="•"/>
            </a:pPr>
            <a:r>
              <a:rPr b="0" i="0" lang="tr-TR" sz="1665" u="none" cap="none" strike="noStrike">
                <a:solidFill>
                  <a:srgbClr val="3F3F3F"/>
                </a:solidFill>
                <a:latin typeface="Century Gothic"/>
                <a:ea typeface="Century Gothic"/>
                <a:cs typeface="Century Gothic"/>
                <a:sym typeface="Century Gothic"/>
              </a:rPr>
              <a:t>Gereksinimlerin </a:t>
            </a:r>
            <a:r>
              <a:rPr b="0" i="1" lang="tr-TR" sz="1665" u="sng" cap="none" strike="noStrike">
                <a:solidFill>
                  <a:srgbClr val="3F3F3F"/>
                </a:solidFill>
                <a:latin typeface="Century Gothic"/>
                <a:ea typeface="Century Gothic"/>
                <a:cs typeface="Century Gothic"/>
                <a:sym typeface="Century Gothic"/>
              </a:rPr>
              <a:t>belirlenmesi</a:t>
            </a:r>
            <a:r>
              <a:rPr b="0" i="0" lang="tr-TR" sz="1665" u="none" cap="none" strike="noStrike">
                <a:solidFill>
                  <a:srgbClr val="3F3F3F"/>
                </a:solidFill>
                <a:latin typeface="Century Gothic"/>
                <a:ea typeface="Century Gothic"/>
                <a:cs typeface="Century Gothic"/>
                <a:sym typeface="Century Gothic"/>
              </a:rPr>
              <a:t>.</a:t>
            </a:r>
            <a:endParaRPr/>
          </a:p>
          <a:p>
            <a:pPr indent="-237172" lvl="0" marL="342900" marR="0" rtl="0" algn="l">
              <a:lnSpc>
                <a:spcPct val="80000"/>
              </a:lnSpc>
              <a:spcBef>
                <a:spcPts val="1000"/>
              </a:spcBef>
              <a:spcAft>
                <a:spcPts val="0"/>
              </a:spcAft>
              <a:buClr>
                <a:schemeClr val="accent1"/>
              </a:buClr>
              <a:buSzPts val="1665"/>
              <a:buFont typeface="Noto Sans Symbols"/>
              <a:buNone/>
            </a:pPr>
            <a:r>
              <a:t/>
            </a:r>
            <a:endParaRPr b="0" i="0" sz="1665" u="none" cap="none" strike="noStrike">
              <a:solidFill>
                <a:srgbClr val="3F3F3F"/>
              </a:solidFill>
              <a:latin typeface="Century Gothic"/>
              <a:ea typeface="Century Gothic"/>
              <a:cs typeface="Century Gothic"/>
              <a:sym typeface="Century Gothic"/>
            </a:endParaRPr>
          </a:p>
          <a:p>
            <a:pPr indent="-342900" lvl="0" marL="342900" marR="0" rtl="0" algn="l">
              <a:lnSpc>
                <a:spcPct val="80000"/>
              </a:lnSpc>
              <a:spcBef>
                <a:spcPts val="1000"/>
              </a:spcBef>
              <a:spcAft>
                <a:spcPts val="0"/>
              </a:spcAft>
              <a:buClr>
                <a:schemeClr val="accent1"/>
              </a:buClr>
              <a:buSzPts val="1665"/>
              <a:buFont typeface="Noto Sans Symbols"/>
              <a:buChar char="•"/>
            </a:pPr>
            <a:r>
              <a:rPr b="0" i="0" lang="tr-TR" sz="1665" u="none" cap="none" strike="noStrike">
                <a:solidFill>
                  <a:srgbClr val="3F3F3F"/>
                </a:solidFill>
                <a:latin typeface="Century Gothic"/>
                <a:ea typeface="Century Gothic"/>
                <a:cs typeface="Century Gothic"/>
                <a:sym typeface="Century Gothic"/>
              </a:rPr>
              <a:t>Mimari </a:t>
            </a:r>
            <a:r>
              <a:rPr b="0" i="1" lang="tr-TR" sz="1665" u="sng" cap="none" strike="noStrike">
                <a:solidFill>
                  <a:srgbClr val="3F3F3F"/>
                </a:solidFill>
                <a:latin typeface="Century Gothic"/>
                <a:ea typeface="Century Gothic"/>
                <a:cs typeface="Century Gothic"/>
                <a:sym typeface="Century Gothic"/>
              </a:rPr>
              <a:t>gereksinimleri</a:t>
            </a:r>
            <a:r>
              <a:rPr b="0" i="0" lang="tr-TR" sz="1665" u="none" cap="none" strike="noStrike">
                <a:solidFill>
                  <a:srgbClr val="3F3F3F"/>
                </a:solidFill>
                <a:latin typeface="Century Gothic"/>
                <a:ea typeface="Century Gothic"/>
                <a:cs typeface="Century Gothic"/>
                <a:sym typeface="Century Gothic"/>
              </a:rPr>
              <a:t>.</a:t>
            </a:r>
            <a:endParaRPr/>
          </a:p>
          <a:p>
            <a:pPr indent="-237172" lvl="0" marL="342900" marR="0" rtl="0" algn="l">
              <a:lnSpc>
                <a:spcPct val="80000"/>
              </a:lnSpc>
              <a:spcBef>
                <a:spcPts val="1000"/>
              </a:spcBef>
              <a:spcAft>
                <a:spcPts val="0"/>
              </a:spcAft>
              <a:buClr>
                <a:schemeClr val="accent1"/>
              </a:buClr>
              <a:buSzPts val="1665"/>
              <a:buFont typeface="Noto Sans Symbols"/>
              <a:buNone/>
            </a:pPr>
            <a:r>
              <a:t/>
            </a:r>
            <a:endParaRPr b="0" i="0" sz="1665" u="none" cap="none" strike="noStrike">
              <a:solidFill>
                <a:srgbClr val="3F3F3F"/>
              </a:solidFill>
              <a:latin typeface="Century Gothic"/>
              <a:ea typeface="Century Gothic"/>
              <a:cs typeface="Century Gothic"/>
              <a:sym typeface="Century Gothic"/>
            </a:endParaRPr>
          </a:p>
          <a:p>
            <a:pPr indent="-342900" lvl="0" marL="342900" marR="0" rtl="0" algn="l">
              <a:lnSpc>
                <a:spcPct val="80000"/>
              </a:lnSpc>
              <a:spcBef>
                <a:spcPts val="1000"/>
              </a:spcBef>
              <a:spcAft>
                <a:spcPts val="0"/>
              </a:spcAft>
              <a:buClr>
                <a:schemeClr val="accent1"/>
              </a:buClr>
              <a:buSzPts val="1665"/>
              <a:buFont typeface="Noto Sans Symbols"/>
              <a:buChar char="•"/>
            </a:pPr>
            <a:r>
              <a:rPr b="0" i="0" lang="tr-TR" sz="1665" u="none" cap="none" strike="noStrike">
                <a:solidFill>
                  <a:srgbClr val="3F3F3F"/>
                </a:solidFill>
                <a:latin typeface="Century Gothic"/>
                <a:ea typeface="Century Gothic"/>
                <a:cs typeface="Century Gothic"/>
                <a:sym typeface="Century Gothic"/>
              </a:rPr>
              <a:t>Bu analizlerde </a:t>
            </a:r>
            <a:r>
              <a:rPr b="0" i="1" lang="tr-TR" sz="1665" u="sng" cap="none" strike="noStrike">
                <a:solidFill>
                  <a:srgbClr val="3F3F3F"/>
                </a:solidFill>
                <a:latin typeface="Century Gothic"/>
                <a:ea typeface="Century Gothic"/>
                <a:cs typeface="Century Gothic"/>
                <a:sym typeface="Century Gothic"/>
              </a:rPr>
              <a:t>ne kadar zaman</a:t>
            </a:r>
            <a:r>
              <a:rPr b="0" i="0" lang="tr-TR" sz="1665" u="none" cap="none" strike="noStrike">
                <a:solidFill>
                  <a:srgbClr val="3F3F3F"/>
                </a:solidFill>
                <a:latin typeface="Century Gothic"/>
                <a:ea typeface="Century Gothic"/>
                <a:cs typeface="Century Gothic"/>
                <a:sym typeface="Century Gothic"/>
              </a:rPr>
              <a:t> harcamalıyız.</a:t>
            </a:r>
            <a:endParaRPr b="0" i="0" sz="1665" u="none" cap="none" strike="noStrike">
              <a:solidFill>
                <a:srgbClr val="3F3F3F"/>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243" name="Shape 243"/>
        <p:cNvGrpSpPr/>
        <p:nvPr/>
      </p:nvGrpSpPr>
      <p:grpSpPr>
        <a:xfrm>
          <a:off x="0" y="0"/>
          <a:ext cx="0" cy="0"/>
          <a:chOff x="0" y="0"/>
          <a:chExt cx="0" cy="0"/>
        </a:xfrm>
      </p:grpSpPr>
      <p:sp>
        <p:nvSpPr>
          <p:cNvPr id="244" name="Google Shape;244;p29"/>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68DBA"/>
              </a:buClr>
              <a:buFont typeface="Century Gothic"/>
              <a:buNone/>
            </a:pPr>
            <a:r>
              <a:rPr b="0" i="0" lang="tr-TR" sz="3600" u="none" cap="none" strike="noStrike">
                <a:solidFill>
                  <a:srgbClr val="168DBA"/>
                </a:solidFill>
                <a:latin typeface="Century Gothic"/>
                <a:ea typeface="Century Gothic"/>
                <a:cs typeface="Century Gothic"/>
                <a:sym typeface="Century Gothic"/>
              </a:rPr>
              <a:t>Gereksinim analizinin önemi</a:t>
            </a:r>
            <a:endParaRPr b="0" i="0" sz="3600" u="none" cap="none" strike="noStrike">
              <a:solidFill>
                <a:srgbClr val="168DBA"/>
              </a:solidFill>
              <a:latin typeface="Century Gothic"/>
              <a:ea typeface="Century Gothic"/>
              <a:cs typeface="Century Gothic"/>
              <a:sym typeface="Century Gothic"/>
            </a:endParaRPr>
          </a:p>
        </p:txBody>
      </p:sp>
      <p:sp>
        <p:nvSpPr>
          <p:cNvPr id="245" name="Google Shape;245;p29"/>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1800"/>
              <a:buFont typeface="Noto Sans Symbols"/>
              <a:buChar char="•"/>
            </a:pPr>
            <a:r>
              <a:rPr b="0" i="0" lang="tr-TR" sz="1800" u="none" cap="none" strike="noStrike">
                <a:solidFill>
                  <a:srgbClr val="3F3F3F"/>
                </a:solidFill>
                <a:latin typeface="Century Gothic"/>
                <a:ea typeface="Century Gothic"/>
                <a:cs typeface="Century Gothic"/>
                <a:sym typeface="Century Gothic"/>
              </a:rPr>
              <a:t>Hayatın her alanında olduğu gibi, Yazılım mühendisliğinde de </a:t>
            </a:r>
            <a:r>
              <a:rPr b="0" i="1" lang="tr-TR" sz="1800" u="sng" cap="none" strike="noStrike">
                <a:solidFill>
                  <a:srgbClr val="3F3F3F"/>
                </a:solidFill>
                <a:latin typeface="Century Gothic"/>
                <a:ea typeface="Century Gothic"/>
                <a:cs typeface="Century Gothic"/>
                <a:sym typeface="Century Gothic"/>
              </a:rPr>
              <a:t>planlama</a:t>
            </a:r>
            <a:r>
              <a:rPr b="0" i="0" lang="tr-TR" sz="1800" u="none" cap="none" strike="noStrike">
                <a:solidFill>
                  <a:srgbClr val="3F3F3F"/>
                </a:solidFill>
                <a:latin typeface="Century Gothic"/>
                <a:ea typeface="Century Gothic"/>
                <a:cs typeface="Century Gothic"/>
                <a:sym typeface="Century Gothic"/>
              </a:rPr>
              <a:t> ve proje </a:t>
            </a:r>
            <a:r>
              <a:rPr b="0" i="1" lang="tr-TR" sz="1800" u="sng" cap="none" strike="noStrike">
                <a:solidFill>
                  <a:srgbClr val="3F3F3F"/>
                </a:solidFill>
                <a:latin typeface="Century Gothic"/>
                <a:ea typeface="Century Gothic"/>
                <a:cs typeface="Century Gothic"/>
                <a:sym typeface="Century Gothic"/>
              </a:rPr>
              <a:t>gereksinimleri</a:t>
            </a:r>
            <a:r>
              <a:rPr b="0" i="0" lang="tr-TR" sz="1800" u="none" cap="none" strike="noStrike">
                <a:solidFill>
                  <a:srgbClr val="3F3F3F"/>
                </a:solidFill>
                <a:latin typeface="Century Gothic"/>
                <a:ea typeface="Century Gothic"/>
                <a:cs typeface="Century Gothic"/>
                <a:sym typeface="Century Gothic"/>
              </a:rPr>
              <a:t> iyi bir şekilde belirleme ortaya çıkacak ürünün </a:t>
            </a:r>
            <a:r>
              <a:rPr b="0" i="1" lang="tr-TR" sz="1800" u="sng" cap="none" strike="noStrike">
                <a:solidFill>
                  <a:srgbClr val="3F3F3F"/>
                </a:solidFill>
                <a:latin typeface="Century Gothic"/>
                <a:ea typeface="Century Gothic"/>
                <a:cs typeface="Century Gothic"/>
                <a:sym typeface="Century Gothic"/>
              </a:rPr>
              <a:t>kalitesi</a:t>
            </a:r>
            <a:r>
              <a:rPr b="0" i="0" lang="tr-TR" sz="1800" u="none" cap="none" strike="noStrike">
                <a:solidFill>
                  <a:srgbClr val="3F3F3F"/>
                </a:solidFill>
                <a:latin typeface="Century Gothic"/>
                <a:ea typeface="Century Gothic"/>
                <a:cs typeface="Century Gothic"/>
                <a:sym typeface="Century Gothic"/>
              </a:rPr>
              <a:t> açısından </a:t>
            </a:r>
            <a:r>
              <a:rPr b="0" i="1" lang="tr-TR" sz="1800" u="sng" cap="none" strike="noStrike">
                <a:solidFill>
                  <a:srgbClr val="3F3F3F"/>
                </a:solidFill>
                <a:latin typeface="Century Gothic"/>
                <a:ea typeface="Century Gothic"/>
                <a:cs typeface="Century Gothic"/>
                <a:sym typeface="Century Gothic"/>
              </a:rPr>
              <a:t>birincil</a:t>
            </a:r>
            <a:r>
              <a:rPr b="0" i="0" lang="tr-TR" sz="1800" u="none" cap="none" strike="noStrike">
                <a:solidFill>
                  <a:srgbClr val="3F3F3F"/>
                </a:solidFill>
                <a:latin typeface="Century Gothic"/>
                <a:ea typeface="Century Gothic"/>
                <a:cs typeface="Century Gothic"/>
                <a:sym typeface="Century Gothic"/>
              </a:rPr>
              <a:t> öneme sahiptir.</a:t>
            </a:r>
            <a:endParaRPr/>
          </a:p>
          <a:p>
            <a:pPr indent="-228600" lvl="0" marL="342900" marR="0" rtl="0" algn="l">
              <a:spcBef>
                <a:spcPts val="1000"/>
              </a:spcBef>
              <a:spcAft>
                <a:spcPts val="0"/>
              </a:spcAft>
              <a:buClr>
                <a:schemeClr val="accent1"/>
              </a:buClr>
              <a:buSzPts val="180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a:p>
            <a:pPr indent="-342900" lvl="0" marL="342900" marR="0" rtl="0" algn="l">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Century Gothic"/>
                <a:ea typeface="Century Gothic"/>
                <a:cs typeface="Century Gothic"/>
                <a:sym typeface="Century Gothic"/>
              </a:rPr>
              <a:t>Planlama sırasında problemi ve p</a:t>
            </a:r>
            <a:r>
              <a:rPr b="0" i="1" lang="tr-TR" sz="1800" u="sng" cap="none" strike="noStrike">
                <a:solidFill>
                  <a:srgbClr val="3F3F3F"/>
                </a:solidFill>
                <a:latin typeface="Century Gothic"/>
                <a:ea typeface="Century Gothic"/>
                <a:cs typeface="Century Gothic"/>
                <a:sym typeface="Century Gothic"/>
              </a:rPr>
              <a:t>rojeden beklenen çıktıları </a:t>
            </a:r>
            <a:r>
              <a:rPr b="0" i="0" lang="tr-TR" sz="1800" u="none" cap="none" strike="noStrike">
                <a:solidFill>
                  <a:srgbClr val="3F3F3F"/>
                </a:solidFill>
                <a:latin typeface="Century Gothic"/>
                <a:ea typeface="Century Gothic"/>
                <a:cs typeface="Century Gothic"/>
                <a:sym typeface="Century Gothic"/>
              </a:rPr>
              <a:t>ayrıntılı şekilde ele almak, projenin başarısı için önemlidir.</a:t>
            </a:r>
            <a:endParaRPr/>
          </a:p>
          <a:p>
            <a:pPr indent="-228600" lvl="0" marL="342900" marR="0" rtl="0" algn="l">
              <a:spcBef>
                <a:spcPts val="1000"/>
              </a:spcBef>
              <a:spcAft>
                <a:spcPts val="0"/>
              </a:spcAft>
              <a:buClr>
                <a:schemeClr val="accent1"/>
              </a:buClr>
              <a:buSzPts val="180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a:p>
            <a:pPr indent="-342900" lvl="0" marL="342900" marR="0" rtl="0" algn="l">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Century Gothic"/>
                <a:ea typeface="Century Gothic"/>
                <a:cs typeface="Century Gothic"/>
                <a:sym typeface="Century Gothic"/>
              </a:rPr>
              <a:t>Eğer planlama yeterince detaylandırılmamışsa, Yazılım inşası sırasında fark edilen eksikler planlama aşamasına yansıtılarak, ortaya </a:t>
            </a:r>
            <a:r>
              <a:rPr b="0" i="1" lang="tr-TR" sz="1800" u="sng" cap="none" strike="noStrike">
                <a:solidFill>
                  <a:srgbClr val="3F3F3F"/>
                </a:solidFill>
                <a:latin typeface="Century Gothic"/>
                <a:ea typeface="Century Gothic"/>
                <a:cs typeface="Century Gothic"/>
                <a:sym typeface="Century Gothic"/>
              </a:rPr>
              <a:t>daha iyi bir ürün </a:t>
            </a:r>
            <a:r>
              <a:rPr b="0" i="0" lang="tr-TR" sz="1800" u="none" cap="none" strike="noStrike">
                <a:solidFill>
                  <a:srgbClr val="3F3F3F"/>
                </a:solidFill>
                <a:latin typeface="Century Gothic"/>
                <a:ea typeface="Century Gothic"/>
                <a:cs typeface="Century Gothic"/>
                <a:sym typeface="Century Gothic"/>
              </a:rPr>
              <a:t>çıkarılmalıdır. (Bu da ekstra zaman kaybı ve maliyet anlamına gelir)</a:t>
            </a:r>
            <a:endParaRPr b="0" i="0" sz="1800" u="none" cap="none" strike="noStrike">
              <a:solidFill>
                <a:srgbClr val="3F3F3F"/>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250" name="Shape 250"/>
        <p:cNvGrpSpPr/>
        <p:nvPr/>
      </p:nvGrpSpPr>
      <p:grpSpPr>
        <a:xfrm>
          <a:off x="0" y="0"/>
          <a:ext cx="0" cy="0"/>
          <a:chOff x="0" y="0"/>
          <a:chExt cx="0" cy="0"/>
        </a:xfrm>
      </p:grpSpPr>
      <p:sp>
        <p:nvSpPr>
          <p:cNvPr id="251" name="Google Shape;251;p30"/>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68DBA"/>
              </a:buClr>
              <a:buFont typeface="Century Gothic"/>
              <a:buNone/>
            </a:pPr>
            <a:r>
              <a:rPr b="0" i="0" lang="tr-TR" sz="3600" u="none" cap="none" strike="noStrike">
                <a:solidFill>
                  <a:srgbClr val="168DBA"/>
                </a:solidFill>
                <a:latin typeface="Century Gothic"/>
                <a:ea typeface="Century Gothic"/>
                <a:cs typeface="Century Gothic"/>
                <a:sym typeface="Century Gothic"/>
              </a:rPr>
              <a:t>Gereksinim Analizi Yeni Yazılım Süreçleri için Uygun mudur?</a:t>
            </a:r>
            <a:endParaRPr b="0" i="0" sz="3600" u="none" cap="none" strike="noStrike">
              <a:solidFill>
                <a:srgbClr val="168DBA"/>
              </a:solidFill>
              <a:latin typeface="Century Gothic"/>
              <a:ea typeface="Century Gothic"/>
              <a:cs typeface="Century Gothic"/>
              <a:sym typeface="Century Gothic"/>
            </a:endParaRPr>
          </a:p>
        </p:txBody>
      </p:sp>
      <p:sp>
        <p:nvSpPr>
          <p:cNvPr id="252" name="Google Shape;252;p30"/>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accent1"/>
              </a:buClr>
              <a:buSzPts val="1800"/>
              <a:buFont typeface="Noto Sans Symbols"/>
              <a:buChar char="•"/>
            </a:pPr>
            <a:r>
              <a:rPr b="0" i="0" lang="tr-TR" sz="1800" u="none" cap="none" strike="noStrike">
                <a:solidFill>
                  <a:srgbClr val="3F3F3F"/>
                </a:solidFill>
                <a:latin typeface="Century Gothic"/>
                <a:ea typeface="Century Gothic"/>
                <a:cs typeface="Century Gothic"/>
                <a:sym typeface="Century Gothic"/>
              </a:rPr>
              <a:t>Bazılarınız, </a:t>
            </a:r>
            <a:r>
              <a:rPr b="0" i="1" lang="tr-TR" sz="1800" u="sng" cap="none" strike="noStrike">
                <a:solidFill>
                  <a:srgbClr val="3F3F3F"/>
                </a:solidFill>
                <a:latin typeface="Century Gothic"/>
                <a:ea typeface="Century Gothic"/>
                <a:cs typeface="Century Gothic"/>
                <a:sym typeface="Century Gothic"/>
              </a:rPr>
              <a:t>mimari, dizayn ve proje planlamasının</a:t>
            </a:r>
            <a:r>
              <a:rPr b="0" i="0" lang="tr-TR" sz="1800" u="none" cap="none" strike="noStrike">
                <a:solidFill>
                  <a:srgbClr val="3F3F3F"/>
                </a:solidFill>
                <a:latin typeface="Century Gothic"/>
                <a:ea typeface="Century Gothic"/>
                <a:cs typeface="Century Gothic"/>
                <a:sym typeface="Century Gothic"/>
              </a:rPr>
              <a:t> yeni nesil yazılım geliştirme faaliyetleri için uygun olmadığını düşünebilir.</a:t>
            </a:r>
            <a:endParaRPr/>
          </a:p>
          <a:p>
            <a:pPr indent="-342900" lvl="0" marL="342900" marR="0" rtl="0" algn="l">
              <a:lnSpc>
                <a:spcPct val="9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Century Gothic"/>
                <a:ea typeface="Century Gothic"/>
                <a:cs typeface="Century Gothic"/>
                <a:sym typeface="Century Gothic"/>
              </a:rPr>
              <a:t>Ancak, veriler ve yazılım geliştirme alanındaki tecrübeler bu tezi doğrulamamaktadır.</a:t>
            </a:r>
            <a:endParaRPr/>
          </a:p>
          <a:p>
            <a:pPr indent="-342900" lvl="0" marL="342900" marR="0" rtl="0" algn="l">
              <a:lnSpc>
                <a:spcPct val="9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Century Gothic"/>
                <a:ea typeface="Century Gothic"/>
                <a:cs typeface="Century Gothic"/>
                <a:sym typeface="Century Gothic"/>
              </a:rPr>
              <a:t>Ayrıca çeşitli yazılım projelerinden elde edilen veriler, </a:t>
            </a:r>
            <a:r>
              <a:rPr lang="tr-TR"/>
              <a:t>iyi bit </a:t>
            </a:r>
            <a:r>
              <a:rPr b="0" i="0" lang="tr-TR" sz="1800" u="none" cap="none" strike="noStrike">
                <a:solidFill>
                  <a:srgbClr val="3F3F3F"/>
                </a:solidFill>
                <a:latin typeface="Century Gothic"/>
                <a:ea typeface="Century Gothic"/>
                <a:cs typeface="Century Gothic"/>
                <a:sym typeface="Century Gothic"/>
              </a:rPr>
              <a:t>hazırlık </a:t>
            </a:r>
            <a:r>
              <a:rPr lang="tr-TR"/>
              <a:t>dönemi geçirem</a:t>
            </a:r>
            <a:r>
              <a:rPr b="0" i="0" lang="tr-TR" sz="1800" u="none" cap="none" strike="noStrike">
                <a:solidFill>
                  <a:srgbClr val="3F3F3F"/>
                </a:solidFill>
                <a:latin typeface="Century Gothic"/>
                <a:ea typeface="Century Gothic"/>
                <a:cs typeface="Century Gothic"/>
                <a:sym typeface="Century Gothic"/>
              </a:rPr>
              <a:t> projelerin diğerlerine göre daha başarılı olduğunu göstermiştir.</a:t>
            </a:r>
            <a:endParaRPr/>
          </a:p>
          <a:p>
            <a:pPr indent="-342900" lvl="0" marL="342900" marR="0" rtl="0" algn="l">
              <a:lnSpc>
                <a:spcPct val="90000"/>
              </a:lnSpc>
              <a:spcBef>
                <a:spcPts val="1000"/>
              </a:spcBef>
              <a:spcAft>
                <a:spcPts val="0"/>
              </a:spcAft>
              <a:buClr>
                <a:schemeClr val="accent1"/>
              </a:buClr>
              <a:buSzPts val="1800"/>
              <a:buFont typeface="Noto Sans Symbols"/>
              <a:buChar char="•"/>
            </a:pPr>
            <a:r>
              <a:rPr b="1" i="0" lang="tr-TR" sz="1800" u="none" cap="none" strike="noStrike">
                <a:solidFill>
                  <a:srgbClr val="FF0000"/>
                </a:solidFill>
                <a:latin typeface="Century Gothic"/>
                <a:ea typeface="Century Gothic"/>
                <a:cs typeface="Century Gothic"/>
                <a:sym typeface="Century Gothic"/>
              </a:rPr>
              <a:t>Gereksinim analizinin ana amacı sizce nedir ?</a:t>
            </a:r>
            <a:endParaRPr/>
          </a:p>
          <a:p>
            <a:pPr indent="-342900" lvl="0" marL="342900" marR="0" rtl="0" algn="l">
              <a:lnSpc>
                <a:spcPct val="9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Century Gothic"/>
                <a:ea typeface="Century Gothic"/>
                <a:cs typeface="Century Gothic"/>
                <a:sym typeface="Century Gothic"/>
              </a:rPr>
              <a:t>Ancak yazılım inşası için gerekli hazırlık adımı ve gereksinim analizleri </a:t>
            </a:r>
            <a:r>
              <a:rPr lang="tr-TR"/>
              <a:t>genelgeçer</a:t>
            </a:r>
            <a:r>
              <a:rPr b="0" i="0" lang="tr-TR" sz="1800" u="none" cap="none" strike="noStrike">
                <a:solidFill>
                  <a:srgbClr val="3F3F3F"/>
                </a:solidFill>
                <a:latin typeface="Century Gothic"/>
                <a:ea typeface="Century Gothic"/>
                <a:cs typeface="Century Gothic"/>
                <a:sym typeface="Century Gothic"/>
              </a:rPr>
              <a:t> her projeye uygulanacak kuralları içermez. </a:t>
            </a:r>
            <a:r>
              <a:rPr b="1" i="1" lang="tr-TR" sz="1800" u="none" cap="none" strike="noStrike">
                <a:solidFill>
                  <a:srgbClr val="FF0000"/>
                </a:solidFill>
                <a:latin typeface="Century Gothic"/>
                <a:ea typeface="Century Gothic"/>
                <a:cs typeface="Century Gothic"/>
                <a:sym typeface="Century Gothic"/>
              </a:rPr>
              <a:t>Her proje </a:t>
            </a:r>
            <a:r>
              <a:rPr b="0" i="0" lang="tr-TR" sz="1800" u="none" cap="none" strike="noStrike">
                <a:solidFill>
                  <a:srgbClr val="3F3F3F"/>
                </a:solidFill>
                <a:latin typeface="Century Gothic"/>
                <a:ea typeface="Century Gothic"/>
                <a:cs typeface="Century Gothic"/>
                <a:sym typeface="Century Gothic"/>
              </a:rPr>
              <a:t>için farklı bir yaklaşım gerekebilir.</a:t>
            </a:r>
            <a:endParaRPr b="0" i="0" sz="1800" u="none" cap="none" strike="noStrike">
              <a:solidFill>
                <a:srgbClr val="3F3F3F"/>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257" name="Shape 257"/>
        <p:cNvGrpSpPr/>
        <p:nvPr/>
      </p:nvGrpSpPr>
      <p:grpSpPr>
        <a:xfrm>
          <a:off x="0" y="0"/>
          <a:ext cx="0" cy="0"/>
          <a:chOff x="0" y="0"/>
          <a:chExt cx="0" cy="0"/>
        </a:xfrm>
      </p:grpSpPr>
      <p:sp>
        <p:nvSpPr>
          <p:cNvPr id="258" name="Google Shape;258;p31"/>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68DBA"/>
              </a:buClr>
              <a:buFont typeface="Century Gothic"/>
              <a:buNone/>
            </a:pPr>
            <a:r>
              <a:rPr b="0" i="0" lang="tr-TR" sz="3240" u="none" cap="none" strike="noStrike">
                <a:solidFill>
                  <a:srgbClr val="168DBA"/>
                </a:solidFill>
                <a:latin typeface="Century Gothic"/>
                <a:ea typeface="Century Gothic"/>
                <a:cs typeface="Century Gothic"/>
                <a:sym typeface="Century Gothic"/>
              </a:rPr>
              <a:t>Gereksinim Analizi ve Hazırlık Aşamasının Eksik Olmasının Başlıca Nedenleri</a:t>
            </a:r>
            <a:endParaRPr b="0" i="0" sz="3240" u="none" cap="none" strike="noStrike">
              <a:solidFill>
                <a:srgbClr val="168DBA"/>
              </a:solidFill>
              <a:latin typeface="Century Gothic"/>
              <a:ea typeface="Century Gothic"/>
              <a:cs typeface="Century Gothic"/>
              <a:sym typeface="Century Gothic"/>
            </a:endParaRPr>
          </a:p>
        </p:txBody>
      </p:sp>
      <p:sp>
        <p:nvSpPr>
          <p:cNvPr id="259" name="Google Shape;259;p31"/>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1800"/>
              <a:buFont typeface="Noto Sans Symbols"/>
              <a:buChar char="•"/>
            </a:pPr>
            <a:r>
              <a:rPr b="0" i="0" lang="tr-TR" sz="1800" u="none" cap="none" strike="noStrike">
                <a:solidFill>
                  <a:srgbClr val="3F3F3F"/>
                </a:solidFill>
                <a:latin typeface="Century Gothic"/>
                <a:ea typeface="Century Gothic"/>
                <a:cs typeface="Century Gothic"/>
                <a:sym typeface="Century Gothic"/>
              </a:rPr>
              <a:t>Bir çok yazılım geliştirici, projelerin planlama ve hazırlık aşamasını gerçekleyecek alt yapıya sahip değillerdir.</a:t>
            </a:r>
            <a:endParaRPr/>
          </a:p>
          <a:p>
            <a:pPr indent="-285750" lvl="1" marL="742950" marR="0" rtl="0" algn="l">
              <a:spcBef>
                <a:spcPts val="1000"/>
              </a:spcBef>
              <a:spcAft>
                <a:spcPts val="0"/>
              </a:spcAft>
              <a:buClr>
                <a:schemeClr val="accent1"/>
              </a:buClr>
              <a:buSzPts val="1600"/>
              <a:buFont typeface="Noto Sans Symbols"/>
              <a:buChar char="•"/>
            </a:pPr>
            <a:r>
              <a:rPr b="0" i="0" lang="tr-TR" sz="1600" u="none" cap="none" strike="noStrike">
                <a:solidFill>
                  <a:srgbClr val="3F3F3F"/>
                </a:solidFill>
                <a:latin typeface="Century Gothic"/>
                <a:ea typeface="Century Gothic"/>
                <a:cs typeface="Century Gothic"/>
                <a:sym typeface="Century Gothic"/>
              </a:rPr>
              <a:t>Bu adımlar </a:t>
            </a:r>
            <a:r>
              <a:rPr b="0" i="1" lang="tr-TR" sz="1600" u="sng" cap="none" strike="noStrike">
                <a:solidFill>
                  <a:srgbClr val="3F3F3F"/>
                </a:solidFill>
                <a:latin typeface="Century Gothic"/>
                <a:ea typeface="Century Gothic"/>
                <a:cs typeface="Century Gothic"/>
                <a:sym typeface="Century Gothic"/>
              </a:rPr>
              <a:t>yöneticilik ve planlama </a:t>
            </a:r>
            <a:r>
              <a:rPr b="0" i="0" lang="tr-TR" sz="1600" u="none" cap="none" strike="noStrike">
                <a:solidFill>
                  <a:srgbClr val="3F3F3F"/>
                </a:solidFill>
                <a:latin typeface="Century Gothic"/>
                <a:ea typeface="Century Gothic"/>
                <a:cs typeface="Century Gothic"/>
                <a:sym typeface="Century Gothic"/>
              </a:rPr>
              <a:t>gibi ekstra yetenekler gerektirir.</a:t>
            </a:r>
            <a:endParaRPr/>
          </a:p>
          <a:p>
            <a:pPr indent="-342900" lvl="0" marL="342900" marR="0" rtl="0" algn="l">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Century Gothic"/>
                <a:ea typeface="Century Gothic"/>
                <a:cs typeface="Century Gothic"/>
                <a:sym typeface="Century Gothic"/>
              </a:rPr>
              <a:t>Ve bu tür hazırlık çalışmaları ancak </a:t>
            </a:r>
            <a:r>
              <a:rPr b="0" i="1" lang="tr-TR" sz="1800" u="sng" cap="none" strike="noStrike">
                <a:solidFill>
                  <a:srgbClr val="3F3F3F"/>
                </a:solidFill>
                <a:latin typeface="Century Gothic"/>
                <a:ea typeface="Century Gothic"/>
                <a:cs typeface="Century Gothic"/>
                <a:sym typeface="Century Gothic"/>
              </a:rPr>
              <a:t>tekrar tekrar yapılarak</a:t>
            </a:r>
            <a:r>
              <a:rPr b="0" i="0" lang="tr-TR" sz="1800" u="none" cap="none" strike="noStrike">
                <a:solidFill>
                  <a:srgbClr val="3F3F3F"/>
                </a:solidFill>
                <a:latin typeface="Century Gothic"/>
                <a:ea typeface="Century Gothic"/>
                <a:cs typeface="Century Gothic"/>
                <a:sym typeface="Century Gothic"/>
              </a:rPr>
              <a:t> mükemmelleştirilebilir.</a:t>
            </a:r>
            <a:endParaRPr/>
          </a:p>
          <a:p>
            <a:pPr indent="-342900" lvl="0" marL="342900" marR="0" rtl="0" algn="l">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Century Gothic"/>
                <a:ea typeface="Century Gothic"/>
                <a:cs typeface="Century Gothic"/>
                <a:sym typeface="Century Gothic"/>
              </a:rPr>
              <a:t>Diğer bir neden ise bir çok yazılım geliştirici kodlamanın </a:t>
            </a:r>
            <a:r>
              <a:rPr b="0" i="1" lang="tr-TR" sz="1800" u="sng" cap="none" strike="noStrike">
                <a:solidFill>
                  <a:srgbClr val="3F3F3F"/>
                </a:solidFill>
                <a:latin typeface="Century Gothic"/>
                <a:ea typeface="Century Gothic"/>
                <a:cs typeface="Century Gothic"/>
                <a:sym typeface="Century Gothic"/>
              </a:rPr>
              <a:t>dayanılmaz</a:t>
            </a:r>
            <a:r>
              <a:rPr b="0" i="0" lang="tr-TR" sz="1800" u="none" cap="none" strike="noStrike">
                <a:solidFill>
                  <a:srgbClr val="3F3F3F"/>
                </a:solidFill>
                <a:latin typeface="Century Gothic"/>
                <a:ea typeface="Century Gothic"/>
                <a:cs typeface="Century Gothic"/>
                <a:sym typeface="Century Gothic"/>
              </a:rPr>
              <a:t> çekiciliğine kapılıp, hazırlık aşamasını atlayabilirler.</a:t>
            </a:r>
            <a:endParaRPr/>
          </a:p>
          <a:p>
            <a:pPr indent="-342900" lvl="0" marL="342900" marR="0" rtl="0" algn="l">
              <a:spcBef>
                <a:spcPts val="1000"/>
              </a:spcBef>
              <a:spcAft>
                <a:spcPts val="0"/>
              </a:spcAft>
              <a:buClr>
                <a:schemeClr val="accent1"/>
              </a:buClr>
              <a:buSzPts val="1800"/>
              <a:buFont typeface="Noto Sans Symbols"/>
              <a:buChar char="•"/>
            </a:pPr>
            <a:r>
              <a:rPr b="1" i="1" lang="tr-TR" sz="1800" u="none" cap="none" strike="noStrike">
                <a:solidFill>
                  <a:srgbClr val="3F3F3F"/>
                </a:solidFill>
                <a:latin typeface="Century Gothic"/>
                <a:ea typeface="Century Gothic"/>
                <a:cs typeface="Century Gothic"/>
                <a:sym typeface="Century Gothic"/>
              </a:rPr>
              <a:t>Diğer bir neden ise, yöneticilerin hazırlık ve gereksinim analizinin önemini kavrayamamalarıdır.</a:t>
            </a:r>
            <a:endParaRPr/>
          </a:p>
          <a:p>
            <a:pPr indent="0" lvl="0" marL="0" marR="0" rtl="0" algn="l">
              <a:spcBef>
                <a:spcPts val="1000"/>
              </a:spcBef>
              <a:spcAft>
                <a:spcPts val="0"/>
              </a:spcAft>
              <a:buClr>
                <a:schemeClr val="accent1"/>
              </a:buClr>
              <a:buFont typeface="Noto Sans Symbols"/>
              <a:buNone/>
            </a:pPr>
            <a:r>
              <a:rPr b="0" i="0" lang="tr-TR" sz="1800" u="none" cap="none" strike="noStrike">
                <a:solidFill>
                  <a:srgbClr val="3F3F3F"/>
                </a:solidFill>
                <a:latin typeface="Century Gothic"/>
                <a:ea typeface="Century Gothic"/>
                <a:cs typeface="Century Gothic"/>
                <a:sym typeface="Century Gothic"/>
              </a:rPr>
              <a:t> </a:t>
            </a:r>
            <a:endParaRPr/>
          </a:p>
          <a:p>
            <a:pPr indent="-228600" lvl="0" marL="342900" marR="0" rtl="0" algn="l">
              <a:spcBef>
                <a:spcPts val="1000"/>
              </a:spcBef>
              <a:spcAft>
                <a:spcPts val="0"/>
              </a:spcAft>
              <a:buClr>
                <a:schemeClr val="accent1"/>
              </a:buClr>
              <a:buSzPts val="180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263" name="Shape 263"/>
        <p:cNvGrpSpPr/>
        <p:nvPr/>
      </p:nvGrpSpPr>
      <p:grpSpPr>
        <a:xfrm>
          <a:off x="0" y="0"/>
          <a:ext cx="0" cy="0"/>
          <a:chOff x="0" y="0"/>
          <a:chExt cx="0" cy="0"/>
        </a:xfrm>
      </p:grpSpPr>
      <p:sp>
        <p:nvSpPr>
          <p:cNvPr id="264" name="Google Shape;264;p32"/>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68DBA"/>
              </a:buClr>
              <a:buFont typeface="Century Gothic"/>
              <a:buNone/>
            </a:pPr>
            <a:r>
              <a:rPr b="0" i="0" lang="tr-TR" sz="3600" u="none" cap="none" strike="noStrike">
                <a:solidFill>
                  <a:srgbClr val="168DBA"/>
                </a:solidFill>
                <a:latin typeface="Century Gothic"/>
                <a:ea typeface="Century Gothic"/>
                <a:cs typeface="Century Gothic"/>
                <a:sym typeface="Century Gothic"/>
              </a:rPr>
              <a:t>Gereksinim Analizi ve Hazırlık Gereklidir</a:t>
            </a:r>
            <a:endParaRPr b="0" i="0" sz="3600" u="none" cap="none" strike="noStrike">
              <a:solidFill>
                <a:srgbClr val="168DBA"/>
              </a:solidFill>
              <a:latin typeface="Century Gothic"/>
              <a:ea typeface="Century Gothic"/>
              <a:cs typeface="Century Gothic"/>
              <a:sym typeface="Century Gothic"/>
            </a:endParaRPr>
          </a:p>
        </p:txBody>
      </p:sp>
      <p:sp>
        <p:nvSpPr>
          <p:cNvPr id="265" name="Google Shape;265;p32"/>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1800"/>
              <a:buFont typeface="Noto Sans Symbols"/>
              <a:buChar char="•"/>
            </a:pPr>
            <a:r>
              <a:rPr b="0" i="0" lang="tr-TR" sz="1800" u="none" cap="none" strike="noStrike">
                <a:solidFill>
                  <a:srgbClr val="3F3F3F"/>
                </a:solidFill>
                <a:latin typeface="Century Gothic"/>
                <a:ea typeface="Century Gothic"/>
                <a:cs typeface="Century Gothic"/>
                <a:sym typeface="Century Gothic"/>
              </a:rPr>
              <a:t>Mantıksal Yaklaşım;</a:t>
            </a:r>
            <a:endParaRPr/>
          </a:p>
          <a:p>
            <a:pPr indent="-285750" lvl="1" marL="742950" marR="0" rtl="0" algn="l">
              <a:spcBef>
                <a:spcPts val="1000"/>
              </a:spcBef>
              <a:spcAft>
                <a:spcPts val="0"/>
              </a:spcAft>
              <a:buClr>
                <a:schemeClr val="accent1"/>
              </a:buClr>
              <a:buSzPts val="1600"/>
              <a:buFont typeface="Noto Sans Symbols"/>
              <a:buChar char="•"/>
            </a:pPr>
            <a:r>
              <a:rPr b="0" i="0" lang="tr-TR" sz="1600" u="none" cap="none" strike="noStrike">
                <a:solidFill>
                  <a:srgbClr val="3F3F3F"/>
                </a:solidFill>
                <a:latin typeface="Century Gothic"/>
                <a:ea typeface="Century Gothic"/>
                <a:cs typeface="Century Gothic"/>
                <a:sym typeface="Century Gothic"/>
              </a:rPr>
              <a:t>Herhangi bir projeden önce </a:t>
            </a:r>
            <a:r>
              <a:rPr b="0" i="1" lang="tr-TR" sz="1600" u="sng" cap="none" strike="noStrike">
                <a:solidFill>
                  <a:srgbClr val="3F3F3F"/>
                </a:solidFill>
                <a:latin typeface="Century Gothic"/>
                <a:ea typeface="Century Gothic"/>
                <a:cs typeface="Century Gothic"/>
                <a:sym typeface="Century Gothic"/>
              </a:rPr>
              <a:t>hazırlık yapmak </a:t>
            </a:r>
            <a:r>
              <a:rPr b="0" i="0" lang="tr-TR" sz="1600" u="none" cap="none" strike="noStrike">
                <a:solidFill>
                  <a:srgbClr val="3F3F3F"/>
                </a:solidFill>
                <a:latin typeface="Century Gothic"/>
                <a:ea typeface="Century Gothic"/>
                <a:cs typeface="Century Gothic"/>
                <a:sym typeface="Century Gothic"/>
              </a:rPr>
              <a:t>gerekir ve bu yazılım projeleri için de gereklidir.</a:t>
            </a:r>
            <a:endParaRPr/>
          </a:p>
          <a:p>
            <a:pPr indent="-285750" lvl="1" marL="742950" marR="0" rtl="0" algn="l">
              <a:spcBef>
                <a:spcPts val="1000"/>
              </a:spcBef>
              <a:spcAft>
                <a:spcPts val="0"/>
              </a:spcAft>
              <a:buClr>
                <a:schemeClr val="accent1"/>
              </a:buClr>
              <a:buSzPts val="1600"/>
              <a:buFont typeface="Noto Sans Symbols"/>
              <a:buChar char="•"/>
            </a:pPr>
            <a:r>
              <a:rPr b="0" i="0" lang="tr-TR" sz="1600" u="none" cap="none" strike="noStrike">
                <a:solidFill>
                  <a:srgbClr val="3F3F3F"/>
                </a:solidFill>
                <a:latin typeface="Century Gothic"/>
                <a:ea typeface="Century Gothic"/>
                <a:cs typeface="Century Gothic"/>
                <a:sym typeface="Century Gothic"/>
              </a:rPr>
              <a:t>Büyük projeler için</a:t>
            </a:r>
            <a:r>
              <a:rPr b="1" i="1" lang="tr-TR" sz="1600" u="sng" cap="none" strike="noStrike">
                <a:solidFill>
                  <a:srgbClr val="3F3F3F"/>
                </a:solidFill>
              </a:rPr>
              <a:t> uzun bir hazırlık süreci </a:t>
            </a:r>
            <a:r>
              <a:rPr b="0" i="0" lang="tr-TR" sz="1600" u="none" cap="none" strike="noStrike">
                <a:solidFill>
                  <a:srgbClr val="3F3F3F"/>
                </a:solidFill>
                <a:latin typeface="Century Gothic"/>
                <a:ea typeface="Century Gothic"/>
                <a:cs typeface="Century Gothic"/>
                <a:sym typeface="Century Gothic"/>
              </a:rPr>
              <a:t>ve küçük projeler için kısa bir hazırlık süreci gereklidir.</a:t>
            </a:r>
            <a:endParaRPr/>
          </a:p>
          <a:p>
            <a:pPr indent="-285750" lvl="1" marL="742950" marR="0" rtl="0" algn="l">
              <a:spcBef>
                <a:spcPts val="1000"/>
              </a:spcBef>
              <a:spcAft>
                <a:spcPts val="0"/>
              </a:spcAft>
              <a:buClr>
                <a:schemeClr val="accent1"/>
              </a:buClr>
              <a:buSzPts val="1600"/>
              <a:buFont typeface="Noto Sans Symbols"/>
              <a:buChar char="•"/>
            </a:pPr>
            <a:r>
              <a:rPr b="0" i="0" lang="tr-TR" sz="1600" u="none" cap="none" strike="noStrike">
                <a:solidFill>
                  <a:srgbClr val="3F3F3F"/>
                </a:solidFill>
                <a:latin typeface="Century Gothic"/>
                <a:ea typeface="Century Gothic"/>
                <a:cs typeface="Century Gothic"/>
                <a:sym typeface="Century Gothic"/>
              </a:rPr>
              <a:t>Yönetimsel anlamda, hazırlık sayesinde </a:t>
            </a:r>
            <a:r>
              <a:rPr b="0" i="1" lang="tr-TR" sz="1600" u="sng" cap="none" strike="noStrike">
                <a:solidFill>
                  <a:srgbClr val="3F3F3F"/>
                </a:solidFill>
                <a:latin typeface="Century Gothic"/>
                <a:ea typeface="Century Gothic"/>
                <a:cs typeface="Century Gothic"/>
                <a:sym typeface="Century Gothic"/>
              </a:rPr>
              <a:t>projenin süresi, gerekli insan ve geliştirme ortamı kaynakları</a:t>
            </a:r>
            <a:r>
              <a:rPr b="0" i="0" lang="tr-TR" sz="1600" u="none" cap="none" strike="noStrike">
                <a:solidFill>
                  <a:srgbClr val="3F3F3F"/>
                </a:solidFill>
                <a:latin typeface="Century Gothic"/>
                <a:ea typeface="Century Gothic"/>
                <a:cs typeface="Century Gothic"/>
                <a:sym typeface="Century Gothic"/>
              </a:rPr>
              <a:t>,</a:t>
            </a:r>
            <a:endParaRPr/>
          </a:p>
          <a:p>
            <a:pPr indent="-285750" lvl="1" marL="742950" marR="0" rtl="0" algn="l">
              <a:spcBef>
                <a:spcPts val="1000"/>
              </a:spcBef>
              <a:spcAft>
                <a:spcPts val="0"/>
              </a:spcAft>
              <a:buClr>
                <a:schemeClr val="accent1"/>
              </a:buClr>
              <a:buSzPts val="1600"/>
              <a:buFont typeface="Noto Sans Symbols"/>
              <a:buChar char="•"/>
            </a:pPr>
            <a:r>
              <a:rPr b="0" i="0" lang="tr-TR" sz="1600" u="none" cap="none" strike="noStrike">
                <a:solidFill>
                  <a:srgbClr val="3F3F3F"/>
                </a:solidFill>
                <a:latin typeface="Century Gothic"/>
                <a:ea typeface="Century Gothic"/>
                <a:cs typeface="Century Gothic"/>
                <a:sym typeface="Century Gothic"/>
              </a:rPr>
              <a:t>Teknik anlamda, Projeden beklenen </a:t>
            </a:r>
            <a:r>
              <a:rPr b="0" i="1" lang="tr-TR" sz="1600" u="sng" cap="none" strike="noStrike">
                <a:solidFill>
                  <a:srgbClr val="3F3F3F"/>
                </a:solidFill>
                <a:latin typeface="Century Gothic"/>
                <a:ea typeface="Century Gothic"/>
                <a:cs typeface="Century Gothic"/>
                <a:sym typeface="Century Gothic"/>
              </a:rPr>
              <a:t>çıktının belirlenmes</a:t>
            </a:r>
            <a:r>
              <a:rPr b="0" i="0" lang="tr-TR" sz="1600" u="none" cap="none" strike="noStrike">
                <a:solidFill>
                  <a:srgbClr val="3F3F3F"/>
                </a:solidFill>
                <a:latin typeface="Century Gothic"/>
                <a:ea typeface="Century Gothic"/>
                <a:cs typeface="Century Gothic"/>
                <a:sym typeface="Century Gothic"/>
              </a:rPr>
              <a:t>i (yanlış çıktı projenin çöpe gitmesi</a:t>
            </a:r>
            <a:r>
              <a:rPr lang="tr-TR"/>
              <a:t> sonucunu doğuracaktır.</a:t>
            </a:r>
            <a:r>
              <a:rPr b="0" i="0" lang="tr-TR" sz="1600" u="none" cap="none" strike="noStrike">
                <a:solidFill>
                  <a:srgbClr val="3F3F3F"/>
                </a:solidFill>
                <a:latin typeface="Century Gothic"/>
                <a:ea typeface="Century Gothic"/>
                <a:cs typeface="Century Gothic"/>
                <a:sym typeface="Century Gothic"/>
              </a:rPr>
              <a:t>).</a:t>
            </a:r>
            <a:endParaRPr/>
          </a:p>
          <a:p>
            <a:pPr indent="-184150" lvl="1" marL="742950" marR="0" rtl="0" algn="l">
              <a:spcBef>
                <a:spcPts val="1000"/>
              </a:spcBef>
              <a:spcAft>
                <a:spcPts val="0"/>
              </a:spcAft>
              <a:buClr>
                <a:schemeClr val="accent1"/>
              </a:buClr>
              <a:buSzPts val="1600"/>
              <a:buFont typeface="Noto Sans Symbols"/>
              <a:buNone/>
            </a:pPr>
            <a:r>
              <a:t/>
            </a:r>
            <a:endParaRPr b="0" i="0" sz="1600" u="none" cap="none" strike="noStrike">
              <a:solidFill>
                <a:srgbClr val="3F3F3F"/>
              </a:solidFill>
              <a:latin typeface="Century Gothic"/>
              <a:ea typeface="Century Gothic"/>
              <a:cs typeface="Century Gothic"/>
              <a:sym typeface="Century Gothic"/>
            </a:endParaRPr>
          </a:p>
          <a:p>
            <a:pPr indent="-228600" lvl="0" marL="342900" marR="0" rtl="0" algn="l">
              <a:spcBef>
                <a:spcPts val="1000"/>
              </a:spcBef>
              <a:spcAft>
                <a:spcPts val="0"/>
              </a:spcAft>
              <a:buClr>
                <a:schemeClr val="accent1"/>
              </a:buClr>
              <a:buSzPts val="180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269" name="Shape 269"/>
        <p:cNvGrpSpPr/>
        <p:nvPr/>
      </p:nvGrpSpPr>
      <p:grpSpPr>
        <a:xfrm>
          <a:off x="0" y="0"/>
          <a:ext cx="0" cy="0"/>
          <a:chOff x="0" y="0"/>
          <a:chExt cx="0" cy="0"/>
        </a:xfrm>
      </p:grpSpPr>
      <p:sp>
        <p:nvSpPr>
          <p:cNvPr id="270" name="Google Shape;270;p33"/>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68DBA"/>
              </a:buClr>
              <a:buFont typeface="Century Gothic"/>
              <a:buNone/>
            </a:pPr>
            <a:r>
              <a:rPr b="0" i="0" lang="tr-TR" sz="3600" u="none" cap="none" strike="noStrike">
                <a:solidFill>
                  <a:srgbClr val="168DBA"/>
                </a:solidFill>
                <a:latin typeface="Century Gothic"/>
                <a:ea typeface="Century Gothic"/>
                <a:cs typeface="Century Gothic"/>
                <a:sym typeface="Century Gothic"/>
              </a:rPr>
              <a:t>Gereksinim Analizi ve Hazırlık Gereklidir</a:t>
            </a:r>
            <a:endParaRPr b="0" i="0" sz="3600" u="none" cap="none" strike="noStrike">
              <a:solidFill>
                <a:srgbClr val="168DBA"/>
              </a:solidFill>
              <a:latin typeface="Century Gothic"/>
              <a:ea typeface="Century Gothic"/>
              <a:cs typeface="Century Gothic"/>
              <a:sym typeface="Century Gothic"/>
            </a:endParaRPr>
          </a:p>
        </p:txBody>
      </p:sp>
      <p:sp>
        <p:nvSpPr>
          <p:cNvPr id="271" name="Google Shape;271;p33"/>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1800"/>
              <a:buFont typeface="Noto Sans Symbols"/>
              <a:buChar char="•"/>
            </a:pPr>
            <a:r>
              <a:rPr lang="tr-TR"/>
              <a:t>Örneğin</a:t>
            </a:r>
            <a:r>
              <a:rPr b="0" i="0" lang="tr-TR" sz="1800" u="none" cap="none" strike="noStrike">
                <a:solidFill>
                  <a:srgbClr val="3F3F3F"/>
                </a:solidFill>
                <a:latin typeface="Century Gothic"/>
                <a:ea typeface="Century Gothic"/>
                <a:cs typeface="Century Gothic"/>
                <a:sym typeface="Century Gothic"/>
              </a:rPr>
              <a:t>;</a:t>
            </a:r>
            <a:endParaRPr/>
          </a:p>
          <a:p>
            <a:pPr indent="-285750" lvl="1" marL="742950" marR="0" rtl="0" algn="l">
              <a:spcBef>
                <a:spcPts val="1000"/>
              </a:spcBef>
              <a:spcAft>
                <a:spcPts val="0"/>
              </a:spcAft>
              <a:buClr>
                <a:schemeClr val="accent1"/>
              </a:buClr>
              <a:buSzPts val="1600"/>
              <a:buFont typeface="Noto Sans Symbols"/>
              <a:buChar char="•"/>
            </a:pPr>
            <a:r>
              <a:rPr b="0" i="0" lang="tr-TR" sz="1600" u="none" cap="none" strike="noStrike">
                <a:solidFill>
                  <a:srgbClr val="3F3F3F"/>
                </a:solidFill>
                <a:latin typeface="Century Gothic"/>
                <a:ea typeface="Century Gothic"/>
                <a:cs typeface="Century Gothic"/>
                <a:sym typeface="Century Gothic"/>
              </a:rPr>
              <a:t>Eğer bir ev yapıyorsanız, öncelikle belli bir proje ve planlama yaparsınız. Hemen betonu dökmez ve yapıya başlamazsınız.</a:t>
            </a:r>
            <a:endParaRPr/>
          </a:p>
          <a:p>
            <a:pPr indent="-285750" lvl="1" marL="742950" marR="0" rtl="0" algn="l">
              <a:spcBef>
                <a:spcPts val="1000"/>
              </a:spcBef>
              <a:spcAft>
                <a:spcPts val="0"/>
              </a:spcAft>
              <a:buClr>
                <a:schemeClr val="accent1"/>
              </a:buClr>
              <a:buSzPts val="1600"/>
              <a:buFont typeface="Noto Sans Symbols"/>
              <a:buChar char="•"/>
            </a:pPr>
            <a:r>
              <a:rPr b="0" i="0" lang="tr-TR" sz="1600" u="none" cap="none" strike="noStrike">
                <a:solidFill>
                  <a:srgbClr val="3F3F3F"/>
                </a:solidFill>
                <a:latin typeface="Century Gothic"/>
                <a:ea typeface="Century Gothic"/>
                <a:cs typeface="Century Gothic"/>
                <a:sym typeface="Century Gothic"/>
              </a:rPr>
              <a:t>Yazılım geliştirme süreci </a:t>
            </a:r>
            <a:r>
              <a:rPr b="0" i="1" lang="tr-TR" sz="1600" u="sng" cap="none" strike="noStrike">
                <a:solidFill>
                  <a:srgbClr val="3F3F3F"/>
                </a:solidFill>
                <a:latin typeface="Century Gothic"/>
                <a:ea typeface="Century Gothic"/>
                <a:cs typeface="Century Gothic"/>
                <a:sym typeface="Century Gothic"/>
              </a:rPr>
              <a:t>besin zincirinin son halkası </a:t>
            </a:r>
            <a:r>
              <a:rPr b="0" i="0" lang="tr-TR" sz="1600" u="none" cap="none" strike="noStrike">
                <a:solidFill>
                  <a:srgbClr val="3F3F3F"/>
                </a:solidFill>
                <a:latin typeface="Century Gothic"/>
                <a:ea typeface="Century Gothic"/>
                <a:cs typeface="Century Gothic"/>
                <a:sym typeface="Century Gothic"/>
              </a:rPr>
              <a:t>olarak düşünülebilir. </a:t>
            </a:r>
            <a:endParaRPr/>
          </a:p>
          <a:p>
            <a:pPr indent="-285750" lvl="1" marL="742950" marR="0" rtl="0" algn="l">
              <a:spcBef>
                <a:spcPts val="1000"/>
              </a:spcBef>
              <a:spcAft>
                <a:spcPts val="0"/>
              </a:spcAft>
              <a:buClr>
                <a:schemeClr val="accent1"/>
              </a:buClr>
              <a:buSzPts val="1600"/>
              <a:buFont typeface="Noto Sans Symbols"/>
              <a:buChar char="•"/>
            </a:pPr>
            <a:r>
              <a:rPr b="0" i="0" lang="tr-TR" sz="1600" u="none" cap="none" strike="noStrike">
                <a:solidFill>
                  <a:srgbClr val="3F3F3F"/>
                </a:solidFill>
                <a:latin typeface="Century Gothic"/>
                <a:ea typeface="Century Gothic"/>
                <a:cs typeface="Century Gothic"/>
                <a:sym typeface="Century Gothic"/>
              </a:rPr>
              <a:t>Eğer bir ton balığı yada somon balığı nükleer atıklarla dolu bir alanda besleniyorsa, bu balıkları avlayan martılar bütün yedikleri balıklardaki zehirli maddeleri vücutlarında biriktirecektir.</a:t>
            </a:r>
            <a:endParaRPr/>
          </a:p>
          <a:p>
            <a:pPr indent="-285750" lvl="1" marL="742950" marR="0" rtl="0" algn="l">
              <a:spcBef>
                <a:spcPts val="1000"/>
              </a:spcBef>
              <a:spcAft>
                <a:spcPts val="0"/>
              </a:spcAft>
              <a:buClr>
                <a:schemeClr val="accent1"/>
              </a:buClr>
              <a:buSzPts val="1600"/>
              <a:buFont typeface="Noto Sans Symbols"/>
              <a:buChar char="•"/>
            </a:pPr>
            <a:r>
              <a:rPr b="0" i="0" lang="tr-TR" sz="1600" u="none" cap="none" strike="noStrike">
                <a:solidFill>
                  <a:srgbClr val="3F3F3F"/>
                </a:solidFill>
                <a:latin typeface="Century Gothic"/>
                <a:ea typeface="Century Gothic"/>
                <a:cs typeface="Century Gothic"/>
                <a:sym typeface="Century Gothic"/>
              </a:rPr>
              <a:t>Benzer olarak mimaride ve gereksinim analizinde yapılan bütün hatalar programcının geliştirdiği kodda birikecek ve programcının hayatını zorlaştıracaktır.</a:t>
            </a:r>
            <a:endParaRPr b="0" i="0" sz="1600" u="none" cap="none" strike="noStrike">
              <a:solidFill>
                <a:srgbClr val="3F3F3F"/>
              </a:solidFill>
              <a:latin typeface="Century Gothic"/>
              <a:ea typeface="Century Gothic"/>
              <a:cs typeface="Century Gothic"/>
              <a:sym typeface="Century Gothic"/>
            </a:endParaRPr>
          </a:p>
          <a:p>
            <a:pPr indent="-228600" lvl="0" marL="342900" marR="0" rtl="0" algn="l">
              <a:spcBef>
                <a:spcPts val="1000"/>
              </a:spcBef>
              <a:spcAft>
                <a:spcPts val="0"/>
              </a:spcAft>
              <a:buClr>
                <a:schemeClr val="accent1"/>
              </a:buClr>
              <a:buSzPts val="180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275" name="Shape 275"/>
        <p:cNvGrpSpPr/>
        <p:nvPr/>
      </p:nvGrpSpPr>
      <p:grpSpPr>
        <a:xfrm>
          <a:off x="0" y="0"/>
          <a:ext cx="0" cy="0"/>
          <a:chOff x="0" y="0"/>
          <a:chExt cx="0" cy="0"/>
        </a:xfrm>
      </p:grpSpPr>
      <p:sp>
        <p:nvSpPr>
          <p:cNvPr id="276" name="Google Shape;276;p3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68DBA"/>
              </a:buClr>
              <a:buFont typeface="Century Gothic"/>
              <a:buNone/>
            </a:pPr>
            <a:r>
              <a:rPr b="0" i="0" lang="tr-TR" sz="3600" u="none" cap="none" strike="noStrike">
                <a:solidFill>
                  <a:srgbClr val="168DBA"/>
                </a:solidFill>
                <a:latin typeface="Century Gothic"/>
                <a:ea typeface="Century Gothic"/>
                <a:cs typeface="Century Gothic"/>
                <a:sym typeface="Century Gothic"/>
              </a:rPr>
              <a:t>Gereksinim Analizi ve Hazırlık Gereklidir</a:t>
            </a:r>
            <a:endParaRPr b="0" i="0" sz="3600" u="none" cap="none" strike="noStrike">
              <a:solidFill>
                <a:srgbClr val="168DBA"/>
              </a:solidFill>
              <a:latin typeface="Century Gothic"/>
              <a:ea typeface="Century Gothic"/>
              <a:cs typeface="Century Gothic"/>
              <a:sym typeface="Century Gothic"/>
            </a:endParaRPr>
          </a:p>
        </p:txBody>
      </p:sp>
      <p:sp>
        <p:nvSpPr>
          <p:cNvPr id="277" name="Google Shape;277;p34"/>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1800"/>
              <a:buFont typeface="Noto Sans Symbols"/>
              <a:buChar char="•"/>
            </a:pPr>
            <a:r>
              <a:rPr b="0" i="0" lang="tr-TR" sz="1800" u="none" cap="none" strike="noStrike">
                <a:solidFill>
                  <a:srgbClr val="3F3F3F"/>
                </a:solidFill>
                <a:latin typeface="Century Gothic"/>
                <a:ea typeface="Century Gothic"/>
                <a:cs typeface="Century Gothic"/>
                <a:sym typeface="Century Gothic"/>
              </a:rPr>
              <a:t>Veri olarak;</a:t>
            </a:r>
            <a:endParaRPr b="0" i="0" sz="1800" u="none" cap="none" strike="noStrike">
              <a:solidFill>
                <a:srgbClr val="3F3F3F"/>
              </a:solidFill>
              <a:latin typeface="Century Gothic"/>
              <a:ea typeface="Century Gothic"/>
              <a:cs typeface="Century Gothic"/>
              <a:sym typeface="Century Gothic"/>
            </a:endParaRPr>
          </a:p>
        </p:txBody>
      </p:sp>
      <p:pic>
        <p:nvPicPr>
          <p:cNvPr id="278" name="Google Shape;278;p34"/>
          <p:cNvPicPr preferRelativeResize="0"/>
          <p:nvPr/>
        </p:nvPicPr>
        <p:blipFill rotWithShape="1">
          <a:blip r:embed="rId3">
            <a:alphaModFix/>
          </a:blip>
          <a:srcRect b="0" l="0" r="0" t="0"/>
          <a:stretch/>
        </p:blipFill>
        <p:spPr>
          <a:xfrm>
            <a:off x="2427287" y="2920372"/>
            <a:ext cx="9239250" cy="3219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283" name="Shape 283"/>
        <p:cNvGrpSpPr/>
        <p:nvPr/>
      </p:nvGrpSpPr>
      <p:grpSpPr>
        <a:xfrm>
          <a:off x="0" y="0"/>
          <a:ext cx="0" cy="0"/>
          <a:chOff x="0" y="0"/>
          <a:chExt cx="0" cy="0"/>
        </a:xfrm>
      </p:grpSpPr>
      <p:sp>
        <p:nvSpPr>
          <p:cNvPr id="284" name="Google Shape;284;p35"/>
          <p:cNvSpPr txBox="1"/>
          <p:nvPr>
            <p:ph type="title"/>
          </p:nvPr>
        </p:nvSpPr>
        <p:spPr>
          <a:xfrm>
            <a:off x="2217737" y="409798"/>
            <a:ext cx="8911687" cy="12808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68DBA"/>
              </a:buClr>
              <a:buFont typeface="Century Gothic"/>
              <a:buNone/>
            </a:pPr>
            <a:r>
              <a:rPr b="0" i="0" lang="tr-TR" sz="3600" u="none" cap="none" strike="noStrike">
                <a:solidFill>
                  <a:srgbClr val="168DBA"/>
                </a:solidFill>
                <a:latin typeface="Century Gothic"/>
                <a:ea typeface="Century Gothic"/>
                <a:cs typeface="Century Gothic"/>
                <a:sym typeface="Century Gothic"/>
              </a:rPr>
              <a:t>Gereksinim Analizi ve Hazırlık Gereklidir</a:t>
            </a:r>
            <a:endParaRPr b="0" i="0" sz="3600" u="none" cap="none" strike="noStrike">
              <a:solidFill>
                <a:srgbClr val="168DBA"/>
              </a:solidFill>
              <a:latin typeface="Century Gothic"/>
              <a:ea typeface="Century Gothic"/>
              <a:cs typeface="Century Gothic"/>
              <a:sym typeface="Century Gothic"/>
            </a:endParaRPr>
          </a:p>
        </p:txBody>
      </p:sp>
      <p:sp>
        <p:nvSpPr>
          <p:cNvPr id="285" name="Google Shape;285;p35"/>
          <p:cNvSpPr txBox="1"/>
          <p:nvPr>
            <p:ph idx="1" type="body"/>
          </p:nvPr>
        </p:nvSpPr>
        <p:spPr>
          <a:xfrm>
            <a:off x="2217737" y="1264555"/>
            <a:ext cx="8915400" cy="377762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1800"/>
              <a:buFont typeface="Noto Sans Symbols"/>
              <a:buChar char="•"/>
            </a:pPr>
            <a:r>
              <a:rPr b="0" i="0" lang="tr-TR" sz="1800" u="none" cap="none" strike="noStrike">
                <a:solidFill>
                  <a:srgbClr val="3F3F3F"/>
                </a:solidFill>
                <a:latin typeface="Century Gothic"/>
                <a:ea typeface="Century Gothic"/>
                <a:cs typeface="Century Gothic"/>
                <a:sym typeface="Century Gothic"/>
              </a:rPr>
              <a:t>Veri olarak;</a:t>
            </a:r>
            <a:endParaRPr b="0" i="0" sz="1800" u="none" cap="none" strike="noStrike">
              <a:solidFill>
                <a:srgbClr val="3F3F3F"/>
              </a:solidFill>
              <a:latin typeface="Century Gothic"/>
              <a:ea typeface="Century Gothic"/>
              <a:cs typeface="Century Gothic"/>
              <a:sym typeface="Century Gothic"/>
            </a:endParaRPr>
          </a:p>
        </p:txBody>
      </p:sp>
      <p:pic>
        <p:nvPicPr>
          <p:cNvPr id="286" name="Google Shape;286;p35"/>
          <p:cNvPicPr preferRelativeResize="0"/>
          <p:nvPr/>
        </p:nvPicPr>
        <p:blipFill rotWithShape="1">
          <a:blip r:embed="rId3">
            <a:alphaModFix/>
          </a:blip>
          <a:srcRect b="0" l="0" r="0" t="0"/>
          <a:stretch/>
        </p:blipFill>
        <p:spPr>
          <a:xfrm>
            <a:off x="2217737" y="1690688"/>
            <a:ext cx="9286875" cy="5038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291" name="Shape 291"/>
        <p:cNvGrpSpPr/>
        <p:nvPr/>
      </p:nvGrpSpPr>
      <p:grpSpPr>
        <a:xfrm>
          <a:off x="0" y="0"/>
          <a:ext cx="0" cy="0"/>
          <a:chOff x="0" y="0"/>
          <a:chExt cx="0" cy="0"/>
        </a:xfrm>
      </p:grpSpPr>
      <p:sp>
        <p:nvSpPr>
          <p:cNvPr id="292" name="Google Shape;292;p36"/>
          <p:cNvSpPr txBox="1"/>
          <p:nvPr>
            <p:ph type="title"/>
          </p:nvPr>
        </p:nvSpPr>
        <p:spPr>
          <a:xfrm>
            <a:off x="2028825" y="114525"/>
            <a:ext cx="10239900" cy="128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68DBA"/>
              </a:buClr>
              <a:buFont typeface="Century Gothic"/>
              <a:buNone/>
            </a:pPr>
            <a:r>
              <a:rPr b="0" i="0" lang="tr-TR" sz="3240" u="none" cap="none" strike="noStrike">
                <a:solidFill>
                  <a:srgbClr val="168DBA"/>
                </a:solidFill>
                <a:latin typeface="Century Gothic"/>
                <a:ea typeface="Century Gothic"/>
                <a:cs typeface="Century Gothic"/>
                <a:sym typeface="Century Gothic"/>
              </a:rPr>
              <a:t>Ne Tür Bir Yazılım Üzerinde Çalıştığına Karar Ver. </a:t>
            </a:r>
            <a:br>
              <a:rPr b="0" i="0" lang="tr-TR" sz="3240" u="none" cap="none" strike="noStrike">
                <a:solidFill>
                  <a:srgbClr val="168DBA"/>
                </a:solidFill>
                <a:latin typeface="Century Gothic"/>
                <a:ea typeface="Century Gothic"/>
                <a:cs typeface="Century Gothic"/>
                <a:sym typeface="Century Gothic"/>
              </a:rPr>
            </a:br>
            <a:endParaRPr b="0" i="0" sz="3240" u="none" cap="none" strike="noStrike">
              <a:solidFill>
                <a:srgbClr val="168DBA"/>
              </a:solidFill>
              <a:latin typeface="Century Gothic"/>
              <a:ea typeface="Century Gothic"/>
              <a:cs typeface="Century Gothic"/>
              <a:sym typeface="Century Gothic"/>
            </a:endParaRPr>
          </a:p>
        </p:txBody>
      </p:sp>
      <p:sp>
        <p:nvSpPr>
          <p:cNvPr id="293" name="Google Shape;293;p36"/>
          <p:cNvSpPr txBox="1"/>
          <p:nvPr>
            <p:ph idx="1" type="body"/>
          </p:nvPr>
        </p:nvSpPr>
        <p:spPr>
          <a:xfrm>
            <a:off x="1760536" y="754968"/>
            <a:ext cx="9901238" cy="128089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1800"/>
              <a:buFont typeface="Noto Sans Symbols"/>
              <a:buChar char="•"/>
            </a:pPr>
            <a:r>
              <a:rPr b="0" i="0" lang="tr-TR" sz="1800" u="none" cap="none" strike="noStrike">
                <a:solidFill>
                  <a:srgbClr val="3F3F3F"/>
                </a:solidFill>
                <a:latin typeface="Century Gothic"/>
                <a:ea typeface="Century Gothic"/>
                <a:cs typeface="Century Gothic"/>
                <a:sym typeface="Century Gothic"/>
              </a:rPr>
              <a:t>Her yazılım projesi için gereken hazırlık ve inşa süreçleri farklılık gösterecektir. </a:t>
            </a:r>
            <a:endParaRPr/>
          </a:p>
          <a:p>
            <a:pPr indent="-285750" lvl="1" marL="742950" marR="0" rtl="0" algn="l">
              <a:spcBef>
                <a:spcPts val="1000"/>
              </a:spcBef>
              <a:spcAft>
                <a:spcPts val="0"/>
              </a:spcAft>
              <a:buClr>
                <a:schemeClr val="accent1"/>
              </a:buClr>
              <a:buSzPts val="1600"/>
              <a:buFont typeface="Noto Sans Symbols"/>
              <a:buChar char="•"/>
            </a:pPr>
            <a:r>
              <a:rPr b="0" i="0" lang="tr-TR" sz="1600" u="none" cap="none" strike="noStrike">
                <a:solidFill>
                  <a:srgbClr val="3F3F3F"/>
                </a:solidFill>
                <a:latin typeface="Century Gothic"/>
                <a:ea typeface="Century Gothic"/>
                <a:cs typeface="Century Gothic"/>
                <a:sym typeface="Century Gothic"/>
              </a:rPr>
              <a:t>Zira her proje kendine ait gereksinimler içerir.</a:t>
            </a:r>
            <a:endParaRPr/>
          </a:p>
          <a:p>
            <a:pPr indent="-342900" lvl="0" marL="342900" marR="0" rtl="0" algn="l">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Century Gothic"/>
                <a:ea typeface="Century Gothic"/>
                <a:cs typeface="Century Gothic"/>
                <a:sym typeface="Century Gothic"/>
              </a:rPr>
              <a:t>Ancak genel olarak projeler belli başlı kategorilere ayrılabilir.</a:t>
            </a:r>
            <a:endParaRPr b="0" i="0" sz="1800" u="none" cap="none" strike="noStrike">
              <a:solidFill>
                <a:srgbClr val="3F3F3F"/>
              </a:solidFill>
              <a:latin typeface="Century Gothic"/>
              <a:ea typeface="Century Gothic"/>
              <a:cs typeface="Century Gothic"/>
              <a:sym typeface="Century Gothic"/>
            </a:endParaRPr>
          </a:p>
        </p:txBody>
      </p:sp>
      <p:pic>
        <p:nvPicPr>
          <p:cNvPr id="294" name="Google Shape;294;p36"/>
          <p:cNvPicPr preferRelativeResize="0"/>
          <p:nvPr/>
        </p:nvPicPr>
        <p:blipFill rotWithShape="1">
          <a:blip r:embed="rId3">
            <a:alphaModFix/>
          </a:blip>
          <a:srcRect b="0" l="0" r="0" t="0"/>
          <a:stretch/>
        </p:blipFill>
        <p:spPr>
          <a:xfrm>
            <a:off x="1362753" y="2035858"/>
            <a:ext cx="10829247" cy="482214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173" name="Shape 173"/>
        <p:cNvGrpSpPr/>
        <p:nvPr/>
      </p:nvGrpSpPr>
      <p:grpSpPr>
        <a:xfrm>
          <a:off x="0" y="0"/>
          <a:ext cx="0" cy="0"/>
          <a:chOff x="0" y="0"/>
          <a:chExt cx="0" cy="0"/>
        </a:xfrm>
      </p:grpSpPr>
      <p:sp>
        <p:nvSpPr>
          <p:cNvPr id="174" name="Google Shape;174;p19"/>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68DBA"/>
              </a:buClr>
              <a:buFont typeface="Century Gothic"/>
              <a:buNone/>
            </a:pPr>
            <a:r>
              <a:rPr lang="tr-TR"/>
              <a:t>İçerik</a:t>
            </a:r>
            <a:endParaRPr b="0" i="0" sz="3600" u="none" cap="none" strike="noStrike">
              <a:solidFill>
                <a:srgbClr val="168DBA"/>
              </a:solidFill>
              <a:latin typeface="Century Gothic"/>
              <a:ea typeface="Century Gothic"/>
              <a:cs typeface="Century Gothic"/>
              <a:sym typeface="Century Gothic"/>
            </a:endParaRPr>
          </a:p>
        </p:txBody>
      </p:sp>
      <p:sp>
        <p:nvSpPr>
          <p:cNvPr id="175" name="Google Shape;175;p19"/>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Autofit/>
          </a:bodyPr>
          <a:lstStyle/>
          <a:p>
            <a:pPr indent="-368300" lvl="0" marL="342900" marR="0" rtl="0" algn="l">
              <a:lnSpc>
                <a:spcPct val="150000"/>
              </a:lnSpc>
              <a:spcBef>
                <a:spcPts val="0"/>
              </a:spcBef>
              <a:spcAft>
                <a:spcPts val="0"/>
              </a:spcAft>
              <a:buClr>
                <a:schemeClr val="accent1"/>
              </a:buClr>
              <a:buSzPts val="2200"/>
              <a:buFont typeface="Noto Sans Symbols"/>
              <a:buChar char="•"/>
            </a:pPr>
            <a:r>
              <a:rPr lang="tr-TR" sz="2200"/>
              <a:t>Mühendislik Standartları, Proje Kısıtları ve Gereksinimleri</a:t>
            </a:r>
            <a:endParaRPr sz="2200"/>
          </a:p>
          <a:p>
            <a:pPr indent="-368300" lvl="0" marL="342900" marR="0" rtl="0" algn="l">
              <a:lnSpc>
                <a:spcPct val="150000"/>
              </a:lnSpc>
              <a:spcBef>
                <a:spcPts val="0"/>
              </a:spcBef>
              <a:spcAft>
                <a:spcPts val="0"/>
              </a:spcAft>
              <a:buClr>
                <a:schemeClr val="accent1"/>
              </a:buClr>
              <a:buSzPts val="2200"/>
              <a:buFont typeface="Noto Sans Symbols"/>
              <a:buChar char="•"/>
            </a:pPr>
            <a:r>
              <a:rPr lang="tr-TR" sz="2200"/>
              <a:t>Proje Yönetimi, Risk Yönetimi ve Değişiklik Kontrolü</a:t>
            </a:r>
            <a:endParaRPr sz="2200"/>
          </a:p>
          <a:p>
            <a:pPr indent="-368300" lvl="0" marL="342900" marR="0" rtl="0" algn="l">
              <a:lnSpc>
                <a:spcPct val="150000"/>
              </a:lnSpc>
              <a:spcBef>
                <a:spcPts val="0"/>
              </a:spcBef>
              <a:spcAft>
                <a:spcPts val="0"/>
              </a:spcAft>
              <a:buClr>
                <a:schemeClr val="accent1"/>
              </a:buClr>
              <a:buSzPts val="2200"/>
              <a:buFont typeface="Noto Sans Symbols"/>
              <a:buChar char="•"/>
            </a:pPr>
            <a:r>
              <a:rPr lang="tr-TR" sz="2200"/>
              <a:t>Girişimcilik için dikkat edilmesi gerekenler</a:t>
            </a:r>
            <a:endParaRPr sz="2200"/>
          </a:p>
          <a:p>
            <a:pPr indent="-368300" lvl="0" marL="342900" marR="0" rtl="0" algn="l">
              <a:lnSpc>
                <a:spcPct val="150000"/>
              </a:lnSpc>
              <a:spcBef>
                <a:spcPts val="0"/>
              </a:spcBef>
              <a:spcAft>
                <a:spcPts val="0"/>
              </a:spcAft>
              <a:buClr>
                <a:schemeClr val="accent1"/>
              </a:buClr>
              <a:buSzPts val="2200"/>
              <a:buFont typeface="Noto Sans Symbols"/>
              <a:buChar char="•"/>
            </a:pPr>
            <a:r>
              <a:rPr lang="tr-TR" sz="2200"/>
              <a:t>Projelerde Sürdürülebilirlik</a:t>
            </a:r>
            <a:endParaRPr sz="2200"/>
          </a:p>
          <a:p>
            <a:pPr indent="-184150" lvl="1" marL="742950" marR="0" rtl="0" algn="l">
              <a:spcBef>
                <a:spcPts val="1000"/>
              </a:spcBef>
              <a:spcAft>
                <a:spcPts val="0"/>
              </a:spcAft>
              <a:buClr>
                <a:schemeClr val="accent1"/>
              </a:buClr>
              <a:buSzPts val="1600"/>
              <a:buFont typeface="Noto Sans Symbols"/>
              <a:buNone/>
            </a:pPr>
            <a:r>
              <a:t/>
            </a:r>
            <a:endParaRPr b="0" i="0" sz="1600" u="none" cap="none" strike="noStrike">
              <a:solidFill>
                <a:srgbClr val="3F3F3F"/>
              </a:solidFill>
              <a:latin typeface="Century Gothic"/>
              <a:ea typeface="Century Gothic"/>
              <a:cs typeface="Century Gothic"/>
              <a:sym typeface="Century Gothic"/>
            </a:endParaRPr>
          </a:p>
          <a:p>
            <a:pPr indent="0" lvl="1" marL="457200" marR="0" rtl="0" algn="l">
              <a:spcBef>
                <a:spcPts val="1000"/>
              </a:spcBef>
              <a:spcAft>
                <a:spcPts val="0"/>
              </a:spcAft>
              <a:buClr>
                <a:schemeClr val="accent1"/>
              </a:buClr>
              <a:buFont typeface="Noto Sans Symbols"/>
              <a:buNone/>
            </a:pPr>
            <a:r>
              <a:t/>
            </a:r>
            <a:endParaRPr b="0" i="0" sz="1600" u="none" cap="none" strike="noStrike">
              <a:solidFill>
                <a:srgbClr val="3F3F3F"/>
              </a:solidFill>
              <a:latin typeface="Century Gothic"/>
              <a:ea typeface="Century Gothic"/>
              <a:cs typeface="Century Gothic"/>
              <a:sym typeface="Century Gothic"/>
            </a:endParaRPr>
          </a:p>
          <a:p>
            <a:pPr indent="0" lvl="1" marL="457200" marR="0" rtl="0" algn="l">
              <a:spcBef>
                <a:spcPts val="1000"/>
              </a:spcBef>
              <a:spcAft>
                <a:spcPts val="0"/>
              </a:spcAft>
              <a:buClr>
                <a:schemeClr val="accent1"/>
              </a:buClr>
              <a:buFont typeface="Noto Sans Symbols"/>
              <a:buNone/>
            </a:pPr>
            <a:r>
              <a:t/>
            </a:r>
            <a:endParaRPr b="0" i="0" sz="1600" u="none" cap="none" strike="noStrike">
              <a:solidFill>
                <a:srgbClr val="3F3F3F"/>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298" name="Shape 298"/>
        <p:cNvGrpSpPr/>
        <p:nvPr/>
      </p:nvGrpSpPr>
      <p:grpSpPr>
        <a:xfrm>
          <a:off x="0" y="0"/>
          <a:ext cx="0" cy="0"/>
          <a:chOff x="0" y="0"/>
          <a:chExt cx="0" cy="0"/>
        </a:xfrm>
      </p:grpSpPr>
      <p:sp>
        <p:nvSpPr>
          <p:cNvPr id="299" name="Google Shape;299;p37"/>
          <p:cNvSpPr txBox="1"/>
          <p:nvPr>
            <p:ph type="title"/>
          </p:nvPr>
        </p:nvSpPr>
        <p:spPr>
          <a:xfrm>
            <a:off x="1494677" y="624110"/>
            <a:ext cx="10549685" cy="12808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68DBA"/>
              </a:buClr>
              <a:buFont typeface="Century Gothic"/>
              <a:buNone/>
            </a:pPr>
            <a:r>
              <a:rPr b="0" i="0" lang="tr-TR" sz="3600" u="none" cap="none" strike="noStrike">
                <a:solidFill>
                  <a:srgbClr val="168DBA"/>
                </a:solidFill>
                <a:latin typeface="Century Gothic"/>
                <a:ea typeface="Century Gothic"/>
                <a:cs typeface="Century Gothic"/>
                <a:sym typeface="Century Gothic"/>
              </a:rPr>
              <a:t>Ne Tür Bir Yazılım Üzerinde Çalıştığına Karar Ver.</a:t>
            </a:r>
            <a:endParaRPr b="0" i="0" sz="3600" u="none" cap="none" strike="noStrike">
              <a:solidFill>
                <a:srgbClr val="168DBA"/>
              </a:solidFill>
              <a:latin typeface="Century Gothic"/>
              <a:ea typeface="Century Gothic"/>
              <a:cs typeface="Century Gothic"/>
              <a:sym typeface="Century Gothic"/>
            </a:endParaRPr>
          </a:p>
        </p:txBody>
      </p:sp>
      <p:pic>
        <p:nvPicPr>
          <p:cNvPr id="300" name="Google Shape;300;p37"/>
          <p:cNvPicPr preferRelativeResize="0"/>
          <p:nvPr>
            <p:ph idx="1" type="body"/>
          </p:nvPr>
        </p:nvPicPr>
        <p:blipFill rotWithShape="1">
          <a:blip r:embed="rId3">
            <a:alphaModFix/>
          </a:blip>
          <a:srcRect b="0" l="0" r="0" t="0"/>
          <a:stretch/>
        </p:blipFill>
        <p:spPr>
          <a:xfrm>
            <a:off x="815865" y="1700213"/>
            <a:ext cx="11192524" cy="3376611"/>
          </a:xfrm>
          <a:prstGeom prst="rect">
            <a:avLst/>
          </a:prstGeom>
          <a:noFill/>
          <a:ln>
            <a:noFill/>
          </a:ln>
        </p:spPr>
      </p:pic>
      <p:sp>
        <p:nvSpPr>
          <p:cNvPr id="301" name="Google Shape;301;p37"/>
          <p:cNvSpPr/>
          <p:nvPr/>
        </p:nvSpPr>
        <p:spPr>
          <a:xfrm>
            <a:off x="1494677" y="5095873"/>
            <a:ext cx="10513712" cy="1477328"/>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b="1" i="0" lang="tr-TR" sz="1800" u="none" cap="none" strike="noStrike">
                <a:solidFill>
                  <a:schemeClr val="dk1"/>
                </a:solidFill>
                <a:latin typeface="Century Gothic"/>
                <a:ea typeface="Century Gothic"/>
                <a:cs typeface="Century Gothic"/>
                <a:sym typeface="Century Gothic"/>
              </a:rPr>
              <a:t>Business systems projelerindeki geliştirme faaliyetleri daha çok tekrarlayan dizayn yaklaşımıyla yapılır. Burada genellikle </a:t>
            </a:r>
            <a:r>
              <a:rPr b="1" i="1" lang="tr-TR" sz="1800" u="none" cap="none" strike="noStrike">
                <a:solidFill>
                  <a:srgbClr val="FF0000"/>
                </a:solidFill>
                <a:latin typeface="Century Gothic"/>
                <a:ea typeface="Century Gothic"/>
                <a:cs typeface="Century Gothic"/>
                <a:sym typeface="Century Gothic"/>
              </a:rPr>
              <a:t>inşa</a:t>
            </a:r>
            <a:r>
              <a:rPr b="1" i="0" lang="tr-TR" sz="1800" u="none" cap="none" strike="noStrike">
                <a:solidFill>
                  <a:schemeClr val="dk1"/>
                </a:solidFill>
                <a:latin typeface="Century Gothic"/>
                <a:ea typeface="Century Gothic"/>
                <a:cs typeface="Century Gothic"/>
                <a:sym typeface="Century Gothic"/>
              </a:rPr>
              <a:t>, </a:t>
            </a:r>
            <a:r>
              <a:rPr b="1" i="1" lang="tr-TR" sz="1800" u="none" cap="none" strike="noStrike">
                <a:solidFill>
                  <a:srgbClr val="FF0000"/>
                </a:solidFill>
                <a:latin typeface="Century Gothic"/>
                <a:ea typeface="Century Gothic"/>
                <a:cs typeface="Century Gothic"/>
                <a:sym typeface="Century Gothic"/>
              </a:rPr>
              <a:t>gereksinim analizi</a:t>
            </a:r>
            <a:r>
              <a:rPr b="1" i="0" lang="tr-TR" sz="1800" u="none" cap="none" strike="noStrike">
                <a:solidFill>
                  <a:schemeClr val="dk1"/>
                </a:solidFill>
                <a:latin typeface="Century Gothic"/>
                <a:ea typeface="Century Gothic"/>
                <a:cs typeface="Century Gothic"/>
                <a:sym typeface="Century Gothic"/>
              </a:rPr>
              <a:t>, </a:t>
            </a:r>
            <a:r>
              <a:rPr b="1" i="1" lang="tr-TR" sz="1800" u="none" cap="none" strike="noStrike">
                <a:solidFill>
                  <a:srgbClr val="FF0000"/>
                </a:solidFill>
                <a:latin typeface="Century Gothic"/>
                <a:ea typeface="Century Gothic"/>
                <a:cs typeface="Century Gothic"/>
                <a:sym typeface="Century Gothic"/>
              </a:rPr>
              <a:t>planlama</a:t>
            </a:r>
            <a:r>
              <a:rPr b="1" i="0" lang="tr-TR" sz="1800" u="none" cap="none" strike="noStrike">
                <a:solidFill>
                  <a:schemeClr val="dk1"/>
                </a:solidFill>
                <a:latin typeface="Century Gothic"/>
                <a:ea typeface="Century Gothic"/>
                <a:cs typeface="Century Gothic"/>
                <a:sym typeface="Century Gothic"/>
              </a:rPr>
              <a:t> ve </a:t>
            </a:r>
            <a:r>
              <a:rPr b="1" i="1" lang="tr-TR" sz="1800" u="none" cap="none" strike="noStrike">
                <a:solidFill>
                  <a:srgbClr val="FF0000"/>
                </a:solidFill>
                <a:latin typeface="Century Gothic"/>
                <a:ea typeface="Century Gothic"/>
                <a:cs typeface="Century Gothic"/>
                <a:sym typeface="Century Gothic"/>
              </a:rPr>
              <a:t>mimari</a:t>
            </a:r>
            <a:r>
              <a:rPr b="1" i="0" lang="tr-TR" sz="1800" u="none" cap="none" strike="noStrike">
                <a:solidFill>
                  <a:schemeClr val="dk1"/>
                </a:solidFill>
                <a:latin typeface="Century Gothic"/>
                <a:ea typeface="Century Gothic"/>
                <a:cs typeface="Century Gothic"/>
                <a:sym typeface="Century Gothic"/>
              </a:rPr>
              <a:t> birbirlerinin içine geçmiş şekilde ele alınır.</a:t>
            </a:r>
            <a:endParaRPr/>
          </a:p>
          <a:p>
            <a:pPr indent="-285750" lvl="0" marL="285750" marR="0" rtl="0" algn="l">
              <a:spcBef>
                <a:spcPts val="0"/>
              </a:spcBef>
              <a:spcAft>
                <a:spcPts val="0"/>
              </a:spcAft>
              <a:buClr>
                <a:schemeClr val="dk1"/>
              </a:buClr>
              <a:buSzPts val="1800"/>
              <a:buFont typeface="Arial"/>
              <a:buChar char="•"/>
            </a:pPr>
            <a:r>
              <a:rPr b="1" i="0" lang="tr-TR" sz="1800" u="none" cap="none" strike="noStrike">
                <a:solidFill>
                  <a:schemeClr val="dk1"/>
                </a:solidFill>
                <a:latin typeface="Century Gothic"/>
                <a:ea typeface="Century Gothic"/>
                <a:cs typeface="Century Gothic"/>
                <a:sym typeface="Century Gothic"/>
              </a:rPr>
              <a:t>Ancak bu processler kritik sistemlere uygulanırken, çok daha formal, planlı ve ardışıl bir yaklaşım gerekir.</a:t>
            </a:r>
            <a:endParaRPr b="1"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305" name="Shape 305"/>
        <p:cNvGrpSpPr/>
        <p:nvPr/>
      </p:nvGrpSpPr>
      <p:grpSpPr>
        <a:xfrm>
          <a:off x="0" y="0"/>
          <a:ext cx="0" cy="0"/>
          <a:chOff x="0" y="0"/>
          <a:chExt cx="0" cy="0"/>
        </a:xfrm>
      </p:grpSpPr>
      <p:sp>
        <p:nvSpPr>
          <p:cNvPr id="306" name="Google Shape;306;p38"/>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68DBA"/>
              </a:buClr>
              <a:buFont typeface="Century Gothic"/>
              <a:buNone/>
            </a:pPr>
            <a:r>
              <a:rPr b="0" i="0" lang="tr-TR" sz="3600" u="none" cap="none" strike="noStrike">
                <a:solidFill>
                  <a:srgbClr val="168DBA"/>
                </a:solidFill>
                <a:latin typeface="Century Gothic"/>
                <a:ea typeface="Century Gothic"/>
                <a:cs typeface="Century Gothic"/>
                <a:sym typeface="Century Gothic"/>
              </a:rPr>
              <a:t>Tekrarlamalı yaklaşımın gereksinimler üzerindeki etkisi.</a:t>
            </a:r>
            <a:endParaRPr b="0" i="0" sz="3600" u="none" cap="none" strike="noStrike">
              <a:solidFill>
                <a:srgbClr val="168DBA"/>
              </a:solidFill>
              <a:latin typeface="Century Gothic"/>
              <a:ea typeface="Century Gothic"/>
              <a:cs typeface="Century Gothic"/>
              <a:sym typeface="Century Gothic"/>
            </a:endParaRPr>
          </a:p>
        </p:txBody>
      </p:sp>
      <p:sp>
        <p:nvSpPr>
          <p:cNvPr id="307" name="Google Shape;307;p38"/>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1800"/>
              <a:buFont typeface="Noto Sans Symbols"/>
              <a:buChar char="•"/>
            </a:pPr>
            <a:r>
              <a:rPr b="0" i="0" lang="tr-TR" sz="1800" u="none" cap="none" strike="noStrike">
                <a:solidFill>
                  <a:srgbClr val="3F3F3F"/>
                </a:solidFill>
                <a:latin typeface="Century Gothic"/>
                <a:ea typeface="Century Gothic"/>
                <a:cs typeface="Century Gothic"/>
                <a:sym typeface="Century Gothic"/>
              </a:rPr>
              <a:t>Bazı yazılım geliştiriciler iterative (tekrarlamalı) bir yaklaşımla gerçekleştirilen projelerin gereksinim analizine ihtiyaç duymadığını belirtirler.</a:t>
            </a:r>
            <a:endParaRPr/>
          </a:p>
          <a:p>
            <a:pPr indent="-228600" lvl="0" marL="342900" marR="0" rtl="0" algn="l">
              <a:spcBef>
                <a:spcPts val="1000"/>
              </a:spcBef>
              <a:spcAft>
                <a:spcPts val="0"/>
              </a:spcAft>
              <a:buClr>
                <a:schemeClr val="accent1"/>
              </a:buClr>
              <a:buSzPts val="180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a:p>
            <a:pPr indent="-342900" lvl="0" marL="342900" marR="0" rtl="0" algn="l">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Century Gothic"/>
                <a:ea typeface="Century Gothic"/>
                <a:cs typeface="Century Gothic"/>
                <a:sym typeface="Century Gothic"/>
              </a:rPr>
              <a:t>Ancak, Bu yaklaşım doğru değildir.</a:t>
            </a:r>
            <a:endParaRPr/>
          </a:p>
          <a:p>
            <a:pPr indent="-228600" lvl="0" marL="342900" marR="0" rtl="0" algn="l">
              <a:spcBef>
                <a:spcPts val="1000"/>
              </a:spcBef>
              <a:spcAft>
                <a:spcPts val="0"/>
              </a:spcAft>
              <a:buClr>
                <a:schemeClr val="accent1"/>
              </a:buClr>
              <a:buSzPts val="180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a:p>
            <a:pPr indent="-342900" lvl="0" marL="342900" marR="0" rtl="0" algn="l">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Century Gothic"/>
                <a:ea typeface="Century Gothic"/>
                <a:cs typeface="Century Gothic"/>
                <a:sym typeface="Century Gothic"/>
              </a:rPr>
              <a:t>Proje iterative olarak da gerçekleştirilmiş olsa, projedeki hataların ilk aşamada elenmesi, proje maliyetini ciddi oranda azaltacaktır. </a:t>
            </a:r>
            <a:endParaRPr/>
          </a:p>
          <a:p>
            <a:pPr indent="-228600" lvl="0" marL="342900" marR="0" rtl="0" algn="l">
              <a:spcBef>
                <a:spcPts val="1000"/>
              </a:spcBef>
              <a:spcAft>
                <a:spcPts val="0"/>
              </a:spcAft>
              <a:buClr>
                <a:schemeClr val="accent1"/>
              </a:buClr>
              <a:buSzPts val="180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a:p>
            <a:pPr indent="-342900" lvl="0" marL="342900" marR="0" rtl="0" algn="l">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Century Gothic"/>
                <a:ea typeface="Century Gothic"/>
                <a:cs typeface="Century Gothic"/>
                <a:sym typeface="Century Gothic"/>
              </a:rPr>
              <a:t>Aşağadaki iki örneğe göz atalım. Bu örnekler gerçek bir analizi yansıtmadıkları halde iki yaklaşımın farkını gösterebilirler.</a:t>
            </a:r>
            <a:endParaRPr b="0" i="0" sz="1800" u="none" cap="none" strike="noStrike">
              <a:solidFill>
                <a:srgbClr val="3F3F3F"/>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312" name="Shape 312"/>
        <p:cNvGrpSpPr/>
        <p:nvPr/>
      </p:nvGrpSpPr>
      <p:grpSpPr>
        <a:xfrm>
          <a:off x="0" y="0"/>
          <a:ext cx="0" cy="0"/>
          <a:chOff x="0" y="0"/>
          <a:chExt cx="0" cy="0"/>
        </a:xfrm>
      </p:grpSpPr>
      <p:sp>
        <p:nvSpPr>
          <p:cNvPr id="313" name="Google Shape;313;p39"/>
          <p:cNvSpPr txBox="1"/>
          <p:nvPr>
            <p:ph type="title"/>
          </p:nvPr>
        </p:nvSpPr>
        <p:spPr>
          <a:xfrm>
            <a:off x="1643063" y="324073"/>
            <a:ext cx="10315575" cy="12808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68DBA"/>
              </a:buClr>
              <a:buFont typeface="Century Gothic"/>
              <a:buNone/>
            </a:pPr>
            <a:r>
              <a:rPr b="0" i="0" lang="tr-TR" sz="3600" u="none" cap="none" strike="noStrike">
                <a:solidFill>
                  <a:srgbClr val="168DBA"/>
                </a:solidFill>
                <a:latin typeface="Century Gothic"/>
                <a:ea typeface="Century Gothic"/>
                <a:cs typeface="Century Gothic"/>
                <a:sym typeface="Century Gothic"/>
              </a:rPr>
              <a:t>Gereksinim analizi olmadan yapılan iki farklı geliştirme süreci</a:t>
            </a:r>
            <a:endParaRPr b="0" i="0" sz="3600" u="none" cap="none" strike="noStrike">
              <a:solidFill>
                <a:srgbClr val="168DBA"/>
              </a:solidFill>
              <a:latin typeface="Century Gothic"/>
              <a:ea typeface="Century Gothic"/>
              <a:cs typeface="Century Gothic"/>
              <a:sym typeface="Century Gothic"/>
            </a:endParaRPr>
          </a:p>
        </p:txBody>
      </p:sp>
      <p:pic>
        <p:nvPicPr>
          <p:cNvPr id="314" name="Google Shape;314;p39"/>
          <p:cNvPicPr preferRelativeResize="0"/>
          <p:nvPr>
            <p:ph idx="1" type="body"/>
          </p:nvPr>
        </p:nvPicPr>
        <p:blipFill rotWithShape="1">
          <a:blip r:embed="rId3">
            <a:alphaModFix/>
          </a:blip>
          <a:srcRect b="0" l="0" r="0" t="0"/>
          <a:stretch/>
        </p:blipFill>
        <p:spPr>
          <a:xfrm>
            <a:off x="294470" y="1957388"/>
            <a:ext cx="11897530" cy="354024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319" name="Shape 319"/>
        <p:cNvGrpSpPr/>
        <p:nvPr/>
      </p:nvGrpSpPr>
      <p:grpSpPr>
        <a:xfrm>
          <a:off x="0" y="0"/>
          <a:ext cx="0" cy="0"/>
          <a:chOff x="0" y="0"/>
          <a:chExt cx="0" cy="0"/>
        </a:xfrm>
      </p:grpSpPr>
      <p:pic>
        <p:nvPicPr>
          <p:cNvPr id="320" name="Google Shape;320;p40"/>
          <p:cNvPicPr preferRelativeResize="0"/>
          <p:nvPr>
            <p:ph idx="1" type="body"/>
          </p:nvPr>
        </p:nvPicPr>
        <p:blipFill rotWithShape="1">
          <a:blip r:embed="rId3">
            <a:alphaModFix/>
          </a:blip>
          <a:srcRect b="0" l="0" r="0" t="0"/>
          <a:stretch/>
        </p:blipFill>
        <p:spPr>
          <a:xfrm>
            <a:off x="1194666" y="1890712"/>
            <a:ext cx="10309947" cy="3755983"/>
          </a:xfrm>
          <a:prstGeom prst="rect">
            <a:avLst/>
          </a:prstGeom>
          <a:noFill/>
          <a:ln>
            <a:noFill/>
          </a:ln>
        </p:spPr>
      </p:pic>
      <p:sp>
        <p:nvSpPr>
          <p:cNvPr id="321" name="Google Shape;321;p40"/>
          <p:cNvSpPr txBox="1"/>
          <p:nvPr>
            <p:ph type="title"/>
          </p:nvPr>
        </p:nvSpPr>
        <p:spPr>
          <a:xfrm>
            <a:off x="2709683" y="609822"/>
            <a:ext cx="8649595" cy="12808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68DBA"/>
              </a:buClr>
              <a:buFont typeface="Century Gothic"/>
              <a:buNone/>
            </a:pPr>
            <a:r>
              <a:rPr b="0" i="0" lang="tr-TR" sz="3600" u="none" cap="none" strike="noStrike">
                <a:solidFill>
                  <a:srgbClr val="168DBA"/>
                </a:solidFill>
                <a:latin typeface="Century Gothic"/>
                <a:ea typeface="Century Gothic"/>
                <a:cs typeface="Century Gothic"/>
                <a:sym typeface="Century Gothic"/>
              </a:rPr>
              <a:t>Gereksinim analizi olduğunda</a:t>
            </a:r>
            <a:endParaRPr b="0" i="0" sz="3600" u="none" cap="none" strike="noStrike">
              <a:solidFill>
                <a:srgbClr val="168DBA"/>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326" name="Shape 326"/>
        <p:cNvGrpSpPr/>
        <p:nvPr/>
      </p:nvGrpSpPr>
      <p:grpSpPr>
        <a:xfrm>
          <a:off x="0" y="0"/>
          <a:ext cx="0" cy="0"/>
          <a:chOff x="0" y="0"/>
          <a:chExt cx="0" cy="0"/>
        </a:xfrm>
      </p:grpSpPr>
      <p:sp>
        <p:nvSpPr>
          <p:cNvPr id="327" name="Google Shape;327;p41"/>
          <p:cNvSpPr txBox="1"/>
          <p:nvPr>
            <p:ph type="title"/>
          </p:nvPr>
        </p:nvSpPr>
        <p:spPr>
          <a:xfrm>
            <a:off x="1815306" y="157163"/>
            <a:ext cx="10463212" cy="12808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68DBA"/>
              </a:buClr>
              <a:buFont typeface="Century Gothic"/>
              <a:buNone/>
            </a:pPr>
            <a:r>
              <a:rPr b="0" i="0" lang="tr-TR" sz="3600" u="none" cap="none" strike="noStrike">
                <a:solidFill>
                  <a:srgbClr val="168DBA"/>
                </a:solidFill>
                <a:latin typeface="Century Gothic"/>
                <a:ea typeface="Century Gothic"/>
                <a:cs typeface="Century Gothic"/>
                <a:sym typeface="Century Gothic"/>
              </a:rPr>
              <a:t>Gereksinim Analizi Çoğu Projede İnşa Aşamasında da Devam Eder</a:t>
            </a:r>
            <a:endParaRPr b="0" i="0" sz="3600" u="none" cap="none" strike="noStrike">
              <a:solidFill>
                <a:srgbClr val="168DBA"/>
              </a:solidFill>
              <a:latin typeface="Century Gothic"/>
              <a:ea typeface="Century Gothic"/>
              <a:cs typeface="Century Gothic"/>
              <a:sym typeface="Century Gothic"/>
            </a:endParaRPr>
          </a:p>
        </p:txBody>
      </p:sp>
      <p:pic>
        <p:nvPicPr>
          <p:cNvPr id="328" name="Google Shape;328;p41"/>
          <p:cNvPicPr preferRelativeResize="0"/>
          <p:nvPr>
            <p:ph idx="1" type="body"/>
          </p:nvPr>
        </p:nvPicPr>
        <p:blipFill rotWithShape="1">
          <a:blip r:embed="rId3">
            <a:alphaModFix/>
          </a:blip>
          <a:srcRect b="0" l="0" r="0" t="0"/>
          <a:stretch/>
        </p:blipFill>
        <p:spPr>
          <a:xfrm>
            <a:off x="1805439" y="1438053"/>
            <a:ext cx="10353726" cy="510562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333" name="Shape 333"/>
        <p:cNvGrpSpPr/>
        <p:nvPr/>
      </p:nvGrpSpPr>
      <p:grpSpPr>
        <a:xfrm>
          <a:off x="0" y="0"/>
          <a:ext cx="0" cy="0"/>
          <a:chOff x="0" y="0"/>
          <a:chExt cx="0" cy="0"/>
        </a:xfrm>
      </p:grpSpPr>
      <p:sp>
        <p:nvSpPr>
          <p:cNvPr id="334" name="Google Shape;334;p42"/>
          <p:cNvSpPr txBox="1"/>
          <p:nvPr>
            <p:ph type="title"/>
          </p:nvPr>
        </p:nvSpPr>
        <p:spPr>
          <a:xfrm>
            <a:off x="2300289" y="152622"/>
            <a:ext cx="8911687" cy="12808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68DBA"/>
              </a:buClr>
              <a:buFont typeface="Century Gothic"/>
              <a:buNone/>
            </a:pPr>
            <a:r>
              <a:rPr b="0" i="0" lang="tr-TR" sz="3600" u="none" cap="none" strike="noStrike">
                <a:solidFill>
                  <a:srgbClr val="168DBA"/>
                </a:solidFill>
                <a:latin typeface="Century Gothic"/>
                <a:ea typeface="Century Gothic"/>
                <a:cs typeface="Century Gothic"/>
                <a:sym typeface="Century Gothic"/>
              </a:rPr>
              <a:t>Ardışıl yada </a:t>
            </a:r>
            <a:r>
              <a:rPr lang="tr-TR"/>
              <a:t>İterative</a:t>
            </a:r>
            <a:r>
              <a:rPr b="0" i="0" lang="tr-TR" sz="3600" u="none" cap="none" strike="noStrike">
                <a:solidFill>
                  <a:srgbClr val="168DBA"/>
                </a:solidFill>
                <a:latin typeface="Century Gothic"/>
                <a:ea typeface="Century Gothic"/>
                <a:cs typeface="Century Gothic"/>
                <a:sym typeface="Century Gothic"/>
              </a:rPr>
              <a:t>, Hangi Yöntemle Geliştirm</a:t>
            </a:r>
            <a:r>
              <a:rPr lang="tr-TR"/>
              <a:t>e</a:t>
            </a:r>
            <a:r>
              <a:rPr b="0" i="0" lang="tr-TR" sz="3600" u="none" cap="none" strike="noStrike">
                <a:solidFill>
                  <a:srgbClr val="168DBA"/>
                </a:solidFill>
                <a:latin typeface="Century Gothic"/>
                <a:ea typeface="Century Gothic"/>
                <a:cs typeface="Century Gothic"/>
                <a:sym typeface="Century Gothic"/>
              </a:rPr>
              <a:t> Yapmalıyım?</a:t>
            </a:r>
            <a:endParaRPr b="0" i="0" sz="3600" u="none" cap="none" strike="noStrike">
              <a:solidFill>
                <a:srgbClr val="168DBA"/>
              </a:solidFill>
              <a:latin typeface="Century Gothic"/>
              <a:ea typeface="Century Gothic"/>
              <a:cs typeface="Century Gothic"/>
              <a:sym typeface="Century Gothic"/>
            </a:endParaRPr>
          </a:p>
        </p:txBody>
      </p:sp>
      <p:sp>
        <p:nvSpPr>
          <p:cNvPr id="335" name="Google Shape;335;p42"/>
          <p:cNvSpPr txBox="1"/>
          <p:nvPr>
            <p:ph idx="1" type="body"/>
          </p:nvPr>
        </p:nvSpPr>
        <p:spPr>
          <a:xfrm>
            <a:off x="2300289" y="1300163"/>
            <a:ext cx="9458324" cy="5557837"/>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accent1"/>
              </a:buClr>
              <a:buSzPts val="1395"/>
              <a:buFont typeface="Noto Sans Symbols"/>
              <a:buChar char="•"/>
            </a:pPr>
            <a:r>
              <a:rPr b="0" i="0" lang="tr-TR" sz="1395" u="none" cap="none" strike="noStrike">
                <a:solidFill>
                  <a:srgbClr val="3F3F3F"/>
                </a:solidFill>
                <a:latin typeface="Century Gothic"/>
                <a:ea typeface="Century Gothic"/>
                <a:cs typeface="Century Gothic"/>
                <a:sym typeface="Century Gothic"/>
              </a:rPr>
              <a:t>Proje tipi nedir (Time Critical, Business, etc.)</a:t>
            </a:r>
            <a:endParaRPr/>
          </a:p>
          <a:p>
            <a:pPr indent="-342900" lvl="0" marL="342900" marR="0" rtl="0" algn="l">
              <a:lnSpc>
                <a:spcPct val="80000"/>
              </a:lnSpc>
              <a:spcBef>
                <a:spcPts val="1000"/>
              </a:spcBef>
              <a:spcAft>
                <a:spcPts val="0"/>
              </a:spcAft>
              <a:buClr>
                <a:schemeClr val="accent1"/>
              </a:buClr>
              <a:buSzPts val="1395"/>
              <a:buFont typeface="Noto Sans Symbols"/>
              <a:buChar char="•"/>
            </a:pPr>
            <a:r>
              <a:rPr b="0" i="0" lang="tr-TR" sz="1395" u="none" cap="none" strike="noStrike">
                <a:solidFill>
                  <a:srgbClr val="3F3F3F"/>
                </a:solidFill>
                <a:latin typeface="Century Gothic"/>
                <a:ea typeface="Century Gothic"/>
                <a:cs typeface="Century Gothic"/>
                <a:sym typeface="Century Gothic"/>
              </a:rPr>
              <a:t>Proje ne kadar formal bir projedir?</a:t>
            </a:r>
            <a:endParaRPr/>
          </a:p>
          <a:p>
            <a:pPr indent="-342900" lvl="0" marL="342900" marR="0" rtl="0" algn="l">
              <a:lnSpc>
                <a:spcPct val="80000"/>
              </a:lnSpc>
              <a:spcBef>
                <a:spcPts val="1000"/>
              </a:spcBef>
              <a:spcAft>
                <a:spcPts val="0"/>
              </a:spcAft>
              <a:buClr>
                <a:schemeClr val="accent1"/>
              </a:buClr>
              <a:buSzPts val="1395"/>
              <a:buFont typeface="Noto Sans Symbols"/>
              <a:buChar char="•"/>
            </a:pPr>
            <a:r>
              <a:rPr b="0" i="0" lang="tr-TR" sz="1395" u="none" cap="none" strike="noStrike">
                <a:solidFill>
                  <a:srgbClr val="3F3F3F"/>
                </a:solidFill>
                <a:latin typeface="Century Gothic"/>
                <a:ea typeface="Century Gothic"/>
                <a:cs typeface="Century Gothic"/>
                <a:sym typeface="Century Gothic"/>
              </a:rPr>
              <a:t>Elemanların Kabiliyetleri hangi tip proje yürütmeye uygundur?</a:t>
            </a:r>
            <a:endParaRPr/>
          </a:p>
          <a:p>
            <a:pPr indent="-342900" lvl="0" marL="342900" marR="0" rtl="0" algn="l">
              <a:lnSpc>
                <a:spcPct val="80000"/>
              </a:lnSpc>
              <a:spcBef>
                <a:spcPts val="1000"/>
              </a:spcBef>
              <a:spcAft>
                <a:spcPts val="0"/>
              </a:spcAft>
              <a:buClr>
                <a:schemeClr val="accent1"/>
              </a:buClr>
              <a:buSzPts val="1395"/>
              <a:buFont typeface="Noto Sans Symbols"/>
              <a:buChar char="•"/>
            </a:pPr>
            <a:r>
              <a:rPr b="0" i="0" lang="tr-TR" sz="1395" u="none" cap="none" strike="noStrike">
                <a:solidFill>
                  <a:srgbClr val="3F3F3F"/>
                </a:solidFill>
                <a:latin typeface="Century Gothic"/>
                <a:ea typeface="Century Gothic"/>
                <a:cs typeface="Century Gothic"/>
                <a:sym typeface="Century Gothic"/>
              </a:rPr>
              <a:t>Projenin amaçları nelerdir (Uçuş seyir yazılımının amacı nettir, Ancak internetten ticaret sitesinin gereksinimleri değişebilir)</a:t>
            </a:r>
            <a:endParaRPr/>
          </a:p>
          <a:p>
            <a:pPr indent="-254317" lvl="0" marL="342900" marR="0" rtl="0" algn="l">
              <a:lnSpc>
                <a:spcPct val="80000"/>
              </a:lnSpc>
              <a:spcBef>
                <a:spcPts val="1000"/>
              </a:spcBef>
              <a:spcAft>
                <a:spcPts val="0"/>
              </a:spcAft>
              <a:buClr>
                <a:schemeClr val="accent1"/>
              </a:buClr>
              <a:buSzPts val="1395"/>
              <a:buFont typeface="Noto Sans Symbols"/>
              <a:buNone/>
            </a:pPr>
            <a:r>
              <a:t/>
            </a:r>
            <a:endParaRPr b="0" i="0" sz="1395" u="none" cap="none" strike="noStrike">
              <a:solidFill>
                <a:srgbClr val="3F3F3F"/>
              </a:solidFill>
              <a:latin typeface="Century Gothic"/>
              <a:ea typeface="Century Gothic"/>
              <a:cs typeface="Century Gothic"/>
              <a:sym typeface="Century Gothic"/>
            </a:endParaRPr>
          </a:p>
          <a:p>
            <a:pPr indent="-342900" lvl="0" marL="342900" marR="0" rtl="0" algn="l">
              <a:lnSpc>
                <a:spcPct val="80000"/>
              </a:lnSpc>
              <a:spcBef>
                <a:spcPts val="1000"/>
              </a:spcBef>
              <a:spcAft>
                <a:spcPts val="0"/>
              </a:spcAft>
              <a:buClr>
                <a:schemeClr val="accent1"/>
              </a:buClr>
              <a:buSzPts val="1395"/>
              <a:buFont typeface="Noto Sans Symbols"/>
              <a:buChar char="•"/>
            </a:pPr>
            <a:r>
              <a:rPr b="1" i="1" lang="tr-TR" sz="1395" u="none" cap="none" strike="noStrike">
                <a:solidFill>
                  <a:srgbClr val="FF0000"/>
                </a:solidFill>
                <a:latin typeface="Century Gothic"/>
                <a:ea typeface="Century Gothic"/>
                <a:cs typeface="Century Gothic"/>
                <a:sym typeface="Century Gothic"/>
              </a:rPr>
              <a:t>İterative bir yaklaşım </a:t>
            </a:r>
            <a:r>
              <a:rPr b="0" i="0" lang="tr-TR" sz="1395" u="none" cap="none" strike="noStrike">
                <a:solidFill>
                  <a:srgbClr val="3F3F3F"/>
                </a:solidFill>
                <a:latin typeface="Century Gothic"/>
                <a:ea typeface="Century Gothic"/>
                <a:cs typeface="Century Gothic"/>
                <a:sym typeface="Century Gothic"/>
              </a:rPr>
              <a:t>projenin gereksinimlerinin iyi şekilde tanımlanamadığı projeler için uygun olabilir.</a:t>
            </a:r>
            <a:endParaRPr/>
          </a:p>
          <a:p>
            <a:pPr indent="-285750" lvl="1" marL="742950" marR="0" rtl="0" algn="l">
              <a:lnSpc>
                <a:spcPct val="80000"/>
              </a:lnSpc>
              <a:spcBef>
                <a:spcPts val="1000"/>
              </a:spcBef>
              <a:spcAft>
                <a:spcPts val="0"/>
              </a:spcAft>
              <a:buClr>
                <a:schemeClr val="accent1"/>
              </a:buClr>
              <a:buSzPts val="1240"/>
              <a:buFont typeface="Noto Sans Symbols"/>
              <a:buChar char="•"/>
            </a:pPr>
            <a:r>
              <a:rPr b="0" i="0" lang="tr-TR" sz="1240" u="none" cap="none" strike="noStrike">
                <a:solidFill>
                  <a:srgbClr val="3F3F3F"/>
                </a:solidFill>
                <a:latin typeface="Century Gothic"/>
                <a:ea typeface="Century Gothic"/>
                <a:cs typeface="Century Gothic"/>
                <a:sym typeface="Century Gothic"/>
              </a:rPr>
              <a:t>Ayrıca eğer dizayn kompleks ise.</a:t>
            </a:r>
            <a:endParaRPr/>
          </a:p>
          <a:p>
            <a:pPr indent="-285750" lvl="1" marL="742950" marR="0" rtl="0" algn="l">
              <a:lnSpc>
                <a:spcPct val="80000"/>
              </a:lnSpc>
              <a:spcBef>
                <a:spcPts val="1000"/>
              </a:spcBef>
              <a:spcAft>
                <a:spcPts val="0"/>
              </a:spcAft>
              <a:buClr>
                <a:schemeClr val="accent1"/>
              </a:buClr>
              <a:buSzPts val="1240"/>
              <a:buFont typeface="Noto Sans Symbols"/>
              <a:buChar char="•"/>
            </a:pPr>
            <a:r>
              <a:rPr b="0" i="0" lang="tr-TR" sz="1240" u="none" cap="none" strike="noStrike">
                <a:solidFill>
                  <a:srgbClr val="3F3F3F"/>
                </a:solidFill>
                <a:latin typeface="Century Gothic"/>
                <a:ea typeface="Century Gothic"/>
                <a:cs typeface="Century Gothic"/>
                <a:sym typeface="Century Gothic"/>
              </a:rPr>
              <a:t>Geliştirici takımı projeyi iyi anlayamamışsa.</a:t>
            </a:r>
            <a:endParaRPr/>
          </a:p>
          <a:p>
            <a:pPr indent="-285750" lvl="1" marL="742950" marR="0" rtl="0" algn="l">
              <a:lnSpc>
                <a:spcPct val="80000"/>
              </a:lnSpc>
              <a:spcBef>
                <a:spcPts val="1000"/>
              </a:spcBef>
              <a:spcAft>
                <a:spcPts val="0"/>
              </a:spcAft>
              <a:buClr>
                <a:schemeClr val="accent1"/>
              </a:buClr>
              <a:buSzPts val="1240"/>
              <a:buFont typeface="Noto Sans Symbols"/>
              <a:buChar char="•"/>
            </a:pPr>
            <a:r>
              <a:rPr b="0" i="0" lang="tr-TR" sz="1240" u="none" cap="none" strike="noStrike">
                <a:solidFill>
                  <a:srgbClr val="3F3F3F"/>
                </a:solidFill>
                <a:latin typeface="Century Gothic"/>
                <a:ea typeface="Century Gothic"/>
                <a:cs typeface="Century Gothic"/>
                <a:sym typeface="Century Gothic"/>
              </a:rPr>
              <a:t>Projedeki risk miktarı fazlaysa.</a:t>
            </a:r>
            <a:endParaRPr/>
          </a:p>
          <a:p>
            <a:pPr indent="-285750" lvl="1" marL="742950" marR="0" rtl="0" algn="l">
              <a:lnSpc>
                <a:spcPct val="80000"/>
              </a:lnSpc>
              <a:spcBef>
                <a:spcPts val="1000"/>
              </a:spcBef>
              <a:spcAft>
                <a:spcPts val="0"/>
              </a:spcAft>
              <a:buClr>
                <a:schemeClr val="accent1"/>
              </a:buClr>
              <a:buSzPts val="1240"/>
              <a:buFont typeface="Noto Sans Symbols"/>
              <a:buChar char="•"/>
            </a:pPr>
            <a:r>
              <a:rPr b="0" i="0" lang="tr-TR" sz="1240" u="none" cap="none" strike="noStrike">
                <a:solidFill>
                  <a:srgbClr val="3F3F3F"/>
                </a:solidFill>
                <a:latin typeface="Century Gothic"/>
                <a:ea typeface="Century Gothic"/>
                <a:cs typeface="Century Gothic"/>
                <a:sym typeface="Century Gothic"/>
              </a:rPr>
              <a:t>Uzun vadedeki kestirilebilirlik önemliyse</a:t>
            </a:r>
            <a:endParaRPr/>
          </a:p>
          <a:p>
            <a:pPr indent="-285750" lvl="1" marL="742950" marR="0" rtl="0" algn="l">
              <a:lnSpc>
                <a:spcPct val="80000"/>
              </a:lnSpc>
              <a:spcBef>
                <a:spcPts val="1000"/>
              </a:spcBef>
              <a:spcAft>
                <a:spcPts val="0"/>
              </a:spcAft>
              <a:buClr>
                <a:schemeClr val="accent1"/>
              </a:buClr>
              <a:buSzPts val="1240"/>
              <a:buFont typeface="Noto Sans Symbols"/>
              <a:buChar char="•"/>
            </a:pPr>
            <a:r>
              <a:rPr b="0" i="0" lang="tr-TR" sz="1240" u="none" cap="none" strike="noStrike">
                <a:solidFill>
                  <a:srgbClr val="3F3F3F"/>
                </a:solidFill>
                <a:latin typeface="Century Gothic"/>
                <a:ea typeface="Century Gothic"/>
                <a:cs typeface="Century Gothic"/>
                <a:sym typeface="Century Gothic"/>
              </a:rPr>
              <a:t>Ve dizayn ve gereksinimleri değiştirmenin maliyeti düşükse.</a:t>
            </a:r>
            <a:endParaRPr/>
          </a:p>
          <a:p>
            <a:pPr indent="-285750" lvl="1" marL="742950" marR="0" rtl="0" algn="l">
              <a:lnSpc>
                <a:spcPct val="80000"/>
              </a:lnSpc>
              <a:spcBef>
                <a:spcPts val="1000"/>
              </a:spcBef>
              <a:spcAft>
                <a:spcPts val="0"/>
              </a:spcAft>
              <a:buClr>
                <a:schemeClr val="accent1"/>
              </a:buClr>
              <a:buSzPts val="1240"/>
              <a:buFont typeface="Noto Sans Symbols"/>
              <a:buChar char="•"/>
            </a:pPr>
            <a:r>
              <a:rPr b="0" i="0" lang="tr-TR" sz="1240" u="none" cap="none" strike="noStrike">
                <a:solidFill>
                  <a:srgbClr val="3F3F3F"/>
                </a:solidFill>
                <a:latin typeface="Century Gothic"/>
                <a:ea typeface="Century Gothic"/>
                <a:cs typeface="Century Gothic"/>
                <a:sym typeface="Century Gothic"/>
              </a:rPr>
              <a:t>Iterative yaklaşım tercih edilebilir.</a:t>
            </a:r>
            <a:endParaRPr/>
          </a:p>
          <a:p>
            <a:pPr indent="-342900" lvl="0" marL="342900" marR="0" rtl="0" algn="l">
              <a:lnSpc>
                <a:spcPct val="80000"/>
              </a:lnSpc>
              <a:spcBef>
                <a:spcPts val="1000"/>
              </a:spcBef>
              <a:spcAft>
                <a:spcPts val="0"/>
              </a:spcAft>
              <a:buClr>
                <a:schemeClr val="accent1"/>
              </a:buClr>
              <a:buSzPts val="1395"/>
              <a:buFont typeface="Noto Sans Symbols"/>
              <a:buChar char="•"/>
            </a:pPr>
            <a:r>
              <a:rPr b="1" i="1" lang="tr-TR" sz="1395" u="none" cap="none" strike="noStrike">
                <a:solidFill>
                  <a:srgbClr val="FF0000"/>
                </a:solidFill>
                <a:latin typeface="Century Gothic"/>
                <a:ea typeface="Century Gothic"/>
                <a:cs typeface="Century Gothic"/>
                <a:sym typeface="Century Gothic"/>
              </a:rPr>
              <a:t>Ardışıl proje yaklaşımı </a:t>
            </a:r>
            <a:r>
              <a:rPr b="0" i="0" lang="tr-TR" sz="1395" u="none" cap="none" strike="noStrike">
                <a:solidFill>
                  <a:srgbClr val="3F3F3F"/>
                </a:solidFill>
                <a:latin typeface="Century Gothic"/>
                <a:ea typeface="Century Gothic"/>
                <a:cs typeface="Century Gothic"/>
                <a:sym typeface="Century Gothic"/>
              </a:rPr>
              <a:t>gereksinimlerin kestirilebilir ve kararlı olduğu durumlarda kullanılabilir.</a:t>
            </a:r>
            <a:endParaRPr/>
          </a:p>
          <a:p>
            <a:pPr indent="-285750" lvl="1" marL="742950" marR="0" rtl="0" algn="l">
              <a:lnSpc>
                <a:spcPct val="80000"/>
              </a:lnSpc>
              <a:spcBef>
                <a:spcPts val="1000"/>
              </a:spcBef>
              <a:spcAft>
                <a:spcPts val="0"/>
              </a:spcAft>
              <a:buClr>
                <a:schemeClr val="accent1"/>
              </a:buClr>
              <a:buSzPts val="1240"/>
              <a:buFont typeface="Noto Sans Symbols"/>
              <a:buChar char="•"/>
            </a:pPr>
            <a:r>
              <a:rPr b="0" i="0" lang="tr-TR" sz="1240" u="none" cap="none" strike="noStrike">
                <a:solidFill>
                  <a:srgbClr val="3F3F3F"/>
                </a:solidFill>
                <a:latin typeface="Century Gothic"/>
                <a:ea typeface="Century Gothic"/>
                <a:cs typeface="Century Gothic"/>
                <a:sym typeface="Century Gothic"/>
              </a:rPr>
              <a:t>Ayrıca, dizayn basit ve iyi anlaşılmışsa</a:t>
            </a:r>
            <a:endParaRPr/>
          </a:p>
          <a:p>
            <a:pPr indent="-285750" lvl="1" marL="742950" marR="0" rtl="0" algn="l">
              <a:lnSpc>
                <a:spcPct val="80000"/>
              </a:lnSpc>
              <a:spcBef>
                <a:spcPts val="1000"/>
              </a:spcBef>
              <a:spcAft>
                <a:spcPts val="0"/>
              </a:spcAft>
              <a:buClr>
                <a:schemeClr val="accent1"/>
              </a:buClr>
              <a:buSzPts val="1240"/>
              <a:buFont typeface="Noto Sans Symbols"/>
              <a:buChar char="•"/>
            </a:pPr>
            <a:r>
              <a:rPr b="0" i="0" lang="tr-TR" sz="1240" u="none" cap="none" strike="noStrike">
                <a:solidFill>
                  <a:srgbClr val="3F3F3F"/>
                </a:solidFill>
                <a:latin typeface="Century Gothic"/>
                <a:ea typeface="Century Gothic"/>
                <a:cs typeface="Century Gothic"/>
                <a:sym typeface="Century Gothic"/>
              </a:rPr>
              <a:t>Geliştiriciler uygulama alanıyla bilgiye ve tecrübeye sahipse</a:t>
            </a:r>
            <a:endParaRPr/>
          </a:p>
          <a:p>
            <a:pPr indent="-285750" lvl="1" marL="742950" marR="0" rtl="0" algn="l">
              <a:lnSpc>
                <a:spcPct val="80000"/>
              </a:lnSpc>
              <a:spcBef>
                <a:spcPts val="1000"/>
              </a:spcBef>
              <a:spcAft>
                <a:spcPts val="0"/>
              </a:spcAft>
              <a:buClr>
                <a:schemeClr val="accent1"/>
              </a:buClr>
              <a:buSzPts val="1240"/>
              <a:buFont typeface="Noto Sans Symbols"/>
              <a:buChar char="•"/>
            </a:pPr>
            <a:r>
              <a:rPr b="0" i="0" lang="tr-TR" sz="1240" u="none" cap="none" strike="noStrike">
                <a:solidFill>
                  <a:srgbClr val="3F3F3F"/>
                </a:solidFill>
                <a:latin typeface="Century Gothic"/>
                <a:ea typeface="Century Gothic"/>
                <a:cs typeface="Century Gothic"/>
                <a:sym typeface="Century Gothic"/>
              </a:rPr>
              <a:t>Projenin riskleri kestirilebilir derecede ve azsa</a:t>
            </a:r>
            <a:endParaRPr/>
          </a:p>
          <a:p>
            <a:pPr indent="-285750" lvl="1" marL="742950" marR="0" rtl="0" algn="l">
              <a:lnSpc>
                <a:spcPct val="80000"/>
              </a:lnSpc>
              <a:spcBef>
                <a:spcPts val="1000"/>
              </a:spcBef>
              <a:spcAft>
                <a:spcPts val="0"/>
              </a:spcAft>
              <a:buClr>
                <a:schemeClr val="accent1"/>
              </a:buClr>
              <a:buSzPts val="1240"/>
              <a:buFont typeface="Noto Sans Symbols"/>
              <a:buChar char="•"/>
            </a:pPr>
            <a:r>
              <a:rPr b="0" i="0" lang="tr-TR" sz="1240" u="none" cap="none" strike="noStrike">
                <a:solidFill>
                  <a:srgbClr val="3F3F3F"/>
                </a:solidFill>
                <a:latin typeface="Century Gothic"/>
                <a:ea typeface="Century Gothic"/>
                <a:cs typeface="Century Gothic"/>
                <a:sym typeface="Century Gothic"/>
              </a:rPr>
              <a:t>Projenin uzun süre içinde çıktılarının önceden belirlenmesi önemliyse</a:t>
            </a:r>
            <a:endParaRPr/>
          </a:p>
          <a:p>
            <a:pPr indent="-285750" lvl="1" marL="742950" marR="0" rtl="0" algn="l">
              <a:lnSpc>
                <a:spcPct val="80000"/>
              </a:lnSpc>
              <a:spcBef>
                <a:spcPts val="1000"/>
              </a:spcBef>
              <a:spcAft>
                <a:spcPts val="0"/>
              </a:spcAft>
              <a:buClr>
                <a:schemeClr val="accent1"/>
              </a:buClr>
              <a:buSzPts val="1240"/>
              <a:buFont typeface="Noto Sans Symbols"/>
              <a:buChar char="•"/>
            </a:pPr>
            <a:r>
              <a:rPr b="0" i="0" lang="tr-TR" sz="1240" u="none" cap="none" strike="noStrike">
                <a:solidFill>
                  <a:srgbClr val="3F3F3F"/>
                </a:solidFill>
                <a:latin typeface="Century Gothic"/>
                <a:ea typeface="Century Gothic"/>
                <a:cs typeface="Century Gothic"/>
                <a:sym typeface="Century Gothic"/>
              </a:rPr>
              <a:t>Dizayn ve gereksinimlerin değiştirilmesi proje maliyetini artıracaksa.</a:t>
            </a:r>
            <a:endParaRPr/>
          </a:p>
          <a:p>
            <a:pPr indent="-285750" lvl="1" marL="742950" marR="0" rtl="0" algn="l">
              <a:lnSpc>
                <a:spcPct val="80000"/>
              </a:lnSpc>
              <a:spcBef>
                <a:spcPts val="1000"/>
              </a:spcBef>
              <a:spcAft>
                <a:spcPts val="0"/>
              </a:spcAft>
              <a:buClr>
                <a:schemeClr val="accent1"/>
              </a:buClr>
              <a:buSzPts val="1240"/>
              <a:buFont typeface="Noto Sans Symbols"/>
              <a:buChar char="•"/>
            </a:pPr>
            <a:r>
              <a:rPr b="0" i="0" lang="tr-TR" sz="1240" u="none" cap="none" strike="noStrike">
                <a:solidFill>
                  <a:srgbClr val="3F3F3F"/>
                </a:solidFill>
                <a:latin typeface="Century Gothic"/>
                <a:ea typeface="Century Gothic"/>
                <a:cs typeface="Century Gothic"/>
                <a:sym typeface="Century Gothic"/>
              </a:rPr>
              <a:t>Ardışıl yaklaşım tercih edilebilir.</a:t>
            </a:r>
            <a:endParaRPr/>
          </a:p>
          <a:p>
            <a:pPr indent="-207009" lvl="1" marL="742950" marR="0" rtl="0" algn="l">
              <a:lnSpc>
                <a:spcPct val="80000"/>
              </a:lnSpc>
              <a:spcBef>
                <a:spcPts val="1000"/>
              </a:spcBef>
              <a:spcAft>
                <a:spcPts val="0"/>
              </a:spcAft>
              <a:buClr>
                <a:schemeClr val="accent1"/>
              </a:buClr>
              <a:buSzPts val="1240"/>
              <a:buFont typeface="Noto Sans Symbols"/>
              <a:buNone/>
            </a:pPr>
            <a:r>
              <a:t/>
            </a:r>
            <a:endParaRPr b="0" i="0" sz="1240" u="none" cap="none" strike="noStrike">
              <a:solidFill>
                <a:srgbClr val="3F3F3F"/>
              </a:solidFill>
              <a:latin typeface="Century Gothic"/>
              <a:ea typeface="Century Gothic"/>
              <a:cs typeface="Century Gothic"/>
              <a:sym typeface="Century Gothic"/>
            </a:endParaRPr>
          </a:p>
          <a:p>
            <a:pPr indent="-207009" lvl="1" marL="742950" marR="0" rtl="0" algn="l">
              <a:lnSpc>
                <a:spcPct val="80000"/>
              </a:lnSpc>
              <a:spcBef>
                <a:spcPts val="1000"/>
              </a:spcBef>
              <a:spcAft>
                <a:spcPts val="0"/>
              </a:spcAft>
              <a:buClr>
                <a:schemeClr val="accent1"/>
              </a:buClr>
              <a:buSzPts val="1240"/>
              <a:buFont typeface="Noto Sans Symbols"/>
              <a:buNone/>
            </a:pPr>
            <a:r>
              <a:t/>
            </a:r>
            <a:endParaRPr b="0" i="0" sz="1240" u="none" cap="none" strike="noStrike">
              <a:solidFill>
                <a:srgbClr val="3F3F3F"/>
              </a:solidFill>
              <a:latin typeface="Century Gothic"/>
              <a:ea typeface="Century Gothic"/>
              <a:cs typeface="Century Gothic"/>
              <a:sym typeface="Century Gothic"/>
            </a:endParaRPr>
          </a:p>
          <a:p>
            <a:pPr indent="-254317" lvl="0" marL="342900" marR="0" rtl="0" algn="l">
              <a:lnSpc>
                <a:spcPct val="80000"/>
              </a:lnSpc>
              <a:spcBef>
                <a:spcPts val="1000"/>
              </a:spcBef>
              <a:spcAft>
                <a:spcPts val="0"/>
              </a:spcAft>
              <a:buClr>
                <a:schemeClr val="accent1"/>
              </a:buClr>
              <a:buSzPts val="1395"/>
              <a:buFont typeface="Noto Sans Symbols"/>
              <a:buNone/>
            </a:pPr>
            <a:r>
              <a:t/>
            </a:r>
            <a:endParaRPr b="0" i="0" sz="1395" u="none" cap="none" strike="noStrike">
              <a:solidFill>
                <a:srgbClr val="3F3F3F"/>
              </a:solidFill>
              <a:latin typeface="Century Gothic"/>
              <a:ea typeface="Century Gothic"/>
              <a:cs typeface="Century Gothic"/>
              <a:sym typeface="Century Gothic"/>
            </a:endParaRPr>
          </a:p>
          <a:p>
            <a:pPr indent="-254317" lvl="0" marL="342900" marR="0" rtl="0" algn="l">
              <a:lnSpc>
                <a:spcPct val="80000"/>
              </a:lnSpc>
              <a:spcBef>
                <a:spcPts val="1000"/>
              </a:spcBef>
              <a:spcAft>
                <a:spcPts val="0"/>
              </a:spcAft>
              <a:buClr>
                <a:schemeClr val="accent1"/>
              </a:buClr>
              <a:buSzPts val="1395"/>
              <a:buFont typeface="Noto Sans Symbols"/>
              <a:buNone/>
            </a:pPr>
            <a:r>
              <a:t/>
            </a:r>
            <a:endParaRPr b="0" i="0" sz="1395" u="none" cap="none" strike="noStrike">
              <a:solidFill>
                <a:srgbClr val="3F3F3F"/>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339" name="Shape 339"/>
        <p:cNvGrpSpPr/>
        <p:nvPr/>
      </p:nvGrpSpPr>
      <p:grpSpPr>
        <a:xfrm>
          <a:off x="0" y="0"/>
          <a:ext cx="0" cy="0"/>
          <a:chOff x="0" y="0"/>
          <a:chExt cx="0" cy="0"/>
        </a:xfrm>
      </p:grpSpPr>
      <p:sp>
        <p:nvSpPr>
          <p:cNvPr id="340" name="Google Shape;340;p43"/>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Autofit/>
          </a:bodyPr>
          <a:lstStyle/>
          <a:p>
            <a:pPr indent="0" lvl="0" marL="0" rtl="0" algn="l">
              <a:lnSpc>
                <a:spcPct val="150000"/>
              </a:lnSpc>
              <a:spcBef>
                <a:spcPts val="0"/>
              </a:spcBef>
              <a:spcAft>
                <a:spcPts val="0"/>
              </a:spcAft>
              <a:buNone/>
            </a:pPr>
            <a:r>
              <a:rPr lang="tr-TR" sz="3600"/>
              <a:t>Proje Yönetimi, Risk Yönetimi ve Değişiklik Kontrolü</a:t>
            </a:r>
            <a:endParaRPr b="0" i="0" sz="6800" u="none" cap="none" strike="noStrike">
              <a:solidFill>
                <a:srgbClr val="168DBA"/>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344" name="Shape 344"/>
        <p:cNvGrpSpPr/>
        <p:nvPr/>
      </p:nvGrpSpPr>
      <p:grpSpPr>
        <a:xfrm>
          <a:off x="0" y="0"/>
          <a:ext cx="0" cy="0"/>
          <a:chOff x="0" y="0"/>
          <a:chExt cx="0" cy="0"/>
        </a:xfrm>
      </p:grpSpPr>
      <p:sp>
        <p:nvSpPr>
          <p:cNvPr id="345" name="Google Shape;345;p44"/>
          <p:cNvSpPr txBox="1"/>
          <p:nvPr>
            <p:ph type="title"/>
          </p:nvPr>
        </p:nvSpPr>
        <p:spPr>
          <a:xfrm>
            <a:off x="2592925" y="624110"/>
            <a:ext cx="8911800" cy="128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68DBA"/>
              </a:buClr>
              <a:buFont typeface="Questrial"/>
              <a:buNone/>
            </a:pPr>
            <a:r>
              <a:rPr b="0" i="0" lang="tr-TR" sz="3600" u="none" cap="none" strike="noStrike">
                <a:solidFill>
                  <a:srgbClr val="168DBA"/>
                </a:solidFill>
                <a:latin typeface="Questrial"/>
                <a:ea typeface="Questrial"/>
                <a:cs typeface="Questrial"/>
                <a:sym typeface="Questrial"/>
              </a:rPr>
              <a:t>İçerik</a:t>
            </a:r>
            <a:endParaRPr/>
          </a:p>
        </p:txBody>
      </p:sp>
      <p:sp>
        <p:nvSpPr>
          <p:cNvPr id="346" name="Google Shape;346;p44"/>
          <p:cNvSpPr txBox="1"/>
          <p:nvPr>
            <p:ph idx="1" type="body"/>
          </p:nvPr>
        </p:nvSpPr>
        <p:spPr>
          <a:xfrm>
            <a:off x="2592924" y="1782305"/>
            <a:ext cx="8911800" cy="41289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Problem tanımlama adımı</a:t>
            </a:r>
            <a:endParaRPr/>
          </a:p>
          <a:p>
            <a:pPr indent="-342900" lvl="0" marL="3429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Gereksinimler adımı ve Risklerin Belirlenmesi</a:t>
            </a:r>
            <a:endParaRPr/>
          </a:p>
          <a:p>
            <a:pPr indent="-342900" lvl="0" marL="3429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Mimari </a:t>
            </a:r>
            <a:r>
              <a:rPr lang="tr-TR">
                <a:latin typeface="Questrial"/>
                <a:ea typeface="Questrial"/>
                <a:cs typeface="Questrial"/>
                <a:sym typeface="Questrial"/>
              </a:rPr>
              <a:t>Tasarım ve Değişikliklerin Kontrolü</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351" name="Shape 351"/>
        <p:cNvGrpSpPr/>
        <p:nvPr/>
      </p:nvGrpSpPr>
      <p:grpSpPr>
        <a:xfrm>
          <a:off x="0" y="0"/>
          <a:ext cx="0" cy="0"/>
          <a:chOff x="0" y="0"/>
          <a:chExt cx="0" cy="0"/>
        </a:xfrm>
      </p:grpSpPr>
      <p:sp>
        <p:nvSpPr>
          <p:cNvPr id="352" name="Google Shape;352;p45"/>
          <p:cNvSpPr txBox="1"/>
          <p:nvPr>
            <p:ph type="title"/>
          </p:nvPr>
        </p:nvSpPr>
        <p:spPr>
          <a:xfrm>
            <a:off x="2592923" y="166909"/>
            <a:ext cx="8911800" cy="128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68DBA"/>
              </a:buClr>
              <a:buFont typeface="Questrial"/>
              <a:buNone/>
            </a:pPr>
            <a:r>
              <a:rPr b="0" i="0" lang="tr-TR" sz="3600" u="none" cap="none" strike="noStrike">
                <a:solidFill>
                  <a:srgbClr val="168DBA"/>
                </a:solidFill>
                <a:latin typeface="Questrial"/>
                <a:ea typeface="Questrial"/>
                <a:cs typeface="Questrial"/>
                <a:sym typeface="Questrial"/>
              </a:rPr>
              <a:t>Problemi Doğru Tanımlama  Çözüm İçin Vazgeçilmez İlk Adımdır</a:t>
            </a:r>
            <a:endParaRPr/>
          </a:p>
        </p:txBody>
      </p:sp>
      <p:pic>
        <p:nvPicPr>
          <p:cNvPr id="353" name="Google Shape;353;p45"/>
          <p:cNvPicPr preferRelativeResize="0"/>
          <p:nvPr>
            <p:ph idx="1" type="body"/>
          </p:nvPr>
        </p:nvPicPr>
        <p:blipFill rotWithShape="1">
          <a:blip r:embed="rId3">
            <a:alphaModFix/>
          </a:blip>
          <a:srcRect b="0" l="0" r="0" t="0"/>
          <a:stretch/>
        </p:blipFill>
        <p:spPr>
          <a:xfrm>
            <a:off x="2389672" y="1714500"/>
            <a:ext cx="8599500" cy="48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358" name="Shape 358"/>
        <p:cNvGrpSpPr/>
        <p:nvPr/>
      </p:nvGrpSpPr>
      <p:grpSpPr>
        <a:xfrm>
          <a:off x="0" y="0"/>
          <a:ext cx="0" cy="0"/>
          <a:chOff x="0" y="0"/>
          <a:chExt cx="0" cy="0"/>
        </a:xfrm>
      </p:grpSpPr>
      <p:sp>
        <p:nvSpPr>
          <p:cNvPr id="359" name="Google Shape;359;p46"/>
          <p:cNvSpPr txBox="1"/>
          <p:nvPr>
            <p:ph type="title"/>
          </p:nvPr>
        </p:nvSpPr>
        <p:spPr>
          <a:xfrm>
            <a:off x="2592925" y="624110"/>
            <a:ext cx="8911800" cy="128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68DBA"/>
              </a:buClr>
              <a:buFont typeface="Questrial"/>
              <a:buNone/>
            </a:pPr>
            <a:r>
              <a:rPr b="0" i="0" lang="tr-TR" sz="3600" u="none" cap="none" strike="noStrike">
                <a:solidFill>
                  <a:srgbClr val="168DBA"/>
                </a:solidFill>
                <a:latin typeface="Questrial"/>
                <a:ea typeface="Questrial"/>
                <a:cs typeface="Questrial"/>
                <a:sym typeface="Questrial"/>
              </a:rPr>
              <a:t>Problem Tanımlayalım</a:t>
            </a:r>
            <a:endParaRPr/>
          </a:p>
        </p:txBody>
      </p:sp>
      <p:sp>
        <p:nvSpPr>
          <p:cNvPr id="360" name="Google Shape;360;p46"/>
          <p:cNvSpPr txBox="1"/>
          <p:nvPr>
            <p:ph idx="1" type="body"/>
          </p:nvPr>
        </p:nvSpPr>
        <p:spPr>
          <a:xfrm>
            <a:off x="1985824" y="1905000"/>
            <a:ext cx="9518700" cy="4445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1800"/>
              <a:buFont typeface="Noto Sans Symbols"/>
              <a:buChar char="●"/>
            </a:pPr>
            <a:r>
              <a:rPr b="1" i="0" lang="tr-TR" sz="1800" u="none" cap="none" strike="noStrike">
                <a:solidFill>
                  <a:srgbClr val="00B0F0"/>
                </a:solidFill>
                <a:latin typeface="Questrial"/>
                <a:ea typeface="Questrial"/>
                <a:cs typeface="Questrial"/>
                <a:sym typeface="Questrial"/>
              </a:rPr>
              <a:t>Şimdi Siz </a:t>
            </a:r>
            <a:r>
              <a:rPr b="1" lang="tr-TR">
                <a:solidFill>
                  <a:srgbClr val="00B0F0"/>
                </a:solidFill>
              </a:rPr>
              <a:t>SuperMart </a:t>
            </a:r>
            <a:r>
              <a:rPr b="1" i="0" lang="tr-TR" sz="1800" u="none" cap="none" strike="noStrike">
                <a:solidFill>
                  <a:srgbClr val="00B0F0"/>
                </a:solidFill>
                <a:latin typeface="Questrial"/>
                <a:ea typeface="Questrial"/>
                <a:cs typeface="Questrial"/>
                <a:sym typeface="Questrial"/>
              </a:rPr>
              <a:t> Web uygulamasından sorumlu geliştiricisiniz.</a:t>
            </a:r>
            <a:endParaRPr/>
          </a:p>
          <a:p>
            <a:pPr indent="-342900" lvl="0" marL="342900" marR="0" rtl="0" algn="l">
              <a:lnSpc>
                <a:spcPct val="100000"/>
              </a:lnSpc>
              <a:spcBef>
                <a:spcPts val="1000"/>
              </a:spcBef>
              <a:spcAft>
                <a:spcPts val="0"/>
              </a:spcAft>
              <a:buClr>
                <a:schemeClr val="accent1"/>
              </a:buClr>
              <a:buSzPts val="1800"/>
              <a:buFont typeface="Noto Sans Symbols"/>
              <a:buChar char="●"/>
            </a:pPr>
            <a:r>
              <a:rPr b="1" i="0" lang="tr-TR" sz="1800" u="none" cap="none" strike="noStrike">
                <a:solidFill>
                  <a:schemeClr val="dk1"/>
                </a:solidFill>
                <a:latin typeface="Questrial"/>
                <a:ea typeface="Questrial"/>
                <a:cs typeface="Questrial"/>
                <a:sym typeface="Questrial"/>
              </a:rPr>
              <a:t>Aşağadaki İfadelerden hangisi sizin için doğru bir problem tanımı olur</a:t>
            </a:r>
            <a:endParaRPr/>
          </a:p>
          <a:p>
            <a:pPr indent="-285750" lvl="1" marL="742950" marR="0" rtl="0" algn="l">
              <a:lnSpc>
                <a:spcPct val="100000"/>
              </a:lnSpc>
              <a:spcBef>
                <a:spcPts val="1000"/>
              </a:spcBef>
              <a:spcAft>
                <a:spcPts val="0"/>
              </a:spcAft>
              <a:buClr>
                <a:schemeClr val="accent1"/>
              </a:buClr>
              <a:buSzPts val="1600"/>
              <a:buFont typeface="Noto Sans Symbols"/>
              <a:buChar char="●"/>
            </a:pPr>
            <a:r>
              <a:rPr b="1" lang="tr-TR">
                <a:solidFill>
                  <a:srgbClr val="FF0000"/>
                </a:solidFill>
              </a:rPr>
              <a:t>Super</a:t>
            </a:r>
            <a:r>
              <a:rPr b="1" i="0" lang="tr-TR" sz="1600" u="none" cap="none" strike="noStrike">
                <a:solidFill>
                  <a:srgbClr val="FF0000"/>
                </a:solidFill>
                <a:latin typeface="Questrial"/>
                <a:ea typeface="Questrial"/>
                <a:cs typeface="Questrial"/>
                <a:sym typeface="Questrial"/>
              </a:rPr>
              <a:t>Mart Web uygulaması gelen siparişleri optimum şekilde karşılayamıyor.</a:t>
            </a:r>
            <a:endParaRPr/>
          </a:p>
          <a:p>
            <a:pPr indent="-285750" lvl="1" marL="742950" marR="0" rtl="0" algn="l">
              <a:lnSpc>
                <a:spcPct val="100000"/>
              </a:lnSpc>
              <a:spcBef>
                <a:spcPts val="1000"/>
              </a:spcBef>
              <a:spcAft>
                <a:spcPts val="0"/>
              </a:spcAft>
              <a:buClr>
                <a:schemeClr val="accent1"/>
              </a:buClr>
              <a:buSzPts val="1600"/>
              <a:buFont typeface="Noto Sans Symbols"/>
              <a:buChar char="●"/>
            </a:pPr>
            <a:r>
              <a:rPr b="1" i="1" lang="tr-TR">
                <a:solidFill>
                  <a:srgbClr val="00B050"/>
                </a:solidFill>
              </a:rPr>
              <a:t>Super</a:t>
            </a:r>
            <a:r>
              <a:rPr b="1" i="1" lang="tr-TR" sz="1600" u="none" cap="none" strike="noStrike">
                <a:solidFill>
                  <a:srgbClr val="00B050"/>
                </a:solidFill>
                <a:latin typeface="Questrial"/>
                <a:ea typeface="Questrial"/>
                <a:cs typeface="Questrial"/>
                <a:sym typeface="Questrial"/>
              </a:rPr>
              <a:t>Mart’ın gelen siparişleri karşılaması için, web uygulamasındaki gömülü sunucu tabanlı sınıfların optimizasyon probleminin çözülmesi gerekir.</a:t>
            </a:r>
            <a:endParaRPr/>
          </a:p>
          <a:p>
            <a:pPr indent="-285750" lvl="1" marL="742950" marR="0" rtl="0" algn="l">
              <a:lnSpc>
                <a:spcPct val="100000"/>
              </a:lnSpc>
              <a:spcBef>
                <a:spcPts val="1000"/>
              </a:spcBef>
              <a:spcAft>
                <a:spcPts val="0"/>
              </a:spcAft>
              <a:buClr>
                <a:schemeClr val="accent1"/>
              </a:buClr>
              <a:buFont typeface="Noto Sans Symbols"/>
              <a:buNone/>
            </a:pPr>
            <a:r>
              <a:t/>
            </a:r>
            <a:endParaRPr b="1" i="1" sz="1600" u="none" cap="none" strike="noStrike">
              <a:solidFill>
                <a:srgbClr val="00B050"/>
              </a:solidFill>
              <a:latin typeface="Questrial"/>
              <a:ea typeface="Questrial"/>
              <a:cs typeface="Questrial"/>
              <a:sym typeface="Questrial"/>
            </a:endParaRPr>
          </a:p>
          <a:p>
            <a:pPr indent="0" lvl="0" marL="0" marR="0" rtl="0" algn="l">
              <a:lnSpc>
                <a:spcPct val="100000"/>
              </a:lnSpc>
              <a:spcBef>
                <a:spcPts val="1000"/>
              </a:spcBef>
              <a:spcAft>
                <a:spcPts val="0"/>
              </a:spcAft>
              <a:buClr>
                <a:schemeClr val="accent1"/>
              </a:buClr>
              <a:buFont typeface="Noto Sans Symbols"/>
              <a:buNone/>
            </a:pPr>
            <a:r>
              <a:t/>
            </a:r>
            <a:endParaRPr b="1" i="1" sz="1600" u="none" cap="none" strike="noStrike">
              <a:solidFill>
                <a:schemeClr val="dk1"/>
              </a:solidFill>
              <a:latin typeface="Questrial"/>
              <a:ea typeface="Questrial"/>
              <a:cs typeface="Questrial"/>
              <a:sym typeface="Questrial"/>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180" name="Shape 180"/>
        <p:cNvGrpSpPr/>
        <p:nvPr/>
      </p:nvGrpSpPr>
      <p:grpSpPr>
        <a:xfrm>
          <a:off x="0" y="0"/>
          <a:ext cx="0" cy="0"/>
          <a:chOff x="0" y="0"/>
          <a:chExt cx="0" cy="0"/>
        </a:xfrm>
      </p:grpSpPr>
      <p:sp>
        <p:nvSpPr>
          <p:cNvPr id="181" name="Google Shape;181;p20"/>
          <p:cNvSpPr txBox="1"/>
          <p:nvPr>
            <p:ph type="ctrTitle"/>
          </p:nvPr>
        </p:nvSpPr>
        <p:spPr>
          <a:xfrm>
            <a:off x="2589213" y="2514600"/>
            <a:ext cx="8915400" cy="2262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tr-TR"/>
              <a:t>Mühendislik Standartları</a:t>
            </a:r>
            <a:endParaRPr/>
          </a:p>
        </p:txBody>
      </p:sp>
      <p:sp>
        <p:nvSpPr>
          <p:cNvPr id="182" name="Google Shape;182;p20"/>
          <p:cNvSpPr txBox="1"/>
          <p:nvPr>
            <p:ph idx="1" type="subTitle"/>
          </p:nvPr>
        </p:nvSpPr>
        <p:spPr>
          <a:xfrm>
            <a:off x="2589213" y="4777379"/>
            <a:ext cx="8915400" cy="11262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365" name="Shape 365"/>
        <p:cNvGrpSpPr/>
        <p:nvPr/>
      </p:nvGrpSpPr>
      <p:grpSpPr>
        <a:xfrm>
          <a:off x="0" y="0"/>
          <a:ext cx="0" cy="0"/>
          <a:chOff x="0" y="0"/>
          <a:chExt cx="0" cy="0"/>
        </a:xfrm>
      </p:grpSpPr>
      <p:sp>
        <p:nvSpPr>
          <p:cNvPr id="366" name="Google Shape;366;p47"/>
          <p:cNvSpPr txBox="1"/>
          <p:nvPr>
            <p:ph type="title"/>
          </p:nvPr>
        </p:nvSpPr>
        <p:spPr>
          <a:xfrm>
            <a:off x="2592925" y="624110"/>
            <a:ext cx="8911800" cy="128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68DBA"/>
              </a:buClr>
              <a:buFont typeface="Questrial"/>
              <a:buNone/>
            </a:pPr>
            <a:r>
              <a:rPr b="0" i="0" lang="tr-TR" sz="3600" u="none" cap="none" strike="noStrike">
                <a:solidFill>
                  <a:srgbClr val="168DBA"/>
                </a:solidFill>
                <a:latin typeface="Questrial"/>
                <a:ea typeface="Questrial"/>
                <a:cs typeface="Questrial"/>
                <a:sym typeface="Questrial"/>
              </a:rPr>
              <a:t>Gereksinimler</a:t>
            </a:r>
            <a:endParaRPr/>
          </a:p>
        </p:txBody>
      </p:sp>
      <p:sp>
        <p:nvSpPr>
          <p:cNvPr id="367" name="Google Shape;367;p47"/>
          <p:cNvSpPr txBox="1"/>
          <p:nvPr>
            <p:ph idx="1" type="body"/>
          </p:nvPr>
        </p:nvSpPr>
        <p:spPr>
          <a:xfrm>
            <a:off x="2589212" y="2133600"/>
            <a:ext cx="8915400" cy="3777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Gereksinimler detaylı olarak yazılımın yapması gereken fonksiyonları sıralar</a:t>
            </a:r>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Gereksinimler Aşağıdaki Terimlerle de İfade Edilebilir;</a:t>
            </a:r>
            <a:endParaRPr/>
          </a:p>
          <a:p>
            <a:pPr indent="-285750" lvl="1" marL="742950" marR="0" rtl="0" algn="l">
              <a:lnSpc>
                <a:spcPct val="100000"/>
              </a:lnSpc>
              <a:spcBef>
                <a:spcPts val="1000"/>
              </a:spcBef>
              <a:spcAft>
                <a:spcPts val="0"/>
              </a:spcAft>
              <a:buClr>
                <a:schemeClr val="accent1"/>
              </a:buClr>
              <a:buSzPts val="1600"/>
              <a:buFont typeface="Noto Sans Symbols"/>
              <a:buChar char="●"/>
            </a:pPr>
            <a:r>
              <a:rPr b="0" i="0" lang="tr-TR" sz="1600" u="none" cap="none" strike="noStrike">
                <a:solidFill>
                  <a:srgbClr val="3F3F3F"/>
                </a:solidFill>
                <a:latin typeface="Questrial"/>
                <a:ea typeface="Questrial"/>
                <a:cs typeface="Questrial"/>
                <a:sym typeface="Questrial"/>
              </a:rPr>
              <a:t>Gereksinim İnşası</a:t>
            </a:r>
            <a:endParaRPr/>
          </a:p>
          <a:p>
            <a:pPr indent="-285750" lvl="1" marL="742950" marR="0" rtl="0" algn="l">
              <a:lnSpc>
                <a:spcPct val="100000"/>
              </a:lnSpc>
              <a:spcBef>
                <a:spcPts val="1000"/>
              </a:spcBef>
              <a:spcAft>
                <a:spcPts val="0"/>
              </a:spcAft>
              <a:buClr>
                <a:schemeClr val="accent1"/>
              </a:buClr>
              <a:buSzPts val="1600"/>
              <a:buFont typeface="Noto Sans Symbols"/>
              <a:buChar char="●"/>
            </a:pPr>
            <a:r>
              <a:rPr b="0" i="0" lang="tr-TR" sz="1600" u="none" cap="none" strike="noStrike">
                <a:solidFill>
                  <a:srgbClr val="3F3F3F"/>
                </a:solidFill>
                <a:latin typeface="Questrial"/>
                <a:ea typeface="Questrial"/>
                <a:cs typeface="Questrial"/>
                <a:sym typeface="Questrial"/>
              </a:rPr>
              <a:t>Analiz</a:t>
            </a:r>
            <a:endParaRPr/>
          </a:p>
          <a:p>
            <a:pPr indent="-285750" lvl="1" marL="742950" marR="0" rtl="0" algn="l">
              <a:lnSpc>
                <a:spcPct val="100000"/>
              </a:lnSpc>
              <a:spcBef>
                <a:spcPts val="1000"/>
              </a:spcBef>
              <a:spcAft>
                <a:spcPts val="0"/>
              </a:spcAft>
              <a:buClr>
                <a:schemeClr val="accent1"/>
              </a:buClr>
              <a:buSzPts val="1600"/>
              <a:buFont typeface="Noto Sans Symbols"/>
              <a:buChar char="●"/>
            </a:pPr>
            <a:r>
              <a:rPr b="0" i="0" lang="tr-TR" sz="1600" u="none" cap="none" strike="noStrike">
                <a:solidFill>
                  <a:srgbClr val="3F3F3F"/>
                </a:solidFill>
                <a:latin typeface="Questrial"/>
                <a:ea typeface="Questrial"/>
                <a:cs typeface="Questrial"/>
                <a:sym typeface="Questrial"/>
              </a:rPr>
              <a:t>Yazılım gereksinimleri</a:t>
            </a:r>
            <a:endParaRPr/>
          </a:p>
          <a:p>
            <a:pPr indent="-285750" lvl="1" marL="742950" marR="0" rtl="0" algn="l">
              <a:lnSpc>
                <a:spcPct val="100000"/>
              </a:lnSpc>
              <a:spcBef>
                <a:spcPts val="1000"/>
              </a:spcBef>
              <a:spcAft>
                <a:spcPts val="0"/>
              </a:spcAft>
              <a:buClr>
                <a:schemeClr val="accent1"/>
              </a:buClr>
              <a:buSzPts val="1600"/>
              <a:buFont typeface="Noto Sans Symbols"/>
              <a:buChar char="●"/>
            </a:pPr>
            <a:r>
              <a:rPr b="0" i="0" lang="tr-TR" sz="1600" u="none" cap="none" strike="noStrike">
                <a:solidFill>
                  <a:srgbClr val="3F3F3F"/>
                </a:solidFill>
                <a:latin typeface="Questrial"/>
                <a:ea typeface="Questrial"/>
                <a:cs typeface="Questrial"/>
                <a:sym typeface="Questrial"/>
              </a:rPr>
              <a:t>Şartname</a:t>
            </a:r>
            <a:endParaRPr/>
          </a:p>
          <a:p>
            <a:pPr indent="-285750" lvl="1" marL="742950" marR="0" rtl="0" algn="l">
              <a:lnSpc>
                <a:spcPct val="100000"/>
              </a:lnSpc>
              <a:spcBef>
                <a:spcPts val="1000"/>
              </a:spcBef>
              <a:spcAft>
                <a:spcPts val="0"/>
              </a:spcAft>
              <a:buClr>
                <a:schemeClr val="accent1"/>
              </a:buClr>
              <a:buSzPts val="1600"/>
              <a:buFont typeface="Noto Sans Symbols"/>
              <a:buChar char="●"/>
            </a:pPr>
            <a:r>
              <a:rPr b="0" i="0" lang="tr-TR" sz="1600" u="none" cap="none" strike="noStrike">
                <a:solidFill>
                  <a:srgbClr val="3F3F3F"/>
                </a:solidFill>
                <a:latin typeface="Questrial"/>
                <a:ea typeface="Questrial"/>
                <a:cs typeface="Questrial"/>
                <a:sym typeface="Questrial"/>
              </a:rPr>
              <a:t>Fonksiyonel Şartname</a:t>
            </a:r>
            <a:endParaRPr/>
          </a:p>
          <a:p>
            <a:pPr indent="-285750" lvl="1" marL="742950" marR="0" rtl="0" algn="l">
              <a:lnSpc>
                <a:spcPct val="100000"/>
              </a:lnSpc>
              <a:spcBef>
                <a:spcPts val="1000"/>
              </a:spcBef>
              <a:spcAft>
                <a:spcPts val="0"/>
              </a:spcAft>
              <a:buClr>
                <a:schemeClr val="accent1"/>
              </a:buClr>
              <a:buFont typeface="Noto Sans Symbols"/>
              <a:buNone/>
            </a:pPr>
            <a:r>
              <a:t/>
            </a:r>
            <a:endParaRPr b="0" i="0" sz="1600" u="none" cap="none" strike="noStrike">
              <a:solidFill>
                <a:srgbClr val="3F3F3F"/>
              </a:solidFill>
              <a:latin typeface="Questrial"/>
              <a:ea typeface="Questrial"/>
              <a:cs typeface="Questrial"/>
              <a:sym typeface="Quest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372" name="Shape 372"/>
        <p:cNvGrpSpPr/>
        <p:nvPr/>
      </p:nvGrpSpPr>
      <p:grpSpPr>
        <a:xfrm>
          <a:off x="0" y="0"/>
          <a:ext cx="0" cy="0"/>
          <a:chOff x="0" y="0"/>
          <a:chExt cx="0" cy="0"/>
        </a:xfrm>
      </p:grpSpPr>
      <p:sp>
        <p:nvSpPr>
          <p:cNvPr id="373" name="Google Shape;373;p48"/>
          <p:cNvSpPr txBox="1"/>
          <p:nvPr>
            <p:ph type="title"/>
          </p:nvPr>
        </p:nvSpPr>
        <p:spPr>
          <a:xfrm>
            <a:off x="2591062" y="325135"/>
            <a:ext cx="8911800" cy="128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68DBA"/>
              </a:buClr>
              <a:buFont typeface="Questrial"/>
              <a:buNone/>
            </a:pPr>
            <a:r>
              <a:rPr b="0" i="0" lang="tr-TR" sz="3600" u="none" cap="none" strike="noStrike">
                <a:solidFill>
                  <a:srgbClr val="168DBA"/>
                </a:solidFill>
                <a:latin typeface="Questrial"/>
                <a:ea typeface="Questrial"/>
                <a:cs typeface="Questrial"/>
                <a:sym typeface="Questrial"/>
              </a:rPr>
              <a:t>Neden Resmi Gereksinimlerin Tanımlanması Gerekir?</a:t>
            </a:r>
            <a:endParaRPr/>
          </a:p>
        </p:txBody>
      </p:sp>
      <p:sp>
        <p:nvSpPr>
          <p:cNvPr id="374" name="Google Shape;374;p48"/>
          <p:cNvSpPr txBox="1"/>
          <p:nvPr>
            <p:ph idx="1" type="body"/>
          </p:nvPr>
        </p:nvSpPr>
        <p:spPr>
          <a:xfrm>
            <a:off x="2589275" y="1606125"/>
            <a:ext cx="8915400" cy="4332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1631"/>
              <a:buFont typeface="Noto Sans Symbols"/>
              <a:buChar char="●"/>
            </a:pPr>
            <a:r>
              <a:rPr b="0" i="0" lang="tr-TR" sz="1665" u="sng" cap="none" strike="noStrike">
                <a:solidFill>
                  <a:srgbClr val="FF0000"/>
                </a:solidFill>
                <a:latin typeface="Questrial"/>
                <a:ea typeface="Questrial"/>
                <a:cs typeface="Questrial"/>
                <a:sym typeface="Questrial"/>
              </a:rPr>
              <a:t>Programcı</a:t>
            </a:r>
            <a:r>
              <a:rPr b="0" i="0" lang="tr-TR" sz="1665" u="none" cap="none" strike="noStrike">
                <a:solidFill>
                  <a:srgbClr val="3F3F3F"/>
                </a:solidFill>
                <a:latin typeface="Questrial"/>
                <a:ea typeface="Questrial"/>
                <a:cs typeface="Questrial"/>
                <a:sym typeface="Questrial"/>
              </a:rPr>
              <a:t> değil </a:t>
            </a:r>
            <a:r>
              <a:rPr b="0" i="0" lang="tr-TR" sz="1665" u="sng" cap="none" strike="noStrike">
                <a:solidFill>
                  <a:srgbClr val="38761D"/>
                </a:solidFill>
                <a:latin typeface="Questrial"/>
                <a:ea typeface="Questrial"/>
                <a:cs typeface="Questrial"/>
                <a:sym typeface="Questrial"/>
              </a:rPr>
              <a:t>KULLANICI</a:t>
            </a:r>
            <a:r>
              <a:rPr b="0" i="0" lang="tr-TR" sz="1665" u="none" cap="none" strike="noStrike">
                <a:solidFill>
                  <a:srgbClr val="3F3F3F"/>
                </a:solidFill>
                <a:latin typeface="Questrial"/>
                <a:ea typeface="Questrial"/>
                <a:cs typeface="Questrial"/>
                <a:sym typeface="Questrial"/>
              </a:rPr>
              <a:t> odaklı bir inşa projesi için gereksinim analizi </a:t>
            </a:r>
            <a:r>
              <a:rPr b="1" i="0" lang="tr-TR" sz="1665" u="sng" cap="none" strike="noStrike">
                <a:solidFill>
                  <a:srgbClr val="FF0000"/>
                </a:solidFill>
                <a:latin typeface="Questrial"/>
                <a:ea typeface="Questrial"/>
                <a:cs typeface="Questrial"/>
                <a:sym typeface="Questrial"/>
              </a:rPr>
              <a:t>KAÇINILMAZDIR</a:t>
            </a:r>
            <a:r>
              <a:rPr b="0" i="0" lang="tr-TR" sz="1665" u="none" cap="none" strike="noStrike">
                <a:solidFill>
                  <a:srgbClr val="3F3F3F"/>
                </a:solidFill>
                <a:latin typeface="Questrial"/>
                <a:ea typeface="Questrial"/>
                <a:cs typeface="Questrial"/>
                <a:sym typeface="Questrial"/>
              </a:rPr>
              <a:t>.</a:t>
            </a:r>
            <a:endParaRPr/>
          </a:p>
          <a:p>
            <a:pPr indent="0" lvl="0" marL="0" marR="0" rtl="0" algn="l">
              <a:lnSpc>
                <a:spcPct val="100000"/>
              </a:lnSpc>
              <a:spcBef>
                <a:spcPts val="1000"/>
              </a:spcBef>
              <a:spcAft>
                <a:spcPts val="0"/>
              </a:spcAft>
              <a:buClr>
                <a:schemeClr val="accent1"/>
              </a:buClr>
              <a:buFont typeface="Noto Sans Symbols"/>
              <a:buNone/>
            </a:pPr>
            <a:r>
              <a:t/>
            </a:r>
            <a:endParaRPr b="0" i="0" sz="1665"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631"/>
              <a:buFont typeface="Noto Sans Symbols"/>
              <a:buChar char="●"/>
            </a:pPr>
            <a:r>
              <a:rPr b="0" i="0" lang="tr-TR" sz="1665" u="none" cap="none" strike="noStrike">
                <a:solidFill>
                  <a:srgbClr val="3F3F3F"/>
                </a:solidFill>
                <a:latin typeface="Questrial"/>
                <a:ea typeface="Questrial"/>
                <a:cs typeface="Questrial"/>
                <a:sym typeface="Questrial"/>
              </a:rPr>
              <a:t>Eğer gereksinimler </a:t>
            </a:r>
            <a:r>
              <a:rPr b="1" i="0" lang="tr-TR" sz="1665" u="sng" cap="none" strike="noStrike">
                <a:solidFill>
                  <a:srgbClr val="3F3F3F"/>
                </a:solidFill>
                <a:latin typeface="Questrial"/>
                <a:ea typeface="Questrial"/>
                <a:cs typeface="Questrial"/>
                <a:sym typeface="Questrial"/>
              </a:rPr>
              <a:t>açıkça</a:t>
            </a:r>
            <a:r>
              <a:rPr b="0" i="0" lang="tr-TR" sz="1665" u="none" cap="none" strike="noStrike">
                <a:solidFill>
                  <a:srgbClr val="3F3F3F"/>
                </a:solidFill>
                <a:latin typeface="Questrial"/>
                <a:ea typeface="Questrial"/>
                <a:cs typeface="Questrial"/>
                <a:sym typeface="Questrial"/>
              </a:rPr>
              <a:t> tanımlandıysa, kullanıcı gereksinimleri inceleyip proje başlamadan önce çıktılar konusunda fikirlerini ifade eder ve gereksinimleri </a:t>
            </a:r>
            <a:r>
              <a:rPr b="1" i="0" lang="tr-TR" sz="1665" u="sng" cap="none" strike="noStrike">
                <a:solidFill>
                  <a:srgbClr val="3F3F3F"/>
                </a:solidFill>
                <a:latin typeface="Questrial"/>
                <a:ea typeface="Questrial"/>
                <a:cs typeface="Questrial"/>
                <a:sym typeface="Questrial"/>
              </a:rPr>
              <a:t>kabul</a:t>
            </a:r>
            <a:r>
              <a:rPr b="0" i="0" lang="tr-TR" sz="1665" u="none" cap="none" strike="noStrike">
                <a:solidFill>
                  <a:srgbClr val="3F3F3F"/>
                </a:solidFill>
                <a:latin typeface="Questrial"/>
                <a:ea typeface="Questrial"/>
                <a:cs typeface="Questrial"/>
                <a:sym typeface="Questrial"/>
              </a:rPr>
              <a:t> </a:t>
            </a:r>
            <a:r>
              <a:rPr b="1" i="0" lang="tr-TR" sz="1665" u="sng" cap="none" strike="noStrike">
                <a:solidFill>
                  <a:srgbClr val="3F3F3F"/>
                </a:solidFill>
                <a:latin typeface="Questrial"/>
                <a:ea typeface="Questrial"/>
                <a:cs typeface="Questrial"/>
                <a:sym typeface="Questrial"/>
              </a:rPr>
              <a:t>eder</a:t>
            </a:r>
            <a:r>
              <a:rPr b="0" i="0" lang="tr-TR" sz="1665" u="none" cap="none" strike="noStrike">
                <a:solidFill>
                  <a:srgbClr val="3F3F3F"/>
                </a:solidFill>
                <a:latin typeface="Questrial"/>
                <a:ea typeface="Questrial"/>
                <a:cs typeface="Questrial"/>
                <a:sym typeface="Questrial"/>
              </a:rPr>
              <a:t>. (</a:t>
            </a:r>
            <a:r>
              <a:rPr b="1" i="1" lang="tr-TR" sz="1665" u="none" cap="none" strike="noStrike">
                <a:solidFill>
                  <a:srgbClr val="C00000"/>
                </a:solidFill>
                <a:latin typeface="Questrial"/>
                <a:ea typeface="Questrial"/>
                <a:cs typeface="Questrial"/>
                <a:sym typeface="Questrial"/>
              </a:rPr>
              <a:t>!!!!!</a:t>
            </a:r>
            <a:r>
              <a:rPr b="1" i="1" lang="tr-TR" sz="1665" u="sng" cap="none" strike="noStrike">
                <a:solidFill>
                  <a:srgbClr val="C00000"/>
                </a:solidFill>
                <a:latin typeface="Questrial"/>
                <a:ea typeface="Questrial"/>
                <a:cs typeface="Questrial"/>
                <a:sym typeface="Questrial"/>
              </a:rPr>
              <a:t>Expectation Management !!!!</a:t>
            </a:r>
            <a:r>
              <a:rPr b="0" i="0" lang="tr-TR" sz="1665" u="none" cap="none" strike="noStrike">
                <a:solidFill>
                  <a:srgbClr val="3F3F3F"/>
                </a:solidFill>
                <a:latin typeface="Questrial"/>
                <a:ea typeface="Questrial"/>
                <a:cs typeface="Questrial"/>
                <a:sym typeface="Questrial"/>
              </a:rPr>
              <a:t>). </a:t>
            </a:r>
            <a:endParaRPr/>
          </a:p>
          <a:p>
            <a:pPr indent="0" lvl="0" marL="0" marR="0" rtl="0" algn="l">
              <a:lnSpc>
                <a:spcPct val="100000"/>
              </a:lnSpc>
              <a:spcBef>
                <a:spcPts val="1000"/>
              </a:spcBef>
              <a:spcAft>
                <a:spcPts val="0"/>
              </a:spcAft>
              <a:buClr>
                <a:schemeClr val="accent1"/>
              </a:buClr>
              <a:buFont typeface="Noto Sans Symbols"/>
              <a:buNone/>
            </a:pPr>
            <a:r>
              <a:t/>
            </a:r>
            <a:endParaRPr b="0" i="0" sz="1665"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631"/>
              <a:buFont typeface="Noto Sans Symbols"/>
              <a:buChar char="●"/>
            </a:pPr>
            <a:r>
              <a:rPr b="0" i="0" lang="tr-TR" sz="1665" u="none" cap="none" strike="noStrike">
                <a:solidFill>
                  <a:srgbClr val="3F3F3F"/>
                </a:solidFill>
                <a:latin typeface="Questrial"/>
                <a:ea typeface="Questrial"/>
                <a:cs typeface="Questrial"/>
                <a:sym typeface="Questrial"/>
              </a:rPr>
              <a:t>İyi tanımlanmamış gereksinimler, genellikle programlama anında tahmin edilerek yapılır ve </a:t>
            </a:r>
            <a:r>
              <a:rPr b="1" i="0" lang="tr-TR" sz="1665" u="sng" cap="none" strike="noStrike">
                <a:solidFill>
                  <a:srgbClr val="3F3F3F"/>
                </a:solidFill>
                <a:latin typeface="Questrial"/>
                <a:ea typeface="Questrial"/>
                <a:cs typeface="Questrial"/>
                <a:sym typeface="Questrial"/>
              </a:rPr>
              <a:t>kullanıcıyı</a:t>
            </a:r>
            <a:r>
              <a:rPr b="0" i="0" lang="tr-TR" sz="1665" u="none" cap="none" strike="noStrike">
                <a:solidFill>
                  <a:srgbClr val="3F3F3F"/>
                </a:solidFill>
                <a:latin typeface="Questrial"/>
                <a:ea typeface="Questrial"/>
                <a:cs typeface="Questrial"/>
                <a:sym typeface="Questrial"/>
              </a:rPr>
              <a:t> geliştirme döngüsü dışında bıraktığı için </a:t>
            </a:r>
            <a:r>
              <a:rPr b="1" i="0" lang="tr-TR" sz="1665" u="sng" cap="none" strike="noStrike">
                <a:solidFill>
                  <a:srgbClr val="3F3F3F"/>
                </a:solidFill>
                <a:latin typeface="Questrial"/>
                <a:ea typeface="Questrial"/>
                <a:cs typeface="Questrial"/>
                <a:sym typeface="Questrial"/>
              </a:rPr>
              <a:t>sorunlu</a:t>
            </a:r>
            <a:r>
              <a:rPr b="0" i="0" lang="tr-TR" sz="1665" u="none" cap="none" strike="noStrike">
                <a:solidFill>
                  <a:srgbClr val="3F3F3F"/>
                </a:solidFill>
                <a:latin typeface="Questrial"/>
                <a:ea typeface="Questrial"/>
                <a:cs typeface="Questrial"/>
                <a:sym typeface="Questrial"/>
              </a:rPr>
              <a:t> bir durumdur.</a:t>
            </a:r>
            <a:endParaRPr/>
          </a:p>
          <a:p>
            <a:pPr indent="0" lvl="0" marL="0" marR="0" rtl="0" algn="l">
              <a:lnSpc>
                <a:spcPct val="100000"/>
              </a:lnSpc>
              <a:spcBef>
                <a:spcPts val="1000"/>
              </a:spcBef>
              <a:spcAft>
                <a:spcPts val="0"/>
              </a:spcAft>
              <a:buClr>
                <a:schemeClr val="accent1"/>
              </a:buClr>
              <a:buFont typeface="Noto Sans Symbols"/>
              <a:buNone/>
            </a:pPr>
            <a:r>
              <a:t/>
            </a:r>
            <a:endParaRPr b="0" i="0" sz="1665"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631"/>
              <a:buFont typeface="Noto Sans Symbols"/>
              <a:buChar char="●"/>
            </a:pPr>
            <a:r>
              <a:rPr b="0" i="0" lang="tr-TR" sz="1665" u="none" cap="none" strike="noStrike">
                <a:solidFill>
                  <a:srgbClr val="3F3F3F"/>
                </a:solidFill>
                <a:latin typeface="Questrial"/>
                <a:ea typeface="Questrial"/>
                <a:cs typeface="Questrial"/>
                <a:sym typeface="Questrial"/>
              </a:rPr>
              <a:t>Bu gibi durumlarda ciddi </a:t>
            </a:r>
            <a:r>
              <a:rPr b="1" i="1" lang="tr-TR" sz="1665" u="none" cap="none" strike="noStrike">
                <a:solidFill>
                  <a:srgbClr val="C00000"/>
                </a:solidFill>
                <a:latin typeface="Questrial"/>
                <a:ea typeface="Questrial"/>
                <a:cs typeface="Questrial"/>
                <a:sym typeface="Questrial"/>
              </a:rPr>
              <a:t>anlaşmazlıklar</a:t>
            </a:r>
            <a:r>
              <a:rPr b="0" i="0" lang="tr-TR" sz="1665" u="none" cap="none" strike="noStrike">
                <a:solidFill>
                  <a:srgbClr val="3F3F3F"/>
                </a:solidFill>
                <a:latin typeface="Questrial"/>
                <a:ea typeface="Questrial"/>
                <a:cs typeface="Questrial"/>
                <a:sym typeface="Questrial"/>
              </a:rPr>
              <a:t> ve proje içinde </a:t>
            </a:r>
            <a:r>
              <a:rPr b="1" i="1" lang="tr-TR" sz="1665" u="none" cap="none" strike="noStrike">
                <a:solidFill>
                  <a:srgbClr val="C00000"/>
                </a:solidFill>
                <a:latin typeface="Questrial"/>
                <a:ea typeface="Questrial"/>
                <a:cs typeface="Questrial"/>
                <a:sym typeface="Questrial"/>
              </a:rPr>
              <a:t>tartışmalar</a:t>
            </a:r>
            <a:r>
              <a:rPr b="0" i="0" lang="tr-TR" sz="1665" u="none" cap="none" strike="noStrike">
                <a:solidFill>
                  <a:srgbClr val="3F3F3F"/>
                </a:solidFill>
                <a:latin typeface="Questrial"/>
                <a:ea typeface="Questrial"/>
                <a:cs typeface="Questrial"/>
                <a:sym typeface="Questrial"/>
              </a:rPr>
              <a:t> olabilir.</a:t>
            </a:r>
            <a:endParaRPr/>
          </a:p>
          <a:p>
            <a:pPr indent="-342900" lvl="0" marL="342900" marR="0" rtl="0" algn="l">
              <a:lnSpc>
                <a:spcPct val="100000"/>
              </a:lnSpc>
              <a:spcBef>
                <a:spcPts val="1000"/>
              </a:spcBef>
              <a:spcAft>
                <a:spcPts val="0"/>
              </a:spcAft>
              <a:buClr>
                <a:schemeClr val="accent1"/>
              </a:buClr>
              <a:buFont typeface="Noto Sans Symbols"/>
              <a:buNone/>
            </a:pPr>
            <a:r>
              <a:t/>
            </a:r>
            <a:endParaRPr b="0" i="0" sz="1665"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631"/>
              <a:buFont typeface="Noto Sans Symbols"/>
              <a:buChar char="●"/>
            </a:pPr>
            <a:r>
              <a:rPr b="0" i="0" lang="tr-TR" sz="1665" u="none" cap="none" strike="noStrike">
                <a:solidFill>
                  <a:srgbClr val="3F3F3F"/>
                </a:solidFill>
                <a:latin typeface="Questrial"/>
                <a:ea typeface="Questrial"/>
                <a:cs typeface="Questrial"/>
                <a:sym typeface="Questrial"/>
              </a:rPr>
              <a:t>Ayrıca eğer birden fazla programcının içinde çalıştığı bir proje varsa, programcılar arasındaki anlaşmazlıklar kolayca gereksinimlere bakılarak çözülebilir (</a:t>
            </a:r>
            <a:r>
              <a:rPr b="1" i="1" lang="tr-TR" sz="1665" u="none" cap="none" strike="noStrike">
                <a:solidFill>
                  <a:srgbClr val="C00000"/>
                </a:solidFill>
                <a:latin typeface="Questrial"/>
                <a:ea typeface="Questrial"/>
                <a:cs typeface="Questrial"/>
                <a:sym typeface="Questrial"/>
              </a:rPr>
              <a:t>Bundan emin değilim</a:t>
            </a:r>
            <a:r>
              <a:rPr b="0" i="0" lang="tr-TR" sz="1665" u="none" cap="none" strike="noStrike">
                <a:solidFill>
                  <a:srgbClr val="3F3F3F"/>
                </a:solidFill>
                <a:latin typeface="Questrial"/>
                <a:ea typeface="Questrial"/>
                <a:cs typeface="Questrial"/>
                <a:sym typeface="Questrial"/>
              </a:rPr>
              <a:t>)</a:t>
            </a:r>
            <a:endParaRPr/>
          </a:p>
          <a:p>
            <a:pPr indent="0" lvl="1" marL="457200" marR="0" rtl="0" algn="l">
              <a:lnSpc>
                <a:spcPct val="100000"/>
              </a:lnSpc>
              <a:spcBef>
                <a:spcPts val="1000"/>
              </a:spcBef>
              <a:spcAft>
                <a:spcPts val="0"/>
              </a:spcAft>
              <a:buClr>
                <a:schemeClr val="accent1"/>
              </a:buClr>
              <a:buFont typeface="Noto Sans Symbols"/>
              <a:buNone/>
            </a:pPr>
            <a:r>
              <a:t/>
            </a:r>
            <a:endParaRPr b="0" i="0" sz="1480" u="none" cap="none" strike="noStrike">
              <a:solidFill>
                <a:srgbClr val="3F3F3F"/>
              </a:solidFill>
              <a:latin typeface="Questrial"/>
              <a:ea typeface="Questrial"/>
              <a:cs typeface="Questrial"/>
              <a:sym typeface="Quest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379" name="Shape 379"/>
        <p:cNvGrpSpPr/>
        <p:nvPr/>
      </p:nvGrpSpPr>
      <p:grpSpPr>
        <a:xfrm>
          <a:off x="0" y="0"/>
          <a:ext cx="0" cy="0"/>
          <a:chOff x="0" y="0"/>
          <a:chExt cx="0" cy="0"/>
        </a:xfrm>
      </p:grpSpPr>
      <p:pic>
        <p:nvPicPr>
          <p:cNvPr id="380" name="Google Shape;380;p49"/>
          <p:cNvPicPr preferRelativeResize="0"/>
          <p:nvPr/>
        </p:nvPicPr>
        <p:blipFill rotWithShape="1">
          <a:blip r:embed="rId3">
            <a:alphaModFix/>
          </a:blip>
          <a:srcRect b="0" l="0" r="0" t="0"/>
          <a:stretch/>
        </p:blipFill>
        <p:spPr>
          <a:xfrm>
            <a:off x="2886075" y="508550"/>
            <a:ext cx="8163094" cy="589007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385" name="Shape 385"/>
        <p:cNvGrpSpPr/>
        <p:nvPr/>
      </p:nvGrpSpPr>
      <p:grpSpPr>
        <a:xfrm>
          <a:off x="0" y="0"/>
          <a:ext cx="0" cy="0"/>
          <a:chOff x="0" y="0"/>
          <a:chExt cx="0" cy="0"/>
        </a:xfrm>
      </p:grpSpPr>
      <p:sp>
        <p:nvSpPr>
          <p:cNvPr id="386" name="Google Shape;386;p50"/>
          <p:cNvSpPr txBox="1"/>
          <p:nvPr>
            <p:ph type="title"/>
          </p:nvPr>
        </p:nvSpPr>
        <p:spPr>
          <a:xfrm>
            <a:off x="2592925" y="624110"/>
            <a:ext cx="8911800" cy="128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68DBA"/>
              </a:buClr>
              <a:buFont typeface="Questrial"/>
              <a:buNone/>
            </a:pPr>
            <a:r>
              <a:rPr b="0" i="0" lang="tr-TR" sz="3600" u="none" cap="none" strike="noStrike">
                <a:solidFill>
                  <a:srgbClr val="168DBA"/>
                </a:solidFill>
                <a:latin typeface="Questrial"/>
                <a:ea typeface="Questrial"/>
                <a:cs typeface="Questrial"/>
                <a:sym typeface="Questrial"/>
              </a:rPr>
              <a:t>Neden Resmi Gereksinimlerin Tanımlanması Kaçınılmazdır?</a:t>
            </a:r>
            <a:endParaRPr/>
          </a:p>
        </p:txBody>
      </p:sp>
      <p:sp>
        <p:nvSpPr>
          <p:cNvPr id="387" name="Google Shape;387;p50"/>
          <p:cNvSpPr txBox="1"/>
          <p:nvPr>
            <p:ph idx="1" type="body"/>
          </p:nvPr>
        </p:nvSpPr>
        <p:spPr>
          <a:xfrm>
            <a:off x="2589212" y="2133600"/>
            <a:ext cx="8915400" cy="3777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Gereksinimleri iyi tanımlanmış bir proje, geliştirme sırasında </a:t>
            </a:r>
            <a:r>
              <a:rPr b="1" i="0" lang="tr-TR" sz="1800" u="sng" cap="none" strike="noStrike">
                <a:solidFill>
                  <a:srgbClr val="FF0000"/>
                </a:solidFill>
                <a:latin typeface="Questrial"/>
                <a:ea typeface="Questrial"/>
                <a:cs typeface="Questrial"/>
                <a:sym typeface="Questrial"/>
              </a:rPr>
              <a:t>oluşacak hataların</a:t>
            </a:r>
            <a:r>
              <a:rPr b="0" i="0" lang="tr-TR" sz="1800" u="none" cap="none" strike="noStrike">
                <a:solidFill>
                  <a:srgbClr val="3F3F3F"/>
                </a:solidFill>
                <a:latin typeface="Questrial"/>
                <a:ea typeface="Questrial"/>
                <a:cs typeface="Questrial"/>
                <a:sym typeface="Questrial"/>
              </a:rPr>
              <a:t> dizaynı değiştirmeye gerek kalmadan çözülebilmesine olanak tanır.</a:t>
            </a:r>
            <a:endParaRPr/>
          </a:p>
          <a:p>
            <a:pPr indent="0" lvl="0" marL="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Aksi durumda </a:t>
            </a:r>
            <a:r>
              <a:rPr b="1" i="0" lang="tr-TR" sz="1800" u="sng" cap="none" strike="noStrike">
                <a:solidFill>
                  <a:srgbClr val="FF0000"/>
                </a:solidFill>
                <a:latin typeface="Questrial"/>
                <a:ea typeface="Questrial"/>
                <a:cs typeface="Questrial"/>
                <a:sym typeface="Questrial"/>
              </a:rPr>
              <a:t>gereksinimlerin değişmesi </a:t>
            </a:r>
            <a:r>
              <a:rPr b="0" i="0" lang="tr-TR" sz="1800" u="none" cap="none" strike="noStrike">
                <a:solidFill>
                  <a:srgbClr val="3F3F3F"/>
                </a:solidFill>
                <a:latin typeface="Questrial"/>
                <a:ea typeface="Questrial"/>
                <a:cs typeface="Questrial"/>
                <a:sym typeface="Questrial"/>
              </a:rPr>
              <a:t>projenin büyük parçalarının </a:t>
            </a:r>
            <a:r>
              <a:rPr b="1" i="0" lang="tr-TR" sz="1800" u="sng" cap="none" strike="noStrike">
                <a:solidFill>
                  <a:srgbClr val="3F3F3F"/>
                </a:solidFill>
                <a:latin typeface="Questrial"/>
                <a:ea typeface="Questrial"/>
                <a:cs typeface="Questrial"/>
                <a:sym typeface="Questrial"/>
              </a:rPr>
              <a:t>çöpe</a:t>
            </a:r>
            <a:r>
              <a:rPr b="0" i="0" lang="tr-TR" sz="1800" u="none" cap="none" strike="noStrike">
                <a:solidFill>
                  <a:srgbClr val="3F3F3F"/>
                </a:solidFill>
                <a:latin typeface="Questrial"/>
                <a:ea typeface="Questrial"/>
                <a:cs typeface="Questrial"/>
                <a:sym typeface="Questrial"/>
              </a:rPr>
              <a:t> gitmesine neden olacaktır.</a:t>
            </a:r>
            <a:endParaRPr/>
          </a:p>
          <a:p>
            <a:pPr indent="-342900" lvl="0" marL="3429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Daha önce de söylediğimiz gibi gereksinim sırasında projeye eklemlenen bir </a:t>
            </a:r>
            <a:r>
              <a:rPr b="1" i="0" lang="tr-TR" sz="1800" u="sng" cap="none" strike="noStrike">
                <a:solidFill>
                  <a:srgbClr val="3F3F3F"/>
                </a:solidFill>
                <a:latin typeface="Questrial"/>
                <a:ea typeface="Questrial"/>
                <a:cs typeface="Questrial"/>
                <a:sym typeface="Questrial"/>
              </a:rPr>
              <a:t>hatanın tamiri </a:t>
            </a:r>
            <a:r>
              <a:rPr b="0" i="0" lang="tr-TR" sz="1800" u="none" cap="none" strike="noStrike">
                <a:solidFill>
                  <a:srgbClr val="3F3F3F"/>
                </a:solidFill>
                <a:latin typeface="Questrial"/>
                <a:ea typeface="Questrial"/>
                <a:cs typeface="Questrial"/>
                <a:sym typeface="Questrial"/>
              </a:rPr>
              <a:t>projenin ilerleyen aşamalarında düzeltilmesi </a:t>
            </a:r>
            <a:r>
              <a:rPr b="1" i="0" lang="tr-TR" sz="1800" u="sng" cap="none" strike="noStrike">
                <a:solidFill>
                  <a:srgbClr val="3F3F3F"/>
                </a:solidFill>
                <a:latin typeface="Questrial"/>
                <a:ea typeface="Questrial"/>
                <a:cs typeface="Questrial"/>
                <a:sym typeface="Questrial"/>
              </a:rPr>
              <a:t>çok pahalı</a:t>
            </a:r>
            <a:r>
              <a:rPr b="0" i="0" lang="tr-TR" sz="1800" u="none" cap="none" strike="noStrike">
                <a:solidFill>
                  <a:srgbClr val="3F3F3F"/>
                </a:solidFill>
                <a:latin typeface="Questrial"/>
                <a:ea typeface="Questrial"/>
                <a:cs typeface="Questrial"/>
                <a:sym typeface="Questrial"/>
              </a:rPr>
              <a:t> hale gelebilir.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392" name="Shape 392"/>
        <p:cNvGrpSpPr/>
        <p:nvPr/>
      </p:nvGrpSpPr>
      <p:grpSpPr>
        <a:xfrm>
          <a:off x="0" y="0"/>
          <a:ext cx="0" cy="0"/>
          <a:chOff x="0" y="0"/>
          <a:chExt cx="0" cy="0"/>
        </a:xfrm>
      </p:grpSpPr>
      <p:sp>
        <p:nvSpPr>
          <p:cNvPr id="393" name="Google Shape;393;p51"/>
          <p:cNvSpPr txBox="1"/>
          <p:nvPr>
            <p:ph type="title"/>
          </p:nvPr>
        </p:nvSpPr>
        <p:spPr>
          <a:xfrm>
            <a:off x="2592925" y="624110"/>
            <a:ext cx="8911800" cy="128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68DBA"/>
              </a:buClr>
              <a:buFont typeface="Questrial"/>
              <a:buNone/>
            </a:pPr>
            <a:r>
              <a:rPr b="0" i="0" lang="tr-TR" sz="3600" u="none" cap="none" strike="noStrike">
                <a:solidFill>
                  <a:srgbClr val="168DBA"/>
                </a:solidFill>
                <a:latin typeface="Questrial"/>
                <a:ea typeface="Questrial"/>
                <a:cs typeface="Questrial"/>
                <a:sym typeface="Questrial"/>
              </a:rPr>
              <a:t>Sabitlenmiş Gereksinimler?!</a:t>
            </a:r>
            <a:endParaRPr/>
          </a:p>
        </p:txBody>
      </p:sp>
      <p:sp>
        <p:nvSpPr>
          <p:cNvPr id="394" name="Google Shape;394;p51"/>
          <p:cNvSpPr txBox="1"/>
          <p:nvPr>
            <p:ph idx="1" type="body"/>
          </p:nvPr>
        </p:nvSpPr>
        <p:spPr>
          <a:xfrm>
            <a:off x="2589211" y="1628775"/>
            <a:ext cx="8915400" cy="4282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Projeden önce sabitlenmiş gereksinimler her program geliştiricisinin hayalidir ve ne yazık ki çoğu zaman</a:t>
            </a:r>
            <a:r>
              <a:rPr b="1" i="0" lang="tr-TR" sz="1800" u="sng" cap="none" strike="noStrike">
                <a:solidFill>
                  <a:srgbClr val="3F3F3F"/>
                </a:solidFill>
                <a:latin typeface="Questrial"/>
                <a:ea typeface="Questrial"/>
                <a:cs typeface="Questrial"/>
                <a:sym typeface="Questrial"/>
              </a:rPr>
              <a:t> gerçekçi</a:t>
            </a:r>
            <a:r>
              <a:rPr b="0" i="0" lang="tr-TR" sz="1800" u="none" cap="none" strike="noStrike">
                <a:solidFill>
                  <a:srgbClr val="3F3F3F"/>
                </a:solidFill>
                <a:latin typeface="Questrial"/>
                <a:ea typeface="Questrial"/>
                <a:cs typeface="Questrial"/>
                <a:sym typeface="Questrial"/>
              </a:rPr>
              <a:t> değildir.</a:t>
            </a:r>
            <a:endParaRPr/>
          </a:p>
          <a:p>
            <a:pPr indent="-342900" lvl="0" marL="342900" marR="0" rtl="0" algn="l">
              <a:lnSpc>
                <a:spcPct val="9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Her ne kadar müşterinizle gereksinimler konusundaki dokumanı sabitlemiş olsanız da, </a:t>
            </a:r>
            <a:r>
              <a:rPr b="1" i="0" lang="tr-TR" sz="1800" u="sng" cap="none" strike="noStrike">
                <a:solidFill>
                  <a:srgbClr val="3F3F3F"/>
                </a:solidFill>
                <a:latin typeface="Questrial"/>
                <a:ea typeface="Questrial"/>
                <a:cs typeface="Questrial"/>
                <a:sym typeface="Questrial"/>
              </a:rPr>
              <a:t>proje ilerledikçe müşteriniz yeni gereksinimlerle</a:t>
            </a:r>
            <a:r>
              <a:rPr b="0" i="0" lang="tr-TR" sz="1800" u="none" cap="none" strike="noStrike">
                <a:solidFill>
                  <a:srgbClr val="3F3F3F"/>
                </a:solidFill>
                <a:latin typeface="Questrial"/>
                <a:ea typeface="Questrial"/>
                <a:cs typeface="Questrial"/>
                <a:sym typeface="Questrial"/>
              </a:rPr>
              <a:t> size gelecektir. </a:t>
            </a:r>
            <a:endParaRPr/>
          </a:p>
          <a:p>
            <a:pPr indent="-342900" lvl="0" marL="342900" marR="0" rtl="0" algn="l">
              <a:lnSpc>
                <a:spcPct val="90000"/>
              </a:lnSpc>
              <a:spcBef>
                <a:spcPts val="1000"/>
              </a:spcBef>
              <a:spcAft>
                <a:spcPts val="0"/>
              </a:spcAft>
              <a:buClr>
                <a:schemeClr val="accent1"/>
              </a:buClr>
              <a:buSzPts val="1800"/>
              <a:buFont typeface="Noto Sans Symbols"/>
              <a:buChar char="●"/>
            </a:pPr>
            <a:r>
              <a:rPr b="1" i="1" lang="tr-TR" sz="1800" u="none" cap="none" strike="noStrike">
                <a:solidFill>
                  <a:srgbClr val="FF0000"/>
                </a:solidFill>
                <a:latin typeface="Questrial"/>
                <a:ea typeface="Questrial"/>
                <a:cs typeface="Questrial"/>
                <a:sym typeface="Questrial"/>
              </a:rPr>
              <a:t>Bu durumda gereksinim analizi yaparken nasıl bir yaklaşım sergileyebilirsiniz?</a:t>
            </a:r>
            <a:endParaRPr/>
          </a:p>
          <a:p>
            <a:pPr indent="-342900" lvl="0" marL="342900" marR="0" rtl="0" algn="l">
              <a:lnSpc>
                <a:spcPct val="90000"/>
              </a:lnSpc>
              <a:spcBef>
                <a:spcPts val="1000"/>
              </a:spcBef>
              <a:spcAft>
                <a:spcPts val="0"/>
              </a:spcAft>
              <a:buClr>
                <a:schemeClr val="accent1"/>
              </a:buClr>
              <a:buSzPts val="1800"/>
              <a:buFont typeface="Noto Sans Symbols"/>
              <a:buChar char="●"/>
            </a:pPr>
            <a:r>
              <a:rPr b="1" i="1" lang="tr-TR" sz="1800" u="none" cap="none" strike="noStrike">
                <a:solidFill>
                  <a:srgbClr val="FF0000"/>
                </a:solidFill>
                <a:latin typeface="Questrial"/>
                <a:ea typeface="Questrial"/>
                <a:cs typeface="Questrial"/>
                <a:sym typeface="Questrial"/>
              </a:rPr>
              <a:t>Her ne kadar, gereksinimlerin değişmesi proje geliştirme safhasında baş ağrıtan bir durum olsa da, kendinizi buna hazırlamalısınız.</a:t>
            </a:r>
            <a:endParaRPr/>
          </a:p>
          <a:p>
            <a:pPr indent="-342900" lvl="0" marL="342900" marR="0" rtl="0" algn="l">
              <a:lnSpc>
                <a:spcPct val="90000"/>
              </a:lnSpc>
              <a:spcBef>
                <a:spcPts val="1000"/>
              </a:spcBef>
              <a:spcAft>
                <a:spcPts val="0"/>
              </a:spcAft>
              <a:buClr>
                <a:schemeClr val="accent1"/>
              </a:buClr>
              <a:buSzPts val="1800"/>
              <a:buFont typeface="Noto Sans Symbols"/>
              <a:buChar char="●"/>
            </a:pPr>
            <a:r>
              <a:rPr b="1" i="1" lang="tr-TR" sz="1800" u="none" cap="none" strike="noStrike">
                <a:solidFill>
                  <a:srgbClr val="FF0000"/>
                </a:solidFill>
                <a:latin typeface="Questrial"/>
                <a:ea typeface="Questrial"/>
                <a:cs typeface="Questrial"/>
                <a:sym typeface="Questrial"/>
              </a:rPr>
              <a:t>Zira proje başında anlaşılan gereksinimleri katı bir şekilde izlemeye çalışmak müşterinizi mutsuz edecektir.</a:t>
            </a:r>
            <a:endParaRPr/>
          </a:p>
          <a:p>
            <a:pPr indent="-342900" lvl="0" marL="342900" marR="0" rtl="0" algn="l">
              <a:lnSpc>
                <a:spcPct val="90000"/>
              </a:lnSpc>
              <a:spcBef>
                <a:spcPts val="1000"/>
              </a:spcBef>
              <a:spcAft>
                <a:spcPts val="0"/>
              </a:spcAft>
              <a:buClr>
                <a:schemeClr val="accent1"/>
              </a:buClr>
              <a:buSzPts val="1800"/>
              <a:buFont typeface="Noto Sans Symbols"/>
              <a:buChar char="●"/>
            </a:pPr>
            <a:r>
              <a:rPr b="1" i="1" lang="tr-TR" sz="1800" u="none" cap="none" strike="noStrike">
                <a:solidFill>
                  <a:srgbClr val="FF0000"/>
                </a:solidFill>
                <a:latin typeface="Questrial"/>
                <a:ea typeface="Questrial"/>
                <a:cs typeface="Questrial"/>
                <a:sym typeface="Questrial"/>
              </a:rPr>
              <a:t>Bu durumda ne kadar değişiklik kabul edilebilir değişikliktir ?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399" name="Shape 399"/>
        <p:cNvGrpSpPr/>
        <p:nvPr/>
      </p:nvGrpSpPr>
      <p:grpSpPr>
        <a:xfrm>
          <a:off x="0" y="0"/>
          <a:ext cx="0" cy="0"/>
          <a:chOff x="0" y="0"/>
          <a:chExt cx="0" cy="0"/>
        </a:xfrm>
      </p:grpSpPr>
      <p:sp>
        <p:nvSpPr>
          <p:cNvPr id="400" name="Google Shape;400;p52"/>
          <p:cNvSpPr txBox="1"/>
          <p:nvPr>
            <p:ph type="title"/>
          </p:nvPr>
        </p:nvSpPr>
        <p:spPr>
          <a:xfrm>
            <a:off x="2592925" y="347885"/>
            <a:ext cx="8911800" cy="128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68DBA"/>
              </a:buClr>
              <a:buFont typeface="Questrial"/>
              <a:buNone/>
            </a:pPr>
            <a:r>
              <a:rPr b="0" i="0" lang="tr-TR" sz="3600" u="none" cap="none" strike="noStrike">
                <a:solidFill>
                  <a:srgbClr val="168DBA"/>
                </a:solidFill>
                <a:latin typeface="Questrial"/>
                <a:ea typeface="Questrial"/>
                <a:cs typeface="Questrial"/>
                <a:sym typeface="Questrial"/>
              </a:rPr>
              <a:t>Gereksinimlerde ne kadar değişiklik kabul edilebilir?</a:t>
            </a:r>
            <a:endParaRPr/>
          </a:p>
        </p:txBody>
      </p:sp>
      <p:sp>
        <p:nvSpPr>
          <p:cNvPr id="401" name="Google Shape;401;p52"/>
          <p:cNvSpPr txBox="1"/>
          <p:nvPr>
            <p:ph idx="1" type="body"/>
          </p:nvPr>
        </p:nvSpPr>
        <p:spPr>
          <a:xfrm>
            <a:off x="2386013" y="1628775"/>
            <a:ext cx="9118500" cy="4282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Tipik olarak</a:t>
            </a:r>
            <a:r>
              <a:rPr b="1" i="0" lang="tr-TR" sz="1800" u="none" cap="none" strike="noStrike">
                <a:solidFill>
                  <a:srgbClr val="3F3F3F"/>
                </a:solidFill>
                <a:latin typeface="Questrial"/>
                <a:ea typeface="Questrial"/>
                <a:cs typeface="Questrial"/>
                <a:sym typeface="Questrial"/>
              </a:rPr>
              <a:t> IBM ve benzer</a:t>
            </a:r>
            <a:r>
              <a:rPr b="0" i="0" lang="tr-TR" sz="1800" u="none" cap="none" strike="noStrike">
                <a:solidFill>
                  <a:srgbClr val="3F3F3F"/>
                </a:solidFill>
                <a:latin typeface="Questrial"/>
                <a:ea typeface="Questrial"/>
                <a:cs typeface="Questrial"/>
                <a:sym typeface="Questrial"/>
              </a:rPr>
              <a:t> şirketler, gereksinimlerin proje sırasında </a:t>
            </a:r>
            <a:r>
              <a:rPr b="1" i="0" lang="tr-TR" sz="1800" u="none" cap="none" strike="noStrike">
                <a:solidFill>
                  <a:srgbClr val="3F3F3F"/>
                </a:solidFill>
                <a:latin typeface="Questrial"/>
                <a:ea typeface="Questrial"/>
                <a:cs typeface="Questrial"/>
                <a:sym typeface="Questrial"/>
              </a:rPr>
              <a:t>%25 </a:t>
            </a:r>
            <a:r>
              <a:rPr b="0" i="0" lang="tr-TR" sz="1800" u="none" cap="none" strike="noStrike">
                <a:solidFill>
                  <a:srgbClr val="3F3F3F"/>
                </a:solidFill>
                <a:latin typeface="Questrial"/>
                <a:ea typeface="Questrial"/>
                <a:cs typeface="Questrial"/>
                <a:sym typeface="Questrial"/>
              </a:rPr>
              <a:t>miktarında bir değişikliğe uğradığını belirtirler.</a:t>
            </a:r>
            <a:endParaRPr/>
          </a:p>
          <a:p>
            <a:pPr indent="-342900" lvl="0" marL="3429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Buda proje</a:t>
            </a:r>
            <a:r>
              <a:rPr lang="tr-TR"/>
              <a:t>de yapılan değişiklik çalışmalarının</a:t>
            </a:r>
            <a:r>
              <a:rPr b="0" i="0" lang="tr-TR" sz="1800" u="none" cap="none" strike="noStrike">
                <a:solidFill>
                  <a:srgbClr val="3F3F3F"/>
                </a:solidFill>
                <a:latin typeface="Questrial"/>
                <a:ea typeface="Questrial"/>
                <a:cs typeface="Questrial"/>
                <a:sym typeface="Questrial"/>
              </a:rPr>
              <a:t> </a:t>
            </a:r>
            <a:r>
              <a:rPr b="1" i="0" lang="tr-TR" sz="1800" u="none" cap="none" strike="noStrike">
                <a:solidFill>
                  <a:srgbClr val="3F3F3F"/>
                </a:solidFill>
                <a:latin typeface="Questrial"/>
                <a:ea typeface="Questrial"/>
                <a:cs typeface="Questrial"/>
                <a:sym typeface="Questrial"/>
              </a:rPr>
              <a:t>%70-%85</a:t>
            </a:r>
            <a:r>
              <a:rPr b="0" i="0" lang="tr-TR" sz="1800" u="none" cap="none" strike="noStrike">
                <a:solidFill>
                  <a:srgbClr val="3F3F3F"/>
                </a:solidFill>
                <a:latin typeface="Questrial"/>
                <a:ea typeface="Questrial"/>
                <a:cs typeface="Questrial"/>
                <a:sym typeface="Questrial"/>
              </a:rPr>
              <a:t> </a:t>
            </a:r>
            <a:r>
              <a:rPr lang="tr-TR"/>
              <a:t>kadarına karşılık gelir</a:t>
            </a:r>
            <a:r>
              <a:rPr b="0" i="0" lang="tr-TR" sz="1800" u="none" cap="none" strike="noStrike">
                <a:solidFill>
                  <a:srgbClr val="3F3F3F"/>
                </a:solidFill>
                <a:latin typeface="Questrial"/>
                <a:ea typeface="Questrial"/>
                <a:cs typeface="Questrial"/>
                <a:sym typeface="Questrial"/>
              </a:rPr>
              <a:t>.</a:t>
            </a:r>
            <a:endParaRPr/>
          </a:p>
          <a:p>
            <a:pPr indent="-342900" lvl="0" marL="3429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Peki </a:t>
            </a:r>
            <a:r>
              <a:rPr b="1" i="0" lang="tr-TR" sz="1800" u="none" cap="none" strike="noStrike">
                <a:solidFill>
                  <a:srgbClr val="3F3F3F"/>
                </a:solidFill>
              </a:rPr>
              <a:t>kendinizi ve müşterinizi risklerden</a:t>
            </a:r>
            <a:r>
              <a:rPr b="0" i="0" lang="tr-TR" sz="1800" u="none" cap="none" strike="noStrike">
                <a:solidFill>
                  <a:srgbClr val="3F3F3F"/>
                </a:solidFill>
                <a:latin typeface="Questrial"/>
                <a:ea typeface="Questrial"/>
                <a:cs typeface="Questrial"/>
                <a:sym typeface="Questrial"/>
              </a:rPr>
              <a:t> nasıl koruyabilirsiniz?</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406" name="Shape 406"/>
        <p:cNvGrpSpPr/>
        <p:nvPr/>
      </p:nvGrpSpPr>
      <p:grpSpPr>
        <a:xfrm>
          <a:off x="0" y="0"/>
          <a:ext cx="0" cy="0"/>
          <a:chOff x="0" y="0"/>
          <a:chExt cx="0" cy="0"/>
        </a:xfrm>
      </p:grpSpPr>
      <p:sp>
        <p:nvSpPr>
          <p:cNvPr id="407" name="Google Shape;407;p53"/>
          <p:cNvSpPr txBox="1"/>
          <p:nvPr>
            <p:ph type="title"/>
          </p:nvPr>
        </p:nvSpPr>
        <p:spPr>
          <a:xfrm>
            <a:off x="2304750" y="258710"/>
            <a:ext cx="8911800" cy="128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68DBA"/>
              </a:buClr>
              <a:buFont typeface="Questrial"/>
              <a:buNone/>
            </a:pPr>
            <a:r>
              <a:rPr b="0" i="0" lang="tr-TR" sz="3600" u="none" cap="none" strike="noStrike">
                <a:solidFill>
                  <a:srgbClr val="168DBA"/>
                </a:solidFill>
                <a:latin typeface="Questrial"/>
                <a:ea typeface="Questrial"/>
                <a:cs typeface="Questrial"/>
                <a:sym typeface="Questrial"/>
              </a:rPr>
              <a:t>Gereksinim değişikliklerini projeye dahil edebilmek-1</a:t>
            </a:r>
            <a:endParaRPr/>
          </a:p>
        </p:txBody>
      </p:sp>
      <p:sp>
        <p:nvSpPr>
          <p:cNvPr id="408" name="Google Shape;408;p53"/>
          <p:cNvSpPr txBox="1"/>
          <p:nvPr>
            <p:ph idx="1" type="body"/>
          </p:nvPr>
        </p:nvSpPr>
        <p:spPr>
          <a:xfrm>
            <a:off x="2304749" y="1905000"/>
            <a:ext cx="9199800" cy="4495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Gereksinimlere iyice bakın, eğer gereksinimler projenin herhangi bir aşamasında (erken olması yararınızadır) doğru durmuyorsa, analize geri dönün.</a:t>
            </a:r>
            <a:endParaRPr/>
          </a:p>
          <a:p>
            <a:pPr indent="0" lvl="0" marL="0" marR="0" rtl="0" algn="l">
              <a:lnSpc>
                <a:spcPct val="100000"/>
              </a:lnSpc>
              <a:spcBef>
                <a:spcPts val="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Müşterinizin gereksinim değiştirmenin onlara </a:t>
            </a:r>
            <a:r>
              <a:rPr b="1" i="0" lang="tr-TR" sz="1800" u="none" cap="none" strike="noStrike">
                <a:solidFill>
                  <a:srgbClr val="3F3F3F"/>
                </a:solidFill>
              </a:rPr>
              <a:t>maliyetini</a:t>
            </a:r>
            <a:r>
              <a:rPr b="0" i="0" lang="tr-TR" sz="1800" u="none" cap="none" strike="noStrike">
                <a:solidFill>
                  <a:srgbClr val="3F3F3F"/>
                </a:solidFill>
                <a:latin typeface="Questrial"/>
                <a:ea typeface="Questrial"/>
                <a:cs typeface="Questrial"/>
                <a:sym typeface="Questrial"/>
              </a:rPr>
              <a:t> bilmelerini sağlayın.</a:t>
            </a:r>
            <a:endParaRPr/>
          </a:p>
          <a:p>
            <a:pPr indent="-342900" lvl="0" marL="3429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Bir gereksinim değişikliği </a:t>
            </a:r>
            <a:r>
              <a:rPr b="1" i="0" lang="tr-TR" sz="1800" u="none" cap="none" strike="noStrike">
                <a:solidFill>
                  <a:srgbClr val="3F3F3F"/>
                </a:solidFill>
              </a:rPr>
              <a:t>prosedürü</a:t>
            </a:r>
            <a:r>
              <a:rPr b="0" i="0" lang="tr-TR" sz="1800" u="none" cap="none" strike="noStrike">
                <a:solidFill>
                  <a:srgbClr val="3F3F3F"/>
                </a:solidFill>
                <a:latin typeface="Questrial"/>
                <a:ea typeface="Questrial"/>
                <a:cs typeface="Questrial"/>
                <a:sym typeface="Questrial"/>
              </a:rPr>
              <a:t> oluşturun. Eğer müşteriniz değişikliklerde kararlıysa, </a:t>
            </a:r>
            <a:r>
              <a:rPr b="1" i="0" lang="tr-TR" sz="1800" u="none" cap="none" strike="noStrike">
                <a:solidFill>
                  <a:srgbClr val="3F3F3F"/>
                </a:solidFill>
              </a:rPr>
              <a:t>çok sık olmamak şartıyla </a:t>
            </a:r>
            <a:r>
              <a:rPr b="0" i="0" lang="tr-TR" sz="1800" u="none" cap="none" strike="noStrike">
                <a:solidFill>
                  <a:srgbClr val="3F3F3F"/>
                </a:solidFill>
                <a:latin typeface="Questrial"/>
                <a:ea typeface="Questrial"/>
                <a:cs typeface="Questrial"/>
                <a:sym typeface="Questrial"/>
              </a:rPr>
              <a:t>değişiklikleri kabul etmelisiniz.</a:t>
            </a:r>
            <a:endParaRPr/>
          </a:p>
          <a:p>
            <a:pPr indent="-342900" lvl="0" marL="3429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Siz ilerde bir proje yöneticisi olduğunuzda tipik olarak gereksinim analizinden sonra hesapladığınız proje miktarına %100 civarı bir overhead (ekstra) koyabilirsiniz. Bu sizin müşteri gereksinim değişikliği ihtiyaçlarına </a:t>
            </a:r>
            <a:r>
              <a:rPr b="1" i="0" lang="tr-TR" sz="1800" u="none" cap="none" strike="noStrike">
                <a:solidFill>
                  <a:srgbClr val="3F3F3F"/>
                </a:solidFill>
              </a:rPr>
              <a:t>kolayca</a:t>
            </a:r>
            <a:r>
              <a:rPr b="0" i="0" lang="tr-TR" sz="1800" u="none" cap="none" strike="noStrike">
                <a:solidFill>
                  <a:srgbClr val="3F3F3F"/>
                </a:solidFill>
                <a:latin typeface="Questrial"/>
                <a:ea typeface="Questrial"/>
                <a:cs typeface="Questrial"/>
                <a:sym typeface="Questrial"/>
              </a:rPr>
              <a:t> cevap vermenizi sağlayabilir.</a:t>
            </a:r>
            <a:endParaRPr/>
          </a:p>
          <a:p>
            <a:pPr indent="-342900" lvl="0" marL="3429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413" name="Shape 413"/>
        <p:cNvGrpSpPr/>
        <p:nvPr/>
      </p:nvGrpSpPr>
      <p:grpSpPr>
        <a:xfrm>
          <a:off x="0" y="0"/>
          <a:ext cx="0" cy="0"/>
          <a:chOff x="0" y="0"/>
          <a:chExt cx="0" cy="0"/>
        </a:xfrm>
      </p:grpSpPr>
      <p:sp>
        <p:nvSpPr>
          <p:cNvPr id="414" name="Google Shape;414;p54"/>
          <p:cNvSpPr txBox="1"/>
          <p:nvPr>
            <p:ph type="title"/>
          </p:nvPr>
        </p:nvSpPr>
        <p:spPr>
          <a:xfrm>
            <a:off x="2592925" y="624110"/>
            <a:ext cx="8911800" cy="128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68DBA"/>
              </a:buClr>
              <a:buFont typeface="Questrial"/>
              <a:buNone/>
            </a:pPr>
            <a:r>
              <a:rPr b="0" i="0" lang="tr-TR" sz="3600" u="none" cap="none" strike="noStrike">
                <a:solidFill>
                  <a:srgbClr val="168DBA"/>
                </a:solidFill>
                <a:latin typeface="Questrial"/>
                <a:ea typeface="Questrial"/>
                <a:cs typeface="Questrial"/>
                <a:sym typeface="Questrial"/>
              </a:rPr>
              <a:t>Gereksinim değişikliklerini projeye dahil edebilmek - 2</a:t>
            </a:r>
            <a:endParaRPr/>
          </a:p>
        </p:txBody>
      </p:sp>
      <p:sp>
        <p:nvSpPr>
          <p:cNvPr id="415" name="Google Shape;415;p54"/>
          <p:cNvSpPr txBox="1"/>
          <p:nvPr>
            <p:ph idx="1" type="body"/>
          </p:nvPr>
        </p:nvSpPr>
        <p:spPr>
          <a:xfrm>
            <a:off x="2589212" y="2133600"/>
            <a:ext cx="8915400" cy="3777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Ve </a:t>
            </a:r>
            <a:r>
              <a:rPr lang="tr-TR"/>
              <a:t>her şeyden</a:t>
            </a:r>
            <a:r>
              <a:rPr b="0" i="0" lang="tr-TR" sz="1800" u="none" cap="none" strike="noStrike">
                <a:solidFill>
                  <a:srgbClr val="3F3F3F"/>
                </a:solidFill>
                <a:latin typeface="Questrial"/>
                <a:ea typeface="Questrial"/>
                <a:cs typeface="Questrial"/>
                <a:sym typeface="Questrial"/>
              </a:rPr>
              <a:t> önemlisi, geliştirme yaklaşımlarınızı değişikleri kabul edecek şekilde tasarlayınız. </a:t>
            </a:r>
            <a:endParaRPr/>
          </a:p>
          <a:p>
            <a:pPr indent="0" lvl="0" marL="0" marR="0" rtl="0" algn="l">
              <a:lnSpc>
                <a:spcPct val="100000"/>
              </a:lnSpc>
              <a:spcBef>
                <a:spcPts val="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Evrimsel geliştirme yaklaşımı ve modüler kod geliştirme size oldukça yardımcı olacaktır.</a:t>
            </a:r>
            <a:endParaRPr/>
          </a:p>
          <a:p>
            <a:pPr indent="0" lvl="0" marL="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800"/>
              <a:buFont typeface="Noto Sans Symbols"/>
              <a:buChar char="●"/>
            </a:pPr>
            <a:r>
              <a:rPr b="1" i="0" lang="tr-TR" sz="1800" u="none" cap="none" strike="noStrike">
                <a:solidFill>
                  <a:srgbClr val="3F3F3F"/>
                </a:solidFill>
              </a:rPr>
              <a:t>Küçük parçalar geliştirip </a:t>
            </a:r>
            <a:r>
              <a:rPr b="1" i="1" lang="tr-TR" sz="1800" u="sng" cap="none" strike="noStrike">
                <a:solidFill>
                  <a:srgbClr val="FF0000"/>
                </a:solidFill>
              </a:rPr>
              <a:t>müşteriden</a:t>
            </a:r>
            <a:r>
              <a:rPr b="0" i="0" lang="tr-TR" sz="1800" u="none" cap="none" strike="noStrike">
                <a:solidFill>
                  <a:srgbClr val="3F3F3F"/>
                </a:solidFill>
                <a:latin typeface="Questrial"/>
                <a:ea typeface="Questrial"/>
                <a:cs typeface="Questrial"/>
                <a:sym typeface="Questrial"/>
              </a:rPr>
              <a:t> </a:t>
            </a:r>
            <a:r>
              <a:rPr b="1" i="0" lang="tr-TR" sz="1800" u="none" cap="none" strike="noStrike">
                <a:solidFill>
                  <a:srgbClr val="3F3F3F"/>
                </a:solidFill>
              </a:rPr>
              <a:t>geri dönüş</a:t>
            </a:r>
            <a:r>
              <a:rPr b="0" i="0" lang="tr-TR" sz="1800" u="none" cap="none" strike="noStrike">
                <a:solidFill>
                  <a:srgbClr val="3F3F3F"/>
                </a:solidFill>
                <a:latin typeface="Questrial"/>
                <a:ea typeface="Questrial"/>
                <a:cs typeface="Questrial"/>
                <a:sym typeface="Questrial"/>
              </a:rPr>
              <a:t> aldıktan sonra küçük adımlarla projenizi tamamlayabilirsiniz.</a:t>
            </a:r>
            <a:endParaRPr/>
          </a:p>
          <a:p>
            <a:pPr indent="0" lvl="0" marL="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Eğer bunlardan herhangi birini yada tamamını yapamıyorsanız, projeyi iptal etmeyi düşünmeye başlayabilirsiniz.</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420" name="Shape 420"/>
        <p:cNvGrpSpPr/>
        <p:nvPr/>
      </p:nvGrpSpPr>
      <p:grpSpPr>
        <a:xfrm>
          <a:off x="0" y="0"/>
          <a:ext cx="0" cy="0"/>
          <a:chOff x="0" y="0"/>
          <a:chExt cx="0" cy="0"/>
        </a:xfrm>
      </p:grpSpPr>
      <p:sp>
        <p:nvSpPr>
          <p:cNvPr id="421" name="Google Shape;421;p55"/>
          <p:cNvSpPr txBox="1"/>
          <p:nvPr>
            <p:ph type="title"/>
          </p:nvPr>
        </p:nvSpPr>
        <p:spPr>
          <a:xfrm>
            <a:off x="2592925" y="624110"/>
            <a:ext cx="8911800" cy="128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68DBA"/>
              </a:buClr>
              <a:buFont typeface="Questrial"/>
              <a:buNone/>
            </a:pPr>
            <a:r>
              <a:rPr b="0" i="0" lang="tr-TR" sz="3600" u="none" cap="none" strike="noStrike">
                <a:solidFill>
                  <a:srgbClr val="168DBA"/>
                </a:solidFill>
                <a:latin typeface="Questrial"/>
                <a:ea typeface="Questrial"/>
                <a:cs typeface="Questrial"/>
                <a:sym typeface="Questrial"/>
              </a:rPr>
              <a:t>Gereksinimler İçin Denetleme Listesi-1 (Requirements Checklist)</a:t>
            </a:r>
            <a:endParaRPr/>
          </a:p>
        </p:txBody>
      </p:sp>
      <p:sp>
        <p:nvSpPr>
          <p:cNvPr id="422" name="Google Shape;422;p55"/>
          <p:cNvSpPr txBox="1"/>
          <p:nvPr>
            <p:ph idx="1" type="body"/>
          </p:nvPr>
        </p:nvSpPr>
        <p:spPr>
          <a:xfrm>
            <a:off x="2591074" y="2528047"/>
            <a:ext cx="8915400" cy="3777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Sistem girdileri belirlendi mi? </a:t>
            </a:r>
            <a:endParaRPr/>
          </a:p>
          <a:p>
            <a:pPr indent="-285750" lvl="1" marL="742950" marR="0" rtl="0" algn="l">
              <a:lnSpc>
                <a:spcPct val="100000"/>
              </a:lnSpc>
              <a:spcBef>
                <a:spcPts val="1000"/>
              </a:spcBef>
              <a:spcAft>
                <a:spcPts val="0"/>
              </a:spcAft>
              <a:buClr>
                <a:schemeClr val="accent1"/>
              </a:buClr>
              <a:buSzPts val="1600"/>
              <a:buFont typeface="Noto Sans Symbols"/>
              <a:buChar char="●"/>
            </a:pPr>
            <a:r>
              <a:rPr b="0" i="0" lang="tr-TR" sz="1600" u="none" cap="none" strike="noStrike">
                <a:solidFill>
                  <a:srgbClr val="3F3F3F"/>
                </a:solidFill>
                <a:latin typeface="Questrial"/>
                <a:ea typeface="Questrial"/>
                <a:cs typeface="Questrial"/>
                <a:sym typeface="Questrial"/>
              </a:rPr>
              <a:t>Sistem girdilerinin kaynakları belirlendi mi?</a:t>
            </a:r>
            <a:endParaRPr/>
          </a:p>
          <a:p>
            <a:pPr indent="-285750" lvl="1" marL="742950" marR="0" rtl="0" algn="l">
              <a:lnSpc>
                <a:spcPct val="100000"/>
              </a:lnSpc>
              <a:spcBef>
                <a:spcPts val="1000"/>
              </a:spcBef>
              <a:spcAft>
                <a:spcPts val="0"/>
              </a:spcAft>
              <a:buClr>
                <a:schemeClr val="accent1"/>
              </a:buClr>
              <a:buSzPts val="1600"/>
              <a:buFont typeface="Noto Sans Symbols"/>
              <a:buChar char="●"/>
            </a:pPr>
            <a:r>
              <a:rPr b="0" i="0" lang="tr-TR" sz="1600" u="none" cap="none" strike="noStrike">
                <a:solidFill>
                  <a:srgbClr val="3F3F3F"/>
                </a:solidFill>
                <a:latin typeface="Questrial"/>
                <a:ea typeface="Questrial"/>
                <a:cs typeface="Questrial"/>
                <a:sym typeface="Questrial"/>
              </a:rPr>
              <a:t>Sistem girdilerinin kararlılığı ve doğruluğu test edildi mi?</a:t>
            </a:r>
            <a:endParaRPr/>
          </a:p>
          <a:p>
            <a:pPr indent="-285750" lvl="1" marL="742950" marR="0" rtl="0" algn="l">
              <a:lnSpc>
                <a:spcPct val="100000"/>
              </a:lnSpc>
              <a:spcBef>
                <a:spcPts val="1000"/>
              </a:spcBef>
              <a:spcAft>
                <a:spcPts val="0"/>
              </a:spcAft>
              <a:buClr>
                <a:schemeClr val="accent1"/>
              </a:buClr>
              <a:buSzPts val="1600"/>
              <a:buFont typeface="Noto Sans Symbols"/>
              <a:buChar char="●"/>
            </a:pPr>
            <a:r>
              <a:rPr b="0" i="0" lang="tr-TR" sz="1600" u="none" cap="none" strike="noStrike">
                <a:solidFill>
                  <a:srgbClr val="3F3F3F"/>
                </a:solidFill>
                <a:latin typeface="Questrial"/>
                <a:ea typeface="Questrial"/>
                <a:cs typeface="Questrial"/>
                <a:sym typeface="Questrial"/>
              </a:rPr>
              <a:t>Sistem girdilerinin değer aralıkları belirlendi mi?</a:t>
            </a:r>
            <a:endParaRPr/>
          </a:p>
          <a:p>
            <a:pPr indent="-285750" lvl="1" marL="742950" marR="0" rtl="0" algn="l">
              <a:lnSpc>
                <a:spcPct val="100000"/>
              </a:lnSpc>
              <a:spcBef>
                <a:spcPts val="1000"/>
              </a:spcBef>
              <a:spcAft>
                <a:spcPts val="0"/>
              </a:spcAft>
              <a:buClr>
                <a:schemeClr val="accent1"/>
              </a:buClr>
              <a:buSzPts val="1600"/>
              <a:buFont typeface="Noto Sans Symbols"/>
              <a:buChar char="●"/>
            </a:pPr>
            <a:r>
              <a:rPr b="0" i="0" lang="tr-TR" sz="1600" u="none" cap="none" strike="noStrike">
                <a:solidFill>
                  <a:srgbClr val="3F3F3F"/>
                </a:solidFill>
                <a:latin typeface="Questrial"/>
                <a:ea typeface="Questrial"/>
                <a:cs typeface="Questrial"/>
                <a:sym typeface="Questrial"/>
              </a:rPr>
              <a:t>Sistem girdilerinin sıklığı belirlendi mi?</a:t>
            </a:r>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Sistem çıktıları kararlılıkları, hedefleri, veri aralıkları, sıklıkları ve formatları dahil olmak üzere belirlendi mi?</a:t>
            </a:r>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Çıktı formatlarının farklı hedefler için belirlenmesi yapıldı mı?(Web sayfaları raporlar, etc)</a:t>
            </a:r>
            <a:endParaRPr/>
          </a:p>
          <a:p>
            <a:pPr indent="-342900" lvl="0" marL="3429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p:txBody>
      </p:sp>
      <p:grpSp>
        <p:nvGrpSpPr>
          <p:cNvPr id="423" name="Google Shape;423;p55"/>
          <p:cNvGrpSpPr/>
          <p:nvPr/>
        </p:nvGrpSpPr>
        <p:grpSpPr>
          <a:xfrm>
            <a:off x="4194092" y="3453622"/>
            <a:ext cx="6705707" cy="2420400"/>
            <a:chOff x="2814917" y="2528047"/>
            <a:chExt cx="6705707" cy="2420400"/>
          </a:xfrm>
        </p:grpSpPr>
        <p:sp>
          <p:nvSpPr>
            <p:cNvPr id="424" name="Google Shape;424;p55"/>
            <p:cNvSpPr/>
            <p:nvPr/>
          </p:nvSpPr>
          <p:spPr>
            <a:xfrm>
              <a:off x="4572000" y="2528047"/>
              <a:ext cx="3245100" cy="2420400"/>
            </a:xfrm>
            <a:prstGeom prst="rect">
              <a:avLst/>
            </a:prstGeom>
            <a:solidFill>
              <a:schemeClr val="accent1"/>
            </a:solidFill>
            <a:ln cap="rnd" cmpd="sng" w="15875">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Questrial"/>
                <a:buNone/>
              </a:pPr>
              <a:r>
                <a:rPr b="0" i="0" lang="tr-TR" sz="1800" u="none" cap="none" strike="noStrike">
                  <a:solidFill>
                    <a:schemeClr val="lt1"/>
                  </a:solidFill>
                  <a:latin typeface="Questrial"/>
                  <a:ea typeface="Questrial"/>
                  <a:cs typeface="Questrial"/>
                  <a:sym typeface="Questrial"/>
                </a:rPr>
                <a:t>Sistem</a:t>
              </a:r>
              <a:endParaRPr/>
            </a:p>
            <a:p>
              <a:pPr indent="0" lvl="0" marL="0" marR="0" rtl="0" algn="ctr">
                <a:lnSpc>
                  <a:spcPct val="100000"/>
                </a:lnSpc>
                <a:spcBef>
                  <a:spcPts val="0"/>
                </a:spcBef>
                <a:spcAft>
                  <a:spcPts val="0"/>
                </a:spcAft>
                <a:buClr>
                  <a:schemeClr val="lt1"/>
                </a:buClr>
                <a:buFont typeface="Questrial"/>
                <a:buNone/>
              </a:pPr>
              <a:r>
                <a:rPr b="0" i="0" lang="tr-TR" sz="1800" u="none" cap="none" strike="noStrike">
                  <a:solidFill>
                    <a:schemeClr val="lt1"/>
                  </a:solidFill>
                  <a:latin typeface="Questrial"/>
                  <a:ea typeface="Questrial"/>
                  <a:cs typeface="Questrial"/>
                  <a:sym typeface="Questrial"/>
                </a:rPr>
                <a:t>(Black Box Approach)</a:t>
              </a:r>
              <a:endParaRPr/>
            </a:p>
          </p:txBody>
        </p:sp>
        <p:sp>
          <p:nvSpPr>
            <p:cNvPr id="425" name="Google Shape;425;p55"/>
            <p:cNvSpPr/>
            <p:nvPr/>
          </p:nvSpPr>
          <p:spPr>
            <a:xfrm>
              <a:off x="2814917" y="3424517"/>
              <a:ext cx="1703400" cy="609600"/>
            </a:xfrm>
            <a:prstGeom prst="rightArrow">
              <a:avLst>
                <a:gd fmla="val 50000" name="adj1"/>
                <a:gd fmla="val 50000" name="adj2"/>
              </a:avLst>
            </a:prstGeom>
            <a:solidFill>
              <a:schemeClr val="accent1"/>
            </a:solidFill>
            <a:ln cap="rnd" cmpd="sng" w="15875">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Questrial"/>
                <a:buNone/>
              </a:pPr>
              <a:r>
                <a:rPr b="0" i="0" lang="tr-TR" sz="1800" u="none" cap="none" strike="noStrike">
                  <a:solidFill>
                    <a:schemeClr val="lt1"/>
                  </a:solidFill>
                  <a:latin typeface="Questrial"/>
                  <a:ea typeface="Questrial"/>
                  <a:cs typeface="Questrial"/>
                  <a:sym typeface="Questrial"/>
                </a:rPr>
                <a:t>Girdiler</a:t>
              </a:r>
              <a:endParaRPr/>
            </a:p>
          </p:txBody>
        </p:sp>
        <p:sp>
          <p:nvSpPr>
            <p:cNvPr id="426" name="Google Shape;426;p55"/>
            <p:cNvSpPr/>
            <p:nvPr/>
          </p:nvSpPr>
          <p:spPr>
            <a:xfrm>
              <a:off x="7817224" y="3424517"/>
              <a:ext cx="1703400" cy="609600"/>
            </a:xfrm>
            <a:prstGeom prst="rightArrow">
              <a:avLst>
                <a:gd fmla="val 50000" name="adj1"/>
                <a:gd fmla="val 50000" name="adj2"/>
              </a:avLst>
            </a:prstGeom>
            <a:solidFill>
              <a:schemeClr val="accent1"/>
            </a:solidFill>
            <a:ln cap="rnd" cmpd="sng" w="15875">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Questrial"/>
                <a:buNone/>
              </a:pPr>
              <a:r>
                <a:rPr b="0" i="0" lang="tr-TR" sz="1800" u="none" cap="none" strike="noStrike">
                  <a:solidFill>
                    <a:schemeClr val="lt1"/>
                  </a:solidFill>
                  <a:latin typeface="Questrial"/>
                  <a:ea typeface="Questrial"/>
                  <a:cs typeface="Questrial"/>
                  <a:sym typeface="Questrial"/>
                </a:rPr>
                <a:t>Çıktılar</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2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431" name="Shape 431"/>
        <p:cNvGrpSpPr/>
        <p:nvPr/>
      </p:nvGrpSpPr>
      <p:grpSpPr>
        <a:xfrm>
          <a:off x="0" y="0"/>
          <a:ext cx="0" cy="0"/>
          <a:chOff x="0" y="0"/>
          <a:chExt cx="0" cy="0"/>
        </a:xfrm>
      </p:grpSpPr>
      <p:sp>
        <p:nvSpPr>
          <p:cNvPr id="432" name="Google Shape;432;p56"/>
          <p:cNvSpPr txBox="1"/>
          <p:nvPr>
            <p:ph type="title"/>
          </p:nvPr>
        </p:nvSpPr>
        <p:spPr>
          <a:xfrm>
            <a:off x="2592925" y="624110"/>
            <a:ext cx="8911800" cy="128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68DBA"/>
              </a:buClr>
              <a:buFont typeface="Questrial"/>
              <a:buNone/>
            </a:pPr>
            <a:r>
              <a:rPr b="0" i="0" lang="tr-TR" sz="3600" u="none" cap="none" strike="noStrike">
                <a:solidFill>
                  <a:srgbClr val="168DBA"/>
                </a:solidFill>
                <a:latin typeface="Questrial"/>
                <a:ea typeface="Questrial"/>
                <a:cs typeface="Questrial"/>
                <a:sym typeface="Questrial"/>
              </a:rPr>
              <a:t>Gereksinimler İçin Denetleme Listesi - 2 (Requirements Checklist)</a:t>
            </a:r>
            <a:endParaRPr/>
          </a:p>
        </p:txBody>
      </p:sp>
      <p:sp>
        <p:nvSpPr>
          <p:cNvPr id="433" name="Google Shape;433;p56"/>
          <p:cNvSpPr txBox="1"/>
          <p:nvPr>
            <p:ph idx="1" type="body"/>
          </p:nvPr>
        </p:nvSpPr>
        <p:spPr>
          <a:xfrm>
            <a:off x="2589212" y="2133600"/>
            <a:ext cx="8915400" cy="3777600"/>
          </a:xfrm>
          <a:prstGeom prst="rect">
            <a:avLst/>
          </a:prstGeom>
          <a:noFill/>
          <a:ln>
            <a:noFill/>
          </a:ln>
        </p:spPr>
        <p:txBody>
          <a:bodyPr anchorCtr="0" anchor="t" bIns="45700" lIns="91425" spcFirstLastPara="1" rIns="91425" wrap="square" tIns="45700">
            <a:noAutofit/>
          </a:bodyPr>
          <a:lstStyle/>
          <a:p>
            <a:pPr indent="-342900" lvl="0" marL="800100" marR="0" rtl="0" algn="l">
              <a:lnSpc>
                <a:spcPct val="100000"/>
              </a:lnSpc>
              <a:spcBef>
                <a:spcPts val="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Dış donanım ve yazılım arayüzleri eksiksiz bir şekilde belirlendi mi?</a:t>
            </a:r>
            <a:endParaRPr/>
          </a:p>
          <a:p>
            <a:pPr indent="-342900" lvl="0" marL="8001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8001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Dış haberleşme arayüzleri belirlendi mi?(handshaking, error-checking, ve haberleşme protokolleri dahil olarak.)</a:t>
            </a:r>
            <a:endParaRPr/>
          </a:p>
          <a:p>
            <a:pPr indent="-342900" lvl="0" marL="8001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8001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Kullanıcının gereksinimi olan bütün görevler belirlendi mi?</a:t>
            </a:r>
            <a:endParaRPr/>
          </a:p>
          <a:p>
            <a:pPr indent="-342900" lvl="0" marL="8001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8001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Her görev (task) için gerekli veri ve her görevden çıkacak veriler belirlendi mi?</a:t>
            </a:r>
            <a:endParaRPr/>
          </a:p>
          <a:p>
            <a:pPr indent="-342900" lvl="0" marL="3429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186" name="Shape 186"/>
        <p:cNvGrpSpPr/>
        <p:nvPr/>
      </p:nvGrpSpPr>
      <p:grpSpPr>
        <a:xfrm>
          <a:off x="0" y="0"/>
          <a:ext cx="0" cy="0"/>
          <a:chOff x="0" y="0"/>
          <a:chExt cx="0" cy="0"/>
        </a:xfrm>
      </p:grpSpPr>
      <p:sp>
        <p:nvSpPr>
          <p:cNvPr id="187" name="Google Shape;187;p21"/>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68DBA"/>
              </a:buClr>
              <a:buFont typeface="Century Gothic"/>
              <a:buNone/>
            </a:pPr>
            <a:r>
              <a:rPr b="0" i="0" lang="tr-TR" sz="3600" u="none" cap="none" strike="noStrike">
                <a:solidFill>
                  <a:srgbClr val="168DBA"/>
                </a:solidFill>
                <a:latin typeface="Century Gothic"/>
                <a:ea typeface="Century Gothic"/>
                <a:cs typeface="Century Gothic"/>
                <a:sym typeface="Century Gothic"/>
              </a:rPr>
              <a:t>İçerik</a:t>
            </a:r>
            <a:endParaRPr b="0" i="0" sz="3600" u="none" cap="none" strike="noStrike">
              <a:solidFill>
                <a:srgbClr val="168DBA"/>
              </a:solidFill>
              <a:latin typeface="Century Gothic"/>
              <a:ea typeface="Century Gothic"/>
              <a:cs typeface="Century Gothic"/>
              <a:sym typeface="Century Gothic"/>
            </a:endParaRPr>
          </a:p>
        </p:txBody>
      </p:sp>
      <p:sp>
        <p:nvSpPr>
          <p:cNvPr id="188" name="Google Shape;188;p21"/>
          <p:cNvSpPr txBox="1"/>
          <p:nvPr>
            <p:ph idx="1" type="body"/>
          </p:nvPr>
        </p:nvSpPr>
        <p:spPr>
          <a:xfrm>
            <a:off x="2592924" y="1782305"/>
            <a:ext cx="8911687" cy="4128917"/>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1800"/>
              <a:buFont typeface="Noto Sans Symbols"/>
              <a:buChar char="•"/>
            </a:pPr>
            <a:r>
              <a:rPr lang="tr-TR"/>
              <a:t>Standart</a:t>
            </a:r>
            <a:r>
              <a:rPr b="0" i="0" lang="tr-TR" sz="1800" u="none" cap="none" strike="noStrike">
                <a:solidFill>
                  <a:srgbClr val="3F3F3F"/>
                </a:solidFill>
                <a:latin typeface="Century Gothic"/>
                <a:ea typeface="Century Gothic"/>
                <a:cs typeface="Century Gothic"/>
                <a:sym typeface="Century Gothic"/>
              </a:rPr>
              <a:t> Nedir?</a:t>
            </a:r>
            <a:endParaRPr/>
          </a:p>
          <a:p>
            <a:pPr indent="-228600" lvl="0" marL="342900" marR="0" rtl="0" algn="l">
              <a:spcBef>
                <a:spcPts val="1000"/>
              </a:spcBef>
              <a:spcAft>
                <a:spcPts val="0"/>
              </a:spcAft>
              <a:buClr>
                <a:schemeClr val="accent1"/>
              </a:buClr>
              <a:buSzPts val="180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a:p>
            <a:pPr indent="-342900" lvl="0" marL="342900" marR="0" rtl="0" algn="l">
              <a:spcBef>
                <a:spcPts val="1000"/>
              </a:spcBef>
              <a:spcAft>
                <a:spcPts val="0"/>
              </a:spcAft>
              <a:buClr>
                <a:schemeClr val="accent1"/>
              </a:buClr>
              <a:buSzPts val="1800"/>
              <a:buFont typeface="Noto Sans Symbols"/>
              <a:buChar char="•"/>
            </a:pPr>
            <a:r>
              <a:rPr lang="tr-TR"/>
              <a:t>Neden Belli Standartları Takip Ediyoruz?</a:t>
            </a:r>
            <a:endParaRPr b="0" i="0" sz="1800" u="none" cap="none" strike="noStrike">
              <a:solidFill>
                <a:srgbClr val="3F3F3F"/>
              </a:solidFill>
              <a:latin typeface="Century Gothic"/>
              <a:ea typeface="Century Gothic"/>
              <a:cs typeface="Century Gothic"/>
              <a:sym typeface="Century Gothic"/>
            </a:endParaRPr>
          </a:p>
          <a:p>
            <a:pPr indent="0" lvl="0" marL="342900" marR="0" rtl="0" algn="l">
              <a:spcBef>
                <a:spcPts val="1000"/>
              </a:spcBef>
              <a:spcAft>
                <a:spcPts val="0"/>
              </a:spcAft>
              <a:buNone/>
            </a:pPr>
            <a:r>
              <a:t/>
            </a:r>
            <a:endParaRPr/>
          </a:p>
          <a:p>
            <a:pPr indent="-342900" lvl="0" marL="342900" marR="0" rtl="0" algn="l">
              <a:lnSpc>
                <a:spcPct val="100000"/>
              </a:lnSpc>
              <a:spcBef>
                <a:spcPts val="1000"/>
              </a:spcBef>
              <a:spcAft>
                <a:spcPts val="0"/>
              </a:spcAft>
              <a:buClr>
                <a:schemeClr val="accent1"/>
              </a:buClr>
              <a:buSzPts val="1800"/>
              <a:buFont typeface="Noto Sans Symbols"/>
              <a:buChar char="•"/>
            </a:pPr>
            <a:r>
              <a:rPr lang="tr-TR"/>
              <a:t>Belli Başlı Mühendislik Standartlarına Örnekler</a:t>
            </a:r>
            <a:endParaRPr/>
          </a:p>
          <a:p>
            <a:pPr indent="0" lvl="0" marL="342900" marR="0" rtl="0" algn="l">
              <a:spcBef>
                <a:spcPts val="1000"/>
              </a:spcBef>
              <a:spcAft>
                <a:spcPts val="0"/>
              </a:spcAft>
              <a:buNone/>
            </a:pPr>
            <a:r>
              <a:t/>
            </a:r>
            <a:endParaRPr/>
          </a:p>
          <a:p>
            <a:pPr indent="-228600" lvl="0" marL="342900" marR="0" rtl="0" algn="l">
              <a:spcBef>
                <a:spcPts val="1000"/>
              </a:spcBef>
              <a:spcAft>
                <a:spcPts val="0"/>
              </a:spcAft>
              <a:buClr>
                <a:schemeClr val="accent1"/>
              </a:buClr>
              <a:buSzPts val="180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a:p>
            <a:pPr indent="0" lvl="0" marL="342900" marR="0" rtl="0" algn="l">
              <a:spcBef>
                <a:spcPts val="1000"/>
              </a:spcBef>
              <a:spcAft>
                <a:spcPts val="0"/>
              </a:spcAft>
              <a:buNone/>
            </a:pPr>
            <a:r>
              <a:t/>
            </a:r>
            <a:endParaRPr b="0" i="0" sz="1800" u="none" cap="none" strike="noStrike">
              <a:solidFill>
                <a:srgbClr val="3F3F3F"/>
              </a:solidFill>
              <a:latin typeface="Century Gothic"/>
              <a:ea typeface="Century Gothic"/>
              <a:cs typeface="Century Gothic"/>
              <a:sym typeface="Century Gothic"/>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438" name="Shape 438"/>
        <p:cNvGrpSpPr/>
        <p:nvPr/>
      </p:nvGrpSpPr>
      <p:grpSpPr>
        <a:xfrm>
          <a:off x="0" y="0"/>
          <a:ext cx="0" cy="0"/>
          <a:chOff x="0" y="0"/>
          <a:chExt cx="0" cy="0"/>
        </a:xfrm>
      </p:grpSpPr>
      <p:sp>
        <p:nvSpPr>
          <p:cNvPr id="439" name="Google Shape;439;p57"/>
          <p:cNvSpPr txBox="1"/>
          <p:nvPr>
            <p:ph type="title"/>
          </p:nvPr>
        </p:nvSpPr>
        <p:spPr>
          <a:xfrm>
            <a:off x="1867166" y="606179"/>
            <a:ext cx="10363200" cy="128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68DBA"/>
              </a:buClr>
              <a:buFont typeface="Questrial"/>
              <a:buNone/>
            </a:pPr>
            <a:r>
              <a:rPr b="0" i="0" lang="tr-TR" sz="3240" u="none" cap="none" strike="noStrike">
                <a:solidFill>
                  <a:srgbClr val="168DBA"/>
                </a:solidFill>
                <a:latin typeface="Questrial"/>
                <a:ea typeface="Questrial"/>
                <a:cs typeface="Questrial"/>
                <a:sym typeface="Questrial"/>
              </a:rPr>
              <a:t>Gereksinimler İçin Denetleme Listesi - 3</a:t>
            </a:r>
            <a:endParaRPr/>
          </a:p>
          <a:p>
            <a:pPr indent="0" lvl="0" marL="0" marR="0" rtl="0" algn="l">
              <a:lnSpc>
                <a:spcPct val="100000"/>
              </a:lnSpc>
              <a:spcBef>
                <a:spcPts val="0"/>
              </a:spcBef>
              <a:spcAft>
                <a:spcPts val="0"/>
              </a:spcAft>
              <a:buClr>
                <a:srgbClr val="168DBA"/>
              </a:buClr>
              <a:buFont typeface="Questrial"/>
              <a:buNone/>
            </a:pPr>
            <a:r>
              <a:rPr b="0" i="0" lang="tr-TR" sz="3240" u="none" cap="none" strike="noStrike">
                <a:solidFill>
                  <a:srgbClr val="168DBA"/>
                </a:solidFill>
                <a:latin typeface="Questrial"/>
                <a:ea typeface="Questrial"/>
                <a:cs typeface="Questrial"/>
                <a:sym typeface="Questrial"/>
              </a:rPr>
              <a:t>(Kalite gereksinimleri)</a:t>
            </a:r>
            <a:endParaRPr/>
          </a:p>
          <a:p>
            <a:pPr indent="0" lvl="0" marL="0" marR="0" rtl="0" algn="l">
              <a:lnSpc>
                <a:spcPct val="100000"/>
              </a:lnSpc>
              <a:spcBef>
                <a:spcPts val="0"/>
              </a:spcBef>
              <a:spcAft>
                <a:spcPts val="0"/>
              </a:spcAft>
              <a:buClr>
                <a:srgbClr val="168DBA"/>
              </a:buClr>
              <a:buFont typeface="Questrial"/>
              <a:buNone/>
            </a:pPr>
            <a:r>
              <a:t/>
            </a:r>
            <a:endParaRPr b="0" i="0" sz="3240" u="none" cap="none" strike="noStrike">
              <a:solidFill>
                <a:srgbClr val="168DBA"/>
              </a:solidFill>
              <a:latin typeface="Questrial"/>
              <a:ea typeface="Questrial"/>
              <a:cs typeface="Questrial"/>
              <a:sym typeface="Questrial"/>
            </a:endParaRPr>
          </a:p>
        </p:txBody>
      </p:sp>
      <p:sp>
        <p:nvSpPr>
          <p:cNvPr id="440" name="Google Shape;440;p57"/>
          <p:cNvSpPr txBox="1"/>
          <p:nvPr>
            <p:ph idx="1" type="body"/>
          </p:nvPr>
        </p:nvSpPr>
        <p:spPr>
          <a:xfrm>
            <a:off x="2016049" y="2133600"/>
            <a:ext cx="9488400" cy="43749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accent1"/>
              </a:buClr>
              <a:buSzPts val="1631"/>
              <a:buFont typeface="Noto Sans Symbols"/>
              <a:buChar char="●"/>
            </a:pPr>
            <a:r>
              <a:rPr b="0" i="0" lang="tr-TR" sz="1665" u="none" cap="none" strike="noStrike">
                <a:solidFill>
                  <a:srgbClr val="3F3F3F"/>
                </a:solidFill>
                <a:latin typeface="Questrial"/>
                <a:ea typeface="Questrial"/>
                <a:cs typeface="Questrial"/>
                <a:sym typeface="Questrial"/>
              </a:rPr>
              <a:t>Uygulamanın tepki süresi kullanıcın beklentisiyle bütün parçalar ve operasyonlar için örtüşüyor mu?</a:t>
            </a:r>
            <a:endParaRPr/>
          </a:p>
          <a:p>
            <a:pPr indent="-342900" lvl="0" marL="342900" marR="0" rtl="0" algn="l">
              <a:lnSpc>
                <a:spcPct val="80000"/>
              </a:lnSpc>
              <a:spcBef>
                <a:spcPts val="1000"/>
              </a:spcBef>
              <a:spcAft>
                <a:spcPts val="0"/>
              </a:spcAft>
              <a:buClr>
                <a:schemeClr val="accent1"/>
              </a:buClr>
              <a:buFont typeface="Noto Sans Symbols"/>
              <a:buNone/>
            </a:pPr>
            <a:r>
              <a:t/>
            </a:r>
            <a:endParaRPr b="0" i="0" sz="1665" u="none" cap="none" strike="noStrike">
              <a:solidFill>
                <a:srgbClr val="3F3F3F"/>
              </a:solidFill>
              <a:latin typeface="Questrial"/>
              <a:ea typeface="Questrial"/>
              <a:cs typeface="Questrial"/>
              <a:sym typeface="Questrial"/>
            </a:endParaRPr>
          </a:p>
          <a:p>
            <a:pPr indent="-342900" lvl="0" marL="342900" marR="0" rtl="0" algn="l">
              <a:lnSpc>
                <a:spcPct val="80000"/>
              </a:lnSpc>
              <a:spcBef>
                <a:spcPts val="1000"/>
              </a:spcBef>
              <a:spcAft>
                <a:spcPts val="0"/>
              </a:spcAft>
              <a:buClr>
                <a:schemeClr val="accent1"/>
              </a:buClr>
              <a:buSzPts val="1631"/>
              <a:buFont typeface="Noto Sans Symbols"/>
              <a:buChar char="●"/>
            </a:pPr>
            <a:r>
              <a:rPr b="0" i="0" lang="tr-TR" sz="1665" u="none" cap="none" strike="noStrike">
                <a:solidFill>
                  <a:srgbClr val="3F3F3F"/>
                </a:solidFill>
                <a:latin typeface="Questrial"/>
                <a:ea typeface="Questrial"/>
                <a:cs typeface="Questrial"/>
                <a:sym typeface="Questrial"/>
              </a:rPr>
              <a:t>Diğer zamanlama kısıtlamaları belirlendi mi?</a:t>
            </a:r>
            <a:endParaRPr/>
          </a:p>
          <a:p>
            <a:pPr indent="-285750" lvl="1" marL="742950" marR="0" rtl="0" algn="l">
              <a:lnSpc>
                <a:spcPct val="80000"/>
              </a:lnSpc>
              <a:spcBef>
                <a:spcPts val="1000"/>
              </a:spcBef>
              <a:spcAft>
                <a:spcPts val="0"/>
              </a:spcAft>
              <a:buClr>
                <a:schemeClr val="accent1"/>
              </a:buClr>
              <a:buSzPts val="1460"/>
              <a:buFont typeface="Noto Sans Symbols"/>
              <a:buChar char="●"/>
            </a:pPr>
            <a:r>
              <a:rPr b="0" i="0" lang="tr-TR" sz="1480" u="none" cap="none" strike="noStrike">
                <a:solidFill>
                  <a:srgbClr val="3F3F3F"/>
                </a:solidFill>
                <a:latin typeface="Questrial"/>
                <a:ea typeface="Questrial"/>
                <a:cs typeface="Questrial"/>
                <a:sym typeface="Questrial"/>
              </a:rPr>
              <a:t>Örneğin veri transfer zamanı, hesaplama zamanı, ve sistem transfer hızı? (Burada SMS projesinden bahsedelim)</a:t>
            </a:r>
            <a:endParaRPr/>
          </a:p>
          <a:p>
            <a:pPr indent="-342900" lvl="0" marL="342900" marR="0" rtl="0" algn="l">
              <a:lnSpc>
                <a:spcPct val="80000"/>
              </a:lnSpc>
              <a:spcBef>
                <a:spcPts val="1000"/>
              </a:spcBef>
              <a:spcAft>
                <a:spcPts val="0"/>
              </a:spcAft>
              <a:buClr>
                <a:schemeClr val="accent1"/>
              </a:buClr>
              <a:buFont typeface="Noto Sans Symbols"/>
              <a:buNone/>
            </a:pPr>
            <a:r>
              <a:t/>
            </a:r>
            <a:endParaRPr b="0" i="0" sz="1665" u="none" cap="none" strike="noStrike">
              <a:solidFill>
                <a:srgbClr val="3F3F3F"/>
              </a:solidFill>
              <a:latin typeface="Questrial"/>
              <a:ea typeface="Questrial"/>
              <a:cs typeface="Questrial"/>
              <a:sym typeface="Questrial"/>
            </a:endParaRPr>
          </a:p>
          <a:p>
            <a:pPr indent="-342900" lvl="0" marL="342900" marR="0" rtl="0" algn="l">
              <a:lnSpc>
                <a:spcPct val="80000"/>
              </a:lnSpc>
              <a:spcBef>
                <a:spcPts val="1000"/>
              </a:spcBef>
              <a:spcAft>
                <a:spcPts val="0"/>
              </a:spcAft>
              <a:buClr>
                <a:schemeClr val="accent1"/>
              </a:buClr>
              <a:buSzPts val="1631"/>
              <a:buFont typeface="Noto Sans Symbols"/>
              <a:buChar char="●"/>
            </a:pPr>
            <a:r>
              <a:rPr b="0" i="0" lang="tr-TR" sz="1665" u="none" cap="none" strike="noStrike">
                <a:solidFill>
                  <a:srgbClr val="3F3F3F"/>
                </a:solidFill>
                <a:latin typeface="Questrial"/>
                <a:ea typeface="Questrial"/>
                <a:cs typeface="Questrial"/>
                <a:sym typeface="Questrial"/>
              </a:rPr>
              <a:t>Sistem için gerekli güvenlik prosedürleri ve seviyeleri belirlendi mi? (genelde bir uygulamaya erişimler kullanıcı yetkilerine göre sınırlandırılmalıdır)</a:t>
            </a:r>
            <a:endParaRPr/>
          </a:p>
          <a:p>
            <a:pPr indent="-342900" lvl="0" marL="342900" marR="0" rtl="0" algn="l">
              <a:lnSpc>
                <a:spcPct val="80000"/>
              </a:lnSpc>
              <a:spcBef>
                <a:spcPts val="1000"/>
              </a:spcBef>
              <a:spcAft>
                <a:spcPts val="0"/>
              </a:spcAft>
              <a:buClr>
                <a:schemeClr val="accent1"/>
              </a:buClr>
              <a:buFont typeface="Noto Sans Symbols"/>
              <a:buNone/>
            </a:pPr>
            <a:r>
              <a:t/>
            </a:r>
            <a:endParaRPr b="0" i="0" sz="1665" u="none" cap="none" strike="noStrike">
              <a:solidFill>
                <a:srgbClr val="3F3F3F"/>
              </a:solidFill>
              <a:latin typeface="Questrial"/>
              <a:ea typeface="Questrial"/>
              <a:cs typeface="Questrial"/>
              <a:sym typeface="Questrial"/>
            </a:endParaRPr>
          </a:p>
          <a:p>
            <a:pPr indent="-342900" lvl="0" marL="342900" marR="0" rtl="0" algn="l">
              <a:lnSpc>
                <a:spcPct val="80000"/>
              </a:lnSpc>
              <a:spcBef>
                <a:spcPts val="1000"/>
              </a:spcBef>
              <a:spcAft>
                <a:spcPts val="0"/>
              </a:spcAft>
              <a:buClr>
                <a:schemeClr val="accent1"/>
              </a:buClr>
              <a:buSzPts val="1631"/>
              <a:buFont typeface="Noto Sans Symbols"/>
              <a:buChar char="●"/>
            </a:pPr>
            <a:r>
              <a:rPr b="0" i="0" lang="tr-TR" sz="1665" u="none" cap="none" strike="noStrike">
                <a:solidFill>
                  <a:srgbClr val="3F3F3F"/>
                </a:solidFill>
                <a:latin typeface="Questrial"/>
                <a:ea typeface="Questrial"/>
                <a:cs typeface="Questrial"/>
                <a:sym typeface="Questrial"/>
              </a:rPr>
              <a:t>Sistemden beklenen kararlılık ve ayakta kalma süresi (up-time) belirlendi mi?</a:t>
            </a:r>
            <a:endParaRPr/>
          </a:p>
          <a:p>
            <a:pPr indent="-342900" lvl="0" marL="342900" marR="0" rtl="0" algn="l">
              <a:lnSpc>
                <a:spcPct val="80000"/>
              </a:lnSpc>
              <a:spcBef>
                <a:spcPts val="1000"/>
              </a:spcBef>
              <a:spcAft>
                <a:spcPts val="0"/>
              </a:spcAft>
              <a:buClr>
                <a:schemeClr val="accent1"/>
              </a:buClr>
              <a:buFont typeface="Noto Sans Symbols"/>
              <a:buNone/>
            </a:pPr>
            <a:r>
              <a:t/>
            </a:r>
            <a:endParaRPr b="0" i="0" sz="1665" u="none" cap="none" strike="noStrike">
              <a:solidFill>
                <a:srgbClr val="3F3F3F"/>
              </a:solidFill>
              <a:latin typeface="Questrial"/>
              <a:ea typeface="Questrial"/>
              <a:cs typeface="Questrial"/>
              <a:sym typeface="Questrial"/>
            </a:endParaRPr>
          </a:p>
          <a:p>
            <a:pPr indent="-342900" lvl="0" marL="342900" marR="0" rtl="0" algn="l">
              <a:lnSpc>
                <a:spcPct val="80000"/>
              </a:lnSpc>
              <a:spcBef>
                <a:spcPts val="1000"/>
              </a:spcBef>
              <a:spcAft>
                <a:spcPts val="0"/>
              </a:spcAft>
              <a:buClr>
                <a:schemeClr val="accent1"/>
              </a:buClr>
              <a:buSzPts val="1631"/>
              <a:buFont typeface="Noto Sans Symbols"/>
              <a:buChar char="●"/>
            </a:pPr>
            <a:r>
              <a:rPr b="0" i="0" lang="tr-TR" sz="1665" u="none" cap="none" strike="noStrike">
                <a:solidFill>
                  <a:srgbClr val="3F3F3F"/>
                </a:solidFill>
                <a:latin typeface="Questrial"/>
                <a:ea typeface="Questrial"/>
                <a:cs typeface="Questrial"/>
                <a:sym typeface="Questrial"/>
              </a:rPr>
              <a:t>Ayrıca, eğer sistemde bir arıza olursa verilerin sağlıklı şekilde saklanması garati edilebilir mi?</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445" name="Shape 445"/>
        <p:cNvGrpSpPr/>
        <p:nvPr/>
      </p:nvGrpSpPr>
      <p:grpSpPr>
        <a:xfrm>
          <a:off x="0" y="0"/>
          <a:ext cx="0" cy="0"/>
          <a:chOff x="0" y="0"/>
          <a:chExt cx="0" cy="0"/>
        </a:xfrm>
      </p:grpSpPr>
      <p:sp>
        <p:nvSpPr>
          <p:cNvPr id="446" name="Google Shape;446;p58"/>
          <p:cNvSpPr txBox="1"/>
          <p:nvPr>
            <p:ph type="title"/>
          </p:nvPr>
        </p:nvSpPr>
        <p:spPr>
          <a:xfrm>
            <a:off x="1867166" y="606179"/>
            <a:ext cx="10363200" cy="128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68DBA"/>
              </a:buClr>
              <a:buFont typeface="Questrial"/>
              <a:buNone/>
            </a:pPr>
            <a:r>
              <a:rPr b="0" i="0" lang="tr-TR" sz="3240" u="none" cap="none" strike="noStrike">
                <a:solidFill>
                  <a:srgbClr val="168DBA"/>
                </a:solidFill>
                <a:latin typeface="Questrial"/>
                <a:ea typeface="Questrial"/>
                <a:cs typeface="Questrial"/>
                <a:sym typeface="Questrial"/>
              </a:rPr>
              <a:t>Gereksinimler İçin Denetleme Listesi - 4</a:t>
            </a:r>
            <a:endParaRPr/>
          </a:p>
          <a:p>
            <a:pPr indent="0" lvl="0" marL="0" marR="0" rtl="0" algn="l">
              <a:lnSpc>
                <a:spcPct val="100000"/>
              </a:lnSpc>
              <a:spcBef>
                <a:spcPts val="0"/>
              </a:spcBef>
              <a:spcAft>
                <a:spcPts val="0"/>
              </a:spcAft>
              <a:buClr>
                <a:srgbClr val="168DBA"/>
              </a:buClr>
              <a:buFont typeface="Questrial"/>
              <a:buNone/>
            </a:pPr>
            <a:r>
              <a:rPr b="0" i="0" lang="tr-TR" sz="3240" u="none" cap="none" strike="noStrike">
                <a:solidFill>
                  <a:srgbClr val="168DBA"/>
                </a:solidFill>
                <a:latin typeface="Questrial"/>
                <a:ea typeface="Questrial"/>
                <a:cs typeface="Questrial"/>
                <a:sym typeface="Questrial"/>
              </a:rPr>
              <a:t>(Kalite gereksinimleri) </a:t>
            </a:r>
            <a:endParaRPr/>
          </a:p>
        </p:txBody>
      </p:sp>
      <p:sp>
        <p:nvSpPr>
          <p:cNvPr id="447" name="Google Shape;447;p58"/>
          <p:cNvSpPr txBox="1"/>
          <p:nvPr>
            <p:ph idx="1" type="body"/>
          </p:nvPr>
        </p:nvSpPr>
        <p:spPr>
          <a:xfrm>
            <a:off x="2592924" y="2133600"/>
            <a:ext cx="8911800" cy="43749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Makineler için hafıza ve disk kapasiteleri belirlendi mi?</a:t>
            </a:r>
            <a:endParaRPr/>
          </a:p>
          <a:p>
            <a:pPr indent="-342900" lvl="0" marL="3429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Sistemin bakım yapılabilirliği ve farklı fonksiyonel değişiklilere uygunluğu, çevresel faktörlerdeki değişime uygunluğu, yazılımdaki arayüzlerde olacak değişimlere uygunluğu belirlendi mi?</a:t>
            </a:r>
            <a:r>
              <a:rPr lang="tr-TR"/>
              <a:t>*</a:t>
            </a:r>
            <a:endParaRPr/>
          </a:p>
          <a:p>
            <a:pPr indent="0" lvl="0" marL="0" marR="0" rtl="0" algn="l">
              <a:lnSpc>
                <a:spcPct val="100000"/>
              </a:lnSpc>
              <a:spcBef>
                <a:spcPts val="1000"/>
              </a:spcBef>
              <a:spcAft>
                <a:spcPts val="0"/>
              </a:spcAft>
              <a:buNone/>
            </a:pPr>
            <a:r>
              <a:t/>
            </a:r>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Başarı ve başarısızlığın tanımı ve projeden minimum beklentiler belirlendi mi?</a:t>
            </a:r>
            <a:endParaRPr/>
          </a:p>
          <a:p>
            <a:pPr indent="-342900" lvl="0" marL="3429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452" name="Shape 452"/>
        <p:cNvGrpSpPr/>
        <p:nvPr/>
      </p:nvGrpSpPr>
      <p:grpSpPr>
        <a:xfrm>
          <a:off x="0" y="0"/>
          <a:ext cx="0" cy="0"/>
          <a:chOff x="0" y="0"/>
          <a:chExt cx="0" cy="0"/>
        </a:xfrm>
      </p:grpSpPr>
      <p:sp>
        <p:nvSpPr>
          <p:cNvPr id="453" name="Google Shape;453;p59"/>
          <p:cNvSpPr txBox="1"/>
          <p:nvPr>
            <p:ph type="title"/>
          </p:nvPr>
        </p:nvSpPr>
        <p:spPr>
          <a:xfrm>
            <a:off x="2592925" y="624110"/>
            <a:ext cx="8911800" cy="128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68DBA"/>
              </a:buClr>
              <a:buFont typeface="Questrial"/>
              <a:buNone/>
            </a:pPr>
            <a:r>
              <a:rPr b="0" i="0" lang="tr-TR" sz="3000" u="none" cap="none" strike="noStrike">
                <a:solidFill>
                  <a:srgbClr val="168DBA"/>
                </a:solidFill>
                <a:latin typeface="Questrial"/>
                <a:ea typeface="Questrial"/>
                <a:cs typeface="Questrial"/>
                <a:sym typeface="Questrial"/>
              </a:rPr>
              <a:t>Gereksinimlerin </a:t>
            </a:r>
            <a:r>
              <a:rPr b="0" i="1" lang="tr-TR" sz="3000" u="sng" cap="none" strike="noStrike">
                <a:solidFill>
                  <a:srgbClr val="FF0000"/>
                </a:solidFill>
                <a:latin typeface="Questrial"/>
                <a:ea typeface="Questrial"/>
                <a:cs typeface="Questrial"/>
                <a:sym typeface="Questrial"/>
              </a:rPr>
              <a:t>kalitesinin</a:t>
            </a:r>
            <a:r>
              <a:rPr b="0" i="0" lang="tr-TR" sz="3000" u="none" cap="none" strike="noStrike">
                <a:solidFill>
                  <a:srgbClr val="168DBA"/>
                </a:solidFill>
                <a:latin typeface="Questrial"/>
                <a:ea typeface="Questrial"/>
                <a:cs typeface="Questrial"/>
                <a:sym typeface="Questrial"/>
              </a:rPr>
              <a:t> denetlenmesi - 1</a:t>
            </a:r>
            <a:endParaRPr/>
          </a:p>
        </p:txBody>
      </p:sp>
      <p:sp>
        <p:nvSpPr>
          <p:cNvPr id="454" name="Google Shape;454;p59"/>
          <p:cNvSpPr txBox="1"/>
          <p:nvPr>
            <p:ph idx="1" type="body"/>
          </p:nvPr>
        </p:nvSpPr>
        <p:spPr>
          <a:xfrm>
            <a:off x="2592924" y="1595717"/>
            <a:ext cx="8911800" cy="4912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Gereksinimler kullanıcının dilinde, kolayca anlaşılır biçimde mi yazıldı?</a:t>
            </a:r>
            <a:endParaRPr/>
          </a:p>
          <a:p>
            <a:pPr indent="-342900" lvl="0" marL="3429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Gereksinimler birbiriyle çelişiyor mu?</a:t>
            </a:r>
            <a:endParaRPr/>
          </a:p>
          <a:p>
            <a:pPr indent="-342900" lvl="0" marL="3429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Birbirleriyle ilintili sistem çıktıları arasındaki tradeofflar belirlendi mi? (Örneğin, kararlılık ve doğruluk)</a:t>
            </a:r>
            <a:endParaRPr/>
          </a:p>
          <a:p>
            <a:pPr indent="-342900" lvl="0" marL="3429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Gereksinimler dizayn ayağına dokunmuyor mu ? (gereksinim dizayn içermmemeli)</a:t>
            </a:r>
            <a:endParaRPr/>
          </a:p>
          <a:p>
            <a:pPr indent="-342900" lvl="0" marL="3429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Gereksinimler yeterli detaylara sahip mi?</a:t>
            </a:r>
            <a:endParaRPr/>
          </a:p>
          <a:p>
            <a:pPr indent="-285750" lvl="1" marL="742950" marR="0" rtl="0" algn="l">
              <a:lnSpc>
                <a:spcPct val="100000"/>
              </a:lnSpc>
              <a:spcBef>
                <a:spcPts val="1000"/>
              </a:spcBef>
              <a:spcAft>
                <a:spcPts val="0"/>
              </a:spcAft>
              <a:buClr>
                <a:schemeClr val="accent1"/>
              </a:buClr>
              <a:buSzPts val="1600"/>
              <a:buFont typeface="Noto Sans Symbols"/>
              <a:buChar char="●"/>
            </a:pPr>
            <a:r>
              <a:rPr b="0" i="0" lang="tr-TR" sz="1600" u="none" cap="none" strike="noStrike">
                <a:solidFill>
                  <a:srgbClr val="3F3F3F"/>
                </a:solidFill>
                <a:latin typeface="Questrial"/>
                <a:ea typeface="Questrial"/>
                <a:cs typeface="Questrial"/>
                <a:sym typeface="Questrial"/>
              </a:rPr>
              <a:t>Herhangi bir gereksinim daha detaylandırılmalı mı?</a:t>
            </a:r>
            <a:endParaRPr/>
          </a:p>
          <a:p>
            <a:pPr indent="-285750" lvl="1" marL="742950" marR="0" rtl="0" algn="l">
              <a:lnSpc>
                <a:spcPct val="100000"/>
              </a:lnSpc>
              <a:spcBef>
                <a:spcPts val="1000"/>
              </a:spcBef>
              <a:spcAft>
                <a:spcPts val="0"/>
              </a:spcAft>
              <a:buClr>
                <a:schemeClr val="accent1"/>
              </a:buClr>
              <a:buSzPts val="1600"/>
              <a:buFont typeface="Noto Sans Symbols"/>
              <a:buChar char="●"/>
            </a:pPr>
            <a:r>
              <a:rPr b="0" i="0" lang="tr-TR" sz="1600" u="none" cap="none" strike="noStrike">
                <a:solidFill>
                  <a:srgbClr val="3F3F3F"/>
                </a:solidFill>
                <a:latin typeface="Questrial"/>
                <a:ea typeface="Questrial"/>
                <a:cs typeface="Questrial"/>
                <a:sym typeface="Questrial"/>
              </a:rPr>
              <a:t>Herhangi bir gereksinim gereksiz yere detaylandırılmış mı?</a:t>
            </a:r>
            <a:endParaRPr/>
          </a:p>
          <a:p>
            <a:pPr indent="-342900" lvl="0" marL="3429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459" name="Shape 459"/>
        <p:cNvGrpSpPr/>
        <p:nvPr/>
      </p:nvGrpSpPr>
      <p:grpSpPr>
        <a:xfrm>
          <a:off x="0" y="0"/>
          <a:ext cx="0" cy="0"/>
          <a:chOff x="0" y="0"/>
          <a:chExt cx="0" cy="0"/>
        </a:xfrm>
      </p:grpSpPr>
      <p:sp>
        <p:nvSpPr>
          <p:cNvPr id="460" name="Google Shape;460;p60"/>
          <p:cNvSpPr txBox="1"/>
          <p:nvPr>
            <p:ph type="title"/>
          </p:nvPr>
        </p:nvSpPr>
        <p:spPr>
          <a:xfrm>
            <a:off x="2592925" y="624110"/>
            <a:ext cx="8911800" cy="128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68DBA"/>
              </a:buClr>
              <a:buFont typeface="Questrial"/>
              <a:buNone/>
            </a:pPr>
            <a:r>
              <a:rPr b="0" i="0" lang="tr-TR" sz="3000" u="none" cap="none" strike="noStrike">
                <a:solidFill>
                  <a:srgbClr val="168DBA"/>
                </a:solidFill>
                <a:latin typeface="Questrial"/>
                <a:ea typeface="Questrial"/>
                <a:cs typeface="Questrial"/>
                <a:sym typeface="Questrial"/>
              </a:rPr>
              <a:t>Gereksinimlerin kalitesini denetlenmesi - 2</a:t>
            </a:r>
            <a:endParaRPr/>
          </a:p>
        </p:txBody>
      </p:sp>
      <p:sp>
        <p:nvSpPr>
          <p:cNvPr id="461" name="Google Shape;461;p60"/>
          <p:cNvSpPr txBox="1"/>
          <p:nvPr>
            <p:ph idx="1" type="body"/>
          </p:nvPr>
        </p:nvSpPr>
        <p:spPr>
          <a:xfrm>
            <a:off x="2592924" y="1595717"/>
            <a:ext cx="8911800" cy="4912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Her şeyden önemlisi, </a:t>
            </a:r>
            <a:r>
              <a:rPr b="0" i="0" lang="tr-TR" sz="1800" u="none" cap="none" strike="noStrike">
                <a:solidFill>
                  <a:srgbClr val="000000"/>
                </a:solidFill>
                <a:latin typeface="Questrial"/>
                <a:ea typeface="Questrial"/>
                <a:cs typeface="Questrial"/>
                <a:sym typeface="Questrial"/>
              </a:rPr>
              <a:t>gereksinimler herhangi bir geliştirici gurubuna verildiğinde onlar tarafından</a:t>
            </a:r>
            <a:r>
              <a:rPr b="1" i="1" lang="tr-TR" sz="1800" u="none" cap="none" strike="noStrike">
                <a:solidFill>
                  <a:srgbClr val="FF0000"/>
                </a:solidFill>
                <a:latin typeface="Questrial"/>
                <a:ea typeface="Questrial"/>
                <a:cs typeface="Questrial"/>
                <a:sym typeface="Questrial"/>
              </a:rPr>
              <a:t> </a:t>
            </a:r>
            <a:r>
              <a:rPr b="1" i="1" lang="tr-TR" sz="1800" u="sng" cap="none" strike="noStrike">
                <a:solidFill>
                  <a:srgbClr val="FF0000"/>
                </a:solidFill>
                <a:latin typeface="Questrial"/>
                <a:ea typeface="Questrial"/>
                <a:cs typeface="Questrial"/>
                <a:sym typeface="Questrial"/>
              </a:rPr>
              <a:t>kolayca anlaşılıp, dizayn aşamasına geçilebilir mi?</a:t>
            </a:r>
            <a:endParaRPr/>
          </a:p>
          <a:p>
            <a:pPr indent="-342900" lvl="0" marL="342900" marR="0" rtl="0" algn="l">
              <a:lnSpc>
                <a:spcPct val="100000"/>
              </a:lnSpc>
              <a:spcBef>
                <a:spcPts val="1000"/>
              </a:spcBef>
              <a:spcAft>
                <a:spcPts val="0"/>
              </a:spcAft>
              <a:buClr>
                <a:schemeClr val="accent1"/>
              </a:buClr>
              <a:buFont typeface="Noto Sans Symbols"/>
              <a:buNone/>
            </a:pPr>
            <a:r>
              <a:t/>
            </a:r>
            <a:endParaRPr b="1" i="0" sz="1800" u="none" cap="none" strike="noStrike">
              <a:solidFill>
                <a:srgbClr val="FF0000"/>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chemeClr val="dk1"/>
                </a:solidFill>
                <a:latin typeface="Questrial"/>
                <a:ea typeface="Questrial"/>
                <a:cs typeface="Questrial"/>
                <a:sym typeface="Questrial"/>
              </a:rPr>
              <a:t>Gereksinim parçaları problem için </a:t>
            </a:r>
            <a:r>
              <a:rPr b="1" i="1" lang="tr-TR" sz="1800" u="sng" cap="none" strike="noStrike">
                <a:solidFill>
                  <a:srgbClr val="FF0000"/>
                </a:solidFill>
                <a:latin typeface="Questrial"/>
                <a:ea typeface="Questrial"/>
                <a:cs typeface="Questrial"/>
                <a:sym typeface="Questrial"/>
              </a:rPr>
              <a:t>gerekli mi ve gereksinimden orijinal probleme varılabilir mi </a:t>
            </a:r>
            <a:r>
              <a:rPr b="0" i="0" lang="tr-TR" sz="1800" u="none" cap="none" strike="noStrike">
                <a:solidFill>
                  <a:schemeClr val="dk1"/>
                </a:solidFill>
                <a:latin typeface="Questrial"/>
                <a:ea typeface="Questrial"/>
                <a:cs typeface="Questrial"/>
                <a:sym typeface="Questrial"/>
              </a:rPr>
              <a:t>? (Bazen sorunla alakasız gereksinimler listeye eklenebilir)</a:t>
            </a:r>
            <a:endParaRPr/>
          </a:p>
          <a:p>
            <a:pPr indent="-342900" lvl="0" marL="3429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Her gereksinim sistem içinde </a:t>
            </a:r>
            <a:r>
              <a:rPr b="1" i="1" lang="tr-TR" sz="1800" u="sng" cap="none" strike="noStrike">
                <a:solidFill>
                  <a:srgbClr val="FF0000"/>
                </a:solidFill>
                <a:latin typeface="Questrial"/>
                <a:ea typeface="Questrial"/>
                <a:cs typeface="Questrial"/>
                <a:sym typeface="Questrial"/>
              </a:rPr>
              <a:t>bağımsız olarak test</a:t>
            </a:r>
            <a:r>
              <a:rPr b="0" i="0" lang="tr-TR" sz="1800" u="none" cap="none" strike="noStrike">
                <a:solidFill>
                  <a:srgbClr val="3F3F3F"/>
                </a:solidFill>
                <a:latin typeface="Questrial"/>
                <a:ea typeface="Questrial"/>
                <a:cs typeface="Questrial"/>
                <a:sym typeface="Questrial"/>
              </a:rPr>
              <a:t> edilebilir mi?</a:t>
            </a:r>
            <a:endParaRPr/>
          </a:p>
          <a:p>
            <a:pPr indent="-342900" lvl="0" marL="3429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Eğer gereksinimler değişecekse, </a:t>
            </a:r>
            <a:r>
              <a:rPr b="1" i="1" lang="tr-TR" sz="1800" u="sng" cap="none" strike="noStrike">
                <a:solidFill>
                  <a:srgbClr val="FF0000"/>
                </a:solidFill>
                <a:latin typeface="Questrial"/>
                <a:ea typeface="Questrial"/>
                <a:cs typeface="Questrial"/>
                <a:sym typeface="Questrial"/>
              </a:rPr>
              <a:t>değişme ihtimali olan gereksinimler</a:t>
            </a:r>
            <a:r>
              <a:rPr b="0" i="0" lang="tr-TR" sz="1800" u="none" cap="none" strike="noStrike">
                <a:solidFill>
                  <a:srgbClr val="3F3F3F"/>
                </a:solidFill>
                <a:latin typeface="Questrial"/>
                <a:ea typeface="Questrial"/>
                <a:cs typeface="Questrial"/>
                <a:sym typeface="Questrial"/>
              </a:rPr>
              <a:t> belirlendi mi? Ve nasıl değişebilecekleri belirlendi mi?</a:t>
            </a:r>
            <a:endParaRPr/>
          </a:p>
          <a:p>
            <a:pPr indent="-342900" lvl="0" marL="3429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465" name="Shape 465"/>
        <p:cNvGrpSpPr/>
        <p:nvPr/>
      </p:nvGrpSpPr>
      <p:grpSpPr>
        <a:xfrm>
          <a:off x="0" y="0"/>
          <a:ext cx="0" cy="0"/>
          <a:chOff x="0" y="0"/>
          <a:chExt cx="0" cy="0"/>
        </a:xfrm>
      </p:grpSpPr>
      <p:sp>
        <p:nvSpPr>
          <p:cNvPr id="466" name="Google Shape;466;p61"/>
          <p:cNvSpPr txBox="1"/>
          <p:nvPr>
            <p:ph type="title"/>
          </p:nvPr>
        </p:nvSpPr>
        <p:spPr>
          <a:xfrm>
            <a:off x="2592925" y="624103"/>
            <a:ext cx="8911800" cy="87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68DBA"/>
              </a:buClr>
              <a:buFont typeface="Questrial"/>
              <a:buNone/>
            </a:pPr>
            <a:r>
              <a:rPr b="0" i="0" lang="tr-TR" sz="3600" u="none" cap="none" strike="noStrike">
                <a:solidFill>
                  <a:srgbClr val="168DBA"/>
                </a:solidFill>
                <a:latin typeface="Questrial"/>
                <a:ea typeface="Questrial"/>
                <a:cs typeface="Questrial"/>
                <a:sym typeface="Questrial"/>
              </a:rPr>
              <a:t>Ve son olarak; Gereksinimler tam mıdır?</a:t>
            </a:r>
            <a:endParaRPr/>
          </a:p>
        </p:txBody>
      </p:sp>
      <p:sp>
        <p:nvSpPr>
          <p:cNvPr id="467" name="Google Shape;467;p61"/>
          <p:cNvSpPr txBox="1"/>
          <p:nvPr>
            <p:ph idx="1" type="body"/>
          </p:nvPr>
        </p:nvSpPr>
        <p:spPr>
          <a:xfrm>
            <a:off x="2365186" y="1821500"/>
            <a:ext cx="8915400" cy="3777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Eğer gereksinim sırasında bazı alanlar tanımlanmamışsa, </a:t>
            </a:r>
            <a:r>
              <a:rPr b="1" i="1" lang="tr-TR" sz="1800" u="sng" cap="none" strike="noStrike">
                <a:solidFill>
                  <a:srgbClr val="FF0000"/>
                </a:solidFill>
                <a:latin typeface="Questrial"/>
                <a:ea typeface="Questrial"/>
                <a:cs typeface="Questrial"/>
                <a:sym typeface="Questrial"/>
              </a:rPr>
              <a:t>tanımlanmamış alanlar belirlendi</a:t>
            </a:r>
            <a:r>
              <a:rPr b="0" i="0" lang="tr-TR" sz="1800" u="none" cap="none" strike="noStrike">
                <a:solidFill>
                  <a:srgbClr val="3F3F3F"/>
                </a:solidFill>
                <a:latin typeface="Questrial"/>
                <a:ea typeface="Questrial"/>
                <a:cs typeface="Questrial"/>
                <a:sym typeface="Questrial"/>
              </a:rPr>
              <a:t> mi?</a:t>
            </a:r>
            <a:endParaRPr/>
          </a:p>
          <a:p>
            <a:pPr indent="-342900" lvl="0" marL="3429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Gereksinimler sağlandığında ürün kullanıcı tarafından </a:t>
            </a:r>
            <a:r>
              <a:rPr b="1" i="1" lang="tr-TR" sz="1800" u="sng" cap="none" strike="noStrike">
                <a:solidFill>
                  <a:srgbClr val="FF0000"/>
                </a:solidFill>
                <a:latin typeface="Questrial"/>
                <a:ea typeface="Questrial"/>
                <a:cs typeface="Questrial"/>
                <a:sym typeface="Questrial"/>
              </a:rPr>
              <a:t>kabul edilebilir</a:t>
            </a:r>
            <a:r>
              <a:rPr b="0" i="0" lang="tr-TR" sz="1800" u="none" cap="none" strike="noStrike">
                <a:solidFill>
                  <a:srgbClr val="3F3F3F"/>
                </a:solidFill>
                <a:latin typeface="Questrial"/>
                <a:ea typeface="Questrial"/>
                <a:cs typeface="Questrial"/>
                <a:sym typeface="Questrial"/>
              </a:rPr>
              <a:t> bulunacak mıdır?</a:t>
            </a:r>
            <a:endParaRPr/>
          </a:p>
          <a:p>
            <a:pPr indent="-285750" lvl="1" marL="742950" marR="0" rtl="0" algn="l">
              <a:lnSpc>
                <a:spcPct val="100000"/>
              </a:lnSpc>
              <a:spcBef>
                <a:spcPts val="1000"/>
              </a:spcBef>
              <a:spcAft>
                <a:spcPts val="0"/>
              </a:spcAft>
              <a:buClr>
                <a:schemeClr val="accent1"/>
              </a:buClr>
              <a:buFont typeface="Noto Sans Symbols"/>
              <a:buNone/>
            </a:pPr>
            <a:r>
              <a:t/>
            </a:r>
            <a:endParaRPr b="0" i="0" sz="1600"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Gereksinimlerle alakalı kuşkularınız var mı? (6. his)</a:t>
            </a:r>
            <a:endParaRPr/>
          </a:p>
          <a:p>
            <a:pPr indent="-342900" lvl="0" marL="342900" marR="0" rtl="0" algn="l">
              <a:lnSpc>
                <a:spcPct val="100000"/>
              </a:lnSpc>
              <a:spcBef>
                <a:spcPts val="1000"/>
              </a:spcBef>
              <a:spcAft>
                <a:spcPts val="0"/>
              </a:spcAft>
              <a:buClr>
                <a:schemeClr val="accent1"/>
              </a:buClr>
              <a:buFont typeface="Noto Sans Symbols"/>
              <a:buNone/>
            </a:pPr>
            <a:r>
              <a:t/>
            </a:r>
            <a:endParaRPr b="0" i="0" sz="1800" u="none" cap="none" strike="noStrike">
              <a:solidFill>
                <a:srgbClr val="3F3F3F"/>
              </a:solidFill>
              <a:latin typeface="Questrial"/>
              <a:ea typeface="Questrial"/>
              <a:cs typeface="Questrial"/>
              <a:sym typeface="Questrial"/>
            </a:endParaRPr>
          </a:p>
          <a:p>
            <a:pPr indent="-342900" lvl="0" marL="342900" marR="0" rtl="0" algn="l">
              <a:lnSpc>
                <a:spcPct val="10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Questrial"/>
                <a:ea typeface="Questrial"/>
                <a:cs typeface="Questrial"/>
                <a:sym typeface="Questrial"/>
              </a:rPr>
              <a:t>Uygulaması zor yada </a:t>
            </a:r>
            <a:r>
              <a:rPr b="1" i="1" lang="tr-TR" sz="1800" u="sng" cap="none" strike="noStrike">
                <a:solidFill>
                  <a:srgbClr val="FF0000"/>
                </a:solidFill>
                <a:latin typeface="Questrial"/>
                <a:ea typeface="Questrial"/>
                <a:cs typeface="Questrial"/>
                <a:sym typeface="Questrial"/>
              </a:rPr>
              <a:t>imkansız gereksinimleri</a:t>
            </a:r>
            <a:r>
              <a:rPr b="0" i="0" lang="tr-TR" sz="1800" u="none" cap="none" strike="noStrike">
                <a:solidFill>
                  <a:srgbClr val="3F3F3F"/>
                </a:solidFill>
                <a:latin typeface="Questrial"/>
                <a:ea typeface="Questrial"/>
                <a:cs typeface="Questrial"/>
                <a:sym typeface="Questrial"/>
              </a:rPr>
              <a:t> elediniz mi? Yada uygulanabilir hale getirdiniz mi?</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472" name="Shape 472"/>
        <p:cNvGrpSpPr/>
        <p:nvPr/>
      </p:nvGrpSpPr>
      <p:grpSpPr>
        <a:xfrm>
          <a:off x="0" y="0"/>
          <a:ext cx="0" cy="0"/>
          <a:chOff x="0" y="0"/>
          <a:chExt cx="0" cy="0"/>
        </a:xfrm>
      </p:grpSpPr>
      <p:sp>
        <p:nvSpPr>
          <p:cNvPr id="473" name="Google Shape;473;p62"/>
          <p:cNvSpPr txBox="1"/>
          <p:nvPr>
            <p:ph type="title"/>
          </p:nvPr>
        </p:nvSpPr>
        <p:spPr>
          <a:xfrm>
            <a:off x="2592925" y="624110"/>
            <a:ext cx="89118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Gereksinim belirleme calışması</a:t>
            </a:r>
            <a:endParaRPr/>
          </a:p>
        </p:txBody>
      </p:sp>
      <p:sp>
        <p:nvSpPr>
          <p:cNvPr id="474" name="Google Shape;474;p62"/>
          <p:cNvSpPr txBox="1"/>
          <p:nvPr>
            <p:ph idx="1" type="body"/>
          </p:nvPr>
        </p:nvSpPr>
        <p:spPr>
          <a:xfrm>
            <a:off x="2589212" y="2133600"/>
            <a:ext cx="8915400" cy="3777600"/>
          </a:xfrm>
          <a:prstGeom prst="rect">
            <a:avLst/>
          </a:prstGeom>
        </p:spPr>
        <p:txBody>
          <a:bodyPr anchorCtr="0" anchor="t" bIns="91425" lIns="91425" spcFirstLastPara="1" rIns="91425" wrap="square" tIns="91425">
            <a:noAutofit/>
          </a:bodyPr>
          <a:lstStyle/>
          <a:p>
            <a:pPr indent="-228600" lvl="0" marL="342900" rtl="0" algn="l">
              <a:spcBef>
                <a:spcPts val="1000"/>
              </a:spcBef>
              <a:spcAft>
                <a:spcPts val="0"/>
              </a:spcAft>
              <a:buNone/>
            </a:pPr>
            <a:r>
              <a:rPr lang="tr-TR"/>
              <a:t>Şimdi sizden 5 kişilik gruplar oluşturarak bahçe bakımı yapmak için online bahçıvanları bulabileceğiniz bir servis için gereksinim analizi yapmanızı istiyorum. Lütfen gereksinimlerinizi yukarıdaki gereksinim kontrol listesine göre değerlendiriniz. 20 dakika sonra grubun liderinden gereksinimleri ve gereksinimlerin kontrol listesiyle olan uyumunu dinleyeceğiz.</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479" name="Shape 479"/>
        <p:cNvGrpSpPr/>
        <p:nvPr/>
      </p:nvGrpSpPr>
      <p:grpSpPr>
        <a:xfrm>
          <a:off x="0" y="0"/>
          <a:ext cx="0" cy="0"/>
          <a:chOff x="0" y="0"/>
          <a:chExt cx="0" cy="0"/>
        </a:xfrm>
      </p:grpSpPr>
      <p:sp>
        <p:nvSpPr>
          <p:cNvPr id="480" name="Google Shape;480;p63"/>
          <p:cNvSpPr txBox="1"/>
          <p:nvPr>
            <p:ph type="title"/>
          </p:nvPr>
        </p:nvSpPr>
        <p:spPr>
          <a:xfrm>
            <a:off x="2589212" y="2058750"/>
            <a:ext cx="8915400" cy="1468800"/>
          </a:xfrm>
          <a:prstGeom prst="rect">
            <a:avLst/>
          </a:prstGeom>
        </p:spPr>
        <p:txBody>
          <a:bodyPr anchorCtr="0" anchor="b" bIns="91425" lIns="91425" spcFirstLastPara="1" rIns="91425" wrap="square" tIns="91425">
            <a:noAutofit/>
          </a:bodyPr>
          <a:lstStyle/>
          <a:p>
            <a:pPr indent="0" lvl="0" marL="0" rtl="0" algn="l">
              <a:lnSpc>
                <a:spcPct val="150000"/>
              </a:lnSpc>
              <a:spcBef>
                <a:spcPts val="0"/>
              </a:spcBef>
              <a:spcAft>
                <a:spcPts val="0"/>
              </a:spcAft>
              <a:buNone/>
            </a:pPr>
            <a:r>
              <a:rPr lang="tr-TR" sz="3600"/>
              <a:t>Girişimciliğe Kısa Bir Giriş</a:t>
            </a:r>
            <a:endParaRPr b="1" sz="4800"/>
          </a:p>
        </p:txBody>
      </p:sp>
      <p:sp>
        <p:nvSpPr>
          <p:cNvPr id="481" name="Google Shape;481;p63"/>
          <p:cNvSpPr txBox="1"/>
          <p:nvPr>
            <p:ph idx="1" type="body"/>
          </p:nvPr>
        </p:nvSpPr>
        <p:spPr>
          <a:xfrm>
            <a:off x="2589212" y="3530129"/>
            <a:ext cx="8915400" cy="8604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tr-TR"/>
              <a:t>Sunum </a:t>
            </a:r>
            <a:r>
              <a:rPr lang="tr-TR"/>
              <a:t>Dr. Edwin Cottrell’den Kısmen alıntıdır. Orjinal sunuma </a:t>
            </a:r>
            <a:r>
              <a:rPr lang="tr-TR" sz="1200" u="sng">
                <a:solidFill>
                  <a:schemeClr val="hlink"/>
                </a:solidFill>
                <a:hlinkClick r:id="rId3"/>
              </a:rPr>
              <a:t>https://www.wcupa.edu/business-PublicManagement/CottrellCenter/documents/entrepreneurship101.pdf</a:t>
            </a:r>
            <a:r>
              <a:rPr lang="tr-TR"/>
              <a:t> adresinden erişebilirsiniz.</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486" name="Shape 486"/>
        <p:cNvGrpSpPr/>
        <p:nvPr/>
      </p:nvGrpSpPr>
      <p:grpSpPr>
        <a:xfrm>
          <a:off x="0" y="0"/>
          <a:ext cx="0" cy="0"/>
          <a:chOff x="0" y="0"/>
          <a:chExt cx="0" cy="0"/>
        </a:xfrm>
      </p:grpSpPr>
      <p:sp>
        <p:nvSpPr>
          <p:cNvPr id="487" name="Google Shape;487;p64"/>
          <p:cNvSpPr txBox="1"/>
          <p:nvPr>
            <p:ph type="title"/>
          </p:nvPr>
        </p:nvSpPr>
        <p:spPr>
          <a:xfrm>
            <a:off x="2592924" y="624110"/>
            <a:ext cx="89118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Girişimciliğin Altın Kuralları</a:t>
            </a:r>
            <a:endParaRPr/>
          </a:p>
        </p:txBody>
      </p:sp>
      <p:sp>
        <p:nvSpPr>
          <p:cNvPr id="488" name="Google Shape;488;p64"/>
          <p:cNvSpPr txBox="1"/>
          <p:nvPr>
            <p:ph idx="1" type="body"/>
          </p:nvPr>
        </p:nvSpPr>
        <p:spPr>
          <a:xfrm>
            <a:off x="2589212" y="2133600"/>
            <a:ext cx="4314000" cy="37776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tr-TR"/>
              <a:t> Başarının 7 Anahtarı</a:t>
            </a:r>
            <a:endParaRPr/>
          </a:p>
          <a:p>
            <a:pPr indent="0" lvl="0" marL="0" rtl="0" algn="l">
              <a:spcBef>
                <a:spcPts val="1000"/>
              </a:spcBef>
              <a:spcAft>
                <a:spcPts val="0"/>
              </a:spcAft>
              <a:buNone/>
            </a:pPr>
            <a:r>
              <a:rPr lang="tr-TR"/>
              <a:t> 1. Fikir Üretme </a:t>
            </a:r>
            <a:endParaRPr/>
          </a:p>
          <a:p>
            <a:pPr indent="0" lvl="0" marL="0" rtl="0" algn="l">
              <a:spcBef>
                <a:spcPts val="1000"/>
              </a:spcBef>
              <a:spcAft>
                <a:spcPts val="0"/>
              </a:spcAft>
              <a:buNone/>
            </a:pPr>
            <a:r>
              <a:rPr lang="tr-TR"/>
              <a:t> 2. Kaynak  </a:t>
            </a:r>
            <a:endParaRPr/>
          </a:p>
          <a:p>
            <a:pPr indent="0" lvl="0" marL="0" rtl="0" algn="l">
              <a:spcBef>
                <a:spcPts val="1000"/>
              </a:spcBef>
              <a:spcAft>
                <a:spcPts val="0"/>
              </a:spcAft>
              <a:buNone/>
            </a:pPr>
            <a:r>
              <a:rPr lang="tr-TR"/>
              <a:t> 3. Yasal Sorunlar </a:t>
            </a:r>
            <a:endParaRPr/>
          </a:p>
          <a:p>
            <a:pPr indent="0" lvl="0" marL="0" rtl="0" algn="l">
              <a:spcBef>
                <a:spcPts val="1000"/>
              </a:spcBef>
              <a:spcAft>
                <a:spcPts val="0"/>
              </a:spcAft>
              <a:buNone/>
            </a:pPr>
            <a:r>
              <a:rPr lang="tr-TR"/>
              <a:t> 4. Pazarlama </a:t>
            </a:r>
            <a:endParaRPr/>
          </a:p>
          <a:p>
            <a:pPr indent="0" lvl="0" marL="0" rtl="0" algn="l">
              <a:spcBef>
                <a:spcPts val="1000"/>
              </a:spcBef>
              <a:spcAft>
                <a:spcPts val="0"/>
              </a:spcAft>
              <a:buNone/>
            </a:pPr>
            <a:r>
              <a:rPr lang="tr-TR"/>
              <a:t> 5. İş Planı (İş Nasıl Ölçeklenecek ) </a:t>
            </a:r>
            <a:endParaRPr/>
          </a:p>
          <a:p>
            <a:pPr indent="0" lvl="0" marL="0" rtl="0" algn="l">
              <a:spcBef>
                <a:spcPts val="1000"/>
              </a:spcBef>
              <a:spcAft>
                <a:spcPts val="0"/>
              </a:spcAft>
              <a:buNone/>
            </a:pPr>
            <a:r>
              <a:rPr lang="tr-TR"/>
              <a:t> 6. Ne kadar Ödün vereceksiniz? </a:t>
            </a:r>
            <a:endParaRPr/>
          </a:p>
          <a:p>
            <a:pPr indent="0" lvl="0" marL="0" rtl="0" algn="l">
              <a:spcBef>
                <a:spcPts val="1000"/>
              </a:spcBef>
              <a:spcAft>
                <a:spcPts val="0"/>
              </a:spcAft>
              <a:buNone/>
            </a:pPr>
            <a:r>
              <a:rPr lang="tr-TR"/>
              <a:t> 7. Araştırmanızı yaptınız mı?</a:t>
            </a:r>
            <a:endParaRPr/>
          </a:p>
        </p:txBody>
      </p:sp>
      <p:pic>
        <p:nvPicPr>
          <p:cNvPr id="489" name="Google Shape;489;p64"/>
          <p:cNvPicPr preferRelativeResize="0"/>
          <p:nvPr/>
        </p:nvPicPr>
        <p:blipFill rotWithShape="1">
          <a:blip r:embed="rId3">
            <a:alphaModFix/>
          </a:blip>
          <a:srcRect b="0" l="25940" r="25003" t="0"/>
          <a:stretch/>
        </p:blipFill>
        <p:spPr>
          <a:xfrm>
            <a:off x="6060600" y="1848175"/>
            <a:ext cx="1541676" cy="1767725"/>
          </a:xfrm>
          <a:prstGeom prst="rect">
            <a:avLst/>
          </a:prstGeom>
          <a:noFill/>
          <a:ln>
            <a:noFill/>
          </a:ln>
        </p:spPr>
      </p:pic>
      <p:pic>
        <p:nvPicPr>
          <p:cNvPr id="490" name="Google Shape;490;p64"/>
          <p:cNvPicPr preferRelativeResize="0"/>
          <p:nvPr/>
        </p:nvPicPr>
        <p:blipFill>
          <a:blip r:embed="rId4">
            <a:alphaModFix/>
          </a:blip>
          <a:stretch>
            <a:fillRect/>
          </a:stretch>
        </p:blipFill>
        <p:spPr>
          <a:xfrm>
            <a:off x="7662002" y="1848187"/>
            <a:ext cx="1811291" cy="1196875"/>
          </a:xfrm>
          <a:prstGeom prst="rect">
            <a:avLst/>
          </a:prstGeom>
          <a:noFill/>
          <a:ln>
            <a:noFill/>
          </a:ln>
        </p:spPr>
      </p:pic>
      <p:pic>
        <p:nvPicPr>
          <p:cNvPr id="491" name="Google Shape;491;p64"/>
          <p:cNvPicPr preferRelativeResize="0"/>
          <p:nvPr/>
        </p:nvPicPr>
        <p:blipFill>
          <a:blip r:embed="rId5">
            <a:alphaModFix/>
          </a:blip>
          <a:stretch>
            <a:fillRect/>
          </a:stretch>
        </p:blipFill>
        <p:spPr>
          <a:xfrm>
            <a:off x="7662000" y="3158625"/>
            <a:ext cx="1811300" cy="1206325"/>
          </a:xfrm>
          <a:prstGeom prst="rect">
            <a:avLst/>
          </a:prstGeom>
          <a:noFill/>
          <a:ln>
            <a:noFill/>
          </a:ln>
        </p:spPr>
      </p:pic>
      <p:pic>
        <p:nvPicPr>
          <p:cNvPr id="492" name="Google Shape;492;p64"/>
          <p:cNvPicPr preferRelativeResize="0"/>
          <p:nvPr/>
        </p:nvPicPr>
        <p:blipFill>
          <a:blip r:embed="rId6">
            <a:alphaModFix/>
          </a:blip>
          <a:stretch>
            <a:fillRect/>
          </a:stretch>
        </p:blipFill>
        <p:spPr>
          <a:xfrm>
            <a:off x="9533025" y="1848174"/>
            <a:ext cx="2279775" cy="1196876"/>
          </a:xfrm>
          <a:prstGeom prst="rect">
            <a:avLst/>
          </a:prstGeom>
          <a:noFill/>
          <a:ln>
            <a:noFill/>
          </a:ln>
        </p:spPr>
      </p:pic>
      <p:pic>
        <p:nvPicPr>
          <p:cNvPr id="493" name="Google Shape;493;p64"/>
          <p:cNvPicPr preferRelativeResize="0"/>
          <p:nvPr/>
        </p:nvPicPr>
        <p:blipFill>
          <a:blip r:embed="rId7">
            <a:alphaModFix/>
          </a:blip>
          <a:stretch>
            <a:fillRect/>
          </a:stretch>
        </p:blipFill>
        <p:spPr>
          <a:xfrm>
            <a:off x="9533025" y="3163338"/>
            <a:ext cx="2393775" cy="1196876"/>
          </a:xfrm>
          <a:prstGeom prst="rect">
            <a:avLst/>
          </a:prstGeom>
          <a:noFill/>
          <a:ln>
            <a:noFill/>
          </a:ln>
        </p:spPr>
      </p:pic>
      <p:pic>
        <p:nvPicPr>
          <p:cNvPr id="494" name="Google Shape;494;p64"/>
          <p:cNvPicPr preferRelativeResize="0"/>
          <p:nvPr/>
        </p:nvPicPr>
        <p:blipFill>
          <a:blip r:embed="rId8">
            <a:alphaModFix/>
          </a:blip>
          <a:stretch>
            <a:fillRect/>
          </a:stretch>
        </p:blipFill>
        <p:spPr>
          <a:xfrm>
            <a:off x="9642400" y="4364950"/>
            <a:ext cx="2284412" cy="171110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499" name="Shape 499"/>
        <p:cNvGrpSpPr/>
        <p:nvPr/>
      </p:nvGrpSpPr>
      <p:grpSpPr>
        <a:xfrm>
          <a:off x="0" y="0"/>
          <a:ext cx="0" cy="0"/>
          <a:chOff x="0" y="0"/>
          <a:chExt cx="0" cy="0"/>
        </a:xfrm>
      </p:grpSpPr>
      <p:sp>
        <p:nvSpPr>
          <p:cNvPr id="500" name="Google Shape;500;p65"/>
          <p:cNvSpPr txBox="1"/>
          <p:nvPr>
            <p:ph type="title"/>
          </p:nvPr>
        </p:nvSpPr>
        <p:spPr>
          <a:xfrm>
            <a:off x="2592924" y="624110"/>
            <a:ext cx="89118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Girişimci Kimdir?</a:t>
            </a:r>
            <a:endParaRPr/>
          </a:p>
        </p:txBody>
      </p:sp>
      <p:sp>
        <p:nvSpPr>
          <p:cNvPr id="501" name="Google Shape;501;p65"/>
          <p:cNvSpPr txBox="1"/>
          <p:nvPr>
            <p:ph idx="1" type="body"/>
          </p:nvPr>
        </p:nvSpPr>
        <p:spPr>
          <a:xfrm>
            <a:off x="1823662" y="1804000"/>
            <a:ext cx="4314000" cy="37776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tr-TR"/>
              <a:t>Steve Jobs</a:t>
            </a:r>
            <a:endParaRPr/>
          </a:p>
        </p:txBody>
      </p:sp>
      <p:sp>
        <p:nvSpPr>
          <p:cNvPr id="502" name="Google Shape;502;p65"/>
          <p:cNvSpPr txBox="1"/>
          <p:nvPr>
            <p:ph idx="2" type="body"/>
          </p:nvPr>
        </p:nvSpPr>
        <p:spPr>
          <a:xfrm>
            <a:off x="8113325" y="3735925"/>
            <a:ext cx="3008400" cy="22851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tr-TR"/>
              <a:t>Nevzat Aydın</a:t>
            </a:r>
            <a:endParaRPr/>
          </a:p>
        </p:txBody>
      </p:sp>
      <p:pic>
        <p:nvPicPr>
          <p:cNvPr id="503" name="Google Shape;503;p65"/>
          <p:cNvPicPr preferRelativeResize="0"/>
          <p:nvPr/>
        </p:nvPicPr>
        <p:blipFill>
          <a:blip r:embed="rId3">
            <a:alphaModFix/>
          </a:blip>
          <a:stretch>
            <a:fillRect/>
          </a:stretch>
        </p:blipFill>
        <p:spPr>
          <a:xfrm>
            <a:off x="1827375" y="2342700"/>
            <a:ext cx="2095500" cy="2028825"/>
          </a:xfrm>
          <a:prstGeom prst="rect">
            <a:avLst/>
          </a:prstGeom>
          <a:noFill/>
          <a:ln>
            <a:noFill/>
          </a:ln>
        </p:spPr>
      </p:pic>
      <p:pic>
        <p:nvPicPr>
          <p:cNvPr id="504" name="Google Shape;504;p65"/>
          <p:cNvPicPr preferRelativeResize="0"/>
          <p:nvPr/>
        </p:nvPicPr>
        <p:blipFill>
          <a:blip r:embed="rId4">
            <a:alphaModFix/>
          </a:blip>
          <a:stretch>
            <a:fillRect/>
          </a:stretch>
        </p:blipFill>
        <p:spPr>
          <a:xfrm>
            <a:off x="4523250" y="2779735"/>
            <a:ext cx="1614400" cy="2076706"/>
          </a:xfrm>
          <a:prstGeom prst="rect">
            <a:avLst/>
          </a:prstGeom>
          <a:noFill/>
          <a:ln>
            <a:noFill/>
          </a:ln>
        </p:spPr>
      </p:pic>
      <p:sp>
        <p:nvSpPr>
          <p:cNvPr id="505" name="Google Shape;505;p65"/>
          <p:cNvSpPr txBox="1"/>
          <p:nvPr>
            <p:ph idx="1" type="body"/>
          </p:nvPr>
        </p:nvSpPr>
        <p:spPr>
          <a:xfrm>
            <a:off x="4474737" y="2243475"/>
            <a:ext cx="4314000" cy="37776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tr-TR"/>
              <a:t>Jack Ma</a:t>
            </a:r>
            <a:endParaRPr/>
          </a:p>
        </p:txBody>
      </p:sp>
      <p:pic>
        <p:nvPicPr>
          <p:cNvPr id="506" name="Google Shape;506;p65"/>
          <p:cNvPicPr preferRelativeResize="0"/>
          <p:nvPr/>
        </p:nvPicPr>
        <p:blipFill>
          <a:blip r:embed="rId5">
            <a:alphaModFix/>
          </a:blip>
          <a:stretch>
            <a:fillRect/>
          </a:stretch>
        </p:blipFill>
        <p:spPr>
          <a:xfrm>
            <a:off x="6425200" y="3436900"/>
            <a:ext cx="1429800" cy="2144700"/>
          </a:xfrm>
          <a:prstGeom prst="rect">
            <a:avLst/>
          </a:prstGeom>
          <a:noFill/>
          <a:ln>
            <a:noFill/>
          </a:ln>
        </p:spPr>
      </p:pic>
      <p:pic>
        <p:nvPicPr>
          <p:cNvPr id="507" name="Google Shape;507;p65"/>
          <p:cNvPicPr preferRelativeResize="0"/>
          <p:nvPr/>
        </p:nvPicPr>
        <p:blipFill>
          <a:blip r:embed="rId6">
            <a:alphaModFix/>
          </a:blip>
          <a:stretch>
            <a:fillRect/>
          </a:stretch>
        </p:blipFill>
        <p:spPr>
          <a:xfrm>
            <a:off x="8113325" y="4245847"/>
            <a:ext cx="2625850" cy="1641156"/>
          </a:xfrm>
          <a:prstGeom prst="rect">
            <a:avLst/>
          </a:prstGeom>
          <a:noFill/>
          <a:ln>
            <a:noFill/>
          </a:ln>
        </p:spPr>
      </p:pic>
      <p:sp>
        <p:nvSpPr>
          <p:cNvPr id="508" name="Google Shape;508;p65"/>
          <p:cNvSpPr txBox="1"/>
          <p:nvPr>
            <p:ph idx="2" type="body"/>
          </p:nvPr>
        </p:nvSpPr>
        <p:spPr>
          <a:xfrm>
            <a:off x="6425200" y="2980675"/>
            <a:ext cx="4314000" cy="26610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tr-TR"/>
              <a:t>Elon Musk</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513" name="Shape 513"/>
        <p:cNvGrpSpPr/>
        <p:nvPr/>
      </p:nvGrpSpPr>
      <p:grpSpPr>
        <a:xfrm>
          <a:off x="0" y="0"/>
          <a:ext cx="0" cy="0"/>
          <a:chOff x="0" y="0"/>
          <a:chExt cx="0" cy="0"/>
        </a:xfrm>
      </p:grpSpPr>
      <p:sp>
        <p:nvSpPr>
          <p:cNvPr id="514" name="Google Shape;514;p66"/>
          <p:cNvSpPr txBox="1"/>
          <p:nvPr>
            <p:ph type="title"/>
          </p:nvPr>
        </p:nvSpPr>
        <p:spPr>
          <a:xfrm>
            <a:off x="2592924" y="624110"/>
            <a:ext cx="89118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Girişimci Kimdir?</a:t>
            </a:r>
            <a:endParaRPr/>
          </a:p>
        </p:txBody>
      </p:sp>
      <p:sp>
        <p:nvSpPr>
          <p:cNvPr id="515" name="Google Shape;515;p66"/>
          <p:cNvSpPr txBox="1"/>
          <p:nvPr>
            <p:ph idx="1" type="body"/>
          </p:nvPr>
        </p:nvSpPr>
        <p:spPr>
          <a:xfrm>
            <a:off x="2592925" y="1804000"/>
            <a:ext cx="5742900" cy="37776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tr-TR"/>
              <a:t>• Yeni bir iş alanı oluşturan kişidir  (Gartner, 1988)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tr-TR"/>
              <a:t>• Değiştiren ve yıkıcı etkisi olan bir yeniliği farklı kombinasyonların bir bütünü olarak ortaya koyan kişidir(Schumpeter, 1934)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tr-TR"/>
              <a:t>• Fırsat odaklı bir bütüncül düşünme, sonuç çıkarma ve iş yapma biçimi ortaya koyan kişidir(Spinellli &amp; Muller, Jr.) </a:t>
            </a:r>
            <a:endParaRPr/>
          </a:p>
          <a:p>
            <a:pPr indent="0" lvl="0" marL="0" rtl="0" algn="l">
              <a:spcBef>
                <a:spcPts val="1000"/>
              </a:spcBef>
              <a:spcAft>
                <a:spcPts val="0"/>
              </a:spcAft>
              <a:buNone/>
            </a:pPr>
            <a:r>
              <a:t/>
            </a:r>
            <a:endParaRPr/>
          </a:p>
        </p:txBody>
      </p:sp>
      <p:pic>
        <p:nvPicPr>
          <p:cNvPr id="516" name="Google Shape;516;p66"/>
          <p:cNvPicPr preferRelativeResize="0"/>
          <p:nvPr/>
        </p:nvPicPr>
        <p:blipFill>
          <a:blip r:embed="rId3">
            <a:alphaModFix/>
          </a:blip>
          <a:stretch>
            <a:fillRect/>
          </a:stretch>
        </p:blipFill>
        <p:spPr>
          <a:xfrm>
            <a:off x="8542450" y="1430185"/>
            <a:ext cx="2962275" cy="1543050"/>
          </a:xfrm>
          <a:prstGeom prst="rect">
            <a:avLst/>
          </a:prstGeom>
          <a:noFill/>
          <a:ln>
            <a:noFill/>
          </a:ln>
        </p:spPr>
      </p:pic>
      <p:pic>
        <p:nvPicPr>
          <p:cNvPr id="517" name="Google Shape;517;p66"/>
          <p:cNvPicPr preferRelativeResize="0"/>
          <p:nvPr/>
        </p:nvPicPr>
        <p:blipFill>
          <a:blip r:embed="rId4">
            <a:alphaModFix/>
          </a:blip>
          <a:stretch>
            <a:fillRect/>
          </a:stretch>
        </p:blipFill>
        <p:spPr>
          <a:xfrm>
            <a:off x="8447988" y="3370185"/>
            <a:ext cx="3257550" cy="1400175"/>
          </a:xfrm>
          <a:prstGeom prst="rect">
            <a:avLst/>
          </a:prstGeom>
          <a:noFill/>
          <a:ln>
            <a:noFill/>
          </a:ln>
        </p:spPr>
      </p:pic>
      <p:pic>
        <p:nvPicPr>
          <p:cNvPr id="518" name="Google Shape;518;p66"/>
          <p:cNvPicPr preferRelativeResize="0"/>
          <p:nvPr/>
        </p:nvPicPr>
        <p:blipFill>
          <a:blip r:embed="rId5">
            <a:alphaModFix/>
          </a:blip>
          <a:stretch>
            <a:fillRect/>
          </a:stretch>
        </p:blipFill>
        <p:spPr>
          <a:xfrm>
            <a:off x="8547213" y="5167310"/>
            <a:ext cx="2952750" cy="1552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193" name="Shape 193"/>
        <p:cNvGrpSpPr/>
        <p:nvPr/>
      </p:nvGrpSpPr>
      <p:grpSpPr>
        <a:xfrm>
          <a:off x="0" y="0"/>
          <a:ext cx="0" cy="0"/>
          <a:chOff x="0" y="0"/>
          <a:chExt cx="0" cy="0"/>
        </a:xfrm>
      </p:grpSpPr>
      <p:sp>
        <p:nvSpPr>
          <p:cNvPr id="194" name="Google Shape;194;p22"/>
          <p:cNvSpPr txBox="1"/>
          <p:nvPr>
            <p:ph type="title"/>
          </p:nvPr>
        </p:nvSpPr>
        <p:spPr>
          <a:xfrm>
            <a:off x="2094700" y="67260"/>
            <a:ext cx="89118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Standart Nedir?</a:t>
            </a:r>
            <a:endParaRPr/>
          </a:p>
        </p:txBody>
      </p:sp>
      <p:sp>
        <p:nvSpPr>
          <p:cNvPr id="195" name="Google Shape;195;p22"/>
          <p:cNvSpPr txBox="1"/>
          <p:nvPr>
            <p:ph idx="1" type="body"/>
          </p:nvPr>
        </p:nvSpPr>
        <p:spPr>
          <a:xfrm>
            <a:off x="1493903" y="785425"/>
            <a:ext cx="6431700" cy="37776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lang="tr-TR"/>
              <a:t>Standart, bir şeyi yapmanın(üretmenin) tekrarlanabilir, uyumlu hale getirilmiş, üzerinde anlaşmaya varılmış ve belgelenmiş bir yoludur.</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tr-TR"/>
              <a:t>Standartlar sayesinde farklı şirketler tarafından üretilen ürünler birbirlerine uyumlu olarak çalışırlar (Örneğin cep telefonları, televizyonlar, v.b.)</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tr-TR"/>
              <a:t>Yazılım süreçlerindeki standartlar gerçeklenen çözümün kalitesini, test edilebilirliğini ve dokümantasyonunu belli kurallar çerçevesinde sağlamayı hedefler.</a:t>
            </a:r>
            <a:endParaRPr/>
          </a:p>
        </p:txBody>
      </p:sp>
      <p:pic>
        <p:nvPicPr>
          <p:cNvPr id="196" name="Google Shape;196;p22"/>
          <p:cNvPicPr preferRelativeResize="0"/>
          <p:nvPr/>
        </p:nvPicPr>
        <p:blipFill>
          <a:blip r:embed="rId3">
            <a:alphaModFix/>
          </a:blip>
          <a:stretch>
            <a:fillRect/>
          </a:stretch>
        </p:blipFill>
        <p:spPr>
          <a:xfrm>
            <a:off x="9020900" y="371563"/>
            <a:ext cx="2971800" cy="1533525"/>
          </a:xfrm>
          <a:prstGeom prst="rect">
            <a:avLst/>
          </a:prstGeom>
          <a:noFill/>
          <a:ln>
            <a:noFill/>
          </a:ln>
        </p:spPr>
      </p:pic>
      <p:pic>
        <p:nvPicPr>
          <p:cNvPr id="197" name="Google Shape;197;p22"/>
          <p:cNvPicPr preferRelativeResize="0"/>
          <p:nvPr/>
        </p:nvPicPr>
        <p:blipFill>
          <a:blip r:embed="rId4">
            <a:alphaModFix/>
          </a:blip>
          <a:stretch>
            <a:fillRect/>
          </a:stretch>
        </p:blipFill>
        <p:spPr>
          <a:xfrm>
            <a:off x="8578375" y="2204297"/>
            <a:ext cx="3613625" cy="2045300"/>
          </a:xfrm>
          <a:prstGeom prst="rect">
            <a:avLst/>
          </a:prstGeom>
          <a:noFill/>
          <a:ln>
            <a:noFill/>
          </a:ln>
        </p:spPr>
      </p:pic>
      <p:pic>
        <p:nvPicPr>
          <p:cNvPr id="198" name="Google Shape;198;p22"/>
          <p:cNvPicPr preferRelativeResize="0"/>
          <p:nvPr/>
        </p:nvPicPr>
        <p:blipFill>
          <a:blip r:embed="rId5">
            <a:alphaModFix/>
          </a:blip>
          <a:stretch>
            <a:fillRect/>
          </a:stretch>
        </p:blipFill>
        <p:spPr>
          <a:xfrm>
            <a:off x="5178000" y="4885838"/>
            <a:ext cx="7014000" cy="19721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523" name="Shape 523"/>
        <p:cNvGrpSpPr/>
        <p:nvPr/>
      </p:nvGrpSpPr>
      <p:grpSpPr>
        <a:xfrm>
          <a:off x="0" y="0"/>
          <a:ext cx="0" cy="0"/>
          <a:chOff x="0" y="0"/>
          <a:chExt cx="0" cy="0"/>
        </a:xfrm>
      </p:grpSpPr>
      <p:sp>
        <p:nvSpPr>
          <p:cNvPr id="524" name="Google Shape;524;p67"/>
          <p:cNvSpPr txBox="1"/>
          <p:nvPr>
            <p:ph type="title"/>
          </p:nvPr>
        </p:nvSpPr>
        <p:spPr>
          <a:xfrm>
            <a:off x="2592924" y="624110"/>
            <a:ext cx="89118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Girişimcilik Farklı Aktiviteleri Tanımlar</a:t>
            </a:r>
            <a:endParaRPr/>
          </a:p>
        </p:txBody>
      </p:sp>
      <p:sp>
        <p:nvSpPr>
          <p:cNvPr id="525" name="Google Shape;525;p67"/>
          <p:cNvSpPr txBox="1"/>
          <p:nvPr>
            <p:ph idx="1" type="body"/>
          </p:nvPr>
        </p:nvSpPr>
        <p:spPr>
          <a:xfrm>
            <a:off x="2589201" y="2133600"/>
            <a:ext cx="8202900" cy="37776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1000"/>
              </a:spcBef>
              <a:spcAft>
                <a:spcPts val="0"/>
              </a:spcAft>
              <a:buSzPts val="1800"/>
              <a:buChar char="•"/>
            </a:pPr>
            <a:r>
              <a:rPr lang="tr-TR"/>
              <a:t>Yeni iş açma</a:t>
            </a:r>
            <a:r>
              <a:rPr lang="tr-TR"/>
              <a:t>  ( Örneğin, </a:t>
            </a:r>
            <a:r>
              <a:rPr b="1" lang="tr-TR" u="sng">
                <a:solidFill>
                  <a:schemeClr val="hlink"/>
                </a:solidFill>
                <a:hlinkClick r:id="rId3"/>
              </a:rPr>
              <a:t>www.mavialp.com</a:t>
            </a:r>
            <a:r>
              <a:rPr b="1" lang="tr-TR"/>
              <a:t> :) </a:t>
            </a:r>
            <a:r>
              <a:rPr lang="tr-TR"/>
              <a:t>)</a:t>
            </a:r>
            <a:endParaRPr/>
          </a:p>
          <a:p>
            <a:pPr indent="-342900" lvl="0" marL="457200" rtl="0" algn="l">
              <a:lnSpc>
                <a:spcPct val="200000"/>
              </a:lnSpc>
              <a:spcBef>
                <a:spcPts val="0"/>
              </a:spcBef>
              <a:spcAft>
                <a:spcPts val="0"/>
              </a:spcAft>
              <a:buSzPts val="1800"/>
              <a:buChar char="•"/>
            </a:pPr>
            <a:r>
              <a:rPr lang="tr-TR"/>
              <a:t>Büyüme potansiyeli olan küçük işletme ( </a:t>
            </a:r>
            <a:r>
              <a:rPr lang="tr-TR" u="sng">
                <a:solidFill>
                  <a:schemeClr val="hlink"/>
                </a:solidFill>
                <a:hlinkClick r:id="rId4"/>
              </a:rPr>
              <a:t>www.amazon.com</a:t>
            </a:r>
            <a:r>
              <a:rPr lang="tr-TR"/>
              <a:t> )</a:t>
            </a:r>
            <a:endParaRPr/>
          </a:p>
          <a:p>
            <a:pPr indent="-342900" lvl="0" marL="457200" rtl="0" algn="l">
              <a:lnSpc>
                <a:spcPct val="200000"/>
              </a:lnSpc>
              <a:spcBef>
                <a:spcPts val="0"/>
              </a:spcBef>
              <a:spcAft>
                <a:spcPts val="0"/>
              </a:spcAft>
              <a:buSzPts val="1800"/>
              <a:buChar char="•"/>
            </a:pPr>
            <a:r>
              <a:rPr lang="tr-TR"/>
              <a:t>Aile Şirketleri (</a:t>
            </a:r>
            <a:r>
              <a:rPr lang="tr-TR" u="sng">
                <a:solidFill>
                  <a:schemeClr val="hlink"/>
                </a:solidFill>
                <a:hlinkClick r:id="rId5"/>
              </a:rPr>
              <a:t>www.sabanci.com</a:t>
            </a:r>
            <a:r>
              <a:rPr lang="tr-TR"/>
              <a:t> )</a:t>
            </a:r>
            <a:endParaRPr/>
          </a:p>
          <a:p>
            <a:pPr indent="-342900" lvl="0" marL="457200" rtl="0" algn="l">
              <a:lnSpc>
                <a:spcPct val="200000"/>
              </a:lnSpc>
              <a:spcBef>
                <a:spcPts val="0"/>
              </a:spcBef>
              <a:spcAft>
                <a:spcPts val="0"/>
              </a:spcAft>
              <a:buSzPts val="1800"/>
              <a:buChar char="•"/>
            </a:pPr>
            <a:r>
              <a:rPr lang="tr-TR"/>
              <a:t>Hızlı büyüyebilen yeni iş alanları (</a:t>
            </a:r>
            <a:r>
              <a:rPr lang="tr-TR" u="sng">
                <a:solidFill>
                  <a:schemeClr val="hlink"/>
                </a:solidFill>
                <a:hlinkClick r:id="rId6"/>
              </a:rPr>
              <a:t>www.netflix.com</a:t>
            </a:r>
            <a:r>
              <a:rPr lang="tr-TR"/>
              <a:t> )</a:t>
            </a:r>
            <a:endParaRPr/>
          </a:p>
          <a:p>
            <a:pPr indent="-342900" lvl="0" marL="457200" rtl="0" algn="l">
              <a:lnSpc>
                <a:spcPct val="200000"/>
              </a:lnSpc>
              <a:spcBef>
                <a:spcPts val="0"/>
              </a:spcBef>
              <a:spcAft>
                <a:spcPts val="0"/>
              </a:spcAft>
              <a:buSzPts val="1800"/>
              <a:buChar char="•"/>
            </a:pPr>
            <a:r>
              <a:rPr lang="tr-TR"/>
              <a:t>Franchises (Subway, McDonalds)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530" name="Shape 530"/>
        <p:cNvGrpSpPr/>
        <p:nvPr/>
      </p:nvGrpSpPr>
      <p:grpSpPr>
        <a:xfrm>
          <a:off x="0" y="0"/>
          <a:ext cx="0" cy="0"/>
          <a:chOff x="0" y="0"/>
          <a:chExt cx="0" cy="0"/>
        </a:xfrm>
      </p:grpSpPr>
      <p:sp>
        <p:nvSpPr>
          <p:cNvPr id="531" name="Google Shape;531;p68"/>
          <p:cNvSpPr txBox="1"/>
          <p:nvPr>
            <p:ph type="title"/>
          </p:nvPr>
        </p:nvSpPr>
        <p:spPr>
          <a:xfrm>
            <a:off x="2592924" y="624110"/>
            <a:ext cx="89118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Altın Kural 1: Fikir</a:t>
            </a:r>
            <a:endParaRPr/>
          </a:p>
        </p:txBody>
      </p:sp>
      <p:sp>
        <p:nvSpPr>
          <p:cNvPr id="532" name="Google Shape;532;p68"/>
          <p:cNvSpPr txBox="1"/>
          <p:nvPr>
            <p:ph idx="1" type="body"/>
          </p:nvPr>
        </p:nvSpPr>
        <p:spPr>
          <a:xfrm>
            <a:off x="2589192" y="2133600"/>
            <a:ext cx="7362900" cy="37776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tr-TR"/>
              <a:t>Pazar ihtiyaçlarını Karşılayın:</a:t>
            </a:r>
            <a:endParaRPr/>
          </a:p>
          <a:p>
            <a:pPr indent="-342900" lvl="0" marL="457200" rtl="0" algn="l">
              <a:spcBef>
                <a:spcPts val="1000"/>
              </a:spcBef>
              <a:spcAft>
                <a:spcPts val="0"/>
              </a:spcAft>
              <a:buSzPts val="1800"/>
              <a:buChar char="•"/>
            </a:pPr>
            <a:r>
              <a:rPr lang="tr-TR"/>
              <a:t>Pazardaki ihtiyacı bul </a:t>
            </a:r>
            <a:r>
              <a:rPr lang="tr-TR"/>
              <a:t>ve bu</a:t>
            </a:r>
            <a:r>
              <a:rPr lang="tr-TR"/>
              <a:t> ihtiyacı giderecek çözümü üret.</a:t>
            </a:r>
            <a:endParaRPr/>
          </a:p>
          <a:p>
            <a:pPr indent="-330200" lvl="1" marL="914400" rtl="0" algn="l">
              <a:spcBef>
                <a:spcPts val="0"/>
              </a:spcBef>
              <a:spcAft>
                <a:spcPts val="0"/>
              </a:spcAft>
              <a:buSzPts val="1600"/>
              <a:buChar char="•"/>
            </a:pPr>
            <a:r>
              <a:rPr lang="tr-TR"/>
              <a:t>Bu yaklaşım tüketici ihtiyaçlarına göre şekilleniyor. Dolayısıyla başarılı olma ihtimali daha yüksek. Ancak başkaları tarafından keşfedilmesi de aynı oranda muhtemel.</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lang="tr-TR"/>
              <a:t>Burada belli bir pazar parçasını hedef alarak uygun bir ürünle pazara girme stratejisi geliştirilmelidir.</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537" name="Shape 537"/>
        <p:cNvGrpSpPr/>
        <p:nvPr/>
      </p:nvGrpSpPr>
      <p:grpSpPr>
        <a:xfrm>
          <a:off x="0" y="0"/>
          <a:ext cx="0" cy="0"/>
          <a:chOff x="0" y="0"/>
          <a:chExt cx="0" cy="0"/>
        </a:xfrm>
      </p:grpSpPr>
      <p:sp>
        <p:nvSpPr>
          <p:cNvPr id="538" name="Google Shape;538;p69"/>
          <p:cNvSpPr txBox="1"/>
          <p:nvPr>
            <p:ph type="title"/>
          </p:nvPr>
        </p:nvSpPr>
        <p:spPr>
          <a:xfrm>
            <a:off x="2592924" y="624110"/>
            <a:ext cx="89118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Altın Kural 1: Fikir</a:t>
            </a:r>
            <a:endParaRPr/>
          </a:p>
        </p:txBody>
      </p:sp>
      <p:sp>
        <p:nvSpPr>
          <p:cNvPr id="539" name="Google Shape;539;p69"/>
          <p:cNvSpPr txBox="1"/>
          <p:nvPr>
            <p:ph idx="1" type="body"/>
          </p:nvPr>
        </p:nvSpPr>
        <p:spPr>
          <a:xfrm>
            <a:off x="2592917" y="1540200"/>
            <a:ext cx="7362900" cy="37776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lang="tr-TR"/>
              <a:t>Cazip</a:t>
            </a:r>
            <a:r>
              <a:rPr lang="tr-TR"/>
              <a:t> – ürün için bir talep olmalı</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tr-TR"/>
              <a:t>Yapılabilir – ürün mevcut kaynaklarla (ulaşılabilecek kaynaklarla) gerçekleştirilebilmeli.</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tr-TR"/>
              <a:t>Dayanıklı – çıktı ürün uzun vadede gelir getirebilmeli.</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tr-TR"/>
              <a:t>Değer Üreten – Ürün müşteri için bir değer üretmeli.  </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tr-TR"/>
              <a:t>Güvenli - Kullanımından müşteri zarar görmemeli.</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tr-TR"/>
              <a:t>Ve Hedef pazar için uygun bir fiyatta olmalı.</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544" name="Shape 544"/>
        <p:cNvGrpSpPr/>
        <p:nvPr/>
      </p:nvGrpSpPr>
      <p:grpSpPr>
        <a:xfrm>
          <a:off x="0" y="0"/>
          <a:ext cx="0" cy="0"/>
          <a:chOff x="0" y="0"/>
          <a:chExt cx="0" cy="0"/>
        </a:xfrm>
      </p:grpSpPr>
      <p:sp>
        <p:nvSpPr>
          <p:cNvPr id="545" name="Google Shape;545;p70"/>
          <p:cNvSpPr txBox="1"/>
          <p:nvPr>
            <p:ph type="title"/>
          </p:nvPr>
        </p:nvSpPr>
        <p:spPr>
          <a:xfrm>
            <a:off x="2592924" y="624110"/>
            <a:ext cx="89118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Altın Kural 1: Fikir</a:t>
            </a:r>
            <a:endParaRPr/>
          </a:p>
        </p:txBody>
      </p:sp>
      <p:sp>
        <p:nvSpPr>
          <p:cNvPr id="546" name="Google Shape;546;p70"/>
          <p:cNvSpPr txBox="1"/>
          <p:nvPr>
            <p:ph idx="1" type="body"/>
          </p:nvPr>
        </p:nvSpPr>
        <p:spPr>
          <a:xfrm>
            <a:off x="2592917" y="1540200"/>
            <a:ext cx="7362900" cy="37776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lang="tr-TR"/>
              <a:t>Farklılaştırılmış</a:t>
            </a:r>
            <a:r>
              <a:rPr lang="tr-TR"/>
              <a:t> (ya da sıradanlaşmış) </a:t>
            </a:r>
            <a:endParaRPr/>
          </a:p>
          <a:p>
            <a:pPr indent="-342900" lvl="0" marL="457200" rtl="0" algn="l">
              <a:spcBef>
                <a:spcPts val="0"/>
              </a:spcBef>
              <a:spcAft>
                <a:spcPts val="0"/>
              </a:spcAft>
              <a:buSzPts val="1800"/>
              <a:buChar char="•"/>
            </a:pPr>
            <a:r>
              <a:rPr lang="tr-TR"/>
              <a:t>Hızlı - Mevcut üründen daha hızlı</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tr-TR"/>
              <a:t>İyi - Mevcut Üründen daha iyi</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tr-TR"/>
              <a:t>Ucuz - Mevcut Üründen daha ucuz.</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551" name="Shape 551"/>
        <p:cNvGrpSpPr/>
        <p:nvPr/>
      </p:nvGrpSpPr>
      <p:grpSpPr>
        <a:xfrm>
          <a:off x="0" y="0"/>
          <a:ext cx="0" cy="0"/>
          <a:chOff x="0" y="0"/>
          <a:chExt cx="0" cy="0"/>
        </a:xfrm>
      </p:grpSpPr>
      <p:sp>
        <p:nvSpPr>
          <p:cNvPr id="552" name="Google Shape;552;p71"/>
          <p:cNvSpPr txBox="1"/>
          <p:nvPr>
            <p:ph type="title"/>
          </p:nvPr>
        </p:nvSpPr>
        <p:spPr>
          <a:xfrm>
            <a:off x="2592924" y="177560"/>
            <a:ext cx="89118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Altın Kural 1: Fikir</a:t>
            </a:r>
            <a:endParaRPr/>
          </a:p>
        </p:txBody>
      </p:sp>
      <p:sp>
        <p:nvSpPr>
          <p:cNvPr id="553" name="Google Shape;553;p71"/>
          <p:cNvSpPr txBox="1"/>
          <p:nvPr>
            <p:ph idx="1" type="body"/>
          </p:nvPr>
        </p:nvSpPr>
        <p:spPr>
          <a:xfrm>
            <a:off x="2592917" y="912875"/>
            <a:ext cx="7362900" cy="37776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lang="tr-TR"/>
              <a:t>Gelir kaynağı : ürün gelirini nasıl elde edecek (Tek satış mı, yoksa tekrarlayan mı?)</a:t>
            </a:r>
            <a:r>
              <a:rPr lang="tr-TR"/>
              <a:t> </a:t>
            </a:r>
            <a:endParaRPr/>
          </a:p>
          <a:p>
            <a:pPr indent="-342900" lvl="0" marL="457200" rtl="0" algn="l">
              <a:spcBef>
                <a:spcPts val="0"/>
              </a:spcBef>
              <a:spcAft>
                <a:spcPts val="0"/>
              </a:spcAft>
              <a:buSzPts val="1800"/>
              <a:buChar char="•"/>
            </a:pPr>
            <a:r>
              <a:rPr lang="tr-TR"/>
              <a:t>Riskler yönetilebilir mi : ürünün riskleri varsa bunlar nelerdir. Bu riskleri yönetmenin maliyeti nedir. Örneğin, satılan ürünün ne kadarı arıza yapacak, bu arızalı ürünlerin garanti kapsamında </a:t>
            </a:r>
            <a:r>
              <a:rPr lang="tr-TR"/>
              <a:t>değiştirme</a:t>
            </a:r>
            <a:r>
              <a:rPr lang="tr-TR"/>
              <a:t> maliyeti ne olacak. </a:t>
            </a:r>
            <a:endParaRPr/>
          </a:p>
          <a:p>
            <a:pPr indent="-342900" lvl="0" marL="457200" rtl="0" algn="l">
              <a:spcBef>
                <a:spcPts val="0"/>
              </a:spcBef>
              <a:spcAft>
                <a:spcPts val="0"/>
              </a:spcAft>
              <a:buSzPts val="1800"/>
              <a:buChar char="•"/>
            </a:pPr>
            <a:r>
              <a:t/>
            </a:r>
            <a:endParaRPr/>
          </a:p>
          <a:p>
            <a:pPr indent="-342900" lvl="0" marL="457200" rtl="0" algn="l">
              <a:spcBef>
                <a:spcPts val="0"/>
              </a:spcBef>
              <a:spcAft>
                <a:spcPts val="0"/>
              </a:spcAft>
              <a:buSzPts val="1800"/>
              <a:buChar char="•"/>
            </a:pPr>
            <a:r>
              <a:rPr lang="tr-TR"/>
              <a:t>Sürdürülebilirlik - Pazar ne kadar süreyle aktif kalacak? Ürün ne kadar süre gelir üretebilecek?</a:t>
            </a:r>
            <a:endParaRPr/>
          </a:p>
          <a:p>
            <a:pPr indent="-342900" lvl="0" marL="457200" rtl="0" algn="l">
              <a:spcBef>
                <a:spcPts val="0"/>
              </a:spcBef>
              <a:spcAft>
                <a:spcPts val="0"/>
              </a:spcAft>
              <a:buSzPts val="1800"/>
              <a:buChar char="•"/>
            </a:pPr>
            <a:r>
              <a:rPr lang="tr-TR"/>
              <a:t>Ölçeklenebilir yada  Tekrar Edilebilir : Ürün büyük ölçeklerde üretilebilir mi? yada büyük </a:t>
            </a:r>
            <a:r>
              <a:rPr lang="tr-TR"/>
              <a:t>ölçeklerde</a:t>
            </a:r>
            <a:r>
              <a:rPr lang="tr-TR"/>
              <a:t> beklenen performansı sağlayabilir mi?</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tr-TR"/>
              <a:t>Markete giriş önünde ne gibi engeller var? (Regülasyonlar, kanunlar, rekabetçi olmayan devlet mekanizmalara v.b.)</a:t>
            </a:r>
            <a:endParaRPr/>
          </a:p>
          <a:p>
            <a:pPr indent="-342900" lvl="0" marL="457200" rtl="0" algn="l">
              <a:spcBef>
                <a:spcPts val="0"/>
              </a:spcBef>
              <a:spcAft>
                <a:spcPts val="0"/>
              </a:spcAft>
              <a:buSzPts val="1800"/>
              <a:buChar char="•"/>
            </a:pPr>
            <a:r>
              <a:rPr lang="tr-TR"/>
              <a:t>Büyüme potansiyeli: ürün üretildiği coğrafi bölgenin dışında satılabilir mi? </a:t>
            </a:r>
            <a:endParaRPr/>
          </a:p>
          <a:p>
            <a:pPr indent="-342900" lvl="0" marL="457200" rtl="0" algn="l">
              <a:spcBef>
                <a:spcPts val="0"/>
              </a:spcBef>
              <a:spcAft>
                <a:spcPts val="0"/>
              </a:spcAft>
              <a:buSzPts val="1800"/>
              <a:buChar char="•"/>
            </a:pPr>
            <a:r>
              <a:rPr lang="tr-TR"/>
              <a:t>Ürünü üreten şirketi nasıl satabilirsiniz (Exit Plan)</a:t>
            </a:r>
            <a:endParaRPr/>
          </a:p>
          <a:p>
            <a:pPr indent="-342900" lvl="0" marL="457200" rtl="0" algn="l">
              <a:spcBef>
                <a:spcPts val="0"/>
              </a:spcBef>
              <a:spcAft>
                <a:spcPts val="0"/>
              </a:spcAft>
              <a:buSzPts val="1800"/>
              <a:buChar char="•"/>
            </a:pPr>
            <a:r>
              <a:rPr b="1" lang="tr-TR"/>
              <a:t>Yenilikçi mi</a:t>
            </a:r>
            <a:r>
              <a:rPr lang="tr-TR"/>
              <a:t>?</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558" name="Shape 558"/>
        <p:cNvGrpSpPr/>
        <p:nvPr/>
      </p:nvGrpSpPr>
      <p:grpSpPr>
        <a:xfrm>
          <a:off x="0" y="0"/>
          <a:ext cx="0" cy="0"/>
          <a:chOff x="0" y="0"/>
          <a:chExt cx="0" cy="0"/>
        </a:xfrm>
      </p:grpSpPr>
      <p:sp>
        <p:nvSpPr>
          <p:cNvPr id="559" name="Google Shape;559;p72"/>
          <p:cNvSpPr txBox="1"/>
          <p:nvPr>
            <p:ph type="title"/>
          </p:nvPr>
        </p:nvSpPr>
        <p:spPr>
          <a:xfrm>
            <a:off x="2592924" y="177560"/>
            <a:ext cx="89118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Altın Kural 1: Fikir</a:t>
            </a:r>
            <a:endParaRPr/>
          </a:p>
        </p:txBody>
      </p:sp>
      <p:sp>
        <p:nvSpPr>
          <p:cNvPr id="560" name="Google Shape;560;p72"/>
          <p:cNvSpPr txBox="1"/>
          <p:nvPr>
            <p:ph idx="1" type="body"/>
          </p:nvPr>
        </p:nvSpPr>
        <p:spPr>
          <a:xfrm>
            <a:off x="2592917" y="912875"/>
            <a:ext cx="7362900" cy="37776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b="1" lang="tr-TR"/>
              <a:t>Yenilikçi</a:t>
            </a:r>
            <a:r>
              <a:rPr lang="tr-TR"/>
              <a:t> </a:t>
            </a:r>
            <a:endParaRPr/>
          </a:p>
          <a:p>
            <a:pPr indent="-342900" lvl="0" marL="457200" rtl="0" algn="l">
              <a:spcBef>
                <a:spcPts val="0"/>
              </a:spcBef>
              <a:spcAft>
                <a:spcPts val="0"/>
              </a:spcAft>
              <a:buSzPts val="1800"/>
              <a:buChar char="•"/>
            </a:pPr>
            <a:r>
              <a:rPr lang="tr-TR"/>
              <a:t>Radikal ya da artımsal </a:t>
            </a:r>
            <a:endParaRPr/>
          </a:p>
          <a:p>
            <a:pPr indent="-342900" lvl="0" marL="457200" rtl="0" algn="l">
              <a:spcBef>
                <a:spcPts val="0"/>
              </a:spcBef>
              <a:spcAft>
                <a:spcPts val="0"/>
              </a:spcAft>
              <a:buSzPts val="1800"/>
              <a:buChar char="•"/>
            </a:pPr>
            <a:r>
              <a:rPr lang="tr-TR"/>
              <a:t>Yenilikçilik Çerçevesi</a:t>
            </a:r>
            <a:endParaRPr/>
          </a:p>
          <a:p>
            <a:pPr indent="-330200" lvl="1" marL="914400" rtl="0" algn="l">
              <a:spcBef>
                <a:spcPts val="0"/>
              </a:spcBef>
              <a:spcAft>
                <a:spcPts val="0"/>
              </a:spcAft>
              <a:buSzPts val="1600"/>
              <a:buChar char="•"/>
            </a:pPr>
            <a:r>
              <a:rPr b="1" lang="tr-TR"/>
              <a:t>İcat </a:t>
            </a:r>
            <a:endParaRPr b="1"/>
          </a:p>
          <a:p>
            <a:pPr indent="-330200" lvl="1" marL="914400" rtl="0" algn="l">
              <a:spcBef>
                <a:spcPts val="0"/>
              </a:spcBef>
              <a:spcAft>
                <a:spcPts val="0"/>
              </a:spcAft>
              <a:buSzPts val="1600"/>
              <a:buChar char="•"/>
            </a:pPr>
            <a:r>
              <a:rPr b="1" lang="tr-TR"/>
              <a:t>Geliştirme </a:t>
            </a:r>
            <a:endParaRPr b="1"/>
          </a:p>
          <a:p>
            <a:pPr indent="-330200" lvl="1" marL="914400" rtl="0" algn="l">
              <a:spcBef>
                <a:spcPts val="0"/>
              </a:spcBef>
              <a:spcAft>
                <a:spcPts val="0"/>
              </a:spcAft>
              <a:buSzPts val="1600"/>
              <a:buChar char="•"/>
            </a:pPr>
            <a:r>
              <a:rPr b="1" lang="tr-TR"/>
              <a:t>Kopyalama </a:t>
            </a:r>
            <a:endParaRPr b="1"/>
          </a:p>
          <a:p>
            <a:pPr indent="-330200" lvl="1" marL="914400" rtl="0" algn="l">
              <a:spcBef>
                <a:spcPts val="0"/>
              </a:spcBef>
              <a:spcAft>
                <a:spcPts val="0"/>
              </a:spcAft>
              <a:buSzPts val="1600"/>
              <a:buChar char="•"/>
            </a:pPr>
            <a:r>
              <a:rPr b="1" lang="tr-TR"/>
              <a:t>Sentezleme</a:t>
            </a:r>
            <a:endParaRPr b="1"/>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565" name="Shape 565"/>
        <p:cNvGrpSpPr/>
        <p:nvPr/>
      </p:nvGrpSpPr>
      <p:grpSpPr>
        <a:xfrm>
          <a:off x="0" y="0"/>
          <a:ext cx="0" cy="0"/>
          <a:chOff x="0" y="0"/>
          <a:chExt cx="0" cy="0"/>
        </a:xfrm>
      </p:grpSpPr>
      <p:sp>
        <p:nvSpPr>
          <p:cNvPr id="566" name="Google Shape;566;p73"/>
          <p:cNvSpPr txBox="1"/>
          <p:nvPr>
            <p:ph type="title"/>
          </p:nvPr>
        </p:nvSpPr>
        <p:spPr>
          <a:xfrm>
            <a:off x="2592924" y="177560"/>
            <a:ext cx="89118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Altın Kural 1: Fikir</a:t>
            </a:r>
            <a:endParaRPr/>
          </a:p>
        </p:txBody>
      </p:sp>
      <p:sp>
        <p:nvSpPr>
          <p:cNvPr id="567" name="Google Shape;567;p73"/>
          <p:cNvSpPr txBox="1"/>
          <p:nvPr>
            <p:ph idx="1" type="body"/>
          </p:nvPr>
        </p:nvSpPr>
        <p:spPr>
          <a:xfrm>
            <a:off x="2592917" y="912875"/>
            <a:ext cx="7362900" cy="37776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b="1" lang="tr-TR"/>
              <a:t>Fikri Mülkiyet - </a:t>
            </a:r>
            <a:r>
              <a:rPr lang="tr-TR"/>
              <a:t>Fikir patentli mi? (patent coğrafidir, bir bölgede patentli ürün başka bölgede korunmamış olabilir, ürünün patentlenmiş olması durumunda bu iş fikrinden para kazanmak mümkün olmayabilir) </a:t>
            </a:r>
            <a:endParaRPr/>
          </a:p>
          <a:p>
            <a:pPr indent="-342900" lvl="0" marL="457200" rtl="0" algn="l">
              <a:spcBef>
                <a:spcPts val="0"/>
              </a:spcBef>
              <a:spcAft>
                <a:spcPts val="0"/>
              </a:spcAft>
              <a:buSzPts val="1800"/>
              <a:buChar char="•"/>
            </a:pPr>
            <a:r>
              <a:rPr b="1" lang="tr-TR"/>
              <a:t>Copyright - </a:t>
            </a:r>
            <a:r>
              <a:rPr lang="tr-TR"/>
              <a:t>Aynı şekilde kopyalanması mümkün olmayacak ürünler olabilir.</a:t>
            </a:r>
            <a:endParaRPr/>
          </a:p>
          <a:p>
            <a:pPr indent="-342900" lvl="0" marL="457200" rtl="0" algn="l">
              <a:spcBef>
                <a:spcPts val="0"/>
              </a:spcBef>
              <a:spcAft>
                <a:spcPts val="0"/>
              </a:spcAft>
              <a:buSzPts val="1800"/>
              <a:buChar char="•"/>
            </a:pPr>
            <a:r>
              <a:rPr b="1" lang="tr-TR"/>
              <a:t>Trademark - </a:t>
            </a:r>
            <a:r>
              <a:rPr lang="tr-TR"/>
              <a:t>Başkalarına ait markaları kullanmak mümkün değildir.</a:t>
            </a:r>
            <a:endParaRPr/>
          </a:p>
          <a:p>
            <a:pPr indent="-342900" lvl="0" marL="457200" rtl="0" algn="l">
              <a:spcBef>
                <a:spcPts val="0"/>
              </a:spcBef>
              <a:spcAft>
                <a:spcPts val="0"/>
              </a:spcAft>
              <a:buSzPts val="1800"/>
              <a:buChar char="•"/>
            </a:pPr>
            <a:r>
              <a:rPr b="1" lang="tr-TR"/>
              <a:t>Patent - </a:t>
            </a:r>
            <a:r>
              <a:rPr lang="tr-TR"/>
              <a:t>Fikir patentlenebilir mi, patentlenmesine engel durumlar nelerdir?</a:t>
            </a:r>
            <a:endParaRPr/>
          </a:p>
          <a:p>
            <a:pPr indent="-342900" lvl="0" marL="457200" rtl="0" algn="l">
              <a:spcBef>
                <a:spcPts val="0"/>
              </a:spcBef>
              <a:spcAft>
                <a:spcPts val="0"/>
              </a:spcAft>
              <a:buSzPts val="1800"/>
              <a:buChar char="•"/>
            </a:pPr>
            <a:r>
              <a:rPr b="1" lang="tr-TR"/>
              <a:t>Trade Secret(Ticari Sır) - </a:t>
            </a:r>
            <a:r>
              <a:rPr lang="tr-TR"/>
              <a:t>Eğer patentlemek istemiyorsanız, gizli tutabileceğiniz ve ürnünüzü farklılaştıracak özelikleri ürününüze dahil edebilir misiniz. (Örneğin, Coca Cola formülü)</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572" name="Shape 572"/>
        <p:cNvGrpSpPr/>
        <p:nvPr/>
      </p:nvGrpSpPr>
      <p:grpSpPr>
        <a:xfrm>
          <a:off x="0" y="0"/>
          <a:ext cx="0" cy="0"/>
          <a:chOff x="0" y="0"/>
          <a:chExt cx="0" cy="0"/>
        </a:xfrm>
      </p:grpSpPr>
      <p:sp>
        <p:nvSpPr>
          <p:cNvPr id="573" name="Google Shape;573;p74"/>
          <p:cNvSpPr txBox="1"/>
          <p:nvPr>
            <p:ph type="title"/>
          </p:nvPr>
        </p:nvSpPr>
        <p:spPr>
          <a:xfrm>
            <a:off x="2592924" y="177560"/>
            <a:ext cx="89118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Altın Kural 2: İyi Fikir Kaynakları</a:t>
            </a:r>
            <a:endParaRPr/>
          </a:p>
        </p:txBody>
      </p:sp>
      <p:sp>
        <p:nvSpPr>
          <p:cNvPr id="574" name="Google Shape;574;p74"/>
          <p:cNvSpPr txBox="1"/>
          <p:nvPr>
            <p:ph idx="1" type="body"/>
          </p:nvPr>
        </p:nvSpPr>
        <p:spPr>
          <a:xfrm>
            <a:off x="2592917" y="912875"/>
            <a:ext cx="7362900" cy="37776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b="1" lang="tr-TR"/>
              <a:t>Arkadaş, Aile ve Tanıdıklarla Konuş</a:t>
            </a:r>
            <a:endParaRPr b="1"/>
          </a:p>
          <a:p>
            <a:pPr indent="0" lvl="0" marL="457200" rtl="0" algn="l">
              <a:spcBef>
                <a:spcPts val="1000"/>
              </a:spcBef>
              <a:spcAft>
                <a:spcPts val="0"/>
              </a:spcAft>
              <a:buNone/>
            </a:pPr>
            <a:r>
              <a:rPr b="1" lang="tr-TR"/>
              <a:t> </a:t>
            </a:r>
            <a:endParaRPr b="1"/>
          </a:p>
          <a:p>
            <a:pPr indent="-342900" lvl="0" marL="457200" rtl="0" algn="l">
              <a:spcBef>
                <a:spcPts val="1000"/>
              </a:spcBef>
              <a:spcAft>
                <a:spcPts val="0"/>
              </a:spcAft>
              <a:buSzPts val="1800"/>
              <a:buChar char="•"/>
            </a:pPr>
            <a:r>
              <a:rPr b="1" lang="tr-TR"/>
              <a:t>Oku </a:t>
            </a:r>
            <a:endParaRPr b="1"/>
          </a:p>
          <a:p>
            <a:pPr indent="0" lvl="0" marL="457200" rtl="0" algn="l">
              <a:spcBef>
                <a:spcPts val="1000"/>
              </a:spcBef>
              <a:spcAft>
                <a:spcPts val="0"/>
              </a:spcAft>
              <a:buNone/>
            </a:pPr>
            <a:r>
              <a:t/>
            </a:r>
            <a:endParaRPr b="1"/>
          </a:p>
          <a:p>
            <a:pPr indent="-342900" lvl="0" marL="457200" rtl="0" algn="l">
              <a:spcBef>
                <a:spcPts val="1000"/>
              </a:spcBef>
              <a:spcAft>
                <a:spcPts val="0"/>
              </a:spcAft>
              <a:buSzPts val="1800"/>
              <a:buChar char="•"/>
            </a:pPr>
            <a:r>
              <a:rPr b="1" lang="tr-TR"/>
              <a:t>İrdele </a:t>
            </a:r>
            <a:endParaRPr b="1"/>
          </a:p>
          <a:p>
            <a:pPr indent="-330200" lvl="1" marL="914400" rtl="0" algn="l">
              <a:spcBef>
                <a:spcPts val="0"/>
              </a:spcBef>
              <a:spcAft>
                <a:spcPts val="0"/>
              </a:spcAft>
              <a:buSzPts val="1600"/>
              <a:buChar char="•"/>
            </a:pPr>
            <a:r>
              <a:rPr b="1" lang="tr-TR"/>
              <a:t>Hobilerin, aktivitelerin</a:t>
            </a:r>
            <a:endParaRPr b="1"/>
          </a:p>
          <a:p>
            <a:pPr indent="-330200" lvl="1" marL="914400" rtl="0" algn="l">
              <a:spcBef>
                <a:spcPts val="0"/>
              </a:spcBef>
              <a:spcAft>
                <a:spcPts val="0"/>
              </a:spcAft>
              <a:buSzPts val="1600"/>
              <a:buChar char="•"/>
            </a:pPr>
            <a:r>
              <a:rPr b="1" lang="tr-TR"/>
              <a:t>Eğitim alanın</a:t>
            </a:r>
            <a:endParaRPr b="1"/>
          </a:p>
          <a:p>
            <a:pPr indent="-330200" lvl="1" marL="914400" rtl="0" algn="l">
              <a:spcBef>
                <a:spcPts val="0"/>
              </a:spcBef>
              <a:spcAft>
                <a:spcPts val="0"/>
              </a:spcAft>
              <a:buSzPts val="1600"/>
              <a:buChar char="•"/>
            </a:pPr>
            <a:r>
              <a:rPr b="1" lang="tr-TR"/>
              <a:t>İş Tecrüben </a:t>
            </a:r>
            <a:endParaRPr b="1"/>
          </a:p>
          <a:p>
            <a:pPr indent="-330200" lvl="1" marL="914400" rtl="0" algn="l">
              <a:spcBef>
                <a:spcPts val="0"/>
              </a:spcBef>
              <a:spcAft>
                <a:spcPts val="0"/>
              </a:spcAft>
              <a:buSzPts val="1600"/>
              <a:buChar char="•"/>
            </a:pPr>
            <a:r>
              <a:rPr b="1" lang="tr-TR"/>
              <a:t>Kişisel Yaşamın </a:t>
            </a:r>
            <a:endParaRPr b="1"/>
          </a:p>
          <a:p>
            <a:pPr indent="-330200" lvl="1" marL="914400" rtl="0" algn="l">
              <a:spcBef>
                <a:spcPts val="0"/>
              </a:spcBef>
              <a:spcAft>
                <a:spcPts val="0"/>
              </a:spcAft>
              <a:buSzPts val="1600"/>
              <a:buChar char="•"/>
            </a:pPr>
            <a:r>
              <a:rPr b="1" lang="tr-TR"/>
              <a:t>Profesyonel iş ağın</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579" name="Shape 579"/>
        <p:cNvGrpSpPr/>
        <p:nvPr/>
      </p:nvGrpSpPr>
      <p:grpSpPr>
        <a:xfrm>
          <a:off x="0" y="0"/>
          <a:ext cx="0" cy="0"/>
          <a:chOff x="0" y="0"/>
          <a:chExt cx="0" cy="0"/>
        </a:xfrm>
      </p:grpSpPr>
      <p:sp>
        <p:nvSpPr>
          <p:cNvPr id="580" name="Google Shape;580;p75"/>
          <p:cNvSpPr txBox="1"/>
          <p:nvPr>
            <p:ph type="title"/>
          </p:nvPr>
        </p:nvSpPr>
        <p:spPr>
          <a:xfrm>
            <a:off x="2592924" y="177560"/>
            <a:ext cx="89118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Altın Kural 2: İyi Fikir Kaynakları</a:t>
            </a:r>
            <a:endParaRPr/>
          </a:p>
        </p:txBody>
      </p:sp>
      <p:sp>
        <p:nvSpPr>
          <p:cNvPr id="581" name="Google Shape;581;p75"/>
          <p:cNvSpPr txBox="1"/>
          <p:nvPr>
            <p:ph idx="1" type="body"/>
          </p:nvPr>
        </p:nvSpPr>
        <p:spPr>
          <a:xfrm>
            <a:off x="2592917" y="912875"/>
            <a:ext cx="7362900" cy="37776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b="1" lang="tr-TR"/>
              <a:t>Belli ihtiyaçlar yeterince karşılanmamış.</a:t>
            </a:r>
            <a:endParaRPr b="1"/>
          </a:p>
          <a:p>
            <a:pPr indent="0" lvl="0" marL="457200" rtl="0" algn="l">
              <a:spcBef>
                <a:spcPts val="1000"/>
              </a:spcBef>
              <a:spcAft>
                <a:spcPts val="0"/>
              </a:spcAft>
              <a:buNone/>
            </a:pPr>
            <a:r>
              <a:t/>
            </a:r>
            <a:endParaRPr b="1"/>
          </a:p>
          <a:p>
            <a:pPr indent="-342900" lvl="0" marL="457200" rtl="0" algn="l">
              <a:spcBef>
                <a:spcPts val="1000"/>
              </a:spcBef>
              <a:spcAft>
                <a:spcPts val="0"/>
              </a:spcAft>
              <a:buSzPts val="1800"/>
              <a:buChar char="•"/>
            </a:pPr>
            <a:r>
              <a:rPr b="1" lang="tr-TR"/>
              <a:t>Belli başlı iş alanları (niche) yeterince geliştirilmemiş</a:t>
            </a:r>
            <a:endParaRPr b="1"/>
          </a:p>
          <a:p>
            <a:pPr indent="-330200" lvl="1" marL="914400" rtl="0" algn="l">
              <a:spcBef>
                <a:spcPts val="0"/>
              </a:spcBef>
              <a:spcAft>
                <a:spcPts val="0"/>
              </a:spcAft>
              <a:buSzPts val="1600"/>
              <a:buChar char="•"/>
            </a:pPr>
            <a:r>
              <a:rPr b="1" lang="tr-TR"/>
              <a:t>Market  (İçten yanmalı motorlar -&gt; Elektrik)</a:t>
            </a:r>
            <a:endParaRPr b="1"/>
          </a:p>
          <a:p>
            <a:pPr indent="0" lvl="0" marL="914400" rtl="0" algn="l">
              <a:spcBef>
                <a:spcPts val="1000"/>
              </a:spcBef>
              <a:spcAft>
                <a:spcPts val="0"/>
              </a:spcAft>
              <a:buNone/>
            </a:pPr>
            <a:r>
              <a:t/>
            </a:r>
            <a:endParaRPr b="1"/>
          </a:p>
          <a:p>
            <a:pPr indent="-330200" lvl="1" marL="914400" rtl="0" algn="l">
              <a:spcBef>
                <a:spcPts val="1000"/>
              </a:spcBef>
              <a:spcAft>
                <a:spcPts val="0"/>
              </a:spcAft>
              <a:buSzPts val="1600"/>
              <a:buChar char="•"/>
            </a:pPr>
            <a:r>
              <a:rPr b="1" lang="tr-TR"/>
              <a:t>Endüstri ( Yenilenebilir kaynaklar, Otomasyon)</a:t>
            </a:r>
            <a:endParaRPr b="1"/>
          </a:p>
          <a:p>
            <a:pPr indent="0" lvl="0" marL="914400" rtl="0" algn="l">
              <a:spcBef>
                <a:spcPts val="1000"/>
              </a:spcBef>
              <a:spcAft>
                <a:spcPts val="0"/>
              </a:spcAft>
              <a:buNone/>
            </a:pPr>
            <a:r>
              <a:t/>
            </a:r>
            <a:endParaRPr b="1"/>
          </a:p>
          <a:p>
            <a:pPr indent="-330200" lvl="1" marL="914400" rtl="0" algn="l">
              <a:spcBef>
                <a:spcPts val="1000"/>
              </a:spcBef>
              <a:spcAft>
                <a:spcPts val="0"/>
              </a:spcAft>
              <a:buSzPts val="1600"/>
              <a:buChar char="•"/>
            </a:pPr>
            <a:r>
              <a:rPr b="1" lang="tr-TR"/>
              <a:t>Legal ve Politik Faktörler (Karbon vergisi)</a:t>
            </a:r>
            <a:endParaRPr b="1"/>
          </a:p>
          <a:p>
            <a:pPr indent="0" lvl="0" marL="914400" rtl="0" algn="l">
              <a:spcBef>
                <a:spcPts val="1000"/>
              </a:spcBef>
              <a:spcAft>
                <a:spcPts val="0"/>
              </a:spcAft>
              <a:buNone/>
            </a:pPr>
            <a:r>
              <a:t/>
            </a:r>
            <a:endParaRPr b="1"/>
          </a:p>
          <a:p>
            <a:pPr indent="-330200" lvl="1" marL="914400" rtl="0" algn="l">
              <a:spcBef>
                <a:spcPts val="1000"/>
              </a:spcBef>
              <a:spcAft>
                <a:spcPts val="0"/>
              </a:spcAft>
              <a:buSzPts val="1600"/>
              <a:buChar char="•"/>
            </a:pPr>
            <a:r>
              <a:rPr b="1" lang="tr-TR"/>
              <a:t>Teknoloji Faktörleri (İnternet)</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586" name="Shape 586"/>
        <p:cNvGrpSpPr/>
        <p:nvPr/>
      </p:nvGrpSpPr>
      <p:grpSpPr>
        <a:xfrm>
          <a:off x="0" y="0"/>
          <a:ext cx="0" cy="0"/>
          <a:chOff x="0" y="0"/>
          <a:chExt cx="0" cy="0"/>
        </a:xfrm>
      </p:grpSpPr>
      <p:sp>
        <p:nvSpPr>
          <p:cNvPr id="587" name="Google Shape;587;p76"/>
          <p:cNvSpPr txBox="1"/>
          <p:nvPr>
            <p:ph type="title"/>
          </p:nvPr>
        </p:nvSpPr>
        <p:spPr>
          <a:xfrm>
            <a:off x="2592924" y="177560"/>
            <a:ext cx="89118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Altın Kural 2: Kötü Fikir Kaynakları</a:t>
            </a:r>
            <a:endParaRPr/>
          </a:p>
        </p:txBody>
      </p:sp>
      <p:sp>
        <p:nvSpPr>
          <p:cNvPr id="588" name="Google Shape;588;p76"/>
          <p:cNvSpPr txBox="1"/>
          <p:nvPr>
            <p:ph idx="1" type="body"/>
          </p:nvPr>
        </p:nvSpPr>
        <p:spPr>
          <a:xfrm>
            <a:off x="2592917" y="912875"/>
            <a:ext cx="7362900" cy="37776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b="1" lang="tr-TR"/>
              <a:t>Bu fikirlerden uzak durun </a:t>
            </a:r>
            <a:endParaRPr b="1"/>
          </a:p>
          <a:p>
            <a:pPr indent="-330200" lvl="1" marL="914400" rtl="0" algn="l">
              <a:spcBef>
                <a:spcPts val="0"/>
              </a:spcBef>
              <a:spcAft>
                <a:spcPts val="0"/>
              </a:spcAft>
              <a:buSzPts val="1600"/>
              <a:buChar char="•"/>
            </a:pPr>
            <a:r>
              <a:rPr b="1" lang="tr-TR"/>
              <a:t>İstenmeyen Endüstriler (Kömür, Petrol)</a:t>
            </a:r>
            <a:endParaRPr b="1"/>
          </a:p>
          <a:p>
            <a:pPr indent="-330200" lvl="1" marL="914400" rtl="0" algn="l">
              <a:spcBef>
                <a:spcPts val="0"/>
              </a:spcBef>
              <a:spcAft>
                <a:spcPts val="0"/>
              </a:spcAft>
              <a:buSzPts val="1600"/>
              <a:buChar char="•"/>
            </a:pPr>
            <a:r>
              <a:rPr b="1" lang="tr-TR"/>
              <a:t>Uygun olmayan pazarlar (Politik, Ekonomik dengesizlik) </a:t>
            </a:r>
            <a:endParaRPr b="1"/>
          </a:p>
          <a:p>
            <a:pPr indent="-330200" lvl="1" marL="914400" rtl="0" algn="l">
              <a:spcBef>
                <a:spcPts val="0"/>
              </a:spcBef>
              <a:spcAft>
                <a:spcPts val="0"/>
              </a:spcAft>
              <a:buSzPts val="1600"/>
              <a:buChar char="•"/>
            </a:pPr>
            <a:r>
              <a:rPr b="1" lang="tr-TR"/>
              <a:t>Her soruna çözüm arayan ürünler(Girişimci bir alana yoğunlaşmalı) </a:t>
            </a:r>
            <a:endParaRPr b="1"/>
          </a:p>
          <a:p>
            <a:pPr indent="-330200" lvl="1" marL="914400" rtl="0" algn="l">
              <a:spcBef>
                <a:spcPts val="0"/>
              </a:spcBef>
              <a:spcAft>
                <a:spcPts val="0"/>
              </a:spcAft>
              <a:buSzPts val="1600"/>
              <a:buChar char="•"/>
            </a:pPr>
            <a:r>
              <a:rPr b="1" lang="tr-TR"/>
              <a:t>Tek atımlık cephaneler </a:t>
            </a:r>
            <a:endParaRPr b="1"/>
          </a:p>
          <a:p>
            <a:pPr indent="-330200" lvl="1" marL="914400" rtl="0" algn="l">
              <a:spcBef>
                <a:spcPts val="0"/>
              </a:spcBef>
              <a:spcAft>
                <a:spcPts val="0"/>
              </a:spcAft>
              <a:buSzPts val="1600"/>
              <a:buChar char="•"/>
            </a:pPr>
            <a:r>
              <a:rPr b="1" lang="tr-TR"/>
              <a:t>Güvensiz ya da illegal ürünler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203" name="Shape 203"/>
        <p:cNvGrpSpPr/>
        <p:nvPr/>
      </p:nvGrpSpPr>
      <p:grpSpPr>
        <a:xfrm>
          <a:off x="0" y="0"/>
          <a:ext cx="0" cy="0"/>
          <a:chOff x="0" y="0"/>
          <a:chExt cx="0" cy="0"/>
        </a:xfrm>
      </p:grpSpPr>
      <p:sp>
        <p:nvSpPr>
          <p:cNvPr id="204" name="Google Shape;204;p23"/>
          <p:cNvSpPr txBox="1"/>
          <p:nvPr>
            <p:ph type="title"/>
          </p:nvPr>
        </p:nvSpPr>
        <p:spPr>
          <a:xfrm>
            <a:off x="2592925" y="624110"/>
            <a:ext cx="89118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Neden Belli Standartları Takip Ediyoruz?</a:t>
            </a:r>
            <a:endParaRPr/>
          </a:p>
        </p:txBody>
      </p:sp>
      <p:sp>
        <p:nvSpPr>
          <p:cNvPr id="205" name="Google Shape;205;p23"/>
          <p:cNvSpPr txBox="1"/>
          <p:nvPr>
            <p:ph idx="1" type="body"/>
          </p:nvPr>
        </p:nvSpPr>
        <p:spPr>
          <a:xfrm>
            <a:off x="2591137" y="1723300"/>
            <a:ext cx="8915400" cy="37776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lang="tr-TR"/>
              <a:t>Uyumluluk</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tr-TR"/>
              <a:t>Kalite</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tr-TR"/>
              <a:t>Sürdürülebilirlik (Geriye uyum)</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tr-TR"/>
              <a:t>Öngörülebilirlik</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tr-TR"/>
              <a:t>Fikir üretimi ve Fikri mülkiyetin korunması(LTE, 5G, 6G)</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tr-TR"/>
              <a:t>Test edilebilirlik</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593" name="Shape 593"/>
        <p:cNvGrpSpPr/>
        <p:nvPr/>
      </p:nvGrpSpPr>
      <p:grpSpPr>
        <a:xfrm>
          <a:off x="0" y="0"/>
          <a:ext cx="0" cy="0"/>
          <a:chOff x="0" y="0"/>
          <a:chExt cx="0" cy="0"/>
        </a:xfrm>
      </p:grpSpPr>
      <p:sp>
        <p:nvSpPr>
          <p:cNvPr id="594" name="Google Shape;594;p77"/>
          <p:cNvSpPr txBox="1"/>
          <p:nvPr>
            <p:ph type="title"/>
          </p:nvPr>
        </p:nvSpPr>
        <p:spPr>
          <a:xfrm>
            <a:off x="2592924" y="177560"/>
            <a:ext cx="89118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Altın Kural 3: Para</a:t>
            </a:r>
            <a:endParaRPr/>
          </a:p>
        </p:txBody>
      </p:sp>
      <p:sp>
        <p:nvSpPr>
          <p:cNvPr id="595" name="Google Shape;595;p77"/>
          <p:cNvSpPr txBox="1"/>
          <p:nvPr>
            <p:ph idx="1" type="body"/>
          </p:nvPr>
        </p:nvSpPr>
        <p:spPr>
          <a:xfrm>
            <a:off x="2592917" y="912875"/>
            <a:ext cx="7362900" cy="37776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b="1" lang="tr-TR"/>
              <a:t>İşin başarısı için şart </a:t>
            </a:r>
            <a:endParaRPr b="1"/>
          </a:p>
          <a:p>
            <a:pPr indent="-330200" lvl="1" marL="914400" rtl="0" algn="l">
              <a:spcBef>
                <a:spcPts val="0"/>
              </a:spcBef>
              <a:spcAft>
                <a:spcPts val="0"/>
              </a:spcAft>
              <a:buSzPts val="1600"/>
              <a:buChar char="•"/>
            </a:pPr>
            <a:r>
              <a:rPr b="1" lang="tr-TR"/>
              <a:t>Borç </a:t>
            </a:r>
            <a:endParaRPr b="1"/>
          </a:p>
          <a:p>
            <a:pPr indent="-330200" lvl="1" marL="914400" rtl="0" algn="l">
              <a:spcBef>
                <a:spcPts val="0"/>
              </a:spcBef>
              <a:spcAft>
                <a:spcPts val="0"/>
              </a:spcAft>
              <a:buSzPts val="1600"/>
              <a:buChar char="•"/>
            </a:pPr>
            <a:r>
              <a:rPr b="1" lang="tr-TR"/>
              <a:t>Pay </a:t>
            </a:r>
            <a:endParaRPr b="1"/>
          </a:p>
          <a:p>
            <a:pPr indent="-330200" lvl="1" marL="914400" rtl="0" algn="l">
              <a:spcBef>
                <a:spcPts val="0"/>
              </a:spcBef>
              <a:spcAft>
                <a:spcPts val="0"/>
              </a:spcAft>
              <a:buSzPts val="1600"/>
              <a:buChar char="•"/>
            </a:pPr>
            <a:r>
              <a:rPr b="1" lang="tr-TR"/>
              <a:t>Karma (Borç + Pay)</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600" name="Shape 600"/>
        <p:cNvGrpSpPr/>
        <p:nvPr/>
      </p:nvGrpSpPr>
      <p:grpSpPr>
        <a:xfrm>
          <a:off x="0" y="0"/>
          <a:ext cx="0" cy="0"/>
          <a:chOff x="0" y="0"/>
          <a:chExt cx="0" cy="0"/>
        </a:xfrm>
      </p:grpSpPr>
      <p:sp>
        <p:nvSpPr>
          <p:cNvPr id="601" name="Google Shape;601;p78"/>
          <p:cNvSpPr txBox="1"/>
          <p:nvPr>
            <p:ph type="title"/>
          </p:nvPr>
        </p:nvSpPr>
        <p:spPr>
          <a:xfrm>
            <a:off x="2592924" y="177560"/>
            <a:ext cx="89118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Altın Kural 3: Para</a:t>
            </a:r>
            <a:endParaRPr/>
          </a:p>
        </p:txBody>
      </p:sp>
      <p:sp>
        <p:nvSpPr>
          <p:cNvPr id="602" name="Google Shape;602;p78"/>
          <p:cNvSpPr txBox="1"/>
          <p:nvPr>
            <p:ph idx="1" type="body"/>
          </p:nvPr>
        </p:nvSpPr>
        <p:spPr>
          <a:xfrm>
            <a:off x="2656717" y="1540200"/>
            <a:ext cx="7362900" cy="37776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b="1" lang="tr-TR"/>
              <a:t>İşin başarısı için şart </a:t>
            </a:r>
            <a:endParaRPr b="1"/>
          </a:p>
          <a:p>
            <a:pPr indent="-330200" lvl="1" marL="914400" rtl="0" algn="l">
              <a:spcBef>
                <a:spcPts val="0"/>
              </a:spcBef>
              <a:spcAft>
                <a:spcPts val="0"/>
              </a:spcAft>
              <a:buSzPts val="1600"/>
              <a:buChar char="•"/>
            </a:pPr>
            <a:r>
              <a:rPr b="1" lang="tr-TR"/>
              <a:t>Borç </a:t>
            </a:r>
            <a:endParaRPr b="1"/>
          </a:p>
          <a:p>
            <a:pPr indent="-330200" lvl="1" marL="914400" rtl="0" algn="l">
              <a:spcBef>
                <a:spcPts val="0"/>
              </a:spcBef>
              <a:spcAft>
                <a:spcPts val="0"/>
              </a:spcAft>
              <a:buSzPts val="1600"/>
              <a:buChar char="•"/>
            </a:pPr>
            <a:r>
              <a:rPr b="1" lang="tr-TR"/>
              <a:t>Pay </a:t>
            </a:r>
            <a:endParaRPr b="1"/>
          </a:p>
          <a:p>
            <a:pPr indent="-330200" lvl="1" marL="914400" rtl="0" algn="l">
              <a:spcBef>
                <a:spcPts val="0"/>
              </a:spcBef>
              <a:spcAft>
                <a:spcPts val="0"/>
              </a:spcAft>
              <a:buSzPts val="1600"/>
              <a:buChar char="•"/>
            </a:pPr>
            <a:r>
              <a:rPr b="1" lang="tr-TR"/>
              <a:t>Karma (Borç + Pay)</a:t>
            </a:r>
            <a:endParaRPr b="1"/>
          </a:p>
          <a:p>
            <a:pPr indent="-342900" lvl="0" marL="457200" rtl="0" algn="l">
              <a:spcBef>
                <a:spcPts val="0"/>
              </a:spcBef>
              <a:spcAft>
                <a:spcPts val="0"/>
              </a:spcAft>
              <a:buSzPts val="1800"/>
              <a:buChar char="•"/>
            </a:pPr>
            <a:r>
              <a:rPr b="1" lang="tr-TR"/>
              <a:t>Borç </a:t>
            </a:r>
            <a:endParaRPr b="1"/>
          </a:p>
          <a:p>
            <a:pPr indent="-330200" lvl="1" marL="914400" rtl="0" algn="l">
              <a:spcBef>
                <a:spcPts val="0"/>
              </a:spcBef>
              <a:spcAft>
                <a:spcPts val="0"/>
              </a:spcAft>
              <a:buSzPts val="1600"/>
              <a:buChar char="•"/>
            </a:pPr>
            <a:r>
              <a:rPr b="1" lang="tr-TR"/>
              <a:t>Brikimler</a:t>
            </a:r>
            <a:r>
              <a:rPr b="1" lang="tr-TR"/>
              <a:t> </a:t>
            </a:r>
            <a:endParaRPr b="1"/>
          </a:p>
          <a:p>
            <a:pPr indent="-330200" lvl="1" marL="914400" rtl="0" algn="l">
              <a:spcBef>
                <a:spcPts val="0"/>
              </a:spcBef>
              <a:spcAft>
                <a:spcPts val="0"/>
              </a:spcAft>
              <a:buSzPts val="1600"/>
              <a:buChar char="•"/>
            </a:pPr>
            <a:r>
              <a:rPr b="1" lang="tr-TR"/>
              <a:t>Aile &amp; Arkadaş </a:t>
            </a:r>
            <a:endParaRPr b="1"/>
          </a:p>
          <a:p>
            <a:pPr indent="-330200" lvl="1" marL="914400" rtl="0" algn="l">
              <a:spcBef>
                <a:spcPts val="0"/>
              </a:spcBef>
              <a:spcAft>
                <a:spcPts val="0"/>
              </a:spcAft>
              <a:buSzPts val="1600"/>
              <a:buChar char="•"/>
            </a:pPr>
            <a:r>
              <a:rPr b="1" lang="tr-TR"/>
              <a:t>Kredi Kartları </a:t>
            </a:r>
            <a:endParaRPr b="1"/>
          </a:p>
          <a:p>
            <a:pPr indent="-330200" lvl="1" marL="914400" rtl="0" algn="l">
              <a:spcBef>
                <a:spcPts val="0"/>
              </a:spcBef>
              <a:spcAft>
                <a:spcPts val="0"/>
              </a:spcAft>
              <a:buSzPts val="1600"/>
              <a:buChar char="•"/>
            </a:pPr>
            <a:r>
              <a:rPr b="1" lang="tr-TR"/>
              <a:t>Banka Kredileri </a:t>
            </a:r>
            <a:endParaRPr b="1"/>
          </a:p>
          <a:p>
            <a:pPr indent="-330200" lvl="1" marL="914400" rtl="0" algn="l">
              <a:spcBef>
                <a:spcPts val="0"/>
              </a:spcBef>
              <a:spcAft>
                <a:spcPts val="0"/>
              </a:spcAft>
              <a:buSzPts val="1600"/>
              <a:buChar char="•"/>
            </a:pPr>
            <a:r>
              <a:rPr b="1" lang="tr-TR"/>
              <a:t>Devlet teşvikleri/Kredileri</a:t>
            </a:r>
            <a:endParaRPr b="1"/>
          </a:p>
          <a:p>
            <a:pPr indent="-342900" lvl="0" marL="457200" rtl="0" algn="l">
              <a:spcBef>
                <a:spcPts val="0"/>
              </a:spcBef>
              <a:spcAft>
                <a:spcPts val="0"/>
              </a:spcAft>
              <a:buSzPts val="1800"/>
              <a:buChar char="•"/>
            </a:pPr>
            <a:r>
              <a:rPr b="1" lang="tr-TR"/>
              <a:t>Pay</a:t>
            </a:r>
            <a:endParaRPr b="1"/>
          </a:p>
          <a:p>
            <a:pPr indent="-330200" lvl="1" marL="914400" rtl="0" algn="l">
              <a:spcBef>
                <a:spcPts val="0"/>
              </a:spcBef>
              <a:spcAft>
                <a:spcPts val="0"/>
              </a:spcAft>
              <a:buSzPts val="1600"/>
              <a:buChar char="•"/>
            </a:pPr>
            <a:r>
              <a:rPr b="1" lang="tr-TR"/>
              <a:t>Aile ve Arkadaş</a:t>
            </a:r>
            <a:endParaRPr b="1"/>
          </a:p>
          <a:p>
            <a:pPr indent="-330200" lvl="1" marL="914400" rtl="0" algn="l">
              <a:spcBef>
                <a:spcPts val="0"/>
              </a:spcBef>
              <a:spcAft>
                <a:spcPts val="0"/>
              </a:spcAft>
              <a:buSzPts val="1600"/>
              <a:buChar char="•"/>
            </a:pPr>
            <a:r>
              <a:rPr b="1" lang="tr-TR"/>
              <a:t>Melek Yatırımcı</a:t>
            </a:r>
            <a:endParaRPr b="1"/>
          </a:p>
          <a:p>
            <a:pPr indent="-330200" lvl="1" marL="914400" rtl="0" algn="l">
              <a:spcBef>
                <a:spcPts val="0"/>
              </a:spcBef>
              <a:spcAft>
                <a:spcPts val="0"/>
              </a:spcAft>
              <a:buSzPts val="1600"/>
              <a:buChar char="•"/>
            </a:pPr>
            <a:r>
              <a:rPr b="1" lang="tr-TR"/>
              <a:t>Yatırım Şirketi (Venture Capital)  </a:t>
            </a:r>
            <a:endParaRPr b="1"/>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607" name="Shape 607"/>
        <p:cNvGrpSpPr/>
        <p:nvPr/>
      </p:nvGrpSpPr>
      <p:grpSpPr>
        <a:xfrm>
          <a:off x="0" y="0"/>
          <a:ext cx="0" cy="0"/>
          <a:chOff x="0" y="0"/>
          <a:chExt cx="0" cy="0"/>
        </a:xfrm>
      </p:grpSpPr>
      <p:sp>
        <p:nvSpPr>
          <p:cNvPr id="608" name="Google Shape;608;p79"/>
          <p:cNvSpPr txBox="1"/>
          <p:nvPr>
            <p:ph type="title"/>
          </p:nvPr>
        </p:nvSpPr>
        <p:spPr>
          <a:xfrm>
            <a:off x="2592924" y="177560"/>
            <a:ext cx="89118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Altın Kural 4: Kanuni Kısıtlar</a:t>
            </a:r>
            <a:endParaRPr/>
          </a:p>
        </p:txBody>
      </p:sp>
      <p:sp>
        <p:nvSpPr>
          <p:cNvPr id="609" name="Google Shape;609;p79"/>
          <p:cNvSpPr txBox="1"/>
          <p:nvPr>
            <p:ph idx="1" type="body"/>
          </p:nvPr>
        </p:nvSpPr>
        <p:spPr>
          <a:xfrm>
            <a:off x="2656717" y="1540200"/>
            <a:ext cx="7362900" cy="37776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b="1" lang="tr-TR"/>
              <a:t>Kanuni Kısıtlar </a:t>
            </a:r>
            <a:endParaRPr b="1"/>
          </a:p>
          <a:p>
            <a:pPr indent="-330200" lvl="1" marL="914400" rtl="0" algn="l">
              <a:spcBef>
                <a:spcPts val="0"/>
              </a:spcBef>
              <a:spcAft>
                <a:spcPts val="0"/>
              </a:spcAft>
              <a:buSzPts val="1600"/>
              <a:buChar char="•"/>
            </a:pPr>
            <a:r>
              <a:rPr b="1" lang="tr-TR"/>
              <a:t>Şirketin yasal yapısı</a:t>
            </a:r>
            <a:endParaRPr b="1"/>
          </a:p>
          <a:p>
            <a:pPr indent="-330200" lvl="1" marL="914400" rtl="0" algn="l">
              <a:spcBef>
                <a:spcPts val="0"/>
              </a:spcBef>
              <a:spcAft>
                <a:spcPts val="0"/>
              </a:spcAft>
              <a:buSzPts val="1600"/>
              <a:buChar char="•"/>
            </a:pPr>
            <a:r>
              <a:rPr b="1" lang="tr-TR"/>
              <a:t>Ortaklık anlaşması</a:t>
            </a:r>
            <a:endParaRPr b="1"/>
          </a:p>
          <a:p>
            <a:pPr indent="-330200" lvl="1" marL="914400" rtl="0" algn="l">
              <a:spcBef>
                <a:spcPts val="0"/>
              </a:spcBef>
              <a:spcAft>
                <a:spcPts val="0"/>
              </a:spcAft>
              <a:buSzPts val="1600"/>
              <a:buChar char="•"/>
            </a:pPr>
            <a:r>
              <a:rPr b="1" lang="tr-TR"/>
              <a:t>Etik ilkeler ve Hassas veriler</a:t>
            </a:r>
            <a:endParaRPr b="1"/>
          </a:p>
          <a:p>
            <a:pPr indent="-330200" lvl="1" marL="914400" rtl="0" algn="l">
              <a:spcBef>
                <a:spcPts val="0"/>
              </a:spcBef>
              <a:spcAft>
                <a:spcPts val="0"/>
              </a:spcAft>
              <a:buSzPts val="1600"/>
              <a:buChar char="•"/>
            </a:pPr>
            <a:r>
              <a:rPr b="1" lang="tr-TR"/>
              <a:t>v.b.</a:t>
            </a:r>
            <a:endParaRPr b="1"/>
          </a:p>
          <a:p>
            <a:pPr indent="-342900" lvl="0" marL="457200" rtl="0" algn="l">
              <a:spcBef>
                <a:spcPts val="0"/>
              </a:spcBef>
              <a:spcAft>
                <a:spcPts val="0"/>
              </a:spcAft>
              <a:buSzPts val="1800"/>
              <a:buChar char="•"/>
            </a:pPr>
            <a:r>
              <a:rPr b="1" lang="tr-TR"/>
              <a:t>Fikri Mülkiyet</a:t>
            </a:r>
            <a:endParaRPr b="1"/>
          </a:p>
          <a:p>
            <a:pPr indent="-330200" lvl="1" marL="914400" rtl="0" algn="l">
              <a:spcBef>
                <a:spcPts val="0"/>
              </a:spcBef>
              <a:spcAft>
                <a:spcPts val="0"/>
              </a:spcAft>
              <a:buSzPts val="1600"/>
              <a:buChar char="•"/>
            </a:pPr>
            <a:r>
              <a:rPr b="1" lang="tr-TR"/>
              <a:t>Nedir? </a:t>
            </a:r>
            <a:endParaRPr b="1"/>
          </a:p>
          <a:p>
            <a:pPr indent="-330200" lvl="1" marL="914400" rtl="0" algn="l">
              <a:spcBef>
                <a:spcPts val="0"/>
              </a:spcBef>
              <a:spcAft>
                <a:spcPts val="0"/>
              </a:spcAft>
              <a:buSzPts val="1600"/>
              <a:buChar char="•"/>
            </a:pPr>
            <a:r>
              <a:rPr b="1" lang="tr-TR"/>
              <a:t>Patent </a:t>
            </a:r>
            <a:endParaRPr b="1"/>
          </a:p>
          <a:p>
            <a:pPr indent="-330200" lvl="1" marL="914400" rtl="0" algn="l">
              <a:spcBef>
                <a:spcPts val="0"/>
              </a:spcBef>
              <a:spcAft>
                <a:spcPts val="0"/>
              </a:spcAft>
              <a:buSzPts val="1600"/>
              <a:buChar char="•"/>
            </a:pPr>
            <a:r>
              <a:rPr b="1" lang="tr-TR"/>
              <a:t>Copyright </a:t>
            </a:r>
            <a:endParaRPr b="1"/>
          </a:p>
          <a:p>
            <a:pPr indent="-330200" lvl="1" marL="914400" rtl="0" algn="l">
              <a:spcBef>
                <a:spcPts val="0"/>
              </a:spcBef>
              <a:spcAft>
                <a:spcPts val="0"/>
              </a:spcAft>
              <a:buSzPts val="1600"/>
              <a:buChar char="•"/>
            </a:pPr>
            <a:r>
              <a:rPr b="1" lang="tr-TR"/>
              <a:t>Trademark </a:t>
            </a:r>
            <a:endParaRPr b="1"/>
          </a:p>
          <a:p>
            <a:pPr indent="-330200" lvl="1" marL="914400" rtl="0" algn="l">
              <a:spcBef>
                <a:spcPts val="0"/>
              </a:spcBef>
              <a:spcAft>
                <a:spcPts val="0"/>
              </a:spcAft>
              <a:buSzPts val="1600"/>
              <a:buChar char="•"/>
            </a:pPr>
            <a:r>
              <a:rPr b="1" lang="tr-TR"/>
              <a:t>Trade Secret </a:t>
            </a:r>
            <a:endParaRPr b="1"/>
          </a:p>
          <a:p>
            <a:pPr indent="-330200" lvl="1" marL="914400" rtl="0" algn="l">
              <a:spcBef>
                <a:spcPts val="0"/>
              </a:spcBef>
              <a:spcAft>
                <a:spcPts val="0"/>
              </a:spcAft>
              <a:buSzPts val="1600"/>
              <a:buChar char="•"/>
            </a:pPr>
            <a:r>
              <a:rPr b="1" lang="tr-TR"/>
              <a:t>Kime aittir? </a:t>
            </a:r>
            <a:endParaRPr b="1"/>
          </a:p>
          <a:p>
            <a:pPr indent="-330200" lvl="1" marL="914400" rtl="0" algn="l">
              <a:spcBef>
                <a:spcPts val="0"/>
              </a:spcBef>
              <a:spcAft>
                <a:spcPts val="0"/>
              </a:spcAft>
              <a:buSzPts val="1600"/>
              <a:buChar char="•"/>
            </a:pPr>
            <a:r>
              <a:rPr b="1" lang="tr-TR"/>
              <a:t>Nasıl korunur?</a:t>
            </a:r>
            <a:endParaRPr b="1"/>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614" name="Shape 614"/>
        <p:cNvGrpSpPr/>
        <p:nvPr/>
      </p:nvGrpSpPr>
      <p:grpSpPr>
        <a:xfrm>
          <a:off x="0" y="0"/>
          <a:ext cx="0" cy="0"/>
          <a:chOff x="0" y="0"/>
          <a:chExt cx="0" cy="0"/>
        </a:xfrm>
      </p:grpSpPr>
      <p:sp>
        <p:nvSpPr>
          <p:cNvPr id="615" name="Google Shape;615;p80"/>
          <p:cNvSpPr txBox="1"/>
          <p:nvPr>
            <p:ph type="title"/>
          </p:nvPr>
        </p:nvSpPr>
        <p:spPr>
          <a:xfrm>
            <a:off x="2592924" y="177560"/>
            <a:ext cx="89118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Altın Kural 5: Pazarlama</a:t>
            </a:r>
            <a:endParaRPr/>
          </a:p>
        </p:txBody>
      </p:sp>
      <p:sp>
        <p:nvSpPr>
          <p:cNvPr id="616" name="Google Shape;616;p80"/>
          <p:cNvSpPr txBox="1"/>
          <p:nvPr>
            <p:ph idx="1" type="body"/>
          </p:nvPr>
        </p:nvSpPr>
        <p:spPr>
          <a:xfrm>
            <a:off x="2656717" y="1540200"/>
            <a:ext cx="7362900" cy="37776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b="1" lang="tr-TR"/>
              <a:t>Çok az parayla ürün nasıl tanıtlır? </a:t>
            </a:r>
            <a:endParaRPr b="1"/>
          </a:p>
          <a:p>
            <a:pPr indent="-342900" lvl="0" marL="457200" rtl="0" algn="l">
              <a:spcBef>
                <a:spcPts val="0"/>
              </a:spcBef>
              <a:spcAft>
                <a:spcPts val="0"/>
              </a:spcAft>
              <a:buSzPts val="1800"/>
              <a:buChar char="•"/>
            </a:pPr>
            <a:r>
              <a:rPr b="1" lang="tr-TR"/>
              <a:t>Viral pazarlama </a:t>
            </a:r>
            <a:endParaRPr b="1"/>
          </a:p>
          <a:p>
            <a:pPr indent="-342900" lvl="0" marL="457200" rtl="0" algn="l">
              <a:spcBef>
                <a:spcPts val="0"/>
              </a:spcBef>
              <a:spcAft>
                <a:spcPts val="0"/>
              </a:spcAft>
              <a:buSzPts val="1800"/>
              <a:buChar char="•"/>
            </a:pPr>
            <a:r>
              <a:rPr b="1" lang="tr-TR"/>
              <a:t>Sosyal ağlar </a:t>
            </a:r>
            <a:endParaRPr b="1"/>
          </a:p>
          <a:p>
            <a:pPr indent="-342900" lvl="0" marL="457200" rtl="0" algn="l">
              <a:spcBef>
                <a:spcPts val="0"/>
              </a:spcBef>
              <a:spcAft>
                <a:spcPts val="0"/>
              </a:spcAft>
              <a:buSzPts val="1800"/>
              <a:buChar char="•"/>
            </a:pPr>
            <a:r>
              <a:rPr b="1" lang="tr-TR"/>
              <a:t>Tavsiye </a:t>
            </a:r>
            <a:endParaRPr b="1"/>
          </a:p>
          <a:p>
            <a:pPr indent="-342900" lvl="0" marL="457200" rtl="0" algn="l">
              <a:spcBef>
                <a:spcPts val="0"/>
              </a:spcBef>
              <a:spcAft>
                <a:spcPts val="0"/>
              </a:spcAft>
              <a:buSzPts val="1800"/>
              <a:buChar char="•"/>
            </a:pPr>
            <a:r>
              <a:rPr b="1" lang="tr-TR"/>
              <a:t>Reklam  </a:t>
            </a:r>
            <a:endParaRPr b="1"/>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621" name="Shape 621"/>
        <p:cNvGrpSpPr/>
        <p:nvPr/>
      </p:nvGrpSpPr>
      <p:grpSpPr>
        <a:xfrm>
          <a:off x="0" y="0"/>
          <a:ext cx="0" cy="0"/>
          <a:chOff x="0" y="0"/>
          <a:chExt cx="0" cy="0"/>
        </a:xfrm>
      </p:grpSpPr>
      <p:sp>
        <p:nvSpPr>
          <p:cNvPr id="622" name="Google Shape;622;p81"/>
          <p:cNvSpPr txBox="1"/>
          <p:nvPr>
            <p:ph type="title"/>
          </p:nvPr>
        </p:nvSpPr>
        <p:spPr>
          <a:xfrm>
            <a:off x="2592924" y="177560"/>
            <a:ext cx="89118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Altın Kural 6: İş Planı</a:t>
            </a:r>
            <a:endParaRPr/>
          </a:p>
        </p:txBody>
      </p:sp>
      <p:sp>
        <p:nvSpPr>
          <p:cNvPr id="623" name="Google Shape;623;p81"/>
          <p:cNvSpPr txBox="1"/>
          <p:nvPr>
            <p:ph idx="1" type="body"/>
          </p:nvPr>
        </p:nvSpPr>
        <p:spPr>
          <a:xfrm>
            <a:off x="2656717" y="1540200"/>
            <a:ext cx="7362900" cy="37776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b="1" lang="tr-TR"/>
              <a:t>Yol Haritası: İşinizin A, B, Csi </a:t>
            </a:r>
            <a:endParaRPr b="1"/>
          </a:p>
          <a:p>
            <a:pPr indent="-342900" lvl="0" marL="457200" rtl="0" algn="l">
              <a:spcBef>
                <a:spcPts val="0"/>
              </a:spcBef>
              <a:spcAft>
                <a:spcPts val="0"/>
              </a:spcAft>
              <a:buSzPts val="1800"/>
              <a:buChar char="•"/>
            </a:pPr>
            <a:r>
              <a:rPr b="1" lang="tr-TR"/>
              <a:t>İşinizi Detaylı şekilde anlatan bir doküman</a:t>
            </a:r>
            <a:endParaRPr b="1"/>
          </a:p>
          <a:p>
            <a:pPr indent="-342900" lvl="0" marL="457200" rtl="0" algn="l">
              <a:spcBef>
                <a:spcPts val="0"/>
              </a:spcBef>
              <a:spcAft>
                <a:spcPts val="0"/>
              </a:spcAft>
              <a:buSzPts val="1800"/>
              <a:buChar char="•"/>
            </a:pPr>
            <a:r>
              <a:rPr b="1" lang="tr-TR"/>
              <a:t>İşinizi etkileyecek olayları içeren kapsamlı bir plan</a:t>
            </a:r>
            <a:endParaRPr b="1"/>
          </a:p>
          <a:p>
            <a:pPr indent="-342900" lvl="0" marL="457200" rtl="0" algn="l">
              <a:spcBef>
                <a:spcPts val="0"/>
              </a:spcBef>
              <a:spcAft>
                <a:spcPts val="0"/>
              </a:spcAft>
              <a:buSzPts val="1800"/>
              <a:buChar char="•"/>
            </a:pPr>
            <a:r>
              <a:rPr b="1" lang="tr-TR"/>
              <a:t>Yatırım almak için şart</a:t>
            </a:r>
            <a:endParaRPr b="1"/>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628" name="Shape 628"/>
        <p:cNvGrpSpPr/>
        <p:nvPr/>
      </p:nvGrpSpPr>
      <p:grpSpPr>
        <a:xfrm>
          <a:off x="0" y="0"/>
          <a:ext cx="0" cy="0"/>
          <a:chOff x="0" y="0"/>
          <a:chExt cx="0" cy="0"/>
        </a:xfrm>
      </p:grpSpPr>
      <p:sp>
        <p:nvSpPr>
          <p:cNvPr id="629" name="Google Shape;629;p82"/>
          <p:cNvSpPr txBox="1"/>
          <p:nvPr>
            <p:ph type="title"/>
          </p:nvPr>
        </p:nvSpPr>
        <p:spPr>
          <a:xfrm>
            <a:off x="2592924" y="177560"/>
            <a:ext cx="89118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Altın Kural 7: Sen</a:t>
            </a:r>
            <a:endParaRPr/>
          </a:p>
        </p:txBody>
      </p:sp>
      <p:sp>
        <p:nvSpPr>
          <p:cNvPr id="630" name="Google Shape;630;p82"/>
          <p:cNvSpPr txBox="1"/>
          <p:nvPr>
            <p:ph idx="1" type="body"/>
          </p:nvPr>
        </p:nvSpPr>
        <p:spPr>
          <a:xfrm>
            <a:off x="2656717" y="1540200"/>
            <a:ext cx="7362900" cy="37776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b="1" lang="tr-TR"/>
              <a:t>Ağını Genişler </a:t>
            </a:r>
            <a:endParaRPr b="1"/>
          </a:p>
          <a:p>
            <a:pPr indent="-342900" lvl="0" marL="457200" rtl="0" algn="l">
              <a:spcBef>
                <a:spcPts val="0"/>
              </a:spcBef>
              <a:spcAft>
                <a:spcPts val="0"/>
              </a:spcAft>
              <a:buSzPts val="1800"/>
              <a:buChar char="•"/>
            </a:pPr>
            <a:r>
              <a:rPr b="1" lang="tr-TR"/>
              <a:t>CV’ni oluştur </a:t>
            </a:r>
            <a:endParaRPr b="1"/>
          </a:p>
          <a:p>
            <a:pPr indent="-342900" lvl="0" marL="457200" rtl="0" algn="l">
              <a:spcBef>
                <a:spcPts val="0"/>
              </a:spcBef>
              <a:spcAft>
                <a:spcPts val="0"/>
              </a:spcAft>
              <a:buSzPts val="1800"/>
              <a:buChar char="•"/>
            </a:pPr>
            <a:r>
              <a:rPr b="1" lang="tr-TR"/>
              <a:t>Çok farklı alanlarda çalışarak tecrübe edin</a:t>
            </a:r>
            <a:endParaRPr b="1"/>
          </a:p>
          <a:p>
            <a:pPr indent="-342900" lvl="0" marL="457200" rtl="0" algn="l">
              <a:spcBef>
                <a:spcPts val="0"/>
              </a:spcBef>
              <a:spcAft>
                <a:spcPts val="0"/>
              </a:spcAft>
              <a:buSzPts val="1800"/>
              <a:buChar char="•"/>
            </a:pPr>
            <a:r>
              <a:rPr b="1" lang="tr-TR"/>
              <a:t>Bir usta bul</a:t>
            </a:r>
            <a:endParaRPr b="1"/>
          </a:p>
          <a:p>
            <a:pPr indent="-342900" lvl="0" marL="457200" rtl="0" algn="l">
              <a:spcBef>
                <a:spcPts val="0"/>
              </a:spcBef>
              <a:spcAft>
                <a:spcPts val="0"/>
              </a:spcAft>
              <a:buSzPts val="1800"/>
              <a:buChar char="•"/>
            </a:pPr>
            <a:r>
              <a:rPr b="1" lang="tr-TR"/>
              <a:t>Profesyonel bir görüntü ver</a:t>
            </a:r>
            <a:endParaRPr b="1"/>
          </a:p>
          <a:p>
            <a:pPr indent="-342900" lvl="0" marL="457200" rtl="0" algn="l">
              <a:spcBef>
                <a:spcPts val="0"/>
              </a:spcBef>
              <a:spcAft>
                <a:spcPts val="0"/>
              </a:spcAft>
              <a:buSzPts val="1800"/>
              <a:buChar char="•"/>
            </a:pPr>
            <a:r>
              <a:rPr b="1" lang="tr-TR"/>
              <a:t>Etik kurallara saygı göster </a:t>
            </a:r>
            <a:endParaRPr b="1"/>
          </a:p>
          <a:p>
            <a:pPr indent="-342900" lvl="0" marL="457200" rtl="0" algn="l">
              <a:spcBef>
                <a:spcPts val="0"/>
              </a:spcBef>
              <a:spcAft>
                <a:spcPts val="0"/>
              </a:spcAft>
              <a:buSzPts val="1800"/>
              <a:buChar char="•"/>
            </a:pPr>
            <a:r>
              <a:rPr b="1" lang="tr-TR"/>
              <a:t>Asla köprüleri yakma</a:t>
            </a:r>
            <a:endParaRPr b="1"/>
          </a:p>
          <a:p>
            <a:pPr indent="-342900" lvl="0" marL="457200" rtl="0" algn="l">
              <a:spcBef>
                <a:spcPts val="0"/>
              </a:spcBef>
              <a:spcAft>
                <a:spcPts val="0"/>
              </a:spcAft>
              <a:buSzPts val="1800"/>
              <a:buChar char="•"/>
            </a:pPr>
            <a:r>
              <a:rPr b="1" lang="tr-TR"/>
              <a:t>Satmayı öğren</a:t>
            </a:r>
            <a:endParaRPr b="1"/>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635" name="Shape 635"/>
        <p:cNvGrpSpPr/>
        <p:nvPr/>
      </p:nvGrpSpPr>
      <p:grpSpPr>
        <a:xfrm>
          <a:off x="0" y="0"/>
          <a:ext cx="0" cy="0"/>
          <a:chOff x="0" y="0"/>
          <a:chExt cx="0" cy="0"/>
        </a:xfrm>
      </p:grpSpPr>
      <p:sp>
        <p:nvSpPr>
          <p:cNvPr id="636" name="Google Shape;636;p83"/>
          <p:cNvSpPr txBox="1"/>
          <p:nvPr>
            <p:ph type="title"/>
          </p:nvPr>
        </p:nvSpPr>
        <p:spPr>
          <a:xfrm>
            <a:off x="2592924" y="177560"/>
            <a:ext cx="89118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Altın Kural 8: Araştırma</a:t>
            </a:r>
            <a:endParaRPr/>
          </a:p>
        </p:txBody>
      </p:sp>
      <p:sp>
        <p:nvSpPr>
          <p:cNvPr id="637" name="Google Shape;637;p83"/>
          <p:cNvSpPr txBox="1"/>
          <p:nvPr>
            <p:ph idx="1" type="body"/>
          </p:nvPr>
        </p:nvSpPr>
        <p:spPr>
          <a:xfrm>
            <a:off x="2592917" y="1540200"/>
            <a:ext cx="7362900" cy="37776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b="1" lang="tr-TR"/>
              <a:t>Pazarı iyi öğren</a:t>
            </a:r>
            <a:endParaRPr b="1"/>
          </a:p>
          <a:p>
            <a:pPr indent="-342900" lvl="0" marL="457200" rtl="0" algn="l">
              <a:spcBef>
                <a:spcPts val="0"/>
              </a:spcBef>
              <a:spcAft>
                <a:spcPts val="0"/>
              </a:spcAft>
              <a:buSzPts val="1800"/>
              <a:buChar char="•"/>
            </a:pPr>
            <a:r>
              <a:rPr b="1" lang="tr-TR"/>
              <a:t>Endüstrinin nasıl çalıştığını anla</a:t>
            </a:r>
            <a:endParaRPr b="1"/>
          </a:p>
          <a:p>
            <a:pPr indent="-342900" lvl="0" marL="457200" rtl="0" algn="l">
              <a:spcBef>
                <a:spcPts val="0"/>
              </a:spcBef>
              <a:spcAft>
                <a:spcPts val="0"/>
              </a:spcAft>
              <a:buSzPts val="1800"/>
              <a:buChar char="•"/>
            </a:pPr>
            <a:r>
              <a:rPr b="1" lang="tr-TR"/>
              <a:t>Rakibini bil, her zaman rakip vardır.</a:t>
            </a:r>
            <a:endParaRPr b="1"/>
          </a:p>
          <a:p>
            <a:pPr indent="-342900" lvl="0" marL="457200" rtl="0" algn="l">
              <a:spcBef>
                <a:spcPts val="0"/>
              </a:spcBef>
              <a:spcAft>
                <a:spcPts val="0"/>
              </a:spcAft>
              <a:buSzPts val="1800"/>
              <a:buChar char="•"/>
            </a:pPr>
            <a:r>
              <a:rPr b="1" lang="tr-TR"/>
              <a:t>Paranı iyi harca – para akışı, masraflar, ne zaman kafa kafaya geleceksin, gelirlerin, v.s. </a:t>
            </a:r>
            <a:endParaRPr b="1"/>
          </a:p>
          <a:p>
            <a:pPr indent="-342900" lvl="0" marL="457200" rtl="0" algn="l">
              <a:spcBef>
                <a:spcPts val="0"/>
              </a:spcBef>
              <a:spcAft>
                <a:spcPts val="0"/>
              </a:spcAft>
              <a:buSzPts val="1800"/>
              <a:buChar char="•"/>
            </a:pPr>
            <a:r>
              <a:rPr b="1" lang="tr-TR"/>
              <a:t>Araştırma yapman başkalarının sana saygı duymasını sağlar</a:t>
            </a:r>
            <a:endParaRPr b="1"/>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642" name="Shape 642"/>
        <p:cNvGrpSpPr/>
        <p:nvPr/>
      </p:nvGrpSpPr>
      <p:grpSpPr>
        <a:xfrm>
          <a:off x="0" y="0"/>
          <a:ext cx="0" cy="0"/>
          <a:chOff x="0" y="0"/>
          <a:chExt cx="0" cy="0"/>
        </a:xfrm>
      </p:grpSpPr>
      <p:sp>
        <p:nvSpPr>
          <p:cNvPr id="643" name="Google Shape;643;p84"/>
          <p:cNvSpPr txBox="1"/>
          <p:nvPr>
            <p:ph type="title"/>
          </p:nvPr>
        </p:nvSpPr>
        <p:spPr>
          <a:xfrm>
            <a:off x="2589212" y="609600"/>
            <a:ext cx="8915400" cy="3117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tr-TR"/>
              <a:t>Teşekkürler</a:t>
            </a:r>
            <a:endParaRPr/>
          </a:p>
        </p:txBody>
      </p:sp>
      <p:sp>
        <p:nvSpPr>
          <p:cNvPr id="644" name="Google Shape;644;p84"/>
          <p:cNvSpPr txBox="1"/>
          <p:nvPr>
            <p:ph idx="1" type="body"/>
          </p:nvPr>
        </p:nvSpPr>
        <p:spPr>
          <a:xfrm>
            <a:off x="2589212" y="4354046"/>
            <a:ext cx="8915400" cy="1555800"/>
          </a:xfrm>
          <a:prstGeom prst="rect">
            <a:avLst/>
          </a:prstGeom>
        </p:spPr>
        <p:txBody>
          <a:bodyPr anchorCtr="0" anchor="ctr" bIns="91425" lIns="91425" spcFirstLastPara="1" rIns="91425" wrap="square" tIns="91425">
            <a:noAutofit/>
          </a:bodyPr>
          <a:lstStyle/>
          <a:p>
            <a:pPr indent="0" lvl="0" marL="0" rtl="0" algn="l">
              <a:spcBef>
                <a:spcPts val="1000"/>
              </a:spcBef>
              <a:spcAft>
                <a:spcPts val="0"/>
              </a:spcAft>
              <a:buNone/>
            </a:pPr>
            <a:r>
              <a:rPr lang="tr-TR"/>
              <a:t>Sedat Görmüş</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210" name="Shape 210"/>
        <p:cNvGrpSpPr/>
        <p:nvPr/>
      </p:nvGrpSpPr>
      <p:grpSpPr>
        <a:xfrm>
          <a:off x="0" y="0"/>
          <a:ext cx="0" cy="0"/>
          <a:chOff x="0" y="0"/>
          <a:chExt cx="0" cy="0"/>
        </a:xfrm>
      </p:grpSpPr>
      <p:sp>
        <p:nvSpPr>
          <p:cNvPr id="211" name="Google Shape;211;p24"/>
          <p:cNvSpPr txBox="1"/>
          <p:nvPr>
            <p:ph type="title"/>
          </p:nvPr>
        </p:nvSpPr>
        <p:spPr>
          <a:xfrm>
            <a:off x="2592925" y="624110"/>
            <a:ext cx="89118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Yazılım mühendisliği standart örnekleri</a:t>
            </a:r>
            <a:endParaRPr/>
          </a:p>
        </p:txBody>
      </p:sp>
      <p:sp>
        <p:nvSpPr>
          <p:cNvPr id="212" name="Google Shape;212;p24"/>
          <p:cNvSpPr txBox="1"/>
          <p:nvPr>
            <p:ph idx="1" type="body"/>
          </p:nvPr>
        </p:nvSpPr>
        <p:spPr>
          <a:xfrm>
            <a:off x="2589212" y="2133600"/>
            <a:ext cx="8915400" cy="37776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AutoNum type="arabicPeriod"/>
            </a:pPr>
            <a:r>
              <a:rPr lang="tr-TR"/>
              <a:t>ISO/IEC 29119-1: Yazılım kavramları ve tanımları (published: Sept '13).</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AutoNum type="arabicPeriod"/>
            </a:pPr>
            <a:r>
              <a:rPr lang="tr-TR"/>
              <a:t>ISO/IEC 29119-2: Test Süreçleri (published: Sept '13).</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AutoNum type="arabicPeriod"/>
            </a:pPr>
            <a:r>
              <a:rPr lang="tr-TR"/>
              <a:t>ISO/IEC 29119-3: Test dökümantasyonu (published: Sept '13).</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AutoNum type="arabicPeriod"/>
            </a:pPr>
            <a:r>
              <a:rPr lang="tr-TR"/>
              <a:t>ISO/IEC 29119-4: Test teknikleri</a:t>
            </a:r>
            <a:r>
              <a:rPr lang="tr-TR"/>
              <a:t> </a:t>
            </a:r>
            <a:r>
              <a:rPr lang="tr-TR"/>
              <a:t>(published: 2014).</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AutoNum type="arabicPeriod"/>
            </a:pPr>
            <a:r>
              <a:rPr lang="tr-TR"/>
              <a:t>ISO/IEC 29119-5: Anahtar sözcük temelli test teknikleri (published: 2015).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217" name="Shape 217"/>
        <p:cNvGrpSpPr/>
        <p:nvPr/>
      </p:nvGrpSpPr>
      <p:grpSpPr>
        <a:xfrm>
          <a:off x="0" y="0"/>
          <a:ext cx="0" cy="0"/>
          <a:chOff x="0" y="0"/>
          <a:chExt cx="0" cy="0"/>
        </a:xfrm>
      </p:grpSpPr>
      <p:sp>
        <p:nvSpPr>
          <p:cNvPr id="218" name="Google Shape;218;p25"/>
          <p:cNvSpPr txBox="1"/>
          <p:nvPr>
            <p:ph type="title"/>
          </p:nvPr>
        </p:nvSpPr>
        <p:spPr>
          <a:xfrm>
            <a:off x="2592925" y="624110"/>
            <a:ext cx="8911800" cy="12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TR"/>
              <a:t>Donanım ve Ağ Standartları</a:t>
            </a:r>
            <a:endParaRPr/>
          </a:p>
        </p:txBody>
      </p:sp>
      <p:sp>
        <p:nvSpPr>
          <p:cNvPr id="219" name="Google Shape;219;p25"/>
          <p:cNvSpPr txBox="1"/>
          <p:nvPr>
            <p:ph idx="1" type="body"/>
          </p:nvPr>
        </p:nvSpPr>
        <p:spPr>
          <a:xfrm>
            <a:off x="2589212" y="2133600"/>
            <a:ext cx="8915400" cy="37776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lang="tr-TR"/>
              <a:t>IEEE 802.11 (Hangi standart)</a:t>
            </a:r>
            <a:endParaRPr/>
          </a:p>
          <a:p>
            <a:pPr indent="-342900" lvl="0" marL="457200" rtl="0" algn="l">
              <a:spcBef>
                <a:spcPts val="0"/>
              </a:spcBef>
              <a:spcAft>
                <a:spcPts val="0"/>
              </a:spcAft>
              <a:buSzPts val="1800"/>
              <a:buChar char="•"/>
            </a:pPr>
            <a:r>
              <a:rPr lang="tr-TR"/>
              <a:t>IEEE 802.3 (Hangi standart)</a:t>
            </a:r>
            <a:endParaRPr/>
          </a:p>
          <a:p>
            <a:pPr indent="-342900" lvl="0" marL="457200" rtl="0" algn="l">
              <a:spcBef>
                <a:spcPts val="0"/>
              </a:spcBef>
              <a:spcAft>
                <a:spcPts val="0"/>
              </a:spcAft>
              <a:buSzPts val="1800"/>
              <a:buChar char="•"/>
            </a:pPr>
            <a:r>
              <a:rPr lang="tr-TR"/>
              <a:t>IETF rfc2460 (Hangi Standart)</a:t>
            </a:r>
            <a:endParaRPr/>
          </a:p>
          <a:p>
            <a:pPr indent="-342900" lvl="0" marL="457200" rtl="0" algn="l">
              <a:spcBef>
                <a:spcPts val="0"/>
              </a:spcBef>
              <a:spcAft>
                <a:spcPts val="0"/>
              </a:spcAft>
              <a:buSzPts val="1800"/>
              <a:buChar char="•"/>
            </a:pPr>
            <a:r>
              <a:rPr lang="tr-TR"/>
              <a:t>AHCI (Advanced Host Controller Interface)</a:t>
            </a:r>
            <a:endParaRPr/>
          </a:p>
          <a:p>
            <a:pPr indent="-342900" lvl="0" marL="457200" rtl="0" algn="l">
              <a:spcBef>
                <a:spcPts val="0"/>
              </a:spcBef>
              <a:spcAft>
                <a:spcPts val="0"/>
              </a:spcAft>
              <a:buSzPts val="1800"/>
              <a:buChar char="•"/>
            </a:pPr>
            <a:r>
              <a:rPr lang="tr-TR"/>
              <a:t>Bluetooth</a:t>
            </a:r>
            <a:endParaRPr/>
          </a:p>
          <a:p>
            <a:pPr indent="-342900" lvl="0" marL="457200" rtl="0" algn="l">
              <a:spcBef>
                <a:spcPts val="0"/>
              </a:spcBef>
              <a:spcAft>
                <a:spcPts val="0"/>
              </a:spcAft>
              <a:buSzPts val="1800"/>
              <a:buChar char="•"/>
            </a:pPr>
            <a:r>
              <a:rPr lang="tr-TR"/>
              <a:t>I²C</a:t>
            </a:r>
            <a:endParaRPr/>
          </a:p>
          <a:p>
            <a:pPr indent="-342900" lvl="0" marL="457200" rtl="0" algn="l">
              <a:spcBef>
                <a:spcPts val="0"/>
              </a:spcBef>
              <a:spcAft>
                <a:spcPts val="0"/>
              </a:spcAft>
              <a:buSzPts val="1800"/>
              <a:buChar char="•"/>
            </a:pPr>
            <a:r>
              <a:rPr lang="tr-TR"/>
              <a:t>PCI Express</a:t>
            </a:r>
            <a:endParaRPr/>
          </a:p>
          <a:p>
            <a:pPr indent="-342900" lvl="0" marL="457200" rtl="0" algn="l">
              <a:spcBef>
                <a:spcPts val="0"/>
              </a:spcBef>
              <a:spcAft>
                <a:spcPts val="0"/>
              </a:spcAft>
              <a:buSzPts val="1800"/>
              <a:buChar char="•"/>
            </a:pPr>
            <a:r>
              <a:rPr lang="tr-TR"/>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224" name="Shape 224"/>
        <p:cNvGrpSpPr/>
        <p:nvPr/>
      </p:nvGrpSpPr>
      <p:grpSpPr>
        <a:xfrm>
          <a:off x="0" y="0"/>
          <a:ext cx="0" cy="0"/>
          <a:chOff x="0" y="0"/>
          <a:chExt cx="0" cy="0"/>
        </a:xfrm>
      </p:grpSpPr>
      <p:sp>
        <p:nvSpPr>
          <p:cNvPr id="225" name="Google Shape;225;p26"/>
          <p:cNvSpPr txBox="1"/>
          <p:nvPr>
            <p:ph type="title"/>
          </p:nvPr>
        </p:nvSpPr>
        <p:spPr>
          <a:xfrm>
            <a:off x="2592950" y="213335"/>
            <a:ext cx="8911800" cy="128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68DBA"/>
              </a:buClr>
              <a:buFont typeface="Century Gothic"/>
              <a:buNone/>
            </a:pPr>
            <a:r>
              <a:rPr b="0" i="0" lang="tr-TR" sz="3600" u="none" cap="none" strike="noStrike">
                <a:solidFill>
                  <a:srgbClr val="168DBA"/>
                </a:solidFill>
                <a:latin typeface="Century Gothic"/>
                <a:ea typeface="Century Gothic"/>
                <a:cs typeface="Century Gothic"/>
                <a:sym typeface="Century Gothic"/>
              </a:rPr>
              <a:t>Yazılım Geliştiriciliği Nedir?</a:t>
            </a:r>
            <a:br>
              <a:rPr b="0" i="0" lang="tr-TR" sz="3600" u="none" cap="none" strike="noStrike">
                <a:solidFill>
                  <a:srgbClr val="168DBA"/>
                </a:solidFill>
                <a:latin typeface="Century Gothic"/>
                <a:ea typeface="Century Gothic"/>
                <a:cs typeface="Century Gothic"/>
                <a:sym typeface="Century Gothic"/>
              </a:rPr>
            </a:br>
            <a:endParaRPr b="0" i="0" sz="3600" u="none" cap="none" strike="noStrike">
              <a:solidFill>
                <a:srgbClr val="168DBA"/>
              </a:solidFill>
              <a:latin typeface="Century Gothic"/>
              <a:ea typeface="Century Gothic"/>
              <a:cs typeface="Century Gothic"/>
              <a:sym typeface="Century Gothic"/>
            </a:endParaRPr>
          </a:p>
        </p:txBody>
      </p:sp>
      <p:sp>
        <p:nvSpPr>
          <p:cNvPr id="226" name="Google Shape;226;p26"/>
          <p:cNvSpPr txBox="1"/>
          <p:nvPr>
            <p:ph idx="1" type="body"/>
          </p:nvPr>
        </p:nvSpPr>
        <p:spPr>
          <a:xfrm>
            <a:off x="1743200" y="957275"/>
            <a:ext cx="9761400" cy="5429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accent1"/>
              </a:buClr>
              <a:buSzPts val="1800"/>
              <a:buFont typeface="Noto Sans Symbols"/>
              <a:buChar char="•"/>
            </a:pPr>
            <a:r>
              <a:rPr b="0" i="0" lang="tr-TR" sz="1800" u="none" cap="none" strike="noStrike">
                <a:solidFill>
                  <a:srgbClr val="3F3F3F"/>
                </a:solidFill>
                <a:latin typeface="Century Gothic"/>
                <a:ea typeface="Century Gothic"/>
                <a:cs typeface="Century Gothic"/>
                <a:sym typeface="Century Gothic"/>
              </a:rPr>
              <a:t>Yazılım geliştiriciliği problemin karmaşıklığına göre çok karmaşık bir problem olabilir.</a:t>
            </a:r>
            <a:endParaRPr/>
          </a:p>
          <a:p>
            <a:pPr indent="-342900" lvl="0" marL="342900" marR="0" rtl="0" algn="l">
              <a:lnSpc>
                <a:spcPct val="9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Century Gothic"/>
                <a:ea typeface="Century Gothic"/>
                <a:cs typeface="Century Gothic"/>
                <a:sym typeface="Century Gothic"/>
              </a:rPr>
              <a:t>Yazılım geliştirme bir problemi bilgisayar yoluyla kodlamaktan daha öte adımlar içrerir.</a:t>
            </a:r>
            <a:endParaRPr/>
          </a:p>
          <a:p>
            <a:pPr indent="-342900" lvl="0" marL="342900" marR="0" rtl="0" algn="l">
              <a:lnSpc>
                <a:spcPct val="90000"/>
              </a:lnSpc>
              <a:spcBef>
                <a:spcPts val="1000"/>
              </a:spcBef>
              <a:spcAft>
                <a:spcPts val="0"/>
              </a:spcAft>
              <a:buClr>
                <a:schemeClr val="accent1"/>
              </a:buClr>
              <a:buSzPts val="1800"/>
              <a:buFont typeface="Noto Sans Symbols"/>
              <a:buChar char="•"/>
            </a:pPr>
            <a:r>
              <a:rPr b="0" i="0" lang="tr-TR" sz="1800" u="none" cap="none" strike="noStrike">
                <a:solidFill>
                  <a:srgbClr val="3F3F3F"/>
                </a:solidFill>
                <a:latin typeface="Century Gothic"/>
                <a:ea typeface="Century Gothic"/>
                <a:cs typeface="Century Gothic"/>
                <a:sym typeface="Century Gothic"/>
              </a:rPr>
              <a:t>Son yıllarda, geliştiriciler, geliştirme aktivitesinin başarısını arttırmak için belli başlı geliştirme aktiviteleri belirlediler:</a:t>
            </a:r>
            <a:endParaRPr/>
          </a:p>
          <a:p>
            <a:pPr indent="-285750" lvl="1" marL="742950" marR="0" rtl="0" algn="l">
              <a:lnSpc>
                <a:spcPct val="90000"/>
              </a:lnSpc>
              <a:spcBef>
                <a:spcPts val="1000"/>
              </a:spcBef>
              <a:spcAft>
                <a:spcPts val="0"/>
              </a:spcAft>
              <a:buClr>
                <a:schemeClr val="accent1"/>
              </a:buClr>
              <a:buSzPts val="1600"/>
              <a:buFont typeface="Noto Sans Symbols"/>
              <a:buChar char="•"/>
            </a:pPr>
            <a:r>
              <a:rPr b="1" i="0" lang="tr-TR" sz="1600" u="none" cap="none" strike="noStrike">
                <a:solidFill>
                  <a:srgbClr val="FF0000"/>
                </a:solidFill>
                <a:latin typeface="Century Gothic"/>
                <a:ea typeface="Century Gothic"/>
                <a:cs typeface="Century Gothic"/>
                <a:sym typeface="Century Gothic"/>
              </a:rPr>
              <a:t>Problem tanımlama </a:t>
            </a:r>
            <a:r>
              <a:rPr b="0" i="0" lang="tr-TR" sz="1600" u="none" cap="none" strike="noStrike">
                <a:solidFill>
                  <a:srgbClr val="3F3F3F"/>
                </a:solidFill>
                <a:latin typeface="Century Gothic"/>
                <a:ea typeface="Century Gothic"/>
                <a:cs typeface="Century Gothic"/>
                <a:sym typeface="Century Gothic"/>
              </a:rPr>
              <a:t>(Problem definition)</a:t>
            </a:r>
            <a:endParaRPr/>
          </a:p>
          <a:p>
            <a:pPr indent="-285750" lvl="1" marL="742950" marR="0" rtl="0" algn="l">
              <a:lnSpc>
                <a:spcPct val="90000"/>
              </a:lnSpc>
              <a:spcBef>
                <a:spcPts val="1000"/>
              </a:spcBef>
              <a:spcAft>
                <a:spcPts val="0"/>
              </a:spcAft>
              <a:buClr>
                <a:schemeClr val="accent1"/>
              </a:buClr>
              <a:buSzPts val="1600"/>
              <a:buFont typeface="Noto Sans Symbols"/>
              <a:buChar char="•"/>
            </a:pPr>
            <a:r>
              <a:rPr b="1" i="0" lang="tr-TR" sz="1600" u="none" cap="none" strike="noStrike">
                <a:solidFill>
                  <a:srgbClr val="FF0000"/>
                </a:solidFill>
                <a:latin typeface="Century Gothic"/>
                <a:ea typeface="Century Gothic"/>
                <a:cs typeface="Century Gothic"/>
                <a:sym typeface="Century Gothic"/>
              </a:rPr>
              <a:t>Problemi çözmek için gereksinim belirlenmesi </a:t>
            </a:r>
            <a:r>
              <a:rPr b="0" i="0" lang="tr-TR" sz="1600" u="none" cap="none" strike="noStrike">
                <a:solidFill>
                  <a:srgbClr val="3F3F3F"/>
                </a:solidFill>
                <a:latin typeface="Century Gothic"/>
                <a:ea typeface="Century Gothic"/>
                <a:cs typeface="Century Gothic"/>
                <a:sym typeface="Century Gothic"/>
              </a:rPr>
              <a:t>(Requirements)</a:t>
            </a:r>
            <a:endParaRPr/>
          </a:p>
          <a:p>
            <a:pPr indent="-285750" lvl="1" marL="742950" marR="0" rtl="0" algn="l">
              <a:lnSpc>
                <a:spcPct val="90000"/>
              </a:lnSpc>
              <a:spcBef>
                <a:spcPts val="1000"/>
              </a:spcBef>
              <a:spcAft>
                <a:spcPts val="0"/>
              </a:spcAft>
              <a:buClr>
                <a:schemeClr val="accent1"/>
              </a:buClr>
              <a:buSzPts val="1600"/>
              <a:buFont typeface="Noto Sans Symbols"/>
              <a:buChar char="•"/>
            </a:pPr>
            <a:r>
              <a:rPr b="1" i="0" lang="tr-TR" sz="1600" u="none" cap="none" strike="noStrike">
                <a:solidFill>
                  <a:srgbClr val="FF0000"/>
                </a:solidFill>
                <a:latin typeface="Century Gothic"/>
                <a:ea typeface="Century Gothic"/>
                <a:cs typeface="Century Gothic"/>
                <a:sym typeface="Century Gothic"/>
              </a:rPr>
              <a:t>Yazılımı geliştirme için gerekli adımları planlama </a:t>
            </a:r>
            <a:r>
              <a:rPr b="0" i="0" lang="tr-TR" sz="1600" u="none" cap="none" strike="noStrike">
                <a:solidFill>
                  <a:srgbClr val="3F3F3F"/>
                </a:solidFill>
                <a:latin typeface="Century Gothic"/>
                <a:ea typeface="Century Gothic"/>
                <a:cs typeface="Century Gothic"/>
                <a:sym typeface="Century Gothic"/>
              </a:rPr>
              <a:t>(Construction Planning)</a:t>
            </a:r>
            <a:endParaRPr/>
          </a:p>
          <a:p>
            <a:pPr indent="-285750" lvl="1" marL="742950" marR="0" rtl="0" algn="l">
              <a:lnSpc>
                <a:spcPct val="90000"/>
              </a:lnSpc>
              <a:spcBef>
                <a:spcPts val="1000"/>
              </a:spcBef>
              <a:spcAft>
                <a:spcPts val="0"/>
              </a:spcAft>
              <a:buClr>
                <a:schemeClr val="accent1"/>
              </a:buClr>
              <a:buSzPts val="1600"/>
              <a:buFont typeface="Noto Sans Symbols"/>
              <a:buChar char="•"/>
            </a:pPr>
            <a:r>
              <a:rPr b="1" i="0" lang="tr-TR" sz="1600" u="none" cap="none" strike="noStrike">
                <a:solidFill>
                  <a:srgbClr val="FF0000"/>
                </a:solidFill>
                <a:latin typeface="Century Gothic"/>
                <a:ea typeface="Century Gothic"/>
                <a:cs typeface="Century Gothic"/>
                <a:sym typeface="Century Gothic"/>
              </a:rPr>
              <a:t>Yazılım mimarisinin taslağının çıkartılması </a:t>
            </a:r>
            <a:r>
              <a:rPr b="0" i="0" lang="tr-TR" sz="1600" u="none" cap="none" strike="noStrike">
                <a:solidFill>
                  <a:srgbClr val="3F3F3F"/>
                </a:solidFill>
                <a:latin typeface="Century Gothic"/>
                <a:ea typeface="Century Gothic"/>
                <a:cs typeface="Century Gothic"/>
                <a:sym typeface="Century Gothic"/>
              </a:rPr>
              <a:t>(High level software architecture)</a:t>
            </a:r>
            <a:endParaRPr/>
          </a:p>
          <a:p>
            <a:pPr indent="-285750" lvl="1" marL="742950" marR="0" rtl="0" algn="l">
              <a:lnSpc>
                <a:spcPct val="90000"/>
              </a:lnSpc>
              <a:spcBef>
                <a:spcPts val="1000"/>
              </a:spcBef>
              <a:spcAft>
                <a:spcPts val="0"/>
              </a:spcAft>
              <a:buClr>
                <a:schemeClr val="accent1"/>
              </a:buClr>
              <a:buSzPts val="1600"/>
              <a:buFont typeface="Noto Sans Symbols"/>
              <a:buChar char="•"/>
            </a:pPr>
            <a:r>
              <a:rPr b="1" i="0" lang="tr-TR" sz="1600" u="none" cap="none" strike="noStrike">
                <a:solidFill>
                  <a:srgbClr val="FF0000"/>
                </a:solidFill>
                <a:latin typeface="Century Gothic"/>
                <a:ea typeface="Century Gothic"/>
                <a:cs typeface="Century Gothic"/>
                <a:sym typeface="Century Gothic"/>
              </a:rPr>
              <a:t>Detaylı dizayn </a:t>
            </a:r>
            <a:r>
              <a:rPr b="0" i="0" lang="tr-TR" sz="1600" u="none" cap="none" strike="noStrike">
                <a:solidFill>
                  <a:srgbClr val="3F3F3F"/>
                </a:solidFill>
                <a:latin typeface="Century Gothic"/>
                <a:ea typeface="Century Gothic"/>
                <a:cs typeface="Century Gothic"/>
                <a:sym typeface="Century Gothic"/>
              </a:rPr>
              <a:t>(Detailed Design)</a:t>
            </a:r>
            <a:endParaRPr/>
          </a:p>
          <a:p>
            <a:pPr indent="-285750" lvl="1" marL="742950" marR="0" rtl="0" algn="l">
              <a:lnSpc>
                <a:spcPct val="90000"/>
              </a:lnSpc>
              <a:spcBef>
                <a:spcPts val="1000"/>
              </a:spcBef>
              <a:spcAft>
                <a:spcPts val="0"/>
              </a:spcAft>
              <a:buClr>
                <a:schemeClr val="accent1"/>
              </a:buClr>
              <a:buSzPts val="1600"/>
              <a:buFont typeface="Noto Sans Symbols"/>
              <a:buChar char="•"/>
            </a:pPr>
            <a:r>
              <a:rPr b="1" i="0" lang="tr-TR" sz="1600" u="none" cap="none" strike="noStrike">
                <a:solidFill>
                  <a:srgbClr val="FF0000"/>
                </a:solidFill>
                <a:latin typeface="Century Gothic"/>
                <a:ea typeface="Century Gothic"/>
                <a:cs typeface="Century Gothic"/>
                <a:sym typeface="Century Gothic"/>
              </a:rPr>
              <a:t>Kodlama ve Hata ayıklama </a:t>
            </a:r>
            <a:r>
              <a:rPr b="0" i="0" lang="tr-TR" sz="1600" u="none" cap="none" strike="noStrike">
                <a:solidFill>
                  <a:srgbClr val="3F3F3F"/>
                </a:solidFill>
                <a:latin typeface="Century Gothic"/>
                <a:ea typeface="Century Gothic"/>
                <a:cs typeface="Century Gothic"/>
                <a:sym typeface="Century Gothic"/>
              </a:rPr>
              <a:t>(Coding and Debugging)</a:t>
            </a:r>
            <a:endParaRPr/>
          </a:p>
          <a:p>
            <a:pPr indent="-285750" lvl="1" marL="742950" marR="0" rtl="0" algn="l">
              <a:lnSpc>
                <a:spcPct val="90000"/>
              </a:lnSpc>
              <a:spcBef>
                <a:spcPts val="1000"/>
              </a:spcBef>
              <a:spcAft>
                <a:spcPts val="0"/>
              </a:spcAft>
              <a:buClr>
                <a:schemeClr val="accent1"/>
              </a:buClr>
              <a:buSzPts val="1600"/>
              <a:buFont typeface="Noto Sans Symbols"/>
              <a:buChar char="•"/>
            </a:pPr>
            <a:r>
              <a:rPr b="1" i="0" lang="tr-TR" sz="1600" u="none" cap="none" strike="noStrike">
                <a:solidFill>
                  <a:srgbClr val="FF0000"/>
                </a:solidFill>
                <a:latin typeface="Century Gothic"/>
                <a:ea typeface="Century Gothic"/>
                <a:cs typeface="Century Gothic"/>
                <a:sym typeface="Century Gothic"/>
              </a:rPr>
              <a:t>Parça testi </a:t>
            </a:r>
            <a:r>
              <a:rPr b="0" i="0" lang="tr-TR" sz="1600" u="none" cap="none" strike="noStrike">
                <a:solidFill>
                  <a:srgbClr val="3F3F3F"/>
                </a:solidFill>
                <a:latin typeface="Century Gothic"/>
                <a:ea typeface="Century Gothic"/>
                <a:cs typeface="Century Gothic"/>
                <a:sym typeface="Century Gothic"/>
              </a:rPr>
              <a:t>(Unit Testing)</a:t>
            </a:r>
            <a:endParaRPr/>
          </a:p>
          <a:p>
            <a:pPr indent="-285750" lvl="1" marL="742950" marR="0" rtl="0" algn="l">
              <a:lnSpc>
                <a:spcPct val="90000"/>
              </a:lnSpc>
              <a:spcBef>
                <a:spcPts val="1000"/>
              </a:spcBef>
              <a:spcAft>
                <a:spcPts val="0"/>
              </a:spcAft>
              <a:buClr>
                <a:schemeClr val="accent1"/>
              </a:buClr>
              <a:buSzPts val="1600"/>
              <a:buFont typeface="Noto Sans Symbols"/>
              <a:buChar char="•"/>
            </a:pPr>
            <a:r>
              <a:rPr b="1" i="0" lang="tr-TR" sz="1600" u="none" cap="none" strike="noStrike">
                <a:solidFill>
                  <a:srgbClr val="FF0000"/>
                </a:solidFill>
                <a:latin typeface="Century Gothic"/>
                <a:ea typeface="Century Gothic"/>
                <a:cs typeface="Century Gothic"/>
                <a:sym typeface="Century Gothic"/>
              </a:rPr>
              <a:t>Birleştirme Testi </a:t>
            </a:r>
            <a:r>
              <a:rPr b="0" i="0" lang="tr-TR" sz="1600" u="none" cap="none" strike="noStrike">
                <a:solidFill>
                  <a:srgbClr val="3F3F3F"/>
                </a:solidFill>
                <a:latin typeface="Century Gothic"/>
                <a:ea typeface="Century Gothic"/>
                <a:cs typeface="Century Gothic"/>
                <a:sym typeface="Century Gothic"/>
              </a:rPr>
              <a:t>(Integration testing)</a:t>
            </a:r>
            <a:endParaRPr/>
          </a:p>
          <a:p>
            <a:pPr indent="-285750" lvl="1" marL="742950" marR="0" rtl="0" algn="l">
              <a:lnSpc>
                <a:spcPct val="90000"/>
              </a:lnSpc>
              <a:spcBef>
                <a:spcPts val="1000"/>
              </a:spcBef>
              <a:spcAft>
                <a:spcPts val="0"/>
              </a:spcAft>
              <a:buClr>
                <a:schemeClr val="accent1"/>
              </a:buClr>
              <a:buSzPts val="1600"/>
              <a:buFont typeface="Noto Sans Symbols"/>
              <a:buChar char="•"/>
            </a:pPr>
            <a:r>
              <a:rPr b="1" i="0" lang="tr-TR" sz="1600" u="none" cap="none" strike="noStrike">
                <a:solidFill>
                  <a:srgbClr val="FF0000"/>
                </a:solidFill>
                <a:latin typeface="Century Gothic"/>
                <a:ea typeface="Century Gothic"/>
                <a:cs typeface="Century Gothic"/>
                <a:sym typeface="Century Gothic"/>
              </a:rPr>
              <a:t>Birleştirme</a:t>
            </a:r>
            <a:r>
              <a:rPr b="0" i="0" lang="tr-TR" sz="1600" u="none" cap="none" strike="noStrike">
                <a:solidFill>
                  <a:srgbClr val="3F3F3F"/>
                </a:solidFill>
                <a:latin typeface="Century Gothic"/>
                <a:ea typeface="Century Gothic"/>
                <a:cs typeface="Century Gothic"/>
                <a:sym typeface="Century Gothic"/>
              </a:rPr>
              <a:t> (Integration)</a:t>
            </a:r>
            <a:endParaRPr/>
          </a:p>
          <a:p>
            <a:pPr indent="-285750" lvl="1" marL="742950" marR="0" rtl="0" algn="l">
              <a:lnSpc>
                <a:spcPct val="90000"/>
              </a:lnSpc>
              <a:spcBef>
                <a:spcPts val="1000"/>
              </a:spcBef>
              <a:spcAft>
                <a:spcPts val="0"/>
              </a:spcAft>
              <a:buClr>
                <a:schemeClr val="accent1"/>
              </a:buClr>
              <a:buSzPts val="1600"/>
              <a:buFont typeface="Noto Sans Symbols"/>
              <a:buChar char="•"/>
            </a:pPr>
            <a:r>
              <a:rPr b="1" i="0" lang="tr-TR" sz="1600" u="none" cap="none" strike="noStrike">
                <a:solidFill>
                  <a:srgbClr val="FF0000"/>
                </a:solidFill>
                <a:latin typeface="Century Gothic"/>
                <a:ea typeface="Century Gothic"/>
                <a:cs typeface="Century Gothic"/>
                <a:sym typeface="Century Gothic"/>
              </a:rPr>
              <a:t>Sistem Testi </a:t>
            </a:r>
            <a:r>
              <a:rPr b="0" i="0" lang="tr-TR" sz="1600" u="none" cap="none" strike="noStrike">
                <a:solidFill>
                  <a:srgbClr val="3F3F3F"/>
                </a:solidFill>
                <a:latin typeface="Century Gothic"/>
                <a:ea typeface="Century Gothic"/>
                <a:cs typeface="Century Gothic"/>
                <a:sym typeface="Century Gothic"/>
              </a:rPr>
              <a:t>(System Testing)</a:t>
            </a:r>
            <a:endParaRPr/>
          </a:p>
          <a:p>
            <a:pPr indent="-285750" lvl="1" marL="742950" marR="0" rtl="0" algn="l">
              <a:lnSpc>
                <a:spcPct val="90000"/>
              </a:lnSpc>
              <a:spcBef>
                <a:spcPts val="1000"/>
              </a:spcBef>
              <a:spcAft>
                <a:spcPts val="0"/>
              </a:spcAft>
              <a:buClr>
                <a:schemeClr val="accent1"/>
              </a:buClr>
              <a:buSzPts val="1600"/>
              <a:buFont typeface="Noto Sans Symbols"/>
              <a:buChar char="•"/>
            </a:pPr>
            <a:r>
              <a:rPr b="1" i="0" lang="tr-TR" sz="1600" u="none" cap="none" strike="noStrike">
                <a:solidFill>
                  <a:srgbClr val="FF0000"/>
                </a:solidFill>
                <a:latin typeface="Century Gothic"/>
                <a:ea typeface="Century Gothic"/>
                <a:cs typeface="Century Gothic"/>
                <a:sym typeface="Century Gothic"/>
              </a:rPr>
              <a:t>Bakım ve hata giderme </a:t>
            </a:r>
            <a:r>
              <a:rPr b="0" i="0" lang="tr-TR" sz="1600" u="none" cap="none" strike="noStrike">
                <a:solidFill>
                  <a:srgbClr val="3F3F3F"/>
                </a:solidFill>
                <a:latin typeface="Century Gothic"/>
                <a:ea typeface="Century Gothic"/>
                <a:cs typeface="Century Gothic"/>
                <a:sym typeface="Century Gothic"/>
              </a:rPr>
              <a:t>(Corrective Maintenance)</a:t>
            </a:r>
            <a:endParaRPr b="0" i="0" sz="1600" u="none" cap="none" strike="noStrike">
              <a:solidFill>
                <a:srgbClr val="3F3F3F"/>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uman">
  <a:themeElements>
    <a:clrScheme name="Duman">
      <a:dk1>
        <a:srgbClr val="000000"/>
      </a:dk1>
      <a:lt1>
        <a:srgbClr val="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