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notesMasterIdLst>
    <p:notesMasterId r:id="rId99"/>
  </p:notesMasterIdLst>
  <p:sldIdLst>
    <p:sldId id="483" r:id="rId2"/>
    <p:sldId id="510" r:id="rId3"/>
    <p:sldId id="511" r:id="rId4"/>
    <p:sldId id="269" r:id="rId5"/>
    <p:sldId id="417" r:id="rId6"/>
    <p:sldId id="273" r:id="rId7"/>
    <p:sldId id="484" r:id="rId8"/>
    <p:sldId id="418" r:id="rId9"/>
    <p:sldId id="274" r:id="rId10"/>
    <p:sldId id="419" r:id="rId11"/>
    <p:sldId id="275" r:id="rId12"/>
    <p:sldId id="500" r:id="rId13"/>
    <p:sldId id="501" r:id="rId14"/>
    <p:sldId id="277" r:id="rId15"/>
    <p:sldId id="502" r:id="rId16"/>
    <p:sldId id="281" r:id="rId17"/>
    <p:sldId id="283" r:id="rId18"/>
    <p:sldId id="284" r:id="rId19"/>
    <p:sldId id="285" r:id="rId20"/>
    <p:sldId id="286" r:id="rId21"/>
    <p:sldId id="287" r:id="rId22"/>
    <p:sldId id="420" r:id="rId23"/>
    <p:sldId id="295" r:id="rId24"/>
    <p:sldId id="291" r:id="rId25"/>
    <p:sldId id="487" r:id="rId26"/>
    <p:sldId id="488" r:id="rId27"/>
    <p:sldId id="490" r:id="rId28"/>
    <p:sldId id="294" r:id="rId29"/>
    <p:sldId id="422" r:id="rId30"/>
    <p:sldId id="489" r:id="rId31"/>
    <p:sldId id="423" r:id="rId32"/>
    <p:sldId id="421" r:id="rId33"/>
    <p:sldId id="424" r:id="rId34"/>
    <p:sldId id="425" r:id="rId35"/>
    <p:sldId id="499" r:id="rId36"/>
    <p:sldId id="299" r:id="rId37"/>
    <p:sldId id="426" r:id="rId38"/>
    <p:sldId id="427" r:id="rId39"/>
    <p:sldId id="300" r:id="rId40"/>
    <p:sldId id="429" r:id="rId41"/>
    <p:sldId id="304" r:id="rId42"/>
    <p:sldId id="491" r:id="rId43"/>
    <p:sldId id="309" r:id="rId44"/>
    <p:sldId id="496" r:id="rId45"/>
    <p:sldId id="430" r:id="rId46"/>
    <p:sldId id="310" r:id="rId47"/>
    <p:sldId id="433" r:id="rId48"/>
    <p:sldId id="312" r:id="rId49"/>
    <p:sldId id="313" r:id="rId50"/>
    <p:sldId id="436" r:id="rId51"/>
    <p:sldId id="437" r:id="rId52"/>
    <p:sldId id="435" r:id="rId53"/>
    <p:sldId id="438" r:id="rId54"/>
    <p:sldId id="439" r:id="rId55"/>
    <p:sldId id="442" r:id="rId56"/>
    <p:sldId id="492" r:id="rId57"/>
    <p:sldId id="434" r:id="rId58"/>
    <p:sldId id="493" r:id="rId59"/>
    <p:sldId id="443" r:id="rId60"/>
    <p:sldId id="441" r:id="rId61"/>
    <p:sldId id="503" r:id="rId62"/>
    <p:sldId id="507" r:id="rId63"/>
    <p:sldId id="508" r:id="rId64"/>
    <p:sldId id="320" r:id="rId65"/>
    <p:sldId id="494" r:id="rId66"/>
    <p:sldId id="321" r:id="rId67"/>
    <p:sldId id="322" r:id="rId68"/>
    <p:sldId id="324" r:id="rId69"/>
    <p:sldId id="328" r:id="rId70"/>
    <p:sldId id="326" r:id="rId71"/>
    <p:sldId id="330" r:id="rId72"/>
    <p:sldId id="333" r:id="rId73"/>
    <p:sldId id="448" r:id="rId74"/>
    <p:sldId id="469" r:id="rId75"/>
    <p:sldId id="343" r:id="rId76"/>
    <p:sldId id="449" r:id="rId77"/>
    <p:sldId id="347" r:id="rId78"/>
    <p:sldId id="452" r:id="rId79"/>
    <p:sldId id="453" r:id="rId80"/>
    <p:sldId id="456" r:id="rId81"/>
    <p:sldId id="495" r:id="rId82"/>
    <p:sldId id="460" r:id="rId83"/>
    <p:sldId id="461" r:id="rId84"/>
    <p:sldId id="463" r:id="rId85"/>
    <p:sldId id="464" r:id="rId86"/>
    <p:sldId id="465" r:id="rId87"/>
    <p:sldId id="468" r:id="rId88"/>
    <p:sldId id="466" r:id="rId89"/>
    <p:sldId id="467" r:id="rId90"/>
    <p:sldId id="411" r:id="rId91"/>
    <p:sldId id="471" r:id="rId92"/>
    <p:sldId id="472" r:id="rId93"/>
    <p:sldId id="475" r:id="rId94"/>
    <p:sldId id="476" r:id="rId95"/>
    <p:sldId id="478" r:id="rId96"/>
    <p:sldId id="477" r:id="rId97"/>
    <p:sldId id="482" r:id="rId98"/>
  </p:sldIdLst>
  <p:sldSz cx="11285538" cy="8464550"/>
  <p:notesSz cx="5575300" cy="84645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3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650" y="90"/>
      </p:cViewPr>
      <p:guideLst>
        <p:guide orient="horz" pos="2880"/>
        <p:guide pos="43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21" Type="http://schemas.openxmlformats.org/officeDocument/2006/relationships/slide" Target="slides/slide20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87" Type="http://schemas.openxmlformats.org/officeDocument/2006/relationships/slide" Target="slides/slide86.xml" /><Relationship Id="rId102" Type="http://schemas.openxmlformats.org/officeDocument/2006/relationships/theme" Target="theme/theme1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90" Type="http://schemas.openxmlformats.org/officeDocument/2006/relationships/slide" Target="slides/slide89.xml" /><Relationship Id="rId95" Type="http://schemas.openxmlformats.org/officeDocument/2006/relationships/slide" Target="slides/slide94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100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slide" Target="slides/slide92.xml" /><Relationship Id="rId98" Type="http://schemas.openxmlformats.org/officeDocument/2006/relationships/slide" Target="slides/slide97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103" Type="http://schemas.openxmlformats.org/officeDocument/2006/relationships/tableStyles" Target="tableStyles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slide" Target="slides/slide90.xml" /><Relationship Id="rId96" Type="http://schemas.openxmlformats.org/officeDocument/2006/relationships/slide" Target="slides/slide95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slide" Target="slides/slide93.xml" /><Relationship Id="rId99" Type="http://schemas.openxmlformats.org/officeDocument/2006/relationships/notesMaster" Target="notesMasters/notesMaster1.xml" /><Relationship Id="rId10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Relationship Id="rId34" Type="http://schemas.openxmlformats.org/officeDocument/2006/relationships/slide" Target="slides/slide33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6" Type="http://schemas.openxmlformats.org/officeDocument/2006/relationships/slide" Target="slides/slide75.xml" /><Relationship Id="rId97" Type="http://schemas.openxmlformats.org/officeDocument/2006/relationships/slide" Target="slides/slide96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16175" cy="4238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157538" y="0"/>
            <a:ext cx="2416175" cy="4238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0302B-25C6-4DE6-A9B8-8F48B5ADEB74}" type="datetimeFigureOut">
              <a:rPr lang="tr-TR" smtClean="0"/>
              <a:t>16.12.2025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884238" y="1058863"/>
            <a:ext cx="3806825" cy="2855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557213" y="4073525"/>
            <a:ext cx="4460875" cy="3333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040688"/>
            <a:ext cx="2416175" cy="4238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157538" y="8040688"/>
            <a:ext cx="2416175" cy="4238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0BB0E-6D48-40A7-AC40-8455F67C8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806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tr/vekt%C3%B6r/ateroskleroz-olu%C5%9Fumu-gm650222892-118194823" TargetMode="External" /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dirty="0" err="1"/>
              <a:t>iStockphoto</a:t>
            </a:r>
            <a:r>
              <a:rPr lang="tr-TR" sz="1200" b="1" dirty="0"/>
              <a:t>. </a:t>
            </a:r>
            <a:r>
              <a:rPr lang="tr-TR" sz="1200" b="1" i="1" dirty="0" err="1"/>
              <a:t>Ateroskleroz</a:t>
            </a:r>
            <a:r>
              <a:rPr lang="tr-TR" sz="1200" b="1" i="1" dirty="0"/>
              <a:t> oluşumu </a:t>
            </a:r>
            <a:r>
              <a:rPr lang="tr-TR" sz="1200" i="1" dirty="0"/>
              <a:t>(</a:t>
            </a:r>
            <a:r>
              <a:rPr lang="tr-TR" sz="1200" i="1" dirty="0" err="1"/>
              <a:t>vektörel</a:t>
            </a:r>
            <a:r>
              <a:rPr lang="tr-TR" sz="1200" i="1" dirty="0"/>
              <a:t> görsel).</a:t>
            </a:r>
            <a:br>
              <a:rPr lang="tr-TR" sz="1200" dirty="0"/>
            </a:br>
            <a:r>
              <a:rPr lang="tr-TR" sz="1200" dirty="0">
                <a:hlinkClick r:id="rId3"/>
              </a:rPr>
              <a:t>https://www.istockphoto.com/tr/vekt%C3%B6r/ateroskleroz-olu%C5%9Fumu-gm650222892-118194823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0BB0E-6D48-40A7-AC40-8455F67C8043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698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6B64-1718-4153-829C-B77BF4EEC443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07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6B64-1718-4153-829C-B77BF4EEC443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50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0BB0E-6D48-40A7-AC40-8455F67C8043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55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SUT değişiklikleri ile artık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düşürücü ilaçlara ilişkin bazı raporların yeniden düzenlenmesi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aile hekimliği uzmanlarınca yapılabilecek hâle gelmiştir.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rosuvastatin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mg ve üstü,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atorvastatin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simvastatin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pravastatin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mg ve üzeri,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fluvastatin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mg ve üzeri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gibi dozlarda verilen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ilk 24 ay sonrası rapor yenilemeleri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 hekimliği uzmanları tarafından düzenlenebilir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Böylece bu raporlar bazında reçetelendirme kolaylaşır. </a:t>
            </a:r>
          </a:p>
          <a:p>
            <a:pPr marL="0" indent="0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0BB0E-6D48-40A7-AC40-8455F67C8043}" type="slidenum">
              <a:rPr lang="tr-TR" smtClean="0"/>
              <a:t>94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27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416" y="1385287"/>
            <a:ext cx="9592707" cy="2946917"/>
          </a:xfrm>
        </p:spPr>
        <p:txBody>
          <a:bodyPr anchor="b"/>
          <a:lstStyle>
            <a:lvl1pPr algn="ctr">
              <a:defRPr sz="7405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0692" y="4445849"/>
            <a:ext cx="8464154" cy="2043640"/>
          </a:xfrm>
        </p:spPr>
        <p:txBody>
          <a:bodyPr/>
          <a:lstStyle>
            <a:lvl1pPr marL="0" indent="0" algn="ctr">
              <a:buNone/>
              <a:defRPr sz="2962"/>
            </a:lvl1pPr>
            <a:lvl2pPr marL="564276" indent="0" algn="ctr">
              <a:buNone/>
              <a:defRPr sz="2468"/>
            </a:lvl2pPr>
            <a:lvl3pPr marL="1128552" indent="0" algn="ctr">
              <a:buNone/>
              <a:defRPr sz="2222"/>
            </a:lvl3pPr>
            <a:lvl4pPr marL="1692829" indent="0" algn="ctr">
              <a:buNone/>
              <a:defRPr sz="1975"/>
            </a:lvl4pPr>
            <a:lvl5pPr marL="2257105" indent="0" algn="ctr">
              <a:buNone/>
              <a:defRPr sz="1975"/>
            </a:lvl5pPr>
            <a:lvl6pPr marL="2821381" indent="0" algn="ctr">
              <a:buNone/>
              <a:defRPr sz="1975"/>
            </a:lvl6pPr>
            <a:lvl7pPr marL="3385657" indent="0" algn="ctr">
              <a:buNone/>
              <a:defRPr sz="1975"/>
            </a:lvl7pPr>
            <a:lvl8pPr marL="3949934" indent="0" algn="ctr">
              <a:buNone/>
              <a:defRPr sz="1975"/>
            </a:lvl8pPr>
            <a:lvl9pPr marL="4514210" indent="0" algn="ctr">
              <a:buNone/>
              <a:defRPr sz="1975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116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56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76214" y="450659"/>
            <a:ext cx="2433444" cy="717331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5881" y="450659"/>
            <a:ext cx="7159263" cy="717331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937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59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19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03" y="2110262"/>
            <a:ext cx="9733777" cy="3521017"/>
          </a:xfrm>
        </p:spPr>
        <p:txBody>
          <a:bodyPr anchor="b"/>
          <a:lstStyle>
            <a:lvl1pPr>
              <a:defRPr sz="7405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003" y="5664589"/>
            <a:ext cx="9733777" cy="1851620"/>
          </a:xfrm>
        </p:spPr>
        <p:txBody>
          <a:bodyPr/>
          <a:lstStyle>
            <a:lvl1pPr marL="0" indent="0">
              <a:buNone/>
              <a:defRPr sz="2962">
                <a:solidFill>
                  <a:schemeClr val="tx1"/>
                </a:solidFill>
              </a:defRPr>
            </a:lvl1pPr>
            <a:lvl2pPr marL="564276" indent="0">
              <a:buNone/>
              <a:defRPr sz="2468">
                <a:solidFill>
                  <a:schemeClr val="tx1">
                    <a:tint val="75000"/>
                  </a:schemeClr>
                </a:solidFill>
              </a:defRPr>
            </a:lvl2pPr>
            <a:lvl3pPr marL="1128552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3pPr>
            <a:lvl4pPr marL="1692829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4pPr>
            <a:lvl5pPr marL="2257105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5pPr>
            <a:lvl6pPr marL="2821381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6pPr>
            <a:lvl7pPr marL="3385657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7pPr>
            <a:lvl8pPr marL="3949934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8pPr>
            <a:lvl9pPr marL="4514210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25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5881" y="2253295"/>
            <a:ext cx="4796354" cy="537067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3303" y="2253295"/>
            <a:ext cx="4796354" cy="537067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67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350" y="450661"/>
            <a:ext cx="9733777" cy="1636088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352" y="2074991"/>
            <a:ext cx="4774311" cy="1016921"/>
          </a:xfrm>
        </p:spPr>
        <p:txBody>
          <a:bodyPr anchor="b"/>
          <a:lstStyle>
            <a:lvl1pPr marL="0" indent="0">
              <a:buNone/>
              <a:defRPr sz="2962" b="1"/>
            </a:lvl1pPr>
            <a:lvl2pPr marL="564276" indent="0">
              <a:buNone/>
              <a:defRPr sz="2468" b="1"/>
            </a:lvl2pPr>
            <a:lvl3pPr marL="1128552" indent="0">
              <a:buNone/>
              <a:defRPr sz="2222" b="1"/>
            </a:lvl3pPr>
            <a:lvl4pPr marL="1692829" indent="0">
              <a:buNone/>
              <a:defRPr sz="1975" b="1"/>
            </a:lvl4pPr>
            <a:lvl5pPr marL="2257105" indent="0">
              <a:buNone/>
              <a:defRPr sz="1975" b="1"/>
            </a:lvl5pPr>
            <a:lvl6pPr marL="2821381" indent="0">
              <a:buNone/>
              <a:defRPr sz="1975" b="1"/>
            </a:lvl6pPr>
            <a:lvl7pPr marL="3385657" indent="0">
              <a:buNone/>
              <a:defRPr sz="1975" b="1"/>
            </a:lvl7pPr>
            <a:lvl8pPr marL="3949934" indent="0">
              <a:buNone/>
              <a:defRPr sz="1975" b="1"/>
            </a:lvl8pPr>
            <a:lvl9pPr marL="4514210" indent="0">
              <a:buNone/>
              <a:defRPr sz="1975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352" y="3091912"/>
            <a:ext cx="4774311" cy="45477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3304" y="2074991"/>
            <a:ext cx="4797824" cy="1016921"/>
          </a:xfrm>
        </p:spPr>
        <p:txBody>
          <a:bodyPr anchor="b"/>
          <a:lstStyle>
            <a:lvl1pPr marL="0" indent="0">
              <a:buNone/>
              <a:defRPr sz="2962" b="1"/>
            </a:lvl1pPr>
            <a:lvl2pPr marL="564276" indent="0">
              <a:buNone/>
              <a:defRPr sz="2468" b="1"/>
            </a:lvl2pPr>
            <a:lvl3pPr marL="1128552" indent="0">
              <a:buNone/>
              <a:defRPr sz="2222" b="1"/>
            </a:lvl3pPr>
            <a:lvl4pPr marL="1692829" indent="0">
              <a:buNone/>
              <a:defRPr sz="1975" b="1"/>
            </a:lvl4pPr>
            <a:lvl5pPr marL="2257105" indent="0">
              <a:buNone/>
              <a:defRPr sz="1975" b="1"/>
            </a:lvl5pPr>
            <a:lvl6pPr marL="2821381" indent="0">
              <a:buNone/>
              <a:defRPr sz="1975" b="1"/>
            </a:lvl6pPr>
            <a:lvl7pPr marL="3385657" indent="0">
              <a:buNone/>
              <a:defRPr sz="1975" b="1"/>
            </a:lvl7pPr>
            <a:lvl8pPr marL="3949934" indent="0">
              <a:buNone/>
              <a:defRPr sz="1975" b="1"/>
            </a:lvl8pPr>
            <a:lvl9pPr marL="4514210" indent="0">
              <a:buNone/>
              <a:defRPr sz="1975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3304" y="3091912"/>
            <a:ext cx="4797824" cy="45477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168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70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291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351" y="564303"/>
            <a:ext cx="3639880" cy="1975062"/>
          </a:xfrm>
        </p:spPr>
        <p:txBody>
          <a:bodyPr anchor="b"/>
          <a:lstStyle>
            <a:lvl1pPr>
              <a:defRPr sz="394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823" y="1218740"/>
            <a:ext cx="5713304" cy="6015317"/>
          </a:xfrm>
        </p:spPr>
        <p:txBody>
          <a:bodyPr/>
          <a:lstStyle>
            <a:lvl1pPr>
              <a:defRPr sz="3949"/>
            </a:lvl1pPr>
            <a:lvl2pPr>
              <a:defRPr sz="3456"/>
            </a:lvl2pPr>
            <a:lvl3pPr>
              <a:defRPr sz="2962"/>
            </a:lvl3pPr>
            <a:lvl4pPr>
              <a:defRPr sz="2468"/>
            </a:lvl4pPr>
            <a:lvl5pPr>
              <a:defRPr sz="2468"/>
            </a:lvl5pPr>
            <a:lvl6pPr>
              <a:defRPr sz="2468"/>
            </a:lvl6pPr>
            <a:lvl7pPr>
              <a:defRPr sz="2468"/>
            </a:lvl7pPr>
            <a:lvl8pPr>
              <a:defRPr sz="2468"/>
            </a:lvl8pPr>
            <a:lvl9pPr>
              <a:defRPr sz="2468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351" y="2539365"/>
            <a:ext cx="3639880" cy="4704488"/>
          </a:xfrm>
        </p:spPr>
        <p:txBody>
          <a:bodyPr/>
          <a:lstStyle>
            <a:lvl1pPr marL="0" indent="0">
              <a:buNone/>
              <a:defRPr sz="1975"/>
            </a:lvl1pPr>
            <a:lvl2pPr marL="564276" indent="0">
              <a:buNone/>
              <a:defRPr sz="1728"/>
            </a:lvl2pPr>
            <a:lvl3pPr marL="1128552" indent="0">
              <a:buNone/>
              <a:defRPr sz="1481"/>
            </a:lvl3pPr>
            <a:lvl4pPr marL="1692829" indent="0">
              <a:buNone/>
              <a:defRPr sz="1234"/>
            </a:lvl4pPr>
            <a:lvl5pPr marL="2257105" indent="0">
              <a:buNone/>
              <a:defRPr sz="1234"/>
            </a:lvl5pPr>
            <a:lvl6pPr marL="2821381" indent="0">
              <a:buNone/>
              <a:defRPr sz="1234"/>
            </a:lvl6pPr>
            <a:lvl7pPr marL="3385657" indent="0">
              <a:buNone/>
              <a:defRPr sz="1234"/>
            </a:lvl7pPr>
            <a:lvl8pPr marL="3949934" indent="0">
              <a:buNone/>
              <a:defRPr sz="1234"/>
            </a:lvl8pPr>
            <a:lvl9pPr marL="4514210" indent="0">
              <a:buNone/>
              <a:defRPr sz="1234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71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351" y="564303"/>
            <a:ext cx="3639880" cy="1975062"/>
          </a:xfrm>
        </p:spPr>
        <p:txBody>
          <a:bodyPr anchor="b"/>
          <a:lstStyle>
            <a:lvl1pPr>
              <a:defRPr sz="394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97823" y="1218740"/>
            <a:ext cx="5713304" cy="6015317"/>
          </a:xfrm>
        </p:spPr>
        <p:txBody>
          <a:bodyPr anchor="t"/>
          <a:lstStyle>
            <a:lvl1pPr marL="0" indent="0">
              <a:buNone/>
              <a:defRPr sz="3949"/>
            </a:lvl1pPr>
            <a:lvl2pPr marL="564276" indent="0">
              <a:buNone/>
              <a:defRPr sz="3456"/>
            </a:lvl2pPr>
            <a:lvl3pPr marL="1128552" indent="0">
              <a:buNone/>
              <a:defRPr sz="2962"/>
            </a:lvl3pPr>
            <a:lvl4pPr marL="1692829" indent="0">
              <a:buNone/>
              <a:defRPr sz="2468"/>
            </a:lvl4pPr>
            <a:lvl5pPr marL="2257105" indent="0">
              <a:buNone/>
              <a:defRPr sz="2468"/>
            </a:lvl5pPr>
            <a:lvl6pPr marL="2821381" indent="0">
              <a:buNone/>
              <a:defRPr sz="2468"/>
            </a:lvl6pPr>
            <a:lvl7pPr marL="3385657" indent="0">
              <a:buNone/>
              <a:defRPr sz="2468"/>
            </a:lvl7pPr>
            <a:lvl8pPr marL="3949934" indent="0">
              <a:buNone/>
              <a:defRPr sz="2468"/>
            </a:lvl8pPr>
            <a:lvl9pPr marL="4514210" indent="0">
              <a:buNone/>
              <a:defRPr sz="2468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351" y="2539365"/>
            <a:ext cx="3639880" cy="4704488"/>
          </a:xfrm>
        </p:spPr>
        <p:txBody>
          <a:bodyPr/>
          <a:lstStyle>
            <a:lvl1pPr marL="0" indent="0">
              <a:buNone/>
              <a:defRPr sz="1975"/>
            </a:lvl1pPr>
            <a:lvl2pPr marL="564276" indent="0">
              <a:buNone/>
              <a:defRPr sz="1728"/>
            </a:lvl2pPr>
            <a:lvl3pPr marL="1128552" indent="0">
              <a:buNone/>
              <a:defRPr sz="1481"/>
            </a:lvl3pPr>
            <a:lvl4pPr marL="1692829" indent="0">
              <a:buNone/>
              <a:defRPr sz="1234"/>
            </a:lvl4pPr>
            <a:lvl5pPr marL="2257105" indent="0">
              <a:buNone/>
              <a:defRPr sz="1234"/>
            </a:lvl5pPr>
            <a:lvl6pPr marL="2821381" indent="0">
              <a:buNone/>
              <a:defRPr sz="1234"/>
            </a:lvl6pPr>
            <a:lvl7pPr marL="3385657" indent="0">
              <a:buNone/>
              <a:defRPr sz="1234"/>
            </a:lvl7pPr>
            <a:lvl8pPr marL="3949934" indent="0">
              <a:buNone/>
              <a:defRPr sz="1234"/>
            </a:lvl8pPr>
            <a:lvl9pPr marL="4514210" indent="0">
              <a:buNone/>
              <a:defRPr sz="1234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735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5881" y="450661"/>
            <a:ext cx="9733777" cy="163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5881" y="2253295"/>
            <a:ext cx="9733777" cy="5370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5881" y="7845386"/>
            <a:ext cx="2539246" cy="450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38335" y="7845386"/>
            <a:ext cx="3808869" cy="450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0411" y="7845386"/>
            <a:ext cx="2539246" cy="450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50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1128552" rtl="0" eaLnBrk="1" latinLnBrk="0" hangingPunct="1">
        <a:lnSpc>
          <a:spcPct val="90000"/>
        </a:lnSpc>
        <a:spcBef>
          <a:spcPct val="0"/>
        </a:spcBef>
        <a:buNone/>
        <a:defRPr sz="54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2138" indent="-282138" algn="l" defTabSz="1128552" rtl="0" eaLnBrk="1" latinLnBrk="0" hangingPunct="1">
        <a:lnSpc>
          <a:spcPct val="90000"/>
        </a:lnSpc>
        <a:spcBef>
          <a:spcPts val="1234"/>
        </a:spcBef>
        <a:buFont typeface="Arial" panose="020B0604020202020204" pitchFamily="34" charset="0"/>
        <a:buChar char="•"/>
        <a:defRPr sz="3456" kern="1200">
          <a:solidFill>
            <a:schemeClr val="tx1"/>
          </a:solidFill>
          <a:latin typeface="+mn-lt"/>
          <a:ea typeface="+mn-ea"/>
          <a:cs typeface="+mn-cs"/>
        </a:defRPr>
      </a:lvl1pPr>
      <a:lvl2pPr marL="846414" indent="-282138" algn="l" defTabSz="1128552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962" kern="1200">
          <a:solidFill>
            <a:schemeClr val="tx1"/>
          </a:solidFill>
          <a:latin typeface="+mn-lt"/>
          <a:ea typeface="+mn-ea"/>
          <a:cs typeface="+mn-cs"/>
        </a:defRPr>
      </a:lvl2pPr>
      <a:lvl3pPr marL="1410691" indent="-282138" algn="l" defTabSz="1128552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468" kern="1200">
          <a:solidFill>
            <a:schemeClr val="tx1"/>
          </a:solidFill>
          <a:latin typeface="+mn-lt"/>
          <a:ea typeface="+mn-ea"/>
          <a:cs typeface="+mn-cs"/>
        </a:defRPr>
      </a:lvl3pPr>
      <a:lvl4pPr marL="1974967" indent="-282138" algn="l" defTabSz="1128552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539243" indent="-282138" algn="l" defTabSz="1128552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3103519" indent="-282138" algn="l" defTabSz="1128552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667796" indent="-282138" algn="l" defTabSz="1128552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4232072" indent="-282138" algn="l" defTabSz="1128552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796348" indent="-282138" algn="l" defTabSz="1128552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8552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564276" algn="l" defTabSz="1128552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1128552" algn="l" defTabSz="1128552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692829" algn="l" defTabSz="1128552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57105" algn="l" defTabSz="1128552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821381" algn="l" defTabSz="1128552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85657" algn="l" defTabSz="1128552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949934" algn="l" defTabSz="1128552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514210" algn="l" defTabSz="1128552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1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12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12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2.xml" 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12.xml" 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7369" y="2479675"/>
            <a:ext cx="9733777" cy="3312488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DİSLİPİDEMİ VE KARDİYOVASKÜLER RİSK YÖNETİMİ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97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9" y="1260475"/>
            <a:ext cx="984050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3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3395120" y="1867801"/>
            <a:ext cx="4686935" cy="2640965"/>
            <a:chOff x="540000" y="1867800"/>
            <a:chExt cx="4686935" cy="2640965"/>
          </a:xfrm>
        </p:grpSpPr>
        <p:sp>
          <p:nvSpPr>
            <p:cNvPr id="6" name="object 6"/>
            <p:cNvSpPr/>
            <p:nvPr/>
          </p:nvSpPr>
          <p:spPr>
            <a:xfrm>
              <a:off x="540000" y="1867800"/>
              <a:ext cx="4686935" cy="12700"/>
            </a:xfrm>
            <a:custGeom>
              <a:avLst/>
              <a:gdLst/>
              <a:ahLst/>
              <a:cxnLst/>
              <a:rect l="l" t="t" r="r" b="b"/>
              <a:pathLst>
                <a:path w="4686935" h="12700">
                  <a:moveTo>
                    <a:pt x="0" y="12700"/>
                  </a:moveTo>
                  <a:lnTo>
                    <a:pt x="4686350" y="12700"/>
                  </a:lnTo>
                  <a:lnTo>
                    <a:pt x="468635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175" y="1880507"/>
              <a:ext cx="0" cy="837565"/>
            </a:xfrm>
            <a:custGeom>
              <a:avLst/>
              <a:gdLst/>
              <a:ahLst/>
              <a:cxnLst/>
              <a:rect l="l" t="t" r="r" b="b"/>
              <a:pathLst>
                <a:path h="837564">
                  <a:moveTo>
                    <a:pt x="0" y="83699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3174" y="1880507"/>
              <a:ext cx="0" cy="837565"/>
            </a:xfrm>
            <a:custGeom>
              <a:avLst/>
              <a:gdLst/>
              <a:ahLst/>
              <a:cxnLst/>
              <a:rect l="l" t="t" r="r" b="b"/>
              <a:pathLst>
                <a:path h="837564">
                  <a:moveTo>
                    <a:pt x="0" y="83699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3175" y="2717495"/>
              <a:ext cx="0" cy="1791335"/>
            </a:xfrm>
            <a:custGeom>
              <a:avLst/>
              <a:gdLst/>
              <a:ahLst/>
              <a:cxnLst/>
              <a:rect l="l" t="t" r="r" b="b"/>
              <a:pathLst>
                <a:path h="1791335">
                  <a:moveTo>
                    <a:pt x="0" y="179100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23174" y="2717495"/>
              <a:ext cx="0" cy="1791335"/>
            </a:xfrm>
            <a:custGeom>
              <a:avLst/>
              <a:gdLst/>
              <a:ahLst/>
              <a:cxnLst/>
              <a:rect l="l" t="t" r="r" b="b"/>
              <a:pathLst>
                <a:path h="1791335">
                  <a:moveTo>
                    <a:pt x="0" y="179100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9550" y="2555875"/>
            <a:ext cx="9829800" cy="390260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5000"/>
              </a:lnSpc>
              <a:spcBef>
                <a:spcPts val="545"/>
              </a:spcBef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taramasında Total-K, TG, HDL-K, LDL-K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-HDL-K ölçülür. </a:t>
            </a:r>
          </a:p>
          <a:p>
            <a:pPr marL="12700" marR="5080" algn="just">
              <a:lnSpc>
                <a:spcPct val="105000"/>
              </a:lnSpc>
              <a:spcBef>
                <a:spcPts val="545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kolesterol tek başına güvenilir değildir; HDL düzeylerine göre yanıltabilir. </a:t>
            </a:r>
          </a:p>
          <a:p>
            <a:pPr marL="12700" marR="5080" algn="just">
              <a:lnSpc>
                <a:spcPct val="105000"/>
              </a:lnSpc>
              <a:spcBef>
                <a:spcPts val="545"/>
              </a:spcBef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5000"/>
              </a:lnSpc>
              <a:spcBef>
                <a:spcPts val="545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 genellikle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Friedewald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formülüyle hesaplanır fakat TG yüksek olduğunda bu formül geçersiz olur. </a:t>
            </a:r>
          </a:p>
          <a:p>
            <a:pPr marL="12700" marR="5080" algn="just">
              <a:lnSpc>
                <a:spcPct val="105000"/>
              </a:lnSpc>
              <a:spcBef>
                <a:spcPts val="545"/>
              </a:spcBef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5000"/>
              </a:lnSpc>
              <a:spcBef>
                <a:spcPts val="545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&gt;250 mg/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diyabet veya damar hastalığında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LDL’nin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direkt ölçümü tercih edilir.</a:t>
            </a:r>
          </a:p>
          <a:p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5000"/>
              </a:lnSpc>
              <a:spcBef>
                <a:spcPts val="545"/>
              </a:spcBef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32569" y="1183227"/>
            <a:ext cx="11052969" cy="85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110" marR="226060" indent="-360045">
              <a:lnSpc>
                <a:spcPct val="103099"/>
              </a:lnSpc>
              <a:spcBef>
                <a:spcPts val="60"/>
              </a:spcBef>
              <a:tabLst>
                <a:tab pos="372110" algn="l"/>
              </a:tabLst>
            </a:pPr>
            <a:r>
              <a:rPr lang="tr-TR" sz="24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Taramasında</a:t>
            </a:r>
            <a:r>
              <a:rPr lang="tr-TR"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İstenmesi</a:t>
            </a:r>
            <a:r>
              <a:rPr lang="tr-TR"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Parametreleri</a:t>
            </a:r>
            <a:r>
              <a:rPr lang="tr-TR"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tr-TR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Koşullar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8769" y="1970118"/>
            <a:ext cx="105917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Trigliseridler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(TG) düzeyleri gün içinde, mevsimsel olarak önemli değişkenlik gösterir. Karbonhidrattan zengin beslenme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TG’yi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yükseltir.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Hipertrigliseridemi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genelde açlık TG &gt;150 mg/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tanımlansa da klinikte en önemli risk akut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pankreatittir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riskle ilişkisi daha zayıftır. 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TG (≥150 mg/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insülin direnci, diyabet ve ASKVH için bağımsız risk faktörüdür.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7369" y="2403475"/>
            <a:ext cx="10134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-HDL kolesterol,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içeren tüm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aterojenik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lipoproteinleri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gösterir (VLDL, IDL, LDL,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Lp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(a)). 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Total-K – HDL-K şeklinde hesaplanır ve özellikle diyabet veya ASKVH olan,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TG'si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yüksek hastalarda LDL-K’den daha iyi risk belirleyicisidir. 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9408" y="2327275"/>
            <a:ext cx="10317797" cy="47543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2800"/>
              </a:lnSpc>
              <a:spcBef>
                <a:spcPts val="265"/>
              </a:spcBef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profilinin mutlaka açlıkta ölçülmesi gerektiği düşünülse de tok ölçüm de güvenilirdir. </a:t>
            </a:r>
          </a:p>
          <a:p>
            <a:pPr marL="12700" marR="5080" algn="just">
              <a:lnSpc>
                <a:spcPct val="102800"/>
              </a:lnSpc>
              <a:spcBef>
                <a:spcPts val="265"/>
              </a:spcBef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2800"/>
              </a:lnSpc>
              <a:spcBef>
                <a:spcPts val="265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Yemekten sonra TG en fazla %20 artar, LDL %10 azalır; Total-K, HDL-K,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-HDL-K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düzeyleri değişmez. </a:t>
            </a:r>
          </a:p>
          <a:p>
            <a:pPr marL="12700" marR="5080" algn="just">
              <a:lnSpc>
                <a:spcPct val="102800"/>
              </a:lnSpc>
              <a:spcBef>
                <a:spcPts val="265"/>
              </a:spcBef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2800"/>
              </a:lnSpc>
              <a:spcBef>
                <a:spcPts val="265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Açlık ve tokluk LDL değerleri benzer öngörü gücüne sahiptir. Ancak TG yüksekliği olanlarda, tokluk TG &gt;500 mg/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ise bir kez açlık ölçümüyle doğrulama yapılmalıdır.</a:t>
            </a:r>
          </a:p>
          <a:p>
            <a:pPr marL="12700" marR="5080" algn="just">
              <a:lnSpc>
                <a:spcPct val="102800"/>
              </a:lnSpc>
              <a:spcBef>
                <a:spcPts val="265"/>
              </a:spcBef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2800"/>
              </a:lnSpc>
              <a:spcBef>
                <a:spcPts val="265"/>
              </a:spcBef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2800"/>
              </a:lnSpc>
              <a:spcBef>
                <a:spcPts val="265"/>
              </a:spcBef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2800"/>
              </a:lnSpc>
              <a:spcBef>
                <a:spcPts val="265"/>
              </a:spcBef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8769" y="1489075"/>
            <a:ext cx="7172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1">
              <a:tabLst>
                <a:tab pos="372110" algn="l"/>
              </a:tabLst>
            </a:pPr>
            <a:r>
              <a:rPr lang="tr-TR" sz="2800" b="1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Profili</a:t>
            </a:r>
            <a:r>
              <a:rPr lang="tr-TR"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İçin</a:t>
            </a:r>
            <a:r>
              <a:rPr lang="tr-TR"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tr-TR"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tr-TR"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</a:t>
            </a:r>
            <a:r>
              <a:rPr lang="tr-TR"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</a:t>
            </a:r>
            <a:r>
              <a:rPr lang="tr-TR"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Zamanı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8769" y="2555875"/>
            <a:ext cx="10439400" cy="2490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2800"/>
              </a:lnSpc>
              <a:spcBef>
                <a:spcPts val="265"/>
              </a:spcBef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2800"/>
              </a:lnSpc>
              <a:spcBef>
                <a:spcPts val="265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Yaş, cinsiyet, gebelik, enfeksiyon, cerrahi, akut stres (ör. MI), ilaçlar, diyet, fiziksel aktivite ve mevsimsel değişiklikler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düzeylerini etkiler. </a:t>
            </a:r>
          </a:p>
          <a:p>
            <a:pPr marL="12700" marR="5080" algn="just">
              <a:lnSpc>
                <a:spcPct val="102800"/>
              </a:lnSpc>
              <a:spcBef>
                <a:spcPts val="265"/>
              </a:spcBef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2800"/>
              </a:lnSpc>
              <a:spcBef>
                <a:spcPts val="265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değişkenlikler nedeniyle, tedavi kararı vermeden önce ölçümlerin tekrar edilmesi uygun kabul edilir.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08769" y="1468517"/>
            <a:ext cx="9504554" cy="53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2800"/>
              </a:lnSpc>
              <a:spcBef>
                <a:spcPts val="265"/>
              </a:spcBef>
            </a:pPr>
            <a:r>
              <a:rPr lang="tr-TR" sz="2800" b="1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Ölçümünün</a:t>
            </a:r>
            <a:r>
              <a:rPr lang="tr-TR"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Tekrar</a:t>
            </a:r>
            <a:r>
              <a:rPr lang="tr-TR"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Edilmesi</a:t>
            </a:r>
            <a:r>
              <a:rPr lang="tr-TR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Gereken</a:t>
            </a:r>
            <a:r>
              <a:rPr lang="tr-TR"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Durumlar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4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8769" y="2174875"/>
            <a:ext cx="10896600" cy="4304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869"/>
              </a:spcBef>
            </a:pPr>
            <a:endParaRPr sz="1400" dirty="0">
              <a:latin typeface="Arial"/>
              <a:cs typeface="Arial"/>
            </a:endParaRPr>
          </a:p>
          <a:p>
            <a:pPr marL="12700" marR="5080" algn="just">
              <a:lnSpc>
                <a:spcPct val="101000"/>
              </a:lnSpc>
              <a:spcBef>
                <a:spcPts val="55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Toplam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risk, bir kişinin önümüzdeki 10 yılda kalp-damar hastalığı geçirme veya buna bağlı ölme olasılığını ifade eder. </a:t>
            </a:r>
          </a:p>
          <a:p>
            <a:pPr marL="12700" marR="5080" algn="just">
              <a:lnSpc>
                <a:spcPct val="101000"/>
              </a:lnSpc>
              <a:spcBef>
                <a:spcPts val="550"/>
              </a:spcBef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1000"/>
              </a:lnSpc>
              <a:spcBef>
                <a:spcPts val="55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Yaş, cinsiyet ve genetik gibi değişmeyen; sigara, kolesterol, hipertansiyon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obezite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gibi değişebilir risklerin birleşik etkisine göre hesaplanır. 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hesaplama yalnızca klinik olarak sağlıklı görünen kişilerde yapılır; zaten yüksek riskli olan (ASKVH, diyabet, KBH vb.) kişilerde ayrıca risk hesabına gerek yoktur, doğrudan yoğun tedavi uygulanır.</a:t>
            </a:r>
          </a:p>
          <a:p>
            <a:pPr>
              <a:spcBef>
                <a:spcPts val="565"/>
              </a:spcBef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65"/>
              </a:spcBef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65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modeli, 12 Avrupa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kohortundan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elde edilen geniş verilerle geliştirilmiş, çok sayıda kişi-yılı gözlem ve ölümcül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olayı içeren güvenilir bir risk hesaplama sistemidir.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1169" y="1260475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490">
              <a:spcBef>
                <a:spcPts val="100"/>
              </a:spcBef>
            </a:pPr>
            <a:r>
              <a:rPr lang="tr-TR" sz="2800"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tr-TR" sz="2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KARDİYOVASKÜLER</a:t>
            </a:r>
            <a:r>
              <a:rPr lang="tr-TR"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RİSKİN</a:t>
            </a:r>
            <a:r>
              <a:rPr lang="tr-TR"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HESAPLANMASI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37369" y="650875"/>
            <a:ext cx="9677400" cy="79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sz="1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sz="1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hesaplayıcısı</a:t>
            </a:r>
            <a:r>
              <a:rPr sz="1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1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toplam</a:t>
            </a:r>
            <a:r>
              <a:rPr sz="1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kardiyovasküler</a:t>
            </a:r>
            <a:r>
              <a:rPr sz="1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riskin</a:t>
            </a:r>
            <a:r>
              <a:rPr sz="1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hesaplanması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3699"/>
              </a:lnSpc>
              <a:spcBef>
                <a:spcPts val="850"/>
              </a:spcBef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sistemi, 40 yaş üzerindeki bireylerde cinsiyet, yaş, sigara, total kolesterol ve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sistolik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tansiyona göre 10 yıllık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ölüm riskini hesaplar. SCORE yalnızca ölüm riskini verir; toplam olay riskini tahmin etmek için erkeklerde 3, kadınlarda 4 ile çarpılır.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8930" t="2178" r="7725" b="6311"/>
          <a:stretch/>
        </p:blipFill>
        <p:spPr>
          <a:xfrm>
            <a:off x="2747169" y="1641475"/>
            <a:ext cx="6629400" cy="66294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84969" y="727075"/>
            <a:ext cx="1090056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HDL kolesterolün hesaba katılması özellikle düşük HDL-K olan kişilerde riski daha doğru belirler ve %5’in altındaki risk grubunda önem taşır.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26967" y="1232342"/>
            <a:ext cx="7616571" cy="6973393"/>
            <a:chOff x="648271" y="2991675"/>
            <a:chExt cx="4104004" cy="3545073"/>
          </a:xfrm>
        </p:grpSpPr>
        <p:pic>
          <p:nvPicPr>
            <p:cNvPr id="6" name="object 6"/>
            <p:cNvPicPr/>
            <p:nvPr/>
          </p:nvPicPr>
          <p:blipFill rotWithShape="1">
            <a:blip r:embed="rId2" cstate="print"/>
            <a:srcRect t="1" b="-3280"/>
            <a:stretch/>
          </p:blipFill>
          <p:spPr>
            <a:xfrm>
              <a:off x="768799" y="3089283"/>
              <a:ext cx="3872208" cy="344746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8271" y="2991675"/>
              <a:ext cx="4104004" cy="3502660"/>
            </a:xfrm>
            <a:custGeom>
              <a:avLst/>
              <a:gdLst/>
              <a:ahLst/>
              <a:cxnLst/>
              <a:rect l="l" t="t" r="r" b="b"/>
              <a:pathLst>
                <a:path w="4104004" h="3502660">
                  <a:moveTo>
                    <a:pt x="0" y="0"/>
                  </a:moveTo>
                  <a:lnTo>
                    <a:pt x="4103446" y="0"/>
                  </a:lnTo>
                  <a:lnTo>
                    <a:pt x="4103446" y="3502418"/>
                  </a:lnTo>
                  <a:lnTo>
                    <a:pt x="0" y="3502418"/>
                  </a:lnTo>
                  <a:lnTo>
                    <a:pt x="0" y="0"/>
                  </a:lnTo>
                  <a:close/>
                </a:path>
              </a:pathLst>
            </a:custGeom>
            <a:ln w="3810">
              <a:solidFill>
                <a:srgbClr val="0063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6369" y="879476"/>
            <a:ext cx="10134599" cy="920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900"/>
              </a:lnSpc>
              <a:spcBef>
                <a:spcPts val="10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Toplam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 hesaplaması 40 yaş üzeri için geliştirildiğinden gençlerde yetersiz kalır; gençlerin mutlak riski düşük olsa da görece riskleri yüksektir. Bu nedenle ESC/EAS kılavuzu, genç bireylerin riskini kendi yaş grubundaki sağlıklı kişilerle karşılaştıran “görece risk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tablosu”nu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önerir.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9969" y="7308203"/>
            <a:ext cx="7620000" cy="327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670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1900"/>
              </a:lnSpc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yaşı,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HeartScore’un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yeni revizyonunun bir parçası olarak otomatik olarak hesaplanır (http://www.HeartScore.org).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14" y="2098675"/>
            <a:ext cx="8435055" cy="4640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sunumun amacı, </a:t>
            </a:r>
            <a:r>
              <a:rPr lang="tr-T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dislipideminin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aile hekimliği pratiğindeki önemini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vurgulamak ve </a:t>
            </a:r>
            <a:r>
              <a:rPr lang="tr-T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 temelli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tarama, tedavi ve sevk kararlarında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güncel kılavuzlara uygun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yaklaşım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sunmaktır.</a:t>
            </a:r>
          </a:p>
        </p:txBody>
      </p:sp>
    </p:spTree>
    <p:extLst>
      <p:ext uri="{BB962C8B-B14F-4D97-AF65-F5344CB8AC3E}">
        <p14:creationId xmlns:p14="http://schemas.microsoft.com/office/powerpoint/2010/main" val="2348517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65969" y="6746875"/>
            <a:ext cx="10058400" cy="1087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650"/>
              </a:spcBef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yaş üstü çoğu kişi orta–yüksek riskte görünür. Bu durum, risk faktörleri düşük olsa bile neredeyse herkesin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adayı gibi görünmesine yol açar. </a:t>
            </a:r>
          </a:p>
          <a:p>
            <a:pPr>
              <a:spcBef>
                <a:spcPts val="650"/>
              </a:spcBef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 yaşlılarda yalnızca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SCORE’a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bakarak karar vermek uygun değildir; özellikle 70 yaş üstünde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statinlerin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korunmada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mortaliteyi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azalttığına dair kanıt da yoktur. Tedavi kararı mutlaka kişiye özel değerlendirilmelidir.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2"/>
          <a:srcRect l="6647" t="1215" r="3614" b="5216"/>
          <a:stretch/>
        </p:blipFill>
        <p:spPr>
          <a:xfrm>
            <a:off x="2213769" y="260051"/>
            <a:ext cx="6813468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65969" y="849387"/>
            <a:ext cx="66508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50" dirty="0">
                <a:solidFill>
                  <a:srgbClr val="0063A6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sz="1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puanlarına</a:t>
            </a:r>
            <a:r>
              <a:rPr sz="1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eşlik</a:t>
            </a:r>
            <a:r>
              <a:rPr sz="1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sz="1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klinik</a:t>
            </a:r>
            <a:r>
              <a:rPr sz="1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tablolara</a:t>
            </a:r>
            <a:r>
              <a:rPr sz="1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1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sz="1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kategorileri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64" y="1336675"/>
            <a:ext cx="9791098" cy="63276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84969" y="727075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tabLst>
                <a:tab pos="372110" algn="l"/>
              </a:tabLst>
            </a:pPr>
            <a:r>
              <a:rPr lang="tr-TR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 </a:t>
            </a:r>
            <a:r>
              <a:rPr lang="tr-TR" b="1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Düzeyleri</a:t>
            </a:r>
            <a:r>
              <a:rPr lang="tr-TR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tr-TR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Kategorilerinde </a:t>
            </a:r>
            <a:r>
              <a:rPr lang="tr-TR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395" y="1112581"/>
            <a:ext cx="7830547" cy="72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85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2569" y="422275"/>
            <a:ext cx="10668000" cy="5426486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1" algn="just">
              <a:spcBef>
                <a:spcPts val="395"/>
              </a:spcBef>
              <a:tabLst>
                <a:tab pos="142240" algn="l"/>
              </a:tabLst>
            </a:pPr>
            <a:endParaRPr lang="tr-TR" sz="2000" b="1" spc="-25" dirty="0">
              <a:solidFill>
                <a:srgbClr val="231F20"/>
              </a:solidFill>
              <a:latin typeface="Times New Roman"/>
              <a:cs typeface="Times New Roman"/>
            </a:endParaRPr>
          </a:p>
          <a:p>
            <a:pPr marL="12700" algn="just">
              <a:spcBef>
                <a:spcPts val="865"/>
              </a:spcBef>
            </a:pPr>
            <a:r>
              <a:rPr lang="tr-TR"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tr-TR" sz="2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tr-TR"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hesaplayıcısı</a:t>
            </a:r>
            <a:r>
              <a:rPr lang="tr-TR" sz="2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tr-TR"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</a:t>
            </a:r>
            <a:r>
              <a:rPr lang="tr-TR" sz="2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kullanılır?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Hastada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LDL-kolesterol yüksekliği, hipertansiyon veya sigara kullanımı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gibi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 faktörleri varsa,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puanlaması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kullanılarak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 skoru hesaplanmalıdır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1" algn="just">
              <a:spcBef>
                <a:spcPts val="395"/>
              </a:spcBef>
              <a:tabLst>
                <a:tab pos="142240" algn="l"/>
              </a:tabLst>
            </a:pPr>
            <a:endParaRPr lang="tr-TR" sz="2000" b="1" spc="-25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puanına göre yüksek riskli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hastalarında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 gerekir. </a:t>
            </a: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başlanması önerilen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gruplar:</a:t>
            </a: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LDL-K ≥190 mg/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 herkes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riski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%5–10 arasında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olup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LDL-K ≥100 mg/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olanlar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riski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≥%10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olup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LDL-K ≥70 mg/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olanlar</a:t>
            </a: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 hastalarda önce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yaşam tarzı değişikliği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uygulanır.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8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0828" y="2841565"/>
            <a:ext cx="10287000" cy="361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875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Dislipidemili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 genellikle belirti vermez, bu nedenle değerlendirme sistematik yapılmalıdır.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İlk adım ayrıntılı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anamnezdir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yaş, cinsiyet,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sekonder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nedenleri, aile öyküsü ve eşlik eden hastalıklar sorgulanır.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Ardından fizik muayenede boy, kilo, bel çevresi, BKI ve tansiyon ölçülür; kalp-damar, nörolojik, GI sistem ve göz muayeneleri yapılır.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Muayenede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dislipidemiye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özgü bulgular görülebilir: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cilt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ksantomları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erüptif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ksantomlar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Arkus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kornea,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ksantelezma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lipemia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retinalis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Zayıf nabız,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karotis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üfürümü</a:t>
            </a:r>
          </a:p>
          <a:p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Yağlı karaciğer,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hepatosplenomegali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çok yüksek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TG’de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akut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pankreatit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bulgular tanı ve risk değerlendirmesine yardımcı olur.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0169" y="1260475"/>
            <a:ext cx="952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760" marR="561340" indent="-1198245">
              <a:spcBef>
                <a:spcPts val="100"/>
              </a:spcBef>
            </a:pPr>
            <a:r>
              <a:rPr lang="tr-TR"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DİSLİPİDEMİ</a:t>
            </a:r>
            <a:r>
              <a:rPr lang="tr-TR"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HASTASINA</a:t>
            </a:r>
            <a:r>
              <a:rPr lang="tr-TR"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AKILCI</a:t>
            </a:r>
            <a:r>
              <a:rPr lang="tr-TR"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YAKLAŞIM </a:t>
            </a:r>
            <a:r>
              <a:rPr lang="tr-TR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ALGORİTMASI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08769" y="2066409"/>
            <a:ext cx="391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5"/>
              </a:spcBef>
              <a:tabLst>
                <a:tab pos="372110" algn="l"/>
              </a:tabLst>
            </a:pPr>
            <a:r>
              <a:rPr lang="tr-TR" b="1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Anamnez</a:t>
            </a:r>
            <a:r>
              <a:rPr lang="tr-TR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Fizik </a:t>
            </a:r>
            <a:r>
              <a:rPr lang="tr-TR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Muayene</a:t>
            </a:r>
            <a:r>
              <a:rPr lang="tr-TR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75882" y="450661"/>
            <a:ext cx="9515088" cy="1448250"/>
          </a:xfrm>
        </p:spPr>
        <p:txBody>
          <a:bodyPr>
            <a:normAutofit/>
          </a:bodyPr>
          <a:lstStyle/>
          <a:p>
            <a:pPr marL="12700">
              <a:spcBef>
                <a:spcPts val="5"/>
              </a:spcBef>
              <a:tabLst>
                <a:tab pos="372110" algn="l"/>
              </a:tabLst>
            </a:pPr>
            <a:r>
              <a:rPr lang="tr-TR" sz="3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 </a:t>
            </a:r>
            <a:r>
              <a:rPr lang="tr-TR" sz="3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Muayene</a:t>
            </a:r>
            <a:r>
              <a:rPr lang="tr-TR" sz="3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9661F2B-152A-43C5-8744-C3DDC5EDD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769" y="4908277"/>
            <a:ext cx="4316563" cy="331184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BE5074D-AE19-4FE8-AAF0-6A3E805BC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28" y="1707016"/>
            <a:ext cx="4299395" cy="340893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CF0D38D-B3A8-43A8-964D-26BE8F14C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469" y="1767855"/>
            <a:ext cx="4703955" cy="347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17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 </a:t>
            </a:r>
            <a:r>
              <a:rPr lang="tr-TR" sz="4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Muayene</a:t>
            </a:r>
            <a:r>
              <a:rPr lang="tr-TR" sz="40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  <a:endParaRPr lang="tr-TR" sz="4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0CC5021-BD1C-4FA2-9B82-6A8D9A20E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44" y="2632572"/>
            <a:ext cx="5213847" cy="32036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EFC9F11-D94A-4FA8-BEB1-A2F33C52C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003" y="2721445"/>
            <a:ext cx="4384370" cy="31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31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8769" y="2098675"/>
            <a:ext cx="10515599" cy="303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>
              <a:tabLst>
                <a:tab pos="135255" algn="l"/>
              </a:tabLst>
            </a:pPr>
            <a:r>
              <a:rPr lang="tr-TR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Yaşam</a:t>
            </a:r>
            <a:r>
              <a:rPr lang="tr-TR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Biçimi</a:t>
            </a:r>
            <a:r>
              <a:rPr lang="tr-TR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Alışkanlıkların</a:t>
            </a:r>
            <a:r>
              <a:rPr lang="tr-TR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Sorgulanması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345"/>
              </a:spcBef>
            </a:pPr>
            <a:r>
              <a:rPr lang="tr-TR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Hastanın </a:t>
            </a:r>
            <a:r>
              <a:rPr lang="tr-TR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beslenme</a:t>
            </a:r>
            <a:r>
              <a:rPr lang="tr-TR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egzersiz</a:t>
            </a:r>
            <a:r>
              <a:rPr lang="tr-TR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alışkanlıkları</a:t>
            </a:r>
            <a:r>
              <a:rPr lang="tr-TR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sorgulanmalı,</a:t>
            </a:r>
            <a:r>
              <a:rPr lang="tr-TR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sigara</a:t>
            </a:r>
            <a:r>
              <a:rPr lang="tr-TR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alkol</a:t>
            </a:r>
            <a:r>
              <a:rPr lang="tr-TR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tüketimi incelenmelidir.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>
              <a:tabLst>
                <a:tab pos="168910" algn="l"/>
              </a:tabLs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>
              <a:tabLst>
                <a:tab pos="168910" algn="l"/>
              </a:tabLst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 Öyküsünün Önemi</a:t>
            </a:r>
          </a:p>
          <a:p>
            <a:pPr marL="12700" marR="5080" algn="just">
              <a:lnSpc>
                <a:spcPct val="105200"/>
              </a:lnSpc>
              <a:spcBef>
                <a:spcPts val="285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Hastanın</a:t>
            </a:r>
            <a:r>
              <a:rPr lang="tr-TR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birinci</a:t>
            </a:r>
            <a:r>
              <a:rPr lang="tr-TR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derece</a:t>
            </a:r>
            <a:r>
              <a:rPr lang="tr-TR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akrabalarında</a:t>
            </a:r>
            <a:r>
              <a:rPr lang="tr-TR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r>
              <a:rPr lang="tr-TR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DM,</a:t>
            </a:r>
            <a:r>
              <a:rPr lang="tr-TR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KBH,</a:t>
            </a:r>
            <a:r>
              <a:rPr lang="tr-TR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hipotiroidi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nefrotik</a:t>
            </a:r>
            <a:r>
              <a:rPr lang="tr-TR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sendrom, </a:t>
            </a:r>
            <a:r>
              <a:rPr lang="tr-TR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romatizmal</a:t>
            </a:r>
            <a:r>
              <a:rPr lang="tr-TR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kolestatik</a:t>
            </a:r>
            <a:r>
              <a:rPr lang="tr-TR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</a:t>
            </a:r>
            <a:r>
              <a:rPr lang="tr-TR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genç</a:t>
            </a:r>
            <a:r>
              <a:rPr lang="tr-TR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yaşta</a:t>
            </a:r>
            <a:r>
              <a:rPr lang="tr-TR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(kadınlarda</a:t>
            </a:r>
            <a:r>
              <a:rPr lang="tr-TR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&lt;60</a:t>
            </a:r>
            <a:r>
              <a:rPr lang="tr-TR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yaş,</a:t>
            </a:r>
            <a:r>
              <a:rPr lang="tr-TR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erkeklerde</a:t>
            </a:r>
            <a:r>
              <a:rPr lang="tr-TR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&lt;50</a:t>
            </a:r>
            <a:r>
              <a:rPr lang="tr-TR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yaş)</a:t>
            </a:r>
            <a:r>
              <a:rPr lang="tr-TR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KVH </a:t>
            </a:r>
            <a:r>
              <a:rPr lang="tr-TR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varlığı</a:t>
            </a:r>
            <a:r>
              <a:rPr lang="tr-TR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araştırılmalıdır.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57480" algn="l"/>
              </a:tabLs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57480" algn="l"/>
              </a:tabLst>
            </a:pPr>
            <a:r>
              <a:rPr lang="tr-TR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Eşlik</a:t>
            </a:r>
            <a:r>
              <a:rPr lang="tr-TR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tr-TR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sorunların</a:t>
            </a:r>
            <a:r>
              <a:rPr lang="tr-TR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tespiti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5200"/>
              </a:lnSpc>
              <a:spcBef>
                <a:spcPts val="285"/>
              </a:spcBef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Obezite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DM,</a:t>
            </a:r>
            <a:r>
              <a:rPr lang="tr-TR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HT,</a:t>
            </a:r>
            <a:r>
              <a:rPr lang="tr-TR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hipotiroidi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KBH,</a:t>
            </a:r>
            <a:r>
              <a:rPr lang="tr-TR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romatizmal</a:t>
            </a:r>
            <a:r>
              <a:rPr lang="tr-TR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hastalıklar,</a:t>
            </a:r>
            <a:r>
              <a:rPr lang="tr-TR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kolestatik</a:t>
            </a:r>
            <a:r>
              <a:rPr lang="tr-TR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karaciğer</a:t>
            </a:r>
            <a:r>
              <a:rPr lang="tr-TR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hastalıkları, </a:t>
            </a:r>
            <a:r>
              <a:rPr lang="tr-TR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gebelik</a:t>
            </a:r>
            <a:r>
              <a:rPr lang="tr-TR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ilaç</a:t>
            </a:r>
            <a:r>
              <a:rPr lang="tr-TR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kullanımı</a:t>
            </a:r>
            <a:r>
              <a:rPr lang="tr-TR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sorgulanmalıdır.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61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215119" y="3137667"/>
            <a:ext cx="3177540" cy="1127760"/>
            <a:chOff x="360000" y="3137667"/>
            <a:chExt cx="3177540" cy="1127760"/>
          </a:xfrm>
        </p:grpSpPr>
        <p:sp>
          <p:nvSpPr>
            <p:cNvPr id="5" name="object 5"/>
            <p:cNvSpPr/>
            <p:nvPr/>
          </p:nvSpPr>
          <p:spPr>
            <a:xfrm>
              <a:off x="363175" y="3150372"/>
              <a:ext cx="0" cy="173990"/>
            </a:xfrm>
            <a:custGeom>
              <a:avLst/>
              <a:gdLst/>
              <a:ahLst/>
              <a:cxnLst/>
              <a:rect l="l" t="t" r="r" b="b"/>
              <a:pathLst>
                <a:path h="173989">
                  <a:moveTo>
                    <a:pt x="0" y="17350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3825" y="3150372"/>
              <a:ext cx="0" cy="173990"/>
            </a:xfrm>
            <a:custGeom>
              <a:avLst/>
              <a:gdLst/>
              <a:ahLst/>
              <a:cxnLst/>
              <a:rect l="l" t="t" r="r" b="b"/>
              <a:pathLst>
                <a:path h="173989">
                  <a:moveTo>
                    <a:pt x="0" y="17350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3175" y="3323877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h="941704">
                  <a:moveTo>
                    <a:pt x="0" y="94151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33825" y="3323877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h="941704">
                  <a:moveTo>
                    <a:pt x="0" y="94151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00" y="3137667"/>
              <a:ext cx="3177540" cy="12700"/>
            </a:xfrm>
            <a:custGeom>
              <a:avLst/>
              <a:gdLst/>
              <a:ahLst/>
              <a:cxnLst/>
              <a:rect l="l" t="t" r="r" b="b"/>
              <a:pathLst>
                <a:path w="3177540" h="12700">
                  <a:moveTo>
                    <a:pt x="0" y="12700"/>
                  </a:moveTo>
                  <a:lnTo>
                    <a:pt x="3177006" y="12700"/>
                  </a:lnTo>
                  <a:lnTo>
                    <a:pt x="3177006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2569" y="1027348"/>
            <a:ext cx="10363199" cy="1569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589915" indent="-360045">
              <a:spcBef>
                <a:spcPts val="100"/>
              </a:spcBef>
              <a:tabLst>
                <a:tab pos="372110" algn="l"/>
              </a:tabLst>
            </a:pPr>
            <a:r>
              <a:rPr sz="20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Dislipidemili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Olguda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Sekonder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Nedenlerin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Araştırılmasında </a:t>
            </a:r>
            <a:r>
              <a:rPr sz="20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İstenilecek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Tetkikler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120"/>
              </a:spcBef>
            </a:pPr>
            <a:r>
              <a:rPr sz="16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Laboratuvar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1299"/>
              </a:lnSpc>
              <a:spcBef>
                <a:spcPts val="850"/>
              </a:spcBef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Dislipidemili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hastaların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değerlendirilmesinde</a:t>
            </a:r>
            <a:r>
              <a:rPr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lipoprotein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düzeyleri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(Total-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K,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TG, HDL-K, 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LDL-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K,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non-HDL-K)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sekonder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nedenlerin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araştırılması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amacıyla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açlık 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glukozu,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TSH,</a:t>
            </a:r>
            <a:r>
              <a:rPr sz="1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kreatinin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(eGFR),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karaciğer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fonksiyon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testleri,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ürik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asit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6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safra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yolu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düzey- 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leri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idrar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analizinin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(proteinüri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açısından)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incelenmesi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uygundur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3569" y="5832475"/>
            <a:ext cx="10896599" cy="1938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spcBef>
                <a:spcPts val="100"/>
              </a:spcBef>
              <a:tabLst>
                <a:tab pos="135255" algn="l"/>
              </a:tabLst>
            </a:pP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Elektrokardiyografi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865"/>
              </a:spcBef>
            </a:pP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Elektrokardiyografide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KAH’a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bağlı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bulgular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saptanabilir.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65"/>
              </a:spcBef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>
              <a:tabLst>
                <a:tab pos="168910" algn="l"/>
              </a:tabLst>
            </a:pPr>
            <a:r>
              <a:rPr sz="1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Durumlarda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1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Testler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" algn="just">
              <a:lnSpc>
                <a:spcPct val="101200"/>
              </a:lnSpc>
              <a:spcBef>
                <a:spcPts val="850"/>
              </a:spcBef>
            </a:pP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Komplikasyonlu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eşlik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hastalıkların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tespitinde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klinisyenin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gördüğü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durumlarda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batın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US,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amilaz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lipaz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istenebilir.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65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369" y="2807865"/>
            <a:ext cx="5830502" cy="271130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7369" y="803275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tr-TR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Sekonder</a:t>
            </a:r>
            <a:r>
              <a:rPr lang="tr-TR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Nedenlerin</a:t>
            </a:r>
            <a:r>
              <a:rPr lang="tr-TR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Araştırılması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169" y="1175782"/>
            <a:ext cx="7620000" cy="685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3569" y="727075"/>
            <a:ext cx="9733777" cy="1636088"/>
          </a:xfrm>
        </p:spPr>
        <p:txBody>
          <a:bodyPr>
            <a:normAutofit/>
          </a:bodyPr>
          <a:lstStyle/>
          <a:p>
            <a:r>
              <a:rPr lang="tr-T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Öğrenim Hedefleri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61169" y="2708275"/>
            <a:ext cx="10591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Dislipideminin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riskle ilişkisini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kavramak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kullanarak </a:t>
            </a:r>
            <a:r>
              <a:rPr kumimoji="0" lang="tr-TR" altLang="tr-TR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risk değerlendirmesi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yapabilmek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Risk düzeyine göre LDL-kolesterol hedeflerini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bilmek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tedavisi ve temel alternatif tedavi seçeneklerini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tanımak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Birinci basamakta izlenecek hastalar ile sevk edilmesi gereken hastaları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ayırt edebilmek</a:t>
            </a:r>
          </a:p>
        </p:txBody>
      </p:sp>
    </p:spTree>
    <p:extLst>
      <p:ext uri="{BB962C8B-B14F-4D97-AF65-F5344CB8AC3E}">
        <p14:creationId xmlns:p14="http://schemas.microsoft.com/office/powerpoint/2010/main" val="2882373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1169" y="2098675"/>
            <a:ext cx="9982200" cy="2854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844"/>
              </a:spcBef>
            </a:pPr>
            <a:r>
              <a:rPr lang="tr-TR" sz="24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4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Korunma: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1299"/>
              </a:lnSpc>
              <a:spcBef>
                <a:spcPts val="850"/>
              </a:spcBef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korunma, daha önce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hastalık geçirmemiş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 veya kronik böbrek yetmezliği gibi yüksek riskli hastalığı olmayan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bireylerde,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ileride gelişebilecek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olayları önlemek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amacıyla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 başlanmasıdır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2700" algn="just">
              <a:spcBef>
                <a:spcPts val="865"/>
              </a:spcBef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865"/>
              </a:spcBef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3569" y="955675"/>
            <a:ext cx="7665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tabLst>
                <a:tab pos="372110" algn="l"/>
              </a:tabLst>
            </a:pPr>
            <a:r>
              <a:rPr lang="tr-TR" sz="32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Dislipidemili</a:t>
            </a:r>
            <a:r>
              <a:rPr lang="tr-TR" sz="3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Hastada</a:t>
            </a:r>
            <a:r>
              <a:rPr lang="tr-TR" sz="3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</a:t>
            </a:r>
            <a:r>
              <a:rPr lang="tr-TR" sz="3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Kararı </a:t>
            </a:r>
            <a:r>
              <a:rPr lang="tr-TR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Verme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19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84969" y="955675"/>
            <a:ext cx="9982200" cy="3690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35"/>
              </a:spcBef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735"/>
              </a:spcBef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" algn="just">
              <a:tabLst>
                <a:tab pos="135255" algn="l"/>
              </a:tabLst>
            </a:pPr>
            <a:r>
              <a:rPr lang="tr-TR" sz="28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Sekonder</a:t>
            </a:r>
            <a:r>
              <a:rPr lang="tr-TR"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Korunma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tedavisinde en önemli belirleyici, hastada ASKVH olup olmamasıdır.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ASKVH tanısı olan herkes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 almalıdır.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ASKVH risk eşdeğeri kabul edilen kronik böbrek hastalığı (KBH) ve çoğu diyabet (DM) hastası da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tedavisini hak eder.</a:t>
            </a:r>
          </a:p>
          <a:p>
            <a:pPr marL="3810">
              <a:tabLst>
                <a:tab pos="135255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91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878" y="117475"/>
            <a:ext cx="7129781" cy="78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10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842169" y="1717675"/>
            <a:ext cx="975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 hedefleri SCORE ile belirlenen 10 yıllık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ölüm riskine göre düzenlenir. 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 tedavi sadece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değerlerine odaklanmamalı; hastanın beslenmesi, egzersiz durumu, sigara kullanımı, kan basıncı, BKİ ve bel çevresi de mutlaka değerlendirilmelidir. Diyabet varsa HbA1c hedefi de kontrol edilmelidir.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13569" y="814943"/>
            <a:ext cx="4295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algn="just">
              <a:tabLst>
                <a:tab pos="168910" algn="l"/>
              </a:tabLst>
            </a:pPr>
            <a:r>
              <a:rPr lang="tr-TR" sz="3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</a:t>
            </a:r>
            <a:r>
              <a:rPr lang="tr-TR" sz="3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Hedefleri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69" y="4232275"/>
            <a:ext cx="10439400" cy="261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74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9769" y="1546166"/>
            <a:ext cx="100584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Trigliserit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(TG):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için belirlenmiş bir tedavi hedefi yoktur.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mg/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olduğunda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 artar.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düşürmenin faydası, daha çok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-HDL-K düşüşüyle ilişkilidir.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Diyabetlilerde HbA1c hedefleri de mutlaka kontrol edilmelidir.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HDL-K: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HDL kolesterol için belirlenmiş bir tedavi hedefi yoktur.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HDL’yi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artıran tedavilerin ASKVH riskini azalttığı kanıtlanmamıştır.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Genetik ve klinik çalışmalar HDL artışının risk azaltmadığını göstermiştir.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HDL-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K’yı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tek başına yükseltmeye yönelik tedavi önerilmez; ancak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HDL’yi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artırırken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TG’yi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düşüren tedaviler fayda sağlayabilir.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95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2569" y="2555875"/>
            <a:ext cx="975439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LDL-K ≥190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Trigliserid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≥500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Ailesel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dislipidemi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şüphesi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Maksimum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tolere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edilen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tedaviye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rağmen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hedef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LDL’ye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ulaşılamaması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Ciddi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statin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intoleransı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veya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etki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Gebelik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veya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gebelik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planı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Çok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yüksek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kardiyovasküler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risk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58151" y="1623359"/>
            <a:ext cx="382027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Sevk</a:t>
            </a:r>
            <a:r>
              <a:rPr lang="en-US" sz="3200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Endikasyonları</a:t>
            </a:r>
            <a:endParaRPr lang="tr-TR" sz="32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6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6369" y="2251075"/>
            <a:ext cx="1074420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1">
              <a:tabLst>
                <a:tab pos="372110" algn="l"/>
              </a:tabLst>
            </a:pPr>
            <a:r>
              <a:rPr sz="2400" b="1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Seçimi</a:t>
            </a:r>
            <a:r>
              <a:rPr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</a:t>
            </a:r>
            <a:r>
              <a:rPr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Zamanlaması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Kolesterolün düşürülmesinin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hastalık riskini azalttığı bilinmektedir. Bu nedenle hekimler uygun yaşam tarzı değişiklikleri, diyet ve ilaç tedavisini birlikte kullanmalıdır. 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fitosterol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çoklu doymamış yağ asitleri gibi besinlerin LDL ve total kolesterol etkilerinden bağımsız olarak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riski azaltabileceği gösterilmiştir. 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 fonksiyonel gıdalar,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kullanamayan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LDL hedeflerine ulaşamayan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hastalarda yardımcı bir seçenek olabilir.</a:t>
            </a:r>
          </a:p>
          <a:p>
            <a:pPr>
              <a:lnSpc>
                <a:spcPct val="10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520031" y="1335440"/>
            <a:ext cx="9906000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DİSLİPİDEMİNİN</a:t>
            </a:r>
            <a:r>
              <a:rPr lang="tr-TR" sz="2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İLAÇ</a:t>
            </a:r>
            <a:r>
              <a:rPr lang="tr-TR" sz="2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DIŞI</a:t>
            </a:r>
            <a:r>
              <a:rPr lang="tr-TR" sz="2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TEDAVİSİ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919"/>
              </a:spcBef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7028" y="747231"/>
            <a:ext cx="9733777" cy="1636088"/>
          </a:xfrm>
        </p:spPr>
        <p:txBody>
          <a:bodyPr>
            <a:normAutofit/>
          </a:bodyPr>
          <a:lstStyle/>
          <a:p>
            <a:r>
              <a:rPr lang="tr-TR" sz="2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r>
              <a:rPr lang="tr-TR"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Olgularında</a:t>
            </a:r>
            <a:r>
              <a:rPr lang="tr-TR"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Sağlıklı</a:t>
            </a:r>
            <a:r>
              <a:rPr lang="tr-TR"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Beslenme</a:t>
            </a:r>
            <a:r>
              <a:rPr lang="tr-TR"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Önerileri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2800" dirty="0">
                <a:latin typeface="Arial"/>
                <a:cs typeface="Arial"/>
              </a:rPr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6869" y="1565275"/>
            <a:ext cx="10591800" cy="53706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lang="tr-TR" sz="1000" dirty="0">
              <a:latin typeface="Times New Roman"/>
              <a:cs typeface="Times New Roman"/>
            </a:endParaRPr>
          </a:p>
          <a:p>
            <a:pPr marL="12700" lvl="1" indent="0">
              <a:lnSpc>
                <a:spcPct val="100000"/>
              </a:lnSpc>
              <a:buNone/>
              <a:tabLst>
                <a:tab pos="372110" algn="l"/>
              </a:tabLst>
            </a:pPr>
            <a:endParaRPr lang="tr-TR" sz="2000" b="1" spc="-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895"/>
              </a:spcBef>
              <a:buNone/>
            </a:pP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Makrobesin</a:t>
            </a:r>
            <a:r>
              <a:rPr lang="tr-TR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oranları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Protein, toplam enerjinin %15–20’sini oluşturmalıdır.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düşük karbonhidratlı diyetler uzun vadede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mikronutrient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eksikliği ve yüksek hayvansal yağ tüketimi nedeniyle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mortaliteyi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artırabilir.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ARIC çalışması:</a:t>
            </a:r>
          </a:p>
          <a:p>
            <a:pPr lvl="1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Düşük karbonhidrat + hayvansal protein/yağ →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mortalite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%18 artış</a:t>
            </a:r>
          </a:p>
          <a:p>
            <a:pPr lvl="1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Düşük karbonhidrat + bitkisel protein → daha düşük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mortalite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karbonhidrat alımı →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mortalite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%23 artış</a:t>
            </a:r>
          </a:p>
          <a:p>
            <a:pPr lvl="1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ideal karbonhidrat oranı → %50–55</a:t>
            </a:r>
          </a:p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olarak dengeli ve orta düzeyde karbonhidrat içeren, bitkisel kaynaklı protein ve yağların tercih edildiği diyet daha sağlıklıdır.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5255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1169" y="1641475"/>
            <a:ext cx="10363200" cy="53706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bir beslenme modeli tüm toplumlara uygun olmayabilir; ancak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Akdeniz diyeti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 diyeti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faydaları nedeniyle öne çıkar. Genel öneriler:</a:t>
            </a:r>
          </a:p>
          <a:p>
            <a:pPr>
              <a:lnSpc>
                <a:spcPct val="100000"/>
              </a:lnSpc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Meyve, sebze, tam tahıl,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baklagil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çözünür liften zengin beslenme</a:t>
            </a:r>
          </a:p>
          <a:p>
            <a:pPr>
              <a:lnSpc>
                <a:spcPct val="100000"/>
              </a:lnSpc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İşlenmiş etlerden kaçınma</a:t>
            </a:r>
          </a:p>
          <a:p>
            <a:pPr>
              <a:lnSpc>
                <a:spcPct val="100000"/>
              </a:lnSpc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Yağsız veya az yağlı süt ürünleri, balık ve yağsız et tercih etme</a:t>
            </a:r>
          </a:p>
          <a:p>
            <a:pPr>
              <a:lnSpc>
                <a:spcPct val="100000"/>
              </a:lnSpc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Tuz tüketimini azaltma</a:t>
            </a:r>
          </a:p>
          <a:p>
            <a:pPr>
              <a:lnSpc>
                <a:spcPct val="100000"/>
              </a:lnSpc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Hayvansal protein yerine bitkisel protein tercih etme (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mortaliteyi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azaltır)</a:t>
            </a:r>
          </a:p>
          <a:p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35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8769" y="1412875"/>
            <a:ext cx="10515599" cy="32720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Fonksiyonel gıdalar; içerdikleri etkili bileşenler sayesinde sağlığı koruyan, düzelten ve hastalık riskini azaltan, bu etkileri bilimsel olarak kanıtlanmış gıdalardır. </a:t>
            </a: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tedavisinde: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Fındık, baklagiller, meyve, sebze, tam tahıl, soya ve balık gibi fonksiyonel gıdalar;</a:t>
            </a:r>
          </a:p>
          <a:p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Fitosterol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omega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yağ asitleri,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polifenoller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vb. içerikleriyle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düşürücü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Damarsal hasarı azaltıcı,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antienflamatuar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antioksidan etkilere sahiptir.</a:t>
            </a:r>
          </a:p>
          <a:p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kadar güçlü olmasalar da yaşam tarzı değişikliğine ek olarak veya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intoleransı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olanlarda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güvenle kullanılabilirler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169" y="5002235"/>
            <a:ext cx="7765914" cy="3268639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27249" y="832174"/>
            <a:ext cx="564197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70"/>
              </a:spcBef>
            </a:pPr>
            <a:endParaRPr lang="tr-TR" sz="2400" dirty="0">
              <a:latin typeface="Times New Roman"/>
              <a:cs typeface="Times New Roman"/>
            </a:endParaRPr>
          </a:p>
          <a:p>
            <a:pPr marL="12700"/>
            <a:r>
              <a:rPr lang="tr-TR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Fonksiyonel</a:t>
            </a:r>
            <a:r>
              <a:rPr lang="tr-TR" sz="3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gıdalar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6547" y="2251075"/>
            <a:ext cx="10591800" cy="307327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Aterosklerotik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hastalık (ASKVH) dünya genelinde en önemli ölüm nedenidir ve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 hastalık için başlıca önlenebilir risk faktörüdür. </a:t>
            </a: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Aterosklerozun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gelişiminde temel rol oynayan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Avrupa ve Kuzey Amerika’da yetişkinlerin yarısında, Türkiye’de ise yaklaşık %80’inde görülmektedir. </a:t>
            </a: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yalnızca yaşam tarzına bağlı değildir; genetik kökenli ailesel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dislipidemiler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önemli bir yer tutar. </a:t>
            </a:r>
          </a:p>
          <a:p>
            <a:pPr>
              <a:spcBef>
                <a:spcPts val="570"/>
              </a:spcBef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16547" y="1192131"/>
            <a:ext cx="10736422" cy="1087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marR="310515" indent="-1520190">
              <a:lnSpc>
                <a:spcPct val="100899"/>
              </a:lnSpc>
              <a:spcBef>
                <a:spcPts val="85"/>
              </a:spcBef>
            </a:pPr>
            <a:r>
              <a:rPr lang="tr-TR" sz="32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BİR </a:t>
            </a:r>
            <a:r>
              <a:rPr lang="tr-TR" sz="32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KARDİYOVASKÜLER</a:t>
            </a:r>
            <a:r>
              <a:rPr lang="tr-TR" sz="32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HASTALIK</a:t>
            </a:r>
            <a:r>
              <a:rPr lang="tr-TR" sz="32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RİSKİ</a:t>
            </a:r>
            <a:r>
              <a:rPr lang="tr-TR" sz="32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</a:t>
            </a:r>
            <a:r>
              <a:rPr lang="tr-TR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DİSLİPİDEMİ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8769" y="2251075"/>
            <a:ext cx="10439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Sigara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LDL, TG, VLDL ↑ ; HDL ↓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HDL düşüşü en belirgin etkidir.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Sigara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ateroskleroza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endotelyal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bozulmaya ve plak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rüptürüne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yol açar.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Sigara bırakınca HDL yükselir ve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KVH riski 1 yılda %50 azalır.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sonrası sigarayı bırakanlarda ölüm riski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%70–80 daha azdır.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Sigara bırakmak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maliyet-etkin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koruyucu yaklaşımdır.</a:t>
            </a: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Aşırı alkol: HT, diyabet,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inflamasyon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ateroskleroz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riskini artırır.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 düzey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(&lt;30 g/gün)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HDL ↑; LDL ↓ ancak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↑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obezite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riski artabilir.</a:t>
            </a: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➡️ Sigara bırakmak KVH riskini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çok azaltan müdahaledir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➡️ Aşırı alkol zararlıdır; orta düzey tüketim dahi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TG’yi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artırabilir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56369" y="138932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Alkol ve sigara bırakılmasının etkileri</a:t>
            </a:r>
          </a:p>
        </p:txBody>
      </p:sp>
    </p:spTree>
    <p:extLst>
      <p:ext uri="{BB962C8B-B14F-4D97-AF65-F5344CB8AC3E}">
        <p14:creationId xmlns:p14="http://schemas.microsoft.com/office/powerpoint/2010/main" val="1006867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 rot="10800000" flipV="1">
            <a:off x="156368" y="873063"/>
            <a:ext cx="1097280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 marR="359410" indent="-360045">
              <a:spcBef>
                <a:spcPts val="100"/>
              </a:spcBef>
              <a:tabLst>
                <a:tab pos="372745" algn="l"/>
              </a:tabLst>
            </a:pPr>
            <a:r>
              <a:rPr sz="2800" b="1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Yaşam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Biçimi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Değişikliğinin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(Fizik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Aktivite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Kilo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Kontrolünün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800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2745" marR="359410" indent="-360045">
              <a:spcBef>
                <a:spcPts val="100"/>
              </a:spcBef>
              <a:tabLst>
                <a:tab pos="372745" algn="l"/>
              </a:tabLst>
            </a:pPr>
            <a:r>
              <a:rPr sz="28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Etkileri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51668" y="2632075"/>
            <a:ext cx="9982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.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Kilo Kontrolü ve Fizik Aktivite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Fazla kilo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abdominal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obezite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 artırır.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Vücut ağırlığının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%5–10 azaltılması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bile riski belirgin düşürür.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Kilo kaybı LDL-K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TG’yi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düşürür, HDL-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K’yı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artırır.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Düzenli egzersiz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(≥30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/gün)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profilini düzeltir ve risk faktörlerini iyileştirir.</a:t>
            </a:r>
          </a:p>
          <a:p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Egzersizin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Lipidlere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Etkisi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kg kilo kaybı → LDL-K ~8 mg/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azalır.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Egzersiz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TG’yi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kilo kaybından daha güçlü düşürür.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HDL-K artışı: Her 1 kg kayıpta ~0.4 mg/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düzenli aerobik egzersizde 3–6 mg/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3569" y="1489075"/>
            <a:ext cx="9905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Egzersiz Önerileri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Haftada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orta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yüksek yoğunlukta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aerobik egzersiz.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Maksimum kalp hızının %50–70’i orta yoğunluk, %70 üzeri yüksek yoğunluktur.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Yürüme, bisiklet, dans, yüzme, tenis gibi aktiviteler uygundur.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Mümkünse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haftada 2 kez direnç egzersizi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eklenmelidir.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 içinde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dakikadan uzun hareketsizlikten kaçınılmalıdır.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53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2417" y="2174875"/>
            <a:ext cx="10820400" cy="5080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465"/>
              </a:spcBef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Endikasyonlar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ASKVH riskini ve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mortaliteyi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azaltmada en etkili ilaç sınıfıdır.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LDL-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K’da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 (~38 mg/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düşüş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vasküler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olaylarda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%22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koroner olaylarda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%23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KAH'a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bağlı ölümde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%20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İnmelerde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%17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mortalitede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%10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azalma sağlar.</a:t>
            </a: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LDL-K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kombine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hiperlipidemiler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sekonder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korunmada ilk tercihtir.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spcBef>
                <a:spcPts val="980"/>
              </a:spcBef>
            </a:pPr>
            <a:r>
              <a:rPr sz="9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82417" y="508655"/>
            <a:ext cx="6296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0"/>
              </a:spcBef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DİSLİPİDEMİNİN</a:t>
            </a:r>
            <a:r>
              <a:rPr lang="tr-TR" sz="28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İLAÇLA</a:t>
            </a:r>
            <a:r>
              <a:rPr lang="tr-TR" sz="2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TEDAVİSİ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4638" y="1031875"/>
            <a:ext cx="564197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905"/>
              </a:spcBef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tabLst>
                <a:tab pos="372110" algn="l"/>
              </a:tabLst>
            </a:pPr>
            <a:r>
              <a:rPr lang="tr-TR" sz="24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4969" y="2099764"/>
            <a:ext cx="9733777" cy="537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Özellikler ve Etkinlik</a:t>
            </a:r>
          </a:p>
          <a:p>
            <a:pPr marL="0" indent="0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Yaygın kullanılan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lovastatin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pravastatin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simvastatin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fluvastatin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atorvastatin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rosuvastatin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pitavastatin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1–2 haftada başlar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4–6 haftada stabil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hâle gelir.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5264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169" y="1717675"/>
            <a:ext cx="832267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623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461169" y="1031875"/>
            <a:ext cx="47059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Statinlerin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Lipidler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Üzerine Etkileri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 rot="10800000" flipV="1">
            <a:off x="308769" y="2291499"/>
            <a:ext cx="9982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Statinlerin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 düşürücü etkisi doza bağlıdır.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Hedeflere ulaşılamazsa: 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maksimum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tolere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edilen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statine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geçilir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dışı ilaç eklenir.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461169" y="1938042"/>
            <a:ext cx="1713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 Kolesterol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61169" y="4079875"/>
            <a:ext cx="81541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Trigliseridler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(TG)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TG’yi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%10–20 azaltır.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Güçlü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statinlerle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atorvastatin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rosuvastatin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pitavastatin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TG’li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hastalarda daha büyük düşüş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sağlanır.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HDL Kolesterol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HDL’yi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%1–10 artırabilir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(ılımlı etki).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HDL’deki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 artışın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KVH risk azalmasına katkısı net değildir.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9" y="1565275"/>
            <a:ext cx="1066280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863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37369" y="1344684"/>
            <a:ext cx="10134599" cy="369203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>
              <a:spcBef>
                <a:spcPts val="575"/>
              </a:spcBef>
            </a:pPr>
            <a:endParaRPr sz="2000" b="1" dirty="0">
              <a:latin typeface="Times New Roman"/>
              <a:cs typeface="Times New Roman"/>
            </a:endParaRPr>
          </a:p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çoğu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karaciğerde CYP450 enzim sistemi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metabolize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olur.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Etkileşim riski yüksekse tercih edilmesi gereken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Pravastatin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Fluvastatin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Rosuvastatin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Pitavastatin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CYP3A4 ile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metabolize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edilmediği için etkileşim potansiyelleri düşüktür.</a:t>
            </a:r>
          </a:p>
          <a:p>
            <a:pPr>
              <a:spcBef>
                <a:spcPts val="360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949" y="4918075"/>
            <a:ext cx="7787437" cy="288423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72402" y="803275"/>
            <a:ext cx="3831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spcBef>
                <a:spcPts val="5"/>
              </a:spcBef>
            </a:pPr>
            <a:r>
              <a:rPr lang="tr-TR" sz="2400" b="1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</a:t>
            </a:r>
            <a:r>
              <a:rPr lang="tr-TR"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ilaç</a:t>
            </a:r>
            <a:r>
              <a:rPr lang="tr-TR"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etkileşimleri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156369" y="2327275"/>
            <a:ext cx="12649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çoğu hastada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iyi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tolere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edilir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diğer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düşürücülere göre daha az yan etkiye sahiptir.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sık görülen hafif yan etkiler: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 ağrısı, karın ağrısı, kabızlık, bulantı, iştahsızlık,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diyare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önemli yan etki: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ağrısı (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miyalji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Faydalar–Risk Dengesi Örneği (5 yıllık kullanım,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atorvastatin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mg)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10.000 kişide: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majör KV olay önlenir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sekonder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korunma)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olay önlenir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korunma)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50–100 kişide kas ağrısı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50–100 kişide diyabet gelişimi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5–10 kişide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hemorajik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inme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kişide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miyopati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8769" y="955675"/>
            <a:ext cx="3852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Statinlerin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 Etkileri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idx="1"/>
          </p:nvPr>
        </p:nvSpPr>
        <p:spPr>
          <a:xfrm>
            <a:off x="384969" y="2784475"/>
            <a:ext cx="10744199" cy="923330"/>
          </a:xfrm>
        </p:spPr>
        <p:txBody>
          <a:bodyPr>
            <a:noAutofit/>
          </a:bodyPr>
          <a:lstStyle/>
          <a:p>
            <a:pPr lvl="0"/>
            <a:r>
              <a:rPr lang="tr-TR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Statinler</a:t>
            </a:r>
            <a:r>
              <a:rPr lang="tr-TR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hem birincil hem ikincil korunmada ASKVH nedeniyle görülen olay ve ölümleri anlamlı şekilde azaltmaktadır.</a:t>
            </a:r>
          </a:p>
          <a:p>
            <a:pPr lvl="0"/>
            <a:endParaRPr lang="tr-TR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LDL kolesterolde daha büyük düşüşler sağlandığında </a:t>
            </a:r>
            <a:r>
              <a:rPr lang="tr-TR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yarar da artmaktadır. Bu nedenle son yıllarda </a:t>
            </a:r>
            <a:r>
              <a:rPr lang="tr-TR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statinlerden</a:t>
            </a:r>
            <a:r>
              <a:rPr lang="tr-TR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daha etkili LDL düşürücü yeni tedavi ajanları geliştirilmiş ve önemli ilerlemeler kaydedilmiştir.</a:t>
            </a:r>
          </a:p>
        </p:txBody>
      </p:sp>
    </p:spTree>
    <p:extLst>
      <p:ext uri="{BB962C8B-B14F-4D97-AF65-F5344CB8AC3E}">
        <p14:creationId xmlns:p14="http://schemas.microsoft.com/office/powerpoint/2010/main" val="30034932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84969" y="1946275"/>
            <a:ext cx="9982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Kas–İskelet Sistemi Yan Etkileri</a:t>
            </a: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kullananların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%10–15’inde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ağrısı/hassasiyeti 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miyalji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görülür; CK genelde normaldir.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Miyopati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rabdomiyoliz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çok nadirdir (%0.1–0.01).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Rabdomiyolizde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CK genelde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&gt;40 kat artar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böbrek hasarı gelişebilir.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artışı özellikle: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ilaç etkileşimleri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yüksek doz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ileri yaş, sistemik hastalıklar.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 yaklaşımı: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 &lt;4× artmışsa: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2–4 hafta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statine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 ≥4× artmışsa: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semptomlar düzelene kadar 6 hafta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statini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Semptomlar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kesilince kaybolur, tekrar başlayınca geri döner (tanı için önemli).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Rutin CK takibi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önerilmez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ancak tedavi öncesi CK bakılması faydalıdır.</a:t>
            </a:r>
          </a:p>
        </p:txBody>
      </p:sp>
    </p:spTree>
    <p:extLst>
      <p:ext uri="{BB962C8B-B14F-4D97-AF65-F5344CB8AC3E}">
        <p14:creationId xmlns:p14="http://schemas.microsoft.com/office/powerpoint/2010/main" val="12914247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3569" y="1260475"/>
            <a:ext cx="10439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Hepatik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 Etkiler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alanların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%0.5–2’sinde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hafif ALT yükselmesi görülebilir.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Randomize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çalışmalara göre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ciddi karaciğer hasarı oluşturması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nadirdir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İzlem önerisi: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Başlamadan önce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8–12 hafta sonra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karaciğer enzimleri kontrol edilmeli.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Sonrasında sadece belirgin semptom varsa bakılır.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&gt;3× normal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ise: doz azaltma, kesme veya başka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geçme düşünülür.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 Etkiler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Randomize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çalışmalarda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böbrek hasarı yaptığına dair bir kanıt yoktur.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Aksine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atorvastatin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rosuvastatin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GFR düşüşünü yavaşlatabilir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görüş: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böbrek fonksiyonlarını kötüleştirmez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05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369" y="193675"/>
            <a:ext cx="6521450" cy="758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074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84969" y="1870075"/>
            <a:ext cx="10439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Diyabet gelişimi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 2 diyabet riskini hafif artırır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statinlerde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uzun kullanımda risk daha yüksektir.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Yaklaşık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255 hastanın 4 yıl tedavisi → 1 ek diyabet vakası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KVH riskindeki azalma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diyabet risk artışından çok daha büyüktür.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Hemorajik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iskemik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inme riskini azaltır, ancak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önceden inme geçirenlerde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hemorajik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inme riski hafif artabilir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Toplam fayda bu küçük riskten çok daha fazladır.</a:t>
            </a: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Kognitif etkiler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Bellek bozukluğu,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depresyon gibi etkiler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kanıtlanmamıştır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 çalışmalar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bilişsel fonksiyonlar üzerine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olumsuz etkisini göstermemiştir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855120" y="3078113"/>
            <a:ext cx="4181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32565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2569" y="650875"/>
            <a:ext cx="10210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Erektil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disfonksiyon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Sonuçlar çelişkilidir.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Bazılarında ise testosteron düşüşüne bağlı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olası olumsuz etki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bildirilmiştir.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olarak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kesin bir ilişki yoktur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Periferik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nöropati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Uzun süreli kullanımda çok nadiren görülebilir.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İlaç kesilince genellikle düzelir</a:t>
            </a: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Kemik metabolizması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Kesin sonuç yoktur; özellikle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postmenopozal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kadınlarda değerlendirme önerilir.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b="1" dirty="0"/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vitamini ile ilişki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Rosuvastatinin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25(OH)-D düzeyini artırabileceği bildirilmiştir.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statinlerde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 etki tutarlı değildir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017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8769" y="2403475"/>
            <a:ext cx="104433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•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Gebelik ve emzirme döneminde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kullanımı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kontrendikedir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yetmezlikte: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Atorvastatin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fluvastatin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 ayarı gerektirmez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statinlerde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kreatinin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klirensi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&lt;30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 azaltılmalıdır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Kronik karaciğer hastalığı olan ve yüksek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riske sahip kişilerde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düşük doz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pravastatin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tercih edilmelidir.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32569" y="727075"/>
            <a:ext cx="6322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Kullanımında Dikkat Edilecek Noktalar</a:t>
            </a:r>
          </a:p>
        </p:txBody>
      </p:sp>
    </p:spTree>
    <p:extLst>
      <p:ext uri="{BB962C8B-B14F-4D97-AF65-F5344CB8AC3E}">
        <p14:creationId xmlns:p14="http://schemas.microsoft.com/office/powerpoint/2010/main" val="42594087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1169" y="1641475"/>
            <a:ext cx="102869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İntoleransı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Hastaların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%10–15’inde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görülür.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Nedenleri: yan etkilerin ortaya çıkması, karaciğer/kas enzim yükselmesi.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Türleri: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Parsiyel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bazı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bazı dozlara tolerans olmaması.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Komplet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hiçbir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hiçbir dozuna tolerans olmaması.</a:t>
            </a: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Artıran Faktörler</a:t>
            </a: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İleri yaş, kadın cinsiyet, düşük kas kütlesi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Böbrek/karaciğer hastalıkları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Hipotiroidi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doz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kullanımı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CYP3A4 ile etkileşen ilaçlar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Alkol kullanımı</a:t>
            </a:r>
          </a:p>
        </p:txBody>
      </p:sp>
    </p:spTree>
    <p:extLst>
      <p:ext uri="{BB962C8B-B14F-4D97-AF65-F5344CB8AC3E}">
        <p14:creationId xmlns:p14="http://schemas.microsoft.com/office/powerpoint/2010/main" val="24404758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69" y="1336675"/>
            <a:ext cx="927216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250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84969" y="1412875"/>
            <a:ext cx="104393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İntoleransı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Olan Hastada Yaklaşım</a:t>
            </a:r>
          </a:p>
          <a:p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İlk adım: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dışı nedenleri dışlamak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ağrısı, CK yüksekliği veya karaciğer enzim artışına yol açabilecek diğer durumlar araştırılmalıdır: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vitamini eksikliği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Hipotiroidi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hipertiroidi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enfeksiyonlar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Aşırı egzersiz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Glukokortikoid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antiretroviral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ilaçlar gibi kas-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ilaçlar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Bunlar düzeltilmeden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intoleransı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tanısı konmamalıdır.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477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1169" y="879475"/>
            <a:ext cx="9753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 Seçenekleri</a:t>
            </a: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İlaç Değişimi</a:t>
            </a: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Lipofilik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statinden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hidrofilik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statine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geçiş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Hidrofilikler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pravastatin</a:t>
            </a:r>
            <a:r>
              <a:rPr lang="tr-T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rosuvastatin</a:t>
            </a:r>
            <a:r>
              <a:rPr lang="tr-T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pitavastatin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dokusuna daha az geçiş yaptığından yan etki riski azalabilir.</a:t>
            </a:r>
          </a:p>
          <a:p>
            <a:pPr>
              <a:buFont typeface="+mj-lt"/>
              <a:buAutoNum type="arabicPeriod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CYP450 ile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metabolize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olan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statinden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CYP450’yi kullanmayanlara geçiş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CYP450 kullanmayan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pravastatin</a:t>
            </a:r>
            <a:r>
              <a:rPr lang="tr-T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rosuvastatin</a:t>
            </a:r>
            <a:r>
              <a:rPr lang="tr-T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pitavastatin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statinin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düşük dozuna geçmek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yüksek doz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simvastatin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yerine düşük doz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rosuvastatin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 Yaklaşımlar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 aşırı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kullanımı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(özellikle uzun yarı ömürlü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rosuvastatin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atorvastatin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dışı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düşürücüler eklemek: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Ezetimib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PCSK9 inhibitörleri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Bempedoik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Yaşam tarzı değişikliklerinin güçlendirilmesi: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Diyet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Düzenli fizik aktivite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Kilo kaybı</a:t>
            </a:r>
          </a:p>
          <a:p>
            <a:pPr marL="742950" lvl="1" indent="-285750">
              <a:buFont typeface="+mj-lt"/>
              <a:buAutoNum type="arabicPeriod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9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5118" y="1753413"/>
            <a:ext cx="10210801" cy="6115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1">
              <a:tabLst>
                <a:tab pos="372110" algn="l"/>
              </a:tabLst>
            </a:pPr>
            <a:endParaRPr lang="tr-TR" sz="1400" dirty="0">
              <a:latin typeface="Arial"/>
              <a:cs typeface="Arial"/>
            </a:endParaRPr>
          </a:p>
          <a:p>
            <a:pPr marL="12700" lvl="1">
              <a:tabLst>
                <a:tab pos="372110" algn="l"/>
              </a:tabLst>
            </a:pPr>
            <a:endParaRPr lang="tr-TR" sz="1400" b="1" spc="-30" dirty="0">
              <a:solidFill>
                <a:srgbClr val="0063A6"/>
              </a:solidFill>
              <a:latin typeface="Arial"/>
              <a:cs typeface="Arial"/>
            </a:endParaRPr>
          </a:p>
          <a:p>
            <a:pPr marL="12700" lvl="1">
              <a:tabLst>
                <a:tab pos="372110" algn="l"/>
              </a:tabLst>
            </a:pPr>
            <a:r>
              <a:rPr sz="2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İlişkisi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795" algn="just">
              <a:lnSpc>
                <a:spcPct val="105800"/>
              </a:lnSpc>
              <a:spcBef>
                <a:spcPts val="545"/>
              </a:spcBef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795" algn="just">
              <a:lnSpc>
                <a:spcPct val="105800"/>
              </a:lnSpc>
              <a:spcBef>
                <a:spcPts val="545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Kolesterol vücut için gereklidir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içeren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lipoproteinlerle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taşınır. </a:t>
            </a:r>
          </a:p>
          <a:p>
            <a:pPr marL="12700" marR="10795" algn="just">
              <a:lnSpc>
                <a:spcPct val="105800"/>
              </a:lnSpc>
              <a:spcBef>
                <a:spcPts val="545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lipoproteinler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fazla olduğunda damar duvarında birikerek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aterosklerozun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başlangıcını oluşturur. </a:t>
            </a:r>
          </a:p>
          <a:p>
            <a:pPr marL="12700" marR="10795" algn="just">
              <a:lnSpc>
                <a:spcPct val="105800"/>
              </a:lnSpc>
              <a:spcBef>
                <a:spcPts val="545"/>
              </a:spcBef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795" algn="just">
              <a:lnSpc>
                <a:spcPct val="105800"/>
              </a:lnSpc>
              <a:spcBef>
                <a:spcPts val="545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Dolaşımdaki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B’nin çoğunu LDL oluşturur; bu nedenle LDL-K klinik göstergedir. </a:t>
            </a:r>
          </a:p>
          <a:p>
            <a:pPr marL="12700" marR="10795" algn="just">
              <a:lnSpc>
                <a:spcPct val="105800"/>
              </a:lnSpc>
              <a:spcBef>
                <a:spcPts val="545"/>
              </a:spcBef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795" algn="just">
              <a:lnSpc>
                <a:spcPct val="105800"/>
              </a:lnSpc>
              <a:spcBef>
                <a:spcPts val="545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bilimsel kanıtlar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LDL’nin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aterosklerozdaki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temel belirleyici olduğunu göstermektedir.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2110" lvl="1" indent="-359410">
              <a:buAutoNum type="arabicPeriod" startAt="2"/>
              <a:tabLst>
                <a:tab pos="372110" algn="l"/>
              </a:tabLst>
            </a:pPr>
            <a:endParaRPr lang="tr-TR" sz="2400" b="1" dirty="0">
              <a:solidFill>
                <a:srgbClr val="0063A6"/>
              </a:solidFill>
              <a:latin typeface="Arial"/>
              <a:cs typeface="Arial"/>
            </a:endParaRPr>
          </a:p>
          <a:p>
            <a:pPr marL="372110" lvl="1" indent="-359410">
              <a:buAutoNum type="arabicPeriod" startAt="2"/>
              <a:tabLst>
                <a:tab pos="372110" algn="l"/>
              </a:tabLst>
            </a:pPr>
            <a:endParaRPr lang="tr-TR" sz="1100" b="1" dirty="0">
              <a:solidFill>
                <a:srgbClr val="0063A6"/>
              </a:solidFill>
              <a:latin typeface="Arial"/>
              <a:cs typeface="Arial"/>
            </a:endParaRPr>
          </a:p>
          <a:p>
            <a:pPr marL="372110" lvl="1" indent="-359410">
              <a:buAutoNum type="arabicPeriod" startAt="2"/>
              <a:tabLst>
                <a:tab pos="372110" algn="l"/>
              </a:tabLst>
            </a:pPr>
            <a:endParaRPr lang="tr-TR" sz="1100" b="1" dirty="0">
              <a:solidFill>
                <a:srgbClr val="0063A6"/>
              </a:solidFill>
              <a:latin typeface="Arial"/>
              <a:cs typeface="Arial"/>
            </a:endParaRPr>
          </a:p>
          <a:p>
            <a:pPr marL="372110" lvl="1" indent="-359410">
              <a:buAutoNum type="arabicPeriod" startAt="2"/>
              <a:tabLst>
                <a:tab pos="372110" algn="l"/>
              </a:tabLst>
            </a:pPr>
            <a:endParaRPr lang="tr-TR" sz="1100" b="1" dirty="0">
              <a:solidFill>
                <a:srgbClr val="0063A6"/>
              </a:solidFill>
              <a:latin typeface="Arial"/>
              <a:cs typeface="Arial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8769" y="1168638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">
              <a:spcBef>
                <a:spcPts val="100"/>
              </a:spcBef>
            </a:pPr>
            <a:r>
              <a:rPr lang="tr-TR" sz="3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DİSLİPİDEMİ</a:t>
            </a:r>
            <a:r>
              <a:rPr lang="tr-TR" sz="32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TARAMASI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769" y="-19685"/>
            <a:ext cx="8368115" cy="85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732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8769" y="0"/>
            <a:ext cx="10515599" cy="7953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tr-TR" sz="2400" b="1" dirty="0">
              <a:solidFill>
                <a:srgbClr val="4F81BD"/>
              </a:solidFill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HASTA SENARYOSU </a:t>
            </a:r>
            <a:endParaRPr lang="tr-TR" sz="24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55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yaş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erkek</a:t>
            </a:r>
            <a:b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Özgeçmiş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Hipertansiyon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(+),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sigara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(-)</a:t>
            </a:r>
            <a:b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LDL-K: 165 mg/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TG: 180 mg/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b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SCORE2: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Orta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risk</a:t>
            </a:r>
            <a:endParaRPr lang="tr-TR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Başlangıç</a:t>
            </a:r>
            <a:r>
              <a:rPr lang="en-US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Reçetesi</a:t>
            </a:r>
            <a:endParaRPr lang="tr-TR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Rp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Atorvastatin 20 mg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tb</a:t>
            </a:r>
            <a:b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Günde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kez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akşam</a:t>
            </a:r>
            <a:b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30 tablet</a:t>
            </a:r>
            <a:b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Yaşam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tarzı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önerileri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Akdeniz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diyeti</a:t>
            </a:r>
            <a:b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Fiziksel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aktivite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≥150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dk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hafta</a:t>
            </a:r>
            <a:endParaRPr lang="tr-TR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6–8 </a:t>
            </a:r>
            <a:r>
              <a:rPr lang="en-US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Hafta</a:t>
            </a:r>
            <a:r>
              <a:rPr lang="en-US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Sonra</a:t>
            </a:r>
            <a:r>
              <a:rPr lang="en-US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Kontrol</a:t>
            </a:r>
            <a:endParaRPr lang="tr-TR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LDL-K: 120 mg/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hedefe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tam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ulaşılamadı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</a:t>
            </a:r>
            <a:b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Yeni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Reçete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Rp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Atorvastatin 40 mg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tb</a:t>
            </a:r>
            <a:b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Günde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kez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akşam</a:t>
            </a:r>
            <a:b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30 tablet</a:t>
            </a:r>
            <a:endParaRPr lang="tr-TR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608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3569" y="1565275"/>
            <a:ext cx="9905999" cy="52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HASTA SENARYOSU </a:t>
            </a:r>
            <a:endParaRPr lang="tr-TR" sz="24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tr-TR" sz="24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38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yaş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erkek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LDL-K: 215 mg/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Aile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öyküsü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Erken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yaşta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MI (+)</a:t>
            </a:r>
            <a:endParaRPr lang="tr-TR" sz="20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Yaklaşım</a:t>
            </a:r>
            <a:r>
              <a:rPr lang="en-US" sz="2000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ve</a:t>
            </a:r>
            <a:r>
              <a:rPr lang="en-US" sz="2000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Reçete</a:t>
            </a:r>
            <a:endParaRPr lang="tr-TR" sz="20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Ailesel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hiperlipidemi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düşünülür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Sevk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edilir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Dahiliye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/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Kardiyoloji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Rp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Atorvastatin 40–80 mg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tb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Günde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kez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30 tablet</a:t>
            </a:r>
            <a:endParaRPr lang="tr-TR" sz="20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23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84969" y="879475"/>
            <a:ext cx="9982199" cy="6956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HASTA SENARYOSU </a:t>
            </a:r>
            <a:endParaRPr lang="tr-TR" sz="24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tr-TR" sz="14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defRPr sz="1400"/>
            </a:pPr>
            <a:endParaRPr lang="tr-TR" dirty="0"/>
          </a:p>
          <a:p>
            <a:pPr>
              <a:defRPr sz="1400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Hasta: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58 yaş, erkek | HT (+)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LDL-K: 172 mg/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Atorvastatin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mg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4–6 Hafta Sonra: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Kas ağrısı, halsizlik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CK: 620 U/L (≈3–4× ULN)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 Hekimi Yaklaşımı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geçici kes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Hidrasyon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öner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CK’yi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2–4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sonra tekrar et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Takip: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CK normale döndü →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Rosuvastatin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mg (gün aşırı)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Alternatif: Sevk +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Ezetimib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Acil Sevk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CK &gt;10× ULN | Koyu idrar | Böbrek fonksiyon bozukluğu</a:t>
            </a:r>
          </a:p>
        </p:txBody>
      </p:sp>
    </p:spTree>
    <p:extLst>
      <p:ext uri="{BB962C8B-B14F-4D97-AF65-F5344CB8AC3E}">
        <p14:creationId xmlns:p14="http://schemas.microsoft.com/office/powerpoint/2010/main" val="23314393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32569" y="2295541"/>
            <a:ext cx="9905999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830"/>
              </a:spcBef>
            </a:pPr>
            <a:r>
              <a:rPr sz="2800" spc="-10" dirty="0">
                <a:solidFill>
                  <a:srgbClr val="231F20"/>
                </a:solidFill>
                <a:latin typeface="Times New Roman"/>
                <a:cs typeface="Times New Roman"/>
              </a:rPr>
              <a:t>Statin</a:t>
            </a:r>
            <a:r>
              <a:rPr sz="2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Times New Roman"/>
                <a:cs typeface="Times New Roman"/>
              </a:rPr>
              <a:t>dışı</a:t>
            </a:r>
            <a:r>
              <a:rPr sz="2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Times New Roman"/>
                <a:cs typeface="Times New Roman"/>
              </a:rPr>
              <a:t>tedavi</a:t>
            </a:r>
            <a:r>
              <a:rPr sz="2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31F20"/>
                </a:solidFill>
                <a:latin typeface="Times New Roman"/>
                <a:cs typeface="Times New Roman"/>
              </a:rPr>
              <a:t>seçenekleri</a:t>
            </a:r>
            <a:r>
              <a:rPr sz="2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Times New Roman"/>
                <a:cs typeface="Times New Roman"/>
              </a:rPr>
              <a:t>arasında</a:t>
            </a:r>
            <a:r>
              <a:rPr sz="2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31F20"/>
                </a:solidFill>
                <a:latin typeface="Times New Roman"/>
                <a:cs typeface="Times New Roman"/>
              </a:rPr>
              <a:t>PCSK9</a:t>
            </a:r>
            <a:r>
              <a:rPr sz="2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31F20"/>
                </a:solidFill>
                <a:latin typeface="Times New Roman"/>
                <a:cs typeface="Times New Roman"/>
              </a:rPr>
              <a:t>inhibitörleri,</a:t>
            </a:r>
            <a:r>
              <a:rPr sz="28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231F20"/>
                </a:solidFill>
                <a:latin typeface="Times New Roman"/>
                <a:cs typeface="Times New Roman"/>
              </a:rPr>
              <a:t>safra</a:t>
            </a:r>
            <a:r>
              <a:rPr sz="2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31F20"/>
                </a:solidFill>
                <a:latin typeface="Times New Roman"/>
                <a:cs typeface="Times New Roman"/>
              </a:rPr>
              <a:t>asit</a:t>
            </a:r>
            <a:r>
              <a:rPr sz="2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31F20"/>
                </a:solidFill>
                <a:latin typeface="Times New Roman"/>
                <a:cs typeface="Times New Roman"/>
              </a:rPr>
              <a:t>sekestranları</a:t>
            </a:r>
            <a:r>
              <a:rPr sz="2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31F20"/>
                </a:solidFill>
                <a:latin typeface="Times New Roman"/>
                <a:cs typeface="Times New Roman"/>
              </a:rPr>
              <a:t>(kolesevelam), </a:t>
            </a:r>
            <a:r>
              <a:rPr sz="2800" spc="-10" dirty="0">
                <a:solidFill>
                  <a:srgbClr val="231F20"/>
                </a:solidFill>
                <a:latin typeface="Times New Roman"/>
                <a:cs typeface="Times New Roman"/>
              </a:rPr>
              <a:t>intestinal</a:t>
            </a:r>
            <a:r>
              <a:rPr sz="28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31F20"/>
                </a:solidFill>
                <a:latin typeface="Times New Roman"/>
                <a:cs typeface="Times New Roman"/>
              </a:rPr>
              <a:t>kolesterol</a:t>
            </a:r>
            <a:r>
              <a:rPr sz="28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Times New Roman"/>
                <a:cs typeface="Times New Roman"/>
              </a:rPr>
              <a:t>emilim</a:t>
            </a:r>
            <a:r>
              <a:rPr sz="28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31F20"/>
                </a:solidFill>
                <a:latin typeface="Times New Roman"/>
                <a:cs typeface="Times New Roman"/>
              </a:rPr>
              <a:t>inhibitörü</a:t>
            </a:r>
            <a:r>
              <a:rPr sz="28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Times New Roman"/>
                <a:cs typeface="Times New Roman"/>
              </a:rPr>
              <a:t>(ezetimib),</a:t>
            </a:r>
            <a:r>
              <a:rPr sz="28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Times New Roman"/>
                <a:cs typeface="Times New Roman"/>
              </a:rPr>
              <a:t>fibratlar</a:t>
            </a:r>
            <a:r>
              <a:rPr sz="28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80" dirty="0">
                <a:solidFill>
                  <a:srgbClr val="231F20"/>
                </a:solidFill>
                <a:latin typeface="Times New Roman"/>
                <a:cs typeface="Times New Roman"/>
              </a:rPr>
              <a:t>ve</a:t>
            </a:r>
            <a:r>
              <a:rPr sz="28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Times New Roman"/>
                <a:cs typeface="Times New Roman"/>
              </a:rPr>
              <a:t>niasin</a:t>
            </a:r>
            <a:r>
              <a:rPr sz="28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31F20"/>
                </a:solidFill>
                <a:latin typeface="Times New Roman"/>
                <a:cs typeface="Times New Roman"/>
              </a:rPr>
              <a:t>bulunmakta</a:t>
            </a:r>
            <a:r>
              <a:rPr sz="28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31F20"/>
                </a:solidFill>
                <a:latin typeface="Times New Roman"/>
                <a:cs typeface="Times New Roman"/>
              </a:rPr>
              <a:t>olup</a:t>
            </a:r>
            <a:r>
              <a:rPr sz="28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31F20"/>
                </a:solidFill>
                <a:latin typeface="Times New Roman"/>
                <a:cs typeface="Times New Roman"/>
              </a:rPr>
              <a:t>tek</a:t>
            </a:r>
            <a:r>
              <a:rPr sz="28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31F20"/>
                </a:solidFill>
                <a:latin typeface="Times New Roman"/>
                <a:cs typeface="Times New Roman"/>
              </a:rPr>
              <a:t>başla- rına</a:t>
            </a:r>
            <a:r>
              <a:rPr sz="28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80" dirty="0">
                <a:solidFill>
                  <a:srgbClr val="231F20"/>
                </a:solidFill>
                <a:latin typeface="Times New Roman"/>
                <a:cs typeface="Times New Roman"/>
              </a:rPr>
              <a:t>veya</a:t>
            </a:r>
            <a:r>
              <a:rPr sz="280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31F20"/>
                </a:solidFill>
                <a:latin typeface="Times New Roman"/>
                <a:cs typeface="Times New Roman"/>
              </a:rPr>
              <a:t>kombine</a:t>
            </a:r>
            <a:r>
              <a:rPr sz="2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31F20"/>
                </a:solidFill>
                <a:latin typeface="Times New Roman"/>
                <a:cs typeface="Times New Roman"/>
              </a:rPr>
              <a:t>olarak</a:t>
            </a:r>
            <a:r>
              <a:rPr sz="28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31F20"/>
                </a:solidFill>
                <a:latin typeface="Times New Roman"/>
                <a:cs typeface="Times New Roman"/>
              </a:rPr>
              <a:t>kullanılabilirler.</a:t>
            </a:r>
            <a:r>
              <a:rPr sz="28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15120" y="2240296"/>
            <a:ext cx="4674235" cy="25400"/>
          </a:xfrm>
          <a:custGeom>
            <a:avLst/>
            <a:gdLst/>
            <a:ahLst/>
            <a:cxnLst/>
            <a:rect l="l" t="t" r="r" b="b"/>
            <a:pathLst>
              <a:path w="4674235" h="25400">
                <a:moveTo>
                  <a:pt x="0" y="25400"/>
                </a:moveTo>
                <a:lnTo>
                  <a:pt x="4673650" y="25400"/>
                </a:lnTo>
                <a:lnTo>
                  <a:pt x="467365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Dikdörtgen 1"/>
          <p:cNvSpPr/>
          <p:nvPr/>
        </p:nvSpPr>
        <p:spPr>
          <a:xfrm>
            <a:off x="232569" y="955675"/>
            <a:ext cx="6136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tr-TR" sz="3200" b="1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3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dışı</a:t>
            </a:r>
            <a:r>
              <a:rPr lang="tr-TR" sz="3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sz="3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düşürücü</a:t>
            </a:r>
            <a:r>
              <a:rPr lang="tr-TR" sz="3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tedaviler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6058" y="1108075"/>
            <a:ext cx="1120536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830"/>
              </a:spcBef>
            </a:pPr>
            <a:r>
              <a:rPr lang="tr-TR" sz="2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Ezetimib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565"/>
              </a:spcBef>
            </a:pPr>
            <a:b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Günde tek doz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mg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önerilir. Sabah veya akşam, yemeklerden bağımsız olarak alınabilir</a:t>
            </a:r>
          </a:p>
          <a:p>
            <a:pPr>
              <a:spcBef>
                <a:spcPts val="550"/>
              </a:spcBef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/>
            <a:r>
              <a:rPr lang="tr-TR" sz="20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profiline</a:t>
            </a:r>
            <a:r>
              <a:rPr lang="tr-TR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etkisi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LDL-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K’yı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%18–20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azaltır.</a:t>
            </a:r>
          </a:p>
          <a:p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yeterli yanıt alınamayan veya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intoleransı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olan hastalarda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ikinci basamak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tedavidir.</a:t>
            </a: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Kullanım Alanları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doz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birlikte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Ailevi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hiperkolesterolemi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kullanamayan hastalar</a:t>
            </a:r>
          </a:p>
          <a:p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Transplant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hastaları (dikkat: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siklosporin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düzeyleri artırabilir)</a:t>
            </a: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Kontrendikasyonlar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Gebelik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Ciddi karaciğer hastalığı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32569" y="216992"/>
            <a:ext cx="5579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  <a:tabLst>
                <a:tab pos="372110" algn="l"/>
              </a:tabLst>
            </a:pPr>
            <a:r>
              <a:rPr lang="tr-TR" sz="3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Kolesterol</a:t>
            </a:r>
            <a:r>
              <a:rPr lang="tr-TR" sz="3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Emilim</a:t>
            </a:r>
            <a:r>
              <a:rPr lang="tr-TR" sz="3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İnhibitörleri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175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1169" y="1032378"/>
            <a:ext cx="10591799" cy="531812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>
              <a:spcBef>
                <a:spcPts val="580"/>
              </a:spcBef>
            </a:pPr>
            <a:endParaRPr sz="1000" dirty="0">
              <a:latin typeface="Times New Roman"/>
              <a:cs typeface="Times New Roman"/>
            </a:endParaRP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Profili Üzerine Etki</a:t>
            </a:r>
          </a:p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LDL-K’de %18–25 düşüş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sağlarlar.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Kolesevelam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diyabetlilerde kan şekeri kontrolünü iyileştirebilir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Gebelik ve emzirmede sistemik emilim olmadığı için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tercih edilebilir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başına etkileri sınırlıdır; diğer ilaçlarla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kombine tedavide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faydalıdır.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İmmünsüpresanlarla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ilaç etkileşimine dikkat edilmelidir.</a:t>
            </a:r>
          </a:p>
          <a:p>
            <a:pPr>
              <a:spcBef>
                <a:spcPts val="58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düzeylerini artırabilir →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yüksekse kullanılmamalı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&gt;300 mg/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başlanmamalı</a:t>
            </a:r>
          </a:p>
          <a:p>
            <a:pPr lvl="1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&gt;400 mg/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tedavi kesilmeli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Gebelikte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kolesevelam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güvenli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kabul edilir.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56369" y="498475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/>
            <a:r>
              <a:rPr lang="tr-TR" sz="24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Safra</a:t>
            </a:r>
            <a:r>
              <a:rPr lang="tr-TR" sz="32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Asidi</a:t>
            </a:r>
            <a:r>
              <a:rPr lang="tr-TR" sz="32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Bağlayıcıları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215120" y="3245337"/>
            <a:ext cx="4674235" cy="25400"/>
          </a:xfrm>
          <a:custGeom>
            <a:avLst/>
            <a:gdLst/>
            <a:ahLst/>
            <a:cxnLst/>
            <a:rect l="l" t="t" r="r" b="b"/>
            <a:pathLst>
              <a:path w="4674235" h="25400">
                <a:moveTo>
                  <a:pt x="0" y="25400"/>
                </a:moveTo>
                <a:lnTo>
                  <a:pt x="4673650" y="25400"/>
                </a:lnTo>
                <a:lnTo>
                  <a:pt x="467365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2569" y="1946275"/>
            <a:ext cx="10287000" cy="436016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Kullanım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alanı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Fibratlar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şiddetli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hipertrigliseridemi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(TG &gt;500 mg/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durumunda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pankreatit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azaltmak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hafif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HTG’de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hastalarda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aterosklerotik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hastalık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(ASKVH)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azaltmak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amacıyla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kullanılır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zaman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tercih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edilir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TG &gt;500 mg/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LDL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hedefe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ulaşmış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TG/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HDL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rezidüel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KVH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hastalarda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intoleransı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HTG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varlığında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Fenofibrat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retinopati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progresyonunu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azaltır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lazer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ihtiyacını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azaltır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(FIELD, ACCORD-Eye).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dirty="0"/>
              <a:t> </a:t>
            </a: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0169" y="988482"/>
            <a:ext cx="5967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spcBef>
                <a:spcPts val="400"/>
              </a:spcBef>
            </a:pPr>
            <a:r>
              <a:rPr lang="tr-TR" b="1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Fibrik</a:t>
            </a:r>
            <a:r>
              <a:rPr lang="tr-TR" sz="32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Asid</a:t>
            </a:r>
            <a:r>
              <a:rPr lang="tr-TR" sz="32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Deriveleri</a:t>
            </a:r>
            <a:r>
              <a:rPr lang="tr-TR" sz="32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32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Fibratlar</a:t>
            </a:r>
            <a:r>
              <a:rPr lang="tr-TR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0338" y="1717675"/>
            <a:ext cx="11125200" cy="190629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Klinik etkinlik: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AIM-HIGH ve HPS2-THRIVE çalışmalarında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 fayda gösterilememiş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ciddi yan etkiler artmıştır.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Güncel kullanım: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&gt; 500 mg/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olan seçilmiş hastalarla sınırlıdır.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88004" y="840745"/>
            <a:ext cx="4085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1">
              <a:spcBef>
                <a:spcPts val="705"/>
              </a:spcBef>
              <a:tabLst>
                <a:tab pos="372110" algn="l"/>
              </a:tabLst>
            </a:pPr>
            <a:r>
              <a:rPr lang="tr-TR" sz="32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Nikotinik</a:t>
            </a:r>
            <a:r>
              <a:rPr lang="tr-TR"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Asit</a:t>
            </a:r>
            <a:r>
              <a:rPr lang="tr-TR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32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Niasin</a:t>
            </a:r>
            <a:r>
              <a:rPr lang="tr-TR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215120" y="3173736"/>
            <a:ext cx="4674235" cy="25400"/>
          </a:xfrm>
          <a:custGeom>
            <a:avLst/>
            <a:gdLst/>
            <a:ahLst/>
            <a:cxnLst/>
            <a:rect l="l" t="t" r="r" b="b"/>
            <a:pathLst>
              <a:path w="4674235" h="25400">
                <a:moveTo>
                  <a:pt x="0" y="25400"/>
                </a:moveTo>
                <a:lnTo>
                  <a:pt x="4673650" y="25400"/>
                </a:lnTo>
                <a:lnTo>
                  <a:pt x="467365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4969" y="422275"/>
            <a:ext cx="86106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72110" algn="l"/>
              </a:tabLst>
            </a:pPr>
            <a:r>
              <a:rPr sz="3200" b="1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Proprotein</a:t>
            </a:r>
            <a:r>
              <a:rPr sz="3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Convertase</a:t>
            </a:r>
            <a:r>
              <a:rPr sz="3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Subtilisin/Kexin</a:t>
            </a:r>
            <a:r>
              <a:rPr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</a:t>
            </a:r>
            <a:r>
              <a:rPr sz="3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3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(PCSK9)</a:t>
            </a:r>
            <a:r>
              <a:rPr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İnhibitörleri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56369" y="1565275"/>
            <a:ext cx="11811591" cy="50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Klinik</a:t>
            </a:r>
            <a:r>
              <a:rPr lang="en-US" sz="20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Etki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Statine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ek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veya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statin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intoleransı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olan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hastalarda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güçlü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LDL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düşürücüdür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Majör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kardiyovasküler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olaylarda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%15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azalma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sağlar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Heterozigot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ailevi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hiperkolesterolemide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etkilidir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homozigot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formda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yanıt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sınırlıdır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Kullanım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Alirocumab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75–150 mg / 2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haftada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bir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Evolocumab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140 mg / 2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haftada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bir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veya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420 mg /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ayda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bir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Statin +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ezetimib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ile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hedefe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ulaşılamayan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hastalarda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veya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statin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intoleransında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kullanılır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Maliyet</a:t>
            </a:r>
            <a:r>
              <a:rPr lang="en-US" sz="20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Etkinlik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Etkili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fakat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maliyetli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ilaçlardır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maliyet-etkinlik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ülkelere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göre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değişir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Türkiye’de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maliyet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daha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düşüktür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endParaRPr lang="tr-TR" sz="20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Ateroskleroz Oluşumu Stok Vektör Sanatı &amp; Ateroskleroz'nin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69" y="2479675"/>
            <a:ext cx="7992852" cy="319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114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215120" y="2249127"/>
            <a:ext cx="4667885" cy="25400"/>
          </a:xfrm>
          <a:custGeom>
            <a:avLst/>
            <a:gdLst/>
            <a:ahLst/>
            <a:cxnLst/>
            <a:rect l="l" t="t" r="r" b="b"/>
            <a:pathLst>
              <a:path w="4667885" h="25400">
                <a:moveTo>
                  <a:pt x="0" y="25400"/>
                </a:moveTo>
                <a:lnTo>
                  <a:pt x="4667300" y="25400"/>
                </a:lnTo>
                <a:lnTo>
                  <a:pt x="46673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9741" y="522991"/>
            <a:ext cx="4705985" cy="586058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spcBef>
                <a:spcPts val="730"/>
              </a:spcBef>
              <a:tabLst>
                <a:tab pos="372110" algn="l"/>
              </a:tabLst>
            </a:pPr>
            <a:r>
              <a:rPr sz="3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Omega-</a:t>
            </a:r>
            <a:r>
              <a:rPr sz="3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Yağ</a:t>
            </a:r>
            <a:r>
              <a:rPr sz="3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Asitleri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46969" y="4878518"/>
            <a:ext cx="92424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 Etkiler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Genelde güvenlidir; gebe ve çocuklarda da kullanılabilir.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Kanama riski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yüksek dozlarda (≥3 g/gün) artabilir.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Diyabetiklerde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glukozu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hafifçe artırabilir ancak HbA1c’yi etkilemez.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omega-3 tüketimi ile 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prostat kanseri riskinde artış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bildiren çalışmalar vardır.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Kullanım Önerisi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&gt;500 mg/</a:t>
            </a:r>
            <a:r>
              <a:rPr lang="tr-T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olanlarda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fibrat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tedavisine ek olarak kullanılabilir.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İkosapent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etil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LDL hedefe ulaşmış ama TG 135–499 mg/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olan yüksek riskli hastalarda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KVO’yu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azaltmak için önerilir.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69" y="1210311"/>
            <a:ext cx="9218302" cy="3733799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08769" y="1489075"/>
            <a:ext cx="11582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Mipomersen</a:t>
            </a:r>
            <a:endParaRPr lang="tr-TR" sz="20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Lomitapid</a:t>
            </a:r>
            <a:endParaRPr lang="tr-TR" sz="20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2000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CETP </a:t>
            </a:r>
            <a:r>
              <a:rPr lang="en-US" sz="20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İnhibitörleri</a:t>
            </a:r>
            <a:endParaRPr lang="tr-TR" sz="20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Bempedoik</a:t>
            </a:r>
            <a:r>
              <a:rPr lang="en-US" sz="2000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Asit</a:t>
            </a:r>
            <a:endParaRPr lang="tr-TR" sz="2000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Volanesorsen</a:t>
            </a:r>
            <a:endParaRPr lang="tr-TR" sz="20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Niasin</a:t>
            </a:r>
            <a:r>
              <a:rPr lang="en-US" sz="2000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Analoğu</a:t>
            </a:r>
            <a:r>
              <a:rPr lang="en-US" sz="2000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(ARI-3037MO)</a:t>
            </a:r>
            <a:endParaRPr lang="tr-TR" sz="20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Evinacumab</a:t>
            </a:r>
            <a:endParaRPr lang="tr-TR" sz="20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2000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Gen </a:t>
            </a:r>
            <a:r>
              <a:rPr lang="en-US" sz="20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Tedavisi</a:t>
            </a:r>
            <a:r>
              <a:rPr lang="en-US" sz="2000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Glybera</a:t>
            </a:r>
            <a:endParaRPr lang="tr-TR" sz="20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Inclisiran</a:t>
            </a:r>
            <a:endParaRPr lang="tr-TR" sz="20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Lp</a:t>
            </a:r>
            <a:r>
              <a:rPr lang="en-US" sz="2000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(a) Antisense </a:t>
            </a:r>
            <a:r>
              <a:rPr lang="en-US" sz="2000" b="1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Oligonükleotidleri</a:t>
            </a:r>
            <a:endParaRPr lang="tr-TR" sz="20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tr-TR" sz="20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endParaRPr lang="tr-TR" sz="2000" b="1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tr-TR" sz="20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tr-TR" sz="20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32569" y="650875"/>
            <a:ext cx="5164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tabLst>
                <a:tab pos="372110" algn="l"/>
              </a:tabLst>
            </a:pPr>
            <a:r>
              <a:rPr lang="tr-TR" sz="3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 </a:t>
            </a:r>
            <a:r>
              <a:rPr lang="tr-TR" sz="3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Tedaviler</a:t>
            </a:r>
            <a:r>
              <a:rPr lang="tr-TR" sz="3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(Yeni</a:t>
            </a:r>
            <a:r>
              <a:rPr lang="tr-TR" sz="3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ilaçlar)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395120" y="4417304"/>
            <a:ext cx="4674235" cy="25400"/>
          </a:xfrm>
          <a:custGeom>
            <a:avLst/>
            <a:gdLst/>
            <a:ahLst/>
            <a:cxnLst/>
            <a:rect l="l" t="t" r="r" b="b"/>
            <a:pathLst>
              <a:path w="4674235" h="25400">
                <a:moveTo>
                  <a:pt x="0" y="25400"/>
                </a:moveTo>
                <a:lnTo>
                  <a:pt x="4673650" y="25400"/>
                </a:lnTo>
                <a:lnTo>
                  <a:pt x="467365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7369" y="803275"/>
            <a:ext cx="8001000" cy="58221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spcBef>
                <a:spcPts val="700"/>
              </a:spcBef>
            </a:pPr>
            <a:r>
              <a:rPr sz="32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Dislipidemide</a:t>
            </a:r>
            <a:r>
              <a:rPr sz="3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Aferez</a:t>
            </a:r>
            <a:r>
              <a:rPr sz="3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Uygulaması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98237" y="1793875"/>
            <a:ext cx="106679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Aferez</a:t>
            </a:r>
            <a:r>
              <a:rPr lang="en-US" sz="20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Endikasyonları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LDL-K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yüksekliği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olup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statin +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ezetimib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+ PCSK9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tedavisine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rağmen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hedefe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ulaşılamayan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ASKVH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veya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çok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yüksek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riskli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hastalar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Şiddetli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hipertrigliseridemi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nedeniyle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akut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pankreatit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gelişen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veya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kontrol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edilemeyen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olgular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endParaRPr lang="tr-TR" sz="2000" b="1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LDL-</a:t>
            </a:r>
            <a:r>
              <a:rPr lang="en-US" sz="20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Aferez</a:t>
            </a:r>
            <a:r>
              <a:rPr lang="en-US" sz="20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Endikasyonları</a:t>
            </a:r>
            <a:br>
              <a:rPr lang="en-US" sz="20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• LDL-K ≥300 mg/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olan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tüm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AH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hastaları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• LDL-K ≥200 mg/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çok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yüksek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ASKVH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riski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• Statin +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ezetimib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+ PCSK9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ile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yeterli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düşüş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yoksa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• Her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uygulamada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LDL-K %50–60 </a:t>
            </a:r>
            <a:r>
              <a:rPr lang="en-US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azaltılmalıdır</a:t>
            </a:r>
            <a: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8769" y="2098675"/>
            <a:ext cx="102107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HTG’de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Plazmaferez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Endikasyonları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• TG ≥1000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akut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pankreatit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Maksimum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tedaviye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rağmen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TG ≥1000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seyreden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olgular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• Her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seans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TG’de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%50–70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düşüş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sağlar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; TG &lt;500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olana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kadar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sürdürülür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Gebelikte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Aferez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• LDL-K &gt;300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olan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veya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LDL-K ≥200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+ ASKVH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bulunan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gebelerde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LDL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aferezi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düşünülebilir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HTG’ye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bağlı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akut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pankreatitte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TG ≥1000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ise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plazmaferez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uygulanabilir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352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69" y="422275"/>
            <a:ext cx="6958399" cy="74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153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43047" y="8058330"/>
            <a:ext cx="1524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-50" dirty="0">
                <a:solidFill>
                  <a:srgbClr val="0063A6"/>
                </a:solidFill>
                <a:latin typeface="Tahoma"/>
                <a:cs typeface="Tahoma"/>
              </a:rPr>
              <a:t>87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3218" y="2022475"/>
            <a:ext cx="10210800" cy="466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5"/>
              </a:spcBef>
            </a:pPr>
            <a:endParaRPr sz="1400" dirty="0">
              <a:latin typeface="Arial"/>
              <a:cs typeface="Arial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ve çok yüksek riskli hastalarda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yeterli olmazsa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ezetimib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ardından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PCSK9 inhibitörü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eklenir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&gt;150 mg/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KVH riskini artırır; tedavi özellikle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&gt;200 mg/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yüksek risk varsa önerilir.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ikozapent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etil (TG 135–499 mg/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olanlarda)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iskemik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olayları belirgin azaltır.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İkoza­pent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etil yoksa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fenofibrat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düşünülebilir.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 hedefe ulaşılmış ancak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&gt;200 mg/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HDL-K &lt;40 mg/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fenofibrat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verilebilir.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-681831" y="1016687"/>
            <a:ext cx="11811000" cy="458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7985" marR="381000" algn="ctr">
              <a:lnSpc>
                <a:spcPct val="105800"/>
              </a:lnSpc>
              <a:spcBef>
                <a:spcPts val="100"/>
              </a:spcBef>
            </a:pPr>
            <a:r>
              <a:rPr lang="tr-TR"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KOMBİNASYON</a:t>
            </a:r>
            <a:r>
              <a:rPr lang="tr-TR" sz="24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TEDAVİSİ</a:t>
            </a:r>
            <a:r>
              <a:rPr lang="tr-TR" sz="24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ZAMANLAMASI</a:t>
            </a:r>
            <a:r>
              <a:rPr lang="tr-TR" sz="24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4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tr-TR" sz="24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</a:t>
            </a:r>
            <a:r>
              <a:rPr lang="tr-TR" sz="24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SEÇİMİ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369" y="201455"/>
            <a:ext cx="6848889" cy="74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314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-72231" y="343965"/>
            <a:ext cx="10744200" cy="1748556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64920" marR="1257935" indent="0">
              <a:lnSpc>
                <a:spcPct val="103099"/>
              </a:lnSpc>
              <a:spcBef>
                <a:spcPts val="45"/>
              </a:spcBef>
              <a:buNone/>
            </a:pPr>
            <a:r>
              <a:rPr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SPESİFİK</a:t>
            </a:r>
            <a:r>
              <a:rPr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GRUPLARDA </a:t>
            </a:r>
            <a:r>
              <a:rPr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DİSLİPİDEMİYE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YAKLAŞIM</a:t>
            </a: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b="1" spc="-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32569" y="1666404"/>
            <a:ext cx="8534400" cy="35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110" marR="346710" indent="-360045">
              <a:lnSpc>
                <a:spcPct val="102299"/>
              </a:lnSpc>
              <a:spcBef>
                <a:spcPts val="5"/>
              </a:spcBef>
              <a:tabLst>
                <a:tab pos="372110" algn="l"/>
              </a:tabLst>
            </a:pPr>
            <a:r>
              <a:rPr lang="tr-TR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Ailesel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Dislipidemiler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Lipoprotein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Metabolizmasının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Genetik Bozuklukları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369" y="2024772"/>
            <a:ext cx="5464505" cy="6271761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69" y="879475"/>
            <a:ext cx="774967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854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42169" y="1184275"/>
            <a:ext cx="92963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Basamaklı tarama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yeni vakaları saptamanın en etkili yoludur.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İndeks vakanın aile bireyleri Total-K/LDL-K ölçümü ile taranır; mutasyon biliniyorsa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genetik test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yapılması önerilir.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İndeks vaka kabul edilen durumlar: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Yetişkinde kolesterol ≥310 mg/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(veya &gt;95.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persantil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Kişide veya ailesinde erken ASKVH öyküsü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ksantomlarının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varlığı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Ailede ani ve erken kardiyak ölüm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 yaklaşımı: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 konulur konulmaz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başlanmalıdır.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Asemptomatik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aterosklerozu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saptamak için görüntüleme kullanılabilir.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İlk tedavi: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yoğunluklu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ezetimib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 hedefleri: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yüksek risk: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LDL-K ↓ %50+ ve &lt;55 mg/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risk: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LDL-K ↓ %50+ ve &lt;70 mg/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Yetersiz yanıt durumunda: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Maksimum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tolere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edilen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ezetimibe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rağmen hedefe ulaşılamıyorsa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PCSK9 inhibitörleri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eklenir (LDL-K’de ~%60 ek azalma sağlar).</a:t>
            </a:r>
          </a:p>
        </p:txBody>
      </p:sp>
    </p:spTree>
    <p:extLst>
      <p:ext uri="{BB962C8B-B14F-4D97-AF65-F5344CB8AC3E}">
        <p14:creationId xmlns:p14="http://schemas.microsoft.com/office/powerpoint/2010/main" val="413101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7211" y="1336675"/>
            <a:ext cx="9733777" cy="1940888"/>
          </a:xfrm>
        </p:spPr>
        <p:txBody>
          <a:bodyPr>
            <a:normAutofit fontScale="90000"/>
          </a:bodyPr>
          <a:lstStyle/>
          <a:p>
            <a:pPr marL="372110" lvl="1" indent="-359410">
              <a:tabLst>
                <a:tab pos="372110" algn="l"/>
              </a:tabLst>
            </a:pPr>
            <a:r>
              <a:rPr lang="tr-TR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tr-TR" sz="2700" b="1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700" b="1" spc="-4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sz="2700" b="1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7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Değerleri</a:t>
            </a:r>
            <a:br>
              <a:rPr lang="tr-TR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Epidemiyolojik</a:t>
            </a:r>
            <a:r>
              <a:rPr lang="tr-TR"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</a:t>
            </a:r>
            <a:r>
              <a:rPr lang="tr-TR"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</a:t>
            </a:r>
            <a:r>
              <a:rPr lang="tr-TR"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düzeyleri</a:t>
            </a:r>
            <a:r>
              <a:rPr lang="tr-TR"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tr-TR"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ASKVH</a:t>
            </a:r>
            <a:r>
              <a:rPr lang="tr-TR"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riski</a:t>
            </a:r>
            <a:r>
              <a:rPr lang="tr-TR"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lang="tr-TR"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tr-TR"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tr-TR"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ilişki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lang="tr-TR"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göstermektedir.</a:t>
            </a:r>
            <a:r>
              <a:rPr lang="tr-TR"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z="2400" spc="-5" dirty="0">
                <a:solidFill>
                  <a:srgbClr val="231F20"/>
                </a:solidFill>
                <a:latin typeface="Times New Roman"/>
                <a:cs typeface="Times New Roman"/>
              </a:rPr>
            </a:br>
            <a:br>
              <a:rPr lang="tr-TR" sz="2400" dirty="0">
                <a:latin typeface="Times New Roman"/>
                <a:cs typeface="Times New Roman"/>
              </a:rPr>
            </a:b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81" y="3394075"/>
            <a:ext cx="937643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161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88938" y="1565275"/>
            <a:ext cx="10896600" cy="453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Gebelikte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lipit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profili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fizyolojik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olarak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%30–50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artar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TG 2–3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kat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yükselebilir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TG &gt;250 mg/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gebelik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komplikasyonlarını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artırabilir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; TG &gt;1000 mg/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pankreatit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riskini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artırır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Yüksek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lipitler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fetal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gelişme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geriliği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prematürite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maternal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preeklampsi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riskini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artırır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Tedavi</a:t>
            </a:r>
            <a:r>
              <a:rPr lang="en-US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tr-TR" sz="2400" b="1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Öncelik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diyet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egzersiz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glisemik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kontrol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Güvenli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ilaçlar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safra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asidi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bağlayıcılar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omega-3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yağ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asitleri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Gebelikte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statinler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kontrendikedir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Kategori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X).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Şiddetli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HTG’de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yağ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kısıtlaması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omega-3,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insülin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gerekirse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plazmaferez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Ailesel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hiperkolesterolemide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kolesevelam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mipomersen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LDL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aferezi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düşünülebilir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85151" y="570847"/>
            <a:ext cx="3028393" cy="482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Gebelikte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Dislipidemi</a:t>
            </a:r>
            <a:endParaRPr lang="tr-TR" sz="2400" b="1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138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01383" y="2632075"/>
            <a:ext cx="9982199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Emzirme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metabolik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sağlığı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iyileştirir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diyabet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hiperlipidemi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riskini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azaltır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Statinler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emzirme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döneminde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kontrendikedir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Yüksek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TG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varsa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kombine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oral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kontraseptiflerden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kaçınılmalıdır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0274" y="1634472"/>
            <a:ext cx="347723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Laktasyonda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Dislipidemi</a:t>
            </a:r>
            <a:endParaRPr lang="tr-TR" sz="2400" b="1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536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5969" y="803275"/>
            <a:ext cx="9733777" cy="5370679"/>
          </a:xfrm>
        </p:spPr>
        <p:txBody>
          <a:bodyPr/>
          <a:lstStyle/>
          <a:p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Çocuklarda </a:t>
            </a:r>
            <a:r>
              <a:rPr lang="tr-T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69" y="2022475"/>
            <a:ext cx="8846096" cy="38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838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Diyabetik </a:t>
            </a:r>
            <a:r>
              <a:rPr lang="tr-T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1169" y="2086749"/>
            <a:ext cx="9733777" cy="5370679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 özellikleri:</a:t>
            </a:r>
          </a:p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VLDL ve TG üretimi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(insülin direnci nedeniyle)</a:t>
            </a:r>
          </a:p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Küçük-yoğun LDL artışı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(LDL düzeyi normal olsa bile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aterojenik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HDL düşüklüğü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HDL partikül kalitesinde bozulma</a:t>
            </a:r>
          </a:p>
          <a:p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Postprandiyal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TG yükselmesi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 ve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-HDL-K artışı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aterojenik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yükü en iyi gösteren parametrelerdir)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Diyabetli hastalarda KVH riski çok yüksektir; diyabet bağımsız bir risk faktörüdür.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510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613569" y="1336675"/>
            <a:ext cx="9906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Tedavi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yaklaşımı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b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LDL-K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birincil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hedeftir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Statin →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Ezetimib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→ PCSK9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inhibitörü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sıralaması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uygulanır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 -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Çok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yüksek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risk: LDL &lt;55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 -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Yüksek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risk: LDL &lt;70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Non-HDL-K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ikincil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hedeftir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(LDL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hedefine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+30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).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TG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yönetimi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 - TG &gt;500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→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pankreatit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riski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→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fibrat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± omega‑3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 - TG 150–499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yüksek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risk →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ikosapent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etil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yoksa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fenofibrat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endParaRPr lang="tr-TR" sz="2400" b="1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Yaşam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tarzı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kilo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kaybı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karbonhidrat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kısıtlaması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glisemik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kontrol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alkol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azaltımı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Sonuç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Diyabetik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dislipidemide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temel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hedef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LDL-K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düşüşüdür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Gerekirse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kombine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tedavi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uygulanır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non-HDL-K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ile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TG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düzeyleri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hedef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olarak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değerlendirilir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481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2359" y="1709677"/>
            <a:ext cx="10824369" cy="577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Tanım</a:t>
            </a:r>
            <a:r>
              <a:rPr lang="en-US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ve</a:t>
            </a:r>
            <a:r>
              <a:rPr lang="en-US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Risk</a:t>
            </a:r>
            <a:endParaRPr lang="tr-TR" b="1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TG &lt;150 mg/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normal</a:t>
            </a:r>
            <a:endParaRPr lang="tr-TR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TG 150–499 mg/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hafif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–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orta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HTG</a:t>
            </a:r>
            <a:endParaRPr lang="tr-TR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TG 500–1000 mg/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orta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–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ağır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HTG</a:t>
            </a:r>
            <a:endParaRPr lang="tr-TR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TG &gt;1000 mg/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şiddetli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HTG (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pankreatit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riski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</a:t>
            </a:r>
            <a:endParaRPr lang="tr-TR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Yüksek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TG,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aterosklerotik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KVO,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yağlı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karaciğer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pankreatit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riskini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artırır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tr-TR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Tanı</a:t>
            </a:r>
            <a:r>
              <a:rPr lang="en-US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Yaklaşımı</a:t>
            </a:r>
            <a:endParaRPr lang="tr-TR" b="1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Tanının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doğrulanması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için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ölçüm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az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kez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açlıkta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tekrar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edilmelidir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Sekonder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nedenler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mutlaka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dışlanmalıdır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diyabet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obezite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alkol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hipotiroidi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bazı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ilaçlar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).</a:t>
            </a:r>
            <a:endParaRPr lang="tr-TR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Sekonder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neden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yoksa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primer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genetik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HTG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düşünülür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Genetik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nedenler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LPL, ApoC2, ApoA5,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ApoE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LCAT, GPIHBP1, ANGPTL3, ApoC3 </a:t>
            </a:r>
            <a:r>
              <a:rPr lang="en-US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mutasyonları</a:t>
            </a: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tr-TR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32569" y="803275"/>
            <a:ext cx="5641975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</a:pPr>
            <a:r>
              <a:rPr lang="en-US" sz="3600" b="1" kern="0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Hipertrigliseridemi</a:t>
            </a:r>
            <a:r>
              <a:rPr lang="en-US" sz="3600" b="1" kern="0" dirty="0">
                <a:solidFill>
                  <a:srgbClr val="365F9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endParaRPr lang="tr-TR" sz="3600" b="1" kern="0" dirty="0">
              <a:solidFill>
                <a:srgbClr val="365F91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tr-TR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349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1488" y="1031875"/>
            <a:ext cx="10820399" cy="5331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Tedavi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Yaklaşımı</a:t>
            </a:r>
            <a:endParaRPr lang="tr-TR" sz="2400" b="1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Yaşam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Tarzı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Kilo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kontrolü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alkol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kısıtlaması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rafine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karbonhidrat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fruktoz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azaltılması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Aerobik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egzersiz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iyi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glisemik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kontrol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Omega-3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içeren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balık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tüketimi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Tıbbi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Beslenme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Tedavisi</a:t>
            </a:r>
            <a:endParaRPr lang="tr-TR" sz="2400" b="1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Hafif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–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orta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HTG: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karbonhidrat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kısıtlaması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şekerli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içeceklerden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kaçınma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Şiddetli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HTG: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günlük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yağ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alımı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toplam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kalorinin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%10–15'i (20–40 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gün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), MCT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yağları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tercih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edilir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159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69" y="879475"/>
            <a:ext cx="7648576" cy="55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016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99376" y="1793875"/>
            <a:ext cx="10845192" cy="523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TG &gt;500 mg/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fibratlar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birinci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tercihtir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(TG %30–50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düşer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Omega-3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yağ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asitleri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(2–4 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gün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): TG %25–30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düşer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Icosapent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ethyl 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(EPA):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yüksek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KVH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riskinde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statine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eklenebilir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Niasin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TG %20–40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azalma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yan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etkiler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nedeniyle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sınırlı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Statinler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TG %10–20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azaltır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özellikle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TG 200–499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yüksek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KVH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riskinde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temel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tedavi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Kombine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tedavi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TG &gt;200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+ HDL &lt;40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ise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statin +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fenofibrat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düşünülebilir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Yeni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tedaviler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Volanesorsen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(ApoC3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inhibitörü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Evinacumab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(ANGPTL3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antikoru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83977" y="524809"/>
            <a:ext cx="2386935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İlaç</a:t>
            </a:r>
            <a:r>
              <a:rPr lang="en-US" sz="32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Tedavisi</a:t>
            </a:r>
            <a:endParaRPr lang="tr-TR" sz="3200" b="1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537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3569" y="1260475"/>
            <a:ext cx="10210800" cy="4906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Tedavi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Hedefleri</a:t>
            </a:r>
            <a:endParaRPr lang="tr-TR" sz="2400" b="1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Şiddetli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HTG: TG &lt;500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pankreatit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riskini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azaltmak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için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Hafif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–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orta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HTG: non-HDL-K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hedefleri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(LDL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hedef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+30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HTG'ye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Bağlı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Akut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Pankreatit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Yönetimi</a:t>
            </a:r>
            <a:endParaRPr lang="tr-TR" sz="2400" b="1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Oral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alım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kesilir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IV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insülin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infüzyonu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uygulanır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TG &lt;500 mg/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olana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kadar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sürdürülür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Ağır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olgularda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plazmaferez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uygulanabilir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Sonrasında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fibrat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+ omega-3/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niasin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tedavisi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eklenir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3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3569" y="2708275"/>
            <a:ext cx="9525000" cy="3247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5800"/>
              </a:lnSpc>
              <a:spcBef>
                <a:spcPts val="545"/>
              </a:spcBef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Ateroskleroz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klinik belirtiler ortaya çıkmadan uzun yıllar önce başlar ve her yaşta görülebilir.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 sürecin en önemli nedenlerinden biridir, genellikle belirti vermez ve toplumda çok yaygındır.</a:t>
            </a:r>
          </a:p>
          <a:p>
            <a:pPr marL="12700" marR="5080" algn="just">
              <a:lnSpc>
                <a:spcPct val="105800"/>
              </a:lnSpc>
              <a:spcBef>
                <a:spcPts val="545"/>
              </a:spcBef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 nedenle, ek hastalığı veya risk faktörü olmasa bile bireylerin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açısından taranması önerilir. </a:t>
            </a:r>
          </a:p>
          <a:p>
            <a:pPr marL="12700" marR="5080" algn="just">
              <a:lnSpc>
                <a:spcPct val="105800"/>
              </a:lnSpc>
              <a:spcBef>
                <a:spcPts val="545"/>
              </a:spcBef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37369" y="1412875"/>
            <a:ext cx="8458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tr-T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1">
              <a:tabLst>
                <a:tab pos="372110" algn="l"/>
              </a:tabLst>
            </a:pPr>
            <a:r>
              <a:rPr lang="tr-TR" sz="28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Dislipidemi</a:t>
            </a:r>
            <a:r>
              <a:rPr lang="tr-TR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Taraması</a:t>
            </a:r>
            <a:r>
              <a:rPr lang="tr-TR"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Sıklığı</a:t>
            </a:r>
            <a:r>
              <a:rPr lang="tr-TR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</a:t>
            </a:r>
            <a:r>
              <a:rPr lang="tr-TR"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Seçimi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6369" y="650875"/>
            <a:ext cx="1005840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9160" marR="301625" indent="-597535">
              <a:spcBef>
                <a:spcPts val="100"/>
              </a:spcBef>
            </a:pPr>
            <a:r>
              <a:rPr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DİSLİPİDEMİYE </a:t>
            </a:r>
            <a:r>
              <a:rPr sz="28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YAKLAŞIM</a:t>
            </a:r>
            <a:r>
              <a:rPr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TEDAVİ </a:t>
            </a:r>
            <a:r>
              <a:rPr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KARARINDA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YAŞANAN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SORUNLAR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"/>
              </a:spcBef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80"/>
              </a:spcBef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1169" y="2327275"/>
            <a:ext cx="9753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SUT (Sağlık Uygulama Tebliği) Kuralları – </a:t>
            </a:r>
            <a:r>
              <a:rPr lang="tr-TR" b="1" dirty="0" err="1"/>
              <a:t>Lipid</a:t>
            </a:r>
            <a:r>
              <a:rPr lang="tr-TR" b="1" dirty="0"/>
              <a:t> Düşürücü İlaçlar</a:t>
            </a:r>
          </a:p>
          <a:p>
            <a:r>
              <a:rPr lang="tr-TR" dirty="0"/>
              <a:t>SUT, hangi durumda hangi ilacın yazılabileceğini belirleyen resmi geri ödeme kuralıdır.</a:t>
            </a:r>
          </a:p>
          <a:p>
            <a:endParaRPr lang="tr-TR" b="1" dirty="0"/>
          </a:p>
          <a:p>
            <a:r>
              <a:rPr lang="tr-TR" b="1" dirty="0"/>
              <a:t>A) </a:t>
            </a:r>
            <a:r>
              <a:rPr lang="tr-TR" b="1" dirty="0" err="1"/>
              <a:t>Statinler</a:t>
            </a:r>
            <a:r>
              <a:rPr lang="tr-TR" b="1" dirty="0"/>
              <a:t> (en sık kullanılan ilaç grubu)</a:t>
            </a:r>
          </a:p>
          <a:p>
            <a:r>
              <a:rPr lang="tr-TR" dirty="0"/>
              <a:t>Uzman raporu ile başlanabilir. Aşağıdaki durumlarda </a:t>
            </a:r>
            <a:r>
              <a:rPr lang="tr-TR" dirty="0" err="1"/>
              <a:t>statin</a:t>
            </a:r>
            <a:r>
              <a:rPr lang="tr-TR" dirty="0"/>
              <a:t> </a:t>
            </a:r>
            <a:r>
              <a:rPr lang="tr-TR" dirty="0" err="1"/>
              <a:t>endikedir</a:t>
            </a:r>
            <a:r>
              <a:rPr lang="tr-TR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LDL ≥ 190 mg/</a:t>
            </a:r>
            <a:r>
              <a:rPr lang="tr-TR" dirty="0" err="1"/>
              <a:t>dL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LDL ≥ 160 mg/</a:t>
            </a:r>
            <a:r>
              <a:rPr lang="tr-TR" dirty="0" err="1"/>
              <a:t>dL</a:t>
            </a:r>
            <a:r>
              <a:rPr lang="tr-TR" dirty="0"/>
              <a:t> + en az 2 ek risk faktörü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LDL ≥ 130 mg/</a:t>
            </a:r>
            <a:r>
              <a:rPr lang="tr-TR" dirty="0" err="1"/>
              <a:t>dL</a:t>
            </a:r>
            <a:r>
              <a:rPr lang="tr-TR" dirty="0"/>
              <a:t> + en az 3 ek risk faktörü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LDL ≥ 70 mg/</a:t>
            </a:r>
            <a:r>
              <a:rPr lang="tr-TR" dirty="0" err="1"/>
              <a:t>dL</a:t>
            </a:r>
            <a:r>
              <a:rPr lang="tr-TR" dirty="0"/>
              <a:t> + diyabet, MI, inme, KAH, </a:t>
            </a:r>
            <a:r>
              <a:rPr lang="tr-TR" dirty="0" err="1"/>
              <a:t>periferik</a:t>
            </a:r>
            <a:r>
              <a:rPr lang="tr-TR" dirty="0"/>
              <a:t> arter hastalığı vb.</a:t>
            </a:r>
          </a:p>
          <a:p>
            <a:endParaRPr lang="tr-TR" b="1" dirty="0"/>
          </a:p>
          <a:p>
            <a:r>
              <a:rPr lang="tr-TR" b="1" dirty="0"/>
              <a:t>Ek risk faktörleri: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Hipertansiyon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Ailede erken yaşta KVH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≥ 65 yaş</a:t>
            </a:r>
          </a:p>
          <a:p>
            <a:endParaRPr lang="tr-TR" b="1" dirty="0"/>
          </a:p>
          <a:p>
            <a:r>
              <a:rPr lang="tr-TR" b="1" dirty="0"/>
              <a:t>Yüksek doz </a:t>
            </a:r>
            <a:r>
              <a:rPr lang="tr-TR" b="1" dirty="0" err="1"/>
              <a:t>statinler</a:t>
            </a:r>
            <a:r>
              <a:rPr lang="tr-TR" dirty="0"/>
              <a:t> (</a:t>
            </a:r>
            <a:r>
              <a:rPr lang="tr-TR" dirty="0" err="1"/>
              <a:t>atorvastatin</a:t>
            </a:r>
            <a:r>
              <a:rPr lang="tr-TR" dirty="0"/>
              <a:t> ≥40 mg, </a:t>
            </a:r>
            <a:r>
              <a:rPr lang="tr-TR" dirty="0" err="1"/>
              <a:t>rosuvastatin</a:t>
            </a:r>
            <a:r>
              <a:rPr lang="tr-TR" dirty="0"/>
              <a:t> ≥20 mg) sadece belirli uzmanlar (kardiyoloji, endokrinoloji, kalp damar cerrahisi, geriatri) tarafından yazılabilir.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7369" y="422275"/>
            <a:ext cx="9733777" cy="5370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Çocuklarda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kullanımı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Sıkı kriterlere bağlıdır.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 düzeyleri ve ek risk faktörlerine göre çocuk metabolizma veya çocuk endokrin uzmanı raporu gereklidir.</a:t>
            </a:r>
          </a:p>
          <a:p>
            <a:pPr marL="0" indent="0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Fibratlar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fenofibrat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gemfibrozil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Aşağıdaki durumlarda uzman raporu ile yazılır: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&gt; 500 mg/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&gt; 200 mg/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diyabet, MI, inme, KAH, AKS,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periferik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arter hastalığı vb.</a:t>
            </a:r>
          </a:p>
          <a:p>
            <a:pPr marL="0" indent="0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Ezetimib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kullanmasına rağmen LDL hedefe ulaşmayan hastalarda;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 da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intoleransı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olanlarda kullanılabilir.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Yine uzman raporu gerekir.</a:t>
            </a:r>
          </a:p>
          <a:p>
            <a:pPr marL="0" indent="0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Niasin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sınırlı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endikasyonlarda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kullanılır:</a:t>
            </a:r>
          </a:p>
          <a:p>
            <a:pPr marL="0" indent="0">
              <a:buNone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tedavisine rağmen LDL yüksekliği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&gt; 500 mg/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(diyabetlilerde &gt;200 mg/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PCSK9 inhibitörleri (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Evolocumab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SUT’a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göre yalnızca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Homozigot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Ailesel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Hiperkolesterolemi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olan ve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statin+ezetimib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tedaviye rağmen LDL ≥190 mg/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kalan hastalarda geri ödenir.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 ülkemizde PCSK9 kullanımı oldukça sınırlıdır.</a:t>
            </a: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794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84969" y="2632075"/>
            <a:ext cx="1043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 ödeme kuralları nedeniyle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birinci basamak hekimlerinin tedavi başlatması zor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 gereken birçok hastaya ilaç başlanamıyor.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 hedeflerine ulaşılamama oranı çok yüksek.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PCSK9 inhibitörü gibi etkili ilaçların kullanım alanı çok sınırlı.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değerlendirme süreçleri etkin kullanılmıyor.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Hastaların tedavi uyumu düşük, doktorlar tedaviye başlamaya çekinebiliyor.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507048" y="1412875"/>
            <a:ext cx="5987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Türkiye’ye Özgü Temel Sorunlar</a:t>
            </a:r>
          </a:p>
        </p:txBody>
      </p:sp>
    </p:spTree>
    <p:extLst>
      <p:ext uri="{BB962C8B-B14F-4D97-AF65-F5344CB8AC3E}">
        <p14:creationId xmlns:p14="http://schemas.microsoft.com/office/powerpoint/2010/main" val="35881951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69" y="650875"/>
            <a:ext cx="7275688" cy="67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124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769" y="1306170"/>
            <a:ext cx="8674453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765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45" y="193675"/>
            <a:ext cx="7687248" cy="78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3076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69" y="2074684"/>
            <a:ext cx="8859486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81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7369" y="2251075"/>
            <a:ext cx="9733777" cy="5370679"/>
          </a:xfrm>
        </p:spPr>
        <p:txBody>
          <a:bodyPr>
            <a:normAutofit/>
          </a:bodyPr>
          <a:lstStyle/>
          <a:p>
            <a:r>
              <a:rPr lang="tr-TR" sz="1400" b="1" dirty="0"/>
              <a:t>Türkiye Endokrinoloji ve Metabolizma Derneği (TEMD).</a:t>
            </a:r>
            <a:br>
              <a:rPr lang="tr-TR" sz="1400" dirty="0"/>
            </a:br>
            <a:r>
              <a:rPr lang="tr-TR" sz="1400" i="1" dirty="0" err="1"/>
              <a:t>Dislipidemi</a:t>
            </a:r>
            <a:r>
              <a:rPr lang="tr-TR" sz="1400" i="1" dirty="0"/>
              <a:t> Tanı ve Tedavi Kılavuzu.</a:t>
            </a:r>
            <a:r>
              <a:rPr lang="tr-TR" sz="1400" dirty="0"/>
              <a:t> 2021.</a:t>
            </a:r>
          </a:p>
          <a:p>
            <a:r>
              <a:rPr lang="tr-TR" sz="1400" b="1" dirty="0" err="1"/>
              <a:t>Mach</a:t>
            </a:r>
            <a:r>
              <a:rPr lang="tr-TR" sz="1400" b="1" dirty="0"/>
              <a:t> F, </a:t>
            </a:r>
            <a:r>
              <a:rPr lang="tr-TR" sz="1400" b="1" dirty="0" err="1"/>
              <a:t>Baigent</a:t>
            </a:r>
            <a:r>
              <a:rPr lang="tr-TR" sz="1400" b="1" dirty="0"/>
              <a:t> C, </a:t>
            </a:r>
            <a:r>
              <a:rPr lang="tr-TR" sz="1400" b="1" dirty="0" err="1"/>
              <a:t>Catapano</a:t>
            </a:r>
            <a:r>
              <a:rPr lang="tr-TR" sz="1400" b="1" dirty="0"/>
              <a:t> AL, et al.</a:t>
            </a:r>
            <a:br>
              <a:rPr lang="tr-TR" sz="1400" dirty="0"/>
            </a:br>
            <a:r>
              <a:rPr lang="tr-TR" sz="1400" i="1" dirty="0"/>
              <a:t>2016 ESC/EAS </a:t>
            </a:r>
            <a:r>
              <a:rPr lang="tr-TR" sz="1400" i="1" dirty="0" err="1"/>
              <a:t>Guidelines</a:t>
            </a:r>
            <a:r>
              <a:rPr lang="tr-TR" sz="1400" i="1" dirty="0"/>
              <a:t> </a:t>
            </a:r>
            <a:r>
              <a:rPr lang="tr-TR" sz="1400" i="1" dirty="0" err="1"/>
              <a:t>for</a:t>
            </a:r>
            <a:r>
              <a:rPr lang="tr-TR" sz="1400" i="1" dirty="0"/>
              <a:t> </a:t>
            </a:r>
            <a:r>
              <a:rPr lang="tr-TR" sz="1400" i="1" dirty="0" err="1"/>
              <a:t>the</a:t>
            </a:r>
            <a:r>
              <a:rPr lang="tr-TR" sz="1400" i="1" dirty="0"/>
              <a:t> Management of </a:t>
            </a:r>
            <a:r>
              <a:rPr lang="tr-TR" sz="1400" i="1" dirty="0" err="1"/>
              <a:t>Dyslipidaemias</a:t>
            </a:r>
            <a:r>
              <a:rPr lang="tr-TR" sz="1400" i="1" dirty="0"/>
              <a:t>.</a:t>
            </a:r>
            <a:br>
              <a:rPr lang="tr-TR" sz="1400" dirty="0"/>
            </a:br>
            <a:r>
              <a:rPr lang="tr-TR" sz="1400" dirty="0" err="1"/>
              <a:t>European</a:t>
            </a:r>
            <a:r>
              <a:rPr lang="tr-TR" sz="1400" dirty="0"/>
              <a:t> </a:t>
            </a:r>
            <a:r>
              <a:rPr lang="tr-TR" sz="1400" dirty="0" err="1"/>
              <a:t>Heart</a:t>
            </a:r>
            <a:r>
              <a:rPr lang="tr-TR" sz="1400" dirty="0"/>
              <a:t> </a:t>
            </a:r>
            <a:r>
              <a:rPr lang="tr-TR" sz="1400" dirty="0" err="1"/>
              <a:t>Journal</a:t>
            </a:r>
            <a:r>
              <a:rPr lang="tr-TR" sz="1400" dirty="0"/>
              <a:t>, 2016.</a:t>
            </a:r>
          </a:p>
          <a:p>
            <a:r>
              <a:rPr lang="tr-TR" sz="1400" b="1" dirty="0" err="1"/>
              <a:t>Current</a:t>
            </a:r>
            <a:r>
              <a:rPr lang="tr-TR" sz="1400" b="1" dirty="0"/>
              <a:t> Aile Hekimliği – Tanı ve Tedavi.</a:t>
            </a:r>
            <a:br>
              <a:rPr lang="tr-TR" sz="1400" dirty="0"/>
            </a:br>
            <a:r>
              <a:rPr lang="tr-TR" sz="1400" dirty="0"/>
              <a:t>Güncel basım.</a:t>
            </a:r>
          </a:p>
          <a:p>
            <a:r>
              <a:rPr lang="tr-TR" sz="1400" b="1" dirty="0"/>
              <a:t>Sosyal Güvenlik Kurumu (SGK).</a:t>
            </a:r>
            <a:br>
              <a:rPr lang="tr-TR" sz="1400" dirty="0"/>
            </a:br>
            <a:r>
              <a:rPr lang="tr-TR" sz="1400" i="1" dirty="0"/>
              <a:t>Sağlık Uygulama Tebliği (SUT).</a:t>
            </a:r>
            <a:endParaRPr lang="tr-TR" sz="1400" dirty="0"/>
          </a:p>
          <a:p>
            <a:r>
              <a:rPr lang="it-IT" sz="1400" b="1" dirty="0"/>
              <a:t>Durrington P. Dyslipidaemia. Lancet, 2003.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2154177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4034</Words>
  <Application>Microsoft Office PowerPoint</Application>
  <PresentationFormat>Özel</PresentationFormat>
  <Paragraphs>670</Paragraphs>
  <Slides>97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97</vt:i4>
      </vt:variant>
    </vt:vector>
  </HeadingPairs>
  <TitlesOfParts>
    <vt:vector size="98" baseType="lpstr">
      <vt:lpstr>Office Teması</vt:lpstr>
      <vt:lpstr>DİSLİPİDEMİ VE KARDİYOVASKÜLER RİSK YÖNETİMİ </vt:lpstr>
      <vt:lpstr>Amaç</vt:lpstr>
      <vt:lpstr>Öğrenim Hedefleri</vt:lpstr>
      <vt:lpstr>PowerPoint Sunusu</vt:lpstr>
      <vt:lpstr>PowerPoint Sunusu</vt:lpstr>
      <vt:lpstr>PowerPoint Sunusu</vt:lpstr>
      <vt:lpstr>PowerPoint Sunusu</vt:lpstr>
      <vt:lpstr>Normal Lipid Değerleri   Epidemiyolojik çalışmalar serum lipid düzeyleri ile ASKVH riski arasında çok önemli bir ilişki olduğunu göstermektedir.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Fizik Muayene Özellikleri</vt:lpstr>
      <vt:lpstr>Fizik Muayene Özellikleri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Dislipidemi Olgularında Sağlıklı Beslenme Önerileri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Diyabetik Dislipidemi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K FK</cp:lastModifiedBy>
  <cp:revision>98</cp:revision>
  <dcterms:created xsi:type="dcterms:W3CDTF">2025-12-10T05:43:28Z</dcterms:created>
  <dcterms:modified xsi:type="dcterms:W3CDTF">2025-12-16T13:50:19Z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2022-06-29T00:00:00Z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2025-12-10T00:00:00Z</vt:filetime>
  </property>
  <property fmtid="{D5CDD505-2E9C-101B-9397-08002B2CF9AE}" pid="5" name="Producer">
    <vt:lpwstr>Adobe PDF Library 16.0.7</vt:lpwstr>
  </property>
</Properties>
</file>