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4213" r:id="rId1"/>
  </p:sldMasterIdLst>
  <p:notesMasterIdLst>
    <p:notesMasterId r:id="rId111"/>
  </p:notesMasterIdLst>
  <p:sldIdLst>
    <p:sldId id="352" r:id="rId2"/>
    <p:sldId id="380" r:id="rId3"/>
    <p:sldId id="377" r:id="rId4"/>
    <p:sldId id="258" r:id="rId5"/>
    <p:sldId id="260" r:id="rId6"/>
    <p:sldId id="261" r:id="rId7"/>
    <p:sldId id="263" r:id="rId8"/>
    <p:sldId id="262" r:id="rId9"/>
    <p:sldId id="264" r:id="rId10"/>
    <p:sldId id="266" r:id="rId11"/>
    <p:sldId id="269" r:id="rId12"/>
    <p:sldId id="270" r:id="rId13"/>
    <p:sldId id="271" r:id="rId14"/>
    <p:sldId id="273" r:id="rId15"/>
    <p:sldId id="283" r:id="rId16"/>
    <p:sldId id="284" r:id="rId17"/>
    <p:sldId id="396" r:id="rId18"/>
    <p:sldId id="285" r:id="rId19"/>
    <p:sldId id="286" r:id="rId20"/>
    <p:sldId id="389" r:id="rId21"/>
    <p:sldId id="290" r:id="rId22"/>
    <p:sldId id="291" r:id="rId23"/>
    <p:sldId id="292" r:id="rId24"/>
    <p:sldId id="294" r:id="rId25"/>
    <p:sldId id="297" r:id="rId26"/>
    <p:sldId id="395" r:id="rId27"/>
    <p:sldId id="401" r:id="rId28"/>
    <p:sldId id="299" r:id="rId29"/>
    <p:sldId id="424" r:id="rId30"/>
    <p:sldId id="451" r:id="rId31"/>
    <p:sldId id="449" r:id="rId32"/>
    <p:sldId id="450" r:id="rId33"/>
    <p:sldId id="435" r:id="rId34"/>
    <p:sldId id="443" r:id="rId35"/>
    <p:sldId id="454" r:id="rId36"/>
    <p:sldId id="455" r:id="rId37"/>
    <p:sldId id="302" r:id="rId38"/>
    <p:sldId id="303" r:id="rId39"/>
    <p:sldId id="304" r:id="rId40"/>
    <p:sldId id="305" r:id="rId41"/>
    <p:sldId id="306" r:id="rId42"/>
    <p:sldId id="391" r:id="rId43"/>
    <p:sldId id="400" r:id="rId44"/>
    <p:sldId id="399" r:id="rId45"/>
    <p:sldId id="419" r:id="rId46"/>
    <p:sldId id="392" r:id="rId47"/>
    <p:sldId id="421" r:id="rId48"/>
    <p:sldId id="309" r:id="rId49"/>
    <p:sldId id="456" r:id="rId50"/>
    <p:sldId id="457" r:id="rId51"/>
    <p:sldId id="458" r:id="rId52"/>
    <p:sldId id="459" r:id="rId53"/>
    <p:sldId id="460" r:id="rId54"/>
    <p:sldId id="461" r:id="rId55"/>
    <p:sldId id="462" r:id="rId56"/>
    <p:sldId id="463" r:id="rId57"/>
    <p:sldId id="465" r:id="rId58"/>
    <p:sldId id="464" r:id="rId59"/>
    <p:sldId id="466" r:id="rId60"/>
    <p:sldId id="467" r:id="rId61"/>
    <p:sldId id="437" r:id="rId62"/>
    <p:sldId id="439" r:id="rId63"/>
    <p:sldId id="438" r:id="rId64"/>
    <p:sldId id="442" r:id="rId65"/>
    <p:sldId id="440" r:id="rId66"/>
    <p:sldId id="402" r:id="rId67"/>
    <p:sldId id="412" r:id="rId68"/>
    <p:sldId id="410" r:id="rId69"/>
    <p:sldId id="411" r:id="rId70"/>
    <p:sldId id="409" r:id="rId71"/>
    <p:sldId id="441" r:id="rId72"/>
    <p:sldId id="444" r:id="rId73"/>
    <p:sldId id="316" r:id="rId74"/>
    <p:sldId id="398" r:id="rId75"/>
    <p:sldId id="318" r:id="rId76"/>
    <p:sldId id="320" r:id="rId77"/>
    <p:sldId id="321" r:id="rId78"/>
    <p:sldId id="407" r:id="rId79"/>
    <p:sldId id="323" r:id="rId80"/>
    <p:sldId id="417" r:id="rId81"/>
    <p:sldId id="325" r:id="rId82"/>
    <p:sldId id="322" r:id="rId83"/>
    <p:sldId id="406" r:id="rId84"/>
    <p:sldId id="418" r:id="rId85"/>
    <p:sldId id="414" r:id="rId86"/>
    <p:sldId id="426" r:id="rId87"/>
    <p:sldId id="394" r:id="rId88"/>
    <p:sldId id="403" r:id="rId89"/>
    <p:sldId id="413" r:id="rId90"/>
    <p:sldId id="404" r:id="rId91"/>
    <p:sldId id="405" r:id="rId92"/>
    <p:sldId id="445" r:id="rId93"/>
    <p:sldId id="446" r:id="rId94"/>
    <p:sldId id="448" r:id="rId95"/>
    <p:sldId id="329" r:id="rId96"/>
    <p:sldId id="330" r:id="rId97"/>
    <p:sldId id="338" r:id="rId98"/>
    <p:sldId id="339" r:id="rId99"/>
    <p:sldId id="340" r:id="rId100"/>
    <p:sldId id="341" r:id="rId101"/>
    <p:sldId id="343" r:id="rId102"/>
    <p:sldId id="344" r:id="rId103"/>
    <p:sldId id="345" r:id="rId104"/>
    <p:sldId id="433" r:id="rId105"/>
    <p:sldId id="432" r:id="rId106"/>
    <p:sldId id="434" r:id="rId107"/>
    <p:sldId id="349" r:id="rId108"/>
    <p:sldId id="388" r:id="rId109"/>
    <p:sldId id="384" r:id="rId110"/>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4157"/>
    <a:srgbClr val="1E524C"/>
    <a:srgbClr val="0467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322DE3-4965-4CB1-9AF0-BA71F07D40AF}" v="1862" dt="2024-01-23T13:52:01.458"/>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FD0F851-EC5A-4D38-B0AD-8093EC10F338}" styleName="Açık Stil 1 - Vurgu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ABFCF23-3B69-468F-B69F-88F6DE6A72F2}" styleName="Orta Stil 1 - Vurgu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2838BEF-8BB2-4498-84A7-C5851F593DF1}" styleName="Orta Stil 4 - Vurgu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A111915-BE36-4E01-A7E5-04B1672EAD32}" styleName="Açık Stil 2 - Vurgu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00" autoAdjust="0"/>
    <p:restoredTop sz="94660"/>
  </p:normalViewPr>
  <p:slideViewPr>
    <p:cSldViewPr>
      <p:cViewPr varScale="1">
        <p:scale>
          <a:sx n="72" d="100"/>
          <a:sy n="72" d="100"/>
        </p:scale>
        <p:origin x="1644" y="27"/>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13509"/>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notesMaster" Target="notesMasters/notesMaster1.xml"/></Relationships>
</file>

<file path=ppt/diagrams/_rels/data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4" Type="http://schemas.openxmlformats.org/officeDocument/2006/relationships/image" Target="../media/image45.svg"/></Relationships>
</file>

<file path=ppt/diagrams/_rels/data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svg"/><Relationship Id="rId1" Type="http://schemas.openxmlformats.org/officeDocument/2006/relationships/image" Target="../media/image70.png"/><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diagrams/_rels/drawing3.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4" Type="http://schemas.openxmlformats.org/officeDocument/2006/relationships/image" Target="../media/image45.svg"/></Relationships>
</file>

<file path=ppt/diagrams/_rels/drawing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svg"/><Relationship Id="rId1" Type="http://schemas.openxmlformats.org/officeDocument/2006/relationships/image" Target="../media/image70.png"/><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728188-DC95-4ED1-BB7D-BA2FDD0761D9}" type="doc">
      <dgm:prSet loTypeId="urn:microsoft.com/office/officeart/2005/8/layout/vProcess5" loCatId="process" qsTypeId="urn:microsoft.com/office/officeart/2005/8/quickstyle/simple4" qsCatId="simple" csTypeId="urn:microsoft.com/office/officeart/2005/8/colors/colorful2" csCatId="colorful" phldr="1"/>
      <dgm:spPr/>
      <dgm:t>
        <a:bodyPr/>
        <a:lstStyle/>
        <a:p>
          <a:endParaRPr lang="en-US"/>
        </a:p>
      </dgm:t>
    </dgm:pt>
    <dgm:pt modelId="{45B9D18B-456B-48ED-A34D-6139442AB4CB}">
      <dgm:prSet/>
      <dgm:spPr>
        <a:solidFill>
          <a:schemeClr val="accent4">
            <a:lumMod val="60000"/>
            <a:lumOff val="40000"/>
          </a:schemeClr>
        </a:solidFill>
      </dgm:spPr>
      <dgm:t>
        <a:bodyPr/>
        <a:lstStyle/>
        <a:p>
          <a:r>
            <a:rPr lang="en-US" b="0" i="0"/>
            <a:t>D vitamini yeterliliği 25(OH)D konsantrasyonunun ≥20 ng/mL olması olarak tanımlanır</a:t>
          </a:r>
          <a:endParaRPr lang="en-US"/>
        </a:p>
      </dgm:t>
    </dgm:pt>
    <dgm:pt modelId="{111CA56C-2D0A-4B73-962E-3269AAD919AB}" type="parTrans" cxnId="{47C3432C-2FAC-4EA3-829D-442FBA5799D6}">
      <dgm:prSet/>
      <dgm:spPr/>
      <dgm:t>
        <a:bodyPr/>
        <a:lstStyle/>
        <a:p>
          <a:endParaRPr lang="en-US"/>
        </a:p>
      </dgm:t>
    </dgm:pt>
    <dgm:pt modelId="{26978F10-5B7C-4600-9DCA-4D815841C649}" type="sibTrans" cxnId="{47C3432C-2FAC-4EA3-829D-442FBA5799D6}">
      <dgm:prSet/>
      <dgm:spPr>
        <a:solidFill>
          <a:schemeClr val="bg1">
            <a:alpha val="90000"/>
          </a:schemeClr>
        </a:solidFill>
      </dgm:spPr>
      <dgm:t>
        <a:bodyPr/>
        <a:lstStyle/>
        <a:p>
          <a:endParaRPr lang="en-US"/>
        </a:p>
      </dgm:t>
    </dgm:pt>
    <dgm:pt modelId="{249E8015-C514-4794-B7C7-DEABF06E30DE}">
      <dgm:prSet/>
      <dgm:spPr>
        <a:solidFill>
          <a:schemeClr val="accent4">
            <a:lumMod val="60000"/>
            <a:lumOff val="40000"/>
          </a:schemeClr>
        </a:solidFill>
      </dgm:spPr>
      <dgm:t>
        <a:bodyPr/>
        <a:lstStyle/>
        <a:p>
          <a:r>
            <a:rPr lang="en-US" b="0" i="0"/>
            <a:t>D vitamini eksikliği, 25(OH)D konsantrasyonunun </a:t>
          </a:r>
          <a:r>
            <a:rPr lang="tr-TR" b="0" i="0"/>
            <a:t> </a:t>
          </a:r>
          <a:r>
            <a:rPr lang="en-US" b="0" i="0"/>
            <a:t>12 ila &lt;20 ng/mL olması olarak tanımlanır</a:t>
          </a:r>
          <a:endParaRPr lang="en-US"/>
        </a:p>
      </dgm:t>
    </dgm:pt>
    <dgm:pt modelId="{7190A51C-5F05-4BB3-99BE-C75428CF3817}" type="parTrans" cxnId="{128FA2A2-822D-4C39-8773-EE3A0B9B858E}">
      <dgm:prSet/>
      <dgm:spPr/>
      <dgm:t>
        <a:bodyPr/>
        <a:lstStyle/>
        <a:p>
          <a:endParaRPr lang="en-US"/>
        </a:p>
      </dgm:t>
    </dgm:pt>
    <dgm:pt modelId="{1D996EBA-5BDF-4C11-82E3-223A7F7142F7}" type="sibTrans" cxnId="{128FA2A2-822D-4C39-8773-EE3A0B9B858E}">
      <dgm:prSet/>
      <dgm:spPr>
        <a:solidFill>
          <a:schemeClr val="bg1">
            <a:alpha val="90000"/>
          </a:schemeClr>
        </a:solidFill>
      </dgm:spPr>
      <dgm:t>
        <a:bodyPr/>
        <a:lstStyle/>
        <a:p>
          <a:endParaRPr lang="en-US"/>
        </a:p>
      </dgm:t>
    </dgm:pt>
    <dgm:pt modelId="{7DD10F54-2860-4735-9092-EB22D6BDE1DB}">
      <dgm:prSet/>
      <dgm:spPr>
        <a:solidFill>
          <a:schemeClr val="accent4">
            <a:lumMod val="60000"/>
            <a:lumOff val="40000"/>
          </a:schemeClr>
        </a:solidFill>
      </dgm:spPr>
      <dgm:t>
        <a:bodyPr/>
        <a:lstStyle/>
        <a:p>
          <a:r>
            <a:rPr lang="en-US" b="0" i="0"/>
            <a:t>D vitamini </a:t>
          </a:r>
          <a:r>
            <a:rPr lang="tr-TR"/>
            <a:t>ileri </a:t>
          </a:r>
          <a:r>
            <a:rPr lang="en-US" b="0" i="0"/>
            <a:t>eksikliği, 25(OH)D düzeyinin &lt;12 ng/mL  olması olarak tanımlanır</a:t>
          </a:r>
          <a:endParaRPr lang="en-US"/>
        </a:p>
      </dgm:t>
    </dgm:pt>
    <dgm:pt modelId="{95A3E741-1D0E-41C0-8BC0-BDB03F896AF0}" type="parTrans" cxnId="{46BA769B-CDDC-4AB4-A834-41A62267449A}">
      <dgm:prSet/>
      <dgm:spPr/>
      <dgm:t>
        <a:bodyPr/>
        <a:lstStyle/>
        <a:p>
          <a:endParaRPr lang="en-US"/>
        </a:p>
      </dgm:t>
    </dgm:pt>
    <dgm:pt modelId="{835F6218-50AD-45BF-BB7A-8E0D3C8AA40A}" type="sibTrans" cxnId="{46BA769B-CDDC-4AB4-A834-41A62267449A}">
      <dgm:prSet/>
      <dgm:spPr>
        <a:solidFill>
          <a:schemeClr val="bg1">
            <a:alpha val="90000"/>
          </a:schemeClr>
        </a:solidFill>
      </dgm:spPr>
      <dgm:t>
        <a:bodyPr/>
        <a:lstStyle/>
        <a:p>
          <a:endParaRPr lang="en-US"/>
        </a:p>
      </dgm:t>
    </dgm:pt>
    <dgm:pt modelId="{5A93B8BF-B71F-4B41-944E-F8DED4CFC098}">
      <dgm:prSet/>
      <dgm:spPr>
        <a:solidFill>
          <a:schemeClr val="accent4">
            <a:lumMod val="60000"/>
            <a:lumOff val="40000"/>
          </a:schemeClr>
        </a:solidFill>
      </dgm:spPr>
      <dgm:t>
        <a:bodyPr/>
        <a:lstStyle/>
        <a:p>
          <a:r>
            <a:rPr lang="en-US" b="0" i="0"/>
            <a:t>D vitamini toksisitesi </a:t>
          </a:r>
          <a:r>
            <a:rPr lang="tr-TR" b="0" i="0"/>
            <a:t>serumda </a:t>
          </a:r>
          <a:r>
            <a:rPr lang="en-US" b="0" i="0"/>
            <a:t> 25(OH)D düzeyinin &gt;1</a:t>
          </a:r>
          <a:r>
            <a:rPr lang="tr-TR" b="0" i="0"/>
            <a:t>5</a:t>
          </a:r>
          <a:r>
            <a:rPr lang="en-US" b="0" i="0"/>
            <a:t>0 ng/mL olması olarak tanımlanır</a:t>
          </a:r>
          <a:endParaRPr lang="en-US"/>
        </a:p>
      </dgm:t>
    </dgm:pt>
    <dgm:pt modelId="{21B855AC-C48F-45AB-A735-9E6136982172}" type="parTrans" cxnId="{E968635C-DD70-45B5-A078-CB28B4115B19}">
      <dgm:prSet/>
      <dgm:spPr/>
      <dgm:t>
        <a:bodyPr/>
        <a:lstStyle/>
        <a:p>
          <a:endParaRPr lang="en-US"/>
        </a:p>
      </dgm:t>
    </dgm:pt>
    <dgm:pt modelId="{441A3B5C-27B5-4E23-A9E9-6CE041E8391A}" type="sibTrans" cxnId="{E968635C-DD70-45B5-A078-CB28B4115B19}">
      <dgm:prSet/>
      <dgm:spPr/>
      <dgm:t>
        <a:bodyPr/>
        <a:lstStyle/>
        <a:p>
          <a:endParaRPr lang="en-US"/>
        </a:p>
      </dgm:t>
    </dgm:pt>
    <dgm:pt modelId="{8F77DA38-7683-4901-AB86-8C5080FC4F19}" type="pres">
      <dgm:prSet presAssocID="{76728188-DC95-4ED1-BB7D-BA2FDD0761D9}" presName="outerComposite" presStyleCnt="0">
        <dgm:presLayoutVars>
          <dgm:chMax val="5"/>
          <dgm:dir/>
          <dgm:resizeHandles val="exact"/>
        </dgm:presLayoutVars>
      </dgm:prSet>
      <dgm:spPr/>
    </dgm:pt>
    <dgm:pt modelId="{185E2C55-6A30-46EA-BFA7-5392857C9A18}" type="pres">
      <dgm:prSet presAssocID="{76728188-DC95-4ED1-BB7D-BA2FDD0761D9}" presName="dummyMaxCanvas" presStyleCnt="0">
        <dgm:presLayoutVars/>
      </dgm:prSet>
      <dgm:spPr/>
    </dgm:pt>
    <dgm:pt modelId="{69CC6CDD-8189-49DF-9170-EAEECA5B484C}" type="pres">
      <dgm:prSet presAssocID="{76728188-DC95-4ED1-BB7D-BA2FDD0761D9}" presName="FourNodes_1" presStyleLbl="node1" presStyleIdx="0" presStyleCnt="4">
        <dgm:presLayoutVars>
          <dgm:bulletEnabled val="1"/>
        </dgm:presLayoutVars>
      </dgm:prSet>
      <dgm:spPr/>
    </dgm:pt>
    <dgm:pt modelId="{BBA3322B-7AE2-47DF-8CD6-11CAF625135A}" type="pres">
      <dgm:prSet presAssocID="{76728188-DC95-4ED1-BB7D-BA2FDD0761D9}" presName="FourNodes_2" presStyleLbl="node1" presStyleIdx="1" presStyleCnt="4">
        <dgm:presLayoutVars>
          <dgm:bulletEnabled val="1"/>
        </dgm:presLayoutVars>
      </dgm:prSet>
      <dgm:spPr/>
    </dgm:pt>
    <dgm:pt modelId="{24D2F734-F07B-492A-9B83-7C19F5B2BC53}" type="pres">
      <dgm:prSet presAssocID="{76728188-DC95-4ED1-BB7D-BA2FDD0761D9}" presName="FourNodes_3" presStyleLbl="node1" presStyleIdx="2" presStyleCnt="4">
        <dgm:presLayoutVars>
          <dgm:bulletEnabled val="1"/>
        </dgm:presLayoutVars>
      </dgm:prSet>
      <dgm:spPr/>
    </dgm:pt>
    <dgm:pt modelId="{980DA778-9D55-4D64-8645-40600666F9C8}" type="pres">
      <dgm:prSet presAssocID="{76728188-DC95-4ED1-BB7D-BA2FDD0761D9}" presName="FourNodes_4" presStyleLbl="node1" presStyleIdx="3" presStyleCnt="4">
        <dgm:presLayoutVars>
          <dgm:bulletEnabled val="1"/>
        </dgm:presLayoutVars>
      </dgm:prSet>
      <dgm:spPr/>
    </dgm:pt>
    <dgm:pt modelId="{8A92EF45-B4B0-41FF-A8B2-FB325E3361F1}" type="pres">
      <dgm:prSet presAssocID="{76728188-DC95-4ED1-BB7D-BA2FDD0761D9}" presName="FourConn_1-2" presStyleLbl="fgAccFollowNode1" presStyleIdx="0" presStyleCnt="3">
        <dgm:presLayoutVars>
          <dgm:bulletEnabled val="1"/>
        </dgm:presLayoutVars>
      </dgm:prSet>
      <dgm:spPr/>
    </dgm:pt>
    <dgm:pt modelId="{0EBD2B98-DA4B-4ECE-B845-9A3C535E03C5}" type="pres">
      <dgm:prSet presAssocID="{76728188-DC95-4ED1-BB7D-BA2FDD0761D9}" presName="FourConn_2-3" presStyleLbl="fgAccFollowNode1" presStyleIdx="1" presStyleCnt="3">
        <dgm:presLayoutVars>
          <dgm:bulletEnabled val="1"/>
        </dgm:presLayoutVars>
      </dgm:prSet>
      <dgm:spPr/>
    </dgm:pt>
    <dgm:pt modelId="{8A73E6D3-3E1A-4911-85A5-1CE88D08E6B4}" type="pres">
      <dgm:prSet presAssocID="{76728188-DC95-4ED1-BB7D-BA2FDD0761D9}" presName="FourConn_3-4" presStyleLbl="fgAccFollowNode1" presStyleIdx="2" presStyleCnt="3">
        <dgm:presLayoutVars>
          <dgm:bulletEnabled val="1"/>
        </dgm:presLayoutVars>
      </dgm:prSet>
      <dgm:spPr/>
    </dgm:pt>
    <dgm:pt modelId="{2B3DB2C4-56E6-4BD4-9A3F-86E49FA40749}" type="pres">
      <dgm:prSet presAssocID="{76728188-DC95-4ED1-BB7D-BA2FDD0761D9}" presName="FourNodes_1_text" presStyleLbl="node1" presStyleIdx="3" presStyleCnt="4">
        <dgm:presLayoutVars>
          <dgm:bulletEnabled val="1"/>
        </dgm:presLayoutVars>
      </dgm:prSet>
      <dgm:spPr/>
    </dgm:pt>
    <dgm:pt modelId="{E6E4BAFA-45A8-443A-A475-2285D1A91AED}" type="pres">
      <dgm:prSet presAssocID="{76728188-DC95-4ED1-BB7D-BA2FDD0761D9}" presName="FourNodes_2_text" presStyleLbl="node1" presStyleIdx="3" presStyleCnt="4">
        <dgm:presLayoutVars>
          <dgm:bulletEnabled val="1"/>
        </dgm:presLayoutVars>
      </dgm:prSet>
      <dgm:spPr/>
    </dgm:pt>
    <dgm:pt modelId="{A0F3F4EF-CB9B-4C8B-93AF-D73F085CEB26}" type="pres">
      <dgm:prSet presAssocID="{76728188-DC95-4ED1-BB7D-BA2FDD0761D9}" presName="FourNodes_3_text" presStyleLbl="node1" presStyleIdx="3" presStyleCnt="4">
        <dgm:presLayoutVars>
          <dgm:bulletEnabled val="1"/>
        </dgm:presLayoutVars>
      </dgm:prSet>
      <dgm:spPr/>
    </dgm:pt>
    <dgm:pt modelId="{4D0D11C0-1D12-4038-9AAF-9836236F36E6}" type="pres">
      <dgm:prSet presAssocID="{76728188-DC95-4ED1-BB7D-BA2FDD0761D9}" presName="FourNodes_4_text" presStyleLbl="node1" presStyleIdx="3" presStyleCnt="4">
        <dgm:presLayoutVars>
          <dgm:bulletEnabled val="1"/>
        </dgm:presLayoutVars>
      </dgm:prSet>
      <dgm:spPr/>
    </dgm:pt>
  </dgm:ptLst>
  <dgm:cxnLst>
    <dgm:cxn modelId="{54B14B12-B26C-4D3D-80D0-7BE89C2F2B1F}" type="presOf" srcId="{249E8015-C514-4794-B7C7-DEABF06E30DE}" destId="{BBA3322B-7AE2-47DF-8CD6-11CAF625135A}" srcOrd="0" destOrd="0" presId="urn:microsoft.com/office/officeart/2005/8/layout/vProcess5"/>
    <dgm:cxn modelId="{35667C19-CEAC-4D58-ADAD-229DBD383626}" type="presOf" srcId="{7DD10F54-2860-4735-9092-EB22D6BDE1DB}" destId="{A0F3F4EF-CB9B-4C8B-93AF-D73F085CEB26}" srcOrd="1" destOrd="0" presId="urn:microsoft.com/office/officeart/2005/8/layout/vProcess5"/>
    <dgm:cxn modelId="{E2E64F28-E6F5-43C6-A885-4B6BC2D4F17A}" type="presOf" srcId="{26978F10-5B7C-4600-9DCA-4D815841C649}" destId="{8A92EF45-B4B0-41FF-A8B2-FB325E3361F1}" srcOrd="0" destOrd="0" presId="urn:microsoft.com/office/officeart/2005/8/layout/vProcess5"/>
    <dgm:cxn modelId="{47C3432C-2FAC-4EA3-829D-442FBA5799D6}" srcId="{76728188-DC95-4ED1-BB7D-BA2FDD0761D9}" destId="{45B9D18B-456B-48ED-A34D-6139442AB4CB}" srcOrd="0" destOrd="0" parTransId="{111CA56C-2D0A-4B73-962E-3269AAD919AB}" sibTransId="{26978F10-5B7C-4600-9DCA-4D815841C649}"/>
    <dgm:cxn modelId="{E968635C-DD70-45B5-A078-CB28B4115B19}" srcId="{76728188-DC95-4ED1-BB7D-BA2FDD0761D9}" destId="{5A93B8BF-B71F-4B41-944E-F8DED4CFC098}" srcOrd="3" destOrd="0" parTransId="{21B855AC-C48F-45AB-A735-9E6136982172}" sibTransId="{441A3B5C-27B5-4E23-A9E9-6CE041E8391A}"/>
    <dgm:cxn modelId="{12D42E6A-0972-469F-B860-94679A867277}" type="presOf" srcId="{76728188-DC95-4ED1-BB7D-BA2FDD0761D9}" destId="{8F77DA38-7683-4901-AB86-8C5080FC4F19}" srcOrd="0" destOrd="0" presId="urn:microsoft.com/office/officeart/2005/8/layout/vProcess5"/>
    <dgm:cxn modelId="{B13FEF4C-C263-416A-BD7D-82D92E3DCC5A}" type="presOf" srcId="{45B9D18B-456B-48ED-A34D-6139442AB4CB}" destId="{69CC6CDD-8189-49DF-9170-EAEECA5B484C}" srcOrd="0" destOrd="0" presId="urn:microsoft.com/office/officeart/2005/8/layout/vProcess5"/>
    <dgm:cxn modelId="{9B813F50-8A61-4AF0-8CA1-776DB23FA3B5}" type="presOf" srcId="{5A93B8BF-B71F-4B41-944E-F8DED4CFC098}" destId="{4D0D11C0-1D12-4038-9AAF-9836236F36E6}" srcOrd="1" destOrd="0" presId="urn:microsoft.com/office/officeart/2005/8/layout/vProcess5"/>
    <dgm:cxn modelId="{9234C657-1801-4BE5-AD33-383C0DCF7F1F}" type="presOf" srcId="{1D996EBA-5BDF-4C11-82E3-223A7F7142F7}" destId="{0EBD2B98-DA4B-4ECE-B845-9A3C535E03C5}" srcOrd="0" destOrd="0" presId="urn:microsoft.com/office/officeart/2005/8/layout/vProcess5"/>
    <dgm:cxn modelId="{BD2C6A8F-E6AD-4788-A060-05A8ED510077}" type="presOf" srcId="{5A93B8BF-B71F-4B41-944E-F8DED4CFC098}" destId="{980DA778-9D55-4D64-8645-40600666F9C8}" srcOrd="0" destOrd="0" presId="urn:microsoft.com/office/officeart/2005/8/layout/vProcess5"/>
    <dgm:cxn modelId="{46BA769B-CDDC-4AB4-A834-41A62267449A}" srcId="{76728188-DC95-4ED1-BB7D-BA2FDD0761D9}" destId="{7DD10F54-2860-4735-9092-EB22D6BDE1DB}" srcOrd="2" destOrd="0" parTransId="{95A3E741-1D0E-41C0-8BC0-BDB03F896AF0}" sibTransId="{835F6218-50AD-45BF-BB7A-8E0D3C8AA40A}"/>
    <dgm:cxn modelId="{128FA2A2-822D-4C39-8773-EE3A0B9B858E}" srcId="{76728188-DC95-4ED1-BB7D-BA2FDD0761D9}" destId="{249E8015-C514-4794-B7C7-DEABF06E30DE}" srcOrd="1" destOrd="0" parTransId="{7190A51C-5F05-4BB3-99BE-C75428CF3817}" sibTransId="{1D996EBA-5BDF-4C11-82E3-223A7F7142F7}"/>
    <dgm:cxn modelId="{CE78CFB1-F034-4451-BDFC-3B1C17023DB3}" type="presOf" srcId="{7DD10F54-2860-4735-9092-EB22D6BDE1DB}" destId="{24D2F734-F07B-492A-9B83-7C19F5B2BC53}" srcOrd="0" destOrd="0" presId="urn:microsoft.com/office/officeart/2005/8/layout/vProcess5"/>
    <dgm:cxn modelId="{0D247AC2-4E12-4883-AE19-871455395AED}" type="presOf" srcId="{835F6218-50AD-45BF-BB7A-8E0D3C8AA40A}" destId="{8A73E6D3-3E1A-4911-85A5-1CE88D08E6B4}" srcOrd="0" destOrd="0" presId="urn:microsoft.com/office/officeart/2005/8/layout/vProcess5"/>
    <dgm:cxn modelId="{577ED5C4-6540-4CC1-8496-21FC535160C1}" type="presOf" srcId="{249E8015-C514-4794-B7C7-DEABF06E30DE}" destId="{E6E4BAFA-45A8-443A-A475-2285D1A91AED}" srcOrd="1" destOrd="0" presId="urn:microsoft.com/office/officeart/2005/8/layout/vProcess5"/>
    <dgm:cxn modelId="{359B1FF2-4BE4-4ED1-9F5D-95A10B0938B5}" type="presOf" srcId="{45B9D18B-456B-48ED-A34D-6139442AB4CB}" destId="{2B3DB2C4-56E6-4BD4-9A3F-86E49FA40749}" srcOrd="1" destOrd="0" presId="urn:microsoft.com/office/officeart/2005/8/layout/vProcess5"/>
    <dgm:cxn modelId="{E9191735-A564-4C88-B11B-B1266D890050}" type="presParOf" srcId="{8F77DA38-7683-4901-AB86-8C5080FC4F19}" destId="{185E2C55-6A30-46EA-BFA7-5392857C9A18}" srcOrd="0" destOrd="0" presId="urn:microsoft.com/office/officeart/2005/8/layout/vProcess5"/>
    <dgm:cxn modelId="{1CD87624-F84D-4684-A2BF-E5D53A479AEB}" type="presParOf" srcId="{8F77DA38-7683-4901-AB86-8C5080FC4F19}" destId="{69CC6CDD-8189-49DF-9170-EAEECA5B484C}" srcOrd="1" destOrd="0" presId="urn:microsoft.com/office/officeart/2005/8/layout/vProcess5"/>
    <dgm:cxn modelId="{6D92514E-8883-41B9-A7EC-8F5A4587CD43}" type="presParOf" srcId="{8F77DA38-7683-4901-AB86-8C5080FC4F19}" destId="{BBA3322B-7AE2-47DF-8CD6-11CAF625135A}" srcOrd="2" destOrd="0" presId="urn:microsoft.com/office/officeart/2005/8/layout/vProcess5"/>
    <dgm:cxn modelId="{CAAD1554-FABD-4A64-B839-60010AD3A105}" type="presParOf" srcId="{8F77DA38-7683-4901-AB86-8C5080FC4F19}" destId="{24D2F734-F07B-492A-9B83-7C19F5B2BC53}" srcOrd="3" destOrd="0" presId="urn:microsoft.com/office/officeart/2005/8/layout/vProcess5"/>
    <dgm:cxn modelId="{856AE135-54BE-4BAF-9A2E-E262394A4E20}" type="presParOf" srcId="{8F77DA38-7683-4901-AB86-8C5080FC4F19}" destId="{980DA778-9D55-4D64-8645-40600666F9C8}" srcOrd="4" destOrd="0" presId="urn:microsoft.com/office/officeart/2005/8/layout/vProcess5"/>
    <dgm:cxn modelId="{EC934D5E-349F-4C01-9D3A-05A2CCFE2BA4}" type="presParOf" srcId="{8F77DA38-7683-4901-AB86-8C5080FC4F19}" destId="{8A92EF45-B4B0-41FF-A8B2-FB325E3361F1}" srcOrd="5" destOrd="0" presId="urn:microsoft.com/office/officeart/2005/8/layout/vProcess5"/>
    <dgm:cxn modelId="{C2218D99-74FE-45A0-B37E-CFCB0A28E6C6}" type="presParOf" srcId="{8F77DA38-7683-4901-AB86-8C5080FC4F19}" destId="{0EBD2B98-DA4B-4ECE-B845-9A3C535E03C5}" srcOrd="6" destOrd="0" presId="urn:microsoft.com/office/officeart/2005/8/layout/vProcess5"/>
    <dgm:cxn modelId="{62D82532-50CB-48D3-97F3-A8B098ED3383}" type="presParOf" srcId="{8F77DA38-7683-4901-AB86-8C5080FC4F19}" destId="{8A73E6D3-3E1A-4911-85A5-1CE88D08E6B4}" srcOrd="7" destOrd="0" presId="urn:microsoft.com/office/officeart/2005/8/layout/vProcess5"/>
    <dgm:cxn modelId="{D1CB1A7F-9FBC-43C7-9809-F91174F7C49D}" type="presParOf" srcId="{8F77DA38-7683-4901-AB86-8C5080FC4F19}" destId="{2B3DB2C4-56E6-4BD4-9A3F-86E49FA40749}" srcOrd="8" destOrd="0" presId="urn:microsoft.com/office/officeart/2005/8/layout/vProcess5"/>
    <dgm:cxn modelId="{88A5277C-DF4B-497B-A5E2-1F1C56EF47AC}" type="presParOf" srcId="{8F77DA38-7683-4901-AB86-8C5080FC4F19}" destId="{E6E4BAFA-45A8-443A-A475-2285D1A91AED}" srcOrd="9" destOrd="0" presId="urn:microsoft.com/office/officeart/2005/8/layout/vProcess5"/>
    <dgm:cxn modelId="{01E4E306-9176-44F1-9EB0-729514CE6B86}" type="presParOf" srcId="{8F77DA38-7683-4901-AB86-8C5080FC4F19}" destId="{A0F3F4EF-CB9B-4C8B-93AF-D73F085CEB26}" srcOrd="10" destOrd="0" presId="urn:microsoft.com/office/officeart/2005/8/layout/vProcess5"/>
    <dgm:cxn modelId="{90E8D2F8-C6F3-4524-80C7-D2E6CE029FFF}" type="presParOf" srcId="{8F77DA38-7683-4901-AB86-8C5080FC4F19}" destId="{4D0D11C0-1D12-4038-9AAF-9836236F36E6}"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0B6B7D-8235-46D3-BF00-6CB67C26952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56A3BF7-DA44-447A-B3D0-5D23B5B5A612}">
      <dgm:prSet/>
      <dgm:spPr>
        <a:solidFill>
          <a:schemeClr val="accent4">
            <a:lumMod val="60000"/>
            <a:lumOff val="40000"/>
          </a:schemeClr>
        </a:solidFill>
      </dgm:spPr>
      <dgm:t>
        <a:bodyPr anchor="b"/>
        <a:lstStyle/>
        <a:p>
          <a:r>
            <a:rPr lang="en-US" b="1"/>
            <a:t>Açıklanamayan</a:t>
          </a:r>
          <a:endParaRPr lang="en-US"/>
        </a:p>
      </dgm:t>
    </dgm:pt>
    <dgm:pt modelId="{CF4A2999-385E-4741-AF54-1D50A8BB6759}" type="parTrans" cxnId="{5594DC6F-F37D-4128-BDF6-6685C0C51EBC}">
      <dgm:prSet/>
      <dgm:spPr/>
      <dgm:t>
        <a:bodyPr/>
        <a:lstStyle/>
        <a:p>
          <a:endParaRPr lang="en-US"/>
        </a:p>
      </dgm:t>
    </dgm:pt>
    <dgm:pt modelId="{B0676148-209F-4F1C-9CEB-30738CD62D7A}" type="sibTrans" cxnId="{5594DC6F-F37D-4128-BDF6-6685C0C51EBC}">
      <dgm:prSet/>
      <dgm:spPr/>
      <dgm:t>
        <a:bodyPr/>
        <a:lstStyle/>
        <a:p>
          <a:endParaRPr lang="en-US"/>
        </a:p>
      </dgm:t>
    </dgm:pt>
    <dgm:pt modelId="{4F6DB063-2BB7-446A-B5C6-AA6BC45F3451}">
      <dgm:prSet custT="1"/>
      <dgm:spPr/>
      <dgm:t>
        <a:bodyPr/>
        <a:lstStyle/>
        <a:p>
          <a:pPr>
            <a:buClr>
              <a:schemeClr val="accent4">
                <a:lumMod val="60000"/>
                <a:lumOff val="40000"/>
              </a:schemeClr>
            </a:buClr>
            <a:buFont typeface="Wingdings" panose="05000000000000000000" pitchFamily="2" charset="2"/>
            <a:buChar char="Ø"/>
          </a:pPr>
          <a:r>
            <a:rPr lang="en-US" sz="1800" b="1"/>
            <a:t>Anemi</a:t>
          </a:r>
          <a:endParaRPr lang="en-US" sz="1800"/>
        </a:p>
      </dgm:t>
    </dgm:pt>
    <dgm:pt modelId="{1EB6DBAA-5855-42BE-A2D0-B2B030C2C7AD}" type="parTrans" cxnId="{416FDC18-7975-4F23-B73A-46FF82F710C1}">
      <dgm:prSet/>
      <dgm:spPr/>
      <dgm:t>
        <a:bodyPr/>
        <a:lstStyle/>
        <a:p>
          <a:endParaRPr lang="en-US"/>
        </a:p>
      </dgm:t>
    </dgm:pt>
    <dgm:pt modelId="{F18C996F-78F9-454E-B941-3FA0FC615F61}" type="sibTrans" cxnId="{416FDC18-7975-4F23-B73A-46FF82F710C1}">
      <dgm:prSet/>
      <dgm:spPr/>
      <dgm:t>
        <a:bodyPr/>
        <a:lstStyle/>
        <a:p>
          <a:endParaRPr lang="en-US"/>
        </a:p>
      </dgm:t>
    </dgm:pt>
    <dgm:pt modelId="{E76818E8-54A5-4EF0-B5E3-38FCA452F19E}">
      <dgm:prSet custT="1"/>
      <dgm:spPr/>
      <dgm:t>
        <a:bodyPr/>
        <a:lstStyle/>
        <a:p>
          <a:pPr>
            <a:buClr>
              <a:schemeClr val="accent4">
                <a:lumMod val="60000"/>
                <a:lumOff val="40000"/>
              </a:schemeClr>
            </a:buClr>
            <a:buFont typeface="Wingdings" panose="05000000000000000000" pitchFamily="2" charset="2"/>
            <a:buChar char="Ø"/>
          </a:pPr>
          <a:r>
            <a:rPr lang="en-US" sz="1800" b="1"/>
            <a:t>Nöropsikiatrik bulgu</a:t>
          </a:r>
          <a:endParaRPr lang="en-US" sz="1800"/>
        </a:p>
      </dgm:t>
    </dgm:pt>
    <dgm:pt modelId="{68E62A0D-C715-42EA-A2BD-B1BA1D3851A5}" type="parTrans" cxnId="{07B92BFB-7C1E-47AD-B567-AC2864258902}">
      <dgm:prSet/>
      <dgm:spPr/>
      <dgm:t>
        <a:bodyPr/>
        <a:lstStyle/>
        <a:p>
          <a:endParaRPr lang="en-US"/>
        </a:p>
      </dgm:t>
    </dgm:pt>
    <dgm:pt modelId="{FC4565CD-3AB4-48E3-8DEF-19971C9AC985}" type="sibTrans" cxnId="{07B92BFB-7C1E-47AD-B567-AC2864258902}">
      <dgm:prSet/>
      <dgm:spPr/>
      <dgm:t>
        <a:bodyPr/>
        <a:lstStyle/>
        <a:p>
          <a:endParaRPr lang="en-US"/>
        </a:p>
      </dgm:t>
    </dgm:pt>
    <dgm:pt modelId="{BAD5A60E-00CC-4234-B222-C1CE5162F6BF}">
      <dgm:prSet/>
      <dgm:spPr>
        <a:solidFill>
          <a:schemeClr val="accent4">
            <a:lumMod val="60000"/>
            <a:lumOff val="40000"/>
          </a:schemeClr>
        </a:solidFill>
      </dgm:spPr>
      <dgm:t>
        <a:bodyPr/>
        <a:lstStyle/>
        <a:p>
          <a:r>
            <a:rPr lang="en-US" b="1"/>
            <a:t>Gastrointestinal sistem bulguları</a:t>
          </a:r>
          <a:endParaRPr lang="en-US"/>
        </a:p>
      </dgm:t>
    </dgm:pt>
    <dgm:pt modelId="{E5FE8AD8-7A51-4836-8EB1-232811C38972}" type="parTrans" cxnId="{F8D42054-6697-4F7E-961F-1B0086A98E77}">
      <dgm:prSet/>
      <dgm:spPr/>
      <dgm:t>
        <a:bodyPr/>
        <a:lstStyle/>
        <a:p>
          <a:endParaRPr lang="en-US"/>
        </a:p>
      </dgm:t>
    </dgm:pt>
    <dgm:pt modelId="{41BCAE2F-DCD1-402B-BDF9-655FAF27DFD2}" type="sibTrans" cxnId="{F8D42054-6697-4F7E-961F-1B0086A98E77}">
      <dgm:prSet/>
      <dgm:spPr/>
      <dgm:t>
        <a:bodyPr/>
        <a:lstStyle/>
        <a:p>
          <a:endParaRPr lang="en-US"/>
        </a:p>
      </dgm:t>
    </dgm:pt>
    <dgm:pt modelId="{91998F46-D526-4644-A5A8-4B4CA3DB0E22}">
      <dgm:prSet custT="1"/>
      <dgm:spPr/>
      <dgm:t>
        <a:bodyPr/>
        <a:lstStyle/>
        <a:p>
          <a:pPr>
            <a:buClr>
              <a:schemeClr val="accent4">
                <a:lumMod val="60000"/>
                <a:lumOff val="40000"/>
              </a:schemeClr>
            </a:buClr>
            <a:buFont typeface="Wingdings" panose="05000000000000000000" pitchFamily="2" charset="2"/>
            <a:buChar char="Ø"/>
          </a:pPr>
          <a:r>
            <a:rPr lang="en-US" sz="1800" b="1"/>
            <a:t>İştahsızlık, glossit, ishal</a:t>
          </a:r>
          <a:endParaRPr lang="en-US" sz="1800"/>
        </a:p>
      </dgm:t>
    </dgm:pt>
    <dgm:pt modelId="{5A78BE0A-9769-4D99-861B-CF40CE36E727}" type="parTrans" cxnId="{C65097E0-C3B2-4B3E-A1A1-4D7465CCDF8D}">
      <dgm:prSet/>
      <dgm:spPr/>
      <dgm:t>
        <a:bodyPr/>
        <a:lstStyle/>
        <a:p>
          <a:endParaRPr lang="en-US"/>
        </a:p>
      </dgm:t>
    </dgm:pt>
    <dgm:pt modelId="{AEA28B31-B70F-4844-97D4-227CAB39D602}" type="sibTrans" cxnId="{C65097E0-C3B2-4B3E-A1A1-4D7465CCDF8D}">
      <dgm:prSet/>
      <dgm:spPr/>
      <dgm:t>
        <a:bodyPr/>
        <a:lstStyle/>
        <a:p>
          <a:endParaRPr lang="en-US"/>
        </a:p>
      </dgm:t>
    </dgm:pt>
    <dgm:pt modelId="{880CA3C9-C64E-46BB-A17F-1106239BD32D}">
      <dgm:prSet/>
      <dgm:spPr>
        <a:solidFill>
          <a:schemeClr val="accent4">
            <a:lumMod val="60000"/>
            <a:lumOff val="40000"/>
          </a:schemeClr>
        </a:solidFill>
      </dgm:spPr>
      <dgm:t>
        <a:bodyPr/>
        <a:lstStyle/>
        <a:p>
          <a:r>
            <a:rPr lang="en-US" b="1"/>
            <a:t>Riskli gruplar</a:t>
          </a:r>
          <a:endParaRPr lang="en-US"/>
        </a:p>
      </dgm:t>
    </dgm:pt>
    <dgm:pt modelId="{63A90B91-6F12-4DBF-AF02-0434C90D04F8}" type="parTrans" cxnId="{6F39F62A-3D5A-46F4-8E27-FB1356438EC2}">
      <dgm:prSet/>
      <dgm:spPr/>
      <dgm:t>
        <a:bodyPr/>
        <a:lstStyle/>
        <a:p>
          <a:endParaRPr lang="en-US"/>
        </a:p>
      </dgm:t>
    </dgm:pt>
    <dgm:pt modelId="{1284F759-7A20-494F-85F3-55B240AB4A2A}" type="sibTrans" cxnId="{6F39F62A-3D5A-46F4-8E27-FB1356438EC2}">
      <dgm:prSet/>
      <dgm:spPr/>
      <dgm:t>
        <a:bodyPr/>
        <a:lstStyle/>
        <a:p>
          <a:endParaRPr lang="en-US"/>
        </a:p>
      </dgm:t>
    </dgm:pt>
    <dgm:pt modelId="{2E20DE76-E571-4F8A-B6C4-8B7C0E2061A1}">
      <dgm:prSet custT="1"/>
      <dgm:spPr/>
      <dgm:t>
        <a:bodyPr/>
        <a:lstStyle/>
        <a:p>
          <a:pPr>
            <a:buClr>
              <a:schemeClr val="accent4">
                <a:lumMod val="60000"/>
                <a:lumOff val="40000"/>
              </a:schemeClr>
            </a:buClr>
            <a:buFont typeface="Wingdings" panose="05000000000000000000" pitchFamily="2" charset="2"/>
            <a:buChar char="Ø"/>
          </a:pPr>
          <a:r>
            <a:rPr lang="en-US" sz="1800" b="1"/>
            <a:t>Vejeteryenler /kısıtlı diyet tüketenler</a:t>
          </a:r>
        </a:p>
      </dgm:t>
    </dgm:pt>
    <dgm:pt modelId="{6B2A9B83-D230-487A-871F-D94CD7DC1836}" type="parTrans" cxnId="{2D5325DD-FC82-4CCF-9CF6-65B4E61ACF50}">
      <dgm:prSet/>
      <dgm:spPr/>
      <dgm:t>
        <a:bodyPr/>
        <a:lstStyle/>
        <a:p>
          <a:endParaRPr lang="en-US"/>
        </a:p>
      </dgm:t>
    </dgm:pt>
    <dgm:pt modelId="{73EF3AD9-FFEB-4B17-AC44-CB4319C8D240}" type="sibTrans" cxnId="{2D5325DD-FC82-4CCF-9CF6-65B4E61ACF50}">
      <dgm:prSet/>
      <dgm:spPr/>
      <dgm:t>
        <a:bodyPr/>
        <a:lstStyle/>
        <a:p>
          <a:endParaRPr lang="en-US"/>
        </a:p>
      </dgm:t>
    </dgm:pt>
    <dgm:pt modelId="{EA5485DF-F6C6-4AC7-B6BD-5C4C41F36C48}">
      <dgm:prSet custT="1"/>
      <dgm:spPr/>
      <dgm:t>
        <a:bodyPr/>
        <a:lstStyle/>
        <a:p>
          <a:pPr>
            <a:buClr>
              <a:schemeClr val="accent4">
                <a:lumMod val="60000"/>
                <a:lumOff val="40000"/>
              </a:schemeClr>
            </a:buClr>
            <a:buFont typeface="Wingdings" panose="05000000000000000000" pitchFamily="2" charset="2"/>
            <a:buChar char="Ø"/>
          </a:pPr>
          <a:r>
            <a:rPr lang="en-US" sz="1800" b="1"/>
            <a:t>Annede eksiklik varsa tek</a:t>
          </a:r>
          <a:r>
            <a:rPr lang="tr-TR" sz="1800" b="1"/>
            <a:t> </a:t>
          </a:r>
          <a:r>
            <a:rPr lang="en-US" sz="1800" b="1"/>
            <a:t>başına anne sütüyle beslenme</a:t>
          </a:r>
        </a:p>
      </dgm:t>
    </dgm:pt>
    <dgm:pt modelId="{686F7C1D-BCFF-4D56-A5BB-5AE312E3CA52}" type="parTrans" cxnId="{A8787B79-ACF8-459E-BCBC-A2267FA891D3}">
      <dgm:prSet/>
      <dgm:spPr/>
      <dgm:t>
        <a:bodyPr/>
        <a:lstStyle/>
        <a:p>
          <a:endParaRPr lang="en-US"/>
        </a:p>
      </dgm:t>
    </dgm:pt>
    <dgm:pt modelId="{861853D5-3687-46D3-B58D-6963A5536428}" type="sibTrans" cxnId="{A8787B79-ACF8-459E-BCBC-A2267FA891D3}">
      <dgm:prSet/>
      <dgm:spPr/>
      <dgm:t>
        <a:bodyPr/>
        <a:lstStyle/>
        <a:p>
          <a:endParaRPr lang="en-US"/>
        </a:p>
      </dgm:t>
    </dgm:pt>
    <dgm:pt modelId="{EEC87B27-0ED5-44C1-89E0-D741D4E86D89}">
      <dgm:prSet custT="1"/>
      <dgm:spPr/>
      <dgm:t>
        <a:bodyPr/>
        <a:lstStyle/>
        <a:p>
          <a:pPr>
            <a:buClr>
              <a:schemeClr val="accent4">
                <a:lumMod val="60000"/>
                <a:lumOff val="40000"/>
              </a:schemeClr>
            </a:buClr>
            <a:buFont typeface="Wingdings" panose="05000000000000000000" pitchFamily="2" charset="2"/>
            <a:buChar char="Ø"/>
          </a:pPr>
          <a:r>
            <a:rPr lang="en-US" sz="1800" b="1"/>
            <a:t>Mide, barsak hastalığı</a:t>
          </a:r>
        </a:p>
      </dgm:t>
    </dgm:pt>
    <dgm:pt modelId="{B183135A-A2CE-445A-A480-DECAD622D3BF}" type="parTrans" cxnId="{A50187A0-5169-4E75-83E5-00BE6F16F433}">
      <dgm:prSet/>
      <dgm:spPr/>
      <dgm:t>
        <a:bodyPr/>
        <a:lstStyle/>
        <a:p>
          <a:endParaRPr lang="en-US"/>
        </a:p>
      </dgm:t>
    </dgm:pt>
    <dgm:pt modelId="{EA520922-1A02-43ED-9370-082F29306974}" type="sibTrans" cxnId="{A50187A0-5169-4E75-83E5-00BE6F16F433}">
      <dgm:prSet/>
      <dgm:spPr/>
      <dgm:t>
        <a:bodyPr/>
        <a:lstStyle/>
        <a:p>
          <a:endParaRPr lang="en-US"/>
        </a:p>
      </dgm:t>
    </dgm:pt>
    <dgm:pt modelId="{346D7AC5-7B66-4801-B0BE-746244F7403E}">
      <dgm:prSet custT="1"/>
      <dgm:spPr/>
      <dgm:t>
        <a:bodyPr/>
        <a:lstStyle/>
        <a:p>
          <a:pPr>
            <a:buClr>
              <a:schemeClr val="accent4">
                <a:lumMod val="60000"/>
                <a:lumOff val="40000"/>
              </a:schemeClr>
            </a:buClr>
            <a:buFont typeface="Arial" panose="020B0604020202020204" pitchFamily="34" charset="0"/>
            <a:buChar char="•"/>
          </a:pPr>
          <a:r>
            <a:rPr lang="en-US" sz="1800" b="1"/>
            <a:t>Atrofik gastrit</a:t>
          </a:r>
        </a:p>
      </dgm:t>
    </dgm:pt>
    <dgm:pt modelId="{3C4A8EC9-B1D2-4F7A-BFDD-2D11C822AFF7}" type="parTrans" cxnId="{C0811FCB-57C9-4C46-9A4B-65CFB775B681}">
      <dgm:prSet/>
      <dgm:spPr/>
      <dgm:t>
        <a:bodyPr/>
        <a:lstStyle/>
        <a:p>
          <a:endParaRPr lang="en-US"/>
        </a:p>
      </dgm:t>
    </dgm:pt>
    <dgm:pt modelId="{A28AFAAE-2D89-4FF1-96F0-9084F80D7C86}" type="sibTrans" cxnId="{C0811FCB-57C9-4C46-9A4B-65CFB775B681}">
      <dgm:prSet/>
      <dgm:spPr/>
      <dgm:t>
        <a:bodyPr/>
        <a:lstStyle/>
        <a:p>
          <a:endParaRPr lang="en-US"/>
        </a:p>
      </dgm:t>
    </dgm:pt>
    <dgm:pt modelId="{A1624D29-6C79-4DDE-A97C-E0B398607C15}">
      <dgm:prSet custT="1"/>
      <dgm:spPr/>
      <dgm:t>
        <a:bodyPr/>
        <a:lstStyle/>
        <a:p>
          <a:pPr>
            <a:buClr>
              <a:schemeClr val="accent4">
                <a:lumMod val="60000"/>
                <a:lumOff val="40000"/>
              </a:schemeClr>
            </a:buClr>
            <a:buFont typeface="Arial" panose="020B0604020202020204" pitchFamily="34" charset="0"/>
            <a:buChar char="•"/>
          </a:pPr>
          <a:r>
            <a:rPr lang="en-US" sz="1800" b="1"/>
            <a:t>Midede yetersiz pepsin, intrensek faktör, hidroklorik asid  salgısı</a:t>
          </a:r>
        </a:p>
      </dgm:t>
    </dgm:pt>
    <dgm:pt modelId="{FB3D3D52-C727-4E4F-B600-6D2AD3798038}" type="parTrans" cxnId="{847D05AB-355A-4B7F-BFD9-C425E773E80D}">
      <dgm:prSet/>
      <dgm:spPr/>
      <dgm:t>
        <a:bodyPr/>
        <a:lstStyle/>
        <a:p>
          <a:endParaRPr lang="en-US"/>
        </a:p>
      </dgm:t>
    </dgm:pt>
    <dgm:pt modelId="{A0092C76-8C10-4A25-B651-7ECE6C354394}" type="sibTrans" cxnId="{847D05AB-355A-4B7F-BFD9-C425E773E80D}">
      <dgm:prSet/>
      <dgm:spPr/>
      <dgm:t>
        <a:bodyPr/>
        <a:lstStyle/>
        <a:p>
          <a:endParaRPr lang="en-US"/>
        </a:p>
      </dgm:t>
    </dgm:pt>
    <dgm:pt modelId="{768D69CC-12C2-43FC-B384-5E88FE3A1970}">
      <dgm:prSet custT="1"/>
      <dgm:spPr/>
      <dgm:t>
        <a:bodyPr/>
        <a:lstStyle/>
        <a:p>
          <a:pPr>
            <a:buClr>
              <a:schemeClr val="accent4">
                <a:lumMod val="60000"/>
                <a:lumOff val="40000"/>
              </a:schemeClr>
            </a:buClr>
            <a:buFont typeface="Arial" panose="020B0604020202020204" pitchFamily="34" charset="0"/>
            <a:buChar char="•"/>
          </a:pPr>
          <a:r>
            <a:rPr lang="en-US" sz="1800" b="1"/>
            <a:t>Pankreas enzimleri yetersizliği</a:t>
          </a:r>
        </a:p>
      </dgm:t>
    </dgm:pt>
    <dgm:pt modelId="{7E6DE86A-B2DF-4660-A2DB-B7D7A08AC862}" type="parTrans" cxnId="{6F67C5C6-8CDB-481C-8BAA-4E8389ADFBDE}">
      <dgm:prSet/>
      <dgm:spPr/>
      <dgm:t>
        <a:bodyPr/>
        <a:lstStyle/>
        <a:p>
          <a:endParaRPr lang="en-US"/>
        </a:p>
      </dgm:t>
    </dgm:pt>
    <dgm:pt modelId="{F937D1D2-4FB9-442F-BFDA-441550F455BE}" type="sibTrans" cxnId="{6F67C5C6-8CDB-481C-8BAA-4E8389ADFBDE}">
      <dgm:prSet/>
      <dgm:spPr/>
      <dgm:t>
        <a:bodyPr/>
        <a:lstStyle/>
        <a:p>
          <a:endParaRPr lang="en-US"/>
        </a:p>
      </dgm:t>
    </dgm:pt>
    <dgm:pt modelId="{E8610E35-2D9F-46B5-9796-A1472F0CD386}">
      <dgm:prSet custT="1"/>
      <dgm:spPr/>
      <dgm:t>
        <a:bodyPr/>
        <a:lstStyle/>
        <a:p>
          <a:pPr>
            <a:buClr>
              <a:schemeClr val="accent4">
                <a:lumMod val="60000"/>
                <a:lumOff val="40000"/>
              </a:schemeClr>
            </a:buClr>
            <a:buFont typeface="Arial" panose="020B0604020202020204" pitchFamily="34" charset="0"/>
            <a:buChar char="•"/>
          </a:pPr>
          <a:r>
            <a:rPr lang="en-US" sz="1800" b="1"/>
            <a:t>Barsak hastalığı olanlar</a:t>
          </a:r>
        </a:p>
      </dgm:t>
    </dgm:pt>
    <dgm:pt modelId="{8710E680-6D16-4FC9-9472-A1D47C3881B0}" type="parTrans" cxnId="{D608FB9D-1054-46D9-B719-4FBE4D91521D}">
      <dgm:prSet/>
      <dgm:spPr/>
      <dgm:t>
        <a:bodyPr/>
        <a:lstStyle/>
        <a:p>
          <a:endParaRPr lang="en-US"/>
        </a:p>
      </dgm:t>
    </dgm:pt>
    <dgm:pt modelId="{2B671740-FCF7-4AF1-A756-31AA3CCE4AC9}" type="sibTrans" cxnId="{D608FB9D-1054-46D9-B719-4FBE4D91521D}">
      <dgm:prSet/>
      <dgm:spPr/>
      <dgm:t>
        <a:bodyPr/>
        <a:lstStyle/>
        <a:p>
          <a:endParaRPr lang="en-US"/>
        </a:p>
      </dgm:t>
    </dgm:pt>
    <dgm:pt modelId="{5E26310E-1354-42DA-9F32-286879CFB6F6}">
      <dgm:prSet custT="1"/>
      <dgm:spPr/>
      <dgm:t>
        <a:bodyPr/>
        <a:lstStyle/>
        <a:p>
          <a:pPr>
            <a:buClr>
              <a:schemeClr val="accent4">
                <a:lumMod val="60000"/>
                <a:lumOff val="40000"/>
              </a:schemeClr>
            </a:buClr>
            <a:buFont typeface="Wingdings" panose="05000000000000000000" pitchFamily="2" charset="2"/>
            <a:buChar char="Ø"/>
          </a:pPr>
          <a:r>
            <a:rPr lang="en-US" sz="1800" b="1"/>
            <a:t>Otoimmun hastalıklar (Graves, tiroidit</a:t>
          </a:r>
          <a:r>
            <a:rPr lang="tr-TR" sz="1800" b="1"/>
            <a:t>…</a:t>
          </a:r>
          <a:r>
            <a:rPr lang="en-US" sz="1800" b="1"/>
            <a:t>)</a:t>
          </a:r>
        </a:p>
      </dgm:t>
    </dgm:pt>
    <dgm:pt modelId="{D375AE29-585E-4C92-BBDD-02A81931B555}" type="parTrans" cxnId="{B614799F-B6F8-464E-B2B2-1942B007289C}">
      <dgm:prSet/>
      <dgm:spPr/>
      <dgm:t>
        <a:bodyPr/>
        <a:lstStyle/>
        <a:p>
          <a:endParaRPr lang="en-US"/>
        </a:p>
      </dgm:t>
    </dgm:pt>
    <dgm:pt modelId="{C42E6338-C1A5-4810-BAD6-4FDA8F7491CE}" type="sibTrans" cxnId="{B614799F-B6F8-464E-B2B2-1942B007289C}">
      <dgm:prSet/>
      <dgm:spPr/>
      <dgm:t>
        <a:bodyPr/>
        <a:lstStyle/>
        <a:p>
          <a:endParaRPr lang="en-US"/>
        </a:p>
      </dgm:t>
    </dgm:pt>
    <dgm:pt modelId="{6B906862-3129-4DEE-A2CD-A449447ECCCB}">
      <dgm:prSet custT="1"/>
      <dgm:spPr/>
      <dgm:t>
        <a:bodyPr/>
        <a:lstStyle/>
        <a:p>
          <a:pPr>
            <a:buClr>
              <a:schemeClr val="accent4">
                <a:lumMod val="60000"/>
                <a:lumOff val="40000"/>
              </a:schemeClr>
            </a:buClr>
            <a:buFont typeface="Wingdings" panose="05000000000000000000" pitchFamily="2" charset="2"/>
            <a:buChar char="Ø"/>
          </a:pPr>
          <a:r>
            <a:rPr lang="en-US" sz="1800" b="1"/>
            <a:t>İlaç kullanımı (Proton pompa inh., H2-resp. </a:t>
          </a:r>
          <a:r>
            <a:rPr lang="tr-TR" sz="1800" b="1"/>
            <a:t>B</a:t>
          </a:r>
          <a:r>
            <a:rPr lang="en-US" sz="1800" b="1"/>
            <a:t>lokerleri)</a:t>
          </a:r>
        </a:p>
      </dgm:t>
    </dgm:pt>
    <dgm:pt modelId="{225A72E8-EE42-4DE9-A2F0-1CF93B5E8FBE}" type="parTrans" cxnId="{0F4AE98A-26C3-4054-A440-2A0A1A5E24DA}">
      <dgm:prSet/>
      <dgm:spPr/>
      <dgm:t>
        <a:bodyPr/>
        <a:lstStyle/>
        <a:p>
          <a:endParaRPr lang="en-US"/>
        </a:p>
      </dgm:t>
    </dgm:pt>
    <dgm:pt modelId="{53C3EF1F-23AD-48DA-98D9-D96DB7A23248}" type="sibTrans" cxnId="{0F4AE98A-26C3-4054-A440-2A0A1A5E24DA}">
      <dgm:prSet/>
      <dgm:spPr/>
      <dgm:t>
        <a:bodyPr/>
        <a:lstStyle/>
        <a:p>
          <a:endParaRPr lang="en-US"/>
        </a:p>
      </dgm:t>
    </dgm:pt>
    <dgm:pt modelId="{8133F55D-2CDA-432F-B8DF-56507D5911CB}" type="pres">
      <dgm:prSet presAssocID="{D20B6B7D-8235-46D3-BF00-6CB67C269520}" presName="linear" presStyleCnt="0">
        <dgm:presLayoutVars>
          <dgm:animLvl val="lvl"/>
          <dgm:resizeHandles val="exact"/>
        </dgm:presLayoutVars>
      </dgm:prSet>
      <dgm:spPr/>
    </dgm:pt>
    <dgm:pt modelId="{EA96B460-76EE-4F95-AFD3-434E6B296F71}" type="pres">
      <dgm:prSet presAssocID="{056A3BF7-DA44-447A-B3D0-5D23B5B5A612}" presName="parentText" presStyleLbl="node1" presStyleIdx="0" presStyleCnt="3" custScaleX="41262" custLinFactNeighborX="-26839" custLinFactNeighborY="14273">
        <dgm:presLayoutVars>
          <dgm:chMax val="0"/>
          <dgm:bulletEnabled val="1"/>
        </dgm:presLayoutVars>
      </dgm:prSet>
      <dgm:spPr/>
    </dgm:pt>
    <dgm:pt modelId="{C923A4AC-34CE-4E3B-A9F5-EB51375AA2F7}" type="pres">
      <dgm:prSet presAssocID="{056A3BF7-DA44-447A-B3D0-5D23B5B5A612}" presName="childText" presStyleLbl="revTx" presStyleIdx="0" presStyleCnt="3" custScaleX="47553" custScaleY="113311" custLinFactNeighborX="-25145" custLinFactNeighborY="55014">
        <dgm:presLayoutVars>
          <dgm:bulletEnabled val="1"/>
        </dgm:presLayoutVars>
      </dgm:prSet>
      <dgm:spPr/>
    </dgm:pt>
    <dgm:pt modelId="{44E63997-0727-4285-A9D5-346729450CEE}" type="pres">
      <dgm:prSet presAssocID="{BAD5A60E-00CC-4234-B222-C1CE5162F6BF}" presName="parentText" presStyleLbl="node1" presStyleIdx="1" presStyleCnt="3" custScaleX="40081" custLinFactY="-100000" custLinFactNeighborX="25846" custLinFactNeighborY="-198077">
        <dgm:presLayoutVars>
          <dgm:chMax val="0"/>
          <dgm:bulletEnabled val="1"/>
        </dgm:presLayoutVars>
      </dgm:prSet>
      <dgm:spPr/>
    </dgm:pt>
    <dgm:pt modelId="{C6D556B7-3237-4A2A-A525-55922F3E5E25}" type="pres">
      <dgm:prSet presAssocID="{BAD5A60E-00CC-4234-B222-C1CE5162F6BF}" presName="childText" presStyleLbl="revTx" presStyleIdx="1" presStyleCnt="3" custScaleX="44620" custScaleY="100001" custLinFactY="-100000" custLinFactNeighborX="25798" custLinFactNeighborY="-153534">
        <dgm:presLayoutVars>
          <dgm:bulletEnabled val="1"/>
        </dgm:presLayoutVars>
      </dgm:prSet>
      <dgm:spPr/>
    </dgm:pt>
    <dgm:pt modelId="{17274C7E-EA34-4AD5-8E7A-3C85C551BB4D}" type="pres">
      <dgm:prSet presAssocID="{880CA3C9-C64E-46BB-A17F-1106239BD32D}" presName="parentText" presStyleLbl="node1" presStyleIdx="2" presStyleCnt="3" custScaleX="41262" custLinFactNeighborX="-48" custLinFactNeighborY="-5986">
        <dgm:presLayoutVars>
          <dgm:chMax val="0"/>
          <dgm:bulletEnabled val="1"/>
        </dgm:presLayoutVars>
      </dgm:prSet>
      <dgm:spPr/>
    </dgm:pt>
    <dgm:pt modelId="{1D387012-EA28-4530-B64C-2B8D69CF11F3}" type="pres">
      <dgm:prSet presAssocID="{880CA3C9-C64E-46BB-A17F-1106239BD32D}" presName="childText" presStyleLbl="revTx" presStyleIdx="2" presStyleCnt="3" custScaleX="91062" custScaleY="108415" custLinFactNeighborX="4729" custLinFactNeighborY="-14607">
        <dgm:presLayoutVars>
          <dgm:bulletEnabled val="1"/>
        </dgm:presLayoutVars>
      </dgm:prSet>
      <dgm:spPr/>
    </dgm:pt>
  </dgm:ptLst>
  <dgm:cxnLst>
    <dgm:cxn modelId="{EF7FCA09-3288-4B3C-92CB-E7C81BB52E62}" type="presOf" srcId="{E76818E8-54A5-4EF0-B5E3-38FCA452F19E}" destId="{C923A4AC-34CE-4E3B-A9F5-EB51375AA2F7}" srcOrd="0" destOrd="1" presId="urn:microsoft.com/office/officeart/2005/8/layout/vList2"/>
    <dgm:cxn modelId="{09411E15-4AC8-4D20-89AF-47C459AFB16F}" type="presOf" srcId="{768D69CC-12C2-43FC-B384-5E88FE3A1970}" destId="{1D387012-EA28-4530-B64C-2B8D69CF11F3}" srcOrd="0" destOrd="5" presId="urn:microsoft.com/office/officeart/2005/8/layout/vList2"/>
    <dgm:cxn modelId="{416FDC18-7975-4F23-B73A-46FF82F710C1}" srcId="{056A3BF7-DA44-447A-B3D0-5D23B5B5A612}" destId="{4F6DB063-2BB7-446A-B5C6-AA6BC45F3451}" srcOrd="0" destOrd="0" parTransId="{1EB6DBAA-5855-42BE-A2D0-B2B030C2C7AD}" sibTransId="{F18C996F-78F9-454E-B941-3FA0FC615F61}"/>
    <dgm:cxn modelId="{D44A792A-0CF6-493D-936F-877B97D2FF03}" type="presOf" srcId="{EA5485DF-F6C6-4AC7-B6BD-5C4C41F36C48}" destId="{1D387012-EA28-4530-B64C-2B8D69CF11F3}" srcOrd="0" destOrd="1" presId="urn:microsoft.com/office/officeart/2005/8/layout/vList2"/>
    <dgm:cxn modelId="{6F39F62A-3D5A-46F4-8E27-FB1356438EC2}" srcId="{D20B6B7D-8235-46D3-BF00-6CB67C269520}" destId="{880CA3C9-C64E-46BB-A17F-1106239BD32D}" srcOrd="2" destOrd="0" parTransId="{63A90B91-6F12-4DBF-AF02-0434C90D04F8}" sibTransId="{1284F759-7A20-494F-85F3-55B240AB4A2A}"/>
    <dgm:cxn modelId="{0E2A7765-01B7-4457-8E2E-736093FB9DFD}" type="presOf" srcId="{2E20DE76-E571-4F8A-B6C4-8B7C0E2061A1}" destId="{1D387012-EA28-4530-B64C-2B8D69CF11F3}" srcOrd="0" destOrd="0" presId="urn:microsoft.com/office/officeart/2005/8/layout/vList2"/>
    <dgm:cxn modelId="{88FAA545-023A-4ED5-B3AE-DD41EDBFDA88}" type="presOf" srcId="{E8610E35-2D9F-46B5-9796-A1472F0CD386}" destId="{1D387012-EA28-4530-B64C-2B8D69CF11F3}" srcOrd="0" destOrd="6" presId="urn:microsoft.com/office/officeart/2005/8/layout/vList2"/>
    <dgm:cxn modelId="{27A6D065-C95A-48A1-8E05-5F710C7664AE}" type="presOf" srcId="{BAD5A60E-00CC-4234-B222-C1CE5162F6BF}" destId="{44E63997-0727-4285-A9D5-346729450CEE}" srcOrd="0" destOrd="0" presId="urn:microsoft.com/office/officeart/2005/8/layout/vList2"/>
    <dgm:cxn modelId="{81787E6C-7A3A-4886-8F4A-34EED1F24648}" type="presOf" srcId="{880CA3C9-C64E-46BB-A17F-1106239BD32D}" destId="{17274C7E-EA34-4AD5-8E7A-3C85C551BB4D}" srcOrd="0" destOrd="0" presId="urn:microsoft.com/office/officeart/2005/8/layout/vList2"/>
    <dgm:cxn modelId="{5594DC6F-F37D-4128-BDF6-6685C0C51EBC}" srcId="{D20B6B7D-8235-46D3-BF00-6CB67C269520}" destId="{056A3BF7-DA44-447A-B3D0-5D23B5B5A612}" srcOrd="0" destOrd="0" parTransId="{CF4A2999-385E-4741-AF54-1D50A8BB6759}" sibTransId="{B0676148-209F-4F1C-9CEB-30738CD62D7A}"/>
    <dgm:cxn modelId="{F8D42054-6697-4F7E-961F-1B0086A98E77}" srcId="{D20B6B7D-8235-46D3-BF00-6CB67C269520}" destId="{BAD5A60E-00CC-4234-B222-C1CE5162F6BF}" srcOrd="1" destOrd="0" parTransId="{E5FE8AD8-7A51-4836-8EB1-232811C38972}" sibTransId="{41BCAE2F-DCD1-402B-BDF9-655FAF27DFD2}"/>
    <dgm:cxn modelId="{DDDA0856-FDA3-40A8-8C99-A74768F7E04C}" type="presOf" srcId="{4F6DB063-2BB7-446A-B5C6-AA6BC45F3451}" destId="{C923A4AC-34CE-4E3B-A9F5-EB51375AA2F7}" srcOrd="0" destOrd="0" presId="urn:microsoft.com/office/officeart/2005/8/layout/vList2"/>
    <dgm:cxn modelId="{35A12557-2B60-4136-9424-3A49D2FAEFAA}" type="presOf" srcId="{A1624D29-6C79-4DDE-A97C-E0B398607C15}" destId="{1D387012-EA28-4530-B64C-2B8D69CF11F3}" srcOrd="0" destOrd="4" presId="urn:microsoft.com/office/officeart/2005/8/layout/vList2"/>
    <dgm:cxn modelId="{A8787B79-ACF8-459E-BCBC-A2267FA891D3}" srcId="{880CA3C9-C64E-46BB-A17F-1106239BD32D}" destId="{EA5485DF-F6C6-4AC7-B6BD-5C4C41F36C48}" srcOrd="1" destOrd="0" parTransId="{686F7C1D-BCFF-4D56-A5BB-5AE312E3CA52}" sibTransId="{861853D5-3687-46D3-B58D-6963A5536428}"/>
    <dgm:cxn modelId="{AB2C0C7C-0C21-4E41-A085-95EC0DAC25A5}" type="presOf" srcId="{D20B6B7D-8235-46D3-BF00-6CB67C269520}" destId="{8133F55D-2CDA-432F-B8DF-56507D5911CB}" srcOrd="0" destOrd="0" presId="urn:microsoft.com/office/officeart/2005/8/layout/vList2"/>
    <dgm:cxn modelId="{2B388686-7590-43EA-9143-75C76F5F6F89}" type="presOf" srcId="{346D7AC5-7B66-4801-B0BE-746244F7403E}" destId="{1D387012-EA28-4530-B64C-2B8D69CF11F3}" srcOrd="0" destOrd="3" presId="urn:microsoft.com/office/officeart/2005/8/layout/vList2"/>
    <dgm:cxn modelId="{0F4AE98A-26C3-4054-A440-2A0A1A5E24DA}" srcId="{880CA3C9-C64E-46BB-A17F-1106239BD32D}" destId="{6B906862-3129-4DEE-A2CD-A449447ECCCB}" srcOrd="4" destOrd="0" parTransId="{225A72E8-EE42-4DE9-A2F0-1CF93B5E8FBE}" sibTransId="{53C3EF1F-23AD-48DA-98D9-D96DB7A23248}"/>
    <dgm:cxn modelId="{8ADC3890-BB57-4DB8-AB27-ADCE7DE78D4A}" type="presOf" srcId="{EEC87B27-0ED5-44C1-89E0-D741D4E86D89}" destId="{1D387012-EA28-4530-B64C-2B8D69CF11F3}" srcOrd="0" destOrd="2" presId="urn:microsoft.com/office/officeart/2005/8/layout/vList2"/>
    <dgm:cxn modelId="{D608FB9D-1054-46D9-B719-4FBE4D91521D}" srcId="{EEC87B27-0ED5-44C1-89E0-D741D4E86D89}" destId="{E8610E35-2D9F-46B5-9796-A1472F0CD386}" srcOrd="3" destOrd="0" parTransId="{8710E680-6D16-4FC9-9472-A1D47C3881B0}" sibTransId="{2B671740-FCF7-4AF1-A756-31AA3CCE4AC9}"/>
    <dgm:cxn modelId="{B614799F-B6F8-464E-B2B2-1942B007289C}" srcId="{880CA3C9-C64E-46BB-A17F-1106239BD32D}" destId="{5E26310E-1354-42DA-9F32-286879CFB6F6}" srcOrd="3" destOrd="0" parTransId="{D375AE29-585E-4C92-BBDD-02A81931B555}" sibTransId="{C42E6338-C1A5-4810-BAD6-4FDA8F7491CE}"/>
    <dgm:cxn modelId="{A50187A0-5169-4E75-83E5-00BE6F16F433}" srcId="{880CA3C9-C64E-46BB-A17F-1106239BD32D}" destId="{EEC87B27-0ED5-44C1-89E0-D741D4E86D89}" srcOrd="2" destOrd="0" parTransId="{B183135A-A2CE-445A-A480-DECAD622D3BF}" sibTransId="{EA520922-1A02-43ED-9370-082F29306974}"/>
    <dgm:cxn modelId="{FA7EC9AA-6921-4940-97CD-97A955DB1595}" type="presOf" srcId="{5E26310E-1354-42DA-9F32-286879CFB6F6}" destId="{1D387012-EA28-4530-B64C-2B8D69CF11F3}" srcOrd="0" destOrd="7" presId="urn:microsoft.com/office/officeart/2005/8/layout/vList2"/>
    <dgm:cxn modelId="{847D05AB-355A-4B7F-BFD9-C425E773E80D}" srcId="{EEC87B27-0ED5-44C1-89E0-D741D4E86D89}" destId="{A1624D29-6C79-4DDE-A97C-E0B398607C15}" srcOrd="1" destOrd="0" parTransId="{FB3D3D52-C727-4E4F-B600-6D2AD3798038}" sibTransId="{A0092C76-8C10-4A25-B651-7ECE6C354394}"/>
    <dgm:cxn modelId="{9D7636C0-ED44-4DF7-ABC9-0E271577AC72}" type="presOf" srcId="{91998F46-D526-4644-A5A8-4B4CA3DB0E22}" destId="{C6D556B7-3237-4A2A-A525-55922F3E5E25}" srcOrd="0" destOrd="0" presId="urn:microsoft.com/office/officeart/2005/8/layout/vList2"/>
    <dgm:cxn modelId="{6F67C5C6-8CDB-481C-8BAA-4E8389ADFBDE}" srcId="{EEC87B27-0ED5-44C1-89E0-D741D4E86D89}" destId="{768D69CC-12C2-43FC-B384-5E88FE3A1970}" srcOrd="2" destOrd="0" parTransId="{7E6DE86A-B2DF-4660-A2DB-B7D7A08AC862}" sibTransId="{F937D1D2-4FB9-442F-BFDA-441550F455BE}"/>
    <dgm:cxn modelId="{C0811FCB-57C9-4C46-9A4B-65CFB775B681}" srcId="{EEC87B27-0ED5-44C1-89E0-D741D4E86D89}" destId="{346D7AC5-7B66-4801-B0BE-746244F7403E}" srcOrd="0" destOrd="0" parTransId="{3C4A8EC9-B1D2-4F7A-BFDD-2D11C822AFF7}" sibTransId="{A28AFAAE-2D89-4FF1-96F0-9084F80D7C86}"/>
    <dgm:cxn modelId="{1E6902CD-0AB6-43B7-B121-1E45B604CCE2}" type="presOf" srcId="{6B906862-3129-4DEE-A2CD-A449447ECCCB}" destId="{1D387012-EA28-4530-B64C-2B8D69CF11F3}" srcOrd="0" destOrd="8" presId="urn:microsoft.com/office/officeart/2005/8/layout/vList2"/>
    <dgm:cxn modelId="{2D5325DD-FC82-4CCF-9CF6-65B4E61ACF50}" srcId="{880CA3C9-C64E-46BB-A17F-1106239BD32D}" destId="{2E20DE76-E571-4F8A-B6C4-8B7C0E2061A1}" srcOrd="0" destOrd="0" parTransId="{6B2A9B83-D230-487A-871F-D94CD7DC1836}" sibTransId="{73EF3AD9-FFEB-4B17-AC44-CB4319C8D240}"/>
    <dgm:cxn modelId="{C65097E0-C3B2-4B3E-A1A1-4D7465CCDF8D}" srcId="{BAD5A60E-00CC-4234-B222-C1CE5162F6BF}" destId="{91998F46-D526-4644-A5A8-4B4CA3DB0E22}" srcOrd="0" destOrd="0" parTransId="{5A78BE0A-9769-4D99-861B-CF40CE36E727}" sibTransId="{AEA28B31-B70F-4844-97D4-227CAB39D602}"/>
    <dgm:cxn modelId="{D188F8E1-677A-48B1-BE48-3E3319AF9F0C}" type="presOf" srcId="{056A3BF7-DA44-447A-B3D0-5D23B5B5A612}" destId="{EA96B460-76EE-4F95-AFD3-434E6B296F71}" srcOrd="0" destOrd="0" presId="urn:microsoft.com/office/officeart/2005/8/layout/vList2"/>
    <dgm:cxn modelId="{07B92BFB-7C1E-47AD-B567-AC2864258902}" srcId="{056A3BF7-DA44-447A-B3D0-5D23B5B5A612}" destId="{E76818E8-54A5-4EF0-B5E3-38FCA452F19E}" srcOrd="1" destOrd="0" parTransId="{68E62A0D-C715-42EA-A2BD-B1BA1D3851A5}" sibTransId="{FC4565CD-3AB4-48E3-8DEF-19971C9AC985}"/>
    <dgm:cxn modelId="{04F6695B-9AEF-40AA-A78C-9554BECB4027}" type="presParOf" srcId="{8133F55D-2CDA-432F-B8DF-56507D5911CB}" destId="{EA96B460-76EE-4F95-AFD3-434E6B296F71}" srcOrd="0" destOrd="0" presId="urn:microsoft.com/office/officeart/2005/8/layout/vList2"/>
    <dgm:cxn modelId="{58CE7206-E76B-40C7-B51A-F4E5E3300C77}" type="presParOf" srcId="{8133F55D-2CDA-432F-B8DF-56507D5911CB}" destId="{C923A4AC-34CE-4E3B-A9F5-EB51375AA2F7}" srcOrd="1" destOrd="0" presId="urn:microsoft.com/office/officeart/2005/8/layout/vList2"/>
    <dgm:cxn modelId="{8EEEE306-1E56-4263-AE77-C2901A5D6C5C}" type="presParOf" srcId="{8133F55D-2CDA-432F-B8DF-56507D5911CB}" destId="{44E63997-0727-4285-A9D5-346729450CEE}" srcOrd="2" destOrd="0" presId="urn:microsoft.com/office/officeart/2005/8/layout/vList2"/>
    <dgm:cxn modelId="{E5F40866-4CE0-44B5-911E-422F6F3946CB}" type="presParOf" srcId="{8133F55D-2CDA-432F-B8DF-56507D5911CB}" destId="{C6D556B7-3237-4A2A-A525-55922F3E5E25}" srcOrd="3" destOrd="0" presId="urn:microsoft.com/office/officeart/2005/8/layout/vList2"/>
    <dgm:cxn modelId="{BF75F5CB-5F29-4850-9703-CD65B168718F}" type="presParOf" srcId="{8133F55D-2CDA-432F-B8DF-56507D5911CB}" destId="{17274C7E-EA34-4AD5-8E7A-3C85C551BB4D}" srcOrd="4" destOrd="0" presId="urn:microsoft.com/office/officeart/2005/8/layout/vList2"/>
    <dgm:cxn modelId="{B87D92AF-E993-4C11-9513-F223556EB1D8}" type="presParOf" srcId="{8133F55D-2CDA-432F-B8DF-56507D5911CB}" destId="{1D387012-EA28-4530-B64C-2B8D69CF11F3}"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2C4C0F1-0CAA-4BBF-B2E5-5C960E505C1B}" type="doc">
      <dgm:prSet loTypeId="urn:microsoft.com/office/officeart/2005/8/layout/default" loCatId="list" qsTypeId="urn:microsoft.com/office/officeart/2005/8/quickstyle/simple4" qsCatId="simple" csTypeId="urn:microsoft.com/office/officeart/2005/8/colors/colorful5" csCatId="colorful" phldr="1"/>
      <dgm:spPr/>
      <dgm:t>
        <a:bodyPr/>
        <a:lstStyle/>
        <a:p>
          <a:endParaRPr lang="en-US"/>
        </a:p>
      </dgm:t>
    </dgm:pt>
    <dgm:pt modelId="{145C96A4-7C43-4C90-B7BB-156525FF7B00}">
      <dgm:prSet/>
      <dgm:spPr/>
      <dgm:t>
        <a:bodyPr/>
        <a:lstStyle/>
        <a:p>
          <a:pPr>
            <a:defRPr cap="all"/>
          </a:pPr>
          <a:r>
            <a:rPr lang="tr-TR"/>
            <a:t>B12  &lt;150</a:t>
          </a:r>
          <a:r>
            <a:rPr lang="nn-NO"/>
            <a:t>pmol/L</a:t>
          </a:r>
          <a:r>
            <a:rPr lang="tr-TR"/>
            <a:t> </a:t>
          </a:r>
        </a:p>
        <a:p>
          <a:pPr>
            <a:defRPr cap="all"/>
          </a:pPr>
          <a:r>
            <a:rPr lang="tr-TR">
              <a:sym typeface="Wingdings" panose="05000000000000000000" pitchFamily="2" charset="2"/>
            </a:rPr>
            <a:t></a:t>
          </a:r>
          <a:r>
            <a:rPr lang="tr-TR"/>
            <a:t> </a:t>
          </a:r>
          <a:r>
            <a:rPr lang="nn-NO"/>
            <a:t>B12 eksiklği kesindir</a:t>
          </a:r>
          <a:endParaRPr lang="en-US"/>
        </a:p>
      </dgm:t>
    </dgm:pt>
    <dgm:pt modelId="{35BE3910-BC90-4098-9CEF-7A046E336DC0}" type="parTrans" cxnId="{9B545164-13F7-4A39-8C2E-F198A3B07ED7}">
      <dgm:prSet/>
      <dgm:spPr/>
      <dgm:t>
        <a:bodyPr/>
        <a:lstStyle/>
        <a:p>
          <a:endParaRPr lang="en-US"/>
        </a:p>
      </dgm:t>
    </dgm:pt>
    <dgm:pt modelId="{52D6BF64-6C14-4051-B13E-CB86347DC388}" type="sibTrans" cxnId="{9B545164-13F7-4A39-8C2E-F198A3B07ED7}">
      <dgm:prSet/>
      <dgm:spPr/>
      <dgm:t>
        <a:bodyPr/>
        <a:lstStyle/>
        <a:p>
          <a:endParaRPr lang="en-US"/>
        </a:p>
      </dgm:t>
    </dgm:pt>
    <dgm:pt modelId="{CBDFD7C9-AB94-4E33-843C-58559B0BDD35}">
      <dgm:prSet/>
      <dgm:spPr/>
      <dgm:t>
        <a:bodyPr/>
        <a:lstStyle/>
        <a:p>
          <a:pPr>
            <a:defRPr cap="all"/>
          </a:pPr>
          <a:r>
            <a:rPr lang="tr-TR"/>
            <a:t>B12 150-220 pmol/L </a:t>
          </a:r>
          <a:r>
            <a:rPr lang="tr-TR">
              <a:sym typeface="Wingdings" panose="05000000000000000000" pitchFamily="2" charset="2"/>
            </a:rPr>
            <a:t></a:t>
          </a:r>
          <a:r>
            <a:rPr lang="tr-TR"/>
            <a:t> Metilmalonik asit ve homositein normal B12 eksikliği yoktur</a:t>
          </a:r>
          <a:endParaRPr lang="en-US"/>
        </a:p>
      </dgm:t>
    </dgm:pt>
    <dgm:pt modelId="{57C595F8-BD39-4BCD-BBE2-56EDB906E386}" type="parTrans" cxnId="{ABA893F5-F60C-4807-925C-F2A4CEEE66AA}">
      <dgm:prSet/>
      <dgm:spPr/>
      <dgm:t>
        <a:bodyPr/>
        <a:lstStyle/>
        <a:p>
          <a:endParaRPr lang="en-US"/>
        </a:p>
      </dgm:t>
    </dgm:pt>
    <dgm:pt modelId="{23E40456-239A-4127-845E-443EC62635EA}" type="sibTrans" cxnId="{ABA893F5-F60C-4807-925C-F2A4CEEE66AA}">
      <dgm:prSet/>
      <dgm:spPr/>
      <dgm:t>
        <a:bodyPr/>
        <a:lstStyle/>
        <a:p>
          <a:endParaRPr lang="en-US"/>
        </a:p>
      </dgm:t>
    </dgm:pt>
    <dgm:pt modelId="{AD0777B9-2495-4A16-8739-BED3477B0CB3}">
      <dgm:prSet/>
      <dgm:spPr/>
      <dgm:t>
        <a:bodyPr/>
        <a:lstStyle/>
        <a:p>
          <a:pPr>
            <a:defRPr cap="all"/>
          </a:pPr>
          <a:r>
            <a:rPr lang="tr-TR"/>
            <a:t>B12 150-220 pmol/L </a:t>
          </a:r>
          <a:r>
            <a:rPr lang="tr-TR">
              <a:sym typeface="Wingdings" panose="05000000000000000000" pitchFamily="2" charset="2"/>
            </a:rPr>
            <a:t></a:t>
          </a:r>
          <a:r>
            <a:rPr lang="tr-TR"/>
            <a:t> Metilmalonik asit ve homosistein yüksek B12 eksikliği</a:t>
          </a:r>
          <a:endParaRPr lang="en-US"/>
        </a:p>
      </dgm:t>
    </dgm:pt>
    <dgm:pt modelId="{35D3D93B-4B7F-4708-A664-FA1DF02CDEBB}" type="parTrans" cxnId="{49058EBA-4273-424D-B99D-B58242918E39}">
      <dgm:prSet/>
      <dgm:spPr/>
      <dgm:t>
        <a:bodyPr/>
        <a:lstStyle/>
        <a:p>
          <a:endParaRPr lang="en-US"/>
        </a:p>
      </dgm:t>
    </dgm:pt>
    <dgm:pt modelId="{1063CE26-CD6A-430F-B62F-63350E0BA83F}" type="sibTrans" cxnId="{49058EBA-4273-424D-B99D-B58242918E39}">
      <dgm:prSet/>
      <dgm:spPr/>
      <dgm:t>
        <a:bodyPr/>
        <a:lstStyle/>
        <a:p>
          <a:endParaRPr lang="en-US"/>
        </a:p>
      </dgm:t>
    </dgm:pt>
    <dgm:pt modelId="{5EBE9430-D803-4CC9-AEC7-83EF61D79967}">
      <dgm:prSet/>
      <dgm:spPr/>
      <dgm:t>
        <a:bodyPr/>
        <a:lstStyle/>
        <a:p>
          <a:pPr>
            <a:defRPr cap="all"/>
          </a:pPr>
          <a:r>
            <a:rPr lang="tr-TR"/>
            <a:t>B12 &gt;220pmol/L</a:t>
          </a:r>
          <a:r>
            <a:rPr lang="tr-TR">
              <a:sym typeface="Wingdings" panose="05000000000000000000" pitchFamily="2" charset="2"/>
            </a:rPr>
            <a:t></a:t>
          </a:r>
          <a:r>
            <a:rPr lang="tr-TR"/>
            <a:t> B12 eksikliği düşünülmez</a:t>
          </a:r>
          <a:endParaRPr lang="en-US"/>
        </a:p>
      </dgm:t>
    </dgm:pt>
    <dgm:pt modelId="{C8338384-20FE-47B1-8617-617D2214CC59}" type="parTrans" cxnId="{ED9D104C-B307-4193-91C7-B1E1A164A8E3}">
      <dgm:prSet/>
      <dgm:spPr/>
      <dgm:t>
        <a:bodyPr/>
        <a:lstStyle/>
        <a:p>
          <a:endParaRPr lang="en-US"/>
        </a:p>
      </dgm:t>
    </dgm:pt>
    <dgm:pt modelId="{22071DC7-8187-47BB-9EFD-7A668409A689}" type="sibTrans" cxnId="{ED9D104C-B307-4193-91C7-B1E1A164A8E3}">
      <dgm:prSet/>
      <dgm:spPr/>
      <dgm:t>
        <a:bodyPr/>
        <a:lstStyle/>
        <a:p>
          <a:endParaRPr lang="en-US"/>
        </a:p>
      </dgm:t>
    </dgm:pt>
    <dgm:pt modelId="{7DAEB068-4D89-42F3-9EC0-75D5BD9A68B1}" type="pres">
      <dgm:prSet presAssocID="{D2C4C0F1-0CAA-4BBF-B2E5-5C960E505C1B}" presName="diagram" presStyleCnt="0">
        <dgm:presLayoutVars>
          <dgm:dir/>
          <dgm:resizeHandles val="exact"/>
        </dgm:presLayoutVars>
      </dgm:prSet>
      <dgm:spPr/>
    </dgm:pt>
    <dgm:pt modelId="{2E18537B-46B8-4A8E-A344-7020A6B09C53}" type="pres">
      <dgm:prSet presAssocID="{145C96A4-7C43-4C90-B7BB-156525FF7B00}" presName="node" presStyleLbl="node1" presStyleIdx="0" presStyleCnt="4">
        <dgm:presLayoutVars>
          <dgm:bulletEnabled val="1"/>
        </dgm:presLayoutVars>
      </dgm:prSet>
      <dgm:spPr/>
    </dgm:pt>
    <dgm:pt modelId="{41179C3B-6DBB-4419-B43A-EDC6656FB655}" type="pres">
      <dgm:prSet presAssocID="{52D6BF64-6C14-4051-B13E-CB86347DC388}" presName="sibTrans" presStyleCnt="0"/>
      <dgm:spPr/>
    </dgm:pt>
    <dgm:pt modelId="{A23EE6A4-3990-4AA4-99CE-64F5DE28DFF0}" type="pres">
      <dgm:prSet presAssocID="{CBDFD7C9-AB94-4E33-843C-58559B0BDD35}" presName="node" presStyleLbl="node1" presStyleIdx="1" presStyleCnt="4">
        <dgm:presLayoutVars>
          <dgm:bulletEnabled val="1"/>
        </dgm:presLayoutVars>
      </dgm:prSet>
      <dgm:spPr/>
    </dgm:pt>
    <dgm:pt modelId="{A8843E41-EFCE-4DBF-B789-76B5447F012F}" type="pres">
      <dgm:prSet presAssocID="{23E40456-239A-4127-845E-443EC62635EA}" presName="sibTrans" presStyleCnt="0"/>
      <dgm:spPr/>
    </dgm:pt>
    <dgm:pt modelId="{F2C77E1C-3D3D-43F5-900A-63BA54429084}" type="pres">
      <dgm:prSet presAssocID="{AD0777B9-2495-4A16-8739-BED3477B0CB3}" presName="node" presStyleLbl="node1" presStyleIdx="2" presStyleCnt="4">
        <dgm:presLayoutVars>
          <dgm:bulletEnabled val="1"/>
        </dgm:presLayoutVars>
      </dgm:prSet>
      <dgm:spPr/>
    </dgm:pt>
    <dgm:pt modelId="{1337459C-D339-4EB4-B11A-69F2A9719DD5}" type="pres">
      <dgm:prSet presAssocID="{1063CE26-CD6A-430F-B62F-63350E0BA83F}" presName="sibTrans" presStyleCnt="0"/>
      <dgm:spPr/>
    </dgm:pt>
    <dgm:pt modelId="{9F7C1E2B-B5A5-4874-82C9-5EB2D9E2F1B5}" type="pres">
      <dgm:prSet presAssocID="{5EBE9430-D803-4CC9-AEC7-83EF61D79967}" presName="node" presStyleLbl="node1" presStyleIdx="3" presStyleCnt="4">
        <dgm:presLayoutVars>
          <dgm:bulletEnabled val="1"/>
        </dgm:presLayoutVars>
      </dgm:prSet>
      <dgm:spPr/>
    </dgm:pt>
  </dgm:ptLst>
  <dgm:cxnLst>
    <dgm:cxn modelId="{AB45F00D-3F41-404D-86CE-5DA06122A12E}" type="presOf" srcId="{145C96A4-7C43-4C90-B7BB-156525FF7B00}" destId="{2E18537B-46B8-4A8E-A344-7020A6B09C53}" srcOrd="0" destOrd="0" presId="urn:microsoft.com/office/officeart/2005/8/layout/default"/>
    <dgm:cxn modelId="{DA4D2F28-2227-4B3D-9F5F-427D16400D89}" type="presOf" srcId="{D2C4C0F1-0CAA-4BBF-B2E5-5C960E505C1B}" destId="{7DAEB068-4D89-42F3-9EC0-75D5BD9A68B1}" srcOrd="0" destOrd="0" presId="urn:microsoft.com/office/officeart/2005/8/layout/default"/>
    <dgm:cxn modelId="{9B545164-13F7-4A39-8C2E-F198A3B07ED7}" srcId="{D2C4C0F1-0CAA-4BBF-B2E5-5C960E505C1B}" destId="{145C96A4-7C43-4C90-B7BB-156525FF7B00}" srcOrd="0" destOrd="0" parTransId="{35BE3910-BC90-4098-9CEF-7A046E336DC0}" sibTransId="{52D6BF64-6C14-4051-B13E-CB86347DC388}"/>
    <dgm:cxn modelId="{ED9D104C-B307-4193-91C7-B1E1A164A8E3}" srcId="{D2C4C0F1-0CAA-4BBF-B2E5-5C960E505C1B}" destId="{5EBE9430-D803-4CC9-AEC7-83EF61D79967}" srcOrd="3" destOrd="0" parTransId="{C8338384-20FE-47B1-8617-617D2214CC59}" sibTransId="{22071DC7-8187-47BB-9EFD-7A668409A689}"/>
    <dgm:cxn modelId="{49058EBA-4273-424D-B99D-B58242918E39}" srcId="{D2C4C0F1-0CAA-4BBF-B2E5-5C960E505C1B}" destId="{AD0777B9-2495-4A16-8739-BED3477B0CB3}" srcOrd="2" destOrd="0" parTransId="{35D3D93B-4B7F-4708-A664-FA1DF02CDEBB}" sibTransId="{1063CE26-CD6A-430F-B62F-63350E0BA83F}"/>
    <dgm:cxn modelId="{BEA332D5-7296-427C-808E-823690530640}" type="presOf" srcId="{AD0777B9-2495-4A16-8739-BED3477B0CB3}" destId="{F2C77E1C-3D3D-43F5-900A-63BA54429084}" srcOrd="0" destOrd="0" presId="urn:microsoft.com/office/officeart/2005/8/layout/default"/>
    <dgm:cxn modelId="{9D55E2E9-4C2D-405C-9C11-6628C17C984F}" type="presOf" srcId="{5EBE9430-D803-4CC9-AEC7-83EF61D79967}" destId="{9F7C1E2B-B5A5-4874-82C9-5EB2D9E2F1B5}" srcOrd="0" destOrd="0" presId="urn:microsoft.com/office/officeart/2005/8/layout/default"/>
    <dgm:cxn modelId="{ABA893F5-F60C-4807-925C-F2A4CEEE66AA}" srcId="{D2C4C0F1-0CAA-4BBF-B2E5-5C960E505C1B}" destId="{CBDFD7C9-AB94-4E33-843C-58559B0BDD35}" srcOrd="1" destOrd="0" parTransId="{57C595F8-BD39-4BCD-BBE2-56EDB906E386}" sibTransId="{23E40456-239A-4127-845E-443EC62635EA}"/>
    <dgm:cxn modelId="{623C21F8-6ED8-49F0-A762-CDBAE4F19A56}" type="presOf" srcId="{CBDFD7C9-AB94-4E33-843C-58559B0BDD35}" destId="{A23EE6A4-3990-4AA4-99CE-64F5DE28DFF0}" srcOrd="0" destOrd="0" presId="urn:microsoft.com/office/officeart/2005/8/layout/default"/>
    <dgm:cxn modelId="{D9FBC006-B005-40F8-9103-F4A439D00C2E}" type="presParOf" srcId="{7DAEB068-4D89-42F3-9EC0-75D5BD9A68B1}" destId="{2E18537B-46B8-4A8E-A344-7020A6B09C53}" srcOrd="0" destOrd="0" presId="urn:microsoft.com/office/officeart/2005/8/layout/default"/>
    <dgm:cxn modelId="{FFA24FCB-54B7-477D-8D8B-EF0BCB0AF69D}" type="presParOf" srcId="{7DAEB068-4D89-42F3-9EC0-75D5BD9A68B1}" destId="{41179C3B-6DBB-4419-B43A-EDC6656FB655}" srcOrd="1" destOrd="0" presId="urn:microsoft.com/office/officeart/2005/8/layout/default"/>
    <dgm:cxn modelId="{1742F3A0-6496-4A62-91EA-A0BA1D5AA858}" type="presParOf" srcId="{7DAEB068-4D89-42F3-9EC0-75D5BD9A68B1}" destId="{A23EE6A4-3990-4AA4-99CE-64F5DE28DFF0}" srcOrd="2" destOrd="0" presId="urn:microsoft.com/office/officeart/2005/8/layout/default"/>
    <dgm:cxn modelId="{584F068F-D058-47A9-9CBE-27EDCAC0FB5D}" type="presParOf" srcId="{7DAEB068-4D89-42F3-9EC0-75D5BD9A68B1}" destId="{A8843E41-EFCE-4DBF-B789-76B5447F012F}" srcOrd="3" destOrd="0" presId="urn:microsoft.com/office/officeart/2005/8/layout/default"/>
    <dgm:cxn modelId="{B8ECAAE0-1920-4821-AE6E-868B4F116589}" type="presParOf" srcId="{7DAEB068-4D89-42F3-9EC0-75D5BD9A68B1}" destId="{F2C77E1C-3D3D-43F5-900A-63BA54429084}" srcOrd="4" destOrd="0" presId="urn:microsoft.com/office/officeart/2005/8/layout/default"/>
    <dgm:cxn modelId="{6BCB8206-6C13-40E5-BF9B-0B43463F0EB7}" type="presParOf" srcId="{7DAEB068-4D89-42F3-9EC0-75D5BD9A68B1}" destId="{1337459C-D339-4EB4-B11A-69F2A9719DD5}" srcOrd="5" destOrd="0" presId="urn:microsoft.com/office/officeart/2005/8/layout/default"/>
    <dgm:cxn modelId="{FC15475E-395B-470A-9038-609528CFB963}" type="presParOf" srcId="{7DAEB068-4D89-42F3-9EC0-75D5BD9A68B1}" destId="{9F7C1E2B-B5A5-4874-82C9-5EB2D9E2F1B5}"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4073594-FFC6-46D6-A65B-1A2077E8EE6B}" type="doc">
      <dgm:prSet loTypeId="urn:microsoft.com/office/officeart/2018/2/layout/IconLabelDescriptionList" loCatId="icon" qsTypeId="urn:microsoft.com/office/officeart/2005/8/quickstyle/simple5" qsCatId="simple" csTypeId="urn:microsoft.com/office/officeart/2005/8/colors/accent1_2" csCatId="accent1" phldr="1"/>
      <dgm:spPr/>
      <dgm:t>
        <a:bodyPr/>
        <a:lstStyle/>
        <a:p>
          <a:endParaRPr lang="en-US"/>
        </a:p>
      </dgm:t>
    </dgm:pt>
    <dgm:pt modelId="{3AC56686-7BDF-45DD-8F60-BDBF1EA76FA8}">
      <dgm:prSet/>
      <dgm:spPr/>
      <dgm:t>
        <a:bodyPr/>
        <a:lstStyle/>
        <a:p>
          <a:pPr>
            <a:lnSpc>
              <a:spcPct val="100000"/>
            </a:lnSpc>
            <a:defRPr b="1"/>
          </a:pPr>
          <a:r>
            <a:rPr lang="tr-TR" b="1">
              <a:latin typeface="Cambria" panose="02040503050406030204" pitchFamily="18" charset="0"/>
              <a:ea typeface="Cambria" panose="02040503050406030204" pitchFamily="18" charset="0"/>
            </a:rPr>
            <a:t>Parenteral Tedavi </a:t>
          </a:r>
          <a:endParaRPr lang="en-US">
            <a:latin typeface="Cambria" panose="02040503050406030204" pitchFamily="18" charset="0"/>
            <a:ea typeface="Cambria" panose="02040503050406030204" pitchFamily="18" charset="0"/>
          </a:endParaRPr>
        </a:p>
      </dgm:t>
    </dgm:pt>
    <dgm:pt modelId="{18C828CF-0162-4E1D-BD52-0764F8D8E0CD}" type="parTrans" cxnId="{953EE9A4-1094-46F2-AC12-A60C3E87F65B}">
      <dgm:prSet/>
      <dgm:spPr/>
      <dgm:t>
        <a:bodyPr/>
        <a:lstStyle/>
        <a:p>
          <a:endParaRPr lang="en-US"/>
        </a:p>
      </dgm:t>
    </dgm:pt>
    <dgm:pt modelId="{D46A1F4B-34AA-40E9-B883-59E6B8DF9032}" type="sibTrans" cxnId="{953EE9A4-1094-46F2-AC12-A60C3E87F65B}">
      <dgm:prSet/>
      <dgm:spPr/>
      <dgm:t>
        <a:bodyPr/>
        <a:lstStyle/>
        <a:p>
          <a:endParaRPr lang="en-US"/>
        </a:p>
      </dgm:t>
    </dgm:pt>
    <dgm:pt modelId="{F7FBDBD5-5612-44C9-B805-5D4072CDA007}">
      <dgm:prSet/>
      <dgm:spPr/>
      <dgm:t>
        <a:bodyPr/>
        <a:lstStyle/>
        <a:p>
          <a:pPr>
            <a:lnSpc>
              <a:spcPct val="100000"/>
            </a:lnSpc>
          </a:pPr>
          <a:r>
            <a:rPr lang="tr-TR">
              <a:latin typeface="Cambria" panose="02040503050406030204" pitchFamily="18" charset="0"/>
              <a:ea typeface="Cambria" panose="02040503050406030204" pitchFamily="18" charset="0"/>
            </a:rPr>
            <a:t>100-1000 </a:t>
          </a:r>
          <a:r>
            <a:rPr lang="el-GR">
              <a:latin typeface="Cambria" panose="02040503050406030204" pitchFamily="18" charset="0"/>
              <a:ea typeface="Cambria" panose="02040503050406030204" pitchFamily="18" charset="0"/>
            </a:rPr>
            <a:t>μ</a:t>
          </a:r>
          <a:r>
            <a:rPr lang="tr-TR">
              <a:latin typeface="Cambria" panose="02040503050406030204" pitchFamily="18" charset="0"/>
              <a:ea typeface="Cambria" panose="02040503050406030204" pitchFamily="18" charset="0"/>
            </a:rPr>
            <a:t>g/gün İM veya sc, 1 hafta süreyle her gün takiben, haftada 2 gün 2 hafta süreyle, sonra haftada 1 defa 1-2 hafta süreyle, en son aylık tedavi verilir  </a:t>
          </a:r>
          <a:endParaRPr lang="en-US">
            <a:latin typeface="Cambria" panose="02040503050406030204" pitchFamily="18" charset="0"/>
            <a:ea typeface="Cambria" panose="02040503050406030204" pitchFamily="18" charset="0"/>
          </a:endParaRPr>
        </a:p>
      </dgm:t>
    </dgm:pt>
    <dgm:pt modelId="{1D88015D-F043-4042-8315-BE1DEBC6C494}" type="parTrans" cxnId="{CE5B784F-C4D2-4361-A848-C387DF15D08E}">
      <dgm:prSet/>
      <dgm:spPr/>
      <dgm:t>
        <a:bodyPr/>
        <a:lstStyle/>
        <a:p>
          <a:endParaRPr lang="en-US"/>
        </a:p>
      </dgm:t>
    </dgm:pt>
    <dgm:pt modelId="{47AE2775-A321-428A-8217-719EEA91688B}" type="sibTrans" cxnId="{CE5B784F-C4D2-4361-A848-C387DF15D08E}">
      <dgm:prSet/>
      <dgm:spPr/>
      <dgm:t>
        <a:bodyPr/>
        <a:lstStyle/>
        <a:p>
          <a:endParaRPr lang="en-US"/>
        </a:p>
      </dgm:t>
    </dgm:pt>
    <dgm:pt modelId="{4DDA27C4-A615-47D1-A773-6ED346CC561D}">
      <dgm:prSet/>
      <dgm:spPr/>
      <dgm:t>
        <a:bodyPr/>
        <a:lstStyle/>
        <a:p>
          <a:pPr>
            <a:lnSpc>
              <a:spcPct val="100000"/>
            </a:lnSpc>
            <a:defRPr b="1"/>
          </a:pPr>
          <a:r>
            <a:rPr lang="tr-TR" b="1">
              <a:latin typeface="Cambria" panose="02040503050406030204" pitchFamily="18" charset="0"/>
              <a:ea typeface="Cambria" panose="02040503050406030204" pitchFamily="18" charset="0"/>
            </a:rPr>
            <a:t>Oral tedavi </a:t>
          </a:r>
          <a:endParaRPr lang="en-US">
            <a:latin typeface="Cambria" panose="02040503050406030204" pitchFamily="18" charset="0"/>
            <a:ea typeface="Cambria" panose="02040503050406030204" pitchFamily="18" charset="0"/>
          </a:endParaRPr>
        </a:p>
      </dgm:t>
    </dgm:pt>
    <dgm:pt modelId="{F7BEE8B2-D7E6-451C-B06A-FB8F488995A9}" type="parTrans" cxnId="{55900A38-46DB-4334-988B-1D40C2FC2239}">
      <dgm:prSet/>
      <dgm:spPr/>
      <dgm:t>
        <a:bodyPr/>
        <a:lstStyle/>
        <a:p>
          <a:endParaRPr lang="en-US"/>
        </a:p>
      </dgm:t>
    </dgm:pt>
    <dgm:pt modelId="{C970336E-9F8A-4D48-9D29-E3A5B25782D3}" type="sibTrans" cxnId="{55900A38-46DB-4334-988B-1D40C2FC2239}">
      <dgm:prSet/>
      <dgm:spPr/>
      <dgm:t>
        <a:bodyPr/>
        <a:lstStyle/>
        <a:p>
          <a:endParaRPr lang="en-US"/>
        </a:p>
      </dgm:t>
    </dgm:pt>
    <dgm:pt modelId="{AF14195A-CE6A-46E1-826F-AB0FD7A58932}">
      <dgm:prSet/>
      <dgm:spPr/>
      <dgm:t>
        <a:bodyPr/>
        <a:lstStyle/>
        <a:p>
          <a:pPr>
            <a:lnSpc>
              <a:spcPct val="100000"/>
            </a:lnSpc>
          </a:pPr>
          <a:r>
            <a:rPr lang="tr-TR">
              <a:latin typeface="Cambria" panose="02040503050406030204" pitchFamily="18" charset="0"/>
              <a:ea typeface="Cambria" panose="02040503050406030204" pitchFamily="18" charset="0"/>
            </a:rPr>
            <a:t>250-1000 </a:t>
          </a:r>
          <a:r>
            <a:rPr lang="el-GR">
              <a:latin typeface="Cambria" panose="02040503050406030204" pitchFamily="18" charset="0"/>
              <a:ea typeface="Cambria" panose="02040503050406030204" pitchFamily="18" charset="0"/>
            </a:rPr>
            <a:t>μ</a:t>
          </a:r>
          <a:r>
            <a:rPr lang="tr-TR">
              <a:latin typeface="Cambria" panose="02040503050406030204" pitchFamily="18" charset="0"/>
              <a:ea typeface="Cambria" panose="02040503050406030204" pitchFamily="18" charset="0"/>
            </a:rPr>
            <a:t>g/gün, 1 hafta süreyle her gün takiben haftada 2 gün 2 hafta süreyle, sonra haftada 1 defa 1-2 hafta süreyle, en son aylık tedavi verilir</a:t>
          </a:r>
          <a:endParaRPr lang="en-US">
            <a:latin typeface="Cambria" panose="02040503050406030204" pitchFamily="18" charset="0"/>
            <a:ea typeface="Cambria" panose="02040503050406030204" pitchFamily="18" charset="0"/>
          </a:endParaRPr>
        </a:p>
      </dgm:t>
    </dgm:pt>
    <dgm:pt modelId="{B5008191-FDC9-45E6-AFFD-400C099FE58F}" type="parTrans" cxnId="{FCEAA99B-604D-461E-B493-297ACC39678C}">
      <dgm:prSet/>
      <dgm:spPr/>
      <dgm:t>
        <a:bodyPr/>
        <a:lstStyle/>
        <a:p>
          <a:endParaRPr lang="en-US"/>
        </a:p>
      </dgm:t>
    </dgm:pt>
    <dgm:pt modelId="{A98729AD-DB8D-4864-8A6C-093D52A363BA}" type="sibTrans" cxnId="{FCEAA99B-604D-461E-B493-297ACC39678C}">
      <dgm:prSet/>
      <dgm:spPr/>
      <dgm:t>
        <a:bodyPr/>
        <a:lstStyle/>
        <a:p>
          <a:endParaRPr lang="en-US"/>
        </a:p>
      </dgm:t>
    </dgm:pt>
    <dgm:pt modelId="{A757819A-8245-42F5-A587-B2F707EB86BC}" type="pres">
      <dgm:prSet presAssocID="{64073594-FFC6-46D6-A65B-1A2077E8EE6B}" presName="root" presStyleCnt="0">
        <dgm:presLayoutVars>
          <dgm:dir/>
          <dgm:resizeHandles val="exact"/>
        </dgm:presLayoutVars>
      </dgm:prSet>
      <dgm:spPr/>
    </dgm:pt>
    <dgm:pt modelId="{0CA758FD-8F5A-4112-A1C5-126CDF5D0A94}" type="pres">
      <dgm:prSet presAssocID="{3AC56686-7BDF-45DD-8F60-BDBF1EA76FA8}" presName="compNode" presStyleCnt="0"/>
      <dgm:spPr/>
    </dgm:pt>
    <dgm:pt modelId="{6DC1FCD5-6402-4952-9FF6-D59919E32281}" type="pres">
      <dgm:prSet presAssocID="{3AC56686-7BDF-45DD-8F60-BDBF1EA76FA8}" presName="iconRect" presStyleLbl="node1" presStyleIdx="0" presStyleCnt="2" custScaleX="10505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İğne"/>
        </a:ext>
      </dgm:extLst>
    </dgm:pt>
    <dgm:pt modelId="{4660BFE5-C1E8-4B87-AED7-0A8000CBA248}" type="pres">
      <dgm:prSet presAssocID="{3AC56686-7BDF-45DD-8F60-BDBF1EA76FA8}" presName="iconSpace" presStyleCnt="0"/>
      <dgm:spPr/>
    </dgm:pt>
    <dgm:pt modelId="{8CC435ED-568B-48A7-BC86-C78AF1A8DB24}" type="pres">
      <dgm:prSet presAssocID="{3AC56686-7BDF-45DD-8F60-BDBF1EA76FA8}" presName="parTx" presStyleLbl="revTx" presStyleIdx="0" presStyleCnt="4">
        <dgm:presLayoutVars>
          <dgm:chMax val="0"/>
          <dgm:chPref val="0"/>
        </dgm:presLayoutVars>
      </dgm:prSet>
      <dgm:spPr/>
    </dgm:pt>
    <dgm:pt modelId="{86F9240E-B75C-4FEA-A076-20F1CB59C913}" type="pres">
      <dgm:prSet presAssocID="{3AC56686-7BDF-45DD-8F60-BDBF1EA76FA8}" presName="txSpace" presStyleCnt="0"/>
      <dgm:spPr/>
    </dgm:pt>
    <dgm:pt modelId="{8C8247A3-98E7-4BC1-B9BD-C9A3DAE19D42}" type="pres">
      <dgm:prSet presAssocID="{3AC56686-7BDF-45DD-8F60-BDBF1EA76FA8}" presName="desTx" presStyleLbl="revTx" presStyleIdx="1" presStyleCnt="4">
        <dgm:presLayoutVars/>
      </dgm:prSet>
      <dgm:spPr/>
    </dgm:pt>
    <dgm:pt modelId="{BC995B19-8D64-4F28-B49C-23A66B4C8D73}" type="pres">
      <dgm:prSet presAssocID="{D46A1F4B-34AA-40E9-B883-59E6B8DF9032}" presName="sibTrans" presStyleCnt="0"/>
      <dgm:spPr/>
    </dgm:pt>
    <dgm:pt modelId="{ECFE13B9-7E05-421F-8E93-62D00A518A7F}" type="pres">
      <dgm:prSet presAssocID="{4DDA27C4-A615-47D1-A773-6ED346CC561D}" presName="compNode" presStyleCnt="0"/>
      <dgm:spPr/>
    </dgm:pt>
    <dgm:pt modelId="{C2372296-BFFE-4B0F-B345-FC9CCF38D639}" type="pres">
      <dgm:prSet presAssocID="{4DDA27C4-A615-47D1-A773-6ED346CC561D}"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Eye dropper"/>
        </a:ext>
      </dgm:extLst>
    </dgm:pt>
    <dgm:pt modelId="{7FFC90EA-C0EB-4CC3-BB1F-49D2E1E54FD7}" type="pres">
      <dgm:prSet presAssocID="{4DDA27C4-A615-47D1-A773-6ED346CC561D}" presName="iconSpace" presStyleCnt="0"/>
      <dgm:spPr/>
    </dgm:pt>
    <dgm:pt modelId="{5D7CF4F2-20FD-442F-93E1-423EDA845FD1}" type="pres">
      <dgm:prSet presAssocID="{4DDA27C4-A615-47D1-A773-6ED346CC561D}" presName="parTx" presStyleLbl="revTx" presStyleIdx="2" presStyleCnt="4">
        <dgm:presLayoutVars>
          <dgm:chMax val="0"/>
          <dgm:chPref val="0"/>
        </dgm:presLayoutVars>
      </dgm:prSet>
      <dgm:spPr/>
    </dgm:pt>
    <dgm:pt modelId="{9EAC8A71-0D9F-4C34-82BD-5BE1D900F8AC}" type="pres">
      <dgm:prSet presAssocID="{4DDA27C4-A615-47D1-A773-6ED346CC561D}" presName="txSpace" presStyleCnt="0"/>
      <dgm:spPr/>
    </dgm:pt>
    <dgm:pt modelId="{10B57121-1E87-4C96-9BA3-C1805B1F9DB6}" type="pres">
      <dgm:prSet presAssocID="{4DDA27C4-A615-47D1-A773-6ED346CC561D}" presName="desTx" presStyleLbl="revTx" presStyleIdx="3" presStyleCnt="4">
        <dgm:presLayoutVars/>
      </dgm:prSet>
      <dgm:spPr/>
    </dgm:pt>
  </dgm:ptLst>
  <dgm:cxnLst>
    <dgm:cxn modelId="{109E371D-BD5B-4FC5-A69A-DBF267E704F5}" type="presOf" srcId="{4DDA27C4-A615-47D1-A773-6ED346CC561D}" destId="{5D7CF4F2-20FD-442F-93E1-423EDA845FD1}" srcOrd="0" destOrd="0" presId="urn:microsoft.com/office/officeart/2018/2/layout/IconLabelDescriptionList"/>
    <dgm:cxn modelId="{55900A38-46DB-4334-988B-1D40C2FC2239}" srcId="{64073594-FFC6-46D6-A65B-1A2077E8EE6B}" destId="{4DDA27C4-A615-47D1-A773-6ED346CC561D}" srcOrd="1" destOrd="0" parTransId="{F7BEE8B2-D7E6-451C-B06A-FB8F488995A9}" sibTransId="{C970336E-9F8A-4D48-9D29-E3A5B25782D3}"/>
    <dgm:cxn modelId="{B137773C-288E-4BA2-841D-DF79AA5872BD}" type="presOf" srcId="{F7FBDBD5-5612-44C9-B805-5D4072CDA007}" destId="{8C8247A3-98E7-4BC1-B9BD-C9A3DAE19D42}" srcOrd="0" destOrd="0" presId="urn:microsoft.com/office/officeart/2018/2/layout/IconLabelDescriptionList"/>
    <dgm:cxn modelId="{9A876B4D-043C-42F5-8EED-B640CDE5463F}" type="presOf" srcId="{64073594-FFC6-46D6-A65B-1A2077E8EE6B}" destId="{A757819A-8245-42F5-A587-B2F707EB86BC}" srcOrd="0" destOrd="0" presId="urn:microsoft.com/office/officeart/2018/2/layout/IconLabelDescriptionList"/>
    <dgm:cxn modelId="{CE5B784F-C4D2-4361-A848-C387DF15D08E}" srcId="{3AC56686-7BDF-45DD-8F60-BDBF1EA76FA8}" destId="{F7FBDBD5-5612-44C9-B805-5D4072CDA007}" srcOrd="0" destOrd="0" parTransId="{1D88015D-F043-4042-8315-BE1DEBC6C494}" sibTransId="{47AE2775-A321-428A-8217-719EEA91688B}"/>
    <dgm:cxn modelId="{91655953-EAB7-4C9D-93D5-D6D6720617FB}" type="presOf" srcId="{3AC56686-7BDF-45DD-8F60-BDBF1EA76FA8}" destId="{8CC435ED-568B-48A7-BC86-C78AF1A8DB24}" srcOrd="0" destOrd="0" presId="urn:microsoft.com/office/officeart/2018/2/layout/IconLabelDescriptionList"/>
    <dgm:cxn modelId="{FCEAA99B-604D-461E-B493-297ACC39678C}" srcId="{4DDA27C4-A615-47D1-A773-6ED346CC561D}" destId="{AF14195A-CE6A-46E1-826F-AB0FD7A58932}" srcOrd="0" destOrd="0" parTransId="{B5008191-FDC9-45E6-AFFD-400C099FE58F}" sibTransId="{A98729AD-DB8D-4864-8A6C-093D52A363BA}"/>
    <dgm:cxn modelId="{4B2720A4-8A6A-44E8-9037-E15B8B1AEB99}" type="presOf" srcId="{AF14195A-CE6A-46E1-826F-AB0FD7A58932}" destId="{10B57121-1E87-4C96-9BA3-C1805B1F9DB6}" srcOrd="0" destOrd="0" presId="urn:microsoft.com/office/officeart/2018/2/layout/IconLabelDescriptionList"/>
    <dgm:cxn modelId="{953EE9A4-1094-46F2-AC12-A60C3E87F65B}" srcId="{64073594-FFC6-46D6-A65B-1A2077E8EE6B}" destId="{3AC56686-7BDF-45DD-8F60-BDBF1EA76FA8}" srcOrd="0" destOrd="0" parTransId="{18C828CF-0162-4E1D-BD52-0764F8D8E0CD}" sibTransId="{D46A1F4B-34AA-40E9-B883-59E6B8DF9032}"/>
    <dgm:cxn modelId="{04E9B811-6A17-4EC8-BD7B-B22C6FEECAD2}" type="presParOf" srcId="{A757819A-8245-42F5-A587-B2F707EB86BC}" destId="{0CA758FD-8F5A-4112-A1C5-126CDF5D0A94}" srcOrd="0" destOrd="0" presId="urn:microsoft.com/office/officeart/2018/2/layout/IconLabelDescriptionList"/>
    <dgm:cxn modelId="{76AC6D57-E767-498A-AA9F-9090AF93DD6E}" type="presParOf" srcId="{0CA758FD-8F5A-4112-A1C5-126CDF5D0A94}" destId="{6DC1FCD5-6402-4952-9FF6-D59919E32281}" srcOrd="0" destOrd="0" presId="urn:microsoft.com/office/officeart/2018/2/layout/IconLabelDescriptionList"/>
    <dgm:cxn modelId="{9F844376-CE88-4701-9EAC-D1351FAD02DC}" type="presParOf" srcId="{0CA758FD-8F5A-4112-A1C5-126CDF5D0A94}" destId="{4660BFE5-C1E8-4B87-AED7-0A8000CBA248}" srcOrd="1" destOrd="0" presId="urn:microsoft.com/office/officeart/2018/2/layout/IconLabelDescriptionList"/>
    <dgm:cxn modelId="{7EA11EEA-5096-4DCB-A879-0B49EFF17B97}" type="presParOf" srcId="{0CA758FD-8F5A-4112-A1C5-126CDF5D0A94}" destId="{8CC435ED-568B-48A7-BC86-C78AF1A8DB24}" srcOrd="2" destOrd="0" presId="urn:microsoft.com/office/officeart/2018/2/layout/IconLabelDescriptionList"/>
    <dgm:cxn modelId="{6C8BB99F-2E49-4840-B7D3-7DDF65D01526}" type="presParOf" srcId="{0CA758FD-8F5A-4112-A1C5-126CDF5D0A94}" destId="{86F9240E-B75C-4FEA-A076-20F1CB59C913}" srcOrd="3" destOrd="0" presId="urn:microsoft.com/office/officeart/2018/2/layout/IconLabelDescriptionList"/>
    <dgm:cxn modelId="{A386E205-7E1D-4FB1-9E27-D711B7934292}" type="presParOf" srcId="{0CA758FD-8F5A-4112-A1C5-126CDF5D0A94}" destId="{8C8247A3-98E7-4BC1-B9BD-C9A3DAE19D42}" srcOrd="4" destOrd="0" presId="urn:microsoft.com/office/officeart/2018/2/layout/IconLabelDescriptionList"/>
    <dgm:cxn modelId="{AA2DEB50-22B5-4A7B-923E-040C01F0461D}" type="presParOf" srcId="{A757819A-8245-42F5-A587-B2F707EB86BC}" destId="{BC995B19-8D64-4F28-B49C-23A66B4C8D73}" srcOrd="1" destOrd="0" presId="urn:microsoft.com/office/officeart/2018/2/layout/IconLabelDescriptionList"/>
    <dgm:cxn modelId="{7864C31D-89C7-452C-86C9-B58F3F106B6A}" type="presParOf" srcId="{A757819A-8245-42F5-A587-B2F707EB86BC}" destId="{ECFE13B9-7E05-421F-8E93-62D00A518A7F}" srcOrd="2" destOrd="0" presId="urn:microsoft.com/office/officeart/2018/2/layout/IconLabelDescriptionList"/>
    <dgm:cxn modelId="{4FA74737-FB74-496C-94B5-AC200D4F0473}" type="presParOf" srcId="{ECFE13B9-7E05-421F-8E93-62D00A518A7F}" destId="{C2372296-BFFE-4B0F-B345-FC9CCF38D639}" srcOrd="0" destOrd="0" presId="urn:microsoft.com/office/officeart/2018/2/layout/IconLabelDescriptionList"/>
    <dgm:cxn modelId="{282195A1-8D2D-4AFF-B05E-92AF8E06748E}" type="presParOf" srcId="{ECFE13B9-7E05-421F-8E93-62D00A518A7F}" destId="{7FFC90EA-C0EB-4CC3-BB1F-49D2E1E54FD7}" srcOrd="1" destOrd="0" presId="urn:microsoft.com/office/officeart/2018/2/layout/IconLabelDescriptionList"/>
    <dgm:cxn modelId="{F203424D-B96B-4FDB-B69D-B0FA5EE072AC}" type="presParOf" srcId="{ECFE13B9-7E05-421F-8E93-62D00A518A7F}" destId="{5D7CF4F2-20FD-442F-93E1-423EDA845FD1}" srcOrd="2" destOrd="0" presId="urn:microsoft.com/office/officeart/2018/2/layout/IconLabelDescriptionList"/>
    <dgm:cxn modelId="{8EA7CD7D-6AD6-45CB-8BEA-5C7047C379B2}" type="presParOf" srcId="{ECFE13B9-7E05-421F-8E93-62D00A518A7F}" destId="{9EAC8A71-0D9F-4C34-82BD-5BE1D900F8AC}" srcOrd="3" destOrd="0" presId="urn:microsoft.com/office/officeart/2018/2/layout/IconLabelDescriptionList"/>
    <dgm:cxn modelId="{B4FB70C3-8FAA-4020-9F50-71EF36C82DD4}" type="presParOf" srcId="{ECFE13B9-7E05-421F-8E93-62D00A518A7F}" destId="{10B57121-1E87-4C96-9BA3-C1805B1F9DB6}"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55E1806-3848-43FD-8ACB-048F20C119F7}"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6DF496E3-630B-48AA-98DA-F8D279DDCF94}">
      <dgm:prSet custT="1"/>
      <dgm:spPr>
        <a:solidFill>
          <a:schemeClr val="accent4">
            <a:lumMod val="40000"/>
            <a:lumOff val="60000"/>
          </a:schemeClr>
        </a:solidFill>
      </dgm:spPr>
      <dgm:t>
        <a:bodyPr/>
        <a:lstStyle/>
        <a:p>
          <a:r>
            <a:rPr lang="tr-TR" sz="2000">
              <a:solidFill>
                <a:schemeClr val="tx1"/>
              </a:solidFill>
              <a:latin typeface="Cambria" panose="02040503050406030204" pitchFamily="18" charset="0"/>
              <a:ea typeface="Cambria" panose="02040503050406030204" pitchFamily="18" charset="0"/>
            </a:rPr>
            <a:t>Triptofan vücutta niasine dönüşür bu nedenle alınan miktar niasin eş değeri olarak saptanmalıdır</a:t>
          </a:r>
          <a:endParaRPr lang="en-US" sz="2000">
            <a:solidFill>
              <a:schemeClr val="tx1"/>
            </a:solidFill>
            <a:latin typeface="Cambria" panose="02040503050406030204" pitchFamily="18" charset="0"/>
            <a:ea typeface="Cambria" panose="02040503050406030204" pitchFamily="18" charset="0"/>
          </a:endParaRPr>
        </a:p>
      </dgm:t>
    </dgm:pt>
    <dgm:pt modelId="{07CEEDC1-88FD-4E19-9D3B-3D311D444173}" type="parTrans" cxnId="{BDC268F5-9FFD-4954-8737-22831BCBC9BE}">
      <dgm:prSet/>
      <dgm:spPr/>
      <dgm:t>
        <a:bodyPr/>
        <a:lstStyle/>
        <a:p>
          <a:endParaRPr lang="en-US"/>
        </a:p>
      </dgm:t>
    </dgm:pt>
    <dgm:pt modelId="{EFF0920D-F66D-471E-9556-0821FB8B5834}" type="sibTrans" cxnId="{BDC268F5-9FFD-4954-8737-22831BCBC9BE}">
      <dgm:prSet/>
      <dgm:spPr>
        <a:solidFill>
          <a:schemeClr val="accent1">
            <a:lumMod val="40000"/>
            <a:lumOff val="60000"/>
            <a:alpha val="90000"/>
          </a:schemeClr>
        </a:solidFill>
      </dgm:spPr>
      <dgm:t>
        <a:bodyPr/>
        <a:lstStyle/>
        <a:p>
          <a:endParaRPr lang="en-US"/>
        </a:p>
      </dgm:t>
    </dgm:pt>
    <dgm:pt modelId="{B7C1C769-6970-4115-A510-B94A6B5D7E9C}">
      <dgm:prSet custT="1"/>
      <dgm:spPr>
        <a:solidFill>
          <a:schemeClr val="accent4">
            <a:lumMod val="40000"/>
            <a:lumOff val="60000"/>
          </a:schemeClr>
        </a:solidFill>
      </dgm:spPr>
      <dgm:t>
        <a:bodyPr/>
        <a:lstStyle/>
        <a:p>
          <a:endParaRPr lang="en-US" sz="2000">
            <a:solidFill>
              <a:schemeClr val="tx1"/>
            </a:solidFill>
            <a:latin typeface="Cambria" panose="02040503050406030204" pitchFamily="18" charset="0"/>
            <a:ea typeface="Cambria" panose="02040503050406030204" pitchFamily="18" charset="0"/>
          </a:endParaRPr>
        </a:p>
      </dgm:t>
    </dgm:pt>
    <dgm:pt modelId="{E612F9EA-5648-40D4-9B44-D3F2950808CC}" type="parTrans" cxnId="{FFEAE55D-CA8E-4715-88F9-BDDD7F6BD787}">
      <dgm:prSet/>
      <dgm:spPr/>
      <dgm:t>
        <a:bodyPr/>
        <a:lstStyle/>
        <a:p>
          <a:endParaRPr lang="en-US"/>
        </a:p>
      </dgm:t>
    </dgm:pt>
    <dgm:pt modelId="{6AFDE015-08B4-4960-BB45-73204A8DCBC1}" type="sibTrans" cxnId="{FFEAE55D-CA8E-4715-88F9-BDDD7F6BD787}">
      <dgm:prSet/>
      <dgm:spPr/>
      <dgm:t>
        <a:bodyPr/>
        <a:lstStyle/>
        <a:p>
          <a:endParaRPr lang="en-US"/>
        </a:p>
      </dgm:t>
    </dgm:pt>
    <dgm:pt modelId="{4593A206-B23D-4DE6-9F88-FA77782F38D3}" type="pres">
      <dgm:prSet presAssocID="{055E1806-3848-43FD-8ACB-048F20C119F7}" presName="outerComposite" presStyleCnt="0">
        <dgm:presLayoutVars>
          <dgm:chMax val="5"/>
          <dgm:dir/>
          <dgm:resizeHandles val="exact"/>
        </dgm:presLayoutVars>
      </dgm:prSet>
      <dgm:spPr/>
    </dgm:pt>
    <dgm:pt modelId="{71A44577-695A-4C59-BDCD-878123DF6450}" type="pres">
      <dgm:prSet presAssocID="{055E1806-3848-43FD-8ACB-048F20C119F7}" presName="dummyMaxCanvas" presStyleCnt="0">
        <dgm:presLayoutVars/>
      </dgm:prSet>
      <dgm:spPr/>
    </dgm:pt>
    <dgm:pt modelId="{23E6BB78-2D2F-45F5-BB45-A763A9A3CEA3}" type="pres">
      <dgm:prSet presAssocID="{055E1806-3848-43FD-8ACB-048F20C119F7}" presName="TwoNodes_1" presStyleLbl="node1" presStyleIdx="0" presStyleCnt="2">
        <dgm:presLayoutVars>
          <dgm:bulletEnabled val="1"/>
        </dgm:presLayoutVars>
      </dgm:prSet>
      <dgm:spPr/>
    </dgm:pt>
    <dgm:pt modelId="{EBF8820F-0877-4FB7-835D-05834E43F9EC}" type="pres">
      <dgm:prSet presAssocID="{055E1806-3848-43FD-8ACB-048F20C119F7}" presName="TwoNodes_2" presStyleLbl="node1" presStyleIdx="1" presStyleCnt="2" custScaleX="117647" custScaleY="119308">
        <dgm:presLayoutVars>
          <dgm:bulletEnabled val="1"/>
        </dgm:presLayoutVars>
      </dgm:prSet>
      <dgm:spPr/>
    </dgm:pt>
    <dgm:pt modelId="{95BFF396-C6E3-4145-9C9C-7155194688CC}" type="pres">
      <dgm:prSet presAssocID="{055E1806-3848-43FD-8ACB-048F20C119F7}" presName="TwoConn_1-2" presStyleLbl="fgAccFollowNode1" presStyleIdx="0" presStyleCnt="1">
        <dgm:presLayoutVars>
          <dgm:bulletEnabled val="1"/>
        </dgm:presLayoutVars>
      </dgm:prSet>
      <dgm:spPr/>
    </dgm:pt>
    <dgm:pt modelId="{FFF0D5BD-AFFC-41A9-B759-D34B6E7DF6EC}" type="pres">
      <dgm:prSet presAssocID="{055E1806-3848-43FD-8ACB-048F20C119F7}" presName="TwoNodes_1_text" presStyleLbl="node1" presStyleIdx="1" presStyleCnt="2">
        <dgm:presLayoutVars>
          <dgm:bulletEnabled val="1"/>
        </dgm:presLayoutVars>
      </dgm:prSet>
      <dgm:spPr/>
    </dgm:pt>
    <dgm:pt modelId="{014418A2-4444-40B3-863C-6B49A1E4991F}" type="pres">
      <dgm:prSet presAssocID="{055E1806-3848-43FD-8ACB-048F20C119F7}" presName="TwoNodes_2_text" presStyleLbl="node1" presStyleIdx="1" presStyleCnt="2">
        <dgm:presLayoutVars>
          <dgm:bulletEnabled val="1"/>
        </dgm:presLayoutVars>
      </dgm:prSet>
      <dgm:spPr/>
    </dgm:pt>
  </dgm:ptLst>
  <dgm:cxnLst>
    <dgm:cxn modelId="{87C54D14-5EB4-4349-BAE2-A8696DB8436A}" type="presOf" srcId="{6DF496E3-630B-48AA-98DA-F8D279DDCF94}" destId="{FFF0D5BD-AFFC-41A9-B759-D34B6E7DF6EC}" srcOrd="1" destOrd="0" presId="urn:microsoft.com/office/officeart/2005/8/layout/vProcess5"/>
    <dgm:cxn modelId="{10680935-7A1C-4003-AB71-54B5F6925092}" type="presOf" srcId="{B7C1C769-6970-4115-A510-B94A6B5D7E9C}" destId="{EBF8820F-0877-4FB7-835D-05834E43F9EC}" srcOrd="0" destOrd="0" presId="urn:microsoft.com/office/officeart/2005/8/layout/vProcess5"/>
    <dgm:cxn modelId="{28683539-12CC-48A2-B6FA-3F89F485E175}" type="presOf" srcId="{EFF0920D-F66D-471E-9556-0821FB8B5834}" destId="{95BFF396-C6E3-4145-9C9C-7155194688CC}" srcOrd="0" destOrd="0" presId="urn:microsoft.com/office/officeart/2005/8/layout/vProcess5"/>
    <dgm:cxn modelId="{FFEAE55D-CA8E-4715-88F9-BDDD7F6BD787}" srcId="{055E1806-3848-43FD-8ACB-048F20C119F7}" destId="{B7C1C769-6970-4115-A510-B94A6B5D7E9C}" srcOrd="1" destOrd="0" parTransId="{E612F9EA-5648-40D4-9B44-D3F2950808CC}" sibTransId="{6AFDE015-08B4-4960-BB45-73204A8DCBC1}"/>
    <dgm:cxn modelId="{F909E469-1351-45EB-A4B7-F15DDC62DBC7}" type="presOf" srcId="{6DF496E3-630B-48AA-98DA-F8D279DDCF94}" destId="{23E6BB78-2D2F-45F5-BB45-A763A9A3CEA3}" srcOrd="0" destOrd="0" presId="urn:microsoft.com/office/officeart/2005/8/layout/vProcess5"/>
    <dgm:cxn modelId="{707B2579-B84E-4438-A660-C0D6B913C5DD}" type="presOf" srcId="{B7C1C769-6970-4115-A510-B94A6B5D7E9C}" destId="{014418A2-4444-40B3-863C-6B49A1E4991F}" srcOrd="1" destOrd="0" presId="urn:microsoft.com/office/officeart/2005/8/layout/vProcess5"/>
    <dgm:cxn modelId="{104751C2-8607-4AB8-A022-8852FE923885}" type="presOf" srcId="{055E1806-3848-43FD-8ACB-048F20C119F7}" destId="{4593A206-B23D-4DE6-9F88-FA77782F38D3}" srcOrd="0" destOrd="0" presId="urn:microsoft.com/office/officeart/2005/8/layout/vProcess5"/>
    <dgm:cxn modelId="{BDC268F5-9FFD-4954-8737-22831BCBC9BE}" srcId="{055E1806-3848-43FD-8ACB-048F20C119F7}" destId="{6DF496E3-630B-48AA-98DA-F8D279DDCF94}" srcOrd="0" destOrd="0" parTransId="{07CEEDC1-88FD-4E19-9D3B-3D311D444173}" sibTransId="{EFF0920D-F66D-471E-9556-0821FB8B5834}"/>
    <dgm:cxn modelId="{379CA44D-05CB-4A3D-8013-09664D774DE5}" type="presParOf" srcId="{4593A206-B23D-4DE6-9F88-FA77782F38D3}" destId="{71A44577-695A-4C59-BDCD-878123DF6450}" srcOrd="0" destOrd="0" presId="urn:microsoft.com/office/officeart/2005/8/layout/vProcess5"/>
    <dgm:cxn modelId="{6B764F37-78B4-4B6A-B2A1-1E69214F302E}" type="presParOf" srcId="{4593A206-B23D-4DE6-9F88-FA77782F38D3}" destId="{23E6BB78-2D2F-45F5-BB45-A763A9A3CEA3}" srcOrd="1" destOrd="0" presId="urn:microsoft.com/office/officeart/2005/8/layout/vProcess5"/>
    <dgm:cxn modelId="{A3D8F8C9-79EB-47A2-ABCA-8C4F39440AD2}" type="presParOf" srcId="{4593A206-B23D-4DE6-9F88-FA77782F38D3}" destId="{EBF8820F-0877-4FB7-835D-05834E43F9EC}" srcOrd="2" destOrd="0" presId="urn:microsoft.com/office/officeart/2005/8/layout/vProcess5"/>
    <dgm:cxn modelId="{73A32D0E-EA96-4F82-96BB-E7C118862286}" type="presParOf" srcId="{4593A206-B23D-4DE6-9F88-FA77782F38D3}" destId="{95BFF396-C6E3-4145-9C9C-7155194688CC}" srcOrd="3" destOrd="0" presId="urn:microsoft.com/office/officeart/2005/8/layout/vProcess5"/>
    <dgm:cxn modelId="{2F7F21CD-71A8-4615-BB36-B58650BB0137}" type="presParOf" srcId="{4593A206-B23D-4DE6-9F88-FA77782F38D3}" destId="{FFF0D5BD-AFFC-41A9-B759-D34B6E7DF6EC}" srcOrd="4" destOrd="0" presId="urn:microsoft.com/office/officeart/2005/8/layout/vProcess5"/>
    <dgm:cxn modelId="{6FA81BE7-09C0-435B-859E-6284CE97C6F8}" type="presParOf" srcId="{4593A206-B23D-4DE6-9F88-FA77782F38D3}" destId="{014418A2-4444-40B3-863C-6B49A1E4991F}" srcOrd="5"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0D724DE-B3B2-467B-B344-63EA2FF7ED49}"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F01DE0C0-AF1F-4E56-811F-29F4ED55AF2D}">
      <dgm:prSet custT="1"/>
      <dgm:spPr>
        <a:solidFill>
          <a:schemeClr val="accent4">
            <a:lumMod val="40000"/>
            <a:lumOff val="60000"/>
          </a:schemeClr>
        </a:solidFill>
      </dgm:spPr>
      <dgm:t>
        <a:bodyPr/>
        <a:lstStyle/>
        <a:p>
          <a:r>
            <a:rPr lang="tr-TR" sz="2000" b="0" i="0">
              <a:solidFill>
                <a:schemeClr val="tx1"/>
              </a:solidFill>
              <a:latin typeface="Cambria" panose="02040503050406030204" pitchFamily="18" charset="0"/>
              <a:ea typeface="Cambria" panose="02040503050406030204" pitchFamily="18" charset="0"/>
            </a:rPr>
            <a:t>Önerilen B6 vitamini diyetle alımı ;</a:t>
          </a:r>
          <a:endParaRPr lang="en-US" sz="2000">
            <a:solidFill>
              <a:schemeClr val="tx1"/>
            </a:solidFill>
            <a:latin typeface="Cambria" panose="02040503050406030204" pitchFamily="18" charset="0"/>
            <a:ea typeface="Cambria" panose="02040503050406030204" pitchFamily="18" charset="0"/>
          </a:endParaRPr>
        </a:p>
      </dgm:t>
    </dgm:pt>
    <dgm:pt modelId="{ED166213-EE40-4B69-B9EA-8E6BE6C3DB4D}" type="parTrans" cxnId="{2B186A1D-5CD2-4233-8CFB-1F2DE216EA5F}">
      <dgm:prSet/>
      <dgm:spPr/>
      <dgm:t>
        <a:bodyPr/>
        <a:lstStyle/>
        <a:p>
          <a:endParaRPr lang="en-US"/>
        </a:p>
      </dgm:t>
    </dgm:pt>
    <dgm:pt modelId="{7BDE042C-3B4F-40C7-BB86-53D6D20D9A57}" type="sibTrans" cxnId="{2B186A1D-5CD2-4233-8CFB-1F2DE216EA5F}">
      <dgm:prSet/>
      <dgm:spPr>
        <a:solidFill>
          <a:schemeClr val="tx1">
            <a:lumMod val="95000"/>
            <a:lumOff val="5000"/>
            <a:alpha val="90000"/>
          </a:schemeClr>
        </a:solidFill>
      </dgm:spPr>
      <dgm:t>
        <a:bodyPr/>
        <a:lstStyle/>
        <a:p>
          <a:endParaRPr lang="en-US"/>
        </a:p>
      </dgm:t>
    </dgm:pt>
    <dgm:pt modelId="{32F0B828-0990-4A26-927C-278F16212B05}">
      <dgm:prSet custT="1"/>
      <dgm:spPr>
        <a:solidFill>
          <a:schemeClr val="accent4">
            <a:lumMod val="40000"/>
            <a:lumOff val="60000"/>
          </a:schemeClr>
        </a:solidFill>
      </dgm:spPr>
      <dgm:t>
        <a:bodyPr/>
        <a:lstStyle/>
        <a:p>
          <a:r>
            <a:rPr lang="tr-TR" sz="2000" b="0" i="0">
              <a:solidFill>
                <a:schemeClr val="tx1"/>
              </a:solidFill>
              <a:latin typeface="Cambria" panose="02040503050406030204" pitchFamily="18" charset="0"/>
              <a:ea typeface="Cambria" panose="02040503050406030204" pitchFamily="18" charset="0"/>
            </a:rPr>
            <a:t>Çocuklarda 0,5-1mg/gün arasında değişir</a:t>
          </a:r>
          <a:endParaRPr lang="en-US" sz="2000">
            <a:solidFill>
              <a:schemeClr val="tx1"/>
            </a:solidFill>
            <a:latin typeface="Cambria" panose="02040503050406030204" pitchFamily="18" charset="0"/>
            <a:ea typeface="Cambria" panose="02040503050406030204" pitchFamily="18" charset="0"/>
          </a:endParaRPr>
        </a:p>
      </dgm:t>
    </dgm:pt>
    <dgm:pt modelId="{4FC9F48D-C174-4A4D-8AAF-9C1A45B00FED}" type="parTrans" cxnId="{33771665-97ED-4F80-8364-82564CF902D3}">
      <dgm:prSet/>
      <dgm:spPr/>
      <dgm:t>
        <a:bodyPr/>
        <a:lstStyle/>
        <a:p>
          <a:endParaRPr lang="en-US"/>
        </a:p>
      </dgm:t>
    </dgm:pt>
    <dgm:pt modelId="{C6C50B36-57A6-407E-B46F-CBB052D283BC}" type="sibTrans" cxnId="{33771665-97ED-4F80-8364-82564CF902D3}">
      <dgm:prSet/>
      <dgm:spPr>
        <a:solidFill>
          <a:schemeClr val="tx1">
            <a:lumMod val="95000"/>
            <a:lumOff val="5000"/>
            <a:alpha val="90000"/>
          </a:schemeClr>
        </a:solidFill>
      </dgm:spPr>
      <dgm:t>
        <a:bodyPr/>
        <a:lstStyle/>
        <a:p>
          <a:endParaRPr lang="en-US"/>
        </a:p>
      </dgm:t>
    </dgm:pt>
    <dgm:pt modelId="{4F8113D2-D7E9-42C9-BA11-64A5501DF115}">
      <dgm:prSet custT="1"/>
      <dgm:spPr>
        <a:solidFill>
          <a:schemeClr val="accent4">
            <a:lumMod val="40000"/>
            <a:lumOff val="60000"/>
          </a:schemeClr>
        </a:solidFill>
      </dgm:spPr>
      <dgm:t>
        <a:bodyPr/>
        <a:lstStyle/>
        <a:p>
          <a:r>
            <a:rPr lang="tr-TR" sz="2000">
              <a:solidFill>
                <a:schemeClr val="tx1"/>
              </a:solidFill>
              <a:latin typeface="Cambria" panose="02040503050406030204" pitchFamily="18" charset="0"/>
              <a:ea typeface="Cambria" panose="02040503050406030204" pitchFamily="18" charset="0"/>
            </a:rPr>
            <a:t>G</a:t>
          </a:r>
          <a:r>
            <a:rPr lang="tr-TR" sz="2000" b="0" i="0">
              <a:solidFill>
                <a:schemeClr val="tx1"/>
              </a:solidFill>
              <a:latin typeface="Cambria" panose="02040503050406030204" pitchFamily="18" charset="0"/>
              <a:ea typeface="Cambria" panose="02040503050406030204" pitchFamily="18" charset="0"/>
            </a:rPr>
            <a:t>enç erkekler ve kadınlarda 1,3 mg/gün </a:t>
          </a:r>
          <a:endParaRPr lang="en-US" sz="2000">
            <a:solidFill>
              <a:schemeClr val="tx1"/>
            </a:solidFill>
            <a:latin typeface="Cambria" panose="02040503050406030204" pitchFamily="18" charset="0"/>
            <a:ea typeface="Cambria" panose="02040503050406030204" pitchFamily="18" charset="0"/>
          </a:endParaRPr>
        </a:p>
      </dgm:t>
    </dgm:pt>
    <dgm:pt modelId="{EDB8E42D-CCA5-4C6D-87BF-72A702EB4108}" type="parTrans" cxnId="{EA9A24F4-0CC9-4434-A784-AB62D934A08B}">
      <dgm:prSet/>
      <dgm:spPr/>
      <dgm:t>
        <a:bodyPr/>
        <a:lstStyle/>
        <a:p>
          <a:endParaRPr lang="en-US"/>
        </a:p>
      </dgm:t>
    </dgm:pt>
    <dgm:pt modelId="{B8D09196-3749-486F-A8DB-90084CF0F786}" type="sibTrans" cxnId="{EA9A24F4-0CC9-4434-A784-AB62D934A08B}">
      <dgm:prSet/>
      <dgm:spPr>
        <a:solidFill>
          <a:schemeClr val="tx1">
            <a:lumMod val="95000"/>
            <a:lumOff val="5000"/>
            <a:alpha val="90000"/>
          </a:schemeClr>
        </a:solidFill>
      </dgm:spPr>
      <dgm:t>
        <a:bodyPr/>
        <a:lstStyle/>
        <a:p>
          <a:endParaRPr lang="en-US"/>
        </a:p>
      </dgm:t>
    </dgm:pt>
    <dgm:pt modelId="{799CE5D7-B70C-4791-A632-8DB11A6B77E9}">
      <dgm:prSet custT="1"/>
      <dgm:spPr>
        <a:solidFill>
          <a:schemeClr val="accent4">
            <a:lumMod val="40000"/>
            <a:lumOff val="60000"/>
          </a:schemeClr>
        </a:solidFill>
      </dgm:spPr>
      <dgm:t>
        <a:bodyPr/>
        <a:lstStyle/>
        <a:p>
          <a:r>
            <a:rPr lang="tr-TR" sz="2000" b="0" i="0">
              <a:solidFill>
                <a:schemeClr val="tx1"/>
              </a:solidFill>
              <a:latin typeface="Cambria" panose="02040503050406030204" pitchFamily="18" charset="0"/>
              <a:ea typeface="Cambria" panose="02040503050406030204" pitchFamily="18" charset="0"/>
            </a:rPr>
            <a:t>50 yaş üstü erkeklerde 1,7 mg/gün </a:t>
          </a:r>
          <a:endParaRPr lang="en-US" sz="2000">
            <a:solidFill>
              <a:schemeClr val="tx1"/>
            </a:solidFill>
            <a:latin typeface="Cambria" panose="02040503050406030204" pitchFamily="18" charset="0"/>
            <a:ea typeface="Cambria" panose="02040503050406030204" pitchFamily="18" charset="0"/>
          </a:endParaRPr>
        </a:p>
      </dgm:t>
    </dgm:pt>
    <dgm:pt modelId="{65AB8D63-7143-4942-BA72-E4DA460948FF}" type="parTrans" cxnId="{E801BFB0-C908-4C22-959A-C47D95F70ACE}">
      <dgm:prSet/>
      <dgm:spPr/>
      <dgm:t>
        <a:bodyPr/>
        <a:lstStyle/>
        <a:p>
          <a:endParaRPr lang="en-US"/>
        </a:p>
      </dgm:t>
    </dgm:pt>
    <dgm:pt modelId="{7B7AFC8E-1C49-48CE-A35B-FB7845DAE5BA}" type="sibTrans" cxnId="{E801BFB0-C908-4C22-959A-C47D95F70ACE}">
      <dgm:prSet/>
      <dgm:spPr>
        <a:solidFill>
          <a:schemeClr val="tx1">
            <a:lumMod val="95000"/>
            <a:lumOff val="5000"/>
            <a:alpha val="90000"/>
          </a:schemeClr>
        </a:solidFill>
      </dgm:spPr>
      <dgm:t>
        <a:bodyPr/>
        <a:lstStyle/>
        <a:p>
          <a:endParaRPr lang="en-US"/>
        </a:p>
      </dgm:t>
    </dgm:pt>
    <dgm:pt modelId="{9C79393A-9669-4EAF-9ACF-6F1443AA4410}">
      <dgm:prSet custT="1"/>
      <dgm:spPr>
        <a:solidFill>
          <a:schemeClr val="accent4">
            <a:lumMod val="40000"/>
            <a:lumOff val="60000"/>
          </a:schemeClr>
        </a:solidFill>
      </dgm:spPr>
      <dgm:t>
        <a:bodyPr/>
        <a:lstStyle/>
        <a:p>
          <a:r>
            <a:rPr lang="tr-TR" sz="2000" b="0" i="0">
              <a:solidFill>
                <a:schemeClr val="tx1"/>
              </a:solidFill>
              <a:latin typeface="Cambria" panose="02040503050406030204" pitchFamily="18" charset="0"/>
              <a:ea typeface="Cambria" panose="02040503050406030204" pitchFamily="18" charset="0"/>
            </a:rPr>
            <a:t>50 yaşın üzerindeki kadınlar için ve 1,5 mg/gün şeklindedir</a:t>
          </a:r>
          <a:endParaRPr lang="en-US" sz="2000">
            <a:solidFill>
              <a:schemeClr val="tx1"/>
            </a:solidFill>
            <a:latin typeface="Cambria" panose="02040503050406030204" pitchFamily="18" charset="0"/>
            <a:ea typeface="Cambria" panose="02040503050406030204" pitchFamily="18" charset="0"/>
          </a:endParaRPr>
        </a:p>
      </dgm:t>
    </dgm:pt>
    <dgm:pt modelId="{65F607CE-DDEA-4464-B30E-F8D99734B3D0}" type="parTrans" cxnId="{D9E03658-50F9-4889-887C-5A5F56430142}">
      <dgm:prSet/>
      <dgm:spPr/>
      <dgm:t>
        <a:bodyPr/>
        <a:lstStyle/>
        <a:p>
          <a:endParaRPr lang="en-US"/>
        </a:p>
      </dgm:t>
    </dgm:pt>
    <dgm:pt modelId="{4F19B87D-C3C0-42B5-88D3-76ED36353031}" type="sibTrans" cxnId="{D9E03658-50F9-4889-887C-5A5F56430142}">
      <dgm:prSet/>
      <dgm:spPr/>
      <dgm:t>
        <a:bodyPr/>
        <a:lstStyle/>
        <a:p>
          <a:endParaRPr lang="en-US"/>
        </a:p>
      </dgm:t>
    </dgm:pt>
    <dgm:pt modelId="{C3E88589-D20D-4803-8344-6792E451C877}" type="pres">
      <dgm:prSet presAssocID="{B0D724DE-B3B2-467B-B344-63EA2FF7ED49}" presName="outerComposite" presStyleCnt="0">
        <dgm:presLayoutVars>
          <dgm:chMax val="5"/>
          <dgm:dir/>
          <dgm:resizeHandles val="exact"/>
        </dgm:presLayoutVars>
      </dgm:prSet>
      <dgm:spPr/>
    </dgm:pt>
    <dgm:pt modelId="{EE88D843-77CA-43C3-8C46-F67134EC1304}" type="pres">
      <dgm:prSet presAssocID="{B0D724DE-B3B2-467B-B344-63EA2FF7ED49}" presName="dummyMaxCanvas" presStyleCnt="0">
        <dgm:presLayoutVars/>
      </dgm:prSet>
      <dgm:spPr/>
    </dgm:pt>
    <dgm:pt modelId="{E68BE6C8-7AA7-470B-BB1C-86DDCC1C0B34}" type="pres">
      <dgm:prSet presAssocID="{B0D724DE-B3B2-467B-B344-63EA2FF7ED49}" presName="FiveNodes_1" presStyleLbl="node1" presStyleIdx="0" presStyleCnt="5">
        <dgm:presLayoutVars>
          <dgm:bulletEnabled val="1"/>
        </dgm:presLayoutVars>
      </dgm:prSet>
      <dgm:spPr/>
    </dgm:pt>
    <dgm:pt modelId="{250A76BF-82BD-4C62-A0E8-C88AABD2FC42}" type="pres">
      <dgm:prSet presAssocID="{B0D724DE-B3B2-467B-B344-63EA2FF7ED49}" presName="FiveNodes_2" presStyleLbl="node1" presStyleIdx="1" presStyleCnt="5">
        <dgm:presLayoutVars>
          <dgm:bulletEnabled val="1"/>
        </dgm:presLayoutVars>
      </dgm:prSet>
      <dgm:spPr/>
    </dgm:pt>
    <dgm:pt modelId="{73E5EE44-12F8-44E6-8B84-22ABE9010783}" type="pres">
      <dgm:prSet presAssocID="{B0D724DE-B3B2-467B-B344-63EA2FF7ED49}" presName="FiveNodes_3" presStyleLbl="node1" presStyleIdx="2" presStyleCnt="5">
        <dgm:presLayoutVars>
          <dgm:bulletEnabled val="1"/>
        </dgm:presLayoutVars>
      </dgm:prSet>
      <dgm:spPr/>
    </dgm:pt>
    <dgm:pt modelId="{F3BA732E-8F42-4948-B8AB-741BB46526B4}" type="pres">
      <dgm:prSet presAssocID="{B0D724DE-B3B2-467B-B344-63EA2FF7ED49}" presName="FiveNodes_4" presStyleLbl="node1" presStyleIdx="3" presStyleCnt="5">
        <dgm:presLayoutVars>
          <dgm:bulletEnabled val="1"/>
        </dgm:presLayoutVars>
      </dgm:prSet>
      <dgm:spPr/>
    </dgm:pt>
    <dgm:pt modelId="{D06C2E91-62F7-4A39-BD62-5A0312DB6B7C}" type="pres">
      <dgm:prSet presAssocID="{B0D724DE-B3B2-467B-B344-63EA2FF7ED49}" presName="FiveNodes_5" presStyleLbl="node1" presStyleIdx="4" presStyleCnt="5">
        <dgm:presLayoutVars>
          <dgm:bulletEnabled val="1"/>
        </dgm:presLayoutVars>
      </dgm:prSet>
      <dgm:spPr/>
    </dgm:pt>
    <dgm:pt modelId="{71C502F5-9B76-4C2B-B8A2-A83C75C90F87}" type="pres">
      <dgm:prSet presAssocID="{B0D724DE-B3B2-467B-B344-63EA2FF7ED49}" presName="FiveConn_1-2" presStyleLbl="fgAccFollowNode1" presStyleIdx="0" presStyleCnt="4">
        <dgm:presLayoutVars>
          <dgm:bulletEnabled val="1"/>
        </dgm:presLayoutVars>
      </dgm:prSet>
      <dgm:spPr/>
    </dgm:pt>
    <dgm:pt modelId="{82288F2E-DF89-487C-804A-91ACA86953DB}" type="pres">
      <dgm:prSet presAssocID="{B0D724DE-B3B2-467B-B344-63EA2FF7ED49}" presName="FiveConn_2-3" presStyleLbl="fgAccFollowNode1" presStyleIdx="1" presStyleCnt="4">
        <dgm:presLayoutVars>
          <dgm:bulletEnabled val="1"/>
        </dgm:presLayoutVars>
      </dgm:prSet>
      <dgm:spPr/>
    </dgm:pt>
    <dgm:pt modelId="{D5C99122-5358-4118-8E9D-8019B7DC734C}" type="pres">
      <dgm:prSet presAssocID="{B0D724DE-B3B2-467B-B344-63EA2FF7ED49}" presName="FiveConn_3-4" presStyleLbl="fgAccFollowNode1" presStyleIdx="2" presStyleCnt="4">
        <dgm:presLayoutVars>
          <dgm:bulletEnabled val="1"/>
        </dgm:presLayoutVars>
      </dgm:prSet>
      <dgm:spPr/>
    </dgm:pt>
    <dgm:pt modelId="{ACD5381B-9D5C-4E87-AE56-FC80D83CE325}" type="pres">
      <dgm:prSet presAssocID="{B0D724DE-B3B2-467B-B344-63EA2FF7ED49}" presName="FiveConn_4-5" presStyleLbl="fgAccFollowNode1" presStyleIdx="3" presStyleCnt="4">
        <dgm:presLayoutVars>
          <dgm:bulletEnabled val="1"/>
        </dgm:presLayoutVars>
      </dgm:prSet>
      <dgm:spPr/>
    </dgm:pt>
    <dgm:pt modelId="{30F48C63-47BA-4112-BBC4-267754AC427A}" type="pres">
      <dgm:prSet presAssocID="{B0D724DE-B3B2-467B-B344-63EA2FF7ED49}" presName="FiveNodes_1_text" presStyleLbl="node1" presStyleIdx="4" presStyleCnt="5">
        <dgm:presLayoutVars>
          <dgm:bulletEnabled val="1"/>
        </dgm:presLayoutVars>
      </dgm:prSet>
      <dgm:spPr/>
    </dgm:pt>
    <dgm:pt modelId="{85AFFBF0-FC10-4DC9-9CF5-769EB13B5E2F}" type="pres">
      <dgm:prSet presAssocID="{B0D724DE-B3B2-467B-B344-63EA2FF7ED49}" presName="FiveNodes_2_text" presStyleLbl="node1" presStyleIdx="4" presStyleCnt="5">
        <dgm:presLayoutVars>
          <dgm:bulletEnabled val="1"/>
        </dgm:presLayoutVars>
      </dgm:prSet>
      <dgm:spPr/>
    </dgm:pt>
    <dgm:pt modelId="{5CF155B8-AEDD-46BB-B8E0-884A87A7539E}" type="pres">
      <dgm:prSet presAssocID="{B0D724DE-B3B2-467B-B344-63EA2FF7ED49}" presName="FiveNodes_3_text" presStyleLbl="node1" presStyleIdx="4" presStyleCnt="5">
        <dgm:presLayoutVars>
          <dgm:bulletEnabled val="1"/>
        </dgm:presLayoutVars>
      </dgm:prSet>
      <dgm:spPr/>
    </dgm:pt>
    <dgm:pt modelId="{551F475E-C487-4F68-A8CD-AA760FF0461A}" type="pres">
      <dgm:prSet presAssocID="{B0D724DE-B3B2-467B-B344-63EA2FF7ED49}" presName="FiveNodes_4_text" presStyleLbl="node1" presStyleIdx="4" presStyleCnt="5">
        <dgm:presLayoutVars>
          <dgm:bulletEnabled val="1"/>
        </dgm:presLayoutVars>
      </dgm:prSet>
      <dgm:spPr/>
    </dgm:pt>
    <dgm:pt modelId="{B12A0420-86AA-40C4-AC8B-C842DAE09BE1}" type="pres">
      <dgm:prSet presAssocID="{B0D724DE-B3B2-467B-B344-63EA2FF7ED49}" presName="FiveNodes_5_text" presStyleLbl="node1" presStyleIdx="4" presStyleCnt="5">
        <dgm:presLayoutVars>
          <dgm:bulletEnabled val="1"/>
        </dgm:presLayoutVars>
      </dgm:prSet>
      <dgm:spPr/>
    </dgm:pt>
  </dgm:ptLst>
  <dgm:cxnLst>
    <dgm:cxn modelId="{BFF5BA00-8635-49A3-A728-13FE9F9C73BD}" type="presOf" srcId="{32F0B828-0990-4A26-927C-278F16212B05}" destId="{85AFFBF0-FC10-4DC9-9CF5-769EB13B5E2F}" srcOrd="1" destOrd="0" presId="urn:microsoft.com/office/officeart/2005/8/layout/vProcess5"/>
    <dgm:cxn modelId="{F1D42401-2186-4A93-A39C-6954AE0C0D06}" type="presOf" srcId="{9C79393A-9669-4EAF-9ACF-6F1443AA4410}" destId="{B12A0420-86AA-40C4-AC8B-C842DAE09BE1}" srcOrd="1" destOrd="0" presId="urn:microsoft.com/office/officeart/2005/8/layout/vProcess5"/>
    <dgm:cxn modelId="{391CC407-032A-477E-8CB3-4B7BD3587CCB}" type="presOf" srcId="{4F8113D2-D7E9-42C9-BA11-64A5501DF115}" destId="{73E5EE44-12F8-44E6-8B84-22ABE9010783}" srcOrd="0" destOrd="0" presId="urn:microsoft.com/office/officeart/2005/8/layout/vProcess5"/>
    <dgm:cxn modelId="{B1028308-2AF6-4E80-81B4-C87670A1C670}" type="presOf" srcId="{F01DE0C0-AF1F-4E56-811F-29F4ED55AF2D}" destId="{E68BE6C8-7AA7-470B-BB1C-86DDCC1C0B34}" srcOrd="0" destOrd="0" presId="urn:microsoft.com/office/officeart/2005/8/layout/vProcess5"/>
    <dgm:cxn modelId="{15F09F0E-2C2D-4821-8716-AEB568981419}" type="presOf" srcId="{799CE5D7-B70C-4791-A632-8DB11A6B77E9}" destId="{F3BA732E-8F42-4948-B8AB-741BB46526B4}" srcOrd="0" destOrd="0" presId="urn:microsoft.com/office/officeart/2005/8/layout/vProcess5"/>
    <dgm:cxn modelId="{889BCB16-6719-43E2-9D13-4DA4CF0A51C6}" type="presOf" srcId="{7BDE042C-3B4F-40C7-BB86-53D6D20D9A57}" destId="{71C502F5-9B76-4C2B-B8A2-A83C75C90F87}" srcOrd="0" destOrd="0" presId="urn:microsoft.com/office/officeart/2005/8/layout/vProcess5"/>
    <dgm:cxn modelId="{2B186A1D-5CD2-4233-8CFB-1F2DE216EA5F}" srcId="{B0D724DE-B3B2-467B-B344-63EA2FF7ED49}" destId="{F01DE0C0-AF1F-4E56-811F-29F4ED55AF2D}" srcOrd="0" destOrd="0" parTransId="{ED166213-EE40-4B69-B9EA-8E6BE6C3DB4D}" sibTransId="{7BDE042C-3B4F-40C7-BB86-53D6D20D9A57}"/>
    <dgm:cxn modelId="{47CA9D38-BA9E-408B-9405-4852722FA0D7}" type="presOf" srcId="{B8D09196-3749-486F-A8DB-90084CF0F786}" destId="{D5C99122-5358-4118-8E9D-8019B7DC734C}" srcOrd="0" destOrd="0" presId="urn:microsoft.com/office/officeart/2005/8/layout/vProcess5"/>
    <dgm:cxn modelId="{33771665-97ED-4F80-8364-82564CF902D3}" srcId="{B0D724DE-B3B2-467B-B344-63EA2FF7ED49}" destId="{32F0B828-0990-4A26-927C-278F16212B05}" srcOrd="1" destOrd="0" parTransId="{4FC9F48D-C174-4A4D-8AAF-9C1A45B00FED}" sibTransId="{C6C50B36-57A6-407E-B46F-CBB052D283BC}"/>
    <dgm:cxn modelId="{F8F11A6A-5B14-46DF-A239-4668D4B8230C}" type="presOf" srcId="{F01DE0C0-AF1F-4E56-811F-29F4ED55AF2D}" destId="{30F48C63-47BA-4112-BBC4-267754AC427A}" srcOrd="1" destOrd="0" presId="urn:microsoft.com/office/officeart/2005/8/layout/vProcess5"/>
    <dgm:cxn modelId="{D9E03658-50F9-4889-887C-5A5F56430142}" srcId="{B0D724DE-B3B2-467B-B344-63EA2FF7ED49}" destId="{9C79393A-9669-4EAF-9ACF-6F1443AA4410}" srcOrd="4" destOrd="0" parTransId="{65F607CE-DDEA-4464-B30E-F8D99734B3D0}" sibTransId="{4F19B87D-C3C0-42B5-88D3-76ED36353031}"/>
    <dgm:cxn modelId="{1E1C4888-F4D8-4782-A125-A9773EF7CF04}" type="presOf" srcId="{32F0B828-0990-4A26-927C-278F16212B05}" destId="{250A76BF-82BD-4C62-A0E8-C88AABD2FC42}" srcOrd="0" destOrd="0" presId="urn:microsoft.com/office/officeart/2005/8/layout/vProcess5"/>
    <dgm:cxn modelId="{E879EB8C-FCB4-4EAE-9469-8E4F0542F83C}" type="presOf" srcId="{799CE5D7-B70C-4791-A632-8DB11A6B77E9}" destId="{551F475E-C487-4F68-A8CD-AA760FF0461A}" srcOrd="1" destOrd="0" presId="urn:microsoft.com/office/officeart/2005/8/layout/vProcess5"/>
    <dgm:cxn modelId="{6C41BCAC-86DB-4E43-A9CB-97B8043B0593}" type="presOf" srcId="{9C79393A-9669-4EAF-9ACF-6F1443AA4410}" destId="{D06C2E91-62F7-4A39-BD62-5A0312DB6B7C}" srcOrd="0" destOrd="0" presId="urn:microsoft.com/office/officeart/2005/8/layout/vProcess5"/>
    <dgm:cxn modelId="{E801BFB0-C908-4C22-959A-C47D95F70ACE}" srcId="{B0D724DE-B3B2-467B-B344-63EA2FF7ED49}" destId="{799CE5D7-B70C-4791-A632-8DB11A6B77E9}" srcOrd="3" destOrd="0" parTransId="{65AB8D63-7143-4942-BA72-E4DA460948FF}" sibTransId="{7B7AFC8E-1C49-48CE-A35B-FB7845DAE5BA}"/>
    <dgm:cxn modelId="{99CF9BBA-84A1-445B-8820-82348C5E9FE0}" type="presOf" srcId="{C6C50B36-57A6-407E-B46F-CBB052D283BC}" destId="{82288F2E-DF89-487C-804A-91ACA86953DB}" srcOrd="0" destOrd="0" presId="urn:microsoft.com/office/officeart/2005/8/layout/vProcess5"/>
    <dgm:cxn modelId="{0586EDC1-2D80-4EDB-AECC-0889F2FD09D0}" type="presOf" srcId="{4F8113D2-D7E9-42C9-BA11-64A5501DF115}" destId="{5CF155B8-AEDD-46BB-B8E0-884A87A7539E}" srcOrd="1" destOrd="0" presId="urn:microsoft.com/office/officeart/2005/8/layout/vProcess5"/>
    <dgm:cxn modelId="{A793B8D8-2EE3-49A6-B74F-9DA400FACD54}" type="presOf" srcId="{7B7AFC8E-1C49-48CE-A35B-FB7845DAE5BA}" destId="{ACD5381B-9D5C-4E87-AE56-FC80D83CE325}" srcOrd="0" destOrd="0" presId="urn:microsoft.com/office/officeart/2005/8/layout/vProcess5"/>
    <dgm:cxn modelId="{EA0125DF-CC86-4BB1-8727-927014F389BB}" type="presOf" srcId="{B0D724DE-B3B2-467B-B344-63EA2FF7ED49}" destId="{C3E88589-D20D-4803-8344-6792E451C877}" srcOrd="0" destOrd="0" presId="urn:microsoft.com/office/officeart/2005/8/layout/vProcess5"/>
    <dgm:cxn modelId="{EA9A24F4-0CC9-4434-A784-AB62D934A08B}" srcId="{B0D724DE-B3B2-467B-B344-63EA2FF7ED49}" destId="{4F8113D2-D7E9-42C9-BA11-64A5501DF115}" srcOrd="2" destOrd="0" parTransId="{EDB8E42D-CCA5-4C6D-87BF-72A702EB4108}" sibTransId="{B8D09196-3749-486F-A8DB-90084CF0F786}"/>
    <dgm:cxn modelId="{E9D62D31-2DB4-4E67-9BB2-685AE11B27DA}" type="presParOf" srcId="{C3E88589-D20D-4803-8344-6792E451C877}" destId="{EE88D843-77CA-43C3-8C46-F67134EC1304}" srcOrd="0" destOrd="0" presId="urn:microsoft.com/office/officeart/2005/8/layout/vProcess5"/>
    <dgm:cxn modelId="{AB385FF6-5230-4AC9-BC1A-917784E7D2B8}" type="presParOf" srcId="{C3E88589-D20D-4803-8344-6792E451C877}" destId="{E68BE6C8-7AA7-470B-BB1C-86DDCC1C0B34}" srcOrd="1" destOrd="0" presId="urn:microsoft.com/office/officeart/2005/8/layout/vProcess5"/>
    <dgm:cxn modelId="{E8FF1924-FA0B-4037-A467-B47B1A33AFA1}" type="presParOf" srcId="{C3E88589-D20D-4803-8344-6792E451C877}" destId="{250A76BF-82BD-4C62-A0E8-C88AABD2FC42}" srcOrd="2" destOrd="0" presId="urn:microsoft.com/office/officeart/2005/8/layout/vProcess5"/>
    <dgm:cxn modelId="{D54B0833-0CB2-47F6-9257-424F52E5D39D}" type="presParOf" srcId="{C3E88589-D20D-4803-8344-6792E451C877}" destId="{73E5EE44-12F8-44E6-8B84-22ABE9010783}" srcOrd="3" destOrd="0" presId="urn:microsoft.com/office/officeart/2005/8/layout/vProcess5"/>
    <dgm:cxn modelId="{7F246D6D-C8EA-495A-9EEB-F7149B1E56B3}" type="presParOf" srcId="{C3E88589-D20D-4803-8344-6792E451C877}" destId="{F3BA732E-8F42-4948-B8AB-741BB46526B4}" srcOrd="4" destOrd="0" presId="urn:microsoft.com/office/officeart/2005/8/layout/vProcess5"/>
    <dgm:cxn modelId="{4E4CC0B6-94F3-417C-AF1E-9738F95E6C62}" type="presParOf" srcId="{C3E88589-D20D-4803-8344-6792E451C877}" destId="{D06C2E91-62F7-4A39-BD62-5A0312DB6B7C}" srcOrd="5" destOrd="0" presId="urn:microsoft.com/office/officeart/2005/8/layout/vProcess5"/>
    <dgm:cxn modelId="{50C49AD7-E92C-46EE-AE16-D00E93230BA3}" type="presParOf" srcId="{C3E88589-D20D-4803-8344-6792E451C877}" destId="{71C502F5-9B76-4C2B-B8A2-A83C75C90F87}" srcOrd="6" destOrd="0" presId="urn:microsoft.com/office/officeart/2005/8/layout/vProcess5"/>
    <dgm:cxn modelId="{2C0FB2A2-3B26-4AF6-AB1C-4DFFCE7BBB73}" type="presParOf" srcId="{C3E88589-D20D-4803-8344-6792E451C877}" destId="{82288F2E-DF89-487C-804A-91ACA86953DB}" srcOrd="7" destOrd="0" presId="urn:microsoft.com/office/officeart/2005/8/layout/vProcess5"/>
    <dgm:cxn modelId="{1A28BD03-A9D1-4632-B5FD-FCC92F8DF5A4}" type="presParOf" srcId="{C3E88589-D20D-4803-8344-6792E451C877}" destId="{D5C99122-5358-4118-8E9D-8019B7DC734C}" srcOrd="8" destOrd="0" presId="urn:microsoft.com/office/officeart/2005/8/layout/vProcess5"/>
    <dgm:cxn modelId="{2442D621-0EBE-4B3E-AE1D-BF2B009B459C}" type="presParOf" srcId="{C3E88589-D20D-4803-8344-6792E451C877}" destId="{ACD5381B-9D5C-4E87-AE56-FC80D83CE325}" srcOrd="9" destOrd="0" presId="urn:microsoft.com/office/officeart/2005/8/layout/vProcess5"/>
    <dgm:cxn modelId="{89B6DAC3-9F53-41CE-B9A4-11D3BA78BE9C}" type="presParOf" srcId="{C3E88589-D20D-4803-8344-6792E451C877}" destId="{30F48C63-47BA-4112-BBC4-267754AC427A}" srcOrd="10" destOrd="0" presId="urn:microsoft.com/office/officeart/2005/8/layout/vProcess5"/>
    <dgm:cxn modelId="{404F36C6-9A73-4066-8F36-1A7BBF080455}" type="presParOf" srcId="{C3E88589-D20D-4803-8344-6792E451C877}" destId="{85AFFBF0-FC10-4DC9-9CF5-769EB13B5E2F}" srcOrd="11" destOrd="0" presId="urn:microsoft.com/office/officeart/2005/8/layout/vProcess5"/>
    <dgm:cxn modelId="{2D55AA87-E10B-460A-986C-DAFD47FD0144}" type="presParOf" srcId="{C3E88589-D20D-4803-8344-6792E451C877}" destId="{5CF155B8-AEDD-46BB-B8E0-884A87A7539E}" srcOrd="12" destOrd="0" presId="urn:microsoft.com/office/officeart/2005/8/layout/vProcess5"/>
    <dgm:cxn modelId="{E3E7F1B2-F614-4A68-B355-805C8A644156}" type="presParOf" srcId="{C3E88589-D20D-4803-8344-6792E451C877}" destId="{551F475E-C487-4F68-A8CD-AA760FF0461A}" srcOrd="13" destOrd="0" presId="urn:microsoft.com/office/officeart/2005/8/layout/vProcess5"/>
    <dgm:cxn modelId="{6CA3AFF3-2207-4B25-811C-E6E4AE7A37DF}" type="presParOf" srcId="{C3E88589-D20D-4803-8344-6792E451C877}" destId="{B12A0420-86AA-40C4-AC8B-C842DAE09BE1}" srcOrd="14"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06624C1-201F-4165-9712-2BD51E5C12B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CA9793D-2D32-4802-8DFF-A41B0BC53310}">
      <dgm:prSet custT="1"/>
      <dgm:spPr/>
      <dgm:t>
        <a:bodyPr/>
        <a:lstStyle/>
        <a:p>
          <a:r>
            <a:rPr lang="tr-TR" sz="1700">
              <a:latin typeface="Cambria" panose="02040503050406030204" pitchFamily="18" charset="0"/>
              <a:ea typeface="Cambria" panose="02040503050406030204" pitchFamily="18" charset="0"/>
            </a:rPr>
            <a:t>Kemik ve diş yapımı, kas kontraksiyonu, sinir iletimi, koagülasyon, homeostaz için gereklidir</a:t>
          </a:r>
          <a:endParaRPr lang="en-US" sz="1700">
            <a:latin typeface="Cambria" panose="02040503050406030204" pitchFamily="18" charset="0"/>
            <a:ea typeface="Cambria" panose="02040503050406030204" pitchFamily="18" charset="0"/>
          </a:endParaRPr>
        </a:p>
      </dgm:t>
    </dgm:pt>
    <dgm:pt modelId="{6CF6B87B-0812-4FB8-BABC-4B9190B8E201}" type="parTrans" cxnId="{8EA89073-E4D5-43CB-A284-3C6A416EF748}">
      <dgm:prSet/>
      <dgm:spPr/>
      <dgm:t>
        <a:bodyPr/>
        <a:lstStyle/>
        <a:p>
          <a:endParaRPr lang="en-US"/>
        </a:p>
      </dgm:t>
    </dgm:pt>
    <dgm:pt modelId="{55B15C9B-4FEE-4E04-8592-9AE4356A209E}" type="sibTrans" cxnId="{8EA89073-E4D5-43CB-A284-3C6A416EF748}">
      <dgm:prSet/>
      <dgm:spPr/>
      <dgm:t>
        <a:bodyPr/>
        <a:lstStyle/>
        <a:p>
          <a:endParaRPr lang="en-US"/>
        </a:p>
      </dgm:t>
    </dgm:pt>
    <dgm:pt modelId="{00894995-2BB9-43D0-963E-6C7922DA7294}">
      <dgm:prSet custT="1"/>
      <dgm:spPr/>
      <dgm:t>
        <a:bodyPr/>
        <a:lstStyle/>
        <a:p>
          <a:r>
            <a:rPr lang="tr-TR" sz="1700">
              <a:latin typeface="Cambria" panose="02040503050406030204" pitchFamily="18" charset="0"/>
              <a:ea typeface="Cambria" panose="02040503050406030204" pitchFamily="18" charset="0"/>
            </a:rPr>
            <a:t>Kalsiyum emilimini; D vitamini, sütte bulunan laktoz, C vitamini, organik asitler, bazı amino asitler kolaylaştırır</a:t>
          </a:r>
          <a:endParaRPr lang="en-US" sz="1700">
            <a:latin typeface="Cambria" panose="02040503050406030204" pitchFamily="18" charset="0"/>
            <a:ea typeface="Cambria" panose="02040503050406030204" pitchFamily="18" charset="0"/>
          </a:endParaRPr>
        </a:p>
      </dgm:t>
    </dgm:pt>
    <dgm:pt modelId="{1B925E89-5970-43E0-BF21-C5CFFA8A26F8}" type="parTrans" cxnId="{396DE3EF-4AD5-4FA8-8FDB-50E8ADBC5209}">
      <dgm:prSet/>
      <dgm:spPr/>
      <dgm:t>
        <a:bodyPr/>
        <a:lstStyle/>
        <a:p>
          <a:endParaRPr lang="en-US"/>
        </a:p>
      </dgm:t>
    </dgm:pt>
    <dgm:pt modelId="{C1CB03B4-DA1F-449A-A22C-72C509271B8F}" type="sibTrans" cxnId="{396DE3EF-4AD5-4FA8-8FDB-50E8ADBC5209}">
      <dgm:prSet/>
      <dgm:spPr/>
      <dgm:t>
        <a:bodyPr/>
        <a:lstStyle/>
        <a:p>
          <a:endParaRPr lang="en-US"/>
        </a:p>
      </dgm:t>
    </dgm:pt>
    <dgm:pt modelId="{9C7B307D-D63B-4E2F-B086-7886A528748A}">
      <dgm:prSet custT="1"/>
      <dgm:spPr/>
      <dgm:t>
        <a:bodyPr/>
        <a:lstStyle/>
        <a:p>
          <a:r>
            <a:rPr lang="tr-TR" sz="1700">
              <a:latin typeface="Cambria" panose="02040503050406030204" pitchFamily="18" charset="0"/>
              <a:ea typeface="Cambria" panose="02040503050406030204" pitchFamily="18" charset="0"/>
            </a:rPr>
            <a:t>Günlük kalsiyum ihtiyacı yetişkin bireyler için günlük 1000 mg’dir, gebelik ve laktasyon döneminde ihtiyaç 1300 mg’dir</a:t>
          </a:r>
          <a:endParaRPr lang="en-US" sz="1700">
            <a:latin typeface="Cambria" panose="02040503050406030204" pitchFamily="18" charset="0"/>
            <a:ea typeface="Cambria" panose="02040503050406030204" pitchFamily="18" charset="0"/>
          </a:endParaRPr>
        </a:p>
      </dgm:t>
    </dgm:pt>
    <dgm:pt modelId="{9AFEC8D5-F63C-451E-8273-4BB5575833B1}" type="parTrans" cxnId="{BE4419BA-E152-469D-8169-0D8C17593A6C}">
      <dgm:prSet/>
      <dgm:spPr/>
      <dgm:t>
        <a:bodyPr/>
        <a:lstStyle/>
        <a:p>
          <a:endParaRPr lang="en-US"/>
        </a:p>
      </dgm:t>
    </dgm:pt>
    <dgm:pt modelId="{B25DE38C-995B-4730-BA7C-DBCF196D69D1}" type="sibTrans" cxnId="{BE4419BA-E152-469D-8169-0D8C17593A6C}">
      <dgm:prSet/>
      <dgm:spPr/>
      <dgm:t>
        <a:bodyPr/>
        <a:lstStyle/>
        <a:p>
          <a:endParaRPr lang="en-US"/>
        </a:p>
      </dgm:t>
    </dgm:pt>
    <dgm:pt modelId="{3FB10BDF-94B5-4663-BD77-D6EDCC40E697}" type="pres">
      <dgm:prSet presAssocID="{706624C1-201F-4165-9712-2BD51E5C12BD}" presName="root" presStyleCnt="0">
        <dgm:presLayoutVars>
          <dgm:dir/>
          <dgm:resizeHandles val="exact"/>
        </dgm:presLayoutVars>
      </dgm:prSet>
      <dgm:spPr/>
    </dgm:pt>
    <dgm:pt modelId="{F32AA289-9970-4CBC-97DC-2BE213CF7350}" type="pres">
      <dgm:prSet presAssocID="{CCA9793D-2D32-4802-8DFF-A41B0BC53310}" presName="compNode" presStyleCnt="0"/>
      <dgm:spPr/>
    </dgm:pt>
    <dgm:pt modelId="{73108434-0FDF-4857-A43A-8A7CED9FE1F1}" type="pres">
      <dgm:prSet presAssocID="{CCA9793D-2D32-4802-8DFF-A41B0BC53310}" presName="bgRect" presStyleLbl="bgShp" presStyleIdx="0" presStyleCnt="3"/>
      <dgm:spPr/>
    </dgm:pt>
    <dgm:pt modelId="{81805726-2B2B-4516-8D9B-4CBDB00BBDAE}" type="pres">
      <dgm:prSet presAssocID="{CCA9793D-2D32-4802-8DFF-A41B0BC53310}"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iş"/>
        </a:ext>
      </dgm:extLst>
    </dgm:pt>
    <dgm:pt modelId="{4E6B9725-A904-4CB3-93EF-D8A5374033E0}" type="pres">
      <dgm:prSet presAssocID="{CCA9793D-2D32-4802-8DFF-A41B0BC53310}" presName="spaceRect" presStyleCnt="0"/>
      <dgm:spPr/>
    </dgm:pt>
    <dgm:pt modelId="{ADCA9BEB-C92B-42B2-9967-051F43D62968}" type="pres">
      <dgm:prSet presAssocID="{CCA9793D-2D32-4802-8DFF-A41B0BC53310}" presName="parTx" presStyleLbl="revTx" presStyleIdx="0" presStyleCnt="3">
        <dgm:presLayoutVars>
          <dgm:chMax val="0"/>
          <dgm:chPref val="0"/>
        </dgm:presLayoutVars>
      </dgm:prSet>
      <dgm:spPr/>
    </dgm:pt>
    <dgm:pt modelId="{5C3AB951-040D-402C-8102-6505D8FBAC72}" type="pres">
      <dgm:prSet presAssocID="{55B15C9B-4FEE-4E04-8592-9AE4356A209E}" presName="sibTrans" presStyleCnt="0"/>
      <dgm:spPr/>
    </dgm:pt>
    <dgm:pt modelId="{4F9B2C7F-E25A-47FC-8E9B-E6868BB2ACEB}" type="pres">
      <dgm:prSet presAssocID="{00894995-2BB9-43D0-963E-6C7922DA7294}" presName="compNode" presStyleCnt="0"/>
      <dgm:spPr/>
    </dgm:pt>
    <dgm:pt modelId="{518A59B0-E270-41D3-804B-44520DC879F3}" type="pres">
      <dgm:prSet presAssocID="{00894995-2BB9-43D0-963E-6C7922DA7294}" presName="bgRect" presStyleLbl="bgShp" presStyleIdx="1" presStyleCnt="3"/>
      <dgm:spPr/>
    </dgm:pt>
    <dgm:pt modelId="{CF57C2F8-8315-4BBD-89F8-E71DB5695EDF}" type="pres">
      <dgm:prSet presAssocID="{00894995-2BB9-43D0-963E-6C7922DA7294}"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Karpuz"/>
        </a:ext>
      </dgm:extLst>
    </dgm:pt>
    <dgm:pt modelId="{395F67DF-3E5B-44E1-8F24-8AAE4ABF2EE2}" type="pres">
      <dgm:prSet presAssocID="{00894995-2BB9-43D0-963E-6C7922DA7294}" presName="spaceRect" presStyleCnt="0"/>
      <dgm:spPr/>
    </dgm:pt>
    <dgm:pt modelId="{B37EAEAB-6DB8-4726-B38E-087761D4E687}" type="pres">
      <dgm:prSet presAssocID="{00894995-2BB9-43D0-963E-6C7922DA7294}" presName="parTx" presStyleLbl="revTx" presStyleIdx="1" presStyleCnt="3">
        <dgm:presLayoutVars>
          <dgm:chMax val="0"/>
          <dgm:chPref val="0"/>
        </dgm:presLayoutVars>
      </dgm:prSet>
      <dgm:spPr/>
    </dgm:pt>
    <dgm:pt modelId="{D4D802BF-E17E-4C0F-90DA-EE1BDEC567F6}" type="pres">
      <dgm:prSet presAssocID="{C1CB03B4-DA1F-449A-A22C-72C509271B8F}" presName="sibTrans" presStyleCnt="0"/>
      <dgm:spPr/>
    </dgm:pt>
    <dgm:pt modelId="{790110F2-156C-447A-A4E1-99D9BAE46549}" type="pres">
      <dgm:prSet presAssocID="{9C7B307D-D63B-4E2F-B086-7886A528748A}" presName="compNode" presStyleCnt="0"/>
      <dgm:spPr/>
    </dgm:pt>
    <dgm:pt modelId="{D2A1405F-FC5A-463D-9354-C75C85599CF6}" type="pres">
      <dgm:prSet presAssocID="{9C7B307D-D63B-4E2F-B086-7886A528748A}" presName="bgRect" presStyleLbl="bgShp" presStyleIdx="2" presStyleCnt="3"/>
      <dgm:spPr/>
    </dgm:pt>
    <dgm:pt modelId="{6E6BC54E-1B10-4FD6-B6BA-EC7CE789DB27}" type="pres">
      <dgm:prSet presAssocID="{9C7B307D-D63B-4E2F-B086-7886A528748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Kitaplar"/>
        </a:ext>
      </dgm:extLst>
    </dgm:pt>
    <dgm:pt modelId="{B095E88A-4515-4677-8AA1-4D23D1BA04AE}" type="pres">
      <dgm:prSet presAssocID="{9C7B307D-D63B-4E2F-B086-7886A528748A}" presName="spaceRect" presStyleCnt="0"/>
      <dgm:spPr/>
    </dgm:pt>
    <dgm:pt modelId="{DCBF73C0-1E9B-4926-8BB4-FFBCBF4AD8FE}" type="pres">
      <dgm:prSet presAssocID="{9C7B307D-D63B-4E2F-B086-7886A528748A}" presName="parTx" presStyleLbl="revTx" presStyleIdx="2" presStyleCnt="3">
        <dgm:presLayoutVars>
          <dgm:chMax val="0"/>
          <dgm:chPref val="0"/>
        </dgm:presLayoutVars>
      </dgm:prSet>
      <dgm:spPr/>
    </dgm:pt>
  </dgm:ptLst>
  <dgm:cxnLst>
    <dgm:cxn modelId="{DC217B68-4143-40D2-AB48-A851A225EA4E}" type="presOf" srcId="{706624C1-201F-4165-9712-2BD51E5C12BD}" destId="{3FB10BDF-94B5-4663-BD77-D6EDCC40E697}" srcOrd="0" destOrd="0" presId="urn:microsoft.com/office/officeart/2018/2/layout/IconVerticalSolidList"/>
    <dgm:cxn modelId="{8EA89073-E4D5-43CB-A284-3C6A416EF748}" srcId="{706624C1-201F-4165-9712-2BD51E5C12BD}" destId="{CCA9793D-2D32-4802-8DFF-A41B0BC53310}" srcOrd="0" destOrd="0" parTransId="{6CF6B87B-0812-4FB8-BABC-4B9190B8E201}" sibTransId="{55B15C9B-4FEE-4E04-8592-9AE4356A209E}"/>
    <dgm:cxn modelId="{16D43E87-66F5-44E4-805B-D7073007072A}" type="presOf" srcId="{CCA9793D-2D32-4802-8DFF-A41B0BC53310}" destId="{ADCA9BEB-C92B-42B2-9967-051F43D62968}" srcOrd="0" destOrd="0" presId="urn:microsoft.com/office/officeart/2018/2/layout/IconVerticalSolidList"/>
    <dgm:cxn modelId="{B2129F98-AAFF-4960-8A14-A2FD697C81F6}" type="presOf" srcId="{9C7B307D-D63B-4E2F-B086-7886A528748A}" destId="{DCBF73C0-1E9B-4926-8BB4-FFBCBF4AD8FE}" srcOrd="0" destOrd="0" presId="urn:microsoft.com/office/officeart/2018/2/layout/IconVerticalSolidList"/>
    <dgm:cxn modelId="{BE4419BA-E152-469D-8169-0D8C17593A6C}" srcId="{706624C1-201F-4165-9712-2BD51E5C12BD}" destId="{9C7B307D-D63B-4E2F-B086-7886A528748A}" srcOrd="2" destOrd="0" parTransId="{9AFEC8D5-F63C-451E-8273-4BB5575833B1}" sibTransId="{B25DE38C-995B-4730-BA7C-DBCF196D69D1}"/>
    <dgm:cxn modelId="{396DE3EF-4AD5-4FA8-8FDB-50E8ADBC5209}" srcId="{706624C1-201F-4165-9712-2BD51E5C12BD}" destId="{00894995-2BB9-43D0-963E-6C7922DA7294}" srcOrd="1" destOrd="0" parTransId="{1B925E89-5970-43E0-BF21-C5CFFA8A26F8}" sibTransId="{C1CB03B4-DA1F-449A-A22C-72C509271B8F}"/>
    <dgm:cxn modelId="{FE8B91F6-D34D-42A4-9D8A-1C4A799A9242}" type="presOf" srcId="{00894995-2BB9-43D0-963E-6C7922DA7294}" destId="{B37EAEAB-6DB8-4726-B38E-087761D4E687}" srcOrd="0" destOrd="0" presId="urn:microsoft.com/office/officeart/2018/2/layout/IconVerticalSolidList"/>
    <dgm:cxn modelId="{5BDD40CE-AE11-4EDD-918B-A7E32246EF4D}" type="presParOf" srcId="{3FB10BDF-94B5-4663-BD77-D6EDCC40E697}" destId="{F32AA289-9970-4CBC-97DC-2BE213CF7350}" srcOrd="0" destOrd="0" presId="urn:microsoft.com/office/officeart/2018/2/layout/IconVerticalSolidList"/>
    <dgm:cxn modelId="{5285B670-5D77-4AAE-A3AA-0071EA26406F}" type="presParOf" srcId="{F32AA289-9970-4CBC-97DC-2BE213CF7350}" destId="{73108434-0FDF-4857-A43A-8A7CED9FE1F1}" srcOrd="0" destOrd="0" presId="urn:microsoft.com/office/officeart/2018/2/layout/IconVerticalSolidList"/>
    <dgm:cxn modelId="{9A54F7CF-BA1F-4426-9E0B-5D00882DADCA}" type="presParOf" srcId="{F32AA289-9970-4CBC-97DC-2BE213CF7350}" destId="{81805726-2B2B-4516-8D9B-4CBDB00BBDAE}" srcOrd="1" destOrd="0" presId="urn:microsoft.com/office/officeart/2018/2/layout/IconVerticalSolidList"/>
    <dgm:cxn modelId="{50E3E1AB-523A-45A3-BB8F-9BD32990D4CA}" type="presParOf" srcId="{F32AA289-9970-4CBC-97DC-2BE213CF7350}" destId="{4E6B9725-A904-4CB3-93EF-D8A5374033E0}" srcOrd="2" destOrd="0" presId="urn:microsoft.com/office/officeart/2018/2/layout/IconVerticalSolidList"/>
    <dgm:cxn modelId="{AB25583A-F801-4C84-985D-2002EF60BD1B}" type="presParOf" srcId="{F32AA289-9970-4CBC-97DC-2BE213CF7350}" destId="{ADCA9BEB-C92B-42B2-9967-051F43D62968}" srcOrd="3" destOrd="0" presId="urn:microsoft.com/office/officeart/2018/2/layout/IconVerticalSolidList"/>
    <dgm:cxn modelId="{B67EA7A5-390E-4564-AFB8-3B5331FFCE88}" type="presParOf" srcId="{3FB10BDF-94B5-4663-BD77-D6EDCC40E697}" destId="{5C3AB951-040D-402C-8102-6505D8FBAC72}" srcOrd="1" destOrd="0" presId="urn:microsoft.com/office/officeart/2018/2/layout/IconVerticalSolidList"/>
    <dgm:cxn modelId="{9B0E0168-5BB8-4A5C-B3DA-131B84B0CD16}" type="presParOf" srcId="{3FB10BDF-94B5-4663-BD77-D6EDCC40E697}" destId="{4F9B2C7F-E25A-47FC-8E9B-E6868BB2ACEB}" srcOrd="2" destOrd="0" presId="urn:microsoft.com/office/officeart/2018/2/layout/IconVerticalSolidList"/>
    <dgm:cxn modelId="{2D948A95-DFE6-48CD-AEF0-6E535D1788F2}" type="presParOf" srcId="{4F9B2C7F-E25A-47FC-8E9B-E6868BB2ACEB}" destId="{518A59B0-E270-41D3-804B-44520DC879F3}" srcOrd="0" destOrd="0" presId="urn:microsoft.com/office/officeart/2018/2/layout/IconVerticalSolidList"/>
    <dgm:cxn modelId="{15239DCA-D0C7-4E89-AE16-C59565804D32}" type="presParOf" srcId="{4F9B2C7F-E25A-47FC-8E9B-E6868BB2ACEB}" destId="{CF57C2F8-8315-4BBD-89F8-E71DB5695EDF}" srcOrd="1" destOrd="0" presId="urn:microsoft.com/office/officeart/2018/2/layout/IconVerticalSolidList"/>
    <dgm:cxn modelId="{D433DE16-A767-4F2E-A272-3FCE094F78C1}" type="presParOf" srcId="{4F9B2C7F-E25A-47FC-8E9B-E6868BB2ACEB}" destId="{395F67DF-3E5B-44E1-8F24-8AAE4ABF2EE2}" srcOrd="2" destOrd="0" presId="urn:microsoft.com/office/officeart/2018/2/layout/IconVerticalSolidList"/>
    <dgm:cxn modelId="{801A3665-4004-47EB-8838-8D874B905C11}" type="presParOf" srcId="{4F9B2C7F-E25A-47FC-8E9B-E6868BB2ACEB}" destId="{B37EAEAB-6DB8-4726-B38E-087761D4E687}" srcOrd="3" destOrd="0" presId="urn:microsoft.com/office/officeart/2018/2/layout/IconVerticalSolidList"/>
    <dgm:cxn modelId="{F575CF3B-713D-4E86-997F-DE93DB0CCE11}" type="presParOf" srcId="{3FB10BDF-94B5-4663-BD77-D6EDCC40E697}" destId="{D4D802BF-E17E-4C0F-90DA-EE1BDEC567F6}" srcOrd="3" destOrd="0" presId="urn:microsoft.com/office/officeart/2018/2/layout/IconVerticalSolidList"/>
    <dgm:cxn modelId="{D0A9E768-D987-4EDE-9CF6-304D0FF1ED64}" type="presParOf" srcId="{3FB10BDF-94B5-4663-BD77-D6EDCC40E697}" destId="{790110F2-156C-447A-A4E1-99D9BAE46549}" srcOrd="4" destOrd="0" presId="urn:microsoft.com/office/officeart/2018/2/layout/IconVerticalSolidList"/>
    <dgm:cxn modelId="{9E999D89-F9A7-4A55-A71D-A51ADC4A93CD}" type="presParOf" srcId="{790110F2-156C-447A-A4E1-99D9BAE46549}" destId="{D2A1405F-FC5A-463D-9354-C75C85599CF6}" srcOrd="0" destOrd="0" presId="urn:microsoft.com/office/officeart/2018/2/layout/IconVerticalSolidList"/>
    <dgm:cxn modelId="{613493D8-03FE-4F67-8904-D1BD6E381120}" type="presParOf" srcId="{790110F2-156C-447A-A4E1-99D9BAE46549}" destId="{6E6BC54E-1B10-4FD6-B6BA-EC7CE789DB27}" srcOrd="1" destOrd="0" presId="urn:microsoft.com/office/officeart/2018/2/layout/IconVerticalSolidList"/>
    <dgm:cxn modelId="{C227583F-FA2B-4980-9860-56C7AF27B2FA}" type="presParOf" srcId="{790110F2-156C-447A-A4E1-99D9BAE46549}" destId="{B095E88A-4515-4677-8AA1-4D23D1BA04AE}" srcOrd="2" destOrd="0" presId="urn:microsoft.com/office/officeart/2018/2/layout/IconVerticalSolidList"/>
    <dgm:cxn modelId="{101DE47F-96F9-4DF6-81A2-0FD57A0C55E9}" type="presParOf" srcId="{790110F2-156C-447A-A4E1-99D9BAE46549}" destId="{DCBF73C0-1E9B-4926-8BB4-FFBCBF4AD8F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CC6CDD-8189-49DF-9170-EAEECA5B484C}">
      <dsp:nvSpPr>
        <dsp:cNvPr id="0" name=""/>
        <dsp:cNvSpPr/>
      </dsp:nvSpPr>
      <dsp:spPr>
        <a:xfrm>
          <a:off x="0" y="0"/>
          <a:ext cx="6217920" cy="1022603"/>
        </a:xfrm>
        <a:prstGeom prst="roundRect">
          <a:avLst>
            <a:gd name="adj" fmla="val 10000"/>
          </a:avLst>
        </a:prstGeom>
        <a:solidFill>
          <a:schemeClr val="accent4">
            <a:lumMod val="60000"/>
            <a:lumOff val="40000"/>
          </a:schemeClr>
        </a:solid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a:t>D vitamini yeterliliği 25(OH)D konsantrasyonunun ≥20 ng/mL olması olarak tanımlanır</a:t>
          </a:r>
          <a:endParaRPr lang="en-US" sz="2000" kern="1200"/>
        </a:p>
      </dsp:txBody>
      <dsp:txXfrm>
        <a:off x="29951" y="29951"/>
        <a:ext cx="5028040" cy="962701"/>
      </dsp:txXfrm>
    </dsp:sp>
    <dsp:sp modelId="{BBA3322B-7AE2-47DF-8CD6-11CAF625135A}">
      <dsp:nvSpPr>
        <dsp:cNvPr id="0" name=""/>
        <dsp:cNvSpPr/>
      </dsp:nvSpPr>
      <dsp:spPr>
        <a:xfrm>
          <a:off x="520750" y="1208531"/>
          <a:ext cx="6217920" cy="1022603"/>
        </a:xfrm>
        <a:prstGeom prst="roundRect">
          <a:avLst>
            <a:gd name="adj" fmla="val 10000"/>
          </a:avLst>
        </a:prstGeom>
        <a:solidFill>
          <a:schemeClr val="accent4">
            <a:lumMod val="60000"/>
            <a:lumOff val="40000"/>
          </a:schemeClr>
        </a:solid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a:t>D vitamini eksikliği, 25(OH)D konsantrasyonunun </a:t>
          </a:r>
          <a:r>
            <a:rPr lang="tr-TR" sz="2000" b="0" i="0" kern="1200"/>
            <a:t> </a:t>
          </a:r>
          <a:r>
            <a:rPr lang="en-US" sz="2000" b="0" i="0" kern="1200"/>
            <a:t>12 ila &lt;20 ng/mL olması olarak tanımlanır</a:t>
          </a:r>
          <a:endParaRPr lang="en-US" sz="2000" kern="1200"/>
        </a:p>
      </dsp:txBody>
      <dsp:txXfrm>
        <a:off x="550701" y="1238482"/>
        <a:ext cx="4972574" cy="962701"/>
      </dsp:txXfrm>
    </dsp:sp>
    <dsp:sp modelId="{24D2F734-F07B-492A-9B83-7C19F5B2BC53}">
      <dsp:nvSpPr>
        <dsp:cNvPr id="0" name=""/>
        <dsp:cNvSpPr/>
      </dsp:nvSpPr>
      <dsp:spPr>
        <a:xfrm>
          <a:off x="1033729" y="2417063"/>
          <a:ext cx="6217920" cy="1022603"/>
        </a:xfrm>
        <a:prstGeom prst="roundRect">
          <a:avLst>
            <a:gd name="adj" fmla="val 10000"/>
          </a:avLst>
        </a:prstGeom>
        <a:solidFill>
          <a:schemeClr val="accent4">
            <a:lumMod val="60000"/>
            <a:lumOff val="40000"/>
          </a:schemeClr>
        </a:solid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a:t>D vitamini </a:t>
          </a:r>
          <a:r>
            <a:rPr lang="tr-TR" sz="2000" kern="1200"/>
            <a:t>ileri </a:t>
          </a:r>
          <a:r>
            <a:rPr lang="en-US" sz="2000" b="0" i="0" kern="1200"/>
            <a:t>eksikliği, 25(OH)D düzeyinin &lt;12 ng/mL  olması olarak tanımlanır</a:t>
          </a:r>
          <a:endParaRPr lang="en-US" sz="2000" kern="1200"/>
        </a:p>
      </dsp:txBody>
      <dsp:txXfrm>
        <a:off x="1063680" y="2447014"/>
        <a:ext cx="4980347" cy="962701"/>
      </dsp:txXfrm>
    </dsp:sp>
    <dsp:sp modelId="{980DA778-9D55-4D64-8645-40600666F9C8}">
      <dsp:nvSpPr>
        <dsp:cNvPr id="0" name=""/>
        <dsp:cNvSpPr/>
      </dsp:nvSpPr>
      <dsp:spPr>
        <a:xfrm>
          <a:off x="1554479" y="3625595"/>
          <a:ext cx="6217920" cy="1022603"/>
        </a:xfrm>
        <a:prstGeom prst="roundRect">
          <a:avLst>
            <a:gd name="adj" fmla="val 10000"/>
          </a:avLst>
        </a:prstGeom>
        <a:solidFill>
          <a:schemeClr val="accent4">
            <a:lumMod val="60000"/>
            <a:lumOff val="40000"/>
          </a:schemeClr>
        </a:solid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a:t>D vitamini toksisitesi </a:t>
          </a:r>
          <a:r>
            <a:rPr lang="tr-TR" sz="2000" b="0" i="0" kern="1200"/>
            <a:t>serumda </a:t>
          </a:r>
          <a:r>
            <a:rPr lang="en-US" sz="2000" b="0" i="0" kern="1200"/>
            <a:t> 25(OH)D düzeyinin &gt;1</a:t>
          </a:r>
          <a:r>
            <a:rPr lang="tr-TR" sz="2000" b="0" i="0" kern="1200"/>
            <a:t>5</a:t>
          </a:r>
          <a:r>
            <a:rPr lang="en-US" sz="2000" b="0" i="0" kern="1200"/>
            <a:t>0 ng/mL olması olarak tanımlanır</a:t>
          </a:r>
          <a:endParaRPr lang="en-US" sz="2000" kern="1200"/>
        </a:p>
      </dsp:txBody>
      <dsp:txXfrm>
        <a:off x="1584430" y="3655546"/>
        <a:ext cx="4972574" cy="962701"/>
      </dsp:txXfrm>
    </dsp:sp>
    <dsp:sp modelId="{8A92EF45-B4B0-41FF-A8B2-FB325E3361F1}">
      <dsp:nvSpPr>
        <dsp:cNvPr id="0" name=""/>
        <dsp:cNvSpPr/>
      </dsp:nvSpPr>
      <dsp:spPr>
        <a:xfrm>
          <a:off x="5553227" y="783221"/>
          <a:ext cx="664692" cy="664692"/>
        </a:xfrm>
        <a:prstGeom prst="downArrow">
          <a:avLst>
            <a:gd name="adj1" fmla="val 55000"/>
            <a:gd name="adj2" fmla="val 45000"/>
          </a:avLst>
        </a:prstGeom>
        <a:solidFill>
          <a:schemeClr val="bg1">
            <a:alpha val="90000"/>
          </a:schemeClr>
        </a:solidFill>
        <a:ln w="9525"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5702783" y="783221"/>
        <a:ext cx="365580" cy="500181"/>
      </dsp:txXfrm>
    </dsp:sp>
    <dsp:sp modelId="{0EBD2B98-DA4B-4ECE-B845-9A3C535E03C5}">
      <dsp:nvSpPr>
        <dsp:cNvPr id="0" name=""/>
        <dsp:cNvSpPr/>
      </dsp:nvSpPr>
      <dsp:spPr>
        <a:xfrm>
          <a:off x="6073978" y="1991753"/>
          <a:ext cx="664692" cy="664692"/>
        </a:xfrm>
        <a:prstGeom prst="downArrow">
          <a:avLst>
            <a:gd name="adj1" fmla="val 55000"/>
            <a:gd name="adj2" fmla="val 45000"/>
          </a:avLst>
        </a:prstGeom>
        <a:solidFill>
          <a:schemeClr val="bg1">
            <a:alpha val="90000"/>
          </a:schemeClr>
        </a:solidFill>
        <a:ln w="9525" cap="rnd" cmpd="sng" algn="ctr">
          <a:solidFill>
            <a:schemeClr val="accent2">
              <a:tint val="40000"/>
              <a:alpha val="90000"/>
              <a:hueOff val="-1129"/>
              <a:satOff val="-620"/>
              <a:lumOff val="122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6223534" y="1991753"/>
        <a:ext cx="365580" cy="500181"/>
      </dsp:txXfrm>
    </dsp:sp>
    <dsp:sp modelId="{8A73E6D3-3E1A-4911-85A5-1CE88D08E6B4}">
      <dsp:nvSpPr>
        <dsp:cNvPr id="0" name=""/>
        <dsp:cNvSpPr/>
      </dsp:nvSpPr>
      <dsp:spPr>
        <a:xfrm>
          <a:off x="6586956" y="3200285"/>
          <a:ext cx="664692" cy="664692"/>
        </a:xfrm>
        <a:prstGeom prst="downArrow">
          <a:avLst>
            <a:gd name="adj1" fmla="val 55000"/>
            <a:gd name="adj2" fmla="val 45000"/>
          </a:avLst>
        </a:prstGeom>
        <a:solidFill>
          <a:schemeClr val="bg1">
            <a:alpha val="90000"/>
          </a:schemeClr>
        </a:solidFill>
        <a:ln w="9525" cap="rnd" cmpd="sng" algn="ctr">
          <a:solidFill>
            <a:schemeClr val="accent2">
              <a:tint val="40000"/>
              <a:alpha val="90000"/>
              <a:hueOff val="-2258"/>
              <a:satOff val="-1241"/>
              <a:lumOff val="2447"/>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6736512" y="3200285"/>
        <a:ext cx="365580" cy="5001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96B460-76EE-4F95-AFD3-434E6B296F71}">
      <dsp:nvSpPr>
        <dsp:cNvPr id="0" name=""/>
        <dsp:cNvSpPr/>
      </dsp:nvSpPr>
      <dsp:spPr>
        <a:xfrm>
          <a:off x="203822" y="106916"/>
          <a:ext cx="3324167" cy="351000"/>
        </a:xfrm>
        <a:prstGeom prst="roundRect">
          <a:avLst/>
        </a:prstGeom>
        <a:solidFill>
          <a:schemeClr val="accent4">
            <a:lumMod val="60000"/>
            <a:lumOff val="4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b" anchorCtr="0">
          <a:noAutofit/>
        </a:bodyPr>
        <a:lstStyle/>
        <a:p>
          <a:pPr marL="0" lvl="0" indent="0" algn="l" defTabSz="666750">
            <a:lnSpc>
              <a:spcPct val="90000"/>
            </a:lnSpc>
            <a:spcBef>
              <a:spcPct val="0"/>
            </a:spcBef>
            <a:spcAft>
              <a:spcPct val="35000"/>
            </a:spcAft>
            <a:buNone/>
          </a:pPr>
          <a:r>
            <a:rPr lang="en-US" sz="1500" b="1" kern="1200"/>
            <a:t>Açıklanamayan</a:t>
          </a:r>
          <a:endParaRPr lang="en-US" sz="1500" kern="1200"/>
        </a:p>
      </dsp:txBody>
      <dsp:txXfrm>
        <a:off x="220956" y="124050"/>
        <a:ext cx="3289899" cy="316732"/>
      </dsp:txXfrm>
    </dsp:sp>
    <dsp:sp modelId="{C923A4AC-34CE-4E3B-A9F5-EB51375AA2F7}">
      <dsp:nvSpPr>
        <dsp:cNvPr id="0" name=""/>
        <dsp:cNvSpPr/>
      </dsp:nvSpPr>
      <dsp:spPr>
        <a:xfrm>
          <a:off x="86886" y="569027"/>
          <a:ext cx="3830986" cy="650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5786" tIns="22860" rIns="128016" bIns="22860" numCol="1" spcCol="1270" anchor="t" anchorCtr="0">
          <a:noAutofit/>
        </a:bodyPr>
        <a:lstStyle/>
        <a:p>
          <a:pPr marL="171450" lvl="1" indent="-171450" algn="l" defTabSz="800100">
            <a:lnSpc>
              <a:spcPct val="90000"/>
            </a:lnSpc>
            <a:spcBef>
              <a:spcPct val="0"/>
            </a:spcBef>
            <a:spcAft>
              <a:spcPct val="20000"/>
            </a:spcAft>
            <a:buClr>
              <a:schemeClr val="accent4">
                <a:lumMod val="60000"/>
                <a:lumOff val="40000"/>
              </a:schemeClr>
            </a:buClr>
            <a:buFont typeface="Wingdings" panose="05000000000000000000" pitchFamily="2" charset="2"/>
            <a:buChar char="Ø"/>
          </a:pPr>
          <a:r>
            <a:rPr lang="en-US" sz="1800" b="1" kern="1200"/>
            <a:t>Anemi</a:t>
          </a:r>
          <a:endParaRPr lang="en-US" sz="1800" kern="1200"/>
        </a:p>
        <a:p>
          <a:pPr marL="171450" lvl="1" indent="-171450" algn="l" defTabSz="800100">
            <a:lnSpc>
              <a:spcPct val="90000"/>
            </a:lnSpc>
            <a:spcBef>
              <a:spcPct val="0"/>
            </a:spcBef>
            <a:spcAft>
              <a:spcPct val="20000"/>
            </a:spcAft>
            <a:buClr>
              <a:schemeClr val="accent4">
                <a:lumMod val="60000"/>
                <a:lumOff val="40000"/>
              </a:schemeClr>
            </a:buClr>
            <a:buFont typeface="Wingdings" panose="05000000000000000000" pitchFamily="2" charset="2"/>
            <a:buChar char="Ø"/>
          </a:pPr>
          <a:r>
            <a:rPr lang="en-US" sz="1800" b="1" kern="1200"/>
            <a:t>Nöropsikiatrik bulgu</a:t>
          </a:r>
          <a:endParaRPr lang="en-US" sz="1800" kern="1200"/>
        </a:p>
      </dsp:txBody>
      <dsp:txXfrm>
        <a:off x="86886" y="569027"/>
        <a:ext cx="3830986" cy="650886"/>
      </dsp:txXfrm>
    </dsp:sp>
    <dsp:sp modelId="{44E63997-0727-4285-A9D5-346729450CEE}">
      <dsp:nvSpPr>
        <dsp:cNvPr id="0" name=""/>
        <dsp:cNvSpPr/>
      </dsp:nvSpPr>
      <dsp:spPr>
        <a:xfrm>
          <a:off x="4495827" y="106913"/>
          <a:ext cx="3229023" cy="351000"/>
        </a:xfrm>
        <a:prstGeom prst="roundRect">
          <a:avLst/>
        </a:prstGeom>
        <a:solidFill>
          <a:schemeClr val="accent4">
            <a:lumMod val="60000"/>
            <a:lumOff val="4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a:t>Gastrointestinal sistem bulguları</a:t>
          </a:r>
          <a:endParaRPr lang="en-US" sz="1500" kern="1200"/>
        </a:p>
      </dsp:txBody>
      <dsp:txXfrm>
        <a:off x="4512961" y="124047"/>
        <a:ext cx="3194755" cy="316732"/>
      </dsp:txXfrm>
    </dsp:sp>
    <dsp:sp modelId="{C6D556B7-3237-4A2A-A525-55922F3E5E25}">
      <dsp:nvSpPr>
        <dsp:cNvPr id="0" name=""/>
        <dsp:cNvSpPr/>
      </dsp:nvSpPr>
      <dsp:spPr>
        <a:xfrm>
          <a:off x="4309124" y="551698"/>
          <a:ext cx="3594696" cy="2872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5786" tIns="22860" rIns="128016" bIns="22860" numCol="1" spcCol="1270" anchor="t" anchorCtr="0">
          <a:noAutofit/>
        </a:bodyPr>
        <a:lstStyle/>
        <a:p>
          <a:pPr marL="171450" lvl="1" indent="-171450" algn="l" defTabSz="800100">
            <a:lnSpc>
              <a:spcPct val="90000"/>
            </a:lnSpc>
            <a:spcBef>
              <a:spcPct val="0"/>
            </a:spcBef>
            <a:spcAft>
              <a:spcPct val="20000"/>
            </a:spcAft>
            <a:buClr>
              <a:schemeClr val="accent4">
                <a:lumMod val="60000"/>
                <a:lumOff val="40000"/>
              </a:schemeClr>
            </a:buClr>
            <a:buFont typeface="Wingdings" panose="05000000000000000000" pitchFamily="2" charset="2"/>
            <a:buChar char="Ø"/>
          </a:pPr>
          <a:r>
            <a:rPr lang="en-US" sz="1800" b="1" kern="1200"/>
            <a:t>İştahsızlık, glossit, ishal</a:t>
          </a:r>
          <a:endParaRPr lang="en-US" sz="1800" kern="1200"/>
        </a:p>
      </dsp:txBody>
      <dsp:txXfrm>
        <a:off x="4309124" y="551698"/>
        <a:ext cx="3594696" cy="287215"/>
      </dsp:txXfrm>
    </dsp:sp>
    <dsp:sp modelId="{17274C7E-EA34-4AD5-8E7A-3C85C551BB4D}">
      <dsp:nvSpPr>
        <dsp:cNvPr id="0" name=""/>
        <dsp:cNvSpPr/>
      </dsp:nvSpPr>
      <dsp:spPr>
        <a:xfrm>
          <a:off x="2362171" y="1512621"/>
          <a:ext cx="3324167" cy="351000"/>
        </a:xfrm>
        <a:prstGeom prst="roundRect">
          <a:avLst/>
        </a:prstGeom>
        <a:solidFill>
          <a:schemeClr val="accent4">
            <a:lumMod val="60000"/>
            <a:lumOff val="4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a:t>Riskli gruplar</a:t>
          </a:r>
          <a:endParaRPr lang="en-US" sz="1500" kern="1200"/>
        </a:p>
      </dsp:txBody>
      <dsp:txXfrm>
        <a:off x="2379305" y="1529755"/>
        <a:ext cx="3289899" cy="316732"/>
      </dsp:txXfrm>
    </dsp:sp>
    <dsp:sp modelId="{1D387012-EA28-4530-B64C-2B8D69CF11F3}">
      <dsp:nvSpPr>
        <dsp:cNvPr id="0" name=""/>
        <dsp:cNvSpPr/>
      </dsp:nvSpPr>
      <dsp:spPr>
        <a:xfrm>
          <a:off x="720067" y="1964760"/>
          <a:ext cx="7336177" cy="27603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5786" tIns="22860" rIns="128016" bIns="22860" numCol="1" spcCol="1270" anchor="t" anchorCtr="0">
          <a:noAutofit/>
        </a:bodyPr>
        <a:lstStyle/>
        <a:p>
          <a:pPr marL="171450" lvl="1" indent="-171450" algn="l" defTabSz="800100">
            <a:lnSpc>
              <a:spcPct val="90000"/>
            </a:lnSpc>
            <a:spcBef>
              <a:spcPct val="0"/>
            </a:spcBef>
            <a:spcAft>
              <a:spcPct val="20000"/>
            </a:spcAft>
            <a:buClr>
              <a:schemeClr val="accent4">
                <a:lumMod val="60000"/>
                <a:lumOff val="40000"/>
              </a:schemeClr>
            </a:buClr>
            <a:buFont typeface="Wingdings" panose="05000000000000000000" pitchFamily="2" charset="2"/>
            <a:buChar char="Ø"/>
          </a:pPr>
          <a:r>
            <a:rPr lang="en-US" sz="1800" b="1" kern="1200"/>
            <a:t>Vejeteryenler /kısıtlı diyet tüketenler</a:t>
          </a:r>
        </a:p>
        <a:p>
          <a:pPr marL="171450" lvl="1" indent="-171450" algn="l" defTabSz="800100">
            <a:lnSpc>
              <a:spcPct val="90000"/>
            </a:lnSpc>
            <a:spcBef>
              <a:spcPct val="0"/>
            </a:spcBef>
            <a:spcAft>
              <a:spcPct val="20000"/>
            </a:spcAft>
            <a:buClr>
              <a:schemeClr val="accent4">
                <a:lumMod val="60000"/>
                <a:lumOff val="40000"/>
              </a:schemeClr>
            </a:buClr>
            <a:buFont typeface="Wingdings" panose="05000000000000000000" pitchFamily="2" charset="2"/>
            <a:buChar char="Ø"/>
          </a:pPr>
          <a:r>
            <a:rPr lang="en-US" sz="1800" b="1" kern="1200"/>
            <a:t>Annede eksiklik varsa tek</a:t>
          </a:r>
          <a:r>
            <a:rPr lang="tr-TR" sz="1800" b="1" kern="1200"/>
            <a:t> </a:t>
          </a:r>
          <a:r>
            <a:rPr lang="en-US" sz="1800" b="1" kern="1200"/>
            <a:t>başına anne sütüyle beslenme</a:t>
          </a:r>
        </a:p>
        <a:p>
          <a:pPr marL="171450" lvl="1" indent="-171450" algn="l" defTabSz="800100">
            <a:lnSpc>
              <a:spcPct val="90000"/>
            </a:lnSpc>
            <a:spcBef>
              <a:spcPct val="0"/>
            </a:spcBef>
            <a:spcAft>
              <a:spcPct val="20000"/>
            </a:spcAft>
            <a:buClr>
              <a:schemeClr val="accent4">
                <a:lumMod val="60000"/>
                <a:lumOff val="40000"/>
              </a:schemeClr>
            </a:buClr>
            <a:buFont typeface="Wingdings" panose="05000000000000000000" pitchFamily="2" charset="2"/>
            <a:buChar char="Ø"/>
          </a:pPr>
          <a:r>
            <a:rPr lang="en-US" sz="1800" b="1" kern="1200"/>
            <a:t>Mide, barsak hastalığı</a:t>
          </a:r>
        </a:p>
        <a:p>
          <a:pPr marL="342900" lvl="2" indent="-171450" algn="l" defTabSz="800100">
            <a:lnSpc>
              <a:spcPct val="90000"/>
            </a:lnSpc>
            <a:spcBef>
              <a:spcPct val="0"/>
            </a:spcBef>
            <a:spcAft>
              <a:spcPct val="20000"/>
            </a:spcAft>
            <a:buClr>
              <a:schemeClr val="accent4">
                <a:lumMod val="60000"/>
                <a:lumOff val="40000"/>
              </a:schemeClr>
            </a:buClr>
            <a:buFont typeface="Arial" panose="020B0604020202020204" pitchFamily="34" charset="0"/>
            <a:buChar char="•"/>
          </a:pPr>
          <a:r>
            <a:rPr lang="en-US" sz="1800" b="1" kern="1200"/>
            <a:t>Atrofik gastrit</a:t>
          </a:r>
        </a:p>
        <a:p>
          <a:pPr marL="342900" lvl="2" indent="-171450" algn="l" defTabSz="800100">
            <a:lnSpc>
              <a:spcPct val="90000"/>
            </a:lnSpc>
            <a:spcBef>
              <a:spcPct val="0"/>
            </a:spcBef>
            <a:spcAft>
              <a:spcPct val="20000"/>
            </a:spcAft>
            <a:buClr>
              <a:schemeClr val="accent4">
                <a:lumMod val="60000"/>
                <a:lumOff val="40000"/>
              </a:schemeClr>
            </a:buClr>
            <a:buFont typeface="Arial" panose="020B0604020202020204" pitchFamily="34" charset="0"/>
            <a:buChar char="•"/>
          </a:pPr>
          <a:r>
            <a:rPr lang="en-US" sz="1800" b="1" kern="1200"/>
            <a:t>Midede yetersiz pepsin, intrensek faktör, hidroklorik asid  salgısı</a:t>
          </a:r>
        </a:p>
        <a:p>
          <a:pPr marL="342900" lvl="2" indent="-171450" algn="l" defTabSz="800100">
            <a:lnSpc>
              <a:spcPct val="90000"/>
            </a:lnSpc>
            <a:spcBef>
              <a:spcPct val="0"/>
            </a:spcBef>
            <a:spcAft>
              <a:spcPct val="20000"/>
            </a:spcAft>
            <a:buClr>
              <a:schemeClr val="accent4">
                <a:lumMod val="60000"/>
                <a:lumOff val="40000"/>
              </a:schemeClr>
            </a:buClr>
            <a:buFont typeface="Arial" panose="020B0604020202020204" pitchFamily="34" charset="0"/>
            <a:buChar char="•"/>
          </a:pPr>
          <a:r>
            <a:rPr lang="en-US" sz="1800" b="1" kern="1200"/>
            <a:t>Pankreas enzimleri yetersizliği</a:t>
          </a:r>
        </a:p>
        <a:p>
          <a:pPr marL="342900" lvl="2" indent="-171450" algn="l" defTabSz="800100">
            <a:lnSpc>
              <a:spcPct val="90000"/>
            </a:lnSpc>
            <a:spcBef>
              <a:spcPct val="0"/>
            </a:spcBef>
            <a:spcAft>
              <a:spcPct val="20000"/>
            </a:spcAft>
            <a:buClr>
              <a:schemeClr val="accent4">
                <a:lumMod val="60000"/>
                <a:lumOff val="40000"/>
              </a:schemeClr>
            </a:buClr>
            <a:buFont typeface="Arial" panose="020B0604020202020204" pitchFamily="34" charset="0"/>
            <a:buChar char="•"/>
          </a:pPr>
          <a:r>
            <a:rPr lang="en-US" sz="1800" b="1" kern="1200"/>
            <a:t>Barsak hastalığı olanlar</a:t>
          </a:r>
        </a:p>
        <a:p>
          <a:pPr marL="171450" lvl="1" indent="-171450" algn="l" defTabSz="800100">
            <a:lnSpc>
              <a:spcPct val="90000"/>
            </a:lnSpc>
            <a:spcBef>
              <a:spcPct val="0"/>
            </a:spcBef>
            <a:spcAft>
              <a:spcPct val="20000"/>
            </a:spcAft>
            <a:buClr>
              <a:schemeClr val="accent4">
                <a:lumMod val="60000"/>
                <a:lumOff val="40000"/>
              </a:schemeClr>
            </a:buClr>
            <a:buFont typeface="Wingdings" panose="05000000000000000000" pitchFamily="2" charset="2"/>
            <a:buChar char="Ø"/>
          </a:pPr>
          <a:r>
            <a:rPr lang="en-US" sz="1800" b="1" kern="1200"/>
            <a:t>Otoimmun hastalıklar (Graves, tiroidit</a:t>
          </a:r>
          <a:r>
            <a:rPr lang="tr-TR" sz="1800" b="1" kern="1200"/>
            <a:t>…</a:t>
          </a:r>
          <a:r>
            <a:rPr lang="en-US" sz="1800" b="1" kern="1200"/>
            <a:t>)</a:t>
          </a:r>
        </a:p>
        <a:p>
          <a:pPr marL="171450" lvl="1" indent="-171450" algn="l" defTabSz="800100">
            <a:lnSpc>
              <a:spcPct val="90000"/>
            </a:lnSpc>
            <a:spcBef>
              <a:spcPct val="0"/>
            </a:spcBef>
            <a:spcAft>
              <a:spcPct val="20000"/>
            </a:spcAft>
            <a:buClr>
              <a:schemeClr val="accent4">
                <a:lumMod val="60000"/>
                <a:lumOff val="40000"/>
              </a:schemeClr>
            </a:buClr>
            <a:buFont typeface="Wingdings" panose="05000000000000000000" pitchFamily="2" charset="2"/>
            <a:buChar char="Ø"/>
          </a:pPr>
          <a:r>
            <a:rPr lang="en-US" sz="1800" b="1" kern="1200"/>
            <a:t>İlaç kullanımı (Proton pompa inh., H2-resp. </a:t>
          </a:r>
          <a:r>
            <a:rPr lang="tr-TR" sz="1800" b="1" kern="1200"/>
            <a:t>B</a:t>
          </a:r>
          <a:r>
            <a:rPr lang="en-US" sz="1800" b="1" kern="1200"/>
            <a:t>lokerleri)</a:t>
          </a:r>
        </a:p>
      </dsp:txBody>
      <dsp:txXfrm>
        <a:off x="720067" y="1964760"/>
        <a:ext cx="7336177" cy="27603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18537B-46B8-4A8E-A344-7020A6B09C53}">
      <dsp:nvSpPr>
        <dsp:cNvPr id="0" name=""/>
        <dsp:cNvSpPr/>
      </dsp:nvSpPr>
      <dsp:spPr>
        <a:xfrm>
          <a:off x="422436" y="2117"/>
          <a:ext cx="2807466" cy="1684479"/>
        </a:xfrm>
        <a:prstGeom prst="rect">
          <a:avLst/>
        </a:prstGeom>
        <a:blipFill rotWithShape="1">
          <a:blip xmlns:r="http://schemas.openxmlformats.org/officeDocument/2006/relationships" r:embed="rId1">
            <a:duotone>
              <a:schemeClr val="accent5">
                <a:hueOff val="0"/>
                <a:satOff val="0"/>
                <a:lumOff val="0"/>
                <a:alphaOff val="0"/>
                <a:shade val="74000"/>
                <a:satMod val="130000"/>
                <a:lumMod val="90000"/>
              </a:schemeClr>
              <a:schemeClr val="accent5">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defRPr cap="all"/>
          </a:pPr>
          <a:r>
            <a:rPr lang="tr-TR" sz="2000" kern="1200"/>
            <a:t>B12  &lt;150</a:t>
          </a:r>
          <a:r>
            <a:rPr lang="nn-NO" sz="2000" kern="1200"/>
            <a:t>pmol/L</a:t>
          </a:r>
          <a:r>
            <a:rPr lang="tr-TR" sz="2000" kern="1200"/>
            <a:t> </a:t>
          </a:r>
        </a:p>
        <a:p>
          <a:pPr marL="0" lvl="0" indent="0" algn="ctr" defTabSz="889000">
            <a:lnSpc>
              <a:spcPct val="90000"/>
            </a:lnSpc>
            <a:spcBef>
              <a:spcPct val="0"/>
            </a:spcBef>
            <a:spcAft>
              <a:spcPct val="35000"/>
            </a:spcAft>
            <a:buNone/>
            <a:defRPr cap="all"/>
          </a:pPr>
          <a:r>
            <a:rPr lang="tr-TR" sz="2000" kern="1200">
              <a:sym typeface="Wingdings" panose="05000000000000000000" pitchFamily="2" charset="2"/>
            </a:rPr>
            <a:t></a:t>
          </a:r>
          <a:r>
            <a:rPr lang="tr-TR" sz="2000" kern="1200"/>
            <a:t> </a:t>
          </a:r>
          <a:r>
            <a:rPr lang="nn-NO" sz="2000" kern="1200"/>
            <a:t>B12 eksiklği kesindir</a:t>
          </a:r>
          <a:endParaRPr lang="en-US" sz="2000" kern="1200"/>
        </a:p>
      </dsp:txBody>
      <dsp:txXfrm>
        <a:off x="422436" y="2117"/>
        <a:ext cx="2807466" cy="1684479"/>
      </dsp:txXfrm>
    </dsp:sp>
    <dsp:sp modelId="{A23EE6A4-3990-4AA4-99CE-64F5DE28DFF0}">
      <dsp:nvSpPr>
        <dsp:cNvPr id="0" name=""/>
        <dsp:cNvSpPr/>
      </dsp:nvSpPr>
      <dsp:spPr>
        <a:xfrm>
          <a:off x="3510649" y="2117"/>
          <a:ext cx="2807466" cy="1684479"/>
        </a:xfrm>
        <a:prstGeom prst="rect">
          <a:avLst/>
        </a:prstGeom>
        <a:blipFill rotWithShape="1">
          <a:blip xmlns:r="http://schemas.openxmlformats.org/officeDocument/2006/relationships" r:embed="rId1">
            <a:duotone>
              <a:schemeClr val="accent5">
                <a:hueOff val="-279955"/>
                <a:satOff val="15216"/>
                <a:lumOff val="-2811"/>
                <a:alphaOff val="0"/>
                <a:shade val="74000"/>
                <a:satMod val="130000"/>
                <a:lumMod val="90000"/>
              </a:schemeClr>
              <a:schemeClr val="accent5">
                <a:hueOff val="-279955"/>
                <a:satOff val="15216"/>
                <a:lumOff val="-2811"/>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defRPr cap="all"/>
          </a:pPr>
          <a:r>
            <a:rPr lang="tr-TR" sz="2000" kern="1200"/>
            <a:t>B12 150-220 pmol/L </a:t>
          </a:r>
          <a:r>
            <a:rPr lang="tr-TR" sz="2000" kern="1200">
              <a:sym typeface="Wingdings" panose="05000000000000000000" pitchFamily="2" charset="2"/>
            </a:rPr>
            <a:t></a:t>
          </a:r>
          <a:r>
            <a:rPr lang="tr-TR" sz="2000" kern="1200"/>
            <a:t> Metilmalonik asit ve homositein normal B12 eksikliği yoktur</a:t>
          </a:r>
          <a:endParaRPr lang="en-US" sz="2000" kern="1200"/>
        </a:p>
      </dsp:txBody>
      <dsp:txXfrm>
        <a:off x="3510649" y="2117"/>
        <a:ext cx="2807466" cy="1684479"/>
      </dsp:txXfrm>
    </dsp:sp>
    <dsp:sp modelId="{F2C77E1C-3D3D-43F5-900A-63BA54429084}">
      <dsp:nvSpPr>
        <dsp:cNvPr id="0" name=""/>
        <dsp:cNvSpPr/>
      </dsp:nvSpPr>
      <dsp:spPr>
        <a:xfrm>
          <a:off x="422436" y="1967343"/>
          <a:ext cx="2807466" cy="1684479"/>
        </a:xfrm>
        <a:prstGeom prst="rect">
          <a:avLst/>
        </a:prstGeom>
        <a:blipFill rotWithShape="1">
          <a:blip xmlns:r="http://schemas.openxmlformats.org/officeDocument/2006/relationships" r:embed="rId1">
            <a:duotone>
              <a:schemeClr val="accent5">
                <a:hueOff val="-559910"/>
                <a:satOff val="30431"/>
                <a:lumOff val="-5621"/>
                <a:alphaOff val="0"/>
                <a:shade val="74000"/>
                <a:satMod val="130000"/>
                <a:lumMod val="90000"/>
              </a:schemeClr>
              <a:schemeClr val="accent5">
                <a:hueOff val="-559910"/>
                <a:satOff val="30431"/>
                <a:lumOff val="-5621"/>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defRPr cap="all"/>
          </a:pPr>
          <a:r>
            <a:rPr lang="tr-TR" sz="2000" kern="1200"/>
            <a:t>B12 150-220 pmol/L </a:t>
          </a:r>
          <a:r>
            <a:rPr lang="tr-TR" sz="2000" kern="1200">
              <a:sym typeface="Wingdings" panose="05000000000000000000" pitchFamily="2" charset="2"/>
            </a:rPr>
            <a:t></a:t>
          </a:r>
          <a:r>
            <a:rPr lang="tr-TR" sz="2000" kern="1200"/>
            <a:t> Metilmalonik asit ve homosistein yüksek B12 eksikliği</a:t>
          </a:r>
          <a:endParaRPr lang="en-US" sz="2000" kern="1200"/>
        </a:p>
      </dsp:txBody>
      <dsp:txXfrm>
        <a:off x="422436" y="1967343"/>
        <a:ext cx="2807466" cy="1684479"/>
      </dsp:txXfrm>
    </dsp:sp>
    <dsp:sp modelId="{9F7C1E2B-B5A5-4874-82C9-5EB2D9E2F1B5}">
      <dsp:nvSpPr>
        <dsp:cNvPr id="0" name=""/>
        <dsp:cNvSpPr/>
      </dsp:nvSpPr>
      <dsp:spPr>
        <a:xfrm>
          <a:off x="3510649" y="1967343"/>
          <a:ext cx="2807466" cy="1684479"/>
        </a:xfrm>
        <a:prstGeom prst="rect">
          <a:avLst/>
        </a:prstGeom>
        <a:blipFill rotWithShape="1">
          <a:blip xmlns:r="http://schemas.openxmlformats.org/officeDocument/2006/relationships" r:embed="rId1">
            <a:duotone>
              <a:schemeClr val="accent5">
                <a:hueOff val="-839865"/>
                <a:satOff val="45647"/>
                <a:lumOff val="-8432"/>
                <a:alphaOff val="0"/>
                <a:shade val="74000"/>
                <a:satMod val="130000"/>
                <a:lumMod val="90000"/>
              </a:schemeClr>
              <a:schemeClr val="accent5">
                <a:hueOff val="-839865"/>
                <a:satOff val="45647"/>
                <a:lumOff val="-8432"/>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defRPr cap="all"/>
          </a:pPr>
          <a:r>
            <a:rPr lang="tr-TR" sz="2000" kern="1200"/>
            <a:t>B12 &gt;220pmol/L</a:t>
          </a:r>
          <a:r>
            <a:rPr lang="tr-TR" sz="2000" kern="1200">
              <a:sym typeface="Wingdings" panose="05000000000000000000" pitchFamily="2" charset="2"/>
            </a:rPr>
            <a:t></a:t>
          </a:r>
          <a:r>
            <a:rPr lang="tr-TR" sz="2000" kern="1200"/>
            <a:t> B12 eksikliği düşünülmez</a:t>
          </a:r>
          <a:endParaRPr lang="en-US" sz="2000" kern="1200"/>
        </a:p>
      </dsp:txBody>
      <dsp:txXfrm>
        <a:off x="3510649" y="1967343"/>
        <a:ext cx="2807466" cy="16844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C1FCD5-6402-4952-9FF6-D59919E32281}">
      <dsp:nvSpPr>
        <dsp:cNvPr id="0" name=""/>
        <dsp:cNvSpPr/>
      </dsp:nvSpPr>
      <dsp:spPr>
        <a:xfrm>
          <a:off x="3929" y="800139"/>
          <a:ext cx="1261067" cy="1200445"/>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38100" dist="254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sp>
    <dsp:sp modelId="{8CC435ED-568B-48A7-BC86-C78AF1A8DB24}">
      <dsp:nvSpPr>
        <dsp:cNvPr id="0" name=""/>
        <dsp:cNvSpPr/>
      </dsp:nvSpPr>
      <dsp:spPr>
        <a:xfrm>
          <a:off x="34240" y="2138198"/>
          <a:ext cx="3429843" cy="5144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466850">
            <a:lnSpc>
              <a:spcPct val="100000"/>
            </a:lnSpc>
            <a:spcBef>
              <a:spcPct val="0"/>
            </a:spcBef>
            <a:spcAft>
              <a:spcPct val="35000"/>
            </a:spcAft>
            <a:buNone/>
            <a:defRPr b="1"/>
          </a:pPr>
          <a:r>
            <a:rPr lang="tr-TR" sz="3300" b="1" kern="1200">
              <a:latin typeface="Cambria" panose="02040503050406030204" pitchFamily="18" charset="0"/>
              <a:ea typeface="Cambria" panose="02040503050406030204" pitchFamily="18" charset="0"/>
            </a:rPr>
            <a:t>Parenteral Tedavi </a:t>
          </a:r>
          <a:endParaRPr lang="en-US" sz="3300" kern="1200">
            <a:latin typeface="Cambria" panose="02040503050406030204" pitchFamily="18" charset="0"/>
            <a:ea typeface="Cambria" panose="02040503050406030204" pitchFamily="18" charset="0"/>
          </a:endParaRPr>
        </a:p>
      </dsp:txBody>
      <dsp:txXfrm>
        <a:off x="34240" y="2138198"/>
        <a:ext cx="3429843" cy="514476"/>
      </dsp:txXfrm>
    </dsp:sp>
    <dsp:sp modelId="{8C8247A3-98E7-4BC1-B9BD-C9A3DAE19D42}">
      <dsp:nvSpPr>
        <dsp:cNvPr id="0" name=""/>
        <dsp:cNvSpPr/>
      </dsp:nvSpPr>
      <dsp:spPr>
        <a:xfrm>
          <a:off x="34240" y="2716681"/>
          <a:ext cx="3429843" cy="1283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tr-TR" sz="1700" kern="1200">
              <a:latin typeface="Cambria" panose="02040503050406030204" pitchFamily="18" charset="0"/>
              <a:ea typeface="Cambria" panose="02040503050406030204" pitchFamily="18" charset="0"/>
            </a:rPr>
            <a:t>100-1000 </a:t>
          </a:r>
          <a:r>
            <a:rPr lang="el-GR" sz="1700" kern="1200">
              <a:latin typeface="Cambria" panose="02040503050406030204" pitchFamily="18" charset="0"/>
              <a:ea typeface="Cambria" panose="02040503050406030204" pitchFamily="18" charset="0"/>
            </a:rPr>
            <a:t>μ</a:t>
          </a:r>
          <a:r>
            <a:rPr lang="tr-TR" sz="1700" kern="1200">
              <a:latin typeface="Cambria" panose="02040503050406030204" pitchFamily="18" charset="0"/>
              <a:ea typeface="Cambria" panose="02040503050406030204" pitchFamily="18" charset="0"/>
            </a:rPr>
            <a:t>g/gün İM veya sc, 1 hafta süreyle her gün takiben, haftada 2 gün 2 hafta süreyle, sonra haftada 1 defa 1-2 hafta süreyle, en son aylık tedavi verilir  </a:t>
          </a:r>
          <a:endParaRPr lang="en-US" sz="1700" kern="1200">
            <a:latin typeface="Cambria" panose="02040503050406030204" pitchFamily="18" charset="0"/>
            <a:ea typeface="Cambria" panose="02040503050406030204" pitchFamily="18" charset="0"/>
          </a:endParaRPr>
        </a:p>
      </dsp:txBody>
      <dsp:txXfrm>
        <a:off x="34240" y="2716681"/>
        <a:ext cx="3429843" cy="1283779"/>
      </dsp:txXfrm>
    </dsp:sp>
    <dsp:sp modelId="{C2372296-BFFE-4B0F-B345-FC9CCF38D639}">
      <dsp:nvSpPr>
        <dsp:cNvPr id="0" name=""/>
        <dsp:cNvSpPr/>
      </dsp:nvSpPr>
      <dsp:spPr>
        <a:xfrm>
          <a:off x="4064306" y="800139"/>
          <a:ext cx="1200445" cy="1200445"/>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38100" dist="254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sp>
    <dsp:sp modelId="{5D7CF4F2-20FD-442F-93E1-423EDA845FD1}">
      <dsp:nvSpPr>
        <dsp:cNvPr id="0" name=""/>
        <dsp:cNvSpPr/>
      </dsp:nvSpPr>
      <dsp:spPr>
        <a:xfrm>
          <a:off x="4064306" y="2138198"/>
          <a:ext cx="3429843" cy="5144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466850">
            <a:lnSpc>
              <a:spcPct val="100000"/>
            </a:lnSpc>
            <a:spcBef>
              <a:spcPct val="0"/>
            </a:spcBef>
            <a:spcAft>
              <a:spcPct val="35000"/>
            </a:spcAft>
            <a:buNone/>
            <a:defRPr b="1"/>
          </a:pPr>
          <a:r>
            <a:rPr lang="tr-TR" sz="3300" b="1" kern="1200">
              <a:latin typeface="Cambria" panose="02040503050406030204" pitchFamily="18" charset="0"/>
              <a:ea typeface="Cambria" panose="02040503050406030204" pitchFamily="18" charset="0"/>
            </a:rPr>
            <a:t>Oral tedavi </a:t>
          </a:r>
          <a:endParaRPr lang="en-US" sz="3300" kern="1200">
            <a:latin typeface="Cambria" panose="02040503050406030204" pitchFamily="18" charset="0"/>
            <a:ea typeface="Cambria" panose="02040503050406030204" pitchFamily="18" charset="0"/>
          </a:endParaRPr>
        </a:p>
      </dsp:txBody>
      <dsp:txXfrm>
        <a:off x="4064306" y="2138198"/>
        <a:ext cx="3429843" cy="514476"/>
      </dsp:txXfrm>
    </dsp:sp>
    <dsp:sp modelId="{10B57121-1E87-4C96-9BA3-C1805B1F9DB6}">
      <dsp:nvSpPr>
        <dsp:cNvPr id="0" name=""/>
        <dsp:cNvSpPr/>
      </dsp:nvSpPr>
      <dsp:spPr>
        <a:xfrm>
          <a:off x="4064306" y="2716681"/>
          <a:ext cx="3429843" cy="1283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tr-TR" sz="1700" kern="1200">
              <a:latin typeface="Cambria" panose="02040503050406030204" pitchFamily="18" charset="0"/>
              <a:ea typeface="Cambria" panose="02040503050406030204" pitchFamily="18" charset="0"/>
            </a:rPr>
            <a:t>250-1000 </a:t>
          </a:r>
          <a:r>
            <a:rPr lang="el-GR" sz="1700" kern="1200">
              <a:latin typeface="Cambria" panose="02040503050406030204" pitchFamily="18" charset="0"/>
              <a:ea typeface="Cambria" panose="02040503050406030204" pitchFamily="18" charset="0"/>
            </a:rPr>
            <a:t>μ</a:t>
          </a:r>
          <a:r>
            <a:rPr lang="tr-TR" sz="1700" kern="1200">
              <a:latin typeface="Cambria" panose="02040503050406030204" pitchFamily="18" charset="0"/>
              <a:ea typeface="Cambria" panose="02040503050406030204" pitchFamily="18" charset="0"/>
            </a:rPr>
            <a:t>g/gün, 1 hafta süreyle her gün takiben haftada 2 gün 2 hafta süreyle, sonra haftada 1 defa 1-2 hafta süreyle, en son aylık tedavi verilir</a:t>
          </a:r>
          <a:endParaRPr lang="en-US" sz="1700" kern="1200">
            <a:latin typeface="Cambria" panose="02040503050406030204" pitchFamily="18" charset="0"/>
            <a:ea typeface="Cambria" panose="02040503050406030204" pitchFamily="18" charset="0"/>
          </a:endParaRPr>
        </a:p>
      </dsp:txBody>
      <dsp:txXfrm>
        <a:off x="4064306" y="2716681"/>
        <a:ext cx="3429843" cy="128377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E6BB78-2D2F-45F5-BB45-A763A9A3CEA3}">
      <dsp:nvSpPr>
        <dsp:cNvPr id="0" name=""/>
        <dsp:cNvSpPr/>
      </dsp:nvSpPr>
      <dsp:spPr>
        <a:xfrm>
          <a:off x="-270032" y="-64853"/>
          <a:ext cx="6120763" cy="1343553"/>
        </a:xfrm>
        <a:prstGeom prst="roundRect">
          <a:avLst>
            <a:gd name="adj" fmla="val 10000"/>
          </a:avLst>
        </a:prstGeom>
        <a:solidFill>
          <a:schemeClr val="accent4">
            <a:lumMod val="40000"/>
            <a:lumOff val="6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tr-TR" sz="2000" kern="1200">
              <a:solidFill>
                <a:schemeClr val="tx1"/>
              </a:solidFill>
              <a:latin typeface="Cambria" panose="02040503050406030204" pitchFamily="18" charset="0"/>
              <a:ea typeface="Cambria" panose="02040503050406030204" pitchFamily="18" charset="0"/>
            </a:rPr>
            <a:t>Triptofan vücutta niasine dönüşür bu nedenle alınan miktar niasin eş değeri olarak saptanmalıdır</a:t>
          </a:r>
          <a:endParaRPr lang="en-US" sz="2000" kern="1200">
            <a:solidFill>
              <a:schemeClr val="tx1"/>
            </a:solidFill>
            <a:latin typeface="Cambria" panose="02040503050406030204" pitchFamily="18" charset="0"/>
            <a:ea typeface="Cambria" panose="02040503050406030204" pitchFamily="18" charset="0"/>
          </a:endParaRPr>
        </a:p>
      </dsp:txBody>
      <dsp:txXfrm>
        <a:off x="-230681" y="-25502"/>
        <a:ext cx="4732096" cy="1264851"/>
      </dsp:txXfrm>
    </dsp:sp>
    <dsp:sp modelId="{EBF8820F-0877-4FB7-835D-05834E43F9EC}">
      <dsp:nvSpPr>
        <dsp:cNvPr id="0" name=""/>
        <dsp:cNvSpPr/>
      </dsp:nvSpPr>
      <dsp:spPr>
        <a:xfrm>
          <a:off x="270036" y="1447561"/>
          <a:ext cx="7200894" cy="1602967"/>
        </a:xfrm>
        <a:prstGeom prst="roundRect">
          <a:avLst>
            <a:gd name="adj" fmla="val 10000"/>
          </a:avLst>
        </a:prstGeom>
        <a:solidFill>
          <a:schemeClr val="accent4">
            <a:lumMod val="40000"/>
            <a:lumOff val="6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endParaRPr lang="en-US" sz="2000" kern="1200">
            <a:solidFill>
              <a:schemeClr val="tx1"/>
            </a:solidFill>
            <a:latin typeface="Cambria" panose="02040503050406030204" pitchFamily="18" charset="0"/>
            <a:ea typeface="Cambria" panose="02040503050406030204" pitchFamily="18" charset="0"/>
          </a:endParaRPr>
        </a:p>
      </dsp:txBody>
      <dsp:txXfrm>
        <a:off x="316985" y="1494510"/>
        <a:ext cx="4808827" cy="1509069"/>
      </dsp:txXfrm>
    </dsp:sp>
    <dsp:sp modelId="{95BFF396-C6E3-4145-9C9C-7155194688CC}">
      <dsp:nvSpPr>
        <dsp:cNvPr id="0" name=""/>
        <dsp:cNvSpPr/>
      </dsp:nvSpPr>
      <dsp:spPr>
        <a:xfrm>
          <a:off x="4977420" y="991329"/>
          <a:ext cx="873309" cy="873309"/>
        </a:xfrm>
        <a:prstGeom prst="downArrow">
          <a:avLst>
            <a:gd name="adj1" fmla="val 55000"/>
            <a:gd name="adj2" fmla="val 45000"/>
          </a:avLst>
        </a:prstGeom>
        <a:solidFill>
          <a:schemeClr val="accent1">
            <a:lumMod val="40000"/>
            <a:lumOff val="60000"/>
            <a:alpha val="90000"/>
          </a:schemeClr>
        </a:solidFill>
        <a:ln w="1587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173915" y="991329"/>
        <a:ext cx="480319" cy="65716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8BE6C8-7AA7-470B-BB1C-86DDCC1C0B34}">
      <dsp:nvSpPr>
        <dsp:cNvPr id="0" name=""/>
        <dsp:cNvSpPr/>
      </dsp:nvSpPr>
      <dsp:spPr>
        <a:xfrm>
          <a:off x="0" y="0"/>
          <a:ext cx="6454140" cy="587836"/>
        </a:xfrm>
        <a:prstGeom prst="roundRect">
          <a:avLst>
            <a:gd name="adj" fmla="val 10000"/>
          </a:avLst>
        </a:prstGeom>
        <a:solidFill>
          <a:schemeClr val="accent4">
            <a:lumMod val="40000"/>
            <a:lumOff val="6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tr-TR" sz="2000" b="0" i="0" kern="1200">
              <a:solidFill>
                <a:schemeClr val="tx1"/>
              </a:solidFill>
              <a:latin typeface="Cambria" panose="02040503050406030204" pitchFamily="18" charset="0"/>
              <a:ea typeface="Cambria" panose="02040503050406030204" pitchFamily="18" charset="0"/>
            </a:rPr>
            <a:t>Önerilen B6 vitamini diyetle alımı ;</a:t>
          </a:r>
          <a:endParaRPr lang="en-US" sz="2000" kern="1200">
            <a:solidFill>
              <a:schemeClr val="tx1"/>
            </a:solidFill>
            <a:latin typeface="Cambria" panose="02040503050406030204" pitchFamily="18" charset="0"/>
            <a:ea typeface="Cambria" panose="02040503050406030204" pitchFamily="18" charset="0"/>
          </a:endParaRPr>
        </a:p>
      </dsp:txBody>
      <dsp:txXfrm>
        <a:off x="17217" y="17217"/>
        <a:ext cx="5751041" cy="553402"/>
      </dsp:txXfrm>
    </dsp:sp>
    <dsp:sp modelId="{250A76BF-82BD-4C62-A0E8-C88AABD2FC42}">
      <dsp:nvSpPr>
        <dsp:cNvPr id="0" name=""/>
        <dsp:cNvSpPr/>
      </dsp:nvSpPr>
      <dsp:spPr>
        <a:xfrm>
          <a:off x="481965" y="669481"/>
          <a:ext cx="6454140" cy="587836"/>
        </a:xfrm>
        <a:prstGeom prst="roundRect">
          <a:avLst>
            <a:gd name="adj" fmla="val 10000"/>
          </a:avLst>
        </a:prstGeom>
        <a:solidFill>
          <a:schemeClr val="accent4">
            <a:lumMod val="40000"/>
            <a:lumOff val="6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tr-TR" sz="2000" b="0" i="0" kern="1200">
              <a:solidFill>
                <a:schemeClr val="tx1"/>
              </a:solidFill>
              <a:latin typeface="Cambria" panose="02040503050406030204" pitchFamily="18" charset="0"/>
              <a:ea typeface="Cambria" panose="02040503050406030204" pitchFamily="18" charset="0"/>
            </a:rPr>
            <a:t>Çocuklarda 0,5-1mg/gün arasında değişir</a:t>
          </a:r>
          <a:endParaRPr lang="en-US" sz="2000" kern="1200">
            <a:solidFill>
              <a:schemeClr val="tx1"/>
            </a:solidFill>
            <a:latin typeface="Cambria" panose="02040503050406030204" pitchFamily="18" charset="0"/>
            <a:ea typeface="Cambria" panose="02040503050406030204" pitchFamily="18" charset="0"/>
          </a:endParaRPr>
        </a:p>
      </dsp:txBody>
      <dsp:txXfrm>
        <a:off x="499182" y="686698"/>
        <a:ext cx="5555646" cy="553402"/>
      </dsp:txXfrm>
    </dsp:sp>
    <dsp:sp modelId="{73E5EE44-12F8-44E6-8B84-22ABE9010783}">
      <dsp:nvSpPr>
        <dsp:cNvPr id="0" name=""/>
        <dsp:cNvSpPr/>
      </dsp:nvSpPr>
      <dsp:spPr>
        <a:xfrm>
          <a:off x="963930" y="1338962"/>
          <a:ext cx="6454140" cy="587836"/>
        </a:xfrm>
        <a:prstGeom prst="roundRect">
          <a:avLst>
            <a:gd name="adj" fmla="val 10000"/>
          </a:avLst>
        </a:prstGeom>
        <a:solidFill>
          <a:schemeClr val="accent4">
            <a:lumMod val="40000"/>
            <a:lumOff val="6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tr-TR" sz="2000" kern="1200">
              <a:solidFill>
                <a:schemeClr val="tx1"/>
              </a:solidFill>
              <a:latin typeface="Cambria" panose="02040503050406030204" pitchFamily="18" charset="0"/>
              <a:ea typeface="Cambria" panose="02040503050406030204" pitchFamily="18" charset="0"/>
            </a:rPr>
            <a:t>G</a:t>
          </a:r>
          <a:r>
            <a:rPr lang="tr-TR" sz="2000" b="0" i="0" kern="1200">
              <a:solidFill>
                <a:schemeClr val="tx1"/>
              </a:solidFill>
              <a:latin typeface="Cambria" panose="02040503050406030204" pitchFamily="18" charset="0"/>
              <a:ea typeface="Cambria" panose="02040503050406030204" pitchFamily="18" charset="0"/>
            </a:rPr>
            <a:t>enç erkekler ve kadınlarda 1,3 mg/gün </a:t>
          </a:r>
          <a:endParaRPr lang="en-US" sz="2000" kern="1200">
            <a:solidFill>
              <a:schemeClr val="tx1"/>
            </a:solidFill>
            <a:latin typeface="Cambria" panose="02040503050406030204" pitchFamily="18" charset="0"/>
            <a:ea typeface="Cambria" panose="02040503050406030204" pitchFamily="18" charset="0"/>
          </a:endParaRPr>
        </a:p>
      </dsp:txBody>
      <dsp:txXfrm>
        <a:off x="981147" y="1356179"/>
        <a:ext cx="5555646" cy="553402"/>
      </dsp:txXfrm>
    </dsp:sp>
    <dsp:sp modelId="{F3BA732E-8F42-4948-B8AB-741BB46526B4}">
      <dsp:nvSpPr>
        <dsp:cNvPr id="0" name=""/>
        <dsp:cNvSpPr/>
      </dsp:nvSpPr>
      <dsp:spPr>
        <a:xfrm>
          <a:off x="1445895" y="2008443"/>
          <a:ext cx="6454140" cy="587836"/>
        </a:xfrm>
        <a:prstGeom prst="roundRect">
          <a:avLst>
            <a:gd name="adj" fmla="val 10000"/>
          </a:avLst>
        </a:prstGeom>
        <a:solidFill>
          <a:schemeClr val="accent4">
            <a:lumMod val="40000"/>
            <a:lumOff val="6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tr-TR" sz="2000" b="0" i="0" kern="1200">
              <a:solidFill>
                <a:schemeClr val="tx1"/>
              </a:solidFill>
              <a:latin typeface="Cambria" panose="02040503050406030204" pitchFamily="18" charset="0"/>
              <a:ea typeface="Cambria" panose="02040503050406030204" pitchFamily="18" charset="0"/>
            </a:rPr>
            <a:t>50 yaş üstü erkeklerde 1,7 mg/gün </a:t>
          </a:r>
          <a:endParaRPr lang="en-US" sz="2000" kern="1200">
            <a:solidFill>
              <a:schemeClr val="tx1"/>
            </a:solidFill>
            <a:latin typeface="Cambria" panose="02040503050406030204" pitchFamily="18" charset="0"/>
            <a:ea typeface="Cambria" panose="02040503050406030204" pitchFamily="18" charset="0"/>
          </a:endParaRPr>
        </a:p>
      </dsp:txBody>
      <dsp:txXfrm>
        <a:off x="1463112" y="2025660"/>
        <a:ext cx="5555646" cy="553402"/>
      </dsp:txXfrm>
    </dsp:sp>
    <dsp:sp modelId="{D06C2E91-62F7-4A39-BD62-5A0312DB6B7C}">
      <dsp:nvSpPr>
        <dsp:cNvPr id="0" name=""/>
        <dsp:cNvSpPr/>
      </dsp:nvSpPr>
      <dsp:spPr>
        <a:xfrm>
          <a:off x="1927860" y="2677924"/>
          <a:ext cx="6454140" cy="587836"/>
        </a:xfrm>
        <a:prstGeom prst="roundRect">
          <a:avLst>
            <a:gd name="adj" fmla="val 10000"/>
          </a:avLst>
        </a:prstGeom>
        <a:solidFill>
          <a:schemeClr val="accent4">
            <a:lumMod val="40000"/>
            <a:lumOff val="6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tr-TR" sz="2000" b="0" i="0" kern="1200">
              <a:solidFill>
                <a:schemeClr val="tx1"/>
              </a:solidFill>
              <a:latin typeface="Cambria" panose="02040503050406030204" pitchFamily="18" charset="0"/>
              <a:ea typeface="Cambria" panose="02040503050406030204" pitchFamily="18" charset="0"/>
            </a:rPr>
            <a:t>50 yaşın üzerindeki kadınlar için ve 1,5 mg/gün şeklindedir</a:t>
          </a:r>
          <a:endParaRPr lang="en-US" sz="2000" kern="1200">
            <a:solidFill>
              <a:schemeClr val="tx1"/>
            </a:solidFill>
            <a:latin typeface="Cambria" panose="02040503050406030204" pitchFamily="18" charset="0"/>
            <a:ea typeface="Cambria" panose="02040503050406030204" pitchFamily="18" charset="0"/>
          </a:endParaRPr>
        </a:p>
      </dsp:txBody>
      <dsp:txXfrm>
        <a:off x="1945077" y="2695141"/>
        <a:ext cx="5555646" cy="553402"/>
      </dsp:txXfrm>
    </dsp:sp>
    <dsp:sp modelId="{71C502F5-9B76-4C2B-B8A2-A83C75C90F87}">
      <dsp:nvSpPr>
        <dsp:cNvPr id="0" name=""/>
        <dsp:cNvSpPr/>
      </dsp:nvSpPr>
      <dsp:spPr>
        <a:xfrm>
          <a:off x="6072045" y="429447"/>
          <a:ext cx="382094" cy="382094"/>
        </a:xfrm>
        <a:prstGeom prst="downArrow">
          <a:avLst>
            <a:gd name="adj1" fmla="val 55000"/>
            <a:gd name="adj2" fmla="val 45000"/>
          </a:avLst>
        </a:prstGeom>
        <a:solidFill>
          <a:schemeClr val="tx1">
            <a:lumMod val="95000"/>
            <a:lumOff val="5000"/>
            <a:alpha val="9000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6158016" y="429447"/>
        <a:ext cx="210152" cy="287526"/>
      </dsp:txXfrm>
    </dsp:sp>
    <dsp:sp modelId="{82288F2E-DF89-487C-804A-91ACA86953DB}">
      <dsp:nvSpPr>
        <dsp:cNvPr id="0" name=""/>
        <dsp:cNvSpPr/>
      </dsp:nvSpPr>
      <dsp:spPr>
        <a:xfrm>
          <a:off x="6554010" y="1098928"/>
          <a:ext cx="382094" cy="382094"/>
        </a:xfrm>
        <a:prstGeom prst="downArrow">
          <a:avLst>
            <a:gd name="adj1" fmla="val 55000"/>
            <a:gd name="adj2" fmla="val 45000"/>
          </a:avLst>
        </a:prstGeom>
        <a:solidFill>
          <a:schemeClr val="tx1">
            <a:lumMod val="95000"/>
            <a:lumOff val="5000"/>
            <a:alpha val="9000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6639981" y="1098928"/>
        <a:ext cx="210152" cy="287526"/>
      </dsp:txXfrm>
    </dsp:sp>
    <dsp:sp modelId="{D5C99122-5358-4118-8E9D-8019B7DC734C}">
      <dsp:nvSpPr>
        <dsp:cNvPr id="0" name=""/>
        <dsp:cNvSpPr/>
      </dsp:nvSpPr>
      <dsp:spPr>
        <a:xfrm>
          <a:off x="7035975" y="1758612"/>
          <a:ext cx="382094" cy="382094"/>
        </a:xfrm>
        <a:prstGeom prst="downArrow">
          <a:avLst>
            <a:gd name="adj1" fmla="val 55000"/>
            <a:gd name="adj2" fmla="val 45000"/>
          </a:avLst>
        </a:prstGeom>
        <a:solidFill>
          <a:schemeClr val="tx1">
            <a:lumMod val="95000"/>
            <a:lumOff val="5000"/>
            <a:alpha val="9000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7121946" y="1758612"/>
        <a:ext cx="210152" cy="287526"/>
      </dsp:txXfrm>
    </dsp:sp>
    <dsp:sp modelId="{ACD5381B-9D5C-4E87-AE56-FC80D83CE325}">
      <dsp:nvSpPr>
        <dsp:cNvPr id="0" name=""/>
        <dsp:cNvSpPr/>
      </dsp:nvSpPr>
      <dsp:spPr>
        <a:xfrm>
          <a:off x="7517940" y="2434624"/>
          <a:ext cx="382094" cy="382094"/>
        </a:xfrm>
        <a:prstGeom prst="downArrow">
          <a:avLst>
            <a:gd name="adj1" fmla="val 55000"/>
            <a:gd name="adj2" fmla="val 45000"/>
          </a:avLst>
        </a:prstGeom>
        <a:solidFill>
          <a:schemeClr val="tx1">
            <a:lumMod val="95000"/>
            <a:lumOff val="5000"/>
            <a:alpha val="9000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7603911" y="2434624"/>
        <a:ext cx="210152" cy="28752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108434-0FDF-4857-A43A-8A7CED9FE1F1}">
      <dsp:nvSpPr>
        <dsp:cNvPr id="0" name=""/>
        <dsp:cNvSpPr/>
      </dsp:nvSpPr>
      <dsp:spPr>
        <a:xfrm>
          <a:off x="0" y="5123"/>
          <a:ext cx="4435656" cy="151934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805726-2B2B-4516-8D9B-4CBDB00BBDAE}">
      <dsp:nvSpPr>
        <dsp:cNvPr id="0" name=""/>
        <dsp:cNvSpPr/>
      </dsp:nvSpPr>
      <dsp:spPr>
        <a:xfrm>
          <a:off x="459601" y="346975"/>
          <a:ext cx="836455" cy="835639"/>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DCA9BEB-C92B-42B2-9967-051F43D62968}">
      <dsp:nvSpPr>
        <dsp:cNvPr id="0" name=""/>
        <dsp:cNvSpPr/>
      </dsp:nvSpPr>
      <dsp:spPr>
        <a:xfrm>
          <a:off x="1755658" y="5123"/>
          <a:ext cx="2540373" cy="1520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954" tIns="160954" rIns="160954" bIns="160954" numCol="1" spcCol="1270" anchor="ctr" anchorCtr="0">
          <a:noAutofit/>
        </a:bodyPr>
        <a:lstStyle/>
        <a:p>
          <a:pPr marL="0" lvl="0" indent="0" algn="l" defTabSz="755650">
            <a:lnSpc>
              <a:spcPct val="90000"/>
            </a:lnSpc>
            <a:spcBef>
              <a:spcPct val="0"/>
            </a:spcBef>
            <a:spcAft>
              <a:spcPct val="35000"/>
            </a:spcAft>
            <a:buNone/>
          </a:pPr>
          <a:r>
            <a:rPr lang="tr-TR" sz="1700" kern="1200">
              <a:latin typeface="Cambria" panose="02040503050406030204" pitchFamily="18" charset="0"/>
              <a:ea typeface="Cambria" panose="02040503050406030204" pitchFamily="18" charset="0"/>
            </a:rPr>
            <a:t>Kemik ve diş yapımı, kas kontraksiyonu, sinir iletimi, koagülasyon, homeostaz için gereklidir</a:t>
          </a:r>
          <a:endParaRPr lang="en-US" sz="1700" kern="1200">
            <a:latin typeface="Cambria" panose="02040503050406030204" pitchFamily="18" charset="0"/>
            <a:ea typeface="Cambria" panose="02040503050406030204" pitchFamily="18" charset="0"/>
          </a:endParaRPr>
        </a:p>
      </dsp:txBody>
      <dsp:txXfrm>
        <a:off x="1755658" y="5123"/>
        <a:ext cx="2540373" cy="1520828"/>
      </dsp:txXfrm>
    </dsp:sp>
    <dsp:sp modelId="{518A59B0-E270-41D3-804B-44520DC879F3}">
      <dsp:nvSpPr>
        <dsp:cNvPr id="0" name=""/>
        <dsp:cNvSpPr/>
      </dsp:nvSpPr>
      <dsp:spPr>
        <a:xfrm>
          <a:off x="0" y="1863914"/>
          <a:ext cx="4435656" cy="151934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57C2F8-8315-4BBD-89F8-E71DB5695EDF}">
      <dsp:nvSpPr>
        <dsp:cNvPr id="0" name=""/>
        <dsp:cNvSpPr/>
      </dsp:nvSpPr>
      <dsp:spPr>
        <a:xfrm>
          <a:off x="459601" y="2205766"/>
          <a:ext cx="836455" cy="835639"/>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37EAEAB-6DB8-4726-B38E-087761D4E687}">
      <dsp:nvSpPr>
        <dsp:cNvPr id="0" name=""/>
        <dsp:cNvSpPr/>
      </dsp:nvSpPr>
      <dsp:spPr>
        <a:xfrm>
          <a:off x="1755658" y="1863914"/>
          <a:ext cx="2540373" cy="1520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954" tIns="160954" rIns="160954" bIns="160954" numCol="1" spcCol="1270" anchor="ctr" anchorCtr="0">
          <a:noAutofit/>
        </a:bodyPr>
        <a:lstStyle/>
        <a:p>
          <a:pPr marL="0" lvl="0" indent="0" algn="l" defTabSz="755650">
            <a:lnSpc>
              <a:spcPct val="90000"/>
            </a:lnSpc>
            <a:spcBef>
              <a:spcPct val="0"/>
            </a:spcBef>
            <a:spcAft>
              <a:spcPct val="35000"/>
            </a:spcAft>
            <a:buNone/>
          </a:pPr>
          <a:r>
            <a:rPr lang="tr-TR" sz="1700" kern="1200">
              <a:latin typeface="Cambria" panose="02040503050406030204" pitchFamily="18" charset="0"/>
              <a:ea typeface="Cambria" panose="02040503050406030204" pitchFamily="18" charset="0"/>
            </a:rPr>
            <a:t>Kalsiyum emilimini; D vitamini, sütte bulunan laktoz, C vitamini, organik asitler, bazı amino asitler kolaylaştırır</a:t>
          </a:r>
          <a:endParaRPr lang="en-US" sz="1700" kern="1200">
            <a:latin typeface="Cambria" panose="02040503050406030204" pitchFamily="18" charset="0"/>
            <a:ea typeface="Cambria" panose="02040503050406030204" pitchFamily="18" charset="0"/>
          </a:endParaRPr>
        </a:p>
      </dsp:txBody>
      <dsp:txXfrm>
        <a:off x="1755658" y="1863914"/>
        <a:ext cx="2540373" cy="1520828"/>
      </dsp:txXfrm>
    </dsp:sp>
    <dsp:sp modelId="{D2A1405F-FC5A-463D-9354-C75C85599CF6}">
      <dsp:nvSpPr>
        <dsp:cNvPr id="0" name=""/>
        <dsp:cNvSpPr/>
      </dsp:nvSpPr>
      <dsp:spPr>
        <a:xfrm>
          <a:off x="0" y="3722704"/>
          <a:ext cx="4435656" cy="151934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6BC54E-1B10-4FD6-B6BA-EC7CE789DB27}">
      <dsp:nvSpPr>
        <dsp:cNvPr id="0" name=""/>
        <dsp:cNvSpPr/>
      </dsp:nvSpPr>
      <dsp:spPr>
        <a:xfrm>
          <a:off x="459601" y="4064557"/>
          <a:ext cx="836455" cy="83563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CBF73C0-1E9B-4926-8BB4-FFBCBF4AD8FE}">
      <dsp:nvSpPr>
        <dsp:cNvPr id="0" name=""/>
        <dsp:cNvSpPr/>
      </dsp:nvSpPr>
      <dsp:spPr>
        <a:xfrm>
          <a:off x="1755658" y="3722704"/>
          <a:ext cx="2540373" cy="1520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954" tIns="160954" rIns="160954" bIns="160954" numCol="1" spcCol="1270" anchor="ctr" anchorCtr="0">
          <a:noAutofit/>
        </a:bodyPr>
        <a:lstStyle/>
        <a:p>
          <a:pPr marL="0" lvl="0" indent="0" algn="l" defTabSz="755650">
            <a:lnSpc>
              <a:spcPct val="90000"/>
            </a:lnSpc>
            <a:spcBef>
              <a:spcPct val="0"/>
            </a:spcBef>
            <a:spcAft>
              <a:spcPct val="35000"/>
            </a:spcAft>
            <a:buNone/>
          </a:pPr>
          <a:r>
            <a:rPr lang="tr-TR" sz="1700" kern="1200">
              <a:latin typeface="Cambria" panose="02040503050406030204" pitchFamily="18" charset="0"/>
              <a:ea typeface="Cambria" panose="02040503050406030204" pitchFamily="18" charset="0"/>
            </a:rPr>
            <a:t>Günlük kalsiyum ihtiyacı yetişkin bireyler için günlük 1000 mg’dir, gebelik ve laktasyon döneminde ihtiyaç 1300 mg’dir</a:t>
          </a:r>
          <a:endParaRPr lang="en-US" sz="1700" kern="1200">
            <a:latin typeface="Cambria" panose="02040503050406030204" pitchFamily="18" charset="0"/>
            <a:ea typeface="Cambria" panose="02040503050406030204" pitchFamily="18" charset="0"/>
          </a:endParaRPr>
        </a:p>
      </dsp:txBody>
      <dsp:txXfrm>
        <a:off x="1755658" y="3722704"/>
        <a:ext cx="2540373" cy="1520828"/>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13T23:03:57.93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48,'570'0,"-533"-2,-1-2,54-11,31-5,253 14,-222 8,534-2,-651 2,1 1,56 14,-50-9,51 5,266-10,-196-4,82 12,-8 0,-47 0,-18 0,357-11,-252-1,-205 4,86 16,2 0,284-13,-256-8,618 2,-796 0,0 0,18-4,-9-1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13T23:04:34.05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0,'2077'0,"-2070"1,-1-1,0 1,1 0,-1 0,0 1,0-1,0 1,0 1,0-1,8 6,10 7</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13T23:04:01.25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1,'3267'0,"-3043"13,-111-4,3 0,93 4,-145-14,-29 0,0 1,65 10,158 32,-173-32,91-3,-170-7,209 7,-156 1,249 20,-260-25,82 17,-23-2,250 37,-312-49,66 1,-57-4,32 7,-53-5,34 1,-62-6,0 1,0-1,0 1,1-1,-1 2,0-1,6 3,6 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13T23:04:03.70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1,'2297'0,"-2251"2,-1 3,76 17,7 1,66-11,-82-7,42 16,-53-4,-8-5,37 5,151 2,-263-19,180 8,-78 4,59 8,-93-8,90 1,88-12,-227-1,202 16,-199-13,43 7,83 5,-92-17,46 3,-101 3,-5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13T23:04:06.58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67,'106'1,"209"-10,207-28,396 39,-724-12,-48 0,474 7,-343 4,924-1,-1139 3,92 16,21 2,174-19,-181-4,-27 3,-138-1,-2-1,1 1,-1 0,0 0,1 0,-1 0,0 1,0-1,1 0,-1 0,0 1,0-1,1 1,1 0,1 4</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13T23:04:09.29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45,'237'-1,"274"3,-427 1,165 30,-143-13,1-5,189 3,1998-20,-1335 2,-906-2,76-14,11-16,-98 21,0 1,66-7,98 16,-33 1,-28-14,-107 9,29-5,-26 4,51-2,-69 7,-3 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13T23:04:12.18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90,'98'1,"107"-3,-113-8,17-1,332 10,-226 2,-106 0,121-3,-53-17,-13-1,-25 9,138-6,195 17,-200 1,-251-1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13T23:04:15.01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0,'19'5,"-7"-1,18 1,1 0,36 0,66-6,-69 0,1413 0,-792 2,-666-1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13T23:04:25.98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2 246,'13'0,"64"-1,149 19,-92 1,81 16,-87-11,229 14,-224-29,166 5,-296-14,194 8,54 7,2-16,-94 0,385 1,-513-2,46-7,12-1,-82 9,0 1,0-1,0 0,0 0,8-4,-13 5,0-1,0 0,0-1,0 1,0 0,0 0,0-1,-1 1,1-1,0 1,-1-1,1 0,-1 0,0 0,0 0,0 0,0 0,0 0,0 0,0 0,0-2,2-13,-1 1,-1-1,0 0,-2 1,-3-30,3 39,-1 0,0 0,0 0,-1 0,0 1,0-1,0 1,-6-8,0 2,0 0,-1 1,-10-10,13 15,-1 0,1 0,-1 1,0 0,0 1,-1-1,-11-3,-66-15,55 15,-14-1,0 1,-73-2,-94 10,98 2,-2127-2,2230 1,0-1,-1 2,1 0,0 0,0 1,0 0,0 1,-11 6,14-7,-1 0,-14 2,16-4,-1 1,0 0,-11 5,17-5,-1-1,1 0,0 1,0-1,0 1,0-1,0 1,0 0,0 0,1 0,-1 0,1 0,-1 0,1 1,-1 2,-5 13</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13T23:04:31.17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1 111,'4967'0,"-4675"-22,-85 3,403 13,-347 8,-238-2,1 1,1-2,-1-1,27-5,36-4,-4 0,-52 6,-1 1,46 2,2-1,-4-6,14-2,59 10,-133 1,3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9F46D0A2-EA33-49B6-A1F6-6A4CA6406A25}" type="datetimeFigureOut">
              <a:rPr lang="tr-TR" smtClean="0"/>
              <a:t>26.02.2024</a:t>
            </a:fld>
            <a:endParaRPr lang="tr-TR"/>
          </a:p>
        </p:txBody>
      </p:sp>
      <p:sp>
        <p:nvSpPr>
          <p:cNvPr id="4" name="Slayt Resmi Yer Tutucusu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804A8093-5005-4611-B9E6-47202F3726DD}" type="slidenum">
              <a:rPr lang="tr-TR" smtClean="0"/>
              <a:t>‹#›</a:t>
            </a:fld>
            <a:endParaRPr lang="tr-TR"/>
          </a:p>
        </p:txBody>
      </p:sp>
    </p:spTree>
    <p:extLst>
      <p:ext uri="{BB962C8B-B14F-4D97-AF65-F5344CB8AC3E}">
        <p14:creationId xmlns:p14="http://schemas.microsoft.com/office/powerpoint/2010/main" val="1170991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FF3AA7C-A9FB-41AC-989B-D42975451C8E}" type="slidenum">
              <a:rPr lang="tr-TR" smtClean="0"/>
              <a:t>3</a:t>
            </a:fld>
            <a:endParaRPr lang="tr-TR"/>
          </a:p>
        </p:txBody>
      </p:sp>
    </p:spTree>
    <p:extLst>
      <p:ext uri="{BB962C8B-B14F-4D97-AF65-F5344CB8AC3E}">
        <p14:creationId xmlns:p14="http://schemas.microsoft.com/office/powerpoint/2010/main" val="3810891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804A8093-5005-4611-B9E6-47202F3726DD}" type="slidenum">
              <a:rPr lang="tr-TR" smtClean="0"/>
              <a:t>85</a:t>
            </a:fld>
            <a:endParaRPr lang="tr-TR"/>
          </a:p>
        </p:txBody>
      </p:sp>
    </p:spTree>
    <p:extLst>
      <p:ext uri="{BB962C8B-B14F-4D97-AF65-F5344CB8AC3E}">
        <p14:creationId xmlns:p14="http://schemas.microsoft.com/office/powerpoint/2010/main" val="4074287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804A8093-5005-4611-B9E6-47202F3726DD}" type="slidenum">
              <a:rPr lang="tr-TR" smtClean="0"/>
              <a:t>90</a:t>
            </a:fld>
            <a:endParaRPr lang="tr-TR"/>
          </a:p>
        </p:txBody>
      </p:sp>
    </p:spTree>
    <p:extLst>
      <p:ext uri="{BB962C8B-B14F-4D97-AF65-F5344CB8AC3E}">
        <p14:creationId xmlns:p14="http://schemas.microsoft.com/office/powerpoint/2010/main" val="2977686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804A8093-5005-4611-B9E6-47202F3726DD}" type="slidenum">
              <a:rPr lang="tr-TR" smtClean="0"/>
              <a:t>10</a:t>
            </a:fld>
            <a:endParaRPr lang="tr-TR"/>
          </a:p>
        </p:txBody>
      </p:sp>
    </p:spTree>
    <p:extLst>
      <p:ext uri="{BB962C8B-B14F-4D97-AF65-F5344CB8AC3E}">
        <p14:creationId xmlns:p14="http://schemas.microsoft.com/office/powerpoint/2010/main" val="4228468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804A8093-5005-4611-B9E6-47202F3726DD}" type="slidenum">
              <a:rPr lang="tr-TR" smtClean="0"/>
              <a:t>12</a:t>
            </a:fld>
            <a:endParaRPr lang="tr-TR"/>
          </a:p>
        </p:txBody>
      </p:sp>
    </p:spTree>
    <p:extLst>
      <p:ext uri="{BB962C8B-B14F-4D97-AF65-F5344CB8AC3E}">
        <p14:creationId xmlns:p14="http://schemas.microsoft.com/office/powerpoint/2010/main" val="2005785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a:t>Güneş ışığı ile sentezi başta olmak üzere margarin ,tereyağı ,yumurta sarısındada bulunur</a:t>
            </a:r>
          </a:p>
          <a:p>
            <a:endParaRPr lang="tr-TR"/>
          </a:p>
        </p:txBody>
      </p:sp>
      <p:sp>
        <p:nvSpPr>
          <p:cNvPr id="4" name="Slayt Numarası Yer Tutucusu 3"/>
          <p:cNvSpPr>
            <a:spLocks noGrp="1"/>
          </p:cNvSpPr>
          <p:nvPr>
            <p:ph type="sldNum" sz="quarter" idx="5"/>
          </p:nvPr>
        </p:nvSpPr>
        <p:spPr/>
        <p:txBody>
          <a:bodyPr/>
          <a:lstStyle/>
          <a:p>
            <a:fld id="{804A8093-5005-4611-B9E6-47202F3726DD}" type="slidenum">
              <a:rPr lang="tr-TR" smtClean="0"/>
              <a:t>21</a:t>
            </a:fld>
            <a:endParaRPr lang="tr-TR"/>
          </a:p>
        </p:txBody>
      </p:sp>
    </p:spTree>
    <p:extLst>
      <p:ext uri="{BB962C8B-B14F-4D97-AF65-F5344CB8AC3E}">
        <p14:creationId xmlns:p14="http://schemas.microsoft.com/office/powerpoint/2010/main" val="4276273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804A8093-5005-4611-B9E6-47202F3726DD}" type="slidenum">
              <a:rPr lang="tr-TR" smtClean="0"/>
              <a:t>27</a:t>
            </a:fld>
            <a:endParaRPr lang="tr-TR"/>
          </a:p>
        </p:txBody>
      </p:sp>
    </p:spTree>
    <p:extLst>
      <p:ext uri="{BB962C8B-B14F-4D97-AF65-F5344CB8AC3E}">
        <p14:creationId xmlns:p14="http://schemas.microsoft.com/office/powerpoint/2010/main" val="2775714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804A8093-5005-4611-B9E6-47202F3726DD}" type="slidenum">
              <a:rPr lang="tr-TR" smtClean="0"/>
              <a:t>32</a:t>
            </a:fld>
            <a:endParaRPr lang="tr-TR"/>
          </a:p>
        </p:txBody>
      </p:sp>
    </p:spTree>
    <p:extLst>
      <p:ext uri="{BB962C8B-B14F-4D97-AF65-F5344CB8AC3E}">
        <p14:creationId xmlns:p14="http://schemas.microsoft.com/office/powerpoint/2010/main" val="2213743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a:t>Yeşil yapraklı sebzelerde Oksalik asit ve fitik asit bulunur emilimi azaltır </a:t>
            </a:r>
          </a:p>
          <a:p>
            <a:endParaRPr lang="tr-TR"/>
          </a:p>
        </p:txBody>
      </p:sp>
      <p:sp>
        <p:nvSpPr>
          <p:cNvPr id="4" name="Slayt Numarası Yer Tutucusu 3"/>
          <p:cNvSpPr>
            <a:spLocks noGrp="1"/>
          </p:cNvSpPr>
          <p:nvPr>
            <p:ph type="sldNum" sz="quarter" idx="5"/>
          </p:nvPr>
        </p:nvSpPr>
        <p:spPr/>
        <p:txBody>
          <a:bodyPr/>
          <a:lstStyle/>
          <a:p>
            <a:fld id="{804A8093-5005-4611-B9E6-47202F3726DD}" type="slidenum">
              <a:rPr lang="tr-TR" smtClean="0"/>
              <a:t>67</a:t>
            </a:fld>
            <a:endParaRPr lang="tr-TR"/>
          </a:p>
        </p:txBody>
      </p:sp>
    </p:spTree>
    <p:extLst>
      <p:ext uri="{BB962C8B-B14F-4D97-AF65-F5344CB8AC3E}">
        <p14:creationId xmlns:p14="http://schemas.microsoft.com/office/powerpoint/2010/main" val="1570056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804A8093-5005-4611-B9E6-47202F3726DD}" type="slidenum">
              <a:rPr lang="tr-TR" smtClean="0"/>
              <a:t>77</a:t>
            </a:fld>
            <a:endParaRPr lang="tr-TR"/>
          </a:p>
        </p:txBody>
      </p:sp>
    </p:spTree>
    <p:extLst>
      <p:ext uri="{BB962C8B-B14F-4D97-AF65-F5344CB8AC3E}">
        <p14:creationId xmlns:p14="http://schemas.microsoft.com/office/powerpoint/2010/main" val="1521843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804A8093-5005-4611-B9E6-47202F3726DD}" type="slidenum">
              <a:rPr lang="tr-TR" smtClean="0"/>
              <a:t>79</a:t>
            </a:fld>
            <a:endParaRPr lang="tr-TR"/>
          </a:p>
        </p:txBody>
      </p:sp>
    </p:spTree>
    <p:extLst>
      <p:ext uri="{BB962C8B-B14F-4D97-AF65-F5344CB8AC3E}">
        <p14:creationId xmlns:p14="http://schemas.microsoft.com/office/powerpoint/2010/main" val="4864116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pic>
        <p:nvPicPr>
          <p:cNvPr id="9" name="Picture 8" descr="S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4" name="Date Placeholder 3"/>
          <p:cNvSpPr>
            <a:spLocks noGrp="1"/>
          </p:cNvSpPr>
          <p:nvPr>
            <p:ph type="dt" sz="half" idx="10"/>
          </p:nvPr>
        </p:nvSpPr>
        <p:spPr>
          <a:xfrm>
            <a:off x="6065417" y="5054602"/>
            <a:ext cx="673276" cy="279400"/>
          </a:xfrm>
        </p:spPr>
        <p:txBody>
          <a:bodyPr/>
          <a:lstStyle/>
          <a:p>
            <a:fld id="{4E705875-BF47-4BA4-9D99-7F688A40F0E3}" type="datetimeFigureOut">
              <a:rPr lang="tr-TR" smtClean="0"/>
              <a:t>26.02.2024</a:t>
            </a:fld>
            <a:endParaRPr lang="tr-TR"/>
          </a:p>
        </p:txBody>
      </p:sp>
      <p:sp>
        <p:nvSpPr>
          <p:cNvPr id="5" name="Footer Placeholder 4"/>
          <p:cNvSpPr>
            <a:spLocks noGrp="1"/>
          </p:cNvSpPr>
          <p:nvPr>
            <p:ph type="ftr" sz="quarter" idx="11"/>
          </p:nvPr>
        </p:nvSpPr>
        <p:spPr>
          <a:xfrm>
            <a:off x="1921934" y="5054602"/>
            <a:ext cx="4064860" cy="279400"/>
          </a:xfrm>
        </p:spPr>
        <p:txBody>
          <a:bodyPr/>
          <a:lstStyle/>
          <a:p>
            <a:endParaRPr lang="tr-TR"/>
          </a:p>
        </p:txBody>
      </p:sp>
      <p:sp>
        <p:nvSpPr>
          <p:cNvPr id="6" name="Slide Number Placeholder 5"/>
          <p:cNvSpPr>
            <a:spLocks noGrp="1"/>
          </p:cNvSpPr>
          <p:nvPr>
            <p:ph type="sldNum" sz="quarter" idx="12"/>
          </p:nvPr>
        </p:nvSpPr>
        <p:spPr>
          <a:xfrm>
            <a:off x="6817317" y="5054602"/>
            <a:ext cx="413483" cy="279400"/>
          </a:xfrm>
        </p:spPr>
        <p:txBody>
          <a:bodyPr/>
          <a:lstStyle/>
          <a:p>
            <a:fld id="{C7DD1662-EF1E-41BF-8CFE-CDC770E7D743}" type="slidenum">
              <a:rPr lang="tr-TR" smtClean="0"/>
              <a:t>‹#›</a:t>
            </a:fld>
            <a:endParaRPr lang="tr-TR"/>
          </a:p>
        </p:txBody>
      </p:sp>
      <p:cxnSp>
        <p:nvCxnSpPr>
          <p:cNvPr id="15" name="Straight Connector 14"/>
          <p:cNvCxnSpPr/>
          <p:nvPr/>
        </p:nvCxnSpPr>
        <p:spPr>
          <a:xfrm>
            <a:off x="2019825" y="3471329"/>
            <a:ext cx="5113083"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5153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1D8BD707-D9CF-40AE-B4C6-C98DA3205C09}" type="datetimeFigureOut">
              <a:rPr lang="en-US" smtClean="0"/>
              <a:t>2/26/2024</a:t>
            </a:fld>
            <a:endParaRPr lang="en-US"/>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6F15528-21DE-4FAA-801E-634DDDAF4B2B}" type="slidenum">
              <a:rPr lang="tr-TR" smtClean="0"/>
              <a:t>‹#›</a:t>
            </a:fld>
            <a:endParaRPr lang="tr-TR"/>
          </a:p>
        </p:txBody>
      </p:sp>
    </p:spTree>
    <p:extLst>
      <p:ext uri="{BB962C8B-B14F-4D97-AF65-F5344CB8AC3E}">
        <p14:creationId xmlns:p14="http://schemas.microsoft.com/office/powerpoint/2010/main" val="2571381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1D8BD707-D9CF-40AE-B4C6-C98DA3205C09}"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6F15528-21DE-4FAA-801E-634DDDAF4B2B}" type="slidenum">
              <a:rPr lang="tr-TR" smtClean="0"/>
              <a:t>‹#›</a:t>
            </a:fld>
            <a:endParaRPr lang="tr-TR"/>
          </a:p>
        </p:txBody>
      </p:sp>
      <p:cxnSp>
        <p:nvCxnSpPr>
          <p:cNvPr id="15" name="Straight Connector 14"/>
          <p:cNvCxnSpPr/>
          <p:nvPr/>
        </p:nvCxnSpPr>
        <p:spPr>
          <a:xfrm>
            <a:off x="1278465" y="4140199"/>
            <a:ext cx="6606425"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8607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tr-TR"/>
              <a:t>Asıl başlık stilini düzenlemek için tıklayın</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1D8BD707-D9CF-40AE-B4C6-C98DA3205C09}"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6F15528-21DE-4FAA-801E-634DDDAF4B2B}" type="slidenum">
              <a:rPr lang="tr-TR" smtClean="0"/>
              <a:t>‹#›</a:t>
            </a:fld>
            <a:endParaRPr lang="tr-TR"/>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58691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1D8BD707-D9CF-40AE-B4C6-C98DA3205C09}"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6F15528-21DE-4FAA-801E-634DDDAF4B2B}" type="slidenum">
              <a:rPr lang="tr-TR" smtClean="0"/>
              <a:t>‹#›</a:t>
            </a:fld>
            <a:endParaRPr lang="tr-TR"/>
          </a:p>
        </p:txBody>
      </p:sp>
    </p:spTree>
    <p:extLst>
      <p:ext uri="{BB962C8B-B14F-4D97-AF65-F5344CB8AC3E}">
        <p14:creationId xmlns:p14="http://schemas.microsoft.com/office/powerpoint/2010/main" val="2322314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tr-TR"/>
              <a:t>Asıl başlık stilini düzenlemek için tıklayın</a:t>
            </a:r>
            <a:endParaRPr lang="en-US" dirty="0"/>
          </a:p>
        </p:txBody>
      </p:sp>
      <p:sp>
        <p:nvSpPr>
          <p:cNvPr id="14"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1D8BD707-D9CF-40AE-B4C6-C98DA3205C09}"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6F15528-21DE-4FAA-801E-634DDDAF4B2B}" type="slidenum">
              <a:rPr lang="tr-TR" smtClean="0"/>
              <a:t>‹#›</a:t>
            </a:fld>
            <a:endParaRPr lang="tr-TR"/>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094693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tr-TR"/>
              <a:t>Asıl başlık stilini düzenlemek için tıklayın</a:t>
            </a:r>
            <a:endParaRPr lang="en-US" dirty="0"/>
          </a:p>
        </p:txBody>
      </p:sp>
      <p:sp>
        <p:nvSpPr>
          <p:cNvPr id="11"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1D8BD707-D9CF-40AE-B4C6-C98DA3205C09}"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6F15528-21DE-4FAA-801E-634DDDAF4B2B}" type="slidenum">
              <a:rPr lang="tr-TR" smtClean="0"/>
              <a:t>‹#›</a:t>
            </a:fld>
            <a:endParaRPr lang="tr-TR"/>
          </a:p>
        </p:txBody>
      </p:sp>
      <p:cxnSp>
        <p:nvCxnSpPr>
          <p:cNvPr id="15" name="Straight Connector 14"/>
          <p:cNvCxnSpPr/>
          <p:nvPr/>
        </p:nvCxnSpPr>
        <p:spPr>
          <a:xfrm>
            <a:off x="1278469" y="3429000"/>
            <a:ext cx="6606421"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24346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6F15528-21DE-4FAA-801E-634DDDAF4B2B}" type="slidenum">
              <a:rPr lang="tr-TR" smtClean="0"/>
              <a:t>‹#›</a:t>
            </a:fld>
            <a:endParaRPr lang="tr-TR"/>
          </a:p>
        </p:txBody>
      </p:sp>
      <p:cxnSp>
        <p:nvCxnSpPr>
          <p:cNvPr id="14" name="Straight Connector 13"/>
          <p:cNvCxnSpPr/>
          <p:nvPr/>
        </p:nvCxnSpPr>
        <p:spPr>
          <a:xfrm>
            <a:off x="1278466" y="2354670"/>
            <a:ext cx="660642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44156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6F15528-21DE-4FAA-801E-634DDDAF4B2B}" type="slidenum">
              <a:rPr lang="tr-TR" smtClean="0"/>
              <a:t>‹#›</a:t>
            </a:fld>
            <a:endParaRPr lang="tr-TR"/>
          </a:p>
        </p:txBody>
      </p:sp>
      <p:cxnSp>
        <p:nvCxnSpPr>
          <p:cNvPr id="14" name="Straight Connector 13"/>
          <p:cNvCxnSpPr/>
          <p:nvPr/>
        </p:nvCxnSpPr>
        <p:spPr>
          <a:xfrm>
            <a:off x="6245512" y="906873"/>
            <a:ext cx="0" cy="4968993"/>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71575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2/26/2024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361133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1">
                <a:solidFill>
                  <a:srgbClr val="006FC0"/>
                </a:solidFill>
                <a:latin typeface="Cambria"/>
                <a:cs typeface="Cambria"/>
              </a:defRPr>
            </a:lvl1pPr>
          </a:lstStyle>
          <a:p>
            <a:endParaRPr/>
          </a:p>
        </p:txBody>
      </p:sp>
      <p:sp>
        <p:nvSpPr>
          <p:cNvPr id="3" name="Holder 3"/>
          <p:cNvSpPr>
            <a:spLocks noGrp="1"/>
          </p:cNvSpPr>
          <p:nvPr>
            <p:ph sz="half" idx="2"/>
          </p:nvPr>
        </p:nvSpPr>
        <p:spPr>
          <a:xfrm>
            <a:off x="535940" y="1518023"/>
            <a:ext cx="3547110" cy="3518535"/>
          </a:xfrm>
          <a:prstGeom prst="rect">
            <a:avLst/>
          </a:prstGeom>
        </p:spPr>
        <p:txBody>
          <a:bodyPr wrap="square" lIns="0" tIns="0" rIns="0" bIns="0">
            <a:spAutoFit/>
          </a:bodyPr>
          <a:lstStyle>
            <a:lvl1pPr>
              <a:defRPr sz="3200" b="1" i="0" u="heavy">
                <a:solidFill>
                  <a:srgbClr val="001F5F"/>
                </a:solidFill>
                <a:latin typeface="Cambria"/>
                <a:cs typeface="Cambria"/>
              </a:defRPr>
            </a:lvl1pPr>
          </a:lstStyle>
          <a:p>
            <a:endParaRPr/>
          </a:p>
        </p:txBody>
      </p:sp>
      <p:sp>
        <p:nvSpPr>
          <p:cNvPr id="4" name="Holder 4"/>
          <p:cNvSpPr>
            <a:spLocks noGrp="1"/>
          </p:cNvSpPr>
          <p:nvPr>
            <p:ph sz="half" idx="3"/>
          </p:nvPr>
        </p:nvSpPr>
        <p:spPr>
          <a:xfrm>
            <a:off x="5156453" y="1937385"/>
            <a:ext cx="3267075" cy="4719955"/>
          </a:xfrm>
          <a:prstGeom prst="rect">
            <a:avLst/>
          </a:prstGeom>
        </p:spPr>
        <p:txBody>
          <a:bodyPr wrap="square" lIns="0" tIns="0" rIns="0" bIns="0">
            <a:spAutoFit/>
          </a:bodyPr>
          <a:lstStyle>
            <a:lvl1pPr>
              <a:defRPr sz="2800" b="1" i="0" u="heavy">
                <a:solidFill>
                  <a:schemeClr val="bg1"/>
                </a:solidFill>
                <a:latin typeface="Cambria"/>
                <a:cs typeface="Cambria"/>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2/26/2024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57643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cxnSp>
        <p:nvCxnSpPr>
          <p:cNvPr id="7" name="Straight Connector 6"/>
          <p:cNvCxnSpPr/>
          <p:nvPr/>
        </p:nvCxnSpPr>
        <p:spPr>
          <a:xfrm>
            <a:off x="1278466" y="2354670"/>
            <a:ext cx="6595533"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6F15528-21DE-4FAA-801E-634DDDAF4B2B}" type="slidenum">
              <a:rPr lang="tr-TR" smtClean="0"/>
              <a:t>‹#›</a:t>
            </a:fld>
            <a:endParaRPr lang="tr-TR"/>
          </a:p>
        </p:txBody>
      </p:sp>
    </p:spTree>
    <p:extLst>
      <p:ext uri="{BB962C8B-B14F-4D97-AF65-F5344CB8AC3E}">
        <p14:creationId xmlns:p14="http://schemas.microsoft.com/office/powerpoint/2010/main" val="16645290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1">
                <a:solidFill>
                  <a:srgbClr val="006FC0"/>
                </a:solidFill>
                <a:latin typeface="Cambria"/>
                <a:cs typeface="Cambri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2/26/2024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65086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1D8BD707-D9CF-40AE-B4C6-C98DA3205C09}"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6F15528-21DE-4FAA-801E-634DDDAF4B2B}" type="slidenum">
              <a:rPr lang="tr-TR" smtClean="0"/>
              <a:t>‹#›</a:t>
            </a:fld>
            <a:endParaRPr lang="tr-TR"/>
          </a:p>
        </p:txBody>
      </p:sp>
      <p:cxnSp>
        <p:nvCxnSpPr>
          <p:cNvPr id="31" name="Straight Connector 30"/>
          <p:cNvCxnSpPr/>
          <p:nvPr/>
        </p:nvCxnSpPr>
        <p:spPr>
          <a:xfrm>
            <a:off x="1278466" y="3599392"/>
            <a:ext cx="6595533"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7465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1179576" y="2487168"/>
            <a:ext cx="3337560" cy="3447288"/>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2/26/2024</a:t>
            </a:fld>
            <a:endParaRPr lang="en-US"/>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6F15528-21DE-4FAA-801E-634DDDAF4B2B}" type="slidenum">
              <a:rPr lang="tr-TR" smtClean="0"/>
              <a:t>‹#›</a:t>
            </a:fld>
            <a:endParaRPr lang="tr-TR"/>
          </a:p>
        </p:txBody>
      </p:sp>
    </p:spTree>
    <p:extLst>
      <p:ext uri="{BB962C8B-B14F-4D97-AF65-F5344CB8AC3E}">
        <p14:creationId xmlns:p14="http://schemas.microsoft.com/office/powerpoint/2010/main" val="3673292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1176868" y="3243262"/>
            <a:ext cx="3337560" cy="2706624"/>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4641832" y="3243262"/>
            <a:ext cx="3337560" cy="2706624"/>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2/26/2024</a:t>
            </a:fld>
            <a:endParaRPr lang="en-US"/>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B6F15528-21DE-4FAA-801E-634DDDAF4B2B}" type="slidenum">
              <a:rPr lang="tr-TR" smtClean="0"/>
              <a:t>‹#›</a:t>
            </a:fld>
            <a:endParaRPr lang="tr-TR"/>
          </a:p>
        </p:txBody>
      </p:sp>
      <p:cxnSp>
        <p:nvCxnSpPr>
          <p:cNvPr id="41" name="Straight Connector 40"/>
          <p:cNvCxnSpPr/>
          <p:nvPr/>
        </p:nvCxnSpPr>
        <p:spPr>
          <a:xfrm>
            <a:off x="1278466" y="2354670"/>
            <a:ext cx="659553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8717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t>2/26/2024</a:t>
            </a:fld>
            <a:endParaRPr lang="en-US"/>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B6F15528-21DE-4FAA-801E-634DDDAF4B2B}" type="slidenum">
              <a:rPr lang="tr-TR" smtClean="0"/>
              <a:t>‹#›</a:t>
            </a:fld>
            <a:endParaRPr lang="tr-TR"/>
          </a:p>
        </p:txBody>
      </p:sp>
      <p:cxnSp>
        <p:nvCxnSpPr>
          <p:cNvPr id="14" name="Straight Connector 13"/>
          <p:cNvCxnSpPr/>
          <p:nvPr/>
        </p:nvCxnSpPr>
        <p:spPr>
          <a:xfrm>
            <a:off x="1278466" y="2354670"/>
            <a:ext cx="659553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0756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2/26/2024</a:t>
            </a:fld>
            <a:endParaRPr lang="en-US"/>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B6F15528-21DE-4FAA-801E-634DDDAF4B2B}" type="slidenum">
              <a:rPr lang="tr-TR" smtClean="0"/>
              <a:t>‹#›</a:t>
            </a:fld>
            <a:endParaRPr lang="tr-TR"/>
          </a:p>
        </p:txBody>
      </p:sp>
    </p:spTree>
    <p:extLst>
      <p:ext uri="{BB962C8B-B14F-4D97-AF65-F5344CB8AC3E}">
        <p14:creationId xmlns:p14="http://schemas.microsoft.com/office/powerpoint/2010/main" val="1051899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tr-TR"/>
              <a:t>Asıl başlık stilini düzenlemek için tıklayın</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1D8BD707-D9CF-40AE-B4C6-C98DA3205C09}" type="datetimeFigureOut">
              <a:rPr lang="en-US" smtClean="0"/>
              <a:t>2/26/2024</a:t>
            </a:fld>
            <a:endParaRPr lang="en-US"/>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6F15528-21DE-4FAA-801E-634DDDAF4B2B}" type="slidenum">
              <a:rPr lang="tr-TR" smtClean="0"/>
              <a:t>‹#›</a:t>
            </a:fld>
            <a:endParaRPr lang="tr-TR"/>
          </a:p>
        </p:txBody>
      </p:sp>
      <p:cxnSp>
        <p:nvCxnSpPr>
          <p:cNvPr id="16" name="Straight Connector 15"/>
          <p:cNvCxnSpPr/>
          <p:nvPr/>
        </p:nvCxnSpPr>
        <p:spPr>
          <a:xfrm>
            <a:off x="1278466" y="2912533"/>
            <a:ext cx="233359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0784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tr-TR"/>
              <a:t>Asıl başlık stilini düzenlemek için tıklayın</a:t>
            </a:r>
            <a:endParaRPr lang="en-US" dirty="0"/>
          </a:p>
        </p:txBody>
      </p:sp>
      <p:sp>
        <p:nvSpPr>
          <p:cNvPr id="17" name="Picture Placeholder 2"/>
          <p:cNvSpPr>
            <a:spLocks noGrp="1" noChangeAspect="1"/>
          </p:cNvSpPr>
          <p:nvPr>
            <p:ph type="pic" idx="1"/>
          </p:nvPr>
        </p:nvSpPr>
        <p:spPr>
          <a:xfrm>
            <a:off x="5218221"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1D8BD707-D9CF-40AE-B4C6-C98DA3205C09}" type="datetimeFigureOut">
              <a:rPr lang="en-US" smtClean="0"/>
              <a:t>2/26/2024</a:t>
            </a:fld>
            <a:endParaRPr lang="en-US"/>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6F15528-21DE-4FAA-801E-634DDDAF4B2B}" type="slidenum">
              <a:rPr lang="tr-TR" smtClean="0"/>
              <a:t>‹#›</a:t>
            </a:fld>
            <a:endParaRPr lang="tr-TR"/>
          </a:p>
        </p:txBody>
      </p:sp>
    </p:spTree>
    <p:extLst>
      <p:ext uri="{BB962C8B-B14F-4D97-AF65-F5344CB8AC3E}">
        <p14:creationId xmlns:p14="http://schemas.microsoft.com/office/powerpoint/2010/main" val="3341395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7" name="Picture 6" descr="SD-PanelContent-GrommetsCombined.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D8BD707-D9CF-40AE-B4C6-C98DA3205C09}" type="datetimeFigureOut">
              <a:rPr lang="en-US" smtClean="0"/>
              <a:t>2/26/2024</a:t>
            </a:fld>
            <a:endParaRPr lang="en-US"/>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tr-TR"/>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F15528-21DE-4FAA-801E-634DDDAF4B2B}" type="slidenum">
              <a:rPr lang="tr-TR" smtClean="0"/>
              <a:t>‹#›</a:t>
            </a:fld>
            <a:endParaRPr lang="tr-TR"/>
          </a:p>
        </p:txBody>
      </p:sp>
    </p:spTree>
    <p:extLst>
      <p:ext uri="{BB962C8B-B14F-4D97-AF65-F5344CB8AC3E}">
        <p14:creationId xmlns:p14="http://schemas.microsoft.com/office/powerpoint/2010/main" val="751409396"/>
      </p:ext>
    </p:extLst>
  </p:cSld>
  <p:clrMap bg1="lt1" tx1="dk1" bg2="lt2" tx2="dk2" accent1="accent1" accent2="accent2" accent3="accent3" accent4="accent4" accent5="accent5" accent6="accent6" hlink="hlink" folHlink="folHlink"/>
  <p:sldLayoutIdLst>
    <p:sldLayoutId id="2147484214" r:id="rId1"/>
    <p:sldLayoutId id="2147484215" r:id="rId2"/>
    <p:sldLayoutId id="2147484216" r:id="rId3"/>
    <p:sldLayoutId id="2147484217" r:id="rId4"/>
    <p:sldLayoutId id="2147484218" r:id="rId5"/>
    <p:sldLayoutId id="2147484219" r:id="rId6"/>
    <p:sldLayoutId id="2147484220" r:id="rId7"/>
    <p:sldLayoutId id="2147484221" r:id="rId8"/>
    <p:sldLayoutId id="2147484222" r:id="rId9"/>
    <p:sldLayoutId id="2147484223" r:id="rId10"/>
    <p:sldLayoutId id="2147484224" r:id="rId11"/>
    <p:sldLayoutId id="2147484225" r:id="rId12"/>
    <p:sldLayoutId id="2147484226" r:id="rId13"/>
    <p:sldLayoutId id="2147484227" r:id="rId14"/>
    <p:sldLayoutId id="2147484228" r:id="rId15"/>
    <p:sldLayoutId id="2147484229" r:id="rId16"/>
    <p:sldLayoutId id="2147484230" r:id="rId17"/>
    <p:sldLayoutId id="2147484231" r:id="rId18"/>
    <p:sldLayoutId id="2147484232" r:id="rId19"/>
    <p:sldLayoutId id="2147484233" r:id="rId20"/>
  </p:sldLayoutIdLs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10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8.xml"/><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jpe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59.png"/><Relationship Id="rId7" Type="http://schemas.openxmlformats.org/officeDocument/2006/relationships/diagramColors" Target="../diagrams/colors5.xml"/><Relationship Id="rId2" Type="http://schemas.openxmlformats.org/officeDocument/2006/relationships/image" Target="../media/image31.jpeg"/><Relationship Id="rId1" Type="http://schemas.openxmlformats.org/officeDocument/2006/relationships/slideLayout" Target="../slideLayouts/slideLayout18.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8.xml"/><Relationship Id="rId5" Type="http://schemas.openxmlformats.org/officeDocument/2006/relationships/image" Target="../media/image61.jpeg"/><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63.jpeg"/><Relationship Id="rId7" Type="http://schemas.openxmlformats.org/officeDocument/2006/relationships/diagramColors" Target="../diagrams/colors6.xml"/><Relationship Id="rId2" Type="http://schemas.openxmlformats.org/officeDocument/2006/relationships/image" Target="../media/image62.png"/><Relationship Id="rId1" Type="http://schemas.openxmlformats.org/officeDocument/2006/relationships/slideLayout" Target="../slideLayouts/slideLayout18.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1.jpeg"/><Relationship Id="rId1" Type="http://schemas.openxmlformats.org/officeDocument/2006/relationships/slideLayout" Target="../slideLayouts/slideLayout18.xml"/><Relationship Id="rId4" Type="http://schemas.openxmlformats.org/officeDocument/2006/relationships/image" Target="../media/image33.jpeg"/></Relationships>
</file>

<file path=ppt/slides/_rels/slide7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customXml" Target="../ink/ink6.xml"/><Relationship Id="rId18" Type="http://schemas.openxmlformats.org/officeDocument/2006/relationships/image" Target="../media/image690.png"/><Relationship Id="rId3" Type="http://schemas.openxmlformats.org/officeDocument/2006/relationships/customXml" Target="../ink/ink1.xml"/><Relationship Id="rId21" Type="http://schemas.openxmlformats.org/officeDocument/2006/relationships/customXml" Target="../ink/ink10.xml"/><Relationship Id="rId7" Type="http://schemas.openxmlformats.org/officeDocument/2006/relationships/customXml" Target="../ink/ink3.xml"/><Relationship Id="rId12" Type="http://schemas.openxmlformats.org/officeDocument/2006/relationships/image" Target="../media/image660.png"/><Relationship Id="rId17" Type="http://schemas.openxmlformats.org/officeDocument/2006/relationships/customXml" Target="../ink/ink8.xml"/><Relationship Id="rId2" Type="http://schemas.openxmlformats.org/officeDocument/2006/relationships/image" Target="../media/image91.png"/><Relationship Id="rId16" Type="http://schemas.openxmlformats.org/officeDocument/2006/relationships/image" Target="../media/image680.png"/><Relationship Id="rId20" Type="http://schemas.openxmlformats.org/officeDocument/2006/relationships/image" Target="../media/image700.png"/><Relationship Id="rId1" Type="http://schemas.openxmlformats.org/officeDocument/2006/relationships/slideLayout" Target="../slideLayouts/slideLayout18.xml"/><Relationship Id="rId6" Type="http://schemas.openxmlformats.org/officeDocument/2006/relationships/image" Target="../media/image630.png"/><Relationship Id="rId11" Type="http://schemas.openxmlformats.org/officeDocument/2006/relationships/customXml" Target="../ink/ink5.xml"/><Relationship Id="rId5" Type="http://schemas.openxmlformats.org/officeDocument/2006/relationships/customXml" Target="../ink/ink2.xml"/><Relationship Id="rId15" Type="http://schemas.openxmlformats.org/officeDocument/2006/relationships/customXml" Target="../ink/ink7.xml"/><Relationship Id="rId10" Type="http://schemas.openxmlformats.org/officeDocument/2006/relationships/image" Target="../media/image65.png"/><Relationship Id="rId19" Type="http://schemas.openxmlformats.org/officeDocument/2006/relationships/customXml" Target="../ink/ink9.xml"/><Relationship Id="rId4" Type="http://schemas.openxmlformats.org/officeDocument/2006/relationships/image" Target="../media/image620.png"/><Relationship Id="rId9" Type="http://schemas.openxmlformats.org/officeDocument/2006/relationships/customXml" Target="../ink/ink4.xml"/><Relationship Id="rId14" Type="http://schemas.openxmlformats.org/officeDocument/2006/relationships/image" Target="../media/image670.png"/><Relationship Id="rId22" Type="http://schemas.openxmlformats.org/officeDocument/2006/relationships/image" Target="../media/image710.png"/></Relationships>
</file>

<file path=ppt/slides/_rels/slide8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0.xml"/></Relationships>
</file>

<file path=ppt/slides/_rels/slide9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Demirden Zengin Besinler… - Hisar Hospital Intercontinental">
            <a:extLst>
              <a:ext uri="{FF2B5EF4-FFF2-40B4-BE49-F238E27FC236}">
                <a16:creationId xmlns:a16="http://schemas.microsoft.com/office/drawing/2014/main" id="{BCED2551-76B3-1640-3108-F93B3332FD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63" y="0"/>
            <a:ext cx="9199925" cy="6885384"/>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a:extLst>
              <a:ext uri="{FF2B5EF4-FFF2-40B4-BE49-F238E27FC236}">
                <a16:creationId xmlns:a16="http://schemas.microsoft.com/office/drawing/2014/main" id="{21A336B7-6E7F-5B6C-5909-162FF2E72D36}"/>
              </a:ext>
            </a:extLst>
          </p:cNvPr>
          <p:cNvSpPr txBox="1"/>
          <p:nvPr/>
        </p:nvSpPr>
        <p:spPr>
          <a:xfrm>
            <a:off x="228600" y="3027193"/>
            <a:ext cx="9753600" cy="830997"/>
          </a:xfrm>
          <a:prstGeom prst="rect">
            <a:avLst/>
          </a:prstGeom>
          <a:noFill/>
        </p:spPr>
        <p:txBody>
          <a:bodyPr wrap="square" rtlCol="0">
            <a:spAutoFit/>
          </a:bodyPr>
          <a:lstStyle/>
          <a:p>
            <a:r>
              <a:rPr lang="tr-TR" sz="4800">
                <a:solidFill>
                  <a:schemeClr val="bg1"/>
                </a:solidFill>
                <a:latin typeface="Calibri" panose="020F0502020204030204" pitchFamily="34" charset="0"/>
                <a:ea typeface="Calibri" panose="020F0502020204030204" pitchFamily="34" charset="0"/>
                <a:cs typeface="Calibri" panose="020F0502020204030204" pitchFamily="34" charset="0"/>
              </a:rPr>
              <a:t>VİTAMİN VE MİNERAL EKSİKLİKLERİ</a:t>
            </a:r>
          </a:p>
        </p:txBody>
      </p:sp>
    </p:spTree>
    <p:extLst>
      <p:ext uri="{BB962C8B-B14F-4D97-AF65-F5344CB8AC3E}">
        <p14:creationId xmlns:p14="http://schemas.microsoft.com/office/powerpoint/2010/main" val="20152346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533400" y="1600200"/>
            <a:ext cx="8197351" cy="5020047"/>
          </a:xfrm>
          <a:prstGeom prst="rect">
            <a:avLst/>
          </a:prstGeom>
        </p:spPr>
      </p:pic>
      <p:sp>
        <p:nvSpPr>
          <p:cNvPr id="5" name="object 5"/>
          <p:cNvSpPr/>
          <p:nvPr/>
        </p:nvSpPr>
        <p:spPr>
          <a:xfrm>
            <a:off x="468630" y="3141726"/>
            <a:ext cx="7848600" cy="1225550"/>
          </a:xfrm>
          <a:custGeom>
            <a:avLst/>
            <a:gdLst/>
            <a:ahLst/>
            <a:cxnLst/>
            <a:rect l="l" t="t" r="r" b="b"/>
            <a:pathLst>
              <a:path w="7848600" h="1225550">
                <a:moveTo>
                  <a:pt x="0" y="612648"/>
                </a:moveTo>
                <a:lnTo>
                  <a:pt x="11806" y="564773"/>
                </a:lnTo>
                <a:lnTo>
                  <a:pt x="35823" y="529521"/>
                </a:lnTo>
                <a:lnTo>
                  <a:pt x="72427" y="494892"/>
                </a:lnTo>
                <a:lnTo>
                  <a:pt x="103640" y="472182"/>
                </a:lnTo>
                <a:lnTo>
                  <a:pt x="140176" y="449791"/>
                </a:lnTo>
                <a:lnTo>
                  <a:pt x="181924" y="427737"/>
                </a:lnTo>
                <a:lnTo>
                  <a:pt x="228775" y="406038"/>
                </a:lnTo>
                <a:lnTo>
                  <a:pt x="280621" y="384709"/>
                </a:lnTo>
                <a:lnTo>
                  <a:pt x="337353" y="363768"/>
                </a:lnTo>
                <a:lnTo>
                  <a:pt x="398861" y="343233"/>
                </a:lnTo>
                <a:lnTo>
                  <a:pt x="465036" y="323119"/>
                </a:lnTo>
                <a:lnTo>
                  <a:pt x="535770" y="303445"/>
                </a:lnTo>
                <a:lnTo>
                  <a:pt x="572812" y="293778"/>
                </a:lnTo>
                <a:lnTo>
                  <a:pt x="610953" y="284227"/>
                </a:lnTo>
                <a:lnTo>
                  <a:pt x="650179" y="274794"/>
                </a:lnTo>
                <a:lnTo>
                  <a:pt x="690477" y="265482"/>
                </a:lnTo>
                <a:lnTo>
                  <a:pt x="731832" y="256292"/>
                </a:lnTo>
                <a:lnTo>
                  <a:pt x="774231" y="247227"/>
                </a:lnTo>
                <a:lnTo>
                  <a:pt x="817661" y="238289"/>
                </a:lnTo>
                <a:lnTo>
                  <a:pt x="862108" y="229479"/>
                </a:lnTo>
                <a:lnTo>
                  <a:pt x="907558" y="220801"/>
                </a:lnTo>
                <a:lnTo>
                  <a:pt x="953998" y="212256"/>
                </a:lnTo>
                <a:lnTo>
                  <a:pt x="1001414" y="203846"/>
                </a:lnTo>
                <a:lnTo>
                  <a:pt x="1049792" y="195574"/>
                </a:lnTo>
                <a:lnTo>
                  <a:pt x="1099119" y="187441"/>
                </a:lnTo>
                <a:lnTo>
                  <a:pt x="1149381" y="179451"/>
                </a:lnTo>
                <a:lnTo>
                  <a:pt x="1200565" y="171603"/>
                </a:lnTo>
                <a:lnTo>
                  <a:pt x="1252656" y="163902"/>
                </a:lnTo>
                <a:lnTo>
                  <a:pt x="1305642" y="156349"/>
                </a:lnTo>
                <a:lnTo>
                  <a:pt x="1359509" y="148947"/>
                </a:lnTo>
                <a:lnTo>
                  <a:pt x="1414242" y="141696"/>
                </a:lnTo>
                <a:lnTo>
                  <a:pt x="1469829" y="134600"/>
                </a:lnTo>
                <a:lnTo>
                  <a:pt x="1526255" y="127661"/>
                </a:lnTo>
                <a:lnTo>
                  <a:pt x="1583508" y="120880"/>
                </a:lnTo>
                <a:lnTo>
                  <a:pt x="1641573" y="114261"/>
                </a:lnTo>
                <a:lnTo>
                  <a:pt x="1700436" y="107804"/>
                </a:lnTo>
                <a:lnTo>
                  <a:pt x="1760085" y="101513"/>
                </a:lnTo>
                <a:lnTo>
                  <a:pt x="1820506" y="95388"/>
                </a:lnTo>
                <a:lnTo>
                  <a:pt x="1881685" y="89433"/>
                </a:lnTo>
                <a:lnTo>
                  <a:pt x="1943608" y="83650"/>
                </a:lnTo>
                <a:lnTo>
                  <a:pt x="2006261" y="78040"/>
                </a:lnTo>
                <a:lnTo>
                  <a:pt x="2069632" y="72607"/>
                </a:lnTo>
                <a:lnTo>
                  <a:pt x="2133706" y="67351"/>
                </a:lnTo>
                <a:lnTo>
                  <a:pt x="2198469" y="62275"/>
                </a:lnTo>
                <a:lnTo>
                  <a:pt x="2263909" y="57381"/>
                </a:lnTo>
                <a:lnTo>
                  <a:pt x="2330012" y="52671"/>
                </a:lnTo>
                <a:lnTo>
                  <a:pt x="2396763" y="48148"/>
                </a:lnTo>
                <a:lnTo>
                  <a:pt x="2464150" y="43814"/>
                </a:lnTo>
                <a:lnTo>
                  <a:pt x="2532158" y="39670"/>
                </a:lnTo>
                <a:lnTo>
                  <a:pt x="2600775" y="35719"/>
                </a:lnTo>
                <a:lnTo>
                  <a:pt x="2669985" y="31963"/>
                </a:lnTo>
                <a:lnTo>
                  <a:pt x="2739777" y="28404"/>
                </a:lnTo>
                <a:lnTo>
                  <a:pt x="2810135" y="25044"/>
                </a:lnTo>
                <a:lnTo>
                  <a:pt x="2881047" y="21886"/>
                </a:lnTo>
                <a:lnTo>
                  <a:pt x="2952499" y="18931"/>
                </a:lnTo>
                <a:lnTo>
                  <a:pt x="3024477" y="16181"/>
                </a:lnTo>
                <a:lnTo>
                  <a:pt x="3096968" y="13640"/>
                </a:lnTo>
                <a:lnTo>
                  <a:pt x="3169958" y="11308"/>
                </a:lnTo>
                <a:lnTo>
                  <a:pt x="3243433" y="9188"/>
                </a:lnTo>
                <a:lnTo>
                  <a:pt x="3317380" y="7282"/>
                </a:lnTo>
                <a:lnTo>
                  <a:pt x="3391785" y="5593"/>
                </a:lnTo>
                <a:lnTo>
                  <a:pt x="3466634" y="4122"/>
                </a:lnTo>
                <a:lnTo>
                  <a:pt x="3541914" y="2871"/>
                </a:lnTo>
                <a:lnTo>
                  <a:pt x="3617611" y="1843"/>
                </a:lnTo>
                <a:lnTo>
                  <a:pt x="3693712" y="1040"/>
                </a:lnTo>
                <a:lnTo>
                  <a:pt x="3770203" y="463"/>
                </a:lnTo>
                <a:lnTo>
                  <a:pt x="3847070" y="116"/>
                </a:lnTo>
                <a:lnTo>
                  <a:pt x="3924300" y="0"/>
                </a:lnTo>
                <a:lnTo>
                  <a:pt x="4001529" y="116"/>
                </a:lnTo>
                <a:lnTo>
                  <a:pt x="4078396" y="463"/>
                </a:lnTo>
                <a:lnTo>
                  <a:pt x="4154887" y="1040"/>
                </a:lnTo>
                <a:lnTo>
                  <a:pt x="4230988" y="1843"/>
                </a:lnTo>
                <a:lnTo>
                  <a:pt x="4306685" y="2871"/>
                </a:lnTo>
                <a:lnTo>
                  <a:pt x="4381965" y="4122"/>
                </a:lnTo>
                <a:lnTo>
                  <a:pt x="4456814" y="5593"/>
                </a:lnTo>
                <a:lnTo>
                  <a:pt x="4531219" y="7282"/>
                </a:lnTo>
                <a:lnTo>
                  <a:pt x="4605166" y="9188"/>
                </a:lnTo>
                <a:lnTo>
                  <a:pt x="4678641" y="11308"/>
                </a:lnTo>
                <a:lnTo>
                  <a:pt x="4751631" y="13640"/>
                </a:lnTo>
                <a:lnTo>
                  <a:pt x="4824122" y="16181"/>
                </a:lnTo>
                <a:lnTo>
                  <a:pt x="4896100" y="18931"/>
                </a:lnTo>
                <a:lnTo>
                  <a:pt x="4967552" y="21886"/>
                </a:lnTo>
                <a:lnTo>
                  <a:pt x="5038464" y="25044"/>
                </a:lnTo>
                <a:lnTo>
                  <a:pt x="5108822" y="28404"/>
                </a:lnTo>
                <a:lnTo>
                  <a:pt x="5178614" y="31963"/>
                </a:lnTo>
                <a:lnTo>
                  <a:pt x="5247824" y="35719"/>
                </a:lnTo>
                <a:lnTo>
                  <a:pt x="5316441" y="39670"/>
                </a:lnTo>
                <a:lnTo>
                  <a:pt x="5384449" y="43814"/>
                </a:lnTo>
                <a:lnTo>
                  <a:pt x="5451836" y="48148"/>
                </a:lnTo>
                <a:lnTo>
                  <a:pt x="5518587" y="52671"/>
                </a:lnTo>
                <a:lnTo>
                  <a:pt x="5584690" y="57381"/>
                </a:lnTo>
                <a:lnTo>
                  <a:pt x="5650130" y="62275"/>
                </a:lnTo>
                <a:lnTo>
                  <a:pt x="5714893" y="67351"/>
                </a:lnTo>
                <a:lnTo>
                  <a:pt x="5778967" y="72607"/>
                </a:lnTo>
                <a:lnTo>
                  <a:pt x="5842338" y="78040"/>
                </a:lnTo>
                <a:lnTo>
                  <a:pt x="5904992" y="83650"/>
                </a:lnTo>
                <a:lnTo>
                  <a:pt x="5966914" y="89433"/>
                </a:lnTo>
                <a:lnTo>
                  <a:pt x="6028093" y="95388"/>
                </a:lnTo>
                <a:lnTo>
                  <a:pt x="6088514" y="101513"/>
                </a:lnTo>
                <a:lnTo>
                  <a:pt x="6148163" y="107804"/>
                </a:lnTo>
                <a:lnTo>
                  <a:pt x="6207026" y="114261"/>
                </a:lnTo>
                <a:lnTo>
                  <a:pt x="6265091" y="120880"/>
                </a:lnTo>
                <a:lnTo>
                  <a:pt x="6322344" y="127661"/>
                </a:lnTo>
                <a:lnTo>
                  <a:pt x="6378770" y="134600"/>
                </a:lnTo>
                <a:lnTo>
                  <a:pt x="6434357" y="141696"/>
                </a:lnTo>
                <a:lnTo>
                  <a:pt x="6489090" y="148947"/>
                </a:lnTo>
                <a:lnTo>
                  <a:pt x="6542957" y="156349"/>
                </a:lnTo>
                <a:lnTo>
                  <a:pt x="6595943" y="163902"/>
                </a:lnTo>
                <a:lnTo>
                  <a:pt x="6648034" y="171603"/>
                </a:lnTo>
                <a:lnTo>
                  <a:pt x="6699218" y="179451"/>
                </a:lnTo>
                <a:lnTo>
                  <a:pt x="6749480" y="187441"/>
                </a:lnTo>
                <a:lnTo>
                  <a:pt x="6798807" y="195574"/>
                </a:lnTo>
                <a:lnTo>
                  <a:pt x="6847185" y="203846"/>
                </a:lnTo>
                <a:lnTo>
                  <a:pt x="6894601" y="212256"/>
                </a:lnTo>
                <a:lnTo>
                  <a:pt x="6941041" y="220801"/>
                </a:lnTo>
                <a:lnTo>
                  <a:pt x="6986491" y="229479"/>
                </a:lnTo>
                <a:lnTo>
                  <a:pt x="7030938" y="238289"/>
                </a:lnTo>
                <a:lnTo>
                  <a:pt x="7074368" y="247227"/>
                </a:lnTo>
                <a:lnTo>
                  <a:pt x="7116767" y="256292"/>
                </a:lnTo>
                <a:lnTo>
                  <a:pt x="7158122" y="265482"/>
                </a:lnTo>
                <a:lnTo>
                  <a:pt x="7198420" y="274794"/>
                </a:lnTo>
                <a:lnTo>
                  <a:pt x="7237646" y="284227"/>
                </a:lnTo>
                <a:lnTo>
                  <a:pt x="7275787" y="293778"/>
                </a:lnTo>
                <a:lnTo>
                  <a:pt x="7312829" y="303445"/>
                </a:lnTo>
                <a:lnTo>
                  <a:pt x="7383563" y="323119"/>
                </a:lnTo>
                <a:lnTo>
                  <a:pt x="7449738" y="343233"/>
                </a:lnTo>
                <a:lnTo>
                  <a:pt x="7511246" y="363768"/>
                </a:lnTo>
                <a:lnTo>
                  <a:pt x="7567978" y="384709"/>
                </a:lnTo>
                <a:lnTo>
                  <a:pt x="7619824" y="406038"/>
                </a:lnTo>
                <a:lnTo>
                  <a:pt x="7666675" y="427737"/>
                </a:lnTo>
                <a:lnTo>
                  <a:pt x="7708423" y="449791"/>
                </a:lnTo>
                <a:lnTo>
                  <a:pt x="7744959" y="472182"/>
                </a:lnTo>
                <a:lnTo>
                  <a:pt x="7776172" y="494892"/>
                </a:lnTo>
                <a:lnTo>
                  <a:pt x="7812776" y="529521"/>
                </a:lnTo>
                <a:lnTo>
                  <a:pt x="7836793" y="564773"/>
                </a:lnTo>
                <a:lnTo>
                  <a:pt x="7848600" y="612648"/>
                </a:lnTo>
                <a:lnTo>
                  <a:pt x="7847855" y="624703"/>
                </a:lnTo>
                <a:lnTo>
                  <a:pt x="7830209" y="672339"/>
                </a:lnTo>
                <a:lnTo>
                  <a:pt x="7801955" y="707389"/>
                </a:lnTo>
                <a:lnTo>
                  <a:pt x="7761237" y="741797"/>
                </a:lnTo>
                <a:lnTo>
                  <a:pt x="7727349" y="764350"/>
                </a:lnTo>
                <a:lnTo>
                  <a:pt x="7688194" y="786574"/>
                </a:lnTo>
                <a:lnTo>
                  <a:pt x="7643881" y="808453"/>
                </a:lnTo>
                <a:lnTo>
                  <a:pt x="7594518" y="829969"/>
                </a:lnTo>
                <a:lnTo>
                  <a:pt x="7540216" y="851106"/>
                </a:lnTo>
                <a:lnTo>
                  <a:pt x="7481082" y="871846"/>
                </a:lnTo>
                <a:lnTo>
                  <a:pt x="7417227" y="892173"/>
                </a:lnTo>
                <a:lnTo>
                  <a:pt x="7348759" y="912069"/>
                </a:lnTo>
                <a:lnTo>
                  <a:pt x="7275787" y="931517"/>
                </a:lnTo>
                <a:lnTo>
                  <a:pt x="7237646" y="941068"/>
                </a:lnTo>
                <a:lnTo>
                  <a:pt x="7198420" y="950501"/>
                </a:lnTo>
                <a:lnTo>
                  <a:pt x="7158122" y="959813"/>
                </a:lnTo>
                <a:lnTo>
                  <a:pt x="7116767" y="969003"/>
                </a:lnTo>
                <a:lnTo>
                  <a:pt x="7074368" y="978068"/>
                </a:lnTo>
                <a:lnTo>
                  <a:pt x="7030938" y="987006"/>
                </a:lnTo>
                <a:lnTo>
                  <a:pt x="6986491" y="995816"/>
                </a:lnTo>
                <a:lnTo>
                  <a:pt x="6941041" y="1004494"/>
                </a:lnTo>
                <a:lnTo>
                  <a:pt x="6894601" y="1013039"/>
                </a:lnTo>
                <a:lnTo>
                  <a:pt x="6847185" y="1021449"/>
                </a:lnTo>
                <a:lnTo>
                  <a:pt x="6798807" y="1029721"/>
                </a:lnTo>
                <a:lnTo>
                  <a:pt x="6749480" y="1037854"/>
                </a:lnTo>
                <a:lnTo>
                  <a:pt x="6699218" y="1045845"/>
                </a:lnTo>
                <a:lnTo>
                  <a:pt x="6648034" y="1053692"/>
                </a:lnTo>
                <a:lnTo>
                  <a:pt x="6595943" y="1061393"/>
                </a:lnTo>
                <a:lnTo>
                  <a:pt x="6542957" y="1068946"/>
                </a:lnTo>
                <a:lnTo>
                  <a:pt x="6489090" y="1076348"/>
                </a:lnTo>
                <a:lnTo>
                  <a:pt x="6434357" y="1083599"/>
                </a:lnTo>
                <a:lnTo>
                  <a:pt x="6378770" y="1090695"/>
                </a:lnTo>
                <a:lnTo>
                  <a:pt x="6322344" y="1097634"/>
                </a:lnTo>
                <a:lnTo>
                  <a:pt x="6265091" y="1104415"/>
                </a:lnTo>
                <a:lnTo>
                  <a:pt x="6207026" y="1111034"/>
                </a:lnTo>
                <a:lnTo>
                  <a:pt x="6148163" y="1117491"/>
                </a:lnTo>
                <a:lnTo>
                  <a:pt x="6088514" y="1123782"/>
                </a:lnTo>
                <a:lnTo>
                  <a:pt x="6028093" y="1129907"/>
                </a:lnTo>
                <a:lnTo>
                  <a:pt x="5966914" y="1135862"/>
                </a:lnTo>
                <a:lnTo>
                  <a:pt x="5904991" y="1141645"/>
                </a:lnTo>
                <a:lnTo>
                  <a:pt x="5842338" y="1147255"/>
                </a:lnTo>
                <a:lnTo>
                  <a:pt x="5778967" y="1152688"/>
                </a:lnTo>
                <a:lnTo>
                  <a:pt x="5714893" y="1157944"/>
                </a:lnTo>
                <a:lnTo>
                  <a:pt x="5650130" y="1163020"/>
                </a:lnTo>
                <a:lnTo>
                  <a:pt x="5584690" y="1167914"/>
                </a:lnTo>
                <a:lnTo>
                  <a:pt x="5518587" y="1172624"/>
                </a:lnTo>
                <a:lnTo>
                  <a:pt x="5451836" y="1177147"/>
                </a:lnTo>
                <a:lnTo>
                  <a:pt x="5384449" y="1181481"/>
                </a:lnTo>
                <a:lnTo>
                  <a:pt x="5316441" y="1185625"/>
                </a:lnTo>
                <a:lnTo>
                  <a:pt x="5247824" y="1189576"/>
                </a:lnTo>
                <a:lnTo>
                  <a:pt x="5178614" y="1193332"/>
                </a:lnTo>
                <a:lnTo>
                  <a:pt x="5108822" y="1196891"/>
                </a:lnTo>
                <a:lnTo>
                  <a:pt x="5038464" y="1200251"/>
                </a:lnTo>
                <a:lnTo>
                  <a:pt x="4967552" y="1203409"/>
                </a:lnTo>
                <a:lnTo>
                  <a:pt x="4896100" y="1206364"/>
                </a:lnTo>
                <a:lnTo>
                  <a:pt x="4824122" y="1209114"/>
                </a:lnTo>
                <a:lnTo>
                  <a:pt x="4751631" y="1211655"/>
                </a:lnTo>
                <a:lnTo>
                  <a:pt x="4678641" y="1213987"/>
                </a:lnTo>
                <a:lnTo>
                  <a:pt x="4605166" y="1216107"/>
                </a:lnTo>
                <a:lnTo>
                  <a:pt x="4531219" y="1218013"/>
                </a:lnTo>
                <a:lnTo>
                  <a:pt x="4456814" y="1219702"/>
                </a:lnTo>
                <a:lnTo>
                  <a:pt x="4381965" y="1221173"/>
                </a:lnTo>
                <a:lnTo>
                  <a:pt x="4306685" y="1222424"/>
                </a:lnTo>
                <a:lnTo>
                  <a:pt x="4230988" y="1223452"/>
                </a:lnTo>
                <a:lnTo>
                  <a:pt x="4154887" y="1224255"/>
                </a:lnTo>
                <a:lnTo>
                  <a:pt x="4078396" y="1224832"/>
                </a:lnTo>
                <a:lnTo>
                  <a:pt x="4001529" y="1225179"/>
                </a:lnTo>
                <a:lnTo>
                  <a:pt x="3924300" y="1225296"/>
                </a:lnTo>
                <a:lnTo>
                  <a:pt x="3847070" y="1225179"/>
                </a:lnTo>
                <a:lnTo>
                  <a:pt x="3770203" y="1224832"/>
                </a:lnTo>
                <a:lnTo>
                  <a:pt x="3693712" y="1224255"/>
                </a:lnTo>
                <a:lnTo>
                  <a:pt x="3617611" y="1223452"/>
                </a:lnTo>
                <a:lnTo>
                  <a:pt x="3541914" y="1222424"/>
                </a:lnTo>
                <a:lnTo>
                  <a:pt x="3466634" y="1221173"/>
                </a:lnTo>
                <a:lnTo>
                  <a:pt x="3391785" y="1219702"/>
                </a:lnTo>
                <a:lnTo>
                  <a:pt x="3317380" y="1218013"/>
                </a:lnTo>
                <a:lnTo>
                  <a:pt x="3243433" y="1216107"/>
                </a:lnTo>
                <a:lnTo>
                  <a:pt x="3169958" y="1213987"/>
                </a:lnTo>
                <a:lnTo>
                  <a:pt x="3096968" y="1211655"/>
                </a:lnTo>
                <a:lnTo>
                  <a:pt x="3024477" y="1209114"/>
                </a:lnTo>
                <a:lnTo>
                  <a:pt x="2952499" y="1206364"/>
                </a:lnTo>
                <a:lnTo>
                  <a:pt x="2881047" y="1203409"/>
                </a:lnTo>
                <a:lnTo>
                  <a:pt x="2810135" y="1200251"/>
                </a:lnTo>
                <a:lnTo>
                  <a:pt x="2739777" y="1196891"/>
                </a:lnTo>
                <a:lnTo>
                  <a:pt x="2669985" y="1193332"/>
                </a:lnTo>
                <a:lnTo>
                  <a:pt x="2600775" y="1189576"/>
                </a:lnTo>
                <a:lnTo>
                  <a:pt x="2532158" y="1185625"/>
                </a:lnTo>
                <a:lnTo>
                  <a:pt x="2464150" y="1181481"/>
                </a:lnTo>
                <a:lnTo>
                  <a:pt x="2396763" y="1177147"/>
                </a:lnTo>
                <a:lnTo>
                  <a:pt x="2330012" y="1172624"/>
                </a:lnTo>
                <a:lnTo>
                  <a:pt x="2263909" y="1167914"/>
                </a:lnTo>
                <a:lnTo>
                  <a:pt x="2198469" y="1163020"/>
                </a:lnTo>
                <a:lnTo>
                  <a:pt x="2133706" y="1157944"/>
                </a:lnTo>
                <a:lnTo>
                  <a:pt x="2069632" y="1152688"/>
                </a:lnTo>
                <a:lnTo>
                  <a:pt x="2006261" y="1147255"/>
                </a:lnTo>
                <a:lnTo>
                  <a:pt x="1943608" y="1141645"/>
                </a:lnTo>
                <a:lnTo>
                  <a:pt x="1881685" y="1135862"/>
                </a:lnTo>
                <a:lnTo>
                  <a:pt x="1820506" y="1129907"/>
                </a:lnTo>
                <a:lnTo>
                  <a:pt x="1760085" y="1123782"/>
                </a:lnTo>
                <a:lnTo>
                  <a:pt x="1700436" y="1117491"/>
                </a:lnTo>
                <a:lnTo>
                  <a:pt x="1641573" y="1111034"/>
                </a:lnTo>
                <a:lnTo>
                  <a:pt x="1583508" y="1104415"/>
                </a:lnTo>
                <a:lnTo>
                  <a:pt x="1526255" y="1097634"/>
                </a:lnTo>
                <a:lnTo>
                  <a:pt x="1469829" y="1090695"/>
                </a:lnTo>
                <a:lnTo>
                  <a:pt x="1414242" y="1083599"/>
                </a:lnTo>
                <a:lnTo>
                  <a:pt x="1359509" y="1076348"/>
                </a:lnTo>
                <a:lnTo>
                  <a:pt x="1305642" y="1068946"/>
                </a:lnTo>
                <a:lnTo>
                  <a:pt x="1252656" y="1061393"/>
                </a:lnTo>
                <a:lnTo>
                  <a:pt x="1200565" y="1053692"/>
                </a:lnTo>
                <a:lnTo>
                  <a:pt x="1149381" y="1045844"/>
                </a:lnTo>
                <a:lnTo>
                  <a:pt x="1099119" y="1037854"/>
                </a:lnTo>
                <a:lnTo>
                  <a:pt x="1049792" y="1029721"/>
                </a:lnTo>
                <a:lnTo>
                  <a:pt x="1001414" y="1021449"/>
                </a:lnTo>
                <a:lnTo>
                  <a:pt x="953998" y="1013039"/>
                </a:lnTo>
                <a:lnTo>
                  <a:pt x="907558" y="1004494"/>
                </a:lnTo>
                <a:lnTo>
                  <a:pt x="862108" y="995816"/>
                </a:lnTo>
                <a:lnTo>
                  <a:pt x="817661" y="987006"/>
                </a:lnTo>
                <a:lnTo>
                  <a:pt x="774231" y="978068"/>
                </a:lnTo>
                <a:lnTo>
                  <a:pt x="731832" y="969003"/>
                </a:lnTo>
                <a:lnTo>
                  <a:pt x="690477" y="959813"/>
                </a:lnTo>
                <a:lnTo>
                  <a:pt x="650179" y="950501"/>
                </a:lnTo>
                <a:lnTo>
                  <a:pt x="610953" y="941068"/>
                </a:lnTo>
                <a:lnTo>
                  <a:pt x="572812" y="931517"/>
                </a:lnTo>
                <a:lnTo>
                  <a:pt x="535770" y="921850"/>
                </a:lnTo>
                <a:lnTo>
                  <a:pt x="465036" y="902176"/>
                </a:lnTo>
                <a:lnTo>
                  <a:pt x="398861" y="882062"/>
                </a:lnTo>
                <a:lnTo>
                  <a:pt x="337353" y="861527"/>
                </a:lnTo>
                <a:lnTo>
                  <a:pt x="280621" y="840586"/>
                </a:lnTo>
                <a:lnTo>
                  <a:pt x="228775" y="819257"/>
                </a:lnTo>
                <a:lnTo>
                  <a:pt x="181924" y="797558"/>
                </a:lnTo>
                <a:lnTo>
                  <a:pt x="140176" y="775504"/>
                </a:lnTo>
                <a:lnTo>
                  <a:pt x="103640" y="753113"/>
                </a:lnTo>
                <a:lnTo>
                  <a:pt x="72427" y="730403"/>
                </a:lnTo>
                <a:lnTo>
                  <a:pt x="35823" y="695774"/>
                </a:lnTo>
                <a:lnTo>
                  <a:pt x="11806" y="660522"/>
                </a:lnTo>
                <a:lnTo>
                  <a:pt x="0" y="612648"/>
                </a:lnTo>
                <a:close/>
              </a:path>
            </a:pathLst>
          </a:custGeom>
          <a:ln w="25908">
            <a:solidFill>
              <a:srgbClr val="385D89"/>
            </a:solidFill>
          </a:ln>
        </p:spPr>
        <p:txBody>
          <a:bodyPr wrap="square" lIns="0" tIns="0" rIns="0" bIns="0" rtlCol="0"/>
          <a:lstStyle/>
          <a:p>
            <a:endParaRPr/>
          </a:p>
        </p:txBody>
      </p:sp>
      <p:sp>
        <p:nvSpPr>
          <p:cNvPr id="7" name="Metin kutusu 6">
            <a:extLst>
              <a:ext uri="{FF2B5EF4-FFF2-40B4-BE49-F238E27FC236}">
                <a16:creationId xmlns:a16="http://schemas.microsoft.com/office/drawing/2014/main" id="{1C4DB37C-11E5-D56F-B029-47F6190F666E}"/>
              </a:ext>
            </a:extLst>
          </p:cNvPr>
          <p:cNvSpPr txBox="1"/>
          <p:nvPr/>
        </p:nvSpPr>
        <p:spPr>
          <a:xfrm>
            <a:off x="1219200" y="375575"/>
            <a:ext cx="6934200" cy="954107"/>
          </a:xfrm>
          <a:prstGeom prst="rect">
            <a:avLst/>
          </a:prstGeom>
          <a:solidFill>
            <a:schemeClr val="accent4">
              <a:lumMod val="60000"/>
              <a:lumOff val="40000"/>
            </a:schemeClr>
          </a:solidFill>
        </p:spPr>
        <p:txBody>
          <a:bodyPr wrap="square">
            <a:spAutoFit/>
          </a:bodyPr>
          <a:lstStyle/>
          <a:p>
            <a:pPr algn="ctr"/>
            <a:r>
              <a:rPr lang="tr-TR" sz="2800" b="1" i="0" spc="200">
                <a:solidFill>
                  <a:srgbClr val="FFFFFF"/>
                </a:solidFill>
                <a:latin typeface="Cambria" panose="02040503050406030204" pitchFamily="18" charset="0"/>
                <a:ea typeface="Cambria" panose="02040503050406030204" pitchFamily="18" charset="0"/>
                <a:cs typeface="Cambria"/>
              </a:rPr>
              <a:t>Vitamin/Miner</a:t>
            </a:r>
            <a:r>
              <a:rPr lang="tr-TR" sz="2800" b="1" i="0" spc="215">
                <a:solidFill>
                  <a:srgbClr val="FFFFFF"/>
                </a:solidFill>
                <a:latin typeface="Cambria" panose="02040503050406030204" pitchFamily="18" charset="0"/>
                <a:ea typeface="Cambria" panose="02040503050406030204" pitchFamily="18" charset="0"/>
                <a:cs typeface="Cambria"/>
              </a:rPr>
              <a:t>a</a:t>
            </a:r>
            <a:r>
              <a:rPr lang="tr-TR" sz="2800" b="1" i="0" spc="100">
                <a:solidFill>
                  <a:srgbClr val="FFFFFF"/>
                </a:solidFill>
                <a:latin typeface="Cambria" panose="02040503050406030204" pitchFamily="18" charset="0"/>
                <a:ea typeface="Cambria" panose="02040503050406030204" pitchFamily="18" charset="0"/>
                <a:cs typeface="Cambria"/>
              </a:rPr>
              <a:t>l</a:t>
            </a:r>
            <a:r>
              <a:rPr lang="tr-TR" sz="2800" b="1" i="0">
                <a:solidFill>
                  <a:srgbClr val="FFFFFF"/>
                </a:solidFill>
                <a:latin typeface="Cambria" panose="02040503050406030204" pitchFamily="18" charset="0"/>
                <a:ea typeface="Cambria" panose="02040503050406030204" pitchFamily="18" charset="0"/>
                <a:cs typeface="Cambria"/>
              </a:rPr>
              <a:t>	</a:t>
            </a:r>
            <a:r>
              <a:rPr lang="tr-TR" sz="2800" b="1" i="0" spc="204">
                <a:solidFill>
                  <a:srgbClr val="FFFFFF"/>
                </a:solidFill>
                <a:latin typeface="Cambria" panose="02040503050406030204" pitchFamily="18" charset="0"/>
                <a:ea typeface="Cambria" panose="02040503050406030204" pitchFamily="18" charset="0"/>
                <a:cs typeface="Cambria"/>
              </a:rPr>
              <a:t>Standa</a:t>
            </a:r>
            <a:r>
              <a:rPr lang="tr-TR" sz="2800" b="1" i="0" spc="190">
                <a:solidFill>
                  <a:srgbClr val="FFFFFF"/>
                </a:solidFill>
                <a:latin typeface="Cambria" panose="02040503050406030204" pitchFamily="18" charset="0"/>
                <a:ea typeface="Cambria" panose="02040503050406030204" pitchFamily="18" charset="0"/>
                <a:cs typeface="Cambria"/>
              </a:rPr>
              <a:t>r</a:t>
            </a:r>
            <a:r>
              <a:rPr lang="tr-TR" sz="2800" b="1" i="0" spc="305">
                <a:solidFill>
                  <a:srgbClr val="FFFFFF"/>
                </a:solidFill>
                <a:latin typeface="Cambria" panose="02040503050406030204" pitchFamily="18" charset="0"/>
                <a:ea typeface="Cambria" panose="02040503050406030204" pitchFamily="18" charset="0"/>
                <a:cs typeface="Cambria"/>
              </a:rPr>
              <a:t>t</a:t>
            </a:r>
            <a:r>
              <a:rPr lang="tr-TR" sz="2800" b="1" i="0">
                <a:solidFill>
                  <a:srgbClr val="FFFFFF"/>
                </a:solidFill>
                <a:latin typeface="Cambria" panose="02040503050406030204" pitchFamily="18" charset="0"/>
                <a:ea typeface="Cambria" panose="02040503050406030204" pitchFamily="18" charset="0"/>
                <a:cs typeface="Cambria"/>
              </a:rPr>
              <a:t>	</a:t>
            </a:r>
            <a:r>
              <a:rPr lang="tr-TR" sz="2800" b="1" i="0" spc="185">
                <a:solidFill>
                  <a:srgbClr val="FFFFFF"/>
                </a:solidFill>
                <a:latin typeface="Cambria" panose="02040503050406030204" pitchFamily="18" charset="0"/>
                <a:ea typeface="Cambria" panose="02040503050406030204" pitchFamily="18" charset="0"/>
                <a:cs typeface="Cambria"/>
              </a:rPr>
              <a:t>Kulla</a:t>
            </a:r>
            <a:r>
              <a:rPr lang="tr-TR" sz="2800" b="1" i="0" spc="245">
                <a:solidFill>
                  <a:srgbClr val="FFFFFF"/>
                </a:solidFill>
                <a:latin typeface="Cambria" panose="02040503050406030204" pitchFamily="18" charset="0"/>
                <a:ea typeface="Cambria" panose="02040503050406030204" pitchFamily="18" charset="0"/>
                <a:cs typeface="Cambria"/>
              </a:rPr>
              <a:t>n</a:t>
            </a:r>
            <a:r>
              <a:rPr lang="tr-TR" sz="2800" b="1" i="0" spc="170">
                <a:solidFill>
                  <a:srgbClr val="FFFFFF"/>
                </a:solidFill>
                <a:latin typeface="Cambria" panose="02040503050406030204" pitchFamily="18" charset="0"/>
                <a:ea typeface="Cambria" panose="02040503050406030204" pitchFamily="18" charset="0"/>
                <a:cs typeface="Cambria"/>
              </a:rPr>
              <a:t>ım</a:t>
            </a:r>
            <a:br>
              <a:rPr lang="tr-TR" sz="2800" b="1" i="0" spc="170">
                <a:solidFill>
                  <a:srgbClr val="FFFFFF"/>
                </a:solidFill>
                <a:latin typeface="Cambria" panose="02040503050406030204" pitchFamily="18" charset="0"/>
                <a:ea typeface="Cambria" panose="02040503050406030204" pitchFamily="18" charset="0"/>
              </a:rPr>
            </a:br>
            <a:r>
              <a:rPr lang="tr-TR" sz="2800" b="1" i="0" spc="180">
                <a:solidFill>
                  <a:srgbClr val="FFFFFF"/>
                </a:solidFill>
                <a:latin typeface="Cambria" panose="02040503050406030204" pitchFamily="18" charset="0"/>
                <a:ea typeface="Cambria" panose="02040503050406030204" pitchFamily="18" charset="0"/>
                <a:cs typeface="Cambria"/>
              </a:rPr>
              <a:t>Miktarı </a:t>
            </a:r>
            <a:r>
              <a:rPr lang="tr-TR" sz="2800" b="1" i="0" spc="105">
                <a:solidFill>
                  <a:srgbClr val="FFFFFF"/>
                </a:solidFill>
                <a:latin typeface="Cambria" panose="02040503050406030204" pitchFamily="18" charset="0"/>
                <a:ea typeface="Cambria" panose="02040503050406030204" pitchFamily="18" charset="0"/>
                <a:cs typeface="Cambria"/>
              </a:rPr>
              <a:t>Belli </a:t>
            </a:r>
            <a:r>
              <a:rPr lang="tr-TR" sz="2800" b="1" i="0" spc="270">
                <a:solidFill>
                  <a:srgbClr val="FFFFFF"/>
                </a:solidFill>
                <a:latin typeface="Cambria" panose="02040503050406030204" pitchFamily="18" charset="0"/>
                <a:ea typeface="Cambria" panose="02040503050406030204" pitchFamily="18" charset="0"/>
                <a:cs typeface="Cambria"/>
              </a:rPr>
              <a:t>Değil</a:t>
            </a:r>
            <a:r>
              <a:rPr lang="tr-TR" sz="2800" b="1" i="0" spc="270">
                <a:solidFill>
                  <a:srgbClr val="FFFFFF"/>
                </a:solidFill>
                <a:latin typeface="Cambria" panose="02040503050406030204" pitchFamily="18" charset="0"/>
                <a:ea typeface="Cambria" panose="02040503050406030204" pitchFamily="18" charset="0"/>
              </a:rPr>
              <a:t>…</a:t>
            </a:r>
            <a:endParaRPr lang="tr-TR" sz="2800" b="1">
              <a:latin typeface="Cambria" panose="02040503050406030204" pitchFamily="18" charset="0"/>
              <a:ea typeface="Cambria" panose="02040503050406030204" pitchFamily="18"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Metin kutusu 8">
            <a:extLst>
              <a:ext uri="{FF2B5EF4-FFF2-40B4-BE49-F238E27FC236}">
                <a16:creationId xmlns:a16="http://schemas.microsoft.com/office/drawing/2014/main" id="{AC356C18-7917-2679-D158-D05F32E377E9}"/>
              </a:ext>
            </a:extLst>
          </p:cNvPr>
          <p:cNvSpPr txBox="1"/>
          <p:nvPr/>
        </p:nvSpPr>
        <p:spPr>
          <a:xfrm>
            <a:off x="762000" y="1752600"/>
            <a:ext cx="8083826" cy="2793072"/>
          </a:xfrm>
          <a:prstGeom prst="rect">
            <a:avLst/>
          </a:prstGeom>
          <a:noFill/>
        </p:spPr>
        <p:txBody>
          <a:bodyPr wrap="square" rtlCol="0">
            <a:spAutoFit/>
          </a:bodyPr>
          <a:lstStyle/>
          <a:p>
            <a:pPr marL="355600" marR="5080" indent="-343535">
              <a:lnSpc>
                <a:spcPct val="100000"/>
              </a:lnSpc>
              <a:spcBef>
                <a:spcPts val="105"/>
              </a:spcBef>
              <a:buFont typeface="Arial MT"/>
              <a:buChar char="•"/>
              <a:tabLst>
                <a:tab pos="355600" algn="l"/>
                <a:tab pos="356235" algn="l"/>
                <a:tab pos="2317750" algn="l"/>
                <a:tab pos="3038475" algn="l"/>
                <a:tab pos="4197350" algn="l"/>
                <a:tab pos="5337175" algn="l"/>
                <a:tab pos="5774690" algn="l"/>
              </a:tabLst>
            </a:pPr>
            <a:r>
              <a:rPr lang="tr-TR" sz="2400" spc="170">
                <a:latin typeface="Cambria"/>
                <a:cs typeface="Cambria"/>
              </a:rPr>
              <a:t>Makarna </a:t>
            </a:r>
            <a:r>
              <a:rPr lang="tr-TR" sz="2400" spc="190">
                <a:latin typeface="Cambria"/>
                <a:cs typeface="Cambria"/>
              </a:rPr>
              <a:t>haşlama </a:t>
            </a:r>
            <a:r>
              <a:rPr lang="tr-TR" sz="2400" spc="215">
                <a:latin typeface="Cambria"/>
                <a:cs typeface="Cambria"/>
              </a:rPr>
              <a:t>suyu ancak </a:t>
            </a:r>
            <a:r>
              <a:rPr lang="tr-TR" sz="2400" spc="180">
                <a:latin typeface="Cambria"/>
                <a:cs typeface="Cambria"/>
              </a:rPr>
              <a:t>makarn</a:t>
            </a:r>
            <a:r>
              <a:rPr lang="tr-TR" sz="2400" spc="165">
                <a:latin typeface="Cambria"/>
                <a:cs typeface="Cambria"/>
              </a:rPr>
              <a:t>a</a:t>
            </a:r>
            <a:r>
              <a:rPr lang="tr-TR" sz="2400" spc="185">
                <a:latin typeface="Cambria"/>
                <a:cs typeface="Cambria"/>
              </a:rPr>
              <a:t>nı</a:t>
            </a:r>
            <a:r>
              <a:rPr lang="tr-TR" sz="2400" spc="254">
                <a:latin typeface="Cambria"/>
                <a:cs typeface="Cambria"/>
              </a:rPr>
              <a:t>n</a:t>
            </a:r>
            <a:r>
              <a:rPr lang="tr-TR" sz="2400">
                <a:latin typeface="Cambria"/>
                <a:cs typeface="Cambria"/>
              </a:rPr>
              <a:t>	</a:t>
            </a:r>
            <a:r>
              <a:rPr lang="tr-TR" sz="2400" spc="180">
                <a:latin typeface="Cambria"/>
                <a:cs typeface="Cambria"/>
              </a:rPr>
              <a:t>çekebileceğ</a:t>
            </a:r>
            <a:r>
              <a:rPr lang="tr-TR" sz="2400" spc="120">
                <a:latin typeface="Cambria"/>
                <a:cs typeface="Cambria"/>
              </a:rPr>
              <a:t>i </a:t>
            </a:r>
            <a:r>
              <a:rPr lang="tr-TR" sz="2400" spc="160">
                <a:latin typeface="Cambria"/>
                <a:cs typeface="Cambria"/>
              </a:rPr>
              <a:t>miktarda </a:t>
            </a:r>
            <a:r>
              <a:rPr lang="tr-TR" sz="2400" spc="165">
                <a:latin typeface="Cambria"/>
                <a:cs typeface="Cambria"/>
              </a:rPr>
              <a:t>olmalı</a:t>
            </a:r>
          </a:p>
          <a:p>
            <a:pPr marL="355600" marR="5080" indent="-343535">
              <a:lnSpc>
                <a:spcPct val="100000"/>
              </a:lnSpc>
              <a:spcBef>
                <a:spcPts val="105"/>
              </a:spcBef>
              <a:buFont typeface="Arial MT"/>
              <a:buChar char="•"/>
              <a:tabLst>
                <a:tab pos="355600" algn="l"/>
                <a:tab pos="356235" algn="l"/>
                <a:tab pos="2317750" algn="l"/>
                <a:tab pos="3038475" algn="l"/>
                <a:tab pos="4197350" algn="l"/>
                <a:tab pos="5337175" algn="l"/>
                <a:tab pos="5774690" algn="l"/>
              </a:tabLst>
            </a:pPr>
            <a:endParaRPr lang="tr-TR" sz="2400">
              <a:latin typeface="Cambria"/>
              <a:cs typeface="Cambria"/>
            </a:endParaRPr>
          </a:p>
          <a:p>
            <a:pPr marL="355600" marR="280670" indent="-343535">
              <a:lnSpc>
                <a:spcPct val="100000"/>
              </a:lnSpc>
              <a:spcBef>
                <a:spcPts val="770"/>
              </a:spcBef>
              <a:buFont typeface="Arial MT"/>
              <a:buChar char="•"/>
              <a:tabLst>
                <a:tab pos="355600" algn="l"/>
                <a:tab pos="356235" algn="l"/>
                <a:tab pos="1445260" algn="l"/>
                <a:tab pos="1788795" algn="l"/>
                <a:tab pos="2740025" algn="l"/>
                <a:tab pos="2760980" algn="l"/>
                <a:tab pos="3411854" algn="l"/>
                <a:tab pos="3902075" algn="l"/>
                <a:tab pos="4029075" algn="l"/>
                <a:tab pos="4129404" algn="l"/>
                <a:tab pos="4813935" algn="l"/>
                <a:tab pos="5268595" algn="l"/>
              </a:tabLst>
            </a:pPr>
            <a:r>
              <a:rPr lang="tr-TR" sz="2400" spc="195">
                <a:latin typeface="Cambria"/>
                <a:cs typeface="Cambria"/>
              </a:rPr>
              <a:t>Eğer </a:t>
            </a:r>
            <a:r>
              <a:rPr lang="tr-TR" sz="2400" spc="185">
                <a:latin typeface="Cambria"/>
                <a:cs typeface="Cambria"/>
              </a:rPr>
              <a:t>makarnanın </a:t>
            </a:r>
            <a:r>
              <a:rPr lang="tr-TR" sz="2400" spc="215">
                <a:latin typeface="Cambria"/>
                <a:cs typeface="Cambria"/>
              </a:rPr>
              <a:t>suyu f</a:t>
            </a:r>
            <a:r>
              <a:rPr lang="tr-TR" sz="2400" spc="160">
                <a:latin typeface="Cambria"/>
                <a:cs typeface="Cambria"/>
              </a:rPr>
              <a:t>azla</a:t>
            </a:r>
            <a:r>
              <a:rPr lang="tr-TR" sz="2400" spc="165">
                <a:latin typeface="Cambria"/>
                <a:cs typeface="Cambria"/>
              </a:rPr>
              <a:t> </a:t>
            </a:r>
            <a:r>
              <a:rPr lang="tr-TR" sz="2400" spc="225">
                <a:latin typeface="Cambria"/>
                <a:cs typeface="Cambria"/>
              </a:rPr>
              <a:t>konmuşsa, </a:t>
            </a:r>
            <a:r>
              <a:rPr lang="tr-TR" sz="2400" spc="110">
                <a:latin typeface="Cambria"/>
                <a:cs typeface="Cambria"/>
              </a:rPr>
              <a:t>bu </a:t>
            </a:r>
            <a:r>
              <a:rPr lang="tr-TR" sz="2400" spc="195">
                <a:latin typeface="Cambria"/>
                <a:cs typeface="Cambria"/>
              </a:rPr>
              <a:t>su	</a:t>
            </a:r>
            <a:r>
              <a:rPr lang="tr-TR" sz="2400" spc="185">
                <a:latin typeface="Cambria"/>
                <a:cs typeface="Cambria"/>
              </a:rPr>
              <a:t>dökülmemeli </a:t>
            </a:r>
            <a:r>
              <a:rPr lang="tr-TR" sz="2400" spc="190">
                <a:latin typeface="Cambria"/>
                <a:cs typeface="Cambria"/>
              </a:rPr>
              <a:t> </a:t>
            </a:r>
            <a:r>
              <a:rPr lang="tr-TR" sz="2400" spc="185">
                <a:latin typeface="Cambria"/>
                <a:cs typeface="Cambria"/>
              </a:rPr>
              <a:t>çorba</a:t>
            </a:r>
            <a:r>
              <a:rPr lang="tr-TR" sz="2400" spc="85">
                <a:latin typeface="Cambria"/>
                <a:cs typeface="Cambria"/>
              </a:rPr>
              <a:t>, </a:t>
            </a:r>
            <a:r>
              <a:rPr lang="tr-TR" sz="2400" spc="155">
                <a:latin typeface="Cambria"/>
                <a:cs typeface="Cambria"/>
              </a:rPr>
              <a:t>s</a:t>
            </a:r>
            <a:r>
              <a:rPr lang="tr-TR" sz="2400" spc="204">
                <a:latin typeface="Cambria"/>
                <a:cs typeface="Cambria"/>
              </a:rPr>
              <a:t>o</a:t>
            </a:r>
            <a:r>
              <a:rPr lang="tr-TR" sz="2400" spc="355">
                <a:latin typeface="Cambria"/>
                <a:cs typeface="Cambria"/>
              </a:rPr>
              <a:t>s</a:t>
            </a:r>
            <a:r>
              <a:rPr lang="tr-TR" sz="2400" spc="180">
                <a:latin typeface="Cambria"/>
                <a:cs typeface="Cambria"/>
              </a:rPr>
              <a:t>,</a:t>
            </a:r>
            <a:r>
              <a:rPr lang="tr-TR" sz="2400">
                <a:latin typeface="Cambria"/>
                <a:cs typeface="Cambria"/>
              </a:rPr>
              <a:t>	</a:t>
            </a:r>
            <a:r>
              <a:rPr lang="tr-TR" sz="2400" spc="140">
                <a:latin typeface="Cambria"/>
                <a:cs typeface="Cambria"/>
              </a:rPr>
              <a:t>pila</a:t>
            </a:r>
            <a:r>
              <a:rPr lang="tr-TR" sz="2400" spc="175">
                <a:latin typeface="Cambria"/>
                <a:cs typeface="Cambria"/>
              </a:rPr>
              <a:t>v </a:t>
            </a:r>
            <a:r>
              <a:rPr lang="tr-TR" sz="2400" spc="135">
                <a:latin typeface="Cambria"/>
                <a:cs typeface="Cambria"/>
              </a:rPr>
              <a:t>gib</a:t>
            </a:r>
            <a:r>
              <a:rPr lang="tr-TR" sz="2400" spc="90">
                <a:latin typeface="Cambria"/>
                <a:cs typeface="Cambria"/>
              </a:rPr>
              <a:t>i</a:t>
            </a:r>
            <a:r>
              <a:rPr lang="tr-TR" sz="2400">
                <a:latin typeface="Cambria"/>
                <a:cs typeface="Cambria"/>
              </a:rPr>
              <a:t>	</a:t>
            </a:r>
            <a:r>
              <a:rPr lang="tr-TR" sz="2400" spc="170">
                <a:latin typeface="Cambria"/>
                <a:cs typeface="Cambria"/>
              </a:rPr>
              <a:t>yiyeceklerin  </a:t>
            </a:r>
            <a:r>
              <a:rPr lang="tr-TR" sz="2400" spc="175">
                <a:latin typeface="Cambria"/>
                <a:cs typeface="Cambria"/>
              </a:rPr>
              <a:t>hazırlanmasında</a:t>
            </a:r>
            <a:r>
              <a:rPr lang="tr-TR" sz="2400" spc="335">
                <a:latin typeface="Cambria"/>
                <a:cs typeface="Cambria"/>
              </a:rPr>
              <a:t> </a:t>
            </a:r>
            <a:r>
              <a:rPr lang="tr-TR" sz="2400" spc="125">
                <a:latin typeface="Cambria"/>
                <a:cs typeface="Cambria"/>
              </a:rPr>
              <a:t>kullanılabilir</a:t>
            </a:r>
            <a:endParaRPr lang="tr-TR" sz="2400">
              <a:latin typeface="Cambria"/>
              <a:cs typeface="Cambria"/>
            </a:endParaRPr>
          </a:p>
          <a:p>
            <a:endParaRPr lang="tr-TR" sz="2400"/>
          </a:p>
        </p:txBody>
      </p:sp>
      <p:pic>
        <p:nvPicPr>
          <p:cNvPr id="3074" name="Picture 2" descr="Neden Makarnayı Haşladığınız Suyu Asla Dökmemelisiniz? - Yemek.com">
            <a:extLst>
              <a:ext uri="{FF2B5EF4-FFF2-40B4-BE49-F238E27FC236}">
                <a16:creationId xmlns:a16="http://schemas.microsoft.com/office/drawing/2014/main" id="{A9ED0CAF-F90A-1163-4058-EEFC0B52CB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4368546"/>
            <a:ext cx="4267200" cy="2221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Başlık 3">
            <a:extLst>
              <a:ext uri="{FF2B5EF4-FFF2-40B4-BE49-F238E27FC236}">
                <a16:creationId xmlns:a16="http://schemas.microsoft.com/office/drawing/2014/main" id="{F9B44CCF-AA05-737F-7125-49D6A4FB35A6}"/>
              </a:ext>
            </a:extLst>
          </p:cNvPr>
          <p:cNvSpPr>
            <a:spLocks noGrp="1"/>
          </p:cNvSpPr>
          <p:nvPr>
            <p:ph type="title"/>
          </p:nvPr>
        </p:nvSpPr>
        <p:spPr>
          <a:xfrm>
            <a:off x="1219200" y="685800"/>
            <a:ext cx="6172200" cy="771404"/>
          </a:xfrm>
          <a:solidFill>
            <a:schemeClr val="accent4">
              <a:lumMod val="60000"/>
              <a:lumOff val="40000"/>
            </a:schemeClr>
          </a:solidFill>
        </p:spPr>
        <p:txBody>
          <a:bodyPr>
            <a:normAutofit/>
          </a:bodyPr>
          <a:lstStyle/>
          <a:p>
            <a:r>
              <a:rPr lang="tr-TR" sz="4000" i="0" spc="235">
                <a:solidFill>
                  <a:srgbClr val="FFFFFF"/>
                </a:solidFill>
                <a:latin typeface="Cambria"/>
                <a:cs typeface="Cambria"/>
              </a:rPr>
              <a:t>Makarna	</a:t>
            </a:r>
            <a:r>
              <a:rPr lang="tr-TR" sz="4000" i="0" spc="185">
                <a:solidFill>
                  <a:srgbClr val="FFFFFF"/>
                </a:solidFill>
                <a:latin typeface="Cambria"/>
                <a:cs typeface="Cambria"/>
              </a:rPr>
              <a:t>pişirirken</a:t>
            </a:r>
            <a:endParaRPr lang="tr-T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4595191" y="1676400"/>
            <a:ext cx="4038600" cy="4546758"/>
          </a:xfrm>
          <a:prstGeom prst="rect">
            <a:avLst/>
          </a:prstGeom>
        </p:spPr>
        <p:txBody>
          <a:bodyPr vert="horz" wrap="square" lIns="0" tIns="12065" rIns="0" bIns="0" rtlCol="0">
            <a:spAutoFit/>
          </a:bodyPr>
          <a:lstStyle/>
          <a:p>
            <a:pPr marL="355600" marR="340360" indent="-343535">
              <a:lnSpc>
                <a:spcPct val="100000"/>
              </a:lnSpc>
              <a:spcBef>
                <a:spcPts val="95"/>
              </a:spcBef>
              <a:buFont typeface="Arial MT"/>
              <a:buChar char="•"/>
              <a:tabLst>
                <a:tab pos="355600" algn="l"/>
                <a:tab pos="356235" algn="l"/>
              </a:tabLst>
            </a:pPr>
            <a:r>
              <a:rPr lang="tr-TR" sz="2400" spc="180">
                <a:latin typeface="Cambria"/>
                <a:cs typeface="Cambria"/>
              </a:rPr>
              <a:t>Yoğurt,</a:t>
            </a:r>
            <a:r>
              <a:rPr lang="tr-TR" sz="2400" spc="355">
                <a:latin typeface="Cambria"/>
                <a:cs typeface="Cambria"/>
              </a:rPr>
              <a:t> </a:t>
            </a:r>
            <a:r>
              <a:rPr lang="tr-TR" sz="2400" spc="459">
                <a:latin typeface="Cambria"/>
                <a:cs typeface="Cambria"/>
              </a:rPr>
              <a:t>C</a:t>
            </a:r>
            <a:r>
              <a:rPr lang="tr-TR" sz="2400" spc="330">
                <a:latin typeface="Cambria"/>
                <a:cs typeface="Cambria"/>
              </a:rPr>
              <a:t> </a:t>
            </a:r>
            <a:r>
              <a:rPr lang="tr-TR" sz="2400" spc="175">
                <a:latin typeface="Cambria"/>
                <a:cs typeface="Cambria"/>
              </a:rPr>
              <a:t>vitamini</a:t>
            </a:r>
            <a:r>
              <a:rPr lang="tr-TR" sz="2400" spc="350">
                <a:latin typeface="Cambria"/>
                <a:cs typeface="Cambria"/>
              </a:rPr>
              <a:t> </a:t>
            </a:r>
            <a:r>
              <a:rPr lang="tr-TR" sz="2400" spc="160">
                <a:latin typeface="Cambria"/>
                <a:cs typeface="Cambria"/>
              </a:rPr>
              <a:t>ve</a:t>
            </a:r>
            <a:r>
              <a:rPr lang="tr-TR" sz="2400" spc="330">
                <a:latin typeface="Cambria"/>
                <a:cs typeface="Cambria"/>
              </a:rPr>
              <a:t> </a:t>
            </a:r>
            <a:r>
              <a:rPr lang="tr-TR" sz="2400" spc="130">
                <a:latin typeface="Cambria"/>
                <a:cs typeface="Cambria"/>
              </a:rPr>
              <a:t>demir</a:t>
            </a:r>
            <a:r>
              <a:rPr lang="tr-TR" sz="2400" spc="350">
                <a:latin typeface="Cambria"/>
                <a:cs typeface="Cambria"/>
              </a:rPr>
              <a:t> </a:t>
            </a:r>
            <a:r>
              <a:rPr lang="tr-TR" sz="2400" spc="135">
                <a:latin typeface="Cambria"/>
                <a:cs typeface="Cambria"/>
              </a:rPr>
              <a:t>dışındaki </a:t>
            </a:r>
            <a:r>
              <a:rPr lang="tr-TR" sz="2400" spc="-605">
                <a:latin typeface="Cambria"/>
                <a:cs typeface="Cambria"/>
              </a:rPr>
              <a:t> </a:t>
            </a:r>
            <a:r>
              <a:rPr lang="tr-TR" sz="2400" spc="195">
                <a:latin typeface="Cambria"/>
                <a:cs typeface="Cambria"/>
              </a:rPr>
              <a:t>hemen</a:t>
            </a:r>
            <a:r>
              <a:rPr lang="tr-TR" sz="2400" spc="340">
                <a:latin typeface="Cambria"/>
                <a:cs typeface="Cambria"/>
              </a:rPr>
              <a:t> </a:t>
            </a:r>
            <a:r>
              <a:rPr lang="tr-TR" sz="2400" spc="245">
                <a:latin typeface="Cambria"/>
                <a:cs typeface="Cambria"/>
              </a:rPr>
              <a:t>tüm</a:t>
            </a:r>
            <a:r>
              <a:rPr lang="tr-TR" sz="2400" spc="340">
                <a:latin typeface="Cambria"/>
                <a:cs typeface="Cambria"/>
              </a:rPr>
              <a:t> </a:t>
            </a:r>
            <a:r>
              <a:rPr lang="tr-TR" sz="2400" spc="125">
                <a:latin typeface="Cambria"/>
                <a:cs typeface="Cambria"/>
              </a:rPr>
              <a:t>besin</a:t>
            </a:r>
            <a:r>
              <a:rPr lang="tr-TR" sz="2400" spc="330">
                <a:latin typeface="Cambria"/>
                <a:cs typeface="Cambria"/>
              </a:rPr>
              <a:t> </a:t>
            </a:r>
            <a:r>
              <a:rPr lang="tr-TR" sz="2400" spc="120">
                <a:latin typeface="Cambria"/>
                <a:cs typeface="Cambria"/>
              </a:rPr>
              <a:t>öğelerini</a:t>
            </a:r>
            <a:r>
              <a:rPr lang="tr-TR" sz="2400" spc="355">
                <a:latin typeface="Cambria"/>
                <a:cs typeface="Cambria"/>
              </a:rPr>
              <a:t> </a:t>
            </a:r>
            <a:r>
              <a:rPr lang="tr-TR" sz="2400" spc="110">
                <a:latin typeface="Cambria"/>
                <a:cs typeface="Cambria"/>
              </a:rPr>
              <a:t>içerir</a:t>
            </a:r>
          </a:p>
          <a:p>
            <a:pPr marL="355600" marR="340360" indent="-343535">
              <a:lnSpc>
                <a:spcPct val="100000"/>
              </a:lnSpc>
              <a:spcBef>
                <a:spcPts val="95"/>
              </a:spcBef>
              <a:buFont typeface="Arial MT"/>
              <a:buChar char="•"/>
              <a:tabLst>
                <a:tab pos="355600" algn="l"/>
                <a:tab pos="356235" algn="l"/>
              </a:tabLst>
            </a:pPr>
            <a:endParaRPr lang="tr-TR" sz="2400">
              <a:latin typeface="Cambria"/>
              <a:cs typeface="Cambria"/>
            </a:endParaRPr>
          </a:p>
          <a:p>
            <a:pPr marL="355600" marR="5080" indent="-343535">
              <a:lnSpc>
                <a:spcPct val="100000"/>
              </a:lnSpc>
              <a:spcBef>
                <a:spcPts val="675"/>
              </a:spcBef>
              <a:buFont typeface="Arial MT"/>
              <a:buChar char="•"/>
              <a:tabLst>
                <a:tab pos="355600" algn="l"/>
                <a:tab pos="356235" algn="l"/>
              </a:tabLst>
            </a:pPr>
            <a:r>
              <a:rPr lang="tr-TR" sz="2400" spc="145">
                <a:latin typeface="Cambria"/>
                <a:cs typeface="Cambria"/>
              </a:rPr>
              <a:t>Özellikle</a:t>
            </a:r>
            <a:r>
              <a:rPr lang="tr-TR" sz="2400" spc="345">
                <a:latin typeface="Cambria"/>
                <a:cs typeface="Cambria"/>
              </a:rPr>
              <a:t> </a:t>
            </a:r>
            <a:r>
              <a:rPr lang="tr-TR" sz="2400" spc="180">
                <a:latin typeface="Cambria"/>
                <a:cs typeface="Cambria"/>
              </a:rPr>
              <a:t>kemik</a:t>
            </a:r>
            <a:r>
              <a:rPr lang="tr-TR" sz="2400" spc="340">
                <a:latin typeface="Cambria"/>
                <a:cs typeface="Cambria"/>
              </a:rPr>
              <a:t> </a:t>
            </a:r>
            <a:r>
              <a:rPr lang="tr-TR" sz="2400" spc="150">
                <a:latin typeface="Cambria"/>
                <a:cs typeface="Cambria"/>
              </a:rPr>
              <a:t>gelişimi</a:t>
            </a:r>
            <a:r>
              <a:rPr lang="tr-TR" sz="2400" spc="355">
                <a:latin typeface="Cambria"/>
                <a:cs typeface="Cambria"/>
              </a:rPr>
              <a:t> </a:t>
            </a:r>
            <a:r>
              <a:rPr lang="tr-TR" sz="2400" spc="160">
                <a:latin typeface="Cambria"/>
                <a:cs typeface="Cambria"/>
              </a:rPr>
              <a:t>ve</a:t>
            </a:r>
            <a:r>
              <a:rPr lang="tr-TR" sz="2400" spc="330">
                <a:latin typeface="Cambria"/>
                <a:cs typeface="Cambria"/>
              </a:rPr>
              <a:t> </a:t>
            </a:r>
            <a:r>
              <a:rPr lang="tr-TR" sz="2400" spc="130">
                <a:latin typeface="Cambria"/>
                <a:cs typeface="Cambria"/>
              </a:rPr>
              <a:t>sağlığı</a:t>
            </a:r>
            <a:r>
              <a:rPr lang="tr-TR" sz="2400" spc="350">
                <a:latin typeface="Cambria"/>
                <a:cs typeface="Cambria"/>
              </a:rPr>
              <a:t> </a:t>
            </a:r>
            <a:r>
              <a:rPr lang="tr-TR" sz="2400" spc="190">
                <a:latin typeface="Cambria"/>
                <a:cs typeface="Cambria"/>
              </a:rPr>
              <a:t>için </a:t>
            </a:r>
            <a:r>
              <a:rPr lang="tr-TR" sz="2400" spc="195">
                <a:latin typeface="Cambria"/>
                <a:cs typeface="Cambria"/>
              </a:rPr>
              <a:t> </a:t>
            </a:r>
            <a:r>
              <a:rPr lang="tr-TR" sz="2400" spc="145">
                <a:latin typeface="Cambria"/>
                <a:cs typeface="Cambria"/>
              </a:rPr>
              <a:t>esas</a:t>
            </a:r>
            <a:r>
              <a:rPr lang="tr-TR" sz="2400" spc="325">
                <a:latin typeface="Cambria"/>
                <a:cs typeface="Cambria"/>
              </a:rPr>
              <a:t> </a:t>
            </a:r>
            <a:r>
              <a:rPr lang="tr-TR" sz="2400" spc="135">
                <a:latin typeface="Cambria"/>
                <a:cs typeface="Cambria"/>
              </a:rPr>
              <a:t>olan</a:t>
            </a:r>
            <a:r>
              <a:rPr lang="tr-TR" sz="2400" spc="335">
                <a:latin typeface="Cambria"/>
                <a:cs typeface="Cambria"/>
              </a:rPr>
              <a:t> </a:t>
            </a:r>
            <a:r>
              <a:rPr lang="tr-TR" sz="2400" spc="185">
                <a:latin typeface="Cambria"/>
                <a:cs typeface="Cambria"/>
              </a:rPr>
              <a:t>kalsiyum,</a:t>
            </a:r>
            <a:r>
              <a:rPr lang="tr-TR" sz="2400" spc="340">
                <a:latin typeface="Cambria"/>
                <a:cs typeface="Cambria"/>
              </a:rPr>
              <a:t> </a:t>
            </a:r>
            <a:r>
              <a:rPr lang="tr-TR" sz="2400" spc="185">
                <a:latin typeface="Cambria"/>
                <a:cs typeface="Cambria"/>
              </a:rPr>
              <a:t>B</a:t>
            </a:r>
            <a:r>
              <a:rPr lang="tr-TR" sz="2400" spc="330">
                <a:latin typeface="Cambria"/>
                <a:cs typeface="Cambria"/>
              </a:rPr>
              <a:t> </a:t>
            </a:r>
            <a:r>
              <a:rPr lang="tr-TR" sz="2400" spc="150">
                <a:latin typeface="Cambria"/>
                <a:cs typeface="Cambria"/>
              </a:rPr>
              <a:t>vitaminlerinden </a:t>
            </a:r>
            <a:r>
              <a:rPr lang="tr-TR" sz="2400" spc="155">
                <a:latin typeface="Cambria"/>
                <a:cs typeface="Cambria"/>
              </a:rPr>
              <a:t> </a:t>
            </a:r>
            <a:r>
              <a:rPr lang="tr-TR" sz="2400" spc="125">
                <a:latin typeface="Cambria"/>
                <a:cs typeface="Cambria"/>
              </a:rPr>
              <a:t>riboflavinin</a:t>
            </a:r>
            <a:r>
              <a:rPr lang="tr-TR" sz="2400" spc="330">
                <a:latin typeface="Cambria"/>
                <a:cs typeface="Cambria"/>
              </a:rPr>
              <a:t> </a:t>
            </a:r>
            <a:r>
              <a:rPr lang="tr-TR" sz="2400" spc="170">
                <a:latin typeface="Cambria"/>
                <a:cs typeface="Cambria"/>
              </a:rPr>
              <a:t>en</a:t>
            </a:r>
            <a:r>
              <a:rPr lang="tr-TR" sz="2400" spc="325">
                <a:latin typeface="Cambria"/>
                <a:cs typeface="Cambria"/>
              </a:rPr>
              <a:t> </a:t>
            </a:r>
            <a:r>
              <a:rPr lang="tr-TR" sz="2400" spc="200">
                <a:latin typeface="Cambria"/>
                <a:cs typeface="Cambria"/>
              </a:rPr>
              <a:t>iyi,</a:t>
            </a:r>
            <a:r>
              <a:rPr lang="tr-TR" sz="2400" spc="340">
                <a:latin typeface="Cambria"/>
                <a:cs typeface="Cambria"/>
              </a:rPr>
              <a:t> </a:t>
            </a:r>
            <a:r>
              <a:rPr lang="tr-TR" sz="2400" spc="185">
                <a:latin typeface="Cambria"/>
                <a:cs typeface="Cambria"/>
              </a:rPr>
              <a:t>vitamin</a:t>
            </a:r>
            <a:r>
              <a:rPr lang="tr-TR" sz="2400" spc="340">
                <a:latin typeface="Cambria"/>
                <a:cs typeface="Cambria"/>
              </a:rPr>
              <a:t> </a:t>
            </a:r>
            <a:r>
              <a:rPr lang="tr-TR" sz="2400" spc="180">
                <a:latin typeface="Cambria"/>
                <a:cs typeface="Cambria"/>
              </a:rPr>
              <a:t>B12</a:t>
            </a:r>
            <a:r>
              <a:rPr lang="tr-TR" sz="2400" spc="325">
                <a:latin typeface="Cambria"/>
                <a:cs typeface="Cambria"/>
              </a:rPr>
              <a:t> </a:t>
            </a:r>
            <a:r>
              <a:rPr lang="tr-TR" sz="2400" spc="160">
                <a:latin typeface="Cambria"/>
                <a:cs typeface="Cambria"/>
              </a:rPr>
              <a:t>ve</a:t>
            </a:r>
            <a:r>
              <a:rPr lang="tr-TR" sz="2400" spc="325">
                <a:latin typeface="Cambria"/>
                <a:cs typeface="Cambria"/>
              </a:rPr>
              <a:t> </a:t>
            </a:r>
            <a:r>
              <a:rPr lang="tr-TR" sz="2400" spc="135">
                <a:latin typeface="Cambria"/>
                <a:cs typeface="Cambria"/>
              </a:rPr>
              <a:t>folik </a:t>
            </a:r>
            <a:r>
              <a:rPr lang="tr-TR" sz="2400" spc="-605">
                <a:latin typeface="Cambria"/>
                <a:cs typeface="Cambria"/>
              </a:rPr>
              <a:t> </a:t>
            </a:r>
            <a:r>
              <a:rPr lang="tr-TR" sz="2400" spc="140">
                <a:latin typeface="Cambria"/>
                <a:cs typeface="Cambria"/>
              </a:rPr>
              <a:t>asidin</a:t>
            </a:r>
            <a:r>
              <a:rPr lang="tr-TR" sz="2400" spc="325">
                <a:latin typeface="Cambria"/>
                <a:cs typeface="Cambria"/>
              </a:rPr>
              <a:t> </a:t>
            </a:r>
            <a:r>
              <a:rPr lang="tr-TR" sz="2400" spc="165">
                <a:latin typeface="Cambria"/>
                <a:cs typeface="Cambria"/>
              </a:rPr>
              <a:t>iyi</a:t>
            </a:r>
            <a:r>
              <a:rPr lang="tr-TR" sz="2400" spc="350">
                <a:latin typeface="Cambria"/>
                <a:cs typeface="Cambria"/>
              </a:rPr>
              <a:t> </a:t>
            </a:r>
            <a:r>
              <a:rPr lang="tr-TR" sz="2400" spc="135">
                <a:latin typeface="Cambria"/>
                <a:cs typeface="Cambria"/>
              </a:rPr>
              <a:t>kaynağıdır</a:t>
            </a:r>
            <a:endParaRPr lang="tr-TR" sz="2400">
              <a:latin typeface="Cambria"/>
              <a:cs typeface="Cambria"/>
            </a:endParaRPr>
          </a:p>
        </p:txBody>
      </p:sp>
      <p:pic>
        <p:nvPicPr>
          <p:cNvPr id="5122" name="Picture 2" descr="Ev yoğurdu - Acıbadem Hayat">
            <a:extLst>
              <a:ext uri="{FF2B5EF4-FFF2-40B4-BE49-F238E27FC236}">
                <a16:creationId xmlns:a16="http://schemas.microsoft.com/office/drawing/2014/main" id="{B26505BD-88EE-3B1F-B65D-215A2BBF25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041" r="16028"/>
          <a:stretch/>
        </p:blipFill>
        <p:spPr bwMode="auto">
          <a:xfrm>
            <a:off x="762000" y="1676400"/>
            <a:ext cx="3657600" cy="4572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5" name="Başlık 4">
            <a:extLst>
              <a:ext uri="{FF2B5EF4-FFF2-40B4-BE49-F238E27FC236}">
                <a16:creationId xmlns:a16="http://schemas.microsoft.com/office/drawing/2014/main" id="{16C6F904-59CF-473F-6E9A-8A938F482B90}"/>
              </a:ext>
            </a:extLst>
          </p:cNvPr>
          <p:cNvSpPr>
            <a:spLocks noGrp="1"/>
          </p:cNvSpPr>
          <p:nvPr>
            <p:ph type="title"/>
          </p:nvPr>
        </p:nvSpPr>
        <p:spPr>
          <a:xfrm>
            <a:off x="1600200" y="533400"/>
            <a:ext cx="5867400" cy="838200"/>
          </a:xfrm>
          <a:solidFill>
            <a:schemeClr val="accent4">
              <a:lumMod val="60000"/>
              <a:lumOff val="40000"/>
            </a:schemeClr>
          </a:solidFill>
        </p:spPr>
        <p:txBody>
          <a:bodyPr>
            <a:noAutofit/>
          </a:bodyPr>
          <a:lstStyle/>
          <a:p>
            <a:r>
              <a:rPr lang="tr-TR" i="0" spc="229">
                <a:solidFill>
                  <a:srgbClr val="FFFFFF"/>
                </a:solidFill>
                <a:latin typeface="Cambria"/>
                <a:cs typeface="Cambria"/>
              </a:rPr>
              <a:t>Yoğurt</a:t>
            </a:r>
            <a:endParaRPr lang="tr-T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533400" y="2133812"/>
            <a:ext cx="4570730" cy="4114588"/>
          </a:xfrm>
          <a:prstGeom prst="rect">
            <a:avLst/>
          </a:prstGeom>
        </p:spPr>
        <p:txBody>
          <a:bodyPr vert="horz" wrap="square" lIns="0" tIns="13335" rIns="0" bIns="0" rtlCol="0">
            <a:spAutoFit/>
          </a:bodyPr>
          <a:lstStyle/>
          <a:p>
            <a:pPr marL="355600" marR="5080" indent="-343535">
              <a:spcBef>
                <a:spcPts val="105"/>
              </a:spcBef>
              <a:buFont typeface="Arial MT"/>
              <a:buChar char="•"/>
              <a:tabLst>
                <a:tab pos="355600" algn="l"/>
                <a:tab pos="356235" algn="l"/>
                <a:tab pos="974090" algn="l"/>
                <a:tab pos="1395730" algn="l"/>
                <a:tab pos="2273300" algn="l"/>
                <a:tab pos="2918460" algn="l"/>
                <a:tab pos="3358515" algn="l"/>
                <a:tab pos="3477260" algn="l"/>
                <a:tab pos="3577590" algn="l"/>
                <a:tab pos="5831205" algn="l"/>
                <a:tab pos="6496050" algn="l"/>
                <a:tab pos="6546850" algn="l"/>
                <a:tab pos="6611620" algn="l"/>
              </a:tabLst>
            </a:pPr>
            <a:r>
              <a:rPr lang="tr-TR" sz="2400" spc="200">
                <a:latin typeface="Cambria"/>
                <a:cs typeface="Cambria"/>
              </a:rPr>
              <a:t>Yoğur</a:t>
            </a:r>
            <a:r>
              <a:rPr lang="tr-TR" sz="2400" spc="140">
                <a:latin typeface="Cambria"/>
                <a:cs typeface="Cambria"/>
              </a:rPr>
              <a:t>t</a:t>
            </a:r>
            <a:r>
              <a:rPr lang="tr-TR" sz="2400" spc="345">
                <a:latin typeface="Cambria"/>
                <a:cs typeface="Cambria"/>
              </a:rPr>
              <a:t>, </a:t>
            </a:r>
            <a:r>
              <a:rPr lang="tr-TR" sz="2400" spc="190">
                <a:latin typeface="Cambria"/>
                <a:cs typeface="Cambria"/>
              </a:rPr>
              <a:t>laktik </a:t>
            </a:r>
            <a:r>
              <a:rPr lang="tr-TR" sz="2400" spc="200">
                <a:latin typeface="Cambria"/>
                <a:cs typeface="Cambria"/>
              </a:rPr>
              <a:t>asi</a:t>
            </a:r>
            <a:r>
              <a:rPr lang="tr-TR" sz="2400" spc="170">
                <a:latin typeface="Cambria"/>
                <a:cs typeface="Cambria"/>
              </a:rPr>
              <a:t>t </a:t>
            </a:r>
            <a:r>
              <a:rPr lang="tr-TR" sz="2400" spc="160">
                <a:latin typeface="Cambria"/>
                <a:cs typeface="Cambria"/>
              </a:rPr>
              <a:t>içeriğinden dolayı	</a:t>
            </a:r>
            <a:r>
              <a:rPr lang="tr-TR" sz="2400" spc="190">
                <a:latin typeface="Cambria"/>
                <a:cs typeface="Cambria"/>
              </a:rPr>
              <a:t>pekmezdeki </a:t>
            </a:r>
            <a:r>
              <a:rPr lang="tr-TR" sz="2400" spc="165">
                <a:latin typeface="Cambria"/>
                <a:cs typeface="Cambria"/>
              </a:rPr>
              <a:t>demirin</a:t>
            </a:r>
            <a:r>
              <a:rPr lang="tr-TR" sz="2400" spc="170">
                <a:latin typeface="Cambria"/>
                <a:cs typeface="Cambria"/>
              </a:rPr>
              <a:t> </a:t>
            </a:r>
            <a:r>
              <a:rPr lang="tr-TR" sz="2400" spc="195">
                <a:latin typeface="Cambria"/>
                <a:cs typeface="Cambria"/>
              </a:rPr>
              <a:t>emilimini</a:t>
            </a:r>
            <a:r>
              <a:rPr lang="tr-TR" sz="2400" spc="335">
                <a:latin typeface="Cambria"/>
                <a:cs typeface="Cambria"/>
              </a:rPr>
              <a:t> </a:t>
            </a:r>
            <a:r>
              <a:rPr lang="tr-TR" sz="2400" spc="145">
                <a:latin typeface="Cambria"/>
                <a:cs typeface="Cambria"/>
              </a:rPr>
              <a:t>kolaylaştırır</a:t>
            </a:r>
            <a:endParaRPr lang="tr-TR" sz="2400">
              <a:latin typeface="Cambria"/>
              <a:cs typeface="Cambria"/>
            </a:endParaRPr>
          </a:p>
          <a:p>
            <a:pPr marL="12065" marR="5080">
              <a:lnSpc>
                <a:spcPct val="100000"/>
              </a:lnSpc>
              <a:spcBef>
                <a:spcPts val="105"/>
              </a:spcBef>
              <a:tabLst>
                <a:tab pos="355600" algn="l"/>
                <a:tab pos="356235" algn="l"/>
                <a:tab pos="974090" algn="l"/>
                <a:tab pos="1395730" algn="l"/>
                <a:tab pos="2273300" algn="l"/>
                <a:tab pos="2918460" algn="l"/>
                <a:tab pos="3358515" algn="l"/>
                <a:tab pos="3477260" algn="l"/>
                <a:tab pos="3577590" algn="l"/>
                <a:tab pos="5831205" algn="l"/>
                <a:tab pos="6496050" algn="l"/>
                <a:tab pos="6546850" algn="l"/>
                <a:tab pos="6611620" algn="l"/>
              </a:tabLst>
            </a:pPr>
            <a:endParaRPr lang="tr-TR" sz="2400" spc="229">
              <a:latin typeface="Cambria"/>
              <a:cs typeface="Cambria"/>
            </a:endParaRPr>
          </a:p>
          <a:p>
            <a:pPr marL="355600" marR="5080" indent="-343535">
              <a:lnSpc>
                <a:spcPct val="100000"/>
              </a:lnSpc>
              <a:spcBef>
                <a:spcPts val="105"/>
              </a:spcBef>
              <a:buFont typeface="Arial MT"/>
              <a:buChar char="•"/>
              <a:tabLst>
                <a:tab pos="355600" algn="l"/>
                <a:tab pos="356235" algn="l"/>
                <a:tab pos="974090" algn="l"/>
                <a:tab pos="1395730" algn="l"/>
                <a:tab pos="2273300" algn="l"/>
                <a:tab pos="2918460" algn="l"/>
                <a:tab pos="3358515" algn="l"/>
                <a:tab pos="3477260" algn="l"/>
                <a:tab pos="3577590" algn="l"/>
                <a:tab pos="5831205" algn="l"/>
                <a:tab pos="6496050" algn="l"/>
                <a:tab pos="6546850" algn="l"/>
                <a:tab pos="6611620" algn="l"/>
              </a:tabLst>
            </a:pPr>
            <a:r>
              <a:rPr lang="tr-TR" sz="2400" spc="229">
                <a:latin typeface="Cambria"/>
                <a:cs typeface="Cambria"/>
              </a:rPr>
              <a:t>Pekmez, </a:t>
            </a:r>
            <a:r>
              <a:rPr lang="tr-TR" sz="2400" spc="120">
                <a:latin typeface="Cambria"/>
                <a:cs typeface="Cambria"/>
              </a:rPr>
              <a:t>diğer </a:t>
            </a:r>
            <a:r>
              <a:rPr lang="tr-TR" sz="2400" spc="165">
                <a:latin typeface="Cambria"/>
                <a:cs typeface="Cambria"/>
              </a:rPr>
              <a:t>geleneksel </a:t>
            </a:r>
            <a:r>
              <a:rPr lang="tr-TR" sz="2400" spc="50">
                <a:latin typeface="Cambria"/>
                <a:cs typeface="Cambria"/>
              </a:rPr>
              <a:t>bir </a:t>
            </a:r>
            <a:r>
              <a:rPr lang="tr-TR" sz="2400" spc="150">
                <a:latin typeface="Cambria"/>
                <a:cs typeface="Cambria"/>
              </a:rPr>
              <a:t>besin </a:t>
            </a:r>
            <a:r>
              <a:rPr lang="tr-TR" sz="2400" spc="160">
                <a:latin typeface="Cambria"/>
                <a:cs typeface="Cambria"/>
              </a:rPr>
              <a:t>olan </a:t>
            </a:r>
            <a:r>
              <a:rPr lang="tr-TR" sz="2400" spc="185">
                <a:latin typeface="Cambria"/>
                <a:cs typeface="Cambria"/>
              </a:rPr>
              <a:t>yoğurt	</a:t>
            </a:r>
            <a:r>
              <a:rPr lang="tr-TR" sz="2400" spc="135">
                <a:latin typeface="Cambria"/>
                <a:cs typeface="Cambria"/>
              </a:rPr>
              <a:t>ile </a:t>
            </a:r>
            <a:r>
              <a:rPr lang="tr-TR" sz="2400" spc="130">
                <a:latin typeface="Cambria"/>
                <a:cs typeface="Cambria"/>
              </a:rPr>
              <a:t>karıştırılarak </a:t>
            </a:r>
            <a:r>
              <a:rPr lang="tr-TR" sz="2400" spc="114">
                <a:latin typeface="Cambria"/>
                <a:cs typeface="Cambria"/>
              </a:rPr>
              <a:t>bebek </a:t>
            </a:r>
            <a:r>
              <a:rPr lang="tr-TR" sz="2400" spc="185">
                <a:latin typeface="Cambria"/>
                <a:cs typeface="Cambria"/>
              </a:rPr>
              <a:t>v</a:t>
            </a:r>
            <a:r>
              <a:rPr lang="tr-TR" sz="2400" spc="190">
                <a:latin typeface="Cambria"/>
                <a:cs typeface="Cambria"/>
              </a:rPr>
              <a:t>e </a:t>
            </a:r>
            <a:r>
              <a:rPr lang="tr-TR" sz="2400" spc="295">
                <a:latin typeface="Cambria"/>
                <a:cs typeface="Cambria"/>
              </a:rPr>
              <a:t>ço</a:t>
            </a:r>
            <a:r>
              <a:rPr lang="tr-TR" sz="2400" spc="275">
                <a:latin typeface="Cambria"/>
                <a:cs typeface="Cambria"/>
              </a:rPr>
              <a:t>c</a:t>
            </a:r>
            <a:r>
              <a:rPr lang="tr-TR" sz="2400" spc="140">
                <a:latin typeface="Cambria"/>
                <a:cs typeface="Cambria"/>
              </a:rPr>
              <a:t>ukları</a:t>
            </a:r>
            <a:r>
              <a:rPr lang="tr-TR" sz="2400" spc="185">
                <a:latin typeface="Cambria"/>
                <a:cs typeface="Cambria"/>
              </a:rPr>
              <a:t>n </a:t>
            </a:r>
            <a:r>
              <a:rPr lang="tr-TR" sz="2400" spc="175">
                <a:latin typeface="Cambria"/>
                <a:cs typeface="Cambria"/>
              </a:rPr>
              <a:t>beslenme</a:t>
            </a:r>
            <a:r>
              <a:rPr lang="tr-TR" sz="2400" spc="155">
                <a:latin typeface="Cambria"/>
                <a:cs typeface="Cambria"/>
              </a:rPr>
              <a:t>s</a:t>
            </a:r>
            <a:r>
              <a:rPr lang="tr-TR" sz="2400" spc="170">
                <a:latin typeface="Cambria"/>
                <a:cs typeface="Cambria"/>
              </a:rPr>
              <a:t>inde </a:t>
            </a:r>
            <a:r>
              <a:rPr lang="tr-TR" sz="2400" spc="150">
                <a:latin typeface="Cambria"/>
                <a:cs typeface="Cambria"/>
              </a:rPr>
              <a:t>yeri</a:t>
            </a:r>
            <a:r>
              <a:rPr lang="tr-TR" sz="2400" spc="210">
                <a:latin typeface="Cambria"/>
                <a:cs typeface="Cambria"/>
              </a:rPr>
              <a:t>n</a:t>
            </a:r>
            <a:r>
              <a:rPr lang="tr-TR" sz="2400" spc="114">
                <a:latin typeface="Cambria"/>
                <a:cs typeface="Cambria"/>
              </a:rPr>
              <a:t>i </a:t>
            </a:r>
            <a:r>
              <a:rPr lang="tr-TR" sz="2400" spc="95">
                <a:latin typeface="Cambria"/>
                <a:cs typeface="Cambria"/>
              </a:rPr>
              <a:t>alabilir</a:t>
            </a:r>
          </a:p>
          <a:p>
            <a:pPr marL="355600" marR="5080" indent="-343535">
              <a:lnSpc>
                <a:spcPct val="100000"/>
              </a:lnSpc>
              <a:spcBef>
                <a:spcPts val="105"/>
              </a:spcBef>
              <a:buFont typeface="Arial MT"/>
              <a:buChar char="•"/>
              <a:tabLst>
                <a:tab pos="355600" algn="l"/>
                <a:tab pos="356235" algn="l"/>
                <a:tab pos="974090" algn="l"/>
                <a:tab pos="1395730" algn="l"/>
                <a:tab pos="2273300" algn="l"/>
                <a:tab pos="2918460" algn="l"/>
                <a:tab pos="3358515" algn="l"/>
                <a:tab pos="3477260" algn="l"/>
                <a:tab pos="3577590" algn="l"/>
                <a:tab pos="5831205" algn="l"/>
                <a:tab pos="6496050" algn="l"/>
                <a:tab pos="6546850" algn="l"/>
                <a:tab pos="6611620" algn="l"/>
              </a:tabLst>
            </a:pPr>
            <a:endParaRPr lang="tr-TR" sz="2400">
              <a:latin typeface="Cambria"/>
              <a:cs typeface="Cambria"/>
            </a:endParaRPr>
          </a:p>
        </p:txBody>
      </p:sp>
      <p:pic>
        <p:nvPicPr>
          <p:cNvPr id="4098" name="Picture 2" descr="Kahvaltılık Pekmezli Yoğurt Tarifi, Nasıl Yapılır? (Resimli) | Yemek  Tarifleri - YemekNet">
            <a:extLst>
              <a:ext uri="{FF2B5EF4-FFF2-40B4-BE49-F238E27FC236}">
                <a16:creationId xmlns:a16="http://schemas.microsoft.com/office/drawing/2014/main" id="{AE28071D-684A-B59D-79E0-215C21ADF4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2438400"/>
            <a:ext cx="38862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Metin kutusu 5">
            <a:extLst>
              <a:ext uri="{FF2B5EF4-FFF2-40B4-BE49-F238E27FC236}">
                <a16:creationId xmlns:a16="http://schemas.microsoft.com/office/drawing/2014/main" id="{C27BC97B-6B84-176C-1AEB-0C236DB00D40}"/>
              </a:ext>
            </a:extLst>
          </p:cNvPr>
          <p:cNvSpPr txBox="1"/>
          <p:nvPr/>
        </p:nvSpPr>
        <p:spPr>
          <a:xfrm>
            <a:off x="1371600" y="381000"/>
            <a:ext cx="6553200" cy="1323439"/>
          </a:xfrm>
          <a:prstGeom prst="rect">
            <a:avLst/>
          </a:prstGeom>
          <a:solidFill>
            <a:schemeClr val="accent4">
              <a:lumMod val="60000"/>
              <a:lumOff val="40000"/>
            </a:schemeClr>
          </a:solidFill>
        </p:spPr>
        <p:txBody>
          <a:bodyPr wrap="square" rtlCol="0">
            <a:spAutoFit/>
          </a:bodyPr>
          <a:lstStyle/>
          <a:p>
            <a:pPr algn="ctr"/>
            <a:r>
              <a:rPr lang="tr-TR" sz="4000">
                <a:solidFill>
                  <a:schemeClr val="bg1"/>
                </a:solidFill>
                <a:latin typeface="Cambria" panose="02040503050406030204" pitchFamily="18" charset="0"/>
                <a:ea typeface="Cambria" panose="02040503050406030204" pitchFamily="18" charset="0"/>
              </a:rPr>
              <a:t>Pekmeze Yoğurt Veya Süt Eklemek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Bilim · adamı · işaret · aşağı · karikatür · profesör - vektör ilüstrasyonu  © Krisdog (#8187632) | Stockfresh">
            <a:extLst>
              <a:ext uri="{FF2B5EF4-FFF2-40B4-BE49-F238E27FC236}">
                <a16:creationId xmlns:a16="http://schemas.microsoft.com/office/drawing/2014/main" id="{9E44731A-E76F-3987-40EE-FE981B4876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90600"/>
            <a:ext cx="3900487" cy="4544257"/>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a:extLst>
              <a:ext uri="{FF2B5EF4-FFF2-40B4-BE49-F238E27FC236}">
                <a16:creationId xmlns:a16="http://schemas.microsoft.com/office/drawing/2014/main" id="{30A80EEC-7B81-43AF-F2C7-5EFC4D9FB27E}"/>
              </a:ext>
            </a:extLst>
          </p:cNvPr>
          <p:cNvSpPr txBox="1"/>
          <p:nvPr/>
        </p:nvSpPr>
        <p:spPr>
          <a:xfrm>
            <a:off x="2286000" y="4098429"/>
            <a:ext cx="6477000" cy="1692771"/>
          </a:xfrm>
          <a:prstGeom prst="rect">
            <a:avLst/>
          </a:prstGeom>
          <a:solidFill>
            <a:schemeClr val="accent4">
              <a:lumMod val="40000"/>
              <a:lumOff val="60000"/>
            </a:schemeClr>
          </a:solidFill>
        </p:spPr>
        <p:txBody>
          <a:bodyPr wrap="square" rtlCol="0">
            <a:spAutoFit/>
          </a:bodyPr>
          <a:lstStyle/>
          <a:p>
            <a:pPr algn="ctr"/>
            <a:r>
              <a:rPr lang="tr-TR" sz="2600">
                <a:latin typeface="Cambria"/>
                <a:cs typeface="Cambria"/>
              </a:rPr>
              <a:t> </a:t>
            </a:r>
          </a:p>
          <a:p>
            <a:pPr algn="ctr"/>
            <a:r>
              <a:rPr lang="tr-TR" sz="2600">
                <a:latin typeface="Cambria"/>
                <a:cs typeface="Cambria"/>
              </a:rPr>
              <a:t>Sağlıklı beslenen bireylerde polivitamin ve çinko preperatlarının kullanılması gereksizdir</a:t>
            </a:r>
            <a:endParaRPr lang="tr-TR" sz="2600"/>
          </a:p>
        </p:txBody>
      </p:sp>
      <p:pic>
        <p:nvPicPr>
          <p:cNvPr id="8" name="Resim 7">
            <a:extLst>
              <a:ext uri="{FF2B5EF4-FFF2-40B4-BE49-F238E27FC236}">
                <a16:creationId xmlns:a16="http://schemas.microsoft.com/office/drawing/2014/main" id="{5F55CC57-4EE3-DB3D-44FC-1C57201E1F26}"/>
              </a:ext>
            </a:extLst>
          </p:cNvPr>
          <p:cNvPicPr>
            <a:picLocks noChangeAspect="1"/>
          </p:cNvPicPr>
          <p:nvPr/>
        </p:nvPicPr>
        <p:blipFill>
          <a:blip r:embed="rId3"/>
          <a:stretch>
            <a:fillRect/>
          </a:stretch>
        </p:blipFill>
        <p:spPr>
          <a:xfrm>
            <a:off x="3429000" y="4074259"/>
            <a:ext cx="762000" cy="209678"/>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F4AB7B2F-CB8B-E72D-5C05-F4322F8B9380}"/>
              </a:ext>
            </a:extLst>
          </p:cNvPr>
          <p:cNvSpPr txBox="1"/>
          <p:nvPr/>
        </p:nvSpPr>
        <p:spPr>
          <a:xfrm>
            <a:off x="1333500" y="1676400"/>
            <a:ext cx="6477000" cy="3929281"/>
          </a:xfrm>
          <a:prstGeom prst="rect">
            <a:avLst/>
          </a:prstGeom>
          <a:noFill/>
        </p:spPr>
        <p:txBody>
          <a:bodyPr wrap="square">
            <a:spAutoFit/>
          </a:bodyPr>
          <a:lstStyle/>
          <a:p>
            <a:pPr marL="285750" indent="-285750" algn="l">
              <a:spcBef>
                <a:spcPts val="2000"/>
              </a:spcBef>
              <a:spcAft>
                <a:spcPts val="2000"/>
              </a:spcAft>
              <a:buClr>
                <a:schemeClr val="accent4">
                  <a:lumMod val="60000"/>
                  <a:lumOff val="40000"/>
                </a:schemeClr>
              </a:buClr>
              <a:buFont typeface="Arial" panose="020B0604020202020204" pitchFamily="34" charset="0"/>
              <a:buChar char="•"/>
            </a:pPr>
            <a:r>
              <a:rPr lang="tr-TR" b="0" i="0">
                <a:solidFill>
                  <a:srgbClr val="212121"/>
                </a:solidFill>
                <a:effectLst/>
                <a:latin typeface="Cambria" panose="02040503050406030204" pitchFamily="18" charset="0"/>
                <a:ea typeface="Cambria" panose="02040503050406030204" pitchFamily="18" charset="0"/>
              </a:rPr>
              <a:t>Akraba olmayan ebeveynlerden doğan 15 yaşındaki vejetaryen bir erkek çocuk, birkaç hafta içinde fark edilen, yürüme sırasında kolay yorulma, nefes darlığı ve bacaklarda ağrı şikâyetleriyle başvurmuş, </a:t>
            </a:r>
            <a:r>
              <a:rPr lang="tr-TR">
                <a:solidFill>
                  <a:srgbClr val="212121"/>
                </a:solidFill>
                <a:latin typeface="Cambria" panose="02040503050406030204" pitchFamily="18" charset="0"/>
                <a:ea typeface="Cambria" panose="02040503050406030204" pitchFamily="18" charset="0"/>
              </a:rPr>
              <a:t>s</a:t>
            </a:r>
            <a:r>
              <a:rPr lang="tr-TR" b="0" i="0">
                <a:solidFill>
                  <a:srgbClr val="212121"/>
                </a:solidFill>
                <a:effectLst/>
                <a:latin typeface="Cambria" panose="02040503050406030204" pitchFamily="18" charset="0"/>
                <a:ea typeface="Cambria" panose="02040503050406030204" pitchFamily="18" charset="0"/>
              </a:rPr>
              <a:t>kleralarda solukluk ve sarılık yaklaşık 2 yıldır ebeveynler tarafından fark ediliyormuş ancak bu bulgular son birkaç hafta içinde daha da belirgin hale gelmiş.</a:t>
            </a:r>
            <a:r>
              <a:rPr lang="tr-TR">
                <a:solidFill>
                  <a:srgbClr val="212121"/>
                </a:solidFill>
                <a:latin typeface="Cambria" panose="02040503050406030204" pitchFamily="18" charset="0"/>
                <a:ea typeface="Cambria" panose="02040503050406030204" pitchFamily="18" charset="0"/>
              </a:rPr>
              <a:t>V</a:t>
            </a:r>
            <a:r>
              <a:rPr lang="tr-TR" b="0" i="0">
                <a:solidFill>
                  <a:srgbClr val="212121"/>
                </a:solidFill>
                <a:effectLst/>
                <a:latin typeface="Cambria" panose="02040503050406030204" pitchFamily="18" charset="0"/>
                <a:ea typeface="Cambria" panose="02040503050406030204" pitchFamily="18" charset="0"/>
              </a:rPr>
              <a:t>ejetaryen hasta uzun yıllardır hayvansal kökenli herhangi bir besin tüketmemiş. Ayrıca aile nadiren taze meyve veya sebze yiyor</a:t>
            </a:r>
            <a:r>
              <a:rPr lang="tr-TR">
                <a:solidFill>
                  <a:srgbClr val="212121"/>
                </a:solidFill>
                <a:latin typeface="Cambria" panose="02040503050406030204" pitchFamily="18" charset="0"/>
                <a:ea typeface="Cambria" panose="02040503050406030204" pitchFamily="18" charset="0"/>
              </a:rPr>
              <a:t>muş</a:t>
            </a:r>
          </a:p>
          <a:p>
            <a:pPr marL="285750" indent="-285750">
              <a:spcBef>
                <a:spcPts val="2000"/>
              </a:spcBef>
              <a:spcAft>
                <a:spcPts val="2000"/>
              </a:spcAft>
              <a:buClr>
                <a:schemeClr val="accent4">
                  <a:lumMod val="60000"/>
                  <a:lumOff val="40000"/>
                </a:schemeClr>
              </a:buClr>
              <a:buFont typeface="Arial" panose="020B0604020202020204" pitchFamily="34" charset="0"/>
              <a:buChar char="•"/>
            </a:pPr>
            <a:r>
              <a:rPr lang="tr-TR">
                <a:solidFill>
                  <a:srgbClr val="212121"/>
                </a:solidFill>
                <a:latin typeface="Cambria" panose="02040503050406030204" pitchFamily="18" charset="0"/>
                <a:ea typeface="Cambria" panose="02040503050406030204" pitchFamily="18" charset="0"/>
              </a:rPr>
              <a:t>FM:</a:t>
            </a:r>
            <a:r>
              <a:rPr lang="tr-TR" b="0" i="0">
                <a:solidFill>
                  <a:srgbClr val="212121"/>
                </a:solidFill>
                <a:effectLst/>
                <a:latin typeface="Cambria" panose="02040503050406030204" pitchFamily="18" charset="0"/>
              </a:rPr>
              <a:t>Fizik muayenede solgun ve zayıf görünen hastanın skleraları ikterikti. Kalp hızı 96 bpm idi ve 2/6 mezokardiyak sistolik üfürüm duyuldu.</a:t>
            </a:r>
            <a:endParaRPr lang="tr-TR"/>
          </a:p>
        </p:txBody>
      </p:sp>
      <p:sp>
        <p:nvSpPr>
          <p:cNvPr id="10" name="Metin kutusu 9">
            <a:extLst>
              <a:ext uri="{FF2B5EF4-FFF2-40B4-BE49-F238E27FC236}">
                <a16:creationId xmlns:a16="http://schemas.microsoft.com/office/drawing/2014/main" id="{62CFC6FA-FD50-08F8-EA79-EC7ED2E1899F}"/>
              </a:ext>
            </a:extLst>
          </p:cNvPr>
          <p:cNvSpPr txBox="1"/>
          <p:nvPr/>
        </p:nvSpPr>
        <p:spPr>
          <a:xfrm>
            <a:off x="2133600" y="762000"/>
            <a:ext cx="4953000" cy="584775"/>
          </a:xfrm>
          <a:prstGeom prst="rect">
            <a:avLst/>
          </a:prstGeom>
          <a:solidFill>
            <a:schemeClr val="accent4">
              <a:lumMod val="40000"/>
              <a:lumOff val="60000"/>
            </a:schemeClr>
          </a:solidFill>
        </p:spPr>
        <p:txBody>
          <a:bodyPr wrap="square" rtlCol="0">
            <a:spAutoFit/>
          </a:bodyPr>
          <a:lstStyle/>
          <a:p>
            <a:pPr algn="ctr"/>
            <a:r>
              <a:rPr lang="tr-TR" sz="3200">
                <a:latin typeface="Cambria" panose="02040503050406030204" pitchFamily="18" charset="0"/>
                <a:ea typeface="Cambria" panose="02040503050406030204" pitchFamily="18" charset="0"/>
              </a:rPr>
              <a:t>VAKA SUNUMU </a:t>
            </a:r>
          </a:p>
        </p:txBody>
      </p:sp>
    </p:spTree>
    <p:extLst>
      <p:ext uri="{BB962C8B-B14F-4D97-AF65-F5344CB8AC3E}">
        <p14:creationId xmlns:p14="http://schemas.microsoft.com/office/powerpoint/2010/main" val="230772027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2407AE13-1ADF-38C7-6593-A482999BA0AB}"/>
              </a:ext>
            </a:extLst>
          </p:cNvPr>
          <p:cNvSpPr txBox="1"/>
          <p:nvPr/>
        </p:nvSpPr>
        <p:spPr>
          <a:xfrm>
            <a:off x="990600" y="1295400"/>
            <a:ext cx="7162800" cy="4801314"/>
          </a:xfrm>
          <a:prstGeom prst="rect">
            <a:avLst/>
          </a:prstGeom>
          <a:noFill/>
        </p:spPr>
        <p:txBody>
          <a:bodyPr wrap="square">
            <a:spAutoFit/>
          </a:bodyPr>
          <a:lstStyle/>
          <a:p>
            <a:pPr marL="285750" indent="-285750">
              <a:buClr>
                <a:schemeClr val="accent4">
                  <a:lumMod val="60000"/>
                  <a:lumOff val="40000"/>
                </a:schemeClr>
              </a:buClr>
              <a:buFont typeface="Arial" panose="020B0604020202020204" pitchFamily="34" charset="0"/>
              <a:buChar char="•"/>
            </a:pPr>
            <a:r>
              <a:rPr lang="tr-TR">
                <a:solidFill>
                  <a:srgbClr val="212121"/>
                </a:solidFill>
                <a:latin typeface="Cambria" panose="02040503050406030204" pitchFamily="18" charset="0"/>
              </a:rPr>
              <a:t>H</a:t>
            </a:r>
            <a:r>
              <a:rPr lang="tr-TR" b="0" i="0">
                <a:solidFill>
                  <a:srgbClr val="212121"/>
                </a:solidFill>
                <a:effectLst/>
                <a:latin typeface="Cambria" panose="02040503050406030204" pitchFamily="18" charset="0"/>
              </a:rPr>
              <a:t>emoglobin 5,1 g/dL </a:t>
            </a:r>
          </a:p>
          <a:p>
            <a:pPr marL="285750" indent="-285750">
              <a:buClr>
                <a:schemeClr val="accent4">
                  <a:lumMod val="60000"/>
                  <a:lumOff val="40000"/>
                </a:schemeClr>
              </a:buClr>
              <a:buFont typeface="Arial" panose="020B0604020202020204" pitchFamily="34" charset="0"/>
              <a:buChar char="•"/>
            </a:pPr>
            <a:r>
              <a:rPr lang="tr-TR" b="0" i="0">
                <a:solidFill>
                  <a:srgbClr val="212121"/>
                </a:solidFill>
                <a:effectLst/>
                <a:latin typeface="Cambria" panose="02040503050406030204" pitchFamily="18" charset="0"/>
              </a:rPr>
              <a:t>MCV: 116 fL </a:t>
            </a:r>
          </a:p>
          <a:p>
            <a:pPr marL="285750" indent="-285750">
              <a:buClr>
                <a:schemeClr val="accent4">
                  <a:lumMod val="60000"/>
                  <a:lumOff val="40000"/>
                </a:schemeClr>
              </a:buClr>
              <a:buFont typeface="Arial" panose="020B0604020202020204" pitchFamily="34" charset="0"/>
              <a:buChar char="•"/>
            </a:pPr>
            <a:r>
              <a:rPr lang="tr-TR">
                <a:solidFill>
                  <a:srgbClr val="212121"/>
                </a:solidFill>
                <a:latin typeface="Cambria" panose="02040503050406030204" pitchFamily="18" charset="0"/>
              </a:rPr>
              <a:t>L</a:t>
            </a:r>
            <a:r>
              <a:rPr lang="tr-TR" b="0" i="0">
                <a:solidFill>
                  <a:srgbClr val="212121"/>
                </a:solidFill>
                <a:effectLst/>
                <a:latin typeface="Cambria" panose="02040503050406030204" pitchFamily="18" charset="0"/>
              </a:rPr>
              <a:t>ökopeni (wbc: 2540/</a:t>
            </a:r>
            <a:r>
              <a:rPr lang="el-GR" b="0" i="0">
                <a:solidFill>
                  <a:srgbClr val="212121"/>
                </a:solidFill>
                <a:effectLst/>
                <a:latin typeface="Cambria" panose="02040503050406030204" pitchFamily="18" charset="0"/>
              </a:rPr>
              <a:t>μ</a:t>
            </a:r>
            <a:r>
              <a:rPr lang="tr-TR" b="0" i="0">
                <a:solidFill>
                  <a:srgbClr val="212121"/>
                </a:solidFill>
                <a:effectLst/>
                <a:latin typeface="Cambria" panose="02040503050406030204" pitchFamily="18" charset="0"/>
              </a:rPr>
              <a:t>L; nötrofil :1230/</a:t>
            </a:r>
            <a:r>
              <a:rPr lang="el-GR" b="0" i="0">
                <a:solidFill>
                  <a:srgbClr val="212121"/>
                </a:solidFill>
                <a:effectLst/>
                <a:latin typeface="Cambria" panose="02040503050406030204" pitchFamily="18" charset="0"/>
              </a:rPr>
              <a:t>μ</a:t>
            </a:r>
            <a:r>
              <a:rPr lang="tr-TR" b="0" i="0">
                <a:solidFill>
                  <a:srgbClr val="212121"/>
                </a:solidFill>
                <a:effectLst/>
                <a:latin typeface="Cambria" panose="02040503050406030204" pitchFamily="18" charset="0"/>
              </a:rPr>
              <a:t>L) </a:t>
            </a:r>
          </a:p>
          <a:p>
            <a:pPr marL="285750" indent="-285750">
              <a:buClr>
                <a:schemeClr val="accent4">
                  <a:lumMod val="60000"/>
                  <a:lumOff val="40000"/>
                </a:schemeClr>
              </a:buClr>
              <a:buFont typeface="Arial" panose="020B0604020202020204" pitchFamily="34" charset="0"/>
              <a:buChar char="•"/>
            </a:pPr>
            <a:r>
              <a:rPr lang="tr-TR">
                <a:solidFill>
                  <a:srgbClr val="212121"/>
                </a:solidFill>
                <a:latin typeface="Cambria" panose="02040503050406030204" pitchFamily="18" charset="0"/>
              </a:rPr>
              <a:t>T</a:t>
            </a:r>
            <a:r>
              <a:rPr lang="tr-TR" b="0" i="0">
                <a:solidFill>
                  <a:srgbClr val="212121"/>
                </a:solidFill>
                <a:effectLst/>
                <a:latin typeface="Cambria" panose="02040503050406030204" pitchFamily="18" charset="0"/>
              </a:rPr>
              <a:t>rombositopeni (107 000/mm3)  </a:t>
            </a:r>
            <a:endParaRPr lang="tr-TR">
              <a:solidFill>
                <a:srgbClr val="212121"/>
              </a:solidFill>
              <a:latin typeface="Cambria" panose="02040503050406030204" pitchFamily="18" charset="0"/>
            </a:endParaRPr>
          </a:p>
          <a:p>
            <a:pPr marL="285750" indent="-285750">
              <a:buClr>
                <a:schemeClr val="accent4">
                  <a:lumMod val="60000"/>
                  <a:lumOff val="40000"/>
                </a:schemeClr>
              </a:buClr>
              <a:buFont typeface="Arial" panose="020B0604020202020204" pitchFamily="34" charset="0"/>
              <a:buChar char="•"/>
            </a:pPr>
            <a:r>
              <a:rPr lang="tr-TR">
                <a:solidFill>
                  <a:srgbClr val="212121"/>
                </a:solidFill>
                <a:latin typeface="Cambria" panose="02040503050406030204" pitchFamily="18" charset="0"/>
              </a:rPr>
              <a:t>L</a:t>
            </a:r>
            <a:r>
              <a:rPr lang="tr-TR" b="0" i="0">
                <a:solidFill>
                  <a:srgbClr val="212121"/>
                </a:solidFill>
                <a:effectLst/>
                <a:latin typeface="Cambria" panose="02040503050406030204" pitchFamily="18" charset="0"/>
              </a:rPr>
              <a:t>aktat dehidrojenaz (LDH): 5565 U/L (135–225)</a:t>
            </a:r>
          </a:p>
          <a:p>
            <a:pPr marL="285750" indent="-285750">
              <a:buClr>
                <a:schemeClr val="accent4">
                  <a:lumMod val="60000"/>
                  <a:lumOff val="40000"/>
                </a:schemeClr>
              </a:buClr>
              <a:buFont typeface="Arial" panose="020B0604020202020204" pitchFamily="34" charset="0"/>
              <a:buChar char="•"/>
            </a:pPr>
            <a:r>
              <a:rPr lang="tr-TR">
                <a:solidFill>
                  <a:srgbClr val="212121"/>
                </a:solidFill>
                <a:latin typeface="Cambria" panose="02040503050406030204" pitchFamily="18" charset="0"/>
              </a:rPr>
              <a:t>Ü</a:t>
            </a:r>
            <a:r>
              <a:rPr lang="tr-TR" b="0" i="0">
                <a:solidFill>
                  <a:srgbClr val="212121"/>
                </a:solidFill>
                <a:effectLst/>
                <a:latin typeface="Cambria" panose="02040503050406030204" pitchFamily="18" charset="0"/>
              </a:rPr>
              <a:t>rik asit düzeyleri :8,5 mg/dL (2,4–8)</a:t>
            </a:r>
          </a:p>
          <a:p>
            <a:pPr marL="285750" indent="-285750">
              <a:buClr>
                <a:schemeClr val="accent4">
                  <a:lumMod val="60000"/>
                  <a:lumOff val="40000"/>
                </a:schemeClr>
              </a:buClr>
              <a:buFont typeface="Arial" panose="020B0604020202020204" pitchFamily="34" charset="0"/>
              <a:buChar char="•"/>
            </a:pPr>
            <a:r>
              <a:rPr lang="tr-TR" sz="1800">
                <a:solidFill>
                  <a:srgbClr val="212121"/>
                </a:solidFill>
                <a:effectLst/>
                <a:latin typeface="Cambria" panose="02040503050406030204" pitchFamily="18" charset="0"/>
                <a:ea typeface="Times New Roman" panose="02020603050405020304" pitchFamily="18" charset="0"/>
                <a:cs typeface="Times New Roman" panose="02020603050405020304" pitchFamily="18" charset="0"/>
              </a:rPr>
              <a:t>Serum indirekt bilirubin</a:t>
            </a:r>
            <a:r>
              <a:rPr lang="tr-TR" sz="1800">
                <a:solidFill>
                  <a:srgbClr val="212121"/>
                </a:solidFill>
                <a:latin typeface="Cambria" panose="02040503050406030204" pitchFamily="18" charset="0"/>
                <a:ea typeface="Times New Roman" panose="02020603050405020304" pitchFamily="18" charset="0"/>
                <a:cs typeface="Times New Roman" panose="02020603050405020304" pitchFamily="18" charset="0"/>
              </a:rPr>
              <a:t>:4mg/dl </a:t>
            </a:r>
            <a:r>
              <a:rPr lang="tr-TR" sz="1800">
                <a:solidFill>
                  <a:srgbClr val="212121"/>
                </a:solidFill>
                <a:effectLst/>
                <a:latin typeface="Cambria" panose="02040503050406030204" pitchFamily="18" charset="0"/>
                <a:ea typeface="Times New Roman" panose="02020603050405020304" pitchFamily="18" charset="0"/>
                <a:cs typeface="Times New Roman" panose="02020603050405020304" pitchFamily="18" charset="0"/>
              </a:rPr>
              <a:t>(0–0,8)</a:t>
            </a:r>
            <a:endParaRPr lang="tr-TR">
              <a:solidFill>
                <a:srgbClr val="212121"/>
              </a:solidFill>
              <a:latin typeface="Cambria" panose="02040503050406030204" pitchFamily="18" charset="0"/>
            </a:endParaRPr>
          </a:p>
          <a:p>
            <a:pPr marL="285750" indent="-285750">
              <a:buClr>
                <a:schemeClr val="accent4">
                  <a:lumMod val="60000"/>
                  <a:lumOff val="40000"/>
                </a:schemeClr>
              </a:buClr>
              <a:buFont typeface="Arial" panose="020B0604020202020204" pitchFamily="34" charset="0"/>
              <a:buChar char="•"/>
            </a:pPr>
            <a:r>
              <a:rPr lang="tr-TR" b="0" i="0">
                <a:solidFill>
                  <a:srgbClr val="212121"/>
                </a:solidFill>
                <a:effectLst/>
                <a:latin typeface="Cambria" panose="02040503050406030204" pitchFamily="18" charset="0"/>
              </a:rPr>
              <a:t>Serum B12 vitamini : 58 pg/mL (211–911)</a:t>
            </a:r>
          </a:p>
          <a:p>
            <a:pPr marL="285750" indent="-285750">
              <a:buClr>
                <a:schemeClr val="accent4">
                  <a:lumMod val="60000"/>
                  <a:lumOff val="40000"/>
                </a:schemeClr>
              </a:buClr>
              <a:buFont typeface="Arial" panose="020B0604020202020204" pitchFamily="34" charset="0"/>
              <a:buChar char="•"/>
            </a:pPr>
            <a:r>
              <a:rPr lang="tr-TR" b="0" i="0">
                <a:solidFill>
                  <a:srgbClr val="212121"/>
                </a:solidFill>
                <a:effectLst/>
                <a:latin typeface="Cambria" panose="02040503050406030204" pitchFamily="18" charset="0"/>
              </a:rPr>
              <a:t>Plazma homosistein seviyesi : &gt;50 µmol/L(normal 5-12 µmol/L) </a:t>
            </a:r>
            <a:endParaRPr lang="tr-TR"/>
          </a:p>
          <a:p>
            <a:pPr marL="285750" indent="-285750">
              <a:buClr>
                <a:schemeClr val="accent4">
                  <a:lumMod val="60000"/>
                  <a:lumOff val="40000"/>
                </a:schemeClr>
              </a:buClr>
              <a:buFont typeface="Arial" panose="020B0604020202020204" pitchFamily="34" charset="0"/>
              <a:buChar char="•"/>
            </a:pPr>
            <a:r>
              <a:rPr lang="tr-TR" b="0" i="0">
                <a:solidFill>
                  <a:srgbClr val="212121"/>
                </a:solidFill>
                <a:effectLst/>
                <a:latin typeface="Cambria" panose="02040503050406030204" pitchFamily="18" charset="0"/>
              </a:rPr>
              <a:t>folik asit: 5,84 ng/mL (3–17)</a:t>
            </a:r>
          </a:p>
          <a:p>
            <a:pPr marL="285750" indent="-285750">
              <a:buClr>
                <a:schemeClr val="accent4">
                  <a:lumMod val="60000"/>
                  <a:lumOff val="40000"/>
                </a:schemeClr>
              </a:buClr>
              <a:buFont typeface="Arial" panose="020B0604020202020204" pitchFamily="34" charset="0"/>
              <a:buChar char="•"/>
            </a:pPr>
            <a:r>
              <a:rPr lang="tr-TR" b="0" i="0">
                <a:solidFill>
                  <a:srgbClr val="212121"/>
                </a:solidFill>
                <a:effectLst/>
                <a:latin typeface="Cambria" panose="02040503050406030204" pitchFamily="18" charset="0"/>
              </a:rPr>
              <a:t>Demir: 281 µg/dL (33–193),</a:t>
            </a:r>
          </a:p>
          <a:p>
            <a:pPr marL="285750" indent="-285750">
              <a:buClr>
                <a:schemeClr val="accent4">
                  <a:lumMod val="60000"/>
                  <a:lumOff val="40000"/>
                </a:schemeClr>
              </a:buClr>
              <a:buFont typeface="Arial" panose="020B0604020202020204" pitchFamily="34" charset="0"/>
              <a:buChar char="•"/>
            </a:pPr>
            <a:r>
              <a:rPr lang="tr-TR" b="0" i="0">
                <a:solidFill>
                  <a:srgbClr val="212121"/>
                </a:solidFill>
                <a:effectLst/>
                <a:latin typeface="Cambria" panose="02040503050406030204" pitchFamily="18" charset="0"/>
              </a:rPr>
              <a:t>ferritin : 464 ng/mL (15–200)</a:t>
            </a:r>
          </a:p>
          <a:p>
            <a:pPr marL="285750" indent="-285750">
              <a:buClr>
                <a:schemeClr val="accent4">
                  <a:lumMod val="60000"/>
                  <a:lumOff val="40000"/>
                </a:schemeClr>
              </a:buClr>
              <a:buFont typeface="Arial" panose="020B0604020202020204" pitchFamily="34" charset="0"/>
              <a:buChar char="•"/>
            </a:pPr>
            <a:r>
              <a:rPr lang="tr-TR">
                <a:solidFill>
                  <a:srgbClr val="212121"/>
                </a:solidFill>
                <a:latin typeface="Cambria" panose="02040503050406030204" pitchFamily="18" charset="0"/>
              </a:rPr>
              <a:t>Periferik yayma:</a:t>
            </a:r>
            <a:r>
              <a:rPr lang="tr-TR" b="0" i="0">
                <a:solidFill>
                  <a:srgbClr val="212121"/>
                </a:solidFill>
                <a:effectLst/>
                <a:latin typeface="Cambria" panose="02040503050406030204" pitchFamily="18" charset="0"/>
              </a:rPr>
              <a:t> şistositler, içeren anizositoz ve poikilositoz, Blastik hücre yok </a:t>
            </a:r>
          </a:p>
          <a:p>
            <a:pPr marL="285750" indent="-285750">
              <a:buClr>
                <a:schemeClr val="accent4">
                  <a:lumMod val="60000"/>
                  <a:lumOff val="40000"/>
                </a:schemeClr>
              </a:buClr>
              <a:buFont typeface="Arial" panose="020B0604020202020204" pitchFamily="34" charset="0"/>
              <a:buChar char="•"/>
            </a:pPr>
            <a:r>
              <a:rPr lang="tr-TR" b="0" i="0">
                <a:solidFill>
                  <a:srgbClr val="212121"/>
                </a:solidFill>
                <a:effectLst/>
                <a:latin typeface="Cambria" panose="02040503050406030204" pitchFamily="18" charset="0"/>
              </a:rPr>
              <a:t>Abdominal usg:splenomegali </a:t>
            </a:r>
          </a:p>
          <a:p>
            <a:pPr marL="285750" indent="-285750">
              <a:buClr>
                <a:schemeClr val="accent4">
                  <a:lumMod val="60000"/>
                  <a:lumOff val="40000"/>
                </a:schemeClr>
              </a:buClr>
              <a:buFont typeface="Arial" panose="020B0604020202020204" pitchFamily="34" charset="0"/>
              <a:buChar char="•"/>
            </a:pPr>
            <a:r>
              <a:rPr lang="tr-TR">
                <a:solidFill>
                  <a:srgbClr val="212121"/>
                </a:solidFill>
                <a:latin typeface="Cambria" panose="02040503050406030204" pitchFamily="18" charset="0"/>
              </a:rPr>
              <a:t>Kemik iliği aspirasyonu:M</a:t>
            </a:r>
            <a:r>
              <a:rPr lang="tr-TR" b="0" i="0">
                <a:solidFill>
                  <a:srgbClr val="212121"/>
                </a:solidFill>
                <a:effectLst/>
                <a:latin typeface="Cambria" panose="02040503050406030204" pitchFamily="18" charset="0"/>
              </a:rPr>
              <a:t>akromegaloblastik eritropoez,lösemik hücre yok </a:t>
            </a:r>
          </a:p>
        </p:txBody>
      </p:sp>
      <p:sp>
        <p:nvSpPr>
          <p:cNvPr id="11" name="Metin kutusu 10">
            <a:extLst>
              <a:ext uri="{FF2B5EF4-FFF2-40B4-BE49-F238E27FC236}">
                <a16:creationId xmlns:a16="http://schemas.microsoft.com/office/drawing/2014/main" id="{F65FDB91-7BCD-DC7C-619F-57FED74A2DE3}"/>
              </a:ext>
            </a:extLst>
          </p:cNvPr>
          <p:cNvSpPr txBox="1"/>
          <p:nvPr/>
        </p:nvSpPr>
        <p:spPr>
          <a:xfrm>
            <a:off x="1905000" y="762000"/>
            <a:ext cx="5257800" cy="461665"/>
          </a:xfrm>
          <a:prstGeom prst="rect">
            <a:avLst/>
          </a:prstGeom>
          <a:solidFill>
            <a:schemeClr val="accent4">
              <a:lumMod val="40000"/>
              <a:lumOff val="60000"/>
            </a:schemeClr>
          </a:solidFill>
        </p:spPr>
        <p:txBody>
          <a:bodyPr wrap="square" rtlCol="0">
            <a:spAutoFit/>
          </a:bodyPr>
          <a:lstStyle/>
          <a:p>
            <a:pPr algn="ctr"/>
            <a:r>
              <a:rPr lang="tr-TR" sz="2400"/>
              <a:t>LABORATUVAR</a:t>
            </a:r>
          </a:p>
        </p:txBody>
      </p:sp>
    </p:spTree>
    <p:extLst>
      <p:ext uri="{BB962C8B-B14F-4D97-AF65-F5344CB8AC3E}">
        <p14:creationId xmlns:p14="http://schemas.microsoft.com/office/powerpoint/2010/main" val="130307712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125DF709-8BB6-2791-29E5-1ED51EBA587D}"/>
              </a:ext>
            </a:extLst>
          </p:cNvPr>
          <p:cNvSpPr txBox="1"/>
          <p:nvPr/>
        </p:nvSpPr>
        <p:spPr>
          <a:xfrm>
            <a:off x="2438400" y="762000"/>
            <a:ext cx="4114800" cy="523220"/>
          </a:xfrm>
          <a:prstGeom prst="rect">
            <a:avLst/>
          </a:prstGeom>
          <a:solidFill>
            <a:schemeClr val="accent4">
              <a:lumMod val="40000"/>
              <a:lumOff val="60000"/>
            </a:schemeClr>
          </a:solidFill>
        </p:spPr>
        <p:txBody>
          <a:bodyPr wrap="square" rtlCol="0">
            <a:spAutoFit/>
          </a:bodyPr>
          <a:lstStyle/>
          <a:p>
            <a:pPr algn="ctr"/>
            <a:r>
              <a:rPr lang="tr-TR" sz="2800"/>
              <a:t>SONUÇ</a:t>
            </a:r>
          </a:p>
        </p:txBody>
      </p:sp>
      <p:sp>
        <p:nvSpPr>
          <p:cNvPr id="4" name="Metin kutusu 3">
            <a:extLst>
              <a:ext uri="{FF2B5EF4-FFF2-40B4-BE49-F238E27FC236}">
                <a16:creationId xmlns:a16="http://schemas.microsoft.com/office/drawing/2014/main" id="{501ED2C8-7CB2-39D6-4BAC-97B9CF1CC31E}"/>
              </a:ext>
            </a:extLst>
          </p:cNvPr>
          <p:cNvSpPr txBox="1"/>
          <p:nvPr/>
        </p:nvSpPr>
        <p:spPr>
          <a:xfrm>
            <a:off x="1066800" y="1600200"/>
            <a:ext cx="7162800" cy="4524315"/>
          </a:xfrm>
          <a:prstGeom prst="rect">
            <a:avLst/>
          </a:prstGeom>
          <a:noFill/>
        </p:spPr>
        <p:txBody>
          <a:bodyPr wrap="square">
            <a:spAutoFit/>
          </a:bodyPr>
          <a:lstStyle/>
          <a:p>
            <a:pPr marL="285750" indent="-285750">
              <a:buClr>
                <a:schemeClr val="accent4">
                  <a:lumMod val="60000"/>
                  <a:lumOff val="40000"/>
                </a:schemeClr>
              </a:buClr>
              <a:buFont typeface="Arial" panose="020B0604020202020204" pitchFamily="34" charset="0"/>
              <a:buChar char="•"/>
            </a:pPr>
            <a:r>
              <a:rPr lang="tr-TR">
                <a:solidFill>
                  <a:srgbClr val="212121"/>
                </a:solidFill>
                <a:latin typeface="Cambria" panose="02040503050406030204" pitchFamily="18" charset="0"/>
              </a:rPr>
              <a:t>T</a:t>
            </a:r>
            <a:r>
              <a:rPr lang="tr-TR" sz="1800" b="0" i="0">
                <a:solidFill>
                  <a:srgbClr val="212121"/>
                </a:solidFill>
                <a:effectLst/>
                <a:latin typeface="Cambria" panose="02040503050406030204" pitchFamily="18" charset="0"/>
              </a:rPr>
              <a:t>üm anormal bulguları (ağır makrositik anemi, pansitopeni, hemoliz bulguları ve düşük retikülosit sayısı) ciddi B </a:t>
            </a:r>
            <a:r>
              <a:rPr lang="tr-TR" sz="1800" b="0" i="0" baseline="-25000">
                <a:solidFill>
                  <a:srgbClr val="212121"/>
                </a:solidFill>
                <a:effectLst/>
                <a:latin typeface="Cambria" panose="02040503050406030204" pitchFamily="18" charset="0"/>
              </a:rPr>
              <a:t>12</a:t>
            </a:r>
            <a:r>
              <a:rPr lang="tr-TR" sz="1800" b="0" i="0">
                <a:solidFill>
                  <a:srgbClr val="212121"/>
                </a:solidFill>
                <a:effectLst/>
                <a:latin typeface="Cambria" panose="02040503050406030204" pitchFamily="18" charset="0"/>
              </a:rPr>
              <a:t> vitamini eksikliği ile uyumlu laboratuvar sonuçlarının açıkladığı düşülüp B12 tedavisi başlanmış</a:t>
            </a:r>
          </a:p>
          <a:p>
            <a:pPr marL="285750" indent="-285750">
              <a:buClr>
                <a:schemeClr val="accent4">
                  <a:lumMod val="60000"/>
                  <a:lumOff val="40000"/>
                </a:schemeClr>
              </a:buClr>
              <a:buFont typeface="Arial" panose="020B0604020202020204" pitchFamily="34" charset="0"/>
              <a:buChar char="•"/>
            </a:pPr>
            <a:endParaRPr lang="tr-TR">
              <a:solidFill>
                <a:srgbClr val="212121"/>
              </a:solidFill>
              <a:latin typeface="Cambria" panose="02040503050406030204" pitchFamily="18" charset="0"/>
              <a:ea typeface="Cambria" panose="02040503050406030204" pitchFamily="18" charset="0"/>
            </a:endParaRPr>
          </a:p>
          <a:p>
            <a:pPr marL="285750" indent="-285750">
              <a:buClr>
                <a:schemeClr val="accent4">
                  <a:lumMod val="60000"/>
                  <a:lumOff val="40000"/>
                </a:schemeClr>
              </a:buClr>
              <a:buFont typeface="Arial" panose="020B0604020202020204" pitchFamily="34" charset="0"/>
              <a:buChar char="•"/>
            </a:pPr>
            <a:r>
              <a:rPr lang="tr-TR" b="0" i="0">
                <a:solidFill>
                  <a:srgbClr val="212121"/>
                </a:solidFill>
                <a:effectLst/>
                <a:latin typeface="Cambria" panose="02040503050406030204" pitchFamily="18" charset="0"/>
                <a:ea typeface="Cambria" panose="02040503050406030204" pitchFamily="18" charset="0"/>
              </a:rPr>
              <a:t>Kobalamin replasman tedavisini takiben hasta, iştah ve kilo alımı da dahil olmak üzere refahının arttığını ve sarılığının düzeldiğini bildirmiş</a:t>
            </a:r>
          </a:p>
          <a:p>
            <a:pPr marL="285750" indent="-285750">
              <a:buClr>
                <a:schemeClr val="accent4">
                  <a:lumMod val="60000"/>
                  <a:lumOff val="40000"/>
                </a:schemeClr>
              </a:buClr>
              <a:buFont typeface="Arial" panose="020B0604020202020204" pitchFamily="34" charset="0"/>
              <a:buChar char="•"/>
            </a:pPr>
            <a:endParaRPr lang="tr-TR" b="0" i="0">
              <a:solidFill>
                <a:srgbClr val="212121"/>
              </a:solidFill>
              <a:effectLst/>
              <a:latin typeface="Cambria" panose="02040503050406030204" pitchFamily="18" charset="0"/>
              <a:ea typeface="Cambria" panose="02040503050406030204" pitchFamily="18" charset="0"/>
            </a:endParaRPr>
          </a:p>
          <a:p>
            <a:pPr marL="285750" indent="-285750">
              <a:buClr>
                <a:schemeClr val="accent4">
                  <a:lumMod val="60000"/>
                  <a:lumOff val="40000"/>
                </a:schemeClr>
              </a:buClr>
              <a:buFont typeface="Arial" panose="020B0604020202020204" pitchFamily="34" charset="0"/>
              <a:buChar char="•"/>
            </a:pPr>
            <a:r>
              <a:rPr lang="tr-TR" b="0" i="0">
                <a:solidFill>
                  <a:srgbClr val="212121"/>
                </a:solidFill>
                <a:effectLst/>
                <a:latin typeface="Cambria" panose="02040503050406030204" pitchFamily="18" charset="0"/>
                <a:ea typeface="Cambria" panose="02040503050406030204" pitchFamily="18" charset="0"/>
              </a:rPr>
              <a:t> 2 ay sonunda hemoglobin düzeyi dahil laboratuvar bulguları normal sınırlara gelmiş </a:t>
            </a:r>
          </a:p>
          <a:p>
            <a:pPr marL="285750" indent="-285750">
              <a:buClr>
                <a:schemeClr val="accent4">
                  <a:lumMod val="60000"/>
                  <a:lumOff val="40000"/>
                </a:schemeClr>
              </a:buClr>
              <a:buFont typeface="Arial" panose="020B0604020202020204" pitchFamily="34" charset="0"/>
              <a:buChar char="•"/>
            </a:pPr>
            <a:endParaRPr lang="tr-TR" b="0" i="0">
              <a:solidFill>
                <a:srgbClr val="212121"/>
              </a:solidFill>
              <a:effectLst/>
              <a:latin typeface="Cambria" panose="02040503050406030204" pitchFamily="18" charset="0"/>
              <a:ea typeface="Cambria" panose="02040503050406030204" pitchFamily="18" charset="0"/>
            </a:endParaRPr>
          </a:p>
          <a:p>
            <a:pPr marL="285750" indent="-285750">
              <a:buClr>
                <a:schemeClr val="accent4">
                  <a:lumMod val="60000"/>
                  <a:lumOff val="40000"/>
                </a:schemeClr>
              </a:buClr>
              <a:buFont typeface="Arial" panose="020B0604020202020204" pitchFamily="34" charset="0"/>
              <a:buChar char="•"/>
            </a:pPr>
            <a:r>
              <a:rPr lang="tr-TR" b="0" i="0">
                <a:solidFill>
                  <a:srgbClr val="212121"/>
                </a:solidFill>
                <a:effectLst/>
                <a:latin typeface="Cambria" panose="02040503050406030204" pitchFamily="18" charset="0"/>
                <a:ea typeface="Cambria" panose="02040503050406030204" pitchFamily="18" charset="0"/>
              </a:rPr>
              <a:t>Bu olguda olduğu gibi ciddi B12 vitamini eksikliğinin akut lösemiyi taklit eden bulgular (pansitopeni ve splenomegali) ile gelebileceği akılda tutulmalıdır </a:t>
            </a:r>
            <a:br>
              <a:rPr lang="tr-TR" sz="1800" b="0" i="0">
                <a:solidFill>
                  <a:srgbClr val="212121"/>
                </a:solidFill>
                <a:effectLst/>
                <a:latin typeface="Cambria" panose="02040503050406030204" pitchFamily="18" charset="0"/>
              </a:rPr>
            </a:br>
            <a:endParaRPr lang="tr-TR"/>
          </a:p>
        </p:txBody>
      </p:sp>
    </p:spTree>
    <p:extLst>
      <p:ext uri="{BB962C8B-B14F-4D97-AF65-F5344CB8AC3E}">
        <p14:creationId xmlns:p14="http://schemas.microsoft.com/office/powerpoint/2010/main" val="414756400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6">
            <a:extLst>
              <a:ext uri="{FF2B5EF4-FFF2-40B4-BE49-F238E27FC236}">
                <a16:creationId xmlns:a16="http://schemas.microsoft.com/office/drawing/2014/main" id="{A4A1E835-DA45-5F0A-395F-B4F8F2589956}"/>
              </a:ext>
            </a:extLst>
          </p:cNvPr>
          <p:cNvGrpSpPr/>
          <p:nvPr/>
        </p:nvGrpSpPr>
        <p:grpSpPr>
          <a:xfrm>
            <a:off x="-9939" y="2133600"/>
            <a:ext cx="8686920" cy="4724396"/>
            <a:chOff x="0" y="1988821"/>
            <a:chExt cx="9144127" cy="4869176"/>
          </a:xfrm>
        </p:grpSpPr>
        <p:pic>
          <p:nvPicPr>
            <p:cNvPr id="3" name="object 7">
              <a:extLst>
                <a:ext uri="{FF2B5EF4-FFF2-40B4-BE49-F238E27FC236}">
                  <a16:creationId xmlns:a16="http://schemas.microsoft.com/office/drawing/2014/main" id="{7098224A-7F2A-A925-BE54-298875FAEF23}"/>
                </a:ext>
              </a:extLst>
            </p:cNvPr>
            <p:cNvPicPr/>
            <p:nvPr/>
          </p:nvPicPr>
          <p:blipFill>
            <a:blip r:embed="rId2" cstate="print"/>
            <a:stretch>
              <a:fillRect/>
            </a:stretch>
          </p:blipFill>
          <p:spPr>
            <a:xfrm>
              <a:off x="0" y="3860291"/>
              <a:ext cx="2686812" cy="2997706"/>
            </a:xfrm>
            <a:prstGeom prst="rect">
              <a:avLst/>
            </a:prstGeom>
          </p:spPr>
        </p:pic>
        <p:sp>
          <p:nvSpPr>
            <p:cNvPr id="6" name="object 8">
              <a:extLst>
                <a:ext uri="{FF2B5EF4-FFF2-40B4-BE49-F238E27FC236}">
                  <a16:creationId xmlns:a16="http://schemas.microsoft.com/office/drawing/2014/main" id="{6F31070E-FC9C-92C5-559A-CBC5D1BC4160}"/>
                </a:ext>
              </a:extLst>
            </p:cNvPr>
            <p:cNvSpPr/>
            <p:nvPr/>
          </p:nvSpPr>
          <p:spPr>
            <a:xfrm>
              <a:off x="1846072" y="1988821"/>
              <a:ext cx="7298055" cy="3694429"/>
            </a:xfrm>
            <a:custGeom>
              <a:avLst/>
              <a:gdLst/>
              <a:ahLst/>
              <a:cxnLst/>
              <a:rect l="l" t="t" r="r" b="b"/>
              <a:pathLst>
                <a:path w="7298055" h="3694429">
                  <a:moveTo>
                    <a:pt x="6682232" y="0"/>
                  </a:moveTo>
                  <a:lnTo>
                    <a:pt x="1881631" y="0"/>
                  </a:lnTo>
                  <a:lnTo>
                    <a:pt x="1833523" y="1852"/>
                  </a:lnTo>
                  <a:lnTo>
                    <a:pt x="1786426" y="7319"/>
                  </a:lnTo>
                  <a:lnTo>
                    <a:pt x="1740477" y="16264"/>
                  </a:lnTo>
                  <a:lnTo>
                    <a:pt x="1695814" y="28548"/>
                  </a:lnTo>
                  <a:lnTo>
                    <a:pt x="1652572" y="44036"/>
                  </a:lnTo>
                  <a:lnTo>
                    <a:pt x="1610890" y="62590"/>
                  </a:lnTo>
                  <a:lnTo>
                    <a:pt x="1570905" y="84074"/>
                  </a:lnTo>
                  <a:lnTo>
                    <a:pt x="1532753" y="108349"/>
                  </a:lnTo>
                  <a:lnTo>
                    <a:pt x="1496570" y="135280"/>
                  </a:lnTo>
                  <a:lnTo>
                    <a:pt x="1462496" y="164729"/>
                  </a:lnTo>
                  <a:lnTo>
                    <a:pt x="1430665" y="196560"/>
                  </a:lnTo>
                  <a:lnTo>
                    <a:pt x="1401216" y="230634"/>
                  </a:lnTo>
                  <a:lnTo>
                    <a:pt x="1374285" y="266817"/>
                  </a:lnTo>
                  <a:lnTo>
                    <a:pt x="1350009" y="304969"/>
                  </a:lnTo>
                  <a:lnTo>
                    <a:pt x="1328526" y="344954"/>
                  </a:lnTo>
                  <a:lnTo>
                    <a:pt x="1309972" y="386636"/>
                  </a:lnTo>
                  <a:lnTo>
                    <a:pt x="1294484" y="429878"/>
                  </a:lnTo>
                  <a:lnTo>
                    <a:pt x="1282200" y="474541"/>
                  </a:lnTo>
                  <a:lnTo>
                    <a:pt x="1273255" y="520490"/>
                  </a:lnTo>
                  <a:lnTo>
                    <a:pt x="1267788" y="567587"/>
                  </a:lnTo>
                  <a:lnTo>
                    <a:pt x="1265935" y="615695"/>
                  </a:lnTo>
                  <a:lnTo>
                    <a:pt x="1265935" y="2154935"/>
                  </a:lnTo>
                  <a:lnTo>
                    <a:pt x="0" y="2930016"/>
                  </a:lnTo>
                  <a:lnTo>
                    <a:pt x="1265935" y="3078479"/>
                  </a:lnTo>
                  <a:lnTo>
                    <a:pt x="1267788" y="3126588"/>
                  </a:lnTo>
                  <a:lnTo>
                    <a:pt x="1273255" y="3173685"/>
                  </a:lnTo>
                  <a:lnTo>
                    <a:pt x="1282200" y="3219634"/>
                  </a:lnTo>
                  <a:lnTo>
                    <a:pt x="1294484" y="3264297"/>
                  </a:lnTo>
                  <a:lnTo>
                    <a:pt x="1309972" y="3307539"/>
                  </a:lnTo>
                  <a:lnTo>
                    <a:pt x="1328526" y="3349221"/>
                  </a:lnTo>
                  <a:lnTo>
                    <a:pt x="1350010" y="3389206"/>
                  </a:lnTo>
                  <a:lnTo>
                    <a:pt x="1374285" y="3427358"/>
                  </a:lnTo>
                  <a:lnTo>
                    <a:pt x="1401216" y="3463541"/>
                  </a:lnTo>
                  <a:lnTo>
                    <a:pt x="1430665" y="3497615"/>
                  </a:lnTo>
                  <a:lnTo>
                    <a:pt x="1462496" y="3529446"/>
                  </a:lnTo>
                  <a:lnTo>
                    <a:pt x="1496570" y="3558895"/>
                  </a:lnTo>
                  <a:lnTo>
                    <a:pt x="1532753" y="3585826"/>
                  </a:lnTo>
                  <a:lnTo>
                    <a:pt x="1570905" y="3610102"/>
                  </a:lnTo>
                  <a:lnTo>
                    <a:pt x="1610890" y="3631585"/>
                  </a:lnTo>
                  <a:lnTo>
                    <a:pt x="1652572" y="3650139"/>
                  </a:lnTo>
                  <a:lnTo>
                    <a:pt x="1695814" y="3665627"/>
                  </a:lnTo>
                  <a:lnTo>
                    <a:pt x="1740477" y="3677911"/>
                  </a:lnTo>
                  <a:lnTo>
                    <a:pt x="1786426" y="3686856"/>
                  </a:lnTo>
                  <a:lnTo>
                    <a:pt x="1833523" y="3692323"/>
                  </a:lnTo>
                  <a:lnTo>
                    <a:pt x="1881631" y="3694176"/>
                  </a:lnTo>
                  <a:lnTo>
                    <a:pt x="6682232" y="3694176"/>
                  </a:lnTo>
                  <a:lnTo>
                    <a:pt x="6730340" y="3692323"/>
                  </a:lnTo>
                  <a:lnTo>
                    <a:pt x="6777437" y="3686856"/>
                  </a:lnTo>
                  <a:lnTo>
                    <a:pt x="6823386" y="3677911"/>
                  </a:lnTo>
                  <a:lnTo>
                    <a:pt x="6868049" y="3665627"/>
                  </a:lnTo>
                  <a:lnTo>
                    <a:pt x="6911291" y="3650139"/>
                  </a:lnTo>
                  <a:lnTo>
                    <a:pt x="6952973" y="3631585"/>
                  </a:lnTo>
                  <a:lnTo>
                    <a:pt x="6992958" y="3610102"/>
                  </a:lnTo>
                  <a:lnTo>
                    <a:pt x="7031110" y="3585826"/>
                  </a:lnTo>
                  <a:lnTo>
                    <a:pt x="7067293" y="3558895"/>
                  </a:lnTo>
                  <a:lnTo>
                    <a:pt x="7101367" y="3529446"/>
                  </a:lnTo>
                  <a:lnTo>
                    <a:pt x="7133198" y="3497615"/>
                  </a:lnTo>
                  <a:lnTo>
                    <a:pt x="7162647" y="3463541"/>
                  </a:lnTo>
                  <a:lnTo>
                    <a:pt x="7189578" y="3427358"/>
                  </a:lnTo>
                  <a:lnTo>
                    <a:pt x="7213854" y="3389206"/>
                  </a:lnTo>
                  <a:lnTo>
                    <a:pt x="7235337" y="3349221"/>
                  </a:lnTo>
                  <a:lnTo>
                    <a:pt x="7253891" y="3307539"/>
                  </a:lnTo>
                  <a:lnTo>
                    <a:pt x="7269379" y="3264297"/>
                  </a:lnTo>
                  <a:lnTo>
                    <a:pt x="7281663" y="3219634"/>
                  </a:lnTo>
                  <a:lnTo>
                    <a:pt x="7290608" y="3173685"/>
                  </a:lnTo>
                  <a:lnTo>
                    <a:pt x="7296075" y="3126588"/>
                  </a:lnTo>
                  <a:lnTo>
                    <a:pt x="7297928" y="3078479"/>
                  </a:lnTo>
                  <a:lnTo>
                    <a:pt x="7297928" y="615695"/>
                  </a:lnTo>
                  <a:lnTo>
                    <a:pt x="7296075" y="567587"/>
                  </a:lnTo>
                  <a:lnTo>
                    <a:pt x="7290608" y="520490"/>
                  </a:lnTo>
                  <a:lnTo>
                    <a:pt x="7281663" y="474541"/>
                  </a:lnTo>
                  <a:lnTo>
                    <a:pt x="7269379" y="429878"/>
                  </a:lnTo>
                  <a:lnTo>
                    <a:pt x="7253891" y="386636"/>
                  </a:lnTo>
                  <a:lnTo>
                    <a:pt x="7235337" y="344954"/>
                  </a:lnTo>
                  <a:lnTo>
                    <a:pt x="7213854" y="304969"/>
                  </a:lnTo>
                  <a:lnTo>
                    <a:pt x="7189578" y="266817"/>
                  </a:lnTo>
                  <a:lnTo>
                    <a:pt x="7162647" y="230634"/>
                  </a:lnTo>
                  <a:lnTo>
                    <a:pt x="7133198" y="196560"/>
                  </a:lnTo>
                  <a:lnTo>
                    <a:pt x="7101367" y="164729"/>
                  </a:lnTo>
                  <a:lnTo>
                    <a:pt x="7067293" y="135280"/>
                  </a:lnTo>
                  <a:lnTo>
                    <a:pt x="7031110" y="108349"/>
                  </a:lnTo>
                  <a:lnTo>
                    <a:pt x="6992958" y="84074"/>
                  </a:lnTo>
                  <a:lnTo>
                    <a:pt x="6952973" y="62590"/>
                  </a:lnTo>
                  <a:lnTo>
                    <a:pt x="6911291" y="44036"/>
                  </a:lnTo>
                  <a:lnTo>
                    <a:pt x="6868049" y="28548"/>
                  </a:lnTo>
                  <a:lnTo>
                    <a:pt x="6823386" y="16264"/>
                  </a:lnTo>
                  <a:lnTo>
                    <a:pt x="6777437" y="7319"/>
                  </a:lnTo>
                  <a:lnTo>
                    <a:pt x="6730340" y="1852"/>
                  </a:lnTo>
                  <a:lnTo>
                    <a:pt x="6682232" y="0"/>
                  </a:lnTo>
                  <a:close/>
                </a:path>
              </a:pathLst>
            </a:custGeom>
            <a:solidFill>
              <a:srgbClr val="205868"/>
            </a:solidFill>
          </p:spPr>
          <p:txBody>
            <a:bodyPr wrap="square" lIns="0" tIns="0" rIns="0" bIns="0" rtlCol="0"/>
            <a:lstStyle/>
            <a:p>
              <a:endParaRPr/>
            </a:p>
          </p:txBody>
        </p:sp>
      </p:grpSp>
      <p:sp>
        <p:nvSpPr>
          <p:cNvPr id="8" name="Metin kutusu 7">
            <a:extLst>
              <a:ext uri="{FF2B5EF4-FFF2-40B4-BE49-F238E27FC236}">
                <a16:creationId xmlns:a16="http://schemas.microsoft.com/office/drawing/2014/main" id="{63B6087E-5070-813F-4383-6F327D8F31E8}"/>
              </a:ext>
            </a:extLst>
          </p:cNvPr>
          <p:cNvSpPr txBox="1"/>
          <p:nvPr/>
        </p:nvSpPr>
        <p:spPr>
          <a:xfrm>
            <a:off x="3352800" y="2628611"/>
            <a:ext cx="5410200" cy="2594556"/>
          </a:xfrm>
          <a:prstGeom prst="rect">
            <a:avLst/>
          </a:prstGeom>
          <a:noFill/>
        </p:spPr>
        <p:txBody>
          <a:bodyPr wrap="square">
            <a:spAutoFit/>
          </a:bodyPr>
          <a:lstStyle/>
          <a:p>
            <a:pPr marL="12700" marR="1504950" indent="407034">
              <a:lnSpc>
                <a:spcPct val="110000"/>
              </a:lnSpc>
              <a:spcBef>
                <a:spcPts val="100"/>
              </a:spcBef>
              <a:buAutoNum type="arabicPeriod"/>
              <a:tabLst>
                <a:tab pos="419734" algn="l"/>
              </a:tabLst>
            </a:pPr>
            <a:r>
              <a:rPr lang="tr-TR" sz="1800" b="1" spc="155">
                <a:solidFill>
                  <a:srgbClr val="FFFFFF"/>
                </a:solidFill>
                <a:latin typeface="Cambria"/>
                <a:cs typeface="Cambria"/>
              </a:rPr>
              <a:t>Hastanın</a:t>
            </a:r>
            <a:r>
              <a:rPr lang="tr-TR" sz="1800" b="1" spc="285">
                <a:solidFill>
                  <a:srgbClr val="FFFFFF"/>
                </a:solidFill>
                <a:latin typeface="Cambria"/>
                <a:cs typeface="Cambria"/>
              </a:rPr>
              <a:t> </a:t>
            </a:r>
            <a:r>
              <a:rPr lang="tr-TR" sz="1800" b="1" spc="85">
                <a:solidFill>
                  <a:srgbClr val="FFFFFF"/>
                </a:solidFill>
                <a:latin typeface="Cambria"/>
                <a:cs typeface="Cambria"/>
              </a:rPr>
              <a:t>problemini </a:t>
            </a:r>
            <a:r>
              <a:rPr lang="tr-TR" sz="1800" b="1" spc="130">
                <a:solidFill>
                  <a:srgbClr val="FFFFFF"/>
                </a:solidFill>
                <a:latin typeface="Cambria"/>
                <a:cs typeface="Cambria"/>
              </a:rPr>
              <a:t>tanımlamak</a:t>
            </a:r>
            <a:endParaRPr lang="tr-TR" sz="1800">
              <a:latin typeface="Cambria"/>
              <a:cs typeface="Cambria"/>
            </a:endParaRPr>
          </a:p>
          <a:p>
            <a:pPr marL="419734" indent="-407034">
              <a:lnSpc>
                <a:spcPct val="100000"/>
              </a:lnSpc>
              <a:spcBef>
                <a:spcPts val="285"/>
              </a:spcBef>
              <a:buAutoNum type="arabicPeriod"/>
              <a:tabLst>
                <a:tab pos="419734" algn="l"/>
              </a:tabLst>
            </a:pPr>
            <a:r>
              <a:rPr lang="tr-TR" sz="1800" b="1" spc="110">
                <a:solidFill>
                  <a:srgbClr val="FFFFFF"/>
                </a:solidFill>
                <a:latin typeface="Cambria"/>
                <a:cs typeface="Cambria"/>
              </a:rPr>
              <a:t>Tedavi</a:t>
            </a:r>
            <a:r>
              <a:rPr lang="tr-TR" sz="1800" b="1" spc="265">
                <a:solidFill>
                  <a:srgbClr val="FFFFFF"/>
                </a:solidFill>
                <a:latin typeface="Cambria"/>
                <a:cs typeface="Cambria"/>
              </a:rPr>
              <a:t> </a:t>
            </a:r>
            <a:r>
              <a:rPr lang="tr-TR" sz="1800" b="1" spc="135">
                <a:solidFill>
                  <a:srgbClr val="FFFFFF"/>
                </a:solidFill>
                <a:latin typeface="Cambria"/>
                <a:cs typeface="Cambria"/>
              </a:rPr>
              <a:t>edici</a:t>
            </a:r>
            <a:r>
              <a:rPr lang="tr-TR" sz="1800" b="1" spc="290">
                <a:solidFill>
                  <a:srgbClr val="FFFFFF"/>
                </a:solidFill>
                <a:latin typeface="Cambria"/>
                <a:cs typeface="Cambria"/>
              </a:rPr>
              <a:t> </a:t>
            </a:r>
            <a:r>
              <a:rPr lang="tr-TR" sz="1800" b="1" spc="155">
                <a:solidFill>
                  <a:srgbClr val="FFFFFF"/>
                </a:solidFill>
                <a:latin typeface="Cambria"/>
                <a:cs typeface="Cambria"/>
              </a:rPr>
              <a:t>amacı</a:t>
            </a:r>
            <a:r>
              <a:rPr lang="tr-TR" sz="1800" b="1" spc="280">
                <a:solidFill>
                  <a:srgbClr val="FFFFFF"/>
                </a:solidFill>
                <a:latin typeface="Cambria"/>
                <a:cs typeface="Cambria"/>
              </a:rPr>
              <a:t> </a:t>
            </a:r>
            <a:r>
              <a:rPr lang="tr-TR" sz="1800" b="1" spc="80">
                <a:solidFill>
                  <a:srgbClr val="FFFFFF"/>
                </a:solidFill>
                <a:latin typeface="Cambria"/>
                <a:cs typeface="Cambria"/>
              </a:rPr>
              <a:t>belirlemek</a:t>
            </a:r>
            <a:endParaRPr lang="tr-TR" sz="1800">
              <a:latin typeface="Cambria"/>
              <a:cs typeface="Cambria"/>
            </a:endParaRPr>
          </a:p>
          <a:p>
            <a:pPr marL="419100" indent="-406400">
              <a:lnSpc>
                <a:spcPct val="100000"/>
              </a:lnSpc>
              <a:spcBef>
                <a:spcPts val="290"/>
              </a:spcBef>
              <a:buAutoNum type="arabicPeriod"/>
              <a:tabLst>
                <a:tab pos="419100" algn="l"/>
              </a:tabLst>
            </a:pPr>
            <a:r>
              <a:rPr lang="tr-TR" sz="1800" b="1" spc="140">
                <a:solidFill>
                  <a:srgbClr val="FFFFFF"/>
                </a:solidFill>
                <a:latin typeface="Cambria"/>
                <a:cs typeface="Cambria"/>
              </a:rPr>
              <a:t>İlacın</a:t>
            </a:r>
            <a:r>
              <a:rPr lang="tr-TR" sz="1800" b="1" spc="275">
                <a:solidFill>
                  <a:srgbClr val="FFFFFF"/>
                </a:solidFill>
                <a:latin typeface="Cambria"/>
                <a:cs typeface="Cambria"/>
              </a:rPr>
              <a:t> </a:t>
            </a:r>
            <a:r>
              <a:rPr lang="tr-TR" sz="1800" b="1" spc="120">
                <a:solidFill>
                  <a:srgbClr val="FFFFFF"/>
                </a:solidFill>
                <a:latin typeface="Cambria"/>
                <a:cs typeface="Cambria"/>
              </a:rPr>
              <a:t>o</a:t>
            </a:r>
            <a:r>
              <a:rPr lang="tr-TR" sz="1800" b="1" spc="285">
                <a:solidFill>
                  <a:srgbClr val="FFFFFF"/>
                </a:solidFill>
                <a:latin typeface="Cambria"/>
                <a:cs typeface="Cambria"/>
              </a:rPr>
              <a:t> </a:t>
            </a:r>
            <a:r>
              <a:rPr lang="tr-TR" sz="1800" b="1" spc="150">
                <a:solidFill>
                  <a:srgbClr val="FFFFFF"/>
                </a:solidFill>
                <a:latin typeface="Cambria"/>
                <a:cs typeface="Cambria"/>
              </a:rPr>
              <a:t>hasta</a:t>
            </a:r>
            <a:r>
              <a:rPr lang="tr-TR" sz="1800" b="1" spc="275">
                <a:solidFill>
                  <a:srgbClr val="FFFFFF"/>
                </a:solidFill>
                <a:latin typeface="Cambria"/>
                <a:cs typeface="Cambria"/>
              </a:rPr>
              <a:t> </a:t>
            </a:r>
            <a:r>
              <a:rPr lang="tr-TR" sz="1800" b="1" spc="155">
                <a:solidFill>
                  <a:srgbClr val="FFFFFF"/>
                </a:solidFill>
                <a:latin typeface="Cambria"/>
                <a:cs typeface="Cambria"/>
              </a:rPr>
              <a:t>için</a:t>
            </a:r>
            <a:r>
              <a:rPr lang="tr-TR" sz="1800" b="1" spc="275">
                <a:solidFill>
                  <a:srgbClr val="FFFFFF"/>
                </a:solidFill>
                <a:latin typeface="Cambria"/>
                <a:cs typeface="Cambria"/>
              </a:rPr>
              <a:t> </a:t>
            </a:r>
            <a:r>
              <a:rPr lang="tr-TR" sz="1800" b="1" spc="160">
                <a:solidFill>
                  <a:srgbClr val="FFFFFF"/>
                </a:solidFill>
                <a:latin typeface="Cambria"/>
                <a:cs typeface="Cambria"/>
              </a:rPr>
              <a:t>uygun</a:t>
            </a:r>
            <a:r>
              <a:rPr lang="tr-TR" sz="1800" b="1" spc="300">
                <a:solidFill>
                  <a:srgbClr val="FFFFFF"/>
                </a:solidFill>
                <a:latin typeface="Cambria"/>
                <a:cs typeface="Cambria"/>
              </a:rPr>
              <a:t> </a:t>
            </a:r>
            <a:r>
              <a:rPr lang="tr-TR" sz="1800" b="1" spc="85">
                <a:solidFill>
                  <a:srgbClr val="FFFFFF"/>
                </a:solidFill>
                <a:latin typeface="Cambria"/>
                <a:cs typeface="Cambria"/>
              </a:rPr>
              <a:t>olup</a:t>
            </a:r>
            <a:endParaRPr lang="tr-TR" sz="1800">
              <a:latin typeface="Cambria"/>
              <a:cs typeface="Cambria"/>
            </a:endParaRPr>
          </a:p>
          <a:p>
            <a:pPr marL="12700">
              <a:lnSpc>
                <a:spcPct val="100000"/>
              </a:lnSpc>
              <a:spcBef>
                <a:spcPts val="290"/>
              </a:spcBef>
            </a:pPr>
            <a:r>
              <a:rPr lang="tr-TR" sz="1800" b="1" spc="120">
                <a:solidFill>
                  <a:srgbClr val="FFFFFF"/>
                </a:solidFill>
                <a:latin typeface="Cambria"/>
                <a:cs typeface="Cambria"/>
              </a:rPr>
              <a:t>olmadığına</a:t>
            </a:r>
            <a:r>
              <a:rPr lang="tr-TR" sz="1800" b="1" spc="275">
                <a:solidFill>
                  <a:srgbClr val="FFFFFF"/>
                </a:solidFill>
                <a:latin typeface="Cambria"/>
                <a:cs typeface="Cambria"/>
              </a:rPr>
              <a:t> </a:t>
            </a:r>
            <a:r>
              <a:rPr lang="tr-TR" sz="1800" b="1" spc="60">
                <a:solidFill>
                  <a:srgbClr val="FFFFFF"/>
                </a:solidFill>
                <a:latin typeface="Cambria"/>
                <a:cs typeface="Cambria"/>
              </a:rPr>
              <a:t>karar</a:t>
            </a:r>
            <a:r>
              <a:rPr lang="tr-TR" sz="1800" b="1" spc="265">
                <a:solidFill>
                  <a:srgbClr val="FFFFFF"/>
                </a:solidFill>
                <a:latin typeface="Cambria"/>
                <a:cs typeface="Cambria"/>
              </a:rPr>
              <a:t> </a:t>
            </a:r>
            <a:r>
              <a:rPr lang="tr-TR" sz="1800" b="1" spc="110">
                <a:solidFill>
                  <a:srgbClr val="FFFFFF"/>
                </a:solidFill>
                <a:latin typeface="Cambria"/>
                <a:cs typeface="Cambria"/>
              </a:rPr>
              <a:t>vermek</a:t>
            </a:r>
            <a:endParaRPr lang="tr-TR" sz="1800">
              <a:latin typeface="Cambria"/>
              <a:cs typeface="Cambria"/>
            </a:endParaRPr>
          </a:p>
          <a:p>
            <a:pPr marL="419734" indent="-407034">
              <a:lnSpc>
                <a:spcPct val="100000"/>
              </a:lnSpc>
              <a:spcBef>
                <a:spcPts val="290"/>
              </a:spcBef>
              <a:buAutoNum type="arabicPeriod" startAt="4"/>
              <a:tabLst>
                <a:tab pos="419734" algn="l"/>
              </a:tabLst>
            </a:pPr>
            <a:r>
              <a:rPr lang="tr-TR" sz="1800" b="1" spc="150">
                <a:solidFill>
                  <a:srgbClr val="FFFFFF"/>
                </a:solidFill>
                <a:latin typeface="Cambria"/>
                <a:cs typeface="Cambria"/>
              </a:rPr>
              <a:t>Hastayı</a:t>
            </a:r>
            <a:r>
              <a:rPr lang="tr-TR" sz="1800" b="1" spc="290">
                <a:solidFill>
                  <a:srgbClr val="FFFFFF"/>
                </a:solidFill>
                <a:latin typeface="Cambria"/>
                <a:cs typeface="Cambria"/>
              </a:rPr>
              <a:t> </a:t>
            </a:r>
            <a:r>
              <a:rPr lang="tr-TR" sz="1800" b="1" spc="90">
                <a:solidFill>
                  <a:srgbClr val="FFFFFF"/>
                </a:solidFill>
                <a:latin typeface="Cambria"/>
                <a:cs typeface="Cambria"/>
              </a:rPr>
              <a:t>bilgilendirmek</a:t>
            </a:r>
            <a:endParaRPr lang="tr-TR" sz="1800">
              <a:latin typeface="Cambria"/>
              <a:cs typeface="Cambria"/>
            </a:endParaRPr>
          </a:p>
          <a:p>
            <a:pPr marL="419100" indent="-406400">
              <a:lnSpc>
                <a:spcPct val="100000"/>
              </a:lnSpc>
              <a:spcBef>
                <a:spcPts val="285"/>
              </a:spcBef>
              <a:buAutoNum type="arabicPeriod" startAt="4"/>
              <a:tabLst>
                <a:tab pos="419100" algn="l"/>
              </a:tabLst>
            </a:pPr>
            <a:r>
              <a:rPr lang="tr-TR" sz="1800" b="1" spc="135">
                <a:solidFill>
                  <a:srgbClr val="FFFFFF"/>
                </a:solidFill>
                <a:latin typeface="Cambria"/>
                <a:cs typeface="Cambria"/>
              </a:rPr>
              <a:t>İlaç</a:t>
            </a:r>
            <a:r>
              <a:rPr lang="tr-TR" sz="1800" b="1" spc="280">
                <a:solidFill>
                  <a:srgbClr val="FFFFFF"/>
                </a:solidFill>
                <a:latin typeface="Cambria"/>
                <a:cs typeface="Cambria"/>
              </a:rPr>
              <a:t> </a:t>
            </a:r>
            <a:r>
              <a:rPr lang="tr-TR" sz="1800" b="1" spc="130">
                <a:solidFill>
                  <a:srgbClr val="FFFFFF"/>
                </a:solidFill>
                <a:latin typeface="Cambria"/>
                <a:cs typeface="Cambria"/>
              </a:rPr>
              <a:t>tedavisine</a:t>
            </a:r>
            <a:r>
              <a:rPr lang="tr-TR" sz="1800" b="1" spc="275">
                <a:solidFill>
                  <a:srgbClr val="FFFFFF"/>
                </a:solidFill>
                <a:latin typeface="Cambria"/>
                <a:cs typeface="Cambria"/>
              </a:rPr>
              <a:t> </a:t>
            </a:r>
            <a:r>
              <a:rPr lang="tr-TR" sz="1800" b="1" spc="114">
                <a:solidFill>
                  <a:srgbClr val="FFFFFF"/>
                </a:solidFill>
                <a:latin typeface="Cambria"/>
                <a:cs typeface="Cambria"/>
              </a:rPr>
              <a:t>başlamak</a:t>
            </a:r>
            <a:r>
              <a:rPr lang="tr-TR" sz="1800" b="1" spc="285">
                <a:solidFill>
                  <a:srgbClr val="FFFFFF"/>
                </a:solidFill>
                <a:latin typeface="Cambria"/>
                <a:cs typeface="Cambria"/>
              </a:rPr>
              <a:t> </a:t>
            </a:r>
            <a:r>
              <a:rPr lang="tr-TR" sz="1800" b="1" spc="110">
                <a:solidFill>
                  <a:srgbClr val="FFFFFF"/>
                </a:solidFill>
                <a:latin typeface="Cambria"/>
                <a:cs typeface="Cambria"/>
              </a:rPr>
              <a:t>ve</a:t>
            </a:r>
            <a:endParaRPr lang="tr-TR" sz="1800">
              <a:latin typeface="Cambria"/>
              <a:cs typeface="Cambria"/>
            </a:endParaRPr>
          </a:p>
          <a:p>
            <a:pPr marL="12700">
              <a:lnSpc>
                <a:spcPct val="100000"/>
              </a:lnSpc>
              <a:spcBef>
                <a:spcPts val="290"/>
              </a:spcBef>
            </a:pPr>
            <a:r>
              <a:rPr lang="tr-TR" sz="1800" b="1" spc="130">
                <a:solidFill>
                  <a:srgbClr val="FFFFFF"/>
                </a:solidFill>
                <a:latin typeface="Cambria"/>
                <a:cs typeface="Cambria"/>
              </a:rPr>
              <a:t>takip</a:t>
            </a:r>
            <a:r>
              <a:rPr lang="tr-TR" sz="1800" b="1" spc="290">
                <a:solidFill>
                  <a:srgbClr val="FFFFFF"/>
                </a:solidFill>
                <a:latin typeface="Cambria"/>
                <a:cs typeface="Cambria"/>
              </a:rPr>
              <a:t> </a:t>
            </a:r>
            <a:r>
              <a:rPr lang="tr-TR" sz="1800" b="1" spc="150">
                <a:solidFill>
                  <a:srgbClr val="FFFFFF"/>
                </a:solidFill>
                <a:latin typeface="Cambria"/>
                <a:cs typeface="Cambria"/>
              </a:rPr>
              <a:t>etmek</a:t>
            </a:r>
            <a:endParaRPr lang="tr-TR" sz="1800">
              <a:latin typeface="Cambria"/>
              <a:cs typeface="Cambria"/>
            </a:endParaRPr>
          </a:p>
        </p:txBody>
      </p:sp>
      <p:sp>
        <p:nvSpPr>
          <p:cNvPr id="9" name="Metin kutusu 8">
            <a:extLst>
              <a:ext uri="{FF2B5EF4-FFF2-40B4-BE49-F238E27FC236}">
                <a16:creationId xmlns:a16="http://schemas.microsoft.com/office/drawing/2014/main" id="{0725EF07-8C95-B161-316A-DC07C18CBE37}"/>
              </a:ext>
            </a:extLst>
          </p:cNvPr>
          <p:cNvSpPr txBox="1"/>
          <p:nvPr/>
        </p:nvSpPr>
        <p:spPr>
          <a:xfrm>
            <a:off x="838200" y="457200"/>
            <a:ext cx="7315200" cy="707886"/>
          </a:xfrm>
          <a:prstGeom prst="rect">
            <a:avLst/>
          </a:prstGeom>
          <a:noFill/>
        </p:spPr>
        <p:txBody>
          <a:bodyPr wrap="square" rtlCol="0">
            <a:spAutoFit/>
          </a:bodyPr>
          <a:lstStyle/>
          <a:p>
            <a:r>
              <a:rPr lang="tr-TR" sz="4000">
                <a:latin typeface="Cambria" panose="02040503050406030204" pitchFamily="18" charset="0"/>
                <a:ea typeface="Cambria" panose="02040503050406030204" pitchFamily="18" charset="0"/>
                <a:cs typeface="Calibri" panose="020F0502020204030204" pitchFamily="34" charset="0"/>
              </a:rPr>
              <a:t>BİZ NE YAPMALIYIZ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3276600" y="5257800"/>
            <a:ext cx="3625215" cy="574040"/>
          </a:xfrm>
          <a:prstGeom prst="rect">
            <a:avLst/>
          </a:prstGeom>
        </p:spPr>
        <p:txBody>
          <a:bodyPr vert="horz" wrap="square" lIns="0" tIns="12700" rIns="0" bIns="0" rtlCol="0">
            <a:spAutoFit/>
          </a:bodyPr>
          <a:lstStyle/>
          <a:p>
            <a:pPr marL="12700">
              <a:lnSpc>
                <a:spcPct val="100000"/>
              </a:lnSpc>
              <a:spcBef>
                <a:spcPts val="100"/>
              </a:spcBef>
              <a:tabLst>
                <a:tab pos="2999105" algn="l"/>
              </a:tabLst>
            </a:pPr>
            <a:r>
              <a:rPr lang="tr-TR" sz="3600" b="1" spc="160">
                <a:latin typeface="Cambria"/>
                <a:cs typeface="Cambria"/>
              </a:rPr>
              <a:t>Teşekkürle</a:t>
            </a:r>
            <a:r>
              <a:rPr lang="tr-TR" sz="3600" b="1" spc="145">
                <a:latin typeface="Cambria"/>
                <a:cs typeface="Cambria"/>
              </a:rPr>
              <a:t>r</a:t>
            </a:r>
            <a:r>
              <a:rPr lang="tr-TR" sz="3600" b="1">
                <a:latin typeface="Cambria"/>
                <a:cs typeface="Cambria"/>
              </a:rPr>
              <a:t>	</a:t>
            </a:r>
            <a:r>
              <a:rPr lang="tr-TR" sz="3600" b="1" spc="600">
                <a:latin typeface="Cambria"/>
                <a:cs typeface="Cambria"/>
              </a:rPr>
              <a:t>…</a:t>
            </a:r>
            <a:endParaRPr lang="tr-TR" sz="3600">
              <a:latin typeface="Cambria"/>
              <a:cs typeface="Cambria"/>
            </a:endParaRPr>
          </a:p>
        </p:txBody>
      </p:sp>
      <p:pic>
        <p:nvPicPr>
          <p:cNvPr id="5" name="object 5"/>
          <p:cNvPicPr/>
          <p:nvPr/>
        </p:nvPicPr>
        <p:blipFill>
          <a:blip r:embed="rId2" cstate="print"/>
          <a:stretch>
            <a:fillRect/>
          </a:stretch>
        </p:blipFill>
        <p:spPr>
          <a:xfrm>
            <a:off x="1905000" y="1066800"/>
            <a:ext cx="5562600" cy="3505200"/>
          </a:xfrm>
          <a:prstGeom prst="rect">
            <a:avLst/>
          </a:prstGeom>
        </p:spPr>
      </p:pic>
    </p:spTree>
    <p:extLst>
      <p:ext uri="{BB962C8B-B14F-4D97-AF65-F5344CB8AC3E}">
        <p14:creationId xmlns:p14="http://schemas.microsoft.com/office/powerpoint/2010/main" val="23493812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osyal Medyayı Kaynak Gösterme Yöntemleri – Sophos Akademi">
            <a:extLst>
              <a:ext uri="{FF2B5EF4-FFF2-40B4-BE49-F238E27FC236}">
                <a16:creationId xmlns:a16="http://schemas.microsoft.com/office/drawing/2014/main" id="{C1FEC986-9030-9BB0-DB66-D26EDD67E1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000" r="-1" b="-1"/>
          <a:stretch/>
        </p:blipFill>
        <p:spPr bwMode="auto">
          <a:xfrm rot="10800000">
            <a:off x="0" y="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a:extLst>
              <a:ext uri="{FF2B5EF4-FFF2-40B4-BE49-F238E27FC236}">
                <a16:creationId xmlns:a16="http://schemas.microsoft.com/office/drawing/2014/main" id="{3BDAC6A9-43C6-F6DF-A400-320EF606D5E8}"/>
              </a:ext>
            </a:extLst>
          </p:cNvPr>
          <p:cNvSpPr txBox="1"/>
          <p:nvPr/>
        </p:nvSpPr>
        <p:spPr>
          <a:xfrm>
            <a:off x="812799" y="3889218"/>
            <a:ext cx="4108824" cy="1032094"/>
          </a:xfrm>
          <a:prstGeom prst="rect">
            <a:avLst/>
          </a:prstGeom>
        </p:spPr>
        <p:txBody>
          <a:bodyPr vert="horz" lIns="91440" tIns="45720" rIns="91440" bIns="45720" rtlCol="0" anchor="b">
            <a:normAutofit/>
          </a:bodyPr>
          <a:lstStyle/>
          <a:p>
            <a:pPr>
              <a:spcBef>
                <a:spcPct val="0"/>
              </a:spcBef>
              <a:spcAft>
                <a:spcPts val="600"/>
              </a:spcAft>
            </a:pPr>
            <a:r>
              <a:rPr lang="en-US" sz="3500">
                <a:solidFill>
                  <a:srgbClr val="FEFFFF"/>
                </a:solidFill>
                <a:latin typeface="+mj-lt"/>
                <a:ea typeface="+mj-ea"/>
                <a:cs typeface="+mj-cs"/>
              </a:rPr>
              <a:t>KAYNAKÇA </a:t>
            </a:r>
          </a:p>
        </p:txBody>
      </p:sp>
      <p:sp>
        <p:nvSpPr>
          <p:cNvPr id="3" name="Metin kutusu 2">
            <a:extLst>
              <a:ext uri="{FF2B5EF4-FFF2-40B4-BE49-F238E27FC236}">
                <a16:creationId xmlns:a16="http://schemas.microsoft.com/office/drawing/2014/main" id="{7436009E-E63E-E120-BE23-EA50F57B18DD}"/>
              </a:ext>
            </a:extLst>
          </p:cNvPr>
          <p:cNvSpPr txBox="1"/>
          <p:nvPr/>
        </p:nvSpPr>
        <p:spPr>
          <a:xfrm>
            <a:off x="4419600" y="1219200"/>
            <a:ext cx="4146512" cy="5016758"/>
          </a:xfrm>
          <a:prstGeom prst="rect">
            <a:avLst/>
          </a:prstGeom>
          <a:noFill/>
        </p:spPr>
        <p:txBody>
          <a:bodyPr wrap="square" rtlCol="0">
            <a:spAutoFit/>
          </a:bodyPr>
          <a:lstStyle/>
          <a:p>
            <a:pPr marL="285750" indent="-285750">
              <a:buFont typeface="Arial" panose="020B0604020202020204" pitchFamily="34" charset="0"/>
              <a:buChar char="•"/>
            </a:pPr>
            <a:r>
              <a:rPr lang="tr-TR" sz="2000">
                <a:solidFill>
                  <a:schemeClr val="bg1"/>
                </a:solidFill>
                <a:latin typeface="Cambria" panose="02040503050406030204" pitchFamily="18" charset="0"/>
                <a:ea typeface="Cambria" panose="02040503050406030204" pitchFamily="18" charset="0"/>
                <a:cs typeface="Calibri" panose="020F0502020204030204" pitchFamily="34" charset="0"/>
              </a:rPr>
              <a:t>Texbook of Familiy Medicine Edition </a:t>
            </a:r>
          </a:p>
          <a:p>
            <a:pPr marL="285750" indent="-285750">
              <a:buFont typeface="Arial" panose="020B0604020202020204" pitchFamily="34" charset="0"/>
              <a:buChar char="•"/>
            </a:pPr>
            <a:r>
              <a:rPr lang="tr-TR" sz="2000">
                <a:solidFill>
                  <a:schemeClr val="bg1"/>
                </a:solidFill>
                <a:latin typeface="Cambria" panose="02040503050406030204" pitchFamily="18" charset="0"/>
                <a:ea typeface="Cambria" panose="02040503050406030204" pitchFamily="18" charset="0"/>
                <a:cs typeface="Calibri" panose="020F0502020204030204" pitchFamily="34" charset="0"/>
              </a:rPr>
              <a:t>https://www.uptodate.com/login</a:t>
            </a:r>
          </a:p>
          <a:p>
            <a:pPr marL="285750" indent="-285750">
              <a:buFont typeface="Arial" panose="020B0604020202020204" pitchFamily="34" charset="0"/>
              <a:buChar char="•"/>
            </a:pPr>
            <a:r>
              <a:rPr lang="tr-TR" sz="2000">
                <a:solidFill>
                  <a:schemeClr val="bg1"/>
                </a:solidFill>
                <a:latin typeface="Cambria" panose="02040503050406030204" pitchFamily="18" charset="0"/>
                <a:ea typeface="Cambria" panose="02040503050406030204" pitchFamily="18" charset="0"/>
                <a:cs typeface="Calibri" panose="020F0502020204030204" pitchFamily="34" charset="0"/>
              </a:rPr>
              <a:t>https://pubmed.ncbi.nlm.nih.gov</a:t>
            </a:r>
          </a:p>
          <a:p>
            <a:pPr marL="285750" indent="-285750">
              <a:buFont typeface="Arial" panose="020B0604020202020204" pitchFamily="34" charset="0"/>
              <a:buChar char="•"/>
            </a:pPr>
            <a:r>
              <a:rPr lang="tr-TR" sz="2000">
                <a:solidFill>
                  <a:schemeClr val="bg1"/>
                </a:solidFill>
                <a:latin typeface="Cambria" panose="02040503050406030204" pitchFamily="18" charset="0"/>
                <a:ea typeface="Cambria" panose="02040503050406030204" pitchFamily="18" charset="0"/>
                <a:cs typeface="Calibri" panose="020F0502020204030204" pitchFamily="34" charset="0"/>
              </a:rPr>
              <a:t>Aile hekimliği sık görülen hastalıklar ve reçeteleme rehberi </a:t>
            </a:r>
          </a:p>
          <a:p>
            <a:pPr marL="285750" indent="-285750">
              <a:buFont typeface="Arial" panose="020B0604020202020204" pitchFamily="34" charset="0"/>
              <a:buChar char="•"/>
            </a:pPr>
            <a:r>
              <a:rPr lang="tr-TR" sz="2000" b="0" i="0">
                <a:solidFill>
                  <a:schemeClr val="bg1"/>
                </a:solidFill>
                <a:effectLst/>
                <a:latin typeface="Cambria" panose="02040503050406030204" pitchFamily="18" charset="0"/>
                <a:ea typeface="Cambria" panose="02040503050406030204" pitchFamily="18" charset="0"/>
                <a:cs typeface="Calibri" panose="020F0502020204030204" pitchFamily="34" charset="0"/>
              </a:rPr>
              <a:t>Türkiye Endokrinoloji ve Metabolizma Derneği </a:t>
            </a:r>
            <a:r>
              <a:rPr lang="tr-TR" sz="2000">
                <a:solidFill>
                  <a:schemeClr val="bg1"/>
                </a:solidFill>
                <a:latin typeface="Cambria" panose="02040503050406030204" pitchFamily="18" charset="0"/>
                <a:ea typeface="Cambria" panose="02040503050406030204" pitchFamily="18" charset="0"/>
                <a:cs typeface="Calibri" panose="020F0502020204030204" pitchFamily="34" charset="0"/>
              </a:rPr>
              <a:t>Tıbbi beslenme ve metabolizme klavuzu </a:t>
            </a:r>
          </a:p>
          <a:p>
            <a:pPr marL="285750" indent="-285750">
              <a:buFont typeface="Arial" panose="020B0604020202020204" pitchFamily="34" charset="0"/>
              <a:buChar char="•"/>
            </a:pPr>
            <a:r>
              <a:rPr lang="tr-TR" altLang="tr-TR" sz="2000">
                <a:solidFill>
                  <a:schemeClr val="bg1"/>
                </a:solidFill>
                <a:latin typeface="Cambria" panose="02040503050406030204" pitchFamily="18" charset="0"/>
                <a:ea typeface="Cambria" panose="02040503050406030204" pitchFamily="18" charset="0"/>
              </a:rPr>
              <a:t>Current Aile Hekimliği Tanı ve Tedavi</a:t>
            </a:r>
          </a:p>
          <a:p>
            <a:pPr marL="285750" indent="-285750">
              <a:buFont typeface="Arial" panose="020B0604020202020204" pitchFamily="34" charset="0"/>
              <a:buChar char="•"/>
            </a:pPr>
            <a:r>
              <a:rPr lang="tr-TR" sz="2000">
                <a:solidFill>
                  <a:schemeClr val="bg1"/>
                </a:solidFill>
                <a:latin typeface="Cambria" panose="02040503050406030204" pitchFamily="18" charset="0"/>
                <a:ea typeface="Cambria" panose="02040503050406030204" pitchFamily="18" charset="0"/>
              </a:rPr>
              <a:t>Ktü Aile Hekimliği Nutrisyonel Eksiklikler Arş.Gör.Esra Kılıçlı</a:t>
            </a:r>
          </a:p>
          <a:p>
            <a:pPr marL="285750" indent="-285750">
              <a:buFont typeface="Arial" panose="020B0604020202020204" pitchFamily="34" charset="0"/>
              <a:buChar char="•"/>
            </a:pPr>
            <a:endParaRPr lang="tr-TR" sz="200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tr-TR" sz="20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252546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57200" y="274320"/>
            <a:ext cx="6276340" cy="1210310"/>
          </a:xfrm>
          <a:prstGeom prst="rect">
            <a:avLst/>
          </a:prstGeom>
          <a:solidFill>
            <a:schemeClr val="accent4">
              <a:lumMod val="60000"/>
              <a:lumOff val="40000"/>
            </a:schemeClr>
          </a:solidFill>
        </p:spPr>
        <p:txBody>
          <a:bodyPr vert="horz" wrap="square" lIns="0" tIns="0" rIns="0" bIns="0" rtlCol="0">
            <a:spAutoFit/>
          </a:bodyPr>
          <a:lstStyle/>
          <a:p>
            <a:pPr algn="ctr">
              <a:lnSpc>
                <a:spcPts val="4620"/>
              </a:lnSpc>
              <a:tabLst>
                <a:tab pos="1899285" algn="l"/>
              </a:tabLst>
            </a:pPr>
            <a:r>
              <a:rPr sz="4000" b="1" spc="335" dirty="0">
                <a:solidFill>
                  <a:srgbClr val="FFFFFF"/>
                </a:solidFill>
                <a:latin typeface="Cambria"/>
                <a:cs typeface="Cambria"/>
              </a:rPr>
              <a:t>FAZLA	</a:t>
            </a:r>
            <a:r>
              <a:rPr sz="4000" b="1" spc="260" dirty="0">
                <a:solidFill>
                  <a:srgbClr val="FFFFFF"/>
                </a:solidFill>
                <a:latin typeface="Cambria"/>
                <a:cs typeface="Cambria"/>
              </a:rPr>
              <a:t>VİTAMİN</a:t>
            </a:r>
            <a:endParaRPr sz="4000">
              <a:latin typeface="Cambria"/>
              <a:cs typeface="Cambria"/>
            </a:endParaRPr>
          </a:p>
          <a:p>
            <a:pPr algn="ctr">
              <a:lnSpc>
                <a:spcPct val="100000"/>
              </a:lnSpc>
            </a:pPr>
            <a:r>
              <a:rPr sz="4000" b="1" spc="490" dirty="0">
                <a:solidFill>
                  <a:srgbClr val="FFFFFF"/>
                </a:solidFill>
                <a:latin typeface="Cambria"/>
                <a:cs typeface="Cambria"/>
              </a:rPr>
              <a:t>ALINIRSA????</a:t>
            </a:r>
            <a:endParaRPr sz="4000">
              <a:latin typeface="Cambria"/>
              <a:cs typeface="Cambria"/>
            </a:endParaRPr>
          </a:p>
        </p:txBody>
      </p:sp>
      <p:grpSp>
        <p:nvGrpSpPr>
          <p:cNvPr id="3" name="object 3"/>
          <p:cNvGrpSpPr/>
          <p:nvPr/>
        </p:nvGrpSpPr>
        <p:grpSpPr>
          <a:xfrm>
            <a:off x="389953" y="477012"/>
            <a:ext cx="8754110" cy="6021705"/>
            <a:chOff x="389953" y="477012"/>
            <a:chExt cx="8754110" cy="6021705"/>
          </a:xfrm>
        </p:grpSpPr>
        <p:pic>
          <p:nvPicPr>
            <p:cNvPr id="4" name="object 4"/>
            <p:cNvPicPr/>
            <p:nvPr/>
          </p:nvPicPr>
          <p:blipFill>
            <a:blip r:embed="rId2" cstate="print"/>
            <a:stretch>
              <a:fillRect/>
            </a:stretch>
          </p:blipFill>
          <p:spPr>
            <a:xfrm>
              <a:off x="6983018" y="477012"/>
              <a:ext cx="2160981" cy="6021324"/>
            </a:xfrm>
            <a:prstGeom prst="rect">
              <a:avLst/>
            </a:prstGeom>
          </p:spPr>
        </p:pic>
        <p:sp>
          <p:nvSpPr>
            <p:cNvPr id="5" name="object 5"/>
            <p:cNvSpPr/>
            <p:nvPr/>
          </p:nvSpPr>
          <p:spPr>
            <a:xfrm>
              <a:off x="394715" y="1629156"/>
              <a:ext cx="6929755" cy="1059180"/>
            </a:xfrm>
            <a:custGeom>
              <a:avLst/>
              <a:gdLst/>
              <a:ahLst/>
              <a:cxnLst/>
              <a:rect l="l" t="t" r="r" b="b"/>
              <a:pathLst>
                <a:path w="6929755" h="1059180">
                  <a:moveTo>
                    <a:pt x="4081526" y="0"/>
                  </a:moveTo>
                  <a:lnTo>
                    <a:pt x="176529" y="0"/>
                  </a:lnTo>
                  <a:lnTo>
                    <a:pt x="129600" y="6302"/>
                  </a:lnTo>
                  <a:lnTo>
                    <a:pt x="87430" y="24092"/>
                  </a:lnTo>
                  <a:lnTo>
                    <a:pt x="51703" y="51689"/>
                  </a:lnTo>
                  <a:lnTo>
                    <a:pt x="24100" y="87413"/>
                  </a:lnTo>
                  <a:lnTo>
                    <a:pt x="6305" y="129587"/>
                  </a:lnTo>
                  <a:lnTo>
                    <a:pt x="0" y="176530"/>
                  </a:lnTo>
                  <a:lnTo>
                    <a:pt x="0" y="882650"/>
                  </a:lnTo>
                  <a:lnTo>
                    <a:pt x="6305" y="929592"/>
                  </a:lnTo>
                  <a:lnTo>
                    <a:pt x="24100" y="971766"/>
                  </a:lnTo>
                  <a:lnTo>
                    <a:pt x="51703" y="1007491"/>
                  </a:lnTo>
                  <a:lnTo>
                    <a:pt x="87430" y="1035087"/>
                  </a:lnTo>
                  <a:lnTo>
                    <a:pt x="129600" y="1052877"/>
                  </a:lnTo>
                  <a:lnTo>
                    <a:pt x="176529" y="1059180"/>
                  </a:lnTo>
                  <a:lnTo>
                    <a:pt x="4081526" y="1059180"/>
                  </a:lnTo>
                  <a:lnTo>
                    <a:pt x="4128468" y="1052877"/>
                  </a:lnTo>
                  <a:lnTo>
                    <a:pt x="4170642" y="1035087"/>
                  </a:lnTo>
                  <a:lnTo>
                    <a:pt x="4206367" y="1007491"/>
                  </a:lnTo>
                  <a:lnTo>
                    <a:pt x="4233963" y="971766"/>
                  </a:lnTo>
                  <a:lnTo>
                    <a:pt x="4251753" y="929592"/>
                  </a:lnTo>
                  <a:lnTo>
                    <a:pt x="4258056" y="882650"/>
                  </a:lnTo>
                  <a:lnTo>
                    <a:pt x="4258056" y="441325"/>
                  </a:lnTo>
                  <a:lnTo>
                    <a:pt x="6241472" y="176530"/>
                  </a:lnTo>
                  <a:lnTo>
                    <a:pt x="4258056" y="176530"/>
                  </a:lnTo>
                  <a:lnTo>
                    <a:pt x="4251753" y="129587"/>
                  </a:lnTo>
                  <a:lnTo>
                    <a:pt x="4233963" y="87413"/>
                  </a:lnTo>
                  <a:lnTo>
                    <a:pt x="4206367" y="51689"/>
                  </a:lnTo>
                  <a:lnTo>
                    <a:pt x="4170642" y="24092"/>
                  </a:lnTo>
                  <a:lnTo>
                    <a:pt x="4128468" y="6302"/>
                  </a:lnTo>
                  <a:lnTo>
                    <a:pt x="4081526" y="0"/>
                  </a:lnTo>
                  <a:close/>
                </a:path>
                <a:path w="6929755" h="1059180">
                  <a:moveTo>
                    <a:pt x="6929247" y="84709"/>
                  </a:moveTo>
                  <a:lnTo>
                    <a:pt x="4258056" y="176530"/>
                  </a:lnTo>
                  <a:lnTo>
                    <a:pt x="6241472" y="176530"/>
                  </a:lnTo>
                  <a:lnTo>
                    <a:pt x="6929247" y="84709"/>
                  </a:lnTo>
                  <a:close/>
                </a:path>
              </a:pathLst>
            </a:custGeom>
            <a:solidFill>
              <a:srgbClr val="205868"/>
            </a:solidFill>
          </p:spPr>
          <p:txBody>
            <a:bodyPr wrap="square" lIns="0" tIns="0" rIns="0" bIns="0" rtlCol="0"/>
            <a:lstStyle/>
            <a:p>
              <a:endParaRPr/>
            </a:p>
          </p:txBody>
        </p:sp>
        <p:sp>
          <p:nvSpPr>
            <p:cNvPr id="6" name="object 6"/>
            <p:cNvSpPr/>
            <p:nvPr/>
          </p:nvSpPr>
          <p:spPr>
            <a:xfrm>
              <a:off x="394715" y="1629156"/>
              <a:ext cx="6929755" cy="1059180"/>
            </a:xfrm>
            <a:custGeom>
              <a:avLst/>
              <a:gdLst/>
              <a:ahLst/>
              <a:cxnLst/>
              <a:rect l="l" t="t" r="r" b="b"/>
              <a:pathLst>
                <a:path w="6929755" h="1059180">
                  <a:moveTo>
                    <a:pt x="0" y="176530"/>
                  </a:moveTo>
                  <a:lnTo>
                    <a:pt x="6305" y="129587"/>
                  </a:lnTo>
                  <a:lnTo>
                    <a:pt x="24100" y="87413"/>
                  </a:lnTo>
                  <a:lnTo>
                    <a:pt x="51703" y="51689"/>
                  </a:lnTo>
                  <a:lnTo>
                    <a:pt x="87430" y="24092"/>
                  </a:lnTo>
                  <a:lnTo>
                    <a:pt x="129600" y="6302"/>
                  </a:lnTo>
                  <a:lnTo>
                    <a:pt x="176529" y="0"/>
                  </a:lnTo>
                  <a:lnTo>
                    <a:pt x="2483866" y="0"/>
                  </a:lnTo>
                  <a:lnTo>
                    <a:pt x="3548380" y="0"/>
                  </a:lnTo>
                  <a:lnTo>
                    <a:pt x="4081526" y="0"/>
                  </a:lnTo>
                  <a:lnTo>
                    <a:pt x="4128468" y="6302"/>
                  </a:lnTo>
                  <a:lnTo>
                    <a:pt x="4170642" y="24092"/>
                  </a:lnTo>
                  <a:lnTo>
                    <a:pt x="4206367" y="51688"/>
                  </a:lnTo>
                  <a:lnTo>
                    <a:pt x="4233963" y="87413"/>
                  </a:lnTo>
                  <a:lnTo>
                    <a:pt x="4251753" y="129587"/>
                  </a:lnTo>
                  <a:lnTo>
                    <a:pt x="4258056" y="176530"/>
                  </a:lnTo>
                  <a:lnTo>
                    <a:pt x="6929247" y="84709"/>
                  </a:lnTo>
                  <a:lnTo>
                    <a:pt x="4258056" y="441325"/>
                  </a:lnTo>
                  <a:lnTo>
                    <a:pt x="4258056" y="882650"/>
                  </a:lnTo>
                  <a:lnTo>
                    <a:pt x="4251753" y="929592"/>
                  </a:lnTo>
                  <a:lnTo>
                    <a:pt x="4233963" y="971766"/>
                  </a:lnTo>
                  <a:lnTo>
                    <a:pt x="4206367" y="1007490"/>
                  </a:lnTo>
                  <a:lnTo>
                    <a:pt x="4170642" y="1035087"/>
                  </a:lnTo>
                  <a:lnTo>
                    <a:pt x="4128468" y="1052877"/>
                  </a:lnTo>
                  <a:lnTo>
                    <a:pt x="4081526" y="1059180"/>
                  </a:lnTo>
                  <a:lnTo>
                    <a:pt x="3548380" y="1059180"/>
                  </a:lnTo>
                  <a:lnTo>
                    <a:pt x="2483866" y="1059180"/>
                  </a:lnTo>
                  <a:lnTo>
                    <a:pt x="176529" y="1059180"/>
                  </a:lnTo>
                  <a:lnTo>
                    <a:pt x="129600" y="1052877"/>
                  </a:lnTo>
                  <a:lnTo>
                    <a:pt x="87430" y="1035087"/>
                  </a:lnTo>
                  <a:lnTo>
                    <a:pt x="51703" y="1007491"/>
                  </a:lnTo>
                  <a:lnTo>
                    <a:pt x="24100" y="971766"/>
                  </a:lnTo>
                  <a:lnTo>
                    <a:pt x="6305" y="929592"/>
                  </a:lnTo>
                  <a:lnTo>
                    <a:pt x="0" y="882650"/>
                  </a:lnTo>
                  <a:lnTo>
                    <a:pt x="0" y="441325"/>
                  </a:lnTo>
                  <a:lnTo>
                    <a:pt x="0" y="176530"/>
                  </a:lnTo>
                  <a:close/>
                </a:path>
              </a:pathLst>
            </a:custGeom>
            <a:ln w="9144">
              <a:solidFill>
                <a:srgbClr val="000000"/>
              </a:solidFill>
            </a:ln>
          </p:spPr>
          <p:txBody>
            <a:bodyPr wrap="square" lIns="0" tIns="0" rIns="0" bIns="0" rtlCol="0"/>
            <a:lstStyle/>
            <a:p>
              <a:endParaRPr/>
            </a:p>
          </p:txBody>
        </p:sp>
        <p:sp>
          <p:nvSpPr>
            <p:cNvPr id="7" name="object 7"/>
            <p:cNvSpPr/>
            <p:nvPr/>
          </p:nvSpPr>
          <p:spPr>
            <a:xfrm>
              <a:off x="394715" y="1932686"/>
              <a:ext cx="6839584" cy="1979930"/>
            </a:xfrm>
            <a:custGeom>
              <a:avLst/>
              <a:gdLst/>
              <a:ahLst/>
              <a:cxnLst/>
              <a:rect l="l" t="t" r="r" b="b"/>
              <a:pathLst>
                <a:path w="6839584" h="1979929">
                  <a:moveTo>
                    <a:pt x="4081526" y="920241"/>
                  </a:moveTo>
                  <a:lnTo>
                    <a:pt x="176529" y="920241"/>
                  </a:lnTo>
                  <a:lnTo>
                    <a:pt x="129600" y="926544"/>
                  </a:lnTo>
                  <a:lnTo>
                    <a:pt x="87430" y="944334"/>
                  </a:lnTo>
                  <a:lnTo>
                    <a:pt x="51703" y="971931"/>
                  </a:lnTo>
                  <a:lnTo>
                    <a:pt x="24100" y="1007655"/>
                  </a:lnTo>
                  <a:lnTo>
                    <a:pt x="6305" y="1049829"/>
                  </a:lnTo>
                  <a:lnTo>
                    <a:pt x="0" y="1096772"/>
                  </a:lnTo>
                  <a:lnTo>
                    <a:pt x="0" y="1802891"/>
                  </a:lnTo>
                  <a:lnTo>
                    <a:pt x="6305" y="1849834"/>
                  </a:lnTo>
                  <a:lnTo>
                    <a:pt x="24100" y="1892008"/>
                  </a:lnTo>
                  <a:lnTo>
                    <a:pt x="51703" y="1927733"/>
                  </a:lnTo>
                  <a:lnTo>
                    <a:pt x="87430" y="1955329"/>
                  </a:lnTo>
                  <a:lnTo>
                    <a:pt x="129600" y="1973119"/>
                  </a:lnTo>
                  <a:lnTo>
                    <a:pt x="176529" y="1979421"/>
                  </a:lnTo>
                  <a:lnTo>
                    <a:pt x="4081526" y="1979421"/>
                  </a:lnTo>
                  <a:lnTo>
                    <a:pt x="4128468" y="1973119"/>
                  </a:lnTo>
                  <a:lnTo>
                    <a:pt x="4170642" y="1955329"/>
                  </a:lnTo>
                  <a:lnTo>
                    <a:pt x="4206367" y="1927733"/>
                  </a:lnTo>
                  <a:lnTo>
                    <a:pt x="4233963" y="1892008"/>
                  </a:lnTo>
                  <a:lnTo>
                    <a:pt x="4251753" y="1849834"/>
                  </a:lnTo>
                  <a:lnTo>
                    <a:pt x="4258056" y="1802891"/>
                  </a:lnTo>
                  <a:lnTo>
                    <a:pt x="4258056" y="1096772"/>
                  </a:lnTo>
                  <a:lnTo>
                    <a:pt x="4251753" y="1049829"/>
                  </a:lnTo>
                  <a:lnTo>
                    <a:pt x="4233963" y="1007655"/>
                  </a:lnTo>
                  <a:lnTo>
                    <a:pt x="4206367" y="971931"/>
                  </a:lnTo>
                  <a:lnTo>
                    <a:pt x="4170642" y="944334"/>
                  </a:lnTo>
                  <a:lnTo>
                    <a:pt x="4128468" y="926544"/>
                  </a:lnTo>
                  <a:lnTo>
                    <a:pt x="4081526" y="920241"/>
                  </a:lnTo>
                  <a:close/>
                </a:path>
                <a:path w="6839584" h="1979929">
                  <a:moveTo>
                    <a:pt x="6839331" y="0"/>
                  </a:moveTo>
                  <a:lnTo>
                    <a:pt x="2483866" y="920241"/>
                  </a:lnTo>
                  <a:lnTo>
                    <a:pt x="3548380" y="920241"/>
                  </a:lnTo>
                  <a:lnTo>
                    <a:pt x="6839331" y="0"/>
                  </a:lnTo>
                  <a:close/>
                </a:path>
              </a:pathLst>
            </a:custGeom>
            <a:solidFill>
              <a:srgbClr val="205868"/>
            </a:solidFill>
          </p:spPr>
          <p:txBody>
            <a:bodyPr wrap="square" lIns="0" tIns="0" rIns="0" bIns="0" rtlCol="0"/>
            <a:lstStyle/>
            <a:p>
              <a:endParaRPr/>
            </a:p>
          </p:txBody>
        </p:sp>
        <p:sp>
          <p:nvSpPr>
            <p:cNvPr id="8" name="object 8"/>
            <p:cNvSpPr/>
            <p:nvPr/>
          </p:nvSpPr>
          <p:spPr>
            <a:xfrm>
              <a:off x="394715" y="1932686"/>
              <a:ext cx="6839584" cy="1979930"/>
            </a:xfrm>
            <a:custGeom>
              <a:avLst/>
              <a:gdLst/>
              <a:ahLst/>
              <a:cxnLst/>
              <a:rect l="l" t="t" r="r" b="b"/>
              <a:pathLst>
                <a:path w="6839584" h="1979929">
                  <a:moveTo>
                    <a:pt x="0" y="1096772"/>
                  </a:moveTo>
                  <a:lnTo>
                    <a:pt x="6305" y="1049829"/>
                  </a:lnTo>
                  <a:lnTo>
                    <a:pt x="24100" y="1007655"/>
                  </a:lnTo>
                  <a:lnTo>
                    <a:pt x="51703" y="971931"/>
                  </a:lnTo>
                  <a:lnTo>
                    <a:pt x="87430" y="944334"/>
                  </a:lnTo>
                  <a:lnTo>
                    <a:pt x="129600" y="926544"/>
                  </a:lnTo>
                  <a:lnTo>
                    <a:pt x="176529" y="920241"/>
                  </a:lnTo>
                  <a:lnTo>
                    <a:pt x="2483866" y="920241"/>
                  </a:lnTo>
                  <a:lnTo>
                    <a:pt x="6839331" y="0"/>
                  </a:lnTo>
                  <a:lnTo>
                    <a:pt x="3548380" y="920241"/>
                  </a:lnTo>
                  <a:lnTo>
                    <a:pt x="4081526" y="920241"/>
                  </a:lnTo>
                  <a:lnTo>
                    <a:pt x="4128468" y="926544"/>
                  </a:lnTo>
                  <a:lnTo>
                    <a:pt x="4170642" y="944334"/>
                  </a:lnTo>
                  <a:lnTo>
                    <a:pt x="4206367" y="971930"/>
                  </a:lnTo>
                  <a:lnTo>
                    <a:pt x="4233963" y="1007655"/>
                  </a:lnTo>
                  <a:lnTo>
                    <a:pt x="4251753" y="1049829"/>
                  </a:lnTo>
                  <a:lnTo>
                    <a:pt x="4258056" y="1096772"/>
                  </a:lnTo>
                  <a:lnTo>
                    <a:pt x="4258056" y="1361566"/>
                  </a:lnTo>
                  <a:lnTo>
                    <a:pt x="4258056" y="1802891"/>
                  </a:lnTo>
                  <a:lnTo>
                    <a:pt x="4251753" y="1849834"/>
                  </a:lnTo>
                  <a:lnTo>
                    <a:pt x="4233963" y="1892008"/>
                  </a:lnTo>
                  <a:lnTo>
                    <a:pt x="4206367" y="1927733"/>
                  </a:lnTo>
                  <a:lnTo>
                    <a:pt x="4170642" y="1955329"/>
                  </a:lnTo>
                  <a:lnTo>
                    <a:pt x="4128468" y="1973119"/>
                  </a:lnTo>
                  <a:lnTo>
                    <a:pt x="4081526" y="1979421"/>
                  </a:lnTo>
                  <a:lnTo>
                    <a:pt x="3548380" y="1979421"/>
                  </a:lnTo>
                  <a:lnTo>
                    <a:pt x="2483866" y="1979421"/>
                  </a:lnTo>
                  <a:lnTo>
                    <a:pt x="176529" y="1979421"/>
                  </a:lnTo>
                  <a:lnTo>
                    <a:pt x="129600" y="1973119"/>
                  </a:lnTo>
                  <a:lnTo>
                    <a:pt x="87430" y="1955329"/>
                  </a:lnTo>
                  <a:lnTo>
                    <a:pt x="51703" y="1927733"/>
                  </a:lnTo>
                  <a:lnTo>
                    <a:pt x="24100" y="1892008"/>
                  </a:lnTo>
                  <a:lnTo>
                    <a:pt x="6305" y="1849834"/>
                  </a:lnTo>
                  <a:lnTo>
                    <a:pt x="0" y="1802891"/>
                  </a:lnTo>
                  <a:lnTo>
                    <a:pt x="0" y="1361566"/>
                  </a:lnTo>
                  <a:lnTo>
                    <a:pt x="0" y="1096772"/>
                  </a:lnTo>
                  <a:close/>
                </a:path>
              </a:pathLst>
            </a:custGeom>
            <a:ln w="9144">
              <a:solidFill>
                <a:srgbClr val="000000"/>
              </a:solidFill>
            </a:ln>
          </p:spPr>
          <p:txBody>
            <a:bodyPr wrap="square" lIns="0" tIns="0" rIns="0" bIns="0" rtlCol="0"/>
            <a:lstStyle/>
            <a:p>
              <a:endParaRPr/>
            </a:p>
          </p:txBody>
        </p:sp>
      </p:grpSp>
      <p:sp>
        <p:nvSpPr>
          <p:cNvPr id="9" name="object 9"/>
          <p:cNvSpPr txBox="1"/>
          <p:nvPr/>
        </p:nvSpPr>
        <p:spPr>
          <a:xfrm>
            <a:off x="525881" y="1703323"/>
            <a:ext cx="3535045" cy="2166620"/>
          </a:xfrm>
          <a:prstGeom prst="rect">
            <a:avLst/>
          </a:prstGeom>
        </p:spPr>
        <p:txBody>
          <a:bodyPr vert="horz" wrap="square" lIns="0" tIns="12700" rIns="0" bIns="0" rtlCol="0">
            <a:spAutoFit/>
          </a:bodyPr>
          <a:lstStyle/>
          <a:p>
            <a:pPr marL="12700">
              <a:lnSpc>
                <a:spcPct val="100000"/>
              </a:lnSpc>
              <a:spcBef>
                <a:spcPts val="100"/>
              </a:spcBef>
            </a:pPr>
            <a:r>
              <a:rPr sz="2400" b="1" spc="155" dirty="0">
                <a:solidFill>
                  <a:srgbClr val="FFFFFF"/>
                </a:solidFill>
                <a:latin typeface="Cambria"/>
                <a:cs typeface="Cambria"/>
              </a:rPr>
              <a:t>Yüksek</a:t>
            </a:r>
            <a:r>
              <a:rPr sz="2400" b="1" spc="260" dirty="0">
                <a:solidFill>
                  <a:srgbClr val="FFFFFF"/>
                </a:solidFill>
                <a:latin typeface="Cambria"/>
                <a:cs typeface="Cambria"/>
              </a:rPr>
              <a:t> </a:t>
            </a:r>
            <a:r>
              <a:rPr sz="2400" b="1" spc="135" dirty="0">
                <a:solidFill>
                  <a:srgbClr val="FFFFFF"/>
                </a:solidFill>
                <a:latin typeface="Cambria"/>
                <a:cs typeface="Cambria"/>
              </a:rPr>
              <a:t>doz</a:t>
            </a:r>
            <a:r>
              <a:rPr sz="2400" b="1" spc="260" dirty="0">
                <a:solidFill>
                  <a:srgbClr val="FFFFFF"/>
                </a:solidFill>
                <a:latin typeface="Cambria"/>
                <a:cs typeface="Cambria"/>
              </a:rPr>
              <a:t> </a:t>
            </a:r>
            <a:r>
              <a:rPr sz="2400" b="1" spc="160" dirty="0">
                <a:solidFill>
                  <a:srgbClr val="FFFFFF"/>
                </a:solidFill>
                <a:latin typeface="Cambria"/>
                <a:cs typeface="Cambria"/>
              </a:rPr>
              <a:t>vitamin</a:t>
            </a:r>
            <a:endParaRPr sz="2400">
              <a:latin typeface="Cambria"/>
              <a:cs typeface="Cambria"/>
            </a:endParaRPr>
          </a:p>
          <a:p>
            <a:pPr marL="12700">
              <a:lnSpc>
                <a:spcPct val="100000"/>
              </a:lnSpc>
            </a:pPr>
            <a:r>
              <a:rPr sz="2400" b="1" spc="130" dirty="0">
                <a:solidFill>
                  <a:srgbClr val="FFFFFF"/>
                </a:solidFill>
                <a:latin typeface="Cambria"/>
                <a:cs typeface="Cambria"/>
              </a:rPr>
              <a:t>oksidatif</a:t>
            </a:r>
            <a:r>
              <a:rPr sz="2400" b="1" spc="260" dirty="0">
                <a:solidFill>
                  <a:srgbClr val="FFFFFF"/>
                </a:solidFill>
                <a:latin typeface="Cambria"/>
                <a:cs typeface="Cambria"/>
              </a:rPr>
              <a:t> </a:t>
            </a:r>
            <a:r>
              <a:rPr sz="2400" b="1" spc="114" dirty="0">
                <a:solidFill>
                  <a:srgbClr val="FFFFFF"/>
                </a:solidFill>
                <a:latin typeface="Cambria"/>
                <a:cs typeface="Cambria"/>
              </a:rPr>
              <a:t>stresi</a:t>
            </a:r>
            <a:r>
              <a:rPr sz="2400" b="1" spc="260" dirty="0">
                <a:solidFill>
                  <a:srgbClr val="FFFFFF"/>
                </a:solidFill>
                <a:latin typeface="Cambria"/>
                <a:cs typeface="Cambria"/>
              </a:rPr>
              <a:t> </a:t>
            </a:r>
            <a:r>
              <a:rPr sz="2400" b="1" spc="70" dirty="0">
                <a:solidFill>
                  <a:srgbClr val="FFFFFF"/>
                </a:solidFill>
                <a:latin typeface="Cambria"/>
                <a:cs typeface="Cambria"/>
              </a:rPr>
              <a:t>artırır</a:t>
            </a:r>
            <a:endParaRPr sz="2400">
              <a:latin typeface="Cambria"/>
              <a:cs typeface="Cambria"/>
            </a:endParaRPr>
          </a:p>
          <a:p>
            <a:pPr>
              <a:lnSpc>
                <a:spcPct val="100000"/>
              </a:lnSpc>
              <a:spcBef>
                <a:spcPts val="25"/>
              </a:spcBef>
            </a:pPr>
            <a:endParaRPr sz="3300">
              <a:latin typeface="Cambria"/>
              <a:cs typeface="Cambria"/>
            </a:endParaRPr>
          </a:p>
          <a:p>
            <a:pPr marL="12700" marR="5080">
              <a:lnSpc>
                <a:spcPct val="100000"/>
              </a:lnSpc>
            </a:pPr>
            <a:r>
              <a:rPr sz="2000" b="1" spc="135" dirty="0">
                <a:solidFill>
                  <a:srgbClr val="FFFFFF"/>
                </a:solidFill>
                <a:latin typeface="Cambria"/>
                <a:cs typeface="Cambria"/>
              </a:rPr>
              <a:t>Yüksek</a:t>
            </a:r>
            <a:r>
              <a:rPr sz="2000" b="1" spc="204" dirty="0">
                <a:solidFill>
                  <a:srgbClr val="FFFFFF"/>
                </a:solidFill>
                <a:latin typeface="Cambria"/>
                <a:cs typeface="Cambria"/>
              </a:rPr>
              <a:t> </a:t>
            </a:r>
            <a:r>
              <a:rPr sz="2000" b="1" spc="120" dirty="0">
                <a:solidFill>
                  <a:srgbClr val="FFFFFF"/>
                </a:solidFill>
                <a:latin typeface="Cambria"/>
                <a:cs typeface="Cambria"/>
              </a:rPr>
              <a:t>doz</a:t>
            </a:r>
            <a:r>
              <a:rPr sz="2000" b="1" spc="204" dirty="0">
                <a:solidFill>
                  <a:srgbClr val="FFFFFF"/>
                </a:solidFill>
                <a:latin typeface="Cambria"/>
                <a:cs typeface="Cambria"/>
              </a:rPr>
              <a:t> </a:t>
            </a:r>
            <a:r>
              <a:rPr sz="2000" b="1" spc="140" dirty="0">
                <a:solidFill>
                  <a:srgbClr val="FFFFFF"/>
                </a:solidFill>
                <a:latin typeface="Cambria"/>
                <a:cs typeface="Cambria"/>
              </a:rPr>
              <a:t>vitamin</a:t>
            </a:r>
            <a:r>
              <a:rPr sz="2000" b="1" spc="215" dirty="0">
                <a:solidFill>
                  <a:srgbClr val="FFFFFF"/>
                </a:solidFill>
                <a:latin typeface="Cambria"/>
                <a:cs typeface="Cambria"/>
              </a:rPr>
              <a:t> </a:t>
            </a:r>
            <a:r>
              <a:rPr sz="2000" b="1" spc="285" dirty="0">
                <a:solidFill>
                  <a:srgbClr val="FFFFFF"/>
                </a:solidFill>
                <a:latin typeface="Cambria"/>
                <a:cs typeface="Cambria"/>
              </a:rPr>
              <a:t>E</a:t>
            </a:r>
            <a:r>
              <a:rPr sz="2000" b="1" spc="210" dirty="0">
                <a:solidFill>
                  <a:srgbClr val="FFFFFF"/>
                </a:solidFill>
                <a:latin typeface="Cambria"/>
                <a:cs typeface="Cambria"/>
              </a:rPr>
              <a:t> </a:t>
            </a:r>
            <a:r>
              <a:rPr sz="2000" b="1" spc="55" dirty="0">
                <a:solidFill>
                  <a:srgbClr val="FFFFFF"/>
                </a:solidFill>
                <a:latin typeface="Cambria"/>
                <a:cs typeface="Cambria"/>
              </a:rPr>
              <a:t>pro- </a:t>
            </a:r>
            <a:r>
              <a:rPr sz="2000" b="1" spc="-425" dirty="0">
                <a:solidFill>
                  <a:srgbClr val="FFFFFF"/>
                </a:solidFill>
                <a:latin typeface="Cambria"/>
                <a:cs typeface="Cambria"/>
              </a:rPr>
              <a:t> </a:t>
            </a:r>
            <a:r>
              <a:rPr sz="2000" b="1" spc="125" dirty="0">
                <a:solidFill>
                  <a:srgbClr val="FFFFFF"/>
                </a:solidFill>
                <a:latin typeface="Cambria"/>
                <a:cs typeface="Cambria"/>
              </a:rPr>
              <a:t>oxidant</a:t>
            </a:r>
            <a:r>
              <a:rPr sz="2000" b="1" spc="195" dirty="0">
                <a:solidFill>
                  <a:srgbClr val="FFFFFF"/>
                </a:solidFill>
                <a:latin typeface="Cambria"/>
                <a:cs typeface="Cambria"/>
              </a:rPr>
              <a:t> </a:t>
            </a:r>
            <a:r>
              <a:rPr sz="2000" b="1" spc="125" dirty="0">
                <a:solidFill>
                  <a:srgbClr val="FFFFFF"/>
                </a:solidFill>
                <a:latin typeface="Cambria"/>
                <a:cs typeface="Cambria"/>
              </a:rPr>
              <a:t>etki</a:t>
            </a:r>
            <a:r>
              <a:rPr sz="2000" b="1" spc="235" dirty="0">
                <a:solidFill>
                  <a:srgbClr val="FFFFFF"/>
                </a:solidFill>
                <a:latin typeface="Cambria"/>
                <a:cs typeface="Cambria"/>
              </a:rPr>
              <a:t> </a:t>
            </a:r>
            <a:r>
              <a:rPr sz="2000" b="1" spc="95" dirty="0">
                <a:solidFill>
                  <a:srgbClr val="FFFFFF"/>
                </a:solidFill>
                <a:latin typeface="Cambria"/>
                <a:cs typeface="Cambria"/>
              </a:rPr>
              <a:t>göstererek </a:t>
            </a:r>
            <a:r>
              <a:rPr sz="2000" b="1" spc="100" dirty="0">
                <a:solidFill>
                  <a:srgbClr val="FFFFFF"/>
                </a:solidFill>
                <a:latin typeface="Cambria"/>
                <a:cs typeface="Cambria"/>
              </a:rPr>
              <a:t> </a:t>
            </a:r>
            <a:r>
              <a:rPr sz="2000" b="1" spc="105" dirty="0">
                <a:solidFill>
                  <a:srgbClr val="FFFFFF"/>
                </a:solidFill>
                <a:latin typeface="Cambria"/>
                <a:cs typeface="Cambria"/>
              </a:rPr>
              <a:t>apopitozisi</a:t>
            </a:r>
            <a:r>
              <a:rPr sz="2000" b="1" spc="190" dirty="0">
                <a:solidFill>
                  <a:srgbClr val="FFFFFF"/>
                </a:solidFill>
                <a:latin typeface="Cambria"/>
                <a:cs typeface="Cambria"/>
              </a:rPr>
              <a:t> </a:t>
            </a:r>
            <a:r>
              <a:rPr sz="2000" b="1" spc="90" dirty="0">
                <a:solidFill>
                  <a:srgbClr val="FFFFFF"/>
                </a:solidFill>
                <a:latin typeface="Cambria"/>
                <a:cs typeface="Cambria"/>
              </a:rPr>
              <a:t>etkileyebilir</a:t>
            </a:r>
            <a:endParaRPr sz="2000">
              <a:latin typeface="Cambria"/>
              <a:cs typeface="Cambria"/>
            </a:endParaRPr>
          </a:p>
        </p:txBody>
      </p:sp>
      <p:grpSp>
        <p:nvGrpSpPr>
          <p:cNvPr id="10" name="object 10"/>
          <p:cNvGrpSpPr/>
          <p:nvPr/>
        </p:nvGrpSpPr>
        <p:grpSpPr>
          <a:xfrm>
            <a:off x="-4572" y="2154173"/>
            <a:ext cx="7230745" cy="4159885"/>
            <a:chOff x="-4572" y="2154173"/>
            <a:chExt cx="7230745" cy="4159885"/>
          </a:xfrm>
        </p:grpSpPr>
        <p:sp>
          <p:nvSpPr>
            <p:cNvPr id="11" name="object 11"/>
            <p:cNvSpPr/>
            <p:nvPr/>
          </p:nvSpPr>
          <p:spPr>
            <a:xfrm>
              <a:off x="0" y="2158745"/>
              <a:ext cx="7221855" cy="4150995"/>
            </a:xfrm>
            <a:custGeom>
              <a:avLst/>
              <a:gdLst/>
              <a:ahLst/>
              <a:cxnLst/>
              <a:rect l="l" t="t" r="r" b="b"/>
              <a:pathLst>
                <a:path w="7221855" h="4150995">
                  <a:moveTo>
                    <a:pt x="5004816" y="2422397"/>
                  </a:moveTo>
                  <a:lnTo>
                    <a:pt x="288036" y="2422397"/>
                  </a:lnTo>
                  <a:lnTo>
                    <a:pt x="241314" y="2426166"/>
                  </a:lnTo>
                  <a:lnTo>
                    <a:pt x="196993" y="2437077"/>
                  </a:lnTo>
                  <a:lnTo>
                    <a:pt x="155665" y="2454538"/>
                  </a:lnTo>
                  <a:lnTo>
                    <a:pt x="117924" y="2477956"/>
                  </a:lnTo>
                  <a:lnTo>
                    <a:pt x="84362" y="2506741"/>
                  </a:lnTo>
                  <a:lnTo>
                    <a:pt x="55573" y="2540300"/>
                  </a:lnTo>
                  <a:lnTo>
                    <a:pt x="32149" y="2578041"/>
                  </a:lnTo>
                  <a:lnTo>
                    <a:pt x="14684" y="2619371"/>
                  </a:lnTo>
                  <a:lnTo>
                    <a:pt x="3769" y="2663700"/>
                  </a:lnTo>
                  <a:lnTo>
                    <a:pt x="0" y="2710434"/>
                  </a:lnTo>
                  <a:lnTo>
                    <a:pt x="0" y="3862578"/>
                  </a:lnTo>
                  <a:lnTo>
                    <a:pt x="3769" y="3909299"/>
                  </a:lnTo>
                  <a:lnTo>
                    <a:pt x="14684" y="3953620"/>
                  </a:lnTo>
                  <a:lnTo>
                    <a:pt x="32149" y="3994948"/>
                  </a:lnTo>
                  <a:lnTo>
                    <a:pt x="55573" y="4032689"/>
                  </a:lnTo>
                  <a:lnTo>
                    <a:pt x="84362" y="4066251"/>
                  </a:lnTo>
                  <a:lnTo>
                    <a:pt x="117924" y="4095040"/>
                  </a:lnTo>
                  <a:lnTo>
                    <a:pt x="155665" y="4118464"/>
                  </a:lnTo>
                  <a:lnTo>
                    <a:pt x="196993" y="4135929"/>
                  </a:lnTo>
                  <a:lnTo>
                    <a:pt x="241314" y="4146844"/>
                  </a:lnTo>
                  <a:lnTo>
                    <a:pt x="288036" y="4150614"/>
                  </a:lnTo>
                  <a:lnTo>
                    <a:pt x="5004816" y="4150614"/>
                  </a:lnTo>
                  <a:lnTo>
                    <a:pt x="5051549" y="4146844"/>
                  </a:lnTo>
                  <a:lnTo>
                    <a:pt x="5095878" y="4135929"/>
                  </a:lnTo>
                  <a:lnTo>
                    <a:pt x="5137208" y="4118464"/>
                  </a:lnTo>
                  <a:lnTo>
                    <a:pt x="5174949" y="4095040"/>
                  </a:lnTo>
                  <a:lnTo>
                    <a:pt x="5208508" y="4066251"/>
                  </a:lnTo>
                  <a:lnTo>
                    <a:pt x="5237293" y="4032689"/>
                  </a:lnTo>
                  <a:lnTo>
                    <a:pt x="5260711" y="3994948"/>
                  </a:lnTo>
                  <a:lnTo>
                    <a:pt x="5278172" y="3953620"/>
                  </a:lnTo>
                  <a:lnTo>
                    <a:pt x="5289083" y="3909299"/>
                  </a:lnTo>
                  <a:lnTo>
                    <a:pt x="5292852" y="3862578"/>
                  </a:lnTo>
                  <a:lnTo>
                    <a:pt x="5292852" y="2710434"/>
                  </a:lnTo>
                  <a:lnTo>
                    <a:pt x="5289083" y="2663700"/>
                  </a:lnTo>
                  <a:lnTo>
                    <a:pt x="5278172" y="2619371"/>
                  </a:lnTo>
                  <a:lnTo>
                    <a:pt x="5260711" y="2578041"/>
                  </a:lnTo>
                  <a:lnTo>
                    <a:pt x="5237293" y="2540300"/>
                  </a:lnTo>
                  <a:lnTo>
                    <a:pt x="5208508" y="2506741"/>
                  </a:lnTo>
                  <a:lnTo>
                    <a:pt x="5174949" y="2477956"/>
                  </a:lnTo>
                  <a:lnTo>
                    <a:pt x="5137208" y="2454538"/>
                  </a:lnTo>
                  <a:lnTo>
                    <a:pt x="5095878" y="2437077"/>
                  </a:lnTo>
                  <a:lnTo>
                    <a:pt x="5051549" y="2426166"/>
                  </a:lnTo>
                  <a:lnTo>
                    <a:pt x="5004816" y="2422397"/>
                  </a:lnTo>
                  <a:close/>
                </a:path>
                <a:path w="7221855" h="4150995">
                  <a:moveTo>
                    <a:pt x="7221347" y="0"/>
                  </a:moveTo>
                  <a:lnTo>
                    <a:pt x="3087497" y="2422397"/>
                  </a:lnTo>
                  <a:lnTo>
                    <a:pt x="4410710" y="2422397"/>
                  </a:lnTo>
                  <a:lnTo>
                    <a:pt x="7221347" y="0"/>
                  </a:lnTo>
                  <a:close/>
                </a:path>
              </a:pathLst>
            </a:custGeom>
            <a:solidFill>
              <a:srgbClr val="205868"/>
            </a:solidFill>
          </p:spPr>
          <p:txBody>
            <a:bodyPr wrap="square" lIns="0" tIns="0" rIns="0" bIns="0" rtlCol="0"/>
            <a:lstStyle/>
            <a:p>
              <a:endParaRPr/>
            </a:p>
          </p:txBody>
        </p:sp>
        <p:sp>
          <p:nvSpPr>
            <p:cNvPr id="12" name="object 12"/>
            <p:cNvSpPr/>
            <p:nvPr/>
          </p:nvSpPr>
          <p:spPr>
            <a:xfrm>
              <a:off x="0" y="2158745"/>
              <a:ext cx="7221855" cy="4150995"/>
            </a:xfrm>
            <a:custGeom>
              <a:avLst/>
              <a:gdLst/>
              <a:ahLst/>
              <a:cxnLst/>
              <a:rect l="l" t="t" r="r" b="b"/>
              <a:pathLst>
                <a:path w="7221855" h="4150995">
                  <a:moveTo>
                    <a:pt x="0" y="2710434"/>
                  </a:moveTo>
                  <a:lnTo>
                    <a:pt x="3769" y="2663700"/>
                  </a:lnTo>
                  <a:lnTo>
                    <a:pt x="14684" y="2619371"/>
                  </a:lnTo>
                  <a:lnTo>
                    <a:pt x="32149" y="2578041"/>
                  </a:lnTo>
                  <a:lnTo>
                    <a:pt x="55573" y="2540300"/>
                  </a:lnTo>
                  <a:lnTo>
                    <a:pt x="84362" y="2506741"/>
                  </a:lnTo>
                  <a:lnTo>
                    <a:pt x="117924" y="2477956"/>
                  </a:lnTo>
                  <a:lnTo>
                    <a:pt x="155665" y="2454538"/>
                  </a:lnTo>
                  <a:lnTo>
                    <a:pt x="196993" y="2437077"/>
                  </a:lnTo>
                  <a:lnTo>
                    <a:pt x="241314" y="2426166"/>
                  </a:lnTo>
                  <a:lnTo>
                    <a:pt x="288036" y="2422397"/>
                  </a:lnTo>
                  <a:lnTo>
                    <a:pt x="3087497" y="2422397"/>
                  </a:lnTo>
                  <a:lnTo>
                    <a:pt x="7221347" y="0"/>
                  </a:lnTo>
                  <a:lnTo>
                    <a:pt x="4410710" y="2422397"/>
                  </a:lnTo>
                  <a:lnTo>
                    <a:pt x="5004816" y="2422397"/>
                  </a:lnTo>
                  <a:lnTo>
                    <a:pt x="5051549" y="2426166"/>
                  </a:lnTo>
                  <a:lnTo>
                    <a:pt x="5095878" y="2437077"/>
                  </a:lnTo>
                  <a:lnTo>
                    <a:pt x="5137208" y="2454538"/>
                  </a:lnTo>
                  <a:lnTo>
                    <a:pt x="5174949" y="2477956"/>
                  </a:lnTo>
                  <a:lnTo>
                    <a:pt x="5208508" y="2506741"/>
                  </a:lnTo>
                  <a:lnTo>
                    <a:pt x="5237293" y="2540300"/>
                  </a:lnTo>
                  <a:lnTo>
                    <a:pt x="5260711" y="2578041"/>
                  </a:lnTo>
                  <a:lnTo>
                    <a:pt x="5278172" y="2619371"/>
                  </a:lnTo>
                  <a:lnTo>
                    <a:pt x="5289083" y="2663700"/>
                  </a:lnTo>
                  <a:lnTo>
                    <a:pt x="5292852" y="2710434"/>
                  </a:lnTo>
                  <a:lnTo>
                    <a:pt x="5292852" y="3142488"/>
                  </a:lnTo>
                  <a:lnTo>
                    <a:pt x="5292852" y="3862578"/>
                  </a:lnTo>
                  <a:lnTo>
                    <a:pt x="5289083" y="3909299"/>
                  </a:lnTo>
                  <a:lnTo>
                    <a:pt x="5278172" y="3953620"/>
                  </a:lnTo>
                  <a:lnTo>
                    <a:pt x="5260711" y="3994948"/>
                  </a:lnTo>
                  <a:lnTo>
                    <a:pt x="5237293" y="4032689"/>
                  </a:lnTo>
                  <a:lnTo>
                    <a:pt x="5208508" y="4066251"/>
                  </a:lnTo>
                  <a:lnTo>
                    <a:pt x="5174949" y="4095040"/>
                  </a:lnTo>
                  <a:lnTo>
                    <a:pt x="5137208" y="4118464"/>
                  </a:lnTo>
                  <a:lnTo>
                    <a:pt x="5095878" y="4135929"/>
                  </a:lnTo>
                  <a:lnTo>
                    <a:pt x="5051549" y="4146844"/>
                  </a:lnTo>
                  <a:lnTo>
                    <a:pt x="5004816" y="4150614"/>
                  </a:lnTo>
                  <a:lnTo>
                    <a:pt x="4410710" y="4150614"/>
                  </a:lnTo>
                  <a:lnTo>
                    <a:pt x="3087497" y="4150614"/>
                  </a:lnTo>
                  <a:lnTo>
                    <a:pt x="288036" y="4150614"/>
                  </a:lnTo>
                  <a:lnTo>
                    <a:pt x="241314" y="4146844"/>
                  </a:lnTo>
                  <a:lnTo>
                    <a:pt x="196993" y="4135929"/>
                  </a:lnTo>
                  <a:lnTo>
                    <a:pt x="155665" y="4118464"/>
                  </a:lnTo>
                  <a:lnTo>
                    <a:pt x="117924" y="4095040"/>
                  </a:lnTo>
                  <a:lnTo>
                    <a:pt x="84362" y="4066251"/>
                  </a:lnTo>
                  <a:lnTo>
                    <a:pt x="55573" y="4032689"/>
                  </a:lnTo>
                  <a:lnTo>
                    <a:pt x="32149" y="3994948"/>
                  </a:lnTo>
                  <a:lnTo>
                    <a:pt x="14684" y="3953620"/>
                  </a:lnTo>
                  <a:lnTo>
                    <a:pt x="3769" y="3909299"/>
                  </a:lnTo>
                  <a:lnTo>
                    <a:pt x="0" y="3862578"/>
                  </a:lnTo>
                  <a:lnTo>
                    <a:pt x="0" y="3142488"/>
                  </a:lnTo>
                  <a:lnTo>
                    <a:pt x="0" y="2710434"/>
                  </a:lnTo>
                  <a:close/>
                </a:path>
              </a:pathLst>
            </a:custGeom>
            <a:ln w="9144">
              <a:solidFill>
                <a:srgbClr val="000000"/>
              </a:solidFill>
            </a:ln>
          </p:spPr>
          <p:txBody>
            <a:bodyPr wrap="square" lIns="0" tIns="0" rIns="0" bIns="0" rtlCol="0"/>
            <a:lstStyle/>
            <a:p>
              <a:endParaRPr/>
            </a:p>
          </p:txBody>
        </p:sp>
      </p:grpSp>
      <p:sp>
        <p:nvSpPr>
          <p:cNvPr id="13" name="object 13"/>
          <p:cNvSpPr txBox="1"/>
          <p:nvPr/>
        </p:nvSpPr>
        <p:spPr>
          <a:xfrm>
            <a:off x="304800" y="4675251"/>
            <a:ext cx="8376920" cy="1890261"/>
          </a:xfrm>
          <a:prstGeom prst="rect">
            <a:avLst/>
          </a:prstGeom>
        </p:spPr>
        <p:txBody>
          <a:bodyPr vert="horz" wrap="square" lIns="0" tIns="12700" rIns="0" bIns="0" rtlCol="0">
            <a:spAutoFit/>
          </a:bodyPr>
          <a:lstStyle/>
          <a:p>
            <a:pPr marL="12700" marR="4107179">
              <a:lnSpc>
                <a:spcPct val="100000"/>
              </a:lnSpc>
              <a:spcBef>
                <a:spcPts val="100"/>
              </a:spcBef>
              <a:tabLst>
                <a:tab pos="3082290" algn="l"/>
              </a:tabLst>
            </a:pPr>
            <a:r>
              <a:rPr sz="2000" b="1" spc="130" dirty="0">
                <a:solidFill>
                  <a:srgbClr val="FFFFFF"/>
                </a:solidFill>
                <a:latin typeface="Cambria"/>
                <a:cs typeface="Cambria"/>
              </a:rPr>
              <a:t>Yüksek</a:t>
            </a:r>
            <a:r>
              <a:rPr sz="2000" b="1" spc="229" dirty="0">
                <a:solidFill>
                  <a:srgbClr val="FFFFFF"/>
                </a:solidFill>
                <a:latin typeface="Cambria"/>
                <a:cs typeface="Cambria"/>
              </a:rPr>
              <a:t> </a:t>
            </a:r>
            <a:r>
              <a:rPr sz="2000" b="1" spc="114" dirty="0">
                <a:solidFill>
                  <a:srgbClr val="FFFFFF"/>
                </a:solidFill>
                <a:latin typeface="Cambria"/>
                <a:cs typeface="Cambria"/>
              </a:rPr>
              <a:t>doz</a:t>
            </a:r>
            <a:r>
              <a:rPr sz="2000" b="1" spc="229" dirty="0">
                <a:solidFill>
                  <a:srgbClr val="FFFFFF"/>
                </a:solidFill>
                <a:latin typeface="Cambria"/>
                <a:cs typeface="Cambria"/>
              </a:rPr>
              <a:t> </a:t>
            </a:r>
            <a:r>
              <a:rPr sz="2000" b="1" spc="140" dirty="0">
                <a:solidFill>
                  <a:srgbClr val="FFFFFF"/>
                </a:solidFill>
                <a:latin typeface="Cambria"/>
                <a:cs typeface="Cambria"/>
              </a:rPr>
              <a:t>vitamin</a:t>
            </a:r>
            <a:r>
              <a:rPr sz="2000" b="1" spc="245" dirty="0">
                <a:solidFill>
                  <a:srgbClr val="FFFFFF"/>
                </a:solidFill>
                <a:latin typeface="Cambria"/>
                <a:cs typeface="Cambria"/>
              </a:rPr>
              <a:t> </a:t>
            </a:r>
            <a:r>
              <a:rPr sz="2000" b="1" spc="335" dirty="0">
                <a:solidFill>
                  <a:srgbClr val="FFFFFF"/>
                </a:solidFill>
                <a:latin typeface="Cambria"/>
                <a:cs typeface="Cambria"/>
              </a:rPr>
              <a:t>C	</a:t>
            </a:r>
            <a:r>
              <a:rPr sz="2000" b="1" spc="110" dirty="0">
                <a:solidFill>
                  <a:srgbClr val="FFFFFF"/>
                </a:solidFill>
                <a:latin typeface="Cambria"/>
                <a:cs typeface="Cambria"/>
              </a:rPr>
              <a:t>ortamda </a:t>
            </a:r>
            <a:r>
              <a:rPr sz="2000" b="1" spc="-425" dirty="0">
                <a:solidFill>
                  <a:srgbClr val="FFFFFF"/>
                </a:solidFill>
                <a:latin typeface="Cambria"/>
                <a:cs typeface="Cambria"/>
              </a:rPr>
              <a:t> </a:t>
            </a:r>
            <a:r>
              <a:rPr sz="2000" b="1" spc="95" dirty="0">
                <a:solidFill>
                  <a:srgbClr val="FFFFFF"/>
                </a:solidFill>
                <a:latin typeface="Cambria"/>
                <a:cs typeface="Cambria"/>
              </a:rPr>
              <a:t>demir</a:t>
            </a:r>
            <a:r>
              <a:rPr sz="2000" b="1" spc="235" dirty="0">
                <a:solidFill>
                  <a:srgbClr val="FFFFFF"/>
                </a:solidFill>
                <a:latin typeface="Cambria"/>
                <a:cs typeface="Cambria"/>
              </a:rPr>
              <a:t> </a:t>
            </a:r>
            <a:r>
              <a:rPr sz="2000" b="1" spc="80" dirty="0">
                <a:solidFill>
                  <a:srgbClr val="FFFFFF"/>
                </a:solidFill>
                <a:latin typeface="Cambria"/>
                <a:cs typeface="Cambria"/>
              </a:rPr>
              <a:t>varsa</a:t>
            </a:r>
            <a:r>
              <a:rPr sz="2000" b="1" spc="225" dirty="0">
                <a:solidFill>
                  <a:srgbClr val="FFFFFF"/>
                </a:solidFill>
                <a:latin typeface="Cambria"/>
                <a:cs typeface="Cambria"/>
              </a:rPr>
              <a:t> </a:t>
            </a:r>
            <a:r>
              <a:rPr sz="2000" b="1" spc="90" dirty="0">
                <a:solidFill>
                  <a:srgbClr val="FFFFFF"/>
                </a:solidFill>
                <a:latin typeface="Cambria"/>
                <a:cs typeface="Cambria"/>
              </a:rPr>
              <a:t>askorbit</a:t>
            </a:r>
            <a:r>
              <a:rPr sz="2000" b="1" spc="225" dirty="0">
                <a:solidFill>
                  <a:srgbClr val="FFFFFF"/>
                </a:solidFill>
                <a:latin typeface="Cambria"/>
                <a:cs typeface="Cambria"/>
              </a:rPr>
              <a:t> </a:t>
            </a:r>
            <a:r>
              <a:rPr sz="2000" b="1" spc="125">
                <a:solidFill>
                  <a:srgbClr val="FFFFFF"/>
                </a:solidFill>
                <a:latin typeface="Cambria"/>
                <a:cs typeface="Cambria"/>
              </a:rPr>
              <a:t>asit</a:t>
            </a:r>
            <a:r>
              <a:rPr sz="2000" b="1" spc="225">
                <a:solidFill>
                  <a:srgbClr val="FFFFFF"/>
                </a:solidFill>
                <a:latin typeface="Cambria"/>
                <a:cs typeface="Cambria"/>
              </a:rPr>
              <a:t> </a:t>
            </a:r>
            <a:endParaRPr lang="tr-TR" sz="2000" b="1" spc="225">
              <a:solidFill>
                <a:srgbClr val="FFFFFF"/>
              </a:solidFill>
              <a:latin typeface="Cambria"/>
              <a:cs typeface="Cambria"/>
            </a:endParaRPr>
          </a:p>
          <a:p>
            <a:pPr marL="12700" marR="4107179">
              <a:lnSpc>
                <a:spcPct val="100000"/>
              </a:lnSpc>
              <a:spcBef>
                <a:spcPts val="100"/>
              </a:spcBef>
              <a:tabLst>
                <a:tab pos="3082290" algn="l"/>
              </a:tabLst>
            </a:pPr>
            <a:r>
              <a:rPr lang="tr-TR" sz="2000" b="1" spc="60">
                <a:solidFill>
                  <a:srgbClr val="FFFFFF"/>
                </a:solidFill>
                <a:latin typeface="Cambria"/>
                <a:cs typeface="Cambria"/>
              </a:rPr>
              <a:t>p</a:t>
            </a:r>
            <a:r>
              <a:rPr sz="2000" b="1" spc="60">
                <a:solidFill>
                  <a:srgbClr val="FFFFFF"/>
                </a:solidFill>
                <a:latin typeface="Cambria"/>
                <a:cs typeface="Cambria"/>
              </a:rPr>
              <a:t>ro</a:t>
            </a:r>
            <a:r>
              <a:rPr lang="tr-TR" sz="2000" b="1" spc="65">
                <a:solidFill>
                  <a:srgbClr val="FFFFFF"/>
                </a:solidFill>
                <a:latin typeface="Cambria"/>
                <a:cs typeface="Cambria"/>
              </a:rPr>
              <a:t>-</a:t>
            </a:r>
            <a:r>
              <a:rPr sz="2000" b="1" spc="110">
                <a:solidFill>
                  <a:srgbClr val="FFFFFF"/>
                </a:solidFill>
                <a:latin typeface="Cambria"/>
                <a:cs typeface="Cambria"/>
              </a:rPr>
              <a:t>oksidan</a:t>
            </a:r>
            <a:r>
              <a:rPr sz="2000" b="1" spc="204">
                <a:solidFill>
                  <a:srgbClr val="FFFFFF"/>
                </a:solidFill>
                <a:latin typeface="Cambria"/>
                <a:cs typeface="Cambria"/>
              </a:rPr>
              <a:t> </a:t>
            </a:r>
            <a:r>
              <a:rPr sz="2000" b="1" spc="95" dirty="0">
                <a:solidFill>
                  <a:srgbClr val="FFFFFF"/>
                </a:solidFill>
                <a:latin typeface="Cambria"/>
                <a:cs typeface="Cambria"/>
              </a:rPr>
              <a:t>ajana</a:t>
            </a:r>
            <a:r>
              <a:rPr sz="2000" b="1" spc="210" dirty="0">
                <a:solidFill>
                  <a:srgbClr val="FFFFFF"/>
                </a:solidFill>
                <a:latin typeface="Cambria"/>
                <a:cs typeface="Cambria"/>
              </a:rPr>
              <a:t> </a:t>
            </a:r>
            <a:r>
              <a:rPr sz="2000" b="1" spc="100" dirty="0">
                <a:solidFill>
                  <a:srgbClr val="FFFFFF"/>
                </a:solidFill>
                <a:latin typeface="Cambria"/>
                <a:cs typeface="Cambria"/>
              </a:rPr>
              <a:t>dönüşerek</a:t>
            </a:r>
            <a:r>
              <a:rPr sz="2000" b="1" spc="195" dirty="0">
                <a:solidFill>
                  <a:srgbClr val="FFFFFF"/>
                </a:solidFill>
                <a:latin typeface="Cambria"/>
                <a:cs typeface="Cambria"/>
              </a:rPr>
              <a:t> </a:t>
            </a:r>
            <a:r>
              <a:rPr sz="2000" b="1" spc="100" dirty="0">
                <a:solidFill>
                  <a:srgbClr val="FFFFFF"/>
                </a:solidFill>
                <a:latin typeface="Cambria"/>
                <a:cs typeface="Cambria"/>
              </a:rPr>
              <a:t>reaktif </a:t>
            </a:r>
            <a:r>
              <a:rPr sz="2000" b="1" spc="-425" dirty="0">
                <a:solidFill>
                  <a:srgbClr val="FFFFFF"/>
                </a:solidFill>
                <a:latin typeface="Cambria"/>
                <a:cs typeface="Cambria"/>
              </a:rPr>
              <a:t> </a:t>
            </a:r>
            <a:r>
              <a:rPr sz="2000" b="1" spc="110" dirty="0">
                <a:solidFill>
                  <a:srgbClr val="FFFFFF"/>
                </a:solidFill>
                <a:latin typeface="Cambria"/>
                <a:cs typeface="Cambria"/>
              </a:rPr>
              <a:t>oksijen</a:t>
            </a:r>
            <a:r>
              <a:rPr sz="2000" b="1" spc="200" dirty="0">
                <a:solidFill>
                  <a:srgbClr val="FFFFFF"/>
                </a:solidFill>
                <a:latin typeface="Cambria"/>
                <a:cs typeface="Cambria"/>
              </a:rPr>
              <a:t> </a:t>
            </a:r>
            <a:r>
              <a:rPr sz="2000" b="1" spc="95" dirty="0">
                <a:solidFill>
                  <a:srgbClr val="FFFFFF"/>
                </a:solidFill>
                <a:latin typeface="Cambria"/>
                <a:cs typeface="Cambria"/>
              </a:rPr>
              <a:t>ürünlerinin</a:t>
            </a:r>
            <a:r>
              <a:rPr sz="2000" b="1" spc="229" dirty="0">
                <a:solidFill>
                  <a:srgbClr val="FFFFFF"/>
                </a:solidFill>
                <a:latin typeface="Cambria"/>
                <a:cs typeface="Cambria"/>
              </a:rPr>
              <a:t> </a:t>
            </a:r>
            <a:r>
              <a:rPr sz="2000" b="1" spc="75" dirty="0">
                <a:solidFill>
                  <a:srgbClr val="FFFFFF"/>
                </a:solidFill>
                <a:latin typeface="Cambria"/>
                <a:cs typeface="Cambria"/>
              </a:rPr>
              <a:t>(ROS) </a:t>
            </a:r>
            <a:r>
              <a:rPr sz="2000" b="1" spc="80" dirty="0">
                <a:solidFill>
                  <a:srgbClr val="FFFFFF"/>
                </a:solidFill>
                <a:latin typeface="Cambria"/>
                <a:cs typeface="Cambria"/>
              </a:rPr>
              <a:t> </a:t>
            </a:r>
            <a:r>
              <a:rPr sz="2000" b="1" spc="120" dirty="0">
                <a:solidFill>
                  <a:srgbClr val="FFFFFF"/>
                </a:solidFill>
                <a:latin typeface="Cambria"/>
                <a:cs typeface="Cambria"/>
              </a:rPr>
              <a:t>toplanmasına</a:t>
            </a:r>
            <a:r>
              <a:rPr sz="2000" b="1" spc="190" dirty="0">
                <a:solidFill>
                  <a:srgbClr val="FFFFFF"/>
                </a:solidFill>
                <a:latin typeface="Cambria"/>
                <a:cs typeface="Cambria"/>
              </a:rPr>
              <a:t> </a:t>
            </a:r>
            <a:r>
              <a:rPr sz="2000" b="1" spc="114" dirty="0">
                <a:solidFill>
                  <a:srgbClr val="FFFFFF"/>
                </a:solidFill>
                <a:latin typeface="Cambria"/>
                <a:cs typeface="Cambria"/>
              </a:rPr>
              <a:t>yol</a:t>
            </a:r>
            <a:r>
              <a:rPr sz="2000" b="1" spc="204" dirty="0">
                <a:solidFill>
                  <a:srgbClr val="FFFFFF"/>
                </a:solidFill>
                <a:latin typeface="Cambria"/>
                <a:cs typeface="Cambria"/>
              </a:rPr>
              <a:t> </a:t>
            </a:r>
            <a:r>
              <a:rPr sz="2000" b="1" spc="95" dirty="0">
                <a:solidFill>
                  <a:srgbClr val="FFFFFF"/>
                </a:solidFill>
                <a:latin typeface="Cambria"/>
                <a:cs typeface="Cambria"/>
              </a:rPr>
              <a:t>açar</a:t>
            </a:r>
            <a:endParaRPr sz="2000">
              <a:latin typeface="Cambria"/>
              <a:cs typeface="Cambria"/>
            </a:endParaRPr>
          </a:p>
          <a:p>
            <a:pPr>
              <a:lnSpc>
                <a:spcPct val="100000"/>
              </a:lnSpc>
              <a:spcBef>
                <a:spcPts val="40"/>
              </a:spcBef>
            </a:pPr>
            <a:endParaRPr sz="2200">
              <a:latin typeface="Cambria"/>
              <a:cs typeface="Cambri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120140" y="762000"/>
            <a:ext cx="2842260" cy="751488"/>
          </a:xfrm>
          <a:prstGeom prst="rect">
            <a:avLst/>
          </a:prstGeom>
          <a:solidFill>
            <a:schemeClr val="accent4">
              <a:lumMod val="60000"/>
              <a:lumOff val="40000"/>
            </a:schemeClr>
          </a:solidFill>
        </p:spPr>
        <p:txBody>
          <a:bodyPr vert="horz" wrap="square" lIns="0" tIns="12700" rIns="0" bIns="0" rtlCol="0">
            <a:spAutoFit/>
          </a:bodyPr>
          <a:lstStyle/>
          <a:p>
            <a:pPr marL="12700" marR="5080">
              <a:lnSpc>
                <a:spcPct val="100000"/>
              </a:lnSpc>
              <a:spcBef>
                <a:spcPts val="100"/>
              </a:spcBef>
            </a:pPr>
            <a:r>
              <a:rPr lang="tr-TR" sz="2400" i="0" spc="240">
                <a:solidFill>
                  <a:schemeClr val="tx1"/>
                </a:solidFill>
                <a:uFill>
                  <a:solidFill>
                    <a:srgbClr val="DBEDF4"/>
                  </a:solidFill>
                </a:uFill>
              </a:rPr>
              <a:t>MİKROBESİN</a:t>
            </a:r>
            <a:br>
              <a:rPr lang="tr-TR" sz="2400" i="0" spc="240">
                <a:solidFill>
                  <a:schemeClr val="tx1"/>
                </a:solidFill>
                <a:uFill>
                  <a:solidFill>
                    <a:srgbClr val="DBEDF4"/>
                  </a:solidFill>
                </a:uFill>
              </a:rPr>
            </a:br>
            <a:r>
              <a:rPr lang="tr-TR" sz="2400" i="0" spc="240">
                <a:solidFill>
                  <a:schemeClr val="tx1"/>
                </a:solidFill>
                <a:uFill>
                  <a:solidFill>
                    <a:srgbClr val="DBEDF4"/>
                  </a:solidFill>
                </a:uFill>
                <a:latin typeface="Cambria"/>
                <a:cs typeface="Cambria"/>
              </a:rPr>
              <a:t>EKSİKLİKLERİ</a:t>
            </a:r>
            <a:endParaRPr lang="tr-TR" sz="2400">
              <a:solidFill>
                <a:schemeClr val="tx1"/>
              </a:solidFill>
              <a:latin typeface="Cambria"/>
              <a:cs typeface="Cambria"/>
            </a:endParaRPr>
          </a:p>
        </p:txBody>
      </p:sp>
      <p:sp>
        <p:nvSpPr>
          <p:cNvPr id="10" name="Metin kutusu 9">
            <a:extLst>
              <a:ext uri="{FF2B5EF4-FFF2-40B4-BE49-F238E27FC236}">
                <a16:creationId xmlns:a16="http://schemas.microsoft.com/office/drawing/2014/main" id="{BEADFC43-FA34-8D77-0E03-672E847C10B5}"/>
              </a:ext>
            </a:extLst>
          </p:cNvPr>
          <p:cNvSpPr txBox="1"/>
          <p:nvPr/>
        </p:nvSpPr>
        <p:spPr>
          <a:xfrm>
            <a:off x="911087" y="2111826"/>
            <a:ext cx="3414319" cy="3801041"/>
          </a:xfrm>
          <a:prstGeom prst="rect">
            <a:avLst/>
          </a:prstGeom>
          <a:noFill/>
        </p:spPr>
        <p:txBody>
          <a:bodyPr wrap="square">
            <a:spAutoFit/>
          </a:bodyPr>
          <a:lstStyle/>
          <a:p>
            <a:pPr marL="297814" indent="-285750">
              <a:lnSpc>
                <a:spcPct val="100000"/>
              </a:lnSpc>
              <a:spcBef>
                <a:spcPts val="675"/>
              </a:spcBef>
              <a:buClr>
                <a:schemeClr val="accent4">
                  <a:lumMod val="60000"/>
                  <a:lumOff val="40000"/>
                </a:schemeClr>
              </a:buClr>
              <a:buSzPct val="95833"/>
              <a:buFont typeface="Wingdings" panose="05000000000000000000" pitchFamily="2" charset="2"/>
              <a:buChar char="v"/>
              <a:tabLst>
                <a:tab pos="120650" algn="l"/>
              </a:tabLst>
            </a:pPr>
            <a:r>
              <a:rPr lang="tr-TR" sz="1800" b="1" spc="140">
                <a:latin typeface="Cambria"/>
                <a:cs typeface="Cambria"/>
              </a:rPr>
              <a:t>Beslenme</a:t>
            </a:r>
            <a:r>
              <a:rPr lang="tr-TR" sz="1800" b="1" spc="245">
                <a:latin typeface="Cambria"/>
                <a:cs typeface="Cambria"/>
              </a:rPr>
              <a:t> </a:t>
            </a:r>
            <a:r>
              <a:rPr lang="tr-TR" sz="1800" b="1" spc="120">
                <a:latin typeface="Cambria"/>
                <a:cs typeface="Cambria"/>
              </a:rPr>
              <a:t>Anemileri</a:t>
            </a:r>
            <a:endParaRPr lang="tr-TR" sz="1800" b="1">
              <a:latin typeface="Cambria"/>
              <a:cs typeface="Cambria"/>
            </a:endParaRPr>
          </a:p>
          <a:p>
            <a:pPr marL="298450" marR="1066165" indent="-285750">
              <a:lnSpc>
                <a:spcPct val="100000"/>
              </a:lnSpc>
              <a:spcBef>
                <a:spcPts val="575"/>
              </a:spcBef>
              <a:buClr>
                <a:schemeClr val="accent4">
                  <a:lumMod val="60000"/>
                  <a:lumOff val="40000"/>
                </a:schemeClr>
              </a:buClr>
              <a:buSzPct val="95833"/>
              <a:buFont typeface="Wingdings" panose="05000000000000000000" pitchFamily="2" charset="2"/>
              <a:buChar char="v"/>
              <a:tabLst>
                <a:tab pos="120650" algn="l"/>
              </a:tabLst>
            </a:pPr>
            <a:r>
              <a:rPr lang="tr-TR" sz="1800" b="1" spc="170">
                <a:latin typeface="Cambria"/>
                <a:cs typeface="Cambria"/>
              </a:rPr>
              <a:t>İyot</a:t>
            </a:r>
            <a:r>
              <a:rPr lang="tr-TR" sz="1800" b="1" spc="200">
                <a:latin typeface="Cambria"/>
                <a:cs typeface="Cambria"/>
              </a:rPr>
              <a:t> </a:t>
            </a:r>
            <a:r>
              <a:rPr lang="tr-TR" sz="1800" b="1" spc="125">
                <a:latin typeface="Cambria"/>
                <a:cs typeface="Cambria"/>
              </a:rPr>
              <a:t>Yetersizliği </a:t>
            </a:r>
            <a:r>
              <a:rPr lang="tr-TR" sz="1800" b="1" spc="-515">
                <a:latin typeface="Cambria"/>
                <a:cs typeface="Cambria"/>
              </a:rPr>
              <a:t> </a:t>
            </a:r>
            <a:r>
              <a:rPr lang="tr-TR" sz="1800" b="1" spc="120">
                <a:latin typeface="Cambria"/>
                <a:cs typeface="Cambria"/>
              </a:rPr>
              <a:t>Hastalıkları</a:t>
            </a:r>
            <a:endParaRPr lang="tr-TR" sz="1800" b="1">
              <a:latin typeface="Cambria"/>
              <a:cs typeface="Cambria"/>
            </a:endParaRPr>
          </a:p>
          <a:p>
            <a:pPr marL="297814" indent="-285750">
              <a:lnSpc>
                <a:spcPct val="100000"/>
              </a:lnSpc>
              <a:spcBef>
                <a:spcPts val="575"/>
              </a:spcBef>
              <a:buClr>
                <a:schemeClr val="accent4">
                  <a:lumMod val="60000"/>
                  <a:lumOff val="40000"/>
                </a:schemeClr>
              </a:buClr>
              <a:buSzPct val="95833"/>
              <a:buFont typeface="Wingdings" panose="05000000000000000000" pitchFamily="2" charset="2"/>
              <a:buChar char="v"/>
              <a:tabLst>
                <a:tab pos="120650" algn="l"/>
              </a:tabLst>
            </a:pPr>
            <a:r>
              <a:rPr lang="tr-TR" sz="1800" b="1" spc="165">
                <a:latin typeface="Cambria"/>
                <a:cs typeface="Cambria"/>
              </a:rPr>
              <a:t>A</a:t>
            </a:r>
            <a:r>
              <a:rPr lang="tr-TR" sz="1800" b="1" spc="254">
                <a:latin typeface="Cambria"/>
                <a:cs typeface="Cambria"/>
              </a:rPr>
              <a:t> </a:t>
            </a:r>
            <a:r>
              <a:rPr lang="tr-TR" sz="1800" b="1" spc="160">
                <a:latin typeface="Cambria"/>
                <a:cs typeface="Cambria"/>
              </a:rPr>
              <a:t>Vitamini</a:t>
            </a:r>
            <a:r>
              <a:rPr lang="tr-TR" sz="1800" b="1" spc="254">
                <a:latin typeface="Cambria"/>
                <a:cs typeface="Cambria"/>
              </a:rPr>
              <a:t> </a:t>
            </a:r>
            <a:r>
              <a:rPr lang="tr-TR" sz="1800" b="1" spc="125">
                <a:latin typeface="Cambria"/>
                <a:cs typeface="Cambria"/>
              </a:rPr>
              <a:t>Yetersizliği</a:t>
            </a:r>
            <a:endParaRPr lang="tr-TR" sz="1800" b="1">
              <a:latin typeface="Cambria"/>
              <a:cs typeface="Cambria"/>
            </a:endParaRPr>
          </a:p>
          <a:p>
            <a:pPr marL="12700">
              <a:lnSpc>
                <a:spcPct val="100000"/>
              </a:lnSpc>
              <a:spcBef>
                <a:spcPts val="5"/>
              </a:spcBef>
              <a:buClr>
                <a:schemeClr val="accent4">
                  <a:lumMod val="60000"/>
                  <a:lumOff val="40000"/>
                </a:schemeClr>
              </a:buClr>
            </a:pPr>
            <a:r>
              <a:rPr lang="tr-TR" sz="1800" b="1" spc="120">
                <a:latin typeface="Cambria"/>
                <a:cs typeface="Cambria"/>
              </a:rPr>
              <a:t>     Hastalıkları</a:t>
            </a:r>
            <a:endParaRPr lang="tr-TR" sz="1800" b="1">
              <a:latin typeface="Cambria"/>
              <a:cs typeface="Cambria"/>
            </a:endParaRPr>
          </a:p>
          <a:p>
            <a:pPr marL="297814" indent="-285750">
              <a:lnSpc>
                <a:spcPct val="100000"/>
              </a:lnSpc>
              <a:spcBef>
                <a:spcPts val="575"/>
              </a:spcBef>
              <a:buClr>
                <a:schemeClr val="accent4">
                  <a:lumMod val="60000"/>
                  <a:lumOff val="40000"/>
                </a:schemeClr>
              </a:buClr>
              <a:buSzPct val="95833"/>
              <a:buFont typeface="Wingdings" panose="05000000000000000000" pitchFamily="2" charset="2"/>
              <a:buChar char="v"/>
              <a:tabLst>
                <a:tab pos="120650" algn="l"/>
              </a:tabLst>
            </a:pPr>
            <a:r>
              <a:rPr lang="tr-TR" sz="1800" b="1" spc="195">
                <a:latin typeface="Cambria"/>
                <a:cs typeface="Cambria"/>
              </a:rPr>
              <a:t>Çinko</a:t>
            </a:r>
            <a:r>
              <a:rPr lang="tr-TR" sz="1800" b="1" spc="245">
                <a:latin typeface="Cambria"/>
                <a:cs typeface="Cambria"/>
              </a:rPr>
              <a:t> </a:t>
            </a:r>
            <a:r>
              <a:rPr lang="tr-TR" sz="1800" b="1" spc="125">
                <a:latin typeface="Cambria"/>
                <a:cs typeface="Cambria"/>
              </a:rPr>
              <a:t>Yetersizliği</a:t>
            </a:r>
            <a:endParaRPr lang="tr-TR" sz="1800" b="1">
              <a:latin typeface="Cambria"/>
              <a:cs typeface="Cambria"/>
            </a:endParaRPr>
          </a:p>
          <a:p>
            <a:pPr marL="298450" marR="1048385" indent="-285750">
              <a:lnSpc>
                <a:spcPct val="100000"/>
              </a:lnSpc>
              <a:spcBef>
                <a:spcPts val="575"/>
              </a:spcBef>
              <a:buClr>
                <a:schemeClr val="accent4">
                  <a:lumMod val="60000"/>
                  <a:lumOff val="40000"/>
                </a:schemeClr>
              </a:buClr>
              <a:buSzPct val="95833"/>
              <a:buFont typeface="Wingdings" panose="05000000000000000000" pitchFamily="2" charset="2"/>
              <a:buChar char="v"/>
              <a:tabLst>
                <a:tab pos="120650" algn="l"/>
              </a:tabLst>
            </a:pPr>
            <a:r>
              <a:rPr lang="tr-TR" sz="1800" b="1" spc="165">
                <a:latin typeface="Cambria"/>
                <a:cs typeface="Cambria"/>
              </a:rPr>
              <a:t>Folat</a:t>
            </a:r>
            <a:r>
              <a:rPr lang="tr-TR" sz="1800" b="1" spc="245">
                <a:latin typeface="Cambria"/>
                <a:cs typeface="Cambria"/>
              </a:rPr>
              <a:t> </a:t>
            </a:r>
            <a:r>
              <a:rPr lang="tr-TR" sz="1800" b="1" spc="140">
                <a:latin typeface="Cambria"/>
                <a:cs typeface="Cambria"/>
              </a:rPr>
              <a:t>ve</a:t>
            </a:r>
            <a:r>
              <a:rPr lang="tr-TR" sz="1800" b="1" spc="245">
                <a:latin typeface="Cambria"/>
                <a:cs typeface="Cambria"/>
              </a:rPr>
              <a:t> </a:t>
            </a:r>
            <a:r>
              <a:rPr lang="tr-TR" sz="1800" b="1" spc="110">
                <a:latin typeface="Cambria"/>
                <a:cs typeface="Cambria"/>
              </a:rPr>
              <a:t>Diğer</a:t>
            </a:r>
            <a:r>
              <a:rPr lang="tr-TR" sz="1800" b="1" spc="165">
                <a:latin typeface="Cambria"/>
                <a:cs typeface="Cambria"/>
              </a:rPr>
              <a:t>B </a:t>
            </a:r>
            <a:r>
              <a:rPr lang="tr-TR" sz="1800" b="1" spc="-515">
                <a:latin typeface="Cambria"/>
                <a:cs typeface="Cambria"/>
              </a:rPr>
              <a:t> </a:t>
            </a:r>
            <a:r>
              <a:rPr lang="tr-TR" sz="1800" b="1" spc="135">
                <a:latin typeface="Cambria"/>
                <a:cs typeface="Cambria"/>
              </a:rPr>
              <a:t>Vitaminlerinin </a:t>
            </a:r>
            <a:r>
              <a:rPr lang="tr-TR" sz="1800" b="1" spc="140">
                <a:latin typeface="Cambria"/>
                <a:cs typeface="Cambria"/>
              </a:rPr>
              <a:t> </a:t>
            </a:r>
            <a:r>
              <a:rPr lang="tr-TR" sz="1800" b="1" spc="110">
                <a:latin typeface="Cambria"/>
                <a:cs typeface="Cambria"/>
              </a:rPr>
              <a:t>Yetersizlikleri</a:t>
            </a:r>
            <a:endParaRPr lang="tr-TR" sz="1800" b="1">
              <a:latin typeface="Cambria"/>
              <a:cs typeface="Cambria"/>
            </a:endParaRPr>
          </a:p>
          <a:p>
            <a:pPr marL="297814" indent="-285750">
              <a:lnSpc>
                <a:spcPct val="100000"/>
              </a:lnSpc>
              <a:spcBef>
                <a:spcPts val="580"/>
              </a:spcBef>
              <a:buClr>
                <a:schemeClr val="accent4">
                  <a:lumMod val="60000"/>
                  <a:lumOff val="40000"/>
                </a:schemeClr>
              </a:buClr>
              <a:buSzPct val="95833"/>
              <a:buFont typeface="Wingdings" panose="05000000000000000000" pitchFamily="2" charset="2"/>
              <a:buChar char="v"/>
              <a:tabLst>
                <a:tab pos="120650" algn="l"/>
              </a:tabLst>
            </a:pPr>
            <a:r>
              <a:rPr lang="tr-TR" sz="1800" b="1" spc="105">
                <a:latin typeface="Cambria"/>
                <a:cs typeface="Cambria"/>
              </a:rPr>
              <a:t>Diğer</a:t>
            </a:r>
            <a:r>
              <a:rPr lang="tr-TR" sz="1800" b="1" spc="254">
                <a:latin typeface="Cambria"/>
                <a:cs typeface="Cambria"/>
              </a:rPr>
              <a:t> </a:t>
            </a:r>
            <a:r>
              <a:rPr lang="tr-TR" sz="1800" b="1" spc="160">
                <a:latin typeface="Cambria"/>
                <a:cs typeface="Cambria"/>
              </a:rPr>
              <a:t>vitamin</a:t>
            </a:r>
            <a:r>
              <a:rPr lang="tr-TR" sz="1800" b="1" spc="254">
                <a:latin typeface="Cambria"/>
                <a:cs typeface="Cambria"/>
              </a:rPr>
              <a:t> </a:t>
            </a:r>
            <a:r>
              <a:rPr lang="tr-TR" sz="1800" b="1" spc="135">
                <a:latin typeface="Cambria"/>
                <a:cs typeface="Cambria"/>
              </a:rPr>
              <a:t>ve</a:t>
            </a:r>
            <a:endParaRPr lang="tr-TR" sz="1800" b="1">
              <a:latin typeface="Cambria"/>
              <a:cs typeface="Cambria"/>
            </a:endParaRPr>
          </a:p>
          <a:p>
            <a:pPr marL="298450" indent="-285750">
              <a:lnSpc>
                <a:spcPct val="100000"/>
              </a:lnSpc>
              <a:buClr>
                <a:schemeClr val="accent4">
                  <a:lumMod val="60000"/>
                  <a:lumOff val="40000"/>
                </a:schemeClr>
              </a:buClr>
              <a:buFont typeface="Wingdings" panose="05000000000000000000" pitchFamily="2" charset="2"/>
              <a:buChar char="v"/>
            </a:pPr>
            <a:r>
              <a:rPr lang="tr-TR" sz="1800" b="1" spc="114">
                <a:latin typeface="Cambria"/>
                <a:cs typeface="Cambria"/>
              </a:rPr>
              <a:t>Mineral</a:t>
            </a:r>
            <a:r>
              <a:rPr lang="tr-TR" sz="1800" b="1" spc="245">
                <a:latin typeface="Cambria"/>
                <a:cs typeface="Cambria"/>
              </a:rPr>
              <a:t> </a:t>
            </a:r>
            <a:r>
              <a:rPr lang="tr-TR" sz="1800" b="1" spc="110">
                <a:latin typeface="Cambria"/>
                <a:cs typeface="Cambria"/>
              </a:rPr>
              <a:t>Yetersizlikleri</a:t>
            </a:r>
            <a:endParaRPr lang="tr-TR" sz="1800" b="1">
              <a:latin typeface="Cambria"/>
              <a:cs typeface="Cambria"/>
            </a:endParaRPr>
          </a:p>
        </p:txBody>
      </p:sp>
      <p:sp>
        <p:nvSpPr>
          <p:cNvPr id="12" name="Metin kutusu 11">
            <a:extLst>
              <a:ext uri="{FF2B5EF4-FFF2-40B4-BE49-F238E27FC236}">
                <a16:creationId xmlns:a16="http://schemas.microsoft.com/office/drawing/2014/main" id="{370389BA-4A14-1ADE-D640-839716ED1A91}"/>
              </a:ext>
            </a:extLst>
          </p:cNvPr>
          <p:cNvSpPr txBox="1"/>
          <p:nvPr/>
        </p:nvSpPr>
        <p:spPr>
          <a:xfrm>
            <a:off x="4876800" y="822017"/>
            <a:ext cx="3581400" cy="5427127"/>
          </a:xfrm>
          <a:prstGeom prst="rect">
            <a:avLst/>
          </a:prstGeom>
          <a:noFill/>
        </p:spPr>
        <p:txBody>
          <a:bodyPr wrap="square">
            <a:spAutoFit/>
          </a:bodyPr>
          <a:lstStyle/>
          <a:p>
            <a:pPr marL="297816" indent="-285750">
              <a:lnSpc>
                <a:spcPct val="100000"/>
              </a:lnSpc>
              <a:spcBef>
                <a:spcPts val="385"/>
              </a:spcBef>
              <a:buClr>
                <a:schemeClr val="accent4">
                  <a:lumMod val="60000"/>
                  <a:lumOff val="40000"/>
                </a:schemeClr>
              </a:buClr>
              <a:buFont typeface="Wingdings" panose="05000000000000000000" pitchFamily="2" charset="2"/>
              <a:buChar char="v"/>
              <a:tabLst>
                <a:tab pos="116839" algn="l"/>
              </a:tabLst>
            </a:pPr>
            <a:r>
              <a:rPr lang="tr-TR" sz="1800" b="1" spc="140">
                <a:latin typeface="Cambria"/>
                <a:cs typeface="Cambria"/>
              </a:rPr>
              <a:t>Yüksek</a:t>
            </a:r>
            <a:r>
              <a:rPr lang="tr-TR" sz="1800" b="1" spc="250">
                <a:latin typeface="Cambria"/>
                <a:cs typeface="Cambria"/>
              </a:rPr>
              <a:t> </a:t>
            </a:r>
            <a:r>
              <a:rPr lang="tr-TR" sz="1800" b="1" spc="130">
                <a:latin typeface="Cambria"/>
                <a:cs typeface="Cambria"/>
              </a:rPr>
              <a:t>ölüm</a:t>
            </a:r>
            <a:r>
              <a:rPr lang="tr-TR" sz="1800" b="1" spc="265">
                <a:latin typeface="Cambria"/>
                <a:cs typeface="Cambria"/>
              </a:rPr>
              <a:t> </a:t>
            </a:r>
            <a:r>
              <a:rPr lang="tr-TR" sz="1800" b="1" spc="70">
                <a:latin typeface="Cambria"/>
                <a:cs typeface="Cambria"/>
              </a:rPr>
              <a:t>oranları</a:t>
            </a:r>
            <a:endParaRPr lang="tr-TR" sz="1800">
              <a:latin typeface="Cambria"/>
              <a:cs typeface="Cambria"/>
            </a:endParaRPr>
          </a:p>
          <a:p>
            <a:pPr marL="298450" marR="360680" indent="-285750">
              <a:lnSpc>
                <a:spcPts val="2640"/>
              </a:lnSpc>
              <a:spcBef>
                <a:spcPts val="595"/>
              </a:spcBef>
              <a:buClr>
                <a:schemeClr val="accent4">
                  <a:lumMod val="60000"/>
                  <a:lumOff val="40000"/>
                </a:schemeClr>
              </a:buClr>
              <a:buFont typeface="Wingdings" panose="05000000000000000000" pitchFamily="2" charset="2"/>
              <a:buChar char="v"/>
              <a:tabLst>
                <a:tab pos="116839" algn="l"/>
              </a:tabLst>
            </a:pPr>
            <a:r>
              <a:rPr lang="tr-TR" sz="1800" b="1" spc="155">
                <a:latin typeface="Cambria"/>
                <a:cs typeface="Cambria"/>
              </a:rPr>
              <a:t>Büyüme</a:t>
            </a:r>
            <a:r>
              <a:rPr lang="tr-TR" sz="1800" b="1" spc="235">
                <a:latin typeface="Cambria"/>
                <a:cs typeface="Cambria"/>
              </a:rPr>
              <a:t> </a:t>
            </a:r>
            <a:r>
              <a:rPr lang="tr-TR" sz="1800" b="1" spc="125">
                <a:latin typeface="Cambria"/>
                <a:cs typeface="Cambria"/>
              </a:rPr>
              <a:t>ve</a:t>
            </a:r>
            <a:r>
              <a:rPr lang="tr-TR" sz="1800" b="1" spc="225">
                <a:latin typeface="Cambria"/>
                <a:cs typeface="Cambria"/>
              </a:rPr>
              <a:t> </a:t>
            </a:r>
            <a:r>
              <a:rPr lang="tr-TR" sz="1800" b="1" spc="120">
                <a:latin typeface="Cambria"/>
                <a:cs typeface="Cambria"/>
              </a:rPr>
              <a:t>gelişme </a:t>
            </a:r>
            <a:r>
              <a:rPr lang="tr-TR" sz="1800" b="1" spc="-470">
                <a:latin typeface="Cambria"/>
                <a:cs typeface="Cambria"/>
              </a:rPr>
              <a:t> </a:t>
            </a:r>
            <a:r>
              <a:rPr lang="tr-TR" sz="1800" b="1" spc="85">
                <a:latin typeface="Cambria"/>
                <a:cs typeface="Cambria"/>
              </a:rPr>
              <a:t>geriliği</a:t>
            </a:r>
            <a:endParaRPr lang="tr-TR" sz="1800">
              <a:latin typeface="Cambria"/>
              <a:cs typeface="Cambria"/>
            </a:endParaRPr>
          </a:p>
          <a:p>
            <a:pPr marL="297816" indent="-285750">
              <a:lnSpc>
                <a:spcPts val="2750"/>
              </a:lnSpc>
              <a:spcBef>
                <a:spcPts val="340"/>
              </a:spcBef>
              <a:buClr>
                <a:schemeClr val="accent4">
                  <a:lumMod val="60000"/>
                  <a:lumOff val="40000"/>
                </a:schemeClr>
              </a:buClr>
              <a:buFont typeface="Wingdings" panose="05000000000000000000" pitchFamily="2" charset="2"/>
              <a:buChar char="v"/>
              <a:tabLst>
                <a:tab pos="116839" algn="l"/>
              </a:tabLst>
            </a:pPr>
            <a:r>
              <a:rPr lang="tr-TR" sz="1800" b="1" spc="140">
                <a:latin typeface="Cambria"/>
                <a:cs typeface="Cambria"/>
              </a:rPr>
              <a:t>Beyin</a:t>
            </a:r>
            <a:r>
              <a:rPr lang="tr-TR" sz="1800" b="1" spc="220">
                <a:latin typeface="Cambria"/>
                <a:cs typeface="Cambria"/>
              </a:rPr>
              <a:t> </a:t>
            </a:r>
            <a:r>
              <a:rPr lang="tr-TR" sz="1800" b="1" spc="120">
                <a:latin typeface="Cambria"/>
                <a:cs typeface="Cambria"/>
              </a:rPr>
              <a:t>gelişmesinde</a:t>
            </a:r>
            <a:endParaRPr lang="tr-TR" sz="1800">
              <a:latin typeface="Cambria"/>
              <a:cs typeface="Cambria"/>
            </a:endParaRPr>
          </a:p>
          <a:p>
            <a:pPr marL="12700">
              <a:lnSpc>
                <a:spcPts val="2630"/>
              </a:lnSpc>
              <a:buClr>
                <a:schemeClr val="accent4">
                  <a:lumMod val="60000"/>
                  <a:lumOff val="40000"/>
                </a:schemeClr>
              </a:buClr>
            </a:pPr>
            <a:r>
              <a:rPr lang="tr-TR" sz="1800" b="1" spc="85">
                <a:latin typeface="Cambria"/>
                <a:cs typeface="Cambria"/>
              </a:rPr>
              <a:t>     gerilik</a:t>
            </a:r>
            <a:endParaRPr lang="tr-TR" sz="1800">
              <a:latin typeface="Cambria"/>
              <a:cs typeface="Cambria"/>
            </a:endParaRPr>
          </a:p>
          <a:p>
            <a:pPr marL="297816" indent="-285750">
              <a:lnSpc>
                <a:spcPts val="2750"/>
              </a:lnSpc>
              <a:spcBef>
                <a:spcPts val="430"/>
              </a:spcBef>
              <a:buClr>
                <a:schemeClr val="accent4">
                  <a:lumMod val="60000"/>
                  <a:lumOff val="40000"/>
                </a:schemeClr>
              </a:buClr>
              <a:buFont typeface="Wingdings" panose="05000000000000000000" pitchFamily="2" charset="2"/>
              <a:buChar char="v"/>
              <a:tabLst>
                <a:tab pos="116839" algn="l"/>
              </a:tabLst>
            </a:pPr>
            <a:r>
              <a:rPr lang="tr-TR" sz="1800" b="1" spc="140">
                <a:latin typeface="Cambria"/>
                <a:cs typeface="Cambria"/>
              </a:rPr>
              <a:t>Anne</a:t>
            </a:r>
            <a:r>
              <a:rPr lang="tr-TR" sz="1800" b="1" spc="250">
                <a:latin typeface="Cambria"/>
                <a:cs typeface="Cambria"/>
              </a:rPr>
              <a:t> </a:t>
            </a:r>
            <a:r>
              <a:rPr lang="tr-TR" sz="1800" b="1" spc="114">
                <a:latin typeface="Cambria"/>
                <a:cs typeface="Cambria"/>
              </a:rPr>
              <a:t>sağlığının</a:t>
            </a:r>
            <a:endParaRPr lang="tr-TR" sz="1800">
              <a:latin typeface="Cambria"/>
              <a:cs typeface="Cambria"/>
            </a:endParaRPr>
          </a:p>
          <a:p>
            <a:pPr marL="12700">
              <a:lnSpc>
                <a:spcPts val="2630"/>
              </a:lnSpc>
              <a:buClr>
                <a:schemeClr val="accent4">
                  <a:lumMod val="60000"/>
                  <a:lumOff val="40000"/>
                </a:schemeClr>
              </a:buClr>
            </a:pPr>
            <a:r>
              <a:rPr lang="tr-TR" sz="1800" b="1" spc="135">
                <a:latin typeface="Cambria"/>
                <a:cs typeface="Cambria"/>
              </a:rPr>
              <a:t>     olumsuz</a:t>
            </a:r>
            <a:r>
              <a:rPr lang="tr-TR" sz="1800" b="1" spc="245">
                <a:latin typeface="Cambria"/>
                <a:cs typeface="Cambria"/>
              </a:rPr>
              <a:t> </a:t>
            </a:r>
            <a:r>
              <a:rPr lang="tr-TR" sz="1800" b="1" spc="130">
                <a:latin typeface="Cambria"/>
                <a:cs typeface="Cambria"/>
              </a:rPr>
              <a:t>etkilenmesi</a:t>
            </a:r>
            <a:endParaRPr lang="tr-TR" sz="1800">
              <a:latin typeface="Cambria"/>
              <a:cs typeface="Cambria"/>
            </a:endParaRPr>
          </a:p>
          <a:p>
            <a:pPr marL="297816" indent="-285750">
              <a:lnSpc>
                <a:spcPts val="2750"/>
              </a:lnSpc>
              <a:spcBef>
                <a:spcPts val="430"/>
              </a:spcBef>
              <a:buClr>
                <a:schemeClr val="accent4">
                  <a:lumMod val="60000"/>
                  <a:lumOff val="40000"/>
                </a:schemeClr>
              </a:buClr>
              <a:buFont typeface="Wingdings" panose="05000000000000000000" pitchFamily="2" charset="2"/>
              <a:buChar char="v"/>
              <a:tabLst>
                <a:tab pos="116839" algn="l"/>
              </a:tabLst>
            </a:pPr>
            <a:r>
              <a:rPr lang="tr-TR" sz="1800" b="1" spc="110">
                <a:latin typeface="Cambria"/>
                <a:cs typeface="Cambria"/>
              </a:rPr>
              <a:t>Üreme</a:t>
            </a:r>
            <a:r>
              <a:rPr lang="tr-TR" sz="1800" b="1" spc="240">
                <a:latin typeface="Cambria"/>
                <a:cs typeface="Cambria"/>
              </a:rPr>
              <a:t> </a:t>
            </a:r>
            <a:r>
              <a:rPr lang="tr-TR" sz="1800" b="1" spc="114">
                <a:latin typeface="Cambria"/>
                <a:cs typeface="Cambria"/>
              </a:rPr>
              <a:t>sağlığının</a:t>
            </a:r>
            <a:endParaRPr lang="tr-TR" sz="1800">
              <a:latin typeface="Cambria"/>
              <a:cs typeface="Cambria"/>
            </a:endParaRPr>
          </a:p>
          <a:p>
            <a:pPr marL="12700">
              <a:lnSpc>
                <a:spcPts val="2630"/>
              </a:lnSpc>
              <a:buClr>
                <a:schemeClr val="accent4">
                  <a:lumMod val="60000"/>
                  <a:lumOff val="40000"/>
                </a:schemeClr>
              </a:buClr>
            </a:pPr>
            <a:r>
              <a:rPr lang="tr-TR" sz="1800" b="1" spc="135">
                <a:latin typeface="Cambria"/>
                <a:cs typeface="Cambria"/>
              </a:rPr>
              <a:t>    olumsuz</a:t>
            </a:r>
            <a:r>
              <a:rPr lang="tr-TR" sz="1800" b="1" spc="245">
                <a:latin typeface="Cambria"/>
                <a:cs typeface="Cambria"/>
              </a:rPr>
              <a:t> </a:t>
            </a:r>
            <a:r>
              <a:rPr lang="tr-TR" sz="1800" b="1" spc="130">
                <a:latin typeface="Cambria"/>
                <a:cs typeface="Cambria"/>
              </a:rPr>
              <a:t>etkilenmesi</a:t>
            </a:r>
            <a:endParaRPr lang="tr-TR" sz="1800">
              <a:latin typeface="Cambria"/>
              <a:cs typeface="Cambria"/>
            </a:endParaRPr>
          </a:p>
          <a:p>
            <a:pPr marL="297816" indent="-285750">
              <a:lnSpc>
                <a:spcPct val="100000"/>
              </a:lnSpc>
              <a:spcBef>
                <a:spcPts val="430"/>
              </a:spcBef>
              <a:buClr>
                <a:schemeClr val="accent4">
                  <a:lumMod val="60000"/>
                  <a:lumOff val="40000"/>
                </a:schemeClr>
              </a:buClr>
              <a:buFont typeface="Wingdings" panose="05000000000000000000" pitchFamily="2" charset="2"/>
              <a:buChar char="v"/>
              <a:tabLst>
                <a:tab pos="116839" algn="l"/>
              </a:tabLst>
            </a:pPr>
            <a:r>
              <a:rPr lang="tr-TR" sz="1800" b="1" spc="140">
                <a:latin typeface="Cambria"/>
                <a:cs typeface="Cambria"/>
              </a:rPr>
              <a:t>Kalıcı</a:t>
            </a:r>
            <a:r>
              <a:rPr lang="tr-TR" sz="1800" b="1" spc="265">
                <a:latin typeface="Cambria"/>
                <a:cs typeface="Cambria"/>
              </a:rPr>
              <a:t> </a:t>
            </a:r>
            <a:r>
              <a:rPr lang="tr-TR" sz="1800" b="1" spc="110">
                <a:latin typeface="Cambria"/>
                <a:cs typeface="Cambria"/>
              </a:rPr>
              <a:t>fiziksel</a:t>
            </a:r>
            <a:r>
              <a:rPr lang="tr-TR" sz="1800" b="1" spc="254">
                <a:latin typeface="Cambria"/>
                <a:cs typeface="Cambria"/>
              </a:rPr>
              <a:t> </a:t>
            </a:r>
            <a:r>
              <a:rPr lang="tr-TR" sz="1800" b="1" spc="75">
                <a:latin typeface="Cambria"/>
                <a:cs typeface="Cambria"/>
              </a:rPr>
              <a:t>özürler</a:t>
            </a:r>
            <a:endParaRPr lang="tr-TR" sz="1800">
              <a:latin typeface="Cambria"/>
              <a:cs typeface="Cambria"/>
            </a:endParaRPr>
          </a:p>
          <a:p>
            <a:pPr marL="298450" indent="-285750">
              <a:lnSpc>
                <a:spcPct val="100000"/>
              </a:lnSpc>
              <a:spcBef>
                <a:spcPts val="505"/>
              </a:spcBef>
              <a:buClr>
                <a:schemeClr val="accent4">
                  <a:lumMod val="60000"/>
                  <a:lumOff val="40000"/>
                </a:schemeClr>
              </a:buClr>
              <a:buFont typeface="Wingdings" panose="05000000000000000000" pitchFamily="2" charset="2"/>
              <a:buChar char="v"/>
              <a:tabLst>
                <a:tab pos="210820" algn="l"/>
              </a:tabLst>
            </a:pPr>
            <a:r>
              <a:rPr lang="tr-TR" sz="1800" b="1" spc="110">
                <a:latin typeface="Cambria"/>
                <a:cs typeface="Cambria"/>
              </a:rPr>
              <a:t>Bağışıklık</a:t>
            </a:r>
            <a:r>
              <a:rPr lang="tr-TR" sz="1800" b="1" spc="245">
                <a:latin typeface="Cambria"/>
                <a:cs typeface="Cambria"/>
              </a:rPr>
              <a:t> </a:t>
            </a:r>
            <a:r>
              <a:rPr lang="tr-TR" sz="1800" b="1" spc="140">
                <a:latin typeface="Cambria"/>
                <a:cs typeface="Cambria"/>
              </a:rPr>
              <a:t>sisteminin</a:t>
            </a:r>
            <a:endParaRPr lang="tr-TR" sz="1800">
              <a:latin typeface="Cambria"/>
              <a:cs typeface="Cambria"/>
            </a:endParaRPr>
          </a:p>
          <a:p>
            <a:pPr marL="12700">
              <a:lnSpc>
                <a:spcPct val="100000"/>
              </a:lnSpc>
              <a:spcBef>
                <a:spcPts val="5"/>
              </a:spcBef>
              <a:buClr>
                <a:schemeClr val="accent4">
                  <a:lumMod val="60000"/>
                  <a:lumOff val="40000"/>
                </a:schemeClr>
              </a:buClr>
            </a:pPr>
            <a:r>
              <a:rPr lang="tr-TR" sz="1800" b="1" spc="65">
                <a:latin typeface="Cambria"/>
                <a:cs typeface="Cambria"/>
              </a:rPr>
              <a:t>      zarar</a:t>
            </a:r>
            <a:r>
              <a:rPr lang="tr-TR" sz="1800" b="1" spc="254">
                <a:latin typeface="Cambria"/>
                <a:cs typeface="Cambria"/>
              </a:rPr>
              <a:t> </a:t>
            </a:r>
            <a:r>
              <a:rPr lang="tr-TR" sz="1800" b="1" spc="110">
                <a:latin typeface="Cambria"/>
                <a:cs typeface="Cambria"/>
              </a:rPr>
              <a:t>görmesi</a:t>
            </a:r>
            <a:endParaRPr lang="tr-TR" sz="1800">
              <a:latin typeface="Cambria"/>
              <a:cs typeface="Cambria"/>
            </a:endParaRPr>
          </a:p>
          <a:p>
            <a:pPr marL="297816" indent="-285750">
              <a:lnSpc>
                <a:spcPts val="2750"/>
              </a:lnSpc>
              <a:spcBef>
                <a:spcPts val="425"/>
              </a:spcBef>
              <a:buClr>
                <a:schemeClr val="accent4">
                  <a:lumMod val="60000"/>
                  <a:lumOff val="40000"/>
                </a:schemeClr>
              </a:buClr>
              <a:buFont typeface="Wingdings" panose="05000000000000000000" pitchFamily="2" charset="2"/>
              <a:buChar char="v"/>
              <a:tabLst>
                <a:tab pos="116839" algn="l"/>
              </a:tabLst>
            </a:pPr>
            <a:r>
              <a:rPr lang="tr-TR" sz="1800" b="1" spc="114">
                <a:latin typeface="Cambria"/>
                <a:cs typeface="Cambria"/>
              </a:rPr>
              <a:t>Artan</a:t>
            </a:r>
            <a:r>
              <a:rPr lang="tr-TR" sz="1800" b="1" spc="245">
                <a:latin typeface="Cambria"/>
                <a:cs typeface="Cambria"/>
              </a:rPr>
              <a:t> </a:t>
            </a:r>
            <a:r>
              <a:rPr lang="tr-TR" sz="1800" b="1" spc="105">
                <a:latin typeface="Cambria"/>
                <a:cs typeface="Cambria"/>
              </a:rPr>
              <a:t>kronik</a:t>
            </a:r>
            <a:r>
              <a:rPr lang="tr-TR" sz="1800" b="1" spc="254">
                <a:latin typeface="Cambria"/>
                <a:cs typeface="Cambria"/>
              </a:rPr>
              <a:t> </a:t>
            </a:r>
            <a:r>
              <a:rPr lang="tr-TR" sz="1800" b="1" spc="125">
                <a:latin typeface="Cambria"/>
                <a:cs typeface="Cambria"/>
              </a:rPr>
              <a:t>hastalık</a:t>
            </a:r>
            <a:endParaRPr lang="tr-TR">
              <a:latin typeface="Cambria"/>
              <a:cs typeface="Cambria"/>
            </a:endParaRPr>
          </a:p>
          <a:p>
            <a:pPr marL="12066">
              <a:lnSpc>
                <a:spcPts val="2750"/>
              </a:lnSpc>
              <a:spcBef>
                <a:spcPts val="425"/>
              </a:spcBef>
              <a:buClr>
                <a:schemeClr val="accent4">
                  <a:lumMod val="60000"/>
                  <a:lumOff val="40000"/>
                </a:schemeClr>
              </a:buClr>
              <a:tabLst>
                <a:tab pos="116839" algn="l"/>
              </a:tabLst>
            </a:pPr>
            <a:r>
              <a:rPr lang="tr-TR" sz="1800" b="1" spc="90">
                <a:latin typeface="Cambria"/>
                <a:cs typeface="Cambria"/>
              </a:rPr>
              <a:t>     riski</a:t>
            </a:r>
            <a:endParaRPr lang="tr-TR" sz="1800">
              <a:latin typeface="Cambria"/>
              <a:cs typeface="Cambria"/>
            </a:endParaRPr>
          </a:p>
          <a:p>
            <a:pPr marL="297816" indent="-285750">
              <a:lnSpc>
                <a:spcPct val="100000"/>
              </a:lnSpc>
              <a:spcBef>
                <a:spcPts val="434"/>
              </a:spcBef>
              <a:buClr>
                <a:schemeClr val="accent4">
                  <a:lumMod val="60000"/>
                  <a:lumOff val="40000"/>
                </a:schemeClr>
              </a:buClr>
              <a:buFont typeface="Wingdings" panose="05000000000000000000" pitchFamily="2" charset="2"/>
              <a:buChar char="v"/>
              <a:tabLst>
                <a:tab pos="116839" algn="l"/>
              </a:tabLst>
            </a:pPr>
            <a:r>
              <a:rPr lang="tr-TR" sz="1800" b="1" spc="160">
                <a:latin typeface="Cambria"/>
                <a:cs typeface="Cambria"/>
              </a:rPr>
              <a:t>Ekonomik</a:t>
            </a:r>
            <a:r>
              <a:rPr lang="tr-TR" sz="1800" b="1" spc="260">
                <a:latin typeface="Cambria"/>
                <a:cs typeface="Cambria"/>
              </a:rPr>
              <a:t> </a:t>
            </a:r>
            <a:r>
              <a:rPr lang="tr-TR" sz="1800" b="1" spc="90">
                <a:latin typeface="Cambria"/>
                <a:cs typeface="Cambria"/>
              </a:rPr>
              <a:t>kayıplar</a:t>
            </a:r>
            <a:endParaRPr lang="tr-TR" sz="1800" dirty="0">
              <a:latin typeface="Cambria"/>
              <a:cs typeface="Cambria"/>
            </a:endParaRPr>
          </a:p>
        </p:txBody>
      </p:sp>
      <p:sp>
        <p:nvSpPr>
          <p:cNvPr id="13" name="object 12">
            <a:extLst>
              <a:ext uri="{FF2B5EF4-FFF2-40B4-BE49-F238E27FC236}">
                <a16:creationId xmlns:a16="http://schemas.microsoft.com/office/drawing/2014/main" id="{8151DA73-D014-8F8A-97D8-C2C743C9B6E0}"/>
              </a:ext>
            </a:extLst>
          </p:cNvPr>
          <p:cNvSpPr/>
          <p:nvPr/>
        </p:nvSpPr>
        <p:spPr>
          <a:xfrm>
            <a:off x="4038600" y="1963535"/>
            <a:ext cx="647700" cy="4056265"/>
          </a:xfrm>
          <a:custGeom>
            <a:avLst/>
            <a:gdLst/>
            <a:ahLst/>
            <a:cxnLst/>
            <a:rect l="l" t="t" r="r" b="b"/>
            <a:pathLst>
              <a:path w="216535" h="1079500">
                <a:moveTo>
                  <a:pt x="0" y="0"/>
                </a:moveTo>
                <a:lnTo>
                  <a:pt x="42142" y="9721"/>
                </a:lnTo>
                <a:lnTo>
                  <a:pt x="76533" y="36242"/>
                </a:lnTo>
                <a:lnTo>
                  <a:pt x="99708" y="75598"/>
                </a:lnTo>
                <a:lnTo>
                  <a:pt x="108203" y="123825"/>
                </a:lnTo>
                <a:lnTo>
                  <a:pt x="108203" y="415671"/>
                </a:lnTo>
                <a:lnTo>
                  <a:pt x="116699" y="463897"/>
                </a:lnTo>
                <a:lnTo>
                  <a:pt x="139874" y="503253"/>
                </a:lnTo>
                <a:lnTo>
                  <a:pt x="174265" y="529774"/>
                </a:lnTo>
                <a:lnTo>
                  <a:pt x="216407" y="539496"/>
                </a:lnTo>
                <a:lnTo>
                  <a:pt x="174265" y="549217"/>
                </a:lnTo>
                <a:lnTo>
                  <a:pt x="139874" y="575738"/>
                </a:lnTo>
                <a:lnTo>
                  <a:pt x="116699" y="615094"/>
                </a:lnTo>
                <a:lnTo>
                  <a:pt x="108203" y="663321"/>
                </a:lnTo>
                <a:lnTo>
                  <a:pt x="108203" y="955205"/>
                </a:lnTo>
                <a:lnTo>
                  <a:pt x="99708" y="1003387"/>
                </a:lnTo>
                <a:lnTo>
                  <a:pt x="76533" y="1042735"/>
                </a:lnTo>
                <a:lnTo>
                  <a:pt x="42142" y="1069263"/>
                </a:lnTo>
                <a:lnTo>
                  <a:pt x="0" y="1078992"/>
                </a:lnTo>
              </a:path>
            </a:pathLst>
          </a:custGeom>
          <a:ln w="38100">
            <a:solidFill>
              <a:schemeClr val="accent4">
                <a:lumMod val="60000"/>
                <a:lumOff val="40000"/>
              </a:schemeClr>
            </a:solidFill>
          </a:ln>
        </p:spPr>
        <p:txBody>
          <a:bodyPr wrap="square" lIns="0" tIns="0" rIns="0" bIns="0" rtlCol="0"/>
          <a:lstStyle/>
          <a:p>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18540" y="2064511"/>
            <a:ext cx="6468060" cy="3933769"/>
          </a:xfrm>
          <a:prstGeom prst="rect">
            <a:avLst/>
          </a:prstGeom>
        </p:spPr>
        <p:txBody>
          <a:bodyPr vert="horz" wrap="square" lIns="0" tIns="12065" rIns="0" bIns="0" rtlCol="0">
            <a:spAutoFit/>
          </a:bodyPr>
          <a:lstStyle/>
          <a:p>
            <a:pPr marL="469900" indent="-457200">
              <a:lnSpc>
                <a:spcPct val="100000"/>
              </a:lnSpc>
              <a:spcBef>
                <a:spcPts val="95"/>
              </a:spcBef>
              <a:buClr>
                <a:schemeClr val="accent4">
                  <a:lumMod val="60000"/>
                  <a:lumOff val="40000"/>
                </a:schemeClr>
              </a:buClr>
              <a:buSzPct val="108928"/>
              <a:buFont typeface="Wingdings" panose="05000000000000000000" pitchFamily="2" charset="2"/>
              <a:buChar char="q"/>
              <a:tabLst>
                <a:tab pos="256540" algn="l"/>
              </a:tabLst>
            </a:pPr>
            <a:r>
              <a:rPr sz="2800" b="1" spc="210" dirty="0">
                <a:latin typeface="Cambria"/>
                <a:cs typeface="Cambria"/>
              </a:rPr>
              <a:t>Fetus</a:t>
            </a:r>
            <a:endParaRPr sz="2800" dirty="0">
              <a:latin typeface="Cambria"/>
              <a:cs typeface="Cambria"/>
            </a:endParaRPr>
          </a:p>
          <a:p>
            <a:pPr marL="457200" indent="-457200">
              <a:lnSpc>
                <a:spcPct val="100000"/>
              </a:lnSpc>
              <a:spcBef>
                <a:spcPts val="55"/>
              </a:spcBef>
              <a:buClr>
                <a:schemeClr val="accent4">
                  <a:lumMod val="60000"/>
                  <a:lumOff val="40000"/>
                </a:schemeClr>
              </a:buClr>
              <a:buFont typeface="Wingdings" panose="05000000000000000000" pitchFamily="2" charset="2"/>
              <a:buChar char="q"/>
            </a:pPr>
            <a:endParaRPr sz="2850" dirty="0">
              <a:latin typeface="Cambria"/>
              <a:cs typeface="Cambria"/>
            </a:endParaRPr>
          </a:p>
          <a:p>
            <a:pPr marL="469265" indent="-457200">
              <a:lnSpc>
                <a:spcPct val="100000"/>
              </a:lnSpc>
              <a:buClr>
                <a:schemeClr val="accent4">
                  <a:lumMod val="60000"/>
                  <a:lumOff val="40000"/>
                </a:schemeClr>
              </a:buClr>
              <a:buSzPct val="108928"/>
              <a:buFont typeface="Wingdings" panose="05000000000000000000" pitchFamily="2" charset="2"/>
              <a:buChar char="q"/>
              <a:tabLst>
                <a:tab pos="270510" algn="l"/>
              </a:tabLst>
            </a:pPr>
            <a:r>
              <a:rPr sz="2800" b="1" spc="229" dirty="0">
                <a:latin typeface="Cambria"/>
                <a:cs typeface="Cambria"/>
              </a:rPr>
              <a:t>Küçük</a:t>
            </a:r>
            <a:r>
              <a:rPr sz="2800" b="1" spc="320" dirty="0">
                <a:latin typeface="Cambria"/>
                <a:cs typeface="Cambria"/>
              </a:rPr>
              <a:t> </a:t>
            </a:r>
            <a:r>
              <a:rPr sz="2800" b="1" spc="215" dirty="0">
                <a:latin typeface="Cambria"/>
                <a:cs typeface="Cambria"/>
              </a:rPr>
              <a:t>çocuk</a:t>
            </a:r>
            <a:endParaRPr sz="2800" dirty="0">
              <a:latin typeface="Cambria"/>
              <a:cs typeface="Cambria"/>
            </a:endParaRPr>
          </a:p>
          <a:p>
            <a:pPr marL="457200" indent="-457200">
              <a:lnSpc>
                <a:spcPct val="100000"/>
              </a:lnSpc>
              <a:spcBef>
                <a:spcPts val="20"/>
              </a:spcBef>
              <a:buClr>
                <a:schemeClr val="accent4">
                  <a:lumMod val="60000"/>
                  <a:lumOff val="40000"/>
                </a:schemeClr>
              </a:buClr>
              <a:buFont typeface="Wingdings" panose="05000000000000000000" pitchFamily="2" charset="2"/>
              <a:buChar char="q"/>
            </a:pPr>
            <a:endParaRPr sz="2850" dirty="0">
              <a:latin typeface="Cambria"/>
              <a:cs typeface="Cambria"/>
            </a:endParaRPr>
          </a:p>
          <a:p>
            <a:pPr marL="469265" indent="-457200">
              <a:lnSpc>
                <a:spcPct val="100000"/>
              </a:lnSpc>
              <a:buClr>
                <a:schemeClr val="accent4">
                  <a:lumMod val="60000"/>
                  <a:lumOff val="40000"/>
                </a:schemeClr>
              </a:buClr>
              <a:buSzPct val="108928"/>
              <a:buFont typeface="Wingdings" panose="05000000000000000000" pitchFamily="2" charset="2"/>
              <a:buChar char="q"/>
              <a:tabLst>
                <a:tab pos="270510" algn="l"/>
              </a:tabLst>
            </a:pPr>
            <a:r>
              <a:rPr sz="2800" b="1" spc="175" dirty="0">
                <a:latin typeface="Cambria"/>
                <a:cs typeface="Cambria"/>
              </a:rPr>
              <a:t>Ergen</a:t>
            </a:r>
            <a:endParaRPr sz="2800" dirty="0">
              <a:latin typeface="Cambria"/>
              <a:cs typeface="Cambria"/>
            </a:endParaRPr>
          </a:p>
          <a:p>
            <a:pPr marL="457200" indent="-457200">
              <a:lnSpc>
                <a:spcPct val="100000"/>
              </a:lnSpc>
              <a:spcBef>
                <a:spcPts val="20"/>
              </a:spcBef>
              <a:buClr>
                <a:schemeClr val="accent4">
                  <a:lumMod val="60000"/>
                  <a:lumOff val="40000"/>
                </a:schemeClr>
              </a:buClr>
              <a:buFont typeface="Wingdings" panose="05000000000000000000" pitchFamily="2" charset="2"/>
              <a:buChar char="q"/>
            </a:pPr>
            <a:endParaRPr sz="2850" dirty="0">
              <a:latin typeface="Cambria"/>
              <a:cs typeface="Cambria"/>
            </a:endParaRPr>
          </a:p>
          <a:p>
            <a:pPr marL="469265" indent="-457200">
              <a:lnSpc>
                <a:spcPct val="100000"/>
              </a:lnSpc>
              <a:buClr>
                <a:schemeClr val="accent4">
                  <a:lumMod val="60000"/>
                  <a:lumOff val="40000"/>
                </a:schemeClr>
              </a:buClr>
              <a:buSzPct val="108928"/>
              <a:buFont typeface="Wingdings" panose="05000000000000000000" pitchFamily="2" charset="2"/>
              <a:buChar char="q"/>
              <a:tabLst>
                <a:tab pos="270510" algn="l"/>
              </a:tabLst>
            </a:pPr>
            <a:r>
              <a:rPr sz="2800" b="1" spc="165" dirty="0">
                <a:latin typeface="Cambria"/>
                <a:cs typeface="Cambria"/>
              </a:rPr>
              <a:t>Gebe</a:t>
            </a:r>
            <a:r>
              <a:rPr sz="2800" b="1" spc="315" dirty="0">
                <a:latin typeface="Cambria"/>
                <a:cs typeface="Cambria"/>
              </a:rPr>
              <a:t> </a:t>
            </a:r>
            <a:r>
              <a:rPr sz="2800" b="1" spc="160" dirty="0" err="1">
                <a:latin typeface="Cambria"/>
                <a:cs typeface="Cambria"/>
              </a:rPr>
              <a:t>ve</a:t>
            </a:r>
            <a:r>
              <a:rPr sz="2800" b="1" spc="320" dirty="0">
                <a:latin typeface="Cambria"/>
                <a:cs typeface="Cambria"/>
              </a:rPr>
              <a:t> </a:t>
            </a:r>
            <a:r>
              <a:rPr sz="2800" b="1" spc="165" dirty="0" err="1">
                <a:latin typeface="Cambria"/>
                <a:cs typeface="Cambria"/>
              </a:rPr>
              <a:t>emzi</a:t>
            </a:r>
            <a:r>
              <a:rPr lang="tr-TR" sz="2800" b="1" spc="165" dirty="0">
                <a:latin typeface="Cambria"/>
                <a:cs typeface="Cambria"/>
              </a:rPr>
              <a:t>ren</a:t>
            </a:r>
            <a:r>
              <a:rPr sz="2800" b="1" spc="340" dirty="0">
                <a:latin typeface="Cambria"/>
                <a:cs typeface="Cambria"/>
              </a:rPr>
              <a:t> </a:t>
            </a:r>
            <a:r>
              <a:rPr sz="2800" b="1" spc="145" dirty="0">
                <a:latin typeface="Cambria"/>
                <a:cs typeface="Cambria"/>
              </a:rPr>
              <a:t>kadın</a:t>
            </a:r>
            <a:endParaRPr sz="2800" dirty="0">
              <a:latin typeface="Cambria"/>
              <a:cs typeface="Cambria"/>
            </a:endParaRPr>
          </a:p>
          <a:p>
            <a:pPr marL="457200" indent="-457200">
              <a:lnSpc>
                <a:spcPct val="100000"/>
              </a:lnSpc>
              <a:spcBef>
                <a:spcPts val="20"/>
              </a:spcBef>
              <a:buClr>
                <a:schemeClr val="accent4">
                  <a:lumMod val="60000"/>
                  <a:lumOff val="40000"/>
                </a:schemeClr>
              </a:buClr>
              <a:buFont typeface="Wingdings" panose="05000000000000000000" pitchFamily="2" charset="2"/>
              <a:buChar char="q"/>
            </a:pPr>
            <a:endParaRPr sz="2850" dirty="0">
              <a:latin typeface="Cambria"/>
              <a:cs typeface="Cambria"/>
            </a:endParaRPr>
          </a:p>
          <a:p>
            <a:pPr marL="469265" indent="-457200">
              <a:lnSpc>
                <a:spcPct val="100000"/>
              </a:lnSpc>
              <a:buClr>
                <a:schemeClr val="accent4">
                  <a:lumMod val="60000"/>
                  <a:lumOff val="40000"/>
                </a:schemeClr>
              </a:buClr>
              <a:buSzPct val="108928"/>
              <a:buFont typeface="Wingdings" panose="05000000000000000000" pitchFamily="2" charset="2"/>
              <a:buChar char="q"/>
              <a:tabLst>
                <a:tab pos="270510" algn="l"/>
              </a:tabLst>
            </a:pPr>
            <a:r>
              <a:rPr sz="2800" b="1" spc="145" dirty="0">
                <a:latin typeface="Cambria"/>
                <a:cs typeface="Cambria"/>
              </a:rPr>
              <a:t>Yaşlı</a:t>
            </a:r>
            <a:endParaRPr sz="2800" dirty="0">
              <a:latin typeface="Cambria"/>
              <a:cs typeface="Cambria"/>
            </a:endParaRPr>
          </a:p>
        </p:txBody>
      </p:sp>
      <p:sp>
        <p:nvSpPr>
          <p:cNvPr id="3" name="object 3"/>
          <p:cNvSpPr txBox="1">
            <a:spLocks noGrp="1"/>
          </p:cNvSpPr>
          <p:nvPr>
            <p:ph type="title"/>
          </p:nvPr>
        </p:nvSpPr>
        <p:spPr>
          <a:xfrm>
            <a:off x="457200" y="367089"/>
            <a:ext cx="8229600" cy="1169551"/>
          </a:xfrm>
          <a:prstGeom prst="rect">
            <a:avLst/>
          </a:prstGeom>
          <a:solidFill>
            <a:schemeClr val="accent4">
              <a:lumMod val="60000"/>
              <a:lumOff val="40000"/>
            </a:schemeClr>
          </a:solidFill>
        </p:spPr>
        <p:txBody>
          <a:bodyPr vert="horz" wrap="square" lIns="0" tIns="193040" rIns="0" bIns="0" rtlCol="0">
            <a:spAutoFit/>
          </a:bodyPr>
          <a:lstStyle/>
          <a:p>
            <a:pPr marL="2218690" marR="333375" indent="-1878330" algn="l">
              <a:lnSpc>
                <a:spcPts val="3820"/>
              </a:lnSpc>
              <a:spcBef>
                <a:spcPts val="1520"/>
              </a:spcBef>
              <a:tabLst>
                <a:tab pos="2167890" algn="l"/>
                <a:tab pos="2786380" algn="l"/>
                <a:tab pos="2869565" algn="l"/>
                <a:tab pos="4497070" algn="l"/>
                <a:tab pos="4553585" algn="l"/>
                <a:tab pos="7081520" algn="l"/>
              </a:tabLst>
            </a:pPr>
            <a:r>
              <a:rPr sz="3200" b="1" i="0" spc="220" dirty="0">
                <a:solidFill>
                  <a:schemeClr val="tx1"/>
                </a:solidFill>
                <a:latin typeface="Cambria"/>
                <a:cs typeface="Cambria"/>
              </a:rPr>
              <a:t>Vitami</a:t>
            </a:r>
            <a:r>
              <a:rPr sz="3200" b="1" i="0" spc="265" dirty="0">
                <a:solidFill>
                  <a:schemeClr val="tx1"/>
                </a:solidFill>
                <a:latin typeface="Cambria"/>
                <a:cs typeface="Cambria"/>
              </a:rPr>
              <a:t>n</a:t>
            </a:r>
            <a:r>
              <a:rPr sz="3200" b="1" i="0" dirty="0">
                <a:solidFill>
                  <a:schemeClr val="tx1"/>
                </a:solidFill>
                <a:latin typeface="Cambria"/>
                <a:cs typeface="Cambria"/>
              </a:rPr>
              <a:t>	</a:t>
            </a:r>
            <a:r>
              <a:rPr sz="3200" b="1" i="0" spc="185" dirty="0">
                <a:solidFill>
                  <a:schemeClr val="tx1"/>
                </a:solidFill>
                <a:latin typeface="Cambria"/>
                <a:cs typeface="Cambria"/>
              </a:rPr>
              <a:t>v</a:t>
            </a:r>
            <a:r>
              <a:rPr sz="3200" b="1" i="0" spc="190" dirty="0">
                <a:solidFill>
                  <a:schemeClr val="tx1"/>
                </a:solidFill>
                <a:latin typeface="Cambria"/>
                <a:cs typeface="Cambria"/>
              </a:rPr>
              <a:t>e</a:t>
            </a:r>
            <a:r>
              <a:rPr sz="3200" b="1" i="0" dirty="0">
                <a:solidFill>
                  <a:schemeClr val="tx1"/>
                </a:solidFill>
                <a:latin typeface="Cambria"/>
                <a:cs typeface="Cambria"/>
              </a:rPr>
              <a:t>	</a:t>
            </a:r>
            <a:r>
              <a:rPr sz="3200" b="1" i="0" spc="175" dirty="0">
                <a:solidFill>
                  <a:schemeClr val="tx1"/>
                </a:solidFill>
                <a:latin typeface="Cambria"/>
                <a:cs typeface="Cambria"/>
              </a:rPr>
              <a:t>miner</a:t>
            </a:r>
            <a:r>
              <a:rPr sz="3200" b="1" i="0" spc="170" dirty="0">
                <a:solidFill>
                  <a:schemeClr val="tx1"/>
                </a:solidFill>
                <a:latin typeface="Cambria"/>
                <a:cs typeface="Cambria"/>
              </a:rPr>
              <a:t>a</a:t>
            </a:r>
            <a:r>
              <a:rPr sz="3200" b="1" i="0" spc="100" dirty="0">
                <a:solidFill>
                  <a:schemeClr val="tx1"/>
                </a:solidFill>
                <a:latin typeface="Cambria"/>
                <a:cs typeface="Cambria"/>
              </a:rPr>
              <a:t>l</a:t>
            </a:r>
            <a:r>
              <a:rPr sz="3200" b="1" i="0" dirty="0">
                <a:solidFill>
                  <a:schemeClr val="tx1"/>
                </a:solidFill>
                <a:latin typeface="Cambria"/>
                <a:cs typeface="Cambria"/>
              </a:rPr>
              <a:t>		</a:t>
            </a:r>
            <a:r>
              <a:rPr sz="3200" b="1" i="0" spc="175" dirty="0">
                <a:solidFill>
                  <a:schemeClr val="tx1"/>
                </a:solidFill>
                <a:latin typeface="Cambria"/>
                <a:cs typeface="Cambria"/>
              </a:rPr>
              <a:t>eksi</a:t>
            </a:r>
            <a:r>
              <a:rPr sz="3200" b="1" i="0" spc="215" dirty="0">
                <a:solidFill>
                  <a:schemeClr val="tx1"/>
                </a:solidFill>
                <a:latin typeface="Cambria"/>
                <a:cs typeface="Cambria"/>
              </a:rPr>
              <a:t>k</a:t>
            </a:r>
            <a:r>
              <a:rPr sz="3200" b="1" i="0" spc="125" dirty="0">
                <a:solidFill>
                  <a:schemeClr val="tx1"/>
                </a:solidFill>
                <a:latin typeface="Cambria"/>
                <a:cs typeface="Cambria"/>
              </a:rPr>
              <a:t>likleri</a:t>
            </a:r>
            <a:r>
              <a:rPr sz="3200" b="1" i="0" dirty="0">
                <a:solidFill>
                  <a:schemeClr val="tx1"/>
                </a:solidFill>
                <a:latin typeface="Cambria"/>
                <a:cs typeface="Cambria"/>
              </a:rPr>
              <a:t>	</a:t>
            </a:r>
            <a:r>
              <a:rPr sz="3200" b="1" i="0" spc="185" dirty="0">
                <a:solidFill>
                  <a:schemeClr val="tx1"/>
                </a:solidFill>
                <a:latin typeface="Cambria"/>
                <a:cs typeface="Cambria"/>
              </a:rPr>
              <a:t>için  </a:t>
            </a:r>
            <a:r>
              <a:rPr sz="3200" b="1" i="0" spc="200" dirty="0">
                <a:solidFill>
                  <a:schemeClr val="tx1"/>
                </a:solidFill>
                <a:latin typeface="Cambria"/>
                <a:cs typeface="Cambria"/>
              </a:rPr>
              <a:t>en		</a:t>
            </a:r>
            <a:r>
              <a:rPr sz="3200" b="1" i="0" spc="140" dirty="0">
                <a:solidFill>
                  <a:schemeClr val="tx1"/>
                </a:solidFill>
                <a:latin typeface="Cambria"/>
                <a:cs typeface="Cambria"/>
              </a:rPr>
              <a:t>duyarlı	</a:t>
            </a:r>
            <a:r>
              <a:rPr sz="3200" b="1" i="0" spc="105" dirty="0">
                <a:solidFill>
                  <a:schemeClr val="tx1"/>
                </a:solidFill>
                <a:latin typeface="Cambria"/>
                <a:cs typeface="Cambria"/>
              </a:rPr>
              <a:t>gruplar</a:t>
            </a:r>
            <a:endParaRPr sz="3200" b="1">
              <a:solidFill>
                <a:schemeClr val="tx1"/>
              </a:solidFill>
              <a:latin typeface="Cambria"/>
              <a:cs typeface="Cambri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52259" y="188976"/>
            <a:ext cx="7439483" cy="895117"/>
          </a:xfrm>
          <a:prstGeom prst="rect">
            <a:avLst/>
          </a:prstGeom>
          <a:solidFill>
            <a:schemeClr val="accent4">
              <a:lumMod val="60000"/>
              <a:lumOff val="40000"/>
            </a:schemeClr>
          </a:solidFill>
        </p:spPr>
        <p:txBody>
          <a:bodyPr vert="horz" wrap="square" lIns="0" tIns="33020" rIns="0" bIns="0" rtlCol="0">
            <a:spAutoFit/>
          </a:bodyPr>
          <a:lstStyle/>
          <a:p>
            <a:pPr marL="2162175" marR="303530" indent="-1851025" algn="l">
              <a:lnSpc>
                <a:spcPct val="100000"/>
              </a:lnSpc>
              <a:spcBef>
                <a:spcPts val="260"/>
              </a:spcBef>
              <a:tabLst>
                <a:tab pos="4474210" algn="l"/>
              </a:tabLst>
            </a:pPr>
            <a:r>
              <a:rPr lang="tr-TR" sz="2800" b="1" i="0" spc="265">
                <a:solidFill>
                  <a:schemeClr val="tx1"/>
                </a:solidFill>
                <a:latin typeface="Cambria"/>
                <a:cs typeface="Cambria"/>
              </a:rPr>
              <a:t>Mikr</a:t>
            </a:r>
            <a:r>
              <a:rPr lang="tr-TR" sz="2800" b="1" i="0" spc="275">
                <a:solidFill>
                  <a:schemeClr val="tx1"/>
                </a:solidFill>
                <a:latin typeface="Cambria"/>
                <a:cs typeface="Cambria"/>
              </a:rPr>
              <a:t>o</a:t>
            </a:r>
            <a:r>
              <a:rPr lang="tr-TR" sz="2800" b="1" i="0" spc="60">
                <a:solidFill>
                  <a:schemeClr val="tx1"/>
                </a:solidFill>
                <a:latin typeface="Cambria"/>
                <a:cs typeface="Cambria"/>
              </a:rPr>
              <a:t>-</a:t>
            </a:r>
            <a:r>
              <a:rPr lang="tr-TR" sz="2800" b="1" i="0" spc="240">
                <a:solidFill>
                  <a:schemeClr val="tx1"/>
                </a:solidFill>
                <a:latin typeface="Cambria"/>
                <a:cs typeface="Cambria"/>
              </a:rPr>
              <a:t>besi</a:t>
            </a:r>
            <a:r>
              <a:rPr lang="tr-TR" sz="2800" b="1" i="0" spc="320">
                <a:solidFill>
                  <a:schemeClr val="tx1"/>
                </a:solidFill>
                <a:latin typeface="Cambria"/>
                <a:cs typeface="Cambria"/>
              </a:rPr>
              <a:t>n</a:t>
            </a:r>
            <a:r>
              <a:rPr lang="tr-TR" sz="2800" b="1" i="0">
                <a:solidFill>
                  <a:schemeClr val="tx1"/>
                </a:solidFill>
                <a:latin typeface="Cambria"/>
                <a:cs typeface="Cambria"/>
              </a:rPr>
              <a:t> </a:t>
            </a:r>
            <a:r>
              <a:rPr lang="tr-TR" sz="2800" b="1" i="0" spc="-240">
                <a:solidFill>
                  <a:schemeClr val="tx1"/>
                </a:solidFill>
                <a:latin typeface="Cambria"/>
                <a:cs typeface="Cambria"/>
              </a:rPr>
              <a:t> </a:t>
            </a:r>
            <a:r>
              <a:rPr lang="tr-TR" sz="2800" b="1" i="0" spc="320">
                <a:solidFill>
                  <a:schemeClr val="tx1"/>
                </a:solidFill>
                <a:latin typeface="Cambria"/>
                <a:cs typeface="Cambria"/>
              </a:rPr>
              <a:t>Ögesi </a:t>
            </a:r>
            <a:r>
              <a:rPr lang="tr-TR" sz="2800" b="1" i="0" spc="280">
                <a:solidFill>
                  <a:schemeClr val="tx1"/>
                </a:solidFill>
                <a:latin typeface="Cambria"/>
                <a:cs typeface="Cambria"/>
              </a:rPr>
              <a:t>Yetersiz</a:t>
            </a:r>
            <a:r>
              <a:rPr lang="tr-TR" sz="2800" b="1" i="0" spc="195">
                <a:solidFill>
                  <a:schemeClr val="tx1"/>
                </a:solidFill>
                <a:latin typeface="Cambria"/>
                <a:cs typeface="Cambria"/>
              </a:rPr>
              <a:t>li</a:t>
            </a:r>
            <a:r>
              <a:rPr lang="tr-TR" sz="2800" b="1" i="0" spc="290">
                <a:solidFill>
                  <a:schemeClr val="tx1"/>
                </a:solidFill>
                <a:latin typeface="Cambria"/>
                <a:cs typeface="Cambria"/>
              </a:rPr>
              <a:t>k</a:t>
            </a:r>
            <a:r>
              <a:rPr lang="tr-TR" sz="2800" b="1" i="0" spc="215">
                <a:solidFill>
                  <a:schemeClr val="tx1"/>
                </a:solidFill>
                <a:latin typeface="Cambria"/>
                <a:cs typeface="Cambria"/>
              </a:rPr>
              <a:t>leri  </a:t>
            </a:r>
            <a:r>
              <a:rPr lang="tr-TR" sz="2800" b="1" i="0" spc="240">
                <a:solidFill>
                  <a:schemeClr val="tx1"/>
                </a:solidFill>
                <a:latin typeface="Cambria"/>
                <a:cs typeface="Cambria"/>
              </a:rPr>
              <a:t>Düzeltilebilseydi</a:t>
            </a:r>
            <a:endParaRPr lang="tr-TR" sz="2800" b="1" dirty="0">
              <a:solidFill>
                <a:schemeClr val="tx1"/>
              </a:solidFill>
              <a:latin typeface="Cambria"/>
              <a:cs typeface="Cambria"/>
            </a:endParaRPr>
          </a:p>
        </p:txBody>
      </p:sp>
      <p:grpSp>
        <p:nvGrpSpPr>
          <p:cNvPr id="3" name="object 3"/>
          <p:cNvGrpSpPr/>
          <p:nvPr/>
        </p:nvGrpSpPr>
        <p:grpSpPr>
          <a:xfrm>
            <a:off x="539495" y="1744979"/>
            <a:ext cx="7591425" cy="5113020"/>
            <a:chOff x="539495" y="1744979"/>
            <a:chExt cx="7591425" cy="5113020"/>
          </a:xfrm>
          <a:solidFill>
            <a:srgbClr val="194157"/>
          </a:solidFill>
        </p:grpSpPr>
        <p:pic>
          <p:nvPicPr>
            <p:cNvPr id="4" name="object 4"/>
            <p:cNvPicPr/>
            <p:nvPr/>
          </p:nvPicPr>
          <p:blipFill>
            <a:blip r:embed="rId2" cstate="print"/>
            <a:stretch>
              <a:fillRect/>
            </a:stretch>
          </p:blipFill>
          <p:spPr>
            <a:xfrm>
              <a:off x="539495" y="4413503"/>
              <a:ext cx="4098274" cy="2444494"/>
            </a:xfrm>
            <a:prstGeom prst="rect">
              <a:avLst/>
            </a:prstGeom>
            <a:grpFill/>
            <a:ln>
              <a:solidFill>
                <a:srgbClr val="194157"/>
              </a:solidFill>
            </a:ln>
          </p:spPr>
        </p:pic>
        <p:sp>
          <p:nvSpPr>
            <p:cNvPr id="5" name="object 5"/>
            <p:cNvSpPr/>
            <p:nvPr/>
          </p:nvSpPr>
          <p:spPr>
            <a:xfrm>
              <a:off x="900684" y="1773935"/>
              <a:ext cx="7200900" cy="3315970"/>
            </a:xfrm>
            <a:custGeom>
              <a:avLst/>
              <a:gdLst/>
              <a:ahLst/>
              <a:cxnLst/>
              <a:rect l="l" t="t" r="r" b="b"/>
              <a:pathLst>
                <a:path w="7200900" h="3315970">
                  <a:moveTo>
                    <a:pt x="0" y="395986"/>
                  </a:moveTo>
                  <a:lnTo>
                    <a:pt x="2664" y="349806"/>
                  </a:lnTo>
                  <a:lnTo>
                    <a:pt x="10458" y="305190"/>
                  </a:lnTo>
                  <a:lnTo>
                    <a:pt x="23085" y="262437"/>
                  </a:lnTo>
                  <a:lnTo>
                    <a:pt x="40249" y="221842"/>
                  </a:lnTo>
                  <a:lnTo>
                    <a:pt x="61651" y="183703"/>
                  </a:lnTo>
                  <a:lnTo>
                    <a:pt x="86994" y="148318"/>
                  </a:lnTo>
                  <a:lnTo>
                    <a:pt x="115982" y="115982"/>
                  </a:lnTo>
                  <a:lnTo>
                    <a:pt x="148318" y="86994"/>
                  </a:lnTo>
                  <a:lnTo>
                    <a:pt x="183703" y="61651"/>
                  </a:lnTo>
                  <a:lnTo>
                    <a:pt x="221842" y="40249"/>
                  </a:lnTo>
                  <a:lnTo>
                    <a:pt x="262437" y="23085"/>
                  </a:lnTo>
                  <a:lnTo>
                    <a:pt x="305190" y="10458"/>
                  </a:lnTo>
                  <a:lnTo>
                    <a:pt x="349806" y="2664"/>
                  </a:lnTo>
                  <a:lnTo>
                    <a:pt x="395985" y="0"/>
                  </a:lnTo>
                  <a:lnTo>
                    <a:pt x="1200149" y="0"/>
                  </a:lnTo>
                  <a:lnTo>
                    <a:pt x="3000375" y="0"/>
                  </a:lnTo>
                  <a:lnTo>
                    <a:pt x="6804914" y="0"/>
                  </a:lnTo>
                  <a:lnTo>
                    <a:pt x="6851093" y="2664"/>
                  </a:lnTo>
                  <a:lnTo>
                    <a:pt x="6895709" y="10458"/>
                  </a:lnTo>
                  <a:lnTo>
                    <a:pt x="6938462" y="23085"/>
                  </a:lnTo>
                  <a:lnTo>
                    <a:pt x="6979057" y="40249"/>
                  </a:lnTo>
                  <a:lnTo>
                    <a:pt x="7017196" y="61651"/>
                  </a:lnTo>
                  <a:lnTo>
                    <a:pt x="7052581" y="86994"/>
                  </a:lnTo>
                  <a:lnTo>
                    <a:pt x="7084917" y="115982"/>
                  </a:lnTo>
                  <a:lnTo>
                    <a:pt x="7113905" y="148318"/>
                  </a:lnTo>
                  <a:lnTo>
                    <a:pt x="7139248" y="183703"/>
                  </a:lnTo>
                  <a:lnTo>
                    <a:pt x="7160650" y="221842"/>
                  </a:lnTo>
                  <a:lnTo>
                    <a:pt x="7177814" y="262437"/>
                  </a:lnTo>
                  <a:lnTo>
                    <a:pt x="7190441" y="305190"/>
                  </a:lnTo>
                  <a:lnTo>
                    <a:pt x="7198235" y="349806"/>
                  </a:lnTo>
                  <a:lnTo>
                    <a:pt x="7200900" y="395986"/>
                  </a:lnTo>
                  <a:lnTo>
                    <a:pt x="7200900" y="1385951"/>
                  </a:lnTo>
                  <a:lnTo>
                    <a:pt x="7200900" y="1979930"/>
                  </a:lnTo>
                  <a:lnTo>
                    <a:pt x="7198235" y="2026109"/>
                  </a:lnTo>
                  <a:lnTo>
                    <a:pt x="7190441" y="2070725"/>
                  </a:lnTo>
                  <a:lnTo>
                    <a:pt x="7177814" y="2113478"/>
                  </a:lnTo>
                  <a:lnTo>
                    <a:pt x="7160650" y="2154073"/>
                  </a:lnTo>
                  <a:lnTo>
                    <a:pt x="7139248" y="2192212"/>
                  </a:lnTo>
                  <a:lnTo>
                    <a:pt x="7113905" y="2227597"/>
                  </a:lnTo>
                  <a:lnTo>
                    <a:pt x="7084917" y="2259933"/>
                  </a:lnTo>
                  <a:lnTo>
                    <a:pt x="7052581" y="2288921"/>
                  </a:lnTo>
                  <a:lnTo>
                    <a:pt x="7017196" y="2314264"/>
                  </a:lnTo>
                  <a:lnTo>
                    <a:pt x="6979057" y="2335666"/>
                  </a:lnTo>
                  <a:lnTo>
                    <a:pt x="6938462" y="2352830"/>
                  </a:lnTo>
                  <a:lnTo>
                    <a:pt x="6895709" y="2365457"/>
                  </a:lnTo>
                  <a:lnTo>
                    <a:pt x="6851093" y="2373251"/>
                  </a:lnTo>
                  <a:lnTo>
                    <a:pt x="6804914" y="2375916"/>
                  </a:lnTo>
                  <a:lnTo>
                    <a:pt x="3000375" y="2375916"/>
                  </a:lnTo>
                  <a:lnTo>
                    <a:pt x="1635633" y="3315843"/>
                  </a:lnTo>
                  <a:lnTo>
                    <a:pt x="1200149" y="2375916"/>
                  </a:lnTo>
                  <a:lnTo>
                    <a:pt x="395985" y="2375916"/>
                  </a:lnTo>
                  <a:lnTo>
                    <a:pt x="349806" y="2373251"/>
                  </a:lnTo>
                  <a:lnTo>
                    <a:pt x="305190" y="2365457"/>
                  </a:lnTo>
                  <a:lnTo>
                    <a:pt x="262437" y="2352830"/>
                  </a:lnTo>
                  <a:lnTo>
                    <a:pt x="221842" y="2335666"/>
                  </a:lnTo>
                  <a:lnTo>
                    <a:pt x="183703" y="2314264"/>
                  </a:lnTo>
                  <a:lnTo>
                    <a:pt x="148318" y="2288921"/>
                  </a:lnTo>
                  <a:lnTo>
                    <a:pt x="115982" y="2259933"/>
                  </a:lnTo>
                  <a:lnTo>
                    <a:pt x="86994" y="2227597"/>
                  </a:lnTo>
                  <a:lnTo>
                    <a:pt x="61651" y="2192212"/>
                  </a:lnTo>
                  <a:lnTo>
                    <a:pt x="40249" y="2154073"/>
                  </a:lnTo>
                  <a:lnTo>
                    <a:pt x="23085" y="2113478"/>
                  </a:lnTo>
                  <a:lnTo>
                    <a:pt x="10458" y="2070725"/>
                  </a:lnTo>
                  <a:lnTo>
                    <a:pt x="2664" y="2026109"/>
                  </a:lnTo>
                  <a:lnTo>
                    <a:pt x="0" y="1979930"/>
                  </a:lnTo>
                  <a:lnTo>
                    <a:pt x="0" y="1385951"/>
                  </a:lnTo>
                  <a:lnTo>
                    <a:pt x="0" y="395986"/>
                  </a:lnTo>
                  <a:close/>
                </a:path>
              </a:pathLst>
            </a:custGeom>
            <a:grpFill/>
            <a:ln w="57912">
              <a:solidFill>
                <a:srgbClr val="194157"/>
              </a:solidFill>
            </a:ln>
          </p:spPr>
          <p:txBody>
            <a:bodyPr wrap="square" lIns="0" tIns="0" rIns="0" bIns="0" rtlCol="0"/>
            <a:lstStyle/>
            <a:p>
              <a:endParaRPr sz="1600"/>
            </a:p>
          </p:txBody>
        </p:sp>
      </p:grpSp>
      <p:sp>
        <p:nvSpPr>
          <p:cNvPr id="6" name="object 6"/>
          <p:cNvSpPr txBox="1"/>
          <p:nvPr/>
        </p:nvSpPr>
        <p:spPr>
          <a:xfrm>
            <a:off x="1094943" y="1721940"/>
            <a:ext cx="6739255" cy="2316660"/>
          </a:xfrm>
          <a:prstGeom prst="rect">
            <a:avLst/>
          </a:prstGeom>
        </p:spPr>
        <p:txBody>
          <a:bodyPr vert="horz" wrap="square" lIns="0" tIns="122555" rIns="0" bIns="0" rtlCol="0">
            <a:spAutoFit/>
          </a:bodyPr>
          <a:lstStyle/>
          <a:p>
            <a:pPr marL="354964" indent="-342900">
              <a:lnSpc>
                <a:spcPct val="100000"/>
              </a:lnSpc>
              <a:spcBef>
                <a:spcPts val="965"/>
              </a:spcBef>
              <a:buSzPct val="95833"/>
              <a:buFont typeface="Arial" panose="020B0604020202020204" pitchFamily="34" charset="0"/>
              <a:buChar char="•"/>
              <a:tabLst>
                <a:tab pos="120650" algn="l"/>
              </a:tabLst>
            </a:pPr>
            <a:r>
              <a:rPr sz="2400" b="1" spc="185">
                <a:solidFill>
                  <a:schemeClr val="bg1"/>
                </a:solidFill>
                <a:latin typeface="Cambria"/>
                <a:cs typeface="Cambria"/>
              </a:rPr>
              <a:t>Çocukluk</a:t>
            </a:r>
            <a:r>
              <a:rPr sz="2400" b="1" spc="280">
                <a:solidFill>
                  <a:schemeClr val="bg1"/>
                </a:solidFill>
                <a:latin typeface="Cambria"/>
                <a:cs typeface="Cambria"/>
              </a:rPr>
              <a:t> </a:t>
            </a:r>
            <a:r>
              <a:rPr sz="2400" b="1" spc="135" dirty="0">
                <a:solidFill>
                  <a:schemeClr val="bg1"/>
                </a:solidFill>
                <a:latin typeface="Cambria"/>
                <a:cs typeface="Cambria"/>
              </a:rPr>
              <a:t>dönemindeki</a:t>
            </a:r>
            <a:r>
              <a:rPr sz="2400" b="1" spc="280" dirty="0">
                <a:solidFill>
                  <a:schemeClr val="bg1"/>
                </a:solidFill>
                <a:latin typeface="Cambria"/>
                <a:cs typeface="Cambria"/>
              </a:rPr>
              <a:t> </a:t>
            </a:r>
            <a:r>
              <a:rPr sz="2400" b="1" spc="114" dirty="0">
                <a:solidFill>
                  <a:schemeClr val="bg1"/>
                </a:solidFill>
                <a:latin typeface="Cambria"/>
                <a:cs typeface="Cambria"/>
              </a:rPr>
              <a:t>ölümlerin</a:t>
            </a:r>
            <a:r>
              <a:rPr sz="2400" b="1" spc="270" dirty="0">
                <a:solidFill>
                  <a:schemeClr val="bg1"/>
                </a:solidFill>
                <a:latin typeface="Cambria"/>
                <a:cs typeface="Cambria"/>
              </a:rPr>
              <a:t> </a:t>
            </a:r>
            <a:r>
              <a:rPr sz="2400" b="1" spc="185" dirty="0">
                <a:solidFill>
                  <a:schemeClr val="bg1"/>
                </a:solidFill>
                <a:latin typeface="Cambria"/>
                <a:cs typeface="Cambria"/>
              </a:rPr>
              <a:t>4/10’u,</a:t>
            </a:r>
            <a:endParaRPr sz="2400">
              <a:solidFill>
                <a:schemeClr val="bg1"/>
              </a:solidFill>
              <a:latin typeface="Cambria"/>
              <a:cs typeface="Cambria"/>
            </a:endParaRPr>
          </a:p>
          <a:p>
            <a:pPr marL="354965" indent="-342900">
              <a:lnSpc>
                <a:spcPct val="100000"/>
              </a:lnSpc>
              <a:spcBef>
                <a:spcPts val="860"/>
              </a:spcBef>
              <a:buSzPct val="95833"/>
              <a:buFont typeface="Arial" panose="020B0604020202020204" pitchFamily="34" charset="0"/>
              <a:buChar char="•"/>
              <a:tabLst>
                <a:tab pos="223520" algn="l"/>
              </a:tabLst>
            </a:pPr>
            <a:r>
              <a:rPr sz="2400" b="1" spc="155" dirty="0">
                <a:solidFill>
                  <a:schemeClr val="bg1"/>
                </a:solidFill>
                <a:latin typeface="Cambria"/>
                <a:cs typeface="Cambria"/>
              </a:rPr>
              <a:t>Anne</a:t>
            </a:r>
            <a:r>
              <a:rPr sz="2400" b="1" spc="295" dirty="0">
                <a:solidFill>
                  <a:schemeClr val="bg1"/>
                </a:solidFill>
                <a:latin typeface="Cambria"/>
                <a:cs typeface="Cambria"/>
              </a:rPr>
              <a:t> </a:t>
            </a:r>
            <a:r>
              <a:rPr sz="2400" b="1" spc="114" dirty="0">
                <a:solidFill>
                  <a:schemeClr val="bg1"/>
                </a:solidFill>
                <a:latin typeface="Cambria"/>
                <a:cs typeface="Cambria"/>
              </a:rPr>
              <a:t>ölümlerin</a:t>
            </a:r>
            <a:r>
              <a:rPr sz="2400" b="1" spc="285" dirty="0">
                <a:solidFill>
                  <a:schemeClr val="bg1"/>
                </a:solidFill>
                <a:latin typeface="Cambria"/>
                <a:cs typeface="Cambria"/>
              </a:rPr>
              <a:t> </a:t>
            </a:r>
            <a:r>
              <a:rPr sz="2400" b="1" spc="175" dirty="0">
                <a:solidFill>
                  <a:schemeClr val="bg1"/>
                </a:solidFill>
                <a:latin typeface="Cambria"/>
                <a:cs typeface="Cambria"/>
              </a:rPr>
              <a:t>1/3’ü</a:t>
            </a:r>
            <a:r>
              <a:rPr sz="2400" b="1" spc="290" dirty="0">
                <a:solidFill>
                  <a:schemeClr val="bg1"/>
                </a:solidFill>
                <a:latin typeface="Cambria"/>
                <a:cs typeface="Cambria"/>
              </a:rPr>
              <a:t> </a:t>
            </a:r>
            <a:r>
              <a:rPr sz="2400" b="1" spc="95" dirty="0">
                <a:solidFill>
                  <a:schemeClr val="bg1"/>
                </a:solidFill>
                <a:latin typeface="Cambria"/>
                <a:cs typeface="Cambria"/>
              </a:rPr>
              <a:t>önlenebilir</a:t>
            </a:r>
            <a:endParaRPr sz="2400">
              <a:solidFill>
                <a:schemeClr val="bg1"/>
              </a:solidFill>
              <a:latin typeface="Cambria"/>
              <a:cs typeface="Cambria"/>
            </a:endParaRPr>
          </a:p>
          <a:p>
            <a:pPr marL="354964" indent="-342900">
              <a:lnSpc>
                <a:spcPct val="100000"/>
              </a:lnSpc>
              <a:spcBef>
                <a:spcPts val="869"/>
              </a:spcBef>
              <a:buSzPct val="95833"/>
              <a:buFont typeface="Arial" panose="020B0604020202020204" pitchFamily="34" charset="0"/>
              <a:buChar char="•"/>
              <a:tabLst>
                <a:tab pos="120650" algn="l"/>
              </a:tabLst>
            </a:pPr>
            <a:r>
              <a:rPr sz="2400" b="1" spc="170" dirty="0">
                <a:solidFill>
                  <a:schemeClr val="bg1"/>
                </a:solidFill>
                <a:latin typeface="Cambria"/>
                <a:cs typeface="Cambria"/>
              </a:rPr>
              <a:t>Çalışma</a:t>
            </a:r>
            <a:r>
              <a:rPr sz="2400" b="1" spc="265" dirty="0">
                <a:solidFill>
                  <a:schemeClr val="bg1"/>
                </a:solidFill>
                <a:latin typeface="Cambria"/>
                <a:cs typeface="Cambria"/>
              </a:rPr>
              <a:t> </a:t>
            </a:r>
            <a:r>
              <a:rPr sz="2400" b="1" spc="125" dirty="0">
                <a:solidFill>
                  <a:schemeClr val="bg1"/>
                </a:solidFill>
                <a:latin typeface="Cambria"/>
                <a:cs typeface="Cambria"/>
              </a:rPr>
              <a:t>kapasitesi</a:t>
            </a:r>
            <a:r>
              <a:rPr sz="2400" b="1" spc="260" dirty="0">
                <a:solidFill>
                  <a:schemeClr val="bg1"/>
                </a:solidFill>
                <a:latin typeface="Cambria"/>
                <a:cs typeface="Cambria"/>
              </a:rPr>
              <a:t> </a:t>
            </a:r>
            <a:r>
              <a:rPr sz="2400" b="1" spc="75" dirty="0">
                <a:solidFill>
                  <a:schemeClr val="bg1"/>
                </a:solidFill>
                <a:latin typeface="Cambria"/>
                <a:cs typeface="Cambria"/>
              </a:rPr>
              <a:t>%40</a:t>
            </a:r>
            <a:r>
              <a:rPr sz="2400" b="1" spc="280" dirty="0">
                <a:solidFill>
                  <a:schemeClr val="bg1"/>
                </a:solidFill>
                <a:latin typeface="Cambria"/>
                <a:cs typeface="Cambria"/>
              </a:rPr>
              <a:t> </a:t>
            </a:r>
            <a:r>
              <a:rPr sz="2400" b="1" spc="90" dirty="0">
                <a:solidFill>
                  <a:schemeClr val="bg1"/>
                </a:solidFill>
                <a:latin typeface="Cambria"/>
                <a:cs typeface="Cambria"/>
              </a:rPr>
              <a:t>arttırılabilir</a:t>
            </a:r>
            <a:endParaRPr sz="2400">
              <a:solidFill>
                <a:schemeClr val="bg1"/>
              </a:solidFill>
              <a:latin typeface="Cambria"/>
              <a:cs typeface="Cambria"/>
            </a:endParaRPr>
          </a:p>
          <a:p>
            <a:pPr marL="354964" indent="-342900">
              <a:lnSpc>
                <a:spcPct val="100000"/>
              </a:lnSpc>
              <a:spcBef>
                <a:spcPts val="865"/>
              </a:spcBef>
              <a:buSzPct val="95833"/>
              <a:buFont typeface="Arial" panose="020B0604020202020204" pitchFamily="34" charset="0"/>
              <a:buChar char="•"/>
              <a:tabLst>
                <a:tab pos="120650" algn="l"/>
              </a:tabLst>
            </a:pPr>
            <a:r>
              <a:rPr sz="2400" b="1" spc="185" dirty="0">
                <a:solidFill>
                  <a:schemeClr val="bg1"/>
                </a:solidFill>
                <a:latin typeface="Cambria"/>
                <a:cs typeface="Cambria"/>
              </a:rPr>
              <a:t>IQ</a:t>
            </a:r>
            <a:r>
              <a:rPr sz="2400" b="1" spc="285" dirty="0">
                <a:solidFill>
                  <a:schemeClr val="bg1"/>
                </a:solidFill>
                <a:latin typeface="Cambria"/>
                <a:cs typeface="Cambria"/>
              </a:rPr>
              <a:t> </a:t>
            </a:r>
            <a:r>
              <a:rPr sz="2400" b="1" spc="155" dirty="0">
                <a:solidFill>
                  <a:schemeClr val="bg1"/>
                </a:solidFill>
                <a:latin typeface="Cambria"/>
                <a:cs typeface="Cambria"/>
              </a:rPr>
              <a:t>düzeyi,</a:t>
            </a:r>
            <a:r>
              <a:rPr sz="2400" b="1" spc="285" dirty="0">
                <a:solidFill>
                  <a:schemeClr val="bg1"/>
                </a:solidFill>
                <a:latin typeface="Cambria"/>
                <a:cs typeface="Cambria"/>
              </a:rPr>
              <a:t> </a:t>
            </a:r>
            <a:r>
              <a:rPr sz="2400" b="1" spc="135" dirty="0">
                <a:solidFill>
                  <a:schemeClr val="bg1"/>
                </a:solidFill>
                <a:latin typeface="Cambria"/>
                <a:cs typeface="Cambria"/>
              </a:rPr>
              <a:t>10-15</a:t>
            </a:r>
            <a:r>
              <a:rPr sz="2400" b="1" spc="300" dirty="0">
                <a:solidFill>
                  <a:schemeClr val="bg1"/>
                </a:solidFill>
                <a:latin typeface="Cambria"/>
                <a:cs typeface="Cambria"/>
              </a:rPr>
              <a:t> </a:t>
            </a:r>
            <a:r>
              <a:rPr sz="2400" b="1" spc="130" dirty="0">
                <a:solidFill>
                  <a:schemeClr val="bg1"/>
                </a:solidFill>
                <a:latin typeface="Cambria"/>
                <a:cs typeface="Cambria"/>
              </a:rPr>
              <a:t>puan</a:t>
            </a:r>
            <a:r>
              <a:rPr sz="2400" b="1" spc="280" dirty="0">
                <a:solidFill>
                  <a:schemeClr val="bg1"/>
                </a:solidFill>
                <a:latin typeface="Cambria"/>
                <a:cs typeface="Cambria"/>
              </a:rPr>
              <a:t> </a:t>
            </a:r>
            <a:r>
              <a:rPr sz="2400" b="1" spc="90" dirty="0">
                <a:solidFill>
                  <a:schemeClr val="bg1"/>
                </a:solidFill>
                <a:latin typeface="Cambria"/>
                <a:cs typeface="Cambria"/>
              </a:rPr>
              <a:t>geliştirilebilir</a:t>
            </a:r>
            <a:endParaRPr sz="2400">
              <a:solidFill>
                <a:schemeClr val="bg1"/>
              </a:solidFill>
              <a:latin typeface="Cambria"/>
              <a:cs typeface="Cambri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398261"/>
            <a:ext cx="8229600" cy="895117"/>
          </a:xfrm>
          <a:prstGeom prst="rect">
            <a:avLst/>
          </a:prstGeom>
          <a:solidFill>
            <a:schemeClr val="accent4">
              <a:lumMod val="60000"/>
              <a:lumOff val="40000"/>
            </a:schemeClr>
          </a:solidFill>
        </p:spPr>
        <p:txBody>
          <a:bodyPr vert="horz" wrap="square" lIns="0" tIns="215900" rIns="0" bIns="0" rtlCol="0">
            <a:spAutoFit/>
          </a:bodyPr>
          <a:lstStyle/>
          <a:p>
            <a:pPr algn="ctr">
              <a:lnSpc>
                <a:spcPct val="100000"/>
              </a:lnSpc>
              <a:spcBef>
                <a:spcPts val="1700"/>
              </a:spcBef>
              <a:tabLst>
                <a:tab pos="592455" algn="l"/>
              </a:tabLst>
            </a:pPr>
            <a:r>
              <a:rPr sz="4400" b="1" i="0" spc="300" dirty="0">
                <a:solidFill>
                  <a:schemeClr val="tx1"/>
                </a:solidFill>
                <a:latin typeface="Cambria"/>
                <a:cs typeface="Cambria"/>
              </a:rPr>
              <a:t>A	Vitamini</a:t>
            </a:r>
            <a:endParaRPr sz="4400" b="1">
              <a:solidFill>
                <a:schemeClr val="tx1"/>
              </a:solidFill>
              <a:latin typeface="Cambria"/>
              <a:cs typeface="Cambria"/>
            </a:endParaRPr>
          </a:p>
        </p:txBody>
      </p:sp>
      <p:sp>
        <p:nvSpPr>
          <p:cNvPr id="3" name="Metin kutusu 2">
            <a:extLst>
              <a:ext uri="{FF2B5EF4-FFF2-40B4-BE49-F238E27FC236}">
                <a16:creationId xmlns:a16="http://schemas.microsoft.com/office/drawing/2014/main" id="{91047FC5-8949-300D-7B97-C2F03A02261C}"/>
              </a:ext>
            </a:extLst>
          </p:cNvPr>
          <p:cNvSpPr txBox="1"/>
          <p:nvPr/>
        </p:nvSpPr>
        <p:spPr>
          <a:xfrm>
            <a:off x="381000" y="1676400"/>
            <a:ext cx="6858000" cy="2754600"/>
          </a:xfrm>
          <a:prstGeom prst="rect">
            <a:avLst/>
          </a:prstGeom>
          <a:noFill/>
        </p:spPr>
        <p:txBody>
          <a:bodyPr wrap="square" rtlCol="0">
            <a:spAutoFit/>
          </a:bodyPr>
          <a:lstStyle/>
          <a:p>
            <a:pPr marL="434340" marR="582295" indent="-342900">
              <a:spcBef>
                <a:spcPts val="170"/>
              </a:spcBef>
              <a:buClr>
                <a:schemeClr val="accent4">
                  <a:lumMod val="60000"/>
                  <a:lumOff val="40000"/>
                </a:schemeClr>
              </a:buClr>
              <a:buSzPct val="105357"/>
              <a:buFont typeface="Arial" panose="020B0604020202020204" pitchFamily="34" charset="0"/>
              <a:buChar char="•"/>
              <a:tabLst>
                <a:tab pos="266700" algn="l"/>
              </a:tabLst>
            </a:pPr>
            <a:r>
              <a:rPr lang="en-US" sz="2000" spc="114">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rPr>
              <a:t>ß-karoten</a:t>
            </a:r>
            <a:r>
              <a:rPr lang="en-US" sz="2000" spc="350">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sz="2000" spc="185">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rPr>
              <a:t>A</a:t>
            </a:r>
            <a:r>
              <a:rPr lang="en-US" sz="2000" spc="330">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sz="2000" spc="175">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rPr>
              <a:t>vitamini</a:t>
            </a:r>
            <a:r>
              <a:rPr lang="en-US" sz="2000" spc="355">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sz="2000" spc="160">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rPr>
              <a:t>önemli</a:t>
            </a:r>
            <a:r>
              <a:rPr lang="en-US" sz="2000" spc="340">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sz="2000" spc="135">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rPr>
              <a:t>kaynağıdır</a:t>
            </a:r>
            <a:endParaRPr lang="en-US" sz="2000">
              <a:solidFill>
                <a:schemeClr val="tx2">
                  <a:lumMod val="50000"/>
                </a:schemeClr>
              </a:solidFill>
              <a:latin typeface="Cambria" panose="02040503050406030204" pitchFamily="18" charset="0"/>
              <a:ea typeface="Cambria" panose="02040503050406030204" pitchFamily="18" charset="0"/>
              <a:cs typeface="Cambria"/>
            </a:endParaRPr>
          </a:p>
          <a:p>
            <a:pPr marL="434340" marR="582295" indent="-342900">
              <a:spcBef>
                <a:spcPts val="170"/>
              </a:spcBef>
              <a:buClr>
                <a:schemeClr val="accent4">
                  <a:lumMod val="60000"/>
                  <a:lumOff val="40000"/>
                </a:schemeClr>
              </a:buClr>
              <a:buSzPct val="105357"/>
              <a:buFont typeface="Arial" panose="020B0604020202020204" pitchFamily="34" charset="0"/>
              <a:buChar char="•"/>
              <a:tabLst>
                <a:tab pos="266700" algn="l"/>
              </a:tabLst>
            </a:pPr>
            <a:r>
              <a:rPr lang="tr-TR" sz="2000" spc="100">
                <a:solidFill>
                  <a:schemeClr val="tx2">
                    <a:lumMod val="50000"/>
                  </a:schemeClr>
                </a:solidFill>
                <a:latin typeface="Cambria" panose="02040503050406030204" pitchFamily="18" charset="0"/>
                <a:ea typeface="Cambria" panose="02040503050406030204" pitchFamily="18" charset="0"/>
                <a:cs typeface="Cambria"/>
              </a:rPr>
              <a:t>G</a:t>
            </a:r>
            <a:r>
              <a:rPr lang="en-US" sz="2000" spc="100">
                <a:solidFill>
                  <a:schemeClr val="tx2">
                    <a:lumMod val="50000"/>
                  </a:schemeClr>
                </a:solidFill>
                <a:latin typeface="Cambria" panose="02040503050406030204" pitchFamily="18" charset="0"/>
                <a:ea typeface="Cambria" panose="02040503050406030204" pitchFamily="18" charset="0"/>
                <a:cs typeface="Cambria"/>
              </a:rPr>
              <a:t>özdeki hücresel farklılaşma ve bütünlü</a:t>
            </a:r>
            <a:r>
              <a:rPr lang="tr-TR" sz="2000" spc="100">
                <a:solidFill>
                  <a:schemeClr val="tx2">
                    <a:lumMod val="50000"/>
                  </a:schemeClr>
                </a:solidFill>
                <a:latin typeface="Cambria" panose="02040503050406030204" pitchFamily="18" charset="0"/>
                <a:ea typeface="Cambria" panose="02040503050406030204" pitchFamily="18" charset="0"/>
                <a:cs typeface="Cambria"/>
              </a:rPr>
              <a:t>ğü için gereklidir</a:t>
            </a:r>
          </a:p>
          <a:p>
            <a:pPr marL="434340" marR="582295" indent="-342900">
              <a:spcBef>
                <a:spcPts val="170"/>
              </a:spcBef>
              <a:buClr>
                <a:schemeClr val="accent4">
                  <a:lumMod val="60000"/>
                  <a:lumOff val="40000"/>
                </a:schemeClr>
              </a:buClr>
              <a:buSzPct val="105357"/>
              <a:buFont typeface="Arial" panose="020B0604020202020204" pitchFamily="34" charset="0"/>
              <a:buChar char="•"/>
              <a:tabLst>
                <a:tab pos="266700" algn="l"/>
              </a:tabLst>
            </a:pPr>
            <a:r>
              <a:rPr lang="tr-TR" sz="2000" spc="100">
                <a:solidFill>
                  <a:schemeClr val="tx2">
                    <a:lumMod val="50000"/>
                  </a:schemeClr>
                </a:solidFill>
                <a:latin typeface="Cambria" panose="02040503050406030204" pitchFamily="18" charset="0"/>
                <a:ea typeface="Cambria" panose="02040503050406030204" pitchFamily="18" charset="0"/>
                <a:cs typeface="Cambria"/>
              </a:rPr>
              <a:t>F</a:t>
            </a:r>
            <a:r>
              <a:rPr lang="en-US" sz="2000" spc="100">
                <a:solidFill>
                  <a:schemeClr val="tx2">
                    <a:lumMod val="50000"/>
                  </a:schemeClr>
                </a:solidFill>
                <a:latin typeface="Cambria" panose="02040503050406030204" pitchFamily="18" charset="0"/>
                <a:ea typeface="Cambria" panose="02040503050406030204" pitchFamily="18" charset="0"/>
                <a:cs typeface="Cambria"/>
              </a:rPr>
              <a:t>ototransdüksiyon</a:t>
            </a:r>
            <a:r>
              <a:rPr lang="tr-TR" sz="2000" spc="100">
                <a:solidFill>
                  <a:schemeClr val="tx2">
                    <a:lumMod val="50000"/>
                  </a:schemeClr>
                </a:solidFill>
                <a:latin typeface="Cambria" panose="02040503050406030204" pitchFamily="18" charset="0"/>
                <a:ea typeface="Cambria" panose="02040503050406030204" pitchFamily="18" charset="0"/>
                <a:cs typeface="Cambria"/>
              </a:rPr>
              <a:t>u sağlar</a:t>
            </a:r>
          </a:p>
          <a:p>
            <a:pPr marL="434340" marR="582295" indent="-342900">
              <a:spcBef>
                <a:spcPts val="170"/>
              </a:spcBef>
              <a:buClr>
                <a:schemeClr val="accent4">
                  <a:lumMod val="60000"/>
                  <a:lumOff val="40000"/>
                </a:schemeClr>
              </a:buClr>
              <a:buSzPct val="105357"/>
              <a:buFont typeface="Arial" panose="020B0604020202020204" pitchFamily="34" charset="0"/>
              <a:buChar char="•"/>
              <a:tabLst>
                <a:tab pos="266700" algn="l"/>
              </a:tabLst>
            </a:pPr>
            <a:r>
              <a:rPr lang="en-US" sz="2000" spc="100">
                <a:solidFill>
                  <a:schemeClr val="tx2">
                    <a:lumMod val="50000"/>
                  </a:schemeClr>
                </a:solidFill>
                <a:latin typeface="Cambria" panose="02040503050406030204" pitchFamily="18" charset="0"/>
                <a:ea typeface="Cambria" panose="02040503050406030204" pitchFamily="18" charset="0"/>
                <a:cs typeface="Cambria"/>
              </a:rPr>
              <a:t>Bebekler</a:t>
            </a:r>
            <a:r>
              <a:rPr lang="en-US" sz="2000" spc="335">
                <a:solidFill>
                  <a:schemeClr val="tx2">
                    <a:lumMod val="50000"/>
                  </a:schemeClr>
                </a:solidFill>
                <a:latin typeface="Cambria" panose="02040503050406030204" pitchFamily="18" charset="0"/>
                <a:ea typeface="Cambria" panose="02040503050406030204" pitchFamily="18" charset="0"/>
                <a:cs typeface="Cambria"/>
              </a:rPr>
              <a:t> </a:t>
            </a:r>
            <a:r>
              <a:rPr lang="en-US" sz="2000" spc="150">
                <a:solidFill>
                  <a:schemeClr val="tx2">
                    <a:lumMod val="50000"/>
                  </a:schemeClr>
                </a:solidFill>
                <a:latin typeface="Cambria" panose="02040503050406030204" pitchFamily="18" charset="0"/>
                <a:ea typeface="Cambria" panose="02040503050406030204" pitchFamily="18" charset="0"/>
                <a:cs typeface="Cambria"/>
              </a:rPr>
              <a:t>düşük</a:t>
            </a:r>
            <a:r>
              <a:rPr lang="en-US" sz="2000" spc="345">
                <a:solidFill>
                  <a:schemeClr val="tx2">
                    <a:lumMod val="50000"/>
                  </a:schemeClr>
                </a:solidFill>
                <a:latin typeface="Cambria" panose="02040503050406030204" pitchFamily="18" charset="0"/>
                <a:ea typeface="Cambria" panose="02040503050406030204" pitchFamily="18" charset="0"/>
                <a:cs typeface="Cambria"/>
              </a:rPr>
              <a:t> </a:t>
            </a:r>
            <a:r>
              <a:rPr lang="en-US" sz="2000" spc="180">
                <a:solidFill>
                  <a:schemeClr val="tx2">
                    <a:lumMod val="50000"/>
                  </a:schemeClr>
                </a:solidFill>
                <a:latin typeface="Cambria" panose="02040503050406030204" pitchFamily="18" charset="0"/>
                <a:ea typeface="Cambria" panose="02040503050406030204" pitchFamily="18" charset="0"/>
                <a:cs typeface="Cambria"/>
              </a:rPr>
              <a:t>A</a:t>
            </a:r>
            <a:r>
              <a:rPr lang="en-US" sz="2000" spc="345">
                <a:solidFill>
                  <a:schemeClr val="tx2">
                    <a:lumMod val="50000"/>
                  </a:schemeClr>
                </a:solidFill>
                <a:latin typeface="Cambria" panose="02040503050406030204" pitchFamily="18" charset="0"/>
                <a:ea typeface="Cambria" panose="02040503050406030204" pitchFamily="18" charset="0"/>
                <a:cs typeface="Cambria"/>
              </a:rPr>
              <a:t> </a:t>
            </a:r>
            <a:r>
              <a:rPr lang="en-US" sz="2000" spc="190">
                <a:solidFill>
                  <a:schemeClr val="tx2">
                    <a:lumMod val="50000"/>
                  </a:schemeClr>
                </a:solidFill>
                <a:latin typeface="Cambria" panose="02040503050406030204" pitchFamily="18" charset="0"/>
                <a:ea typeface="Cambria" panose="02040503050406030204" pitchFamily="18" charset="0"/>
                <a:cs typeface="Cambria"/>
              </a:rPr>
              <a:t>vit</a:t>
            </a:r>
            <a:r>
              <a:rPr lang="en-US" sz="2000" spc="330">
                <a:solidFill>
                  <a:schemeClr val="tx2">
                    <a:lumMod val="50000"/>
                  </a:schemeClr>
                </a:solidFill>
                <a:latin typeface="Cambria" panose="02040503050406030204" pitchFamily="18" charset="0"/>
                <a:ea typeface="Cambria" panose="02040503050406030204" pitchFamily="18" charset="0"/>
                <a:cs typeface="Cambria"/>
              </a:rPr>
              <a:t> </a:t>
            </a:r>
            <a:r>
              <a:rPr lang="en-US" sz="2000" spc="100">
                <a:solidFill>
                  <a:schemeClr val="tx2">
                    <a:lumMod val="50000"/>
                  </a:schemeClr>
                </a:solidFill>
                <a:latin typeface="Cambria" panose="02040503050406030204" pitchFamily="18" charset="0"/>
                <a:ea typeface="Cambria" panose="02040503050406030204" pitchFamily="18" charset="0"/>
                <a:cs typeface="Cambria"/>
              </a:rPr>
              <a:t>ile</a:t>
            </a:r>
            <a:r>
              <a:rPr lang="en-US" sz="2000" spc="335">
                <a:solidFill>
                  <a:schemeClr val="tx2">
                    <a:lumMod val="50000"/>
                  </a:schemeClr>
                </a:solidFill>
                <a:latin typeface="Cambria" panose="02040503050406030204" pitchFamily="18" charset="0"/>
                <a:ea typeface="Cambria" panose="02040503050406030204" pitchFamily="18" charset="0"/>
                <a:cs typeface="Cambria"/>
              </a:rPr>
              <a:t> </a:t>
            </a:r>
            <a:r>
              <a:rPr lang="en-US" sz="2000" spc="135">
                <a:solidFill>
                  <a:schemeClr val="tx2">
                    <a:lumMod val="50000"/>
                  </a:schemeClr>
                </a:solidFill>
                <a:latin typeface="Cambria" panose="02040503050406030204" pitchFamily="18" charset="0"/>
                <a:ea typeface="Cambria" panose="02040503050406030204" pitchFamily="18" charset="0"/>
                <a:cs typeface="Cambria"/>
              </a:rPr>
              <a:t>doğar,</a:t>
            </a:r>
            <a:r>
              <a:rPr lang="en-US" sz="2000" spc="345">
                <a:solidFill>
                  <a:schemeClr val="tx2">
                    <a:lumMod val="50000"/>
                  </a:schemeClr>
                </a:solidFill>
                <a:latin typeface="Cambria" panose="02040503050406030204" pitchFamily="18" charset="0"/>
                <a:ea typeface="Cambria" panose="02040503050406030204" pitchFamily="18" charset="0"/>
                <a:cs typeface="Cambria"/>
              </a:rPr>
              <a:t> </a:t>
            </a:r>
            <a:r>
              <a:rPr lang="en-US" sz="2000" spc="160">
                <a:solidFill>
                  <a:schemeClr val="tx2">
                    <a:lumMod val="50000"/>
                  </a:schemeClr>
                </a:solidFill>
                <a:latin typeface="Cambria" panose="02040503050406030204" pitchFamily="18" charset="0"/>
                <a:ea typeface="Cambria" panose="02040503050406030204" pitchFamily="18" charset="0"/>
                <a:cs typeface="Cambria"/>
              </a:rPr>
              <a:t>anne</a:t>
            </a:r>
            <a:r>
              <a:rPr lang="en-US" sz="2000" spc="350">
                <a:solidFill>
                  <a:schemeClr val="tx2">
                    <a:lumMod val="50000"/>
                  </a:schemeClr>
                </a:solidFill>
                <a:latin typeface="Cambria" panose="02040503050406030204" pitchFamily="18" charset="0"/>
                <a:ea typeface="Cambria" panose="02040503050406030204" pitchFamily="18" charset="0"/>
                <a:cs typeface="Cambria"/>
              </a:rPr>
              <a:t> </a:t>
            </a:r>
            <a:r>
              <a:rPr lang="en-US" sz="2000" spc="155">
                <a:solidFill>
                  <a:schemeClr val="tx2">
                    <a:lumMod val="50000"/>
                  </a:schemeClr>
                </a:solidFill>
                <a:latin typeface="Cambria" panose="02040503050406030204" pitchFamily="18" charset="0"/>
                <a:ea typeface="Cambria" panose="02040503050406030204" pitchFamily="18" charset="0"/>
                <a:cs typeface="Cambria"/>
              </a:rPr>
              <a:t>sütü </a:t>
            </a:r>
            <a:endParaRPr lang="tr-TR" sz="2000" spc="155">
              <a:solidFill>
                <a:schemeClr val="tx2">
                  <a:lumMod val="50000"/>
                </a:schemeClr>
              </a:solidFill>
              <a:latin typeface="Cambria" panose="02040503050406030204" pitchFamily="18" charset="0"/>
              <a:ea typeface="Cambria" panose="02040503050406030204" pitchFamily="18" charset="0"/>
              <a:cs typeface="Cambria"/>
            </a:endParaRPr>
          </a:p>
          <a:p>
            <a:pPr marL="91440" marR="582295">
              <a:spcBef>
                <a:spcPts val="170"/>
              </a:spcBef>
              <a:buClr>
                <a:schemeClr val="accent4">
                  <a:lumMod val="60000"/>
                  <a:lumOff val="40000"/>
                </a:schemeClr>
              </a:buClr>
              <a:buSzPct val="105357"/>
              <a:tabLst>
                <a:tab pos="266700" algn="l"/>
              </a:tabLst>
            </a:pPr>
            <a:r>
              <a:rPr lang="tr-TR" sz="2000" spc="100">
                <a:solidFill>
                  <a:schemeClr val="tx2">
                    <a:lumMod val="50000"/>
                  </a:schemeClr>
                </a:solidFill>
                <a:latin typeface="Cambria" panose="02040503050406030204" pitchFamily="18" charset="0"/>
                <a:ea typeface="Cambria" panose="02040503050406030204" pitchFamily="18" charset="0"/>
                <a:cs typeface="Cambria"/>
              </a:rPr>
              <a:t>     </a:t>
            </a:r>
            <a:r>
              <a:rPr lang="en-US" sz="2000" spc="100">
                <a:solidFill>
                  <a:schemeClr val="tx2">
                    <a:lumMod val="50000"/>
                  </a:schemeClr>
                </a:solidFill>
                <a:latin typeface="Cambria" panose="02040503050406030204" pitchFamily="18" charset="0"/>
                <a:ea typeface="Cambria" panose="02040503050406030204" pitchFamily="18" charset="0"/>
                <a:cs typeface="Cambria"/>
              </a:rPr>
              <a:t>ile</a:t>
            </a:r>
            <a:r>
              <a:rPr lang="en-US" sz="2000" spc="325">
                <a:solidFill>
                  <a:schemeClr val="tx2">
                    <a:lumMod val="50000"/>
                  </a:schemeClr>
                </a:solidFill>
                <a:latin typeface="Cambria" panose="02040503050406030204" pitchFamily="18" charset="0"/>
                <a:ea typeface="Cambria" panose="02040503050406030204" pitchFamily="18" charset="0"/>
                <a:cs typeface="Cambria"/>
              </a:rPr>
              <a:t> </a:t>
            </a:r>
            <a:r>
              <a:rPr lang="en-US" sz="2000" spc="120">
                <a:solidFill>
                  <a:schemeClr val="tx2">
                    <a:lumMod val="50000"/>
                  </a:schemeClr>
                </a:solidFill>
                <a:latin typeface="Cambria" panose="02040503050406030204" pitchFamily="18" charset="0"/>
                <a:ea typeface="Cambria" panose="02040503050406030204" pitchFamily="18" charset="0"/>
                <a:cs typeface="Cambria"/>
              </a:rPr>
              <a:t>ilk</a:t>
            </a:r>
            <a:r>
              <a:rPr lang="en-US" sz="2000" spc="345">
                <a:solidFill>
                  <a:schemeClr val="tx2">
                    <a:lumMod val="50000"/>
                  </a:schemeClr>
                </a:solidFill>
                <a:latin typeface="Cambria" panose="02040503050406030204" pitchFamily="18" charset="0"/>
                <a:ea typeface="Cambria" panose="02040503050406030204" pitchFamily="18" charset="0"/>
                <a:cs typeface="Cambria"/>
              </a:rPr>
              <a:t> </a:t>
            </a:r>
            <a:r>
              <a:rPr lang="en-US" sz="2000" spc="120">
                <a:solidFill>
                  <a:schemeClr val="tx2">
                    <a:lumMod val="50000"/>
                  </a:schemeClr>
                </a:solidFill>
                <a:latin typeface="Cambria" panose="02040503050406030204" pitchFamily="18" charset="0"/>
                <a:ea typeface="Cambria" panose="02040503050406030204" pitchFamily="18" charset="0"/>
                <a:cs typeface="Cambria"/>
              </a:rPr>
              <a:t>birkaç</a:t>
            </a:r>
            <a:r>
              <a:rPr lang="en-US" sz="2000" spc="340">
                <a:solidFill>
                  <a:schemeClr val="tx2">
                    <a:lumMod val="50000"/>
                  </a:schemeClr>
                </a:solidFill>
                <a:latin typeface="Cambria" panose="02040503050406030204" pitchFamily="18" charset="0"/>
                <a:ea typeface="Cambria" panose="02040503050406030204" pitchFamily="18" charset="0"/>
                <a:cs typeface="Cambria"/>
              </a:rPr>
              <a:t> </a:t>
            </a:r>
            <a:r>
              <a:rPr lang="en-US" sz="2000" spc="140">
                <a:solidFill>
                  <a:schemeClr val="tx2">
                    <a:lumMod val="50000"/>
                  </a:schemeClr>
                </a:solidFill>
                <a:latin typeface="Cambria" panose="02040503050406030204" pitchFamily="18" charset="0"/>
                <a:ea typeface="Cambria" panose="02040503050406030204" pitchFamily="18" charset="0"/>
                <a:cs typeface="Cambria"/>
              </a:rPr>
              <a:t>ayda</a:t>
            </a:r>
            <a:r>
              <a:rPr lang="en-US" sz="2000" spc="345">
                <a:solidFill>
                  <a:schemeClr val="tx2">
                    <a:lumMod val="50000"/>
                  </a:schemeClr>
                </a:solidFill>
                <a:latin typeface="Cambria" panose="02040503050406030204" pitchFamily="18" charset="0"/>
                <a:ea typeface="Cambria" panose="02040503050406030204" pitchFamily="18" charset="0"/>
                <a:cs typeface="Cambria"/>
              </a:rPr>
              <a:t> </a:t>
            </a:r>
            <a:r>
              <a:rPr lang="en-US" sz="2000" spc="180">
                <a:solidFill>
                  <a:schemeClr val="tx2">
                    <a:lumMod val="50000"/>
                  </a:schemeClr>
                </a:solidFill>
                <a:latin typeface="Cambria" panose="02040503050406030204" pitchFamily="18" charset="0"/>
                <a:ea typeface="Cambria" panose="02040503050406030204" pitchFamily="18" charset="0"/>
                <a:cs typeface="Cambria"/>
              </a:rPr>
              <a:t>A</a:t>
            </a:r>
            <a:r>
              <a:rPr lang="en-US" sz="2000" spc="345">
                <a:solidFill>
                  <a:schemeClr val="tx2">
                    <a:lumMod val="50000"/>
                  </a:schemeClr>
                </a:solidFill>
                <a:latin typeface="Cambria" panose="02040503050406030204" pitchFamily="18" charset="0"/>
                <a:ea typeface="Cambria" panose="02040503050406030204" pitchFamily="18" charset="0"/>
                <a:cs typeface="Cambria"/>
              </a:rPr>
              <a:t> </a:t>
            </a:r>
            <a:r>
              <a:rPr lang="en-US" sz="2000" spc="190">
                <a:solidFill>
                  <a:schemeClr val="tx2">
                    <a:lumMod val="50000"/>
                  </a:schemeClr>
                </a:solidFill>
                <a:latin typeface="Cambria" panose="02040503050406030204" pitchFamily="18" charset="0"/>
                <a:ea typeface="Cambria" panose="02040503050406030204" pitchFamily="18" charset="0"/>
                <a:cs typeface="Cambria"/>
              </a:rPr>
              <a:t>vit</a:t>
            </a:r>
            <a:r>
              <a:rPr lang="en-US" sz="2000" spc="325">
                <a:solidFill>
                  <a:schemeClr val="tx2">
                    <a:lumMod val="50000"/>
                  </a:schemeClr>
                </a:solidFill>
                <a:latin typeface="Cambria" panose="02040503050406030204" pitchFamily="18" charset="0"/>
                <a:ea typeface="Cambria" panose="02040503050406030204" pitchFamily="18" charset="0"/>
                <a:cs typeface="Cambria"/>
              </a:rPr>
              <a:t> </a:t>
            </a:r>
            <a:r>
              <a:rPr lang="en-US" sz="2000" spc="155">
                <a:solidFill>
                  <a:schemeClr val="tx2">
                    <a:lumMod val="50000"/>
                  </a:schemeClr>
                </a:solidFill>
                <a:latin typeface="Cambria" panose="02040503050406030204" pitchFamily="18" charset="0"/>
                <a:ea typeface="Cambria" panose="02040503050406030204" pitchFamily="18" charset="0"/>
                <a:cs typeface="Cambria"/>
              </a:rPr>
              <a:t>düzeyi</a:t>
            </a:r>
            <a:r>
              <a:rPr lang="en-US" sz="2000" spc="360">
                <a:solidFill>
                  <a:schemeClr val="tx2">
                    <a:lumMod val="50000"/>
                  </a:schemeClr>
                </a:solidFill>
                <a:latin typeface="Cambria" panose="02040503050406030204" pitchFamily="18" charset="0"/>
                <a:ea typeface="Cambria" panose="02040503050406030204" pitchFamily="18" charset="0"/>
                <a:cs typeface="Cambria"/>
              </a:rPr>
              <a:t> </a:t>
            </a:r>
            <a:r>
              <a:rPr lang="en-US" sz="2000" spc="120">
                <a:solidFill>
                  <a:schemeClr val="tx2">
                    <a:lumMod val="50000"/>
                  </a:schemeClr>
                </a:solidFill>
                <a:latin typeface="Cambria" panose="02040503050406030204" pitchFamily="18" charset="0"/>
                <a:ea typeface="Cambria" panose="02040503050406030204" pitchFamily="18" charset="0"/>
                <a:cs typeface="Cambria"/>
              </a:rPr>
              <a:t>yükselir</a:t>
            </a:r>
          </a:p>
          <a:p>
            <a:pPr marL="434340" indent="-342900">
              <a:spcBef>
                <a:spcPts val="950"/>
              </a:spcBef>
              <a:buClr>
                <a:schemeClr val="accent4">
                  <a:lumMod val="60000"/>
                  <a:lumOff val="40000"/>
                </a:schemeClr>
              </a:buClr>
              <a:buSzPct val="105357"/>
              <a:buFont typeface="Arial" panose="020B0604020202020204" pitchFamily="34" charset="0"/>
              <a:buChar char="•"/>
              <a:tabLst>
                <a:tab pos="267335" algn="l"/>
              </a:tabLst>
            </a:pPr>
            <a:r>
              <a:rPr lang="en-US" sz="2000" spc="185">
                <a:solidFill>
                  <a:schemeClr val="tx2">
                    <a:lumMod val="50000"/>
                  </a:schemeClr>
                </a:solidFill>
                <a:latin typeface="Cambria" panose="02040503050406030204" pitchFamily="18" charset="0"/>
                <a:ea typeface="Cambria" panose="02040503050406030204" pitchFamily="18" charset="0"/>
                <a:cs typeface="Cambria"/>
              </a:rPr>
              <a:t>Gelişmemiş</a:t>
            </a:r>
            <a:r>
              <a:rPr lang="en-US" sz="2000" spc="360">
                <a:solidFill>
                  <a:schemeClr val="tx2">
                    <a:lumMod val="50000"/>
                  </a:schemeClr>
                </a:solidFill>
                <a:latin typeface="Cambria" panose="02040503050406030204" pitchFamily="18" charset="0"/>
                <a:ea typeface="Cambria" panose="02040503050406030204" pitchFamily="18" charset="0"/>
                <a:cs typeface="Cambria"/>
              </a:rPr>
              <a:t> </a:t>
            </a:r>
            <a:r>
              <a:rPr lang="en-US" sz="2000" spc="105">
                <a:solidFill>
                  <a:schemeClr val="tx2">
                    <a:lumMod val="50000"/>
                  </a:schemeClr>
                </a:solidFill>
                <a:latin typeface="Cambria" panose="02040503050406030204" pitchFamily="18" charset="0"/>
                <a:ea typeface="Cambria" panose="02040503050406030204" pitchFamily="18" charset="0"/>
                <a:cs typeface="Cambria"/>
              </a:rPr>
              <a:t>ülkelerde</a:t>
            </a:r>
            <a:r>
              <a:rPr lang="en-US" sz="2000" spc="345">
                <a:solidFill>
                  <a:schemeClr val="tx2">
                    <a:lumMod val="50000"/>
                  </a:schemeClr>
                </a:solidFill>
                <a:latin typeface="Cambria" panose="02040503050406030204" pitchFamily="18" charset="0"/>
                <a:ea typeface="Cambria" panose="02040503050406030204" pitchFamily="18" charset="0"/>
                <a:cs typeface="Cambria"/>
              </a:rPr>
              <a:t> </a:t>
            </a:r>
            <a:r>
              <a:rPr lang="en-US" sz="2000" spc="160">
                <a:solidFill>
                  <a:schemeClr val="tx2">
                    <a:lumMod val="50000"/>
                  </a:schemeClr>
                </a:solidFill>
                <a:latin typeface="Cambria" panose="02040503050406030204" pitchFamily="18" charset="0"/>
                <a:ea typeface="Cambria" panose="02040503050406030204" pitchFamily="18" charset="0"/>
                <a:cs typeface="Cambria"/>
              </a:rPr>
              <a:t>anne</a:t>
            </a:r>
            <a:r>
              <a:rPr lang="en-US" sz="2000" spc="340">
                <a:solidFill>
                  <a:schemeClr val="tx2">
                    <a:lumMod val="50000"/>
                  </a:schemeClr>
                </a:solidFill>
                <a:latin typeface="Cambria" panose="02040503050406030204" pitchFamily="18" charset="0"/>
                <a:ea typeface="Cambria" panose="02040503050406030204" pitchFamily="18" charset="0"/>
                <a:cs typeface="Cambria"/>
              </a:rPr>
              <a:t> </a:t>
            </a:r>
            <a:r>
              <a:rPr lang="en-US" sz="2000" spc="160">
                <a:solidFill>
                  <a:schemeClr val="tx2">
                    <a:lumMod val="50000"/>
                  </a:schemeClr>
                </a:solidFill>
                <a:latin typeface="Cambria" panose="02040503050406030204" pitchFamily="18" charset="0"/>
                <a:ea typeface="Cambria" panose="02040503050406030204" pitchFamily="18" charset="0"/>
                <a:cs typeface="Cambria"/>
              </a:rPr>
              <a:t>sütünde</a:t>
            </a:r>
            <a:r>
              <a:rPr lang="en-US" sz="2000" spc="335">
                <a:solidFill>
                  <a:schemeClr val="tx2">
                    <a:lumMod val="50000"/>
                  </a:schemeClr>
                </a:solidFill>
                <a:latin typeface="Cambria" panose="02040503050406030204" pitchFamily="18" charset="0"/>
                <a:ea typeface="Cambria" panose="02040503050406030204" pitchFamily="18" charset="0"/>
                <a:cs typeface="Cambria"/>
              </a:rPr>
              <a:t> </a:t>
            </a:r>
            <a:r>
              <a:rPr lang="en-US" sz="2000" spc="180">
                <a:solidFill>
                  <a:schemeClr val="tx2">
                    <a:lumMod val="50000"/>
                  </a:schemeClr>
                </a:solidFill>
                <a:latin typeface="Cambria" panose="02040503050406030204" pitchFamily="18" charset="0"/>
                <a:ea typeface="Cambria" panose="02040503050406030204" pitchFamily="18" charset="0"/>
                <a:cs typeface="Cambria"/>
              </a:rPr>
              <a:t>A</a:t>
            </a:r>
            <a:r>
              <a:rPr lang="en-US" sz="2000" spc="360">
                <a:solidFill>
                  <a:schemeClr val="tx2">
                    <a:lumMod val="50000"/>
                  </a:schemeClr>
                </a:solidFill>
                <a:latin typeface="Cambria" panose="02040503050406030204" pitchFamily="18" charset="0"/>
                <a:ea typeface="Cambria" panose="02040503050406030204" pitchFamily="18" charset="0"/>
                <a:cs typeface="Cambria"/>
              </a:rPr>
              <a:t> </a:t>
            </a:r>
            <a:r>
              <a:rPr lang="en-US" sz="2000" spc="190">
                <a:solidFill>
                  <a:schemeClr val="tx2">
                    <a:lumMod val="50000"/>
                  </a:schemeClr>
                </a:solidFill>
                <a:latin typeface="Cambria" panose="02040503050406030204" pitchFamily="18" charset="0"/>
                <a:ea typeface="Cambria" panose="02040503050406030204" pitchFamily="18" charset="0"/>
                <a:cs typeface="Cambria"/>
              </a:rPr>
              <a:t>vit</a:t>
            </a:r>
            <a:r>
              <a:rPr lang="tr-TR" sz="2000" spc="190">
                <a:solidFill>
                  <a:schemeClr val="tx2">
                    <a:lumMod val="50000"/>
                  </a:schemeClr>
                </a:solidFill>
                <a:latin typeface="Cambria" panose="02040503050406030204" pitchFamily="18" charset="0"/>
                <a:ea typeface="Cambria" panose="02040503050406030204" pitchFamily="18" charset="0"/>
                <a:cs typeface="Cambria"/>
              </a:rPr>
              <a:t> </a:t>
            </a:r>
            <a:r>
              <a:rPr lang="tr-TR" sz="2000" spc="-50">
                <a:solidFill>
                  <a:schemeClr val="tx2">
                    <a:lumMod val="50000"/>
                  </a:schemeClr>
                </a:solidFill>
                <a:latin typeface="Wingdings"/>
                <a:cs typeface="Wingdings"/>
              </a:rPr>
              <a:t></a:t>
            </a:r>
            <a:endParaRPr lang="en-US" sz="2000">
              <a:solidFill>
                <a:schemeClr val="tx2">
                  <a:lumMod val="50000"/>
                </a:schemeClr>
              </a:solidFill>
              <a:latin typeface="Cambria" panose="02040503050406030204" pitchFamily="18" charset="0"/>
              <a:ea typeface="Cambria" panose="02040503050406030204" pitchFamily="18" charset="0"/>
              <a:cs typeface="Wingdings"/>
            </a:endParaRPr>
          </a:p>
          <a:p>
            <a:pPr marL="285750" indent="-285750">
              <a:buFont typeface="Arial" panose="020B0604020202020204" pitchFamily="34" charset="0"/>
              <a:buChar char="•"/>
            </a:pPr>
            <a:endParaRPr lang="tr-TR">
              <a:latin typeface="Cambria" panose="02040503050406030204" pitchFamily="18" charset="0"/>
              <a:ea typeface="Cambria" panose="02040503050406030204" pitchFamily="18" charset="0"/>
            </a:endParaRPr>
          </a:p>
        </p:txBody>
      </p:sp>
      <p:sp>
        <p:nvSpPr>
          <p:cNvPr id="4" name="Metin kutusu 3">
            <a:extLst>
              <a:ext uri="{FF2B5EF4-FFF2-40B4-BE49-F238E27FC236}">
                <a16:creationId xmlns:a16="http://schemas.microsoft.com/office/drawing/2014/main" id="{BCB95B4A-2164-80D3-599D-AE030DC3EFEF}"/>
              </a:ext>
            </a:extLst>
          </p:cNvPr>
          <p:cNvSpPr txBox="1"/>
          <p:nvPr/>
        </p:nvSpPr>
        <p:spPr>
          <a:xfrm>
            <a:off x="6480313" y="3200400"/>
            <a:ext cx="2663687" cy="2246769"/>
          </a:xfrm>
          <a:prstGeom prst="rect">
            <a:avLst/>
          </a:prstGeom>
          <a:solidFill>
            <a:schemeClr val="accent4">
              <a:lumMod val="40000"/>
              <a:lumOff val="60000"/>
            </a:schemeClr>
          </a:solidFill>
        </p:spPr>
        <p:txBody>
          <a:bodyPr wrap="square" rtlCol="0">
            <a:spAutoFit/>
          </a:bodyPr>
          <a:lstStyle/>
          <a:p>
            <a:r>
              <a:rPr lang="tr-TR" sz="2000" u="sng">
                <a:solidFill>
                  <a:schemeClr val="tx2">
                    <a:lumMod val="50000"/>
                  </a:schemeClr>
                </a:solidFill>
                <a:latin typeface="Cambria" panose="02040503050406030204" pitchFamily="18" charset="0"/>
                <a:ea typeface="Cambria" panose="02040503050406030204" pitchFamily="18" charset="0"/>
              </a:rPr>
              <a:t>Eksikliği</a:t>
            </a:r>
          </a:p>
          <a:p>
            <a:r>
              <a:rPr lang="tr-TR" sz="2000">
                <a:solidFill>
                  <a:schemeClr val="tx2">
                    <a:lumMod val="50000"/>
                  </a:schemeClr>
                </a:solidFill>
                <a:latin typeface="Cambria" panose="02040503050406030204" pitchFamily="18" charset="0"/>
                <a:ea typeface="Cambria" panose="02040503050406030204" pitchFamily="18" charset="0"/>
              </a:rPr>
              <a:t>-Gece Körlüğü</a:t>
            </a:r>
          </a:p>
          <a:p>
            <a:r>
              <a:rPr lang="tr-TR" sz="2000">
                <a:solidFill>
                  <a:schemeClr val="tx2">
                    <a:lumMod val="50000"/>
                  </a:schemeClr>
                </a:solidFill>
                <a:latin typeface="Cambria" panose="02040503050406030204" pitchFamily="18" charset="0"/>
                <a:ea typeface="Cambria" panose="02040503050406030204" pitchFamily="18" charset="0"/>
              </a:rPr>
              <a:t>-Kseroftalmi</a:t>
            </a:r>
          </a:p>
          <a:p>
            <a:r>
              <a:rPr lang="tr-TR" sz="2000">
                <a:solidFill>
                  <a:schemeClr val="tx2">
                    <a:lumMod val="50000"/>
                  </a:schemeClr>
                </a:solidFill>
                <a:latin typeface="Cambria" panose="02040503050406030204" pitchFamily="18" charset="0"/>
                <a:ea typeface="Cambria" panose="02040503050406030204" pitchFamily="18" charset="0"/>
              </a:rPr>
              <a:t>-Zayıf Kemik Büyümesi</a:t>
            </a:r>
          </a:p>
          <a:p>
            <a:r>
              <a:rPr lang="tr-TR" sz="2000">
                <a:solidFill>
                  <a:schemeClr val="tx2">
                    <a:lumMod val="50000"/>
                  </a:schemeClr>
                </a:solidFill>
                <a:latin typeface="Cambria" panose="02040503050406030204" pitchFamily="18" charset="0"/>
                <a:ea typeface="Cambria" panose="02040503050406030204" pitchFamily="18" charset="0"/>
              </a:rPr>
              <a:t>-Zayıf Bağışıklık</a:t>
            </a:r>
          </a:p>
          <a:p>
            <a:r>
              <a:rPr lang="tr-TR" sz="2000">
                <a:solidFill>
                  <a:schemeClr val="tx2">
                    <a:lumMod val="50000"/>
                  </a:schemeClr>
                </a:solidFill>
                <a:latin typeface="Cambria" panose="02040503050406030204" pitchFamily="18" charset="0"/>
                <a:ea typeface="Cambria" panose="02040503050406030204" pitchFamily="18" charset="0"/>
              </a:rPr>
              <a:t>-</a:t>
            </a:r>
            <a:r>
              <a:rPr lang="en-US" sz="2000">
                <a:solidFill>
                  <a:schemeClr val="tx2">
                    <a:lumMod val="50000"/>
                  </a:schemeClr>
                </a:solidFill>
                <a:effectLst/>
                <a:latin typeface="Cambria" panose="02040503050406030204" pitchFamily="18" charset="0"/>
                <a:ea typeface="Cambria" panose="02040503050406030204" pitchFamily="18" charset="0"/>
              </a:rPr>
              <a:t> Hiperkeratoz</a:t>
            </a:r>
            <a:endParaRPr lang="tr-TR" sz="2000">
              <a:solidFill>
                <a:schemeClr val="tx2">
                  <a:lumMod val="50000"/>
                </a:schemeClr>
              </a:solidFill>
              <a:latin typeface="Cambria" panose="02040503050406030204" pitchFamily="18" charset="0"/>
              <a:ea typeface="Cambria" panose="02040503050406030204" pitchFamily="18" charset="0"/>
            </a:endParaRPr>
          </a:p>
        </p:txBody>
      </p:sp>
      <p:pic>
        <p:nvPicPr>
          <p:cNvPr id="5" name="Picture 5">
            <a:extLst>
              <a:ext uri="{FF2B5EF4-FFF2-40B4-BE49-F238E27FC236}">
                <a16:creationId xmlns:a16="http://schemas.microsoft.com/office/drawing/2014/main" id="{B2A7AA30-A9AC-A855-4CC5-4A84C7E7CC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4495800"/>
            <a:ext cx="3611217" cy="2026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object 5">
            <a:extLst>
              <a:ext uri="{FF2B5EF4-FFF2-40B4-BE49-F238E27FC236}">
                <a16:creationId xmlns:a16="http://schemas.microsoft.com/office/drawing/2014/main" id="{5FEE6653-459D-683C-A27D-80C3225BB4EC}"/>
              </a:ext>
            </a:extLst>
          </p:cNvPr>
          <p:cNvGrpSpPr/>
          <p:nvPr/>
        </p:nvGrpSpPr>
        <p:grpSpPr>
          <a:xfrm>
            <a:off x="6477000" y="5438268"/>
            <a:ext cx="2663687" cy="1419732"/>
            <a:chOff x="5902452" y="438912"/>
            <a:chExt cx="3035935" cy="1732914"/>
          </a:xfrm>
        </p:grpSpPr>
        <p:pic>
          <p:nvPicPr>
            <p:cNvPr id="8" name="object 6">
              <a:extLst>
                <a:ext uri="{FF2B5EF4-FFF2-40B4-BE49-F238E27FC236}">
                  <a16:creationId xmlns:a16="http://schemas.microsoft.com/office/drawing/2014/main" id="{B902F232-1EA3-52A4-E1D5-9533E266D16A}"/>
                </a:ext>
              </a:extLst>
            </p:cNvPr>
            <p:cNvPicPr/>
            <p:nvPr/>
          </p:nvPicPr>
          <p:blipFill>
            <a:blip r:embed="rId3" cstate="print"/>
            <a:stretch>
              <a:fillRect/>
            </a:stretch>
          </p:blipFill>
          <p:spPr>
            <a:xfrm>
              <a:off x="5940552" y="477012"/>
              <a:ext cx="2959607" cy="1656588"/>
            </a:xfrm>
            <a:prstGeom prst="rect">
              <a:avLst/>
            </a:prstGeom>
            <a:ln>
              <a:solidFill>
                <a:schemeClr val="accent4">
                  <a:lumMod val="40000"/>
                  <a:lumOff val="60000"/>
                </a:schemeClr>
              </a:solidFill>
            </a:ln>
          </p:spPr>
        </p:pic>
        <p:sp>
          <p:nvSpPr>
            <p:cNvPr id="9" name="object 7">
              <a:extLst>
                <a:ext uri="{FF2B5EF4-FFF2-40B4-BE49-F238E27FC236}">
                  <a16:creationId xmlns:a16="http://schemas.microsoft.com/office/drawing/2014/main" id="{0B98A4D3-FCCA-72A6-1D35-B57385C5E0E2}"/>
                </a:ext>
              </a:extLst>
            </p:cNvPr>
            <p:cNvSpPr/>
            <p:nvPr/>
          </p:nvSpPr>
          <p:spPr>
            <a:xfrm>
              <a:off x="5921502" y="457962"/>
              <a:ext cx="2997835" cy="1694814"/>
            </a:xfrm>
            <a:custGeom>
              <a:avLst/>
              <a:gdLst/>
              <a:ahLst/>
              <a:cxnLst/>
              <a:rect l="l" t="t" r="r" b="b"/>
              <a:pathLst>
                <a:path w="2997834" h="1694814">
                  <a:moveTo>
                    <a:pt x="0" y="1694688"/>
                  </a:moveTo>
                  <a:lnTo>
                    <a:pt x="2997707" y="1694688"/>
                  </a:lnTo>
                  <a:lnTo>
                    <a:pt x="2997707" y="0"/>
                  </a:lnTo>
                  <a:lnTo>
                    <a:pt x="0" y="0"/>
                  </a:lnTo>
                  <a:lnTo>
                    <a:pt x="0" y="1694688"/>
                  </a:lnTo>
                  <a:close/>
                </a:path>
              </a:pathLst>
            </a:custGeom>
            <a:ln w="38100">
              <a:solidFill>
                <a:schemeClr val="accent4">
                  <a:lumMod val="40000"/>
                  <a:lumOff val="60000"/>
                </a:schemeClr>
              </a:solidFill>
            </a:ln>
          </p:spPr>
          <p:txBody>
            <a:bodyPr wrap="square" lIns="0" tIns="0" rIns="0" bIns="0" rtlCol="0"/>
            <a:lstStyle/>
            <a:p>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858902"/>
            <a:ext cx="4805680" cy="1002030"/>
          </a:xfrm>
          <a:prstGeom prst="rect">
            <a:avLst/>
          </a:prstGeom>
          <a:solidFill>
            <a:schemeClr val="accent4">
              <a:lumMod val="60000"/>
              <a:lumOff val="40000"/>
            </a:schemeClr>
          </a:solidFill>
        </p:spPr>
        <p:txBody>
          <a:bodyPr vert="horz" wrap="square" lIns="0" tIns="13335" rIns="0" bIns="0" rtlCol="0">
            <a:spAutoFit/>
          </a:bodyPr>
          <a:lstStyle/>
          <a:p>
            <a:pPr marL="12700" marR="5080" indent="68580">
              <a:lnSpc>
                <a:spcPct val="100000"/>
              </a:lnSpc>
              <a:spcBef>
                <a:spcPts val="105"/>
              </a:spcBef>
              <a:tabLst>
                <a:tab pos="510540" algn="l"/>
                <a:tab pos="956944" algn="l"/>
                <a:tab pos="1906905" algn="l"/>
                <a:tab pos="2437765" algn="l"/>
              </a:tabLst>
            </a:pPr>
            <a:r>
              <a:rPr sz="3200" i="0" spc="220" dirty="0">
                <a:solidFill>
                  <a:schemeClr val="bg1"/>
                </a:solidFill>
                <a:latin typeface="Cambria"/>
                <a:cs typeface="Cambria"/>
              </a:rPr>
              <a:t>A	vitamin</a:t>
            </a:r>
            <a:r>
              <a:rPr sz="3200" i="0" spc="140" dirty="0">
                <a:solidFill>
                  <a:schemeClr val="bg1"/>
                </a:solidFill>
                <a:latin typeface="Cambria"/>
                <a:cs typeface="Cambria"/>
              </a:rPr>
              <a:t>i</a:t>
            </a:r>
            <a:r>
              <a:rPr sz="3200" i="0" dirty="0">
                <a:solidFill>
                  <a:schemeClr val="bg1"/>
                </a:solidFill>
                <a:latin typeface="Cambria"/>
                <a:cs typeface="Cambria"/>
              </a:rPr>
              <a:t>	</a:t>
            </a:r>
            <a:r>
              <a:rPr sz="3200" i="0" spc="180" dirty="0">
                <a:solidFill>
                  <a:schemeClr val="bg1"/>
                </a:solidFill>
                <a:latin typeface="Cambria"/>
                <a:cs typeface="Cambria"/>
              </a:rPr>
              <a:t>yetersiz</a:t>
            </a:r>
            <a:r>
              <a:rPr sz="3200" i="0" spc="130" dirty="0">
                <a:solidFill>
                  <a:schemeClr val="bg1"/>
                </a:solidFill>
                <a:latin typeface="Cambria"/>
                <a:cs typeface="Cambria"/>
              </a:rPr>
              <a:t>l</a:t>
            </a:r>
            <a:r>
              <a:rPr sz="3200" i="0" spc="135" dirty="0">
                <a:solidFill>
                  <a:schemeClr val="bg1"/>
                </a:solidFill>
                <a:latin typeface="Cambria"/>
                <a:cs typeface="Cambria"/>
              </a:rPr>
              <a:t>iği  </a:t>
            </a:r>
            <a:r>
              <a:rPr sz="3200" i="0" spc="225" dirty="0">
                <a:solidFill>
                  <a:schemeClr val="bg1"/>
                </a:solidFill>
                <a:latin typeface="Cambria"/>
                <a:cs typeface="Cambria"/>
              </a:rPr>
              <a:t>için	</a:t>
            </a:r>
            <a:r>
              <a:rPr sz="3200" i="0" spc="140" dirty="0">
                <a:solidFill>
                  <a:schemeClr val="bg1"/>
                </a:solidFill>
                <a:latin typeface="Cambria"/>
                <a:cs typeface="Cambria"/>
              </a:rPr>
              <a:t>risk	</a:t>
            </a:r>
            <a:r>
              <a:rPr sz="3200" i="0" spc="135" dirty="0">
                <a:solidFill>
                  <a:schemeClr val="bg1"/>
                </a:solidFill>
                <a:latin typeface="Cambria"/>
                <a:cs typeface="Cambria"/>
              </a:rPr>
              <a:t>durumları</a:t>
            </a:r>
            <a:endParaRPr sz="3200">
              <a:solidFill>
                <a:schemeClr val="bg1"/>
              </a:solidFill>
              <a:latin typeface="Cambria"/>
              <a:cs typeface="Cambria"/>
            </a:endParaRPr>
          </a:p>
        </p:txBody>
      </p:sp>
      <p:sp>
        <p:nvSpPr>
          <p:cNvPr id="3" name="object 3"/>
          <p:cNvSpPr txBox="1"/>
          <p:nvPr/>
        </p:nvSpPr>
        <p:spPr>
          <a:xfrm>
            <a:off x="786790" y="2179066"/>
            <a:ext cx="2856865" cy="2166619"/>
          </a:xfrm>
          <a:prstGeom prst="rect">
            <a:avLst/>
          </a:prstGeom>
        </p:spPr>
        <p:txBody>
          <a:bodyPr vert="horz" wrap="square" lIns="0" tIns="12065" rIns="0" bIns="0" rtlCol="0">
            <a:spAutoFit/>
          </a:bodyPr>
          <a:lstStyle/>
          <a:p>
            <a:pPr marL="12700" marR="5080">
              <a:lnSpc>
                <a:spcPct val="100000"/>
              </a:lnSpc>
              <a:spcBef>
                <a:spcPts val="95"/>
              </a:spcBef>
              <a:buClr>
                <a:schemeClr val="accent4">
                  <a:lumMod val="60000"/>
                  <a:lumOff val="40000"/>
                </a:schemeClr>
              </a:buClr>
              <a:buFont typeface="Microsoft Sans Serif"/>
              <a:buChar char="•"/>
              <a:tabLst>
                <a:tab pos="296545" algn="l"/>
              </a:tabLst>
            </a:pPr>
            <a:r>
              <a:rPr lang="tr-TR" sz="2800" b="1" spc="125">
                <a:latin typeface="Cambria"/>
                <a:cs typeface="Cambria"/>
              </a:rPr>
              <a:t>  </a:t>
            </a:r>
            <a:r>
              <a:rPr sz="2800" b="1" spc="125">
                <a:latin typeface="Cambria"/>
                <a:cs typeface="Cambria"/>
              </a:rPr>
              <a:t>Prote</a:t>
            </a:r>
            <a:r>
              <a:rPr sz="2800" b="1" spc="114">
                <a:latin typeface="Cambria"/>
                <a:cs typeface="Cambria"/>
              </a:rPr>
              <a:t>i</a:t>
            </a:r>
            <a:r>
              <a:rPr sz="2800" b="1" spc="215">
                <a:latin typeface="Cambria"/>
                <a:cs typeface="Cambria"/>
              </a:rPr>
              <a:t>n</a:t>
            </a:r>
            <a:r>
              <a:rPr sz="2800" b="1" spc="60">
                <a:latin typeface="Cambria"/>
                <a:cs typeface="Cambria"/>
              </a:rPr>
              <a:t>-</a:t>
            </a:r>
            <a:r>
              <a:rPr sz="2800" b="1" spc="155">
                <a:latin typeface="Cambria"/>
                <a:cs typeface="Cambria"/>
              </a:rPr>
              <a:t>en</a:t>
            </a:r>
            <a:r>
              <a:rPr sz="2800" b="1" spc="140">
                <a:latin typeface="Cambria"/>
                <a:cs typeface="Cambria"/>
              </a:rPr>
              <a:t>e</a:t>
            </a:r>
            <a:r>
              <a:rPr sz="2800" b="1" spc="60">
                <a:latin typeface="Cambria"/>
                <a:cs typeface="Cambria"/>
              </a:rPr>
              <a:t>rji  </a:t>
            </a:r>
            <a:r>
              <a:rPr sz="2800" b="1" spc="165" dirty="0">
                <a:latin typeface="Cambria"/>
                <a:cs typeface="Cambria"/>
              </a:rPr>
              <a:t>malnutrisyonu</a:t>
            </a:r>
            <a:endParaRPr sz="2800">
              <a:latin typeface="Cambria"/>
              <a:cs typeface="Cambria"/>
            </a:endParaRPr>
          </a:p>
          <a:p>
            <a:pPr marL="416559" indent="-404495">
              <a:lnSpc>
                <a:spcPct val="100000"/>
              </a:lnSpc>
              <a:buClr>
                <a:schemeClr val="accent4">
                  <a:lumMod val="60000"/>
                  <a:lumOff val="40000"/>
                </a:schemeClr>
              </a:buClr>
              <a:buFont typeface="Microsoft Sans Serif"/>
              <a:buChar char="•"/>
              <a:tabLst>
                <a:tab pos="416559" algn="l"/>
                <a:tab pos="417195" algn="l"/>
              </a:tabLst>
            </a:pPr>
            <a:r>
              <a:rPr sz="2800" b="1" spc="195" dirty="0">
                <a:latin typeface="Cambria"/>
                <a:cs typeface="Cambria"/>
              </a:rPr>
              <a:t>Kızamık</a:t>
            </a:r>
            <a:endParaRPr sz="2800">
              <a:latin typeface="Cambria"/>
              <a:cs typeface="Cambria"/>
            </a:endParaRPr>
          </a:p>
          <a:p>
            <a:pPr marL="416559" indent="-404495">
              <a:lnSpc>
                <a:spcPct val="100000"/>
              </a:lnSpc>
              <a:buClr>
                <a:schemeClr val="accent4">
                  <a:lumMod val="60000"/>
                  <a:lumOff val="40000"/>
                </a:schemeClr>
              </a:buClr>
              <a:buFont typeface="Microsoft Sans Serif"/>
              <a:buChar char="•"/>
              <a:tabLst>
                <a:tab pos="416559" algn="l"/>
                <a:tab pos="417195" algn="l"/>
              </a:tabLst>
            </a:pPr>
            <a:r>
              <a:rPr sz="2800" b="1" spc="190" dirty="0">
                <a:latin typeface="Cambria"/>
                <a:cs typeface="Cambria"/>
              </a:rPr>
              <a:t>Ciddi</a:t>
            </a:r>
            <a:r>
              <a:rPr sz="2800" b="1" spc="300" dirty="0">
                <a:latin typeface="Cambria"/>
                <a:cs typeface="Cambria"/>
              </a:rPr>
              <a:t> </a:t>
            </a:r>
            <a:r>
              <a:rPr sz="2800" b="1" spc="145" dirty="0">
                <a:latin typeface="Cambria"/>
                <a:cs typeface="Cambria"/>
              </a:rPr>
              <a:t>ishal</a:t>
            </a:r>
            <a:endParaRPr sz="2800">
              <a:latin typeface="Cambria"/>
              <a:cs typeface="Cambria"/>
            </a:endParaRPr>
          </a:p>
          <a:p>
            <a:pPr marL="416559" indent="-404495">
              <a:lnSpc>
                <a:spcPct val="100000"/>
              </a:lnSpc>
              <a:buClr>
                <a:schemeClr val="accent4">
                  <a:lumMod val="60000"/>
                  <a:lumOff val="40000"/>
                </a:schemeClr>
              </a:buClr>
              <a:buFont typeface="Microsoft Sans Serif"/>
              <a:buChar char="•"/>
              <a:tabLst>
                <a:tab pos="416559" algn="l"/>
                <a:tab pos="417195" algn="l"/>
              </a:tabLst>
            </a:pPr>
            <a:r>
              <a:rPr sz="2800" b="1" spc="175" dirty="0">
                <a:latin typeface="Cambria"/>
                <a:cs typeface="Cambria"/>
              </a:rPr>
              <a:t>Pnömoni</a:t>
            </a:r>
            <a:endParaRPr sz="2800">
              <a:latin typeface="Cambria"/>
              <a:cs typeface="Cambria"/>
            </a:endParaRPr>
          </a:p>
        </p:txBody>
      </p:sp>
      <p:pic>
        <p:nvPicPr>
          <p:cNvPr id="4" name="object 4"/>
          <p:cNvPicPr/>
          <p:nvPr/>
        </p:nvPicPr>
        <p:blipFill>
          <a:blip r:embed="rId2" cstate="print"/>
          <a:stretch>
            <a:fillRect/>
          </a:stretch>
        </p:blipFill>
        <p:spPr>
          <a:xfrm>
            <a:off x="6019800" y="1524000"/>
            <a:ext cx="2057400" cy="2461790"/>
          </a:xfrm>
          <a:prstGeom prst="rect">
            <a:avLst/>
          </a:prstGeom>
        </p:spPr>
      </p:pic>
      <p:sp>
        <p:nvSpPr>
          <p:cNvPr id="8" name="object 8"/>
          <p:cNvSpPr txBox="1"/>
          <p:nvPr/>
        </p:nvSpPr>
        <p:spPr>
          <a:xfrm>
            <a:off x="324611" y="5157215"/>
            <a:ext cx="8353425" cy="1050288"/>
          </a:xfrm>
          <a:prstGeom prst="rect">
            <a:avLst/>
          </a:prstGeom>
          <a:solidFill>
            <a:schemeClr val="accent4">
              <a:lumMod val="60000"/>
              <a:lumOff val="40000"/>
            </a:schemeClr>
          </a:solidFill>
        </p:spPr>
        <p:txBody>
          <a:bodyPr vert="horz" wrap="square" lIns="0" tIns="34290" rIns="0" bIns="0" rtlCol="0">
            <a:spAutoFit/>
          </a:bodyPr>
          <a:lstStyle/>
          <a:p>
            <a:pPr marL="1262380" indent="-244475">
              <a:lnSpc>
                <a:spcPct val="100000"/>
              </a:lnSpc>
              <a:spcBef>
                <a:spcPts val="270"/>
              </a:spcBef>
              <a:buSzPct val="85714"/>
              <a:buChar char="•"/>
              <a:tabLst>
                <a:tab pos="1263015" algn="l"/>
              </a:tabLst>
            </a:pPr>
            <a:r>
              <a:rPr sz="2800" b="1" spc="165" dirty="0">
                <a:solidFill>
                  <a:srgbClr val="FFFFFF"/>
                </a:solidFill>
                <a:latin typeface="Cambria"/>
                <a:cs typeface="Cambria"/>
              </a:rPr>
              <a:t>Orta</a:t>
            </a:r>
            <a:r>
              <a:rPr sz="2800" b="1" spc="320" dirty="0">
                <a:solidFill>
                  <a:srgbClr val="FFFFFF"/>
                </a:solidFill>
                <a:latin typeface="Cambria"/>
                <a:cs typeface="Cambria"/>
              </a:rPr>
              <a:t> </a:t>
            </a:r>
            <a:r>
              <a:rPr sz="2800" b="1" spc="85" dirty="0">
                <a:solidFill>
                  <a:srgbClr val="FFFFFF"/>
                </a:solidFill>
                <a:latin typeface="Cambria"/>
                <a:cs typeface="Cambria"/>
              </a:rPr>
              <a:t>(serum</a:t>
            </a:r>
            <a:r>
              <a:rPr sz="2800" b="1" spc="345" dirty="0">
                <a:solidFill>
                  <a:srgbClr val="FFFFFF"/>
                </a:solidFill>
                <a:latin typeface="Cambria"/>
                <a:cs typeface="Cambria"/>
              </a:rPr>
              <a:t> </a:t>
            </a:r>
            <a:r>
              <a:rPr sz="2800" b="1" spc="80" dirty="0">
                <a:solidFill>
                  <a:srgbClr val="FFFFFF"/>
                </a:solidFill>
                <a:latin typeface="Cambria"/>
                <a:cs typeface="Cambria"/>
              </a:rPr>
              <a:t>retinol)</a:t>
            </a:r>
            <a:r>
              <a:rPr sz="2800" b="1" spc="350" dirty="0">
                <a:solidFill>
                  <a:srgbClr val="FFFFFF"/>
                </a:solidFill>
                <a:latin typeface="Cambria"/>
                <a:cs typeface="Cambria"/>
              </a:rPr>
              <a:t> </a:t>
            </a:r>
            <a:r>
              <a:rPr sz="2800" b="1" spc="15">
                <a:solidFill>
                  <a:srgbClr val="FFFFFF"/>
                </a:solidFill>
                <a:latin typeface="Cambria"/>
                <a:cs typeface="Cambria"/>
              </a:rPr>
              <a:t>&lt;</a:t>
            </a:r>
            <a:r>
              <a:rPr sz="2800" b="1" spc="320">
                <a:solidFill>
                  <a:srgbClr val="FFFFFF"/>
                </a:solidFill>
                <a:latin typeface="Cambria"/>
                <a:cs typeface="Cambria"/>
              </a:rPr>
              <a:t> </a:t>
            </a:r>
            <a:r>
              <a:rPr sz="2800" b="1" spc="220">
                <a:solidFill>
                  <a:srgbClr val="FFFFFF"/>
                </a:solidFill>
                <a:latin typeface="Cambria"/>
                <a:cs typeface="Cambria"/>
              </a:rPr>
              <a:t>0.</a:t>
            </a:r>
            <a:r>
              <a:rPr lang="tr-TR" sz="2800" b="1" spc="220">
                <a:solidFill>
                  <a:srgbClr val="FFFFFF"/>
                </a:solidFill>
                <a:latin typeface="Cambria"/>
                <a:cs typeface="Cambria"/>
              </a:rPr>
              <a:t>7</a:t>
            </a:r>
            <a:r>
              <a:rPr lang="tr-TR" sz="2800" b="1" spc="155">
                <a:solidFill>
                  <a:srgbClr val="FFFFFF"/>
                </a:solidFill>
                <a:latin typeface="Cambria"/>
                <a:cs typeface="Cambria"/>
              </a:rPr>
              <a:t> IU</a:t>
            </a:r>
            <a:r>
              <a:rPr lang="tr-TR" sz="2800" b="1" spc="355">
                <a:solidFill>
                  <a:srgbClr val="FFFFFF"/>
                </a:solidFill>
                <a:latin typeface="Cambria"/>
                <a:cs typeface="Cambria"/>
              </a:rPr>
              <a:t> </a:t>
            </a:r>
            <a:r>
              <a:rPr lang="tr-TR" sz="2800" b="1" spc="204">
                <a:solidFill>
                  <a:srgbClr val="FFFFFF"/>
                </a:solidFill>
                <a:latin typeface="Cambria"/>
                <a:cs typeface="Cambria"/>
              </a:rPr>
              <a:t>mol/L</a:t>
            </a:r>
            <a:endParaRPr sz="2800">
              <a:latin typeface="Cambria"/>
              <a:cs typeface="Cambria"/>
            </a:endParaRPr>
          </a:p>
          <a:p>
            <a:pPr marL="1409700" lvl="1" indent="-285115">
              <a:lnSpc>
                <a:spcPct val="100000"/>
              </a:lnSpc>
              <a:spcBef>
                <a:spcPts val="1205"/>
              </a:spcBef>
              <a:buChar char="•"/>
              <a:tabLst>
                <a:tab pos="1410335" algn="l"/>
              </a:tabLst>
            </a:pPr>
            <a:r>
              <a:rPr sz="2800" b="1" spc="114" dirty="0">
                <a:solidFill>
                  <a:srgbClr val="FFFFFF"/>
                </a:solidFill>
                <a:latin typeface="Cambria"/>
                <a:cs typeface="Cambria"/>
              </a:rPr>
              <a:t>Ağır</a:t>
            </a:r>
            <a:r>
              <a:rPr sz="2800" b="1" spc="335" dirty="0">
                <a:solidFill>
                  <a:srgbClr val="FFFFFF"/>
                </a:solidFill>
                <a:latin typeface="Cambria"/>
                <a:cs typeface="Cambria"/>
              </a:rPr>
              <a:t> </a:t>
            </a:r>
            <a:r>
              <a:rPr sz="2800" b="1" spc="85" dirty="0">
                <a:solidFill>
                  <a:srgbClr val="FFFFFF"/>
                </a:solidFill>
                <a:latin typeface="Cambria"/>
                <a:cs typeface="Cambria"/>
              </a:rPr>
              <a:t>(serum</a:t>
            </a:r>
            <a:r>
              <a:rPr sz="2800" b="1" spc="340" dirty="0">
                <a:solidFill>
                  <a:srgbClr val="FFFFFF"/>
                </a:solidFill>
                <a:latin typeface="Cambria"/>
                <a:cs typeface="Cambria"/>
              </a:rPr>
              <a:t> </a:t>
            </a:r>
            <a:r>
              <a:rPr sz="2800" b="1" spc="130" dirty="0">
                <a:solidFill>
                  <a:srgbClr val="FFFFFF"/>
                </a:solidFill>
                <a:latin typeface="Cambria"/>
                <a:cs typeface="Cambria"/>
              </a:rPr>
              <a:t>retinol</a:t>
            </a:r>
            <a:r>
              <a:rPr sz="2800" b="1" spc="360" dirty="0">
                <a:solidFill>
                  <a:srgbClr val="FFFFFF"/>
                </a:solidFill>
                <a:latin typeface="Cambria"/>
                <a:cs typeface="Cambria"/>
              </a:rPr>
              <a:t> </a:t>
            </a:r>
            <a:r>
              <a:rPr sz="2800" b="1" spc="20" dirty="0">
                <a:solidFill>
                  <a:srgbClr val="FFFFFF"/>
                </a:solidFill>
                <a:latin typeface="Cambria"/>
                <a:cs typeface="Cambria"/>
              </a:rPr>
              <a:t>&lt;</a:t>
            </a:r>
            <a:r>
              <a:rPr sz="2800" b="1" spc="315" dirty="0">
                <a:solidFill>
                  <a:srgbClr val="FFFFFF"/>
                </a:solidFill>
                <a:latin typeface="Cambria"/>
                <a:cs typeface="Cambria"/>
              </a:rPr>
              <a:t> </a:t>
            </a:r>
            <a:r>
              <a:rPr sz="2800" b="1" spc="210" dirty="0">
                <a:solidFill>
                  <a:srgbClr val="FFFFFF"/>
                </a:solidFill>
                <a:latin typeface="Cambria"/>
                <a:cs typeface="Cambria"/>
              </a:rPr>
              <a:t>0.35</a:t>
            </a:r>
            <a:r>
              <a:rPr sz="2800" b="1" spc="335" dirty="0">
                <a:solidFill>
                  <a:srgbClr val="FFFFFF"/>
                </a:solidFill>
                <a:latin typeface="Cambria"/>
                <a:cs typeface="Cambria"/>
              </a:rPr>
              <a:t> </a:t>
            </a:r>
            <a:r>
              <a:rPr sz="2800" b="1" spc="155" dirty="0">
                <a:solidFill>
                  <a:srgbClr val="FFFFFF"/>
                </a:solidFill>
                <a:latin typeface="Cambria"/>
                <a:cs typeface="Cambria"/>
              </a:rPr>
              <a:t>IU</a:t>
            </a:r>
            <a:r>
              <a:rPr sz="2800" b="1" spc="355" dirty="0">
                <a:solidFill>
                  <a:srgbClr val="FFFFFF"/>
                </a:solidFill>
                <a:latin typeface="Cambria"/>
                <a:cs typeface="Cambria"/>
              </a:rPr>
              <a:t> </a:t>
            </a:r>
            <a:r>
              <a:rPr sz="2800" b="1" spc="204" dirty="0">
                <a:solidFill>
                  <a:srgbClr val="FFFFFF"/>
                </a:solidFill>
                <a:latin typeface="Cambria"/>
                <a:cs typeface="Cambria"/>
              </a:rPr>
              <a:t>mol/L</a:t>
            </a:r>
            <a:endParaRPr sz="2800">
              <a:latin typeface="Cambria"/>
              <a:cs typeface="Cambri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6" descr="A Vitamini Nelerde Var? 15 Sağlıklı Besin Tarifi">
            <a:extLst>
              <a:ext uri="{FF2B5EF4-FFF2-40B4-BE49-F238E27FC236}">
                <a16:creationId xmlns:a16="http://schemas.microsoft.com/office/drawing/2014/main" id="{928B2AF1-1C38-BC4A-72D8-B678371A51D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28700" y="493643"/>
            <a:ext cx="7086600" cy="4730305"/>
          </a:xfrm>
          <a:prstGeom prst="rect">
            <a:avLst/>
          </a:prstGeom>
          <a:solidFill>
            <a:srgbClr val="FFFFFF"/>
          </a:solidFill>
        </p:spPr>
      </p:pic>
      <p:sp>
        <p:nvSpPr>
          <p:cNvPr id="4" name="Metin kutusu 3">
            <a:extLst>
              <a:ext uri="{FF2B5EF4-FFF2-40B4-BE49-F238E27FC236}">
                <a16:creationId xmlns:a16="http://schemas.microsoft.com/office/drawing/2014/main" id="{8C793741-5AAB-4410-556C-D70D246FF403}"/>
              </a:ext>
            </a:extLst>
          </p:cNvPr>
          <p:cNvSpPr txBox="1"/>
          <p:nvPr/>
        </p:nvSpPr>
        <p:spPr>
          <a:xfrm>
            <a:off x="914400" y="5449957"/>
            <a:ext cx="7391400" cy="646331"/>
          </a:xfrm>
          <a:prstGeom prst="rect">
            <a:avLst/>
          </a:prstGeom>
          <a:noFill/>
        </p:spPr>
        <p:txBody>
          <a:bodyPr wrap="square">
            <a:spAutoFit/>
          </a:bodyPr>
          <a:lstStyle/>
          <a:p>
            <a:r>
              <a:rPr lang="tr-TR" b="1"/>
              <a:t>A vitamini birçok koyu yeşil yapraklı sebzelerde, en çok sarı turuncu (havuç, kış kabağı vb.)sebze ve meyvelerde bulunur </a:t>
            </a:r>
          </a:p>
        </p:txBody>
      </p:sp>
    </p:spTree>
    <p:extLst>
      <p:ext uri="{BB962C8B-B14F-4D97-AF65-F5344CB8AC3E}">
        <p14:creationId xmlns:p14="http://schemas.microsoft.com/office/powerpoint/2010/main" val="7196418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57200" y="274320"/>
            <a:ext cx="8229600" cy="1143000"/>
          </a:xfrm>
          <a:prstGeom prst="rect">
            <a:avLst/>
          </a:prstGeom>
          <a:solidFill>
            <a:schemeClr val="accent4">
              <a:lumMod val="60000"/>
              <a:lumOff val="40000"/>
            </a:schemeClr>
          </a:solidFill>
          <a:ln>
            <a:solidFill>
              <a:srgbClr val="194157"/>
            </a:solidFill>
          </a:ln>
        </p:spPr>
        <p:txBody>
          <a:bodyPr vert="horz" wrap="square" lIns="0" tIns="6350" rIns="0" bIns="0" rtlCol="0">
            <a:spAutoFit/>
          </a:bodyPr>
          <a:lstStyle/>
          <a:p>
            <a:pPr algn="ctr">
              <a:lnSpc>
                <a:spcPts val="4310"/>
              </a:lnSpc>
              <a:spcBef>
                <a:spcPts val="50"/>
              </a:spcBef>
              <a:tabLst>
                <a:tab pos="483870" algn="l"/>
                <a:tab pos="2651760" algn="l"/>
                <a:tab pos="4505325" algn="l"/>
              </a:tabLst>
            </a:pPr>
            <a:r>
              <a:rPr lang="it-IT" sz="3600" b="1" spc="245">
                <a:solidFill>
                  <a:schemeClr val="bg1"/>
                </a:solidFill>
                <a:latin typeface="Cambria"/>
                <a:cs typeface="Cambria"/>
              </a:rPr>
              <a:t>A	</a:t>
            </a:r>
            <a:r>
              <a:rPr lang="it-IT" sz="3600" b="1" spc="229">
                <a:solidFill>
                  <a:schemeClr val="bg1"/>
                </a:solidFill>
                <a:latin typeface="Cambria"/>
                <a:cs typeface="Cambria"/>
              </a:rPr>
              <a:t>Vitamini	</a:t>
            </a:r>
            <a:r>
              <a:rPr lang="it-IT" sz="3600" b="1" spc="200">
                <a:solidFill>
                  <a:schemeClr val="bg1"/>
                </a:solidFill>
                <a:latin typeface="Cambria"/>
                <a:cs typeface="Cambria"/>
              </a:rPr>
              <a:t>Desteği	</a:t>
            </a:r>
            <a:r>
              <a:rPr lang="it-IT" sz="3600" b="1" spc="195">
                <a:solidFill>
                  <a:schemeClr val="bg1"/>
                </a:solidFill>
                <a:latin typeface="Cambria"/>
                <a:cs typeface="Cambria"/>
              </a:rPr>
              <a:t>Alması</a:t>
            </a:r>
            <a:endParaRPr lang="it-IT" sz="3600">
              <a:solidFill>
                <a:schemeClr val="bg1"/>
              </a:solidFill>
              <a:latin typeface="Cambria"/>
              <a:cs typeface="Cambria"/>
            </a:endParaRPr>
          </a:p>
          <a:p>
            <a:pPr algn="ctr">
              <a:lnSpc>
                <a:spcPts val="4310"/>
              </a:lnSpc>
            </a:pPr>
            <a:r>
              <a:rPr lang="it-IT" sz="3600" b="1" spc="150">
                <a:solidFill>
                  <a:schemeClr val="bg1"/>
                </a:solidFill>
                <a:latin typeface="Cambria"/>
                <a:cs typeface="Cambria"/>
              </a:rPr>
              <a:t>Gerekenler</a:t>
            </a:r>
            <a:endParaRPr lang="it-IT" sz="3600">
              <a:solidFill>
                <a:schemeClr val="bg1"/>
              </a:solidFill>
              <a:latin typeface="Cambria"/>
              <a:cs typeface="Cambria"/>
            </a:endParaRPr>
          </a:p>
        </p:txBody>
      </p:sp>
      <p:sp>
        <p:nvSpPr>
          <p:cNvPr id="4" name="object 4"/>
          <p:cNvSpPr txBox="1"/>
          <p:nvPr/>
        </p:nvSpPr>
        <p:spPr>
          <a:xfrm>
            <a:off x="533400" y="1598611"/>
            <a:ext cx="8267700" cy="4754245"/>
          </a:xfrm>
          <a:prstGeom prst="rect">
            <a:avLst/>
          </a:prstGeom>
          <a:noFill/>
        </p:spPr>
        <p:txBody>
          <a:bodyPr vert="horz" wrap="square" lIns="0" tIns="97790" rIns="0" bIns="0" rtlCol="0">
            <a:spAutoFit/>
          </a:bodyPr>
          <a:lstStyle/>
          <a:p>
            <a:pPr marL="469900" indent="-457200">
              <a:lnSpc>
                <a:spcPct val="100000"/>
              </a:lnSpc>
              <a:spcBef>
                <a:spcPts val="770"/>
              </a:spcBef>
              <a:buClr>
                <a:schemeClr val="accent4">
                  <a:lumMod val="40000"/>
                  <a:lumOff val="60000"/>
                </a:schemeClr>
              </a:buClr>
              <a:buFont typeface="Arial" panose="020B0604020202020204" pitchFamily="34" charset="0"/>
              <a:buChar char="•"/>
              <a:tabLst>
                <a:tab pos="354965" algn="l"/>
                <a:tab pos="355600" algn="l"/>
              </a:tabLst>
            </a:pPr>
            <a:r>
              <a:rPr sz="2800" b="1" spc="125" dirty="0">
                <a:latin typeface="Cambria"/>
                <a:cs typeface="Cambria"/>
              </a:rPr>
              <a:t>Pankreas</a:t>
            </a:r>
            <a:r>
              <a:rPr sz="2800" b="1" spc="335" dirty="0">
                <a:latin typeface="Cambria"/>
                <a:cs typeface="Cambria"/>
              </a:rPr>
              <a:t> </a:t>
            </a:r>
            <a:r>
              <a:rPr sz="2800" b="1" spc="130" dirty="0">
                <a:latin typeface="Cambria"/>
                <a:cs typeface="Cambria"/>
              </a:rPr>
              <a:t>hastalıkları</a:t>
            </a:r>
            <a:endParaRPr sz="2800">
              <a:latin typeface="Cambria"/>
              <a:cs typeface="Cambria"/>
            </a:endParaRPr>
          </a:p>
          <a:p>
            <a:pPr marL="469265" indent="-457200">
              <a:lnSpc>
                <a:spcPct val="100000"/>
              </a:lnSpc>
              <a:spcBef>
                <a:spcPts val="675"/>
              </a:spcBef>
              <a:buClr>
                <a:schemeClr val="accent4">
                  <a:lumMod val="40000"/>
                  <a:lumOff val="60000"/>
                </a:schemeClr>
              </a:buClr>
              <a:buFont typeface="Arial" panose="020B0604020202020204" pitchFamily="34" charset="0"/>
              <a:buChar char="•"/>
              <a:tabLst>
                <a:tab pos="417830" algn="l"/>
                <a:tab pos="418465" algn="l"/>
              </a:tabLst>
            </a:pPr>
            <a:r>
              <a:rPr sz="2800" b="1" spc="140" dirty="0">
                <a:latin typeface="Cambria"/>
                <a:cs typeface="Cambria"/>
              </a:rPr>
              <a:t>Malabsorbsiyon,</a:t>
            </a:r>
            <a:r>
              <a:rPr sz="2800" b="1" spc="335" dirty="0">
                <a:latin typeface="Cambria"/>
                <a:cs typeface="Cambria"/>
              </a:rPr>
              <a:t> </a:t>
            </a:r>
            <a:r>
              <a:rPr sz="2800" b="1" spc="200" dirty="0">
                <a:latin typeface="Cambria"/>
                <a:cs typeface="Cambria"/>
              </a:rPr>
              <a:t>Çölyak</a:t>
            </a:r>
            <a:endParaRPr sz="2800">
              <a:latin typeface="Cambria"/>
              <a:cs typeface="Cambria"/>
            </a:endParaRPr>
          </a:p>
          <a:p>
            <a:pPr marL="469265" indent="-457200">
              <a:lnSpc>
                <a:spcPct val="100000"/>
              </a:lnSpc>
              <a:spcBef>
                <a:spcPts val="1800"/>
              </a:spcBef>
              <a:buClr>
                <a:schemeClr val="accent4">
                  <a:lumMod val="40000"/>
                  <a:lumOff val="60000"/>
                </a:schemeClr>
              </a:buClr>
              <a:buFont typeface="Arial" panose="020B0604020202020204" pitchFamily="34" charset="0"/>
              <a:buChar char="•"/>
              <a:tabLst>
                <a:tab pos="417195" algn="l"/>
                <a:tab pos="418465" algn="l"/>
              </a:tabLst>
            </a:pPr>
            <a:r>
              <a:rPr sz="2800" b="1" spc="200" dirty="0">
                <a:latin typeface="Cambria"/>
                <a:cs typeface="Cambria"/>
              </a:rPr>
              <a:t>Kızamık</a:t>
            </a:r>
            <a:r>
              <a:rPr sz="2800" b="1" spc="330" dirty="0">
                <a:latin typeface="Cambria"/>
                <a:cs typeface="Cambria"/>
              </a:rPr>
              <a:t> </a:t>
            </a:r>
            <a:r>
              <a:rPr sz="2800" b="1" spc="150" dirty="0">
                <a:latin typeface="Cambria"/>
                <a:cs typeface="Cambria"/>
              </a:rPr>
              <a:t>nedeniyle</a:t>
            </a:r>
            <a:r>
              <a:rPr sz="2800" b="1" spc="355" dirty="0">
                <a:latin typeface="Cambria"/>
                <a:cs typeface="Cambria"/>
              </a:rPr>
              <a:t> </a:t>
            </a:r>
            <a:r>
              <a:rPr sz="2800" b="1" spc="175" dirty="0">
                <a:latin typeface="Cambria"/>
                <a:cs typeface="Cambria"/>
              </a:rPr>
              <a:t>hastaneye</a:t>
            </a:r>
            <a:r>
              <a:rPr sz="2800" b="1" spc="340" dirty="0">
                <a:latin typeface="Cambria"/>
                <a:cs typeface="Cambria"/>
              </a:rPr>
              <a:t> </a:t>
            </a:r>
            <a:r>
              <a:rPr sz="2800" b="1" spc="180" dirty="0">
                <a:latin typeface="Cambria"/>
                <a:cs typeface="Cambria"/>
              </a:rPr>
              <a:t>yatış</a:t>
            </a:r>
            <a:endParaRPr sz="2800">
              <a:latin typeface="Cambria"/>
              <a:cs typeface="Cambria"/>
            </a:endParaRPr>
          </a:p>
          <a:p>
            <a:pPr marL="469265" indent="-457200">
              <a:lnSpc>
                <a:spcPct val="100000"/>
              </a:lnSpc>
              <a:spcBef>
                <a:spcPts val="1800"/>
              </a:spcBef>
              <a:buClr>
                <a:schemeClr val="accent4">
                  <a:lumMod val="40000"/>
                  <a:lumOff val="60000"/>
                </a:schemeClr>
              </a:buClr>
              <a:buFont typeface="Arial" panose="020B0604020202020204" pitchFamily="34" charset="0"/>
              <a:buChar char="•"/>
              <a:tabLst>
                <a:tab pos="417195" algn="l"/>
                <a:tab pos="417830" algn="l"/>
                <a:tab pos="1923414" algn="l"/>
                <a:tab pos="4463415" algn="l"/>
              </a:tabLst>
            </a:pPr>
            <a:r>
              <a:rPr sz="2800" b="1" spc="185">
                <a:latin typeface="Cambria"/>
                <a:cs typeface="Cambria"/>
              </a:rPr>
              <a:t>6</a:t>
            </a:r>
            <a:r>
              <a:rPr sz="2800" b="1" spc="335">
                <a:latin typeface="Cambria"/>
                <a:cs typeface="Cambria"/>
              </a:rPr>
              <a:t> </a:t>
            </a:r>
            <a:r>
              <a:rPr sz="2800" b="1" spc="180">
                <a:latin typeface="Cambria"/>
                <a:cs typeface="Cambria"/>
              </a:rPr>
              <a:t>ay</a:t>
            </a:r>
            <a:r>
              <a:rPr sz="2800" b="1" spc="180" dirty="0">
                <a:latin typeface="Cambria"/>
                <a:cs typeface="Cambria"/>
              </a:rPr>
              <a:t>	</a:t>
            </a:r>
            <a:r>
              <a:rPr sz="2800" b="1" spc="145" dirty="0">
                <a:latin typeface="Cambria"/>
                <a:cs typeface="Cambria"/>
              </a:rPr>
              <a:t>gastroenterit	</a:t>
            </a:r>
            <a:r>
              <a:rPr sz="2800" b="1" spc="150" dirty="0">
                <a:latin typeface="Cambria"/>
                <a:cs typeface="Cambria"/>
              </a:rPr>
              <a:t>nedeniyle</a:t>
            </a:r>
            <a:r>
              <a:rPr sz="2800" b="1" spc="295" dirty="0">
                <a:latin typeface="Cambria"/>
                <a:cs typeface="Cambria"/>
              </a:rPr>
              <a:t> </a:t>
            </a:r>
            <a:r>
              <a:rPr sz="2800" b="1" spc="175" dirty="0">
                <a:latin typeface="Cambria"/>
                <a:cs typeface="Cambria"/>
              </a:rPr>
              <a:t>hastaneye</a:t>
            </a:r>
            <a:endParaRPr sz="2800">
              <a:latin typeface="Cambria"/>
              <a:cs typeface="Cambria"/>
            </a:endParaRPr>
          </a:p>
          <a:p>
            <a:pPr marL="355600">
              <a:lnSpc>
                <a:spcPct val="100000"/>
              </a:lnSpc>
              <a:buClr>
                <a:schemeClr val="accent4">
                  <a:lumMod val="40000"/>
                  <a:lumOff val="60000"/>
                </a:schemeClr>
              </a:buClr>
            </a:pPr>
            <a:r>
              <a:rPr lang="tr-TR" sz="2800" b="1" spc="180">
                <a:latin typeface="Cambria"/>
                <a:cs typeface="Cambria"/>
              </a:rPr>
              <a:t> </a:t>
            </a:r>
            <a:r>
              <a:rPr sz="2800" b="1" spc="180">
                <a:latin typeface="Cambria"/>
                <a:cs typeface="Cambria"/>
              </a:rPr>
              <a:t>yatış</a:t>
            </a:r>
            <a:endParaRPr sz="2800">
              <a:latin typeface="Cambria"/>
              <a:cs typeface="Cambria"/>
            </a:endParaRPr>
          </a:p>
          <a:p>
            <a:pPr marL="469265" indent="-457200">
              <a:lnSpc>
                <a:spcPct val="100000"/>
              </a:lnSpc>
              <a:spcBef>
                <a:spcPts val="1805"/>
              </a:spcBef>
              <a:buClr>
                <a:schemeClr val="accent4">
                  <a:lumMod val="40000"/>
                  <a:lumOff val="60000"/>
                </a:schemeClr>
              </a:buClr>
              <a:buFont typeface="Arial" panose="020B0604020202020204" pitchFamily="34" charset="0"/>
              <a:buChar char="•"/>
              <a:tabLst>
                <a:tab pos="417830" algn="l"/>
                <a:tab pos="418465" algn="l"/>
              </a:tabLst>
            </a:pPr>
            <a:r>
              <a:rPr sz="2800" b="1" spc="200" dirty="0">
                <a:latin typeface="Cambria"/>
                <a:cs typeface="Cambria"/>
              </a:rPr>
              <a:t>Crohn</a:t>
            </a:r>
            <a:r>
              <a:rPr sz="2800" b="1" spc="300" dirty="0">
                <a:latin typeface="Cambria"/>
                <a:cs typeface="Cambria"/>
              </a:rPr>
              <a:t> </a:t>
            </a:r>
            <a:r>
              <a:rPr sz="2800" b="1" spc="160" dirty="0">
                <a:latin typeface="Cambria"/>
                <a:cs typeface="Cambria"/>
              </a:rPr>
              <a:t>Hastalığı</a:t>
            </a:r>
            <a:endParaRPr sz="2800">
              <a:latin typeface="Cambria"/>
              <a:cs typeface="Cambria"/>
            </a:endParaRPr>
          </a:p>
          <a:p>
            <a:pPr marL="469265" indent="-457200">
              <a:lnSpc>
                <a:spcPct val="100000"/>
              </a:lnSpc>
              <a:spcBef>
                <a:spcPts val="1800"/>
              </a:spcBef>
              <a:buClr>
                <a:schemeClr val="accent4">
                  <a:lumMod val="40000"/>
                  <a:lumOff val="60000"/>
                </a:schemeClr>
              </a:buClr>
              <a:buFont typeface="Arial" panose="020B0604020202020204" pitchFamily="34" charset="0"/>
              <a:buChar char="•"/>
              <a:tabLst>
                <a:tab pos="417830" algn="l"/>
                <a:tab pos="418465" algn="l"/>
              </a:tabLst>
            </a:pPr>
            <a:r>
              <a:rPr sz="2800" b="1" spc="145" dirty="0">
                <a:latin typeface="Cambria"/>
                <a:cs typeface="Cambria"/>
              </a:rPr>
              <a:t>Vejeteryanlık</a:t>
            </a:r>
            <a:endParaRPr sz="2800">
              <a:latin typeface="Cambria"/>
              <a:cs typeface="Cambria"/>
            </a:endParaRPr>
          </a:p>
          <a:p>
            <a:pPr marL="469265" indent="-457200">
              <a:lnSpc>
                <a:spcPct val="100000"/>
              </a:lnSpc>
              <a:spcBef>
                <a:spcPts val="1800"/>
              </a:spcBef>
              <a:buClr>
                <a:schemeClr val="accent4">
                  <a:lumMod val="40000"/>
                  <a:lumOff val="60000"/>
                </a:schemeClr>
              </a:buClr>
              <a:buFont typeface="Arial" panose="020B0604020202020204" pitchFamily="34" charset="0"/>
              <a:buChar char="•"/>
              <a:tabLst>
                <a:tab pos="417830" algn="l"/>
                <a:tab pos="418465" algn="l"/>
                <a:tab pos="3120390" algn="l"/>
              </a:tabLst>
            </a:pPr>
            <a:r>
              <a:rPr sz="2800" b="1" spc="170" dirty="0">
                <a:latin typeface="Cambria"/>
                <a:cs typeface="Cambria"/>
              </a:rPr>
              <a:t>Malnütrisyon,	</a:t>
            </a:r>
            <a:r>
              <a:rPr sz="2800" b="1" spc="220" dirty="0">
                <a:latin typeface="Cambria"/>
                <a:cs typeface="Cambria"/>
              </a:rPr>
              <a:t>Çinko</a:t>
            </a:r>
            <a:r>
              <a:rPr sz="2800" b="1" spc="305" dirty="0">
                <a:latin typeface="Cambria"/>
                <a:cs typeface="Cambria"/>
              </a:rPr>
              <a:t> </a:t>
            </a:r>
            <a:r>
              <a:rPr sz="2800" b="1" spc="140" dirty="0">
                <a:latin typeface="Cambria"/>
                <a:cs typeface="Cambria"/>
              </a:rPr>
              <a:t>eksikliği</a:t>
            </a:r>
            <a:endParaRPr sz="2800">
              <a:latin typeface="Cambria"/>
              <a:cs typeface="Cambria"/>
            </a:endParaRPr>
          </a:p>
        </p:txBody>
      </p:sp>
      <p:sp>
        <p:nvSpPr>
          <p:cNvPr id="6" name="object 6"/>
          <p:cNvSpPr/>
          <p:nvPr/>
        </p:nvSpPr>
        <p:spPr>
          <a:xfrm>
            <a:off x="1948816" y="3581400"/>
            <a:ext cx="413384" cy="474345"/>
          </a:xfrm>
          <a:custGeom>
            <a:avLst/>
            <a:gdLst/>
            <a:ahLst/>
            <a:cxnLst/>
            <a:rect l="l" t="t" r="r" b="b"/>
            <a:pathLst>
              <a:path w="413385" h="474345">
                <a:moveTo>
                  <a:pt x="309753" y="0"/>
                </a:moveTo>
                <a:lnTo>
                  <a:pt x="103250" y="0"/>
                </a:lnTo>
                <a:lnTo>
                  <a:pt x="103250" y="267462"/>
                </a:lnTo>
                <a:lnTo>
                  <a:pt x="0" y="267462"/>
                </a:lnTo>
                <a:lnTo>
                  <a:pt x="206502" y="473964"/>
                </a:lnTo>
                <a:lnTo>
                  <a:pt x="413004" y="267462"/>
                </a:lnTo>
                <a:lnTo>
                  <a:pt x="309753" y="267462"/>
                </a:lnTo>
                <a:lnTo>
                  <a:pt x="309753" y="0"/>
                </a:lnTo>
                <a:close/>
              </a:path>
            </a:pathLst>
          </a:custGeom>
          <a:solidFill>
            <a:schemeClr val="accent4">
              <a:lumMod val="60000"/>
              <a:lumOff val="40000"/>
            </a:schemeClr>
          </a:solidFill>
          <a:ln>
            <a:solidFill>
              <a:srgbClr val="194157"/>
            </a:solidFill>
          </a:ln>
        </p:spPr>
        <p:txBody>
          <a:bodyPr wrap="square" lIns="0" tIns="0" rIns="0" bIns="0" rtlCol="0"/>
          <a:lstStyle/>
          <a:p>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914400" y="1905000"/>
            <a:ext cx="7397750" cy="3567130"/>
          </a:xfrm>
          <a:prstGeom prst="rect">
            <a:avLst/>
          </a:prstGeom>
          <a:noFill/>
        </p:spPr>
        <p:txBody>
          <a:bodyPr vert="horz" wrap="square" lIns="0" tIns="12700" rIns="0" bIns="0" rtlCol="0">
            <a:spAutoFit/>
          </a:bodyPr>
          <a:lstStyle/>
          <a:p>
            <a:pPr>
              <a:lnSpc>
                <a:spcPct val="90000"/>
              </a:lnSpc>
              <a:spcBef>
                <a:spcPts val="1000"/>
              </a:spcBef>
              <a:buClr>
                <a:schemeClr val="accent1"/>
              </a:buClr>
              <a:buSzPct val="80000"/>
              <a:buFont typeface="Wingdings 3" charset="2"/>
              <a:buChar char=""/>
            </a:pPr>
            <a:endParaRPr lang="en-US" sz="2400">
              <a:latin typeface="Cambria" panose="02040503050406030204" pitchFamily="18" charset="0"/>
              <a:ea typeface="Cambria" panose="02040503050406030204" pitchFamily="18" charset="0"/>
            </a:endParaRPr>
          </a:p>
          <a:p>
            <a:pPr>
              <a:lnSpc>
                <a:spcPct val="90000"/>
              </a:lnSpc>
              <a:spcBef>
                <a:spcPts val="1000"/>
              </a:spcBef>
            </a:pPr>
            <a:r>
              <a:rPr lang="en-US" sz="2400">
                <a:latin typeface="Cambria" panose="02040503050406030204" pitchFamily="18" charset="0"/>
                <a:ea typeface="Cambria" panose="02040503050406030204" pitchFamily="18" charset="0"/>
              </a:rPr>
              <a:t>A vitamini eksikliği riski taşıyan popülasyon</a:t>
            </a:r>
            <a:r>
              <a:rPr lang="tr-TR" sz="2400">
                <a:latin typeface="Cambria" panose="02040503050406030204" pitchFamily="18" charset="0"/>
                <a:ea typeface="Cambria" panose="02040503050406030204" pitchFamily="18" charset="0"/>
              </a:rPr>
              <a:t>daki </a:t>
            </a:r>
            <a:r>
              <a:rPr lang="en-US" sz="2400">
                <a:latin typeface="Cambria" panose="02040503050406030204" pitchFamily="18" charset="0"/>
                <a:ea typeface="Cambria" panose="02040503050406030204" pitchFamily="18" charset="0"/>
              </a:rPr>
              <a:t>çocuklar için Dünya Sağlık Örgütü, bir ila dört ay arasında aşağıdaki yaşa özel dozlarda (ek) tek seferlik A vitamini takviyesi önermektedi</a:t>
            </a:r>
            <a:r>
              <a:rPr lang="tr-TR" sz="2400">
                <a:latin typeface="Cambria" panose="02040503050406030204" pitchFamily="18" charset="0"/>
                <a:ea typeface="Cambria" panose="02040503050406030204" pitchFamily="18" charset="0"/>
              </a:rPr>
              <a:t>r</a:t>
            </a:r>
            <a:endParaRPr lang="en-US" sz="2400">
              <a:latin typeface="Cambria" panose="02040503050406030204" pitchFamily="18" charset="0"/>
              <a:ea typeface="Cambria" panose="02040503050406030204" pitchFamily="18" charset="0"/>
            </a:endParaRPr>
          </a:p>
          <a:p>
            <a:pPr marL="653796" indent="-571500">
              <a:lnSpc>
                <a:spcPct val="90000"/>
              </a:lnSpc>
              <a:spcBef>
                <a:spcPts val="1000"/>
              </a:spcBef>
              <a:buFont typeface="+mj-lt"/>
              <a:buAutoNum type="romanUcPeriod"/>
            </a:pPr>
            <a:r>
              <a:rPr lang="en-US" sz="2400" i="0">
                <a:effectLst/>
                <a:latin typeface="Cambria" panose="02040503050406030204" pitchFamily="18" charset="0"/>
                <a:ea typeface="Cambria" panose="02040503050406030204" pitchFamily="18" charset="0"/>
              </a:rPr>
              <a:t>6 aydan küçük bebekler: ağızdan 50.000 </a:t>
            </a:r>
            <a:r>
              <a:rPr lang="tr-TR" sz="2400" i="0">
                <a:effectLst/>
                <a:latin typeface="Cambria" panose="02040503050406030204" pitchFamily="18" charset="0"/>
                <a:ea typeface="Cambria" panose="02040503050406030204" pitchFamily="18" charset="0"/>
              </a:rPr>
              <a:t>ıu</a:t>
            </a:r>
          </a:p>
          <a:p>
            <a:pPr marL="653796" indent="-571500">
              <a:lnSpc>
                <a:spcPct val="90000"/>
              </a:lnSpc>
              <a:spcBef>
                <a:spcPts val="1000"/>
              </a:spcBef>
              <a:buFont typeface="+mj-lt"/>
              <a:buAutoNum type="romanUcPeriod"/>
            </a:pPr>
            <a:r>
              <a:rPr lang="en-US" sz="2400" i="0">
                <a:effectLst/>
                <a:latin typeface="Cambria" panose="02040503050406030204" pitchFamily="18" charset="0"/>
                <a:ea typeface="Cambria" panose="02040503050406030204" pitchFamily="18" charset="0"/>
              </a:rPr>
              <a:t>6 ila 12 aylık bebekler: ağızdan 100.000</a:t>
            </a:r>
            <a:r>
              <a:rPr lang="tr-TR" sz="2400" i="0">
                <a:effectLst/>
                <a:latin typeface="Cambria" panose="02040503050406030204" pitchFamily="18" charset="0"/>
                <a:ea typeface="Cambria" panose="02040503050406030204" pitchFamily="18" charset="0"/>
              </a:rPr>
              <a:t> ıu</a:t>
            </a:r>
          </a:p>
          <a:p>
            <a:pPr marL="653796" indent="-571500">
              <a:lnSpc>
                <a:spcPct val="90000"/>
              </a:lnSpc>
              <a:spcBef>
                <a:spcPts val="1000"/>
              </a:spcBef>
              <a:buFont typeface="+mj-lt"/>
              <a:buAutoNum type="romanUcPeriod"/>
            </a:pPr>
            <a:r>
              <a:rPr lang="en-US" sz="2400" i="0">
                <a:effectLst/>
                <a:latin typeface="Cambria" panose="02040503050406030204" pitchFamily="18" charset="0"/>
                <a:ea typeface="Cambria" panose="02040503050406030204" pitchFamily="18" charset="0"/>
              </a:rPr>
              <a:t>12 aydan büyük çocuklar: ağızdan 200.000</a:t>
            </a:r>
            <a:r>
              <a:rPr lang="tr-TR" sz="2400" i="0">
                <a:effectLst/>
                <a:latin typeface="Cambria" panose="02040503050406030204" pitchFamily="18" charset="0"/>
                <a:ea typeface="Cambria" panose="02040503050406030204" pitchFamily="18" charset="0"/>
              </a:rPr>
              <a:t> ıu </a:t>
            </a:r>
            <a:endParaRPr lang="en-US" sz="2400" i="0">
              <a:effectLst/>
              <a:latin typeface="Cambria" panose="02040503050406030204" pitchFamily="18" charset="0"/>
              <a:ea typeface="Cambria" panose="02040503050406030204" pitchFamily="18" charset="0"/>
            </a:endParaRPr>
          </a:p>
          <a:p>
            <a:pPr marL="12700">
              <a:lnSpc>
                <a:spcPct val="100000"/>
              </a:lnSpc>
              <a:spcBef>
                <a:spcPts val="100"/>
              </a:spcBef>
            </a:pPr>
            <a:endParaRPr sz="2400">
              <a:latin typeface="Cambria"/>
              <a:cs typeface="Cambria"/>
            </a:endParaRPr>
          </a:p>
        </p:txBody>
      </p:sp>
      <p:sp>
        <p:nvSpPr>
          <p:cNvPr id="3" name="object 3"/>
          <p:cNvSpPr txBox="1">
            <a:spLocks noGrp="1"/>
          </p:cNvSpPr>
          <p:nvPr>
            <p:ph type="title"/>
          </p:nvPr>
        </p:nvSpPr>
        <p:spPr>
          <a:xfrm>
            <a:off x="457200" y="274320"/>
            <a:ext cx="8229600" cy="834203"/>
          </a:xfrm>
          <a:prstGeom prst="rect">
            <a:avLst/>
          </a:prstGeom>
          <a:solidFill>
            <a:schemeClr val="accent4">
              <a:lumMod val="60000"/>
              <a:lumOff val="40000"/>
            </a:schemeClr>
          </a:solidFill>
        </p:spPr>
        <p:txBody>
          <a:bodyPr vert="horz" wrap="square" lIns="0" tIns="277495" rIns="0" bIns="0" rtlCol="0">
            <a:spAutoFit/>
          </a:bodyPr>
          <a:lstStyle/>
          <a:p>
            <a:pPr>
              <a:spcBef>
                <a:spcPts val="2185"/>
              </a:spcBef>
              <a:tabLst>
                <a:tab pos="2055495" algn="l"/>
                <a:tab pos="2540000" algn="l"/>
              </a:tabLst>
            </a:pPr>
            <a:r>
              <a:rPr lang="tr-TR" sz="3600" b="1" i="0" spc="245">
                <a:solidFill>
                  <a:schemeClr val="tx1"/>
                </a:solidFill>
                <a:latin typeface="Cambria"/>
                <a:cs typeface="Cambria"/>
              </a:rPr>
              <a:t>A</a:t>
            </a:r>
            <a:r>
              <a:rPr lang="tr-TR" sz="3600" b="1" spc="245">
                <a:solidFill>
                  <a:schemeClr val="tx1"/>
                </a:solidFill>
                <a:latin typeface="Cambria"/>
                <a:cs typeface="Cambria"/>
              </a:rPr>
              <a:t> </a:t>
            </a:r>
            <a:r>
              <a:rPr lang="tr-TR" sz="3600" b="1" spc="250">
                <a:solidFill>
                  <a:schemeClr val="tx1"/>
                </a:solidFill>
                <a:latin typeface="Cambria"/>
                <a:cs typeface="Cambria"/>
              </a:rPr>
              <a:t>Vitamin </a:t>
            </a:r>
            <a:r>
              <a:rPr lang="tr-TR" sz="3600" b="1" i="0" spc="155">
                <a:solidFill>
                  <a:schemeClr val="tx1"/>
                </a:solidFill>
                <a:latin typeface="Cambria"/>
                <a:cs typeface="Cambria"/>
              </a:rPr>
              <a:t>Tedavisi</a:t>
            </a:r>
            <a:endParaRPr lang="tr-TR" sz="3600" b="1">
              <a:solidFill>
                <a:schemeClr val="tx1"/>
              </a:solidFill>
              <a:latin typeface="Cambria"/>
              <a:cs typeface="Cambri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12D82CD-C4CB-0BB9-6E6B-9E9C0863ADFA}"/>
              </a:ext>
            </a:extLst>
          </p:cNvPr>
          <p:cNvSpPr>
            <a:spLocks noGrp="1"/>
          </p:cNvSpPr>
          <p:nvPr>
            <p:ph type="title"/>
          </p:nvPr>
        </p:nvSpPr>
        <p:spPr>
          <a:xfrm>
            <a:off x="2548175" y="1295400"/>
            <a:ext cx="6589199" cy="1280890"/>
          </a:xfrm>
        </p:spPr>
        <p:txBody>
          <a:bodyPr/>
          <a:lstStyle/>
          <a:p>
            <a:r>
              <a:rPr lang="tr-TR"/>
              <a:t>Amaç</a:t>
            </a:r>
          </a:p>
        </p:txBody>
      </p:sp>
      <p:sp>
        <p:nvSpPr>
          <p:cNvPr id="3" name="İçerik Yer Tutucusu 2">
            <a:extLst>
              <a:ext uri="{FF2B5EF4-FFF2-40B4-BE49-F238E27FC236}">
                <a16:creationId xmlns:a16="http://schemas.microsoft.com/office/drawing/2014/main" id="{2D6C7349-204A-CE1E-95A9-3C34E715EC22}"/>
              </a:ext>
            </a:extLst>
          </p:cNvPr>
          <p:cNvSpPr>
            <a:spLocks noGrp="1"/>
          </p:cNvSpPr>
          <p:nvPr>
            <p:ph idx="1"/>
          </p:nvPr>
        </p:nvSpPr>
        <p:spPr>
          <a:xfrm>
            <a:off x="4114800" y="2819400"/>
            <a:ext cx="4267200" cy="2286000"/>
          </a:xfrm>
        </p:spPr>
        <p:txBody>
          <a:bodyPr/>
          <a:lstStyle/>
          <a:p>
            <a:pPr>
              <a:buFont typeface="Wingdings" panose="05000000000000000000" pitchFamily="2" charset="2"/>
              <a:buChar char="Ø"/>
            </a:pPr>
            <a:r>
              <a:rPr lang="tr-TR" sz="2400"/>
              <a:t>Vitamin, Mineral Eksiklikle</a:t>
            </a:r>
            <a:r>
              <a:rPr lang="tr-TR"/>
              <a:t>ri</a:t>
            </a:r>
            <a:r>
              <a:rPr lang="tr-TR" sz="2400"/>
              <a:t> Ve Tedavileri Hakkında Bilgi Vermek </a:t>
            </a:r>
          </a:p>
          <a:p>
            <a:endParaRPr lang="tr-TR"/>
          </a:p>
        </p:txBody>
      </p:sp>
      <p:pic>
        <p:nvPicPr>
          <p:cNvPr id="1030" name="Picture 6" descr="yapımcılık laboratuvarı: AMAÇ NEDİR? AMAÇ OLMADAN HEDEF OLUR MU?">
            <a:extLst>
              <a:ext uri="{FF2B5EF4-FFF2-40B4-BE49-F238E27FC236}">
                <a16:creationId xmlns:a16="http://schemas.microsoft.com/office/drawing/2014/main" id="{0CD73732-AA3E-904D-722D-1F7A49B698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451" t="1113" r="8068" b="-145"/>
          <a:stretch/>
        </p:blipFill>
        <p:spPr bwMode="auto">
          <a:xfrm>
            <a:off x="0" y="0"/>
            <a:ext cx="35814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1126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İçerik Yer Tutucusu 2">
            <a:extLst>
              <a:ext uri="{FF2B5EF4-FFF2-40B4-BE49-F238E27FC236}">
                <a16:creationId xmlns:a16="http://schemas.microsoft.com/office/drawing/2014/main" id="{C360CF73-2DBD-0342-68FD-6B5A8F5234A9}"/>
              </a:ext>
            </a:extLst>
          </p:cNvPr>
          <p:cNvSpPr>
            <a:spLocks noGrp="1"/>
          </p:cNvSpPr>
          <p:nvPr>
            <p:ph idx="1"/>
          </p:nvPr>
        </p:nvSpPr>
        <p:spPr>
          <a:xfrm>
            <a:off x="3810000" y="2081275"/>
            <a:ext cx="5181600" cy="2743200"/>
          </a:xfrm>
        </p:spPr>
        <p:txBody>
          <a:bodyPr>
            <a:normAutofit fontScale="92500" lnSpcReduction="10000"/>
          </a:bodyPr>
          <a:lstStyle/>
          <a:p>
            <a:pPr>
              <a:buClr>
                <a:schemeClr val="accent4">
                  <a:lumMod val="60000"/>
                  <a:lumOff val="40000"/>
                </a:schemeClr>
              </a:buClr>
              <a:buFont typeface="Wingdings" panose="05000000000000000000" pitchFamily="2" charset="2"/>
              <a:buChar char="q"/>
            </a:pPr>
            <a:r>
              <a:rPr lang="en-US" i="0">
                <a:solidFill>
                  <a:schemeClr val="tx1"/>
                </a:solidFill>
                <a:effectLst/>
                <a:latin typeface="Cambria" panose="02040503050406030204" pitchFamily="18" charset="0"/>
                <a:ea typeface="Cambria" panose="02040503050406030204" pitchFamily="18" charset="0"/>
                <a:cs typeface="Calibri" panose="020F0502020204030204" pitchFamily="34" charset="0"/>
              </a:rPr>
              <a:t>Ergenler ve yetişkinler</a:t>
            </a:r>
            <a:r>
              <a:rPr lang="tr-TR">
                <a:solidFill>
                  <a:schemeClr val="tx1"/>
                </a:solidFill>
                <a:latin typeface="Cambria" panose="02040503050406030204" pitchFamily="18" charset="0"/>
                <a:ea typeface="Cambria" panose="02040503050406030204" pitchFamily="18" charset="0"/>
                <a:cs typeface="Calibri" panose="020F0502020204030204" pitchFamily="34" charset="0"/>
              </a:rPr>
              <a:t>de;</a:t>
            </a:r>
            <a:r>
              <a:rPr lang="en-US" i="0">
                <a:solidFill>
                  <a:schemeClr val="tx1"/>
                </a:solidFill>
                <a:effectLst/>
                <a:latin typeface="Cambria" panose="02040503050406030204" pitchFamily="18" charset="0"/>
                <a:ea typeface="Cambria" panose="02040503050406030204" pitchFamily="18" charset="0"/>
                <a:cs typeface="Calibri" panose="020F0502020204030204" pitchFamily="34" charset="0"/>
              </a:rPr>
              <a:t> </a:t>
            </a:r>
            <a:endParaRPr lang="tr-TR" i="0">
              <a:solidFill>
                <a:schemeClr val="tx1"/>
              </a:solidFill>
              <a:effectLst/>
              <a:latin typeface="Cambria" panose="02040503050406030204" pitchFamily="18" charset="0"/>
              <a:ea typeface="Cambria" panose="02040503050406030204" pitchFamily="18" charset="0"/>
              <a:cs typeface="Calibri" panose="020F0502020204030204" pitchFamily="34" charset="0"/>
            </a:endParaRPr>
          </a:p>
          <a:p>
            <a:pPr lvl="1">
              <a:buClr>
                <a:schemeClr val="accent4">
                  <a:lumMod val="60000"/>
                  <a:lumOff val="40000"/>
                </a:schemeClr>
              </a:buClr>
              <a:buFont typeface="Wingdings" panose="05000000000000000000" pitchFamily="2" charset="2"/>
              <a:buChar char="q"/>
            </a:pPr>
            <a:r>
              <a:rPr lang="tr-TR" sz="2400">
                <a:solidFill>
                  <a:schemeClr val="tx1"/>
                </a:solidFill>
                <a:latin typeface="Cambria" panose="02040503050406030204" pitchFamily="18" charset="0"/>
                <a:ea typeface="Cambria" panose="02040503050406030204" pitchFamily="18" charset="0"/>
                <a:cs typeface="Calibri" panose="020F0502020204030204" pitchFamily="34" charset="0"/>
              </a:rPr>
              <a:t>T</a:t>
            </a:r>
            <a:r>
              <a:rPr lang="en-US" sz="2400" i="0">
                <a:solidFill>
                  <a:schemeClr val="tx1"/>
                </a:solidFill>
                <a:effectLst/>
                <a:latin typeface="Cambria" panose="02040503050406030204" pitchFamily="18" charset="0"/>
                <a:ea typeface="Cambria" panose="02040503050406030204" pitchFamily="18" charset="0"/>
                <a:cs typeface="Calibri" panose="020F0502020204030204" pitchFamily="34" charset="0"/>
              </a:rPr>
              <a:t>oplam 600.000 ünite </a:t>
            </a:r>
            <a:endParaRPr lang="tr-TR" sz="2400" i="0">
              <a:solidFill>
                <a:schemeClr val="tx1"/>
              </a:solidFill>
              <a:effectLst/>
              <a:latin typeface="Cambria" panose="02040503050406030204" pitchFamily="18" charset="0"/>
              <a:ea typeface="Cambria" panose="02040503050406030204" pitchFamily="18" charset="0"/>
              <a:cs typeface="Calibri" panose="020F0502020204030204" pitchFamily="34" charset="0"/>
            </a:endParaRPr>
          </a:p>
          <a:p>
            <a:pPr lvl="2">
              <a:buClr>
                <a:schemeClr val="accent4">
                  <a:lumMod val="60000"/>
                  <a:lumOff val="40000"/>
                </a:schemeClr>
              </a:buClr>
              <a:buFont typeface="Wingdings" panose="05000000000000000000" pitchFamily="2" charset="2"/>
              <a:buChar char="q"/>
            </a:pPr>
            <a:r>
              <a:rPr lang="tr-TR" sz="2400" i="0">
                <a:solidFill>
                  <a:schemeClr val="tx1"/>
                </a:solidFill>
                <a:effectLst/>
                <a:latin typeface="Cambria" panose="02040503050406030204" pitchFamily="18" charset="0"/>
                <a:ea typeface="Cambria" panose="02040503050406030204" pitchFamily="18" charset="0"/>
                <a:cs typeface="Calibri" panose="020F0502020204030204" pitchFamily="34" charset="0"/>
              </a:rPr>
              <a:t>İlk gün </a:t>
            </a:r>
            <a:r>
              <a:rPr lang="en-US" sz="2400" i="0">
                <a:solidFill>
                  <a:schemeClr val="tx1"/>
                </a:solidFill>
                <a:effectLst/>
                <a:latin typeface="Cambria" panose="02040503050406030204" pitchFamily="18" charset="0"/>
                <a:ea typeface="Cambria" panose="02040503050406030204" pitchFamily="18" charset="0"/>
                <a:cs typeface="Calibri" panose="020F0502020204030204" pitchFamily="34" charset="0"/>
              </a:rPr>
              <a:t>200.000 </a:t>
            </a:r>
            <a:r>
              <a:rPr lang="tr-TR" sz="2400">
                <a:solidFill>
                  <a:schemeClr val="tx1"/>
                </a:solidFill>
                <a:latin typeface="Cambria" panose="02040503050406030204" pitchFamily="18" charset="0"/>
                <a:ea typeface="Cambria" panose="02040503050406030204" pitchFamily="18" charset="0"/>
                <a:cs typeface="Calibri" panose="020F0502020204030204" pitchFamily="34" charset="0"/>
              </a:rPr>
              <a:t>ıu, </a:t>
            </a:r>
          </a:p>
          <a:p>
            <a:pPr lvl="2">
              <a:buClr>
                <a:schemeClr val="accent4">
                  <a:lumMod val="60000"/>
                  <a:lumOff val="40000"/>
                </a:schemeClr>
              </a:buClr>
              <a:buFont typeface="Wingdings" panose="05000000000000000000" pitchFamily="2" charset="2"/>
              <a:buChar char="q"/>
            </a:pPr>
            <a:r>
              <a:rPr lang="tr-TR" sz="2400">
                <a:solidFill>
                  <a:schemeClr val="tx1"/>
                </a:solidFill>
                <a:latin typeface="Cambria" panose="02040503050406030204" pitchFamily="18" charset="0"/>
                <a:ea typeface="Cambria" panose="02040503050406030204" pitchFamily="18" charset="0"/>
                <a:cs typeface="Calibri" panose="020F0502020204030204" pitchFamily="34" charset="0"/>
              </a:rPr>
              <a:t>İ</a:t>
            </a:r>
            <a:r>
              <a:rPr lang="en-US" sz="2400" i="0">
                <a:solidFill>
                  <a:schemeClr val="tx1"/>
                </a:solidFill>
                <a:effectLst/>
                <a:latin typeface="Cambria" panose="02040503050406030204" pitchFamily="18" charset="0"/>
                <a:ea typeface="Cambria" panose="02040503050406030204" pitchFamily="18" charset="0"/>
                <a:cs typeface="Calibri" panose="020F0502020204030204" pitchFamily="34" charset="0"/>
              </a:rPr>
              <a:t>kinci </a:t>
            </a:r>
            <a:r>
              <a:rPr lang="tr-TR" sz="2400" i="0">
                <a:solidFill>
                  <a:schemeClr val="tx1"/>
                </a:solidFill>
                <a:effectLst/>
                <a:latin typeface="Cambria" panose="02040503050406030204" pitchFamily="18" charset="0"/>
                <a:ea typeface="Cambria" panose="02040503050406030204" pitchFamily="18" charset="0"/>
                <a:cs typeface="Calibri" panose="020F0502020204030204" pitchFamily="34" charset="0"/>
              </a:rPr>
              <a:t>gün 200.000 ıu</a:t>
            </a:r>
          </a:p>
          <a:p>
            <a:pPr lvl="2">
              <a:buClr>
                <a:schemeClr val="accent4">
                  <a:lumMod val="60000"/>
                  <a:lumOff val="40000"/>
                </a:schemeClr>
              </a:buClr>
              <a:buFont typeface="Wingdings" panose="05000000000000000000" pitchFamily="2" charset="2"/>
              <a:buChar char="q"/>
            </a:pPr>
            <a:r>
              <a:rPr lang="tr-TR" sz="2400">
                <a:solidFill>
                  <a:schemeClr val="tx1"/>
                </a:solidFill>
                <a:latin typeface="Cambria" panose="02040503050406030204" pitchFamily="18" charset="0"/>
                <a:ea typeface="Cambria" panose="02040503050406030204" pitchFamily="18" charset="0"/>
                <a:cs typeface="Calibri" panose="020F0502020204030204" pitchFamily="34" charset="0"/>
              </a:rPr>
              <a:t>Ü</a:t>
            </a:r>
            <a:r>
              <a:rPr lang="en-US" sz="2400" i="0">
                <a:solidFill>
                  <a:schemeClr val="tx1"/>
                </a:solidFill>
                <a:effectLst/>
                <a:latin typeface="Cambria" panose="02040503050406030204" pitchFamily="18" charset="0"/>
                <a:ea typeface="Cambria" panose="02040503050406030204" pitchFamily="18" charset="0"/>
                <a:cs typeface="Calibri" panose="020F0502020204030204" pitchFamily="34" charset="0"/>
              </a:rPr>
              <a:t>çüncü doz ise </a:t>
            </a:r>
            <a:r>
              <a:rPr lang="tr-TR" sz="2400">
                <a:solidFill>
                  <a:schemeClr val="tx1"/>
                </a:solidFill>
                <a:latin typeface="Cambria" panose="02040503050406030204" pitchFamily="18" charset="0"/>
                <a:ea typeface="Cambria" panose="02040503050406030204" pitchFamily="18" charset="0"/>
                <a:cs typeface="Calibri" panose="020F0502020204030204" pitchFamily="34" charset="0"/>
              </a:rPr>
              <a:t>(200.000 IU) </a:t>
            </a:r>
            <a:r>
              <a:rPr lang="en-US" sz="2400" i="0">
                <a:solidFill>
                  <a:schemeClr val="tx1"/>
                </a:solidFill>
                <a:effectLst/>
                <a:latin typeface="Cambria" panose="02040503050406030204" pitchFamily="18" charset="0"/>
                <a:ea typeface="Cambria" panose="02040503050406030204" pitchFamily="18" charset="0"/>
                <a:cs typeface="Calibri" panose="020F0502020204030204" pitchFamily="34" charset="0"/>
              </a:rPr>
              <a:t>en az iki hafta sonra </a:t>
            </a:r>
            <a:r>
              <a:rPr lang="tr-TR" sz="2400" i="0">
                <a:solidFill>
                  <a:schemeClr val="tx1"/>
                </a:solidFill>
                <a:effectLst/>
                <a:latin typeface="Cambria" panose="02040503050406030204" pitchFamily="18" charset="0"/>
                <a:ea typeface="Cambria" panose="02040503050406030204" pitchFamily="18" charset="0"/>
                <a:cs typeface="Calibri" panose="020F0502020204030204" pitchFamily="34" charset="0"/>
              </a:rPr>
              <a:t>verilir</a:t>
            </a:r>
          </a:p>
          <a:p>
            <a:endParaRPr lang="tr-TR" dirty="0"/>
          </a:p>
        </p:txBody>
      </p:sp>
      <p:pic>
        <p:nvPicPr>
          <p:cNvPr id="8" name="Picture 2" descr="alıntı Çocuk Sarayı Olgun doktor resmi karikatür - miyagi-denki.com">
            <a:extLst>
              <a:ext uri="{FF2B5EF4-FFF2-40B4-BE49-F238E27FC236}">
                <a16:creationId xmlns:a16="http://schemas.microsoft.com/office/drawing/2014/main" id="{B8C6A39A-2131-837F-9AB2-6B9342452C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526972"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object 3">
            <a:extLst>
              <a:ext uri="{FF2B5EF4-FFF2-40B4-BE49-F238E27FC236}">
                <a16:creationId xmlns:a16="http://schemas.microsoft.com/office/drawing/2014/main" id="{66F603CE-E692-A57B-C1BA-4E4CFBEE006F}"/>
              </a:ext>
            </a:extLst>
          </p:cNvPr>
          <p:cNvSpPr txBox="1">
            <a:spLocks noGrp="1"/>
          </p:cNvSpPr>
          <p:nvPr>
            <p:ph type="title"/>
          </p:nvPr>
        </p:nvSpPr>
        <p:spPr>
          <a:xfrm>
            <a:off x="3505200" y="613597"/>
            <a:ext cx="5181600" cy="834203"/>
          </a:xfrm>
          <a:prstGeom prst="rect">
            <a:avLst/>
          </a:prstGeom>
          <a:solidFill>
            <a:schemeClr val="accent4">
              <a:lumMod val="60000"/>
              <a:lumOff val="40000"/>
            </a:schemeClr>
          </a:solidFill>
        </p:spPr>
        <p:txBody>
          <a:bodyPr vert="horz" wrap="square" lIns="0" tIns="277495" rIns="0" bIns="0" rtlCol="0">
            <a:spAutoFit/>
          </a:bodyPr>
          <a:lstStyle/>
          <a:p>
            <a:pPr algn="ctr">
              <a:lnSpc>
                <a:spcPct val="100000"/>
              </a:lnSpc>
              <a:spcBef>
                <a:spcPts val="2185"/>
              </a:spcBef>
              <a:tabLst>
                <a:tab pos="2055495" algn="l"/>
                <a:tab pos="2540000" algn="l"/>
              </a:tabLst>
            </a:pPr>
            <a:r>
              <a:rPr sz="3600" i="0" spc="250" dirty="0">
                <a:solidFill>
                  <a:srgbClr val="FFFFFF"/>
                </a:solidFill>
                <a:latin typeface="Cambria"/>
                <a:cs typeface="Cambria"/>
              </a:rPr>
              <a:t>Vitamin	</a:t>
            </a:r>
            <a:r>
              <a:rPr sz="3600" i="0" spc="245" dirty="0">
                <a:solidFill>
                  <a:srgbClr val="FFFFFF"/>
                </a:solidFill>
                <a:latin typeface="Cambria"/>
                <a:cs typeface="Cambria"/>
              </a:rPr>
              <a:t>A</a:t>
            </a:r>
            <a:r>
              <a:rPr sz="3600" i="0" spc="245">
                <a:solidFill>
                  <a:srgbClr val="FFFFFF"/>
                </a:solidFill>
                <a:latin typeface="Cambria"/>
                <a:cs typeface="Cambria"/>
              </a:rPr>
              <a:t>	</a:t>
            </a:r>
            <a:r>
              <a:rPr lang="tr-TR" sz="3600" i="0" spc="155">
                <a:solidFill>
                  <a:srgbClr val="FFFFFF"/>
                </a:solidFill>
                <a:latin typeface="Cambria"/>
                <a:cs typeface="Cambria"/>
              </a:rPr>
              <a:t>tedavisi</a:t>
            </a:r>
            <a:endParaRPr sz="3600">
              <a:latin typeface="Cambria"/>
              <a:cs typeface="Cambria"/>
            </a:endParaRPr>
          </a:p>
        </p:txBody>
      </p:sp>
    </p:spTree>
    <p:extLst>
      <p:ext uri="{BB962C8B-B14F-4D97-AF65-F5344CB8AC3E}">
        <p14:creationId xmlns:p14="http://schemas.microsoft.com/office/powerpoint/2010/main" val="10662794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09600" y="533400"/>
            <a:ext cx="7772400" cy="789685"/>
          </a:xfrm>
          <a:custGeom>
            <a:avLst/>
            <a:gdLst/>
            <a:ahLst/>
            <a:cxnLst/>
            <a:rect l="l" t="t" r="r" b="b"/>
            <a:pathLst>
              <a:path w="7772400" h="1469389">
                <a:moveTo>
                  <a:pt x="7772400" y="0"/>
                </a:moveTo>
                <a:lnTo>
                  <a:pt x="0" y="0"/>
                </a:lnTo>
                <a:lnTo>
                  <a:pt x="0" y="1469136"/>
                </a:lnTo>
                <a:lnTo>
                  <a:pt x="7772400" y="1469136"/>
                </a:lnTo>
                <a:lnTo>
                  <a:pt x="7772400" y="0"/>
                </a:lnTo>
                <a:close/>
              </a:path>
            </a:pathLst>
          </a:custGeom>
          <a:solidFill>
            <a:schemeClr val="accent4">
              <a:lumMod val="60000"/>
              <a:lumOff val="40000"/>
            </a:schemeClr>
          </a:solidFill>
        </p:spPr>
        <p:txBody>
          <a:bodyPr wrap="square" lIns="0" tIns="0" rIns="0" bIns="0" rtlCol="0"/>
          <a:lstStyle/>
          <a:p>
            <a:endParaRPr/>
          </a:p>
        </p:txBody>
      </p:sp>
      <p:sp>
        <p:nvSpPr>
          <p:cNvPr id="3" name="object 3"/>
          <p:cNvSpPr txBox="1">
            <a:spLocks noGrp="1"/>
          </p:cNvSpPr>
          <p:nvPr>
            <p:ph type="title"/>
          </p:nvPr>
        </p:nvSpPr>
        <p:spPr>
          <a:xfrm>
            <a:off x="2552192" y="626490"/>
            <a:ext cx="3458845" cy="696595"/>
          </a:xfrm>
          <a:prstGeom prst="rect">
            <a:avLst/>
          </a:prstGeom>
        </p:spPr>
        <p:txBody>
          <a:bodyPr vert="horz" wrap="square" lIns="0" tIns="13335" rIns="0" bIns="0" rtlCol="0">
            <a:spAutoFit/>
          </a:bodyPr>
          <a:lstStyle/>
          <a:p>
            <a:pPr marL="12700" algn="ctr">
              <a:lnSpc>
                <a:spcPct val="100000"/>
              </a:lnSpc>
              <a:spcBef>
                <a:spcPts val="105"/>
              </a:spcBef>
              <a:tabLst>
                <a:tab pos="638810" algn="l"/>
              </a:tabLst>
            </a:pPr>
            <a:r>
              <a:rPr sz="4400" i="0" spc="330" dirty="0">
                <a:solidFill>
                  <a:srgbClr val="FFFFFF"/>
                </a:solidFill>
                <a:latin typeface="Cambria"/>
                <a:cs typeface="Cambria"/>
              </a:rPr>
              <a:t>D	</a:t>
            </a:r>
            <a:r>
              <a:rPr sz="4400" i="0" spc="280" dirty="0">
                <a:solidFill>
                  <a:srgbClr val="FFFFFF"/>
                </a:solidFill>
                <a:latin typeface="Cambria"/>
                <a:cs typeface="Cambria"/>
              </a:rPr>
              <a:t>VİTAMİNİ</a:t>
            </a:r>
            <a:endParaRPr sz="4400">
              <a:latin typeface="Cambria"/>
              <a:cs typeface="Cambria"/>
            </a:endParaRPr>
          </a:p>
        </p:txBody>
      </p:sp>
      <p:pic>
        <p:nvPicPr>
          <p:cNvPr id="5" name="Resim 4">
            <a:extLst>
              <a:ext uri="{FF2B5EF4-FFF2-40B4-BE49-F238E27FC236}">
                <a16:creationId xmlns:a16="http://schemas.microsoft.com/office/drawing/2014/main" id="{9DB3121F-BDFD-45AC-1458-B2DFC08F34B6}"/>
              </a:ext>
            </a:extLst>
          </p:cNvPr>
          <p:cNvPicPr>
            <a:picLocks noChangeAspect="1"/>
          </p:cNvPicPr>
          <p:nvPr/>
        </p:nvPicPr>
        <p:blipFill>
          <a:blip r:embed="rId3"/>
          <a:stretch>
            <a:fillRect/>
          </a:stretch>
        </p:blipFill>
        <p:spPr>
          <a:xfrm>
            <a:off x="609600" y="1439366"/>
            <a:ext cx="7772400" cy="5258937"/>
          </a:xfrm>
          <a:prstGeom prst="rect">
            <a:avLst/>
          </a:prstGeom>
        </p:spPr>
      </p:pic>
      <p:pic>
        <p:nvPicPr>
          <p:cNvPr id="6" name="Picture 6" descr="D Vitamini Eksikliği">
            <a:extLst>
              <a:ext uri="{FF2B5EF4-FFF2-40B4-BE49-F238E27FC236}">
                <a16:creationId xmlns:a16="http://schemas.microsoft.com/office/drawing/2014/main" id="{8E3B0CA7-43C0-639E-A5D2-0ACC66FABB3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0" y="1432740"/>
            <a:ext cx="2743200" cy="16086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B6323E82-5280-58E9-692F-3090EF525B49}"/>
              </a:ext>
            </a:extLst>
          </p:cNvPr>
          <p:cNvSpPr/>
          <p:nvPr/>
        </p:nvSpPr>
        <p:spPr>
          <a:xfrm>
            <a:off x="685800" y="440635"/>
            <a:ext cx="7772400" cy="789685"/>
          </a:xfrm>
          <a:custGeom>
            <a:avLst/>
            <a:gdLst/>
            <a:ahLst/>
            <a:cxnLst/>
            <a:rect l="l" t="t" r="r" b="b"/>
            <a:pathLst>
              <a:path w="7772400" h="1469389">
                <a:moveTo>
                  <a:pt x="7772400" y="0"/>
                </a:moveTo>
                <a:lnTo>
                  <a:pt x="0" y="0"/>
                </a:lnTo>
                <a:lnTo>
                  <a:pt x="0" y="1469136"/>
                </a:lnTo>
                <a:lnTo>
                  <a:pt x="7772400" y="1469136"/>
                </a:lnTo>
                <a:lnTo>
                  <a:pt x="7772400" y="0"/>
                </a:lnTo>
                <a:close/>
              </a:path>
            </a:pathLst>
          </a:custGeom>
          <a:solidFill>
            <a:schemeClr val="accent4">
              <a:lumMod val="60000"/>
              <a:lumOff val="40000"/>
            </a:schemeClr>
          </a:solidFill>
        </p:spPr>
        <p:txBody>
          <a:bodyPr wrap="square" lIns="0" tIns="0" rIns="0" bIns="0" rtlCol="0"/>
          <a:lstStyle/>
          <a:p>
            <a:endParaRPr/>
          </a:p>
        </p:txBody>
      </p:sp>
      <p:sp>
        <p:nvSpPr>
          <p:cNvPr id="7" name="object 3">
            <a:extLst>
              <a:ext uri="{FF2B5EF4-FFF2-40B4-BE49-F238E27FC236}">
                <a16:creationId xmlns:a16="http://schemas.microsoft.com/office/drawing/2014/main" id="{11828D15-D318-A637-10B8-DB2152C83313}"/>
              </a:ext>
            </a:extLst>
          </p:cNvPr>
          <p:cNvSpPr txBox="1">
            <a:spLocks/>
          </p:cNvSpPr>
          <p:nvPr/>
        </p:nvSpPr>
        <p:spPr>
          <a:xfrm>
            <a:off x="2789555" y="522605"/>
            <a:ext cx="3458845" cy="696595"/>
          </a:xfrm>
          <a:prstGeom prst="rect">
            <a:avLst/>
          </a:prstGeom>
        </p:spPr>
        <p:txBody>
          <a:bodyPr vert="horz" wrap="square" lIns="0" tIns="13335" rIns="0" bIns="0" rtlCol="0">
            <a:sp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2700" algn="ctr">
              <a:spcBef>
                <a:spcPts val="105"/>
              </a:spcBef>
              <a:tabLst>
                <a:tab pos="638810" algn="l"/>
              </a:tabLst>
            </a:pPr>
            <a:r>
              <a:rPr lang="tr-TR" sz="4400" spc="330">
                <a:solidFill>
                  <a:srgbClr val="FFFFFF"/>
                </a:solidFill>
                <a:latin typeface="Cambria"/>
                <a:cs typeface="Cambria"/>
              </a:rPr>
              <a:t>D	</a:t>
            </a:r>
            <a:r>
              <a:rPr lang="tr-TR" sz="4400" spc="280">
                <a:solidFill>
                  <a:srgbClr val="FFFFFF"/>
                </a:solidFill>
                <a:latin typeface="Cambria"/>
                <a:cs typeface="Cambria"/>
              </a:rPr>
              <a:t>VİTAMİNİ</a:t>
            </a:r>
            <a:endParaRPr lang="tr-TR" sz="4400">
              <a:latin typeface="Cambria"/>
              <a:cs typeface="Cambria"/>
            </a:endParaRPr>
          </a:p>
        </p:txBody>
      </p:sp>
      <p:sp>
        <p:nvSpPr>
          <p:cNvPr id="3" name="Metin kutusu 2">
            <a:extLst>
              <a:ext uri="{FF2B5EF4-FFF2-40B4-BE49-F238E27FC236}">
                <a16:creationId xmlns:a16="http://schemas.microsoft.com/office/drawing/2014/main" id="{F14034AD-B4B8-895E-A5C4-D31CBFD7E3C8}"/>
              </a:ext>
            </a:extLst>
          </p:cNvPr>
          <p:cNvSpPr txBox="1"/>
          <p:nvPr/>
        </p:nvSpPr>
        <p:spPr>
          <a:xfrm>
            <a:off x="937577" y="1828800"/>
            <a:ext cx="7162800" cy="4370427"/>
          </a:xfrm>
          <a:prstGeom prst="rect">
            <a:avLst/>
          </a:prstGeom>
          <a:noFill/>
        </p:spPr>
        <p:txBody>
          <a:bodyPr wrap="square" rtlCol="0">
            <a:spAutoFit/>
          </a:bodyPr>
          <a:lstStyle/>
          <a:p>
            <a:pPr marL="298450" marR="105410" indent="-285750">
              <a:buClr>
                <a:schemeClr val="accent4">
                  <a:lumMod val="60000"/>
                  <a:lumOff val="40000"/>
                </a:schemeClr>
              </a:buClr>
              <a:buFont typeface="Arial" panose="020B0604020202020204" pitchFamily="34" charset="0"/>
              <a:buChar char="•"/>
              <a:tabLst>
                <a:tab pos="206375" algn="l"/>
                <a:tab pos="1315720" algn="l"/>
              </a:tabLst>
            </a:pPr>
            <a:r>
              <a:rPr lang="tr-TR" sz="2000" spc="120">
                <a:latin typeface="Cambria"/>
                <a:cs typeface="Cambria"/>
              </a:rPr>
              <a:t>Dokuda </a:t>
            </a:r>
            <a:r>
              <a:rPr lang="tr-TR" sz="2000" spc="90">
                <a:latin typeface="Cambria"/>
                <a:cs typeface="Cambria"/>
              </a:rPr>
              <a:t>üretilerek</a:t>
            </a:r>
            <a:r>
              <a:rPr lang="tr-TR" sz="2000" spc="95">
                <a:latin typeface="Cambria"/>
                <a:cs typeface="Cambria"/>
              </a:rPr>
              <a:t> </a:t>
            </a:r>
            <a:r>
              <a:rPr lang="tr-TR" sz="2000" spc="120">
                <a:latin typeface="Cambria"/>
                <a:cs typeface="Cambria"/>
              </a:rPr>
              <a:t>kana </a:t>
            </a:r>
            <a:r>
              <a:rPr lang="tr-TR" sz="2000" spc="125">
                <a:latin typeface="Cambria"/>
                <a:cs typeface="Cambria"/>
              </a:rPr>
              <a:t> </a:t>
            </a:r>
            <a:r>
              <a:rPr lang="tr-TR" sz="2000" spc="110">
                <a:latin typeface="Cambria"/>
                <a:cs typeface="Cambria"/>
              </a:rPr>
              <a:t>salınır,	</a:t>
            </a:r>
            <a:r>
              <a:rPr lang="tr-TR" sz="2000" spc="80">
                <a:latin typeface="Cambria"/>
                <a:cs typeface="Cambria"/>
              </a:rPr>
              <a:t>diğer</a:t>
            </a:r>
            <a:r>
              <a:rPr lang="tr-TR" sz="2000" spc="85">
                <a:latin typeface="Cambria"/>
                <a:cs typeface="Cambria"/>
              </a:rPr>
              <a:t> dokular </a:t>
            </a:r>
            <a:r>
              <a:rPr lang="tr-TR" sz="2000" spc="105">
                <a:latin typeface="Cambria"/>
                <a:cs typeface="Cambria"/>
              </a:rPr>
              <a:t>üzerine</a:t>
            </a:r>
          </a:p>
          <a:p>
            <a:pPr marL="12700" marR="105410">
              <a:buClr>
                <a:schemeClr val="accent4">
                  <a:lumMod val="60000"/>
                  <a:lumOff val="40000"/>
                </a:schemeClr>
              </a:buClr>
              <a:tabLst>
                <a:tab pos="206375" algn="l"/>
                <a:tab pos="1315720" algn="l"/>
              </a:tabLst>
            </a:pPr>
            <a:r>
              <a:rPr lang="tr-TR" sz="2000" spc="105">
                <a:latin typeface="Cambria"/>
                <a:cs typeface="Cambria"/>
              </a:rPr>
              <a:t>   </a:t>
            </a:r>
            <a:r>
              <a:rPr lang="tr-TR" sz="2000" spc="275">
                <a:latin typeface="Cambria"/>
                <a:cs typeface="Cambria"/>
              </a:rPr>
              <a:t> </a:t>
            </a:r>
            <a:r>
              <a:rPr lang="tr-TR" sz="2000" spc="135">
                <a:latin typeface="Cambria"/>
                <a:cs typeface="Cambria"/>
              </a:rPr>
              <a:t>etki</a:t>
            </a:r>
            <a:r>
              <a:rPr lang="tr-TR" sz="2000" spc="260">
                <a:latin typeface="Cambria"/>
                <a:cs typeface="Cambria"/>
              </a:rPr>
              <a:t> </a:t>
            </a:r>
            <a:r>
              <a:rPr lang="tr-TR" sz="2000" spc="70">
                <a:latin typeface="Cambria"/>
                <a:cs typeface="Cambria"/>
              </a:rPr>
              <a:t>eder</a:t>
            </a:r>
            <a:r>
              <a:rPr lang="tr-TR" sz="2000" spc="265">
                <a:latin typeface="Cambria"/>
                <a:cs typeface="Cambria"/>
              </a:rPr>
              <a:t> </a:t>
            </a:r>
            <a:r>
              <a:rPr lang="tr-TR" sz="2000" spc="125">
                <a:latin typeface="Cambria"/>
                <a:cs typeface="Cambria"/>
              </a:rPr>
              <a:t>ve</a:t>
            </a:r>
            <a:r>
              <a:rPr lang="tr-TR" sz="2000" spc="265">
                <a:latin typeface="Cambria"/>
                <a:cs typeface="Cambria"/>
              </a:rPr>
              <a:t> </a:t>
            </a:r>
            <a:r>
              <a:rPr lang="tr-TR" sz="2000" spc="75">
                <a:latin typeface="Cambria"/>
                <a:cs typeface="Cambria"/>
              </a:rPr>
              <a:t>geri </a:t>
            </a:r>
            <a:r>
              <a:rPr lang="tr-TR" sz="2000" spc="80">
                <a:latin typeface="Cambria"/>
                <a:cs typeface="Cambria"/>
              </a:rPr>
              <a:t> </a:t>
            </a:r>
            <a:r>
              <a:rPr lang="tr-TR" sz="2000" spc="135">
                <a:latin typeface="Cambria"/>
                <a:cs typeface="Cambria"/>
              </a:rPr>
              <a:t>dönüşüm </a:t>
            </a:r>
            <a:r>
              <a:rPr lang="tr-TR" sz="2000" spc="140">
                <a:latin typeface="Cambria"/>
                <a:cs typeface="Cambria"/>
              </a:rPr>
              <a:t>mekanizması </a:t>
            </a:r>
            <a:r>
              <a:rPr lang="tr-TR" sz="2000" spc="105">
                <a:latin typeface="Cambria"/>
                <a:cs typeface="Cambria"/>
              </a:rPr>
              <a:t>bulunur</a:t>
            </a:r>
          </a:p>
          <a:p>
            <a:pPr marL="298450" marR="105410" indent="-285750">
              <a:buClr>
                <a:schemeClr val="accent4">
                  <a:lumMod val="60000"/>
                  <a:lumOff val="40000"/>
                </a:schemeClr>
              </a:buClr>
              <a:buFont typeface="Arial" panose="020B0604020202020204" pitchFamily="34" charset="0"/>
              <a:buChar char="•"/>
              <a:tabLst>
                <a:tab pos="206375" algn="l"/>
                <a:tab pos="1315720" algn="l"/>
              </a:tabLst>
            </a:pPr>
            <a:endParaRPr lang="tr-TR" sz="2000" spc="120">
              <a:latin typeface="Cambria"/>
              <a:cs typeface="Cambria"/>
            </a:endParaRPr>
          </a:p>
          <a:p>
            <a:pPr marL="298450" marR="105410" indent="-285750">
              <a:buClr>
                <a:schemeClr val="accent4">
                  <a:lumMod val="60000"/>
                  <a:lumOff val="40000"/>
                </a:schemeClr>
              </a:buClr>
              <a:buFont typeface="Arial" panose="020B0604020202020204" pitchFamily="34" charset="0"/>
              <a:buChar char="•"/>
              <a:tabLst>
                <a:tab pos="206375" algn="l"/>
                <a:tab pos="1315720" algn="l"/>
              </a:tabLst>
            </a:pPr>
            <a:r>
              <a:rPr lang="tr-TR" sz="2000" spc="165">
                <a:latin typeface="Cambria"/>
                <a:cs typeface="Cambria"/>
              </a:rPr>
              <a:t>Kemik</a:t>
            </a:r>
            <a:r>
              <a:rPr lang="tr-TR" sz="2000" spc="204">
                <a:latin typeface="Cambria"/>
                <a:cs typeface="Cambria"/>
              </a:rPr>
              <a:t> </a:t>
            </a:r>
            <a:r>
              <a:rPr lang="tr-TR" sz="2000" spc="120">
                <a:latin typeface="Cambria"/>
                <a:cs typeface="Cambria"/>
              </a:rPr>
              <a:t>mineralizasyonu</a:t>
            </a:r>
          </a:p>
          <a:p>
            <a:pPr marL="298450" marR="105410" indent="-285750">
              <a:buClr>
                <a:schemeClr val="accent4">
                  <a:lumMod val="60000"/>
                  <a:lumOff val="40000"/>
                </a:schemeClr>
              </a:buClr>
              <a:buFont typeface="Arial" panose="020B0604020202020204" pitchFamily="34" charset="0"/>
              <a:buChar char="•"/>
              <a:tabLst>
                <a:tab pos="206375" algn="l"/>
                <a:tab pos="1315720" algn="l"/>
              </a:tabLst>
            </a:pPr>
            <a:endParaRPr lang="tr-TR" sz="2000">
              <a:latin typeface="Cambria"/>
              <a:cs typeface="Cambria"/>
            </a:endParaRPr>
          </a:p>
          <a:p>
            <a:pPr marL="298450" marR="341630" indent="-285750">
              <a:buClr>
                <a:schemeClr val="accent4">
                  <a:lumMod val="60000"/>
                  <a:lumOff val="40000"/>
                </a:schemeClr>
              </a:buClr>
              <a:buFont typeface="Arial" panose="020B0604020202020204" pitchFamily="34" charset="0"/>
              <a:buChar char="•"/>
              <a:tabLst>
                <a:tab pos="206375" algn="l"/>
              </a:tabLst>
            </a:pPr>
            <a:r>
              <a:rPr lang="tr-TR" sz="2000" spc="135">
                <a:latin typeface="Cambria"/>
                <a:cs typeface="Cambria"/>
              </a:rPr>
              <a:t>Hücre</a:t>
            </a:r>
            <a:r>
              <a:rPr lang="tr-TR" sz="2000" spc="270">
                <a:latin typeface="Cambria"/>
                <a:cs typeface="Cambria"/>
              </a:rPr>
              <a:t> </a:t>
            </a:r>
            <a:r>
              <a:rPr lang="tr-TR" sz="2000" spc="130">
                <a:latin typeface="Cambria"/>
                <a:cs typeface="Cambria"/>
              </a:rPr>
              <a:t>büyüme</a:t>
            </a:r>
            <a:r>
              <a:rPr lang="tr-TR" sz="2000" spc="260">
                <a:latin typeface="Cambria"/>
                <a:cs typeface="Cambria"/>
              </a:rPr>
              <a:t> </a:t>
            </a:r>
            <a:r>
              <a:rPr lang="tr-TR" sz="2000" spc="120">
                <a:latin typeface="Cambria"/>
                <a:cs typeface="Cambria"/>
              </a:rPr>
              <a:t>ve </a:t>
            </a:r>
            <a:r>
              <a:rPr lang="tr-TR" sz="2000" spc="125">
                <a:latin typeface="Cambria"/>
                <a:cs typeface="Cambria"/>
              </a:rPr>
              <a:t> </a:t>
            </a:r>
            <a:r>
              <a:rPr lang="tr-TR" sz="2000" spc="105">
                <a:latin typeface="Cambria"/>
                <a:cs typeface="Cambria"/>
              </a:rPr>
              <a:t>farklılaşmasında</a:t>
            </a:r>
            <a:r>
              <a:rPr lang="tr-TR" sz="2000" spc="290">
                <a:latin typeface="Cambria"/>
                <a:cs typeface="Cambria"/>
              </a:rPr>
              <a:t> </a:t>
            </a:r>
            <a:r>
              <a:rPr lang="tr-TR" sz="2000" spc="50">
                <a:latin typeface="Cambria"/>
                <a:cs typeface="Cambria"/>
              </a:rPr>
              <a:t>rol</a:t>
            </a:r>
            <a:r>
              <a:rPr lang="tr-TR" sz="2000" spc="260">
                <a:latin typeface="Cambria"/>
                <a:cs typeface="Cambria"/>
              </a:rPr>
              <a:t> </a:t>
            </a:r>
            <a:r>
              <a:rPr lang="tr-TR" sz="2000" spc="105">
                <a:latin typeface="Cambria"/>
                <a:cs typeface="Cambria"/>
              </a:rPr>
              <a:t>oynar</a:t>
            </a:r>
          </a:p>
          <a:p>
            <a:pPr marL="298450" marR="341630" indent="-285750">
              <a:buClr>
                <a:schemeClr val="accent4">
                  <a:lumMod val="60000"/>
                  <a:lumOff val="40000"/>
                </a:schemeClr>
              </a:buClr>
              <a:buFont typeface="Arial" panose="020B0604020202020204" pitchFamily="34" charset="0"/>
              <a:buChar char="•"/>
              <a:tabLst>
                <a:tab pos="206375" algn="l"/>
              </a:tabLst>
            </a:pPr>
            <a:endParaRPr lang="tr-TR" sz="2000">
              <a:latin typeface="Cambria"/>
              <a:cs typeface="Cambria"/>
            </a:endParaRPr>
          </a:p>
          <a:p>
            <a:pPr marL="297815" indent="-285750">
              <a:buClr>
                <a:schemeClr val="accent4">
                  <a:lumMod val="60000"/>
                  <a:lumOff val="40000"/>
                </a:schemeClr>
              </a:buClr>
              <a:buFont typeface="Arial" panose="020B0604020202020204" pitchFamily="34" charset="0"/>
              <a:buChar char="•"/>
              <a:tabLst>
                <a:tab pos="206375" algn="l"/>
              </a:tabLst>
            </a:pPr>
            <a:r>
              <a:rPr lang="tr-TR" sz="2000" spc="114">
                <a:latin typeface="Cambria"/>
                <a:cs typeface="Cambria"/>
              </a:rPr>
              <a:t>Apopitozisi</a:t>
            </a:r>
            <a:r>
              <a:rPr lang="tr-TR" sz="2000" spc="305">
                <a:latin typeface="Cambria"/>
                <a:cs typeface="Cambria"/>
              </a:rPr>
              <a:t> </a:t>
            </a:r>
            <a:r>
              <a:rPr lang="tr-TR" sz="2000" spc="85">
                <a:latin typeface="Cambria"/>
                <a:cs typeface="Cambria"/>
              </a:rPr>
              <a:t>engeller</a:t>
            </a:r>
          </a:p>
          <a:p>
            <a:pPr marL="297815" indent="-285750">
              <a:buClr>
                <a:schemeClr val="accent4">
                  <a:lumMod val="60000"/>
                  <a:lumOff val="40000"/>
                </a:schemeClr>
              </a:buClr>
              <a:buFont typeface="Arial" panose="020B0604020202020204" pitchFamily="34" charset="0"/>
              <a:buChar char="•"/>
              <a:tabLst>
                <a:tab pos="206375" algn="l"/>
              </a:tabLst>
            </a:pPr>
            <a:endParaRPr lang="tr-TR" sz="2000" spc="85">
              <a:latin typeface="Cambria"/>
              <a:cs typeface="Cambria"/>
            </a:endParaRPr>
          </a:p>
          <a:p>
            <a:pPr marL="297815" indent="-285750">
              <a:buClr>
                <a:schemeClr val="accent4">
                  <a:lumMod val="60000"/>
                  <a:lumOff val="40000"/>
                </a:schemeClr>
              </a:buClr>
              <a:buFont typeface="Arial" panose="020B0604020202020204" pitchFamily="34" charset="0"/>
              <a:buChar char="•"/>
              <a:tabLst>
                <a:tab pos="206375" algn="l"/>
              </a:tabLst>
            </a:pPr>
            <a:r>
              <a:rPr lang="tr-TR" sz="2000">
                <a:latin typeface="Cambria"/>
                <a:cs typeface="Cambria"/>
              </a:rPr>
              <a:t>İmmün sistem modülatörüdür</a:t>
            </a:r>
          </a:p>
          <a:p>
            <a:pPr marL="297815" indent="-285750">
              <a:buClr>
                <a:schemeClr val="accent4">
                  <a:lumMod val="60000"/>
                  <a:lumOff val="40000"/>
                </a:schemeClr>
              </a:buClr>
              <a:buFont typeface="Arial" panose="020B0604020202020204" pitchFamily="34" charset="0"/>
              <a:buChar char="•"/>
              <a:tabLst>
                <a:tab pos="206375" algn="l"/>
              </a:tabLst>
            </a:pPr>
            <a:endParaRPr lang="tr-TR" sz="2000" spc="85">
              <a:latin typeface="Cambria"/>
              <a:cs typeface="Cambria"/>
            </a:endParaRPr>
          </a:p>
          <a:p>
            <a:pPr marL="297815" indent="-285750">
              <a:buClr>
                <a:schemeClr val="accent4">
                  <a:lumMod val="60000"/>
                  <a:lumOff val="40000"/>
                </a:schemeClr>
              </a:buClr>
              <a:buFont typeface="Arial" panose="020B0604020202020204" pitchFamily="34" charset="0"/>
              <a:buChar char="•"/>
              <a:tabLst>
                <a:tab pos="206375" algn="l"/>
              </a:tabLst>
            </a:pPr>
            <a:r>
              <a:rPr lang="tr-TR" sz="2000">
                <a:latin typeface="Cambria"/>
                <a:cs typeface="Cambria"/>
              </a:rPr>
              <a:t>Bebekler, D vitaminin %80 ini anneden sağlar </a:t>
            </a:r>
          </a:p>
          <a:p>
            <a:pPr marL="297815" indent="-285750">
              <a:buClr>
                <a:schemeClr val="accent4">
                  <a:lumMod val="60000"/>
                  <a:lumOff val="40000"/>
                </a:schemeClr>
              </a:buClr>
              <a:buFont typeface="Arial" panose="020B0604020202020204" pitchFamily="34" charset="0"/>
              <a:buChar char="•"/>
              <a:tabLst>
                <a:tab pos="206375" algn="l"/>
              </a:tabLst>
            </a:pPr>
            <a:endParaRPr lang="tr-TR" sz="2000">
              <a:latin typeface="Cambria"/>
              <a:cs typeface="Cambria"/>
            </a:endParaRPr>
          </a:p>
          <a:p>
            <a:pPr marL="285750" indent="-285750">
              <a:buFont typeface="Arial" panose="020B0604020202020204" pitchFamily="34" charset="0"/>
              <a:buChar char="•"/>
            </a:pPr>
            <a:endParaRPr lang="tr-T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57200" y="274320"/>
            <a:ext cx="8229600" cy="1179810"/>
          </a:xfrm>
          <a:prstGeom prst="rect">
            <a:avLst/>
          </a:prstGeom>
          <a:solidFill>
            <a:schemeClr val="accent4">
              <a:lumMod val="60000"/>
              <a:lumOff val="40000"/>
            </a:schemeClr>
          </a:solidFill>
        </p:spPr>
        <p:txBody>
          <a:bodyPr vert="horz" wrap="square" lIns="0" tIns="76200" rIns="0" bIns="0" rtlCol="0">
            <a:spAutoFit/>
          </a:bodyPr>
          <a:lstStyle/>
          <a:p>
            <a:pPr algn="ctr">
              <a:lnSpc>
                <a:spcPts val="4310"/>
              </a:lnSpc>
              <a:spcBef>
                <a:spcPts val="600"/>
              </a:spcBef>
              <a:tabLst>
                <a:tab pos="2790825" algn="l"/>
                <a:tab pos="4434205" algn="l"/>
              </a:tabLst>
            </a:pPr>
            <a:r>
              <a:rPr lang="tr-TR" sz="3600" b="1" spc="245">
                <a:solidFill>
                  <a:srgbClr val="FFFFFF"/>
                </a:solidFill>
                <a:latin typeface="Cambria"/>
                <a:cs typeface="Cambria"/>
              </a:rPr>
              <a:t>İhtiyacının	</a:t>
            </a:r>
            <a:r>
              <a:rPr lang="tr-TR" sz="3600" b="1" spc="190">
                <a:solidFill>
                  <a:srgbClr val="FFFFFF"/>
                </a:solidFill>
                <a:latin typeface="Cambria"/>
                <a:cs typeface="Cambria"/>
              </a:rPr>
              <a:t>Arttığı	</a:t>
            </a:r>
            <a:r>
              <a:rPr lang="tr-TR" sz="3600" b="1" spc="180">
                <a:solidFill>
                  <a:srgbClr val="FFFFFF"/>
                </a:solidFill>
                <a:latin typeface="Cambria"/>
                <a:cs typeface="Cambria"/>
              </a:rPr>
              <a:t>Patolojik</a:t>
            </a:r>
            <a:endParaRPr lang="tr-TR" sz="3600">
              <a:latin typeface="Cambria"/>
              <a:cs typeface="Cambria"/>
            </a:endParaRPr>
          </a:p>
          <a:p>
            <a:pPr algn="ctr">
              <a:lnSpc>
                <a:spcPts val="4310"/>
              </a:lnSpc>
            </a:pPr>
            <a:r>
              <a:rPr lang="tr-TR" sz="3600" b="1" spc="155">
                <a:solidFill>
                  <a:srgbClr val="FFFFFF"/>
                </a:solidFill>
                <a:latin typeface="Cambria"/>
                <a:cs typeface="Cambria"/>
              </a:rPr>
              <a:t>Durumlar</a:t>
            </a:r>
            <a:endParaRPr lang="tr-TR" sz="3600" dirty="0">
              <a:latin typeface="Cambria"/>
              <a:cs typeface="Cambria"/>
            </a:endParaRPr>
          </a:p>
        </p:txBody>
      </p:sp>
      <p:sp>
        <p:nvSpPr>
          <p:cNvPr id="3" name="object 3"/>
          <p:cNvSpPr txBox="1"/>
          <p:nvPr/>
        </p:nvSpPr>
        <p:spPr>
          <a:xfrm>
            <a:off x="609600" y="1619501"/>
            <a:ext cx="8305800" cy="4964179"/>
          </a:xfrm>
          <a:prstGeom prst="rect">
            <a:avLst/>
          </a:prstGeom>
        </p:spPr>
        <p:txBody>
          <a:bodyPr vert="horz" wrap="square" lIns="0" tIns="49530" rIns="0" bIns="0" numCol="2" rtlCol="0">
            <a:spAutoFit/>
          </a:bodyPr>
          <a:lstStyle/>
          <a:p>
            <a:pPr marL="354965" indent="-342900">
              <a:lnSpc>
                <a:spcPct val="100000"/>
              </a:lnSpc>
              <a:spcBef>
                <a:spcPts val="290"/>
              </a:spcBef>
              <a:buClr>
                <a:schemeClr val="accent4">
                  <a:lumMod val="60000"/>
                  <a:lumOff val="40000"/>
                </a:schemeClr>
              </a:buClr>
              <a:buFont typeface="Arial" panose="020B0604020202020204" pitchFamily="34" charset="0"/>
              <a:buChar char="•"/>
              <a:tabLst>
                <a:tab pos="255270" algn="l"/>
              </a:tabLst>
            </a:pPr>
            <a:r>
              <a:rPr lang="tr-TR" sz="2200" b="1" spc="135" dirty="0" err="1">
                <a:latin typeface="Cambria"/>
                <a:cs typeface="Cambria"/>
              </a:rPr>
              <a:t>Prematürite</a:t>
            </a:r>
            <a:endParaRPr lang="tr-TR" sz="2200" dirty="0">
              <a:latin typeface="Cambria"/>
              <a:cs typeface="Cambria"/>
            </a:endParaRPr>
          </a:p>
          <a:p>
            <a:pPr marL="354965" indent="-342900">
              <a:lnSpc>
                <a:spcPct val="100000"/>
              </a:lnSpc>
              <a:spcBef>
                <a:spcPts val="290"/>
              </a:spcBef>
              <a:buClr>
                <a:schemeClr val="accent4">
                  <a:lumMod val="60000"/>
                  <a:lumOff val="40000"/>
                </a:schemeClr>
              </a:buClr>
              <a:buFont typeface="Arial" panose="020B0604020202020204" pitchFamily="34" charset="0"/>
              <a:buChar char="•"/>
              <a:tabLst>
                <a:tab pos="255270" algn="l"/>
              </a:tabLst>
            </a:pPr>
            <a:r>
              <a:rPr sz="2200" b="1" spc="110" dirty="0" err="1">
                <a:latin typeface="Cambria"/>
                <a:cs typeface="Cambria"/>
              </a:rPr>
              <a:t>Malabsorbsiyon</a:t>
            </a:r>
            <a:endParaRPr lang="tr-TR" sz="2200" dirty="0">
              <a:latin typeface="Cambria"/>
              <a:cs typeface="Cambria"/>
            </a:endParaRPr>
          </a:p>
          <a:p>
            <a:pPr marL="354965" indent="-342900">
              <a:lnSpc>
                <a:spcPct val="100000"/>
              </a:lnSpc>
              <a:spcBef>
                <a:spcPts val="285"/>
              </a:spcBef>
              <a:buClr>
                <a:schemeClr val="accent4">
                  <a:lumMod val="60000"/>
                  <a:lumOff val="40000"/>
                </a:schemeClr>
              </a:buClr>
              <a:buFont typeface="Arial" panose="020B0604020202020204" pitchFamily="34" charset="0"/>
              <a:buChar char="•"/>
              <a:tabLst>
                <a:tab pos="255270" algn="l"/>
              </a:tabLst>
            </a:pPr>
            <a:r>
              <a:rPr sz="2200" b="1" spc="140" dirty="0" err="1">
                <a:latin typeface="Cambria"/>
                <a:cs typeface="Cambria"/>
              </a:rPr>
              <a:t>Kronik</a:t>
            </a:r>
            <a:r>
              <a:rPr sz="2200" b="1" spc="295" dirty="0">
                <a:latin typeface="Cambria"/>
                <a:cs typeface="Cambria"/>
              </a:rPr>
              <a:t> </a:t>
            </a:r>
            <a:r>
              <a:rPr sz="2200" b="1" spc="95" dirty="0">
                <a:latin typeface="Cambria"/>
                <a:cs typeface="Cambria"/>
              </a:rPr>
              <a:t>böbrek,</a:t>
            </a:r>
            <a:r>
              <a:rPr sz="2200" b="1" spc="260" dirty="0">
                <a:latin typeface="Cambria"/>
                <a:cs typeface="Cambria"/>
              </a:rPr>
              <a:t> </a:t>
            </a:r>
            <a:r>
              <a:rPr sz="2200" b="1" spc="140" dirty="0">
                <a:latin typeface="Cambria"/>
                <a:cs typeface="Cambria"/>
              </a:rPr>
              <a:t>Kronik</a:t>
            </a:r>
            <a:r>
              <a:rPr sz="2200" b="1" spc="295" dirty="0">
                <a:latin typeface="Cambria"/>
                <a:cs typeface="Cambria"/>
              </a:rPr>
              <a:t> </a:t>
            </a:r>
            <a:r>
              <a:rPr sz="2200" b="1" spc="105" dirty="0">
                <a:latin typeface="Cambria"/>
                <a:cs typeface="Cambria"/>
              </a:rPr>
              <a:t>karaciğer</a:t>
            </a:r>
            <a:r>
              <a:rPr sz="2200" b="1" spc="250" dirty="0">
                <a:latin typeface="Cambria"/>
                <a:cs typeface="Cambria"/>
              </a:rPr>
              <a:t> </a:t>
            </a:r>
            <a:r>
              <a:rPr sz="2200" b="1" spc="204" dirty="0">
                <a:latin typeface="Cambria"/>
                <a:cs typeface="Cambria"/>
              </a:rPr>
              <a:t>Hast.,</a:t>
            </a:r>
            <a:r>
              <a:rPr sz="2200" b="1" spc="265" dirty="0">
                <a:latin typeface="Cambria"/>
                <a:cs typeface="Cambria"/>
              </a:rPr>
              <a:t> </a:t>
            </a:r>
            <a:r>
              <a:rPr sz="2200" b="1" spc="150" dirty="0">
                <a:latin typeface="Cambria"/>
                <a:cs typeface="Cambria"/>
              </a:rPr>
              <a:t>Kolestazis</a:t>
            </a:r>
            <a:endParaRPr sz="2200" dirty="0">
              <a:latin typeface="Cambria"/>
              <a:cs typeface="Cambria"/>
            </a:endParaRPr>
          </a:p>
          <a:p>
            <a:pPr marL="354965" indent="-342900">
              <a:lnSpc>
                <a:spcPct val="100000"/>
              </a:lnSpc>
              <a:spcBef>
                <a:spcPts val="285"/>
              </a:spcBef>
              <a:buClr>
                <a:schemeClr val="accent4">
                  <a:lumMod val="60000"/>
                  <a:lumOff val="40000"/>
                </a:schemeClr>
              </a:buClr>
              <a:buFont typeface="Arial" panose="020B0604020202020204" pitchFamily="34" charset="0"/>
              <a:buChar char="•"/>
              <a:tabLst>
                <a:tab pos="255270" algn="l"/>
              </a:tabLst>
            </a:pPr>
            <a:r>
              <a:rPr sz="2200" b="1" spc="140">
                <a:latin typeface="Cambria"/>
                <a:cs typeface="Cambria"/>
              </a:rPr>
              <a:t>Mide</a:t>
            </a:r>
            <a:r>
              <a:rPr sz="2200" b="1" spc="240">
                <a:latin typeface="Cambria"/>
                <a:cs typeface="Cambria"/>
              </a:rPr>
              <a:t> </a:t>
            </a:r>
            <a:r>
              <a:rPr sz="2200" b="1" spc="114" dirty="0">
                <a:latin typeface="Cambria"/>
                <a:cs typeface="Cambria"/>
              </a:rPr>
              <a:t>rezeksiyonları</a:t>
            </a:r>
            <a:endParaRPr sz="2200" dirty="0">
              <a:latin typeface="Cambria"/>
              <a:cs typeface="Cambria"/>
            </a:endParaRPr>
          </a:p>
          <a:p>
            <a:pPr marL="354965" indent="-342900">
              <a:lnSpc>
                <a:spcPct val="100000"/>
              </a:lnSpc>
              <a:spcBef>
                <a:spcPts val="290"/>
              </a:spcBef>
              <a:buClr>
                <a:schemeClr val="accent4">
                  <a:lumMod val="60000"/>
                  <a:lumOff val="40000"/>
                </a:schemeClr>
              </a:buClr>
              <a:buFont typeface="Arial" panose="020B0604020202020204" pitchFamily="34" charset="0"/>
              <a:buChar char="•"/>
              <a:tabLst>
                <a:tab pos="255270" algn="l"/>
              </a:tabLst>
            </a:pPr>
            <a:r>
              <a:rPr sz="2200" b="1" spc="140" dirty="0">
                <a:latin typeface="Cambria"/>
                <a:cs typeface="Cambria"/>
              </a:rPr>
              <a:t>Kronik</a:t>
            </a:r>
            <a:r>
              <a:rPr sz="2200" b="1" spc="275" dirty="0">
                <a:latin typeface="Cambria"/>
                <a:cs typeface="Cambria"/>
              </a:rPr>
              <a:t> </a:t>
            </a:r>
            <a:r>
              <a:rPr sz="2200" b="1" spc="285" dirty="0">
                <a:latin typeface="Cambria"/>
                <a:cs typeface="Cambria"/>
              </a:rPr>
              <a:t>K.S.</a:t>
            </a:r>
            <a:r>
              <a:rPr sz="2200" b="1" spc="270" dirty="0">
                <a:latin typeface="Cambria"/>
                <a:cs typeface="Cambria"/>
              </a:rPr>
              <a:t> </a:t>
            </a:r>
            <a:r>
              <a:rPr sz="2200" b="1" spc="130" dirty="0">
                <a:latin typeface="Cambria"/>
                <a:cs typeface="Cambria"/>
              </a:rPr>
              <a:t>kullanımı</a:t>
            </a:r>
            <a:endParaRPr sz="2200" dirty="0">
              <a:latin typeface="Cambria"/>
              <a:cs typeface="Cambria"/>
            </a:endParaRPr>
          </a:p>
          <a:p>
            <a:pPr marL="354965" indent="-342900">
              <a:lnSpc>
                <a:spcPct val="100000"/>
              </a:lnSpc>
              <a:spcBef>
                <a:spcPts val="290"/>
              </a:spcBef>
              <a:buClr>
                <a:schemeClr val="accent4">
                  <a:lumMod val="60000"/>
                  <a:lumOff val="40000"/>
                </a:schemeClr>
              </a:buClr>
              <a:buFont typeface="Arial" panose="020B0604020202020204" pitchFamily="34" charset="0"/>
              <a:buChar char="•"/>
              <a:tabLst>
                <a:tab pos="255270" algn="l"/>
              </a:tabLst>
            </a:pPr>
            <a:r>
              <a:rPr sz="2200" b="1" spc="130">
                <a:latin typeface="Cambria"/>
                <a:cs typeface="Cambria"/>
              </a:rPr>
              <a:t>Alzheimer</a:t>
            </a:r>
            <a:endParaRPr lang="tr-TR" sz="2200" b="1" spc="130">
              <a:latin typeface="Cambria"/>
              <a:cs typeface="Cambria"/>
            </a:endParaRPr>
          </a:p>
          <a:p>
            <a:pPr marL="355600" indent="-342900">
              <a:lnSpc>
                <a:spcPct val="100000"/>
              </a:lnSpc>
              <a:spcBef>
                <a:spcPts val="770"/>
              </a:spcBef>
              <a:buClr>
                <a:schemeClr val="accent4">
                  <a:lumMod val="60000"/>
                  <a:lumOff val="40000"/>
                </a:schemeClr>
              </a:buClr>
              <a:buSzPct val="125000"/>
              <a:buFont typeface="Arial" panose="020B0604020202020204" pitchFamily="34" charset="0"/>
              <a:buChar char="•"/>
              <a:tabLst>
                <a:tab pos="354965" algn="l"/>
                <a:tab pos="355600" algn="l"/>
              </a:tabLst>
            </a:pPr>
            <a:r>
              <a:rPr lang="tr-TR" sz="2200" b="1" spc="200">
                <a:latin typeface="Cambria"/>
                <a:cs typeface="Cambria"/>
              </a:rPr>
              <a:t>Sadece</a:t>
            </a:r>
            <a:r>
              <a:rPr lang="tr-TR" sz="2200" b="1" spc="330">
                <a:latin typeface="Cambria"/>
                <a:cs typeface="Cambria"/>
              </a:rPr>
              <a:t> </a:t>
            </a:r>
            <a:r>
              <a:rPr lang="tr-TR" sz="2200" b="1" spc="160">
                <a:latin typeface="Cambria"/>
                <a:cs typeface="Cambria"/>
              </a:rPr>
              <a:t>anne</a:t>
            </a:r>
            <a:r>
              <a:rPr lang="tr-TR" sz="2200" b="1" spc="335">
                <a:latin typeface="Cambria"/>
                <a:cs typeface="Cambria"/>
              </a:rPr>
              <a:t> </a:t>
            </a:r>
            <a:r>
              <a:rPr lang="tr-TR" sz="2200" b="1" spc="190">
                <a:latin typeface="Cambria"/>
                <a:cs typeface="Cambria"/>
              </a:rPr>
              <a:t>sütü</a:t>
            </a:r>
            <a:r>
              <a:rPr lang="tr-TR" sz="2200" b="1" spc="320">
                <a:latin typeface="Cambria"/>
                <a:cs typeface="Cambria"/>
              </a:rPr>
              <a:t> </a:t>
            </a:r>
            <a:r>
              <a:rPr lang="tr-TR" sz="2200" b="1" spc="114">
                <a:latin typeface="Cambria"/>
                <a:cs typeface="Cambria"/>
              </a:rPr>
              <a:t>ile</a:t>
            </a:r>
            <a:r>
              <a:rPr lang="tr-TR" sz="2200" b="1" spc="315">
                <a:latin typeface="Cambria"/>
                <a:cs typeface="Cambria"/>
              </a:rPr>
              <a:t> </a:t>
            </a:r>
            <a:r>
              <a:rPr lang="tr-TR" sz="2200" b="1" spc="145">
                <a:latin typeface="Cambria"/>
                <a:cs typeface="Cambria"/>
              </a:rPr>
              <a:t>beslenme</a:t>
            </a:r>
            <a:endParaRPr lang="tr-TR" sz="2200">
              <a:latin typeface="Cambria"/>
              <a:cs typeface="Cambria"/>
            </a:endParaRPr>
          </a:p>
          <a:p>
            <a:pPr marL="354965" indent="-342900">
              <a:lnSpc>
                <a:spcPct val="100000"/>
              </a:lnSpc>
              <a:spcBef>
                <a:spcPts val="675"/>
              </a:spcBef>
              <a:buClr>
                <a:schemeClr val="accent4">
                  <a:lumMod val="60000"/>
                  <a:lumOff val="40000"/>
                </a:schemeClr>
              </a:buClr>
              <a:buFont typeface="Arial" panose="020B0604020202020204" pitchFamily="34" charset="0"/>
              <a:buChar char="•"/>
              <a:tabLst>
                <a:tab pos="297180" algn="l"/>
              </a:tabLst>
            </a:pPr>
            <a:r>
              <a:rPr lang="tr-TR" sz="2200" b="1" spc="210">
                <a:latin typeface="Cambria"/>
                <a:cs typeface="Cambria"/>
              </a:rPr>
              <a:t>Koyu</a:t>
            </a:r>
            <a:r>
              <a:rPr lang="tr-TR" sz="2200" b="1" spc="340">
                <a:latin typeface="Cambria"/>
                <a:cs typeface="Cambria"/>
              </a:rPr>
              <a:t> </a:t>
            </a:r>
            <a:r>
              <a:rPr lang="tr-TR" sz="2200" b="1" spc="130">
                <a:latin typeface="Cambria"/>
                <a:cs typeface="Cambria"/>
              </a:rPr>
              <a:t>renk</a:t>
            </a:r>
            <a:r>
              <a:rPr lang="tr-TR" sz="2200" b="1" spc="315">
                <a:latin typeface="Cambria"/>
                <a:cs typeface="Cambria"/>
              </a:rPr>
              <a:t> </a:t>
            </a:r>
            <a:r>
              <a:rPr lang="tr-TR" sz="2200" b="1" spc="190">
                <a:latin typeface="Cambria"/>
                <a:cs typeface="Cambria"/>
              </a:rPr>
              <a:t>cilt</a:t>
            </a:r>
            <a:endParaRPr lang="tr-TR" sz="2200">
              <a:latin typeface="Cambria"/>
              <a:cs typeface="Cambria"/>
            </a:endParaRPr>
          </a:p>
          <a:p>
            <a:pPr marL="354965" indent="-342900">
              <a:lnSpc>
                <a:spcPct val="100000"/>
              </a:lnSpc>
              <a:spcBef>
                <a:spcPts val="670"/>
              </a:spcBef>
              <a:buClr>
                <a:schemeClr val="accent4">
                  <a:lumMod val="60000"/>
                  <a:lumOff val="40000"/>
                </a:schemeClr>
              </a:buClr>
              <a:buFont typeface="Arial" panose="020B0604020202020204" pitchFamily="34" charset="0"/>
              <a:buChar char="•"/>
              <a:tabLst>
                <a:tab pos="297180" algn="l"/>
              </a:tabLst>
            </a:pPr>
            <a:r>
              <a:rPr lang="tr-TR" sz="2200" b="1" spc="155">
                <a:latin typeface="Cambria"/>
                <a:cs typeface="Cambria"/>
              </a:rPr>
              <a:t>Ergenlik</a:t>
            </a:r>
            <a:endParaRPr lang="tr-TR" sz="2200">
              <a:latin typeface="Cambria"/>
              <a:cs typeface="Cambria"/>
            </a:endParaRPr>
          </a:p>
          <a:p>
            <a:pPr marL="354965" indent="-342900">
              <a:lnSpc>
                <a:spcPct val="100000"/>
              </a:lnSpc>
              <a:spcBef>
                <a:spcPts val="290"/>
              </a:spcBef>
              <a:buClr>
                <a:schemeClr val="accent4">
                  <a:lumMod val="60000"/>
                  <a:lumOff val="40000"/>
                </a:schemeClr>
              </a:buClr>
              <a:buFont typeface="Arial" panose="020B0604020202020204" pitchFamily="34" charset="0"/>
              <a:buChar char="•"/>
              <a:tabLst>
                <a:tab pos="255270" algn="l"/>
              </a:tabLst>
            </a:pPr>
            <a:r>
              <a:rPr lang="tr-TR" sz="2200" b="1" spc="140">
                <a:latin typeface="Cambria"/>
                <a:cs typeface="Cambria"/>
              </a:rPr>
              <a:t>Obesite</a:t>
            </a:r>
            <a:endParaRPr lang="tr-TR" sz="2200">
              <a:latin typeface="Cambria"/>
              <a:cs typeface="Cambria"/>
            </a:endParaRPr>
          </a:p>
          <a:p>
            <a:pPr marL="254635" indent="-242570">
              <a:lnSpc>
                <a:spcPct val="100000"/>
              </a:lnSpc>
              <a:spcBef>
                <a:spcPts val="290"/>
              </a:spcBef>
              <a:buClr>
                <a:schemeClr val="accent4">
                  <a:lumMod val="60000"/>
                  <a:lumOff val="40000"/>
                </a:schemeClr>
              </a:buClr>
              <a:buChar char="•"/>
              <a:tabLst>
                <a:tab pos="255270" algn="l"/>
              </a:tabLst>
            </a:pPr>
            <a:r>
              <a:rPr lang="tr-TR" sz="2200" b="1" spc="140">
                <a:latin typeface="Cambria"/>
                <a:cs typeface="Cambria"/>
              </a:rPr>
              <a:t>Alkolizm</a:t>
            </a:r>
          </a:p>
          <a:p>
            <a:pPr marL="296545" indent="-284480">
              <a:lnSpc>
                <a:spcPct val="100000"/>
              </a:lnSpc>
              <a:spcBef>
                <a:spcPts val="675"/>
              </a:spcBef>
              <a:buClr>
                <a:schemeClr val="accent4">
                  <a:lumMod val="60000"/>
                  <a:lumOff val="40000"/>
                </a:schemeClr>
              </a:buClr>
              <a:buChar char="•"/>
              <a:tabLst>
                <a:tab pos="297180" algn="l"/>
              </a:tabLst>
            </a:pPr>
            <a:r>
              <a:rPr lang="tr-TR" sz="2200" b="1" spc="170">
                <a:latin typeface="Cambria"/>
                <a:cs typeface="Cambria"/>
              </a:rPr>
              <a:t>Gebelik,</a:t>
            </a:r>
            <a:r>
              <a:rPr lang="tr-TR" sz="2200" b="1" spc="305">
                <a:latin typeface="Cambria"/>
                <a:cs typeface="Cambria"/>
              </a:rPr>
              <a:t> </a:t>
            </a:r>
            <a:r>
              <a:rPr lang="tr-TR" sz="2200" b="1" spc="204">
                <a:latin typeface="Cambria"/>
                <a:cs typeface="Cambria"/>
              </a:rPr>
              <a:t>Emzirme</a:t>
            </a:r>
          </a:p>
          <a:p>
            <a:pPr marL="355600" indent="-342900">
              <a:lnSpc>
                <a:spcPct val="100000"/>
              </a:lnSpc>
              <a:spcBef>
                <a:spcPts val="675"/>
              </a:spcBef>
              <a:buClr>
                <a:schemeClr val="accent4">
                  <a:lumMod val="60000"/>
                  <a:lumOff val="40000"/>
                </a:schemeClr>
              </a:buClr>
              <a:buSzPct val="125000"/>
              <a:buFont typeface="Arial MT"/>
              <a:buChar char="•"/>
              <a:tabLst>
                <a:tab pos="354965" algn="l"/>
                <a:tab pos="355600" algn="l"/>
              </a:tabLst>
            </a:pPr>
            <a:r>
              <a:rPr lang="tr-TR" sz="2200" b="1" spc="155">
                <a:latin typeface="Cambria"/>
                <a:cs typeface="Cambria"/>
              </a:rPr>
              <a:t>Yetersiz</a:t>
            </a:r>
            <a:r>
              <a:rPr lang="tr-TR" sz="2200" b="1" spc="355">
                <a:latin typeface="Cambria"/>
                <a:cs typeface="Cambria"/>
              </a:rPr>
              <a:t> </a:t>
            </a:r>
            <a:r>
              <a:rPr lang="tr-TR" sz="2200" b="1" spc="165">
                <a:latin typeface="Cambria"/>
                <a:cs typeface="Cambria"/>
              </a:rPr>
              <a:t>güneş</a:t>
            </a:r>
            <a:r>
              <a:rPr lang="tr-TR" sz="2200" b="1" spc="330">
                <a:latin typeface="Cambria"/>
                <a:cs typeface="Cambria"/>
              </a:rPr>
              <a:t> </a:t>
            </a:r>
            <a:r>
              <a:rPr lang="tr-TR" sz="2200" b="1" spc="130">
                <a:latin typeface="Cambria"/>
                <a:cs typeface="Cambria"/>
              </a:rPr>
              <a:t>alan</a:t>
            </a:r>
            <a:r>
              <a:rPr lang="tr-TR" sz="2200" b="1" spc="325">
                <a:latin typeface="Cambria"/>
                <a:cs typeface="Cambria"/>
              </a:rPr>
              <a:t> </a:t>
            </a:r>
            <a:r>
              <a:rPr lang="tr-TR" sz="2200" b="1" spc="100">
                <a:latin typeface="Cambria"/>
                <a:cs typeface="Cambria"/>
              </a:rPr>
              <a:t>yerlerde</a:t>
            </a:r>
            <a:r>
              <a:rPr lang="tr-TR" sz="2200" b="1" spc="355">
                <a:latin typeface="Cambria"/>
                <a:cs typeface="Cambria"/>
              </a:rPr>
              <a:t> </a:t>
            </a:r>
            <a:r>
              <a:rPr lang="tr-TR" sz="2200" b="1" spc="185">
                <a:latin typeface="Cambria"/>
                <a:cs typeface="Cambria"/>
              </a:rPr>
              <a:t>yaşam</a:t>
            </a:r>
            <a:endParaRPr lang="tr-TR" sz="2200">
              <a:latin typeface="Cambria"/>
              <a:cs typeface="Cambria"/>
            </a:endParaRPr>
          </a:p>
          <a:p>
            <a:pPr marL="296545" indent="-284480">
              <a:lnSpc>
                <a:spcPct val="100000"/>
              </a:lnSpc>
              <a:spcBef>
                <a:spcPts val="670"/>
              </a:spcBef>
              <a:buClr>
                <a:schemeClr val="accent4">
                  <a:lumMod val="60000"/>
                  <a:lumOff val="40000"/>
                </a:schemeClr>
              </a:buClr>
              <a:buChar char="•"/>
              <a:tabLst>
                <a:tab pos="297180" algn="l"/>
              </a:tabLst>
            </a:pPr>
            <a:r>
              <a:rPr lang="tr-TR" sz="2200" b="1" spc="180">
                <a:latin typeface="Cambria"/>
                <a:cs typeface="Cambria"/>
              </a:rPr>
              <a:t>Yüksek</a:t>
            </a:r>
            <a:r>
              <a:rPr lang="tr-TR" sz="2200" b="1" spc="315">
                <a:latin typeface="Cambria"/>
                <a:cs typeface="Cambria"/>
              </a:rPr>
              <a:t> </a:t>
            </a:r>
            <a:r>
              <a:rPr lang="tr-TR" sz="2200" b="1" spc="145">
                <a:latin typeface="Cambria"/>
                <a:cs typeface="Cambria"/>
              </a:rPr>
              <a:t>rakım</a:t>
            </a:r>
            <a:endParaRPr lang="tr-TR" sz="2200">
              <a:latin typeface="Cambria"/>
              <a:cs typeface="Cambria"/>
            </a:endParaRPr>
          </a:p>
          <a:p>
            <a:pPr marL="296545" indent="-284480">
              <a:lnSpc>
                <a:spcPct val="100000"/>
              </a:lnSpc>
              <a:spcBef>
                <a:spcPts val="670"/>
              </a:spcBef>
              <a:buClr>
                <a:schemeClr val="accent4">
                  <a:lumMod val="60000"/>
                  <a:lumOff val="40000"/>
                </a:schemeClr>
              </a:buClr>
              <a:buChar char="•"/>
              <a:tabLst>
                <a:tab pos="297180" algn="l"/>
              </a:tabLst>
            </a:pPr>
            <a:r>
              <a:rPr lang="tr-TR" sz="2200" b="1" spc="140">
                <a:latin typeface="Cambria"/>
                <a:cs typeface="Cambria"/>
              </a:rPr>
              <a:t>Yaşlılık</a:t>
            </a:r>
            <a:endParaRPr lang="tr-TR" sz="2200">
              <a:latin typeface="Cambria"/>
              <a:cs typeface="Cambria"/>
            </a:endParaRPr>
          </a:p>
          <a:p>
            <a:pPr marL="296545" indent="-284480">
              <a:lnSpc>
                <a:spcPct val="100000"/>
              </a:lnSpc>
              <a:spcBef>
                <a:spcPts val="675"/>
              </a:spcBef>
              <a:buClr>
                <a:schemeClr val="accent4">
                  <a:lumMod val="60000"/>
                  <a:lumOff val="40000"/>
                </a:schemeClr>
              </a:buClr>
              <a:buChar char="•"/>
              <a:tabLst>
                <a:tab pos="297180" algn="l"/>
              </a:tabLst>
            </a:pPr>
            <a:r>
              <a:rPr lang="tr-TR" sz="2200" b="1" spc="165">
                <a:latin typeface="Cambria"/>
                <a:cs typeface="Cambria"/>
              </a:rPr>
              <a:t>Menapoz</a:t>
            </a:r>
            <a:endParaRPr lang="tr-TR" sz="2200">
              <a:latin typeface="Cambria"/>
              <a:cs typeface="Cambria"/>
            </a:endParaRPr>
          </a:p>
          <a:p>
            <a:pPr marL="254635" indent="-242570">
              <a:spcBef>
                <a:spcPts val="290"/>
              </a:spcBef>
              <a:buClr>
                <a:schemeClr val="accent4">
                  <a:lumMod val="60000"/>
                  <a:lumOff val="40000"/>
                </a:schemeClr>
              </a:buClr>
              <a:buFontTx/>
              <a:buChar char="•"/>
              <a:tabLst>
                <a:tab pos="255270" algn="l"/>
              </a:tabLst>
            </a:pPr>
            <a:r>
              <a:rPr lang="tr-TR" sz="2400" b="1" spc="100">
                <a:latin typeface="Cambria"/>
                <a:cs typeface="Cambria"/>
              </a:rPr>
              <a:t>Aşırı</a:t>
            </a:r>
            <a:r>
              <a:rPr lang="tr-TR" sz="2400" b="1" spc="240">
                <a:latin typeface="Cambria"/>
                <a:cs typeface="Cambria"/>
              </a:rPr>
              <a:t> </a:t>
            </a:r>
            <a:r>
              <a:rPr lang="tr-TR" sz="2400" b="1" spc="130">
                <a:latin typeface="Cambria"/>
                <a:cs typeface="Cambria"/>
              </a:rPr>
              <a:t>kafein</a:t>
            </a:r>
            <a:r>
              <a:rPr lang="tr-TR" sz="2400" b="1" spc="254">
                <a:latin typeface="Cambria"/>
                <a:cs typeface="Cambria"/>
              </a:rPr>
              <a:t> </a:t>
            </a:r>
            <a:r>
              <a:rPr lang="tr-TR" sz="2400" b="1" spc="170">
                <a:latin typeface="Cambria"/>
                <a:cs typeface="Cambria"/>
              </a:rPr>
              <a:t>tüketimi</a:t>
            </a:r>
          </a:p>
          <a:p>
            <a:pPr marL="254635" indent="-242570">
              <a:spcBef>
                <a:spcPts val="290"/>
              </a:spcBef>
              <a:buClr>
                <a:schemeClr val="accent4">
                  <a:lumMod val="60000"/>
                  <a:lumOff val="40000"/>
                </a:schemeClr>
              </a:buClr>
              <a:buFontTx/>
              <a:buChar char="•"/>
              <a:tabLst>
                <a:tab pos="255270" algn="l"/>
              </a:tabLst>
            </a:pPr>
            <a:r>
              <a:rPr lang="tr-TR" sz="2400" b="1" spc="125">
                <a:latin typeface="Cambria"/>
                <a:cs typeface="Cambria"/>
              </a:rPr>
              <a:t>Vejeteryanlık</a:t>
            </a:r>
            <a:endParaRPr lang="tr-TR" sz="2400">
              <a:latin typeface="Cambria"/>
              <a:cs typeface="Cambria"/>
            </a:endParaRPr>
          </a:p>
          <a:p>
            <a:pPr marL="254635" indent="-242570">
              <a:spcBef>
                <a:spcPts val="290"/>
              </a:spcBef>
              <a:buFontTx/>
              <a:buChar char="•"/>
              <a:tabLst>
                <a:tab pos="255270" algn="l"/>
              </a:tabLst>
            </a:pPr>
            <a:endParaRPr lang="tr-TR" sz="2400">
              <a:latin typeface="Cambria"/>
              <a:cs typeface="Cambria"/>
            </a:endParaRPr>
          </a:p>
          <a:p>
            <a:pPr marL="354965" indent="-342900">
              <a:lnSpc>
                <a:spcPct val="100000"/>
              </a:lnSpc>
              <a:spcBef>
                <a:spcPts val="290"/>
              </a:spcBef>
              <a:buFont typeface="Arial" panose="020B0604020202020204" pitchFamily="34" charset="0"/>
              <a:buChar char="•"/>
              <a:tabLst>
                <a:tab pos="255270" algn="l"/>
              </a:tabLst>
            </a:pPr>
            <a:endParaRPr sz="2400" dirty="0">
              <a:latin typeface="Cambria"/>
              <a:cs typeface="Cambri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138297" y="138564"/>
            <a:ext cx="5186045" cy="2123017"/>
          </a:xfrm>
          <a:prstGeom prst="rect">
            <a:avLst/>
          </a:prstGeom>
        </p:spPr>
        <p:txBody>
          <a:bodyPr vert="horz" wrap="square" lIns="0" tIns="45085" rIns="0" bIns="0" rtlCol="0">
            <a:spAutoFit/>
          </a:bodyPr>
          <a:lstStyle/>
          <a:p>
            <a:pPr marL="469265" indent="-457200">
              <a:lnSpc>
                <a:spcPct val="100000"/>
              </a:lnSpc>
              <a:spcBef>
                <a:spcPts val="355"/>
              </a:spcBef>
              <a:buSzPct val="114285"/>
              <a:buFont typeface="Wingdings" panose="05000000000000000000" pitchFamily="2" charset="2"/>
              <a:buChar char="ü"/>
              <a:tabLst>
                <a:tab pos="296545" algn="l"/>
              </a:tabLst>
            </a:pPr>
            <a:r>
              <a:rPr sz="2400" b="1" spc="175" dirty="0">
                <a:latin typeface="Cambria"/>
                <a:cs typeface="Cambria"/>
              </a:rPr>
              <a:t>Hava</a:t>
            </a:r>
            <a:r>
              <a:rPr sz="2400" b="1" spc="340" dirty="0">
                <a:latin typeface="Cambria"/>
                <a:cs typeface="Cambria"/>
              </a:rPr>
              <a:t> </a:t>
            </a:r>
            <a:r>
              <a:rPr sz="2400" b="1" spc="105" dirty="0">
                <a:latin typeface="Cambria"/>
                <a:cs typeface="Cambria"/>
              </a:rPr>
              <a:t>kirliliği</a:t>
            </a:r>
            <a:r>
              <a:rPr sz="2400" b="1" spc="360" dirty="0">
                <a:latin typeface="Cambria"/>
                <a:cs typeface="Cambria"/>
              </a:rPr>
              <a:t> </a:t>
            </a:r>
            <a:r>
              <a:rPr sz="2400" b="1" spc="195" dirty="0">
                <a:latin typeface="Cambria"/>
                <a:cs typeface="Cambria"/>
              </a:rPr>
              <a:t>ciltten</a:t>
            </a:r>
            <a:r>
              <a:rPr sz="2400" b="1" spc="335" dirty="0">
                <a:latin typeface="Cambria"/>
                <a:cs typeface="Cambria"/>
              </a:rPr>
              <a:t> </a:t>
            </a:r>
            <a:r>
              <a:rPr sz="2400" b="1" spc="204">
                <a:latin typeface="Cambria"/>
                <a:cs typeface="Cambria"/>
              </a:rPr>
              <a:t>D</a:t>
            </a:r>
            <a:r>
              <a:rPr sz="2400" b="1" spc="340">
                <a:latin typeface="Cambria"/>
                <a:cs typeface="Cambria"/>
              </a:rPr>
              <a:t> </a:t>
            </a:r>
            <a:r>
              <a:rPr sz="2400" b="1" spc="185">
                <a:latin typeface="Cambria"/>
                <a:cs typeface="Cambria"/>
              </a:rPr>
              <a:t>vit</a:t>
            </a:r>
            <a:r>
              <a:rPr lang="tr-TR" sz="2400">
                <a:latin typeface="Cambria"/>
                <a:cs typeface="Cambria"/>
              </a:rPr>
              <a:t> </a:t>
            </a:r>
            <a:r>
              <a:rPr sz="2400" b="1" spc="170">
                <a:latin typeface="Cambria"/>
                <a:cs typeface="Cambria"/>
              </a:rPr>
              <a:t>sentezini</a:t>
            </a:r>
            <a:r>
              <a:rPr sz="2400" b="1" spc="355">
                <a:latin typeface="Cambria"/>
                <a:cs typeface="Cambria"/>
              </a:rPr>
              <a:t> </a:t>
            </a:r>
            <a:r>
              <a:rPr sz="2400" b="1" spc="175" dirty="0">
                <a:latin typeface="Cambria"/>
                <a:cs typeface="Cambria"/>
              </a:rPr>
              <a:t>olumsuz</a:t>
            </a:r>
            <a:r>
              <a:rPr sz="2400" b="1" spc="335" dirty="0">
                <a:latin typeface="Cambria"/>
                <a:cs typeface="Cambria"/>
              </a:rPr>
              <a:t> </a:t>
            </a:r>
            <a:r>
              <a:rPr sz="2400" b="1" spc="125" dirty="0">
                <a:latin typeface="Cambria"/>
                <a:cs typeface="Cambria"/>
              </a:rPr>
              <a:t>etkiler</a:t>
            </a:r>
            <a:endParaRPr sz="2400">
              <a:latin typeface="Cambria"/>
              <a:cs typeface="Cambria"/>
            </a:endParaRPr>
          </a:p>
          <a:p>
            <a:pPr marL="469900" marR="5080" indent="-457200">
              <a:lnSpc>
                <a:spcPct val="100000"/>
              </a:lnSpc>
              <a:spcBef>
                <a:spcPts val="1800"/>
              </a:spcBef>
              <a:buFont typeface="Wingdings" panose="05000000000000000000" pitchFamily="2" charset="2"/>
              <a:buChar char="ü"/>
              <a:tabLst>
                <a:tab pos="296545" algn="l"/>
              </a:tabLst>
            </a:pPr>
            <a:r>
              <a:rPr sz="2400" b="1" spc="225" dirty="0">
                <a:latin typeface="Cambria"/>
                <a:cs typeface="Cambria"/>
              </a:rPr>
              <a:t>Günün</a:t>
            </a:r>
            <a:r>
              <a:rPr sz="2400" b="1" spc="325" dirty="0">
                <a:latin typeface="Cambria"/>
                <a:cs typeface="Cambria"/>
              </a:rPr>
              <a:t> </a:t>
            </a:r>
            <a:r>
              <a:rPr sz="2400" b="1" spc="130" dirty="0">
                <a:latin typeface="Cambria"/>
                <a:cs typeface="Cambria"/>
              </a:rPr>
              <a:t>bölümleri,</a:t>
            </a:r>
            <a:r>
              <a:rPr sz="2400" b="1" spc="355" dirty="0">
                <a:latin typeface="Cambria"/>
                <a:cs typeface="Cambria"/>
              </a:rPr>
              <a:t> </a:t>
            </a:r>
            <a:r>
              <a:rPr sz="2400" b="1" spc="135" dirty="0">
                <a:latin typeface="Cambria"/>
                <a:cs typeface="Cambria"/>
              </a:rPr>
              <a:t>bulutlu </a:t>
            </a:r>
            <a:r>
              <a:rPr sz="2400" b="1" spc="140" dirty="0">
                <a:latin typeface="Cambria"/>
                <a:cs typeface="Cambria"/>
              </a:rPr>
              <a:t> </a:t>
            </a:r>
            <a:r>
              <a:rPr sz="2400" b="1" spc="160" dirty="0">
                <a:latin typeface="Cambria"/>
                <a:cs typeface="Cambria"/>
              </a:rPr>
              <a:t>hava</a:t>
            </a:r>
            <a:r>
              <a:rPr sz="2400" b="1" spc="325" dirty="0">
                <a:latin typeface="Cambria"/>
                <a:cs typeface="Cambria"/>
              </a:rPr>
              <a:t> </a:t>
            </a:r>
            <a:r>
              <a:rPr sz="2400" b="1" spc="-175" dirty="0">
                <a:latin typeface="Cambria"/>
                <a:cs typeface="Cambria"/>
              </a:rPr>
              <a:t>(%</a:t>
            </a:r>
            <a:r>
              <a:rPr sz="2400" b="1" spc="-105" dirty="0">
                <a:latin typeface="Cambria"/>
                <a:cs typeface="Cambria"/>
              </a:rPr>
              <a:t> </a:t>
            </a:r>
            <a:r>
              <a:rPr sz="2400" b="1" spc="85" dirty="0">
                <a:latin typeface="Cambria"/>
                <a:cs typeface="Cambria"/>
              </a:rPr>
              <a:t>60</a:t>
            </a:r>
            <a:r>
              <a:rPr sz="2400" spc="85" dirty="0">
                <a:latin typeface="Symbol"/>
                <a:cs typeface="Symbol"/>
              </a:rPr>
              <a:t></a:t>
            </a:r>
            <a:r>
              <a:rPr sz="2400" b="1" spc="85" dirty="0">
                <a:latin typeface="Cambria"/>
                <a:cs typeface="Cambria"/>
              </a:rPr>
              <a:t>),</a:t>
            </a:r>
            <a:r>
              <a:rPr sz="2400" b="1" spc="315" dirty="0">
                <a:latin typeface="Cambria"/>
                <a:cs typeface="Cambria"/>
              </a:rPr>
              <a:t> </a:t>
            </a:r>
            <a:r>
              <a:rPr sz="2400" b="1" spc="150" dirty="0">
                <a:latin typeface="Cambria"/>
                <a:cs typeface="Cambria"/>
              </a:rPr>
              <a:t>sis</a:t>
            </a:r>
            <a:r>
              <a:rPr sz="2400" b="1" spc="325" dirty="0">
                <a:latin typeface="Cambria"/>
                <a:cs typeface="Cambria"/>
              </a:rPr>
              <a:t> </a:t>
            </a:r>
            <a:r>
              <a:rPr sz="2400" b="1" spc="195" dirty="0">
                <a:latin typeface="Cambria"/>
                <a:cs typeface="Cambria"/>
              </a:rPr>
              <a:t>UV</a:t>
            </a:r>
            <a:r>
              <a:rPr sz="2400" b="1" spc="330" dirty="0">
                <a:latin typeface="Cambria"/>
                <a:cs typeface="Cambria"/>
              </a:rPr>
              <a:t> </a:t>
            </a:r>
            <a:r>
              <a:rPr sz="2400" b="1" spc="150" dirty="0">
                <a:latin typeface="Cambria"/>
                <a:cs typeface="Cambria"/>
              </a:rPr>
              <a:t>alımını </a:t>
            </a:r>
            <a:r>
              <a:rPr sz="2400" b="1" spc="-605" dirty="0">
                <a:latin typeface="Cambria"/>
                <a:cs typeface="Cambria"/>
              </a:rPr>
              <a:t> </a:t>
            </a:r>
            <a:r>
              <a:rPr sz="2400" b="1" spc="125" dirty="0">
                <a:latin typeface="Cambria"/>
                <a:cs typeface="Cambria"/>
              </a:rPr>
              <a:t>etkiler</a:t>
            </a:r>
            <a:endParaRPr sz="2400">
              <a:latin typeface="Cambria"/>
              <a:cs typeface="Cambria"/>
            </a:endParaRPr>
          </a:p>
        </p:txBody>
      </p:sp>
      <p:grpSp>
        <p:nvGrpSpPr>
          <p:cNvPr id="3" name="object 3"/>
          <p:cNvGrpSpPr/>
          <p:nvPr/>
        </p:nvGrpSpPr>
        <p:grpSpPr>
          <a:xfrm>
            <a:off x="27843" y="1560332"/>
            <a:ext cx="8878570" cy="5042535"/>
            <a:chOff x="27843" y="1560332"/>
            <a:chExt cx="8878570" cy="5042535"/>
          </a:xfrm>
        </p:grpSpPr>
        <p:pic>
          <p:nvPicPr>
            <p:cNvPr id="4" name="object 4"/>
            <p:cNvPicPr/>
            <p:nvPr/>
          </p:nvPicPr>
          <p:blipFill>
            <a:blip r:embed="rId2" cstate="print"/>
            <a:stretch>
              <a:fillRect/>
            </a:stretch>
          </p:blipFill>
          <p:spPr>
            <a:xfrm>
              <a:off x="27843" y="1560332"/>
              <a:ext cx="2960720" cy="5041915"/>
            </a:xfrm>
            <a:prstGeom prst="rect">
              <a:avLst/>
            </a:prstGeom>
          </p:spPr>
        </p:pic>
        <p:sp>
          <p:nvSpPr>
            <p:cNvPr id="5" name="object 5"/>
            <p:cNvSpPr/>
            <p:nvPr/>
          </p:nvSpPr>
          <p:spPr>
            <a:xfrm>
              <a:off x="2493518" y="2510408"/>
              <a:ext cx="6400165" cy="4060825"/>
            </a:xfrm>
            <a:custGeom>
              <a:avLst/>
              <a:gdLst/>
              <a:ahLst/>
              <a:cxnLst/>
              <a:rect l="l" t="t" r="r" b="b"/>
              <a:pathLst>
                <a:path w="6400165" h="4060825">
                  <a:moveTo>
                    <a:pt x="0" y="0"/>
                  </a:moveTo>
                  <a:lnTo>
                    <a:pt x="1574799" y="1850263"/>
                  </a:lnTo>
                  <a:lnTo>
                    <a:pt x="1574799" y="3428860"/>
                  </a:lnTo>
                  <a:lnTo>
                    <a:pt x="1576531" y="3475986"/>
                  </a:lnTo>
                  <a:lnTo>
                    <a:pt x="1581646" y="3522171"/>
                  </a:lnTo>
                  <a:lnTo>
                    <a:pt x="1590021" y="3567294"/>
                  </a:lnTo>
                  <a:lnTo>
                    <a:pt x="1601534" y="3611232"/>
                  </a:lnTo>
                  <a:lnTo>
                    <a:pt x="1616063" y="3653863"/>
                  </a:lnTo>
                  <a:lnTo>
                    <a:pt x="1633487" y="3695065"/>
                  </a:lnTo>
                  <a:lnTo>
                    <a:pt x="1653682" y="3734716"/>
                  </a:lnTo>
                  <a:lnTo>
                    <a:pt x="1676528" y="3772694"/>
                  </a:lnTo>
                  <a:lnTo>
                    <a:pt x="1701901" y="3808876"/>
                  </a:lnTo>
                  <a:lnTo>
                    <a:pt x="1729680" y="3843141"/>
                  </a:lnTo>
                  <a:lnTo>
                    <a:pt x="1759743" y="3875366"/>
                  </a:lnTo>
                  <a:lnTo>
                    <a:pt x="1791968" y="3905430"/>
                  </a:lnTo>
                  <a:lnTo>
                    <a:pt x="1826232" y="3933210"/>
                  </a:lnTo>
                  <a:lnTo>
                    <a:pt x="1862413" y="3958584"/>
                  </a:lnTo>
                  <a:lnTo>
                    <a:pt x="1900390" y="3981431"/>
                  </a:lnTo>
                  <a:lnTo>
                    <a:pt x="1940040" y="4001627"/>
                  </a:lnTo>
                  <a:lnTo>
                    <a:pt x="1981242" y="4019051"/>
                  </a:lnTo>
                  <a:lnTo>
                    <a:pt x="2023872" y="4033581"/>
                  </a:lnTo>
                  <a:lnTo>
                    <a:pt x="2067810" y="4045095"/>
                  </a:lnTo>
                  <a:lnTo>
                    <a:pt x="2112932" y="4053470"/>
                  </a:lnTo>
                  <a:lnTo>
                    <a:pt x="2159117" y="4058584"/>
                  </a:lnTo>
                  <a:lnTo>
                    <a:pt x="2206244" y="4060316"/>
                  </a:lnTo>
                  <a:lnTo>
                    <a:pt x="5768339" y="4060316"/>
                  </a:lnTo>
                  <a:lnTo>
                    <a:pt x="5815466" y="4058584"/>
                  </a:lnTo>
                  <a:lnTo>
                    <a:pt x="5861651" y="4053470"/>
                  </a:lnTo>
                  <a:lnTo>
                    <a:pt x="5906773" y="4045095"/>
                  </a:lnTo>
                  <a:lnTo>
                    <a:pt x="5950711" y="4033581"/>
                  </a:lnTo>
                  <a:lnTo>
                    <a:pt x="5993341" y="4019051"/>
                  </a:lnTo>
                  <a:lnTo>
                    <a:pt x="6034543" y="4001627"/>
                  </a:lnTo>
                  <a:lnTo>
                    <a:pt x="6074193" y="3981431"/>
                  </a:lnTo>
                  <a:lnTo>
                    <a:pt x="6112170" y="3958584"/>
                  </a:lnTo>
                  <a:lnTo>
                    <a:pt x="6148351" y="3933210"/>
                  </a:lnTo>
                  <a:lnTo>
                    <a:pt x="6182615" y="3905430"/>
                  </a:lnTo>
                  <a:lnTo>
                    <a:pt x="6214840" y="3875366"/>
                  </a:lnTo>
                  <a:lnTo>
                    <a:pt x="6244903" y="3843141"/>
                  </a:lnTo>
                  <a:lnTo>
                    <a:pt x="6272682" y="3808876"/>
                  </a:lnTo>
                  <a:lnTo>
                    <a:pt x="6298055" y="3772694"/>
                  </a:lnTo>
                  <a:lnTo>
                    <a:pt x="6320901" y="3734716"/>
                  </a:lnTo>
                  <a:lnTo>
                    <a:pt x="6341096" y="3695065"/>
                  </a:lnTo>
                  <a:lnTo>
                    <a:pt x="6358520" y="3653863"/>
                  </a:lnTo>
                  <a:lnTo>
                    <a:pt x="6373049" y="3611232"/>
                  </a:lnTo>
                  <a:lnTo>
                    <a:pt x="6384562" y="3567294"/>
                  </a:lnTo>
                  <a:lnTo>
                    <a:pt x="6392937" y="3522171"/>
                  </a:lnTo>
                  <a:lnTo>
                    <a:pt x="6398052" y="3475986"/>
                  </a:lnTo>
                  <a:lnTo>
                    <a:pt x="6399783" y="3428860"/>
                  </a:lnTo>
                  <a:lnTo>
                    <a:pt x="6399783" y="903096"/>
                  </a:lnTo>
                  <a:lnTo>
                    <a:pt x="1574799" y="903096"/>
                  </a:lnTo>
                  <a:lnTo>
                    <a:pt x="0" y="0"/>
                  </a:lnTo>
                  <a:close/>
                </a:path>
                <a:path w="6400165" h="4060825">
                  <a:moveTo>
                    <a:pt x="5768339" y="271652"/>
                  </a:moveTo>
                  <a:lnTo>
                    <a:pt x="2206244" y="271652"/>
                  </a:lnTo>
                  <a:lnTo>
                    <a:pt x="2159117" y="273384"/>
                  </a:lnTo>
                  <a:lnTo>
                    <a:pt x="2112932" y="278499"/>
                  </a:lnTo>
                  <a:lnTo>
                    <a:pt x="2067810" y="286874"/>
                  </a:lnTo>
                  <a:lnTo>
                    <a:pt x="2023872" y="298387"/>
                  </a:lnTo>
                  <a:lnTo>
                    <a:pt x="1981242" y="312916"/>
                  </a:lnTo>
                  <a:lnTo>
                    <a:pt x="1940040" y="330340"/>
                  </a:lnTo>
                  <a:lnTo>
                    <a:pt x="1900390" y="350535"/>
                  </a:lnTo>
                  <a:lnTo>
                    <a:pt x="1862413" y="373381"/>
                  </a:lnTo>
                  <a:lnTo>
                    <a:pt x="1826232" y="398754"/>
                  </a:lnTo>
                  <a:lnTo>
                    <a:pt x="1791968" y="426533"/>
                  </a:lnTo>
                  <a:lnTo>
                    <a:pt x="1759743" y="456596"/>
                  </a:lnTo>
                  <a:lnTo>
                    <a:pt x="1729680" y="488821"/>
                  </a:lnTo>
                  <a:lnTo>
                    <a:pt x="1701901" y="523085"/>
                  </a:lnTo>
                  <a:lnTo>
                    <a:pt x="1676528" y="559266"/>
                  </a:lnTo>
                  <a:lnTo>
                    <a:pt x="1653682" y="597243"/>
                  </a:lnTo>
                  <a:lnTo>
                    <a:pt x="1633487" y="636893"/>
                  </a:lnTo>
                  <a:lnTo>
                    <a:pt x="1616063" y="678095"/>
                  </a:lnTo>
                  <a:lnTo>
                    <a:pt x="1601534" y="720725"/>
                  </a:lnTo>
                  <a:lnTo>
                    <a:pt x="1590021" y="764663"/>
                  </a:lnTo>
                  <a:lnTo>
                    <a:pt x="1581646" y="809785"/>
                  </a:lnTo>
                  <a:lnTo>
                    <a:pt x="1576531" y="855970"/>
                  </a:lnTo>
                  <a:lnTo>
                    <a:pt x="1574799" y="903096"/>
                  </a:lnTo>
                  <a:lnTo>
                    <a:pt x="6399783" y="903096"/>
                  </a:lnTo>
                  <a:lnTo>
                    <a:pt x="6398052" y="855970"/>
                  </a:lnTo>
                  <a:lnTo>
                    <a:pt x="6392937" y="809785"/>
                  </a:lnTo>
                  <a:lnTo>
                    <a:pt x="6384562" y="764663"/>
                  </a:lnTo>
                  <a:lnTo>
                    <a:pt x="6373049" y="720725"/>
                  </a:lnTo>
                  <a:lnTo>
                    <a:pt x="6358520" y="678095"/>
                  </a:lnTo>
                  <a:lnTo>
                    <a:pt x="6341096" y="636893"/>
                  </a:lnTo>
                  <a:lnTo>
                    <a:pt x="6320901" y="597243"/>
                  </a:lnTo>
                  <a:lnTo>
                    <a:pt x="6298055" y="559266"/>
                  </a:lnTo>
                  <a:lnTo>
                    <a:pt x="6272682" y="523085"/>
                  </a:lnTo>
                  <a:lnTo>
                    <a:pt x="6244903" y="488821"/>
                  </a:lnTo>
                  <a:lnTo>
                    <a:pt x="6214840" y="456596"/>
                  </a:lnTo>
                  <a:lnTo>
                    <a:pt x="6182615" y="426533"/>
                  </a:lnTo>
                  <a:lnTo>
                    <a:pt x="6148351" y="398754"/>
                  </a:lnTo>
                  <a:lnTo>
                    <a:pt x="6112170" y="373381"/>
                  </a:lnTo>
                  <a:lnTo>
                    <a:pt x="6074193" y="350535"/>
                  </a:lnTo>
                  <a:lnTo>
                    <a:pt x="6034543" y="330340"/>
                  </a:lnTo>
                  <a:lnTo>
                    <a:pt x="5993341" y="312916"/>
                  </a:lnTo>
                  <a:lnTo>
                    <a:pt x="5950711" y="298387"/>
                  </a:lnTo>
                  <a:lnTo>
                    <a:pt x="5906773" y="286874"/>
                  </a:lnTo>
                  <a:lnTo>
                    <a:pt x="5861651" y="278499"/>
                  </a:lnTo>
                  <a:lnTo>
                    <a:pt x="5815466" y="273384"/>
                  </a:lnTo>
                  <a:lnTo>
                    <a:pt x="5768339" y="271652"/>
                  </a:lnTo>
                  <a:close/>
                </a:path>
              </a:pathLst>
            </a:custGeom>
            <a:solidFill>
              <a:srgbClr val="205868"/>
            </a:solidFill>
          </p:spPr>
          <p:txBody>
            <a:bodyPr wrap="square" lIns="0" tIns="0" rIns="0" bIns="0" rtlCol="0"/>
            <a:lstStyle/>
            <a:p>
              <a:endParaRPr/>
            </a:p>
          </p:txBody>
        </p:sp>
        <p:sp>
          <p:nvSpPr>
            <p:cNvPr id="6" name="object 6"/>
            <p:cNvSpPr/>
            <p:nvPr/>
          </p:nvSpPr>
          <p:spPr>
            <a:xfrm>
              <a:off x="2493518" y="2510408"/>
              <a:ext cx="6400165" cy="4060825"/>
            </a:xfrm>
            <a:custGeom>
              <a:avLst/>
              <a:gdLst/>
              <a:ahLst/>
              <a:cxnLst/>
              <a:rect l="l" t="t" r="r" b="b"/>
              <a:pathLst>
                <a:path w="6400165" h="4060825">
                  <a:moveTo>
                    <a:pt x="1574799" y="903096"/>
                  </a:moveTo>
                  <a:lnTo>
                    <a:pt x="1576531" y="855970"/>
                  </a:lnTo>
                  <a:lnTo>
                    <a:pt x="1581646" y="809785"/>
                  </a:lnTo>
                  <a:lnTo>
                    <a:pt x="1590021" y="764663"/>
                  </a:lnTo>
                  <a:lnTo>
                    <a:pt x="1601534" y="720725"/>
                  </a:lnTo>
                  <a:lnTo>
                    <a:pt x="1616063" y="678095"/>
                  </a:lnTo>
                  <a:lnTo>
                    <a:pt x="1633487" y="636893"/>
                  </a:lnTo>
                  <a:lnTo>
                    <a:pt x="1653682" y="597243"/>
                  </a:lnTo>
                  <a:lnTo>
                    <a:pt x="1676528" y="559266"/>
                  </a:lnTo>
                  <a:lnTo>
                    <a:pt x="1701901" y="523085"/>
                  </a:lnTo>
                  <a:lnTo>
                    <a:pt x="1729680" y="488821"/>
                  </a:lnTo>
                  <a:lnTo>
                    <a:pt x="1759743" y="456596"/>
                  </a:lnTo>
                  <a:lnTo>
                    <a:pt x="1791968" y="426533"/>
                  </a:lnTo>
                  <a:lnTo>
                    <a:pt x="1826232" y="398754"/>
                  </a:lnTo>
                  <a:lnTo>
                    <a:pt x="1862413" y="373381"/>
                  </a:lnTo>
                  <a:lnTo>
                    <a:pt x="1900390" y="350535"/>
                  </a:lnTo>
                  <a:lnTo>
                    <a:pt x="1940040" y="330340"/>
                  </a:lnTo>
                  <a:lnTo>
                    <a:pt x="1981242" y="312916"/>
                  </a:lnTo>
                  <a:lnTo>
                    <a:pt x="2023872" y="298387"/>
                  </a:lnTo>
                  <a:lnTo>
                    <a:pt x="2067810" y="286874"/>
                  </a:lnTo>
                  <a:lnTo>
                    <a:pt x="2112932" y="278499"/>
                  </a:lnTo>
                  <a:lnTo>
                    <a:pt x="2159117" y="273384"/>
                  </a:lnTo>
                  <a:lnTo>
                    <a:pt x="2206244" y="271652"/>
                  </a:lnTo>
                  <a:lnTo>
                    <a:pt x="2378964" y="271652"/>
                  </a:lnTo>
                  <a:lnTo>
                    <a:pt x="3585209" y="271652"/>
                  </a:lnTo>
                  <a:lnTo>
                    <a:pt x="5768339" y="271652"/>
                  </a:lnTo>
                  <a:lnTo>
                    <a:pt x="5815466" y="273384"/>
                  </a:lnTo>
                  <a:lnTo>
                    <a:pt x="5861651" y="278499"/>
                  </a:lnTo>
                  <a:lnTo>
                    <a:pt x="5906773" y="286874"/>
                  </a:lnTo>
                  <a:lnTo>
                    <a:pt x="5950711" y="298387"/>
                  </a:lnTo>
                  <a:lnTo>
                    <a:pt x="5993341" y="312916"/>
                  </a:lnTo>
                  <a:lnTo>
                    <a:pt x="6034543" y="330340"/>
                  </a:lnTo>
                  <a:lnTo>
                    <a:pt x="6074193" y="350535"/>
                  </a:lnTo>
                  <a:lnTo>
                    <a:pt x="6112170" y="373381"/>
                  </a:lnTo>
                  <a:lnTo>
                    <a:pt x="6148351" y="398754"/>
                  </a:lnTo>
                  <a:lnTo>
                    <a:pt x="6182615" y="426533"/>
                  </a:lnTo>
                  <a:lnTo>
                    <a:pt x="6214840" y="456596"/>
                  </a:lnTo>
                  <a:lnTo>
                    <a:pt x="6244903" y="488821"/>
                  </a:lnTo>
                  <a:lnTo>
                    <a:pt x="6272682" y="523085"/>
                  </a:lnTo>
                  <a:lnTo>
                    <a:pt x="6298055" y="559266"/>
                  </a:lnTo>
                  <a:lnTo>
                    <a:pt x="6320901" y="597243"/>
                  </a:lnTo>
                  <a:lnTo>
                    <a:pt x="6341096" y="636893"/>
                  </a:lnTo>
                  <a:lnTo>
                    <a:pt x="6358520" y="678095"/>
                  </a:lnTo>
                  <a:lnTo>
                    <a:pt x="6373049" y="720725"/>
                  </a:lnTo>
                  <a:lnTo>
                    <a:pt x="6384562" y="764663"/>
                  </a:lnTo>
                  <a:lnTo>
                    <a:pt x="6392937" y="809785"/>
                  </a:lnTo>
                  <a:lnTo>
                    <a:pt x="6398052" y="855970"/>
                  </a:lnTo>
                  <a:lnTo>
                    <a:pt x="6399783" y="903096"/>
                  </a:lnTo>
                  <a:lnTo>
                    <a:pt x="6399783" y="1850263"/>
                  </a:lnTo>
                  <a:lnTo>
                    <a:pt x="6399783" y="3428860"/>
                  </a:lnTo>
                  <a:lnTo>
                    <a:pt x="6398052" y="3475986"/>
                  </a:lnTo>
                  <a:lnTo>
                    <a:pt x="6392937" y="3522171"/>
                  </a:lnTo>
                  <a:lnTo>
                    <a:pt x="6384562" y="3567294"/>
                  </a:lnTo>
                  <a:lnTo>
                    <a:pt x="6373049" y="3611232"/>
                  </a:lnTo>
                  <a:lnTo>
                    <a:pt x="6358520" y="3653863"/>
                  </a:lnTo>
                  <a:lnTo>
                    <a:pt x="6341096" y="3695065"/>
                  </a:lnTo>
                  <a:lnTo>
                    <a:pt x="6320901" y="3734716"/>
                  </a:lnTo>
                  <a:lnTo>
                    <a:pt x="6298055" y="3772694"/>
                  </a:lnTo>
                  <a:lnTo>
                    <a:pt x="6272682" y="3808876"/>
                  </a:lnTo>
                  <a:lnTo>
                    <a:pt x="6244903" y="3843141"/>
                  </a:lnTo>
                  <a:lnTo>
                    <a:pt x="6214840" y="3875366"/>
                  </a:lnTo>
                  <a:lnTo>
                    <a:pt x="6182615" y="3905430"/>
                  </a:lnTo>
                  <a:lnTo>
                    <a:pt x="6148351" y="3933210"/>
                  </a:lnTo>
                  <a:lnTo>
                    <a:pt x="6112170" y="3958584"/>
                  </a:lnTo>
                  <a:lnTo>
                    <a:pt x="6074193" y="3981431"/>
                  </a:lnTo>
                  <a:lnTo>
                    <a:pt x="6034543" y="4001627"/>
                  </a:lnTo>
                  <a:lnTo>
                    <a:pt x="5993341" y="4019051"/>
                  </a:lnTo>
                  <a:lnTo>
                    <a:pt x="5950711" y="4033581"/>
                  </a:lnTo>
                  <a:lnTo>
                    <a:pt x="5906773" y="4045095"/>
                  </a:lnTo>
                  <a:lnTo>
                    <a:pt x="5861651" y="4053470"/>
                  </a:lnTo>
                  <a:lnTo>
                    <a:pt x="5815466" y="4058584"/>
                  </a:lnTo>
                  <a:lnTo>
                    <a:pt x="5768339" y="4060316"/>
                  </a:lnTo>
                  <a:lnTo>
                    <a:pt x="3585209" y="4060316"/>
                  </a:lnTo>
                  <a:lnTo>
                    <a:pt x="2378964" y="4060316"/>
                  </a:lnTo>
                  <a:lnTo>
                    <a:pt x="2206244" y="4060316"/>
                  </a:lnTo>
                  <a:lnTo>
                    <a:pt x="2159117" y="4058584"/>
                  </a:lnTo>
                  <a:lnTo>
                    <a:pt x="2112932" y="4053470"/>
                  </a:lnTo>
                  <a:lnTo>
                    <a:pt x="2067810" y="4045095"/>
                  </a:lnTo>
                  <a:lnTo>
                    <a:pt x="2023872" y="4033581"/>
                  </a:lnTo>
                  <a:lnTo>
                    <a:pt x="1981242" y="4019051"/>
                  </a:lnTo>
                  <a:lnTo>
                    <a:pt x="1940040" y="4001627"/>
                  </a:lnTo>
                  <a:lnTo>
                    <a:pt x="1900390" y="3981431"/>
                  </a:lnTo>
                  <a:lnTo>
                    <a:pt x="1862413" y="3958584"/>
                  </a:lnTo>
                  <a:lnTo>
                    <a:pt x="1826232" y="3933210"/>
                  </a:lnTo>
                  <a:lnTo>
                    <a:pt x="1791968" y="3905430"/>
                  </a:lnTo>
                  <a:lnTo>
                    <a:pt x="1759743" y="3875366"/>
                  </a:lnTo>
                  <a:lnTo>
                    <a:pt x="1729680" y="3843141"/>
                  </a:lnTo>
                  <a:lnTo>
                    <a:pt x="1701901" y="3808876"/>
                  </a:lnTo>
                  <a:lnTo>
                    <a:pt x="1676528" y="3772694"/>
                  </a:lnTo>
                  <a:lnTo>
                    <a:pt x="1653682" y="3734716"/>
                  </a:lnTo>
                  <a:lnTo>
                    <a:pt x="1633487" y="3695065"/>
                  </a:lnTo>
                  <a:lnTo>
                    <a:pt x="1616063" y="3653863"/>
                  </a:lnTo>
                  <a:lnTo>
                    <a:pt x="1601534" y="3611232"/>
                  </a:lnTo>
                  <a:lnTo>
                    <a:pt x="1590021" y="3567294"/>
                  </a:lnTo>
                  <a:lnTo>
                    <a:pt x="1581646" y="3522171"/>
                  </a:lnTo>
                  <a:lnTo>
                    <a:pt x="1576531" y="3475986"/>
                  </a:lnTo>
                  <a:lnTo>
                    <a:pt x="1574799" y="3428860"/>
                  </a:lnTo>
                  <a:lnTo>
                    <a:pt x="1574799" y="1850263"/>
                  </a:lnTo>
                  <a:lnTo>
                    <a:pt x="0" y="0"/>
                  </a:lnTo>
                  <a:lnTo>
                    <a:pt x="1574799" y="903096"/>
                  </a:lnTo>
                  <a:close/>
                </a:path>
              </a:pathLst>
            </a:custGeom>
            <a:ln w="25908">
              <a:solidFill>
                <a:srgbClr val="385D89"/>
              </a:solidFill>
            </a:ln>
          </p:spPr>
          <p:txBody>
            <a:bodyPr wrap="square" lIns="0" tIns="0" rIns="0" bIns="0" rtlCol="0"/>
            <a:lstStyle/>
            <a:p>
              <a:endParaRPr/>
            </a:p>
          </p:txBody>
        </p:sp>
      </p:grpSp>
      <p:sp>
        <p:nvSpPr>
          <p:cNvPr id="7" name="object 7"/>
          <p:cNvSpPr txBox="1"/>
          <p:nvPr/>
        </p:nvSpPr>
        <p:spPr>
          <a:xfrm>
            <a:off x="4331589" y="3373373"/>
            <a:ext cx="4155440" cy="2578735"/>
          </a:xfrm>
          <a:prstGeom prst="rect">
            <a:avLst/>
          </a:prstGeom>
        </p:spPr>
        <p:txBody>
          <a:bodyPr vert="horz" wrap="square" lIns="0" tIns="12700" rIns="0" bIns="0" rtlCol="0">
            <a:spAutoFit/>
          </a:bodyPr>
          <a:lstStyle/>
          <a:p>
            <a:pPr marL="12700" marR="5080">
              <a:lnSpc>
                <a:spcPct val="100000"/>
              </a:lnSpc>
              <a:spcBef>
                <a:spcPts val="100"/>
              </a:spcBef>
            </a:pPr>
            <a:r>
              <a:rPr sz="2400" b="1" spc="130" dirty="0">
                <a:solidFill>
                  <a:srgbClr val="FFFFFF"/>
                </a:solidFill>
                <a:latin typeface="Cambria"/>
                <a:cs typeface="Cambria"/>
              </a:rPr>
              <a:t>Atmosferde</a:t>
            </a:r>
            <a:r>
              <a:rPr sz="2400" b="1" spc="250" dirty="0">
                <a:solidFill>
                  <a:srgbClr val="FFFFFF"/>
                </a:solidFill>
                <a:latin typeface="Cambria"/>
                <a:cs typeface="Cambria"/>
              </a:rPr>
              <a:t> </a:t>
            </a:r>
            <a:r>
              <a:rPr sz="2400" b="1" spc="140" dirty="0">
                <a:solidFill>
                  <a:srgbClr val="FFFFFF"/>
                </a:solidFill>
                <a:latin typeface="Cambria"/>
                <a:cs typeface="Cambria"/>
              </a:rPr>
              <a:t>güneş</a:t>
            </a:r>
            <a:r>
              <a:rPr sz="2400" b="1" spc="275" dirty="0">
                <a:solidFill>
                  <a:srgbClr val="FFFFFF"/>
                </a:solidFill>
                <a:latin typeface="Cambria"/>
                <a:cs typeface="Cambria"/>
              </a:rPr>
              <a:t> </a:t>
            </a:r>
            <a:r>
              <a:rPr sz="2400" b="1" spc="135" dirty="0">
                <a:solidFill>
                  <a:srgbClr val="FFFFFF"/>
                </a:solidFill>
                <a:latin typeface="Cambria"/>
                <a:cs typeface="Cambria"/>
              </a:rPr>
              <a:t>ışığının </a:t>
            </a:r>
            <a:r>
              <a:rPr sz="2400" b="1" spc="-515" dirty="0">
                <a:solidFill>
                  <a:srgbClr val="FFFFFF"/>
                </a:solidFill>
                <a:latin typeface="Cambria"/>
                <a:cs typeface="Cambria"/>
              </a:rPr>
              <a:t> </a:t>
            </a:r>
            <a:r>
              <a:rPr sz="2400" b="1" spc="150" dirty="0">
                <a:solidFill>
                  <a:srgbClr val="FFFFFF"/>
                </a:solidFill>
                <a:latin typeface="Cambria"/>
                <a:cs typeface="Cambria"/>
              </a:rPr>
              <a:t>katettiği</a:t>
            </a:r>
            <a:r>
              <a:rPr sz="2400" b="1" spc="260" dirty="0">
                <a:solidFill>
                  <a:srgbClr val="FFFFFF"/>
                </a:solidFill>
                <a:latin typeface="Cambria"/>
                <a:cs typeface="Cambria"/>
              </a:rPr>
              <a:t> </a:t>
            </a:r>
            <a:r>
              <a:rPr sz="2400" b="1" spc="130" dirty="0">
                <a:solidFill>
                  <a:srgbClr val="FFFFFF"/>
                </a:solidFill>
                <a:latin typeface="Cambria"/>
                <a:cs typeface="Cambria"/>
              </a:rPr>
              <a:t>yol</a:t>
            </a:r>
            <a:r>
              <a:rPr sz="2400" b="1" spc="270" dirty="0">
                <a:solidFill>
                  <a:srgbClr val="FFFFFF"/>
                </a:solidFill>
                <a:latin typeface="Cambria"/>
                <a:cs typeface="Cambria"/>
              </a:rPr>
              <a:t> </a:t>
            </a:r>
            <a:r>
              <a:rPr sz="2400" b="1" spc="145" dirty="0">
                <a:solidFill>
                  <a:srgbClr val="FFFFFF"/>
                </a:solidFill>
                <a:latin typeface="Cambria"/>
                <a:cs typeface="Cambria"/>
              </a:rPr>
              <a:t>arttıkça</a:t>
            </a:r>
            <a:r>
              <a:rPr sz="2400" b="1" spc="260" dirty="0">
                <a:solidFill>
                  <a:srgbClr val="FFFFFF"/>
                </a:solidFill>
                <a:latin typeface="Cambria"/>
                <a:cs typeface="Cambria"/>
              </a:rPr>
              <a:t> </a:t>
            </a:r>
            <a:r>
              <a:rPr sz="2400" b="1" spc="175" dirty="0">
                <a:solidFill>
                  <a:srgbClr val="FFFFFF"/>
                </a:solidFill>
                <a:latin typeface="Cambria"/>
                <a:cs typeface="Cambria"/>
              </a:rPr>
              <a:t>UV </a:t>
            </a:r>
            <a:r>
              <a:rPr sz="2400" b="1" spc="180" dirty="0">
                <a:solidFill>
                  <a:srgbClr val="FFFFFF"/>
                </a:solidFill>
                <a:latin typeface="Cambria"/>
                <a:cs typeface="Cambria"/>
              </a:rPr>
              <a:t> </a:t>
            </a:r>
            <a:r>
              <a:rPr sz="2400" b="1" spc="114" dirty="0">
                <a:solidFill>
                  <a:srgbClr val="FFFFFF"/>
                </a:solidFill>
                <a:latin typeface="Cambria"/>
                <a:cs typeface="Cambria"/>
              </a:rPr>
              <a:t>emilerek</a:t>
            </a:r>
            <a:r>
              <a:rPr sz="2400" b="1" spc="245" dirty="0">
                <a:solidFill>
                  <a:srgbClr val="FFFFFF"/>
                </a:solidFill>
                <a:latin typeface="Cambria"/>
                <a:cs typeface="Cambria"/>
              </a:rPr>
              <a:t> </a:t>
            </a:r>
            <a:r>
              <a:rPr sz="2400" b="1" spc="105" dirty="0">
                <a:solidFill>
                  <a:srgbClr val="FFFFFF"/>
                </a:solidFill>
                <a:latin typeface="Cambria"/>
                <a:cs typeface="Cambria"/>
              </a:rPr>
              <a:t>bize</a:t>
            </a:r>
            <a:r>
              <a:rPr sz="2400" b="1" spc="275" dirty="0">
                <a:solidFill>
                  <a:srgbClr val="FFFFFF"/>
                </a:solidFill>
                <a:latin typeface="Cambria"/>
                <a:cs typeface="Cambria"/>
              </a:rPr>
              <a:t> </a:t>
            </a:r>
            <a:r>
              <a:rPr sz="2400" b="1" spc="105" dirty="0">
                <a:solidFill>
                  <a:srgbClr val="FFFFFF"/>
                </a:solidFill>
                <a:latin typeface="Cambria"/>
                <a:cs typeface="Cambria"/>
              </a:rPr>
              <a:t>ulaşabilen </a:t>
            </a:r>
            <a:r>
              <a:rPr sz="2400" b="1" spc="110" dirty="0">
                <a:solidFill>
                  <a:srgbClr val="FFFFFF"/>
                </a:solidFill>
                <a:latin typeface="Cambria"/>
                <a:cs typeface="Cambria"/>
              </a:rPr>
              <a:t> </a:t>
            </a:r>
            <a:r>
              <a:rPr sz="2400" b="1" spc="135" dirty="0" err="1">
                <a:solidFill>
                  <a:srgbClr val="FFFFFF"/>
                </a:solidFill>
                <a:latin typeface="Cambria"/>
                <a:cs typeface="Cambria"/>
              </a:rPr>
              <a:t>miktarı</a:t>
            </a:r>
            <a:r>
              <a:rPr sz="2400" b="1" spc="270" dirty="0">
                <a:solidFill>
                  <a:srgbClr val="FFFFFF"/>
                </a:solidFill>
                <a:latin typeface="Cambria"/>
                <a:cs typeface="Cambria"/>
              </a:rPr>
              <a:t> </a:t>
            </a:r>
            <a:r>
              <a:rPr sz="2400" b="1" spc="114" dirty="0" err="1">
                <a:solidFill>
                  <a:srgbClr val="FFFFFF"/>
                </a:solidFill>
                <a:latin typeface="Cambria"/>
                <a:cs typeface="Cambria"/>
              </a:rPr>
              <a:t>azalır</a:t>
            </a:r>
            <a:endParaRPr sz="2400" dirty="0">
              <a:latin typeface="Cambria"/>
              <a:cs typeface="Cambria"/>
            </a:endParaRPr>
          </a:p>
          <a:p>
            <a:pPr marL="12700" marR="167005" algn="just">
              <a:lnSpc>
                <a:spcPct val="99000"/>
              </a:lnSpc>
              <a:spcBef>
                <a:spcPts val="30"/>
              </a:spcBef>
            </a:pPr>
            <a:r>
              <a:rPr sz="2400" b="1" spc="165" dirty="0">
                <a:solidFill>
                  <a:srgbClr val="FFFFFF"/>
                </a:solidFill>
                <a:latin typeface="Cambria"/>
                <a:cs typeface="Cambria"/>
              </a:rPr>
              <a:t>Kuzeyde </a:t>
            </a:r>
            <a:r>
              <a:rPr sz="2400" b="1" spc="135" dirty="0">
                <a:solidFill>
                  <a:srgbClr val="FFFFFF"/>
                </a:solidFill>
                <a:latin typeface="Cambria"/>
                <a:cs typeface="Cambria"/>
              </a:rPr>
              <a:t>ve kış </a:t>
            </a:r>
            <a:r>
              <a:rPr sz="2400" b="1" spc="105" dirty="0">
                <a:solidFill>
                  <a:srgbClr val="FFFFFF"/>
                </a:solidFill>
                <a:latin typeface="Cambria"/>
                <a:cs typeface="Cambria"/>
              </a:rPr>
              <a:t>aylarında </a:t>
            </a:r>
            <a:r>
              <a:rPr sz="2400" b="1" spc="-515" dirty="0">
                <a:solidFill>
                  <a:srgbClr val="FFFFFF"/>
                </a:solidFill>
                <a:latin typeface="Cambria"/>
                <a:cs typeface="Cambria"/>
              </a:rPr>
              <a:t> </a:t>
            </a:r>
            <a:r>
              <a:rPr sz="2400" b="1" spc="160" dirty="0">
                <a:solidFill>
                  <a:srgbClr val="FFFFFF"/>
                </a:solidFill>
                <a:latin typeface="Cambria"/>
                <a:cs typeface="Cambria"/>
              </a:rPr>
              <a:t>25 </a:t>
            </a:r>
            <a:r>
              <a:rPr sz="2400" b="1" spc="15" dirty="0">
                <a:solidFill>
                  <a:srgbClr val="FFFFFF"/>
                </a:solidFill>
                <a:latin typeface="Cambria"/>
                <a:cs typeface="Cambria"/>
              </a:rPr>
              <a:t>(OH) </a:t>
            </a:r>
            <a:r>
              <a:rPr sz="2400" b="1" spc="175" dirty="0">
                <a:solidFill>
                  <a:srgbClr val="FFFFFF"/>
                </a:solidFill>
                <a:latin typeface="Cambria"/>
                <a:cs typeface="Cambria"/>
              </a:rPr>
              <a:t>Vit </a:t>
            </a:r>
            <a:r>
              <a:rPr sz="2400" b="1" spc="170" dirty="0">
                <a:solidFill>
                  <a:srgbClr val="FFFFFF"/>
                </a:solidFill>
                <a:latin typeface="Cambria"/>
                <a:cs typeface="Cambria"/>
              </a:rPr>
              <a:t>D3 </a:t>
            </a:r>
            <a:r>
              <a:rPr sz="2400" b="1" spc="110" dirty="0">
                <a:solidFill>
                  <a:srgbClr val="FFFFFF"/>
                </a:solidFill>
                <a:latin typeface="Cambria"/>
                <a:cs typeface="Cambria"/>
              </a:rPr>
              <a:t>seviyeleri </a:t>
            </a:r>
            <a:r>
              <a:rPr sz="2400" b="1" spc="114" dirty="0">
                <a:solidFill>
                  <a:srgbClr val="FFFFFF"/>
                </a:solidFill>
                <a:latin typeface="Cambria"/>
                <a:cs typeface="Cambria"/>
              </a:rPr>
              <a:t> </a:t>
            </a:r>
            <a:r>
              <a:rPr sz="2400" b="1" spc="125" dirty="0">
                <a:solidFill>
                  <a:srgbClr val="FFFFFF"/>
                </a:solidFill>
                <a:latin typeface="Cambria"/>
                <a:cs typeface="Cambria"/>
              </a:rPr>
              <a:t>daha</a:t>
            </a:r>
            <a:r>
              <a:rPr sz="2400" b="1" spc="275" dirty="0">
                <a:solidFill>
                  <a:srgbClr val="FFFFFF"/>
                </a:solidFill>
                <a:latin typeface="Cambria"/>
                <a:cs typeface="Cambria"/>
              </a:rPr>
              <a:t> </a:t>
            </a:r>
            <a:r>
              <a:rPr sz="2400" b="1" spc="135" dirty="0">
                <a:solidFill>
                  <a:srgbClr val="FFFFFF"/>
                </a:solidFill>
                <a:latin typeface="Cambria"/>
                <a:cs typeface="Cambria"/>
              </a:rPr>
              <a:t>düşük</a:t>
            </a:r>
            <a:r>
              <a:rPr sz="2400" b="1" spc="280" dirty="0">
                <a:solidFill>
                  <a:srgbClr val="FFFFFF"/>
                </a:solidFill>
                <a:latin typeface="Cambria"/>
                <a:cs typeface="Cambria"/>
              </a:rPr>
              <a:t> </a:t>
            </a:r>
            <a:r>
              <a:rPr sz="2400" b="1" spc="95" dirty="0">
                <a:solidFill>
                  <a:srgbClr val="FFFFFF"/>
                </a:solidFill>
                <a:latin typeface="Cambria"/>
                <a:cs typeface="Cambria"/>
              </a:rPr>
              <a:t>bulunur</a:t>
            </a:r>
            <a:endParaRPr sz="2400" dirty="0">
              <a:latin typeface="Cambria"/>
              <a:cs typeface="Cambri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rotWithShape="1">
          <a:blip r:embed="rId2" cstate="print"/>
          <a:srcRect b="6453"/>
          <a:stretch/>
        </p:blipFill>
        <p:spPr>
          <a:xfrm>
            <a:off x="4684778" y="2133600"/>
            <a:ext cx="3915155" cy="3810000"/>
          </a:xfrm>
          <a:prstGeom prst="rect">
            <a:avLst/>
          </a:prstGeom>
        </p:spPr>
      </p:pic>
      <p:sp>
        <p:nvSpPr>
          <p:cNvPr id="6" name="object 6"/>
          <p:cNvSpPr txBox="1"/>
          <p:nvPr/>
        </p:nvSpPr>
        <p:spPr>
          <a:xfrm>
            <a:off x="547381" y="914400"/>
            <a:ext cx="3911843" cy="3972240"/>
          </a:xfrm>
          <a:prstGeom prst="rect">
            <a:avLst/>
          </a:prstGeom>
          <a:solidFill>
            <a:schemeClr val="accent4">
              <a:lumMod val="60000"/>
              <a:lumOff val="40000"/>
            </a:schemeClr>
          </a:solidFill>
        </p:spPr>
        <p:txBody>
          <a:bodyPr vert="horz" wrap="square" lIns="0" tIns="32384" rIns="0" bIns="0" rtlCol="0">
            <a:spAutoFit/>
          </a:bodyPr>
          <a:lstStyle/>
          <a:p>
            <a:pPr marL="90805" marR="246379">
              <a:lnSpc>
                <a:spcPct val="100000"/>
              </a:lnSpc>
              <a:spcBef>
                <a:spcPts val="254"/>
              </a:spcBef>
              <a:tabLst>
                <a:tab pos="498475" algn="l"/>
                <a:tab pos="1922145" algn="l"/>
                <a:tab pos="2994660" algn="l"/>
                <a:tab pos="3400425" algn="l"/>
                <a:tab pos="3858895" algn="l"/>
                <a:tab pos="4575810" algn="l"/>
                <a:tab pos="5133340" algn="l"/>
                <a:tab pos="6591934" algn="l"/>
              </a:tabLst>
            </a:pPr>
            <a:r>
              <a:rPr lang="tr-TR" sz="3200" b="1" spc="220">
                <a:solidFill>
                  <a:srgbClr val="FFFFFF"/>
                </a:solidFill>
                <a:latin typeface="Cambria"/>
                <a:cs typeface="Cambria"/>
              </a:rPr>
              <a:t>	</a:t>
            </a:r>
            <a:r>
              <a:rPr sz="3200" b="1" spc="220">
                <a:solidFill>
                  <a:srgbClr val="FFFFFF"/>
                </a:solidFill>
                <a:latin typeface="Cambria"/>
                <a:cs typeface="Cambria"/>
              </a:rPr>
              <a:t>8</a:t>
            </a:r>
            <a:r>
              <a:rPr lang="tr-TR" sz="3200" b="1" spc="220" dirty="0">
                <a:solidFill>
                  <a:srgbClr val="FFFFFF"/>
                </a:solidFill>
                <a:latin typeface="Cambria"/>
                <a:cs typeface="Cambria"/>
              </a:rPr>
              <a:t> </a:t>
            </a:r>
            <a:r>
              <a:rPr sz="3200" b="1" spc="165">
                <a:solidFill>
                  <a:srgbClr val="FFFFFF"/>
                </a:solidFill>
                <a:latin typeface="Cambria"/>
                <a:cs typeface="Cambria"/>
              </a:rPr>
              <a:t>faktör	</a:t>
            </a:r>
            <a:r>
              <a:rPr sz="3200" b="1" spc="225">
                <a:solidFill>
                  <a:srgbClr val="FFFFFF"/>
                </a:solidFill>
                <a:latin typeface="Cambria"/>
                <a:cs typeface="Cambria"/>
              </a:rPr>
              <a:t>üstü</a:t>
            </a:r>
            <a:r>
              <a:rPr lang="tr-TR" sz="3200" b="1" spc="225">
                <a:solidFill>
                  <a:srgbClr val="FFFFFF"/>
                </a:solidFill>
                <a:latin typeface="Cambria"/>
                <a:cs typeface="Cambria"/>
              </a:rPr>
              <a:t> 	</a:t>
            </a:r>
            <a:r>
              <a:rPr sz="3200" b="1" spc="200">
                <a:solidFill>
                  <a:srgbClr val="FFFFFF"/>
                </a:solidFill>
                <a:latin typeface="Cambria"/>
                <a:cs typeface="Cambria"/>
              </a:rPr>
              <a:t>koruyucu</a:t>
            </a:r>
            <a:r>
              <a:rPr sz="3200" b="1" spc="200" dirty="0">
                <a:solidFill>
                  <a:srgbClr val="FFFFFF"/>
                </a:solidFill>
                <a:latin typeface="Cambria"/>
                <a:cs typeface="Cambria"/>
              </a:rPr>
              <a:t>	</a:t>
            </a:r>
            <a:r>
              <a:rPr sz="3200" b="1" spc="175" dirty="0">
                <a:solidFill>
                  <a:srgbClr val="FFFFFF"/>
                </a:solidFill>
                <a:latin typeface="Cambria"/>
                <a:cs typeface="Cambria"/>
              </a:rPr>
              <a:t>içeren	</a:t>
            </a:r>
            <a:r>
              <a:rPr sz="3200" b="1" spc="220">
                <a:solidFill>
                  <a:srgbClr val="FFFFFF"/>
                </a:solidFill>
                <a:latin typeface="Cambria"/>
                <a:cs typeface="Cambria"/>
              </a:rPr>
              <a:t>cilt </a:t>
            </a:r>
            <a:r>
              <a:rPr sz="3200" b="1" spc="225">
                <a:solidFill>
                  <a:srgbClr val="FFFFFF"/>
                </a:solidFill>
                <a:latin typeface="Cambria"/>
                <a:cs typeface="Cambria"/>
              </a:rPr>
              <a:t> </a:t>
            </a:r>
            <a:r>
              <a:rPr lang="tr-TR" sz="3200" b="1" spc="225">
                <a:solidFill>
                  <a:srgbClr val="FFFFFF"/>
                </a:solidFill>
                <a:latin typeface="Cambria"/>
                <a:cs typeface="Cambria"/>
              </a:rPr>
              <a:t>	</a:t>
            </a:r>
            <a:r>
              <a:rPr sz="3200" b="1" spc="125">
                <a:solidFill>
                  <a:srgbClr val="FFFFFF"/>
                </a:solidFill>
                <a:latin typeface="Cambria"/>
                <a:cs typeface="Cambria"/>
              </a:rPr>
              <a:t>ürünleri</a:t>
            </a:r>
            <a:r>
              <a:rPr sz="3200" b="1" spc="125" dirty="0">
                <a:solidFill>
                  <a:srgbClr val="FFFFFF"/>
                </a:solidFill>
                <a:latin typeface="Cambria"/>
                <a:cs typeface="Cambria"/>
              </a:rPr>
              <a:t>	</a:t>
            </a:r>
            <a:r>
              <a:rPr sz="3200" b="1" spc="114" dirty="0">
                <a:solidFill>
                  <a:srgbClr val="FFFFFF"/>
                </a:solidFill>
                <a:latin typeface="Cambria"/>
                <a:cs typeface="Cambria"/>
              </a:rPr>
              <a:t>deride</a:t>
            </a:r>
            <a:r>
              <a:rPr sz="3200" b="1" spc="114">
                <a:solidFill>
                  <a:srgbClr val="FFFFFF"/>
                </a:solidFill>
                <a:latin typeface="Cambria"/>
                <a:cs typeface="Cambria"/>
              </a:rPr>
              <a:t>	</a:t>
            </a:r>
            <a:r>
              <a:rPr sz="3200" b="1" spc="240">
                <a:solidFill>
                  <a:srgbClr val="FFFFFF"/>
                </a:solidFill>
                <a:latin typeface="Cambria"/>
                <a:cs typeface="Cambria"/>
              </a:rPr>
              <a:t>D</a:t>
            </a:r>
            <a:r>
              <a:rPr lang="tr-TR" sz="3200" b="1" spc="240">
                <a:solidFill>
                  <a:srgbClr val="FFFFFF"/>
                </a:solidFill>
                <a:latin typeface="Cambria"/>
                <a:cs typeface="Cambria"/>
              </a:rPr>
              <a:t> </a:t>
            </a:r>
            <a:r>
              <a:rPr sz="3200" b="1" spc="220">
                <a:solidFill>
                  <a:srgbClr val="FFFFFF"/>
                </a:solidFill>
                <a:latin typeface="Cambria"/>
                <a:cs typeface="Cambria"/>
              </a:rPr>
              <a:t>vit</a:t>
            </a:r>
            <a:r>
              <a:rPr sz="3200" b="1" spc="220" dirty="0">
                <a:solidFill>
                  <a:srgbClr val="FFFFFF"/>
                </a:solidFill>
                <a:latin typeface="Cambria"/>
                <a:cs typeface="Cambria"/>
              </a:rPr>
              <a:t>	</a:t>
            </a:r>
            <a:r>
              <a:rPr sz="3200" b="1" spc="204">
                <a:solidFill>
                  <a:srgbClr val="FFFFFF"/>
                </a:solidFill>
                <a:latin typeface="Cambria"/>
                <a:cs typeface="Cambria"/>
              </a:rPr>
              <a:t>sentezini</a:t>
            </a:r>
            <a:r>
              <a:rPr sz="3200" b="1" spc="270">
                <a:solidFill>
                  <a:srgbClr val="FFFFFF"/>
                </a:solidFill>
                <a:latin typeface="Cambria"/>
                <a:cs typeface="Cambria"/>
              </a:rPr>
              <a:t> </a:t>
            </a:r>
            <a:r>
              <a:rPr lang="tr-TR" sz="3200" b="1" spc="270">
                <a:solidFill>
                  <a:srgbClr val="FFFFFF"/>
                </a:solidFill>
                <a:latin typeface="Cambria"/>
                <a:cs typeface="Cambria"/>
              </a:rPr>
              <a:t>	</a:t>
            </a:r>
            <a:r>
              <a:rPr sz="3200" b="1" spc="130">
                <a:solidFill>
                  <a:srgbClr val="FFFFFF"/>
                </a:solidFill>
                <a:latin typeface="Cambria"/>
                <a:cs typeface="Cambria"/>
              </a:rPr>
              <a:t>önler</a:t>
            </a:r>
            <a:endParaRPr sz="3200">
              <a:latin typeface="Cambria"/>
              <a:cs typeface="Cambria"/>
            </a:endParaRPr>
          </a:p>
        </p:txBody>
      </p:sp>
      <p:pic>
        <p:nvPicPr>
          <p:cNvPr id="8" name="Picture 2" descr="Serbest D Vitamini - D Vitamini Düzeylerinin Daha İyi Değerlendirilmesi |  Synevo Laboratuvarları">
            <a:extLst>
              <a:ext uri="{FF2B5EF4-FFF2-40B4-BE49-F238E27FC236}">
                <a16:creationId xmlns:a16="http://schemas.microsoft.com/office/drawing/2014/main" id="{3A2CAB63-E1E7-216C-DE24-8FC4B1B3E9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1255" y="304800"/>
            <a:ext cx="2362200" cy="157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İçerik Yer Tutucusu 2">
            <a:extLst>
              <a:ext uri="{FF2B5EF4-FFF2-40B4-BE49-F238E27FC236}">
                <a16:creationId xmlns:a16="http://schemas.microsoft.com/office/drawing/2014/main" id="{35EEE52D-7B13-FAE0-3525-B83AA597794A}"/>
              </a:ext>
            </a:extLst>
          </p:cNvPr>
          <p:cNvGraphicFramePr>
            <a:graphicFrameLocks noGrp="1"/>
          </p:cNvGraphicFramePr>
          <p:nvPr>
            <p:ph idx="1"/>
            <p:extLst>
              <p:ext uri="{D42A27DB-BD31-4B8C-83A1-F6EECF244321}">
                <p14:modId xmlns:p14="http://schemas.microsoft.com/office/powerpoint/2010/main" val="2501121176"/>
              </p:ext>
            </p:extLst>
          </p:nvPr>
        </p:nvGraphicFramePr>
        <p:xfrm>
          <a:off x="762000" y="1524000"/>
          <a:ext cx="7772400" cy="46481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Metin kutusu 7">
            <a:extLst>
              <a:ext uri="{FF2B5EF4-FFF2-40B4-BE49-F238E27FC236}">
                <a16:creationId xmlns:a16="http://schemas.microsoft.com/office/drawing/2014/main" id="{498214BB-A6EC-208C-F6E1-6D9B44B8B061}"/>
              </a:ext>
            </a:extLst>
          </p:cNvPr>
          <p:cNvSpPr txBox="1"/>
          <p:nvPr/>
        </p:nvSpPr>
        <p:spPr>
          <a:xfrm>
            <a:off x="495300" y="381000"/>
            <a:ext cx="8305800" cy="885435"/>
          </a:xfrm>
          <a:prstGeom prst="rect">
            <a:avLst/>
          </a:prstGeom>
          <a:noFill/>
        </p:spPr>
        <p:txBody>
          <a:bodyPr wrap="square">
            <a:spAutoFit/>
          </a:bodyPr>
          <a:lstStyle/>
          <a:p>
            <a:pPr marL="392430" marR="135890" indent="-251460" algn="ctr">
              <a:lnSpc>
                <a:spcPts val="3300"/>
              </a:lnSpc>
              <a:spcBef>
                <a:spcPts val="1205"/>
              </a:spcBef>
            </a:pPr>
            <a:r>
              <a:rPr lang="tr-TR" sz="2000" b="1" spc="200">
                <a:solidFill>
                  <a:schemeClr val="tx2">
                    <a:lumMod val="50000"/>
                  </a:schemeClr>
                </a:solidFill>
                <a:latin typeface="Cambria" panose="02040503050406030204" pitchFamily="18" charset="0"/>
                <a:ea typeface="Cambria" panose="02040503050406030204" pitchFamily="18" charset="0"/>
                <a:cs typeface="Cambria"/>
              </a:rPr>
              <a:t>Risk</a:t>
            </a:r>
            <a:r>
              <a:rPr lang="tr-TR" sz="2000" b="1" spc="320">
                <a:solidFill>
                  <a:schemeClr val="tx2">
                    <a:lumMod val="50000"/>
                  </a:schemeClr>
                </a:solidFill>
                <a:latin typeface="Cambria" panose="02040503050406030204" pitchFamily="18" charset="0"/>
                <a:ea typeface="Cambria" panose="02040503050406030204" pitchFamily="18" charset="0"/>
                <a:cs typeface="Cambria"/>
              </a:rPr>
              <a:t> </a:t>
            </a:r>
            <a:r>
              <a:rPr lang="tr-TR" sz="2000" b="1" spc="125">
                <a:solidFill>
                  <a:schemeClr val="tx2">
                    <a:lumMod val="50000"/>
                  </a:schemeClr>
                </a:solidFill>
                <a:latin typeface="Cambria" panose="02040503050406030204" pitchFamily="18" charset="0"/>
                <a:ea typeface="Cambria" panose="02040503050406030204" pitchFamily="18" charset="0"/>
                <a:cs typeface="Cambria"/>
              </a:rPr>
              <a:t>grubundaki</a:t>
            </a:r>
            <a:r>
              <a:rPr lang="tr-TR" sz="2000" b="1" spc="330">
                <a:solidFill>
                  <a:schemeClr val="tx2">
                    <a:lumMod val="50000"/>
                  </a:schemeClr>
                </a:solidFill>
                <a:latin typeface="Cambria" panose="02040503050406030204" pitchFamily="18" charset="0"/>
                <a:ea typeface="Cambria" panose="02040503050406030204" pitchFamily="18" charset="0"/>
                <a:cs typeface="Cambria"/>
              </a:rPr>
              <a:t> </a:t>
            </a:r>
            <a:r>
              <a:rPr lang="tr-TR" sz="2000" b="1" spc="114">
                <a:solidFill>
                  <a:schemeClr val="tx2">
                    <a:lumMod val="50000"/>
                  </a:schemeClr>
                </a:solidFill>
                <a:latin typeface="Cambria" panose="02040503050406030204" pitchFamily="18" charset="0"/>
                <a:ea typeface="Cambria" panose="02040503050406030204" pitchFamily="18" charset="0"/>
                <a:cs typeface="Cambria"/>
              </a:rPr>
              <a:t>kişilerde</a:t>
            </a:r>
            <a:r>
              <a:rPr lang="tr-TR" sz="2000" b="1" spc="325">
                <a:solidFill>
                  <a:schemeClr val="tx2">
                    <a:lumMod val="50000"/>
                  </a:schemeClr>
                </a:solidFill>
                <a:latin typeface="Cambria" panose="02040503050406030204" pitchFamily="18" charset="0"/>
                <a:ea typeface="Cambria" panose="02040503050406030204" pitchFamily="18" charset="0"/>
                <a:cs typeface="Cambria"/>
              </a:rPr>
              <a:t> </a:t>
            </a:r>
            <a:r>
              <a:rPr lang="tr-TR" sz="2000" b="1" spc="155">
                <a:solidFill>
                  <a:schemeClr val="tx2">
                    <a:lumMod val="50000"/>
                  </a:schemeClr>
                </a:solidFill>
                <a:latin typeface="Cambria" panose="02040503050406030204" pitchFamily="18" charset="0"/>
                <a:ea typeface="Cambria" panose="02040503050406030204" pitchFamily="18" charset="0"/>
                <a:cs typeface="Cambria"/>
              </a:rPr>
              <a:t>tarama</a:t>
            </a:r>
            <a:r>
              <a:rPr lang="tr-TR" sz="2000" b="1" spc="325">
                <a:solidFill>
                  <a:schemeClr val="tx2">
                    <a:lumMod val="50000"/>
                  </a:schemeClr>
                </a:solidFill>
                <a:latin typeface="Cambria" panose="02040503050406030204" pitchFamily="18" charset="0"/>
                <a:ea typeface="Cambria" panose="02040503050406030204" pitchFamily="18" charset="0"/>
                <a:cs typeface="Cambria"/>
              </a:rPr>
              <a:t> </a:t>
            </a:r>
            <a:r>
              <a:rPr lang="tr-TR" sz="2000" b="1" spc="175">
                <a:solidFill>
                  <a:schemeClr val="tx2">
                    <a:lumMod val="50000"/>
                  </a:schemeClr>
                </a:solidFill>
                <a:latin typeface="Cambria" panose="02040503050406030204" pitchFamily="18" charset="0"/>
                <a:ea typeface="Cambria" panose="02040503050406030204" pitchFamily="18" charset="0"/>
                <a:cs typeface="Cambria"/>
              </a:rPr>
              <a:t>amacıyla </a:t>
            </a:r>
            <a:r>
              <a:rPr lang="tr-TR" sz="2000" b="1" spc="-600">
                <a:solidFill>
                  <a:schemeClr val="tx2">
                    <a:lumMod val="50000"/>
                  </a:schemeClr>
                </a:solidFill>
                <a:latin typeface="Cambria" panose="02040503050406030204" pitchFamily="18" charset="0"/>
                <a:ea typeface="Cambria" panose="02040503050406030204" pitchFamily="18" charset="0"/>
                <a:cs typeface="Cambria"/>
              </a:rPr>
              <a:t> </a:t>
            </a:r>
            <a:r>
              <a:rPr lang="tr-TR" sz="2000" b="1" spc="150">
                <a:solidFill>
                  <a:schemeClr val="tx2">
                    <a:lumMod val="50000"/>
                  </a:schemeClr>
                </a:solidFill>
                <a:latin typeface="Cambria" panose="02040503050406030204" pitchFamily="18" charset="0"/>
                <a:ea typeface="Cambria" panose="02040503050406030204" pitchFamily="18" charset="0"/>
                <a:cs typeface="Cambria"/>
              </a:rPr>
              <a:t>serum</a:t>
            </a:r>
            <a:r>
              <a:rPr lang="tr-TR" sz="2000" b="1" spc="325">
                <a:solidFill>
                  <a:schemeClr val="tx2">
                    <a:lumMod val="50000"/>
                  </a:schemeClr>
                </a:solidFill>
                <a:latin typeface="Cambria" panose="02040503050406030204" pitchFamily="18" charset="0"/>
                <a:ea typeface="Cambria" panose="02040503050406030204" pitchFamily="18" charset="0"/>
                <a:cs typeface="Cambria"/>
              </a:rPr>
              <a:t> </a:t>
            </a:r>
            <a:r>
              <a:rPr lang="tr-TR" sz="2000" b="1" spc="85">
                <a:solidFill>
                  <a:schemeClr val="tx2">
                    <a:lumMod val="50000"/>
                  </a:schemeClr>
                </a:solidFill>
                <a:latin typeface="Cambria" panose="02040503050406030204" pitchFamily="18" charset="0"/>
                <a:ea typeface="Cambria" panose="02040503050406030204" pitchFamily="18" charset="0"/>
                <a:cs typeface="Cambria"/>
              </a:rPr>
              <a:t>25(OH)D</a:t>
            </a:r>
            <a:r>
              <a:rPr lang="tr-TR" sz="2000" b="1" spc="360">
                <a:solidFill>
                  <a:schemeClr val="tx2">
                    <a:lumMod val="50000"/>
                  </a:schemeClr>
                </a:solidFill>
                <a:latin typeface="Cambria" panose="02040503050406030204" pitchFamily="18" charset="0"/>
                <a:ea typeface="Cambria" panose="02040503050406030204" pitchFamily="18" charset="0"/>
                <a:cs typeface="Cambria"/>
              </a:rPr>
              <a:t> </a:t>
            </a:r>
            <a:r>
              <a:rPr lang="tr-TR" sz="2000" b="1" spc="140">
                <a:solidFill>
                  <a:schemeClr val="tx2">
                    <a:lumMod val="50000"/>
                  </a:schemeClr>
                </a:solidFill>
                <a:latin typeface="Cambria" panose="02040503050406030204" pitchFamily="18" charset="0"/>
                <a:ea typeface="Cambria" panose="02040503050406030204" pitchFamily="18" charset="0"/>
                <a:cs typeface="Cambria"/>
              </a:rPr>
              <a:t>düzeylerine</a:t>
            </a:r>
            <a:r>
              <a:rPr lang="tr-TR" sz="2000" b="1" spc="365">
                <a:solidFill>
                  <a:schemeClr val="tx2">
                    <a:lumMod val="50000"/>
                  </a:schemeClr>
                </a:solidFill>
                <a:latin typeface="Cambria" panose="02040503050406030204" pitchFamily="18" charset="0"/>
                <a:ea typeface="Cambria" panose="02040503050406030204" pitchFamily="18" charset="0"/>
                <a:cs typeface="Cambria"/>
              </a:rPr>
              <a:t> </a:t>
            </a:r>
            <a:r>
              <a:rPr lang="tr-TR" sz="2000" b="1" spc="110">
                <a:solidFill>
                  <a:schemeClr val="tx2">
                    <a:lumMod val="50000"/>
                  </a:schemeClr>
                </a:solidFill>
                <a:latin typeface="Cambria" panose="02040503050406030204" pitchFamily="18" charset="0"/>
                <a:ea typeface="Cambria" panose="02040503050406030204" pitchFamily="18" charset="0"/>
                <a:cs typeface="Cambria"/>
              </a:rPr>
              <a:t>bakılmalıdır</a:t>
            </a:r>
            <a:endParaRPr lang="tr-TR" sz="2000" b="1">
              <a:solidFill>
                <a:schemeClr val="tx2">
                  <a:lumMod val="50000"/>
                </a:schemeClr>
              </a:solidFill>
              <a:latin typeface="Cambria" panose="02040503050406030204" pitchFamily="18" charset="0"/>
              <a:ea typeface="Cambria" panose="02040503050406030204" pitchFamily="18" charset="0"/>
              <a:cs typeface="Cambria"/>
            </a:endParaRPr>
          </a:p>
        </p:txBody>
      </p:sp>
    </p:spTree>
    <p:extLst>
      <p:ext uri="{BB962C8B-B14F-4D97-AF65-F5344CB8AC3E}">
        <p14:creationId xmlns:p14="http://schemas.microsoft.com/office/powerpoint/2010/main" val="38616599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table">
            <a:extLst>
              <a:ext uri="{FF2B5EF4-FFF2-40B4-BE49-F238E27FC236}">
                <a16:creationId xmlns:a16="http://schemas.microsoft.com/office/drawing/2014/main" id="{08F268D0-50B9-5922-4D90-2D3E3B24072F}"/>
              </a:ext>
            </a:extLst>
          </p:cNvPr>
          <p:cNvPicPr>
            <a:picLocks noChangeAspect="1"/>
          </p:cNvPicPr>
          <p:nvPr/>
        </p:nvPicPr>
        <p:blipFill>
          <a:blip r:embed="rId3"/>
          <a:stretch>
            <a:fillRect/>
          </a:stretch>
        </p:blipFill>
        <p:spPr>
          <a:xfrm>
            <a:off x="1676400" y="1219200"/>
            <a:ext cx="5993629" cy="3885981"/>
          </a:xfrm>
          <a:prstGeom prst="rect">
            <a:avLst/>
          </a:prstGeom>
        </p:spPr>
      </p:pic>
      <p:sp>
        <p:nvSpPr>
          <p:cNvPr id="4" name="Metin kutusu 3">
            <a:extLst>
              <a:ext uri="{FF2B5EF4-FFF2-40B4-BE49-F238E27FC236}">
                <a16:creationId xmlns:a16="http://schemas.microsoft.com/office/drawing/2014/main" id="{61D9C207-4935-AFA1-292D-94204E7333FF}"/>
              </a:ext>
            </a:extLst>
          </p:cNvPr>
          <p:cNvSpPr txBox="1"/>
          <p:nvPr/>
        </p:nvSpPr>
        <p:spPr>
          <a:xfrm flipH="1">
            <a:off x="1219200" y="457200"/>
            <a:ext cx="6705600" cy="523220"/>
          </a:xfrm>
          <a:prstGeom prst="rect">
            <a:avLst/>
          </a:prstGeom>
          <a:solidFill>
            <a:schemeClr val="accent4">
              <a:lumMod val="40000"/>
              <a:lumOff val="60000"/>
            </a:schemeClr>
          </a:solidFill>
        </p:spPr>
        <p:txBody>
          <a:bodyPr wrap="square" rtlCol="0">
            <a:spAutoFit/>
          </a:bodyPr>
          <a:lstStyle/>
          <a:p>
            <a:pPr algn="ctr"/>
            <a:r>
              <a:rPr lang="tr-TR" sz="2800"/>
              <a:t>Günlük Alınması Gereken D Vitamini Dozları  </a:t>
            </a:r>
          </a:p>
        </p:txBody>
      </p:sp>
      <p:sp>
        <p:nvSpPr>
          <p:cNvPr id="5" name="Metin kutusu 4">
            <a:extLst>
              <a:ext uri="{FF2B5EF4-FFF2-40B4-BE49-F238E27FC236}">
                <a16:creationId xmlns:a16="http://schemas.microsoft.com/office/drawing/2014/main" id="{5FF7FD8A-D987-B779-61F8-032EA3B591A1}"/>
              </a:ext>
            </a:extLst>
          </p:cNvPr>
          <p:cNvSpPr txBox="1"/>
          <p:nvPr/>
        </p:nvSpPr>
        <p:spPr>
          <a:xfrm>
            <a:off x="1752600" y="5181600"/>
            <a:ext cx="6096000" cy="1502976"/>
          </a:xfrm>
          <a:prstGeom prst="rect">
            <a:avLst/>
          </a:prstGeom>
          <a:noFill/>
        </p:spPr>
        <p:txBody>
          <a:bodyPr wrap="square">
            <a:spAutoFit/>
          </a:bodyPr>
          <a:lstStyle/>
          <a:p>
            <a:pPr marL="298450" marR="5080" indent="-285750">
              <a:lnSpc>
                <a:spcPct val="100000"/>
              </a:lnSpc>
              <a:spcBef>
                <a:spcPts val="100"/>
              </a:spcBef>
              <a:buClr>
                <a:schemeClr val="accent4">
                  <a:lumMod val="60000"/>
                  <a:lumOff val="40000"/>
                </a:schemeClr>
              </a:buClr>
              <a:buFont typeface="Arial" panose="020B0604020202020204" pitchFamily="34" charset="0"/>
              <a:buChar char="•"/>
            </a:pPr>
            <a:r>
              <a:rPr lang="tr-TR" sz="1800" spc="135">
                <a:latin typeface="Cambria"/>
                <a:cs typeface="Cambria"/>
              </a:rPr>
              <a:t>1</a:t>
            </a:r>
            <a:r>
              <a:rPr lang="tr-TR" sz="1800" spc="229">
                <a:latin typeface="Cambria"/>
                <a:cs typeface="Cambria"/>
              </a:rPr>
              <a:t> </a:t>
            </a:r>
            <a:r>
              <a:rPr lang="tr-TR" sz="1800" spc="120">
                <a:latin typeface="Cambria"/>
                <a:cs typeface="Cambria"/>
              </a:rPr>
              <a:t>yaşından</a:t>
            </a:r>
            <a:r>
              <a:rPr lang="tr-TR" sz="1800" spc="190">
                <a:latin typeface="Cambria"/>
                <a:cs typeface="Cambria"/>
              </a:rPr>
              <a:t> </a:t>
            </a:r>
            <a:r>
              <a:rPr lang="tr-TR" sz="1800" spc="145">
                <a:latin typeface="Cambria"/>
                <a:cs typeface="Cambria"/>
              </a:rPr>
              <a:t>küçük </a:t>
            </a:r>
            <a:r>
              <a:rPr lang="tr-TR" sz="1800" spc="150">
                <a:latin typeface="Cambria"/>
                <a:cs typeface="Cambria"/>
              </a:rPr>
              <a:t> </a:t>
            </a:r>
            <a:r>
              <a:rPr lang="tr-TR" sz="1800" spc="110">
                <a:latin typeface="Cambria"/>
                <a:cs typeface="Cambria"/>
              </a:rPr>
              <a:t>çocuklarda</a:t>
            </a:r>
            <a:r>
              <a:rPr lang="tr-TR" sz="1800" spc="195">
                <a:latin typeface="Cambria"/>
                <a:cs typeface="Cambria"/>
              </a:rPr>
              <a:t> </a:t>
            </a:r>
            <a:r>
              <a:rPr lang="tr-TR" sz="1800" spc="155">
                <a:latin typeface="Cambria"/>
                <a:cs typeface="Cambria"/>
              </a:rPr>
              <a:t>D</a:t>
            </a:r>
            <a:r>
              <a:rPr lang="tr-TR" sz="1800" spc="229">
                <a:latin typeface="Cambria"/>
                <a:cs typeface="Cambria"/>
              </a:rPr>
              <a:t> </a:t>
            </a:r>
            <a:r>
              <a:rPr lang="tr-TR" sz="1800" spc="135">
                <a:latin typeface="Cambria"/>
                <a:cs typeface="Cambria"/>
              </a:rPr>
              <a:t>Vitamini idame dozu</a:t>
            </a:r>
            <a:r>
              <a:rPr lang="tr-TR" sz="1800" spc="140">
                <a:latin typeface="Cambria"/>
                <a:cs typeface="Cambria"/>
              </a:rPr>
              <a:t> </a:t>
            </a:r>
            <a:r>
              <a:rPr lang="tr-TR" sz="1800" spc="130">
                <a:latin typeface="Cambria"/>
                <a:cs typeface="Cambria"/>
              </a:rPr>
              <a:t>1000IU’yi</a:t>
            </a:r>
            <a:r>
              <a:rPr lang="tr-TR" sz="1800" spc="204">
                <a:latin typeface="Cambria"/>
                <a:cs typeface="Cambria"/>
              </a:rPr>
              <a:t> </a:t>
            </a:r>
            <a:r>
              <a:rPr lang="tr-TR" sz="1800" spc="110">
                <a:latin typeface="Cambria"/>
                <a:cs typeface="Cambria"/>
              </a:rPr>
              <a:t>geçmemelidir</a:t>
            </a:r>
          </a:p>
          <a:p>
            <a:pPr marL="298450" marR="5080" indent="-285750">
              <a:spcBef>
                <a:spcPts val="100"/>
              </a:spcBef>
              <a:buClr>
                <a:schemeClr val="accent4">
                  <a:lumMod val="60000"/>
                  <a:lumOff val="40000"/>
                </a:schemeClr>
              </a:buClr>
              <a:buFont typeface="Arial" panose="020B0604020202020204" pitchFamily="34" charset="0"/>
              <a:buChar char="•"/>
            </a:pPr>
            <a:r>
              <a:rPr lang="tr-TR" sz="1800" spc="135">
                <a:latin typeface="Cambria"/>
                <a:cs typeface="Cambria"/>
              </a:rPr>
              <a:t>Bebeklerde 12</a:t>
            </a:r>
            <a:r>
              <a:rPr lang="tr-TR" sz="1800" spc="215">
                <a:latin typeface="Cambria"/>
                <a:cs typeface="Cambria"/>
              </a:rPr>
              <a:t> </a:t>
            </a:r>
            <a:r>
              <a:rPr lang="tr-TR" sz="1800" spc="120">
                <a:latin typeface="Cambria"/>
                <a:cs typeface="Cambria"/>
              </a:rPr>
              <a:t>aya </a:t>
            </a:r>
            <a:r>
              <a:rPr lang="tr-TR" sz="1800" spc="125">
                <a:latin typeface="Cambria"/>
                <a:cs typeface="Cambria"/>
              </a:rPr>
              <a:t> </a:t>
            </a:r>
            <a:r>
              <a:rPr lang="tr-TR" sz="1800" spc="75">
                <a:latin typeface="Cambria"/>
                <a:cs typeface="Cambria"/>
              </a:rPr>
              <a:t>kadar</a:t>
            </a:r>
            <a:r>
              <a:rPr lang="tr-TR" sz="1800" spc="215">
                <a:latin typeface="Cambria"/>
                <a:cs typeface="Cambria"/>
              </a:rPr>
              <a:t> </a:t>
            </a:r>
            <a:r>
              <a:rPr lang="tr-TR" sz="1800" spc="150">
                <a:latin typeface="Cambria"/>
                <a:cs typeface="Cambria"/>
              </a:rPr>
              <a:t>D</a:t>
            </a:r>
            <a:r>
              <a:rPr lang="tr-TR" sz="1800" spc="200">
                <a:latin typeface="Cambria"/>
                <a:cs typeface="Cambria"/>
              </a:rPr>
              <a:t> </a:t>
            </a:r>
            <a:r>
              <a:rPr lang="tr-TR" sz="1800" spc="140">
                <a:latin typeface="Cambria"/>
                <a:cs typeface="Cambria"/>
              </a:rPr>
              <a:t>Vitamini, </a:t>
            </a:r>
            <a:r>
              <a:rPr lang="tr-TR" sz="1800" spc="-425">
                <a:latin typeface="Cambria"/>
                <a:cs typeface="Cambria"/>
              </a:rPr>
              <a:t> </a:t>
            </a:r>
            <a:r>
              <a:rPr lang="tr-TR" sz="1800" spc="95">
                <a:latin typeface="Cambria"/>
                <a:cs typeface="Cambria"/>
              </a:rPr>
              <a:t>demir</a:t>
            </a:r>
            <a:r>
              <a:rPr lang="tr-TR" sz="1800" spc="220">
                <a:latin typeface="Cambria"/>
                <a:cs typeface="Cambria"/>
              </a:rPr>
              <a:t> </a:t>
            </a:r>
            <a:r>
              <a:rPr lang="tr-TR" sz="1800" spc="180">
                <a:latin typeface="Cambria"/>
                <a:cs typeface="Cambria"/>
              </a:rPr>
              <a:t> </a:t>
            </a:r>
            <a:r>
              <a:rPr lang="tr-TR" sz="1800" spc="110">
                <a:latin typeface="Cambria"/>
                <a:cs typeface="Cambria"/>
              </a:rPr>
              <a:t>desteği </a:t>
            </a:r>
            <a:r>
              <a:rPr lang="tr-TR" sz="1800" spc="114">
                <a:latin typeface="Cambria"/>
                <a:cs typeface="Cambria"/>
              </a:rPr>
              <a:t> </a:t>
            </a:r>
            <a:r>
              <a:rPr lang="tr-TR" sz="1800" spc="100">
                <a:latin typeface="Cambria"/>
                <a:cs typeface="Cambria"/>
              </a:rPr>
              <a:t>önerilmektedir</a:t>
            </a:r>
            <a:endParaRPr lang="tr-TR" sz="1800">
              <a:latin typeface="Cambria"/>
              <a:cs typeface="Cambria"/>
            </a:endParaRPr>
          </a:p>
          <a:p>
            <a:pPr marL="12700" marR="5080">
              <a:lnSpc>
                <a:spcPct val="100000"/>
              </a:lnSpc>
              <a:spcBef>
                <a:spcPts val="100"/>
              </a:spcBef>
            </a:pPr>
            <a:endParaRPr lang="tr-TR" sz="1800">
              <a:latin typeface="Cambria"/>
              <a:cs typeface="Cambria"/>
            </a:endParaRPr>
          </a:p>
        </p:txBody>
      </p:sp>
    </p:spTree>
    <p:extLst>
      <p:ext uri="{BB962C8B-B14F-4D97-AF65-F5344CB8AC3E}">
        <p14:creationId xmlns:p14="http://schemas.microsoft.com/office/powerpoint/2010/main" val="18245509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1752600" y="5119786"/>
            <a:ext cx="6786593" cy="1244571"/>
          </a:xfrm>
          <a:prstGeom prst="rect">
            <a:avLst/>
          </a:prstGeom>
          <a:solidFill>
            <a:schemeClr val="accent4">
              <a:lumMod val="40000"/>
              <a:lumOff val="60000"/>
            </a:schemeClr>
          </a:solidFill>
        </p:spPr>
        <p:txBody>
          <a:bodyPr vert="horz" wrap="square" lIns="0" tIns="13335" rIns="0" bIns="0" rtlCol="0">
            <a:spAutoFit/>
          </a:bodyPr>
          <a:lstStyle/>
          <a:p>
            <a:pPr marL="12700" marR="5080">
              <a:lnSpc>
                <a:spcPct val="100000"/>
              </a:lnSpc>
              <a:spcBef>
                <a:spcPts val="105"/>
              </a:spcBef>
            </a:pPr>
            <a:r>
              <a:rPr sz="2000" b="1" spc="155" dirty="0">
                <a:solidFill>
                  <a:schemeClr val="bg1"/>
                </a:solidFill>
                <a:latin typeface="Cambria"/>
                <a:cs typeface="Cambria"/>
              </a:rPr>
              <a:t>D</a:t>
            </a:r>
            <a:r>
              <a:rPr sz="2000" b="1" spc="225" dirty="0">
                <a:solidFill>
                  <a:schemeClr val="bg1"/>
                </a:solidFill>
                <a:latin typeface="Cambria"/>
                <a:cs typeface="Cambria"/>
              </a:rPr>
              <a:t> </a:t>
            </a:r>
            <a:r>
              <a:rPr sz="2000" b="1" spc="130" dirty="0">
                <a:solidFill>
                  <a:schemeClr val="bg1"/>
                </a:solidFill>
                <a:latin typeface="Cambria"/>
                <a:cs typeface="Cambria"/>
              </a:rPr>
              <a:t>vitamini</a:t>
            </a:r>
            <a:r>
              <a:rPr sz="2000" b="1" spc="245" dirty="0">
                <a:solidFill>
                  <a:schemeClr val="bg1"/>
                </a:solidFill>
                <a:latin typeface="Cambria"/>
                <a:cs typeface="Cambria"/>
              </a:rPr>
              <a:t> </a:t>
            </a:r>
            <a:r>
              <a:rPr sz="2000" b="1" spc="110">
                <a:solidFill>
                  <a:schemeClr val="bg1"/>
                </a:solidFill>
                <a:latin typeface="Cambria"/>
                <a:cs typeface="Cambria"/>
              </a:rPr>
              <a:t>desteği</a:t>
            </a:r>
            <a:r>
              <a:rPr sz="2000" b="1" spc="215">
                <a:solidFill>
                  <a:schemeClr val="bg1"/>
                </a:solidFill>
                <a:latin typeface="Cambria"/>
                <a:cs typeface="Cambria"/>
              </a:rPr>
              <a:t> </a:t>
            </a:r>
            <a:r>
              <a:rPr lang="tr-TR" sz="2000" b="1" spc="135">
                <a:solidFill>
                  <a:schemeClr val="bg1"/>
                </a:solidFill>
                <a:latin typeface="Cambria"/>
                <a:cs typeface="Cambria"/>
              </a:rPr>
              <a:t>gebeliğin 12. haftasından itibaren</a:t>
            </a:r>
            <a:r>
              <a:rPr sz="2000" b="1" spc="220">
                <a:solidFill>
                  <a:schemeClr val="bg1"/>
                </a:solidFill>
                <a:latin typeface="Cambria"/>
                <a:cs typeface="Cambria"/>
              </a:rPr>
              <a:t> </a:t>
            </a:r>
            <a:r>
              <a:rPr lang="tr-TR" sz="2000" b="1" spc="105">
                <a:solidFill>
                  <a:schemeClr val="bg1"/>
                </a:solidFill>
                <a:latin typeface="Cambria"/>
                <a:cs typeface="Cambria"/>
              </a:rPr>
              <a:t>6</a:t>
            </a:r>
            <a:r>
              <a:rPr sz="2000" b="1" spc="229">
                <a:solidFill>
                  <a:schemeClr val="bg1"/>
                </a:solidFill>
                <a:latin typeface="Cambria"/>
                <a:cs typeface="Cambria"/>
              </a:rPr>
              <a:t> </a:t>
            </a:r>
            <a:r>
              <a:rPr sz="2000" b="1" spc="130" dirty="0">
                <a:solidFill>
                  <a:schemeClr val="bg1"/>
                </a:solidFill>
                <a:latin typeface="Cambria"/>
                <a:cs typeface="Cambria"/>
              </a:rPr>
              <a:t>ay</a:t>
            </a:r>
            <a:r>
              <a:rPr sz="2000" b="1" spc="225" dirty="0">
                <a:solidFill>
                  <a:schemeClr val="bg1"/>
                </a:solidFill>
                <a:latin typeface="Cambria"/>
                <a:cs typeface="Cambria"/>
              </a:rPr>
              <a:t> </a:t>
            </a:r>
            <a:r>
              <a:rPr sz="2000" b="1" spc="114" dirty="0">
                <a:solidFill>
                  <a:schemeClr val="bg1"/>
                </a:solidFill>
                <a:latin typeface="Cambria"/>
                <a:cs typeface="Cambria"/>
              </a:rPr>
              <a:t>ve</a:t>
            </a:r>
            <a:r>
              <a:rPr sz="2000" b="1" spc="240" dirty="0">
                <a:solidFill>
                  <a:schemeClr val="bg1"/>
                </a:solidFill>
                <a:latin typeface="Cambria"/>
                <a:cs typeface="Cambria"/>
              </a:rPr>
              <a:t> </a:t>
            </a:r>
            <a:r>
              <a:rPr sz="2000" b="1" spc="130" dirty="0">
                <a:solidFill>
                  <a:schemeClr val="bg1"/>
                </a:solidFill>
                <a:latin typeface="Cambria"/>
                <a:cs typeface="Cambria"/>
              </a:rPr>
              <a:t>doğum</a:t>
            </a:r>
            <a:r>
              <a:rPr sz="2000" b="1" spc="210" dirty="0">
                <a:solidFill>
                  <a:schemeClr val="bg1"/>
                </a:solidFill>
                <a:latin typeface="Cambria"/>
                <a:cs typeface="Cambria"/>
              </a:rPr>
              <a:t> </a:t>
            </a:r>
            <a:r>
              <a:rPr sz="2000" b="1" spc="95">
                <a:solidFill>
                  <a:schemeClr val="bg1"/>
                </a:solidFill>
                <a:latin typeface="Cambria"/>
                <a:cs typeface="Cambria"/>
              </a:rPr>
              <a:t>sonrası</a:t>
            </a:r>
            <a:r>
              <a:rPr sz="2000" b="1" spc="204">
                <a:solidFill>
                  <a:schemeClr val="bg1"/>
                </a:solidFill>
                <a:latin typeface="Cambria"/>
                <a:cs typeface="Cambria"/>
              </a:rPr>
              <a:t> </a:t>
            </a:r>
            <a:r>
              <a:rPr lang="tr-TR" sz="2000" b="1" spc="105">
                <a:solidFill>
                  <a:schemeClr val="bg1"/>
                </a:solidFill>
                <a:latin typeface="Cambria"/>
                <a:cs typeface="Cambria"/>
              </a:rPr>
              <a:t>6</a:t>
            </a:r>
            <a:r>
              <a:rPr sz="2000" b="1" spc="235">
                <a:solidFill>
                  <a:schemeClr val="bg1"/>
                </a:solidFill>
                <a:latin typeface="Cambria"/>
                <a:cs typeface="Cambria"/>
              </a:rPr>
              <a:t> </a:t>
            </a:r>
            <a:r>
              <a:rPr sz="2000" b="1" spc="130" dirty="0">
                <a:solidFill>
                  <a:schemeClr val="bg1"/>
                </a:solidFill>
                <a:latin typeface="Cambria"/>
                <a:cs typeface="Cambria"/>
              </a:rPr>
              <a:t>ay</a:t>
            </a:r>
            <a:r>
              <a:rPr sz="2000" b="1" spc="220" dirty="0">
                <a:solidFill>
                  <a:schemeClr val="bg1"/>
                </a:solidFill>
                <a:latin typeface="Cambria"/>
                <a:cs typeface="Cambria"/>
              </a:rPr>
              <a:t> </a:t>
            </a:r>
            <a:r>
              <a:rPr sz="2000" b="1" spc="120" dirty="0">
                <a:solidFill>
                  <a:schemeClr val="bg1"/>
                </a:solidFill>
                <a:latin typeface="Cambria"/>
                <a:cs typeface="Cambria"/>
              </a:rPr>
              <a:t>olmak</a:t>
            </a:r>
            <a:r>
              <a:rPr sz="2000" b="1" spc="215" dirty="0">
                <a:solidFill>
                  <a:schemeClr val="bg1"/>
                </a:solidFill>
                <a:latin typeface="Cambria"/>
                <a:cs typeface="Cambria"/>
              </a:rPr>
              <a:t> </a:t>
            </a:r>
            <a:r>
              <a:rPr sz="2000" b="1" spc="95" dirty="0">
                <a:solidFill>
                  <a:schemeClr val="bg1"/>
                </a:solidFill>
                <a:latin typeface="Cambria"/>
                <a:cs typeface="Cambria"/>
              </a:rPr>
              <a:t>üzere </a:t>
            </a:r>
            <a:r>
              <a:rPr sz="2000" b="1" spc="-425" dirty="0">
                <a:solidFill>
                  <a:schemeClr val="bg1"/>
                </a:solidFill>
                <a:latin typeface="Cambria"/>
                <a:cs typeface="Cambria"/>
              </a:rPr>
              <a:t> </a:t>
            </a:r>
            <a:r>
              <a:rPr sz="2000" b="1" spc="125" dirty="0">
                <a:solidFill>
                  <a:schemeClr val="bg1"/>
                </a:solidFill>
                <a:latin typeface="Cambria"/>
                <a:cs typeface="Cambria"/>
              </a:rPr>
              <a:t>toplam</a:t>
            </a:r>
            <a:r>
              <a:rPr sz="2000" b="1" spc="195" dirty="0">
                <a:solidFill>
                  <a:schemeClr val="bg1"/>
                </a:solidFill>
                <a:latin typeface="Cambria"/>
                <a:cs typeface="Cambria"/>
              </a:rPr>
              <a:t> </a:t>
            </a:r>
            <a:r>
              <a:rPr sz="2000" b="1" spc="135" dirty="0">
                <a:solidFill>
                  <a:schemeClr val="bg1"/>
                </a:solidFill>
                <a:latin typeface="Cambria"/>
                <a:cs typeface="Cambria"/>
              </a:rPr>
              <a:t>12</a:t>
            </a:r>
            <a:r>
              <a:rPr sz="2000" b="1" spc="240" dirty="0">
                <a:solidFill>
                  <a:schemeClr val="bg1"/>
                </a:solidFill>
                <a:latin typeface="Cambria"/>
                <a:cs typeface="Cambria"/>
              </a:rPr>
              <a:t> </a:t>
            </a:r>
            <a:r>
              <a:rPr sz="2000" b="1" spc="130" dirty="0">
                <a:solidFill>
                  <a:schemeClr val="bg1"/>
                </a:solidFill>
                <a:latin typeface="Cambria"/>
                <a:cs typeface="Cambria"/>
              </a:rPr>
              <a:t>ay</a:t>
            </a:r>
            <a:r>
              <a:rPr sz="2000" b="1" spc="215" dirty="0">
                <a:solidFill>
                  <a:schemeClr val="bg1"/>
                </a:solidFill>
                <a:latin typeface="Cambria"/>
                <a:cs typeface="Cambria"/>
              </a:rPr>
              <a:t> </a:t>
            </a:r>
            <a:r>
              <a:rPr sz="2000" b="1" spc="114" dirty="0">
                <a:solidFill>
                  <a:schemeClr val="bg1"/>
                </a:solidFill>
                <a:latin typeface="Cambria"/>
                <a:cs typeface="Cambria"/>
              </a:rPr>
              <a:t>süreyle,</a:t>
            </a:r>
            <a:r>
              <a:rPr sz="2000" b="1" spc="190" dirty="0">
                <a:solidFill>
                  <a:schemeClr val="bg1"/>
                </a:solidFill>
                <a:latin typeface="Cambria"/>
                <a:cs typeface="Cambria"/>
              </a:rPr>
              <a:t> </a:t>
            </a:r>
            <a:r>
              <a:rPr sz="2000" b="1" spc="95" dirty="0">
                <a:solidFill>
                  <a:schemeClr val="bg1"/>
                </a:solidFill>
                <a:latin typeface="Cambria"/>
                <a:cs typeface="Cambria"/>
              </a:rPr>
              <a:t>annelere</a:t>
            </a:r>
            <a:r>
              <a:rPr sz="2000" b="1" spc="215" dirty="0">
                <a:solidFill>
                  <a:schemeClr val="bg1"/>
                </a:solidFill>
                <a:latin typeface="Cambria"/>
                <a:cs typeface="Cambria"/>
              </a:rPr>
              <a:t> </a:t>
            </a:r>
            <a:r>
              <a:rPr sz="2000" b="1" spc="120" dirty="0">
                <a:solidFill>
                  <a:schemeClr val="bg1"/>
                </a:solidFill>
                <a:latin typeface="Cambria"/>
                <a:cs typeface="Cambria"/>
              </a:rPr>
              <a:t>günlük</a:t>
            </a:r>
            <a:r>
              <a:rPr sz="2000" b="1" spc="225" dirty="0">
                <a:solidFill>
                  <a:schemeClr val="bg1"/>
                </a:solidFill>
                <a:latin typeface="Cambria"/>
                <a:cs typeface="Cambria"/>
              </a:rPr>
              <a:t> </a:t>
            </a:r>
            <a:r>
              <a:rPr sz="2000" b="1" spc="140" dirty="0">
                <a:solidFill>
                  <a:schemeClr val="bg1"/>
                </a:solidFill>
                <a:latin typeface="Cambria"/>
                <a:cs typeface="Cambria"/>
              </a:rPr>
              <a:t>tek</a:t>
            </a:r>
            <a:r>
              <a:rPr sz="2000" b="1" spc="225" dirty="0">
                <a:solidFill>
                  <a:schemeClr val="bg1"/>
                </a:solidFill>
                <a:latin typeface="Cambria"/>
                <a:cs typeface="Cambria"/>
              </a:rPr>
              <a:t> </a:t>
            </a:r>
            <a:r>
              <a:rPr sz="2000" b="1" spc="114">
                <a:solidFill>
                  <a:schemeClr val="bg1"/>
                </a:solidFill>
                <a:latin typeface="Cambria"/>
                <a:cs typeface="Cambria"/>
              </a:rPr>
              <a:t>doz</a:t>
            </a:r>
            <a:r>
              <a:rPr sz="2000" b="1" spc="215">
                <a:solidFill>
                  <a:schemeClr val="bg1"/>
                </a:solidFill>
                <a:latin typeface="Cambria"/>
                <a:cs typeface="Cambria"/>
              </a:rPr>
              <a:t> </a:t>
            </a:r>
            <a:r>
              <a:rPr sz="2000" b="1" spc="130">
                <a:solidFill>
                  <a:srgbClr val="194157"/>
                </a:solidFill>
                <a:latin typeface="Cambria"/>
                <a:cs typeface="Cambria"/>
              </a:rPr>
              <a:t>1200</a:t>
            </a:r>
            <a:r>
              <a:rPr sz="2000" b="1" spc="235">
                <a:solidFill>
                  <a:srgbClr val="194157"/>
                </a:solidFill>
                <a:latin typeface="Cambria"/>
                <a:cs typeface="Cambria"/>
              </a:rPr>
              <a:t> </a:t>
            </a:r>
            <a:r>
              <a:rPr sz="2000" b="1" spc="50">
                <a:solidFill>
                  <a:srgbClr val="194157"/>
                </a:solidFill>
                <a:latin typeface="Cambria"/>
                <a:cs typeface="Cambria"/>
              </a:rPr>
              <a:t>IU</a:t>
            </a:r>
            <a:r>
              <a:rPr lang="tr-TR" sz="2000" b="1" spc="50">
                <a:solidFill>
                  <a:srgbClr val="194157"/>
                </a:solidFill>
                <a:latin typeface="Cambria"/>
                <a:cs typeface="Cambria"/>
              </a:rPr>
              <a:t>(9 damla d-vit3) </a:t>
            </a:r>
            <a:r>
              <a:rPr lang="tr-TR" sz="2000" b="1" spc="50">
                <a:solidFill>
                  <a:schemeClr val="bg1"/>
                </a:solidFill>
                <a:latin typeface="Cambria"/>
                <a:cs typeface="Cambria"/>
              </a:rPr>
              <a:t>D vitamini alınması önerilir</a:t>
            </a:r>
            <a:endParaRPr sz="2000">
              <a:solidFill>
                <a:schemeClr val="bg1"/>
              </a:solidFill>
              <a:latin typeface="Cambria"/>
              <a:cs typeface="Cambria"/>
            </a:endParaRPr>
          </a:p>
        </p:txBody>
      </p:sp>
      <p:pic>
        <p:nvPicPr>
          <p:cNvPr id="5" name="object 5"/>
          <p:cNvPicPr/>
          <p:nvPr/>
        </p:nvPicPr>
        <p:blipFill>
          <a:blip r:embed="rId2" cstate="print"/>
          <a:stretch>
            <a:fillRect/>
          </a:stretch>
        </p:blipFill>
        <p:spPr>
          <a:xfrm>
            <a:off x="457200" y="5347355"/>
            <a:ext cx="1042416" cy="789431"/>
          </a:xfrm>
          <a:prstGeom prst="rect">
            <a:avLst/>
          </a:prstGeom>
        </p:spPr>
      </p:pic>
      <p:sp>
        <p:nvSpPr>
          <p:cNvPr id="7" name="Metin kutusu 6">
            <a:extLst>
              <a:ext uri="{FF2B5EF4-FFF2-40B4-BE49-F238E27FC236}">
                <a16:creationId xmlns:a16="http://schemas.microsoft.com/office/drawing/2014/main" id="{65F1442F-5CBC-3177-2D62-7BC1B3D3E01F}"/>
              </a:ext>
            </a:extLst>
          </p:cNvPr>
          <p:cNvSpPr txBox="1"/>
          <p:nvPr/>
        </p:nvSpPr>
        <p:spPr>
          <a:xfrm>
            <a:off x="533400" y="1371600"/>
            <a:ext cx="8153400" cy="3631763"/>
          </a:xfrm>
          <a:prstGeom prst="rect">
            <a:avLst/>
          </a:prstGeom>
          <a:noFill/>
        </p:spPr>
        <p:txBody>
          <a:bodyPr wrap="square">
            <a:spAutoFit/>
          </a:bodyPr>
          <a:lstStyle/>
          <a:p>
            <a:pPr marL="285750" indent="-285750" algn="just" eaLnBrk="1" hangingPunct="1">
              <a:lnSpc>
                <a:spcPct val="80000"/>
              </a:lnSpc>
              <a:spcAft>
                <a:spcPts val="1200"/>
              </a:spcAft>
              <a:buClr>
                <a:schemeClr val="accent4">
                  <a:lumMod val="60000"/>
                  <a:lumOff val="40000"/>
                </a:schemeClr>
              </a:buClr>
              <a:buFont typeface="Wingdings" panose="05000000000000000000" pitchFamily="2" charset="2"/>
              <a:buChar char="Ø"/>
            </a:pPr>
            <a:r>
              <a:rPr lang="tr-TR" sz="1800">
                <a:latin typeface="Cambria" panose="02040503050406030204" pitchFamily="18" charset="0"/>
                <a:ea typeface="Cambria" panose="02040503050406030204" pitchFamily="18" charset="0"/>
              </a:rPr>
              <a:t>25(OH)D düzeyi 20 ng/ml - 30 ng/ml arasında olan  idame doz ile tedaviye başlanılır</a:t>
            </a:r>
            <a:endParaRPr lang="tr-TR" sz="1400">
              <a:latin typeface="Cambria" panose="02040503050406030204" pitchFamily="18" charset="0"/>
              <a:ea typeface="Cambria" panose="02040503050406030204" pitchFamily="18" charset="0"/>
            </a:endParaRPr>
          </a:p>
          <a:p>
            <a:pPr marL="1200150" lvl="2" indent="-285750" algn="just">
              <a:lnSpc>
                <a:spcPct val="80000"/>
              </a:lnSpc>
              <a:spcAft>
                <a:spcPts val="1200"/>
              </a:spcAft>
              <a:buFont typeface="Courier New" panose="02070309020205020404" pitchFamily="49" charset="0"/>
              <a:buChar char="o"/>
            </a:pPr>
            <a:r>
              <a:rPr lang="en-US" sz="1400">
                <a:solidFill>
                  <a:schemeClr val="tx2">
                    <a:lumMod val="50000"/>
                  </a:schemeClr>
                </a:solidFill>
                <a:latin typeface="Cambria" panose="02040503050406030204" pitchFamily="18" charset="0"/>
                <a:ea typeface="Cambria" panose="02040503050406030204" pitchFamily="18" charset="0"/>
              </a:rPr>
              <a:t>1500-2000 IU vitamin D başlanabilir</a:t>
            </a:r>
            <a:endParaRPr lang="tr-TR" sz="1400">
              <a:solidFill>
                <a:schemeClr val="tx2">
                  <a:lumMod val="50000"/>
                </a:schemeClr>
              </a:solidFill>
              <a:latin typeface="Cambria" panose="02040503050406030204" pitchFamily="18" charset="0"/>
              <a:ea typeface="Cambria" panose="02040503050406030204" pitchFamily="18" charset="0"/>
            </a:endParaRPr>
          </a:p>
          <a:p>
            <a:pPr marL="742950" lvl="1" indent="-285750" algn="just">
              <a:lnSpc>
                <a:spcPct val="80000"/>
              </a:lnSpc>
              <a:spcAft>
                <a:spcPts val="1200"/>
              </a:spcAft>
              <a:buFont typeface="Wingdings" panose="05000000000000000000" pitchFamily="2" charset="2"/>
              <a:buChar char="§"/>
            </a:pPr>
            <a:endParaRPr lang="tr-TR" sz="1400">
              <a:solidFill>
                <a:schemeClr val="tx2">
                  <a:lumMod val="50000"/>
                </a:schemeClr>
              </a:solidFill>
              <a:latin typeface="Cambria" panose="02040503050406030204" pitchFamily="18" charset="0"/>
              <a:ea typeface="Cambria" panose="02040503050406030204" pitchFamily="18" charset="0"/>
            </a:endParaRPr>
          </a:p>
          <a:p>
            <a:pPr marL="285750" indent="-285750" algn="just">
              <a:lnSpc>
                <a:spcPct val="80000"/>
              </a:lnSpc>
              <a:spcAft>
                <a:spcPts val="1200"/>
              </a:spcAft>
              <a:buClr>
                <a:schemeClr val="accent4">
                  <a:lumMod val="60000"/>
                  <a:lumOff val="40000"/>
                </a:schemeClr>
              </a:buClr>
              <a:buFont typeface="Wingdings" panose="05000000000000000000" pitchFamily="2" charset="2"/>
              <a:buChar char="Ø"/>
            </a:pPr>
            <a:r>
              <a:rPr lang="tr-TR">
                <a:latin typeface="Cambria" panose="02040503050406030204" pitchFamily="18" charset="0"/>
                <a:ea typeface="Cambria" panose="02040503050406030204" pitchFamily="18" charset="0"/>
              </a:rPr>
              <a:t>25(OH)D düzeyi 20 ng/ml altında olan bireylerde D vitamini yüklemesi yapılmalıdır</a:t>
            </a:r>
            <a:endParaRPr lang="tr-TR">
              <a:solidFill>
                <a:schemeClr val="tx2">
                  <a:lumMod val="50000"/>
                </a:schemeClr>
              </a:solidFill>
              <a:latin typeface="Cambria" panose="02040503050406030204" pitchFamily="18" charset="0"/>
              <a:ea typeface="Cambria" panose="02040503050406030204" pitchFamily="18" charset="0"/>
            </a:endParaRPr>
          </a:p>
          <a:p>
            <a:pPr marL="742950" lvl="1" indent="-285750" algn="just">
              <a:lnSpc>
                <a:spcPct val="80000"/>
              </a:lnSpc>
              <a:spcAft>
                <a:spcPts val="1200"/>
              </a:spcAft>
              <a:buClr>
                <a:schemeClr val="accent4">
                  <a:lumMod val="60000"/>
                  <a:lumOff val="40000"/>
                </a:schemeClr>
              </a:buClr>
              <a:buFont typeface="Wingdings" panose="05000000000000000000" pitchFamily="2" charset="2"/>
              <a:buChar char="§"/>
            </a:pPr>
            <a:r>
              <a:rPr lang="tr-TR" sz="1700">
                <a:latin typeface="Cambria" panose="02040503050406030204" pitchFamily="18" charset="0"/>
                <a:ea typeface="Cambria" panose="02040503050406030204" pitchFamily="18" charset="0"/>
              </a:rPr>
              <a:t>Çocuklarda D vitamini yüklemesi: 2000 IU/gün veya haftada bir kez 50.000 IU D vitamini  6 hafta süreyle verilmelidir</a:t>
            </a:r>
          </a:p>
          <a:p>
            <a:pPr marL="1200150" lvl="2" indent="-285750" algn="just">
              <a:lnSpc>
                <a:spcPct val="80000"/>
              </a:lnSpc>
              <a:spcAft>
                <a:spcPts val="1200"/>
              </a:spcAft>
              <a:buFont typeface="Courier New" panose="02070309020205020404" pitchFamily="49" charset="0"/>
              <a:buChar char="o"/>
            </a:pPr>
            <a:r>
              <a:rPr lang="tr-TR" sz="1400">
                <a:latin typeface="Cambria" panose="02040503050406030204" pitchFamily="18" charset="0"/>
                <a:ea typeface="Cambria" panose="02040503050406030204" pitchFamily="18" charset="0"/>
              </a:rPr>
              <a:t>Daha sonra 400-1000 IU/gün idame</a:t>
            </a:r>
          </a:p>
          <a:p>
            <a:pPr marL="742950" lvl="1" indent="-285750" algn="just">
              <a:lnSpc>
                <a:spcPct val="80000"/>
              </a:lnSpc>
              <a:spcAft>
                <a:spcPts val="1200"/>
              </a:spcAft>
              <a:buClr>
                <a:schemeClr val="accent4">
                  <a:lumMod val="60000"/>
                  <a:lumOff val="40000"/>
                </a:schemeClr>
              </a:buClr>
              <a:buFont typeface="Wingdings" panose="05000000000000000000" pitchFamily="2" charset="2"/>
              <a:buChar char="§"/>
            </a:pPr>
            <a:r>
              <a:rPr lang="tr-TR" sz="1700">
                <a:latin typeface="Cambria" panose="02040503050406030204" pitchFamily="18" charset="0"/>
                <a:ea typeface="Cambria" panose="02040503050406030204" pitchFamily="18" charset="0"/>
              </a:rPr>
              <a:t>Erişkinlerde D vitamini yüklemesi: 6000 IU/gün veya haftada bir kez 50.000 IU D vitamini 8 hafta süreyle verilir</a:t>
            </a:r>
          </a:p>
          <a:p>
            <a:pPr marL="1200150" lvl="2" indent="-285750" algn="just">
              <a:lnSpc>
                <a:spcPct val="80000"/>
              </a:lnSpc>
              <a:spcAft>
                <a:spcPts val="1200"/>
              </a:spcAft>
              <a:buFont typeface="Courier New" panose="02070309020205020404" pitchFamily="49" charset="0"/>
              <a:buChar char="o"/>
            </a:pPr>
            <a:r>
              <a:rPr lang="tr-TR" sz="1400">
                <a:latin typeface="Cambria" panose="02040503050406030204" pitchFamily="18" charset="0"/>
                <a:ea typeface="Cambria" panose="02040503050406030204" pitchFamily="18" charset="0"/>
              </a:rPr>
              <a:t>Daha sonra 1500-2000 IU/gün idame</a:t>
            </a:r>
            <a:endParaRPr lang="tr-TR" sz="1400" dirty="0">
              <a:latin typeface="Cambria" panose="02040503050406030204" pitchFamily="18" charset="0"/>
              <a:ea typeface="Cambria" panose="02040503050406030204" pitchFamily="18" charset="0"/>
            </a:endParaRPr>
          </a:p>
        </p:txBody>
      </p:sp>
      <p:sp>
        <p:nvSpPr>
          <p:cNvPr id="15" name="Metin kutusu 14">
            <a:extLst>
              <a:ext uri="{FF2B5EF4-FFF2-40B4-BE49-F238E27FC236}">
                <a16:creationId xmlns:a16="http://schemas.microsoft.com/office/drawing/2014/main" id="{FA7C2E06-764D-BA19-23C0-1E7DBD03AA0B}"/>
              </a:ext>
            </a:extLst>
          </p:cNvPr>
          <p:cNvSpPr txBox="1"/>
          <p:nvPr/>
        </p:nvSpPr>
        <p:spPr>
          <a:xfrm>
            <a:off x="2057400" y="533400"/>
            <a:ext cx="5105400" cy="523220"/>
          </a:xfrm>
          <a:prstGeom prst="rect">
            <a:avLst/>
          </a:prstGeom>
          <a:solidFill>
            <a:schemeClr val="accent4">
              <a:lumMod val="40000"/>
              <a:lumOff val="60000"/>
            </a:schemeClr>
          </a:solidFill>
        </p:spPr>
        <p:txBody>
          <a:bodyPr wrap="square" rtlCol="0">
            <a:spAutoFit/>
          </a:bodyPr>
          <a:lstStyle/>
          <a:p>
            <a:pPr algn="ctr"/>
            <a:r>
              <a:rPr lang="tr-TR" sz="2800"/>
              <a:t>D Vitamini Tedavisi</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CE4AC5EA-FD8C-83AB-8A86-3F2E0DA4316B}"/>
              </a:ext>
            </a:extLst>
          </p:cNvPr>
          <p:cNvSpPr txBox="1"/>
          <p:nvPr/>
        </p:nvSpPr>
        <p:spPr>
          <a:xfrm>
            <a:off x="581937" y="5486400"/>
            <a:ext cx="6352263" cy="984885"/>
          </a:xfrm>
          <a:prstGeom prst="rect">
            <a:avLst/>
          </a:prstGeom>
          <a:noFill/>
        </p:spPr>
        <p:txBody>
          <a:bodyPr wrap="square">
            <a:spAutoFit/>
          </a:bodyPr>
          <a:lstStyle/>
          <a:p>
            <a:pPr marL="342900" indent="-342900">
              <a:buClr>
                <a:schemeClr val="accent4">
                  <a:lumMod val="60000"/>
                  <a:lumOff val="40000"/>
                </a:schemeClr>
              </a:buClr>
              <a:buFont typeface="Wingdings" panose="05000000000000000000" pitchFamily="2" charset="2"/>
              <a:buChar char="Ø"/>
            </a:pPr>
            <a:r>
              <a:rPr lang="tr-TR" sz="2000">
                <a:latin typeface="Cambria" panose="02040503050406030204" pitchFamily="18" charset="0"/>
                <a:ea typeface="Cambria" panose="02040503050406030204" pitchFamily="18" charset="0"/>
                <a:sym typeface="Wingdings" panose="05000000000000000000" pitchFamily="2" charset="2"/>
              </a:rPr>
              <a:t>Desiferol tb (1tb:2000ı.u)önlemede veya eksiklik  tedavisinde 1tb/günde </a:t>
            </a:r>
          </a:p>
          <a:p>
            <a:r>
              <a:rPr lang="tr-TR">
                <a:sym typeface="Wingdings" panose="05000000000000000000" pitchFamily="2" charset="2"/>
              </a:rPr>
              <a:t>                                           </a:t>
            </a:r>
            <a:endParaRPr lang="tr-TR"/>
          </a:p>
        </p:txBody>
      </p:sp>
      <p:pic>
        <p:nvPicPr>
          <p:cNvPr id="9" name="Resim 8">
            <a:extLst>
              <a:ext uri="{FF2B5EF4-FFF2-40B4-BE49-F238E27FC236}">
                <a16:creationId xmlns:a16="http://schemas.microsoft.com/office/drawing/2014/main" id="{6F461275-885B-C76C-95FD-A17D26A3CA99}"/>
              </a:ext>
            </a:extLst>
          </p:cNvPr>
          <p:cNvPicPr>
            <a:picLocks noChangeAspect="1"/>
          </p:cNvPicPr>
          <p:nvPr/>
        </p:nvPicPr>
        <p:blipFill>
          <a:blip r:embed="rId2"/>
          <a:stretch>
            <a:fillRect/>
          </a:stretch>
        </p:blipFill>
        <p:spPr>
          <a:xfrm>
            <a:off x="848139" y="934180"/>
            <a:ext cx="710295" cy="1455360"/>
          </a:xfrm>
          <a:prstGeom prst="rect">
            <a:avLst/>
          </a:prstGeom>
        </p:spPr>
      </p:pic>
      <p:pic>
        <p:nvPicPr>
          <p:cNvPr id="11" name="Resim 10">
            <a:extLst>
              <a:ext uri="{FF2B5EF4-FFF2-40B4-BE49-F238E27FC236}">
                <a16:creationId xmlns:a16="http://schemas.microsoft.com/office/drawing/2014/main" id="{E36CC4CC-2659-494D-877C-D6FD7E29DC95}"/>
              </a:ext>
            </a:extLst>
          </p:cNvPr>
          <p:cNvPicPr>
            <a:picLocks noChangeAspect="1"/>
          </p:cNvPicPr>
          <p:nvPr/>
        </p:nvPicPr>
        <p:blipFill>
          <a:blip r:embed="rId3"/>
          <a:stretch>
            <a:fillRect/>
          </a:stretch>
        </p:blipFill>
        <p:spPr>
          <a:xfrm>
            <a:off x="6742067" y="2691173"/>
            <a:ext cx="1944733" cy="996774"/>
          </a:xfrm>
          <a:prstGeom prst="rect">
            <a:avLst/>
          </a:prstGeom>
        </p:spPr>
      </p:pic>
      <p:pic>
        <p:nvPicPr>
          <p:cNvPr id="13" name="Resim 12">
            <a:extLst>
              <a:ext uri="{FF2B5EF4-FFF2-40B4-BE49-F238E27FC236}">
                <a16:creationId xmlns:a16="http://schemas.microsoft.com/office/drawing/2014/main" id="{E2C39793-ED6B-F4BC-3921-E084B2BBEB9B}"/>
              </a:ext>
            </a:extLst>
          </p:cNvPr>
          <p:cNvPicPr>
            <a:picLocks noChangeAspect="1"/>
          </p:cNvPicPr>
          <p:nvPr/>
        </p:nvPicPr>
        <p:blipFill>
          <a:blip r:embed="rId4"/>
          <a:stretch>
            <a:fillRect/>
          </a:stretch>
        </p:blipFill>
        <p:spPr>
          <a:xfrm>
            <a:off x="838200" y="4188751"/>
            <a:ext cx="1828800" cy="1069049"/>
          </a:xfrm>
          <a:prstGeom prst="rect">
            <a:avLst/>
          </a:prstGeom>
        </p:spPr>
      </p:pic>
      <p:pic>
        <p:nvPicPr>
          <p:cNvPr id="15" name="Resim 14">
            <a:extLst>
              <a:ext uri="{FF2B5EF4-FFF2-40B4-BE49-F238E27FC236}">
                <a16:creationId xmlns:a16="http://schemas.microsoft.com/office/drawing/2014/main" id="{ED6CBCF1-F7E1-87DC-3182-E1FF86B27206}"/>
              </a:ext>
            </a:extLst>
          </p:cNvPr>
          <p:cNvPicPr>
            <a:picLocks noChangeAspect="1"/>
          </p:cNvPicPr>
          <p:nvPr/>
        </p:nvPicPr>
        <p:blipFill>
          <a:blip r:embed="rId5"/>
          <a:stretch>
            <a:fillRect/>
          </a:stretch>
        </p:blipFill>
        <p:spPr>
          <a:xfrm>
            <a:off x="6750162" y="5233403"/>
            <a:ext cx="1936638" cy="938797"/>
          </a:xfrm>
          <a:prstGeom prst="rect">
            <a:avLst/>
          </a:prstGeom>
        </p:spPr>
      </p:pic>
      <p:sp>
        <p:nvSpPr>
          <p:cNvPr id="16" name="Metin kutusu 15">
            <a:extLst>
              <a:ext uri="{FF2B5EF4-FFF2-40B4-BE49-F238E27FC236}">
                <a16:creationId xmlns:a16="http://schemas.microsoft.com/office/drawing/2014/main" id="{070EEFB8-E804-2F3A-5535-2BA6EAD34075}"/>
              </a:ext>
            </a:extLst>
          </p:cNvPr>
          <p:cNvSpPr txBox="1"/>
          <p:nvPr/>
        </p:nvSpPr>
        <p:spPr>
          <a:xfrm>
            <a:off x="1719470" y="1182623"/>
            <a:ext cx="7010400" cy="1292662"/>
          </a:xfrm>
          <a:prstGeom prst="rect">
            <a:avLst/>
          </a:prstGeom>
          <a:noFill/>
        </p:spPr>
        <p:txBody>
          <a:bodyPr wrap="square" rtlCol="0">
            <a:spAutoFit/>
          </a:bodyPr>
          <a:lstStyle/>
          <a:p>
            <a:pPr marL="342900" indent="-342900">
              <a:buClr>
                <a:schemeClr val="accent4">
                  <a:lumMod val="60000"/>
                  <a:lumOff val="40000"/>
                </a:schemeClr>
              </a:buClr>
              <a:buFont typeface="Wingdings" panose="05000000000000000000" pitchFamily="2" charset="2"/>
              <a:buChar char="Ø"/>
            </a:pPr>
            <a:r>
              <a:rPr lang="tr-TR" sz="2000">
                <a:latin typeface="Cambria" panose="02040503050406030204" pitchFamily="18" charset="0"/>
                <a:ea typeface="Cambria" panose="02040503050406030204" pitchFamily="18" charset="0"/>
              </a:rPr>
              <a:t>Devit-3 50.000I.U /15 ml oral damla(1ml=25 damla) (1 damla=166 I.U)</a:t>
            </a:r>
            <a:r>
              <a:rPr lang="tr-TR" sz="2000">
                <a:latin typeface="Cambria" panose="02040503050406030204" pitchFamily="18" charset="0"/>
                <a:ea typeface="Cambria" panose="02040503050406030204" pitchFamily="18" charset="0"/>
                <a:sym typeface="Wingdings" panose="05000000000000000000" pitchFamily="2" charset="2"/>
              </a:rPr>
              <a:t> önleme veya yetmezlik tedavisinde 5-30damla/günde önerilmektedir</a:t>
            </a:r>
          </a:p>
          <a:p>
            <a:pPr marL="285750" indent="-285750">
              <a:buClr>
                <a:schemeClr val="accent4">
                  <a:lumMod val="60000"/>
                  <a:lumOff val="40000"/>
                </a:schemeClr>
              </a:buClr>
              <a:buFont typeface="Wingdings" panose="05000000000000000000" pitchFamily="2" charset="2"/>
              <a:buChar char="Ø"/>
            </a:pPr>
            <a:endParaRPr lang="tr-TR"/>
          </a:p>
        </p:txBody>
      </p:sp>
      <p:sp>
        <p:nvSpPr>
          <p:cNvPr id="18" name="Metin kutusu 17">
            <a:extLst>
              <a:ext uri="{FF2B5EF4-FFF2-40B4-BE49-F238E27FC236}">
                <a16:creationId xmlns:a16="http://schemas.microsoft.com/office/drawing/2014/main" id="{C63D022B-969F-C3A2-542E-EAA7171B701E}"/>
              </a:ext>
            </a:extLst>
          </p:cNvPr>
          <p:cNvSpPr txBox="1"/>
          <p:nvPr/>
        </p:nvSpPr>
        <p:spPr>
          <a:xfrm>
            <a:off x="2590800" y="3916740"/>
            <a:ext cx="5815025" cy="1569660"/>
          </a:xfrm>
          <a:prstGeom prst="rect">
            <a:avLst/>
          </a:prstGeom>
          <a:noFill/>
        </p:spPr>
        <p:txBody>
          <a:bodyPr wrap="square" rtlCol="0">
            <a:spAutoFit/>
          </a:bodyPr>
          <a:lstStyle/>
          <a:p>
            <a:pPr marL="285750" indent="-285750">
              <a:buClr>
                <a:schemeClr val="accent4">
                  <a:lumMod val="60000"/>
                  <a:lumOff val="40000"/>
                </a:schemeClr>
              </a:buClr>
              <a:buFont typeface="Wingdings" panose="05000000000000000000" pitchFamily="2" charset="2"/>
              <a:buChar char="Ø"/>
            </a:pPr>
            <a:endParaRPr lang="tr-TR">
              <a:latin typeface="Cambria" panose="02040503050406030204" pitchFamily="18" charset="0"/>
              <a:ea typeface="Cambria" panose="02040503050406030204" pitchFamily="18" charset="0"/>
              <a:sym typeface="Wingdings" panose="05000000000000000000" pitchFamily="2" charset="2"/>
            </a:endParaRPr>
          </a:p>
          <a:p>
            <a:pPr marL="342900" indent="-342900">
              <a:buClr>
                <a:schemeClr val="accent4">
                  <a:lumMod val="60000"/>
                  <a:lumOff val="40000"/>
                </a:schemeClr>
              </a:buClr>
              <a:buFont typeface="Wingdings" panose="05000000000000000000" pitchFamily="2" charset="2"/>
              <a:buChar char="Ø"/>
            </a:pPr>
            <a:r>
              <a:rPr lang="tr-TR" sz="2000">
                <a:latin typeface="Cambria" panose="02040503050406030204" pitchFamily="18" charset="0"/>
                <a:ea typeface="Cambria" panose="02040503050406030204" pitchFamily="18" charset="0"/>
              </a:rPr>
              <a:t>Devit-3 , Monovit D3, D-3 Ferol </a:t>
            </a:r>
            <a:r>
              <a:rPr lang="tr-TR" sz="2000">
                <a:latin typeface="Cambria" panose="02040503050406030204" pitchFamily="18" charset="0"/>
                <a:ea typeface="Cambria" panose="02040503050406030204" pitchFamily="18" charset="0"/>
                <a:sym typeface="Wingdings" panose="05000000000000000000" pitchFamily="2" charset="2"/>
              </a:rPr>
              <a:t>eksiklik tedavisi</a:t>
            </a:r>
            <a:r>
              <a:rPr lang="tr-TR" sz="2000">
                <a:latin typeface="Cambria" panose="02040503050406030204" pitchFamily="18" charset="0"/>
                <a:ea typeface="Cambria" panose="02040503050406030204" pitchFamily="18" charset="0"/>
              </a:rPr>
              <a:t> 1 ml Ampul 7.5 mg 300.000 I.U </a:t>
            </a:r>
            <a:r>
              <a:rPr lang="tr-TR" sz="2000">
                <a:latin typeface="Cambria" panose="02040503050406030204" pitchFamily="18" charset="0"/>
                <a:ea typeface="Cambria" panose="02040503050406030204" pitchFamily="18" charset="0"/>
                <a:sym typeface="Wingdings" panose="05000000000000000000" pitchFamily="2" charset="2"/>
              </a:rPr>
              <a:t></a:t>
            </a:r>
            <a:r>
              <a:rPr lang="tr-TR" sz="2000">
                <a:latin typeface="Cambria" panose="02040503050406030204" pitchFamily="18" charset="0"/>
                <a:ea typeface="Cambria" panose="02040503050406030204" pitchFamily="18" charset="0"/>
              </a:rPr>
              <a:t>3-4 hafta ara ile 1 ml ( 300.000 U.I) im.</a:t>
            </a:r>
          </a:p>
          <a:p>
            <a:endParaRPr lang="tr-TR"/>
          </a:p>
        </p:txBody>
      </p:sp>
      <p:sp>
        <p:nvSpPr>
          <p:cNvPr id="19" name="Metin kutusu 18">
            <a:extLst>
              <a:ext uri="{FF2B5EF4-FFF2-40B4-BE49-F238E27FC236}">
                <a16:creationId xmlns:a16="http://schemas.microsoft.com/office/drawing/2014/main" id="{0BC5DBB3-0733-49AC-0C91-ADDF300B6479}"/>
              </a:ext>
            </a:extLst>
          </p:cNvPr>
          <p:cNvSpPr txBox="1"/>
          <p:nvPr/>
        </p:nvSpPr>
        <p:spPr>
          <a:xfrm>
            <a:off x="685800" y="2667000"/>
            <a:ext cx="6172200" cy="1600438"/>
          </a:xfrm>
          <a:prstGeom prst="rect">
            <a:avLst/>
          </a:prstGeom>
          <a:noFill/>
        </p:spPr>
        <p:txBody>
          <a:bodyPr wrap="square" rtlCol="0">
            <a:spAutoFit/>
          </a:bodyPr>
          <a:lstStyle/>
          <a:p>
            <a:pPr marL="342900" indent="-342900">
              <a:buClr>
                <a:schemeClr val="accent4">
                  <a:lumMod val="60000"/>
                  <a:lumOff val="40000"/>
                </a:schemeClr>
              </a:buClr>
              <a:buFont typeface="Wingdings" panose="05000000000000000000" pitchFamily="2" charset="2"/>
              <a:buChar char="Ø"/>
            </a:pPr>
            <a:r>
              <a:rPr lang="tr-TR" sz="2000">
                <a:latin typeface="Cambria" panose="02040503050406030204" pitchFamily="18" charset="0"/>
                <a:ea typeface="Cambria" panose="02040503050406030204" pitchFamily="18" charset="0"/>
              </a:rPr>
              <a:t>D-Colefor yumuşak kapsül </a:t>
            </a:r>
            <a:r>
              <a:rPr lang="tr-TR" sz="2000">
                <a:latin typeface="Cambria" panose="02040503050406030204" pitchFamily="18" charset="0"/>
                <a:ea typeface="Cambria" panose="02040503050406030204" pitchFamily="18" charset="0"/>
                <a:sym typeface="Wingdings" panose="05000000000000000000" pitchFamily="2" charset="2"/>
              </a:rPr>
              <a:t> önlemede ayda 1 kapsül, eksikliğin tedavisinde haftada 2 kapsül , 12-18 yaş arasına önlenmede 6 hf da 1 kapsül, eksikliğin tedavisinde 2 haftada 1 kapsül</a:t>
            </a:r>
          </a:p>
          <a:p>
            <a:endParaRPr lang="tr-TR"/>
          </a:p>
        </p:txBody>
      </p:sp>
      <p:sp>
        <p:nvSpPr>
          <p:cNvPr id="23" name="Metin kutusu 22">
            <a:extLst>
              <a:ext uri="{FF2B5EF4-FFF2-40B4-BE49-F238E27FC236}">
                <a16:creationId xmlns:a16="http://schemas.microsoft.com/office/drawing/2014/main" id="{010DBC3F-3F56-066C-C939-61E77CD8B88B}"/>
              </a:ext>
            </a:extLst>
          </p:cNvPr>
          <p:cNvSpPr txBox="1"/>
          <p:nvPr/>
        </p:nvSpPr>
        <p:spPr>
          <a:xfrm>
            <a:off x="1981200" y="381000"/>
            <a:ext cx="5105400" cy="523220"/>
          </a:xfrm>
          <a:prstGeom prst="rect">
            <a:avLst/>
          </a:prstGeom>
          <a:solidFill>
            <a:schemeClr val="accent4">
              <a:lumMod val="40000"/>
              <a:lumOff val="60000"/>
            </a:schemeClr>
          </a:solidFill>
        </p:spPr>
        <p:txBody>
          <a:bodyPr wrap="square" rtlCol="0">
            <a:spAutoFit/>
          </a:bodyPr>
          <a:lstStyle/>
          <a:p>
            <a:pPr algn="ctr"/>
            <a:r>
              <a:rPr lang="tr-TR" sz="2800">
                <a:latin typeface="Cambria" panose="02040503050406030204" pitchFamily="18" charset="0"/>
                <a:ea typeface="Cambria" panose="02040503050406030204" pitchFamily="18" charset="0"/>
              </a:rPr>
              <a:t>D VİTAMİNİ PREPARATLARI </a:t>
            </a:r>
          </a:p>
        </p:txBody>
      </p:sp>
    </p:spTree>
    <p:extLst>
      <p:ext uri="{BB962C8B-B14F-4D97-AF65-F5344CB8AC3E}">
        <p14:creationId xmlns:p14="http://schemas.microsoft.com/office/powerpoint/2010/main" val="41980113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F23AD24-10D5-EAB9-AF3A-8E842810D920}"/>
              </a:ext>
            </a:extLst>
          </p:cNvPr>
          <p:cNvSpPr>
            <a:spLocks noGrp="1"/>
          </p:cNvSpPr>
          <p:nvPr>
            <p:ph type="title"/>
          </p:nvPr>
        </p:nvSpPr>
        <p:spPr>
          <a:xfrm>
            <a:off x="3048000" y="1309910"/>
            <a:ext cx="5133819" cy="1280890"/>
          </a:xfrm>
        </p:spPr>
        <p:txBody>
          <a:bodyPr>
            <a:normAutofit/>
          </a:bodyPr>
          <a:lstStyle/>
          <a:p>
            <a:r>
              <a:rPr lang="tr-TR"/>
              <a:t>Öğrenim Hedefleri</a:t>
            </a:r>
          </a:p>
        </p:txBody>
      </p:sp>
      <p:sp>
        <p:nvSpPr>
          <p:cNvPr id="3" name="İçerik Yer Tutucusu 2">
            <a:extLst>
              <a:ext uri="{FF2B5EF4-FFF2-40B4-BE49-F238E27FC236}">
                <a16:creationId xmlns:a16="http://schemas.microsoft.com/office/drawing/2014/main" id="{23890AA1-BF82-D2C6-4750-69F9F8E8D6D0}"/>
              </a:ext>
            </a:extLst>
          </p:cNvPr>
          <p:cNvSpPr>
            <a:spLocks noGrp="1"/>
          </p:cNvSpPr>
          <p:nvPr>
            <p:ph idx="1"/>
          </p:nvPr>
        </p:nvSpPr>
        <p:spPr>
          <a:xfrm>
            <a:off x="3276600" y="2667000"/>
            <a:ext cx="5257800" cy="2667000"/>
          </a:xfrm>
        </p:spPr>
        <p:txBody>
          <a:bodyPr>
            <a:normAutofit fontScale="70000" lnSpcReduction="20000"/>
          </a:bodyPr>
          <a:lstStyle/>
          <a:p>
            <a:pPr>
              <a:buFont typeface="Wingdings" panose="05000000000000000000" pitchFamily="2" charset="2"/>
              <a:buChar char="Ø"/>
            </a:pPr>
            <a:r>
              <a:rPr lang="tr-TR"/>
              <a:t>Nutrisyonel eksikliğin tanımını </a:t>
            </a:r>
            <a:r>
              <a:rPr lang="tr-TR" dirty="0"/>
              <a:t>yapabilmek</a:t>
            </a:r>
          </a:p>
          <a:p>
            <a:pPr>
              <a:buFont typeface="Wingdings" panose="05000000000000000000" pitchFamily="2" charset="2"/>
              <a:buChar char="Ø"/>
            </a:pPr>
            <a:r>
              <a:rPr lang="tr-TR" dirty="0"/>
              <a:t>Makro ve </a:t>
            </a:r>
            <a:r>
              <a:rPr lang="tr-TR" dirty="0" err="1"/>
              <a:t>mikrobesin</a:t>
            </a:r>
            <a:r>
              <a:rPr lang="tr-TR" dirty="0"/>
              <a:t> öğelerinin neler olduğunu sayabilmek  </a:t>
            </a:r>
          </a:p>
          <a:p>
            <a:pPr>
              <a:buFont typeface="Wingdings" panose="05000000000000000000" pitchFamily="2" charset="2"/>
              <a:buChar char="Ø"/>
            </a:pPr>
            <a:r>
              <a:rPr lang="tr-TR"/>
              <a:t>Eksikliği sık </a:t>
            </a:r>
            <a:r>
              <a:rPr lang="tr-TR" dirty="0"/>
              <a:t>görülen vitamin ve mineralleri sayabilmek</a:t>
            </a:r>
          </a:p>
          <a:p>
            <a:pPr>
              <a:buFont typeface="Wingdings" panose="05000000000000000000" pitchFamily="2" charset="2"/>
              <a:buChar char="Ø"/>
            </a:pPr>
            <a:r>
              <a:rPr lang="tr-TR"/>
              <a:t>Eksikliği Sık </a:t>
            </a:r>
            <a:r>
              <a:rPr lang="tr-TR" dirty="0"/>
              <a:t>görülen vitamin ve mineral eksikliklerine tanı koyabilmek</a:t>
            </a:r>
          </a:p>
          <a:p>
            <a:pPr>
              <a:buFont typeface="Wingdings" panose="05000000000000000000" pitchFamily="2" charset="2"/>
              <a:buChar char="Ø"/>
            </a:pPr>
            <a:r>
              <a:rPr lang="tr-TR"/>
              <a:t>Eksikliği Sık </a:t>
            </a:r>
            <a:r>
              <a:rPr lang="tr-TR" dirty="0"/>
              <a:t>görülen vitamin ve mineral eksikliklerini yönetebilmek</a:t>
            </a:r>
          </a:p>
          <a:p>
            <a:pPr marL="0" indent="0">
              <a:buNone/>
            </a:pPr>
            <a:endParaRPr lang="tr-TR" dirty="0"/>
          </a:p>
        </p:txBody>
      </p:sp>
      <p:pic>
        <p:nvPicPr>
          <p:cNvPr id="5" name="Picture 4" descr="Beyaz ampuller ve öne çıkan tek bir sarı ampul">
            <a:extLst>
              <a:ext uri="{FF2B5EF4-FFF2-40B4-BE49-F238E27FC236}">
                <a16:creationId xmlns:a16="http://schemas.microsoft.com/office/drawing/2014/main" id="{8BE58FDF-DFAE-A60E-5653-1E39EF67A0D4}"/>
              </a:ext>
            </a:extLst>
          </p:cNvPr>
          <p:cNvPicPr>
            <a:picLocks noChangeAspect="1"/>
          </p:cNvPicPr>
          <p:nvPr/>
        </p:nvPicPr>
        <p:blipFill rotWithShape="1">
          <a:blip r:embed="rId3"/>
          <a:srcRect l="32135" r="48005" b="-2"/>
          <a:stretch/>
        </p:blipFill>
        <p:spPr>
          <a:xfrm>
            <a:off x="0" y="0"/>
            <a:ext cx="2286000" cy="6858000"/>
          </a:xfrm>
          <a:prstGeom prst="rect">
            <a:avLst/>
          </a:prstGeom>
        </p:spPr>
      </p:pic>
    </p:spTree>
    <p:extLst>
      <p:ext uri="{BB962C8B-B14F-4D97-AF65-F5344CB8AC3E}">
        <p14:creationId xmlns:p14="http://schemas.microsoft.com/office/powerpoint/2010/main" val="29343847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73058880-AFEB-9DF5-5AC7-061E1666724D}"/>
              </a:ext>
            </a:extLst>
          </p:cNvPr>
          <p:cNvSpPr txBox="1"/>
          <p:nvPr/>
        </p:nvSpPr>
        <p:spPr>
          <a:xfrm>
            <a:off x="1143000" y="2438400"/>
            <a:ext cx="7010400" cy="2554545"/>
          </a:xfrm>
          <a:prstGeom prst="rect">
            <a:avLst/>
          </a:prstGeom>
          <a:noFill/>
        </p:spPr>
        <p:txBody>
          <a:bodyPr wrap="square">
            <a:spAutoFit/>
          </a:bodyPr>
          <a:lstStyle/>
          <a:p>
            <a:pPr marL="285750" indent="-285750">
              <a:buClr>
                <a:srgbClr val="0070C0"/>
              </a:buClr>
              <a:buFont typeface="Arial" panose="020B0604020202020204" pitchFamily="34" charset="0"/>
              <a:buChar char="•"/>
            </a:pPr>
            <a:r>
              <a:rPr lang="tr-TR" sz="2000">
                <a:latin typeface="Cambria" panose="02040503050406030204" pitchFamily="18" charset="0"/>
                <a:ea typeface="Cambria" panose="02040503050406030204" pitchFamily="18" charset="0"/>
              </a:rPr>
              <a:t>Bu vitaminin vücuttaki kalış süresi oldukça uzun olduğu için eksikliğinin görülmesi yaklaşık beş ile yedi yıl sürebilmektedir</a:t>
            </a:r>
          </a:p>
          <a:p>
            <a:pPr marL="285750" indent="-285750">
              <a:buClr>
                <a:srgbClr val="0070C0"/>
              </a:buClr>
              <a:buFont typeface="Arial" panose="020B0604020202020204" pitchFamily="34" charset="0"/>
              <a:buChar char="•"/>
            </a:pPr>
            <a:endParaRPr lang="tr-TR" sz="2000">
              <a:latin typeface="Cambria" panose="02040503050406030204" pitchFamily="18" charset="0"/>
              <a:ea typeface="Cambria" panose="02040503050406030204" pitchFamily="18" charset="0"/>
            </a:endParaRPr>
          </a:p>
          <a:p>
            <a:pPr marL="285750" indent="-285750">
              <a:buClr>
                <a:srgbClr val="0070C0"/>
              </a:buClr>
              <a:buFont typeface="Arial" panose="020B0604020202020204" pitchFamily="34" charset="0"/>
              <a:buChar char="•"/>
            </a:pPr>
            <a:r>
              <a:rPr lang="tr-TR" sz="2000">
                <a:latin typeface="Cambria" panose="02040503050406030204" pitchFamily="18" charset="0"/>
                <a:ea typeface="Cambria" panose="02040503050406030204" pitchFamily="18" charset="0"/>
              </a:rPr>
              <a:t>Yapısında bulunan çift bağlar sayesinde antioksidan etki gösteririr</a:t>
            </a:r>
          </a:p>
          <a:p>
            <a:pPr marL="285750" indent="-285750">
              <a:buClr>
                <a:srgbClr val="0070C0"/>
              </a:buClr>
              <a:buFont typeface="Arial" panose="020B0604020202020204" pitchFamily="34" charset="0"/>
              <a:buChar char="•"/>
            </a:pPr>
            <a:endParaRPr lang="tr-TR" sz="2000">
              <a:latin typeface="Cambria" panose="02040503050406030204" pitchFamily="18" charset="0"/>
              <a:ea typeface="Cambria" panose="02040503050406030204" pitchFamily="18" charset="0"/>
            </a:endParaRPr>
          </a:p>
          <a:p>
            <a:pPr marL="285750" indent="-285750">
              <a:buClr>
                <a:srgbClr val="0070C0"/>
              </a:buClr>
              <a:buFont typeface="Arial" panose="020B0604020202020204" pitchFamily="34" charset="0"/>
              <a:buChar char="•"/>
            </a:pPr>
            <a:r>
              <a:rPr lang="tr-TR" sz="2000">
                <a:latin typeface="Cambria" panose="02040503050406030204" pitchFamily="18" charset="0"/>
                <a:ea typeface="Cambria" panose="02040503050406030204" pitchFamily="18" charset="0"/>
              </a:rPr>
              <a:t>Eksikliğinde hemolitik anemi görülür</a:t>
            </a:r>
          </a:p>
        </p:txBody>
      </p:sp>
      <p:sp>
        <p:nvSpPr>
          <p:cNvPr id="7" name="Metin kutusu 6">
            <a:extLst>
              <a:ext uri="{FF2B5EF4-FFF2-40B4-BE49-F238E27FC236}">
                <a16:creationId xmlns:a16="http://schemas.microsoft.com/office/drawing/2014/main" id="{ECD016F1-D6ED-141F-F6BE-F943D0F2D0ED}"/>
              </a:ext>
            </a:extLst>
          </p:cNvPr>
          <p:cNvSpPr txBox="1"/>
          <p:nvPr/>
        </p:nvSpPr>
        <p:spPr>
          <a:xfrm>
            <a:off x="2590800" y="1081497"/>
            <a:ext cx="3352800" cy="584775"/>
          </a:xfrm>
          <a:prstGeom prst="rect">
            <a:avLst/>
          </a:prstGeom>
          <a:solidFill>
            <a:schemeClr val="accent4">
              <a:lumMod val="40000"/>
              <a:lumOff val="60000"/>
            </a:schemeClr>
          </a:solidFill>
        </p:spPr>
        <p:txBody>
          <a:bodyPr wrap="square">
            <a:spAutoFit/>
          </a:bodyPr>
          <a:lstStyle/>
          <a:p>
            <a:pPr algn="ctr"/>
            <a:r>
              <a:rPr lang="tr-TR" sz="3200">
                <a:latin typeface="Cambria" panose="02040503050406030204" pitchFamily="18" charset="0"/>
                <a:ea typeface="Cambria" panose="02040503050406030204" pitchFamily="18" charset="0"/>
              </a:rPr>
              <a:t>E vitamini </a:t>
            </a:r>
          </a:p>
        </p:txBody>
      </p:sp>
      <p:pic>
        <p:nvPicPr>
          <p:cNvPr id="8" name="Picture 2">
            <a:extLst>
              <a:ext uri="{FF2B5EF4-FFF2-40B4-BE49-F238E27FC236}">
                <a16:creationId xmlns:a16="http://schemas.microsoft.com/office/drawing/2014/main" id="{481BAA3A-B77D-13F3-1076-2BB958A6D4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6048" y="4419600"/>
            <a:ext cx="2692152" cy="18144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11076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CAAEAFD3-6B7C-0C67-85A8-64CC9A0C8BAB}"/>
              </a:ext>
            </a:extLst>
          </p:cNvPr>
          <p:cNvSpPr txBox="1"/>
          <p:nvPr/>
        </p:nvSpPr>
        <p:spPr>
          <a:xfrm>
            <a:off x="990600" y="2362200"/>
            <a:ext cx="7467600" cy="3170099"/>
          </a:xfrm>
          <a:prstGeom prst="rect">
            <a:avLst/>
          </a:prstGeom>
          <a:noFill/>
        </p:spPr>
        <p:txBody>
          <a:bodyPr wrap="square">
            <a:spAutoFit/>
          </a:bodyPr>
          <a:lstStyle/>
          <a:p>
            <a:pPr marL="342900" indent="-342900">
              <a:buClr>
                <a:srgbClr val="0070C0"/>
              </a:buClr>
              <a:buFont typeface="Wingdings" panose="05000000000000000000" pitchFamily="2" charset="2"/>
              <a:buChar char="Ø"/>
            </a:pPr>
            <a:r>
              <a:rPr lang="tr-TR" sz="2000">
                <a:latin typeface="Cambria" panose="02040503050406030204" pitchFamily="18" charset="0"/>
                <a:ea typeface="Cambria" panose="02040503050406030204" pitchFamily="18" charset="0"/>
              </a:rPr>
              <a:t>Tolere edilebilir üst limit (UL) günlük 1000 miligram olarak belirlenmiştir. Fazla E vitamini alımına bağlı kanama riski artar ve grip benzeri semptomlar görülür. </a:t>
            </a:r>
          </a:p>
          <a:p>
            <a:pPr marL="342900" indent="-342900">
              <a:buClr>
                <a:srgbClr val="0070C0"/>
              </a:buClr>
              <a:buFont typeface="Wingdings" panose="05000000000000000000" pitchFamily="2" charset="2"/>
              <a:buChar char="Ø"/>
            </a:pPr>
            <a:endParaRPr lang="tr-TR" sz="2000">
              <a:latin typeface="Cambria" panose="02040503050406030204" pitchFamily="18" charset="0"/>
              <a:ea typeface="Cambria" panose="02040503050406030204" pitchFamily="18" charset="0"/>
            </a:endParaRPr>
          </a:p>
          <a:p>
            <a:pPr marL="342900" indent="-342900">
              <a:buClr>
                <a:srgbClr val="0070C0"/>
              </a:buClr>
              <a:buFont typeface="Wingdings" panose="05000000000000000000" pitchFamily="2" charset="2"/>
              <a:buChar char="Ø"/>
            </a:pPr>
            <a:r>
              <a:rPr lang="tr-TR" sz="2000">
                <a:latin typeface="Cambria" panose="02040503050406030204" pitchFamily="18" charset="0"/>
                <a:ea typeface="Cambria" panose="02040503050406030204" pitchFamily="18" charset="0"/>
              </a:rPr>
              <a:t>Nonalkolik steatohepatit, yaşa bağlı maküla dejenerasyonu ve spesifik eksikliği dışında verilmesinin klinik yararları gösterilmemiştir</a:t>
            </a:r>
          </a:p>
          <a:p>
            <a:pPr marL="342900" indent="-342900">
              <a:buClr>
                <a:srgbClr val="0070C0"/>
              </a:buClr>
              <a:buFont typeface="Wingdings" panose="05000000000000000000" pitchFamily="2" charset="2"/>
              <a:buChar char="Ø"/>
            </a:pPr>
            <a:endParaRPr lang="tr-TR" sz="2000">
              <a:latin typeface="Cambria" panose="02040503050406030204" pitchFamily="18" charset="0"/>
              <a:ea typeface="Cambria" panose="02040503050406030204" pitchFamily="18" charset="0"/>
            </a:endParaRPr>
          </a:p>
          <a:p>
            <a:pPr marL="342900" indent="-342900">
              <a:buClr>
                <a:srgbClr val="0070C0"/>
              </a:buClr>
              <a:buFont typeface="Wingdings" panose="05000000000000000000" pitchFamily="2" charset="2"/>
              <a:buChar char="Ø"/>
            </a:pPr>
            <a:r>
              <a:rPr lang="tr-TR" sz="2000" b="0" i="0">
                <a:solidFill>
                  <a:srgbClr val="232323"/>
                </a:solidFill>
                <a:effectLst/>
                <a:latin typeface="Cambria" panose="02040503050406030204" pitchFamily="18" charset="0"/>
                <a:ea typeface="Cambria" panose="02040503050406030204" pitchFamily="18" charset="0"/>
              </a:rPr>
              <a:t>0,5 mg/dL'nin altındaki alfa-tokoferol düzeylerinin yetersiz olduğu kabul edilir</a:t>
            </a:r>
          </a:p>
        </p:txBody>
      </p:sp>
      <p:sp>
        <p:nvSpPr>
          <p:cNvPr id="6" name="Metin kutusu 5">
            <a:extLst>
              <a:ext uri="{FF2B5EF4-FFF2-40B4-BE49-F238E27FC236}">
                <a16:creationId xmlns:a16="http://schemas.microsoft.com/office/drawing/2014/main" id="{6ACD405B-237C-B2A7-8AFD-5F8BD2EBA22B}"/>
              </a:ext>
            </a:extLst>
          </p:cNvPr>
          <p:cNvSpPr txBox="1"/>
          <p:nvPr/>
        </p:nvSpPr>
        <p:spPr>
          <a:xfrm>
            <a:off x="2590800" y="1081497"/>
            <a:ext cx="3352800" cy="584775"/>
          </a:xfrm>
          <a:prstGeom prst="rect">
            <a:avLst/>
          </a:prstGeom>
          <a:solidFill>
            <a:schemeClr val="accent4">
              <a:lumMod val="40000"/>
              <a:lumOff val="60000"/>
            </a:schemeClr>
          </a:solidFill>
        </p:spPr>
        <p:txBody>
          <a:bodyPr wrap="square">
            <a:spAutoFit/>
          </a:bodyPr>
          <a:lstStyle/>
          <a:p>
            <a:pPr algn="ctr"/>
            <a:r>
              <a:rPr lang="tr-TR" sz="3200">
                <a:latin typeface="Cambria" panose="02040503050406030204" pitchFamily="18" charset="0"/>
                <a:ea typeface="Cambria" panose="02040503050406030204" pitchFamily="18" charset="0"/>
              </a:rPr>
              <a:t>E vitamini </a:t>
            </a:r>
          </a:p>
        </p:txBody>
      </p:sp>
    </p:spTree>
    <p:extLst>
      <p:ext uri="{BB962C8B-B14F-4D97-AF65-F5344CB8AC3E}">
        <p14:creationId xmlns:p14="http://schemas.microsoft.com/office/powerpoint/2010/main" val="30630171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evitamini testi">
            <a:extLst>
              <a:ext uri="{FF2B5EF4-FFF2-40B4-BE49-F238E27FC236}">
                <a16:creationId xmlns:a16="http://schemas.microsoft.com/office/drawing/2014/main" id="{63739AB2-70D2-6584-0719-BFEAC49465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723629"/>
            <a:ext cx="3733800" cy="27271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Metin kutusu 5">
            <a:extLst>
              <a:ext uri="{FF2B5EF4-FFF2-40B4-BE49-F238E27FC236}">
                <a16:creationId xmlns:a16="http://schemas.microsoft.com/office/drawing/2014/main" id="{F30F9FD8-F8D0-7F5F-009C-F5490EF862B0}"/>
              </a:ext>
            </a:extLst>
          </p:cNvPr>
          <p:cNvSpPr txBox="1"/>
          <p:nvPr/>
        </p:nvSpPr>
        <p:spPr>
          <a:xfrm>
            <a:off x="4572000" y="1295400"/>
            <a:ext cx="3886200" cy="1631216"/>
          </a:xfrm>
          <a:prstGeom prst="rect">
            <a:avLst/>
          </a:prstGeom>
          <a:noFill/>
        </p:spPr>
        <p:txBody>
          <a:bodyPr wrap="square">
            <a:spAutoFit/>
          </a:bodyPr>
          <a:lstStyle/>
          <a:p>
            <a:pPr marL="342900" indent="-342900" algn="just">
              <a:buClr>
                <a:srgbClr val="0070C0"/>
              </a:buClr>
              <a:buFont typeface="Wingdings" panose="05000000000000000000" pitchFamily="2" charset="2"/>
              <a:buChar char="§"/>
            </a:pPr>
            <a:r>
              <a:rPr lang="tr-TR" sz="2000">
                <a:solidFill>
                  <a:schemeClr val="tx1">
                    <a:lumMod val="75000"/>
                    <a:lumOff val="25000"/>
                  </a:schemeClr>
                </a:solidFill>
                <a:latin typeface="Cambria" panose="02040503050406030204" pitchFamily="18" charset="0"/>
                <a:ea typeface="Cambria" panose="02040503050406030204" pitchFamily="18" charset="0"/>
              </a:rPr>
              <a:t>Yeşil yapraklı bitkiler, yağlı tohumlar ve bunlardan elde edilen yağlar, tahıl taneleri ve kuru baklagiller, </a:t>
            </a:r>
            <a:r>
              <a:rPr lang="tr-TR" sz="2000">
                <a:latin typeface="Cambria" panose="02040503050406030204" pitchFamily="18" charset="0"/>
                <a:ea typeface="Cambria" panose="02040503050406030204" pitchFamily="18" charset="0"/>
              </a:rPr>
              <a:t>et, yumurta ve balıkta  bulunur</a:t>
            </a:r>
          </a:p>
        </p:txBody>
      </p:sp>
      <p:sp>
        <p:nvSpPr>
          <p:cNvPr id="8" name="Metin kutusu 7">
            <a:extLst>
              <a:ext uri="{FF2B5EF4-FFF2-40B4-BE49-F238E27FC236}">
                <a16:creationId xmlns:a16="http://schemas.microsoft.com/office/drawing/2014/main" id="{FED6334C-A027-A390-8D91-70FCF467B744}"/>
              </a:ext>
            </a:extLst>
          </p:cNvPr>
          <p:cNvSpPr txBox="1"/>
          <p:nvPr/>
        </p:nvSpPr>
        <p:spPr>
          <a:xfrm>
            <a:off x="1143000" y="4343400"/>
            <a:ext cx="7086600" cy="1938992"/>
          </a:xfrm>
          <a:prstGeom prst="rect">
            <a:avLst/>
          </a:prstGeom>
          <a:noFill/>
        </p:spPr>
        <p:txBody>
          <a:bodyPr wrap="square">
            <a:spAutoFit/>
          </a:bodyPr>
          <a:lstStyle/>
          <a:p>
            <a:pPr marL="285750" indent="-285750">
              <a:buClr>
                <a:srgbClr val="0070C0"/>
              </a:buClr>
              <a:buFont typeface="Wingdings" panose="05000000000000000000" pitchFamily="2" charset="2"/>
              <a:buChar char="§"/>
            </a:pPr>
            <a:r>
              <a:rPr lang="tr-TR" sz="2000">
                <a:solidFill>
                  <a:srgbClr val="232323"/>
                </a:solidFill>
                <a:latin typeface="Cambria" panose="02040503050406030204" pitchFamily="18" charset="0"/>
                <a:ea typeface="Cambria" panose="02040503050406030204" pitchFamily="18" charset="0"/>
              </a:rPr>
              <a:t>Günlük ihtiyaç yetişkin erkeklerde 10 mg ,kadınlarda 8 mg ,çocuklarda 3-10 mg arasında değişmektedir </a:t>
            </a:r>
          </a:p>
          <a:p>
            <a:pPr marL="285750" indent="-285750">
              <a:buClr>
                <a:srgbClr val="0070C0"/>
              </a:buClr>
              <a:buFont typeface="Wingdings" panose="05000000000000000000" pitchFamily="2" charset="2"/>
              <a:buChar char="§"/>
            </a:pPr>
            <a:endParaRPr lang="tr-TR" sz="2000">
              <a:solidFill>
                <a:srgbClr val="232323"/>
              </a:solidFill>
              <a:latin typeface="Cambria" panose="02040503050406030204" pitchFamily="18" charset="0"/>
              <a:ea typeface="Cambria" panose="02040503050406030204" pitchFamily="18" charset="0"/>
            </a:endParaRPr>
          </a:p>
          <a:p>
            <a:pPr marL="285750" indent="-285750">
              <a:buClr>
                <a:srgbClr val="0070C0"/>
              </a:buClr>
              <a:buFont typeface="Wingdings" panose="05000000000000000000" pitchFamily="2" charset="2"/>
              <a:buChar char="§"/>
            </a:pPr>
            <a:r>
              <a:rPr lang="tr-TR" sz="2000">
                <a:solidFill>
                  <a:srgbClr val="232323"/>
                </a:solidFill>
                <a:latin typeface="Cambria" panose="02040503050406030204" pitchFamily="18" charset="0"/>
                <a:ea typeface="Cambria" panose="02040503050406030204" pitchFamily="18" charset="0"/>
              </a:rPr>
              <a:t>Alfa-tekaferol eşdeğeri olarak günlük ihtiyaç 1-10 yaş ve &gt;25 yaş için 800 ıu ,11-24 yaş ,gebeler ve emzirenler için 1200 ıu dur</a:t>
            </a:r>
          </a:p>
        </p:txBody>
      </p:sp>
    </p:spTree>
    <p:extLst>
      <p:ext uri="{BB962C8B-B14F-4D97-AF65-F5344CB8AC3E}">
        <p14:creationId xmlns:p14="http://schemas.microsoft.com/office/powerpoint/2010/main" val="28338469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2" name="Picture 6" descr="K Vitamini Nelerde Var? 40 Besin - Hipokrat Sağlık Bilim Dergisi">
            <a:extLst>
              <a:ext uri="{FF2B5EF4-FFF2-40B4-BE49-F238E27FC236}">
                <a16:creationId xmlns:a16="http://schemas.microsoft.com/office/drawing/2014/main" id="{526F4AD6-C283-4B09-D35A-722EF7E0DF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366" r="7635" b="1"/>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16">
            <a:extLst>
              <a:ext uri="{FF2B5EF4-FFF2-40B4-BE49-F238E27FC236}">
                <a16:creationId xmlns:a16="http://schemas.microsoft.com/office/drawing/2014/main" id="{B7EE2057-266C-4495-B94A-C142B7BB34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518" y="486459"/>
            <a:ext cx="8420581" cy="5883295"/>
          </a:xfrm>
          <a:custGeom>
            <a:avLst/>
            <a:gdLst>
              <a:gd name="connsiteX0" fmla="*/ 11005446 w 11227442"/>
              <a:gd name="connsiteY0" fmla="*/ 5592355 h 5883295"/>
              <a:gd name="connsiteX1" fmla="*/ 10923594 w 11227442"/>
              <a:gd name="connsiteY1" fmla="*/ 5674207 h 5883295"/>
              <a:gd name="connsiteX2" fmla="*/ 11005446 w 11227442"/>
              <a:gd name="connsiteY2" fmla="*/ 5756059 h 5883295"/>
              <a:gd name="connsiteX3" fmla="*/ 11087298 w 11227442"/>
              <a:gd name="connsiteY3" fmla="*/ 5674207 h 5883295"/>
              <a:gd name="connsiteX4" fmla="*/ 11005446 w 11227442"/>
              <a:gd name="connsiteY4" fmla="*/ 5592355 h 5883295"/>
              <a:gd name="connsiteX5" fmla="*/ 211551 w 11227442"/>
              <a:gd name="connsiteY5" fmla="*/ 5592355 h 5883295"/>
              <a:gd name="connsiteX6" fmla="*/ 129698 w 11227442"/>
              <a:gd name="connsiteY6" fmla="*/ 5674207 h 5883295"/>
              <a:gd name="connsiteX7" fmla="*/ 211551 w 11227442"/>
              <a:gd name="connsiteY7" fmla="*/ 5756059 h 5883295"/>
              <a:gd name="connsiteX8" fmla="*/ 293402 w 11227442"/>
              <a:gd name="connsiteY8" fmla="*/ 5674207 h 5883295"/>
              <a:gd name="connsiteX9" fmla="*/ 211551 w 11227442"/>
              <a:gd name="connsiteY9" fmla="*/ 5592355 h 5883295"/>
              <a:gd name="connsiteX10" fmla="*/ 211551 w 11227442"/>
              <a:gd name="connsiteY10" fmla="*/ 128350 h 5883295"/>
              <a:gd name="connsiteX11" fmla="*/ 138754 w 11227442"/>
              <a:gd name="connsiteY11" fmla="*/ 201147 h 5883295"/>
              <a:gd name="connsiteX12" fmla="*/ 211551 w 11227442"/>
              <a:gd name="connsiteY12" fmla="*/ 273944 h 5883295"/>
              <a:gd name="connsiteX13" fmla="*/ 284348 w 11227442"/>
              <a:gd name="connsiteY13" fmla="*/ 201147 h 5883295"/>
              <a:gd name="connsiteX14" fmla="*/ 211551 w 11227442"/>
              <a:gd name="connsiteY14" fmla="*/ 128350 h 5883295"/>
              <a:gd name="connsiteX15" fmla="*/ 11005446 w 11227442"/>
              <a:gd name="connsiteY15" fmla="*/ 110367 h 5883295"/>
              <a:gd name="connsiteX16" fmla="*/ 10923594 w 11227442"/>
              <a:gd name="connsiteY16" fmla="*/ 192219 h 5883295"/>
              <a:gd name="connsiteX17" fmla="*/ 11005446 w 11227442"/>
              <a:gd name="connsiteY17" fmla="*/ 274071 h 5883295"/>
              <a:gd name="connsiteX18" fmla="*/ 11087298 w 11227442"/>
              <a:gd name="connsiteY18" fmla="*/ 192219 h 5883295"/>
              <a:gd name="connsiteX19" fmla="*/ 11005446 w 11227442"/>
              <a:gd name="connsiteY19" fmla="*/ 110367 h 5883295"/>
              <a:gd name="connsiteX20" fmla="*/ 0 w 11227442"/>
              <a:gd name="connsiteY20" fmla="*/ 0 h 5883295"/>
              <a:gd name="connsiteX21" fmla="*/ 11227442 w 11227442"/>
              <a:gd name="connsiteY21" fmla="*/ 0 h 5883295"/>
              <a:gd name="connsiteX22" fmla="*/ 11227442 w 11227442"/>
              <a:gd name="connsiteY22" fmla="*/ 5883295 h 5883295"/>
              <a:gd name="connsiteX23" fmla="*/ 0 w 11227442"/>
              <a:gd name="connsiteY23" fmla="*/ 5883295 h 5883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227442" h="5883295">
                <a:moveTo>
                  <a:pt x="11005446" y="5592355"/>
                </a:moveTo>
                <a:cubicBezTo>
                  <a:pt x="10960240" y="5592355"/>
                  <a:pt x="10923594" y="5629001"/>
                  <a:pt x="10923594" y="5674207"/>
                </a:cubicBezTo>
                <a:cubicBezTo>
                  <a:pt x="10923594" y="5719413"/>
                  <a:pt x="10960240" y="5756059"/>
                  <a:pt x="11005446" y="5756059"/>
                </a:cubicBezTo>
                <a:cubicBezTo>
                  <a:pt x="11050652" y="5756059"/>
                  <a:pt x="11087298" y="5719413"/>
                  <a:pt x="11087298" y="5674207"/>
                </a:cubicBezTo>
                <a:cubicBezTo>
                  <a:pt x="11087298" y="5629001"/>
                  <a:pt x="11050652" y="5592355"/>
                  <a:pt x="11005446" y="5592355"/>
                </a:cubicBezTo>
                <a:close/>
                <a:moveTo>
                  <a:pt x="211551" y="5592355"/>
                </a:moveTo>
                <a:cubicBezTo>
                  <a:pt x="166344" y="5592355"/>
                  <a:pt x="129698" y="5629001"/>
                  <a:pt x="129698" y="5674207"/>
                </a:cubicBezTo>
                <a:cubicBezTo>
                  <a:pt x="129698" y="5719413"/>
                  <a:pt x="166344" y="5756059"/>
                  <a:pt x="211551" y="5756059"/>
                </a:cubicBezTo>
                <a:cubicBezTo>
                  <a:pt x="256756" y="5756059"/>
                  <a:pt x="293402" y="5719413"/>
                  <a:pt x="293402" y="5674207"/>
                </a:cubicBezTo>
                <a:cubicBezTo>
                  <a:pt x="293402" y="5629001"/>
                  <a:pt x="256756" y="5592355"/>
                  <a:pt x="211551" y="5592355"/>
                </a:cubicBezTo>
                <a:close/>
                <a:moveTo>
                  <a:pt x="211551" y="128350"/>
                </a:moveTo>
                <a:cubicBezTo>
                  <a:pt x="171346" y="128350"/>
                  <a:pt x="138754" y="160942"/>
                  <a:pt x="138754" y="201147"/>
                </a:cubicBezTo>
                <a:cubicBezTo>
                  <a:pt x="138754" y="241352"/>
                  <a:pt x="171346" y="273944"/>
                  <a:pt x="211551" y="273944"/>
                </a:cubicBezTo>
                <a:cubicBezTo>
                  <a:pt x="251756" y="273944"/>
                  <a:pt x="284348" y="241352"/>
                  <a:pt x="284348" y="201147"/>
                </a:cubicBezTo>
                <a:cubicBezTo>
                  <a:pt x="284348" y="160942"/>
                  <a:pt x="251756" y="128350"/>
                  <a:pt x="211551" y="128350"/>
                </a:cubicBezTo>
                <a:close/>
                <a:moveTo>
                  <a:pt x="11005446" y="110367"/>
                </a:moveTo>
                <a:cubicBezTo>
                  <a:pt x="10960240" y="110367"/>
                  <a:pt x="10923594" y="147013"/>
                  <a:pt x="10923594" y="192219"/>
                </a:cubicBezTo>
                <a:cubicBezTo>
                  <a:pt x="10923594" y="237425"/>
                  <a:pt x="10960240" y="274071"/>
                  <a:pt x="11005446" y="274071"/>
                </a:cubicBezTo>
                <a:cubicBezTo>
                  <a:pt x="11050652" y="274071"/>
                  <a:pt x="11087298" y="237425"/>
                  <a:pt x="11087298" y="192219"/>
                </a:cubicBezTo>
                <a:cubicBezTo>
                  <a:pt x="11087298" y="147013"/>
                  <a:pt x="11050652" y="110367"/>
                  <a:pt x="11005446" y="110367"/>
                </a:cubicBezTo>
                <a:close/>
                <a:moveTo>
                  <a:pt x="0" y="0"/>
                </a:moveTo>
                <a:lnTo>
                  <a:pt x="11227442" y="0"/>
                </a:lnTo>
                <a:lnTo>
                  <a:pt x="11227442" y="5883295"/>
                </a:lnTo>
                <a:lnTo>
                  <a:pt x="0" y="5883295"/>
                </a:lnTo>
                <a:close/>
              </a:path>
            </a:pathLst>
          </a:custGeom>
          <a:blipFill dpi="0" rotWithShape="1">
            <a:blip r:embed="rId4">
              <a:alphaModFix amt="90000"/>
              <a:duotone>
                <a:schemeClr val="bg2">
                  <a:shade val="45000"/>
                  <a:satMod val="135000"/>
                </a:schemeClr>
                <a:prstClr val="white"/>
              </a:duotone>
            </a:blip>
            <a:srcRect/>
            <a:tile tx="0" ty="0" sx="90000" sy="100000" flip="none" algn="ctr"/>
          </a:blipFill>
          <a:ln w="6350">
            <a:gradFill>
              <a:gsLst>
                <a:gs pos="0">
                  <a:schemeClr val="bg1">
                    <a:alpha val="55000"/>
                  </a:schemeClr>
                </a:gs>
                <a:gs pos="74000">
                  <a:schemeClr val="bg1">
                    <a:alpha val="40000"/>
                  </a:schemeClr>
                </a:gs>
                <a:gs pos="82000">
                  <a:schemeClr val="bg1">
                    <a:alpha val="88000"/>
                  </a:schemeClr>
                </a:gs>
                <a:gs pos="100000">
                  <a:schemeClr val="bg1">
                    <a:alpha val="0"/>
                  </a:schemeClr>
                </a:gs>
              </a:gsLst>
              <a:lin ang="5400000" scaled="1"/>
            </a:gradFill>
          </a:ln>
          <a:effectLst>
            <a:outerShdw blurRad="114300" dist="127000" dir="5400000" sx="99000" sy="99000" algn="t" rotWithShape="0">
              <a:prstClr val="black">
                <a:alpha val="40000"/>
              </a:prstClr>
            </a:outerShdw>
          </a:effectLst>
          <a:scene3d>
            <a:camera prst="orthographicFront"/>
            <a:lightRig rig="twoPt" dir="t"/>
          </a:scene3d>
          <a:sp3d>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D8F12C8B-6525-4705-B596-305DE91D96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6597" y="564162"/>
            <a:ext cx="8280588" cy="5728876"/>
            <a:chOff x="568797" y="564162"/>
            <a:chExt cx="11040784" cy="5728876"/>
          </a:xfrm>
        </p:grpSpPr>
        <p:sp>
          <p:nvSpPr>
            <p:cNvPr id="12" name="Donut 20">
              <a:extLst>
                <a:ext uri="{FF2B5EF4-FFF2-40B4-BE49-F238E27FC236}">
                  <a16:creationId xmlns:a16="http://schemas.microsoft.com/office/drawing/2014/main" id="{1C9F0F34-E0EE-4A58-8003-C3D7C1DF8D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8797" y="564162"/>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Donut 26">
              <a:extLst>
                <a:ext uri="{FF2B5EF4-FFF2-40B4-BE49-F238E27FC236}">
                  <a16:creationId xmlns:a16="http://schemas.microsoft.com/office/drawing/2014/main" id="{18245E17-D4B9-484B-9F4B-151B25DD50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2693" y="564162"/>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onut 27">
              <a:extLst>
                <a:ext uri="{FF2B5EF4-FFF2-40B4-BE49-F238E27FC236}">
                  <a16:creationId xmlns:a16="http://schemas.microsoft.com/office/drawing/2014/main" id="{52467D6D-547C-44F4-AC04-CD30195E1A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8797" y="6046150"/>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Donut 28">
              <a:extLst>
                <a:ext uri="{FF2B5EF4-FFF2-40B4-BE49-F238E27FC236}">
                  <a16:creationId xmlns:a16="http://schemas.microsoft.com/office/drawing/2014/main" id="{3A01A0F8-8809-46A4-92FB-B5272F4BF5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2693" y="6046150"/>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 name="Metin kutusu 3">
            <a:extLst>
              <a:ext uri="{FF2B5EF4-FFF2-40B4-BE49-F238E27FC236}">
                <a16:creationId xmlns:a16="http://schemas.microsoft.com/office/drawing/2014/main" id="{0ED0BA8A-E57B-F1BA-8A69-0BE2972C9552}"/>
              </a:ext>
            </a:extLst>
          </p:cNvPr>
          <p:cNvSpPr txBox="1"/>
          <p:nvPr/>
        </p:nvSpPr>
        <p:spPr>
          <a:xfrm>
            <a:off x="2743200" y="1363132"/>
            <a:ext cx="2838449" cy="618068"/>
          </a:xfrm>
          <a:prstGeom prst="rect">
            <a:avLst/>
          </a:prstGeom>
          <a:solidFill>
            <a:schemeClr val="accent4">
              <a:lumMod val="40000"/>
              <a:lumOff val="60000"/>
            </a:schemeClr>
          </a:solidFill>
        </p:spPr>
        <p:txBody>
          <a:bodyPr vert="horz" lIns="91440" tIns="45720" rIns="91440" bIns="45720" rtlCol="0" anchor="ctr">
            <a:normAutofit/>
          </a:bodyPr>
          <a:lstStyle/>
          <a:p>
            <a:pPr algn="ctr">
              <a:spcBef>
                <a:spcPct val="0"/>
              </a:spcBef>
              <a:spcAft>
                <a:spcPts val="600"/>
              </a:spcAft>
            </a:pPr>
            <a:r>
              <a:rPr lang="en-US" sz="3200">
                <a:ln w="3175" cmpd="sng">
                  <a:noFill/>
                </a:ln>
                <a:solidFill>
                  <a:schemeClr val="tx1">
                    <a:lumMod val="85000"/>
                    <a:lumOff val="15000"/>
                  </a:schemeClr>
                </a:solidFill>
                <a:latin typeface="Cambria" panose="02040503050406030204" pitchFamily="18" charset="0"/>
                <a:ea typeface="Cambria" panose="02040503050406030204" pitchFamily="18" charset="0"/>
                <a:cs typeface="+mj-cs"/>
              </a:rPr>
              <a:t>K VİTAMİNİ</a:t>
            </a:r>
          </a:p>
        </p:txBody>
      </p:sp>
      <p:cxnSp>
        <p:nvCxnSpPr>
          <p:cNvPr id="17" name="Straight Connector 16">
            <a:extLst>
              <a:ext uri="{FF2B5EF4-FFF2-40B4-BE49-F238E27FC236}">
                <a16:creationId xmlns:a16="http://schemas.microsoft.com/office/drawing/2014/main" id="{684B066E-49B3-4475-B1C6-3A570F120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126" y="2421466"/>
            <a:ext cx="7055474" cy="0"/>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Metin kutusu 2">
            <a:extLst>
              <a:ext uri="{FF2B5EF4-FFF2-40B4-BE49-F238E27FC236}">
                <a16:creationId xmlns:a16="http://schemas.microsoft.com/office/drawing/2014/main" id="{57DA4779-E1F0-AEEF-46F3-70584B055E82}"/>
              </a:ext>
            </a:extLst>
          </p:cNvPr>
          <p:cNvSpPr txBox="1"/>
          <p:nvPr/>
        </p:nvSpPr>
        <p:spPr>
          <a:xfrm>
            <a:off x="971550" y="2556932"/>
            <a:ext cx="7200897" cy="3318936"/>
          </a:xfrm>
          <a:prstGeom prst="rect">
            <a:avLst/>
          </a:prstGeom>
        </p:spPr>
        <p:txBody>
          <a:bodyPr vert="horz" lIns="91440" tIns="45720" rIns="91440" bIns="45720" rtlCol="0" anchor="t">
            <a:normAutofit/>
          </a:bodyPr>
          <a:lstStyle/>
          <a:p>
            <a:pPr marL="285750" indent="-285750">
              <a:spcBef>
                <a:spcPct val="20000"/>
              </a:spcBef>
              <a:spcAft>
                <a:spcPts val="600"/>
              </a:spcAft>
              <a:buClr>
                <a:srgbClr val="00B0F0"/>
              </a:buClr>
              <a:buSzPct val="115000"/>
              <a:buFont typeface="Arial"/>
              <a:buChar char="•"/>
            </a:pPr>
            <a:r>
              <a:rPr lang="en-US" sz="2000">
                <a:solidFill>
                  <a:schemeClr val="tx1">
                    <a:lumMod val="85000"/>
                    <a:lumOff val="15000"/>
                  </a:schemeClr>
                </a:solidFill>
                <a:latin typeface="Cambria" panose="02040503050406030204" pitchFamily="18" charset="0"/>
                <a:ea typeface="Cambria" panose="02040503050406030204" pitchFamily="18" charset="0"/>
              </a:rPr>
              <a:t>K vitamini eksikliğinin tipik belirtisi, aşırı kanamadır</a:t>
            </a:r>
            <a:endParaRPr lang="en-US" sz="2000" b="0" i="0">
              <a:solidFill>
                <a:schemeClr val="tx1">
                  <a:lumMod val="85000"/>
                  <a:lumOff val="15000"/>
                </a:schemeClr>
              </a:solidFill>
              <a:latin typeface="Cambria" panose="02040503050406030204" pitchFamily="18" charset="0"/>
              <a:ea typeface="Cambria" panose="02040503050406030204" pitchFamily="18" charset="0"/>
            </a:endParaRPr>
          </a:p>
          <a:p>
            <a:pPr marL="285750" indent="-285750">
              <a:spcBef>
                <a:spcPct val="20000"/>
              </a:spcBef>
              <a:spcAft>
                <a:spcPts val="600"/>
              </a:spcAft>
              <a:buClr>
                <a:srgbClr val="00B0F0"/>
              </a:buClr>
              <a:buSzPct val="115000"/>
              <a:buFont typeface="Arial"/>
              <a:buChar char="•"/>
            </a:pPr>
            <a:endParaRPr lang="en-US" sz="2000" b="0" i="0">
              <a:solidFill>
                <a:schemeClr val="tx1">
                  <a:lumMod val="85000"/>
                  <a:lumOff val="15000"/>
                </a:schemeClr>
              </a:solidFill>
              <a:latin typeface="Cambria" panose="02040503050406030204" pitchFamily="18" charset="0"/>
              <a:ea typeface="Cambria" panose="02040503050406030204" pitchFamily="18" charset="0"/>
            </a:endParaRPr>
          </a:p>
          <a:p>
            <a:pPr marL="285750" indent="-285750">
              <a:spcBef>
                <a:spcPct val="20000"/>
              </a:spcBef>
              <a:spcAft>
                <a:spcPts val="600"/>
              </a:spcAft>
              <a:buClr>
                <a:srgbClr val="00B0F0"/>
              </a:buClr>
              <a:buSzPct val="115000"/>
              <a:buFont typeface="Arial"/>
              <a:buChar char="•"/>
            </a:pPr>
            <a:r>
              <a:rPr lang="en-US" sz="2000" b="0" i="0">
                <a:solidFill>
                  <a:schemeClr val="tx1">
                    <a:lumMod val="85000"/>
                    <a:lumOff val="15000"/>
                  </a:schemeClr>
                </a:solidFill>
                <a:latin typeface="Cambria" panose="02040503050406030204" pitchFamily="18" charset="0"/>
                <a:ea typeface="Cambria" panose="02040503050406030204" pitchFamily="18" charset="0"/>
              </a:rPr>
              <a:t>K vitamini eksikliği riski taşıyan hastalar arasında uzun süreli geniş spektrumlu antibiyotik kullananlar, safra veya pankreas sekresyonu bozuklukları ,bağırsak mukozasının yaygın hastalığı ,rezeksiyonu dahil olmak üzere çeşitli nedenlerle yağ emilim bozukluğu olanlar yer alır</a:t>
            </a:r>
          </a:p>
        </p:txBody>
      </p:sp>
    </p:spTree>
    <p:extLst>
      <p:ext uri="{BB962C8B-B14F-4D97-AF65-F5344CB8AC3E}">
        <p14:creationId xmlns:p14="http://schemas.microsoft.com/office/powerpoint/2010/main" val="22048521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D460C029-37B5-05C8-F890-B5EE80B3E6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6013"/>
          <a:stretch/>
        </p:blipFill>
        <p:spPr bwMode="auto">
          <a:xfrm>
            <a:off x="-29816" y="0"/>
            <a:ext cx="1653412" cy="68960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a:extLst>
              <a:ext uri="{FF2B5EF4-FFF2-40B4-BE49-F238E27FC236}">
                <a16:creationId xmlns:a16="http://schemas.microsoft.com/office/drawing/2014/main" id="{2D02C11F-4487-BC08-7017-A212EC920D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7239"/>
          <a:stretch/>
        </p:blipFill>
        <p:spPr bwMode="auto">
          <a:xfrm>
            <a:off x="7490588" y="0"/>
            <a:ext cx="1653412"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Metin kutusu 6">
            <a:extLst>
              <a:ext uri="{FF2B5EF4-FFF2-40B4-BE49-F238E27FC236}">
                <a16:creationId xmlns:a16="http://schemas.microsoft.com/office/drawing/2014/main" id="{A2B2C6AD-2025-5FF0-4E47-C7DD1AA3B549}"/>
              </a:ext>
            </a:extLst>
          </p:cNvPr>
          <p:cNvSpPr txBox="1"/>
          <p:nvPr/>
        </p:nvSpPr>
        <p:spPr>
          <a:xfrm>
            <a:off x="2511288" y="1905000"/>
            <a:ext cx="4091608" cy="4247317"/>
          </a:xfrm>
          <a:prstGeom prst="rect">
            <a:avLst/>
          </a:prstGeom>
          <a:noFill/>
        </p:spPr>
        <p:txBody>
          <a:bodyPr wrap="square">
            <a:spAutoFit/>
          </a:bodyPr>
          <a:lstStyle/>
          <a:p>
            <a:pPr marL="285750" indent="-285750">
              <a:buClr>
                <a:srgbClr val="00B0F0"/>
              </a:buClr>
              <a:buFont typeface="Wingdings" panose="05000000000000000000" pitchFamily="2" charset="2"/>
              <a:buChar char="§"/>
            </a:pPr>
            <a:r>
              <a:rPr lang="tr-TR" sz="1800">
                <a:latin typeface="Cambria" panose="02040503050406030204" pitchFamily="18" charset="0"/>
                <a:ea typeface="Cambria" panose="02040503050406030204" pitchFamily="18" charset="0"/>
              </a:rPr>
              <a:t> K vitamini kaynakları; yüksek yağlı süt ürünleri, karaciğer, diğer organ etleri, süt, peynir, tereyağı, yumurta sarısı, brokoli ,ıspanak gibi yeşil sebzelerde,armut, incir,kaju, böğürtlende bulunur</a:t>
            </a:r>
          </a:p>
          <a:p>
            <a:pPr marL="285750" indent="-285750">
              <a:buClr>
                <a:srgbClr val="00B0F0"/>
              </a:buClr>
              <a:buFont typeface="Wingdings" panose="05000000000000000000" pitchFamily="2" charset="2"/>
              <a:buChar char="§"/>
            </a:pPr>
            <a:endParaRPr lang="tr-TR" sz="1800">
              <a:latin typeface="Cambria" panose="02040503050406030204" pitchFamily="18" charset="0"/>
              <a:ea typeface="Cambria" panose="02040503050406030204" pitchFamily="18" charset="0"/>
            </a:endParaRPr>
          </a:p>
          <a:p>
            <a:pPr marL="285750" indent="-285750">
              <a:buClr>
                <a:srgbClr val="00B0F0"/>
              </a:buClr>
              <a:buFont typeface="Wingdings" panose="05000000000000000000" pitchFamily="2" charset="2"/>
              <a:buChar char="§"/>
            </a:pPr>
            <a:endParaRPr lang="tr-TR" sz="1800" b="0" i="0">
              <a:solidFill>
                <a:srgbClr val="232323"/>
              </a:solidFill>
              <a:effectLst/>
              <a:latin typeface="Cambria" panose="02040503050406030204" pitchFamily="18" charset="0"/>
              <a:ea typeface="Cambria" panose="02040503050406030204" pitchFamily="18" charset="0"/>
            </a:endParaRPr>
          </a:p>
          <a:p>
            <a:pPr marL="285750" indent="-285750">
              <a:buClr>
                <a:srgbClr val="00B0F0"/>
              </a:buClr>
              <a:buFont typeface="Wingdings" panose="05000000000000000000" pitchFamily="2" charset="2"/>
              <a:buChar char="§"/>
            </a:pPr>
            <a:r>
              <a:rPr lang="tr-TR" sz="1800">
                <a:latin typeface="Cambria" panose="02040503050406030204" pitchFamily="18" charset="0"/>
                <a:ea typeface="Cambria" panose="02040503050406030204" pitchFamily="18" charset="0"/>
              </a:rPr>
              <a:t>Aşırı tüketimi ise kanda pıhtılaşmayı hızlandırarak, damar tıkanıklığı ve kalp krizine neden olabilir, yenidoğan sarılığı yapabilir</a:t>
            </a:r>
          </a:p>
          <a:p>
            <a:pPr marL="285750" indent="-285750">
              <a:buFont typeface="Wingdings" panose="05000000000000000000" pitchFamily="2" charset="2"/>
              <a:buChar char="§"/>
            </a:pPr>
            <a:endParaRPr lang="tr-TR" sz="1800">
              <a:latin typeface="Cambria" panose="02040503050406030204" pitchFamily="18" charset="0"/>
              <a:ea typeface="Cambria" panose="02040503050406030204" pitchFamily="18" charset="0"/>
            </a:endParaRPr>
          </a:p>
          <a:p>
            <a:pPr marL="285750" indent="-285750">
              <a:buFont typeface="Wingdings" panose="05000000000000000000" pitchFamily="2" charset="2"/>
              <a:buChar char="§"/>
            </a:pPr>
            <a:endParaRPr lang="tr-TR" sz="1800">
              <a:latin typeface="Cambria" panose="02040503050406030204" pitchFamily="18" charset="0"/>
              <a:ea typeface="Cambria" panose="02040503050406030204" pitchFamily="18" charset="0"/>
            </a:endParaRPr>
          </a:p>
          <a:p>
            <a:pPr marL="285750" indent="-285750">
              <a:buFont typeface="Wingdings" panose="05000000000000000000" pitchFamily="2" charset="2"/>
              <a:buChar char="§"/>
            </a:pPr>
            <a:endParaRPr lang="tr-TR" sz="1800"/>
          </a:p>
        </p:txBody>
      </p:sp>
      <p:sp>
        <p:nvSpPr>
          <p:cNvPr id="13" name="Metin kutusu 12">
            <a:extLst>
              <a:ext uri="{FF2B5EF4-FFF2-40B4-BE49-F238E27FC236}">
                <a16:creationId xmlns:a16="http://schemas.microsoft.com/office/drawing/2014/main" id="{1D858D1E-80BA-5232-5CB7-A6795E6023CC}"/>
              </a:ext>
            </a:extLst>
          </p:cNvPr>
          <p:cNvSpPr txBox="1"/>
          <p:nvPr/>
        </p:nvSpPr>
        <p:spPr>
          <a:xfrm>
            <a:off x="2895600" y="838200"/>
            <a:ext cx="3124200" cy="523220"/>
          </a:xfrm>
          <a:prstGeom prst="rect">
            <a:avLst/>
          </a:prstGeom>
          <a:solidFill>
            <a:schemeClr val="accent4">
              <a:lumMod val="40000"/>
              <a:lumOff val="60000"/>
            </a:schemeClr>
          </a:solidFill>
        </p:spPr>
        <p:txBody>
          <a:bodyPr wrap="square" rtlCol="0">
            <a:spAutoFit/>
          </a:bodyPr>
          <a:lstStyle/>
          <a:p>
            <a:pPr algn="ctr"/>
            <a:r>
              <a:rPr lang="tr-TR" sz="2800"/>
              <a:t>K VİTAMİNİ</a:t>
            </a:r>
          </a:p>
        </p:txBody>
      </p:sp>
    </p:spTree>
    <p:extLst>
      <p:ext uri="{BB962C8B-B14F-4D97-AF65-F5344CB8AC3E}">
        <p14:creationId xmlns:p14="http://schemas.microsoft.com/office/powerpoint/2010/main" val="34341804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DEB4B82D-A989-40D8-A457-F1D9C0345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062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1" name="Picture 3080">
            <a:extLst>
              <a:ext uri="{FF2B5EF4-FFF2-40B4-BE49-F238E27FC236}">
                <a16:creationId xmlns:a16="http://schemas.microsoft.com/office/drawing/2014/main" id="{14E99EC7-4ECA-46FD-A4EE-C28A8AC673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1802" y="28937"/>
            <a:ext cx="9141618" cy="6856214"/>
          </a:xfrm>
          <a:prstGeom prst="rect">
            <a:avLst/>
          </a:prstGeom>
        </p:spPr>
      </p:pic>
      <p:pic>
        <p:nvPicPr>
          <p:cNvPr id="3074" name="Picture 2" descr="K Vitamini | Kadınlar Kulübü - Kadın Sitesi">
            <a:extLst>
              <a:ext uri="{FF2B5EF4-FFF2-40B4-BE49-F238E27FC236}">
                <a16:creationId xmlns:a16="http://schemas.microsoft.com/office/drawing/2014/main" id="{DB6B5310-8A6E-86B5-2070-0C276DA193C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51017" y="2461798"/>
            <a:ext cx="4491285" cy="2750912"/>
          </a:xfrm>
          <a:prstGeom prst="rect">
            <a:avLst/>
          </a:prstGeom>
          <a:noFill/>
          <a:extLst>
            <a:ext uri="{909E8E84-426E-40DD-AFC4-6F175D3DCCD1}">
              <a14:hiddenFill xmlns:a14="http://schemas.microsoft.com/office/drawing/2010/main">
                <a:solidFill>
                  <a:srgbClr val="FFFFFF"/>
                </a:solidFill>
              </a14:hiddenFill>
            </a:ext>
          </a:extLst>
        </p:spPr>
      </p:pic>
      <p:grpSp>
        <p:nvGrpSpPr>
          <p:cNvPr id="3083" name="Group 3082">
            <a:extLst>
              <a:ext uri="{FF2B5EF4-FFF2-40B4-BE49-F238E27FC236}">
                <a16:creationId xmlns:a16="http://schemas.microsoft.com/office/drawing/2014/main" id="{67034349-EB95-4DEC-941A-A5BEB23CCC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9176000" cy="658368"/>
            <a:chOff x="-18288" y="3128956"/>
            <a:chExt cx="12234672" cy="658368"/>
          </a:xfrm>
        </p:grpSpPr>
        <p:sp useBgFill="1">
          <p:nvSpPr>
            <p:cNvPr id="3084" name="Rounded Rectangle 21">
              <a:extLst>
                <a:ext uri="{FF2B5EF4-FFF2-40B4-BE49-F238E27FC236}">
                  <a16:creationId xmlns:a16="http://schemas.microsoft.com/office/drawing/2014/main" id="{4ED14EF1-39B3-426A-842A-CEA137A65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3085" name="Picture 3084">
              <a:extLst>
                <a:ext uri="{FF2B5EF4-FFF2-40B4-BE49-F238E27FC236}">
                  <a16:creationId xmlns:a16="http://schemas.microsoft.com/office/drawing/2014/main" id="{20BA46E3-54EA-491A-BDC2-C9A945118E5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3086" name="Rounded Rectangle 27">
              <a:extLst>
                <a:ext uri="{FF2B5EF4-FFF2-40B4-BE49-F238E27FC236}">
                  <a16:creationId xmlns:a16="http://schemas.microsoft.com/office/drawing/2014/main" id="{BC6C1592-02CC-4EA4-9A0E-7BE7C1ED8B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srgbClr val="171717">
                  <a:alpha val="82745"/>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3087" name="Picture 3086">
              <a:extLst>
                <a:ext uri="{FF2B5EF4-FFF2-40B4-BE49-F238E27FC236}">
                  <a16:creationId xmlns:a16="http://schemas.microsoft.com/office/drawing/2014/main" id="{367E44A5-FAF8-4D81-90C9-CFD68F1A131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3" name="Metin kutusu 2">
            <a:extLst>
              <a:ext uri="{FF2B5EF4-FFF2-40B4-BE49-F238E27FC236}">
                <a16:creationId xmlns:a16="http://schemas.microsoft.com/office/drawing/2014/main" id="{B9656E28-104D-0A5D-F6FF-0B1751339C8B}"/>
              </a:ext>
            </a:extLst>
          </p:cNvPr>
          <p:cNvSpPr txBox="1"/>
          <p:nvPr/>
        </p:nvSpPr>
        <p:spPr>
          <a:xfrm>
            <a:off x="4796085" y="1645290"/>
            <a:ext cx="3436621" cy="3970318"/>
          </a:xfrm>
          <a:prstGeom prst="rect">
            <a:avLst/>
          </a:prstGeom>
          <a:noFill/>
        </p:spPr>
        <p:txBody>
          <a:bodyPr wrap="square">
            <a:spAutoFit/>
          </a:bodyPr>
          <a:lstStyle/>
          <a:p>
            <a:pPr marL="285750" indent="-285750">
              <a:buClr>
                <a:srgbClr val="00B0F0"/>
              </a:buClr>
              <a:buFont typeface="Arial" panose="020B0604020202020204" pitchFamily="34" charset="0"/>
              <a:buChar char="•"/>
            </a:pPr>
            <a:r>
              <a:rPr lang="tr-TR" sz="1800">
                <a:solidFill>
                  <a:srgbClr val="232323"/>
                </a:solidFill>
                <a:latin typeface="Cambria" panose="02040503050406030204" pitchFamily="18" charset="0"/>
                <a:ea typeface="Cambria" panose="02040503050406030204" pitchFamily="18" charset="0"/>
              </a:rPr>
              <a:t>P</a:t>
            </a:r>
            <a:r>
              <a:rPr lang="tr-TR" sz="1800" b="0" i="0">
                <a:solidFill>
                  <a:srgbClr val="232323"/>
                </a:solidFill>
                <a:effectLst/>
                <a:latin typeface="Cambria" panose="02040503050406030204" pitchFamily="18" charset="0"/>
                <a:ea typeface="Cambria" panose="02040503050406030204" pitchFamily="18" charset="0"/>
              </a:rPr>
              <a:t>ıhtılaşma faktörlerinin a( VII, IX, X ve protrombinin) aktivasyonu için gereklidir</a:t>
            </a:r>
          </a:p>
          <a:p>
            <a:pPr marL="285750" indent="-285750">
              <a:buClr>
                <a:srgbClr val="00B0F0"/>
              </a:buClr>
              <a:buFont typeface="Arial" panose="020B0604020202020204" pitchFamily="34" charset="0"/>
              <a:buChar char="•"/>
            </a:pPr>
            <a:endParaRPr lang="tr-TR">
              <a:solidFill>
                <a:srgbClr val="232323"/>
              </a:solidFill>
              <a:latin typeface="Cambria" panose="02040503050406030204" pitchFamily="18" charset="0"/>
              <a:ea typeface="Cambria" panose="02040503050406030204" pitchFamily="18" charset="0"/>
            </a:endParaRPr>
          </a:p>
          <a:p>
            <a:pPr marL="285750" indent="-285750">
              <a:buClr>
                <a:srgbClr val="00B0F0"/>
              </a:buClr>
              <a:buFont typeface="Arial" panose="020B0604020202020204" pitchFamily="34" charset="0"/>
              <a:buChar char="•"/>
            </a:pPr>
            <a:endParaRPr lang="tr-TR" sz="1800" b="0" i="0">
              <a:solidFill>
                <a:srgbClr val="232323"/>
              </a:solidFill>
              <a:effectLst/>
              <a:latin typeface="Cambria" panose="02040503050406030204" pitchFamily="18" charset="0"/>
              <a:ea typeface="Cambria" panose="02040503050406030204" pitchFamily="18" charset="0"/>
            </a:endParaRPr>
          </a:p>
          <a:p>
            <a:pPr marL="285750" indent="-285750">
              <a:buClr>
                <a:srgbClr val="00B0F0"/>
              </a:buClr>
              <a:buFont typeface="Arial" panose="020B0604020202020204" pitchFamily="34" charset="0"/>
              <a:buChar char="•"/>
            </a:pPr>
            <a:r>
              <a:rPr lang="tr-TR" sz="1800" b="0" i="0">
                <a:solidFill>
                  <a:srgbClr val="232323"/>
                </a:solidFill>
                <a:effectLst/>
                <a:latin typeface="Cambria" panose="02040503050406030204" pitchFamily="18" charset="0"/>
                <a:ea typeface="Cambria" panose="02040503050406030204" pitchFamily="18" charset="0"/>
              </a:rPr>
              <a:t>Doğal antikoagülan proteinler S ve C de aktiviteleri için K vitaminine ihtiyaç duyar</a:t>
            </a:r>
          </a:p>
          <a:p>
            <a:pPr marL="285750" indent="-285750">
              <a:buClr>
                <a:srgbClr val="00B0F0"/>
              </a:buClr>
              <a:buFont typeface="Arial" panose="020B0604020202020204" pitchFamily="34" charset="0"/>
              <a:buChar char="•"/>
            </a:pPr>
            <a:endParaRPr lang="tr-TR" sz="1800" b="0" i="0">
              <a:solidFill>
                <a:srgbClr val="232323"/>
              </a:solidFill>
              <a:effectLst/>
              <a:latin typeface="Cambria" panose="02040503050406030204" pitchFamily="18" charset="0"/>
              <a:ea typeface="Cambria" panose="02040503050406030204" pitchFamily="18" charset="0"/>
            </a:endParaRPr>
          </a:p>
          <a:p>
            <a:pPr marL="285750" indent="-285750">
              <a:buClr>
                <a:srgbClr val="00B0F0"/>
              </a:buClr>
              <a:buFont typeface="Arial" panose="020B0604020202020204" pitchFamily="34" charset="0"/>
              <a:buChar char="•"/>
            </a:pPr>
            <a:endParaRPr lang="tr-TR" sz="1800">
              <a:solidFill>
                <a:srgbClr val="232323"/>
              </a:solidFill>
              <a:latin typeface="Cambria" panose="02040503050406030204" pitchFamily="18" charset="0"/>
              <a:ea typeface="Cambria" panose="02040503050406030204" pitchFamily="18" charset="0"/>
            </a:endParaRPr>
          </a:p>
          <a:p>
            <a:pPr marL="285750" indent="-285750">
              <a:buClr>
                <a:srgbClr val="00B0F0"/>
              </a:buClr>
              <a:buFont typeface="Arial" panose="020B0604020202020204" pitchFamily="34" charset="0"/>
              <a:buChar char="•"/>
            </a:pPr>
            <a:r>
              <a:rPr lang="tr-TR" sz="1800">
                <a:solidFill>
                  <a:srgbClr val="232323"/>
                </a:solidFill>
                <a:latin typeface="Cambria" panose="02040503050406030204" pitchFamily="18" charset="0"/>
                <a:ea typeface="Cambria" panose="02040503050406030204" pitchFamily="18" charset="0"/>
              </a:rPr>
              <a:t>Eksikliğinde </a:t>
            </a:r>
            <a:r>
              <a:rPr lang="tr-TR" sz="1800" b="0" i="0">
                <a:solidFill>
                  <a:srgbClr val="232323"/>
                </a:solidFill>
                <a:effectLst/>
                <a:latin typeface="Cambria" panose="02040503050406030204" pitchFamily="18" charset="0"/>
                <a:ea typeface="Cambria" panose="02040503050406030204" pitchFamily="18" charset="0"/>
              </a:rPr>
              <a:t>protrombin zamanının (PT) ve Uluslararası Normalleştirilmiş Oranın (INR) uzar</a:t>
            </a:r>
          </a:p>
        </p:txBody>
      </p:sp>
      <p:sp>
        <p:nvSpPr>
          <p:cNvPr id="4" name="Metin kutusu 3">
            <a:extLst>
              <a:ext uri="{FF2B5EF4-FFF2-40B4-BE49-F238E27FC236}">
                <a16:creationId xmlns:a16="http://schemas.microsoft.com/office/drawing/2014/main" id="{6CF957FA-9F5C-C78A-EFA2-04C725FE4C6D}"/>
              </a:ext>
            </a:extLst>
          </p:cNvPr>
          <p:cNvSpPr txBox="1"/>
          <p:nvPr/>
        </p:nvSpPr>
        <p:spPr>
          <a:xfrm>
            <a:off x="1066800" y="1153180"/>
            <a:ext cx="3124200" cy="523220"/>
          </a:xfrm>
          <a:prstGeom prst="rect">
            <a:avLst/>
          </a:prstGeom>
          <a:solidFill>
            <a:schemeClr val="accent4">
              <a:lumMod val="40000"/>
              <a:lumOff val="60000"/>
            </a:schemeClr>
          </a:solidFill>
        </p:spPr>
        <p:txBody>
          <a:bodyPr wrap="square" rtlCol="0">
            <a:spAutoFit/>
          </a:bodyPr>
          <a:lstStyle/>
          <a:p>
            <a:pPr algn="ctr"/>
            <a:r>
              <a:rPr lang="tr-TR" sz="2800"/>
              <a:t>K VİTAMİNİ</a:t>
            </a:r>
          </a:p>
        </p:txBody>
      </p:sp>
    </p:spTree>
    <p:extLst>
      <p:ext uri="{BB962C8B-B14F-4D97-AF65-F5344CB8AC3E}">
        <p14:creationId xmlns:p14="http://schemas.microsoft.com/office/powerpoint/2010/main" val="2288312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DEB4B82D-A989-40D8-A457-F1D9C0345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062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1" name="Picture 3080">
            <a:extLst>
              <a:ext uri="{FF2B5EF4-FFF2-40B4-BE49-F238E27FC236}">
                <a16:creationId xmlns:a16="http://schemas.microsoft.com/office/drawing/2014/main" id="{14E99EC7-4ECA-46FD-A4EE-C28A8AC673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1802" y="28937"/>
            <a:ext cx="9141618" cy="6856214"/>
          </a:xfrm>
          <a:prstGeom prst="rect">
            <a:avLst/>
          </a:prstGeom>
        </p:spPr>
      </p:pic>
      <p:grpSp>
        <p:nvGrpSpPr>
          <p:cNvPr id="3083" name="Group 3082">
            <a:extLst>
              <a:ext uri="{FF2B5EF4-FFF2-40B4-BE49-F238E27FC236}">
                <a16:creationId xmlns:a16="http://schemas.microsoft.com/office/drawing/2014/main" id="{67034349-EB95-4DEC-941A-A5BEB23CCC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9176000" cy="658368"/>
            <a:chOff x="-18288" y="3128956"/>
            <a:chExt cx="12234672" cy="658368"/>
          </a:xfrm>
        </p:grpSpPr>
        <p:sp useBgFill="1">
          <p:nvSpPr>
            <p:cNvPr id="3084" name="Rounded Rectangle 21">
              <a:extLst>
                <a:ext uri="{FF2B5EF4-FFF2-40B4-BE49-F238E27FC236}">
                  <a16:creationId xmlns:a16="http://schemas.microsoft.com/office/drawing/2014/main" id="{4ED14EF1-39B3-426A-842A-CEA137A65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3085" name="Picture 3084">
              <a:extLst>
                <a:ext uri="{FF2B5EF4-FFF2-40B4-BE49-F238E27FC236}">
                  <a16:creationId xmlns:a16="http://schemas.microsoft.com/office/drawing/2014/main" id="{20BA46E3-54EA-491A-BDC2-C9A945118E5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3086" name="Rounded Rectangle 27">
              <a:extLst>
                <a:ext uri="{FF2B5EF4-FFF2-40B4-BE49-F238E27FC236}">
                  <a16:creationId xmlns:a16="http://schemas.microsoft.com/office/drawing/2014/main" id="{BC6C1592-02CC-4EA4-9A0E-7BE7C1ED8B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srgbClr val="171717">
                  <a:alpha val="82745"/>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3087" name="Picture 3086">
              <a:extLst>
                <a:ext uri="{FF2B5EF4-FFF2-40B4-BE49-F238E27FC236}">
                  <a16:creationId xmlns:a16="http://schemas.microsoft.com/office/drawing/2014/main" id="{367E44A5-FAF8-4D81-90C9-CFD68F1A131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2" name="Metin kutusu 1">
            <a:extLst>
              <a:ext uri="{FF2B5EF4-FFF2-40B4-BE49-F238E27FC236}">
                <a16:creationId xmlns:a16="http://schemas.microsoft.com/office/drawing/2014/main" id="{5BECF4B0-C258-9FEE-437C-7053D5A1F4C3}"/>
              </a:ext>
            </a:extLst>
          </p:cNvPr>
          <p:cNvSpPr txBox="1"/>
          <p:nvPr/>
        </p:nvSpPr>
        <p:spPr>
          <a:xfrm>
            <a:off x="939507" y="1219200"/>
            <a:ext cx="7239000" cy="4708981"/>
          </a:xfrm>
          <a:prstGeom prst="rect">
            <a:avLst/>
          </a:prstGeom>
          <a:noFill/>
        </p:spPr>
        <p:txBody>
          <a:bodyPr wrap="square">
            <a:spAutoFit/>
          </a:bodyPr>
          <a:lstStyle/>
          <a:p>
            <a:pPr marL="285750" indent="-285750">
              <a:buClr>
                <a:srgbClr val="00B0F0"/>
              </a:buClr>
              <a:buFont typeface="Arial" panose="020B0604020202020204" pitchFamily="34" charset="0"/>
              <a:buChar char="•"/>
            </a:pPr>
            <a:r>
              <a:rPr lang="tr-TR" sz="2000">
                <a:latin typeface="Cambria" panose="02040503050406030204" pitchFamily="18" charset="0"/>
                <a:ea typeface="Cambria" panose="02040503050406030204" pitchFamily="18" charset="0"/>
              </a:rPr>
              <a:t>Günlük alım miktarı :</a:t>
            </a:r>
          </a:p>
          <a:p>
            <a:pPr>
              <a:buClr>
                <a:srgbClr val="00B0F0"/>
              </a:buClr>
            </a:pPr>
            <a:r>
              <a:rPr lang="tr-TR" sz="2000">
                <a:latin typeface="Cambria" panose="02040503050406030204" pitchFamily="18" charset="0"/>
                <a:ea typeface="Cambria" panose="02040503050406030204" pitchFamily="18" charset="0"/>
              </a:rPr>
              <a:t>            0-6 ay için 5mcg</a:t>
            </a:r>
          </a:p>
          <a:p>
            <a:pPr>
              <a:buClr>
                <a:srgbClr val="00B0F0"/>
              </a:buClr>
            </a:pPr>
            <a:r>
              <a:rPr lang="tr-TR" sz="2000">
                <a:latin typeface="Cambria" panose="02040503050406030204" pitchFamily="18" charset="0"/>
                <a:ea typeface="Cambria" panose="02040503050406030204" pitchFamily="18" charset="0"/>
              </a:rPr>
              <a:t>            6ay-1yaş için 10 mcg</a:t>
            </a:r>
          </a:p>
          <a:p>
            <a:pPr>
              <a:buClr>
                <a:srgbClr val="00B0F0"/>
              </a:buClr>
            </a:pPr>
            <a:r>
              <a:rPr lang="tr-TR" sz="2000">
                <a:latin typeface="Cambria" panose="02040503050406030204" pitchFamily="18" charset="0"/>
                <a:ea typeface="Cambria" panose="02040503050406030204" pitchFamily="18" charset="0"/>
              </a:rPr>
              <a:t>            1-10 yaş için 15-30 mcg </a:t>
            </a:r>
          </a:p>
          <a:p>
            <a:pPr>
              <a:buClr>
                <a:srgbClr val="00B0F0"/>
              </a:buClr>
            </a:pPr>
            <a:r>
              <a:rPr lang="tr-TR" sz="2000">
                <a:latin typeface="Cambria" panose="02040503050406030204" pitchFamily="18" charset="0"/>
                <a:ea typeface="Cambria" panose="02040503050406030204" pitchFamily="18" charset="0"/>
              </a:rPr>
              <a:t>            14-16 yaş için 45-65 mcg </a:t>
            </a:r>
          </a:p>
          <a:p>
            <a:pPr>
              <a:buClr>
                <a:srgbClr val="00B0F0"/>
              </a:buClr>
            </a:pPr>
            <a:r>
              <a:rPr lang="tr-TR" sz="2000">
                <a:latin typeface="Cambria" panose="02040503050406030204" pitchFamily="18" charset="0"/>
                <a:ea typeface="Cambria" panose="02040503050406030204" pitchFamily="18" charset="0"/>
              </a:rPr>
              <a:t>            &gt;25 yaş üstü kadınlar,gebeler ve emzirenler için 65 mcg </a:t>
            </a:r>
          </a:p>
          <a:p>
            <a:pPr>
              <a:buClr>
                <a:srgbClr val="00B0F0"/>
              </a:buClr>
            </a:pPr>
            <a:r>
              <a:rPr lang="tr-TR" sz="2000">
                <a:latin typeface="Cambria" panose="02040503050406030204" pitchFamily="18" charset="0"/>
                <a:ea typeface="Cambria" panose="02040503050406030204" pitchFamily="18" charset="0"/>
              </a:rPr>
              <a:t>            &gt;25 yaş üstü erkekler için 80 mcg dir </a:t>
            </a:r>
          </a:p>
          <a:p>
            <a:pPr marL="285750" indent="-285750">
              <a:buClr>
                <a:srgbClr val="00B0F0"/>
              </a:buClr>
              <a:buFont typeface="Arial" panose="020B0604020202020204" pitchFamily="34" charset="0"/>
              <a:buChar char="•"/>
            </a:pPr>
            <a:endParaRPr lang="tr-TR" sz="2000" b="0" i="0">
              <a:solidFill>
                <a:srgbClr val="232323"/>
              </a:solidFill>
              <a:effectLst/>
              <a:latin typeface="Cambria" panose="02040503050406030204" pitchFamily="18" charset="0"/>
              <a:ea typeface="Cambria" panose="02040503050406030204" pitchFamily="18" charset="0"/>
            </a:endParaRPr>
          </a:p>
          <a:p>
            <a:pPr marL="285750" indent="-285750">
              <a:buClr>
                <a:srgbClr val="00B0F0"/>
              </a:buClr>
              <a:buFont typeface="Arial" panose="020B0604020202020204" pitchFamily="34" charset="0"/>
              <a:buChar char="•"/>
            </a:pPr>
            <a:r>
              <a:rPr lang="tr-TR" sz="2000" b="0" i="0">
                <a:solidFill>
                  <a:srgbClr val="232323"/>
                </a:solidFill>
                <a:effectLst/>
                <a:latin typeface="Cambria" panose="02040503050406030204" pitchFamily="18" charset="0"/>
                <a:ea typeface="Cambria" panose="02040503050406030204" pitchFamily="18" charset="0"/>
              </a:rPr>
              <a:t>K vitamini eksikliği ve pıhtılaşma bozukluğu olan çoğu yetişkin için, 10 mg'lık tek bir oral K vitamini dozuyla tedavi edilir</a:t>
            </a:r>
          </a:p>
          <a:p>
            <a:pPr marL="285750" indent="-285750">
              <a:buClr>
                <a:srgbClr val="00B0F0"/>
              </a:buClr>
              <a:buFont typeface="Arial" panose="020B0604020202020204" pitchFamily="34" charset="0"/>
              <a:buChar char="•"/>
            </a:pPr>
            <a:endParaRPr lang="tr-TR" sz="2000" b="0" i="0">
              <a:solidFill>
                <a:srgbClr val="232323"/>
              </a:solidFill>
              <a:effectLst/>
              <a:latin typeface="Cambria" panose="02040503050406030204" pitchFamily="18" charset="0"/>
              <a:ea typeface="Cambria" panose="02040503050406030204" pitchFamily="18" charset="0"/>
            </a:endParaRPr>
          </a:p>
          <a:p>
            <a:pPr marL="285750" indent="-285750">
              <a:buClr>
                <a:srgbClr val="00B0F0"/>
              </a:buClr>
              <a:buFont typeface="Arial" panose="020B0604020202020204" pitchFamily="34" charset="0"/>
              <a:buChar char="•"/>
            </a:pPr>
            <a:r>
              <a:rPr lang="tr-TR" sz="2000" b="0" i="0">
                <a:solidFill>
                  <a:srgbClr val="232323"/>
                </a:solidFill>
                <a:effectLst/>
                <a:latin typeface="Cambria" panose="02040503050406030204" pitchFamily="18" charset="0"/>
                <a:ea typeface="Cambria" panose="02040503050406030204" pitchFamily="18" charset="0"/>
              </a:rPr>
              <a:t>Oral ilaçları tolere edemeyen hastalarda ve koagülopatiyi hızlı bir şekilde tersine çevirmeye çalışırken parenteral uygulama tercih edilir</a:t>
            </a:r>
          </a:p>
        </p:txBody>
      </p:sp>
      <p:sp>
        <p:nvSpPr>
          <p:cNvPr id="5" name="Metin kutusu 4">
            <a:extLst>
              <a:ext uri="{FF2B5EF4-FFF2-40B4-BE49-F238E27FC236}">
                <a16:creationId xmlns:a16="http://schemas.microsoft.com/office/drawing/2014/main" id="{8C1949F9-6138-ADE6-38FE-AD4B072455FA}"/>
              </a:ext>
            </a:extLst>
          </p:cNvPr>
          <p:cNvSpPr txBox="1"/>
          <p:nvPr/>
        </p:nvSpPr>
        <p:spPr>
          <a:xfrm>
            <a:off x="2590800" y="609600"/>
            <a:ext cx="3810000" cy="584775"/>
          </a:xfrm>
          <a:prstGeom prst="rect">
            <a:avLst/>
          </a:prstGeom>
          <a:solidFill>
            <a:schemeClr val="accent4">
              <a:lumMod val="40000"/>
              <a:lumOff val="60000"/>
            </a:schemeClr>
          </a:solidFill>
        </p:spPr>
        <p:txBody>
          <a:bodyPr wrap="square">
            <a:spAutoFit/>
          </a:bodyPr>
          <a:lstStyle/>
          <a:p>
            <a:pPr algn="ctr"/>
            <a:r>
              <a:rPr lang="tr-TR" sz="3200">
                <a:latin typeface="Cambria" panose="02040503050406030204" pitchFamily="18" charset="0"/>
                <a:ea typeface="Cambria" panose="02040503050406030204" pitchFamily="18" charset="0"/>
              </a:rPr>
              <a:t>K Vitamini Tedavi</a:t>
            </a:r>
          </a:p>
        </p:txBody>
      </p:sp>
    </p:spTree>
    <p:extLst>
      <p:ext uri="{BB962C8B-B14F-4D97-AF65-F5344CB8AC3E}">
        <p14:creationId xmlns:p14="http://schemas.microsoft.com/office/powerpoint/2010/main" val="15806128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274320"/>
            <a:ext cx="8229600" cy="895117"/>
          </a:xfrm>
          <a:prstGeom prst="rect">
            <a:avLst/>
          </a:prstGeom>
          <a:solidFill>
            <a:schemeClr val="accent4">
              <a:lumMod val="60000"/>
              <a:lumOff val="40000"/>
            </a:schemeClr>
          </a:solidFill>
        </p:spPr>
        <p:txBody>
          <a:bodyPr vert="horz" wrap="square" lIns="0" tIns="215900" rIns="0" bIns="0" rtlCol="0">
            <a:spAutoFit/>
          </a:bodyPr>
          <a:lstStyle/>
          <a:p>
            <a:pPr algn="ctr">
              <a:lnSpc>
                <a:spcPct val="100000"/>
              </a:lnSpc>
              <a:spcBef>
                <a:spcPts val="1700"/>
              </a:spcBef>
              <a:tabLst>
                <a:tab pos="1330325" algn="l"/>
                <a:tab pos="2180590" algn="l"/>
                <a:tab pos="3855085" algn="l"/>
              </a:tabLst>
            </a:pPr>
            <a:r>
              <a:rPr sz="4400" i="0" spc="295">
                <a:solidFill>
                  <a:schemeClr val="bg1"/>
                </a:solidFill>
                <a:latin typeface="Cambria"/>
                <a:cs typeface="Cambria"/>
              </a:rPr>
              <a:t>B</a:t>
            </a:r>
            <a:r>
              <a:rPr sz="3600" i="0" spc="295" baseline="-25000">
                <a:solidFill>
                  <a:schemeClr val="bg1"/>
                </a:solidFill>
                <a:latin typeface="Cambria"/>
                <a:cs typeface="Cambria"/>
              </a:rPr>
              <a:t>12</a:t>
            </a:r>
            <a:r>
              <a:rPr lang="tr-TR" sz="4400" i="0" spc="295" baseline="-25000">
                <a:solidFill>
                  <a:schemeClr val="bg1"/>
                </a:solidFill>
              </a:rPr>
              <a:t> </a:t>
            </a:r>
            <a:r>
              <a:rPr sz="4400" i="0" spc="260">
                <a:solidFill>
                  <a:schemeClr val="bg1"/>
                </a:solidFill>
                <a:latin typeface="Cambria"/>
                <a:cs typeface="Cambria"/>
              </a:rPr>
              <a:t>ve</a:t>
            </a:r>
            <a:r>
              <a:rPr lang="tr-TR" sz="4400" i="0" spc="260">
                <a:solidFill>
                  <a:schemeClr val="bg1"/>
                </a:solidFill>
              </a:rPr>
              <a:t> </a:t>
            </a:r>
            <a:r>
              <a:rPr sz="4400" i="0" spc="280">
                <a:solidFill>
                  <a:schemeClr val="bg1"/>
                </a:solidFill>
                <a:latin typeface="Cambria"/>
                <a:cs typeface="Cambria"/>
              </a:rPr>
              <a:t>Folik</a:t>
            </a:r>
            <a:r>
              <a:rPr lang="tr-TR" sz="4400" i="0" spc="280" dirty="0">
                <a:solidFill>
                  <a:schemeClr val="bg1"/>
                </a:solidFill>
              </a:rPr>
              <a:t> </a:t>
            </a:r>
            <a:r>
              <a:rPr sz="4400" i="0" spc="290">
                <a:solidFill>
                  <a:schemeClr val="bg1"/>
                </a:solidFill>
                <a:latin typeface="Cambria"/>
                <a:cs typeface="Cambria"/>
              </a:rPr>
              <a:t>Asit</a:t>
            </a:r>
            <a:endParaRPr sz="4400">
              <a:solidFill>
                <a:schemeClr val="bg1"/>
              </a:solidFill>
              <a:latin typeface="Cambria"/>
              <a:cs typeface="Cambria"/>
            </a:endParaRPr>
          </a:p>
        </p:txBody>
      </p:sp>
      <p:sp>
        <p:nvSpPr>
          <p:cNvPr id="3" name="object 3"/>
          <p:cNvSpPr txBox="1"/>
          <p:nvPr/>
        </p:nvSpPr>
        <p:spPr>
          <a:xfrm>
            <a:off x="457200" y="2057400"/>
            <a:ext cx="4038600" cy="3087384"/>
          </a:xfrm>
          <a:prstGeom prst="rect">
            <a:avLst/>
          </a:prstGeom>
          <a:solidFill>
            <a:schemeClr val="accent4">
              <a:lumMod val="20000"/>
              <a:lumOff val="80000"/>
            </a:schemeClr>
          </a:solidFill>
          <a:ln w="9144">
            <a:solidFill>
              <a:srgbClr val="194157"/>
            </a:solidFill>
          </a:ln>
        </p:spPr>
        <p:txBody>
          <a:bodyPr vert="horz" wrap="square" lIns="0" tIns="37465" rIns="0" bIns="0" rtlCol="0">
            <a:spAutoFit/>
          </a:bodyPr>
          <a:lstStyle/>
          <a:p>
            <a:pPr marL="434340" indent="-343535">
              <a:lnSpc>
                <a:spcPct val="100000"/>
              </a:lnSpc>
              <a:spcBef>
                <a:spcPts val="295"/>
              </a:spcBef>
              <a:buFont typeface="Arial MT"/>
              <a:buChar char="•"/>
              <a:tabLst>
                <a:tab pos="434340" algn="l"/>
                <a:tab pos="434975" algn="l"/>
              </a:tabLst>
            </a:pPr>
            <a:r>
              <a:rPr sz="2000" b="1" spc="140" dirty="0">
                <a:latin typeface="Cambria"/>
                <a:cs typeface="Cambria"/>
              </a:rPr>
              <a:t>Aynı</a:t>
            </a:r>
            <a:r>
              <a:rPr sz="2000" b="1" spc="190" dirty="0">
                <a:latin typeface="Cambria"/>
                <a:cs typeface="Cambria"/>
              </a:rPr>
              <a:t> </a:t>
            </a:r>
            <a:r>
              <a:rPr sz="2000" b="1" spc="114" dirty="0">
                <a:latin typeface="Cambria"/>
                <a:cs typeface="Cambria"/>
              </a:rPr>
              <a:t>metabolik</a:t>
            </a:r>
            <a:r>
              <a:rPr sz="2000" b="1" spc="190" dirty="0">
                <a:latin typeface="Cambria"/>
                <a:cs typeface="Cambria"/>
              </a:rPr>
              <a:t> </a:t>
            </a:r>
            <a:r>
              <a:rPr sz="2000" b="1" spc="85" dirty="0">
                <a:latin typeface="Cambria"/>
                <a:cs typeface="Cambria"/>
              </a:rPr>
              <a:t>yollara</a:t>
            </a:r>
            <a:endParaRPr sz="2000">
              <a:latin typeface="Cambria"/>
              <a:cs typeface="Cambria"/>
            </a:endParaRPr>
          </a:p>
          <a:p>
            <a:pPr marL="434340">
              <a:lnSpc>
                <a:spcPct val="100000"/>
              </a:lnSpc>
            </a:pPr>
            <a:r>
              <a:rPr sz="2000" b="1" spc="55" dirty="0">
                <a:latin typeface="Cambria"/>
                <a:cs typeface="Cambria"/>
              </a:rPr>
              <a:t>girerler</a:t>
            </a:r>
            <a:endParaRPr sz="2000">
              <a:latin typeface="Cambria"/>
              <a:cs typeface="Cambria"/>
            </a:endParaRPr>
          </a:p>
          <a:p>
            <a:pPr marL="434340" indent="-343535">
              <a:lnSpc>
                <a:spcPct val="100000"/>
              </a:lnSpc>
              <a:spcBef>
                <a:spcPts val="480"/>
              </a:spcBef>
              <a:buFont typeface="Arial MT"/>
              <a:buChar char="•"/>
              <a:tabLst>
                <a:tab pos="434340" algn="l"/>
                <a:tab pos="434975" algn="l"/>
              </a:tabLst>
            </a:pPr>
            <a:r>
              <a:rPr sz="2000" b="1" spc="105" dirty="0">
                <a:latin typeface="Cambria"/>
                <a:cs typeface="Cambria"/>
              </a:rPr>
              <a:t>Eksikliklerinde</a:t>
            </a:r>
            <a:endParaRPr sz="2000">
              <a:latin typeface="Cambria"/>
              <a:cs typeface="Cambria"/>
            </a:endParaRPr>
          </a:p>
          <a:p>
            <a:pPr marL="835025" lvl="1" indent="-287020">
              <a:lnSpc>
                <a:spcPct val="100000"/>
              </a:lnSpc>
              <a:spcBef>
                <a:spcPts val="390"/>
              </a:spcBef>
              <a:buFont typeface="Arial MT"/>
              <a:buChar char="–"/>
              <a:tabLst>
                <a:tab pos="835025" algn="l"/>
                <a:tab pos="835660" algn="l"/>
              </a:tabLst>
            </a:pPr>
            <a:r>
              <a:rPr sz="1600" b="1" spc="75" dirty="0">
                <a:latin typeface="Cambria"/>
                <a:cs typeface="Cambria"/>
              </a:rPr>
              <a:t>Megaloblastik</a:t>
            </a:r>
            <a:r>
              <a:rPr sz="1600" b="1" spc="225" dirty="0">
                <a:latin typeface="Cambria"/>
                <a:cs typeface="Cambria"/>
              </a:rPr>
              <a:t> </a:t>
            </a:r>
            <a:r>
              <a:rPr sz="1600" b="1" spc="95" dirty="0">
                <a:latin typeface="Cambria"/>
                <a:cs typeface="Cambria"/>
              </a:rPr>
              <a:t>anemi</a:t>
            </a:r>
            <a:endParaRPr sz="1600">
              <a:latin typeface="Cambria"/>
              <a:cs typeface="Cambria"/>
            </a:endParaRPr>
          </a:p>
          <a:p>
            <a:pPr marL="835025" marR="521334" lvl="1" indent="-287020">
              <a:lnSpc>
                <a:spcPct val="100000"/>
              </a:lnSpc>
              <a:spcBef>
                <a:spcPts val="384"/>
              </a:spcBef>
              <a:buFont typeface="Arial MT"/>
              <a:buChar char="–"/>
              <a:tabLst>
                <a:tab pos="835025" algn="l"/>
                <a:tab pos="835660" algn="l"/>
              </a:tabLst>
            </a:pPr>
            <a:r>
              <a:rPr lang="tr-TR" sz="1600" b="1" spc="70">
                <a:latin typeface="Cambria"/>
                <a:cs typeface="Cambria"/>
              </a:rPr>
              <a:t>N</a:t>
            </a:r>
            <a:r>
              <a:rPr sz="1600" b="1" spc="70">
                <a:latin typeface="Cambria"/>
                <a:cs typeface="Cambria"/>
              </a:rPr>
              <a:t>öropsikiatrik</a:t>
            </a:r>
            <a:r>
              <a:rPr sz="1600" b="1" spc="254">
                <a:latin typeface="Cambria"/>
                <a:cs typeface="Cambria"/>
              </a:rPr>
              <a:t> </a:t>
            </a:r>
            <a:r>
              <a:rPr sz="1600" b="1" spc="85" dirty="0">
                <a:latin typeface="Cambria"/>
                <a:cs typeface="Cambria"/>
              </a:rPr>
              <a:t>ve </a:t>
            </a:r>
            <a:r>
              <a:rPr sz="1600" b="1" spc="-340" dirty="0">
                <a:latin typeface="Cambria"/>
                <a:cs typeface="Cambria"/>
              </a:rPr>
              <a:t> </a:t>
            </a:r>
            <a:r>
              <a:rPr sz="1600" b="1" spc="70">
                <a:latin typeface="Cambria"/>
                <a:cs typeface="Cambria"/>
              </a:rPr>
              <a:t>nöropatolojik</a:t>
            </a:r>
            <a:r>
              <a:rPr sz="1600" b="1" spc="75">
                <a:latin typeface="Cambria"/>
                <a:cs typeface="Cambria"/>
              </a:rPr>
              <a:t> </a:t>
            </a:r>
            <a:r>
              <a:rPr sz="1600" b="1" spc="55">
                <a:latin typeface="Cambria"/>
                <a:cs typeface="Cambria"/>
              </a:rPr>
              <a:t>bulgular</a:t>
            </a:r>
            <a:r>
              <a:rPr lang="tr-TR" sz="1600" b="1" spc="55">
                <a:latin typeface="Cambria"/>
                <a:cs typeface="Cambria"/>
              </a:rPr>
              <a:t> görülür</a:t>
            </a:r>
            <a:r>
              <a:rPr sz="1600" b="1" spc="55">
                <a:latin typeface="Cambria"/>
                <a:cs typeface="Cambria"/>
              </a:rPr>
              <a:t> </a:t>
            </a:r>
            <a:endParaRPr lang="tr-TR" sz="1600" b="1" spc="60">
              <a:latin typeface="Cambria"/>
              <a:cs typeface="Cambria"/>
            </a:endParaRPr>
          </a:p>
          <a:p>
            <a:pPr marL="433705" marR="521334" indent="-342900">
              <a:spcBef>
                <a:spcPts val="384"/>
              </a:spcBef>
              <a:buFont typeface="Arial" panose="020B0604020202020204" pitchFamily="34" charset="0"/>
              <a:buChar char="•"/>
              <a:tabLst>
                <a:tab pos="835025" algn="l"/>
                <a:tab pos="835660" algn="l"/>
              </a:tabLst>
            </a:pPr>
            <a:r>
              <a:rPr lang="tr-TR" sz="2000" b="1" spc="130">
                <a:latin typeface="Cambria"/>
                <a:cs typeface="Cambria"/>
              </a:rPr>
              <a:t>Her ikiside </a:t>
            </a:r>
            <a:r>
              <a:rPr sz="2000" b="1" spc="260">
                <a:latin typeface="Cambria"/>
                <a:cs typeface="Cambria"/>
              </a:rPr>
              <a:t>MSS</a:t>
            </a:r>
            <a:r>
              <a:rPr sz="2000" b="1" spc="215">
                <a:latin typeface="Cambria"/>
                <a:cs typeface="Cambria"/>
              </a:rPr>
              <a:t> </a:t>
            </a:r>
            <a:r>
              <a:rPr sz="2000" b="1" spc="90" dirty="0">
                <a:latin typeface="Cambria"/>
                <a:cs typeface="Cambria"/>
              </a:rPr>
              <a:t>işlevlerinde</a:t>
            </a:r>
            <a:r>
              <a:rPr sz="2000" b="1" spc="200" dirty="0">
                <a:latin typeface="Cambria"/>
                <a:cs typeface="Cambria"/>
              </a:rPr>
              <a:t> </a:t>
            </a:r>
            <a:r>
              <a:rPr sz="2000" b="1" spc="85" dirty="0">
                <a:latin typeface="Cambria"/>
                <a:cs typeface="Cambria"/>
              </a:rPr>
              <a:t>her</a:t>
            </a:r>
            <a:r>
              <a:rPr sz="2000" b="1" spc="225" dirty="0">
                <a:latin typeface="Cambria"/>
                <a:cs typeface="Cambria"/>
              </a:rPr>
              <a:t> </a:t>
            </a:r>
            <a:r>
              <a:rPr sz="2000" b="1" spc="130">
                <a:latin typeface="Cambria"/>
                <a:cs typeface="Cambria"/>
              </a:rPr>
              <a:t>yaşta </a:t>
            </a:r>
            <a:r>
              <a:rPr sz="2000" b="1" spc="-425">
                <a:latin typeface="Cambria"/>
                <a:cs typeface="Cambria"/>
              </a:rPr>
              <a:t> </a:t>
            </a:r>
            <a:r>
              <a:rPr sz="2000" b="1" spc="120">
                <a:latin typeface="Cambria"/>
                <a:cs typeface="Cambria"/>
              </a:rPr>
              <a:t>önemli</a:t>
            </a:r>
            <a:r>
              <a:rPr lang="tr-TR" sz="2000" b="1" spc="120">
                <a:latin typeface="Cambria"/>
                <a:cs typeface="Cambria"/>
              </a:rPr>
              <a:t>dirler</a:t>
            </a:r>
            <a:endParaRPr sz="2000">
              <a:latin typeface="Cambria"/>
              <a:cs typeface="Cambria"/>
            </a:endParaRPr>
          </a:p>
        </p:txBody>
      </p:sp>
      <p:sp>
        <p:nvSpPr>
          <p:cNvPr id="4" name="object 4"/>
          <p:cNvSpPr txBox="1"/>
          <p:nvPr/>
        </p:nvSpPr>
        <p:spPr>
          <a:xfrm>
            <a:off x="4648200" y="1600200"/>
            <a:ext cx="4038600" cy="3923510"/>
          </a:xfrm>
          <a:prstGeom prst="rect">
            <a:avLst/>
          </a:prstGeom>
          <a:solidFill>
            <a:schemeClr val="accent4">
              <a:lumMod val="20000"/>
              <a:lumOff val="80000"/>
            </a:schemeClr>
          </a:solidFill>
          <a:ln w="9144">
            <a:solidFill>
              <a:srgbClr val="194157"/>
            </a:solidFill>
          </a:ln>
        </p:spPr>
        <p:txBody>
          <a:bodyPr vert="horz" wrap="square" lIns="0" tIns="37465" rIns="0" bIns="0" rtlCol="0">
            <a:spAutoFit/>
          </a:bodyPr>
          <a:lstStyle/>
          <a:p>
            <a:pPr marL="434975" marR="303530" indent="-342900">
              <a:lnSpc>
                <a:spcPct val="100000"/>
              </a:lnSpc>
              <a:spcBef>
                <a:spcPts val="295"/>
              </a:spcBef>
              <a:buFont typeface="Arial MT"/>
              <a:buChar char="•"/>
              <a:tabLst>
                <a:tab pos="434975" algn="l"/>
                <a:tab pos="435609" algn="l"/>
              </a:tabLst>
            </a:pPr>
            <a:r>
              <a:rPr sz="2000" b="1" spc="135" dirty="0">
                <a:latin typeface="Cambria"/>
                <a:cs typeface="Cambria"/>
              </a:rPr>
              <a:t>Metionin</a:t>
            </a:r>
            <a:r>
              <a:rPr sz="2000" b="1" spc="195" dirty="0">
                <a:latin typeface="Cambria"/>
                <a:cs typeface="Cambria"/>
              </a:rPr>
              <a:t> </a:t>
            </a:r>
            <a:r>
              <a:rPr sz="2000" b="1" spc="135" dirty="0">
                <a:latin typeface="Cambria"/>
                <a:cs typeface="Cambria"/>
              </a:rPr>
              <a:t>sentaz</a:t>
            </a:r>
            <a:r>
              <a:rPr sz="2000" b="1" spc="215" dirty="0">
                <a:latin typeface="Cambria"/>
                <a:cs typeface="Cambria"/>
              </a:rPr>
              <a:t> </a:t>
            </a:r>
            <a:r>
              <a:rPr sz="2000" b="1" spc="90" dirty="0">
                <a:latin typeface="Cambria"/>
                <a:cs typeface="Cambria"/>
              </a:rPr>
              <a:t>aracılığı </a:t>
            </a:r>
            <a:r>
              <a:rPr sz="2000" b="1" spc="-425" dirty="0">
                <a:latin typeface="Cambria"/>
                <a:cs typeface="Cambria"/>
              </a:rPr>
              <a:t> </a:t>
            </a:r>
            <a:r>
              <a:rPr sz="2000" b="1" spc="85" dirty="0">
                <a:latin typeface="Cambria"/>
                <a:cs typeface="Cambria"/>
              </a:rPr>
              <a:t>ile</a:t>
            </a:r>
            <a:r>
              <a:rPr sz="2000" b="1" spc="225" dirty="0">
                <a:latin typeface="Cambria"/>
                <a:cs typeface="Cambria"/>
              </a:rPr>
              <a:t> </a:t>
            </a:r>
            <a:r>
              <a:rPr sz="2000" b="1" spc="130" dirty="0">
                <a:latin typeface="Cambria"/>
                <a:cs typeface="Cambria"/>
              </a:rPr>
              <a:t>homosisteinin </a:t>
            </a:r>
            <a:r>
              <a:rPr sz="2000" b="1" spc="135" dirty="0">
                <a:latin typeface="Cambria"/>
                <a:cs typeface="Cambria"/>
              </a:rPr>
              <a:t> metionine</a:t>
            </a:r>
            <a:r>
              <a:rPr sz="2000" b="1" spc="210" dirty="0">
                <a:latin typeface="Cambria"/>
                <a:cs typeface="Cambria"/>
              </a:rPr>
              <a:t> </a:t>
            </a:r>
            <a:r>
              <a:rPr sz="2000" b="1" spc="130" dirty="0">
                <a:latin typeface="Cambria"/>
                <a:cs typeface="Cambria"/>
              </a:rPr>
              <a:t>dönüşümü</a:t>
            </a:r>
            <a:endParaRPr sz="2000">
              <a:latin typeface="Cambria"/>
              <a:cs typeface="Cambria"/>
            </a:endParaRPr>
          </a:p>
          <a:p>
            <a:pPr marL="434975" indent="-343535">
              <a:lnSpc>
                <a:spcPct val="100000"/>
              </a:lnSpc>
              <a:spcBef>
                <a:spcPts val="480"/>
              </a:spcBef>
              <a:buFont typeface="Arial MT"/>
              <a:buChar char="•"/>
              <a:tabLst>
                <a:tab pos="434975" algn="l"/>
                <a:tab pos="435609" algn="l"/>
              </a:tabLst>
            </a:pPr>
            <a:r>
              <a:rPr sz="2000" b="1" spc="114" dirty="0">
                <a:latin typeface="Cambria"/>
                <a:cs typeface="Cambria"/>
              </a:rPr>
              <a:t>Nükleotid</a:t>
            </a:r>
            <a:r>
              <a:rPr sz="2000" b="1" spc="170" dirty="0">
                <a:latin typeface="Cambria"/>
                <a:cs typeface="Cambria"/>
              </a:rPr>
              <a:t> </a:t>
            </a:r>
            <a:r>
              <a:rPr sz="2000" b="1" spc="130" dirty="0">
                <a:latin typeface="Cambria"/>
                <a:cs typeface="Cambria"/>
              </a:rPr>
              <a:t>sentezi</a:t>
            </a:r>
            <a:endParaRPr sz="2000">
              <a:latin typeface="Cambria"/>
              <a:cs typeface="Cambria"/>
            </a:endParaRPr>
          </a:p>
          <a:p>
            <a:pPr marL="434975" indent="-343535">
              <a:lnSpc>
                <a:spcPct val="100000"/>
              </a:lnSpc>
              <a:spcBef>
                <a:spcPts val="480"/>
              </a:spcBef>
              <a:buFont typeface="Arial MT"/>
              <a:buChar char="•"/>
              <a:tabLst>
                <a:tab pos="434975" algn="l"/>
                <a:tab pos="435609" algn="l"/>
              </a:tabLst>
            </a:pPr>
            <a:r>
              <a:rPr sz="2000" b="1" spc="155" dirty="0">
                <a:latin typeface="Cambria"/>
                <a:cs typeface="Cambria"/>
              </a:rPr>
              <a:t>Genomik</a:t>
            </a:r>
            <a:r>
              <a:rPr sz="2000" b="1" spc="185" dirty="0">
                <a:latin typeface="Cambria"/>
                <a:cs typeface="Cambria"/>
              </a:rPr>
              <a:t> </a:t>
            </a:r>
            <a:r>
              <a:rPr sz="2000" b="1" spc="114" dirty="0">
                <a:latin typeface="Cambria"/>
                <a:cs typeface="Cambria"/>
              </a:rPr>
              <a:t>ve</a:t>
            </a:r>
            <a:r>
              <a:rPr sz="2000" b="1" spc="220" dirty="0">
                <a:latin typeface="Cambria"/>
                <a:cs typeface="Cambria"/>
              </a:rPr>
              <a:t> </a:t>
            </a:r>
            <a:r>
              <a:rPr sz="2000" b="1" spc="125" dirty="0">
                <a:latin typeface="Cambria"/>
                <a:cs typeface="Cambria"/>
              </a:rPr>
              <a:t>non-genomik</a:t>
            </a:r>
            <a:endParaRPr sz="2000">
              <a:latin typeface="Cambria"/>
              <a:cs typeface="Cambria"/>
            </a:endParaRPr>
          </a:p>
          <a:p>
            <a:pPr marL="434975">
              <a:lnSpc>
                <a:spcPct val="100000"/>
              </a:lnSpc>
            </a:pPr>
            <a:r>
              <a:rPr sz="2000" b="1" spc="130" dirty="0">
                <a:latin typeface="Cambria"/>
                <a:cs typeface="Cambria"/>
              </a:rPr>
              <a:t>metilasyon</a:t>
            </a:r>
            <a:endParaRPr sz="2000">
              <a:latin typeface="Cambria"/>
              <a:cs typeface="Cambria"/>
            </a:endParaRPr>
          </a:p>
          <a:p>
            <a:pPr marL="434975" marR="127000" indent="-342900">
              <a:lnSpc>
                <a:spcPct val="100000"/>
              </a:lnSpc>
              <a:spcBef>
                <a:spcPts val="480"/>
              </a:spcBef>
              <a:buFont typeface="Arial MT"/>
              <a:buChar char="•"/>
              <a:tabLst>
                <a:tab pos="434975" algn="l"/>
                <a:tab pos="435609" algn="l"/>
              </a:tabLst>
            </a:pPr>
            <a:r>
              <a:rPr sz="2000" b="1" spc="125" dirty="0">
                <a:latin typeface="Cambria"/>
                <a:cs typeface="Cambria"/>
              </a:rPr>
              <a:t>Gelişimsel</a:t>
            </a:r>
            <a:r>
              <a:rPr sz="2000" b="1" spc="204" dirty="0">
                <a:latin typeface="Cambria"/>
                <a:cs typeface="Cambria"/>
              </a:rPr>
              <a:t> </a:t>
            </a:r>
            <a:r>
              <a:rPr sz="2000" b="1" spc="260" dirty="0">
                <a:latin typeface="Cambria"/>
                <a:cs typeface="Cambria"/>
              </a:rPr>
              <a:t>MSS </a:t>
            </a:r>
            <a:r>
              <a:rPr sz="2000" b="1" spc="265" dirty="0">
                <a:latin typeface="Cambria"/>
                <a:cs typeface="Cambria"/>
              </a:rPr>
              <a:t> </a:t>
            </a:r>
            <a:r>
              <a:rPr sz="2000" b="1" spc="100" dirty="0">
                <a:latin typeface="Cambria"/>
                <a:cs typeface="Cambria"/>
              </a:rPr>
              <a:t>bozukluklarını,</a:t>
            </a:r>
            <a:r>
              <a:rPr sz="2000" b="1" spc="215" dirty="0">
                <a:latin typeface="Cambria"/>
                <a:cs typeface="Cambria"/>
              </a:rPr>
              <a:t> </a:t>
            </a:r>
            <a:r>
              <a:rPr sz="2000" b="1" spc="95" dirty="0">
                <a:latin typeface="Cambria"/>
                <a:cs typeface="Cambria"/>
              </a:rPr>
              <a:t>davranış </a:t>
            </a:r>
            <a:r>
              <a:rPr sz="2000" b="1" spc="100" dirty="0">
                <a:latin typeface="Cambria"/>
                <a:cs typeface="Cambria"/>
              </a:rPr>
              <a:t> bozukluklarını,</a:t>
            </a:r>
            <a:r>
              <a:rPr sz="2000" b="1" spc="220" dirty="0">
                <a:latin typeface="Cambria"/>
                <a:cs typeface="Cambria"/>
              </a:rPr>
              <a:t> </a:t>
            </a:r>
            <a:r>
              <a:rPr sz="2000" b="1" spc="130" dirty="0">
                <a:latin typeface="Cambria"/>
                <a:cs typeface="Cambria"/>
              </a:rPr>
              <a:t>demansı, </a:t>
            </a:r>
            <a:r>
              <a:rPr sz="2000" b="1" spc="135" dirty="0">
                <a:latin typeface="Cambria"/>
                <a:cs typeface="Cambria"/>
              </a:rPr>
              <a:t> </a:t>
            </a:r>
            <a:r>
              <a:rPr sz="2000" b="1" spc="110" dirty="0">
                <a:latin typeface="Cambria"/>
                <a:cs typeface="Cambria"/>
              </a:rPr>
              <a:t>Alzheimer</a:t>
            </a:r>
            <a:r>
              <a:rPr sz="2000" b="1" spc="200" dirty="0">
                <a:latin typeface="Cambria"/>
                <a:cs typeface="Cambria"/>
              </a:rPr>
              <a:t> </a:t>
            </a:r>
            <a:r>
              <a:rPr sz="2000" b="1" spc="114" dirty="0">
                <a:latin typeface="Cambria"/>
                <a:cs typeface="Cambria"/>
              </a:rPr>
              <a:t>hastalığını</a:t>
            </a:r>
            <a:r>
              <a:rPr sz="2000" b="1" spc="229" dirty="0">
                <a:latin typeface="Cambria"/>
                <a:cs typeface="Cambria"/>
              </a:rPr>
              <a:t> </a:t>
            </a:r>
            <a:r>
              <a:rPr sz="2000" b="1" spc="114" dirty="0">
                <a:latin typeface="Cambria"/>
                <a:cs typeface="Cambria"/>
              </a:rPr>
              <a:t>ve </a:t>
            </a:r>
            <a:r>
              <a:rPr sz="2000" b="1" spc="120" dirty="0">
                <a:latin typeface="Cambria"/>
                <a:cs typeface="Cambria"/>
              </a:rPr>
              <a:t> </a:t>
            </a:r>
            <a:r>
              <a:rPr sz="2000" b="1" spc="90" dirty="0">
                <a:latin typeface="Cambria"/>
                <a:cs typeface="Cambria"/>
              </a:rPr>
              <a:t>damarsal</a:t>
            </a:r>
            <a:r>
              <a:rPr sz="2000" b="1" spc="195" dirty="0">
                <a:latin typeface="Cambria"/>
                <a:cs typeface="Cambria"/>
              </a:rPr>
              <a:t> </a:t>
            </a:r>
            <a:r>
              <a:rPr sz="2000" b="1" spc="110" dirty="0">
                <a:latin typeface="Cambria"/>
                <a:cs typeface="Cambria"/>
              </a:rPr>
              <a:t>kökenli</a:t>
            </a:r>
            <a:r>
              <a:rPr sz="2000" b="1" spc="215" dirty="0">
                <a:latin typeface="Cambria"/>
                <a:cs typeface="Cambria"/>
              </a:rPr>
              <a:t> </a:t>
            </a:r>
            <a:r>
              <a:rPr sz="2000" b="1" spc="120" dirty="0">
                <a:latin typeface="Cambria"/>
                <a:cs typeface="Cambria"/>
              </a:rPr>
              <a:t>demansı </a:t>
            </a:r>
            <a:r>
              <a:rPr sz="2000" b="1" spc="-425" dirty="0">
                <a:latin typeface="Cambria"/>
                <a:cs typeface="Cambria"/>
              </a:rPr>
              <a:t> </a:t>
            </a:r>
            <a:r>
              <a:rPr sz="2000" b="1" spc="125" dirty="0">
                <a:latin typeface="Cambria"/>
                <a:cs typeface="Cambria"/>
              </a:rPr>
              <a:t>önleyici</a:t>
            </a:r>
            <a:r>
              <a:rPr sz="2000" b="1" spc="200" dirty="0">
                <a:latin typeface="Cambria"/>
                <a:cs typeface="Cambria"/>
              </a:rPr>
              <a:t> </a:t>
            </a:r>
            <a:r>
              <a:rPr sz="2000" b="1" spc="90" dirty="0">
                <a:latin typeface="Cambria"/>
                <a:cs typeface="Cambria"/>
              </a:rPr>
              <a:t>etkileri</a:t>
            </a:r>
            <a:r>
              <a:rPr sz="2000" b="1" spc="235" dirty="0">
                <a:latin typeface="Cambria"/>
                <a:cs typeface="Cambria"/>
              </a:rPr>
              <a:t> </a:t>
            </a:r>
            <a:r>
              <a:rPr sz="2000" b="1" spc="60" dirty="0">
                <a:latin typeface="Cambria"/>
                <a:cs typeface="Cambria"/>
              </a:rPr>
              <a:t>vardır</a:t>
            </a:r>
            <a:endParaRPr sz="2000">
              <a:latin typeface="Cambria"/>
              <a:cs typeface="Cambria"/>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418139"/>
            <a:ext cx="8229600" cy="855362"/>
          </a:xfrm>
          <a:prstGeom prst="rect">
            <a:avLst/>
          </a:prstGeom>
          <a:solidFill>
            <a:schemeClr val="accent4">
              <a:lumMod val="60000"/>
              <a:lumOff val="40000"/>
            </a:schemeClr>
          </a:solidFill>
        </p:spPr>
        <p:txBody>
          <a:bodyPr vert="horz" wrap="square" lIns="0" tIns="237490" rIns="0" bIns="0" rtlCol="0">
            <a:spAutoFit/>
          </a:bodyPr>
          <a:lstStyle/>
          <a:p>
            <a:pPr algn="ctr">
              <a:lnSpc>
                <a:spcPct val="100000"/>
              </a:lnSpc>
              <a:spcBef>
                <a:spcPts val="1870"/>
              </a:spcBef>
              <a:tabLst>
                <a:tab pos="1177925" algn="l"/>
                <a:tab pos="2131695" algn="l"/>
                <a:tab pos="3338829" algn="l"/>
              </a:tabLst>
            </a:pPr>
            <a:r>
              <a:rPr lang="tr-TR" spc="245">
                <a:solidFill>
                  <a:srgbClr val="FFFFFF"/>
                </a:solidFill>
                <a:latin typeface="Cambria"/>
                <a:cs typeface="Cambria"/>
              </a:rPr>
              <a:t>  </a:t>
            </a:r>
            <a:r>
              <a:rPr sz="4000" i="0" spc="295">
                <a:solidFill>
                  <a:srgbClr val="FFFFFF"/>
                </a:solidFill>
                <a:latin typeface="Cambria"/>
                <a:cs typeface="Cambria"/>
              </a:rPr>
              <a:t>Vit</a:t>
            </a:r>
            <a:r>
              <a:rPr lang="tr-TR" spc="295">
                <a:solidFill>
                  <a:srgbClr val="FFFFFF"/>
                </a:solidFill>
                <a:latin typeface="Cambria"/>
                <a:cs typeface="Cambria"/>
              </a:rPr>
              <a:t> </a:t>
            </a:r>
            <a:r>
              <a:rPr sz="4000" i="0" spc="265">
                <a:solidFill>
                  <a:srgbClr val="FFFFFF"/>
                </a:solidFill>
                <a:latin typeface="Cambria"/>
                <a:cs typeface="Cambria"/>
              </a:rPr>
              <a:t>B12</a:t>
            </a:r>
            <a:r>
              <a:rPr lang="tr-TR" sz="4000" i="0" spc="265">
                <a:solidFill>
                  <a:srgbClr val="FFFFFF"/>
                </a:solidFill>
                <a:latin typeface="Cambria"/>
                <a:cs typeface="Cambria"/>
              </a:rPr>
              <a:t> </a:t>
            </a:r>
            <a:r>
              <a:rPr lang="tr-TR" spc="195">
                <a:solidFill>
                  <a:srgbClr val="FFFFFF"/>
                </a:solidFill>
                <a:latin typeface="Cambria"/>
                <a:cs typeface="Cambria"/>
              </a:rPr>
              <a:t>K</a:t>
            </a:r>
            <a:r>
              <a:rPr sz="4000" i="0" spc="195">
                <a:solidFill>
                  <a:srgbClr val="FFFFFF"/>
                </a:solidFill>
                <a:latin typeface="Cambria"/>
                <a:cs typeface="Cambria"/>
              </a:rPr>
              <a:t>aynakları</a:t>
            </a:r>
            <a:endParaRPr sz="4000">
              <a:latin typeface="Cambria"/>
              <a:cs typeface="Cambria"/>
            </a:endParaRPr>
          </a:p>
        </p:txBody>
      </p:sp>
      <p:sp>
        <p:nvSpPr>
          <p:cNvPr id="3" name="object 3"/>
          <p:cNvSpPr txBox="1"/>
          <p:nvPr/>
        </p:nvSpPr>
        <p:spPr>
          <a:xfrm>
            <a:off x="535940" y="1535709"/>
            <a:ext cx="3897629" cy="2073910"/>
          </a:xfrm>
          <a:prstGeom prst="rect">
            <a:avLst/>
          </a:prstGeom>
        </p:spPr>
        <p:txBody>
          <a:bodyPr vert="horz" wrap="square" lIns="0" tIns="97790" rIns="0" bIns="0" rtlCol="0">
            <a:spAutoFit/>
          </a:bodyPr>
          <a:lstStyle/>
          <a:p>
            <a:pPr marL="355600" indent="-343535">
              <a:lnSpc>
                <a:spcPct val="100000"/>
              </a:lnSpc>
              <a:spcBef>
                <a:spcPts val="770"/>
              </a:spcBef>
              <a:buFont typeface="Arial MT"/>
              <a:buChar char="•"/>
              <a:tabLst>
                <a:tab pos="355600" algn="l"/>
                <a:tab pos="356235" algn="l"/>
              </a:tabLst>
            </a:pPr>
            <a:r>
              <a:rPr sz="2800" b="1" spc="315" dirty="0">
                <a:latin typeface="Cambria"/>
                <a:cs typeface="Cambria"/>
              </a:rPr>
              <a:t>Et,</a:t>
            </a:r>
            <a:r>
              <a:rPr sz="2800" b="1" spc="290" dirty="0">
                <a:latin typeface="Cambria"/>
                <a:cs typeface="Cambria"/>
              </a:rPr>
              <a:t> </a:t>
            </a:r>
            <a:r>
              <a:rPr sz="2800" b="1" spc="100" dirty="0">
                <a:latin typeface="Cambria"/>
                <a:cs typeface="Cambria"/>
              </a:rPr>
              <a:t>balık</a:t>
            </a:r>
            <a:endParaRPr sz="2800">
              <a:latin typeface="Cambria"/>
              <a:cs typeface="Cambria"/>
            </a:endParaRPr>
          </a:p>
          <a:p>
            <a:pPr marL="355600" indent="-343535">
              <a:lnSpc>
                <a:spcPct val="100000"/>
              </a:lnSpc>
              <a:spcBef>
                <a:spcPts val="675"/>
              </a:spcBef>
              <a:buFont typeface="Arial MT"/>
              <a:buChar char="•"/>
              <a:tabLst>
                <a:tab pos="355600" algn="l"/>
                <a:tab pos="356235" algn="l"/>
              </a:tabLst>
            </a:pPr>
            <a:r>
              <a:rPr sz="2800" b="1" spc="160" dirty="0">
                <a:latin typeface="Cambria"/>
                <a:cs typeface="Cambria"/>
              </a:rPr>
              <a:t>Tavuk</a:t>
            </a:r>
            <a:endParaRPr sz="2800">
              <a:latin typeface="Cambria"/>
              <a:cs typeface="Cambria"/>
            </a:endParaRPr>
          </a:p>
          <a:p>
            <a:pPr marL="355600" indent="-343535">
              <a:lnSpc>
                <a:spcPct val="100000"/>
              </a:lnSpc>
              <a:spcBef>
                <a:spcPts val="670"/>
              </a:spcBef>
              <a:buFont typeface="Arial MT"/>
              <a:buChar char="•"/>
              <a:tabLst>
                <a:tab pos="355600" algn="l"/>
                <a:tab pos="356235" algn="l"/>
              </a:tabLst>
            </a:pPr>
            <a:r>
              <a:rPr sz="2800" b="1" spc="280" dirty="0">
                <a:latin typeface="Cambria"/>
                <a:cs typeface="Cambria"/>
              </a:rPr>
              <a:t>Süt</a:t>
            </a:r>
            <a:endParaRPr sz="2800">
              <a:latin typeface="Cambria"/>
              <a:cs typeface="Cambria"/>
            </a:endParaRPr>
          </a:p>
          <a:p>
            <a:pPr marL="355600" indent="-343535">
              <a:lnSpc>
                <a:spcPct val="100000"/>
              </a:lnSpc>
              <a:spcBef>
                <a:spcPts val="675"/>
              </a:spcBef>
              <a:buFont typeface="Arial MT"/>
              <a:buChar char="•"/>
              <a:tabLst>
                <a:tab pos="355600" algn="l"/>
                <a:tab pos="356235" algn="l"/>
              </a:tabLst>
            </a:pPr>
            <a:r>
              <a:rPr sz="2800" b="1" spc="175" dirty="0">
                <a:latin typeface="Cambria"/>
                <a:cs typeface="Cambria"/>
              </a:rPr>
              <a:t>Kahvaltı</a:t>
            </a:r>
            <a:r>
              <a:rPr sz="2800" b="1" spc="295" dirty="0">
                <a:latin typeface="Cambria"/>
                <a:cs typeface="Cambria"/>
              </a:rPr>
              <a:t> </a:t>
            </a:r>
            <a:r>
              <a:rPr sz="2800" b="1" spc="110" dirty="0">
                <a:latin typeface="Cambria"/>
                <a:cs typeface="Cambria"/>
              </a:rPr>
              <a:t>gevrekleri</a:t>
            </a:r>
            <a:endParaRPr sz="2800">
              <a:latin typeface="Cambria"/>
              <a:cs typeface="Cambria"/>
            </a:endParaRPr>
          </a:p>
        </p:txBody>
      </p:sp>
      <p:grpSp>
        <p:nvGrpSpPr>
          <p:cNvPr id="4" name="object 4"/>
          <p:cNvGrpSpPr/>
          <p:nvPr/>
        </p:nvGrpSpPr>
        <p:grpSpPr>
          <a:xfrm>
            <a:off x="467867" y="2133600"/>
            <a:ext cx="8676132" cy="4488180"/>
            <a:chOff x="467867" y="2133600"/>
            <a:chExt cx="8676132" cy="4488180"/>
          </a:xfrm>
        </p:grpSpPr>
        <p:pic>
          <p:nvPicPr>
            <p:cNvPr id="5" name="object 5"/>
            <p:cNvPicPr/>
            <p:nvPr/>
          </p:nvPicPr>
          <p:blipFill>
            <a:blip r:embed="rId2" cstate="print"/>
            <a:stretch>
              <a:fillRect/>
            </a:stretch>
          </p:blipFill>
          <p:spPr>
            <a:xfrm>
              <a:off x="7328768" y="2133600"/>
              <a:ext cx="1815231" cy="4488180"/>
            </a:xfrm>
            <a:prstGeom prst="rect">
              <a:avLst/>
            </a:prstGeom>
          </p:spPr>
        </p:pic>
        <p:sp>
          <p:nvSpPr>
            <p:cNvPr id="6" name="object 6"/>
            <p:cNvSpPr/>
            <p:nvPr/>
          </p:nvSpPr>
          <p:spPr>
            <a:xfrm>
              <a:off x="467867" y="2756026"/>
              <a:ext cx="7192009" cy="3768725"/>
            </a:xfrm>
            <a:custGeom>
              <a:avLst/>
              <a:gdLst/>
              <a:ahLst/>
              <a:cxnLst/>
              <a:rect l="l" t="t" r="r" b="b"/>
              <a:pathLst>
                <a:path w="7192009" h="3768725">
                  <a:moveTo>
                    <a:pt x="4642358" y="1968373"/>
                  </a:moveTo>
                  <a:lnTo>
                    <a:pt x="299973" y="1968373"/>
                  </a:lnTo>
                  <a:lnTo>
                    <a:pt x="251316" y="1972300"/>
                  </a:lnTo>
                  <a:lnTo>
                    <a:pt x="205158" y="1983671"/>
                  </a:lnTo>
                  <a:lnTo>
                    <a:pt x="162118" y="2001867"/>
                  </a:lnTo>
                  <a:lnTo>
                    <a:pt x="122813" y="2026268"/>
                  </a:lnTo>
                  <a:lnTo>
                    <a:pt x="87860" y="2056257"/>
                  </a:lnTo>
                  <a:lnTo>
                    <a:pt x="57877" y="2091213"/>
                  </a:lnTo>
                  <a:lnTo>
                    <a:pt x="33482" y="2130519"/>
                  </a:lnTo>
                  <a:lnTo>
                    <a:pt x="15292" y="2173556"/>
                  </a:lnTo>
                  <a:lnTo>
                    <a:pt x="3926" y="2219704"/>
                  </a:lnTo>
                  <a:lnTo>
                    <a:pt x="0" y="2268347"/>
                  </a:lnTo>
                  <a:lnTo>
                    <a:pt x="0" y="3468243"/>
                  </a:lnTo>
                  <a:lnTo>
                    <a:pt x="3926" y="3516900"/>
                  </a:lnTo>
                  <a:lnTo>
                    <a:pt x="15292" y="3563058"/>
                  </a:lnTo>
                  <a:lnTo>
                    <a:pt x="33482" y="3606098"/>
                  </a:lnTo>
                  <a:lnTo>
                    <a:pt x="57877" y="3645403"/>
                  </a:lnTo>
                  <a:lnTo>
                    <a:pt x="87860" y="3680356"/>
                  </a:lnTo>
                  <a:lnTo>
                    <a:pt x="122813" y="3710339"/>
                  </a:lnTo>
                  <a:lnTo>
                    <a:pt x="162118" y="3734734"/>
                  </a:lnTo>
                  <a:lnTo>
                    <a:pt x="205158" y="3752924"/>
                  </a:lnTo>
                  <a:lnTo>
                    <a:pt x="251316" y="3764290"/>
                  </a:lnTo>
                  <a:lnTo>
                    <a:pt x="299973" y="3768217"/>
                  </a:lnTo>
                  <a:lnTo>
                    <a:pt x="4642358" y="3768217"/>
                  </a:lnTo>
                  <a:lnTo>
                    <a:pt x="4691000" y="3764290"/>
                  </a:lnTo>
                  <a:lnTo>
                    <a:pt x="4737148" y="3752924"/>
                  </a:lnTo>
                  <a:lnTo>
                    <a:pt x="4780185" y="3734734"/>
                  </a:lnTo>
                  <a:lnTo>
                    <a:pt x="4819491" y="3710339"/>
                  </a:lnTo>
                  <a:lnTo>
                    <a:pt x="4854448" y="3680356"/>
                  </a:lnTo>
                  <a:lnTo>
                    <a:pt x="4884436" y="3645403"/>
                  </a:lnTo>
                  <a:lnTo>
                    <a:pt x="4908837" y="3606098"/>
                  </a:lnTo>
                  <a:lnTo>
                    <a:pt x="4927033" y="3563058"/>
                  </a:lnTo>
                  <a:lnTo>
                    <a:pt x="4938404" y="3516900"/>
                  </a:lnTo>
                  <a:lnTo>
                    <a:pt x="4942332" y="3468243"/>
                  </a:lnTo>
                  <a:lnTo>
                    <a:pt x="4942332" y="2268347"/>
                  </a:lnTo>
                  <a:lnTo>
                    <a:pt x="4938404" y="2219704"/>
                  </a:lnTo>
                  <a:lnTo>
                    <a:pt x="4927033" y="2173556"/>
                  </a:lnTo>
                  <a:lnTo>
                    <a:pt x="4908837" y="2130519"/>
                  </a:lnTo>
                  <a:lnTo>
                    <a:pt x="4884436" y="2091213"/>
                  </a:lnTo>
                  <a:lnTo>
                    <a:pt x="4854448" y="2056257"/>
                  </a:lnTo>
                  <a:lnTo>
                    <a:pt x="4819491" y="2026268"/>
                  </a:lnTo>
                  <a:lnTo>
                    <a:pt x="4780185" y="2001867"/>
                  </a:lnTo>
                  <a:lnTo>
                    <a:pt x="4737148" y="1983671"/>
                  </a:lnTo>
                  <a:lnTo>
                    <a:pt x="4691000" y="1972300"/>
                  </a:lnTo>
                  <a:lnTo>
                    <a:pt x="4642358" y="1968373"/>
                  </a:lnTo>
                  <a:close/>
                </a:path>
                <a:path w="7192009" h="3768725">
                  <a:moveTo>
                    <a:pt x="7191629" y="0"/>
                  </a:moveTo>
                  <a:lnTo>
                    <a:pt x="2883027" y="1968373"/>
                  </a:lnTo>
                  <a:lnTo>
                    <a:pt x="4118609" y="1968373"/>
                  </a:lnTo>
                  <a:lnTo>
                    <a:pt x="7191629" y="0"/>
                  </a:lnTo>
                  <a:close/>
                </a:path>
              </a:pathLst>
            </a:custGeom>
            <a:solidFill>
              <a:srgbClr val="205868"/>
            </a:solidFill>
          </p:spPr>
          <p:txBody>
            <a:bodyPr wrap="square" lIns="0" tIns="0" rIns="0" bIns="0" rtlCol="0"/>
            <a:lstStyle/>
            <a:p>
              <a:endParaRPr/>
            </a:p>
          </p:txBody>
        </p:sp>
        <p:sp>
          <p:nvSpPr>
            <p:cNvPr id="7" name="object 7"/>
            <p:cNvSpPr/>
            <p:nvPr/>
          </p:nvSpPr>
          <p:spPr>
            <a:xfrm>
              <a:off x="467867" y="2756026"/>
              <a:ext cx="7192009" cy="3768725"/>
            </a:xfrm>
            <a:custGeom>
              <a:avLst/>
              <a:gdLst/>
              <a:ahLst/>
              <a:cxnLst/>
              <a:rect l="l" t="t" r="r" b="b"/>
              <a:pathLst>
                <a:path w="7192009" h="3768725">
                  <a:moveTo>
                    <a:pt x="0" y="2268347"/>
                  </a:moveTo>
                  <a:lnTo>
                    <a:pt x="3926" y="2219704"/>
                  </a:lnTo>
                  <a:lnTo>
                    <a:pt x="15292" y="2173556"/>
                  </a:lnTo>
                  <a:lnTo>
                    <a:pt x="33482" y="2130519"/>
                  </a:lnTo>
                  <a:lnTo>
                    <a:pt x="57877" y="2091213"/>
                  </a:lnTo>
                  <a:lnTo>
                    <a:pt x="87860" y="2056257"/>
                  </a:lnTo>
                  <a:lnTo>
                    <a:pt x="122813" y="2026268"/>
                  </a:lnTo>
                  <a:lnTo>
                    <a:pt x="162118" y="2001867"/>
                  </a:lnTo>
                  <a:lnTo>
                    <a:pt x="205158" y="1983671"/>
                  </a:lnTo>
                  <a:lnTo>
                    <a:pt x="251316" y="1972300"/>
                  </a:lnTo>
                  <a:lnTo>
                    <a:pt x="299973" y="1968373"/>
                  </a:lnTo>
                  <a:lnTo>
                    <a:pt x="2883027" y="1968373"/>
                  </a:lnTo>
                  <a:lnTo>
                    <a:pt x="7191629" y="0"/>
                  </a:lnTo>
                  <a:lnTo>
                    <a:pt x="4118609" y="1968373"/>
                  </a:lnTo>
                  <a:lnTo>
                    <a:pt x="4642358" y="1968373"/>
                  </a:lnTo>
                  <a:lnTo>
                    <a:pt x="4691000" y="1972300"/>
                  </a:lnTo>
                  <a:lnTo>
                    <a:pt x="4737148" y="1983671"/>
                  </a:lnTo>
                  <a:lnTo>
                    <a:pt x="4780185" y="2001867"/>
                  </a:lnTo>
                  <a:lnTo>
                    <a:pt x="4819491" y="2026268"/>
                  </a:lnTo>
                  <a:lnTo>
                    <a:pt x="4854448" y="2056257"/>
                  </a:lnTo>
                  <a:lnTo>
                    <a:pt x="4884436" y="2091213"/>
                  </a:lnTo>
                  <a:lnTo>
                    <a:pt x="4908837" y="2130519"/>
                  </a:lnTo>
                  <a:lnTo>
                    <a:pt x="4927033" y="2173556"/>
                  </a:lnTo>
                  <a:lnTo>
                    <a:pt x="4938404" y="2219704"/>
                  </a:lnTo>
                  <a:lnTo>
                    <a:pt x="4942332" y="2268347"/>
                  </a:lnTo>
                  <a:lnTo>
                    <a:pt x="4942332" y="2718308"/>
                  </a:lnTo>
                  <a:lnTo>
                    <a:pt x="4942332" y="3468243"/>
                  </a:lnTo>
                  <a:lnTo>
                    <a:pt x="4938404" y="3516900"/>
                  </a:lnTo>
                  <a:lnTo>
                    <a:pt x="4927033" y="3563058"/>
                  </a:lnTo>
                  <a:lnTo>
                    <a:pt x="4908837" y="3606098"/>
                  </a:lnTo>
                  <a:lnTo>
                    <a:pt x="4884436" y="3645403"/>
                  </a:lnTo>
                  <a:lnTo>
                    <a:pt x="4854448" y="3680356"/>
                  </a:lnTo>
                  <a:lnTo>
                    <a:pt x="4819491" y="3710339"/>
                  </a:lnTo>
                  <a:lnTo>
                    <a:pt x="4780185" y="3734734"/>
                  </a:lnTo>
                  <a:lnTo>
                    <a:pt x="4737148" y="3752924"/>
                  </a:lnTo>
                  <a:lnTo>
                    <a:pt x="4691000" y="3764290"/>
                  </a:lnTo>
                  <a:lnTo>
                    <a:pt x="4642358" y="3768217"/>
                  </a:lnTo>
                  <a:lnTo>
                    <a:pt x="4118609" y="3768217"/>
                  </a:lnTo>
                  <a:lnTo>
                    <a:pt x="2883027" y="3768217"/>
                  </a:lnTo>
                  <a:lnTo>
                    <a:pt x="299973" y="3768217"/>
                  </a:lnTo>
                  <a:lnTo>
                    <a:pt x="251316" y="3764290"/>
                  </a:lnTo>
                  <a:lnTo>
                    <a:pt x="205158" y="3752924"/>
                  </a:lnTo>
                  <a:lnTo>
                    <a:pt x="162118" y="3734734"/>
                  </a:lnTo>
                  <a:lnTo>
                    <a:pt x="122813" y="3710339"/>
                  </a:lnTo>
                  <a:lnTo>
                    <a:pt x="87860" y="3680356"/>
                  </a:lnTo>
                  <a:lnTo>
                    <a:pt x="57877" y="3645403"/>
                  </a:lnTo>
                  <a:lnTo>
                    <a:pt x="33482" y="3606098"/>
                  </a:lnTo>
                  <a:lnTo>
                    <a:pt x="15292" y="3563058"/>
                  </a:lnTo>
                  <a:lnTo>
                    <a:pt x="3926" y="3516900"/>
                  </a:lnTo>
                  <a:lnTo>
                    <a:pt x="0" y="3468243"/>
                  </a:lnTo>
                  <a:lnTo>
                    <a:pt x="0" y="2718308"/>
                  </a:lnTo>
                  <a:lnTo>
                    <a:pt x="0" y="2268347"/>
                  </a:lnTo>
                  <a:close/>
                </a:path>
              </a:pathLst>
            </a:custGeom>
            <a:ln w="9144">
              <a:solidFill>
                <a:srgbClr val="000000"/>
              </a:solidFill>
            </a:ln>
          </p:spPr>
          <p:txBody>
            <a:bodyPr wrap="square" lIns="0" tIns="0" rIns="0" bIns="0" rtlCol="0"/>
            <a:lstStyle/>
            <a:p>
              <a:endParaRPr/>
            </a:p>
          </p:txBody>
        </p:sp>
      </p:grpSp>
      <p:sp>
        <p:nvSpPr>
          <p:cNvPr id="8" name="object 8"/>
          <p:cNvSpPr txBox="1"/>
          <p:nvPr/>
        </p:nvSpPr>
        <p:spPr>
          <a:xfrm>
            <a:off x="635000" y="4835779"/>
            <a:ext cx="4094479" cy="1489075"/>
          </a:xfrm>
          <a:prstGeom prst="rect">
            <a:avLst/>
          </a:prstGeom>
        </p:spPr>
        <p:txBody>
          <a:bodyPr vert="horz" wrap="square" lIns="0" tIns="12700" rIns="0" bIns="0" rtlCol="0">
            <a:spAutoFit/>
          </a:bodyPr>
          <a:lstStyle/>
          <a:p>
            <a:pPr marL="12700">
              <a:lnSpc>
                <a:spcPct val="100000"/>
              </a:lnSpc>
              <a:spcBef>
                <a:spcPts val="100"/>
              </a:spcBef>
            </a:pPr>
            <a:r>
              <a:rPr sz="2400" b="1" spc="100" dirty="0">
                <a:solidFill>
                  <a:srgbClr val="FFFFFF"/>
                </a:solidFill>
                <a:latin typeface="Cambria"/>
                <a:cs typeface="Cambria"/>
              </a:rPr>
              <a:t>Yaşlılar</a:t>
            </a:r>
            <a:endParaRPr sz="2400">
              <a:latin typeface="Cambria"/>
              <a:cs typeface="Cambria"/>
            </a:endParaRPr>
          </a:p>
          <a:p>
            <a:pPr marL="12700">
              <a:lnSpc>
                <a:spcPct val="100000"/>
              </a:lnSpc>
            </a:pPr>
            <a:r>
              <a:rPr sz="2400" b="1" spc="114" dirty="0">
                <a:solidFill>
                  <a:srgbClr val="FFFFFF"/>
                </a:solidFill>
                <a:latin typeface="Cambria"/>
                <a:cs typeface="Cambria"/>
              </a:rPr>
              <a:t>Vejeteryanlar</a:t>
            </a:r>
            <a:endParaRPr sz="2400">
              <a:latin typeface="Cambria"/>
              <a:cs typeface="Cambria"/>
            </a:endParaRPr>
          </a:p>
          <a:p>
            <a:pPr marL="12700">
              <a:lnSpc>
                <a:spcPct val="100000"/>
              </a:lnSpc>
            </a:pPr>
            <a:r>
              <a:rPr sz="2400" b="1" spc="130" dirty="0">
                <a:solidFill>
                  <a:srgbClr val="FFFFFF"/>
                </a:solidFill>
                <a:latin typeface="Cambria"/>
                <a:cs typeface="Cambria"/>
              </a:rPr>
              <a:t>Vejeteryan</a:t>
            </a:r>
            <a:r>
              <a:rPr sz="2400" b="1" spc="240" dirty="0">
                <a:solidFill>
                  <a:srgbClr val="FFFFFF"/>
                </a:solidFill>
                <a:latin typeface="Cambria"/>
                <a:cs typeface="Cambria"/>
              </a:rPr>
              <a:t> </a:t>
            </a:r>
            <a:r>
              <a:rPr sz="2400" b="1" spc="145" dirty="0">
                <a:solidFill>
                  <a:srgbClr val="FFFFFF"/>
                </a:solidFill>
                <a:latin typeface="Cambria"/>
                <a:cs typeface="Cambria"/>
              </a:rPr>
              <a:t>annenin</a:t>
            </a:r>
            <a:r>
              <a:rPr sz="2400" b="1" spc="275" dirty="0">
                <a:solidFill>
                  <a:srgbClr val="FFFFFF"/>
                </a:solidFill>
                <a:latin typeface="Cambria"/>
                <a:cs typeface="Cambria"/>
              </a:rPr>
              <a:t> </a:t>
            </a:r>
            <a:r>
              <a:rPr sz="2400" b="1" spc="165" dirty="0">
                <a:solidFill>
                  <a:srgbClr val="FFFFFF"/>
                </a:solidFill>
                <a:latin typeface="Cambria"/>
                <a:cs typeface="Cambria"/>
              </a:rPr>
              <a:t>emen</a:t>
            </a:r>
            <a:endParaRPr sz="2400">
              <a:latin typeface="Cambria"/>
              <a:cs typeface="Cambria"/>
            </a:endParaRPr>
          </a:p>
          <a:p>
            <a:pPr marL="12700">
              <a:lnSpc>
                <a:spcPct val="100000"/>
              </a:lnSpc>
            </a:pPr>
            <a:r>
              <a:rPr sz="2400" b="1" spc="80" dirty="0">
                <a:solidFill>
                  <a:srgbClr val="FFFFFF"/>
                </a:solidFill>
                <a:latin typeface="Cambria"/>
                <a:cs typeface="Cambria"/>
              </a:rPr>
              <a:t>bebeği</a:t>
            </a:r>
            <a:r>
              <a:rPr sz="2400" b="1" spc="240" dirty="0">
                <a:solidFill>
                  <a:srgbClr val="FFFFFF"/>
                </a:solidFill>
                <a:latin typeface="Cambria"/>
                <a:cs typeface="Cambria"/>
              </a:rPr>
              <a:t> </a:t>
            </a:r>
            <a:r>
              <a:rPr sz="2400" b="1" spc="135" dirty="0">
                <a:solidFill>
                  <a:srgbClr val="FFFFFF"/>
                </a:solidFill>
                <a:latin typeface="Cambria"/>
                <a:cs typeface="Cambria"/>
              </a:rPr>
              <a:t>yetersiz</a:t>
            </a:r>
            <a:r>
              <a:rPr sz="2400" b="1" spc="250" dirty="0">
                <a:solidFill>
                  <a:srgbClr val="FFFFFF"/>
                </a:solidFill>
                <a:latin typeface="Cambria"/>
                <a:cs typeface="Cambria"/>
              </a:rPr>
              <a:t> </a:t>
            </a:r>
            <a:r>
              <a:rPr sz="2400" b="1" spc="70" dirty="0">
                <a:solidFill>
                  <a:srgbClr val="FFFFFF"/>
                </a:solidFill>
                <a:latin typeface="Cambria"/>
                <a:cs typeface="Cambria"/>
              </a:rPr>
              <a:t>alabilir</a:t>
            </a:r>
            <a:endParaRPr sz="2400">
              <a:latin typeface="Cambria"/>
              <a:cs typeface="Cambria"/>
            </a:endParaRPr>
          </a:p>
        </p:txBody>
      </p:sp>
      <p:pic>
        <p:nvPicPr>
          <p:cNvPr id="1026" name="Picture 2" descr="B12 Nelerde Bulunur: B12 Vitamini İçeren 9 Yiyecek - Yemek.com">
            <a:extLst>
              <a:ext uri="{FF2B5EF4-FFF2-40B4-BE49-F238E27FC236}">
                <a16:creationId xmlns:a16="http://schemas.microsoft.com/office/drawing/2014/main" id="{F1869635-868A-C41F-4172-B8BF536FB2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1902" y="1371600"/>
            <a:ext cx="2673298" cy="17831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32831F19-8BF7-8816-FDC4-C9864DAE5CB3}"/>
              </a:ext>
            </a:extLst>
          </p:cNvPr>
          <p:cNvSpPr/>
          <p:nvPr/>
        </p:nvSpPr>
        <p:spPr>
          <a:xfrm>
            <a:off x="5638800" y="2756026"/>
            <a:ext cx="76200" cy="14830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190308" y="825500"/>
            <a:ext cx="6763384" cy="574040"/>
          </a:xfrm>
          <a:prstGeom prst="rect">
            <a:avLst/>
          </a:prstGeom>
          <a:solidFill>
            <a:schemeClr val="accent4">
              <a:lumMod val="60000"/>
              <a:lumOff val="40000"/>
            </a:schemeClr>
          </a:solidFill>
        </p:spPr>
        <p:txBody>
          <a:bodyPr vert="horz" wrap="square" lIns="0" tIns="12700" rIns="0" bIns="0" rtlCol="0">
            <a:spAutoFit/>
          </a:bodyPr>
          <a:lstStyle/>
          <a:p>
            <a:pPr marL="12700">
              <a:lnSpc>
                <a:spcPct val="100000"/>
              </a:lnSpc>
              <a:spcBef>
                <a:spcPts val="100"/>
              </a:spcBef>
              <a:tabLst>
                <a:tab pos="1099820" algn="l"/>
                <a:tab pos="3320415" algn="l"/>
              </a:tabLst>
            </a:pPr>
            <a:r>
              <a:rPr sz="3600" i="0" spc="240" dirty="0">
                <a:solidFill>
                  <a:srgbClr val="FFFFFF"/>
                </a:solidFill>
                <a:latin typeface="Cambria"/>
                <a:cs typeface="Cambria"/>
              </a:rPr>
              <a:t>B1</a:t>
            </a:r>
            <a:r>
              <a:rPr sz="3600" i="0" spc="235" dirty="0">
                <a:solidFill>
                  <a:srgbClr val="FFFFFF"/>
                </a:solidFill>
                <a:latin typeface="Cambria"/>
                <a:cs typeface="Cambria"/>
              </a:rPr>
              <a:t>2</a:t>
            </a:r>
            <a:r>
              <a:rPr sz="3600" i="0" dirty="0">
                <a:solidFill>
                  <a:srgbClr val="FFFFFF"/>
                </a:solidFill>
                <a:latin typeface="Cambria"/>
                <a:cs typeface="Cambria"/>
              </a:rPr>
              <a:t>	</a:t>
            </a:r>
            <a:r>
              <a:rPr sz="3600" i="0" spc="250" dirty="0">
                <a:solidFill>
                  <a:srgbClr val="FFFFFF"/>
                </a:solidFill>
                <a:latin typeface="Cambria"/>
                <a:cs typeface="Cambria"/>
              </a:rPr>
              <a:t>Vitamin</a:t>
            </a:r>
            <a:r>
              <a:rPr sz="3600" i="0" spc="155" dirty="0">
                <a:solidFill>
                  <a:srgbClr val="FFFFFF"/>
                </a:solidFill>
                <a:latin typeface="Cambria"/>
                <a:cs typeface="Cambria"/>
              </a:rPr>
              <a:t>i</a:t>
            </a:r>
            <a:r>
              <a:rPr sz="3600" i="0">
                <a:solidFill>
                  <a:srgbClr val="FFFFFF"/>
                </a:solidFill>
                <a:latin typeface="Cambria"/>
                <a:cs typeface="Cambria"/>
              </a:rPr>
              <a:t>	</a:t>
            </a:r>
            <a:r>
              <a:rPr lang="tr-TR" sz="3600" i="0">
                <a:solidFill>
                  <a:srgbClr val="FFFFFF"/>
                </a:solidFill>
                <a:latin typeface="Cambria"/>
                <a:cs typeface="Cambria"/>
              </a:rPr>
              <a:t>Emilimi</a:t>
            </a:r>
            <a:endParaRPr sz="3600">
              <a:latin typeface="Cambria"/>
              <a:cs typeface="Cambria"/>
            </a:endParaRPr>
          </a:p>
        </p:txBody>
      </p:sp>
      <p:pic>
        <p:nvPicPr>
          <p:cNvPr id="5" name="Picture 2">
            <a:extLst>
              <a:ext uri="{FF2B5EF4-FFF2-40B4-BE49-F238E27FC236}">
                <a16:creationId xmlns:a16="http://schemas.microsoft.com/office/drawing/2014/main" id="{60DE78BF-47A3-1C46-CC6E-7EC71EA7D5C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91173" y="1447800"/>
            <a:ext cx="7361655" cy="4955540"/>
          </a:xfrm>
          <a:prstGeom prst="rect">
            <a:avLst/>
          </a:prstGeom>
          <a:solidFill>
            <a:srgbClr val="FFFFFF"/>
          </a:solid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243009" y="362407"/>
            <a:ext cx="6955790" cy="6445250"/>
            <a:chOff x="213291" y="412813"/>
            <a:chExt cx="6955790" cy="6445250"/>
          </a:xfrm>
        </p:grpSpPr>
        <p:pic>
          <p:nvPicPr>
            <p:cNvPr id="4" name="object 4"/>
            <p:cNvPicPr/>
            <p:nvPr/>
          </p:nvPicPr>
          <p:blipFill>
            <a:blip r:embed="rId2" cstate="print"/>
            <a:stretch>
              <a:fillRect/>
            </a:stretch>
          </p:blipFill>
          <p:spPr>
            <a:xfrm>
              <a:off x="213291" y="3253697"/>
              <a:ext cx="2079592" cy="3604300"/>
            </a:xfrm>
            <a:prstGeom prst="rect">
              <a:avLst/>
            </a:prstGeom>
          </p:spPr>
        </p:pic>
        <p:sp>
          <p:nvSpPr>
            <p:cNvPr id="5" name="object 5"/>
            <p:cNvSpPr/>
            <p:nvPr/>
          </p:nvSpPr>
          <p:spPr>
            <a:xfrm>
              <a:off x="1374521" y="417576"/>
              <a:ext cx="5789930" cy="3178810"/>
            </a:xfrm>
            <a:custGeom>
              <a:avLst/>
              <a:gdLst/>
              <a:ahLst/>
              <a:cxnLst/>
              <a:rect l="l" t="t" r="r" b="b"/>
              <a:pathLst>
                <a:path w="5789930" h="3178810">
                  <a:moveTo>
                    <a:pt x="2997454" y="1211579"/>
                  </a:moveTo>
                  <a:lnTo>
                    <a:pt x="1800733" y="1211579"/>
                  </a:lnTo>
                  <a:lnTo>
                    <a:pt x="0" y="3178683"/>
                  </a:lnTo>
                  <a:lnTo>
                    <a:pt x="2997454" y="1211579"/>
                  </a:lnTo>
                  <a:close/>
                </a:path>
                <a:path w="5789930" h="3178810">
                  <a:moveTo>
                    <a:pt x="5587873" y="0"/>
                  </a:moveTo>
                  <a:lnTo>
                    <a:pt x="1204848" y="0"/>
                  </a:lnTo>
                  <a:lnTo>
                    <a:pt x="1158553" y="5334"/>
                  </a:lnTo>
                  <a:lnTo>
                    <a:pt x="1116052" y="20527"/>
                  </a:lnTo>
                  <a:lnTo>
                    <a:pt x="1078559" y="44367"/>
                  </a:lnTo>
                  <a:lnTo>
                    <a:pt x="1047286" y="75640"/>
                  </a:lnTo>
                  <a:lnTo>
                    <a:pt x="1023446" y="113133"/>
                  </a:lnTo>
                  <a:lnTo>
                    <a:pt x="1008252" y="155634"/>
                  </a:lnTo>
                  <a:lnTo>
                    <a:pt x="1002918" y="201929"/>
                  </a:lnTo>
                  <a:lnTo>
                    <a:pt x="1002918" y="1009650"/>
                  </a:lnTo>
                  <a:lnTo>
                    <a:pt x="1008253" y="1055945"/>
                  </a:lnTo>
                  <a:lnTo>
                    <a:pt x="1023446" y="1098446"/>
                  </a:lnTo>
                  <a:lnTo>
                    <a:pt x="1047286" y="1135939"/>
                  </a:lnTo>
                  <a:lnTo>
                    <a:pt x="1078559" y="1167212"/>
                  </a:lnTo>
                  <a:lnTo>
                    <a:pt x="1116052" y="1191052"/>
                  </a:lnTo>
                  <a:lnTo>
                    <a:pt x="1158553" y="1206246"/>
                  </a:lnTo>
                  <a:lnTo>
                    <a:pt x="1204848" y="1211579"/>
                  </a:lnTo>
                  <a:lnTo>
                    <a:pt x="5587873" y="1211579"/>
                  </a:lnTo>
                  <a:lnTo>
                    <a:pt x="5634168" y="1206246"/>
                  </a:lnTo>
                  <a:lnTo>
                    <a:pt x="5676669" y="1191052"/>
                  </a:lnTo>
                  <a:lnTo>
                    <a:pt x="5714162" y="1167212"/>
                  </a:lnTo>
                  <a:lnTo>
                    <a:pt x="5745435" y="1135939"/>
                  </a:lnTo>
                  <a:lnTo>
                    <a:pt x="5769275" y="1098446"/>
                  </a:lnTo>
                  <a:lnTo>
                    <a:pt x="5784469" y="1055945"/>
                  </a:lnTo>
                  <a:lnTo>
                    <a:pt x="5789803" y="1009650"/>
                  </a:lnTo>
                  <a:lnTo>
                    <a:pt x="5789803" y="201929"/>
                  </a:lnTo>
                  <a:lnTo>
                    <a:pt x="5784469" y="155634"/>
                  </a:lnTo>
                  <a:lnTo>
                    <a:pt x="5769275" y="113133"/>
                  </a:lnTo>
                  <a:lnTo>
                    <a:pt x="5745435" y="75640"/>
                  </a:lnTo>
                  <a:lnTo>
                    <a:pt x="5714162" y="44367"/>
                  </a:lnTo>
                  <a:lnTo>
                    <a:pt x="5676669" y="20527"/>
                  </a:lnTo>
                  <a:lnTo>
                    <a:pt x="5634168" y="5334"/>
                  </a:lnTo>
                  <a:lnTo>
                    <a:pt x="5587873" y="0"/>
                  </a:lnTo>
                  <a:close/>
                </a:path>
              </a:pathLst>
            </a:custGeom>
            <a:solidFill>
              <a:srgbClr val="205868"/>
            </a:solidFill>
          </p:spPr>
          <p:txBody>
            <a:bodyPr wrap="square" lIns="0" tIns="0" rIns="0" bIns="0" rtlCol="0"/>
            <a:lstStyle/>
            <a:p>
              <a:endParaRPr/>
            </a:p>
          </p:txBody>
        </p:sp>
        <p:sp>
          <p:nvSpPr>
            <p:cNvPr id="6" name="object 6"/>
            <p:cNvSpPr/>
            <p:nvPr/>
          </p:nvSpPr>
          <p:spPr>
            <a:xfrm>
              <a:off x="1374521" y="417576"/>
              <a:ext cx="5789930" cy="3178810"/>
            </a:xfrm>
            <a:custGeom>
              <a:avLst/>
              <a:gdLst/>
              <a:ahLst/>
              <a:cxnLst/>
              <a:rect l="l" t="t" r="r" b="b"/>
              <a:pathLst>
                <a:path w="5789930" h="3178810">
                  <a:moveTo>
                    <a:pt x="1002918" y="201929"/>
                  </a:moveTo>
                  <a:lnTo>
                    <a:pt x="1008252" y="155634"/>
                  </a:lnTo>
                  <a:lnTo>
                    <a:pt x="1023446" y="113133"/>
                  </a:lnTo>
                  <a:lnTo>
                    <a:pt x="1047286" y="75640"/>
                  </a:lnTo>
                  <a:lnTo>
                    <a:pt x="1078559" y="44367"/>
                  </a:lnTo>
                  <a:lnTo>
                    <a:pt x="1116052" y="20527"/>
                  </a:lnTo>
                  <a:lnTo>
                    <a:pt x="1158553" y="5333"/>
                  </a:lnTo>
                  <a:lnTo>
                    <a:pt x="1204848" y="0"/>
                  </a:lnTo>
                  <a:lnTo>
                    <a:pt x="1800733" y="0"/>
                  </a:lnTo>
                  <a:lnTo>
                    <a:pt x="2997454" y="0"/>
                  </a:lnTo>
                  <a:lnTo>
                    <a:pt x="5587873" y="0"/>
                  </a:lnTo>
                  <a:lnTo>
                    <a:pt x="5634168" y="5334"/>
                  </a:lnTo>
                  <a:lnTo>
                    <a:pt x="5676669" y="20527"/>
                  </a:lnTo>
                  <a:lnTo>
                    <a:pt x="5714162" y="44367"/>
                  </a:lnTo>
                  <a:lnTo>
                    <a:pt x="5745435" y="75640"/>
                  </a:lnTo>
                  <a:lnTo>
                    <a:pt x="5769275" y="113133"/>
                  </a:lnTo>
                  <a:lnTo>
                    <a:pt x="5784469" y="155634"/>
                  </a:lnTo>
                  <a:lnTo>
                    <a:pt x="5789803" y="201929"/>
                  </a:lnTo>
                  <a:lnTo>
                    <a:pt x="5789803" y="706754"/>
                  </a:lnTo>
                  <a:lnTo>
                    <a:pt x="5789803" y="1009650"/>
                  </a:lnTo>
                  <a:lnTo>
                    <a:pt x="5784469" y="1055945"/>
                  </a:lnTo>
                  <a:lnTo>
                    <a:pt x="5769275" y="1098446"/>
                  </a:lnTo>
                  <a:lnTo>
                    <a:pt x="5745435" y="1135939"/>
                  </a:lnTo>
                  <a:lnTo>
                    <a:pt x="5714162" y="1167212"/>
                  </a:lnTo>
                  <a:lnTo>
                    <a:pt x="5676669" y="1191052"/>
                  </a:lnTo>
                  <a:lnTo>
                    <a:pt x="5634168" y="1206246"/>
                  </a:lnTo>
                  <a:lnTo>
                    <a:pt x="5587873" y="1211579"/>
                  </a:lnTo>
                  <a:lnTo>
                    <a:pt x="2997454" y="1211579"/>
                  </a:lnTo>
                  <a:lnTo>
                    <a:pt x="0" y="3178683"/>
                  </a:lnTo>
                  <a:lnTo>
                    <a:pt x="1800733" y="1211579"/>
                  </a:lnTo>
                  <a:lnTo>
                    <a:pt x="1204848" y="1211579"/>
                  </a:lnTo>
                  <a:lnTo>
                    <a:pt x="1158553" y="1206245"/>
                  </a:lnTo>
                  <a:lnTo>
                    <a:pt x="1116052" y="1191052"/>
                  </a:lnTo>
                  <a:lnTo>
                    <a:pt x="1078559" y="1167212"/>
                  </a:lnTo>
                  <a:lnTo>
                    <a:pt x="1047286" y="1135939"/>
                  </a:lnTo>
                  <a:lnTo>
                    <a:pt x="1023446" y="1098446"/>
                  </a:lnTo>
                  <a:lnTo>
                    <a:pt x="1008252" y="1055945"/>
                  </a:lnTo>
                  <a:lnTo>
                    <a:pt x="1002918" y="1009650"/>
                  </a:lnTo>
                  <a:lnTo>
                    <a:pt x="1002918" y="706754"/>
                  </a:lnTo>
                  <a:lnTo>
                    <a:pt x="1002918" y="201929"/>
                  </a:lnTo>
                  <a:close/>
                </a:path>
              </a:pathLst>
            </a:custGeom>
            <a:ln w="9144">
              <a:solidFill>
                <a:srgbClr val="000000"/>
              </a:solidFill>
            </a:ln>
          </p:spPr>
          <p:txBody>
            <a:bodyPr wrap="square" lIns="0" tIns="0" rIns="0" bIns="0" rtlCol="0"/>
            <a:lstStyle/>
            <a:p>
              <a:endParaRPr/>
            </a:p>
          </p:txBody>
        </p:sp>
      </p:grpSp>
      <p:sp>
        <p:nvSpPr>
          <p:cNvPr id="7" name="object 7"/>
          <p:cNvSpPr txBox="1">
            <a:spLocks noGrp="1"/>
          </p:cNvSpPr>
          <p:nvPr>
            <p:ph type="title"/>
          </p:nvPr>
        </p:nvSpPr>
        <p:spPr>
          <a:xfrm>
            <a:off x="2438400" y="336509"/>
            <a:ext cx="4541571" cy="1189761"/>
          </a:xfrm>
          <a:prstGeom prst="rect">
            <a:avLst/>
          </a:prstGeom>
        </p:spPr>
        <p:txBody>
          <a:bodyPr vert="horz" wrap="square" lIns="0" tIns="80975" rIns="0" bIns="0" rtlCol="0">
            <a:spAutoFit/>
          </a:bodyPr>
          <a:lstStyle/>
          <a:p>
            <a:pPr marL="484505" algn="l">
              <a:lnSpc>
                <a:spcPct val="100000"/>
              </a:lnSpc>
              <a:spcBef>
                <a:spcPts val="100"/>
              </a:spcBef>
            </a:pPr>
            <a:r>
              <a:rPr sz="2400" i="0" spc="145">
                <a:solidFill>
                  <a:srgbClr val="FFFFFF"/>
                </a:solidFill>
                <a:latin typeface="Cambria"/>
                <a:cs typeface="Cambria"/>
              </a:rPr>
              <a:t>Beslenme</a:t>
            </a:r>
            <a:r>
              <a:rPr lang="tr-TR" sz="2400" i="0" spc="145">
                <a:solidFill>
                  <a:srgbClr val="FFFFFF"/>
                </a:solidFill>
                <a:latin typeface="Cambria"/>
                <a:cs typeface="Cambria"/>
              </a:rPr>
              <a:t>(nütrisyon)</a:t>
            </a:r>
            <a:r>
              <a:rPr sz="2400" i="0" spc="254">
                <a:solidFill>
                  <a:srgbClr val="FFFFFF"/>
                </a:solidFill>
                <a:latin typeface="Cambria"/>
                <a:cs typeface="Cambria"/>
              </a:rPr>
              <a:t> </a:t>
            </a:r>
            <a:r>
              <a:rPr sz="2400" i="0" spc="140" dirty="0">
                <a:solidFill>
                  <a:srgbClr val="FFFFFF"/>
                </a:solidFill>
                <a:latin typeface="Cambria"/>
                <a:cs typeface="Cambria"/>
              </a:rPr>
              <a:t>insanın</a:t>
            </a:r>
            <a:r>
              <a:rPr sz="2400" i="0" spc="285" dirty="0">
                <a:solidFill>
                  <a:srgbClr val="FFFFFF"/>
                </a:solidFill>
                <a:latin typeface="Cambria"/>
                <a:cs typeface="Cambria"/>
              </a:rPr>
              <a:t> </a:t>
            </a:r>
            <a:r>
              <a:rPr sz="2400" i="0" spc="204" dirty="0">
                <a:solidFill>
                  <a:srgbClr val="FFFFFF"/>
                </a:solidFill>
                <a:latin typeface="Cambria"/>
                <a:cs typeface="Cambria"/>
              </a:rPr>
              <a:t>üç</a:t>
            </a:r>
            <a:r>
              <a:rPr sz="2400" i="0" spc="254" dirty="0">
                <a:solidFill>
                  <a:srgbClr val="FFFFFF"/>
                </a:solidFill>
                <a:latin typeface="Cambria"/>
                <a:cs typeface="Cambria"/>
              </a:rPr>
              <a:t> </a:t>
            </a:r>
            <a:r>
              <a:rPr sz="2400" i="0" spc="155" dirty="0">
                <a:solidFill>
                  <a:srgbClr val="FFFFFF"/>
                </a:solidFill>
                <a:latin typeface="Cambria"/>
                <a:cs typeface="Cambria"/>
              </a:rPr>
              <a:t>temel</a:t>
            </a:r>
            <a:endParaRPr sz="2400">
              <a:latin typeface="Cambria"/>
              <a:cs typeface="Cambria"/>
            </a:endParaRPr>
          </a:p>
          <a:p>
            <a:pPr marL="484505" marR="73025" algn="l">
              <a:lnSpc>
                <a:spcPct val="100000"/>
              </a:lnSpc>
              <a:spcBef>
                <a:spcPts val="5"/>
              </a:spcBef>
            </a:pPr>
            <a:r>
              <a:rPr sz="2400" i="0" spc="135" dirty="0">
                <a:solidFill>
                  <a:srgbClr val="FFFFFF"/>
                </a:solidFill>
                <a:latin typeface="Cambria"/>
                <a:cs typeface="Cambria"/>
              </a:rPr>
              <a:t>gereksiniminden</a:t>
            </a:r>
            <a:r>
              <a:rPr sz="2400" i="0" spc="245" dirty="0">
                <a:solidFill>
                  <a:srgbClr val="FFFFFF"/>
                </a:solidFill>
                <a:latin typeface="Cambria"/>
                <a:cs typeface="Cambria"/>
              </a:rPr>
              <a:t> </a:t>
            </a:r>
            <a:r>
              <a:rPr sz="2400" i="0" spc="55" dirty="0">
                <a:solidFill>
                  <a:srgbClr val="FFFFFF"/>
                </a:solidFill>
                <a:latin typeface="Cambria"/>
                <a:cs typeface="Cambria"/>
              </a:rPr>
              <a:t>biridir</a:t>
            </a:r>
            <a:endParaRPr sz="2400">
              <a:latin typeface="Cambria"/>
              <a:cs typeface="Cambria"/>
            </a:endParaRPr>
          </a:p>
        </p:txBody>
      </p:sp>
      <p:grpSp>
        <p:nvGrpSpPr>
          <p:cNvPr id="8" name="object 8"/>
          <p:cNvGrpSpPr/>
          <p:nvPr/>
        </p:nvGrpSpPr>
        <p:grpSpPr>
          <a:xfrm>
            <a:off x="1404111" y="1988820"/>
            <a:ext cx="7098858" cy="1869439"/>
            <a:chOff x="1404111" y="1988820"/>
            <a:chExt cx="7098858" cy="1869439"/>
          </a:xfrm>
        </p:grpSpPr>
        <p:sp>
          <p:nvSpPr>
            <p:cNvPr id="9" name="object 9"/>
            <p:cNvSpPr/>
            <p:nvPr/>
          </p:nvSpPr>
          <p:spPr>
            <a:xfrm>
              <a:off x="1423989" y="1988820"/>
              <a:ext cx="7078980" cy="1869439"/>
            </a:xfrm>
            <a:custGeom>
              <a:avLst/>
              <a:gdLst/>
              <a:ahLst/>
              <a:cxnLst/>
              <a:rect l="l" t="t" r="r" b="b"/>
              <a:pathLst>
                <a:path w="7078980" h="1869439">
                  <a:moveTo>
                    <a:pt x="6790436" y="0"/>
                  </a:moveTo>
                  <a:lnTo>
                    <a:pt x="2735072" y="0"/>
                  </a:lnTo>
                  <a:lnTo>
                    <a:pt x="2688338" y="3768"/>
                  </a:lnTo>
                  <a:lnTo>
                    <a:pt x="2644009" y="14679"/>
                  </a:lnTo>
                  <a:lnTo>
                    <a:pt x="2602679" y="32140"/>
                  </a:lnTo>
                  <a:lnTo>
                    <a:pt x="2564938" y="55558"/>
                  </a:lnTo>
                  <a:lnTo>
                    <a:pt x="2531379" y="84343"/>
                  </a:lnTo>
                  <a:lnTo>
                    <a:pt x="2502594" y="117902"/>
                  </a:lnTo>
                  <a:lnTo>
                    <a:pt x="2479176" y="155643"/>
                  </a:lnTo>
                  <a:lnTo>
                    <a:pt x="2461715" y="196973"/>
                  </a:lnTo>
                  <a:lnTo>
                    <a:pt x="2450804" y="241302"/>
                  </a:lnTo>
                  <a:lnTo>
                    <a:pt x="2447036" y="288035"/>
                  </a:lnTo>
                  <a:lnTo>
                    <a:pt x="2447036" y="1008126"/>
                  </a:lnTo>
                  <a:lnTo>
                    <a:pt x="0" y="1868931"/>
                  </a:lnTo>
                  <a:lnTo>
                    <a:pt x="2447036" y="1440179"/>
                  </a:lnTo>
                  <a:lnTo>
                    <a:pt x="7078471" y="1440179"/>
                  </a:lnTo>
                  <a:lnTo>
                    <a:pt x="7078471" y="288035"/>
                  </a:lnTo>
                  <a:lnTo>
                    <a:pt x="7074703" y="241302"/>
                  </a:lnTo>
                  <a:lnTo>
                    <a:pt x="7063792" y="196973"/>
                  </a:lnTo>
                  <a:lnTo>
                    <a:pt x="7046331" y="155643"/>
                  </a:lnTo>
                  <a:lnTo>
                    <a:pt x="7022913" y="117902"/>
                  </a:lnTo>
                  <a:lnTo>
                    <a:pt x="6994128" y="84343"/>
                  </a:lnTo>
                  <a:lnTo>
                    <a:pt x="6960569" y="55558"/>
                  </a:lnTo>
                  <a:lnTo>
                    <a:pt x="6922828" y="32140"/>
                  </a:lnTo>
                  <a:lnTo>
                    <a:pt x="6881498" y="14679"/>
                  </a:lnTo>
                  <a:lnTo>
                    <a:pt x="6837169" y="3768"/>
                  </a:lnTo>
                  <a:lnTo>
                    <a:pt x="6790436" y="0"/>
                  </a:lnTo>
                  <a:close/>
                </a:path>
                <a:path w="7078980" h="1869439">
                  <a:moveTo>
                    <a:pt x="7078471" y="1440179"/>
                  </a:moveTo>
                  <a:lnTo>
                    <a:pt x="2447036" y="1440179"/>
                  </a:lnTo>
                  <a:lnTo>
                    <a:pt x="2450804" y="1486913"/>
                  </a:lnTo>
                  <a:lnTo>
                    <a:pt x="2461715" y="1531242"/>
                  </a:lnTo>
                  <a:lnTo>
                    <a:pt x="2479176" y="1572572"/>
                  </a:lnTo>
                  <a:lnTo>
                    <a:pt x="2502594" y="1610313"/>
                  </a:lnTo>
                  <a:lnTo>
                    <a:pt x="2531379" y="1643872"/>
                  </a:lnTo>
                  <a:lnTo>
                    <a:pt x="2564938" y="1672657"/>
                  </a:lnTo>
                  <a:lnTo>
                    <a:pt x="2602679" y="1696075"/>
                  </a:lnTo>
                  <a:lnTo>
                    <a:pt x="2644009" y="1713536"/>
                  </a:lnTo>
                  <a:lnTo>
                    <a:pt x="2688338" y="1724447"/>
                  </a:lnTo>
                  <a:lnTo>
                    <a:pt x="2735072" y="1728215"/>
                  </a:lnTo>
                  <a:lnTo>
                    <a:pt x="6790436" y="1728215"/>
                  </a:lnTo>
                  <a:lnTo>
                    <a:pt x="6837169" y="1724447"/>
                  </a:lnTo>
                  <a:lnTo>
                    <a:pt x="6881498" y="1713536"/>
                  </a:lnTo>
                  <a:lnTo>
                    <a:pt x="6922828" y="1696075"/>
                  </a:lnTo>
                  <a:lnTo>
                    <a:pt x="6960569" y="1672657"/>
                  </a:lnTo>
                  <a:lnTo>
                    <a:pt x="6994128" y="1643872"/>
                  </a:lnTo>
                  <a:lnTo>
                    <a:pt x="7022913" y="1610313"/>
                  </a:lnTo>
                  <a:lnTo>
                    <a:pt x="7046331" y="1572572"/>
                  </a:lnTo>
                  <a:lnTo>
                    <a:pt x="7063792" y="1531242"/>
                  </a:lnTo>
                  <a:lnTo>
                    <a:pt x="7074703" y="1486913"/>
                  </a:lnTo>
                  <a:lnTo>
                    <a:pt x="7078471" y="1440179"/>
                  </a:lnTo>
                  <a:close/>
                </a:path>
              </a:pathLst>
            </a:custGeom>
            <a:solidFill>
              <a:srgbClr val="205868"/>
            </a:solidFill>
          </p:spPr>
          <p:txBody>
            <a:bodyPr wrap="square" lIns="0" tIns="0" rIns="0" bIns="0" rtlCol="0"/>
            <a:lstStyle/>
            <a:p>
              <a:endParaRPr/>
            </a:p>
          </p:txBody>
        </p:sp>
        <p:sp>
          <p:nvSpPr>
            <p:cNvPr id="10" name="object 10"/>
            <p:cNvSpPr/>
            <p:nvPr/>
          </p:nvSpPr>
          <p:spPr>
            <a:xfrm>
              <a:off x="1404111" y="1988820"/>
              <a:ext cx="7078980" cy="1869439"/>
            </a:xfrm>
            <a:custGeom>
              <a:avLst/>
              <a:gdLst/>
              <a:ahLst/>
              <a:cxnLst/>
              <a:rect l="l" t="t" r="r" b="b"/>
              <a:pathLst>
                <a:path w="7078980" h="1869439">
                  <a:moveTo>
                    <a:pt x="2447036" y="288035"/>
                  </a:moveTo>
                  <a:lnTo>
                    <a:pt x="2450804" y="241302"/>
                  </a:lnTo>
                  <a:lnTo>
                    <a:pt x="2461715" y="196973"/>
                  </a:lnTo>
                  <a:lnTo>
                    <a:pt x="2479176" y="155643"/>
                  </a:lnTo>
                  <a:lnTo>
                    <a:pt x="2502594" y="117902"/>
                  </a:lnTo>
                  <a:lnTo>
                    <a:pt x="2531379" y="84343"/>
                  </a:lnTo>
                  <a:lnTo>
                    <a:pt x="2564938" y="55558"/>
                  </a:lnTo>
                  <a:lnTo>
                    <a:pt x="2602679" y="32140"/>
                  </a:lnTo>
                  <a:lnTo>
                    <a:pt x="2644009" y="14679"/>
                  </a:lnTo>
                  <a:lnTo>
                    <a:pt x="2688338" y="3768"/>
                  </a:lnTo>
                  <a:lnTo>
                    <a:pt x="2735072" y="0"/>
                  </a:lnTo>
                  <a:lnTo>
                    <a:pt x="3218941" y="0"/>
                  </a:lnTo>
                  <a:lnTo>
                    <a:pt x="4376801" y="0"/>
                  </a:lnTo>
                  <a:lnTo>
                    <a:pt x="6790436" y="0"/>
                  </a:lnTo>
                  <a:lnTo>
                    <a:pt x="6837169" y="3768"/>
                  </a:lnTo>
                  <a:lnTo>
                    <a:pt x="6881498" y="14679"/>
                  </a:lnTo>
                  <a:lnTo>
                    <a:pt x="6922828" y="32140"/>
                  </a:lnTo>
                  <a:lnTo>
                    <a:pt x="6960569" y="55558"/>
                  </a:lnTo>
                  <a:lnTo>
                    <a:pt x="6994128" y="84343"/>
                  </a:lnTo>
                  <a:lnTo>
                    <a:pt x="7022913" y="117902"/>
                  </a:lnTo>
                  <a:lnTo>
                    <a:pt x="7046331" y="155643"/>
                  </a:lnTo>
                  <a:lnTo>
                    <a:pt x="7063792" y="196973"/>
                  </a:lnTo>
                  <a:lnTo>
                    <a:pt x="7074703" y="241302"/>
                  </a:lnTo>
                  <a:lnTo>
                    <a:pt x="7078471" y="288035"/>
                  </a:lnTo>
                  <a:lnTo>
                    <a:pt x="7078471" y="1008126"/>
                  </a:lnTo>
                  <a:lnTo>
                    <a:pt x="7078471" y="1440179"/>
                  </a:lnTo>
                  <a:lnTo>
                    <a:pt x="7074703" y="1486913"/>
                  </a:lnTo>
                  <a:lnTo>
                    <a:pt x="7063792" y="1531242"/>
                  </a:lnTo>
                  <a:lnTo>
                    <a:pt x="7046331" y="1572572"/>
                  </a:lnTo>
                  <a:lnTo>
                    <a:pt x="7022913" y="1610313"/>
                  </a:lnTo>
                  <a:lnTo>
                    <a:pt x="6994128" y="1643872"/>
                  </a:lnTo>
                  <a:lnTo>
                    <a:pt x="6960569" y="1672657"/>
                  </a:lnTo>
                  <a:lnTo>
                    <a:pt x="6922828" y="1696075"/>
                  </a:lnTo>
                  <a:lnTo>
                    <a:pt x="6881498" y="1713536"/>
                  </a:lnTo>
                  <a:lnTo>
                    <a:pt x="6837169" y="1724447"/>
                  </a:lnTo>
                  <a:lnTo>
                    <a:pt x="6790436" y="1728215"/>
                  </a:lnTo>
                  <a:lnTo>
                    <a:pt x="4376801" y="1728215"/>
                  </a:lnTo>
                  <a:lnTo>
                    <a:pt x="3218941" y="1728215"/>
                  </a:lnTo>
                  <a:lnTo>
                    <a:pt x="2735072" y="1728215"/>
                  </a:lnTo>
                  <a:lnTo>
                    <a:pt x="2688338" y="1724447"/>
                  </a:lnTo>
                  <a:lnTo>
                    <a:pt x="2644009" y="1713536"/>
                  </a:lnTo>
                  <a:lnTo>
                    <a:pt x="2602679" y="1696075"/>
                  </a:lnTo>
                  <a:lnTo>
                    <a:pt x="2564938" y="1672657"/>
                  </a:lnTo>
                  <a:lnTo>
                    <a:pt x="2531379" y="1643872"/>
                  </a:lnTo>
                  <a:lnTo>
                    <a:pt x="2502594" y="1610313"/>
                  </a:lnTo>
                  <a:lnTo>
                    <a:pt x="2479176" y="1572572"/>
                  </a:lnTo>
                  <a:lnTo>
                    <a:pt x="2461715" y="1531242"/>
                  </a:lnTo>
                  <a:lnTo>
                    <a:pt x="2450804" y="1486913"/>
                  </a:lnTo>
                  <a:lnTo>
                    <a:pt x="2447036" y="1440179"/>
                  </a:lnTo>
                  <a:lnTo>
                    <a:pt x="0" y="1868931"/>
                  </a:lnTo>
                  <a:lnTo>
                    <a:pt x="2447036" y="1008126"/>
                  </a:lnTo>
                  <a:lnTo>
                    <a:pt x="2447036" y="288035"/>
                  </a:lnTo>
                  <a:close/>
                </a:path>
              </a:pathLst>
            </a:custGeom>
            <a:ln w="9144">
              <a:solidFill>
                <a:srgbClr val="000000"/>
              </a:solidFill>
            </a:ln>
          </p:spPr>
          <p:txBody>
            <a:bodyPr wrap="square" lIns="0" tIns="0" rIns="0" bIns="0" rtlCol="0"/>
            <a:lstStyle/>
            <a:p>
              <a:endParaRPr/>
            </a:p>
          </p:txBody>
        </p:sp>
      </p:grpSp>
      <p:sp>
        <p:nvSpPr>
          <p:cNvPr id="13" name="Metin kutusu 12">
            <a:extLst>
              <a:ext uri="{FF2B5EF4-FFF2-40B4-BE49-F238E27FC236}">
                <a16:creationId xmlns:a16="http://schemas.microsoft.com/office/drawing/2014/main" id="{B8270103-447A-D58C-DC68-53A98C9F16CF}"/>
              </a:ext>
            </a:extLst>
          </p:cNvPr>
          <p:cNvSpPr txBox="1"/>
          <p:nvPr/>
        </p:nvSpPr>
        <p:spPr>
          <a:xfrm>
            <a:off x="4038600" y="2066491"/>
            <a:ext cx="4572000" cy="1569660"/>
          </a:xfrm>
          <a:prstGeom prst="rect">
            <a:avLst/>
          </a:prstGeom>
          <a:noFill/>
        </p:spPr>
        <p:txBody>
          <a:bodyPr wrap="square">
            <a:spAutoFit/>
          </a:bodyPr>
          <a:lstStyle/>
          <a:p>
            <a:r>
              <a:rPr lang="en-US" sz="2400">
                <a:solidFill>
                  <a:schemeClr val="bg1"/>
                </a:solidFill>
                <a:latin typeface="Cambria" panose="02040503050406030204" pitchFamily="18" charset="0"/>
                <a:ea typeface="Cambria" panose="02040503050406030204" pitchFamily="18" charset="0"/>
              </a:rPr>
              <a:t>Besinlerin yapısında bulunan besin öğeleri kendi icinde </a:t>
            </a:r>
            <a:r>
              <a:rPr lang="tr-TR" sz="2400">
                <a:solidFill>
                  <a:schemeClr val="bg1"/>
                </a:solidFill>
                <a:latin typeface="Cambria" panose="02040503050406030204" pitchFamily="18" charset="0"/>
                <a:ea typeface="Cambria" panose="02040503050406030204" pitchFamily="18" charset="0"/>
              </a:rPr>
              <a:t>makro ve mikrobesin öğeleri olarak iki büyük gruba ayrılır </a:t>
            </a:r>
          </a:p>
        </p:txBody>
      </p:sp>
      <p:grpSp>
        <p:nvGrpSpPr>
          <p:cNvPr id="14" name="object 8">
            <a:extLst>
              <a:ext uri="{FF2B5EF4-FFF2-40B4-BE49-F238E27FC236}">
                <a16:creationId xmlns:a16="http://schemas.microsoft.com/office/drawing/2014/main" id="{F3C25E54-C5D6-F25F-3872-3179F92BFD98}"/>
              </a:ext>
            </a:extLst>
          </p:cNvPr>
          <p:cNvGrpSpPr/>
          <p:nvPr/>
        </p:nvGrpSpPr>
        <p:grpSpPr>
          <a:xfrm flipV="1">
            <a:off x="1423989" y="4038600"/>
            <a:ext cx="7098858" cy="1869439"/>
            <a:chOff x="1404111" y="1988820"/>
            <a:chExt cx="7098858" cy="1869439"/>
          </a:xfrm>
        </p:grpSpPr>
        <p:sp>
          <p:nvSpPr>
            <p:cNvPr id="15" name="object 9">
              <a:extLst>
                <a:ext uri="{FF2B5EF4-FFF2-40B4-BE49-F238E27FC236}">
                  <a16:creationId xmlns:a16="http://schemas.microsoft.com/office/drawing/2014/main" id="{0E782FC0-B14D-D54F-0A36-7D3B28A8DB7E}"/>
                </a:ext>
              </a:extLst>
            </p:cNvPr>
            <p:cNvSpPr/>
            <p:nvPr/>
          </p:nvSpPr>
          <p:spPr>
            <a:xfrm>
              <a:off x="1423989" y="1988820"/>
              <a:ext cx="7078980" cy="1869439"/>
            </a:xfrm>
            <a:custGeom>
              <a:avLst/>
              <a:gdLst/>
              <a:ahLst/>
              <a:cxnLst/>
              <a:rect l="l" t="t" r="r" b="b"/>
              <a:pathLst>
                <a:path w="7078980" h="1869439">
                  <a:moveTo>
                    <a:pt x="6790436" y="0"/>
                  </a:moveTo>
                  <a:lnTo>
                    <a:pt x="2735072" y="0"/>
                  </a:lnTo>
                  <a:lnTo>
                    <a:pt x="2688338" y="3768"/>
                  </a:lnTo>
                  <a:lnTo>
                    <a:pt x="2644009" y="14679"/>
                  </a:lnTo>
                  <a:lnTo>
                    <a:pt x="2602679" y="32140"/>
                  </a:lnTo>
                  <a:lnTo>
                    <a:pt x="2564938" y="55558"/>
                  </a:lnTo>
                  <a:lnTo>
                    <a:pt x="2531379" y="84343"/>
                  </a:lnTo>
                  <a:lnTo>
                    <a:pt x="2502594" y="117902"/>
                  </a:lnTo>
                  <a:lnTo>
                    <a:pt x="2479176" y="155643"/>
                  </a:lnTo>
                  <a:lnTo>
                    <a:pt x="2461715" y="196973"/>
                  </a:lnTo>
                  <a:lnTo>
                    <a:pt x="2450804" y="241302"/>
                  </a:lnTo>
                  <a:lnTo>
                    <a:pt x="2447036" y="288035"/>
                  </a:lnTo>
                  <a:lnTo>
                    <a:pt x="2447036" y="1008126"/>
                  </a:lnTo>
                  <a:lnTo>
                    <a:pt x="0" y="1868931"/>
                  </a:lnTo>
                  <a:lnTo>
                    <a:pt x="2447036" y="1440179"/>
                  </a:lnTo>
                  <a:lnTo>
                    <a:pt x="7078471" y="1440179"/>
                  </a:lnTo>
                  <a:lnTo>
                    <a:pt x="7078471" y="288035"/>
                  </a:lnTo>
                  <a:lnTo>
                    <a:pt x="7074703" y="241302"/>
                  </a:lnTo>
                  <a:lnTo>
                    <a:pt x="7063792" y="196973"/>
                  </a:lnTo>
                  <a:lnTo>
                    <a:pt x="7046331" y="155643"/>
                  </a:lnTo>
                  <a:lnTo>
                    <a:pt x="7022913" y="117902"/>
                  </a:lnTo>
                  <a:lnTo>
                    <a:pt x="6994128" y="84343"/>
                  </a:lnTo>
                  <a:lnTo>
                    <a:pt x="6960569" y="55558"/>
                  </a:lnTo>
                  <a:lnTo>
                    <a:pt x="6922828" y="32140"/>
                  </a:lnTo>
                  <a:lnTo>
                    <a:pt x="6881498" y="14679"/>
                  </a:lnTo>
                  <a:lnTo>
                    <a:pt x="6837169" y="3768"/>
                  </a:lnTo>
                  <a:lnTo>
                    <a:pt x="6790436" y="0"/>
                  </a:lnTo>
                  <a:close/>
                </a:path>
                <a:path w="7078980" h="1869439">
                  <a:moveTo>
                    <a:pt x="7078471" y="1440179"/>
                  </a:moveTo>
                  <a:lnTo>
                    <a:pt x="2447036" y="1440179"/>
                  </a:lnTo>
                  <a:lnTo>
                    <a:pt x="2450804" y="1486913"/>
                  </a:lnTo>
                  <a:lnTo>
                    <a:pt x="2461715" y="1531242"/>
                  </a:lnTo>
                  <a:lnTo>
                    <a:pt x="2479176" y="1572572"/>
                  </a:lnTo>
                  <a:lnTo>
                    <a:pt x="2502594" y="1610313"/>
                  </a:lnTo>
                  <a:lnTo>
                    <a:pt x="2531379" y="1643872"/>
                  </a:lnTo>
                  <a:lnTo>
                    <a:pt x="2564938" y="1672657"/>
                  </a:lnTo>
                  <a:lnTo>
                    <a:pt x="2602679" y="1696075"/>
                  </a:lnTo>
                  <a:lnTo>
                    <a:pt x="2644009" y="1713536"/>
                  </a:lnTo>
                  <a:lnTo>
                    <a:pt x="2688338" y="1724447"/>
                  </a:lnTo>
                  <a:lnTo>
                    <a:pt x="2735072" y="1728215"/>
                  </a:lnTo>
                  <a:lnTo>
                    <a:pt x="6790436" y="1728215"/>
                  </a:lnTo>
                  <a:lnTo>
                    <a:pt x="6837169" y="1724447"/>
                  </a:lnTo>
                  <a:lnTo>
                    <a:pt x="6881498" y="1713536"/>
                  </a:lnTo>
                  <a:lnTo>
                    <a:pt x="6922828" y="1696075"/>
                  </a:lnTo>
                  <a:lnTo>
                    <a:pt x="6960569" y="1672657"/>
                  </a:lnTo>
                  <a:lnTo>
                    <a:pt x="6994128" y="1643872"/>
                  </a:lnTo>
                  <a:lnTo>
                    <a:pt x="7022913" y="1610313"/>
                  </a:lnTo>
                  <a:lnTo>
                    <a:pt x="7046331" y="1572572"/>
                  </a:lnTo>
                  <a:lnTo>
                    <a:pt x="7063792" y="1531242"/>
                  </a:lnTo>
                  <a:lnTo>
                    <a:pt x="7074703" y="1486913"/>
                  </a:lnTo>
                  <a:lnTo>
                    <a:pt x="7078471" y="1440179"/>
                  </a:lnTo>
                  <a:close/>
                </a:path>
              </a:pathLst>
            </a:custGeom>
            <a:solidFill>
              <a:srgbClr val="205868"/>
            </a:solidFill>
          </p:spPr>
          <p:txBody>
            <a:bodyPr wrap="square" lIns="0" tIns="0" rIns="0" bIns="0" rtlCol="0"/>
            <a:lstStyle/>
            <a:p>
              <a:endParaRPr/>
            </a:p>
          </p:txBody>
        </p:sp>
        <p:sp>
          <p:nvSpPr>
            <p:cNvPr id="16" name="object 10">
              <a:extLst>
                <a:ext uri="{FF2B5EF4-FFF2-40B4-BE49-F238E27FC236}">
                  <a16:creationId xmlns:a16="http://schemas.microsoft.com/office/drawing/2014/main" id="{30CEB834-C4B9-A547-3C6A-2FCC11AE452A}"/>
                </a:ext>
              </a:extLst>
            </p:cNvPr>
            <p:cNvSpPr/>
            <p:nvPr/>
          </p:nvSpPr>
          <p:spPr>
            <a:xfrm>
              <a:off x="1404111" y="1988820"/>
              <a:ext cx="7078980" cy="1869439"/>
            </a:xfrm>
            <a:custGeom>
              <a:avLst/>
              <a:gdLst/>
              <a:ahLst/>
              <a:cxnLst/>
              <a:rect l="l" t="t" r="r" b="b"/>
              <a:pathLst>
                <a:path w="7078980" h="1869439">
                  <a:moveTo>
                    <a:pt x="2447036" y="288035"/>
                  </a:moveTo>
                  <a:lnTo>
                    <a:pt x="2450804" y="241302"/>
                  </a:lnTo>
                  <a:lnTo>
                    <a:pt x="2461715" y="196973"/>
                  </a:lnTo>
                  <a:lnTo>
                    <a:pt x="2479176" y="155643"/>
                  </a:lnTo>
                  <a:lnTo>
                    <a:pt x="2502594" y="117902"/>
                  </a:lnTo>
                  <a:lnTo>
                    <a:pt x="2531379" y="84343"/>
                  </a:lnTo>
                  <a:lnTo>
                    <a:pt x="2564938" y="55558"/>
                  </a:lnTo>
                  <a:lnTo>
                    <a:pt x="2602679" y="32140"/>
                  </a:lnTo>
                  <a:lnTo>
                    <a:pt x="2644009" y="14679"/>
                  </a:lnTo>
                  <a:lnTo>
                    <a:pt x="2688338" y="3768"/>
                  </a:lnTo>
                  <a:lnTo>
                    <a:pt x="2735072" y="0"/>
                  </a:lnTo>
                  <a:lnTo>
                    <a:pt x="3218941" y="0"/>
                  </a:lnTo>
                  <a:lnTo>
                    <a:pt x="4376801" y="0"/>
                  </a:lnTo>
                  <a:lnTo>
                    <a:pt x="6790436" y="0"/>
                  </a:lnTo>
                  <a:lnTo>
                    <a:pt x="6837169" y="3768"/>
                  </a:lnTo>
                  <a:lnTo>
                    <a:pt x="6881498" y="14679"/>
                  </a:lnTo>
                  <a:lnTo>
                    <a:pt x="6922828" y="32140"/>
                  </a:lnTo>
                  <a:lnTo>
                    <a:pt x="6960569" y="55558"/>
                  </a:lnTo>
                  <a:lnTo>
                    <a:pt x="6994128" y="84343"/>
                  </a:lnTo>
                  <a:lnTo>
                    <a:pt x="7022913" y="117902"/>
                  </a:lnTo>
                  <a:lnTo>
                    <a:pt x="7046331" y="155643"/>
                  </a:lnTo>
                  <a:lnTo>
                    <a:pt x="7063792" y="196973"/>
                  </a:lnTo>
                  <a:lnTo>
                    <a:pt x="7074703" y="241302"/>
                  </a:lnTo>
                  <a:lnTo>
                    <a:pt x="7078471" y="288035"/>
                  </a:lnTo>
                  <a:lnTo>
                    <a:pt x="7078471" y="1008126"/>
                  </a:lnTo>
                  <a:lnTo>
                    <a:pt x="7078471" y="1440179"/>
                  </a:lnTo>
                  <a:lnTo>
                    <a:pt x="7074703" y="1486913"/>
                  </a:lnTo>
                  <a:lnTo>
                    <a:pt x="7063792" y="1531242"/>
                  </a:lnTo>
                  <a:lnTo>
                    <a:pt x="7046331" y="1572572"/>
                  </a:lnTo>
                  <a:lnTo>
                    <a:pt x="7022913" y="1610313"/>
                  </a:lnTo>
                  <a:lnTo>
                    <a:pt x="6994128" y="1643872"/>
                  </a:lnTo>
                  <a:lnTo>
                    <a:pt x="6960569" y="1672657"/>
                  </a:lnTo>
                  <a:lnTo>
                    <a:pt x="6922828" y="1696075"/>
                  </a:lnTo>
                  <a:lnTo>
                    <a:pt x="6881498" y="1713536"/>
                  </a:lnTo>
                  <a:lnTo>
                    <a:pt x="6837169" y="1724447"/>
                  </a:lnTo>
                  <a:lnTo>
                    <a:pt x="6790436" y="1728215"/>
                  </a:lnTo>
                  <a:lnTo>
                    <a:pt x="4376801" y="1728215"/>
                  </a:lnTo>
                  <a:lnTo>
                    <a:pt x="3218941" y="1728215"/>
                  </a:lnTo>
                  <a:lnTo>
                    <a:pt x="2735072" y="1728215"/>
                  </a:lnTo>
                  <a:lnTo>
                    <a:pt x="2688338" y="1724447"/>
                  </a:lnTo>
                  <a:lnTo>
                    <a:pt x="2644009" y="1713536"/>
                  </a:lnTo>
                  <a:lnTo>
                    <a:pt x="2602679" y="1696075"/>
                  </a:lnTo>
                  <a:lnTo>
                    <a:pt x="2564938" y="1672657"/>
                  </a:lnTo>
                  <a:lnTo>
                    <a:pt x="2531379" y="1643872"/>
                  </a:lnTo>
                  <a:lnTo>
                    <a:pt x="2502594" y="1610313"/>
                  </a:lnTo>
                  <a:lnTo>
                    <a:pt x="2479176" y="1572572"/>
                  </a:lnTo>
                  <a:lnTo>
                    <a:pt x="2461715" y="1531242"/>
                  </a:lnTo>
                  <a:lnTo>
                    <a:pt x="2450804" y="1486913"/>
                  </a:lnTo>
                  <a:lnTo>
                    <a:pt x="2447036" y="1440179"/>
                  </a:lnTo>
                  <a:lnTo>
                    <a:pt x="0" y="1868931"/>
                  </a:lnTo>
                  <a:lnTo>
                    <a:pt x="2447036" y="1008126"/>
                  </a:lnTo>
                  <a:lnTo>
                    <a:pt x="2447036" y="288035"/>
                  </a:lnTo>
                  <a:close/>
                </a:path>
              </a:pathLst>
            </a:custGeom>
            <a:ln w="9144">
              <a:solidFill>
                <a:srgbClr val="000000"/>
              </a:solidFill>
            </a:ln>
          </p:spPr>
          <p:txBody>
            <a:bodyPr wrap="square" lIns="0" tIns="0" rIns="0" bIns="0" rtlCol="0"/>
            <a:lstStyle/>
            <a:p>
              <a:endParaRPr/>
            </a:p>
          </p:txBody>
        </p:sp>
      </p:grpSp>
      <p:sp>
        <p:nvSpPr>
          <p:cNvPr id="18" name="Metin kutusu 17">
            <a:extLst>
              <a:ext uri="{FF2B5EF4-FFF2-40B4-BE49-F238E27FC236}">
                <a16:creationId xmlns:a16="http://schemas.microsoft.com/office/drawing/2014/main" id="{4840B85C-7902-8FC2-8367-3237094C7837}"/>
              </a:ext>
            </a:extLst>
          </p:cNvPr>
          <p:cNvSpPr txBox="1"/>
          <p:nvPr/>
        </p:nvSpPr>
        <p:spPr>
          <a:xfrm>
            <a:off x="3733800" y="4191000"/>
            <a:ext cx="4572000" cy="1754326"/>
          </a:xfrm>
          <a:prstGeom prst="rect">
            <a:avLst/>
          </a:prstGeom>
          <a:noFill/>
        </p:spPr>
        <p:txBody>
          <a:bodyPr wrap="square">
            <a:spAutoFit/>
          </a:bodyPr>
          <a:lstStyle/>
          <a:p>
            <a:pPr marL="514350" indent="-514350">
              <a:lnSpc>
                <a:spcPct val="90000"/>
              </a:lnSpc>
              <a:spcBef>
                <a:spcPts val="1000"/>
              </a:spcBef>
            </a:pPr>
            <a:r>
              <a:rPr lang="tr-TR" sz="2400">
                <a:solidFill>
                  <a:schemeClr val="bg1"/>
                </a:solidFill>
                <a:effectLst/>
                <a:latin typeface="Cambria" panose="02040503050406030204" pitchFamily="18" charset="0"/>
                <a:ea typeface="Cambria" panose="02040503050406030204" pitchFamily="18" charset="0"/>
              </a:rPr>
              <a:t>	</a:t>
            </a:r>
            <a:r>
              <a:rPr lang="en-US" sz="2400">
                <a:solidFill>
                  <a:schemeClr val="bg1"/>
                </a:solidFill>
                <a:effectLst/>
                <a:latin typeface="Cambria" panose="02040503050406030204" pitchFamily="18" charset="0"/>
                <a:ea typeface="Cambria" panose="02040503050406030204" pitchFamily="18" charset="0"/>
              </a:rPr>
              <a:t>Vitamin ve mineraller elzem öğeler olup, makro besin öğelerinin vücut icin gerekli işlevleri yapabilmeleri icin yardımcıdır</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45845" y="369151"/>
            <a:ext cx="7924800" cy="548868"/>
          </a:xfrm>
          <a:prstGeom prst="rect">
            <a:avLst/>
          </a:prstGeom>
          <a:solidFill>
            <a:schemeClr val="accent4">
              <a:lumMod val="60000"/>
              <a:lumOff val="40000"/>
            </a:schemeClr>
          </a:solidFill>
        </p:spPr>
        <p:txBody>
          <a:bodyPr vert="horz" wrap="square" lIns="0" tIns="116840" rIns="0" bIns="0" rtlCol="0">
            <a:spAutoFit/>
          </a:bodyPr>
          <a:lstStyle/>
          <a:p>
            <a:pPr marL="310515">
              <a:lnSpc>
                <a:spcPct val="100000"/>
              </a:lnSpc>
              <a:spcBef>
                <a:spcPts val="920"/>
              </a:spcBef>
            </a:pPr>
            <a:r>
              <a:rPr sz="2800" i="0" spc="185" dirty="0">
                <a:solidFill>
                  <a:schemeClr val="tx1"/>
                </a:solidFill>
                <a:latin typeface="Cambria"/>
                <a:cs typeface="Cambria"/>
              </a:rPr>
              <a:t>B12</a:t>
            </a:r>
            <a:r>
              <a:rPr sz="2800" i="0" spc="325" dirty="0">
                <a:solidFill>
                  <a:schemeClr val="tx1"/>
                </a:solidFill>
                <a:latin typeface="Cambria"/>
                <a:cs typeface="Cambria"/>
              </a:rPr>
              <a:t> </a:t>
            </a:r>
            <a:r>
              <a:rPr sz="2800" i="0" spc="185" dirty="0">
                <a:solidFill>
                  <a:schemeClr val="tx1"/>
                </a:solidFill>
                <a:latin typeface="Cambria"/>
                <a:cs typeface="Cambria"/>
              </a:rPr>
              <a:t>Vitamini</a:t>
            </a:r>
            <a:r>
              <a:rPr sz="2800" i="0" spc="350" dirty="0">
                <a:solidFill>
                  <a:schemeClr val="tx1"/>
                </a:solidFill>
                <a:latin typeface="Cambria"/>
                <a:cs typeface="Cambria"/>
              </a:rPr>
              <a:t> </a:t>
            </a:r>
            <a:r>
              <a:rPr sz="2800" i="0" spc="170" dirty="0">
                <a:solidFill>
                  <a:schemeClr val="tx1"/>
                </a:solidFill>
                <a:latin typeface="Cambria"/>
                <a:cs typeface="Cambria"/>
              </a:rPr>
              <a:t>Eksikliği:</a:t>
            </a:r>
            <a:r>
              <a:rPr sz="2800" i="0" spc="335" dirty="0">
                <a:solidFill>
                  <a:schemeClr val="tx1"/>
                </a:solidFill>
                <a:latin typeface="Cambria"/>
                <a:cs typeface="Cambria"/>
              </a:rPr>
              <a:t> </a:t>
            </a:r>
            <a:r>
              <a:rPr sz="2800" i="0" spc="114" dirty="0">
                <a:solidFill>
                  <a:schemeClr val="tx1"/>
                </a:solidFill>
                <a:latin typeface="Cambria"/>
                <a:cs typeface="Cambria"/>
              </a:rPr>
              <a:t>Nörolojik</a:t>
            </a:r>
            <a:r>
              <a:rPr sz="2800" i="0" spc="370" dirty="0">
                <a:solidFill>
                  <a:schemeClr val="tx1"/>
                </a:solidFill>
                <a:latin typeface="Cambria"/>
                <a:cs typeface="Cambria"/>
              </a:rPr>
              <a:t> </a:t>
            </a:r>
            <a:r>
              <a:rPr sz="2800" i="0" spc="150" dirty="0">
                <a:solidFill>
                  <a:schemeClr val="tx1"/>
                </a:solidFill>
                <a:latin typeface="Cambria"/>
                <a:cs typeface="Cambria"/>
              </a:rPr>
              <a:t>Bulgu</a:t>
            </a:r>
            <a:endParaRPr sz="2800">
              <a:solidFill>
                <a:schemeClr val="tx1"/>
              </a:solidFill>
              <a:latin typeface="Cambria"/>
              <a:cs typeface="Cambria"/>
            </a:endParaRPr>
          </a:p>
        </p:txBody>
      </p:sp>
      <p:sp>
        <p:nvSpPr>
          <p:cNvPr id="4" name="object 4"/>
          <p:cNvSpPr txBox="1"/>
          <p:nvPr/>
        </p:nvSpPr>
        <p:spPr>
          <a:xfrm>
            <a:off x="606425" y="4876800"/>
            <a:ext cx="7931150" cy="1333698"/>
          </a:xfrm>
          <a:prstGeom prst="rect">
            <a:avLst/>
          </a:prstGeom>
          <a:noFill/>
          <a:ln w="9144">
            <a:noFill/>
          </a:ln>
        </p:spPr>
        <p:txBody>
          <a:bodyPr vert="horz" wrap="square" lIns="0" tIns="38100" rIns="0" bIns="0" rtlCol="0">
            <a:spAutoFit/>
          </a:bodyPr>
          <a:lstStyle/>
          <a:p>
            <a:pPr marL="434340" marR="223520" indent="-342900">
              <a:lnSpc>
                <a:spcPct val="100000"/>
              </a:lnSpc>
              <a:spcBef>
                <a:spcPts val="300"/>
              </a:spcBef>
              <a:buFont typeface="Arial MT"/>
              <a:buChar char="•"/>
              <a:tabLst>
                <a:tab pos="434340" algn="l"/>
                <a:tab pos="434975" algn="l"/>
              </a:tabLst>
            </a:pPr>
            <a:r>
              <a:rPr sz="2000" b="1" spc="130" dirty="0">
                <a:latin typeface="Cambria"/>
                <a:cs typeface="Cambria"/>
              </a:rPr>
              <a:t>Folik</a:t>
            </a:r>
            <a:r>
              <a:rPr sz="2000" b="1" spc="215" dirty="0">
                <a:latin typeface="Cambria"/>
                <a:cs typeface="Cambria"/>
              </a:rPr>
              <a:t> </a:t>
            </a:r>
            <a:r>
              <a:rPr sz="2000" b="1" spc="120" dirty="0">
                <a:latin typeface="Cambria"/>
                <a:cs typeface="Cambria"/>
              </a:rPr>
              <a:t>asit</a:t>
            </a:r>
            <a:r>
              <a:rPr sz="2000" b="1" spc="235" dirty="0">
                <a:latin typeface="Cambria"/>
                <a:cs typeface="Cambria"/>
              </a:rPr>
              <a:t> </a:t>
            </a:r>
            <a:r>
              <a:rPr sz="2000" b="1" spc="110" dirty="0">
                <a:latin typeface="Cambria"/>
                <a:cs typeface="Cambria"/>
              </a:rPr>
              <a:t>alımı</a:t>
            </a:r>
            <a:r>
              <a:rPr sz="2000" b="1" spc="229" dirty="0">
                <a:latin typeface="Cambria"/>
                <a:cs typeface="Cambria"/>
              </a:rPr>
              <a:t> </a:t>
            </a:r>
            <a:r>
              <a:rPr sz="2000" b="1" spc="70" dirty="0">
                <a:latin typeface="Cambria"/>
                <a:cs typeface="Cambria"/>
              </a:rPr>
              <a:t>(&gt;1mg/gün)</a:t>
            </a:r>
            <a:r>
              <a:rPr sz="2000" b="1" spc="229" dirty="0">
                <a:latin typeface="Cambria"/>
                <a:cs typeface="Cambria"/>
              </a:rPr>
              <a:t> </a:t>
            </a:r>
            <a:r>
              <a:rPr sz="2000" b="1" spc="135" dirty="0">
                <a:latin typeface="Cambria"/>
                <a:cs typeface="Cambria"/>
              </a:rPr>
              <a:t>B12</a:t>
            </a:r>
            <a:r>
              <a:rPr sz="2000" b="1" spc="240" dirty="0">
                <a:latin typeface="Cambria"/>
                <a:cs typeface="Cambria"/>
              </a:rPr>
              <a:t> </a:t>
            </a:r>
            <a:r>
              <a:rPr sz="2000" b="1" spc="110" dirty="0">
                <a:latin typeface="Cambria"/>
                <a:cs typeface="Cambria"/>
              </a:rPr>
              <a:t>eksikliğinin</a:t>
            </a:r>
            <a:r>
              <a:rPr sz="2000" b="1" spc="235" dirty="0">
                <a:latin typeface="Cambria"/>
                <a:cs typeface="Cambria"/>
              </a:rPr>
              <a:t> </a:t>
            </a:r>
            <a:r>
              <a:rPr sz="2000" b="1" spc="120" dirty="0">
                <a:latin typeface="Cambria"/>
                <a:cs typeface="Cambria"/>
              </a:rPr>
              <a:t>anemisini </a:t>
            </a:r>
            <a:r>
              <a:rPr sz="2000" b="1" spc="-425" dirty="0">
                <a:latin typeface="Cambria"/>
                <a:cs typeface="Cambria"/>
              </a:rPr>
              <a:t> </a:t>
            </a:r>
            <a:r>
              <a:rPr sz="2000" b="1" spc="114" dirty="0">
                <a:latin typeface="Cambria"/>
                <a:cs typeface="Cambria"/>
              </a:rPr>
              <a:t>düzeltir,</a:t>
            </a:r>
            <a:r>
              <a:rPr sz="2000" b="1" spc="215" dirty="0">
                <a:latin typeface="Cambria"/>
                <a:cs typeface="Cambria"/>
              </a:rPr>
              <a:t> </a:t>
            </a:r>
            <a:r>
              <a:rPr sz="2000" b="1" spc="135" dirty="0">
                <a:latin typeface="Cambria"/>
                <a:cs typeface="Cambria"/>
              </a:rPr>
              <a:t>B12</a:t>
            </a:r>
            <a:r>
              <a:rPr sz="2000" b="1" spc="229" dirty="0">
                <a:latin typeface="Cambria"/>
                <a:cs typeface="Cambria"/>
              </a:rPr>
              <a:t> </a:t>
            </a:r>
            <a:r>
              <a:rPr sz="2000" b="1" spc="105" dirty="0">
                <a:latin typeface="Cambria"/>
                <a:cs typeface="Cambria"/>
              </a:rPr>
              <a:t>eksikliğini</a:t>
            </a:r>
            <a:r>
              <a:rPr sz="2000" b="1" spc="229" dirty="0">
                <a:latin typeface="Cambria"/>
                <a:cs typeface="Cambria"/>
              </a:rPr>
              <a:t> </a:t>
            </a:r>
            <a:r>
              <a:rPr sz="2000" b="1" spc="114" dirty="0">
                <a:latin typeface="Cambria"/>
                <a:cs typeface="Cambria"/>
              </a:rPr>
              <a:t>maskeler,</a:t>
            </a:r>
            <a:r>
              <a:rPr sz="2000" b="1" spc="210" dirty="0">
                <a:latin typeface="Cambria"/>
                <a:cs typeface="Cambria"/>
              </a:rPr>
              <a:t> </a:t>
            </a:r>
            <a:r>
              <a:rPr sz="2000" b="1" spc="90" dirty="0">
                <a:latin typeface="Cambria"/>
                <a:cs typeface="Cambria"/>
              </a:rPr>
              <a:t>nörolojik </a:t>
            </a:r>
            <a:r>
              <a:rPr sz="2000" b="1" spc="95" dirty="0">
                <a:latin typeface="Cambria"/>
                <a:cs typeface="Cambria"/>
              </a:rPr>
              <a:t> hasar/bulgu</a:t>
            </a:r>
            <a:r>
              <a:rPr sz="2000" b="1" spc="210" dirty="0">
                <a:latin typeface="Cambria"/>
                <a:cs typeface="Cambria"/>
              </a:rPr>
              <a:t> </a:t>
            </a:r>
            <a:r>
              <a:rPr sz="2000" b="1" spc="70" dirty="0">
                <a:latin typeface="Cambria"/>
                <a:cs typeface="Cambria"/>
              </a:rPr>
              <a:t>kalır</a:t>
            </a:r>
            <a:endParaRPr sz="2000">
              <a:latin typeface="Cambria"/>
              <a:cs typeface="Cambria"/>
            </a:endParaRPr>
          </a:p>
          <a:p>
            <a:pPr marL="434340" indent="-343535">
              <a:lnSpc>
                <a:spcPct val="100000"/>
              </a:lnSpc>
              <a:spcBef>
                <a:spcPts val="480"/>
              </a:spcBef>
              <a:buFont typeface="Arial MT"/>
              <a:buChar char="•"/>
              <a:tabLst>
                <a:tab pos="434340" algn="l"/>
                <a:tab pos="434975" algn="l"/>
              </a:tabLst>
            </a:pPr>
            <a:r>
              <a:rPr sz="2000" b="1" spc="120" dirty="0">
                <a:latin typeface="Cambria"/>
                <a:cs typeface="Cambria"/>
              </a:rPr>
              <a:t>Sinir</a:t>
            </a:r>
            <a:r>
              <a:rPr sz="2000" b="1" spc="235" dirty="0">
                <a:latin typeface="Cambria"/>
                <a:cs typeface="Cambria"/>
              </a:rPr>
              <a:t> </a:t>
            </a:r>
            <a:r>
              <a:rPr sz="2000" b="1" spc="125" dirty="0">
                <a:latin typeface="Cambria"/>
                <a:cs typeface="Cambria"/>
              </a:rPr>
              <a:t>sistemindeki</a:t>
            </a:r>
            <a:r>
              <a:rPr sz="2000" b="1" spc="220" dirty="0">
                <a:latin typeface="Cambria"/>
                <a:cs typeface="Cambria"/>
              </a:rPr>
              <a:t> </a:t>
            </a:r>
            <a:r>
              <a:rPr sz="2000" b="1" spc="90" dirty="0">
                <a:latin typeface="Cambria"/>
                <a:cs typeface="Cambria"/>
              </a:rPr>
              <a:t>hasar</a:t>
            </a:r>
            <a:r>
              <a:rPr sz="2000" b="1" spc="220" dirty="0">
                <a:latin typeface="Cambria"/>
                <a:cs typeface="Cambria"/>
              </a:rPr>
              <a:t> </a:t>
            </a:r>
            <a:r>
              <a:rPr sz="2000" b="1" spc="70" dirty="0">
                <a:latin typeface="Cambria"/>
                <a:cs typeface="Cambria"/>
              </a:rPr>
              <a:t>geri</a:t>
            </a:r>
            <a:r>
              <a:rPr sz="2000" b="1" spc="245" dirty="0">
                <a:latin typeface="Cambria"/>
                <a:cs typeface="Cambria"/>
              </a:rPr>
              <a:t> </a:t>
            </a:r>
            <a:r>
              <a:rPr sz="2000" b="1" spc="130" dirty="0">
                <a:latin typeface="Cambria"/>
                <a:cs typeface="Cambria"/>
              </a:rPr>
              <a:t>dönüşümsüz</a:t>
            </a:r>
            <a:r>
              <a:rPr sz="2000" b="1" spc="210" dirty="0">
                <a:latin typeface="Cambria"/>
                <a:cs typeface="Cambria"/>
              </a:rPr>
              <a:t> </a:t>
            </a:r>
            <a:r>
              <a:rPr sz="2000" b="1" spc="60" dirty="0">
                <a:latin typeface="Cambria"/>
                <a:cs typeface="Cambria"/>
              </a:rPr>
              <a:t>olabilir</a:t>
            </a:r>
            <a:endParaRPr sz="2000">
              <a:latin typeface="Cambria"/>
              <a:cs typeface="Cambria"/>
            </a:endParaRPr>
          </a:p>
        </p:txBody>
      </p:sp>
      <p:sp>
        <p:nvSpPr>
          <p:cNvPr id="5" name="object 5"/>
          <p:cNvSpPr txBox="1"/>
          <p:nvPr/>
        </p:nvSpPr>
        <p:spPr>
          <a:xfrm>
            <a:off x="609600" y="1153161"/>
            <a:ext cx="2954020" cy="1894839"/>
          </a:xfrm>
          <a:prstGeom prst="rect">
            <a:avLst/>
          </a:prstGeom>
          <a:solidFill>
            <a:schemeClr val="accent4">
              <a:lumMod val="60000"/>
              <a:lumOff val="40000"/>
            </a:schemeClr>
          </a:solidFill>
          <a:ln w="9144">
            <a:solidFill>
              <a:srgbClr val="2009AE"/>
            </a:solidFill>
          </a:ln>
        </p:spPr>
        <p:txBody>
          <a:bodyPr vert="horz" wrap="square" lIns="0" tIns="38735" rIns="0" bIns="0" rtlCol="0">
            <a:spAutoFit/>
          </a:bodyPr>
          <a:lstStyle/>
          <a:p>
            <a:pPr marL="377190" marR="695960" indent="-285750">
              <a:lnSpc>
                <a:spcPct val="100000"/>
              </a:lnSpc>
              <a:spcBef>
                <a:spcPts val="305"/>
              </a:spcBef>
              <a:buFont typeface="Arial" panose="020B0604020202020204" pitchFamily="34" charset="0"/>
              <a:buChar char="•"/>
            </a:pPr>
            <a:r>
              <a:rPr sz="1800" b="1" spc="100" dirty="0">
                <a:solidFill>
                  <a:srgbClr val="FFFFFF"/>
                </a:solidFill>
                <a:latin typeface="Cambria"/>
                <a:cs typeface="Cambria"/>
              </a:rPr>
              <a:t>Malonil-KoA</a:t>
            </a:r>
            <a:r>
              <a:rPr sz="1800" b="1" spc="150" dirty="0">
                <a:solidFill>
                  <a:srgbClr val="FFFFFF"/>
                </a:solidFill>
                <a:latin typeface="Cambria"/>
                <a:cs typeface="Cambria"/>
              </a:rPr>
              <a:t> </a:t>
            </a:r>
            <a:r>
              <a:rPr sz="1800" b="1" spc="80" dirty="0">
                <a:solidFill>
                  <a:srgbClr val="FFFFFF"/>
                </a:solidFill>
                <a:latin typeface="Cambria"/>
                <a:cs typeface="Cambria"/>
              </a:rPr>
              <a:t>artışı </a:t>
            </a:r>
            <a:r>
              <a:rPr sz="1800" b="1" spc="-385" dirty="0">
                <a:solidFill>
                  <a:srgbClr val="FFFFFF"/>
                </a:solidFill>
                <a:latin typeface="Cambria"/>
                <a:cs typeface="Cambria"/>
              </a:rPr>
              <a:t> </a:t>
            </a:r>
            <a:r>
              <a:rPr sz="1800" b="1" spc="95" dirty="0">
                <a:solidFill>
                  <a:srgbClr val="FFFFFF"/>
                </a:solidFill>
                <a:latin typeface="Cambria"/>
                <a:cs typeface="Cambria"/>
              </a:rPr>
              <a:t>nedeniyle</a:t>
            </a:r>
            <a:r>
              <a:rPr sz="1800" b="1" spc="200" dirty="0">
                <a:solidFill>
                  <a:srgbClr val="FFFFFF"/>
                </a:solidFill>
                <a:latin typeface="Cambria"/>
                <a:cs typeface="Cambria"/>
              </a:rPr>
              <a:t> </a:t>
            </a:r>
            <a:r>
              <a:rPr sz="1800" b="1" spc="120" dirty="0">
                <a:solidFill>
                  <a:srgbClr val="FFFFFF"/>
                </a:solidFill>
                <a:latin typeface="Cambria"/>
                <a:cs typeface="Cambria"/>
              </a:rPr>
              <a:t>myelin </a:t>
            </a:r>
            <a:r>
              <a:rPr sz="1800" b="1" spc="125" dirty="0">
                <a:solidFill>
                  <a:srgbClr val="FFFFFF"/>
                </a:solidFill>
                <a:latin typeface="Cambria"/>
                <a:cs typeface="Cambria"/>
              </a:rPr>
              <a:t> </a:t>
            </a:r>
            <a:r>
              <a:rPr sz="1800" b="1" spc="75" dirty="0">
                <a:solidFill>
                  <a:srgbClr val="FFFFFF"/>
                </a:solidFill>
                <a:latin typeface="Cambria"/>
                <a:cs typeface="Cambria"/>
              </a:rPr>
              <a:t>hasarı</a:t>
            </a:r>
            <a:endParaRPr sz="1800">
              <a:latin typeface="Cambria"/>
              <a:cs typeface="Cambria"/>
            </a:endParaRPr>
          </a:p>
          <a:p>
            <a:pPr marL="377190" marR="346710" indent="-285750">
              <a:lnSpc>
                <a:spcPct val="100000"/>
              </a:lnSpc>
              <a:spcBef>
                <a:spcPts val="1080"/>
              </a:spcBef>
              <a:buFont typeface="Arial" panose="020B0604020202020204" pitchFamily="34" charset="0"/>
              <a:buChar char="•"/>
              <a:tabLst>
                <a:tab pos="833755" algn="l"/>
              </a:tabLst>
            </a:pPr>
            <a:r>
              <a:rPr sz="1800" b="1" spc="105">
                <a:solidFill>
                  <a:srgbClr val="FFFFFF"/>
                </a:solidFill>
                <a:latin typeface="Cambria"/>
                <a:cs typeface="Cambria"/>
              </a:rPr>
              <a:t>Metil</a:t>
            </a:r>
            <a:r>
              <a:rPr lang="tr-TR" sz="1800" b="1" spc="105">
                <a:solidFill>
                  <a:srgbClr val="FFFFFF"/>
                </a:solidFill>
                <a:latin typeface="Cambria"/>
                <a:cs typeface="Cambria"/>
              </a:rPr>
              <a:t> </a:t>
            </a:r>
            <a:r>
              <a:rPr sz="1800" b="1" spc="65">
                <a:solidFill>
                  <a:srgbClr val="FFFFFF"/>
                </a:solidFill>
                <a:latin typeface="Cambria"/>
                <a:cs typeface="Cambria"/>
              </a:rPr>
              <a:t>grubu</a:t>
            </a:r>
            <a:r>
              <a:rPr sz="1800" b="1" spc="125">
                <a:solidFill>
                  <a:srgbClr val="FFFFFF"/>
                </a:solidFill>
                <a:latin typeface="Cambria"/>
                <a:cs typeface="Cambria"/>
              </a:rPr>
              <a:t> </a:t>
            </a:r>
            <a:r>
              <a:rPr sz="1800" b="1" spc="90" dirty="0">
                <a:solidFill>
                  <a:srgbClr val="FFFFFF"/>
                </a:solidFill>
                <a:latin typeface="Cambria"/>
                <a:cs typeface="Cambria"/>
              </a:rPr>
              <a:t>eksikliği </a:t>
            </a:r>
            <a:r>
              <a:rPr sz="1800" b="1" spc="-380" dirty="0">
                <a:solidFill>
                  <a:srgbClr val="FFFFFF"/>
                </a:solidFill>
                <a:latin typeface="Cambria"/>
                <a:cs typeface="Cambria"/>
              </a:rPr>
              <a:t> </a:t>
            </a:r>
            <a:r>
              <a:rPr sz="1800" b="1" spc="95" dirty="0">
                <a:solidFill>
                  <a:srgbClr val="FFFFFF"/>
                </a:solidFill>
                <a:latin typeface="Cambria"/>
                <a:cs typeface="Cambria"/>
              </a:rPr>
              <a:t>nedeniyle</a:t>
            </a:r>
            <a:r>
              <a:rPr sz="1800" b="1" spc="215" dirty="0">
                <a:solidFill>
                  <a:srgbClr val="FFFFFF"/>
                </a:solidFill>
                <a:latin typeface="Cambria"/>
                <a:cs typeface="Cambria"/>
              </a:rPr>
              <a:t> </a:t>
            </a:r>
            <a:r>
              <a:rPr sz="1800" b="1" spc="120" dirty="0">
                <a:solidFill>
                  <a:srgbClr val="FFFFFF"/>
                </a:solidFill>
                <a:latin typeface="Cambria"/>
                <a:cs typeface="Cambria"/>
              </a:rPr>
              <a:t>metionin </a:t>
            </a:r>
            <a:r>
              <a:rPr sz="1800" b="1" spc="125" dirty="0">
                <a:solidFill>
                  <a:srgbClr val="FFFFFF"/>
                </a:solidFill>
                <a:latin typeface="Cambria"/>
                <a:cs typeface="Cambria"/>
              </a:rPr>
              <a:t> eks.</a:t>
            </a:r>
            <a:endParaRPr sz="1800">
              <a:latin typeface="Cambria"/>
              <a:cs typeface="Cambria"/>
            </a:endParaRPr>
          </a:p>
        </p:txBody>
      </p:sp>
      <p:grpSp>
        <p:nvGrpSpPr>
          <p:cNvPr id="6" name="object 6"/>
          <p:cNvGrpSpPr/>
          <p:nvPr/>
        </p:nvGrpSpPr>
        <p:grpSpPr>
          <a:xfrm>
            <a:off x="3782567" y="1911095"/>
            <a:ext cx="713233" cy="287020"/>
            <a:chOff x="3630167" y="1911095"/>
            <a:chExt cx="586740" cy="370840"/>
          </a:xfrm>
          <a:solidFill>
            <a:schemeClr val="tx1"/>
          </a:solidFill>
        </p:grpSpPr>
        <p:sp>
          <p:nvSpPr>
            <p:cNvPr id="7" name="object 7"/>
            <p:cNvSpPr/>
            <p:nvPr/>
          </p:nvSpPr>
          <p:spPr>
            <a:xfrm>
              <a:off x="3634739" y="1915667"/>
              <a:ext cx="577850" cy="361315"/>
            </a:xfrm>
            <a:custGeom>
              <a:avLst/>
              <a:gdLst/>
              <a:ahLst/>
              <a:cxnLst/>
              <a:rect l="l" t="t" r="r" b="b"/>
              <a:pathLst>
                <a:path w="577850" h="361314">
                  <a:moveTo>
                    <a:pt x="433197" y="0"/>
                  </a:moveTo>
                  <a:lnTo>
                    <a:pt x="433197" y="90297"/>
                  </a:lnTo>
                  <a:lnTo>
                    <a:pt x="0" y="90297"/>
                  </a:lnTo>
                  <a:lnTo>
                    <a:pt x="0" y="270891"/>
                  </a:lnTo>
                  <a:lnTo>
                    <a:pt x="433197" y="270891"/>
                  </a:lnTo>
                  <a:lnTo>
                    <a:pt x="433197" y="361188"/>
                  </a:lnTo>
                  <a:lnTo>
                    <a:pt x="577596" y="180594"/>
                  </a:lnTo>
                  <a:lnTo>
                    <a:pt x="433197" y="0"/>
                  </a:lnTo>
                  <a:close/>
                </a:path>
              </a:pathLst>
            </a:custGeom>
            <a:grpFill/>
            <a:ln>
              <a:noFill/>
            </a:ln>
          </p:spPr>
          <p:txBody>
            <a:bodyPr wrap="square" lIns="0" tIns="0" rIns="0" bIns="0" rtlCol="0"/>
            <a:lstStyle/>
            <a:p>
              <a:endParaRPr/>
            </a:p>
          </p:txBody>
        </p:sp>
        <p:sp>
          <p:nvSpPr>
            <p:cNvPr id="8" name="object 8"/>
            <p:cNvSpPr/>
            <p:nvPr/>
          </p:nvSpPr>
          <p:spPr>
            <a:xfrm>
              <a:off x="3634739" y="1915667"/>
              <a:ext cx="577850" cy="361315"/>
            </a:xfrm>
            <a:custGeom>
              <a:avLst/>
              <a:gdLst/>
              <a:ahLst/>
              <a:cxnLst/>
              <a:rect l="l" t="t" r="r" b="b"/>
              <a:pathLst>
                <a:path w="577850" h="361314">
                  <a:moveTo>
                    <a:pt x="0" y="90297"/>
                  </a:moveTo>
                  <a:lnTo>
                    <a:pt x="433197" y="90297"/>
                  </a:lnTo>
                  <a:lnTo>
                    <a:pt x="433197" y="0"/>
                  </a:lnTo>
                  <a:lnTo>
                    <a:pt x="577596" y="180594"/>
                  </a:lnTo>
                  <a:lnTo>
                    <a:pt x="433197" y="361188"/>
                  </a:lnTo>
                  <a:lnTo>
                    <a:pt x="433197" y="270891"/>
                  </a:lnTo>
                  <a:lnTo>
                    <a:pt x="0" y="270891"/>
                  </a:lnTo>
                  <a:lnTo>
                    <a:pt x="0" y="90297"/>
                  </a:lnTo>
                  <a:close/>
                </a:path>
              </a:pathLst>
            </a:custGeom>
            <a:grpFill/>
            <a:ln w="9144">
              <a:noFill/>
            </a:ln>
          </p:spPr>
          <p:txBody>
            <a:bodyPr wrap="square" lIns="0" tIns="0" rIns="0" bIns="0" rtlCol="0"/>
            <a:lstStyle/>
            <a:p>
              <a:endParaRPr/>
            </a:p>
          </p:txBody>
        </p:sp>
      </p:grpSp>
      <p:sp>
        <p:nvSpPr>
          <p:cNvPr id="9" name="object 9"/>
          <p:cNvSpPr txBox="1"/>
          <p:nvPr/>
        </p:nvSpPr>
        <p:spPr>
          <a:xfrm>
            <a:off x="572768" y="3733800"/>
            <a:ext cx="2954020" cy="314189"/>
          </a:xfrm>
          <a:prstGeom prst="rect">
            <a:avLst/>
          </a:prstGeom>
          <a:solidFill>
            <a:schemeClr val="accent4">
              <a:lumMod val="60000"/>
              <a:lumOff val="40000"/>
            </a:schemeClr>
          </a:solidFill>
          <a:ln w="9144">
            <a:solidFill>
              <a:srgbClr val="2009AE"/>
            </a:solidFill>
          </a:ln>
        </p:spPr>
        <p:txBody>
          <a:bodyPr vert="horz" wrap="square" lIns="0" tIns="36830" rIns="0" bIns="0" rtlCol="0">
            <a:spAutoFit/>
          </a:bodyPr>
          <a:lstStyle/>
          <a:p>
            <a:pPr marL="90805">
              <a:lnSpc>
                <a:spcPct val="100000"/>
              </a:lnSpc>
              <a:spcBef>
                <a:spcPts val="290"/>
              </a:spcBef>
            </a:pPr>
            <a:r>
              <a:rPr b="1" spc="120" dirty="0">
                <a:solidFill>
                  <a:srgbClr val="FFFFFF"/>
                </a:solidFill>
                <a:latin typeface="Cambria"/>
                <a:cs typeface="Cambria"/>
              </a:rPr>
              <a:t>Hiperhomosisteinemi</a:t>
            </a:r>
            <a:endParaRPr>
              <a:latin typeface="Cambria"/>
              <a:cs typeface="Cambria"/>
            </a:endParaRPr>
          </a:p>
        </p:txBody>
      </p:sp>
      <p:grpSp>
        <p:nvGrpSpPr>
          <p:cNvPr id="10" name="object 10"/>
          <p:cNvGrpSpPr/>
          <p:nvPr/>
        </p:nvGrpSpPr>
        <p:grpSpPr>
          <a:xfrm>
            <a:off x="3810000" y="3758952"/>
            <a:ext cx="762000" cy="279648"/>
            <a:chOff x="3846576" y="3640835"/>
            <a:chExt cx="657225" cy="295910"/>
          </a:xfrm>
          <a:solidFill>
            <a:schemeClr val="tx1"/>
          </a:solidFill>
        </p:grpSpPr>
        <p:sp>
          <p:nvSpPr>
            <p:cNvPr id="11" name="object 11"/>
            <p:cNvSpPr/>
            <p:nvPr/>
          </p:nvSpPr>
          <p:spPr>
            <a:xfrm>
              <a:off x="3851148" y="3645407"/>
              <a:ext cx="647700" cy="287020"/>
            </a:xfrm>
            <a:custGeom>
              <a:avLst/>
              <a:gdLst/>
              <a:ahLst/>
              <a:cxnLst/>
              <a:rect l="l" t="t" r="r" b="b"/>
              <a:pathLst>
                <a:path w="647700" h="287020">
                  <a:moveTo>
                    <a:pt x="486282" y="0"/>
                  </a:moveTo>
                  <a:lnTo>
                    <a:pt x="486282" y="71628"/>
                  </a:lnTo>
                  <a:lnTo>
                    <a:pt x="0" y="71628"/>
                  </a:lnTo>
                  <a:lnTo>
                    <a:pt x="0" y="214884"/>
                  </a:lnTo>
                  <a:lnTo>
                    <a:pt x="486282" y="214884"/>
                  </a:lnTo>
                  <a:lnTo>
                    <a:pt x="486282" y="286512"/>
                  </a:lnTo>
                  <a:lnTo>
                    <a:pt x="647700" y="143256"/>
                  </a:lnTo>
                  <a:lnTo>
                    <a:pt x="486282" y="0"/>
                  </a:lnTo>
                  <a:close/>
                </a:path>
              </a:pathLst>
            </a:custGeom>
            <a:grpFill/>
            <a:ln>
              <a:noFill/>
            </a:ln>
          </p:spPr>
          <p:txBody>
            <a:bodyPr wrap="square" lIns="0" tIns="0" rIns="0" bIns="0" rtlCol="0"/>
            <a:lstStyle/>
            <a:p>
              <a:endParaRPr/>
            </a:p>
          </p:txBody>
        </p:sp>
        <p:sp>
          <p:nvSpPr>
            <p:cNvPr id="12" name="object 12"/>
            <p:cNvSpPr/>
            <p:nvPr/>
          </p:nvSpPr>
          <p:spPr>
            <a:xfrm>
              <a:off x="3851148" y="3645407"/>
              <a:ext cx="647700" cy="287020"/>
            </a:xfrm>
            <a:custGeom>
              <a:avLst/>
              <a:gdLst/>
              <a:ahLst/>
              <a:cxnLst/>
              <a:rect l="l" t="t" r="r" b="b"/>
              <a:pathLst>
                <a:path w="647700" h="287020">
                  <a:moveTo>
                    <a:pt x="0" y="71628"/>
                  </a:moveTo>
                  <a:lnTo>
                    <a:pt x="486282" y="71628"/>
                  </a:lnTo>
                  <a:lnTo>
                    <a:pt x="486282" y="0"/>
                  </a:lnTo>
                  <a:lnTo>
                    <a:pt x="647700" y="143256"/>
                  </a:lnTo>
                  <a:lnTo>
                    <a:pt x="486282" y="286512"/>
                  </a:lnTo>
                  <a:lnTo>
                    <a:pt x="486282" y="214884"/>
                  </a:lnTo>
                  <a:lnTo>
                    <a:pt x="0" y="214884"/>
                  </a:lnTo>
                  <a:lnTo>
                    <a:pt x="0" y="71628"/>
                  </a:lnTo>
                  <a:close/>
                </a:path>
              </a:pathLst>
            </a:custGeom>
            <a:grpFill/>
            <a:ln w="9144">
              <a:noFill/>
            </a:ln>
          </p:spPr>
          <p:txBody>
            <a:bodyPr wrap="square" lIns="0" tIns="0" rIns="0" bIns="0" rtlCol="0"/>
            <a:lstStyle/>
            <a:p>
              <a:endParaRPr/>
            </a:p>
          </p:txBody>
        </p:sp>
      </p:grpSp>
      <p:sp>
        <p:nvSpPr>
          <p:cNvPr id="13" name="object 13"/>
          <p:cNvSpPr txBox="1"/>
          <p:nvPr/>
        </p:nvSpPr>
        <p:spPr>
          <a:xfrm>
            <a:off x="4860035" y="3573779"/>
            <a:ext cx="3826765" cy="691856"/>
          </a:xfrm>
          <a:prstGeom prst="rect">
            <a:avLst/>
          </a:prstGeom>
          <a:solidFill>
            <a:schemeClr val="accent4">
              <a:lumMod val="60000"/>
              <a:lumOff val="40000"/>
            </a:schemeClr>
          </a:solidFill>
          <a:ln w="9144">
            <a:solidFill>
              <a:srgbClr val="000000"/>
            </a:solidFill>
          </a:ln>
        </p:spPr>
        <p:txBody>
          <a:bodyPr vert="horz" wrap="square" lIns="0" tIns="37465" rIns="0" bIns="0" rtlCol="0">
            <a:spAutoFit/>
          </a:bodyPr>
          <a:lstStyle/>
          <a:p>
            <a:pPr marL="433705" marR="1435735" indent="-342900">
              <a:lnSpc>
                <a:spcPct val="100000"/>
              </a:lnSpc>
              <a:spcBef>
                <a:spcPts val="295"/>
              </a:spcBef>
              <a:buFont typeface="Arial" panose="020B0604020202020204" pitchFamily="34" charset="0"/>
              <a:buChar char="•"/>
            </a:pPr>
            <a:r>
              <a:rPr sz="2000" b="1" spc="120">
                <a:solidFill>
                  <a:srgbClr val="FFFFFF"/>
                </a:solidFill>
                <a:latin typeface="Cambria"/>
                <a:cs typeface="Cambria"/>
              </a:rPr>
              <a:t>Nörotoksik</a:t>
            </a:r>
            <a:r>
              <a:rPr sz="2000" b="1" spc="125">
                <a:solidFill>
                  <a:srgbClr val="FFFFFF"/>
                </a:solidFill>
                <a:latin typeface="Cambria"/>
                <a:cs typeface="Cambria"/>
              </a:rPr>
              <a:t> </a:t>
            </a:r>
            <a:endParaRPr lang="tr-TR" sz="2000" b="1" spc="125">
              <a:solidFill>
                <a:srgbClr val="FFFFFF"/>
              </a:solidFill>
              <a:latin typeface="Cambria"/>
              <a:cs typeface="Cambria"/>
            </a:endParaRPr>
          </a:p>
          <a:p>
            <a:pPr marL="433705" marR="1435735" indent="-342900">
              <a:lnSpc>
                <a:spcPct val="100000"/>
              </a:lnSpc>
              <a:spcBef>
                <a:spcPts val="295"/>
              </a:spcBef>
              <a:buFont typeface="Arial" panose="020B0604020202020204" pitchFamily="34" charset="0"/>
              <a:buChar char="•"/>
            </a:pPr>
            <a:r>
              <a:rPr lang="tr-TR" sz="2000" b="1" spc="120">
                <a:solidFill>
                  <a:srgbClr val="FFFFFF"/>
                </a:solidFill>
                <a:latin typeface="Cambria"/>
                <a:cs typeface="Cambria"/>
              </a:rPr>
              <a:t>V</a:t>
            </a:r>
            <a:r>
              <a:rPr sz="2000" b="1" spc="120">
                <a:solidFill>
                  <a:srgbClr val="FFFFFF"/>
                </a:solidFill>
                <a:latin typeface="Cambria"/>
                <a:cs typeface="Cambria"/>
              </a:rPr>
              <a:t>askülo</a:t>
            </a:r>
            <a:r>
              <a:rPr sz="2000" b="1" spc="90">
                <a:solidFill>
                  <a:srgbClr val="FFFFFF"/>
                </a:solidFill>
                <a:latin typeface="Cambria"/>
                <a:cs typeface="Cambria"/>
              </a:rPr>
              <a:t>t</a:t>
            </a:r>
            <a:r>
              <a:rPr sz="2000" b="1" spc="110">
                <a:solidFill>
                  <a:srgbClr val="FFFFFF"/>
                </a:solidFill>
                <a:latin typeface="Cambria"/>
                <a:cs typeface="Cambria"/>
              </a:rPr>
              <a:t>oksik</a:t>
            </a:r>
            <a:endParaRPr sz="2000">
              <a:latin typeface="Cambria"/>
              <a:cs typeface="Cambria"/>
            </a:endParaRPr>
          </a:p>
        </p:txBody>
      </p:sp>
      <p:sp>
        <p:nvSpPr>
          <p:cNvPr id="14" name="Metin kutusu 13">
            <a:extLst>
              <a:ext uri="{FF2B5EF4-FFF2-40B4-BE49-F238E27FC236}">
                <a16:creationId xmlns:a16="http://schemas.microsoft.com/office/drawing/2014/main" id="{4612AA70-1DDE-EE7D-0EE4-8C568476DCF9}"/>
              </a:ext>
            </a:extLst>
          </p:cNvPr>
          <p:cNvSpPr txBox="1"/>
          <p:nvPr/>
        </p:nvSpPr>
        <p:spPr>
          <a:xfrm>
            <a:off x="4657742" y="1219161"/>
            <a:ext cx="3571858" cy="1754326"/>
          </a:xfrm>
          <a:prstGeom prst="rect">
            <a:avLst/>
          </a:prstGeom>
          <a:solidFill>
            <a:schemeClr val="accent4">
              <a:lumMod val="60000"/>
              <a:lumOff val="40000"/>
            </a:schemeClr>
          </a:solidFill>
        </p:spPr>
        <p:txBody>
          <a:bodyPr wrap="square" rtlCol="0">
            <a:spAutoFit/>
          </a:bodyPr>
          <a:lstStyle/>
          <a:p>
            <a:pPr marL="321310" marR="1223645" indent="-228600">
              <a:lnSpc>
                <a:spcPct val="100000"/>
              </a:lnSpc>
              <a:spcBef>
                <a:spcPts val="305"/>
              </a:spcBef>
              <a:buFont typeface="Microsoft Sans Serif"/>
              <a:buChar char="•"/>
              <a:tabLst>
                <a:tab pos="321310" algn="l"/>
              </a:tabLst>
            </a:pPr>
            <a:r>
              <a:rPr lang="tr-TR" sz="1800" b="1" spc="75">
                <a:solidFill>
                  <a:srgbClr val="FFFFFF"/>
                </a:solidFill>
                <a:latin typeface="Cambria"/>
                <a:cs typeface="Cambria"/>
              </a:rPr>
              <a:t>Posterolateral</a:t>
            </a:r>
            <a:r>
              <a:rPr lang="tr-TR" sz="1800" b="1" spc="215">
                <a:solidFill>
                  <a:srgbClr val="FFFFFF"/>
                </a:solidFill>
                <a:latin typeface="Cambria"/>
                <a:cs typeface="Cambria"/>
              </a:rPr>
              <a:t> </a:t>
            </a:r>
            <a:r>
              <a:rPr lang="tr-TR" sz="1800" b="1" spc="85">
                <a:solidFill>
                  <a:srgbClr val="FFFFFF"/>
                </a:solidFill>
                <a:latin typeface="Cambria"/>
                <a:cs typeface="Cambria"/>
              </a:rPr>
              <a:t>spinal</a:t>
            </a:r>
            <a:r>
              <a:rPr lang="tr-TR" sz="1800" b="1" spc="195">
                <a:solidFill>
                  <a:srgbClr val="FFFFFF"/>
                </a:solidFill>
                <a:latin typeface="Cambria"/>
                <a:cs typeface="Cambria"/>
              </a:rPr>
              <a:t> </a:t>
            </a:r>
            <a:r>
              <a:rPr lang="tr-TR" sz="1800" b="1" spc="85">
                <a:solidFill>
                  <a:srgbClr val="FFFFFF"/>
                </a:solidFill>
                <a:latin typeface="Cambria"/>
                <a:cs typeface="Cambria"/>
              </a:rPr>
              <a:t>cord </a:t>
            </a:r>
            <a:r>
              <a:rPr lang="tr-TR" sz="1800" b="1" spc="-380">
                <a:solidFill>
                  <a:srgbClr val="FFFFFF"/>
                </a:solidFill>
                <a:latin typeface="Cambria"/>
                <a:cs typeface="Cambria"/>
              </a:rPr>
              <a:t> </a:t>
            </a:r>
            <a:r>
              <a:rPr lang="tr-TR" sz="1800" b="1" spc="90">
                <a:solidFill>
                  <a:srgbClr val="FFFFFF"/>
                </a:solidFill>
                <a:latin typeface="Cambria"/>
                <a:cs typeface="Cambria"/>
              </a:rPr>
              <a:t>dejenerasyou</a:t>
            </a:r>
            <a:endParaRPr lang="tr-TR" sz="1800">
              <a:latin typeface="Cambria"/>
              <a:cs typeface="Cambria"/>
            </a:endParaRPr>
          </a:p>
          <a:p>
            <a:pPr marL="321310" indent="-228600">
              <a:lnSpc>
                <a:spcPct val="100000"/>
              </a:lnSpc>
              <a:buFont typeface="Microsoft Sans Serif"/>
              <a:buChar char="•"/>
              <a:tabLst>
                <a:tab pos="321310" algn="l"/>
              </a:tabLst>
            </a:pPr>
            <a:r>
              <a:rPr lang="tr-TR" sz="1800" b="1" spc="75">
                <a:solidFill>
                  <a:srgbClr val="FFFFFF"/>
                </a:solidFill>
                <a:latin typeface="Cambria"/>
                <a:cs typeface="Cambria"/>
              </a:rPr>
              <a:t>Paresteziler</a:t>
            </a:r>
            <a:endParaRPr lang="tr-TR" sz="1800">
              <a:latin typeface="Cambria"/>
              <a:cs typeface="Cambria"/>
            </a:endParaRPr>
          </a:p>
          <a:p>
            <a:pPr marL="321310" indent="-228600">
              <a:lnSpc>
                <a:spcPct val="100000"/>
              </a:lnSpc>
              <a:buFont typeface="Microsoft Sans Serif"/>
              <a:buChar char="•"/>
              <a:tabLst>
                <a:tab pos="321310" algn="l"/>
              </a:tabLst>
            </a:pPr>
            <a:r>
              <a:rPr lang="tr-TR" sz="1800" b="1" spc="110">
                <a:solidFill>
                  <a:srgbClr val="FFFFFF"/>
                </a:solidFill>
                <a:latin typeface="Cambria"/>
                <a:cs typeface="Cambria"/>
              </a:rPr>
              <a:t>Ataksik</a:t>
            </a:r>
            <a:r>
              <a:rPr lang="tr-TR" sz="1800" b="1" spc="195">
                <a:solidFill>
                  <a:srgbClr val="FFFFFF"/>
                </a:solidFill>
                <a:latin typeface="Cambria"/>
                <a:cs typeface="Cambria"/>
              </a:rPr>
              <a:t> </a:t>
            </a:r>
            <a:r>
              <a:rPr lang="tr-TR" sz="1800" b="1" spc="100">
                <a:solidFill>
                  <a:srgbClr val="FFFFFF"/>
                </a:solidFill>
                <a:latin typeface="Cambria"/>
                <a:cs typeface="Cambria"/>
              </a:rPr>
              <a:t>yürüyüş</a:t>
            </a:r>
            <a:endParaRPr lang="tr-TR" sz="1800">
              <a:latin typeface="Cambria"/>
              <a:cs typeface="Cambria"/>
            </a:endParaRPr>
          </a:p>
          <a:p>
            <a:pPr marL="321310" indent="-228600">
              <a:lnSpc>
                <a:spcPct val="100000"/>
              </a:lnSpc>
              <a:buFont typeface="Microsoft Sans Serif"/>
              <a:buChar char="•"/>
              <a:tabLst>
                <a:tab pos="321310" algn="l"/>
              </a:tabLst>
            </a:pPr>
            <a:r>
              <a:rPr lang="tr-TR" sz="1800" b="1" spc="110">
                <a:solidFill>
                  <a:srgbClr val="FFFFFF"/>
                </a:solidFill>
                <a:latin typeface="Cambria"/>
                <a:cs typeface="Cambria"/>
              </a:rPr>
              <a:t>Hafıza</a:t>
            </a:r>
            <a:r>
              <a:rPr lang="tr-TR" sz="1800" b="1" spc="190">
                <a:solidFill>
                  <a:srgbClr val="FFFFFF"/>
                </a:solidFill>
                <a:latin typeface="Cambria"/>
                <a:cs typeface="Cambria"/>
              </a:rPr>
              <a:t> </a:t>
            </a:r>
            <a:r>
              <a:rPr lang="tr-TR" sz="1800" b="1" spc="85">
                <a:solidFill>
                  <a:srgbClr val="FFFFFF"/>
                </a:solidFill>
                <a:latin typeface="Cambria"/>
                <a:cs typeface="Cambria"/>
              </a:rPr>
              <a:t>kaybı</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object 3">
            <a:extLst>
              <a:ext uri="{FF2B5EF4-FFF2-40B4-BE49-F238E27FC236}">
                <a16:creationId xmlns:a16="http://schemas.microsoft.com/office/drawing/2014/main" id="{8221C768-7FB3-6FE9-6C4D-E3E90F2F2E7E}"/>
              </a:ext>
            </a:extLst>
          </p:cNvPr>
          <p:cNvGraphicFramePr/>
          <p:nvPr>
            <p:extLst>
              <p:ext uri="{D42A27DB-BD31-4B8C-83A1-F6EECF244321}">
                <p14:modId xmlns:p14="http://schemas.microsoft.com/office/powerpoint/2010/main" val="2257459213"/>
              </p:ext>
            </p:extLst>
          </p:nvPr>
        </p:nvGraphicFramePr>
        <p:xfrm>
          <a:off x="381000" y="1751886"/>
          <a:ext cx="8056245" cy="48013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etin kutusu 5">
            <a:extLst>
              <a:ext uri="{FF2B5EF4-FFF2-40B4-BE49-F238E27FC236}">
                <a16:creationId xmlns:a16="http://schemas.microsoft.com/office/drawing/2014/main" id="{BC8DF56C-8100-588A-957A-5078B6CE579A}"/>
              </a:ext>
            </a:extLst>
          </p:cNvPr>
          <p:cNvSpPr txBox="1"/>
          <p:nvPr/>
        </p:nvSpPr>
        <p:spPr>
          <a:xfrm>
            <a:off x="1219200" y="533400"/>
            <a:ext cx="6934200" cy="1077218"/>
          </a:xfrm>
          <a:prstGeom prst="rect">
            <a:avLst/>
          </a:prstGeom>
          <a:solidFill>
            <a:schemeClr val="accent4">
              <a:lumMod val="60000"/>
              <a:lumOff val="40000"/>
            </a:schemeClr>
          </a:solidFill>
        </p:spPr>
        <p:txBody>
          <a:bodyPr wrap="square">
            <a:spAutoFit/>
          </a:bodyPr>
          <a:lstStyle/>
          <a:p>
            <a:pPr algn="ctr"/>
            <a:r>
              <a:rPr lang="tr-TR" sz="3200" i="0" spc="215">
                <a:solidFill>
                  <a:srgbClr val="FFFFFF"/>
                </a:solidFill>
                <a:latin typeface="Cambria"/>
                <a:cs typeface="Cambria"/>
              </a:rPr>
              <a:t>B</a:t>
            </a:r>
            <a:r>
              <a:rPr lang="tr-TR" sz="3200" i="0" spc="215" baseline="-25000">
                <a:solidFill>
                  <a:srgbClr val="FFFFFF"/>
                </a:solidFill>
                <a:latin typeface="Cambria"/>
                <a:cs typeface="Cambria"/>
              </a:rPr>
              <a:t>1</a:t>
            </a:r>
            <a:r>
              <a:rPr lang="tr-TR" sz="3200" i="0" spc="210" baseline="-25000">
                <a:solidFill>
                  <a:srgbClr val="FFFFFF"/>
                </a:solidFill>
                <a:latin typeface="Cambria"/>
                <a:cs typeface="Cambria"/>
              </a:rPr>
              <a:t>2</a:t>
            </a:r>
            <a:r>
              <a:rPr lang="tr-TR" sz="3200" spc="210">
                <a:solidFill>
                  <a:srgbClr val="FFFFFF"/>
                </a:solidFill>
                <a:latin typeface="Cambria"/>
                <a:cs typeface="Cambria"/>
              </a:rPr>
              <a:t> </a:t>
            </a:r>
            <a:r>
              <a:rPr lang="tr-TR" sz="3200" i="0" spc="190">
                <a:solidFill>
                  <a:srgbClr val="FFFFFF"/>
                </a:solidFill>
                <a:latin typeface="Cambria"/>
                <a:cs typeface="Cambria"/>
              </a:rPr>
              <a:t>Eksiliği</a:t>
            </a:r>
            <a:r>
              <a:rPr lang="tr-TR" sz="3200" i="0" spc="290">
                <a:solidFill>
                  <a:srgbClr val="FFFFFF"/>
                </a:solidFill>
                <a:latin typeface="Cambria"/>
                <a:cs typeface="Cambria"/>
              </a:rPr>
              <a:t>n</a:t>
            </a:r>
            <a:r>
              <a:rPr lang="tr-TR" sz="3200" i="0" spc="170">
                <a:solidFill>
                  <a:srgbClr val="FFFFFF"/>
                </a:solidFill>
                <a:latin typeface="Cambria"/>
                <a:cs typeface="Cambria"/>
              </a:rPr>
              <a:t>de</a:t>
            </a:r>
            <a:r>
              <a:rPr lang="tr-TR" sz="3200" i="0" spc="190">
                <a:solidFill>
                  <a:srgbClr val="FFFFFF"/>
                </a:solidFill>
                <a:latin typeface="Cambria"/>
                <a:cs typeface="Cambria"/>
              </a:rPr>
              <a:t>n</a:t>
            </a:r>
            <a:r>
              <a:rPr lang="tr-TR" sz="3200" spc="190">
                <a:solidFill>
                  <a:srgbClr val="FFFFFF"/>
                </a:solidFill>
                <a:latin typeface="Cambria"/>
                <a:cs typeface="Cambria"/>
              </a:rPr>
              <a:t> </a:t>
            </a:r>
            <a:r>
              <a:rPr lang="tr-TR" sz="3200" i="0" spc="210">
                <a:solidFill>
                  <a:srgbClr val="FFFFFF"/>
                </a:solidFill>
                <a:latin typeface="Cambria"/>
                <a:cs typeface="Cambria"/>
              </a:rPr>
              <a:t>N</a:t>
            </a:r>
            <a:r>
              <a:rPr lang="tr-TR" sz="3200" i="0" spc="190">
                <a:solidFill>
                  <a:srgbClr val="FFFFFF"/>
                </a:solidFill>
                <a:latin typeface="Cambria"/>
                <a:cs typeface="Cambria"/>
              </a:rPr>
              <a:t>e</a:t>
            </a:r>
            <a:r>
              <a:rPr lang="tr-TR" sz="3200" spc="190">
                <a:solidFill>
                  <a:srgbClr val="FFFFFF"/>
                </a:solidFill>
                <a:latin typeface="Cambria"/>
                <a:cs typeface="Cambria"/>
              </a:rPr>
              <a:t> </a:t>
            </a:r>
            <a:r>
              <a:rPr lang="tr-TR" sz="3200" i="0" spc="229">
                <a:solidFill>
                  <a:srgbClr val="FFFFFF"/>
                </a:solidFill>
                <a:latin typeface="Cambria"/>
                <a:cs typeface="Cambria"/>
              </a:rPr>
              <a:t>Zam</a:t>
            </a:r>
            <a:r>
              <a:rPr lang="tr-TR" sz="3200" i="0" spc="200">
                <a:solidFill>
                  <a:srgbClr val="FFFFFF"/>
                </a:solidFill>
                <a:latin typeface="Cambria"/>
                <a:cs typeface="Cambria"/>
              </a:rPr>
              <a:t>a</a:t>
            </a:r>
            <a:r>
              <a:rPr lang="tr-TR" sz="3200" i="0" spc="140">
                <a:solidFill>
                  <a:srgbClr val="FFFFFF"/>
                </a:solidFill>
                <a:latin typeface="Cambria"/>
                <a:cs typeface="Cambria"/>
              </a:rPr>
              <a:t>n </a:t>
            </a:r>
            <a:r>
              <a:rPr lang="tr-TR" sz="3200" i="0" spc="220">
                <a:solidFill>
                  <a:srgbClr val="FFFFFF"/>
                </a:solidFill>
                <a:latin typeface="Cambria"/>
                <a:cs typeface="Cambria"/>
              </a:rPr>
              <a:t>Şüphelenelim?</a:t>
            </a:r>
            <a:endParaRPr lang="tr-TR" sz="32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Metin kutusu 4">
            <a:extLst>
              <a:ext uri="{FF2B5EF4-FFF2-40B4-BE49-F238E27FC236}">
                <a16:creationId xmlns:a16="http://schemas.microsoft.com/office/drawing/2014/main" id="{BB94C440-9941-B0D6-AAD3-9B351135D5E5}"/>
              </a:ext>
            </a:extLst>
          </p:cNvPr>
          <p:cNvGraphicFramePr/>
          <p:nvPr>
            <p:extLst>
              <p:ext uri="{D42A27DB-BD31-4B8C-83A1-F6EECF244321}">
                <p14:modId xmlns:p14="http://schemas.microsoft.com/office/powerpoint/2010/main" val="926819442"/>
              </p:ext>
            </p:extLst>
          </p:nvPr>
        </p:nvGraphicFramePr>
        <p:xfrm>
          <a:off x="1346172" y="2222983"/>
          <a:ext cx="6740553" cy="36539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Başlık 1">
            <a:extLst>
              <a:ext uri="{FF2B5EF4-FFF2-40B4-BE49-F238E27FC236}">
                <a16:creationId xmlns:a16="http://schemas.microsoft.com/office/drawing/2014/main" id="{5A911E95-365A-83DC-E3C8-A5F1D7131386}"/>
              </a:ext>
            </a:extLst>
          </p:cNvPr>
          <p:cNvSpPr>
            <a:spLocks noGrp="1"/>
          </p:cNvSpPr>
          <p:nvPr>
            <p:ph type="title"/>
          </p:nvPr>
        </p:nvSpPr>
        <p:spPr>
          <a:xfrm>
            <a:off x="2667000" y="838200"/>
            <a:ext cx="3886200" cy="518890"/>
          </a:xfrm>
          <a:solidFill>
            <a:schemeClr val="accent4">
              <a:lumMod val="40000"/>
              <a:lumOff val="60000"/>
            </a:schemeClr>
          </a:solidFill>
        </p:spPr>
        <p:txBody>
          <a:bodyPr>
            <a:normAutofit fontScale="90000"/>
          </a:bodyPr>
          <a:lstStyle/>
          <a:p>
            <a:r>
              <a:rPr lang="tr-TR">
                <a:latin typeface="Calibri" panose="020F0502020204030204" pitchFamily="34" charset="0"/>
                <a:ea typeface="Calibri" panose="020F0502020204030204" pitchFamily="34" charset="0"/>
                <a:cs typeface="Calibri" panose="020F0502020204030204" pitchFamily="34" charset="0"/>
              </a:rPr>
              <a:t>B12 Eksikliği Tanısı</a:t>
            </a:r>
          </a:p>
        </p:txBody>
      </p:sp>
    </p:spTree>
    <p:extLst>
      <p:ext uri="{BB962C8B-B14F-4D97-AF65-F5344CB8AC3E}">
        <p14:creationId xmlns:p14="http://schemas.microsoft.com/office/powerpoint/2010/main" val="7930784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İçerik Yer Tutucusu 2">
            <a:extLst>
              <a:ext uri="{FF2B5EF4-FFF2-40B4-BE49-F238E27FC236}">
                <a16:creationId xmlns:a16="http://schemas.microsoft.com/office/drawing/2014/main" id="{B12FE2E0-27BD-B9F9-D7F0-2E797E5D8BA5}"/>
              </a:ext>
            </a:extLst>
          </p:cNvPr>
          <p:cNvGraphicFramePr>
            <a:graphicFrameLocks noGrp="1"/>
          </p:cNvGraphicFramePr>
          <p:nvPr>
            <p:ph idx="1"/>
            <p:extLst>
              <p:ext uri="{D42A27DB-BD31-4B8C-83A1-F6EECF244321}">
                <p14:modId xmlns:p14="http://schemas.microsoft.com/office/powerpoint/2010/main" val="4060492997"/>
              </p:ext>
            </p:extLst>
          </p:nvPr>
        </p:nvGraphicFramePr>
        <p:xfrm>
          <a:off x="1066800" y="838200"/>
          <a:ext cx="749808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Metin kutusu 2">
            <a:extLst>
              <a:ext uri="{FF2B5EF4-FFF2-40B4-BE49-F238E27FC236}">
                <a16:creationId xmlns:a16="http://schemas.microsoft.com/office/drawing/2014/main" id="{AB51DC70-311F-B110-E074-6EA8F09F9AC8}"/>
              </a:ext>
            </a:extLst>
          </p:cNvPr>
          <p:cNvSpPr txBox="1"/>
          <p:nvPr/>
        </p:nvSpPr>
        <p:spPr>
          <a:xfrm>
            <a:off x="1066800" y="457200"/>
            <a:ext cx="6477000" cy="584775"/>
          </a:xfrm>
          <a:prstGeom prst="rect">
            <a:avLst/>
          </a:prstGeom>
          <a:solidFill>
            <a:schemeClr val="accent4">
              <a:lumMod val="60000"/>
              <a:lumOff val="40000"/>
            </a:schemeClr>
          </a:solidFill>
        </p:spPr>
        <p:txBody>
          <a:bodyPr wrap="square" rtlCol="0">
            <a:spAutoFit/>
          </a:bodyPr>
          <a:lstStyle/>
          <a:p>
            <a:pPr algn="ctr"/>
            <a:r>
              <a:rPr lang="tr-TR" sz="3200">
                <a:solidFill>
                  <a:schemeClr val="bg1"/>
                </a:solidFill>
                <a:latin typeface="Cambria" panose="02040503050406030204" pitchFamily="18" charset="0"/>
                <a:ea typeface="Cambria" panose="02040503050406030204" pitchFamily="18" charset="0"/>
                <a:cs typeface="Calibri" panose="020F0502020204030204" pitchFamily="34" charset="0"/>
              </a:rPr>
              <a:t>B</a:t>
            </a:r>
            <a:r>
              <a:rPr lang="tr-TR" sz="3200" baseline="-25000">
                <a:solidFill>
                  <a:schemeClr val="bg1"/>
                </a:solidFill>
                <a:latin typeface="Cambria" panose="02040503050406030204" pitchFamily="18" charset="0"/>
                <a:ea typeface="Cambria" panose="02040503050406030204" pitchFamily="18" charset="0"/>
                <a:cs typeface="Calibri" panose="020F0502020204030204" pitchFamily="34" charset="0"/>
              </a:rPr>
              <a:t>12</a:t>
            </a:r>
            <a:r>
              <a:rPr lang="tr-TR" sz="3200">
                <a:solidFill>
                  <a:schemeClr val="bg1"/>
                </a:solidFill>
                <a:latin typeface="Cambria" panose="02040503050406030204" pitchFamily="18" charset="0"/>
                <a:ea typeface="Cambria" panose="02040503050406030204" pitchFamily="18" charset="0"/>
                <a:cs typeface="Calibri" panose="020F0502020204030204" pitchFamily="34" charset="0"/>
              </a:rPr>
              <a:t> Eksikliği Tedavisi </a:t>
            </a:r>
          </a:p>
        </p:txBody>
      </p:sp>
    </p:spTree>
    <p:extLst>
      <p:ext uri="{BB962C8B-B14F-4D97-AF65-F5344CB8AC3E}">
        <p14:creationId xmlns:p14="http://schemas.microsoft.com/office/powerpoint/2010/main" val="29945367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DB4C3781-5DCE-8B49-8E56-73A8A6711D7F}"/>
              </a:ext>
            </a:extLst>
          </p:cNvPr>
          <p:cNvSpPr txBox="1"/>
          <p:nvPr/>
        </p:nvSpPr>
        <p:spPr>
          <a:xfrm>
            <a:off x="2209800" y="533400"/>
            <a:ext cx="4267200" cy="707886"/>
          </a:xfrm>
          <a:prstGeom prst="rect">
            <a:avLst/>
          </a:prstGeom>
          <a:solidFill>
            <a:schemeClr val="accent4">
              <a:lumMod val="40000"/>
              <a:lumOff val="60000"/>
            </a:schemeClr>
          </a:solidFill>
        </p:spPr>
        <p:txBody>
          <a:bodyPr wrap="square" rtlCol="0">
            <a:spAutoFit/>
          </a:bodyPr>
          <a:lstStyle/>
          <a:p>
            <a:pPr algn="ctr"/>
            <a:r>
              <a:rPr lang="tr-TR" sz="4000"/>
              <a:t>FOLİK ASİT</a:t>
            </a:r>
          </a:p>
        </p:txBody>
      </p:sp>
      <p:sp>
        <p:nvSpPr>
          <p:cNvPr id="4" name="Metin kutusu 3">
            <a:extLst>
              <a:ext uri="{FF2B5EF4-FFF2-40B4-BE49-F238E27FC236}">
                <a16:creationId xmlns:a16="http://schemas.microsoft.com/office/drawing/2014/main" id="{16C82C11-2D7C-83D0-FD2F-A687F6B47E31}"/>
              </a:ext>
            </a:extLst>
          </p:cNvPr>
          <p:cNvSpPr txBox="1"/>
          <p:nvPr/>
        </p:nvSpPr>
        <p:spPr>
          <a:xfrm>
            <a:off x="609600" y="1600200"/>
            <a:ext cx="7696200" cy="1569660"/>
          </a:xfrm>
          <a:prstGeom prst="rect">
            <a:avLst/>
          </a:prstGeom>
          <a:noFill/>
        </p:spPr>
        <p:txBody>
          <a:bodyPr wrap="square">
            <a:spAutoFit/>
          </a:bodyPr>
          <a:lstStyle/>
          <a:p>
            <a:pPr marL="342900" indent="-342900">
              <a:buFont typeface="Arial" panose="020B0604020202020204" pitchFamily="34" charset="0"/>
              <a:buChar char="•"/>
            </a:pPr>
            <a:r>
              <a:rPr lang="tr-TR" sz="2400">
                <a:latin typeface="Cambria" panose="02040503050406030204" pitchFamily="18" charset="0"/>
                <a:ea typeface="Cambria" panose="02040503050406030204" pitchFamily="18" charset="0"/>
              </a:rPr>
              <a:t>Folik asitin vücutta deposu yoktur ve bağırsaktaki mikroorganizmalar tarafından da sentez edilir</a:t>
            </a:r>
          </a:p>
          <a:p>
            <a:pPr marL="342900" indent="-342900">
              <a:buFont typeface="Arial" panose="020B0604020202020204" pitchFamily="34" charset="0"/>
              <a:buChar char="•"/>
            </a:pPr>
            <a:endParaRPr lang="tr-TR" sz="2400">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tr-TR" sz="2400">
                <a:latin typeface="Cambria" panose="02040503050406030204" pitchFamily="18" charset="0"/>
                <a:ea typeface="Cambria" panose="02040503050406030204" pitchFamily="18" charset="0"/>
              </a:rPr>
              <a:t>Yetersizlik nedeni; yetersiz beslenme</a:t>
            </a:r>
          </a:p>
        </p:txBody>
      </p:sp>
      <p:pic>
        <p:nvPicPr>
          <p:cNvPr id="5" name="Picture 2" descr="Folik Asit Eksikliği Nedir? Folik Asit Hangi Besinlerde Bulunur? » Özel  Levent Hastanesi">
            <a:extLst>
              <a:ext uri="{FF2B5EF4-FFF2-40B4-BE49-F238E27FC236}">
                <a16:creationId xmlns:a16="http://schemas.microsoft.com/office/drawing/2014/main" id="{447AB102-51C6-3AC6-24F5-F68A05B23C7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8144" y="4114800"/>
            <a:ext cx="3727656" cy="1905000"/>
          </a:xfrm>
          <a:prstGeom prst="rect">
            <a:avLst/>
          </a:prstGeom>
          <a:noFill/>
          <a:extLst>
            <a:ext uri="{909E8E84-426E-40DD-AFC4-6F175D3DCCD1}">
              <a14:hiddenFill xmlns:a14="http://schemas.microsoft.com/office/drawing/2010/main">
                <a:solidFill>
                  <a:srgbClr val="FFFFFF"/>
                </a:solidFill>
              </a14:hiddenFill>
            </a:ext>
          </a:extLst>
        </p:spPr>
      </p:pic>
      <p:sp>
        <p:nvSpPr>
          <p:cNvPr id="7" name="Metin kutusu 6">
            <a:extLst>
              <a:ext uri="{FF2B5EF4-FFF2-40B4-BE49-F238E27FC236}">
                <a16:creationId xmlns:a16="http://schemas.microsoft.com/office/drawing/2014/main" id="{95DA1550-B3A3-75D1-AD6D-6C9842DA0176}"/>
              </a:ext>
            </a:extLst>
          </p:cNvPr>
          <p:cNvSpPr txBox="1"/>
          <p:nvPr/>
        </p:nvSpPr>
        <p:spPr>
          <a:xfrm>
            <a:off x="609600" y="3528774"/>
            <a:ext cx="3505200" cy="2677656"/>
          </a:xfrm>
          <a:prstGeom prst="rect">
            <a:avLst/>
          </a:prstGeom>
          <a:noFill/>
        </p:spPr>
        <p:txBody>
          <a:bodyPr wrap="square">
            <a:spAutoFit/>
          </a:bodyPr>
          <a:lstStyle/>
          <a:p>
            <a:pPr marL="285750" indent="-285750">
              <a:buFont typeface="Arial" panose="020B0604020202020204" pitchFamily="34" charset="0"/>
              <a:buChar char="•"/>
            </a:pPr>
            <a:r>
              <a:rPr lang="tr-TR" sz="2400">
                <a:latin typeface="Cambria" panose="02040503050406030204" pitchFamily="18" charset="0"/>
                <a:ea typeface="Cambria" panose="02040503050406030204" pitchFamily="18" charset="0"/>
              </a:rPr>
              <a:t>Folik Asitin en çok bulunduğu besinler; karaciğer, diğer organ etleri, yeşil yapraklı sebzeler, maya, kuru baklagiller ve tahıllardır</a:t>
            </a:r>
          </a:p>
        </p:txBody>
      </p:sp>
    </p:spTree>
    <p:extLst>
      <p:ext uri="{BB962C8B-B14F-4D97-AF65-F5344CB8AC3E}">
        <p14:creationId xmlns:p14="http://schemas.microsoft.com/office/powerpoint/2010/main" val="33626604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table">
            <a:extLst>
              <a:ext uri="{FF2B5EF4-FFF2-40B4-BE49-F238E27FC236}">
                <a16:creationId xmlns:a16="http://schemas.microsoft.com/office/drawing/2014/main" id="{6C3FF0D2-2B50-FF5B-66A1-B95C67D9D457}"/>
              </a:ext>
            </a:extLst>
          </p:cNvPr>
          <p:cNvPicPr>
            <a:picLocks noChangeAspect="1"/>
          </p:cNvPicPr>
          <p:nvPr/>
        </p:nvPicPr>
        <p:blipFill>
          <a:blip r:embed="rId2"/>
          <a:stretch>
            <a:fillRect/>
          </a:stretch>
        </p:blipFill>
        <p:spPr>
          <a:xfrm>
            <a:off x="1085850" y="1295400"/>
            <a:ext cx="6972300" cy="5181600"/>
          </a:xfrm>
          <a:prstGeom prst="rect">
            <a:avLst/>
          </a:prstGeom>
        </p:spPr>
      </p:pic>
      <p:sp>
        <p:nvSpPr>
          <p:cNvPr id="3" name="Metin kutusu 2">
            <a:extLst>
              <a:ext uri="{FF2B5EF4-FFF2-40B4-BE49-F238E27FC236}">
                <a16:creationId xmlns:a16="http://schemas.microsoft.com/office/drawing/2014/main" id="{8A71984A-766B-7220-733F-A137019C9875}"/>
              </a:ext>
            </a:extLst>
          </p:cNvPr>
          <p:cNvSpPr txBox="1"/>
          <p:nvPr/>
        </p:nvSpPr>
        <p:spPr>
          <a:xfrm>
            <a:off x="1428750" y="533400"/>
            <a:ext cx="6286500" cy="369332"/>
          </a:xfrm>
          <a:prstGeom prst="rect">
            <a:avLst/>
          </a:prstGeom>
          <a:solidFill>
            <a:schemeClr val="accent4">
              <a:lumMod val="40000"/>
              <a:lumOff val="60000"/>
            </a:schemeClr>
          </a:solidFill>
        </p:spPr>
        <p:txBody>
          <a:bodyPr wrap="square" rtlCol="0">
            <a:spAutoFit/>
          </a:bodyPr>
          <a:lstStyle/>
          <a:p>
            <a:pPr algn="ctr"/>
            <a:r>
              <a:rPr lang="tr-TR">
                <a:latin typeface="Cambria" panose="02040503050406030204" pitchFamily="18" charset="0"/>
                <a:ea typeface="Cambria" panose="02040503050406030204" pitchFamily="18" charset="0"/>
              </a:rPr>
              <a:t>GÜNLÜK ALINMASI GEREKEN FOLİK ASİT MİKTARLARI</a:t>
            </a:r>
          </a:p>
        </p:txBody>
      </p:sp>
      <p:sp>
        <p:nvSpPr>
          <p:cNvPr id="6" name="Metin kutusu 5">
            <a:extLst>
              <a:ext uri="{FF2B5EF4-FFF2-40B4-BE49-F238E27FC236}">
                <a16:creationId xmlns:a16="http://schemas.microsoft.com/office/drawing/2014/main" id="{1E9D023A-EF8C-1A1F-22EA-39B2DFA1A67F}"/>
              </a:ext>
            </a:extLst>
          </p:cNvPr>
          <p:cNvSpPr txBox="1"/>
          <p:nvPr/>
        </p:nvSpPr>
        <p:spPr>
          <a:xfrm>
            <a:off x="6781800" y="1447800"/>
            <a:ext cx="990600" cy="369332"/>
          </a:xfrm>
          <a:prstGeom prst="rect">
            <a:avLst/>
          </a:prstGeom>
          <a:noFill/>
        </p:spPr>
        <p:txBody>
          <a:bodyPr wrap="square" rtlCol="0">
            <a:spAutoFit/>
          </a:bodyPr>
          <a:lstStyle/>
          <a:p>
            <a:r>
              <a:rPr lang="tr-TR" b="1">
                <a:solidFill>
                  <a:srgbClr val="FFFF00"/>
                </a:solidFill>
                <a:latin typeface="Cambria" panose="02040503050406030204" pitchFamily="18" charset="0"/>
                <a:ea typeface="Cambria" panose="02040503050406030204" pitchFamily="18" charset="0"/>
              </a:rPr>
              <a:t>(MCG)</a:t>
            </a:r>
          </a:p>
        </p:txBody>
      </p:sp>
    </p:spTree>
    <p:extLst>
      <p:ext uri="{BB962C8B-B14F-4D97-AF65-F5344CB8AC3E}">
        <p14:creationId xmlns:p14="http://schemas.microsoft.com/office/powerpoint/2010/main" val="36689058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bject 2">
            <a:extLst>
              <a:ext uri="{FF2B5EF4-FFF2-40B4-BE49-F238E27FC236}">
                <a16:creationId xmlns:a16="http://schemas.microsoft.com/office/drawing/2014/main" id="{55B1F15E-B131-9056-E6BD-9D2FEB78BFC1}"/>
              </a:ext>
            </a:extLst>
          </p:cNvPr>
          <p:cNvSpPr txBox="1"/>
          <p:nvPr/>
        </p:nvSpPr>
        <p:spPr>
          <a:xfrm>
            <a:off x="914400" y="2057400"/>
            <a:ext cx="7315200" cy="4259518"/>
          </a:xfrm>
          <a:prstGeom prst="rect">
            <a:avLst/>
          </a:prstGeom>
          <a:noFill/>
        </p:spPr>
        <p:txBody>
          <a:bodyPr vert="horz" lIns="91440" tIns="45720" rIns="91440" bIns="45720" rtlCol="0">
            <a:normAutofit/>
          </a:bodyPr>
          <a:lstStyle/>
          <a:p>
            <a:pPr marL="342900" indent="-342900">
              <a:spcBef>
                <a:spcPts val="1000"/>
              </a:spcBef>
              <a:buClr>
                <a:schemeClr val="accent4">
                  <a:lumMod val="60000"/>
                  <a:lumOff val="40000"/>
                </a:schemeClr>
              </a:buClr>
              <a:buFont typeface="Wingdings" panose="05000000000000000000" pitchFamily="2" charset="2"/>
              <a:buChar char="v"/>
            </a:pPr>
            <a:r>
              <a:rPr lang="en-US" sz="2200">
                <a:latin typeface="Cambria" panose="02040503050406030204" pitchFamily="18" charset="0"/>
                <a:ea typeface="Cambria" panose="02040503050406030204" pitchFamily="18" charset="0"/>
              </a:rPr>
              <a:t>Oral, im, iv formları bulunmaktadır</a:t>
            </a:r>
            <a:r>
              <a:rPr lang="tr-TR" sz="2200">
                <a:latin typeface="Cambria" panose="02040503050406030204" pitchFamily="18" charset="0"/>
                <a:ea typeface="Cambria" panose="02040503050406030204" pitchFamily="18" charset="0"/>
              </a:rPr>
              <a:t> </a:t>
            </a:r>
            <a:r>
              <a:rPr lang="tr-TR" sz="2200" b="0" i="0">
                <a:effectLst/>
                <a:latin typeface="Cambria" panose="02040503050406030204" pitchFamily="18" charset="0"/>
                <a:ea typeface="Cambria" panose="02040503050406030204" pitchFamily="18" charset="0"/>
              </a:rPr>
              <a:t>İntravenöz </a:t>
            </a:r>
            <a:r>
              <a:rPr lang="tr-TR" sz="2200" b="0" i="0" u="none" strike="noStrike">
                <a:effectLst/>
                <a:latin typeface="Cambria" panose="02040503050406030204" pitchFamily="18" charset="0"/>
                <a:ea typeface="Cambria" panose="02040503050406030204" pitchFamily="18" charset="0"/>
              </a:rPr>
              <a:t>folik asit</a:t>
            </a:r>
            <a:r>
              <a:rPr lang="tr-TR" sz="2200" b="0" i="0">
                <a:effectLst/>
                <a:latin typeface="Cambria" panose="02040503050406030204" pitchFamily="18" charset="0"/>
                <a:ea typeface="Cambria" panose="02040503050406030204" pitchFamily="18" charset="0"/>
              </a:rPr>
              <a:t> , oral folik asit alamayan acil takviye edilmesi gereken kişilere verilir</a:t>
            </a:r>
          </a:p>
          <a:p>
            <a:pPr marL="342900" indent="-342900">
              <a:spcBef>
                <a:spcPts val="1000"/>
              </a:spcBef>
              <a:buClr>
                <a:schemeClr val="accent4">
                  <a:lumMod val="60000"/>
                  <a:lumOff val="40000"/>
                </a:schemeClr>
              </a:buClr>
              <a:buFont typeface="Wingdings" panose="05000000000000000000" pitchFamily="2" charset="2"/>
              <a:buChar char="v"/>
            </a:pPr>
            <a:endParaRPr lang="tr-TR" sz="2200">
              <a:latin typeface="Cambria" panose="02040503050406030204" pitchFamily="18" charset="0"/>
              <a:ea typeface="Cambria" panose="02040503050406030204" pitchFamily="18" charset="0"/>
            </a:endParaRPr>
          </a:p>
          <a:p>
            <a:pPr marL="342900" indent="-342900">
              <a:spcBef>
                <a:spcPts val="1000"/>
              </a:spcBef>
              <a:buClr>
                <a:schemeClr val="accent4">
                  <a:lumMod val="60000"/>
                  <a:lumOff val="40000"/>
                </a:schemeClr>
              </a:buClr>
              <a:buFont typeface="Wingdings" panose="05000000000000000000" pitchFamily="2" charset="2"/>
              <a:buChar char="v"/>
            </a:pPr>
            <a:endParaRPr lang="tr-TR" sz="2200">
              <a:latin typeface="Cambria" panose="02040503050406030204" pitchFamily="18" charset="0"/>
              <a:ea typeface="Cambria" panose="02040503050406030204" pitchFamily="18" charset="0"/>
            </a:endParaRPr>
          </a:p>
          <a:p>
            <a:pPr marL="342900" indent="-342900">
              <a:spcBef>
                <a:spcPts val="1000"/>
              </a:spcBef>
              <a:buClr>
                <a:schemeClr val="accent4">
                  <a:lumMod val="60000"/>
                  <a:lumOff val="40000"/>
                </a:schemeClr>
              </a:buClr>
              <a:buFont typeface="Wingdings" panose="05000000000000000000" pitchFamily="2" charset="2"/>
              <a:buChar char="v"/>
            </a:pPr>
            <a:r>
              <a:rPr lang="tr-TR" sz="2200">
                <a:latin typeface="Cambria" panose="02040503050406030204" pitchFamily="18" charset="0"/>
                <a:ea typeface="Cambria" panose="02040503050406030204" pitchFamily="18" charset="0"/>
              </a:rPr>
              <a:t>Yetişkinlerde o</a:t>
            </a:r>
            <a:r>
              <a:rPr lang="tr-TR" sz="2200" b="0" i="0">
                <a:effectLst/>
                <a:latin typeface="Cambria" panose="02040503050406030204" pitchFamily="18" charset="0"/>
                <a:ea typeface="Cambria" panose="02040503050406030204" pitchFamily="18" charset="0"/>
              </a:rPr>
              <a:t>ral </a:t>
            </a:r>
            <a:r>
              <a:rPr lang="tr-TR" sz="2200" b="0" i="0" u="none" strike="noStrike">
                <a:effectLst/>
                <a:latin typeface="Cambria" panose="02040503050406030204" pitchFamily="18" charset="0"/>
                <a:ea typeface="Cambria" panose="02040503050406030204" pitchFamily="18" charset="0"/>
              </a:rPr>
              <a:t>folik asit</a:t>
            </a:r>
            <a:r>
              <a:rPr lang="tr-TR" sz="2200" b="0" i="0">
                <a:effectLst/>
                <a:latin typeface="Cambria" panose="02040503050406030204" pitchFamily="18" charset="0"/>
                <a:ea typeface="Cambria" panose="02040503050406030204" pitchFamily="18" charset="0"/>
              </a:rPr>
              <a:t>  1</a:t>
            </a:r>
            <a:r>
              <a:rPr lang="tr-TR" sz="2200">
                <a:latin typeface="Cambria" panose="02040503050406030204" pitchFamily="18" charset="0"/>
                <a:ea typeface="Cambria" panose="02040503050406030204" pitchFamily="18" charset="0"/>
              </a:rPr>
              <a:t>-</a:t>
            </a:r>
            <a:r>
              <a:rPr lang="tr-TR" sz="2200" b="0" i="0">
                <a:effectLst/>
                <a:latin typeface="Cambria" panose="02040503050406030204" pitchFamily="18" charset="0"/>
                <a:ea typeface="Cambria" panose="02040503050406030204" pitchFamily="18" charset="0"/>
              </a:rPr>
              <a:t>5 mg/günde 1-4 Ay süreyle hematolojik iyileşmeye dair labaratuvar bulguları elde edilene kadar tedavi edilir </a:t>
            </a:r>
          </a:p>
          <a:p>
            <a:pPr marL="285750" indent="-285750">
              <a:spcBef>
                <a:spcPts val="1000"/>
              </a:spcBef>
              <a:buClr>
                <a:schemeClr val="accent1"/>
              </a:buClr>
              <a:buFont typeface="Wingdings" panose="05000000000000000000" pitchFamily="2" charset="2"/>
              <a:buChar char="v"/>
            </a:pPr>
            <a:endParaRPr lang="en-US">
              <a:latin typeface="Cambria" panose="02040503050406030204" pitchFamily="18" charset="0"/>
              <a:ea typeface="Cambria" panose="02040503050406030204" pitchFamily="18" charset="0"/>
            </a:endParaRPr>
          </a:p>
          <a:p>
            <a:pPr marL="433705" marR="114935" indent="-342900">
              <a:spcBef>
                <a:spcPts val="1000"/>
              </a:spcBef>
              <a:buClr>
                <a:schemeClr val="accent1"/>
              </a:buClr>
              <a:buFont typeface="Arial" panose="020B0604020202020204" pitchFamily="34" charset="0"/>
              <a:buChar char="•"/>
              <a:tabLst>
                <a:tab pos="433070" algn="l"/>
                <a:tab pos="434340" algn="l"/>
              </a:tabLst>
            </a:pPr>
            <a:endParaRPr lang="en-US">
              <a:solidFill>
                <a:schemeClr val="tx1">
                  <a:lumMod val="75000"/>
                  <a:lumOff val="25000"/>
                </a:schemeClr>
              </a:solidFill>
              <a:latin typeface="Cambria" panose="02040503050406030204" pitchFamily="18" charset="0"/>
              <a:ea typeface="Cambria" panose="02040503050406030204" pitchFamily="18" charset="0"/>
            </a:endParaRPr>
          </a:p>
        </p:txBody>
      </p:sp>
      <p:sp>
        <p:nvSpPr>
          <p:cNvPr id="11" name="Başlık 6">
            <a:extLst>
              <a:ext uri="{FF2B5EF4-FFF2-40B4-BE49-F238E27FC236}">
                <a16:creationId xmlns:a16="http://schemas.microsoft.com/office/drawing/2014/main" id="{2D2EA2C6-94FB-9328-C132-F87BFEEAAAB8}"/>
              </a:ext>
            </a:extLst>
          </p:cNvPr>
          <p:cNvSpPr>
            <a:spLocks noGrp="1"/>
          </p:cNvSpPr>
          <p:nvPr>
            <p:ph type="title"/>
          </p:nvPr>
        </p:nvSpPr>
        <p:spPr>
          <a:xfrm>
            <a:off x="762001" y="609600"/>
            <a:ext cx="7620000" cy="533400"/>
          </a:xfrm>
          <a:solidFill>
            <a:schemeClr val="accent4">
              <a:lumMod val="40000"/>
              <a:lumOff val="60000"/>
            </a:schemeClr>
          </a:solidFill>
        </p:spPr>
        <p:txBody>
          <a:bodyPr vert="horz" lIns="91440" tIns="45720" rIns="91440" bIns="45720" rtlCol="0" anchor="t">
            <a:normAutofit fontScale="90000"/>
          </a:bodyPr>
          <a:lstStyle/>
          <a:p>
            <a:pPr algn="ctr"/>
            <a:r>
              <a:rPr lang="en-US" sz="3300">
                <a:solidFill>
                  <a:schemeClr val="tx1"/>
                </a:solidFill>
                <a:latin typeface="Cambria" panose="02040503050406030204" pitchFamily="18" charset="0"/>
                <a:ea typeface="Cambria" panose="02040503050406030204" pitchFamily="18" charset="0"/>
              </a:rPr>
              <a:t>Folik asit eksikliği tedavisi </a:t>
            </a:r>
          </a:p>
        </p:txBody>
      </p:sp>
    </p:spTree>
    <p:extLst>
      <p:ext uri="{BB962C8B-B14F-4D97-AF65-F5344CB8AC3E}">
        <p14:creationId xmlns:p14="http://schemas.microsoft.com/office/powerpoint/2010/main" val="42006824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6146" name="Picture 2" descr="Gebelik Kadın Karikatür Kısırlık, Karikatür hamile kadın ...">
            <a:extLst>
              <a:ext uri="{FF2B5EF4-FFF2-40B4-BE49-F238E27FC236}">
                <a16:creationId xmlns:a16="http://schemas.microsoft.com/office/drawing/2014/main" id="{878DA462-A0D0-26D5-3077-B28A3B2C1FB5}"/>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914400" y="30480"/>
            <a:ext cx="7315200" cy="6827520"/>
          </a:xfrm>
          <a:prstGeom prst="rect">
            <a:avLst/>
          </a:prstGeom>
          <a:solidFill>
            <a:schemeClr val="bg2"/>
          </a:solidFill>
          <a:ln>
            <a:solidFill>
              <a:schemeClr val="bg1"/>
            </a:solidFill>
          </a:ln>
        </p:spPr>
      </p:pic>
      <p:sp>
        <p:nvSpPr>
          <p:cNvPr id="3" name="Metin kutusu 2">
            <a:extLst>
              <a:ext uri="{FF2B5EF4-FFF2-40B4-BE49-F238E27FC236}">
                <a16:creationId xmlns:a16="http://schemas.microsoft.com/office/drawing/2014/main" id="{ECAD7B98-A972-D741-2035-33379FC87B63}"/>
              </a:ext>
            </a:extLst>
          </p:cNvPr>
          <p:cNvSpPr txBox="1"/>
          <p:nvPr/>
        </p:nvSpPr>
        <p:spPr>
          <a:xfrm>
            <a:off x="4876800" y="533400"/>
            <a:ext cx="3359426" cy="2616101"/>
          </a:xfrm>
          <a:prstGeom prst="rect">
            <a:avLst/>
          </a:prstGeom>
          <a:noFill/>
        </p:spPr>
        <p:txBody>
          <a:bodyPr wrap="square">
            <a:spAutoFit/>
          </a:bodyPr>
          <a:lstStyle/>
          <a:p>
            <a:pPr>
              <a:buClr>
                <a:schemeClr val="accent4">
                  <a:lumMod val="60000"/>
                  <a:lumOff val="40000"/>
                </a:schemeClr>
              </a:buClr>
              <a:buFont typeface="Wingdings" panose="05000000000000000000" pitchFamily="2" charset="2"/>
              <a:buChar char="v"/>
            </a:pPr>
            <a:r>
              <a:rPr lang="tr-TR" sz="2200">
                <a:solidFill>
                  <a:schemeClr val="tx1"/>
                </a:solidFill>
                <a:latin typeface="Cambria" panose="02040503050406030204" pitchFamily="18" charset="0"/>
                <a:ea typeface="Cambria" panose="02040503050406030204" pitchFamily="18" charset="0"/>
              </a:rPr>
              <a:t>Gebelerde</a:t>
            </a:r>
          </a:p>
          <a:p>
            <a:pPr>
              <a:buClr>
                <a:schemeClr val="accent4">
                  <a:lumMod val="60000"/>
                  <a:lumOff val="40000"/>
                </a:schemeClr>
              </a:buClr>
            </a:pPr>
            <a:r>
              <a:rPr lang="tr-TR" sz="2200">
                <a:solidFill>
                  <a:schemeClr val="tx1"/>
                </a:solidFill>
                <a:latin typeface="Cambria" panose="02040503050406030204" pitchFamily="18" charset="0"/>
                <a:ea typeface="Cambria" panose="02040503050406030204" pitchFamily="18" charset="0"/>
              </a:rPr>
              <a:t> 0,4- 0,8mg/gün, prekonsepsiyondan</a:t>
            </a:r>
          </a:p>
          <a:p>
            <a:pPr>
              <a:buClr>
                <a:schemeClr val="accent4">
                  <a:lumMod val="60000"/>
                  <a:lumOff val="40000"/>
                </a:schemeClr>
              </a:buClr>
            </a:pPr>
            <a:r>
              <a:rPr lang="tr-TR" sz="2200">
                <a:solidFill>
                  <a:schemeClr val="tx1"/>
                </a:solidFill>
                <a:latin typeface="Cambria" panose="02040503050406030204" pitchFamily="18" charset="0"/>
                <a:ea typeface="Cambria" panose="02040503050406030204" pitchFamily="18" charset="0"/>
              </a:rPr>
              <a:t> 1 ay önce</a:t>
            </a:r>
            <a:r>
              <a:rPr lang="tr-TR" sz="2200">
                <a:latin typeface="Cambria" panose="02040503050406030204" pitchFamily="18" charset="0"/>
                <a:ea typeface="Cambria" panose="02040503050406030204" pitchFamily="18" charset="0"/>
              </a:rPr>
              <a:t>,</a:t>
            </a:r>
            <a:r>
              <a:rPr lang="tr-TR" sz="2200">
                <a:solidFill>
                  <a:schemeClr val="tx1"/>
                </a:solidFill>
                <a:latin typeface="Cambria" panose="02040503050406030204" pitchFamily="18" charset="0"/>
                <a:ea typeface="Cambria" panose="02040503050406030204" pitchFamily="18" charset="0"/>
              </a:rPr>
              <a:t> +12. hafta-</a:t>
            </a:r>
          </a:p>
          <a:p>
            <a:pPr>
              <a:buClr>
                <a:schemeClr val="accent4">
                  <a:lumMod val="60000"/>
                  <a:lumOff val="40000"/>
                </a:schemeClr>
              </a:buClr>
            </a:pPr>
            <a:r>
              <a:rPr lang="tr-TR" sz="2200">
                <a:solidFill>
                  <a:schemeClr val="tx1"/>
                </a:solidFill>
                <a:latin typeface="Cambria" panose="02040503050406030204" pitchFamily="18" charset="0"/>
                <a:ea typeface="Cambria" panose="02040503050406030204" pitchFamily="18" charset="0"/>
              </a:rPr>
              <a:t>ya kadar devam edilir</a:t>
            </a:r>
          </a:p>
          <a:p>
            <a:pPr>
              <a:buClr>
                <a:schemeClr val="accent4">
                  <a:lumMod val="60000"/>
                  <a:lumOff val="40000"/>
                </a:schemeClr>
              </a:buClr>
              <a:buFont typeface="Wingdings" panose="05000000000000000000" pitchFamily="2" charset="2"/>
              <a:buChar char="v"/>
            </a:pPr>
            <a:endParaRPr lang="tr-TR">
              <a:latin typeface="Cambria" panose="02040503050406030204" pitchFamily="18" charset="0"/>
              <a:ea typeface="Cambria" panose="02040503050406030204" pitchFamily="18" charset="0"/>
            </a:endParaRPr>
          </a:p>
          <a:p>
            <a:pPr>
              <a:buClr>
                <a:schemeClr val="accent4">
                  <a:lumMod val="60000"/>
                  <a:lumOff val="40000"/>
                </a:schemeClr>
              </a:buClr>
              <a:buFont typeface="Wingdings" panose="05000000000000000000" pitchFamily="2" charset="2"/>
              <a:buChar char="v"/>
            </a:pPr>
            <a:endParaRPr lang="tr-TR" sz="1800">
              <a:solidFill>
                <a:schemeClr val="tx1"/>
              </a:solidFill>
              <a:latin typeface="Cambria" panose="02040503050406030204" pitchFamily="18" charset="0"/>
              <a:ea typeface="Cambria" panose="02040503050406030204" pitchFamily="18" charset="0"/>
            </a:endParaRPr>
          </a:p>
          <a:p>
            <a:pPr>
              <a:buClr>
                <a:schemeClr val="accent4">
                  <a:lumMod val="60000"/>
                  <a:lumOff val="40000"/>
                </a:schemeClr>
              </a:buClr>
              <a:buFont typeface="Wingdings" panose="05000000000000000000" pitchFamily="2" charset="2"/>
              <a:buChar char="v"/>
            </a:pPr>
            <a:endParaRPr lang="tr-TR" sz="1800">
              <a:solidFill>
                <a:schemeClr val="tx1"/>
              </a:solidFill>
              <a:latin typeface="Cambria" panose="02040503050406030204" pitchFamily="18" charset="0"/>
              <a:ea typeface="Cambria" panose="02040503050406030204" pitchFamily="18" charset="0"/>
            </a:endParaRPr>
          </a:p>
        </p:txBody>
      </p:sp>
      <p:sp>
        <p:nvSpPr>
          <p:cNvPr id="6" name="Metin kutusu 5">
            <a:extLst>
              <a:ext uri="{FF2B5EF4-FFF2-40B4-BE49-F238E27FC236}">
                <a16:creationId xmlns:a16="http://schemas.microsoft.com/office/drawing/2014/main" id="{C65D5CEF-0C37-D0C2-E12D-1150B9A1F8F8}"/>
              </a:ext>
            </a:extLst>
          </p:cNvPr>
          <p:cNvSpPr txBox="1"/>
          <p:nvPr/>
        </p:nvSpPr>
        <p:spPr>
          <a:xfrm>
            <a:off x="4953000" y="2362200"/>
            <a:ext cx="2667000" cy="4093428"/>
          </a:xfrm>
          <a:prstGeom prst="rect">
            <a:avLst/>
          </a:prstGeom>
          <a:noFill/>
        </p:spPr>
        <p:txBody>
          <a:bodyPr wrap="square" rtlCol="0">
            <a:spAutoFit/>
          </a:bodyPr>
          <a:lstStyle/>
          <a:p>
            <a:pPr>
              <a:buClr>
                <a:schemeClr val="accent4">
                  <a:lumMod val="60000"/>
                  <a:lumOff val="40000"/>
                </a:schemeClr>
              </a:buClr>
              <a:buFont typeface="Wingdings" panose="05000000000000000000" pitchFamily="2" charset="2"/>
              <a:buChar char="v"/>
            </a:pPr>
            <a:endParaRPr lang="tr-TR" sz="2200">
              <a:latin typeface="Cambria" panose="02040503050406030204" pitchFamily="18" charset="0"/>
              <a:ea typeface="Cambria" panose="02040503050406030204" pitchFamily="18" charset="0"/>
            </a:endParaRPr>
          </a:p>
          <a:p>
            <a:pPr>
              <a:buClr>
                <a:schemeClr val="accent4">
                  <a:lumMod val="60000"/>
                  <a:lumOff val="40000"/>
                </a:schemeClr>
              </a:buClr>
              <a:buFont typeface="Wingdings" panose="05000000000000000000" pitchFamily="2" charset="2"/>
              <a:buChar char="v"/>
            </a:pPr>
            <a:r>
              <a:rPr lang="tr-TR" sz="2200">
                <a:solidFill>
                  <a:schemeClr val="tx1"/>
                </a:solidFill>
                <a:latin typeface="Cambria" panose="02040503050406030204" pitchFamily="18" charset="0"/>
                <a:ea typeface="Cambria" panose="02040503050406030204" pitchFamily="18" charset="0"/>
              </a:rPr>
              <a:t>Çok yüksek riskli gebelerde 5 mg/gün (ileri karaciğer hastalığı,diyaliz,</a:t>
            </a:r>
          </a:p>
          <a:p>
            <a:pPr>
              <a:buClr>
                <a:schemeClr val="accent4">
                  <a:lumMod val="60000"/>
                  <a:lumOff val="40000"/>
                </a:schemeClr>
              </a:buClr>
            </a:pPr>
            <a:r>
              <a:rPr lang="tr-TR" sz="2200">
                <a:solidFill>
                  <a:schemeClr val="tx1"/>
                </a:solidFill>
                <a:latin typeface="Cambria" panose="02040503050406030204" pitchFamily="18" charset="0"/>
                <a:ea typeface="Cambria" panose="02040503050406030204" pitchFamily="18" charset="0"/>
              </a:rPr>
              <a:t>aşırı alkol kullanım,Maternal</a:t>
            </a:r>
          </a:p>
          <a:p>
            <a:pPr>
              <a:buClr>
                <a:schemeClr val="accent4">
                  <a:lumMod val="60000"/>
                  <a:lumOff val="40000"/>
                </a:schemeClr>
              </a:buClr>
            </a:pPr>
            <a:r>
              <a:rPr lang="tr-TR" sz="2200">
                <a:solidFill>
                  <a:schemeClr val="tx1"/>
                </a:solidFill>
                <a:latin typeface="Cambria" panose="02040503050406030204" pitchFamily="18" charset="0"/>
                <a:ea typeface="Cambria" panose="02040503050406030204" pitchFamily="18" charset="0"/>
              </a:rPr>
              <a:t>gastrointestinal malabsorbsiyon ,</a:t>
            </a:r>
            <a:r>
              <a:rPr lang="sv-SE" sz="2200">
                <a:solidFill>
                  <a:schemeClr val="tx1"/>
                </a:solidFill>
                <a:latin typeface="Cambria" panose="02040503050406030204" pitchFamily="18" charset="0"/>
                <a:ea typeface="Cambria" panose="02040503050406030204" pitchFamily="18" charset="0"/>
              </a:rPr>
              <a:t> Tip I veya II diyabet</a:t>
            </a:r>
            <a:r>
              <a:rPr lang="tr-TR" sz="2200">
                <a:solidFill>
                  <a:schemeClr val="tx1"/>
                </a:solidFill>
                <a:latin typeface="Cambria" panose="02040503050406030204" pitchFamily="18" charset="0"/>
                <a:ea typeface="Cambria" panose="02040503050406030204" pitchFamily="18" charset="0"/>
              </a:rPr>
              <a:t>, Ailede NTD öyküsü)</a:t>
            </a:r>
          </a:p>
          <a:p>
            <a:endParaRPr lang="tr-TR"/>
          </a:p>
        </p:txBody>
      </p:sp>
    </p:spTree>
    <p:extLst>
      <p:ext uri="{BB962C8B-B14F-4D97-AF65-F5344CB8AC3E}">
        <p14:creationId xmlns:p14="http://schemas.microsoft.com/office/powerpoint/2010/main" val="16727038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46482" y="809814"/>
            <a:ext cx="3881120" cy="998350"/>
          </a:xfrm>
          <a:prstGeom prst="rect">
            <a:avLst/>
          </a:prstGeom>
          <a:solidFill>
            <a:schemeClr val="accent4">
              <a:lumMod val="40000"/>
              <a:lumOff val="60000"/>
            </a:schemeClr>
          </a:solidFill>
        </p:spPr>
        <p:txBody>
          <a:bodyPr vert="horz" wrap="square" lIns="0" tIns="13335" rIns="0" bIns="0" rtlCol="0">
            <a:spAutoFit/>
          </a:bodyPr>
          <a:lstStyle/>
          <a:p>
            <a:pPr marL="12700">
              <a:lnSpc>
                <a:spcPct val="100000"/>
              </a:lnSpc>
              <a:spcBef>
                <a:spcPts val="105"/>
              </a:spcBef>
              <a:tabLst>
                <a:tab pos="1686560" algn="l"/>
                <a:tab pos="2794000" algn="l"/>
              </a:tabLst>
            </a:pPr>
            <a:r>
              <a:rPr sz="3200" i="0" spc="210">
                <a:solidFill>
                  <a:schemeClr val="tx1"/>
                </a:solidFill>
                <a:uFill>
                  <a:solidFill>
                    <a:srgbClr val="001F5F"/>
                  </a:solidFill>
                </a:uFill>
                <a:latin typeface="Cambria"/>
                <a:cs typeface="Cambria"/>
              </a:rPr>
              <a:t>Yüksek</a:t>
            </a:r>
            <a:r>
              <a:rPr lang="tr-TR" sz="3200" spc="210">
                <a:solidFill>
                  <a:schemeClr val="tx1"/>
                </a:solidFill>
                <a:uFill>
                  <a:solidFill>
                    <a:srgbClr val="001F5F"/>
                  </a:solidFill>
                </a:uFill>
                <a:latin typeface="Cambria"/>
                <a:cs typeface="Cambria"/>
              </a:rPr>
              <a:t> </a:t>
            </a:r>
            <a:r>
              <a:rPr sz="3200" i="0" spc="175">
                <a:solidFill>
                  <a:schemeClr val="tx1"/>
                </a:solidFill>
                <a:uFill>
                  <a:solidFill>
                    <a:srgbClr val="001F5F"/>
                  </a:solidFill>
                </a:uFill>
                <a:latin typeface="Cambria"/>
                <a:cs typeface="Cambria"/>
              </a:rPr>
              <a:t>fol</a:t>
            </a:r>
            <a:r>
              <a:rPr lang="tr-TR" sz="3200" i="0" spc="175">
                <a:solidFill>
                  <a:schemeClr val="tx1"/>
                </a:solidFill>
                <a:uFill>
                  <a:solidFill>
                    <a:srgbClr val="001F5F"/>
                  </a:solidFill>
                </a:uFill>
                <a:latin typeface="Cambria"/>
                <a:cs typeface="Cambria"/>
              </a:rPr>
              <a:t>ik asit</a:t>
            </a:r>
            <a:r>
              <a:rPr lang="tr-TR" sz="3200" spc="175" dirty="0">
                <a:solidFill>
                  <a:schemeClr val="tx1"/>
                </a:solidFill>
                <a:uFill>
                  <a:solidFill>
                    <a:srgbClr val="001F5F"/>
                  </a:solidFill>
                </a:uFill>
                <a:latin typeface="Cambria"/>
                <a:cs typeface="Cambria"/>
              </a:rPr>
              <a:t> </a:t>
            </a:r>
            <a:r>
              <a:rPr sz="3200" i="0" spc="170">
                <a:solidFill>
                  <a:schemeClr val="tx1"/>
                </a:solidFill>
                <a:uFill>
                  <a:solidFill>
                    <a:srgbClr val="001F5F"/>
                  </a:solidFill>
                </a:uFill>
                <a:latin typeface="Cambria"/>
                <a:cs typeface="Cambria"/>
              </a:rPr>
              <a:t>alımı</a:t>
            </a:r>
            <a:endParaRPr sz="3200">
              <a:solidFill>
                <a:schemeClr val="tx1"/>
              </a:solidFill>
              <a:latin typeface="Cambria"/>
              <a:cs typeface="Cambria"/>
            </a:endParaRPr>
          </a:p>
        </p:txBody>
      </p:sp>
      <p:sp>
        <p:nvSpPr>
          <p:cNvPr id="3" name="object 3"/>
          <p:cNvSpPr txBox="1"/>
          <p:nvPr/>
        </p:nvSpPr>
        <p:spPr>
          <a:xfrm>
            <a:off x="838200" y="2819400"/>
            <a:ext cx="8583930" cy="2637197"/>
          </a:xfrm>
          <a:prstGeom prst="rect">
            <a:avLst/>
          </a:prstGeom>
        </p:spPr>
        <p:txBody>
          <a:bodyPr vert="horz" wrap="square" lIns="0" tIns="85725" rIns="0" bIns="0" rtlCol="0">
            <a:spAutoFit/>
          </a:bodyPr>
          <a:lstStyle/>
          <a:p>
            <a:pPr marL="469900" indent="-457200">
              <a:lnSpc>
                <a:spcPct val="100000"/>
              </a:lnSpc>
              <a:spcBef>
                <a:spcPts val="675"/>
              </a:spcBef>
              <a:buAutoNum type="arabicPeriod"/>
              <a:tabLst>
                <a:tab pos="469265" algn="l"/>
                <a:tab pos="469900" algn="l"/>
              </a:tabLst>
            </a:pPr>
            <a:r>
              <a:rPr sz="2400" spc="160" dirty="0">
                <a:latin typeface="Cambria"/>
                <a:cs typeface="Cambria"/>
              </a:rPr>
              <a:t>B12</a:t>
            </a:r>
            <a:r>
              <a:rPr sz="2400" spc="275" dirty="0">
                <a:latin typeface="Cambria"/>
                <a:cs typeface="Cambria"/>
              </a:rPr>
              <a:t> </a:t>
            </a:r>
            <a:r>
              <a:rPr sz="2400" spc="160" dirty="0">
                <a:latin typeface="Cambria"/>
                <a:cs typeface="Cambria"/>
              </a:rPr>
              <a:t>Vitamini</a:t>
            </a:r>
            <a:r>
              <a:rPr sz="2400" spc="260" dirty="0">
                <a:latin typeface="Cambria"/>
                <a:cs typeface="Cambria"/>
              </a:rPr>
              <a:t> </a:t>
            </a:r>
            <a:r>
              <a:rPr sz="2400" spc="125" dirty="0">
                <a:latin typeface="Cambria"/>
                <a:cs typeface="Cambria"/>
              </a:rPr>
              <a:t>eksikliğini</a:t>
            </a:r>
            <a:r>
              <a:rPr sz="2400" spc="260" dirty="0">
                <a:latin typeface="Cambria"/>
                <a:cs typeface="Cambria"/>
              </a:rPr>
              <a:t> </a:t>
            </a:r>
            <a:r>
              <a:rPr sz="2400" spc="120" dirty="0">
                <a:latin typeface="Cambria"/>
                <a:cs typeface="Cambria"/>
              </a:rPr>
              <a:t>maskeler</a:t>
            </a:r>
            <a:endParaRPr sz="2400">
              <a:latin typeface="Cambria"/>
              <a:cs typeface="Cambria"/>
            </a:endParaRPr>
          </a:p>
          <a:p>
            <a:pPr marL="469900" indent="-457200">
              <a:lnSpc>
                <a:spcPct val="100000"/>
              </a:lnSpc>
              <a:spcBef>
                <a:spcPts val="575"/>
              </a:spcBef>
              <a:buAutoNum type="arabicPeriod"/>
              <a:tabLst>
                <a:tab pos="469265" algn="l"/>
                <a:tab pos="469900" algn="l"/>
              </a:tabLst>
            </a:pPr>
            <a:r>
              <a:rPr sz="2400" spc="195" dirty="0">
                <a:latin typeface="Cambria"/>
                <a:cs typeface="Cambria"/>
              </a:rPr>
              <a:t>Çinko</a:t>
            </a:r>
            <a:r>
              <a:rPr sz="2400" spc="290" dirty="0">
                <a:latin typeface="Cambria"/>
                <a:cs typeface="Cambria"/>
              </a:rPr>
              <a:t> </a:t>
            </a:r>
            <a:r>
              <a:rPr sz="2400" spc="140" dirty="0">
                <a:latin typeface="Cambria"/>
                <a:cs typeface="Cambria"/>
              </a:rPr>
              <a:t>emilimini</a:t>
            </a:r>
            <a:r>
              <a:rPr sz="2400" spc="275" dirty="0">
                <a:latin typeface="Cambria"/>
                <a:cs typeface="Cambria"/>
              </a:rPr>
              <a:t> </a:t>
            </a:r>
            <a:r>
              <a:rPr sz="2400" spc="80">
                <a:latin typeface="Cambria"/>
                <a:cs typeface="Cambria"/>
              </a:rPr>
              <a:t>bozar</a:t>
            </a:r>
            <a:r>
              <a:rPr sz="2400" spc="285">
                <a:latin typeface="Cambria"/>
                <a:cs typeface="Cambria"/>
              </a:rPr>
              <a:t> </a:t>
            </a:r>
            <a:endParaRPr sz="2400">
              <a:latin typeface="Cambria"/>
              <a:cs typeface="Cambria"/>
            </a:endParaRPr>
          </a:p>
          <a:p>
            <a:pPr marL="469265" marR="5080" indent="-457200">
              <a:lnSpc>
                <a:spcPct val="120000"/>
              </a:lnSpc>
              <a:spcBef>
                <a:spcPts val="5"/>
              </a:spcBef>
              <a:buAutoNum type="arabicPeriod"/>
              <a:tabLst>
                <a:tab pos="469265" algn="l"/>
                <a:tab pos="469900" algn="l"/>
              </a:tabLst>
            </a:pPr>
            <a:r>
              <a:rPr sz="2400" spc="140" dirty="0">
                <a:latin typeface="Cambria"/>
                <a:cs typeface="Cambria"/>
              </a:rPr>
              <a:t>Bazı</a:t>
            </a:r>
            <a:r>
              <a:rPr sz="2400" spc="280" dirty="0">
                <a:latin typeface="Cambria"/>
                <a:cs typeface="Cambria"/>
              </a:rPr>
              <a:t> </a:t>
            </a:r>
            <a:r>
              <a:rPr sz="2400" spc="140" dirty="0">
                <a:latin typeface="Cambria"/>
                <a:cs typeface="Cambria"/>
              </a:rPr>
              <a:t>ilaç</a:t>
            </a:r>
            <a:r>
              <a:rPr sz="2400" spc="285" dirty="0">
                <a:latin typeface="Cambria"/>
                <a:cs typeface="Cambria"/>
              </a:rPr>
              <a:t> </a:t>
            </a:r>
            <a:r>
              <a:rPr sz="2400" spc="120" dirty="0">
                <a:latin typeface="Cambria"/>
                <a:cs typeface="Cambria"/>
              </a:rPr>
              <a:t>tedavilerinin</a:t>
            </a:r>
            <a:r>
              <a:rPr sz="2400" spc="270" dirty="0">
                <a:latin typeface="Cambria"/>
                <a:cs typeface="Cambria"/>
              </a:rPr>
              <a:t> </a:t>
            </a:r>
            <a:r>
              <a:rPr sz="2400" spc="130" dirty="0">
                <a:latin typeface="Cambria"/>
                <a:cs typeface="Cambria"/>
              </a:rPr>
              <a:t>etkinliğini</a:t>
            </a:r>
            <a:r>
              <a:rPr sz="2400" spc="280" dirty="0">
                <a:latin typeface="Cambria"/>
                <a:cs typeface="Cambria"/>
              </a:rPr>
              <a:t> </a:t>
            </a:r>
            <a:r>
              <a:rPr sz="2400" spc="110">
                <a:latin typeface="Cambria"/>
                <a:cs typeface="Cambria"/>
              </a:rPr>
              <a:t>azaltır</a:t>
            </a:r>
            <a:r>
              <a:rPr sz="2400" spc="300">
                <a:latin typeface="Cambria"/>
                <a:cs typeface="Cambria"/>
              </a:rPr>
              <a:t> </a:t>
            </a:r>
            <a:endParaRPr lang="tr-TR" sz="2400">
              <a:latin typeface="Cambria"/>
              <a:cs typeface="Cambria"/>
            </a:endParaRPr>
          </a:p>
          <a:p>
            <a:pPr marL="1840865" lvl="1">
              <a:lnSpc>
                <a:spcPct val="100000"/>
              </a:lnSpc>
              <a:spcBef>
                <a:spcPts val="575"/>
              </a:spcBef>
              <a:tabLst>
                <a:tab pos="2055495" algn="l"/>
              </a:tabLst>
            </a:pPr>
            <a:r>
              <a:rPr lang="tr-TR" sz="2400" spc="135">
                <a:latin typeface="Cambria"/>
                <a:cs typeface="Cambria"/>
              </a:rPr>
              <a:t>-Kemoterapötikler</a:t>
            </a:r>
            <a:endParaRPr lang="tr-TR" sz="2400">
              <a:latin typeface="Cambria"/>
              <a:cs typeface="Cambria"/>
            </a:endParaRPr>
          </a:p>
          <a:p>
            <a:pPr marL="1841500" marR="2175510" lvl="1">
              <a:lnSpc>
                <a:spcPct val="120000"/>
              </a:lnSpc>
              <a:buChar char="-"/>
              <a:tabLst>
                <a:tab pos="2055495" algn="l"/>
              </a:tabLst>
            </a:pPr>
            <a:r>
              <a:rPr sz="2400" spc="130">
                <a:latin typeface="Cambria"/>
                <a:cs typeface="Cambria"/>
              </a:rPr>
              <a:t>Antikonvülzanlar</a:t>
            </a:r>
            <a:r>
              <a:rPr sz="2400" spc="254">
                <a:latin typeface="Cambria"/>
                <a:cs typeface="Cambria"/>
              </a:rPr>
              <a:t> </a:t>
            </a:r>
            <a:r>
              <a:rPr sz="2400" spc="90" dirty="0">
                <a:latin typeface="Cambria"/>
                <a:cs typeface="Cambria"/>
              </a:rPr>
              <a:t>(valproat, </a:t>
            </a:r>
            <a:r>
              <a:rPr sz="2400" spc="-509" dirty="0">
                <a:latin typeface="Cambria"/>
                <a:cs typeface="Cambria"/>
              </a:rPr>
              <a:t> </a:t>
            </a:r>
            <a:r>
              <a:rPr sz="2400" spc="125" dirty="0">
                <a:latin typeface="Cambria"/>
                <a:cs typeface="Cambria"/>
              </a:rPr>
              <a:t>karbamazepin,</a:t>
            </a:r>
            <a:r>
              <a:rPr sz="2400" spc="270" dirty="0">
                <a:latin typeface="Cambria"/>
                <a:cs typeface="Cambria"/>
              </a:rPr>
              <a:t> </a:t>
            </a:r>
            <a:r>
              <a:rPr sz="2400" spc="105" dirty="0">
                <a:latin typeface="Cambria"/>
                <a:cs typeface="Cambria"/>
              </a:rPr>
              <a:t>fenitoin)</a:t>
            </a:r>
            <a:endParaRPr sz="2400">
              <a:latin typeface="Cambria"/>
              <a:cs typeface="Cambria"/>
            </a:endParaRPr>
          </a:p>
        </p:txBody>
      </p:sp>
      <p:pic>
        <p:nvPicPr>
          <p:cNvPr id="4" name="object 4"/>
          <p:cNvPicPr/>
          <p:nvPr/>
        </p:nvPicPr>
        <p:blipFill>
          <a:blip r:embed="rId2" cstate="print"/>
          <a:stretch>
            <a:fillRect/>
          </a:stretch>
        </p:blipFill>
        <p:spPr>
          <a:xfrm>
            <a:off x="6156959" y="188976"/>
            <a:ext cx="2785872" cy="2321052"/>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97E9264E-4294-8020-39B3-D77AA14E5245}"/>
              </a:ext>
            </a:extLst>
          </p:cNvPr>
          <p:cNvSpPr txBox="1"/>
          <p:nvPr/>
        </p:nvSpPr>
        <p:spPr>
          <a:xfrm>
            <a:off x="1143000" y="2307372"/>
            <a:ext cx="7010400" cy="4093428"/>
          </a:xfrm>
          <a:prstGeom prst="rect">
            <a:avLst/>
          </a:prstGeom>
          <a:noFill/>
        </p:spPr>
        <p:txBody>
          <a:bodyPr wrap="square">
            <a:spAutoFit/>
          </a:bodyPr>
          <a:lstStyle/>
          <a:p>
            <a:pPr marL="342900" indent="-342900">
              <a:buClr>
                <a:schemeClr val="accent4">
                  <a:lumMod val="60000"/>
                  <a:lumOff val="40000"/>
                </a:schemeClr>
              </a:buClr>
              <a:buFont typeface="Wingdings" panose="05000000000000000000" pitchFamily="2" charset="2"/>
              <a:buChar char="§"/>
            </a:pPr>
            <a:r>
              <a:rPr lang="tr-TR" sz="2000">
                <a:latin typeface="Cambria" panose="02040503050406030204" pitchFamily="18" charset="0"/>
                <a:ea typeface="Cambria" panose="02040503050406030204" pitchFamily="18" charset="0"/>
              </a:rPr>
              <a:t>B1 vitamini vücutta depo edilen bir vitamin değildir, o nedenle günlük beslenme içinde alınması gereklidir</a:t>
            </a:r>
          </a:p>
          <a:p>
            <a:pPr marL="342900" indent="-342900">
              <a:buClr>
                <a:schemeClr val="accent4">
                  <a:lumMod val="60000"/>
                  <a:lumOff val="40000"/>
                </a:schemeClr>
              </a:buClr>
              <a:buFont typeface="Wingdings" panose="05000000000000000000" pitchFamily="2" charset="2"/>
              <a:buChar char="§"/>
            </a:pPr>
            <a:endParaRPr lang="tr-TR" sz="2000">
              <a:latin typeface="Cambria" panose="02040503050406030204" pitchFamily="18" charset="0"/>
              <a:ea typeface="Cambria" panose="02040503050406030204" pitchFamily="18" charset="0"/>
            </a:endParaRPr>
          </a:p>
          <a:p>
            <a:pPr marL="342900" indent="-342900">
              <a:buClr>
                <a:schemeClr val="accent4">
                  <a:lumMod val="60000"/>
                  <a:lumOff val="40000"/>
                </a:schemeClr>
              </a:buClr>
              <a:buFont typeface="Wingdings" panose="05000000000000000000" pitchFamily="2" charset="2"/>
              <a:buChar char="§"/>
            </a:pPr>
            <a:r>
              <a:rPr lang="tr-TR" sz="2000">
                <a:latin typeface="Cambria" panose="02040503050406030204" pitchFamily="18" charset="0"/>
                <a:ea typeface="Cambria" panose="02040503050406030204" pitchFamily="18" charset="0"/>
              </a:rPr>
              <a:t>Pratik olarak her 1000 kalori için kişinin 0,4 mg B1 vitamini alması uygundur</a:t>
            </a:r>
          </a:p>
          <a:p>
            <a:pPr marL="342900" indent="-342900">
              <a:buClr>
                <a:schemeClr val="accent4">
                  <a:lumMod val="60000"/>
                  <a:lumOff val="40000"/>
                </a:schemeClr>
              </a:buClr>
              <a:buFont typeface="Wingdings" panose="05000000000000000000" pitchFamily="2" charset="2"/>
              <a:buChar char="§"/>
            </a:pPr>
            <a:endParaRPr lang="tr-TR" sz="2000">
              <a:latin typeface="Cambria" panose="02040503050406030204" pitchFamily="18" charset="0"/>
              <a:ea typeface="Cambria" panose="02040503050406030204" pitchFamily="18" charset="0"/>
            </a:endParaRPr>
          </a:p>
          <a:p>
            <a:pPr marL="342900" indent="-342900">
              <a:buClr>
                <a:schemeClr val="accent4">
                  <a:lumMod val="60000"/>
                  <a:lumOff val="40000"/>
                </a:schemeClr>
              </a:buClr>
              <a:buFont typeface="Wingdings" panose="05000000000000000000" pitchFamily="2" charset="2"/>
              <a:buChar char="§"/>
            </a:pPr>
            <a:r>
              <a:rPr lang="tr-TR" sz="2000">
                <a:latin typeface="Cambria" panose="02040503050406030204" pitchFamily="18" charset="0"/>
                <a:ea typeface="Cambria" panose="02040503050406030204" pitchFamily="18" charset="0"/>
              </a:rPr>
              <a:t>Yetersizliğinde sindirim sisteminde bozukluklar, kalp yetmezliği, huzursuzluk ,eklemlerde şişlik, ağrı ve denge bozuklukları ,</a:t>
            </a:r>
            <a:r>
              <a:rPr lang="tr-TR" sz="2000" b="0" i="0">
                <a:solidFill>
                  <a:srgbClr val="232323"/>
                </a:solidFill>
                <a:effectLst/>
                <a:latin typeface="Cambria" panose="02040503050406030204" pitchFamily="18" charset="0"/>
                <a:ea typeface="Cambria" panose="02040503050406030204" pitchFamily="18" charset="0"/>
              </a:rPr>
              <a:t> duyusal hem de motor bozukluklarla karakterize simetrik bir periferik nöropati ile</a:t>
            </a:r>
            <a:r>
              <a:rPr lang="tr-TR" sz="2000">
                <a:latin typeface="Cambria" panose="02040503050406030204" pitchFamily="18" charset="0"/>
                <a:ea typeface="Cambria" panose="02040503050406030204" pitchFamily="18" charset="0"/>
              </a:rPr>
              <a:t> seyreden Beriberi hastalığına ve </a:t>
            </a:r>
            <a:r>
              <a:rPr lang="tr-TR" sz="2000" b="0" i="0">
                <a:solidFill>
                  <a:srgbClr val="232323"/>
                </a:solidFill>
                <a:effectLst/>
                <a:latin typeface="Cambria" panose="02040503050406030204" pitchFamily="18" charset="0"/>
                <a:ea typeface="Cambria" panose="02040503050406030204" pitchFamily="18" charset="0"/>
              </a:rPr>
              <a:t>Wernicke-Korsakoff sendromuna neden olur</a:t>
            </a:r>
          </a:p>
          <a:p>
            <a:pPr marL="342900" indent="-342900">
              <a:buClr>
                <a:schemeClr val="accent4">
                  <a:lumMod val="60000"/>
                  <a:lumOff val="40000"/>
                </a:schemeClr>
              </a:buClr>
              <a:buFont typeface="Wingdings" panose="05000000000000000000" pitchFamily="2" charset="2"/>
              <a:buChar char="§"/>
            </a:pPr>
            <a:endParaRPr lang="tr-TR" sz="2000">
              <a:latin typeface="Cambria" panose="02040503050406030204" pitchFamily="18" charset="0"/>
              <a:ea typeface="Cambria" panose="02040503050406030204" pitchFamily="18" charset="0"/>
            </a:endParaRPr>
          </a:p>
        </p:txBody>
      </p:sp>
      <p:sp>
        <p:nvSpPr>
          <p:cNvPr id="7" name="Metin kutusu 6">
            <a:extLst>
              <a:ext uri="{FF2B5EF4-FFF2-40B4-BE49-F238E27FC236}">
                <a16:creationId xmlns:a16="http://schemas.microsoft.com/office/drawing/2014/main" id="{D8BEAB45-956B-D976-D35E-C842ED5FD3A1}"/>
              </a:ext>
            </a:extLst>
          </p:cNvPr>
          <p:cNvSpPr txBox="1"/>
          <p:nvPr/>
        </p:nvSpPr>
        <p:spPr>
          <a:xfrm>
            <a:off x="2667000" y="990600"/>
            <a:ext cx="2667000" cy="584775"/>
          </a:xfrm>
          <a:prstGeom prst="rect">
            <a:avLst/>
          </a:prstGeom>
          <a:solidFill>
            <a:schemeClr val="accent4">
              <a:lumMod val="40000"/>
              <a:lumOff val="60000"/>
            </a:schemeClr>
          </a:solidFill>
        </p:spPr>
        <p:txBody>
          <a:bodyPr wrap="square">
            <a:spAutoFit/>
          </a:bodyPr>
          <a:lstStyle/>
          <a:p>
            <a:pPr algn="ctr"/>
            <a:r>
              <a:rPr lang="tr-TR" sz="3200">
                <a:latin typeface="Cambria" panose="02040503050406030204" pitchFamily="18" charset="0"/>
                <a:ea typeface="Cambria" panose="02040503050406030204" pitchFamily="18" charset="0"/>
              </a:rPr>
              <a:t>B1 Vitamini</a:t>
            </a:r>
          </a:p>
        </p:txBody>
      </p:sp>
      <p:pic>
        <p:nvPicPr>
          <p:cNvPr id="1026" name="Picture 2" descr="Wernicke Korsakoff sendromu - Vikipedi">
            <a:extLst>
              <a:ext uri="{FF2B5EF4-FFF2-40B4-BE49-F238E27FC236}">
                <a16:creationId xmlns:a16="http://schemas.microsoft.com/office/drawing/2014/main" id="{506CA844-CDA8-BB60-FDAA-626E52F386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229552"/>
            <a:ext cx="3347776" cy="1904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3739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extLst>
              <p:ext uri="{D42A27DB-BD31-4B8C-83A1-F6EECF244321}">
                <p14:modId xmlns:p14="http://schemas.microsoft.com/office/powerpoint/2010/main" val="625433199"/>
              </p:ext>
            </p:extLst>
          </p:nvPr>
        </p:nvGraphicFramePr>
        <p:xfrm>
          <a:off x="250825" y="333375"/>
          <a:ext cx="8712200" cy="6128826"/>
        </p:xfrm>
        <a:graphic>
          <a:graphicData uri="http://schemas.openxmlformats.org/drawingml/2006/table">
            <a:tbl>
              <a:tblPr firstRow="1" bandRow="1">
                <a:tableStyleId>{22838BEF-8BB2-4498-84A7-C5851F593DF1}</a:tableStyleId>
              </a:tblPr>
              <a:tblGrid>
                <a:gridCol w="3140075">
                  <a:extLst>
                    <a:ext uri="{9D8B030D-6E8A-4147-A177-3AD203B41FA5}">
                      <a16:colId xmlns:a16="http://schemas.microsoft.com/office/drawing/2014/main" val="20000"/>
                    </a:ext>
                  </a:extLst>
                </a:gridCol>
                <a:gridCol w="5572125">
                  <a:extLst>
                    <a:ext uri="{9D8B030D-6E8A-4147-A177-3AD203B41FA5}">
                      <a16:colId xmlns:a16="http://schemas.microsoft.com/office/drawing/2014/main" val="20001"/>
                    </a:ext>
                  </a:extLst>
                </a:gridCol>
              </a:tblGrid>
              <a:tr h="582059">
                <a:tc>
                  <a:txBody>
                    <a:bodyPr/>
                    <a:lstStyle/>
                    <a:p>
                      <a:pPr marL="91440">
                        <a:lnSpc>
                          <a:spcPct val="100000"/>
                        </a:lnSpc>
                        <a:spcBef>
                          <a:spcPts val="245"/>
                        </a:spcBef>
                      </a:pPr>
                      <a:r>
                        <a:rPr lang="tr-TR" sz="3200">
                          <a:solidFill>
                            <a:schemeClr val="tx1">
                              <a:lumMod val="85000"/>
                              <a:lumOff val="15000"/>
                            </a:schemeClr>
                          </a:solidFill>
                          <a:latin typeface="Cambria" panose="02040503050406030204" pitchFamily="18" charset="0"/>
                          <a:ea typeface="Cambria" panose="02040503050406030204" pitchFamily="18" charset="0"/>
                          <a:cs typeface="Cambria"/>
                        </a:rPr>
                        <a:t>Vitamin</a:t>
                      </a:r>
                      <a:endParaRPr sz="3200">
                        <a:solidFill>
                          <a:schemeClr val="tx1">
                            <a:lumMod val="85000"/>
                            <a:lumOff val="15000"/>
                          </a:schemeClr>
                        </a:solidFill>
                        <a:latin typeface="Cambria" panose="02040503050406030204" pitchFamily="18" charset="0"/>
                        <a:ea typeface="Cambria" panose="02040503050406030204" pitchFamily="18" charset="0"/>
                        <a:cs typeface="Cambria"/>
                      </a:endParaRPr>
                    </a:p>
                  </a:txBody>
                  <a:tcPr marL="0" marR="0" marT="31115" marB="0"/>
                </a:tc>
                <a:tc>
                  <a:txBody>
                    <a:bodyPr/>
                    <a:lstStyle/>
                    <a:p>
                      <a:pPr marL="264795">
                        <a:lnSpc>
                          <a:spcPct val="100000"/>
                        </a:lnSpc>
                        <a:spcBef>
                          <a:spcPts val="245"/>
                        </a:spcBef>
                        <a:tabLst>
                          <a:tab pos="2356485" algn="l"/>
                        </a:tabLst>
                      </a:pPr>
                      <a:r>
                        <a:rPr lang="tr-TR" sz="3200">
                          <a:solidFill>
                            <a:schemeClr val="tx1">
                              <a:lumMod val="85000"/>
                              <a:lumOff val="15000"/>
                            </a:schemeClr>
                          </a:solidFill>
                          <a:latin typeface="Cambria" panose="02040503050406030204" pitchFamily="18" charset="0"/>
                          <a:ea typeface="Cambria" panose="02040503050406030204" pitchFamily="18" charset="0"/>
                          <a:cs typeface="Cambria"/>
                        </a:rPr>
                        <a:t>Kimyasal Adı</a:t>
                      </a:r>
                      <a:endParaRPr sz="3200">
                        <a:solidFill>
                          <a:schemeClr val="tx1">
                            <a:lumMod val="85000"/>
                            <a:lumOff val="15000"/>
                          </a:schemeClr>
                        </a:solidFill>
                        <a:latin typeface="Cambria" panose="02040503050406030204" pitchFamily="18" charset="0"/>
                        <a:ea typeface="Cambria" panose="02040503050406030204" pitchFamily="18" charset="0"/>
                        <a:cs typeface="Cambria"/>
                      </a:endParaRPr>
                    </a:p>
                  </a:txBody>
                  <a:tcPr marL="0" marR="0" marT="31115" marB="0"/>
                </a:tc>
                <a:extLst>
                  <a:ext uri="{0D108BD9-81ED-4DB2-BD59-A6C34878D82A}">
                    <a16:rowId xmlns:a16="http://schemas.microsoft.com/office/drawing/2014/main" val="10000"/>
                  </a:ext>
                </a:extLst>
              </a:tr>
              <a:tr h="427268">
                <a:tc>
                  <a:txBody>
                    <a:bodyPr/>
                    <a:lstStyle/>
                    <a:p>
                      <a:pPr marL="91440">
                        <a:lnSpc>
                          <a:spcPct val="100000"/>
                        </a:lnSpc>
                        <a:spcBef>
                          <a:spcPts val="260"/>
                        </a:spcBef>
                      </a:pPr>
                      <a:r>
                        <a:rPr lang="tr-TR" sz="2400" b="1">
                          <a:solidFill>
                            <a:schemeClr val="tx1">
                              <a:lumMod val="75000"/>
                              <a:lumOff val="25000"/>
                            </a:schemeClr>
                          </a:solidFill>
                          <a:latin typeface="Cambria" panose="02040503050406030204" pitchFamily="18" charset="0"/>
                          <a:ea typeface="Cambria" panose="02040503050406030204" pitchFamily="18" charset="0"/>
                          <a:cs typeface="Cambria"/>
                        </a:rPr>
                        <a:t>Yağda eriyenler</a:t>
                      </a:r>
                      <a:endParaRPr sz="2400" b="1">
                        <a:solidFill>
                          <a:schemeClr val="tx1">
                            <a:lumMod val="75000"/>
                            <a:lumOff val="25000"/>
                          </a:schemeClr>
                        </a:solidFill>
                        <a:latin typeface="Cambria" panose="02040503050406030204" pitchFamily="18" charset="0"/>
                        <a:ea typeface="Cambria" panose="02040503050406030204" pitchFamily="18" charset="0"/>
                        <a:cs typeface="Cambria"/>
                      </a:endParaRPr>
                    </a:p>
                  </a:txBody>
                  <a:tcPr marL="0" marR="0" marT="33020" marB="0"/>
                </a:tc>
                <a:tc>
                  <a:txBody>
                    <a:bodyPr/>
                    <a:lstStyle/>
                    <a:p>
                      <a:pPr>
                        <a:lnSpc>
                          <a:spcPct val="100000"/>
                        </a:lnSpc>
                      </a:pPr>
                      <a:endParaRPr sz="2200">
                        <a:solidFill>
                          <a:schemeClr val="tx1">
                            <a:lumMod val="75000"/>
                            <a:lumOff val="25000"/>
                          </a:schemeClr>
                        </a:solidFill>
                        <a:latin typeface="Cambria" panose="02040503050406030204" pitchFamily="18" charset="0"/>
                        <a:ea typeface="Cambria" panose="02040503050406030204" pitchFamily="18" charset="0"/>
                        <a:cs typeface="Times New Roman"/>
                      </a:endParaRPr>
                    </a:p>
                  </a:txBody>
                  <a:tcPr marL="0" marR="0" marT="0" marB="0"/>
                </a:tc>
                <a:extLst>
                  <a:ext uri="{0D108BD9-81ED-4DB2-BD59-A6C34878D82A}">
                    <a16:rowId xmlns:a16="http://schemas.microsoft.com/office/drawing/2014/main" val="10001"/>
                  </a:ext>
                </a:extLst>
              </a:tr>
              <a:tr h="426576">
                <a:tc>
                  <a:txBody>
                    <a:bodyPr/>
                    <a:lstStyle/>
                    <a:p>
                      <a:pPr marL="91440">
                        <a:lnSpc>
                          <a:spcPct val="100000"/>
                        </a:lnSpc>
                        <a:spcBef>
                          <a:spcPts val="259"/>
                        </a:spcBef>
                      </a:pPr>
                      <a:r>
                        <a:rPr sz="2200" b="1" dirty="0">
                          <a:solidFill>
                            <a:schemeClr val="tx1">
                              <a:lumMod val="75000"/>
                              <a:lumOff val="25000"/>
                            </a:schemeClr>
                          </a:solidFill>
                          <a:latin typeface="Cambria" panose="02040503050406030204" pitchFamily="18" charset="0"/>
                          <a:ea typeface="Cambria" panose="02040503050406030204" pitchFamily="18" charset="0"/>
                        </a:rPr>
                        <a:t>A</a:t>
                      </a:r>
                      <a:endParaRPr sz="2200">
                        <a:solidFill>
                          <a:schemeClr val="tx1">
                            <a:lumMod val="75000"/>
                            <a:lumOff val="25000"/>
                          </a:schemeClr>
                        </a:solidFill>
                        <a:latin typeface="Cambria" panose="02040503050406030204" pitchFamily="18" charset="0"/>
                        <a:ea typeface="Cambria" panose="02040503050406030204" pitchFamily="18" charset="0"/>
                        <a:cs typeface="Cambria"/>
                      </a:endParaRPr>
                    </a:p>
                  </a:txBody>
                  <a:tcPr marL="0" marR="0" marT="33019" marB="0"/>
                </a:tc>
                <a:tc>
                  <a:txBody>
                    <a:bodyPr/>
                    <a:lstStyle/>
                    <a:p>
                      <a:pPr marL="264795">
                        <a:lnSpc>
                          <a:spcPct val="100000"/>
                        </a:lnSpc>
                        <a:spcBef>
                          <a:spcPts val="259"/>
                        </a:spcBef>
                      </a:pPr>
                      <a:r>
                        <a:rPr sz="2200" b="1" spc="140" dirty="0">
                          <a:solidFill>
                            <a:schemeClr val="tx1">
                              <a:lumMod val="75000"/>
                              <a:lumOff val="25000"/>
                            </a:schemeClr>
                          </a:solidFill>
                          <a:latin typeface="Cambria" panose="02040503050406030204" pitchFamily="18" charset="0"/>
                          <a:ea typeface="Cambria" panose="02040503050406030204" pitchFamily="18" charset="0"/>
                        </a:rPr>
                        <a:t>Retinol</a:t>
                      </a:r>
                      <a:endParaRPr sz="2200">
                        <a:solidFill>
                          <a:schemeClr val="tx1">
                            <a:lumMod val="75000"/>
                            <a:lumOff val="25000"/>
                          </a:schemeClr>
                        </a:solidFill>
                        <a:latin typeface="Cambria" panose="02040503050406030204" pitchFamily="18" charset="0"/>
                        <a:ea typeface="Cambria" panose="02040503050406030204" pitchFamily="18" charset="0"/>
                        <a:cs typeface="Cambria"/>
                      </a:endParaRPr>
                    </a:p>
                  </a:txBody>
                  <a:tcPr marL="0" marR="0" marT="33019" marB="0"/>
                </a:tc>
                <a:extLst>
                  <a:ext uri="{0D108BD9-81ED-4DB2-BD59-A6C34878D82A}">
                    <a16:rowId xmlns:a16="http://schemas.microsoft.com/office/drawing/2014/main" val="10002"/>
                  </a:ext>
                </a:extLst>
              </a:tr>
              <a:tr h="785952">
                <a:tc>
                  <a:txBody>
                    <a:bodyPr/>
                    <a:lstStyle/>
                    <a:p>
                      <a:pPr marL="91440">
                        <a:lnSpc>
                          <a:spcPct val="100000"/>
                        </a:lnSpc>
                        <a:spcBef>
                          <a:spcPts val="260"/>
                        </a:spcBef>
                      </a:pPr>
                      <a:r>
                        <a:rPr sz="2200" b="1" dirty="0">
                          <a:solidFill>
                            <a:schemeClr val="tx1">
                              <a:lumMod val="75000"/>
                              <a:lumOff val="25000"/>
                            </a:schemeClr>
                          </a:solidFill>
                          <a:latin typeface="Cambria" panose="02040503050406030204" pitchFamily="18" charset="0"/>
                          <a:ea typeface="Cambria" panose="02040503050406030204" pitchFamily="18" charset="0"/>
                        </a:rPr>
                        <a:t>D</a:t>
                      </a:r>
                      <a:endParaRPr sz="2200">
                        <a:solidFill>
                          <a:schemeClr val="tx1">
                            <a:lumMod val="75000"/>
                            <a:lumOff val="25000"/>
                          </a:schemeClr>
                        </a:solidFill>
                        <a:latin typeface="Cambria" panose="02040503050406030204" pitchFamily="18" charset="0"/>
                        <a:ea typeface="Cambria" panose="02040503050406030204" pitchFamily="18" charset="0"/>
                        <a:cs typeface="Cambria"/>
                      </a:endParaRPr>
                    </a:p>
                  </a:txBody>
                  <a:tcPr marL="0" marR="0" marT="33020" marB="0"/>
                </a:tc>
                <a:tc>
                  <a:txBody>
                    <a:bodyPr/>
                    <a:lstStyle/>
                    <a:p>
                      <a:pPr marL="264795">
                        <a:lnSpc>
                          <a:spcPct val="100000"/>
                        </a:lnSpc>
                        <a:spcBef>
                          <a:spcPts val="260"/>
                        </a:spcBef>
                      </a:pPr>
                      <a:r>
                        <a:rPr sz="2200" b="1" spc="100" dirty="0">
                          <a:solidFill>
                            <a:schemeClr val="tx1">
                              <a:lumMod val="75000"/>
                              <a:lumOff val="25000"/>
                            </a:schemeClr>
                          </a:solidFill>
                          <a:latin typeface="Cambria" panose="02040503050406030204" pitchFamily="18" charset="0"/>
                          <a:ea typeface="Cambria" panose="02040503050406030204" pitchFamily="18" charset="0"/>
                        </a:rPr>
                        <a:t>Kolekalsiferol</a:t>
                      </a:r>
                      <a:r>
                        <a:rPr sz="2200" b="1" spc="315" dirty="0">
                          <a:solidFill>
                            <a:schemeClr val="tx1">
                              <a:lumMod val="75000"/>
                              <a:lumOff val="25000"/>
                            </a:schemeClr>
                          </a:solidFill>
                          <a:latin typeface="Cambria" panose="02040503050406030204" pitchFamily="18" charset="0"/>
                          <a:ea typeface="Cambria" panose="02040503050406030204" pitchFamily="18" charset="0"/>
                        </a:rPr>
                        <a:t> </a:t>
                      </a:r>
                      <a:r>
                        <a:rPr sz="2200" b="1" spc="20" dirty="0">
                          <a:solidFill>
                            <a:schemeClr val="tx1">
                              <a:lumMod val="75000"/>
                              <a:lumOff val="25000"/>
                            </a:schemeClr>
                          </a:solidFill>
                          <a:latin typeface="Cambria" panose="02040503050406030204" pitchFamily="18" charset="0"/>
                          <a:ea typeface="Cambria" panose="02040503050406030204" pitchFamily="18" charset="0"/>
                        </a:rPr>
                        <a:t>(D</a:t>
                      </a:r>
                      <a:r>
                        <a:rPr sz="2175" b="1" spc="30" baseline="-21072" dirty="0">
                          <a:solidFill>
                            <a:schemeClr val="tx1">
                              <a:lumMod val="75000"/>
                              <a:lumOff val="25000"/>
                            </a:schemeClr>
                          </a:solidFill>
                          <a:latin typeface="Cambria" panose="02040503050406030204" pitchFamily="18" charset="0"/>
                          <a:ea typeface="Cambria" panose="02040503050406030204" pitchFamily="18" charset="0"/>
                        </a:rPr>
                        <a:t>3</a:t>
                      </a:r>
                      <a:r>
                        <a:rPr sz="2200" b="1" spc="20" dirty="0">
                          <a:solidFill>
                            <a:schemeClr val="tx1">
                              <a:lumMod val="75000"/>
                              <a:lumOff val="25000"/>
                            </a:schemeClr>
                          </a:solidFill>
                          <a:latin typeface="Cambria" panose="02040503050406030204" pitchFamily="18" charset="0"/>
                          <a:ea typeface="Cambria" panose="02040503050406030204" pitchFamily="18" charset="0"/>
                        </a:rPr>
                        <a:t>),</a:t>
                      </a:r>
                      <a:r>
                        <a:rPr sz="2200" b="1" spc="245" dirty="0">
                          <a:solidFill>
                            <a:schemeClr val="tx1">
                              <a:lumMod val="75000"/>
                              <a:lumOff val="25000"/>
                            </a:schemeClr>
                          </a:solidFill>
                          <a:latin typeface="Cambria" panose="02040503050406030204" pitchFamily="18" charset="0"/>
                          <a:ea typeface="Cambria" panose="02040503050406030204" pitchFamily="18" charset="0"/>
                        </a:rPr>
                        <a:t> </a:t>
                      </a:r>
                      <a:r>
                        <a:rPr sz="2200" b="1" spc="100" dirty="0">
                          <a:solidFill>
                            <a:schemeClr val="tx1">
                              <a:lumMod val="75000"/>
                              <a:lumOff val="25000"/>
                            </a:schemeClr>
                          </a:solidFill>
                          <a:latin typeface="Cambria" panose="02040503050406030204" pitchFamily="18" charset="0"/>
                          <a:ea typeface="Cambria" panose="02040503050406030204" pitchFamily="18" charset="0"/>
                        </a:rPr>
                        <a:t>Ergokalsiferol</a:t>
                      </a:r>
                      <a:endParaRPr sz="2200">
                        <a:solidFill>
                          <a:schemeClr val="tx1">
                            <a:lumMod val="75000"/>
                            <a:lumOff val="25000"/>
                          </a:schemeClr>
                        </a:solidFill>
                        <a:latin typeface="Cambria" panose="02040503050406030204" pitchFamily="18" charset="0"/>
                        <a:ea typeface="Cambria" panose="02040503050406030204" pitchFamily="18" charset="0"/>
                      </a:endParaRPr>
                    </a:p>
                    <a:p>
                      <a:pPr marL="264795">
                        <a:lnSpc>
                          <a:spcPct val="100000"/>
                        </a:lnSpc>
                      </a:pPr>
                      <a:r>
                        <a:rPr sz="2200" b="1" spc="-30" dirty="0">
                          <a:solidFill>
                            <a:schemeClr val="tx1">
                              <a:lumMod val="75000"/>
                              <a:lumOff val="25000"/>
                            </a:schemeClr>
                          </a:solidFill>
                          <a:latin typeface="Cambria" panose="02040503050406030204" pitchFamily="18" charset="0"/>
                          <a:ea typeface="Cambria" panose="02040503050406030204" pitchFamily="18" charset="0"/>
                        </a:rPr>
                        <a:t>(D</a:t>
                      </a:r>
                      <a:r>
                        <a:rPr sz="2175" b="1" spc="-44" baseline="-21072" dirty="0">
                          <a:solidFill>
                            <a:schemeClr val="tx1">
                              <a:lumMod val="75000"/>
                              <a:lumOff val="25000"/>
                            </a:schemeClr>
                          </a:solidFill>
                          <a:latin typeface="Cambria" panose="02040503050406030204" pitchFamily="18" charset="0"/>
                          <a:ea typeface="Cambria" panose="02040503050406030204" pitchFamily="18" charset="0"/>
                        </a:rPr>
                        <a:t>2</a:t>
                      </a:r>
                      <a:r>
                        <a:rPr sz="2200" b="1" spc="-30" dirty="0">
                          <a:solidFill>
                            <a:schemeClr val="tx1">
                              <a:lumMod val="75000"/>
                              <a:lumOff val="25000"/>
                            </a:schemeClr>
                          </a:solidFill>
                          <a:latin typeface="Cambria" panose="02040503050406030204" pitchFamily="18" charset="0"/>
                          <a:ea typeface="Cambria" panose="02040503050406030204" pitchFamily="18" charset="0"/>
                        </a:rPr>
                        <a:t>)</a:t>
                      </a:r>
                      <a:endParaRPr sz="2200">
                        <a:solidFill>
                          <a:schemeClr val="tx1">
                            <a:lumMod val="75000"/>
                            <a:lumOff val="25000"/>
                          </a:schemeClr>
                        </a:solidFill>
                        <a:latin typeface="Cambria" panose="02040503050406030204" pitchFamily="18" charset="0"/>
                        <a:ea typeface="Cambria" panose="02040503050406030204" pitchFamily="18" charset="0"/>
                        <a:cs typeface="Cambria"/>
                      </a:endParaRPr>
                    </a:p>
                  </a:txBody>
                  <a:tcPr marL="0" marR="0" marT="33020" marB="0"/>
                </a:tc>
                <a:extLst>
                  <a:ext uri="{0D108BD9-81ED-4DB2-BD59-A6C34878D82A}">
                    <a16:rowId xmlns:a16="http://schemas.microsoft.com/office/drawing/2014/main" val="10003"/>
                  </a:ext>
                </a:extLst>
              </a:tr>
              <a:tr h="403165">
                <a:tc>
                  <a:txBody>
                    <a:bodyPr/>
                    <a:lstStyle/>
                    <a:p>
                      <a:pPr marL="91440">
                        <a:lnSpc>
                          <a:spcPct val="100000"/>
                        </a:lnSpc>
                        <a:spcBef>
                          <a:spcPts val="75"/>
                        </a:spcBef>
                      </a:pPr>
                      <a:r>
                        <a:rPr sz="2200" b="1" dirty="0">
                          <a:solidFill>
                            <a:schemeClr val="tx1">
                              <a:lumMod val="75000"/>
                              <a:lumOff val="25000"/>
                            </a:schemeClr>
                          </a:solidFill>
                          <a:latin typeface="Cambria" panose="02040503050406030204" pitchFamily="18" charset="0"/>
                          <a:ea typeface="Cambria" panose="02040503050406030204" pitchFamily="18" charset="0"/>
                        </a:rPr>
                        <a:t>E</a:t>
                      </a:r>
                      <a:endParaRPr sz="2200">
                        <a:solidFill>
                          <a:schemeClr val="tx1">
                            <a:lumMod val="75000"/>
                            <a:lumOff val="25000"/>
                          </a:schemeClr>
                        </a:solidFill>
                        <a:latin typeface="Cambria" panose="02040503050406030204" pitchFamily="18" charset="0"/>
                        <a:ea typeface="Cambria" panose="02040503050406030204" pitchFamily="18" charset="0"/>
                        <a:cs typeface="Cambria"/>
                      </a:endParaRPr>
                    </a:p>
                  </a:txBody>
                  <a:tcPr marL="0" marR="0" marT="9525" marB="0"/>
                </a:tc>
                <a:tc>
                  <a:txBody>
                    <a:bodyPr/>
                    <a:lstStyle/>
                    <a:p>
                      <a:pPr marL="264795">
                        <a:lnSpc>
                          <a:spcPct val="100000"/>
                        </a:lnSpc>
                        <a:spcBef>
                          <a:spcPts val="75"/>
                        </a:spcBef>
                      </a:pPr>
                      <a:r>
                        <a:rPr sz="2200" b="1" spc="90" dirty="0">
                          <a:solidFill>
                            <a:schemeClr val="tx1">
                              <a:lumMod val="75000"/>
                              <a:lumOff val="25000"/>
                            </a:schemeClr>
                          </a:solidFill>
                          <a:latin typeface="Cambria" panose="02040503050406030204" pitchFamily="18" charset="0"/>
                          <a:ea typeface="Cambria" panose="02040503050406030204" pitchFamily="18" charset="0"/>
                        </a:rPr>
                        <a:t>Tokoferol</a:t>
                      </a:r>
                      <a:endParaRPr sz="2200">
                        <a:solidFill>
                          <a:schemeClr val="tx1">
                            <a:lumMod val="75000"/>
                            <a:lumOff val="25000"/>
                          </a:schemeClr>
                        </a:solidFill>
                        <a:latin typeface="Cambria" panose="02040503050406030204" pitchFamily="18" charset="0"/>
                        <a:ea typeface="Cambria" panose="02040503050406030204" pitchFamily="18" charset="0"/>
                        <a:cs typeface="Cambria"/>
                      </a:endParaRPr>
                    </a:p>
                  </a:txBody>
                  <a:tcPr marL="0" marR="0" marT="9525" marB="0"/>
                </a:tc>
                <a:extLst>
                  <a:ext uri="{0D108BD9-81ED-4DB2-BD59-A6C34878D82A}">
                    <a16:rowId xmlns:a16="http://schemas.microsoft.com/office/drawing/2014/main" val="10004"/>
                  </a:ext>
                </a:extLst>
              </a:tr>
              <a:tr h="640270">
                <a:tc>
                  <a:txBody>
                    <a:bodyPr/>
                    <a:lstStyle/>
                    <a:p>
                      <a:pPr marL="91440">
                        <a:lnSpc>
                          <a:spcPct val="100000"/>
                        </a:lnSpc>
                        <a:spcBef>
                          <a:spcPts val="259"/>
                        </a:spcBef>
                      </a:pPr>
                      <a:r>
                        <a:rPr sz="2200" b="1" dirty="0">
                          <a:solidFill>
                            <a:schemeClr val="tx1">
                              <a:lumMod val="75000"/>
                              <a:lumOff val="25000"/>
                            </a:schemeClr>
                          </a:solidFill>
                          <a:latin typeface="Cambria" panose="02040503050406030204" pitchFamily="18" charset="0"/>
                          <a:ea typeface="Cambria" panose="02040503050406030204" pitchFamily="18" charset="0"/>
                        </a:rPr>
                        <a:t>K</a:t>
                      </a:r>
                      <a:endParaRPr sz="2200">
                        <a:solidFill>
                          <a:schemeClr val="tx1">
                            <a:lumMod val="75000"/>
                            <a:lumOff val="25000"/>
                          </a:schemeClr>
                        </a:solidFill>
                        <a:latin typeface="Cambria" panose="02040503050406030204" pitchFamily="18" charset="0"/>
                        <a:ea typeface="Cambria" panose="02040503050406030204" pitchFamily="18" charset="0"/>
                        <a:cs typeface="Cambria"/>
                      </a:endParaRPr>
                    </a:p>
                  </a:txBody>
                  <a:tcPr marL="0" marR="0" marT="33019" marB="0"/>
                </a:tc>
                <a:tc>
                  <a:txBody>
                    <a:bodyPr/>
                    <a:lstStyle/>
                    <a:p>
                      <a:pPr marL="264795">
                        <a:lnSpc>
                          <a:spcPct val="100000"/>
                        </a:lnSpc>
                        <a:spcBef>
                          <a:spcPts val="259"/>
                        </a:spcBef>
                      </a:pPr>
                      <a:r>
                        <a:rPr sz="2200" b="1" spc="120" dirty="0">
                          <a:solidFill>
                            <a:schemeClr val="tx1">
                              <a:lumMod val="75000"/>
                              <a:lumOff val="25000"/>
                            </a:schemeClr>
                          </a:solidFill>
                          <a:latin typeface="Cambria" panose="02040503050406030204" pitchFamily="18" charset="0"/>
                          <a:ea typeface="Cambria" panose="02040503050406030204" pitchFamily="18" charset="0"/>
                        </a:rPr>
                        <a:t>Fillokinon-Menadion</a:t>
                      </a:r>
                      <a:endParaRPr sz="2200">
                        <a:solidFill>
                          <a:schemeClr val="tx1">
                            <a:lumMod val="75000"/>
                            <a:lumOff val="25000"/>
                          </a:schemeClr>
                        </a:solidFill>
                        <a:latin typeface="Cambria" panose="02040503050406030204" pitchFamily="18" charset="0"/>
                        <a:ea typeface="Cambria" panose="02040503050406030204" pitchFamily="18" charset="0"/>
                        <a:cs typeface="Cambria"/>
                      </a:endParaRPr>
                    </a:p>
                  </a:txBody>
                  <a:tcPr marL="0" marR="0" marT="33019" marB="0"/>
                </a:tc>
                <a:extLst>
                  <a:ext uri="{0D108BD9-81ED-4DB2-BD59-A6C34878D82A}">
                    <a16:rowId xmlns:a16="http://schemas.microsoft.com/office/drawing/2014/main" val="10005"/>
                  </a:ext>
                </a:extLst>
              </a:tr>
              <a:tr h="640270">
                <a:tc>
                  <a:txBody>
                    <a:bodyPr/>
                    <a:lstStyle/>
                    <a:p>
                      <a:pPr marL="91440">
                        <a:lnSpc>
                          <a:spcPct val="100000"/>
                        </a:lnSpc>
                        <a:spcBef>
                          <a:spcPts val="1939"/>
                        </a:spcBef>
                      </a:pPr>
                      <a:r>
                        <a:rPr lang="tr-TR" sz="2800" b="1">
                          <a:solidFill>
                            <a:schemeClr val="tx1">
                              <a:lumMod val="75000"/>
                              <a:lumOff val="25000"/>
                            </a:schemeClr>
                          </a:solidFill>
                          <a:latin typeface="Cambria" panose="02040503050406030204" pitchFamily="18" charset="0"/>
                          <a:ea typeface="Cambria" panose="02040503050406030204" pitchFamily="18" charset="0"/>
                          <a:cs typeface="Cambria"/>
                        </a:rPr>
                        <a:t>Suda Eriyenler</a:t>
                      </a:r>
                      <a:endParaRPr sz="2800" b="1">
                        <a:solidFill>
                          <a:schemeClr val="tx1">
                            <a:lumMod val="75000"/>
                            <a:lumOff val="25000"/>
                          </a:schemeClr>
                        </a:solidFill>
                        <a:latin typeface="Cambria" panose="02040503050406030204" pitchFamily="18" charset="0"/>
                        <a:ea typeface="Cambria" panose="02040503050406030204" pitchFamily="18" charset="0"/>
                        <a:cs typeface="Cambria"/>
                      </a:endParaRPr>
                    </a:p>
                  </a:txBody>
                  <a:tcPr marL="0" marR="0" marT="246379" marB="0"/>
                </a:tc>
                <a:tc>
                  <a:txBody>
                    <a:bodyPr/>
                    <a:lstStyle/>
                    <a:p>
                      <a:pPr>
                        <a:lnSpc>
                          <a:spcPct val="100000"/>
                        </a:lnSpc>
                      </a:pPr>
                      <a:endParaRPr sz="2200">
                        <a:solidFill>
                          <a:schemeClr val="tx1">
                            <a:lumMod val="75000"/>
                            <a:lumOff val="25000"/>
                          </a:schemeClr>
                        </a:solidFill>
                        <a:latin typeface="Cambria" panose="02040503050406030204" pitchFamily="18" charset="0"/>
                        <a:ea typeface="Cambria" panose="02040503050406030204" pitchFamily="18" charset="0"/>
                        <a:cs typeface="Times New Roman"/>
                      </a:endParaRPr>
                    </a:p>
                  </a:txBody>
                  <a:tcPr marL="0" marR="0" marT="0" marB="0"/>
                </a:tc>
                <a:extLst>
                  <a:ext uri="{0D108BD9-81ED-4DB2-BD59-A6C34878D82A}">
                    <a16:rowId xmlns:a16="http://schemas.microsoft.com/office/drawing/2014/main" val="10006"/>
                  </a:ext>
                </a:extLst>
              </a:tr>
              <a:tr h="1523450">
                <a:tc>
                  <a:txBody>
                    <a:bodyPr/>
                    <a:lstStyle/>
                    <a:p>
                      <a:pPr marL="91440">
                        <a:lnSpc>
                          <a:spcPct val="100000"/>
                        </a:lnSpc>
                        <a:spcBef>
                          <a:spcPts val="259"/>
                        </a:spcBef>
                      </a:pPr>
                      <a:r>
                        <a:rPr sz="2200" b="1" spc="145" dirty="0">
                          <a:solidFill>
                            <a:schemeClr val="tx1">
                              <a:lumMod val="75000"/>
                              <a:lumOff val="25000"/>
                            </a:schemeClr>
                          </a:solidFill>
                          <a:latin typeface="Cambria" panose="02040503050406030204" pitchFamily="18" charset="0"/>
                          <a:ea typeface="Cambria" panose="02040503050406030204" pitchFamily="18" charset="0"/>
                        </a:rPr>
                        <a:t>B</a:t>
                      </a:r>
                      <a:r>
                        <a:rPr sz="2200" b="1" spc="250" dirty="0">
                          <a:solidFill>
                            <a:schemeClr val="tx1">
                              <a:lumMod val="75000"/>
                              <a:lumOff val="25000"/>
                            </a:schemeClr>
                          </a:solidFill>
                          <a:latin typeface="Cambria" panose="02040503050406030204" pitchFamily="18" charset="0"/>
                          <a:ea typeface="Cambria" panose="02040503050406030204" pitchFamily="18" charset="0"/>
                        </a:rPr>
                        <a:t> </a:t>
                      </a:r>
                      <a:r>
                        <a:rPr sz="2200" b="1" spc="110" dirty="0">
                          <a:solidFill>
                            <a:schemeClr val="tx1">
                              <a:lumMod val="75000"/>
                              <a:lumOff val="25000"/>
                            </a:schemeClr>
                          </a:solidFill>
                          <a:latin typeface="Cambria" panose="02040503050406030204" pitchFamily="18" charset="0"/>
                          <a:ea typeface="Cambria" panose="02040503050406030204" pitchFamily="18" charset="0"/>
                        </a:rPr>
                        <a:t>Grubu</a:t>
                      </a:r>
                      <a:r>
                        <a:rPr sz="2200" b="1" spc="245" dirty="0">
                          <a:solidFill>
                            <a:schemeClr val="tx1">
                              <a:lumMod val="75000"/>
                              <a:lumOff val="25000"/>
                            </a:schemeClr>
                          </a:solidFill>
                          <a:latin typeface="Cambria" panose="02040503050406030204" pitchFamily="18" charset="0"/>
                          <a:ea typeface="Cambria" panose="02040503050406030204" pitchFamily="18" charset="0"/>
                        </a:rPr>
                        <a:t> </a:t>
                      </a:r>
                      <a:r>
                        <a:rPr sz="2200" b="1" spc="114" dirty="0">
                          <a:solidFill>
                            <a:schemeClr val="tx1">
                              <a:lumMod val="75000"/>
                              <a:lumOff val="25000"/>
                            </a:schemeClr>
                          </a:solidFill>
                          <a:latin typeface="Cambria" panose="02040503050406030204" pitchFamily="18" charset="0"/>
                          <a:ea typeface="Cambria" panose="02040503050406030204" pitchFamily="18" charset="0"/>
                        </a:rPr>
                        <a:t>vitaminler</a:t>
                      </a:r>
                      <a:endParaRPr sz="2200">
                        <a:solidFill>
                          <a:schemeClr val="tx1">
                            <a:lumMod val="75000"/>
                            <a:lumOff val="25000"/>
                          </a:schemeClr>
                        </a:solidFill>
                        <a:latin typeface="Cambria" panose="02040503050406030204" pitchFamily="18" charset="0"/>
                        <a:ea typeface="Cambria" panose="02040503050406030204" pitchFamily="18" charset="0"/>
                        <a:cs typeface="Cambria"/>
                      </a:endParaRPr>
                    </a:p>
                  </a:txBody>
                  <a:tcPr marL="0" marR="0" marT="33019" marB="0"/>
                </a:tc>
                <a:tc>
                  <a:txBody>
                    <a:bodyPr/>
                    <a:lstStyle/>
                    <a:p>
                      <a:pPr marL="264795">
                        <a:lnSpc>
                          <a:spcPct val="100000"/>
                        </a:lnSpc>
                        <a:spcBef>
                          <a:spcPts val="259"/>
                        </a:spcBef>
                      </a:pPr>
                      <a:r>
                        <a:rPr sz="2200" b="1" spc="130" dirty="0">
                          <a:solidFill>
                            <a:schemeClr val="tx1">
                              <a:lumMod val="75000"/>
                              <a:lumOff val="25000"/>
                            </a:schemeClr>
                          </a:solidFill>
                          <a:latin typeface="Cambria" panose="02040503050406030204" pitchFamily="18" charset="0"/>
                          <a:ea typeface="Cambria" panose="02040503050406030204" pitchFamily="18" charset="0"/>
                        </a:rPr>
                        <a:t>Tiamin</a:t>
                      </a:r>
                      <a:r>
                        <a:rPr sz="2200" b="1" spc="254" dirty="0">
                          <a:solidFill>
                            <a:schemeClr val="tx1">
                              <a:lumMod val="75000"/>
                              <a:lumOff val="25000"/>
                            </a:schemeClr>
                          </a:solidFill>
                          <a:latin typeface="Cambria" panose="02040503050406030204" pitchFamily="18" charset="0"/>
                          <a:ea typeface="Cambria" panose="02040503050406030204" pitchFamily="18" charset="0"/>
                        </a:rPr>
                        <a:t> </a:t>
                      </a:r>
                      <a:r>
                        <a:rPr sz="2200" b="1" spc="20" dirty="0">
                          <a:solidFill>
                            <a:schemeClr val="tx1">
                              <a:lumMod val="75000"/>
                              <a:lumOff val="25000"/>
                            </a:schemeClr>
                          </a:solidFill>
                          <a:latin typeface="Cambria" panose="02040503050406030204" pitchFamily="18" charset="0"/>
                          <a:ea typeface="Cambria" panose="02040503050406030204" pitchFamily="18" charset="0"/>
                        </a:rPr>
                        <a:t>(B</a:t>
                      </a:r>
                      <a:r>
                        <a:rPr sz="2175" b="1" spc="30" baseline="-21072" dirty="0">
                          <a:solidFill>
                            <a:schemeClr val="tx1">
                              <a:lumMod val="75000"/>
                              <a:lumOff val="25000"/>
                            </a:schemeClr>
                          </a:solidFill>
                          <a:latin typeface="Cambria" panose="02040503050406030204" pitchFamily="18" charset="0"/>
                          <a:ea typeface="Cambria" panose="02040503050406030204" pitchFamily="18" charset="0"/>
                        </a:rPr>
                        <a:t>1</a:t>
                      </a:r>
                      <a:r>
                        <a:rPr sz="2200" b="1" spc="20" dirty="0">
                          <a:solidFill>
                            <a:schemeClr val="tx1">
                              <a:lumMod val="75000"/>
                              <a:lumOff val="25000"/>
                            </a:schemeClr>
                          </a:solidFill>
                          <a:latin typeface="Cambria" panose="02040503050406030204" pitchFamily="18" charset="0"/>
                          <a:ea typeface="Cambria" panose="02040503050406030204" pitchFamily="18" charset="0"/>
                        </a:rPr>
                        <a:t>),</a:t>
                      </a:r>
                      <a:r>
                        <a:rPr sz="2200" b="1" spc="250" dirty="0">
                          <a:solidFill>
                            <a:schemeClr val="tx1">
                              <a:lumMod val="75000"/>
                              <a:lumOff val="25000"/>
                            </a:schemeClr>
                          </a:solidFill>
                          <a:latin typeface="Cambria" panose="02040503050406030204" pitchFamily="18" charset="0"/>
                          <a:ea typeface="Cambria" panose="02040503050406030204" pitchFamily="18" charset="0"/>
                        </a:rPr>
                        <a:t> </a:t>
                      </a:r>
                      <a:r>
                        <a:rPr sz="2200" b="1" spc="114" dirty="0">
                          <a:solidFill>
                            <a:schemeClr val="tx1">
                              <a:lumMod val="75000"/>
                              <a:lumOff val="25000"/>
                            </a:schemeClr>
                          </a:solidFill>
                          <a:latin typeface="Cambria" panose="02040503050406030204" pitchFamily="18" charset="0"/>
                          <a:ea typeface="Cambria" panose="02040503050406030204" pitchFamily="18" charset="0"/>
                        </a:rPr>
                        <a:t>Riboflavin</a:t>
                      </a:r>
                      <a:r>
                        <a:rPr sz="2200" b="1" spc="265" dirty="0">
                          <a:solidFill>
                            <a:schemeClr val="tx1">
                              <a:lumMod val="75000"/>
                              <a:lumOff val="25000"/>
                            </a:schemeClr>
                          </a:solidFill>
                          <a:latin typeface="Cambria" panose="02040503050406030204" pitchFamily="18" charset="0"/>
                          <a:ea typeface="Cambria" panose="02040503050406030204" pitchFamily="18" charset="0"/>
                        </a:rPr>
                        <a:t> </a:t>
                      </a:r>
                      <a:r>
                        <a:rPr sz="2200" b="1" spc="20" dirty="0">
                          <a:solidFill>
                            <a:schemeClr val="tx1">
                              <a:lumMod val="75000"/>
                              <a:lumOff val="25000"/>
                            </a:schemeClr>
                          </a:solidFill>
                          <a:latin typeface="Cambria" panose="02040503050406030204" pitchFamily="18" charset="0"/>
                          <a:ea typeface="Cambria" panose="02040503050406030204" pitchFamily="18" charset="0"/>
                        </a:rPr>
                        <a:t>(B</a:t>
                      </a:r>
                      <a:r>
                        <a:rPr sz="2175" b="1" spc="30" baseline="-21072" dirty="0">
                          <a:solidFill>
                            <a:schemeClr val="tx1">
                              <a:lumMod val="75000"/>
                              <a:lumOff val="25000"/>
                            </a:schemeClr>
                          </a:solidFill>
                          <a:latin typeface="Cambria" panose="02040503050406030204" pitchFamily="18" charset="0"/>
                          <a:ea typeface="Cambria" panose="02040503050406030204" pitchFamily="18" charset="0"/>
                        </a:rPr>
                        <a:t>2</a:t>
                      </a:r>
                      <a:r>
                        <a:rPr sz="2200" b="1" spc="20" dirty="0">
                          <a:solidFill>
                            <a:schemeClr val="tx1">
                              <a:lumMod val="75000"/>
                              <a:lumOff val="25000"/>
                            </a:schemeClr>
                          </a:solidFill>
                          <a:latin typeface="Cambria" panose="02040503050406030204" pitchFamily="18" charset="0"/>
                          <a:ea typeface="Cambria" panose="02040503050406030204" pitchFamily="18" charset="0"/>
                        </a:rPr>
                        <a:t>),</a:t>
                      </a:r>
                      <a:endParaRPr sz="2200">
                        <a:solidFill>
                          <a:schemeClr val="tx1">
                            <a:lumMod val="75000"/>
                            <a:lumOff val="25000"/>
                          </a:schemeClr>
                        </a:solidFill>
                        <a:latin typeface="Cambria" panose="02040503050406030204" pitchFamily="18" charset="0"/>
                        <a:ea typeface="Cambria" panose="02040503050406030204" pitchFamily="18" charset="0"/>
                      </a:endParaRPr>
                    </a:p>
                    <a:p>
                      <a:pPr marL="264795">
                        <a:lnSpc>
                          <a:spcPct val="100000"/>
                        </a:lnSpc>
                      </a:pPr>
                      <a:r>
                        <a:rPr sz="2200" b="1" spc="140" dirty="0">
                          <a:solidFill>
                            <a:schemeClr val="tx1">
                              <a:lumMod val="75000"/>
                              <a:lumOff val="25000"/>
                            </a:schemeClr>
                          </a:solidFill>
                          <a:latin typeface="Cambria" panose="02040503050406030204" pitchFamily="18" charset="0"/>
                          <a:ea typeface="Cambria" panose="02040503050406030204" pitchFamily="18" charset="0"/>
                        </a:rPr>
                        <a:t>Nikotinamid,</a:t>
                      </a:r>
                      <a:r>
                        <a:rPr sz="2200" b="1" spc="270" dirty="0">
                          <a:solidFill>
                            <a:schemeClr val="tx1">
                              <a:lumMod val="75000"/>
                              <a:lumOff val="25000"/>
                            </a:schemeClr>
                          </a:solidFill>
                          <a:latin typeface="Cambria" panose="02040503050406030204" pitchFamily="18" charset="0"/>
                          <a:ea typeface="Cambria" panose="02040503050406030204" pitchFamily="18" charset="0"/>
                        </a:rPr>
                        <a:t> </a:t>
                      </a:r>
                      <a:r>
                        <a:rPr sz="2200" b="1" spc="95" dirty="0">
                          <a:solidFill>
                            <a:schemeClr val="tx1">
                              <a:lumMod val="75000"/>
                              <a:lumOff val="25000"/>
                            </a:schemeClr>
                          </a:solidFill>
                          <a:latin typeface="Cambria" panose="02040503050406030204" pitchFamily="18" charset="0"/>
                          <a:ea typeface="Cambria" panose="02040503050406030204" pitchFamily="18" charset="0"/>
                        </a:rPr>
                        <a:t>Piridoksin</a:t>
                      </a:r>
                      <a:r>
                        <a:rPr sz="2200" b="1" spc="270" dirty="0">
                          <a:solidFill>
                            <a:schemeClr val="tx1">
                              <a:lumMod val="75000"/>
                              <a:lumOff val="25000"/>
                            </a:schemeClr>
                          </a:solidFill>
                          <a:latin typeface="Cambria" panose="02040503050406030204" pitchFamily="18" charset="0"/>
                          <a:ea typeface="Cambria" panose="02040503050406030204" pitchFamily="18" charset="0"/>
                        </a:rPr>
                        <a:t> </a:t>
                      </a:r>
                      <a:r>
                        <a:rPr sz="2200" b="1" spc="20" dirty="0">
                          <a:solidFill>
                            <a:schemeClr val="tx1">
                              <a:lumMod val="75000"/>
                              <a:lumOff val="25000"/>
                            </a:schemeClr>
                          </a:solidFill>
                          <a:latin typeface="Cambria" panose="02040503050406030204" pitchFamily="18" charset="0"/>
                          <a:ea typeface="Cambria" panose="02040503050406030204" pitchFamily="18" charset="0"/>
                        </a:rPr>
                        <a:t>(B</a:t>
                      </a:r>
                      <a:r>
                        <a:rPr sz="2175" b="1" spc="30" baseline="-21072" dirty="0">
                          <a:solidFill>
                            <a:schemeClr val="tx1">
                              <a:lumMod val="75000"/>
                              <a:lumOff val="25000"/>
                            </a:schemeClr>
                          </a:solidFill>
                          <a:latin typeface="Cambria" panose="02040503050406030204" pitchFamily="18" charset="0"/>
                          <a:ea typeface="Cambria" panose="02040503050406030204" pitchFamily="18" charset="0"/>
                        </a:rPr>
                        <a:t>6</a:t>
                      </a:r>
                      <a:r>
                        <a:rPr sz="2200" b="1" spc="20" dirty="0">
                          <a:solidFill>
                            <a:schemeClr val="tx1">
                              <a:lumMod val="75000"/>
                              <a:lumOff val="25000"/>
                            </a:schemeClr>
                          </a:solidFill>
                          <a:latin typeface="Cambria" panose="02040503050406030204" pitchFamily="18" charset="0"/>
                          <a:ea typeface="Cambria" panose="02040503050406030204" pitchFamily="18" charset="0"/>
                        </a:rPr>
                        <a:t>),</a:t>
                      </a:r>
                      <a:endParaRPr sz="2200">
                        <a:solidFill>
                          <a:schemeClr val="tx1">
                            <a:lumMod val="75000"/>
                            <a:lumOff val="25000"/>
                          </a:schemeClr>
                        </a:solidFill>
                        <a:latin typeface="Cambria" panose="02040503050406030204" pitchFamily="18" charset="0"/>
                        <a:ea typeface="Cambria" panose="02040503050406030204" pitchFamily="18" charset="0"/>
                      </a:endParaRPr>
                    </a:p>
                    <a:p>
                      <a:pPr marL="264795" marR="565150">
                        <a:lnSpc>
                          <a:spcPct val="100000"/>
                        </a:lnSpc>
                        <a:spcBef>
                          <a:spcPts val="530"/>
                        </a:spcBef>
                      </a:pPr>
                      <a:r>
                        <a:rPr sz="2200" b="1" spc="135" dirty="0">
                          <a:solidFill>
                            <a:schemeClr val="tx1">
                              <a:lumMod val="75000"/>
                              <a:lumOff val="25000"/>
                            </a:schemeClr>
                          </a:solidFill>
                          <a:latin typeface="Cambria" panose="02040503050406030204" pitchFamily="18" charset="0"/>
                          <a:ea typeface="Cambria" panose="02040503050406030204" pitchFamily="18" charset="0"/>
                        </a:rPr>
                        <a:t>Pantotenik</a:t>
                      </a:r>
                      <a:r>
                        <a:rPr sz="2200" b="1" spc="290" dirty="0">
                          <a:solidFill>
                            <a:schemeClr val="tx1">
                              <a:lumMod val="75000"/>
                              <a:lumOff val="25000"/>
                            </a:schemeClr>
                          </a:solidFill>
                          <a:latin typeface="Cambria" panose="02040503050406030204" pitchFamily="18" charset="0"/>
                          <a:ea typeface="Cambria" panose="02040503050406030204" pitchFamily="18" charset="0"/>
                        </a:rPr>
                        <a:t> </a:t>
                      </a:r>
                      <a:r>
                        <a:rPr sz="2200" b="1" spc="150" dirty="0">
                          <a:solidFill>
                            <a:schemeClr val="tx1">
                              <a:lumMod val="75000"/>
                              <a:lumOff val="25000"/>
                            </a:schemeClr>
                          </a:solidFill>
                          <a:latin typeface="Cambria" panose="02040503050406030204" pitchFamily="18" charset="0"/>
                          <a:ea typeface="Cambria" panose="02040503050406030204" pitchFamily="18" charset="0"/>
                        </a:rPr>
                        <a:t>asit,Biyotin,</a:t>
                      </a:r>
                      <a:r>
                        <a:rPr sz="2200" b="1" spc="285" dirty="0">
                          <a:solidFill>
                            <a:schemeClr val="tx1">
                              <a:lumMod val="75000"/>
                              <a:lumOff val="25000"/>
                            </a:schemeClr>
                          </a:solidFill>
                          <a:latin typeface="Cambria" panose="02040503050406030204" pitchFamily="18" charset="0"/>
                          <a:ea typeface="Cambria" panose="02040503050406030204" pitchFamily="18" charset="0"/>
                        </a:rPr>
                        <a:t> </a:t>
                      </a:r>
                      <a:r>
                        <a:rPr sz="2200" b="1" spc="140" dirty="0">
                          <a:solidFill>
                            <a:schemeClr val="tx1">
                              <a:lumMod val="75000"/>
                              <a:lumOff val="25000"/>
                            </a:schemeClr>
                          </a:solidFill>
                          <a:latin typeface="Cambria" panose="02040503050406030204" pitchFamily="18" charset="0"/>
                          <a:ea typeface="Cambria" panose="02040503050406030204" pitchFamily="18" charset="0"/>
                        </a:rPr>
                        <a:t>Folasin, </a:t>
                      </a:r>
                      <a:r>
                        <a:rPr sz="2200" b="1" spc="-470" dirty="0">
                          <a:solidFill>
                            <a:schemeClr val="tx1">
                              <a:lumMod val="75000"/>
                              <a:lumOff val="25000"/>
                            </a:schemeClr>
                          </a:solidFill>
                          <a:latin typeface="Cambria" panose="02040503050406030204" pitchFamily="18" charset="0"/>
                          <a:ea typeface="Cambria" panose="02040503050406030204" pitchFamily="18" charset="0"/>
                        </a:rPr>
                        <a:t> </a:t>
                      </a:r>
                      <a:r>
                        <a:rPr sz="2200" b="1" spc="150" dirty="0">
                          <a:solidFill>
                            <a:schemeClr val="tx1">
                              <a:lumMod val="75000"/>
                              <a:lumOff val="25000"/>
                            </a:schemeClr>
                          </a:solidFill>
                          <a:latin typeface="Cambria" panose="02040503050406030204" pitchFamily="18" charset="0"/>
                          <a:ea typeface="Cambria" panose="02040503050406030204" pitchFamily="18" charset="0"/>
                        </a:rPr>
                        <a:t>Kolin,</a:t>
                      </a:r>
                      <a:r>
                        <a:rPr sz="2200" b="1" spc="290" dirty="0">
                          <a:solidFill>
                            <a:schemeClr val="tx1">
                              <a:lumMod val="75000"/>
                              <a:lumOff val="25000"/>
                            </a:schemeClr>
                          </a:solidFill>
                          <a:latin typeface="Cambria" panose="02040503050406030204" pitchFamily="18" charset="0"/>
                          <a:ea typeface="Cambria" panose="02040503050406030204" pitchFamily="18" charset="0"/>
                        </a:rPr>
                        <a:t> </a:t>
                      </a:r>
                      <a:r>
                        <a:rPr sz="2200" b="1" spc="125" dirty="0">
                          <a:solidFill>
                            <a:schemeClr val="tx1">
                              <a:lumMod val="75000"/>
                              <a:lumOff val="25000"/>
                            </a:schemeClr>
                          </a:solidFill>
                          <a:latin typeface="Cambria" panose="02040503050406030204" pitchFamily="18" charset="0"/>
                          <a:ea typeface="Cambria" panose="02040503050406030204" pitchFamily="18" charset="0"/>
                        </a:rPr>
                        <a:t>Siyanokobalamin</a:t>
                      </a:r>
                      <a:r>
                        <a:rPr sz="2200" b="1" spc="315" dirty="0">
                          <a:solidFill>
                            <a:schemeClr val="tx1">
                              <a:lumMod val="75000"/>
                              <a:lumOff val="25000"/>
                            </a:schemeClr>
                          </a:solidFill>
                          <a:latin typeface="Cambria" panose="02040503050406030204" pitchFamily="18" charset="0"/>
                          <a:ea typeface="Cambria" panose="02040503050406030204" pitchFamily="18" charset="0"/>
                        </a:rPr>
                        <a:t> </a:t>
                      </a:r>
                      <a:r>
                        <a:rPr sz="2200" b="1" spc="-5" dirty="0">
                          <a:solidFill>
                            <a:schemeClr val="tx1">
                              <a:lumMod val="75000"/>
                              <a:lumOff val="25000"/>
                            </a:schemeClr>
                          </a:solidFill>
                          <a:latin typeface="Cambria" panose="02040503050406030204" pitchFamily="18" charset="0"/>
                          <a:ea typeface="Cambria" panose="02040503050406030204" pitchFamily="18" charset="0"/>
                        </a:rPr>
                        <a:t>(B</a:t>
                      </a:r>
                      <a:r>
                        <a:rPr sz="2175" b="1" spc="-7" baseline="-21072" dirty="0">
                          <a:solidFill>
                            <a:schemeClr val="tx1">
                              <a:lumMod val="75000"/>
                              <a:lumOff val="25000"/>
                            </a:schemeClr>
                          </a:solidFill>
                          <a:latin typeface="Cambria" panose="02040503050406030204" pitchFamily="18" charset="0"/>
                          <a:ea typeface="Cambria" panose="02040503050406030204" pitchFamily="18" charset="0"/>
                        </a:rPr>
                        <a:t>12</a:t>
                      </a:r>
                      <a:r>
                        <a:rPr sz="2200" b="1" spc="-5" dirty="0">
                          <a:solidFill>
                            <a:schemeClr val="tx1">
                              <a:lumMod val="75000"/>
                              <a:lumOff val="25000"/>
                            </a:schemeClr>
                          </a:solidFill>
                          <a:latin typeface="Cambria" panose="02040503050406030204" pitchFamily="18" charset="0"/>
                          <a:ea typeface="Cambria" panose="02040503050406030204" pitchFamily="18" charset="0"/>
                        </a:rPr>
                        <a:t>)</a:t>
                      </a:r>
                      <a:endParaRPr sz="2200">
                        <a:solidFill>
                          <a:schemeClr val="tx1">
                            <a:lumMod val="75000"/>
                            <a:lumOff val="25000"/>
                          </a:schemeClr>
                        </a:solidFill>
                        <a:latin typeface="Cambria" panose="02040503050406030204" pitchFamily="18" charset="0"/>
                        <a:ea typeface="Cambria" panose="02040503050406030204" pitchFamily="18" charset="0"/>
                        <a:cs typeface="Cambria"/>
                      </a:endParaRPr>
                    </a:p>
                  </a:txBody>
                  <a:tcPr marL="0" marR="0" marT="33019" marB="0"/>
                </a:tc>
                <a:extLst>
                  <a:ext uri="{0D108BD9-81ED-4DB2-BD59-A6C34878D82A}">
                    <a16:rowId xmlns:a16="http://schemas.microsoft.com/office/drawing/2014/main" val="10007"/>
                  </a:ext>
                </a:extLst>
              </a:tr>
              <a:tr h="666987">
                <a:tc>
                  <a:txBody>
                    <a:bodyPr/>
                    <a:lstStyle/>
                    <a:p>
                      <a:pPr marL="91440">
                        <a:lnSpc>
                          <a:spcPct val="100000"/>
                        </a:lnSpc>
                        <a:spcBef>
                          <a:spcPts val="75"/>
                        </a:spcBef>
                      </a:pPr>
                      <a:r>
                        <a:rPr sz="2200" b="1" dirty="0">
                          <a:solidFill>
                            <a:schemeClr val="tx1">
                              <a:lumMod val="75000"/>
                              <a:lumOff val="25000"/>
                            </a:schemeClr>
                          </a:solidFill>
                          <a:latin typeface="Cambria" panose="02040503050406030204" pitchFamily="18" charset="0"/>
                          <a:ea typeface="Cambria" panose="02040503050406030204" pitchFamily="18" charset="0"/>
                        </a:rPr>
                        <a:t>C</a:t>
                      </a:r>
                      <a:endParaRPr sz="2200">
                        <a:solidFill>
                          <a:schemeClr val="tx1">
                            <a:lumMod val="75000"/>
                            <a:lumOff val="25000"/>
                          </a:schemeClr>
                        </a:solidFill>
                        <a:latin typeface="Cambria" panose="02040503050406030204" pitchFamily="18" charset="0"/>
                        <a:ea typeface="Cambria" panose="02040503050406030204" pitchFamily="18" charset="0"/>
                        <a:cs typeface="Cambria"/>
                      </a:endParaRPr>
                    </a:p>
                  </a:txBody>
                  <a:tcPr marL="0" marR="0" marT="9525" marB="0"/>
                </a:tc>
                <a:tc>
                  <a:txBody>
                    <a:bodyPr/>
                    <a:lstStyle/>
                    <a:p>
                      <a:pPr marL="264795">
                        <a:lnSpc>
                          <a:spcPct val="100000"/>
                        </a:lnSpc>
                        <a:spcBef>
                          <a:spcPts val="75"/>
                        </a:spcBef>
                      </a:pPr>
                      <a:r>
                        <a:rPr sz="2200" b="1" spc="95" dirty="0">
                          <a:solidFill>
                            <a:schemeClr val="tx1">
                              <a:lumMod val="75000"/>
                              <a:lumOff val="25000"/>
                            </a:schemeClr>
                          </a:solidFill>
                          <a:latin typeface="Cambria" panose="02040503050406030204" pitchFamily="18" charset="0"/>
                          <a:ea typeface="Cambria" panose="02040503050406030204" pitchFamily="18" charset="0"/>
                        </a:rPr>
                        <a:t>Askorbik</a:t>
                      </a:r>
                      <a:r>
                        <a:rPr sz="2200" b="1" spc="240" dirty="0">
                          <a:solidFill>
                            <a:schemeClr val="tx1">
                              <a:lumMod val="75000"/>
                              <a:lumOff val="25000"/>
                            </a:schemeClr>
                          </a:solidFill>
                          <a:latin typeface="Cambria" panose="02040503050406030204" pitchFamily="18" charset="0"/>
                          <a:ea typeface="Cambria" panose="02040503050406030204" pitchFamily="18" charset="0"/>
                        </a:rPr>
                        <a:t> </a:t>
                      </a:r>
                      <a:r>
                        <a:rPr sz="2200" b="1" spc="125" dirty="0">
                          <a:solidFill>
                            <a:schemeClr val="tx1">
                              <a:lumMod val="75000"/>
                              <a:lumOff val="25000"/>
                            </a:schemeClr>
                          </a:solidFill>
                          <a:latin typeface="Cambria" panose="02040503050406030204" pitchFamily="18" charset="0"/>
                          <a:ea typeface="Cambria" panose="02040503050406030204" pitchFamily="18" charset="0"/>
                        </a:rPr>
                        <a:t>asit</a:t>
                      </a:r>
                      <a:endParaRPr sz="2200">
                        <a:solidFill>
                          <a:schemeClr val="tx1">
                            <a:lumMod val="75000"/>
                            <a:lumOff val="25000"/>
                          </a:schemeClr>
                        </a:solidFill>
                        <a:latin typeface="Cambria" panose="02040503050406030204" pitchFamily="18" charset="0"/>
                        <a:ea typeface="Cambria" panose="02040503050406030204" pitchFamily="18" charset="0"/>
                        <a:cs typeface="Cambria"/>
                      </a:endParaRPr>
                    </a:p>
                  </a:txBody>
                  <a:tcPr marL="0" marR="0" marT="9525" marB="0"/>
                </a:tc>
                <a:extLst>
                  <a:ext uri="{0D108BD9-81ED-4DB2-BD59-A6C34878D82A}">
                    <a16:rowId xmlns:a16="http://schemas.microsoft.com/office/drawing/2014/main" val="10008"/>
                  </a:ext>
                </a:extLst>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5F132DE-3A12-E4EF-AEFB-4BADC75F5D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81000"/>
            <a:ext cx="7264353" cy="46085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id="{B58A31CA-40B3-EFCA-372D-859FAFBC3DB2}"/>
              </a:ext>
            </a:extLst>
          </p:cNvPr>
          <p:cNvSpPr txBox="1"/>
          <p:nvPr/>
        </p:nvSpPr>
        <p:spPr>
          <a:xfrm>
            <a:off x="1143000" y="5410200"/>
            <a:ext cx="7086600" cy="1015663"/>
          </a:xfrm>
          <a:prstGeom prst="rect">
            <a:avLst/>
          </a:prstGeom>
          <a:noFill/>
        </p:spPr>
        <p:txBody>
          <a:bodyPr wrap="square">
            <a:spAutoFit/>
          </a:bodyPr>
          <a:lstStyle/>
          <a:p>
            <a:r>
              <a:rPr lang="tr-TR" sz="2000">
                <a:latin typeface="Cambria" panose="02040503050406030204" pitchFamily="18" charset="0"/>
                <a:ea typeface="Cambria" panose="02040503050406030204" pitchFamily="18" charset="0"/>
              </a:rPr>
              <a:t>B</a:t>
            </a:r>
            <a:r>
              <a:rPr lang="tr-TR" sz="2000" baseline="-25000">
                <a:latin typeface="Cambria" panose="02040503050406030204" pitchFamily="18" charset="0"/>
                <a:ea typeface="Cambria" panose="02040503050406030204" pitchFamily="18" charset="0"/>
              </a:rPr>
              <a:t>1</a:t>
            </a:r>
            <a:r>
              <a:rPr lang="tr-TR" sz="2000">
                <a:latin typeface="Cambria" panose="02040503050406030204" pitchFamily="18" charset="0"/>
                <a:ea typeface="Cambria" panose="02040503050406030204" pitchFamily="18" charset="0"/>
              </a:rPr>
              <a:t> vitamini en çok, tam tahıllarda, ceviz, fındık, fıstık, süt ve ürünlerinde, yumurta, et ve sebzelerde ise daha az miktarlarda bulunur</a:t>
            </a:r>
          </a:p>
        </p:txBody>
      </p:sp>
    </p:spTree>
    <p:extLst>
      <p:ext uri="{BB962C8B-B14F-4D97-AF65-F5344CB8AC3E}">
        <p14:creationId xmlns:p14="http://schemas.microsoft.com/office/powerpoint/2010/main" val="36334393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97825976-7DC0-F80F-A8DB-64BC2D669947}"/>
              </a:ext>
            </a:extLst>
          </p:cNvPr>
          <p:cNvSpPr txBox="1"/>
          <p:nvPr/>
        </p:nvSpPr>
        <p:spPr>
          <a:xfrm>
            <a:off x="876300" y="1862078"/>
            <a:ext cx="7391400" cy="2905244"/>
          </a:xfrm>
          <a:prstGeom prst="rect">
            <a:avLst/>
          </a:prstGeom>
          <a:noFill/>
        </p:spPr>
        <p:txBody>
          <a:bodyPr wrap="square">
            <a:spAutoFit/>
          </a:bodyPr>
          <a:lstStyle/>
          <a:p>
            <a:pPr marL="342900" indent="-342900" algn="just">
              <a:buClr>
                <a:srgbClr val="00B0F0"/>
              </a:buClr>
              <a:buFont typeface="Arial" panose="020B0604020202020204" pitchFamily="34" charset="0"/>
              <a:buChar char="•"/>
            </a:pPr>
            <a:r>
              <a:rPr lang="tr-TR" sz="2000">
                <a:latin typeface="Cambria" panose="02040503050406030204" pitchFamily="18" charset="0"/>
                <a:ea typeface="Cambria" panose="02040503050406030204" pitchFamily="18" charset="0"/>
              </a:rPr>
              <a:t>Vücutta depo edilmediği için günlük olarak besinlerle alınması gerekmektedir</a:t>
            </a:r>
          </a:p>
          <a:p>
            <a:pPr marL="342900" indent="-342900" algn="just">
              <a:buClr>
                <a:srgbClr val="00B0F0"/>
              </a:buClr>
              <a:buFont typeface="Arial" panose="020B0604020202020204" pitchFamily="34" charset="0"/>
              <a:buChar char="•"/>
            </a:pPr>
            <a:endParaRPr lang="tr-TR" sz="2000">
              <a:latin typeface="Cambria" panose="02040503050406030204" pitchFamily="18" charset="0"/>
              <a:ea typeface="Cambria" panose="02040503050406030204" pitchFamily="18" charset="0"/>
            </a:endParaRPr>
          </a:p>
          <a:p>
            <a:pPr marL="342900" indent="-342900" algn="just">
              <a:buClr>
                <a:srgbClr val="00B0F0"/>
              </a:buClr>
              <a:buFont typeface="Arial" panose="020B0604020202020204" pitchFamily="34" charset="0"/>
              <a:buChar char="•"/>
            </a:pPr>
            <a:r>
              <a:rPr lang="tr-TR" sz="2000">
                <a:latin typeface="Cambria" panose="02040503050406030204" pitchFamily="18" charset="0"/>
                <a:ea typeface="Cambria" panose="02040503050406030204" pitchFamily="18" charset="0"/>
              </a:rPr>
              <a:t>Riboflavin ihtiyacı her 1000 kalori için 0,6 mg’dır</a:t>
            </a:r>
          </a:p>
          <a:p>
            <a:pPr marL="342900" indent="-342900" algn="just">
              <a:buClr>
                <a:srgbClr val="00B0F0"/>
              </a:buClr>
              <a:buFont typeface="Arial" panose="020B0604020202020204" pitchFamily="34" charset="0"/>
              <a:buChar char="•"/>
            </a:pPr>
            <a:endParaRPr lang="tr-TR" sz="2000">
              <a:latin typeface="Cambria" panose="02040503050406030204" pitchFamily="18" charset="0"/>
              <a:ea typeface="Cambria" panose="02040503050406030204" pitchFamily="18" charset="0"/>
            </a:endParaRPr>
          </a:p>
          <a:p>
            <a:pPr marL="342900" indent="-342900" algn="just">
              <a:buClr>
                <a:srgbClr val="00B0F0"/>
              </a:buClr>
              <a:buFont typeface="Arial" panose="020B0604020202020204" pitchFamily="34" charset="0"/>
              <a:buChar char="•"/>
            </a:pPr>
            <a:r>
              <a:rPr lang="tr-TR" sz="2000">
                <a:latin typeface="Cambria" panose="02040503050406030204" pitchFamily="18" charset="0"/>
                <a:ea typeface="Cambria" panose="02040503050406030204" pitchFamily="18" charset="0"/>
              </a:rPr>
              <a:t>Riboflavin eksikliği anoreksiya nevroza, malabsorpsiyon sendromları (çölyak hastalığı, maligniteler, kısa barsak sendromları) ve uzun süreli fenobarbital kullanımında görülebilir.</a:t>
            </a:r>
          </a:p>
        </p:txBody>
      </p:sp>
      <p:sp>
        <p:nvSpPr>
          <p:cNvPr id="5" name="Metin kutusu 4">
            <a:extLst>
              <a:ext uri="{FF2B5EF4-FFF2-40B4-BE49-F238E27FC236}">
                <a16:creationId xmlns:a16="http://schemas.microsoft.com/office/drawing/2014/main" id="{A885E6BD-7CF4-F5B4-4900-D57C4A57EACA}"/>
              </a:ext>
            </a:extLst>
          </p:cNvPr>
          <p:cNvSpPr txBox="1"/>
          <p:nvPr/>
        </p:nvSpPr>
        <p:spPr>
          <a:xfrm>
            <a:off x="2438400" y="838200"/>
            <a:ext cx="4572000" cy="584775"/>
          </a:xfrm>
          <a:prstGeom prst="rect">
            <a:avLst/>
          </a:prstGeom>
          <a:solidFill>
            <a:schemeClr val="accent4">
              <a:lumMod val="40000"/>
              <a:lumOff val="60000"/>
            </a:schemeClr>
          </a:solidFill>
        </p:spPr>
        <p:txBody>
          <a:bodyPr wrap="square">
            <a:spAutoFit/>
          </a:bodyPr>
          <a:lstStyle/>
          <a:p>
            <a:pPr algn="ctr"/>
            <a:r>
              <a:rPr lang="tr-TR" sz="3200">
                <a:latin typeface="Cambria" panose="02040503050406030204" pitchFamily="18" charset="0"/>
                <a:ea typeface="Cambria" panose="02040503050406030204" pitchFamily="18" charset="0"/>
              </a:rPr>
              <a:t>B</a:t>
            </a:r>
            <a:r>
              <a:rPr lang="tr-TR" sz="3200" baseline="-25000">
                <a:latin typeface="Cambria" panose="02040503050406030204" pitchFamily="18" charset="0"/>
                <a:ea typeface="Cambria" panose="02040503050406030204" pitchFamily="18" charset="0"/>
              </a:rPr>
              <a:t>2 </a:t>
            </a:r>
            <a:r>
              <a:rPr lang="tr-TR" sz="3200">
                <a:latin typeface="Cambria" panose="02040503050406030204" pitchFamily="18" charset="0"/>
                <a:ea typeface="Cambria" panose="02040503050406030204" pitchFamily="18" charset="0"/>
              </a:rPr>
              <a:t>Vitamini (Riboflavin)</a:t>
            </a:r>
          </a:p>
        </p:txBody>
      </p:sp>
      <p:pic>
        <p:nvPicPr>
          <p:cNvPr id="7" name="Picture 5">
            <a:extLst>
              <a:ext uri="{FF2B5EF4-FFF2-40B4-BE49-F238E27FC236}">
                <a16:creationId xmlns:a16="http://schemas.microsoft.com/office/drawing/2014/main" id="{2EB6D99B-1D9F-D4DF-18E3-FC4E7F1ECA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4225" y="4995922"/>
            <a:ext cx="2800350" cy="16287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94975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2D9E9B98-3668-DFD6-2268-355772D4CD30}"/>
              </a:ext>
            </a:extLst>
          </p:cNvPr>
          <p:cNvSpPr txBox="1"/>
          <p:nvPr/>
        </p:nvSpPr>
        <p:spPr>
          <a:xfrm>
            <a:off x="1066800" y="1676400"/>
            <a:ext cx="7586092" cy="2246769"/>
          </a:xfrm>
          <a:prstGeom prst="rect">
            <a:avLst/>
          </a:prstGeom>
          <a:noFill/>
        </p:spPr>
        <p:txBody>
          <a:bodyPr wrap="square">
            <a:spAutoFit/>
          </a:bodyPr>
          <a:lstStyle/>
          <a:p>
            <a:pPr marL="342900" indent="-342900" algn="just">
              <a:buClr>
                <a:srgbClr val="00B0F0"/>
              </a:buClr>
              <a:buFont typeface="Wingdings" panose="05000000000000000000" pitchFamily="2" charset="2"/>
              <a:buChar char="§"/>
            </a:pPr>
            <a:r>
              <a:rPr lang="tr-TR" sz="2000">
                <a:latin typeface="Cambria" panose="02040503050406030204" pitchFamily="18" charset="0"/>
                <a:ea typeface="Cambria" panose="02040503050406030204" pitchFamily="18" charset="0"/>
              </a:rPr>
              <a:t>Bağırsak bakterileri tarafından yeterli miktarda üretilirler</a:t>
            </a:r>
          </a:p>
          <a:p>
            <a:pPr marL="342900" indent="-342900" algn="just">
              <a:buClr>
                <a:srgbClr val="00B0F0"/>
              </a:buClr>
              <a:buFont typeface="Wingdings" panose="05000000000000000000" pitchFamily="2" charset="2"/>
              <a:buChar char="§"/>
            </a:pPr>
            <a:endParaRPr lang="tr-TR" sz="2000">
              <a:latin typeface="Cambria" panose="02040503050406030204" pitchFamily="18" charset="0"/>
              <a:ea typeface="Cambria" panose="02040503050406030204" pitchFamily="18" charset="0"/>
            </a:endParaRPr>
          </a:p>
          <a:p>
            <a:pPr marL="342900" indent="-342900" algn="just">
              <a:buClr>
                <a:srgbClr val="00B0F0"/>
              </a:buClr>
              <a:buFont typeface="Wingdings" panose="05000000000000000000" pitchFamily="2" charset="2"/>
              <a:buChar char="§"/>
            </a:pPr>
            <a:r>
              <a:rPr lang="tr-TR" sz="2000">
                <a:latin typeface="Cambria" panose="02040503050406030204" pitchFamily="18" charset="0"/>
                <a:ea typeface="Cambria" panose="02040503050406030204" pitchFamily="18" charset="0"/>
              </a:rPr>
              <a:t>Yetersizliğinde dermatit, dudaklarda keylozis, angular lezyon ve göz çevresinde kesik şeklinde yaralar oluşur</a:t>
            </a:r>
          </a:p>
          <a:p>
            <a:pPr marL="342900" indent="-342900" algn="just">
              <a:buClr>
                <a:srgbClr val="00B0F0"/>
              </a:buClr>
              <a:buFont typeface="Wingdings" panose="05000000000000000000" pitchFamily="2" charset="2"/>
              <a:buChar char="§"/>
            </a:pPr>
            <a:endParaRPr lang="tr-TR" sz="2000">
              <a:latin typeface="Cambria" panose="02040503050406030204" pitchFamily="18" charset="0"/>
              <a:ea typeface="Cambria" panose="02040503050406030204" pitchFamily="18" charset="0"/>
            </a:endParaRPr>
          </a:p>
          <a:p>
            <a:pPr marL="342900" indent="-342900" algn="just">
              <a:buClr>
                <a:srgbClr val="00B0F0"/>
              </a:buClr>
              <a:buFont typeface="Wingdings" panose="05000000000000000000" pitchFamily="2" charset="2"/>
              <a:buChar char="§"/>
            </a:pPr>
            <a:r>
              <a:rPr lang="tr-TR" sz="2000">
                <a:latin typeface="Cambria" panose="02040503050406030204" pitchFamily="18" charset="0"/>
                <a:ea typeface="Cambria" panose="02040503050406030204" pitchFamily="18" charset="0"/>
              </a:rPr>
              <a:t>Sinir sisteminde bozukluk, anemi, gözde yanma, kızarıklık, ve ishal görülebilir</a:t>
            </a:r>
            <a:endParaRPr lang="tr-TR" sz="2000" dirty="0">
              <a:latin typeface="Cambria" panose="02040503050406030204" pitchFamily="18" charset="0"/>
              <a:ea typeface="Cambria" panose="02040503050406030204" pitchFamily="18" charset="0"/>
            </a:endParaRPr>
          </a:p>
        </p:txBody>
      </p:sp>
      <p:pic>
        <p:nvPicPr>
          <p:cNvPr id="4" name="Picture 2">
            <a:extLst>
              <a:ext uri="{FF2B5EF4-FFF2-40B4-BE49-F238E27FC236}">
                <a16:creationId xmlns:a16="http://schemas.microsoft.com/office/drawing/2014/main" id="{E274DCE9-DE1E-79E2-B9F2-A5ABF8D0F0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3886362"/>
            <a:ext cx="3276600" cy="26788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Metin kutusu 4">
            <a:extLst>
              <a:ext uri="{FF2B5EF4-FFF2-40B4-BE49-F238E27FC236}">
                <a16:creationId xmlns:a16="http://schemas.microsoft.com/office/drawing/2014/main" id="{AEE99993-6056-FA75-C552-28B731342E2B}"/>
              </a:ext>
            </a:extLst>
          </p:cNvPr>
          <p:cNvSpPr txBox="1"/>
          <p:nvPr/>
        </p:nvSpPr>
        <p:spPr>
          <a:xfrm>
            <a:off x="2438400" y="838200"/>
            <a:ext cx="4572000" cy="584775"/>
          </a:xfrm>
          <a:prstGeom prst="rect">
            <a:avLst/>
          </a:prstGeom>
          <a:solidFill>
            <a:schemeClr val="accent4">
              <a:lumMod val="40000"/>
              <a:lumOff val="60000"/>
            </a:schemeClr>
          </a:solidFill>
        </p:spPr>
        <p:txBody>
          <a:bodyPr wrap="square">
            <a:spAutoFit/>
          </a:bodyPr>
          <a:lstStyle/>
          <a:p>
            <a:pPr algn="ctr"/>
            <a:r>
              <a:rPr lang="tr-TR" sz="3200">
                <a:latin typeface="Cambria" panose="02040503050406030204" pitchFamily="18" charset="0"/>
                <a:ea typeface="Cambria" panose="02040503050406030204" pitchFamily="18" charset="0"/>
              </a:rPr>
              <a:t>B</a:t>
            </a:r>
            <a:r>
              <a:rPr lang="tr-TR" sz="3200" baseline="-25000">
                <a:latin typeface="Cambria" panose="02040503050406030204" pitchFamily="18" charset="0"/>
                <a:ea typeface="Cambria" panose="02040503050406030204" pitchFamily="18" charset="0"/>
              </a:rPr>
              <a:t>2 </a:t>
            </a:r>
            <a:r>
              <a:rPr lang="tr-TR" sz="3200">
                <a:latin typeface="Cambria" panose="02040503050406030204" pitchFamily="18" charset="0"/>
                <a:ea typeface="Cambria" panose="02040503050406030204" pitchFamily="18" charset="0"/>
              </a:rPr>
              <a:t>Vitamini (Riboflavin)</a:t>
            </a:r>
          </a:p>
        </p:txBody>
      </p:sp>
    </p:spTree>
    <p:extLst>
      <p:ext uri="{BB962C8B-B14F-4D97-AF65-F5344CB8AC3E}">
        <p14:creationId xmlns:p14="http://schemas.microsoft.com/office/powerpoint/2010/main" val="34591517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4" descr="Günlük B2 Vitamini İhtiyacı ve Karşılanması">
            <a:extLst>
              <a:ext uri="{FF2B5EF4-FFF2-40B4-BE49-F238E27FC236}">
                <a16:creationId xmlns:a16="http://schemas.microsoft.com/office/drawing/2014/main" id="{25CB7BAA-3B24-9D34-DA18-14A43FDF6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8270" y="609600"/>
            <a:ext cx="6762750" cy="42307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id="{936A0B0B-D727-2276-8111-73040F25DC58}"/>
              </a:ext>
            </a:extLst>
          </p:cNvPr>
          <p:cNvSpPr txBox="1"/>
          <p:nvPr/>
        </p:nvSpPr>
        <p:spPr>
          <a:xfrm>
            <a:off x="1313520" y="5181600"/>
            <a:ext cx="6667500" cy="707886"/>
          </a:xfrm>
          <a:prstGeom prst="rect">
            <a:avLst/>
          </a:prstGeom>
          <a:noFill/>
        </p:spPr>
        <p:txBody>
          <a:bodyPr wrap="square">
            <a:spAutoFit/>
          </a:bodyPr>
          <a:lstStyle/>
          <a:p>
            <a:pPr algn="just"/>
            <a:r>
              <a:rPr lang="tr-TR" sz="2000">
                <a:latin typeface="Cambria" panose="02040503050406030204" pitchFamily="18" charset="0"/>
                <a:ea typeface="Cambria" panose="02040503050406030204" pitchFamily="18" charset="0"/>
              </a:rPr>
              <a:t>Riboflavinin en çok bulunduğu besinler karaciğer, et, süt ve ürünleri, yumurta, peynir, balık, yeşil yapraklı sebzelerdir</a:t>
            </a:r>
          </a:p>
        </p:txBody>
      </p:sp>
    </p:spTree>
    <p:extLst>
      <p:ext uri="{BB962C8B-B14F-4D97-AF65-F5344CB8AC3E}">
        <p14:creationId xmlns:p14="http://schemas.microsoft.com/office/powerpoint/2010/main" val="36643869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778AC9FC-0CD9-C470-6442-87C141AD2C60}"/>
              </a:ext>
            </a:extLst>
          </p:cNvPr>
          <p:cNvSpPr txBox="1"/>
          <p:nvPr/>
        </p:nvSpPr>
        <p:spPr>
          <a:xfrm>
            <a:off x="838200" y="1152465"/>
            <a:ext cx="4267200" cy="5324535"/>
          </a:xfrm>
          <a:prstGeom prst="rect">
            <a:avLst/>
          </a:prstGeom>
          <a:noFill/>
        </p:spPr>
        <p:txBody>
          <a:bodyPr wrap="square">
            <a:spAutoFit/>
          </a:bodyPr>
          <a:lstStyle/>
          <a:p>
            <a:pPr marL="342900" indent="-342900">
              <a:buClr>
                <a:srgbClr val="00B0F0"/>
              </a:buClr>
              <a:buFont typeface="Arial" panose="020B0604020202020204" pitchFamily="34" charset="0"/>
              <a:buChar char="•"/>
            </a:pPr>
            <a:r>
              <a:rPr lang="tr-TR" sz="2000">
                <a:latin typeface="Cambria" panose="02040503050406030204" pitchFamily="18" charset="0"/>
                <a:ea typeface="Cambria" panose="02040503050406030204" pitchFamily="18" charset="0"/>
              </a:rPr>
              <a:t>Bazı dehidrojenaz ve redüktaz türü enzimlerin koenzimidir</a:t>
            </a:r>
          </a:p>
          <a:p>
            <a:pPr marL="342900" indent="-342900">
              <a:buClr>
                <a:srgbClr val="00B0F0"/>
              </a:buClr>
              <a:buFont typeface="Arial" panose="020B0604020202020204" pitchFamily="34" charset="0"/>
              <a:buChar char="•"/>
            </a:pPr>
            <a:endParaRPr lang="tr-TR" sz="2000">
              <a:latin typeface="Cambria" panose="02040503050406030204" pitchFamily="18" charset="0"/>
              <a:ea typeface="Cambria" panose="02040503050406030204" pitchFamily="18" charset="0"/>
            </a:endParaRPr>
          </a:p>
          <a:p>
            <a:pPr marL="342900" indent="-342900">
              <a:buClr>
                <a:srgbClr val="00B0F0"/>
              </a:buClr>
              <a:buFont typeface="Arial" panose="020B0604020202020204" pitchFamily="34" charset="0"/>
              <a:buChar char="•"/>
            </a:pPr>
            <a:r>
              <a:rPr lang="tr-TR" sz="2000">
                <a:latin typeface="Cambria" panose="02040503050406030204" pitchFamily="18" charset="0"/>
                <a:ea typeface="Cambria" panose="02040503050406030204" pitchFamily="18" charset="0"/>
              </a:rPr>
              <a:t>Eksikliğinde Pellegra hastalığı görülür</a:t>
            </a:r>
          </a:p>
          <a:p>
            <a:pPr marL="342900" indent="-342900">
              <a:buClr>
                <a:srgbClr val="00B0F0"/>
              </a:buClr>
              <a:buFont typeface="Arial" panose="020B0604020202020204" pitchFamily="34" charset="0"/>
              <a:buChar char="•"/>
            </a:pPr>
            <a:endParaRPr lang="tr-TR" sz="2000">
              <a:latin typeface="Cambria" panose="02040503050406030204" pitchFamily="18" charset="0"/>
              <a:ea typeface="Cambria" panose="02040503050406030204" pitchFamily="18" charset="0"/>
            </a:endParaRPr>
          </a:p>
          <a:p>
            <a:pPr marL="342900" indent="-342900">
              <a:buClr>
                <a:srgbClr val="00B0F0"/>
              </a:buClr>
              <a:buFont typeface="Arial" panose="020B0604020202020204" pitchFamily="34" charset="0"/>
              <a:buChar char="•"/>
            </a:pPr>
            <a:r>
              <a:rPr lang="tr-TR" sz="2000" b="0" i="0">
                <a:solidFill>
                  <a:srgbClr val="232323"/>
                </a:solidFill>
                <a:effectLst/>
                <a:latin typeface="Cambria" panose="02040503050406030204" pitchFamily="18" charset="0"/>
                <a:ea typeface="Cambria" panose="02040503050406030204" pitchFamily="18" charset="0"/>
              </a:rPr>
              <a:t> Pellagranın en karakteristik bulgusu, cildin açıkta kalan bölgelerinde mevcut olan, güneş yanığına benzer renk ve dağılıma sahip simetrik hiperpigmente döküntünün varlığıdır</a:t>
            </a:r>
          </a:p>
          <a:p>
            <a:pPr marL="342900" indent="-342900">
              <a:buClr>
                <a:srgbClr val="00B0F0"/>
              </a:buClr>
              <a:buFont typeface="Arial" panose="020B0604020202020204" pitchFamily="34" charset="0"/>
              <a:buChar char="•"/>
            </a:pPr>
            <a:endParaRPr lang="tr-TR" sz="2000">
              <a:solidFill>
                <a:srgbClr val="232323"/>
              </a:solidFill>
              <a:latin typeface="Cambria" panose="02040503050406030204" pitchFamily="18" charset="0"/>
              <a:ea typeface="Cambria" panose="02040503050406030204" pitchFamily="18" charset="0"/>
            </a:endParaRPr>
          </a:p>
          <a:p>
            <a:pPr marL="342900" indent="-342900">
              <a:buClr>
                <a:srgbClr val="00B0F0"/>
              </a:buClr>
              <a:buFont typeface="Arial" panose="020B0604020202020204" pitchFamily="34" charset="0"/>
              <a:buChar char="•"/>
            </a:pPr>
            <a:r>
              <a:rPr lang="tr-TR" sz="2000" b="0" i="0">
                <a:solidFill>
                  <a:srgbClr val="232323"/>
                </a:solidFill>
                <a:effectLst/>
                <a:latin typeface="Cambria" panose="02040503050406030204" pitchFamily="18" charset="0"/>
                <a:ea typeface="Cambria" panose="02040503050406030204" pitchFamily="18" charset="0"/>
              </a:rPr>
              <a:t>Boynun güneşe maruz kalan bölgesindeki dermatit, "Casal kolye" olarak adlandırılan karakteristik bir görünüm verir </a:t>
            </a:r>
          </a:p>
        </p:txBody>
      </p:sp>
      <p:sp>
        <p:nvSpPr>
          <p:cNvPr id="5" name="Metin kutusu 4">
            <a:extLst>
              <a:ext uri="{FF2B5EF4-FFF2-40B4-BE49-F238E27FC236}">
                <a16:creationId xmlns:a16="http://schemas.microsoft.com/office/drawing/2014/main" id="{FBA85DD8-3960-279C-455B-78A4550CCB4E}"/>
              </a:ext>
            </a:extLst>
          </p:cNvPr>
          <p:cNvSpPr txBox="1"/>
          <p:nvPr/>
        </p:nvSpPr>
        <p:spPr>
          <a:xfrm>
            <a:off x="990600" y="381000"/>
            <a:ext cx="3886200" cy="523220"/>
          </a:xfrm>
          <a:prstGeom prst="rect">
            <a:avLst/>
          </a:prstGeom>
          <a:solidFill>
            <a:schemeClr val="accent4">
              <a:lumMod val="40000"/>
              <a:lumOff val="60000"/>
            </a:schemeClr>
          </a:solidFill>
        </p:spPr>
        <p:txBody>
          <a:bodyPr wrap="square">
            <a:spAutoFit/>
          </a:bodyPr>
          <a:lstStyle/>
          <a:p>
            <a:pPr algn="ctr"/>
            <a:r>
              <a:rPr lang="tr-TR" sz="2800">
                <a:latin typeface="Cambria" panose="02040503050406030204" pitchFamily="18" charset="0"/>
                <a:ea typeface="Cambria" panose="02040503050406030204" pitchFamily="18" charset="0"/>
              </a:rPr>
              <a:t>B</a:t>
            </a:r>
            <a:r>
              <a:rPr lang="tr-TR" sz="2800" baseline="-25000">
                <a:latin typeface="Cambria" panose="02040503050406030204" pitchFamily="18" charset="0"/>
                <a:ea typeface="Cambria" panose="02040503050406030204" pitchFamily="18" charset="0"/>
              </a:rPr>
              <a:t>3 </a:t>
            </a:r>
            <a:r>
              <a:rPr lang="tr-TR" sz="2800">
                <a:latin typeface="Cambria" panose="02040503050406030204" pitchFamily="18" charset="0"/>
                <a:ea typeface="Cambria" panose="02040503050406030204" pitchFamily="18" charset="0"/>
              </a:rPr>
              <a:t>Vitamini (Niasin)</a:t>
            </a:r>
          </a:p>
        </p:txBody>
      </p:sp>
      <p:pic>
        <p:nvPicPr>
          <p:cNvPr id="6" name="Picture 6" descr="Resim">
            <a:extLst>
              <a:ext uri="{FF2B5EF4-FFF2-40B4-BE49-F238E27FC236}">
                <a16:creationId xmlns:a16="http://schemas.microsoft.com/office/drawing/2014/main" id="{3FFE44FC-C6DE-DC9B-5CD2-6EC15E3EC4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8198" y="-61336"/>
            <a:ext cx="3335802" cy="47167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ABAC7EB4-E560-1D5A-E9EC-CE107891EF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8198" y="4653034"/>
            <a:ext cx="3373915" cy="2204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90530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DE96B61D-F486-F832-4C53-2F41F4B10E04}"/>
              </a:ext>
            </a:extLst>
          </p:cNvPr>
          <p:cNvSpPr txBox="1"/>
          <p:nvPr/>
        </p:nvSpPr>
        <p:spPr>
          <a:xfrm>
            <a:off x="4011666" y="1219200"/>
            <a:ext cx="4818227" cy="2554545"/>
          </a:xfrm>
          <a:prstGeom prst="rect">
            <a:avLst/>
          </a:prstGeom>
          <a:noFill/>
        </p:spPr>
        <p:txBody>
          <a:bodyPr wrap="square">
            <a:spAutoFit/>
          </a:bodyPr>
          <a:lstStyle/>
          <a:p>
            <a:pPr marL="342900" indent="-342900">
              <a:buClr>
                <a:srgbClr val="00B0F0"/>
              </a:buClr>
              <a:buFont typeface="Wingdings" panose="05000000000000000000" pitchFamily="2" charset="2"/>
              <a:buChar char="§"/>
            </a:pPr>
            <a:r>
              <a:rPr lang="tr-TR" sz="2000" b="0" i="0">
                <a:solidFill>
                  <a:srgbClr val="232323"/>
                </a:solidFill>
                <a:effectLst/>
                <a:latin typeface="Cambria" panose="02040503050406030204" pitchFamily="18" charset="0"/>
                <a:ea typeface="Cambria" panose="02040503050406030204" pitchFamily="18" charset="0"/>
              </a:rPr>
              <a:t>Nörolojik semptomlar arasında uykusuzluk, anksiyete, yönelim bozukluğu, sanrılar, demans ve ensefalopati yer alır</a:t>
            </a:r>
          </a:p>
          <a:p>
            <a:pPr marL="342900" indent="-342900">
              <a:buClr>
                <a:srgbClr val="00B0F0"/>
              </a:buClr>
              <a:buFont typeface="Wingdings" panose="05000000000000000000" pitchFamily="2" charset="2"/>
              <a:buChar char="§"/>
            </a:pPr>
            <a:endParaRPr lang="tr-TR" sz="2000" b="0" i="0">
              <a:solidFill>
                <a:srgbClr val="232323"/>
              </a:solidFill>
              <a:effectLst/>
              <a:latin typeface="Cambria" panose="02040503050406030204" pitchFamily="18" charset="0"/>
              <a:ea typeface="Cambria" panose="02040503050406030204" pitchFamily="18" charset="0"/>
            </a:endParaRPr>
          </a:p>
          <a:p>
            <a:pPr marL="342900" indent="-342900">
              <a:buClr>
                <a:srgbClr val="00B0F0"/>
              </a:buClr>
              <a:buFont typeface="Wingdings" panose="05000000000000000000" pitchFamily="2" charset="2"/>
              <a:buChar char="§"/>
            </a:pPr>
            <a:r>
              <a:rPr lang="tr-TR" sz="2000">
                <a:latin typeface="Cambria" panose="02040503050406030204" pitchFamily="18" charset="0"/>
                <a:ea typeface="Cambria" panose="02040503050406030204" pitchFamily="18" charset="0"/>
              </a:rPr>
              <a:t>Pellegra hastalığı daha çok tek yönlü beslenen, özellikle de sadece mısır tüketen toplumlarda görülür</a:t>
            </a:r>
            <a:endParaRPr lang="tr-TR" sz="2000">
              <a:solidFill>
                <a:srgbClr val="005B92"/>
              </a:solidFill>
              <a:latin typeface="Cambria" panose="02040503050406030204" pitchFamily="18" charset="0"/>
              <a:ea typeface="Cambria" panose="02040503050406030204" pitchFamily="18" charset="0"/>
            </a:endParaRPr>
          </a:p>
        </p:txBody>
      </p:sp>
      <p:pic>
        <p:nvPicPr>
          <p:cNvPr id="6" name="Picture 4">
            <a:extLst>
              <a:ext uri="{FF2B5EF4-FFF2-40B4-BE49-F238E27FC236}">
                <a16:creationId xmlns:a16="http://schemas.microsoft.com/office/drawing/2014/main" id="{36D81A09-F368-27E5-188A-4C339196E0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0661" y="813810"/>
            <a:ext cx="2743200" cy="310722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B3 Vitamini Hangi Besinlerde Bulunur?">
            <a:extLst>
              <a:ext uri="{FF2B5EF4-FFF2-40B4-BE49-F238E27FC236}">
                <a16:creationId xmlns:a16="http://schemas.microsoft.com/office/drawing/2014/main" id="{F6B8E663-7144-B5BA-4D0A-FA3247D8D3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2544" y="4038600"/>
            <a:ext cx="3937056" cy="26711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Metin kutusu 8">
            <a:extLst>
              <a:ext uri="{FF2B5EF4-FFF2-40B4-BE49-F238E27FC236}">
                <a16:creationId xmlns:a16="http://schemas.microsoft.com/office/drawing/2014/main" id="{2838DFD1-8345-A196-5E2D-7C8C07183EB1}"/>
              </a:ext>
            </a:extLst>
          </p:cNvPr>
          <p:cNvSpPr txBox="1"/>
          <p:nvPr/>
        </p:nvSpPr>
        <p:spPr>
          <a:xfrm>
            <a:off x="1061236" y="4540984"/>
            <a:ext cx="2824964" cy="1631216"/>
          </a:xfrm>
          <a:prstGeom prst="rect">
            <a:avLst/>
          </a:prstGeom>
          <a:noFill/>
        </p:spPr>
        <p:txBody>
          <a:bodyPr wrap="square">
            <a:spAutoFit/>
          </a:bodyPr>
          <a:lstStyle/>
          <a:p>
            <a:pPr marL="342900" indent="-342900" algn="just">
              <a:buClr>
                <a:srgbClr val="00B0F0"/>
              </a:buClr>
              <a:buFont typeface="Wingdings" panose="05000000000000000000" pitchFamily="2" charset="2"/>
              <a:buChar char="§"/>
            </a:pPr>
            <a:r>
              <a:rPr lang="tr-TR" sz="2000">
                <a:latin typeface="Cambria" panose="02040503050406030204" pitchFamily="18" charset="0"/>
                <a:ea typeface="Cambria" panose="02040503050406030204" pitchFamily="18" charset="0"/>
              </a:rPr>
              <a:t>Niasin daha çok etlerde, karaciğerde, balık, et ve et ürünleri,  sebze ve meyvelerde bulunur</a:t>
            </a:r>
            <a:endParaRPr lang="tr-TR" sz="2000" dirty="0">
              <a:latin typeface="Cambria" panose="02040503050406030204" pitchFamily="18" charset="0"/>
              <a:ea typeface="Cambria" panose="02040503050406030204" pitchFamily="18" charset="0"/>
            </a:endParaRPr>
          </a:p>
        </p:txBody>
      </p:sp>
      <p:sp>
        <p:nvSpPr>
          <p:cNvPr id="10" name="Metin kutusu 9">
            <a:extLst>
              <a:ext uri="{FF2B5EF4-FFF2-40B4-BE49-F238E27FC236}">
                <a16:creationId xmlns:a16="http://schemas.microsoft.com/office/drawing/2014/main" id="{4C062CE0-210E-0DC3-8379-D3238F5D1903}"/>
              </a:ext>
            </a:extLst>
          </p:cNvPr>
          <p:cNvSpPr txBox="1"/>
          <p:nvPr/>
        </p:nvSpPr>
        <p:spPr>
          <a:xfrm>
            <a:off x="4114800" y="543580"/>
            <a:ext cx="3886200" cy="523220"/>
          </a:xfrm>
          <a:prstGeom prst="rect">
            <a:avLst/>
          </a:prstGeom>
          <a:solidFill>
            <a:schemeClr val="accent4">
              <a:lumMod val="40000"/>
              <a:lumOff val="60000"/>
            </a:schemeClr>
          </a:solidFill>
        </p:spPr>
        <p:txBody>
          <a:bodyPr wrap="square">
            <a:spAutoFit/>
          </a:bodyPr>
          <a:lstStyle/>
          <a:p>
            <a:pPr algn="ctr"/>
            <a:r>
              <a:rPr lang="tr-TR" sz="2800">
                <a:latin typeface="Cambria" panose="02040503050406030204" pitchFamily="18" charset="0"/>
                <a:ea typeface="Cambria" panose="02040503050406030204" pitchFamily="18" charset="0"/>
              </a:rPr>
              <a:t>B</a:t>
            </a:r>
            <a:r>
              <a:rPr lang="tr-TR" sz="2800" baseline="-25000">
                <a:latin typeface="Cambria" panose="02040503050406030204" pitchFamily="18" charset="0"/>
                <a:ea typeface="Cambria" panose="02040503050406030204" pitchFamily="18" charset="0"/>
              </a:rPr>
              <a:t>3 </a:t>
            </a:r>
            <a:r>
              <a:rPr lang="tr-TR" sz="2800">
                <a:latin typeface="Cambria" panose="02040503050406030204" pitchFamily="18" charset="0"/>
                <a:ea typeface="Cambria" panose="02040503050406030204" pitchFamily="18" charset="0"/>
              </a:rPr>
              <a:t>Vitamini (Niasin)</a:t>
            </a:r>
          </a:p>
        </p:txBody>
      </p:sp>
    </p:spTree>
    <p:extLst>
      <p:ext uri="{BB962C8B-B14F-4D97-AF65-F5344CB8AC3E}">
        <p14:creationId xmlns:p14="http://schemas.microsoft.com/office/powerpoint/2010/main" val="14855903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B8286FD-0D8B-4A23-A1DB-E3296C7280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61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45A990F-5655-4935-A76E-35B43EA7953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graphicFrame>
        <p:nvGraphicFramePr>
          <p:cNvPr id="6" name="Metin kutusu 2">
            <a:extLst>
              <a:ext uri="{FF2B5EF4-FFF2-40B4-BE49-F238E27FC236}">
                <a16:creationId xmlns:a16="http://schemas.microsoft.com/office/drawing/2014/main" id="{7DC49EDD-D1D5-5E4E-4F8F-274B1FACE64A}"/>
              </a:ext>
            </a:extLst>
          </p:cNvPr>
          <p:cNvGraphicFramePr/>
          <p:nvPr>
            <p:extLst>
              <p:ext uri="{D42A27DB-BD31-4B8C-83A1-F6EECF244321}">
                <p14:modId xmlns:p14="http://schemas.microsoft.com/office/powerpoint/2010/main" val="2981057066"/>
              </p:ext>
            </p:extLst>
          </p:nvPr>
        </p:nvGraphicFramePr>
        <p:xfrm>
          <a:off x="971550" y="2675822"/>
          <a:ext cx="7200898" cy="29856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Metin kutusu 4">
            <a:extLst>
              <a:ext uri="{FF2B5EF4-FFF2-40B4-BE49-F238E27FC236}">
                <a16:creationId xmlns:a16="http://schemas.microsoft.com/office/drawing/2014/main" id="{A9DDC147-B3BC-E589-FFEC-A380089EB265}"/>
              </a:ext>
            </a:extLst>
          </p:cNvPr>
          <p:cNvSpPr txBox="1"/>
          <p:nvPr/>
        </p:nvSpPr>
        <p:spPr>
          <a:xfrm>
            <a:off x="1447800" y="4312384"/>
            <a:ext cx="6572248" cy="1631216"/>
          </a:xfrm>
          <a:prstGeom prst="rect">
            <a:avLst/>
          </a:prstGeom>
          <a:noFill/>
        </p:spPr>
        <p:txBody>
          <a:bodyPr wrap="square" rtlCol="0">
            <a:spAutoFit/>
          </a:bodyPr>
          <a:lstStyle/>
          <a:p>
            <a:r>
              <a:rPr lang="tr-TR" sz="2000" b="0" i="0">
                <a:solidFill>
                  <a:schemeClr val="tx1"/>
                </a:solidFill>
                <a:latin typeface="Cambria" panose="02040503050406030204" pitchFamily="18" charset="0"/>
                <a:ea typeface="Cambria" panose="02040503050406030204" pitchFamily="18" charset="0"/>
              </a:rPr>
              <a:t>Amerika Birleşik Devletleri'nde niasin için önerilen diyet miktarı (RDA) çocuklarda 6 ila 12 mg/gün, yetişkin erkekler için 16 mg/gün ve hamile olmayan yetişkin kadınlar için 14 mg/gün'dür</a:t>
            </a:r>
            <a:endParaRPr lang="en-US" sz="2000">
              <a:solidFill>
                <a:schemeClr val="tx1"/>
              </a:solidFill>
              <a:latin typeface="Cambria" panose="02040503050406030204" pitchFamily="18" charset="0"/>
              <a:ea typeface="Cambria" panose="02040503050406030204" pitchFamily="18" charset="0"/>
            </a:endParaRPr>
          </a:p>
          <a:p>
            <a:endParaRPr lang="tr-TR" sz="2000"/>
          </a:p>
        </p:txBody>
      </p:sp>
      <p:sp>
        <p:nvSpPr>
          <p:cNvPr id="7" name="Metin kutusu 6">
            <a:extLst>
              <a:ext uri="{FF2B5EF4-FFF2-40B4-BE49-F238E27FC236}">
                <a16:creationId xmlns:a16="http://schemas.microsoft.com/office/drawing/2014/main" id="{0DE3D651-0B1C-5E46-5148-13DA98EB6DD3}"/>
              </a:ext>
            </a:extLst>
          </p:cNvPr>
          <p:cNvSpPr txBox="1"/>
          <p:nvPr/>
        </p:nvSpPr>
        <p:spPr>
          <a:xfrm>
            <a:off x="2627709" y="1371600"/>
            <a:ext cx="3886200" cy="523220"/>
          </a:xfrm>
          <a:prstGeom prst="rect">
            <a:avLst/>
          </a:prstGeom>
          <a:solidFill>
            <a:schemeClr val="accent4">
              <a:lumMod val="60000"/>
              <a:lumOff val="40000"/>
            </a:schemeClr>
          </a:solidFill>
        </p:spPr>
        <p:txBody>
          <a:bodyPr wrap="square">
            <a:spAutoFit/>
          </a:bodyPr>
          <a:lstStyle/>
          <a:p>
            <a:pPr algn="ctr"/>
            <a:r>
              <a:rPr lang="tr-TR" sz="2800">
                <a:latin typeface="Cambria" panose="02040503050406030204" pitchFamily="18" charset="0"/>
                <a:ea typeface="Cambria" panose="02040503050406030204" pitchFamily="18" charset="0"/>
              </a:rPr>
              <a:t>B</a:t>
            </a:r>
            <a:r>
              <a:rPr lang="tr-TR" sz="2800" baseline="-25000">
                <a:latin typeface="Cambria" panose="02040503050406030204" pitchFamily="18" charset="0"/>
                <a:ea typeface="Cambria" panose="02040503050406030204" pitchFamily="18" charset="0"/>
              </a:rPr>
              <a:t>3 </a:t>
            </a:r>
            <a:r>
              <a:rPr lang="tr-TR" sz="2800">
                <a:latin typeface="Cambria" panose="02040503050406030204" pitchFamily="18" charset="0"/>
                <a:ea typeface="Cambria" panose="02040503050406030204" pitchFamily="18" charset="0"/>
              </a:rPr>
              <a:t>Vitamini (Niasin)</a:t>
            </a:r>
          </a:p>
        </p:txBody>
      </p:sp>
    </p:spTree>
    <p:extLst>
      <p:ext uri="{BB962C8B-B14F-4D97-AF65-F5344CB8AC3E}">
        <p14:creationId xmlns:p14="http://schemas.microsoft.com/office/powerpoint/2010/main" val="32702410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83A50F48-5806-B42E-11FC-70DFDFFEB005}"/>
              </a:ext>
            </a:extLst>
          </p:cNvPr>
          <p:cNvSpPr txBox="1"/>
          <p:nvPr/>
        </p:nvSpPr>
        <p:spPr>
          <a:xfrm>
            <a:off x="991278" y="1481406"/>
            <a:ext cx="7214452" cy="3170099"/>
          </a:xfrm>
          <a:prstGeom prst="rect">
            <a:avLst/>
          </a:prstGeom>
          <a:noFill/>
        </p:spPr>
        <p:txBody>
          <a:bodyPr wrap="square">
            <a:spAutoFit/>
          </a:bodyPr>
          <a:lstStyle/>
          <a:p>
            <a:pPr marL="342900" indent="-342900" algn="just">
              <a:buClr>
                <a:srgbClr val="0070C0"/>
              </a:buClr>
              <a:buFont typeface="Wingdings" panose="05000000000000000000" pitchFamily="2" charset="2"/>
              <a:buChar char="Ø"/>
            </a:pPr>
            <a:r>
              <a:rPr lang="tr-TR" sz="2000">
                <a:latin typeface="Cambria" panose="02040503050406030204" pitchFamily="18" charset="0"/>
                <a:ea typeface="Cambria" panose="02040503050406030204" pitchFamily="18" charset="0"/>
              </a:rPr>
              <a:t>B</a:t>
            </a:r>
            <a:r>
              <a:rPr lang="tr-TR" sz="2000" baseline="-25000">
                <a:latin typeface="Cambria" panose="02040503050406030204" pitchFamily="18" charset="0"/>
                <a:ea typeface="Cambria" panose="02040503050406030204" pitchFamily="18" charset="0"/>
              </a:rPr>
              <a:t>6 </a:t>
            </a:r>
            <a:r>
              <a:rPr lang="tr-TR" sz="2000">
                <a:latin typeface="Cambria" panose="02040503050406030204" pitchFamily="18" charset="0"/>
                <a:ea typeface="Cambria" panose="02040503050406030204" pitchFamily="18" charset="0"/>
              </a:rPr>
              <a:t>Aminoasit metabolizmasında görev alan koenzimdir</a:t>
            </a:r>
          </a:p>
          <a:p>
            <a:pPr marL="342900" indent="-342900" algn="just">
              <a:buClr>
                <a:srgbClr val="0070C0"/>
              </a:buClr>
              <a:buFont typeface="Wingdings" panose="05000000000000000000" pitchFamily="2" charset="2"/>
              <a:buChar char="Ø"/>
            </a:pPr>
            <a:endParaRPr lang="tr-TR" sz="2000" b="0" i="0">
              <a:solidFill>
                <a:srgbClr val="232323"/>
              </a:solidFill>
              <a:effectLst/>
              <a:latin typeface="Cambria" panose="02040503050406030204" pitchFamily="18" charset="0"/>
              <a:ea typeface="Cambria" panose="02040503050406030204" pitchFamily="18" charset="0"/>
            </a:endParaRPr>
          </a:p>
          <a:p>
            <a:pPr marL="342900" indent="-342900" algn="just">
              <a:buClr>
                <a:srgbClr val="0070C0"/>
              </a:buClr>
              <a:buFont typeface="Wingdings" panose="05000000000000000000" pitchFamily="2" charset="2"/>
              <a:buChar char="Ø"/>
            </a:pPr>
            <a:r>
              <a:rPr lang="tr-TR" sz="2000" b="0" i="0">
                <a:solidFill>
                  <a:srgbClr val="232323"/>
                </a:solidFill>
                <a:effectLst/>
                <a:latin typeface="Cambria" panose="02040503050406030204" pitchFamily="18" charset="0"/>
                <a:ea typeface="Cambria" panose="02040503050406030204" pitchFamily="18" charset="0"/>
              </a:rPr>
              <a:t>Piridoksal fosfat, glukoneogenezde önemli bir adım olan amino asitlerin transaminasyonu sırasında Schiff bazı oluşumu için kullanılır</a:t>
            </a:r>
          </a:p>
          <a:p>
            <a:pPr marL="342900" indent="-342900" algn="just">
              <a:buClr>
                <a:srgbClr val="0070C0"/>
              </a:buClr>
              <a:buFont typeface="Wingdings" panose="05000000000000000000" pitchFamily="2" charset="2"/>
              <a:buChar char="Ø"/>
            </a:pPr>
            <a:endParaRPr lang="tr-TR" sz="2000" b="0" i="0">
              <a:solidFill>
                <a:srgbClr val="232323"/>
              </a:solidFill>
              <a:effectLst/>
              <a:latin typeface="Cambria" panose="02040503050406030204" pitchFamily="18" charset="0"/>
              <a:ea typeface="Cambria" panose="02040503050406030204" pitchFamily="18" charset="0"/>
            </a:endParaRPr>
          </a:p>
          <a:p>
            <a:pPr marL="342900" indent="-342900" algn="just">
              <a:buClr>
                <a:srgbClr val="0070C0"/>
              </a:buClr>
              <a:buFont typeface="Wingdings" panose="05000000000000000000" pitchFamily="2" charset="2"/>
              <a:buChar char="Ø"/>
            </a:pPr>
            <a:r>
              <a:rPr lang="tr-TR" sz="2000" b="0" i="0" u="none" strike="noStrike">
                <a:effectLst/>
                <a:latin typeface="Cambria" panose="02040503050406030204" pitchFamily="18" charset="0"/>
                <a:ea typeface="Cambria" panose="02040503050406030204" pitchFamily="18" charset="0"/>
              </a:rPr>
              <a:t>Piridoksal fosfat amino </a:t>
            </a:r>
            <a:r>
              <a:rPr lang="tr-TR" sz="2000" b="0" i="0">
                <a:solidFill>
                  <a:srgbClr val="232323"/>
                </a:solidFill>
                <a:effectLst/>
                <a:latin typeface="Cambria" panose="02040503050406030204" pitchFamily="18" charset="0"/>
                <a:ea typeface="Cambria" panose="02040503050406030204" pitchFamily="18" charset="0"/>
              </a:rPr>
              <a:t>asitlerin dekarboksilasyonunda, hem sentezinde, sfingolipid biyosentezinde, nörotransmiter sentezinde, bağışıklık fonksiyonunda  ve steroid hormon modülasyonunda rol oynar</a:t>
            </a:r>
            <a:endParaRPr lang="tr-TR" sz="2000" dirty="0">
              <a:latin typeface="Cambria" panose="02040503050406030204" pitchFamily="18" charset="0"/>
              <a:ea typeface="Cambria" panose="02040503050406030204" pitchFamily="18" charset="0"/>
            </a:endParaRPr>
          </a:p>
        </p:txBody>
      </p:sp>
      <p:sp>
        <p:nvSpPr>
          <p:cNvPr id="5" name="Metin kutusu 4">
            <a:extLst>
              <a:ext uri="{FF2B5EF4-FFF2-40B4-BE49-F238E27FC236}">
                <a16:creationId xmlns:a16="http://schemas.microsoft.com/office/drawing/2014/main" id="{75E36CC6-C9A7-80D8-2AE1-9BA3D3C52A89}"/>
              </a:ext>
            </a:extLst>
          </p:cNvPr>
          <p:cNvSpPr txBox="1"/>
          <p:nvPr/>
        </p:nvSpPr>
        <p:spPr>
          <a:xfrm>
            <a:off x="2312504" y="685800"/>
            <a:ext cx="4572000" cy="523220"/>
          </a:xfrm>
          <a:prstGeom prst="rect">
            <a:avLst/>
          </a:prstGeom>
          <a:solidFill>
            <a:schemeClr val="accent4">
              <a:lumMod val="40000"/>
              <a:lumOff val="60000"/>
            </a:schemeClr>
          </a:solidFill>
        </p:spPr>
        <p:txBody>
          <a:bodyPr wrap="square">
            <a:spAutoFit/>
          </a:bodyPr>
          <a:lstStyle/>
          <a:p>
            <a:pPr algn="ctr"/>
            <a:r>
              <a:rPr lang="tr-TR" sz="2800"/>
              <a:t>B</a:t>
            </a:r>
            <a:r>
              <a:rPr lang="tr-TR" sz="2800" baseline="-25000"/>
              <a:t>6 </a:t>
            </a:r>
            <a:r>
              <a:rPr lang="tr-TR" sz="2800"/>
              <a:t>vitamini (Pridoksal Fosfat)</a:t>
            </a:r>
          </a:p>
        </p:txBody>
      </p:sp>
      <p:pic>
        <p:nvPicPr>
          <p:cNvPr id="6" name="Picture 2">
            <a:extLst>
              <a:ext uri="{FF2B5EF4-FFF2-40B4-BE49-F238E27FC236}">
                <a16:creationId xmlns:a16="http://schemas.microsoft.com/office/drawing/2014/main" id="{E70EE754-3E20-E60B-68CA-E13ADCC598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1939" y="4495800"/>
            <a:ext cx="2734900"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68073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D525D7FA-AB94-BE2C-0DCE-B3D3827FCE91}"/>
              </a:ext>
            </a:extLst>
          </p:cNvPr>
          <p:cNvSpPr txBox="1"/>
          <p:nvPr/>
        </p:nvSpPr>
        <p:spPr>
          <a:xfrm>
            <a:off x="1447800" y="2057400"/>
            <a:ext cx="7086600" cy="2862322"/>
          </a:xfrm>
          <a:prstGeom prst="rect">
            <a:avLst/>
          </a:prstGeom>
          <a:noFill/>
        </p:spPr>
        <p:txBody>
          <a:bodyPr wrap="square">
            <a:spAutoFit/>
          </a:bodyPr>
          <a:lstStyle/>
          <a:p>
            <a:pPr marL="342900" indent="-342900">
              <a:buClr>
                <a:srgbClr val="0070C0"/>
              </a:buClr>
              <a:buFont typeface="Wingdings" panose="05000000000000000000" pitchFamily="2" charset="2"/>
              <a:buChar char="Ø"/>
            </a:pPr>
            <a:r>
              <a:rPr lang="tr-TR" sz="2000" b="0" i="0" u="none" strike="noStrike">
                <a:effectLst/>
                <a:latin typeface="Cambria" panose="02040503050406030204" pitchFamily="18" charset="0"/>
                <a:ea typeface="Cambria" panose="02040503050406030204" pitchFamily="18" charset="0"/>
              </a:rPr>
              <a:t>Şiddetli eksiklik seboreik dermatit, mikrositik anemi ve nöbetlerle</a:t>
            </a:r>
            <a:r>
              <a:rPr lang="tr-TR" sz="2000" b="0" i="0">
                <a:effectLst/>
                <a:latin typeface="Cambria" panose="02040503050406030204" pitchFamily="18" charset="0"/>
                <a:ea typeface="Cambria" panose="02040503050406030204" pitchFamily="18" charset="0"/>
              </a:rPr>
              <a:t> </a:t>
            </a:r>
            <a:r>
              <a:rPr lang="tr-TR" sz="2000" b="0" i="0">
                <a:solidFill>
                  <a:srgbClr val="232323"/>
                </a:solidFill>
                <a:effectLst/>
                <a:latin typeface="Cambria" panose="02040503050406030204" pitchFamily="18" charset="0"/>
                <a:ea typeface="Cambria" panose="02040503050406030204" pitchFamily="18" charset="0"/>
              </a:rPr>
              <a:t>ilişkilidir</a:t>
            </a:r>
          </a:p>
          <a:p>
            <a:pPr marL="342900" indent="-342900">
              <a:buClr>
                <a:srgbClr val="0070C0"/>
              </a:buClr>
              <a:buFont typeface="Wingdings" panose="05000000000000000000" pitchFamily="2" charset="2"/>
              <a:buChar char="Ø"/>
            </a:pPr>
            <a:endParaRPr lang="tr-TR" sz="2000" b="0" i="0">
              <a:solidFill>
                <a:srgbClr val="232323"/>
              </a:solidFill>
              <a:effectLst/>
              <a:latin typeface="Cambria" panose="02040503050406030204" pitchFamily="18" charset="0"/>
              <a:ea typeface="Cambria" panose="02040503050406030204" pitchFamily="18" charset="0"/>
            </a:endParaRPr>
          </a:p>
          <a:p>
            <a:pPr marL="342900" indent="-342900">
              <a:buClr>
                <a:srgbClr val="0070C0"/>
              </a:buClr>
              <a:buFont typeface="Wingdings" panose="05000000000000000000" pitchFamily="2" charset="2"/>
              <a:buChar char="Ø"/>
            </a:pPr>
            <a:r>
              <a:rPr lang="tr-TR" sz="2000" b="0" i="0">
                <a:solidFill>
                  <a:srgbClr val="232323"/>
                </a:solidFill>
                <a:effectLst/>
                <a:latin typeface="Cambria" panose="02040503050406030204" pitchFamily="18" charset="0"/>
                <a:ea typeface="Cambria" panose="02040503050406030204" pitchFamily="18" charset="0"/>
              </a:rPr>
              <a:t>Pridoksal fosfat ortalama plazma piridoksal-5-fosfat (PLP) konsantrasyonu ölçülebilir</a:t>
            </a:r>
          </a:p>
          <a:p>
            <a:pPr marL="342900" indent="-342900">
              <a:buClr>
                <a:srgbClr val="0070C0"/>
              </a:buClr>
              <a:buFont typeface="Wingdings" panose="05000000000000000000" pitchFamily="2" charset="2"/>
              <a:buChar char="Ø"/>
            </a:pPr>
            <a:endParaRPr lang="tr-TR" sz="2000" b="0" i="0">
              <a:solidFill>
                <a:srgbClr val="232323"/>
              </a:solidFill>
              <a:effectLst/>
              <a:latin typeface="Cambria" panose="02040503050406030204" pitchFamily="18" charset="0"/>
              <a:ea typeface="Cambria" panose="02040503050406030204" pitchFamily="18" charset="0"/>
            </a:endParaRPr>
          </a:p>
          <a:p>
            <a:pPr marL="342900" indent="-342900">
              <a:buClr>
                <a:srgbClr val="0070C0"/>
              </a:buClr>
              <a:buFont typeface="Wingdings" panose="05000000000000000000" pitchFamily="2" charset="2"/>
              <a:buChar char="Ø"/>
            </a:pPr>
            <a:r>
              <a:rPr lang="tr-TR" sz="2000" b="0" i="0">
                <a:solidFill>
                  <a:srgbClr val="232323"/>
                </a:solidFill>
                <a:effectLst/>
                <a:latin typeface="Cambria" panose="02040503050406030204" pitchFamily="18" charset="0"/>
                <a:ea typeface="Cambria" panose="02040503050406030204" pitchFamily="18" charset="0"/>
              </a:rPr>
              <a:t> 20 ila 30 nmol/L (4,9 ila 7,4 ng/mL) arasındaki PLP konsantrasyonları genellikle anormal kabul edilir ve &gt;30 nmol/L (&gt;7,4 ng/mL) yeterlidir </a:t>
            </a:r>
            <a:endParaRPr lang="tr-TR" sz="2000">
              <a:latin typeface="Cambria" panose="02040503050406030204" pitchFamily="18" charset="0"/>
              <a:ea typeface="Cambria" panose="02040503050406030204" pitchFamily="18" charset="0"/>
            </a:endParaRPr>
          </a:p>
        </p:txBody>
      </p:sp>
      <p:sp>
        <p:nvSpPr>
          <p:cNvPr id="7" name="Metin kutusu 6">
            <a:extLst>
              <a:ext uri="{FF2B5EF4-FFF2-40B4-BE49-F238E27FC236}">
                <a16:creationId xmlns:a16="http://schemas.microsoft.com/office/drawing/2014/main" id="{08BA7502-915B-D14F-59EE-3614194B44D3}"/>
              </a:ext>
            </a:extLst>
          </p:cNvPr>
          <p:cNvSpPr txBox="1"/>
          <p:nvPr/>
        </p:nvSpPr>
        <p:spPr>
          <a:xfrm>
            <a:off x="2312504" y="685800"/>
            <a:ext cx="4572000" cy="523220"/>
          </a:xfrm>
          <a:prstGeom prst="rect">
            <a:avLst/>
          </a:prstGeom>
          <a:solidFill>
            <a:schemeClr val="accent4">
              <a:lumMod val="40000"/>
              <a:lumOff val="60000"/>
            </a:schemeClr>
          </a:solidFill>
        </p:spPr>
        <p:txBody>
          <a:bodyPr wrap="square">
            <a:spAutoFit/>
          </a:bodyPr>
          <a:lstStyle/>
          <a:p>
            <a:pPr algn="ctr"/>
            <a:r>
              <a:rPr lang="tr-TR" sz="2800"/>
              <a:t>B</a:t>
            </a:r>
            <a:r>
              <a:rPr lang="tr-TR" sz="2800" baseline="-25000"/>
              <a:t>6 </a:t>
            </a:r>
            <a:r>
              <a:rPr lang="tr-TR" sz="2800"/>
              <a:t>vitamini (Pridoksal Fosfat)</a:t>
            </a:r>
          </a:p>
        </p:txBody>
      </p:sp>
    </p:spTree>
    <p:extLst>
      <p:ext uri="{BB962C8B-B14F-4D97-AF65-F5344CB8AC3E}">
        <p14:creationId xmlns:p14="http://schemas.microsoft.com/office/powerpoint/2010/main" val="3013889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8" name="Group 10">
            <a:extLst>
              <a:ext uri="{FF2B5EF4-FFF2-40B4-BE49-F238E27FC236}">
                <a16:creationId xmlns:a16="http://schemas.microsoft.com/office/drawing/2014/main" id="{5066F8AE-A5C7-4B3E-B1DA-D0B624059B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12" name="Picture 11">
              <a:extLst>
                <a:ext uri="{FF2B5EF4-FFF2-40B4-BE49-F238E27FC236}">
                  <a16:creationId xmlns:a16="http://schemas.microsoft.com/office/drawing/2014/main" id="{F78E901E-6697-44E3-9533-1457FA4F048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12">
              <a:extLst>
                <a:ext uri="{FF2B5EF4-FFF2-40B4-BE49-F238E27FC236}">
                  <a16:creationId xmlns:a16="http://schemas.microsoft.com/office/drawing/2014/main" id="{C515452A-514A-4763-9932-37302A8D6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tr-TR"/>
            </a:p>
          </p:txBody>
        </p:sp>
        <p:pic>
          <p:nvPicPr>
            <p:cNvPr id="14" name="Picture 13">
              <a:extLst>
                <a:ext uri="{FF2B5EF4-FFF2-40B4-BE49-F238E27FC236}">
                  <a16:creationId xmlns:a16="http://schemas.microsoft.com/office/drawing/2014/main" id="{D0EC146D-CF08-4B34-ADEB-2F0296F98A1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5" name="Picture 14">
              <a:extLst>
                <a:ext uri="{FF2B5EF4-FFF2-40B4-BE49-F238E27FC236}">
                  <a16:creationId xmlns:a16="http://schemas.microsoft.com/office/drawing/2014/main" id="{E1FBA240-87AB-400A-9292-7DC6F3E5521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useBgFill="1">
        <p:nvSpPr>
          <p:cNvPr id="10" name="Rectangle 16">
            <a:extLst>
              <a:ext uri="{FF2B5EF4-FFF2-40B4-BE49-F238E27FC236}">
                <a16:creationId xmlns:a16="http://schemas.microsoft.com/office/drawing/2014/main" id="{544958B8-57B6-4B37-8A18-D54A32EC2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B6 (Pridoksin) Vitamininini Vücuttaki Görevleri ve Besinsel Kaynakları |  Anitya Clinic">
            <a:extLst>
              <a:ext uri="{FF2B5EF4-FFF2-40B4-BE49-F238E27FC236}">
                <a16:creationId xmlns:a16="http://schemas.microsoft.com/office/drawing/2014/main" id="{1389C44F-18F6-6A95-3B7A-96033BFF25A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9" r="-2" b="-2"/>
          <a:stretch/>
        </p:blipFill>
        <p:spPr bwMode="auto">
          <a:xfrm>
            <a:off x="1371600" y="607814"/>
            <a:ext cx="6562669" cy="458520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8">
            <a:extLst>
              <a:ext uri="{FF2B5EF4-FFF2-40B4-BE49-F238E27FC236}">
                <a16:creationId xmlns:a16="http://schemas.microsoft.com/office/drawing/2014/main" id="{B7E4A740-3A69-42A5-8AC0-3905D518F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009" y="609600"/>
            <a:ext cx="82296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txBody>
          <a:bodyPr/>
          <a:lstStyle/>
          <a:p>
            <a:endParaRPr lang="tr-TR"/>
          </a:p>
        </p:txBody>
      </p:sp>
      <p:grpSp>
        <p:nvGrpSpPr>
          <p:cNvPr id="18" name="Group 20">
            <a:extLst>
              <a:ext uri="{FF2B5EF4-FFF2-40B4-BE49-F238E27FC236}">
                <a16:creationId xmlns:a16="http://schemas.microsoft.com/office/drawing/2014/main" id="{8283C010-53D7-404B-9300-DB1BAE1EAE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9176000" cy="658368"/>
            <a:chOff x="-18288" y="3128956"/>
            <a:chExt cx="12234672" cy="658368"/>
          </a:xfrm>
        </p:grpSpPr>
        <p:sp useBgFill="1">
          <p:nvSpPr>
            <p:cNvPr id="20" name="Rounded Rectangle 21">
              <a:extLst>
                <a:ext uri="{FF2B5EF4-FFF2-40B4-BE49-F238E27FC236}">
                  <a16:creationId xmlns:a16="http://schemas.microsoft.com/office/drawing/2014/main" id="{DFC03671-D6D3-4BA9-AD3E-6ADE11D07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3" name="Picture 22">
              <a:extLst>
                <a:ext uri="{FF2B5EF4-FFF2-40B4-BE49-F238E27FC236}">
                  <a16:creationId xmlns:a16="http://schemas.microsoft.com/office/drawing/2014/main" id="{DFD51935-8C23-4BCB-987B-F5AC9E3D94C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26" name="Rounded Rectangle 27">
              <a:extLst>
                <a:ext uri="{FF2B5EF4-FFF2-40B4-BE49-F238E27FC236}">
                  <a16:creationId xmlns:a16="http://schemas.microsoft.com/office/drawing/2014/main" id="{72D5A197-23EF-4751-9E72-FEB79910E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5" name="Picture 24">
              <a:extLst>
                <a:ext uri="{FF2B5EF4-FFF2-40B4-BE49-F238E27FC236}">
                  <a16:creationId xmlns:a16="http://schemas.microsoft.com/office/drawing/2014/main" id="{5DD7E4D1-EC3E-4109-9647-9E6652A92D3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27" name="Metin kutusu 26">
            <a:extLst>
              <a:ext uri="{FF2B5EF4-FFF2-40B4-BE49-F238E27FC236}">
                <a16:creationId xmlns:a16="http://schemas.microsoft.com/office/drawing/2014/main" id="{02EBB6A9-85CA-A709-2B02-1987904E5551}"/>
              </a:ext>
            </a:extLst>
          </p:cNvPr>
          <p:cNvSpPr txBox="1"/>
          <p:nvPr/>
        </p:nvSpPr>
        <p:spPr>
          <a:xfrm>
            <a:off x="1219200" y="5257800"/>
            <a:ext cx="7162800" cy="1015663"/>
          </a:xfrm>
          <a:prstGeom prst="rect">
            <a:avLst/>
          </a:prstGeom>
          <a:noFill/>
        </p:spPr>
        <p:txBody>
          <a:bodyPr wrap="square">
            <a:spAutoFit/>
          </a:bodyPr>
          <a:lstStyle/>
          <a:p>
            <a:pPr algn="just"/>
            <a:r>
              <a:rPr lang="tr-TR" sz="2000">
                <a:latin typeface="Cambria" panose="02040503050406030204" pitchFamily="18" charset="0"/>
                <a:ea typeface="Cambria" panose="02040503050406030204" pitchFamily="18" charset="0"/>
              </a:rPr>
              <a:t>Başta balık eti olmak üzere, karaciğer, böbrek gibi organ etleri ve diğer etler, kuru baklagiller, yağlı tohumlar, maya, süt ve sebzelerde bulunur</a:t>
            </a:r>
            <a:endParaRPr lang="tr-TR"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12549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65720" y="457200"/>
            <a:ext cx="8171815" cy="1136850"/>
          </a:xfrm>
          <a:prstGeom prst="rect">
            <a:avLst/>
          </a:prstGeom>
          <a:noFill/>
        </p:spPr>
        <p:txBody>
          <a:bodyPr vert="horz" wrap="square" lIns="0" tIns="28575" rIns="0" bIns="0" rtlCol="0">
            <a:spAutoFit/>
          </a:bodyPr>
          <a:lstStyle/>
          <a:p>
            <a:pPr algn="ctr">
              <a:lnSpc>
                <a:spcPct val="100000"/>
              </a:lnSpc>
              <a:spcBef>
                <a:spcPts val="225"/>
              </a:spcBef>
              <a:tabLst>
                <a:tab pos="1315720" algn="l"/>
                <a:tab pos="2010410" algn="l"/>
                <a:tab pos="3573145" algn="l"/>
              </a:tabLst>
            </a:pPr>
            <a:r>
              <a:rPr sz="3600" b="1" spc="265" dirty="0">
                <a:latin typeface="Cambria"/>
                <a:cs typeface="Cambria"/>
              </a:rPr>
              <a:t>Suda	</a:t>
            </a:r>
            <a:r>
              <a:rPr sz="3600" b="1" spc="210" dirty="0">
                <a:latin typeface="Cambria"/>
                <a:cs typeface="Cambria"/>
              </a:rPr>
              <a:t>ve	</a:t>
            </a:r>
            <a:r>
              <a:rPr sz="3600" b="1" spc="204" dirty="0">
                <a:latin typeface="Cambria"/>
                <a:cs typeface="Cambria"/>
              </a:rPr>
              <a:t>Yağda	</a:t>
            </a:r>
            <a:r>
              <a:rPr sz="3600" b="1" spc="290" dirty="0">
                <a:latin typeface="Cambria"/>
                <a:cs typeface="Cambria"/>
              </a:rPr>
              <a:t>Çözünen</a:t>
            </a:r>
            <a:endParaRPr sz="3600">
              <a:latin typeface="Cambria"/>
              <a:cs typeface="Cambria"/>
            </a:endParaRPr>
          </a:p>
          <a:p>
            <a:pPr algn="ctr">
              <a:lnSpc>
                <a:spcPct val="100000"/>
              </a:lnSpc>
              <a:spcBef>
                <a:spcPts val="5"/>
              </a:spcBef>
            </a:pPr>
            <a:r>
              <a:rPr sz="3600" b="1" spc="200" dirty="0">
                <a:latin typeface="Cambria"/>
                <a:cs typeface="Cambria"/>
              </a:rPr>
              <a:t>Vitaminler</a:t>
            </a:r>
            <a:endParaRPr sz="3600">
              <a:latin typeface="Cambria"/>
              <a:cs typeface="Cambria"/>
            </a:endParaRPr>
          </a:p>
        </p:txBody>
      </p:sp>
      <p:sp>
        <p:nvSpPr>
          <p:cNvPr id="3" name="object 3"/>
          <p:cNvSpPr txBox="1"/>
          <p:nvPr/>
        </p:nvSpPr>
        <p:spPr>
          <a:xfrm>
            <a:off x="252730" y="1748878"/>
            <a:ext cx="4239644" cy="3574697"/>
          </a:xfrm>
          <a:prstGeom prst="rect">
            <a:avLst/>
          </a:prstGeom>
          <a:solidFill>
            <a:schemeClr val="accent4">
              <a:lumMod val="60000"/>
              <a:lumOff val="40000"/>
            </a:schemeClr>
          </a:solidFill>
        </p:spPr>
        <p:txBody>
          <a:bodyPr vert="horz" wrap="square" lIns="0" tIns="34925" rIns="0" bIns="0" rtlCol="0">
            <a:spAutoFit/>
          </a:bodyPr>
          <a:lstStyle/>
          <a:p>
            <a:pPr marL="90170">
              <a:spcBef>
                <a:spcPts val="5"/>
              </a:spcBef>
              <a:spcAft>
                <a:spcPts val="1200"/>
              </a:spcAft>
              <a:buSzPct val="95833"/>
              <a:tabLst>
                <a:tab pos="198755" algn="l"/>
              </a:tabLst>
            </a:pPr>
            <a:r>
              <a:rPr lang="tr-TR" sz="2000" b="1" spc="204" dirty="0">
                <a:uFill>
                  <a:solidFill>
                    <a:srgbClr val="DBEDF4"/>
                  </a:solidFill>
                </a:uFill>
                <a:latin typeface="Cambria"/>
                <a:cs typeface="Cambria"/>
              </a:rPr>
              <a:t>SUDA</a:t>
            </a:r>
            <a:r>
              <a:rPr lang="tr-TR" sz="2000" b="1" spc="240" dirty="0">
                <a:uFill>
                  <a:solidFill>
                    <a:srgbClr val="DBEDF4"/>
                  </a:solidFill>
                </a:uFill>
                <a:latin typeface="Cambria"/>
                <a:cs typeface="Cambria"/>
              </a:rPr>
              <a:t> </a:t>
            </a:r>
            <a:r>
              <a:rPr lang="tr-TR" sz="2000" b="1" spc="245" dirty="0">
                <a:uFill>
                  <a:solidFill>
                    <a:srgbClr val="DBEDF4"/>
                  </a:solidFill>
                </a:uFill>
                <a:latin typeface="Cambria"/>
                <a:cs typeface="Cambria"/>
              </a:rPr>
              <a:t>ÇÖZÜNENLER</a:t>
            </a:r>
            <a:endParaRPr lang="tr-TR" sz="2000" dirty="0">
              <a:latin typeface="Cambria"/>
              <a:cs typeface="Cambria"/>
            </a:endParaRPr>
          </a:p>
          <a:p>
            <a:pPr marL="547370" indent="-457200">
              <a:lnSpc>
                <a:spcPct val="100000"/>
              </a:lnSpc>
              <a:spcBef>
                <a:spcPts val="5"/>
              </a:spcBef>
              <a:spcAft>
                <a:spcPts val="1200"/>
              </a:spcAft>
              <a:buSzPct val="95833"/>
              <a:buFont typeface="+mj-lt"/>
              <a:buAutoNum type="arabicPeriod"/>
              <a:tabLst>
                <a:tab pos="198755" algn="l"/>
              </a:tabLst>
            </a:pPr>
            <a:r>
              <a:rPr lang="tr-TR" sz="2000" b="1" spc="130" dirty="0">
                <a:solidFill>
                  <a:schemeClr val="bg1"/>
                </a:solidFill>
                <a:latin typeface="Cambria"/>
                <a:cs typeface="Cambria"/>
              </a:rPr>
              <a:t>D</a:t>
            </a:r>
            <a:r>
              <a:rPr sz="2000" b="1" spc="130" dirty="0" err="1">
                <a:solidFill>
                  <a:schemeClr val="bg1"/>
                </a:solidFill>
                <a:latin typeface="Cambria"/>
                <a:cs typeface="Cambria"/>
              </a:rPr>
              <a:t>irekt</a:t>
            </a:r>
            <a:r>
              <a:rPr sz="2000" b="1" spc="260" dirty="0">
                <a:solidFill>
                  <a:schemeClr val="bg1"/>
                </a:solidFill>
                <a:latin typeface="Cambria"/>
                <a:cs typeface="Cambria"/>
              </a:rPr>
              <a:t> </a:t>
            </a:r>
            <a:r>
              <a:rPr sz="2000" b="1" spc="135" dirty="0">
                <a:solidFill>
                  <a:schemeClr val="bg1"/>
                </a:solidFill>
                <a:latin typeface="Cambria"/>
                <a:cs typeface="Cambria"/>
              </a:rPr>
              <a:t>kana</a:t>
            </a:r>
            <a:r>
              <a:rPr sz="2000" b="1" spc="270" dirty="0">
                <a:solidFill>
                  <a:schemeClr val="bg1"/>
                </a:solidFill>
                <a:latin typeface="Cambria"/>
                <a:cs typeface="Cambria"/>
              </a:rPr>
              <a:t> </a:t>
            </a:r>
            <a:r>
              <a:rPr sz="2000" b="1" spc="95" dirty="0" err="1">
                <a:solidFill>
                  <a:schemeClr val="bg1"/>
                </a:solidFill>
                <a:latin typeface="Cambria"/>
                <a:cs typeface="Cambria"/>
              </a:rPr>
              <a:t>geçerler</a:t>
            </a:r>
            <a:endParaRPr sz="2000" dirty="0">
              <a:solidFill>
                <a:schemeClr val="bg1"/>
              </a:solidFill>
              <a:latin typeface="Cambria"/>
              <a:cs typeface="Cambria"/>
            </a:endParaRPr>
          </a:p>
          <a:p>
            <a:pPr marL="547370" indent="-457200">
              <a:lnSpc>
                <a:spcPct val="100000"/>
              </a:lnSpc>
              <a:spcAft>
                <a:spcPts val="1200"/>
              </a:spcAft>
              <a:buSzPct val="95833"/>
              <a:buFont typeface="+mj-lt"/>
              <a:buAutoNum type="arabicPeriod"/>
              <a:tabLst>
                <a:tab pos="198755" algn="l"/>
              </a:tabLst>
            </a:pPr>
            <a:r>
              <a:rPr sz="2000" b="1" spc="135" dirty="0" err="1">
                <a:solidFill>
                  <a:schemeClr val="bg1"/>
                </a:solidFill>
                <a:latin typeface="Cambria"/>
                <a:cs typeface="Cambria"/>
              </a:rPr>
              <a:t>Serbest</a:t>
            </a:r>
            <a:r>
              <a:rPr sz="2000" b="1" spc="229" dirty="0">
                <a:solidFill>
                  <a:schemeClr val="bg1"/>
                </a:solidFill>
                <a:latin typeface="Cambria"/>
                <a:cs typeface="Cambria"/>
              </a:rPr>
              <a:t> </a:t>
            </a:r>
            <a:r>
              <a:rPr sz="2000" b="1" spc="105" dirty="0" err="1">
                <a:solidFill>
                  <a:schemeClr val="bg1"/>
                </a:solidFill>
                <a:latin typeface="Cambria"/>
                <a:cs typeface="Cambria"/>
              </a:rPr>
              <a:t>taşınırlar</a:t>
            </a:r>
            <a:endParaRPr sz="2000" dirty="0">
              <a:solidFill>
                <a:schemeClr val="bg1"/>
              </a:solidFill>
              <a:latin typeface="Cambria"/>
              <a:cs typeface="Cambria"/>
            </a:endParaRPr>
          </a:p>
          <a:p>
            <a:pPr marL="548005" marR="215900" indent="-457200">
              <a:lnSpc>
                <a:spcPct val="100000"/>
              </a:lnSpc>
              <a:spcAft>
                <a:spcPts val="1200"/>
              </a:spcAft>
              <a:buSzPct val="95833"/>
              <a:buFont typeface="+mj-lt"/>
              <a:buAutoNum type="arabicPeriod"/>
              <a:tabLst>
                <a:tab pos="198755" algn="l"/>
              </a:tabLst>
            </a:pPr>
            <a:r>
              <a:rPr sz="2000" b="1" spc="145" dirty="0">
                <a:solidFill>
                  <a:schemeClr val="bg1"/>
                </a:solidFill>
                <a:latin typeface="Cambria"/>
                <a:cs typeface="Cambria"/>
              </a:rPr>
              <a:t>Fazlası</a:t>
            </a:r>
            <a:r>
              <a:rPr sz="2000" b="1" spc="275" dirty="0">
                <a:solidFill>
                  <a:schemeClr val="bg1"/>
                </a:solidFill>
                <a:latin typeface="Cambria"/>
                <a:cs typeface="Cambria"/>
              </a:rPr>
              <a:t> </a:t>
            </a:r>
            <a:r>
              <a:rPr sz="2000" b="1" spc="65" dirty="0" err="1">
                <a:solidFill>
                  <a:schemeClr val="bg1"/>
                </a:solidFill>
                <a:latin typeface="Cambria"/>
                <a:cs typeface="Cambria"/>
              </a:rPr>
              <a:t>böbrekler</a:t>
            </a:r>
            <a:r>
              <a:rPr sz="2000" b="1" spc="65" dirty="0">
                <a:solidFill>
                  <a:schemeClr val="bg1"/>
                </a:solidFill>
                <a:latin typeface="Cambria"/>
                <a:cs typeface="Cambria"/>
              </a:rPr>
              <a:t> </a:t>
            </a:r>
            <a:r>
              <a:rPr sz="2000" b="1" spc="70" dirty="0">
                <a:solidFill>
                  <a:schemeClr val="bg1"/>
                </a:solidFill>
                <a:latin typeface="Cambria"/>
                <a:cs typeface="Cambria"/>
              </a:rPr>
              <a:t> </a:t>
            </a:r>
            <a:r>
              <a:rPr sz="2000" b="1" spc="120" dirty="0">
                <a:solidFill>
                  <a:schemeClr val="bg1"/>
                </a:solidFill>
                <a:latin typeface="Cambria"/>
                <a:cs typeface="Cambria"/>
              </a:rPr>
              <a:t>tarafından</a:t>
            </a:r>
            <a:r>
              <a:rPr sz="2000" b="1" spc="240" dirty="0">
                <a:solidFill>
                  <a:schemeClr val="bg1"/>
                </a:solidFill>
                <a:latin typeface="Cambria"/>
                <a:cs typeface="Cambria"/>
              </a:rPr>
              <a:t> </a:t>
            </a:r>
            <a:r>
              <a:rPr sz="2000" b="1" spc="105" dirty="0">
                <a:solidFill>
                  <a:schemeClr val="bg1"/>
                </a:solidFill>
                <a:latin typeface="Cambria"/>
                <a:cs typeface="Cambria"/>
              </a:rPr>
              <a:t>uzaklaştırılır</a:t>
            </a:r>
            <a:endParaRPr sz="2000" dirty="0">
              <a:solidFill>
                <a:schemeClr val="bg1"/>
              </a:solidFill>
              <a:latin typeface="Cambria"/>
              <a:cs typeface="Cambria"/>
            </a:endParaRPr>
          </a:p>
          <a:p>
            <a:pPr marL="548005" marR="1192530" indent="-457200">
              <a:lnSpc>
                <a:spcPct val="100000"/>
              </a:lnSpc>
              <a:spcAft>
                <a:spcPts val="1200"/>
              </a:spcAft>
              <a:buSzPct val="95833"/>
              <a:buFont typeface="+mj-lt"/>
              <a:buAutoNum type="arabicPeriod"/>
              <a:tabLst>
                <a:tab pos="198755" algn="l"/>
              </a:tabLst>
            </a:pPr>
            <a:r>
              <a:rPr sz="2000" b="1" spc="135" dirty="0" err="1">
                <a:solidFill>
                  <a:schemeClr val="bg1"/>
                </a:solidFill>
                <a:uFill>
                  <a:solidFill>
                    <a:srgbClr val="FFFFFF"/>
                  </a:solidFill>
                </a:uFill>
                <a:latin typeface="Cambria"/>
                <a:cs typeface="Cambria"/>
              </a:rPr>
              <a:t>Toksik</a:t>
            </a:r>
            <a:r>
              <a:rPr lang="tr-TR" sz="2000" b="1" spc="220" dirty="0">
                <a:solidFill>
                  <a:schemeClr val="bg1"/>
                </a:solidFill>
                <a:uFill>
                  <a:solidFill>
                    <a:srgbClr val="FFFFFF"/>
                  </a:solidFill>
                </a:uFill>
                <a:latin typeface="Cambria"/>
                <a:cs typeface="Cambria"/>
              </a:rPr>
              <a:t> </a:t>
            </a:r>
            <a:r>
              <a:rPr sz="2000" b="1" spc="114" dirty="0" err="1">
                <a:solidFill>
                  <a:schemeClr val="bg1"/>
                </a:solidFill>
                <a:uFill>
                  <a:solidFill>
                    <a:srgbClr val="FFFFFF"/>
                  </a:solidFill>
                </a:uFill>
                <a:latin typeface="Cambria"/>
                <a:cs typeface="Cambria"/>
              </a:rPr>
              <a:t>düzeylere</a:t>
            </a:r>
            <a:r>
              <a:rPr lang="tr-TR" sz="2000" b="1" spc="114" dirty="0">
                <a:solidFill>
                  <a:schemeClr val="bg1"/>
                </a:solidFill>
                <a:uFill>
                  <a:solidFill>
                    <a:srgbClr val="FFFFFF"/>
                  </a:solidFill>
                </a:uFill>
                <a:latin typeface="Cambria"/>
                <a:cs typeface="Cambria"/>
              </a:rPr>
              <a:t> </a:t>
            </a:r>
            <a:r>
              <a:rPr sz="2000" b="1" spc="110" dirty="0" err="1">
                <a:solidFill>
                  <a:schemeClr val="bg1"/>
                </a:solidFill>
                <a:uFill>
                  <a:solidFill>
                    <a:srgbClr val="FFFFFF"/>
                  </a:solidFill>
                </a:uFill>
                <a:latin typeface="Cambria"/>
                <a:cs typeface="Cambria"/>
              </a:rPr>
              <a:t>nadiren</a:t>
            </a:r>
            <a:r>
              <a:rPr sz="2000" b="1" spc="250" dirty="0">
                <a:solidFill>
                  <a:schemeClr val="bg1"/>
                </a:solidFill>
                <a:uFill>
                  <a:solidFill>
                    <a:srgbClr val="FFFFFF"/>
                  </a:solidFill>
                </a:uFill>
                <a:latin typeface="Cambria"/>
                <a:cs typeface="Cambria"/>
              </a:rPr>
              <a:t> </a:t>
            </a:r>
            <a:r>
              <a:rPr sz="2000" b="1" spc="80" dirty="0" err="1">
                <a:solidFill>
                  <a:schemeClr val="bg1"/>
                </a:solidFill>
                <a:uFill>
                  <a:solidFill>
                    <a:srgbClr val="FFFFFF"/>
                  </a:solidFill>
                </a:uFill>
                <a:latin typeface="Cambria"/>
                <a:cs typeface="Cambria"/>
              </a:rPr>
              <a:t>ulaşırlar</a:t>
            </a:r>
            <a:endParaRPr sz="2000" dirty="0">
              <a:solidFill>
                <a:schemeClr val="bg1"/>
              </a:solidFill>
              <a:latin typeface="Cambria"/>
              <a:cs typeface="Cambria"/>
            </a:endParaRPr>
          </a:p>
          <a:p>
            <a:pPr marL="548005" marR="388620" indent="-457200">
              <a:lnSpc>
                <a:spcPct val="100000"/>
              </a:lnSpc>
              <a:spcAft>
                <a:spcPts val="1200"/>
              </a:spcAft>
              <a:buSzPct val="95833"/>
              <a:buFont typeface="+mj-lt"/>
              <a:buAutoNum type="arabicPeriod"/>
              <a:tabLst>
                <a:tab pos="198755" algn="l"/>
              </a:tabLst>
            </a:pPr>
            <a:r>
              <a:rPr sz="2000" b="1" spc="204" dirty="0">
                <a:solidFill>
                  <a:schemeClr val="bg1"/>
                </a:solidFill>
                <a:latin typeface="Cambria"/>
                <a:cs typeface="Cambria"/>
              </a:rPr>
              <a:t>Sık</a:t>
            </a:r>
            <a:r>
              <a:rPr sz="2000" b="1" spc="254" dirty="0">
                <a:solidFill>
                  <a:schemeClr val="bg1"/>
                </a:solidFill>
                <a:latin typeface="Cambria"/>
                <a:cs typeface="Cambria"/>
              </a:rPr>
              <a:t> </a:t>
            </a:r>
            <a:r>
              <a:rPr sz="2000" b="1" spc="135" dirty="0">
                <a:solidFill>
                  <a:schemeClr val="bg1"/>
                </a:solidFill>
                <a:latin typeface="Cambria"/>
                <a:cs typeface="Cambria"/>
              </a:rPr>
              <a:t>ve</a:t>
            </a:r>
            <a:r>
              <a:rPr sz="2000" b="1" spc="250" dirty="0">
                <a:solidFill>
                  <a:schemeClr val="bg1"/>
                </a:solidFill>
                <a:latin typeface="Cambria"/>
                <a:cs typeface="Cambria"/>
              </a:rPr>
              <a:t> </a:t>
            </a:r>
            <a:r>
              <a:rPr sz="2000" b="1" spc="175" dirty="0">
                <a:solidFill>
                  <a:schemeClr val="bg1"/>
                </a:solidFill>
                <a:latin typeface="Cambria"/>
                <a:cs typeface="Cambria"/>
              </a:rPr>
              <a:t>küçük</a:t>
            </a:r>
            <a:r>
              <a:rPr sz="2000" b="1" spc="270" dirty="0">
                <a:solidFill>
                  <a:schemeClr val="bg1"/>
                </a:solidFill>
                <a:latin typeface="Cambria"/>
                <a:cs typeface="Cambria"/>
              </a:rPr>
              <a:t> </a:t>
            </a:r>
            <a:r>
              <a:rPr sz="2000" b="1" spc="95" dirty="0">
                <a:solidFill>
                  <a:schemeClr val="bg1"/>
                </a:solidFill>
                <a:latin typeface="Cambria"/>
                <a:cs typeface="Cambria"/>
              </a:rPr>
              <a:t>dozlarda </a:t>
            </a:r>
            <a:r>
              <a:rPr sz="2000" b="1" spc="-515" dirty="0">
                <a:solidFill>
                  <a:schemeClr val="bg1"/>
                </a:solidFill>
                <a:latin typeface="Cambria"/>
                <a:cs typeface="Cambria"/>
              </a:rPr>
              <a:t> </a:t>
            </a:r>
            <a:r>
              <a:rPr sz="2000" b="1" spc="110" dirty="0">
                <a:solidFill>
                  <a:schemeClr val="bg1"/>
                </a:solidFill>
                <a:latin typeface="Cambria"/>
                <a:cs typeface="Cambria"/>
              </a:rPr>
              <a:t>alınmalıdır</a:t>
            </a:r>
            <a:r>
              <a:rPr sz="2000" b="1" spc="245" dirty="0">
                <a:solidFill>
                  <a:schemeClr val="bg1"/>
                </a:solidFill>
                <a:latin typeface="Cambria"/>
                <a:cs typeface="Cambria"/>
              </a:rPr>
              <a:t> </a:t>
            </a:r>
            <a:r>
              <a:rPr sz="2000" b="1" spc="35" dirty="0">
                <a:solidFill>
                  <a:schemeClr val="bg1"/>
                </a:solidFill>
                <a:latin typeface="Cambria"/>
                <a:cs typeface="Cambria"/>
              </a:rPr>
              <a:t>(1-3</a:t>
            </a:r>
            <a:r>
              <a:rPr sz="2000" b="1" spc="275" dirty="0">
                <a:solidFill>
                  <a:schemeClr val="bg1"/>
                </a:solidFill>
                <a:latin typeface="Cambria"/>
                <a:cs typeface="Cambria"/>
              </a:rPr>
              <a:t> </a:t>
            </a:r>
            <a:r>
              <a:rPr sz="2000" b="1" spc="65" dirty="0" err="1">
                <a:solidFill>
                  <a:schemeClr val="bg1"/>
                </a:solidFill>
                <a:latin typeface="Cambria"/>
                <a:cs typeface="Cambria"/>
              </a:rPr>
              <a:t>gün</a:t>
            </a:r>
            <a:r>
              <a:rPr sz="2000" b="1" spc="65" dirty="0">
                <a:solidFill>
                  <a:schemeClr val="bg1"/>
                </a:solidFill>
                <a:latin typeface="Cambria"/>
                <a:cs typeface="Cambria"/>
              </a:rPr>
              <a:t>)</a:t>
            </a:r>
            <a:endParaRPr lang="tr-TR" sz="2000" b="1" spc="65" dirty="0">
              <a:solidFill>
                <a:schemeClr val="bg1"/>
              </a:solidFill>
              <a:latin typeface="Cambria"/>
              <a:cs typeface="Cambria"/>
            </a:endParaRPr>
          </a:p>
        </p:txBody>
      </p:sp>
      <p:sp>
        <p:nvSpPr>
          <p:cNvPr id="5" name="object 5"/>
          <p:cNvSpPr txBox="1"/>
          <p:nvPr/>
        </p:nvSpPr>
        <p:spPr>
          <a:xfrm>
            <a:off x="4651627" y="1735626"/>
            <a:ext cx="4085907" cy="4475584"/>
          </a:xfrm>
          <a:prstGeom prst="rect">
            <a:avLst/>
          </a:prstGeom>
          <a:solidFill>
            <a:schemeClr val="accent4">
              <a:lumMod val="60000"/>
              <a:lumOff val="40000"/>
            </a:schemeClr>
          </a:solidFill>
        </p:spPr>
        <p:txBody>
          <a:bodyPr vert="horz" wrap="square" lIns="0" tIns="12700" rIns="0" bIns="0" rtlCol="0">
            <a:spAutoFit/>
          </a:bodyPr>
          <a:lstStyle/>
          <a:p>
            <a:pPr marL="12700">
              <a:lnSpc>
                <a:spcPct val="100000"/>
              </a:lnSpc>
              <a:spcBef>
                <a:spcPts val="100"/>
              </a:spcBef>
              <a:spcAft>
                <a:spcPts val="1200"/>
              </a:spcAft>
            </a:pPr>
            <a:r>
              <a:rPr sz="2000" b="1" spc="240" dirty="0">
                <a:uFill>
                  <a:solidFill>
                    <a:srgbClr val="DBEDF4"/>
                  </a:solidFill>
                </a:uFill>
                <a:latin typeface="Cambria"/>
                <a:cs typeface="Cambria"/>
              </a:rPr>
              <a:t>YAČDA</a:t>
            </a:r>
            <a:r>
              <a:rPr sz="2000" b="1" spc="229" dirty="0">
                <a:uFill>
                  <a:solidFill>
                    <a:srgbClr val="DBEDF4"/>
                  </a:solidFill>
                </a:uFill>
                <a:latin typeface="Cambria"/>
                <a:cs typeface="Cambria"/>
              </a:rPr>
              <a:t> </a:t>
            </a:r>
            <a:r>
              <a:rPr sz="2000" b="1" spc="245" dirty="0">
                <a:uFill>
                  <a:solidFill>
                    <a:srgbClr val="DBEDF4"/>
                  </a:solidFill>
                </a:uFill>
                <a:latin typeface="Cambria"/>
                <a:cs typeface="Cambria"/>
              </a:rPr>
              <a:t>ÇÖZÜNENLER</a:t>
            </a:r>
            <a:endParaRPr sz="2000" dirty="0">
              <a:latin typeface="Cambria"/>
              <a:cs typeface="Cambria"/>
            </a:endParaRPr>
          </a:p>
          <a:p>
            <a:pPr marL="469900" marR="5080" indent="-457200">
              <a:lnSpc>
                <a:spcPct val="100000"/>
              </a:lnSpc>
              <a:spcAft>
                <a:spcPts val="1200"/>
              </a:spcAft>
              <a:buSzPct val="95833"/>
              <a:buFont typeface="+mj-lt"/>
              <a:buAutoNum type="arabicPeriod"/>
              <a:tabLst>
                <a:tab pos="120650" algn="l"/>
              </a:tabLst>
            </a:pPr>
            <a:r>
              <a:rPr sz="2000" b="1" spc="204" dirty="0">
                <a:solidFill>
                  <a:schemeClr val="bg1"/>
                </a:solidFill>
                <a:latin typeface="Cambria"/>
                <a:cs typeface="Cambria"/>
              </a:rPr>
              <a:t>Önce</a:t>
            </a:r>
            <a:r>
              <a:rPr sz="2000" b="1" spc="254" dirty="0">
                <a:solidFill>
                  <a:schemeClr val="bg1"/>
                </a:solidFill>
                <a:latin typeface="Cambria"/>
                <a:cs typeface="Cambria"/>
              </a:rPr>
              <a:t> </a:t>
            </a:r>
            <a:r>
              <a:rPr sz="2000" b="1" spc="125" dirty="0">
                <a:solidFill>
                  <a:schemeClr val="bg1"/>
                </a:solidFill>
                <a:latin typeface="Cambria"/>
                <a:cs typeface="Cambria"/>
              </a:rPr>
              <a:t>lenfe</a:t>
            </a:r>
            <a:r>
              <a:rPr sz="2000" b="1" spc="245" dirty="0">
                <a:solidFill>
                  <a:schemeClr val="bg1"/>
                </a:solidFill>
                <a:latin typeface="Cambria"/>
                <a:cs typeface="Cambria"/>
              </a:rPr>
              <a:t> </a:t>
            </a:r>
            <a:r>
              <a:rPr sz="2000" b="1" spc="105" dirty="0">
                <a:solidFill>
                  <a:schemeClr val="bg1"/>
                </a:solidFill>
                <a:latin typeface="Cambria"/>
                <a:cs typeface="Cambria"/>
              </a:rPr>
              <a:t>sonra</a:t>
            </a:r>
            <a:r>
              <a:rPr sz="2000" b="1" spc="254" dirty="0">
                <a:solidFill>
                  <a:schemeClr val="bg1"/>
                </a:solidFill>
                <a:latin typeface="Cambria"/>
                <a:cs typeface="Cambria"/>
              </a:rPr>
              <a:t> </a:t>
            </a:r>
            <a:r>
              <a:rPr sz="2000" b="1" spc="135" dirty="0">
                <a:solidFill>
                  <a:schemeClr val="bg1"/>
                </a:solidFill>
                <a:latin typeface="Cambria"/>
                <a:cs typeface="Cambria"/>
              </a:rPr>
              <a:t>kana </a:t>
            </a:r>
            <a:r>
              <a:rPr sz="2000" b="1" spc="-509" dirty="0">
                <a:solidFill>
                  <a:schemeClr val="bg1"/>
                </a:solidFill>
                <a:latin typeface="Cambria"/>
                <a:cs typeface="Cambria"/>
              </a:rPr>
              <a:t> </a:t>
            </a:r>
            <a:r>
              <a:rPr sz="2000" b="1" spc="95" dirty="0">
                <a:solidFill>
                  <a:schemeClr val="bg1"/>
                </a:solidFill>
                <a:latin typeface="Cambria"/>
                <a:cs typeface="Cambria"/>
              </a:rPr>
              <a:t>geçerler</a:t>
            </a:r>
            <a:endParaRPr sz="2000" dirty="0">
              <a:solidFill>
                <a:schemeClr val="bg1"/>
              </a:solidFill>
              <a:latin typeface="Cambria"/>
              <a:cs typeface="Cambria"/>
            </a:endParaRPr>
          </a:p>
          <a:p>
            <a:pPr marL="469900" marR="681990" indent="-457200">
              <a:lnSpc>
                <a:spcPct val="100000"/>
              </a:lnSpc>
              <a:spcAft>
                <a:spcPts val="1200"/>
              </a:spcAft>
              <a:buSzPct val="95833"/>
              <a:buFont typeface="+mj-lt"/>
              <a:buAutoNum type="arabicPeriod"/>
              <a:tabLst>
                <a:tab pos="223520" algn="l"/>
              </a:tabLst>
            </a:pPr>
            <a:r>
              <a:rPr sz="2000" b="1" spc="114" dirty="0" err="1">
                <a:solidFill>
                  <a:schemeClr val="bg1"/>
                </a:solidFill>
                <a:latin typeface="Cambria"/>
                <a:cs typeface="Cambria"/>
              </a:rPr>
              <a:t>Protein</a:t>
            </a:r>
            <a:r>
              <a:rPr sz="2000" b="1" spc="120" dirty="0" err="1">
                <a:solidFill>
                  <a:schemeClr val="bg1"/>
                </a:solidFill>
                <a:latin typeface="Cambria"/>
                <a:cs typeface="Cambria"/>
              </a:rPr>
              <a:t>taşıyı</a:t>
            </a:r>
            <a:r>
              <a:rPr lang="tr-TR" sz="2000" b="1" spc="120" dirty="0" err="1">
                <a:solidFill>
                  <a:schemeClr val="bg1"/>
                </a:solidFill>
                <a:latin typeface="Cambria"/>
                <a:cs typeface="Cambria"/>
              </a:rPr>
              <a:t>cı</a:t>
            </a:r>
            <a:r>
              <a:rPr sz="2000" b="1" spc="120" dirty="0" err="1">
                <a:solidFill>
                  <a:schemeClr val="bg1"/>
                </a:solidFill>
                <a:latin typeface="Cambria"/>
                <a:cs typeface="Cambria"/>
              </a:rPr>
              <a:t>lara</a:t>
            </a:r>
            <a:r>
              <a:rPr sz="2000" b="1" spc="120" dirty="0">
                <a:solidFill>
                  <a:schemeClr val="bg1"/>
                </a:solidFill>
                <a:latin typeface="Cambria"/>
                <a:cs typeface="Cambria"/>
              </a:rPr>
              <a:t> </a:t>
            </a:r>
            <a:r>
              <a:rPr sz="2000" b="1" spc="-515" dirty="0">
                <a:solidFill>
                  <a:schemeClr val="bg1"/>
                </a:solidFill>
                <a:latin typeface="Cambria"/>
                <a:cs typeface="Cambria"/>
              </a:rPr>
              <a:t> </a:t>
            </a:r>
            <a:r>
              <a:rPr sz="2000" b="1" spc="130" dirty="0">
                <a:solidFill>
                  <a:schemeClr val="bg1"/>
                </a:solidFill>
                <a:latin typeface="Cambria"/>
                <a:cs typeface="Cambria"/>
              </a:rPr>
              <a:t>gereksinim</a:t>
            </a:r>
            <a:r>
              <a:rPr sz="2000" b="1" spc="240" dirty="0">
                <a:solidFill>
                  <a:schemeClr val="bg1"/>
                </a:solidFill>
                <a:latin typeface="Cambria"/>
                <a:cs typeface="Cambria"/>
              </a:rPr>
              <a:t> </a:t>
            </a:r>
            <a:r>
              <a:rPr sz="2000" b="1" spc="75" dirty="0">
                <a:solidFill>
                  <a:schemeClr val="bg1"/>
                </a:solidFill>
                <a:latin typeface="Cambria"/>
                <a:cs typeface="Cambria"/>
              </a:rPr>
              <a:t>vardır</a:t>
            </a:r>
            <a:endParaRPr sz="2000" dirty="0">
              <a:solidFill>
                <a:schemeClr val="bg1"/>
              </a:solidFill>
              <a:latin typeface="Cambria"/>
              <a:cs typeface="Cambria"/>
            </a:endParaRPr>
          </a:p>
          <a:p>
            <a:pPr marL="469264" indent="-457200">
              <a:lnSpc>
                <a:spcPct val="100000"/>
              </a:lnSpc>
              <a:spcBef>
                <a:spcPts val="5"/>
              </a:spcBef>
              <a:spcAft>
                <a:spcPts val="1200"/>
              </a:spcAft>
              <a:buSzPct val="95833"/>
              <a:buFont typeface="+mj-lt"/>
              <a:buAutoNum type="arabicPeriod"/>
              <a:tabLst>
                <a:tab pos="120650" algn="l"/>
              </a:tabLst>
            </a:pPr>
            <a:r>
              <a:rPr sz="2000" b="1" spc="114" dirty="0">
                <a:solidFill>
                  <a:schemeClr val="bg1"/>
                </a:solidFill>
                <a:latin typeface="Cambria"/>
                <a:cs typeface="Cambria"/>
              </a:rPr>
              <a:t>Hücrelerde</a:t>
            </a:r>
            <a:r>
              <a:rPr sz="2000" b="1" spc="229" dirty="0">
                <a:solidFill>
                  <a:schemeClr val="bg1"/>
                </a:solidFill>
                <a:latin typeface="Cambria"/>
                <a:cs typeface="Cambria"/>
              </a:rPr>
              <a:t> </a:t>
            </a:r>
            <a:r>
              <a:rPr sz="2000" b="1" spc="150" dirty="0" err="1">
                <a:solidFill>
                  <a:schemeClr val="bg1"/>
                </a:solidFill>
                <a:latin typeface="Cambria"/>
                <a:cs typeface="Cambria"/>
              </a:rPr>
              <a:t>yağ</a:t>
            </a:r>
            <a:r>
              <a:rPr sz="2000" b="1" spc="250" dirty="0">
                <a:solidFill>
                  <a:schemeClr val="bg1"/>
                </a:solidFill>
                <a:latin typeface="Cambria"/>
                <a:cs typeface="Cambria"/>
              </a:rPr>
              <a:t> </a:t>
            </a:r>
            <a:r>
              <a:rPr sz="2000" b="1" spc="100" dirty="0" err="1">
                <a:solidFill>
                  <a:schemeClr val="bg1"/>
                </a:solidFill>
                <a:latin typeface="Cambria"/>
                <a:cs typeface="Cambria"/>
              </a:rPr>
              <a:t>ile</a:t>
            </a:r>
            <a:r>
              <a:rPr lang="tr-TR" sz="2000" dirty="0">
                <a:solidFill>
                  <a:schemeClr val="bg1"/>
                </a:solidFill>
                <a:latin typeface="Cambria"/>
                <a:cs typeface="Cambria"/>
              </a:rPr>
              <a:t> </a:t>
            </a:r>
            <a:r>
              <a:rPr sz="2000" b="1" spc="95" dirty="0" err="1">
                <a:solidFill>
                  <a:schemeClr val="bg1"/>
                </a:solidFill>
                <a:latin typeface="Cambria"/>
                <a:cs typeface="Cambria"/>
              </a:rPr>
              <a:t>birlikte</a:t>
            </a:r>
            <a:r>
              <a:rPr sz="2000" b="1" spc="245" dirty="0">
                <a:solidFill>
                  <a:schemeClr val="bg1"/>
                </a:solidFill>
                <a:latin typeface="Cambria"/>
                <a:cs typeface="Cambria"/>
              </a:rPr>
              <a:t> </a:t>
            </a:r>
            <a:r>
              <a:rPr sz="2000" b="1" spc="105" dirty="0">
                <a:solidFill>
                  <a:schemeClr val="bg1"/>
                </a:solidFill>
                <a:latin typeface="Cambria"/>
                <a:cs typeface="Cambria"/>
              </a:rPr>
              <a:t>depo</a:t>
            </a:r>
            <a:r>
              <a:rPr sz="2000" b="1" spc="275" dirty="0">
                <a:solidFill>
                  <a:schemeClr val="bg1"/>
                </a:solidFill>
                <a:latin typeface="Cambria"/>
                <a:cs typeface="Cambria"/>
              </a:rPr>
              <a:t> </a:t>
            </a:r>
            <a:r>
              <a:rPr sz="2000" b="1" spc="70" dirty="0">
                <a:solidFill>
                  <a:schemeClr val="bg1"/>
                </a:solidFill>
                <a:latin typeface="Cambria"/>
                <a:cs typeface="Cambria"/>
              </a:rPr>
              <a:t>edilirler</a:t>
            </a:r>
            <a:endParaRPr sz="2000" dirty="0">
              <a:solidFill>
                <a:schemeClr val="bg1"/>
              </a:solidFill>
              <a:latin typeface="Cambria"/>
              <a:cs typeface="Cambria"/>
            </a:endParaRPr>
          </a:p>
          <a:p>
            <a:pPr marL="469900" marR="325120" indent="-457200">
              <a:lnSpc>
                <a:spcPct val="100000"/>
              </a:lnSpc>
              <a:spcAft>
                <a:spcPts val="1200"/>
              </a:spcAft>
              <a:buSzPct val="95833"/>
              <a:buFont typeface="+mj-lt"/>
              <a:buAutoNum type="arabicPeriod"/>
              <a:tabLst>
                <a:tab pos="120650" algn="l"/>
              </a:tabLst>
            </a:pPr>
            <a:r>
              <a:rPr sz="2000" b="1" spc="155" dirty="0">
                <a:solidFill>
                  <a:schemeClr val="bg1"/>
                </a:solidFill>
                <a:uFill>
                  <a:solidFill>
                    <a:srgbClr val="FFFFFF"/>
                  </a:solidFill>
                </a:uFill>
                <a:latin typeface="Cambria"/>
                <a:cs typeface="Cambria"/>
              </a:rPr>
              <a:t>Fazla</a:t>
            </a:r>
            <a:r>
              <a:rPr sz="2000" b="1" spc="275" dirty="0">
                <a:solidFill>
                  <a:schemeClr val="bg1"/>
                </a:solidFill>
                <a:uFill>
                  <a:solidFill>
                    <a:srgbClr val="FFFFFF"/>
                  </a:solidFill>
                </a:uFill>
                <a:latin typeface="Cambria"/>
                <a:cs typeface="Cambria"/>
              </a:rPr>
              <a:t> </a:t>
            </a:r>
            <a:r>
              <a:rPr sz="2000" b="1" spc="130" dirty="0">
                <a:solidFill>
                  <a:schemeClr val="bg1"/>
                </a:solidFill>
                <a:uFill>
                  <a:solidFill>
                    <a:srgbClr val="FFFFFF"/>
                  </a:solidFill>
                </a:uFill>
                <a:latin typeface="Cambria"/>
                <a:cs typeface="Cambria"/>
              </a:rPr>
              <a:t>miktarda </a:t>
            </a:r>
            <a:r>
              <a:rPr sz="2000" b="1" spc="135" dirty="0">
                <a:solidFill>
                  <a:schemeClr val="bg1"/>
                </a:solidFill>
                <a:latin typeface="Cambria"/>
                <a:cs typeface="Cambria"/>
              </a:rPr>
              <a:t> </a:t>
            </a:r>
            <a:r>
              <a:rPr sz="2000" b="1" spc="105" dirty="0">
                <a:solidFill>
                  <a:schemeClr val="bg1"/>
                </a:solidFill>
                <a:uFill>
                  <a:solidFill>
                    <a:srgbClr val="FFFFFF"/>
                  </a:solidFill>
                </a:uFill>
                <a:latin typeface="Cambria"/>
                <a:cs typeface="Cambria"/>
              </a:rPr>
              <a:t>alındıklarında</a:t>
            </a:r>
            <a:r>
              <a:rPr sz="2000" b="1" spc="215" dirty="0">
                <a:solidFill>
                  <a:schemeClr val="bg1"/>
                </a:solidFill>
                <a:uFill>
                  <a:solidFill>
                    <a:srgbClr val="FFFFFF"/>
                  </a:solidFill>
                </a:uFill>
                <a:latin typeface="Cambria"/>
                <a:cs typeface="Cambria"/>
              </a:rPr>
              <a:t> </a:t>
            </a:r>
            <a:r>
              <a:rPr sz="2000" b="1" spc="150" dirty="0">
                <a:solidFill>
                  <a:schemeClr val="bg1"/>
                </a:solidFill>
                <a:uFill>
                  <a:solidFill>
                    <a:srgbClr val="FFFFFF"/>
                  </a:solidFill>
                </a:uFill>
                <a:latin typeface="Cambria"/>
                <a:cs typeface="Cambria"/>
              </a:rPr>
              <a:t>toksik </a:t>
            </a:r>
            <a:r>
              <a:rPr sz="2000" b="1" spc="-515" dirty="0">
                <a:solidFill>
                  <a:schemeClr val="bg1"/>
                </a:solidFill>
                <a:latin typeface="Cambria"/>
                <a:cs typeface="Cambria"/>
              </a:rPr>
              <a:t> </a:t>
            </a:r>
            <a:r>
              <a:rPr sz="2000" b="1" spc="114" dirty="0">
                <a:solidFill>
                  <a:schemeClr val="bg1"/>
                </a:solidFill>
                <a:uFill>
                  <a:solidFill>
                    <a:srgbClr val="FFFFFF"/>
                  </a:solidFill>
                </a:uFill>
                <a:latin typeface="Cambria"/>
                <a:cs typeface="Cambria"/>
              </a:rPr>
              <a:t>düzeylere</a:t>
            </a:r>
            <a:r>
              <a:rPr sz="2000" b="1" spc="254" dirty="0">
                <a:solidFill>
                  <a:schemeClr val="bg1"/>
                </a:solidFill>
                <a:uFill>
                  <a:solidFill>
                    <a:srgbClr val="FFFFFF"/>
                  </a:solidFill>
                </a:uFill>
                <a:latin typeface="Cambria"/>
                <a:cs typeface="Cambria"/>
              </a:rPr>
              <a:t> </a:t>
            </a:r>
            <a:r>
              <a:rPr sz="2000" b="1" spc="80" dirty="0">
                <a:solidFill>
                  <a:schemeClr val="bg1"/>
                </a:solidFill>
                <a:uFill>
                  <a:solidFill>
                    <a:srgbClr val="FFFFFF"/>
                  </a:solidFill>
                </a:uFill>
                <a:latin typeface="Cambria"/>
                <a:cs typeface="Cambria"/>
              </a:rPr>
              <a:t>ulaşırlar</a:t>
            </a:r>
            <a:endParaRPr sz="2000" dirty="0">
              <a:solidFill>
                <a:schemeClr val="bg1"/>
              </a:solidFill>
              <a:latin typeface="Cambria"/>
              <a:cs typeface="Cambria"/>
            </a:endParaRPr>
          </a:p>
          <a:p>
            <a:pPr marL="469264" indent="-457200">
              <a:lnSpc>
                <a:spcPct val="100000"/>
              </a:lnSpc>
              <a:spcAft>
                <a:spcPts val="1200"/>
              </a:spcAft>
              <a:buSzPct val="95833"/>
              <a:buFont typeface="+mj-lt"/>
              <a:buAutoNum type="arabicPeriod"/>
              <a:tabLst>
                <a:tab pos="120650" algn="l"/>
              </a:tabLst>
            </a:pPr>
            <a:r>
              <a:rPr sz="2000" b="1" spc="110" dirty="0" err="1">
                <a:solidFill>
                  <a:schemeClr val="bg1"/>
                </a:solidFill>
                <a:latin typeface="Cambria"/>
                <a:cs typeface="Cambria"/>
              </a:rPr>
              <a:t>Periyodik</a:t>
            </a:r>
            <a:r>
              <a:rPr sz="2000" b="1" spc="235" dirty="0">
                <a:solidFill>
                  <a:schemeClr val="bg1"/>
                </a:solidFill>
                <a:latin typeface="Cambria"/>
                <a:cs typeface="Cambria"/>
              </a:rPr>
              <a:t> </a:t>
            </a:r>
            <a:r>
              <a:rPr sz="2000" b="1" spc="95" dirty="0" err="1">
                <a:solidFill>
                  <a:schemeClr val="bg1"/>
                </a:solidFill>
                <a:latin typeface="Cambria"/>
                <a:cs typeface="Cambria"/>
              </a:rPr>
              <a:t>dozlarda</a:t>
            </a:r>
            <a:r>
              <a:rPr lang="tr-TR" sz="2000" dirty="0">
                <a:solidFill>
                  <a:schemeClr val="bg1"/>
                </a:solidFill>
                <a:latin typeface="Cambria"/>
                <a:cs typeface="Cambria"/>
              </a:rPr>
              <a:t> </a:t>
            </a:r>
            <a:r>
              <a:rPr sz="2000" b="1" spc="105" dirty="0" err="1">
                <a:solidFill>
                  <a:schemeClr val="bg1"/>
                </a:solidFill>
                <a:latin typeface="Cambria"/>
                <a:cs typeface="Cambria"/>
              </a:rPr>
              <a:t>alınmalıdır</a:t>
            </a:r>
            <a:endParaRPr sz="2000" dirty="0">
              <a:solidFill>
                <a:schemeClr val="bg1"/>
              </a:solidFill>
              <a:latin typeface="Cambria"/>
              <a:cs typeface="Cambria"/>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B6-Vigen 50 mg Tablet – Aksu Farma">
            <a:extLst>
              <a:ext uri="{FF2B5EF4-FFF2-40B4-BE49-F238E27FC236}">
                <a16:creationId xmlns:a16="http://schemas.microsoft.com/office/drawing/2014/main" id="{543EB57A-1C7D-C51C-BFC7-62B943695B9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4206624"/>
            <a:ext cx="3032376" cy="30323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B6 vitamini nedir, ne işe yarar? B6 eksikliğinde vücutta neler olur? İşte B6  vitaminin bulunduğu besinler listesi - Sağlık Haberleri">
            <a:extLst>
              <a:ext uri="{FF2B5EF4-FFF2-40B4-BE49-F238E27FC236}">
                <a16:creationId xmlns:a16="http://schemas.microsoft.com/office/drawing/2014/main" id="{F67C8FFA-F8A1-F389-C31B-28700EA4AC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9500" y="4759761"/>
            <a:ext cx="2913500" cy="194583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Metin kutusu 2">
            <a:extLst>
              <a:ext uri="{FF2B5EF4-FFF2-40B4-BE49-F238E27FC236}">
                <a16:creationId xmlns:a16="http://schemas.microsoft.com/office/drawing/2014/main" id="{039562F1-7487-36C9-8363-1B2D187C606D}"/>
              </a:ext>
            </a:extLst>
          </p:cNvPr>
          <p:cNvGraphicFramePr/>
          <p:nvPr>
            <p:extLst>
              <p:ext uri="{D42A27DB-BD31-4B8C-83A1-F6EECF244321}">
                <p14:modId xmlns:p14="http://schemas.microsoft.com/office/powerpoint/2010/main" val="937098307"/>
              </p:ext>
            </p:extLst>
          </p:nvPr>
        </p:nvGraphicFramePr>
        <p:xfrm>
          <a:off x="457200" y="1143000"/>
          <a:ext cx="8382000" cy="32657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Metin kutusu 1">
            <a:extLst>
              <a:ext uri="{FF2B5EF4-FFF2-40B4-BE49-F238E27FC236}">
                <a16:creationId xmlns:a16="http://schemas.microsoft.com/office/drawing/2014/main" id="{33C75C8E-05F5-B5D8-A3F9-4593704AEDFD}"/>
              </a:ext>
            </a:extLst>
          </p:cNvPr>
          <p:cNvSpPr txBox="1"/>
          <p:nvPr/>
        </p:nvSpPr>
        <p:spPr>
          <a:xfrm>
            <a:off x="990600" y="347990"/>
            <a:ext cx="4572000" cy="523220"/>
          </a:xfrm>
          <a:prstGeom prst="rect">
            <a:avLst/>
          </a:prstGeom>
          <a:noFill/>
        </p:spPr>
        <p:txBody>
          <a:bodyPr wrap="square">
            <a:spAutoFit/>
          </a:bodyPr>
          <a:lstStyle/>
          <a:p>
            <a:pPr algn="ctr"/>
            <a:r>
              <a:rPr lang="tr-TR" sz="2800"/>
              <a:t>B</a:t>
            </a:r>
            <a:r>
              <a:rPr lang="tr-TR" sz="2800" baseline="-25000"/>
              <a:t>6 </a:t>
            </a:r>
            <a:r>
              <a:rPr lang="tr-TR" sz="2800"/>
              <a:t>vitamini (Pridoksal Fosfat)</a:t>
            </a:r>
          </a:p>
        </p:txBody>
      </p:sp>
    </p:spTree>
    <p:extLst>
      <p:ext uri="{BB962C8B-B14F-4D97-AF65-F5344CB8AC3E}">
        <p14:creationId xmlns:p14="http://schemas.microsoft.com/office/powerpoint/2010/main" val="28007555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031" name="Picture 1030">
            <a:extLst>
              <a:ext uri="{FF2B5EF4-FFF2-40B4-BE49-F238E27FC236}">
                <a16:creationId xmlns:a16="http://schemas.microsoft.com/office/drawing/2014/main" id="{54173A58-B122-4342-8641-2C7187495DC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cxnSp>
        <p:nvCxnSpPr>
          <p:cNvPr id="1033" name="Straight Connector 1032">
            <a:extLst>
              <a:ext uri="{FF2B5EF4-FFF2-40B4-BE49-F238E27FC236}">
                <a16:creationId xmlns:a16="http://schemas.microsoft.com/office/drawing/2014/main" id="{9E3E38EB-06F9-40C9-B3E2-7CC1363B99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126" y="2421466"/>
            <a:ext cx="7055474"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pic>
        <p:nvPicPr>
          <p:cNvPr id="1035" name="Picture 1034">
            <a:extLst>
              <a:ext uri="{FF2B5EF4-FFF2-40B4-BE49-F238E27FC236}">
                <a16:creationId xmlns:a16="http://schemas.microsoft.com/office/drawing/2014/main" id="{52D7949F-F7AD-4D72-9C9D-4FF1086C85B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sp>
        <p:nvSpPr>
          <p:cNvPr id="4" name="Metin kutusu 3">
            <a:extLst>
              <a:ext uri="{FF2B5EF4-FFF2-40B4-BE49-F238E27FC236}">
                <a16:creationId xmlns:a16="http://schemas.microsoft.com/office/drawing/2014/main" id="{E952F8A0-50D6-E71E-5572-4199E5E6FECD}"/>
              </a:ext>
            </a:extLst>
          </p:cNvPr>
          <p:cNvSpPr txBox="1"/>
          <p:nvPr/>
        </p:nvSpPr>
        <p:spPr>
          <a:xfrm>
            <a:off x="4570809" y="1219200"/>
            <a:ext cx="3601638" cy="609599"/>
          </a:xfrm>
          <a:prstGeom prst="rect">
            <a:avLst/>
          </a:prstGeom>
          <a:solidFill>
            <a:schemeClr val="accent4">
              <a:lumMod val="60000"/>
              <a:lumOff val="40000"/>
            </a:schemeClr>
          </a:solidFill>
        </p:spPr>
        <p:txBody>
          <a:bodyPr vert="horz" lIns="91440" tIns="45720" rIns="91440" bIns="45720" rtlCol="0" anchor="ctr">
            <a:normAutofit/>
          </a:bodyPr>
          <a:lstStyle/>
          <a:p>
            <a:pPr algn="ctr">
              <a:spcBef>
                <a:spcPct val="0"/>
              </a:spcBef>
              <a:spcAft>
                <a:spcPts val="600"/>
              </a:spcAft>
            </a:pPr>
            <a:r>
              <a:rPr lang="en-US" sz="3200">
                <a:ln w="3175" cmpd="sng">
                  <a:noFill/>
                </a:ln>
                <a:solidFill>
                  <a:schemeClr val="tx1">
                    <a:lumMod val="85000"/>
                    <a:lumOff val="15000"/>
                  </a:schemeClr>
                </a:solidFill>
                <a:latin typeface="+mj-lt"/>
                <a:ea typeface="+mj-ea"/>
                <a:cs typeface="+mj-cs"/>
              </a:rPr>
              <a:t>C VİTAMİNİ</a:t>
            </a:r>
          </a:p>
        </p:txBody>
      </p:sp>
      <p:sp>
        <p:nvSpPr>
          <p:cNvPr id="1037" name="Rectangle 1036">
            <a:extLst>
              <a:ext uri="{FF2B5EF4-FFF2-40B4-BE49-F238E27FC236}">
                <a16:creationId xmlns:a16="http://schemas.microsoft.com/office/drawing/2014/main" id="{EABBD5AE-06A5-42CD-88F2-7CCF8719EC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2" y="1092200"/>
            <a:ext cx="338775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 Vitamini Nedir? Ne İşe Yarar? | Umkaimun">
            <a:extLst>
              <a:ext uri="{FF2B5EF4-FFF2-40B4-BE49-F238E27FC236}">
                <a16:creationId xmlns:a16="http://schemas.microsoft.com/office/drawing/2014/main" id="{BC1C2694-9812-FFC3-52E0-48FCBE4DBE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793" r="17324" b="1"/>
          <a:stretch/>
        </p:blipFill>
        <p:spPr bwMode="auto">
          <a:xfrm>
            <a:off x="1059512" y="1410208"/>
            <a:ext cx="2907601" cy="3858780"/>
          </a:xfrm>
          <a:prstGeom prst="rect">
            <a:avLst/>
          </a:prstGeom>
          <a:noFill/>
          <a:extLst>
            <a:ext uri="{909E8E84-426E-40DD-AFC4-6F175D3DCCD1}">
              <a14:hiddenFill xmlns:a14="http://schemas.microsoft.com/office/drawing/2010/main">
                <a:solidFill>
                  <a:srgbClr val="FFFFFF"/>
                </a:solidFill>
              </a14:hiddenFill>
            </a:ext>
          </a:extLst>
        </p:spPr>
      </p:pic>
      <p:cxnSp>
        <p:nvCxnSpPr>
          <p:cNvPr id="1039" name="Straight Connector 1038">
            <a:extLst>
              <a:ext uri="{FF2B5EF4-FFF2-40B4-BE49-F238E27FC236}">
                <a16:creationId xmlns:a16="http://schemas.microsoft.com/office/drawing/2014/main" id="{C3E43B92-4F7A-45DF-BBDC-84EBC37E858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0809" y="2400639"/>
            <a:ext cx="3601638"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Metin kutusu 2">
            <a:extLst>
              <a:ext uri="{FF2B5EF4-FFF2-40B4-BE49-F238E27FC236}">
                <a16:creationId xmlns:a16="http://schemas.microsoft.com/office/drawing/2014/main" id="{BB29D21D-AE07-890E-61E5-38D351E2DF0D}"/>
              </a:ext>
            </a:extLst>
          </p:cNvPr>
          <p:cNvSpPr txBox="1"/>
          <p:nvPr/>
        </p:nvSpPr>
        <p:spPr>
          <a:xfrm>
            <a:off x="4343400" y="2472264"/>
            <a:ext cx="4192191" cy="3318936"/>
          </a:xfrm>
          <a:prstGeom prst="rect">
            <a:avLst/>
          </a:prstGeom>
        </p:spPr>
        <p:txBody>
          <a:bodyPr vert="horz" lIns="91440" tIns="45720" rIns="91440" bIns="45720" rtlCol="0" anchor="t">
            <a:noAutofit/>
          </a:bodyPr>
          <a:lstStyle/>
          <a:p>
            <a:pPr marL="285750" indent="-285750">
              <a:lnSpc>
                <a:spcPct val="90000"/>
              </a:lnSpc>
              <a:spcBef>
                <a:spcPct val="20000"/>
              </a:spcBef>
              <a:spcAft>
                <a:spcPts val="600"/>
              </a:spcAft>
              <a:buClr>
                <a:schemeClr val="accent1"/>
              </a:buClr>
              <a:buSzPct val="115000"/>
              <a:buFont typeface="Arial"/>
              <a:buChar char="•"/>
            </a:pPr>
            <a:r>
              <a:rPr lang="en-US">
                <a:solidFill>
                  <a:schemeClr val="tx1">
                    <a:lumMod val="85000"/>
                    <a:lumOff val="15000"/>
                  </a:schemeClr>
                </a:solidFill>
                <a:latin typeface="Cambria" panose="02040503050406030204" pitchFamily="18" charset="0"/>
                <a:ea typeface="Cambria" panose="02040503050406030204" pitchFamily="18" charset="0"/>
              </a:rPr>
              <a:t>İnsan vücudunda C vitamini sentezlenmez, mutlaka dışarıdan alınması gerekir</a:t>
            </a:r>
          </a:p>
          <a:p>
            <a:pPr marL="285750" indent="-285750">
              <a:lnSpc>
                <a:spcPct val="90000"/>
              </a:lnSpc>
              <a:spcBef>
                <a:spcPct val="20000"/>
              </a:spcBef>
              <a:spcAft>
                <a:spcPts val="600"/>
              </a:spcAft>
              <a:buClr>
                <a:schemeClr val="accent1"/>
              </a:buClr>
              <a:buSzPct val="115000"/>
              <a:buFont typeface="Arial"/>
              <a:buChar char="•"/>
            </a:pPr>
            <a:r>
              <a:rPr lang="en-US">
                <a:solidFill>
                  <a:schemeClr val="tx1">
                    <a:lumMod val="85000"/>
                    <a:lumOff val="15000"/>
                  </a:schemeClr>
                </a:solidFill>
                <a:latin typeface="Cambria" panose="02040503050406030204" pitchFamily="18" charset="0"/>
                <a:ea typeface="Cambria" panose="02040503050406030204" pitchFamily="18" charset="0"/>
              </a:rPr>
              <a:t>Bağ dokularını bir arada tutar, zehirlenmeler ve ateşli hastalıklarda vücudu korur ve bağışıklık sistemini güçlendirir</a:t>
            </a:r>
          </a:p>
          <a:p>
            <a:pPr marL="285750" indent="-285750">
              <a:lnSpc>
                <a:spcPct val="90000"/>
              </a:lnSpc>
              <a:spcBef>
                <a:spcPct val="20000"/>
              </a:spcBef>
              <a:spcAft>
                <a:spcPts val="600"/>
              </a:spcAft>
              <a:buClr>
                <a:schemeClr val="accent1"/>
              </a:buClr>
              <a:buSzPct val="115000"/>
              <a:buFont typeface="Arial"/>
              <a:buChar char="•"/>
            </a:pPr>
            <a:r>
              <a:rPr lang="en-US">
                <a:solidFill>
                  <a:schemeClr val="tx1">
                    <a:lumMod val="85000"/>
                    <a:lumOff val="15000"/>
                  </a:schemeClr>
                </a:solidFill>
                <a:latin typeface="Cambria" panose="02040503050406030204" pitchFamily="18" charset="0"/>
                <a:ea typeface="Cambria" panose="02040503050406030204" pitchFamily="18" charset="0"/>
              </a:rPr>
              <a:t>Vücudumuzda kan yapımı için gerekli olan demir ve folik asidin kana geçmesini kolaylaştırır ve kullanımını arttırır, Böylelikle anemiyi önler</a:t>
            </a:r>
          </a:p>
          <a:p>
            <a:pPr marL="285750" indent="-285750">
              <a:lnSpc>
                <a:spcPct val="90000"/>
              </a:lnSpc>
              <a:spcBef>
                <a:spcPct val="20000"/>
              </a:spcBef>
              <a:spcAft>
                <a:spcPts val="600"/>
              </a:spcAft>
              <a:buClr>
                <a:schemeClr val="accent1"/>
              </a:buClr>
              <a:buSzPct val="115000"/>
              <a:buFont typeface="Arial"/>
              <a:buChar char="•"/>
            </a:pPr>
            <a:r>
              <a:rPr lang="en-US">
                <a:solidFill>
                  <a:schemeClr val="tx1">
                    <a:lumMod val="85000"/>
                    <a:lumOff val="15000"/>
                  </a:schemeClr>
                </a:solidFill>
                <a:latin typeface="Cambria" panose="02040503050406030204" pitchFamily="18" charset="0"/>
                <a:ea typeface="Cambria" panose="02040503050406030204" pitchFamily="18" charset="0"/>
              </a:rPr>
              <a:t>Damar çeperlerini güçlendirerek kanamaya ve katarakt oluşumuna engel olur</a:t>
            </a:r>
          </a:p>
        </p:txBody>
      </p:sp>
    </p:spTree>
    <p:extLst>
      <p:ext uri="{BB962C8B-B14F-4D97-AF65-F5344CB8AC3E}">
        <p14:creationId xmlns:p14="http://schemas.microsoft.com/office/powerpoint/2010/main" val="25728896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108264A7-FC11-1FFB-96F7-10A5D43609FB}"/>
              </a:ext>
            </a:extLst>
          </p:cNvPr>
          <p:cNvSpPr txBox="1"/>
          <p:nvPr/>
        </p:nvSpPr>
        <p:spPr>
          <a:xfrm>
            <a:off x="1143000" y="2413338"/>
            <a:ext cx="6934200" cy="2554545"/>
          </a:xfrm>
          <a:prstGeom prst="rect">
            <a:avLst/>
          </a:prstGeom>
          <a:noFill/>
        </p:spPr>
        <p:txBody>
          <a:bodyPr wrap="square">
            <a:spAutoFit/>
          </a:bodyPr>
          <a:lstStyle/>
          <a:p>
            <a:pPr marL="342900" indent="-342900">
              <a:buClr>
                <a:srgbClr val="0070C0"/>
              </a:buClr>
              <a:buFont typeface="Wingdings" panose="05000000000000000000" pitchFamily="2" charset="2"/>
              <a:buChar char="§"/>
            </a:pPr>
            <a:r>
              <a:rPr lang="tr-TR" sz="2000">
                <a:latin typeface="Cambria" panose="02040503050406030204" pitchFamily="18" charset="0"/>
                <a:ea typeface="Cambria" panose="02040503050406030204" pitchFamily="18" charset="0"/>
              </a:rPr>
              <a:t>Meme kanseri ve güneş ışınlarının oluşturduğu deri kanserlerinin gelişimini yavaşlatır</a:t>
            </a:r>
          </a:p>
          <a:p>
            <a:pPr marL="342900" indent="-342900" algn="just">
              <a:buClr>
                <a:srgbClr val="0070C0"/>
              </a:buClr>
              <a:buFont typeface="Wingdings" panose="05000000000000000000" pitchFamily="2" charset="2"/>
              <a:buChar char="§"/>
            </a:pPr>
            <a:r>
              <a:rPr lang="tr-TR" sz="2000">
                <a:latin typeface="Cambria" panose="02040503050406030204" pitchFamily="18" charset="0"/>
                <a:ea typeface="Cambria" panose="02040503050406030204" pitchFamily="18" charset="0"/>
              </a:rPr>
              <a:t>Vücutta üretilen veya dışarıdan alınan radikallerin indirgenmesinde kullanılır</a:t>
            </a:r>
          </a:p>
          <a:p>
            <a:pPr marL="342900" indent="-342900" algn="just">
              <a:buClr>
                <a:srgbClr val="0070C0"/>
              </a:buClr>
              <a:buFont typeface="Wingdings" panose="05000000000000000000" pitchFamily="2" charset="2"/>
              <a:buChar char="§"/>
            </a:pPr>
            <a:endParaRPr lang="tr-TR" sz="2000">
              <a:latin typeface="Cambria" panose="02040503050406030204" pitchFamily="18" charset="0"/>
              <a:ea typeface="Cambria" panose="02040503050406030204" pitchFamily="18" charset="0"/>
            </a:endParaRPr>
          </a:p>
          <a:p>
            <a:pPr marL="342900" indent="-342900" algn="just">
              <a:buClr>
                <a:srgbClr val="0070C0"/>
              </a:buClr>
              <a:buFont typeface="Wingdings" panose="05000000000000000000" pitchFamily="2" charset="2"/>
              <a:buChar char="§"/>
            </a:pPr>
            <a:r>
              <a:rPr lang="tr-TR" sz="2000">
                <a:latin typeface="Cambria" panose="02040503050406030204" pitchFamily="18" charset="0"/>
                <a:ea typeface="Cambria" panose="02040503050406030204" pitchFamily="18" charset="0"/>
              </a:rPr>
              <a:t>Glukoz-6-fosfat dehidrogenaz enzim eksikliği bulunanlarda Askorbik asit verildiğinde hemoliz gelişebildiğinden kullanılmamalıdır </a:t>
            </a:r>
          </a:p>
        </p:txBody>
      </p:sp>
      <p:sp>
        <p:nvSpPr>
          <p:cNvPr id="4" name="Metin kutusu 3">
            <a:extLst>
              <a:ext uri="{FF2B5EF4-FFF2-40B4-BE49-F238E27FC236}">
                <a16:creationId xmlns:a16="http://schemas.microsoft.com/office/drawing/2014/main" id="{B434576C-453D-EDA3-79CC-9A48A9D1839E}"/>
              </a:ext>
            </a:extLst>
          </p:cNvPr>
          <p:cNvSpPr txBox="1"/>
          <p:nvPr/>
        </p:nvSpPr>
        <p:spPr>
          <a:xfrm>
            <a:off x="2743200" y="1143000"/>
            <a:ext cx="3601638" cy="609599"/>
          </a:xfrm>
          <a:prstGeom prst="rect">
            <a:avLst/>
          </a:prstGeom>
          <a:solidFill>
            <a:schemeClr val="accent4">
              <a:lumMod val="60000"/>
              <a:lumOff val="40000"/>
            </a:schemeClr>
          </a:solidFill>
        </p:spPr>
        <p:txBody>
          <a:bodyPr vert="horz" lIns="91440" tIns="45720" rIns="91440" bIns="45720" rtlCol="0" anchor="ctr">
            <a:normAutofit/>
          </a:bodyPr>
          <a:lstStyle/>
          <a:p>
            <a:pPr algn="ctr">
              <a:spcBef>
                <a:spcPct val="0"/>
              </a:spcBef>
              <a:spcAft>
                <a:spcPts val="600"/>
              </a:spcAft>
            </a:pPr>
            <a:r>
              <a:rPr lang="en-US" sz="3200">
                <a:ln w="3175" cmpd="sng">
                  <a:noFill/>
                </a:ln>
                <a:solidFill>
                  <a:schemeClr val="tx1">
                    <a:lumMod val="85000"/>
                    <a:lumOff val="15000"/>
                  </a:schemeClr>
                </a:solidFill>
                <a:latin typeface="+mj-lt"/>
                <a:ea typeface="+mj-ea"/>
                <a:cs typeface="+mj-cs"/>
              </a:rPr>
              <a:t>C VİTAMİNİ</a:t>
            </a:r>
          </a:p>
        </p:txBody>
      </p:sp>
    </p:spTree>
    <p:extLst>
      <p:ext uri="{BB962C8B-B14F-4D97-AF65-F5344CB8AC3E}">
        <p14:creationId xmlns:p14="http://schemas.microsoft.com/office/powerpoint/2010/main" val="6633862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 Vitamini Faydaları Nelerdir? Hangi Besinlerde Bulunur?">
            <a:extLst>
              <a:ext uri="{FF2B5EF4-FFF2-40B4-BE49-F238E27FC236}">
                <a16:creationId xmlns:a16="http://schemas.microsoft.com/office/drawing/2014/main" id="{AD1770C2-CB5C-1A67-7FCC-B16650743F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0396" y="835896"/>
            <a:ext cx="6326036" cy="3734544"/>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id="{A5EF21D0-267E-E150-DB7E-A3527BA3FC03}"/>
              </a:ext>
            </a:extLst>
          </p:cNvPr>
          <p:cNvSpPr txBox="1"/>
          <p:nvPr/>
        </p:nvSpPr>
        <p:spPr>
          <a:xfrm>
            <a:off x="1295400" y="4953000"/>
            <a:ext cx="6705600" cy="923330"/>
          </a:xfrm>
          <a:prstGeom prst="rect">
            <a:avLst/>
          </a:prstGeom>
          <a:noFill/>
        </p:spPr>
        <p:txBody>
          <a:bodyPr wrap="square">
            <a:spAutoFit/>
          </a:bodyPr>
          <a:lstStyle/>
          <a:p>
            <a:pPr algn="just"/>
            <a:r>
              <a:rPr lang="tr-TR" sz="1800">
                <a:latin typeface="Cambria" panose="02040503050406030204" pitchFamily="18" charset="0"/>
                <a:ea typeface="Cambria" panose="02040503050406030204" pitchFamily="18" charset="0"/>
              </a:rPr>
              <a:t>C vitamini kaynakları; taze sebze ve meyvelerde, turunçgiller, çilek, şeftali, kuşburnu, böğürtlen, kırmızı biber, yeşil biber, domates, patates ve yeşil yapraklı sebzeler</a:t>
            </a:r>
            <a:endParaRPr lang="tr-TR" sz="1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374471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1C7C61B0-EF95-4083-52DE-7A34174B095D}"/>
              </a:ext>
            </a:extLst>
          </p:cNvPr>
          <p:cNvSpPr txBox="1"/>
          <p:nvPr/>
        </p:nvSpPr>
        <p:spPr>
          <a:xfrm>
            <a:off x="1219201" y="1828800"/>
            <a:ext cx="7162800" cy="2031325"/>
          </a:xfrm>
          <a:prstGeom prst="rect">
            <a:avLst/>
          </a:prstGeom>
          <a:noFill/>
        </p:spPr>
        <p:txBody>
          <a:bodyPr wrap="square">
            <a:spAutoFit/>
          </a:bodyPr>
          <a:lstStyle/>
          <a:p>
            <a:pPr marL="285750" indent="-285750">
              <a:buClr>
                <a:srgbClr val="0070C0"/>
              </a:buClr>
              <a:buFont typeface="Wingdings" panose="05000000000000000000" pitchFamily="2" charset="2"/>
              <a:buChar char="Ø"/>
            </a:pPr>
            <a:r>
              <a:rPr lang="tr-TR">
                <a:latin typeface="Cambria" panose="02040503050406030204" pitchFamily="18" charset="0"/>
                <a:ea typeface="Cambria" panose="02040503050406030204" pitchFamily="18" charset="0"/>
              </a:rPr>
              <a:t>Vitamin C yetersizliğinde; diş etlerinde kanama, dişlerde anormallikler, yorgunluk, isteksizlik ve eklem ağrıları görülebilir</a:t>
            </a:r>
          </a:p>
          <a:p>
            <a:pPr marL="285750" indent="-285750">
              <a:buClr>
                <a:srgbClr val="0070C0"/>
              </a:buClr>
              <a:buFont typeface="Wingdings" panose="05000000000000000000" pitchFamily="2" charset="2"/>
              <a:buChar char="Ø"/>
            </a:pPr>
            <a:r>
              <a:rPr lang="tr-TR">
                <a:latin typeface="Cambria" panose="02040503050406030204" pitchFamily="18" charset="0"/>
                <a:ea typeface="Cambria" panose="02040503050406030204" pitchFamily="18" charset="0"/>
              </a:rPr>
              <a:t>Aşırı yetersizliği skorbüt hastalığına neden olur</a:t>
            </a:r>
          </a:p>
          <a:p>
            <a:pPr marL="285750" indent="-285750">
              <a:buClr>
                <a:srgbClr val="0070C0"/>
              </a:buClr>
              <a:buFont typeface="Wingdings" panose="05000000000000000000" pitchFamily="2" charset="2"/>
              <a:buChar char="Ø"/>
            </a:pPr>
            <a:endParaRPr lang="tr-TR">
              <a:latin typeface="Cambria" panose="02040503050406030204" pitchFamily="18" charset="0"/>
              <a:ea typeface="Cambria" panose="02040503050406030204" pitchFamily="18" charset="0"/>
            </a:endParaRPr>
          </a:p>
          <a:p>
            <a:pPr marL="285750" indent="-285750">
              <a:buClr>
                <a:srgbClr val="0070C0"/>
              </a:buClr>
              <a:buFont typeface="Wingdings" panose="05000000000000000000" pitchFamily="2" charset="2"/>
              <a:buChar char="Ø"/>
            </a:pPr>
            <a:r>
              <a:rPr lang="tr-TR">
                <a:latin typeface="Cambria" panose="02040503050406030204" pitchFamily="18" charset="0"/>
                <a:ea typeface="Cambria" panose="02040503050406030204" pitchFamily="18" charset="0"/>
              </a:rPr>
              <a:t>Fazla alındığı takdirde idrarla atılır, İhtiyaçtan çok fazla alımlarda böbreklerde taş oluşumuna, ishale, allerjik deri belirtilerine neden olabilir </a:t>
            </a:r>
          </a:p>
        </p:txBody>
      </p:sp>
      <p:sp>
        <p:nvSpPr>
          <p:cNvPr id="8" name="Metin kutusu 7">
            <a:extLst>
              <a:ext uri="{FF2B5EF4-FFF2-40B4-BE49-F238E27FC236}">
                <a16:creationId xmlns:a16="http://schemas.microsoft.com/office/drawing/2014/main" id="{C28631BE-3A6F-0F78-A376-3FCFA021819C}"/>
              </a:ext>
            </a:extLst>
          </p:cNvPr>
          <p:cNvSpPr txBox="1"/>
          <p:nvPr/>
        </p:nvSpPr>
        <p:spPr>
          <a:xfrm>
            <a:off x="2743200" y="838200"/>
            <a:ext cx="3601638" cy="609599"/>
          </a:xfrm>
          <a:prstGeom prst="rect">
            <a:avLst/>
          </a:prstGeom>
          <a:solidFill>
            <a:schemeClr val="accent4">
              <a:lumMod val="60000"/>
              <a:lumOff val="40000"/>
            </a:schemeClr>
          </a:solidFill>
        </p:spPr>
        <p:txBody>
          <a:bodyPr vert="horz" lIns="91440" tIns="45720" rIns="91440" bIns="45720" rtlCol="0" anchor="ctr">
            <a:normAutofit/>
          </a:bodyPr>
          <a:lstStyle/>
          <a:p>
            <a:pPr algn="ctr">
              <a:spcBef>
                <a:spcPct val="0"/>
              </a:spcBef>
              <a:spcAft>
                <a:spcPts val="600"/>
              </a:spcAft>
            </a:pPr>
            <a:r>
              <a:rPr lang="en-US" sz="3200">
                <a:ln w="3175" cmpd="sng">
                  <a:noFill/>
                </a:ln>
                <a:solidFill>
                  <a:schemeClr val="tx1">
                    <a:lumMod val="85000"/>
                    <a:lumOff val="15000"/>
                  </a:schemeClr>
                </a:solidFill>
                <a:latin typeface="+mj-lt"/>
                <a:ea typeface="+mj-ea"/>
                <a:cs typeface="+mj-cs"/>
              </a:rPr>
              <a:t>C VİTAMİNİ</a:t>
            </a:r>
          </a:p>
        </p:txBody>
      </p:sp>
      <p:pic>
        <p:nvPicPr>
          <p:cNvPr id="9" name="Picture 2">
            <a:extLst>
              <a:ext uri="{FF2B5EF4-FFF2-40B4-BE49-F238E27FC236}">
                <a16:creationId xmlns:a16="http://schemas.microsoft.com/office/drawing/2014/main" id="{03E20D0E-9856-5092-CBB4-45D8082C84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0346" y="4267200"/>
            <a:ext cx="3240360" cy="20641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10" name="Picture 4">
            <a:extLst>
              <a:ext uri="{FF2B5EF4-FFF2-40B4-BE49-F238E27FC236}">
                <a16:creationId xmlns:a16="http://schemas.microsoft.com/office/drawing/2014/main" id="{0A419030-4843-5364-3696-A24C7B7504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4267200"/>
            <a:ext cx="3655030" cy="20468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26283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7F108795-BF7E-0F48-68B0-C248C4620F2A}"/>
              </a:ext>
            </a:extLst>
          </p:cNvPr>
          <p:cNvSpPr txBox="1"/>
          <p:nvPr/>
        </p:nvSpPr>
        <p:spPr>
          <a:xfrm>
            <a:off x="1509435" y="2209800"/>
            <a:ext cx="6096000" cy="1631216"/>
          </a:xfrm>
          <a:prstGeom prst="rect">
            <a:avLst/>
          </a:prstGeom>
          <a:noFill/>
        </p:spPr>
        <p:txBody>
          <a:bodyPr wrap="square">
            <a:spAutoFit/>
          </a:bodyPr>
          <a:lstStyle/>
          <a:p>
            <a:pPr marL="342900" indent="-342900">
              <a:buClr>
                <a:srgbClr val="0070C0"/>
              </a:buClr>
              <a:buFont typeface="Wingdings" panose="05000000000000000000" pitchFamily="2" charset="2"/>
              <a:buChar char="§"/>
            </a:pPr>
            <a:r>
              <a:rPr lang="tr-TR" sz="2000">
                <a:latin typeface="Cambria" panose="02040503050406030204" pitchFamily="18" charset="0"/>
                <a:ea typeface="Cambria" panose="02040503050406030204" pitchFamily="18" charset="0"/>
              </a:rPr>
              <a:t>Günlük vitamin ihtiyacı ortalama 75-90 mg’dir</a:t>
            </a:r>
          </a:p>
          <a:p>
            <a:pPr marL="342900" indent="-342900">
              <a:buClr>
                <a:srgbClr val="0070C0"/>
              </a:buClr>
              <a:buFont typeface="Wingdings" panose="05000000000000000000" pitchFamily="2" charset="2"/>
              <a:buChar char="§"/>
            </a:pPr>
            <a:endParaRPr lang="tr-TR" sz="2000">
              <a:latin typeface="Cambria" panose="02040503050406030204" pitchFamily="18" charset="0"/>
              <a:ea typeface="Cambria" panose="02040503050406030204" pitchFamily="18" charset="0"/>
            </a:endParaRPr>
          </a:p>
          <a:p>
            <a:pPr marL="342900" indent="-342900">
              <a:buClr>
                <a:srgbClr val="0070C0"/>
              </a:buClr>
              <a:buFont typeface="Wingdings" panose="05000000000000000000" pitchFamily="2" charset="2"/>
              <a:buChar char="§"/>
            </a:pPr>
            <a:r>
              <a:rPr lang="tr-TR" sz="2000">
                <a:latin typeface="Cambria" panose="02040503050406030204" pitchFamily="18" charset="0"/>
                <a:ea typeface="Cambria" panose="02040503050406030204" pitchFamily="18" charset="0"/>
              </a:rPr>
              <a:t> Gebelerde, laktasyon döneminde, ateşli hastalıklarda, yanık ve yara tedavisinde ihtiyaç artar</a:t>
            </a:r>
          </a:p>
        </p:txBody>
      </p:sp>
      <p:sp>
        <p:nvSpPr>
          <p:cNvPr id="5" name="Metin kutusu 4">
            <a:extLst>
              <a:ext uri="{FF2B5EF4-FFF2-40B4-BE49-F238E27FC236}">
                <a16:creationId xmlns:a16="http://schemas.microsoft.com/office/drawing/2014/main" id="{E3003F40-631A-0C36-6848-45BF59B0A02B}"/>
              </a:ext>
            </a:extLst>
          </p:cNvPr>
          <p:cNvSpPr txBox="1"/>
          <p:nvPr/>
        </p:nvSpPr>
        <p:spPr>
          <a:xfrm>
            <a:off x="2497378" y="1177257"/>
            <a:ext cx="3581400" cy="584775"/>
          </a:xfrm>
          <a:prstGeom prst="rect">
            <a:avLst/>
          </a:prstGeom>
          <a:solidFill>
            <a:schemeClr val="accent4">
              <a:lumMod val="60000"/>
              <a:lumOff val="40000"/>
            </a:schemeClr>
          </a:solidFill>
        </p:spPr>
        <p:txBody>
          <a:bodyPr wrap="square">
            <a:spAutoFit/>
          </a:bodyPr>
          <a:lstStyle/>
          <a:p>
            <a:pPr algn="ctr"/>
            <a:r>
              <a:rPr lang="tr-TR" sz="3200"/>
              <a:t>C Vitamini Tedavi</a:t>
            </a:r>
          </a:p>
        </p:txBody>
      </p:sp>
      <p:pic>
        <p:nvPicPr>
          <p:cNvPr id="6" name="Picture 3">
            <a:extLst>
              <a:ext uri="{FF2B5EF4-FFF2-40B4-BE49-F238E27FC236}">
                <a16:creationId xmlns:a16="http://schemas.microsoft.com/office/drawing/2014/main" id="{BB9B8152-6D48-DCB6-C460-0FC04B7726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4096194"/>
            <a:ext cx="4308957" cy="215220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29158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6553AB8-AFF8-40AE-A53C-09FBBC03C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D6575D-C99F-4105-BC67-882C8B1ED1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4603" y="496088"/>
            <a:ext cx="2867411"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Metin kutusu 1">
            <a:extLst>
              <a:ext uri="{FF2B5EF4-FFF2-40B4-BE49-F238E27FC236}">
                <a16:creationId xmlns:a16="http://schemas.microsoft.com/office/drawing/2014/main" id="{D45C368B-8CCF-B8AF-6CEF-096531384823}"/>
              </a:ext>
            </a:extLst>
          </p:cNvPr>
          <p:cNvSpPr txBox="1"/>
          <p:nvPr/>
        </p:nvSpPr>
        <p:spPr>
          <a:xfrm>
            <a:off x="605790" y="2971801"/>
            <a:ext cx="2085591" cy="762000"/>
          </a:xfrm>
          <a:prstGeom prst="rect">
            <a:avLst/>
          </a:prstGeom>
          <a:solidFill>
            <a:schemeClr val="accent4">
              <a:lumMod val="40000"/>
              <a:lumOff val="60000"/>
            </a:schemeClr>
          </a:solidFill>
        </p:spPr>
        <p:txBody>
          <a:bodyPr vert="horz" lIns="91440" tIns="45720" rIns="91440" bIns="45720" rtlCol="0" anchor="ctr">
            <a:normAutofit/>
          </a:bodyPr>
          <a:lstStyle/>
          <a:p>
            <a:pPr algn="ctr">
              <a:spcBef>
                <a:spcPct val="0"/>
              </a:spcBef>
              <a:spcAft>
                <a:spcPts val="600"/>
              </a:spcAft>
            </a:pPr>
            <a:r>
              <a:rPr lang="tr-TR" sz="4400">
                <a:ln w="3175" cmpd="sng">
                  <a:noFill/>
                </a:ln>
                <a:solidFill>
                  <a:srgbClr val="262626"/>
                </a:solidFill>
                <a:latin typeface="Cambria" panose="02040503050406030204" pitchFamily="18" charset="0"/>
                <a:ea typeface="Cambria" panose="02040503050406030204" pitchFamily="18" charset="0"/>
                <a:cs typeface="+mj-cs"/>
              </a:rPr>
              <a:t>Ca</a:t>
            </a:r>
            <a:r>
              <a:rPr lang="en-US" sz="4400">
                <a:ln w="3175" cmpd="sng">
                  <a:noFill/>
                </a:ln>
                <a:solidFill>
                  <a:srgbClr val="262626"/>
                </a:solidFill>
                <a:latin typeface="Cambria" panose="02040503050406030204" pitchFamily="18" charset="0"/>
                <a:ea typeface="Cambria" panose="02040503050406030204" pitchFamily="18" charset="0"/>
                <a:cs typeface="+mj-cs"/>
              </a:rPr>
              <a:t>  </a:t>
            </a:r>
          </a:p>
        </p:txBody>
      </p:sp>
      <p:sp useBgFill="1">
        <p:nvSpPr>
          <p:cNvPr id="14" name="Rectangle 13">
            <a:extLst>
              <a:ext uri="{FF2B5EF4-FFF2-40B4-BE49-F238E27FC236}">
                <a16:creationId xmlns:a16="http://schemas.microsoft.com/office/drawing/2014/main" id="{991975BE-39CD-4AC1-85C4-5653651604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9039" y="-2"/>
            <a:ext cx="5654961"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Metin kutusu 3">
            <a:extLst>
              <a:ext uri="{FF2B5EF4-FFF2-40B4-BE49-F238E27FC236}">
                <a16:creationId xmlns:a16="http://schemas.microsoft.com/office/drawing/2014/main" id="{A0452B7E-A06A-F2C9-3149-96C054E391D7}"/>
              </a:ext>
            </a:extLst>
          </p:cNvPr>
          <p:cNvGraphicFramePr/>
          <p:nvPr>
            <p:extLst>
              <p:ext uri="{D42A27DB-BD31-4B8C-83A1-F6EECF244321}">
                <p14:modId xmlns:p14="http://schemas.microsoft.com/office/powerpoint/2010/main" val="2484653835"/>
              </p:ext>
            </p:extLst>
          </p:nvPr>
        </p:nvGraphicFramePr>
        <p:xfrm>
          <a:off x="4102554" y="804670"/>
          <a:ext cx="4435656" cy="52486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295109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Kalsiyum Eksikliği Belirtileri Nelerdir? - Acıbadem Hayat">
            <a:extLst>
              <a:ext uri="{FF2B5EF4-FFF2-40B4-BE49-F238E27FC236}">
                <a16:creationId xmlns:a16="http://schemas.microsoft.com/office/drawing/2014/main" id="{5178FDCE-2E40-42B6-EE9D-A3BDAD3E45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5154" y="609600"/>
            <a:ext cx="6533692" cy="3972271"/>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id="{14B4A887-E702-16DD-7F2A-94DE3A53D6C7}"/>
              </a:ext>
            </a:extLst>
          </p:cNvPr>
          <p:cNvSpPr txBox="1"/>
          <p:nvPr/>
        </p:nvSpPr>
        <p:spPr>
          <a:xfrm>
            <a:off x="1325032" y="4876800"/>
            <a:ext cx="7010400" cy="1477328"/>
          </a:xfrm>
          <a:prstGeom prst="rect">
            <a:avLst/>
          </a:prstGeom>
          <a:noFill/>
        </p:spPr>
        <p:txBody>
          <a:bodyPr wrap="square">
            <a:spAutoFit/>
          </a:bodyPr>
          <a:lstStyle/>
          <a:p>
            <a:r>
              <a:rPr lang="tr-TR">
                <a:latin typeface="Cambria" panose="02040503050406030204" pitchFamily="18" charset="0"/>
                <a:ea typeface="Cambria" panose="02040503050406030204" pitchFamily="18" charset="0"/>
              </a:rPr>
              <a:t>Süt ve süt ürünleri (yoğurt, peynir, dondurma vb.) en iyi kalsiyum kaynağıdır</a:t>
            </a:r>
          </a:p>
          <a:p>
            <a:endParaRPr lang="tr-TR">
              <a:latin typeface="Cambria" panose="02040503050406030204" pitchFamily="18" charset="0"/>
              <a:ea typeface="Cambria" panose="02040503050406030204" pitchFamily="18" charset="0"/>
            </a:endParaRPr>
          </a:p>
          <a:p>
            <a:r>
              <a:rPr lang="tr-TR">
                <a:latin typeface="Cambria" panose="02040503050406030204" pitchFamily="18" charset="0"/>
                <a:ea typeface="Cambria" panose="02040503050406030204" pitchFamily="18" charset="0"/>
              </a:rPr>
              <a:t>Bazı yeşil yapraklı sebzeler ve posa miktarının fazla olması kalsiyum emilimini olumsuz yönde etkiler</a:t>
            </a:r>
          </a:p>
        </p:txBody>
      </p:sp>
    </p:spTree>
    <p:extLst>
      <p:ext uri="{BB962C8B-B14F-4D97-AF65-F5344CB8AC3E}">
        <p14:creationId xmlns:p14="http://schemas.microsoft.com/office/powerpoint/2010/main" val="19617799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9316832F-8148-3FAF-E0CC-5446BD7EE3B6}"/>
              </a:ext>
            </a:extLst>
          </p:cNvPr>
          <p:cNvSpPr txBox="1"/>
          <p:nvPr/>
        </p:nvSpPr>
        <p:spPr>
          <a:xfrm>
            <a:off x="2094803" y="748606"/>
            <a:ext cx="4105419" cy="584775"/>
          </a:xfrm>
          <a:prstGeom prst="rect">
            <a:avLst/>
          </a:prstGeom>
          <a:solidFill>
            <a:schemeClr val="accent4">
              <a:lumMod val="40000"/>
              <a:lumOff val="60000"/>
            </a:schemeClr>
          </a:solidFill>
        </p:spPr>
        <p:txBody>
          <a:bodyPr wrap="none" rtlCol="0">
            <a:spAutoFit/>
          </a:bodyPr>
          <a:lstStyle/>
          <a:p>
            <a:r>
              <a:rPr lang="tr-TR" sz="3200">
                <a:latin typeface="Cambria" panose="02040503050406030204" pitchFamily="18" charset="0"/>
                <a:ea typeface="Cambria" panose="02040503050406030204" pitchFamily="18" charset="0"/>
              </a:rPr>
              <a:t>Hipokalsemi Etyolojisi</a:t>
            </a:r>
          </a:p>
        </p:txBody>
      </p:sp>
      <p:sp>
        <p:nvSpPr>
          <p:cNvPr id="3" name="Metin kutusu 2">
            <a:extLst>
              <a:ext uri="{FF2B5EF4-FFF2-40B4-BE49-F238E27FC236}">
                <a16:creationId xmlns:a16="http://schemas.microsoft.com/office/drawing/2014/main" id="{89EDABA5-E9A0-04DE-99DE-45F5FC4D6804}"/>
              </a:ext>
            </a:extLst>
          </p:cNvPr>
          <p:cNvSpPr txBox="1"/>
          <p:nvPr/>
        </p:nvSpPr>
        <p:spPr>
          <a:xfrm>
            <a:off x="900982" y="1981200"/>
            <a:ext cx="6107762" cy="3416320"/>
          </a:xfrm>
          <a:prstGeom prst="rect">
            <a:avLst/>
          </a:prstGeom>
          <a:noFill/>
        </p:spPr>
        <p:txBody>
          <a:bodyPr wrap="none" rtlCol="0">
            <a:spAutoFit/>
          </a:bodyPr>
          <a:lstStyle/>
          <a:p>
            <a:r>
              <a:rPr lang="tr-TR" b="1">
                <a:latin typeface="Cambria" panose="02040503050406030204" pitchFamily="18" charset="0"/>
                <a:ea typeface="Cambria" panose="02040503050406030204" pitchFamily="18" charset="0"/>
              </a:rPr>
              <a:t>Primer nedenler</a:t>
            </a:r>
          </a:p>
          <a:p>
            <a:pPr marL="285750" indent="-285750">
              <a:buClr>
                <a:schemeClr val="accent4">
                  <a:lumMod val="60000"/>
                  <a:lumOff val="40000"/>
                </a:schemeClr>
              </a:buClr>
              <a:buFont typeface="Wingdings" panose="05000000000000000000" pitchFamily="2" charset="2"/>
              <a:buChar char="q"/>
            </a:pPr>
            <a:r>
              <a:rPr lang="tr-TR">
                <a:latin typeface="Cambria" panose="02040503050406030204" pitchFamily="18" charset="0"/>
                <a:ea typeface="Cambria" panose="02040503050406030204" pitchFamily="18" charset="0"/>
              </a:rPr>
              <a:t>Üretim eksikliği(hipoparatiroidizm)</a:t>
            </a:r>
          </a:p>
          <a:p>
            <a:pPr marL="285750" indent="-285750">
              <a:buClr>
                <a:schemeClr val="accent4">
                  <a:lumMod val="60000"/>
                  <a:lumOff val="40000"/>
                </a:schemeClr>
              </a:buClr>
              <a:buFont typeface="Wingdings" panose="05000000000000000000" pitchFamily="2" charset="2"/>
              <a:buChar char="q"/>
            </a:pPr>
            <a:r>
              <a:rPr lang="tr-TR">
                <a:latin typeface="Cambria" panose="02040503050406030204" pitchFamily="18" charset="0"/>
                <a:ea typeface="Cambria" panose="02040503050406030204" pitchFamily="18" charset="0"/>
              </a:rPr>
              <a:t>Salgılama bozukluğu(şiddetli hipomagnezemi ile birlikte)</a:t>
            </a:r>
          </a:p>
          <a:p>
            <a:pPr marL="285750" indent="-285750">
              <a:buClr>
                <a:schemeClr val="accent4">
                  <a:lumMod val="60000"/>
                  <a:lumOff val="40000"/>
                </a:schemeClr>
              </a:buClr>
              <a:buFont typeface="Wingdings" panose="05000000000000000000" pitchFamily="2" charset="2"/>
              <a:buChar char="q"/>
            </a:pPr>
            <a:endParaRPr lang="tr-TR">
              <a:latin typeface="Cambria" panose="02040503050406030204" pitchFamily="18" charset="0"/>
              <a:ea typeface="Cambria" panose="02040503050406030204" pitchFamily="18" charset="0"/>
            </a:endParaRPr>
          </a:p>
          <a:p>
            <a:pPr marL="285750" indent="-285750">
              <a:buClr>
                <a:schemeClr val="accent4">
                  <a:lumMod val="60000"/>
                  <a:lumOff val="40000"/>
                </a:schemeClr>
              </a:buClr>
              <a:buFont typeface="Wingdings" panose="05000000000000000000" pitchFamily="2" charset="2"/>
              <a:buChar char="q"/>
            </a:pPr>
            <a:endParaRPr lang="tr-TR">
              <a:latin typeface="Cambria" panose="02040503050406030204" pitchFamily="18" charset="0"/>
              <a:ea typeface="Cambria" panose="02040503050406030204" pitchFamily="18" charset="0"/>
            </a:endParaRPr>
          </a:p>
          <a:p>
            <a:pPr marL="285750" indent="-285750">
              <a:buClr>
                <a:schemeClr val="accent4">
                  <a:lumMod val="60000"/>
                  <a:lumOff val="40000"/>
                </a:schemeClr>
              </a:buClr>
              <a:buFont typeface="Wingdings" panose="05000000000000000000" pitchFamily="2" charset="2"/>
              <a:buChar char="q"/>
            </a:pPr>
            <a:r>
              <a:rPr lang="tr-TR">
                <a:latin typeface="Cambria" panose="02040503050406030204" pitchFamily="18" charset="0"/>
                <a:ea typeface="Cambria" panose="02040503050406030204" pitchFamily="18" charset="0"/>
              </a:rPr>
              <a:t>Hedef organ direnci</a:t>
            </a:r>
          </a:p>
          <a:p>
            <a:pPr marL="285750" indent="-285750">
              <a:buFont typeface="Arial" panose="020B0604020202020204" pitchFamily="34" charset="0"/>
              <a:buChar char="•"/>
            </a:pPr>
            <a:endParaRPr lang="tr-TR">
              <a:latin typeface="Cambria" panose="02040503050406030204" pitchFamily="18" charset="0"/>
              <a:ea typeface="Cambria" panose="02040503050406030204" pitchFamily="18" charset="0"/>
            </a:endParaRPr>
          </a:p>
          <a:p>
            <a:endParaRPr lang="tr-TR" b="1">
              <a:latin typeface="Cambria" panose="02040503050406030204" pitchFamily="18" charset="0"/>
              <a:ea typeface="Cambria" panose="02040503050406030204" pitchFamily="18" charset="0"/>
            </a:endParaRPr>
          </a:p>
          <a:p>
            <a:r>
              <a:rPr lang="tr-TR" b="1">
                <a:latin typeface="Cambria" panose="02040503050406030204" pitchFamily="18" charset="0"/>
                <a:ea typeface="Cambria" panose="02040503050406030204" pitchFamily="18" charset="0"/>
              </a:rPr>
              <a:t>Sekonder nedenler</a:t>
            </a:r>
          </a:p>
          <a:p>
            <a:pPr marL="285750" indent="-285750">
              <a:buClr>
                <a:schemeClr val="accent4">
                  <a:lumMod val="60000"/>
                  <a:lumOff val="40000"/>
                </a:schemeClr>
              </a:buClr>
              <a:buFont typeface="Wingdings" panose="05000000000000000000" pitchFamily="2" charset="2"/>
              <a:buChar char="q"/>
            </a:pPr>
            <a:r>
              <a:rPr lang="tr-TR">
                <a:latin typeface="Cambria" panose="02040503050406030204" pitchFamily="18" charset="0"/>
                <a:ea typeface="Cambria" panose="02040503050406030204" pitchFamily="18" charset="0"/>
              </a:rPr>
              <a:t>D vit eksikliği</a:t>
            </a:r>
          </a:p>
          <a:p>
            <a:pPr marL="285750" indent="-285750">
              <a:buClr>
                <a:schemeClr val="accent4">
                  <a:lumMod val="60000"/>
                  <a:lumOff val="40000"/>
                </a:schemeClr>
              </a:buClr>
              <a:buFont typeface="Wingdings" panose="05000000000000000000" pitchFamily="2" charset="2"/>
              <a:buChar char="q"/>
            </a:pPr>
            <a:r>
              <a:rPr lang="tr-TR">
                <a:latin typeface="Cambria" panose="02040503050406030204" pitchFamily="18" charset="0"/>
                <a:ea typeface="Cambria" panose="02040503050406030204" pitchFamily="18" charset="0"/>
              </a:rPr>
              <a:t>Aç kemik sendromu</a:t>
            </a:r>
          </a:p>
          <a:p>
            <a:pPr marL="285750" indent="-285750">
              <a:buClr>
                <a:schemeClr val="accent4">
                  <a:lumMod val="60000"/>
                  <a:lumOff val="40000"/>
                </a:schemeClr>
              </a:buClr>
              <a:buFont typeface="Wingdings" panose="05000000000000000000" pitchFamily="2" charset="2"/>
              <a:buChar char="q"/>
            </a:pPr>
            <a:r>
              <a:rPr lang="tr-TR">
                <a:latin typeface="Cambria" panose="02040503050406030204" pitchFamily="18" charset="0"/>
                <a:ea typeface="Cambria" panose="02040503050406030204" pitchFamily="18" charset="0"/>
              </a:rPr>
              <a:t>HIV/AIDS</a:t>
            </a:r>
          </a:p>
        </p:txBody>
      </p:sp>
      <p:sp>
        <p:nvSpPr>
          <p:cNvPr id="4" name="object 12">
            <a:extLst>
              <a:ext uri="{FF2B5EF4-FFF2-40B4-BE49-F238E27FC236}">
                <a16:creationId xmlns:a16="http://schemas.microsoft.com/office/drawing/2014/main" id="{D247D216-10C9-74FA-57B1-6FAFEA4619F4}"/>
              </a:ext>
            </a:extLst>
          </p:cNvPr>
          <p:cNvSpPr/>
          <p:nvPr/>
        </p:nvSpPr>
        <p:spPr>
          <a:xfrm>
            <a:off x="6858000" y="2209800"/>
            <a:ext cx="296487" cy="616515"/>
          </a:xfrm>
          <a:custGeom>
            <a:avLst/>
            <a:gdLst/>
            <a:ahLst/>
            <a:cxnLst/>
            <a:rect l="l" t="t" r="r" b="b"/>
            <a:pathLst>
              <a:path w="216535" h="1079500">
                <a:moveTo>
                  <a:pt x="0" y="0"/>
                </a:moveTo>
                <a:lnTo>
                  <a:pt x="42142" y="9721"/>
                </a:lnTo>
                <a:lnTo>
                  <a:pt x="76533" y="36242"/>
                </a:lnTo>
                <a:lnTo>
                  <a:pt x="99708" y="75598"/>
                </a:lnTo>
                <a:lnTo>
                  <a:pt x="108203" y="123825"/>
                </a:lnTo>
                <a:lnTo>
                  <a:pt x="108203" y="415671"/>
                </a:lnTo>
                <a:lnTo>
                  <a:pt x="116699" y="463897"/>
                </a:lnTo>
                <a:lnTo>
                  <a:pt x="139874" y="503253"/>
                </a:lnTo>
                <a:lnTo>
                  <a:pt x="174265" y="529774"/>
                </a:lnTo>
                <a:lnTo>
                  <a:pt x="216407" y="539496"/>
                </a:lnTo>
                <a:lnTo>
                  <a:pt x="174265" y="549217"/>
                </a:lnTo>
                <a:lnTo>
                  <a:pt x="139874" y="575738"/>
                </a:lnTo>
                <a:lnTo>
                  <a:pt x="116699" y="615094"/>
                </a:lnTo>
                <a:lnTo>
                  <a:pt x="108203" y="663321"/>
                </a:lnTo>
                <a:lnTo>
                  <a:pt x="108203" y="955205"/>
                </a:lnTo>
                <a:lnTo>
                  <a:pt x="99708" y="1003387"/>
                </a:lnTo>
                <a:lnTo>
                  <a:pt x="76533" y="1042735"/>
                </a:lnTo>
                <a:lnTo>
                  <a:pt x="42142" y="1069263"/>
                </a:lnTo>
                <a:lnTo>
                  <a:pt x="0" y="1078992"/>
                </a:lnTo>
              </a:path>
            </a:pathLst>
          </a:custGeom>
          <a:ln w="38100">
            <a:solidFill>
              <a:schemeClr val="tx1"/>
            </a:solidFill>
          </a:ln>
        </p:spPr>
        <p:txBody>
          <a:bodyPr wrap="square" lIns="0" tIns="0" rIns="0" bIns="0" rtlCol="0"/>
          <a:lstStyle/>
          <a:p>
            <a:endParaRPr/>
          </a:p>
        </p:txBody>
      </p:sp>
      <p:sp>
        <p:nvSpPr>
          <p:cNvPr id="5" name="Metin kutusu 4">
            <a:extLst>
              <a:ext uri="{FF2B5EF4-FFF2-40B4-BE49-F238E27FC236}">
                <a16:creationId xmlns:a16="http://schemas.microsoft.com/office/drawing/2014/main" id="{6AD059A5-8713-DFCD-79D6-C4917AB89921}"/>
              </a:ext>
            </a:extLst>
          </p:cNvPr>
          <p:cNvSpPr txBox="1"/>
          <p:nvPr/>
        </p:nvSpPr>
        <p:spPr>
          <a:xfrm>
            <a:off x="7258833" y="2326476"/>
            <a:ext cx="651140" cy="369332"/>
          </a:xfrm>
          <a:prstGeom prst="rect">
            <a:avLst/>
          </a:prstGeom>
          <a:noFill/>
        </p:spPr>
        <p:txBody>
          <a:bodyPr wrap="none" rtlCol="0">
            <a:spAutoFit/>
          </a:bodyPr>
          <a:lstStyle/>
          <a:p>
            <a:r>
              <a:rPr lang="tr-TR" i="1">
                <a:latin typeface="Cambria" panose="02040503050406030204" pitchFamily="18" charset="0"/>
                <a:ea typeface="Cambria" panose="02040503050406030204" pitchFamily="18" charset="0"/>
              </a:rPr>
              <a:t>PTH </a:t>
            </a:r>
          </a:p>
        </p:txBody>
      </p:sp>
      <p:sp>
        <p:nvSpPr>
          <p:cNvPr id="6" name="object 12">
            <a:extLst>
              <a:ext uri="{FF2B5EF4-FFF2-40B4-BE49-F238E27FC236}">
                <a16:creationId xmlns:a16="http://schemas.microsoft.com/office/drawing/2014/main" id="{38311CD6-9C4F-5C3E-8B7C-79233CC74D4F}"/>
              </a:ext>
            </a:extLst>
          </p:cNvPr>
          <p:cNvSpPr/>
          <p:nvPr/>
        </p:nvSpPr>
        <p:spPr>
          <a:xfrm>
            <a:off x="3276600" y="3276600"/>
            <a:ext cx="241098" cy="609600"/>
          </a:xfrm>
          <a:custGeom>
            <a:avLst/>
            <a:gdLst/>
            <a:ahLst/>
            <a:cxnLst/>
            <a:rect l="l" t="t" r="r" b="b"/>
            <a:pathLst>
              <a:path w="216535" h="1079500">
                <a:moveTo>
                  <a:pt x="0" y="0"/>
                </a:moveTo>
                <a:lnTo>
                  <a:pt x="42142" y="9721"/>
                </a:lnTo>
                <a:lnTo>
                  <a:pt x="76533" y="36242"/>
                </a:lnTo>
                <a:lnTo>
                  <a:pt x="99708" y="75598"/>
                </a:lnTo>
                <a:lnTo>
                  <a:pt x="108203" y="123825"/>
                </a:lnTo>
                <a:lnTo>
                  <a:pt x="108203" y="415671"/>
                </a:lnTo>
                <a:lnTo>
                  <a:pt x="116699" y="463897"/>
                </a:lnTo>
                <a:lnTo>
                  <a:pt x="139874" y="503253"/>
                </a:lnTo>
                <a:lnTo>
                  <a:pt x="174265" y="529774"/>
                </a:lnTo>
                <a:lnTo>
                  <a:pt x="216407" y="539496"/>
                </a:lnTo>
                <a:lnTo>
                  <a:pt x="174265" y="549217"/>
                </a:lnTo>
                <a:lnTo>
                  <a:pt x="139874" y="575738"/>
                </a:lnTo>
                <a:lnTo>
                  <a:pt x="116699" y="615094"/>
                </a:lnTo>
                <a:lnTo>
                  <a:pt x="108203" y="663321"/>
                </a:lnTo>
                <a:lnTo>
                  <a:pt x="108203" y="955205"/>
                </a:lnTo>
                <a:lnTo>
                  <a:pt x="99708" y="1003387"/>
                </a:lnTo>
                <a:lnTo>
                  <a:pt x="76533" y="1042735"/>
                </a:lnTo>
                <a:lnTo>
                  <a:pt x="42142" y="1069263"/>
                </a:lnTo>
                <a:lnTo>
                  <a:pt x="0" y="1078992"/>
                </a:lnTo>
              </a:path>
            </a:pathLst>
          </a:custGeom>
          <a:noFill/>
          <a:ln w="38100">
            <a:solidFill>
              <a:schemeClr val="tx1"/>
            </a:solidFill>
          </a:ln>
        </p:spPr>
        <p:txBody>
          <a:bodyPr wrap="square" lIns="0" tIns="0" rIns="0" bIns="0" rtlCol="0"/>
          <a:lstStyle/>
          <a:p>
            <a:endParaRPr>
              <a:solidFill>
                <a:schemeClr val="tx2">
                  <a:lumMod val="50000"/>
                </a:schemeClr>
              </a:solidFill>
            </a:endParaRPr>
          </a:p>
        </p:txBody>
      </p:sp>
      <p:sp>
        <p:nvSpPr>
          <p:cNvPr id="7" name="Metin kutusu 6">
            <a:extLst>
              <a:ext uri="{FF2B5EF4-FFF2-40B4-BE49-F238E27FC236}">
                <a16:creationId xmlns:a16="http://schemas.microsoft.com/office/drawing/2014/main" id="{F80FA971-E427-A230-E4F2-E26D942DC2FA}"/>
              </a:ext>
            </a:extLst>
          </p:cNvPr>
          <p:cNvSpPr txBox="1"/>
          <p:nvPr/>
        </p:nvSpPr>
        <p:spPr>
          <a:xfrm>
            <a:off x="3580443" y="3354529"/>
            <a:ext cx="2349874" cy="369332"/>
          </a:xfrm>
          <a:prstGeom prst="rect">
            <a:avLst/>
          </a:prstGeom>
          <a:noFill/>
        </p:spPr>
        <p:txBody>
          <a:bodyPr wrap="none" rtlCol="0">
            <a:spAutoFit/>
          </a:bodyPr>
          <a:lstStyle/>
          <a:p>
            <a:r>
              <a:rPr lang="tr-TR" i="1">
                <a:latin typeface="Cambria" panose="02040503050406030204" pitchFamily="18" charset="0"/>
                <a:ea typeface="Cambria" panose="02040503050406030204" pitchFamily="18" charset="0"/>
              </a:rPr>
              <a:t>Kalsiyum           PTH      </a:t>
            </a:r>
          </a:p>
        </p:txBody>
      </p:sp>
      <p:grpSp>
        <p:nvGrpSpPr>
          <p:cNvPr id="11" name="Grup 10">
            <a:extLst>
              <a:ext uri="{FF2B5EF4-FFF2-40B4-BE49-F238E27FC236}">
                <a16:creationId xmlns:a16="http://schemas.microsoft.com/office/drawing/2014/main" id="{79EFBD1A-747A-258C-198F-880420AC66C3}"/>
              </a:ext>
            </a:extLst>
          </p:cNvPr>
          <p:cNvGrpSpPr/>
          <p:nvPr/>
        </p:nvGrpSpPr>
        <p:grpSpPr>
          <a:xfrm rot="10800000">
            <a:off x="5410200" y="2419121"/>
            <a:ext cx="457200" cy="1314678"/>
            <a:chOff x="5996614" y="588178"/>
            <a:chExt cx="988290" cy="1680196"/>
          </a:xfrm>
        </p:grpSpPr>
        <p:sp>
          <p:nvSpPr>
            <p:cNvPr id="12" name="Ok: Aşağı 11">
              <a:extLst>
                <a:ext uri="{FF2B5EF4-FFF2-40B4-BE49-F238E27FC236}">
                  <a16:creationId xmlns:a16="http://schemas.microsoft.com/office/drawing/2014/main" id="{FB694E12-3890-5430-A6E4-6935A97AB13A}"/>
                </a:ext>
              </a:extLst>
            </p:cNvPr>
            <p:cNvSpPr/>
            <p:nvPr/>
          </p:nvSpPr>
          <p:spPr>
            <a:xfrm>
              <a:off x="5996614" y="588178"/>
              <a:ext cx="522513" cy="522513"/>
            </a:xfrm>
            <a:prstGeom prst="downArrow">
              <a:avLst>
                <a:gd name="adj1" fmla="val 55000"/>
                <a:gd name="adj2" fmla="val 45000"/>
              </a:avLst>
            </a:prstGeom>
            <a:solidFill>
              <a:schemeClr val="tx1">
                <a:alpha val="90000"/>
              </a:schemeClr>
            </a:solidFill>
          </p:spPr>
          <p:style>
            <a:lnRef idx="1">
              <a:schemeClr val="accent2">
                <a:tint val="40000"/>
                <a:alpha val="90000"/>
                <a:hueOff val="0"/>
                <a:satOff val="0"/>
                <a:lumOff val="0"/>
                <a:alphaOff val="0"/>
              </a:schemeClr>
            </a:lnRef>
            <a:fillRef idx="1">
              <a:scrgbClr r="0" g="0" b="0"/>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tr-TR"/>
            </a:p>
          </p:txBody>
        </p:sp>
        <p:sp>
          <p:nvSpPr>
            <p:cNvPr id="13" name="Ok: Aşağı 4">
              <a:extLst>
                <a:ext uri="{FF2B5EF4-FFF2-40B4-BE49-F238E27FC236}">
                  <a16:creationId xmlns:a16="http://schemas.microsoft.com/office/drawing/2014/main" id="{4FC7F834-4EA8-4334-704F-4F90E4308108}"/>
                </a:ext>
              </a:extLst>
            </p:cNvPr>
            <p:cNvSpPr txBox="1"/>
            <p:nvPr/>
          </p:nvSpPr>
          <p:spPr>
            <a:xfrm>
              <a:off x="6697522" y="1875183"/>
              <a:ext cx="287382" cy="39319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p:txBody>
        </p:sp>
      </p:grpSp>
      <p:grpSp>
        <p:nvGrpSpPr>
          <p:cNvPr id="17" name="Grup 16">
            <a:extLst>
              <a:ext uri="{FF2B5EF4-FFF2-40B4-BE49-F238E27FC236}">
                <a16:creationId xmlns:a16="http://schemas.microsoft.com/office/drawing/2014/main" id="{419AAB21-B80C-4EB4-C8E3-290B30ED109A}"/>
              </a:ext>
            </a:extLst>
          </p:cNvPr>
          <p:cNvGrpSpPr/>
          <p:nvPr/>
        </p:nvGrpSpPr>
        <p:grpSpPr>
          <a:xfrm>
            <a:off x="4755380" y="3357983"/>
            <a:ext cx="457200" cy="1314678"/>
            <a:chOff x="5996614" y="588178"/>
            <a:chExt cx="988290" cy="1680196"/>
          </a:xfrm>
        </p:grpSpPr>
        <p:sp>
          <p:nvSpPr>
            <p:cNvPr id="18" name="Ok: Aşağı 17">
              <a:extLst>
                <a:ext uri="{FF2B5EF4-FFF2-40B4-BE49-F238E27FC236}">
                  <a16:creationId xmlns:a16="http://schemas.microsoft.com/office/drawing/2014/main" id="{19B1CA05-0FD5-4621-F887-3301247C9BCF}"/>
                </a:ext>
              </a:extLst>
            </p:cNvPr>
            <p:cNvSpPr/>
            <p:nvPr/>
          </p:nvSpPr>
          <p:spPr>
            <a:xfrm>
              <a:off x="5996614" y="588178"/>
              <a:ext cx="522513" cy="522513"/>
            </a:xfrm>
            <a:prstGeom prst="downArrow">
              <a:avLst>
                <a:gd name="adj1" fmla="val 55000"/>
                <a:gd name="adj2" fmla="val 45000"/>
              </a:avLst>
            </a:prstGeom>
            <a:solidFill>
              <a:schemeClr val="tx1">
                <a:alpha val="90000"/>
              </a:schemeClr>
            </a:solidFill>
          </p:spPr>
          <p:style>
            <a:lnRef idx="1">
              <a:schemeClr val="accent2">
                <a:tint val="40000"/>
                <a:alpha val="90000"/>
                <a:hueOff val="0"/>
                <a:satOff val="0"/>
                <a:lumOff val="0"/>
                <a:alphaOff val="0"/>
              </a:schemeClr>
            </a:lnRef>
            <a:fillRef idx="1">
              <a:scrgbClr r="0" g="0" b="0"/>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tr-TR"/>
            </a:p>
          </p:txBody>
        </p:sp>
        <p:sp>
          <p:nvSpPr>
            <p:cNvPr id="19" name="Ok: Aşağı 4">
              <a:extLst>
                <a:ext uri="{FF2B5EF4-FFF2-40B4-BE49-F238E27FC236}">
                  <a16:creationId xmlns:a16="http://schemas.microsoft.com/office/drawing/2014/main" id="{FDD7262D-D8D3-BBFC-4DF5-6C1B0389C7C1}"/>
                </a:ext>
              </a:extLst>
            </p:cNvPr>
            <p:cNvSpPr txBox="1"/>
            <p:nvPr/>
          </p:nvSpPr>
          <p:spPr>
            <a:xfrm>
              <a:off x="6697522" y="1875183"/>
              <a:ext cx="287382" cy="39319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p:txBody>
        </p:sp>
      </p:grpSp>
      <p:grpSp>
        <p:nvGrpSpPr>
          <p:cNvPr id="20" name="Grup 19">
            <a:extLst>
              <a:ext uri="{FF2B5EF4-FFF2-40B4-BE49-F238E27FC236}">
                <a16:creationId xmlns:a16="http://schemas.microsoft.com/office/drawing/2014/main" id="{3A41EA40-55C2-E4DF-5E58-32A06E4611F5}"/>
              </a:ext>
            </a:extLst>
          </p:cNvPr>
          <p:cNvGrpSpPr/>
          <p:nvPr/>
        </p:nvGrpSpPr>
        <p:grpSpPr>
          <a:xfrm>
            <a:off x="7772400" y="2326476"/>
            <a:ext cx="457200" cy="1314678"/>
            <a:chOff x="5996614" y="588178"/>
            <a:chExt cx="988290" cy="1680196"/>
          </a:xfrm>
        </p:grpSpPr>
        <p:sp>
          <p:nvSpPr>
            <p:cNvPr id="21" name="Ok: Aşağı 20">
              <a:extLst>
                <a:ext uri="{FF2B5EF4-FFF2-40B4-BE49-F238E27FC236}">
                  <a16:creationId xmlns:a16="http://schemas.microsoft.com/office/drawing/2014/main" id="{BB52D61D-AD9F-9268-4E59-13F61E7E3BD7}"/>
                </a:ext>
              </a:extLst>
            </p:cNvPr>
            <p:cNvSpPr/>
            <p:nvPr/>
          </p:nvSpPr>
          <p:spPr>
            <a:xfrm>
              <a:off x="5996614" y="588178"/>
              <a:ext cx="522513" cy="522513"/>
            </a:xfrm>
            <a:prstGeom prst="downArrow">
              <a:avLst>
                <a:gd name="adj1" fmla="val 55000"/>
                <a:gd name="adj2" fmla="val 45000"/>
              </a:avLst>
            </a:prstGeom>
            <a:solidFill>
              <a:schemeClr val="tx1">
                <a:alpha val="90000"/>
              </a:schemeClr>
            </a:solidFill>
          </p:spPr>
          <p:style>
            <a:lnRef idx="1">
              <a:schemeClr val="accent2">
                <a:tint val="40000"/>
                <a:alpha val="90000"/>
                <a:hueOff val="0"/>
                <a:satOff val="0"/>
                <a:lumOff val="0"/>
                <a:alphaOff val="0"/>
              </a:schemeClr>
            </a:lnRef>
            <a:fillRef idx="1">
              <a:scrgbClr r="0" g="0" b="0"/>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tr-TR"/>
            </a:p>
          </p:txBody>
        </p:sp>
        <p:sp>
          <p:nvSpPr>
            <p:cNvPr id="22" name="Ok: Aşağı 4">
              <a:extLst>
                <a:ext uri="{FF2B5EF4-FFF2-40B4-BE49-F238E27FC236}">
                  <a16:creationId xmlns:a16="http://schemas.microsoft.com/office/drawing/2014/main" id="{A816B334-8CBC-56CC-1B01-7B4D58140EED}"/>
                </a:ext>
              </a:extLst>
            </p:cNvPr>
            <p:cNvSpPr txBox="1"/>
            <p:nvPr/>
          </p:nvSpPr>
          <p:spPr>
            <a:xfrm>
              <a:off x="6697522" y="1875183"/>
              <a:ext cx="287382" cy="39319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p:txBody>
        </p:sp>
      </p:grpSp>
    </p:spTree>
    <p:extLst>
      <p:ext uri="{BB962C8B-B14F-4D97-AF65-F5344CB8AC3E}">
        <p14:creationId xmlns:p14="http://schemas.microsoft.com/office/powerpoint/2010/main" val="16645968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CB48AB89-53DA-1852-F777-A2CBEAD1CD62}"/>
              </a:ext>
            </a:extLst>
          </p:cNvPr>
          <p:cNvSpPr txBox="1"/>
          <p:nvPr/>
        </p:nvSpPr>
        <p:spPr>
          <a:xfrm>
            <a:off x="2549748" y="748606"/>
            <a:ext cx="4044505" cy="646331"/>
          </a:xfrm>
          <a:prstGeom prst="rect">
            <a:avLst/>
          </a:prstGeom>
          <a:solidFill>
            <a:schemeClr val="accent4">
              <a:lumMod val="40000"/>
              <a:lumOff val="60000"/>
            </a:schemeClr>
          </a:solidFill>
        </p:spPr>
        <p:txBody>
          <a:bodyPr wrap="none" rtlCol="0">
            <a:spAutoFit/>
          </a:bodyPr>
          <a:lstStyle/>
          <a:p>
            <a:r>
              <a:rPr lang="tr-TR" sz="3600">
                <a:latin typeface="Cambria" panose="02040503050406030204" pitchFamily="18" charset="0"/>
                <a:ea typeface="Cambria" panose="02040503050406030204" pitchFamily="18" charset="0"/>
              </a:rPr>
              <a:t>Hipokalsemi Kliniği</a:t>
            </a:r>
          </a:p>
        </p:txBody>
      </p:sp>
      <p:sp>
        <p:nvSpPr>
          <p:cNvPr id="3" name="Metin kutusu 2">
            <a:extLst>
              <a:ext uri="{FF2B5EF4-FFF2-40B4-BE49-F238E27FC236}">
                <a16:creationId xmlns:a16="http://schemas.microsoft.com/office/drawing/2014/main" id="{3CC3FE77-5BA0-B3A5-C33D-0382D0221810}"/>
              </a:ext>
            </a:extLst>
          </p:cNvPr>
          <p:cNvSpPr txBox="1"/>
          <p:nvPr/>
        </p:nvSpPr>
        <p:spPr>
          <a:xfrm>
            <a:off x="990601" y="1805935"/>
            <a:ext cx="4572000" cy="3416320"/>
          </a:xfrm>
          <a:prstGeom prst="rect">
            <a:avLst/>
          </a:prstGeom>
          <a:noFill/>
        </p:spPr>
        <p:txBody>
          <a:bodyPr wrap="square" rtlCol="0">
            <a:spAutoFit/>
          </a:bodyPr>
          <a:lstStyle/>
          <a:p>
            <a:pPr marL="285750" indent="-285750">
              <a:buFont typeface="Arial" panose="020B0604020202020204" pitchFamily="34" charset="0"/>
              <a:buChar char="•"/>
            </a:pPr>
            <a:r>
              <a:rPr lang="tr-TR" sz="2400" dirty="0" err="1">
                <a:latin typeface="Cambria" panose="02040503050406030204" pitchFamily="18" charset="0"/>
                <a:ea typeface="Cambria" panose="02040503050406030204" pitchFamily="18" charset="0"/>
              </a:rPr>
              <a:t>Tetani</a:t>
            </a:r>
            <a:endParaRPr lang="tr-TR" sz="2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tr-TR" sz="2400" dirty="0" err="1">
                <a:latin typeface="Cambria" panose="02040503050406030204" pitchFamily="18" charset="0"/>
                <a:ea typeface="Cambria" panose="02040503050406030204" pitchFamily="18" charset="0"/>
              </a:rPr>
              <a:t>Trousseau</a:t>
            </a:r>
            <a:endParaRPr lang="tr-TR" sz="2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tr-TR" sz="2400" dirty="0" err="1">
                <a:latin typeface="Cambria" panose="02040503050406030204" pitchFamily="18" charset="0"/>
                <a:ea typeface="Cambria" panose="02040503050406030204" pitchFamily="18" charset="0"/>
              </a:rPr>
              <a:t>Chvostek</a:t>
            </a:r>
            <a:endParaRPr lang="tr-TR" sz="2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tr-TR" sz="2400" dirty="0">
                <a:latin typeface="Cambria" panose="02040503050406030204" pitchFamily="18" charset="0"/>
                <a:ea typeface="Cambria" panose="02040503050406030204" pitchFamily="18" charset="0"/>
              </a:rPr>
              <a:t>Nöbetler</a:t>
            </a:r>
          </a:p>
          <a:p>
            <a:pPr marL="285750" indent="-285750">
              <a:buFont typeface="Arial" panose="020B0604020202020204" pitchFamily="34" charset="0"/>
              <a:buChar char="•"/>
            </a:pPr>
            <a:r>
              <a:rPr lang="tr-TR" sz="2400" dirty="0" err="1">
                <a:latin typeface="Cambria" panose="02040503050406030204" pitchFamily="18" charset="0"/>
                <a:ea typeface="Cambria" panose="02040503050406030204" pitchFamily="18" charset="0"/>
              </a:rPr>
              <a:t>Kardiyovasküler</a:t>
            </a:r>
            <a:r>
              <a:rPr lang="tr-TR" sz="2400" dirty="0">
                <a:latin typeface="Cambria" panose="02040503050406030204" pitchFamily="18" charset="0"/>
                <a:ea typeface="Cambria" panose="02040503050406030204" pitchFamily="18" charset="0"/>
              </a:rPr>
              <a:t>(QT uzaması)</a:t>
            </a:r>
          </a:p>
          <a:p>
            <a:pPr marL="285750" indent="-285750">
              <a:buFont typeface="Arial" panose="020B0604020202020204" pitchFamily="34" charset="0"/>
              <a:buChar char="•"/>
            </a:pPr>
            <a:r>
              <a:rPr lang="tr-TR" sz="2400" dirty="0" err="1">
                <a:latin typeface="Cambria" panose="02040503050406030204" pitchFamily="18" charset="0"/>
                <a:ea typeface="Cambria" panose="02040503050406030204" pitchFamily="18" charset="0"/>
              </a:rPr>
              <a:t>Papil</a:t>
            </a:r>
            <a:r>
              <a:rPr lang="tr-TR" sz="2400" dirty="0">
                <a:latin typeface="Cambria" panose="02040503050406030204" pitchFamily="18" charset="0"/>
                <a:ea typeface="Cambria" panose="02040503050406030204" pitchFamily="18" charset="0"/>
              </a:rPr>
              <a:t> ödem</a:t>
            </a:r>
          </a:p>
          <a:p>
            <a:pPr marL="285750" indent="-285750">
              <a:buFont typeface="Arial" panose="020B0604020202020204" pitchFamily="34" charset="0"/>
              <a:buChar char="•"/>
            </a:pPr>
            <a:r>
              <a:rPr lang="tr-TR" sz="2400" dirty="0">
                <a:latin typeface="Cambria" panose="02040503050406030204" pitchFamily="18" charset="0"/>
                <a:ea typeface="Cambria" panose="02040503050406030204" pitchFamily="18" charset="0"/>
              </a:rPr>
              <a:t>Psikiyatrik belirtiler(Depresyon, halüsinasyon)</a:t>
            </a:r>
          </a:p>
        </p:txBody>
      </p:sp>
      <p:pic>
        <p:nvPicPr>
          <p:cNvPr id="4100" name="Picture 4" descr="Hypocalcemia (Signs and Symptoms) - CHVOSTEK'S &amp; TROUSSEAU SIGN. • Image •  MEDtube.net">
            <a:extLst>
              <a:ext uri="{FF2B5EF4-FFF2-40B4-BE49-F238E27FC236}">
                <a16:creationId xmlns:a16="http://schemas.microsoft.com/office/drawing/2014/main" id="{382925C9-2CD7-0B88-2F21-4CED888684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065145"/>
            <a:ext cx="3593828" cy="189754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QT Uzatan İlaçlar - Acilci.Net">
            <a:extLst>
              <a:ext uri="{FF2B5EF4-FFF2-40B4-BE49-F238E27FC236}">
                <a16:creationId xmlns:a16="http://schemas.microsoft.com/office/drawing/2014/main" id="{DED27BDF-7F67-3DA6-A3B6-55A82B1CB6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4404382"/>
            <a:ext cx="3593828" cy="1635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119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441843"/>
            <a:ext cx="8229600" cy="772006"/>
          </a:xfrm>
          <a:prstGeom prst="rect">
            <a:avLst/>
          </a:prstGeom>
          <a:solidFill>
            <a:schemeClr val="accent4">
              <a:lumMod val="60000"/>
              <a:lumOff val="40000"/>
            </a:schemeClr>
          </a:solidFill>
        </p:spPr>
        <p:txBody>
          <a:bodyPr vert="horz" wrap="square" lIns="0" tIns="215900" rIns="0" bIns="0" rtlCol="0" anchor="ctr">
            <a:spAutoFit/>
          </a:bodyPr>
          <a:lstStyle/>
          <a:p>
            <a:pPr algn="ctr">
              <a:lnSpc>
                <a:spcPct val="100000"/>
              </a:lnSpc>
              <a:spcBef>
                <a:spcPts val="1700"/>
              </a:spcBef>
              <a:tabLst>
                <a:tab pos="1842770" algn="l"/>
              </a:tabLst>
            </a:pPr>
            <a:r>
              <a:rPr lang="tr-TR" sz="3600" i="0" spc="300">
                <a:solidFill>
                  <a:schemeClr val="tx1"/>
                </a:solidFill>
              </a:rPr>
              <a:t>Vitaminlerin </a:t>
            </a:r>
            <a:r>
              <a:rPr sz="3600" i="0" spc="300">
                <a:solidFill>
                  <a:schemeClr val="tx1"/>
                </a:solidFill>
                <a:latin typeface="Cambria"/>
                <a:cs typeface="Cambria"/>
              </a:rPr>
              <a:t>Genel</a:t>
            </a:r>
            <a:r>
              <a:rPr sz="3600" i="0" spc="300" dirty="0">
                <a:solidFill>
                  <a:schemeClr val="tx1"/>
                </a:solidFill>
                <a:latin typeface="Cambria"/>
                <a:cs typeface="Cambria"/>
              </a:rPr>
              <a:t>	</a:t>
            </a:r>
            <a:r>
              <a:rPr sz="3600" i="0" spc="190" dirty="0">
                <a:solidFill>
                  <a:schemeClr val="tx1"/>
                </a:solidFill>
                <a:latin typeface="Cambria"/>
                <a:cs typeface="Cambria"/>
              </a:rPr>
              <a:t>İşlevleri</a:t>
            </a:r>
            <a:endParaRPr sz="3600">
              <a:solidFill>
                <a:schemeClr val="tx1"/>
              </a:solidFill>
              <a:latin typeface="Cambria"/>
              <a:cs typeface="Cambria"/>
            </a:endParaRPr>
          </a:p>
        </p:txBody>
      </p:sp>
      <p:sp>
        <p:nvSpPr>
          <p:cNvPr id="3" name="object 3"/>
          <p:cNvSpPr txBox="1"/>
          <p:nvPr/>
        </p:nvSpPr>
        <p:spPr>
          <a:xfrm>
            <a:off x="202770" y="2279273"/>
            <a:ext cx="4762500" cy="2188420"/>
          </a:xfrm>
          <a:prstGeom prst="rect">
            <a:avLst/>
          </a:prstGeom>
          <a:noFill/>
        </p:spPr>
        <p:txBody>
          <a:bodyPr vert="horz" wrap="square" lIns="0" tIns="33655" rIns="0" bIns="0" rtlCol="0">
            <a:spAutoFit/>
          </a:bodyPr>
          <a:lstStyle/>
          <a:p>
            <a:pPr marL="889635" lvl="1" indent="-342900">
              <a:lnSpc>
                <a:spcPct val="100000"/>
              </a:lnSpc>
              <a:spcBef>
                <a:spcPts val="575"/>
              </a:spcBef>
              <a:buFont typeface="Arial" panose="020B0604020202020204" pitchFamily="34" charset="0"/>
              <a:buChar char="•"/>
              <a:tabLst>
                <a:tab pos="834390" algn="l"/>
              </a:tabLst>
            </a:pPr>
            <a:r>
              <a:rPr sz="2400" b="1" spc="165">
                <a:solidFill>
                  <a:schemeClr val="tx2">
                    <a:lumMod val="50000"/>
                  </a:schemeClr>
                </a:solidFill>
                <a:latin typeface="Cambria"/>
                <a:cs typeface="Cambria"/>
              </a:rPr>
              <a:t>Vitamin</a:t>
            </a:r>
            <a:r>
              <a:rPr sz="2400" b="1" spc="240">
                <a:solidFill>
                  <a:schemeClr val="tx2">
                    <a:lumMod val="50000"/>
                  </a:schemeClr>
                </a:solidFill>
                <a:latin typeface="Cambria"/>
                <a:cs typeface="Cambria"/>
              </a:rPr>
              <a:t> </a:t>
            </a:r>
            <a:r>
              <a:rPr sz="2400" b="1" spc="180" dirty="0">
                <a:solidFill>
                  <a:schemeClr val="tx2">
                    <a:lumMod val="50000"/>
                  </a:schemeClr>
                </a:solidFill>
                <a:latin typeface="Cambria"/>
                <a:cs typeface="Cambria"/>
              </a:rPr>
              <a:t>D</a:t>
            </a:r>
            <a:endParaRPr sz="2400">
              <a:solidFill>
                <a:schemeClr val="tx2">
                  <a:lumMod val="50000"/>
                </a:schemeClr>
              </a:solidFill>
              <a:latin typeface="Cambria"/>
              <a:cs typeface="Cambria"/>
            </a:endParaRPr>
          </a:p>
          <a:p>
            <a:pPr marL="1004570" lvl="2">
              <a:lnSpc>
                <a:spcPct val="100000"/>
              </a:lnSpc>
              <a:spcBef>
                <a:spcPts val="580"/>
              </a:spcBef>
              <a:tabLst>
                <a:tab pos="1233170" algn="l"/>
              </a:tabLst>
            </a:pPr>
            <a:r>
              <a:rPr lang="tr-TR" sz="2400" b="1" spc="165">
                <a:solidFill>
                  <a:schemeClr val="tx2">
                    <a:lumMod val="50000"/>
                  </a:schemeClr>
                </a:solidFill>
                <a:latin typeface="Cambria"/>
                <a:cs typeface="Cambria"/>
              </a:rPr>
              <a:t>-</a:t>
            </a:r>
            <a:r>
              <a:rPr sz="2400" b="1" spc="165">
                <a:solidFill>
                  <a:schemeClr val="tx2">
                    <a:lumMod val="50000"/>
                  </a:schemeClr>
                </a:solidFill>
                <a:latin typeface="Cambria"/>
                <a:cs typeface="Cambria"/>
              </a:rPr>
              <a:t>Kalsiyum</a:t>
            </a:r>
            <a:r>
              <a:rPr sz="2400" b="1" spc="250">
                <a:solidFill>
                  <a:schemeClr val="tx2">
                    <a:lumMod val="50000"/>
                  </a:schemeClr>
                </a:solidFill>
                <a:latin typeface="Cambria"/>
                <a:cs typeface="Cambria"/>
              </a:rPr>
              <a:t> </a:t>
            </a:r>
            <a:r>
              <a:rPr sz="2400" b="1" spc="155" dirty="0">
                <a:solidFill>
                  <a:schemeClr val="tx2">
                    <a:lumMod val="50000"/>
                  </a:schemeClr>
                </a:solidFill>
                <a:latin typeface="Cambria"/>
                <a:cs typeface="Cambria"/>
              </a:rPr>
              <a:t>homeostazı</a:t>
            </a:r>
            <a:endParaRPr sz="2400">
              <a:solidFill>
                <a:schemeClr val="tx2">
                  <a:lumMod val="50000"/>
                </a:schemeClr>
              </a:solidFill>
              <a:latin typeface="Cambria"/>
              <a:cs typeface="Cambria"/>
            </a:endParaRPr>
          </a:p>
          <a:p>
            <a:pPr marL="889635" lvl="1" indent="-342900">
              <a:lnSpc>
                <a:spcPct val="100000"/>
              </a:lnSpc>
              <a:spcBef>
                <a:spcPts val="575"/>
              </a:spcBef>
              <a:buFont typeface="Arial" panose="020B0604020202020204" pitchFamily="34" charset="0"/>
              <a:buChar char="•"/>
              <a:tabLst>
                <a:tab pos="834390" algn="l"/>
              </a:tabLst>
            </a:pPr>
            <a:r>
              <a:rPr sz="2400" b="1" spc="165" dirty="0">
                <a:solidFill>
                  <a:schemeClr val="tx2">
                    <a:lumMod val="50000"/>
                  </a:schemeClr>
                </a:solidFill>
                <a:latin typeface="Cambria"/>
                <a:cs typeface="Cambria"/>
              </a:rPr>
              <a:t>Vitamin</a:t>
            </a:r>
            <a:r>
              <a:rPr sz="2400" b="1" spc="235" dirty="0">
                <a:solidFill>
                  <a:schemeClr val="tx2">
                    <a:lumMod val="50000"/>
                  </a:schemeClr>
                </a:solidFill>
                <a:latin typeface="Cambria"/>
                <a:cs typeface="Cambria"/>
              </a:rPr>
              <a:t> </a:t>
            </a:r>
            <a:r>
              <a:rPr sz="2400" b="1" spc="160" dirty="0">
                <a:solidFill>
                  <a:schemeClr val="tx2">
                    <a:lumMod val="50000"/>
                  </a:schemeClr>
                </a:solidFill>
                <a:latin typeface="Cambria"/>
                <a:cs typeface="Cambria"/>
              </a:rPr>
              <a:t>A</a:t>
            </a:r>
            <a:endParaRPr sz="2400">
              <a:solidFill>
                <a:schemeClr val="tx2">
                  <a:lumMod val="50000"/>
                </a:schemeClr>
              </a:solidFill>
              <a:latin typeface="Cambria"/>
              <a:cs typeface="Cambria"/>
            </a:endParaRPr>
          </a:p>
          <a:p>
            <a:pPr marL="1004570" lvl="2">
              <a:lnSpc>
                <a:spcPct val="100000"/>
              </a:lnSpc>
              <a:spcBef>
                <a:spcPts val="575"/>
              </a:spcBef>
              <a:tabLst>
                <a:tab pos="1233170" algn="l"/>
              </a:tabLst>
            </a:pPr>
            <a:r>
              <a:rPr lang="tr-TR" sz="2400" b="1" spc="155">
                <a:solidFill>
                  <a:schemeClr val="tx2">
                    <a:lumMod val="50000"/>
                  </a:schemeClr>
                </a:solidFill>
                <a:latin typeface="Cambria"/>
                <a:cs typeface="Cambria"/>
              </a:rPr>
              <a:t>-</a:t>
            </a:r>
            <a:r>
              <a:rPr sz="2400" b="1" spc="155">
                <a:solidFill>
                  <a:schemeClr val="tx2">
                    <a:lumMod val="50000"/>
                  </a:schemeClr>
                </a:solidFill>
                <a:latin typeface="Cambria"/>
                <a:cs typeface="Cambria"/>
              </a:rPr>
              <a:t>Hücre</a:t>
            </a:r>
            <a:r>
              <a:rPr sz="2400" b="1" spc="235">
                <a:solidFill>
                  <a:schemeClr val="tx2">
                    <a:lumMod val="50000"/>
                  </a:schemeClr>
                </a:solidFill>
                <a:latin typeface="Cambria"/>
                <a:cs typeface="Cambria"/>
              </a:rPr>
              <a:t> </a:t>
            </a:r>
            <a:r>
              <a:rPr sz="2400" b="1" spc="125">
                <a:solidFill>
                  <a:schemeClr val="tx2">
                    <a:lumMod val="50000"/>
                  </a:schemeClr>
                </a:solidFill>
                <a:latin typeface="Cambria"/>
                <a:cs typeface="Cambria"/>
              </a:rPr>
              <a:t>bölünmesi</a:t>
            </a:r>
            <a:r>
              <a:rPr lang="tr-TR" sz="2400" b="1" spc="265">
                <a:solidFill>
                  <a:schemeClr val="tx2">
                    <a:lumMod val="50000"/>
                  </a:schemeClr>
                </a:solidFill>
                <a:latin typeface="Cambria"/>
                <a:cs typeface="Cambria"/>
              </a:rPr>
              <a:t> ve </a:t>
            </a:r>
            <a:r>
              <a:rPr sz="2400" b="1" spc="125">
                <a:solidFill>
                  <a:schemeClr val="tx2">
                    <a:lumMod val="50000"/>
                  </a:schemeClr>
                </a:solidFill>
                <a:latin typeface="Cambria"/>
                <a:cs typeface="Cambria"/>
              </a:rPr>
              <a:t>gelişimi</a:t>
            </a:r>
            <a:endParaRPr sz="2400">
              <a:solidFill>
                <a:schemeClr val="tx2">
                  <a:lumMod val="50000"/>
                </a:schemeClr>
              </a:solidFill>
              <a:latin typeface="Cambria"/>
              <a:cs typeface="Cambria"/>
            </a:endParaRPr>
          </a:p>
        </p:txBody>
      </p:sp>
      <p:sp>
        <p:nvSpPr>
          <p:cNvPr id="4" name="object 4"/>
          <p:cNvSpPr txBox="1"/>
          <p:nvPr/>
        </p:nvSpPr>
        <p:spPr>
          <a:xfrm>
            <a:off x="5251450" y="2308125"/>
            <a:ext cx="3816350" cy="2111475"/>
          </a:xfrm>
          <a:prstGeom prst="rect">
            <a:avLst/>
          </a:prstGeom>
          <a:noFill/>
        </p:spPr>
        <p:txBody>
          <a:bodyPr vert="horz" wrap="square" lIns="0" tIns="33655" rIns="0" bIns="0" rtlCol="0">
            <a:spAutoFit/>
          </a:bodyPr>
          <a:lstStyle/>
          <a:p>
            <a:pPr marL="434340" indent="-343535">
              <a:lnSpc>
                <a:spcPct val="100000"/>
              </a:lnSpc>
              <a:spcBef>
                <a:spcPts val="580"/>
              </a:spcBef>
              <a:buFont typeface="Arial MT"/>
              <a:buChar char="•"/>
              <a:tabLst>
                <a:tab pos="433705" algn="l"/>
                <a:tab pos="434340" algn="l"/>
              </a:tabLst>
            </a:pPr>
            <a:r>
              <a:rPr sz="2400" b="1" spc="170">
                <a:solidFill>
                  <a:schemeClr val="tx2">
                    <a:lumMod val="50000"/>
                  </a:schemeClr>
                </a:solidFill>
                <a:latin typeface="Cambria"/>
                <a:cs typeface="Cambria"/>
              </a:rPr>
              <a:t>Vitamin</a:t>
            </a:r>
            <a:r>
              <a:rPr sz="2400" b="1" spc="229">
                <a:solidFill>
                  <a:schemeClr val="tx2">
                    <a:lumMod val="50000"/>
                  </a:schemeClr>
                </a:solidFill>
                <a:latin typeface="Cambria"/>
                <a:cs typeface="Cambria"/>
              </a:rPr>
              <a:t> </a:t>
            </a:r>
            <a:r>
              <a:rPr sz="2400" b="1" spc="340" dirty="0">
                <a:solidFill>
                  <a:schemeClr val="tx2">
                    <a:lumMod val="50000"/>
                  </a:schemeClr>
                </a:solidFill>
                <a:latin typeface="Cambria"/>
                <a:cs typeface="Cambria"/>
              </a:rPr>
              <a:t>E</a:t>
            </a:r>
            <a:endParaRPr sz="2400">
              <a:solidFill>
                <a:schemeClr val="tx2">
                  <a:lumMod val="50000"/>
                </a:schemeClr>
              </a:solidFill>
              <a:latin typeface="Cambria"/>
              <a:cs typeface="Cambria"/>
            </a:endParaRPr>
          </a:p>
          <a:p>
            <a:pPr marL="548005" lvl="1">
              <a:lnSpc>
                <a:spcPct val="100000"/>
              </a:lnSpc>
              <a:spcBef>
                <a:spcPts val="575"/>
              </a:spcBef>
              <a:tabLst>
                <a:tab pos="835660" algn="l"/>
              </a:tabLst>
            </a:pPr>
            <a:r>
              <a:rPr lang="tr-TR" sz="2400" b="1" spc="140">
                <a:solidFill>
                  <a:schemeClr val="tx2">
                    <a:lumMod val="50000"/>
                  </a:schemeClr>
                </a:solidFill>
                <a:latin typeface="Cambria"/>
                <a:cs typeface="Cambria"/>
              </a:rPr>
              <a:t>-A</a:t>
            </a:r>
            <a:r>
              <a:rPr sz="2400" b="1" spc="140">
                <a:solidFill>
                  <a:schemeClr val="tx2">
                    <a:lumMod val="50000"/>
                  </a:schemeClr>
                </a:solidFill>
                <a:latin typeface="Cambria"/>
                <a:cs typeface="Cambria"/>
              </a:rPr>
              <a:t>ntioksidan</a:t>
            </a:r>
            <a:endParaRPr sz="2400">
              <a:solidFill>
                <a:schemeClr val="tx2">
                  <a:lumMod val="50000"/>
                </a:schemeClr>
              </a:solidFill>
              <a:latin typeface="Cambria"/>
              <a:cs typeface="Cambria"/>
            </a:endParaRPr>
          </a:p>
          <a:p>
            <a:pPr marL="434340" indent="-343535">
              <a:lnSpc>
                <a:spcPct val="100000"/>
              </a:lnSpc>
              <a:spcBef>
                <a:spcPts val="580"/>
              </a:spcBef>
              <a:buFont typeface="Arial MT"/>
              <a:buChar char="•"/>
              <a:tabLst>
                <a:tab pos="433705" algn="l"/>
                <a:tab pos="434340" algn="l"/>
              </a:tabLst>
            </a:pPr>
            <a:r>
              <a:rPr sz="2400" b="1" spc="170" dirty="0">
                <a:solidFill>
                  <a:schemeClr val="tx2">
                    <a:lumMod val="50000"/>
                  </a:schemeClr>
                </a:solidFill>
                <a:latin typeface="Cambria"/>
                <a:cs typeface="Cambria"/>
              </a:rPr>
              <a:t>Vitamin</a:t>
            </a:r>
            <a:r>
              <a:rPr sz="2400" b="1" spc="229" dirty="0">
                <a:solidFill>
                  <a:schemeClr val="tx2">
                    <a:lumMod val="50000"/>
                  </a:schemeClr>
                </a:solidFill>
                <a:latin typeface="Cambria"/>
                <a:cs typeface="Cambria"/>
              </a:rPr>
              <a:t> </a:t>
            </a:r>
            <a:r>
              <a:rPr sz="2400" b="1" spc="395" dirty="0">
                <a:solidFill>
                  <a:schemeClr val="tx2">
                    <a:lumMod val="50000"/>
                  </a:schemeClr>
                </a:solidFill>
                <a:latin typeface="Cambria"/>
                <a:cs typeface="Cambria"/>
              </a:rPr>
              <a:t>C</a:t>
            </a:r>
            <a:endParaRPr sz="2400">
              <a:solidFill>
                <a:schemeClr val="tx2">
                  <a:lumMod val="50000"/>
                </a:schemeClr>
              </a:solidFill>
              <a:latin typeface="Cambria"/>
              <a:cs typeface="Cambria"/>
            </a:endParaRPr>
          </a:p>
          <a:p>
            <a:pPr marL="548005" marR="83185" lvl="1">
              <a:lnSpc>
                <a:spcPct val="100000"/>
              </a:lnSpc>
              <a:spcBef>
                <a:spcPts val="575"/>
              </a:spcBef>
              <a:tabLst>
                <a:tab pos="835660" algn="l"/>
              </a:tabLst>
            </a:pPr>
            <a:r>
              <a:rPr lang="tr-TR" sz="2400" b="1" spc="160">
                <a:solidFill>
                  <a:schemeClr val="tx2">
                    <a:lumMod val="50000"/>
                  </a:schemeClr>
                </a:solidFill>
                <a:latin typeface="Cambria"/>
                <a:cs typeface="Cambria"/>
              </a:rPr>
              <a:t>-</a:t>
            </a:r>
            <a:r>
              <a:rPr sz="2400" b="1" spc="160">
                <a:solidFill>
                  <a:schemeClr val="tx2">
                    <a:lumMod val="50000"/>
                  </a:schemeClr>
                </a:solidFill>
                <a:latin typeface="Cambria"/>
                <a:cs typeface="Cambria"/>
              </a:rPr>
              <a:t>Kimyasal</a:t>
            </a:r>
            <a:r>
              <a:rPr sz="2400" b="1" spc="229">
                <a:solidFill>
                  <a:schemeClr val="tx2">
                    <a:lumMod val="50000"/>
                  </a:schemeClr>
                </a:solidFill>
                <a:latin typeface="Cambria"/>
                <a:cs typeface="Cambria"/>
              </a:rPr>
              <a:t> </a:t>
            </a:r>
            <a:r>
              <a:rPr sz="2400" b="1" spc="114" dirty="0">
                <a:solidFill>
                  <a:schemeClr val="tx2">
                    <a:lumMod val="50000"/>
                  </a:schemeClr>
                </a:solidFill>
                <a:latin typeface="Cambria"/>
                <a:cs typeface="Cambria"/>
              </a:rPr>
              <a:t>indirgen </a:t>
            </a:r>
            <a:r>
              <a:rPr sz="2400" b="1" spc="-515" dirty="0">
                <a:solidFill>
                  <a:schemeClr val="tx2">
                    <a:lumMod val="50000"/>
                  </a:schemeClr>
                </a:solidFill>
                <a:latin typeface="Cambria"/>
                <a:cs typeface="Cambria"/>
              </a:rPr>
              <a:t> </a:t>
            </a:r>
            <a:r>
              <a:rPr sz="2400" b="1" spc="135" dirty="0">
                <a:solidFill>
                  <a:schemeClr val="tx2">
                    <a:lumMod val="50000"/>
                  </a:schemeClr>
                </a:solidFill>
                <a:latin typeface="Cambria"/>
                <a:cs typeface="Cambria"/>
              </a:rPr>
              <a:t>madde</a:t>
            </a:r>
            <a:endParaRPr sz="2400">
              <a:solidFill>
                <a:schemeClr val="tx2">
                  <a:lumMod val="50000"/>
                </a:schemeClr>
              </a:solidFill>
              <a:latin typeface="Cambria"/>
              <a:cs typeface="Cambria"/>
            </a:endParaRPr>
          </a:p>
        </p:txBody>
      </p:sp>
      <p:sp>
        <p:nvSpPr>
          <p:cNvPr id="5" name="object 5"/>
          <p:cNvSpPr txBox="1"/>
          <p:nvPr/>
        </p:nvSpPr>
        <p:spPr>
          <a:xfrm>
            <a:off x="-228600" y="5533117"/>
            <a:ext cx="8761651" cy="851515"/>
          </a:xfrm>
          <a:prstGeom prst="rect">
            <a:avLst/>
          </a:prstGeom>
          <a:noFill/>
        </p:spPr>
        <p:txBody>
          <a:bodyPr vert="horz" wrap="square" lIns="0" tIns="35560" rIns="0" bIns="0" rtlCol="0">
            <a:spAutoFit/>
          </a:bodyPr>
          <a:lstStyle/>
          <a:p>
            <a:pPr marL="1234440" lvl="1" indent="-228600">
              <a:lnSpc>
                <a:spcPct val="100000"/>
              </a:lnSpc>
              <a:spcBef>
                <a:spcPts val="575"/>
              </a:spcBef>
              <a:buFont typeface="Arial MT"/>
              <a:buChar char="•"/>
              <a:tabLst>
                <a:tab pos="1234440" algn="l"/>
              </a:tabLst>
            </a:pPr>
            <a:r>
              <a:rPr sz="2400" b="1" spc="165">
                <a:solidFill>
                  <a:schemeClr val="tx2">
                    <a:lumMod val="50000"/>
                  </a:schemeClr>
                </a:solidFill>
                <a:latin typeface="Cambria"/>
                <a:cs typeface="Cambria"/>
              </a:rPr>
              <a:t>B</a:t>
            </a:r>
            <a:r>
              <a:rPr sz="2400" b="1" spc="225">
                <a:solidFill>
                  <a:schemeClr val="tx2">
                    <a:lumMod val="50000"/>
                  </a:schemeClr>
                </a:solidFill>
                <a:latin typeface="Cambria"/>
                <a:cs typeface="Cambria"/>
              </a:rPr>
              <a:t> </a:t>
            </a:r>
            <a:r>
              <a:rPr sz="2400" b="1" spc="130" dirty="0">
                <a:solidFill>
                  <a:schemeClr val="tx2">
                    <a:lumMod val="50000"/>
                  </a:schemeClr>
                </a:solidFill>
                <a:latin typeface="Cambria"/>
                <a:cs typeface="Cambria"/>
              </a:rPr>
              <a:t>vitaminleri</a:t>
            </a:r>
            <a:endParaRPr sz="2400">
              <a:solidFill>
                <a:schemeClr val="tx2">
                  <a:lumMod val="50000"/>
                </a:schemeClr>
              </a:solidFill>
              <a:latin typeface="Cambria"/>
              <a:cs typeface="Cambria"/>
            </a:endParaRPr>
          </a:p>
          <a:p>
            <a:pPr marL="1234440" lvl="1" indent="-228600">
              <a:lnSpc>
                <a:spcPct val="100000"/>
              </a:lnSpc>
              <a:spcBef>
                <a:spcPts val="575"/>
              </a:spcBef>
              <a:buFont typeface="Arial MT"/>
              <a:buChar char="•"/>
              <a:tabLst>
                <a:tab pos="1234440" algn="l"/>
              </a:tabLst>
            </a:pPr>
            <a:r>
              <a:rPr sz="2400" b="1" spc="165" dirty="0">
                <a:solidFill>
                  <a:schemeClr val="tx2">
                    <a:lumMod val="50000"/>
                  </a:schemeClr>
                </a:solidFill>
                <a:latin typeface="Cambria"/>
                <a:cs typeface="Cambria"/>
              </a:rPr>
              <a:t>Vitamin</a:t>
            </a:r>
            <a:r>
              <a:rPr sz="2400" b="1" spc="254" dirty="0">
                <a:solidFill>
                  <a:schemeClr val="tx2">
                    <a:lumMod val="50000"/>
                  </a:schemeClr>
                </a:solidFill>
                <a:latin typeface="Cambria"/>
                <a:cs typeface="Cambria"/>
              </a:rPr>
              <a:t> </a:t>
            </a:r>
            <a:r>
              <a:rPr sz="2400" b="1" spc="325" dirty="0">
                <a:solidFill>
                  <a:schemeClr val="tx2">
                    <a:lumMod val="50000"/>
                  </a:schemeClr>
                </a:solidFill>
                <a:latin typeface="Cambria"/>
                <a:cs typeface="Cambria"/>
              </a:rPr>
              <a:t>C,</a:t>
            </a:r>
            <a:r>
              <a:rPr sz="2400" b="1" spc="260" dirty="0">
                <a:solidFill>
                  <a:schemeClr val="tx2">
                    <a:lumMod val="50000"/>
                  </a:schemeClr>
                </a:solidFill>
                <a:latin typeface="Cambria"/>
                <a:cs typeface="Cambria"/>
              </a:rPr>
              <a:t> </a:t>
            </a:r>
            <a:r>
              <a:rPr sz="2400" b="1" spc="210" dirty="0">
                <a:solidFill>
                  <a:schemeClr val="tx2">
                    <a:lumMod val="50000"/>
                  </a:schemeClr>
                </a:solidFill>
                <a:latin typeface="Cambria"/>
                <a:cs typeface="Cambria"/>
              </a:rPr>
              <a:t>A,</a:t>
            </a:r>
            <a:r>
              <a:rPr sz="2400" b="1" spc="260" dirty="0">
                <a:solidFill>
                  <a:schemeClr val="tx2">
                    <a:lumMod val="50000"/>
                  </a:schemeClr>
                </a:solidFill>
                <a:latin typeface="Cambria"/>
                <a:cs typeface="Cambria"/>
              </a:rPr>
              <a:t> </a:t>
            </a:r>
            <a:r>
              <a:rPr sz="2400" b="1" spc="285" dirty="0">
                <a:solidFill>
                  <a:schemeClr val="tx2">
                    <a:lumMod val="50000"/>
                  </a:schemeClr>
                </a:solidFill>
                <a:latin typeface="Cambria"/>
                <a:cs typeface="Cambria"/>
              </a:rPr>
              <a:t>K</a:t>
            </a:r>
            <a:endParaRPr sz="2400">
              <a:solidFill>
                <a:schemeClr val="tx2">
                  <a:lumMod val="50000"/>
                </a:schemeClr>
              </a:solidFill>
              <a:latin typeface="Cambria"/>
              <a:cs typeface="Cambria"/>
            </a:endParaRPr>
          </a:p>
        </p:txBody>
      </p:sp>
      <p:sp>
        <p:nvSpPr>
          <p:cNvPr id="6" name="Metin kutusu 5">
            <a:extLst>
              <a:ext uri="{FF2B5EF4-FFF2-40B4-BE49-F238E27FC236}">
                <a16:creationId xmlns:a16="http://schemas.microsoft.com/office/drawing/2014/main" id="{1D0E4F25-AD12-0828-A633-7BD5607AFC3B}"/>
              </a:ext>
            </a:extLst>
          </p:cNvPr>
          <p:cNvSpPr txBox="1"/>
          <p:nvPr/>
        </p:nvSpPr>
        <p:spPr>
          <a:xfrm>
            <a:off x="685800" y="4862826"/>
            <a:ext cx="3200400" cy="369332"/>
          </a:xfrm>
          <a:prstGeom prst="rect">
            <a:avLst/>
          </a:prstGeom>
          <a:solidFill>
            <a:schemeClr val="accent4">
              <a:lumMod val="40000"/>
              <a:lumOff val="60000"/>
            </a:schemeClr>
          </a:solidFill>
        </p:spPr>
        <p:txBody>
          <a:bodyPr wrap="square" rtlCol="0">
            <a:spAutoFit/>
          </a:bodyPr>
          <a:lstStyle/>
          <a:p>
            <a:r>
              <a:rPr lang="tr-TR" sz="1800" b="1" spc="180">
                <a:solidFill>
                  <a:schemeClr val="tx2">
                    <a:lumMod val="50000"/>
                  </a:schemeClr>
                </a:solidFill>
                <a:uFill>
                  <a:solidFill>
                    <a:srgbClr val="DBEDF4"/>
                  </a:solidFill>
                </a:uFill>
                <a:latin typeface="Cambria"/>
                <a:cs typeface="Cambria"/>
              </a:rPr>
              <a:t>Koenzim</a:t>
            </a:r>
            <a:r>
              <a:rPr lang="tr-TR" sz="1800" b="1" spc="265">
                <a:solidFill>
                  <a:schemeClr val="tx2">
                    <a:lumMod val="50000"/>
                  </a:schemeClr>
                </a:solidFill>
                <a:uFill>
                  <a:solidFill>
                    <a:srgbClr val="DBEDF4"/>
                  </a:solidFill>
                </a:uFill>
                <a:latin typeface="Cambria"/>
                <a:cs typeface="Cambria"/>
              </a:rPr>
              <a:t> </a:t>
            </a:r>
            <a:r>
              <a:rPr lang="tr-TR" sz="1800" b="1" spc="145">
                <a:solidFill>
                  <a:schemeClr val="tx2">
                    <a:lumMod val="50000"/>
                  </a:schemeClr>
                </a:solidFill>
                <a:uFill>
                  <a:solidFill>
                    <a:srgbClr val="DBEDF4"/>
                  </a:solidFill>
                </a:uFill>
                <a:latin typeface="Cambria"/>
                <a:cs typeface="Cambria"/>
              </a:rPr>
              <a:t>veya</a:t>
            </a:r>
            <a:r>
              <a:rPr lang="tr-TR" sz="1800" b="1" spc="235">
                <a:solidFill>
                  <a:schemeClr val="tx2">
                    <a:lumMod val="50000"/>
                  </a:schemeClr>
                </a:solidFill>
                <a:uFill>
                  <a:solidFill>
                    <a:srgbClr val="DBEDF4"/>
                  </a:solidFill>
                </a:uFill>
                <a:latin typeface="Cambria"/>
                <a:cs typeface="Cambria"/>
              </a:rPr>
              <a:t> </a:t>
            </a:r>
            <a:r>
              <a:rPr lang="tr-TR" sz="1800" b="1" spc="140">
                <a:solidFill>
                  <a:schemeClr val="tx2">
                    <a:lumMod val="50000"/>
                  </a:schemeClr>
                </a:solidFill>
                <a:uFill>
                  <a:solidFill>
                    <a:srgbClr val="DBEDF4"/>
                  </a:solidFill>
                </a:uFill>
                <a:latin typeface="Cambria"/>
                <a:cs typeface="Cambria"/>
              </a:rPr>
              <a:t>Kofaktör</a:t>
            </a:r>
            <a:endParaRPr lang="tr-TR" sz="1800">
              <a:solidFill>
                <a:schemeClr val="tx2">
                  <a:lumMod val="50000"/>
                </a:schemeClr>
              </a:solidFill>
              <a:latin typeface="Cambria"/>
              <a:cs typeface="Cambria"/>
            </a:endParaRPr>
          </a:p>
        </p:txBody>
      </p:sp>
      <p:sp>
        <p:nvSpPr>
          <p:cNvPr id="8" name="Metin kutusu 7">
            <a:extLst>
              <a:ext uri="{FF2B5EF4-FFF2-40B4-BE49-F238E27FC236}">
                <a16:creationId xmlns:a16="http://schemas.microsoft.com/office/drawing/2014/main" id="{DDB8470F-DD76-AC1F-9CD8-7BCF95DE86D1}"/>
              </a:ext>
            </a:extLst>
          </p:cNvPr>
          <p:cNvSpPr txBox="1"/>
          <p:nvPr/>
        </p:nvSpPr>
        <p:spPr>
          <a:xfrm>
            <a:off x="685800" y="1810508"/>
            <a:ext cx="2286000" cy="369332"/>
          </a:xfrm>
          <a:prstGeom prst="rect">
            <a:avLst/>
          </a:prstGeom>
          <a:solidFill>
            <a:schemeClr val="accent4">
              <a:lumMod val="40000"/>
              <a:lumOff val="60000"/>
            </a:schemeClr>
          </a:solidFill>
        </p:spPr>
        <p:txBody>
          <a:bodyPr wrap="square">
            <a:spAutoFit/>
          </a:bodyPr>
          <a:lstStyle/>
          <a:p>
            <a:pPr marL="89535">
              <a:lnSpc>
                <a:spcPct val="100000"/>
              </a:lnSpc>
              <a:spcBef>
                <a:spcPts val="265"/>
              </a:spcBef>
              <a:tabLst>
                <a:tab pos="432434" algn="l"/>
                <a:tab pos="433705" algn="l"/>
              </a:tabLst>
            </a:pPr>
            <a:r>
              <a:rPr lang="tr-TR" sz="1800" b="1" spc="120">
                <a:uFill>
                  <a:solidFill>
                    <a:srgbClr val="DBEDF4"/>
                  </a:solidFill>
                </a:uFill>
                <a:latin typeface="Cambria"/>
                <a:cs typeface="Cambria"/>
              </a:rPr>
              <a:t>Hormonlar</a:t>
            </a:r>
            <a:endParaRPr lang="tr-TR" sz="1800">
              <a:latin typeface="Cambria"/>
              <a:cs typeface="Cambria"/>
            </a:endParaRPr>
          </a:p>
        </p:txBody>
      </p:sp>
      <p:sp>
        <p:nvSpPr>
          <p:cNvPr id="13" name="Metin kutusu 12">
            <a:extLst>
              <a:ext uri="{FF2B5EF4-FFF2-40B4-BE49-F238E27FC236}">
                <a16:creationId xmlns:a16="http://schemas.microsoft.com/office/drawing/2014/main" id="{938B7E1F-C533-282B-AC1B-5980BDA1509D}"/>
              </a:ext>
            </a:extLst>
          </p:cNvPr>
          <p:cNvSpPr txBox="1"/>
          <p:nvPr/>
        </p:nvSpPr>
        <p:spPr>
          <a:xfrm>
            <a:off x="5327650" y="1563469"/>
            <a:ext cx="3359150" cy="646331"/>
          </a:xfrm>
          <a:prstGeom prst="rect">
            <a:avLst/>
          </a:prstGeom>
          <a:solidFill>
            <a:schemeClr val="accent4">
              <a:lumMod val="40000"/>
              <a:lumOff val="60000"/>
            </a:schemeClr>
          </a:solidFill>
        </p:spPr>
        <p:txBody>
          <a:bodyPr wrap="square" rtlCol="0">
            <a:spAutoFit/>
          </a:bodyPr>
          <a:lstStyle/>
          <a:p>
            <a:r>
              <a:rPr lang="tr-TR" sz="1800" b="1" spc="160">
                <a:solidFill>
                  <a:schemeClr val="tx2">
                    <a:lumMod val="50000"/>
                  </a:schemeClr>
                </a:solidFill>
                <a:uFill>
                  <a:solidFill>
                    <a:srgbClr val="DBEDF4"/>
                  </a:solidFill>
                </a:uFill>
                <a:latin typeface="Cambria"/>
                <a:cs typeface="Cambria"/>
              </a:rPr>
              <a:t>Özgül</a:t>
            </a:r>
            <a:r>
              <a:rPr lang="tr-TR" sz="1800" b="1" spc="210">
                <a:solidFill>
                  <a:schemeClr val="tx2">
                    <a:lumMod val="50000"/>
                  </a:schemeClr>
                </a:solidFill>
                <a:uFill>
                  <a:solidFill>
                    <a:srgbClr val="DBEDF4"/>
                  </a:solidFill>
                </a:uFill>
                <a:latin typeface="Cambria"/>
                <a:cs typeface="Cambria"/>
              </a:rPr>
              <a:t> </a:t>
            </a:r>
            <a:r>
              <a:rPr lang="tr-TR" sz="1800" b="1" spc="150">
                <a:solidFill>
                  <a:schemeClr val="tx2">
                    <a:lumMod val="50000"/>
                  </a:schemeClr>
                </a:solidFill>
                <a:uFill>
                  <a:solidFill>
                    <a:srgbClr val="DBEDF4"/>
                  </a:solidFill>
                </a:uFill>
                <a:latin typeface="Cambria"/>
                <a:cs typeface="Cambria"/>
              </a:rPr>
              <a:t>Olmayan </a:t>
            </a:r>
            <a:r>
              <a:rPr lang="tr-TR" sz="1800" b="1" spc="145">
                <a:solidFill>
                  <a:schemeClr val="tx2">
                    <a:lumMod val="50000"/>
                  </a:schemeClr>
                </a:solidFill>
                <a:uFill>
                  <a:solidFill>
                    <a:srgbClr val="DBEDF4"/>
                  </a:solidFill>
                </a:uFill>
                <a:latin typeface="Cambria"/>
                <a:cs typeface="Cambria"/>
              </a:rPr>
              <a:t>Kimyasal </a:t>
            </a:r>
            <a:r>
              <a:rPr lang="tr-TR" sz="1800" b="1" spc="105">
                <a:solidFill>
                  <a:schemeClr val="tx2">
                    <a:lumMod val="50000"/>
                  </a:schemeClr>
                </a:solidFill>
                <a:uFill>
                  <a:solidFill>
                    <a:srgbClr val="DBEDF4"/>
                  </a:solidFill>
                </a:uFill>
                <a:latin typeface="Cambria"/>
                <a:cs typeface="Cambria"/>
              </a:rPr>
              <a:t>Reaksiyonlar</a:t>
            </a:r>
            <a:endParaRPr lang="tr-TR" sz="1800">
              <a:solidFill>
                <a:schemeClr val="tx2">
                  <a:lumMod val="50000"/>
                </a:schemeClr>
              </a:solidFill>
              <a:latin typeface="Cambria"/>
              <a:cs typeface="Cambria"/>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1533821-FDFF-D1D0-AC7D-81578561F3AE}"/>
              </a:ext>
            </a:extLst>
          </p:cNvPr>
          <p:cNvSpPr txBox="1"/>
          <p:nvPr/>
        </p:nvSpPr>
        <p:spPr>
          <a:xfrm>
            <a:off x="533400" y="685800"/>
            <a:ext cx="1981200" cy="1569660"/>
          </a:xfrm>
          <a:prstGeom prst="rect">
            <a:avLst/>
          </a:prstGeom>
          <a:solidFill>
            <a:schemeClr val="accent4">
              <a:lumMod val="40000"/>
              <a:lumOff val="60000"/>
            </a:schemeClr>
          </a:solidFill>
        </p:spPr>
        <p:txBody>
          <a:bodyPr wrap="square" rtlCol="0">
            <a:spAutoFit/>
          </a:bodyPr>
          <a:lstStyle/>
          <a:p>
            <a:pPr algn="ctr"/>
            <a:r>
              <a:rPr lang="tr-TR" sz="3200">
                <a:latin typeface="Cambria" panose="02040503050406030204" pitchFamily="18" charset="0"/>
                <a:ea typeface="Cambria" panose="02040503050406030204" pitchFamily="18" charset="0"/>
              </a:rPr>
              <a:t>Kalsiyum Eksikliği Tedavisi </a:t>
            </a:r>
          </a:p>
        </p:txBody>
      </p:sp>
      <p:pic>
        <p:nvPicPr>
          <p:cNvPr id="5" name="Picture 2">
            <a:extLst>
              <a:ext uri="{FF2B5EF4-FFF2-40B4-BE49-F238E27FC236}">
                <a16:creationId xmlns:a16="http://schemas.microsoft.com/office/drawing/2014/main" id="{2F96B8E5-4CBE-66E1-A824-7F0B0963EFE4}"/>
              </a:ext>
            </a:extLst>
          </p:cNvPr>
          <p:cNvPicPr>
            <a:picLocks noChangeAspect="1"/>
          </p:cNvPicPr>
          <p:nvPr/>
        </p:nvPicPr>
        <p:blipFill rotWithShape="1">
          <a:blip r:embed="rId2"/>
          <a:srcRect l="1" t="1264" r="719" b="48858"/>
          <a:stretch/>
        </p:blipFill>
        <p:spPr>
          <a:xfrm>
            <a:off x="3048000" y="0"/>
            <a:ext cx="6096000" cy="6858000"/>
          </a:xfrm>
          <a:prstGeom prst="rect">
            <a:avLst/>
          </a:prstGeom>
        </p:spPr>
      </p:pic>
      <p:sp>
        <p:nvSpPr>
          <p:cNvPr id="7" name="Metin kutusu 6">
            <a:extLst>
              <a:ext uri="{FF2B5EF4-FFF2-40B4-BE49-F238E27FC236}">
                <a16:creationId xmlns:a16="http://schemas.microsoft.com/office/drawing/2014/main" id="{3DEE3E21-538E-0446-B341-F15D1011A4D8}"/>
              </a:ext>
            </a:extLst>
          </p:cNvPr>
          <p:cNvSpPr txBox="1"/>
          <p:nvPr/>
        </p:nvSpPr>
        <p:spPr>
          <a:xfrm>
            <a:off x="533400" y="2819400"/>
            <a:ext cx="2362200" cy="2554545"/>
          </a:xfrm>
          <a:prstGeom prst="rect">
            <a:avLst/>
          </a:prstGeom>
          <a:noFill/>
        </p:spPr>
        <p:txBody>
          <a:bodyPr wrap="square">
            <a:spAutoFit/>
          </a:bodyPr>
          <a:lstStyle/>
          <a:p>
            <a:pPr algn="l"/>
            <a:r>
              <a:rPr lang="tr-TR" sz="2000">
                <a:solidFill>
                  <a:schemeClr val="tx2">
                    <a:lumMod val="50000"/>
                  </a:schemeClr>
                </a:solidFill>
                <a:latin typeface="Cambria" panose="02040503050406030204" pitchFamily="18" charset="0"/>
                <a:ea typeface="Cambria" panose="02040503050406030204" pitchFamily="18" charset="0"/>
              </a:rPr>
              <a:t>B</a:t>
            </a:r>
            <a:r>
              <a:rPr lang="tr-TR" sz="2000" b="0" i="0">
                <a:solidFill>
                  <a:schemeClr val="tx2">
                    <a:lumMod val="50000"/>
                  </a:schemeClr>
                </a:solidFill>
                <a:effectLst/>
                <a:latin typeface="Cambria" panose="02040503050406030204" pitchFamily="18" charset="0"/>
                <a:ea typeface="Cambria" panose="02040503050406030204" pitchFamily="18" charset="0"/>
              </a:rPr>
              <a:t>ölünmüş dozlarda günlük </a:t>
            </a:r>
            <a:r>
              <a:rPr lang="tr-TR" sz="2000" b="0" i="0" u="none" strike="noStrike">
                <a:solidFill>
                  <a:schemeClr val="tx2">
                    <a:lumMod val="50000"/>
                  </a:schemeClr>
                </a:solidFill>
                <a:effectLst/>
                <a:latin typeface="Cambria" panose="02040503050406030204" pitchFamily="18" charset="0"/>
                <a:ea typeface="Cambria" panose="02040503050406030204" pitchFamily="18" charset="0"/>
              </a:rPr>
              <a:t>kalsiyum karbonat</a:t>
            </a:r>
            <a:r>
              <a:rPr lang="tr-TR" sz="2000" b="0" i="0">
                <a:solidFill>
                  <a:schemeClr val="tx2">
                    <a:lumMod val="50000"/>
                  </a:schemeClr>
                </a:solidFill>
                <a:effectLst/>
                <a:latin typeface="Cambria" panose="02040503050406030204" pitchFamily="18" charset="0"/>
                <a:ea typeface="Cambria" panose="02040503050406030204" pitchFamily="18" charset="0"/>
              </a:rPr>
              <a:t> ,</a:t>
            </a:r>
          </a:p>
          <a:p>
            <a:pPr algn="l"/>
            <a:r>
              <a:rPr lang="tr-TR" sz="2000" b="0" i="0" u="none" strike="noStrike">
                <a:solidFill>
                  <a:schemeClr val="tx2">
                    <a:lumMod val="50000"/>
                  </a:schemeClr>
                </a:solidFill>
                <a:effectLst/>
                <a:latin typeface="Cambria" panose="02040503050406030204" pitchFamily="18" charset="0"/>
                <a:ea typeface="Cambria" panose="02040503050406030204" pitchFamily="18" charset="0"/>
              </a:rPr>
              <a:t>kalsiyum sitrat</a:t>
            </a:r>
            <a:r>
              <a:rPr lang="tr-TR" sz="2000" b="0" i="0">
                <a:solidFill>
                  <a:schemeClr val="tx2">
                    <a:lumMod val="50000"/>
                  </a:schemeClr>
                </a:solidFill>
                <a:effectLst/>
                <a:latin typeface="Cambria" panose="02040503050406030204" pitchFamily="18" charset="0"/>
                <a:ea typeface="Cambria" panose="02040503050406030204" pitchFamily="18" charset="0"/>
              </a:rPr>
              <a:t> olarak verilen 1 ila 2 g elemental kalsiyum ile tedavi edilir</a:t>
            </a:r>
          </a:p>
        </p:txBody>
      </p:sp>
    </p:spTree>
    <p:extLst>
      <p:ext uri="{BB962C8B-B14F-4D97-AF65-F5344CB8AC3E}">
        <p14:creationId xmlns:p14="http://schemas.microsoft.com/office/powerpoint/2010/main" val="20104940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EB8E3BF-F464-4900-8994-851061A9A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Resim 9" descr="çerez, atıştırmalık, kurutulmuş meyve, iç mekan, yemek, gıda içeren bir resim&#10;&#10;Açıklama otomatik olarak oluşturuldu">
            <a:extLst>
              <a:ext uri="{FF2B5EF4-FFF2-40B4-BE49-F238E27FC236}">
                <a16:creationId xmlns:a16="http://schemas.microsoft.com/office/drawing/2014/main" id="{DA04FF41-F8E7-BDB0-3254-D5F0625FC029}"/>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8769" r="15897"/>
          <a:stretch/>
        </p:blipFill>
        <p:spPr>
          <a:xfrm>
            <a:off x="20" y="10"/>
            <a:ext cx="9143980" cy="6857990"/>
          </a:xfrm>
          <a:prstGeom prst="rect">
            <a:avLst/>
          </a:prstGeom>
        </p:spPr>
      </p:pic>
      <p:sp>
        <p:nvSpPr>
          <p:cNvPr id="6" name="Metin kutusu 5">
            <a:extLst>
              <a:ext uri="{FF2B5EF4-FFF2-40B4-BE49-F238E27FC236}">
                <a16:creationId xmlns:a16="http://schemas.microsoft.com/office/drawing/2014/main" id="{BF94E78C-BF47-0E4E-1FE9-4919B35EC12F}"/>
              </a:ext>
            </a:extLst>
          </p:cNvPr>
          <p:cNvSpPr txBox="1"/>
          <p:nvPr/>
        </p:nvSpPr>
        <p:spPr>
          <a:xfrm>
            <a:off x="2647951" y="1295400"/>
            <a:ext cx="3295649" cy="380997"/>
          </a:xfrm>
          <a:prstGeom prst="rect">
            <a:avLst/>
          </a:prstGeom>
          <a:solidFill>
            <a:schemeClr val="accent4">
              <a:lumMod val="60000"/>
              <a:lumOff val="40000"/>
            </a:schemeClr>
          </a:solidFill>
        </p:spPr>
        <p:txBody>
          <a:bodyPr vert="horz" lIns="91440" tIns="45720" rIns="91440" bIns="45720" rtlCol="0" anchor="ctr">
            <a:noAutofit/>
          </a:bodyPr>
          <a:lstStyle/>
          <a:p>
            <a:pPr algn="ctr">
              <a:spcBef>
                <a:spcPct val="0"/>
              </a:spcBef>
              <a:spcAft>
                <a:spcPts val="600"/>
              </a:spcAft>
            </a:pPr>
            <a:r>
              <a:rPr lang="en-US" sz="3600">
                <a:ln w="3175" cmpd="sng">
                  <a:noFill/>
                </a:ln>
                <a:latin typeface="+mj-lt"/>
                <a:ea typeface="+mj-ea"/>
                <a:cs typeface="+mj-cs"/>
              </a:rPr>
              <a:t>FOSFOR</a:t>
            </a:r>
          </a:p>
        </p:txBody>
      </p:sp>
      <p:cxnSp>
        <p:nvCxnSpPr>
          <p:cNvPr id="17" name="Straight Connector 16">
            <a:extLst>
              <a:ext uri="{FF2B5EF4-FFF2-40B4-BE49-F238E27FC236}">
                <a16:creationId xmlns:a16="http://schemas.microsoft.com/office/drawing/2014/main" id="{8E0602D6-3A81-42F8-AE67-1BAAFC967C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3000" y="2421466"/>
            <a:ext cx="6858000" cy="0"/>
          </a:xfrm>
          <a:prstGeom prst="line">
            <a:avLst/>
          </a:prstGeom>
          <a:ln w="15875">
            <a:solidFill>
              <a:srgbClr val="FFFFFF"/>
            </a:solidFill>
          </a:ln>
        </p:spPr>
        <p:style>
          <a:lnRef idx="2">
            <a:schemeClr val="accent1"/>
          </a:lnRef>
          <a:fillRef idx="0">
            <a:schemeClr val="accent1"/>
          </a:fillRef>
          <a:effectRef idx="1">
            <a:schemeClr val="accent1"/>
          </a:effectRef>
          <a:fontRef idx="minor">
            <a:schemeClr val="tx1"/>
          </a:fontRef>
        </p:style>
      </p:cxnSp>
      <p:sp>
        <p:nvSpPr>
          <p:cNvPr id="3" name="Metin kutusu 2">
            <a:extLst>
              <a:ext uri="{FF2B5EF4-FFF2-40B4-BE49-F238E27FC236}">
                <a16:creationId xmlns:a16="http://schemas.microsoft.com/office/drawing/2014/main" id="{6DDF5978-9434-DFE9-1E02-845C001FAE3B}"/>
              </a:ext>
            </a:extLst>
          </p:cNvPr>
          <p:cNvSpPr txBox="1"/>
          <p:nvPr/>
        </p:nvSpPr>
        <p:spPr>
          <a:xfrm>
            <a:off x="971550" y="2556932"/>
            <a:ext cx="7200897" cy="3005666"/>
          </a:xfrm>
          <a:prstGeom prst="rect">
            <a:avLst/>
          </a:prstGeom>
        </p:spPr>
        <p:txBody>
          <a:bodyPr vert="horz" lIns="91440" tIns="45720" rIns="91440" bIns="45720" rtlCol="0" anchor="t">
            <a:normAutofit fontScale="92500"/>
          </a:bodyPr>
          <a:lstStyle/>
          <a:p>
            <a:pPr marL="342900" indent="-342900">
              <a:spcBef>
                <a:spcPct val="20000"/>
              </a:spcBef>
              <a:spcAft>
                <a:spcPts val="600"/>
              </a:spcAft>
              <a:buClr>
                <a:srgbClr val="0070C0"/>
              </a:buClr>
              <a:buSzPct val="115000"/>
              <a:buFont typeface="Wingdings" panose="05000000000000000000" pitchFamily="2" charset="2"/>
              <a:buChar char="Ø"/>
            </a:pPr>
            <a:r>
              <a:rPr lang="en-US" sz="2000">
                <a:solidFill>
                  <a:srgbClr val="FFFFFF"/>
                </a:solidFill>
                <a:latin typeface="Cambria" panose="02040503050406030204" pitchFamily="18" charset="0"/>
                <a:ea typeface="Cambria" panose="02040503050406030204" pitchFamily="18" charset="0"/>
              </a:rPr>
              <a:t>Fosfor, kalsiyumla birlikte kemiklerin ve dişlerin oluşumunda, besin öğelerinin metabolizmasında görev alan enzimlerin yapısında bulunur ve hücre çalışması için gereklidir</a:t>
            </a:r>
            <a:endParaRPr lang="tr-TR" sz="2000">
              <a:solidFill>
                <a:srgbClr val="FFFFFF"/>
              </a:solidFill>
              <a:latin typeface="Cambria" panose="02040503050406030204" pitchFamily="18" charset="0"/>
              <a:ea typeface="Cambria" panose="02040503050406030204" pitchFamily="18" charset="0"/>
            </a:endParaRPr>
          </a:p>
          <a:p>
            <a:pPr marL="342900" indent="-342900">
              <a:spcBef>
                <a:spcPct val="20000"/>
              </a:spcBef>
              <a:spcAft>
                <a:spcPts val="600"/>
              </a:spcAft>
              <a:buClr>
                <a:srgbClr val="0070C0"/>
              </a:buClr>
              <a:buSzPct val="115000"/>
              <a:buFont typeface="Wingdings" panose="05000000000000000000" pitchFamily="2" charset="2"/>
              <a:buChar char="Ø"/>
            </a:pPr>
            <a:endParaRPr lang="en-US" sz="2000">
              <a:solidFill>
                <a:srgbClr val="FFFFFF"/>
              </a:solidFill>
              <a:latin typeface="Cambria" panose="02040503050406030204" pitchFamily="18" charset="0"/>
              <a:ea typeface="Cambria" panose="02040503050406030204" pitchFamily="18" charset="0"/>
            </a:endParaRPr>
          </a:p>
          <a:p>
            <a:pPr marL="342900" indent="-342900">
              <a:spcBef>
                <a:spcPct val="20000"/>
              </a:spcBef>
              <a:spcAft>
                <a:spcPts val="600"/>
              </a:spcAft>
              <a:buClr>
                <a:srgbClr val="0070C0"/>
              </a:buClr>
              <a:buSzPct val="115000"/>
              <a:buFont typeface="Wingdings" panose="05000000000000000000" pitchFamily="2" charset="2"/>
              <a:buChar char="Ø"/>
            </a:pPr>
            <a:r>
              <a:rPr lang="en-US" sz="2000">
                <a:solidFill>
                  <a:srgbClr val="FFFFFF"/>
                </a:solidFill>
                <a:latin typeface="Cambria" panose="02040503050406030204" pitchFamily="18" charset="0"/>
                <a:ea typeface="Cambria" panose="02040503050406030204" pitchFamily="18" charset="0"/>
              </a:rPr>
              <a:t> Vücuttaki fosforun %90’ı kemiklerde ve dişlerde, geri kalan %10’u ise vücut sıvılarında ve hücrelerde bulunur</a:t>
            </a:r>
            <a:endParaRPr lang="tr-TR" sz="2000">
              <a:solidFill>
                <a:srgbClr val="FFFFFF"/>
              </a:solidFill>
              <a:latin typeface="Cambria" panose="02040503050406030204" pitchFamily="18" charset="0"/>
              <a:ea typeface="Cambria" panose="02040503050406030204" pitchFamily="18" charset="0"/>
            </a:endParaRPr>
          </a:p>
          <a:p>
            <a:pPr marL="342900" indent="-342900">
              <a:spcBef>
                <a:spcPct val="20000"/>
              </a:spcBef>
              <a:spcAft>
                <a:spcPts val="600"/>
              </a:spcAft>
              <a:buClr>
                <a:srgbClr val="0070C0"/>
              </a:buClr>
              <a:buSzPct val="115000"/>
              <a:buFont typeface="Wingdings" panose="05000000000000000000" pitchFamily="2" charset="2"/>
              <a:buChar char="Ø"/>
            </a:pPr>
            <a:endParaRPr lang="en-US" sz="2000">
              <a:solidFill>
                <a:srgbClr val="FFFFFF"/>
              </a:solidFill>
              <a:latin typeface="Cambria" panose="02040503050406030204" pitchFamily="18" charset="0"/>
              <a:ea typeface="Cambria" panose="02040503050406030204" pitchFamily="18" charset="0"/>
            </a:endParaRPr>
          </a:p>
          <a:p>
            <a:pPr marL="342900" indent="-342900">
              <a:spcBef>
                <a:spcPct val="20000"/>
              </a:spcBef>
              <a:spcAft>
                <a:spcPts val="600"/>
              </a:spcAft>
              <a:buClr>
                <a:srgbClr val="0070C0"/>
              </a:buClr>
              <a:buSzPct val="115000"/>
              <a:buFont typeface="Wingdings" panose="05000000000000000000" pitchFamily="2" charset="2"/>
              <a:buChar char="Ø"/>
            </a:pPr>
            <a:r>
              <a:rPr lang="en-US" sz="2000">
                <a:solidFill>
                  <a:srgbClr val="FFFFFF"/>
                </a:solidFill>
                <a:latin typeface="Cambria" panose="02040503050406030204" pitchFamily="18" charset="0"/>
                <a:ea typeface="Cambria" panose="02040503050406030204" pitchFamily="18" charset="0"/>
              </a:rPr>
              <a:t>Protein yönünden zengin besinlerin fosfor içeriği de yüksektir</a:t>
            </a:r>
          </a:p>
        </p:txBody>
      </p:sp>
      <p:sp>
        <p:nvSpPr>
          <p:cNvPr id="7" name="AutoShape 2" descr="Fosfor Nelerde Var? Fosfor Hangi Besinlerde Var, En Çok Neyde Bulunur? -">
            <a:extLst>
              <a:ext uri="{FF2B5EF4-FFF2-40B4-BE49-F238E27FC236}">
                <a16:creationId xmlns:a16="http://schemas.microsoft.com/office/drawing/2014/main" id="{60C734A7-E9BE-6CE0-694A-135CAA9B5A3E}"/>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4104141639"/>
      </p:ext>
    </p:extLst>
  </p:cSld>
  <p:clrMapOvr>
    <a:overrideClrMapping bg1="dk1" tx1="lt1" bg2="dk2" tx2="lt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AA358411-3DCA-85A3-B13D-EC4A4DA6FF8A}"/>
              </a:ext>
            </a:extLst>
          </p:cNvPr>
          <p:cNvPicPr>
            <a:picLocks noChangeAspect="1"/>
          </p:cNvPicPr>
          <p:nvPr/>
        </p:nvPicPr>
        <p:blipFill rotWithShape="1">
          <a:blip r:embed="rId3"/>
          <a:srcRect l="2667" r="-1" b="-1"/>
          <a:stretch/>
        </p:blipFill>
        <p:spPr>
          <a:xfrm>
            <a:off x="20" y="10"/>
            <a:ext cx="9143980" cy="6857990"/>
          </a:xfrm>
          <a:prstGeom prst="rect">
            <a:avLst/>
          </a:prstGeom>
        </p:spPr>
      </p:pic>
      <p:sp>
        <p:nvSpPr>
          <p:cNvPr id="10" name="Freeform 16">
            <a:extLst>
              <a:ext uri="{FF2B5EF4-FFF2-40B4-BE49-F238E27FC236}">
                <a16:creationId xmlns:a16="http://schemas.microsoft.com/office/drawing/2014/main" id="{B7EE2057-266C-4495-B94A-C142B7BB34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518" y="486459"/>
            <a:ext cx="8420581" cy="5883295"/>
          </a:xfrm>
          <a:custGeom>
            <a:avLst/>
            <a:gdLst>
              <a:gd name="connsiteX0" fmla="*/ 11005446 w 11227442"/>
              <a:gd name="connsiteY0" fmla="*/ 5592355 h 5883295"/>
              <a:gd name="connsiteX1" fmla="*/ 10923594 w 11227442"/>
              <a:gd name="connsiteY1" fmla="*/ 5674207 h 5883295"/>
              <a:gd name="connsiteX2" fmla="*/ 11005446 w 11227442"/>
              <a:gd name="connsiteY2" fmla="*/ 5756059 h 5883295"/>
              <a:gd name="connsiteX3" fmla="*/ 11087298 w 11227442"/>
              <a:gd name="connsiteY3" fmla="*/ 5674207 h 5883295"/>
              <a:gd name="connsiteX4" fmla="*/ 11005446 w 11227442"/>
              <a:gd name="connsiteY4" fmla="*/ 5592355 h 5883295"/>
              <a:gd name="connsiteX5" fmla="*/ 211551 w 11227442"/>
              <a:gd name="connsiteY5" fmla="*/ 5592355 h 5883295"/>
              <a:gd name="connsiteX6" fmla="*/ 129698 w 11227442"/>
              <a:gd name="connsiteY6" fmla="*/ 5674207 h 5883295"/>
              <a:gd name="connsiteX7" fmla="*/ 211551 w 11227442"/>
              <a:gd name="connsiteY7" fmla="*/ 5756059 h 5883295"/>
              <a:gd name="connsiteX8" fmla="*/ 293402 w 11227442"/>
              <a:gd name="connsiteY8" fmla="*/ 5674207 h 5883295"/>
              <a:gd name="connsiteX9" fmla="*/ 211551 w 11227442"/>
              <a:gd name="connsiteY9" fmla="*/ 5592355 h 5883295"/>
              <a:gd name="connsiteX10" fmla="*/ 211551 w 11227442"/>
              <a:gd name="connsiteY10" fmla="*/ 128350 h 5883295"/>
              <a:gd name="connsiteX11" fmla="*/ 138754 w 11227442"/>
              <a:gd name="connsiteY11" fmla="*/ 201147 h 5883295"/>
              <a:gd name="connsiteX12" fmla="*/ 211551 w 11227442"/>
              <a:gd name="connsiteY12" fmla="*/ 273944 h 5883295"/>
              <a:gd name="connsiteX13" fmla="*/ 284348 w 11227442"/>
              <a:gd name="connsiteY13" fmla="*/ 201147 h 5883295"/>
              <a:gd name="connsiteX14" fmla="*/ 211551 w 11227442"/>
              <a:gd name="connsiteY14" fmla="*/ 128350 h 5883295"/>
              <a:gd name="connsiteX15" fmla="*/ 11005446 w 11227442"/>
              <a:gd name="connsiteY15" fmla="*/ 110367 h 5883295"/>
              <a:gd name="connsiteX16" fmla="*/ 10923594 w 11227442"/>
              <a:gd name="connsiteY16" fmla="*/ 192219 h 5883295"/>
              <a:gd name="connsiteX17" fmla="*/ 11005446 w 11227442"/>
              <a:gd name="connsiteY17" fmla="*/ 274071 h 5883295"/>
              <a:gd name="connsiteX18" fmla="*/ 11087298 w 11227442"/>
              <a:gd name="connsiteY18" fmla="*/ 192219 h 5883295"/>
              <a:gd name="connsiteX19" fmla="*/ 11005446 w 11227442"/>
              <a:gd name="connsiteY19" fmla="*/ 110367 h 5883295"/>
              <a:gd name="connsiteX20" fmla="*/ 0 w 11227442"/>
              <a:gd name="connsiteY20" fmla="*/ 0 h 5883295"/>
              <a:gd name="connsiteX21" fmla="*/ 11227442 w 11227442"/>
              <a:gd name="connsiteY21" fmla="*/ 0 h 5883295"/>
              <a:gd name="connsiteX22" fmla="*/ 11227442 w 11227442"/>
              <a:gd name="connsiteY22" fmla="*/ 5883295 h 5883295"/>
              <a:gd name="connsiteX23" fmla="*/ 0 w 11227442"/>
              <a:gd name="connsiteY23" fmla="*/ 5883295 h 5883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227442" h="5883295">
                <a:moveTo>
                  <a:pt x="11005446" y="5592355"/>
                </a:moveTo>
                <a:cubicBezTo>
                  <a:pt x="10960240" y="5592355"/>
                  <a:pt x="10923594" y="5629001"/>
                  <a:pt x="10923594" y="5674207"/>
                </a:cubicBezTo>
                <a:cubicBezTo>
                  <a:pt x="10923594" y="5719413"/>
                  <a:pt x="10960240" y="5756059"/>
                  <a:pt x="11005446" y="5756059"/>
                </a:cubicBezTo>
                <a:cubicBezTo>
                  <a:pt x="11050652" y="5756059"/>
                  <a:pt x="11087298" y="5719413"/>
                  <a:pt x="11087298" y="5674207"/>
                </a:cubicBezTo>
                <a:cubicBezTo>
                  <a:pt x="11087298" y="5629001"/>
                  <a:pt x="11050652" y="5592355"/>
                  <a:pt x="11005446" y="5592355"/>
                </a:cubicBezTo>
                <a:close/>
                <a:moveTo>
                  <a:pt x="211551" y="5592355"/>
                </a:moveTo>
                <a:cubicBezTo>
                  <a:pt x="166344" y="5592355"/>
                  <a:pt x="129698" y="5629001"/>
                  <a:pt x="129698" y="5674207"/>
                </a:cubicBezTo>
                <a:cubicBezTo>
                  <a:pt x="129698" y="5719413"/>
                  <a:pt x="166344" y="5756059"/>
                  <a:pt x="211551" y="5756059"/>
                </a:cubicBezTo>
                <a:cubicBezTo>
                  <a:pt x="256756" y="5756059"/>
                  <a:pt x="293402" y="5719413"/>
                  <a:pt x="293402" y="5674207"/>
                </a:cubicBezTo>
                <a:cubicBezTo>
                  <a:pt x="293402" y="5629001"/>
                  <a:pt x="256756" y="5592355"/>
                  <a:pt x="211551" y="5592355"/>
                </a:cubicBezTo>
                <a:close/>
                <a:moveTo>
                  <a:pt x="211551" y="128350"/>
                </a:moveTo>
                <a:cubicBezTo>
                  <a:pt x="171346" y="128350"/>
                  <a:pt x="138754" y="160942"/>
                  <a:pt x="138754" y="201147"/>
                </a:cubicBezTo>
                <a:cubicBezTo>
                  <a:pt x="138754" y="241352"/>
                  <a:pt x="171346" y="273944"/>
                  <a:pt x="211551" y="273944"/>
                </a:cubicBezTo>
                <a:cubicBezTo>
                  <a:pt x="251756" y="273944"/>
                  <a:pt x="284348" y="241352"/>
                  <a:pt x="284348" y="201147"/>
                </a:cubicBezTo>
                <a:cubicBezTo>
                  <a:pt x="284348" y="160942"/>
                  <a:pt x="251756" y="128350"/>
                  <a:pt x="211551" y="128350"/>
                </a:cubicBezTo>
                <a:close/>
                <a:moveTo>
                  <a:pt x="11005446" y="110367"/>
                </a:moveTo>
                <a:cubicBezTo>
                  <a:pt x="10960240" y="110367"/>
                  <a:pt x="10923594" y="147013"/>
                  <a:pt x="10923594" y="192219"/>
                </a:cubicBezTo>
                <a:cubicBezTo>
                  <a:pt x="10923594" y="237425"/>
                  <a:pt x="10960240" y="274071"/>
                  <a:pt x="11005446" y="274071"/>
                </a:cubicBezTo>
                <a:cubicBezTo>
                  <a:pt x="11050652" y="274071"/>
                  <a:pt x="11087298" y="237425"/>
                  <a:pt x="11087298" y="192219"/>
                </a:cubicBezTo>
                <a:cubicBezTo>
                  <a:pt x="11087298" y="147013"/>
                  <a:pt x="11050652" y="110367"/>
                  <a:pt x="11005446" y="110367"/>
                </a:cubicBezTo>
                <a:close/>
                <a:moveTo>
                  <a:pt x="0" y="0"/>
                </a:moveTo>
                <a:lnTo>
                  <a:pt x="11227442" y="0"/>
                </a:lnTo>
                <a:lnTo>
                  <a:pt x="11227442" y="5883295"/>
                </a:lnTo>
                <a:lnTo>
                  <a:pt x="0" y="5883295"/>
                </a:lnTo>
                <a:close/>
              </a:path>
            </a:pathLst>
          </a:custGeom>
          <a:blipFill dpi="0" rotWithShape="1">
            <a:blip r:embed="rId4">
              <a:alphaModFix amt="90000"/>
              <a:duotone>
                <a:schemeClr val="bg2">
                  <a:shade val="45000"/>
                  <a:satMod val="135000"/>
                </a:schemeClr>
                <a:prstClr val="white"/>
              </a:duotone>
            </a:blip>
            <a:srcRect/>
            <a:tile tx="0" ty="0" sx="90000" sy="100000" flip="none" algn="ctr"/>
          </a:blipFill>
          <a:ln w="6350">
            <a:gradFill>
              <a:gsLst>
                <a:gs pos="0">
                  <a:schemeClr val="bg1">
                    <a:alpha val="55000"/>
                  </a:schemeClr>
                </a:gs>
                <a:gs pos="74000">
                  <a:schemeClr val="bg1">
                    <a:alpha val="40000"/>
                  </a:schemeClr>
                </a:gs>
                <a:gs pos="82000">
                  <a:schemeClr val="bg1">
                    <a:alpha val="88000"/>
                  </a:schemeClr>
                </a:gs>
                <a:gs pos="100000">
                  <a:schemeClr val="bg1">
                    <a:alpha val="0"/>
                  </a:schemeClr>
                </a:gs>
              </a:gsLst>
              <a:lin ang="5400000" scaled="1"/>
            </a:gradFill>
          </a:ln>
          <a:effectLst>
            <a:outerShdw blurRad="114300" dist="127000" dir="5400000" sx="99000" sy="99000" algn="t" rotWithShape="0">
              <a:prstClr val="black">
                <a:alpha val="40000"/>
              </a:prstClr>
            </a:outerShdw>
          </a:effectLst>
          <a:scene3d>
            <a:camera prst="orthographicFront"/>
            <a:lightRig rig="twoPt" dir="t"/>
          </a:scene3d>
          <a:sp3d>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D8F12C8B-6525-4705-B596-305DE91D96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6597" y="564162"/>
            <a:ext cx="8280588" cy="5728876"/>
            <a:chOff x="568797" y="564162"/>
            <a:chExt cx="11040784" cy="5728876"/>
          </a:xfrm>
        </p:grpSpPr>
        <p:sp>
          <p:nvSpPr>
            <p:cNvPr id="13" name="Donut 20">
              <a:extLst>
                <a:ext uri="{FF2B5EF4-FFF2-40B4-BE49-F238E27FC236}">
                  <a16:creationId xmlns:a16="http://schemas.microsoft.com/office/drawing/2014/main" id="{1C9F0F34-E0EE-4A58-8003-C3D7C1DF8D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8797" y="564162"/>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onut 26">
              <a:extLst>
                <a:ext uri="{FF2B5EF4-FFF2-40B4-BE49-F238E27FC236}">
                  <a16:creationId xmlns:a16="http://schemas.microsoft.com/office/drawing/2014/main" id="{18245E17-D4B9-484B-9F4B-151B25DD50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2693" y="564162"/>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Donut 27">
              <a:extLst>
                <a:ext uri="{FF2B5EF4-FFF2-40B4-BE49-F238E27FC236}">
                  <a16:creationId xmlns:a16="http://schemas.microsoft.com/office/drawing/2014/main" id="{52467D6D-547C-44F4-AC04-CD30195E1A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8797" y="6046150"/>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onut 28">
              <a:extLst>
                <a:ext uri="{FF2B5EF4-FFF2-40B4-BE49-F238E27FC236}">
                  <a16:creationId xmlns:a16="http://schemas.microsoft.com/office/drawing/2014/main" id="{3A01A0F8-8809-46A4-92FB-B5272F4BF5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2693" y="6046150"/>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 name="Metin kutusu 4">
            <a:extLst>
              <a:ext uri="{FF2B5EF4-FFF2-40B4-BE49-F238E27FC236}">
                <a16:creationId xmlns:a16="http://schemas.microsoft.com/office/drawing/2014/main" id="{76C9B9EA-A447-C07E-1560-C42DE310F9DF}"/>
              </a:ext>
            </a:extLst>
          </p:cNvPr>
          <p:cNvSpPr txBox="1"/>
          <p:nvPr/>
        </p:nvSpPr>
        <p:spPr>
          <a:xfrm>
            <a:off x="2667000" y="1470383"/>
            <a:ext cx="3524249" cy="457197"/>
          </a:xfrm>
          <a:prstGeom prst="rect">
            <a:avLst/>
          </a:prstGeom>
          <a:solidFill>
            <a:schemeClr val="accent4">
              <a:lumMod val="60000"/>
              <a:lumOff val="40000"/>
            </a:schemeClr>
          </a:solidFill>
        </p:spPr>
        <p:txBody>
          <a:bodyPr vert="horz" lIns="91440" tIns="45720" rIns="91440" bIns="45720" rtlCol="0" anchor="ctr">
            <a:normAutofit fontScale="62500" lnSpcReduction="20000"/>
          </a:bodyPr>
          <a:lstStyle/>
          <a:p>
            <a:pPr algn="ctr">
              <a:spcBef>
                <a:spcPct val="0"/>
              </a:spcBef>
              <a:spcAft>
                <a:spcPts val="600"/>
              </a:spcAft>
            </a:pPr>
            <a:r>
              <a:rPr lang="en-US" sz="4400">
                <a:ln w="3175" cmpd="sng">
                  <a:noFill/>
                </a:ln>
                <a:solidFill>
                  <a:schemeClr val="tx1">
                    <a:lumMod val="85000"/>
                    <a:lumOff val="15000"/>
                  </a:schemeClr>
                </a:solidFill>
                <a:latin typeface="+mj-lt"/>
                <a:ea typeface="+mj-ea"/>
                <a:cs typeface="+mj-cs"/>
              </a:rPr>
              <a:t>FOSFOR</a:t>
            </a:r>
          </a:p>
        </p:txBody>
      </p:sp>
      <p:cxnSp>
        <p:nvCxnSpPr>
          <p:cNvPr id="18" name="Straight Connector 17">
            <a:extLst>
              <a:ext uri="{FF2B5EF4-FFF2-40B4-BE49-F238E27FC236}">
                <a16:creationId xmlns:a16="http://schemas.microsoft.com/office/drawing/2014/main" id="{684B066E-49B3-4475-B1C6-3A570F120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126" y="2421466"/>
            <a:ext cx="7055474" cy="0"/>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Metin kutusu 2">
            <a:extLst>
              <a:ext uri="{FF2B5EF4-FFF2-40B4-BE49-F238E27FC236}">
                <a16:creationId xmlns:a16="http://schemas.microsoft.com/office/drawing/2014/main" id="{788C58A7-8826-A203-1C72-D41FD15BC294}"/>
              </a:ext>
            </a:extLst>
          </p:cNvPr>
          <p:cNvSpPr txBox="1"/>
          <p:nvPr/>
        </p:nvSpPr>
        <p:spPr>
          <a:xfrm>
            <a:off x="971550" y="2556932"/>
            <a:ext cx="7200897" cy="3318936"/>
          </a:xfrm>
          <a:prstGeom prst="rect">
            <a:avLst/>
          </a:prstGeom>
        </p:spPr>
        <p:txBody>
          <a:bodyPr vert="horz" lIns="91440" tIns="45720" rIns="91440" bIns="45720" rtlCol="0" anchor="t">
            <a:normAutofit/>
          </a:bodyPr>
          <a:lstStyle/>
          <a:p>
            <a:pPr marL="342900" indent="-342900">
              <a:spcBef>
                <a:spcPct val="20000"/>
              </a:spcBef>
              <a:spcAft>
                <a:spcPts val="600"/>
              </a:spcAft>
              <a:buClr>
                <a:srgbClr val="0070C0"/>
              </a:buClr>
              <a:buSzPct val="115000"/>
              <a:buFont typeface="Wingdings" panose="05000000000000000000" pitchFamily="2" charset="2"/>
              <a:buChar char="v"/>
            </a:pPr>
            <a:r>
              <a:rPr lang="en-US" sz="2000">
                <a:solidFill>
                  <a:schemeClr val="tx1">
                    <a:lumMod val="85000"/>
                    <a:lumOff val="15000"/>
                  </a:schemeClr>
                </a:solidFill>
                <a:latin typeface="Cambria" panose="02040503050406030204" pitchFamily="18" charset="0"/>
                <a:ea typeface="Cambria" panose="02040503050406030204" pitchFamily="18" charset="0"/>
              </a:rPr>
              <a:t> Fosforun en çok bulunduğu besinler süt ve türevleri, et ve türevleri, tavuk, balık, yumurta, tahıllar, kuru baklagiller ve yağlı tohumlar önemli fosfor kaynağı besinlerdir</a:t>
            </a:r>
            <a:endParaRPr lang="tr-TR" sz="2000">
              <a:solidFill>
                <a:schemeClr val="tx1">
                  <a:lumMod val="85000"/>
                  <a:lumOff val="15000"/>
                </a:schemeClr>
              </a:solidFill>
              <a:latin typeface="Cambria" panose="02040503050406030204" pitchFamily="18" charset="0"/>
              <a:ea typeface="Cambria" panose="02040503050406030204" pitchFamily="18" charset="0"/>
            </a:endParaRPr>
          </a:p>
          <a:p>
            <a:pPr marL="342900" indent="-342900">
              <a:spcBef>
                <a:spcPct val="20000"/>
              </a:spcBef>
              <a:spcAft>
                <a:spcPts val="600"/>
              </a:spcAft>
              <a:buClr>
                <a:srgbClr val="0070C0"/>
              </a:buClr>
              <a:buSzPct val="115000"/>
              <a:buFont typeface="Wingdings" panose="05000000000000000000" pitchFamily="2" charset="2"/>
              <a:buChar char="v"/>
            </a:pPr>
            <a:endParaRPr lang="tr-TR" sz="2000">
              <a:solidFill>
                <a:schemeClr val="tx1">
                  <a:lumMod val="85000"/>
                  <a:lumOff val="15000"/>
                </a:schemeClr>
              </a:solidFill>
              <a:latin typeface="Cambria" panose="02040503050406030204" pitchFamily="18" charset="0"/>
              <a:ea typeface="Cambria" panose="02040503050406030204" pitchFamily="18" charset="0"/>
            </a:endParaRPr>
          </a:p>
          <a:p>
            <a:pPr marL="342900" indent="-342900">
              <a:spcBef>
                <a:spcPct val="20000"/>
              </a:spcBef>
              <a:spcAft>
                <a:spcPts val="600"/>
              </a:spcAft>
              <a:buClr>
                <a:srgbClr val="0070C0"/>
              </a:buClr>
              <a:buSzPct val="115000"/>
              <a:buFont typeface="Wingdings" panose="05000000000000000000" pitchFamily="2" charset="2"/>
              <a:buChar char="v"/>
            </a:pPr>
            <a:endParaRPr lang="en-US" sz="2000">
              <a:solidFill>
                <a:schemeClr val="tx1">
                  <a:lumMod val="85000"/>
                  <a:lumOff val="15000"/>
                </a:schemeClr>
              </a:solidFill>
              <a:latin typeface="Cambria" panose="02040503050406030204" pitchFamily="18" charset="0"/>
              <a:ea typeface="Cambria" panose="02040503050406030204" pitchFamily="18" charset="0"/>
            </a:endParaRPr>
          </a:p>
          <a:p>
            <a:pPr marL="342900" indent="-342900">
              <a:spcBef>
                <a:spcPct val="20000"/>
              </a:spcBef>
              <a:spcAft>
                <a:spcPts val="600"/>
              </a:spcAft>
              <a:buClr>
                <a:srgbClr val="0070C0"/>
              </a:buClr>
              <a:buSzPct val="115000"/>
              <a:buFont typeface="Wingdings" panose="05000000000000000000" pitchFamily="2" charset="2"/>
              <a:buChar char="v"/>
            </a:pPr>
            <a:r>
              <a:rPr lang="en-US" sz="2000">
                <a:solidFill>
                  <a:schemeClr val="tx1">
                    <a:lumMod val="85000"/>
                    <a:lumOff val="15000"/>
                  </a:schemeClr>
                </a:solidFill>
                <a:latin typeface="Cambria" panose="02040503050406030204" pitchFamily="18" charset="0"/>
                <a:ea typeface="Cambria" panose="02040503050406030204" pitchFamily="18" charset="0"/>
              </a:rPr>
              <a:t>Günlük fosfor ihtiyacı kalsiyum ihtiyacı kadardır. Kalsiyumun fosfora oranı diyette bire bir olmalıdır. Fosfor ihtiyacı erişkinlerde 800-1200 mg’dir.</a:t>
            </a:r>
          </a:p>
        </p:txBody>
      </p:sp>
    </p:spTree>
    <p:extLst>
      <p:ext uri="{BB962C8B-B14F-4D97-AF65-F5344CB8AC3E}">
        <p14:creationId xmlns:p14="http://schemas.microsoft.com/office/powerpoint/2010/main" val="29327665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9" name="Rectangle 7208">
            <a:extLst>
              <a:ext uri="{FF2B5EF4-FFF2-40B4-BE49-F238E27FC236}">
                <a16:creationId xmlns:a16="http://schemas.microsoft.com/office/drawing/2014/main" id="{48BD01B2-D5F2-4FD5-A92B-46EEB1071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519" y="486459"/>
            <a:ext cx="8420581" cy="5883295"/>
          </a:xfrm>
          <a:prstGeom prst="rect">
            <a:avLst/>
          </a:prstGeom>
          <a:solidFill>
            <a:schemeClr val="bg1"/>
          </a:solid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Çinkonun faydaları nelerdir? Eksikliği ve çinko içeren besinler">
            <a:extLst>
              <a:ext uri="{FF2B5EF4-FFF2-40B4-BE49-F238E27FC236}">
                <a16:creationId xmlns:a16="http://schemas.microsoft.com/office/drawing/2014/main" id="{413403F6-02C4-2E5C-A47B-4010C1442F5F}"/>
              </a:ext>
            </a:extLst>
          </p:cNvPr>
          <p:cNvPicPr>
            <a:picLocks noChangeAspect="1" noChangeArrowheads="1"/>
          </p:cNvPicPr>
          <p:nvPr/>
        </p:nvPicPr>
        <p:blipFill rotWithShape="1">
          <a:blip r:embed="rId2">
            <a:duotone>
              <a:schemeClr val="bg2">
                <a:shade val="45000"/>
                <a:satMod val="135000"/>
              </a:schemeClr>
              <a:prstClr val="white"/>
            </a:duotone>
            <a:alphaModFix amt="50000"/>
            <a:extLst>
              <a:ext uri="{28A0092B-C50C-407E-A947-70E740481C1C}">
                <a14:useLocalDpi xmlns:a14="http://schemas.microsoft.com/office/drawing/2010/main" val="0"/>
              </a:ext>
            </a:extLst>
          </a:blip>
          <a:srcRect l="22755" r="7472" b="1"/>
          <a:stretch/>
        </p:blipFill>
        <p:spPr bwMode="auto">
          <a:xfrm>
            <a:off x="364604" y="488137"/>
            <a:ext cx="8420581" cy="5883295"/>
          </a:xfrm>
          <a:prstGeom prst="rect">
            <a:avLst/>
          </a:prstGeom>
          <a:noFill/>
          <a:scene3d>
            <a:camera prst="orthographicFront"/>
            <a:lightRig rig="twoPt" dir="t"/>
          </a:scene3d>
          <a:sp3d>
            <a:bevelT w="12700" h="2540" prst="coolSlant"/>
          </a:sp3d>
          <a:extLst>
            <a:ext uri="{909E8E84-426E-40DD-AFC4-6F175D3DCCD1}">
              <a14:hiddenFill xmlns:a14="http://schemas.microsoft.com/office/drawing/2010/main">
                <a:solidFill>
                  <a:srgbClr val="FFFFFF"/>
                </a:solidFill>
              </a14:hiddenFill>
            </a:ext>
          </a:extLst>
        </p:spPr>
      </p:pic>
      <p:grpSp>
        <p:nvGrpSpPr>
          <p:cNvPr id="7211" name="Group 7210">
            <a:extLst>
              <a:ext uri="{FF2B5EF4-FFF2-40B4-BE49-F238E27FC236}">
                <a16:creationId xmlns:a16="http://schemas.microsoft.com/office/drawing/2014/main" id="{41CD82CF-1A53-4F19-B2AD-B6A316FC65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0515" y="569219"/>
            <a:ext cx="8280588" cy="5728876"/>
            <a:chOff x="574020" y="519524"/>
            <a:chExt cx="11040784" cy="5728876"/>
          </a:xfrm>
        </p:grpSpPr>
        <p:grpSp>
          <p:nvGrpSpPr>
            <p:cNvPr id="7212" name="Group 7211">
              <a:extLst>
                <a:ext uri="{FF2B5EF4-FFF2-40B4-BE49-F238E27FC236}">
                  <a16:creationId xmlns:a16="http://schemas.microsoft.com/office/drawing/2014/main" id="{CF5C9DB3-DA58-40B1-A361-852D7725655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7916" y="519524"/>
              <a:ext cx="246888" cy="246888"/>
              <a:chOff x="574020" y="6001512"/>
              <a:chExt cx="246888" cy="246888"/>
            </a:xfrm>
          </p:grpSpPr>
          <p:sp useBgFill="1">
            <p:nvSpPr>
              <p:cNvPr id="7222" name="Oval 7221">
                <a:extLst>
                  <a:ext uri="{FF2B5EF4-FFF2-40B4-BE49-F238E27FC236}">
                    <a16:creationId xmlns:a16="http://schemas.microsoft.com/office/drawing/2014/main" id="{E3C5E19A-4FD9-48ED-BE12-D2D83264D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2300" y="6057900"/>
                <a:ext cx="139700" cy="139700"/>
              </a:xfrm>
              <a:prstGeom prst="ellipse">
                <a:avLst/>
              </a:prstGeom>
              <a:ln>
                <a:noFill/>
              </a:ln>
              <a:effectLst>
                <a:innerShdw blurRad="50800">
                  <a:schemeClr val="tx1">
                    <a:alpha val="6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23" name="Donut 37">
                <a:extLst>
                  <a:ext uri="{FF2B5EF4-FFF2-40B4-BE49-F238E27FC236}">
                    <a16:creationId xmlns:a16="http://schemas.microsoft.com/office/drawing/2014/main" id="{AD035F9B-3D81-4D43-AB9A-5CCCAE7898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4020" y="6001512"/>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213" name="Group 7212">
              <a:extLst>
                <a:ext uri="{FF2B5EF4-FFF2-40B4-BE49-F238E27FC236}">
                  <a16:creationId xmlns:a16="http://schemas.microsoft.com/office/drawing/2014/main" id="{EFB98902-A903-4716-BC68-45DFFEEE75E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7916" y="6001512"/>
              <a:ext cx="246888" cy="246888"/>
              <a:chOff x="574020" y="6001512"/>
              <a:chExt cx="246888" cy="246888"/>
            </a:xfrm>
          </p:grpSpPr>
          <p:sp useBgFill="1">
            <p:nvSpPr>
              <p:cNvPr id="7220" name="Oval 7219">
                <a:extLst>
                  <a:ext uri="{FF2B5EF4-FFF2-40B4-BE49-F238E27FC236}">
                    <a16:creationId xmlns:a16="http://schemas.microsoft.com/office/drawing/2014/main" id="{CBB48D53-3397-4386-90ED-780F61CEBD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2300" y="6057900"/>
                <a:ext cx="139700" cy="139700"/>
              </a:xfrm>
              <a:prstGeom prst="ellipse">
                <a:avLst/>
              </a:prstGeom>
              <a:ln>
                <a:noFill/>
              </a:ln>
              <a:effectLst>
                <a:innerShdw blurRad="50800">
                  <a:schemeClr val="tx1">
                    <a:alpha val="6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21" name="Donut 35">
                <a:extLst>
                  <a:ext uri="{FF2B5EF4-FFF2-40B4-BE49-F238E27FC236}">
                    <a16:creationId xmlns:a16="http://schemas.microsoft.com/office/drawing/2014/main" id="{D2F9DD63-1268-4F5F-A445-B7B2AE1A7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4020" y="6001512"/>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214" name="Group 7213">
              <a:extLst>
                <a:ext uri="{FF2B5EF4-FFF2-40B4-BE49-F238E27FC236}">
                  <a16:creationId xmlns:a16="http://schemas.microsoft.com/office/drawing/2014/main" id="{BC32C0C0-8A7C-4ED3-89D0-0844F223D4E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74020" y="519524"/>
              <a:ext cx="246888" cy="246888"/>
              <a:chOff x="574020" y="6001512"/>
              <a:chExt cx="246888" cy="246888"/>
            </a:xfrm>
          </p:grpSpPr>
          <p:sp useBgFill="1">
            <p:nvSpPr>
              <p:cNvPr id="7218" name="Oval 7217">
                <a:extLst>
                  <a:ext uri="{FF2B5EF4-FFF2-40B4-BE49-F238E27FC236}">
                    <a16:creationId xmlns:a16="http://schemas.microsoft.com/office/drawing/2014/main" id="{8BA3A100-8E29-4AAB-B48C-16BDA57CC4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2300" y="6057900"/>
                <a:ext cx="139700" cy="139700"/>
              </a:xfrm>
              <a:prstGeom prst="ellipse">
                <a:avLst/>
              </a:prstGeom>
              <a:ln>
                <a:noFill/>
              </a:ln>
              <a:effectLst>
                <a:innerShdw blurRad="50800">
                  <a:schemeClr val="tx1">
                    <a:alpha val="6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19" name="Donut 33">
                <a:extLst>
                  <a:ext uri="{FF2B5EF4-FFF2-40B4-BE49-F238E27FC236}">
                    <a16:creationId xmlns:a16="http://schemas.microsoft.com/office/drawing/2014/main" id="{FEABC79D-0013-4DB5-BB4E-EF6D87D47C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4020" y="6001512"/>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215" name="Group 7214">
              <a:extLst>
                <a:ext uri="{FF2B5EF4-FFF2-40B4-BE49-F238E27FC236}">
                  <a16:creationId xmlns:a16="http://schemas.microsoft.com/office/drawing/2014/main" id="{3FC77A7A-FD2D-4ABB-AE60-EB3D68DF911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74020" y="6001512"/>
              <a:ext cx="246888" cy="246888"/>
              <a:chOff x="574020" y="6001512"/>
              <a:chExt cx="246888" cy="246888"/>
            </a:xfrm>
          </p:grpSpPr>
          <p:sp useBgFill="1">
            <p:nvSpPr>
              <p:cNvPr id="7216" name="Oval 7215">
                <a:extLst>
                  <a:ext uri="{FF2B5EF4-FFF2-40B4-BE49-F238E27FC236}">
                    <a16:creationId xmlns:a16="http://schemas.microsoft.com/office/drawing/2014/main" id="{5E501B0C-0D66-41FE-9F13-71014859F9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2300" y="6057900"/>
                <a:ext cx="139700" cy="139700"/>
              </a:xfrm>
              <a:prstGeom prst="ellipse">
                <a:avLst/>
              </a:prstGeom>
              <a:ln>
                <a:noFill/>
              </a:ln>
              <a:effectLst>
                <a:innerShdw blurRad="50800">
                  <a:schemeClr val="tx1">
                    <a:alpha val="6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17" name="Donut 31">
                <a:extLst>
                  <a:ext uri="{FF2B5EF4-FFF2-40B4-BE49-F238E27FC236}">
                    <a16:creationId xmlns:a16="http://schemas.microsoft.com/office/drawing/2014/main" id="{1C569265-BB2E-4CF4-9BDC-18FDFB8DB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4020" y="6001512"/>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10" name="Başlık 9">
            <a:extLst>
              <a:ext uri="{FF2B5EF4-FFF2-40B4-BE49-F238E27FC236}">
                <a16:creationId xmlns:a16="http://schemas.microsoft.com/office/drawing/2014/main" id="{E3D56A9A-C2FE-4651-F7DF-270D73555BB9}"/>
              </a:ext>
            </a:extLst>
          </p:cNvPr>
          <p:cNvSpPr>
            <a:spLocks noGrp="1"/>
          </p:cNvSpPr>
          <p:nvPr>
            <p:ph type="title"/>
          </p:nvPr>
        </p:nvSpPr>
        <p:spPr>
          <a:xfrm>
            <a:off x="971551" y="982132"/>
            <a:ext cx="7200897" cy="1303867"/>
          </a:xfrm>
        </p:spPr>
        <p:txBody>
          <a:bodyPr vert="horz" lIns="91440" tIns="45720" rIns="91440" bIns="45720" rtlCol="0" anchor="ctr">
            <a:normAutofit/>
          </a:bodyPr>
          <a:lstStyle/>
          <a:p>
            <a:r>
              <a:rPr lang="en-US" sz="4400" b="1">
                <a:latin typeface="Cambria" panose="02040503050406030204" pitchFamily="18" charset="0"/>
                <a:ea typeface="Cambria" panose="02040503050406030204" pitchFamily="18" charset="0"/>
              </a:rPr>
              <a:t>ÇİNKO</a:t>
            </a:r>
          </a:p>
        </p:txBody>
      </p:sp>
      <p:cxnSp>
        <p:nvCxnSpPr>
          <p:cNvPr id="7225" name="Straight Connector 7224">
            <a:extLst>
              <a:ext uri="{FF2B5EF4-FFF2-40B4-BE49-F238E27FC236}">
                <a16:creationId xmlns:a16="http://schemas.microsoft.com/office/drawing/2014/main" id="{3BE801CC-21FA-4F4A-8FB6-13E81903EB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126" y="2421466"/>
            <a:ext cx="7055474" cy="0"/>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sp>
        <p:nvSpPr>
          <p:cNvPr id="2" name="object 2"/>
          <p:cNvSpPr txBox="1"/>
          <p:nvPr/>
        </p:nvSpPr>
        <p:spPr>
          <a:xfrm>
            <a:off x="971550" y="2556932"/>
            <a:ext cx="7200897" cy="3318936"/>
          </a:xfrm>
          <a:prstGeom prst="rect">
            <a:avLst/>
          </a:prstGeom>
        </p:spPr>
        <p:txBody>
          <a:bodyPr vert="horz" lIns="91440" tIns="45720" rIns="91440" bIns="45720" rtlCol="0" anchor="t">
            <a:normAutofit/>
          </a:bodyPr>
          <a:lstStyle/>
          <a:p>
            <a:pPr marL="355600" indent="-342900">
              <a:spcBef>
                <a:spcPct val="20000"/>
              </a:spcBef>
              <a:spcAft>
                <a:spcPts val="600"/>
              </a:spcAft>
              <a:buClr>
                <a:schemeClr val="accent1"/>
              </a:buClr>
              <a:buSzPct val="115000"/>
              <a:buFont typeface="Arial"/>
              <a:buChar char="•"/>
              <a:tabLst>
                <a:tab pos="165100" algn="l"/>
              </a:tabLst>
            </a:pPr>
            <a:r>
              <a:rPr lang="tr-TR" sz="2000" b="1" spc="165">
                <a:solidFill>
                  <a:schemeClr val="tx1">
                    <a:lumMod val="85000"/>
                    <a:lumOff val="15000"/>
                  </a:schemeClr>
                </a:solidFill>
                <a:latin typeface="Cambria" panose="02040503050406030204" pitchFamily="18" charset="0"/>
                <a:ea typeface="Cambria" panose="02040503050406030204" pitchFamily="18" charset="0"/>
              </a:rPr>
              <a:t>Esansiyel bir mineraldir </a:t>
            </a:r>
            <a:endParaRPr lang="en-US" sz="2000">
              <a:solidFill>
                <a:schemeClr val="tx1">
                  <a:lumMod val="85000"/>
                  <a:lumOff val="15000"/>
                </a:schemeClr>
              </a:solidFill>
              <a:latin typeface="Cambria" panose="02040503050406030204" pitchFamily="18" charset="0"/>
              <a:ea typeface="Cambria" panose="02040503050406030204" pitchFamily="18" charset="0"/>
            </a:endParaRPr>
          </a:p>
          <a:p>
            <a:pPr marL="354964" indent="-342900">
              <a:spcBef>
                <a:spcPct val="20000"/>
              </a:spcBef>
              <a:spcAft>
                <a:spcPts val="600"/>
              </a:spcAft>
              <a:buClr>
                <a:schemeClr val="accent1"/>
              </a:buClr>
              <a:buSzPct val="115000"/>
              <a:buFont typeface="Arial"/>
              <a:buChar char="•"/>
              <a:tabLst>
                <a:tab pos="120650" algn="l"/>
                <a:tab pos="905510" algn="l"/>
              </a:tabLst>
            </a:pPr>
            <a:r>
              <a:rPr lang="en-US" sz="2000" b="1" spc="155">
                <a:solidFill>
                  <a:schemeClr val="tx1">
                    <a:lumMod val="85000"/>
                    <a:lumOff val="15000"/>
                  </a:schemeClr>
                </a:solidFill>
                <a:latin typeface="Cambria" panose="02040503050406030204" pitchFamily="18" charset="0"/>
                <a:ea typeface="Cambria" panose="02040503050406030204" pitchFamily="18" charset="0"/>
              </a:rPr>
              <a:t>300 </a:t>
            </a:r>
            <a:r>
              <a:rPr lang="en-US" sz="2000" spc="175">
                <a:solidFill>
                  <a:schemeClr val="tx1">
                    <a:lumMod val="85000"/>
                    <a:lumOff val="15000"/>
                  </a:schemeClr>
                </a:solidFill>
                <a:latin typeface="Cambria" panose="02040503050406030204" pitchFamily="18" charset="0"/>
                <a:ea typeface="Cambria" panose="02040503050406030204" pitchFamily="18" charset="0"/>
              </a:rPr>
              <a:t> </a:t>
            </a:r>
            <a:r>
              <a:rPr lang="tr-TR" sz="2000" spc="175">
                <a:solidFill>
                  <a:schemeClr val="tx1">
                    <a:lumMod val="85000"/>
                    <a:lumOff val="15000"/>
                  </a:schemeClr>
                </a:solidFill>
                <a:latin typeface="Cambria" panose="02040503050406030204" pitchFamily="18" charset="0"/>
                <a:ea typeface="Cambria" panose="02040503050406030204" pitchFamily="18" charset="0"/>
              </a:rPr>
              <a:t>  </a:t>
            </a:r>
            <a:r>
              <a:rPr lang="en-US" sz="2000" b="1" spc="165">
                <a:solidFill>
                  <a:schemeClr val="tx1">
                    <a:lumMod val="85000"/>
                    <a:lumOff val="15000"/>
                  </a:schemeClr>
                </a:solidFill>
                <a:latin typeface="Cambria" panose="02040503050406030204" pitchFamily="18" charset="0"/>
                <a:ea typeface="Cambria" panose="02040503050406030204" pitchFamily="18" charset="0"/>
              </a:rPr>
              <a:t>enzim</a:t>
            </a:r>
            <a:r>
              <a:rPr lang="en-US" sz="2000" b="1" spc="270">
                <a:solidFill>
                  <a:schemeClr val="tx1">
                    <a:lumMod val="85000"/>
                    <a:lumOff val="15000"/>
                  </a:schemeClr>
                </a:solidFill>
                <a:latin typeface="Cambria" panose="02040503050406030204" pitchFamily="18" charset="0"/>
                <a:ea typeface="Cambria" panose="02040503050406030204" pitchFamily="18" charset="0"/>
              </a:rPr>
              <a:t> </a:t>
            </a:r>
            <a:r>
              <a:rPr lang="en-US" sz="2000" b="1" spc="150">
                <a:solidFill>
                  <a:schemeClr val="tx1">
                    <a:lumMod val="85000"/>
                    <a:lumOff val="15000"/>
                  </a:schemeClr>
                </a:solidFill>
                <a:latin typeface="Cambria" panose="02040503050406030204" pitchFamily="18" charset="0"/>
                <a:ea typeface="Cambria" panose="02040503050406030204" pitchFamily="18" charset="0"/>
              </a:rPr>
              <a:t>fonksiyonu</a:t>
            </a:r>
            <a:endParaRPr lang="en-US" sz="2000">
              <a:solidFill>
                <a:schemeClr val="tx1">
                  <a:lumMod val="85000"/>
                  <a:lumOff val="15000"/>
                </a:schemeClr>
              </a:solidFill>
              <a:latin typeface="Cambria" panose="02040503050406030204" pitchFamily="18" charset="0"/>
              <a:ea typeface="Cambria" panose="02040503050406030204" pitchFamily="18" charset="0"/>
            </a:endParaRPr>
          </a:p>
          <a:p>
            <a:pPr marL="354964" indent="-342900">
              <a:spcBef>
                <a:spcPct val="20000"/>
              </a:spcBef>
              <a:spcAft>
                <a:spcPts val="600"/>
              </a:spcAft>
              <a:buClr>
                <a:schemeClr val="accent1"/>
              </a:buClr>
              <a:buSzPct val="115000"/>
              <a:buFont typeface="Arial"/>
              <a:buChar char="•"/>
              <a:tabLst>
                <a:tab pos="120650" algn="l"/>
              </a:tabLst>
            </a:pPr>
            <a:r>
              <a:rPr lang="en-US" sz="2000" b="1" spc="114">
                <a:solidFill>
                  <a:schemeClr val="tx1">
                    <a:lumMod val="85000"/>
                    <a:lumOff val="15000"/>
                  </a:schemeClr>
                </a:solidFill>
                <a:latin typeface="Cambria" panose="02040503050406030204" pitchFamily="18" charset="0"/>
                <a:ea typeface="Cambria" panose="02040503050406030204" pitchFamily="18" charset="0"/>
              </a:rPr>
              <a:t>Protein</a:t>
            </a:r>
            <a:r>
              <a:rPr lang="en-US" sz="2000" b="1" spc="270">
                <a:solidFill>
                  <a:schemeClr val="tx1">
                    <a:lumMod val="85000"/>
                    <a:lumOff val="15000"/>
                  </a:schemeClr>
                </a:solidFill>
                <a:latin typeface="Cambria" panose="02040503050406030204" pitchFamily="18" charset="0"/>
                <a:ea typeface="Cambria" panose="02040503050406030204" pitchFamily="18" charset="0"/>
              </a:rPr>
              <a:t> </a:t>
            </a:r>
            <a:r>
              <a:rPr lang="en-US" sz="2000" b="1" spc="135">
                <a:solidFill>
                  <a:schemeClr val="tx1">
                    <a:lumMod val="85000"/>
                    <a:lumOff val="15000"/>
                  </a:schemeClr>
                </a:solidFill>
                <a:latin typeface="Cambria" panose="02040503050406030204" pitchFamily="18" charset="0"/>
                <a:ea typeface="Cambria" panose="02040503050406030204" pitchFamily="18" charset="0"/>
              </a:rPr>
              <a:t>ve</a:t>
            </a:r>
            <a:r>
              <a:rPr lang="en-US" sz="2000" b="1" spc="275">
                <a:solidFill>
                  <a:schemeClr val="tx1">
                    <a:lumMod val="85000"/>
                    <a:lumOff val="15000"/>
                  </a:schemeClr>
                </a:solidFill>
                <a:latin typeface="Cambria" panose="02040503050406030204" pitchFamily="18" charset="0"/>
                <a:ea typeface="Cambria" panose="02040503050406030204" pitchFamily="18" charset="0"/>
              </a:rPr>
              <a:t> </a:t>
            </a:r>
            <a:r>
              <a:rPr lang="en-US" sz="2000" b="1" spc="130">
                <a:solidFill>
                  <a:schemeClr val="tx1">
                    <a:lumMod val="85000"/>
                    <a:lumOff val="15000"/>
                  </a:schemeClr>
                </a:solidFill>
                <a:latin typeface="Cambria" panose="02040503050406030204" pitchFamily="18" charset="0"/>
                <a:ea typeface="Cambria" panose="02040503050406030204" pitchFamily="18" charset="0"/>
              </a:rPr>
              <a:t>nükleik</a:t>
            </a:r>
            <a:r>
              <a:rPr lang="en-US" sz="2000" b="1" spc="290">
                <a:solidFill>
                  <a:schemeClr val="tx1">
                    <a:lumMod val="85000"/>
                    <a:lumOff val="15000"/>
                  </a:schemeClr>
                </a:solidFill>
                <a:latin typeface="Cambria" panose="02040503050406030204" pitchFamily="18" charset="0"/>
                <a:ea typeface="Cambria" panose="02040503050406030204" pitchFamily="18" charset="0"/>
              </a:rPr>
              <a:t> </a:t>
            </a:r>
            <a:r>
              <a:rPr lang="en-US" sz="2000" b="1" spc="140">
                <a:solidFill>
                  <a:schemeClr val="tx1">
                    <a:lumMod val="85000"/>
                    <a:lumOff val="15000"/>
                  </a:schemeClr>
                </a:solidFill>
                <a:latin typeface="Cambria" panose="02040503050406030204" pitchFamily="18" charset="0"/>
                <a:ea typeface="Cambria" panose="02040503050406030204" pitchFamily="18" charset="0"/>
              </a:rPr>
              <a:t>asit</a:t>
            </a:r>
            <a:r>
              <a:rPr lang="en-US" sz="2000" b="1" spc="275">
                <a:solidFill>
                  <a:schemeClr val="tx1">
                    <a:lumMod val="85000"/>
                    <a:lumOff val="15000"/>
                  </a:schemeClr>
                </a:solidFill>
                <a:latin typeface="Cambria" panose="02040503050406030204" pitchFamily="18" charset="0"/>
                <a:ea typeface="Cambria" panose="02040503050406030204" pitchFamily="18" charset="0"/>
              </a:rPr>
              <a:t> </a:t>
            </a:r>
            <a:r>
              <a:rPr lang="en-US" sz="2000" b="1" spc="155">
                <a:solidFill>
                  <a:schemeClr val="tx1">
                    <a:lumMod val="85000"/>
                    <a:lumOff val="15000"/>
                  </a:schemeClr>
                </a:solidFill>
                <a:latin typeface="Cambria" panose="02040503050406030204" pitchFamily="18" charset="0"/>
                <a:ea typeface="Cambria" panose="02040503050406030204" pitchFamily="18" charset="0"/>
              </a:rPr>
              <a:t>sentezi</a:t>
            </a:r>
            <a:endParaRPr lang="en-US" sz="2000">
              <a:solidFill>
                <a:schemeClr val="tx1">
                  <a:lumMod val="85000"/>
                  <a:lumOff val="15000"/>
                </a:schemeClr>
              </a:solidFill>
              <a:latin typeface="Cambria" panose="02040503050406030204" pitchFamily="18" charset="0"/>
              <a:ea typeface="Cambria" panose="02040503050406030204" pitchFamily="18" charset="0"/>
            </a:endParaRPr>
          </a:p>
          <a:p>
            <a:pPr marL="354964" indent="-342900">
              <a:spcBef>
                <a:spcPct val="20000"/>
              </a:spcBef>
              <a:spcAft>
                <a:spcPts val="600"/>
              </a:spcAft>
              <a:buClr>
                <a:schemeClr val="accent1"/>
              </a:buClr>
              <a:buSzPct val="115000"/>
              <a:buFont typeface="Arial"/>
              <a:buChar char="•"/>
              <a:tabLst>
                <a:tab pos="120650" algn="l"/>
              </a:tabLst>
            </a:pPr>
            <a:r>
              <a:rPr lang="en-US" sz="2000" b="1" spc="170">
                <a:solidFill>
                  <a:schemeClr val="tx1">
                    <a:lumMod val="85000"/>
                    <a:lumOff val="15000"/>
                  </a:schemeClr>
                </a:solidFill>
                <a:latin typeface="Cambria" panose="02040503050406030204" pitchFamily="18" charset="0"/>
                <a:ea typeface="Cambria" panose="02040503050406030204" pitchFamily="18" charset="0"/>
              </a:rPr>
              <a:t>Büyüme</a:t>
            </a:r>
            <a:r>
              <a:rPr lang="en-US" sz="2000" b="1" spc="270">
                <a:solidFill>
                  <a:schemeClr val="tx1">
                    <a:lumMod val="85000"/>
                    <a:lumOff val="15000"/>
                  </a:schemeClr>
                </a:solidFill>
                <a:latin typeface="Cambria" panose="02040503050406030204" pitchFamily="18" charset="0"/>
                <a:ea typeface="Cambria" panose="02040503050406030204" pitchFamily="18" charset="0"/>
              </a:rPr>
              <a:t> </a:t>
            </a:r>
            <a:r>
              <a:rPr lang="en-US" sz="2000" b="1" spc="135">
                <a:solidFill>
                  <a:schemeClr val="tx1">
                    <a:lumMod val="85000"/>
                    <a:lumOff val="15000"/>
                  </a:schemeClr>
                </a:solidFill>
                <a:latin typeface="Cambria" panose="02040503050406030204" pitchFamily="18" charset="0"/>
                <a:ea typeface="Cambria" panose="02040503050406030204" pitchFamily="18" charset="0"/>
              </a:rPr>
              <a:t>ve</a:t>
            </a:r>
            <a:r>
              <a:rPr lang="en-US" sz="2000" b="1" spc="260">
                <a:solidFill>
                  <a:schemeClr val="tx1">
                    <a:lumMod val="85000"/>
                    <a:lumOff val="15000"/>
                  </a:schemeClr>
                </a:solidFill>
                <a:latin typeface="Cambria" panose="02040503050406030204" pitchFamily="18" charset="0"/>
                <a:ea typeface="Cambria" panose="02040503050406030204" pitchFamily="18" charset="0"/>
              </a:rPr>
              <a:t> </a:t>
            </a:r>
            <a:r>
              <a:rPr lang="en-US" sz="2000" b="1" spc="130">
                <a:solidFill>
                  <a:schemeClr val="tx1">
                    <a:lumMod val="85000"/>
                    <a:lumOff val="15000"/>
                  </a:schemeClr>
                </a:solidFill>
                <a:latin typeface="Cambria" panose="02040503050406030204" pitchFamily="18" charset="0"/>
                <a:ea typeface="Cambria" panose="02040503050406030204" pitchFamily="18" charset="0"/>
              </a:rPr>
              <a:t>gelişme</a:t>
            </a:r>
            <a:endParaRPr lang="en-US" sz="2000">
              <a:solidFill>
                <a:schemeClr val="tx1">
                  <a:lumMod val="85000"/>
                  <a:lumOff val="15000"/>
                </a:schemeClr>
              </a:solidFill>
              <a:latin typeface="Cambria" panose="02040503050406030204" pitchFamily="18" charset="0"/>
              <a:ea typeface="Cambria" panose="02040503050406030204" pitchFamily="18" charset="0"/>
            </a:endParaRPr>
          </a:p>
          <a:p>
            <a:pPr marL="354964" indent="-342900">
              <a:spcBef>
                <a:spcPct val="20000"/>
              </a:spcBef>
              <a:spcAft>
                <a:spcPts val="600"/>
              </a:spcAft>
              <a:buClr>
                <a:schemeClr val="accent1"/>
              </a:buClr>
              <a:buSzPct val="115000"/>
              <a:buFont typeface="Arial"/>
              <a:buChar char="•"/>
              <a:tabLst>
                <a:tab pos="120650" algn="l"/>
              </a:tabLst>
            </a:pPr>
            <a:r>
              <a:rPr lang="en-US" sz="2000" b="1" spc="105">
                <a:solidFill>
                  <a:schemeClr val="tx1">
                    <a:lumMod val="85000"/>
                    <a:lumOff val="15000"/>
                  </a:schemeClr>
                </a:solidFill>
                <a:latin typeface="Cambria" panose="02040503050406030204" pitchFamily="18" charset="0"/>
                <a:ea typeface="Cambria" panose="02040503050406030204" pitchFamily="18" charset="0"/>
              </a:rPr>
              <a:t>Yara</a:t>
            </a:r>
            <a:r>
              <a:rPr lang="en-US" sz="2000" b="1" spc="215">
                <a:solidFill>
                  <a:schemeClr val="tx1">
                    <a:lumMod val="85000"/>
                    <a:lumOff val="15000"/>
                  </a:schemeClr>
                </a:solidFill>
                <a:latin typeface="Cambria" panose="02040503050406030204" pitchFamily="18" charset="0"/>
                <a:ea typeface="Cambria" panose="02040503050406030204" pitchFamily="18" charset="0"/>
              </a:rPr>
              <a:t> </a:t>
            </a:r>
            <a:r>
              <a:rPr lang="en-US" sz="2000" b="1" spc="140">
                <a:solidFill>
                  <a:schemeClr val="tx1">
                    <a:lumMod val="85000"/>
                    <a:lumOff val="15000"/>
                  </a:schemeClr>
                </a:solidFill>
                <a:latin typeface="Cambria" panose="02040503050406030204" pitchFamily="18" charset="0"/>
                <a:ea typeface="Cambria" panose="02040503050406030204" pitchFamily="18" charset="0"/>
              </a:rPr>
              <a:t>iyileşmesi</a:t>
            </a:r>
            <a:endParaRPr lang="en-US" sz="2000">
              <a:solidFill>
                <a:schemeClr val="tx1">
                  <a:lumMod val="85000"/>
                  <a:lumOff val="15000"/>
                </a:schemeClr>
              </a:solidFill>
              <a:latin typeface="Cambria" panose="02040503050406030204" pitchFamily="18" charset="0"/>
              <a:ea typeface="Cambria" panose="02040503050406030204" pitchFamily="18" charset="0"/>
            </a:endParaRPr>
          </a:p>
          <a:p>
            <a:pPr marL="354964" indent="-342900">
              <a:spcBef>
                <a:spcPct val="20000"/>
              </a:spcBef>
              <a:spcAft>
                <a:spcPts val="600"/>
              </a:spcAft>
              <a:buClr>
                <a:schemeClr val="accent1"/>
              </a:buClr>
              <a:buSzPct val="115000"/>
              <a:buFont typeface="Arial"/>
              <a:buChar char="•"/>
              <a:tabLst>
                <a:tab pos="120650" algn="l"/>
              </a:tabLst>
            </a:pPr>
            <a:r>
              <a:rPr lang="en-US" sz="2000" b="1" spc="135">
                <a:solidFill>
                  <a:schemeClr val="tx1">
                    <a:lumMod val="85000"/>
                    <a:lumOff val="15000"/>
                  </a:schemeClr>
                </a:solidFill>
                <a:latin typeface="Cambria" panose="02040503050406030204" pitchFamily="18" charset="0"/>
                <a:ea typeface="Cambria" panose="02040503050406030204" pitchFamily="18" charset="0"/>
              </a:rPr>
              <a:t>Enfeksiyonlara</a:t>
            </a:r>
            <a:r>
              <a:rPr lang="en-US" sz="2000" b="1" spc="260">
                <a:solidFill>
                  <a:schemeClr val="tx1">
                    <a:lumMod val="85000"/>
                    <a:lumOff val="15000"/>
                  </a:schemeClr>
                </a:solidFill>
                <a:latin typeface="Cambria" panose="02040503050406030204" pitchFamily="18" charset="0"/>
                <a:ea typeface="Cambria" panose="02040503050406030204" pitchFamily="18" charset="0"/>
              </a:rPr>
              <a:t> </a:t>
            </a:r>
            <a:r>
              <a:rPr lang="en-US" sz="2000" b="1" spc="120">
                <a:solidFill>
                  <a:schemeClr val="tx1">
                    <a:lumMod val="85000"/>
                    <a:lumOff val="15000"/>
                  </a:schemeClr>
                </a:solidFill>
                <a:latin typeface="Cambria" panose="02040503050406030204" pitchFamily="18" charset="0"/>
                <a:ea typeface="Cambria" panose="02040503050406030204" pitchFamily="18" charset="0"/>
              </a:rPr>
              <a:t>direnç</a:t>
            </a:r>
          </a:p>
          <a:p>
            <a:pPr marL="354964" indent="-342900">
              <a:spcBef>
                <a:spcPct val="20000"/>
              </a:spcBef>
              <a:spcAft>
                <a:spcPts val="600"/>
              </a:spcAft>
              <a:buClr>
                <a:schemeClr val="accent1"/>
              </a:buClr>
              <a:buSzPct val="115000"/>
              <a:buFont typeface="Arial"/>
              <a:buChar char="•"/>
              <a:tabLst>
                <a:tab pos="120650" algn="l"/>
              </a:tabLst>
            </a:pPr>
            <a:r>
              <a:rPr lang="en-US" sz="2000" b="1" spc="155">
                <a:solidFill>
                  <a:schemeClr val="tx1">
                    <a:lumMod val="85000"/>
                    <a:lumOff val="15000"/>
                  </a:schemeClr>
                </a:solidFill>
                <a:latin typeface="Cambria" panose="02040503050406030204" pitchFamily="18" charset="0"/>
                <a:ea typeface="Cambria" panose="02040503050406030204" pitchFamily="18" charset="0"/>
              </a:rPr>
              <a:t>Tat</a:t>
            </a:r>
            <a:r>
              <a:rPr lang="en-US" sz="2000" b="1" spc="254">
                <a:solidFill>
                  <a:schemeClr val="tx1">
                    <a:lumMod val="85000"/>
                    <a:lumOff val="15000"/>
                  </a:schemeClr>
                </a:solidFill>
                <a:latin typeface="Cambria" panose="02040503050406030204" pitchFamily="18" charset="0"/>
                <a:ea typeface="Cambria" panose="02040503050406030204" pitchFamily="18" charset="0"/>
              </a:rPr>
              <a:t> </a:t>
            </a:r>
            <a:r>
              <a:rPr lang="en-US" sz="2000" b="1" spc="140">
                <a:solidFill>
                  <a:schemeClr val="tx1">
                    <a:lumMod val="85000"/>
                    <a:lumOff val="15000"/>
                  </a:schemeClr>
                </a:solidFill>
                <a:latin typeface="Cambria" panose="02040503050406030204" pitchFamily="18" charset="0"/>
                <a:ea typeface="Cambria" panose="02040503050406030204" pitchFamily="18" charset="0"/>
              </a:rPr>
              <a:t>ve</a:t>
            </a:r>
            <a:r>
              <a:rPr lang="en-US" sz="2000" b="1" spc="254">
                <a:solidFill>
                  <a:schemeClr val="tx1">
                    <a:lumMod val="85000"/>
                    <a:lumOff val="15000"/>
                  </a:schemeClr>
                </a:solidFill>
                <a:latin typeface="Cambria" panose="02040503050406030204" pitchFamily="18" charset="0"/>
                <a:ea typeface="Cambria" panose="02040503050406030204" pitchFamily="18" charset="0"/>
              </a:rPr>
              <a:t> </a:t>
            </a:r>
            <a:r>
              <a:rPr lang="en-US" sz="2000" b="1" spc="145">
                <a:solidFill>
                  <a:schemeClr val="tx1">
                    <a:lumMod val="85000"/>
                    <a:lumOff val="15000"/>
                  </a:schemeClr>
                </a:solidFill>
                <a:latin typeface="Cambria" panose="02040503050406030204" pitchFamily="18" charset="0"/>
                <a:ea typeface="Cambria" panose="02040503050406030204" pitchFamily="18" charset="0"/>
              </a:rPr>
              <a:t>koku</a:t>
            </a:r>
            <a:r>
              <a:rPr lang="en-US" sz="2000" b="1" spc="270">
                <a:solidFill>
                  <a:schemeClr val="tx1">
                    <a:lumMod val="85000"/>
                    <a:lumOff val="15000"/>
                  </a:schemeClr>
                </a:solidFill>
                <a:latin typeface="Cambria" panose="02040503050406030204" pitchFamily="18" charset="0"/>
                <a:ea typeface="Cambria" panose="02040503050406030204" pitchFamily="18" charset="0"/>
              </a:rPr>
              <a:t> </a:t>
            </a:r>
            <a:r>
              <a:rPr lang="en-US" sz="2000" b="1" spc="105">
                <a:solidFill>
                  <a:schemeClr val="tx1">
                    <a:lumMod val="85000"/>
                    <a:lumOff val="15000"/>
                  </a:schemeClr>
                </a:solidFill>
                <a:latin typeface="Cambria" panose="02040503050406030204" pitchFamily="18" charset="0"/>
                <a:ea typeface="Cambria" panose="02040503050406030204" pitchFamily="18" charset="0"/>
              </a:rPr>
              <a:t>duyuları</a:t>
            </a:r>
            <a:endParaRPr lang="en-US" sz="2000">
              <a:solidFill>
                <a:schemeClr val="tx1">
                  <a:lumMod val="85000"/>
                  <a:lumOff val="15000"/>
                </a:schemeClr>
              </a:solidFill>
              <a:latin typeface="Cambria" panose="02040503050406030204" pitchFamily="18" charset="0"/>
              <a:ea typeface="Cambria" panose="02040503050406030204" pitchFamily="18" charset="0"/>
            </a:endParaRPr>
          </a:p>
          <a:p>
            <a:pPr marL="120014" indent="-107950">
              <a:spcBef>
                <a:spcPct val="20000"/>
              </a:spcBef>
              <a:spcAft>
                <a:spcPts val="600"/>
              </a:spcAft>
              <a:buClr>
                <a:schemeClr val="accent1"/>
              </a:buClr>
              <a:buSzPct val="115000"/>
              <a:buFont typeface="Arial"/>
              <a:buChar char="•"/>
              <a:tabLst>
                <a:tab pos="120650" algn="l"/>
              </a:tabLst>
            </a:pPr>
            <a:endParaRPr lang="en-US">
              <a:solidFill>
                <a:schemeClr val="tx1">
                  <a:lumMod val="85000"/>
                  <a:lumOff val="15000"/>
                </a:schemeClr>
              </a:solidFill>
            </a:endParaRPr>
          </a:p>
        </p:txBody>
      </p:sp>
      <p:grpSp>
        <p:nvGrpSpPr>
          <p:cNvPr id="3" name="Grup 2">
            <a:extLst>
              <a:ext uri="{FF2B5EF4-FFF2-40B4-BE49-F238E27FC236}">
                <a16:creationId xmlns:a16="http://schemas.microsoft.com/office/drawing/2014/main" id="{0017D9FE-9812-844F-EFA0-72548CF88609}"/>
              </a:ext>
            </a:extLst>
          </p:cNvPr>
          <p:cNvGrpSpPr/>
          <p:nvPr/>
        </p:nvGrpSpPr>
        <p:grpSpPr>
          <a:xfrm rot="10800000">
            <a:off x="1752601" y="2057400"/>
            <a:ext cx="381000" cy="1371600"/>
            <a:chOff x="5996614" y="588178"/>
            <a:chExt cx="988290" cy="1680196"/>
          </a:xfrm>
        </p:grpSpPr>
        <p:sp>
          <p:nvSpPr>
            <p:cNvPr id="4" name="Ok: Aşağı 3">
              <a:extLst>
                <a:ext uri="{FF2B5EF4-FFF2-40B4-BE49-F238E27FC236}">
                  <a16:creationId xmlns:a16="http://schemas.microsoft.com/office/drawing/2014/main" id="{7CF09C43-8B14-7638-8474-AD5276C80FBC}"/>
                </a:ext>
              </a:extLst>
            </p:cNvPr>
            <p:cNvSpPr/>
            <p:nvPr/>
          </p:nvSpPr>
          <p:spPr>
            <a:xfrm>
              <a:off x="5996614" y="588178"/>
              <a:ext cx="522513" cy="522513"/>
            </a:xfrm>
            <a:prstGeom prst="downArrow">
              <a:avLst>
                <a:gd name="adj1" fmla="val 55000"/>
                <a:gd name="adj2" fmla="val 45000"/>
              </a:avLst>
            </a:prstGeom>
            <a:solidFill>
              <a:schemeClr val="tx1">
                <a:alpha val="90000"/>
              </a:schemeClr>
            </a:solidFill>
          </p:spPr>
          <p:style>
            <a:lnRef idx="1">
              <a:schemeClr val="accent2">
                <a:tint val="40000"/>
                <a:alpha val="90000"/>
                <a:hueOff val="0"/>
                <a:satOff val="0"/>
                <a:lumOff val="0"/>
                <a:alphaOff val="0"/>
              </a:schemeClr>
            </a:lnRef>
            <a:fillRef idx="1">
              <a:scrgbClr r="0" g="0" b="0"/>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tr-TR"/>
            </a:p>
          </p:txBody>
        </p:sp>
        <p:sp>
          <p:nvSpPr>
            <p:cNvPr id="5" name="Ok: Aşağı 4">
              <a:extLst>
                <a:ext uri="{FF2B5EF4-FFF2-40B4-BE49-F238E27FC236}">
                  <a16:creationId xmlns:a16="http://schemas.microsoft.com/office/drawing/2014/main" id="{D68BAEA1-E0A2-7D50-BB14-32D1563226BD}"/>
                </a:ext>
              </a:extLst>
            </p:cNvPr>
            <p:cNvSpPr txBox="1"/>
            <p:nvPr/>
          </p:nvSpPr>
          <p:spPr>
            <a:xfrm>
              <a:off x="6697522" y="1875183"/>
              <a:ext cx="287382" cy="39319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p:txBody>
        </p:sp>
      </p:gr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Çinko Eksikliği Nedir, Nasıl Anlaşılır?">
            <a:extLst>
              <a:ext uri="{FF2B5EF4-FFF2-40B4-BE49-F238E27FC236}">
                <a16:creationId xmlns:a16="http://schemas.microsoft.com/office/drawing/2014/main" id="{CFB769A8-7AEF-1E51-8976-31A84BCE6E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638918"/>
            <a:ext cx="4235152" cy="2637682"/>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id="{984A26D0-A2DD-B18B-5B87-521B1CBF3CB7}"/>
              </a:ext>
            </a:extLst>
          </p:cNvPr>
          <p:cNvSpPr txBox="1"/>
          <p:nvPr/>
        </p:nvSpPr>
        <p:spPr>
          <a:xfrm>
            <a:off x="4343400" y="3512403"/>
            <a:ext cx="4572000" cy="830997"/>
          </a:xfrm>
          <a:prstGeom prst="rect">
            <a:avLst/>
          </a:prstGeom>
          <a:noFill/>
        </p:spPr>
        <p:txBody>
          <a:bodyPr wrap="square">
            <a:spAutoFit/>
          </a:bodyPr>
          <a:lstStyle/>
          <a:p>
            <a:r>
              <a:rPr lang="tr-TR" sz="2400">
                <a:latin typeface="Cambria" panose="02040503050406030204" pitchFamily="18" charset="0"/>
                <a:ea typeface="Cambria" panose="02040503050406030204" pitchFamily="18" charset="0"/>
              </a:rPr>
              <a:t>Et ve tavuk, fındık ve mercimek mükemmel çinko kaynaklarıdır</a:t>
            </a:r>
          </a:p>
        </p:txBody>
      </p:sp>
      <p:sp>
        <p:nvSpPr>
          <p:cNvPr id="5" name="object 5">
            <a:extLst>
              <a:ext uri="{FF2B5EF4-FFF2-40B4-BE49-F238E27FC236}">
                <a16:creationId xmlns:a16="http://schemas.microsoft.com/office/drawing/2014/main" id="{EF6F54C4-9EFF-72CC-9596-24E961860273}"/>
              </a:ext>
            </a:extLst>
          </p:cNvPr>
          <p:cNvSpPr txBox="1"/>
          <p:nvPr/>
        </p:nvSpPr>
        <p:spPr>
          <a:xfrm>
            <a:off x="762000" y="4648200"/>
            <a:ext cx="4267200" cy="1506823"/>
          </a:xfrm>
          <a:prstGeom prst="rect">
            <a:avLst/>
          </a:prstGeom>
          <a:solidFill>
            <a:schemeClr val="accent4">
              <a:lumMod val="60000"/>
              <a:lumOff val="40000"/>
            </a:schemeClr>
          </a:solidFill>
        </p:spPr>
        <p:txBody>
          <a:bodyPr vert="horz" wrap="square" lIns="0" tIns="34290" rIns="0" bIns="0" rtlCol="0">
            <a:spAutoFit/>
          </a:bodyPr>
          <a:lstStyle/>
          <a:p>
            <a:pPr marL="434975" indent="-342900">
              <a:lnSpc>
                <a:spcPct val="100000"/>
              </a:lnSpc>
              <a:spcBef>
                <a:spcPts val="675"/>
              </a:spcBef>
              <a:buFont typeface="Arial MT"/>
              <a:buChar char="•"/>
              <a:tabLst>
                <a:tab pos="434340" algn="l"/>
                <a:tab pos="434975" algn="l"/>
              </a:tabLst>
            </a:pPr>
            <a:r>
              <a:rPr sz="2800" b="1" spc="180">
                <a:solidFill>
                  <a:srgbClr val="FFFFFF"/>
                </a:solidFill>
                <a:latin typeface="Cambria"/>
                <a:cs typeface="Cambria"/>
              </a:rPr>
              <a:t>Anne</a:t>
            </a:r>
            <a:r>
              <a:rPr sz="2800" b="1" spc="305">
                <a:solidFill>
                  <a:srgbClr val="FFFFFF"/>
                </a:solidFill>
                <a:latin typeface="Cambria"/>
                <a:cs typeface="Cambria"/>
              </a:rPr>
              <a:t> </a:t>
            </a:r>
            <a:r>
              <a:rPr sz="2800" b="1" spc="190" dirty="0">
                <a:solidFill>
                  <a:srgbClr val="FFFFFF"/>
                </a:solidFill>
                <a:latin typeface="Cambria"/>
                <a:cs typeface="Cambria"/>
              </a:rPr>
              <a:t>sütü</a:t>
            </a:r>
            <a:r>
              <a:rPr sz="2800" b="1" spc="310" dirty="0">
                <a:solidFill>
                  <a:srgbClr val="FFFFFF"/>
                </a:solidFill>
                <a:latin typeface="Cambria"/>
                <a:cs typeface="Cambria"/>
              </a:rPr>
              <a:t> </a:t>
            </a:r>
            <a:r>
              <a:rPr sz="2800" b="1" spc="90" dirty="0">
                <a:solidFill>
                  <a:srgbClr val="FFFFFF"/>
                </a:solidFill>
                <a:latin typeface="Cambria"/>
                <a:cs typeface="Cambria"/>
              </a:rPr>
              <a:t>%40</a:t>
            </a:r>
            <a:endParaRPr sz="2800">
              <a:latin typeface="Cambria"/>
              <a:cs typeface="Cambria"/>
            </a:endParaRPr>
          </a:p>
          <a:p>
            <a:pPr marL="434975" indent="-342900">
              <a:lnSpc>
                <a:spcPct val="100000"/>
              </a:lnSpc>
              <a:spcBef>
                <a:spcPts val="675"/>
              </a:spcBef>
              <a:buFont typeface="Arial MT"/>
              <a:buChar char="•"/>
              <a:tabLst>
                <a:tab pos="434340" algn="l"/>
                <a:tab pos="434975" algn="l"/>
              </a:tabLst>
            </a:pPr>
            <a:r>
              <a:rPr sz="2800" b="1" spc="165" dirty="0">
                <a:solidFill>
                  <a:srgbClr val="FFFFFF"/>
                </a:solidFill>
                <a:latin typeface="Cambria"/>
                <a:cs typeface="Cambria"/>
              </a:rPr>
              <a:t>İnek</a:t>
            </a:r>
            <a:r>
              <a:rPr sz="2800" b="1" spc="320" dirty="0">
                <a:solidFill>
                  <a:srgbClr val="FFFFFF"/>
                </a:solidFill>
                <a:latin typeface="Cambria"/>
                <a:cs typeface="Cambria"/>
              </a:rPr>
              <a:t> </a:t>
            </a:r>
            <a:r>
              <a:rPr sz="2800" b="1" spc="190" dirty="0">
                <a:solidFill>
                  <a:srgbClr val="FFFFFF"/>
                </a:solidFill>
                <a:latin typeface="Cambria"/>
                <a:cs typeface="Cambria"/>
              </a:rPr>
              <a:t>sütü</a:t>
            </a:r>
            <a:r>
              <a:rPr sz="2800" b="1" spc="300" dirty="0">
                <a:solidFill>
                  <a:srgbClr val="FFFFFF"/>
                </a:solidFill>
                <a:latin typeface="Cambria"/>
                <a:cs typeface="Cambria"/>
              </a:rPr>
              <a:t> </a:t>
            </a:r>
            <a:r>
              <a:rPr sz="2800" b="1" spc="90" dirty="0">
                <a:solidFill>
                  <a:srgbClr val="FFFFFF"/>
                </a:solidFill>
                <a:latin typeface="Cambria"/>
                <a:cs typeface="Cambria"/>
              </a:rPr>
              <a:t>%28</a:t>
            </a:r>
            <a:endParaRPr sz="2800">
              <a:latin typeface="Cambria"/>
              <a:cs typeface="Cambria"/>
            </a:endParaRPr>
          </a:p>
          <a:p>
            <a:pPr marL="434975" indent="-342900">
              <a:lnSpc>
                <a:spcPct val="100000"/>
              </a:lnSpc>
              <a:spcBef>
                <a:spcPts val="670"/>
              </a:spcBef>
              <a:buFont typeface="Arial MT"/>
              <a:buChar char="•"/>
              <a:tabLst>
                <a:tab pos="434340" algn="l"/>
                <a:tab pos="434975" algn="l"/>
              </a:tabLst>
            </a:pPr>
            <a:r>
              <a:rPr sz="2800" b="1" spc="170" dirty="0">
                <a:solidFill>
                  <a:srgbClr val="FFFFFF"/>
                </a:solidFill>
                <a:latin typeface="Cambria"/>
                <a:cs typeface="Cambria"/>
              </a:rPr>
              <a:t>Formül</a:t>
            </a:r>
            <a:r>
              <a:rPr sz="2800" b="1" spc="320" dirty="0">
                <a:solidFill>
                  <a:srgbClr val="FFFFFF"/>
                </a:solidFill>
                <a:latin typeface="Cambria"/>
                <a:cs typeface="Cambria"/>
              </a:rPr>
              <a:t> </a:t>
            </a:r>
            <a:r>
              <a:rPr sz="2800" b="1" spc="210" dirty="0">
                <a:solidFill>
                  <a:srgbClr val="FFFFFF"/>
                </a:solidFill>
                <a:latin typeface="Cambria"/>
                <a:cs typeface="Cambria"/>
              </a:rPr>
              <a:t>mama</a:t>
            </a:r>
            <a:r>
              <a:rPr sz="2800" b="1" spc="325" dirty="0">
                <a:solidFill>
                  <a:srgbClr val="FFFFFF"/>
                </a:solidFill>
                <a:latin typeface="Cambria"/>
                <a:cs typeface="Cambria"/>
              </a:rPr>
              <a:t> </a:t>
            </a:r>
            <a:r>
              <a:rPr sz="2800" b="1" spc="90" dirty="0">
                <a:solidFill>
                  <a:srgbClr val="FFFFFF"/>
                </a:solidFill>
                <a:latin typeface="Cambria"/>
                <a:cs typeface="Cambria"/>
              </a:rPr>
              <a:t>%22</a:t>
            </a:r>
            <a:endParaRPr sz="2800">
              <a:latin typeface="Cambria"/>
              <a:cs typeface="Cambria"/>
            </a:endParaRPr>
          </a:p>
        </p:txBody>
      </p:sp>
      <p:sp>
        <p:nvSpPr>
          <p:cNvPr id="6" name="Metin kutusu 5">
            <a:extLst>
              <a:ext uri="{FF2B5EF4-FFF2-40B4-BE49-F238E27FC236}">
                <a16:creationId xmlns:a16="http://schemas.microsoft.com/office/drawing/2014/main" id="{1835D6FB-C5B3-4C5E-E21D-34027305D569}"/>
              </a:ext>
            </a:extLst>
          </p:cNvPr>
          <p:cNvSpPr txBox="1"/>
          <p:nvPr/>
        </p:nvSpPr>
        <p:spPr>
          <a:xfrm>
            <a:off x="838200" y="1205805"/>
            <a:ext cx="2895600" cy="1384995"/>
          </a:xfrm>
          <a:prstGeom prst="rect">
            <a:avLst/>
          </a:prstGeom>
          <a:solidFill>
            <a:schemeClr val="accent4">
              <a:lumMod val="40000"/>
              <a:lumOff val="60000"/>
            </a:schemeClr>
          </a:solidFill>
        </p:spPr>
        <p:txBody>
          <a:bodyPr wrap="square" rtlCol="0">
            <a:spAutoFit/>
          </a:bodyPr>
          <a:lstStyle/>
          <a:p>
            <a:pPr algn="ctr"/>
            <a:r>
              <a:rPr lang="tr-TR" sz="2800">
                <a:latin typeface="Cambria" panose="02040503050406030204" pitchFamily="18" charset="0"/>
                <a:ea typeface="Cambria" panose="02040503050406030204" pitchFamily="18" charset="0"/>
                <a:cs typeface="Calibri" panose="020F0502020204030204" pitchFamily="34" charset="0"/>
              </a:rPr>
              <a:t>ÇİNKO NERELERDE </a:t>
            </a:r>
          </a:p>
          <a:p>
            <a:pPr algn="ctr"/>
            <a:r>
              <a:rPr lang="tr-TR" sz="2800">
                <a:latin typeface="Cambria" panose="02040503050406030204" pitchFamily="18" charset="0"/>
                <a:ea typeface="Cambria" panose="02040503050406030204" pitchFamily="18" charset="0"/>
                <a:cs typeface="Calibri" panose="020F0502020204030204" pitchFamily="34" charset="0"/>
              </a:rPr>
              <a:t>BULUNUR?</a:t>
            </a:r>
          </a:p>
        </p:txBody>
      </p:sp>
    </p:spTree>
    <p:extLst>
      <p:ext uri="{BB962C8B-B14F-4D97-AF65-F5344CB8AC3E}">
        <p14:creationId xmlns:p14="http://schemas.microsoft.com/office/powerpoint/2010/main" val="12127406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457200" y="249649"/>
            <a:ext cx="8229600" cy="863057"/>
          </a:xfrm>
          <a:prstGeom prst="rect">
            <a:avLst/>
          </a:prstGeom>
          <a:solidFill>
            <a:schemeClr val="accent4">
              <a:lumMod val="60000"/>
              <a:lumOff val="40000"/>
            </a:schemeClr>
          </a:solidFill>
        </p:spPr>
        <p:txBody>
          <a:bodyPr vert="horz" wrap="square" lIns="0" tIns="245110" rIns="0" bIns="0" rtlCol="0">
            <a:spAutoFit/>
          </a:bodyPr>
          <a:lstStyle/>
          <a:p>
            <a:pPr marL="2540" algn="ctr">
              <a:lnSpc>
                <a:spcPct val="100000"/>
              </a:lnSpc>
              <a:spcBef>
                <a:spcPts val="1930"/>
              </a:spcBef>
              <a:tabLst>
                <a:tab pos="1731010" algn="l"/>
              </a:tabLst>
            </a:pPr>
            <a:r>
              <a:rPr lang="tr-TR" sz="4000" i="0" spc="320">
                <a:solidFill>
                  <a:srgbClr val="FFFFFF"/>
                </a:solidFill>
                <a:latin typeface="Cambria"/>
                <a:cs typeface="Cambria"/>
              </a:rPr>
              <a:t>Çinko	</a:t>
            </a:r>
            <a:r>
              <a:rPr lang="tr-TR" sz="4000" i="0" spc="210">
                <a:solidFill>
                  <a:srgbClr val="FFFFFF"/>
                </a:solidFill>
                <a:latin typeface="Cambria"/>
                <a:cs typeface="Cambria"/>
              </a:rPr>
              <a:t>Yetersizliği</a:t>
            </a:r>
            <a:endParaRPr lang="tr-TR" sz="4000">
              <a:latin typeface="Cambria"/>
              <a:cs typeface="Cambria"/>
            </a:endParaRPr>
          </a:p>
        </p:txBody>
      </p:sp>
      <p:sp>
        <p:nvSpPr>
          <p:cNvPr id="3" name="object 3"/>
          <p:cNvSpPr txBox="1">
            <a:spLocks noGrp="1"/>
          </p:cNvSpPr>
          <p:nvPr>
            <p:ph sz="half" idx="2"/>
          </p:nvPr>
        </p:nvSpPr>
        <p:spPr>
          <a:xfrm>
            <a:off x="609600" y="2133600"/>
            <a:ext cx="7846060" cy="3150030"/>
          </a:xfrm>
          <a:prstGeom prst="rect">
            <a:avLst/>
          </a:prstGeom>
        </p:spPr>
        <p:txBody>
          <a:bodyPr vert="horz" wrap="square" lIns="0" tIns="12065" rIns="0" bIns="0" rtlCol="0">
            <a:spAutoFit/>
          </a:bodyPr>
          <a:lstStyle/>
          <a:p>
            <a:pPr>
              <a:lnSpc>
                <a:spcPts val="3160"/>
              </a:lnSpc>
              <a:spcBef>
                <a:spcPts val="95"/>
              </a:spcBef>
              <a:buClr>
                <a:schemeClr val="accent4">
                  <a:lumMod val="60000"/>
                  <a:lumOff val="40000"/>
                </a:schemeClr>
              </a:buClr>
              <a:buFont typeface="Wingdings" panose="05000000000000000000" pitchFamily="2" charset="2"/>
              <a:buChar char="Ø"/>
            </a:pPr>
            <a:r>
              <a:rPr lang="tr-TR" sz="2500" b="0" u="none" spc="120">
                <a:solidFill>
                  <a:schemeClr val="tx1"/>
                </a:solidFill>
              </a:rPr>
              <a:t>Bulguları:</a:t>
            </a:r>
          </a:p>
          <a:p>
            <a:pPr marL="412115" indent="-342900">
              <a:lnSpc>
                <a:spcPts val="3640"/>
              </a:lnSpc>
              <a:buClr>
                <a:schemeClr val="accent4">
                  <a:lumMod val="60000"/>
                  <a:lumOff val="40000"/>
                </a:schemeClr>
              </a:buClr>
              <a:buSzPct val="110714"/>
              <a:buFont typeface="Wingdings" panose="05000000000000000000" pitchFamily="2" charset="2"/>
              <a:buChar char="Ø"/>
              <a:tabLst>
                <a:tab pos="156845" algn="l"/>
              </a:tabLst>
            </a:pPr>
            <a:r>
              <a:rPr lang="tr-TR" sz="2500" b="0" u="none" spc="195">
                <a:solidFill>
                  <a:schemeClr val="tx1"/>
                </a:solidFill>
              </a:rPr>
              <a:t>Çocuklarda büyüme</a:t>
            </a:r>
            <a:r>
              <a:rPr lang="tr-TR" sz="2500" b="0" u="none" spc="315">
                <a:solidFill>
                  <a:schemeClr val="tx1"/>
                </a:solidFill>
              </a:rPr>
              <a:t> </a:t>
            </a:r>
            <a:r>
              <a:rPr lang="tr-TR" sz="2500" b="0" u="none" spc="110">
                <a:solidFill>
                  <a:schemeClr val="tx1"/>
                </a:solidFill>
              </a:rPr>
              <a:t>geriliği, </a:t>
            </a:r>
            <a:r>
              <a:rPr lang="tr-TR" sz="2500" b="0" u="none" spc="155">
                <a:solidFill>
                  <a:schemeClr val="tx1"/>
                </a:solidFill>
              </a:rPr>
              <a:t>motor</a:t>
            </a:r>
            <a:r>
              <a:rPr lang="tr-TR" sz="2500" b="0" u="none" spc="290">
                <a:solidFill>
                  <a:schemeClr val="tx1"/>
                </a:solidFill>
              </a:rPr>
              <a:t> </a:t>
            </a:r>
            <a:r>
              <a:rPr lang="tr-TR" sz="2500" b="0" u="none" spc="160">
                <a:solidFill>
                  <a:schemeClr val="tx1"/>
                </a:solidFill>
              </a:rPr>
              <a:t>aktivitede </a:t>
            </a:r>
            <a:r>
              <a:rPr lang="tr-TR" sz="2500" b="0" u="none" spc="-600">
                <a:solidFill>
                  <a:schemeClr val="tx1"/>
                </a:solidFill>
              </a:rPr>
              <a:t> </a:t>
            </a:r>
            <a:r>
              <a:rPr lang="tr-TR" sz="2500" b="0" u="none" spc="155">
                <a:solidFill>
                  <a:schemeClr val="tx1"/>
                </a:solidFill>
              </a:rPr>
              <a:t>azalmı ,</a:t>
            </a:r>
            <a:r>
              <a:rPr lang="tr-TR" sz="2500" b="0" u="none" spc="130">
                <a:solidFill>
                  <a:schemeClr val="tx1"/>
                </a:solidFill>
              </a:rPr>
              <a:t>bilişsel </a:t>
            </a:r>
            <a:r>
              <a:rPr lang="tr-TR" sz="2500" b="0" u="none" spc="120">
                <a:solidFill>
                  <a:schemeClr val="tx1"/>
                </a:solidFill>
              </a:rPr>
              <a:t>bozukluklar,hiperaktivite</a:t>
            </a:r>
          </a:p>
          <a:p>
            <a:pPr marL="412115" indent="-342900">
              <a:lnSpc>
                <a:spcPts val="3640"/>
              </a:lnSpc>
              <a:buClr>
                <a:schemeClr val="accent4">
                  <a:lumMod val="60000"/>
                  <a:lumOff val="40000"/>
                </a:schemeClr>
              </a:buClr>
              <a:buSzPct val="110714"/>
              <a:buFont typeface="Wingdings" panose="05000000000000000000" pitchFamily="2" charset="2"/>
              <a:buChar char="Ø"/>
              <a:tabLst>
                <a:tab pos="156845" algn="l"/>
              </a:tabLst>
            </a:pPr>
            <a:r>
              <a:rPr lang="tr-TR" sz="2500" b="0" u="none">
                <a:solidFill>
                  <a:schemeClr val="tx1"/>
                </a:solidFill>
              </a:rPr>
              <a:t>Yetişkinlerde iştahsızlık, cilt lezyonları, sert ve kuru cilt, immunsupresyon, tat kaybı, infertilite</a:t>
            </a:r>
            <a:endParaRPr lang="tr-TR" sz="2500" b="0" u="none" spc="120">
              <a:solidFill>
                <a:schemeClr val="tx1"/>
              </a:solidFill>
            </a:endParaRPr>
          </a:p>
          <a:p>
            <a:pPr marL="354965">
              <a:lnSpc>
                <a:spcPts val="3640"/>
              </a:lnSpc>
              <a:buSzPct val="110714"/>
              <a:buFont typeface="Arial" panose="020B0604020202020204" pitchFamily="34" charset="0"/>
              <a:buChar char="•"/>
              <a:tabLst>
                <a:tab pos="156845" algn="l"/>
              </a:tabLst>
            </a:pPr>
            <a:endParaRPr lang="tr-TR" sz="2500" b="0" u="none" spc="120" dirty="0">
              <a:solidFill>
                <a:schemeClr val="tx1"/>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75080" y="2891790"/>
            <a:ext cx="7663180" cy="1074420"/>
          </a:xfrm>
          <a:prstGeom prst="rect">
            <a:avLst/>
          </a:prstGeom>
        </p:spPr>
        <p:txBody>
          <a:bodyPr vert="horz" wrap="square" lIns="0" tIns="22860" rIns="0" bIns="0" rtlCol="0">
            <a:spAutoFit/>
          </a:bodyPr>
          <a:lstStyle/>
          <a:p>
            <a:pPr marL="631190" marR="5080" indent="-619125">
              <a:lnSpc>
                <a:spcPct val="113500"/>
              </a:lnSpc>
              <a:spcBef>
                <a:spcPts val="180"/>
              </a:spcBef>
              <a:tabLst>
                <a:tab pos="2750185" algn="l"/>
                <a:tab pos="5203825" algn="l"/>
                <a:tab pos="5298440" algn="l"/>
              </a:tabLst>
            </a:pPr>
            <a:r>
              <a:rPr sz="2000" b="1" spc="135" dirty="0">
                <a:latin typeface="Cambria"/>
                <a:cs typeface="Cambria"/>
              </a:rPr>
              <a:t>100</a:t>
            </a:r>
            <a:r>
              <a:rPr sz="2000" b="1" spc="245" dirty="0">
                <a:latin typeface="Cambria"/>
                <a:cs typeface="Cambria"/>
              </a:rPr>
              <a:t> </a:t>
            </a:r>
            <a:r>
              <a:rPr sz="2000" b="1" spc="110" dirty="0">
                <a:latin typeface="Cambria"/>
                <a:cs typeface="Cambria"/>
              </a:rPr>
              <a:t>kısa</a:t>
            </a:r>
            <a:r>
              <a:rPr sz="2000" b="1" spc="254" dirty="0">
                <a:latin typeface="Cambria"/>
                <a:cs typeface="Cambria"/>
              </a:rPr>
              <a:t> </a:t>
            </a:r>
            <a:r>
              <a:rPr sz="2000" b="1" spc="95" dirty="0">
                <a:latin typeface="Cambria"/>
                <a:cs typeface="Cambria"/>
              </a:rPr>
              <a:t>boylu</a:t>
            </a:r>
            <a:r>
              <a:rPr sz="2000" b="1" spc="220" dirty="0">
                <a:latin typeface="Cambria"/>
                <a:cs typeface="Cambria"/>
              </a:rPr>
              <a:t> </a:t>
            </a:r>
            <a:r>
              <a:rPr sz="2000" b="1" spc="75" dirty="0">
                <a:latin typeface="Cambria"/>
                <a:cs typeface="Cambria"/>
              </a:rPr>
              <a:t>(stunted)ve</a:t>
            </a:r>
            <a:r>
              <a:rPr sz="2000" b="1" spc="229" dirty="0">
                <a:latin typeface="Cambria"/>
                <a:cs typeface="Cambria"/>
              </a:rPr>
              <a:t> </a:t>
            </a:r>
            <a:r>
              <a:rPr sz="2000" b="1" spc="135" dirty="0">
                <a:latin typeface="Cambria"/>
                <a:cs typeface="Cambria"/>
              </a:rPr>
              <a:t>100</a:t>
            </a:r>
            <a:r>
              <a:rPr sz="2000" b="1" spc="245" dirty="0">
                <a:latin typeface="Cambria"/>
                <a:cs typeface="Cambria"/>
              </a:rPr>
              <a:t> </a:t>
            </a:r>
            <a:r>
              <a:rPr sz="2000" b="1" spc="105" dirty="0">
                <a:latin typeface="Cambria"/>
                <a:cs typeface="Cambria"/>
              </a:rPr>
              <a:t>normal		</a:t>
            </a:r>
            <a:r>
              <a:rPr sz="2000" b="1" spc="110" dirty="0">
                <a:latin typeface="Cambria"/>
                <a:cs typeface="Cambria"/>
              </a:rPr>
              <a:t>6-12</a:t>
            </a:r>
            <a:r>
              <a:rPr sz="2000" b="1" spc="225" dirty="0">
                <a:latin typeface="Cambria"/>
                <a:cs typeface="Cambria"/>
              </a:rPr>
              <a:t> </a:t>
            </a:r>
            <a:r>
              <a:rPr sz="2000" b="1" spc="110" dirty="0">
                <a:latin typeface="Cambria"/>
                <a:cs typeface="Cambria"/>
              </a:rPr>
              <a:t>aylık</a:t>
            </a:r>
            <a:r>
              <a:rPr sz="2000" b="1" spc="210" dirty="0">
                <a:latin typeface="Cambria"/>
                <a:cs typeface="Cambria"/>
              </a:rPr>
              <a:t> </a:t>
            </a:r>
            <a:r>
              <a:rPr sz="2000" b="1" spc="160" dirty="0">
                <a:latin typeface="Cambria"/>
                <a:cs typeface="Cambria"/>
              </a:rPr>
              <a:t>çocuk </a:t>
            </a:r>
            <a:r>
              <a:rPr sz="2000" b="1" spc="165" dirty="0">
                <a:latin typeface="Cambria"/>
                <a:cs typeface="Cambria"/>
              </a:rPr>
              <a:t> </a:t>
            </a:r>
            <a:r>
              <a:rPr sz="2000" spc="110" dirty="0">
                <a:latin typeface="Cambria"/>
                <a:cs typeface="Cambria"/>
              </a:rPr>
              <a:t>50’şer</a:t>
            </a:r>
            <a:r>
              <a:rPr sz="2000" spc="250" dirty="0">
                <a:latin typeface="Cambria"/>
                <a:cs typeface="Cambria"/>
              </a:rPr>
              <a:t> </a:t>
            </a:r>
            <a:r>
              <a:rPr sz="2000" spc="150" dirty="0">
                <a:latin typeface="Cambria"/>
                <a:cs typeface="Cambria"/>
              </a:rPr>
              <a:t>çocuk:	</a:t>
            </a:r>
            <a:r>
              <a:rPr sz="2000" spc="165" dirty="0">
                <a:latin typeface="Cambria"/>
                <a:cs typeface="Cambria"/>
              </a:rPr>
              <a:t>Çinko</a:t>
            </a:r>
            <a:r>
              <a:rPr sz="2000" spc="195" dirty="0">
                <a:latin typeface="Cambria"/>
                <a:cs typeface="Cambria"/>
              </a:rPr>
              <a:t> </a:t>
            </a:r>
            <a:r>
              <a:rPr sz="2000" spc="125" dirty="0">
                <a:latin typeface="Cambria"/>
                <a:cs typeface="Cambria"/>
              </a:rPr>
              <a:t>suplementasyonu</a:t>
            </a:r>
            <a:r>
              <a:rPr sz="2000" spc="190" dirty="0">
                <a:latin typeface="Cambria"/>
                <a:cs typeface="Cambria"/>
              </a:rPr>
              <a:t> </a:t>
            </a:r>
            <a:r>
              <a:rPr sz="2000" spc="30" dirty="0">
                <a:latin typeface="Cambria"/>
                <a:cs typeface="Cambria"/>
              </a:rPr>
              <a:t>(10</a:t>
            </a:r>
            <a:r>
              <a:rPr sz="2000" spc="229" dirty="0">
                <a:latin typeface="Cambria"/>
                <a:cs typeface="Cambria"/>
              </a:rPr>
              <a:t> </a:t>
            </a:r>
            <a:r>
              <a:rPr sz="2000" spc="110" dirty="0">
                <a:latin typeface="Cambria"/>
                <a:cs typeface="Cambria"/>
              </a:rPr>
              <a:t>mg/gün) </a:t>
            </a:r>
            <a:r>
              <a:rPr sz="2000" spc="-425" dirty="0">
                <a:latin typeface="Cambria"/>
                <a:cs typeface="Cambria"/>
              </a:rPr>
              <a:t> </a:t>
            </a:r>
            <a:r>
              <a:rPr sz="2000" spc="110" dirty="0">
                <a:latin typeface="Cambria"/>
                <a:cs typeface="Cambria"/>
              </a:rPr>
              <a:t>50’şer</a:t>
            </a:r>
            <a:r>
              <a:rPr sz="2000" spc="250" dirty="0">
                <a:latin typeface="Cambria"/>
                <a:cs typeface="Cambria"/>
              </a:rPr>
              <a:t> </a:t>
            </a:r>
            <a:r>
              <a:rPr sz="2000" spc="150" dirty="0">
                <a:latin typeface="Cambria"/>
                <a:cs typeface="Cambria"/>
              </a:rPr>
              <a:t>çocuk:	</a:t>
            </a:r>
            <a:r>
              <a:rPr sz="2000" spc="80" dirty="0">
                <a:latin typeface="Cambria"/>
                <a:cs typeface="Cambria"/>
              </a:rPr>
              <a:t>Plasebo	</a:t>
            </a:r>
            <a:r>
              <a:rPr sz="2000" spc="135" dirty="0">
                <a:latin typeface="Cambria"/>
                <a:cs typeface="Cambria"/>
              </a:rPr>
              <a:t>6</a:t>
            </a:r>
            <a:r>
              <a:rPr sz="2000" spc="229" dirty="0">
                <a:latin typeface="Cambria"/>
                <a:cs typeface="Cambria"/>
              </a:rPr>
              <a:t> </a:t>
            </a:r>
            <a:r>
              <a:rPr sz="2000" spc="130" dirty="0">
                <a:latin typeface="Cambria"/>
                <a:cs typeface="Cambria"/>
              </a:rPr>
              <a:t>ay</a:t>
            </a:r>
            <a:endParaRPr sz="2000">
              <a:latin typeface="Cambria"/>
              <a:cs typeface="Cambria"/>
            </a:endParaRPr>
          </a:p>
        </p:txBody>
      </p:sp>
      <p:pic>
        <p:nvPicPr>
          <p:cNvPr id="3" name="object 3"/>
          <p:cNvPicPr/>
          <p:nvPr/>
        </p:nvPicPr>
        <p:blipFill>
          <a:blip r:embed="rId2" cstate="print"/>
          <a:stretch>
            <a:fillRect/>
          </a:stretch>
        </p:blipFill>
        <p:spPr>
          <a:xfrm>
            <a:off x="1322618" y="485894"/>
            <a:ext cx="6647431" cy="2222253"/>
          </a:xfrm>
          <a:prstGeom prst="rect">
            <a:avLst/>
          </a:prstGeom>
        </p:spPr>
      </p:pic>
      <p:grpSp>
        <p:nvGrpSpPr>
          <p:cNvPr id="4" name="object 4"/>
          <p:cNvGrpSpPr/>
          <p:nvPr/>
        </p:nvGrpSpPr>
        <p:grpSpPr>
          <a:xfrm>
            <a:off x="4710431" y="3716655"/>
            <a:ext cx="1004569" cy="169545"/>
            <a:chOff x="4343400" y="3704844"/>
            <a:chExt cx="1004569" cy="169545"/>
          </a:xfrm>
          <a:solidFill>
            <a:schemeClr val="tx1"/>
          </a:solidFill>
        </p:grpSpPr>
        <p:sp>
          <p:nvSpPr>
            <p:cNvPr id="5" name="object 5"/>
            <p:cNvSpPr/>
            <p:nvPr/>
          </p:nvSpPr>
          <p:spPr>
            <a:xfrm>
              <a:off x="4356353" y="3717798"/>
              <a:ext cx="978535" cy="143510"/>
            </a:xfrm>
            <a:custGeom>
              <a:avLst/>
              <a:gdLst/>
              <a:ahLst/>
              <a:cxnLst/>
              <a:rect l="l" t="t" r="r" b="b"/>
              <a:pathLst>
                <a:path w="978535" h="143510">
                  <a:moveTo>
                    <a:pt x="906780" y="0"/>
                  </a:moveTo>
                  <a:lnTo>
                    <a:pt x="906780" y="35813"/>
                  </a:lnTo>
                  <a:lnTo>
                    <a:pt x="0" y="35813"/>
                  </a:lnTo>
                  <a:lnTo>
                    <a:pt x="0" y="107441"/>
                  </a:lnTo>
                  <a:lnTo>
                    <a:pt x="906780" y="107441"/>
                  </a:lnTo>
                  <a:lnTo>
                    <a:pt x="906780" y="143256"/>
                  </a:lnTo>
                  <a:lnTo>
                    <a:pt x="978408" y="71627"/>
                  </a:lnTo>
                  <a:lnTo>
                    <a:pt x="906780" y="0"/>
                  </a:lnTo>
                  <a:close/>
                </a:path>
              </a:pathLst>
            </a:custGeom>
            <a:grpFill/>
            <a:ln>
              <a:solidFill>
                <a:schemeClr val="tx1"/>
              </a:solidFill>
            </a:ln>
          </p:spPr>
          <p:txBody>
            <a:bodyPr wrap="square" lIns="0" tIns="0" rIns="0" bIns="0" rtlCol="0"/>
            <a:lstStyle/>
            <a:p>
              <a:endParaRPr/>
            </a:p>
          </p:txBody>
        </p:sp>
        <p:sp>
          <p:nvSpPr>
            <p:cNvPr id="6" name="object 6"/>
            <p:cNvSpPr/>
            <p:nvPr/>
          </p:nvSpPr>
          <p:spPr>
            <a:xfrm>
              <a:off x="4356353" y="3717798"/>
              <a:ext cx="978535" cy="143510"/>
            </a:xfrm>
            <a:custGeom>
              <a:avLst/>
              <a:gdLst/>
              <a:ahLst/>
              <a:cxnLst/>
              <a:rect l="l" t="t" r="r" b="b"/>
              <a:pathLst>
                <a:path w="978535" h="143510">
                  <a:moveTo>
                    <a:pt x="0" y="35813"/>
                  </a:moveTo>
                  <a:lnTo>
                    <a:pt x="906780" y="35813"/>
                  </a:lnTo>
                  <a:lnTo>
                    <a:pt x="906780" y="0"/>
                  </a:lnTo>
                  <a:lnTo>
                    <a:pt x="978408" y="71627"/>
                  </a:lnTo>
                  <a:lnTo>
                    <a:pt x="906780" y="143256"/>
                  </a:lnTo>
                  <a:lnTo>
                    <a:pt x="906780" y="107441"/>
                  </a:lnTo>
                  <a:lnTo>
                    <a:pt x="0" y="107441"/>
                  </a:lnTo>
                  <a:lnTo>
                    <a:pt x="0" y="35813"/>
                  </a:lnTo>
                  <a:close/>
                </a:path>
              </a:pathLst>
            </a:custGeom>
            <a:grpFill/>
            <a:ln w="25908">
              <a:solidFill>
                <a:schemeClr val="tx1"/>
              </a:solidFill>
            </a:ln>
          </p:spPr>
          <p:txBody>
            <a:bodyPr wrap="square" lIns="0" tIns="0" rIns="0" bIns="0" rtlCol="0"/>
            <a:lstStyle/>
            <a:p>
              <a:endParaRPr/>
            </a:p>
          </p:txBody>
        </p:sp>
      </p:grpSp>
      <p:sp>
        <p:nvSpPr>
          <p:cNvPr id="7" name="object 7"/>
          <p:cNvSpPr txBox="1"/>
          <p:nvPr/>
        </p:nvSpPr>
        <p:spPr>
          <a:xfrm>
            <a:off x="691451" y="4419600"/>
            <a:ext cx="8063865" cy="1846659"/>
          </a:xfrm>
          <a:prstGeom prst="rect">
            <a:avLst/>
          </a:prstGeom>
          <a:solidFill>
            <a:schemeClr val="accent4">
              <a:lumMod val="60000"/>
              <a:lumOff val="40000"/>
            </a:schemeClr>
          </a:solidFill>
        </p:spPr>
        <p:txBody>
          <a:bodyPr vert="horz" wrap="square" lIns="0" tIns="0" rIns="0" bIns="0" rtlCol="0">
            <a:spAutoFit/>
          </a:bodyPr>
          <a:lstStyle/>
          <a:p>
            <a:pPr marL="454659" algn="ctr">
              <a:lnSpc>
                <a:spcPts val="2870"/>
              </a:lnSpc>
            </a:pPr>
            <a:r>
              <a:rPr sz="2400" b="1" spc="235">
                <a:solidFill>
                  <a:srgbClr val="DBEDF4"/>
                </a:solidFill>
                <a:latin typeface="Cambria"/>
                <a:cs typeface="Cambria"/>
              </a:rPr>
              <a:t>SONUÇ:</a:t>
            </a:r>
            <a:endParaRPr lang="tr-TR" sz="2400">
              <a:latin typeface="Cambria"/>
              <a:cs typeface="Cambria"/>
            </a:endParaRPr>
          </a:p>
          <a:p>
            <a:pPr marL="454659" algn="ctr">
              <a:lnSpc>
                <a:spcPts val="2870"/>
              </a:lnSpc>
            </a:pPr>
            <a:r>
              <a:rPr sz="2400" b="1" spc="160">
                <a:solidFill>
                  <a:srgbClr val="FFFFFF"/>
                </a:solidFill>
                <a:latin typeface="Cambria"/>
                <a:cs typeface="Cambria"/>
              </a:rPr>
              <a:t>Kısa</a:t>
            </a:r>
            <a:r>
              <a:rPr sz="2400" b="1" spc="275">
                <a:solidFill>
                  <a:srgbClr val="FFFFFF"/>
                </a:solidFill>
                <a:latin typeface="Cambria"/>
                <a:cs typeface="Cambria"/>
              </a:rPr>
              <a:t> </a:t>
            </a:r>
            <a:r>
              <a:rPr sz="2400" b="1" spc="110" dirty="0">
                <a:solidFill>
                  <a:srgbClr val="FFFFFF"/>
                </a:solidFill>
                <a:latin typeface="Cambria"/>
                <a:cs typeface="Cambria"/>
              </a:rPr>
              <a:t>boylu</a:t>
            </a:r>
            <a:r>
              <a:rPr sz="2400" b="1" spc="265" dirty="0">
                <a:solidFill>
                  <a:srgbClr val="FFFFFF"/>
                </a:solidFill>
                <a:latin typeface="Cambria"/>
                <a:cs typeface="Cambria"/>
              </a:rPr>
              <a:t> </a:t>
            </a:r>
            <a:r>
              <a:rPr sz="2400" b="1" spc="130">
                <a:solidFill>
                  <a:srgbClr val="FFFFFF"/>
                </a:solidFill>
                <a:latin typeface="Cambria"/>
                <a:cs typeface="Cambria"/>
              </a:rPr>
              <a:t>çocuklarda</a:t>
            </a:r>
            <a:r>
              <a:rPr sz="2400" b="1" spc="254">
                <a:solidFill>
                  <a:srgbClr val="FFFFFF"/>
                </a:solidFill>
                <a:latin typeface="Cambria"/>
                <a:cs typeface="Cambria"/>
              </a:rPr>
              <a:t> </a:t>
            </a:r>
            <a:r>
              <a:rPr lang="tr-TR" sz="2400" b="1" spc="254">
                <a:solidFill>
                  <a:srgbClr val="FFFFFF"/>
                </a:solidFill>
                <a:latin typeface="Cambria"/>
                <a:cs typeface="Cambria"/>
              </a:rPr>
              <a:t>plasebo grubuna göre </a:t>
            </a:r>
            <a:r>
              <a:rPr sz="2400" b="1" spc="165">
                <a:solidFill>
                  <a:srgbClr val="FFFFFF"/>
                </a:solidFill>
                <a:latin typeface="Cambria"/>
                <a:cs typeface="Cambria"/>
              </a:rPr>
              <a:t>çinko</a:t>
            </a:r>
            <a:r>
              <a:rPr sz="2400" b="1" spc="280">
                <a:solidFill>
                  <a:srgbClr val="FFFFFF"/>
                </a:solidFill>
                <a:latin typeface="Cambria"/>
                <a:cs typeface="Cambria"/>
              </a:rPr>
              <a:t> </a:t>
            </a:r>
            <a:r>
              <a:rPr sz="2400" b="1" spc="114" dirty="0">
                <a:solidFill>
                  <a:srgbClr val="FFFFFF"/>
                </a:solidFill>
                <a:latin typeface="Cambria"/>
                <a:cs typeface="Cambria"/>
              </a:rPr>
              <a:t>alan</a:t>
            </a:r>
            <a:r>
              <a:rPr sz="2400" b="1" spc="275" dirty="0">
                <a:solidFill>
                  <a:srgbClr val="FFFFFF"/>
                </a:solidFill>
                <a:latin typeface="Cambria"/>
                <a:cs typeface="Cambria"/>
              </a:rPr>
              <a:t> </a:t>
            </a:r>
            <a:r>
              <a:rPr sz="2400" b="1" spc="95" dirty="0">
                <a:solidFill>
                  <a:srgbClr val="FFFFFF"/>
                </a:solidFill>
                <a:latin typeface="Cambria"/>
                <a:cs typeface="Cambria"/>
              </a:rPr>
              <a:t>grup</a:t>
            </a:r>
            <a:r>
              <a:rPr sz="2400" b="1" spc="270" dirty="0">
                <a:solidFill>
                  <a:srgbClr val="FFFFFF"/>
                </a:solidFill>
                <a:latin typeface="Cambria"/>
                <a:cs typeface="Cambria"/>
              </a:rPr>
              <a:t> </a:t>
            </a:r>
            <a:r>
              <a:rPr sz="2400" b="1" spc="190">
                <a:solidFill>
                  <a:srgbClr val="FFFFFF"/>
                </a:solidFill>
                <a:latin typeface="Cambria"/>
                <a:cs typeface="Cambria"/>
              </a:rPr>
              <a:t>2.5</a:t>
            </a:r>
            <a:r>
              <a:rPr sz="2400" b="1" spc="275">
                <a:solidFill>
                  <a:srgbClr val="FFFFFF"/>
                </a:solidFill>
                <a:latin typeface="Cambria"/>
                <a:cs typeface="Cambria"/>
              </a:rPr>
              <a:t> </a:t>
            </a:r>
            <a:r>
              <a:rPr sz="2400" b="1" spc="160">
                <a:solidFill>
                  <a:srgbClr val="FFFFFF"/>
                </a:solidFill>
                <a:latin typeface="Cambria"/>
                <a:cs typeface="Cambria"/>
              </a:rPr>
              <a:t>kat</a:t>
            </a:r>
            <a:r>
              <a:rPr lang="tr-TR" sz="2400">
                <a:latin typeface="Cambria"/>
                <a:cs typeface="Cambria"/>
              </a:rPr>
              <a:t> </a:t>
            </a:r>
            <a:r>
              <a:rPr sz="2400" b="1" spc="120">
                <a:solidFill>
                  <a:srgbClr val="FFFFFF"/>
                </a:solidFill>
                <a:latin typeface="Cambria"/>
                <a:cs typeface="Cambria"/>
              </a:rPr>
              <a:t>fazla</a:t>
            </a:r>
            <a:r>
              <a:rPr sz="2400" b="1" spc="235">
                <a:solidFill>
                  <a:srgbClr val="FFFFFF"/>
                </a:solidFill>
                <a:latin typeface="Cambria"/>
                <a:cs typeface="Cambria"/>
              </a:rPr>
              <a:t> </a:t>
            </a:r>
            <a:r>
              <a:rPr sz="2400" b="1" spc="155" dirty="0">
                <a:solidFill>
                  <a:srgbClr val="FFFFFF"/>
                </a:solidFill>
                <a:latin typeface="Cambria"/>
                <a:cs typeface="Cambria"/>
              </a:rPr>
              <a:t>uzamış</a:t>
            </a:r>
            <a:endParaRPr sz="2400">
              <a:latin typeface="Cambria"/>
              <a:cs typeface="Cambria"/>
            </a:endParaRPr>
          </a:p>
          <a:p>
            <a:pPr marL="2750185" marR="177165" indent="-2112645">
              <a:lnSpc>
                <a:spcPts val="2590"/>
              </a:lnSpc>
              <a:spcBef>
                <a:spcPts val="615"/>
              </a:spcBef>
            </a:pPr>
            <a:r>
              <a:rPr sz="2400" b="1" spc="195" dirty="0">
                <a:solidFill>
                  <a:srgbClr val="FFFFFF"/>
                </a:solidFill>
                <a:latin typeface="Cambria"/>
                <a:cs typeface="Cambria"/>
              </a:rPr>
              <a:t>Vücut</a:t>
            </a:r>
            <a:r>
              <a:rPr sz="2400" b="1" spc="265" dirty="0">
                <a:solidFill>
                  <a:srgbClr val="FFFFFF"/>
                </a:solidFill>
                <a:latin typeface="Cambria"/>
                <a:cs typeface="Cambria"/>
              </a:rPr>
              <a:t> </a:t>
            </a:r>
            <a:r>
              <a:rPr sz="2400" b="1" spc="95" dirty="0">
                <a:solidFill>
                  <a:srgbClr val="FFFFFF"/>
                </a:solidFill>
                <a:latin typeface="Cambria"/>
                <a:cs typeface="Cambria"/>
              </a:rPr>
              <a:t>ağırlığı</a:t>
            </a:r>
            <a:r>
              <a:rPr sz="2400" b="1" spc="254" dirty="0">
                <a:solidFill>
                  <a:srgbClr val="FFFFFF"/>
                </a:solidFill>
                <a:latin typeface="Cambria"/>
                <a:cs typeface="Cambria"/>
              </a:rPr>
              <a:t> </a:t>
            </a:r>
            <a:r>
              <a:rPr sz="2400" b="1" spc="135" dirty="0">
                <a:solidFill>
                  <a:srgbClr val="FFFFFF"/>
                </a:solidFill>
                <a:latin typeface="Cambria"/>
                <a:cs typeface="Cambria"/>
              </a:rPr>
              <a:t>ve</a:t>
            </a:r>
            <a:r>
              <a:rPr sz="2400" b="1" spc="265" dirty="0">
                <a:solidFill>
                  <a:srgbClr val="FFFFFF"/>
                </a:solidFill>
                <a:latin typeface="Cambria"/>
                <a:cs typeface="Cambria"/>
              </a:rPr>
              <a:t> </a:t>
            </a:r>
            <a:r>
              <a:rPr sz="2400" b="1" spc="165" dirty="0">
                <a:solidFill>
                  <a:srgbClr val="FFFFFF"/>
                </a:solidFill>
                <a:latin typeface="Cambria"/>
                <a:cs typeface="Cambria"/>
              </a:rPr>
              <a:t>cilt</a:t>
            </a:r>
            <a:r>
              <a:rPr sz="2400" b="1" spc="265" dirty="0">
                <a:solidFill>
                  <a:srgbClr val="FFFFFF"/>
                </a:solidFill>
                <a:latin typeface="Cambria"/>
                <a:cs typeface="Cambria"/>
              </a:rPr>
              <a:t> </a:t>
            </a:r>
            <a:r>
              <a:rPr sz="2400" b="1" spc="125" dirty="0">
                <a:solidFill>
                  <a:srgbClr val="FFFFFF"/>
                </a:solidFill>
                <a:latin typeface="Cambria"/>
                <a:cs typeface="Cambria"/>
              </a:rPr>
              <a:t>altı</a:t>
            </a:r>
            <a:r>
              <a:rPr sz="2400" b="1" spc="254" dirty="0">
                <a:solidFill>
                  <a:srgbClr val="FFFFFF"/>
                </a:solidFill>
                <a:latin typeface="Cambria"/>
                <a:cs typeface="Cambria"/>
              </a:rPr>
              <a:t> </a:t>
            </a:r>
            <a:r>
              <a:rPr sz="2400" b="1" spc="150" dirty="0">
                <a:solidFill>
                  <a:srgbClr val="FFFFFF"/>
                </a:solidFill>
                <a:latin typeface="Cambria"/>
                <a:cs typeface="Cambria"/>
              </a:rPr>
              <a:t>yağ</a:t>
            </a:r>
            <a:r>
              <a:rPr sz="2400" b="1" spc="270" dirty="0">
                <a:solidFill>
                  <a:srgbClr val="FFFFFF"/>
                </a:solidFill>
                <a:latin typeface="Cambria"/>
                <a:cs typeface="Cambria"/>
              </a:rPr>
              <a:t> </a:t>
            </a:r>
            <a:r>
              <a:rPr sz="2400" b="1" spc="135" dirty="0">
                <a:solidFill>
                  <a:srgbClr val="FFFFFF"/>
                </a:solidFill>
                <a:latin typeface="Cambria"/>
                <a:cs typeface="Cambria"/>
              </a:rPr>
              <a:t>dokusu</a:t>
            </a:r>
            <a:r>
              <a:rPr sz="2400" b="1" spc="285" dirty="0">
                <a:solidFill>
                  <a:srgbClr val="FFFFFF"/>
                </a:solidFill>
                <a:latin typeface="Cambria"/>
                <a:cs typeface="Cambria"/>
              </a:rPr>
              <a:t> </a:t>
            </a:r>
            <a:r>
              <a:rPr sz="2400" b="1" spc="114" dirty="0">
                <a:solidFill>
                  <a:srgbClr val="FFFFFF"/>
                </a:solidFill>
                <a:latin typeface="Cambria"/>
                <a:cs typeface="Cambria"/>
              </a:rPr>
              <a:t>üzerinde </a:t>
            </a:r>
            <a:r>
              <a:rPr sz="2400" b="1" spc="-515" dirty="0">
                <a:solidFill>
                  <a:srgbClr val="FFFFFF"/>
                </a:solidFill>
                <a:latin typeface="Cambria"/>
                <a:cs typeface="Cambria"/>
              </a:rPr>
              <a:t> </a:t>
            </a:r>
            <a:r>
              <a:rPr sz="2400" b="1" spc="140" dirty="0">
                <a:solidFill>
                  <a:srgbClr val="FFFFFF"/>
                </a:solidFill>
                <a:latin typeface="Cambria"/>
                <a:cs typeface="Cambria"/>
              </a:rPr>
              <a:t>etkisi</a:t>
            </a:r>
            <a:r>
              <a:rPr sz="2400" b="1" spc="270" dirty="0">
                <a:solidFill>
                  <a:srgbClr val="FFFFFF"/>
                </a:solidFill>
                <a:latin typeface="Cambria"/>
                <a:cs typeface="Cambria"/>
              </a:rPr>
              <a:t> </a:t>
            </a:r>
            <a:r>
              <a:rPr sz="2400" b="1" spc="135" dirty="0">
                <a:solidFill>
                  <a:srgbClr val="FFFFFF"/>
                </a:solidFill>
                <a:latin typeface="Cambria"/>
                <a:cs typeface="Cambria"/>
              </a:rPr>
              <a:t>gösterilmemiş</a:t>
            </a:r>
            <a:endParaRPr sz="2400">
              <a:latin typeface="Cambria"/>
              <a:cs typeface="Cambria"/>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47216" y="2133600"/>
            <a:ext cx="5929784" cy="3795911"/>
          </a:xfrm>
          <a:prstGeom prst="rect">
            <a:avLst/>
          </a:prstGeom>
        </p:spPr>
        <p:txBody>
          <a:bodyPr vert="horz" wrap="square" lIns="0" tIns="0" rIns="0" bIns="0" rtlCol="0">
            <a:spAutoFit/>
          </a:bodyPr>
          <a:lstStyle/>
          <a:p>
            <a:pPr marL="135890" indent="-123825">
              <a:lnSpc>
                <a:spcPts val="3015"/>
              </a:lnSpc>
              <a:spcAft>
                <a:spcPts val="1200"/>
              </a:spcAft>
              <a:buSzPct val="110416"/>
              <a:buFont typeface="Arial MT"/>
              <a:buChar char="•"/>
              <a:tabLst>
                <a:tab pos="136525" algn="l"/>
              </a:tabLst>
            </a:pPr>
            <a:r>
              <a:rPr lang="tr-TR" sz="2400" spc="100">
                <a:latin typeface="Cambria"/>
                <a:cs typeface="Cambria"/>
              </a:rPr>
              <a:t>D</a:t>
            </a:r>
            <a:r>
              <a:rPr sz="2400" spc="100">
                <a:latin typeface="Cambria"/>
                <a:cs typeface="Cambria"/>
              </a:rPr>
              <a:t>iyare</a:t>
            </a:r>
            <a:r>
              <a:rPr lang="tr-TR" sz="2400" dirty="0">
                <a:latin typeface="Cambria"/>
                <a:cs typeface="Cambria"/>
              </a:rPr>
              <a:t> </a:t>
            </a:r>
            <a:r>
              <a:rPr sz="2400" spc="125">
                <a:latin typeface="Cambria"/>
                <a:cs typeface="Cambria"/>
              </a:rPr>
              <a:t>şiddetini</a:t>
            </a:r>
            <a:r>
              <a:rPr sz="2400" spc="265">
                <a:latin typeface="Cambria"/>
                <a:cs typeface="Cambria"/>
              </a:rPr>
              <a:t> </a:t>
            </a:r>
            <a:r>
              <a:rPr sz="2400" spc="135" dirty="0">
                <a:latin typeface="Cambria"/>
                <a:cs typeface="Cambria"/>
              </a:rPr>
              <a:t>ve</a:t>
            </a:r>
            <a:r>
              <a:rPr sz="2400" spc="275" dirty="0">
                <a:latin typeface="Cambria"/>
                <a:cs typeface="Cambria"/>
              </a:rPr>
              <a:t> </a:t>
            </a:r>
            <a:r>
              <a:rPr sz="2400" spc="114" dirty="0">
                <a:latin typeface="Cambria"/>
                <a:cs typeface="Cambria"/>
              </a:rPr>
              <a:t>süresini</a:t>
            </a:r>
            <a:r>
              <a:rPr sz="2400" spc="270" dirty="0">
                <a:latin typeface="Cambria"/>
                <a:cs typeface="Cambria"/>
              </a:rPr>
              <a:t> </a:t>
            </a:r>
            <a:r>
              <a:rPr sz="2400" spc="110" dirty="0">
                <a:latin typeface="Cambria"/>
                <a:cs typeface="Cambria"/>
              </a:rPr>
              <a:t>azaltır</a:t>
            </a:r>
            <a:endParaRPr sz="2400" dirty="0">
              <a:latin typeface="Cambria"/>
              <a:cs typeface="Cambria"/>
            </a:endParaRPr>
          </a:p>
          <a:p>
            <a:pPr marL="12700" marR="166370">
              <a:lnSpc>
                <a:spcPts val="2880"/>
              </a:lnSpc>
              <a:spcBef>
                <a:spcPts val="270"/>
              </a:spcBef>
              <a:spcAft>
                <a:spcPts val="1200"/>
              </a:spcAft>
              <a:buSzPct val="110416"/>
              <a:buFont typeface="Arial MT"/>
              <a:buChar char="•"/>
              <a:tabLst>
                <a:tab pos="136525" algn="l"/>
              </a:tabLst>
            </a:pPr>
            <a:r>
              <a:rPr sz="2400" spc="160" dirty="0">
                <a:latin typeface="Cambria"/>
                <a:cs typeface="Cambria"/>
              </a:rPr>
              <a:t>Okul</a:t>
            </a:r>
            <a:r>
              <a:rPr sz="2400" spc="270" dirty="0">
                <a:latin typeface="Cambria"/>
                <a:cs typeface="Cambria"/>
              </a:rPr>
              <a:t> </a:t>
            </a:r>
            <a:r>
              <a:rPr sz="2400" spc="150" dirty="0">
                <a:latin typeface="Cambria"/>
                <a:cs typeface="Cambria"/>
              </a:rPr>
              <a:t>öncesi</a:t>
            </a:r>
            <a:r>
              <a:rPr sz="2400" spc="270" dirty="0">
                <a:latin typeface="Cambria"/>
                <a:cs typeface="Cambria"/>
              </a:rPr>
              <a:t> </a:t>
            </a:r>
            <a:r>
              <a:rPr sz="2400" spc="130" dirty="0">
                <a:latin typeface="Cambria"/>
                <a:cs typeface="Cambria"/>
              </a:rPr>
              <a:t>çocuklarda</a:t>
            </a:r>
            <a:r>
              <a:rPr sz="2400" spc="245" dirty="0">
                <a:latin typeface="Cambria"/>
                <a:cs typeface="Cambria"/>
              </a:rPr>
              <a:t> </a:t>
            </a:r>
            <a:r>
              <a:rPr sz="2400" spc="100" dirty="0">
                <a:latin typeface="Cambria"/>
                <a:cs typeface="Cambria"/>
              </a:rPr>
              <a:t>diyare </a:t>
            </a:r>
            <a:r>
              <a:rPr sz="2400" spc="-509" dirty="0">
                <a:latin typeface="Cambria"/>
                <a:cs typeface="Cambria"/>
              </a:rPr>
              <a:t> </a:t>
            </a:r>
            <a:r>
              <a:rPr sz="2400" spc="135" dirty="0">
                <a:latin typeface="Cambria"/>
                <a:cs typeface="Cambria"/>
              </a:rPr>
              <a:t>insidansını</a:t>
            </a:r>
            <a:r>
              <a:rPr sz="2400" spc="285" dirty="0">
                <a:latin typeface="Cambria"/>
                <a:cs typeface="Cambria"/>
              </a:rPr>
              <a:t> </a:t>
            </a:r>
            <a:r>
              <a:rPr sz="2400" spc="80" dirty="0">
                <a:latin typeface="Cambria"/>
                <a:cs typeface="Cambria"/>
              </a:rPr>
              <a:t>%20</a:t>
            </a:r>
            <a:r>
              <a:rPr sz="2400" spc="270" dirty="0">
                <a:latin typeface="Cambria"/>
                <a:cs typeface="Cambria"/>
              </a:rPr>
              <a:t> </a:t>
            </a:r>
            <a:r>
              <a:rPr sz="2400" spc="110" dirty="0">
                <a:latin typeface="Cambria"/>
                <a:cs typeface="Cambria"/>
              </a:rPr>
              <a:t>azaltır</a:t>
            </a:r>
            <a:endParaRPr sz="2400" dirty="0">
              <a:latin typeface="Cambria"/>
              <a:cs typeface="Cambria"/>
            </a:endParaRPr>
          </a:p>
          <a:p>
            <a:pPr marL="135890" indent="-123825">
              <a:lnSpc>
                <a:spcPts val="2645"/>
              </a:lnSpc>
              <a:spcAft>
                <a:spcPts val="1200"/>
              </a:spcAft>
              <a:buSzPct val="110416"/>
              <a:buFont typeface="Arial MT"/>
              <a:buChar char="•"/>
              <a:tabLst>
                <a:tab pos="136525" algn="l"/>
              </a:tabLst>
            </a:pPr>
            <a:r>
              <a:rPr sz="2400" spc="270" dirty="0">
                <a:latin typeface="Cambria"/>
                <a:cs typeface="Cambria"/>
              </a:rPr>
              <a:t>ASYE</a:t>
            </a:r>
            <a:r>
              <a:rPr sz="2400" spc="254" dirty="0">
                <a:latin typeface="Cambria"/>
                <a:cs typeface="Cambria"/>
              </a:rPr>
              <a:t> </a:t>
            </a:r>
            <a:r>
              <a:rPr sz="2400" spc="130" dirty="0">
                <a:latin typeface="Cambria"/>
                <a:cs typeface="Cambria"/>
              </a:rPr>
              <a:t>insidansını</a:t>
            </a:r>
            <a:r>
              <a:rPr sz="2400" spc="280" dirty="0">
                <a:latin typeface="Cambria"/>
                <a:cs typeface="Cambria"/>
              </a:rPr>
              <a:t> </a:t>
            </a:r>
            <a:r>
              <a:rPr sz="2400" spc="80" dirty="0">
                <a:latin typeface="Cambria"/>
                <a:cs typeface="Cambria"/>
              </a:rPr>
              <a:t>%40</a:t>
            </a:r>
            <a:r>
              <a:rPr sz="2400" spc="280" dirty="0">
                <a:latin typeface="Cambria"/>
                <a:cs typeface="Cambria"/>
              </a:rPr>
              <a:t> </a:t>
            </a:r>
            <a:r>
              <a:rPr sz="2400" spc="110" dirty="0">
                <a:latin typeface="Cambria"/>
                <a:cs typeface="Cambria"/>
              </a:rPr>
              <a:t>azaltır</a:t>
            </a:r>
            <a:endParaRPr sz="2400" dirty="0">
              <a:latin typeface="Cambria"/>
              <a:cs typeface="Cambria"/>
            </a:endParaRPr>
          </a:p>
          <a:p>
            <a:pPr marL="12700" marR="433070">
              <a:lnSpc>
                <a:spcPts val="2880"/>
              </a:lnSpc>
              <a:spcBef>
                <a:spcPts val="235"/>
              </a:spcBef>
              <a:spcAft>
                <a:spcPts val="1200"/>
              </a:spcAft>
              <a:buSzPct val="110416"/>
              <a:buFont typeface="Arial MT"/>
              <a:buChar char="•"/>
              <a:tabLst>
                <a:tab pos="136525" algn="l"/>
              </a:tabLst>
            </a:pPr>
            <a:r>
              <a:rPr sz="2400" spc="140" dirty="0">
                <a:latin typeface="Cambria"/>
                <a:cs typeface="Cambria"/>
              </a:rPr>
              <a:t>Malnutrisyonlu</a:t>
            </a:r>
            <a:r>
              <a:rPr sz="2400" spc="250" dirty="0">
                <a:latin typeface="Cambria"/>
                <a:cs typeface="Cambria"/>
              </a:rPr>
              <a:t> </a:t>
            </a:r>
            <a:r>
              <a:rPr sz="2400" spc="130" dirty="0">
                <a:latin typeface="Cambria"/>
                <a:cs typeface="Cambria"/>
              </a:rPr>
              <a:t>çocuklarda </a:t>
            </a:r>
            <a:r>
              <a:rPr sz="2400" spc="135" dirty="0">
                <a:latin typeface="Cambria"/>
                <a:cs typeface="Cambria"/>
              </a:rPr>
              <a:t> </a:t>
            </a:r>
            <a:r>
              <a:rPr sz="2400" spc="140" dirty="0">
                <a:latin typeface="Cambria"/>
                <a:cs typeface="Cambria"/>
              </a:rPr>
              <a:t>mortaliteyi</a:t>
            </a:r>
            <a:r>
              <a:rPr sz="2400" spc="220" dirty="0">
                <a:latin typeface="Cambria"/>
                <a:cs typeface="Cambria"/>
              </a:rPr>
              <a:t> </a:t>
            </a:r>
            <a:r>
              <a:rPr sz="2400" spc="130" dirty="0">
                <a:latin typeface="Cambria"/>
                <a:cs typeface="Cambria"/>
              </a:rPr>
              <a:t>azaltır,</a:t>
            </a:r>
            <a:r>
              <a:rPr sz="2400" spc="229" dirty="0">
                <a:latin typeface="Cambria"/>
                <a:cs typeface="Cambria"/>
              </a:rPr>
              <a:t> </a:t>
            </a:r>
            <a:r>
              <a:rPr sz="2400" spc="150" dirty="0">
                <a:latin typeface="Cambria"/>
                <a:cs typeface="Cambria"/>
              </a:rPr>
              <a:t>büyümeyi </a:t>
            </a:r>
            <a:r>
              <a:rPr sz="2400" spc="-515" dirty="0">
                <a:latin typeface="Cambria"/>
                <a:cs typeface="Cambria"/>
              </a:rPr>
              <a:t> </a:t>
            </a:r>
            <a:r>
              <a:rPr sz="2400" spc="90" dirty="0">
                <a:latin typeface="Cambria"/>
                <a:cs typeface="Cambria"/>
              </a:rPr>
              <a:t>arttırır</a:t>
            </a:r>
            <a:endParaRPr sz="2400" dirty="0">
              <a:latin typeface="Cambria"/>
              <a:cs typeface="Cambria"/>
            </a:endParaRPr>
          </a:p>
          <a:p>
            <a:pPr marL="135890" indent="-123825">
              <a:lnSpc>
                <a:spcPts val="3090"/>
              </a:lnSpc>
              <a:spcAft>
                <a:spcPts val="1200"/>
              </a:spcAft>
              <a:buSzPct val="110416"/>
              <a:buFont typeface="Arial MT"/>
              <a:buChar char="•"/>
              <a:tabLst>
                <a:tab pos="136525" algn="l"/>
              </a:tabLst>
            </a:pPr>
            <a:r>
              <a:rPr lang="tr-TR" sz="2400" spc="220" dirty="0" err="1">
                <a:latin typeface="Cambria"/>
                <a:cs typeface="Cambria"/>
              </a:rPr>
              <a:t>Diyare</a:t>
            </a:r>
            <a:r>
              <a:rPr lang="tr-TR" sz="2400" spc="245" dirty="0">
                <a:latin typeface="Cambria"/>
                <a:cs typeface="Cambria"/>
              </a:rPr>
              <a:t> </a:t>
            </a:r>
            <a:r>
              <a:rPr lang="tr-TR" sz="2400" spc="270" dirty="0">
                <a:latin typeface="Cambria"/>
                <a:cs typeface="Cambria"/>
              </a:rPr>
              <a:t>ve</a:t>
            </a:r>
            <a:r>
              <a:rPr lang="tr-TR" sz="2400" spc="260" dirty="0">
                <a:latin typeface="Cambria"/>
                <a:cs typeface="Cambria"/>
              </a:rPr>
              <a:t> </a:t>
            </a:r>
            <a:r>
              <a:rPr lang="tr-TR" sz="2400" spc="195" dirty="0" err="1">
                <a:latin typeface="Cambria"/>
                <a:cs typeface="Cambria"/>
              </a:rPr>
              <a:t>malnutrisyonda</a:t>
            </a:r>
            <a:endParaRPr lang="tr-TR" sz="2400" dirty="0">
              <a:latin typeface="Cambria"/>
              <a:cs typeface="Cambria"/>
            </a:endParaRPr>
          </a:p>
          <a:p>
            <a:pPr marL="12700">
              <a:lnSpc>
                <a:spcPts val="2845"/>
              </a:lnSpc>
              <a:spcAft>
                <a:spcPts val="1200"/>
              </a:spcAft>
            </a:pPr>
            <a:r>
              <a:rPr lang="tr-TR" sz="2400" spc="135" dirty="0">
                <a:latin typeface="Cambria"/>
                <a:cs typeface="Cambria"/>
              </a:rPr>
              <a:t>10-20</a:t>
            </a:r>
            <a:r>
              <a:rPr lang="tr-TR" sz="2400" spc="275" dirty="0">
                <a:latin typeface="Cambria"/>
                <a:cs typeface="Cambria"/>
              </a:rPr>
              <a:t> </a:t>
            </a:r>
            <a:r>
              <a:rPr lang="tr-TR" sz="2400" spc="229" dirty="0">
                <a:latin typeface="Cambria"/>
                <a:cs typeface="Cambria"/>
              </a:rPr>
              <a:t>mg/gün</a:t>
            </a:r>
            <a:r>
              <a:rPr lang="tr-TR" sz="2400" spc="260" dirty="0">
                <a:latin typeface="Cambria"/>
                <a:cs typeface="Cambria"/>
              </a:rPr>
              <a:t> </a:t>
            </a:r>
            <a:r>
              <a:rPr lang="tr-TR" sz="2400" spc="215" dirty="0">
                <a:latin typeface="Cambria"/>
                <a:cs typeface="Cambria"/>
              </a:rPr>
              <a:t>verilmesi önerilir</a:t>
            </a:r>
            <a:endParaRPr lang="tr-TR" sz="2400" dirty="0">
              <a:latin typeface="Cambria"/>
              <a:cs typeface="Cambria"/>
            </a:endParaRPr>
          </a:p>
        </p:txBody>
      </p:sp>
      <p:pic>
        <p:nvPicPr>
          <p:cNvPr id="3" name="object 3"/>
          <p:cNvPicPr/>
          <p:nvPr/>
        </p:nvPicPr>
        <p:blipFill>
          <a:blip r:embed="rId3" cstate="print"/>
          <a:stretch>
            <a:fillRect/>
          </a:stretch>
        </p:blipFill>
        <p:spPr>
          <a:xfrm>
            <a:off x="6012179" y="1126236"/>
            <a:ext cx="2734055" cy="3023616"/>
          </a:xfrm>
          <a:prstGeom prst="rect">
            <a:avLst/>
          </a:prstGeom>
        </p:spPr>
      </p:pic>
      <p:sp>
        <p:nvSpPr>
          <p:cNvPr id="4" name="object 4"/>
          <p:cNvSpPr txBox="1">
            <a:spLocks noGrp="1"/>
          </p:cNvSpPr>
          <p:nvPr>
            <p:ph type="title"/>
          </p:nvPr>
        </p:nvSpPr>
        <p:spPr>
          <a:xfrm>
            <a:off x="547216" y="533400"/>
            <a:ext cx="4634383" cy="863057"/>
          </a:xfrm>
          <a:prstGeom prst="rect">
            <a:avLst/>
          </a:prstGeom>
          <a:solidFill>
            <a:schemeClr val="accent4">
              <a:lumMod val="60000"/>
              <a:lumOff val="40000"/>
            </a:schemeClr>
          </a:solidFill>
        </p:spPr>
        <p:txBody>
          <a:bodyPr vert="horz" wrap="square" lIns="0" tIns="245110" rIns="0" bIns="0" rtlCol="0">
            <a:spAutoFit/>
          </a:bodyPr>
          <a:lstStyle/>
          <a:p>
            <a:pPr marL="491490">
              <a:lnSpc>
                <a:spcPct val="100000"/>
              </a:lnSpc>
              <a:spcBef>
                <a:spcPts val="1930"/>
              </a:spcBef>
              <a:tabLst>
                <a:tab pos="2218055" algn="l"/>
                <a:tab pos="2992755" algn="l"/>
              </a:tabLst>
            </a:pPr>
            <a:r>
              <a:rPr sz="4000" i="0" spc="320">
                <a:solidFill>
                  <a:srgbClr val="FFFFFF"/>
                </a:solidFill>
                <a:latin typeface="Cambria"/>
                <a:cs typeface="Cambria"/>
              </a:rPr>
              <a:t>Çinko</a:t>
            </a:r>
            <a:r>
              <a:rPr lang="tr-TR" sz="4000" i="0" spc="320">
                <a:solidFill>
                  <a:srgbClr val="FFFFFF"/>
                </a:solidFill>
                <a:latin typeface="Cambria"/>
                <a:cs typeface="Cambria"/>
              </a:rPr>
              <a:t> </a:t>
            </a:r>
            <a:r>
              <a:rPr sz="4000" i="0" spc="235">
                <a:solidFill>
                  <a:srgbClr val="FFFFFF"/>
                </a:solidFill>
                <a:latin typeface="Cambria"/>
                <a:cs typeface="Cambria"/>
              </a:rPr>
              <a:t>ve</a:t>
            </a:r>
            <a:r>
              <a:rPr lang="tr-TR" spc="235" dirty="0">
                <a:solidFill>
                  <a:srgbClr val="FFFFFF"/>
                </a:solidFill>
                <a:latin typeface="Cambria"/>
                <a:cs typeface="Cambria"/>
              </a:rPr>
              <a:t> </a:t>
            </a:r>
            <a:r>
              <a:rPr sz="4000" i="0" spc="215">
                <a:solidFill>
                  <a:srgbClr val="FFFFFF"/>
                </a:solidFill>
                <a:latin typeface="Cambria"/>
                <a:cs typeface="Cambria"/>
              </a:rPr>
              <a:t>İshal</a:t>
            </a:r>
            <a:endParaRPr sz="4000">
              <a:latin typeface="Cambria"/>
              <a:cs typeface="Cambria"/>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B542A34C-670F-B1EC-EF69-996CB9604044}"/>
              </a:ext>
            </a:extLst>
          </p:cNvPr>
          <p:cNvSpPr txBox="1"/>
          <p:nvPr/>
        </p:nvSpPr>
        <p:spPr>
          <a:xfrm>
            <a:off x="2743200" y="1587817"/>
            <a:ext cx="5562600" cy="4431983"/>
          </a:xfrm>
          <a:prstGeom prst="rect">
            <a:avLst/>
          </a:prstGeom>
          <a:noFill/>
        </p:spPr>
        <p:txBody>
          <a:bodyPr wrap="square">
            <a:spAutoFit/>
          </a:bodyPr>
          <a:lstStyle/>
          <a:p>
            <a:pPr marL="0" indent="0">
              <a:buFont typeface="Wingdings 3" panose="05040102010807070707" pitchFamily="18" charset="2"/>
              <a:buNone/>
              <a:defRPr/>
            </a:pPr>
            <a:r>
              <a:rPr lang="tr-TR" sz="2400" b="1">
                <a:solidFill>
                  <a:schemeClr val="tx1"/>
                </a:solidFill>
                <a:latin typeface="Cambria" panose="02040503050406030204" pitchFamily="18" charset="0"/>
                <a:ea typeface="Cambria" panose="02040503050406030204" pitchFamily="18" charset="0"/>
                <a:cs typeface="Times New Roman" panose="02020603050405020304" pitchFamily="18" charset="0"/>
              </a:rPr>
              <a:t>Demir eksikliği </a:t>
            </a:r>
            <a:r>
              <a:rPr lang="tr-TR" sz="2400">
                <a:solidFill>
                  <a:schemeClr val="tx1"/>
                </a:solidFill>
                <a:latin typeface="Cambria" panose="02040503050406030204" pitchFamily="18" charset="0"/>
                <a:ea typeface="Cambria" panose="02040503050406030204" pitchFamily="18" charset="0"/>
                <a:cs typeface="Times New Roman" panose="02020603050405020304" pitchFamily="18" charset="0"/>
              </a:rPr>
              <a:t>; </a:t>
            </a:r>
          </a:p>
          <a:p>
            <a:pPr marL="342900" indent="-342900">
              <a:buFont typeface="Arial" panose="020B0604020202020204" pitchFamily="34" charset="0"/>
              <a:buChar char="•"/>
              <a:defRPr/>
            </a:pPr>
            <a:r>
              <a:rPr lang="tr-TR" sz="2400">
                <a:latin typeface="Cambria" panose="02040503050406030204" pitchFamily="18" charset="0"/>
                <a:ea typeface="Cambria" panose="02040503050406030204" pitchFamily="18" charset="0"/>
                <a:cs typeface="Times New Roman" panose="02020603050405020304" pitchFamily="18" charset="0"/>
              </a:rPr>
              <a:t>D</a:t>
            </a:r>
            <a:r>
              <a:rPr lang="tr-TR" sz="2400">
                <a:solidFill>
                  <a:schemeClr val="tx1"/>
                </a:solidFill>
                <a:latin typeface="Cambria" panose="02040503050406030204" pitchFamily="18" charset="0"/>
                <a:ea typeface="Cambria" panose="02040503050406030204" pitchFamily="18" charset="0"/>
                <a:cs typeface="Times New Roman" panose="02020603050405020304" pitchFamily="18" charset="0"/>
              </a:rPr>
              <a:t>ünya nüfusunun </a:t>
            </a:r>
            <a:r>
              <a:rPr lang="tr-TR" sz="2400" b="1">
                <a:solidFill>
                  <a:schemeClr val="tx1"/>
                </a:solidFill>
                <a:latin typeface="Cambria" panose="02040503050406030204" pitchFamily="18" charset="0"/>
                <a:ea typeface="Cambria" panose="02040503050406030204" pitchFamily="18" charset="0"/>
                <a:cs typeface="Times New Roman" panose="02020603050405020304" pitchFamily="18" charset="0"/>
              </a:rPr>
              <a:t>%12</a:t>
            </a:r>
            <a:r>
              <a:rPr lang="tr-TR" sz="2400">
                <a:solidFill>
                  <a:schemeClr val="tx1"/>
                </a:solidFill>
                <a:latin typeface="Cambria" panose="02040503050406030204" pitchFamily="18" charset="0"/>
                <a:ea typeface="Cambria" panose="02040503050406030204" pitchFamily="18" charset="0"/>
                <a:cs typeface="Times New Roman" panose="02020603050405020304" pitchFamily="18" charset="0"/>
              </a:rPr>
              <a:t>'sini etkiliyor</a:t>
            </a:r>
          </a:p>
          <a:p>
            <a:pPr marL="0" indent="0">
              <a:buFont typeface="Wingdings 3" panose="05040102010807070707" pitchFamily="18" charset="2"/>
              <a:buNone/>
              <a:defRPr/>
            </a:pPr>
            <a:r>
              <a:rPr lang="tr-TR" sz="2400">
                <a:solidFill>
                  <a:schemeClr val="tx1"/>
                </a:solidFill>
                <a:latin typeface="Cambria" panose="02040503050406030204" pitchFamily="18" charset="0"/>
                <a:ea typeface="Cambria" panose="02040503050406030204" pitchFamily="18" charset="0"/>
                <a:cs typeface="Times New Roman" panose="02020603050405020304" pitchFamily="18" charset="0"/>
              </a:rPr>
              <a:t>                                 Kadınlarda daha sık </a:t>
            </a:r>
          </a:p>
          <a:p>
            <a:pPr marL="0" indent="0">
              <a:buFont typeface="Wingdings 3" panose="05040102010807070707" pitchFamily="18" charset="2"/>
              <a:buNone/>
              <a:defRPr/>
            </a:pPr>
            <a:r>
              <a:rPr lang="tr-TR" sz="2400">
                <a:solidFill>
                  <a:schemeClr val="tx1"/>
                </a:solidFill>
                <a:latin typeface="Cambria" panose="02040503050406030204" pitchFamily="18" charset="0"/>
                <a:ea typeface="Cambria" panose="02040503050406030204" pitchFamily="18" charset="0"/>
                <a:cs typeface="Times New Roman" panose="02020603050405020304" pitchFamily="18" charset="0"/>
              </a:rPr>
              <a:t>                                 Gebelerde daha sık</a:t>
            </a:r>
          </a:p>
          <a:p>
            <a:pPr marL="0" indent="0">
              <a:buFont typeface="Wingdings 3" panose="05040102010807070707" pitchFamily="18" charset="2"/>
              <a:buNone/>
              <a:defRPr/>
            </a:pPr>
            <a:endParaRPr lang="tr-TR" sz="2400">
              <a:latin typeface="Cambria" panose="02040503050406030204" pitchFamily="18" charset="0"/>
              <a:ea typeface="Cambria" panose="02040503050406030204" pitchFamily="18" charset="0"/>
              <a:cs typeface="Times New Roman" panose="02020603050405020304" pitchFamily="18" charset="0"/>
            </a:endParaRPr>
          </a:p>
          <a:p>
            <a:pPr marL="0" indent="0" eaLnBrk="1" hangingPunct="1">
              <a:lnSpc>
                <a:spcPct val="150000"/>
              </a:lnSpc>
              <a:buFont typeface="Wingdings 3" panose="05040102010807070707" pitchFamily="18" charset="2"/>
              <a:buNone/>
              <a:defRPr/>
            </a:pPr>
            <a:r>
              <a:rPr lang="tr-TR" altLang="zh-CN" sz="2400" b="1">
                <a:solidFill>
                  <a:schemeClr val="tx1"/>
                </a:solidFill>
                <a:latin typeface="Cambria" panose="02040503050406030204" pitchFamily="18" charset="0"/>
                <a:ea typeface="Cambria" panose="02040503050406030204" pitchFamily="18" charset="0"/>
                <a:cs typeface="Times New Roman" panose="02020603050405020304" pitchFamily="18" charset="0"/>
              </a:rPr>
              <a:t>Günlük ihtiyaç : </a:t>
            </a:r>
          </a:p>
          <a:p>
            <a:pPr marL="285750" indent="-285750">
              <a:lnSpc>
                <a:spcPct val="150000"/>
              </a:lnSpc>
              <a:buFont typeface="Arial" panose="020B0604020202020204" pitchFamily="34" charset="0"/>
              <a:buChar char="•"/>
              <a:defRPr/>
            </a:pPr>
            <a:r>
              <a:rPr lang="tr-TR" altLang="zh-CN" sz="2400">
                <a:solidFill>
                  <a:schemeClr val="tx1"/>
                </a:solidFill>
                <a:latin typeface="Cambria" panose="02040503050406030204" pitchFamily="18" charset="0"/>
                <a:ea typeface="Cambria" panose="02040503050406030204" pitchFamily="18" charset="0"/>
                <a:cs typeface="Times New Roman" panose="02020603050405020304" pitchFamily="18" charset="0"/>
              </a:rPr>
              <a:t>Erkek ve postmenapoz kadın 1 mg,</a:t>
            </a:r>
          </a:p>
          <a:p>
            <a:pPr marL="285750" indent="-285750">
              <a:lnSpc>
                <a:spcPct val="150000"/>
              </a:lnSpc>
              <a:buFont typeface="Arial" panose="020B0604020202020204" pitchFamily="34" charset="0"/>
              <a:buChar char="•"/>
              <a:defRPr/>
            </a:pPr>
            <a:r>
              <a:rPr lang="tr-TR" altLang="zh-CN" sz="2400">
                <a:solidFill>
                  <a:schemeClr val="tx1"/>
                </a:solidFill>
                <a:latin typeface="Cambria" panose="02040503050406030204" pitchFamily="18" charset="0"/>
                <a:ea typeface="Cambria" panose="02040503050406030204" pitchFamily="18" charset="0"/>
                <a:cs typeface="Times New Roman" panose="02020603050405020304" pitchFamily="18" charset="0"/>
              </a:rPr>
              <a:t>Premenapozal ve emziren kadın 2 mg, </a:t>
            </a:r>
          </a:p>
          <a:p>
            <a:pPr marL="285750" indent="-285750">
              <a:lnSpc>
                <a:spcPct val="150000"/>
              </a:lnSpc>
              <a:buFont typeface="Arial" panose="020B0604020202020204" pitchFamily="34" charset="0"/>
              <a:buChar char="•"/>
              <a:defRPr/>
            </a:pPr>
            <a:r>
              <a:rPr lang="tr-TR" altLang="zh-CN" sz="2400">
                <a:solidFill>
                  <a:schemeClr val="tx1"/>
                </a:solidFill>
                <a:latin typeface="Cambria" panose="02040503050406030204" pitchFamily="18" charset="0"/>
                <a:ea typeface="Cambria" panose="02040503050406030204" pitchFamily="18" charset="0"/>
                <a:cs typeface="Times New Roman" panose="02020603050405020304" pitchFamily="18" charset="0"/>
              </a:rPr>
              <a:t>Gebelerde 3-4 mg</a:t>
            </a:r>
          </a:p>
          <a:p>
            <a:pPr marL="0" indent="0">
              <a:buFont typeface="Wingdings 3" panose="05040102010807070707" pitchFamily="18" charset="2"/>
              <a:buNone/>
              <a:defRPr/>
            </a:pPr>
            <a:endParaRPr lang="tr-TR"/>
          </a:p>
        </p:txBody>
      </p:sp>
      <p:sp>
        <p:nvSpPr>
          <p:cNvPr id="5" name="Metin kutusu 4">
            <a:extLst>
              <a:ext uri="{FF2B5EF4-FFF2-40B4-BE49-F238E27FC236}">
                <a16:creationId xmlns:a16="http://schemas.microsoft.com/office/drawing/2014/main" id="{09430124-4ADE-B30F-5171-B63F7BA77085}"/>
              </a:ext>
            </a:extLst>
          </p:cNvPr>
          <p:cNvSpPr txBox="1"/>
          <p:nvPr/>
        </p:nvSpPr>
        <p:spPr>
          <a:xfrm>
            <a:off x="3733800" y="533400"/>
            <a:ext cx="3276600" cy="646331"/>
          </a:xfrm>
          <a:prstGeom prst="rect">
            <a:avLst/>
          </a:prstGeom>
          <a:solidFill>
            <a:schemeClr val="accent4">
              <a:lumMod val="40000"/>
              <a:lumOff val="60000"/>
            </a:schemeClr>
          </a:solidFill>
        </p:spPr>
        <p:txBody>
          <a:bodyPr wrap="square" rtlCol="0">
            <a:spAutoFit/>
          </a:bodyPr>
          <a:lstStyle/>
          <a:p>
            <a:pPr algn="ctr"/>
            <a:r>
              <a:rPr lang="tr-TR" sz="3600">
                <a:latin typeface="Cambria" panose="02040503050406030204" pitchFamily="18" charset="0"/>
                <a:ea typeface="Cambria" panose="02040503050406030204" pitchFamily="18" charset="0"/>
              </a:rPr>
              <a:t>DEMİR</a:t>
            </a:r>
          </a:p>
        </p:txBody>
      </p:sp>
      <p:pic>
        <p:nvPicPr>
          <p:cNvPr id="11" name="Resim 10">
            <a:extLst>
              <a:ext uri="{FF2B5EF4-FFF2-40B4-BE49-F238E27FC236}">
                <a16:creationId xmlns:a16="http://schemas.microsoft.com/office/drawing/2014/main" id="{758D0EB9-F23B-1F51-E88B-89AF6F89771C}"/>
              </a:ext>
            </a:extLst>
          </p:cNvPr>
          <p:cNvPicPr>
            <a:picLocks noChangeAspect="1"/>
          </p:cNvPicPr>
          <p:nvPr/>
        </p:nvPicPr>
        <p:blipFill rotWithShape="1">
          <a:blip r:embed="rId2"/>
          <a:srcRect r="-1086" b="48095"/>
          <a:stretch/>
        </p:blipFill>
        <p:spPr>
          <a:xfrm rot="16200000">
            <a:off x="-2425239" y="2272840"/>
            <a:ext cx="7010401" cy="2159921"/>
          </a:xfrm>
          <a:prstGeom prst="rect">
            <a:avLst/>
          </a:prstGeom>
        </p:spPr>
      </p:pic>
    </p:spTree>
    <p:extLst>
      <p:ext uri="{BB962C8B-B14F-4D97-AF65-F5344CB8AC3E}">
        <p14:creationId xmlns:p14="http://schemas.microsoft.com/office/powerpoint/2010/main" val="14991963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2" name="Picture 6" descr="Bu besinlerin hepsi demir deposu!">
            <a:extLst>
              <a:ext uri="{FF2B5EF4-FFF2-40B4-BE49-F238E27FC236}">
                <a16:creationId xmlns:a16="http://schemas.microsoft.com/office/drawing/2014/main" id="{B1ECBF3F-AAED-A752-ADB6-061A4710FC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371600"/>
            <a:ext cx="5487743" cy="3718292"/>
          </a:xfrm>
          <a:prstGeom prst="rect">
            <a:avLst/>
          </a:prstGeom>
          <a:noFill/>
          <a:extLst>
            <a:ext uri="{909E8E84-426E-40DD-AFC4-6F175D3DCCD1}">
              <a14:hiddenFill xmlns:a14="http://schemas.microsoft.com/office/drawing/2010/main">
                <a:solidFill>
                  <a:srgbClr val="FFFFFF"/>
                </a:solidFill>
              </a14:hiddenFill>
            </a:ext>
          </a:extLst>
        </p:spPr>
      </p:pic>
      <p:sp>
        <p:nvSpPr>
          <p:cNvPr id="6" name="Metin kutusu 5">
            <a:extLst>
              <a:ext uri="{FF2B5EF4-FFF2-40B4-BE49-F238E27FC236}">
                <a16:creationId xmlns:a16="http://schemas.microsoft.com/office/drawing/2014/main" id="{09C92DA3-00C4-A780-D8B5-F2F678AD4D98}"/>
              </a:ext>
            </a:extLst>
          </p:cNvPr>
          <p:cNvSpPr txBox="1"/>
          <p:nvPr/>
        </p:nvSpPr>
        <p:spPr>
          <a:xfrm>
            <a:off x="1490290" y="634543"/>
            <a:ext cx="5977310" cy="646331"/>
          </a:xfrm>
          <a:prstGeom prst="rect">
            <a:avLst/>
          </a:prstGeom>
          <a:solidFill>
            <a:schemeClr val="accent4">
              <a:lumMod val="60000"/>
              <a:lumOff val="40000"/>
            </a:schemeClr>
          </a:solidFill>
        </p:spPr>
        <p:txBody>
          <a:bodyPr wrap="square">
            <a:spAutoFit/>
          </a:bodyPr>
          <a:lstStyle/>
          <a:p>
            <a:r>
              <a:rPr lang="tr-TR" sz="3600" i="0" spc="229">
                <a:solidFill>
                  <a:srgbClr val="FFFFFF"/>
                </a:solidFill>
                <a:latin typeface="Cambria"/>
                <a:cs typeface="Cambria"/>
              </a:rPr>
              <a:t>Yiyeceklerin </a:t>
            </a:r>
            <a:r>
              <a:rPr lang="tr-TR" sz="3600" i="0" spc="220">
                <a:solidFill>
                  <a:srgbClr val="FFFFFF"/>
                </a:solidFill>
                <a:latin typeface="Cambria"/>
                <a:cs typeface="Cambria"/>
              </a:rPr>
              <a:t>Demir</a:t>
            </a:r>
            <a:r>
              <a:rPr lang="tr-TR" sz="3600" spc="220">
                <a:solidFill>
                  <a:srgbClr val="FFFFFF"/>
                </a:solidFill>
                <a:latin typeface="Cambria"/>
                <a:cs typeface="Cambria"/>
              </a:rPr>
              <a:t> </a:t>
            </a:r>
            <a:r>
              <a:rPr lang="tr-TR" sz="3600" i="0" spc="200">
                <a:solidFill>
                  <a:srgbClr val="FFFFFF"/>
                </a:solidFill>
                <a:latin typeface="Cambria"/>
                <a:cs typeface="Cambria"/>
              </a:rPr>
              <a:t>İçeriği</a:t>
            </a:r>
            <a:endParaRPr lang="tr-TR" sz="3600"/>
          </a:p>
        </p:txBody>
      </p:sp>
      <p:sp>
        <p:nvSpPr>
          <p:cNvPr id="3" name="Metin kutusu 2">
            <a:extLst>
              <a:ext uri="{FF2B5EF4-FFF2-40B4-BE49-F238E27FC236}">
                <a16:creationId xmlns:a16="http://schemas.microsoft.com/office/drawing/2014/main" id="{EF1E6F7D-1097-F107-7306-BD5DBF7A92E6}"/>
              </a:ext>
            </a:extLst>
          </p:cNvPr>
          <p:cNvSpPr txBox="1"/>
          <p:nvPr/>
        </p:nvSpPr>
        <p:spPr>
          <a:xfrm>
            <a:off x="990600" y="5410200"/>
            <a:ext cx="7984145" cy="646331"/>
          </a:xfrm>
          <a:prstGeom prst="rect">
            <a:avLst/>
          </a:prstGeom>
          <a:noFill/>
        </p:spPr>
        <p:txBody>
          <a:bodyPr wrap="square">
            <a:spAutoFit/>
          </a:bodyPr>
          <a:lstStyle/>
          <a:p>
            <a:pPr marL="285750" indent="-285750">
              <a:buClr>
                <a:schemeClr val="accent4">
                  <a:lumMod val="60000"/>
                  <a:lumOff val="40000"/>
                </a:schemeClr>
              </a:buClr>
              <a:buFont typeface="Arial" panose="020B0604020202020204" pitchFamily="34" charset="0"/>
              <a:buChar char="•"/>
              <a:defRPr/>
            </a:pPr>
            <a:r>
              <a:rPr lang="tr-TR" sz="1800">
                <a:latin typeface="Cambria" panose="02040503050406030204" pitchFamily="18" charset="0"/>
                <a:ea typeface="Cambria" panose="02040503050406030204" pitchFamily="18" charset="0"/>
                <a:cs typeface="Times New Roman" panose="02020603050405020304" pitchFamily="18" charset="0"/>
              </a:rPr>
              <a:t>Hem</a:t>
            </a:r>
            <a:r>
              <a:rPr lang="tr-TR" sz="1800">
                <a:solidFill>
                  <a:schemeClr val="tx1"/>
                </a:solidFill>
                <a:latin typeface="Cambria" panose="02040503050406030204" pitchFamily="18" charset="0"/>
                <a:ea typeface="Cambria" panose="02040503050406030204" pitchFamily="18" charset="0"/>
              </a:rPr>
              <a:t> (</a:t>
            </a:r>
            <a:r>
              <a:rPr lang="tr-TR" sz="1800">
                <a:solidFill>
                  <a:schemeClr val="tx1"/>
                </a:solidFill>
                <a:latin typeface="Cambria" panose="02040503050406030204" pitchFamily="18" charset="0"/>
                <a:ea typeface="Cambria" panose="02040503050406030204" pitchFamily="18" charset="0"/>
                <a:cs typeface="Times New Roman" pitchFamily="18" charset="0"/>
              </a:rPr>
              <a:t>Fe</a:t>
            </a:r>
            <a:r>
              <a:rPr lang="tr-TR" sz="1800" baseline="30000">
                <a:solidFill>
                  <a:schemeClr val="tx1"/>
                </a:solidFill>
                <a:latin typeface="Cambria" panose="02040503050406030204" pitchFamily="18" charset="0"/>
                <a:ea typeface="Cambria" panose="02040503050406030204" pitchFamily="18" charset="0"/>
                <a:cs typeface="Times New Roman" pitchFamily="18" charset="0"/>
              </a:rPr>
              <a:t>+2 </a:t>
            </a:r>
            <a:r>
              <a:rPr lang="tr-TR" sz="1800">
                <a:solidFill>
                  <a:schemeClr val="tx1"/>
                </a:solidFill>
                <a:latin typeface="Cambria" panose="02040503050406030204" pitchFamily="18" charset="0"/>
                <a:ea typeface="Cambria" panose="02040503050406030204" pitchFamily="18" charset="0"/>
              </a:rPr>
              <a:t>)</a:t>
            </a:r>
            <a:r>
              <a:rPr lang="tr-TR" sz="1800">
                <a:latin typeface="Cambria" panose="02040503050406030204" pitchFamily="18" charset="0"/>
                <a:ea typeface="Cambria" panose="02040503050406030204" pitchFamily="18" charset="0"/>
                <a:cs typeface="Times New Roman" panose="02020603050405020304" pitchFamily="18" charset="0"/>
              </a:rPr>
              <a:t> demiri </a:t>
            </a:r>
            <a:r>
              <a:rPr lang="tr-TR" sz="1800" b="1">
                <a:latin typeface="Cambria" panose="02040503050406030204" pitchFamily="18" charset="0"/>
                <a:ea typeface="Cambria" panose="02040503050406030204" pitchFamily="18" charset="0"/>
                <a:cs typeface="Times New Roman" panose="02020603050405020304" pitchFamily="18" charset="0"/>
                <a:sym typeface="Wingdings" panose="05000000000000000000" pitchFamily="2" charset="2"/>
              </a:rPr>
              <a:t></a:t>
            </a:r>
            <a:r>
              <a:rPr lang="tr-TR" sz="1800" b="1">
                <a:latin typeface="Cambria" panose="02040503050406030204" pitchFamily="18" charset="0"/>
                <a:ea typeface="Cambria" panose="02040503050406030204" pitchFamily="18" charset="0"/>
                <a:cs typeface="Times New Roman" panose="02020603050405020304" pitchFamily="18" charset="0"/>
              </a:rPr>
              <a:t> </a:t>
            </a:r>
            <a:r>
              <a:rPr lang="tr-TR" sz="1800">
                <a:latin typeface="Cambria" panose="02040503050406030204" pitchFamily="18" charset="0"/>
                <a:ea typeface="Cambria" panose="02040503050406030204" pitchFamily="18" charset="0"/>
                <a:cs typeface="Times New Roman" panose="02020603050405020304" pitchFamily="18" charset="0"/>
              </a:rPr>
              <a:t>Kırmızı et, karaciğer, yumurta, balık </a:t>
            </a:r>
          </a:p>
          <a:p>
            <a:pPr marL="285750" indent="-285750">
              <a:buClr>
                <a:schemeClr val="accent4">
                  <a:lumMod val="60000"/>
                  <a:lumOff val="40000"/>
                </a:schemeClr>
              </a:buClr>
              <a:buFont typeface="Arial" panose="020B0604020202020204" pitchFamily="34" charset="0"/>
              <a:buChar char="•"/>
              <a:defRPr/>
            </a:pPr>
            <a:r>
              <a:rPr lang="tr-TR" sz="1800">
                <a:latin typeface="Cambria" panose="02040503050406030204" pitchFamily="18" charset="0"/>
                <a:ea typeface="Cambria" panose="02040503050406030204" pitchFamily="18" charset="0"/>
                <a:cs typeface="Times New Roman" panose="02020603050405020304" pitchFamily="18" charset="0"/>
              </a:rPr>
              <a:t>Non-hem</a:t>
            </a:r>
            <a:r>
              <a:rPr lang="tr-TR" sz="1800">
                <a:solidFill>
                  <a:schemeClr val="tx1"/>
                </a:solidFill>
                <a:latin typeface="Cambria" panose="02040503050406030204" pitchFamily="18" charset="0"/>
                <a:ea typeface="Cambria" panose="02040503050406030204" pitchFamily="18" charset="0"/>
                <a:cs typeface="Times New Roman" pitchFamily="18" charset="0"/>
              </a:rPr>
              <a:t> (Fe</a:t>
            </a:r>
            <a:r>
              <a:rPr lang="tr-TR" sz="1800" baseline="30000">
                <a:solidFill>
                  <a:schemeClr val="tx1"/>
                </a:solidFill>
                <a:latin typeface="Cambria" panose="02040503050406030204" pitchFamily="18" charset="0"/>
                <a:ea typeface="Cambria" panose="02040503050406030204" pitchFamily="18" charset="0"/>
                <a:cs typeface="Times New Roman" pitchFamily="18" charset="0"/>
              </a:rPr>
              <a:t>+3</a:t>
            </a:r>
            <a:r>
              <a:rPr lang="tr-TR" sz="1800">
                <a:solidFill>
                  <a:schemeClr val="tx1"/>
                </a:solidFill>
                <a:latin typeface="Cambria" panose="02040503050406030204" pitchFamily="18" charset="0"/>
                <a:ea typeface="Cambria" panose="02040503050406030204" pitchFamily="18" charset="0"/>
                <a:cs typeface="Times New Roman" pitchFamily="18" charset="0"/>
              </a:rPr>
              <a:t>)</a:t>
            </a:r>
            <a:r>
              <a:rPr lang="tr-TR" sz="1800">
                <a:latin typeface="Cambria" panose="02040503050406030204" pitchFamily="18" charset="0"/>
                <a:ea typeface="Cambria" panose="02040503050406030204" pitchFamily="18" charset="0"/>
                <a:cs typeface="Times New Roman" panose="02020603050405020304" pitchFamily="18" charset="0"/>
              </a:rPr>
              <a:t> demiri </a:t>
            </a:r>
            <a:r>
              <a:rPr lang="tr-TR" sz="1800" b="1">
                <a:latin typeface="Cambria" panose="02040503050406030204" pitchFamily="18" charset="0"/>
                <a:ea typeface="Cambria" panose="02040503050406030204" pitchFamily="18" charset="0"/>
                <a:cs typeface="Times New Roman" panose="02020603050405020304" pitchFamily="18" charset="0"/>
                <a:sym typeface="Wingdings" panose="05000000000000000000" pitchFamily="2" charset="2"/>
              </a:rPr>
              <a:t></a:t>
            </a:r>
            <a:r>
              <a:rPr lang="tr-TR" sz="1800" b="1">
                <a:latin typeface="Cambria" panose="02040503050406030204" pitchFamily="18" charset="0"/>
                <a:ea typeface="Cambria" panose="02040503050406030204" pitchFamily="18" charset="0"/>
                <a:cs typeface="Times New Roman" panose="02020603050405020304" pitchFamily="18" charset="0"/>
              </a:rPr>
              <a:t> </a:t>
            </a:r>
            <a:r>
              <a:rPr lang="tr-TR" sz="1800">
                <a:latin typeface="Cambria" panose="02040503050406030204" pitchFamily="18" charset="0"/>
                <a:ea typeface="Cambria" panose="02040503050406030204" pitchFamily="18" charset="0"/>
                <a:cs typeface="Times New Roman" panose="02020603050405020304" pitchFamily="18" charset="0"/>
              </a:rPr>
              <a:t>Baklagiller, yeşil yapraklı sebzeler, kuru meyveler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274320"/>
            <a:ext cx="8229600" cy="1143000"/>
          </a:xfrm>
          <a:prstGeom prst="rect">
            <a:avLst/>
          </a:prstGeom>
          <a:solidFill>
            <a:schemeClr val="accent4">
              <a:lumMod val="60000"/>
              <a:lumOff val="40000"/>
            </a:schemeClr>
          </a:solidFill>
        </p:spPr>
        <p:txBody>
          <a:bodyPr vert="horz" wrap="square" lIns="0" tIns="215900" rIns="0" bIns="0" rtlCol="0">
            <a:spAutoFit/>
          </a:bodyPr>
          <a:lstStyle/>
          <a:p>
            <a:pPr algn="ctr">
              <a:lnSpc>
                <a:spcPct val="100000"/>
              </a:lnSpc>
              <a:spcBef>
                <a:spcPts val="1700"/>
              </a:spcBef>
            </a:pPr>
            <a:r>
              <a:rPr sz="4400" i="0" spc="185" dirty="0">
                <a:solidFill>
                  <a:srgbClr val="FFFFFF"/>
                </a:solidFill>
                <a:latin typeface="Cambria"/>
                <a:cs typeface="Cambria"/>
              </a:rPr>
              <a:t>Mineraller</a:t>
            </a:r>
            <a:endParaRPr sz="4400">
              <a:latin typeface="Cambria"/>
              <a:cs typeface="Cambria"/>
            </a:endParaRPr>
          </a:p>
        </p:txBody>
      </p:sp>
      <p:sp>
        <p:nvSpPr>
          <p:cNvPr id="3" name="object 3"/>
          <p:cNvSpPr txBox="1"/>
          <p:nvPr/>
        </p:nvSpPr>
        <p:spPr>
          <a:xfrm>
            <a:off x="534670" y="1828800"/>
            <a:ext cx="8074660" cy="2937983"/>
          </a:xfrm>
          <a:prstGeom prst="rect">
            <a:avLst/>
          </a:prstGeom>
        </p:spPr>
        <p:txBody>
          <a:bodyPr vert="horz" wrap="square" lIns="0" tIns="64769" rIns="0" bIns="0" rtlCol="0">
            <a:spAutoFit/>
          </a:bodyPr>
          <a:lstStyle/>
          <a:p>
            <a:pPr marL="12065">
              <a:spcBef>
                <a:spcPts val="509"/>
              </a:spcBef>
              <a:tabLst>
                <a:tab pos="355600" algn="l"/>
                <a:tab pos="356235" algn="l"/>
                <a:tab pos="1655445" algn="l"/>
                <a:tab pos="4161790" algn="l"/>
                <a:tab pos="4682490" algn="l"/>
              </a:tabLst>
            </a:pPr>
            <a:r>
              <a:rPr lang="tr-TR" sz="2000" b="1" spc="200">
                <a:latin typeface="Cambria"/>
                <a:cs typeface="Cambria"/>
              </a:rPr>
              <a:t>	</a:t>
            </a:r>
            <a:r>
              <a:rPr sz="2000" b="1" spc="200">
                <a:latin typeface="Cambria"/>
                <a:cs typeface="Cambria"/>
              </a:rPr>
              <a:t>İnsan</a:t>
            </a:r>
            <a:r>
              <a:rPr lang="tr-TR" sz="2000" b="1" spc="200">
                <a:latin typeface="Cambria"/>
                <a:cs typeface="Cambria"/>
              </a:rPr>
              <a:t> </a:t>
            </a:r>
            <a:r>
              <a:rPr sz="2000" b="1" spc="220">
                <a:latin typeface="Cambria"/>
                <a:cs typeface="Cambria"/>
              </a:rPr>
              <a:t>vücudunun</a:t>
            </a:r>
            <a:r>
              <a:rPr lang="tr-TR" sz="2000" b="1" spc="220">
                <a:latin typeface="Cambria"/>
                <a:cs typeface="Cambria"/>
              </a:rPr>
              <a:t> </a:t>
            </a:r>
            <a:r>
              <a:rPr sz="2000" b="1" spc="-114">
                <a:latin typeface="Cambria"/>
                <a:cs typeface="Cambria"/>
              </a:rPr>
              <a:t>%</a:t>
            </a:r>
            <a:r>
              <a:rPr lang="tr-TR" sz="2000" b="1" spc="-114">
                <a:latin typeface="Cambria"/>
                <a:cs typeface="Cambria"/>
              </a:rPr>
              <a:t> </a:t>
            </a:r>
            <a:r>
              <a:rPr sz="2000" b="1" spc="110">
                <a:latin typeface="Cambria"/>
                <a:cs typeface="Cambria"/>
              </a:rPr>
              <a:t>4'üdür</a:t>
            </a:r>
            <a:endParaRPr lang="tr-TR" sz="2000" b="1" spc="110">
              <a:latin typeface="Cambria"/>
              <a:cs typeface="Cambria"/>
            </a:endParaRPr>
          </a:p>
          <a:p>
            <a:pPr marL="355600" indent="-343535">
              <a:spcBef>
                <a:spcPts val="509"/>
              </a:spcBef>
              <a:buFont typeface="Arial MT"/>
              <a:buChar char="•"/>
              <a:tabLst>
                <a:tab pos="355600" algn="l"/>
                <a:tab pos="356235" algn="l"/>
                <a:tab pos="1655445" algn="l"/>
                <a:tab pos="4161790" algn="l"/>
                <a:tab pos="4682490" algn="l"/>
              </a:tabLst>
            </a:pPr>
            <a:endParaRPr sz="2000" dirty="0">
              <a:latin typeface="Cambria"/>
              <a:cs typeface="Cambria"/>
            </a:endParaRPr>
          </a:p>
          <a:p>
            <a:pPr marL="355600" marR="5080" indent="-343535">
              <a:spcBef>
                <a:spcPts val="735"/>
              </a:spcBef>
              <a:tabLst>
                <a:tab pos="3326765" algn="l"/>
              </a:tabLst>
            </a:pPr>
            <a:r>
              <a:rPr lang="tr-TR" sz="2000" b="1" spc="125">
                <a:solidFill>
                  <a:srgbClr val="04676C"/>
                </a:solidFill>
                <a:uFill>
                  <a:solidFill>
                    <a:srgbClr val="006FC0"/>
                  </a:solidFill>
                </a:uFill>
                <a:latin typeface="Cambria"/>
                <a:cs typeface="Cambria"/>
              </a:rPr>
              <a:t>	</a:t>
            </a:r>
            <a:r>
              <a:rPr sz="2000" b="1" spc="125">
                <a:solidFill>
                  <a:schemeClr val="accent4">
                    <a:lumMod val="60000"/>
                    <a:lumOff val="40000"/>
                  </a:schemeClr>
                </a:solidFill>
                <a:uFill>
                  <a:solidFill>
                    <a:srgbClr val="006FC0"/>
                  </a:solidFill>
                </a:uFill>
                <a:latin typeface="Cambria"/>
                <a:cs typeface="Cambria"/>
              </a:rPr>
              <a:t>Makromineraller:</a:t>
            </a:r>
            <a:r>
              <a:rPr lang="tr-TR" sz="2000" b="1" spc="125">
                <a:solidFill>
                  <a:schemeClr val="accent4">
                    <a:lumMod val="60000"/>
                    <a:lumOff val="40000"/>
                  </a:schemeClr>
                </a:solidFill>
                <a:uFill>
                  <a:solidFill>
                    <a:srgbClr val="006FC0"/>
                  </a:solidFill>
                </a:uFill>
                <a:latin typeface="Cambria"/>
                <a:cs typeface="Cambria"/>
              </a:rPr>
              <a:t> </a:t>
            </a:r>
            <a:endParaRPr lang="tr-TR" sz="2000" b="1" spc="185">
              <a:solidFill>
                <a:schemeClr val="accent4">
                  <a:lumMod val="60000"/>
                  <a:lumOff val="40000"/>
                </a:schemeClr>
              </a:solidFill>
              <a:uFill>
                <a:solidFill>
                  <a:srgbClr val="006FC0"/>
                </a:solidFill>
              </a:uFill>
              <a:latin typeface="Cambria"/>
              <a:cs typeface="Cambria"/>
            </a:endParaRPr>
          </a:p>
          <a:p>
            <a:pPr marL="355600" marR="5080" indent="-343535">
              <a:spcBef>
                <a:spcPts val="735"/>
              </a:spcBef>
              <a:tabLst>
                <a:tab pos="3326765" algn="l"/>
              </a:tabLst>
            </a:pPr>
            <a:r>
              <a:rPr lang="tr-TR" sz="2000" b="1" spc="185">
                <a:solidFill>
                  <a:srgbClr val="04676C"/>
                </a:solidFill>
                <a:uFill>
                  <a:solidFill>
                    <a:srgbClr val="006FC0"/>
                  </a:solidFill>
                </a:uFill>
                <a:latin typeface="Cambria"/>
                <a:cs typeface="Cambria"/>
              </a:rPr>
              <a:t>     </a:t>
            </a:r>
            <a:r>
              <a:rPr lang="tr-TR" sz="2000" b="1" spc="185">
                <a:solidFill>
                  <a:schemeClr val="tx2">
                    <a:lumMod val="50000"/>
                  </a:schemeClr>
                </a:solidFill>
                <a:uFill>
                  <a:solidFill>
                    <a:srgbClr val="006FC0"/>
                  </a:solidFill>
                </a:uFill>
                <a:latin typeface="Cambria"/>
                <a:cs typeface="Cambria"/>
              </a:rPr>
              <a:t>K</a:t>
            </a:r>
            <a:r>
              <a:rPr sz="2000" b="1" spc="185">
                <a:latin typeface="Cambria"/>
                <a:cs typeface="Cambria"/>
              </a:rPr>
              <a:t>alsiyum</a:t>
            </a:r>
            <a:r>
              <a:rPr sz="2000" b="1" spc="185" dirty="0">
                <a:latin typeface="Cambria"/>
                <a:cs typeface="Cambria"/>
              </a:rPr>
              <a:t>,</a:t>
            </a:r>
            <a:r>
              <a:rPr sz="2000" b="1" spc="345" dirty="0">
                <a:latin typeface="Cambria"/>
                <a:cs typeface="Cambria"/>
              </a:rPr>
              <a:t> </a:t>
            </a:r>
            <a:r>
              <a:rPr sz="2000" b="1" spc="210" dirty="0">
                <a:latin typeface="Cambria"/>
                <a:cs typeface="Cambria"/>
              </a:rPr>
              <a:t>magnezyum,</a:t>
            </a:r>
            <a:r>
              <a:rPr sz="2000" b="1" spc="360" dirty="0">
                <a:latin typeface="Cambria"/>
                <a:cs typeface="Cambria"/>
              </a:rPr>
              <a:t> </a:t>
            </a:r>
            <a:r>
              <a:rPr sz="2000" b="1" spc="145" dirty="0">
                <a:latin typeface="Cambria"/>
                <a:cs typeface="Cambria"/>
              </a:rPr>
              <a:t>fosfor,</a:t>
            </a:r>
            <a:r>
              <a:rPr sz="2000" b="1" spc="330" dirty="0">
                <a:latin typeface="Cambria"/>
                <a:cs typeface="Cambria"/>
              </a:rPr>
              <a:t> </a:t>
            </a:r>
            <a:r>
              <a:rPr sz="2000" b="1" spc="200" dirty="0">
                <a:latin typeface="Cambria"/>
                <a:cs typeface="Cambria"/>
              </a:rPr>
              <a:t>sodyum, </a:t>
            </a:r>
            <a:r>
              <a:rPr sz="2000" b="1" spc="-600" dirty="0">
                <a:latin typeface="Cambria"/>
                <a:cs typeface="Cambria"/>
              </a:rPr>
              <a:t> </a:t>
            </a:r>
            <a:r>
              <a:rPr sz="2000" b="1" spc="195">
                <a:latin typeface="Cambria"/>
                <a:cs typeface="Cambria"/>
              </a:rPr>
              <a:t>potasyum,</a:t>
            </a:r>
            <a:r>
              <a:rPr sz="2000" b="1" spc="95">
                <a:latin typeface="Cambria"/>
                <a:cs typeface="Cambria"/>
              </a:rPr>
              <a:t>klor</a:t>
            </a:r>
            <a:endParaRPr lang="tr-TR" sz="2000" b="1" spc="95">
              <a:latin typeface="Cambria"/>
              <a:cs typeface="Cambria"/>
            </a:endParaRPr>
          </a:p>
          <a:p>
            <a:pPr marL="355600" marR="20320" indent="-343535">
              <a:spcBef>
                <a:spcPts val="685"/>
              </a:spcBef>
              <a:buFont typeface="Arial MT"/>
              <a:buChar char="•"/>
              <a:tabLst>
                <a:tab pos="355600" algn="l"/>
                <a:tab pos="356235" algn="l"/>
              </a:tabLst>
            </a:pPr>
            <a:endParaRPr sz="2000" dirty="0">
              <a:solidFill>
                <a:schemeClr val="accent4">
                  <a:lumMod val="60000"/>
                  <a:lumOff val="40000"/>
                </a:schemeClr>
              </a:solidFill>
              <a:latin typeface="Cambria"/>
              <a:cs typeface="Cambria"/>
            </a:endParaRPr>
          </a:p>
          <a:p>
            <a:pPr marL="12700">
              <a:spcBef>
                <a:spcPts val="295"/>
              </a:spcBef>
              <a:tabLst>
                <a:tab pos="3129280" algn="l"/>
              </a:tabLst>
            </a:pPr>
            <a:r>
              <a:rPr lang="tr-TR" sz="2000" b="1" spc="125">
                <a:solidFill>
                  <a:schemeClr val="accent4">
                    <a:lumMod val="60000"/>
                    <a:lumOff val="40000"/>
                  </a:schemeClr>
                </a:solidFill>
                <a:uFill>
                  <a:solidFill>
                    <a:srgbClr val="006FC0"/>
                  </a:solidFill>
                </a:uFill>
                <a:latin typeface="Cambria"/>
                <a:cs typeface="Cambria"/>
              </a:rPr>
              <a:t>     </a:t>
            </a:r>
            <a:r>
              <a:rPr sz="2000" b="1" spc="125">
                <a:solidFill>
                  <a:schemeClr val="accent4">
                    <a:lumMod val="60000"/>
                    <a:lumOff val="40000"/>
                  </a:schemeClr>
                </a:solidFill>
                <a:uFill>
                  <a:solidFill>
                    <a:srgbClr val="006FC0"/>
                  </a:solidFill>
                </a:uFill>
                <a:latin typeface="Cambria"/>
                <a:cs typeface="Cambria"/>
              </a:rPr>
              <a:t>Mikromineraller</a:t>
            </a:r>
            <a:r>
              <a:rPr lang="tr-TR" sz="2000" b="1" spc="125">
                <a:solidFill>
                  <a:schemeClr val="accent4">
                    <a:lumMod val="60000"/>
                    <a:lumOff val="40000"/>
                  </a:schemeClr>
                </a:solidFill>
                <a:uFill>
                  <a:solidFill>
                    <a:srgbClr val="006FC0"/>
                  </a:solidFill>
                </a:uFill>
                <a:latin typeface="Cambria"/>
                <a:cs typeface="Cambria"/>
              </a:rPr>
              <a:t> </a:t>
            </a:r>
            <a:r>
              <a:rPr sz="2000" b="1" spc="35">
                <a:solidFill>
                  <a:schemeClr val="accent4">
                    <a:lumMod val="60000"/>
                    <a:lumOff val="40000"/>
                  </a:schemeClr>
                </a:solidFill>
                <a:latin typeface="Cambria"/>
                <a:cs typeface="Cambria"/>
              </a:rPr>
              <a:t>(</a:t>
            </a:r>
            <a:r>
              <a:rPr sz="2000" b="1" spc="35" dirty="0">
                <a:solidFill>
                  <a:schemeClr val="accent4">
                    <a:lumMod val="60000"/>
                    <a:lumOff val="40000"/>
                  </a:schemeClr>
                </a:solidFill>
                <a:latin typeface="Cambria"/>
                <a:cs typeface="Cambria"/>
              </a:rPr>
              <a:t>eser</a:t>
            </a:r>
            <a:r>
              <a:rPr sz="2000" b="1" spc="295" dirty="0">
                <a:solidFill>
                  <a:schemeClr val="accent4">
                    <a:lumMod val="60000"/>
                    <a:lumOff val="40000"/>
                  </a:schemeClr>
                </a:solidFill>
                <a:latin typeface="Cambria"/>
                <a:cs typeface="Cambria"/>
              </a:rPr>
              <a:t> </a:t>
            </a:r>
            <a:r>
              <a:rPr sz="2000" b="1" spc="110" dirty="0">
                <a:solidFill>
                  <a:schemeClr val="accent4">
                    <a:lumMod val="60000"/>
                    <a:lumOff val="40000"/>
                  </a:schemeClr>
                </a:solidFill>
                <a:latin typeface="Cambria"/>
                <a:cs typeface="Cambria"/>
              </a:rPr>
              <a:t>elementler):</a:t>
            </a:r>
            <a:endParaRPr sz="2000" dirty="0">
              <a:solidFill>
                <a:schemeClr val="accent4">
                  <a:lumMod val="60000"/>
                  <a:lumOff val="40000"/>
                </a:schemeClr>
              </a:solidFill>
              <a:latin typeface="Cambria"/>
              <a:cs typeface="Cambria"/>
            </a:endParaRPr>
          </a:p>
          <a:p>
            <a:pPr marL="12065">
              <a:spcBef>
                <a:spcPts val="335"/>
              </a:spcBef>
              <a:tabLst>
                <a:tab pos="355600" algn="l"/>
                <a:tab pos="356235" algn="l"/>
              </a:tabLst>
            </a:pPr>
            <a:r>
              <a:rPr lang="tr-TR" sz="2000" b="1" spc="175">
                <a:latin typeface="Cambria"/>
                <a:cs typeface="Cambria"/>
              </a:rPr>
              <a:t>	</a:t>
            </a:r>
            <a:r>
              <a:rPr sz="2000" b="1" spc="175">
                <a:latin typeface="Cambria"/>
                <a:cs typeface="Cambria"/>
              </a:rPr>
              <a:t>Demir</a:t>
            </a:r>
            <a:r>
              <a:rPr sz="2000" b="1" spc="175" dirty="0">
                <a:latin typeface="Cambria"/>
                <a:cs typeface="Cambria"/>
              </a:rPr>
              <a:t>,</a:t>
            </a:r>
            <a:r>
              <a:rPr sz="2000" b="1" spc="335" dirty="0">
                <a:latin typeface="Cambria"/>
                <a:cs typeface="Cambria"/>
              </a:rPr>
              <a:t> </a:t>
            </a:r>
            <a:r>
              <a:rPr sz="2000" b="1" spc="204" dirty="0">
                <a:latin typeface="Cambria"/>
                <a:cs typeface="Cambria"/>
              </a:rPr>
              <a:t>çinko,</a:t>
            </a:r>
            <a:r>
              <a:rPr sz="2000" b="1" spc="340" dirty="0">
                <a:latin typeface="Cambria"/>
                <a:cs typeface="Cambria"/>
              </a:rPr>
              <a:t> </a:t>
            </a:r>
            <a:r>
              <a:rPr sz="2000" b="1" spc="210" dirty="0">
                <a:latin typeface="Cambria"/>
                <a:cs typeface="Cambria"/>
              </a:rPr>
              <a:t>iyot,</a:t>
            </a:r>
            <a:r>
              <a:rPr sz="2000" b="1" spc="355" dirty="0">
                <a:latin typeface="Cambria"/>
                <a:cs typeface="Cambria"/>
              </a:rPr>
              <a:t> </a:t>
            </a:r>
            <a:r>
              <a:rPr sz="2000" b="1" spc="190" dirty="0">
                <a:latin typeface="Cambria"/>
                <a:cs typeface="Cambria"/>
              </a:rPr>
              <a:t>selenyum,</a:t>
            </a:r>
            <a:r>
              <a:rPr sz="2000" b="1" spc="350" dirty="0">
                <a:latin typeface="Cambria"/>
                <a:cs typeface="Cambria"/>
              </a:rPr>
              <a:t> </a:t>
            </a:r>
            <a:r>
              <a:rPr sz="2000" b="1" spc="120" dirty="0">
                <a:latin typeface="Cambria"/>
                <a:cs typeface="Cambria"/>
              </a:rPr>
              <a:t>bakır,</a:t>
            </a:r>
            <a:endParaRPr sz="2000" dirty="0">
              <a:latin typeface="Cambria"/>
              <a:cs typeface="Cambria"/>
            </a:endParaRPr>
          </a:p>
          <a:p>
            <a:pPr marL="355600"/>
            <a:r>
              <a:rPr sz="2000" b="1" spc="200" dirty="0">
                <a:latin typeface="Cambria"/>
                <a:cs typeface="Cambria"/>
              </a:rPr>
              <a:t>mangan,</a:t>
            </a:r>
            <a:r>
              <a:rPr sz="2000" b="1" spc="345" dirty="0">
                <a:latin typeface="Cambria"/>
                <a:cs typeface="Cambria"/>
              </a:rPr>
              <a:t> </a:t>
            </a:r>
            <a:r>
              <a:rPr sz="2000" b="1" spc="130" dirty="0">
                <a:latin typeface="Cambria"/>
                <a:cs typeface="Cambria"/>
              </a:rPr>
              <a:t>flor,</a:t>
            </a:r>
            <a:r>
              <a:rPr sz="2000" b="1" spc="330" dirty="0">
                <a:latin typeface="Cambria"/>
                <a:cs typeface="Cambria"/>
              </a:rPr>
              <a:t> </a:t>
            </a:r>
            <a:r>
              <a:rPr sz="2000" b="1" spc="150" dirty="0">
                <a:latin typeface="Cambria"/>
                <a:cs typeface="Cambria"/>
              </a:rPr>
              <a:t>krom</a:t>
            </a:r>
            <a:r>
              <a:rPr sz="2000" b="1" spc="325" dirty="0">
                <a:latin typeface="Cambria"/>
                <a:cs typeface="Cambria"/>
              </a:rPr>
              <a:t> </a:t>
            </a:r>
            <a:r>
              <a:rPr sz="2000" b="1" spc="165" dirty="0">
                <a:latin typeface="Cambria"/>
                <a:cs typeface="Cambria"/>
              </a:rPr>
              <a:t>ve</a:t>
            </a:r>
            <a:r>
              <a:rPr sz="2000" b="1" spc="330" dirty="0">
                <a:latin typeface="Cambria"/>
                <a:cs typeface="Cambria"/>
              </a:rPr>
              <a:t> </a:t>
            </a:r>
            <a:r>
              <a:rPr sz="2000" b="1" spc="140" dirty="0">
                <a:latin typeface="Cambria"/>
                <a:cs typeface="Cambria"/>
              </a:rPr>
              <a:t>molibden</a:t>
            </a:r>
            <a:endParaRPr sz="2000" dirty="0">
              <a:latin typeface="Cambria"/>
              <a:cs typeface="Cambria"/>
            </a:endParaRPr>
          </a:p>
        </p:txBody>
      </p:sp>
      <p:sp>
        <p:nvSpPr>
          <p:cNvPr id="4" name="object 4"/>
          <p:cNvSpPr txBox="1"/>
          <p:nvPr/>
        </p:nvSpPr>
        <p:spPr>
          <a:xfrm>
            <a:off x="457200" y="5410200"/>
            <a:ext cx="8136890" cy="868680"/>
          </a:xfrm>
          <a:prstGeom prst="rect">
            <a:avLst/>
          </a:prstGeom>
          <a:solidFill>
            <a:schemeClr val="accent4">
              <a:lumMod val="60000"/>
              <a:lumOff val="40000"/>
            </a:schemeClr>
          </a:solidFill>
        </p:spPr>
        <p:txBody>
          <a:bodyPr vert="horz" wrap="square" lIns="0" tIns="0" rIns="0" bIns="0" rtlCol="0">
            <a:spAutoFit/>
          </a:bodyPr>
          <a:lstStyle/>
          <a:p>
            <a:pPr algn="ctr">
              <a:lnSpc>
                <a:spcPts val="3125"/>
              </a:lnSpc>
            </a:pPr>
            <a:r>
              <a:rPr sz="2800" b="1" spc="185" dirty="0">
                <a:solidFill>
                  <a:srgbClr val="FFFFFF"/>
                </a:solidFill>
                <a:latin typeface="Cambria"/>
                <a:cs typeface="Cambria"/>
              </a:rPr>
              <a:t>Krom</a:t>
            </a:r>
            <a:r>
              <a:rPr sz="2800" b="1" spc="340" dirty="0">
                <a:solidFill>
                  <a:srgbClr val="FFFFFF"/>
                </a:solidFill>
                <a:latin typeface="Cambria"/>
                <a:cs typeface="Cambria"/>
              </a:rPr>
              <a:t> </a:t>
            </a:r>
            <a:r>
              <a:rPr sz="2800" b="1" spc="160" dirty="0">
                <a:solidFill>
                  <a:srgbClr val="FFFFFF"/>
                </a:solidFill>
                <a:latin typeface="Cambria"/>
                <a:cs typeface="Cambria"/>
              </a:rPr>
              <a:t>ve</a:t>
            </a:r>
            <a:r>
              <a:rPr sz="2800" b="1" spc="330" dirty="0">
                <a:solidFill>
                  <a:srgbClr val="FFFFFF"/>
                </a:solidFill>
                <a:latin typeface="Cambria"/>
                <a:cs typeface="Cambria"/>
              </a:rPr>
              <a:t> </a:t>
            </a:r>
            <a:r>
              <a:rPr sz="2800" b="1" spc="85" dirty="0">
                <a:solidFill>
                  <a:srgbClr val="FFFFFF"/>
                </a:solidFill>
                <a:latin typeface="Cambria"/>
                <a:cs typeface="Cambria"/>
              </a:rPr>
              <a:t>flor</a:t>
            </a:r>
            <a:r>
              <a:rPr sz="2800" b="1" spc="330" dirty="0">
                <a:solidFill>
                  <a:srgbClr val="FFFFFF"/>
                </a:solidFill>
                <a:latin typeface="Cambria"/>
                <a:cs typeface="Cambria"/>
              </a:rPr>
              <a:t> </a:t>
            </a:r>
            <a:r>
              <a:rPr sz="2800" b="1" spc="145" dirty="0">
                <a:solidFill>
                  <a:srgbClr val="FFFFFF"/>
                </a:solidFill>
                <a:latin typeface="Cambria"/>
                <a:cs typeface="Cambria"/>
              </a:rPr>
              <a:t>haricinde</a:t>
            </a:r>
            <a:r>
              <a:rPr sz="2800" b="1" spc="360" dirty="0">
                <a:solidFill>
                  <a:srgbClr val="FFFFFF"/>
                </a:solidFill>
                <a:latin typeface="Cambria"/>
                <a:cs typeface="Cambria"/>
              </a:rPr>
              <a:t> </a:t>
            </a:r>
            <a:r>
              <a:rPr sz="2800" b="1" spc="150" dirty="0">
                <a:solidFill>
                  <a:srgbClr val="FFFFFF"/>
                </a:solidFill>
                <a:latin typeface="Cambria"/>
                <a:cs typeface="Cambria"/>
              </a:rPr>
              <a:t>hepsi</a:t>
            </a:r>
            <a:r>
              <a:rPr sz="2800" b="1" spc="330" dirty="0">
                <a:solidFill>
                  <a:srgbClr val="FFFFFF"/>
                </a:solidFill>
                <a:latin typeface="Cambria"/>
                <a:cs typeface="Cambria"/>
              </a:rPr>
              <a:t> </a:t>
            </a:r>
            <a:r>
              <a:rPr sz="2800" b="1" spc="45" dirty="0">
                <a:solidFill>
                  <a:srgbClr val="FFFFFF"/>
                </a:solidFill>
                <a:latin typeface="Cambria"/>
                <a:cs typeface="Cambria"/>
              </a:rPr>
              <a:t>bir</a:t>
            </a:r>
            <a:r>
              <a:rPr sz="2800" b="1" spc="335" dirty="0">
                <a:solidFill>
                  <a:srgbClr val="FFFFFF"/>
                </a:solidFill>
                <a:latin typeface="Cambria"/>
                <a:cs typeface="Cambria"/>
              </a:rPr>
              <a:t> </a:t>
            </a:r>
            <a:r>
              <a:rPr sz="2800" b="1" spc="195" dirty="0">
                <a:solidFill>
                  <a:srgbClr val="FFFFFF"/>
                </a:solidFill>
                <a:latin typeface="Cambria"/>
                <a:cs typeface="Cambria"/>
              </a:rPr>
              <a:t>enzim</a:t>
            </a:r>
            <a:r>
              <a:rPr sz="2800" b="1" spc="340" dirty="0">
                <a:solidFill>
                  <a:srgbClr val="FFFFFF"/>
                </a:solidFill>
                <a:latin typeface="Cambria"/>
                <a:cs typeface="Cambria"/>
              </a:rPr>
              <a:t> </a:t>
            </a:r>
            <a:r>
              <a:rPr sz="2800" b="1" spc="180" dirty="0">
                <a:solidFill>
                  <a:srgbClr val="FFFFFF"/>
                </a:solidFill>
                <a:latin typeface="Cambria"/>
                <a:cs typeface="Cambria"/>
              </a:rPr>
              <a:t>ya</a:t>
            </a:r>
            <a:endParaRPr sz="2800">
              <a:latin typeface="Cambria"/>
              <a:cs typeface="Cambria"/>
            </a:endParaRPr>
          </a:p>
          <a:p>
            <a:pPr algn="ctr">
              <a:lnSpc>
                <a:spcPts val="3195"/>
              </a:lnSpc>
            </a:pPr>
            <a:r>
              <a:rPr sz="2800" b="1" spc="114" dirty="0">
                <a:solidFill>
                  <a:srgbClr val="FFFFFF"/>
                </a:solidFill>
                <a:latin typeface="Cambria"/>
                <a:cs typeface="Cambria"/>
              </a:rPr>
              <a:t>da</a:t>
            </a:r>
            <a:r>
              <a:rPr sz="2800" b="1" spc="335" dirty="0">
                <a:solidFill>
                  <a:srgbClr val="FFFFFF"/>
                </a:solidFill>
                <a:latin typeface="Cambria"/>
                <a:cs typeface="Cambria"/>
              </a:rPr>
              <a:t> </a:t>
            </a:r>
            <a:r>
              <a:rPr sz="2800" b="1" spc="160" dirty="0">
                <a:solidFill>
                  <a:srgbClr val="FFFFFF"/>
                </a:solidFill>
                <a:latin typeface="Cambria"/>
                <a:cs typeface="Cambria"/>
              </a:rPr>
              <a:t>hormon</a:t>
            </a:r>
            <a:r>
              <a:rPr sz="2800" b="1" spc="360" dirty="0">
                <a:solidFill>
                  <a:srgbClr val="FFFFFF"/>
                </a:solidFill>
                <a:latin typeface="Cambria"/>
                <a:cs typeface="Cambria"/>
              </a:rPr>
              <a:t> </a:t>
            </a:r>
            <a:r>
              <a:rPr sz="2800" b="1" spc="175" dirty="0">
                <a:solidFill>
                  <a:srgbClr val="FFFFFF"/>
                </a:solidFill>
                <a:latin typeface="Cambria"/>
                <a:cs typeface="Cambria"/>
              </a:rPr>
              <a:t>sisteminin</a:t>
            </a:r>
            <a:r>
              <a:rPr sz="2800" b="1" spc="350" dirty="0">
                <a:solidFill>
                  <a:srgbClr val="FFFFFF"/>
                </a:solidFill>
                <a:latin typeface="Cambria"/>
                <a:cs typeface="Cambria"/>
              </a:rPr>
              <a:t> </a:t>
            </a:r>
            <a:r>
              <a:rPr sz="2800" b="1" spc="110" dirty="0">
                <a:solidFill>
                  <a:srgbClr val="FFFFFF"/>
                </a:solidFill>
                <a:latin typeface="Cambria"/>
                <a:cs typeface="Cambria"/>
              </a:rPr>
              <a:t>parçasıdır</a:t>
            </a:r>
            <a:endParaRPr sz="2800">
              <a:latin typeface="Cambria"/>
              <a:cs typeface="Cambria"/>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İçerik Yer Tutucusu 2">
            <a:extLst>
              <a:ext uri="{FF2B5EF4-FFF2-40B4-BE49-F238E27FC236}">
                <a16:creationId xmlns:a16="http://schemas.microsoft.com/office/drawing/2014/main" id="{23AC4898-1DF9-3C4A-60D8-3A2902C1FEC7}"/>
              </a:ext>
            </a:extLst>
          </p:cNvPr>
          <p:cNvSpPr>
            <a:spLocks noGrp="1"/>
          </p:cNvSpPr>
          <p:nvPr/>
        </p:nvSpPr>
        <p:spPr bwMode="auto">
          <a:xfrm>
            <a:off x="914400" y="1447800"/>
            <a:ext cx="785495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Clr>
                <a:schemeClr val="accent4">
                  <a:lumMod val="60000"/>
                  <a:lumOff val="40000"/>
                </a:schemeClr>
              </a:buClr>
              <a:buNone/>
              <a:defRPr/>
            </a:pPr>
            <a:endParaRPr lang="tr-TR" sz="2200" dirty="0">
              <a:latin typeface="Cambria" panose="02040503050406030204" pitchFamily="18" charset="0"/>
              <a:ea typeface="Cambria" panose="02040503050406030204" pitchFamily="18" charset="0"/>
              <a:cs typeface="Times New Roman" panose="02020603050405020304" pitchFamily="18" charset="0"/>
            </a:endParaRPr>
          </a:p>
          <a:p>
            <a:pPr marL="0" indent="0">
              <a:buClr>
                <a:schemeClr val="accent4">
                  <a:lumMod val="60000"/>
                  <a:lumOff val="40000"/>
                </a:schemeClr>
              </a:buClr>
              <a:buNone/>
              <a:defRPr/>
            </a:pPr>
            <a:r>
              <a:rPr lang="tr-TR" sz="2200">
                <a:latin typeface="Cambria" panose="02040503050406030204" pitchFamily="18" charset="0"/>
                <a:ea typeface="Cambria" panose="02040503050406030204" pitchFamily="18" charset="0"/>
                <a:cs typeface="Times New Roman" panose="02020603050405020304" pitchFamily="18" charset="0"/>
              </a:rPr>
              <a:t>                                                   </a:t>
            </a:r>
            <a:r>
              <a:rPr lang="tr-TR" sz="2200" b="1" dirty="0">
                <a:latin typeface="Cambria" panose="02040503050406030204" pitchFamily="18" charset="0"/>
                <a:ea typeface="Cambria" panose="02040503050406030204" pitchFamily="18" charset="0"/>
                <a:cs typeface="Times New Roman" panose="02020603050405020304" pitchFamily="18" charset="0"/>
              </a:rPr>
              <a:t>Diyetteki oranı             </a:t>
            </a:r>
            <a:r>
              <a:rPr lang="tr-TR" sz="2200" dirty="0">
                <a:latin typeface="Cambria" panose="02040503050406030204" pitchFamily="18" charset="0"/>
                <a:ea typeface="Cambria" panose="02040503050406030204" pitchFamily="18" charset="0"/>
                <a:cs typeface="Times New Roman" panose="02020603050405020304" pitchFamily="18" charset="0"/>
              </a:rPr>
              <a:t>Emilim </a:t>
            </a:r>
            <a:r>
              <a:rPr lang="tr-TR" sz="2200">
                <a:latin typeface="Cambria" panose="02040503050406030204" pitchFamily="18" charset="0"/>
                <a:ea typeface="Cambria" panose="02040503050406030204" pitchFamily="18" charset="0"/>
                <a:cs typeface="Times New Roman" panose="02020603050405020304" pitchFamily="18" charset="0"/>
              </a:rPr>
              <a:t>oranı </a:t>
            </a:r>
          </a:p>
          <a:p>
            <a:pPr marL="0" indent="0">
              <a:buClr>
                <a:schemeClr val="accent4">
                  <a:lumMod val="60000"/>
                  <a:lumOff val="40000"/>
                </a:schemeClr>
              </a:buClr>
              <a:buNone/>
              <a:defRPr/>
            </a:pPr>
            <a:endParaRPr lang="tr-TR" sz="2200" dirty="0">
              <a:latin typeface="Cambria" panose="02040503050406030204" pitchFamily="18" charset="0"/>
              <a:ea typeface="Cambria" panose="02040503050406030204" pitchFamily="18" charset="0"/>
              <a:cs typeface="Times New Roman" panose="02020603050405020304" pitchFamily="18" charset="0"/>
            </a:endParaRPr>
          </a:p>
          <a:p>
            <a:pPr>
              <a:buClr>
                <a:schemeClr val="accent4">
                  <a:lumMod val="60000"/>
                  <a:lumOff val="40000"/>
                </a:schemeClr>
              </a:buClr>
              <a:buFont typeface="Wingdings" panose="05000000000000000000" pitchFamily="2" charset="2"/>
              <a:buChar char="q"/>
              <a:defRPr/>
            </a:pPr>
            <a:r>
              <a:rPr lang="tr-TR" sz="2200" b="1" dirty="0">
                <a:latin typeface="Cambria" panose="02040503050406030204" pitchFamily="18" charset="0"/>
                <a:ea typeface="Cambria" panose="02040503050406030204" pitchFamily="18" charset="0"/>
                <a:cs typeface="Times New Roman" panose="02020603050405020304" pitchFamily="18" charset="0"/>
              </a:rPr>
              <a:t>Hem </a:t>
            </a:r>
            <a:r>
              <a:rPr lang="tr-TR" sz="2200" b="1">
                <a:latin typeface="Cambria" panose="02040503050406030204" pitchFamily="18" charset="0"/>
                <a:ea typeface="Cambria" panose="02040503050406030204" pitchFamily="18" charset="0"/>
                <a:cs typeface="Times New Roman" panose="02020603050405020304" pitchFamily="18" charset="0"/>
              </a:rPr>
              <a:t>demiri </a:t>
            </a:r>
            <a:r>
              <a:rPr lang="tr-TR" sz="2200">
                <a:solidFill>
                  <a:schemeClr val="tx1"/>
                </a:solidFill>
                <a:latin typeface="Cambria" panose="02040503050406030204" pitchFamily="18" charset="0"/>
                <a:ea typeface="Cambria" panose="02040503050406030204" pitchFamily="18" charset="0"/>
              </a:rPr>
              <a:t>(</a:t>
            </a:r>
            <a:r>
              <a:rPr lang="tr-TR" sz="2200">
                <a:solidFill>
                  <a:schemeClr val="tx1"/>
                </a:solidFill>
                <a:latin typeface="Cambria" panose="02040503050406030204" pitchFamily="18" charset="0"/>
                <a:ea typeface="Cambria" panose="02040503050406030204" pitchFamily="18" charset="0"/>
                <a:cs typeface="Times New Roman" pitchFamily="18" charset="0"/>
              </a:rPr>
              <a:t>Fe</a:t>
            </a:r>
            <a:r>
              <a:rPr lang="tr-TR" sz="2200" baseline="30000">
                <a:solidFill>
                  <a:schemeClr val="tx1"/>
                </a:solidFill>
                <a:latin typeface="Cambria" panose="02040503050406030204" pitchFamily="18" charset="0"/>
                <a:ea typeface="Cambria" panose="02040503050406030204" pitchFamily="18" charset="0"/>
                <a:cs typeface="Times New Roman" pitchFamily="18" charset="0"/>
              </a:rPr>
              <a:t>+2 </a:t>
            </a:r>
            <a:r>
              <a:rPr lang="tr-TR" sz="2200">
                <a:solidFill>
                  <a:schemeClr val="tx1"/>
                </a:solidFill>
                <a:latin typeface="Cambria" panose="02040503050406030204" pitchFamily="18" charset="0"/>
                <a:ea typeface="Cambria" panose="02040503050406030204" pitchFamily="18" charset="0"/>
              </a:rPr>
              <a:t>)</a:t>
            </a:r>
            <a:r>
              <a:rPr lang="tr-TR" sz="2200" b="1">
                <a:latin typeface="Cambria" panose="02040503050406030204" pitchFamily="18" charset="0"/>
                <a:ea typeface="Cambria" panose="02040503050406030204" pitchFamily="18" charset="0"/>
                <a:cs typeface="Times New Roman" panose="02020603050405020304" pitchFamily="18" charset="0"/>
              </a:rPr>
              <a:t>                 </a:t>
            </a:r>
            <a:r>
              <a:rPr lang="tr-TR" sz="2200" dirty="0">
                <a:latin typeface="Cambria" panose="02040503050406030204" pitchFamily="18" charset="0"/>
                <a:ea typeface="Cambria" panose="02040503050406030204" pitchFamily="18" charset="0"/>
                <a:cs typeface="Times New Roman" panose="02020603050405020304" pitchFamily="18" charset="0"/>
              </a:rPr>
              <a:t>%10                              %20-30 </a:t>
            </a:r>
          </a:p>
          <a:p>
            <a:pPr>
              <a:buClr>
                <a:schemeClr val="accent4">
                  <a:lumMod val="60000"/>
                  <a:lumOff val="40000"/>
                </a:schemeClr>
              </a:buClr>
              <a:buFont typeface="Wingdings" panose="05000000000000000000" pitchFamily="2" charset="2"/>
              <a:buChar char="q"/>
              <a:defRPr/>
            </a:pPr>
            <a:r>
              <a:rPr lang="tr-TR" sz="2200" b="1" err="1">
                <a:latin typeface="Cambria" panose="02040503050406030204" pitchFamily="18" charset="0"/>
                <a:ea typeface="Cambria" panose="02040503050406030204" pitchFamily="18" charset="0"/>
                <a:cs typeface="Times New Roman" panose="02020603050405020304" pitchFamily="18" charset="0"/>
              </a:rPr>
              <a:t>Non</a:t>
            </a:r>
            <a:r>
              <a:rPr lang="tr-TR" sz="2200" b="1">
                <a:latin typeface="Cambria" panose="02040503050406030204" pitchFamily="18" charset="0"/>
                <a:ea typeface="Cambria" panose="02040503050406030204" pitchFamily="18" charset="0"/>
                <a:cs typeface="Times New Roman" panose="02020603050405020304" pitchFamily="18" charset="0"/>
              </a:rPr>
              <a:t>-hem demiri</a:t>
            </a:r>
            <a:r>
              <a:rPr lang="tr-TR" sz="2200">
                <a:solidFill>
                  <a:schemeClr val="tx1"/>
                </a:solidFill>
                <a:latin typeface="Cambria" panose="02040503050406030204" pitchFamily="18" charset="0"/>
                <a:ea typeface="Cambria" panose="02040503050406030204" pitchFamily="18" charset="0"/>
                <a:cs typeface="Times New Roman" pitchFamily="18" charset="0"/>
              </a:rPr>
              <a:t> (Fe</a:t>
            </a:r>
            <a:r>
              <a:rPr lang="tr-TR" sz="2200" baseline="30000">
                <a:solidFill>
                  <a:schemeClr val="tx1"/>
                </a:solidFill>
                <a:latin typeface="Cambria" panose="02040503050406030204" pitchFamily="18" charset="0"/>
                <a:ea typeface="Cambria" panose="02040503050406030204" pitchFamily="18" charset="0"/>
                <a:cs typeface="Times New Roman" pitchFamily="18" charset="0"/>
              </a:rPr>
              <a:t>+3</a:t>
            </a:r>
            <a:r>
              <a:rPr lang="tr-TR" sz="2200">
                <a:solidFill>
                  <a:schemeClr val="tx1"/>
                </a:solidFill>
                <a:latin typeface="Cambria" panose="02040503050406030204" pitchFamily="18" charset="0"/>
                <a:ea typeface="Cambria" panose="02040503050406030204" pitchFamily="18" charset="0"/>
                <a:cs typeface="Times New Roman" pitchFamily="18" charset="0"/>
              </a:rPr>
              <a:t>)</a:t>
            </a:r>
            <a:r>
              <a:rPr lang="tr-TR" sz="2200" b="1">
                <a:latin typeface="Cambria" panose="02040503050406030204" pitchFamily="18" charset="0"/>
                <a:ea typeface="Cambria" panose="02040503050406030204" pitchFamily="18" charset="0"/>
                <a:cs typeface="Times New Roman" panose="02020603050405020304" pitchFamily="18" charset="0"/>
              </a:rPr>
              <a:t>         </a:t>
            </a:r>
            <a:r>
              <a:rPr lang="tr-TR" sz="2200" dirty="0">
                <a:latin typeface="Cambria" panose="02040503050406030204" pitchFamily="18" charset="0"/>
                <a:ea typeface="Cambria" panose="02040503050406030204" pitchFamily="18" charset="0"/>
                <a:cs typeface="Times New Roman" panose="02020603050405020304" pitchFamily="18" charset="0"/>
              </a:rPr>
              <a:t>%90                              % </a:t>
            </a:r>
            <a:r>
              <a:rPr lang="tr-TR" sz="2200">
                <a:latin typeface="Cambria" panose="02040503050406030204" pitchFamily="18" charset="0"/>
                <a:ea typeface="Cambria" panose="02040503050406030204" pitchFamily="18" charset="0"/>
                <a:cs typeface="Times New Roman" panose="02020603050405020304" pitchFamily="18" charset="0"/>
              </a:rPr>
              <a:t>5 </a:t>
            </a:r>
          </a:p>
          <a:p>
            <a:pPr>
              <a:buClr>
                <a:schemeClr val="accent4">
                  <a:lumMod val="60000"/>
                  <a:lumOff val="40000"/>
                </a:schemeClr>
              </a:buClr>
              <a:buFont typeface="Wingdings" panose="05000000000000000000" pitchFamily="2" charset="2"/>
              <a:buChar char="q"/>
              <a:defRPr/>
            </a:pPr>
            <a:endParaRPr lang="tr-TR" sz="2200">
              <a:latin typeface="Cambria" panose="02040503050406030204" pitchFamily="18" charset="0"/>
              <a:ea typeface="Cambria" panose="02040503050406030204" pitchFamily="18" charset="0"/>
              <a:cs typeface="Times New Roman" panose="02020603050405020304" pitchFamily="18" charset="0"/>
            </a:endParaRPr>
          </a:p>
          <a:p>
            <a:pPr>
              <a:buClr>
                <a:schemeClr val="accent4">
                  <a:lumMod val="60000"/>
                  <a:lumOff val="40000"/>
                </a:schemeClr>
              </a:buClr>
              <a:buFont typeface="Wingdings" panose="05000000000000000000" pitchFamily="2" charset="2"/>
              <a:buChar char="q"/>
              <a:defRPr/>
            </a:pPr>
            <a:endParaRPr lang="tr-TR" sz="2200">
              <a:latin typeface="Cambria" panose="02040503050406030204" pitchFamily="18" charset="0"/>
              <a:ea typeface="Cambria" panose="02040503050406030204" pitchFamily="18" charset="0"/>
              <a:cs typeface="Times New Roman" panose="02020603050405020304" pitchFamily="18" charset="0"/>
            </a:endParaRPr>
          </a:p>
          <a:p>
            <a:pPr>
              <a:buClr>
                <a:schemeClr val="accent4">
                  <a:lumMod val="60000"/>
                  <a:lumOff val="40000"/>
                </a:schemeClr>
              </a:buClr>
              <a:buFont typeface="Wingdings" panose="05000000000000000000" pitchFamily="2" charset="2"/>
              <a:buChar char="q"/>
              <a:defRPr/>
            </a:pPr>
            <a:r>
              <a:rPr lang="tr-TR" sz="2200" spc="220">
                <a:latin typeface="Cambria" panose="02040503050406030204" pitchFamily="18" charset="0"/>
                <a:ea typeface="Cambria" panose="02040503050406030204" pitchFamily="18" charset="0"/>
                <a:cs typeface="Cambria"/>
              </a:rPr>
              <a:t>Önemli </a:t>
            </a:r>
            <a:r>
              <a:rPr lang="tr-TR" sz="2200" spc="160">
                <a:latin typeface="Cambria" panose="02040503050406030204" pitchFamily="18" charset="0"/>
                <a:ea typeface="Cambria" panose="02040503050406030204" pitchFamily="18" charset="0"/>
                <a:cs typeface="Cambria"/>
              </a:rPr>
              <a:t>olan </a:t>
            </a:r>
            <a:r>
              <a:rPr lang="tr-TR" sz="2200" spc="140">
                <a:latin typeface="Cambria" panose="02040503050406030204" pitchFamily="18" charset="0"/>
                <a:ea typeface="Cambria" panose="02040503050406030204" pitchFamily="18" charset="0"/>
                <a:cs typeface="Cambria"/>
              </a:rPr>
              <a:t>besinlerin </a:t>
            </a:r>
            <a:r>
              <a:rPr lang="tr-TR" sz="2200" spc="145">
                <a:latin typeface="Cambria" panose="02040503050406030204" pitchFamily="18" charset="0"/>
                <a:ea typeface="Cambria" panose="02040503050406030204" pitchFamily="18" charset="0"/>
                <a:cs typeface="Cambria"/>
              </a:rPr>
              <a:t> </a:t>
            </a:r>
            <a:r>
              <a:rPr lang="tr-TR" sz="2200" spc="160">
                <a:latin typeface="Cambria" panose="02040503050406030204" pitchFamily="18" charset="0"/>
                <a:ea typeface="Cambria" panose="02040503050406030204" pitchFamily="18" charset="0"/>
                <a:cs typeface="Cambria"/>
              </a:rPr>
              <a:t>içerdiği demirde</a:t>
            </a:r>
            <a:r>
              <a:rPr lang="tr-TR" sz="2200" spc="180">
                <a:latin typeface="Cambria" panose="02040503050406030204" pitchFamily="18" charset="0"/>
                <a:ea typeface="Cambria" panose="02040503050406030204" pitchFamily="18" charset="0"/>
                <a:cs typeface="Cambria"/>
              </a:rPr>
              <a:t>n </a:t>
            </a:r>
            <a:r>
              <a:rPr lang="tr-TR" sz="2200" spc="240">
                <a:latin typeface="Cambria" panose="02040503050406030204" pitchFamily="18" charset="0"/>
                <a:ea typeface="Cambria" panose="02040503050406030204" pitchFamily="18" charset="0"/>
                <a:cs typeface="Cambria"/>
              </a:rPr>
              <a:t>çok</a:t>
            </a:r>
            <a:r>
              <a:rPr lang="tr-TR" sz="2200">
                <a:latin typeface="Cambria" panose="02040503050406030204" pitchFamily="18" charset="0"/>
                <a:ea typeface="Cambria" panose="02040503050406030204" pitchFamily="18" charset="0"/>
                <a:cs typeface="Cambria"/>
              </a:rPr>
              <a:t> </a:t>
            </a:r>
            <a:r>
              <a:rPr lang="tr-TR" sz="2200" spc="200">
                <a:latin typeface="Cambria" panose="02040503050406030204" pitchFamily="18" charset="0"/>
                <a:ea typeface="Cambria" panose="02040503050406030204" pitchFamily="18" charset="0"/>
                <a:cs typeface="Cambria"/>
              </a:rPr>
              <a:t>ne </a:t>
            </a:r>
            <a:r>
              <a:rPr lang="tr-TR" sz="2200" spc="155">
                <a:latin typeface="Cambria" panose="02040503050406030204" pitchFamily="18" charset="0"/>
                <a:ea typeface="Cambria" panose="02040503050406030204" pitchFamily="18" charset="0"/>
                <a:cs typeface="Cambria"/>
              </a:rPr>
              <a:t>kadarının </a:t>
            </a:r>
            <a:r>
              <a:rPr lang="tr-TR" sz="2200" spc="250">
                <a:latin typeface="Cambria" panose="02040503050406030204" pitchFamily="18" charset="0"/>
                <a:ea typeface="Cambria" panose="02040503050406030204" pitchFamily="18" charset="0"/>
                <a:cs typeface="Cambria"/>
              </a:rPr>
              <a:t>vücut </a:t>
            </a:r>
            <a:r>
              <a:rPr lang="tr-TR" sz="2200" spc="254">
                <a:latin typeface="Cambria" panose="02040503050406030204" pitchFamily="18" charset="0"/>
                <a:ea typeface="Cambria" panose="02040503050406030204" pitchFamily="18" charset="0"/>
                <a:cs typeface="Cambria"/>
              </a:rPr>
              <a:t> </a:t>
            </a:r>
            <a:r>
              <a:rPr lang="tr-TR" sz="2200" spc="165">
                <a:latin typeface="Cambria" panose="02040503050406030204" pitchFamily="18" charset="0"/>
                <a:ea typeface="Cambria" panose="02040503050406030204" pitchFamily="18" charset="0"/>
                <a:cs typeface="Cambria"/>
              </a:rPr>
              <a:t>tarafından </a:t>
            </a:r>
            <a:r>
              <a:rPr lang="tr-TR" sz="2200" spc="135">
                <a:latin typeface="Cambria" panose="02040503050406030204" pitchFamily="18" charset="0"/>
                <a:ea typeface="Cambria" panose="02040503050406030204" pitchFamily="18" charset="0"/>
                <a:cs typeface="Cambria"/>
              </a:rPr>
              <a:t>emilebildiğidir</a:t>
            </a:r>
            <a:endParaRPr lang="tr-TR" sz="2200">
              <a:latin typeface="Cambria" panose="02040503050406030204" pitchFamily="18" charset="0"/>
              <a:ea typeface="Cambria" panose="02040503050406030204" pitchFamily="18" charset="0"/>
              <a:cs typeface="Cambria"/>
            </a:endParaRPr>
          </a:p>
          <a:p>
            <a:pPr>
              <a:buClr>
                <a:schemeClr val="accent4">
                  <a:lumMod val="60000"/>
                  <a:lumOff val="40000"/>
                </a:schemeClr>
              </a:buClr>
              <a:buFont typeface="Wingdings" panose="05000000000000000000" pitchFamily="2" charset="2"/>
              <a:buChar char="q"/>
              <a:defRPr/>
            </a:pPr>
            <a:endParaRPr lang="tr-TR" sz="2200">
              <a:latin typeface="Cambria" panose="02040503050406030204" pitchFamily="18" charset="0"/>
              <a:ea typeface="Cambria" panose="02040503050406030204" pitchFamily="18" charset="0"/>
              <a:cs typeface="Times New Roman" panose="02020603050405020304" pitchFamily="18" charset="0"/>
            </a:endParaRPr>
          </a:p>
          <a:p>
            <a:pPr marL="0" indent="0">
              <a:buClr>
                <a:schemeClr val="tx1"/>
              </a:buClr>
              <a:buNone/>
              <a:defRPr/>
            </a:pPr>
            <a:endParaRPr lang="tr-TR" sz="2200">
              <a:latin typeface="Cambria" panose="02040503050406030204" pitchFamily="18" charset="0"/>
              <a:ea typeface="Cambria" panose="02040503050406030204" pitchFamily="18" charset="0"/>
              <a:cs typeface="Times New Roman" panose="02020603050405020304" pitchFamily="18" charset="0"/>
            </a:endParaRPr>
          </a:p>
        </p:txBody>
      </p:sp>
      <p:sp>
        <p:nvSpPr>
          <p:cNvPr id="3" name="Metin kutusu 2">
            <a:extLst>
              <a:ext uri="{FF2B5EF4-FFF2-40B4-BE49-F238E27FC236}">
                <a16:creationId xmlns:a16="http://schemas.microsoft.com/office/drawing/2014/main" id="{B00622D9-9AB0-9EEF-57DC-C75B6D394352}"/>
              </a:ext>
            </a:extLst>
          </p:cNvPr>
          <p:cNvSpPr txBox="1"/>
          <p:nvPr/>
        </p:nvSpPr>
        <p:spPr>
          <a:xfrm>
            <a:off x="1583345" y="634543"/>
            <a:ext cx="5977310" cy="646331"/>
          </a:xfrm>
          <a:prstGeom prst="rect">
            <a:avLst/>
          </a:prstGeom>
          <a:solidFill>
            <a:schemeClr val="accent4">
              <a:lumMod val="60000"/>
              <a:lumOff val="40000"/>
            </a:schemeClr>
          </a:solidFill>
        </p:spPr>
        <p:txBody>
          <a:bodyPr wrap="square">
            <a:spAutoFit/>
          </a:bodyPr>
          <a:lstStyle/>
          <a:p>
            <a:r>
              <a:rPr lang="tr-TR" sz="3600" i="0" spc="229">
                <a:solidFill>
                  <a:srgbClr val="FFFFFF"/>
                </a:solidFill>
                <a:latin typeface="Cambria"/>
                <a:cs typeface="Cambria"/>
              </a:rPr>
              <a:t>Yiyeceklerin </a:t>
            </a:r>
            <a:r>
              <a:rPr lang="tr-TR" sz="3600" i="0" spc="220">
                <a:solidFill>
                  <a:srgbClr val="FFFFFF"/>
                </a:solidFill>
                <a:latin typeface="Cambria"/>
                <a:cs typeface="Cambria"/>
              </a:rPr>
              <a:t>Demir</a:t>
            </a:r>
            <a:r>
              <a:rPr lang="tr-TR" sz="3600" spc="220">
                <a:solidFill>
                  <a:srgbClr val="FFFFFF"/>
                </a:solidFill>
                <a:latin typeface="Cambria"/>
                <a:cs typeface="Cambria"/>
              </a:rPr>
              <a:t> </a:t>
            </a:r>
            <a:r>
              <a:rPr lang="tr-TR" sz="3600" i="0" spc="200">
                <a:solidFill>
                  <a:srgbClr val="FFFFFF"/>
                </a:solidFill>
                <a:latin typeface="Cambria"/>
                <a:cs typeface="Cambria"/>
              </a:rPr>
              <a:t>İçeriği</a:t>
            </a:r>
            <a:endParaRPr lang="tr-TR" sz="3600"/>
          </a:p>
        </p:txBody>
      </p:sp>
    </p:spTree>
    <p:extLst>
      <p:ext uri="{BB962C8B-B14F-4D97-AF65-F5344CB8AC3E}">
        <p14:creationId xmlns:p14="http://schemas.microsoft.com/office/powerpoint/2010/main" val="8621729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90600" y="1375022"/>
            <a:ext cx="7209155" cy="514350"/>
          </a:xfrm>
          <a:prstGeom prst="rect">
            <a:avLst/>
          </a:prstGeom>
          <a:solidFill>
            <a:schemeClr val="accent4">
              <a:lumMod val="40000"/>
              <a:lumOff val="60000"/>
            </a:schemeClr>
          </a:solidFill>
        </p:spPr>
        <p:txBody>
          <a:bodyPr vert="horz" wrap="square" lIns="0" tIns="13335" rIns="0" bIns="0" rtlCol="0">
            <a:spAutoFit/>
          </a:bodyPr>
          <a:lstStyle/>
          <a:p>
            <a:pPr marL="12700">
              <a:lnSpc>
                <a:spcPct val="100000"/>
              </a:lnSpc>
              <a:spcBef>
                <a:spcPts val="105"/>
              </a:spcBef>
              <a:tabLst>
                <a:tab pos="939165" algn="l"/>
                <a:tab pos="1558925" algn="l"/>
                <a:tab pos="2363470" algn="l"/>
                <a:tab pos="3574415" algn="l"/>
                <a:tab pos="4193540" algn="l"/>
                <a:tab pos="5567045" algn="l"/>
              </a:tabLst>
            </a:pPr>
            <a:r>
              <a:rPr sz="3200" i="0" spc="325" dirty="0">
                <a:solidFill>
                  <a:schemeClr val="tx1"/>
                </a:solidFill>
                <a:latin typeface="Cambria"/>
                <a:cs typeface="Cambria"/>
              </a:rPr>
              <a:t>Çay	</a:t>
            </a:r>
            <a:r>
              <a:rPr sz="3200" i="0" spc="190" dirty="0">
                <a:solidFill>
                  <a:schemeClr val="tx1"/>
                </a:solidFill>
                <a:latin typeface="Cambria"/>
                <a:cs typeface="Cambria"/>
              </a:rPr>
              <a:t>ve	</a:t>
            </a:r>
            <a:r>
              <a:rPr sz="3200" i="0" spc="229" dirty="0">
                <a:solidFill>
                  <a:schemeClr val="tx1"/>
                </a:solidFill>
                <a:latin typeface="Cambria"/>
                <a:cs typeface="Cambria"/>
              </a:rPr>
              <a:t>süt	</a:t>
            </a:r>
            <a:r>
              <a:rPr sz="3200" i="0" spc="175" dirty="0">
                <a:solidFill>
                  <a:schemeClr val="tx1"/>
                </a:solidFill>
                <a:latin typeface="Cambria"/>
                <a:cs typeface="Cambria"/>
              </a:rPr>
              <a:t>alımı	</a:t>
            </a:r>
            <a:r>
              <a:rPr sz="3200" i="0" spc="190" dirty="0">
                <a:solidFill>
                  <a:schemeClr val="tx1"/>
                </a:solidFill>
                <a:latin typeface="Cambria"/>
                <a:cs typeface="Cambria"/>
              </a:rPr>
              <a:t>ve	</a:t>
            </a:r>
            <a:r>
              <a:rPr sz="3200" i="0" spc="155" dirty="0">
                <a:solidFill>
                  <a:schemeClr val="tx1"/>
                </a:solidFill>
                <a:latin typeface="Cambria"/>
                <a:cs typeface="Cambria"/>
              </a:rPr>
              <a:t>demir	</a:t>
            </a:r>
            <a:r>
              <a:rPr sz="3200" i="0" spc="195" dirty="0">
                <a:solidFill>
                  <a:schemeClr val="tx1"/>
                </a:solidFill>
                <a:latin typeface="Cambria"/>
                <a:cs typeface="Cambria"/>
              </a:rPr>
              <a:t>emilimi</a:t>
            </a:r>
            <a:endParaRPr sz="3200">
              <a:solidFill>
                <a:schemeClr val="tx1"/>
              </a:solidFill>
              <a:latin typeface="Cambria"/>
              <a:cs typeface="Cambria"/>
            </a:endParaRPr>
          </a:p>
        </p:txBody>
      </p:sp>
      <p:pic>
        <p:nvPicPr>
          <p:cNvPr id="21" name="Resim 20">
            <a:extLst>
              <a:ext uri="{FF2B5EF4-FFF2-40B4-BE49-F238E27FC236}">
                <a16:creationId xmlns:a16="http://schemas.microsoft.com/office/drawing/2014/main" id="{12A4855B-FEF5-40E0-61EA-601A63A7B139}"/>
              </a:ext>
            </a:extLst>
          </p:cNvPr>
          <p:cNvPicPr>
            <a:picLocks noChangeAspect="1"/>
          </p:cNvPicPr>
          <p:nvPr/>
        </p:nvPicPr>
        <p:blipFill>
          <a:blip r:embed="rId2"/>
          <a:stretch>
            <a:fillRect/>
          </a:stretch>
        </p:blipFill>
        <p:spPr>
          <a:xfrm>
            <a:off x="1828800" y="2514600"/>
            <a:ext cx="5267364" cy="2838471"/>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38200" y="609600"/>
            <a:ext cx="7467600" cy="690574"/>
          </a:xfrm>
          <a:prstGeom prst="rect">
            <a:avLst/>
          </a:prstGeom>
          <a:solidFill>
            <a:schemeClr val="accent4">
              <a:lumMod val="60000"/>
              <a:lumOff val="40000"/>
            </a:schemeClr>
          </a:solidFill>
        </p:spPr>
        <p:txBody>
          <a:bodyPr vert="horz" wrap="square" lIns="0" tIns="13335" rIns="0" bIns="0" rtlCol="0">
            <a:spAutoFit/>
          </a:bodyPr>
          <a:lstStyle/>
          <a:p>
            <a:pPr marL="12700">
              <a:lnSpc>
                <a:spcPct val="100000"/>
              </a:lnSpc>
              <a:spcBef>
                <a:spcPts val="105"/>
              </a:spcBef>
            </a:pPr>
            <a:r>
              <a:rPr sz="4400" i="0" spc="245">
                <a:solidFill>
                  <a:srgbClr val="FFFFFF"/>
                </a:solidFill>
                <a:latin typeface="Cambria"/>
                <a:cs typeface="Cambria"/>
              </a:rPr>
              <a:t>Demir</a:t>
            </a:r>
            <a:r>
              <a:rPr lang="tr-TR" sz="4400" i="0" spc="245">
                <a:solidFill>
                  <a:srgbClr val="FFFFFF"/>
                </a:solidFill>
                <a:latin typeface="Cambria"/>
                <a:cs typeface="Cambria"/>
              </a:rPr>
              <a:t> eksikliği nedenleri</a:t>
            </a:r>
            <a:endParaRPr sz="4400">
              <a:latin typeface="Cambria"/>
              <a:cs typeface="Cambria"/>
            </a:endParaRPr>
          </a:p>
        </p:txBody>
      </p:sp>
      <p:sp>
        <p:nvSpPr>
          <p:cNvPr id="4" name="İçerik Yer Tutucusu 2">
            <a:extLst>
              <a:ext uri="{FF2B5EF4-FFF2-40B4-BE49-F238E27FC236}">
                <a16:creationId xmlns:a16="http://schemas.microsoft.com/office/drawing/2014/main" id="{0FE154FE-9208-0C3B-9882-C5B2D3CD5D5F}"/>
              </a:ext>
            </a:extLst>
          </p:cNvPr>
          <p:cNvSpPr txBox="1">
            <a:spLocks/>
          </p:cNvSpPr>
          <p:nvPr/>
        </p:nvSpPr>
        <p:spPr>
          <a:xfrm>
            <a:off x="838200" y="1676400"/>
            <a:ext cx="7498080" cy="4800600"/>
          </a:xfrm>
          <a:prstGeom prst="rect">
            <a:avLst/>
          </a:prstGeom>
        </p:spPr>
        <p:txBody>
          <a:bodyPr numCol="2">
            <a:normAutofit fontScale="92500" lnSpcReduction="2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buClr>
                <a:schemeClr val="tx1"/>
              </a:buClr>
              <a:buFont typeface="Wingdings" panose="05000000000000000000" pitchFamily="2" charset="2"/>
              <a:buChar char="Ø"/>
            </a:pPr>
            <a:r>
              <a:rPr lang="tr-TR" b="1">
                <a:latin typeface="Cambria" panose="02040503050406030204" pitchFamily="18" charset="0"/>
                <a:ea typeface="Cambria" panose="02040503050406030204" pitchFamily="18" charset="0"/>
              </a:rPr>
              <a:t>Diyet; </a:t>
            </a:r>
          </a:p>
          <a:p>
            <a:pPr lvl="1">
              <a:buClr>
                <a:schemeClr val="tx1"/>
              </a:buClr>
            </a:pPr>
            <a:r>
              <a:rPr lang="tr-TR">
                <a:latin typeface="Cambria" panose="02040503050406030204" pitchFamily="18" charset="0"/>
                <a:ea typeface="Cambria" panose="02040503050406030204" pitchFamily="18" charset="0"/>
              </a:rPr>
              <a:t>Erken inek sütü alımı </a:t>
            </a:r>
          </a:p>
          <a:p>
            <a:pPr lvl="1">
              <a:buClr>
                <a:schemeClr val="tx1"/>
              </a:buClr>
            </a:pPr>
            <a:r>
              <a:rPr lang="tr-TR">
                <a:latin typeface="Cambria" panose="02040503050406030204" pitchFamily="18" charset="0"/>
                <a:ea typeface="Cambria" panose="02040503050406030204" pitchFamily="18" charset="0"/>
              </a:rPr>
              <a:t>Katı gıdalara erken geçilmesi </a:t>
            </a:r>
          </a:p>
          <a:p>
            <a:pPr lvl="1">
              <a:buClr>
                <a:schemeClr val="tx1"/>
              </a:buClr>
            </a:pPr>
            <a:r>
              <a:rPr lang="tr-TR">
                <a:latin typeface="Cambria" panose="02040503050406030204" pitchFamily="18" charset="0"/>
                <a:ea typeface="Cambria" panose="02040503050406030204" pitchFamily="18" charset="0"/>
              </a:rPr>
              <a:t>C vitamininin yetersiz alınması </a:t>
            </a:r>
          </a:p>
          <a:p>
            <a:pPr lvl="1">
              <a:buClr>
                <a:schemeClr val="tx1"/>
              </a:buClr>
            </a:pPr>
            <a:r>
              <a:rPr lang="tr-TR">
                <a:latin typeface="Cambria" panose="02040503050406030204" pitchFamily="18" charset="0"/>
                <a:ea typeface="Cambria" panose="02040503050406030204" pitchFamily="18" charset="0"/>
              </a:rPr>
              <a:t>Kırmızı etin az tüketilmesi </a:t>
            </a:r>
          </a:p>
          <a:p>
            <a:pPr lvl="1">
              <a:buClr>
                <a:schemeClr val="tx1"/>
              </a:buClr>
            </a:pPr>
            <a:r>
              <a:rPr lang="tr-TR">
                <a:latin typeface="Cambria" panose="02040503050406030204" pitchFamily="18" charset="0"/>
                <a:ea typeface="Cambria" panose="02040503050406030204" pitchFamily="18" charset="0"/>
              </a:rPr>
              <a:t>Fazla çay içilmesi </a:t>
            </a:r>
          </a:p>
          <a:p>
            <a:pPr lvl="1">
              <a:buClr>
                <a:schemeClr val="tx1"/>
              </a:buClr>
            </a:pPr>
            <a:r>
              <a:rPr lang="tr-TR">
                <a:latin typeface="Cambria" panose="02040503050406030204" pitchFamily="18" charset="0"/>
                <a:ea typeface="Cambria" panose="02040503050406030204" pitchFamily="18" charset="0"/>
              </a:rPr>
              <a:t>Anne sütünün 6 aydan sonra tek başına kullanılması </a:t>
            </a:r>
          </a:p>
          <a:p>
            <a:pPr lvl="1">
              <a:buClr>
                <a:schemeClr val="tx1"/>
              </a:buClr>
            </a:pPr>
            <a:r>
              <a:rPr lang="tr-TR">
                <a:latin typeface="Cambria" panose="02040503050406030204" pitchFamily="18" charset="0"/>
                <a:ea typeface="Cambria" panose="02040503050406030204" pitchFamily="18" charset="0"/>
              </a:rPr>
              <a:t>Düşük sosyoekonomik durum (sık infeksiyon geçirme) </a:t>
            </a:r>
          </a:p>
          <a:p>
            <a:pPr marL="0" indent="0">
              <a:buNone/>
            </a:pPr>
            <a:endParaRPr lang="tr-TR">
              <a:latin typeface="Cambria" panose="02040503050406030204" pitchFamily="18" charset="0"/>
              <a:ea typeface="Cambria" panose="02040503050406030204" pitchFamily="18" charset="0"/>
            </a:endParaRPr>
          </a:p>
          <a:p>
            <a:pPr>
              <a:buClr>
                <a:schemeClr val="tx1"/>
              </a:buClr>
              <a:buFont typeface="Wingdings" panose="05000000000000000000" pitchFamily="2" charset="2"/>
              <a:buChar char="Ø"/>
            </a:pPr>
            <a:r>
              <a:rPr lang="tr-TR" b="1">
                <a:latin typeface="Cambria" panose="02040503050406030204" pitchFamily="18" charset="0"/>
                <a:ea typeface="Cambria" panose="02040503050406030204" pitchFamily="18" charset="0"/>
              </a:rPr>
              <a:t>Artmış demir ihtiyacı; </a:t>
            </a:r>
          </a:p>
          <a:p>
            <a:pPr lvl="1">
              <a:buClr>
                <a:schemeClr val="tx1"/>
              </a:buClr>
            </a:pPr>
            <a:r>
              <a:rPr lang="tr-TR">
                <a:latin typeface="Cambria" panose="02040503050406030204" pitchFamily="18" charset="0"/>
                <a:ea typeface="Cambria" panose="02040503050406030204" pitchFamily="18" charset="0"/>
              </a:rPr>
              <a:t>Düşük doğum ağırlıklı bebekler </a:t>
            </a:r>
          </a:p>
          <a:p>
            <a:pPr lvl="1">
              <a:buClr>
                <a:schemeClr val="tx1"/>
              </a:buClr>
            </a:pPr>
            <a:r>
              <a:rPr lang="tr-TR">
                <a:latin typeface="Cambria" panose="02040503050406030204" pitchFamily="18" charset="0"/>
                <a:ea typeface="Cambria" panose="02040503050406030204" pitchFamily="18" charset="0"/>
              </a:rPr>
              <a:t>Prematüreler </a:t>
            </a:r>
          </a:p>
          <a:p>
            <a:pPr lvl="1">
              <a:buClr>
                <a:schemeClr val="tx1"/>
              </a:buClr>
            </a:pPr>
            <a:r>
              <a:rPr lang="tr-TR">
                <a:latin typeface="Cambria" panose="02040503050406030204" pitchFamily="18" charset="0"/>
                <a:ea typeface="Cambria" panose="02040503050406030204" pitchFamily="18" charset="0"/>
              </a:rPr>
              <a:t>Adolesan </a:t>
            </a:r>
          </a:p>
          <a:p>
            <a:pPr lvl="1">
              <a:buClr>
                <a:schemeClr val="tx1"/>
              </a:buClr>
            </a:pPr>
            <a:r>
              <a:rPr lang="tr-TR">
                <a:latin typeface="Cambria" panose="02040503050406030204" pitchFamily="18" charset="0"/>
                <a:ea typeface="Cambria" panose="02040503050406030204" pitchFamily="18" charset="0"/>
              </a:rPr>
              <a:t>Gebe </a:t>
            </a:r>
          </a:p>
          <a:p>
            <a:pPr>
              <a:buClr>
                <a:schemeClr val="tx1"/>
              </a:buClr>
              <a:buFont typeface="Wingdings" panose="05000000000000000000" pitchFamily="2" charset="2"/>
              <a:buChar char="Ø"/>
            </a:pPr>
            <a:r>
              <a:rPr lang="tr-TR" b="1">
                <a:latin typeface="Cambria" panose="02040503050406030204" pitchFamily="18" charset="0"/>
                <a:ea typeface="Cambria" panose="02040503050406030204" pitchFamily="18" charset="0"/>
              </a:rPr>
              <a:t>Kan kaybı </a:t>
            </a:r>
          </a:p>
          <a:p>
            <a:pPr>
              <a:buClr>
                <a:schemeClr val="tx1"/>
              </a:buClr>
              <a:buFont typeface="Wingdings" panose="05000000000000000000" pitchFamily="2" charset="2"/>
              <a:buChar char="Ø"/>
            </a:pPr>
            <a:r>
              <a:rPr lang="tr-TR" b="1">
                <a:latin typeface="Cambria" panose="02040503050406030204" pitchFamily="18" charset="0"/>
                <a:ea typeface="Cambria" panose="02040503050406030204" pitchFamily="18" charset="0"/>
              </a:rPr>
              <a:t>Azalmış emilim; </a:t>
            </a:r>
          </a:p>
          <a:p>
            <a:pPr lvl="1">
              <a:buClr>
                <a:schemeClr val="tx1"/>
              </a:buClr>
            </a:pPr>
            <a:r>
              <a:rPr lang="tr-TR">
                <a:latin typeface="Cambria" panose="02040503050406030204" pitchFamily="18" charset="0"/>
                <a:ea typeface="Cambria" panose="02040503050406030204" pitchFamily="18" charset="0"/>
              </a:rPr>
              <a:t>Antiasit tedavisi/yüksek gastrik pH </a:t>
            </a:r>
          </a:p>
          <a:p>
            <a:pPr lvl="1">
              <a:buClr>
                <a:schemeClr val="tx1"/>
              </a:buClr>
            </a:pPr>
            <a:r>
              <a:rPr lang="tr-TR">
                <a:latin typeface="Cambria" panose="02040503050406030204" pitchFamily="18" charset="0"/>
                <a:ea typeface="Cambria" panose="02040503050406030204" pitchFamily="18" charset="0"/>
              </a:rPr>
              <a:t>Malabsorbsiyonlar</a:t>
            </a:r>
          </a:p>
          <a:p>
            <a:pPr lvl="1">
              <a:buClr>
                <a:schemeClr val="tx1"/>
              </a:buClr>
            </a:pPr>
            <a:r>
              <a:rPr lang="tr-TR">
                <a:latin typeface="Cambria" panose="02040503050406030204" pitchFamily="18" charset="0"/>
                <a:ea typeface="Cambria" panose="02040503050406030204" pitchFamily="18" charset="0"/>
              </a:rPr>
              <a:t>H.pylori</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CBABCAD1-5BAD-9038-A85A-097D5704C5B5}"/>
              </a:ext>
            </a:extLst>
          </p:cNvPr>
          <p:cNvSpPr txBox="1"/>
          <p:nvPr/>
        </p:nvSpPr>
        <p:spPr>
          <a:xfrm>
            <a:off x="914400" y="1676400"/>
            <a:ext cx="7696200" cy="2862322"/>
          </a:xfrm>
          <a:prstGeom prst="rect">
            <a:avLst/>
          </a:prstGeom>
          <a:noFill/>
        </p:spPr>
        <p:txBody>
          <a:bodyPr wrap="square" numCol="2">
            <a:spAutoFit/>
          </a:bodyPr>
          <a:lstStyle/>
          <a:p>
            <a:pPr marL="342900" indent="-342900">
              <a:buFont typeface="Arial" panose="020B0604020202020204" pitchFamily="34" charset="0"/>
              <a:buChar char="•"/>
            </a:pPr>
            <a:r>
              <a:rPr lang="tr-TR" sz="2000">
                <a:latin typeface="Cambria" panose="02040503050406030204" pitchFamily="18" charset="0"/>
                <a:ea typeface="Cambria" panose="02040503050406030204" pitchFamily="18" charset="0"/>
              </a:rPr>
              <a:t>Solukluk, huzursuzluk, iştahsızlık </a:t>
            </a:r>
          </a:p>
          <a:p>
            <a:pPr marL="342900" indent="-342900">
              <a:buFont typeface="Arial" panose="020B0604020202020204" pitchFamily="34" charset="0"/>
              <a:buChar char="•"/>
            </a:pPr>
            <a:r>
              <a:rPr lang="tr-TR" sz="2000">
                <a:latin typeface="Cambria" panose="02040503050406030204" pitchFamily="18" charset="0"/>
                <a:ea typeface="Cambria" panose="02040503050406030204" pitchFamily="18" charset="0"/>
              </a:rPr>
              <a:t>Toprak yeme, pika </a:t>
            </a:r>
          </a:p>
          <a:p>
            <a:pPr marL="342900" indent="-342900">
              <a:buFont typeface="Arial" panose="020B0604020202020204" pitchFamily="34" charset="0"/>
              <a:buChar char="•"/>
            </a:pPr>
            <a:r>
              <a:rPr lang="tr-TR" sz="2000">
                <a:latin typeface="Cambria" panose="02040503050406030204" pitchFamily="18" charset="0"/>
                <a:ea typeface="Cambria" panose="02040503050406030204" pitchFamily="18" charset="0"/>
              </a:rPr>
              <a:t>Dikkat eksikliği </a:t>
            </a:r>
          </a:p>
          <a:p>
            <a:pPr marL="342900" indent="-342900">
              <a:buFont typeface="Arial" panose="020B0604020202020204" pitchFamily="34" charset="0"/>
              <a:buChar char="•"/>
            </a:pPr>
            <a:r>
              <a:rPr lang="tr-TR" sz="2000">
                <a:latin typeface="Cambria" panose="02040503050406030204" pitchFamily="18" charset="0"/>
                <a:ea typeface="Cambria" panose="02040503050406030204" pitchFamily="18" charset="0"/>
              </a:rPr>
              <a:t>Uyku bozuklukları </a:t>
            </a:r>
          </a:p>
          <a:p>
            <a:pPr marL="342900" indent="-342900">
              <a:buFont typeface="Arial" panose="020B0604020202020204" pitchFamily="34" charset="0"/>
              <a:buChar char="•"/>
            </a:pPr>
            <a:r>
              <a:rPr lang="tr-TR" sz="2000">
                <a:latin typeface="Cambria" panose="02040503050406030204" pitchFamily="18" charset="0"/>
                <a:ea typeface="Cambria" panose="02040503050406030204" pitchFamily="18" charset="0"/>
              </a:rPr>
              <a:t>Mental-motor gelişim testlerinde bozukluk</a:t>
            </a:r>
          </a:p>
          <a:p>
            <a:pPr marL="342900" indent="-342900">
              <a:buFont typeface="Arial" panose="020B0604020202020204" pitchFamily="34" charset="0"/>
              <a:buChar char="•"/>
            </a:pPr>
            <a:r>
              <a:rPr lang="tr-TR" sz="2000">
                <a:latin typeface="Cambria" panose="02040503050406030204" pitchFamily="18" charset="0"/>
                <a:ea typeface="Cambria" panose="02040503050406030204" pitchFamily="18" charset="0"/>
              </a:rPr>
              <a:t>Halsizlik, iştahsızlık </a:t>
            </a:r>
          </a:p>
          <a:p>
            <a:endParaRPr lang="tr-TR" sz="2000">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tr-TR" sz="2000">
                <a:latin typeface="Cambria" panose="02040503050406030204" pitchFamily="18" charset="0"/>
                <a:ea typeface="Cambria" panose="02040503050406030204" pitchFamily="18" charset="0"/>
              </a:rPr>
              <a:t>Çarpıntı, baş ağrısı, baş dönmesi, kulak çınlaması, nefes darlığı </a:t>
            </a:r>
          </a:p>
          <a:p>
            <a:pPr marL="342900" indent="-342900">
              <a:buFont typeface="Arial" panose="020B0604020202020204" pitchFamily="34" charset="0"/>
              <a:buChar char="•"/>
            </a:pPr>
            <a:r>
              <a:rPr lang="tr-TR" sz="2000">
                <a:latin typeface="Cambria" panose="02040503050406030204" pitchFamily="18" charset="0"/>
                <a:ea typeface="Cambria" panose="02040503050406030204" pitchFamily="18" charset="0"/>
              </a:rPr>
              <a:t>Saç dökülmesi </a:t>
            </a:r>
          </a:p>
          <a:p>
            <a:pPr marL="342900" indent="-342900">
              <a:buFont typeface="Arial" panose="020B0604020202020204" pitchFamily="34" charset="0"/>
              <a:buChar char="•"/>
            </a:pPr>
            <a:r>
              <a:rPr lang="tr-TR" sz="2000">
                <a:latin typeface="Cambria" panose="02040503050406030204" pitchFamily="18" charset="0"/>
                <a:ea typeface="Cambria" panose="02040503050406030204" pitchFamily="18" charset="0"/>
              </a:rPr>
              <a:t>Tırnaklarda kolay kırılma </a:t>
            </a:r>
          </a:p>
          <a:p>
            <a:pPr marL="342900" indent="-342900">
              <a:buFont typeface="Arial" panose="020B0604020202020204" pitchFamily="34" charset="0"/>
              <a:buChar char="•"/>
            </a:pPr>
            <a:r>
              <a:rPr lang="tr-TR" sz="2000">
                <a:latin typeface="Cambria" panose="02040503050406030204" pitchFamily="18" charset="0"/>
                <a:ea typeface="Cambria" panose="02040503050406030204" pitchFamily="18" charset="0"/>
              </a:rPr>
              <a:t>Kaşık tırnak, glossit, ağız kenarında ragat</a:t>
            </a:r>
          </a:p>
          <a:p>
            <a:pPr marL="342900" indent="-342900">
              <a:buFont typeface="Arial" panose="020B0604020202020204" pitchFamily="34" charset="0"/>
              <a:buChar char="•"/>
            </a:pPr>
            <a:r>
              <a:rPr lang="tr-TR" sz="2000">
                <a:latin typeface="Cambria" panose="02040503050406030204" pitchFamily="18" charset="0"/>
                <a:ea typeface="Cambria" panose="02040503050406030204" pitchFamily="18" charset="0"/>
              </a:rPr>
              <a:t>Üfürüm</a:t>
            </a:r>
          </a:p>
        </p:txBody>
      </p:sp>
      <p:pic>
        <p:nvPicPr>
          <p:cNvPr id="4" name="Picture 4" descr="Angular Cheilitis - Diş Estetiği ve Tedavisi">
            <a:extLst>
              <a:ext uri="{FF2B5EF4-FFF2-40B4-BE49-F238E27FC236}">
                <a16:creationId xmlns:a16="http://schemas.microsoft.com/office/drawing/2014/main" id="{47D0DD3F-3CD5-5A7E-B123-6F409391500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4480950"/>
            <a:ext cx="2829234" cy="15914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2" descr="DEMİR EKSİKLİĞİ ANEMİSİ - Prof.Dr. Orhan Şen">
            <a:extLst>
              <a:ext uri="{FF2B5EF4-FFF2-40B4-BE49-F238E27FC236}">
                <a16:creationId xmlns:a16="http://schemas.microsoft.com/office/drawing/2014/main" id="{66412B5D-71E7-883F-35F8-B68711F002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6634" y="4480950"/>
            <a:ext cx="2733366" cy="15914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Metin kutusu 6">
            <a:extLst>
              <a:ext uri="{FF2B5EF4-FFF2-40B4-BE49-F238E27FC236}">
                <a16:creationId xmlns:a16="http://schemas.microsoft.com/office/drawing/2014/main" id="{7A23DA64-28C9-1291-BB14-88F3512AE03B}"/>
              </a:ext>
            </a:extLst>
          </p:cNvPr>
          <p:cNvSpPr txBox="1"/>
          <p:nvPr/>
        </p:nvSpPr>
        <p:spPr>
          <a:xfrm>
            <a:off x="2057400" y="685800"/>
            <a:ext cx="4572000" cy="523220"/>
          </a:xfrm>
          <a:prstGeom prst="rect">
            <a:avLst/>
          </a:prstGeom>
          <a:solidFill>
            <a:schemeClr val="accent4">
              <a:lumMod val="40000"/>
              <a:lumOff val="60000"/>
            </a:schemeClr>
          </a:solidFill>
        </p:spPr>
        <p:txBody>
          <a:bodyPr wrap="square">
            <a:spAutoFit/>
          </a:bodyPr>
          <a:lstStyle/>
          <a:p>
            <a:pPr algn="ctr"/>
            <a:r>
              <a:rPr lang="tr-TR" sz="2800">
                <a:latin typeface="Cambria" panose="02040503050406030204" pitchFamily="18" charset="0"/>
                <a:ea typeface="Cambria" panose="02040503050406030204" pitchFamily="18" charset="0"/>
              </a:rPr>
              <a:t>Demir Eksikliği Belirtileri</a:t>
            </a:r>
          </a:p>
        </p:txBody>
      </p:sp>
    </p:spTree>
    <p:extLst>
      <p:ext uri="{BB962C8B-B14F-4D97-AF65-F5344CB8AC3E}">
        <p14:creationId xmlns:p14="http://schemas.microsoft.com/office/powerpoint/2010/main" val="40518333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1DD75F04-AB46-A9CF-87B6-4B401E617C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92100" y="682625"/>
            <a:ext cx="8559800" cy="6064250"/>
          </a:xfrm>
          <a:prstGeom prst="rect">
            <a:avLst/>
          </a:prstGeom>
          <a:noFill/>
        </p:spPr>
      </p:pic>
      <p:sp>
        <p:nvSpPr>
          <p:cNvPr id="4" name="Metin kutusu 3">
            <a:extLst>
              <a:ext uri="{FF2B5EF4-FFF2-40B4-BE49-F238E27FC236}">
                <a16:creationId xmlns:a16="http://schemas.microsoft.com/office/drawing/2014/main" id="{DD7E7E2B-B98B-2EC4-BDD1-5DBD7C4B48DC}"/>
              </a:ext>
            </a:extLst>
          </p:cNvPr>
          <p:cNvSpPr txBox="1"/>
          <p:nvPr/>
        </p:nvSpPr>
        <p:spPr>
          <a:xfrm>
            <a:off x="1066800" y="76200"/>
            <a:ext cx="6553200" cy="584775"/>
          </a:xfrm>
          <a:prstGeom prst="rect">
            <a:avLst/>
          </a:prstGeom>
          <a:solidFill>
            <a:schemeClr val="accent4">
              <a:lumMod val="40000"/>
              <a:lumOff val="60000"/>
            </a:schemeClr>
          </a:solidFill>
        </p:spPr>
        <p:txBody>
          <a:bodyPr wrap="square" rtlCol="0">
            <a:spAutoFit/>
          </a:bodyPr>
          <a:lstStyle/>
          <a:p>
            <a:pPr algn="ctr"/>
            <a:r>
              <a:rPr lang="tr-TR" sz="3200">
                <a:latin typeface="Cambria" panose="02040503050406030204" pitchFamily="18" charset="0"/>
                <a:ea typeface="Cambria" panose="02040503050406030204" pitchFamily="18" charset="0"/>
              </a:rPr>
              <a:t>Demir Eksikliği Tanı</a:t>
            </a:r>
          </a:p>
        </p:txBody>
      </p:sp>
      <mc:AlternateContent xmlns:mc="http://schemas.openxmlformats.org/markup-compatibility/2006" xmlns:p14="http://schemas.microsoft.com/office/powerpoint/2010/main">
        <mc:Choice Requires="p14">
          <p:contentPart p14:bwMode="auto" r:id="rId3">
            <p14:nvContentPartPr>
              <p14:cNvPr id="13" name="Mürekkep 12">
                <a:extLst>
                  <a:ext uri="{FF2B5EF4-FFF2-40B4-BE49-F238E27FC236}">
                    <a16:creationId xmlns:a16="http://schemas.microsoft.com/office/drawing/2014/main" id="{F02188C0-4079-BC9B-3E57-943A60DD4DA4}"/>
                  </a:ext>
                </a:extLst>
              </p14:cNvPr>
              <p14:cNvContentPartPr/>
              <p14:nvPr/>
            </p14:nvContentPartPr>
            <p14:xfrm>
              <a:off x="2941810" y="3799643"/>
              <a:ext cx="2315160" cy="49680"/>
            </p14:xfrm>
          </p:contentPart>
        </mc:Choice>
        <mc:Fallback xmlns="">
          <p:pic>
            <p:nvPicPr>
              <p:cNvPr id="13" name="Mürekkep 12">
                <a:extLst>
                  <a:ext uri="{FF2B5EF4-FFF2-40B4-BE49-F238E27FC236}">
                    <a16:creationId xmlns:a16="http://schemas.microsoft.com/office/drawing/2014/main" id="{F02188C0-4079-BC9B-3E57-943A60DD4DA4}"/>
                  </a:ext>
                </a:extLst>
              </p:cNvPr>
              <p:cNvPicPr/>
              <p:nvPr/>
            </p:nvPicPr>
            <p:blipFill>
              <a:blip r:embed="rId4"/>
              <a:stretch>
                <a:fillRect/>
              </a:stretch>
            </p:blipFill>
            <p:spPr>
              <a:xfrm>
                <a:off x="2887810" y="3692003"/>
                <a:ext cx="2422800" cy="2653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4" name="Mürekkep 13">
                <a:extLst>
                  <a:ext uri="{FF2B5EF4-FFF2-40B4-BE49-F238E27FC236}">
                    <a16:creationId xmlns:a16="http://schemas.microsoft.com/office/drawing/2014/main" id="{ACEC190F-C7B0-B073-950B-5E0181E82BE0}"/>
                  </a:ext>
                </a:extLst>
              </p14:cNvPr>
              <p14:cNvContentPartPr/>
              <p14:nvPr/>
            </p14:nvContentPartPr>
            <p14:xfrm>
              <a:off x="2989330" y="4094843"/>
              <a:ext cx="2293920" cy="110160"/>
            </p14:xfrm>
          </p:contentPart>
        </mc:Choice>
        <mc:Fallback xmlns="">
          <p:pic>
            <p:nvPicPr>
              <p:cNvPr id="14" name="Mürekkep 13">
                <a:extLst>
                  <a:ext uri="{FF2B5EF4-FFF2-40B4-BE49-F238E27FC236}">
                    <a16:creationId xmlns:a16="http://schemas.microsoft.com/office/drawing/2014/main" id="{ACEC190F-C7B0-B073-950B-5E0181E82BE0}"/>
                  </a:ext>
                </a:extLst>
              </p:cNvPr>
              <p:cNvPicPr/>
              <p:nvPr/>
            </p:nvPicPr>
            <p:blipFill>
              <a:blip r:embed="rId6"/>
              <a:stretch>
                <a:fillRect/>
              </a:stretch>
            </p:blipFill>
            <p:spPr>
              <a:xfrm>
                <a:off x="2935330" y="3987203"/>
                <a:ext cx="2401560" cy="3258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5" name="Mürekkep 14">
                <a:extLst>
                  <a:ext uri="{FF2B5EF4-FFF2-40B4-BE49-F238E27FC236}">
                    <a16:creationId xmlns:a16="http://schemas.microsoft.com/office/drawing/2014/main" id="{7CB9F648-594E-D653-A834-45489CDDA4B7}"/>
                  </a:ext>
                </a:extLst>
              </p14:cNvPr>
              <p14:cNvContentPartPr/>
              <p14:nvPr/>
            </p14:nvContentPartPr>
            <p14:xfrm>
              <a:off x="3013450" y="4476443"/>
              <a:ext cx="1992960" cy="98640"/>
            </p14:xfrm>
          </p:contentPart>
        </mc:Choice>
        <mc:Fallback xmlns="">
          <p:pic>
            <p:nvPicPr>
              <p:cNvPr id="15" name="Mürekkep 14">
                <a:extLst>
                  <a:ext uri="{FF2B5EF4-FFF2-40B4-BE49-F238E27FC236}">
                    <a16:creationId xmlns:a16="http://schemas.microsoft.com/office/drawing/2014/main" id="{7CB9F648-594E-D653-A834-45489CDDA4B7}"/>
                  </a:ext>
                </a:extLst>
              </p:cNvPr>
              <p:cNvPicPr/>
              <p:nvPr/>
            </p:nvPicPr>
            <p:blipFill>
              <a:blip r:embed="rId8"/>
              <a:stretch>
                <a:fillRect/>
              </a:stretch>
            </p:blipFill>
            <p:spPr>
              <a:xfrm>
                <a:off x="2959450" y="4368803"/>
                <a:ext cx="2100600" cy="3142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6" name="Mürekkep 15">
                <a:extLst>
                  <a:ext uri="{FF2B5EF4-FFF2-40B4-BE49-F238E27FC236}">
                    <a16:creationId xmlns:a16="http://schemas.microsoft.com/office/drawing/2014/main" id="{D3416EFE-FEE3-B0C0-3AE6-A03998D41087}"/>
                  </a:ext>
                </a:extLst>
              </p14:cNvPr>
              <p14:cNvContentPartPr/>
              <p14:nvPr/>
            </p14:nvContentPartPr>
            <p14:xfrm>
              <a:off x="3069250" y="4857683"/>
              <a:ext cx="1935000" cy="24840"/>
            </p14:xfrm>
          </p:contentPart>
        </mc:Choice>
        <mc:Fallback xmlns="">
          <p:pic>
            <p:nvPicPr>
              <p:cNvPr id="16" name="Mürekkep 15">
                <a:extLst>
                  <a:ext uri="{FF2B5EF4-FFF2-40B4-BE49-F238E27FC236}">
                    <a16:creationId xmlns:a16="http://schemas.microsoft.com/office/drawing/2014/main" id="{D3416EFE-FEE3-B0C0-3AE6-A03998D41087}"/>
                  </a:ext>
                </a:extLst>
              </p:cNvPr>
              <p:cNvPicPr/>
              <p:nvPr/>
            </p:nvPicPr>
            <p:blipFill>
              <a:blip r:embed="rId10"/>
              <a:stretch>
                <a:fillRect/>
              </a:stretch>
            </p:blipFill>
            <p:spPr>
              <a:xfrm>
                <a:off x="3015250" y="4750043"/>
                <a:ext cx="2042640" cy="2404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7" name="Mürekkep 16">
                <a:extLst>
                  <a:ext uri="{FF2B5EF4-FFF2-40B4-BE49-F238E27FC236}">
                    <a16:creationId xmlns:a16="http://schemas.microsoft.com/office/drawing/2014/main" id="{BD23CE72-17D7-B0B1-D790-F464E98CF7EC}"/>
                  </a:ext>
                </a:extLst>
              </p14:cNvPr>
              <p14:cNvContentPartPr/>
              <p14:nvPr/>
            </p14:nvContentPartPr>
            <p14:xfrm>
              <a:off x="3092650" y="5621243"/>
              <a:ext cx="2218680" cy="48960"/>
            </p14:xfrm>
          </p:contentPart>
        </mc:Choice>
        <mc:Fallback xmlns="">
          <p:pic>
            <p:nvPicPr>
              <p:cNvPr id="17" name="Mürekkep 16">
                <a:extLst>
                  <a:ext uri="{FF2B5EF4-FFF2-40B4-BE49-F238E27FC236}">
                    <a16:creationId xmlns:a16="http://schemas.microsoft.com/office/drawing/2014/main" id="{BD23CE72-17D7-B0B1-D790-F464E98CF7EC}"/>
                  </a:ext>
                </a:extLst>
              </p:cNvPr>
              <p:cNvPicPr/>
              <p:nvPr/>
            </p:nvPicPr>
            <p:blipFill>
              <a:blip r:embed="rId12"/>
              <a:stretch>
                <a:fillRect/>
              </a:stretch>
            </p:blipFill>
            <p:spPr>
              <a:xfrm>
                <a:off x="3039010" y="5513243"/>
                <a:ext cx="2326320" cy="2646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8" name="Mürekkep 17">
                <a:extLst>
                  <a:ext uri="{FF2B5EF4-FFF2-40B4-BE49-F238E27FC236}">
                    <a16:creationId xmlns:a16="http://schemas.microsoft.com/office/drawing/2014/main" id="{1460B1C3-936A-5810-C125-4D6AB37054BB}"/>
                  </a:ext>
                </a:extLst>
              </p14:cNvPr>
              <p14:cNvContentPartPr/>
              <p14:nvPr/>
            </p14:nvContentPartPr>
            <p14:xfrm>
              <a:off x="2751370" y="3426323"/>
              <a:ext cx="1087920" cy="33120"/>
            </p14:xfrm>
          </p:contentPart>
        </mc:Choice>
        <mc:Fallback xmlns="">
          <p:pic>
            <p:nvPicPr>
              <p:cNvPr id="18" name="Mürekkep 17">
                <a:extLst>
                  <a:ext uri="{FF2B5EF4-FFF2-40B4-BE49-F238E27FC236}">
                    <a16:creationId xmlns:a16="http://schemas.microsoft.com/office/drawing/2014/main" id="{1460B1C3-936A-5810-C125-4D6AB37054BB}"/>
                  </a:ext>
                </a:extLst>
              </p:cNvPr>
              <p:cNvPicPr/>
              <p:nvPr/>
            </p:nvPicPr>
            <p:blipFill>
              <a:blip r:embed="rId14"/>
              <a:stretch>
                <a:fillRect/>
              </a:stretch>
            </p:blipFill>
            <p:spPr>
              <a:xfrm>
                <a:off x="2697370" y="3318323"/>
                <a:ext cx="1195560" cy="2487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9" name="Mürekkep 18">
                <a:extLst>
                  <a:ext uri="{FF2B5EF4-FFF2-40B4-BE49-F238E27FC236}">
                    <a16:creationId xmlns:a16="http://schemas.microsoft.com/office/drawing/2014/main" id="{B594F13B-1350-B258-7518-B5AC24105F6C}"/>
                  </a:ext>
                </a:extLst>
              </p14:cNvPr>
              <p14:cNvContentPartPr/>
              <p14:nvPr/>
            </p14:nvContentPartPr>
            <p14:xfrm>
              <a:off x="2751370" y="5184203"/>
              <a:ext cx="913680" cy="8640"/>
            </p14:xfrm>
          </p:contentPart>
        </mc:Choice>
        <mc:Fallback xmlns="">
          <p:pic>
            <p:nvPicPr>
              <p:cNvPr id="19" name="Mürekkep 18">
                <a:extLst>
                  <a:ext uri="{FF2B5EF4-FFF2-40B4-BE49-F238E27FC236}">
                    <a16:creationId xmlns:a16="http://schemas.microsoft.com/office/drawing/2014/main" id="{B594F13B-1350-B258-7518-B5AC24105F6C}"/>
                  </a:ext>
                </a:extLst>
              </p:cNvPr>
              <p:cNvPicPr/>
              <p:nvPr/>
            </p:nvPicPr>
            <p:blipFill>
              <a:blip r:embed="rId16"/>
              <a:stretch>
                <a:fillRect/>
              </a:stretch>
            </p:blipFill>
            <p:spPr>
              <a:xfrm>
                <a:off x="2697370" y="5076203"/>
                <a:ext cx="1021320" cy="2242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1" name="Mürekkep 20">
                <a:extLst>
                  <a:ext uri="{FF2B5EF4-FFF2-40B4-BE49-F238E27FC236}">
                    <a16:creationId xmlns:a16="http://schemas.microsoft.com/office/drawing/2014/main" id="{33E940BF-F8A4-ED29-0375-C32363CC0266}"/>
                  </a:ext>
                </a:extLst>
              </p14:cNvPr>
              <p14:cNvContentPartPr/>
              <p14:nvPr/>
            </p14:nvContentPartPr>
            <p14:xfrm>
              <a:off x="595330" y="2312843"/>
              <a:ext cx="1180080" cy="153360"/>
            </p14:xfrm>
          </p:contentPart>
        </mc:Choice>
        <mc:Fallback xmlns="">
          <p:pic>
            <p:nvPicPr>
              <p:cNvPr id="21" name="Mürekkep 20">
                <a:extLst>
                  <a:ext uri="{FF2B5EF4-FFF2-40B4-BE49-F238E27FC236}">
                    <a16:creationId xmlns:a16="http://schemas.microsoft.com/office/drawing/2014/main" id="{33E940BF-F8A4-ED29-0375-C32363CC0266}"/>
                  </a:ext>
                </a:extLst>
              </p:cNvPr>
              <p:cNvPicPr/>
              <p:nvPr/>
            </p:nvPicPr>
            <p:blipFill>
              <a:blip r:embed="rId18"/>
              <a:stretch>
                <a:fillRect/>
              </a:stretch>
            </p:blipFill>
            <p:spPr>
              <a:xfrm>
                <a:off x="541330" y="2204843"/>
                <a:ext cx="1287720" cy="369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2" name="Mürekkep 21">
                <a:extLst>
                  <a:ext uri="{FF2B5EF4-FFF2-40B4-BE49-F238E27FC236}">
                    <a16:creationId xmlns:a16="http://schemas.microsoft.com/office/drawing/2014/main" id="{5D8B8816-2235-9D7F-B9B4-2534F9D59C99}"/>
                  </a:ext>
                </a:extLst>
              </p14:cNvPr>
              <p14:cNvContentPartPr/>
              <p14:nvPr/>
            </p14:nvContentPartPr>
            <p14:xfrm>
              <a:off x="6019090" y="3085043"/>
              <a:ext cx="2608200" cy="40320"/>
            </p14:xfrm>
          </p:contentPart>
        </mc:Choice>
        <mc:Fallback xmlns="">
          <p:pic>
            <p:nvPicPr>
              <p:cNvPr id="22" name="Mürekkep 21">
                <a:extLst>
                  <a:ext uri="{FF2B5EF4-FFF2-40B4-BE49-F238E27FC236}">
                    <a16:creationId xmlns:a16="http://schemas.microsoft.com/office/drawing/2014/main" id="{5D8B8816-2235-9D7F-B9B4-2534F9D59C99}"/>
                  </a:ext>
                </a:extLst>
              </p:cNvPr>
              <p:cNvPicPr/>
              <p:nvPr/>
            </p:nvPicPr>
            <p:blipFill>
              <a:blip r:embed="rId20"/>
              <a:stretch>
                <a:fillRect/>
              </a:stretch>
            </p:blipFill>
            <p:spPr>
              <a:xfrm>
                <a:off x="5965450" y="2977043"/>
                <a:ext cx="2715840" cy="2559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3" name="Mürekkep 22">
                <a:extLst>
                  <a:ext uri="{FF2B5EF4-FFF2-40B4-BE49-F238E27FC236}">
                    <a16:creationId xmlns:a16="http://schemas.microsoft.com/office/drawing/2014/main" id="{120E73A6-3C7B-1B59-8BE7-18ED626EA235}"/>
                  </a:ext>
                </a:extLst>
              </p14:cNvPr>
              <p14:cNvContentPartPr/>
              <p14:nvPr/>
            </p14:nvContentPartPr>
            <p14:xfrm>
              <a:off x="6042490" y="3418763"/>
              <a:ext cx="784080" cy="13320"/>
            </p14:xfrm>
          </p:contentPart>
        </mc:Choice>
        <mc:Fallback xmlns="">
          <p:pic>
            <p:nvPicPr>
              <p:cNvPr id="23" name="Mürekkep 22">
                <a:extLst>
                  <a:ext uri="{FF2B5EF4-FFF2-40B4-BE49-F238E27FC236}">
                    <a16:creationId xmlns:a16="http://schemas.microsoft.com/office/drawing/2014/main" id="{120E73A6-3C7B-1B59-8BE7-18ED626EA235}"/>
                  </a:ext>
                </a:extLst>
              </p:cNvPr>
              <p:cNvPicPr/>
              <p:nvPr/>
            </p:nvPicPr>
            <p:blipFill>
              <a:blip r:embed="rId22"/>
              <a:stretch>
                <a:fillRect/>
              </a:stretch>
            </p:blipFill>
            <p:spPr>
              <a:xfrm>
                <a:off x="5988850" y="3310763"/>
                <a:ext cx="891720" cy="228960"/>
              </a:xfrm>
              <a:prstGeom prst="rect">
                <a:avLst/>
              </a:prstGeom>
            </p:spPr>
          </p:pic>
        </mc:Fallback>
      </mc:AlternateContent>
    </p:spTree>
    <p:extLst>
      <p:ext uri="{BB962C8B-B14F-4D97-AF65-F5344CB8AC3E}">
        <p14:creationId xmlns:p14="http://schemas.microsoft.com/office/powerpoint/2010/main" val="17689638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C8559828-BA9D-77FA-7275-0C1E5F5D1A4B}"/>
              </a:ext>
            </a:extLst>
          </p:cNvPr>
          <p:cNvPicPr>
            <a:picLocks noChangeAspect="1"/>
          </p:cNvPicPr>
          <p:nvPr/>
        </p:nvPicPr>
        <p:blipFill rotWithShape="1">
          <a:blip r:embed="rId3"/>
          <a:srcRect t="1" b="25000"/>
          <a:stretch/>
        </p:blipFill>
        <p:spPr>
          <a:xfrm>
            <a:off x="0" y="0"/>
            <a:ext cx="9144000" cy="3657600"/>
          </a:xfrm>
          <a:prstGeom prst="rect">
            <a:avLst/>
          </a:prstGeom>
        </p:spPr>
      </p:pic>
      <p:sp>
        <p:nvSpPr>
          <p:cNvPr id="7" name="Metin kutusu 6">
            <a:extLst>
              <a:ext uri="{FF2B5EF4-FFF2-40B4-BE49-F238E27FC236}">
                <a16:creationId xmlns:a16="http://schemas.microsoft.com/office/drawing/2014/main" id="{99B670A3-7DDC-D95A-0B95-CC697C8F8154}"/>
              </a:ext>
            </a:extLst>
          </p:cNvPr>
          <p:cNvSpPr txBox="1"/>
          <p:nvPr/>
        </p:nvSpPr>
        <p:spPr>
          <a:xfrm>
            <a:off x="571500" y="3810000"/>
            <a:ext cx="8001000" cy="2954655"/>
          </a:xfrm>
          <a:prstGeom prst="rect">
            <a:avLst/>
          </a:prstGeom>
          <a:noFill/>
        </p:spPr>
        <p:txBody>
          <a:bodyPr wrap="square">
            <a:spAutoFit/>
          </a:bodyPr>
          <a:lstStyle/>
          <a:p>
            <a:pPr marL="285750" indent="-285750">
              <a:buFont typeface="Arial" panose="020B0604020202020204" pitchFamily="34" charset="0"/>
              <a:buChar char="•"/>
            </a:pPr>
            <a:r>
              <a:rPr lang="tr-TR" b="0" i="0">
                <a:solidFill>
                  <a:srgbClr val="232323"/>
                </a:solidFill>
                <a:effectLst/>
                <a:latin typeface="Cambria" panose="02040503050406030204" pitchFamily="18" charset="0"/>
                <a:ea typeface="Cambria" panose="02040503050406030204" pitchFamily="18" charset="0"/>
              </a:rPr>
              <a:t>Bir çalışmada, yorgunluk şikayeti olan , serum ferritini ≤50 ng/mL ve hemoglobin ≥12,0 g/dL olan, anemik olmayan menopoz öncesi 90 kadına iki hafta boyunca kümülatif 800 mg intravenöz (IV) demir veya plasebo dozu verilmiş</a:t>
            </a:r>
            <a:endParaRPr lang="tr-TR">
              <a:solidFill>
                <a:srgbClr val="232323"/>
              </a:solidFill>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tr-TR">
                <a:solidFill>
                  <a:srgbClr val="232323"/>
                </a:solidFill>
                <a:latin typeface="Cambria" panose="02040503050406030204" pitchFamily="18" charset="0"/>
                <a:ea typeface="Cambria" panose="02040503050406030204" pitchFamily="18" charset="0"/>
              </a:rPr>
              <a:t>T</a:t>
            </a:r>
            <a:r>
              <a:rPr lang="tr-TR" b="0" i="0">
                <a:solidFill>
                  <a:srgbClr val="232323"/>
                </a:solidFill>
                <a:effectLst/>
                <a:latin typeface="Cambria" panose="02040503050406030204" pitchFamily="18" charset="0"/>
                <a:ea typeface="Cambria" panose="02040503050406030204" pitchFamily="18" charset="0"/>
              </a:rPr>
              <a:t>edavi başlangıcından altı hafta sonra,  başlangıçtaki serum ferritini ≤15 ng/mL olanlarda daha belirgin olmak üzere yorgunluk şikayetlerinde azalma görülmüş, </a:t>
            </a:r>
            <a:r>
              <a:rPr lang="tr-TR">
                <a:solidFill>
                  <a:srgbClr val="232323"/>
                </a:solidFill>
                <a:latin typeface="Cambria" panose="02040503050406030204" pitchFamily="18" charset="0"/>
                <a:ea typeface="Cambria" panose="02040503050406030204" pitchFamily="18" charset="0"/>
              </a:rPr>
              <a:t>b</a:t>
            </a:r>
            <a:r>
              <a:rPr lang="tr-TR" b="0" i="0">
                <a:solidFill>
                  <a:srgbClr val="232323"/>
                </a:solidFill>
                <a:effectLst/>
                <a:latin typeface="Cambria" panose="02040503050406030204" pitchFamily="18" charset="0"/>
                <a:ea typeface="Cambria" panose="02040503050406030204" pitchFamily="18" charset="0"/>
              </a:rPr>
              <a:t>eklendiği gibi, IV demir grubunda ferritin artmıştı ve plasebo grubunda bu artış olmamış </a:t>
            </a:r>
            <a:r>
              <a:rPr lang="tr-TR" sz="2000" b="0" i="0">
                <a:solidFill>
                  <a:srgbClr val="212121"/>
                </a:solidFill>
                <a:effectLst/>
                <a:latin typeface="Cambria" panose="02040503050406030204" pitchFamily="18" charset="0"/>
                <a:ea typeface="Cambria" panose="02040503050406030204" pitchFamily="18" charset="0"/>
              </a:rPr>
              <a:t>Bu nedenle demir tedavisinin yorgunluğu azaltıcı etkileri, demirin hematolojik olmayan fonksiyonlarını</a:t>
            </a:r>
            <a:r>
              <a:rPr lang="tr-TR" sz="2000">
                <a:solidFill>
                  <a:srgbClr val="212121"/>
                </a:solidFill>
                <a:latin typeface="Cambria" panose="02040503050406030204" pitchFamily="18" charset="0"/>
                <a:ea typeface="Cambria" panose="02040503050406030204" pitchFamily="18" charset="0"/>
              </a:rPr>
              <a:t>n önemini yansıtmaktadır</a:t>
            </a:r>
            <a:endParaRPr lang="tr-TR" sz="200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973552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EE08C48C-84E8-AF73-29F0-4F3E3F2B30C5}"/>
              </a:ext>
            </a:extLst>
          </p:cNvPr>
          <p:cNvSpPr txBox="1"/>
          <p:nvPr/>
        </p:nvSpPr>
        <p:spPr>
          <a:xfrm>
            <a:off x="381000" y="381000"/>
            <a:ext cx="8382000" cy="6075283"/>
          </a:xfrm>
          <a:prstGeom prst="rect">
            <a:avLst/>
          </a:prstGeom>
          <a:solidFill>
            <a:schemeClr val="bg1"/>
          </a:solidFill>
        </p:spPr>
        <p:txBody>
          <a:bodyPr wrap="square" rtlCol="0">
            <a:spAutoFit/>
          </a:bodyPr>
          <a:lstStyle/>
          <a:p>
            <a:endParaRPr lang="tr-TR"/>
          </a:p>
        </p:txBody>
      </p:sp>
      <p:pic>
        <p:nvPicPr>
          <p:cNvPr id="5" name="Resim 4">
            <a:extLst>
              <a:ext uri="{FF2B5EF4-FFF2-40B4-BE49-F238E27FC236}">
                <a16:creationId xmlns:a16="http://schemas.microsoft.com/office/drawing/2014/main" id="{3C1A88C5-429A-1431-9506-84163C20E618}"/>
              </a:ext>
            </a:extLst>
          </p:cNvPr>
          <p:cNvPicPr>
            <a:picLocks noChangeAspect="1"/>
          </p:cNvPicPr>
          <p:nvPr/>
        </p:nvPicPr>
        <p:blipFill>
          <a:blip r:embed="rId2"/>
          <a:stretch>
            <a:fillRect/>
          </a:stretch>
        </p:blipFill>
        <p:spPr>
          <a:xfrm flipH="1">
            <a:off x="365595" y="1828800"/>
            <a:ext cx="1920405" cy="4627483"/>
          </a:xfrm>
          <a:prstGeom prst="rect">
            <a:avLst/>
          </a:prstGeom>
        </p:spPr>
      </p:pic>
      <p:sp>
        <p:nvSpPr>
          <p:cNvPr id="6" name="object 8">
            <a:extLst>
              <a:ext uri="{FF2B5EF4-FFF2-40B4-BE49-F238E27FC236}">
                <a16:creationId xmlns:a16="http://schemas.microsoft.com/office/drawing/2014/main" id="{5580509B-C143-BB98-BCD5-226B221AB283}"/>
              </a:ext>
            </a:extLst>
          </p:cNvPr>
          <p:cNvSpPr/>
          <p:nvPr/>
        </p:nvSpPr>
        <p:spPr>
          <a:xfrm>
            <a:off x="1905000" y="916508"/>
            <a:ext cx="6248400" cy="2817292"/>
          </a:xfrm>
          <a:custGeom>
            <a:avLst/>
            <a:gdLst/>
            <a:ahLst/>
            <a:cxnLst/>
            <a:rect l="l" t="t" r="r" b="b"/>
            <a:pathLst>
              <a:path w="7298055" h="3694429">
                <a:moveTo>
                  <a:pt x="6682232" y="0"/>
                </a:moveTo>
                <a:lnTo>
                  <a:pt x="1881631" y="0"/>
                </a:lnTo>
                <a:lnTo>
                  <a:pt x="1833523" y="1852"/>
                </a:lnTo>
                <a:lnTo>
                  <a:pt x="1786426" y="7319"/>
                </a:lnTo>
                <a:lnTo>
                  <a:pt x="1740477" y="16264"/>
                </a:lnTo>
                <a:lnTo>
                  <a:pt x="1695814" y="28548"/>
                </a:lnTo>
                <a:lnTo>
                  <a:pt x="1652572" y="44036"/>
                </a:lnTo>
                <a:lnTo>
                  <a:pt x="1610890" y="62590"/>
                </a:lnTo>
                <a:lnTo>
                  <a:pt x="1570905" y="84074"/>
                </a:lnTo>
                <a:lnTo>
                  <a:pt x="1532753" y="108349"/>
                </a:lnTo>
                <a:lnTo>
                  <a:pt x="1496570" y="135280"/>
                </a:lnTo>
                <a:lnTo>
                  <a:pt x="1462496" y="164729"/>
                </a:lnTo>
                <a:lnTo>
                  <a:pt x="1430665" y="196560"/>
                </a:lnTo>
                <a:lnTo>
                  <a:pt x="1401216" y="230634"/>
                </a:lnTo>
                <a:lnTo>
                  <a:pt x="1374285" y="266817"/>
                </a:lnTo>
                <a:lnTo>
                  <a:pt x="1350009" y="304969"/>
                </a:lnTo>
                <a:lnTo>
                  <a:pt x="1328526" y="344954"/>
                </a:lnTo>
                <a:lnTo>
                  <a:pt x="1309972" y="386636"/>
                </a:lnTo>
                <a:lnTo>
                  <a:pt x="1294484" y="429878"/>
                </a:lnTo>
                <a:lnTo>
                  <a:pt x="1282200" y="474541"/>
                </a:lnTo>
                <a:lnTo>
                  <a:pt x="1273255" y="520490"/>
                </a:lnTo>
                <a:lnTo>
                  <a:pt x="1267788" y="567587"/>
                </a:lnTo>
                <a:lnTo>
                  <a:pt x="1265935" y="615695"/>
                </a:lnTo>
                <a:lnTo>
                  <a:pt x="1265935" y="2154935"/>
                </a:lnTo>
                <a:lnTo>
                  <a:pt x="0" y="2930016"/>
                </a:lnTo>
                <a:lnTo>
                  <a:pt x="1265935" y="3078479"/>
                </a:lnTo>
                <a:lnTo>
                  <a:pt x="1267788" y="3126588"/>
                </a:lnTo>
                <a:lnTo>
                  <a:pt x="1273255" y="3173685"/>
                </a:lnTo>
                <a:lnTo>
                  <a:pt x="1282200" y="3219634"/>
                </a:lnTo>
                <a:lnTo>
                  <a:pt x="1294484" y="3264297"/>
                </a:lnTo>
                <a:lnTo>
                  <a:pt x="1309972" y="3307539"/>
                </a:lnTo>
                <a:lnTo>
                  <a:pt x="1328526" y="3349221"/>
                </a:lnTo>
                <a:lnTo>
                  <a:pt x="1350010" y="3389206"/>
                </a:lnTo>
                <a:lnTo>
                  <a:pt x="1374285" y="3427358"/>
                </a:lnTo>
                <a:lnTo>
                  <a:pt x="1401216" y="3463541"/>
                </a:lnTo>
                <a:lnTo>
                  <a:pt x="1430665" y="3497615"/>
                </a:lnTo>
                <a:lnTo>
                  <a:pt x="1462496" y="3529446"/>
                </a:lnTo>
                <a:lnTo>
                  <a:pt x="1496570" y="3558895"/>
                </a:lnTo>
                <a:lnTo>
                  <a:pt x="1532753" y="3585826"/>
                </a:lnTo>
                <a:lnTo>
                  <a:pt x="1570905" y="3610102"/>
                </a:lnTo>
                <a:lnTo>
                  <a:pt x="1610890" y="3631585"/>
                </a:lnTo>
                <a:lnTo>
                  <a:pt x="1652572" y="3650139"/>
                </a:lnTo>
                <a:lnTo>
                  <a:pt x="1695814" y="3665627"/>
                </a:lnTo>
                <a:lnTo>
                  <a:pt x="1740477" y="3677911"/>
                </a:lnTo>
                <a:lnTo>
                  <a:pt x="1786426" y="3686856"/>
                </a:lnTo>
                <a:lnTo>
                  <a:pt x="1833523" y="3692323"/>
                </a:lnTo>
                <a:lnTo>
                  <a:pt x="1881631" y="3694176"/>
                </a:lnTo>
                <a:lnTo>
                  <a:pt x="6682232" y="3694176"/>
                </a:lnTo>
                <a:lnTo>
                  <a:pt x="6730340" y="3692323"/>
                </a:lnTo>
                <a:lnTo>
                  <a:pt x="6777437" y="3686856"/>
                </a:lnTo>
                <a:lnTo>
                  <a:pt x="6823386" y="3677911"/>
                </a:lnTo>
                <a:lnTo>
                  <a:pt x="6868049" y="3665627"/>
                </a:lnTo>
                <a:lnTo>
                  <a:pt x="6911291" y="3650139"/>
                </a:lnTo>
                <a:lnTo>
                  <a:pt x="6952973" y="3631585"/>
                </a:lnTo>
                <a:lnTo>
                  <a:pt x="6992958" y="3610102"/>
                </a:lnTo>
                <a:lnTo>
                  <a:pt x="7031110" y="3585826"/>
                </a:lnTo>
                <a:lnTo>
                  <a:pt x="7067293" y="3558895"/>
                </a:lnTo>
                <a:lnTo>
                  <a:pt x="7101367" y="3529446"/>
                </a:lnTo>
                <a:lnTo>
                  <a:pt x="7133198" y="3497615"/>
                </a:lnTo>
                <a:lnTo>
                  <a:pt x="7162647" y="3463541"/>
                </a:lnTo>
                <a:lnTo>
                  <a:pt x="7189578" y="3427358"/>
                </a:lnTo>
                <a:lnTo>
                  <a:pt x="7213854" y="3389206"/>
                </a:lnTo>
                <a:lnTo>
                  <a:pt x="7235337" y="3349221"/>
                </a:lnTo>
                <a:lnTo>
                  <a:pt x="7253891" y="3307539"/>
                </a:lnTo>
                <a:lnTo>
                  <a:pt x="7269379" y="3264297"/>
                </a:lnTo>
                <a:lnTo>
                  <a:pt x="7281663" y="3219634"/>
                </a:lnTo>
                <a:lnTo>
                  <a:pt x="7290608" y="3173685"/>
                </a:lnTo>
                <a:lnTo>
                  <a:pt x="7296075" y="3126588"/>
                </a:lnTo>
                <a:lnTo>
                  <a:pt x="7297928" y="3078479"/>
                </a:lnTo>
                <a:lnTo>
                  <a:pt x="7297928" y="615695"/>
                </a:lnTo>
                <a:lnTo>
                  <a:pt x="7296075" y="567587"/>
                </a:lnTo>
                <a:lnTo>
                  <a:pt x="7290608" y="520490"/>
                </a:lnTo>
                <a:lnTo>
                  <a:pt x="7281663" y="474541"/>
                </a:lnTo>
                <a:lnTo>
                  <a:pt x="7269379" y="429878"/>
                </a:lnTo>
                <a:lnTo>
                  <a:pt x="7253891" y="386636"/>
                </a:lnTo>
                <a:lnTo>
                  <a:pt x="7235337" y="344954"/>
                </a:lnTo>
                <a:lnTo>
                  <a:pt x="7213854" y="304969"/>
                </a:lnTo>
                <a:lnTo>
                  <a:pt x="7189578" y="266817"/>
                </a:lnTo>
                <a:lnTo>
                  <a:pt x="7162647" y="230634"/>
                </a:lnTo>
                <a:lnTo>
                  <a:pt x="7133198" y="196560"/>
                </a:lnTo>
                <a:lnTo>
                  <a:pt x="7101367" y="164729"/>
                </a:lnTo>
                <a:lnTo>
                  <a:pt x="7067293" y="135280"/>
                </a:lnTo>
                <a:lnTo>
                  <a:pt x="7031110" y="108349"/>
                </a:lnTo>
                <a:lnTo>
                  <a:pt x="6992958" y="84074"/>
                </a:lnTo>
                <a:lnTo>
                  <a:pt x="6952973" y="62590"/>
                </a:lnTo>
                <a:lnTo>
                  <a:pt x="6911291" y="44036"/>
                </a:lnTo>
                <a:lnTo>
                  <a:pt x="6868049" y="28548"/>
                </a:lnTo>
                <a:lnTo>
                  <a:pt x="6823386" y="16264"/>
                </a:lnTo>
                <a:lnTo>
                  <a:pt x="6777437" y="7319"/>
                </a:lnTo>
                <a:lnTo>
                  <a:pt x="6730340" y="1852"/>
                </a:lnTo>
                <a:lnTo>
                  <a:pt x="6682232" y="0"/>
                </a:lnTo>
                <a:close/>
              </a:path>
            </a:pathLst>
          </a:custGeom>
          <a:solidFill>
            <a:schemeClr val="accent4">
              <a:lumMod val="40000"/>
              <a:lumOff val="60000"/>
            </a:schemeClr>
          </a:solidFill>
          <a:ln>
            <a:solidFill>
              <a:schemeClr val="tx1"/>
            </a:solidFill>
          </a:ln>
        </p:spPr>
        <p:txBody>
          <a:bodyPr wrap="square" lIns="0" tIns="0" rIns="0" bIns="0" rtlCol="0"/>
          <a:lstStyle/>
          <a:p>
            <a:endParaRPr/>
          </a:p>
        </p:txBody>
      </p:sp>
      <p:sp>
        <p:nvSpPr>
          <p:cNvPr id="8" name="Metin kutusu 7">
            <a:extLst>
              <a:ext uri="{FF2B5EF4-FFF2-40B4-BE49-F238E27FC236}">
                <a16:creationId xmlns:a16="http://schemas.microsoft.com/office/drawing/2014/main" id="{A1A8171A-F7E3-681C-62E0-72700E2C7D44}"/>
              </a:ext>
            </a:extLst>
          </p:cNvPr>
          <p:cNvSpPr txBox="1"/>
          <p:nvPr/>
        </p:nvSpPr>
        <p:spPr>
          <a:xfrm>
            <a:off x="3276600" y="1413808"/>
            <a:ext cx="4572000" cy="1938992"/>
          </a:xfrm>
          <a:prstGeom prst="rect">
            <a:avLst/>
          </a:prstGeom>
          <a:noFill/>
        </p:spPr>
        <p:txBody>
          <a:bodyPr wrap="square">
            <a:spAutoFit/>
          </a:bodyPr>
          <a:lstStyle/>
          <a:p>
            <a:pPr algn="ctr"/>
            <a:r>
              <a:rPr lang="tr-TR" sz="2400">
                <a:latin typeface="Cambria" panose="02040503050406030204" pitchFamily="18" charset="0"/>
                <a:ea typeface="Cambria" panose="02040503050406030204" pitchFamily="18" charset="0"/>
                <a:cs typeface="Times New Roman" panose="02020603050405020304" pitchFamily="18" charset="0"/>
              </a:rPr>
              <a:t>Tüm gebelere ikinci trimestirden başlayarak 6 ay ve doğum sonu  3 ay olmak üzere toplam 9 ay süre ile destek  40-60 mg / gün  elementer demir verilir </a:t>
            </a:r>
          </a:p>
        </p:txBody>
      </p:sp>
    </p:spTree>
    <p:extLst>
      <p:ext uri="{BB962C8B-B14F-4D97-AF65-F5344CB8AC3E}">
        <p14:creationId xmlns:p14="http://schemas.microsoft.com/office/powerpoint/2010/main" val="32464254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İçerik Yer Tutucusu 2">
            <a:extLst>
              <a:ext uri="{FF2B5EF4-FFF2-40B4-BE49-F238E27FC236}">
                <a16:creationId xmlns:a16="http://schemas.microsoft.com/office/drawing/2014/main" id="{35F6287B-D0D9-A728-8F6E-93A09E6CAE59}"/>
              </a:ext>
            </a:extLst>
          </p:cNvPr>
          <p:cNvSpPr>
            <a:spLocks noGrp="1"/>
          </p:cNvSpPr>
          <p:nvPr>
            <p:ph idx="1"/>
          </p:nvPr>
        </p:nvSpPr>
        <p:spPr>
          <a:xfrm>
            <a:off x="822960" y="1981200"/>
            <a:ext cx="7498080" cy="3429000"/>
          </a:xfrm>
        </p:spPr>
        <p:txBody>
          <a:bodyPr>
            <a:normAutofit/>
          </a:bodyPr>
          <a:lstStyle/>
          <a:p>
            <a:pPr>
              <a:buClr>
                <a:schemeClr val="tx1"/>
              </a:buClr>
            </a:pPr>
            <a:r>
              <a:rPr lang="tr-TR">
                <a:latin typeface="Cambria" panose="02040503050406030204" pitchFamily="18" charset="0"/>
                <a:ea typeface="Cambria" panose="02040503050406030204" pitchFamily="18" charset="0"/>
              </a:rPr>
              <a:t>Çocuklarda 3-6 mg/kg/gün </a:t>
            </a:r>
          </a:p>
          <a:p>
            <a:pPr>
              <a:buClr>
                <a:schemeClr val="tx1"/>
              </a:buClr>
            </a:pPr>
            <a:r>
              <a:rPr lang="tr-TR">
                <a:latin typeface="Cambria" panose="02040503050406030204" pitchFamily="18" charset="0"/>
                <a:ea typeface="Cambria" panose="02040503050406030204" pitchFamily="18" charset="0"/>
              </a:rPr>
              <a:t>Yetişkinlerde günlük doz 180 mg</a:t>
            </a:r>
          </a:p>
          <a:p>
            <a:pPr>
              <a:buClr>
                <a:schemeClr val="tx1"/>
              </a:buClr>
            </a:pPr>
            <a:r>
              <a:rPr lang="tr-TR">
                <a:latin typeface="Cambria" panose="02040503050406030204" pitchFamily="18" charset="0"/>
                <a:ea typeface="Cambria" panose="02040503050406030204" pitchFamily="18" charset="0"/>
              </a:rPr>
              <a:t>GIS intoleransında gün aşırı/ haftada 2 kez veya düşük dozlarla başlanır</a:t>
            </a:r>
          </a:p>
          <a:p>
            <a:pPr>
              <a:buClr>
                <a:schemeClr val="tx1"/>
              </a:buClr>
            </a:pPr>
            <a:r>
              <a:rPr lang="tr-TR">
                <a:latin typeface="Cambria" panose="02040503050406030204" pitchFamily="18" charset="0"/>
                <a:ea typeface="Cambria" panose="02040503050406030204" pitchFamily="18" charset="0"/>
              </a:rPr>
              <a:t>5-10. günde retikülosit artar, 14. gün Hb 1 gr/dl artar</a:t>
            </a:r>
          </a:p>
          <a:p>
            <a:pPr>
              <a:buClr>
                <a:schemeClr val="tx1"/>
              </a:buClr>
            </a:pPr>
            <a:r>
              <a:rPr lang="tr-TR">
                <a:latin typeface="Cambria" panose="02040503050406030204" pitchFamily="18" charset="0"/>
                <a:ea typeface="Cambria" panose="02040503050406030204" pitchFamily="18" charset="0"/>
              </a:rPr>
              <a:t>Hb düzeyi ve eritrosit endeksleri normale döndükten sonra 6-8 hafta daha tedavi ver</a:t>
            </a:r>
          </a:p>
        </p:txBody>
      </p:sp>
      <p:sp>
        <p:nvSpPr>
          <p:cNvPr id="3" name="Metin kutusu 2">
            <a:extLst>
              <a:ext uri="{FF2B5EF4-FFF2-40B4-BE49-F238E27FC236}">
                <a16:creationId xmlns:a16="http://schemas.microsoft.com/office/drawing/2014/main" id="{14F4956E-CFE4-1081-6B59-8929AD95B160}"/>
              </a:ext>
            </a:extLst>
          </p:cNvPr>
          <p:cNvSpPr txBox="1"/>
          <p:nvPr/>
        </p:nvSpPr>
        <p:spPr>
          <a:xfrm>
            <a:off x="1600200" y="838200"/>
            <a:ext cx="5440017" cy="530087"/>
          </a:xfrm>
          <a:prstGeom prst="rect">
            <a:avLst/>
          </a:prstGeom>
          <a:solidFill>
            <a:schemeClr val="accent4">
              <a:lumMod val="60000"/>
              <a:lumOff val="40000"/>
            </a:schemeClr>
          </a:solidFill>
        </p:spPr>
        <p:txBody>
          <a:bodyPr wrap="square" rtlCol="0">
            <a:spAutoFit/>
          </a:bodyPr>
          <a:lstStyle/>
          <a:p>
            <a:pPr algn="ctr"/>
            <a:r>
              <a:rPr lang="tr-TR" sz="2800">
                <a:solidFill>
                  <a:schemeClr val="bg1"/>
                </a:solidFill>
                <a:latin typeface="Cambria" panose="02040503050406030204" pitchFamily="18" charset="0"/>
                <a:ea typeface="Cambria" panose="02040503050406030204" pitchFamily="18" charset="0"/>
              </a:rPr>
              <a:t>DEMİR EKSİKLİĞİ TEDAVİSİ</a:t>
            </a:r>
          </a:p>
        </p:txBody>
      </p:sp>
    </p:spTree>
    <p:extLst>
      <p:ext uri="{BB962C8B-B14F-4D97-AF65-F5344CB8AC3E}">
        <p14:creationId xmlns:p14="http://schemas.microsoft.com/office/powerpoint/2010/main" val="2365192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6" name="Rectangle 1044">
            <a:extLst>
              <a:ext uri="{FF2B5EF4-FFF2-40B4-BE49-F238E27FC236}">
                <a16:creationId xmlns:a16="http://schemas.microsoft.com/office/drawing/2014/main" id="{48BD01B2-D5F2-4FD5-A92B-46EEB1071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519" y="486459"/>
            <a:ext cx="8420581" cy="5883295"/>
          </a:xfrm>
          <a:prstGeom prst="rect">
            <a:avLst/>
          </a:prstGeom>
          <a:solidFill>
            <a:schemeClr val="bg1"/>
          </a:solid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Kaç Çeşit Tuz Vardır? - Koyuncu Tuz">
            <a:extLst>
              <a:ext uri="{FF2B5EF4-FFF2-40B4-BE49-F238E27FC236}">
                <a16:creationId xmlns:a16="http://schemas.microsoft.com/office/drawing/2014/main" id="{ABD1FD0D-D806-55EA-AAA1-CEFE0D2770B8}"/>
              </a:ext>
            </a:extLst>
          </p:cNvPr>
          <p:cNvPicPr>
            <a:picLocks noChangeAspect="1" noChangeArrowheads="1"/>
          </p:cNvPicPr>
          <p:nvPr/>
        </p:nvPicPr>
        <p:blipFill rotWithShape="1">
          <a:blip r:embed="rId2">
            <a:duotone>
              <a:schemeClr val="bg2">
                <a:shade val="45000"/>
                <a:satMod val="135000"/>
              </a:schemeClr>
              <a:prstClr val="white"/>
            </a:duotone>
            <a:alphaModFix amt="50000"/>
            <a:extLst>
              <a:ext uri="{28A0092B-C50C-407E-A947-70E740481C1C}">
                <a14:useLocalDpi xmlns:a14="http://schemas.microsoft.com/office/drawing/2010/main" val="0"/>
              </a:ext>
            </a:extLst>
          </a:blip>
          <a:srcRect l="2265" r="12215" b="-1"/>
          <a:stretch/>
        </p:blipFill>
        <p:spPr bwMode="auto">
          <a:xfrm>
            <a:off x="154090" y="228600"/>
            <a:ext cx="8631096" cy="6248399"/>
          </a:xfrm>
          <a:prstGeom prst="rect">
            <a:avLst/>
          </a:prstGeom>
          <a:noFill/>
          <a:scene3d>
            <a:camera prst="orthographicFront"/>
            <a:lightRig rig="twoPt" dir="t"/>
          </a:scene3d>
          <a:sp3d>
            <a:bevelT w="12700" h="2540" prst="coolSlant"/>
          </a:sp3d>
          <a:extLst>
            <a:ext uri="{909E8E84-426E-40DD-AFC4-6F175D3DCCD1}">
              <a14:hiddenFill xmlns:a14="http://schemas.microsoft.com/office/drawing/2010/main">
                <a:solidFill>
                  <a:srgbClr val="FFFFFF"/>
                </a:solidFill>
              </a14:hiddenFill>
            </a:ext>
          </a:extLst>
        </p:spPr>
      </p:pic>
      <p:grpSp>
        <p:nvGrpSpPr>
          <p:cNvPr id="1067" name="Group 1046">
            <a:extLst>
              <a:ext uri="{FF2B5EF4-FFF2-40B4-BE49-F238E27FC236}">
                <a16:creationId xmlns:a16="http://schemas.microsoft.com/office/drawing/2014/main" id="{41CD82CF-1A53-4F19-B2AD-B6A316FC65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0515" y="569219"/>
            <a:ext cx="8280588" cy="5728876"/>
            <a:chOff x="574020" y="519524"/>
            <a:chExt cx="11040784" cy="5728876"/>
          </a:xfrm>
        </p:grpSpPr>
        <p:grpSp>
          <p:nvGrpSpPr>
            <p:cNvPr id="1048" name="Group 1047">
              <a:extLst>
                <a:ext uri="{FF2B5EF4-FFF2-40B4-BE49-F238E27FC236}">
                  <a16:creationId xmlns:a16="http://schemas.microsoft.com/office/drawing/2014/main" id="{CF5C9DB3-DA58-40B1-A361-852D7725655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7916" y="519524"/>
              <a:ext cx="246888" cy="246888"/>
              <a:chOff x="574020" y="6001512"/>
              <a:chExt cx="246888" cy="246888"/>
            </a:xfrm>
          </p:grpSpPr>
          <p:sp useBgFill="1">
            <p:nvSpPr>
              <p:cNvPr id="1058" name="Oval 1057">
                <a:extLst>
                  <a:ext uri="{FF2B5EF4-FFF2-40B4-BE49-F238E27FC236}">
                    <a16:creationId xmlns:a16="http://schemas.microsoft.com/office/drawing/2014/main" id="{E3C5E19A-4FD9-48ED-BE12-D2D83264D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2300" y="6057900"/>
                <a:ext cx="139700" cy="139700"/>
              </a:xfrm>
              <a:prstGeom prst="ellipse">
                <a:avLst/>
              </a:prstGeom>
              <a:ln>
                <a:noFill/>
              </a:ln>
              <a:effectLst>
                <a:innerShdw blurRad="50800">
                  <a:schemeClr val="tx1">
                    <a:alpha val="6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Donut 37">
                <a:extLst>
                  <a:ext uri="{FF2B5EF4-FFF2-40B4-BE49-F238E27FC236}">
                    <a16:creationId xmlns:a16="http://schemas.microsoft.com/office/drawing/2014/main" id="{AD035F9B-3D81-4D43-AB9A-5CCCAE7898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4020" y="6001512"/>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49" name="Group 1048">
              <a:extLst>
                <a:ext uri="{FF2B5EF4-FFF2-40B4-BE49-F238E27FC236}">
                  <a16:creationId xmlns:a16="http://schemas.microsoft.com/office/drawing/2014/main" id="{EFB98902-A903-4716-BC68-45DFFEEE75E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7916" y="6001512"/>
              <a:ext cx="246888" cy="246888"/>
              <a:chOff x="574020" y="6001512"/>
              <a:chExt cx="246888" cy="246888"/>
            </a:xfrm>
          </p:grpSpPr>
          <p:sp useBgFill="1">
            <p:nvSpPr>
              <p:cNvPr id="1056" name="Oval 1055">
                <a:extLst>
                  <a:ext uri="{FF2B5EF4-FFF2-40B4-BE49-F238E27FC236}">
                    <a16:creationId xmlns:a16="http://schemas.microsoft.com/office/drawing/2014/main" id="{CBB48D53-3397-4386-90ED-780F61CEBD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2300" y="6057900"/>
                <a:ext cx="139700" cy="139700"/>
              </a:xfrm>
              <a:prstGeom prst="ellipse">
                <a:avLst/>
              </a:prstGeom>
              <a:ln>
                <a:noFill/>
              </a:ln>
              <a:effectLst>
                <a:innerShdw blurRad="50800">
                  <a:schemeClr val="tx1">
                    <a:alpha val="6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7" name="Donut 35">
                <a:extLst>
                  <a:ext uri="{FF2B5EF4-FFF2-40B4-BE49-F238E27FC236}">
                    <a16:creationId xmlns:a16="http://schemas.microsoft.com/office/drawing/2014/main" id="{D2F9DD63-1268-4F5F-A445-B7B2AE1A7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4020" y="6001512"/>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50" name="Group 1049">
              <a:extLst>
                <a:ext uri="{FF2B5EF4-FFF2-40B4-BE49-F238E27FC236}">
                  <a16:creationId xmlns:a16="http://schemas.microsoft.com/office/drawing/2014/main" id="{BC32C0C0-8A7C-4ED3-89D0-0844F223D4E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74020" y="519524"/>
              <a:ext cx="246888" cy="246888"/>
              <a:chOff x="574020" y="6001512"/>
              <a:chExt cx="246888" cy="246888"/>
            </a:xfrm>
          </p:grpSpPr>
          <p:sp useBgFill="1">
            <p:nvSpPr>
              <p:cNvPr id="1054" name="Oval 1053">
                <a:extLst>
                  <a:ext uri="{FF2B5EF4-FFF2-40B4-BE49-F238E27FC236}">
                    <a16:creationId xmlns:a16="http://schemas.microsoft.com/office/drawing/2014/main" id="{8BA3A100-8E29-4AAB-B48C-16BDA57CC4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2300" y="6057900"/>
                <a:ext cx="139700" cy="139700"/>
              </a:xfrm>
              <a:prstGeom prst="ellipse">
                <a:avLst/>
              </a:prstGeom>
              <a:ln>
                <a:noFill/>
              </a:ln>
              <a:effectLst>
                <a:innerShdw blurRad="50800">
                  <a:schemeClr val="tx1">
                    <a:alpha val="6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5" name="Donut 33">
                <a:extLst>
                  <a:ext uri="{FF2B5EF4-FFF2-40B4-BE49-F238E27FC236}">
                    <a16:creationId xmlns:a16="http://schemas.microsoft.com/office/drawing/2014/main" id="{FEABC79D-0013-4DB5-BB4E-EF6D87D47C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4020" y="6001512"/>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51" name="Group 1050">
              <a:extLst>
                <a:ext uri="{FF2B5EF4-FFF2-40B4-BE49-F238E27FC236}">
                  <a16:creationId xmlns:a16="http://schemas.microsoft.com/office/drawing/2014/main" id="{3FC77A7A-FD2D-4ABB-AE60-EB3D68DF911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74020" y="6001512"/>
              <a:ext cx="246888" cy="246888"/>
              <a:chOff x="574020" y="6001512"/>
              <a:chExt cx="246888" cy="246888"/>
            </a:xfrm>
          </p:grpSpPr>
          <p:sp useBgFill="1">
            <p:nvSpPr>
              <p:cNvPr id="1052" name="Oval 1051">
                <a:extLst>
                  <a:ext uri="{FF2B5EF4-FFF2-40B4-BE49-F238E27FC236}">
                    <a16:creationId xmlns:a16="http://schemas.microsoft.com/office/drawing/2014/main" id="{5E501B0C-0D66-41FE-9F13-71014859F9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2300" y="6057900"/>
                <a:ext cx="139700" cy="139700"/>
              </a:xfrm>
              <a:prstGeom prst="ellipse">
                <a:avLst/>
              </a:prstGeom>
              <a:ln>
                <a:noFill/>
              </a:ln>
              <a:effectLst>
                <a:innerShdw blurRad="50800">
                  <a:schemeClr val="tx1">
                    <a:alpha val="6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Donut 31">
                <a:extLst>
                  <a:ext uri="{FF2B5EF4-FFF2-40B4-BE49-F238E27FC236}">
                    <a16:creationId xmlns:a16="http://schemas.microsoft.com/office/drawing/2014/main" id="{1C569265-BB2E-4CF4-9BDC-18FDFB8DB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4020" y="6001512"/>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2" name="Metin kutusu 1">
            <a:extLst>
              <a:ext uri="{FF2B5EF4-FFF2-40B4-BE49-F238E27FC236}">
                <a16:creationId xmlns:a16="http://schemas.microsoft.com/office/drawing/2014/main" id="{E44C8542-FCC8-78A1-7478-FE2A2859E336}"/>
              </a:ext>
            </a:extLst>
          </p:cNvPr>
          <p:cNvSpPr txBox="1"/>
          <p:nvPr/>
        </p:nvSpPr>
        <p:spPr>
          <a:xfrm>
            <a:off x="2732484" y="1241784"/>
            <a:ext cx="3676649" cy="685796"/>
          </a:xfrm>
          <a:prstGeom prst="rect">
            <a:avLst/>
          </a:prstGeom>
          <a:solidFill>
            <a:schemeClr val="accent4">
              <a:lumMod val="40000"/>
              <a:lumOff val="60000"/>
            </a:schemeClr>
          </a:solidFill>
        </p:spPr>
        <p:txBody>
          <a:bodyPr vert="horz" lIns="91440" tIns="45720" rIns="91440" bIns="45720" rtlCol="0" anchor="ctr">
            <a:normAutofit fontScale="92500" lnSpcReduction="10000"/>
          </a:bodyPr>
          <a:lstStyle/>
          <a:p>
            <a:pPr algn="ctr">
              <a:spcBef>
                <a:spcPct val="0"/>
              </a:spcBef>
              <a:spcAft>
                <a:spcPts val="600"/>
              </a:spcAft>
            </a:pPr>
            <a:r>
              <a:rPr lang="en-US" sz="4400">
                <a:ln w="3175" cmpd="sng">
                  <a:noFill/>
                </a:ln>
                <a:solidFill>
                  <a:schemeClr val="tx1">
                    <a:lumMod val="85000"/>
                    <a:lumOff val="15000"/>
                  </a:schemeClr>
                </a:solidFill>
                <a:latin typeface="Cambria" panose="02040503050406030204" pitchFamily="18" charset="0"/>
                <a:ea typeface="Cambria" panose="02040503050406030204" pitchFamily="18" charset="0"/>
                <a:cs typeface="+mj-cs"/>
              </a:rPr>
              <a:t>İYOT</a:t>
            </a:r>
          </a:p>
        </p:txBody>
      </p:sp>
      <p:cxnSp>
        <p:nvCxnSpPr>
          <p:cNvPr id="1068" name="Straight Connector 1060">
            <a:extLst>
              <a:ext uri="{FF2B5EF4-FFF2-40B4-BE49-F238E27FC236}">
                <a16:creationId xmlns:a16="http://schemas.microsoft.com/office/drawing/2014/main" id="{3BE801CC-21FA-4F4A-8FB6-13E81903EB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126" y="2421466"/>
            <a:ext cx="7055474" cy="0"/>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sp>
        <p:nvSpPr>
          <p:cNvPr id="4" name="Metin kutusu 3">
            <a:extLst>
              <a:ext uri="{FF2B5EF4-FFF2-40B4-BE49-F238E27FC236}">
                <a16:creationId xmlns:a16="http://schemas.microsoft.com/office/drawing/2014/main" id="{F9F197C0-3DE4-DC19-CF91-7C9EEDF5871C}"/>
              </a:ext>
            </a:extLst>
          </p:cNvPr>
          <p:cNvSpPr txBox="1"/>
          <p:nvPr/>
        </p:nvSpPr>
        <p:spPr>
          <a:xfrm>
            <a:off x="971550" y="2556932"/>
            <a:ext cx="7200897" cy="3318936"/>
          </a:xfrm>
          <a:prstGeom prst="rect">
            <a:avLst/>
          </a:prstGeom>
        </p:spPr>
        <p:txBody>
          <a:bodyPr vert="horz" lIns="91440" tIns="45720" rIns="91440" bIns="45720" rtlCol="0" anchor="t">
            <a:normAutofit fontScale="92500" lnSpcReduction="20000"/>
          </a:bodyPr>
          <a:lstStyle/>
          <a:p>
            <a:pPr marL="800100" lvl="1" indent="-342900">
              <a:spcBef>
                <a:spcPct val="20000"/>
              </a:spcBef>
              <a:spcAft>
                <a:spcPts val="600"/>
              </a:spcAft>
              <a:buClr>
                <a:schemeClr val="tx1"/>
              </a:buClr>
              <a:buSzPct val="115000"/>
              <a:buFont typeface="Arial"/>
              <a:buChar char="•"/>
            </a:pPr>
            <a:r>
              <a:rPr lang="en-US" sz="1700">
                <a:solidFill>
                  <a:schemeClr val="tx1">
                    <a:lumMod val="85000"/>
                    <a:lumOff val="15000"/>
                  </a:schemeClr>
                </a:solidFill>
                <a:latin typeface="Cambria" panose="02040503050406030204" pitchFamily="18" charset="0"/>
                <a:ea typeface="Cambria" panose="02040503050406030204" pitchFamily="18" charset="0"/>
              </a:rPr>
              <a:t>Tiroid hormonlarının üretimi için esansiyel bir elementtir </a:t>
            </a:r>
            <a:endParaRPr lang="tr-TR" sz="1700">
              <a:solidFill>
                <a:schemeClr val="tx1">
                  <a:lumMod val="85000"/>
                  <a:lumOff val="15000"/>
                </a:schemeClr>
              </a:solidFill>
              <a:latin typeface="Cambria" panose="02040503050406030204" pitchFamily="18" charset="0"/>
              <a:ea typeface="Cambria" panose="02040503050406030204" pitchFamily="18" charset="0"/>
            </a:endParaRPr>
          </a:p>
          <a:p>
            <a:pPr marL="800100" lvl="1" indent="-342900">
              <a:spcBef>
                <a:spcPct val="20000"/>
              </a:spcBef>
              <a:spcAft>
                <a:spcPts val="600"/>
              </a:spcAft>
              <a:buClr>
                <a:schemeClr val="tx1"/>
              </a:buClr>
              <a:buSzPct val="115000"/>
              <a:buFont typeface="Arial"/>
              <a:buChar char="•"/>
            </a:pPr>
            <a:endParaRPr lang="tr-TR" sz="1700">
              <a:solidFill>
                <a:schemeClr val="tx1">
                  <a:lumMod val="85000"/>
                  <a:lumOff val="15000"/>
                </a:schemeClr>
              </a:solidFill>
              <a:latin typeface="Cambria" panose="02040503050406030204" pitchFamily="18" charset="0"/>
              <a:ea typeface="Cambria" panose="02040503050406030204" pitchFamily="18" charset="0"/>
            </a:endParaRPr>
          </a:p>
          <a:p>
            <a:pPr marL="800100" lvl="1" indent="-342900">
              <a:spcBef>
                <a:spcPct val="20000"/>
              </a:spcBef>
              <a:spcAft>
                <a:spcPts val="600"/>
              </a:spcAft>
              <a:buClr>
                <a:schemeClr val="tx1"/>
              </a:buClr>
              <a:buSzPct val="115000"/>
              <a:buFont typeface="Arial"/>
              <a:buChar char="•"/>
            </a:pPr>
            <a:r>
              <a:rPr lang="tr-TR" sz="1700">
                <a:solidFill>
                  <a:schemeClr val="tx1">
                    <a:lumMod val="85000"/>
                    <a:lumOff val="15000"/>
                  </a:schemeClr>
                </a:solidFill>
                <a:latin typeface="Cambria" panose="02040503050406030204" pitchFamily="18" charset="0"/>
                <a:ea typeface="Cambria" panose="02040503050406030204" pitchFamily="18" charset="0"/>
              </a:rPr>
              <a:t>E</a:t>
            </a:r>
            <a:r>
              <a:rPr lang="en-US" sz="1700">
                <a:solidFill>
                  <a:schemeClr val="tx1">
                    <a:lumMod val="85000"/>
                    <a:lumOff val="15000"/>
                  </a:schemeClr>
                </a:solidFill>
                <a:latin typeface="Cambria" panose="02040503050406030204" pitchFamily="18" charset="0"/>
                <a:ea typeface="Cambria" panose="02040503050406030204" pitchFamily="18" charset="0"/>
              </a:rPr>
              <a:t>ksikliği yetersiz tiroid hormon üretimine yol açar</a:t>
            </a:r>
          </a:p>
          <a:p>
            <a:pPr lvl="1">
              <a:spcBef>
                <a:spcPct val="20000"/>
              </a:spcBef>
              <a:spcAft>
                <a:spcPts val="600"/>
              </a:spcAft>
              <a:buClr>
                <a:schemeClr val="tx1"/>
              </a:buClr>
              <a:buSzPct val="115000"/>
              <a:buFont typeface="Arial"/>
              <a:buChar char="•"/>
            </a:pPr>
            <a:endParaRPr lang="en-US" sz="1700">
              <a:solidFill>
                <a:schemeClr val="tx1">
                  <a:lumMod val="85000"/>
                  <a:lumOff val="15000"/>
                </a:schemeClr>
              </a:solidFill>
              <a:latin typeface="Cambria" panose="02040503050406030204" pitchFamily="18" charset="0"/>
              <a:ea typeface="Cambria" panose="02040503050406030204" pitchFamily="18" charset="0"/>
            </a:endParaRPr>
          </a:p>
          <a:p>
            <a:pPr marL="800100" lvl="1" indent="-342900">
              <a:spcBef>
                <a:spcPct val="20000"/>
              </a:spcBef>
              <a:spcAft>
                <a:spcPts val="600"/>
              </a:spcAft>
              <a:buClr>
                <a:schemeClr val="tx1"/>
              </a:buClr>
              <a:buSzPct val="115000"/>
              <a:buFont typeface="Arial"/>
              <a:buChar char="•"/>
            </a:pPr>
            <a:r>
              <a:rPr lang="en-US" sz="1700">
                <a:solidFill>
                  <a:schemeClr val="tx1">
                    <a:lumMod val="85000"/>
                    <a:lumOff val="15000"/>
                  </a:schemeClr>
                </a:solidFill>
                <a:latin typeface="Cambria" panose="02040503050406030204" pitchFamily="18" charset="0"/>
                <a:ea typeface="Cambria" panose="02040503050406030204" pitchFamily="18" charset="0"/>
              </a:rPr>
              <a:t>Sadece besinler yoluyla oral olarak alınabilmektedir </a:t>
            </a:r>
          </a:p>
          <a:p>
            <a:pPr marL="800100" lvl="1" indent="-342900">
              <a:spcBef>
                <a:spcPct val="20000"/>
              </a:spcBef>
              <a:spcAft>
                <a:spcPts val="600"/>
              </a:spcAft>
              <a:buClr>
                <a:schemeClr val="tx1"/>
              </a:buClr>
              <a:buSzPct val="115000"/>
              <a:buFont typeface="Arial"/>
              <a:buChar char="•"/>
            </a:pPr>
            <a:endParaRPr lang="en-US" sz="1700">
              <a:solidFill>
                <a:schemeClr val="tx1">
                  <a:lumMod val="85000"/>
                  <a:lumOff val="15000"/>
                </a:schemeClr>
              </a:solidFill>
              <a:latin typeface="Cambria" panose="02040503050406030204" pitchFamily="18" charset="0"/>
              <a:ea typeface="Cambria" panose="02040503050406030204" pitchFamily="18" charset="0"/>
            </a:endParaRPr>
          </a:p>
          <a:p>
            <a:pPr marL="800100" lvl="1" indent="-342900">
              <a:spcBef>
                <a:spcPct val="20000"/>
              </a:spcBef>
              <a:spcAft>
                <a:spcPts val="600"/>
              </a:spcAft>
              <a:buClr>
                <a:schemeClr val="tx1"/>
              </a:buClr>
              <a:buSzPct val="115000"/>
              <a:buFont typeface="Arial"/>
              <a:buChar char="•"/>
            </a:pPr>
            <a:r>
              <a:rPr lang="en-US" sz="1700">
                <a:solidFill>
                  <a:schemeClr val="tx1">
                    <a:lumMod val="85000"/>
                    <a:lumOff val="15000"/>
                  </a:schemeClr>
                </a:solidFill>
                <a:latin typeface="Cambria" panose="02040503050406030204" pitchFamily="18" charset="0"/>
                <a:ea typeface="Cambria" panose="02040503050406030204" pitchFamily="18" charset="0"/>
              </a:rPr>
              <a:t>İyot eksikliği durumunda tiroid bezi tarafından iyot tutulum oranı %80’e kadar çıkarken, yeterli iyot alımında bu oran %10 civarında kalmaktadır</a:t>
            </a:r>
          </a:p>
          <a:p>
            <a:pPr marL="800100" lvl="1" indent="-342900">
              <a:spcBef>
                <a:spcPct val="20000"/>
              </a:spcBef>
              <a:spcAft>
                <a:spcPts val="600"/>
              </a:spcAft>
              <a:buClr>
                <a:schemeClr val="tx1"/>
              </a:buClr>
              <a:buSzPct val="115000"/>
              <a:buFont typeface="Arial"/>
              <a:buChar char="•"/>
            </a:pPr>
            <a:endParaRPr lang="en-US" sz="1700">
              <a:solidFill>
                <a:schemeClr val="tx1">
                  <a:lumMod val="85000"/>
                  <a:lumOff val="15000"/>
                </a:schemeClr>
              </a:solidFill>
              <a:latin typeface="Cambria" panose="02040503050406030204" pitchFamily="18" charset="0"/>
              <a:ea typeface="Cambria" panose="02040503050406030204" pitchFamily="18" charset="0"/>
            </a:endParaRPr>
          </a:p>
          <a:p>
            <a:pPr marL="800100" lvl="1" indent="-342900">
              <a:spcBef>
                <a:spcPct val="20000"/>
              </a:spcBef>
              <a:spcAft>
                <a:spcPts val="600"/>
              </a:spcAft>
              <a:buClr>
                <a:schemeClr val="tx1"/>
              </a:buClr>
              <a:buSzPct val="115000"/>
              <a:buFont typeface="Arial"/>
              <a:buChar char="•"/>
            </a:pPr>
            <a:r>
              <a:rPr lang="en-US" sz="1700">
                <a:solidFill>
                  <a:schemeClr val="tx1">
                    <a:lumMod val="85000"/>
                    <a:lumOff val="15000"/>
                  </a:schemeClr>
                </a:solidFill>
                <a:latin typeface="Cambria" panose="02040503050406030204" pitchFamily="18" charset="0"/>
                <a:ea typeface="Cambria" panose="02040503050406030204" pitchFamily="18" charset="0"/>
              </a:rPr>
              <a:t>Dünyada önlenebilir zekâ geriliğinin en önemli nedeni iyot eksikliğidir</a:t>
            </a:r>
          </a:p>
          <a:p>
            <a:pPr>
              <a:spcBef>
                <a:spcPct val="20000"/>
              </a:spcBef>
              <a:spcAft>
                <a:spcPts val="600"/>
              </a:spcAft>
              <a:buClr>
                <a:schemeClr val="accent1"/>
              </a:buClr>
              <a:buSzPct val="115000"/>
              <a:buFont typeface="Arial"/>
              <a:buChar char="•"/>
            </a:pPr>
            <a:endParaRPr lang="en-US" sz="1700">
              <a:solidFill>
                <a:schemeClr val="tx1">
                  <a:lumMod val="85000"/>
                  <a:lumOff val="15000"/>
                </a:schemeClr>
              </a:solidFill>
            </a:endParaRPr>
          </a:p>
          <a:p>
            <a:pPr>
              <a:spcBef>
                <a:spcPct val="20000"/>
              </a:spcBef>
              <a:spcAft>
                <a:spcPts val="600"/>
              </a:spcAft>
              <a:buClr>
                <a:schemeClr val="accent1"/>
              </a:buClr>
              <a:buSzPct val="115000"/>
              <a:buFont typeface="Arial"/>
              <a:buChar char="•"/>
            </a:pPr>
            <a:endParaRPr lang="en-US" sz="1700">
              <a:solidFill>
                <a:schemeClr val="tx1">
                  <a:lumMod val="85000"/>
                  <a:lumOff val="15000"/>
                </a:schemeClr>
              </a:solidFill>
            </a:endParaRPr>
          </a:p>
          <a:p>
            <a:pPr>
              <a:spcBef>
                <a:spcPct val="20000"/>
              </a:spcBef>
              <a:spcAft>
                <a:spcPts val="600"/>
              </a:spcAft>
              <a:buClr>
                <a:schemeClr val="accent1"/>
              </a:buClr>
              <a:buSzPct val="115000"/>
              <a:buFont typeface="Arial"/>
              <a:buChar char="•"/>
            </a:pPr>
            <a:endParaRPr lang="en-US" sz="1700">
              <a:solidFill>
                <a:schemeClr val="tx1">
                  <a:lumMod val="85000"/>
                  <a:lumOff val="15000"/>
                </a:schemeClr>
              </a:solidFill>
            </a:endParaRPr>
          </a:p>
          <a:p>
            <a:pPr>
              <a:spcBef>
                <a:spcPct val="20000"/>
              </a:spcBef>
              <a:spcAft>
                <a:spcPts val="600"/>
              </a:spcAft>
              <a:buClr>
                <a:schemeClr val="accent1"/>
              </a:buClr>
              <a:buSzPct val="115000"/>
              <a:buFont typeface="Arial"/>
              <a:buChar char="•"/>
            </a:pPr>
            <a:endParaRPr lang="en-US" sz="1700">
              <a:solidFill>
                <a:schemeClr val="tx1">
                  <a:lumMod val="85000"/>
                  <a:lumOff val="15000"/>
                </a:schemeClr>
              </a:solidFill>
            </a:endParaRPr>
          </a:p>
        </p:txBody>
      </p:sp>
    </p:spTree>
    <p:extLst>
      <p:ext uri="{BB962C8B-B14F-4D97-AF65-F5344CB8AC3E}">
        <p14:creationId xmlns:p14="http://schemas.microsoft.com/office/powerpoint/2010/main" val="388404191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aç Çeşit Tuz Vardır? - Koyuncu Tuz">
            <a:extLst>
              <a:ext uri="{FF2B5EF4-FFF2-40B4-BE49-F238E27FC236}">
                <a16:creationId xmlns:a16="http://schemas.microsoft.com/office/drawing/2014/main" id="{ABD1FD0D-D806-55EA-AAA1-CEFE0D2770B8}"/>
              </a:ext>
            </a:extLst>
          </p:cNvPr>
          <p:cNvPicPr>
            <a:picLocks noChangeAspect="1" noChangeArrowheads="1"/>
          </p:cNvPicPr>
          <p:nvPr/>
        </p:nvPicPr>
        <p:blipFill rotWithShape="1">
          <a:blip r:embed="rId2">
            <a:duotone>
              <a:schemeClr val="bg2">
                <a:shade val="45000"/>
                <a:satMod val="135000"/>
              </a:schemeClr>
              <a:prstClr val="white"/>
            </a:duotone>
            <a:alphaModFix amt="50000"/>
            <a:extLst>
              <a:ext uri="{28A0092B-C50C-407E-A947-70E740481C1C}">
                <a14:useLocalDpi xmlns:a14="http://schemas.microsoft.com/office/drawing/2010/main" val="0"/>
              </a:ext>
            </a:extLst>
          </a:blip>
          <a:srcRect l="2265" r="12215" b="-1"/>
          <a:stretch/>
        </p:blipFill>
        <p:spPr bwMode="auto">
          <a:xfrm>
            <a:off x="364604" y="381000"/>
            <a:ext cx="8420581" cy="6096000"/>
          </a:xfrm>
          <a:prstGeom prst="rect">
            <a:avLst/>
          </a:prstGeom>
          <a:noFill/>
          <a:scene3d>
            <a:camera prst="orthographicFront"/>
            <a:lightRig rig="twoPt" dir="t"/>
          </a:scene3d>
          <a:sp3d>
            <a:bevelT w="12700" h="2540" prst="coolSlant"/>
          </a:sp3d>
          <a:extLst>
            <a:ext uri="{909E8E84-426E-40DD-AFC4-6F175D3DCCD1}">
              <a14:hiddenFill xmlns:a14="http://schemas.microsoft.com/office/drawing/2010/main">
                <a:solidFill>
                  <a:srgbClr val="FFFFFF"/>
                </a:solidFill>
              </a14:hiddenFill>
            </a:ext>
          </a:extLst>
        </p:spPr>
      </p:pic>
      <p:sp>
        <p:nvSpPr>
          <p:cNvPr id="2" name="Metin kutusu 1">
            <a:extLst>
              <a:ext uri="{FF2B5EF4-FFF2-40B4-BE49-F238E27FC236}">
                <a16:creationId xmlns:a16="http://schemas.microsoft.com/office/drawing/2014/main" id="{E44C8542-FCC8-78A1-7478-FE2A2859E336}"/>
              </a:ext>
            </a:extLst>
          </p:cNvPr>
          <p:cNvSpPr txBox="1"/>
          <p:nvPr/>
        </p:nvSpPr>
        <p:spPr>
          <a:xfrm>
            <a:off x="2732484" y="1241784"/>
            <a:ext cx="3676649" cy="685796"/>
          </a:xfrm>
          <a:prstGeom prst="rect">
            <a:avLst/>
          </a:prstGeom>
          <a:solidFill>
            <a:schemeClr val="accent4">
              <a:lumMod val="40000"/>
              <a:lumOff val="60000"/>
            </a:schemeClr>
          </a:solidFill>
        </p:spPr>
        <p:txBody>
          <a:bodyPr vert="horz" lIns="91440" tIns="45720" rIns="91440" bIns="45720" rtlCol="0" anchor="ctr">
            <a:normAutofit fontScale="92500" lnSpcReduction="10000"/>
          </a:bodyPr>
          <a:lstStyle/>
          <a:p>
            <a:pPr algn="ctr">
              <a:spcBef>
                <a:spcPct val="0"/>
              </a:spcBef>
              <a:spcAft>
                <a:spcPts val="600"/>
              </a:spcAft>
            </a:pPr>
            <a:r>
              <a:rPr lang="en-US" sz="4400">
                <a:ln w="3175" cmpd="sng">
                  <a:noFill/>
                </a:ln>
                <a:solidFill>
                  <a:schemeClr val="tx1">
                    <a:lumMod val="85000"/>
                    <a:lumOff val="15000"/>
                  </a:schemeClr>
                </a:solidFill>
                <a:latin typeface="Cambria" panose="02040503050406030204" pitchFamily="18" charset="0"/>
                <a:ea typeface="Cambria" panose="02040503050406030204" pitchFamily="18" charset="0"/>
                <a:cs typeface="+mj-cs"/>
              </a:rPr>
              <a:t>İYOT</a:t>
            </a:r>
          </a:p>
        </p:txBody>
      </p:sp>
      <p:sp>
        <p:nvSpPr>
          <p:cNvPr id="3" name="Metin kutusu 2">
            <a:extLst>
              <a:ext uri="{FF2B5EF4-FFF2-40B4-BE49-F238E27FC236}">
                <a16:creationId xmlns:a16="http://schemas.microsoft.com/office/drawing/2014/main" id="{BDD8C305-2EFF-FE2F-944D-2B7888B6DEA7}"/>
              </a:ext>
            </a:extLst>
          </p:cNvPr>
          <p:cNvSpPr txBox="1"/>
          <p:nvPr/>
        </p:nvSpPr>
        <p:spPr>
          <a:xfrm>
            <a:off x="1219200" y="2568476"/>
            <a:ext cx="7010400" cy="2308324"/>
          </a:xfrm>
          <a:prstGeom prst="rect">
            <a:avLst/>
          </a:prstGeom>
          <a:noFill/>
        </p:spPr>
        <p:txBody>
          <a:bodyPr wrap="square">
            <a:spAutoFit/>
          </a:bodyPr>
          <a:lstStyle/>
          <a:p>
            <a:pPr marL="285750" indent="-285750">
              <a:buFont typeface="Arial" panose="020B0604020202020204" pitchFamily="34" charset="0"/>
              <a:buChar char="•"/>
            </a:pPr>
            <a:endParaRPr lang="tr-TR">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tr-TR">
                <a:latin typeface="Cambria" panose="02040503050406030204" pitchFamily="18" charset="0"/>
                <a:ea typeface="Cambria" panose="02040503050406030204" pitchFamily="18" charset="0"/>
              </a:rPr>
              <a:t>Ülkemizde tüm sofra tuzlarının zorunlu olarak iyotlanması için 2000’li yıllardan itibaren iyotlu tuz kullanımı yaygınlaştırılmıştır</a:t>
            </a:r>
          </a:p>
          <a:p>
            <a:pPr marL="285750" indent="-285750">
              <a:buFont typeface="Arial" panose="020B0604020202020204" pitchFamily="34" charset="0"/>
              <a:buChar char="•"/>
            </a:pPr>
            <a:endParaRPr lang="tr-TR">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tr-TR">
                <a:latin typeface="Cambria" panose="02040503050406030204" pitchFamily="18" charset="0"/>
                <a:ea typeface="Cambria" panose="02040503050406030204" pitchFamily="18" charset="0"/>
              </a:rPr>
              <a:t>Ülkemiz orta ciddi derecede iyot eksikliği ve endemik guatr bölgesidir</a:t>
            </a:r>
          </a:p>
          <a:p>
            <a:pPr marL="285750" indent="-285750">
              <a:buFont typeface="Arial" panose="020B0604020202020204" pitchFamily="34" charset="0"/>
              <a:buChar char="•"/>
            </a:pPr>
            <a:endParaRPr lang="tr-TR">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tr-TR">
                <a:latin typeface="Cambria" panose="02040503050406030204" pitchFamily="18" charset="0"/>
                <a:ea typeface="Cambria" panose="02040503050406030204" pitchFamily="18" charset="0"/>
              </a:rPr>
              <a:t>Rafine iyotlu sofra tuzu tüketimi önerilmektedir</a:t>
            </a:r>
          </a:p>
        </p:txBody>
      </p:sp>
    </p:spTree>
    <p:extLst>
      <p:ext uri="{BB962C8B-B14F-4D97-AF65-F5344CB8AC3E}">
        <p14:creationId xmlns:p14="http://schemas.microsoft.com/office/powerpoint/2010/main" val="4198670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274320"/>
            <a:ext cx="8229600" cy="1143000"/>
          </a:xfrm>
          <a:prstGeom prst="rect">
            <a:avLst/>
          </a:prstGeom>
          <a:solidFill>
            <a:schemeClr val="accent4">
              <a:lumMod val="60000"/>
              <a:lumOff val="40000"/>
            </a:schemeClr>
          </a:solidFill>
        </p:spPr>
        <p:txBody>
          <a:bodyPr vert="horz" wrap="square" lIns="0" tIns="280670" rIns="0" bIns="0" rtlCol="0">
            <a:spAutoFit/>
          </a:bodyPr>
          <a:lstStyle/>
          <a:p>
            <a:pPr marL="1905" algn="ctr">
              <a:lnSpc>
                <a:spcPct val="100000"/>
              </a:lnSpc>
              <a:spcBef>
                <a:spcPts val="2210"/>
              </a:spcBef>
              <a:tabLst>
                <a:tab pos="1887220" algn="l"/>
                <a:tab pos="4128770" algn="l"/>
              </a:tabLst>
            </a:pPr>
            <a:r>
              <a:rPr sz="3600" i="0" spc="260" dirty="0">
                <a:solidFill>
                  <a:srgbClr val="FFFFFF"/>
                </a:solidFill>
                <a:latin typeface="Cambria"/>
                <a:cs typeface="Cambria"/>
              </a:rPr>
              <a:t>Günlük	</a:t>
            </a:r>
            <a:r>
              <a:rPr sz="3600" i="0" spc="200" dirty="0">
                <a:solidFill>
                  <a:srgbClr val="FFFFFF"/>
                </a:solidFill>
                <a:latin typeface="Cambria"/>
                <a:cs typeface="Cambria"/>
              </a:rPr>
              <a:t>Referans	</a:t>
            </a:r>
            <a:r>
              <a:rPr sz="3600" i="0" spc="140" dirty="0">
                <a:solidFill>
                  <a:srgbClr val="FFFFFF"/>
                </a:solidFill>
                <a:latin typeface="Cambria"/>
                <a:cs typeface="Cambria"/>
              </a:rPr>
              <a:t>Değerleri</a:t>
            </a:r>
            <a:endParaRPr sz="3600">
              <a:latin typeface="Cambria"/>
              <a:cs typeface="Cambria"/>
            </a:endParaRPr>
          </a:p>
        </p:txBody>
      </p:sp>
      <p:sp>
        <p:nvSpPr>
          <p:cNvPr id="3" name="object 3"/>
          <p:cNvSpPr txBox="1"/>
          <p:nvPr/>
        </p:nvSpPr>
        <p:spPr>
          <a:xfrm>
            <a:off x="457200" y="2057400"/>
            <a:ext cx="7615555" cy="2508379"/>
          </a:xfrm>
          <a:prstGeom prst="rect">
            <a:avLst/>
          </a:prstGeom>
        </p:spPr>
        <p:txBody>
          <a:bodyPr vert="horz" wrap="square" lIns="0" tIns="83820" rIns="0" bIns="0" rtlCol="0">
            <a:spAutoFit/>
          </a:bodyPr>
          <a:lstStyle/>
          <a:p>
            <a:pPr marL="355600" marR="435609" indent="-342900">
              <a:lnSpc>
                <a:spcPts val="2300"/>
              </a:lnSpc>
              <a:spcBef>
                <a:spcPts val="660"/>
              </a:spcBef>
            </a:pPr>
            <a:endParaRPr sz="2950">
              <a:latin typeface="Cambria"/>
              <a:cs typeface="Cambria"/>
            </a:endParaRPr>
          </a:p>
          <a:p>
            <a:pPr marL="355600" marR="528320" indent="-342900">
              <a:lnSpc>
                <a:spcPts val="2300"/>
              </a:lnSpc>
              <a:buFont typeface="Arial MT"/>
              <a:buChar char="•"/>
              <a:tabLst>
                <a:tab pos="354965" algn="l"/>
                <a:tab pos="355600" algn="l"/>
              </a:tabLst>
            </a:pPr>
            <a:r>
              <a:rPr sz="2000" b="1" spc="135" dirty="0">
                <a:latin typeface="Cambria"/>
                <a:cs typeface="Cambria"/>
              </a:rPr>
              <a:t>Sağlıklı</a:t>
            </a:r>
            <a:r>
              <a:rPr sz="2000" b="1" spc="270" dirty="0">
                <a:latin typeface="Cambria"/>
                <a:cs typeface="Cambria"/>
              </a:rPr>
              <a:t> </a:t>
            </a:r>
            <a:r>
              <a:rPr sz="2000" b="1" spc="85" dirty="0">
                <a:latin typeface="Cambria"/>
                <a:cs typeface="Cambria"/>
              </a:rPr>
              <a:t>bireylerin</a:t>
            </a:r>
            <a:r>
              <a:rPr sz="2000" b="1" spc="265" dirty="0">
                <a:latin typeface="Cambria"/>
                <a:cs typeface="Cambria"/>
              </a:rPr>
              <a:t> </a:t>
            </a:r>
            <a:r>
              <a:rPr sz="2000" b="1" spc="140" dirty="0">
                <a:latin typeface="Cambria"/>
                <a:cs typeface="Cambria"/>
              </a:rPr>
              <a:t>günlük</a:t>
            </a:r>
            <a:r>
              <a:rPr sz="2000" b="1" spc="285" dirty="0">
                <a:latin typeface="Cambria"/>
                <a:cs typeface="Cambria"/>
              </a:rPr>
              <a:t> </a:t>
            </a:r>
            <a:r>
              <a:rPr sz="2000" b="1" spc="114" dirty="0">
                <a:latin typeface="Cambria"/>
                <a:cs typeface="Cambria"/>
              </a:rPr>
              <a:t>gereksinimlerini </a:t>
            </a:r>
            <a:r>
              <a:rPr sz="2000" b="1" spc="-515" dirty="0">
                <a:latin typeface="Cambria"/>
                <a:cs typeface="Cambria"/>
              </a:rPr>
              <a:t> </a:t>
            </a:r>
            <a:r>
              <a:rPr sz="2000" b="1" spc="125" dirty="0">
                <a:latin typeface="Cambria"/>
                <a:cs typeface="Cambria"/>
              </a:rPr>
              <a:t>karşılayacak</a:t>
            </a:r>
            <a:r>
              <a:rPr sz="2000" b="1" spc="254" dirty="0">
                <a:latin typeface="Cambria"/>
                <a:cs typeface="Cambria"/>
              </a:rPr>
              <a:t> </a:t>
            </a:r>
            <a:r>
              <a:rPr sz="2000" b="1" spc="140" dirty="0">
                <a:latin typeface="Cambria"/>
                <a:cs typeface="Cambria"/>
              </a:rPr>
              <a:t>miktar</a:t>
            </a:r>
            <a:endParaRPr sz="2000">
              <a:latin typeface="Cambria"/>
              <a:cs typeface="Cambria"/>
            </a:endParaRPr>
          </a:p>
          <a:p>
            <a:pPr>
              <a:lnSpc>
                <a:spcPct val="100000"/>
              </a:lnSpc>
              <a:spcBef>
                <a:spcPts val="30"/>
              </a:spcBef>
              <a:buClr>
                <a:srgbClr val="001F5F"/>
              </a:buClr>
              <a:buFont typeface="Arial MT"/>
              <a:buChar char="•"/>
            </a:pPr>
            <a:endParaRPr sz="2000">
              <a:latin typeface="Cambria"/>
              <a:cs typeface="Cambria"/>
            </a:endParaRPr>
          </a:p>
          <a:p>
            <a:pPr marL="756285" lvl="1" indent="-287020">
              <a:lnSpc>
                <a:spcPct val="100000"/>
              </a:lnSpc>
              <a:spcBef>
                <a:spcPts val="5"/>
              </a:spcBef>
              <a:buClr>
                <a:schemeClr val="tx1"/>
              </a:buClr>
              <a:buFont typeface="Arial MT"/>
              <a:buChar char="–"/>
              <a:tabLst>
                <a:tab pos="756920" algn="l"/>
              </a:tabLst>
            </a:pPr>
            <a:r>
              <a:rPr sz="2000" b="1" spc="175" dirty="0">
                <a:latin typeface="Cambria"/>
                <a:cs typeface="Cambria"/>
              </a:rPr>
              <a:t>Yaş</a:t>
            </a:r>
            <a:endParaRPr sz="2000">
              <a:latin typeface="Cambria"/>
              <a:cs typeface="Cambria"/>
            </a:endParaRPr>
          </a:p>
          <a:p>
            <a:pPr marL="756285" lvl="1" indent="-287020">
              <a:lnSpc>
                <a:spcPct val="100000"/>
              </a:lnSpc>
              <a:buClr>
                <a:schemeClr val="tx1"/>
              </a:buClr>
              <a:buFont typeface="Arial MT"/>
              <a:buChar char="–"/>
              <a:tabLst>
                <a:tab pos="756920" algn="l"/>
              </a:tabLst>
            </a:pPr>
            <a:r>
              <a:rPr sz="2000" b="1" spc="200" dirty="0">
                <a:latin typeface="Cambria"/>
                <a:cs typeface="Cambria"/>
              </a:rPr>
              <a:t>Cinsiyet</a:t>
            </a:r>
            <a:endParaRPr sz="2000">
              <a:latin typeface="Cambria"/>
              <a:cs typeface="Cambria"/>
            </a:endParaRPr>
          </a:p>
          <a:p>
            <a:pPr marL="756285" lvl="1" indent="-287020">
              <a:lnSpc>
                <a:spcPct val="100000"/>
              </a:lnSpc>
              <a:buClr>
                <a:schemeClr val="tx1"/>
              </a:buClr>
              <a:buFont typeface="Arial MT"/>
              <a:buChar char="–"/>
              <a:tabLst>
                <a:tab pos="756920" algn="l"/>
              </a:tabLst>
            </a:pPr>
            <a:r>
              <a:rPr sz="2000" b="1" spc="140">
                <a:latin typeface="Cambria"/>
                <a:cs typeface="Cambria"/>
              </a:rPr>
              <a:t>Gebelik</a:t>
            </a:r>
            <a:r>
              <a:rPr sz="2000" b="1" spc="275">
                <a:latin typeface="Cambria"/>
                <a:cs typeface="Cambria"/>
              </a:rPr>
              <a:t> </a:t>
            </a:r>
            <a:r>
              <a:rPr sz="2000" b="1" spc="145">
                <a:latin typeface="Cambria"/>
                <a:cs typeface="Cambria"/>
              </a:rPr>
              <a:t>durumu</a:t>
            </a:r>
            <a:endParaRPr lang="tr-TR" sz="2000" b="1" spc="145">
              <a:latin typeface="Cambria"/>
              <a:cs typeface="Cambria"/>
            </a:endParaRPr>
          </a:p>
          <a:p>
            <a:pPr marL="756285" lvl="1" indent="-287020">
              <a:lnSpc>
                <a:spcPct val="100000"/>
              </a:lnSpc>
              <a:buClr>
                <a:schemeClr val="tx1"/>
              </a:buClr>
              <a:buFont typeface="Arial MT"/>
              <a:buChar char="–"/>
              <a:tabLst>
                <a:tab pos="756920" algn="l"/>
              </a:tabLst>
            </a:pPr>
            <a:r>
              <a:rPr lang="tr-TR" sz="2000" b="1" spc="145">
                <a:latin typeface="Cambria"/>
                <a:cs typeface="Cambria"/>
              </a:rPr>
              <a:t>Emzirme durumu</a:t>
            </a:r>
            <a:endParaRPr sz="2000">
              <a:latin typeface="Cambria"/>
              <a:cs typeface="Cambria"/>
            </a:endParaRPr>
          </a:p>
        </p:txBody>
      </p:sp>
      <p:sp>
        <p:nvSpPr>
          <p:cNvPr id="4" name="object 4"/>
          <p:cNvSpPr txBox="1"/>
          <p:nvPr/>
        </p:nvSpPr>
        <p:spPr>
          <a:xfrm>
            <a:off x="8488171" y="6428638"/>
            <a:ext cx="120014" cy="208279"/>
          </a:xfrm>
          <a:prstGeom prst="rect">
            <a:avLst/>
          </a:prstGeom>
        </p:spPr>
        <p:txBody>
          <a:bodyPr vert="horz" wrap="square" lIns="0" tIns="12700" rIns="0" bIns="0" rtlCol="0">
            <a:spAutoFit/>
          </a:bodyPr>
          <a:lstStyle/>
          <a:p>
            <a:pPr marL="12700">
              <a:lnSpc>
                <a:spcPct val="100000"/>
              </a:lnSpc>
              <a:spcBef>
                <a:spcPts val="100"/>
              </a:spcBef>
            </a:pPr>
            <a:r>
              <a:rPr sz="1200" spc="75" dirty="0">
                <a:solidFill>
                  <a:srgbClr val="888888"/>
                </a:solidFill>
                <a:latin typeface="Microsoft Sans Serif"/>
                <a:cs typeface="Microsoft Sans Serif"/>
              </a:rPr>
              <a:t>9</a:t>
            </a:r>
            <a:endParaRPr sz="1200">
              <a:latin typeface="Microsoft Sans Serif"/>
              <a:cs typeface="Microsoft Sans Serif"/>
            </a:endParaRPr>
          </a:p>
        </p:txBody>
      </p:sp>
      <p:pic>
        <p:nvPicPr>
          <p:cNvPr id="5122" name="Picture 2" descr="Yüzde Yaşlanmanın 3 Aşaması – Bölüm I – Kırışıklık - İlker Manavbaşı  İstanbul">
            <a:extLst>
              <a:ext uri="{FF2B5EF4-FFF2-40B4-BE49-F238E27FC236}">
                <a16:creationId xmlns:a16="http://schemas.microsoft.com/office/drawing/2014/main" id="{B35CC84B-C286-1107-5313-872073195D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3641035"/>
            <a:ext cx="4933122" cy="19215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D0DDAA89-B56B-1AB3-BA39-99BAF06C849E}"/>
              </a:ext>
            </a:extLst>
          </p:cNvPr>
          <p:cNvSpPr txBox="1"/>
          <p:nvPr/>
        </p:nvSpPr>
        <p:spPr>
          <a:xfrm>
            <a:off x="381000" y="1219200"/>
            <a:ext cx="8839200" cy="5539978"/>
          </a:xfrm>
          <a:prstGeom prst="rect">
            <a:avLst/>
          </a:prstGeom>
          <a:noFill/>
        </p:spPr>
        <p:txBody>
          <a:bodyPr wrap="square">
            <a:spAutoFit/>
          </a:bodyPr>
          <a:lstStyle/>
          <a:p>
            <a:pPr marL="342900" indent="-342900">
              <a:buFont typeface="Arial" panose="020B0604020202020204" pitchFamily="34" charset="0"/>
              <a:buChar char="•"/>
            </a:pPr>
            <a:endParaRPr lang="tr-TR" sz="2400">
              <a:latin typeface="Cambria" panose="02040503050406030204" pitchFamily="18" charset="0"/>
              <a:ea typeface="Cambria" panose="02040503050406030204" pitchFamily="18" charset="0"/>
            </a:endParaRPr>
          </a:p>
          <a:p>
            <a:pPr marL="342900" indent="-342900">
              <a:buClr>
                <a:schemeClr val="accent4">
                  <a:lumMod val="60000"/>
                  <a:lumOff val="40000"/>
                </a:schemeClr>
              </a:buClr>
              <a:buFont typeface="Wingdings" panose="05000000000000000000" pitchFamily="2" charset="2"/>
              <a:buChar char="§"/>
            </a:pPr>
            <a:endParaRPr lang="tr-TR" sz="2400">
              <a:latin typeface="Cambria" panose="02040503050406030204" pitchFamily="18" charset="0"/>
              <a:ea typeface="Cambria" panose="02040503050406030204" pitchFamily="18" charset="0"/>
            </a:endParaRPr>
          </a:p>
          <a:p>
            <a:pPr marL="342900" indent="-342900">
              <a:buClr>
                <a:schemeClr val="accent4">
                  <a:lumMod val="60000"/>
                  <a:lumOff val="40000"/>
                </a:schemeClr>
              </a:buClr>
              <a:buFont typeface="Wingdings" panose="05000000000000000000" pitchFamily="2" charset="2"/>
              <a:buChar char="q"/>
            </a:pPr>
            <a:endParaRPr lang="tr-TR" sz="2400">
              <a:latin typeface="Cambria" panose="02040503050406030204" pitchFamily="18" charset="0"/>
              <a:ea typeface="Cambria" panose="02040503050406030204" pitchFamily="18" charset="0"/>
            </a:endParaRPr>
          </a:p>
          <a:p>
            <a:pPr marL="342900" indent="-342900">
              <a:buClr>
                <a:schemeClr val="accent4">
                  <a:lumMod val="60000"/>
                  <a:lumOff val="40000"/>
                </a:schemeClr>
              </a:buClr>
              <a:buFont typeface="Wingdings" panose="05000000000000000000" pitchFamily="2" charset="2"/>
              <a:buChar char="q"/>
            </a:pPr>
            <a:r>
              <a:rPr lang="tr-TR" sz="2400">
                <a:latin typeface="Cambria" panose="02040503050406030204" pitchFamily="18" charset="0"/>
                <a:ea typeface="Cambria" panose="02040503050406030204" pitchFamily="18" charset="0"/>
              </a:rPr>
              <a:t>Fetüsde</a:t>
            </a:r>
            <a:r>
              <a:rPr lang="tr-TR" sz="2400">
                <a:solidFill>
                  <a:schemeClr val="accent4">
                    <a:lumMod val="60000"/>
                    <a:lumOff val="40000"/>
                  </a:schemeClr>
                </a:solidFill>
                <a:latin typeface="Cambria" panose="02040503050406030204" pitchFamily="18" charset="0"/>
                <a:ea typeface="Cambria" panose="02040503050406030204" pitchFamily="18" charset="0"/>
                <a:sym typeface="Wingdings" panose="05000000000000000000" pitchFamily="2" charset="2"/>
              </a:rPr>
              <a:t></a:t>
            </a:r>
            <a:r>
              <a:rPr lang="tr-TR" sz="2400">
                <a:latin typeface="Cambria" panose="02040503050406030204" pitchFamily="18" charset="0"/>
                <a:ea typeface="Cambria" panose="02040503050406030204" pitchFamily="18" charset="0"/>
              </a:rPr>
              <a:t>düşük, ölü doğum, konjenital anomaliler ,artmış mortalite/morbidite</a:t>
            </a:r>
          </a:p>
          <a:p>
            <a:pPr marL="342900" indent="-342900">
              <a:buClr>
                <a:schemeClr val="accent4">
                  <a:lumMod val="60000"/>
                  <a:lumOff val="40000"/>
                </a:schemeClr>
              </a:buClr>
              <a:buFont typeface="Wingdings" panose="05000000000000000000" pitchFamily="2" charset="2"/>
              <a:buChar char="q"/>
            </a:pPr>
            <a:endParaRPr lang="tr-TR" sz="2400">
              <a:latin typeface="Cambria" panose="02040503050406030204" pitchFamily="18" charset="0"/>
              <a:ea typeface="Cambria" panose="02040503050406030204" pitchFamily="18" charset="0"/>
            </a:endParaRPr>
          </a:p>
          <a:p>
            <a:pPr marL="342900" indent="-342900">
              <a:buClr>
                <a:schemeClr val="accent4">
                  <a:lumMod val="60000"/>
                  <a:lumOff val="40000"/>
                </a:schemeClr>
              </a:buClr>
              <a:buFont typeface="Wingdings" panose="05000000000000000000" pitchFamily="2" charset="2"/>
              <a:buChar char="q"/>
            </a:pPr>
            <a:r>
              <a:rPr lang="tr-TR" sz="2400">
                <a:latin typeface="Cambria" panose="02040503050406030204" pitchFamily="18" charset="0"/>
                <a:ea typeface="Cambria" panose="02040503050406030204" pitchFamily="18" charset="0"/>
              </a:rPr>
              <a:t>Yenidoğanda</a:t>
            </a:r>
            <a:r>
              <a:rPr lang="tr-TR" sz="2400">
                <a:solidFill>
                  <a:schemeClr val="accent4">
                    <a:lumMod val="60000"/>
                    <a:lumOff val="40000"/>
                  </a:schemeClr>
                </a:solidFill>
                <a:latin typeface="Cambria" panose="02040503050406030204" pitchFamily="18" charset="0"/>
                <a:ea typeface="Cambria" panose="02040503050406030204" pitchFamily="18" charset="0"/>
                <a:sym typeface="Wingdings" panose="05000000000000000000" pitchFamily="2" charset="2"/>
              </a:rPr>
              <a:t></a:t>
            </a:r>
            <a:r>
              <a:rPr lang="tr-TR" sz="2400">
                <a:latin typeface="Cambria" panose="02040503050406030204" pitchFamily="18" charset="0"/>
                <a:ea typeface="Cambria" panose="02040503050406030204" pitchFamily="18" charset="0"/>
              </a:rPr>
              <a:t> neonatal guatr, hipotiroidizm, endemik mental retardasyon riski </a:t>
            </a:r>
          </a:p>
          <a:p>
            <a:pPr marL="342900" indent="-342900">
              <a:buClr>
                <a:schemeClr val="accent4">
                  <a:lumMod val="60000"/>
                  <a:lumOff val="40000"/>
                </a:schemeClr>
              </a:buClr>
              <a:buFont typeface="Wingdings" panose="05000000000000000000" pitchFamily="2" charset="2"/>
              <a:buChar char="q"/>
            </a:pPr>
            <a:endParaRPr lang="tr-TR" sz="2400">
              <a:latin typeface="Cambria" panose="02040503050406030204" pitchFamily="18" charset="0"/>
              <a:ea typeface="Cambria" panose="02040503050406030204" pitchFamily="18" charset="0"/>
            </a:endParaRPr>
          </a:p>
          <a:p>
            <a:pPr marL="342900" indent="-342900">
              <a:buClr>
                <a:schemeClr val="accent4">
                  <a:lumMod val="60000"/>
                  <a:lumOff val="40000"/>
                </a:schemeClr>
              </a:buClr>
              <a:buFont typeface="Wingdings" panose="05000000000000000000" pitchFamily="2" charset="2"/>
              <a:buChar char="q"/>
            </a:pPr>
            <a:r>
              <a:rPr lang="tr-TR" sz="2400">
                <a:latin typeface="Cambria" panose="02040503050406030204" pitchFamily="18" charset="0"/>
                <a:ea typeface="Cambria" panose="02040503050406030204" pitchFamily="18" charset="0"/>
              </a:rPr>
              <a:t>Çocuk ve adölesanlarda</a:t>
            </a:r>
            <a:r>
              <a:rPr lang="tr-TR" sz="2400">
                <a:solidFill>
                  <a:schemeClr val="accent4">
                    <a:lumMod val="60000"/>
                    <a:lumOff val="40000"/>
                  </a:schemeClr>
                </a:solidFill>
                <a:latin typeface="Cambria" panose="02040503050406030204" pitchFamily="18" charset="0"/>
                <a:ea typeface="Cambria" panose="02040503050406030204" pitchFamily="18" charset="0"/>
                <a:sym typeface="Wingdings" panose="05000000000000000000" pitchFamily="2" charset="2"/>
              </a:rPr>
              <a:t></a:t>
            </a:r>
            <a:r>
              <a:rPr lang="tr-TR" sz="2400">
                <a:latin typeface="Cambria" panose="02040503050406030204" pitchFamily="18" charset="0"/>
                <a:ea typeface="Cambria" panose="02040503050406030204" pitchFamily="18" charset="0"/>
              </a:rPr>
              <a:t>guatr (subklinik hipotiroidizm), mental ve fiziksel gelişme geriliği</a:t>
            </a:r>
          </a:p>
          <a:p>
            <a:pPr marL="342900" indent="-342900">
              <a:buClr>
                <a:schemeClr val="accent4">
                  <a:lumMod val="60000"/>
                  <a:lumOff val="40000"/>
                </a:schemeClr>
              </a:buClr>
              <a:buFont typeface="Wingdings" panose="05000000000000000000" pitchFamily="2" charset="2"/>
              <a:buChar char="q"/>
            </a:pPr>
            <a:endParaRPr lang="tr-TR" sz="2400">
              <a:latin typeface="Cambria" panose="02040503050406030204" pitchFamily="18" charset="0"/>
              <a:ea typeface="Cambria" panose="02040503050406030204" pitchFamily="18" charset="0"/>
            </a:endParaRPr>
          </a:p>
          <a:p>
            <a:pPr marL="342900" indent="-342900">
              <a:buClr>
                <a:schemeClr val="accent4">
                  <a:lumMod val="60000"/>
                  <a:lumOff val="40000"/>
                </a:schemeClr>
              </a:buClr>
              <a:buFont typeface="Wingdings" panose="05000000000000000000" pitchFamily="2" charset="2"/>
              <a:buChar char="q"/>
            </a:pPr>
            <a:r>
              <a:rPr lang="tr-TR" sz="2400">
                <a:latin typeface="Cambria" panose="02040503050406030204" pitchFamily="18" charset="0"/>
                <a:ea typeface="Cambria" panose="02040503050406030204" pitchFamily="18" charset="0"/>
              </a:rPr>
              <a:t>Erişkinlerde</a:t>
            </a:r>
            <a:r>
              <a:rPr lang="tr-TR" sz="2400">
                <a:solidFill>
                  <a:schemeClr val="accent4">
                    <a:lumMod val="60000"/>
                    <a:lumOff val="40000"/>
                  </a:schemeClr>
                </a:solidFill>
                <a:latin typeface="Cambria" panose="02040503050406030204" pitchFamily="18" charset="0"/>
                <a:ea typeface="Cambria" panose="02040503050406030204" pitchFamily="18" charset="0"/>
                <a:sym typeface="Wingdings" panose="05000000000000000000" pitchFamily="2" charset="2"/>
              </a:rPr>
              <a:t></a:t>
            </a:r>
            <a:r>
              <a:rPr lang="tr-TR" sz="2400">
                <a:latin typeface="Cambria" panose="02040503050406030204" pitchFamily="18" charset="0"/>
                <a:ea typeface="Cambria" panose="02040503050406030204" pitchFamily="18" charset="0"/>
              </a:rPr>
              <a:t>guatr, hipotiroidizm, mental fonksiyon bozukluğu, iyoda bağlı hipertroidi riski  </a:t>
            </a:r>
          </a:p>
          <a:p>
            <a:pPr marL="285750" indent="-285750">
              <a:buFont typeface="Arial" panose="020B0604020202020204" pitchFamily="34" charset="0"/>
              <a:buChar char="•"/>
            </a:pPr>
            <a:endParaRPr lang="tr-TR"/>
          </a:p>
        </p:txBody>
      </p:sp>
      <p:pic>
        <p:nvPicPr>
          <p:cNvPr id="2050" name="Picture 2" descr="Guatr Belirtileri Nelerdir? Guatr Teşhisi Nasıl Yapılır? - Mahmure">
            <a:extLst>
              <a:ext uri="{FF2B5EF4-FFF2-40B4-BE49-F238E27FC236}">
                <a16:creationId xmlns:a16="http://schemas.microsoft.com/office/drawing/2014/main" id="{15E7306A-9CA5-E170-C36E-269C6B8CD9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4035" y="168757"/>
            <a:ext cx="3733800" cy="2100885"/>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id="{A7F6E0F1-041E-E95E-059C-4D25888256E9}"/>
              </a:ext>
            </a:extLst>
          </p:cNvPr>
          <p:cNvSpPr txBox="1"/>
          <p:nvPr/>
        </p:nvSpPr>
        <p:spPr>
          <a:xfrm>
            <a:off x="838200" y="533400"/>
            <a:ext cx="3276600" cy="1077218"/>
          </a:xfrm>
          <a:prstGeom prst="rect">
            <a:avLst/>
          </a:prstGeom>
          <a:solidFill>
            <a:schemeClr val="accent4">
              <a:lumMod val="40000"/>
              <a:lumOff val="60000"/>
            </a:schemeClr>
          </a:solidFill>
        </p:spPr>
        <p:txBody>
          <a:bodyPr wrap="square" rtlCol="0">
            <a:spAutoFit/>
          </a:bodyPr>
          <a:lstStyle/>
          <a:p>
            <a:pPr algn="ctr"/>
            <a:r>
              <a:rPr lang="tr-TR" sz="3200">
                <a:latin typeface="Cambria" panose="02040503050406030204" pitchFamily="18" charset="0"/>
                <a:ea typeface="Cambria" panose="02040503050406030204" pitchFamily="18" charset="0"/>
              </a:rPr>
              <a:t>İyot Eksikliğinde Klinik </a:t>
            </a:r>
          </a:p>
        </p:txBody>
      </p:sp>
    </p:spTree>
    <p:extLst>
      <p:ext uri="{BB962C8B-B14F-4D97-AF65-F5344CB8AC3E}">
        <p14:creationId xmlns:p14="http://schemas.microsoft.com/office/powerpoint/2010/main" val="136732088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8D0CC70A-D4FB-EB1F-F51D-6F5948411497}"/>
              </a:ext>
            </a:extLst>
          </p:cNvPr>
          <p:cNvSpPr txBox="1"/>
          <p:nvPr/>
        </p:nvSpPr>
        <p:spPr>
          <a:xfrm>
            <a:off x="914400" y="2743200"/>
            <a:ext cx="7162800" cy="2462213"/>
          </a:xfrm>
          <a:prstGeom prst="rect">
            <a:avLst/>
          </a:prstGeom>
          <a:noFill/>
        </p:spPr>
        <p:txBody>
          <a:bodyPr wrap="square">
            <a:spAutoFit/>
          </a:bodyPr>
          <a:lstStyle/>
          <a:p>
            <a:pPr marL="342900" indent="-342900">
              <a:buClr>
                <a:schemeClr val="accent4">
                  <a:lumMod val="60000"/>
                  <a:lumOff val="40000"/>
                </a:schemeClr>
              </a:buClr>
              <a:buFont typeface="Wingdings" panose="05000000000000000000" pitchFamily="2" charset="2"/>
              <a:buChar char="ü"/>
            </a:pPr>
            <a:r>
              <a:rPr lang="tr-TR" sz="2200">
                <a:latin typeface="Cambria" panose="02040503050406030204" pitchFamily="18" charset="0"/>
                <a:ea typeface="Cambria" panose="02040503050406030204" pitchFamily="18" charset="0"/>
              </a:rPr>
              <a:t>Yetişkinlerde 150 µg/gün önerilmektedir</a:t>
            </a:r>
          </a:p>
          <a:p>
            <a:pPr marL="342900" indent="-342900">
              <a:buClr>
                <a:schemeClr val="accent4">
                  <a:lumMod val="60000"/>
                  <a:lumOff val="40000"/>
                </a:schemeClr>
              </a:buClr>
              <a:buFont typeface="Wingdings" panose="05000000000000000000" pitchFamily="2" charset="2"/>
              <a:buChar char="ü"/>
            </a:pPr>
            <a:endParaRPr lang="tr-TR" sz="2200">
              <a:latin typeface="Cambria" panose="02040503050406030204" pitchFamily="18" charset="0"/>
              <a:ea typeface="Cambria" panose="02040503050406030204" pitchFamily="18" charset="0"/>
            </a:endParaRPr>
          </a:p>
          <a:p>
            <a:pPr marL="342900" indent="-342900">
              <a:buClr>
                <a:schemeClr val="accent4">
                  <a:lumMod val="60000"/>
                  <a:lumOff val="40000"/>
                </a:schemeClr>
              </a:buClr>
              <a:buFont typeface="Wingdings" panose="05000000000000000000" pitchFamily="2" charset="2"/>
              <a:buChar char="ü"/>
            </a:pPr>
            <a:r>
              <a:rPr lang="tr-TR" sz="2200">
                <a:latin typeface="Cambria" panose="02040503050406030204" pitchFamily="18" charset="0"/>
                <a:ea typeface="Cambria" panose="02040503050406030204" pitchFamily="18" charset="0"/>
              </a:rPr>
              <a:t>Gebede ve laktasyonda &gt;250 µg/gün iyot alımı önerilmektedir</a:t>
            </a:r>
          </a:p>
          <a:p>
            <a:pPr marL="342900" indent="-342900">
              <a:buClr>
                <a:schemeClr val="accent4">
                  <a:lumMod val="60000"/>
                  <a:lumOff val="40000"/>
                </a:schemeClr>
              </a:buClr>
              <a:buFont typeface="Wingdings" panose="05000000000000000000" pitchFamily="2" charset="2"/>
              <a:buChar char="ü"/>
            </a:pPr>
            <a:endParaRPr lang="tr-TR" sz="2200">
              <a:latin typeface="Cambria" panose="02040503050406030204" pitchFamily="18" charset="0"/>
              <a:ea typeface="Cambria" panose="02040503050406030204" pitchFamily="18" charset="0"/>
            </a:endParaRPr>
          </a:p>
          <a:p>
            <a:pPr marL="342900" indent="-342900">
              <a:buClr>
                <a:schemeClr val="accent4">
                  <a:lumMod val="60000"/>
                  <a:lumOff val="40000"/>
                </a:schemeClr>
              </a:buClr>
              <a:buFont typeface="Wingdings" panose="05000000000000000000" pitchFamily="2" charset="2"/>
              <a:buChar char="ü"/>
            </a:pPr>
            <a:r>
              <a:rPr lang="tr-TR" sz="2200">
                <a:latin typeface="Cambria" panose="02040503050406030204" pitchFamily="18" charset="0"/>
                <a:ea typeface="Cambria" panose="02040503050406030204" pitchFamily="18" charset="0"/>
              </a:rPr>
              <a:t>İyot profilaksisi için hâlen dünyada önerilen en etkili yöntem sofra tuzlarının iyotlanmasıdır </a:t>
            </a:r>
          </a:p>
        </p:txBody>
      </p:sp>
      <p:sp>
        <p:nvSpPr>
          <p:cNvPr id="2" name="Metin kutusu 1">
            <a:extLst>
              <a:ext uri="{FF2B5EF4-FFF2-40B4-BE49-F238E27FC236}">
                <a16:creationId xmlns:a16="http://schemas.microsoft.com/office/drawing/2014/main" id="{0FA5665C-140B-CEE9-A1E9-F6C7E70F1A00}"/>
              </a:ext>
            </a:extLst>
          </p:cNvPr>
          <p:cNvSpPr txBox="1"/>
          <p:nvPr/>
        </p:nvSpPr>
        <p:spPr>
          <a:xfrm>
            <a:off x="1447800" y="1371600"/>
            <a:ext cx="2459519" cy="584775"/>
          </a:xfrm>
          <a:prstGeom prst="rect">
            <a:avLst/>
          </a:prstGeom>
          <a:solidFill>
            <a:schemeClr val="accent4">
              <a:lumMod val="40000"/>
              <a:lumOff val="60000"/>
            </a:schemeClr>
          </a:solidFill>
        </p:spPr>
        <p:txBody>
          <a:bodyPr wrap="none" rtlCol="0">
            <a:spAutoFit/>
          </a:bodyPr>
          <a:lstStyle/>
          <a:p>
            <a:r>
              <a:rPr lang="tr-TR" sz="3200">
                <a:latin typeface="Cambria" panose="02040503050406030204" pitchFamily="18" charset="0"/>
                <a:ea typeface="Cambria" panose="02040503050406030204" pitchFamily="18" charset="0"/>
              </a:rPr>
              <a:t>İyot Eksikliği</a:t>
            </a:r>
          </a:p>
        </p:txBody>
      </p:sp>
      <p:pic>
        <p:nvPicPr>
          <p:cNvPr id="3074" name="Picture 2" descr="Billur Tuz Logo PNG Vector (EPS) Free Download">
            <a:extLst>
              <a:ext uri="{FF2B5EF4-FFF2-40B4-BE49-F238E27FC236}">
                <a16:creationId xmlns:a16="http://schemas.microsoft.com/office/drawing/2014/main" id="{B0DB4744-9F2E-8A04-901C-936CA4BC93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3054" b="47333"/>
          <a:stretch/>
        </p:blipFill>
        <p:spPr bwMode="auto">
          <a:xfrm>
            <a:off x="6400800" y="381000"/>
            <a:ext cx="2392099"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4291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Selenyum Eksikliği: Belirtiler, Nedenleri ve Çözümleri">
            <a:extLst>
              <a:ext uri="{FF2B5EF4-FFF2-40B4-BE49-F238E27FC236}">
                <a16:creationId xmlns:a16="http://schemas.microsoft.com/office/drawing/2014/main" id="{12126157-27F6-6BFF-34A1-A7E0A07D75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900" y="3418497"/>
            <a:ext cx="4743400" cy="2985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Metin kutusu 3">
            <a:extLst>
              <a:ext uri="{FF2B5EF4-FFF2-40B4-BE49-F238E27FC236}">
                <a16:creationId xmlns:a16="http://schemas.microsoft.com/office/drawing/2014/main" id="{D319C0B0-7991-64D1-BA24-F2C50B7638DF}"/>
              </a:ext>
            </a:extLst>
          </p:cNvPr>
          <p:cNvSpPr txBox="1"/>
          <p:nvPr/>
        </p:nvSpPr>
        <p:spPr>
          <a:xfrm>
            <a:off x="1409700" y="1295400"/>
            <a:ext cx="6324600" cy="1754326"/>
          </a:xfrm>
          <a:prstGeom prst="rect">
            <a:avLst/>
          </a:prstGeom>
          <a:noFill/>
        </p:spPr>
        <p:txBody>
          <a:bodyPr wrap="square">
            <a:spAutoFit/>
          </a:bodyPr>
          <a:lstStyle/>
          <a:p>
            <a:pPr marL="285750" indent="-285750">
              <a:buClr>
                <a:srgbClr val="0070C0"/>
              </a:buClr>
              <a:buFont typeface="Wingdings" panose="05000000000000000000" pitchFamily="2" charset="2"/>
              <a:buChar char="§"/>
            </a:pPr>
            <a:r>
              <a:rPr lang="tr-TR">
                <a:latin typeface="Cambria" panose="02040503050406030204" pitchFamily="18" charset="0"/>
                <a:ea typeface="Cambria" panose="02040503050406030204" pitchFamily="18" charset="0"/>
              </a:rPr>
              <a:t>Selenyum, oksidatif strese karşı koruyucu olan glutatyon peroksidaz enziminin komponentidir</a:t>
            </a:r>
          </a:p>
          <a:p>
            <a:pPr marL="285750" indent="-285750">
              <a:buClr>
                <a:srgbClr val="0070C0"/>
              </a:buClr>
              <a:buFont typeface="Wingdings" panose="05000000000000000000" pitchFamily="2" charset="2"/>
              <a:buChar char="§"/>
            </a:pPr>
            <a:endParaRPr lang="tr-TR">
              <a:latin typeface="Cambria" panose="02040503050406030204" pitchFamily="18" charset="0"/>
              <a:ea typeface="Cambria" panose="02040503050406030204" pitchFamily="18" charset="0"/>
            </a:endParaRPr>
          </a:p>
          <a:p>
            <a:pPr marL="285750" indent="-285750">
              <a:buClr>
                <a:srgbClr val="0070C0"/>
              </a:buClr>
              <a:buFont typeface="Wingdings" panose="05000000000000000000" pitchFamily="2" charset="2"/>
              <a:buChar char="§"/>
            </a:pPr>
            <a:r>
              <a:rPr lang="tr-TR">
                <a:latin typeface="Cambria" panose="02040503050406030204" pitchFamily="18" charset="0"/>
                <a:ea typeface="Cambria" panose="02040503050406030204" pitchFamily="18" charset="0"/>
              </a:rPr>
              <a:t> Selenyum, fıstık, mantar, sarımsak, soğan, yumurta, sığır karaciğeri, kabuklu deniz ürünleri, buğday, ayçiçeği tohumu, susam tohumu ve baklagillerde bulunur</a:t>
            </a:r>
          </a:p>
        </p:txBody>
      </p:sp>
      <p:sp>
        <p:nvSpPr>
          <p:cNvPr id="5" name="Metin kutusu 4">
            <a:extLst>
              <a:ext uri="{FF2B5EF4-FFF2-40B4-BE49-F238E27FC236}">
                <a16:creationId xmlns:a16="http://schemas.microsoft.com/office/drawing/2014/main" id="{C8FA7B38-BD4F-AA6F-238C-5095869469E4}"/>
              </a:ext>
            </a:extLst>
          </p:cNvPr>
          <p:cNvSpPr txBox="1"/>
          <p:nvPr/>
        </p:nvSpPr>
        <p:spPr>
          <a:xfrm>
            <a:off x="2819400" y="467380"/>
            <a:ext cx="3200400" cy="523220"/>
          </a:xfrm>
          <a:prstGeom prst="rect">
            <a:avLst/>
          </a:prstGeom>
          <a:solidFill>
            <a:schemeClr val="accent4">
              <a:lumMod val="60000"/>
              <a:lumOff val="40000"/>
            </a:schemeClr>
          </a:solidFill>
        </p:spPr>
        <p:txBody>
          <a:bodyPr wrap="square" rtlCol="0">
            <a:spAutoFit/>
          </a:bodyPr>
          <a:lstStyle/>
          <a:p>
            <a:pPr algn="ctr"/>
            <a:r>
              <a:rPr lang="tr-TR" sz="2800"/>
              <a:t>SELENYUM </a:t>
            </a:r>
          </a:p>
        </p:txBody>
      </p:sp>
    </p:spTree>
    <p:extLst>
      <p:ext uri="{BB962C8B-B14F-4D97-AF65-F5344CB8AC3E}">
        <p14:creationId xmlns:p14="http://schemas.microsoft.com/office/powerpoint/2010/main" val="266594842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07307871-73E2-8A20-5498-0D535C8425C6}"/>
              </a:ext>
            </a:extLst>
          </p:cNvPr>
          <p:cNvSpPr txBox="1"/>
          <p:nvPr/>
        </p:nvSpPr>
        <p:spPr>
          <a:xfrm>
            <a:off x="790575" y="2362200"/>
            <a:ext cx="7867650" cy="3386657"/>
          </a:xfrm>
          <a:prstGeom prst="rect">
            <a:avLst/>
          </a:prstGeom>
        </p:spPr>
        <p:txBody>
          <a:bodyPr vert="horz" lIns="91440" tIns="45720" rIns="91440" bIns="45720" rtlCol="0" anchor="t">
            <a:noAutofit/>
          </a:bodyPr>
          <a:lstStyle/>
          <a:p>
            <a:pPr marL="285750" indent="-285750">
              <a:lnSpc>
                <a:spcPct val="90000"/>
              </a:lnSpc>
              <a:spcBef>
                <a:spcPct val="20000"/>
              </a:spcBef>
              <a:spcAft>
                <a:spcPts val="600"/>
              </a:spcAft>
              <a:buClr>
                <a:srgbClr val="0070C0"/>
              </a:buClr>
              <a:buSzPct val="115000"/>
              <a:buFont typeface="Wingdings" panose="05000000000000000000" pitchFamily="2" charset="2"/>
              <a:buChar char="§"/>
            </a:pPr>
            <a:r>
              <a:rPr lang="en-US">
                <a:latin typeface="Cambria" panose="02040503050406030204" pitchFamily="18" charset="0"/>
                <a:ea typeface="Cambria" panose="02040503050406030204" pitchFamily="18" charset="0"/>
              </a:rPr>
              <a:t>Selenyum eser element olarak T4’ün T3’e dönüşümünde katalizör olup hidrojen peroksitten tiroidi korumaktadır</a:t>
            </a:r>
          </a:p>
          <a:p>
            <a:pPr marL="285750" indent="-285750">
              <a:lnSpc>
                <a:spcPct val="90000"/>
              </a:lnSpc>
              <a:spcBef>
                <a:spcPct val="20000"/>
              </a:spcBef>
              <a:spcAft>
                <a:spcPts val="600"/>
              </a:spcAft>
              <a:buClr>
                <a:srgbClr val="0070C0"/>
              </a:buClr>
              <a:buSzPct val="115000"/>
              <a:buFont typeface="Wingdings" panose="05000000000000000000" pitchFamily="2" charset="2"/>
              <a:buChar char="§"/>
            </a:pPr>
            <a:endParaRPr lang="en-US">
              <a:latin typeface="Cambria" panose="02040503050406030204" pitchFamily="18" charset="0"/>
              <a:ea typeface="Cambria" panose="02040503050406030204" pitchFamily="18" charset="0"/>
            </a:endParaRPr>
          </a:p>
          <a:p>
            <a:pPr marL="285750" indent="-285750">
              <a:lnSpc>
                <a:spcPct val="90000"/>
              </a:lnSpc>
              <a:spcBef>
                <a:spcPct val="20000"/>
              </a:spcBef>
              <a:spcAft>
                <a:spcPts val="600"/>
              </a:spcAft>
              <a:buClr>
                <a:srgbClr val="0070C0"/>
              </a:buClr>
              <a:buSzPct val="115000"/>
              <a:buFont typeface="Wingdings" panose="05000000000000000000" pitchFamily="2" charset="2"/>
              <a:buChar char="§"/>
            </a:pPr>
            <a:r>
              <a:rPr lang="en-US">
                <a:latin typeface="Cambria" panose="02040503050406030204" pitchFamily="18" charset="0"/>
                <a:ea typeface="Cambria" panose="02040503050406030204" pitchFamily="18" charset="0"/>
              </a:rPr>
              <a:t> Selenyum yetersiz olsa da tiroid selenyum konsantrasyonu yüksektir</a:t>
            </a:r>
          </a:p>
          <a:p>
            <a:pPr marL="285750" indent="-285750">
              <a:lnSpc>
                <a:spcPct val="90000"/>
              </a:lnSpc>
              <a:spcBef>
                <a:spcPct val="20000"/>
              </a:spcBef>
              <a:spcAft>
                <a:spcPts val="600"/>
              </a:spcAft>
              <a:buClr>
                <a:srgbClr val="0070C0"/>
              </a:buClr>
              <a:buSzPct val="115000"/>
              <a:buFont typeface="Wingdings" panose="05000000000000000000" pitchFamily="2" charset="2"/>
              <a:buChar char="§"/>
            </a:pPr>
            <a:endParaRPr lang="en-US">
              <a:latin typeface="Cambria" panose="02040503050406030204" pitchFamily="18" charset="0"/>
              <a:ea typeface="Cambria" panose="02040503050406030204" pitchFamily="18" charset="0"/>
            </a:endParaRPr>
          </a:p>
          <a:p>
            <a:pPr marL="285750" indent="-285750">
              <a:lnSpc>
                <a:spcPct val="90000"/>
              </a:lnSpc>
              <a:spcBef>
                <a:spcPct val="20000"/>
              </a:spcBef>
              <a:spcAft>
                <a:spcPts val="600"/>
              </a:spcAft>
              <a:buClr>
                <a:srgbClr val="0070C0"/>
              </a:buClr>
              <a:buSzPct val="115000"/>
              <a:buFont typeface="Wingdings" panose="05000000000000000000" pitchFamily="2" charset="2"/>
              <a:buChar char="§"/>
            </a:pPr>
            <a:r>
              <a:rPr lang="en-US">
                <a:latin typeface="Cambria" panose="02040503050406030204" pitchFamily="18" charset="0"/>
                <a:ea typeface="Cambria" panose="02040503050406030204" pitchFamily="18" charset="0"/>
              </a:rPr>
              <a:t> Selenyum normalse aşırı iyot alımında tiroid bezini korur</a:t>
            </a:r>
          </a:p>
          <a:p>
            <a:pPr marL="285750" indent="-285750">
              <a:lnSpc>
                <a:spcPct val="90000"/>
              </a:lnSpc>
              <a:spcBef>
                <a:spcPct val="20000"/>
              </a:spcBef>
              <a:spcAft>
                <a:spcPts val="600"/>
              </a:spcAft>
              <a:buClr>
                <a:srgbClr val="0070C0"/>
              </a:buClr>
              <a:buSzPct val="115000"/>
              <a:buFont typeface="Wingdings" panose="05000000000000000000" pitchFamily="2" charset="2"/>
              <a:buChar char="§"/>
            </a:pPr>
            <a:endParaRPr lang="en-US">
              <a:latin typeface="Cambria" panose="02040503050406030204" pitchFamily="18" charset="0"/>
              <a:ea typeface="Cambria" panose="02040503050406030204" pitchFamily="18" charset="0"/>
            </a:endParaRPr>
          </a:p>
          <a:p>
            <a:pPr marL="285750" indent="-285750">
              <a:lnSpc>
                <a:spcPct val="90000"/>
              </a:lnSpc>
              <a:spcBef>
                <a:spcPct val="20000"/>
              </a:spcBef>
              <a:spcAft>
                <a:spcPts val="600"/>
              </a:spcAft>
              <a:buClr>
                <a:srgbClr val="0070C0"/>
              </a:buClr>
              <a:buSzPct val="115000"/>
              <a:buFont typeface="Wingdings" panose="05000000000000000000" pitchFamily="2" charset="2"/>
              <a:buChar char="§"/>
            </a:pPr>
            <a:r>
              <a:rPr lang="en-US">
                <a:latin typeface="Cambria" panose="02040503050406030204" pitchFamily="18" charset="0"/>
                <a:ea typeface="Cambria" panose="02040503050406030204" pitchFamily="18" charset="0"/>
              </a:rPr>
              <a:t>Bazı hayvan çalışmalarında Hashimoto ve Graves hastalığında antikor düzeyini düşürdüğü, hafif Graves oftalmopatisinde semptomları düzelttiği gösterilmiştir Ancak insanlarda yapılan randomize kontrollü çalışmalarda bu etki doğrulanamamış olduğundan, hafif Graves oftalmopati dışındaki otoimmün tiroid hastalarında rutin selenyum takviyesi önerilmemektedir</a:t>
            </a:r>
          </a:p>
        </p:txBody>
      </p:sp>
      <p:sp>
        <p:nvSpPr>
          <p:cNvPr id="5" name="Metin kutusu 4">
            <a:extLst>
              <a:ext uri="{FF2B5EF4-FFF2-40B4-BE49-F238E27FC236}">
                <a16:creationId xmlns:a16="http://schemas.microsoft.com/office/drawing/2014/main" id="{FC50188A-2ACE-F01C-483D-62FF12605961}"/>
              </a:ext>
            </a:extLst>
          </p:cNvPr>
          <p:cNvSpPr txBox="1"/>
          <p:nvPr/>
        </p:nvSpPr>
        <p:spPr>
          <a:xfrm>
            <a:off x="3124200" y="1143000"/>
            <a:ext cx="3200400" cy="523220"/>
          </a:xfrm>
          <a:prstGeom prst="rect">
            <a:avLst/>
          </a:prstGeom>
          <a:solidFill>
            <a:schemeClr val="accent4">
              <a:lumMod val="60000"/>
              <a:lumOff val="40000"/>
            </a:schemeClr>
          </a:solidFill>
        </p:spPr>
        <p:txBody>
          <a:bodyPr wrap="square" rtlCol="0">
            <a:spAutoFit/>
          </a:bodyPr>
          <a:lstStyle/>
          <a:p>
            <a:pPr algn="ctr"/>
            <a:r>
              <a:rPr lang="tr-TR" sz="2800"/>
              <a:t>SELENYUM </a:t>
            </a:r>
          </a:p>
        </p:txBody>
      </p:sp>
      <p:pic>
        <p:nvPicPr>
          <p:cNvPr id="6" name="Picture 4" descr="Selenyum Nedir? (Özellikleri, Faydaları, Zararları)">
            <a:extLst>
              <a:ext uri="{FF2B5EF4-FFF2-40B4-BE49-F238E27FC236}">
                <a16:creationId xmlns:a16="http://schemas.microsoft.com/office/drawing/2014/main" id="{7F46CFC3-F63A-3818-846F-C90B6186E0F3}"/>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l="14238" r="13429" b="5812"/>
          <a:stretch/>
        </p:blipFill>
        <p:spPr bwMode="auto">
          <a:xfrm>
            <a:off x="311194" y="533400"/>
            <a:ext cx="8521612" cy="6019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10308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153C91A5-74B0-8519-8230-6EF0C8D0E562}"/>
              </a:ext>
            </a:extLst>
          </p:cNvPr>
          <p:cNvSpPr txBox="1"/>
          <p:nvPr/>
        </p:nvSpPr>
        <p:spPr>
          <a:xfrm>
            <a:off x="571500" y="1371600"/>
            <a:ext cx="4000500" cy="5016758"/>
          </a:xfrm>
          <a:prstGeom prst="rect">
            <a:avLst/>
          </a:prstGeom>
          <a:noFill/>
        </p:spPr>
        <p:txBody>
          <a:bodyPr wrap="square">
            <a:spAutoFit/>
          </a:bodyPr>
          <a:lstStyle/>
          <a:p>
            <a:pPr marL="342900" indent="-342900">
              <a:buClr>
                <a:srgbClr val="0070C0"/>
              </a:buClr>
              <a:buFont typeface="Arial" panose="020B0604020202020204" pitchFamily="34" charset="0"/>
              <a:buChar char="•"/>
            </a:pPr>
            <a:r>
              <a:rPr lang="tr-TR" sz="2000">
                <a:latin typeface="Cambria" panose="02040503050406030204" pitchFamily="18" charset="0"/>
                <a:ea typeface="Cambria" panose="02040503050406030204" pitchFamily="18" charset="0"/>
              </a:rPr>
              <a:t>Selenyum eksikliğinde görülen en önemli hastalık müsküler distrofidir</a:t>
            </a:r>
          </a:p>
          <a:p>
            <a:pPr marL="342900" indent="-342900">
              <a:buClr>
                <a:srgbClr val="0070C0"/>
              </a:buClr>
              <a:buFont typeface="Arial" panose="020B0604020202020204" pitchFamily="34" charset="0"/>
              <a:buChar char="•"/>
            </a:pPr>
            <a:r>
              <a:rPr lang="tr-TR" sz="2000">
                <a:latin typeface="Cambria" panose="02040503050406030204" pitchFamily="18" charset="0"/>
                <a:ea typeface="Cambria" panose="02040503050406030204" pitchFamily="18" charset="0"/>
              </a:rPr>
              <a:t>Bunun dışında hepatik nekroz, kolon ve akciğer ödemi, iskelet distrofisi, reproduktif fonksiyonlarda azalma, immün cevapta azalma görülür</a:t>
            </a:r>
          </a:p>
          <a:p>
            <a:pPr marL="342900" indent="-342900">
              <a:buClr>
                <a:srgbClr val="0070C0"/>
              </a:buClr>
              <a:buFont typeface="Arial" panose="020B0604020202020204" pitchFamily="34" charset="0"/>
              <a:buChar char="•"/>
            </a:pPr>
            <a:r>
              <a:rPr lang="tr-TR" sz="2000">
                <a:latin typeface="Cambria" panose="02040503050406030204" pitchFamily="18" charset="0"/>
                <a:ea typeface="Cambria" panose="02040503050406030204" pitchFamily="18" charset="0"/>
              </a:rPr>
              <a:t>Selenyum eksiliği olanlarda günlük 200 mikrogram yeterlidir</a:t>
            </a:r>
          </a:p>
          <a:p>
            <a:pPr marL="342900" indent="-342900">
              <a:buClr>
                <a:srgbClr val="0070C0"/>
              </a:buClr>
              <a:buFont typeface="Arial" panose="020B0604020202020204" pitchFamily="34" charset="0"/>
              <a:buChar char="•"/>
            </a:pPr>
            <a:r>
              <a:rPr lang="tr-TR" sz="2000">
                <a:latin typeface="Cambria" panose="02040503050406030204" pitchFamily="18" charset="0"/>
                <a:ea typeface="Cambria" panose="02040503050406030204" pitchFamily="18" charset="0"/>
              </a:rPr>
              <a:t>900 mikrogram ve üstü toksiktir. Uzun süreli yüksek doz alımında Tip 2 diyabetes mellitus riskinin arttığına dair çalışmalar mevcuttur </a:t>
            </a:r>
          </a:p>
        </p:txBody>
      </p:sp>
      <p:pic>
        <p:nvPicPr>
          <p:cNvPr id="6146" name="Picture 2" descr="tt">
            <a:extLst>
              <a:ext uri="{FF2B5EF4-FFF2-40B4-BE49-F238E27FC236}">
                <a16:creationId xmlns:a16="http://schemas.microsoft.com/office/drawing/2014/main" id="{0EF60234-2C8A-0A6C-6943-F22811FC53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277" r="9091"/>
          <a:stretch/>
        </p:blipFill>
        <p:spPr bwMode="auto">
          <a:xfrm>
            <a:off x="5181600" y="1828800"/>
            <a:ext cx="3592287" cy="3429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Metin kutusu 1">
            <a:extLst>
              <a:ext uri="{FF2B5EF4-FFF2-40B4-BE49-F238E27FC236}">
                <a16:creationId xmlns:a16="http://schemas.microsoft.com/office/drawing/2014/main" id="{D70255C4-0D5E-E23E-A4DE-52650956BCF2}"/>
              </a:ext>
            </a:extLst>
          </p:cNvPr>
          <p:cNvSpPr txBox="1"/>
          <p:nvPr/>
        </p:nvSpPr>
        <p:spPr>
          <a:xfrm>
            <a:off x="2819400" y="467380"/>
            <a:ext cx="3200400" cy="523220"/>
          </a:xfrm>
          <a:prstGeom prst="rect">
            <a:avLst/>
          </a:prstGeom>
          <a:solidFill>
            <a:schemeClr val="accent4">
              <a:lumMod val="60000"/>
              <a:lumOff val="40000"/>
            </a:schemeClr>
          </a:solidFill>
        </p:spPr>
        <p:txBody>
          <a:bodyPr wrap="square" rtlCol="0">
            <a:spAutoFit/>
          </a:bodyPr>
          <a:lstStyle/>
          <a:p>
            <a:pPr algn="ctr"/>
            <a:r>
              <a:rPr lang="tr-TR" sz="2800"/>
              <a:t>SELENYUM </a:t>
            </a:r>
          </a:p>
        </p:txBody>
      </p:sp>
    </p:spTree>
    <p:extLst>
      <p:ext uri="{BB962C8B-B14F-4D97-AF65-F5344CB8AC3E}">
        <p14:creationId xmlns:p14="http://schemas.microsoft.com/office/powerpoint/2010/main" val="42955263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6109563" y="0"/>
            <a:ext cx="3034437" cy="4696968"/>
          </a:xfrm>
          <a:prstGeom prst="rect">
            <a:avLst/>
          </a:prstGeom>
        </p:spPr>
      </p:pic>
      <p:grpSp>
        <p:nvGrpSpPr>
          <p:cNvPr id="5" name="object 14">
            <a:extLst>
              <a:ext uri="{FF2B5EF4-FFF2-40B4-BE49-F238E27FC236}">
                <a16:creationId xmlns:a16="http://schemas.microsoft.com/office/drawing/2014/main" id="{D7938FC0-D7DB-E0FD-ED33-1311C5CE4883}"/>
              </a:ext>
            </a:extLst>
          </p:cNvPr>
          <p:cNvGrpSpPr/>
          <p:nvPr/>
        </p:nvGrpSpPr>
        <p:grpSpPr>
          <a:xfrm flipH="1">
            <a:off x="1371459" y="1295400"/>
            <a:ext cx="4572000" cy="4534861"/>
            <a:chOff x="4610734" y="3678173"/>
            <a:chExt cx="4109720" cy="2569210"/>
          </a:xfrm>
        </p:grpSpPr>
        <p:sp>
          <p:nvSpPr>
            <p:cNvPr id="6" name="object 15">
              <a:extLst>
                <a:ext uri="{FF2B5EF4-FFF2-40B4-BE49-F238E27FC236}">
                  <a16:creationId xmlns:a16="http://schemas.microsoft.com/office/drawing/2014/main" id="{BD6F5BE1-29D7-BD5B-0AA8-C3B26B6A0CA1}"/>
                </a:ext>
              </a:extLst>
            </p:cNvPr>
            <p:cNvSpPr/>
            <p:nvPr/>
          </p:nvSpPr>
          <p:spPr>
            <a:xfrm>
              <a:off x="4615306" y="3682745"/>
              <a:ext cx="4100829" cy="2559685"/>
            </a:xfrm>
            <a:custGeom>
              <a:avLst/>
              <a:gdLst/>
              <a:ahLst/>
              <a:cxnLst/>
              <a:rect l="l" t="t" r="r" b="b"/>
              <a:pathLst>
                <a:path w="4100829" h="2559685">
                  <a:moveTo>
                    <a:pt x="3845941" y="1032509"/>
                  </a:moveTo>
                  <a:lnTo>
                    <a:pt x="602868" y="1032509"/>
                  </a:lnTo>
                  <a:lnTo>
                    <a:pt x="557113" y="1036609"/>
                  </a:lnTo>
                  <a:lnTo>
                    <a:pt x="514051" y="1048429"/>
                  </a:lnTo>
                  <a:lnTo>
                    <a:pt x="474401" y="1067251"/>
                  </a:lnTo>
                  <a:lnTo>
                    <a:pt x="438881" y="1092357"/>
                  </a:lnTo>
                  <a:lnTo>
                    <a:pt x="408208" y="1123030"/>
                  </a:lnTo>
                  <a:lnTo>
                    <a:pt x="383102" y="1158550"/>
                  </a:lnTo>
                  <a:lnTo>
                    <a:pt x="364280" y="1198200"/>
                  </a:lnTo>
                  <a:lnTo>
                    <a:pt x="352460" y="1241262"/>
                  </a:lnTo>
                  <a:lnTo>
                    <a:pt x="348360" y="1287017"/>
                  </a:lnTo>
                  <a:lnTo>
                    <a:pt x="348360" y="2305050"/>
                  </a:lnTo>
                  <a:lnTo>
                    <a:pt x="352460" y="2350798"/>
                  </a:lnTo>
                  <a:lnTo>
                    <a:pt x="364280" y="2393857"/>
                  </a:lnTo>
                  <a:lnTo>
                    <a:pt x="383102" y="2433506"/>
                  </a:lnTo>
                  <a:lnTo>
                    <a:pt x="408208" y="2469027"/>
                  </a:lnTo>
                  <a:lnTo>
                    <a:pt x="438881" y="2499701"/>
                  </a:lnTo>
                  <a:lnTo>
                    <a:pt x="474401" y="2524810"/>
                  </a:lnTo>
                  <a:lnTo>
                    <a:pt x="514051" y="2543635"/>
                  </a:lnTo>
                  <a:lnTo>
                    <a:pt x="557113" y="2555457"/>
                  </a:lnTo>
                  <a:lnTo>
                    <a:pt x="602868" y="2559558"/>
                  </a:lnTo>
                  <a:lnTo>
                    <a:pt x="3845941" y="2559558"/>
                  </a:lnTo>
                  <a:lnTo>
                    <a:pt x="3891696" y="2555457"/>
                  </a:lnTo>
                  <a:lnTo>
                    <a:pt x="3934758" y="2543635"/>
                  </a:lnTo>
                  <a:lnTo>
                    <a:pt x="3974408" y="2524810"/>
                  </a:lnTo>
                  <a:lnTo>
                    <a:pt x="4009928" y="2499701"/>
                  </a:lnTo>
                  <a:lnTo>
                    <a:pt x="4040601" y="2469027"/>
                  </a:lnTo>
                  <a:lnTo>
                    <a:pt x="4065707" y="2433506"/>
                  </a:lnTo>
                  <a:lnTo>
                    <a:pt x="4084529" y="2393857"/>
                  </a:lnTo>
                  <a:lnTo>
                    <a:pt x="4096349" y="2350798"/>
                  </a:lnTo>
                  <a:lnTo>
                    <a:pt x="4100448" y="2305050"/>
                  </a:lnTo>
                  <a:lnTo>
                    <a:pt x="4100448" y="1287017"/>
                  </a:lnTo>
                  <a:lnTo>
                    <a:pt x="4096349" y="1241262"/>
                  </a:lnTo>
                  <a:lnTo>
                    <a:pt x="4084529" y="1198200"/>
                  </a:lnTo>
                  <a:lnTo>
                    <a:pt x="4065707" y="1158550"/>
                  </a:lnTo>
                  <a:lnTo>
                    <a:pt x="4040601" y="1123030"/>
                  </a:lnTo>
                  <a:lnTo>
                    <a:pt x="4009928" y="1092357"/>
                  </a:lnTo>
                  <a:lnTo>
                    <a:pt x="3974408" y="1067251"/>
                  </a:lnTo>
                  <a:lnTo>
                    <a:pt x="3934758" y="1048429"/>
                  </a:lnTo>
                  <a:lnTo>
                    <a:pt x="3891696" y="1036609"/>
                  </a:lnTo>
                  <a:lnTo>
                    <a:pt x="3845941" y="1032509"/>
                  </a:lnTo>
                  <a:close/>
                </a:path>
                <a:path w="4100829" h="2559685">
                  <a:moveTo>
                    <a:pt x="0" y="0"/>
                  </a:moveTo>
                  <a:lnTo>
                    <a:pt x="973708" y="1032509"/>
                  </a:lnTo>
                  <a:lnTo>
                    <a:pt x="1911731" y="1032509"/>
                  </a:lnTo>
                  <a:lnTo>
                    <a:pt x="0" y="0"/>
                  </a:lnTo>
                  <a:close/>
                </a:path>
              </a:pathLst>
            </a:custGeom>
            <a:solidFill>
              <a:srgbClr val="205868"/>
            </a:solidFill>
          </p:spPr>
          <p:txBody>
            <a:bodyPr wrap="square" lIns="0" tIns="0" rIns="0" bIns="0" rtlCol="0"/>
            <a:lstStyle/>
            <a:p>
              <a:endParaRPr/>
            </a:p>
          </p:txBody>
        </p:sp>
        <p:sp>
          <p:nvSpPr>
            <p:cNvPr id="7" name="object 16">
              <a:extLst>
                <a:ext uri="{FF2B5EF4-FFF2-40B4-BE49-F238E27FC236}">
                  <a16:creationId xmlns:a16="http://schemas.microsoft.com/office/drawing/2014/main" id="{DAC5BCCB-AB69-CC9E-FEF7-EED3FE6838C0}"/>
                </a:ext>
              </a:extLst>
            </p:cNvPr>
            <p:cNvSpPr/>
            <p:nvPr/>
          </p:nvSpPr>
          <p:spPr>
            <a:xfrm>
              <a:off x="4615306" y="3682745"/>
              <a:ext cx="4100829" cy="2559685"/>
            </a:xfrm>
            <a:custGeom>
              <a:avLst/>
              <a:gdLst/>
              <a:ahLst/>
              <a:cxnLst/>
              <a:rect l="l" t="t" r="r" b="b"/>
              <a:pathLst>
                <a:path w="4100829" h="2559685">
                  <a:moveTo>
                    <a:pt x="348360" y="1287017"/>
                  </a:moveTo>
                  <a:lnTo>
                    <a:pt x="352460" y="1241262"/>
                  </a:lnTo>
                  <a:lnTo>
                    <a:pt x="364280" y="1198200"/>
                  </a:lnTo>
                  <a:lnTo>
                    <a:pt x="383102" y="1158550"/>
                  </a:lnTo>
                  <a:lnTo>
                    <a:pt x="408208" y="1123030"/>
                  </a:lnTo>
                  <a:lnTo>
                    <a:pt x="438881" y="1092357"/>
                  </a:lnTo>
                  <a:lnTo>
                    <a:pt x="474401" y="1067251"/>
                  </a:lnTo>
                  <a:lnTo>
                    <a:pt x="514051" y="1048429"/>
                  </a:lnTo>
                  <a:lnTo>
                    <a:pt x="557113" y="1036609"/>
                  </a:lnTo>
                  <a:lnTo>
                    <a:pt x="602868" y="1032509"/>
                  </a:lnTo>
                  <a:lnTo>
                    <a:pt x="973708" y="1032509"/>
                  </a:lnTo>
                  <a:lnTo>
                    <a:pt x="0" y="0"/>
                  </a:lnTo>
                  <a:lnTo>
                    <a:pt x="1911731" y="1032509"/>
                  </a:lnTo>
                  <a:lnTo>
                    <a:pt x="3845941" y="1032509"/>
                  </a:lnTo>
                  <a:lnTo>
                    <a:pt x="3891696" y="1036609"/>
                  </a:lnTo>
                  <a:lnTo>
                    <a:pt x="3934758" y="1048429"/>
                  </a:lnTo>
                  <a:lnTo>
                    <a:pt x="3974408" y="1067251"/>
                  </a:lnTo>
                  <a:lnTo>
                    <a:pt x="4009928" y="1092357"/>
                  </a:lnTo>
                  <a:lnTo>
                    <a:pt x="4040601" y="1123030"/>
                  </a:lnTo>
                  <a:lnTo>
                    <a:pt x="4065707" y="1158550"/>
                  </a:lnTo>
                  <a:lnTo>
                    <a:pt x="4084529" y="1198200"/>
                  </a:lnTo>
                  <a:lnTo>
                    <a:pt x="4096349" y="1241262"/>
                  </a:lnTo>
                  <a:lnTo>
                    <a:pt x="4100448" y="1287017"/>
                  </a:lnTo>
                  <a:lnTo>
                    <a:pt x="4100448" y="1668779"/>
                  </a:lnTo>
                  <a:lnTo>
                    <a:pt x="4100448" y="2305050"/>
                  </a:lnTo>
                  <a:lnTo>
                    <a:pt x="4096349" y="2350798"/>
                  </a:lnTo>
                  <a:lnTo>
                    <a:pt x="4084529" y="2393857"/>
                  </a:lnTo>
                  <a:lnTo>
                    <a:pt x="4065707" y="2433506"/>
                  </a:lnTo>
                  <a:lnTo>
                    <a:pt x="4040601" y="2469027"/>
                  </a:lnTo>
                  <a:lnTo>
                    <a:pt x="4009928" y="2499701"/>
                  </a:lnTo>
                  <a:lnTo>
                    <a:pt x="3974408" y="2524810"/>
                  </a:lnTo>
                  <a:lnTo>
                    <a:pt x="3934758" y="2543635"/>
                  </a:lnTo>
                  <a:lnTo>
                    <a:pt x="3891696" y="2555457"/>
                  </a:lnTo>
                  <a:lnTo>
                    <a:pt x="3845941" y="2559558"/>
                  </a:lnTo>
                  <a:lnTo>
                    <a:pt x="1911731" y="2559558"/>
                  </a:lnTo>
                  <a:lnTo>
                    <a:pt x="973708" y="2559558"/>
                  </a:lnTo>
                  <a:lnTo>
                    <a:pt x="602868" y="2559558"/>
                  </a:lnTo>
                  <a:lnTo>
                    <a:pt x="557113" y="2555457"/>
                  </a:lnTo>
                  <a:lnTo>
                    <a:pt x="514051" y="2543635"/>
                  </a:lnTo>
                  <a:lnTo>
                    <a:pt x="474401" y="2524810"/>
                  </a:lnTo>
                  <a:lnTo>
                    <a:pt x="438881" y="2499701"/>
                  </a:lnTo>
                  <a:lnTo>
                    <a:pt x="408208" y="2469027"/>
                  </a:lnTo>
                  <a:lnTo>
                    <a:pt x="383102" y="2433506"/>
                  </a:lnTo>
                  <a:lnTo>
                    <a:pt x="364280" y="2393857"/>
                  </a:lnTo>
                  <a:lnTo>
                    <a:pt x="352460" y="2350798"/>
                  </a:lnTo>
                  <a:lnTo>
                    <a:pt x="348360" y="2305050"/>
                  </a:lnTo>
                  <a:lnTo>
                    <a:pt x="348360" y="1668779"/>
                  </a:lnTo>
                  <a:lnTo>
                    <a:pt x="348360" y="1287017"/>
                  </a:lnTo>
                  <a:close/>
                </a:path>
              </a:pathLst>
            </a:custGeom>
            <a:ln w="9144">
              <a:solidFill>
                <a:srgbClr val="000000"/>
              </a:solidFill>
            </a:ln>
          </p:spPr>
          <p:txBody>
            <a:bodyPr wrap="square" lIns="0" tIns="0" rIns="0" bIns="0" rtlCol="0"/>
            <a:lstStyle/>
            <a:p>
              <a:endParaRPr/>
            </a:p>
          </p:txBody>
        </p:sp>
      </p:grpSp>
      <p:sp>
        <p:nvSpPr>
          <p:cNvPr id="8" name="Metin kutusu 7">
            <a:extLst>
              <a:ext uri="{FF2B5EF4-FFF2-40B4-BE49-F238E27FC236}">
                <a16:creationId xmlns:a16="http://schemas.microsoft.com/office/drawing/2014/main" id="{8C86C555-AEC1-7DC1-D032-A346615BCFA2}"/>
              </a:ext>
            </a:extLst>
          </p:cNvPr>
          <p:cNvSpPr txBox="1"/>
          <p:nvPr/>
        </p:nvSpPr>
        <p:spPr>
          <a:xfrm>
            <a:off x="2019159" y="3733800"/>
            <a:ext cx="3276600" cy="1200329"/>
          </a:xfrm>
          <a:prstGeom prst="rect">
            <a:avLst/>
          </a:prstGeom>
          <a:noFill/>
        </p:spPr>
        <p:txBody>
          <a:bodyPr wrap="square" rtlCol="0">
            <a:spAutoFit/>
          </a:bodyPr>
          <a:lstStyle/>
          <a:p>
            <a:r>
              <a:rPr lang="tr-TR" sz="2400">
                <a:solidFill>
                  <a:schemeClr val="bg1"/>
                </a:solidFill>
              </a:rPr>
              <a:t>Kimlerin mineral ve vitamin desteğine ihtiyacı vardır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318432"/>
            <a:ext cx="8229600" cy="1054776"/>
          </a:xfrm>
          <a:prstGeom prst="rect">
            <a:avLst/>
          </a:prstGeom>
          <a:solidFill>
            <a:schemeClr val="accent4">
              <a:lumMod val="60000"/>
              <a:lumOff val="40000"/>
            </a:schemeClr>
          </a:solidFill>
        </p:spPr>
        <p:txBody>
          <a:bodyPr vert="horz" wrap="square" lIns="0" tIns="69215" rIns="0" bIns="0" rtlCol="0">
            <a:spAutoFit/>
          </a:bodyPr>
          <a:lstStyle/>
          <a:p>
            <a:pPr marL="1428750" marR="703580" indent="-721360">
              <a:lnSpc>
                <a:spcPct val="100000"/>
              </a:lnSpc>
              <a:spcBef>
                <a:spcPts val="545"/>
              </a:spcBef>
              <a:tabLst>
                <a:tab pos="2534920" algn="l"/>
                <a:tab pos="3153410" algn="l"/>
                <a:tab pos="4478655" algn="l"/>
                <a:tab pos="4895850" algn="l"/>
              </a:tabLst>
            </a:pPr>
            <a:r>
              <a:rPr sz="3200" b="0" i="0" spc="220" dirty="0">
                <a:solidFill>
                  <a:srgbClr val="FFFFFF"/>
                </a:solidFill>
                <a:latin typeface="Cambria"/>
                <a:cs typeface="Cambria"/>
              </a:rPr>
              <a:t>Vitami</a:t>
            </a:r>
            <a:r>
              <a:rPr sz="3200" b="0" i="0" spc="265" dirty="0">
                <a:solidFill>
                  <a:srgbClr val="FFFFFF"/>
                </a:solidFill>
                <a:latin typeface="Cambria"/>
                <a:cs typeface="Cambria"/>
              </a:rPr>
              <a:t>n</a:t>
            </a:r>
            <a:r>
              <a:rPr sz="3200" b="0" i="0" dirty="0">
                <a:solidFill>
                  <a:srgbClr val="FFFFFF"/>
                </a:solidFill>
                <a:latin typeface="Cambria"/>
                <a:cs typeface="Cambria"/>
              </a:rPr>
              <a:t>	</a:t>
            </a:r>
            <a:r>
              <a:rPr sz="3200" b="0" i="0" spc="185" dirty="0">
                <a:solidFill>
                  <a:srgbClr val="FFFFFF"/>
                </a:solidFill>
                <a:latin typeface="Cambria"/>
                <a:cs typeface="Cambria"/>
              </a:rPr>
              <a:t>v</a:t>
            </a:r>
            <a:r>
              <a:rPr sz="3200" b="0" i="0" spc="190" dirty="0">
                <a:solidFill>
                  <a:srgbClr val="FFFFFF"/>
                </a:solidFill>
                <a:latin typeface="Cambria"/>
                <a:cs typeface="Cambria"/>
              </a:rPr>
              <a:t>e</a:t>
            </a:r>
            <a:r>
              <a:rPr sz="3200" b="0" i="0" dirty="0">
                <a:solidFill>
                  <a:srgbClr val="FFFFFF"/>
                </a:solidFill>
                <a:latin typeface="Cambria"/>
                <a:cs typeface="Cambria"/>
              </a:rPr>
              <a:t>	</a:t>
            </a:r>
            <a:r>
              <a:rPr sz="3200" b="0" i="0" spc="175" dirty="0">
                <a:solidFill>
                  <a:srgbClr val="FFFFFF"/>
                </a:solidFill>
                <a:latin typeface="Cambria"/>
                <a:cs typeface="Cambria"/>
              </a:rPr>
              <a:t>Mine</a:t>
            </a:r>
            <a:r>
              <a:rPr sz="3200" b="0" i="0" spc="145" dirty="0">
                <a:solidFill>
                  <a:srgbClr val="FFFFFF"/>
                </a:solidFill>
                <a:latin typeface="Cambria"/>
                <a:cs typeface="Cambria"/>
              </a:rPr>
              <a:t>r</a:t>
            </a:r>
            <a:r>
              <a:rPr sz="3200" b="0" i="0" spc="150" dirty="0">
                <a:solidFill>
                  <a:srgbClr val="FFFFFF"/>
                </a:solidFill>
                <a:latin typeface="Cambria"/>
                <a:cs typeface="Cambria"/>
              </a:rPr>
              <a:t>a</a:t>
            </a:r>
            <a:r>
              <a:rPr sz="3200" b="0" i="0" spc="90" dirty="0">
                <a:solidFill>
                  <a:srgbClr val="FFFFFF"/>
                </a:solidFill>
                <a:latin typeface="Cambria"/>
                <a:cs typeface="Cambria"/>
              </a:rPr>
              <a:t>l</a:t>
            </a:r>
            <a:r>
              <a:rPr sz="3200" b="0" i="0" dirty="0">
                <a:solidFill>
                  <a:srgbClr val="FFFFFF"/>
                </a:solidFill>
                <a:latin typeface="Cambria"/>
                <a:cs typeface="Cambria"/>
              </a:rPr>
              <a:t>	</a:t>
            </a:r>
            <a:r>
              <a:rPr sz="3200" b="0" i="0" spc="180" dirty="0">
                <a:solidFill>
                  <a:srgbClr val="FFFFFF"/>
                </a:solidFill>
                <a:latin typeface="Cambria"/>
                <a:cs typeface="Cambria"/>
              </a:rPr>
              <a:t>Desteğinden  </a:t>
            </a:r>
            <a:r>
              <a:rPr sz="3200" b="0" i="0" spc="200" dirty="0">
                <a:solidFill>
                  <a:srgbClr val="FFFFFF"/>
                </a:solidFill>
                <a:latin typeface="Cambria"/>
                <a:cs typeface="Cambria"/>
              </a:rPr>
              <a:t>Faydalanması	</a:t>
            </a:r>
            <a:r>
              <a:rPr sz="3200" b="0" i="0" spc="160" dirty="0">
                <a:solidFill>
                  <a:srgbClr val="FFFFFF"/>
                </a:solidFill>
                <a:latin typeface="Cambria"/>
                <a:cs typeface="Cambria"/>
              </a:rPr>
              <a:t>Gerekenler</a:t>
            </a:r>
            <a:endParaRPr sz="3200" b="0">
              <a:latin typeface="Cambria"/>
              <a:cs typeface="Cambria"/>
            </a:endParaRPr>
          </a:p>
        </p:txBody>
      </p:sp>
      <p:sp>
        <p:nvSpPr>
          <p:cNvPr id="3" name="object 3"/>
          <p:cNvSpPr/>
          <p:nvPr/>
        </p:nvSpPr>
        <p:spPr>
          <a:xfrm>
            <a:off x="214884" y="1600200"/>
            <a:ext cx="4281170" cy="4901565"/>
          </a:xfrm>
          <a:custGeom>
            <a:avLst/>
            <a:gdLst/>
            <a:ahLst/>
            <a:cxnLst/>
            <a:rect l="l" t="t" r="r" b="b"/>
            <a:pathLst>
              <a:path w="4281170" h="4901565">
                <a:moveTo>
                  <a:pt x="4280916" y="0"/>
                </a:moveTo>
                <a:lnTo>
                  <a:pt x="0" y="0"/>
                </a:lnTo>
                <a:lnTo>
                  <a:pt x="0" y="4901184"/>
                </a:lnTo>
                <a:lnTo>
                  <a:pt x="4280916" y="4901184"/>
                </a:lnTo>
                <a:lnTo>
                  <a:pt x="4280916" y="0"/>
                </a:lnTo>
                <a:close/>
              </a:path>
            </a:pathLst>
          </a:custGeom>
          <a:noFill/>
        </p:spPr>
        <p:txBody>
          <a:bodyPr wrap="square" lIns="0" tIns="0" rIns="0" bIns="0" rtlCol="0"/>
          <a:lstStyle/>
          <a:p>
            <a:endParaRPr/>
          </a:p>
        </p:txBody>
      </p:sp>
      <p:sp>
        <p:nvSpPr>
          <p:cNvPr id="4" name="object 4"/>
          <p:cNvSpPr txBox="1"/>
          <p:nvPr/>
        </p:nvSpPr>
        <p:spPr>
          <a:xfrm>
            <a:off x="605790" y="1663700"/>
            <a:ext cx="4118610" cy="4660900"/>
          </a:xfrm>
          <a:prstGeom prst="rect">
            <a:avLst/>
          </a:prstGeom>
          <a:noFill/>
        </p:spPr>
        <p:txBody>
          <a:bodyPr vert="horz" wrap="square" lIns="0" tIns="74295" rIns="0" bIns="0" rtlCol="0">
            <a:spAutoFit/>
          </a:bodyPr>
          <a:lstStyle/>
          <a:p>
            <a:pPr marL="355600" indent="-343535">
              <a:lnSpc>
                <a:spcPct val="100000"/>
              </a:lnSpc>
              <a:spcBef>
                <a:spcPts val="585"/>
              </a:spcBef>
              <a:buFont typeface="Arial MT"/>
              <a:buChar char="•"/>
              <a:tabLst>
                <a:tab pos="355600" algn="l"/>
                <a:tab pos="356235" algn="l"/>
              </a:tabLst>
            </a:pPr>
            <a:r>
              <a:rPr sz="2000" spc="130" dirty="0">
                <a:latin typeface="Cambria"/>
                <a:cs typeface="Cambria"/>
              </a:rPr>
              <a:t>Hamile</a:t>
            </a:r>
            <a:r>
              <a:rPr sz="2000" spc="185" dirty="0">
                <a:latin typeface="Cambria"/>
                <a:cs typeface="Cambria"/>
              </a:rPr>
              <a:t> </a:t>
            </a:r>
            <a:r>
              <a:rPr sz="2000" spc="100" dirty="0">
                <a:latin typeface="Cambria"/>
                <a:cs typeface="Cambria"/>
              </a:rPr>
              <a:t>kadınlar,</a:t>
            </a:r>
            <a:r>
              <a:rPr sz="2000" spc="185" dirty="0">
                <a:latin typeface="Cambria"/>
                <a:cs typeface="Cambria"/>
              </a:rPr>
              <a:t> </a:t>
            </a:r>
            <a:r>
              <a:rPr sz="2000" spc="114" dirty="0">
                <a:latin typeface="Cambria"/>
                <a:cs typeface="Cambria"/>
              </a:rPr>
              <a:t>emziren</a:t>
            </a:r>
            <a:endParaRPr sz="2000">
              <a:latin typeface="Cambria"/>
              <a:cs typeface="Cambria"/>
            </a:endParaRPr>
          </a:p>
          <a:p>
            <a:pPr marL="355600">
              <a:lnSpc>
                <a:spcPct val="100000"/>
              </a:lnSpc>
              <a:spcBef>
                <a:spcPts val="480"/>
              </a:spcBef>
            </a:pPr>
            <a:r>
              <a:rPr sz="2000" spc="90" dirty="0">
                <a:latin typeface="Cambria"/>
                <a:cs typeface="Cambria"/>
              </a:rPr>
              <a:t>anneler</a:t>
            </a:r>
            <a:endParaRPr sz="2000">
              <a:latin typeface="Cambria"/>
              <a:cs typeface="Cambria"/>
            </a:endParaRPr>
          </a:p>
          <a:p>
            <a:pPr marL="355600" indent="-343535">
              <a:lnSpc>
                <a:spcPct val="100000"/>
              </a:lnSpc>
              <a:spcBef>
                <a:spcPts val="960"/>
              </a:spcBef>
              <a:buFont typeface="Arial MT"/>
              <a:buChar char="•"/>
              <a:tabLst>
                <a:tab pos="355600" algn="l"/>
                <a:tab pos="356235" algn="l"/>
              </a:tabLst>
            </a:pPr>
            <a:r>
              <a:rPr sz="2000" spc="110" dirty="0">
                <a:latin typeface="Cambria"/>
                <a:cs typeface="Cambria"/>
              </a:rPr>
              <a:t>Sigara</a:t>
            </a:r>
            <a:r>
              <a:rPr sz="2000" spc="225" dirty="0">
                <a:latin typeface="Cambria"/>
                <a:cs typeface="Cambria"/>
              </a:rPr>
              <a:t> </a:t>
            </a:r>
            <a:r>
              <a:rPr sz="2000" spc="114" dirty="0">
                <a:latin typeface="Cambria"/>
                <a:cs typeface="Cambria"/>
              </a:rPr>
              <a:t>içenler,</a:t>
            </a:r>
            <a:r>
              <a:rPr sz="2000" spc="200" dirty="0">
                <a:latin typeface="Cambria"/>
                <a:cs typeface="Cambria"/>
              </a:rPr>
              <a:t> </a:t>
            </a:r>
            <a:r>
              <a:rPr sz="2000" spc="100" dirty="0">
                <a:latin typeface="Cambria"/>
                <a:cs typeface="Cambria"/>
              </a:rPr>
              <a:t>fazla</a:t>
            </a:r>
            <a:r>
              <a:rPr sz="2000" spc="225" dirty="0">
                <a:latin typeface="Cambria"/>
                <a:cs typeface="Cambria"/>
              </a:rPr>
              <a:t> </a:t>
            </a:r>
            <a:r>
              <a:rPr sz="2000" spc="90" dirty="0">
                <a:latin typeface="Cambria"/>
                <a:cs typeface="Cambria"/>
              </a:rPr>
              <a:t>alkol</a:t>
            </a:r>
            <a:endParaRPr sz="2000">
              <a:latin typeface="Cambria"/>
              <a:cs typeface="Cambria"/>
            </a:endParaRPr>
          </a:p>
          <a:p>
            <a:pPr marL="355600">
              <a:lnSpc>
                <a:spcPct val="100000"/>
              </a:lnSpc>
              <a:spcBef>
                <a:spcPts val="480"/>
              </a:spcBef>
            </a:pPr>
            <a:r>
              <a:rPr sz="2000" spc="114" dirty="0">
                <a:latin typeface="Cambria"/>
                <a:cs typeface="Cambria"/>
              </a:rPr>
              <a:t>tüketenler</a:t>
            </a:r>
            <a:endParaRPr sz="2000">
              <a:latin typeface="Cambria"/>
              <a:cs typeface="Cambria"/>
            </a:endParaRPr>
          </a:p>
          <a:p>
            <a:pPr marL="355600" indent="-343535">
              <a:lnSpc>
                <a:spcPct val="100000"/>
              </a:lnSpc>
              <a:spcBef>
                <a:spcPts val="965"/>
              </a:spcBef>
              <a:buFont typeface="Arial MT"/>
              <a:buChar char="•"/>
              <a:tabLst>
                <a:tab pos="355600" algn="l"/>
                <a:tab pos="356235" algn="l"/>
              </a:tabLst>
            </a:pPr>
            <a:r>
              <a:rPr sz="2000" spc="120" dirty="0">
                <a:latin typeface="Cambria"/>
                <a:cs typeface="Cambria"/>
              </a:rPr>
              <a:t>İlaç</a:t>
            </a:r>
            <a:r>
              <a:rPr sz="2000" spc="190" dirty="0">
                <a:latin typeface="Cambria"/>
                <a:cs typeface="Cambria"/>
              </a:rPr>
              <a:t> </a:t>
            </a:r>
            <a:r>
              <a:rPr sz="2000" spc="100" dirty="0">
                <a:latin typeface="Cambria"/>
                <a:cs typeface="Cambria"/>
              </a:rPr>
              <a:t>alışkanlığı</a:t>
            </a:r>
            <a:r>
              <a:rPr sz="2000" spc="195" dirty="0">
                <a:latin typeface="Cambria"/>
                <a:cs typeface="Cambria"/>
              </a:rPr>
              <a:t> </a:t>
            </a:r>
            <a:r>
              <a:rPr sz="2000" spc="80" dirty="0">
                <a:latin typeface="Cambria"/>
                <a:cs typeface="Cambria"/>
              </a:rPr>
              <a:t>olanlar</a:t>
            </a:r>
            <a:endParaRPr sz="2000">
              <a:latin typeface="Cambria"/>
              <a:cs typeface="Cambria"/>
            </a:endParaRPr>
          </a:p>
          <a:p>
            <a:pPr marL="355600" indent="-343535">
              <a:lnSpc>
                <a:spcPct val="100000"/>
              </a:lnSpc>
              <a:spcBef>
                <a:spcPts val="960"/>
              </a:spcBef>
              <a:buFont typeface="Arial MT"/>
              <a:buChar char="•"/>
              <a:tabLst>
                <a:tab pos="355600" algn="l"/>
                <a:tab pos="356235" algn="l"/>
              </a:tabLst>
            </a:pPr>
            <a:r>
              <a:rPr sz="2000" spc="100" dirty="0">
                <a:latin typeface="Cambria"/>
                <a:cs typeface="Cambria"/>
              </a:rPr>
              <a:t>Yaşlılar,</a:t>
            </a:r>
            <a:r>
              <a:rPr sz="2000" spc="180" dirty="0">
                <a:latin typeface="Cambria"/>
                <a:cs typeface="Cambria"/>
              </a:rPr>
              <a:t> </a:t>
            </a:r>
            <a:r>
              <a:rPr sz="2000" spc="100" dirty="0">
                <a:latin typeface="Cambria"/>
                <a:cs typeface="Cambria"/>
              </a:rPr>
              <a:t>kronik</a:t>
            </a:r>
            <a:r>
              <a:rPr sz="2000" spc="225" dirty="0">
                <a:latin typeface="Cambria"/>
                <a:cs typeface="Cambria"/>
              </a:rPr>
              <a:t> </a:t>
            </a:r>
            <a:r>
              <a:rPr sz="2000" spc="114" dirty="0">
                <a:latin typeface="Cambria"/>
                <a:cs typeface="Cambria"/>
              </a:rPr>
              <a:t>hastalığı</a:t>
            </a:r>
            <a:endParaRPr sz="2000">
              <a:latin typeface="Cambria"/>
              <a:cs typeface="Cambria"/>
            </a:endParaRPr>
          </a:p>
          <a:p>
            <a:pPr marL="355600">
              <a:lnSpc>
                <a:spcPct val="100000"/>
              </a:lnSpc>
              <a:spcBef>
                <a:spcPts val="480"/>
              </a:spcBef>
            </a:pPr>
            <a:r>
              <a:rPr sz="2000" spc="80" dirty="0">
                <a:latin typeface="Cambria"/>
                <a:cs typeface="Cambria"/>
              </a:rPr>
              <a:t>olanlar</a:t>
            </a:r>
            <a:endParaRPr sz="2000">
              <a:latin typeface="Cambria"/>
              <a:cs typeface="Cambria"/>
            </a:endParaRPr>
          </a:p>
          <a:p>
            <a:pPr marL="355600" marR="5080" indent="-343535">
              <a:lnSpc>
                <a:spcPct val="120000"/>
              </a:lnSpc>
              <a:spcBef>
                <a:spcPts val="480"/>
              </a:spcBef>
              <a:buFont typeface="Arial MT"/>
              <a:buChar char="•"/>
              <a:tabLst>
                <a:tab pos="355600" algn="l"/>
                <a:tab pos="356235" algn="l"/>
              </a:tabLst>
            </a:pPr>
            <a:r>
              <a:rPr sz="2000" spc="135" dirty="0">
                <a:latin typeface="Cambria"/>
                <a:cs typeface="Cambria"/>
              </a:rPr>
              <a:t>Emilimle</a:t>
            </a:r>
            <a:r>
              <a:rPr sz="2000" spc="215" dirty="0">
                <a:latin typeface="Cambria"/>
                <a:cs typeface="Cambria"/>
              </a:rPr>
              <a:t> </a:t>
            </a:r>
            <a:r>
              <a:rPr sz="2000" spc="85" dirty="0">
                <a:latin typeface="Cambria"/>
                <a:cs typeface="Cambria"/>
              </a:rPr>
              <a:t>ilgili</a:t>
            </a:r>
            <a:r>
              <a:rPr sz="2000" spc="215" dirty="0">
                <a:latin typeface="Cambria"/>
                <a:cs typeface="Cambria"/>
              </a:rPr>
              <a:t> </a:t>
            </a:r>
            <a:r>
              <a:rPr sz="2000" spc="100" dirty="0">
                <a:latin typeface="Cambria"/>
                <a:cs typeface="Cambria"/>
              </a:rPr>
              <a:t>sorun</a:t>
            </a:r>
            <a:r>
              <a:rPr sz="2000" spc="215" dirty="0">
                <a:latin typeface="Cambria"/>
                <a:cs typeface="Cambria"/>
              </a:rPr>
              <a:t> </a:t>
            </a:r>
            <a:r>
              <a:rPr sz="2000" spc="60" dirty="0">
                <a:latin typeface="Cambria"/>
                <a:cs typeface="Cambria"/>
              </a:rPr>
              <a:t>(kronik </a:t>
            </a:r>
            <a:r>
              <a:rPr sz="2000" spc="-425" dirty="0">
                <a:latin typeface="Cambria"/>
                <a:cs typeface="Cambria"/>
              </a:rPr>
              <a:t> </a:t>
            </a:r>
            <a:r>
              <a:rPr sz="2000" spc="105" dirty="0">
                <a:latin typeface="Cambria"/>
                <a:cs typeface="Cambria"/>
              </a:rPr>
              <a:t>diyare,</a:t>
            </a:r>
            <a:r>
              <a:rPr sz="2000" spc="204" dirty="0">
                <a:latin typeface="Cambria"/>
                <a:cs typeface="Cambria"/>
              </a:rPr>
              <a:t> </a:t>
            </a:r>
            <a:r>
              <a:rPr sz="2000" spc="130" dirty="0">
                <a:latin typeface="Cambria"/>
                <a:cs typeface="Cambria"/>
              </a:rPr>
              <a:t>çoliak,</a:t>
            </a:r>
            <a:r>
              <a:rPr sz="2000" spc="215" dirty="0">
                <a:latin typeface="Cambria"/>
                <a:cs typeface="Cambria"/>
              </a:rPr>
              <a:t> </a:t>
            </a:r>
            <a:r>
              <a:rPr sz="2000" spc="125" dirty="0">
                <a:latin typeface="Cambria"/>
                <a:cs typeface="Cambria"/>
              </a:rPr>
              <a:t>kistik</a:t>
            </a:r>
            <a:r>
              <a:rPr sz="2000" spc="240" dirty="0">
                <a:latin typeface="Cambria"/>
                <a:cs typeface="Cambria"/>
              </a:rPr>
              <a:t> </a:t>
            </a:r>
            <a:r>
              <a:rPr sz="2000" spc="95" dirty="0">
                <a:latin typeface="Cambria"/>
                <a:cs typeface="Cambria"/>
              </a:rPr>
              <a:t>fibroz, </a:t>
            </a:r>
            <a:r>
              <a:rPr sz="2000" spc="100" dirty="0">
                <a:latin typeface="Cambria"/>
                <a:cs typeface="Cambria"/>
              </a:rPr>
              <a:t> </a:t>
            </a:r>
            <a:r>
              <a:rPr sz="2000" spc="120" dirty="0">
                <a:latin typeface="Cambria"/>
                <a:cs typeface="Cambria"/>
              </a:rPr>
              <a:t>pankreatit,</a:t>
            </a:r>
            <a:r>
              <a:rPr sz="2000" spc="210" dirty="0">
                <a:latin typeface="Cambria"/>
                <a:cs typeface="Cambria"/>
              </a:rPr>
              <a:t> </a:t>
            </a:r>
            <a:r>
              <a:rPr sz="2000" spc="100" dirty="0">
                <a:latin typeface="Cambria"/>
                <a:cs typeface="Cambria"/>
              </a:rPr>
              <a:t>karaciğer,</a:t>
            </a:r>
            <a:r>
              <a:rPr sz="2000" spc="229" dirty="0">
                <a:latin typeface="Cambria"/>
                <a:cs typeface="Cambria"/>
              </a:rPr>
              <a:t> </a:t>
            </a:r>
            <a:r>
              <a:rPr sz="2000" spc="80" dirty="0">
                <a:latin typeface="Cambria"/>
                <a:cs typeface="Cambria"/>
              </a:rPr>
              <a:t>safra </a:t>
            </a:r>
            <a:r>
              <a:rPr sz="2000" spc="85" dirty="0">
                <a:latin typeface="Cambria"/>
                <a:cs typeface="Cambria"/>
              </a:rPr>
              <a:t> </a:t>
            </a:r>
            <a:r>
              <a:rPr sz="2000" spc="110" dirty="0">
                <a:latin typeface="Cambria"/>
                <a:cs typeface="Cambria"/>
              </a:rPr>
              <a:t>kesesi</a:t>
            </a:r>
            <a:r>
              <a:rPr sz="2000" spc="220" dirty="0">
                <a:latin typeface="Cambria"/>
                <a:cs typeface="Cambria"/>
              </a:rPr>
              <a:t> </a:t>
            </a:r>
            <a:r>
              <a:rPr sz="2000" spc="85" dirty="0">
                <a:latin typeface="Cambria"/>
                <a:cs typeface="Cambria"/>
              </a:rPr>
              <a:t>hastalıkları),</a:t>
            </a:r>
            <a:r>
              <a:rPr sz="2000" spc="195" dirty="0">
                <a:latin typeface="Cambria"/>
                <a:cs typeface="Cambria"/>
              </a:rPr>
              <a:t> </a:t>
            </a:r>
            <a:r>
              <a:rPr sz="2000" spc="70">
                <a:latin typeface="Cambria"/>
                <a:cs typeface="Cambria"/>
              </a:rPr>
              <a:t>barsak </a:t>
            </a:r>
            <a:r>
              <a:rPr sz="2000" spc="75">
                <a:latin typeface="Cambria"/>
                <a:cs typeface="Cambria"/>
              </a:rPr>
              <a:t> </a:t>
            </a:r>
            <a:r>
              <a:rPr sz="2000" spc="110">
                <a:latin typeface="Cambria"/>
                <a:cs typeface="Cambria"/>
              </a:rPr>
              <a:t>ameliyatları</a:t>
            </a:r>
            <a:endParaRPr sz="2000">
              <a:latin typeface="Cambria"/>
              <a:cs typeface="Cambria"/>
            </a:endParaRPr>
          </a:p>
        </p:txBody>
      </p:sp>
      <p:sp>
        <p:nvSpPr>
          <p:cNvPr id="5" name="object 5"/>
          <p:cNvSpPr txBox="1"/>
          <p:nvPr/>
        </p:nvSpPr>
        <p:spPr>
          <a:xfrm>
            <a:off x="4648200" y="1676400"/>
            <a:ext cx="4038600" cy="4334520"/>
          </a:xfrm>
          <a:prstGeom prst="rect">
            <a:avLst/>
          </a:prstGeom>
          <a:noFill/>
        </p:spPr>
        <p:txBody>
          <a:bodyPr vert="horz" wrap="square" lIns="0" tIns="66040" rIns="0" bIns="0" rtlCol="0">
            <a:spAutoFit/>
          </a:bodyPr>
          <a:lstStyle/>
          <a:p>
            <a:pPr marL="434975" indent="-343535">
              <a:lnSpc>
                <a:spcPct val="100000"/>
              </a:lnSpc>
              <a:spcBef>
                <a:spcPts val="520"/>
              </a:spcBef>
              <a:buFont typeface="Arial MT"/>
              <a:buChar char="•"/>
              <a:tabLst>
                <a:tab pos="434975" algn="l"/>
                <a:tab pos="435609" algn="l"/>
              </a:tabLst>
            </a:pPr>
            <a:r>
              <a:rPr sz="2000" spc="100" dirty="0">
                <a:latin typeface="Cambria"/>
                <a:cs typeface="Cambria"/>
              </a:rPr>
              <a:t>Vejeteryanlar</a:t>
            </a:r>
            <a:endParaRPr sz="2000">
              <a:latin typeface="Cambria"/>
              <a:cs typeface="Cambria"/>
            </a:endParaRPr>
          </a:p>
          <a:p>
            <a:pPr marL="434975" marR="603250" indent="-342900">
              <a:lnSpc>
                <a:spcPct val="120000"/>
              </a:lnSpc>
              <a:spcBef>
                <a:spcPts val="484"/>
              </a:spcBef>
              <a:buFont typeface="Arial MT"/>
              <a:buChar char="•"/>
              <a:tabLst>
                <a:tab pos="434975" algn="l"/>
                <a:tab pos="435609" algn="l"/>
              </a:tabLst>
            </a:pPr>
            <a:r>
              <a:rPr sz="2000" spc="114" dirty="0">
                <a:latin typeface="Cambria"/>
                <a:cs typeface="Cambria"/>
              </a:rPr>
              <a:t>Bazı</a:t>
            </a:r>
            <a:r>
              <a:rPr sz="2000" spc="204" dirty="0">
                <a:latin typeface="Cambria"/>
                <a:cs typeface="Cambria"/>
              </a:rPr>
              <a:t> </a:t>
            </a:r>
            <a:r>
              <a:rPr sz="2000" spc="75" dirty="0">
                <a:latin typeface="Cambria"/>
                <a:cs typeface="Cambria"/>
              </a:rPr>
              <a:t>gıdalara</a:t>
            </a:r>
            <a:r>
              <a:rPr sz="2000" spc="204" dirty="0">
                <a:latin typeface="Cambria"/>
                <a:cs typeface="Cambria"/>
              </a:rPr>
              <a:t> </a:t>
            </a:r>
            <a:r>
              <a:rPr sz="2000" spc="65" dirty="0">
                <a:latin typeface="Cambria"/>
                <a:cs typeface="Cambria"/>
              </a:rPr>
              <a:t>allerjileri </a:t>
            </a:r>
            <a:r>
              <a:rPr sz="2000" spc="-425" dirty="0">
                <a:latin typeface="Cambria"/>
                <a:cs typeface="Cambria"/>
              </a:rPr>
              <a:t> </a:t>
            </a:r>
            <a:r>
              <a:rPr sz="2000" spc="80" dirty="0">
                <a:latin typeface="Cambria"/>
                <a:cs typeface="Cambria"/>
              </a:rPr>
              <a:t>olanlar</a:t>
            </a:r>
            <a:endParaRPr sz="2000">
              <a:latin typeface="Cambria"/>
              <a:cs typeface="Cambria"/>
            </a:endParaRPr>
          </a:p>
          <a:p>
            <a:pPr marL="434975" indent="-343535">
              <a:lnSpc>
                <a:spcPct val="100000"/>
              </a:lnSpc>
              <a:spcBef>
                <a:spcPts val="960"/>
              </a:spcBef>
              <a:buFont typeface="Arial MT"/>
              <a:buChar char="•"/>
              <a:tabLst>
                <a:tab pos="434975" algn="l"/>
                <a:tab pos="435609" algn="l"/>
              </a:tabLst>
            </a:pPr>
            <a:r>
              <a:rPr sz="2000" spc="130" dirty="0">
                <a:latin typeface="Cambria"/>
                <a:cs typeface="Cambria"/>
              </a:rPr>
              <a:t>Mensturasyon</a:t>
            </a:r>
            <a:r>
              <a:rPr sz="2000" spc="155" dirty="0">
                <a:latin typeface="Cambria"/>
                <a:cs typeface="Cambria"/>
              </a:rPr>
              <a:t> </a:t>
            </a:r>
            <a:r>
              <a:rPr sz="2000" spc="90" dirty="0">
                <a:latin typeface="Cambria"/>
                <a:cs typeface="Cambria"/>
              </a:rPr>
              <a:t>sırasında</a:t>
            </a:r>
            <a:endParaRPr sz="2000">
              <a:latin typeface="Cambria"/>
              <a:cs typeface="Cambria"/>
            </a:endParaRPr>
          </a:p>
          <a:p>
            <a:pPr marL="434975">
              <a:lnSpc>
                <a:spcPct val="100000"/>
              </a:lnSpc>
              <a:spcBef>
                <a:spcPts val="480"/>
              </a:spcBef>
            </a:pPr>
            <a:r>
              <a:rPr sz="2000" spc="75" dirty="0">
                <a:latin typeface="Cambria"/>
                <a:cs typeface="Cambria"/>
              </a:rPr>
              <a:t>aşırı</a:t>
            </a:r>
            <a:r>
              <a:rPr sz="2000" spc="200" dirty="0">
                <a:latin typeface="Cambria"/>
                <a:cs typeface="Cambria"/>
              </a:rPr>
              <a:t> </a:t>
            </a:r>
            <a:r>
              <a:rPr sz="2000" spc="125" dirty="0">
                <a:latin typeface="Cambria"/>
                <a:cs typeface="Cambria"/>
              </a:rPr>
              <a:t>kan</a:t>
            </a:r>
            <a:r>
              <a:rPr sz="2000" spc="215" dirty="0">
                <a:latin typeface="Cambria"/>
                <a:cs typeface="Cambria"/>
              </a:rPr>
              <a:t> </a:t>
            </a:r>
            <a:r>
              <a:rPr sz="2000" spc="90" dirty="0">
                <a:latin typeface="Cambria"/>
                <a:cs typeface="Cambria"/>
              </a:rPr>
              <a:t>kaybedenler</a:t>
            </a:r>
            <a:endParaRPr sz="2000">
              <a:latin typeface="Cambria"/>
              <a:cs typeface="Cambria"/>
            </a:endParaRPr>
          </a:p>
          <a:p>
            <a:pPr marL="434975" marR="398780" indent="-342900">
              <a:lnSpc>
                <a:spcPct val="120000"/>
              </a:lnSpc>
              <a:spcBef>
                <a:spcPts val="480"/>
              </a:spcBef>
              <a:buFont typeface="Arial MT"/>
              <a:buChar char="•"/>
              <a:tabLst>
                <a:tab pos="434975" algn="l"/>
                <a:tab pos="435609" algn="l"/>
              </a:tabLst>
            </a:pPr>
            <a:r>
              <a:rPr sz="2000" spc="150" dirty="0">
                <a:latin typeface="Cambria"/>
                <a:cs typeface="Cambria"/>
              </a:rPr>
              <a:t>Sıkı</a:t>
            </a:r>
            <a:r>
              <a:rPr sz="2000" spc="225" dirty="0">
                <a:latin typeface="Cambria"/>
                <a:cs typeface="Cambria"/>
              </a:rPr>
              <a:t> </a:t>
            </a:r>
            <a:r>
              <a:rPr sz="2000" spc="125" dirty="0">
                <a:latin typeface="Cambria"/>
                <a:cs typeface="Cambria"/>
              </a:rPr>
              <a:t>diyet</a:t>
            </a:r>
            <a:r>
              <a:rPr sz="2000" spc="200" dirty="0">
                <a:latin typeface="Cambria"/>
                <a:cs typeface="Cambria"/>
              </a:rPr>
              <a:t> </a:t>
            </a:r>
            <a:r>
              <a:rPr sz="2000" spc="95" dirty="0">
                <a:latin typeface="Cambria"/>
                <a:cs typeface="Cambria"/>
              </a:rPr>
              <a:t>yapanlar</a:t>
            </a:r>
            <a:r>
              <a:rPr sz="2000" spc="175" dirty="0">
                <a:latin typeface="Cambria"/>
                <a:cs typeface="Cambria"/>
              </a:rPr>
              <a:t> </a:t>
            </a:r>
            <a:r>
              <a:rPr sz="2000" spc="120" dirty="0">
                <a:latin typeface="Cambria"/>
                <a:cs typeface="Cambria"/>
              </a:rPr>
              <a:t>veya </a:t>
            </a:r>
            <a:r>
              <a:rPr sz="2000" spc="-425" dirty="0">
                <a:latin typeface="Cambria"/>
                <a:cs typeface="Cambria"/>
              </a:rPr>
              <a:t> </a:t>
            </a:r>
            <a:r>
              <a:rPr sz="2000" spc="100" dirty="0">
                <a:latin typeface="Cambria"/>
                <a:cs typeface="Cambria"/>
              </a:rPr>
              <a:t>kronik</a:t>
            </a:r>
            <a:r>
              <a:rPr sz="2000" spc="220" dirty="0">
                <a:latin typeface="Cambria"/>
                <a:cs typeface="Cambria"/>
              </a:rPr>
              <a:t> </a:t>
            </a:r>
            <a:r>
              <a:rPr sz="2000" spc="75" dirty="0">
                <a:latin typeface="Cambria"/>
                <a:cs typeface="Cambria"/>
              </a:rPr>
              <a:t>olarak</a:t>
            </a:r>
            <a:r>
              <a:rPr sz="2000" spc="215" dirty="0">
                <a:latin typeface="Cambria"/>
                <a:cs typeface="Cambria"/>
              </a:rPr>
              <a:t> </a:t>
            </a:r>
            <a:r>
              <a:rPr sz="2000" spc="114" dirty="0">
                <a:latin typeface="Cambria"/>
                <a:cs typeface="Cambria"/>
              </a:rPr>
              <a:t>düşük </a:t>
            </a:r>
            <a:r>
              <a:rPr sz="2000" spc="120" dirty="0">
                <a:latin typeface="Cambria"/>
                <a:cs typeface="Cambria"/>
              </a:rPr>
              <a:t> </a:t>
            </a:r>
            <a:r>
              <a:rPr sz="2000" spc="75" dirty="0">
                <a:latin typeface="Cambria"/>
                <a:cs typeface="Cambria"/>
              </a:rPr>
              <a:t>kalorili</a:t>
            </a:r>
            <a:r>
              <a:rPr sz="2000" spc="210" dirty="0">
                <a:latin typeface="Cambria"/>
                <a:cs typeface="Cambria"/>
              </a:rPr>
              <a:t> </a:t>
            </a:r>
            <a:r>
              <a:rPr sz="2000" spc="75" dirty="0">
                <a:latin typeface="Cambria"/>
                <a:cs typeface="Cambria"/>
              </a:rPr>
              <a:t>besinler </a:t>
            </a:r>
            <a:r>
              <a:rPr sz="2000" spc="80" dirty="0">
                <a:latin typeface="Cambria"/>
                <a:cs typeface="Cambria"/>
              </a:rPr>
              <a:t> </a:t>
            </a:r>
            <a:r>
              <a:rPr sz="2000" spc="90" dirty="0">
                <a:latin typeface="Cambria"/>
                <a:cs typeface="Cambria"/>
              </a:rPr>
              <a:t>kullananlar</a:t>
            </a:r>
            <a:endParaRPr sz="2000">
              <a:latin typeface="Cambria"/>
              <a:cs typeface="Cambria"/>
            </a:endParaRPr>
          </a:p>
          <a:p>
            <a:pPr marL="434975" indent="-343535">
              <a:lnSpc>
                <a:spcPct val="100000"/>
              </a:lnSpc>
              <a:spcBef>
                <a:spcPts val="960"/>
              </a:spcBef>
              <a:buFont typeface="Arial MT"/>
              <a:buChar char="•"/>
              <a:tabLst>
                <a:tab pos="434975" algn="l"/>
                <a:tab pos="435609" algn="l"/>
              </a:tabLst>
            </a:pPr>
            <a:r>
              <a:rPr sz="2000" spc="130" dirty="0">
                <a:latin typeface="Cambria"/>
                <a:cs typeface="Cambria"/>
              </a:rPr>
              <a:t>Doğuştan</a:t>
            </a:r>
            <a:r>
              <a:rPr sz="2000" spc="200" dirty="0">
                <a:latin typeface="Cambria"/>
                <a:cs typeface="Cambria"/>
              </a:rPr>
              <a:t> </a:t>
            </a:r>
            <a:r>
              <a:rPr sz="2000" spc="110" dirty="0">
                <a:latin typeface="Cambria"/>
                <a:cs typeface="Cambria"/>
              </a:rPr>
              <a:t>metabolik</a:t>
            </a:r>
            <a:endParaRPr sz="2000">
              <a:latin typeface="Cambria"/>
              <a:cs typeface="Cambria"/>
            </a:endParaRPr>
          </a:p>
          <a:p>
            <a:pPr marL="434975">
              <a:lnSpc>
                <a:spcPct val="100000"/>
              </a:lnSpc>
              <a:spcBef>
                <a:spcPts val="480"/>
              </a:spcBef>
            </a:pPr>
            <a:r>
              <a:rPr sz="2000" spc="110" dirty="0">
                <a:latin typeface="Cambria"/>
                <a:cs typeface="Cambria"/>
              </a:rPr>
              <a:t>hastalığı</a:t>
            </a:r>
            <a:r>
              <a:rPr sz="2000" spc="195" dirty="0">
                <a:latin typeface="Cambria"/>
                <a:cs typeface="Cambria"/>
              </a:rPr>
              <a:t> </a:t>
            </a:r>
            <a:r>
              <a:rPr sz="2000" spc="75" dirty="0">
                <a:latin typeface="Cambria"/>
                <a:cs typeface="Cambria"/>
              </a:rPr>
              <a:t>olanlar</a:t>
            </a:r>
            <a:endParaRPr sz="2000">
              <a:latin typeface="Cambria"/>
              <a:cs typeface="Cambria"/>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115567" y="981455"/>
            <a:ext cx="7077709" cy="1510665"/>
          </a:xfrm>
          <a:custGeom>
            <a:avLst/>
            <a:gdLst/>
            <a:ahLst/>
            <a:cxnLst/>
            <a:rect l="l" t="t" r="r" b="b"/>
            <a:pathLst>
              <a:path w="7077709" h="1510664">
                <a:moveTo>
                  <a:pt x="7077456" y="0"/>
                </a:moveTo>
                <a:lnTo>
                  <a:pt x="0" y="0"/>
                </a:lnTo>
                <a:lnTo>
                  <a:pt x="0" y="1510284"/>
                </a:lnTo>
                <a:lnTo>
                  <a:pt x="7077456" y="1510284"/>
                </a:lnTo>
                <a:lnTo>
                  <a:pt x="7077456" y="0"/>
                </a:lnTo>
                <a:close/>
              </a:path>
            </a:pathLst>
          </a:custGeom>
          <a:solidFill>
            <a:schemeClr val="accent4">
              <a:lumMod val="60000"/>
              <a:lumOff val="40000"/>
            </a:schemeClr>
          </a:solidFill>
        </p:spPr>
        <p:txBody>
          <a:bodyPr wrap="square" lIns="0" tIns="0" rIns="0" bIns="0" rtlCol="0"/>
          <a:lstStyle/>
          <a:p>
            <a:endParaRPr/>
          </a:p>
        </p:txBody>
      </p:sp>
      <p:sp>
        <p:nvSpPr>
          <p:cNvPr id="3" name="object 3"/>
          <p:cNvSpPr txBox="1">
            <a:spLocks noGrp="1"/>
          </p:cNvSpPr>
          <p:nvPr>
            <p:ph type="title"/>
          </p:nvPr>
        </p:nvSpPr>
        <p:spPr>
          <a:xfrm>
            <a:off x="1459230" y="1288237"/>
            <a:ext cx="6395720" cy="848994"/>
          </a:xfrm>
          <a:prstGeom prst="rect">
            <a:avLst/>
          </a:prstGeom>
        </p:spPr>
        <p:txBody>
          <a:bodyPr vert="horz" wrap="square" lIns="0" tIns="12700" rIns="0" bIns="0" rtlCol="0">
            <a:spAutoFit/>
          </a:bodyPr>
          <a:lstStyle/>
          <a:p>
            <a:pPr marL="12700">
              <a:lnSpc>
                <a:spcPct val="100000"/>
              </a:lnSpc>
              <a:spcBef>
                <a:spcPts val="100"/>
              </a:spcBef>
            </a:pPr>
            <a:r>
              <a:rPr sz="5400" i="0" spc="325" dirty="0">
                <a:solidFill>
                  <a:srgbClr val="FFFFFF"/>
                </a:solidFill>
                <a:latin typeface="Cambria"/>
                <a:cs typeface="Cambria"/>
              </a:rPr>
              <a:t>HATALARIMIZ!!!!!</a:t>
            </a:r>
            <a:endParaRPr sz="5400">
              <a:latin typeface="Cambria"/>
              <a:cs typeface="Cambria"/>
            </a:endParaRPr>
          </a:p>
        </p:txBody>
      </p:sp>
      <p:pic>
        <p:nvPicPr>
          <p:cNvPr id="4" name="object 4"/>
          <p:cNvPicPr/>
          <p:nvPr/>
        </p:nvPicPr>
        <p:blipFill>
          <a:blip r:embed="rId2" cstate="print"/>
          <a:stretch>
            <a:fillRect/>
          </a:stretch>
        </p:blipFill>
        <p:spPr>
          <a:xfrm>
            <a:off x="650682" y="3060633"/>
            <a:ext cx="3017251" cy="3330242"/>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838200" y="1681259"/>
            <a:ext cx="7952740" cy="3043141"/>
          </a:xfrm>
          <a:prstGeom prst="rect">
            <a:avLst/>
          </a:prstGeom>
        </p:spPr>
        <p:txBody>
          <a:bodyPr vert="horz" wrap="square" lIns="0" tIns="97790" rIns="0" bIns="0" rtlCol="0">
            <a:spAutoFit/>
          </a:bodyPr>
          <a:lstStyle/>
          <a:p>
            <a:pPr marL="355600" indent="-343535">
              <a:lnSpc>
                <a:spcPct val="100000"/>
              </a:lnSpc>
              <a:spcBef>
                <a:spcPts val="770"/>
              </a:spcBef>
              <a:buClr>
                <a:schemeClr val="accent4">
                  <a:lumMod val="60000"/>
                  <a:lumOff val="40000"/>
                </a:schemeClr>
              </a:buClr>
              <a:buFont typeface="Arial MT"/>
              <a:buChar char="•"/>
              <a:tabLst>
                <a:tab pos="355600" algn="l"/>
                <a:tab pos="356235" algn="l"/>
              </a:tabLst>
            </a:pPr>
            <a:r>
              <a:rPr lang="tr-TR" sz="2400" spc="155">
                <a:latin typeface="Cambria"/>
                <a:cs typeface="Cambria"/>
              </a:rPr>
              <a:t>Hazırlanacak</a:t>
            </a:r>
            <a:r>
              <a:rPr lang="tr-TR" sz="2400" spc="365">
                <a:latin typeface="Cambria"/>
                <a:cs typeface="Cambria"/>
              </a:rPr>
              <a:t> </a:t>
            </a:r>
            <a:r>
              <a:rPr lang="tr-TR" sz="2400" spc="105">
                <a:latin typeface="Cambria"/>
                <a:cs typeface="Cambria"/>
              </a:rPr>
              <a:t>sebzeler</a:t>
            </a:r>
            <a:r>
              <a:rPr lang="tr-TR" sz="2400" spc="335">
                <a:latin typeface="Cambria"/>
                <a:cs typeface="Cambria"/>
              </a:rPr>
              <a:t> </a:t>
            </a:r>
            <a:r>
              <a:rPr lang="tr-TR" sz="2400" spc="190">
                <a:latin typeface="Cambria"/>
                <a:cs typeface="Cambria"/>
              </a:rPr>
              <a:t>önce</a:t>
            </a:r>
            <a:r>
              <a:rPr lang="tr-TR" sz="2400" spc="345">
                <a:latin typeface="Cambria"/>
                <a:cs typeface="Cambria"/>
              </a:rPr>
              <a:t> </a:t>
            </a:r>
            <a:r>
              <a:rPr lang="tr-TR" sz="2400" spc="165">
                <a:latin typeface="Cambria"/>
                <a:cs typeface="Cambria"/>
              </a:rPr>
              <a:t>ayıklanmalı,</a:t>
            </a:r>
            <a:endParaRPr lang="tr-TR" sz="2400">
              <a:latin typeface="Cambria"/>
              <a:cs typeface="Cambria"/>
            </a:endParaRPr>
          </a:p>
          <a:p>
            <a:pPr marL="355600" marR="70485" indent="-343535">
              <a:lnSpc>
                <a:spcPct val="100000"/>
              </a:lnSpc>
              <a:spcBef>
                <a:spcPts val="675"/>
              </a:spcBef>
              <a:buClr>
                <a:schemeClr val="accent4">
                  <a:lumMod val="60000"/>
                  <a:lumOff val="40000"/>
                </a:schemeClr>
              </a:buClr>
              <a:buFont typeface="Arial MT"/>
              <a:buChar char="•"/>
              <a:tabLst>
                <a:tab pos="355600" algn="l"/>
                <a:tab pos="356235" algn="l"/>
              </a:tabLst>
            </a:pPr>
            <a:r>
              <a:rPr lang="tr-TR" sz="2400" spc="150">
                <a:latin typeface="Cambria"/>
                <a:cs typeface="Cambria"/>
              </a:rPr>
              <a:t>Zedelemeden</a:t>
            </a:r>
            <a:r>
              <a:rPr lang="tr-TR" sz="2400" spc="350">
                <a:latin typeface="Cambria"/>
                <a:cs typeface="Cambria"/>
              </a:rPr>
              <a:t> </a:t>
            </a:r>
            <a:r>
              <a:rPr lang="tr-TR" sz="2400" spc="105">
                <a:latin typeface="Cambria"/>
                <a:cs typeface="Cambria"/>
              </a:rPr>
              <a:t>yapraklar</a:t>
            </a:r>
            <a:r>
              <a:rPr lang="tr-TR" sz="2400" spc="355">
                <a:latin typeface="Cambria"/>
                <a:cs typeface="Cambria"/>
              </a:rPr>
              <a:t> </a:t>
            </a:r>
            <a:r>
              <a:rPr lang="tr-TR" sz="2400" spc="195">
                <a:latin typeface="Cambria"/>
                <a:cs typeface="Cambria"/>
              </a:rPr>
              <a:t>tek</a:t>
            </a:r>
            <a:r>
              <a:rPr lang="tr-TR" sz="2400" spc="335">
                <a:latin typeface="Cambria"/>
                <a:cs typeface="Cambria"/>
              </a:rPr>
              <a:t> </a:t>
            </a:r>
            <a:r>
              <a:rPr lang="tr-TR" sz="2400" spc="195">
                <a:latin typeface="Cambria"/>
                <a:cs typeface="Cambria"/>
              </a:rPr>
              <a:t>tek</a:t>
            </a:r>
            <a:r>
              <a:rPr lang="tr-TR" sz="2400" spc="345">
                <a:latin typeface="Cambria"/>
                <a:cs typeface="Cambria"/>
              </a:rPr>
              <a:t> </a:t>
            </a:r>
            <a:r>
              <a:rPr lang="tr-TR" sz="2400" spc="105">
                <a:latin typeface="Cambria"/>
                <a:cs typeface="Cambria"/>
              </a:rPr>
              <a:t>ayrılarak </a:t>
            </a:r>
            <a:r>
              <a:rPr lang="tr-TR" sz="2400" spc="-600">
                <a:latin typeface="Cambria"/>
                <a:cs typeface="Cambria"/>
              </a:rPr>
              <a:t> </a:t>
            </a:r>
            <a:r>
              <a:rPr lang="tr-TR" sz="2400" spc="165">
                <a:latin typeface="Cambria"/>
                <a:cs typeface="Cambria"/>
              </a:rPr>
              <a:t>yıkanmalı</a:t>
            </a:r>
            <a:endParaRPr lang="tr-TR" sz="2400">
              <a:latin typeface="Cambria"/>
              <a:cs typeface="Cambria"/>
            </a:endParaRPr>
          </a:p>
          <a:p>
            <a:pPr marL="355600" indent="-343535">
              <a:lnSpc>
                <a:spcPct val="100000"/>
              </a:lnSpc>
              <a:spcBef>
                <a:spcPts val="675"/>
              </a:spcBef>
              <a:buClr>
                <a:schemeClr val="accent4">
                  <a:lumMod val="60000"/>
                  <a:lumOff val="40000"/>
                </a:schemeClr>
              </a:buClr>
              <a:buFont typeface="Arial MT"/>
              <a:buChar char="•"/>
              <a:tabLst>
                <a:tab pos="355600" algn="l"/>
                <a:tab pos="356235" algn="l"/>
              </a:tabLst>
            </a:pPr>
            <a:r>
              <a:rPr lang="tr-TR" sz="2400" spc="155">
                <a:latin typeface="Cambria"/>
                <a:cs typeface="Cambria"/>
              </a:rPr>
              <a:t>Bekletilmeden</a:t>
            </a:r>
            <a:r>
              <a:rPr lang="tr-TR" sz="2400" spc="335">
                <a:latin typeface="Cambria"/>
                <a:cs typeface="Cambria"/>
              </a:rPr>
              <a:t> </a:t>
            </a:r>
            <a:r>
              <a:rPr lang="tr-TR" sz="2400" spc="110">
                <a:latin typeface="Cambria"/>
                <a:cs typeface="Cambria"/>
              </a:rPr>
              <a:t>pişirilmelidir</a:t>
            </a:r>
            <a:endParaRPr lang="tr-TR" sz="2400">
              <a:latin typeface="Cambria"/>
              <a:cs typeface="Cambria"/>
            </a:endParaRPr>
          </a:p>
          <a:p>
            <a:pPr marL="355600" marR="5080" indent="-343535">
              <a:lnSpc>
                <a:spcPct val="100000"/>
              </a:lnSpc>
              <a:spcBef>
                <a:spcPts val="670"/>
              </a:spcBef>
              <a:buClr>
                <a:schemeClr val="accent4">
                  <a:lumMod val="60000"/>
                  <a:lumOff val="40000"/>
                </a:schemeClr>
              </a:buClr>
              <a:buFont typeface="Arial MT"/>
              <a:buChar char="•"/>
              <a:tabLst>
                <a:tab pos="355600" algn="l"/>
                <a:tab pos="356235" algn="l"/>
              </a:tabLst>
            </a:pPr>
            <a:r>
              <a:rPr lang="tr-TR" sz="2400" spc="135">
                <a:latin typeface="Cambria"/>
                <a:cs typeface="Cambria"/>
              </a:rPr>
              <a:t>Pişirme</a:t>
            </a:r>
            <a:r>
              <a:rPr lang="tr-TR" sz="2400" spc="335">
                <a:latin typeface="Cambria"/>
                <a:cs typeface="Cambria"/>
              </a:rPr>
              <a:t> </a:t>
            </a:r>
            <a:r>
              <a:rPr lang="tr-TR" sz="2400" spc="145">
                <a:latin typeface="Cambria"/>
                <a:cs typeface="Cambria"/>
              </a:rPr>
              <a:t>esnasında</a:t>
            </a:r>
            <a:r>
              <a:rPr lang="tr-TR" sz="2400" spc="340">
                <a:latin typeface="Cambria"/>
                <a:cs typeface="Cambria"/>
              </a:rPr>
              <a:t> </a:t>
            </a:r>
            <a:r>
              <a:rPr lang="tr-TR" sz="2400" spc="185">
                <a:latin typeface="Cambria"/>
                <a:cs typeface="Cambria"/>
              </a:rPr>
              <a:t>ancak</a:t>
            </a:r>
            <a:r>
              <a:rPr lang="tr-TR" sz="2400" spc="345">
                <a:latin typeface="Cambria"/>
                <a:cs typeface="Cambria"/>
              </a:rPr>
              <a:t> </a:t>
            </a:r>
            <a:r>
              <a:rPr lang="tr-TR" sz="2400" spc="185">
                <a:latin typeface="Cambria"/>
                <a:cs typeface="Cambria"/>
              </a:rPr>
              <a:t>yemeğin </a:t>
            </a:r>
            <a:r>
              <a:rPr lang="tr-TR" sz="2400" spc="190">
                <a:latin typeface="Cambria"/>
                <a:cs typeface="Cambria"/>
              </a:rPr>
              <a:t> </a:t>
            </a:r>
            <a:r>
              <a:rPr lang="tr-TR" sz="2400" spc="180">
                <a:latin typeface="Cambria"/>
                <a:cs typeface="Cambria"/>
              </a:rPr>
              <a:t>çekeceği</a:t>
            </a:r>
            <a:r>
              <a:rPr lang="tr-TR" sz="2400" spc="350">
                <a:latin typeface="Cambria"/>
                <a:cs typeface="Cambria"/>
              </a:rPr>
              <a:t> </a:t>
            </a:r>
            <a:r>
              <a:rPr lang="tr-TR" sz="2400" spc="105">
                <a:latin typeface="Cambria"/>
                <a:cs typeface="Cambria"/>
              </a:rPr>
              <a:t>kadar</a:t>
            </a:r>
            <a:r>
              <a:rPr lang="tr-TR" sz="2400" spc="340">
                <a:latin typeface="Cambria"/>
                <a:cs typeface="Cambria"/>
              </a:rPr>
              <a:t> </a:t>
            </a:r>
            <a:r>
              <a:rPr lang="tr-TR" sz="2400" spc="165">
                <a:latin typeface="Cambria"/>
                <a:cs typeface="Cambria"/>
              </a:rPr>
              <a:t>su</a:t>
            </a:r>
            <a:r>
              <a:rPr lang="tr-TR" sz="2400" spc="330">
                <a:latin typeface="Cambria"/>
                <a:cs typeface="Cambria"/>
              </a:rPr>
              <a:t> </a:t>
            </a:r>
            <a:r>
              <a:rPr lang="tr-TR" sz="2400" spc="150">
                <a:latin typeface="Cambria"/>
                <a:cs typeface="Cambria"/>
              </a:rPr>
              <a:t>eklenmeli</a:t>
            </a:r>
            <a:r>
              <a:rPr lang="tr-TR" sz="2400" spc="355">
                <a:latin typeface="Cambria"/>
                <a:cs typeface="Cambria"/>
              </a:rPr>
              <a:t> </a:t>
            </a:r>
            <a:r>
              <a:rPr lang="tr-TR" sz="2400" spc="160">
                <a:latin typeface="Cambria"/>
                <a:cs typeface="Cambria"/>
              </a:rPr>
              <a:t>ve</a:t>
            </a:r>
            <a:r>
              <a:rPr lang="tr-TR" sz="2400" spc="330">
                <a:latin typeface="Cambria"/>
                <a:cs typeface="Cambria"/>
              </a:rPr>
              <a:t> </a:t>
            </a:r>
            <a:r>
              <a:rPr lang="tr-TR" sz="2400" spc="95">
                <a:latin typeface="Cambria"/>
                <a:cs typeface="Cambria"/>
              </a:rPr>
              <a:t>bu</a:t>
            </a:r>
            <a:r>
              <a:rPr lang="tr-TR" sz="2400" spc="325">
                <a:latin typeface="Cambria"/>
                <a:cs typeface="Cambria"/>
              </a:rPr>
              <a:t> </a:t>
            </a:r>
            <a:r>
              <a:rPr lang="tr-TR" sz="2400" spc="190">
                <a:latin typeface="Cambria"/>
                <a:cs typeface="Cambria"/>
              </a:rPr>
              <a:t>suyun </a:t>
            </a:r>
            <a:r>
              <a:rPr lang="tr-TR" sz="2400" spc="-600">
                <a:latin typeface="Cambria"/>
                <a:cs typeface="Cambria"/>
              </a:rPr>
              <a:t> </a:t>
            </a:r>
            <a:r>
              <a:rPr lang="tr-TR" sz="2400" spc="155">
                <a:latin typeface="Cambria"/>
                <a:cs typeface="Cambria"/>
              </a:rPr>
              <a:t>çektirilmesi</a:t>
            </a:r>
            <a:r>
              <a:rPr lang="tr-TR" sz="2400" spc="370">
                <a:latin typeface="Cambria"/>
                <a:cs typeface="Cambria"/>
              </a:rPr>
              <a:t> </a:t>
            </a:r>
            <a:r>
              <a:rPr lang="tr-TR" sz="2400" spc="130">
                <a:latin typeface="Cambria"/>
                <a:cs typeface="Cambria"/>
              </a:rPr>
              <a:t>sağlanmalıdır</a:t>
            </a:r>
            <a:endParaRPr lang="tr-TR" sz="2400">
              <a:latin typeface="Cambria"/>
              <a:cs typeface="Cambria"/>
            </a:endParaRPr>
          </a:p>
        </p:txBody>
      </p:sp>
      <p:pic>
        <p:nvPicPr>
          <p:cNvPr id="1026" name="Picture 2" descr="Sebze ve Meyveler Nasıl Yıkanır?, Nasıl Temizlenir? - Yemek.com">
            <a:extLst>
              <a:ext uri="{FF2B5EF4-FFF2-40B4-BE49-F238E27FC236}">
                <a16:creationId xmlns:a16="http://schemas.microsoft.com/office/drawing/2014/main" id="{CDF6B43B-2F8C-0EF9-45B5-DFC4F8762C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4407641"/>
            <a:ext cx="4267200" cy="22217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Başlık 4">
            <a:extLst>
              <a:ext uri="{FF2B5EF4-FFF2-40B4-BE49-F238E27FC236}">
                <a16:creationId xmlns:a16="http://schemas.microsoft.com/office/drawing/2014/main" id="{61541AAD-C9CA-26DB-13A0-8C8781F46274}"/>
              </a:ext>
            </a:extLst>
          </p:cNvPr>
          <p:cNvSpPr>
            <a:spLocks noGrp="1"/>
          </p:cNvSpPr>
          <p:nvPr>
            <p:ph type="title"/>
          </p:nvPr>
        </p:nvSpPr>
        <p:spPr>
          <a:xfrm>
            <a:off x="1295400" y="685800"/>
            <a:ext cx="6474037" cy="771404"/>
          </a:xfrm>
          <a:solidFill>
            <a:schemeClr val="accent4">
              <a:lumMod val="60000"/>
              <a:lumOff val="40000"/>
            </a:schemeClr>
          </a:solidFill>
        </p:spPr>
        <p:txBody>
          <a:bodyPr>
            <a:normAutofit/>
          </a:bodyPr>
          <a:lstStyle/>
          <a:p>
            <a:r>
              <a:rPr lang="tr-TR" sz="4000" i="0" spc="220">
                <a:solidFill>
                  <a:srgbClr val="FFFFFF"/>
                </a:solidFill>
                <a:latin typeface="Cambria"/>
                <a:cs typeface="Cambria"/>
              </a:rPr>
              <a:t>Sebzeleri	</a:t>
            </a:r>
            <a:r>
              <a:rPr lang="tr-TR" sz="4000" i="0" spc="180">
                <a:solidFill>
                  <a:srgbClr val="FFFFFF"/>
                </a:solidFill>
                <a:latin typeface="Cambria"/>
                <a:cs typeface="Cambria"/>
              </a:rPr>
              <a:t>hazırlarken!!!!</a:t>
            </a:r>
            <a:endParaRPr lang="tr-T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914400" y="1786800"/>
            <a:ext cx="7956550" cy="2407710"/>
          </a:xfrm>
          <a:prstGeom prst="rect">
            <a:avLst/>
          </a:prstGeom>
        </p:spPr>
        <p:txBody>
          <a:bodyPr vert="horz" wrap="square" lIns="0" tIns="12065" rIns="0" bIns="0" rtlCol="0">
            <a:spAutoFit/>
          </a:bodyPr>
          <a:lstStyle/>
          <a:p>
            <a:pPr marL="355600" marR="708025" indent="-343535">
              <a:lnSpc>
                <a:spcPct val="100000"/>
              </a:lnSpc>
              <a:spcBef>
                <a:spcPts val="95"/>
              </a:spcBef>
              <a:buClr>
                <a:schemeClr val="accent4">
                  <a:lumMod val="60000"/>
                  <a:lumOff val="40000"/>
                </a:schemeClr>
              </a:buClr>
              <a:buFont typeface="Arial MT"/>
              <a:buChar char="•"/>
              <a:tabLst>
                <a:tab pos="355600" algn="l"/>
                <a:tab pos="356235" algn="l"/>
              </a:tabLst>
            </a:pPr>
            <a:r>
              <a:rPr sz="2400" spc="135" dirty="0">
                <a:latin typeface="Cambria"/>
                <a:cs typeface="Cambria"/>
              </a:rPr>
              <a:t>Sebzeler</a:t>
            </a:r>
            <a:r>
              <a:rPr sz="2400" spc="340" dirty="0">
                <a:latin typeface="Cambria"/>
                <a:cs typeface="Cambria"/>
              </a:rPr>
              <a:t> </a:t>
            </a:r>
            <a:r>
              <a:rPr sz="2400" spc="165" dirty="0">
                <a:latin typeface="Cambria"/>
                <a:cs typeface="Cambria"/>
              </a:rPr>
              <a:t>irice,</a:t>
            </a:r>
            <a:r>
              <a:rPr sz="2400" spc="345" dirty="0">
                <a:latin typeface="Cambria"/>
                <a:cs typeface="Cambria"/>
              </a:rPr>
              <a:t> </a:t>
            </a:r>
            <a:r>
              <a:rPr sz="2400" spc="170" dirty="0">
                <a:latin typeface="Cambria"/>
                <a:cs typeface="Cambria"/>
              </a:rPr>
              <a:t>tercihen</a:t>
            </a:r>
            <a:r>
              <a:rPr sz="2400" spc="350" dirty="0">
                <a:latin typeface="Cambria"/>
                <a:cs typeface="Cambria"/>
              </a:rPr>
              <a:t> </a:t>
            </a:r>
            <a:r>
              <a:rPr sz="2400" spc="145" dirty="0">
                <a:latin typeface="Cambria"/>
                <a:cs typeface="Cambria"/>
              </a:rPr>
              <a:t>bıçak </a:t>
            </a:r>
            <a:r>
              <a:rPr sz="2400" spc="150" dirty="0">
                <a:latin typeface="Cambria"/>
                <a:cs typeface="Cambria"/>
              </a:rPr>
              <a:t> kullanmadan</a:t>
            </a:r>
            <a:r>
              <a:rPr sz="2400" spc="350" dirty="0">
                <a:latin typeface="Cambria"/>
                <a:cs typeface="Cambria"/>
              </a:rPr>
              <a:t> </a:t>
            </a:r>
            <a:r>
              <a:rPr sz="2400" spc="105" dirty="0">
                <a:latin typeface="Cambria"/>
                <a:cs typeface="Cambria"/>
              </a:rPr>
              <a:t>elle</a:t>
            </a:r>
            <a:r>
              <a:rPr sz="2400" spc="330" dirty="0">
                <a:latin typeface="Cambria"/>
                <a:cs typeface="Cambria"/>
              </a:rPr>
              <a:t> </a:t>
            </a:r>
            <a:r>
              <a:rPr sz="2400" spc="140" dirty="0">
                <a:latin typeface="Cambria"/>
                <a:cs typeface="Cambria"/>
              </a:rPr>
              <a:t>koparmak</a:t>
            </a:r>
            <a:r>
              <a:rPr sz="2400" spc="370" dirty="0">
                <a:latin typeface="Cambria"/>
                <a:cs typeface="Cambria"/>
              </a:rPr>
              <a:t> </a:t>
            </a:r>
            <a:r>
              <a:rPr sz="2400" spc="140" dirty="0">
                <a:latin typeface="Cambria"/>
                <a:cs typeface="Cambria"/>
              </a:rPr>
              <a:t>suretiyle </a:t>
            </a:r>
            <a:r>
              <a:rPr sz="2400" spc="-605" dirty="0">
                <a:latin typeface="Cambria"/>
                <a:cs typeface="Cambria"/>
              </a:rPr>
              <a:t> </a:t>
            </a:r>
            <a:r>
              <a:rPr sz="2400" spc="120" dirty="0">
                <a:latin typeface="Cambria"/>
                <a:cs typeface="Cambria"/>
              </a:rPr>
              <a:t>doğranmalıdır</a:t>
            </a:r>
            <a:endParaRPr sz="2400">
              <a:latin typeface="Cambria"/>
              <a:cs typeface="Cambria"/>
            </a:endParaRPr>
          </a:p>
          <a:p>
            <a:pPr marL="355600" indent="-343535">
              <a:lnSpc>
                <a:spcPct val="100000"/>
              </a:lnSpc>
              <a:spcBef>
                <a:spcPts val="675"/>
              </a:spcBef>
              <a:buClr>
                <a:schemeClr val="accent4">
                  <a:lumMod val="60000"/>
                  <a:lumOff val="40000"/>
                </a:schemeClr>
              </a:buClr>
              <a:buFont typeface="Arial MT"/>
              <a:buChar char="•"/>
              <a:tabLst>
                <a:tab pos="355600" algn="l"/>
                <a:tab pos="356235" algn="l"/>
              </a:tabLst>
            </a:pPr>
            <a:r>
              <a:rPr sz="2400" spc="200" dirty="0">
                <a:latin typeface="Cambria"/>
                <a:cs typeface="Cambria"/>
              </a:rPr>
              <a:t>Limon</a:t>
            </a:r>
            <a:r>
              <a:rPr sz="2400" spc="325" dirty="0">
                <a:latin typeface="Cambria"/>
                <a:cs typeface="Cambria"/>
              </a:rPr>
              <a:t> </a:t>
            </a:r>
            <a:r>
              <a:rPr sz="2400" spc="170" dirty="0">
                <a:latin typeface="Cambria"/>
                <a:cs typeface="Cambria"/>
              </a:rPr>
              <a:t>eklenecekse,</a:t>
            </a:r>
            <a:r>
              <a:rPr sz="2400" spc="340" dirty="0">
                <a:latin typeface="Cambria"/>
                <a:cs typeface="Cambria"/>
              </a:rPr>
              <a:t> </a:t>
            </a:r>
            <a:r>
              <a:rPr sz="2400" spc="110" dirty="0">
                <a:latin typeface="Cambria"/>
                <a:cs typeface="Cambria"/>
              </a:rPr>
              <a:t>sofrada</a:t>
            </a:r>
            <a:r>
              <a:rPr sz="2400" spc="330" dirty="0">
                <a:latin typeface="Cambria"/>
                <a:cs typeface="Cambria"/>
              </a:rPr>
              <a:t> </a:t>
            </a:r>
            <a:r>
              <a:rPr sz="2400" spc="135" dirty="0">
                <a:latin typeface="Cambria"/>
                <a:cs typeface="Cambria"/>
              </a:rPr>
              <a:t>eklenmelidir</a:t>
            </a:r>
            <a:endParaRPr sz="2400">
              <a:latin typeface="Cambria"/>
              <a:cs typeface="Cambria"/>
            </a:endParaRPr>
          </a:p>
          <a:p>
            <a:pPr marL="355600" marR="422275" indent="-343535">
              <a:lnSpc>
                <a:spcPct val="100000"/>
              </a:lnSpc>
              <a:spcBef>
                <a:spcPts val="670"/>
              </a:spcBef>
              <a:buClr>
                <a:schemeClr val="accent4">
                  <a:lumMod val="60000"/>
                  <a:lumOff val="40000"/>
                </a:schemeClr>
              </a:buClr>
              <a:buFont typeface="Arial MT"/>
              <a:buChar char="•"/>
              <a:tabLst>
                <a:tab pos="355600" algn="l"/>
                <a:tab pos="356235" algn="l"/>
              </a:tabLst>
            </a:pPr>
            <a:r>
              <a:rPr sz="2400" spc="155" dirty="0">
                <a:latin typeface="Cambria"/>
                <a:cs typeface="Cambria"/>
              </a:rPr>
              <a:t>Marul, </a:t>
            </a:r>
            <a:r>
              <a:rPr sz="2400" spc="145" dirty="0">
                <a:latin typeface="Cambria"/>
                <a:cs typeface="Cambria"/>
              </a:rPr>
              <a:t>lahana </a:t>
            </a:r>
            <a:r>
              <a:rPr sz="2400" spc="105" dirty="0">
                <a:latin typeface="Cambria"/>
                <a:cs typeface="Cambria"/>
              </a:rPr>
              <a:t>gibi</a:t>
            </a:r>
            <a:r>
              <a:rPr sz="2400" spc="110" dirty="0">
                <a:latin typeface="Cambria"/>
                <a:cs typeface="Cambria"/>
              </a:rPr>
              <a:t> </a:t>
            </a:r>
            <a:r>
              <a:rPr sz="2400" spc="120" dirty="0">
                <a:latin typeface="Cambria"/>
                <a:cs typeface="Cambria"/>
              </a:rPr>
              <a:t>sebzelerin</a:t>
            </a:r>
            <a:r>
              <a:rPr sz="2400" spc="125" dirty="0">
                <a:latin typeface="Cambria"/>
                <a:cs typeface="Cambria"/>
              </a:rPr>
              <a:t> </a:t>
            </a:r>
            <a:r>
              <a:rPr sz="2400" spc="170" dirty="0">
                <a:latin typeface="Cambria"/>
                <a:cs typeface="Cambria"/>
              </a:rPr>
              <a:t>dış, </a:t>
            </a:r>
            <a:r>
              <a:rPr sz="2400" spc="180" dirty="0">
                <a:latin typeface="Cambria"/>
                <a:cs typeface="Cambria"/>
              </a:rPr>
              <a:t>koyu </a:t>
            </a:r>
            <a:r>
              <a:rPr sz="2400" spc="-605" dirty="0">
                <a:latin typeface="Cambria"/>
                <a:cs typeface="Cambria"/>
              </a:rPr>
              <a:t> </a:t>
            </a:r>
            <a:r>
              <a:rPr sz="2400" spc="145" dirty="0">
                <a:latin typeface="Cambria"/>
                <a:cs typeface="Cambria"/>
              </a:rPr>
              <a:t>yeşil</a:t>
            </a:r>
            <a:r>
              <a:rPr sz="2400" spc="350" dirty="0">
                <a:latin typeface="Cambria"/>
                <a:cs typeface="Cambria"/>
              </a:rPr>
              <a:t> </a:t>
            </a:r>
            <a:r>
              <a:rPr sz="2400" spc="110" dirty="0">
                <a:latin typeface="Cambria"/>
                <a:cs typeface="Cambria"/>
              </a:rPr>
              <a:t>yaprakları</a:t>
            </a:r>
            <a:r>
              <a:rPr sz="2400" spc="360" dirty="0">
                <a:latin typeface="Cambria"/>
                <a:cs typeface="Cambria"/>
              </a:rPr>
              <a:t> </a:t>
            </a:r>
            <a:r>
              <a:rPr sz="2400" spc="190" dirty="0">
                <a:latin typeface="Cambria"/>
                <a:cs typeface="Cambria"/>
              </a:rPr>
              <a:t>vitamince</a:t>
            </a:r>
            <a:r>
              <a:rPr sz="2400" spc="355" dirty="0">
                <a:latin typeface="Cambria"/>
                <a:cs typeface="Cambria"/>
              </a:rPr>
              <a:t> </a:t>
            </a:r>
            <a:r>
              <a:rPr sz="2400" spc="140" dirty="0">
                <a:latin typeface="Cambria"/>
                <a:cs typeface="Cambria"/>
              </a:rPr>
              <a:t>daha</a:t>
            </a:r>
            <a:r>
              <a:rPr sz="2400" spc="335" dirty="0">
                <a:latin typeface="Cambria"/>
                <a:cs typeface="Cambria"/>
              </a:rPr>
              <a:t> </a:t>
            </a:r>
            <a:r>
              <a:rPr sz="2400" spc="170" dirty="0">
                <a:latin typeface="Cambria"/>
                <a:cs typeface="Cambria"/>
              </a:rPr>
              <a:t>zengin </a:t>
            </a:r>
            <a:r>
              <a:rPr sz="2400" spc="-605" dirty="0">
                <a:latin typeface="Cambria"/>
                <a:cs typeface="Cambria"/>
              </a:rPr>
              <a:t> </a:t>
            </a:r>
            <a:r>
              <a:rPr sz="2400" spc="135" dirty="0">
                <a:latin typeface="Cambria"/>
                <a:cs typeface="Cambria"/>
              </a:rPr>
              <a:t>olduğu</a:t>
            </a:r>
            <a:r>
              <a:rPr sz="2400" spc="350" dirty="0">
                <a:latin typeface="Cambria"/>
                <a:cs typeface="Cambria"/>
              </a:rPr>
              <a:t> </a:t>
            </a:r>
            <a:r>
              <a:rPr sz="2400" spc="190" dirty="0">
                <a:latin typeface="Cambria"/>
                <a:cs typeface="Cambria"/>
              </a:rPr>
              <a:t>için</a:t>
            </a:r>
            <a:r>
              <a:rPr sz="2400" spc="345" dirty="0">
                <a:latin typeface="Cambria"/>
                <a:cs typeface="Cambria"/>
              </a:rPr>
              <a:t> </a:t>
            </a:r>
            <a:r>
              <a:rPr sz="2400" spc="145" dirty="0">
                <a:latin typeface="Cambria"/>
                <a:cs typeface="Cambria"/>
              </a:rPr>
              <a:t>atılmayarak </a:t>
            </a:r>
            <a:r>
              <a:rPr sz="2400" spc="150" dirty="0">
                <a:latin typeface="Cambria"/>
                <a:cs typeface="Cambria"/>
              </a:rPr>
              <a:t> </a:t>
            </a:r>
            <a:r>
              <a:rPr sz="2400" spc="110" dirty="0">
                <a:latin typeface="Cambria"/>
                <a:cs typeface="Cambria"/>
              </a:rPr>
              <a:t>değerlendirilmelidir</a:t>
            </a:r>
            <a:endParaRPr sz="2400">
              <a:latin typeface="Cambria"/>
              <a:cs typeface="Cambria"/>
            </a:endParaRPr>
          </a:p>
        </p:txBody>
      </p:sp>
      <p:pic>
        <p:nvPicPr>
          <p:cNvPr id="2058" name="Picture 10" descr="Yeşil Sebzeler nasıl doğranır? - Pratik Mutfak Bilgileri I Lokma - YouTube">
            <a:extLst>
              <a:ext uri="{FF2B5EF4-FFF2-40B4-BE49-F238E27FC236}">
                <a16:creationId xmlns:a16="http://schemas.microsoft.com/office/drawing/2014/main" id="{8426B4D2-E298-E691-1C7D-13626A57DE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4551681"/>
            <a:ext cx="2971800" cy="20319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Resim 6">
            <a:extLst>
              <a:ext uri="{FF2B5EF4-FFF2-40B4-BE49-F238E27FC236}">
                <a16:creationId xmlns:a16="http://schemas.microsoft.com/office/drawing/2014/main" id="{D9572DB0-E08E-2854-5733-E8B26324FBD7}"/>
              </a:ext>
            </a:extLst>
          </p:cNvPr>
          <p:cNvPicPr>
            <a:picLocks noChangeAspect="1"/>
          </p:cNvPicPr>
          <p:nvPr/>
        </p:nvPicPr>
        <p:blipFill>
          <a:blip r:embed="rId3"/>
          <a:stretch>
            <a:fillRect/>
          </a:stretch>
        </p:blipFill>
        <p:spPr>
          <a:xfrm>
            <a:off x="4572000" y="4551681"/>
            <a:ext cx="3047999" cy="2031999"/>
          </a:xfrm>
          <a:prstGeom prst="rect">
            <a:avLst/>
          </a:prstGeom>
          <a:ln>
            <a:noFill/>
          </a:ln>
          <a:effectLst>
            <a:outerShdw blurRad="292100" dist="139700" dir="2700000" algn="tl" rotWithShape="0">
              <a:srgbClr val="333333">
                <a:alpha val="65000"/>
              </a:srgbClr>
            </a:outerShdw>
          </a:effectLst>
        </p:spPr>
      </p:pic>
      <p:sp>
        <p:nvSpPr>
          <p:cNvPr id="9" name="Başlık 8">
            <a:extLst>
              <a:ext uri="{FF2B5EF4-FFF2-40B4-BE49-F238E27FC236}">
                <a16:creationId xmlns:a16="http://schemas.microsoft.com/office/drawing/2014/main" id="{FC64F997-742E-0D00-542B-E2BF7C648199}"/>
              </a:ext>
            </a:extLst>
          </p:cNvPr>
          <p:cNvSpPr>
            <a:spLocks noGrp="1"/>
          </p:cNvSpPr>
          <p:nvPr>
            <p:ph type="title"/>
          </p:nvPr>
        </p:nvSpPr>
        <p:spPr>
          <a:xfrm>
            <a:off x="1236133" y="658226"/>
            <a:ext cx="6671734" cy="771404"/>
          </a:xfrm>
          <a:solidFill>
            <a:schemeClr val="accent4">
              <a:lumMod val="60000"/>
              <a:lumOff val="40000"/>
            </a:schemeClr>
          </a:solidFill>
        </p:spPr>
        <p:txBody>
          <a:bodyPr/>
          <a:lstStyle/>
          <a:p>
            <a:r>
              <a:rPr lang="tr-TR" sz="4000" i="0" spc="295">
                <a:solidFill>
                  <a:srgbClr val="FFFFFF"/>
                </a:solidFill>
                <a:latin typeface="Cambria"/>
                <a:cs typeface="Cambria"/>
              </a:rPr>
              <a:t>Salata	</a:t>
            </a:r>
            <a:r>
              <a:rPr lang="tr-TR" sz="4000" i="0" spc="210">
                <a:solidFill>
                  <a:srgbClr val="FFFFFF"/>
                </a:solidFill>
                <a:latin typeface="Cambria"/>
                <a:cs typeface="Cambria"/>
              </a:rPr>
              <a:t>hazırlanacaksa!!!!</a:t>
            </a:r>
            <a:endParaRPr lang="tr-TR"/>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k">
  <a:themeElements>
    <a:clrScheme name="Özel 2">
      <a:dk1>
        <a:sysClr val="windowText" lastClr="000000"/>
      </a:dk1>
      <a:lt1>
        <a:sysClr val="window" lastClr="FFFFFF"/>
      </a:lt1>
      <a:dk2>
        <a:srgbClr val="4E3B30"/>
      </a:dk2>
      <a:lt2>
        <a:srgbClr val="FBEEC9"/>
      </a:lt2>
      <a:accent1>
        <a:srgbClr val="F0A22E"/>
      </a:accent1>
      <a:accent2>
        <a:srgbClr val="A5644E"/>
      </a:accent2>
      <a:accent3>
        <a:srgbClr val="B58B80"/>
      </a:accent3>
      <a:accent4>
        <a:srgbClr val="32637E"/>
      </a:accent4>
      <a:accent5>
        <a:srgbClr val="A19574"/>
      </a:accent5>
      <a:accent6>
        <a:srgbClr val="C17529"/>
      </a:accent6>
      <a:hlink>
        <a:srgbClr val="AD1F1F"/>
      </a:hlink>
      <a:folHlink>
        <a:srgbClr val="FFC42F"/>
      </a:folHlink>
    </a:clrScheme>
    <a:fontScheme name="Organik">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k">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Organic</Template>
  <TotalTime>2385</TotalTime>
  <Words>4882</Words>
  <Application>Microsoft Office PowerPoint</Application>
  <PresentationFormat>Ekran Gösterisi (4:3)</PresentationFormat>
  <Paragraphs>733</Paragraphs>
  <Slides>109</Slides>
  <Notes>11</Notes>
  <HiddenSlides>0</HiddenSlides>
  <MMClips>0</MMClips>
  <ScaleCrop>false</ScaleCrop>
  <HeadingPairs>
    <vt:vector size="4" baseType="variant">
      <vt:variant>
        <vt:lpstr>Tema</vt:lpstr>
      </vt:variant>
      <vt:variant>
        <vt:i4>1</vt:i4>
      </vt:variant>
      <vt:variant>
        <vt:lpstr>Slayt Başlıkları</vt:lpstr>
      </vt:variant>
      <vt:variant>
        <vt:i4>109</vt:i4>
      </vt:variant>
    </vt:vector>
  </HeadingPairs>
  <TitlesOfParts>
    <vt:vector size="110" baseType="lpstr">
      <vt:lpstr>Organik</vt:lpstr>
      <vt:lpstr>PowerPoint Sunusu</vt:lpstr>
      <vt:lpstr>Amaç</vt:lpstr>
      <vt:lpstr>Öğrenim Hedefleri</vt:lpstr>
      <vt:lpstr>Beslenme(nütrisyon) insanın üç temel gereksiniminden biridir</vt:lpstr>
      <vt:lpstr>PowerPoint Sunusu</vt:lpstr>
      <vt:lpstr>PowerPoint Sunusu</vt:lpstr>
      <vt:lpstr>Vitaminlerin Genel İşlevleri</vt:lpstr>
      <vt:lpstr>Mineraller</vt:lpstr>
      <vt:lpstr>Günlük Referans Değerleri</vt:lpstr>
      <vt:lpstr>PowerPoint Sunusu</vt:lpstr>
      <vt:lpstr>PowerPoint Sunusu</vt:lpstr>
      <vt:lpstr>MİKROBESİN EKSİKLİKLERİ</vt:lpstr>
      <vt:lpstr>Vitamin ve mineral  eksiklikleri için  en  duyarlı gruplar</vt:lpstr>
      <vt:lpstr>Mikro-besin  Ögesi Yetersizlikleri  Düzeltilebilseydi</vt:lpstr>
      <vt:lpstr>A Vitamini</vt:lpstr>
      <vt:lpstr>A vitamini yetersizliği  için risk durumları</vt:lpstr>
      <vt:lpstr>PowerPoint Sunusu</vt:lpstr>
      <vt:lpstr>PowerPoint Sunusu</vt:lpstr>
      <vt:lpstr>A Vitamin Tedavisi</vt:lpstr>
      <vt:lpstr>Vitamin A tedavisi</vt:lpstr>
      <vt:lpstr>D VİTAMİNİ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B12 ve Folik Asit</vt:lpstr>
      <vt:lpstr>  Vit B12 Kaynakları</vt:lpstr>
      <vt:lpstr>B12 Vitamini Emilimi</vt:lpstr>
      <vt:lpstr>B12 Vitamini Eksikliği: Nörolojik Bulgu</vt:lpstr>
      <vt:lpstr>PowerPoint Sunusu</vt:lpstr>
      <vt:lpstr>B12 Eksikliği Tanısı</vt:lpstr>
      <vt:lpstr>PowerPoint Sunusu</vt:lpstr>
      <vt:lpstr>PowerPoint Sunusu</vt:lpstr>
      <vt:lpstr>PowerPoint Sunusu</vt:lpstr>
      <vt:lpstr>Folik asit eksikliği tedavisi </vt:lpstr>
      <vt:lpstr>PowerPoint Sunusu</vt:lpstr>
      <vt:lpstr>Yüksek folik asit alımı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ÇİNKO</vt:lpstr>
      <vt:lpstr>PowerPoint Sunusu</vt:lpstr>
      <vt:lpstr>Çinko Yetersizliği</vt:lpstr>
      <vt:lpstr>PowerPoint Sunusu</vt:lpstr>
      <vt:lpstr>Çinko ve İshal</vt:lpstr>
      <vt:lpstr>PowerPoint Sunusu</vt:lpstr>
      <vt:lpstr>PowerPoint Sunusu</vt:lpstr>
      <vt:lpstr>PowerPoint Sunusu</vt:lpstr>
      <vt:lpstr>Çay ve süt alımı ve demir emilimi</vt:lpstr>
      <vt:lpstr>Demir eksikliği nedenleri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Vitamin ve Mineral Desteğinden  Faydalanması Gerekenler</vt:lpstr>
      <vt:lpstr>HATALARIMIZ!!!!!</vt:lpstr>
      <vt:lpstr>Sebzeleri hazırlarken!!!!</vt:lpstr>
      <vt:lpstr>Salata hazırlanacaksa!!!!</vt:lpstr>
      <vt:lpstr>Makarna pişirirken</vt:lpstr>
      <vt:lpstr>Yoğurt</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Win7</dc:creator>
  <cp:lastModifiedBy>Esra Kılıçlı</cp:lastModifiedBy>
  <cp:revision>27</cp:revision>
  <dcterms:created xsi:type="dcterms:W3CDTF">2024-01-11T18:32:05Z</dcterms:created>
  <dcterms:modified xsi:type="dcterms:W3CDTF">2024-02-26T09:24:38Z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2018-12-20T00:00:00Z</vt:filetime>
  </property>
  <property fmtid="{D5CDD505-2E9C-101B-9397-08002B2CF9AE}" pid="3" name="Creator">
    <vt:lpwstr>Microsoft® PowerPoint® 2016</vt:lpwstr>
  </property>
  <property fmtid="{D5CDD505-2E9C-101B-9397-08002B2CF9AE}" pid="4" name="LastSaved">
    <vt:filetime>2024-01-11T00:00:00Z</vt:filetime>
  </property>
</Properties>
</file>