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80"/>
  </p:notesMasterIdLst>
  <p:sldIdLst>
    <p:sldId id="259" r:id="rId2"/>
    <p:sldId id="256" r:id="rId3"/>
    <p:sldId id="257" r:id="rId4"/>
    <p:sldId id="258" r:id="rId5"/>
    <p:sldId id="260" r:id="rId6"/>
    <p:sldId id="261" r:id="rId7"/>
    <p:sldId id="262" r:id="rId8"/>
    <p:sldId id="263" r:id="rId9"/>
    <p:sldId id="303" r:id="rId10"/>
    <p:sldId id="304" r:id="rId11"/>
    <p:sldId id="266" r:id="rId12"/>
    <p:sldId id="306" r:id="rId13"/>
    <p:sldId id="267" r:id="rId14"/>
    <p:sldId id="268" r:id="rId15"/>
    <p:sldId id="269" r:id="rId16"/>
    <p:sldId id="270" r:id="rId17"/>
    <p:sldId id="271" r:id="rId18"/>
    <p:sldId id="272" r:id="rId19"/>
    <p:sldId id="273" r:id="rId20"/>
    <p:sldId id="274" r:id="rId21"/>
    <p:sldId id="308" r:id="rId22"/>
    <p:sldId id="307" r:id="rId23"/>
    <p:sldId id="277" r:id="rId24"/>
    <p:sldId id="311" r:id="rId25"/>
    <p:sldId id="339" r:id="rId26"/>
    <p:sldId id="310" r:id="rId27"/>
    <p:sldId id="280" r:id="rId28"/>
    <p:sldId id="312"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5" r:id="rId42"/>
    <p:sldId id="297" r:id="rId43"/>
    <p:sldId id="298" r:id="rId44"/>
    <p:sldId id="299" r:id="rId45"/>
    <p:sldId id="300" r:id="rId46"/>
    <p:sldId id="301" r:id="rId47"/>
    <p:sldId id="302" r:id="rId48"/>
    <p:sldId id="320" r:id="rId49"/>
    <p:sldId id="313" r:id="rId50"/>
    <p:sldId id="314" r:id="rId51"/>
    <p:sldId id="315" r:id="rId52"/>
    <p:sldId id="317" r:id="rId53"/>
    <p:sldId id="318" r:id="rId54"/>
    <p:sldId id="319" r:id="rId55"/>
    <p:sldId id="316" r:id="rId56"/>
    <p:sldId id="321" r:id="rId57"/>
    <p:sldId id="323" r:id="rId58"/>
    <p:sldId id="324" r:id="rId59"/>
    <p:sldId id="325" r:id="rId60"/>
    <p:sldId id="346" r:id="rId61"/>
    <p:sldId id="326" r:id="rId62"/>
    <p:sldId id="328" r:id="rId63"/>
    <p:sldId id="329" r:id="rId64"/>
    <p:sldId id="330" r:id="rId65"/>
    <p:sldId id="331" r:id="rId66"/>
    <p:sldId id="332" r:id="rId67"/>
    <p:sldId id="333" r:id="rId68"/>
    <p:sldId id="334" r:id="rId69"/>
    <p:sldId id="335" r:id="rId70"/>
    <p:sldId id="336" r:id="rId71"/>
    <p:sldId id="337" r:id="rId72"/>
    <p:sldId id="338" r:id="rId73"/>
    <p:sldId id="340" r:id="rId74"/>
    <p:sldId id="341" r:id="rId75"/>
    <p:sldId id="345" r:id="rId76"/>
    <p:sldId id="343" r:id="rId77"/>
    <p:sldId id="342" r:id="rId78"/>
    <p:sldId id="344"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E1F412-534B-4201-8D5E-1CC44E270D60}" v="434" dt="2024-03-11T21:13:42.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7" autoAdjust="0"/>
    <p:restoredTop sz="94660"/>
  </p:normalViewPr>
  <p:slideViewPr>
    <p:cSldViewPr snapToGrid="0">
      <p:cViewPr varScale="1">
        <p:scale>
          <a:sx n="71" d="100"/>
          <a:sy n="71" d="100"/>
        </p:scale>
        <p:origin x="4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5A5E3-B94D-4B6E-AE59-D3B1FF503C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0E7BED1-46DB-4B5E-B600-678BC6608C0A}">
      <dgm:prSet phldrT="[Metin]"/>
      <dgm:spPr/>
      <dgm:t>
        <a:bodyPr/>
        <a:lstStyle/>
        <a:p>
          <a:r>
            <a:rPr lang="tr-TR" dirty="0"/>
            <a:t>MİKROVASKÜLER</a:t>
          </a:r>
        </a:p>
      </dgm:t>
    </dgm:pt>
    <dgm:pt modelId="{A0E33720-1E21-4C45-87FC-BFA2CB7C13BE}" type="parTrans" cxnId="{B2BAE972-689C-4400-A011-EBA395C74BBB}">
      <dgm:prSet/>
      <dgm:spPr/>
      <dgm:t>
        <a:bodyPr/>
        <a:lstStyle/>
        <a:p>
          <a:endParaRPr lang="tr-TR"/>
        </a:p>
      </dgm:t>
    </dgm:pt>
    <dgm:pt modelId="{A4CE0E5B-D752-45EE-9F97-817659C4F841}" type="sibTrans" cxnId="{B2BAE972-689C-4400-A011-EBA395C74BBB}">
      <dgm:prSet/>
      <dgm:spPr/>
      <dgm:t>
        <a:bodyPr/>
        <a:lstStyle/>
        <a:p>
          <a:endParaRPr lang="tr-TR"/>
        </a:p>
      </dgm:t>
    </dgm:pt>
    <dgm:pt modelId="{26D299E9-28E5-41C1-8B8F-6149F2FAD03F}">
      <dgm:prSet phldrT="[Metin]"/>
      <dgm:spPr/>
      <dgm:t>
        <a:bodyPr/>
        <a:lstStyle/>
        <a:p>
          <a:r>
            <a:rPr lang="tr-TR" dirty="0"/>
            <a:t>Nefropati</a:t>
          </a:r>
        </a:p>
      </dgm:t>
    </dgm:pt>
    <dgm:pt modelId="{35B7FD77-1BAB-4BCF-8336-A7218F627C5C}" type="parTrans" cxnId="{2032B819-CBC6-401F-BA69-650441A0DB73}">
      <dgm:prSet/>
      <dgm:spPr/>
      <dgm:t>
        <a:bodyPr/>
        <a:lstStyle/>
        <a:p>
          <a:endParaRPr lang="tr-TR"/>
        </a:p>
      </dgm:t>
    </dgm:pt>
    <dgm:pt modelId="{56AD4246-5647-4D19-9257-416182EE8E97}" type="sibTrans" cxnId="{2032B819-CBC6-401F-BA69-650441A0DB73}">
      <dgm:prSet/>
      <dgm:spPr/>
      <dgm:t>
        <a:bodyPr/>
        <a:lstStyle/>
        <a:p>
          <a:endParaRPr lang="tr-TR"/>
        </a:p>
      </dgm:t>
    </dgm:pt>
    <dgm:pt modelId="{E31C988E-139E-46FC-8556-F3EDC10BEC3A}">
      <dgm:prSet phldrT="[Metin]"/>
      <dgm:spPr/>
      <dgm:t>
        <a:bodyPr/>
        <a:lstStyle/>
        <a:p>
          <a:r>
            <a:rPr lang="tr-TR" dirty="0"/>
            <a:t>MAKROVASKÜLER</a:t>
          </a:r>
        </a:p>
      </dgm:t>
    </dgm:pt>
    <dgm:pt modelId="{22411C23-7EAD-4A91-8DCD-F1B4C87F3AE0}" type="parTrans" cxnId="{C3FAB3BB-AA27-4B8A-86BB-A5C9AC108242}">
      <dgm:prSet/>
      <dgm:spPr/>
      <dgm:t>
        <a:bodyPr/>
        <a:lstStyle/>
        <a:p>
          <a:endParaRPr lang="tr-TR"/>
        </a:p>
      </dgm:t>
    </dgm:pt>
    <dgm:pt modelId="{227FA021-41BA-40B2-B868-755FEA0C143D}" type="sibTrans" cxnId="{C3FAB3BB-AA27-4B8A-86BB-A5C9AC108242}">
      <dgm:prSet/>
      <dgm:spPr/>
      <dgm:t>
        <a:bodyPr/>
        <a:lstStyle/>
        <a:p>
          <a:endParaRPr lang="tr-TR"/>
        </a:p>
      </dgm:t>
    </dgm:pt>
    <dgm:pt modelId="{08BA49A8-076E-4BFF-826C-9D28A6922645}">
      <dgm:prSet phldrT="[Metin]"/>
      <dgm:spPr/>
      <dgm:t>
        <a:bodyPr/>
        <a:lstStyle/>
        <a:p>
          <a:r>
            <a:rPr lang="tr-TR" dirty="0"/>
            <a:t>KAH</a:t>
          </a:r>
        </a:p>
      </dgm:t>
    </dgm:pt>
    <dgm:pt modelId="{06A9B84D-D2E0-402D-99CB-575DACB5AA8B}" type="parTrans" cxnId="{EE9C294E-AB68-461E-9A6F-73DA47D8D27B}">
      <dgm:prSet/>
      <dgm:spPr/>
      <dgm:t>
        <a:bodyPr/>
        <a:lstStyle/>
        <a:p>
          <a:endParaRPr lang="tr-TR"/>
        </a:p>
      </dgm:t>
    </dgm:pt>
    <dgm:pt modelId="{D10967DB-D7A9-4008-8477-8764B2048080}" type="sibTrans" cxnId="{EE9C294E-AB68-461E-9A6F-73DA47D8D27B}">
      <dgm:prSet/>
      <dgm:spPr/>
      <dgm:t>
        <a:bodyPr/>
        <a:lstStyle/>
        <a:p>
          <a:endParaRPr lang="tr-TR"/>
        </a:p>
      </dgm:t>
    </dgm:pt>
    <dgm:pt modelId="{DEB83FCF-F7E7-4AA3-AD1D-43DFADF97019}">
      <dgm:prSet phldrT="[Metin]"/>
      <dgm:spPr/>
      <dgm:t>
        <a:bodyPr/>
        <a:lstStyle/>
        <a:p>
          <a:r>
            <a:rPr lang="tr-TR" dirty="0"/>
            <a:t>Nöropati</a:t>
          </a:r>
        </a:p>
      </dgm:t>
    </dgm:pt>
    <dgm:pt modelId="{2B9EF54E-DC67-4260-B489-DDBDAB849A4B}" type="parTrans" cxnId="{6722FEFF-F3DF-49F2-BDCE-DF199CA372C4}">
      <dgm:prSet/>
      <dgm:spPr/>
      <dgm:t>
        <a:bodyPr/>
        <a:lstStyle/>
        <a:p>
          <a:endParaRPr lang="tr-TR"/>
        </a:p>
      </dgm:t>
    </dgm:pt>
    <dgm:pt modelId="{8C03EC5E-6314-4A12-9EB4-B2E7732F9D6D}" type="sibTrans" cxnId="{6722FEFF-F3DF-49F2-BDCE-DF199CA372C4}">
      <dgm:prSet/>
      <dgm:spPr/>
      <dgm:t>
        <a:bodyPr/>
        <a:lstStyle/>
        <a:p>
          <a:endParaRPr lang="tr-TR"/>
        </a:p>
      </dgm:t>
    </dgm:pt>
    <dgm:pt modelId="{93E632BF-0986-4E8F-9FEE-4E17608F72EC}">
      <dgm:prSet phldrT="[Metin]"/>
      <dgm:spPr/>
      <dgm:t>
        <a:bodyPr/>
        <a:lstStyle/>
        <a:p>
          <a:r>
            <a:rPr lang="tr-TR" dirty="0"/>
            <a:t>Retinopati</a:t>
          </a:r>
        </a:p>
      </dgm:t>
    </dgm:pt>
    <dgm:pt modelId="{FA21CE09-6E44-4278-A726-123F17338DF3}" type="parTrans" cxnId="{0232DCA3-ADA4-4BBE-92EE-61F77289D4F8}">
      <dgm:prSet/>
      <dgm:spPr/>
      <dgm:t>
        <a:bodyPr/>
        <a:lstStyle/>
        <a:p>
          <a:endParaRPr lang="tr-TR"/>
        </a:p>
      </dgm:t>
    </dgm:pt>
    <dgm:pt modelId="{84C59E73-8319-4F5C-A2EC-3D2DF452CF59}" type="sibTrans" cxnId="{0232DCA3-ADA4-4BBE-92EE-61F77289D4F8}">
      <dgm:prSet/>
      <dgm:spPr/>
      <dgm:t>
        <a:bodyPr/>
        <a:lstStyle/>
        <a:p>
          <a:endParaRPr lang="tr-TR"/>
        </a:p>
      </dgm:t>
    </dgm:pt>
    <dgm:pt modelId="{09867F78-16B8-4AC6-8F7E-EDC84E22482A}">
      <dgm:prSet phldrT="[Metin]"/>
      <dgm:spPr/>
      <dgm:t>
        <a:bodyPr/>
        <a:lstStyle/>
        <a:p>
          <a:r>
            <a:rPr lang="tr-TR" dirty="0"/>
            <a:t>SVO</a:t>
          </a:r>
        </a:p>
      </dgm:t>
    </dgm:pt>
    <dgm:pt modelId="{A2C493FD-34F1-4ED1-84D9-305FC4A5F018}" type="parTrans" cxnId="{0ABB69FD-22C6-4AB4-8AC5-26D067A7B2E2}">
      <dgm:prSet/>
      <dgm:spPr/>
      <dgm:t>
        <a:bodyPr/>
        <a:lstStyle/>
        <a:p>
          <a:endParaRPr lang="tr-TR"/>
        </a:p>
      </dgm:t>
    </dgm:pt>
    <dgm:pt modelId="{37B2BCBF-3792-4DD0-A6D6-530DE725E3E6}" type="sibTrans" cxnId="{0ABB69FD-22C6-4AB4-8AC5-26D067A7B2E2}">
      <dgm:prSet/>
      <dgm:spPr/>
      <dgm:t>
        <a:bodyPr/>
        <a:lstStyle/>
        <a:p>
          <a:endParaRPr lang="tr-TR"/>
        </a:p>
      </dgm:t>
    </dgm:pt>
    <dgm:pt modelId="{B709B678-894C-4FD8-AA15-94CB527AE276}">
      <dgm:prSet phldrT="[Metin]"/>
      <dgm:spPr/>
      <dgm:t>
        <a:bodyPr/>
        <a:lstStyle/>
        <a:p>
          <a:r>
            <a:rPr lang="tr-TR" dirty="0"/>
            <a:t>Periferik arter hastalığı</a:t>
          </a:r>
        </a:p>
      </dgm:t>
    </dgm:pt>
    <dgm:pt modelId="{4E045D27-7D32-4218-9BC1-B771B09CBD42}" type="parTrans" cxnId="{61900A9A-7663-4B60-9855-511E6E179380}">
      <dgm:prSet/>
      <dgm:spPr/>
      <dgm:t>
        <a:bodyPr/>
        <a:lstStyle/>
        <a:p>
          <a:endParaRPr lang="tr-TR"/>
        </a:p>
      </dgm:t>
    </dgm:pt>
    <dgm:pt modelId="{3F5CF7B5-6D1D-4CB7-B4BF-62B6455199BF}" type="sibTrans" cxnId="{61900A9A-7663-4B60-9855-511E6E179380}">
      <dgm:prSet/>
      <dgm:spPr/>
      <dgm:t>
        <a:bodyPr/>
        <a:lstStyle/>
        <a:p>
          <a:endParaRPr lang="tr-TR"/>
        </a:p>
      </dgm:t>
    </dgm:pt>
    <dgm:pt modelId="{2D043873-F69D-41A7-B11D-256E27C33F18}" type="pres">
      <dgm:prSet presAssocID="{66D5A5E3-B94D-4B6E-AE59-D3B1FF503CE2}" presName="linear" presStyleCnt="0">
        <dgm:presLayoutVars>
          <dgm:animLvl val="lvl"/>
          <dgm:resizeHandles val="exact"/>
        </dgm:presLayoutVars>
      </dgm:prSet>
      <dgm:spPr/>
    </dgm:pt>
    <dgm:pt modelId="{8B9E6716-5B23-4487-91CA-C34EF3CDA235}" type="pres">
      <dgm:prSet presAssocID="{20E7BED1-46DB-4B5E-B600-678BC6608C0A}" presName="parentText" presStyleLbl="node1" presStyleIdx="0" presStyleCnt="2">
        <dgm:presLayoutVars>
          <dgm:chMax val="0"/>
          <dgm:bulletEnabled val="1"/>
        </dgm:presLayoutVars>
      </dgm:prSet>
      <dgm:spPr/>
    </dgm:pt>
    <dgm:pt modelId="{2590135B-3201-4AC4-A3C0-EDB487F6D407}" type="pres">
      <dgm:prSet presAssocID="{20E7BED1-46DB-4B5E-B600-678BC6608C0A}" presName="childText" presStyleLbl="revTx" presStyleIdx="0" presStyleCnt="2">
        <dgm:presLayoutVars>
          <dgm:bulletEnabled val="1"/>
        </dgm:presLayoutVars>
      </dgm:prSet>
      <dgm:spPr/>
    </dgm:pt>
    <dgm:pt modelId="{69CF8EFC-04A9-443E-BCF5-289CCAEB3F0E}" type="pres">
      <dgm:prSet presAssocID="{E31C988E-139E-46FC-8556-F3EDC10BEC3A}" presName="parentText" presStyleLbl="node1" presStyleIdx="1" presStyleCnt="2">
        <dgm:presLayoutVars>
          <dgm:chMax val="0"/>
          <dgm:bulletEnabled val="1"/>
        </dgm:presLayoutVars>
      </dgm:prSet>
      <dgm:spPr/>
    </dgm:pt>
    <dgm:pt modelId="{E6DAC3E9-4469-4937-87AE-8D4D79D42A64}" type="pres">
      <dgm:prSet presAssocID="{E31C988E-139E-46FC-8556-F3EDC10BEC3A}" presName="childText" presStyleLbl="revTx" presStyleIdx="1" presStyleCnt="2">
        <dgm:presLayoutVars>
          <dgm:bulletEnabled val="1"/>
        </dgm:presLayoutVars>
      </dgm:prSet>
      <dgm:spPr/>
    </dgm:pt>
  </dgm:ptLst>
  <dgm:cxnLst>
    <dgm:cxn modelId="{2032B819-CBC6-401F-BA69-650441A0DB73}" srcId="{20E7BED1-46DB-4B5E-B600-678BC6608C0A}" destId="{26D299E9-28E5-41C1-8B8F-6149F2FAD03F}" srcOrd="0" destOrd="0" parTransId="{35B7FD77-1BAB-4BCF-8336-A7218F627C5C}" sibTransId="{56AD4246-5647-4D19-9257-416182EE8E97}"/>
    <dgm:cxn modelId="{B4664C21-304A-418B-AA4C-8808F02F9F37}" type="presOf" srcId="{B709B678-894C-4FD8-AA15-94CB527AE276}" destId="{E6DAC3E9-4469-4937-87AE-8D4D79D42A64}" srcOrd="0" destOrd="2" presId="urn:microsoft.com/office/officeart/2005/8/layout/vList2"/>
    <dgm:cxn modelId="{06CA2723-A456-421D-ACCA-378D75CC2891}" type="presOf" srcId="{09867F78-16B8-4AC6-8F7E-EDC84E22482A}" destId="{E6DAC3E9-4469-4937-87AE-8D4D79D42A64}" srcOrd="0" destOrd="1" presId="urn:microsoft.com/office/officeart/2005/8/layout/vList2"/>
    <dgm:cxn modelId="{BC044637-7D1D-459B-8B82-A478B92EAD05}" type="presOf" srcId="{93E632BF-0986-4E8F-9FEE-4E17608F72EC}" destId="{2590135B-3201-4AC4-A3C0-EDB487F6D407}" srcOrd="0" destOrd="2" presId="urn:microsoft.com/office/officeart/2005/8/layout/vList2"/>
    <dgm:cxn modelId="{B8D5B743-8FDD-4AC2-8114-E6AAB385EF07}" type="presOf" srcId="{E31C988E-139E-46FC-8556-F3EDC10BEC3A}" destId="{69CF8EFC-04A9-443E-BCF5-289CCAEB3F0E}" srcOrd="0" destOrd="0" presId="urn:microsoft.com/office/officeart/2005/8/layout/vList2"/>
    <dgm:cxn modelId="{9B16E963-8189-4A22-B6CD-6A7D93510E24}" type="presOf" srcId="{DEB83FCF-F7E7-4AA3-AD1D-43DFADF97019}" destId="{2590135B-3201-4AC4-A3C0-EDB487F6D407}" srcOrd="0" destOrd="1" presId="urn:microsoft.com/office/officeart/2005/8/layout/vList2"/>
    <dgm:cxn modelId="{3F0DD664-7505-4648-841E-3FF53D7C0F93}" type="presOf" srcId="{20E7BED1-46DB-4B5E-B600-678BC6608C0A}" destId="{8B9E6716-5B23-4487-91CA-C34EF3CDA235}" srcOrd="0" destOrd="0" presId="urn:microsoft.com/office/officeart/2005/8/layout/vList2"/>
    <dgm:cxn modelId="{EE9C294E-AB68-461E-9A6F-73DA47D8D27B}" srcId="{E31C988E-139E-46FC-8556-F3EDC10BEC3A}" destId="{08BA49A8-076E-4BFF-826C-9D28A6922645}" srcOrd="0" destOrd="0" parTransId="{06A9B84D-D2E0-402D-99CB-575DACB5AA8B}" sibTransId="{D10967DB-D7A9-4008-8477-8764B2048080}"/>
    <dgm:cxn modelId="{B2BAE972-689C-4400-A011-EBA395C74BBB}" srcId="{66D5A5E3-B94D-4B6E-AE59-D3B1FF503CE2}" destId="{20E7BED1-46DB-4B5E-B600-678BC6608C0A}" srcOrd="0" destOrd="0" parTransId="{A0E33720-1E21-4C45-87FC-BFA2CB7C13BE}" sibTransId="{A4CE0E5B-D752-45EE-9F97-817659C4F841}"/>
    <dgm:cxn modelId="{61900A9A-7663-4B60-9855-511E6E179380}" srcId="{E31C988E-139E-46FC-8556-F3EDC10BEC3A}" destId="{B709B678-894C-4FD8-AA15-94CB527AE276}" srcOrd="2" destOrd="0" parTransId="{4E045D27-7D32-4218-9BC1-B771B09CBD42}" sibTransId="{3F5CF7B5-6D1D-4CB7-B4BF-62B6455199BF}"/>
    <dgm:cxn modelId="{0232DCA3-ADA4-4BBE-92EE-61F77289D4F8}" srcId="{20E7BED1-46DB-4B5E-B600-678BC6608C0A}" destId="{93E632BF-0986-4E8F-9FEE-4E17608F72EC}" srcOrd="2" destOrd="0" parTransId="{FA21CE09-6E44-4278-A726-123F17338DF3}" sibTransId="{84C59E73-8319-4F5C-A2EC-3D2DF452CF59}"/>
    <dgm:cxn modelId="{710121AC-1936-47E3-988D-0700838EE117}" type="presOf" srcId="{26D299E9-28E5-41C1-8B8F-6149F2FAD03F}" destId="{2590135B-3201-4AC4-A3C0-EDB487F6D407}" srcOrd="0" destOrd="0" presId="urn:microsoft.com/office/officeart/2005/8/layout/vList2"/>
    <dgm:cxn modelId="{C3FAB3BB-AA27-4B8A-86BB-A5C9AC108242}" srcId="{66D5A5E3-B94D-4B6E-AE59-D3B1FF503CE2}" destId="{E31C988E-139E-46FC-8556-F3EDC10BEC3A}" srcOrd="1" destOrd="0" parTransId="{22411C23-7EAD-4A91-8DCD-F1B4C87F3AE0}" sibTransId="{227FA021-41BA-40B2-B868-755FEA0C143D}"/>
    <dgm:cxn modelId="{74B2A3C7-5B53-40FC-B7D2-90AEFF7EF140}" type="presOf" srcId="{66D5A5E3-B94D-4B6E-AE59-D3B1FF503CE2}" destId="{2D043873-F69D-41A7-B11D-256E27C33F18}" srcOrd="0" destOrd="0" presId="urn:microsoft.com/office/officeart/2005/8/layout/vList2"/>
    <dgm:cxn modelId="{D14D6EE3-CABF-45CA-A8F1-77B71A857EC1}" type="presOf" srcId="{08BA49A8-076E-4BFF-826C-9D28A6922645}" destId="{E6DAC3E9-4469-4937-87AE-8D4D79D42A64}" srcOrd="0" destOrd="0" presId="urn:microsoft.com/office/officeart/2005/8/layout/vList2"/>
    <dgm:cxn modelId="{0ABB69FD-22C6-4AB4-8AC5-26D067A7B2E2}" srcId="{E31C988E-139E-46FC-8556-F3EDC10BEC3A}" destId="{09867F78-16B8-4AC6-8F7E-EDC84E22482A}" srcOrd="1" destOrd="0" parTransId="{A2C493FD-34F1-4ED1-84D9-305FC4A5F018}" sibTransId="{37B2BCBF-3792-4DD0-A6D6-530DE725E3E6}"/>
    <dgm:cxn modelId="{6722FEFF-F3DF-49F2-BDCE-DF199CA372C4}" srcId="{20E7BED1-46DB-4B5E-B600-678BC6608C0A}" destId="{DEB83FCF-F7E7-4AA3-AD1D-43DFADF97019}" srcOrd="1" destOrd="0" parTransId="{2B9EF54E-DC67-4260-B489-DDBDAB849A4B}" sibTransId="{8C03EC5E-6314-4A12-9EB4-B2E7732F9D6D}"/>
    <dgm:cxn modelId="{60F8AE3C-545C-4999-AAFF-573BE1C5D100}" type="presParOf" srcId="{2D043873-F69D-41A7-B11D-256E27C33F18}" destId="{8B9E6716-5B23-4487-91CA-C34EF3CDA235}" srcOrd="0" destOrd="0" presId="urn:microsoft.com/office/officeart/2005/8/layout/vList2"/>
    <dgm:cxn modelId="{CBDB9DAB-406A-49F2-98E6-20DF251493B3}" type="presParOf" srcId="{2D043873-F69D-41A7-B11D-256E27C33F18}" destId="{2590135B-3201-4AC4-A3C0-EDB487F6D407}" srcOrd="1" destOrd="0" presId="urn:microsoft.com/office/officeart/2005/8/layout/vList2"/>
    <dgm:cxn modelId="{531BDA15-5277-4558-A32C-2978735F87FF}" type="presParOf" srcId="{2D043873-F69D-41A7-B11D-256E27C33F18}" destId="{69CF8EFC-04A9-443E-BCF5-289CCAEB3F0E}" srcOrd="2" destOrd="0" presId="urn:microsoft.com/office/officeart/2005/8/layout/vList2"/>
    <dgm:cxn modelId="{9C5DC001-D4F7-40E4-8F6B-8023A177763D}" type="presParOf" srcId="{2D043873-F69D-41A7-B11D-256E27C33F18}" destId="{E6DAC3E9-4469-4937-87AE-8D4D79D42A6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AD055-A8F7-45AE-8E9D-4E3A98A008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E9923771-CF3F-4F29-98B9-6E5CBF66F093}">
      <dgm:prSet phldrT="[Metin]"/>
      <dgm:spPr/>
      <dgm:t>
        <a:bodyPr/>
        <a:lstStyle/>
        <a:p>
          <a:r>
            <a:rPr lang="tr-TR" dirty="0"/>
            <a:t>ADRENERJİK</a:t>
          </a:r>
        </a:p>
        <a:p>
          <a:r>
            <a:rPr lang="tr-TR" dirty="0"/>
            <a:t>BELİRTİ VE BULGULAR</a:t>
          </a:r>
        </a:p>
      </dgm:t>
    </dgm:pt>
    <dgm:pt modelId="{093FB0BA-0494-4805-ACF7-2E871CD2BC6C}" type="parTrans" cxnId="{70489FB0-300C-4179-9346-67198E755D2C}">
      <dgm:prSet/>
      <dgm:spPr/>
      <dgm:t>
        <a:bodyPr/>
        <a:lstStyle/>
        <a:p>
          <a:endParaRPr lang="tr-TR"/>
        </a:p>
      </dgm:t>
    </dgm:pt>
    <dgm:pt modelId="{5710D605-6D24-4B2C-9D13-110A6E651443}" type="sibTrans" cxnId="{70489FB0-300C-4179-9346-67198E755D2C}">
      <dgm:prSet/>
      <dgm:spPr/>
      <dgm:t>
        <a:bodyPr/>
        <a:lstStyle/>
        <a:p>
          <a:endParaRPr lang="tr-TR"/>
        </a:p>
      </dgm:t>
    </dgm:pt>
    <dgm:pt modelId="{81371893-0D21-4F24-B7FC-037C91174664}">
      <dgm:prSet phldrT="[Metin]"/>
      <dgm:spPr/>
      <dgm:t>
        <a:bodyPr/>
        <a:lstStyle/>
        <a:p>
          <a:r>
            <a:rPr lang="tr-TR" dirty="0"/>
            <a:t>Titreme</a:t>
          </a:r>
        </a:p>
      </dgm:t>
    </dgm:pt>
    <dgm:pt modelId="{82D7DDE0-C552-45DF-A403-BE8DD7B0EEE2}" type="parTrans" cxnId="{89376EBA-375C-4672-AED2-8CAE9919E915}">
      <dgm:prSet/>
      <dgm:spPr/>
      <dgm:t>
        <a:bodyPr/>
        <a:lstStyle/>
        <a:p>
          <a:endParaRPr lang="tr-TR"/>
        </a:p>
      </dgm:t>
    </dgm:pt>
    <dgm:pt modelId="{DD445AC5-B406-4ED8-90C9-BFBC0AA5617D}" type="sibTrans" cxnId="{89376EBA-375C-4672-AED2-8CAE9919E915}">
      <dgm:prSet/>
      <dgm:spPr/>
      <dgm:t>
        <a:bodyPr/>
        <a:lstStyle/>
        <a:p>
          <a:endParaRPr lang="tr-TR"/>
        </a:p>
      </dgm:t>
    </dgm:pt>
    <dgm:pt modelId="{52FCE0FB-C1D1-4745-A0DD-69A1370D13EB}">
      <dgm:prSet phldrT="[Metin]"/>
      <dgm:spPr/>
      <dgm:t>
        <a:bodyPr/>
        <a:lstStyle/>
        <a:p>
          <a:r>
            <a:rPr lang="tr-TR" dirty="0"/>
            <a:t>NÖROGLİKOPENİK BELİRTİ VE BULGULAR</a:t>
          </a:r>
        </a:p>
      </dgm:t>
    </dgm:pt>
    <dgm:pt modelId="{0E2B0580-D989-4FDB-927D-3EDF3D7B7129}" type="parTrans" cxnId="{0DB5975E-1940-4206-81E6-683363342A15}">
      <dgm:prSet/>
      <dgm:spPr/>
      <dgm:t>
        <a:bodyPr/>
        <a:lstStyle/>
        <a:p>
          <a:endParaRPr lang="tr-TR"/>
        </a:p>
      </dgm:t>
    </dgm:pt>
    <dgm:pt modelId="{8BC7EE64-B6A6-4219-9481-FFBB4CACDF6C}" type="sibTrans" cxnId="{0DB5975E-1940-4206-81E6-683363342A15}">
      <dgm:prSet/>
      <dgm:spPr/>
      <dgm:t>
        <a:bodyPr/>
        <a:lstStyle/>
        <a:p>
          <a:endParaRPr lang="tr-TR"/>
        </a:p>
      </dgm:t>
    </dgm:pt>
    <dgm:pt modelId="{A123D53C-274F-4E22-B2E8-2DAE57902462}">
      <dgm:prSet phldrT="[Metin]"/>
      <dgm:spPr/>
      <dgm:t>
        <a:bodyPr/>
        <a:lstStyle/>
        <a:p>
          <a:r>
            <a:rPr lang="tr-TR" dirty="0"/>
            <a:t>Baş dönmesi</a:t>
          </a:r>
        </a:p>
      </dgm:t>
    </dgm:pt>
    <dgm:pt modelId="{0D6EB511-3018-48CA-8D91-EE56E6708717}" type="parTrans" cxnId="{BE3B916D-AA08-4DC5-B2FD-A0563C9C7CF6}">
      <dgm:prSet/>
      <dgm:spPr/>
      <dgm:t>
        <a:bodyPr/>
        <a:lstStyle/>
        <a:p>
          <a:endParaRPr lang="tr-TR"/>
        </a:p>
      </dgm:t>
    </dgm:pt>
    <dgm:pt modelId="{ABE42A2E-D049-40E6-B165-28B05D42EA32}" type="sibTrans" cxnId="{BE3B916D-AA08-4DC5-B2FD-A0563C9C7CF6}">
      <dgm:prSet/>
      <dgm:spPr/>
      <dgm:t>
        <a:bodyPr/>
        <a:lstStyle/>
        <a:p>
          <a:endParaRPr lang="tr-TR"/>
        </a:p>
      </dgm:t>
    </dgm:pt>
    <dgm:pt modelId="{387125BB-83FB-4823-8187-34BCC6BA6E6B}">
      <dgm:prSet/>
      <dgm:spPr/>
      <dgm:t>
        <a:bodyPr/>
        <a:lstStyle/>
        <a:p>
          <a:r>
            <a:rPr lang="tr-TR" dirty="0"/>
            <a:t>Soğuk terleme</a:t>
          </a:r>
        </a:p>
      </dgm:t>
    </dgm:pt>
    <dgm:pt modelId="{F595D0DB-E249-44B8-8715-52E43788B409}" type="parTrans" cxnId="{048A4D61-391B-4539-8556-D004DCCB5F4E}">
      <dgm:prSet/>
      <dgm:spPr/>
      <dgm:t>
        <a:bodyPr/>
        <a:lstStyle/>
        <a:p>
          <a:endParaRPr lang="tr-TR"/>
        </a:p>
      </dgm:t>
    </dgm:pt>
    <dgm:pt modelId="{E9871ECB-28F4-456C-9B86-A762C7C80302}" type="sibTrans" cxnId="{048A4D61-391B-4539-8556-D004DCCB5F4E}">
      <dgm:prSet/>
      <dgm:spPr/>
      <dgm:t>
        <a:bodyPr/>
        <a:lstStyle/>
        <a:p>
          <a:endParaRPr lang="tr-TR"/>
        </a:p>
      </dgm:t>
    </dgm:pt>
    <dgm:pt modelId="{AD65DFB4-3FF1-4865-8077-2C5CF95D6E9A}">
      <dgm:prSet/>
      <dgm:spPr/>
      <dgm:t>
        <a:bodyPr/>
        <a:lstStyle/>
        <a:p>
          <a:r>
            <a:rPr lang="tr-TR" dirty="0"/>
            <a:t>Anksiyete</a:t>
          </a:r>
        </a:p>
      </dgm:t>
    </dgm:pt>
    <dgm:pt modelId="{D79611FF-2E72-47F4-81E5-3BE53152A9BD}" type="parTrans" cxnId="{DC68C6AF-47F6-4143-97B9-9348B9680354}">
      <dgm:prSet/>
      <dgm:spPr/>
      <dgm:t>
        <a:bodyPr/>
        <a:lstStyle/>
        <a:p>
          <a:endParaRPr lang="tr-TR"/>
        </a:p>
      </dgm:t>
    </dgm:pt>
    <dgm:pt modelId="{744E69D2-CF8C-4182-B99E-9D5D8A76F73C}" type="sibTrans" cxnId="{DC68C6AF-47F6-4143-97B9-9348B9680354}">
      <dgm:prSet/>
      <dgm:spPr/>
      <dgm:t>
        <a:bodyPr/>
        <a:lstStyle/>
        <a:p>
          <a:endParaRPr lang="tr-TR"/>
        </a:p>
      </dgm:t>
    </dgm:pt>
    <dgm:pt modelId="{86FA2DD2-1FCB-48CF-B5E1-3BC4D92DBCFD}">
      <dgm:prSet/>
      <dgm:spPr/>
      <dgm:t>
        <a:bodyPr/>
        <a:lstStyle/>
        <a:p>
          <a:r>
            <a:rPr lang="tr-TR" dirty="0"/>
            <a:t>Bulantı</a:t>
          </a:r>
        </a:p>
      </dgm:t>
    </dgm:pt>
    <dgm:pt modelId="{AA17B315-B419-4E2C-80A9-1A3655249DCC}" type="parTrans" cxnId="{B8B48240-D690-41A2-AD51-9DB6D3F246B5}">
      <dgm:prSet/>
      <dgm:spPr/>
      <dgm:t>
        <a:bodyPr/>
        <a:lstStyle/>
        <a:p>
          <a:endParaRPr lang="tr-TR"/>
        </a:p>
      </dgm:t>
    </dgm:pt>
    <dgm:pt modelId="{6215133C-6E20-4661-BD99-8405A231F04E}" type="sibTrans" cxnId="{B8B48240-D690-41A2-AD51-9DB6D3F246B5}">
      <dgm:prSet/>
      <dgm:spPr/>
      <dgm:t>
        <a:bodyPr/>
        <a:lstStyle/>
        <a:p>
          <a:endParaRPr lang="tr-TR"/>
        </a:p>
      </dgm:t>
    </dgm:pt>
    <dgm:pt modelId="{E5735F57-91C6-4D00-B904-472C82C49BD9}">
      <dgm:prSet/>
      <dgm:spPr/>
      <dgm:t>
        <a:bodyPr/>
        <a:lstStyle/>
        <a:p>
          <a:r>
            <a:rPr lang="tr-TR" dirty="0"/>
            <a:t>Çarpıntı</a:t>
          </a:r>
        </a:p>
      </dgm:t>
    </dgm:pt>
    <dgm:pt modelId="{D2A7DA8D-61F5-4F11-BB17-69B9F8C50B24}" type="parTrans" cxnId="{9787B4B9-56EB-4391-AD0A-980192179278}">
      <dgm:prSet/>
      <dgm:spPr/>
      <dgm:t>
        <a:bodyPr/>
        <a:lstStyle/>
        <a:p>
          <a:endParaRPr lang="tr-TR"/>
        </a:p>
      </dgm:t>
    </dgm:pt>
    <dgm:pt modelId="{2391A179-ECDC-41FF-8BA9-C81D58981D5D}" type="sibTrans" cxnId="{9787B4B9-56EB-4391-AD0A-980192179278}">
      <dgm:prSet/>
      <dgm:spPr/>
      <dgm:t>
        <a:bodyPr/>
        <a:lstStyle/>
        <a:p>
          <a:endParaRPr lang="tr-TR"/>
        </a:p>
      </dgm:t>
    </dgm:pt>
    <dgm:pt modelId="{782252E7-CCEC-4ABD-BFE9-9241228A32BB}">
      <dgm:prSet/>
      <dgm:spPr/>
      <dgm:t>
        <a:bodyPr/>
        <a:lstStyle/>
        <a:p>
          <a:r>
            <a:rPr lang="tr-TR" dirty="0"/>
            <a:t>Acıkma</a:t>
          </a:r>
        </a:p>
      </dgm:t>
    </dgm:pt>
    <dgm:pt modelId="{EA35A8C3-4C1A-4F05-9A4A-3A3C4E75C167}" type="parTrans" cxnId="{CD905FC7-AAA4-496B-AC5F-4B6BF930BAAB}">
      <dgm:prSet/>
      <dgm:spPr/>
      <dgm:t>
        <a:bodyPr/>
        <a:lstStyle/>
        <a:p>
          <a:endParaRPr lang="tr-TR"/>
        </a:p>
      </dgm:t>
    </dgm:pt>
    <dgm:pt modelId="{8DE07C4D-C7CA-406C-B3AC-0B5F884E4EAC}" type="sibTrans" cxnId="{CD905FC7-AAA4-496B-AC5F-4B6BF930BAAB}">
      <dgm:prSet/>
      <dgm:spPr/>
      <dgm:t>
        <a:bodyPr/>
        <a:lstStyle/>
        <a:p>
          <a:endParaRPr lang="tr-TR"/>
        </a:p>
      </dgm:t>
    </dgm:pt>
    <dgm:pt modelId="{0286D19C-58AC-4372-8D1C-52B164BA00B5}">
      <dgm:prSet/>
      <dgm:spPr/>
      <dgm:t>
        <a:bodyPr/>
        <a:lstStyle/>
        <a:p>
          <a:r>
            <a:rPr lang="tr-TR" dirty="0"/>
            <a:t>Uyuşma</a:t>
          </a:r>
        </a:p>
      </dgm:t>
    </dgm:pt>
    <dgm:pt modelId="{734E7F05-5960-4D63-938F-FCBF8681769C}" type="parTrans" cxnId="{99A0411A-E41F-4ED4-BF31-64328A90159E}">
      <dgm:prSet/>
      <dgm:spPr/>
      <dgm:t>
        <a:bodyPr/>
        <a:lstStyle/>
        <a:p>
          <a:endParaRPr lang="tr-TR"/>
        </a:p>
      </dgm:t>
    </dgm:pt>
    <dgm:pt modelId="{AB368C00-E17B-454E-BA38-171BF052E865}" type="sibTrans" cxnId="{99A0411A-E41F-4ED4-BF31-64328A90159E}">
      <dgm:prSet/>
      <dgm:spPr/>
      <dgm:t>
        <a:bodyPr/>
        <a:lstStyle/>
        <a:p>
          <a:endParaRPr lang="tr-TR"/>
        </a:p>
      </dgm:t>
    </dgm:pt>
    <dgm:pt modelId="{C9E706F8-5034-4B81-83E5-FD87B9D5D5F3}">
      <dgm:prSet/>
      <dgm:spPr/>
      <dgm:t>
        <a:bodyPr/>
        <a:lstStyle/>
        <a:p>
          <a:r>
            <a:rPr lang="tr-TR" dirty="0"/>
            <a:t>Baş ağrısı</a:t>
          </a:r>
        </a:p>
      </dgm:t>
    </dgm:pt>
    <dgm:pt modelId="{BAEC5F02-4A9A-4027-999B-AB5BCFA4A58C}" type="parTrans" cxnId="{B2EAA2FD-23A3-41C0-97D6-3435269786FA}">
      <dgm:prSet/>
      <dgm:spPr/>
      <dgm:t>
        <a:bodyPr/>
        <a:lstStyle/>
        <a:p>
          <a:endParaRPr lang="tr-TR"/>
        </a:p>
      </dgm:t>
    </dgm:pt>
    <dgm:pt modelId="{46E23B75-7F44-4287-96E9-4A1797AB8633}" type="sibTrans" cxnId="{B2EAA2FD-23A3-41C0-97D6-3435269786FA}">
      <dgm:prSet/>
      <dgm:spPr/>
      <dgm:t>
        <a:bodyPr/>
        <a:lstStyle/>
        <a:p>
          <a:endParaRPr lang="tr-TR"/>
        </a:p>
      </dgm:t>
    </dgm:pt>
    <dgm:pt modelId="{AA1510FB-DA9D-4636-8C99-BD6F443274EC}">
      <dgm:prSet/>
      <dgm:spPr/>
      <dgm:t>
        <a:bodyPr/>
        <a:lstStyle/>
        <a:p>
          <a:r>
            <a:rPr lang="tr-TR" dirty="0"/>
            <a:t>Konsantre olamama</a:t>
          </a:r>
        </a:p>
      </dgm:t>
    </dgm:pt>
    <dgm:pt modelId="{A9D85681-95F9-44B1-A291-86CF562B2BEB}" type="parTrans" cxnId="{5DE4AC24-10C7-46C9-A9BA-95A9F7E413E0}">
      <dgm:prSet/>
      <dgm:spPr/>
      <dgm:t>
        <a:bodyPr/>
        <a:lstStyle/>
        <a:p>
          <a:endParaRPr lang="tr-TR"/>
        </a:p>
      </dgm:t>
    </dgm:pt>
    <dgm:pt modelId="{4B7356AE-9A43-4EE6-8FE6-9D4E21F61EB5}" type="sibTrans" cxnId="{5DE4AC24-10C7-46C9-A9BA-95A9F7E413E0}">
      <dgm:prSet/>
      <dgm:spPr/>
      <dgm:t>
        <a:bodyPr/>
        <a:lstStyle/>
        <a:p>
          <a:endParaRPr lang="tr-TR"/>
        </a:p>
      </dgm:t>
    </dgm:pt>
    <dgm:pt modelId="{0CF9484A-1D28-40F4-8205-643FCB645767}">
      <dgm:prSet/>
      <dgm:spPr/>
      <dgm:t>
        <a:bodyPr/>
        <a:lstStyle/>
        <a:p>
          <a:r>
            <a:rPr lang="tr-TR" dirty="0"/>
            <a:t>Konuşmada güçlük</a:t>
          </a:r>
        </a:p>
      </dgm:t>
    </dgm:pt>
    <dgm:pt modelId="{BF5817A9-B0ED-40C2-9A77-363DB88DAC12}" type="parTrans" cxnId="{DDB870F9-59A9-40C1-8B2A-8419E23FEBD5}">
      <dgm:prSet/>
      <dgm:spPr/>
      <dgm:t>
        <a:bodyPr/>
        <a:lstStyle/>
        <a:p>
          <a:endParaRPr lang="tr-TR"/>
        </a:p>
      </dgm:t>
    </dgm:pt>
    <dgm:pt modelId="{AECFD0C6-99F0-4BC1-975E-1B7779A72244}" type="sibTrans" cxnId="{DDB870F9-59A9-40C1-8B2A-8419E23FEBD5}">
      <dgm:prSet/>
      <dgm:spPr/>
      <dgm:t>
        <a:bodyPr/>
        <a:lstStyle/>
        <a:p>
          <a:endParaRPr lang="tr-TR"/>
        </a:p>
      </dgm:t>
    </dgm:pt>
    <dgm:pt modelId="{81DD5D7A-C6EC-40D3-A2FB-191CEAB79CBC}">
      <dgm:prSet/>
      <dgm:spPr/>
      <dgm:t>
        <a:bodyPr/>
        <a:lstStyle/>
        <a:p>
          <a:r>
            <a:rPr lang="tr-TR" dirty="0"/>
            <a:t>Halsizlik</a:t>
          </a:r>
        </a:p>
      </dgm:t>
    </dgm:pt>
    <dgm:pt modelId="{E3352B74-B7A3-4184-85E4-DB8D08571E4A}" type="parTrans" cxnId="{91D84DBE-9087-40DA-9907-717FDD2B87FC}">
      <dgm:prSet/>
      <dgm:spPr/>
      <dgm:t>
        <a:bodyPr/>
        <a:lstStyle/>
        <a:p>
          <a:endParaRPr lang="tr-TR"/>
        </a:p>
      </dgm:t>
    </dgm:pt>
    <dgm:pt modelId="{165F8808-CCAD-4434-B19D-8B9B8444A09F}" type="sibTrans" cxnId="{91D84DBE-9087-40DA-9907-717FDD2B87FC}">
      <dgm:prSet/>
      <dgm:spPr/>
      <dgm:t>
        <a:bodyPr/>
        <a:lstStyle/>
        <a:p>
          <a:endParaRPr lang="tr-TR"/>
        </a:p>
      </dgm:t>
    </dgm:pt>
    <dgm:pt modelId="{F6E90EDB-D6B7-43C7-AC87-5211F98A2BCE}">
      <dgm:prSet/>
      <dgm:spPr/>
      <dgm:t>
        <a:bodyPr/>
        <a:lstStyle/>
        <a:p>
          <a:r>
            <a:rPr lang="tr-TR" dirty="0"/>
            <a:t>Konfüzyon</a:t>
          </a:r>
        </a:p>
      </dgm:t>
    </dgm:pt>
    <dgm:pt modelId="{345D9A90-E408-458F-9BA0-EACA715C8117}" type="parTrans" cxnId="{E88332AA-3F43-4AC1-A87D-5985F50FD3B8}">
      <dgm:prSet/>
      <dgm:spPr/>
      <dgm:t>
        <a:bodyPr/>
        <a:lstStyle/>
        <a:p>
          <a:endParaRPr lang="tr-TR"/>
        </a:p>
      </dgm:t>
    </dgm:pt>
    <dgm:pt modelId="{50E44E22-34F8-4500-9FF3-B06F2919B08E}" type="sibTrans" cxnId="{E88332AA-3F43-4AC1-A87D-5985F50FD3B8}">
      <dgm:prSet/>
      <dgm:spPr/>
      <dgm:t>
        <a:bodyPr/>
        <a:lstStyle/>
        <a:p>
          <a:endParaRPr lang="tr-TR"/>
        </a:p>
      </dgm:t>
    </dgm:pt>
    <dgm:pt modelId="{66B2FBF0-108B-4BE6-9772-30743B102A86}" type="pres">
      <dgm:prSet presAssocID="{548AD055-A8F7-45AE-8E9D-4E3A98A008DA}" presName="Name0" presStyleCnt="0">
        <dgm:presLayoutVars>
          <dgm:dir/>
          <dgm:animLvl val="lvl"/>
          <dgm:resizeHandles val="exact"/>
        </dgm:presLayoutVars>
      </dgm:prSet>
      <dgm:spPr/>
    </dgm:pt>
    <dgm:pt modelId="{05C2B2DA-8019-49D9-8F5F-D8C9A9FD6FE5}" type="pres">
      <dgm:prSet presAssocID="{E9923771-CF3F-4F29-98B9-6E5CBF66F093}" presName="composite" presStyleCnt="0"/>
      <dgm:spPr/>
    </dgm:pt>
    <dgm:pt modelId="{D4A9F1B2-B356-4A1B-A2ED-15EF9EEA62A7}" type="pres">
      <dgm:prSet presAssocID="{E9923771-CF3F-4F29-98B9-6E5CBF66F093}" presName="parTx" presStyleLbl="alignNode1" presStyleIdx="0" presStyleCnt="2">
        <dgm:presLayoutVars>
          <dgm:chMax val="0"/>
          <dgm:chPref val="0"/>
          <dgm:bulletEnabled val="1"/>
        </dgm:presLayoutVars>
      </dgm:prSet>
      <dgm:spPr/>
    </dgm:pt>
    <dgm:pt modelId="{6EE4C597-89BD-46D3-A43A-C48B919DEC05}" type="pres">
      <dgm:prSet presAssocID="{E9923771-CF3F-4F29-98B9-6E5CBF66F093}" presName="desTx" presStyleLbl="alignAccFollowNode1" presStyleIdx="0" presStyleCnt="2" custLinFactNeighborX="-1" custLinFactNeighborY="18431">
        <dgm:presLayoutVars>
          <dgm:bulletEnabled val="1"/>
        </dgm:presLayoutVars>
      </dgm:prSet>
      <dgm:spPr/>
    </dgm:pt>
    <dgm:pt modelId="{93A8558C-99C0-4C05-ADA7-0D814E2A6250}" type="pres">
      <dgm:prSet presAssocID="{5710D605-6D24-4B2C-9D13-110A6E651443}" presName="space" presStyleCnt="0"/>
      <dgm:spPr/>
    </dgm:pt>
    <dgm:pt modelId="{1D998E67-36BD-4229-9ACE-33262C84D929}" type="pres">
      <dgm:prSet presAssocID="{52FCE0FB-C1D1-4745-A0DD-69A1370D13EB}" presName="composite" presStyleCnt="0"/>
      <dgm:spPr/>
    </dgm:pt>
    <dgm:pt modelId="{1AA18271-CBCF-4A66-8A81-426495318544}" type="pres">
      <dgm:prSet presAssocID="{52FCE0FB-C1D1-4745-A0DD-69A1370D13EB}" presName="parTx" presStyleLbl="alignNode1" presStyleIdx="1" presStyleCnt="2">
        <dgm:presLayoutVars>
          <dgm:chMax val="0"/>
          <dgm:chPref val="0"/>
          <dgm:bulletEnabled val="1"/>
        </dgm:presLayoutVars>
      </dgm:prSet>
      <dgm:spPr/>
    </dgm:pt>
    <dgm:pt modelId="{F7461671-E3E8-44AB-A781-C051F658D757}" type="pres">
      <dgm:prSet presAssocID="{52FCE0FB-C1D1-4745-A0DD-69A1370D13EB}" presName="desTx" presStyleLbl="alignAccFollowNode1" presStyleIdx="1" presStyleCnt="2">
        <dgm:presLayoutVars>
          <dgm:bulletEnabled val="1"/>
        </dgm:presLayoutVars>
      </dgm:prSet>
      <dgm:spPr/>
    </dgm:pt>
  </dgm:ptLst>
  <dgm:cxnLst>
    <dgm:cxn modelId="{95B18701-1A80-4228-AECD-D64BFD69F67F}" type="presOf" srcId="{AA1510FB-DA9D-4636-8C99-BD6F443274EC}" destId="{F7461671-E3E8-44AB-A781-C051F658D757}" srcOrd="0" destOrd="2" presId="urn:microsoft.com/office/officeart/2005/8/layout/hList1"/>
    <dgm:cxn modelId="{99A0411A-E41F-4ED4-BF31-64328A90159E}" srcId="{E9923771-CF3F-4F29-98B9-6E5CBF66F093}" destId="{0286D19C-58AC-4372-8D1C-52B164BA00B5}" srcOrd="6" destOrd="0" parTransId="{734E7F05-5960-4D63-938F-FCBF8681769C}" sibTransId="{AB368C00-E17B-454E-BA38-171BF052E865}"/>
    <dgm:cxn modelId="{5DE4AC24-10C7-46C9-A9BA-95A9F7E413E0}" srcId="{52FCE0FB-C1D1-4745-A0DD-69A1370D13EB}" destId="{AA1510FB-DA9D-4636-8C99-BD6F443274EC}" srcOrd="2" destOrd="0" parTransId="{A9D85681-95F9-44B1-A291-86CF562B2BEB}" sibTransId="{4B7356AE-9A43-4EE6-8FE6-9D4E21F61EB5}"/>
    <dgm:cxn modelId="{E2B33D35-A4E5-4E2D-9B2A-83009D37F00F}" type="presOf" srcId="{C9E706F8-5034-4B81-83E5-FD87B9D5D5F3}" destId="{F7461671-E3E8-44AB-A781-C051F658D757}" srcOrd="0" destOrd="1" presId="urn:microsoft.com/office/officeart/2005/8/layout/hList1"/>
    <dgm:cxn modelId="{EA5C6B37-8026-4707-822D-02F4443ED3DD}" type="presOf" srcId="{81DD5D7A-C6EC-40D3-A2FB-191CEAB79CBC}" destId="{F7461671-E3E8-44AB-A781-C051F658D757}" srcOrd="0" destOrd="4" presId="urn:microsoft.com/office/officeart/2005/8/layout/hList1"/>
    <dgm:cxn modelId="{8248AB38-7E19-49A5-A87D-79C17E2D8910}" type="presOf" srcId="{F6E90EDB-D6B7-43C7-AC87-5211F98A2BCE}" destId="{F7461671-E3E8-44AB-A781-C051F658D757}" srcOrd="0" destOrd="5" presId="urn:microsoft.com/office/officeart/2005/8/layout/hList1"/>
    <dgm:cxn modelId="{B8B48240-D690-41A2-AD51-9DB6D3F246B5}" srcId="{E9923771-CF3F-4F29-98B9-6E5CBF66F093}" destId="{86FA2DD2-1FCB-48CF-B5E1-3BC4D92DBCFD}" srcOrd="3" destOrd="0" parTransId="{AA17B315-B419-4E2C-80A9-1A3655249DCC}" sibTransId="{6215133C-6E20-4661-BD99-8405A231F04E}"/>
    <dgm:cxn modelId="{0DB5975E-1940-4206-81E6-683363342A15}" srcId="{548AD055-A8F7-45AE-8E9D-4E3A98A008DA}" destId="{52FCE0FB-C1D1-4745-A0DD-69A1370D13EB}" srcOrd="1" destOrd="0" parTransId="{0E2B0580-D989-4FDB-927D-3EDF3D7B7129}" sibTransId="{8BC7EE64-B6A6-4219-9481-FFBB4CACDF6C}"/>
    <dgm:cxn modelId="{048A4D61-391B-4539-8556-D004DCCB5F4E}" srcId="{E9923771-CF3F-4F29-98B9-6E5CBF66F093}" destId="{387125BB-83FB-4823-8187-34BCC6BA6E6B}" srcOrd="1" destOrd="0" parTransId="{F595D0DB-E249-44B8-8715-52E43788B409}" sibTransId="{E9871ECB-28F4-456C-9B86-A762C7C80302}"/>
    <dgm:cxn modelId="{2656C661-9889-4597-B4E5-6D29B9EF4BF0}" type="presOf" srcId="{0CF9484A-1D28-40F4-8205-643FCB645767}" destId="{F7461671-E3E8-44AB-A781-C051F658D757}" srcOrd="0" destOrd="3" presId="urn:microsoft.com/office/officeart/2005/8/layout/hList1"/>
    <dgm:cxn modelId="{116BC742-315E-4024-A0AA-EDB199AECBFE}" type="presOf" srcId="{AD65DFB4-3FF1-4865-8077-2C5CF95D6E9A}" destId="{6EE4C597-89BD-46D3-A43A-C48B919DEC05}" srcOrd="0" destOrd="2" presId="urn:microsoft.com/office/officeart/2005/8/layout/hList1"/>
    <dgm:cxn modelId="{BE3B916D-AA08-4DC5-B2FD-A0563C9C7CF6}" srcId="{52FCE0FB-C1D1-4745-A0DD-69A1370D13EB}" destId="{A123D53C-274F-4E22-B2E8-2DAE57902462}" srcOrd="0" destOrd="0" parTransId="{0D6EB511-3018-48CA-8D91-EE56E6708717}" sibTransId="{ABE42A2E-D049-40E6-B165-28B05D42EA32}"/>
    <dgm:cxn modelId="{9D8A588B-B5DE-4A6F-AC93-527DA84AC0FA}" type="presOf" srcId="{E5735F57-91C6-4D00-B904-472C82C49BD9}" destId="{6EE4C597-89BD-46D3-A43A-C48B919DEC05}" srcOrd="0" destOrd="4" presId="urn:microsoft.com/office/officeart/2005/8/layout/hList1"/>
    <dgm:cxn modelId="{E6177E8C-6A47-4910-A316-CA68A209374C}" type="presOf" srcId="{81371893-0D21-4F24-B7FC-037C91174664}" destId="{6EE4C597-89BD-46D3-A43A-C48B919DEC05}" srcOrd="0" destOrd="0" presId="urn:microsoft.com/office/officeart/2005/8/layout/hList1"/>
    <dgm:cxn modelId="{D62FA68E-0962-4932-B932-AFB6C374D38C}" type="presOf" srcId="{A123D53C-274F-4E22-B2E8-2DAE57902462}" destId="{F7461671-E3E8-44AB-A781-C051F658D757}" srcOrd="0" destOrd="0" presId="urn:microsoft.com/office/officeart/2005/8/layout/hList1"/>
    <dgm:cxn modelId="{CB9D7B91-BDE6-4590-9C73-5FB3031EA5CC}" type="presOf" srcId="{E9923771-CF3F-4F29-98B9-6E5CBF66F093}" destId="{D4A9F1B2-B356-4A1B-A2ED-15EF9EEA62A7}" srcOrd="0" destOrd="0" presId="urn:microsoft.com/office/officeart/2005/8/layout/hList1"/>
    <dgm:cxn modelId="{E88332AA-3F43-4AC1-A87D-5985F50FD3B8}" srcId="{52FCE0FB-C1D1-4745-A0DD-69A1370D13EB}" destId="{F6E90EDB-D6B7-43C7-AC87-5211F98A2BCE}" srcOrd="5" destOrd="0" parTransId="{345D9A90-E408-458F-9BA0-EACA715C8117}" sibTransId="{50E44E22-34F8-4500-9FF3-B06F2919B08E}"/>
    <dgm:cxn modelId="{4FD07BAE-0859-4227-A9FA-CF83AC339DF6}" type="presOf" srcId="{52FCE0FB-C1D1-4745-A0DD-69A1370D13EB}" destId="{1AA18271-CBCF-4A66-8A81-426495318544}" srcOrd="0" destOrd="0" presId="urn:microsoft.com/office/officeart/2005/8/layout/hList1"/>
    <dgm:cxn modelId="{DC68C6AF-47F6-4143-97B9-9348B9680354}" srcId="{E9923771-CF3F-4F29-98B9-6E5CBF66F093}" destId="{AD65DFB4-3FF1-4865-8077-2C5CF95D6E9A}" srcOrd="2" destOrd="0" parTransId="{D79611FF-2E72-47F4-81E5-3BE53152A9BD}" sibTransId="{744E69D2-CF8C-4182-B99E-9D5D8A76F73C}"/>
    <dgm:cxn modelId="{70489FB0-300C-4179-9346-67198E755D2C}" srcId="{548AD055-A8F7-45AE-8E9D-4E3A98A008DA}" destId="{E9923771-CF3F-4F29-98B9-6E5CBF66F093}" srcOrd="0" destOrd="0" parTransId="{093FB0BA-0494-4805-ACF7-2E871CD2BC6C}" sibTransId="{5710D605-6D24-4B2C-9D13-110A6E651443}"/>
    <dgm:cxn modelId="{9787B4B9-56EB-4391-AD0A-980192179278}" srcId="{E9923771-CF3F-4F29-98B9-6E5CBF66F093}" destId="{E5735F57-91C6-4D00-B904-472C82C49BD9}" srcOrd="4" destOrd="0" parTransId="{D2A7DA8D-61F5-4F11-BB17-69B9F8C50B24}" sibTransId="{2391A179-ECDC-41FF-8BA9-C81D58981D5D}"/>
    <dgm:cxn modelId="{89376EBA-375C-4672-AED2-8CAE9919E915}" srcId="{E9923771-CF3F-4F29-98B9-6E5CBF66F093}" destId="{81371893-0D21-4F24-B7FC-037C91174664}" srcOrd="0" destOrd="0" parTransId="{82D7DDE0-C552-45DF-A403-BE8DD7B0EEE2}" sibTransId="{DD445AC5-B406-4ED8-90C9-BFBC0AA5617D}"/>
    <dgm:cxn modelId="{91D84DBE-9087-40DA-9907-717FDD2B87FC}" srcId="{52FCE0FB-C1D1-4745-A0DD-69A1370D13EB}" destId="{81DD5D7A-C6EC-40D3-A2FB-191CEAB79CBC}" srcOrd="4" destOrd="0" parTransId="{E3352B74-B7A3-4184-85E4-DB8D08571E4A}" sibTransId="{165F8808-CCAD-4434-B19D-8B9B8444A09F}"/>
    <dgm:cxn modelId="{CD905FC7-AAA4-496B-AC5F-4B6BF930BAAB}" srcId="{E9923771-CF3F-4F29-98B9-6E5CBF66F093}" destId="{782252E7-CCEC-4ABD-BFE9-9241228A32BB}" srcOrd="5" destOrd="0" parTransId="{EA35A8C3-4C1A-4F05-9A4A-3A3C4E75C167}" sibTransId="{8DE07C4D-C7CA-406C-B3AC-0B5F884E4EAC}"/>
    <dgm:cxn modelId="{05535DCA-3556-41BE-8DD1-C65C177CBBCB}" type="presOf" srcId="{548AD055-A8F7-45AE-8E9D-4E3A98A008DA}" destId="{66B2FBF0-108B-4BE6-9772-30743B102A86}" srcOrd="0" destOrd="0" presId="urn:microsoft.com/office/officeart/2005/8/layout/hList1"/>
    <dgm:cxn modelId="{F8F13CCE-6444-432F-87B6-5FD5F5E9A7A0}" type="presOf" srcId="{782252E7-CCEC-4ABD-BFE9-9241228A32BB}" destId="{6EE4C597-89BD-46D3-A43A-C48B919DEC05}" srcOrd="0" destOrd="5" presId="urn:microsoft.com/office/officeart/2005/8/layout/hList1"/>
    <dgm:cxn modelId="{B791A8D0-0D38-4DB2-86C8-FB6C4C23E54B}" type="presOf" srcId="{86FA2DD2-1FCB-48CF-B5E1-3BC4D92DBCFD}" destId="{6EE4C597-89BD-46D3-A43A-C48B919DEC05}" srcOrd="0" destOrd="3" presId="urn:microsoft.com/office/officeart/2005/8/layout/hList1"/>
    <dgm:cxn modelId="{F27A4CD5-15FD-4EE7-AD7B-65719D775663}" type="presOf" srcId="{0286D19C-58AC-4372-8D1C-52B164BA00B5}" destId="{6EE4C597-89BD-46D3-A43A-C48B919DEC05}" srcOrd="0" destOrd="6" presId="urn:microsoft.com/office/officeart/2005/8/layout/hList1"/>
    <dgm:cxn modelId="{1699AFF6-9A37-40C9-8D51-38B64D56861D}" type="presOf" srcId="{387125BB-83FB-4823-8187-34BCC6BA6E6B}" destId="{6EE4C597-89BD-46D3-A43A-C48B919DEC05}" srcOrd="0" destOrd="1" presId="urn:microsoft.com/office/officeart/2005/8/layout/hList1"/>
    <dgm:cxn modelId="{DDB870F9-59A9-40C1-8B2A-8419E23FEBD5}" srcId="{52FCE0FB-C1D1-4745-A0DD-69A1370D13EB}" destId="{0CF9484A-1D28-40F4-8205-643FCB645767}" srcOrd="3" destOrd="0" parTransId="{BF5817A9-B0ED-40C2-9A77-363DB88DAC12}" sibTransId="{AECFD0C6-99F0-4BC1-975E-1B7779A72244}"/>
    <dgm:cxn modelId="{B2EAA2FD-23A3-41C0-97D6-3435269786FA}" srcId="{52FCE0FB-C1D1-4745-A0DD-69A1370D13EB}" destId="{C9E706F8-5034-4B81-83E5-FD87B9D5D5F3}" srcOrd="1" destOrd="0" parTransId="{BAEC5F02-4A9A-4027-999B-AB5BCFA4A58C}" sibTransId="{46E23B75-7F44-4287-96E9-4A1797AB8633}"/>
    <dgm:cxn modelId="{C6029F46-A5F8-4793-B81E-431F6E322AC1}" type="presParOf" srcId="{66B2FBF0-108B-4BE6-9772-30743B102A86}" destId="{05C2B2DA-8019-49D9-8F5F-D8C9A9FD6FE5}" srcOrd="0" destOrd="0" presId="urn:microsoft.com/office/officeart/2005/8/layout/hList1"/>
    <dgm:cxn modelId="{9FE19573-EF75-4D82-BCF6-0E1E62CF06C1}" type="presParOf" srcId="{05C2B2DA-8019-49D9-8F5F-D8C9A9FD6FE5}" destId="{D4A9F1B2-B356-4A1B-A2ED-15EF9EEA62A7}" srcOrd="0" destOrd="0" presId="urn:microsoft.com/office/officeart/2005/8/layout/hList1"/>
    <dgm:cxn modelId="{2B073CBF-7E02-4EFA-BDA5-AAFAF6E71398}" type="presParOf" srcId="{05C2B2DA-8019-49D9-8F5F-D8C9A9FD6FE5}" destId="{6EE4C597-89BD-46D3-A43A-C48B919DEC05}" srcOrd="1" destOrd="0" presId="urn:microsoft.com/office/officeart/2005/8/layout/hList1"/>
    <dgm:cxn modelId="{A700E975-3291-479E-8B64-E7FB6A8BB54B}" type="presParOf" srcId="{66B2FBF0-108B-4BE6-9772-30743B102A86}" destId="{93A8558C-99C0-4C05-ADA7-0D814E2A6250}" srcOrd="1" destOrd="0" presId="urn:microsoft.com/office/officeart/2005/8/layout/hList1"/>
    <dgm:cxn modelId="{F829D3C7-62C6-4611-B584-1E51E0916799}" type="presParOf" srcId="{66B2FBF0-108B-4BE6-9772-30743B102A86}" destId="{1D998E67-36BD-4229-9ACE-33262C84D929}" srcOrd="2" destOrd="0" presId="urn:microsoft.com/office/officeart/2005/8/layout/hList1"/>
    <dgm:cxn modelId="{76DA2E0D-39BD-468C-85B5-52CE5CD7220C}" type="presParOf" srcId="{1D998E67-36BD-4229-9ACE-33262C84D929}" destId="{1AA18271-CBCF-4A66-8A81-426495318544}" srcOrd="0" destOrd="0" presId="urn:microsoft.com/office/officeart/2005/8/layout/hList1"/>
    <dgm:cxn modelId="{038249E2-0514-4C23-B86D-A9A8A3A5E743}" type="presParOf" srcId="{1D998E67-36BD-4229-9ACE-33262C84D929}" destId="{F7461671-E3E8-44AB-A781-C051F658D75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5BCA1-79F9-4F54-B7C8-E64761F40D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EC06FB38-DA8A-4E11-9921-172F2B74913D}">
      <dgm:prSet phldrT="[Metin]"/>
      <dgm:spPr/>
      <dgm:t>
        <a:bodyPr/>
        <a:lstStyle/>
        <a:p>
          <a:r>
            <a:rPr lang="tr-TR" dirty="0"/>
            <a:t>Çok yüksek riskli(10 yıllık KV ölüm riski&gt;%10)</a:t>
          </a:r>
        </a:p>
      </dgm:t>
    </dgm:pt>
    <dgm:pt modelId="{D7E94E57-9AB7-4391-B44D-DFEA339E3914}" type="parTrans" cxnId="{3F80D1C0-BC12-419E-B675-D86710745AF2}">
      <dgm:prSet/>
      <dgm:spPr/>
      <dgm:t>
        <a:bodyPr/>
        <a:lstStyle/>
        <a:p>
          <a:endParaRPr lang="tr-TR"/>
        </a:p>
      </dgm:t>
    </dgm:pt>
    <dgm:pt modelId="{EA8A98E1-7A0D-4294-ADA0-20E50DD53644}" type="sibTrans" cxnId="{3F80D1C0-BC12-419E-B675-D86710745AF2}">
      <dgm:prSet/>
      <dgm:spPr/>
      <dgm:t>
        <a:bodyPr/>
        <a:lstStyle/>
        <a:p>
          <a:endParaRPr lang="tr-TR"/>
        </a:p>
      </dgm:t>
    </dgm:pt>
    <dgm:pt modelId="{B6BE4870-DC92-48F9-ABAD-652BFB2B5103}">
      <dgm:prSet phldrT="[Metin]"/>
      <dgm:spPr/>
      <dgm:t>
        <a:bodyPr/>
        <a:lstStyle/>
        <a:p>
          <a:r>
            <a:rPr lang="tr-TR" dirty="0"/>
            <a:t>Makrovasküler hastalık (sessiz Mİ, sessiz </a:t>
          </a:r>
          <a:r>
            <a:rPr lang="tr-TR" dirty="0" err="1"/>
            <a:t>iskemi</a:t>
          </a:r>
          <a:r>
            <a:rPr lang="tr-TR" dirty="0"/>
            <a:t>, periferik arter hastalığı, karotis arter hastalığı veya serebrovasküler olay)</a:t>
          </a:r>
        </a:p>
      </dgm:t>
    </dgm:pt>
    <dgm:pt modelId="{0D34ACDE-0EE6-4187-97CD-66D0A86BFF8E}" type="parTrans" cxnId="{B2DE2E16-50EF-4342-B6D7-41D7DC7AE32C}">
      <dgm:prSet/>
      <dgm:spPr/>
      <dgm:t>
        <a:bodyPr/>
        <a:lstStyle/>
        <a:p>
          <a:endParaRPr lang="tr-TR"/>
        </a:p>
      </dgm:t>
    </dgm:pt>
    <dgm:pt modelId="{12E0F4E8-AFD0-495E-876D-4F7B3C8D279D}" type="sibTrans" cxnId="{B2DE2E16-50EF-4342-B6D7-41D7DC7AE32C}">
      <dgm:prSet/>
      <dgm:spPr/>
      <dgm:t>
        <a:bodyPr/>
        <a:lstStyle/>
        <a:p>
          <a:endParaRPr lang="tr-TR"/>
        </a:p>
      </dgm:t>
    </dgm:pt>
    <dgm:pt modelId="{94DB3367-901E-4BF3-9E16-593535BA33D1}">
      <dgm:prSet phldrT="[Metin]"/>
      <dgm:spPr/>
      <dgm:t>
        <a:bodyPr/>
        <a:lstStyle/>
        <a:p>
          <a:r>
            <a:rPr lang="tr-TR" dirty="0"/>
            <a:t>Yüksek riskli (10 yıllık KV ölüm riski %5-10) </a:t>
          </a:r>
        </a:p>
      </dgm:t>
    </dgm:pt>
    <dgm:pt modelId="{267C5EE2-62FF-4773-88D5-93E33D3A7FC8}" type="parTrans" cxnId="{DDCBFE9D-9F10-40A9-AC7C-5CABF67F769C}">
      <dgm:prSet/>
      <dgm:spPr/>
      <dgm:t>
        <a:bodyPr/>
        <a:lstStyle/>
        <a:p>
          <a:endParaRPr lang="tr-TR"/>
        </a:p>
      </dgm:t>
    </dgm:pt>
    <dgm:pt modelId="{DED03ED7-9C8C-422A-8BFA-D6CF2069B665}" type="sibTrans" cxnId="{DDCBFE9D-9F10-40A9-AC7C-5CABF67F769C}">
      <dgm:prSet/>
      <dgm:spPr/>
      <dgm:t>
        <a:bodyPr/>
        <a:lstStyle/>
        <a:p>
          <a:endParaRPr lang="tr-TR"/>
        </a:p>
      </dgm:t>
    </dgm:pt>
    <dgm:pt modelId="{FBDBF39B-501E-4EE5-BC36-CAD58C265A74}">
      <dgm:prSet phldrT="[Metin]"/>
      <dgm:spPr/>
      <dgm:t>
        <a:bodyPr/>
        <a:lstStyle/>
        <a:p>
          <a:r>
            <a:rPr lang="tr-TR" dirty="0"/>
            <a:t>Diyabet süresi 10 yıl veya üzerinde olup hedef organ hasarı olmayan ve</a:t>
          </a:r>
        </a:p>
      </dgm:t>
    </dgm:pt>
    <dgm:pt modelId="{F85769E9-F45A-4027-A019-8DB6FE70E826}" type="parTrans" cxnId="{32149514-CF6B-4D94-84C2-78CBAD1FB3CA}">
      <dgm:prSet/>
      <dgm:spPr/>
      <dgm:t>
        <a:bodyPr/>
        <a:lstStyle/>
        <a:p>
          <a:endParaRPr lang="tr-TR"/>
        </a:p>
      </dgm:t>
    </dgm:pt>
    <dgm:pt modelId="{DE82EF2C-3B58-4C17-8510-F3EC4EDDCF63}" type="sibTrans" cxnId="{32149514-CF6B-4D94-84C2-78CBAD1FB3CA}">
      <dgm:prSet/>
      <dgm:spPr/>
      <dgm:t>
        <a:bodyPr/>
        <a:lstStyle/>
        <a:p>
          <a:endParaRPr lang="tr-TR"/>
        </a:p>
      </dgm:t>
    </dgm:pt>
    <dgm:pt modelId="{7B52CFA1-64A3-47DC-B16F-7F96A3765119}">
      <dgm:prSet phldrT="[Metin]"/>
      <dgm:spPr/>
      <dgm:t>
        <a:bodyPr/>
        <a:lstStyle/>
        <a:p>
          <a:r>
            <a:rPr lang="tr-TR" dirty="0"/>
            <a:t>Orta </a:t>
          </a:r>
          <a:r>
            <a:rPr lang="tr-TR" dirty="0" err="1"/>
            <a:t>rikli</a:t>
          </a:r>
          <a:r>
            <a:rPr lang="tr-TR" dirty="0"/>
            <a:t>(10 yıllık KV ölüm</a:t>
          </a:r>
        </a:p>
        <a:p>
          <a:r>
            <a:rPr lang="tr-TR" dirty="0"/>
            <a:t>riski %1-5)</a:t>
          </a:r>
        </a:p>
      </dgm:t>
    </dgm:pt>
    <dgm:pt modelId="{3D778358-B39F-4213-9053-D0DD80AE6536}" type="parTrans" cxnId="{2ABE3C02-463B-4BBE-A512-892FDF1ADD4B}">
      <dgm:prSet/>
      <dgm:spPr/>
      <dgm:t>
        <a:bodyPr/>
        <a:lstStyle/>
        <a:p>
          <a:endParaRPr lang="tr-TR"/>
        </a:p>
      </dgm:t>
    </dgm:pt>
    <dgm:pt modelId="{582EB82F-1FD8-4C6B-8A82-03DA3169AE9E}" type="sibTrans" cxnId="{2ABE3C02-463B-4BBE-A512-892FDF1ADD4B}">
      <dgm:prSet/>
      <dgm:spPr/>
      <dgm:t>
        <a:bodyPr/>
        <a:lstStyle/>
        <a:p>
          <a:endParaRPr lang="tr-TR"/>
        </a:p>
      </dgm:t>
    </dgm:pt>
    <dgm:pt modelId="{5CED8CAE-9CFF-46ED-B983-27C852FF829E}">
      <dgm:prSet phldrT="[Metin]"/>
      <dgm:spPr/>
      <dgm:t>
        <a:bodyPr/>
        <a:lstStyle/>
        <a:p>
          <a:r>
            <a:rPr lang="tr-TR" dirty="0"/>
            <a:t>Diyabet süresi 10 yıl altında olan ve herhangi bir risk faktörü olmayan 35 yaş altında tip 1 diyabetli veya 50 yaş altı tip 2 diyabetli hastalar </a:t>
          </a:r>
        </a:p>
      </dgm:t>
    </dgm:pt>
    <dgm:pt modelId="{B41E6B1E-8032-47F7-A1A0-93F9F6B440A2}" type="parTrans" cxnId="{3D5715E0-CF72-4769-B2E1-50727476BA94}">
      <dgm:prSet/>
      <dgm:spPr/>
      <dgm:t>
        <a:bodyPr/>
        <a:lstStyle/>
        <a:p>
          <a:endParaRPr lang="tr-TR"/>
        </a:p>
      </dgm:t>
    </dgm:pt>
    <dgm:pt modelId="{A1216CA2-3A16-41A4-9E33-7D1CFC417D95}" type="sibTrans" cxnId="{3D5715E0-CF72-4769-B2E1-50727476BA94}">
      <dgm:prSet/>
      <dgm:spPr/>
      <dgm:t>
        <a:bodyPr/>
        <a:lstStyle/>
        <a:p>
          <a:endParaRPr lang="tr-TR"/>
        </a:p>
      </dgm:t>
    </dgm:pt>
    <dgm:pt modelId="{F0ED6A41-8BB5-4D59-A25D-5BB5774D1E25}">
      <dgm:prSet/>
      <dgm:spPr/>
      <dgm:t>
        <a:bodyPr/>
        <a:lstStyle/>
        <a:p>
          <a:r>
            <a:rPr lang="tr-TR" dirty="0"/>
            <a:t>Diğer hedef organ hasarı (özellikle nefropati ve retinopati)</a:t>
          </a:r>
        </a:p>
      </dgm:t>
    </dgm:pt>
    <dgm:pt modelId="{177F4F9B-6E8C-4F76-9294-89F18C45FBA7}" type="parTrans" cxnId="{2B77F7D1-C051-4348-B07D-A9A6924117BC}">
      <dgm:prSet/>
      <dgm:spPr/>
      <dgm:t>
        <a:bodyPr/>
        <a:lstStyle/>
        <a:p>
          <a:endParaRPr lang="tr-TR"/>
        </a:p>
      </dgm:t>
    </dgm:pt>
    <dgm:pt modelId="{A99CB827-A531-4EC9-88B1-61EA38ACE266}" type="sibTrans" cxnId="{2B77F7D1-C051-4348-B07D-A9A6924117BC}">
      <dgm:prSet/>
      <dgm:spPr/>
      <dgm:t>
        <a:bodyPr/>
        <a:lstStyle/>
        <a:p>
          <a:endParaRPr lang="tr-TR"/>
        </a:p>
      </dgm:t>
    </dgm:pt>
    <dgm:pt modelId="{40E46F78-A743-4F16-99B5-9BE363448ABE}">
      <dgm:prSet/>
      <dgm:spPr/>
      <dgm:t>
        <a:bodyPr/>
        <a:lstStyle/>
        <a:p>
          <a:r>
            <a:rPr lang="tr-TR" dirty="0"/>
            <a:t>KVH açısından 3 veya daha fazla sayıda risk faktörü bulunması (yaş, HT, dislipidemi, obezite, sigara, ailede erken koroner olay veya birinci derece akrabalarda serebrovasküler olay)</a:t>
          </a:r>
        </a:p>
      </dgm:t>
    </dgm:pt>
    <dgm:pt modelId="{73617676-C5C2-4398-A235-F91B52270436}" type="parTrans" cxnId="{22DEBFA0-385C-431D-A425-DB1F9550DCA0}">
      <dgm:prSet/>
      <dgm:spPr/>
      <dgm:t>
        <a:bodyPr/>
        <a:lstStyle/>
        <a:p>
          <a:endParaRPr lang="tr-TR"/>
        </a:p>
      </dgm:t>
    </dgm:pt>
    <dgm:pt modelId="{314B1EFF-772C-41DC-A602-5DC1A74F1F8C}" type="sibTrans" cxnId="{22DEBFA0-385C-431D-A425-DB1F9550DCA0}">
      <dgm:prSet/>
      <dgm:spPr/>
      <dgm:t>
        <a:bodyPr/>
        <a:lstStyle/>
        <a:p>
          <a:endParaRPr lang="tr-TR"/>
        </a:p>
      </dgm:t>
    </dgm:pt>
    <dgm:pt modelId="{86976987-B508-468F-88AC-A8810E51E49B}">
      <dgm:prSet/>
      <dgm:spPr/>
      <dgm:t>
        <a:bodyPr/>
        <a:lstStyle/>
        <a:p>
          <a:r>
            <a:rPr lang="tr-TR" dirty="0"/>
            <a:t>&gt;20 yıl tip 1 diyabet</a:t>
          </a:r>
        </a:p>
      </dgm:t>
    </dgm:pt>
    <dgm:pt modelId="{FE270D55-D14B-46CD-8891-177B6AAF0E61}" type="parTrans" cxnId="{5FFDB555-AAC9-4B6C-9D59-53A0BCEA4DDD}">
      <dgm:prSet/>
      <dgm:spPr/>
      <dgm:t>
        <a:bodyPr/>
        <a:lstStyle/>
        <a:p>
          <a:endParaRPr lang="tr-TR"/>
        </a:p>
      </dgm:t>
    </dgm:pt>
    <dgm:pt modelId="{1C48D7B7-522C-44DF-B0D2-B9E01729AF18}" type="sibTrans" cxnId="{5FFDB555-AAC9-4B6C-9D59-53A0BCEA4DDD}">
      <dgm:prSet/>
      <dgm:spPr/>
      <dgm:t>
        <a:bodyPr/>
        <a:lstStyle/>
        <a:p>
          <a:endParaRPr lang="tr-TR"/>
        </a:p>
      </dgm:t>
    </dgm:pt>
    <dgm:pt modelId="{1308487A-B11B-4B8D-8DB1-79F7043FD444}">
      <dgm:prSet phldrT="[Metin]"/>
      <dgm:spPr/>
      <dgm:t>
        <a:bodyPr/>
        <a:lstStyle/>
        <a:p>
          <a:r>
            <a:rPr lang="tr-TR" dirty="0"/>
            <a:t>Herhangi bir ek KV risk faktörü olan hastalar</a:t>
          </a:r>
        </a:p>
      </dgm:t>
    </dgm:pt>
    <dgm:pt modelId="{786B2FAA-FBB9-4BFF-BA84-99336859043E}" type="parTrans" cxnId="{354ECB65-78CA-42C4-9478-03AD7BC73302}">
      <dgm:prSet/>
      <dgm:spPr/>
      <dgm:t>
        <a:bodyPr/>
        <a:lstStyle/>
        <a:p>
          <a:endParaRPr lang="tr-TR"/>
        </a:p>
      </dgm:t>
    </dgm:pt>
    <dgm:pt modelId="{5E8642CE-D503-4B55-AA88-DFEBB715ECAF}" type="sibTrans" cxnId="{354ECB65-78CA-42C4-9478-03AD7BC73302}">
      <dgm:prSet/>
      <dgm:spPr/>
      <dgm:t>
        <a:bodyPr/>
        <a:lstStyle/>
        <a:p>
          <a:endParaRPr lang="tr-TR"/>
        </a:p>
      </dgm:t>
    </dgm:pt>
    <dgm:pt modelId="{87E71544-AAEA-4AE0-9F65-EFB784A80A37}" type="pres">
      <dgm:prSet presAssocID="{3B75BCA1-79F9-4F54-B7C8-E64761F40D71}" presName="Name0" presStyleCnt="0">
        <dgm:presLayoutVars>
          <dgm:dir/>
          <dgm:animLvl val="lvl"/>
          <dgm:resizeHandles val="exact"/>
        </dgm:presLayoutVars>
      </dgm:prSet>
      <dgm:spPr/>
    </dgm:pt>
    <dgm:pt modelId="{89BA24A5-66E0-402E-970F-86844798072A}" type="pres">
      <dgm:prSet presAssocID="{EC06FB38-DA8A-4E11-9921-172F2B74913D}" presName="composite" presStyleCnt="0"/>
      <dgm:spPr/>
    </dgm:pt>
    <dgm:pt modelId="{9F70364F-49BF-46FB-ABF8-A7153F959803}" type="pres">
      <dgm:prSet presAssocID="{EC06FB38-DA8A-4E11-9921-172F2B74913D}" presName="parTx" presStyleLbl="alignNode1" presStyleIdx="0" presStyleCnt="3" custScaleY="99001">
        <dgm:presLayoutVars>
          <dgm:chMax val="0"/>
          <dgm:chPref val="0"/>
          <dgm:bulletEnabled val="1"/>
        </dgm:presLayoutVars>
      </dgm:prSet>
      <dgm:spPr/>
    </dgm:pt>
    <dgm:pt modelId="{E8A1ADDE-854D-4331-AD73-5F1B29FEF22A}" type="pres">
      <dgm:prSet presAssocID="{EC06FB38-DA8A-4E11-9921-172F2B74913D}" presName="desTx" presStyleLbl="alignAccFollowNode1" presStyleIdx="0" presStyleCnt="3">
        <dgm:presLayoutVars>
          <dgm:bulletEnabled val="1"/>
        </dgm:presLayoutVars>
      </dgm:prSet>
      <dgm:spPr/>
    </dgm:pt>
    <dgm:pt modelId="{12AB8AB3-897A-494B-BDFB-26FA033C7C80}" type="pres">
      <dgm:prSet presAssocID="{EA8A98E1-7A0D-4294-ADA0-20E50DD53644}" presName="space" presStyleCnt="0"/>
      <dgm:spPr/>
    </dgm:pt>
    <dgm:pt modelId="{E55BF984-5602-4165-8CB3-05B0D7CC27D5}" type="pres">
      <dgm:prSet presAssocID="{94DB3367-901E-4BF3-9E16-593535BA33D1}" presName="composite" presStyleCnt="0"/>
      <dgm:spPr/>
    </dgm:pt>
    <dgm:pt modelId="{9ABFD1C8-5A4A-447D-85FF-156F280D5137}" type="pres">
      <dgm:prSet presAssocID="{94DB3367-901E-4BF3-9E16-593535BA33D1}" presName="parTx" presStyleLbl="alignNode1" presStyleIdx="1" presStyleCnt="3">
        <dgm:presLayoutVars>
          <dgm:chMax val="0"/>
          <dgm:chPref val="0"/>
          <dgm:bulletEnabled val="1"/>
        </dgm:presLayoutVars>
      </dgm:prSet>
      <dgm:spPr/>
    </dgm:pt>
    <dgm:pt modelId="{789BFCA4-9E7B-48D9-AC22-682A409F84FA}" type="pres">
      <dgm:prSet presAssocID="{94DB3367-901E-4BF3-9E16-593535BA33D1}" presName="desTx" presStyleLbl="alignAccFollowNode1" presStyleIdx="1" presStyleCnt="3">
        <dgm:presLayoutVars>
          <dgm:bulletEnabled val="1"/>
        </dgm:presLayoutVars>
      </dgm:prSet>
      <dgm:spPr/>
    </dgm:pt>
    <dgm:pt modelId="{2C72A896-4628-4F02-A554-0E9D84A2C5FE}" type="pres">
      <dgm:prSet presAssocID="{DED03ED7-9C8C-422A-8BFA-D6CF2069B665}" presName="space" presStyleCnt="0"/>
      <dgm:spPr/>
    </dgm:pt>
    <dgm:pt modelId="{056B2AC1-1444-4908-82AB-9714A855C3B9}" type="pres">
      <dgm:prSet presAssocID="{7B52CFA1-64A3-47DC-B16F-7F96A3765119}" presName="composite" presStyleCnt="0"/>
      <dgm:spPr/>
    </dgm:pt>
    <dgm:pt modelId="{636B6ED2-4BBB-4115-A950-B95B44F4D749}" type="pres">
      <dgm:prSet presAssocID="{7B52CFA1-64A3-47DC-B16F-7F96A3765119}" presName="parTx" presStyleLbl="alignNode1" presStyleIdx="2" presStyleCnt="3">
        <dgm:presLayoutVars>
          <dgm:chMax val="0"/>
          <dgm:chPref val="0"/>
          <dgm:bulletEnabled val="1"/>
        </dgm:presLayoutVars>
      </dgm:prSet>
      <dgm:spPr/>
    </dgm:pt>
    <dgm:pt modelId="{44E77501-CE73-488D-BC8E-8C4078654E41}" type="pres">
      <dgm:prSet presAssocID="{7B52CFA1-64A3-47DC-B16F-7F96A3765119}" presName="desTx" presStyleLbl="alignAccFollowNode1" presStyleIdx="2" presStyleCnt="3">
        <dgm:presLayoutVars>
          <dgm:bulletEnabled val="1"/>
        </dgm:presLayoutVars>
      </dgm:prSet>
      <dgm:spPr/>
    </dgm:pt>
  </dgm:ptLst>
  <dgm:cxnLst>
    <dgm:cxn modelId="{2ABE3C02-463B-4BBE-A512-892FDF1ADD4B}" srcId="{3B75BCA1-79F9-4F54-B7C8-E64761F40D71}" destId="{7B52CFA1-64A3-47DC-B16F-7F96A3765119}" srcOrd="2" destOrd="0" parTransId="{3D778358-B39F-4213-9053-D0DD80AE6536}" sibTransId="{582EB82F-1FD8-4C6B-8A82-03DA3169AE9E}"/>
    <dgm:cxn modelId="{1849D604-4CAD-4395-8B27-5E4854C46735}" type="presOf" srcId="{EC06FB38-DA8A-4E11-9921-172F2B74913D}" destId="{9F70364F-49BF-46FB-ABF8-A7153F959803}" srcOrd="0" destOrd="0" presId="urn:microsoft.com/office/officeart/2005/8/layout/hList1"/>
    <dgm:cxn modelId="{5308E709-21F6-4F1C-BF47-F75423F58EE6}" type="presOf" srcId="{3B75BCA1-79F9-4F54-B7C8-E64761F40D71}" destId="{87E71544-AAEA-4AE0-9F65-EFB784A80A37}" srcOrd="0" destOrd="0" presId="urn:microsoft.com/office/officeart/2005/8/layout/hList1"/>
    <dgm:cxn modelId="{DDAC9F0D-F903-4E00-B809-68F6E3A26CF2}" type="presOf" srcId="{7B52CFA1-64A3-47DC-B16F-7F96A3765119}" destId="{636B6ED2-4BBB-4115-A950-B95B44F4D749}" srcOrd="0" destOrd="0" presId="urn:microsoft.com/office/officeart/2005/8/layout/hList1"/>
    <dgm:cxn modelId="{32149514-CF6B-4D94-84C2-78CBAD1FB3CA}" srcId="{94DB3367-901E-4BF3-9E16-593535BA33D1}" destId="{FBDBF39B-501E-4EE5-BC36-CAD58C265A74}" srcOrd="0" destOrd="0" parTransId="{F85769E9-F45A-4027-A019-8DB6FE70E826}" sibTransId="{DE82EF2C-3B58-4C17-8510-F3EC4EDDCF63}"/>
    <dgm:cxn modelId="{B2DE2E16-50EF-4342-B6D7-41D7DC7AE32C}" srcId="{EC06FB38-DA8A-4E11-9921-172F2B74913D}" destId="{B6BE4870-DC92-48F9-ABAD-652BFB2B5103}" srcOrd="0" destOrd="0" parTransId="{0D34ACDE-0EE6-4187-97CD-66D0A86BFF8E}" sibTransId="{12E0F4E8-AFD0-495E-876D-4F7B3C8D279D}"/>
    <dgm:cxn modelId="{98EF0E60-54D2-41CC-BD33-BF78EBE0C4FA}" type="presOf" srcId="{40E46F78-A743-4F16-99B5-9BE363448ABE}" destId="{E8A1ADDE-854D-4331-AD73-5F1B29FEF22A}" srcOrd="0" destOrd="2" presId="urn:microsoft.com/office/officeart/2005/8/layout/hList1"/>
    <dgm:cxn modelId="{354ECB65-78CA-42C4-9478-03AD7BC73302}" srcId="{94DB3367-901E-4BF3-9E16-593535BA33D1}" destId="{1308487A-B11B-4B8D-8DB1-79F7043FD444}" srcOrd="1" destOrd="0" parTransId="{786B2FAA-FBB9-4BFF-BA84-99336859043E}" sibTransId="{5E8642CE-D503-4B55-AA88-DFEBB715ECAF}"/>
    <dgm:cxn modelId="{6C6CB151-3450-41FB-8E30-5BDBA415FC98}" type="presOf" srcId="{94DB3367-901E-4BF3-9E16-593535BA33D1}" destId="{9ABFD1C8-5A4A-447D-85FF-156F280D5137}" srcOrd="0" destOrd="0" presId="urn:microsoft.com/office/officeart/2005/8/layout/hList1"/>
    <dgm:cxn modelId="{5FFDB555-AAC9-4B6C-9D59-53A0BCEA4DDD}" srcId="{EC06FB38-DA8A-4E11-9921-172F2B74913D}" destId="{86976987-B508-468F-88AC-A8810E51E49B}" srcOrd="3" destOrd="0" parTransId="{FE270D55-D14B-46CD-8891-177B6AAF0E61}" sibTransId="{1C48D7B7-522C-44DF-B0D2-B9E01729AF18}"/>
    <dgm:cxn modelId="{DDCBFE9D-9F10-40A9-AC7C-5CABF67F769C}" srcId="{3B75BCA1-79F9-4F54-B7C8-E64761F40D71}" destId="{94DB3367-901E-4BF3-9E16-593535BA33D1}" srcOrd="1" destOrd="0" parTransId="{267C5EE2-62FF-4773-88D5-93E33D3A7FC8}" sibTransId="{DED03ED7-9C8C-422A-8BFA-D6CF2069B665}"/>
    <dgm:cxn modelId="{1B48319F-F685-4A92-886D-9C152699CCAE}" type="presOf" srcId="{FBDBF39B-501E-4EE5-BC36-CAD58C265A74}" destId="{789BFCA4-9E7B-48D9-AC22-682A409F84FA}" srcOrd="0" destOrd="0" presId="urn:microsoft.com/office/officeart/2005/8/layout/hList1"/>
    <dgm:cxn modelId="{22DEBFA0-385C-431D-A425-DB1F9550DCA0}" srcId="{EC06FB38-DA8A-4E11-9921-172F2B74913D}" destId="{40E46F78-A743-4F16-99B5-9BE363448ABE}" srcOrd="2" destOrd="0" parTransId="{73617676-C5C2-4398-A235-F91B52270436}" sibTransId="{314B1EFF-772C-41DC-A602-5DC1A74F1F8C}"/>
    <dgm:cxn modelId="{1AD996C0-2126-4AA8-9943-517BAAEB59DB}" type="presOf" srcId="{86976987-B508-468F-88AC-A8810E51E49B}" destId="{E8A1ADDE-854D-4331-AD73-5F1B29FEF22A}" srcOrd="0" destOrd="3" presId="urn:microsoft.com/office/officeart/2005/8/layout/hList1"/>
    <dgm:cxn modelId="{3F80D1C0-BC12-419E-B675-D86710745AF2}" srcId="{3B75BCA1-79F9-4F54-B7C8-E64761F40D71}" destId="{EC06FB38-DA8A-4E11-9921-172F2B74913D}" srcOrd="0" destOrd="0" parTransId="{D7E94E57-9AB7-4391-B44D-DFEA339E3914}" sibTransId="{EA8A98E1-7A0D-4294-ADA0-20E50DD53644}"/>
    <dgm:cxn modelId="{2B77F7D1-C051-4348-B07D-A9A6924117BC}" srcId="{EC06FB38-DA8A-4E11-9921-172F2B74913D}" destId="{F0ED6A41-8BB5-4D59-A25D-5BB5774D1E25}" srcOrd="1" destOrd="0" parTransId="{177F4F9B-6E8C-4F76-9294-89F18C45FBA7}" sibTransId="{A99CB827-A531-4EC9-88B1-61EA38ACE266}"/>
    <dgm:cxn modelId="{8DA5A1DE-8486-40C3-96C8-513281A54C6A}" type="presOf" srcId="{5CED8CAE-9CFF-46ED-B983-27C852FF829E}" destId="{44E77501-CE73-488D-BC8E-8C4078654E41}" srcOrd="0" destOrd="0" presId="urn:microsoft.com/office/officeart/2005/8/layout/hList1"/>
    <dgm:cxn modelId="{3D5715E0-CF72-4769-B2E1-50727476BA94}" srcId="{7B52CFA1-64A3-47DC-B16F-7F96A3765119}" destId="{5CED8CAE-9CFF-46ED-B983-27C852FF829E}" srcOrd="0" destOrd="0" parTransId="{B41E6B1E-8032-47F7-A1A0-93F9F6B440A2}" sibTransId="{A1216CA2-3A16-41A4-9E33-7D1CFC417D95}"/>
    <dgm:cxn modelId="{E24CC3E1-370A-44BF-AAD7-8B6554804C9C}" type="presOf" srcId="{F0ED6A41-8BB5-4D59-A25D-5BB5774D1E25}" destId="{E8A1ADDE-854D-4331-AD73-5F1B29FEF22A}" srcOrd="0" destOrd="1" presId="urn:microsoft.com/office/officeart/2005/8/layout/hList1"/>
    <dgm:cxn modelId="{64CE0CE7-9405-4BCB-8B19-9318DA96886D}" type="presOf" srcId="{1308487A-B11B-4B8D-8DB1-79F7043FD444}" destId="{789BFCA4-9E7B-48D9-AC22-682A409F84FA}" srcOrd="0" destOrd="1" presId="urn:microsoft.com/office/officeart/2005/8/layout/hList1"/>
    <dgm:cxn modelId="{D149DBFC-2826-446D-A5D3-3A989D1EE49A}" type="presOf" srcId="{B6BE4870-DC92-48F9-ABAD-652BFB2B5103}" destId="{E8A1ADDE-854D-4331-AD73-5F1B29FEF22A}" srcOrd="0" destOrd="0" presId="urn:microsoft.com/office/officeart/2005/8/layout/hList1"/>
    <dgm:cxn modelId="{6738E8CA-10BB-4452-82B4-CE119E230350}" type="presParOf" srcId="{87E71544-AAEA-4AE0-9F65-EFB784A80A37}" destId="{89BA24A5-66E0-402E-970F-86844798072A}" srcOrd="0" destOrd="0" presId="urn:microsoft.com/office/officeart/2005/8/layout/hList1"/>
    <dgm:cxn modelId="{7231810E-AC6C-40C8-8E82-D23A4DB1E225}" type="presParOf" srcId="{89BA24A5-66E0-402E-970F-86844798072A}" destId="{9F70364F-49BF-46FB-ABF8-A7153F959803}" srcOrd="0" destOrd="0" presId="urn:microsoft.com/office/officeart/2005/8/layout/hList1"/>
    <dgm:cxn modelId="{3181A79D-DE66-44E6-AB43-87F44CBDEB8F}" type="presParOf" srcId="{89BA24A5-66E0-402E-970F-86844798072A}" destId="{E8A1ADDE-854D-4331-AD73-5F1B29FEF22A}" srcOrd="1" destOrd="0" presId="urn:microsoft.com/office/officeart/2005/8/layout/hList1"/>
    <dgm:cxn modelId="{03104C23-C20C-4958-BE9C-AB74FD3DFA19}" type="presParOf" srcId="{87E71544-AAEA-4AE0-9F65-EFB784A80A37}" destId="{12AB8AB3-897A-494B-BDFB-26FA033C7C80}" srcOrd="1" destOrd="0" presId="urn:microsoft.com/office/officeart/2005/8/layout/hList1"/>
    <dgm:cxn modelId="{E4E7FE4B-81CF-4DE0-8820-42D5309D6D13}" type="presParOf" srcId="{87E71544-AAEA-4AE0-9F65-EFB784A80A37}" destId="{E55BF984-5602-4165-8CB3-05B0D7CC27D5}" srcOrd="2" destOrd="0" presId="urn:microsoft.com/office/officeart/2005/8/layout/hList1"/>
    <dgm:cxn modelId="{FB295565-9B9D-4B2B-A3EA-9D9F6AB5835C}" type="presParOf" srcId="{E55BF984-5602-4165-8CB3-05B0D7CC27D5}" destId="{9ABFD1C8-5A4A-447D-85FF-156F280D5137}" srcOrd="0" destOrd="0" presId="urn:microsoft.com/office/officeart/2005/8/layout/hList1"/>
    <dgm:cxn modelId="{A896D0EB-B4FF-401B-8281-95389D17AC6E}" type="presParOf" srcId="{E55BF984-5602-4165-8CB3-05B0D7CC27D5}" destId="{789BFCA4-9E7B-48D9-AC22-682A409F84FA}" srcOrd="1" destOrd="0" presId="urn:microsoft.com/office/officeart/2005/8/layout/hList1"/>
    <dgm:cxn modelId="{DE1D00CE-8CC3-4D47-AB2B-42EA6B3CF307}" type="presParOf" srcId="{87E71544-AAEA-4AE0-9F65-EFB784A80A37}" destId="{2C72A896-4628-4F02-A554-0E9D84A2C5FE}" srcOrd="3" destOrd="0" presId="urn:microsoft.com/office/officeart/2005/8/layout/hList1"/>
    <dgm:cxn modelId="{835060B9-4DF8-4CE3-BE31-9362C7C017B4}" type="presParOf" srcId="{87E71544-AAEA-4AE0-9F65-EFB784A80A37}" destId="{056B2AC1-1444-4908-82AB-9714A855C3B9}" srcOrd="4" destOrd="0" presId="urn:microsoft.com/office/officeart/2005/8/layout/hList1"/>
    <dgm:cxn modelId="{0D7E4119-5DE6-4FC3-A4B6-85C4A0A10BD9}" type="presParOf" srcId="{056B2AC1-1444-4908-82AB-9714A855C3B9}" destId="{636B6ED2-4BBB-4115-A950-B95B44F4D749}" srcOrd="0" destOrd="0" presId="urn:microsoft.com/office/officeart/2005/8/layout/hList1"/>
    <dgm:cxn modelId="{373C3E3A-9CE4-4C77-91DA-3C99EFBD4608}" type="presParOf" srcId="{056B2AC1-1444-4908-82AB-9714A855C3B9}" destId="{44E77501-CE73-488D-BC8E-8C4078654E4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E6716-5B23-4487-91CA-C34EF3CDA235}">
      <dsp:nvSpPr>
        <dsp:cNvPr id="0" name=""/>
        <dsp:cNvSpPr/>
      </dsp:nvSpPr>
      <dsp:spPr>
        <a:xfrm>
          <a:off x="0" y="70937"/>
          <a:ext cx="7731125"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dirty="0"/>
            <a:t>MİKROVASKÜLER</a:t>
          </a:r>
        </a:p>
      </dsp:txBody>
      <dsp:txXfrm>
        <a:off x="26930" y="97867"/>
        <a:ext cx="7677265" cy="497795"/>
      </dsp:txXfrm>
    </dsp:sp>
    <dsp:sp modelId="{2590135B-3201-4AC4-A3C0-EDB487F6D407}">
      <dsp:nvSpPr>
        <dsp:cNvPr id="0" name=""/>
        <dsp:cNvSpPr/>
      </dsp:nvSpPr>
      <dsp:spPr>
        <a:xfrm>
          <a:off x="0" y="622592"/>
          <a:ext cx="7731125"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46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dirty="0"/>
            <a:t>Nefropati</a:t>
          </a:r>
        </a:p>
        <a:p>
          <a:pPr marL="171450" lvl="1" indent="-171450" algn="l" defTabSz="800100">
            <a:lnSpc>
              <a:spcPct val="90000"/>
            </a:lnSpc>
            <a:spcBef>
              <a:spcPct val="0"/>
            </a:spcBef>
            <a:spcAft>
              <a:spcPct val="20000"/>
            </a:spcAft>
            <a:buChar char="•"/>
          </a:pPr>
          <a:r>
            <a:rPr lang="tr-TR" sz="1800" kern="1200" dirty="0"/>
            <a:t>Nöropati</a:t>
          </a:r>
        </a:p>
        <a:p>
          <a:pPr marL="171450" lvl="1" indent="-171450" algn="l" defTabSz="800100">
            <a:lnSpc>
              <a:spcPct val="90000"/>
            </a:lnSpc>
            <a:spcBef>
              <a:spcPct val="0"/>
            </a:spcBef>
            <a:spcAft>
              <a:spcPct val="20000"/>
            </a:spcAft>
            <a:buChar char="•"/>
          </a:pPr>
          <a:r>
            <a:rPr lang="tr-TR" sz="1800" kern="1200" dirty="0"/>
            <a:t>Retinopati</a:t>
          </a:r>
        </a:p>
      </dsp:txBody>
      <dsp:txXfrm>
        <a:off x="0" y="622592"/>
        <a:ext cx="7731125" cy="928395"/>
      </dsp:txXfrm>
    </dsp:sp>
    <dsp:sp modelId="{69CF8EFC-04A9-443E-BCF5-289CCAEB3F0E}">
      <dsp:nvSpPr>
        <dsp:cNvPr id="0" name=""/>
        <dsp:cNvSpPr/>
      </dsp:nvSpPr>
      <dsp:spPr>
        <a:xfrm>
          <a:off x="0" y="1550987"/>
          <a:ext cx="7731125"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dirty="0"/>
            <a:t>MAKROVASKÜLER</a:t>
          </a:r>
        </a:p>
      </dsp:txBody>
      <dsp:txXfrm>
        <a:off x="26930" y="1577917"/>
        <a:ext cx="7677265" cy="497795"/>
      </dsp:txXfrm>
    </dsp:sp>
    <dsp:sp modelId="{E6DAC3E9-4469-4937-87AE-8D4D79D42A64}">
      <dsp:nvSpPr>
        <dsp:cNvPr id="0" name=""/>
        <dsp:cNvSpPr/>
      </dsp:nvSpPr>
      <dsp:spPr>
        <a:xfrm>
          <a:off x="0" y="2102642"/>
          <a:ext cx="7731125"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46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dirty="0"/>
            <a:t>KAH</a:t>
          </a:r>
        </a:p>
        <a:p>
          <a:pPr marL="171450" lvl="1" indent="-171450" algn="l" defTabSz="800100">
            <a:lnSpc>
              <a:spcPct val="90000"/>
            </a:lnSpc>
            <a:spcBef>
              <a:spcPct val="0"/>
            </a:spcBef>
            <a:spcAft>
              <a:spcPct val="20000"/>
            </a:spcAft>
            <a:buChar char="•"/>
          </a:pPr>
          <a:r>
            <a:rPr lang="tr-TR" sz="1800" kern="1200" dirty="0"/>
            <a:t>SVO</a:t>
          </a:r>
        </a:p>
        <a:p>
          <a:pPr marL="171450" lvl="1" indent="-171450" algn="l" defTabSz="800100">
            <a:lnSpc>
              <a:spcPct val="90000"/>
            </a:lnSpc>
            <a:spcBef>
              <a:spcPct val="0"/>
            </a:spcBef>
            <a:spcAft>
              <a:spcPct val="20000"/>
            </a:spcAft>
            <a:buChar char="•"/>
          </a:pPr>
          <a:r>
            <a:rPr lang="tr-TR" sz="1800" kern="1200" dirty="0"/>
            <a:t>Periferik arter hastalığı</a:t>
          </a:r>
        </a:p>
      </dsp:txBody>
      <dsp:txXfrm>
        <a:off x="0" y="2102642"/>
        <a:ext cx="7731125" cy="928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9F1B2-B356-4A1B-A2ED-15EF9EEA62A7}">
      <dsp:nvSpPr>
        <dsp:cNvPr id="0" name=""/>
        <dsp:cNvSpPr/>
      </dsp:nvSpPr>
      <dsp:spPr>
        <a:xfrm>
          <a:off x="37" y="76393"/>
          <a:ext cx="3611987" cy="6760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ADRENERJİK</a:t>
          </a:r>
        </a:p>
        <a:p>
          <a:pPr marL="0" lvl="0" indent="0" algn="ctr" defTabSz="711200">
            <a:lnSpc>
              <a:spcPct val="90000"/>
            </a:lnSpc>
            <a:spcBef>
              <a:spcPct val="0"/>
            </a:spcBef>
            <a:spcAft>
              <a:spcPct val="35000"/>
            </a:spcAft>
            <a:buNone/>
          </a:pPr>
          <a:r>
            <a:rPr lang="tr-TR" sz="1600" kern="1200" dirty="0"/>
            <a:t>BELİRTİ VE BULGULAR</a:t>
          </a:r>
        </a:p>
      </dsp:txBody>
      <dsp:txXfrm>
        <a:off x="37" y="76393"/>
        <a:ext cx="3611987" cy="676048"/>
      </dsp:txXfrm>
    </dsp:sp>
    <dsp:sp modelId="{6EE4C597-89BD-46D3-A43A-C48B919DEC05}">
      <dsp:nvSpPr>
        <dsp:cNvPr id="0" name=""/>
        <dsp:cNvSpPr/>
      </dsp:nvSpPr>
      <dsp:spPr>
        <a:xfrm>
          <a:off x="1" y="828835"/>
          <a:ext cx="3611987" cy="2020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Titreme</a:t>
          </a:r>
        </a:p>
        <a:p>
          <a:pPr marL="171450" lvl="1" indent="-171450" algn="l" defTabSz="711200">
            <a:lnSpc>
              <a:spcPct val="90000"/>
            </a:lnSpc>
            <a:spcBef>
              <a:spcPct val="0"/>
            </a:spcBef>
            <a:spcAft>
              <a:spcPct val="15000"/>
            </a:spcAft>
            <a:buChar char="•"/>
          </a:pPr>
          <a:r>
            <a:rPr lang="tr-TR" sz="1600" kern="1200" dirty="0"/>
            <a:t>Soğuk terleme</a:t>
          </a:r>
        </a:p>
        <a:p>
          <a:pPr marL="171450" lvl="1" indent="-171450" algn="l" defTabSz="711200">
            <a:lnSpc>
              <a:spcPct val="90000"/>
            </a:lnSpc>
            <a:spcBef>
              <a:spcPct val="0"/>
            </a:spcBef>
            <a:spcAft>
              <a:spcPct val="15000"/>
            </a:spcAft>
            <a:buChar char="•"/>
          </a:pPr>
          <a:r>
            <a:rPr lang="tr-TR" sz="1600" kern="1200" dirty="0"/>
            <a:t>Anksiyete</a:t>
          </a:r>
        </a:p>
        <a:p>
          <a:pPr marL="171450" lvl="1" indent="-171450" algn="l" defTabSz="711200">
            <a:lnSpc>
              <a:spcPct val="90000"/>
            </a:lnSpc>
            <a:spcBef>
              <a:spcPct val="0"/>
            </a:spcBef>
            <a:spcAft>
              <a:spcPct val="15000"/>
            </a:spcAft>
            <a:buChar char="•"/>
          </a:pPr>
          <a:r>
            <a:rPr lang="tr-TR" sz="1600" kern="1200" dirty="0"/>
            <a:t>Bulantı</a:t>
          </a:r>
        </a:p>
        <a:p>
          <a:pPr marL="171450" lvl="1" indent="-171450" algn="l" defTabSz="711200">
            <a:lnSpc>
              <a:spcPct val="90000"/>
            </a:lnSpc>
            <a:spcBef>
              <a:spcPct val="0"/>
            </a:spcBef>
            <a:spcAft>
              <a:spcPct val="15000"/>
            </a:spcAft>
            <a:buChar char="•"/>
          </a:pPr>
          <a:r>
            <a:rPr lang="tr-TR" sz="1600" kern="1200" dirty="0"/>
            <a:t>Çarpıntı</a:t>
          </a:r>
        </a:p>
        <a:p>
          <a:pPr marL="171450" lvl="1" indent="-171450" algn="l" defTabSz="711200">
            <a:lnSpc>
              <a:spcPct val="90000"/>
            </a:lnSpc>
            <a:spcBef>
              <a:spcPct val="0"/>
            </a:spcBef>
            <a:spcAft>
              <a:spcPct val="15000"/>
            </a:spcAft>
            <a:buChar char="•"/>
          </a:pPr>
          <a:r>
            <a:rPr lang="tr-TR" sz="1600" kern="1200" dirty="0"/>
            <a:t>Acıkma</a:t>
          </a:r>
        </a:p>
        <a:p>
          <a:pPr marL="171450" lvl="1" indent="-171450" algn="l" defTabSz="711200">
            <a:lnSpc>
              <a:spcPct val="90000"/>
            </a:lnSpc>
            <a:spcBef>
              <a:spcPct val="0"/>
            </a:spcBef>
            <a:spcAft>
              <a:spcPct val="15000"/>
            </a:spcAft>
            <a:buChar char="•"/>
          </a:pPr>
          <a:r>
            <a:rPr lang="tr-TR" sz="1600" kern="1200" dirty="0"/>
            <a:t>Uyuşma</a:t>
          </a:r>
        </a:p>
      </dsp:txBody>
      <dsp:txXfrm>
        <a:off x="1" y="828835"/>
        <a:ext cx="3611987" cy="2020320"/>
      </dsp:txXfrm>
    </dsp:sp>
    <dsp:sp modelId="{1AA18271-CBCF-4A66-8A81-426495318544}">
      <dsp:nvSpPr>
        <dsp:cNvPr id="0" name=""/>
        <dsp:cNvSpPr/>
      </dsp:nvSpPr>
      <dsp:spPr>
        <a:xfrm>
          <a:off x="4117703" y="76393"/>
          <a:ext cx="3611987" cy="6760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NÖROGLİKOPENİK BELİRTİ VE BULGULAR</a:t>
          </a:r>
        </a:p>
      </dsp:txBody>
      <dsp:txXfrm>
        <a:off x="4117703" y="76393"/>
        <a:ext cx="3611987" cy="676048"/>
      </dsp:txXfrm>
    </dsp:sp>
    <dsp:sp modelId="{F7461671-E3E8-44AB-A781-C051F658D757}">
      <dsp:nvSpPr>
        <dsp:cNvPr id="0" name=""/>
        <dsp:cNvSpPr/>
      </dsp:nvSpPr>
      <dsp:spPr>
        <a:xfrm>
          <a:off x="4117703" y="752442"/>
          <a:ext cx="3611987" cy="2020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Baş dönmesi</a:t>
          </a:r>
        </a:p>
        <a:p>
          <a:pPr marL="171450" lvl="1" indent="-171450" algn="l" defTabSz="711200">
            <a:lnSpc>
              <a:spcPct val="90000"/>
            </a:lnSpc>
            <a:spcBef>
              <a:spcPct val="0"/>
            </a:spcBef>
            <a:spcAft>
              <a:spcPct val="15000"/>
            </a:spcAft>
            <a:buChar char="•"/>
          </a:pPr>
          <a:r>
            <a:rPr lang="tr-TR" sz="1600" kern="1200" dirty="0"/>
            <a:t>Baş ağrısı</a:t>
          </a:r>
        </a:p>
        <a:p>
          <a:pPr marL="171450" lvl="1" indent="-171450" algn="l" defTabSz="711200">
            <a:lnSpc>
              <a:spcPct val="90000"/>
            </a:lnSpc>
            <a:spcBef>
              <a:spcPct val="0"/>
            </a:spcBef>
            <a:spcAft>
              <a:spcPct val="15000"/>
            </a:spcAft>
            <a:buChar char="•"/>
          </a:pPr>
          <a:r>
            <a:rPr lang="tr-TR" sz="1600" kern="1200" dirty="0"/>
            <a:t>Konsantre olamama</a:t>
          </a:r>
        </a:p>
        <a:p>
          <a:pPr marL="171450" lvl="1" indent="-171450" algn="l" defTabSz="711200">
            <a:lnSpc>
              <a:spcPct val="90000"/>
            </a:lnSpc>
            <a:spcBef>
              <a:spcPct val="0"/>
            </a:spcBef>
            <a:spcAft>
              <a:spcPct val="15000"/>
            </a:spcAft>
            <a:buChar char="•"/>
          </a:pPr>
          <a:r>
            <a:rPr lang="tr-TR" sz="1600" kern="1200" dirty="0"/>
            <a:t>Konuşmada güçlük</a:t>
          </a:r>
        </a:p>
        <a:p>
          <a:pPr marL="171450" lvl="1" indent="-171450" algn="l" defTabSz="711200">
            <a:lnSpc>
              <a:spcPct val="90000"/>
            </a:lnSpc>
            <a:spcBef>
              <a:spcPct val="0"/>
            </a:spcBef>
            <a:spcAft>
              <a:spcPct val="15000"/>
            </a:spcAft>
            <a:buChar char="•"/>
          </a:pPr>
          <a:r>
            <a:rPr lang="tr-TR" sz="1600" kern="1200" dirty="0"/>
            <a:t>Halsizlik</a:t>
          </a:r>
        </a:p>
        <a:p>
          <a:pPr marL="171450" lvl="1" indent="-171450" algn="l" defTabSz="711200">
            <a:lnSpc>
              <a:spcPct val="90000"/>
            </a:lnSpc>
            <a:spcBef>
              <a:spcPct val="0"/>
            </a:spcBef>
            <a:spcAft>
              <a:spcPct val="15000"/>
            </a:spcAft>
            <a:buChar char="•"/>
          </a:pPr>
          <a:r>
            <a:rPr lang="tr-TR" sz="1600" kern="1200" dirty="0"/>
            <a:t>Konfüzyon</a:t>
          </a:r>
        </a:p>
      </dsp:txBody>
      <dsp:txXfrm>
        <a:off x="4117703" y="752442"/>
        <a:ext cx="3611987" cy="2020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0364F-49BF-46FB-ABF8-A7153F959803}">
      <dsp:nvSpPr>
        <dsp:cNvPr id="0" name=""/>
        <dsp:cNvSpPr/>
      </dsp:nvSpPr>
      <dsp:spPr>
        <a:xfrm>
          <a:off x="2415" y="465600"/>
          <a:ext cx="2355577" cy="4172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tr-TR" sz="1000" kern="1200" dirty="0"/>
            <a:t>Çok yüksek riskli(10 yıllık KV ölüm riski&gt;%10)</a:t>
          </a:r>
        </a:p>
      </dsp:txBody>
      <dsp:txXfrm>
        <a:off x="2415" y="465600"/>
        <a:ext cx="2355577" cy="417286"/>
      </dsp:txXfrm>
    </dsp:sp>
    <dsp:sp modelId="{E8A1ADDE-854D-4331-AD73-5F1B29FEF22A}">
      <dsp:nvSpPr>
        <dsp:cNvPr id="0" name=""/>
        <dsp:cNvSpPr/>
      </dsp:nvSpPr>
      <dsp:spPr>
        <a:xfrm>
          <a:off x="2415" y="880781"/>
          <a:ext cx="2355577" cy="22406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tr-TR" sz="1000" kern="1200" dirty="0"/>
            <a:t>Makrovasküler hastalık (sessiz Mİ, sessiz </a:t>
          </a:r>
          <a:r>
            <a:rPr lang="tr-TR" sz="1000" kern="1200" dirty="0" err="1"/>
            <a:t>iskemi</a:t>
          </a:r>
          <a:r>
            <a:rPr lang="tr-TR" sz="1000" kern="1200" dirty="0"/>
            <a:t>, periferik arter hastalığı, karotis arter hastalığı veya serebrovasküler olay)</a:t>
          </a:r>
        </a:p>
        <a:p>
          <a:pPr marL="57150" lvl="1" indent="-57150" algn="l" defTabSz="444500">
            <a:lnSpc>
              <a:spcPct val="90000"/>
            </a:lnSpc>
            <a:spcBef>
              <a:spcPct val="0"/>
            </a:spcBef>
            <a:spcAft>
              <a:spcPct val="15000"/>
            </a:spcAft>
            <a:buChar char="•"/>
          </a:pPr>
          <a:r>
            <a:rPr lang="tr-TR" sz="1000" kern="1200" dirty="0"/>
            <a:t>Diğer hedef organ hasarı (özellikle nefropati ve retinopati)</a:t>
          </a:r>
        </a:p>
        <a:p>
          <a:pPr marL="57150" lvl="1" indent="-57150" algn="l" defTabSz="444500">
            <a:lnSpc>
              <a:spcPct val="90000"/>
            </a:lnSpc>
            <a:spcBef>
              <a:spcPct val="0"/>
            </a:spcBef>
            <a:spcAft>
              <a:spcPct val="15000"/>
            </a:spcAft>
            <a:buChar char="•"/>
          </a:pPr>
          <a:r>
            <a:rPr lang="tr-TR" sz="1000" kern="1200" dirty="0"/>
            <a:t>KVH açısından 3 veya daha fazla sayıda risk faktörü bulunması (yaş, HT, dislipidemi, obezite, sigara, ailede erken koroner olay veya birinci derece akrabalarda serebrovasküler olay)</a:t>
          </a:r>
        </a:p>
        <a:p>
          <a:pPr marL="57150" lvl="1" indent="-57150" algn="l" defTabSz="444500">
            <a:lnSpc>
              <a:spcPct val="90000"/>
            </a:lnSpc>
            <a:spcBef>
              <a:spcPct val="0"/>
            </a:spcBef>
            <a:spcAft>
              <a:spcPct val="15000"/>
            </a:spcAft>
            <a:buChar char="•"/>
          </a:pPr>
          <a:r>
            <a:rPr lang="tr-TR" sz="1000" kern="1200" dirty="0"/>
            <a:t>&gt;20 yıl tip 1 diyabet</a:t>
          </a:r>
        </a:p>
      </dsp:txBody>
      <dsp:txXfrm>
        <a:off x="2415" y="880781"/>
        <a:ext cx="2355577" cy="2240606"/>
      </dsp:txXfrm>
    </dsp:sp>
    <dsp:sp modelId="{9ABFD1C8-5A4A-447D-85FF-156F280D5137}">
      <dsp:nvSpPr>
        <dsp:cNvPr id="0" name=""/>
        <dsp:cNvSpPr/>
      </dsp:nvSpPr>
      <dsp:spPr>
        <a:xfrm>
          <a:off x="2687773" y="462442"/>
          <a:ext cx="2355577" cy="4214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tr-TR" sz="1000" kern="1200" dirty="0"/>
            <a:t>Yüksek riskli (10 yıllık KV ölüm riski %5-10) </a:t>
          </a:r>
        </a:p>
      </dsp:txBody>
      <dsp:txXfrm>
        <a:off x="2687773" y="462442"/>
        <a:ext cx="2355577" cy="421497"/>
      </dsp:txXfrm>
    </dsp:sp>
    <dsp:sp modelId="{789BFCA4-9E7B-48D9-AC22-682A409F84FA}">
      <dsp:nvSpPr>
        <dsp:cNvPr id="0" name=""/>
        <dsp:cNvSpPr/>
      </dsp:nvSpPr>
      <dsp:spPr>
        <a:xfrm>
          <a:off x="2687773" y="883939"/>
          <a:ext cx="2355577" cy="22406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tr-TR" sz="1000" kern="1200" dirty="0"/>
            <a:t>Diyabet süresi 10 yıl veya üzerinde olup hedef organ hasarı olmayan ve</a:t>
          </a:r>
        </a:p>
        <a:p>
          <a:pPr marL="57150" lvl="1" indent="-57150" algn="l" defTabSz="444500">
            <a:lnSpc>
              <a:spcPct val="90000"/>
            </a:lnSpc>
            <a:spcBef>
              <a:spcPct val="0"/>
            </a:spcBef>
            <a:spcAft>
              <a:spcPct val="15000"/>
            </a:spcAft>
            <a:buChar char="•"/>
          </a:pPr>
          <a:r>
            <a:rPr lang="tr-TR" sz="1000" kern="1200" dirty="0"/>
            <a:t>Herhangi bir ek KV risk faktörü olan hastalar</a:t>
          </a:r>
        </a:p>
      </dsp:txBody>
      <dsp:txXfrm>
        <a:off x="2687773" y="883939"/>
        <a:ext cx="2355577" cy="2240606"/>
      </dsp:txXfrm>
    </dsp:sp>
    <dsp:sp modelId="{636B6ED2-4BBB-4115-A950-B95B44F4D749}">
      <dsp:nvSpPr>
        <dsp:cNvPr id="0" name=""/>
        <dsp:cNvSpPr/>
      </dsp:nvSpPr>
      <dsp:spPr>
        <a:xfrm>
          <a:off x="5373131" y="462442"/>
          <a:ext cx="2355577" cy="4214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tr-TR" sz="1000" kern="1200" dirty="0"/>
            <a:t>Orta </a:t>
          </a:r>
          <a:r>
            <a:rPr lang="tr-TR" sz="1000" kern="1200" dirty="0" err="1"/>
            <a:t>rikli</a:t>
          </a:r>
          <a:r>
            <a:rPr lang="tr-TR" sz="1000" kern="1200" dirty="0"/>
            <a:t>(10 yıllık KV ölüm</a:t>
          </a:r>
        </a:p>
        <a:p>
          <a:pPr marL="0" lvl="0" indent="0" algn="ctr" defTabSz="444500">
            <a:lnSpc>
              <a:spcPct val="90000"/>
            </a:lnSpc>
            <a:spcBef>
              <a:spcPct val="0"/>
            </a:spcBef>
            <a:spcAft>
              <a:spcPct val="35000"/>
            </a:spcAft>
            <a:buNone/>
          </a:pPr>
          <a:r>
            <a:rPr lang="tr-TR" sz="1000" kern="1200" dirty="0"/>
            <a:t>riski %1-5)</a:t>
          </a:r>
        </a:p>
      </dsp:txBody>
      <dsp:txXfrm>
        <a:off x="5373131" y="462442"/>
        <a:ext cx="2355577" cy="421497"/>
      </dsp:txXfrm>
    </dsp:sp>
    <dsp:sp modelId="{44E77501-CE73-488D-BC8E-8C4078654E41}">
      <dsp:nvSpPr>
        <dsp:cNvPr id="0" name=""/>
        <dsp:cNvSpPr/>
      </dsp:nvSpPr>
      <dsp:spPr>
        <a:xfrm>
          <a:off x="5373131" y="883939"/>
          <a:ext cx="2355577" cy="22406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tr-TR" sz="1000" kern="1200" dirty="0"/>
            <a:t>Diyabet süresi 10 yıl altında olan ve herhangi bir risk faktörü olmayan 35 yaş altında tip 1 diyabetli veya 50 yaş altı tip 2 diyabetli hastalar </a:t>
          </a:r>
        </a:p>
      </dsp:txBody>
      <dsp:txXfrm>
        <a:off x="5373131" y="883939"/>
        <a:ext cx="2355577" cy="22406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7FAA0-23C2-4A80-B6C0-25B4DCE21785}" type="datetimeFigureOut">
              <a:rPr lang="tr-TR" smtClean="0"/>
              <a:t>12.06.2024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996EA-66C6-4BD4-A5A6-D5C3A791D641}" type="slidenum">
              <a:rPr lang="tr-TR" smtClean="0"/>
              <a:t>‹#›</a:t>
            </a:fld>
            <a:endParaRPr lang="tr-TR"/>
          </a:p>
        </p:txBody>
      </p:sp>
    </p:spTree>
    <p:extLst>
      <p:ext uri="{BB962C8B-B14F-4D97-AF65-F5344CB8AC3E}">
        <p14:creationId xmlns:p14="http://schemas.microsoft.com/office/powerpoint/2010/main" val="212660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Hiperglisemi</a:t>
            </a:r>
            <a:r>
              <a:rPr lang="tr-TR" dirty="0"/>
              <a:t> (ağız kuruluğu, </a:t>
            </a:r>
            <a:r>
              <a:rPr lang="tr-TR" dirty="0" err="1"/>
              <a:t>polidipsi</a:t>
            </a:r>
            <a:r>
              <a:rPr lang="tr-TR" dirty="0"/>
              <a:t>, açlık hissi, </a:t>
            </a:r>
            <a:r>
              <a:rPr lang="tr-TR" dirty="0" err="1"/>
              <a:t>poliüri</a:t>
            </a:r>
            <a:r>
              <a:rPr lang="tr-TR" dirty="0"/>
              <a:t>, kilo kaybı ve yorgunluk gibi)</a:t>
            </a:r>
          </a:p>
        </p:txBody>
      </p:sp>
      <p:sp>
        <p:nvSpPr>
          <p:cNvPr id="4" name="Slayt Numarası Yer Tutucusu 3"/>
          <p:cNvSpPr>
            <a:spLocks noGrp="1"/>
          </p:cNvSpPr>
          <p:nvPr>
            <p:ph type="sldNum" sz="quarter" idx="10"/>
          </p:nvPr>
        </p:nvSpPr>
        <p:spPr/>
        <p:txBody>
          <a:bodyPr/>
          <a:lstStyle/>
          <a:p>
            <a:fld id="{CCE996EA-66C6-4BD4-A5A6-D5C3A791D641}" type="slidenum">
              <a:rPr lang="tr-TR" smtClean="0"/>
              <a:t>12</a:t>
            </a:fld>
            <a:endParaRPr lang="tr-TR"/>
          </a:p>
        </p:txBody>
      </p:sp>
    </p:spTree>
    <p:extLst>
      <p:ext uri="{BB962C8B-B14F-4D97-AF65-F5344CB8AC3E}">
        <p14:creationId xmlns:p14="http://schemas.microsoft.com/office/powerpoint/2010/main" val="49725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Ancak uzun süreli </a:t>
            </a:r>
            <a:r>
              <a:rPr lang="tr-TR" dirty="0" err="1"/>
              <a:t>hiperglisemik</a:t>
            </a:r>
            <a:r>
              <a:rPr lang="tr-TR" dirty="0"/>
              <a:t> seyirde veya </a:t>
            </a:r>
            <a:r>
              <a:rPr lang="el-GR" dirty="0"/>
              <a:t>β-</a:t>
            </a:r>
            <a:r>
              <a:rPr lang="tr-TR" dirty="0"/>
              <a:t>hücre rezervinin azaldığı ileri dönemlerde DKA görülebilir.</a:t>
            </a:r>
          </a:p>
          <a:p>
            <a:endParaRPr lang="tr-TR" dirty="0"/>
          </a:p>
        </p:txBody>
      </p:sp>
      <p:sp>
        <p:nvSpPr>
          <p:cNvPr id="4" name="Slayt Numarası Yer Tutucusu 3"/>
          <p:cNvSpPr>
            <a:spLocks noGrp="1"/>
          </p:cNvSpPr>
          <p:nvPr>
            <p:ph type="sldNum" sz="quarter" idx="10"/>
          </p:nvPr>
        </p:nvSpPr>
        <p:spPr/>
        <p:txBody>
          <a:bodyPr/>
          <a:lstStyle/>
          <a:p>
            <a:fld id="{CCE996EA-66C6-4BD4-A5A6-D5C3A791D641}" type="slidenum">
              <a:rPr lang="tr-TR" smtClean="0"/>
              <a:t>15</a:t>
            </a:fld>
            <a:endParaRPr lang="tr-TR"/>
          </a:p>
        </p:txBody>
      </p:sp>
    </p:spTree>
    <p:extLst>
      <p:ext uri="{BB962C8B-B14F-4D97-AF65-F5344CB8AC3E}">
        <p14:creationId xmlns:p14="http://schemas.microsoft.com/office/powerpoint/2010/main" val="162509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özellikle obez veya kilolu ve ilave risk faktörleri olan)</a:t>
            </a:r>
          </a:p>
        </p:txBody>
      </p:sp>
      <p:sp>
        <p:nvSpPr>
          <p:cNvPr id="4" name="Slayt Numarası Yer Tutucusu 3"/>
          <p:cNvSpPr>
            <a:spLocks noGrp="1"/>
          </p:cNvSpPr>
          <p:nvPr>
            <p:ph type="sldNum" sz="quarter" idx="5"/>
          </p:nvPr>
        </p:nvSpPr>
        <p:spPr/>
        <p:txBody>
          <a:bodyPr/>
          <a:lstStyle/>
          <a:p>
            <a:fld id="{CCE996EA-66C6-4BD4-A5A6-D5C3A791D641}" type="slidenum">
              <a:rPr lang="tr-TR" smtClean="0"/>
              <a:t>20</a:t>
            </a:fld>
            <a:endParaRPr lang="tr-TR"/>
          </a:p>
        </p:txBody>
      </p:sp>
    </p:spTree>
    <p:extLst>
      <p:ext uri="{BB962C8B-B14F-4D97-AF65-F5344CB8AC3E}">
        <p14:creationId xmlns:p14="http://schemas.microsoft.com/office/powerpoint/2010/main" val="277596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RİSK FAKTÖRÜ VARSA 24. HAFTAYI BEKLEMEDEN 1. TRİMESTER DA TARAMA YAPILMALI…Günümüzde GDM tanısı için OGTT dışında, kanıtlanmış başka bir tanı yöntemi bulunmamaktadır </a:t>
            </a:r>
          </a:p>
          <a:p>
            <a:endParaRPr lang="tr-TR" dirty="0"/>
          </a:p>
        </p:txBody>
      </p:sp>
      <p:sp>
        <p:nvSpPr>
          <p:cNvPr id="4" name="Slayt Numarası Yer Tutucusu 3"/>
          <p:cNvSpPr>
            <a:spLocks noGrp="1"/>
          </p:cNvSpPr>
          <p:nvPr>
            <p:ph type="sldNum" sz="quarter" idx="5"/>
          </p:nvPr>
        </p:nvSpPr>
        <p:spPr/>
        <p:txBody>
          <a:bodyPr/>
          <a:lstStyle/>
          <a:p>
            <a:fld id="{CCE996EA-66C6-4BD4-A5A6-D5C3A791D641}" type="slidenum">
              <a:rPr lang="tr-TR" smtClean="0"/>
              <a:t>24</a:t>
            </a:fld>
            <a:endParaRPr lang="tr-TR"/>
          </a:p>
        </p:txBody>
      </p:sp>
    </p:spTree>
    <p:extLst>
      <p:ext uri="{BB962C8B-B14F-4D97-AF65-F5344CB8AC3E}">
        <p14:creationId xmlns:p14="http://schemas.microsoft.com/office/powerpoint/2010/main" val="201212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Akut komplikasyon (DKA, hipoglisemi) , enfeksiyonlar (cilt, ayak, diş, </a:t>
            </a:r>
            <a:r>
              <a:rPr lang="tr-TR" sz="1200" dirty="0" err="1"/>
              <a:t>genitoüriner</a:t>
            </a:r>
            <a:r>
              <a:rPr lang="tr-TR" sz="1200" dirty="0"/>
              <a:t>) Kronik komplikasyonlarla (göz, böbrek, sinir, </a:t>
            </a:r>
            <a:r>
              <a:rPr lang="tr-TR" sz="1200" dirty="0" err="1"/>
              <a:t>genitoüriner</a:t>
            </a:r>
            <a:r>
              <a:rPr lang="tr-TR" sz="1200" dirty="0"/>
              <a:t>, </a:t>
            </a:r>
            <a:r>
              <a:rPr lang="tr-TR" sz="1200" dirty="0" err="1"/>
              <a:t>gastrointestinal</a:t>
            </a:r>
            <a:r>
              <a:rPr lang="tr-TR" sz="1200" dirty="0"/>
              <a:t>, kalp, vasküler hastalık, diyabetik ayak, serebrovasküler olay), Ateroskleroz risk faktörleri (sigara, hipertansiyon, obezite, dislipidemi, aile öyküsü)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Diyabet takip ve tedavisini etkileyebilecek (yaşam tarzı, kültürel, psikososyal, eğitim ve ekonomik) faktörler </a:t>
            </a:r>
          </a:p>
          <a:p>
            <a:endParaRPr lang="tr-TR" dirty="0"/>
          </a:p>
        </p:txBody>
      </p:sp>
      <p:sp>
        <p:nvSpPr>
          <p:cNvPr id="4" name="Slayt Numarası Yer Tutucusu 3"/>
          <p:cNvSpPr>
            <a:spLocks noGrp="1"/>
          </p:cNvSpPr>
          <p:nvPr>
            <p:ph type="sldNum" sz="quarter" idx="5"/>
          </p:nvPr>
        </p:nvSpPr>
        <p:spPr/>
        <p:txBody>
          <a:bodyPr/>
          <a:lstStyle/>
          <a:p>
            <a:fld id="{CCE996EA-66C6-4BD4-A5A6-D5C3A791D641}" type="slidenum">
              <a:rPr lang="tr-TR" smtClean="0"/>
              <a:t>30</a:t>
            </a:fld>
            <a:endParaRPr lang="tr-TR"/>
          </a:p>
        </p:txBody>
      </p:sp>
    </p:spTree>
    <p:extLst>
      <p:ext uri="{BB962C8B-B14F-4D97-AF65-F5344CB8AC3E}">
        <p14:creationId xmlns:p14="http://schemas.microsoft.com/office/powerpoint/2010/main" val="331758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dirty="0" err="1"/>
              <a:t>sklerodaktili</a:t>
            </a:r>
            <a:r>
              <a:rPr lang="tr-TR" dirty="0"/>
              <a:t>, </a:t>
            </a:r>
            <a:r>
              <a:rPr lang="tr-TR" dirty="0" err="1"/>
              <a:t>Dupuytren</a:t>
            </a:r>
            <a:r>
              <a:rPr lang="tr-TR" dirty="0"/>
              <a:t> kontraktürü, karpal tünel yönünden) .. (diyabetik ayak riski yönünden ayak deformitesi, pes </a:t>
            </a:r>
            <a:r>
              <a:rPr lang="tr-TR" dirty="0" err="1"/>
              <a:t>planus</a:t>
            </a:r>
            <a:r>
              <a:rPr lang="tr-TR" dirty="0"/>
              <a:t> </a:t>
            </a:r>
            <a:r>
              <a:rPr lang="tr-TR" dirty="0" err="1"/>
              <a:t>vs</a:t>
            </a:r>
            <a:r>
              <a:rPr lang="tr-TR" dirty="0"/>
              <a:t> için görsel bakı, deri ısısı, nemlilik derecesi, </a:t>
            </a:r>
            <a:r>
              <a:rPr lang="tr-TR" dirty="0" err="1"/>
              <a:t>kalluslar</a:t>
            </a:r>
            <a:r>
              <a:rPr lang="tr-TR" dirty="0"/>
              <a:t>, arteriyel nabızlar, vibrasyon ve pozisyon duyusu, his kusuru değerlendirmesi) (</a:t>
            </a:r>
            <a:r>
              <a:rPr lang="tr-TR" dirty="0" err="1"/>
              <a:t>akantozis</a:t>
            </a:r>
            <a:r>
              <a:rPr lang="tr-TR" dirty="0"/>
              <a:t> </a:t>
            </a:r>
            <a:r>
              <a:rPr lang="tr-TR" dirty="0" err="1"/>
              <a:t>nigrikans</a:t>
            </a:r>
            <a:r>
              <a:rPr lang="tr-TR" dirty="0"/>
              <a:t>, insülin injeksiyon yerlerinde enfeksiyon, </a:t>
            </a:r>
            <a:r>
              <a:rPr lang="tr-TR" dirty="0" err="1"/>
              <a:t>lipoatrofi</a:t>
            </a:r>
            <a:r>
              <a:rPr lang="tr-TR" dirty="0"/>
              <a:t>/ </a:t>
            </a:r>
            <a:r>
              <a:rPr lang="tr-TR" dirty="0" err="1"/>
              <a:t>lipohipertrofi</a:t>
            </a:r>
            <a:r>
              <a:rPr lang="tr-TR" dirty="0"/>
              <a:t> </a:t>
            </a:r>
            <a:r>
              <a:rPr lang="tr-TR" dirty="0" err="1"/>
              <a:t>vb</a:t>
            </a:r>
            <a:r>
              <a:rPr lang="tr-TR" dirty="0"/>
              <a:t> için)</a:t>
            </a:r>
          </a:p>
        </p:txBody>
      </p:sp>
      <p:sp>
        <p:nvSpPr>
          <p:cNvPr id="4" name="Slayt Numarası Yer Tutucusu 3"/>
          <p:cNvSpPr>
            <a:spLocks noGrp="1"/>
          </p:cNvSpPr>
          <p:nvPr>
            <p:ph type="sldNum" sz="quarter" idx="5"/>
          </p:nvPr>
        </p:nvSpPr>
        <p:spPr/>
        <p:txBody>
          <a:bodyPr/>
          <a:lstStyle/>
          <a:p>
            <a:fld id="{CCE996EA-66C6-4BD4-A5A6-D5C3A791D641}" type="slidenum">
              <a:rPr lang="tr-TR" smtClean="0"/>
              <a:t>32</a:t>
            </a:fld>
            <a:endParaRPr lang="tr-TR"/>
          </a:p>
        </p:txBody>
      </p:sp>
    </p:spTree>
    <p:extLst>
      <p:ext uri="{BB962C8B-B14F-4D97-AF65-F5344CB8AC3E}">
        <p14:creationId xmlns:p14="http://schemas.microsoft.com/office/powerpoint/2010/main" val="21668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(diyabet eğitmeni yoksa, eğitimi hekim üstlenmeli)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(davranış terapisi gerekiyorsa)</a:t>
            </a:r>
          </a:p>
          <a:p>
            <a:endParaRPr lang="tr-TR" dirty="0"/>
          </a:p>
        </p:txBody>
      </p:sp>
      <p:sp>
        <p:nvSpPr>
          <p:cNvPr id="4" name="Slayt Numarası Yer Tutucusu 3"/>
          <p:cNvSpPr>
            <a:spLocks noGrp="1"/>
          </p:cNvSpPr>
          <p:nvPr>
            <p:ph type="sldNum" sz="quarter" idx="5"/>
          </p:nvPr>
        </p:nvSpPr>
        <p:spPr/>
        <p:txBody>
          <a:bodyPr/>
          <a:lstStyle/>
          <a:p>
            <a:fld id="{CCE996EA-66C6-4BD4-A5A6-D5C3A791D641}" type="slidenum">
              <a:rPr lang="tr-TR" smtClean="0"/>
              <a:t>33</a:t>
            </a:fld>
            <a:endParaRPr lang="tr-TR"/>
          </a:p>
        </p:txBody>
      </p:sp>
    </p:spTree>
    <p:extLst>
      <p:ext uri="{BB962C8B-B14F-4D97-AF65-F5344CB8AC3E}">
        <p14:creationId xmlns:p14="http://schemas.microsoft.com/office/powerpoint/2010/main" val="236684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(mikro veya makrovasküler), ….. (sigara, HT, dislipidemi, ailede erken KVH öyküsü, KBH, obezite)</a:t>
            </a:r>
          </a:p>
          <a:p>
            <a:endParaRPr lang="tr-TR" dirty="0"/>
          </a:p>
        </p:txBody>
      </p:sp>
      <p:sp>
        <p:nvSpPr>
          <p:cNvPr id="4" name="Slayt Numarası Yer Tutucusu 3"/>
          <p:cNvSpPr>
            <a:spLocks noGrp="1"/>
          </p:cNvSpPr>
          <p:nvPr>
            <p:ph type="sldNum" sz="quarter" idx="5"/>
          </p:nvPr>
        </p:nvSpPr>
        <p:spPr/>
        <p:txBody>
          <a:bodyPr/>
          <a:lstStyle/>
          <a:p>
            <a:fld id="{CCE996EA-66C6-4BD4-A5A6-D5C3A791D641}" type="slidenum">
              <a:rPr lang="tr-TR" smtClean="0"/>
              <a:t>35</a:t>
            </a:fld>
            <a:endParaRPr lang="tr-TR"/>
          </a:p>
        </p:txBody>
      </p:sp>
    </p:spTree>
    <p:extLst>
      <p:ext uri="{BB962C8B-B14F-4D97-AF65-F5344CB8AC3E}">
        <p14:creationId xmlns:p14="http://schemas.microsoft.com/office/powerpoint/2010/main" val="332322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A40C9E75-2707-4672-8087-05E101A05D9A}" type="datetimeFigureOut">
              <a:rPr lang="tr-TR" smtClean="0"/>
              <a:t>12.06.2024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15176251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40C9E75-2707-4672-8087-05E101A05D9A}"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65336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40C9E75-2707-4672-8087-05E101A05D9A}" type="datetimeFigureOut">
              <a:rPr lang="tr-TR" smtClean="0"/>
              <a:t>12.06.2024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22594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40C9E75-2707-4672-8087-05E101A05D9A}" type="datetimeFigureOut">
              <a:rPr lang="tr-TR" smtClean="0"/>
              <a:t>12.06.2024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230984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A40C9E75-2707-4672-8087-05E101A05D9A}" type="datetimeFigureOut">
              <a:rPr lang="tr-TR" smtClean="0"/>
              <a:t>12.06.2024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2319913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A40C9E75-2707-4672-8087-05E101A05D9A}" type="datetimeFigureOut">
              <a:rPr lang="tr-TR" smtClean="0"/>
              <a:t>12.06.2024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380523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A40C9E75-2707-4672-8087-05E101A05D9A}" type="datetimeFigureOut">
              <a:rPr lang="tr-TR" smtClean="0"/>
              <a:t>12.06.2024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1855A52-2054-402B-B395-0E97F1FB93C9}"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189509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40C9E75-2707-4672-8087-05E101A05D9A}" type="datetimeFigureOut">
              <a:rPr lang="tr-TR" smtClean="0"/>
              <a:t>12.06.2024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268828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C9E75-2707-4672-8087-05E101A05D9A}" type="datetimeFigureOut">
              <a:rPr lang="tr-TR" smtClean="0"/>
              <a:t>12.06.2024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389555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A40C9E75-2707-4672-8087-05E101A05D9A}" type="datetimeFigureOut">
              <a:rPr lang="tr-TR" smtClean="0"/>
              <a:t>12.06.2024</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312187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40C9E75-2707-4672-8087-05E101A05D9A}" type="datetimeFigureOut">
              <a:rPr lang="tr-TR" smtClean="0"/>
              <a:t>12.06.2024</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C1855A52-2054-402B-B395-0E97F1FB93C9}" type="slidenum">
              <a:rPr lang="tr-TR" smtClean="0"/>
              <a:t>‹#›</a:t>
            </a:fld>
            <a:endParaRPr lang="tr-TR"/>
          </a:p>
        </p:txBody>
      </p:sp>
    </p:spTree>
    <p:extLst>
      <p:ext uri="{BB962C8B-B14F-4D97-AF65-F5344CB8AC3E}">
        <p14:creationId xmlns:p14="http://schemas.microsoft.com/office/powerpoint/2010/main" val="290479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40C9E75-2707-4672-8087-05E101A05D9A}" type="datetimeFigureOut">
              <a:rPr lang="tr-TR" smtClean="0"/>
              <a:t>12.06.2024</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855A52-2054-402B-B395-0E97F1FB93C9}" type="slidenum">
              <a:rPr lang="tr-TR" smtClean="0"/>
              <a:t>‹#›</a:t>
            </a:fld>
            <a:endParaRPr lang="tr-TR"/>
          </a:p>
        </p:txBody>
      </p:sp>
    </p:spTree>
    <p:extLst>
      <p:ext uri="{BB962C8B-B14F-4D97-AF65-F5344CB8AC3E}">
        <p14:creationId xmlns:p14="http://schemas.microsoft.com/office/powerpoint/2010/main" val="372560529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DA75CD-F2D0-0F00-D806-311A23E0E65A}"/>
              </a:ext>
            </a:extLst>
          </p:cNvPr>
          <p:cNvSpPr>
            <a:spLocks noGrp="1"/>
          </p:cNvSpPr>
          <p:nvPr>
            <p:ph type="title"/>
          </p:nvPr>
        </p:nvSpPr>
        <p:spPr>
          <a:xfrm>
            <a:off x="2231136" y="1641513"/>
            <a:ext cx="7729728" cy="2027104"/>
          </a:xfrm>
        </p:spPr>
        <p:txBody>
          <a:bodyPr>
            <a:normAutofit/>
          </a:bodyPr>
          <a:lstStyle/>
          <a:p>
            <a:r>
              <a:rPr lang="tr-TR" sz="2800" b="1" dirty="0" err="1">
                <a:solidFill>
                  <a:schemeClr val="accent2">
                    <a:lumMod val="75000"/>
                  </a:schemeClr>
                </a:solidFill>
              </a:rPr>
              <a:t>Diyabetes</a:t>
            </a:r>
            <a:r>
              <a:rPr lang="tr-TR" sz="2800" b="1" dirty="0">
                <a:solidFill>
                  <a:schemeClr val="accent2">
                    <a:lumMod val="75000"/>
                  </a:schemeClr>
                </a:solidFill>
              </a:rPr>
              <a:t> </a:t>
            </a:r>
            <a:r>
              <a:rPr lang="tr-TR" sz="2800" b="1" dirty="0" err="1">
                <a:solidFill>
                  <a:schemeClr val="accent2">
                    <a:lumMod val="75000"/>
                  </a:schemeClr>
                </a:solidFill>
              </a:rPr>
              <a:t>Mellitus</a:t>
            </a:r>
            <a:r>
              <a:rPr lang="tr-TR" sz="2800" b="1" dirty="0">
                <a:solidFill>
                  <a:schemeClr val="accent2">
                    <a:lumMod val="75000"/>
                  </a:schemeClr>
                </a:solidFill>
              </a:rPr>
              <a:t>, Diyabet Komplikasyonları ve Metabolik Sendrom </a:t>
            </a:r>
            <a:endParaRPr lang="tr-TR" dirty="0">
              <a:solidFill>
                <a:schemeClr val="accent2">
                  <a:lumMod val="75000"/>
                </a:schemeClr>
              </a:solidFill>
            </a:endParaRPr>
          </a:p>
        </p:txBody>
      </p:sp>
      <p:sp>
        <p:nvSpPr>
          <p:cNvPr id="3" name="İçerik Yer Tutucusu 2">
            <a:extLst>
              <a:ext uri="{FF2B5EF4-FFF2-40B4-BE49-F238E27FC236}">
                <a16:creationId xmlns:a16="http://schemas.microsoft.com/office/drawing/2014/main" id="{2DE5D292-5654-C0F2-3D37-23BD1D1F827B}"/>
              </a:ext>
            </a:extLst>
          </p:cNvPr>
          <p:cNvSpPr>
            <a:spLocks noGrp="1"/>
          </p:cNvSpPr>
          <p:nvPr>
            <p:ph idx="1"/>
          </p:nvPr>
        </p:nvSpPr>
        <p:spPr>
          <a:xfrm>
            <a:off x="6455884" y="4781320"/>
            <a:ext cx="4494882" cy="1299991"/>
          </a:xfrm>
        </p:spPr>
        <p:txBody>
          <a:bodyPr>
            <a:normAutofit/>
          </a:bodyPr>
          <a:lstStyle/>
          <a:p>
            <a:pPr marL="0" indent="0">
              <a:buNone/>
            </a:pPr>
            <a:r>
              <a:rPr lang="tr-TR" dirty="0">
                <a:solidFill>
                  <a:schemeClr val="accent2">
                    <a:lumMod val="75000"/>
                  </a:schemeClr>
                </a:solidFill>
              </a:rPr>
              <a:t>            ARAŞ. GÖR. DR. SEDA KUTLU</a:t>
            </a:r>
          </a:p>
          <a:p>
            <a:pPr marL="0" indent="0">
              <a:buNone/>
            </a:pPr>
            <a:r>
              <a:rPr lang="tr-TR" dirty="0">
                <a:solidFill>
                  <a:schemeClr val="accent2">
                    <a:lumMod val="75000"/>
                  </a:schemeClr>
                </a:solidFill>
              </a:rPr>
              <a:t> KTÜ TIP FAKÜLTESİ AİLE HEKİMLİĞİ A.B.D.</a:t>
            </a:r>
          </a:p>
          <a:p>
            <a:pPr marL="0" indent="0">
              <a:buNone/>
            </a:pPr>
            <a:r>
              <a:rPr lang="tr-TR" dirty="0">
                <a:solidFill>
                  <a:schemeClr val="accent2">
                    <a:lumMod val="75000"/>
                  </a:schemeClr>
                </a:solidFill>
              </a:rPr>
              <a:t>                           12.03.2024</a:t>
            </a:r>
          </a:p>
          <a:p>
            <a:endParaRPr lang="tr-TR" dirty="0"/>
          </a:p>
        </p:txBody>
      </p:sp>
    </p:spTree>
    <p:extLst>
      <p:ext uri="{BB962C8B-B14F-4D97-AF65-F5344CB8AC3E}">
        <p14:creationId xmlns:p14="http://schemas.microsoft.com/office/powerpoint/2010/main" val="11927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4">
            <a:extLst>
              <a:ext uri="{FF2B5EF4-FFF2-40B4-BE49-F238E27FC236}">
                <a16:creationId xmlns:a16="http://schemas.microsoft.com/office/drawing/2014/main" id="{6425DE01-7967-C176-5517-581D32590FEA}"/>
              </a:ext>
            </a:extLst>
          </p:cNvPr>
          <p:cNvPicPr>
            <a:picLocks noChangeAspect="1"/>
          </p:cNvPicPr>
          <p:nvPr/>
        </p:nvPicPr>
        <p:blipFill>
          <a:blip r:embed="rId2"/>
          <a:stretch>
            <a:fillRect/>
          </a:stretch>
        </p:blipFill>
        <p:spPr>
          <a:xfrm>
            <a:off x="2383971" y="849087"/>
            <a:ext cx="7108371" cy="5181600"/>
          </a:xfrm>
          <a:prstGeom prst="rect">
            <a:avLst/>
          </a:prstGeom>
        </p:spPr>
      </p:pic>
    </p:spTree>
    <p:extLst>
      <p:ext uri="{BB962C8B-B14F-4D97-AF65-F5344CB8AC3E}">
        <p14:creationId xmlns:p14="http://schemas.microsoft.com/office/powerpoint/2010/main" val="370580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CCDEDA-7970-2E76-71E6-03AF5E20C62A}"/>
              </a:ext>
            </a:extLst>
          </p:cNvPr>
          <p:cNvSpPr>
            <a:spLocks noGrp="1"/>
          </p:cNvSpPr>
          <p:nvPr>
            <p:ph type="title"/>
          </p:nvPr>
        </p:nvSpPr>
        <p:spPr/>
        <p:txBody>
          <a:bodyPr/>
          <a:lstStyle/>
          <a:p>
            <a:r>
              <a:rPr lang="tr-TR" dirty="0"/>
              <a:t>TİP 1 DİABETES MELLİTUS</a:t>
            </a:r>
          </a:p>
        </p:txBody>
      </p:sp>
      <p:sp>
        <p:nvSpPr>
          <p:cNvPr id="3" name="İçerik Yer Tutucusu 2">
            <a:extLst>
              <a:ext uri="{FF2B5EF4-FFF2-40B4-BE49-F238E27FC236}">
                <a16:creationId xmlns:a16="http://schemas.microsoft.com/office/drawing/2014/main" id="{F458C85E-3BB8-BB86-61D5-E3432277D6D6}"/>
              </a:ext>
            </a:extLst>
          </p:cNvPr>
          <p:cNvSpPr>
            <a:spLocks noGrp="1"/>
          </p:cNvSpPr>
          <p:nvPr>
            <p:ph idx="1"/>
          </p:nvPr>
        </p:nvSpPr>
        <p:spPr/>
        <p:txBody>
          <a:bodyPr>
            <a:normAutofit/>
          </a:bodyPr>
          <a:lstStyle/>
          <a:p>
            <a:r>
              <a:rPr lang="tr-TR" dirty="0"/>
              <a:t>Mutlak insülin eksikliği</a:t>
            </a:r>
          </a:p>
          <a:p>
            <a:r>
              <a:rPr lang="tr-TR" dirty="0"/>
              <a:t>Diyabet olgularının %5-10 kadarı</a:t>
            </a:r>
          </a:p>
          <a:p>
            <a:r>
              <a:rPr lang="tr-TR" dirty="0"/>
              <a:t>%90 otoimmün (</a:t>
            </a:r>
            <a:r>
              <a:rPr lang="tr-TR" dirty="0" err="1"/>
              <a:t>immun</a:t>
            </a:r>
            <a:r>
              <a:rPr lang="tr-TR" dirty="0"/>
              <a:t> aracılı), %10 </a:t>
            </a:r>
            <a:r>
              <a:rPr lang="tr-TR" dirty="0" err="1"/>
              <a:t>non</a:t>
            </a:r>
            <a:r>
              <a:rPr lang="tr-TR" dirty="0"/>
              <a:t>- otoimmün (</a:t>
            </a:r>
            <a:r>
              <a:rPr lang="tr-TR" dirty="0" err="1"/>
              <a:t>idyopatik</a:t>
            </a:r>
            <a:r>
              <a:rPr lang="tr-TR" dirty="0"/>
              <a:t>) </a:t>
            </a:r>
            <a:r>
              <a:rPr lang="el-GR" dirty="0"/>
              <a:t>β-</a:t>
            </a:r>
            <a:r>
              <a:rPr lang="tr-TR" dirty="0"/>
              <a:t>hücre yıkımı </a:t>
            </a:r>
          </a:p>
        </p:txBody>
      </p:sp>
      <p:pic>
        <p:nvPicPr>
          <p:cNvPr id="5" name="Resim 4">
            <a:extLst>
              <a:ext uri="{FF2B5EF4-FFF2-40B4-BE49-F238E27FC236}">
                <a16:creationId xmlns:a16="http://schemas.microsoft.com/office/drawing/2014/main" id="{22AD38A3-628A-3921-9E94-AC09D8905365}"/>
              </a:ext>
            </a:extLst>
          </p:cNvPr>
          <p:cNvPicPr>
            <a:picLocks noChangeAspect="1"/>
          </p:cNvPicPr>
          <p:nvPr/>
        </p:nvPicPr>
        <p:blipFill>
          <a:blip r:embed="rId2"/>
          <a:stretch>
            <a:fillRect/>
          </a:stretch>
        </p:blipFill>
        <p:spPr>
          <a:xfrm>
            <a:off x="3294159" y="3869675"/>
            <a:ext cx="5912154" cy="2857647"/>
          </a:xfrm>
          <a:prstGeom prst="rect">
            <a:avLst/>
          </a:prstGeom>
        </p:spPr>
      </p:pic>
    </p:spTree>
    <p:extLst>
      <p:ext uri="{BB962C8B-B14F-4D97-AF65-F5344CB8AC3E}">
        <p14:creationId xmlns:p14="http://schemas.microsoft.com/office/powerpoint/2010/main" val="324290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50210E-5064-98C0-8A72-AD29ADBB440A}"/>
              </a:ext>
            </a:extLst>
          </p:cNvPr>
          <p:cNvSpPr>
            <a:spLocks noGrp="1"/>
          </p:cNvSpPr>
          <p:nvPr>
            <p:ph type="title"/>
          </p:nvPr>
        </p:nvSpPr>
        <p:spPr/>
        <p:txBody>
          <a:bodyPr/>
          <a:lstStyle/>
          <a:p>
            <a:r>
              <a:rPr lang="tr-TR" dirty="0"/>
              <a:t>özellikler</a:t>
            </a:r>
          </a:p>
        </p:txBody>
      </p:sp>
      <p:sp>
        <p:nvSpPr>
          <p:cNvPr id="3" name="İçerik Yer Tutucusu 2">
            <a:extLst>
              <a:ext uri="{FF2B5EF4-FFF2-40B4-BE49-F238E27FC236}">
                <a16:creationId xmlns:a16="http://schemas.microsoft.com/office/drawing/2014/main" id="{75344308-A25D-F149-049D-5844882FF317}"/>
              </a:ext>
            </a:extLst>
          </p:cNvPr>
          <p:cNvSpPr>
            <a:spLocks noGrp="1"/>
          </p:cNvSpPr>
          <p:nvPr>
            <p:ph idx="1"/>
          </p:nvPr>
        </p:nvSpPr>
        <p:spPr>
          <a:xfrm>
            <a:off x="2231136" y="2541320"/>
            <a:ext cx="7729728" cy="3198708"/>
          </a:xfrm>
        </p:spPr>
        <p:txBody>
          <a:bodyPr>
            <a:normAutofit fontScale="92500" lnSpcReduction="10000"/>
          </a:bodyPr>
          <a:lstStyle/>
          <a:p>
            <a:r>
              <a:rPr lang="tr-TR" dirty="0"/>
              <a:t>Akut klinik başlangıç (tanısında A1C’den ziyade APG yüksekliği dikkate alınmalı)</a:t>
            </a:r>
          </a:p>
          <a:p>
            <a:r>
              <a:rPr lang="tr-TR" dirty="0"/>
              <a:t>Genellikle 30 yaşından önce başlar. Okul öncesi (6 yaş civarı), puberte (13 yaş civarı) ve geç adolesan dönemde (20 yaş civarı) üç pik görülür.</a:t>
            </a:r>
          </a:p>
          <a:p>
            <a:r>
              <a:rPr lang="tr-TR" dirty="0"/>
              <a:t>Hiperglisemiye ilişkin semptom ve bulgular aniden ortaya çıkar. </a:t>
            </a:r>
          </a:p>
          <a:p>
            <a:r>
              <a:rPr lang="es-ES" dirty="0"/>
              <a:t>Hastalar sıklıkla zayıf ya da normal kilodadır.</a:t>
            </a:r>
            <a:r>
              <a:rPr lang="tr-TR" b="1" dirty="0"/>
              <a:t>*</a:t>
            </a:r>
          </a:p>
          <a:p>
            <a:r>
              <a:rPr lang="tr-TR" dirty="0"/>
              <a:t>Tip 1 diyabetli bireylerde diğer otoimmün bozukluklar da kliniğe eşlik edebilir (</a:t>
            </a:r>
            <a:r>
              <a:rPr lang="tr-TR" dirty="0" err="1"/>
              <a:t>poliglandüler</a:t>
            </a:r>
            <a:r>
              <a:rPr lang="tr-TR" dirty="0"/>
              <a:t> otoimmün sendrom).</a:t>
            </a:r>
          </a:p>
          <a:p>
            <a:r>
              <a:rPr lang="tr-TR" dirty="0"/>
              <a:t>Tip 1 diyabetli bireyler diyabetik ketoasidoza daha yatkındır. </a:t>
            </a:r>
          </a:p>
        </p:txBody>
      </p:sp>
      <p:sp>
        <p:nvSpPr>
          <p:cNvPr id="4" name="Metin kutusu 3">
            <a:extLst>
              <a:ext uri="{FF2B5EF4-FFF2-40B4-BE49-F238E27FC236}">
                <a16:creationId xmlns:a16="http://schemas.microsoft.com/office/drawing/2014/main" id="{ECB52B99-6A46-0057-CACA-28916F5E2804}"/>
              </a:ext>
            </a:extLst>
          </p:cNvPr>
          <p:cNvSpPr txBox="1"/>
          <p:nvPr/>
        </p:nvSpPr>
        <p:spPr>
          <a:xfrm>
            <a:off x="1153886" y="5617029"/>
            <a:ext cx="9840685" cy="923330"/>
          </a:xfrm>
          <a:prstGeom prst="rect">
            <a:avLst/>
          </a:prstGeom>
          <a:solidFill>
            <a:schemeClr val="accent2">
              <a:lumMod val="40000"/>
              <a:lumOff val="60000"/>
            </a:schemeClr>
          </a:solidFill>
        </p:spPr>
        <p:txBody>
          <a:bodyPr wrap="square" rtlCol="0">
            <a:spAutoFit/>
          </a:bodyPr>
          <a:lstStyle/>
          <a:p>
            <a:r>
              <a:rPr lang="tr-TR" dirty="0"/>
              <a:t>*Son yıllarda fenotip açısından insülin direnci hakim tip 2 diyabete benzeyen, kilolu/obez kişilerde görülen ve </a:t>
            </a:r>
            <a:r>
              <a:rPr lang="tr-TR" b="1" u="sng" dirty="0"/>
              <a:t>’Duble diyabet’, ’Hibrid diyabet’, ’Dual diyabet’ veya ’Tip 3 diyabet</a:t>
            </a:r>
            <a:r>
              <a:rPr lang="tr-TR" dirty="0"/>
              <a:t>’ olarak adlandırılan tip 1 diyabet formu da tanımlanmıştır.</a:t>
            </a:r>
          </a:p>
        </p:txBody>
      </p:sp>
    </p:spTree>
    <p:extLst>
      <p:ext uri="{BB962C8B-B14F-4D97-AF65-F5344CB8AC3E}">
        <p14:creationId xmlns:p14="http://schemas.microsoft.com/office/powerpoint/2010/main" val="25923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260DB3-F8E5-C048-0D5C-E1E7F05A412C}"/>
              </a:ext>
            </a:extLst>
          </p:cNvPr>
          <p:cNvSpPr>
            <a:spLocks noGrp="1"/>
          </p:cNvSpPr>
          <p:nvPr>
            <p:ph type="title"/>
          </p:nvPr>
        </p:nvSpPr>
        <p:spPr/>
        <p:txBody>
          <a:bodyPr/>
          <a:lstStyle/>
          <a:p>
            <a:r>
              <a:rPr lang="tr-TR" dirty="0"/>
              <a:t>Tip 1 dm evreleri</a:t>
            </a:r>
          </a:p>
        </p:txBody>
      </p:sp>
      <p:pic>
        <p:nvPicPr>
          <p:cNvPr id="5" name="İçerik Yer Tutucusu 4">
            <a:extLst>
              <a:ext uri="{FF2B5EF4-FFF2-40B4-BE49-F238E27FC236}">
                <a16:creationId xmlns:a16="http://schemas.microsoft.com/office/drawing/2014/main" id="{28D4AD88-4A75-BDA5-6F75-336563934357}"/>
              </a:ext>
            </a:extLst>
          </p:cNvPr>
          <p:cNvPicPr>
            <a:picLocks noGrp="1" noChangeAspect="1"/>
          </p:cNvPicPr>
          <p:nvPr>
            <p:ph idx="1"/>
          </p:nvPr>
        </p:nvPicPr>
        <p:blipFill>
          <a:blip r:embed="rId2"/>
          <a:stretch>
            <a:fillRect/>
          </a:stretch>
        </p:blipFill>
        <p:spPr>
          <a:xfrm>
            <a:off x="2552518" y="2900296"/>
            <a:ext cx="7086964" cy="2578233"/>
          </a:xfrm>
        </p:spPr>
      </p:pic>
    </p:spTree>
    <p:extLst>
      <p:ext uri="{BB962C8B-B14F-4D97-AF65-F5344CB8AC3E}">
        <p14:creationId xmlns:p14="http://schemas.microsoft.com/office/powerpoint/2010/main" val="121580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DDAACD-4A28-BC0A-0C67-F92BE8683A18}"/>
              </a:ext>
            </a:extLst>
          </p:cNvPr>
          <p:cNvSpPr>
            <a:spLocks noGrp="1"/>
          </p:cNvSpPr>
          <p:nvPr>
            <p:ph type="title"/>
          </p:nvPr>
        </p:nvSpPr>
        <p:spPr/>
        <p:txBody>
          <a:bodyPr/>
          <a:lstStyle/>
          <a:p>
            <a:r>
              <a:rPr lang="tr-TR" dirty="0"/>
              <a:t>TİP 2 DİABETES MELLİTUS</a:t>
            </a:r>
          </a:p>
        </p:txBody>
      </p:sp>
      <p:sp>
        <p:nvSpPr>
          <p:cNvPr id="3" name="İçerik Yer Tutucusu 2">
            <a:extLst>
              <a:ext uri="{FF2B5EF4-FFF2-40B4-BE49-F238E27FC236}">
                <a16:creationId xmlns:a16="http://schemas.microsoft.com/office/drawing/2014/main" id="{FFBC897B-5D22-0F0A-6F57-3174F54FAB82}"/>
              </a:ext>
            </a:extLst>
          </p:cNvPr>
          <p:cNvSpPr>
            <a:spLocks noGrp="1"/>
          </p:cNvSpPr>
          <p:nvPr>
            <p:ph idx="1"/>
          </p:nvPr>
        </p:nvSpPr>
        <p:spPr/>
        <p:txBody>
          <a:bodyPr/>
          <a:lstStyle/>
          <a:p>
            <a:r>
              <a:rPr lang="tr-TR" dirty="0"/>
              <a:t>tüm diyabet olgularının %90-95 kadarı</a:t>
            </a:r>
          </a:p>
          <a:p>
            <a:r>
              <a:rPr lang="tr-TR" dirty="0"/>
              <a:t>İnsülin direnci</a:t>
            </a:r>
          </a:p>
          <a:p>
            <a:r>
              <a:rPr lang="tr-TR" dirty="0"/>
              <a:t>İnsülin sekresyonunda azalma</a:t>
            </a:r>
          </a:p>
          <a:p>
            <a:r>
              <a:rPr lang="tr-TR" dirty="0" err="1"/>
              <a:t>İnkretin</a:t>
            </a:r>
            <a:r>
              <a:rPr lang="tr-TR" dirty="0"/>
              <a:t> hormon yetersizliği </a:t>
            </a:r>
          </a:p>
        </p:txBody>
      </p:sp>
      <p:pic>
        <p:nvPicPr>
          <p:cNvPr id="4" name="Resim 3">
            <a:extLst>
              <a:ext uri="{FF2B5EF4-FFF2-40B4-BE49-F238E27FC236}">
                <a16:creationId xmlns:a16="http://schemas.microsoft.com/office/drawing/2014/main" id="{83BFEE5D-EF1A-BAFA-CC7C-3E0AFB4A5FD2}"/>
              </a:ext>
            </a:extLst>
          </p:cNvPr>
          <p:cNvPicPr>
            <a:picLocks noChangeAspect="1"/>
          </p:cNvPicPr>
          <p:nvPr/>
        </p:nvPicPr>
        <p:blipFill>
          <a:blip r:embed="rId2"/>
          <a:stretch>
            <a:fillRect/>
          </a:stretch>
        </p:blipFill>
        <p:spPr>
          <a:xfrm>
            <a:off x="7213632" y="3956750"/>
            <a:ext cx="4066384" cy="2267909"/>
          </a:xfrm>
          <a:prstGeom prst="rect">
            <a:avLst/>
          </a:prstGeom>
        </p:spPr>
      </p:pic>
    </p:spTree>
    <p:extLst>
      <p:ext uri="{BB962C8B-B14F-4D97-AF65-F5344CB8AC3E}">
        <p14:creationId xmlns:p14="http://schemas.microsoft.com/office/powerpoint/2010/main" val="230966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B59B59-C721-BFA2-FB67-A4F3DA549B92}"/>
              </a:ext>
            </a:extLst>
          </p:cNvPr>
          <p:cNvSpPr>
            <a:spLocks noGrp="1"/>
          </p:cNvSpPr>
          <p:nvPr>
            <p:ph type="title"/>
          </p:nvPr>
        </p:nvSpPr>
        <p:spPr/>
        <p:txBody>
          <a:bodyPr/>
          <a:lstStyle/>
          <a:p>
            <a:r>
              <a:rPr lang="tr-TR" dirty="0"/>
              <a:t>özellikler</a:t>
            </a:r>
          </a:p>
        </p:txBody>
      </p:sp>
      <p:sp>
        <p:nvSpPr>
          <p:cNvPr id="3" name="İçerik Yer Tutucusu 2">
            <a:extLst>
              <a:ext uri="{FF2B5EF4-FFF2-40B4-BE49-F238E27FC236}">
                <a16:creationId xmlns:a16="http://schemas.microsoft.com/office/drawing/2014/main" id="{783D890E-4446-BB1C-F474-98B81DA4A4B0}"/>
              </a:ext>
            </a:extLst>
          </p:cNvPr>
          <p:cNvSpPr>
            <a:spLocks noGrp="1"/>
          </p:cNvSpPr>
          <p:nvPr>
            <p:ph idx="1"/>
          </p:nvPr>
        </p:nvSpPr>
        <p:spPr/>
        <p:txBody>
          <a:bodyPr>
            <a:normAutofit fontScale="92500" lnSpcReduction="10000"/>
          </a:bodyPr>
          <a:lstStyle/>
          <a:p>
            <a:r>
              <a:rPr lang="tr-TR" dirty="0"/>
              <a:t>Çoğunlukla 30 yaş sonrası</a:t>
            </a:r>
          </a:p>
          <a:p>
            <a:r>
              <a:rPr lang="tr-TR" dirty="0"/>
              <a:t>Genetik yatkınlık</a:t>
            </a:r>
          </a:p>
          <a:p>
            <a:r>
              <a:rPr lang="tr-TR" dirty="0"/>
              <a:t>Hastalar sıklıkla obez veya fazla kiloludur [beden kütle indeksi (BKİ) &gt;25 kg/m2 ].</a:t>
            </a:r>
          </a:p>
          <a:p>
            <a:r>
              <a:rPr lang="tr-TR" dirty="0"/>
              <a:t>Genellikle sinsi başlangıçlıdır</a:t>
            </a:r>
          </a:p>
          <a:p>
            <a:r>
              <a:rPr lang="tr-TR" dirty="0"/>
              <a:t>Başlangıçta insülin rezervlerinin yeterli olması nedeni ile </a:t>
            </a:r>
            <a:r>
              <a:rPr lang="tr-TR" dirty="0" err="1"/>
              <a:t>DKA’ya</a:t>
            </a:r>
            <a:r>
              <a:rPr lang="tr-TR" dirty="0"/>
              <a:t> yatkın değildir. </a:t>
            </a:r>
          </a:p>
          <a:p>
            <a:r>
              <a:rPr lang="tr-TR" dirty="0"/>
              <a:t>Son yıllarda genç-erişkin yaşta DKA ile başlayan ve tip 2 diyabet kliniği ile devam eden vakaları da artmıştır ve bu durum ’ketoza eğilimli diyabet (</a:t>
            </a:r>
            <a:r>
              <a:rPr lang="tr-TR" dirty="0" err="1"/>
              <a:t>ketosis-prone</a:t>
            </a:r>
            <a:r>
              <a:rPr lang="tr-TR" dirty="0"/>
              <a:t> </a:t>
            </a:r>
            <a:r>
              <a:rPr lang="tr-TR" dirty="0" err="1"/>
              <a:t>diabetes</a:t>
            </a:r>
            <a:r>
              <a:rPr lang="tr-TR" dirty="0"/>
              <a:t>; KPD)’ olarak adlandırılır.</a:t>
            </a:r>
          </a:p>
        </p:txBody>
      </p:sp>
    </p:spTree>
    <p:extLst>
      <p:ext uri="{BB962C8B-B14F-4D97-AF65-F5344CB8AC3E}">
        <p14:creationId xmlns:p14="http://schemas.microsoft.com/office/powerpoint/2010/main" val="330554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F3FDCC-E0A9-625D-CCC4-07FFA9DB3873}"/>
              </a:ext>
            </a:extLst>
          </p:cNvPr>
          <p:cNvSpPr>
            <a:spLocks noGrp="1"/>
          </p:cNvSpPr>
          <p:nvPr>
            <p:ph type="title"/>
          </p:nvPr>
        </p:nvSpPr>
        <p:spPr/>
        <p:txBody>
          <a:bodyPr/>
          <a:lstStyle/>
          <a:p>
            <a:r>
              <a:rPr lang="tr-TR" dirty="0"/>
              <a:t>GESTASYONEL DİABETES MELLİTUS </a:t>
            </a:r>
          </a:p>
        </p:txBody>
      </p:sp>
      <p:sp>
        <p:nvSpPr>
          <p:cNvPr id="3" name="İçerik Yer Tutucusu 2">
            <a:extLst>
              <a:ext uri="{FF2B5EF4-FFF2-40B4-BE49-F238E27FC236}">
                <a16:creationId xmlns:a16="http://schemas.microsoft.com/office/drawing/2014/main" id="{81233157-10FA-7CA9-7D8F-CFFC02602D77}"/>
              </a:ext>
            </a:extLst>
          </p:cNvPr>
          <p:cNvSpPr>
            <a:spLocks noGrp="1"/>
          </p:cNvSpPr>
          <p:nvPr>
            <p:ph idx="1"/>
          </p:nvPr>
        </p:nvSpPr>
        <p:spPr>
          <a:xfrm>
            <a:off x="2231136" y="2638044"/>
            <a:ext cx="4746607" cy="3101983"/>
          </a:xfrm>
        </p:spPr>
        <p:txBody>
          <a:bodyPr/>
          <a:lstStyle/>
          <a:p>
            <a:r>
              <a:rPr lang="tr-TR" dirty="0"/>
              <a:t>Genellikle asemptomatik bir durumdur ve OGTT ile taranarak saptanır.</a:t>
            </a:r>
          </a:p>
          <a:p>
            <a:r>
              <a:rPr lang="tr-TR" dirty="0"/>
              <a:t>Doğumla birlikte sıklıkla düzelir, ancak daha sonraki gebeliklerde tekrarlar. </a:t>
            </a:r>
          </a:p>
          <a:p>
            <a:r>
              <a:rPr lang="tr-TR" dirty="0"/>
              <a:t>Genellikle altta yatan bir beta hücre disfonksiyonunun habercisi olup tip 2 diyabetin ilerleyen yıllarda görülmesi bakımından önemli bir risk faktörüdür.</a:t>
            </a:r>
          </a:p>
          <a:p>
            <a:endParaRPr lang="tr-TR" dirty="0"/>
          </a:p>
        </p:txBody>
      </p:sp>
      <p:pic>
        <p:nvPicPr>
          <p:cNvPr id="5" name="Resim 4">
            <a:extLst>
              <a:ext uri="{FF2B5EF4-FFF2-40B4-BE49-F238E27FC236}">
                <a16:creationId xmlns:a16="http://schemas.microsoft.com/office/drawing/2014/main" id="{BA6A677A-5518-803C-3780-17549B515681}"/>
              </a:ext>
            </a:extLst>
          </p:cNvPr>
          <p:cNvPicPr>
            <a:picLocks noChangeAspect="1"/>
          </p:cNvPicPr>
          <p:nvPr/>
        </p:nvPicPr>
        <p:blipFill>
          <a:blip r:embed="rId2"/>
          <a:stretch>
            <a:fillRect/>
          </a:stretch>
        </p:blipFill>
        <p:spPr>
          <a:xfrm>
            <a:off x="7095485" y="2638044"/>
            <a:ext cx="4746608" cy="2463927"/>
          </a:xfrm>
          <a:prstGeom prst="rect">
            <a:avLst/>
          </a:prstGeom>
        </p:spPr>
      </p:pic>
    </p:spTree>
    <p:extLst>
      <p:ext uri="{BB962C8B-B14F-4D97-AF65-F5344CB8AC3E}">
        <p14:creationId xmlns:p14="http://schemas.microsoft.com/office/powerpoint/2010/main" val="420501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94E468-DA26-5615-6FFE-55AE9ABF6F30}"/>
              </a:ext>
            </a:extLst>
          </p:cNvPr>
          <p:cNvSpPr>
            <a:spLocks noGrp="1"/>
          </p:cNvSpPr>
          <p:nvPr>
            <p:ph type="title"/>
          </p:nvPr>
        </p:nvSpPr>
        <p:spPr/>
        <p:txBody>
          <a:bodyPr/>
          <a:lstStyle/>
          <a:p>
            <a:r>
              <a:rPr lang="tr-TR" dirty="0"/>
              <a:t>MONOJENİK DİYABET SENDROMLARI</a:t>
            </a:r>
          </a:p>
        </p:txBody>
      </p:sp>
      <p:sp>
        <p:nvSpPr>
          <p:cNvPr id="3" name="İçerik Yer Tutucusu 2">
            <a:extLst>
              <a:ext uri="{FF2B5EF4-FFF2-40B4-BE49-F238E27FC236}">
                <a16:creationId xmlns:a16="http://schemas.microsoft.com/office/drawing/2014/main" id="{080AE1A0-8801-7215-26A6-C35CD18664F6}"/>
              </a:ext>
            </a:extLst>
          </p:cNvPr>
          <p:cNvSpPr>
            <a:spLocks noGrp="1"/>
          </p:cNvSpPr>
          <p:nvPr>
            <p:ph idx="1"/>
          </p:nvPr>
        </p:nvSpPr>
        <p:spPr>
          <a:xfrm>
            <a:off x="2231136" y="2638044"/>
            <a:ext cx="7729728" cy="3101983"/>
          </a:xfrm>
        </p:spPr>
        <p:txBody>
          <a:bodyPr>
            <a:normAutofit lnSpcReduction="10000"/>
          </a:bodyPr>
          <a:lstStyle/>
          <a:p>
            <a:r>
              <a:rPr lang="tr-TR" dirty="0"/>
              <a:t>Neonatal Diyabet</a:t>
            </a:r>
          </a:p>
          <a:p>
            <a:r>
              <a:rPr lang="tr-TR" dirty="0"/>
              <a:t>Gençlerde görülen erişkin tip diyabet (MODY):</a:t>
            </a:r>
          </a:p>
          <a:p>
            <a:pPr marL="0" indent="0">
              <a:buNone/>
            </a:pPr>
            <a:r>
              <a:rPr lang="tr-TR" dirty="0"/>
              <a:t>       insülin sekresyon mekanizmasında defekt</a:t>
            </a:r>
          </a:p>
          <a:p>
            <a:pPr marL="0" indent="0">
              <a:buNone/>
            </a:pPr>
            <a:r>
              <a:rPr lang="tr-TR" dirty="0"/>
              <a:t>       </a:t>
            </a:r>
            <a:r>
              <a:rPr lang="tr-TR" dirty="0" err="1"/>
              <a:t>otoantikorlar</a:t>
            </a:r>
            <a:r>
              <a:rPr lang="tr-TR" dirty="0"/>
              <a:t> negatif</a:t>
            </a:r>
          </a:p>
          <a:p>
            <a:pPr marL="0" indent="0">
              <a:buNone/>
            </a:pPr>
            <a:r>
              <a:rPr lang="tr-TR" dirty="0"/>
              <a:t>       genellikle genç (diyabet başlangıç yaşı &lt;25) </a:t>
            </a:r>
          </a:p>
          <a:p>
            <a:pPr marL="0" indent="0">
              <a:buNone/>
            </a:pPr>
            <a:r>
              <a:rPr lang="tr-TR" dirty="0"/>
              <a:t>       </a:t>
            </a:r>
            <a:r>
              <a:rPr lang="tr-TR" dirty="0" err="1"/>
              <a:t>otozomal</a:t>
            </a:r>
            <a:r>
              <a:rPr lang="tr-TR" dirty="0"/>
              <a:t> dominant geçişli</a:t>
            </a:r>
          </a:p>
          <a:p>
            <a:pPr marL="0" indent="0">
              <a:buNone/>
            </a:pPr>
            <a:r>
              <a:rPr lang="tr-TR" dirty="0"/>
              <a:t>       normal kiloda</a:t>
            </a:r>
          </a:p>
          <a:p>
            <a:pPr marL="0" indent="0">
              <a:buNone/>
            </a:pPr>
            <a:r>
              <a:rPr lang="tr-TR" dirty="0"/>
              <a:t>       insülin direnci olmayan ve pankreas rezervi iyi olan</a:t>
            </a:r>
          </a:p>
        </p:txBody>
      </p:sp>
    </p:spTree>
    <p:extLst>
      <p:ext uri="{BB962C8B-B14F-4D97-AF65-F5344CB8AC3E}">
        <p14:creationId xmlns:p14="http://schemas.microsoft.com/office/powerpoint/2010/main" val="2786003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161C88-F018-28E1-2809-CFB2D849848A}"/>
              </a:ext>
            </a:extLst>
          </p:cNvPr>
          <p:cNvSpPr>
            <a:spLocks noGrp="1"/>
          </p:cNvSpPr>
          <p:nvPr>
            <p:ph type="title"/>
          </p:nvPr>
        </p:nvSpPr>
        <p:spPr/>
        <p:txBody>
          <a:bodyPr/>
          <a:lstStyle/>
          <a:p>
            <a:r>
              <a:rPr lang="tr-TR" dirty="0"/>
              <a:t>Ayırıcı tanı</a:t>
            </a:r>
          </a:p>
        </p:txBody>
      </p:sp>
      <p:sp>
        <p:nvSpPr>
          <p:cNvPr id="3" name="İçerik Yer Tutucusu 2">
            <a:extLst>
              <a:ext uri="{FF2B5EF4-FFF2-40B4-BE49-F238E27FC236}">
                <a16:creationId xmlns:a16="http://schemas.microsoft.com/office/drawing/2014/main" id="{83C90AD6-C237-1E25-5B34-95818667A2C3}"/>
              </a:ext>
            </a:extLst>
          </p:cNvPr>
          <p:cNvSpPr>
            <a:spLocks noGrp="1"/>
          </p:cNvSpPr>
          <p:nvPr>
            <p:ph idx="1"/>
          </p:nvPr>
        </p:nvSpPr>
        <p:spPr/>
        <p:txBody>
          <a:bodyPr/>
          <a:lstStyle/>
          <a:p>
            <a:r>
              <a:rPr lang="tr-TR" dirty="0"/>
              <a:t>Tip 1 diyabet şüphesi varsa C-</a:t>
            </a:r>
            <a:r>
              <a:rPr lang="tr-TR" dirty="0" err="1"/>
              <a:t>peptid</a:t>
            </a:r>
            <a:r>
              <a:rPr lang="tr-TR" dirty="0"/>
              <a:t> düzeyi ve </a:t>
            </a:r>
            <a:r>
              <a:rPr lang="tr-TR" dirty="0" err="1"/>
              <a:t>otoantikorlara</a:t>
            </a:r>
            <a:r>
              <a:rPr lang="tr-TR" dirty="0"/>
              <a:t> bakılarak ayırıcı tanı yapılmalıdır.</a:t>
            </a:r>
          </a:p>
          <a:p>
            <a:r>
              <a:rPr lang="tr-TR" dirty="0"/>
              <a:t>Genç yaşta başlamış, </a:t>
            </a:r>
          </a:p>
          <a:p>
            <a:r>
              <a:rPr lang="tr-TR" dirty="0"/>
              <a:t>insülin direnci saptanmayan, </a:t>
            </a:r>
          </a:p>
          <a:p>
            <a:r>
              <a:rPr lang="tr-TR" dirty="0" err="1"/>
              <a:t>sulfonilüre</a:t>
            </a:r>
            <a:r>
              <a:rPr lang="tr-TR" dirty="0"/>
              <a:t> (SU) grubu ilaçlara aşırı yanıtlı hastalarda MODY akla gelmelidir.</a:t>
            </a:r>
          </a:p>
        </p:txBody>
      </p:sp>
    </p:spTree>
    <p:extLst>
      <p:ext uri="{BB962C8B-B14F-4D97-AF65-F5344CB8AC3E}">
        <p14:creationId xmlns:p14="http://schemas.microsoft.com/office/powerpoint/2010/main" val="333888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2C42EE-8BF3-D27A-8991-B66E5A27718E}"/>
              </a:ext>
            </a:extLst>
          </p:cNvPr>
          <p:cNvSpPr>
            <a:spLocks noGrp="1"/>
          </p:cNvSpPr>
          <p:nvPr>
            <p:ph type="title"/>
          </p:nvPr>
        </p:nvSpPr>
        <p:spPr/>
        <p:txBody>
          <a:bodyPr/>
          <a:lstStyle/>
          <a:p>
            <a:r>
              <a:rPr lang="tr-TR" dirty="0"/>
              <a:t>TİP 1 DİYABET TARAMASI </a:t>
            </a:r>
          </a:p>
        </p:txBody>
      </p:sp>
      <p:sp>
        <p:nvSpPr>
          <p:cNvPr id="3" name="İçerik Yer Tutucusu 2">
            <a:extLst>
              <a:ext uri="{FF2B5EF4-FFF2-40B4-BE49-F238E27FC236}">
                <a16:creationId xmlns:a16="http://schemas.microsoft.com/office/drawing/2014/main" id="{A5202A2F-DFCD-4607-C6BE-30BDF4E63815}"/>
              </a:ext>
            </a:extLst>
          </p:cNvPr>
          <p:cNvSpPr>
            <a:spLocks noGrp="1"/>
          </p:cNvSpPr>
          <p:nvPr>
            <p:ph idx="1"/>
          </p:nvPr>
        </p:nvSpPr>
        <p:spPr/>
        <p:txBody>
          <a:bodyPr/>
          <a:lstStyle/>
          <a:p>
            <a:r>
              <a:rPr lang="nn-NO" dirty="0"/>
              <a:t>Rutin tarama için endikasyon yoktur.</a:t>
            </a:r>
            <a:endParaRPr lang="tr-TR" dirty="0"/>
          </a:p>
          <a:p>
            <a:r>
              <a:rPr lang="tr-TR" dirty="0"/>
              <a:t>Klasik diyabet semptom ve bulguları  mevcut ise tanı amaçlı kan glukoz ölçümü yapılmalıdır.</a:t>
            </a:r>
          </a:p>
          <a:p>
            <a:r>
              <a:rPr lang="tr-TR" dirty="0"/>
              <a:t>Diyabeti akut veya kilo kaybı ile başlayan, zayıf, ailesinde tip 1 diyabet olan kişiler erişkin yaşta da olsalar tip 1 diyabet bakımından araştırılmalıdır.</a:t>
            </a:r>
          </a:p>
          <a:p>
            <a:r>
              <a:rPr lang="tr-TR" dirty="0"/>
              <a:t>Tip 1 diyabetli birinci derece akrabası olan </a:t>
            </a:r>
            <a:r>
              <a:rPr lang="tr-TR" dirty="0" err="1"/>
              <a:t>nondiyabetik</a:t>
            </a:r>
            <a:r>
              <a:rPr lang="tr-TR" dirty="0"/>
              <a:t> bir kişide ≥2 </a:t>
            </a:r>
            <a:r>
              <a:rPr lang="tr-TR" dirty="0" err="1"/>
              <a:t>otoantikorun</a:t>
            </a:r>
            <a:r>
              <a:rPr lang="tr-TR" dirty="0"/>
              <a:t> sebat etmesi, klinik tip 1 diyabet riskinin yüksek olduğunu yansıtır.</a:t>
            </a:r>
          </a:p>
        </p:txBody>
      </p:sp>
    </p:spTree>
    <p:extLst>
      <p:ext uri="{BB962C8B-B14F-4D97-AF65-F5344CB8AC3E}">
        <p14:creationId xmlns:p14="http://schemas.microsoft.com/office/powerpoint/2010/main" val="355707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24F63-DB99-BE6A-03A5-46E2E0E5F298}"/>
              </a:ext>
            </a:extLst>
          </p:cNvPr>
          <p:cNvSpPr>
            <a:spLocks noGrp="1"/>
          </p:cNvSpPr>
          <p:nvPr>
            <p:ph type="title"/>
          </p:nvPr>
        </p:nvSpPr>
        <p:spPr/>
        <p:txBody>
          <a:bodyPr/>
          <a:lstStyle/>
          <a:p>
            <a:r>
              <a:rPr lang="tr-TR" dirty="0"/>
              <a:t>AMAÇ</a:t>
            </a:r>
          </a:p>
        </p:txBody>
      </p:sp>
      <p:sp>
        <p:nvSpPr>
          <p:cNvPr id="3" name="İçerik Yer Tutucusu 2">
            <a:extLst>
              <a:ext uri="{FF2B5EF4-FFF2-40B4-BE49-F238E27FC236}">
                <a16:creationId xmlns:a16="http://schemas.microsoft.com/office/drawing/2014/main" id="{9EA95E56-D09C-B6DA-E4EB-A740E58EFBDC}"/>
              </a:ext>
            </a:extLst>
          </p:cNvPr>
          <p:cNvSpPr>
            <a:spLocks noGrp="1"/>
          </p:cNvSpPr>
          <p:nvPr>
            <p:ph idx="1"/>
          </p:nvPr>
        </p:nvSpPr>
        <p:spPr/>
        <p:txBody>
          <a:bodyPr/>
          <a:lstStyle/>
          <a:p>
            <a:r>
              <a:rPr lang="tr-TR" altLang="tr-TR" dirty="0" err="1">
                <a:latin typeface="Calibri" panose="020F0502020204030204" pitchFamily="34" charset="0"/>
                <a:cs typeface="Times New Roman" panose="02020603050405020304" pitchFamily="18" charset="0"/>
              </a:rPr>
              <a:t>Diyabetes</a:t>
            </a:r>
            <a:r>
              <a:rPr lang="tr-TR" altLang="tr-TR" dirty="0">
                <a:latin typeface="Calibri" panose="020F0502020204030204" pitchFamily="34" charset="0"/>
                <a:cs typeface="Times New Roman" panose="02020603050405020304" pitchFamily="18" charset="0"/>
              </a:rPr>
              <a:t> </a:t>
            </a:r>
            <a:r>
              <a:rPr lang="tr-TR" altLang="tr-TR" dirty="0" err="1">
                <a:latin typeface="Calibri" panose="020F0502020204030204" pitchFamily="34" charset="0"/>
                <a:cs typeface="Times New Roman" panose="02020603050405020304" pitchFamily="18" charset="0"/>
              </a:rPr>
              <a:t>mellitus</a:t>
            </a:r>
            <a:r>
              <a:rPr lang="tr-TR" altLang="tr-TR" dirty="0">
                <a:latin typeface="Calibri" panose="020F0502020204030204" pitchFamily="34" charset="0"/>
                <a:cs typeface="Times New Roman" panose="02020603050405020304" pitchFamily="18" charset="0"/>
              </a:rPr>
              <a:t>(DM) tanısı, taraması ve komplikasyonları ile ilgili bilgi vermek</a:t>
            </a:r>
          </a:p>
          <a:p>
            <a:r>
              <a:rPr lang="tr-TR" altLang="tr-TR" dirty="0">
                <a:latin typeface="Calibri" panose="020F0502020204030204" pitchFamily="34" charset="0"/>
                <a:cs typeface="Times New Roman" panose="02020603050405020304" pitchFamily="18" charset="0"/>
              </a:rPr>
              <a:t>Metabolik Sendrom hakkında bilgi vermek</a:t>
            </a:r>
          </a:p>
          <a:p>
            <a:endParaRPr lang="tr-TR" dirty="0"/>
          </a:p>
        </p:txBody>
      </p:sp>
    </p:spTree>
    <p:extLst>
      <p:ext uri="{BB962C8B-B14F-4D97-AF65-F5344CB8AC3E}">
        <p14:creationId xmlns:p14="http://schemas.microsoft.com/office/powerpoint/2010/main" val="230260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22594C-2E5A-98B6-1B2B-9D89B9CCE41D}"/>
              </a:ext>
            </a:extLst>
          </p:cNvPr>
          <p:cNvSpPr>
            <a:spLocks noGrp="1"/>
          </p:cNvSpPr>
          <p:nvPr>
            <p:ph type="title"/>
          </p:nvPr>
        </p:nvSpPr>
        <p:spPr/>
        <p:txBody>
          <a:bodyPr/>
          <a:lstStyle/>
          <a:p>
            <a:r>
              <a:rPr lang="tr-TR" dirty="0"/>
              <a:t>TİP 2 DİYABET TARAMASI</a:t>
            </a:r>
          </a:p>
        </p:txBody>
      </p:sp>
      <p:sp>
        <p:nvSpPr>
          <p:cNvPr id="3" name="İçerik Yer Tutucusu 2">
            <a:extLst>
              <a:ext uri="{FF2B5EF4-FFF2-40B4-BE49-F238E27FC236}">
                <a16:creationId xmlns:a16="http://schemas.microsoft.com/office/drawing/2014/main" id="{DDE55559-F383-23C1-CA57-61096E80D3B1}"/>
              </a:ext>
            </a:extLst>
          </p:cNvPr>
          <p:cNvSpPr>
            <a:spLocks noGrp="1"/>
          </p:cNvSpPr>
          <p:nvPr>
            <p:ph idx="1"/>
          </p:nvPr>
        </p:nvSpPr>
        <p:spPr/>
        <p:txBody>
          <a:bodyPr>
            <a:normAutofit/>
          </a:bodyPr>
          <a:lstStyle/>
          <a:p>
            <a:r>
              <a:rPr lang="tr-TR" dirty="0"/>
              <a:t>Tüm yetişkinler -demografik ve klinik özelliklerine uygun olarak- tip 2 diyabet risk faktörleri açısından değerlendirilmelidir.</a:t>
            </a:r>
          </a:p>
          <a:p>
            <a:r>
              <a:rPr lang="tr-TR" dirty="0"/>
              <a:t>Tip 2 diyabet riski yüksek çocuk ve adolesanlarda, 10 yaşından itibaren iki yılda bir diyabet taraması yapılmalıdır. </a:t>
            </a:r>
          </a:p>
          <a:p>
            <a:r>
              <a:rPr lang="tr-TR" dirty="0"/>
              <a:t>35 yaşından itibaren tüm bireylerde ve BKİ ≥25 kg/m2 olup diyabet risk faktörleri bulunan bireylerde APG düzeyi ölçülmelidir </a:t>
            </a:r>
          </a:p>
          <a:p>
            <a:r>
              <a:rPr lang="tr-TR" dirty="0"/>
              <a:t>İlave risk faktörleri olan kişiler daha erken yaşta ve daha sık aralıklarda APG veya daha önce prediyabet tanısı almış ya da GDM öyküsü olan bireyler OGTT ile değerlendirilmelidir </a:t>
            </a:r>
          </a:p>
        </p:txBody>
      </p:sp>
    </p:spTree>
    <p:extLst>
      <p:ext uri="{BB962C8B-B14F-4D97-AF65-F5344CB8AC3E}">
        <p14:creationId xmlns:p14="http://schemas.microsoft.com/office/powerpoint/2010/main" val="56416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4">
            <a:extLst>
              <a:ext uri="{FF2B5EF4-FFF2-40B4-BE49-F238E27FC236}">
                <a16:creationId xmlns:a16="http://schemas.microsoft.com/office/drawing/2014/main" id="{56B709D5-0DA4-B92D-3BD2-35F6B23C502D}"/>
              </a:ext>
            </a:extLst>
          </p:cNvPr>
          <p:cNvPicPr>
            <a:picLocks noChangeAspect="1"/>
          </p:cNvPicPr>
          <p:nvPr/>
        </p:nvPicPr>
        <p:blipFill>
          <a:blip r:embed="rId2"/>
          <a:stretch>
            <a:fillRect/>
          </a:stretch>
        </p:blipFill>
        <p:spPr>
          <a:xfrm>
            <a:off x="2144486" y="544287"/>
            <a:ext cx="7772400" cy="5595256"/>
          </a:xfrm>
          <a:prstGeom prst="rect">
            <a:avLst/>
          </a:prstGeom>
        </p:spPr>
      </p:pic>
    </p:spTree>
    <p:extLst>
      <p:ext uri="{BB962C8B-B14F-4D97-AF65-F5344CB8AC3E}">
        <p14:creationId xmlns:p14="http://schemas.microsoft.com/office/powerpoint/2010/main" val="27779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4">
            <a:extLst>
              <a:ext uri="{FF2B5EF4-FFF2-40B4-BE49-F238E27FC236}">
                <a16:creationId xmlns:a16="http://schemas.microsoft.com/office/drawing/2014/main" id="{83A04677-0D34-21AD-F579-7C42FA3E3DF9}"/>
              </a:ext>
            </a:extLst>
          </p:cNvPr>
          <p:cNvPicPr>
            <a:picLocks noChangeAspect="1"/>
          </p:cNvPicPr>
          <p:nvPr/>
        </p:nvPicPr>
        <p:blipFill>
          <a:blip r:embed="rId2"/>
          <a:stretch>
            <a:fillRect/>
          </a:stretch>
        </p:blipFill>
        <p:spPr>
          <a:xfrm rot="5400000">
            <a:off x="3287487" y="-65312"/>
            <a:ext cx="5421085" cy="6945088"/>
          </a:xfrm>
          <a:prstGeom prst="rect">
            <a:avLst/>
          </a:prstGeom>
        </p:spPr>
      </p:pic>
    </p:spTree>
    <p:extLst>
      <p:ext uri="{BB962C8B-B14F-4D97-AF65-F5344CB8AC3E}">
        <p14:creationId xmlns:p14="http://schemas.microsoft.com/office/powerpoint/2010/main" val="16304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D3E84-AB4D-122F-5882-1418508174FF}"/>
              </a:ext>
            </a:extLst>
          </p:cNvPr>
          <p:cNvSpPr>
            <a:spLocks noGrp="1"/>
          </p:cNvSpPr>
          <p:nvPr>
            <p:ph type="title"/>
          </p:nvPr>
        </p:nvSpPr>
        <p:spPr/>
        <p:txBody>
          <a:bodyPr/>
          <a:lstStyle/>
          <a:p>
            <a:r>
              <a:rPr lang="tr-TR" dirty="0"/>
              <a:t>GESTASYONEL DİABETES MELLİTUS TARAMASI </a:t>
            </a:r>
          </a:p>
        </p:txBody>
      </p:sp>
      <p:pic>
        <p:nvPicPr>
          <p:cNvPr id="5" name="İçerik Yer Tutucusu 4">
            <a:extLst>
              <a:ext uri="{FF2B5EF4-FFF2-40B4-BE49-F238E27FC236}">
                <a16:creationId xmlns:a16="http://schemas.microsoft.com/office/drawing/2014/main" id="{031AE932-F181-31C9-3416-E6B0943CC5AC}"/>
              </a:ext>
            </a:extLst>
          </p:cNvPr>
          <p:cNvPicPr>
            <a:picLocks noGrp="1" noChangeAspect="1"/>
          </p:cNvPicPr>
          <p:nvPr>
            <p:ph idx="1"/>
          </p:nvPr>
        </p:nvPicPr>
        <p:blipFill>
          <a:blip r:embed="rId2"/>
          <a:stretch>
            <a:fillRect/>
          </a:stretch>
        </p:blipFill>
        <p:spPr>
          <a:xfrm>
            <a:off x="2474235" y="2638425"/>
            <a:ext cx="7243531" cy="3101975"/>
          </a:xfrm>
        </p:spPr>
      </p:pic>
    </p:spTree>
    <p:extLst>
      <p:ext uri="{BB962C8B-B14F-4D97-AF65-F5344CB8AC3E}">
        <p14:creationId xmlns:p14="http://schemas.microsoft.com/office/powerpoint/2010/main" val="1948742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4">
            <a:extLst>
              <a:ext uri="{FF2B5EF4-FFF2-40B4-BE49-F238E27FC236}">
                <a16:creationId xmlns:a16="http://schemas.microsoft.com/office/drawing/2014/main" id="{EA7ED628-0DFB-D506-B5EF-ED2AA10A375A}"/>
              </a:ext>
            </a:extLst>
          </p:cNvPr>
          <p:cNvPicPr>
            <a:picLocks noChangeAspect="1"/>
          </p:cNvPicPr>
          <p:nvPr/>
        </p:nvPicPr>
        <p:blipFill>
          <a:blip r:embed="rId3"/>
          <a:stretch>
            <a:fillRect/>
          </a:stretch>
        </p:blipFill>
        <p:spPr>
          <a:xfrm>
            <a:off x="2204357" y="674914"/>
            <a:ext cx="7783286" cy="5366657"/>
          </a:xfrm>
          <a:prstGeom prst="rect">
            <a:avLst/>
          </a:prstGeom>
        </p:spPr>
      </p:pic>
    </p:spTree>
    <p:extLst>
      <p:ext uri="{BB962C8B-B14F-4D97-AF65-F5344CB8AC3E}">
        <p14:creationId xmlns:p14="http://schemas.microsoft.com/office/powerpoint/2010/main" val="138417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E9747B0-1303-F16A-B9D4-E1096B651AB7}"/>
              </a:ext>
            </a:extLst>
          </p:cNvPr>
          <p:cNvPicPr>
            <a:picLocks noChangeAspect="1"/>
          </p:cNvPicPr>
          <p:nvPr/>
        </p:nvPicPr>
        <p:blipFill>
          <a:blip r:embed="rId2"/>
          <a:stretch>
            <a:fillRect/>
          </a:stretch>
        </p:blipFill>
        <p:spPr>
          <a:xfrm>
            <a:off x="1916935" y="1366093"/>
            <a:ext cx="8802477" cy="4307594"/>
          </a:xfrm>
          <a:prstGeom prst="rect">
            <a:avLst/>
          </a:prstGeom>
        </p:spPr>
      </p:pic>
    </p:spTree>
    <p:extLst>
      <p:ext uri="{BB962C8B-B14F-4D97-AF65-F5344CB8AC3E}">
        <p14:creationId xmlns:p14="http://schemas.microsoft.com/office/powerpoint/2010/main" val="132338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017EE-97E1-9A6D-DAF4-5AD671BFD3D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2824EE3-BFC1-82D3-D015-0CFD87C6A6CE}"/>
              </a:ext>
            </a:extLst>
          </p:cNvPr>
          <p:cNvSpPr>
            <a:spLocks noGrp="1"/>
          </p:cNvSpPr>
          <p:nvPr>
            <p:ph type="title"/>
          </p:nvPr>
        </p:nvSpPr>
        <p:spPr/>
        <p:txBody>
          <a:bodyPr/>
          <a:lstStyle/>
          <a:p>
            <a:r>
              <a:rPr lang="tr-TR" dirty="0"/>
              <a:t>Gebelik sonrası tarama</a:t>
            </a:r>
          </a:p>
        </p:txBody>
      </p:sp>
      <p:sp>
        <p:nvSpPr>
          <p:cNvPr id="3" name="İçerik Yer Tutucusu 2">
            <a:extLst>
              <a:ext uri="{FF2B5EF4-FFF2-40B4-BE49-F238E27FC236}">
                <a16:creationId xmlns:a16="http://schemas.microsoft.com/office/drawing/2014/main" id="{93F5E4F4-AB8C-7E00-6C72-F703BC6A0104}"/>
              </a:ext>
            </a:extLst>
          </p:cNvPr>
          <p:cNvSpPr>
            <a:spLocks noGrp="1"/>
          </p:cNvSpPr>
          <p:nvPr>
            <p:ph idx="1"/>
          </p:nvPr>
        </p:nvSpPr>
        <p:spPr/>
        <p:txBody>
          <a:bodyPr/>
          <a:lstStyle/>
          <a:p>
            <a:r>
              <a:rPr lang="tr-TR" dirty="0"/>
              <a:t>GDM tanısı almış kadınlarda, </a:t>
            </a:r>
            <a:r>
              <a:rPr lang="tr-TR" dirty="0">
                <a:solidFill>
                  <a:schemeClr val="accent2">
                    <a:lumMod val="75000"/>
                  </a:schemeClr>
                </a:solidFill>
              </a:rPr>
              <a:t>doğumdan sonra 4-12. haftalarda standart 75 g </a:t>
            </a:r>
            <a:r>
              <a:rPr lang="tr-TR" dirty="0" err="1">
                <a:solidFill>
                  <a:schemeClr val="accent2">
                    <a:lumMod val="75000"/>
                  </a:schemeClr>
                </a:solidFill>
              </a:rPr>
              <a:t>glukozlu</a:t>
            </a:r>
            <a:r>
              <a:rPr lang="tr-TR" dirty="0">
                <a:solidFill>
                  <a:schemeClr val="accent2">
                    <a:lumMod val="75000"/>
                  </a:schemeClr>
                </a:solidFill>
              </a:rPr>
              <a:t>, 2 saatlik OGTT </a:t>
            </a:r>
            <a:r>
              <a:rPr lang="tr-TR" dirty="0"/>
              <a:t>yapılmalı ve standart kriterlere göre yorumlanmalıdır.</a:t>
            </a:r>
          </a:p>
          <a:p>
            <a:r>
              <a:rPr lang="tr-TR" dirty="0"/>
              <a:t>GDM öyküsü bulunan kadınlarda, </a:t>
            </a:r>
            <a:r>
              <a:rPr lang="tr-TR" dirty="0">
                <a:solidFill>
                  <a:schemeClr val="accent2">
                    <a:lumMod val="75000"/>
                  </a:schemeClr>
                </a:solidFill>
              </a:rPr>
              <a:t>yaşam boyu 3 yılda bir diyabet taraması </a:t>
            </a:r>
            <a:r>
              <a:rPr lang="tr-TR" dirty="0"/>
              <a:t>yapılması gereklidir. </a:t>
            </a:r>
          </a:p>
          <a:p>
            <a:r>
              <a:rPr lang="tr-TR" dirty="0"/>
              <a:t>GDM öyküsü bulunan kadınlarda </a:t>
            </a:r>
            <a:r>
              <a:rPr lang="tr-TR" dirty="0">
                <a:solidFill>
                  <a:schemeClr val="accent2">
                    <a:lumMod val="75000"/>
                  </a:schemeClr>
                </a:solidFill>
              </a:rPr>
              <a:t>kalıcı tip 2 diyabet riski çok yüksektir. </a:t>
            </a:r>
            <a:r>
              <a:rPr lang="tr-TR" dirty="0"/>
              <a:t>Bu kadınlarda ömür boyu sağlıklı yaşam tarzı girişimleri uygulanmalı ve gerekiyorsa medikal tedavi verilmelidir.</a:t>
            </a:r>
          </a:p>
        </p:txBody>
      </p:sp>
    </p:spTree>
    <p:extLst>
      <p:ext uri="{BB962C8B-B14F-4D97-AF65-F5344CB8AC3E}">
        <p14:creationId xmlns:p14="http://schemas.microsoft.com/office/powerpoint/2010/main" val="51088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169841-3A67-E8A5-A1A8-F673DD5FF423}"/>
              </a:ext>
            </a:extLst>
          </p:cNvPr>
          <p:cNvSpPr>
            <a:spLocks noGrp="1"/>
          </p:cNvSpPr>
          <p:nvPr>
            <p:ph type="title"/>
          </p:nvPr>
        </p:nvSpPr>
        <p:spPr/>
        <p:txBody>
          <a:bodyPr>
            <a:normAutofit fontScale="90000"/>
          </a:bodyPr>
          <a:lstStyle/>
          <a:p>
            <a:r>
              <a:rPr lang="tr-TR" sz="3600" dirty="0"/>
              <a:t>DİYABETLİ HASTALARDA STANDART BAKIM İLKELERİ</a:t>
            </a:r>
          </a:p>
        </p:txBody>
      </p:sp>
      <p:pic>
        <p:nvPicPr>
          <p:cNvPr id="5" name="İçerik Yer Tutucusu 4">
            <a:extLst>
              <a:ext uri="{FF2B5EF4-FFF2-40B4-BE49-F238E27FC236}">
                <a16:creationId xmlns:a16="http://schemas.microsoft.com/office/drawing/2014/main" id="{AA9EF495-AD65-F03A-590B-701A0B178546}"/>
              </a:ext>
            </a:extLst>
          </p:cNvPr>
          <p:cNvPicPr>
            <a:picLocks noGrp="1" noChangeAspect="1"/>
          </p:cNvPicPr>
          <p:nvPr>
            <p:ph idx="1"/>
          </p:nvPr>
        </p:nvPicPr>
        <p:blipFill>
          <a:blip r:embed="rId2"/>
          <a:stretch>
            <a:fillRect/>
          </a:stretch>
        </p:blipFill>
        <p:spPr>
          <a:xfrm>
            <a:off x="2906485" y="2296886"/>
            <a:ext cx="6117771" cy="4136571"/>
          </a:xfrm>
        </p:spPr>
      </p:pic>
    </p:spTree>
    <p:extLst>
      <p:ext uri="{BB962C8B-B14F-4D97-AF65-F5344CB8AC3E}">
        <p14:creationId xmlns:p14="http://schemas.microsoft.com/office/powerpoint/2010/main" val="1860202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6B66C7-3D8A-410A-3442-FDA57A734B7F}"/>
              </a:ext>
            </a:extLst>
          </p:cNvPr>
          <p:cNvSpPr>
            <a:spLocks noGrp="1"/>
          </p:cNvSpPr>
          <p:nvPr>
            <p:ph type="title"/>
          </p:nvPr>
        </p:nvSpPr>
        <p:spPr/>
        <p:txBody>
          <a:bodyPr/>
          <a:lstStyle/>
          <a:p>
            <a:r>
              <a:rPr lang="tr-TR" dirty="0"/>
              <a:t>İlk vizitte</a:t>
            </a:r>
          </a:p>
        </p:txBody>
      </p:sp>
      <p:sp>
        <p:nvSpPr>
          <p:cNvPr id="3" name="İçerik Yer Tutucusu 2">
            <a:extLst>
              <a:ext uri="{FF2B5EF4-FFF2-40B4-BE49-F238E27FC236}">
                <a16:creationId xmlns:a16="http://schemas.microsoft.com/office/drawing/2014/main" id="{D8B1F065-21C7-469D-E213-A7D530B69314}"/>
              </a:ext>
            </a:extLst>
          </p:cNvPr>
          <p:cNvSpPr>
            <a:spLocks noGrp="1"/>
          </p:cNvSpPr>
          <p:nvPr>
            <p:ph idx="1"/>
          </p:nvPr>
        </p:nvSpPr>
        <p:spPr/>
        <p:txBody>
          <a:bodyPr>
            <a:normAutofit fontScale="85000" lnSpcReduction="10000"/>
          </a:bodyPr>
          <a:lstStyle/>
          <a:p>
            <a:r>
              <a:rPr lang="tr-TR" dirty="0"/>
              <a:t> Teşhisin doğrulanması</a:t>
            </a:r>
          </a:p>
          <a:p>
            <a:r>
              <a:rPr lang="tr-TR" dirty="0"/>
              <a:t> Diyabet tipinin belirlenmesi</a:t>
            </a:r>
          </a:p>
          <a:p>
            <a:r>
              <a:rPr lang="tr-TR" dirty="0"/>
              <a:t> Diyabet komplikasyonlarının değerlendirilmesi</a:t>
            </a:r>
          </a:p>
          <a:p>
            <a:r>
              <a:rPr lang="tr-TR" dirty="0"/>
              <a:t> Olası </a:t>
            </a:r>
            <a:r>
              <a:rPr lang="tr-TR" dirty="0" err="1"/>
              <a:t>komorbid</a:t>
            </a:r>
            <a:r>
              <a:rPr lang="tr-TR" dirty="0"/>
              <a:t> durumların değerlendirilmesi</a:t>
            </a:r>
          </a:p>
          <a:p>
            <a:r>
              <a:rPr lang="tr-TR" dirty="0"/>
              <a:t> Diyabet tanısı olan hastalarda tedavi durumunun değerlendirilmesi</a:t>
            </a:r>
          </a:p>
          <a:p>
            <a:r>
              <a:rPr lang="tr-TR" dirty="0"/>
              <a:t> Diyabet yönetim planına hasta ve yakınlarının dahil edilmesine başlanması</a:t>
            </a:r>
          </a:p>
          <a:p>
            <a:r>
              <a:rPr lang="tr-TR" dirty="0"/>
              <a:t> Hastanın diyabet eğitiminin değerlendirilmesi ve geliştirilmesi</a:t>
            </a:r>
          </a:p>
          <a:p>
            <a:r>
              <a:rPr lang="tr-TR" dirty="0"/>
              <a:t> Yaşam tarzı değişiklikleri için eğitim, motivasyon</a:t>
            </a:r>
          </a:p>
          <a:p>
            <a:r>
              <a:rPr lang="tr-TR" dirty="0"/>
              <a:t> Uzun süreli takip için plan oluşturulması</a:t>
            </a:r>
          </a:p>
        </p:txBody>
      </p:sp>
      <p:sp>
        <p:nvSpPr>
          <p:cNvPr id="4" name="Metin kutusu 3">
            <a:extLst>
              <a:ext uri="{FF2B5EF4-FFF2-40B4-BE49-F238E27FC236}">
                <a16:creationId xmlns:a16="http://schemas.microsoft.com/office/drawing/2014/main" id="{D5AE5342-DCBB-2183-9032-334C986018D6}"/>
              </a:ext>
            </a:extLst>
          </p:cNvPr>
          <p:cNvSpPr txBox="1"/>
          <p:nvPr/>
        </p:nvSpPr>
        <p:spPr>
          <a:xfrm>
            <a:off x="1240971" y="5740027"/>
            <a:ext cx="9960429" cy="861774"/>
          </a:xfrm>
          <a:prstGeom prst="rect">
            <a:avLst/>
          </a:prstGeom>
          <a:solidFill>
            <a:schemeClr val="accent2">
              <a:lumMod val="40000"/>
              <a:lumOff val="60000"/>
            </a:schemeClr>
          </a:solidFill>
        </p:spPr>
        <p:txBody>
          <a:bodyPr wrap="square" rtlCol="0">
            <a:spAutoFit/>
          </a:bodyPr>
          <a:lstStyle/>
          <a:p>
            <a:r>
              <a:rPr lang="tr-TR" b="1" dirty="0"/>
              <a:t>*</a:t>
            </a:r>
            <a:r>
              <a:rPr lang="tr-TR" sz="1600" dirty="0"/>
              <a:t>Takip vizitlerinde ise ilk vizitte tespit edilen durumların takibi ile birlikte, genel sağlık durumu, diyabet komplikasyonları, kardiyovasküler risk, hipoglisemi riski ve terapötik hedeflerin hasta ile birlikte değerlendirilerek uzun süreli yönetimin devamlılığı sağlanmalıdır.</a:t>
            </a:r>
          </a:p>
        </p:txBody>
      </p:sp>
    </p:spTree>
    <p:extLst>
      <p:ext uri="{BB962C8B-B14F-4D97-AF65-F5344CB8AC3E}">
        <p14:creationId xmlns:p14="http://schemas.microsoft.com/office/powerpoint/2010/main" val="3803779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2FD6E1-8A82-8FE4-B1C2-AD8D841079DF}"/>
              </a:ext>
            </a:extLst>
          </p:cNvPr>
          <p:cNvSpPr>
            <a:spLocks noGrp="1"/>
          </p:cNvSpPr>
          <p:nvPr>
            <p:ph type="title"/>
          </p:nvPr>
        </p:nvSpPr>
        <p:spPr/>
        <p:txBody>
          <a:bodyPr/>
          <a:lstStyle/>
          <a:p>
            <a:r>
              <a:rPr lang="tr-TR" dirty="0"/>
              <a:t>ANAMNEZ</a:t>
            </a:r>
          </a:p>
        </p:txBody>
      </p:sp>
      <p:sp>
        <p:nvSpPr>
          <p:cNvPr id="3" name="İçerik Yer Tutucusu 2">
            <a:extLst>
              <a:ext uri="{FF2B5EF4-FFF2-40B4-BE49-F238E27FC236}">
                <a16:creationId xmlns:a16="http://schemas.microsoft.com/office/drawing/2014/main" id="{7D7800D4-96B8-9440-B420-0C7CE06788FF}"/>
              </a:ext>
            </a:extLst>
          </p:cNvPr>
          <p:cNvSpPr>
            <a:spLocks noGrp="1"/>
          </p:cNvSpPr>
          <p:nvPr>
            <p:ph idx="1"/>
          </p:nvPr>
        </p:nvSpPr>
        <p:spPr/>
        <p:txBody>
          <a:bodyPr>
            <a:normAutofit fontScale="92500" lnSpcReduction="20000"/>
          </a:bodyPr>
          <a:lstStyle/>
          <a:p>
            <a:r>
              <a:rPr lang="tr-TR" dirty="0"/>
              <a:t>Diyabet tanısı ile ilgili semptomlar, laboratuvar sonuçları ve muayene bulguları</a:t>
            </a:r>
          </a:p>
          <a:p>
            <a:r>
              <a:rPr lang="tr-TR" dirty="0"/>
              <a:t>Daha önceki A1C</a:t>
            </a:r>
          </a:p>
          <a:p>
            <a:r>
              <a:rPr lang="tr-TR" dirty="0"/>
              <a:t>Yeme alışkanlıkları, beslenme durumu, kilo öyküsü, çocuk ve adolesanda büyüme ve gelişme</a:t>
            </a:r>
          </a:p>
          <a:p>
            <a:r>
              <a:rPr lang="tr-TR" dirty="0"/>
              <a:t>Daha önceki tedavi programlarının detayları [beslenme, evde kan glukoz izlemi (SMBG), alışkanlık ve sağlığa ilişkin inançları] </a:t>
            </a:r>
          </a:p>
          <a:p>
            <a:r>
              <a:rPr lang="tr-TR" dirty="0"/>
              <a:t>Almakta olduğu diyabet tedavisi (ilaçlar, öğün planı, SMBG sonuçları) </a:t>
            </a:r>
          </a:p>
          <a:p>
            <a:r>
              <a:rPr lang="tr-TR" dirty="0"/>
              <a:t>Glukoz düzeyini etkileyebilecek diğer ilaçlar </a:t>
            </a:r>
          </a:p>
          <a:p>
            <a:r>
              <a:rPr lang="tr-TR" dirty="0"/>
              <a:t>Egzersiz detayları</a:t>
            </a:r>
          </a:p>
        </p:txBody>
      </p:sp>
    </p:spTree>
    <p:extLst>
      <p:ext uri="{BB962C8B-B14F-4D97-AF65-F5344CB8AC3E}">
        <p14:creationId xmlns:p14="http://schemas.microsoft.com/office/powerpoint/2010/main" val="410544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69C2BE-CDA9-AD74-84EC-2CD94E938E88}"/>
              </a:ext>
            </a:extLst>
          </p:cNvPr>
          <p:cNvSpPr>
            <a:spLocks noGrp="1"/>
          </p:cNvSpPr>
          <p:nvPr>
            <p:ph type="title"/>
          </p:nvPr>
        </p:nvSpPr>
        <p:spPr/>
        <p:txBody>
          <a:bodyPr/>
          <a:lstStyle/>
          <a:p>
            <a:r>
              <a:rPr lang="tr-TR" dirty="0"/>
              <a:t>ÖĞRENİM HEDEFLERİ</a:t>
            </a:r>
          </a:p>
        </p:txBody>
      </p:sp>
      <p:sp>
        <p:nvSpPr>
          <p:cNvPr id="3" name="İçerik Yer Tutucusu 2">
            <a:extLst>
              <a:ext uri="{FF2B5EF4-FFF2-40B4-BE49-F238E27FC236}">
                <a16:creationId xmlns:a16="http://schemas.microsoft.com/office/drawing/2014/main" id="{8B2EA724-4840-9DE2-9FFC-45468ECFF4A3}"/>
              </a:ext>
            </a:extLst>
          </p:cNvPr>
          <p:cNvSpPr>
            <a:spLocks noGrp="1"/>
          </p:cNvSpPr>
          <p:nvPr>
            <p:ph idx="1"/>
          </p:nvPr>
        </p:nvSpPr>
        <p:spPr/>
        <p:txBody>
          <a:bodyPr/>
          <a:lstStyle/>
          <a:p>
            <a:r>
              <a:rPr lang="tr-TR" altLang="tr-TR" dirty="0">
                <a:latin typeface="Calibri" panose="020F0502020204030204" pitchFamily="34" charset="0"/>
                <a:cs typeface="Times New Roman" panose="02020603050405020304" pitchFamily="18" charset="0"/>
              </a:rPr>
              <a:t>DM tanısını koyabilmek</a:t>
            </a:r>
          </a:p>
          <a:p>
            <a:r>
              <a:rPr lang="tr-TR" altLang="tr-TR" dirty="0">
                <a:latin typeface="Calibri" panose="020F0502020204030204" pitchFamily="34" charset="0"/>
                <a:cs typeface="Times New Roman" panose="02020603050405020304" pitchFamily="18" charset="0"/>
              </a:rPr>
              <a:t>DM belirti ve bulgularını açıklayabilmek</a:t>
            </a:r>
          </a:p>
          <a:p>
            <a:r>
              <a:rPr lang="tr-TR" altLang="tr-TR" dirty="0">
                <a:latin typeface="Calibri" panose="020F0502020204030204" pitchFamily="34" charset="0"/>
                <a:cs typeface="Times New Roman" panose="02020603050405020304" pitchFamily="18" charset="0"/>
              </a:rPr>
              <a:t>DM tarama endikasyonlarını sayabilmek</a:t>
            </a:r>
          </a:p>
          <a:p>
            <a:r>
              <a:rPr lang="tr-TR" altLang="tr-TR" dirty="0">
                <a:latin typeface="Calibri" panose="020F0502020204030204" pitchFamily="34" charset="0"/>
                <a:cs typeface="Times New Roman" panose="02020603050405020304" pitchFamily="18" charset="0"/>
              </a:rPr>
              <a:t>Diyabetli hastanın standart bakım ilkelerini öğrenmek</a:t>
            </a:r>
          </a:p>
          <a:p>
            <a:r>
              <a:rPr lang="tr-TR" altLang="tr-TR" dirty="0">
                <a:latin typeface="Calibri" panose="020F0502020204030204" pitchFamily="34" charset="0"/>
                <a:cs typeface="Times New Roman" panose="02020603050405020304" pitchFamily="18" charset="0"/>
              </a:rPr>
              <a:t>DM komplikasyonlarını sayabilmek</a:t>
            </a:r>
          </a:p>
          <a:p>
            <a:r>
              <a:rPr lang="tr-TR" altLang="tr-TR" dirty="0">
                <a:latin typeface="Calibri" panose="020F0502020204030204" pitchFamily="34" charset="0"/>
                <a:cs typeface="Times New Roman" panose="02020603050405020304" pitchFamily="18" charset="0"/>
              </a:rPr>
              <a:t>MS tanı kriterlerini sayabilmek</a:t>
            </a:r>
          </a:p>
          <a:p>
            <a:endParaRPr lang="tr-TR" dirty="0"/>
          </a:p>
        </p:txBody>
      </p:sp>
    </p:spTree>
    <p:extLst>
      <p:ext uri="{BB962C8B-B14F-4D97-AF65-F5344CB8AC3E}">
        <p14:creationId xmlns:p14="http://schemas.microsoft.com/office/powerpoint/2010/main" val="1360562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F02213-2841-4566-AE08-A5A05C9C0B2A}"/>
              </a:ext>
            </a:extLst>
          </p:cNvPr>
          <p:cNvSpPr>
            <a:spLocks noGrp="1"/>
          </p:cNvSpPr>
          <p:nvPr>
            <p:ph type="title"/>
          </p:nvPr>
        </p:nvSpPr>
        <p:spPr>
          <a:xfrm>
            <a:off x="2043953" y="1900517"/>
            <a:ext cx="7916911" cy="53787"/>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A3582384-481F-13A2-206B-7319DA0FE8E3}"/>
              </a:ext>
            </a:extLst>
          </p:cNvPr>
          <p:cNvSpPr>
            <a:spLocks noGrp="1"/>
          </p:cNvSpPr>
          <p:nvPr>
            <p:ph idx="1"/>
          </p:nvPr>
        </p:nvSpPr>
        <p:spPr>
          <a:xfrm>
            <a:off x="2231136" y="2329544"/>
            <a:ext cx="7729728" cy="3820885"/>
          </a:xfrm>
        </p:spPr>
        <p:txBody>
          <a:bodyPr>
            <a:normAutofit/>
          </a:bodyPr>
          <a:lstStyle/>
          <a:p>
            <a:r>
              <a:rPr lang="tr-TR" sz="1900" dirty="0"/>
              <a:t>Akut komplikasyon sıklığı, derecesi ve nedenleri Daha önceki veya şimdiki enfeksiyonlar</a:t>
            </a:r>
          </a:p>
          <a:p>
            <a:r>
              <a:rPr lang="tr-TR" sz="1900" dirty="0"/>
              <a:t>Kronik komplikasyonlarla ilişkili belirtiler ve tedavi detayları</a:t>
            </a:r>
          </a:p>
          <a:p>
            <a:r>
              <a:rPr lang="tr-TR" sz="1900" dirty="0"/>
              <a:t>Ateroskleroz risk faktörleri </a:t>
            </a:r>
          </a:p>
          <a:p>
            <a:r>
              <a:rPr lang="tr-TR" sz="1900" dirty="0"/>
              <a:t>Endokrin ve yeme davranışları ile ilgili diğer hastalıklar </a:t>
            </a:r>
          </a:p>
          <a:p>
            <a:r>
              <a:rPr lang="tr-TR" sz="1900" dirty="0"/>
              <a:t>Diyabet takip ve tedavisini etkileyebilecek faktörler </a:t>
            </a:r>
          </a:p>
          <a:p>
            <a:r>
              <a:rPr lang="tr-TR" sz="1900" dirty="0"/>
              <a:t>Sigara ve alkol alışkanlığı, madde bağımlılığı </a:t>
            </a:r>
          </a:p>
          <a:p>
            <a:r>
              <a:rPr lang="tr-TR" sz="1900" dirty="0"/>
              <a:t>Kontrasepsiyon, </a:t>
            </a:r>
            <a:r>
              <a:rPr lang="tr-TR" sz="1900" dirty="0" err="1"/>
              <a:t>reprodüktif</a:t>
            </a:r>
            <a:r>
              <a:rPr lang="tr-TR" sz="1900" dirty="0"/>
              <a:t> yaşam, seksüel </a:t>
            </a:r>
            <a:r>
              <a:rPr lang="tr-TR" sz="1900" dirty="0" err="1"/>
              <a:t>anamnez</a:t>
            </a:r>
            <a:r>
              <a:rPr lang="tr-TR" sz="1900" dirty="0"/>
              <a:t> </a:t>
            </a:r>
          </a:p>
          <a:p>
            <a:r>
              <a:rPr lang="tr-TR" sz="1900" dirty="0"/>
              <a:t>Ailede diyabet ve diğer hastalıklar sorgulanmalıdır.</a:t>
            </a:r>
          </a:p>
          <a:p>
            <a:endParaRPr lang="tr-TR" dirty="0"/>
          </a:p>
        </p:txBody>
      </p:sp>
    </p:spTree>
    <p:extLst>
      <p:ext uri="{BB962C8B-B14F-4D97-AF65-F5344CB8AC3E}">
        <p14:creationId xmlns:p14="http://schemas.microsoft.com/office/powerpoint/2010/main" val="2753379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24DA63-6B61-90BD-379E-1D790C2FC74D}"/>
              </a:ext>
            </a:extLst>
          </p:cNvPr>
          <p:cNvSpPr>
            <a:spLocks noGrp="1"/>
          </p:cNvSpPr>
          <p:nvPr>
            <p:ph type="title"/>
          </p:nvPr>
        </p:nvSpPr>
        <p:spPr/>
        <p:txBody>
          <a:bodyPr/>
          <a:lstStyle/>
          <a:p>
            <a:r>
              <a:rPr lang="tr-TR" dirty="0"/>
              <a:t>FİZİK MUAYENE </a:t>
            </a:r>
          </a:p>
        </p:txBody>
      </p:sp>
      <p:sp>
        <p:nvSpPr>
          <p:cNvPr id="3" name="İçerik Yer Tutucusu 2">
            <a:extLst>
              <a:ext uri="{FF2B5EF4-FFF2-40B4-BE49-F238E27FC236}">
                <a16:creationId xmlns:a16="http://schemas.microsoft.com/office/drawing/2014/main" id="{275A7E1E-8630-DFD4-B406-A436CBD8DDA1}"/>
              </a:ext>
            </a:extLst>
          </p:cNvPr>
          <p:cNvSpPr>
            <a:spLocks noGrp="1"/>
          </p:cNvSpPr>
          <p:nvPr>
            <p:ph idx="1"/>
          </p:nvPr>
        </p:nvSpPr>
        <p:spPr>
          <a:xfrm>
            <a:off x="2231136" y="2296886"/>
            <a:ext cx="7729728" cy="4267200"/>
          </a:xfrm>
        </p:spPr>
        <p:txBody>
          <a:bodyPr>
            <a:noAutofit/>
          </a:bodyPr>
          <a:lstStyle/>
          <a:p>
            <a:r>
              <a:rPr lang="tr-TR" dirty="0"/>
              <a:t>Boy, kilo ölçümleri (çocuk ve adolesanda büyüme eğrileri ile mukayese) </a:t>
            </a:r>
          </a:p>
          <a:p>
            <a:r>
              <a:rPr lang="tr-TR" dirty="0"/>
              <a:t>Bel çevresi ölçümü (tüm yetişkin diyabetlilerde)</a:t>
            </a:r>
          </a:p>
          <a:p>
            <a:r>
              <a:rPr lang="tr-TR" dirty="0"/>
              <a:t>Seksüel gelişim düzeyi </a:t>
            </a:r>
          </a:p>
          <a:p>
            <a:r>
              <a:rPr lang="tr-TR" dirty="0"/>
              <a:t>Kan basıncı</a:t>
            </a:r>
          </a:p>
          <a:p>
            <a:r>
              <a:rPr lang="tr-TR" dirty="0"/>
              <a:t>Göz dibi muayenesi </a:t>
            </a:r>
          </a:p>
          <a:p>
            <a:r>
              <a:rPr lang="tr-TR" dirty="0"/>
              <a:t>Ağız içi muayene </a:t>
            </a:r>
          </a:p>
          <a:p>
            <a:r>
              <a:rPr lang="tr-TR" dirty="0" err="1"/>
              <a:t>Tiroid</a:t>
            </a:r>
            <a:r>
              <a:rPr lang="tr-TR" dirty="0"/>
              <a:t> muayenesi </a:t>
            </a:r>
          </a:p>
          <a:p>
            <a:r>
              <a:rPr lang="tr-TR" dirty="0"/>
              <a:t>Kardiyak muayene </a:t>
            </a:r>
          </a:p>
          <a:p>
            <a:r>
              <a:rPr lang="tr-TR" dirty="0"/>
              <a:t>Abdominal muayene (karaciğer palpasyonu) </a:t>
            </a:r>
          </a:p>
          <a:p>
            <a:r>
              <a:rPr lang="tr-TR" dirty="0"/>
              <a:t>Nabız muayenesi (palpasyon ve </a:t>
            </a:r>
            <a:r>
              <a:rPr lang="tr-TR" dirty="0" err="1"/>
              <a:t>oskültasyon</a:t>
            </a:r>
            <a:r>
              <a:rPr lang="tr-TR" dirty="0"/>
              <a:t>)</a:t>
            </a:r>
          </a:p>
        </p:txBody>
      </p:sp>
    </p:spTree>
    <p:extLst>
      <p:ext uri="{BB962C8B-B14F-4D97-AF65-F5344CB8AC3E}">
        <p14:creationId xmlns:p14="http://schemas.microsoft.com/office/powerpoint/2010/main" val="3292685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13826F-FCBC-5D52-C52F-7E42F96E2C17}"/>
              </a:ext>
            </a:extLst>
          </p:cNvPr>
          <p:cNvSpPr>
            <a:spLocks noGrp="1"/>
          </p:cNvSpPr>
          <p:nvPr>
            <p:ph type="title"/>
          </p:nvPr>
        </p:nvSpPr>
        <p:spPr>
          <a:xfrm>
            <a:off x="2231136" y="2106706"/>
            <a:ext cx="7729728" cy="46706"/>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69B3866B-C57E-CB66-DACC-02ECDFD01B36}"/>
              </a:ext>
            </a:extLst>
          </p:cNvPr>
          <p:cNvSpPr>
            <a:spLocks noGrp="1"/>
          </p:cNvSpPr>
          <p:nvPr>
            <p:ph idx="1"/>
          </p:nvPr>
        </p:nvSpPr>
        <p:spPr/>
        <p:txBody>
          <a:bodyPr>
            <a:normAutofit/>
          </a:bodyPr>
          <a:lstStyle/>
          <a:p>
            <a:r>
              <a:rPr lang="tr-TR" dirty="0"/>
              <a:t>El/parmak muayenesi </a:t>
            </a:r>
          </a:p>
          <a:p>
            <a:r>
              <a:rPr lang="tr-TR" dirty="0"/>
              <a:t>Ayak muayenesi</a:t>
            </a:r>
          </a:p>
          <a:p>
            <a:r>
              <a:rPr lang="tr-TR" dirty="0"/>
              <a:t>Cilt muayenesi </a:t>
            </a:r>
          </a:p>
          <a:p>
            <a:r>
              <a:rPr lang="tr-TR" dirty="0"/>
              <a:t>Nörolojik muayene</a:t>
            </a:r>
          </a:p>
          <a:p>
            <a:r>
              <a:rPr lang="tr-TR" dirty="0"/>
              <a:t>Sekonder diyabet nedeni olabilecek hastalık/durumlara ilişkin bulgular (</a:t>
            </a:r>
            <a:r>
              <a:rPr lang="tr-TR" dirty="0" err="1"/>
              <a:t>hemokromatoz</a:t>
            </a:r>
            <a:r>
              <a:rPr lang="tr-TR" dirty="0"/>
              <a:t>, pankreas hastalıkları, </a:t>
            </a:r>
            <a:r>
              <a:rPr lang="tr-TR" dirty="0" err="1"/>
              <a:t>endokrinopatiler</a:t>
            </a:r>
            <a:r>
              <a:rPr lang="tr-TR" dirty="0"/>
              <a:t>, genetik sendromlar)</a:t>
            </a:r>
          </a:p>
        </p:txBody>
      </p:sp>
    </p:spTree>
    <p:extLst>
      <p:ext uri="{BB962C8B-B14F-4D97-AF65-F5344CB8AC3E}">
        <p14:creationId xmlns:p14="http://schemas.microsoft.com/office/powerpoint/2010/main" val="86305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DA1CD8-00E1-5722-E743-3D08EC7DE0BE}"/>
              </a:ext>
            </a:extLst>
          </p:cNvPr>
          <p:cNvSpPr>
            <a:spLocks noGrp="1"/>
          </p:cNvSpPr>
          <p:nvPr>
            <p:ph type="title"/>
          </p:nvPr>
        </p:nvSpPr>
        <p:spPr/>
        <p:txBody>
          <a:bodyPr/>
          <a:lstStyle/>
          <a:p>
            <a:r>
              <a:rPr lang="tr-TR" dirty="0"/>
              <a:t>KONSÜLTASYONLAR</a:t>
            </a:r>
          </a:p>
        </p:txBody>
      </p:sp>
      <p:sp>
        <p:nvSpPr>
          <p:cNvPr id="3" name="İçerik Yer Tutucusu 2">
            <a:extLst>
              <a:ext uri="{FF2B5EF4-FFF2-40B4-BE49-F238E27FC236}">
                <a16:creationId xmlns:a16="http://schemas.microsoft.com/office/drawing/2014/main" id="{3FEC8E17-2EFA-21AE-FCA6-753965833206}"/>
              </a:ext>
            </a:extLst>
          </p:cNvPr>
          <p:cNvSpPr>
            <a:spLocks noGrp="1"/>
          </p:cNvSpPr>
          <p:nvPr>
            <p:ph idx="1"/>
          </p:nvPr>
        </p:nvSpPr>
        <p:spPr/>
        <p:txBody>
          <a:bodyPr>
            <a:normAutofit fontScale="92500" lnSpcReduction="20000"/>
          </a:bodyPr>
          <a:lstStyle/>
          <a:p>
            <a:r>
              <a:rPr lang="tr-TR" dirty="0"/>
              <a:t>Tıbbi beslenme tedavisi için beslenme uzmanına gönderilmeli</a:t>
            </a:r>
          </a:p>
          <a:p>
            <a:r>
              <a:rPr lang="tr-TR" dirty="0"/>
              <a:t>Diyabet eğitmeni </a:t>
            </a:r>
          </a:p>
          <a:p>
            <a:r>
              <a:rPr lang="tr-TR" dirty="0"/>
              <a:t>Göz dibi muayenesi</a:t>
            </a:r>
          </a:p>
          <a:p>
            <a:r>
              <a:rPr lang="tr-TR" dirty="0" err="1"/>
              <a:t>Reprodüktif</a:t>
            </a:r>
            <a:r>
              <a:rPr lang="tr-TR" dirty="0"/>
              <a:t> yaştaki kadınlar için aile planlaması </a:t>
            </a:r>
          </a:p>
          <a:p>
            <a:r>
              <a:rPr lang="tr-TR" dirty="0"/>
              <a:t>Psikiyatrist, psikolog </a:t>
            </a:r>
          </a:p>
          <a:p>
            <a:r>
              <a:rPr lang="tr-TR" dirty="0"/>
              <a:t>Ayak muayenesi (gerekirse diyabet hemşiresi, dermatolog veya fizyoterapistten destek alınmalı)</a:t>
            </a:r>
          </a:p>
          <a:p>
            <a:r>
              <a:rPr lang="tr-TR" dirty="0"/>
              <a:t>Gerektiğinde diğer uzmanlık alanlarından (göz hastalıkları, nöroloji, nefroloji, kardiyoloji, jinekoloji ve diş hekimliği vb.) konsültasyon istenmeli. </a:t>
            </a:r>
          </a:p>
        </p:txBody>
      </p:sp>
    </p:spTree>
    <p:extLst>
      <p:ext uri="{BB962C8B-B14F-4D97-AF65-F5344CB8AC3E}">
        <p14:creationId xmlns:p14="http://schemas.microsoft.com/office/powerpoint/2010/main" val="3538714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4148D-9EDE-B9C3-ECC5-AA5D4625991A}"/>
              </a:ext>
            </a:extLst>
          </p:cNvPr>
          <p:cNvSpPr>
            <a:spLocks noGrp="1"/>
          </p:cNvSpPr>
          <p:nvPr>
            <p:ph type="title"/>
          </p:nvPr>
        </p:nvSpPr>
        <p:spPr/>
        <p:txBody>
          <a:bodyPr>
            <a:normAutofit fontScale="90000"/>
          </a:bodyPr>
          <a:lstStyle/>
          <a:p>
            <a:r>
              <a:rPr lang="tr-TR" sz="4000" dirty="0"/>
              <a:t>LABORATUVAR İNCELEMELERİ VE RUTİN İZLEM</a:t>
            </a:r>
          </a:p>
        </p:txBody>
      </p:sp>
      <p:sp>
        <p:nvSpPr>
          <p:cNvPr id="3" name="İçerik Yer Tutucusu 2">
            <a:extLst>
              <a:ext uri="{FF2B5EF4-FFF2-40B4-BE49-F238E27FC236}">
                <a16:creationId xmlns:a16="http://schemas.microsoft.com/office/drawing/2014/main" id="{70F558A4-7195-C99D-91E0-170BE2C09B23}"/>
              </a:ext>
            </a:extLst>
          </p:cNvPr>
          <p:cNvSpPr>
            <a:spLocks noGrp="1"/>
          </p:cNvSpPr>
          <p:nvPr>
            <p:ph idx="1"/>
          </p:nvPr>
        </p:nvSpPr>
        <p:spPr/>
        <p:txBody>
          <a:bodyPr>
            <a:normAutofit/>
          </a:bodyPr>
          <a:lstStyle/>
          <a:p>
            <a:r>
              <a:rPr lang="tr-TR" dirty="0"/>
              <a:t>A1C: 1 / 3-6 ay </a:t>
            </a:r>
          </a:p>
          <a:p>
            <a:r>
              <a:rPr lang="tr-TR" dirty="0"/>
              <a:t>Açlık lipid profili: Normal =&gt; 1 / yıl</a:t>
            </a:r>
          </a:p>
          <a:p>
            <a:pPr marL="0" indent="0">
              <a:buNone/>
            </a:pPr>
            <a:r>
              <a:rPr lang="tr-TR" dirty="0"/>
              <a:t>                             </a:t>
            </a:r>
            <a:r>
              <a:rPr lang="tr-TR" dirty="0" err="1"/>
              <a:t>Antilipemik</a:t>
            </a:r>
            <a:r>
              <a:rPr lang="tr-TR" dirty="0"/>
              <a:t> tedavi altında =&gt; 6 ay-1 yıl ara ile</a:t>
            </a:r>
          </a:p>
          <a:p>
            <a:r>
              <a:rPr lang="tr-TR" dirty="0" err="1"/>
              <a:t>Albuminüri</a:t>
            </a:r>
            <a:r>
              <a:rPr lang="tr-TR" dirty="0"/>
              <a:t> :Tip 1 diyabette tanıdan 5 yıl sonra/pubertede, </a:t>
            </a:r>
          </a:p>
          <a:p>
            <a:pPr marL="0" indent="0">
              <a:buNone/>
            </a:pPr>
            <a:r>
              <a:rPr lang="tr-TR" dirty="0"/>
              <a:t>                      Tip 2 diyabette </a:t>
            </a:r>
            <a:r>
              <a:rPr lang="tr-TR" dirty="0" err="1"/>
              <a:t>tanı+her</a:t>
            </a:r>
            <a:r>
              <a:rPr lang="tr-TR" dirty="0"/>
              <a:t> yıl </a:t>
            </a:r>
          </a:p>
          <a:p>
            <a:r>
              <a:rPr lang="tr-TR" dirty="0"/>
              <a:t>Serum kreatinin ve </a:t>
            </a:r>
            <a:r>
              <a:rPr lang="tr-TR" dirty="0" err="1"/>
              <a:t>eGFR</a:t>
            </a:r>
            <a:r>
              <a:rPr lang="tr-TR" dirty="0"/>
              <a:t>: 1/ yıl</a:t>
            </a:r>
          </a:p>
          <a:p>
            <a:r>
              <a:rPr lang="tr-TR" dirty="0"/>
              <a:t>Karaciğer enzimleri 1 / yıl</a:t>
            </a:r>
          </a:p>
        </p:txBody>
      </p:sp>
    </p:spTree>
    <p:extLst>
      <p:ext uri="{BB962C8B-B14F-4D97-AF65-F5344CB8AC3E}">
        <p14:creationId xmlns:p14="http://schemas.microsoft.com/office/powerpoint/2010/main" val="1003765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AA93CF-0787-BA63-B670-BA8BA45ACFE8}"/>
              </a:ext>
            </a:extLst>
          </p:cNvPr>
          <p:cNvSpPr>
            <a:spLocks noGrp="1"/>
          </p:cNvSpPr>
          <p:nvPr>
            <p:ph type="title"/>
          </p:nvPr>
        </p:nvSpPr>
        <p:spPr>
          <a:xfrm>
            <a:off x="2231136" y="2107692"/>
            <a:ext cx="7729728" cy="45719"/>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32B38CAE-3977-338F-B4BE-C8EA7B8B6890}"/>
              </a:ext>
            </a:extLst>
          </p:cNvPr>
          <p:cNvSpPr>
            <a:spLocks noGrp="1"/>
          </p:cNvSpPr>
          <p:nvPr>
            <p:ph idx="1"/>
          </p:nvPr>
        </p:nvSpPr>
        <p:spPr/>
        <p:txBody>
          <a:bodyPr>
            <a:normAutofit fontScale="92500" lnSpcReduction="20000"/>
          </a:bodyPr>
          <a:lstStyle/>
          <a:p>
            <a:r>
              <a:rPr lang="tr-TR" dirty="0"/>
              <a:t>TSH (tip 1 diyabetli hastaların tümünde ve gerekirse tip 2 diyabet hastalarında bakılmalıdır): </a:t>
            </a:r>
          </a:p>
          <a:p>
            <a:r>
              <a:rPr lang="tr-TR" dirty="0"/>
              <a:t>Anti-</a:t>
            </a:r>
            <a:r>
              <a:rPr lang="tr-TR" dirty="0" err="1"/>
              <a:t>tiroid</a:t>
            </a:r>
            <a:r>
              <a:rPr lang="tr-TR" dirty="0"/>
              <a:t> peroksidaz (Anti-TPO) ve anti-</a:t>
            </a:r>
            <a:r>
              <a:rPr lang="tr-TR" dirty="0" err="1"/>
              <a:t>tiroglobulin</a:t>
            </a:r>
            <a:r>
              <a:rPr lang="tr-TR" dirty="0"/>
              <a:t> (Anti-</a:t>
            </a:r>
            <a:r>
              <a:rPr lang="tr-TR" dirty="0" err="1"/>
              <a:t>Tg</a:t>
            </a:r>
            <a:r>
              <a:rPr lang="tr-TR" dirty="0"/>
              <a:t>) antikorları: </a:t>
            </a:r>
          </a:p>
          <a:p>
            <a:pPr marL="0" indent="0">
              <a:buNone/>
            </a:pPr>
            <a:r>
              <a:rPr lang="tr-TR" dirty="0"/>
              <a:t>                          Tip 1 diyabette ilk tanıda,</a:t>
            </a:r>
          </a:p>
          <a:p>
            <a:pPr marL="0" indent="0">
              <a:buNone/>
            </a:pPr>
            <a:r>
              <a:rPr lang="tr-TR" dirty="0"/>
              <a:t>                          TSH normalse 1-2 yılda bir</a:t>
            </a:r>
          </a:p>
          <a:p>
            <a:r>
              <a:rPr lang="tr-TR" dirty="0"/>
              <a:t>Erişkinde EKG: Yaş &gt;40, veya diyabet süresi &gt;15 yıl ve </a:t>
            </a:r>
          </a:p>
          <a:p>
            <a:pPr marL="0" indent="0">
              <a:buNone/>
            </a:pPr>
            <a:r>
              <a:rPr lang="tr-TR" dirty="0"/>
              <a:t>                          Yaş &gt;30 yıl olan, uç organ hasarı tespit edilmiş, </a:t>
            </a:r>
          </a:p>
          <a:p>
            <a:pPr marL="0" indent="0">
              <a:buNone/>
            </a:pPr>
            <a:r>
              <a:rPr lang="tr-TR" dirty="0"/>
              <a:t>                          Bir veya daha fazla KVH risk faktörüne sahip hastalarda 1-2 yılda bir EKG çekilmelidir.</a:t>
            </a:r>
          </a:p>
          <a:p>
            <a:endParaRPr lang="tr-TR" dirty="0"/>
          </a:p>
        </p:txBody>
      </p:sp>
    </p:spTree>
    <p:extLst>
      <p:ext uri="{BB962C8B-B14F-4D97-AF65-F5344CB8AC3E}">
        <p14:creationId xmlns:p14="http://schemas.microsoft.com/office/powerpoint/2010/main" val="1928660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0E0B21-D63C-1817-BBF3-FF62361A425F}"/>
              </a:ext>
            </a:extLst>
          </p:cNvPr>
          <p:cNvSpPr>
            <a:spLocks noGrp="1"/>
          </p:cNvSpPr>
          <p:nvPr>
            <p:ph type="title"/>
          </p:nvPr>
        </p:nvSpPr>
        <p:spPr>
          <a:xfrm>
            <a:off x="2231136" y="2107692"/>
            <a:ext cx="7729728" cy="45719"/>
          </a:xfrm>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80116CC4-DCBD-231C-BCF4-BC4ACF5A95DA}"/>
              </a:ext>
            </a:extLst>
          </p:cNvPr>
          <p:cNvSpPr>
            <a:spLocks noGrp="1"/>
          </p:cNvSpPr>
          <p:nvPr>
            <p:ph idx="1"/>
          </p:nvPr>
        </p:nvSpPr>
        <p:spPr/>
        <p:txBody>
          <a:bodyPr/>
          <a:lstStyle/>
          <a:p>
            <a:r>
              <a:rPr lang="nb-NO" dirty="0"/>
              <a:t>İdrar incelemesi (keton, protein, sediment): Her vizitte yapılmalıdır.</a:t>
            </a:r>
            <a:endParaRPr lang="tr-TR" dirty="0"/>
          </a:p>
          <a:p>
            <a:r>
              <a:rPr lang="tr-TR" dirty="0"/>
              <a:t>B12 düzeyi :Metformin kullanan ve </a:t>
            </a:r>
            <a:r>
              <a:rPr lang="tr-TR" dirty="0" err="1"/>
              <a:t>pernisiyöz</a:t>
            </a:r>
            <a:r>
              <a:rPr lang="tr-TR" dirty="0"/>
              <a:t> anemi kuşkusu olan bireylerde gerektiğinde.</a:t>
            </a:r>
          </a:p>
          <a:p>
            <a:r>
              <a:rPr lang="tr-TR" dirty="0"/>
              <a:t>Serum potasyum düzeyi: </a:t>
            </a:r>
          </a:p>
          <a:p>
            <a:pPr marL="0" indent="0">
              <a:buNone/>
            </a:pPr>
            <a:r>
              <a:rPr lang="tr-TR" dirty="0"/>
              <a:t>               Özellikle anjiyotensin dönüştürücü enzim inhibitörü (ACE-İ), anjiyotensin reseptör </a:t>
            </a:r>
            <a:r>
              <a:rPr lang="tr-TR" dirty="0" err="1"/>
              <a:t>blokeri</a:t>
            </a:r>
            <a:r>
              <a:rPr lang="tr-TR" dirty="0"/>
              <a:t> (ARB) veya diüretik kullanan hastalarda yılda bir,</a:t>
            </a:r>
          </a:p>
          <a:p>
            <a:pPr marL="0" indent="0">
              <a:buNone/>
            </a:pPr>
            <a:r>
              <a:rPr lang="tr-TR" dirty="0"/>
              <a:t>               Kronik böbrek hastalığı sürecinde olanlarda ise daha sık (her muayenede) bakılmalıdır..</a:t>
            </a:r>
          </a:p>
        </p:txBody>
      </p:sp>
    </p:spTree>
    <p:extLst>
      <p:ext uri="{BB962C8B-B14F-4D97-AF65-F5344CB8AC3E}">
        <p14:creationId xmlns:p14="http://schemas.microsoft.com/office/powerpoint/2010/main" val="1796204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98CF90-2C72-A1D2-DCC0-63BB447C1E1E}"/>
              </a:ext>
            </a:extLst>
          </p:cNvPr>
          <p:cNvSpPr>
            <a:spLocks noGrp="1"/>
          </p:cNvSpPr>
          <p:nvPr>
            <p:ph type="title"/>
          </p:nvPr>
        </p:nvSpPr>
        <p:spPr/>
        <p:txBody>
          <a:bodyPr/>
          <a:lstStyle/>
          <a:p>
            <a:r>
              <a:rPr lang="tr-TR" dirty="0"/>
              <a:t>GLİSEMİK KONTROL </a:t>
            </a:r>
          </a:p>
        </p:txBody>
      </p:sp>
      <p:sp>
        <p:nvSpPr>
          <p:cNvPr id="3" name="İçerik Yer Tutucusu 2">
            <a:extLst>
              <a:ext uri="{FF2B5EF4-FFF2-40B4-BE49-F238E27FC236}">
                <a16:creationId xmlns:a16="http://schemas.microsoft.com/office/drawing/2014/main" id="{73A14E2F-F653-E30B-2967-59BFC7C8FD80}"/>
              </a:ext>
            </a:extLst>
          </p:cNvPr>
          <p:cNvSpPr>
            <a:spLocks noGrp="1"/>
          </p:cNvSpPr>
          <p:nvPr>
            <p:ph idx="1"/>
          </p:nvPr>
        </p:nvSpPr>
        <p:spPr/>
        <p:txBody>
          <a:bodyPr/>
          <a:lstStyle/>
          <a:p>
            <a:r>
              <a:rPr lang="tr-TR" dirty="0"/>
              <a:t>Evde kendi kendine glukoz ölçüm sıklığı hastaya göre belirlenmeli :</a:t>
            </a:r>
          </a:p>
          <a:p>
            <a:pPr marL="0" indent="0">
              <a:buNone/>
            </a:pPr>
            <a:r>
              <a:rPr lang="tr-TR" dirty="0"/>
              <a:t>         Bazal-</a:t>
            </a:r>
            <a:r>
              <a:rPr lang="tr-TR" dirty="0" err="1"/>
              <a:t>bolus</a:t>
            </a:r>
            <a:r>
              <a:rPr lang="tr-TR" dirty="0"/>
              <a:t> insülin tedavisi altındaki tip 1 diyabetliler, gebeler, insülin                                           pompası kullanan diyabetliler ve kontrolsüz tip 2 diyabetlilerde her gün kontrol sağlanana kadar; her ana öğün öncesi ve 2. saat postprandiyal (PP) , gerekiyorsa gece yatmadan önce ve sabaha karşı (saat 02-04 arası); </a:t>
            </a:r>
          </a:p>
          <a:p>
            <a:pPr marL="0" indent="0">
              <a:buNone/>
            </a:pPr>
            <a:r>
              <a:rPr lang="tr-TR" dirty="0"/>
              <a:t>         Diğer tip 2 diyabetlilerde haftada 3-4 kez</a:t>
            </a:r>
          </a:p>
          <a:p>
            <a:r>
              <a:rPr lang="tr-TR" dirty="0"/>
              <a:t>SMBG sonuçlarına göre TBT ve insülin/ilaç doz ayarlamaları öğretilmelidir.</a:t>
            </a:r>
          </a:p>
        </p:txBody>
      </p:sp>
    </p:spTree>
    <p:extLst>
      <p:ext uri="{BB962C8B-B14F-4D97-AF65-F5344CB8AC3E}">
        <p14:creationId xmlns:p14="http://schemas.microsoft.com/office/powerpoint/2010/main" val="2486789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EDA609-6592-C153-9E02-FA7325814284}"/>
              </a:ext>
            </a:extLst>
          </p:cNvPr>
          <p:cNvSpPr>
            <a:spLocks noGrp="1"/>
          </p:cNvSpPr>
          <p:nvPr>
            <p:ph type="title"/>
          </p:nvPr>
        </p:nvSpPr>
        <p:spPr/>
        <p:txBody>
          <a:bodyPr/>
          <a:lstStyle/>
          <a:p>
            <a:r>
              <a:rPr lang="tr-TR" dirty="0"/>
              <a:t>Uzun dönem glukoz kontrolü (A1C)</a:t>
            </a:r>
          </a:p>
        </p:txBody>
      </p:sp>
      <p:sp>
        <p:nvSpPr>
          <p:cNvPr id="3" name="İçerik Yer Tutucusu 2">
            <a:extLst>
              <a:ext uri="{FF2B5EF4-FFF2-40B4-BE49-F238E27FC236}">
                <a16:creationId xmlns:a16="http://schemas.microsoft.com/office/drawing/2014/main" id="{6A48FBE6-CE64-4488-0955-9E25A3107F89}"/>
              </a:ext>
            </a:extLst>
          </p:cNvPr>
          <p:cNvSpPr>
            <a:spLocks noGrp="1"/>
          </p:cNvSpPr>
          <p:nvPr>
            <p:ph idx="1"/>
          </p:nvPr>
        </p:nvSpPr>
        <p:spPr/>
        <p:txBody>
          <a:bodyPr/>
          <a:lstStyle/>
          <a:p>
            <a:r>
              <a:rPr lang="tr-TR" dirty="0"/>
              <a:t>A1C, tip 1 diyabetli ve insülin kullanan ya da glisemi kontrolü sağlanamamış olan tip 2 diyabetli hastalarda 3 ayda bir, kontrol altındaki tip 2 diyabetli hastalarda ise 6 ayda bir ölçülmelidir.</a:t>
            </a:r>
          </a:p>
          <a:p>
            <a:r>
              <a:rPr lang="tr-TR" dirty="0"/>
              <a:t>A1C sonucu SMBG ile birlikte değerlendirilmelidir.</a:t>
            </a:r>
          </a:p>
        </p:txBody>
      </p:sp>
      <p:pic>
        <p:nvPicPr>
          <p:cNvPr id="5" name="Resim 4">
            <a:extLst>
              <a:ext uri="{FF2B5EF4-FFF2-40B4-BE49-F238E27FC236}">
                <a16:creationId xmlns:a16="http://schemas.microsoft.com/office/drawing/2014/main" id="{1BC2545C-31C2-98E6-5019-2765FA467B0C}"/>
              </a:ext>
            </a:extLst>
          </p:cNvPr>
          <p:cNvPicPr>
            <a:picLocks noChangeAspect="1"/>
          </p:cNvPicPr>
          <p:nvPr/>
        </p:nvPicPr>
        <p:blipFill>
          <a:blip r:embed="rId2"/>
          <a:stretch>
            <a:fillRect/>
          </a:stretch>
        </p:blipFill>
        <p:spPr>
          <a:xfrm>
            <a:off x="5820529" y="4014948"/>
            <a:ext cx="5950256" cy="2616334"/>
          </a:xfrm>
          <a:prstGeom prst="rect">
            <a:avLst/>
          </a:prstGeom>
        </p:spPr>
      </p:pic>
    </p:spTree>
    <p:extLst>
      <p:ext uri="{BB962C8B-B14F-4D97-AF65-F5344CB8AC3E}">
        <p14:creationId xmlns:p14="http://schemas.microsoft.com/office/powerpoint/2010/main" val="3629841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940846-871F-E927-C0BF-808BFC271B56}"/>
              </a:ext>
            </a:extLst>
          </p:cNvPr>
          <p:cNvSpPr>
            <a:spLocks noGrp="1"/>
          </p:cNvSpPr>
          <p:nvPr>
            <p:ph type="title"/>
          </p:nvPr>
        </p:nvSpPr>
        <p:spPr/>
        <p:txBody>
          <a:bodyPr/>
          <a:lstStyle/>
          <a:p>
            <a:r>
              <a:rPr lang="tr-TR" dirty="0"/>
              <a:t>KAN BASINCI KONTROLÜ</a:t>
            </a:r>
          </a:p>
        </p:txBody>
      </p:sp>
      <p:sp>
        <p:nvSpPr>
          <p:cNvPr id="3" name="İçerik Yer Tutucusu 2">
            <a:extLst>
              <a:ext uri="{FF2B5EF4-FFF2-40B4-BE49-F238E27FC236}">
                <a16:creationId xmlns:a16="http://schemas.microsoft.com/office/drawing/2014/main" id="{BD6AE46D-86BB-45F7-758B-DA246748962A}"/>
              </a:ext>
            </a:extLst>
          </p:cNvPr>
          <p:cNvSpPr>
            <a:spLocks noGrp="1"/>
          </p:cNvSpPr>
          <p:nvPr>
            <p:ph idx="1"/>
          </p:nvPr>
        </p:nvSpPr>
        <p:spPr/>
        <p:txBody>
          <a:bodyPr/>
          <a:lstStyle/>
          <a:p>
            <a:r>
              <a:rPr lang="tr-TR" dirty="0"/>
              <a:t>Genel hedef ≤140/90 mmHg olmalıdır. Koşulları uygun hastalarda evde KB izlemi önerilmelidir. </a:t>
            </a:r>
          </a:p>
          <a:p>
            <a:r>
              <a:rPr lang="tr-TR" dirty="0"/>
              <a:t>KB ile birlikte kardiyovasküler (KV) risk faktörleri de dikkate alınmalıdır. Ciddi hipotansiyon riski bulunmayan, genç vakalarda kişinin tolere edebileceği daha düşük KB hedeflerine (≤130/80 mmHg) ulaşılmaya çalışılmalıdır.</a:t>
            </a:r>
          </a:p>
        </p:txBody>
      </p:sp>
    </p:spTree>
    <p:extLst>
      <p:ext uri="{BB962C8B-B14F-4D97-AF65-F5344CB8AC3E}">
        <p14:creationId xmlns:p14="http://schemas.microsoft.com/office/powerpoint/2010/main" val="144182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290360-9C6C-50E5-A9A4-7F4A38BA75BE}"/>
              </a:ext>
            </a:extLst>
          </p:cNvPr>
          <p:cNvSpPr>
            <a:spLocks noGrp="1"/>
          </p:cNvSpPr>
          <p:nvPr>
            <p:ph type="title"/>
          </p:nvPr>
        </p:nvSpPr>
        <p:spPr/>
        <p:txBody>
          <a:bodyPr/>
          <a:lstStyle/>
          <a:p>
            <a:r>
              <a:rPr lang="tr-TR" dirty="0"/>
              <a:t>TANIM</a:t>
            </a:r>
          </a:p>
        </p:txBody>
      </p:sp>
      <p:sp>
        <p:nvSpPr>
          <p:cNvPr id="3" name="İçerik Yer Tutucusu 2">
            <a:extLst>
              <a:ext uri="{FF2B5EF4-FFF2-40B4-BE49-F238E27FC236}">
                <a16:creationId xmlns:a16="http://schemas.microsoft.com/office/drawing/2014/main" id="{A1AF7D3A-51B1-29C2-108F-4764EE43DE73}"/>
              </a:ext>
            </a:extLst>
          </p:cNvPr>
          <p:cNvSpPr>
            <a:spLocks noGrp="1"/>
          </p:cNvSpPr>
          <p:nvPr>
            <p:ph idx="1"/>
          </p:nvPr>
        </p:nvSpPr>
        <p:spPr/>
        <p:txBody>
          <a:bodyPr/>
          <a:lstStyle/>
          <a:p>
            <a:r>
              <a:rPr lang="tr-TR" dirty="0"/>
              <a:t>İnsülin eksikliği/insülin direnci nedenli</a:t>
            </a:r>
          </a:p>
          <a:p>
            <a:r>
              <a:rPr lang="tr-TR" dirty="0"/>
              <a:t>Hiperglisemi ile karakterize</a:t>
            </a:r>
          </a:p>
          <a:p>
            <a:r>
              <a:rPr lang="tr-TR" dirty="0" err="1"/>
              <a:t>Multisistemik</a:t>
            </a:r>
            <a:r>
              <a:rPr lang="tr-TR" dirty="0"/>
              <a:t> tutuluma neden olabilen</a:t>
            </a:r>
          </a:p>
          <a:p>
            <a:r>
              <a:rPr lang="tr-TR" dirty="0"/>
              <a:t>Kronik ve geniş spektrumlu</a:t>
            </a:r>
          </a:p>
          <a:p>
            <a:r>
              <a:rPr lang="tr-TR" dirty="0"/>
              <a:t>Metabolizma bozukluğu</a:t>
            </a:r>
          </a:p>
        </p:txBody>
      </p:sp>
      <p:pic>
        <p:nvPicPr>
          <p:cNvPr id="5" name="Resim 4">
            <a:extLst>
              <a:ext uri="{FF2B5EF4-FFF2-40B4-BE49-F238E27FC236}">
                <a16:creationId xmlns:a16="http://schemas.microsoft.com/office/drawing/2014/main" id="{E6ADDDC2-83B9-5DAF-F680-F9CEBE8F96AB}"/>
              </a:ext>
            </a:extLst>
          </p:cNvPr>
          <p:cNvPicPr>
            <a:picLocks noChangeAspect="1"/>
          </p:cNvPicPr>
          <p:nvPr/>
        </p:nvPicPr>
        <p:blipFill>
          <a:blip r:embed="rId2"/>
          <a:stretch>
            <a:fillRect/>
          </a:stretch>
        </p:blipFill>
        <p:spPr>
          <a:xfrm>
            <a:off x="6407770" y="3429000"/>
            <a:ext cx="5588287" cy="3283490"/>
          </a:xfrm>
          <a:prstGeom prst="rect">
            <a:avLst/>
          </a:prstGeom>
        </p:spPr>
      </p:pic>
    </p:spTree>
    <p:extLst>
      <p:ext uri="{BB962C8B-B14F-4D97-AF65-F5344CB8AC3E}">
        <p14:creationId xmlns:p14="http://schemas.microsoft.com/office/powerpoint/2010/main" val="3543964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1DE901-BBFA-62F9-30AB-8589FC0A551C}"/>
              </a:ext>
            </a:extLst>
          </p:cNvPr>
          <p:cNvSpPr>
            <a:spLocks noGrp="1"/>
          </p:cNvSpPr>
          <p:nvPr>
            <p:ph type="title"/>
          </p:nvPr>
        </p:nvSpPr>
        <p:spPr/>
        <p:txBody>
          <a:bodyPr/>
          <a:lstStyle/>
          <a:p>
            <a:r>
              <a:rPr lang="tr-TR" dirty="0"/>
              <a:t>LİPİD PROFİLİ</a:t>
            </a:r>
          </a:p>
        </p:txBody>
      </p:sp>
      <p:pic>
        <p:nvPicPr>
          <p:cNvPr id="5" name="İçerik Yer Tutucusu 4">
            <a:extLst>
              <a:ext uri="{FF2B5EF4-FFF2-40B4-BE49-F238E27FC236}">
                <a16:creationId xmlns:a16="http://schemas.microsoft.com/office/drawing/2014/main" id="{D0DEE20D-78BD-F965-B2BE-A830C533890D}"/>
              </a:ext>
            </a:extLst>
          </p:cNvPr>
          <p:cNvPicPr>
            <a:picLocks noGrp="1" noChangeAspect="1"/>
          </p:cNvPicPr>
          <p:nvPr>
            <p:ph idx="1"/>
          </p:nvPr>
        </p:nvPicPr>
        <p:blipFill>
          <a:blip r:embed="rId2"/>
          <a:stretch>
            <a:fillRect/>
          </a:stretch>
        </p:blipFill>
        <p:spPr>
          <a:xfrm>
            <a:off x="2699133" y="2335576"/>
            <a:ext cx="6885542" cy="3426246"/>
          </a:xfrm>
        </p:spPr>
      </p:pic>
    </p:spTree>
    <p:extLst>
      <p:ext uri="{BB962C8B-B14F-4D97-AF65-F5344CB8AC3E}">
        <p14:creationId xmlns:p14="http://schemas.microsoft.com/office/powerpoint/2010/main" val="556840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FA204F-4081-7CED-3ACF-67556B55C6ED}"/>
              </a:ext>
            </a:extLst>
          </p:cNvPr>
          <p:cNvSpPr>
            <a:spLocks noGrp="1"/>
          </p:cNvSpPr>
          <p:nvPr>
            <p:ph type="title"/>
          </p:nvPr>
        </p:nvSpPr>
        <p:spPr/>
        <p:txBody>
          <a:bodyPr/>
          <a:lstStyle/>
          <a:p>
            <a:r>
              <a:rPr lang="tr-TR" dirty="0"/>
              <a:t>KOMORBİD DURUMLAR</a:t>
            </a:r>
          </a:p>
        </p:txBody>
      </p:sp>
      <p:sp>
        <p:nvSpPr>
          <p:cNvPr id="3" name="İçerik Yer Tutucusu 2">
            <a:extLst>
              <a:ext uri="{FF2B5EF4-FFF2-40B4-BE49-F238E27FC236}">
                <a16:creationId xmlns:a16="http://schemas.microsoft.com/office/drawing/2014/main" id="{94F4EB29-3CAC-5C45-9A31-0117796EA294}"/>
              </a:ext>
            </a:extLst>
          </p:cNvPr>
          <p:cNvSpPr>
            <a:spLocks noGrp="1"/>
          </p:cNvSpPr>
          <p:nvPr>
            <p:ph idx="1"/>
          </p:nvPr>
        </p:nvSpPr>
        <p:spPr/>
        <p:txBody>
          <a:bodyPr>
            <a:normAutofit fontScale="92500" lnSpcReduction="20000"/>
          </a:bodyPr>
          <a:lstStyle/>
          <a:p>
            <a:r>
              <a:rPr lang="tr-TR" dirty="0"/>
              <a:t>OTOİMMÜN HASTALIKLAR</a:t>
            </a:r>
          </a:p>
          <a:p>
            <a:r>
              <a:rPr lang="tr-TR" dirty="0"/>
              <a:t>KANSER…karaciğer, pankreas, endometriyum, kolon/rektum, meme ve mesane kanseri riskinin artmasıyla ilişkilidir. Kilo kaybı veya başka bir malignite bulgusu olmadan rutin kanser taraması önerilmemektedir.</a:t>
            </a:r>
          </a:p>
          <a:p>
            <a:r>
              <a:rPr lang="tr-TR" dirty="0"/>
              <a:t>DEMANS</a:t>
            </a:r>
          </a:p>
          <a:p>
            <a:r>
              <a:rPr lang="tr-TR" dirty="0"/>
              <a:t>NONALKOLİK YAĞLI KARACİĞER HASTALIĞI (NAYKH)</a:t>
            </a:r>
          </a:p>
          <a:p>
            <a:r>
              <a:rPr lang="tr-TR" dirty="0"/>
              <a:t>OSTEOPOROTİK KIRIKLAR…Tip 1 diyabet hastalarında osteoporotik kırık riski yaklaşık olarak 6 kat, tip 2 diyabetlilerde ise 1.5-2 kat artmıştır</a:t>
            </a:r>
          </a:p>
          <a:p>
            <a:r>
              <a:rPr lang="tr-TR" dirty="0"/>
              <a:t>UYKU APNE SENDROMU (OSAS)</a:t>
            </a:r>
          </a:p>
          <a:p>
            <a:r>
              <a:rPr lang="tr-TR" dirty="0"/>
              <a:t>PERİODONTAL HASTALIK </a:t>
            </a:r>
          </a:p>
          <a:p>
            <a:endParaRPr lang="tr-TR" dirty="0"/>
          </a:p>
        </p:txBody>
      </p:sp>
    </p:spTree>
    <p:extLst>
      <p:ext uri="{BB962C8B-B14F-4D97-AF65-F5344CB8AC3E}">
        <p14:creationId xmlns:p14="http://schemas.microsoft.com/office/powerpoint/2010/main" val="1939469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A52855-3BE7-8632-B4AE-A82730224C13}"/>
              </a:ext>
            </a:extLst>
          </p:cNvPr>
          <p:cNvSpPr>
            <a:spLocks noGrp="1"/>
          </p:cNvSpPr>
          <p:nvPr>
            <p:ph type="title"/>
          </p:nvPr>
        </p:nvSpPr>
        <p:spPr/>
        <p:txBody>
          <a:bodyPr/>
          <a:lstStyle/>
          <a:p>
            <a:r>
              <a:rPr lang="tr-TR" dirty="0"/>
              <a:t>EĞİTİM</a:t>
            </a:r>
          </a:p>
        </p:txBody>
      </p:sp>
      <p:sp>
        <p:nvSpPr>
          <p:cNvPr id="3" name="İçerik Yer Tutucusu 2">
            <a:extLst>
              <a:ext uri="{FF2B5EF4-FFF2-40B4-BE49-F238E27FC236}">
                <a16:creationId xmlns:a16="http://schemas.microsoft.com/office/drawing/2014/main" id="{A1C0C834-8A25-9C70-3C81-57336FE84FDE}"/>
              </a:ext>
            </a:extLst>
          </p:cNvPr>
          <p:cNvSpPr>
            <a:spLocks noGrp="1"/>
          </p:cNvSpPr>
          <p:nvPr>
            <p:ph sz="half" idx="1"/>
          </p:nvPr>
        </p:nvSpPr>
        <p:spPr>
          <a:xfrm>
            <a:off x="838200" y="2638043"/>
            <a:ext cx="5181600" cy="2793927"/>
          </a:xfrm>
        </p:spPr>
        <p:txBody>
          <a:bodyPr>
            <a:normAutofit fontScale="77500" lnSpcReduction="20000"/>
          </a:bodyPr>
          <a:lstStyle/>
          <a:p>
            <a:r>
              <a:rPr lang="tr-TR" sz="2200" u="sng" dirty="0"/>
              <a:t>Tip 1 diyabetli hasta:</a:t>
            </a:r>
          </a:p>
          <a:p>
            <a:r>
              <a:rPr lang="tr-TR" sz="2200" dirty="0"/>
              <a:t>Neyi ne zaman yiyeceğini, </a:t>
            </a:r>
          </a:p>
          <a:p>
            <a:r>
              <a:rPr lang="tr-TR" sz="2200" dirty="0"/>
              <a:t>Egzersiz esnasında ve sonrasında ne yapacağını, </a:t>
            </a:r>
          </a:p>
          <a:p>
            <a:r>
              <a:rPr lang="tr-TR" sz="2200" dirty="0"/>
              <a:t>Günde 4-8 defa SMBG yapmayı, </a:t>
            </a:r>
          </a:p>
          <a:p>
            <a:r>
              <a:rPr lang="tr-TR" sz="2200" dirty="0"/>
              <a:t>Günde 2-5 kez insülin injeksiyonu yapmayı,</a:t>
            </a:r>
          </a:p>
          <a:p>
            <a:r>
              <a:rPr lang="tr-TR" sz="2400" dirty="0"/>
              <a:t>Gereğinde glukagon injeksiyonu yapmayı</a:t>
            </a:r>
            <a:endParaRPr lang="tr-TR" sz="2200" dirty="0"/>
          </a:p>
          <a:p>
            <a:endParaRPr lang="tr-TR" dirty="0"/>
          </a:p>
        </p:txBody>
      </p:sp>
      <p:sp>
        <p:nvSpPr>
          <p:cNvPr id="4" name="İçerik Yer Tutucusu 3">
            <a:extLst>
              <a:ext uri="{FF2B5EF4-FFF2-40B4-BE49-F238E27FC236}">
                <a16:creationId xmlns:a16="http://schemas.microsoft.com/office/drawing/2014/main" id="{5CEEE71D-3E16-1A95-3FC1-8A771EC85039}"/>
              </a:ext>
            </a:extLst>
          </p:cNvPr>
          <p:cNvSpPr>
            <a:spLocks noGrp="1"/>
          </p:cNvSpPr>
          <p:nvPr>
            <p:ph sz="half" idx="2"/>
          </p:nvPr>
        </p:nvSpPr>
        <p:spPr/>
        <p:txBody>
          <a:bodyPr>
            <a:normAutofit fontScale="77500" lnSpcReduction="20000"/>
          </a:bodyPr>
          <a:lstStyle/>
          <a:p>
            <a:r>
              <a:rPr lang="tr-TR" sz="2000" u="sng" dirty="0"/>
              <a:t>Tip 2 diyabetli hasta:</a:t>
            </a:r>
          </a:p>
          <a:p>
            <a:r>
              <a:rPr lang="tr-TR" sz="2000" dirty="0"/>
              <a:t>Kilo kaybı sağlamaya yönelik sağlıklı ve dengeli beslenmenin önemini,</a:t>
            </a:r>
          </a:p>
          <a:p>
            <a:r>
              <a:rPr lang="tr-TR" sz="2000" dirty="0"/>
              <a:t>Fiziksel aktivitesini nasıl artıracağını, </a:t>
            </a:r>
          </a:p>
          <a:p>
            <a:r>
              <a:rPr lang="tr-TR" sz="2000" dirty="0"/>
              <a:t>Tedaviye uygun sayıda ve zamanda SMBG uygulamayı, </a:t>
            </a:r>
          </a:p>
          <a:p>
            <a:r>
              <a:rPr lang="tr-TR" sz="2000" dirty="0"/>
              <a:t>Kullandığı antidiyabetik ilaçların ne zaman alınacağını,</a:t>
            </a:r>
          </a:p>
          <a:p>
            <a:r>
              <a:rPr lang="tr-TR" sz="2000" dirty="0"/>
              <a:t>Hastalığın doğal seyri gereği, süreç içinde insülin gereksiniminin olabileceğini, </a:t>
            </a:r>
          </a:p>
          <a:p>
            <a:endParaRPr lang="tr-TR" dirty="0"/>
          </a:p>
        </p:txBody>
      </p:sp>
      <p:sp>
        <p:nvSpPr>
          <p:cNvPr id="5" name="Metin kutusu 4">
            <a:extLst>
              <a:ext uri="{FF2B5EF4-FFF2-40B4-BE49-F238E27FC236}">
                <a16:creationId xmlns:a16="http://schemas.microsoft.com/office/drawing/2014/main" id="{B4D71115-0F8F-53C5-AF02-4D04C6194A31}"/>
              </a:ext>
            </a:extLst>
          </p:cNvPr>
          <p:cNvSpPr txBox="1"/>
          <p:nvPr/>
        </p:nvSpPr>
        <p:spPr>
          <a:xfrm>
            <a:off x="838200" y="5638800"/>
            <a:ext cx="10591800" cy="1200329"/>
          </a:xfrm>
          <a:prstGeom prst="rect">
            <a:avLst/>
          </a:prstGeom>
          <a:solidFill>
            <a:schemeClr val="accent2">
              <a:lumMod val="40000"/>
              <a:lumOff val="60000"/>
            </a:schemeClr>
          </a:solidFill>
        </p:spPr>
        <p:txBody>
          <a:bodyPr wrap="square" rtlCol="0">
            <a:spAutoFit/>
          </a:bodyPr>
          <a:lstStyle/>
          <a:p>
            <a:r>
              <a:rPr lang="tr-TR" b="1" dirty="0"/>
              <a:t>*</a:t>
            </a:r>
            <a:r>
              <a:rPr lang="tr-TR" dirty="0"/>
              <a:t>Hipoglisemi belirtileri ve tedavisini, Mikro ve makrovasküler komplikasyonlardan korunmayı, Ayak bakımını, Araya giren hastalıklar ve özel durumlarda diyabetini nasıl regüle edebileceğini, ne zaman sağlık ekibi ile iletişim kurması gerektiğini, </a:t>
            </a:r>
            <a:r>
              <a:rPr lang="tr-TR" dirty="0" err="1"/>
              <a:t>Reprodüktif</a:t>
            </a:r>
            <a:r>
              <a:rPr lang="tr-TR" dirty="0"/>
              <a:t> yaşlardaki kadın diyabetliler kontrasepsiyon yöntemlerini uygulamayı ve gebelikte glisemik kontrolün önemini bilmek zorundadır.</a:t>
            </a:r>
          </a:p>
        </p:txBody>
      </p:sp>
    </p:spTree>
    <p:extLst>
      <p:ext uri="{BB962C8B-B14F-4D97-AF65-F5344CB8AC3E}">
        <p14:creationId xmlns:p14="http://schemas.microsoft.com/office/powerpoint/2010/main" val="2704788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B5BF57F-29A5-60AB-1B5C-4D982754F893}"/>
              </a:ext>
            </a:extLst>
          </p:cNvPr>
          <p:cNvPicPr>
            <a:picLocks noChangeAspect="1"/>
          </p:cNvPicPr>
          <p:nvPr/>
        </p:nvPicPr>
        <p:blipFill>
          <a:blip r:embed="rId2"/>
          <a:stretch>
            <a:fillRect/>
          </a:stretch>
        </p:blipFill>
        <p:spPr>
          <a:xfrm>
            <a:off x="1730829" y="348343"/>
            <a:ext cx="8153400" cy="5889171"/>
          </a:xfrm>
          <a:prstGeom prst="rect">
            <a:avLst/>
          </a:prstGeom>
        </p:spPr>
      </p:pic>
    </p:spTree>
    <p:extLst>
      <p:ext uri="{BB962C8B-B14F-4D97-AF65-F5344CB8AC3E}">
        <p14:creationId xmlns:p14="http://schemas.microsoft.com/office/powerpoint/2010/main" val="1775493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CBC2C84-B5C9-2010-3A94-2CCEE50B3EC4}"/>
              </a:ext>
            </a:extLst>
          </p:cNvPr>
          <p:cNvPicPr>
            <a:picLocks noChangeAspect="1"/>
          </p:cNvPicPr>
          <p:nvPr/>
        </p:nvPicPr>
        <p:blipFill>
          <a:blip r:embed="rId2"/>
          <a:stretch>
            <a:fillRect/>
          </a:stretch>
        </p:blipFill>
        <p:spPr>
          <a:xfrm>
            <a:off x="1937657" y="653143"/>
            <a:ext cx="8164286" cy="5802086"/>
          </a:xfrm>
          <a:prstGeom prst="rect">
            <a:avLst/>
          </a:prstGeom>
        </p:spPr>
      </p:pic>
    </p:spTree>
    <p:extLst>
      <p:ext uri="{BB962C8B-B14F-4D97-AF65-F5344CB8AC3E}">
        <p14:creationId xmlns:p14="http://schemas.microsoft.com/office/powerpoint/2010/main" val="245949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8DF054A-A261-ED50-4F54-638413E7BEF0}"/>
              </a:ext>
            </a:extLst>
          </p:cNvPr>
          <p:cNvPicPr>
            <a:picLocks noChangeAspect="1"/>
          </p:cNvPicPr>
          <p:nvPr/>
        </p:nvPicPr>
        <p:blipFill>
          <a:blip r:embed="rId2"/>
          <a:stretch>
            <a:fillRect/>
          </a:stretch>
        </p:blipFill>
        <p:spPr>
          <a:xfrm>
            <a:off x="2596970" y="1730287"/>
            <a:ext cx="6998060" cy="3397425"/>
          </a:xfrm>
          <a:prstGeom prst="rect">
            <a:avLst/>
          </a:prstGeom>
        </p:spPr>
      </p:pic>
    </p:spTree>
    <p:extLst>
      <p:ext uri="{BB962C8B-B14F-4D97-AF65-F5344CB8AC3E}">
        <p14:creationId xmlns:p14="http://schemas.microsoft.com/office/powerpoint/2010/main" val="4000103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617E79-2265-0822-9B95-3EE0F8007CEE}"/>
              </a:ext>
            </a:extLst>
          </p:cNvPr>
          <p:cNvSpPr>
            <a:spLocks noGrp="1"/>
          </p:cNvSpPr>
          <p:nvPr>
            <p:ph type="title"/>
          </p:nvPr>
        </p:nvSpPr>
        <p:spPr/>
        <p:txBody>
          <a:bodyPr>
            <a:normAutofit fontScale="90000"/>
          </a:bodyPr>
          <a:lstStyle/>
          <a:p>
            <a:r>
              <a:rPr lang="tr-TR" sz="4000" dirty="0"/>
              <a:t>ÖZEL GRUPLARDA GLİSEMİK KONTROL HEDEFLERİ</a:t>
            </a:r>
          </a:p>
        </p:txBody>
      </p:sp>
      <p:sp>
        <p:nvSpPr>
          <p:cNvPr id="3" name="İçerik Yer Tutucusu 2">
            <a:extLst>
              <a:ext uri="{FF2B5EF4-FFF2-40B4-BE49-F238E27FC236}">
                <a16:creationId xmlns:a16="http://schemas.microsoft.com/office/drawing/2014/main" id="{CE0D28E9-0365-A073-34FF-5080942B4E17}"/>
              </a:ext>
            </a:extLst>
          </p:cNvPr>
          <p:cNvSpPr>
            <a:spLocks noGrp="1"/>
          </p:cNvSpPr>
          <p:nvPr>
            <p:ph idx="1"/>
          </p:nvPr>
        </p:nvSpPr>
        <p:spPr/>
        <p:txBody>
          <a:bodyPr>
            <a:normAutofit fontScale="62500" lnSpcReduction="20000"/>
          </a:bodyPr>
          <a:lstStyle/>
          <a:p>
            <a:r>
              <a:rPr lang="tr-TR" dirty="0"/>
              <a:t>Çocuk ve adolesanlar:</a:t>
            </a:r>
          </a:p>
          <a:p>
            <a:pPr marL="0" indent="0">
              <a:buNone/>
            </a:pPr>
            <a:r>
              <a:rPr lang="tr-TR" dirty="0"/>
              <a:t>          Tip 1 diyabetli çocuk ve adolesanlarda A1C hedefi &lt;%7 (53 mmol/mol)olmalıdır</a:t>
            </a:r>
          </a:p>
          <a:p>
            <a:r>
              <a:rPr lang="tr-TR" dirty="0"/>
              <a:t>Yaşlılar veya yaşam beklentisi kısa olan hastalar:</a:t>
            </a:r>
          </a:p>
          <a:p>
            <a:pPr marL="0" indent="0">
              <a:buNone/>
            </a:pPr>
            <a:r>
              <a:rPr lang="tr-TR" dirty="0"/>
              <a:t>           Yaşam beklentisi &gt;15 yıl ve majör komorbidite yok ise A1C &lt;%7 (53 mmol/mol)</a:t>
            </a:r>
          </a:p>
          <a:p>
            <a:pPr marL="0" indent="0">
              <a:buNone/>
            </a:pPr>
            <a:r>
              <a:rPr lang="tr-TR" dirty="0"/>
              <a:t>           Yaşam beklentisi 5-15 yıl ve orta derecede komorbidite var ise A1C &lt;%7.5-8.0 (58-64 mmol/mol)</a:t>
            </a:r>
          </a:p>
          <a:p>
            <a:pPr marL="0" indent="0">
              <a:buNone/>
            </a:pPr>
            <a:r>
              <a:rPr lang="tr-TR" dirty="0"/>
              <a:t>           Yaşam beklentisi &lt;5 yıl ve majör komorbidite var ise A1C &lt;%8.0-8.5 (64-69 mmol/mol) olarak hedeflenebilir.</a:t>
            </a:r>
          </a:p>
          <a:p>
            <a:r>
              <a:rPr lang="tr-TR" dirty="0"/>
              <a:t>Yaşlı diyabetli hastalarda, komplikasyonlar ve </a:t>
            </a:r>
            <a:r>
              <a:rPr lang="tr-TR" dirty="0" err="1"/>
              <a:t>komorbid</a:t>
            </a:r>
            <a:r>
              <a:rPr lang="tr-TR" dirty="0"/>
              <a:t> hastalıklar diğer riskler de dikkate alındığında, hipoglisemi riski düşük dinç hastalarda A1C hedefinin &lt;%7.0-7.5 (53-58 mmol/mol) olması; buna karşılık hipoglisemi ve diğer riskleri yüksek, bakıma ihtiyaç duyan hastalarda A1C’nin &lt;%8.0-8.5 (64-69 mmol/mol) hedeflenmesi önerilmektedir.</a:t>
            </a:r>
          </a:p>
          <a:p>
            <a:r>
              <a:rPr lang="tr-TR" dirty="0"/>
              <a:t>Gebelik planlayan diyabetli kadınlar : Hedef A1C, </a:t>
            </a:r>
            <a:r>
              <a:rPr lang="tr-TR" dirty="0" err="1"/>
              <a:t>pre-konsepsiyon</a:t>
            </a:r>
            <a:r>
              <a:rPr lang="tr-TR" dirty="0"/>
              <a:t> döneminde tercihen  &lt;%6.0 (42 mmol/mol) hedeflenmeli, bu hedefe ulaşılamıyorsa &lt;%6.5 (48 mmol/mol) düzeyi mümkün olduğunca sağlanmalıdır.</a:t>
            </a:r>
          </a:p>
          <a:p>
            <a:pPr marL="0" indent="0">
              <a:buNone/>
            </a:pPr>
            <a:endParaRPr lang="tr-TR" dirty="0"/>
          </a:p>
        </p:txBody>
      </p:sp>
    </p:spTree>
    <p:extLst>
      <p:ext uri="{BB962C8B-B14F-4D97-AF65-F5344CB8AC3E}">
        <p14:creationId xmlns:p14="http://schemas.microsoft.com/office/powerpoint/2010/main" val="2650685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CDD0BA7-9719-C5DF-F1C5-2F9EAC12C951}"/>
              </a:ext>
            </a:extLst>
          </p:cNvPr>
          <p:cNvPicPr>
            <a:picLocks noChangeAspect="1"/>
          </p:cNvPicPr>
          <p:nvPr/>
        </p:nvPicPr>
        <p:blipFill>
          <a:blip r:embed="rId2"/>
          <a:stretch>
            <a:fillRect/>
          </a:stretch>
        </p:blipFill>
        <p:spPr>
          <a:xfrm>
            <a:off x="1643743" y="1262743"/>
            <a:ext cx="9209313" cy="4332514"/>
          </a:xfrm>
          <a:prstGeom prst="rect">
            <a:avLst/>
          </a:prstGeom>
        </p:spPr>
      </p:pic>
    </p:spTree>
    <p:extLst>
      <p:ext uri="{BB962C8B-B14F-4D97-AF65-F5344CB8AC3E}">
        <p14:creationId xmlns:p14="http://schemas.microsoft.com/office/powerpoint/2010/main" val="1140820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AC36B5-FC66-F43B-0B39-71D033D29133}"/>
              </a:ext>
            </a:extLst>
          </p:cNvPr>
          <p:cNvSpPr>
            <a:spLocks noGrp="1"/>
          </p:cNvSpPr>
          <p:nvPr>
            <p:ph type="title"/>
          </p:nvPr>
        </p:nvSpPr>
        <p:spPr/>
        <p:txBody>
          <a:bodyPr/>
          <a:lstStyle/>
          <a:p>
            <a:r>
              <a:rPr lang="tr-TR" dirty="0"/>
              <a:t>beslenme</a:t>
            </a:r>
          </a:p>
        </p:txBody>
      </p:sp>
      <p:sp>
        <p:nvSpPr>
          <p:cNvPr id="3" name="İçerik Yer Tutucusu 2">
            <a:extLst>
              <a:ext uri="{FF2B5EF4-FFF2-40B4-BE49-F238E27FC236}">
                <a16:creationId xmlns:a16="http://schemas.microsoft.com/office/drawing/2014/main" id="{C7BDBE79-A47A-60F7-87FE-89C2C820C6EF}"/>
              </a:ext>
            </a:extLst>
          </p:cNvPr>
          <p:cNvSpPr>
            <a:spLocks noGrp="1"/>
          </p:cNvSpPr>
          <p:nvPr>
            <p:ph idx="1"/>
          </p:nvPr>
        </p:nvSpPr>
        <p:spPr/>
        <p:txBody>
          <a:bodyPr/>
          <a:lstStyle/>
          <a:p>
            <a:r>
              <a:rPr lang="tr-TR" dirty="0"/>
              <a:t>Amerikan Diyabet Derneği (ADA), tip 1 ve tip 2 diyabetlilerin tanıyı izleyen ilk bir ay içinde, GDM olgularının ise tanıyı izleyen ilk hafta içinde bir diyetisyene sevk edilmesini önermektedir.</a:t>
            </a:r>
          </a:p>
          <a:p>
            <a:r>
              <a:rPr lang="tr-TR" dirty="0"/>
              <a:t>Bireye uygun öğün planlama yöntemi (beslenme piramidi, tabak modeli, değişim listeleri, KH sayımı) belirlenir.</a:t>
            </a:r>
          </a:p>
        </p:txBody>
      </p:sp>
      <p:pic>
        <p:nvPicPr>
          <p:cNvPr id="5" name="Resim 4">
            <a:extLst>
              <a:ext uri="{FF2B5EF4-FFF2-40B4-BE49-F238E27FC236}">
                <a16:creationId xmlns:a16="http://schemas.microsoft.com/office/drawing/2014/main" id="{C13EDFA8-0840-D7AF-F52B-D0B1E3FC9B81}"/>
              </a:ext>
            </a:extLst>
          </p:cNvPr>
          <p:cNvPicPr>
            <a:picLocks noChangeAspect="1"/>
          </p:cNvPicPr>
          <p:nvPr/>
        </p:nvPicPr>
        <p:blipFill>
          <a:blip r:embed="rId2"/>
          <a:stretch>
            <a:fillRect/>
          </a:stretch>
        </p:blipFill>
        <p:spPr>
          <a:xfrm>
            <a:off x="7696200" y="4103914"/>
            <a:ext cx="4411583" cy="2660743"/>
          </a:xfrm>
          <a:prstGeom prst="rect">
            <a:avLst/>
          </a:prstGeom>
        </p:spPr>
      </p:pic>
    </p:spTree>
    <p:extLst>
      <p:ext uri="{BB962C8B-B14F-4D97-AF65-F5344CB8AC3E}">
        <p14:creationId xmlns:p14="http://schemas.microsoft.com/office/powerpoint/2010/main" val="681472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F6C425-5D0F-F7B3-6B1B-EA0A0D733CE4}"/>
              </a:ext>
            </a:extLst>
          </p:cNvPr>
          <p:cNvSpPr>
            <a:spLocks noGrp="1"/>
          </p:cNvSpPr>
          <p:nvPr>
            <p:ph type="title"/>
          </p:nvPr>
        </p:nvSpPr>
        <p:spPr/>
        <p:txBody>
          <a:bodyPr/>
          <a:lstStyle/>
          <a:p>
            <a:r>
              <a:rPr lang="tr-TR" dirty="0"/>
              <a:t>egzersiz</a:t>
            </a:r>
          </a:p>
        </p:txBody>
      </p:sp>
      <p:sp>
        <p:nvSpPr>
          <p:cNvPr id="3" name="İçerik Yer Tutucusu 2">
            <a:extLst>
              <a:ext uri="{FF2B5EF4-FFF2-40B4-BE49-F238E27FC236}">
                <a16:creationId xmlns:a16="http://schemas.microsoft.com/office/drawing/2014/main" id="{CB92E5B1-C6B7-2E85-D691-7AA2A8F9E6AA}"/>
              </a:ext>
            </a:extLst>
          </p:cNvPr>
          <p:cNvSpPr>
            <a:spLocks noGrp="1"/>
          </p:cNvSpPr>
          <p:nvPr>
            <p:ph idx="1"/>
          </p:nvPr>
        </p:nvSpPr>
        <p:spPr/>
        <p:txBody>
          <a:bodyPr>
            <a:normAutofit fontScale="77500" lnSpcReduction="20000"/>
          </a:bodyPr>
          <a:lstStyle/>
          <a:p>
            <a:r>
              <a:rPr lang="tr-TR" dirty="0"/>
              <a:t>Erişkin diyabet olgularına 48 saatten fazla ara verilmeyecek biçimde, haftada en az 3</a:t>
            </a:r>
          </a:p>
          <a:p>
            <a:pPr marL="0" indent="0">
              <a:buNone/>
            </a:pPr>
            <a:r>
              <a:rPr lang="tr-TR" dirty="0"/>
              <a:t>gün ve toplam 150 dakika, orta şiddette (maksimum kalp hızının %60-75’i, yaşlılarda</a:t>
            </a:r>
          </a:p>
          <a:p>
            <a:pPr marL="0" indent="0">
              <a:buNone/>
            </a:pPr>
            <a:r>
              <a:rPr lang="tr-TR" dirty="0"/>
              <a:t>%50-70’i kadar) egzersiz önerilmelidir.</a:t>
            </a:r>
          </a:p>
          <a:p>
            <a:r>
              <a:rPr lang="tr-TR" dirty="0"/>
              <a:t>Egzersiz şiddeti başlangıçta hafif olmalı, orta şiddete doğru yavaş yavaş artırılmalıdır.</a:t>
            </a:r>
          </a:p>
          <a:p>
            <a:r>
              <a:rPr lang="tr-TR" dirty="0"/>
              <a:t>Herhangi bir kontrendikasyon yoksa haftada 2-3 gün direnç egzersizi önerilmelidir.</a:t>
            </a:r>
          </a:p>
          <a:p>
            <a:r>
              <a:rPr lang="tr-TR" dirty="0"/>
              <a:t>Ek yararları nedeniyle, aerobik ve direnç egzersizlerini aksatmamak koşuluyla haftada 2-3 gün esneklik ve denge egzersizlerinin önerilmesinde fayda vardır.</a:t>
            </a:r>
          </a:p>
          <a:p>
            <a:r>
              <a:rPr lang="tr-TR" dirty="0"/>
              <a:t>Gün içinde hareketli olmak açısından 30 dakikadan fazla hareketsiz kalınmaması, kısa</a:t>
            </a:r>
          </a:p>
          <a:p>
            <a:pPr marL="0" indent="0">
              <a:buNone/>
            </a:pPr>
            <a:r>
              <a:rPr lang="tr-TR" dirty="0"/>
              <a:t>süreli de olsa ayağa kalkılarak dolaşılması önerilmelidir.</a:t>
            </a:r>
          </a:p>
        </p:txBody>
      </p:sp>
    </p:spTree>
    <p:extLst>
      <p:ext uri="{BB962C8B-B14F-4D97-AF65-F5344CB8AC3E}">
        <p14:creationId xmlns:p14="http://schemas.microsoft.com/office/powerpoint/2010/main" val="35106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F9FAD2-43D2-38EB-D5CE-6FDE99C52E07}"/>
              </a:ext>
            </a:extLst>
          </p:cNvPr>
          <p:cNvSpPr>
            <a:spLocks noGrp="1"/>
          </p:cNvSpPr>
          <p:nvPr>
            <p:ph type="title"/>
          </p:nvPr>
        </p:nvSpPr>
        <p:spPr/>
        <p:txBody>
          <a:bodyPr/>
          <a:lstStyle/>
          <a:p>
            <a:r>
              <a:rPr lang="tr-TR" dirty="0"/>
              <a:t>TANI KRİTERLERİ</a:t>
            </a:r>
          </a:p>
        </p:txBody>
      </p:sp>
      <p:pic>
        <p:nvPicPr>
          <p:cNvPr id="5" name="İçerik Yer Tutucusu 4">
            <a:extLst>
              <a:ext uri="{FF2B5EF4-FFF2-40B4-BE49-F238E27FC236}">
                <a16:creationId xmlns:a16="http://schemas.microsoft.com/office/drawing/2014/main" id="{B70ED7DE-E1EA-FDB8-64FF-FE14F0513AED}"/>
              </a:ext>
            </a:extLst>
          </p:cNvPr>
          <p:cNvPicPr>
            <a:picLocks noGrp="1" noChangeAspect="1"/>
          </p:cNvPicPr>
          <p:nvPr>
            <p:ph idx="1"/>
          </p:nvPr>
        </p:nvPicPr>
        <p:blipFill>
          <a:blip r:embed="rId2"/>
          <a:stretch>
            <a:fillRect/>
          </a:stretch>
        </p:blipFill>
        <p:spPr>
          <a:xfrm>
            <a:off x="2730028" y="2638425"/>
            <a:ext cx="6731945" cy="3101975"/>
          </a:xfrm>
        </p:spPr>
      </p:pic>
    </p:spTree>
    <p:extLst>
      <p:ext uri="{BB962C8B-B14F-4D97-AF65-F5344CB8AC3E}">
        <p14:creationId xmlns:p14="http://schemas.microsoft.com/office/powerpoint/2010/main" val="1494952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91457-6915-5978-18C7-BBF5C37A408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617A72C-E7F8-101E-0FC6-9E1830425FB7}"/>
              </a:ext>
            </a:extLst>
          </p:cNvPr>
          <p:cNvSpPr>
            <a:spLocks noGrp="1"/>
          </p:cNvSpPr>
          <p:nvPr>
            <p:ph type="title"/>
          </p:nvPr>
        </p:nvSpPr>
        <p:spPr/>
        <p:txBody>
          <a:bodyPr/>
          <a:lstStyle/>
          <a:p>
            <a:r>
              <a:rPr lang="tr-TR" dirty="0"/>
              <a:t>akut komplikasyonlar</a:t>
            </a:r>
          </a:p>
        </p:txBody>
      </p:sp>
      <p:sp>
        <p:nvSpPr>
          <p:cNvPr id="3" name="İçerik Yer Tutucusu 2">
            <a:extLst>
              <a:ext uri="{FF2B5EF4-FFF2-40B4-BE49-F238E27FC236}">
                <a16:creationId xmlns:a16="http://schemas.microsoft.com/office/drawing/2014/main" id="{E71D7613-F219-68B7-08E4-9CF194752052}"/>
              </a:ext>
            </a:extLst>
          </p:cNvPr>
          <p:cNvSpPr>
            <a:spLocks noGrp="1"/>
          </p:cNvSpPr>
          <p:nvPr>
            <p:ph idx="1"/>
          </p:nvPr>
        </p:nvSpPr>
        <p:spPr/>
        <p:txBody>
          <a:bodyPr/>
          <a:lstStyle/>
          <a:p>
            <a:r>
              <a:rPr lang="tr-TR" dirty="0"/>
              <a:t>Diyabetik ketoasidoz (DKA)</a:t>
            </a:r>
          </a:p>
          <a:p>
            <a:r>
              <a:rPr lang="tr-TR" dirty="0" err="1"/>
              <a:t>Hiperozmolar</a:t>
            </a:r>
            <a:r>
              <a:rPr lang="tr-TR" dirty="0"/>
              <a:t> hiperglisemik durum (HHD)</a:t>
            </a:r>
          </a:p>
          <a:p>
            <a:r>
              <a:rPr lang="tr-TR" dirty="0"/>
              <a:t>Laktik asidoz (LA)</a:t>
            </a:r>
          </a:p>
          <a:p>
            <a:r>
              <a:rPr lang="tr-TR" dirty="0"/>
              <a:t>Hipoglisemi </a:t>
            </a:r>
          </a:p>
        </p:txBody>
      </p:sp>
    </p:spTree>
    <p:extLst>
      <p:ext uri="{BB962C8B-B14F-4D97-AF65-F5344CB8AC3E}">
        <p14:creationId xmlns:p14="http://schemas.microsoft.com/office/powerpoint/2010/main" val="478763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79B527-FB73-C1B4-440A-5CB5409CEED0}"/>
              </a:ext>
            </a:extLst>
          </p:cNvPr>
          <p:cNvSpPr>
            <a:spLocks noGrp="1"/>
          </p:cNvSpPr>
          <p:nvPr>
            <p:ph type="title"/>
          </p:nvPr>
        </p:nvSpPr>
        <p:spPr/>
        <p:txBody>
          <a:bodyPr/>
          <a:lstStyle/>
          <a:p>
            <a:r>
              <a:rPr lang="tr-TR" dirty="0"/>
              <a:t>KRONİK KOMPLİKASYONLAR</a:t>
            </a:r>
          </a:p>
        </p:txBody>
      </p:sp>
      <p:graphicFrame>
        <p:nvGraphicFramePr>
          <p:cNvPr id="4" name="İçerik Yer Tutucusu 3">
            <a:extLst>
              <a:ext uri="{FF2B5EF4-FFF2-40B4-BE49-F238E27FC236}">
                <a16:creationId xmlns:a16="http://schemas.microsoft.com/office/drawing/2014/main" id="{5A71888E-36BA-AE5F-19BB-704152E0BC86}"/>
              </a:ext>
            </a:extLst>
          </p:cNvPr>
          <p:cNvGraphicFramePr>
            <a:graphicFrameLocks noGrp="1"/>
          </p:cNvGraphicFramePr>
          <p:nvPr>
            <p:ph idx="1"/>
            <p:extLst>
              <p:ext uri="{D42A27DB-BD31-4B8C-83A1-F6EECF244321}">
                <p14:modId xmlns:p14="http://schemas.microsoft.com/office/powerpoint/2010/main" val="390909465"/>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188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459387B-B03C-192B-2B94-FB36BD666EE2}"/>
              </a:ext>
            </a:extLst>
          </p:cNvPr>
          <p:cNvPicPr>
            <a:picLocks noChangeAspect="1"/>
          </p:cNvPicPr>
          <p:nvPr/>
        </p:nvPicPr>
        <p:blipFill>
          <a:blip r:embed="rId2"/>
          <a:stretch>
            <a:fillRect/>
          </a:stretch>
        </p:blipFill>
        <p:spPr>
          <a:xfrm>
            <a:off x="1972020" y="727113"/>
            <a:ext cx="8086380" cy="5332163"/>
          </a:xfrm>
          <a:prstGeom prst="rect">
            <a:avLst/>
          </a:prstGeom>
        </p:spPr>
      </p:pic>
    </p:spTree>
    <p:extLst>
      <p:ext uri="{BB962C8B-B14F-4D97-AF65-F5344CB8AC3E}">
        <p14:creationId xmlns:p14="http://schemas.microsoft.com/office/powerpoint/2010/main" val="3043256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09CB870-FEAF-67AC-7333-0DE8017ECF67}"/>
              </a:ext>
            </a:extLst>
          </p:cNvPr>
          <p:cNvPicPr>
            <a:picLocks noChangeAspect="1"/>
          </p:cNvPicPr>
          <p:nvPr/>
        </p:nvPicPr>
        <p:blipFill>
          <a:blip r:embed="rId2"/>
          <a:stretch>
            <a:fillRect/>
          </a:stretch>
        </p:blipFill>
        <p:spPr>
          <a:xfrm>
            <a:off x="2137272" y="1608463"/>
            <a:ext cx="8152482" cy="3635566"/>
          </a:xfrm>
          <a:prstGeom prst="rect">
            <a:avLst/>
          </a:prstGeom>
        </p:spPr>
      </p:pic>
    </p:spTree>
    <p:extLst>
      <p:ext uri="{BB962C8B-B14F-4D97-AF65-F5344CB8AC3E}">
        <p14:creationId xmlns:p14="http://schemas.microsoft.com/office/powerpoint/2010/main" val="3361844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92ECB44-8CBB-EBA1-282E-8A2008BBD0FB}"/>
              </a:ext>
            </a:extLst>
          </p:cNvPr>
          <p:cNvPicPr>
            <a:picLocks noChangeAspect="1"/>
          </p:cNvPicPr>
          <p:nvPr/>
        </p:nvPicPr>
        <p:blipFill>
          <a:blip r:embed="rId2"/>
          <a:stretch>
            <a:fillRect/>
          </a:stretch>
        </p:blipFill>
        <p:spPr>
          <a:xfrm>
            <a:off x="2247441" y="826265"/>
            <a:ext cx="7590622" cy="5188945"/>
          </a:xfrm>
          <a:prstGeom prst="rect">
            <a:avLst/>
          </a:prstGeom>
        </p:spPr>
      </p:pic>
    </p:spTree>
    <p:extLst>
      <p:ext uri="{BB962C8B-B14F-4D97-AF65-F5344CB8AC3E}">
        <p14:creationId xmlns:p14="http://schemas.microsoft.com/office/powerpoint/2010/main" val="3887256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05916-C08C-D9DD-DAB5-52428C644916}"/>
              </a:ext>
            </a:extLst>
          </p:cNvPr>
          <p:cNvSpPr>
            <a:spLocks noGrp="1"/>
          </p:cNvSpPr>
          <p:nvPr>
            <p:ph type="title"/>
          </p:nvPr>
        </p:nvSpPr>
        <p:spPr/>
        <p:txBody>
          <a:bodyPr/>
          <a:lstStyle/>
          <a:p>
            <a:r>
              <a:rPr lang="tr-TR" dirty="0"/>
              <a:t>hipoglisemi</a:t>
            </a:r>
          </a:p>
        </p:txBody>
      </p:sp>
      <p:graphicFrame>
        <p:nvGraphicFramePr>
          <p:cNvPr id="6" name="İçerik Yer Tutucusu 5">
            <a:extLst>
              <a:ext uri="{FF2B5EF4-FFF2-40B4-BE49-F238E27FC236}">
                <a16:creationId xmlns:a16="http://schemas.microsoft.com/office/drawing/2014/main" id="{CAF5713E-F415-F751-B366-285CD18E9BB9}"/>
              </a:ext>
            </a:extLst>
          </p:cNvPr>
          <p:cNvGraphicFramePr>
            <a:graphicFrameLocks noGrp="1"/>
          </p:cNvGraphicFramePr>
          <p:nvPr>
            <p:ph idx="1"/>
            <p:extLst>
              <p:ext uri="{D42A27DB-BD31-4B8C-83A1-F6EECF244321}">
                <p14:modId xmlns:p14="http://schemas.microsoft.com/office/powerpoint/2010/main" val="2733292480"/>
              </p:ext>
            </p:extLst>
          </p:nvPr>
        </p:nvGraphicFramePr>
        <p:xfrm>
          <a:off x="2231136" y="3529872"/>
          <a:ext cx="7729728" cy="284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etin kutusu 7">
            <a:extLst>
              <a:ext uri="{FF2B5EF4-FFF2-40B4-BE49-F238E27FC236}">
                <a16:creationId xmlns:a16="http://schemas.microsoft.com/office/drawing/2014/main" id="{6637F62B-C077-F53F-2712-38C441AD0418}"/>
              </a:ext>
            </a:extLst>
          </p:cNvPr>
          <p:cNvSpPr txBox="1"/>
          <p:nvPr/>
        </p:nvSpPr>
        <p:spPr>
          <a:xfrm>
            <a:off x="1578430" y="2329543"/>
            <a:ext cx="8937170" cy="1200329"/>
          </a:xfrm>
          <a:prstGeom prst="rect">
            <a:avLst/>
          </a:prstGeom>
          <a:noFill/>
        </p:spPr>
        <p:txBody>
          <a:bodyPr wrap="square" rtlCol="0">
            <a:spAutoFit/>
          </a:bodyPr>
          <a:lstStyle/>
          <a:p>
            <a:r>
              <a:rPr lang="tr-TR" dirty="0"/>
              <a:t>--</a:t>
            </a:r>
            <a:r>
              <a:rPr lang="tr-TR" dirty="0" err="1"/>
              <a:t>Non</a:t>
            </a:r>
            <a:r>
              <a:rPr lang="tr-TR" dirty="0"/>
              <a:t> diyabetik hipoglisemi:’</a:t>
            </a:r>
            <a:r>
              <a:rPr lang="tr-TR" dirty="0" err="1"/>
              <a:t>Whipple</a:t>
            </a:r>
            <a:r>
              <a:rPr lang="tr-TR" dirty="0"/>
              <a:t> </a:t>
            </a:r>
            <a:r>
              <a:rPr lang="tr-TR" dirty="0" err="1"/>
              <a:t>triadı</a:t>
            </a:r>
            <a:r>
              <a:rPr lang="tr-TR" dirty="0"/>
              <a:t>’ (glisemi &lt;50 mg/dl bulunması, düşük glisemi ile uyumlu semptomlar ve bu semptomların, glisemi düşüklüğünü ortadan kaldıran bir tedavi ile geçmesi)</a:t>
            </a:r>
          </a:p>
          <a:p>
            <a:r>
              <a:rPr lang="tr-TR" dirty="0"/>
              <a:t>--Diyabetik </a:t>
            </a:r>
            <a:r>
              <a:rPr lang="tr-TR" dirty="0" err="1"/>
              <a:t>hipoglisemi:glisemi</a:t>
            </a:r>
            <a:r>
              <a:rPr lang="tr-TR" dirty="0"/>
              <a:t>&lt;70 mg/dl</a:t>
            </a:r>
          </a:p>
        </p:txBody>
      </p:sp>
    </p:spTree>
    <p:extLst>
      <p:ext uri="{BB962C8B-B14F-4D97-AF65-F5344CB8AC3E}">
        <p14:creationId xmlns:p14="http://schemas.microsoft.com/office/powerpoint/2010/main" val="414708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7937924-923E-497B-DB9A-E4962832B794}"/>
              </a:ext>
            </a:extLst>
          </p:cNvPr>
          <p:cNvPicPr>
            <a:picLocks noChangeAspect="1"/>
          </p:cNvPicPr>
          <p:nvPr/>
        </p:nvPicPr>
        <p:blipFill>
          <a:blip r:embed="rId2"/>
          <a:stretch>
            <a:fillRect/>
          </a:stretch>
        </p:blipFill>
        <p:spPr>
          <a:xfrm>
            <a:off x="1845129" y="239486"/>
            <a:ext cx="8501742" cy="4245429"/>
          </a:xfrm>
          <a:prstGeom prst="rect">
            <a:avLst/>
          </a:prstGeom>
        </p:spPr>
      </p:pic>
      <p:pic>
        <p:nvPicPr>
          <p:cNvPr id="4" name="Resim 3">
            <a:extLst>
              <a:ext uri="{FF2B5EF4-FFF2-40B4-BE49-F238E27FC236}">
                <a16:creationId xmlns:a16="http://schemas.microsoft.com/office/drawing/2014/main" id="{B612951E-A073-5C55-C56B-EDF21C492165}"/>
              </a:ext>
            </a:extLst>
          </p:cNvPr>
          <p:cNvPicPr>
            <a:picLocks noChangeAspect="1"/>
          </p:cNvPicPr>
          <p:nvPr/>
        </p:nvPicPr>
        <p:blipFill>
          <a:blip r:embed="rId3"/>
          <a:stretch>
            <a:fillRect/>
          </a:stretch>
        </p:blipFill>
        <p:spPr>
          <a:xfrm>
            <a:off x="3663043" y="4484915"/>
            <a:ext cx="4865914" cy="2373085"/>
          </a:xfrm>
          <a:prstGeom prst="rect">
            <a:avLst/>
          </a:prstGeom>
        </p:spPr>
      </p:pic>
    </p:spTree>
    <p:extLst>
      <p:ext uri="{BB962C8B-B14F-4D97-AF65-F5344CB8AC3E}">
        <p14:creationId xmlns:p14="http://schemas.microsoft.com/office/powerpoint/2010/main" val="439255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08C299-F467-4F37-839C-79A36860A58C}"/>
              </a:ext>
            </a:extLst>
          </p:cNvPr>
          <p:cNvSpPr>
            <a:spLocks noGrp="1"/>
          </p:cNvSpPr>
          <p:nvPr>
            <p:ph type="title"/>
          </p:nvPr>
        </p:nvSpPr>
        <p:spPr/>
        <p:txBody>
          <a:bodyPr/>
          <a:lstStyle/>
          <a:p>
            <a:r>
              <a:rPr lang="tr-TR" dirty="0"/>
              <a:t>Kardiyovasküler hastalık</a:t>
            </a:r>
          </a:p>
        </p:txBody>
      </p:sp>
      <p:graphicFrame>
        <p:nvGraphicFramePr>
          <p:cNvPr id="8" name="İçerik Yer Tutucusu 7">
            <a:extLst>
              <a:ext uri="{FF2B5EF4-FFF2-40B4-BE49-F238E27FC236}">
                <a16:creationId xmlns:a16="http://schemas.microsoft.com/office/drawing/2014/main" id="{35856ED7-41B6-1A32-E0E7-94770AE84FC7}"/>
              </a:ext>
            </a:extLst>
          </p:cNvPr>
          <p:cNvGraphicFramePr>
            <a:graphicFrameLocks noGrp="1"/>
          </p:cNvGraphicFramePr>
          <p:nvPr>
            <p:ph idx="1"/>
            <p:extLst>
              <p:ext uri="{D42A27DB-BD31-4B8C-83A1-F6EECF244321}">
                <p14:modId xmlns:p14="http://schemas.microsoft.com/office/powerpoint/2010/main" val="252212714"/>
              </p:ext>
            </p:extLst>
          </p:nvPr>
        </p:nvGraphicFramePr>
        <p:xfrm>
          <a:off x="2230438" y="2153412"/>
          <a:ext cx="7731125" cy="358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id="{F157D776-6761-6852-FE9B-89C586074E44}"/>
              </a:ext>
            </a:extLst>
          </p:cNvPr>
          <p:cNvSpPr txBox="1"/>
          <p:nvPr/>
        </p:nvSpPr>
        <p:spPr>
          <a:xfrm>
            <a:off x="1404257" y="5573486"/>
            <a:ext cx="9808029" cy="923330"/>
          </a:xfrm>
          <a:prstGeom prst="rect">
            <a:avLst/>
          </a:prstGeom>
          <a:noFill/>
        </p:spPr>
        <p:txBody>
          <a:bodyPr wrap="square" rtlCol="0">
            <a:spAutoFit/>
          </a:bodyPr>
          <a:lstStyle/>
          <a:p>
            <a:r>
              <a:rPr lang="tr-TR" b="1" dirty="0"/>
              <a:t>*</a:t>
            </a:r>
            <a:r>
              <a:rPr lang="tr-TR" dirty="0"/>
              <a:t>Diyabeti olan tüm hastalar KV risk faktörleri açısından yılda en az bir kez değerlendirilmeli ve gerekiyorsa tedavi edilmelidir. Bu risk faktörleri hipertansiyon (HT), dislipidemi, obezite/fazla kilolu olma, sigara, ailede erken KAH öyküsü ve </a:t>
            </a:r>
            <a:r>
              <a:rPr lang="tr-TR" dirty="0" err="1"/>
              <a:t>albuminüri</a:t>
            </a:r>
            <a:r>
              <a:rPr lang="tr-TR" dirty="0"/>
              <a:t> varlığıdır.</a:t>
            </a:r>
          </a:p>
        </p:txBody>
      </p:sp>
    </p:spTree>
    <p:extLst>
      <p:ext uri="{BB962C8B-B14F-4D97-AF65-F5344CB8AC3E}">
        <p14:creationId xmlns:p14="http://schemas.microsoft.com/office/powerpoint/2010/main" val="2399189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149693-68B8-FB86-89F1-EDC0AC0835A1}"/>
              </a:ext>
            </a:extLst>
          </p:cNvPr>
          <p:cNvSpPr>
            <a:spLocks noGrp="1"/>
          </p:cNvSpPr>
          <p:nvPr>
            <p:ph type="title"/>
          </p:nvPr>
        </p:nvSpPr>
        <p:spPr/>
        <p:txBody>
          <a:bodyPr/>
          <a:lstStyle/>
          <a:p>
            <a:r>
              <a:rPr lang="tr-TR" dirty="0"/>
              <a:t>TARAMA VE TANI TESTLERİ</a:t>
            </a:r>
          </a:p>
        </p:txBody>
      </p:sp>
      <p:sp>
        <p:nvSpPr>
          <p:cNvPr id="3" name="İçerik Yer Tutucusu 2">
            <a:extLst>
              <a:ext uri="{FF2B5EF4-FFF2-40B4-BE49-F238E27FC236}">
                <a16:creationId xmlns:a16="http://schemas.microsoft.com/office/drawing/2014/main" id="{E57B9486-2447-BD0D-94B3-FB602C96B95D}"/>
              </a:ext>
            </a:extLst>
          </p:cNvPr>
          <p:cNvSpPr>
            <a:spLocks noGrp="1"/>
          </p:cNvSpPr>
          <p:nvPr>
            <p:ph idx="1"/>
          </p:nvPr>
        </p:nvSpPr>
        <p:spPr/>
        <p:txBody>
          <a:bodyPr>
            <a:normAutofit fontScale="92500" lnSpcReduction="20000"/>
          </a:bodyPr>
          <a:lstStyle/>
          <a:p>
            <a:r>
              <a:rPr lang="tr-TR" dirty="0" err="1"/>
              <a:t>Laboratuvar:Kanda</a:t>
            </a:r>
            <a:r>
              <a:rPr lang="tr-TR" dirty="0"/>
              <a:t> </a:t>
            </a:r>
            <a:r>
              <a:rPr lang="tr-TR" dirty="0" err="1"/>
              <a:t>natriüretik</a:t>
            </a:r>
            <a:r>
              <a:rPr lang="tr-TR" dirty="0"/>
              <a:t> </a:t>
            </a:r>
            <a:r>
              <a:rPr lang="tr-TR" dirty="0" err="1"/>
              <a:t>peptid</a:t>
            </a:r>
            <a:r>
              <a:rPr lang="tr-TR" dirty="0"/>
              <a:t> (NT-</a:t>
            </a:r>
            <a:r>
              <a:rPr lang="tr-TR" dirty="0" err="1"/>
              <a:t>proBNP</a:t>
            </a:r>
            <a:r>
              <a:rPr lang="tr-TR" dirty="0"/>
              <a:t>, BNP) ölçümünün kalp yetersizliği için tarama testi olarak kullanılması kabul görmektedir. </a:t>
            </a:r>
          </a:p>
          <a:p>
            <a:r>
              <a:rPr lang="tr-TR" dirty="0" err="1"/>
              <a:t>EKG:Tanı</a:t>
            </a:r>
            <a:r>
              <a:rPr lang="tr-TR" dirty="0"/>
              <a:t> konulduğunda bazal istirahat EKG si çekilmeli ve</a:t>
            </a:r>
          </a:p>
          <a:p>
            <a:pPr marL="0" indent="0">
              <a:buNone/>
            </a:pPr>
            <a:r>
              <a:rPr lang="tr-TR" dirty="0"/>
              <a:t>--Yaş &gt;40,</a:t>
            </a:r>
          </a:p>
          <a:p>
            <a:pPr marL="0" indent="0">
              <a:buNone/>
            </a:pPr>
            <a:r>
              <a:rPr lang="tr-TR" dirty="0"/>
              <a:t>--Diyabet süresi &gt;15 yıl ve yaş &gt;30,                                    </a:t>
            </a:r>
          </a:p>
          <a:p>
            <a:pPr marL="0" indent="0">
              <a:buNone/>
            </a:pPr>
            <a:r>
              <a:rPr lang="tr-TR" dirty="0"/>
              <a:t>--Uç organ hasarı (mikro veya makrovasküler)                    </a:t>
            </a:r>
            <a:r>
              <a:rPr lang="tr-TR" u="sng" dirty="0"/>
              <a:t>1-2 yılda bir kontrol EKG</a:t>
            </a:r>
          </a:p>
          <a:p>
            <a:pPr marL="0" indent="0">
              <a:buNone/>
            </a:pPr>
            <a:r>
              <a:rPr lang="tr-TR" dirty="0"/>
              <a:t>--Bir veya daha fazla KVH risk faktörü (sigara, HT, </a:t>
            </a:r>
          </a:p>
          <a:p>
            <a:pPr marL="0" indent="0">
              <a:buNone/>
            </a:pPr>
            <a:r>
              <a:rPr lang="tr-TR" dirty="0"/>
              <a:t>dislipidemi, ailede erken KVH öyküsü, KBH, obezite)</a:t>
            </a:r>
          </a:p>
          <a:p>
            <a:pPr marL="0" indent="0">
              <a:buNone/>
            </a:pPr>
            <a:r>
              <a:rPr lang="tr-TR" dirty="0"/>
              <a:t>olan hastalar.</a:t>
            </a:r>
          </a:p>
        </p:txBody>
      </p:sp>
      <p:sp>
        <p:nvSpPr>
          <p:cNvPr id="6" name="Sağ Ayraç 5">
            <a:extLst>
              <a:ext uri="{FF2B5EF4-FFF2-40B4-BE49-F238E27FC236}">
                <a16:creationId xmlns:a16="http://schemas.microsoft.com/office/drawing/2014/main" id="{3D1A516F-4252-3E74-DAB5-5C0DDF658956}"/>
              </a:ext>
            </a:extLst>
          </p:cNvPr>
          <p:cNvSpPr/>
          <p:nvPr/>
        </p:nvSpPr>
        <p:spPr>
          <a:xfrm>
            <a:off x="6836229" y="3559629"/>
            <a:ext cx="674914" cy="21803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370069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6E29585-6677-E854-00CB-4241694CB1B6}"/>
              </a:ext>
            </a:extLst>
          </p:cNvPr>
          <p:cNvSpPr txBox="1"/>
          <p:nvPr/>
        </p:nvSpPr>
        <p:spPr>
          <a:xfrm>
            <a:off x="1480456" y="1807029"/>
            <a:ext cx="9405257" cy="2862322"/>
          </a:xfrm>
          <a:prstGeom prst="rect">
            <a:avLst/>
          </a:prstGeom>
          <a:noFill/>
        </p:spPr>
        <p:txBody>
          <a:bodyPr wrap="square" rtlCol="0">
            <a:spAutoFit/>
          </a:bodyPr>
          <a:lstStyle/>
          <a:p>
            <a:r>
              <a:rPr lang="tr-TR" dirty="0"/>
              <a:t>Stres testi (Eforlu EKG):</a:t>
            </a:r>
          </a:p>
          <a:p>
            <a:pPr marL="285750" indent="-285750">
              <a:buFont typeface="Arial" panose="020B0604020202020204" pitchFamily="34" charset="0"/>
              <a:buChar char="•"/>
            </a:pPr>
            <a:r>
              <a:rPr lang="tr-TR" dirty="0" err="1"/>
              <a:t>İskemi</a:t>
            </a:r>
            <a:r>
              <a:rPr lang="tr-TR" dirty="0"/>
              <a:t> veya infarktüs düşündüren bazal EKG anormallikleri</a:t>
            </a:r>
          </a:p>
          <a:p>
            <a:pPr marL="285750" indent="-285750">
              <a:buFont typeface="Arial" panose="020B0604020202020204" pitchFamily="34" charset="0"/>
              <a:buChar char="•"/>
            </a:pPr>
            <a:r>
              <a:rPr lang="tr-TR" dirty="0"/>
              <a:t>kardiyak semptomlar </a:t>
            </a:r>
          </a:p>
          <a:p>
            <a:pPr marL="285750" indent="-285750">
              <a:buFont typeface="Arial" panose="020B0604020202020204" pitchFamily="34" charset="0"/>
              <a:buChar char="•"/>
            </a:pPr>
            <a:r>
              <a:rPr lang="tr-TR" dirty="0"/>
              <a:t>Yarışmalı, yoğun sporlar yapacak asemptomatik diyabet hastaları</a:t>
            </a:r>
          </a:p>
          <a:p>
            <a:pPr marL="285750" indent="-285750">
              <a:buFont typeface="Arial" panose="020B0604020202020204" pitchFamily="34" charset="0"/>
              <a:buChar char="•"/>
            </a:pPr>
            <a:r>
              <a:rPr lang="tr-TR" dirty="0"/>
              <a:t>Orta- yüksek riskli cerrahi girişim öncesi</a:t>
            </a:r>
          </a:p>
          <a:p>
            <a:pPr marL="285750" indent="-285750">
              <a:buFont typeface="Arial" panose="020B0604020202020204" pitchFamily="34" charset="0"/>
              <a:buChar char="•"/>
            </a:pPr>
            <a:r>
              <a:rPr lang="tr-TR" dirty="0"/>
              <a:t>Daha önce sedanter olup, yoğun egzersiz programına başlayacak olan hastalar</a:t>
            </a:r>
          </a:p>
          <a:p>
            <a:pPr marL="285750" indent="-285750">
              <a:buFont typeface="Arial" panose="020B0604020202020204" pitchFamily="34" charset="0"/>
              <a:buChar char="•"/>
            </a:pPr>
            <a:r>
              <a:rPr lang="tr-TR" dirty="0"/>
              <a:t>Eşlik eden periferik damar hastalığı, inme ya da TİA hikayesi nedeniyle egzersiz</a:t>
            </a:r>
          </a:p>
          <a:p>
            <a:pPr marL="285750" indent="-285750">
              <a:buFont typeface="Arial" panose="020B0604020202020204" pitchFamily="34" charset="0"/>
              <a:buChar char="•"/>
            </a:pPr>
            <a:r>
              <a:rPr lang="tr-TR" dirty="0"/>
              <a:t>testi yapılamıyorsa ya da bazal EKG’de anormallikler mevcutsa (sol dal bloğu ve</a:t>
            </a:r>
          </a:p>
          <a:p>
            <a:pPr marL="285750" indent="-285750">
              <a:buFont typeface="Arial" panose="020B0604020202020204" pitchFamily="34" charset="0"/>
              <a:buChar char="•"/>
            </a:pPr>
            <a:r>
              <a:rPr lang="tr-TR" dirty="0"/>
              <a:t>ST/T değişiklikleri gibi) </a:t>
            </a:r>
            <a:r>
              <a:rPr lang="tr-TR" dirty="0" err="1"/>
              <a:t>farmakolojk</a:t>
            </a:r>
            <a:r>
              <a:rPr lang="tr-TR" dirty="0"/>
              <a:t> stres ekokardiyografi ya da farmakolojik stres</a:t>
            </a:r>
          </a:p>
          <a:p>
            <a:pPr marL="285750" indent="-285750">
              <a:buFont typeface="Arial" panose="020B0604020202020204" pitchFamily="34" charset="0"/>
              <a:buChar char="•"/>
            </a:pPr>
            <a:r>
              <a:rPr lang="tr-TR" dirty="0"/>
              <a:t>nükleer görüntüleme önerilir.</a:t>
            </a:r>
          </a:p>
        </p:txBody>
      </p:sp>
    </p:spTree>
    <p:extLst>
      <p:ext uri="{BB962C8B-B14F-4D97-AF65-F5344CB8AC3E}">
        <p14:creationId xmlns:p14="http://schemas.microsoft.com/office/powerpoint/2010/main" val="112743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A2247E-4298-8009-BD5B-03EB7AD5953A}"/>
              </a:ext>
            </a:extLst>
          </p:cNvPr>
          <p:cNvSpPr>
            <a:spLocks noGrp="1"/>
          </p:cNvSpPr>
          <p:nvPr>
            <p:ph type="title"/>
          </p:nvPr>
        </p:nvSpPr>
        <p:spPr/>
        <p:txBody>
          <a:bodyPr/>
          <a:lstStyle/>
          <a:p>
            <a:r>
              <a:rPr lang="tr-TR" dirty="0"/>
              <a:t>GESTASYONEL DİYABET</a:t>
            </a:r>
          </a:p>
        </p:txBody>
      </p:sp>
      <p:pic>
        <p:nvPicPr>
          <p:cNvPr id="5" name="İçerik Yer Tutucusu 4">
            <a:extLst>
              <a:ext uri="{FF2B5EF4-FFF2-40B4-BE49-F238E27FC236}">
                <a16:creationId xmlns:a16="http://schemas.microsoft.com/office/drawing/2014/main" id="{8FDAC56B-05A9-1F51-1C10-26B0E70D9F9B}"/>
              </a:ext>
            </a:extLst>
          </p:cNvPr>
          <p:cNvPicPr>
            <a:picLocks noGrp="1" noChangeAspect="1"/>
          </p:cNvPicPr>
          <p:nvPr>
            <p:ph idx="1"/>
          </p:nvPr>
        </p:nvPicPr>
        <p:blipFill>
          <a:blip r:embed="rId2"/>
          <a:stretch>
            <a:fillRect/>
          </a:stretch>
        </p:blipFill>
        <p:spPr>
          <a:xfrm>
            <a:off x="2229739" y="2888512"/>
            <a:ext cx="7731125" cy="2906600"/>
          </a:xfrm>
        </p:spPr>
      </p:pic>
      <p:sp>
        <p:nvSpPr>
          <p:cNvPr id="8" name="Metin kutusu 7">
            <a:extLst>
              <a:ext uri="{FF2B5EF4-FFF2-40B4-BE49-F238E27FC236}">
                <a16:creationId xmlns:a16="http://schemas.microsoft.com/office/drawing/2014/main" id="{E5F086DF-B307-C679-B395-1DF7892443EA}"/>
              </a:ext>
            </a:extLst>
          </p:cNvPr>
          <p:cNvSpPr txBox="1"/>
          <p:nvPr/>
        </p:nvSpPr>
        <p:spPr>
          <a:xfrm>
            <a:off x="1240971" y="2318657"/>
            <a:ext cx="9231086" cy="646331"/>
          </a:xfrm>
          <a:prstGeom prst="rect">
            <a:avLst/>
          </a:prstGeom>
          <a:noFill/>
        </p:spPr>
        <p:txBody>
          <a:bodyPr wrap="square" rtlCol="0">
            <a:spAutoFit/>
          </a:bodyPr>
          <a:lstStyle/>
          <a:p>
            <a:r>
              <a:rPr lang="tr-TR" dirty="0"/>
              <a:t>   GDM araştırılması amacıyla gebeliğin 24-28. haftaları arasında tarama ve tanı testi yapılmaktadır. </a:t>
            </a:r>
          </a:p>
          <a:p>
            <a:endParaRPr lang="tr-TR" dirty="0"/>
          </a:p>
        </p:txBody>
      </p:sp>
    </p:spTree>
    <p:extLst>
      <p:ext uri="{BB962C8B-B14F-4D97-AF65-F5344CB8AC3E}">
        <p14:creationId xmlns:p14="http://schemas.microsoft.com/office/powerpoint/2010/main" val="2200898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10491AE-5D52-03AC-4D36-F4A21E009966}"/>
              </a:ext>
            </a:extLst>
          </p:cNvPr>
          <p:cNvSpPr txBox="1"/>
          <p:nvPr/>
        </p:nvSpPr>
        <p:spPr>
          <a:xfrm>
            <a:off x="1589314" y="1582341"/>
            <a:ext cx="7554686" cy="3416320"/>
          </a:xfrm>
          <a:prstGeom prst="rect">
            <a:avLst/>
          </a:prstGeom>
          <a:noFill/>
        </p:spPr>
        <p:txBody>
          <a:bodyPr wrap="square">
            <a:spAutoFit/>
          </a:bodyPr>
          <a:lstStyle/>
          <a:p>
            <a:r>
              <a:rPr lang="tr-TR" dirty="0"/>
              <a:t>EKO:</a:t>
            </a:r>
          </a:p>
          <a:p>
            <a:pPr marL="285750" indent="-285750">
              <a:buFont typeface="Arial" panose="020B0604020202020204" pitchFamily="34" charset="0"/>
              <a:buChar char="•"/>
            </a:pPr>
            <a:r>
              <a:rPr lang="tr-TR" dirty="0"/>
              <a:t>İstirahatte nefes darlığı ya da yakın zamanda efor kapasitesinde bozulma</a:t>
            </a:r>
          </a:p>
          <a:p>
            <a:pPr marL="285750" indent="-285750">
              <a:buFont typeface="Arial" panose="020B0604020202020204" pitchFamily="34" charset="0"/>
              <a:buChar char="•"/>
            </a:pPr>
            <a:r>
              <a:rPr lang="tr-TR" dirty="0" err="1"/>
              <a:t>Hipervolemi</a:t>
            </a:r>
            <a:r>
              <a:rPr lang="tr-TR" dirty="0"/>
              <a:t> bulguları varlığı (ödem, boyun venöz dolgunluğu)</a:t>
            </a:r>
          </a:p>
          <a:p>
            <a:pPr marL="285750" indent="-285750">
              <a:buFont typeface="Arial" panose="020B0604020202020204" pitchFamily="34" charset="0"/>
              <a:buChar char="•"/>
            </a:pPr>
            <a:r>
              <a:rPr lang="tr-TR" dirty="0" err="1"/>
              <a:t>Anjinal</a:t>
            </a:r>
            <a:r>
              <a:rPr lang="tr-TR" dirty="0"/>
              <a:t> yakınma varlığı</a:t>
            </a:r>
          </a:p>
          <a:p>
            <a:pPr marL="285750" indent="-285750">
              <a:buFont typeface="Arial" panose="020B0604020202020204" pitchFamily="34" charset="0"/>
              <a:buChar char="•"/>
            </a:pPr>
            <a:r>
              <a:rPr lang="tr-TR" dirty="0"/>
              <a:t>EKG’de dinamik iskemik değişiklikler saptanması</a:t>
            </a:r>
          </a:p>
          <a:p>
            <a:pPr marL="285750" indent="-285750">
              <a:buFont typeface="Arial" panose="020B0604020202020204" pitchFamily="34" charset="0"/>
              <a:buChar char="•"/>
            </a:pPr>
            <a:r>
              <a:rPr lang="tr-TR" dirty="0"/>
              <a:t>EKG’de aritmi saptanması</a:t>
            </a:r>
          </a:p>
          <a:p>
            <a:pPr marL="285750" indent="-285750">
              <a:buFont typeface="Arial" panose="020B0604020202020204" pitchFamily="34" charset="0"/>
              <a:buChar char="•"/>
            </a:pPr>
            <a:r>
              <a:rPr lang="tr-TR" dirty="0"/>
              <a:t>Korunmuş ejeksiyon fraksiyonlu kalp yetersizliği tanısı için</a:t>
            </a:r>
          </a:p>
          <a:p>
            <a:pPr marL="285750" indent="-285750">
              <a:buFont typeface="Arial" panose="020B0604020202020204" pitchFamily="34" charset="0"/>
              <a:buChar char="•"/>
            </a:pPr>
            <a:r>
              <a:rPr lang="tr-TR" dirty="0"/>
              <a:t>Kanda yüksek </a:t>
            </a:r>
            <a:r>
              <a:rPr lang="tr-TR" dirty="0" err="1"/>
              <a:t>natriüretik</a:t>
            </a:r>
            <a:r>
              <a:rPr lang="tr-TR" dirty="0"/>
              <a:t> </a:t>
            </a:r>
            <a:r>
              <a:rPr lang="tr-TR" dirty="0" err="1"/>
              <a:t>peptid</a:t>
            </a:r>
            <a:r>
              <a:rPr lang="tr-TR" dirty="0"/>
              <a:t> (NT-</a:t>
            </a:r>
            <a:r>
              <a:rPr lang="tr-TR" dirty="0" err="1"/>
              <a:t>proBNP</a:t>
            </a:r>
            <a:r>
              <a:rPr lang="tr-TR" dirty="0"/>
              <a:t>) varlığı ve aşağıdaki EKG kriterlerinden en az birinin saptanması durumunda:</a:t>
            </a:r>
          </a:p>
          <a:p>
            <a:pPr marL="285750" indent="-285750">
              <a:buFont typeface="Arial" panose="020B0604020202020204" pitchFamily="34" charset="0"/>
              <a:buChar char="•"/>
            </a:pPr>
            <a:r>
              <a:rPr lang="tr-TR" dirty="0"/>
              <a:t>Sol ventrikül hipertrofisi kriterleri</a:t>
            </a:r>
          </a:p>
          <a:p>
            <a:pPr marL="285750" indent="-285750">
              <a:buFont typeface="Arial" panose="020B0604020202020204" pitchFamily="34" charset="0"/>
              <a:buChar char="•"/>
            </a:pPr>
            <a:r>
              <a:rPr lang="tr-TR" dirty="0"/>
              <a:t>Atriyal dilatasyon bulguları</a:t>
            </a:r>
          </a:p>
          <a:p>
            <a:pPr marL="285750" indent="-285750">
              <a:buFont typeface="Arial" panose="020B0604020202020204" pitchFamily="34" charset="0"/>
              <a:buChar char="•"/>
            </a:pPr>
            <a:r>
              <a:rPr lang="tr-TR" dirty="0" err="1"/>
              <a:t>Sinüzal</a:t>
            </a:r>
            <a:r>
              <a:rPr lang="tr-TR" dirty="0"/>
              <a:t> taşikardi varlığı</a:t>
            </a:r>
          </a:p>
        </p:txBody>
      </p:sp>
    </p:spTree>
    <p:extLst>
      <p:ext uri="{BB962C8B-B14F-4D97-AF65-F5344CB8AC3E}">
        <p14:creationId xmlns:p14="http://schemas.microsoft.com/office/powerpoint/2010/main" val="1430626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CDECC65-6969-3543-812D-49F1E4EA9EFD}"/>
              </a:ext>
            </a:extLst>
          </p:cNvPr>
          <p:cNvPicPr>
            <a:picLocks noChangeAspect="1"/>
          </p:cNvPicPr>
          <p:nvPr/>
        </p:nvPicPr>
        <p:blipFill>
          <a:blip r:embed="rId2"/>
          <a:stretch>
            <a:fillRect/>
          </a:stretch>
        </p:blipFill>
        <p:spPr>
          <a:xfrm>
            <a:off x="2155372" y="957943"/>
            <a:ext cx="7739742" cy="4207871"/>
          </a:xfrm>
          <a:prstGeom prst="rect">
            <a:avLst/>
          </a:prstGeom>
        </p:spPr>
      </p:pic>
      <p:sp>
        <p:nvSpPr>
          <p:cNvPr id="4" name="Metin kutusu 3">
            <a:extLst>
              <a:ext uri="{FF2B5EF4-FFF2-40B4-BE49-F238E27FC236}">
                <a16:creationId xmlns:a16="http://schemas.microsoft.com/office/drawing/2014/main" id="{A2364406-6E11-1CA3-CE90-A75BBC560288}"/>
              </a:ext>
            </a:extLst>
          </p:cNvPr>
          <p:cNvSpPr txBox="1"/>
          <p:nvPr/>
        </p:nvSpPr>
        <p:spPr>
          <a:xfrm>
            <a:off x="1410160" y="5377543"/>
            <a:ext cx="9758584" cy="923330"/>
          </a:xfrm>
          <a:prstGeom prst="rect">
            <a:avLst/>
          </a:prstGeom>
          <a:solidFill>
            <a:schemeClr val="accent2">
              <a:lumMod val="40000"/>
              <a:lumOff val="60000"/>
            </a:schemeClr>
          </a:solidFill>
        </p:spPr>
        <p:txBody>
          <a:bodyPr wrap="square" rtlCol="0">
            <a:spAutoFit/>
          </a:bodyPr>
          <a:lstStyle/>
          <a:p>
            <a:r>
              <a:rPr lang="tr-TR" b="1" dirty="0"/>
              <a:t>*</a:t>
            </a:r>
            <a:r>
              <a:rPr lang="tr-TR" dirty="0"/>
              <a:t>Akut koroner sendrom nedeniyle yoğun bakım ünitelerine başvuran KAH hastalarının yarısından çoğunda BGT veya yeni diyabet saptanmaktadır. Diyabet veya KAH olan hastalarda diğerinin araştırılması sırasında izlenecek algoritma Şekil 13.1’de görülmektedir.</a:t>
            </a:r>
          </a:p>
        </p:txBody>
      </p:sp>
    </p:spTree>
    <p:extLst>
      <p:ext uri="{BB962C8B-B14F-4D97-AF65-F5344CB8AC3E}">
        <p14:creationId xmlns:p14="http://schemas.microsoft.com/office/powerpoint/2010/main" val="1070071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576D6D-1D22-1692-9C23-AA7237A351A8}"/>
              </a:ext>
            </a:extLst>
          </p:cNvPr>
          <p:cNvSpPr>
            <a:spLocks noGrp="1"/>
          </p:cNvSpPr>
          <p:nvPr>
            <p:ph type="title"/>
          </p:nvPr>
        </p:nvSpPr>
        <p:spPr/>
        <p:txBody>
          <a:bodyPr>
            <a:normAutofit fontScale="90000"/>
          </a:bodyPr>
          <a:lstStyle/>
          <a:p>
            <a:r>
              <a:rPr lang="tr-TR" dirty="0"/>
              <a:t>DİYABETLİ HASTALARDA KARDİYOLOJİ KONSÜLTASYONU İSTENİLMESİ GEREKEN DURUMLAR</a:t>
            </a:r>
          </a:p>
        </p:txBody>
      </p:sp>
      <p:sp>
        <p:nvSpPr>
          <p:cNvPr id="3" name="İçerik Yer Tutucusu 2">
            <a:extLst>
              <a:ext uri="{FF2B5EF4-FFF2-40B4-BE49-F238E27FC236}">
                <a16:creationId xmlns:a16="http://schemas.microsoft.com/office/drawing/2014/main" id="{149525F0-05D0-5DA4-C3AD-F89A549EC4AD}"/>
              </a:ext>
            </a:extLst>
          </p:cNvPr>
          <p:cNvSpPr>
            <a:spLocks noGrp="1"/>
          </p:cNvSpPr>
          <p:nvPr>
            <p:ph idx="1"/>
          </p:nvPr>
        </p:nvSpPr>
        <p:spPr/>
        <p:txBody>
          <a:bodyPr>
            <a:normAutofit fontScale="85000" lnSpcReduction="10000"/>
          </a:bodyPr>
          <a:lstStyle/>
          <a:p>
            <a:r>
              <a:rPr lang="tr-TR" dirty="0"/>
              <a:t>Tipik veya atipik kardiyak belirtiler (açıklanamayan </a:t>
            </a:r>
            <a:r>
              <a:rPr lang="tr-TR" dirty="0" err="1"/>
              <a:t>dispne</a:t>
            </a:r>
            <a:r>
              <a:rPr lang="tr-TR" dirty="0"/>
              <a:t>, göğüste sıkıntı)</a:t>
            </a:r>
          </a:p>
          <a:p>
            <a:r>
              <a:rPr lang="tr-TR" dirty="0"/>
              <a:t>Yakın zamanda efor kapasitesinde azalma, anormal istirahat EKG’si</a:t>
            </a:r>
          </a:p>
          <a:p>
            <a:r>
              <a:rPr lang="tr-TR" dirty="0"/>
              <a:t>Damar hastalığı öyküsü, veya belirti ve bulguları (TİA, inme, periferik damar hastalığı</a:t>
            </a:r>
          </a:p>
          <a:p>
            <a:pPr marL="0" indent="0">
              <a:buNone/>
            </a:pPr>
            <a:r>
              <a:rPr lang="tr-TR" dirty="0"/>
              <a:t>öyküsü, </a:t>
            </a:r>
            <a:r>
              <a:rPr lang="tr-TR" dirty="0" err="1"/>
              <a:t>klaudikasyo</a:t>
            </a:r>
            <a:r>
              <a:rPr lang="tr-TR" dirty="0"/>
              <a:t>, karotis arterde üfürüm </a:t>
            </a:r>
            <a:r>
              <a:rPr lang="tr-TR" dirty="0" err="1"/>
              <a:t>vb</a:t>
            </a:r>
            <a:r>
              <a:rPr lang="tr-TR" dirty="0"/>
              <a:t>)</a:t>
            </a:r>
          </a:p>
          <a:p>
            <a:r>
              <a:rPr lang="tr-TR" dirty="0"/>
              <a:t>Daha önce sedanter yaşayan ve yüksek kardiyovasküler riski olan bir hastanın yoğun</a:t>
            </a:r>
          </a:p>
          <a:p>
            <a:pPr marL="0" indent="0">
              <a:buNone/>
            </a:pPr>
            <a:r>
              <a:rPr lang="tr-TR" dirty="0"/>
              <a:t>egzersiz programına alınmasından önce</a:t>
            </a:r>
          </a:p>
          <a:p>
            <a:r>
              <a:rPr lang="tr-TR" dirty="0"/>
              <a:t>Çarpıntı varlığında olası aritmileri saptamak amacıyla kardiyoloji konsültasyonu</a:t>
            </a:r>
          </a:p>
          <a:p>
            <a:pPr marL="0" indent="0">
              <a:buNone/>
            </a:pPr>
            <a:r>
              <a:rPr lang="tr-TR" dirty="0"/>
              <a:t>istenmelidir.</a:t>
            </a:r>
          </a:p>
        </p:txBody>
      </p:sp>
    </p:spTree>
    <p:extLst>
      <p:ext uri="{BB962C8B-B14F-4D97-AF65-F5344CB8AC3E}">
        <p14:creationId xmlns:p14="http://schemas.microsoft.com/office/powerpoint/2010/main" val="2532328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DC8EFE-1779-43C2-CD47-1E999D1D6665}"/>
              </a:ext>
            </a:extLst>
          </p:cNvPr>
          <p:cNvSpPr>
            <a:spLocks noGrp="1"/>
          </p:cNvSpPr>
          <p:nvPr>
            <p:ph type="title"/>
          </p:nvPr>
        </p:nvSpPr>
        <p:spPr/>
        <p:txBody>
          <a:bodyPr/>
          <a:lstStyle/>
          <a:p>
            <a:r>
              <a:rPr lang="tr-TR" dirty="0"/>
              <a:t>PERİFERİK ARTER HASTALIĞI</a:t>
            </a:r>
          </a:p>
        </p:txBody>
      </p:sp>
      <p:sp>
        <p:nvSpPr>
          <p:cNvPr id="3" name="İçerik Yer Tutucusu 2">
            <a:extLst>
              <a:ext uri="{FF2B5EF4-FFF2-40B4-BE49-F238E27FC236}">
                <a16:creationId xmlns:a16="http://schemas.microsoft.com/office/drawing/2014/main" id="{574B3A2C-5DC4-FE6B-97B3-0AB744A27E7D}"/>
              </a:ext>
            </a:extLst>
          </p:cNvPr>
          <p:cNvSpPr>
            <a:spLocks noGrp="1"/>
          </p:cNvSpPr>
          <p:nvPr>
            <p:ph idx="1"/>
          </p:nvPr>
        </p:nvSpPr>
        <p:spPr/>
        <p:txBody>
          <a:bodyPr>
            <a:normAutofit fontScale="85000" lnSpcReduction="10000"/>
          </a:bodyPr>
          <a:lstStyle/>
          <a:p>
            <a:r>
              <a:rPr lang="sv-SE" dirty="0"/>
              <a:t>Diyabetli hastalarda periferik arter hastalığı riski 2 kat artmıştır.</a:t>
            </a:r>
            <a:endParaRPr lang="tr-TR" dirty="0"/>
          </a:p>
          <a:p>
            <a:r>
              <a:rPr lang="tr-TR" dirty="0"/>
              <a:t>- Diyabetli hastalarda yılda bir hikaye, semptom değerlendirmesi ve nöropati muayenesi ile alt ekstremite </a:t>
            </a:r>
            <a:r>
              <a:rPr lang="tr-TR" dirty="0" err="1"/>
              <a:t>arteryel</a:t>
            </a:r>
            <a:r>
              <a:rPr lang="tr-TR" dirty="0"/>
              <a:t> hastalık taraması yapılmalıdır</a:t>
            </a:r>
          </a:p>
          <a:p>
            <a:r>
              <a:rPr lang="tr-TR" dirty="0"/>
              <a:t>- Tipik veya atipik alt ekstremite semptomları olan hastalarda ilk basamakta alt ekstremite </a:t>
            </a:r>
            <a:r>
              <a:rPr lang="tr-TR" dirty="0" err="1"/>
              <a:t>arteryel</a:t>
            </a:r>
            <a:r>
              <a:rPr lang="tr-TR" dirty="0"/>
              <a:t> hastalık taraması için ayak bileği-</a:t>
            </a:r>
            <a:r>
              <a:rPr lang="tr-TR" dirty="0" err="1"/>
              <a:t>brakiyal</a:t>
            </a:r>
            <a:r>
              <a:rPr lang="tr-TR" dirty="0"/>
              <a:t> basınç indeksi (ABİ) kullanılmaktadır.</a:t>
            </a:r>
          </a:p>
          <a:p>
            <a:r>
              <a:rPr lang="tr-TR" dirty="0"/>
              <a:t>-Semptomu olmayan diyabetli hastalarda 50 yaş üstünde ve 50 yaş altı olup ek periferik arter hastalığı risk faktörü olanlarda </a:t>
            </a:r>
            <a:r>
              <a:rPr lang="tr-TR" dirty="0" err="1"/>
              <a:t>ankle-brakial</a:t>
            </a:r>
            <a:r>
              <a:rPr lang="tr-TR" dirty="0"/>
              <a:t> indeks ile tarama yapılabilir.</a:t>
            </a:r>
          </a:p>
          <a:p>
            <a:r>
              <a:rPr lang="tr-TR" dirty="0"/>
              <a:t>-ABİ ≤0.90 olması alt ekstremite </a:t>
            </a:r>
            <a:r>
              <a:rPr lang="tr-TR" dirty="0" err="1"/>
              <a:t>arteryel</a:t>
            </a:r>
            <a:r>
              <a:rPr lang="tr-TR" dirty="0"/>
              <a:t> hastalık düşündürür. Bununla birlikte diyabetli hastalarda tanısal değerinin daha düşük olduğu bilinmelidir</a:t>
            </a:r>
          </a:p>
        </p:txBody>
      </p:sp>
    </p:spTree>
    <p:extLst>
      <p:ext uri="{BB962C8B-B14F-4D97-AF65-F5344CB8AC3E}">
        <p14:creationId xmlns:p14="http://schemas.microsoft.com/office/powerpoint/2010/main" val="3873886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7E51D3-9953-938E-15A2-913E0DF708C4}"/>
              </a:ext>
            </a:extLst>
          </p:cNvPr>
          <p:cNvSpPr>
            <a:spLocks noGrp="1"/>
          </p:cNvSpPr>
          <p:nvPr>
            <p:ph type="title"/>
          </p:nvPr>
        </p:nvSpPr>
        <p:spPr/>
        <p:txBody>
          <a:bodyPr/>
          <a:lstStyle/>
          <a:p>
            <a:r>
              <a:rPr lang="tr-TR" dirty="0"/>
              <a:t>retinopati</a:t>
            </a:r>
          </a:p>
        </p:txBody>
      </p:sp>
      <p:pic>
        <p:nvPicPr>
          <p:cNvPr id="5" name="İçerik Yer Tutucusu 4">
            <a:extLst>
              <a:ext uri="{FF2B5EF4-FFF2-40B4-BE49-F238E27FC236}">
                <a16:creationId xmlns:a16="http://schemas.microsoft.com/office/drawing/2014/main" id="{ADBC2F99-857B-ACA0-9245-392F814FD573}"/>
              </a:ext>
            </a:extLst>
          </p:cNvPr>
          <p:cNvPicPr>
            <a:picLocks noGrp="1" noChangeAspect="1"/>
          </p:cNvPicPr>
          <p:nvPr>
            <p:ph idx="1"/>
          </p:nvPr>
        </p:nvPicPr>
        <p:blipFill>
          <a:blip r:embed="rId2"/>
          <a:stretch>
            <a:fillRect/>
          </a:stretch>
        </p:blipFill>
        <p:spPr>
          <a:xfrm>
            <a:off x="2699134" y="2324559"/>
            <a:ext cx="6830456" cy="3701668"/>
          </a:xfrm>
        </p:spPr>
      </p:pic>
    </p:spTree>
    <p:extLst>
      <p:ext uri="{BB962C8B-B14F-4D97-AF65-F5344CB8AC3E}">
        <p14:creationId xmlns:p14="http://schemas.microsoft.com/office/powerpoint/2010/main" val="162872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7A0E90-B753-8CCF-89CE-60ED4A259905}"/>
              </a:ext>
            </a:extLst>
          </p:cNvPr>
          <p:cNvSpPr>
            <a:spLocks noGrp="1"/>
          </p:cNvSpPr>
          <p:nvPr>
            <p:ph type="title"/>
          </p:nvPr>
        </p:nvSpPr>
        <p:spPr/>
        <p:txBody>
          <a:bodyPr/>
          <a:lstStyle/>
          <a:p>
            <a:r>
              <a:rPr lang="tr-TR" dirty="0"/>
              <a:t>tarama</a:t>
            </a:r>
          </a:p>
        </p:txBody>
      </p:sp>
      <p:sp>
        <p:nvSpPr>
          <p:cNvPr id="3" name="İçerik Yer Tutucusu 2">
            <a:extLst>
              <a:ext uri="{FF2B5EF4-FFF2-40B4-BE49-F238E27FC236}">
                <a16:creationId xmlns:a16="http://schemas.microsoft.com/office/drawing/2014/main" id="{DE27804B-388E-2FDA-E89D-D10D284A0F70}"/>
              </a:ext>
            </a:extLst>
          </p:cNvPr>
          <p:cNvSpPr>
            <a:spLocks noGrp="1"/>
          </p:cNvSpPr>
          <p:nvPr>
            <p:ph idx="1"/>
          </p:nvPr>
        </p:nvSpPr>
        <p:spPr>
          <a:xfrm>
            <a:off x="2231136" y="2638044"/>
            <a:ext cx="7729728" cy="3675670"/>
          </a:xfrm>
        </p:spPr>
        <p:txBody>
          <a:bodyPr>
            <a:normAutofit fontScale="92500" lnSpcReduction="20000"/>
          </a:bodyPr>
          <a:lstStyle/>
          <a:p>
            <a:r>
              <a:rPr lang="tr-TR" dirty="0"/>
              <a:t>Tip 1 diyabetli hastalarda (10 yaş veya üzeri) retinopati taraması, tanıdan 3- 5 yıl sonra başlayarak yılda bir yapılmalıdır. </a:t>
            </a:r>
          </a:p>
          <a:p>
            <a:r>
              <a:rPr lang="tr-TR" dirty="0"/>
              <a:t>Tip 2 diyabetlilerde, tanıda retinopati taraması yapılmalı; başlangıçta retinopatisi olmayan ya da minimal retinopatisi bulunan hastalarda yılda bir, ileri evre hastalarda 3-6 ayda bir kontrol yapılmalıdır. Tanıda muayene bulguları normalse, 1 yıl sonra tekrar değerlendirilmelidir. Bulgular yine normalse, takip aralıkları iki yıla çıkarılabilir.</a:t>
            </a:r>
          </a:p>
          <a:p>
            <a:r>
              <a:rPr lang="tr-TR" dirty="0"/>
              <a:t>Gebelik planlayan veya gebe olan tip 1 veya tip 2 diyabetli kadınlarda, kapsamlı bir görme ve göz dibi muayenesi yapılmalıdır. Muayene her trimesterde tekrarlanmalı ve retinopatinin derecesine göre </a:t>
            </a:r>
            <a:r>
              <a:rPr lang="tr-TR" dirty="0" err="1"/>
              <a:t>postpartum</a:t>
            </a:r>
            <a:r>
              <a:rPr lang="tr-TR" dirty="0"/>
              <a:t> en az bir yıl takip edilmelidir.</a:t>
            </a:r>
          </a:p>
          <a:p>
            <a:r>
              <a:rPr lang="tr-TR" dirty="0"/>
              <a:t>Gestasyonel diyabetli kadınlarda; gebeliği süresince göz muayenesi gerekli değildir ve gebeliği süresince, diyabetik retinopati gelişim riski görülmez</a:t>
            </a:r>
          </a:p>
          <a:p>
            <a:endParaRPr lang="tr-TR" dirty="0"/>
          </a:p>
        </p:txBody>
      </p:sp>
    </p:spTree>
    <p:extLst>
      <p:ext uri="{BB962C8B-B14F-4D97-AF65-F5344CB8AC3E}">
        <p14:creationId xmlns:p14="http://schemas.microsoft.com/office/powerpoint/2010/main" val="596976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0E922A-B69E-1AD4-8B2E-5484C76AE5FB}"/>
              </a:ext>
            </a:extLst>
          </p:cNvPr>
          <p:cNvSpPr>
            <a:spLocks noGrp="1"/>
          </p:cNvSpPr>
          <p:nvPr>
            <p:ph type="title"/>
          </p:nvPr>
        </p:nvSpPr>
        <p:spPr/>
        <p:txBody>
          <a:bodyPr/>
          <a:lstStyle/>
          <a:p>
            <a:r>
              <a:rPr lang="tr-TR" dirty="0"/>
              <a:t>NEFROPATİ (DİYABETİK BÖBREK HASTALIĞI)</a:t>
            </a:r>
          </a:p>
        </p:txBody>
      </p:sp>
      <p:pic>
        <p:nvPicPr>
          <p:cNvPr id="5" name="İçerik Yer Tutucusu 4">
            <a:extLst>
              <a:ext uri="{FF2B5EF4-FFF2-40B4-BE49-F238E27FC236}">
                <a16:creationId xmlns:a16="http://schemas.microsoft.com/office/drawing/2014/main" id="{92C1E267-D9A5-F9BF-32B1-081A0A5F35F9}"/>
              </a:ext>
            </a:extLst>
          </p:cNvPr>
          <p:cNvPicPr>
            <a:picLocks noGrp="1" noChangeAspect="1"/>
          </p:cNvPicPr>
          <p:nvPr>
            <p:ph idx="1"/>
          </p:nvPr>
        </p:nvPicPr>
        <p:blipFill>
          <a:blip r:embed="rId2"/>
          <a:stretch>
            <a:fillRect/>
          </a:stretch>
        </p:blipFill>
        <p:spPr>
          <a:xfrm>
            <a:off x="2231136" y="2247441"/>
            <a:ext cx="7729728" cy="3481330"/>
          </a:xfrm>
        </p:spPr>
      </p:pic>
      <p:sp>
        <p:nvSpPr>
          <p:cNvPr id="6" name="Metin kutusu 5">
            <a:extLst>
              <a:ext uri="{FF2B5EF4-FFF2-40B4-BE49-F238E27FC236}">
                <a16:creationId xmlns:a16="http://schemas.microsoft.com/office/drawing/2014/main" id="{3D51270A-37F8-31D2-B35B-774B7AED38DC}"/>
              </a:ext>
            </a:extLst>
          </p:cNvPr>
          <p:cNvSpPr txBox="1"/>
          <p:nvPr/>
        </p:nvSpPr>
        <p:spPr>
          <a:xfrm>
            <a:off x="1564395" y="5728771"/>
            <a:ext cx="9805012" cy="923330"/>
          </a:xfrm>
          <a:prstGeom prst="rect">
            <a:avLst/>
          </a:prstGeom>
          <a:solidFill>
            <a:schemeClr val="accent2">
              <a:lumMod val="40000"/>
              <a:lumOff val="60000"/>
            </a:schemeClr>
          </a:solidFill>
        </p:spPr>
        <p:txBody>
          <a:bodyPr wrap="square" rtlCol="0">
            <a:spAutoFit/>
          </a:bodyPr>
          <a:lstStyle/>
          <a:p>
            <a:r>
              <a:rPr lang="tr-TR" dirty="0"/>
              <a:t>*</a:t>
            </a:r>
            <a:r>
              <a:rPr lang="tr-TR" dirty="0" err="1"/>
              <a:t>Albuminüri</a:t>
            </a:r>
            <a:r>
              <a:rPr lang="tr-TR" dirty="0"/>
              <a:t> taraması için sabah ilk idrarda </a:t>
            </a:r>
            <a:r>
              <a:rPr lang="tr-TR" dirty="0" err="1"/>
              <a:t>albumin</a:t>
            </a:r>
            <a:r>
              <a:rPr lang="tr-TR" dirty="0"/>
              <a:t>/kreatinin oranı bakılmalıdır</a:t>
            </a:r>
          </a:p>
          <a:p>
            <a:r>
              <a:rPr lang="tr-TR" dirty="0"/>
              <a:t>* 3-6 aylık zaman aralığında bakılan 3 idrar örneğinde </a:t>
            </a:r>
            <a:r>
              <a:rPr lang="tr-TR" dirty="0" err="1"/>
              <a:t>albumin</a:t>
            </a:r>
            <a:r>
              <a:rPr lang="tr-TR" dirty="0"/>
              <a:t>/kreatinin oranının en az 2’sinin anormal olması </a:t>
            </a:r>
            <a:r>
              <a:rPr lang="tr-TR" dirty="0" err="1"/>
              <a:t>albuminüri</a:t>
            </a:r>
            <a:r>
              <a:rPr lang="tr-TR" dirty="0"/>
              <a:t> tanısı koydurur.</a:t>
            </a:r>
          </a:p>
        </p:txBody>
      </p:sp>
    </p:spTree>
    <p:extLst>
      <p:ext uri="{BB962C8B-B14F-4D97-AF65-F5344CB8AC3E}">
        <p14:creationId xmlns:p14="http://schemas.microsoft.com/office/powerpoint/2010/main" val="24546227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280ECD-B58B-6420-F751-D405439917F3}"/>
              </a:ext>
            </a:extLst>
          </p:cNvPr>
          <p:cNvSpPr>
            <a:spLocks noGrp="1"/>
          </p:cNvSpPr>
          <p:nvPr>
            <p:ph type="title"/>
          </p:nvPr>
        </p:nvSpPr>
        <p:spPr/>
        <p:txBody>
          <a:bodyPr/>
          <a:lstStyle/>
          <a:p>
            <a:r>
              <a:rPr lang="tr-TR" dirty="0"/>
              <a:t>tarama</a:t>
            </a:r>
          </a:p>
        </p:txBody>
      </p:sp>
      <p:sp>
        <p:nvSpPr>
          <p:cNvPr id="3" name="İçerik Yer Tutucusu 2">
            <a:extLst>
              <a:ext uri="{FF2B5EF4-FFF2-40B4-BE49-F238E27FC236}">
                <a16:creationId xmlns:a16="http://schemas.microsoft.com/office/drawing/2014/main" id="{56F1625F-B03D-E27A-0D68-E262D788536B}"/>
              </a:ext>
            </a:extLst>
          </p:cNvPr>
          <p:cNvSpPr>
            <a:spLocks noGrp="1"/>
          </p:cNvSpPr>
          <p:nvPr>
            <p:ph idx="1"/>
          </p:nvPr>
        </p:nvSpPr>
        <p:spPr>
          <a:xfrm>
            <a:off x="2231136" y="2280492"/>
            <a:ext cx="7729728" cy="3966072"/>
          </a:xfrm>
        </p:spPr>
        <p:txBody>
          <a:bodyPr>
            <a:normAutofit fontScale="92500" lnSpcReduction="10000"/>
          </a:bodyPr>
          <a:lstStyle/>
          <a:p>
            <a:r>
              <a:rPr lang="tr-TR" dirty="0"/>
              <a:t>Her vizitte tam idrar tetkiki yapılmalıdır</a:t>
            </a:r>
          </a:p>
          <a:p>
            <a:r>
              <a:rPr lang="tr-TR" dirty="0"/>
              <a:t>Diyabetik nefropati taraması tip 1 diyabetli erişkinlerde diyabetin başlangıcından 5 yıl sonra, tip 2 diyabetlilerde ise tanıdan itibaren yapılmalıdır.</a:t>
            </a:r>
          </a:p>
          <a:p>
            <a:r>
              <a:rPr lang="tr-TR" dirty="0"/>
              <a:t>İdrar albümin/kreatinin oranı:</a:t>
            </a:r>
          </a:p>
          <a:p>
            <a:r>
              <a:rPr lang="tr-TR" dirty="0"/>
              <a:t>Tanı anında ve daha sonra yılda </a:t>
            </a:r>
            <a:r>
              <a:rPr lang="tr-TR" dirty="0" err="1"/>
              <a:t>bir,KBH</a:t>
            </a:r>
            <a:r>
              <a:rPr lang="tr-TR" dirty="0"/>
              <a:t> varsa 3-6 ayda bir tekrarlanır</a:t>
            </a:r>
          </a:p>
          <a:p>
            <a:r>
              <a:rPr lang="tr-TR" dirty="0"/>
              <a:t>Serum kreatinin ölçümü ve </a:t>
            </a:r>
            <a:r>
              <a:rPr lang="tr-TR" dirty="0" err="1"/>
              <a:t>eGFR</a:t>
            </a:r>
            <a:r>
              <a:rPr lang="tr-TR" dirty="0"/>
              <a:t> hesaplaması:</a:t>
            </a:r>
          </a:p>
          <a:p>
            <a:r>
              <a:rPr lang="tr-TR" dirty="0"/>
              <a:t>Tanı anında ve daha sonra yılda bir </a:t>
            </a:r>
            <a:r>
              <a:rPr lang="tr-TR" dirty="0" err="1"/>
              <a:t>eGFR</a:t>
            </a:r>
            <a:r>
              <a:rPr lang="tr-TR" dirty="0"/>
              <a:t> &lt;60 ml/dk/1.73 m2 ise akut böbrek hasarını dışlamak için ölçüm 1 hafta içinde tekrarlanmalıdır</a:t>
            </a:r>
          </a:p>
          <a:p>
            <a:r>
              <a:rPr lang="tr-TR" dirty="0"/>
              <a:t>Tekrarlanan ölçümle önceki arasında anlamlı fark yoksa, KBH tanısı için 3 ay içinde en az iki ölçüm daha yapılmalıdır</a:t>
            </a:r>
          </a:p>
          <a:p>
            <a:r>
              <a:rPr lang="tr-TR" dirty="0"/>
              <a:t> KBH varsa </a:t>
            </a:r>
            <a:r>
              <a:rPr lang="tr-TR" dirty="0" err="1"/>
              <a:t>eGFR</a:t>
            </a:r>
            <a:r>
              <a:rPr lang="tr-TR" dirty="0"/>
              <a:t> ölçümleri 3-6 ayda bir tekrarlanır</a:t>
            </a:r>
          </a:p>
        </p:txBody>
      </p:sp>
    </p:spTree>
    <p:extLst>
      <p:ext uri="{BB962C8B-B14F-4D97-AF65-F5344CB8AC3E}">
        <p14:creationId xmlns:p14="http://schemas.microsoft.com/office/powerpoint/2010/main" val="42834568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602B9E8-74A9-3E19-E3A1-ED87F72F1B59}"/>
              </a:ext>
            </a:extLst>
          </p:cNvPr>
          <p:cNvPicPr>
            <a:picLocks noChangeAspect="1"/>
          </p:cNvPicPr>
          <p:nvPr/>
        </p:nvPicPr>
        <p:blipFill>
          <a:blip r:embed="rId2"/>
          <a:stretch>
            <a:fillRect/>
          </a:stretch>
        </p:blipFill>
        <p:spPr>
          <a:xfrm>
            <a:off x="2093205" y="374573"/>
            <a:ext cx="8471971" cy="6224531"/>
          </a:xfrm>
          <a:prstGeom prst="rect">
            <a:avLst/>
          </a:prstGeom>
        </p:spPr>
      </p:pic>
    </p:spTree>
    <p:extLst>
      <p:ext uri="{BB962C8B-B14F-4D97-AF65-F5344CB8AC3E}">
        <p14:creationId xmlns:p14="http://schemas.microsoft.com/office/powerpoint/2010/main" val="3675622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76A0D-DD96-53D8-F10F-F95D75353EEB}"/>
              </a:ext>
            </a:extLst>
          </p:cNvPr>
          <p:cNvSpPr>
            <a:spLocks noGrp="1"/>
          </p:cNvSpPr>
          <p:nvPr>
            <p:ph type="title"/>
          </p:nvPr>
        </p:nvSpPr>
        <p:spPr/>
        <p:txBody>
          <a:bodyPr/>
          <a:lstStyle/>
          <a:p>
            <a:r>
              <a:rPr lang="tr-TR" dirty="0"/>
              <a:t>NÖROPATİ</a:t>
            </a:r>
          </a:p>
        </p:txBody>
      </p:sp>
      <p:sp>
        <p:nvSpPr>
          <p:cNvPr id="3" name="İçerik Yer Tutucusu 2">
            <a:extLst>
              <a:ext uri="{FF2B5EF4-FFF2-40B4-BE49-F238E27FC236}">
                <a16:creationId xmlns:a16="http://schemas.microsoft.com/office/drawing/2014/main" id="{206F3B0C-F0C9-D453-C1EB-66ADB3F628C0}"/>
              </a:ext>
            </a:extLst>
          </p:cNvPr>
          <p:cNvSpPr>
            <a:spLocks noGrp="1"/>
          </p:cNvSpPr>
          <p:nvPr>
            <p:ph idx="1"/>
          </p:nvPr>
        </p:nvSpPr>
        <p:spPr>
          <a:xfrm>
            <a:off x="2231136" y="2638044"/>
            <a:ext cx="4279833" cy="3101983"/>
          </a:xfrm>
        </p:spPr>
        <p:txBody>
          <a:bodyPr>
            <a:normAutofit/>
          </a:bodyPr>
          <a:lstStyle/>
          <a:p>
            <a:r>
              <a:rPr lang="tr-TR" dirty="0"/>
              <a:t>1. Simetrik diyabetik nöropati</a:t>
            </a:r>
          </a:p>
          <a:p>
            <a:r>
              <a:rPr lang="tr-TR" dirty="0"/>
              <a:t>Distal simetrik </a:t>
            </a:r>
            <a:r>
              <a:rPr lang="tr-TR" dirty="0" err="1"/>
              <a:t>sensorial</a:t>
            </a:r>
            <a:r>
              <a:rPr lang="tr-TR" dirty="0"/>
              <a:t> nöropati</a:t>
            </a:r>
          </a:p>
          <a:p>
            <a:r>
              <a:rPr lang="tr-TR" dirty="0"/>
              <a:t>Diyabetik küçük lif nöropatisi</a:t>
            </a:r>
          </a:p>
          <a:p>
            <a:r>
              <a:rPr lang="tr-TR" dirty="0"/>
              <a:t>Diyabetik otonom nöropati</a:t>
            </a:r>
          </a:p>
          <a:p>
            <a:r>
              <a:rPr lang="tr-TR" dirty="0"/>
              <a:t>Diyabetin tedavi ile uyarılmış nöropatisi</a:t>
            </a:r>
          </a:p>
          <a:p>
            <a:endParaRPr lang="tr-TR" dirty="0"/>
          </a:p>
        </p:txBody>
      </p:sp>
      <p:sp>
        <p:nvSpPr>
          <p:cNvPr id="4" name="Metin kutusu 3">
            <a:extLst>
              <a:ext uri="{FF2B5EF4-FFF2-40B4-BE49-F238E27FC236}">
                <a16:creationId xmlns:a16="http://schemas.microsoft.com/office/drawing/2014/main" id="{DD2821C3-21E7-795C-4234-906502DD64EB}"/>
              </a:ext>
            </a:extLst>
          </p:cNvPr>
          <p:cNvSpPr txBox="1"/>
          <p:nvPr/>
        </p:nvSpPr>
        <p:spPr>
          <a:xfrm>
            <a:off x="6896559" y="2644048"/>
            <a:ext cx="4715219" cy="1523494"/>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tr-TR"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2. Asimetrik veya fokal diyabetik nöropati</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tr-TR"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Kranial nöropati</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tr-TR"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Turunkal radikülopati</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tr-TR"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Radikülopleksus nöropatisi</a:t>
            </a:r>
            <a:endParaRPr kumimoji="0" lang="tr-TR" sz="17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p:txBody>
      </p:sp>
      <p:sp>
        <p:nvSpPr>
          <p:cNvPr id="6" name="Metin kutusu 5">
            <a:extLst>
              <a:ext uri="{FF2B5EF4-FFF2-40B4-BE49-F238E27FC236}">
                <a16:creationId xmlns:a16="http://schemas.microsoft.com/office/drawing/2014/main" id="{8C61BAE0-B3DF-E01E-CEF9-99F835CA0E44}"/>
              </a:ext>
            </a:extLst>
          </p:cNvPr>
          <p:cNvSpPr txBox="1"/>
          <p:nvPr/>
        </p:nvSpPr>
        <p:spPr>
          <a:xfrm>
            <a:off x="1575412" y="5321147"/>
            <a:ext cx="9672810" cy="646331"/>
          </a:xfrm>
          <a:prstGeom prst="rect">
            <a:avLst/>
          </a:prstGeom>
          <a:solidFill>
            <a:schemeClr val="accent2">
              <a:lumMod val="40000"/>
              <a:lumOff val="60000"/>
            </a:schemeClr>
          </a:solidFill>
        </p:spPr>
        <p:txBody>
          <a:bodyPr wrap="square" rtlCol="0">
            <a:spAutoFit/>
          </a:bodyPr>
          <a:lstStyle/>
          <a:p>
            <a:r>
              <a:rPr lang="tr-TR" b="1" dirty="0"/>
              <a:t>*</a:t>
            </a:r>
            <a:r>
              <a:rPr lang="tr-TR" dirty="0"/>
              <a:t>Tip 1 diyabetlilerde tanıdan 5 yıl sonra, tip 2 diyabetlilerde ise tanıdan itibaren başlamak suretiyle, her yıl nöropati taraması yapılması önerilmektedir.</a:t>
            </a:r>
          </a:p>
        </p:txBody>
      </p:sp>
    </p:spTree>
    <p:extLst>
      <p:ext uri="{BB962C8B-B14F-4D97-AF65-F5344CB8AC3E}">
        <p14:creationId xmlns:p14="http://schemas.microsoft.com/office/powerpoint/2010/main" val="331930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30FE6F-80CE-42B0-0BFC-9EC5C6261225}"/>
              </a:ext>
            </a:extLst>
          </p:cNvPr>
          <p:cNvSpPr>
            <a:spLocks noGrp="1"/>
          </p:cNvSpPr>
          <p:nvPr>
            <p:ph type="title"/>
          </p:nvPr>
        </p:nvSpPr>
        <p:spPr/>
        <p:txBody>
          <a:bodyPr/>
          <a:lstStyle/>
          <a:p>
            <a:r>
              <a:rPr lang="tr-TR" dirty="0"/>
              <a:t>PREDİYABET</a:t>
            </a:r>
          </a:p>
        </p:txBody>
      </p:sp>
      <p:sp>
        <p:nvSpPr>
          <p:cNvPr id="3" name="İçerik Yer Tutucusu 2">
            <a:extLst>
              <a:ext uri="{FF2B5EF4-FFF2-40B4-BE49-F238E27FC236}">
                <a16:creationId xmlns:a16="http://schemas.microsoft.com/office/drawing/2014/main" id="{A3182BDB-845D-D0FE-744A-B55421AC5326}"/>
              </a:ext>
            </a:extLst>
          </p:cNvPr>
          <p:cNvSpPr>
            <a:spLocks noGrp="1"/>
          </p:cNvSpPr>
          <p:nvPr>
            <p:ph idx="1"/>
          </p:nvPr>
        </p:nvSpPr>
        <p:spPr/>
        <p:txBody>
          <a:bodyPr/>
          <a:lstStyle/>
          <a:p>
            <a:r>
              <a:rPr lang="tr-TR" dirty="0"/>
              <a:t>Plazma glukoz düzeyleri normalden yüksek olan fakat diyabet tanı kriterlerini karşılamayan değerler, ’Prediyabet’ olarak adlandırılır.</a:t>
            </a:r>
          </a:p>
          <a:p>
            <a:endParaRPr lang="tr-TR" dirty="0"/>
          </a:p>
          <a:p>
            <a:r>
              <a:rPr lang="tr-TR" dirty="0"/>
              <a:t>Buna göre;</a:t>
            </a:r>
          </a:p>
          <a:p>
            <a:r>
              <a:rPr lang="tr-TR" dirty="0"/>
              <a:t>BGT ve/veya                                                                   DİYABET</a:t>
            </a:r>
          </a:p>
          <a:p>
            <a:r>
              <a:rPr lang="tr-TR" dirty="0"/>
              <a:t>BAG ve/veya                                                                   KVH RİSK ARTIŞI</a:t>
            </a:r>
          </a:p>
          <a:p>
            <a:r>
              <a:rPr lang="tr-TR" dirty="0"/>
              <a:t>A1C %5.7- 6.4 (39-47 mmol/mol)</a:t>
            </a:r>
          </a:p>
        </p:txBody>
      </p:sp>
      <p:sp>
        <p:nvSpPr>
          <p:cNvPr id="4" name="Ok: Şeritli Sağ 3">
            <a:extLst>
              <a:ext uri="{FF2B5EF4-FFF2-40B4-BE49-F238E27FC236}">
                <a16:creationId xmlns:a16="http://schemas.microsoft.com/office/drawing/2014/main" id="{8C4A6F8F-4056-77A5-75FA-AD5B91091090}"/>
              </a:ext>
            </a:extLst>
          </p:cNvPr>
          <p:cNvSpPr/>
          <p:nvPr/>
        </p:nvSpPr>
        <p:spPr>
          <a:xfrm>
            <a:off x="6096000" y="3799114"/>
            <a:ext cx="1578429" cy="1338943"/>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11619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342C3C-4106-B4CD-DDD1-C44FEE20C5AF}"/>
              </a:ext>
            </a:extLst>
          </p:cNvPr>
          <p:cNvPicPr>
            <a:picLocks noChangeAspect="1"/>
          </p:cNvPicPr>
          <p:nvPr/>
        </p:nvPicPr>
        <p:blipFill>
          <a:blip r:embed="rId2"/>
          <a:stretch>
            <a:fillRect/>
          </a:stretch>
        </p:blipFill>
        <p:spPr>
          <a:xfrm>
            <a:off x="2467777" y="672028"/>
            <a:ext cx="7502487" cy="5607585"/>
          </a:xfrm>
          <a:prstGeom prst="rect">
            <a:avLst/>
          </a:prstGeom>
        </p:spPr>
      </p:pic>
    </p:spTree>
    <p:extLst>
      <p:ext uri="{BB962C8B-B14F-4D97-AF65-F5344CB8AC3E}">
        <p14:creationId xmlns:p14="http://schemas.microsoft.com/office/powerpoint/2010/main" val="21286594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8A1120-9ED5-869C-36FB-50910704362F}"/>
              </a:ext>
            </a:extLst>
          </p:cNvPr>
          <p:cNvSpPr>
            <a:spLocks noGrp="1"/>
          </p:cNvSpPr>
          <p:nvPr>
            <p:ph type="title"/>
          </p:nvPr>
        </p:nvSpPr>
        <p:spPr/>
        <p:txBody>
          <a:bodyPr/>
          <a:lstStyle/>
          <a:p>
            <a:r>
              <a:rPr lang="tr-TR" dirty="0"/>
              <a:t>DİYABETİK AYAK SORUNLARI</a:t>
            </a:r>
          </a:p>
        </p:txBody>
      </p:sp>
      <p:sp>
        <p:nvSpPr>
          <p:cNvPr id="3" name="İçerik Yer Tutucusu 2">
            <a:extLst>
              <a:ext uri="{FF2B5EF4-FFF2-40B4-BE49-F238E27FC236}">
                <a16:creationId xmlns:a16="http://schemas.microsoft.com/office/drawing/2014/main" id="{52414722-9EFD-4B7B-038A-3D289551F0D4}"/>
              </a:ext>
            </a:extLst>
          </p:cNvPr>
          <p:cNvSpPr>
            <a:spLocks noGrp="1"/>
          </p:cNvSpPr>
          <p:nvPr>
            <p:ph idx="1"/>
          </p:nvPr>
        </p:nvSpPr>
        <p:spPr/>
        <p:txBody>
          <a:bodyPr>
            <a:normAutofit lnSpcReduction="10000"/>
          </a:bodyPr>
          <a:lstStyle/>
          <a:p>
            <a:r>
              <a:rPr lang="tr-TR" dirty="0"/>
              <a:t>Diyabetli bir kişide semptomların yokluğu ayak hastalığını dışlamaz. Ayak ülseri gelişme riski yüksek hastaların belirlenip, ülser gelişmesinin önlenmesi için multidisipliner bakım ekibinin aşağıdaki hedeflere odaklanması gerekir:</a:t>
            </a:r>
          </a:p>
          <a:p>
            <a:r>
              <a:rPr lang="tr-TR" dirty="0"/>
              <a:t>1. Riskli ayağın teşhisi</a:t>
            </a:r>
          </a:p>
          <a:p>
            <a:r>
              <a:rPr lang="tr-TR" dirty="0"/>
              <a:t>2. Riskli ayağın düzenli inspeksiyon ve muayenesi</a:t>
            </a:r>
          </a:p>
          <a:p>
            <a:r>
              <a:rPr lang="tr-TR" dirty="0"/>
              <a:t>3. Hasta, ailesi ve sağlık bakım profesyonellerinin eğitimi</a:t>
            </a:r>
          </a:p>
          <a:p>
            <a:r>
              <a:rPr lang="tr-TR" dirty="0"/>
              <a:t>4. Hastaların uygun ayakkabı giymelerinin sağlanması</a:t>
            </a:r>
          </a:p>
          <a:p>
            <a:r>
              <a:rPr lang="tr-TR" dirty="0"/>
              <a:t>5. Ülserasyona neden olabilecek risk faktörlerinin tedavisi</a:t>
            </a:r>
          </a:p>
        </p:txBody>
      </p:sp>
      <p:pic>
        <p:nvPicPr>
          <p:cNvPr id="5" name="Resim 4">
            <a:extLst>
              <a:ext uri="{FF2B5EF4-FFF2-40B4-BE49-F238E27FC236}">
                <a16:creationId xmlns:a16="http://schemas.microsoft.com/office/drawing/2014/main" id="{DCA7763E-9330-5315-9398-D15C018CEFAE}"/>
              </a:ext>
            </a:extLst>
          </p:cNvPr>
          <p:cNvPicPr>
            <a:picLocks noChangeAspect="1"/>
          </p:cNvPicPr>
          <p:nvPr/>
        </p:nvPicPr>
        <p:blipFill>
          <a:blip r:embed="rId2"/>
          <a:stretch>
            <a:fillRect/>
          </a:stretch>
        </p:blipFill>
        <p:spPr>
          <a:xfrm>
            <a:off x="8322480" y="3905997"/>
            <a:ext cx="3276768" cy="2152761"/>
          </a:xfrm>
          <a:prstGeom prst="rect">
            <a:avLst/>
          </a:prstGeom>
        </p:spPr>
      </p:pic>
    </p:spTree>
    <p:extLst>
      <p:ext uri="{BB962C8B-B14F-4D97-AF65-F5344CB8AC3E}">
        <p14:creationId xmlns:p14="http://schemas.microsoft.com/office/powerpoint/2010/main" val="4397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621B8E6-E085-DCB1-5046-B6FC7C145D17}"/>
              </a:ext>
            </a:extLst>
          </p:cNvPr>
          <p:cNvPicPr>
            <a:picLocks noChangeAspect="1"/>
          </p:cNvPicPr>
          <p:nvPr/>
        </p:nvPicPr>
        <p:blipFill>
          <a:blip r:embed="rId2"/>
          <a:stretch>
            <a:fillRect/>
          </a:stretch>
        </p:blipFill>
        <p:spPr>
          <a:xfrm>
            <a:off x="1983036" y="539827"/>
            <a:ext cx="8482988" cy="5651653"/>
          </a:xfrm>
          <a:prstGeom prst="rect">
            <a:avLst/>
          </a:prstGeom>
        </p:spPr>
      </p:pic>
    </p:spTree>
    <p:extLst>
      <p:ext uri="{BB962C8B-B14F-4D97-AF65-F5344CB8AC3E}">
        <p14:creationId xmlns:p14="http://schemas.microsoft.com/office/powerpoint/2010/main" val="170130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0C08C3-21D8-8457-D535-2530D2196B7A}"/>
              </a:ext>
            </a:extLst>
          </p:cNvPr>
          <p:cNvSpPr>
            <a:spLocks noGrp="1"/>
          </p:cNvSpPr>
          <p:nvPr>
            <p:ph type="title"/>
          </p:nvPr>
        </p:nvSpPr>
        <p:spPr/>
        <p:txBody>
          <a:bodyPr/>
          <a:lstStyle/>
          <a:p>
            <a:r>
              <a:rPr lang="tr-TR" dirty="0"/>
              <a:t>Diyabet-hipertansiyon</a:t>
            </a:r>
          </a:p>
        </p:txBody>
      </p:sp>
      <p:pic>
        <p:nvPicPr>
          <p:cNvPr id="5" name="İçerik Yer Tutucusu 4">
            <a:extLst>
              <a:ext uri="{FF2B5EF4-FFF2-40B4-BE49-F238E27FC236}">
                <a16:creationId xmlns:a16="http://schemas.microsoft.com/office/drawing/2014/main" id="{23E149E4-AACF-6FBF-C8C7-E4F6A932AF7B}"/>
              </a:ext>
            </a:extLst>
          </p:cNvPr>
          <p:cNvPicPr>
            <a:picLocks noGrp="1" noChangeAspect="1"/>
          </p:cNvPicPr>
          <p:nvPr>
            <p:ph idx="1"/>
          </p:nvPr>
        </p:nvPicPr>
        <p:blipFill>
          <a:blip r:embed="rId2"/>
          <a:stretch>
            <a:fillRect/>
          </a:stretch>
        </p:blipFill>
        <p:spPr>
          <a:xfrm>
            <a:off x="2599982" y="2247441"/>
            <a:ext cx="6995710" cy="4296578"/>
          </a:xfrm>
        </p:spPr>
      </p:pic>
    </p:spTree>
    <p:extLst>
      <p:ext uri="{BB962C8B-B14F-4D97-AF65-F5344CB8AC3E}">
        <p14:creationId xmlns:p14="http://schemas.microsoft.com/office/powerpoint/2010/main" val="1039761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C6E7A8-8F65-B16F-2E7C-7E49B9E32B5B}"/>
              </a:ext>
            </a:extLst>
          </p:cNvPr>
          <p:cNvSpPr>
            <a:spLocks noGrp="1"/>
          </p:cNvSpPr>
          <p:nvPr>
            <p:ph type="title"/>
          </p:nvPr>
        </p:nvSpPr>
        <p:spPr/>
        <p:txBody>
          <a:bodyPr/>
          <a:lstStyle/>
          <a:p>
            <a:r>
              <a:rPr lang="tr-TR" dirty="0"/>
              <a:t>izlem</a:t>
            </a:r>
          </a:p>
        </p:txBody>
      </p:sp>
      <p:sp>
        <p:nvSpPr>
          <p:cNvPr id="3" name="İçerik Yer Tutucusu 2">
            <a:extLst>
              <a:ext uri="{FF2B5EF4-FFF2-40B4-BE49-F238E27FC236}">
                <a16:creationId xmlns:a16="http://schemas.microsoft.com/office/drawing/2014/main" id="{21ED0648-B3AC-932A-A36F-149008A2C455}"/>
              </a:ext>
            </a:extLst>
          </p:cNvPr>
          <p:cNvSpPr>
            <a:spLocks noGrp="1"/>
          </p:cNvSpPr>
          <p:nvPr>
            <p:ph idx="1"/>
          </p:nvPr>
        </p:nvSpPr>
        <p:spPr>
          <a:xfrm>
            <a:off x="2231136" y="2638044"/>
            <a:ext cx="7729728" cy="3707672"/>
          </a:xfrm>
        </p:spPr>
        <p:txBody>
          <a:bodyPr>
            <a:normAutofit fontScale="77500" lnSpcReduction="20000"/>
          </a:bodyPr>
          <a:lstStyle/>
          <a:p>
            <a:r>
              <a:rPr lang="tr-TR" dirty="0"/>
              <a:t>Diyabetli bireylerde aşağıdakiler dikkate alınarak izlem yapılmalıdır;</a:t>
            </a:r>
          </a:p>
          <a:p>
            <a:r>
              <a:rPr lang="tr-TR" dirty="0"/>
              <a:t>Hipertansiyonu bulunan diyabet hastalarında kan basıncı hedefi bireyselleştirilmelidir.</a:t>
            </a:r>
          </a:p>
          <a:p>
            <a:r>
              <a:rPr lang="tr-TR" dirty="0"/>
              <a:t>Her hasta için öncelikli kan basıncı hedefinin &lt;140/90 mmHg olması benimsenmelidir.</a:t>
            </a:r>
          </a:p>
          <a:p>
            <a:r>
              <a:rPr lang="tr-TR" dirty="0"/>
              <a:t>Özellikle kardiyovasküler riski yüksek olan kişilerde, eğer güvenli bir şekilde</a:t>
            </a:r>
          </a:p>
          <a:p>
            <a:pPr marL="0" indent="0">
              <a:buNone/>
            </a:pPr>
            <a:r>
              <a:rPr lang="tr-TR" dirty="0"/>
              <a:t>düşürülebiliyorsa; kan basıncının &lt;130/80 mmHg düzeylerine indirilmesi ek yarar</a:t>
            </a:r>
          </a:p>
          <a:p>
            <a:pPr marL="0" indent="0">
              <a:buNone/>
            </a:pPr>
            <a:r>
              <a:rPr lang="tr-TR" dirty="0"/>
              <a:t>sağlayabilir. </a:t>
            </a:r>
          </a:p>
          <a:p>
            <a:r>
              <a:rPr lang="tr-TR" dirty="0"/>
              <a:t>Hipotansiyondan kaçınılmalıdır</a:t>
            </a:r>
          </a:p>
          <a:p>
            <a:pPr marL="0" indent="0">
              <a:buNone/>
            </a:pPr>
            <a:r>
              <a:rPr lang="tr-TR" dirty="0"/>
              <a:t> Antihipertansif tedavi alan hastalarda kan basıncının alt sınırının 120/70 mmHg</a:t>
            </a:r>
          </a:p>
          <a:p>
            <a:pPr marL="0" indent="0">
              <a:buNone/>
            </a:pPr>
            <a:r>
              <a:rPr lang="tr-TR" dirty="0"/>
              <a:t>olması güvenlidir</a:t>
            </a:r>
          </a:p>
          <a:p>
            <a:pPr marL="0" indent="0">
              <a:buNone/>
            </a:pPr>
            <a:r>
              <a:rPr lang="tr-TR" dirty="0"/>
              <a:t>Benzer şekilde, 65 yaş ve üzerindeki hastalarda sistolik kan </a:t>
            </a:r>
            <a:r>
              <a:rPr lang="tr-TR" dirty="0" err="1"/>
              <a:t>basıncı’nın</a:t>
            </a:r>
            <a:r>
              <a:rPr lang="tr-TR" dirty="0"/>
              <a:t> 130-139</a:t>
            </a:r>
          </a:p>
          <a:p>
            <a:pPr marL="0" indent="0">
              <a:buNone/>
            </a:pPr>
            <a:r>
              <a:rPr lang="tr-TR" dirty="0"/>
              <a:t>mmHg olması yeterli görülmelidir.</a:t>
            </a:r>
          </a:p>
        </p:txBody>
      </p:sp>
    </p:spTree>
    <p:extLst>
      <p:ext uri="{BB962C8B-B14F-4D97-AF65-F5344CB8AC3E}">
        <p14:creationId xmlns:p14="http://schemas.microsoft.com/office/powerpoint/2010/main" val="32100012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977215-265C-A266-6E80-E66D858A60CF}"/>
              </a:ext>
            </a:extLst>
          </p:cNvPr>
          <p:cNvSpPr>
            <a:spLocks noGrp="1"/>
          </p:cNvSpPr>
          <p:nvPr>
            <p:ph type="title"/>
          </p:nvPr>
        </p:nvSpPr>
        <p:spPr/>
        <p:txBody>
          <a:bodyPr/>
          <a:lstStyle/>
          <a:p>
            <a:r>
              <a:rPr lang="tr-TR" dirty="0"/>
              <a:t>DİYABET SEVK KRİTERLERİ</a:t>
            </a:r>
          </a:p>
        </p:txBody>
      </p:sp>
      <p:sp>
        <p:nvSpPr>
          <p:cNvPr id="3" name="İçerik Yer Tutucusu 2">
            <a:extLst>
              <a:ext uri="{FF2B5EF4-FFF2-40B4-BE49-F238E27FC236}">
                <a16:creationId xmlns:a16="http://schemas.microsoft.com/office/drawing/2014/main" id="{30D44CFE-6756-EDA1-E66A-76F6917F0744}"/>
              </a:ext>
            </a:extLst>
          </p:cNvPr>
          <p:cNvSpPr>
            <a:spLocks noGrp="1"/>
          </p:cNvSpPr>
          <p:nvPr>
            <p:ph idx="1"/>
          </p:nvPr>
        </p:nvSpPr>
        <p:spPr>
          <a:xfrm>
            <a:off x="2231136" y="2296886"/>
            <a:ext cx="7729728" cy="4212771"/>
          </a:xfrm>
        </p:spPr>
        <p:txBody>
          <a:bodyPr>
            <a:normAutofit fontScale="85000" lnSpcReduction="20000"/>
          </a:bodyPr>
          <a:lstStyle/>
          <a:p>
            <a:r>
              <a:rPr lang="tr-TR" dirty="0"/>
              <a:t>18 yaş altı diyabetli hastalar          </a:t>
            </a:r>
            <a:r>
              <a:rPr lang="tr-TR" u="sng" dirty="0"/>
              <a:t>Çocuk Endokrinoloji Uzmanı</a:t>
            </a:r>
            <a:r>
              <a:rPr lang="tr-TR" dirty="0"/>
              <a:t> </a:t>
            </a:r>
          </a:p>
          <a:p>
            <a:r>
              <a:rPr lang="tr-TR" dirty="0"/>
              <a:t>Tip 1 DM tanısı konan hasta  </a:t>
            </a:r>
          </a:p>
          <a:p>
            <a:endParaRPr lang="tr-TR" dirty="0"/>
          </a:p>
          <a:p>
            <a:r>
              <a:rPr lang="tr-TR" dirty="0"/>
              <a:t>Tip2 DM tanısı alan hastalar şu durumlar varsa sevk edilmelidir:</a:t>
            </a:r>
          </a:p>
          <a:p>
            <a:r>
              <a:rPr lang="tr-TR" dirty="0"/>
              <a:t>AKŞ ≥ 300mg/dl</a:t>
            </a:r>
          </a:p>
          <a:p>
            <a:r>
              <a:rPr lang="tr-TR" dirty="0"/>
              <a:t>TKŞ ≥ 400mg/dl</a:t>
            </a:r>
          </a:p>
          <a:p>
            <a:r>
              <a:rPr lang="tr-TR" dirty="0"/>
              <a:t>HbA1c ≥ %10</a:t>
            </a:r>
          </a:p>
          <a:p>
            <a:endParaRPr lang="tr-TR" dirty="0"/>
          </a:p>
          <a:p>
            <a:r>
              <a:rPr lang="tr-TR" dirty="0"/>
              <a:t>Tip2 DM tanısı alan hasta her türlü tedaviye rağmen 6 ay boyunca ölçülen iki kan  </a:t>
            </a:r>
          </a:p>
          <a:p>
            <a:r>
              <a:rPr lang="tr-TR" dirty="0"/>
              <a:t>şekeri aşağıdaki aralıkta ise sevk edilmelidir:</a:t>
            </a:r>
          </a:p>
          <a:p>
            <a:r>
              <a:rPr lang="tr-TR" dirty="0"/>
              <a:t>AKŞ ≥ 160-300mg/dl</a:t>
            </a:r>
          </a:p>
          <a:p>
            <a:r>
              <a:rPr lang="tr-TR" dirty="0"/>
              <a:t>TKŞ ≥ 225-400mg/dl</a:t>
            </a:r>
          </a:p>
          <a:p>
            <a:r>
              <a:rPr lang="tr-TR" dirty="0"/>
              <a:t>HbA1c ≥ %8</a:t>
            </a:r>
          </a:p>
          <a:p>
            <a:endParaRPr lang="tr-TR" dirty="0"/>
          </a:p>
          <a:p>
            <a:endParaRPr lang="tr-TR" dirty="0"/>
          </a:p>
        </p:txBody>
      </p:sp>
      <p:sp>
        <p:nvSpPr>
          <p:cNvPr id="4" name="Sağ Ayraç 3">
            <a:extLst>
              <a:ext uri="{FF2B5EF4-FFF2-40B4-BE49-F238E27FC236}">
                <a16:creationId xmlns:a16="http://schemas.microsoft.com/office/drawing/2014/main" id="{191677DC-1245-B1E5-12C5-1D1D95B014CE}"/>
              </a:ext>
            </a:extLst>
          </p:cNvPr>
          <p:cNvSpPr/>
          <p:nvPr/>
        </p:nvSpPr>
        <p:spPr>
          <a:xfrm>
            <a:off x="4789714" y="2307771"/>
            <a:ext cx="97972" cy="5007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674159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CACA10C-DB9F-A147-48ED-7FF894184C1F}"/>
              </a:ext>
            </a:extLst>
          </p:cNvPr>
          <p:cNvPicPr>
            <a:picLocks noChangeAspect="1"/>
          </p:cNvPicPr>
          <p:nvPr/>
        </p:nvPicPr>
        <p:blipFill>
          <a:blip r:embed="rId2"/>
          <a:stretch>
            <a:fillRect/>
          </a:stretch>
        </p:blipFill>
        <p:spPr>
          <a:xfrm>
            <a:off x="1784733" y="727113"/>
            <a:ext cx="8538072" cy="5387248"/>
          </a:xfrm>
          <a:prstGeom prst="rect">
            <a:avLst/>
          </a:prstGeom>
        </p:spPr>
      </p:pic>
    </p:spTree>
    <p:extLst>
      <p:ext uri="{BB962C8B-B14F-4D97-AF65-F5344CB8AC3E}">
        <p14:creationId xmlns:p14="http://schemas.microsoft.com/office/powerpoint/2010/main" val="53094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4ADB90-3C25-E263-EA65-CC75E492A57B}"/>
              </a:ext>
            </a:extLst>
          </p:cNvPr>
          <p:cNvSpPr>
            <a:spLocks noGrp="1"/>
          </p:cNvSpPr>
          <p:nvPr>
            <p:ph type="title"/>
          </p:nvPr>
        </p:nvSpPr>
        <p:spPr/>
        <p:txBody>
          <a:bodyPr/>
          <a:lstStyle/>
          <a:p>
            <a:r>
              <a:rPr lang="tr-TR" dirty="0"/>
              <a:t>Metabolik sendrom</a:t>
            </a:r>
          </a:p>
        </p:txBody>
      </p:sp>
      <p:pic>
        <p:nvPicPr>
          <p:cNvPr id="5" name="İçerik Yer Tutucusu 4">
            <a:extLst>
              <a:ext uri="{FF2B5EF4-FFF2-40B4-BE49-F238E27FC236}">
                <a16:creationId xmlns:a16="http://schemas.microsoft.com/office/drawing/2014/main" id="{02C860B6-05EB-4A7E-173A-C910B00360BD}"/>
              </a:ext>
            </a:extLst>
          </p:cNvPr>
          <p:cNvPicPr>
            <a:picLocks noGrp="1" noChangeAspect="1"/>
          </p:cNvPicPr>
          <p:nvPr>
            <p:ph idx="1"/>
          </p:nvPr>
        </p:nvPicPr>
        <p:blipFill>
          <a:blip r:embed="rId2"/>
          <a:stretch>
            <a:fillRect/>
          </a:stretch>
        </p:blipFill>
        <p:spPr>
          <a:xfrm>
            <a:off x="2231136" y="2390660"/>
            <a:ext cx="7729727" cy="3701668"/>
          </a:xfrm>
        </p:spPr>
      </p:pic>
    </p:spTree>
    <p:extLst>
      <p:ext uri="{BB962C8B-B14F-4D97-AF65-F5344CB8AC3E}">
        <p14:creationId xmlns:p14="http://schemas.microsoft.com/office/powerpoint/2010/main" val="3450878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5EA48-8A49-3B2D-D01F-C4582CD0D00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6A9AA8B-F224-C55F-8532-CA524457D191}"/>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755D8753-E46B-8CC9-F877-34A8E3661764}"/>
              </a:ext>
            </a:extLst>
          </p:cNvPr>
          <p:cNvSpPr>
            <a:spLocks noGrp="1"/>
          </p:cNvSpPr>
          <p:nvPr>
            <p:ph idx="1"/>
          </p:nvPr>
        </p:nvSpPr>
        <p:spPr/>
        <p:txBody>
          <a:bodyPr/>
          <a:lstStyle/>
          <a:p>
            <a:r>
              <a:rPr lang="tr-TR" dirty="0"/>
              <a:t>TEMD </a:t>
            </a:r>
            <a:r>
              <a:rPr lang="tr-TR" dirty="0" err="1"/>
              <a:t>Diyabetes</a:t>
            </a:r>
            <a:r>
              <a:rPr lang="tr-TR" dirty="0"/>
              <a:t> </a:t>
            </a:r>
            <a:r>
              <a:rPr lang="tr-TR" dirty="0" err="1"/>
              <a:t>Mellitus</a:t>
            </a:r>
            <a:r>
              <a:rPr lang="tr-TR" dirty="0"/>
              <a:t> ve Komplikasyonlarının Tanı, Tedavi ve İzlem </a:t>
            </a:r>
            <a:r>
              <a:rPr lang="tr-TR" dirty="0" err="1"/>
              <a:t>Klavuzu</a:t>
            </a:r>
            <a:r>
              <a:rPr lang="tr-TR" dirty="0"/>
              <a:t> 2022</a:t>
            </a:r>
          </a:p>
          <a:p>
            <a:r>
              <a:rPr lang="tr-TR" dirty="0"/>
              <a:t>TEMD Obezite Tanı ve Tedavi </a:t>
            </a:r>
            <a:r>
              <a:rPr lang="tr-TR" dirty="0" err="1"/>
              <a:t>Klavuzu</a:t>
            </a:r>
            <a:r>
              <a:rPr lang="tr-TR" dirty="0"/>
              <a:t> 2019</a:t>
            </a:r>
          </a:p>
          <a:p>
            <a:endParaRPr lang="tr-TR" dirty="0"/>
          </a:p>
        </p:txBody>
      </p:sp>
    </p:spTree>
    <p:extLst>
      <p:ext uri="{BB962C8B-B14F-4D97-AF65-F5344CB8AC3E}">
        <p14:creationId xmlns:p14="http://schemas.microsoft.com/office/powerpoint/2010/main" val="245551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A763AB4B-E6FE-DED8-733C-4E05F49EC2E9}"/>
              </a:ext>
            </a:extLst>
          </p:cNvPr>
          <p:cNvSpPr>
            <a:spLocks noGrp="1"/>
          </p:cNvSpPr>
          <p:nvPr>
            <p:ph type="body" idx="1"/>
          </p:nvPr>
        </p:nvSpPr>
        <p:spPr/>
        <p:txBody>
          <a:bodyPr/>
          <a:lstStyle/>
          <a:p>
            <a:r>
              <a:rPr lang="tr-TR" dirty="0"/>
              <a:t>Klasik görülen semptomlar</a:t>
            </a:r>
          </a:p>
        </p:txBody>
      </p:sp>
      <p:sp>
        <p:nvSpPr>
          <p:cNvPr id="3" name="İçerik Yer Tutucusu 2">
            <a:extLst>
              <a:ext uri="{FF2B5EF4-FFF2-40B4-BE49-F238E27FC236}">
                <a16:creationId xmlns:a16="http://schemas.microsoft.com/office/drawing/2014/main" id="{733320EE-FB30-2FEB-F9F0-889D3D26F00B}"/>
              </a:ext>
            </a:extLst>
          </p:cNvPr>
          <p:cNvSpPr>
            <a:spLocks noGrp="1"/>
          </p:cNvSpPr>
          <p:nvPr>
            <p:ph sz="half" idx="2"/>
          </p:nvPr>
        </p:nvSpPr>
        <p:spPr/>
        <p:txBody>
          <a:bodyPr>
            <a:normAutofit fontScale="92500" lnSpcReduction="10000"/>
          </a:bodyPr>
          <a:lstStyle/>
          <a:p>
            <a:r>
              <a:rPr lang="tr-TR" dirty="0"/>
              <a:t>Klasik semptomlar :                                 </a:t>
            </a:r>
          </a:p>
          <a:p>
            <a:r>
              <a:rPr lang="tr-TR" dirty="0" err="1"/>
              <a:t>Poliüri</a:t>
            </a:r>
            <a:r>
              <a:rPr lang="tr-TR" dirty="0"/>
              <a:t>                                                        </a:t>
            </a:r>
          </a:p>
          <a:p>
            <a:r>
              <a:rPr lang="tr-TR" dirty="0"/>
              <a:t>Polidipsi </a:t>
            </a:r>
          </a:p>
          <a:p>
            <a:r>
              <a:rPr lang="tr-TR" dirty="0" err="1"/>
              <a:t>Polifaji</a:t>
            </a:r>
            <a:r>
              <a:rPr lang="tr-TR" dirty="0"/>
              <a:t> veya iştahsızlık</a:t>
            </a:r>
          </a:p>
          <a:p>
            <a:r>
              <a:rPr lang="tr-TR" dirty="0"/>
              <a:t>Halsizlik, çabuk yorulma</a:t>
            </a:r>
          </a:p>
          <a:p>
            <a:r>
              <a:rPr lang="tr-TR" dirty="0"/>
              <a:t>Ağız kuruluğu</a:t>
            </a:r>
          </a:p>
          <a:p>
            <a:r>
              <a:rPr lang="tr-TR" dirty="0" err="1"/>
              <a:t>Noktüri</a:t>
            </a:r>
            <a:endParaRPr lang="tr-TR" dirty="0"/>
          </a:p>
          <a:p>
            <a:endParaRPr lang="tr-TR" dirty="0"/>
          </a:p>
        </p:txBody>
      </p:sp>
      <p:sp>
        <p:nvSpPr>
          <p:cNvPr id="5" name="İçerik Yer Tutucusu 4">
            <a:extLst>
              <a:ext uri="{FF2B5EF4-FFF2-40B4-BE49-F238E27FC236}">
                <a16:creationId xmlns:a16="http://schemas.microsoft.com/office/drawing/2014/main" id="{35A019F1-438A-3D31-5B03-C76A252DAAA8}"/>
              </a:ext>
            </a:extLst>
          </p:cNvPr>
          <p:cNvSpPr>
            <a:spLocks noGrp="1"/>
          </p:cNvSpPr>
          <p:nvPr>
            <p:ph sz="quarter" idx="4"/>
          </p:nvPr>
        </p:nvSpPr>
        <p:spPr/>
        <p:txBody>
          <a:bodyPr>
            <a:normAutofit/>
          </a:bodyPr>
          <a:lstStyle/>
          <a:p>
            <a:r>
              <a:rPr lang="tr-TR" dirty="0"/>
              <a:t>Bulanık görme</a:t>
            </a:r>
          </a:p>
          <a:p>
            <a:r>
              <a:rPr lang="tr-TR" dirty="0"/>
              <a:t>Açıklanamayan kilo kaybı</a:t>
            </a:r>
          </a:p>
          <a:p>
            <a:r>
              <a:rPr lang="tr-TR" dirty="0"/>
              <a:t>İnatçı infeksiyonlar</a:t>
            </a:r>
          </a:p>
          <a:p>
            <a:r>
              <a:rPr lang="tr-TR" dirty="0"/>
              <a:t>Tekrarlayan mantar enfeksiyonları</a:t>
            </a:r>
          </a:p>
          <a:p>
            <a:r>
              <a:rPr lang="tr-TR" dirty="0"/>
              <a:t>Kaşıntı</a:t>
            </a:r>
          </a:p>
          <a:p>
            <a:endParaRPr lang="tr-TR" dirty="0"/>
          </a:p>
        </p:txBody>
      </p:sp>
      <p:sp>
        <p:nvSpPr>
          <p:cNvPr id="6" name="Metin Yer Tutucusu 5">
            <a:extLst>
              <a:ext uri="{FF2B5EF4-FFF2-40B4-BE49-F238E27FC236}">
                <a16:creationId xmlns:a16="http://schemas.microsoft.com/office/drawing/2014/main" id="{F8FE33D4-9544-9F61-D3D2-FDFE487B2632}"/>
              </a:ext>
            </a:extLst>
          </p:cNvPr>
          <p:cNvSpPr>
            <a:spLocks noGrp="1"/>
          </p:cNvSpPr>
          <p:nvPr>
            <p:ph type="body" sz="quarter" idx="13"/>
          </p:nvPr>
        </p:nvSpPr>
        <p:spPr>
          <a:xfrm>
            <a:off x="6338315" y="2313433"/>
            <a:ext cx="4438541" cy="704087"/>
          </a:xfrm>
        </p:spPr>
        <p:txBody>
          <a:bodyPr/>
          <a:lstStyle/>
          <a:p>
            <a:r>
              <a:rPr lang="tr-TR" dirty="0"/>
              <a:t>Daha az görülen semptomlar</a:t>
            </a:r>
          </a:p>
        </p:txBody>
      </p:sp>
      <p:sp>
        <p:nvSpPr>
          <p:cNvPr id="2" name="Başlık 1">
            <a:extLst>
              <a:ext uri="{FF2B5EF4-FFF2-40B4-BE49-F238E27FC236}">
                <a16:creationId xmlns:a16="http://schemas.microsoft.com/office/drawing/2014/main" id="{2833990F-DD6F-020B-1804-0DF5D5F6CF7A}"/>
              </a:ext>
            </a:extLst>
          </p:cNvPr>
          <p:cNvSpPr>
            <a:spLocks noGrp="1"/>
          </p:cNvSpPr>
          <p:nvPr>
            <p:ph type="title"/>
          </p:nvPr>
        </p:nvSpPr>
        <p:spPr/>
        <p:txBody>
          <a:bodyPr/>
          <a:lstStyle/>
          <a:p>
            <a:r>
              <a:rPr lang="tr-TR" dirty="0"/>
              <a:t>DİYABET SEMPTOMLARI</a:t>
            </a:r>
          </a:p>
        </p:txBody>
      </p:sp>
    </p:spTree>
    <p:extLst>
      <p:ext uri="{BB962C8B-B14F-4D97-AF65-F5344CB8AC3E}">
        <p14:creationId xmlns:p14="http://schemas.microsoft.com/office/powerpoint/2010/main" val="80449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4">
            <a:extLst>
              <a:ext uri="{FF2B5EF4-FFF2-40B4-BE49-F238E27FC236}">
                <a16:creationId xmlns:a16="http://schemas.microsoft.com/office/drawing/2014/main" id="{B93D109B-4DCD-73CD-CBD1-DAEF6685BEC1}"/>
              </a:ext>
            </a:extLst>
          </p:cNvPr>
          <p:cNvPicPr>
            <a:picLocks noChangeAspect="1"/>
          </p:cNvPicPr>
          <p:nvPr/>
        </p:nvPicPr>
        <p:blipFill>
          <a:blip r:embed="rId2"/>
          <a:stretch>
            <a:fillRect/>
          </a:stretch>
        </p:blipFill>
        <p:spPr>
          <a:xfrm rot="5400000">
            <a:off x="3194958" y="-255813"/>
            <a:ext cx="5431968" cy="7336971"/>
          </a:xfrm>
          <a:prstGeom prst="rect">
            <a:avLst/>
          </a:prstGeom>
        </p:spPr>
      </p:pic>
    </p:spTree>
    <p:extLst>
      <p:ext uri="{BB962C8B-B14F-4D97-AF65-F5344CB8AC3E}">
        <p14:creationId xmlns:p14="http://schemas.microsoft.com/office/powerpoint/2010/main" val="1982889399"/>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TM10001115[[fn=Paket]]</Template>
  <TotalTime>22634</TotalTime>
  <Words>3748</Words>
  <Application>Microsoft Office PowerPoint</Application>
  <PresentationFormat>Geniş ekran</PresentationFormat>
  <Paragraphs>407</Paragraphs>
  <Slides>78</Slides>
  <Notes>8</Notes>
  <HiddenSlides>1</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78</vt:i4>
      </vt:variant>
    </vt:vector>
  </HeadingPairs>
  <TitlesOfParts>
    <vt:vector size="82" baseType="lpstr">
      <vt:lpstr>Arial</vt:lpstr>
      <vt:lpstr>Calibri</vt:lpstr>
      <vt:lpstr>Gill Sans MT</vt:lpstr>
      <vt:lpstr>Paket</vt:lpstr>
      <vt:lpstr>Diyabetes Mellitus, Diyabet Komplikasyonları ve Metabolik Sendrom </vt:lpstr>
      <vt:lpstr>AMAÇ</vt:lpstr>
      <vt:lpstr>ÖĞRENİM HEDEFLERİ</vt:lpstr>
      <vt:lpstr>TANIM</vt:lpstr>
      <vt:lpstr>TANI KRİTERLERİ</vt:lpstr>
      <vt:lpstr>GESTASYONEL DİYABET</vt:lpstr>
      <vt:lpstr>PREDİYABET</vt:lpstr>
      <vt:lpstr>DİYABET SEMPTOMLARI</vt:lpstr>
      <vt:lpstr>PowerPoint Sunusu</vt:lpstr>
      <vt:lpstr>PowerPoint Sunusu</vt:lpstr>
      <vt:lpstr>TİP 1 DİABETES MELLİTUS</vt:lpstr>
      <vt:lpstr>özellikler</vt:lpstr>
      <vt:lpstr>Tip 1 dm evreleri</vt:lpstr>
      <vt:lpstr>TİP 2 DİABETES MELLİTUS</vt:lpstr>
      <vt:lpstr>özellikler</vt:lpstr>
      <vt:lpstr>GESTASYONEL DİABETES MELLİTUS </vt:lpstr>
      <vt:lpstr>MONOJENİK DİYABET SENDROMLARI</vt:lpstr>
      <vt:lpstr>Ayırıcı tanı</vt:lpstr>
      <vt:lpstr>TİP 1 DİYABET TARAMASI </vt:lpstr>
      <vt:lpstr>TİP 2 DİYABET TARAMASI</vt:lpstr>
      <vt:lpstr>PowerPoint Sunusu</vt:lpstr>
      <vt:lpstr>PowerPoint Sunusu</vt:lpstr>
      <vt:lpstr>GESTASYONEL DİABETES MELLİTUS TARAMASI </vt:lpstr>
      <vt:lpstr>PowerPoint Sunusu</vt:lpstr>
      <vt:lpstr>PowerPoint Sunusu</vt:lpstr>
      <vt:lpstr>Gebelik sonrası tarama</vt:lpstr>
      <vt:lpstr>DİYABETLİ HASTALARDA STANDART BAKIM İLKELERİ</vt:lpstr>
      <vt:lpstr>İlk vizitte</vt:lpstr>
      <vt:lpstr>ANAMNEZ</vt:lpstr>
      <vt:lpstr>PowerPoint Sunusu</vt:lpstr>
      <vt:lpstr>FİZİK MUAYENE </vt:lpstr>
      <vt:lpstr>PowerPoint Sunusu</vt:lpstr>
      <vt:lpstr>KONSÜLTASYONLAR</vt:lpstr>
      <vt:lpstr>LABORATUVAR İNCELEMELERİ VE RUTİN İZLEM</vt:lpstr>
      <vt:lpstr>PowerPoint Sunusu</vt:lpstr>
      <vt:lpstr>PowerPoint Sunusu</vt:lpstr>
      <vt:lpstr>GLİSEMİK KONTROL </vt:lpstr>
      <vt:lpstr>Uzun dönem glukoz kontrolü (A1C)</vt:lpstr>
      <vt:lpstr>KAN BASINCI KONTROLÜ</vt:lpstr>
      <vt:lpstr>LİPİD PROFİLİ</vt:lpstr>
      <vt:lpstr>KOMORBİD DURUMLAR</vt:lpstr>
      <vt:lpstr>EĞİTİM</vt:lpstr>
      <vt:lpstr>PowerPoint Sunusu</vt:lpstr>
      <vt:lpstr>PowerPoint Sunusu</vt:lpstr>
      <vt:lpstr>PowerPoint Sunusu</vt:lpstr>
      <vt:lpstr>ÖZEL GRUPLARDA GLİSEMİK KONTROL HEDEFLERİ</vt:lpstr>
      <vt:lpstr>PowerPoint Sunusu</vt:lpstr>
      <vt:lpstr>beslenme</vt:lpstr>
      <vt:lpstr>egzersiz</vt:lpstr>
      <vt:lpstr>akut komplikasyonlar</vt:lpstr>
      <vt:lpstr>KRONİK KOMPLİKASYONLAR</vt:lpstr>
      <vt:lpstr>PowerPoint Sunusu</vt:lpstr>
      <vt:lpstr>PowerPoint Sunusu</vt:lpstr>
      <vt:lpstr>PowerPoint Sunusu</vt:lpstr>
      <vt:lpstr>hipoglisemi</vt:lpstr>
      <vt:lpstr>PowerPoint Sunusu</vt:lpstr>
      <vt:lpstr>Kardiyovasküler hastalık</vt:lpstr>
      <vt:lpstr>TARAMA VE TANI TESTLERİ</vt:lpstr>
      <vt:lpstr>PowerPoint Sunusu</vt:lpstr>
      <vt:lpstr>PowerPoint Sunusu</vt:lpstr>
      <vt:lpstr>PowerPoint Sunusu</vt:lpstr>
      <vt:lpstr>DİYABETLİ HASTALARDA KARDİYOLOJİ KONSÜLTASYONU İSTENİLMESİ GEREKEN DURUMLAR</vt:lpstr>
      <vt:lpstr>PERİFERİK ARTER HASTALIĞI</vt:lpstr>
      <vt:lpstr>retinopati</vt:lpstr>
      <vt:lpstr>tarama</vt:lpstr>
      <vt:lpstr>NEFROPATİ (DİYABETİK BÖBREK HASTALIĞI)</vt:lpstr>
      <vt:lpstr>tarama</vt:lpstr>
      <vt:lpstr>PowerPoint Sunusu</vt:lpstr>
      <vt:lpstr>NÖROPATİ</vt:lpstr>
      <vt:lpstr>PowerPoint Sunusu</vt:lpstr>
      <vt:lpstr>DİYABETİK AYAK SORUNLARI</vt:lpstr>
      <vt:lpstr>PowerPoint Sunusu</vt:lpstr>
      <vt:lpstr>Diyabet-hipertansiyon</vt:lpstr>
      <vt:lpstr>izlem</vt:lpstr>
      <vt:lpstr>DİYABET SEVK KRİTERLERİ</vt:lpstr>
      <vt:lpstr>PowerPoint Sunusu</vt:lpstr>
      <vt:lpstr>Metabolik sendrom</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seda kutlu</dc:creator>
  <cp:lastModifiedBy>seda kutlu</cp:lastModifiedBy>
  <cp:revision>9</cp:revision>
  <dcterms:created xsi:type="dcterms:W3CDTF">2024-02-24T08:50:03Z</dcterms:created>
  <dcterms:modified xsi:type="dcterms:W3CDTF">2024-06-12T17:27:36Z</dcterms:modified>
</cp:coreProperties>
</file>