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8"/>
  </p:notesMasterIdLst>
  <p:sldIdLst>
    <p:sldId id="256" r:id="rId2"/>
    <p:sldId id="262" r:id="rId3"/>
    <p:sldId id="263" r:id="rId4"/>
    <p:sldId id="264" r:id="rId5"/>
    <p:sldId id="265" r:id="rId6"/>
    <p:sldId id="266" r:id="rId7"/>
    <p:sldId id="271" r:id="rId8"/>
    <p:sldId id="276" r:id="rId9"/>
    <p:sldId id="272" r:id="rId10"/>
    <p:sldId id="259" r:id="rId11"/>
    <p:sldId id="274" r:id="rId12"/>
    <p:sldId id="275" r:id="rId13"/>
    <p:sldId id="273" r:id="rId14"/>
    <p:sldId id="277" r:id="rId15"/>
    <p:sldId id="260" r:id="rId16"/>
    <p:sldId id="363" r:id="rId17"/>
    <p:sldId id="384" r:id="rId18"/>
    <p:sldId id="364" r:id="rId19"/>
    <p:sldId id="391" r:id="rId20"/>
    <p:sldId id="257" r:id="rId21"/>
    <p:sldId id="368" r:id="rId22"/>
    <p:sldId id="385" r:id="rId23"/>
    <p:sldId id="369" r:id="rId24"/>
    <p:sldId id="370" r:id="rId25"/>
    <p:sldId id="371" r:id="rId26"/>
    <p:sldId id="320" r:id="rId27"/>
    <p:sldId id="321" r:id="rId28"/>
    <p:sldId id="268" r:id="rId29"/>
    <p:sldId id="367" r:id="rId30"/>
    <p:sldId id="392" r:id="rId31"/>
    <p:sldId id="393" r:id="rId32"/>
    <p:sldId id="394" r:id="rId33"/>
    <p:sldId id="355" r:id="rId34"/>
    <p:sldId id="372" r:id="rId35"/>
    <p:sldId id="373" r:id="rId36"/>
    <p:sldId id="374" r:id="rId37"/>
    <p:sldId id="375" r:id="rId38"/>
    <p:sldId id="376" r:id="rId39"/>
    <p:sldId id="378" r:id="rId40"/>
    <p:sldId id="379" r:id="rId41"/>
    <p:sldId id="380" r:id="rId42"/>
    <p:sldId id="381" r:id="rId43"/>
    <p:sldId id="382" r:id="rId44"/>
    <p:sldId id="383" r:id="rId45"/>
    <p:sldId id="362" r:id="rId46"/>
    <p:sldId id="37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EDAB4-9C62-4043-AD21-8CAAEEBD8D5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E81DFC4-D955-4741-B820-DA00A4DDAF15}">
      <dgm:prSet/>
      <dgm:spPr/>
      <dgm:t>
        <a:bodyPr/>
        <a:lstStyle/>
        <a:p>
          <a:r>
            <a:rPr lang="tr-TR"/>
            <a:t>İshalin tanımını yapabilmek</a:t>
          </a:r>
          <a:endParaRPr lang="en-US"/>
        </a:p>
      </dgm:t>
    </dgm:pt>
    <dgm:pt modelId="{73ECF433-521E-48F8-8F28-DEAB3670505C}" type="parTrans" cxnId="{4B8E0234-8694-44F8-89C9-202F13A73BBF}">
      <dgm:prSet/>
      <dgm:spPr/>
      <dgm:t>
        <a:bodyPr/>
        <a:lstStyle/>
        <a:p>
          <a:endParaRPr lang="en-US"/>
        </a:p>
      </dgm:t>
    </dgm:pt>
    <dgm:pt modelId="{E22A2859-CAE0-4336-8F07-C1932D963A94}" type="sibTrans" cxnId="{4B8E0234-8694-44F8-89C9-202F13A73BBF}">
      <dgm:prSet/>
      <dgm:spPr/>
      <dgm:t>
        <a:bodyPr/>
        <a:lstStyle/>
        <a:p>
          <a:endParaRPr lang="en-US"/>
        </a:p>
      </dgm:t>
    </dgm:pt>
    <dgm:pt modelId="{078F72E5-1D2A-43DF-B25C-6EA6190FFA46}">
      <dgm:prSet/>
      <dgm:spPr/>
      <dgm:t>
        <a:bodyPr/>
        <a:lstStyle/>
        <a:p>
          <a:r>
            <a:rPr lang="tr-TR"/>
            <a:t>İshali sınıflandırabilmek</a:t>
          </a:r>
          <a:endParaRPr lang="en-US"/>
        </a:p>
      </dgm:t>
    </dgm:pt>
    <dgm:pt modelId="{A37D20B0-4C53-4408-8350-D1F1FACB66B1}" type="parTrans" cxnId="{DB1DC56F-4956-4BAA-B234-CC73EAC1A48B}">
      <dgm:prSet/>
      <dgm:spPr/>
      <dgm:t>
        <a:bodyPr/>
        <a:lstStyle/>
        <a:p>
          <a:endParaRPr lang="en-US"/>
        </a:p>
      </dgm:t>
    </dgm:pt>
    <dgm:pt modelId="{50588427-335E-42DF-8CCD-CACBFEF0E148}" type="sibTrans" cxnId="{DB1DC56F-4956-4BAA-B234-CC73EAC1A48B}">
      <dgm:prSet/>
      <dgm:spPr/>
      <dgm:t>
        <a:bodyPr/>
        <a:lstStyle/>
        <a:p>
          <a:endParaRPr lang="en-US"/>
        </a:p>
      </dgm:t>
    </dgm:pt>
    <dgm:pt modelId="{70695A83-38FE-422A-AFB8-60EC1F515D0F}">
      <dgm:prSet/>
      <dgm:spPr/>
      <dgm:t>
        <a:bodyPr/>
        <a:lstStyle/>
        <a:p>
          <a:r>
            <a:rPr lang="tr-TR"/>
            <a:t>İshal etiyolojisini sayabilmek</a:t>
          </a:r>
          <a:endParaRPr lang="en-US"/>
        </a:p>
      </dgm:t>
    </dgm:pt>
    <dgm:pt modelId="{6F16E36A-7FB6-4DC3-8098-D71C1189FC22}" type="parTrans" cxnId="{C3B376CB-BA14-4E42-A6C5-178D9BC9B3AA}">
      <dgm:prSet/>
      <dgm:spPr/>
      <dgm:t>
        <a:bodyPr/>
        <a:lstStyle/>
        <a:p>
          <a:endParaRPr lang="en-US"/>
        </a:p>
      </dgm:t>
    </dgm:pt>
    <dgm:pt modelId="{3C829A42-586F-4D95-BF04-B7BAC00CDCD3}" type="sibTrans" cxnId="{C3B376CB-BA14-4E42-A6C5-178D9BC9B3AA}">
      <dgm:prSet/>
      <dgm:spPr/>
      <dgm:t>
        <a:bodyPr/>
        <a:lstStyle/>
        <a:p>
          <a:endParaRPr lang="en-US"/>
        </a:p>
      </dgm:t>
    </dgm:pt>
    <dgm:pt modelId="{E7A23567-15E9-486C-9809-80D8A5A88536}">
      <dgm:prSet/>
      <dgm:spPr/>
      <dgm:t>
        <a:bodyPr/>
        <a:lstStyle/>
        <a:p>
          <a:r>
            <a:rPr lang="tr-TR"/>
            <a:t>İshalde birinci basamakta istenecek tetkikleri sayabilmek</a:t>
          </a:r>
          <a:endParaRPr lang="en-US"/>
        </a:p>
      </dgm:t>
    </dgm:pt>
    <dgm:pt modelId="{8189BA44-CA1E-4E7F-8F19-B1BE276A81AF}" type="parTrans" cxnId="{F7EAD84D-DA1C-43B0-A3CC-207F017EB0E5}">
      <dgm:prSet/>
      <dgm:spPr/>
      <dgm:t>
        <a:bodyPr/>
        <a:lstStyle/>
        <a:p>
          <a:endParaRPr lang="en-US"/>
        </a:p>
      </dgm:t>
    </dgm:pt>
    <dgm:pt modelId="{A9F4E5C3-119A-4C08-8958-EC17B56B8899}" type="sibTrans" cxnId="{F7EAD84D-DA1C-43B0-A3CC-207F017EB0E5}">
      <dgm:prSet/>
      <dgm:spPr/>
      <dgm:t>
        <a:bodyPr/>
        <a:lstStyle/>
        <a:p>
          <a:endParaRPr lang="en-US"/>
        </a:p>
      </dgm:t>
    </dgm:pt>
    <dgm:pt modelId="{592354D2-7BF0-4EFE-B7EE-FC7DBD66BBAA}">
      <dgm:prSet/>
      <dgm:spPr/>
      <dgm:t>
        <a:bodyPr/>
        <a:lstStyle/>
        <a:p>
          <a:r>
            <a:rPr lang="tr-TR"/>
            <a:t>İshal tedavisini planlayabilmek</a:t>
          </a:r>
          <a:endParaRPr lang="en-US"/>
        </a:p>
      </dgm:t>
    </dgm:pt>
    <dgm:pt modelId="{352BD2A1-DC08-4A18-AEAA-121A5D60D65D}" type="parTrans" cxnId="{C842126E-340A-4364-8F77-CA40FC92041B}">
      <dgm:prSet/>
      <dgm:spPr/>
      <dgm:t>
        <a:bodyPr/>
        <a:lstStyle/>
        <a:p>
          <a:endParaRPr lang="en-US"/>
        </a:p>
      </dgm:t>
    </dgm:pt>
    <dgm:pt modelId="{F9A561D3-0847-4988-9CFE-779B076BA1DA}" type="sibTrans" cxnId="{C842126E-340A-4364-8F77-CA40FC92041B}">
      <dgm:prSet/>
      <dgm:spPr/>
      <dgm:t>
        <a:bodyPr/>
        <a:lstStyle/>
        <a:p>
          <a:endParaRPr lang="en-US"/>
        </a:p>
      </dgm:t>
    </dgm:pt>
    <dgm:pt modelId="{CD8982A6-B119-461E-A157-7F0FF38F2506}">
      <dgm:prSet/>
      <dgm:spPr/>
      <dgm:t>
        <a:bodyPr/>
        <a:lstStyle/>
        <a:p>
          <a:r>
            <a:rPr lang="tr-TR"/>
            <a:t>Sevk kriterlerini sayabilmek</a:t>
          </a:r>
          <a:endParaRPr lang="en-US"/>
        </a:p>
      </dgm:t>
    </dgm:pt>
    <dgm:pt modelId="{82A73914-6018-4641-9AEB-A1F16122F580}" type="parTrans" cxnId="{1F742AED-335D-47EF-8A90-B9A61340B61E}">
      <dgm:prSet/>
      <dgm:spPr/>
      <dgm:t>
        <a:bodyPr/>
        <a:lstStyle/>
        <a:p>
          <a:endParaRPr lang="en-US"/>
        </a:p>
      </dgm:t>
    </dgm:pt>
    <dgm:pt modelId="{BA35B7F1-4DE4-47A5-8DE2-2CDBF1C5DA5B}" type="sibTrans" cxnId="{1F742AED-335D-47EF-8A90-B9A61340B61E}">
      <dgm:prSet/>
      <dgm:spPr/>
      <dgm:t>
        <a:bodyPr/>
        <a:lstStyle/>
        <a:p>
          <a:endParaRPr lang="en-US"/>
        </a:p>
      </dgm:t>
    </dgm:pt>
    <dgm:pt modelId="{B0460CCC-E376-4F12-9080-8936025FDF0C}" type="pres">
      <dgm:prSet presAssocID="{5B0EDAB4-9C62-4043-AD21-8CAAEEBD8D53}" presName="diagram" presStyleCnt="0">
        <dgm:presLayoutVars>
          <dgm:dir/>
          <dgm:resizeHandles val="exact"/>
        </dgm:presLayoutVars>
      </dgm:prSet>
      <dgm:spPr/>
    </dgm:pt>
    <dgm:pt modelId="{7677D8A1-86A7-4E57-A1EB-B944C799DF86}" type="pres">
      <dgm:prSet presAssocID="{BE81DFC4-D955-4741-B820-DA00A4DDAF15}" presName="node" presStyleLbl="node1" presStyleIdx="0" presStyleCnt="6">
        <dgm:presLayoutVars>
          <dgm:bulletEnabled val="1"/>
        </dgm:presLayoutVars>
      </dgm:prSet>
      <dgm:spPr/>
    </dgm:pt>
    <dgm:pt modelId="{64F0A7F9-3597-4212-B4F3-BB9473816A1D}" type="pres">
      <dgm:prSet presAssocID="{E22A2859-CAE0-4336-8F07-C1932D963A94}" presName="sibTrans" presStyleCnt="0"/>
      <dgm:spPr/>
    </dgm:pt>
    <dgm:pt modelId="{43712662-8198-4E2C-BC83-99F5401C64C1}" type="pres">
      <dgm:prSet presAssocID="{078F72E5-1D2A-43DF-B25C-6EA6190FFA46}" presName="node" presStyleLbl="node1" presStyleIdx="1" presStyleCnt="6">
        <dgm:presLayoutVars>
          <dgm:bulletEnabled val="1"/>
        </dgm:presLayoutVars>
      </dgm:prSet>
      <dgm:spPr/>
    </dgm:pt>
    <dgm:pt modelId="{50A9E26B-266B-475D-AFF1-70B9CCEA8A59}" type="pres">
      <dgm:prSet presAssocID="{50588427-335E-42DF-8CCD-CACBFEF0E148}" presName="sibTrans" presStyleCnt="0"/>
      <dgm:spPr/>
    </dgm:pt>
    <dgm:pt modelId="{F43DF2E4-B770-45A9-B0D9-432AE281130A}" type="pres">
      <dgm:prSet presAssocID="{70695A83-38FE-422A-AFB8-60EC1F515D0F}" presName="node" presStyleLbl="node1" presStyleIdx="2" presStyleCnt="6">
        <dgm:presLayoutVars>
          <dgm:bulletEnabled val="1"/>
        </dgm:presLayoutVars>
      </dgm:prSet>
      <dgm:spPr/>
    </dgm:pt>
    <dgm:pt modelId="{7D1F33F2-0E63-4C73-A392-9D9C60775EB8}" type="pres">
      <dgm:prSet presAssocID="{3C829A42-586F-4D95-BF04-B7BAC00CDCD3}" presName="sibTrans" presStyleCnt="0"/>
      <dgm:spPr/>
    </dgm:pt>
    <dgm:pt modelId="{E2AFD705-6DB6-4E38-AD17-0AE4C4647615}" type="pres">
      <dgm:prSet presAssocID="{E7A23567-15E9-486C-9809-80D8A5A88536}" presName="node" presStyleLbl="node1" presStyleIdx="3" presStyleCnt="6">
        <dgm:presLayoutVars>
          <dgm:bulletEnabled val="1"/>
        </dgm:presLayoutVars>
      </dgm:prSet>
      <dgm:spPr/>
    </dgm:pt>
    <dgm:pt modelId="{C898E29D-7BD3-4E75-B875-387CF8EDD920}" type="pres">
      <dgm:prSet presAssocID="{A9F4E5C3-119A-4C08-8958-EC17B56B8899}" presName="sibTrans" presStyleCnt="0"/>
      <dgm:spPr/>
    </dgm:pt>
    <dgm:pt modelId="{790DEB36-EECF-4445-9102-A19B4A6DF868}" type="pres">
      <dgm:prSet presAssocID="{592354D2-7BF0-4EFE-B7EE-FC7DBD66BBAA}" presName="node" presStyleLbl="node1" presStyleIdx="4" presStyleCnt="6">
        <dgm:presLayoutVars>
          <dgm:bulletEnabled val="1"/>
        </dgm:presLayoutVars>
      </dgm:prSet>
      <dgm:spPr/>
    </dgm:pt>
    <dgm:pt modelId="{179082C5-2C07-4846-A6E8-503E8E511825}" type="pres">
      <dgm:prSet presAssocID="{F9A561D3-0847-4988-9CFE-779B076BA1DA}" presName="sibTrans" presStyleCnt="0"/>
      <dgm:spPr/>
    </dgm:pt>
    <dgm:pt modelId="{06F26D28-34A4-486B-B098-130A3B8E377A}" type="pres">
      <dgm:prSet presAssocID="{CD8982A6-B119-461E-A157-7F0FF38F2506}" presName="node" presStyleLbl="node1" presStyleIdx="5" presStyleCnt="6">
        <dgm:presLayoutVars>
          <dgm:bulletEnabled val="1"/>
        </dgm:presLayoutVars>
      </dgm:prSet>
      <dgm:spPr/>
    </dgm:pt>
  </dgm:ptLst>
  <dgm:cxnLst>
    <dgm:cxn modelId="{5B7D5629-51FD-4FFC-BEDA-F7537F73B1EE}" type="presOf" srcId="{592354D2-7BF0-4EFE-B7EE-FC7DBD66BBAA}" destId="{790DEB36-EECF-4445-9102-A19B4A6DF868}" srcOrd="0" destOrd="0" presId="urn:microsoft.com/office/officeart/2005/8/layout/default"/>
    <dgm:cxn modelId="{4B8E0234-8694-44F8-89C9-202F13A73BBF}" srcId="{5B0EDAB4-9C62-4043-AD21-8CAAEEBD8D53}" destId="{BE81DFC4-D955-4741-B820-DA00A4DDAF15}" srcOrd="0" destOrd="0" parTransId="{73ECF433-521E-48F8-8F28-DEAB3670505C}" sibTransId="{E22A2859-CAE0-4336-8F07-C1932D963A94}"/>
    <dgm:cxn modelId="{14744538-6356-49BC-B3DE-F405D951CE79}" type="presOf" srcId="{078F72E5-1D2A-43DF-B25C-6EA6190FFA46}" destId="{43712662-8198-4E2C-BC83-99F5401C64C1}" srcOrd="0" destOrd="0" presId="urn:microsoft.com/office/officeart/2005/8/layout/default"/>
    <dgm:cxn modelId="{B1589D67-BC38-4A4E-8AD2-92239066B47C}" type="presOf" srcId="{70695A83-38FE-422A-AFB8-60EC1F515D0F}" destId="{F43DF2E4-B770-45A9-B0D9-432AE281130A}" srcOrd="0" destOrd="0" presId="urn:microsoft.com/office/officeart/2005/8/layout/default"/>
    <dgm:cxn modelId="{7152994C-6DEA-474F-B32C-1C06EEAC5C27}" type="presOf" srcId="{E7A23567-15E9-486C-9809-80D8A5A88536}" destId="{E2AFD705-6DB6-4E38-AD17-0AE4C4647615}" srcOrd="0" destOrd="0" presId="urn:microsoft.com/office/officeart/2005/8/layout/default"/>
    <dgm:cxn modelId="{F7EAD84D-DA1C-43B0-A3CC-207F017EB0E5}" srcId="{5B0EDAB4-9C62-4043-AD21-8CAAEEBD8D53}" destId="{E7A23567-15E9-486C-9809-80D8A5A88536}" srcOrd="3" destOrd="0" parTransId="{8189BA44-CA1E-4E7F-8F19-B1BE276A81AF}" sibTransId="{A9F4E5C3-119A-4C08-8958-EC17B56B8899}"/>
    <dgm:cxn modelId="{C842126E-340A-4364-8F77-CA40FC92041B}" srcId="{5B0EDAB4-9C62-4043-AD21-8CAAEEBD8D53}" destId="{592354D2-7BF0-4EFE-B7EE-FC7DBD66BBAA}" srcOrd="4" destOrd="0" parTransId="{352BD2A1-DC08-4A18-AEAA-121A5D60D65D}" sibTransId="{F9A561D3-0847-4988-9CFE-779B076BA1DA}"/>
    <dgm:cxn modelId="{DB1DC56F-4956-4BAA-B234-CC73EAC1A48B}" srcId="{5B0EDAB4-9C62-4043-AD21-8CAAEEBD8D53}" destId="{078F72E5-1D2A-43DF-B25C-6EA6190FFA46}" srcOrd="1" destOrd="0" parTransId="{A37D20B0-4C53-4408-8350-D1F1FACB66B1}" sibTransId="{50588427-335E-42DF-8CCD-CACBFEF0E148}"/>
    <dgm:cxn modelId="{8F108F70-8F79-40FD-8307-1859822E1321}" type="presOf" srcId="{5B0EDAB4-9C62-4043-AD21-8CAAEEBD8D53}" destId="{B0460CCC-E376-4F12-9080-8936025FDF0C}" srcOrd="0" destOrd="0" presId="urn:microsoft.com/office/officeart/2005/8/layout/default"/>
    <dgm:cxn modelId="{95F536BC-5FCA-4F1D-A263-39B053FC94DB}" type="presOf" srcId="{CD8982A6-B119-461E-A157-7F0FF38F2506}" destId="{06F26D28-34A4-486B-B098-130A3B8E377A}" srcOrd="0" destOrd="0" presId="urn:microsoft.com/office/officeart/2005/8/layout/default"/>
    <dgm:cxn modelId="{C3B376CB-BA14-4E42-A6C5-178D9BC9B3AA}" srcId="{5B0EDAB4-9C62-4043-AD21-8CAAEEBD8D53}" destId="{70695A83-38FE-422A-AFB8-60EC1F515D0F}" srcOrd="2" destOrd="0" parTransId="{6F16E36A-7FB6-4DC3-8098-D71C1189FC22}" sibTransId="{3C829A42-586F-4D95-BF04-B7BAC00CDCD3}"/>
    <dgm:cxn modelId="{1F742AED-335D-47EF-8A90-B9A61340B61E}" srcId="{5B0EDAB4-9C62-4043-AD21-8CAAEEBD8D53}" destId="{CD8982A6-B119-461E-A157-7F0FF38F2506}" srcOrd="5" destOrd="0" parTransId="{82A73914-6018-4641-9AEB-A1F16122F580}" sibTransId="{BA35B7F1-4DE4-47A5-8DE2-2CDBF1C5DA5B}"/>
    <dgm:cxn modelId="{998013FF-0750-4E16-808C-69E00BDA9997}" type="presOf" srcId="{BE81DFC4-D955-4741-B820-DA00A4DDAF15}" destId="{7677D8A1-86A7-4E57-A1EB-B944C799DF86}" srcOrd="0" destOrd="0" presId="urn:microsoft.com/office/officeart/2005/8/layout/default"/>
    <dgm:cxn modelId="{27BF7F7E-6410-492B-8864-393B777F6203}" type="presParOf" srcId="{B0460CCC-E376-4F12-9080-8936025FDF0C}" destId="{7677D8A1-86A7-4E57-A1EB-B944C799DF86}" srcOrd="0" destOrd="0" presId="urn:microsoft.com/office/officeart/2005/8/layout/default"/>
    <dgm:cxn modelId="{58C297CC-DA2E-45C9-AD70-233A0EA957CD}" type="presParOf" srcId="{B0460CCC-E376-4F12-9080-8936025FDF0C}" destId="{64F0A7F9-3597-4212-B4F3-BB9473816A1D}" srcOrd="1" destOrd="0" presId="urn:microsoft.com/office/officeart/2005/8/layout/default"/>
    <dgm:cxn modelId="{FAB1440C-8CB5-45F6-969D-44599CC04847}" type="presParOf" srcId="{B0460CCC-E376-4F12-9080-8936025FDF0C}" destId="{43712662-8198-4E2C-BC83-99F5401C64C1}" srcOrd="2" destOrd="0" presId="urn:microsoft.com/office/officeart/2005/8/layout/default"/>
    <dgm:cxn modelId="{242AD06F-A04C-4C9A-8346-CEB6B82A39D1}" type="presParOf" srcId="{B0460CCC-E376-4F12-9080-8936025FDF0C}" destId="{50A9E26B-266B-475D-AFF1-70B9CCEA8A59}" srcOrd="3" destOrd="0" presId="urn:microsoft.com/office/officeart/2005/8/layout/default"/>
    <dgm:cxn modelId="{9BCD80BD-782F-43CC-879F-9BBC5B67D5F0}" type="presParOf" srcId="{B0460CCC-E376-4F12-9080-8936025FDF0C}" destId="{F43DF2E4-B770-45A9-B0D9-432AE281130A}" srcOrd="4" destOrd="0" presId="urn:microsoft.com/office/officeart/2005/8/layout/default"/>
    <dgm:cxn modelId="{056E61E4-D638-4A04-AB29-3BE0174CB71D}" type="presParOf" srcId="{B0460CCC-E376-4F12-9080-8936025FDF0C}" destId="{7D1F33F2-0E63-4C73-A392-9D9C60775EB8}" srcOrd="5" destOrd="0" presId="urn:microsoft.com/office/officeart/2005/8/layout/default"/>
    <dgm:cxn modelId="{16F3B087-5903-446F-9C54-46E038104162}" type="presParOf" srcId="{B0460CCC-E376-4F12-9080-8936025FDF0C}" destId="{E2AFD705-6DB6-4E38-AD17-0AE4C4647615}" srcOrd="6" destOrd="0" presId="urn:microsoft.com/office/officeart/2005/8/layout/default"/>
    <dgm:cxn modelId="{9240D3FC-4EF4-4EBA-8D54-42BDC50F8C3D}" type="presParOf" srcId="{B0460CCC-E376-4F12-9080-8936025FDF0C}" destId="{C898E29D-7BD3-4E75-B875-387CF8EDD920}" srcOrd="7" destOrd="0" presId="urn:microsoft.com/office/officeart/2005/8/layout/default"/>
    <dgm:cxn modelId="{986E75E7-B657-4421-8603-DABEA9E34B5F}" type="presParOf" srcId="{B0460CCC-E376-4F12-9080-8936025FDF0C}" destId="{790DEB36-EECF-4445-9102-A19B4A6DF868}" srcOrd="8" destOrd="0" presId="urn:microsoft.com/office/officeart/2005/8/layout/default"/>
    <dgm:cxn modelId="{05BB9558-E3D1-4D01-AF3F-E0D930B8F119}" type="presParOf" srcId="{B0460CCC-E376-4F12-9080-8936025FDF0C}" destId="{179082C5-2C07-4846-A6E8-503E8E511825}" srcOrd="9" destOrd="0" presId="urn:microsoft.com/office/officeart/2005/8/layout/default"/>
    <dgm:cxn modelId="{5C873918-D135-4DA6-895C-C497B342826B}" type="presParOf" srcId="{B0460CCC-E376-4F12-9080-8936025FDF0C}" destId="{06F26D28-34A4-486B-B098-130A3B8E377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D8A1-86A7-4E57-A1EB-B944C799DF86}">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İshalin tanımını yapabilmek</a:t>
          </a:r>
          <a:endParaRPr lang="en-US" sz="2500" kern="1200"/>
        </a:p>
      </dsp:txBody>
      <dsp:txXfrm>
        <a:off x="0" y="93057"/>
        <a:ext cx="3005666" cy="1803399"/>
      </dsp:txXfrm>
    </dsp:sp>
    <dsp:sp modelId="{43712662-8198-4E2C-BC83-99F5401C64C1}">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İshali sınıflandırabilmek</a:t>
          </a:r>
          <a:endParaRPr lang="en-US" sz="2500" kern="1200"/>
        </a:p>
      </dsp:txBody>
      <dsp:txXfrm>
        <a:off x="3306233" y="93057"/>
        <a:ext cx="3005666" cy="1803399"/>
      </dsp:txXfrm>
    </dsp:sp>
    <dsp:sp modelId="{F43DF2E4-B770-45A9-B0D9-432AE281130A}">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İshal etiyolojisini sayabilmek</a:t>
          </a:r>
          <a:endParaRPr lang="en-US" sz="2500" kern="1200"/>
        </a:p>
      </dsp:txBody>
      <dsp:txXfrm>
        <a:off x="6612466" y="93057"/>
        <a:ext cx="3005666" cy="1803399"/>
      </dsp:txXfrm>
    </dsp:sp>
    <dsp:sp modelId="{E2AFD705-6DB6-4E38-AD17-0AE4C4647615}">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İshalde birinci basamakta istenecek tetkikleri sayabilmek</a:t>
          </a:r>
          <a:endParaRPr lang="en-US" sz="2500" kern="1200"/>
        </a:p>
      </dsp:txBody>
      <dsp:txXfrm>
        <a:off x="0" y="2197024"/>
        <a:ext cx="3005666" cy="1803399"/>
      </dsp:txXfrm>
    </dsp:sp>
    <dsp:sp modelId="{790DEB36-EECF-4445-9102-A19B4A6DF868}">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İshal tedavisini planlayabilmek</a:t>
          </a:r>
          <a:endParaRPr lang="en-US" sz="2500" kern="1200"/>
        </a:p>
      </dsp:txBody>
      <dsp:txXfrm>
        <a:off x="3306233" y="2197024"/>
        <a:ext cx="3005666" cy="1803399"/>
      </dsp:txXfrm>
    </dsp:sp>
    <dsp:sp modelId="{06F26D28-34A4-486B-B098-130A3B8E377A}">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Sevk kriterlerini sayabilmek</a:t>
          </a:r>
          <a:endParaRPr lang="en-US" sz="2500" kern="1200"/>
        </a:p>
      </dsp:txBody>
      <dsp:txXfrm>
        <a:off x="6612466"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457EE-C65C-4E32-AE5A-A9DB76D552C5}" type="datetimeFigureOut">
              <a:rPr lang="tr-TR" smtClean="0"/>
              <a:t>7.01.2025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357F7-2C77-41D1-A2BC-3DD908A92E9C}" type="slidenum">
              <a:rPr lang="tr-TR" smtClean="0"/>
              <a:t>‹#›</a:t>
            </a:fld>
            <a:endParaRPr lang="tr-TR"/>
          </a:p>
        </p:txBody>
      </p:sp>
    </p:spTree>
    <p:extLst>
      <p:ext uri="{BB962C8B-B14F-4D97-AF65-F5344CB8AC3E}">
        <p14:creationId xmlns:p14="http://schemas.microsoft.com/office/powerpoint/2010/main" val="311750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spcAft>
                <a:spcPts val="600"/>
              </a:spcAft>
            </a:pPr>
            <a:r>
              <a:rPr lang="tr-TR" b="0" i="0" dirty="0">
                <a:solidFill>
                  <a:srgbClr val="232323"/>
                </a:solidFill>
                <a:effectLst/>
                <a:latin typeface="Noto Sans" panose="020B0502040504020204" pitchFamily="34" charset="0"/>
              </a:rPr>
              <a:t>SARS-CoV-1: Şiddetli akut solunum yolu sendromu koronavirüsü 1; SARS-CoV-2: Şiddetli akut solunum yolu sendromu virüsü 2.</a:t>
            </a:r>
          </a:p>
          <a:p>
            <a:pPr algn="l">
              <a:spcAft>
                <a:spcPts val="600"/>
              </a:spcAft>
            </a:pPr>
            <a:r>
              <a:rPr lang="tr-TR" b="0" i="0" dirty="0">
                <a:solidFill>
                  <a:srgbClr val="232323"/>
                </a:solidFill>
                <a:effectLst/>
                <a:latin typeface="Noto Sans" panose="020B0502040504020204" pitchFamily="34" charset="0"/>
              </a:rPr>
              <a:t>* Genellikle bağırsak dışı bulgular gösteren virüsler (örneğin; </a:t>
            </a:r>
            <a:r>
              <a:rPr lang="tr-TR" b="0" i="0" dirty="0" err="1">
                <a:solidFill>
                  <a:srgbClr val="232323"/>
                </a:solidFill>
                <a:effectLst/>
                <a:latin typeface="Noto Sans" panose="020B0502040504020204" pitchFamily="34" charset="0"/>
              </a:rPr>
              <a:t>koksaki</a:t>
            </a:r>
            <a:r>
              <a:rPr lang="tr-TR" b="0" i="0" dirty="0">
                <a:solidFill>
                  <a:srgbClr val="232323"/>
                </a:solidFill>
                <a:effectLst/>
                <a:latin typeface="Noto Sans" panose="020B0502040504020204" pitchFamily="34" charset="0"/>
              </a:rPr>
              <a:t> virüsü, </a:t>
            </a:r>
            <a:r>
              <a:rPr lang="tr-TR" b="0" i="0" dirty="0" err="1">
                <a:solidFill>
                  <a:srgbClr val="232323"/>
                </a:solidFill>
                <a:effectLst/>
                <a:latin typeface="Noto Sans" panose="020B0502040504020204" pitchFamily="34" charset="0"/>
              </a:rPr>
              <a:t>ekovirüs</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poliovirüs</a:t>
            </a:r>
            <a:r>
              <a:rPr lang="tr-TR" b="0" i="0" dirty="0">
                <a:solidFill>
                  <a:srgbClr val="232323"/>
                </a:solidFill>
                <a:effectLst/>
                <a:latin typeface="Noto Sans" panose="020B0502040504020204" pitchFamily="34" charset="0"/>
              </a:rPr>
              <a:t>, SARS-CoV-1, SARS-CoV-2, influenza virüsü tip B) da gastroenterite neden olabilir.</a:t>
            </a:r>
          </a:p>
          <a:p>
            <a:r>
              <a:rPr lang="tr-TR" b="0" i="0" dirty="0">
                <a:solidFill>
                  <a:srgbClr val="232323"/>
                </a:solidFill>
                <a:effectLst/>
                <a:latin typeface="Noto Sans" panose="020B0502040504020204" pitchFamily="34" charset="0"/>
              </a:rPr>
              <a:t>¶ Laktozsuz formüle geçmeniz gerekli değildir.</a:t>
            </a:r>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10</a:t>
            </a:fld>
            <a:endParaRPr lang="tr-TR"/>
          </a:p>
        </p:txBody>
      </p:sp>
    </p:spTree>
    <p:extLst>
      <p:ext uri="{BB962C8B-B14F-4D97-AF65-F5344CB8AC3E}">
        <p14:creationId xmlns:p14="http://schemas.microsoft.com/office/powerpoint/2010/main" val="357519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anemi kan kaybını, </a:t>
            </a:r>
            <a:r>
              <a:rPr lang="tr-TR" dirty="0" err="1"/>
              <a:t>trombositoz</a:t>
            </a:r>
            <a:r>
              <a:rPr lang="tr-TR" dirty="0"/>
              <a:t> inflamasyonu gösterir. Eozinofili, gıda alerjileri ve eozinofilik </a:t>
            </a:r>
            <a:r>
              <a:rPr lang="tr-TR" dirty="0" err="1"/>
              <a:t>gastroenteropatiler</a:t>
            </a:r>
            <a:r>
              <a:rPr lang="tr-TR" dirty="0"/>
              <a:t> için anlamlıdır. </a:t>
            </a:r>
            <a:r>
              <a:rPr lang="tr-TR" dirty="0" err="1"/>
              <a:t>Lenfopeni</a:t>
            </a:r>
            <a:r>
              <a:rPr lang="tr-TR" dirty="0"/>
              <a:t> ise immün yetmezlikler ve protein kaybettiren </a:t>
            </a:r>
            <a:r>
              <a:rPr lang="tr-TR" dirty="0" err="1"/>
              <a:t>enteropatileri</a:t>
            </a:r>
            <a:r>
              <a:rPr lang="tr-TR" dirty="0"/>
              <a:t> düşündürmelidir.</a:t>
            </a:r>
          </a:p>
          <a:p>
            <a:r>
              <a:rPr lang="tr-TR" dirty="0"/>
              <a:t>Dışkının </a:t>
            </a:r>
            <a:r>
              <a:rPr lang="tr-TR" dirty="0" err="1"/>
              <a:t>mikroskopik</a:t>
            </a:r>
            <a:r>
              <a:rPr lang="tr-TR" dirty="0"/>
              <a:t> incelemesinde lökosit varlığı mukozal inflamasyonu gösterir. Dışkıda </a:t>
            </a:r>
            <a:r>
              <a:rPr lang="tr-TR" dirty="0" err="1"/>
              <a:t>kalprotektin</a:t>
            </a:r>
            <a:r>
              <a:rPr lang="tr-TR" dirty="0"/>
              <a:t> düzeyinin yüksek olması inflamasyon için iyi bir göstergedir. Dışkıda </a:t>
            </a:r>
            <a:r>
              <a:rPr lang="tr-TR" dirty="0" err="1"/>
              <a:t>elastaz</a:t>
            </a:r>
            <a:r>
              <a:rPr lang="tr-TR" dirty="0"/>
              <a:t> düzeyi ile pankreas fonksiyonları değerlendirilir, </a:t>
            </a:r>
            <a:r>
              <a:rPr lang="tr-TR" dirty="0" err="1"/>
              <a:t>fekal</a:t>
            </a:r>
            <a:r>
              <a:rPr lang="tr-TR" dirty="0"/>
              <a:t> </a:t>
            </a:r>
            <a:r>
              <a:rPr lang="tr-TR" dirty="0" err="1"/>
              <a:t>elastazın</a:t>
            </a:r>
            <a:r>
              <a:rPr lang="tr-TR" dirty="0"/>
              <a:t> düşük olması pankreas yetersizliğini gösterir. Dışkıda “alfa-1 antitripsin” </a:t>
            </a:r>
            <a:r>
              <a:rPr lang="tr-TR" dirty="0" err="1"/>
              <a:t>düzeyininin</a:t>
            </a:r>
            <a:r>
              <a:rPr lang="tr-TR" dirty="0"/>
              <a:t> yüksek olması, protein kaybettiren </a:t>
            </a:r>
            <a:r>
              <a:rPr lang="tr-TR" dirty="0" err="1"/>
              <a:t>enteropati</a:t>
            </a:r>
            <a:r>
              <a:rPr lang="tr-TR" dirty="0"/>
              <a:t> için tanısaldır. </a:t>
            </a:r>
          </a:p>
          <a:p>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32</a:t>
            </a:fld>
            <a:endParaRPr lang="tr-TR"/>
          </a:p>
        </p:txBody>
      </p:sp>
    </p:spTree>
    <p:extLst>
      <p:ext uri="{BB962C8B-B14F-4D97-AF65-F5344CB8AC3E}">
        <p14:creationId xmlns:p14="http://schemas.microsoft.com/office/powerpoint/2010/main" val="48248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Hızlı testlerle dışkıda </a:t>
            </a:r>
            <a:r>
              <a:rPr lang="tr-TR" dirty="0" err="1"/>
              <a:t>laktoferrin</a:t>
            </a:r>
            <a:r>
              <a:rPr lang="tr-TR" dirty="0"/>
              <a:t> ve </a:t>
            </a:r>
            <a:r>
              <a:rPr lang="tr-TR" dirty="0" err="1"/>
              <a:t>kalprotektin</a:t>
            </a:r>
            <a:r>
              <a:rPr lang="tr-TR" dirty="0"/>
              <a:t> ile inflamatuar bağırsak hastalıklarını dışlanması </a:t>
            </a:r>
          </a:p>
          <a:p>
            <a:r>
              <a:rPr lang="tr-TR" dirty="0"/>
              <a:t>Hidrojen nefes testi karbonhidrat malabsorbsiyonunu ve bakteriyel aşırı çoğalmayı saptamak için kullanılır. </a:t>
            </a:r>
          </a:p>
          <a:p>
            <a:r>
              <a:rPr lang="tr-TR" dirty="0"/>
              <a:t>Alınan gaitanın üsteki sıvı kısmından (çok partiküllü ise santrifüj edilerek) elektrolitler çalıştırılır. Gaita elektrolitleri bakıldıktan sonra </a:t>
            </a:r>
            <a:r>
              <a:rPr lang="tr-TR" dirty="0" err="1"/>
              <a:t>osmotik</a:t>
            </a:r>
            <a:r>
              <a:rPr lang="tr-TR" dirty="0"/>
              <a:t> fark (</a:t>
            </a:r>
            <a:r>
              <a:rPr lang="tr-TR" dirty="0" err="1"/>
              <a:t>gap</a:t>
            </a:r>
            <a:r>
              <a:rPr lang="tr-TR" dirty="0"/>
              <a:t>) hesaplanarak [</a:t>
            </a:r>
            <a:r>
              <a:rPr lang="tr-TR" dirty="0" err="1"/>
              <a:t>osmotik</a:t>
            </a:r>
            <a:r>
              <a:rPr lang="tr-TR" dirty="0"/>
              <a:t> fark= 290-2 X ( </a:t>
            </a:r>
            <a:r>
              <a:rPr lang="tr-TR" dirty="0" err="1"/>
              <a:t>Na+K</a:t>
            </a:r>
            <a:r>
              <a:rPr lang="tr-TR" dirty="0"/>
              <a:t>)] ishalin özelliği belirlenir. Bu farkın &gt;135 </a:t>
            </a:r>
            <a:r>
              <a:rPr lang="tr-TR" dirty="0" err="1"/>
              <a:t>mosm</a:t>
            </a:r>
            <a:r>
              <a:rPr lang="tr-TR" dirty="0"/>
              <a:t>/kg olması </a:t>
            </a:r>
            <a:r>
              <a:rPr lang="tr-TR" dirty="0" err="1"/>
              <a:t>osmotik</a:t>
            </a:r>
            <a:r>
              <a:rPr lang="tr-TR" dirty="0"/>
              <a:t> ishali, </a:t>
            </a:r>
          </a:p>
          <a:p>
            <a:r>
              <a:rPr lang="tr-TR" dirty="0" err="1"/>
              <a:t>Osmotik</a:t>
            </a:r>
            <a:r>
              <a:rPr lang="tr-TR" dirty="0"/>
              <a:t> ishal, besinlerin bozulmuş sindirim ve/veya emiliminden kaynaklanan ve genellikle bağırsakta </a:t>
            </a:r>
            <a:r>
              <a:rPr lang="tr-TR" dirty="0" err="1"/>
              <a:t>makroskopik</a:t>
            </a:r>
            <a:r>
              <a:rPr lang="tr-TR" dirty="0"/>
              <a:t> ya da </a:t>
            </a:r>
            <a:r>
              <a:rPr lang="tr-TR" dirty="0" err="1"/>
              <a:t>mikroskopik</a:t>
            </a:r>
            <a:r>
              <a:rPr lang="tr-TR" dirty="0"/>
              <a:t> hasarın eşlik ettiği bir durumdur.</a:t>
            </a:r>
          </a:p>
          <a:p>
            <a:r>
              <a:rPr lang="tr-TR" dirty="0" err="1"/>
              <a:t>Osmotik</a:t>
            </a:r>
            <a:r>
              <a:rPr lang="tr-TR" dirty="0"/>
              <a:t> ishalin klasik örneğini karbonhidrat </a:t>
            </a:r>
            <a:r>
              <a:rPr lang="tr-TR" dirty="0" err="1"/>
              <a:t>malabsorbsiyonu</a:t>
            </a:r>
            <a:r>
              <a:rPr lang="tr-TR" dirty="0"/>
              <a:t> oluşturur </a:t>
            </a:r>
          </a:p>
          <a:p>
            <a:r>
              <a:rPr lang="tr-TR" dirty="0"/>
              <a:t>Yeterince sindirilmeden kalın bağırsağa geçen laktozu kalın bağırsaktaki bakteriler kısa zincirli yağ asitlerine dönüştürürler bu da </a:t>
            </a:r>
            <a:r>
              <a:rPr lang="tr-TR" dirty="0" err="1"/>
              <a:t>osmotik</a:t>
            </a:r>
            <a:r>
              <a:rPr lang="tr-TR" dirty="0"/>
              <a:t> etkiyle bağırsağa su çekerek ishale neden olur. </a:t>
            </a:r>
          </a:p>
          <a:p>
            <a:r>
              <a:rPr lang="tr-TR" dirty="0" err="1"/>
              <a:t>Sekretuvar</a:t>
            </a:r>
            <a:r>
              <a:rPr lang="tr-TR" dirty="0"/>
              <a:t> ishal, bağırsaktan sıvı ve elektrolit </a:t>
            </a:r>
            <a:r>
              <a:rPr lang="tr-TR" dirty="0" err="1"/>
              <a:t>sekresyonu</a:t>
            </a:r>
            <a:r>
              <a:rPr lang="tr-TR" dirty="0"/>
              <a:t> artıran </a:t>
            </a:r>
            <a:r>
              <a:rPr lang="tr-TR" dirty="0" err="1"/>
              <a:t>endojen</a:t>
            </a:r>
            <a:r>
              <a:rPr lang="tr-TR" dirty="0"/>
              <a:t> maddeler nedeniyle oluşur</a:t>
            </a:r>
          </a:p>
          <a:p>
            <a:r>
              <a:rPr lang="tr-TR" dirty="0"/>
              <a:t>Dışkıda yağ </a:t>
            </a:r>
            <a:r>
              <a:rPr lang="tr-TR" dirty="0" err="1"/>
              <a:t>kalilatif</a:t>
            </a:r>
            <a:r>
              <a:rPr lang="tr-TR" dirty="0"/>
              <a:t> ya da kantitatif olarak ölçülebilir. </a:t>
            </a:r>
          </a:p>
          <a:p>
            <a:r>
              <a:rPr lang="tr-TR" dirty="0"/>
              <a:t>dışkıda yağ kaybının tam ölçümü için 72 saat dışkı toplanması gerekir. </a:t>
            </a:r>
          </a:p>
          <a:p>
            <a:r>
              <a:rPr lang="tr-TR" dirty="0"/>
              <a:t>Çocukluk çağında yağ </a:t>
            </a:r>
            <a:r>
              <a:rPr lang="tr-TR" dirty="0" err="1"/>
              <a:t>malabsorbsiyonunun</a:t>
            </a:r>
            <a:r>
              <a:rPr lang="tr-TR" dirty="0"/>
              <a:t> en ciddi olduğu hastalık </a:t>
            </a:r>
            <a:r>
              <a:rPr lang="tr-TR" dirty="0" err="1"/>
              <a:t>kistik</a:t>
            </a:r>
            <a:r>
              <a:rPr lang="tr-TR" dirty="0"/>
              <a:t> </a:t>
            </a:r>
            <a:r>
              <a:rPr lang="tr-TR" dirty="0" err="1"/>
              <a:t>fibrozistir</a:t>
            </a:r>
            <a:r>
              <a:rPr lang="tr-TR" dirty="0"/>
              <a:t>. </a:t>
            </a:r>
            <a:r>
              <a:rPr lang="tr-TR" dirty="0" err="1"/>
              <a:t>Çölyak</a:t>
            </a:r>
            <a:r>
              <a:rPr lang="tr-TR" dirty="0"/>
              <a:t> hastalığı, inek sütü protein alerjisi ve </a:t>
            </a:r>
            <a:r>
              <a:rPr lang="tr-TR" dirty="0" err="1"/>
              <a:t>crohn</a:t>
            </a:r>
            <a:r>
              <a:rPr lang="tr-TR" dirty="0"/>
              <a:t> hastalığında da yağ </a:t>
            </a:r>
            <a:r>
              <a:rPr lang="tr-TR" dirty="0" err="1"/>
              <a:t>malabsorbsiyonu</a:t>
            </a:r>
            <a:r>
              <a:rPr lang="tr-TR" dirty="0"/>
              <a:t> gelişebilir. </a:t>
            </a:r>
          </a:p>
          <a:p>
            <a:r>
              <a:rPr lang="tr-TR" dirty="0"/>
              <a:t>Dışkıda </a:t>
            </a:r>
            <a:r>
              <a:rPr lang="tr-TR" dirty="0" err="1"/>
              <a:t>redüktan</a:t>
            </a:r>
            <a:r>
              <a:rPr lang="tr-TR" dirty="0"/>
              <a:t> madde varlığı sindirilmemiş şekerleri yani karbonhidrat </a:t>
            </a:r>
            <a:r>
              <a:rPr lang="tr-TR" dirty="0" err="1"/>
              <a:t>malabsorbsiyonunu</a:t>
            </a:r>
            <a:r>
              <a:rPr lang="tr-TR" dirty="0"/>
              <a:t> gösterir</a:t>
            </a:r>
          </a:p>
        </p:txBody>
      </p:sp>
      <p:sp>
        <p:nvSpPr>
          <p:cNvPr id="4" name="Slayt Numarası Yer Tutucusu 3"/>
          <p:cNvSpPr>
            <a:spLocks noGrp="1"/>
          </p:cNvSpPr>
          <p:nvPr>
            <p:ph type="sldNum" sz="quarter" idx="5"/>
          </p:nvPr>
        </p:nvSpPr>
        <p:spPr/>
        <p:txBody>
          <a:bodyPr/>
          <a:lstStyle/>
          <a:p>
            <a:fld id="{9F85B01F-DAB5-4F0C-9C9C-EEB6EE5BB133}" type="slidenum">
              <a:rPr lang="tr-TR" smtClean="0"/>
              <a:t>33</a:t>
            </a:fld>
            <a:endParaRPr lang="tr-TR"/>
          </a:p>
        </p:txBody>
      </p:sp>
    </p:spTree>
    <p:extLst>
      <p:ext uri="{BB962C8B-B14F-4D97-AF65-F5344CB8AC3E}">
        <p14:creationId xmlns:p14="http://schemas.microsoft.com/office/powerpoint/2010/main" val="264847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Rotarix</a:t>
            </a:r>
            <a:r>
              <a:rPr lang="tr-TR" dirty="0"/>
              <a:t> 27. Gebelik haftasından itibaren olmak üzere </a:t>
            </a:r>
            <a:r>
              <a:rPr lang="tr-TR" dirty="0" err="1"/>
              <a:t>preterm</a:t>
            </a:r>
            <a:r>
              <a:rPr lang="tr-TR" dirty="0"/>
              <a:t> bebeklere de aynı </a:t>
            </a:r>
            <a:r>
              <a:rPr lang="tr-TR" dirty="0" err="1"/>
              <a:t>pozoloji</a:t>
            </a:r>
            <a:r>
              <a:rPr lang="tr-TR" dirty="0"/>
              <a:t> ile uygulanabilir.</a:t>
            </a:r>
          </a:p>
        </p:txBody>
      </p:sp>
      <p:sp>
        <p:nvSpPr>
          <p:cNvPr id="4" name="Slayt Numarası Yer Tutucusu 3"/>
          <p:cNvSpPr>
            <a:spLocks noGrp="1"/>
          </p:cNvSpPr>
          <p:nvPr>
            <p:ph type="sldNum" sz="quarter" idx="5"/>
          </p:nvPr>
        </p:nvSpPr>
        <p:spPr/>
        <p:txBody>
          <a:bodyPr/>
          <a:lstStyle/>
          <a:p>
            <a:fld id="{DF1357F7-2C77-41D1-A2BC-3DD908A92E9C}" type="slidenum">
              <a:rPr lang="tr-TR" smtClean="0"/>
              <a:t>44</a:t>
            </a:fld>
            <a:endParaRPr lang="tr-TR"/>
          </a:p>
        </p:txBody>
      </p:sp>
    </p:spTree>
    <p:extLst>
      <p:ext uri="{BB962C8B-B14F-4D97-AF65-F5344CB8AC3E}">
        <p14:creationId xmlns:p14="http://schemas.microsoft.com/office/powerpoint/2010/main" val="62453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İmmün yetmezliği olanlarda </a:t>
            </a:r>
            <a:r>
              <a:rPr lang="tr-TR" dirty="0" err="1"/>
              <a:t>Campylobacter</a:t>
            </a:r>
            <a:r>
              <a:rPr lang="tr-TR" dirty="0"/>
              <a:t> veya Salmonella gibi akut diyarenin yaygın enfeksiyöz nedenleri kalıcı ishale neden olabilir.</a:t>
            </a:r>
          </a:p>
          <a:p>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16</a:t>
            </a:fld>
            <a:endParaRPr lang="tr-TR"/>
          </a:p>
        </p:txBody>
      </p:sp>
    </p:spTree>
    <p:extLst>
      <p:ext uri="{BB962C8B-B14F-4D97-AF65-F5344CB8AC3E}">
        <p14:creationId xmlns:p14="http://schemas.microsoft.com/office/powerpoint/2010/main" val="39665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CB5F6-759B-965A-C3EF-C6F183C03CC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5AAC349-6B4D-2452-FA5D-26AB0B717A7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1752E18-A2BB-835F-5E4C-9CEF40CD96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İmmün yetmezliği olanlarda </a:t>
            </a:r>
            <a:r>
              <a:rPr lang="tr-TR" dirty="0" err="1"/>
              <a:t>Campylobacter</a:t>
            </a:r>
            <a:r>
              <a:rPr lang="tr-TR" dirty="0"/>
              <a:t> veya Salmonella gibi akut diyarenin yaygın enfeksiyöz nedenleri kalıcı ishale neden olabilir.</a:t>
            </a:r>
          </a:p>
          <a:p>
            <a:endParaRPr lang="tr-TR" dirty="0"/>
          </a:p>
        </p:txBody>
      </p:sp>
      <p:sp>
        <p:nvSpPr>
          <p:cNvPr id="4" name="Slayt Numarası Yer Tutucusu 3">
            <a:extLst>
              <a:ext uri="{FF2B5EF4-FFF2-40B4-BE49-F238E27FC236}">
                <a16:creationId xmlns:a16="http://schemas.microsoft.com/office/drawing/2014/main" id="{AB7E99A9-2BB1-952E-7FCA-1505B5FC29FE}"/>
              </a:ext>
            </a:extLst>
          </p:cNvPr>
          <p:cNvSpPr>
            <a:spLocks noGrp="1"/>
          </p:cNvSpPr>
          <p:nvPr>
            <p:ph type="sldNum" sz="quarter" idx="5"/>
          </p:nvPr>
        </p:nvSpPr>
        <p:spPr/>
        <p:txBody>
          <a:bodyPr/>
          <a:lstStyle/>
          <a:p>
            <a:fld id="{DF1357F7-2C77-41D1-A2BC-3DD908A92E9C}" type="slidenum">
              <a:rPr lang="tr-TR" smtClean="0"/>
              <a:t>17</a:t>
            </a:fld>
            <a:endParaRPr lang="tr-TR"/>
          </a:p>
        </p:txBody>
      </p:sp>
    </p:spTree>
    <p:extLst>
      <p:ext uri="{BB962C8B-B14F-4D97-AF65-F5344CB8AC3E}">
        <p14:creationId xmlns:p14="http://schemas.microsoft.com/office/powerpoint/2010/main" val="421299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Aşırı miktarda karbonatlı </a:t>
            </a:r>
            <a:r>
              <a:rPr lang="tr-TR" dirty="0" err="1"/>
              <a:t>sıvı,sorbitol</a:t>
            </a:r>
            <a:r>
              <a:rPr lang="tr-TR" dirty="0"/>
              <a:t> ,</a:t>
            </a:r>
            <a:r>
              <a:rPr lang="tr-TR" dirty="0" err="1"/>
              <a:t>mannitol</a:t>
            </a:r>
            <a:r>
              <a:rPr lang="tr-TR" dirty="0"/>
              <a:t> içeren yiyecek ve içecekler</a:t>
            </a:r>
          </a:p>
          <a:p>
            <a:r>
              <a:rPr lang="tr-TR" dirty="0" err="1"/>
              <a:t>Laktuloz</a:t>
            </a:r>
            <a:r>
              <a:rPr lang="tr-TR" dirty="0"/>
              <a:t> veya Mg (OH) </a:t>
            </a:r>
            <a:r>
              <a:rPr lang="tr-TR" baseline="-25000" dirty="0"/>
              <a:t>2 </a:t>
            </a:r>
            <a:r>
              <a:rPr lang="tr-TR" dirty="0"/>
              <a:t>içeren </a:t>
            </a:r>
            <a:r>
              <a:rPr lang="tr-TR" dirty="0" err="1"/>
              <a:t>antasitlerin</a:t>
            </a:r>
            <a:r>
              <a:rPr lang="tr-TR" dirty="0"/>
              <a:t> veya laksatifler </a:t>
            </a:r>
          </a:p>
          <a:p>
            <a:r>
              <a:rPr lang="tr-TR" dirty="0" err="1"/>
              <a:t>Metilksantin</a:t>
            </a:r>
            <a:r>
              <a:rPr lang="tr-TR" dirty="0"/>
              <a:t> içeren içecekler (kola, çay, kahve)</a:t>
            </a:r>
          </a:p>
          <a:p>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18</a:t>
            </a:fld>
            <a:endParaRPr lang="tr-TR"/>
          </a:p>
        </p:txBody>
      </p:sp>
    </p:spTree>
    <p:extLst>
      <p:ext uri="{BB962C8B-B14F-4D97-AF65-F5344CB8AC3E}">
        <p14:creationId xmlns:p14="http://schemas.microsoft.com/office/powerpoint/2010/main" val="21342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spcAft>
                <a:spcPts val="600"/>
              </a:spcAft>
            </a:pPr>
            <a:r>
              <a:rPr lang="tr-TR" b="0" i="0" dirty="0">
                <a:solidFill>
                  <a:srgbClr val="232323"/>
                </a:solidFill>
                <a:effectLst/>
                <a:latin typeface="Noto Sans" panose="020B0502040504020204" pitchFamily="34" charset="0"/>
              </a:rPr>
              <a:t>HIV: İnsan immün yetmezlik virüsü.</a:t>
            </a:r>
          </a:p>
          <a:p>
            <a:pPr algn="l">
              <a:spcAft>
                <a:spcPts val="600"/>
              </a:spcAft>
            </a:pPr>
            <a:r>
              <a:rPr lang="tr-TR" b="0" i="0" dirty="0">
                <a:solidFill>
                  <a:srgbClr val="232323"/>
                </a:solidFill>
                <a:effectLst/>
                <a:latin typeface="Noto Sans" panose="020B0502040504020204" pitchFamily="34" charset="0"/>
              </a:rPr>
              <a:t>* Ortak sebep.</a:t>
            </a:r>
          </a:p>
          <a:p>
            <a:pPr algn="l">
              <a:spcAft>
                <a:spcPts val="600"/>
              </a:spcAft>
            </a:pPr>
            <a:r>
              <a:rPr lang="tr-TR" b="0" i="0" dirty="0">
                <a:solidFill>
                  <a:srgbClr val="232323"/>
                </a:solidFill>
                <a:effectLst/>
                <a:latin typeface="Noto Sans" panose="020B0502040504020204" pitchFamily="34" charset="0"/>
              </a:rPr>
              <a:t>¶ Yaşamı tehdit eden durum.</a:t>
            </a:r>
          </a:p>
          <a:p>
            <a:r>
              <a:rPr lang="el-GR" b="0" i="0" dirty="0">
                <a:solidFill>
                  <a:srgbClr val="232323"/>
                </a:solidFill>
                <a:effectLst/>
                <a:latin typeface="Noto Sans" panose="020B0502040504020204" pitchFamily="34" charset="0"/>
              </a:rPr>
              <a:t>Δ </a:t>
            </a:r>
            <a:r>
              <a:rPr lang="tr-TR" b="0" i="0" dirty="0">
                <a:solidFill>
                  <a:srgbClr val="232323"/>
                </a:solidFill>
                <a:effectLst/>
                <a:latin typeface="Noto Sans" panose="020B0502040504020204" pitchFamily="34" charset="0"/>
              </a:rPr>
              <a:t>Potansiyel toksinler arasında gıda kaynaklı toksin hastalıkları, zehirli bitkiler veya mantarlar ve </a:t>
            </a:r>
            <a:r>
              <a:rPr lang="tr-TR" b="0" i="0" dirty="0" err="1">
                <a:solidFill>
                  <a:srgbClr val="232323"/>
                </a:solidFill>
                <a:effectLst/>
                <a:latin typeface="Noto Sans" panose="020B0502040504020204" pitchFamily="34" charset="0"/>
              </a:rPr>
              <a:t>organofosfatlar</a:t>
            </a:r>
            <a:r>
              <a:rPr lang="tr-TR" b="0" i="0" dirty="0">
                <a:solidFill>
                  <a:srgbClr val="232323"/>
                </a:solidFill>
                <a:effectLst/>
                <a:latin typeface="Noto Sans" panose="020B0502040504020204" pitchFamily="34" charset="0"/>
              </a:rPr>
              <a:t> veya </a:t>
            </a:r>
            <a:r>
              <a:rPr lang="tr-TR" b="0" i="0" dirty="0" err="1">
                <a:solidFill>
                  <a:srgbClr val="232323"/>
                </a:solidFill>
                <a:effectLst/>
                <a:latin typeface="Noto Sans" panose="020B0502040504020204" pitchFamily="34" charset="0"/>
              </a:rPr>
              <a:t>karbamatlar</a:t>
            </a:r>
            <a:r>
              <a:rPr lang="tr-TR" b="0" i="0" dirty="0">
                <a:solidFill>
                  <a:srgbClr val="232323"/>
                </a:solidFill>
                <a:effectLst/>
                <a:latin typeface="Noto Sans" panose="020B0502040504020204" pitchFamily="34" charset="0"/>
              </a:rPr>
              <a:t> bulunur.</a:t>
            </a:r>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20</a:t>
            </a:fld>
            <a:endParaRPr lang="tr-TR"/>
          </a:p>
        </p:txBody>
      </p:sp>
    </p:spTree>
    <p:extLst>
      <p:ext uri="{BB962C8B-B14F-4D97-AF65-F5344CB8AC3E}">
        <p14:creationId xmlns:p14="http://schemas.microsoft.com/office/powerpoint/2010/main" val="180325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Yenidoğan döneminde başlayan ishallerde ailede akrabalık, kardeş ölümü ya da benzer hastalık olup olmadığı sorgulanmalıdır, annede gebelikte </a:t>
            </a:r>
            <a:r>
              <a:rPr lang="tr-TR" dirty="0" err="1"/>
              <a:t>polihidroamniyoz</a:t>
            </a:r>
            <a:r>
              <a:rPr lang="tr-TR" dirty="0"/>
              <a:t> öyküsü olması konjenital sodyum veya klor ishali için tipiktir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Dışkıda kan varlığı (anal </a:t>
            </a:r>
            <a:r>
              <a:rPr lang="tr-TR" dirty="0" err="1"/>
              <a:t>fissür</a:t>
            </a:r>
            <a:r>
              <a:rPr lang="tr-TR" dirty="0"/>
              <a:t>, alerji, IBD)</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21</a:t>
            </a:fld>
            <a:endParaRPr lang="tr-TR"/>
          </a:p>
        </p:txBody>
      </p:sp>
    </p:spTree>
    <p:extLst>
      <p:ext uri="{BB962C8B-B14F-4D97-AF65-F5344CB8AC3E}">
        <p14:creationId xmlns:p14="http://schemas.microsoft.com/office/powerpoint/2010/main" val="264583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F710A-23B0-EE32-2ABC-27E1268D6A0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D913222-DC6E-E854-9F95-F70457D191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E4DB49A-8A54-46A8-EA53-9197396717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Yenidoğan döneminde başlayan ishallerde ailede akrabalık, kardeş ölümü ya da benzer hastalık olup olmadığı sorgulanmalıdır, annede gebelikte </a:t>
            </a:r>
            <a:r>
              <a:rPr lang="tr-TR" dirty="0" err="1"/>
              <a:t>polihidroamniyoz</a:t>
            </a:r>
            <a:r>
              <a:rPr lang="tr-TR" dirty="0"/>
              <a:t> öyküsü olması konjenital sodyum veya klor ishali için tipiktir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Dışkıda kan varlığı (anal </a:t>
            </a:r>
            <a:r>
              <a:rPr lang="tr-TR" dirty="0" err="1"/>
              <a:t>fissür</a:t>
            </a:r>
            <a:r>
              <a:rPr lang="tr-TR" dirty="0"/>
              <a:t>, alerji, IBD)</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a:extLst>
              <a:ext uri="{FF2B5EF4-FFF2-40B4-BE49-F238E27FC236}">
                <a16:creationId xmlns:a16="http://schemas.microsoft.com/office/drawing/2014/main" id="{B01E0814-DB18-019D-12F4-9F68F202D493}"/>
              </a:ext>
            </a:extLst>
          </p:cNvPr>
          <p:cNvSpPr>
            <a:spLocks noGrp="1"/>
          </p:cNvSpPr>
          <p:nvPr>
            <p:ph type="sldNum" sz="quarter" idx="5"/>
          </p:nvPr>
        </p:nvSpPr>
        <p:spPr/>
        <p:txBody>
          <a:bodyPr/>
          <a:lstStyle/>
          <a:p>
            <a:fld id="{DF1357F7-2C77-41D1-A2BC-3DD908A92E9C}" type="slidenum">
              <a:rPr lang="tr-TR" smtClean="0"/>
              <a:t>22</a:t>
            </a:fld>
            <a:endParaRPr lang="tr-TR"/>
          </a:p>
        </p:txBody>
      </p:sp>
    </p:spTree>
    <p:extLst>
      <p:ext uri="{BB962C8B-B14F-4D97-AF65-F5344CB8AC3E}">
        <p14:creationId xmlns:p14="http://schemas.microsoft.com/office/powerpoint/2010/main" val="184785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3 ay altındaki çocuklarda 38 derece , 3 ay üstündeki çocuklarda 39 derece üstündeki ateş daha çok </a:t>
            </a:r>
            <a:r>
              <a:rPr lang="tr-TR" sz="1200" dirty="0" err="1"/>
              <a:t>ekstraintestinal</a:t>
            </a:r>
            <a:r>
              <a:rPr lang="tr-TR" sz="1200" dirty="0"/>
              <a:t> sebepleri ve bakteriyel enfeksiyonları düşündürür.</a:t>
            </a:r>
          </a:p>
          <a:p>
            <a:endParaRPr lang="tr-TR" dirty="0"/>
          </a:p>
        </p:txBody>
      </p:sp>
      <p:sp>
        <p:nvSpPr>
          <p:cNvPr id="4" name="Slayt Numarası Yer Tutucusu 3"/>
          <p:cNvSpPr>
            <a:spLocks noGrp="1"/>
          </p:cNvSpPr>
          <p:nvPr>
            <p:ph type="sldNum" sz="quarter" idx="5"/>
          </p:nvPr>
        </p:nvSpPr>
        <p:spPr/>
        <p:txBody>
          <a:bodyPr/>
          <a:lstStyle/>
          <a:p>
            <a:fld id="{DF1357F7-2C77-41D1-A2BC-3DD908A92E9C}" type="slidenum">
              <a:rPr lang="tr-TR" smtClean="0"/>
              <a:t>25</a:t>
            </a:fld>
            <a:endParaRPr lang="tr-TR"/>
          </a:p>
        </p:txBody>
      </p:sp>
    </p:spTree>
    <p:extLst>
      <p:ext uri="{BB962C8B-B14F-4D97-AF65-F5344CB8AC3E}">
        <p14:creationId xmlns:p14="http://schemas.microsoft.com/office/powerpoint/2010/main" val="376344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Shigella: sıklıkla kanlı ishal ve yüksek ateş</a:t>
            </a:r>
          </a:p>
          <a:p>
            <a:r>
              <a:rPr lang="tr-TR" dirty="0" err="1"/>
              <a:t>e.coli</a:t>
            </a:r>
            <a:r>
              <a:rPr lang="tr-TR" dirty="0"/>
              <a:t>(</a:t>
            </a:r>
            <a:r>
              <a:rPr lang="tr-TR" dirty="0" err="1"/>
              <a:t>ehec</a:t>
            </a:r>
            <a:r>
              <a:rPr lang="tr-TR" dirty="0"/>
              <a:t>): özellikle </a:t>
            </a:r>
            <a:r>
              <a:rPr lang="tr-TR" dirty="0" err="1"/>
              <a:t>enterohemorajik</a:t>
            </a:r>
            <a:r>
              <a:rPr lang="tr-TR" dirty="0"/>
              <a:t> suşlar o157:h7 hemorajik kolit ve </a:t>
            </a:r>
            <a:r>
              <a:rPr lang="tr-TR" dirty="0" err="1"/>
              <a:t>hüs</a:t>
            </a:r>
            <a:r>
              <a:rPr lang="tr-TR" dirty="0"/>
              <a:t> riski taşır</a:t>
            </a:r>
          </a:p>
          <a:p>
            <a:r>
              <a:rPr lang="tr-TR" dirty="0"/>
              <a:t>Salmonella: kanlı ishal ateş ve karın ağrısı ile gelebilir.</a:t>
            </a:r>
          </a:p>
          <a:p>
            <a:r>
              <a:rPr lang="tr-TR" dirty="0" err="1"/>
              <a:t>Campylobacter</a:t>
            </a:r>
            <a:r>
              <a:rPr lang="tr-TR" dirty="0"/>
              <a:t> : karın ağrısı ve</a:t>
            </a:r>
          </a:p>
        </p:txBody>
      </p:sp>
      <p:sp>
        <p:nvSpPr>
          <p:cNvPr id="4" name="Slayt Numarası Yer Tutucusu 3"/>
          <p:cNvSpPr>
            <a:spLocks noGrp="1"/>
          </p:cNvSpPr>
          <p:nvPr>
            <p:ph type="sldNum" sz="quarter" idx="5"/>
          </p:nvPr>
        </p:nvSpPr>
        <p:spPr/>
        <p:txBody>
          <a:bodyPr/>
          <a:lstStyle/>
          <a:p>
            <a:fld id="{DF1357F7-2C77-41D1-A2BC-3DD908A92E9C}" type="slidenum">
              <a:rPr lang="tr-TR" smtClean="0"/>
              <a:t>27</a:t>
            </a:fld>
            <a:endParaRPr lang="tr-TR"/>
          </a:p>
        </p:txBody>
      </p:sp>
    </p:spTree>
    <p:extLst>
      <p:ext uri="{BB962C8B-B14F-4D97-AF65-F5344CB8AC3E}">
        <p14:creationId xmlns:p14="http://schemas.microsoft.com/office/powerpoint/2010/main" val="379656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201356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362513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8113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1141638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267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103331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1264047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368197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388171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9EC089-F1AD-437C-B846-49673B39C0FA}" type="datetimeFigureOut">
              <a:rPr lang="tr-TR" smtClean="0"/>
              <a:t>7.01.2025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31423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29EC089-F1AD-437C-B846-49673B39C0FA}" type="datetimeFigureOut">
              <a:rPr lang="tr-TR" smtClean="0"/>
              <a:t>7.01.2025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119468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29EC089-F1AD-437C-B846-49673B39C0FA}" type="datetimeFigureOut">
              <a:rPr lang="tr-TR" smtClean="0"/>
              <a:t>7.01.2025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94439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29EC089-F1AD-437C-B846-49673B39C0FA}" type="datetimeFigureOut">
              <a:rPr lang="tr-TR" smtClean="0"/>
              <a:t>7.01.2025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95090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EC089-F1AD-437C-B846-49673B39C0FA}" type="datetimeFigureOut">
              <a:rPr lang="tr-TR" smtClean="0"/>
              <a:t>7.01.2025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220697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29EC089-F1AD-437C-B846-49673B39C0FA}" type="datetimeFigureOut">
              <a:rPr lang="tr-TR" smtClean="0"/>
              <a:t>7.01.2025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269776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29EC089-F1AD-437C-B846-49673B39C0FA}" type="datetimeFigureOut">
              <a:rPr lang="tr-TR" smtClean="0"/>
              <a:t>7.01.2025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6D6062-7EAD-4DBC-B4F5-B0BED0EE2924}" type="slidenum">
              <a:rPr lang="tr-TR" smtClean="0"/>
              <a:t>‹#›</a:t>
            </a:fld>
            <a:endParaRPr lang="tr-TR"/>
          </a:p>
        </p:txBody>
      </p:sp>
    </p:spTree>
    <p:extLst>
      <p:ext uri="{BB962C8B-B14F-4D97-AF65-F5344CB8AC3E}">
        <p14:creationId xmlns:p14="http://schemas.microsoft.com/office/powerpoint/2010/main" val="343872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9EC089-F1AD-437C-B846-49673B39C0FA}" type="datetimeFigureOut">
              <a:rPr lang="tr-TR" smtClean="0"/>
              <a:t>7.01.2025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6D6062-7EAD-4DBC-B4F5-B0BED0EE2924}" type="slidenum">
              <a:rPr lang="tr-TR" smtClean="0"/>
              <a:t>‹#›</a:t>
            </a:fld>
            <a:endParaRPr lang="tr-TR"/>
          </a:p>
        </p:txBody>
      </p:sp>
    </p:spTree>
    <p:extLst>
      <p:ext uri="{BB962C8B-B14F-4D97-AF65-F5344CB8AC3E}">
        <p14:creationId xmlns:p14="http://schemas.microsoft.com/office/powerpoint/2010/main" val="3436640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ptodate.com/contents/clindamycin-pediatric-drug-information?search=ishal&amp;topicRef=6456&amp;source=see_link" TargetMode="External"/><Relationship Id="rId2" Type="http://schemas.openxmlformats.org/officeDocument/2006/relationships/hyperlink" Target="https://www.uptodate.com/contents/amoxicillin-pediatric-drug-information?search=ishal&amp;topicRef=6456&amp;source=see_li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uptodate.com/contents/rotavirus-vaccines-for-infants/abstract/45" TargetMode="External"/><Relationship Id="rId2" Type="http://schemas.openxmlformats.org/officeDocument/2006/relationships/hyperlink" Target="https://www.uptodate.com/contents/rotavirus-vaccines-for-infants/abstract/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Alt Başlık 2">
            <a:extLst>
              <a:ext uri="{FF2B5EF4-FFF2-40B4-BE49-F238E27FC236}">
                <a16:creationId xmlns:a16="http://schemas.microsoft.com/office/drawing/2014/main" id="{A1BB61F7-A4EA-F9B5-F42D-E2C482687FCA}"/>
              </a:ext>
            </a:extLst>
          </p:cNvPr>
          <p:cNvSpPr>
            <a:spLocks noGrp="1"/>
          </p:cNvSpPr>
          <p:nvPr>
            <p:ph type="subTitle" idx="1"/>
          </p:nvPr>
        </p:nvSpPr>
        <p:spPr>
          <a:xfrm>
            <a:off x="2037464" y="4569255"/>
            <a:ext cx="7766936" cy="1096899"/>
          </a:xfrm>
        </p:spPr>
        <p:txBody>
          <a:bodyPr>
            <a:normAutofit/>
          </a:bodyPr>
          <a:lstStyle/>
          <a:p>
            <a:r>
              <a:rPr lang="tr-TR" dirty="0" err="1"/>
              <a:t>Arş.Gör.Dr.Bilgehan</a:t>
            </a:r>
            <a:r>
              <a:rPr lang="tr-TR" dirty="0"/>
              <a:t> Tataroğlu</a:t>
            </a:r>
          </a:p>
          <a:p>
            <a:r>
              <a:rPr lang="tr-TR" dirty="0"/>
              <a:t>KTÜ Aile Hekimliği AD</a:t>
            </a:r>
          </a:p>
        </p:txBody>
      </p:sp>
      <p:sp>
        <p:nvSpPr>
          <p:cNvPr id="2" name="Başlık 1">
            <a:extLst>
              <a:ext uri="{FF2B5EF4-FFF2-40B4-BE49-F238E27FC236}">
                <a16:creationId xmlns:a16="http://schemas.microsoft.com/office/drawing/2014/main" id="{B63E9E55-D616-F62E-9F36-7E1C2C2060DF}"/>
              </a:ext>
            </a:extLst>
          </p:cNvPr>
          <p:cNvSpPr>
            <a:spLocks noGrp="1"/>
          </p:cNvSpPr>
          <p:nvPr>
            <p:ph type="ctrTitle"/>
          </p:nvPr>
        </p:nvSpPr>
        <p:spPr>
          <a:xfrm>
            <a:off x="998008" y="929374"/>
            <a:ext cx="9262533" cy="2653836"/>
          </a:xfrm>
        </p:spPr>
        <p:txBody>
          <a:bodyPr>
            <a:normAutofit/>
          </a:bodyPr>
          <a:lstStyle/>
          <a:p>
            <a:r>
              <a:rPr lang="tr-TR" dirty="0"/>
              <a:t>İSHALLİ ÇOCUĞA YAKLAŞIM</a:t>
            </a:r>
          </a:p>
        </p:txBody>
      </p:sp>
    </p:spTree>
    <p:extLst>
      <p:ext uri="{BB962C8B-B14F-4D97-AF65-F5344CB8AC3E}">
        <p14:creationId xmlns:p14="http://schemas.microsoft.com/office/powerpoint/2010/main" val="180004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D568872A-AEAC-57E3-58B8-983CCB41E517}"/>
              </a:ext>
            </a:extLst>
          </p:cNvPr>
          <p:cNvPicPr>
            <a:picLocks noGrp="1" noChangeAspect="1"/>
          </p:cNvPicPr>
          <p:nvPr>
            <p:ph idx="1"/>
          </p:nvPr>
        </p:nvPicPr>
        <p:blipFill>
          <a:blip r:embed="rId3"/>
          <a:stretch>
            <a:fillRect/>
          </a:stretch>
        </p:blipFill>
        <p:spPr>
          <a:xfrm>
            <a:off x="972470" y="1647452"/>
            <a:ext cx="10247060" cy="3407148"/>
          </a:xfrm>
          <a:prstGeom prst="rect">
            <a:avLst/>
          </a:prstGeom>
        </p:spPr>
      </p:pic>
    </p:spTree>
    <p:extLst>
      <p:ext uri="{BB962C8B-B14F-4D97-AF65-F5344CB8AC3E}">
        <p14:creationId xmlns:p14="http://schemas.microsoft.com/office/powerpoint/2010/main" val="306545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5C6CC56-C164-91B7-F32B-7E6807F204EC}"/>
              </a:ext>
            </a:extLst>
          </p:cNvPr>
          <p:cNvSpPr>
            <a:spLocks noGrp="1"/>
          </p:cNvSpPr>
          <p:nvPr>
            <p:ph type="title"/>
          </p:nvPr>
        </p:nvSpPr>
        <p:spPr>
          <a:xfrm>
            <a:off x="1333502" y="609600"/>
            <a:ext cx="8596668" cy="1320800"/>
          </a:xfrm>
        </p:spPr>
        <p:txBody>
          <a:bodyPr>
            <a:normAutofit/>
          </a:bodyPr>
          <a:lstStyle/>
          <a:p>
            <a:r>
              <a:rPr lang="tr-TR" dirty="0"/>
              <a:t>Çocuklarda Akut İshal Nedenleri</a:t>
            </a:r>
            <a:br>
              <a:rPr lang="tr-TR" dirty="0"/>
            </a:br>
            <a:r>
              <a:rPr lang="tr-TR" dirty="0"/>
              <a:t>Enfeksiyöz nedenler</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E4974A93-3D53-5FE1-1B3F-B7DC25B973EF}"/>
              </a:ext>
            </a:extLst>
          </p:cNvPr>
          <p:cNvSpPr>
            <a:spLocks noGrp="1"/>
          </p:cNvSpPr>
          <p:nvPr>
            <p:ph idx="1"/>
          </p:nvPr>
        </p:nvSpPr>
        <p:spPr>
          <a:xfrm>
            <a:off x="1333502" y="2160589"/>
            <a:ext cx="8596668" cy="3880773"/>
          </a:xfrm>
        </p:spPr>
        <p:txBody>
          <a:bodyPr>
            <a:normAutofit/>
          </a:bodyPr>
          <a:lstStyle/>
          <a:p>
            <a:pPr marL="0" indent="0">
              <a:buNone/>
            </a:pPr>
            <a:r>
              <a:rPr lang="tr-TR" dirty="0"/>
              <a:t>2</a:t>
            </a:r>
            <a:r>
              <a:rPr lang="tr-TR" dirty="0">
                <a:sym typeface="Wingdings" panose="05000000000000000000" pitchFamily="2" charset="2"/>
              </a:rPr>
              <a:t>)</a:t>
            </a:r>
            <a:r>
              <a:rPr lang="tr-TR" dirty="0"/>
              <a:t>Bakteriyel </a:t>
            </a:r>
            <a:r>
              <a:rPr lang="tr-TR" dirty="0" err="1"/>
              <a:t>etkenler</a:t>
            </a:r>
            <a:r>
              <a:rPr lang="tr-TR" dirty="0" err="1">
                <a:sym typeface="Wingdings" panose="05000000000000000000" pitchFamily="2" charset="2"/>
              </a:rPr>
              <a:t>E.coli</a:t>
            </a:r>
            <a:r>
              <a:rPr lang="tr-TR" dirty="0">
                <a:sym typeface="Wingdings" panose="05000000000000000000" pitchFamily="2" charset="2"/>
              </a:rPr>
              <a:t>, </a:t>
            </a:r>
            <a:r>
              <a:rPr lang="tr-TR" dirty="0" err="1">
                <a:sym typeface="Wingdings" panose="05000000000000000000" pitchFamily="2" charset="2"/>
              </a:rPr>
              <a:t>Salmonella,C.jejuni</a:t>
            </a:r>
            <a:endParaRPr lang="tr-TR" dirty="0">
              <a:sym typeface="Wingdings" panose="05000000000000000000" pitchFamily="2" charset="2"/>
            </a:endParaRPr>
          </a:p>
          <a:p>
            <a:pPr marL="0" indent="0">
              <a:buNone/>
            </a:pPr>
            <a:r>
              <a:rPr lang="tr-TR" dirty="0" err="1">
                <a:sym typeface="Wingdings" panose="05000000000000000000" pitchFamily="2" charset="2"/>
              </a:rPr>
              <a:t>Shigella,</a:t>
            </a:r>
            <a:r>
              <a:rPr lang="tr-TR" dirty="0" err="1"/>
              <a:t>Y.enterocolitica,C.difficile,V.cholera</a:t>
            </a:r>
            <a:endParaRPr lang="tr-TR" dirty="0"/>
          </a:p>
          <a:p>
            <a:r>
              <a:rPr lang="tr-TR" b="0" i="0">
                <a:effectLst/>
                <a:latin typeface="Noto Sans" panose="020B0502040504020204" pitchFamily="34" charset="0"/>
              </a:rPr>
              <a:t>Bakteriyel enterit genellikle iki yaşından büyük çocukları etkiler ve oral-fekal kontaminasyon ve kümes hayvanlarına, diğer çiftlik hayvanlarına veya kontamine et veya ürünlere maruz kalma sonrasında ortaya çıkar. </a:t>
            </a:r>
          </a:p>
          <a:p>
            <a:r>
              <a:rPr lang="tr-TR" b="0" i="0">
                <a:effectLst/>
                <a:latin typeface="Noto Sans" panose="020B0502040504020204" pitchFamily="34" charset="0"/>
              </a:rPr>
              <a:t>Bakteriyel enterit, kaynak açısından zengin bölgelerdeki çocuklarda viral enfeksiyondan daha az sıklıkta görülen bir ishal nedenidir ancak izole ishal olan çocukların %17'sinde ve kusma ve ishal olan çocukların %8'inde tanımlanmıştır; </a:t>
            </a:r>
          </a:p>
          <a:p>
            <a:pPr marL="0" indent="0">
              <a:buNone/>
            </a:pPr>
            <a:endParaRPr lang="tr-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19168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902C823-36A9-961F-7153-63A51CBED2DC}"/>
              </a:ext>
            </a:extLst>
          </p:cNvPr>
          <p:cNvSpPr>
            <a:spLocks noGrp="1"/>
          </p:cNvSpPr>
          <p:nvPr>
            <p:ph type="title"/>
          </p:nvPr>
        </p:nvSpPr>
        <p:spPr>
          <a:xfrm>
            <a:off x="1333502" y="609600"/>
            <a:ext cx="8596668" cy="1320800"/>
          </a:xfrm>
        </p:spPr>
        <p:txBody>
          <a:bodyPr>
            <a:normAutofit/>
          </a:bodyPr>
          <a:lstStyle/>
          <a:p>
            <a:r>
              <a:rPr lang="tr-TR" dirty="0"/>
              <a:t>Çocuklarda Akut İshal Nedenleri</a:t>
            </a:r>
            <a:br>
              <a:rPr lang="tr-TR" dirty="0"/>
            </a:br>
            <a:r>
              <a:rPr lang="tr-TR" dirty="0"/>
              <a:t>Enfeksiyöz nedenler</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39019734-63BC-2AD8-2A1B-BAF2FDC97666}"/>
              </a:ext>
            </a:extLst>
          </p:cNvPr>
          <p:cNvSpPr>
            <a:spLocks noGrp="1"/>
          </p:cNvSpPr>
          <p:nvPr>
            <p:ph idx="1"/>
          </p:nvPr>
        </p:nvSpPr>
        <p:spPr>
          <a:xfrm>
            <a:off x="1333502" y="2160589"/>
            <a:ext cx="8596668" cy="3880773"/>
          </a:xfrm>
        </p:spPr>
        <p:txBody>
          <a:bodyPr>
            <a:normAutofit/>
          </a:bodyPr>
          <a:lstStyle/>
          <a:p>
            <a:pPr marL="0" indent="0">
              <a:buNone/>
            </a:pPr>
            <a:r>
              <a:rPr lang="tr-TR" dirty="0"/>
              <a:t>3)</a:t>
            </a:r>
            <a:r>
              <a:rPr lang="tr-TR" dirty="0" err="1"/>
              <a:t>Protozoa</a:t>
            </a:r>
            <a:r>
              <a:rPr lang="tr-TR" dirty="0" err="1">
                <a:sym typeface="Wingdings" panose="05000000000000000000" pitchFamily="2" charset="2"/>
              </a:rPr>
              <a:t>Giardia</a:t>
            </a:r>
            <a:r>
              <a:rPr lang="tr-TR" dirty="0">
                <a:sym typeface="Wingdings" panose="05000000000000000000" pitchFamily="2" charset="2"/>
              </a:rPr>
              <a:t>, </a:t>
            </a:r>
            <a:r>
              <a:rPr lang="tr-TR" dirty="0" err="1">
                <a:sym typeface="Wingdings" panose="05000000000000000000" pitchFamily="2" charset="2"/>
              </a:rPr>
              <a:t>E.histolica</a:t>
            </a:r>
            <a:r>
              <a:rPr lang="tr-TR" dirty="0">
                <a:sym typeface="Wingdings" panose="05000000000000000000" pitchFamily="2" charset="2"/>
              </a:rPr>
              <a:t>,</a:t>
            </a:r>
            <a:r>
              <a:rPr lang="tr-TR"/>
              <a:t> </a:t>
            </a:r>
            <a:r>
              <a:rPr lang="tr-TR" err="1"/>
              <a:t>Cryptosporidium</a:t>
            </a:r>
            <a:endParaRPr lang="tr-TR" dirty="0">
              <a:sym typeface="Wingdings" panose="05000000000000000000" pitchFamily="2" charset="2"/>
            </a:endParaRPr>
          </a:p>
          <a:p>
            <a:pPr marL="0" indent="0">
              <a:buNone/>
            </a:pPr>
            <a:r>
              <a:rPr lang="tr-TR" dirty="0">
                <a:sym typeface="Wingdings" panose="05000000000000000000" pitchFamily="2" charset="2"/>
              </a:rPr>
              <a:t>4)</a:t>
            </a:r>
            <a:r>
              <a:rPr lang="tr-TR" dirty="0" err="1">
                <a:sym typeface="Wingdings" panose="05000000000000000000" pitchFamily="2" charset="2"/>
              </a:rPr>
              <a:t>HelmintlerAscariasis</a:t>
            </a:r>
            <a:r>
              <a:rPr lang="tr-TR" dirty="0">
                <a:sym typeface="Wingdings" panose="05000000000000000000" pitchFamily="2" charset="2"/>
              </a:rPr>
              <a:t>, </a:t>
            </a:r>
            <a:r>
              <a:rPr lang="tr-TR" dirty="0" err="1">
                <a:sym typeface="Wingdings" panose="05000000000000000000" pitchFamily="2" charset="2"/>
              </a:rPr>
              <a:t>Enterobiasis</a:t>
            </a:r>
            <a:r>
              <a:rPr lang="tr-TR" dirty="0">
                <a:sym typeface="Wingdings" panose="05000000000000000000" pitchFamily="2" charset="2"/>
              </a:rPr>
              <a:t> </a:t>
            </a:r>
          </a:p>
          <a:p>
            <a:pPr marL="0" indent="0">
              <a:buNone/>
            </a:pPr>
            <a:r>
              <a:rPr lang="tr-TR" dirty="0">
                <a:sym typeface="Wingdings" panose="05000000000000000000" pitchFamily="2" charset="2"/>
              </a:rPr>
              <a:t>5)Mikozlar </a:t>
            </a:r>
            <a:r>
              <a:rPr lang="tr-TR" dirty="0" err="1">
                <a:sym typeface="Wingdings" panose="05000000000000000000" pitchFamily="2" charset="2"/>
              </a:rPr>
              <a:t>C.albicans</a:t>
            </a:r>
            <a:endParaRPr lang="tr-TR" dirty="0">
              <a:sym typeface="Wingdings" panose="05000000000000000000" pitchFamily="2" charset="2"/>
            </a:endParaRPr>
          </a:p>
          <a:p>
            <a:pPr marL="0" indent="0">
              <a:buNone/>
            </a:pPr>
            <a:r>
              <a:rPr lang="tr-TR" b="0" i="0">
                <a:effectLst/>
                <a:latin typeface="Noto Sans" panose="020B0502040504020204" pitchFamily="34" charset="0"/>
                <a:sym typeface="Wingdings" panose="05000000000000000000" pitchFamily="2" charset="2"/>
              </a:rPr>
              <a:t>6)</a:t>
            </a:r>
            <a:r>
              <a:rPr lang="tr-TR" b="0" i="0">
                <a:effectLst/>
                <a:latin typeface="Noto Sans" panose="020B0502040504020204" pitchFamily="34" charset="0"/>
              </a:rPr>
              <a:t>Bağırsak dışı </a:t>
            </a:r>
            <a:r>
              <a:rPr lang="tr-TR" b="0" i="0" err="1">
                <a:effectLst/>
                <a:latin typeface="Noto Sans" panose="020B0502040504020204" pitchFamily="34" charset="0"/>
              </a:rPr>
              <a:t>enfeksiyonlar</a:t>
            </a:r>
            <a:r>
              <a:rPr lang="tr-TR" b="0" i="0" err="1">
                <a:effectLst/>
                <a:latin typeface="Noto Sans" panose="020B0502040504020204" pitchFamily="34" charset="0"/>
                <a:sym typeface="Wingdings" panose="05000000000000000000" pitchFamily="2" charset="2"/>
              </a:rPr>
              <a:t></a:t>
            </a:r>
            <a:r>
              <a:rPr lang="tr-TR" b="0" i="0" err="1">
                <a:effectLst/>
                <a:latin typeface="Noto Sans" panose="020B0502040504020204" pitchFamily="34" charset="0"/>
              </a:rPr>
              <a:t>orta</a:t>
            </a:r>
            <a:r>
              <a:rPr lang="tr-TR" b="0" i="0">
                <a:effectLst/>
                <a:latin typeface="Noto Sans" panose="020B0502040504020204" pitchFamily="34" charset="0"/>
              </a:rPr>
              <a:t> kulak iltihabı, idrar yolu enfeksiyonları ve pnömoni gibi genellikle hafif ve kendiliğinden sınırlı olan ve ateş veya kusmayla birlikte görülen, kansız akut ishale neden olabilir.</a:t>
            </a:r>
            <a:endParaRPr lang="tr-TR" dirty="0"/>
          </a:p>
          <a:p>
            <a:endParaRPr lang="tr-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174838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8663C2-63E5-1743-3DE5-38F23B9B6A26}"/>
              </a:ext>
            </a:extLst>
          </p:cNvPr>
          <p:cNvSpPr>
            <a:spLocks noGrp="1"/>
          </p:cNvSpPr>
          <p:nvPr>
            <p:ph type="title"/>
          </p:nvPr>
        </p:nvSpPr>
        <p:spPr>
          <a:xfrm>
            <a:off x="1333502" y="609600"/>
            <a:ext cx="8596668" cy="1320800"/>
          </a:xfrm>
        </p:spPr>
        <p:txBody>
          <a:bodyPr>
            <a:normAutofit/>
          </a:bodyPr>
          <a:lstStyle/>
          <a:p>
            <a:r>
              <a:rPr lang="tr-TR" dirty="0"/>
              <a:t>Çocuklarda Akut İshal Nedenleri</a:t>
            </a:r>
            <a:br>
              <a:rPr lang="tr-TR" dirty="0"/>
            </a:br>
            <a:r>
              <a:rPr lang="tr-TR" dirty="0"/>
              <a:t>Enfeksiyöz olmayan nedenler</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F457B44B-ABE6-A415-142C-F86EA4ADF03A}"/>
              </a:ext>
            </a:extLst>
          </p:cNvPr>
          <p:cNvSpPr>
            <a:spLocks noGrp="1"/>
          </p:cNvSpPr>
          <p:nvPr>
            <p:ph idx="1"/>
          </p:nvPr>
        </p:nvSpPr>
        <p:spPr>
          <a:xfrm>
            <a:off x="1333502" y="2160589"/>
            <a:ext cx="8596668" cy="3880773"/>
          </a:xfrm>
        </p:spPr>
        <p:txBody>
          <a:bodyPr>
            <a:normAutofit/>
          </a:bodyPr>
          <a:lstStyle/>
          <a:p>
            <a:pPr marL="0" indent="0">
              <a:buNone/>
            </a:pPr>
            <a:r>
              <a:rPr lang="tr-TR" b="0" i="0" dirty="0">
                <a:effectLst/>
                <a:latin typeface="Noto Sans" panose="020B0502040504020204" pitchFamily="34" charset="0"/>
              </a:rPr>
              <a:t>1) Antibiyotikle ilişkili ishal (AAD), </a:t>
            </a:r>
            <a:r>
              <a:rPr lang="tr-TR" b="0" i="0" strike="noStrike" dirty="0">
                <a:solidFill>
                  <a:schemeClr val="tx1"/>
                </a:solidFill>
                <a:effectLst/>
                <a:latin typeface="Noto Sans" panose="020B0502040504020204" pitchFamily="34" charset="0"/>
                <a:hlinkClick r:id="rId2">
                  <a:extLst>
                    <a:ext uri="{A12FA001-AC4F-418D-AE19-62706E023703}">
                      <ahyp:hlinkClr xmlns:ahyp="http://schemas.microsoft.com/office/drawing/2018/hyperlinkcolor" val="tx"/>
                    </a:ext>
                  </a:extLst>
                </a:hlinkClick>
              </a:rPr>
              <a:t>amoksisilin</a:t>
            </a:r>
            <a:r>
              <a:rPr lang="tr-TR" b="0" i="0" dirty="0">
                <a:effectLst/>
                <a:latin typeface="Noto Sans" panose="020B0502040504020204" pitchFamily="34" charset="0"/>
              </a:rPr>
              <a:t> , </a:t>
            </a:r>
            <a:r>
              <a:rPr lang="tr-TR" b="0" i="0" dirty="0" err="1">
                <a:effectLst/>
                <a:latin typeface="Noto Sans" panose="020B0502040504020204" pitchFamily="34" charset="0"/>
              </a:rPr>
              <a:t>klavulanik</a:t>
            </a:r>
            <a:r>
              <a:rPr lang="tr-TR" b="0" i="0" dirty="0">
                <a:effectLst/>
                <a:latin typeface="Noto Sans" panose="020B0502040504020204" pitchFamily="34" charset="0"/>
              </a:rPr>
              <a:t> asitli amoksisilin, sefalosporinler ve </a:t>
            </a:r>
            <a:r>
              <a:rPr lang="tr-TR" b="0" i="0" u="none" strike="noStrike" dirty="0" err="1">
                <a:solidFill>
                  <a:schemeClr val="tx1"/>
                </a:solidFill>
                <a:effectLst/>
                <a:latin typeface="Noto Sans" panose="020B0502040504020204" pitchFamily="34" charset="0"/>
                <a:hlinkClick r:id="rId3">
                  <a:extLst>
                    <a:ext uri="{A12FA001-AC4F-418D-AE19-62706E023703}">
                      <ahyp:hlinkClr xmlns:ahyp="http://schemas.microsoft.com/office/drawing/2018/hyperlinkcolor" val="tx"/>
                    </a:ext>
                  </a:extLst>
                </a:hlinkClick>
              </a:rPr>
              <a:t>klindamisin</a:t>
            </a:r>
            <a:r>
              <a:rPr lang="tr-TR" b="0" i="0" dirty="0">
                <a:effectLst/>
                <a:latin typeface="Noto Sans" panose="020B0502040504020204" pitchFamily="34" charset="0"/>
              </a:rPr>
              <a:t> dahil olmak üzere çocuklara reçete edilen birçok antibiyotikle yaygın olarak görülür .</a:t>
            </a:r>
          </a:p>
          <a:p>
            <a:r>
              <a:rPr lang="tr-TR" b="0" i="0" dirty="0">
                <a:effectLst/>
                <a:latin typeface="Noto Sans" panose="020B0502040504020204" pitchFamily="34" charset="0"/>
              </a:rPr>
              <a:t> Bir prospektif seride, iki yaşından küçük çocukların %18'inde antibiyotik kullanımıyla ilişkili ishal gelişti.</a:t>
            </a:r>
          </a:p>
          <a:p>
            <a:r>
              <a:rPr lang="tr-TR" b="0" i="0" dirty="0">
                <a:effectLst/>
                <a:latin typeface="Noto Sans" panose="020B0502040504020204" pitchFamily="34" charset="0"/>
              </a:rPr>
              <a:t> </a:t>
            </a:r>
            <a:r>
              <a:rPr lang="tr-TR" b="0" i="0" dirty="0" err="1">
                <a:effectLst/>
                <a:latin typeface="Noto Sans" panose="020B0502040504020204" pitchFamily="34" charset="0"/>
              </a:rPr>
              <a:t>AAD'nin</a:t>
            </a:r>
            <a:r>
              <a:rPr lang="tr-TR" b="0" i="0" dirty="0">
                <a:effectLst/>
                <a:latin typeface="Noto Sans" panose="020B0502040504020204" pitchFamily="34" charset="0"/>
              </a:rPr>
              <a:t> patofizyolojisi yeterince anlaşılmamıştır ancak muhtemelen </a:t>
            </a:r>
            <a:r>
              <a:rPr lang="tr-TR" b="0" i="0" dirty="0" err="1">
                <a:effectLst/>
                <a:latin typeface="Noto Sans" panose="020B0502040504020204" pitchFamily="34" charset="0"/>
              </a:rPr>
              <a:t>enteropatojenlerin</a:t>
            </a:r>
            <a:r>
              <a:rPr lang="tr-TR" b="0" i="0" dirty="0">
                <a:effectLst/>
                <a:latin typeface="Noto Sans" panose="020B0502040504020204" pitchFamily="34" charset="0"/>
              </a:rPr>
              <a:t> aşırı çoğalmasıyla </a:t>
            </a:r>
            <a:r>
              <a:rPr lang="tr-TR" b="0" i="0" dirty="0" err="1">
                <a:effectLst/>
                <a:latin typeface="Noto Sans" panose="020B0502040504020204" pitchFamily="34" charset="0"/>
              </a:rPr>
              <a:t>fekal</a:t>
            </a:r>
            <a:r>
              <a:rPr lang="tr-TR" b="0" i="0" dirty="0">
                <a:effectLst/>
                <a:latin typeface="Noto Sans" panose="020B0502040504020204" pitchFamily="34" charset="0"/>
              </a:rPr>
              <a:t> floranın bozulmasıyla ilişkilidir.</a:t>
            </a:r>
          </a:p>
          <a:p>
            <a:r>
              <a:rPr lang="tr-TR" b="0" i="0" dirty="0">
                <a:effectLst/>
                <a:latin typeface="Noto Sans" panose="020B0502040504020204" pitchFamily="34" charset="0"/>
              </a:rPr>
              <a:t> </a:t>
            </a:r>
            <a:r>
              <a:rPr lang="tr-TR" b="0" i="1" dirty="0">
                <a:effectLst/>
                <a:latin typeface="Noto Sans" panose="020B0502040504020204" pitchFamily="34" charset="0"/>
              </a:rPr>
              <a:t>C. </a:t>
            </a:r>
            <a:r>
              <a:rPr lang="tr-TR" b="0" i="1" dirty="0" err="1">
                <a:effectLst/>
                <a:latin typeface="Noto Sans" panose="020B0502040504020204" pitchFamily="34" charset="0"/>
              </a:rPr>
              <a:t>difficile</a:t>
            </a:r>
            <a:r>
              <a:rPr lang="tr-TR" b="0" i="1" dirty="0">
                <a:effectLst/>
                <a:latin typeface="Noto Sans" panose="020B0502040504020204" pitchFamily="34" charset="0"/>
              </a:rPr>
              <a:t>,</a:t>
            </a:r>
            <a:r>
              <a:rPr lang="tr-TR" b="0" i="0" dirty="0">
                <a:effectLst/>
                <a:latin typeface="Noto Sans" panose="020B0502040504020204" pitchFamily="34" charset="0"/>
              </a:rPr>
              <a:t> AAD ile en çok ilişkili olan ve ciddi sonuçlar için en büyük potansiyele sahip olan spesifik patojendir. </a:t>
            </a:r>
            <a:endParaRPr lang="tr-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167257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FB4BDB-1896-E390-B40F-54AADCA46230}"/>
              </a:ext>
            </a:extLst>
          </p:cNvPr>
          <p:cNvSpPr>
            <a:spLocks noGrp="1"/>
          </p:cNvSpPr>
          <p:nvPr>
            <p:ph type="title"/>
          </p:nvPr>
        </p:nvSpPr>
        <p:spPr>
          <a:xfrm>
            <a:off x="1333502" y="609600"/>
            <a:ext cx="8596668" cy="1320800"/>
          </a:xfrm>
        </p:spPr>
        <p:txBody>
          <a:bodyPr>
            <a:normAutofit/>
          </a:bodyPr>
          <a:lstStyle/>
          <a:p>
            <a:r>
              <a:rPr lang="tr-TR" dirty="0"/>
              <a:t>Çocuklarda Akut İshal Nedenleri</a:t>
            </a:r>
            <a:br>
              <a:rPr lang="tr-TR" dirty="0"/>
            </a:br>
            <a:r>
              <a:rPr lang="tr-TR" dirty="0"/>
              <a:t>Enfeksiyöz olmayan nedenler</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15F41B1F-2B91-4458-8C1E-210AED937D0A}"/>
              </a:ext>
            </a:extLst>
          </p:cNvPr>
          <p:cNvSpPr>
            <a:spLocks noGrp="1"/>
          </p:cNvSpPr>
          <p:nvPr>
            <p:ph idx="1"/>
          </p:nvPr>
        </p:nvSpPr>
        <p:spPr>
          <a:xfrm>
            <a:off x="1333502" y="2160589"/>
            <a:ext cx="8596668" cy="3880773"/>
          </a:xfrm>
        </p:spPr>
        <p:txBody>
          <a:bodyPr>
            <a:normAutofit/>
          </a:bodyPr>
          <a:lstStyle/>
          <a:p>
            <a:pPr marL="0" indent="0">
              <a:buNone/>
            </a:pPr>
            <a:r>
              <a:rPr lang="tr-TR" dirty="0"/>
              <a:t>2)İlaç kullanımı:</a:t>
            </a:r>
          </a:p>
          <a:p>
            <a:pPr marL="0" indent="0">
              <a:buNone/>
            </a:pPr>
            <a:r>
              <a:rPr lang="tr-TR" dirty="0"/>
              <a:t>Laksatifler , magnezyum, </a:t>
            </a:r>
            <a:r>
              <a:rPr lang="tr-TR" dirty="0" err="1"/>
              <a:t>opiyat</a:t>
            </a:r>
            <a:endParaRPr lang="tr-TR" dirty="0"/>
          </a:p>
          <a:p>
            <a:pPr marL="0" indent="0">
              <a:buNone/>
            </a:pPr>
            <a:endParaRPr lang="tr-TR" dirty="0"/>
          </a:p>
          <a:p>
            <a:pPr marL="0" indent="0">
              <a:buNone/>
            </a:pPr>
            <a:r>
              <a:rPr lang="tr-TR" dirty="0"/>
              <a:t>3)Besin alerjisi</a:t>
            </a:r>
          </a:p>
          <a:p>
            <a:pPr marL="0" indent="0">
              <a:buNone/>
            </a:pPr>
            <a:endParaRPr lang="tr-TR" dirty="0"/>
          </a:p>
          <a:p>
            <a:pPr marL="0" indent="0">
              <a:buNone/>
            </a:pPr>
            <a:r>
              <a:rPr lang="tr-TR" dirty="0"/>
              <a:t>4)Akut apandisit, </a:t>
            </a:r>
            <a:r>
              <a:rPr lang="tr-TR" dirty="0" err="1"/>
              <a:t>İnvajinasyon</a:t>
            </a:r>
            <a:endParaRPr lang="tr-TR" dirty="0"/>
          </a:p>
          <a:p>
            <a:endParaRPr lang="tr-TR"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69058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078A3-B73C-450D-296A-004B3837102B}"/>
              </a:ext>
            </a:extLst>
          </p:cNvPr>
          <p:cNvSpPr>
            <a:spLocks noGrp="1"/>
          </p:cNvSpPr>
          <p:nvPr>
            <p:ph type="title"/>
          </p:nvPr>
        </p:nvSpPr>
        <p:spPr/>
        <p:txBody>
          <a:bodyPr/>
          <a:lstStyle/>
          <a:p>
            <a:r>
              <a:rPr lang="tr-TR" dirty="0"/>
              <a:t>Çocuklarda akut ishal</a:t>
            </a:r>
          </a:p>
        </p:txBody>
      </p:sp>
      <p:pic>
        <p:nvPicPr>
          <p:cNvPr id="5" name="İçerik Yer Tutucusu 4">
            <a:extLst>
              <a:ext uri="{FF2B5EF4-FFF2-40B4-BE49-F238E27FC236}">
                <a16:creationId xmlns:a16="http://schemas.microsoft.com/office/drawing/2014/main" id="{BE137039-3A43-01E1-AE9A-25733C0E799E}"/>
              </a:ext>
            </a:extLst>
          </p:cNvPr>
          <p:cNvPicPr>
            <a:picLocks noGrp="1" noChangeAspect="1"/>
          </p:cNvPicPr>
          <p:nvPr>
            <p:ph idx="1"/>
          </p:nvPr>
        </p:nvPicPr>
        <p:blipFill>
          <a:blip r:embed="rId2"/>
          <a:stretch>
            <a:fillRect/>
          </a:stretch>
        </p:blipFill>
        <p:spPr>
          <a:xfrm>
            <a:off x="1075267" y="1476439"/>
            <a:ext cx="10312399" cy="5016436"/>
          </a:xfrm>
        </p:spPr>
      </p:pic>
    </p:spTree>
    <p:extLst>
      <p:ext uri="{BB962C8B-B14F-4D97-AF65-F5344CB8AC3E}">
        <p14:creationId xmlns:p14="http://schemas.microsoft.com/office/powerpoint/2010/main" val="795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AE480D5-C5CE-D7D2-44A8-B5F5859DFB00}"/>
              </a:ext>
            </a:extLst>
          </p:cNvPr>
          <p:cNvSpPr>
            <a:spLocks noGrp="1"/>
          </p:cNvSpPr>
          <p:nvPr>
            <p:ph type="title"/>
          </p:nvPr>
        </p:nvSpPr>
        <p:spPr>
          <a:xfrm>
            <a:off x="1333502" y="609600"/>
            <a:ext cx="8596668" cy="1320800"/>
          </a:xfrm>
        </p:spPr>
        <p:txBody>
          <a:bodyPr>
            <a:normAutofit/>
          </a:bodyPr>
          <a:lstStyle/>
          <a:p>
            <a:r>
              <a:rPr lang="tr-TR" dirty="0"/>
              <a:t>Çocuklarda Kronik İshal Nedenleri</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D59EC12F-DA19-5B34-6953-9DB3916316D8}"/>
              </a:ext>
            </a:extLst>
          </p:cNvPr>
          <p:cNvSpPr>
            <a:spLocks noGrp="1"/>
          </p:cNvSpPr>
          <p:nvPr>
            <p:ph idx="1"/>
          </p:nvPr>
        </p:nvSpPr>
        <p:spPr>
          <a:xfrm>
            <a:off x="1333502" y="1554481"/>
            <a:ext cx="9375138" cy="4486882"/>
          </a:xfrm>
        </p:spPr>
        <p:txBody>
          <a:bodyPr>
            <a:normAutofit/>
          </a:bodyPr>
          <a:lstStyle/>
          <a:p>
            <a:pPr>
              <a:lnSpc>
                <a:spcPct val="90000"/>
              </a:lnSpc>
            </a:pPr>
            <a:endParaRPr lang="tr-TR" sz="1100" dirty="0"/>
          </a:p>
          <a:p>
            <a:pPr>
              <a:lnSpc>
                <a:spcPct val="90000"/>
              </a:lnSpc>
            </a:pPr>
            <a:endParaRPr lang="tr-TR" sz="1100" dirty="0"/>
          </a:p>
          <a:p>
            <a:pPr marL="0" indent="0">
              <a:lnSpc>
                <a:spcPct val="90000"/>
              </a:lnSpc>
              <a:buNone/>
            </a:pPr>
            <a:r>
              <a:rPr lang="tr-TR" dirty="0"/>
              <a:t>1. Enfeksiyöz Nedenler	</a:t>
            </a:r>
          </a:p>
          <a:p>
            <a:pPr>
              <a:lnSpc>
                <a:spcPct val="90000"/>
              </a:lnSpc>
            </a:pPr>
            <a:r>
              <a:rPr lang="tr-TR" dirty="0" err="1"/>
              <a:t>Giardia</a:t>
            </a:r>
            <a:r>
              <a:rPr lang="tr-TR" dirty="0"/>
              <a:t> </a:t>
            </a:r>
            <a:r>
              <a:rPr lang="tr-TR" dirty="0" err="1"/>
              <a:t>lamblia</a:t>
            </a:r>
            <a:r>
              <a:rPr lang="tr-TR" dirty="0"/>
              <a:t> gibi parazit enfeksiyonları	</a:t>
            </a:r>
          </a:p>
          <a:p>
            <a:pPr>
              <a:lnSpc>
                <a:spcPct val="90000"/>
              </a:lnSpc>
            </a:pPr>
            <a:r>
              <a:rPr lang="tr-TR" dirty="0"/>
              <a:t>Kronik bakteriyel enfeksiyonlar (ör. Salmonella, </a:t>
            </a:r>
            <a:r>
              <a:rPr lang="tr-TR" dirty="0" err="1"/>
              <a:t>Campylobacter</a:t>
            </a:r>
            <a:r>
              <a:rPr lang="tr-TR" dirty="0"/>
              <a:t>)	</a:t>
            </a:r>
          </a:p>
          <a:p>
            <a:pPr>
              <a:lnSpc>
                <a:spcPct val="90000"/>
              </a:lnSpc>
            </a:pPr>
            <a:r>
              <a:rPr lang="tr-TR" dirty="0"/>
              <a:t>Virüslerin yol açtığı kalıcı enfeksiyonlar (ör. bağışıklık sistemi zayıf çocuklarda </a:t>
            </a:r>
            <a:r>
              <a:rPr lang="tr-TR" dirty="0" err="1"/>
              <a:t>rotavirüs</a:t>
            </a:r>
            <a:r>
              <a:rPr lang="tr-TR" dirty="0"/>
              <a:t>)</a:t>
            </a:r>
          </a:p>
          <a:p>
            <a:pPr marL="0" indent="0">
              <a:lnSpc>
                <a:spcPct val="90000"/>
              </a:lnSpc>
              <a:buNone/>
            </a:pPr>
            <a:r>
              <a:rPr lang="tr-TR" dirty="0"/>
              <a:t>2. </a:t>
            </a:r>
            <a:r>
              <a:rPr lang="tr-TR" dirty="0" err="1"/>
              <a:t>Malabsorpsiyon</a:t>
            </a:r>
            <a:r>
              <a:rPr lang="tr-TR" dirty="0"/>
              <a:t> Bozuklukları	</a:t>
            </a:r>
          </a:p>
          <a:p>
            <a:pPr>
              <a:lnSpc>
                <a:spcPct val="90000"/>
              </a:lnSpc>
            </a:pPr>
            <a:r>
              <a:rPr lang="tr-TR" dirty="0"/>
              <a:t>Çölyak hastalığı	</a:t>
            </a:r>
          </a:p>
          <a:p>
            <a:pPr>
              <a:lnSpc>
                <a:spcPct val="90000"/>
              </a:lnSpc>
            </a:pPr>
            <a:r>
              <a:rPr lang="tr-TR" dirty="0"/>
              <a:t>Laktoz intoleransı	</a:t>
            </a:r>
          </a:p>
          <a:p>
            <a:pPr>
              <a:lnSpc>
                <a:spcPct val="90000"/>
              </a:lnSpc>
            </a:pPr>
            <a:r>
              <a:rPr lang="tr-TR" dirty="0"/>
              <a:t>Pankreas yetersizliği (ör. kistik fibrozis)	</a:t>
            </a:r>
          </a:p>
          <a:p>
            <a:pPr>
              <a:lnSpc>
                <a:spcPct val="90000"/>
              </a:lnSpc>
            </a:pPr>
            <a:r>
              <a:rPr lang="tr-TR" dirty="0"/>
              <a:t>Protein enerji </a:t>
            </a:r>
            <a:r>
              <a:rPr lang="tr-TR" dirty="0" err="1"/>
              <a:t>malabsorpsiyonu</a:t>
            </a:r>
            <a:endParaRPr lang="tr-TR" dirty="0"/>
          </a:p>
          <a:p>
            <a:pPr>
              <a:lnSpc>
                <a:spcPct val="90000"/>
              </a:lnSpc>
            </a:pPr>
            <a:endParaRPr lang="tr-TR" sz="1100" dirty="0"/>
          </a:p>
          <a:p>
            <a:pPr>
              <a:lnSpc>
                <a:spcPct val="90000"/>
              </a:lnSpc>
            </a:pPr>
            <a:endParaRPr lang="tr-TR" sz="1100" dirty="0"/>
          </a:p>
          <a:p>
            <a:pPr>
              <a:lnSpc>
                <a:spcPct val="90000"/>
              </a:lnSpc>
            </a:pPr>
            <a:endParaRPr lang="tr-TR" sz="11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8885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6BA61-9D87-A19B-4C27-EC5EDBD06F6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5E571B1-A203-C561-6A50-DF920D68ED9F}"/>
              </a:ext>
            </a:extLst>
          </p:cNvPr>
          <p:cNvSpPr>
            <a:spLocks noGrp="1"/>
          </p:cNvSpPr>
          <p:nvPr>
            <p:ph type="title"/>
          </p:nvPr>
        </p:nvSpPr>
        <p:spPr>
          <a:xfrm>
            <a:off x="1333502" y="609600"/>
            <a:ext cx="8596668" cy="1320800"/>
          </a:xfrm>
        </p:spPr>
        <p:txBody>
          <a:bodyPr>
            <a:normAutofit/>
          </a:bodyPr>
          <a:lstStyle/>
          <a:p>
            <a:r>
              <a:rPr lang="tr-TR" dirty="0"/>
              <a:t>Çocuklarda Kronik İshal Nedenleri</a:t>
            </a:r>
          </a:p>
        </p:txBody>
      </p:sp>
      <p:sp>
        <p:nvSpPr>
          <p:cNvPr id="3" name="İçerik Yer Tutucusu 2">
            <a:extLst>
              <a:ext uri="{FF2B5EF4-FFF2-40B4-BE49-F238E27FC236}">
                <a16:creationId xmlns:a16="http://schemas.microsoft.com/office/drawing/2014/main" id="{436F7524-7E60-E139-D27E-329C7224B8AB}"/>
              </a:ext>
            </a:extLst>
          </p:cNvPr>
          <p:cNvSpPr>
            <a:spLocks noGrp="1"/>
          </p:cNvSpPr>
          <p:nvPr>
            <p:ph idx="1"/>
          </p:nvPr>
        </p:nvSpPr>
        <p:spPr>
          <a:xfrm>
            <a:off x="1333502" y="1554481"/>
            <a:ext cx="9375138" cy="4486882"/>
          </a:xfrm>
        </p:spPr>
        <p:txBody>
          <a:bodyPr>
            <a:normAutofit/>
          </a:bodyPr>
          <a:lstStyle/>
          <a:p>
            <a:pPr>
              <a:lnSpc>
                <a:spcPct val="90000"/>
              </a:lnSpc>
            </a:pPr>
            <a:endParaRPr lang="tr-TR" sz="1100" dirty="0"/>
          </a:p>
          <a:p>
            <a:pPr>
              <a:lnSpc>
                <a:spcPct val="90000"/>
              </a:lnSpc>
            </a:pPr>
            <a:endParaRPr lang="tr-TR" sz="1100" dirty="0"/>
          </a:p>
          <a:p>
            <a:pPr marL="0" indent="0">
              <a:lnSpc>
                <a:spcPct val="90000"/>
              </a:lnSpc>
              <a:buNone/>
            </a:pPr>
            <a:r>
              <a:rPr lang="tr-TR" dirty="0"/>
              <a:t>3. </a:t>
            </a:r>
            <a:r>
              <a:rPr lang="tr-TR" dirty="0" err="1"/>
              <a:t>İnflamatuvar</a:t>
            </a:r>
            <a:r>
              <a:rPr lang="tr-TR" dirty="0"/>
              <a:t> Barsak Hastalıkları (IBH)	</a:t>
            </a:r>
          </a:p>
          <a:p>
            <a:pPr>
              <a:lnSpc>
                <a:spcPct val="90000"/>
              </a:lnSpc>
            </a:pPr>
            <a:r>
              <a:rPr lang="tr-TR" dirty="0" err="1"/>
              <a:t>Crohn</a:t>
            </a:r>
            <a:r>
              <a:rPr lang="tr-TR" dirty="0"/>
              <a:t> hastalığı	</a:t>
            </a:r>
          </a:p>
          <a:p>
            <a:pPr>
              <a:lnSpc>
                <a:spcPct val="90000"/>
              </a:lnSpc>
            </a:pPr>
            <a:r>
              <a:rPr lang="tr-TR" dirty="0"/>
              <a:t>Ülseratif kolit</a:t>
            </a:r>
          </a:p>
          <a:p>
            <a:pPr marL="0" indent="0">
              <a:lnSpc>
                <a:spcPct val="90000"/>
              </a:lnSpc>
              <a:buNone/>
            </a:pPr>
            <a:r>
              <a:rPr lang="tr-TR" dirty="0"/>
              <a:t>4. Alerjik ve İmmünolojik Nedenler	</a:t>
            </a:r>
          </a:p>
          <a:p>
            <a:pPr>
              <a:lnSpc>
                <a:spcPct val="90000"/>
              </a:lnSpc>
            </a:pPr>
            <a:r>
              <a:rPr lang="tr-TR" dirty="0"/>
              <a:t>İnek sütü proteini alerjisi	</a:t>
            </a:r>
          </a:p>
          <a:p>
            <a:pPr>
              <a:lnSpc>
                <a:spcPct val="90000"/>
              </a:lnSpc>
            </a:pPr>
            <a:r>
              <a:rPr lang="tr-TR" dirty="0"/>
              <a:t>Gıda intoleransı ve alerjiler	</a:t>
            </a:r>
          </a:p>
          <a:p>
            <a:pPr>
              <a:lnSpc>
                <a:spcPct val="90000"/>
              </a:lnSpc>
            </a:pPr>
            <a:r>
              <a:rPr lang="tr-TR" dirty="0"/>
              <a:t>Bağışıklık sistemi eksiklikleri (ör. selektif IgA eksikliği)</a:t>
            </a:r>
          </a:p>
          <a:p>
            <a:pPr marL="0" indent="0">
              <a:lnSpc>
                <a:spcPct val="90000"/>
              </a:lnSpc>
              <a:buNone/>
            </a:pPr>
            <a:r>
              <a:rPr lang="tr-TR" dirty="0"/>
              <a:t>5. Fonksiyonel Nedenler	</a:t>
            </a:r>
          </a:p>
          <a:p>
            <a:pPr>
              <a:lnSpc>
                <a:spcPct val="90000"/>
              </a:lnSpc>
            </a:pPr>
            <a:r>
              <a:rPr lang="tr-TR" dirty="0" err="1"/>
              <a:t>İrritabl</a:t>
            </a:r>
            <a:r>
              <a:rPr lang="tr-TR" dirty="0"/>
              <a:t> barsak sendromu	</a:t>
            </a:r>
          </a:p>
          <a:p>
            <a:pPr>
              <a:lnSpc>
                <a:spcPct val="90000"/>
              </a:lnSpc>
            </a:pPr>
            <a:r>
              <a:rPr lang="tr-TR" dirty="0" err="1"/>
              <a:t>Toddler</a:t>
            </a:r>
            <a:r>
              <a:rPr lang="tr-TR" dirty="0"/>
              <a:t> diyare (küçük çocuk diyaresi; genelde aşırı meyve suyu tüketimine bağlı)</a:t>
            </a:r>
          </a:p>
          <a:p>
            <a:pPr>
              <a:lnSpc>
                <a:spcPct val="90000"/>
              </a:lnSpc>
            </a:pPr>
            <a:endParaRPr lang="tr-TR" sz="1100" dirty="0"/>
          </a:p>
          <a:p>
            <a:pPr>
              <a:lnSpc>
                <a:spcPct val="90000"/>
              </a:lnSpc>
            </a:pPr>
            <a:endParaRPr lang="tr-TR" sz="1100" dirty="0"/>
          </a:p>
          <a:p>
            <a:pPr>
              <a:lnSpc>
                <a:spcPct val="90000"/>
              </a:lnSpc>
            </a:pPr>
            <a:endParaRPr lang="tr-TR" sz="1100" dirty="0"/>
          </a:p>
        </p:txBody>
      </p:sp>
    </p:spTree>
    <p:extLst>
      <p:ext uri="{BB962C8B-B14F-4D97-AF65-F5344CB8AC3E}">
        <p14:creationId xmlns:p14="http://schemas.microsoft.com/office/powerpoint/2010/main" val="91369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FFEE819-B04D-783B-E23C-B486F2231C77}"/>
              </a:ext>
            </a:extLst>
          </p:cNvPr>
          <p:cNvSpPr>
            <a:spLocks noGrp="1"/>
          </p:cNvSpPr>
          <p:nvPr>
            <p:ph type="title"/>
          </p:nvPr>
        </p:nvSpPr>
        <p:spPr>
          <a:xfrm>
            <a:off x="1333502" y="609600"/>
            <a:ext cx="8596668" cy="1320800"/>
          </a:xfrm>
        </p:spPr>
        <p:txBody>
          <a:bodyPr>
            <a:normAutofit/>
          </a:bodyPr>
          <a:lstStyle/>
          <a:p>
            <a:r>
              <a:rPr lang="tr-TR" dirty="0"/>
              <a:t>Çocuklarda Kronik İshal Nedenleri</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39B5AEC7-D64D-D3F2-EA8A-4096D2048BA9}"/>
              </a:ext>
            </a:extLst>
          </p:cNvPr>
          <p:cNvSpPr>
            <a:spLocks noGrp="1"/>
          </p:cNvSpPr>
          <p:nvPr>
            <p:ph idx="1"/>
          </p:nvPr>
        </p:nvSpPr>
        <p:spPr>
          <a:xfrm>
            <a:off x="1333502" y="1565092"/>
            <a:ext cx="9629138" cy="4751042"/>
          </a:xfrm>
        </p:spPr>
        <p:txBody>
          <a:bodyPr>
            <a:normAutofit/>
          </a:bodyPr>
          <a:lstStyle/>
          <a:p>
            <a:pPr marL="0" indent="0">
              <a:lnSpc>
                <a:spcPct val="90000"/>
              </a:lnSpc>
              <a:buNone/>
            </a:pPr>
            <a:endParaRPr lang="tr-TR" dirty="0"/>
          </a:p>
          <a:p>
            <a:pPr marL="0" indent="0">
              <a:lnSpc>
                <a:spcPct val="90000"/>
              </a:lnSpc>
              <a:buNone/>
            </a:pPr>
            <a:r>
              <a:rPr lang="tr-TR" dirty="0"/>
              <a:t>6. Metabolik ve Sistemik Hastalıklar	</a:t>
            </a:r>
          </a:p>
          <a:p>
            <a:pPr>
              <a:lnSpc>
                <a:spcPct val="90000"/>
              </a:lnSpc>
            </a:pPr>
            <a:r>
              <a:rPr lang="tr-TR" dirty="0"/>
              <a:t>Hipotiroidi veya hipertiroidi	</a:t>
            </a:r>
          </a:p>
          <a:p>
            <a:pPr>
              <a:lnSpc>
                <a:spcPct val="90000"/>
              </a:lnSpc>
            </a:pPr>
            <a:r>
              <a:rPr lang="tr-TR" dirty="0"/>
              <a:t>Adrenalin yetmezliği	</a:t>
            </a:r>
          </a:p>
          <a:p>
            <a:pPr>
              <a:lnSpc>
                <a:spcPct val="90000"/>
              </a:lnSpc>
            </a:pPr>
            <a:r>
              <a:rPr lang="tr-TR" dirty="0"/>
              <a:t>Fruktoz intoleransı veya diğer karbonhidrat metabolizma bozuklukları</a:t>
            </a:r>
          </a:p>
          <a:p>
            <a:pPr marL="0" indent="0">
              <a:lnSpc>
                <a:spcPct val="90000"/>
              </a:lnSpc>
              <a:buNone/>
            </a:pPr>
            <a:r>
              <a:rPr lang="tr-TR" dirty="0"/>
              <a:t>7. Diğer Nedenler	</a:t>
            </a:r>
          </a:p>
          <a:p>
            <a:pPr>
              <a:lnSpc>
                <a:spcPct val="90000"/>
              </a:lnSpc>
            </a:pPr>
            <a:r>
              <a:rPr lang="tr-TR" dirty="0"/>
              <a:t>İlaçlara bağlı yan etkiler (ör. uzun süreli antibiyotik kullanımı)	</a:t>
            </a:r>
          </a:p>
          <a:p>
            <a:pPr>
              <a:lnSpc>
                <a:spcPct val="90000"/>
              </a:lnSpc>
            </a:pPr>
            <a:r>
              <a:rPr lang="tr-TR" dirty="0"/>
              <a:t>Radyasyon enteriti	</a:t>
            </a:r>
          </a:p>
          <a:p>
            <a:pPr>
              <a:lnSpc>
                <a:spcPct val="90000"/>
              </a:lnSpc>
            </a:pPr>
            <a:r>
              <a:rPr lang="tr-TR" dirty="0"/>
              <a:t>Kronik ishal ve </a:t>
            </a:r>
            <a:r>
              <a:rPr lang="tr-TR" dirty="0" err="1"/>
              <a:t>malabsorpsiyon</a:t>
            </a:r>
            <a:r>
              <a:rPr lang="tr-TR" dirty="0"/>
              <a:t> sendromları (ör. kısa bağırsak sendromu)</a:t>
            </a:r>
          </a:p>
          <a:p>
            <a:pPr>
              <a:lnSpc>
                <a:spcPct val="90000"/>
              </a:lnSpc>
            </a:pPr>
            <a:endParaRPr lang="tr-TR" sz="9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298201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ABEA5F-C85D-23F5-CF83-11DC39FF1297}"/>
              </a:ext>
            </a:extLst>
          </p:cNvPr>
          <p:cNvSpPr>
            <a:spLocks noGrp="1"/>
          </p:cNvSpPr>
          <p:nvPr>
            <p:ph type="title"/>
          </p:nvPr>
        </p:nvSpPr>
        <p:spPr>
          <a:xfrm>
            <a:off x="657014" y="390214"/>
            <a:ext cx="8596668" cy="1320800"/>
          </a:xfrm>
        </p:spPr>
        <p:txBody>
          <a:bodyPr/>
          <a:lstStyle/>
          <a:p>
            <a:r>
              <a:rPr lang="tr-TR" dirty="0"/>
              <a:t>Çocuklarda kronik ishal</a:t>
            </a:r>
          </a:p>
        </p:txBody>
      </p:sp>
      <p:pic>
        <p:nvPicPr>
          <p:cNvPr id="5" name="İçerik Yer Tutucusu 4">
            <a:extLst>
              <a:ext uri="{FF2B5EF4-FFF2-40B4-BE49-F238E27FC236}">
                <a16:creationId xmlns:a16="http://schemas.microsoft.com/office/drawing/2014/main" id="{A66B27BA-0449-BFC2-16EC-2E411509876D}"/>
              </a:ext>
            </a:extLst>
          </p:cNvPr>
          <p:cNvPicPr>
            <a:picLocks noGrp="1" noChangeAspect="1"/>
          </p:cNvPicPr>
          <p:nvPr>
            <p:ph idx="1"/>
          </p:nvPr>
        </p:nvPicPr>
        <p:blipFill>
          <a:blip r:embed="rId2"/>
          <a:stretch>
            <a:fillRect/>
          </a:stretch>
        </p:blipFill>
        <p:spPr>
          <a:xfrm>
            <a:off x="1647010" y="1050614"/>
            <a:ext cx="8596668" cy="3867245"/>
          </a:xfrm>
        </p:spPr>
      </p:pic>
      <p:pic>
        <p:nvPicPr>
          <p:cNvPr id="7" name="Resim 6">
            <a:extLst>
              <a:ext uri="{FF2B5EF4-FFF2-40B4-BE49-F238E27FC236}">
                <a16:creationId xmlns:a16="http://schemas.microsoft.com/office/drawing/2014/main" id="{0F3A6A94-1FE8-8A43-5F62-483B1AF5289E}"/>
              </a:ext>
            </a:extLst>
          </p:cNvPr>
          <p:cNvPicPr>
            <a:picLocks noChangeAspect="1"/>
          </p:cNvPicPr>
          <p:nvPr/>
        </p:nvPicPr>
        <p:blipFill>
          <a:blip r:embed="rId3"/>
          <a:stretch>
            <a:fillRect/>
          </a:stretch>
        </p:blipFill>
        <p:spPr>
          <a:xfrm>
            <a:off x="2308679" y="5657821"/>
            <a:ext cx="4160881" cy="662997"/>
          </a:xfrm>
          <a:prstGeom prst="rect">
            <a:avLst/>
          </a:prstGeom>
        </p:spPr>
      </p:pic>
      <p:pic>
        <p:nvPicPr>
          <p:cNvPr id="11" name="Resim 10">
            <a:extLst>
              <a:ext uri="{FF2B5EF4-FFF2-40B4-BE49-F238E27FC236}">
                <a16:creationId xmlns:a16="http://schemas.microsoft.com/office/drawing/2014/main" id="{B89E14F1-C58A-7F1A-6150-6CD6A8F5F0D1}"/>
              </a:ext>
            </a:extLst>
          </p:cNvPr>
          <p:cNvPicPr>
            <a:picLocks noChangeAspect="1"/>
          </p:cNvPicPr>
          <p:nvPr/>
        </p:nvPicPr>
        <p:blipFill>
          <a:blip r:embed="rId4"/>
          <a:stretch>
            <a:fillRect/>
          </a:stretch>
        </p:blipFill>
        <p:spPr>
          <a:xfrm>
            <a:off x="4599380" y="1422807"/>
            <a:ext cx="3162574" cy="388654"/>
          </a:xfrm>
          <a:prstGeom prst="rect">
            <a:avLst/>
          </a:prstGeom>
        </p:spPr>
      </p:pic>
    </p:spTree>
    <p:extLst>
      <p:ext uri="{BB962C8B-B14F-4D97-AF65-F5344CB8AC3E}">
        <p14:creationId xmlns:p14="http://schemas.microsoft.com/office/powerpoint/2010/main" val="40832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B27AA7-DFB9-B7C0-95FC-BFF79BB80B5B}"/>
              </a:ext>
            </a:extLst>
          </p:cNvPr>
          <p:cNvSpPr>
            <a:spLocks noGrp="1"/>
          </p:cNvSpPr>
          <p:nvPr>
            <p:ph type="title"/>
          </p:nvPr>
        </p:nvSpPr>
        <p:spPr/>
        <p:txBody>
          <a:bodyPr/>
          <a:lstStyle/>
          <a:p>
            <a:r>
              <a:rPr lang="tr-TR" dirty="0"/>
              <a:t>Sunum Planı</a:t>
            </a:r>
          </a:p>
        </p:txBody>
      </p:sp>
      <p:sp>
        <p:nvSpPr>
          <p:cNvPr id="3" name="İçerik Yer Tutucusu 2">
            <a:extLst>
              <a:ext uri="{FF2B5EF4-FFF2-40B4-BE49-F238E27FC236}">
                <a16:creationId xmlns:a16="http://schemas.microsoft.com/office/drawing/2014/main" id="{DE7AEAC9-AFD8-3B9F-B136-4A335E900163}"/>
              </a:ext>
            </a:extLst>
          </p:cNvPr>
          <p:cNvSpPr>
            <a:spLocks noGrp="1"/>
          </p:cNvSpPr>
          <p:nvPr>
            <p:ph idx="1"/>
          </p:nvPr>
        </p:nvSpPr>
        <p:spPr>
          <a:xfrm>
            <a:off x="677334" y="1804989"/>
            <a:ext cx="8596668" cy="3880773"/>
          </a:xfrm>
        </p:spPr>
        <p:txBody>
          <a:bodyPr>
            <a:normAutofit fontScale="92500" lnSpcReduction="10000"/>
          </a:bodyPr>
          <a:lstStyle/>
          <a:p>
            <a:r>
              <a:rPr lang="tr-TR" sz="2800" dirty="0"/>
              <a:t>Amaç</a:t>
            </a:r>
          </a:p>
          <a:p>
            <a:r>
              <a:rPr lang="tr-TR" sz="2800" dirty="0"/>
              <a:t>Öğrenim hedefleri</a:t>
            </a:r>
          </a:p>
          <a:p>
            <a:r>
              <a:rPr lang="tr-TR" sz="2800" dirty="0"/>
              <a:t>Tanım</a:t>
            </a:r>
          </a:p>
          <a:p>
            <a:r>
              <a:rPr lang="tr-TR" sz="2800" dirty="0"/>
              <a:t>Etiyoloji</a:t>
            </a:r>
          </a:p>
          <a:p>
            <a:r>
              <a:rPr lang="tr-TR" sz="2800" dirty="0" err="1"/>
              <a:t>Anamnez</a:t>
            </a:r>
            <a:r>
              <a:rPr lang="tr-TR" sz="2800" dirty="0"/>
              <a:t> ve fizik muayene</a:t>
            </a:r>
          </a:p>
          <a:p>
            <a:r>
              <a:rPr lang="tr-TR" sz="2800" dirty="0"/>
              <a:t>Tetkik</a:t>
            </a:r>
          </a:p>
          <a:p>
            <a:r>
              <a:rPr lang="tr-TR" sz="2800" dirty="0"/>
              <a:t>Tedavi planı</a:t>
            </a:r>
          </a:p>
          <a:p>
            <a:r>
              <a:rPr lang="tr-TR" sz="2800" dirty="0"/>
              <a:t>Sevk kriterleri</a:t>
            </a:r>
          </a:p>
          <a:p>
            <a:endParaRPr lang="tr-TR" dirty="0"/>
          </a:p>
        </p:txBody>
      </p:sp>
    </p:spTree>
    <p:extLst>
      <p:ext uri="{BB962C8B-B14F-4D97-AF65-F5344CB8AC3E}">
        <p14:creationId xmlns:p14="http://schemas.microsoft.com/office/powerpoint/2010/main" val="182117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B5A72-DDEC-74DA-9ABA-5B5BBDDE7766}"/>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B9059694-27DC-B6C4-7DAC-BAA260A5A0A7}"/>
              </a:ext>
            </a:extLst>
          </p:cNvPr>
          <p:cNvPicPr>
            <a:picLocks noGrp="1" noChangeAspect="1"/>
          </p:cNvPicPr>
          <p:nvPr>
            <p:ph idx="1"/>
          </p:nvPr>
        </p:nvPicPr>
        <p:blipFill>
          <a:blip r:embed="rId3"/>
          <a:stretch>
            <a:fillRect/>
          </a:stretch>
        </p:blipFill>
        <p:spPr>
          <a:xfrm>
            <a:off x="584200" y="305532"/>
            <a:ext cx="10813287" cy="6246936"/>
          </a:xfrm>
        </p:spPr>
      </p:pic>
    </p:spTree>
    <p:extLst>
      <p:ext uri="{BB962C8B-B14F-4D97-AF65-F5344CB8AC3E}">
        <p14:creationId xmlns:p14="http://schemas.microsoft.com/office/powerpoint/2010/main" val="414352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099307-D349-CAC0-77D1-68CCCD497980}"/>
              </a:ext>
            </a:extLst>
          </p:cNvPr>
          <p:cNvSpPr>
            <a:spLocks noGrp="1"/>
          </p:cNvSpPr>
          <p:nvPr>
            <p:ph type="title"/>
          </p:nvPr>
        </p:nvSpPr>
        <p:spPr/>
        <p:txBody>
          <a:bodyPr/>
          <a:lstStyle/>
          <a:p>
            <a:r>
              <a:rPr lang="tr-TR" dirty="0"/>
              <a:t>Öykü</a:t>
            </a:r>
          </a:p>
        </p:txBody>
      </p:sp>
      <p:sp>
        <p:nvSpPr>
          <p:cNvPr id="3" name="İçerik Yer Tutucusu 2">
            <a:extLst>
              <a:ext uri="{FF2B5EF4-FFF2-40B4-BE49-F238E27FC236}">
                <a16:creationId xmlns:a16="http://schemas.microsoft.com/office/drawing/2014/main" id="{48795F1D-7189-D5FC-4A45-99F2A157751D}"/>
              </a:ext>
            </a:extLst>
          </p:cNvPr>
          <p:cNvSpPr>
            <a:spLocks noGrp="1"/>
          </p:cNvSpPr>
          <p:nvPr>
            <p:ph idx="1"/>
          </p:nvPr>
        </p:nvSpPr>
        <p:spPr>
          <a:xfrm>
            <a:off x="753534" y="1783081"/>
            <a:ext cx="8761306" cy="4537682"/>
          </a:xfrm>
        </p:spPr>
        <p:txBody>
          <a:bodyPr>
            <a:normAutofit/>
          </a:bodyPr>
          <a:lstStyle/>
          <a:p>
            <a:pPr marL="0" indent="0">
              <a:buNone/>
            </a:pPr>
            <a:r>
              <a:rPr lang="tr-TR" dirty="0"/>
              <a:t>1.İshalin Başlangıcı ve Süresi	</a:t>
            </a:r>
          </a:p>
          <a:p>
            <a:r>
              <a:rPr lang="tr-TR" dirty="0"/>
              <a:t>Akut (&lt;14 gün), kronik (&gt;14 gün) ya da tekrarlayıcı mı?	</a:t>
            </a:r>
          </a:p>
          <a:p>
            <a:r>
              <a:rPr lang="tr-TR" dirty="0"/>
              <a:t>İshalin ani mi yoksa yavaş mı başladığı?	</a:t>
            </a:r>
          </a:p>
          <a:p>
            <a:pPr marL="0" indent="0">
              <a:buNone/>
            </a:pPr>
            <a:r>
              <a:rPr lang="tr-TR" dirty="0"/>
              <a:t>2.Dışkı Özellikleri	</a:t>
            </a:r>
          </a:p>
          <a:p>
            <a:r>
              <a:rPr lang="tr-TR" dirty="0"/>
              <a:t>Sulu, kanlı, mukuslu, yağlı veya köpüklü olması.	</a:t>
            </a:r>
          </a:p>
          <a:p>
            <a:r>
              <a:rPr lang="tr-TR" dirty="0"/>
              <a:t>Renk değişikliği (yeşil, siyah veya beyaz dışkı gibi).</a:t>
            </a:r>
          </a:p>
          <a:p>
            <a:pPr marL="0" indent="0">
              <a:buNone/>
            </a:pPr>
            <a:r>
              <a:rPr lang="tr-TR" dirty="0"/>
              <a:t>3.Sıklık ve Miktar	</a:t>
            </a:r>
          </a:p>
          <a:p>
            <a:r>
              <a:rPr lang="tr-TR" dirty="0"/>
              <a:t>Günlük dışkılama sayısı ve miktarı.	</a:t>
            </a:r>
          </a:p>
          <a:p>
            <a:pPr marL="0" indent="0">
              <a:buNone/>
            </a:pPr>
            <a:r>
              <a:rPr lang="tr-TR" dirty="0"/>
              <a:t>	</a:t>
            </a:r>
          </a:p>
        </p:txBody>
      </p:sp>
    </p:spTree>
    <p:extLst>
      <p:ext uri="{BB962C8B-B14F-4D97-AF65-F5344CB8AC3E}">
        <p14:creationId xmlns:p14="http://schemas.microsoft.com/office/powerpoint/2010/main" val="334238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20B5-4D2F-8B66-DCAB-994DB9F316B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AF32CBB-7D2F-C7DA-8645-F66C7932A259}"/>
              </a:ext>
            </a:extLst>
          </p:cNvPr>
          <p:cNvSpPr>
            <a:spLocks noGrp="1"/>
          </p:cNvSpPr>
          <p:nvPr>
            <p:ph type="title"/>
          </p:nvPr>
        </p:nvSpPr>
        <p:spPr/>
        <p:txBody>
          <a:bodyPr/>
          <a:lstStyle/>
          <a:p>
            <a:r>
              <a:rPr lang="tr-TR" dirty="0"/>
              <a:t>Öykü</a:t>
            </a:r>
          </a:p>
        </p:txBody>
      </p:sp>
      <p:sp>
        <p:nvSpPr>
          <p:cNvPr id="3" name="İçerik Yer Tutucusu 2">
            <a:extLst>
              <a:ext uri="{FF2B5EF4-FFF2-40B4-BE49-F238E27FC236}">
                <a16:creationId xmlns:a16="http://schemas.microsoft.com/office/drawing/2014/main" id="{772E9320-6DF8-4AB5-29FC-C32B71A6F53B}"/>
              </a:ext>
            </a:extLst>
          </p:cNvPr>
          <p:cNvSpPr>
            <a:spLocks noGrp="1"/>
          </p:cNvSpPr>
          <p:nvPr>
            <p:ph idx="1"/>
          </p:nvPr>
        </p:nvSpPr>
        <p:spPr>
          <a:xfrm>
            <a:off x="677334" y="1503681"/>
            <a:ext cx="8761306" cy="4537682"/>
          </a:xfrm>
        </p:spPr>
        <p:txBody>
          <a:bodyPr>
            <a:normAutofit/>
          </a:bodyPr>
          <a:lstStyle/>
          <a:p>
            <a:pPr marL="0" indent="0">
              <a:buNone/>
            </a:pPr>
            <a:endParaRPr lang="tr-TR" dirty="0"/>
          </a:p>
          <a:p>
            <a:pPr marL="0" indent="0">
              <a:buNone/>
            </a:pPr>
            <a:r>
              <a:rPr lang="tr-TR" dirty="0"/>
              <a:t>4.Eşlik Eden Belirtiler	</a:t>
            </a:r>
          </a:p>
          <a:p>
            <a:r>
              <a:rPr lang="tr-TR" dirty="0"/>
              <a:t>Kusma, ateş, karın ağrısı, iştahsızlık, kilo kaybı veya huzursuzluk.</a:t>
            </a:r>
          </a:p>
          <a:p>
            <a:r>
              <a:rPr lang="tr-TR" dirty="0"/>
              <a:t>Ağrılı defekasyon  (anal </a:t>
            </a:r>
            <a:r>
              <a:rPr lang="tr-TR" dirty="0" err="1"/>
              <a:t>fissür</a:t>
            </a:r>
            <a:r>
              <a:rPr lang="tr-TR" dirty="0"/>
              <a:t>, IBD)</a:t>
            </a:r>
          </a:p>
          <a:p>
            <a:pPr marL="0" indent="0">
              <a:buNone/>
            </a:pPr>
            <a:r>
              <a:rPr lang="tr-TR" dirty="0"/>
              <a:t>5.Hidratasyon Durumu	</a:t>
            </a:r>
          </a:p>
          <a:p>
            <a:r>
              <a:rPr lang="tr-TR" dirty="0"/>
              <a:t>Ağız kuruluğu, azalmış idrar çıkışı, gözlerde çöküklük, susuzluk hissi.	</a:t>
            </a:r>
          </a:p>
          <a:p>
            <a:pPr marL="0" indent="0">
              <a:buNone/>
            </a:pPr>
            <a:r>
              <a:rPr lang="tr-TR" dirty="0"/>
              <a:t>6.Beslenme Öyküsü	</a:t>
            </a:r>
          </a:p>
          <a:p>
            <a:r>
              <a:rPr lang="tr-TR" dirty="0"/>
              <a:t>Anne sütü alımı, besin intoleransı veya alerjisi.	</a:t>
            </a:r>
          </a:p>
          <a:p>
            <a:r>
              <a:rPr lang="tr-TR" dirty="0"/>
              <a:t>Yeni bir besin ya da seyahat öyküsü.	</a:t>
            </a:r>
          </a:p>
          <a:p>
            <a:pPr marL="0" indent="0">
              <a:buNone/>
            </a:pPr>
            <a:endParaRPr lang="tr-TR" dirty="0"/>
          </a:p>
        </p:txBody>
      </p:sp>
    </p:spTree>
    <p:extLst>
      <p:ext uri="{BB962C8B-B14F-4D97-AF65-F5344CB8AC3E}">
        <p14:creationId xmlns:p14="http://schemas.microsoft.com/office/powerpoint/2010/main" val="262540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B0365-F450-B70F-E8AE-2F5D917EC473}"/>
              </a:ext>
            </a:extLst>
          </p:cNvPr>
          <p:cNvSpPr>
            <a:spLocks noGrp="1"/>
          </p:cNvSpPr>
          <p:nvPr>
            <p:ph type="title"/>
          </p:nvPr>
        </p:nvSpPr>
        <p:spPr/>
        <p:txBody>
          <a:bodyPr/>
          <a:lstStyle/>
          <a:p>
            <a:r>
              <a:rPr lang="tr-TR" dirty="0"/>
              <a:t>Öykü</a:t>
            </a:r>
          </a:p>
        </p:txBody>
      </p:sp>
      <p:sp>
        <p:nvSpPr>
          <p:cNvPr id="3" name="İçerik Yer Tutucusu 2">
            <a:extLst>
              <a:ext uri="{FF2B5EF4-FFF2-40B4-BE49-F238E27FC236}">
                <a16:creationId xmlns:a16="http://schemas.microsoft.com/office/drawing/2014/main" id="{D67F3763-A2F1-4DFA-449C-D9A428FF0C3A}"/>
              </a:ext>
            </a:extLst>
          </p:cNvPr>
          <p:cNvSpPr>
            <a:spLocks noGrp="1"/>
          </p:cNvSpPr>
          <p:nvPr>
            <p:ph idx="1"/>
          </p:nvPr>
        </p:nvSpPr>
        <p:spPr>
          <a:xfrm>
            <a:off x="763693" y="1515745"/>
            <a:ext cx="10515600" cy="4351338"/>
          </a:xfrm>
        </p:spPr>
        <p:txBody>
          <a:bodyPr>
            <a:normAutofit/>
          </a:bodyPr>
          <a:lstStyle/>
          <a:p>
            <a:endParaRPr lang="tr-TR" dirty="0"/>
          </a:p>
          <a:p>
            <a:pPr marL="0" indent="0">
              <a:buNone/>
            </a:pPr>
            <a:r>
              <a:rPr lang="tr-TR" dirty="0"/>
              <a:t>7.Enfeksiyon Öyküsü	</a:t>
            </a:r>
          </a:p>
          <a:p>
            <a:r>
              <a:rPr lang="tr-TR" dirty="0"/>
              <a:t>Ailede ishal veya yakın zamanda enfeksiyon geçiren biri var mı?	</a:t>
            </a:r>
          </a:p>
          <a:p>
            <a:r>
              <a:rPr lang="tr-TR" dirty="0"/>
              <a:t>Kirli su ya da kötü hijyen koşullarına maruziyet.	</a:t>
            </a:r>
          </a:p>
          <a:p>
            <a:pPr marL="0" indent="0">
              <a:buNone/>
            </a:pPr>
            <a:r>
              <a:rPr lang="tr-TR" dirty="0"/>
              <a:t>8.İlaç Kullanımı	</a:t>
            </a:r>
          </a:p>
          <a:p>
            <a:r>
              <a:rPr lang="tr-TR" dirty="0"/>
              <a:t>Son dönemde antibiyotik veya diğer ilaç kullanımı.	</a:t>
            </a:r>
          </a:p>
          <a:p>
            <a:pPr marL="0" indent="0">
              <a:buNone/>
            </a:pPr>
            <a:r>
              <a:rPr lang="tr-TR" dirty="0"/>
              <a:t>9.Altta Yatan Kronik Hastalıklar	</a:t>
            </a:r>
          </a:p>
          <a:p>
            <a:pPr marL="0" indent="0">
              <a:buNone/>
            </a:pPr>
            <a:r>
              <a:rPr lang="tr-TR" dirty="0"/>
              <a:t>•</a:t>
            </a:r>
            <a:r>
              <a:rPr lang="tr-TR" dirty="0" err="1"/>
              <a:t>Malabsorpsiyon</a:t>
            </a:r>
            <a:r>
              <a:rPr lang="tr-TR" dirty="0"/>
              <a:t>, bağışıklık yetmezliği, </a:t>
            </a:r>
            <a:r>
              <a:rPr lang="tr-TR" dirty="0" err="1"/>
              <a:t>inflamatuvar</a:t>
            </a:r>
            <a:r>
              <a:rPr lang="tr-TR" dirty="0"/>
              <a:t> bağırsak hastalığı gibi durumlar.</a:t>
            </a:r>
          </a:p>
          <a:p>
            <a:endParaRPr lang="tr-TR" dirty="0"/>
          </a:p>
        </p:txBody>
      </p:sp>
    </p:spTree>
    <p:extLst>
      <p:ext uri="{BB962C8B-B14F-4D97-AF65-F5344CB8AC3E}">
        <p14:creationId xmlns:p14="http://schemas.microsoft.com/office/powerpoint/2010/main" val="3813288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5D10E5-0D38-FCA0-C8D4-1211F07827ED}"/>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id="{E72FDF84-1DDD-D996-A979-84EE9AF01B24}"/>
              </a:ext>
            </a:extLst>
          </p:cNvPr>
          <p:cNvSpPr>
            <a:spLocks noGrp="1"/>
          </p:cNvSpPr>
          <p:nvPr>
            <p:ph idx="1"/>
          </p:nvPr>
        </p:nvSpPr>
        <p:spPr>
          <a:xfrm>
            <a:off x="677334" y="1584961"/>
            <a:ext cx="8596668" cy="4456402"/>
          </a:xfrm>
        </p:spPr>
        <p:txBody>
          <a:bodyPr>
            <a:normAutofit/>
          </a:bodyPr>
          <a:lstStyle/>
          <a:p>
            <a:pPr marL="0" indent="0">
              <a:buNone/>
            </a:pPr>
            <a:r>
              <a:rPr lang="tr-TR" dirty="0"/>
              <a:t>1.Genel Durum ve Bilinç	</a:t>
            </a:r>
          </a:p>
          <a:p>
            <a:r>
              <a:rPr lang="tr-TR" dirty="0"/>
              <a:t>Çocuk uyanık mı, </a:t>
            </a:r>
            <a:r>
              <a:rPr lang="tr-TR" dirty="0" err="1"/>
              <a:t>letarjik</a:t>
            </a:r>
            <a:r>
              <a:rPr lang="tr-TR" dirty="0"/>
              <a:t> mi, huzursuz mu?	</a:t>
            </a:r>
          </a:p>
          <a:p>
            <a:r>
              <a:rPr lang="tr-TR" dirty="0"/>
              <a:t>Ağırlık kaybı veya beslenme durumu.	</a:t>
            </a:r>
          </a:p>
          <a:p>
            <a:pPr marL="0" indent="0">
              <a:buNone/>
            </a:pPr>
            <a:r>
              <a:rPr lang="tr-TR" dirty="0"/>
              <a:t>2.Dehidratasyon Bulguları	</a:t>
            </a:r>
          </a:p>
          <a:p>
            <a:r>
              <a:rPr lang="tr-TR" dirty="0"/>
              <a:t>Hafif: Susuzluk hissi, ağız kuruluğu.	</a:t>
            </a:r>
          </a:p>
          <a:p>
            <a:r>
              <a:rPr lang="tr-TR" dirty="0"/>
              <a:t>Orta: Kapiller dolum zamanı uzaması, gözlerde çöküklük, deri turgorunda azalma.	</a:t>
            </a:r>
          </a:p>
          <a:p>
            <a:r>
              <a:rPr lang="tr-TR" dirty="0"/>
              <a:t>Ağır: Şok bulguları (hipotansiyon, taşikardi, </a:t>
            </a:r>
            <a:r>
              <a:rPr lang="tr-TR" dirty="0" err="1"/>
              <a:t>oligüri</a:t>
            </a:r>
            <a:r>
              <a:rPr lang="tr-TR" dirty="0"/>
              <a:t>/anüri).	</a:t>
            </a:r>
          </a:p>
          <a:p>
            <a:pPr marL="0" indent="0">
              <a:buNone/>
            </a:pPr>
            <a:r>
              <a:rPr lang="tr-TR" dirty="0"/>
              <a:t>3.Karın Muayenesi	</a:t>
            </a:r>
          </a:p>
          <a:p>
            <a:r>
              <a:rPr lang="tr-TR" dirty="0"/>
              <a:t>Hassasiyet, distansiyon, kitle veya </a:t>
            </a:r>
            <a:r>
              <a:rPr lang="tr-TR" dirty="0" err="1"/>
              <a:t>organomegali</a:t>
            </a:r>
            <a:r>
              <a:rPr lang="tr-TR" dirty="0"/>
              <a:t>.</a:t>
            </a:r>
          </a:p>
          <a:p>
            <a:endParaRPr lang="tr-TR" dirty="0"/>
          </a:p>
        </p:txBody>
      </p:sp>
    </p:spTree>
    <p:extLst>
      <p:ext uri="{BB962C8B-B14F-4D97-AF65-F5344CB8AC3E}">
        <p14:creationId xmlns:p14="http://schemas.microsoft.com/office/powerpoint/2010/main" val="4093197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A7FC8B-9DC3-FDE5-2FCE-5FEC9CE1EFDA}"/>
              </a:ext>
            </a:extLst>
          </p:cNvPr>
          <p:cNvSpPr>
            <a:spLocks noGrp="1"/>
          </p:cNvSpPr>
          <p:nvPr>
            <p:ph type="title"/>
          </p:nvPr>
        </p:nvSpPr>
        <p:spPr/>
        <p:txBody>
          <a:bodyPr/>
          <a:lstStyle/>
          <a:p>
            <a:r>
              <a:rPr lang="tr-TR"/>
              <a:t>Fizik Muayene</a:t>
            </a:r>
            <a:endParaRPr lang="tr-TR" dirty="0"/>
          </a:p>
        </p:txBody>
      </p:sp>
      <p:sp>
        <p:nvSpPr>
          <p:cNvPr id="3" name="İçerik Yer Tutucusu 2">
            <a:extLst>
              <a:ext uri="{FF2B5EF4-FFF2-40B4-BE49-F238E27FC236}">
                <a16:creationId xmlns:a16="http://schemas.microsoft.com/office/drawing/2014/main" id="{45742A6D-FC95-9D61-A3F0-CFA9A6B7E769}"/>
              </a:ext>
            </a:extLst>
          </p:cNvPr>
          <p:cNvSpPr>
            <a:spLocks noGrp="1"/>
          </p:cNvSpPr>
          <p:nvPr>
            <p:ph idx="1"/>
          </p:nvPr>
        </p:nvSpPr>
        <p:spPr>
          <a:xfrm>
            <a:off x="838200" y="1825625"/>
            <a:ext cx="6985000" cy="4351338"/>
          </a:xfrm>
        </p:spPr>
        <p:txBody>
          <a:bodyPr/>
          <a:lstStyle/>
          <a:p>
            <a:pPr marL="0" indent="0">
              <a:buNone/>
            </a:pPr>
            <a:r>
              <a:rPr lang="tr-TR" dirty="0"/>
              <a:t>4.Deri ve Mukozalar	</a:t>
            </a:r>
          </a:p>
          <a:p>
            <a:r>
              <a:rPr lang="tr-TR" dirty="0"/>
              <a:t>Cilt elastikiyeti, turgor.	</a:t>
            </a:r>
          </a:p>
          <a:p>
            <a:r>
              <a:rPr lang="tr-TR" dirty="0"/>
              <a:t>Mukozaların kuruluğu.	</a:t>
            </a:r>
          </a:p>
          <a:p>
            <a:pPr marL="0" indent="0">
              <a:buNone/>
            </a:pPr>
            <a:r>
              <a:rPr lang="tr-TR" dirty="0"/>
              <a:t>5.Vital Bulgular	</a:t>
            </a:r>
          </a:p>
          <a:p>
            <a:r>
              <a:rPr lang="tr-TR" dirty="0"/>
              <a:t>Ateş, nabız, kan basıncı, solunum hızı.	</a:t>
            </a:r>
          </a:p>
          <a:p>
            <a:pPr marL="0" indent="0">
              <a:buNone/>
            </a:pPr>
            <a:r>
              <a:rPr lang="tr-TR" dirty="0"/>
              <a:t>6.Diğer Sistemik Bulgular	</a:t>
            </a:r>
          </a:p>
          <a:p>
            <a:r>
              <a:rPr lang="tr-TR" dirty="0"/>
              <a:t>Döküntü, eklem şişliği veya başka enfeksiyon bulguları.</a:t>
            </a:r>
          </a:p>
        </p:txBody>
      </p:sp>
      <p:pic>
        <p:nvPicPr>
          <p:cNvPr id="7" name="Resim 6">
            <a:extLst>
              <a:ext uri="{FF2B5EF4-FFF2-40B4-BE49-F238E27FC236}">
                <a16:creationId xmlns:a16="http://schemas.microsoft.com/office/drawing/2014/main" id="{C91AD24E-6468-3F5B-F0CD-3F03AB8E2496}"/>
              </a:ext>
            </a:extLst>
          </p:cNvPr>
          <p:cNvPicPr>
            <a:picLocks noChangeAspect="1"/>
          </p:cNvPicPr>
          <p:nvPr/>
        </p:nvPicPr>
        <p:blipFill>
          <a:blip r:embed="rId3"/>
          <a:stretch>
            <a:fillRect/>
          </a:stretch>
        </p:blipFill>
        <p:spPr>
          <a:xfrm>
            <a:off x="7444127" y="1480261"/>
            <a:ext cx="4381880" cy="3101609"/>
          </a:xfrm>
          <a:prstGeom prst="rect">
            <a:avLst/>
          </a:prstGeom>
        </p:spPr>
      </p:pic>
    </p:spTree>
    <p:extLst>
      <p:ext uri="{BB962C8B-B14F-4D97-AF65-F5344CB8AC3E}">
        <p14:creationId xmlns:p14="http://schemas.microsoft.com/office/powerpoint/2010/main" val="279595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8F7914-3667-4C17-A213-DA58203620A4}"/>
              </a:ext>
            </a:extLst>
          </p:cNvPr>
          <p:cNvSpPr>
            <a:spLocks noGrp="1"/>
          </p:cNvSpPr>
          <p:nvPr>
            <p:ph type="title"/>
          </p:nvPr>
        </p:nvSpPr>
        <p:spPr>
          <a:xfrm>
            <a:off x="677334" y="609600"/>
            <a:ext cx="8596668" cy="1320800"/>
          </a:xfrm>
        </p:spPr>
        <p:txBody>
          <a:bodyPr anchor="t">
            <a:normAutofit/>
          </a:bodyPr>
          <a:lstStyle/>
          <a:p>
            <a:r>
              <a:rPr lang="tr-TR" dirty="0"/>
              <a:t>Fizik muayene</a:t>
            </a:r>
          </a:p>
        </p:txBody>
      </p:sp>
      <p:sp>
        <p:nvSpPr>
          <p:cNvPr id="3" name="İçerik Yer Tutucusu 2">
            <a:extLst>
              <a:ext uri="{FF2B5EF4-FFF2-40B4-BE49-F238E27FC236}">
                <a16:creationId xmlns:a16="http://schemas.microsoft.com/office/drawing/2014/main" id="{C59B332E-41BA-4BC5-B1BE-594B034966B5}"/>
              </a:ext>
            </a:extLst>
          </p:cNvPr>
          <p:cNvSpPr>
            <a:spLocks noGrp="1"/>
          </p:cNvSpPr>
          <p:nvPr>
            <p:ph idx="1"/>
          </p:nvPr>
        </p:nvSpPr>
        <p:spPr>
          <a:xfrm>
            <a:off x="677334" y="2160589"/>
            <a:ext cx="5220430" cy="3880773"/>
          </a:xfrm>
        </p:spPr>
        <p:txBody>
          <a:bodyPr>
            <a:normAutofit/>
          </a:bodyPr>
          <a:lstStyle/>
          <a:p>
            <a:r>
              <a:rPr lang="tr-TR" b="1" err="1"/>
              <a:t>Dehidratasyon</a:t>
            </a:r>
            <a:r>
              <a:rPr lang="tr-TR" b="1"/>
              <a:t> belirtileri</a:t>
            </a:r>
            <a:r>
              <a:rPr lang="tr-TR" dirty="0"/>
              <a:t> </a:t>
            </a:r>
          </a:p>
          <a:p>
            <a:pPr marL="0" indent="0">
              <a:buNone/>
            </a:pPr>
            <a:r>
              <a:rPr lang="tr-TR" dirty="0"/>
              <a:t>    Çökük </a:t>
            </a:r>
            <a:r>
              <a:rPr lang="tr-TR" dirty="0" err="1"/>
              <a:t>anterior</a:t>
            </a:r>
            <a:r>
              <a:rPr lang="tr-TR" dirty="0"/>
              <a:t> </a:t>
            </a:r>
            <a:r>
              <a:rPr lang="tr-TR" dirty="0" err="1"/>
              <a:t>fontanel</a:t>
            </a:r>
            <a:endParaRPr lang="tr-TR" dirty="0"/>
          </a:p>
          <a:p>
            <a:pPr marL="0" indent="0">
              <a:buNone/>
            </a:pPr>
            <a:r>
              <a:rPr lang="tr-TR" dirty="0"/>
              <a:t>    Taşikardi</a:t>
            </a:r>
          </a:p>
          <a:p>
            <a:pPr marL="0" indent="0">
              <a:buNone/>
            </a:pPr>
            <a:r>
              <a:rPr lang="tr-TR" dirty="0"/>
              <a:t>    Kuru mukoza</a:t>
            </a:r>
          </a:p>
          <a:p>
            <a:pPr marL="0" indent="0">
              <a:buNone/>
            </a:pPr>
            <a:r>
              <a:rPr lang="tr-TR" dirty="0"/>
              <a:t>    </a:t>
            </a:r>
            <a:r>
              <a:rPr lang="tr-TR" dirty="0" err="1"/>
              <a:t>Oligüri</a:t>
            </a:r>
            <a:r>
              <a:rPr lang="tr-TR" dirty="0"/>
              <a:t> / anüri</a:t>
            </a:r>
          </a:p>
          <a:p>
            <a:pPr marL="0" indent="0">
              <a:buNone/>
            </a:pPr>
            <a:r>
              <a:rPr lang="tr-TR" dirty="0"/>
              <a:t>    </a:t>
            </a:r>
            <a:r>
              <a:rPr lang="tr-TR" dirty="0" err="1"/>
              <a:t>Takipne</a:t>
            </a:r>
            <a:endParaRPr lang="tr-TR" dirty="0"/>
          </a:p>
          <a:p>
            <a:pPr marL="0" indent="0">
              <a:buNone/>
            </a:pPr>
            <a:r>
              <a:rPr lang="tr-TR" dirty="0"/>
              <a:t>    Hipotansiyon</a:t>
            </a:r>
          </a:p>
          <a:p>
            <a:pPr marL="0" indent="0">
              <a:buNone/>
            </a:pPr>
            <a:endParaRPr lang="tr-TR" dirty="0"/>
          </a:p>
        </p:txBody>
      </p:sp>
      <p:pic>
        <p:nvPicPr>
          <p:cNvPr id="3074" name="Picture 2" descr="BESİN ALLERJİSİ">
            <a:extLst>
              <a:ext uri="{FF2B5EF4-FFF2-40B4-BE49-F238E27FC236}">
                <a16:creationId xmlns:a16="http://schemas.microsoft.com/office/drawing/2014/main" id="{1A5F4D58-DE29-58C7-3461-979F4EA60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44" r="28048"/>
          <a:stretch/>
        </p:blipFill>
        <p:spPr bwMode="auto">
          <a:xfrm>
            <a:off x="6127951" y="2159000"/>
            <a:ext cx="3145536"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7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4DE8843-09DA-469E-8A6A-74BB43EBEF03}"/>
              </a:ext>
            </a:extLst>
          </p:cNvPr>
          <p:cNvSpPr>
            <a:spLocks noGrp="1"/>
          </p:cNvSpPr>
          <p:nvPr>
            <p:ph type="title"/>
          </p:nvPr>
        </p:nvSpPr>
        <p:spPr/>
        <p:txBody>
          <a:bodyPr/>
          <a:lstStyle/>
          <a:p>
            <a:r>
              <a:rPr lang="tr-TR" dirty="0"/>
              <a:t>Fizik muayene</a:t>
            </a:r>
          </a:p>
        </p:txBody>
      </p:sp>
      <p:sp>
        <p:nvSpPr>
          <p:cNvPr id="3" name="İçerik Yer Tutucusu 2">
            <a:extLst>
              <a:ext uri="{FF2B5EF4-FFF2-40B4-BE49-F238E27FC236}">
                <a16:creationId xmlns:a16="http://schemas.microsoft.com/office/drawing/2014/main" id="{E732BD8F-8F80-438C-85D6-EEB906A6EC7B}"/>
              </a:ext>
            </a:extLst>
          </p:cNvPr>
          <p:cNvSpPr>
            <a:spLocks noGrp="1"/>
          </p:cNvSpPr>
          <p:nvPr>
            <p:ph idx="1"/>
          </p:nvPr>
        </p:nvSpPr>
        <p:spPr>
          <a:xfrm>
            <a:off x="677334" y="1778001"/>
            <a:ext cx="8746066" cy="4263362"/>
          </a:xfrm>
        </p:spPr>
        <p:txBody>
          <a:bodyPr/>
          <a:lstStyle/>
          <a:p>
            <a:endParaRPr lang="tr-TR" b="1" dirty="0"/>
          </a:p>
          <a:p>
            <a:pPr marL="0" indent="0">
              <a:buNone/>
            </a:pPr>
            <a:r>
              <a:rPr lang="tr-TR" b="1" dirty="0"/>
              <a:t>Alarm Bulgular</a:t>
            </a:r>
          </a:p>
          <a:p>
            <a:r>
              <a:rPr lang="tr-TR" b="1" dirty="0"/>
              <a:t> Kanlı ishal,</a:t>
            </a:r>
          </a:p>
          <a:p>
            <a:r>
              <a:rPr lang="tr-TR" b="1" dirty="0"/>
              <a:t> kilo kaybı,</a:t>
            </a:r>
          </a:p>
          <a:p>
            <a:r>
              <a:rPr lang="tr-TR" b="1" dirty="0"/>
              <a:t> persistan kusma, </a:t>
            </a:r>
          </a:p>
          <a:p>
            <a:r>
              <a:rPr lang="tr-TR" b="1" dirty="0"/>
              <a:t>yüksek ateş, </a:t>
            </a:r>
          </a:p>
          <a:p>
            <a:r>
              <a:rPr lang="tr-TR" b="1" dirty="0"/>
              <a:t>ciddi dehidratasyon, </a:t>
            </a:r>
          </a:p>
          <a:p>
            <a:r>
              <a:rPr lang="tr-TR" b="1" dirty="0"/>
              <a:t>bilinç değişikliği.</a:t>
            </a:r>
          </a:p>
          <a:p>
            <a:endParaRPr lang="tr-TR" dirty="0"/>
          </a:p>
        </p:txBody>
      </p:sp>
    </p:spTree>
    <p:extLst>
      <p:ext uri="{BB962C8B-B14F-4D97-AF65-F5344CB8AC3E}">
        <p14:creationId xmlns:p14="http://schemas.microsoft.com/office/powerpoint/2010/main" val="20142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9D75B-1D8B-04CD-B99B-B5B335DCADD3}"/>
              </a:ext>
            </a:extLst>
          </p:cNvPr>
          <p:cNvSpPr>
            <a:spLocks noGrp="1"/>
          </p:cNvSpPr>
          <p:nvPr>
            <p:ph type="title"/>
          </p:nvPr>
        </p:nvSpPr>
        <p:spPr>
          <a:xfrm>
            <a:off x="677334" y="609600"/>
            <a:ext cx="8596668" cy="1320800"/>
          </a:xfrm>
        </p:spPr>
        <p:txBody>
          <a:bodyPr anchor="t">
            <a:normAutofit/>
          </a:bodyPr>
          <a:lstStyle/>
          <a:p>
            <a:r>
              <a:rPr lang="tr-TR" dirty="0"/>
              <a:t>Dehidratasyon Nasıl Değerlendirilir? </a:t>
            </a:r>
            <a:br>
              <a:rPr lang="tr-TR" dirty="0"/>
            </a:br>
            <a:endParaRPr lang="tr-TR" dirty="0"/>
          </a:p>
        </p:txBody>
      </p:sp>
      <p:sp>
        <p:nvSpPr>
          <p:cNvPr id="3" name="İçerik Yer Tutucusu 2">
            <a:extLst>
              <a:ext uri="{FF2B5EF4-FFF2-40B4-BE49-F238E27FC236}">
                <a16:creationId xmlns:a16="http://schemas.microsoft.com/office/drawing/2014/main" id="{C4730B70-73EB-B591-1E53-F16D479484EE}"/>
              </a:ext>
            </a:extLst>
          </p:cNvPr>
          <p:cNvSpPr>
            <a:spLocks noGrp="1"/>
          </p:cNvSpPr>
          <p:nvPr>
            <p:ph idx="1"/>
          </p:nvPr>
        </p:nvSpPr>
        <p:spPr>
          <a:xfrm>
            <a:off x="677334" y="2160589"/>
            <a:ext cx="3957349" cy="3749323"/>
          </a:xfrm>
        </p:spPr>
        <p:txBody>
          <a:bodyPr>
            <a:normAutofit/>
          </a:bodyPr>
          <a:lstStyle/>
          <a:p>
            <a:pPr marL="0" indent="0">
              <a:buNone/>
            </a:pPr>
            <a:r>
              <a:rPr lang="tr-TR" dirty="0"/>
              <a:t>3 önemli parametre bize ipucu verir; </a:t>
            </a:r>
          </a:p>
          <a:p>
            <a:r>
              <a:rPr lang="tr-TR" dirty="0"/>
              <a:t>1-kapiller dolum zamanının uzaması</a:t>
            </a:r>
          </a:p>
          <a:p>
            <a:r>
              <a:rPr lang="tr-TR" dirty="0"/>
              <a:t>2-deri turgorun azalması </a:t>
            </a:r>
          </a:p>
          <a:p>
            <a:r>
              <a:rPr lang="tr-TR" dirty="0"/>
              <a:t>3-solunum paterninin değişmesi. </a:t>
            </a:r>
          </a:p>
          <a:p>
            <a:endParaRPr lang="tr-TR" dirty="0"/>
          </a:p>
          <a:p>
            <a:pPr marL="0" indent="0">
              <a:buNone/>
            </a:pPr>
            <a:endParaRPr lang="tr-TR" dirty="0"/>
          </a:p>
        </p:txBody>
      </p:sp>
      <p:pic>
        <p:nvPicPr>
          <p:cNvPr id="5" name="Resim 4">
            <a:extLst>
              <a:ext uri="{FF2B5EF4-FFF2-40B4-BE49-F238E27FC236}">
                <a16:creationId xmlns:a16="http://schemas.microsoft.com/office/drawing/2014/main" id="{C87DF80D-1916-8E44-094A-914A07EEF5B0}"/>
              </a:ext>
            </a:extLst>
          </p:cNvPr>
          <p:cNvPicPr>
            <a:picLocks noChangeAspect="1"/>
          </p:cNvPicPr>
          <p:nvPr/>
        </p:nvPicPr>
        <p:blipFill>
          <a:blip r:embed="rId2"/>
          <a:stretch>
            <a:fillRect/>
          </a:stretch>
        </p:blipFill>
        <p:spPr>
          <a:xfrm>
            <a:off x="4987137" y="2159331"/>
            <a:ext cx="7122648" cy="2311069"/>
          </a:xfrm>
          <a:prstGeom prst="rect">
            <a:avLst/>
          </a:prstGeom>
        </p:spPr>
      </p:pic>
    </p:spTree>
    <p:extLst>
      <p:ext uri="{BB962C8B-B14F-4D97-AF65-F5344CB8AC3E}">
        <p14:creationId xmlns:p14="http://schemas.microsoft.com/office/powerpoint/2010/main" val="2387934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metin, ekran görüntüsü, sayı, numara, yazı tipi içeren bir resim&#10;&#10;Açıklama otomatik olarak oluşturuldu">
            <a:extLst>
              <a:ext uri="{FF2B5EF4-FFF2-40B4-BE49-F238E27FC236}">
                <a16:creationId xmlns:a16="http://schemas.microsoft.com/office/drawing/2014/main" id="{EF541076-05BB-4E02-903A-C95B02B65E59}"/>
              </a:ext>
            </a:extLst>
          </p:cNvPr>
          <p:cNvPicPr>
            <a:picLocks noGrp="1" noChangeAspect="1"/>
          </p:cNvPicPr>
          <p:nvPr>
            <p:ph idx="1"/>
          </p:nvPr>
        </p:nvPicPr>
        <p:blipFill>
          <a:blip r:embed="rId2"/>
          <a:stretch>
            <a:fillRect/>
          </a:stretch>
        </p:blipFill>
        <p:spPr>
          <a:xfrm>
            <a:off x="965200" y="1244855"/>
            <a:ext cx="9885680" cy="5196332"/>
          </a:xfrm>
          <a:prstGeom prst="rect">
            <a:avLst/>
          </a:prstGeom>
        </p:spPr>
      </p:pic>
      <p:sp>
        <p:nvSpPr>
          <p:cNvPr id="7" name="Metin kutusu 6">
            <a:extLst>
              <a:ext uri="{FF2B5EF4-FFF2-40B4-BE49-F238E27FC236}">
                <a16:creationId xmlns:a16="http://schemas.microsoft.com/office/drawing/2014/main" id="{31C4A51A-9A3C-E3EA-3154-127C0399112D}"/>
              </a:ext>
            </a:extLst>
          </p:cNvPr>
          <p:cNvSpPr txBox="1"/>
          <p:nvPr/>
        </p:nvSpPr>
        <p:spPr>
          <a:xfrm>
            <a:off x="965200" y="416813"/>
            <a:ext cx="4958080" cy="710946"/>
          </a:xfrm>
          <a:prstGeom prst="rect">
            <a:avLst/>
          </a:prstGeom>
        </p:spPr>
        <p:txBody>
          <a:bodyPr vert="horz" lIns="91440" tIns="45720" rIns="91440" bIns="45720" rtlCol="0" anchor="t">
            <a:noAutofit/>
          </a:bodyPr>
          <a:lstStyle/>
          <a:p>
            <a:pPr>
              <a:lnSpc>
                <a:spcPct val="90000"/>
              </a:lnSpc>
              <a:spcAft>
                <a:spcPts val="600"/>
              </a:spcAft>
            </a:pPr>
            <a:r>
              <a:rPr lang="en-US" sz="2500" dirty="0" err="1"/>
              <a:t>Dehidratasyon</a:t>
            </a:r>
            <a:r>
              <a:rPr lang="en-US" sz="2500" dirty="0"/>
              <a:t> </a:t>
            </a:r>
            <a:r>
              <a:rPr lang="en-US" sz="2500" dirty="0" err="1"/>
              <a:t>Derecesi</a:t>
            </a:r>
            <a:endParaRPr lang="en-US" sz="2500" dirty="0"/>
          </a:p>
        </p:txBody>
      </p:sp>
    </p:spTree>
    <p:extLst>
      <p:ext uri="{BB962C8B-B14F-4D97-AF65-F5344CB8AC3E}">
        <p14:creationId xmlns:p14="http://schemas.microsoft.com/office/powerpoint/2010/main" val="240033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B29B95-C8F9-CB03-2D2F-DA04428CFA66}"/>
              </a:ext>
            </a:extLst>
          </p:cNvPr>
          <p:cNvSpPr>
            <a:spLocks noGrp="1"/>
          </p:cNvSpPr>
          <p:nvPr>
            <p:ph type="title"/>
          </p:nvPr>
        </p:nvSpPr>
        <p:spPr/>
        <p:txBody>
          <a:bodyPr/>
          <a:lstStyle/>
          <a:p>
            <a:r>
              <a:rPr lang="tr-TR" dirty="0"/>
              <a:t>Amaç</a:t>
            </a:r>
          </a:p>
        </p:txBody>
      </p:sp>
      <p:sp>
        <p:nvSpPr>
          <p:cNvPr id="3" name="İçerik Yer Tutucusu 2">
            <a:extLst>
              <a:ext uri="{FF2B5EF4-FFF2-40B4-BE49-F238E27FC236}">
                <a16:creationId xmlns:a16="http://schemas.microsoft.com/office/drawing/2014/main" id="{C0008737-9EAC-AF6E-29FB-38F01CCA5177}"/>
              </a:ext>
            </a:extLst>
          </p:cNvPr>
          <p:cNvSpPr>
            <a:spLocks noGrp="1"/>
          </p:cNvSpPr>
          <p:nvPr>
            <p:ph idx="1"/>
          </p:nvPr>
        </p:nvSpPr>
        <p:spPr/>
        <p:txBody>
          <a:bodyPr/>
          <a:lstStyle/>
          <a:p>
            <a:r>
              <a:rPr lang="tr-TR" sz="2800" dirty="0"/>
              <a:t>İshalli çocuğa yaklaşım hakkında bilgi vermek</a:t>
            </a:r>
          </a:p>
          <a:p>
            <a:endParaRPr lang="tr-TR" dirty="0"/>
          </a:p>
        </p:txBody>
      </p:sp>
    </p:spTree>
    <p:extLst>
      <p:ext uri="{BB962C8B-B14F-4D97-AF65-F5344CB8AC3E}">
        <p14:creationId xmlns:p14="http://schemas.microsoft.com/office/powerpoint/2010/main" val="418948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F386B4-98E1-08AA-8821-8CAB184F235B}"/>
              </a:ext>
            </a:extLst>
          </p:cNvPr>
          <p:cNvSpPr>
            <a:spLocks noGrp="1"/>
          </p:cNvSpPr>
          <p:nvPr>
            <p:ph type="title"/>
          </p:nvPr>
        </p:nvSpPr>
        <p:spPr/>
        <p:txBody>
          <a:bodyPr/>
          <a:lstStyle/>
          <a:p>
            <a:r>
              <a:rPr lang="tr-TR" dirty="0"/>
              <a:t>Tetkik</a:t>
            </a:r>
          </a:p>
        </p:txBody>
      </p:sp>
      <p:sp>
        <p:nvSpPr>
          <p:cNvPr id="3" name="İçerik Yer Tutucusu 2">
            <a:extLst>
              <a:ext uri="{FF2B5EF4-FFF2-40B4-BE49-F238E27FC236}">
                <a16:creationId xmlns:a16="http://schemas.microsoft.com/office/drawing/2014/main" id="{C23334B8-17D6-2DB2-915F-D86258E39144}"/>
              </a:ext>
            </a:extLst>
          </p:cNvPr>
          <p:cNvSpPr>
            <a:spLocks noGrp="1"/>
          </p:cNvSpPr>
          <p:nvPr>
            <p:ph idx="1"/>
          </p:nvPr>
        </p:nvSpPr>
        <p:spPr/>
        <p:txBody>
          <a:bodyPr>
            <a:normAutofit fontScale="92500" lnSpcReduction="10000"/>
          </a:bodyPr>
          <a:lstStyle/>
          <a:p>
            <a:r>
              <a:rPr lang="tr-TR" dirty="0"/>
              <a:t>İshalli bir çocukta tetkik isteme kararı, klinik durumun şiddetine, süresine, eşlik eden semptomlara ve altta yatan risk faktörlerine bağlıdır. </a:t>
            </a:r>
          </a:p>
          <a:p>
            <a:r>
              <a:rPr lang="tr-TR" dirty="0"/>
              <a:t>Genellikle hafif ve kısa süreli ishalde tetkik gerekmez, ancak bazı durumlarda ileri değerlendirme gereklidir.</a:t>
            </a:r>
          </a:p>
          <a:p>
            <a:r>
              <a:rPr lang="tr-TR" dirty="0"/>
              <a:t>Tetkik Gerektiren Durumlar	</a:t>
            </a:r>
          </a:p>
          <a:p>
            <a:r>
              <a:rPr lang="tr-TR" dirty="0"/>
              <a:t>1.Dehidratasyon </a:t>
            </a:r>
            <a:r>
              <a:rPr lang="tr-TR" dirty="0" err="1"/>
              <a:t>Belirtileri:Ciddi</a:t>
            </a:r>
            <a:r>
              <a:rPr lang="tr-TR" dirty="0"/>
              <a:t> susuzluk, ağız kuruluğu, gözyaşı azlığı, cilt turgorunda azalma, hipovolemik </a:t>
            </a:r>
            <a:r>
              <a:rPr lang="tr-TR" dirty="0" err="1"/>
              <a:t>şok.İdrar</a:t>
            </a:r>
            <a:r>
              <a:rPr lang="tr-TR" dirty="0"/>
              <a:t> çıkışında belirgin azalma veya anüri.	</a:t>
            </a:r>
          </a:p>
          <a:p>
            <a:r>
              <a:rPr lang="tr-TR" dirty="0"/>
              <a:t>2.Kronik veya Uzamış İshal:	</a:t>
            </a:r>
          </a:p>
          <a:p>
            <a:pPr marL="0" indent="0">
              <a:buNone/>
            </a:pPr>
            <a:r>
              <a:rPr lang="tr-TR" dirty="0"/>
              <a:t>     14 günü aşan ishal.	</a:t>
            </a:r>
          </a:p>
          <a:p>
            <a:pPr marL="0" indent="0">
              <a:buNone/>
            </a:pPr>
            <a:r>
              <a:rPr lang="tr-TR" dirty="0"/>
              <a:t>     Beslenme bozukluğu veya kilo kaybı eşlik ediyorsa.	</a:t>
            </a:r>
          </a:p>
          <a:p>
            <a:r>
              <a:rPr lang="tr-TR" dirty="0"/>
              <a:t>3.Kanlı veya Mukuslu Dışkı:	•</a:t>
            </a:r>
            <a:r>
              <a:rPr lang="tr-TR" dirty="0" err="1"/>
              <a:t>Disenterik</a:t>
            </a:r>
            <a:r>
              <a:rPr lang="tr-TR" dirty="0"/>
              <a:t> ishal (Shigella, E. </a:t>
            </a:r>
            <a:r>
              <a:rPr lang="tr-TR" dirty="0" err="1"/>
              <a:t>coli</a:t>
            </a:r>
            <a:r>
              <a:rPr lang="tr-TR" dirty="0"/>
              <a:t> O157:H7 gibi invaziv bakterilerden şüphelenilir).</a:t>
            </a:r>
          </a:p>
        </p:txBody>
      </p:sp>
    </p:spTree>
    <p:extLst>
      <p:ext uri="{BB962C8B-B14F-4D97-AF65-F5344CB8AC3E}">
        <p14:creationId xmlns:p14="http://schemas.microsoft.com/office/powerpoint/2010/main" val="526103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224788-04B8-4FC2-BBDF-106C36298E11}"/>
              </a:ext>
            </a:extLst>
          </p:cNvPr>
          <p:cNvSpPr>
            <a:spLocks noGrp="1"/>
          </p:cNvSpPr>
          <p:nvPr>
            <p:ph type="title"/>
          </p:nvPr>
        </p:nvSpPr>
        <p:spPr/>
        <p:txBody>
          <a:bodyPr/>
          <a:lstStyle/>
          <a:p>
            <a:r>
              <a:rPr lang="tr-TR" dirty="0"/>
              <a:t>Tetkik</a:t>
            </a:r>
          </a:p>
        </p:txBody>
      </p:sp>
      <p:sp>
        <p:nvSpPr>
          <p:cNvPr id="3" name="İçerik Yer Tutucusu 2">
            <a:extLst>
              <a:ext uri="{FF2B5EF4-FFF2-40B4-BE49-F238E27FC236}">
                <a16:creationId xmlns:a16="http://schemas.microsoft.com/office/drawing/2014/main" id="{773CF44B-21A8-F2B4-3AA6-19AAD1D139C0}"/>
              </a:ext>
            </a:extLst>
          </p:cNvPr>
          <p:cNvSpPr>
            <a:spLocks noGrp="1"/>
          </p:cNvSpPr>
          <p:nvPr>
            <p:ph idx="1"/>
          </p:nvPr>
        </p:nvSpPr>
        <p:spPr/>
        <p:txBody>
          <a:bodyPr>
            <a:normAutofit fontScale="92500" lnSpcReduction="20000"/>
          </a:bodyPr>
          <a:lstStyle/>
          <a:p>
            <a:r>
              <a:rPr lang="tr-TR" dirty="0"/>
              <a:t>4.Yüksek Ateş (&gt;38.5 °C):	</a:t>
            </a:r>
          </a:p>
          <a:p>
            <a:pPr marL="0" indent="0">
              <a:buNone/>
            </a:pPr>
            <a:r>
              <a:rPr lang="tr-TR" dirty="0"/>
              <a:t>     Bakteriyel enfeksiyon veya sistemik bir enfeksiyon düşünülüyorsa.	</a:t>
            </a:r>
          </a:p>
          <a:p>
            <a:r>
              <a:rPr lang="tr-TR" dirty="0"/>
              <a:t>5.Bağışıklık Yetmezliği veya Risk Faktörleri:	</a:t>
            </a:r>
          </a:p>
          <a:p>
            <a:pPr marL="0" indent="0">
              <a:buNone/>
            </a:pPr>
            <a:r>
              <a:rPr lang="tr-TR" dirty="0"/>
              <a:t>      Kemoterapi, HIV/AIDS, </a:t>
            </a:r>
            <a:r>
              <a:rPr lang="tr-TR" dirty="0" err="1"/>
              <a:t>immünosüpresif</a:t>
            </a:r>
            <a:r>
              <a:rPr lang="tr-TR" dirty="0"/>
              <a:t> tedavi.</a:t>
            </a:r>
          </a:p>
          <a:p>
            <a:r>
              <a:rPr lang="tr-TR" dirty="0"/>
              <a:t>6.Diğer Alarmlar:	</a:t>
            </a:r>
          </a:p>
          <a:p>
            <a:pPr marL="0" indent="0">
              <a:buNone/>
            </a:pPr>
            <a:r>
              <a:rPr lang="tr-TR" dirty="0"/>
              <a:t>      Sürekli kusma, karın ağrısının </a:t>
            </a:r>
            <a:r>
              <a:rPr lang="tr-TR" dirty="0" err="1"/>
              <a:t>artması.Nörolojik</a:t>
            </a:r>
            <a:r>
              <a:rPr lang="tr-TR" dirty="0"/>
              <a:t> semptomlar (letarji, </a:t>
            </a:r>
          </a:p>
          <a:p>
            <a:pPr marL="0" indent="0">
              <a:buNone/>
            </a:pPr>
            <a:r>
              <a:rPr lang="tr-TR" dirty="0"/>
              <a:t>      bilinç değişikliği, </a:t>
            </a:r>
            <a:r>
              <a:rPr lang="tr-TR" dirty="0" err="1"/>
              <a:t>konvülziyon</a:t>
            </a:r>
            <a:r>
              <a:rPr lang="tr-TR" dirty="0"/>
              <a:t>).Sepsis veya toksik tablo belirtileri.	</a:t>
            </a:r>
          </a:p>
          <a:p>
            <a:r>
              <a:rPr lang="tr-TR" dirty="0"/>
              <a:t>7.Son Epidemiyolojik Durumlar:	</a:t>
            </a:r>
          </a:p>
          <a:p>
            <a:pPr marL="0" indent="0">
              <a:buNone/>
            </a:pPr>
            <a:r>
              <a:rPr lang="tr-TR" dirty="0"/>
              <a:t>     Yakın zamanda antibiyotik kullanımı (C. </a:t>
            </a:r>
            <a:r>
              <a:rPr lang="tr-TR" dirty="0" err="1"/>
              <a:t>difficile</a:t>
            </a:r>
            <a:r>
              <a:rPr lang="tr-TR" dirty="0"/>
              <a:t> enfeksiyon şüphesi).	</a:t>
            </a:r>
          </a:p>
          <a:p>
            <a:pPr marL="0" indent="0">
              <a:buNone/>
            </a:pPr>
            <a:r>
              <a:rPr lang="tr-TR" dirty="0"/>
              <a:t>     Seyahat öyküsü (parazit veya tropikal enfeksiyonlar şüphesi).	</a:t>
            </a:r>
          </a:p>
          <a:p>
            <a:pPr marL="0" indent="0">
              <a:buNone/>
            </a:pPr>
            <a:r>
              <a:rPr lang="tr-TR" dirty="0"/>
              <a:t>     Salgın öyküsü (örneğin </a:t>
            </a:r>
            <a:r>
              <a:rPr lang="tr-TR" dirty="0" err="1"/>
              <a:t>rotavirüs</a:t>
            </a:r>
            <a:r>
              <a:rPr lang="tr-TR" dirty="0"/>
              <a:t>, </a:t>
            </a:r>
            <a:r>
              <a:rPr lang="tr-TR" dirty="0" err="1"/>
              <a:t>norovirüs</a:t>
            </a:r>
            <a:r>
              <a:rPr lang="tr-TR" dirty="0"/>
              <a:t>).</a:t>
            </a:r>
          </a:p>
        </p:txBody>
      </p:sp>
    </p:spTree>
    <p:extLst>
      <p:ext uri="{BB962C8B-B14F-4D97-AF65-F5344CB8AC3E}">
        <p14:creationId xmlns:p14="http://schemas.microsoft.com/office/powerpoint/2010/main" val="922053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64EE21-8C93-B61D-9590-1E4CFACA098C}"/>
              </a:ext>
            </a:extLst>
          </p:cNvPr>
          <p:cNvSpPr>
            <a:spLocks noGrp="1"/>
          </p:cNvSpPr>
          <p:nvPr>
            <p:ph type="title"/>
          </p:nvPr>
        </p:nvSpPr>
        <p:spPr/>
        <p:txBody>
          <a:bodyPr/>
          <a:lstStyle/>
          <a:p>
            <a:r>
              <a:rPr lang="tr-TR" dirty="0"/>
              <a:t>Tetkik</a:t>
            </a:r>
          </a:p>
        </p:txBody>
      </p:sp>
      <p:sp>
        <p:nvSpPr>
          <p:cNvPr id="3" name="İçerik Yer Tutucusu 2">
            <a:extLst>
              <a:ext uri="{FF2B5EF4-FFF2-40B4-BE49-F238E27FC236}">
                <a16:creationId xmlns:a16="http://schemas.microsoft.com/office/drawing/2014/main" id="{5985E6FC-F48A-32BF-E275-B4FE7B4D9BB6}"/>
              </a:ext>
            </a:extLst>
          </p:cNvPr>
          <p:cNvSpPr>
            <a:spLocks noGrp="1"/>
          </p:cNvSpPr>
          <p:nvPr>
            <p:ph idx="1"/>
          </p:nvPr>
        </p:nvSpPr>
        <p:spPr>
          <a:xfrm>
            <a:off x="677334" y="1830389"/>
            <a:ext cx="8596668" cy="3880773"/>
          </a:xfrm>
        </p:spPr>
        <p:txBody>
          <a:bodyPr>
            <a:normAutofit fontScale="25000" lnSpcReduction="20000"/>
          </a:bodyPr>
          <a:lstStyle/>
          <a:p>
            <a:pPr marL="0" indent="0">
              <a:buNone/>
            </a:pPr>
            <a:r>
              <a:rPr lang="tr-TR" dirty="0"/>
              <a:t>      </a:t>
            </a:r>
            <a:r>
              <a:rPr lang="tr-TR" sz="5500" dirty="0"/>
              <a:t>1.Dışkı İncelemesi:	</a:t>
            </a:r>
          </a:p>
          <a:p>
            <a:pPr marL="0" indent="0">
              <a:buNone/>
            </a:pPr>
            <a:r>
              <a:rPr lang="tr-TR" sz="5500" dirty="0"/>
              <a:t>       •Mikroskopi: Parazit, lökosit, eritrosit.	</a:t>
            </a:r>
          </a:p>
          <a:p>
            <a:pPr marL="0" indent="0">
              <a:buNone/>
            </a:pPr>
            <a:r>
              <a:rPr lang="tr-TR" sz="5500" dirty="0"/>
              <a:t>       •</a:t>
            </a:r>
            <a:r>
              <a:rPr lang="tr-TR" sz="5500" dirty="0" err="1"/>
              <a:t>Kültür:Salmonella</a:t>
            </a:r>
            <a:r>
              <a:rPr lang="tr-TR" sz="5500" dirty="0"/>
              <a:t>, Shigella, </a:t>
            </a:r>
            <a:r>
              <a:rPr lang="tr-TR" sz="5500" dirty="0" err="1"/>
              <a:t>Campylobacter</a:t>
            </a:r>
            <a:r>
              <a:rPr lang="tr-TR" sz="5500" dirty="0"/>
              <a:t> gibi bakteriler.	</a:t>
            </a:r>
          </a:p>
          <a:p>
            <a:pPr marL="0" indent="0">
              <a:buNone/>
            </a:pPr>
            <a:r>
              <a:rPr lang="tr-TR" sz="5500" dirty="0"/>
              <a:t>       •</a:t>
            </a:r>
            <a:r>
              <a:rPr lang="tr-TR" sz="5500" dirty="0" err="1"/>
              <a:t>C.difficile</a:t>
            </a:r>
            <a:r>
              <a:rPr lang="tr-TR" sz="5500" dirty="0"/>
              <a:t> toksini: Özellikle antibiyotik öyküsü varsa.	</a:t>
            </a:r>
          </a:p>
          <a:p>
            <a:pPr marL="0" indent="0">
              <a:buNone/>
            </a:pPr>
            <a:r>
              <a:rPr lang="tr-TR" sz="5500" dirty="0"/>
              <a:t>       •</a:t>
            </a:r>
            <a:r>
              <a:rPr lang="tr-TR" sz="5500" dirty="0" err="1"/>
              <a:t>Rotavirüs</a:t>
            </a:r>
            <a:r>
              <a:rPr lang="tr-TR" sz="5500" dirty="0"/>
              <a:t> veya adenovirüs antijen testi.	</a:t>
            </a:r>
          </a:p>
          <a:p>
            <a:pPr marL="0" indent="0">
              <a:buNone/>
            </a:pPr>
            <a:r>
              <a:rPr lang="tr-TR" sz="5500" dirty="0"/>
              <a:t>     2.Kan Tetkikleri:	</a:t>
            </a:r>
          </a:p>
          <a:p>
            <a:pPr marL="0" indent="0">
              <a:buNone/>
            </a:pPr>
            <a:r>
              <a:rPr lang="tr-TR" sz="5500" dirty="0"/>
              <a:t>      •Tam kan sayımı: Anemi, enfeksiyon belirteçleri (lökositoz).	</a:t>
            </a:r>
          </a:p>
          <a:p>
            <a:pPr marL="0" indent="0">
              <a:buNone/>
            </a:pPr>
            <a:r>
              <a:rPr lang="tr-TR" sz="5500" dirty="0"/>
              <a:t>      •Elektrolitler ve kan gazı: Dehidratasyonun şiddetini değerlendirmek için.	</a:t>
            </a:r>
          </a:p>
          <a:p>
            <a:pPr marL="0" indent="0">
              <a:buNone/>
            </a:pPr>
            <a:r>
              <a:rPr lang="tr-TR" sz="5500" dirty="0"/>
              <a:t>      •BUN/Kreatinin: Böbrek fonksiyonları. ESR, CRP</a:t>
            </a:r>
          </a:p>
          <a:p>
            <a:pPr marL="0" indent="0">
              <a:buNone/>
            </a:pPr>
            <a:r>
              <a:rPr lang="tr-TR" sz="5500" dirty="0"/>
              <a:t>      •TSH, T4, Total ve direkt </a:t>
            </a:r>
            <a:r>
              <a:rPr lang="tr-TR" sz="5500" dirty="0" err="1"/>
              <a:t>bilirubin</a:t>
            </a:r>
            <a:r>
              <a:rPr lang="tr-TR" sz="5500" dirty="0"/>
              <a:t>, ALT, AST, GGT, serum safra asitleri</a:t>
            </a:r>
          </a:p>
          <a:p>
            <a:pPr marL="0" indent="0">
              <a:buNone/>
            </a:pPr>
            <a:r>
              <a:rPr lang="tr-TR" sz="5500" dirty="0"/>
              <a:t>     3.Diğer Tetkikler:</a:t>
            </a:r>
          </a:p>
          <a:p>
            <a:pPr marL="0" indent="0">
              <a:buNone/>
            </a:pPr>
            <a:r>
              <a:rPr lang="tr-TR" sz="5500" dirty="0"/>
              <a:t>      •</a:t>
            </a:r>
            <a:r>
              <a:rPr lang="tr-TR" sz="5500" dirty="0" err="1"/>
              <a:t>Seroloji</a:t>
            </a:r>
            <a:r>
              <a:rPr lang="tr-TR" sz="5500" dirty="0"/>
              <a:t>: </a:t>
            </a:r>
            <a:r>
              <a:rPr lang="tr-TR" sz="5500" dirty="0" err="1"/>
              <a:t>Giardia</a:t>
            </a:r>
            <a:r>
              <a:rPr lang="tr-TR" sz="5500" dirty="0"/>
              <a:t> veya </a:t>
            </a:r>
            <a:r>
              <a:rPr lang="tr-TR" sz="5500" dirty="0" err="1"/>
              <a:t>Entamoeba</a:t>
            </a:r>
            <a:r>
              <a:rPr lang="tr-TR" sz="5500" dirty="0"/>
              <a:t> </a:t>
            </a:r>
            <a:r>
              <a:rPr lang="tr-TR" sz="5500" dirty="0" err="1"/>
              <a:t>histolytica</a:t>
            </a:r>
            <a:r>
              <a:rPr lang="tr-TR" sz="5500" dirty="0"/>
              <a:t> şüphesi varsa.	</a:t>
            </a:r>
          </a:p>
          <a:p>
            <a:pPr marL="0" indent="0">
              <a:buNone/>
            </a:pPr>
            <a:r>
              <a:rPr lang="tr-TR" sz="5500" dirty="0"/>
              <a:t>      •Toksin analizi: Gıda zehirlenmesi durumunda.</a:t>
            </a:r>
          </a:p>
          <a:p>
            <a:pPr marL="0" indent="0">
              <a:buNone/>
            </a:pPr>
            <a:r>
              <a:rPr lang="tr-TR" sz="5500" dirty="0"/>
              <a:t>       •ADBG</a:t>
            </a:r>
          </a:p>
        </p:txBody>
      </p:sp>
    </p:spTree>
    <p:extLst>
      <p:ext uri="{BB962C8B-B14F-4D97-AF65-F5344CB8AC3E}">
        <p14:creationId xmlns:p14="http://schemas.microsoft.com/office/powerpoint/2010/main" val="159342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D723D4-5083-459D-A70A-50B58B664773}"/>
              </a:ext>
            </a:extLst>
          </p:cNvPr>
          <p:cNvSpPr>
            <a:spLocks noGrp="1"/>
          </p:cNvSpPr>
          <p:nvPr>
            <p:ph type="title"/>
          </p:nvPr>
        </p:nvSpPr>
        <p:spPr/>
        <p:txBody>
          <a:bodyPr/>
          <a:lstStyle/>
          <a:p>
            <a:r>
              <a:rPr lang="tr-TR" dirty="0"/>
              <a:t>İkinci aşama tetkikler</a:t>
            </a:r>
          </a:p>
        </p:txBody>
      </p:sp>
      <p:sp>
        <p:nvSpPr>
          <p:cNvPr id="3" name="İçerik Yer Tutucusu 2">
            <a:extLst>
              <a:ext uri="{FF2B5EF4-FFF2-40B4-BE49-F238E27FC236}">
                <a16:creationId xmlns:a16="http://schemas.microsoft.com/office/drawing/2014/main" id="{87AF156C-CA37-4B19-9773-245A6730A167}"/>
              </a:ext>
            </a:extLst>
          </p:cNvPr>
          <p:cNvSpPr>
            <a:spLocks noGrp="1"/>
          </p:cNvSpPr>
          <p:nvPr>
            <p:ph sz="half" idx="1"/>
          </p:nvPr>
        </p:nvSpPr>
        <p:spPr>
          <a:xfrm>
            <a:off x="677334" y="2058989"/>
            <a:ext cx="4184035" cy="3880772"/>
          </a:xfrm>
        </p:spPr>
        <p:txBody>
          <a:bodyPr>
            <a:normAutofit fontScale="85000" lnSpcReduction="20000"/>
          </a:bodyPr>
          <a:lstStyle/>
          <a:p>
            <a:pPr>
              <a:buFont typeface="Wingdings" panose="05000000000000000000" pitchFamily="2" charset="2"/>
              <a:buChar char="§"/>
            </a:pPr>
            <a:r>
              <a:rPr lang="tr-TR" dirty="0" err="1"/>
              <a:t>Gaytada</a:t>
            </a:r>
            <a:r>
              <a:rPr lang="tr-TR" dirty="0"/>
              <a:t>; </a:t>
            </a:r>
          </a:p>
          <a:p>
            <a:pPr marL="578358" lvl="1" indent="-285750">
              <a:buFont typeface="Wingdings" panose="05000000000000000000" pitchFamily="2" charset="2"/>
              <a:buChar char="ü"/>
            </a:pPr>
            <a:r>
              <a:rPr lang="tr-TR" dirty="0"/>
              <a:t>  </a:t>
            </a:r>
            <a:r>
              <a:rPr lang="tr-TR" dirty="0" err="1"/>
              <a:t>Ph</a:t>
            </a:r>
            <a:r>
              <a:rPr lang="tr-TR" dirty="0"/>
              <a:t> </a:t>
            </a:r>
          </a:p>
          <a:p>
            <a:pPr marL="578358" lvl="1" indent="-285750">
              <a:buFont typeface="Wingdings" panose="05000000000000000000" pitchFamily="2" charset="2"/>
              <a:buChar char="ü"/>
            </a:pPr>
            <a:r>
              <a:rPr lang="tr-TR" dirty="0"/>
              <a:t>  </a:t>
            </a:r>
            <a:r>
              <a:rPr lang="tr-TR" dirty="0" err="1"/>
              <a:t>Laktoferrin</a:t>
            </a:r>
            <a:r>
              <a:rPr lang="tr-TR" dirty="0"/>
              <a:t> </a:t>
            </a:r>
          </a:p>
          <a:p>
            <a:pPr marL="578358" lvl="1" indent="-285750">
              <a:buFont typeface="Wingdings" panose="05000000000000000000" pitchFamily="2" charset="2"/>
              <a:buChar char="ü"/>
            </a:pPr>
            <a:r>
              <a:rPr lang="tr-TR" dirty="0"/>
              <a:t>  İndirgen madde</a:t>
            </a:r>
          </a:p>
          <a:p>
            <a:pPr marL="578358" lvl="1" indent="-285750">
              <a:buFont typeface="Wingdings" panose="05000000000000000000" pitchFamily="2" charset="2"/>
              <a:buChar char="ü"/>
            </a:pPr>
            <a:r>
              <a:rPr lang="tr-TR" dirty="0"/>
              <a:t>  </a:t>
            </a:r>
            <a:r>
              <a:rPr lang="tr-TR" dirty="0" err="1"/>
              <a:t>Osmotik</a:t>
            </a:r>
            <a:r>
              <a:rPr lang="tr-TR" dirty="0"/>
              <a:t> </a:t>
            </a:r>
            <a:r>
              <a:rPr lang="tr-TR" dirty="0" err="1"/>
              <a:t>Gap</a:t>
            </a:r>
            <a:endParaRPr lang="tr-TR" dirty="0"/>
          </a:p>
          <a:p>
            <a:pPr marL="578358" lvl="1" indent="-285750">
              <a:buFont typeface="Wingdings" panose="05000000000000000000" pitchFamily="2" charset="2"/>
              <a:buChar char="ü"/>
            </a:pPr>
            <a:r>
              <a:rPr lang="tr-TR" dirty="0"/>
              <a:t>  </a:t>
            </a:r>
            <a:r>
              <a:rPr lang="tr-TR" dirty="0" err="1"/>
              <a:t>Kalprotektin</a:t>
            </a:r>
            <a:endParaRPr lang="tr-TR" dirty="0"/>
          </a:p>
          <a:p>
            <a:pPr marL="578358" lvl="1" indent="-285750">
              <a:buFont typeface="Wingdings" panose="05000000000000000000" pitchFamily="2" charset="2"/>
              <a:buChar char="ü"/>
            </a:pPr>
            <a:r>
              <a:rPr lang="tr-TR" dirty="0"/>
              <a:t>  Kalitatif ve kantitatif 3 günlük </a:t>
            </a:r>
            <a:r>
              <a:rPr lang="tr-TR" dirty="0" err="1"/>
              <a:t>fekal</a:t>
            </a:r>
            <a:r>
              <a:rPr lang="tr-TR" dirty="0"/>
              <a:t> yağ ölçümü</a:t>
            </a:r>
          </a:p>
          <a:p>
            <a:pPr marL="578358" lvl="1" indent="-285750">
              <a:buFont typeface="Wingdings" panose="05000000000000000000" pitchFamily="2" charset="2"/>
              <a:buChar char="ü"/>
            </a:pPr>
            <a:r>
              <a:rPr lang="tr-TR" dirty="0"/>
              <a:t>  </a:t>
            </a:r>
            <a:r>
              <a:rPr lang="tr-TR" dirty="0" err="1"/>
              <a:t>Fekal</a:t>
            </a:r>
            <a:r>
              <a:rPr lang="tr-TR" dirty="0"/>
              <a:t> </a:t>
            </a:r>
            <a:r>
              <a:rPr lang="tr-TR" dirty="0" err="1"/>
              <a:t>elastaz</a:t>
            </a:r>
            <a:r>
              <a:rPr lang="tr-TR" dirty="0"/>
              <a:t> </a:t>
            </a:r>
          </a:p>
          <a:p>
            <a:pPr marL="578358" lvl="1" indent="-285750">
              <a:buFont typeface="Wingdings" panose="05000000000000000000" pitchFamily="2" charset="2"/>
              <a:buChar char="ü"/>
            </a:pPr>
            <a:r>
              <a:rPr lang="tr-TR" dirty="0"/>
              <a:t>  Alfa-1 </a:t>
            </a:r>
            <a:r>
              <a:rPr lang="tr-TR" dirty="0" err="1"/>
              <a:t>antitripsin</a:t>
            </a:r>
            <a:endParaRPr lang="tr-TR" dirty="0"/>
          </a:p>
          <a:p>
            <a:pPr>
              <a:buFont typeface="Wingdings" panose="05000000000000000000" pitchFamily="2" charset="2"/>
              <a:buChar char="§"/>
            </a:pPr>
            <a:r>
              <a:rPr lang="tr-TR" dirty="0"/>
              <a:t>A,D,E ve K vitamini</a:t>
            </a:r>
          </a:p>
          <a:p>
            <a:pPr>
              <a:buFont typeface="Wingdings" panose="05000000000000000000" pitchFamily="2" charset="2"/>
              <a:buChar char="§"/>
            </a:pPr>
            <a:r>
              <a:rPr lang="tr-TR" dirty="0"/>
              <a:t>B12 vitamini ve </a:t>
            </a:r>
            <a:r>
              <a:rPr lang="tr-TR" dirty="0" err="1"/>
              <a:t>folat</a:t>
            </a:r>
            <a:r>
              <a:rPr lang="tr-TR" dirty="0"/>
              <a:t> düzeyleri</a:t>
            </a:r>
          </a:p>
          <a:p>
            <a:pPr>
              <a:buFont typeface="Wingdings" panose="05000000000000000000" pitchFamily="2" charset="2"/>
              <a:buChar char="§"/>
            </a:pPr>
            <a:r>
              <a:rPr lang="tr-TR" dirty="0"/>
              <a:t>Albümin ve total protein</a:t>
            </a:r>
          </a:p>
          <a:p>
            <a:pPr marL="292608" lvl="1" indent="0">
              <a:buNone/>
            </a:pPr>
            <a:endParaRPr lang="tr-TR" dirty="0"/>
          </a:p>
          <a:p>
            <a:endParaRPr lang="tr-TR" dirty="0"/>
          </a:p>
        </p:txBody>
      </p:sp>
      <p:sp>
        <p:nvSpPr>
          <p:cNvPr id="4" name="İçerik Yer Tutucusu 3">
            <a:extLst>
              <a:ext uri="{FF2B5EF4-FFF2-40B4-BE49-F238E27FC236}">
                <a16:creationId xmlns:a16="http://schemas.microsoft.com/office/drawing/2014/main" id="{B71047DF-E879-481D-82A3-392779594789}"/>
              </a:ext>
            </a:extLst>
          </p:cNvPr>
          <p:cNvSpPr>
            <a:spLocks noGrp="1"/>
          </p:cNvSpPr>
          <p:nvPr>
            <p:ph sz="half" idx="2"/>
          </p:nvPr>
        </p:nvSpPr>
        <p:spPr/>
        <p:txBody>
          <a:bodyPr>
            <a:normAutofit fontScale="85000" lnSpcReduction="20000"/>
          </a:bodyPr>
          <a:lstStyle/>
          <a:p>
            <a:pPr>
              <a:buFont typeface="Wingdings" panose="05000000000000000000" pitchFamily="2" charset="2"/>
              <a:buChar char="§"/>
            </a:pPr>
            <a:r>
              <a:rPr lang="tr-TR" dirty="0"/>
              <a:t>Total </a:t>
            </a:r>
            <a:r>
              <a:rPr lang="tr-TR" dirty="0" err="1"/>
              <a:t>IgA</a:t>
            </a:r>
            <a:r>
              <a:rPr lang="tr-TR" dirty="0"/>
              <a:t>, anti-</a:t>
            </a:r>
            <a:r>
              <a:rPr lang="tr-TR" dirty="0" err="1"/>
              <a:t>endomysial</a:t>
            </a:r>
            <a:r>
              <a:rPr lang="tr-TR" dirty="0"/>
              <a:t> </a:t>
            </a:r>
            <a:r>
              <a:rPr lang="tr-TR" dirty="0" err="1"/>
              <a:t>IgA</a:t>
            </a:r>
            <a:r>
              <a:rPr lang="tr-TR" dirty="0"/>
              <a:t>, anti-doku </a:t>
            </a:r>
            <a:r>
              <a:rPr lang="tr-TR" dirty="0" err="1"/>
              <a:t>transglutaminaz</a:t>
            </a:r>
            <a:r>
              <a:rPr lang="tr-TR" dirty="0"/>
              <a:t> (</a:t>
            </a:r>
            <a:r>
              <a:rPr lang="tr-TR" dirty="0" err="1"/>
              <a:t>tTG</a:t>
            </a:r>
            <a:r>
              <a:rPr lang="tr-TR" dirty="0"/>
              <a:t>) </a:t>
            </a:r>
            <a:r>
              <a:rPr lang="tr-TR" dirty="0" err="1"/>
              <a:t>IgA</a:t>
            </a:r>
            <a:r>
              <a:rPr lang="tr-TR" dirty="0"/>
              <a:t> seviyeleri</a:t>
            </a:r>
          </a:p>
          <a:p>
            <a:pPr>
              <a:buFont typeface="Wingdings" panose="05000000000000000000" pitchFamily="2" charset="2"/>
              <a:buChar char="§"/>
            </a:pPr>
            <a:r>
              <a:rPr lang="tr-TR" dirty="0"/>
              <a:t>Nefes testi</a:t>
            </a:r>
          </a:p>
          <a:p>
            <a:pPr>
              <a:buFont typeface="Wingdings" panose="05000000000000000000" pitchFamily="2" charset="2"/>
              <a:buChar char="§"/>
            </a:pPr>
            <a:r>
              <a:rPr lang="tr-TR" dirty="0"/>
              <a:t>Terde klor testi</a:t>
            </a:r>
          </a:p>
          <a:p>
            <a:pPr>
              <a:buFont typeface="Wingdings" panose="05000000000000000000" pitchFamily="2" charset="2"/>
              <a:buChar char="§"/>
            </a:pPr>
            <a:r>
              <a:rPr lang="tr-TR" dirty="0"/>
              <a:t> MR </a:t>
            </a:r>
            <a:r>
              <a:rPr lang="tr-TR" dirty="0" err="1"/>
              <a:t>enterografi</a:t>
            </a:r>
            <a:r>
              <a:rPr lang="tr-TR" dirty="0"/>
              <a:t> / BT </a:t>
            </a:r>
            <a:r>
              <a:rPr lang="tr-TR" dirty="0" err="1"/>
              <a:t>enterografi</a:t>
            </a:r>
            <a:endParaRPr lang="tr-TR" dirty="0"/>
          </a:p>
          <a:p>
            <a:pPr>
              <a:buFont typeface="Wingdings" panose="05000000000000000000" pitchFamily="2" charset="2"/>
              <a:buChar char="§"/>
            </a:pPr>
            <a:r>
              <a:rPr lang="tr-TR" dirty="0" err="1"/>
              <a:t>Özefagogastroduodenoskopi</a:t>
            </a:r>
            <a:endParaRPr lang="tr-TR" dirty="0"/>
          </a:p>
          <a:p>
            <a:pPr>
              <a:buFont typeface="Wingdings" panose="05000000000000000000" pitchFamily="2" charset="2"/>
              <a:buChar char="§"/>
            </a:pPr>
            <a:r>
              <a:rPr lang="tr-TR" dirty="0" err="1"/>
              <a:t>Kolonoskopi</a:t>
            </a:r>
            <a:r>
              <a:rPr lang="tr-TR" dirty="0"/>
              <a:t> / </a:t>
            </a:r>
            <a:r>
              <a:rPr lang="tr-TR" dirty="0" err="1"/>
              <a:t>sigmoidoskopi</a:t>
            </a:r>
            <a:endParaRPr lang="tr-TR" dirty="0"/>
          </a:p>
          <a:p>
            <a:pPr>
              <a:buFont typeface="Wingdings" panose="05000000000000000000" pitchFamily="2" charset="2"/>
              <a:buChar char="§"/>
            </a:pPr>
            <a:r>
              <a:rPr lang="tr-TR" dirty="0"/>
              <a:t>Video kapsül endoskopi</a:t>
            </a:r>
          </a:p>
          <a:p>
            <a:endParaRPr lang="tr-TR" dirty="0"/>
          </a:p>
          <a:p>
            <a:pPr>
              <a:buFont typeface="Wingdings" panose="05000000000000000000" pitchFamily="2" charset="2"/>
              <a:buChar char="§"/>
            </a:pPr>
            <a:endParaRPr lang="tr-TR" dirty="0"/>
          </a:p>
          <a:p>
            <a:endParaRPr lang="tr-TR" dirty="0"/>
          </a:p>
        </p:txBody>
      </p:sp>
    </p:spTree>
    <p:extLst>
      <p:ext uri="{BB962C8B-B14F-4D97-AF65-F5344CB8AC3E}">
        <p14:creationId xmlns:p14="http://schemas.microsoft.com/office/powerpoint/2010/main" val="3075760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BE270D50-FB7C-F8F5-BF4F-B43AE78A30B2}"/>
              </a:ext>
            </a:extLst>
          </p:cNvPr>
          <p:cNvSpPr>
            <a:spLocks noGrp="1"/>
          </p:cNvSpPr>
          <p:nvPr>
            <p:ph type="title"/>
          </p:nvPr>
        </p:nvSpPr>
        <p:spPr>
          <a:xfrm>
            <a:off x="677334" y="609600"/>
            <a:ext cx="8596668" cy="1320800"/>
          </a:xfrm>
        </p:spPr>
        <p:txBody>
          <a:bodyPr anchor="t">
            <a:normAutofit/>
          </a:bodyPr>
          <a:lstStyle/>
          <a:p>
            <a:r>
              <a:rPr lang="tr-TR" dirty="0"/>
              <a:t>Tedavi</a:t>
            </a:r>
          </a:p>
        </p:txBody>
      </p:sp>
      <p:sp>
        <p:nvSpPr>
          <p:cNvPr id="3" name="İçerik Yer Tutucusu 2">
            <a:extLst>
              <a:ext uri="{FF2B5EF4-FFF2-40B4-BE49-F238E27FC236}">
                <a16:creationId xmlns:a16="http://schemas.microsoft.com/office/drawing/2014/main" id="{2C499BC6-7489-02E3-4E80-4E2D78503D86}"/>
              </a:ext>
            </a:extLst>
          </p:cNvPr>
          <p:cNvSpPr>
            <a:spLocks noGrp="1"/>
          </p:cNvSpPr>
          <p:nvPr>
            <p:ph idx="1"/>
          </p:nvPr>
        </p:nvSpPr>
        <p:spPr>
          <a:xfrm>
            <a:off x="677334" y="2160589"/>
            <a:ext cx="6038426" cy="3880773"/>
          </a:xfrm>
        </p:spPr>
        <p:txBody>
          <a:bodyPr>
            <a:normAutofit/>
          </a:bodyPr>
          <a:lstStyle/>
          <a:p>
            <a:pPr>
              <a:lnSpc>
                <a:spcPct val="90000"/>
              </a:lnSpc>
            </a:pPr>
            <a:r>
              <a:rPr lang="tr-TR" sz="1000" dirty="0"/>
              <a:t>İshalli çocukların tedavisinde en önemli hedef, hidrasyonun korunması ve altta yatan nedenin tedavi edilmesidir. </a:t>
            </a:r>
          </a:p>
          <a:p>
            <a:pPr>
              <a:lnSpc>
                <a:spcPct val="90000"/>
              </a:lnSpc>
            </a:pPr>
            <a:r>
              <a:rPr lang="tr-TR" sz="1000" dirty="0"/>
              <a:t>1. Rehidrasyon Tedavisi</a:t>
            </a:r>
          </a:p>
          <a:p>
            <a:pPr>
              <a:lnSpc>
                <a:spcPct val="90000"/>
              </a:lnSpc>
            </a:pPr>
            <a:r>
              <a:rPr lang="tr-TR" sz="1000" dirty="0"/>
              <a:t>Oral Rehidrasyon Solüsyonu (ORS)	</a:t>
            </a:r>
          </a:p>
          <a:p>
            <a:pPr>
              <a:lnSpc>
                <a:spcPct val="90000"/>
              </a:lnSpc>
            </a:pPr>
            <a:r>
              <a:rPr lang="tr-TR" sz="1000" dirty="0"/>
              <a:t>Hafif ve orta derecede dehidratasyonda ilk tercih.	</a:t>
            </a:r>
          </a:p>
          <a:p>
            <a:pPr>
              <a:lnSpc>
                <a:spcPct val="90000"/>
              </a:lnSpc>
            </a:pPr>
            <a:r>
              <a:rPr lang="tr-TR" sz="1000" dirty="0"/>
              <a:t>Uygulama: Küçük miktarlarda sık sık verilir (örneğin, 5-10 dakika aralıklarla kaşıkla).	</a:t>
            </a:r>
          </a:p>
          <a:p>
            <a:pPr>
              <a:lnSpc>
                <a:spcPct val="90000"/>
              </a:lnSpc>
            </a:pPr>
            <a:r>
              <a:rPr lang="tr-TR" sz="1000" dirty="0"/>
              <a:t>Aşırı kusma varsa, yavaş verilmesi önerilir.</a:t>
            </a:r>
          </a:p>
          <a:p>
            <a:pPr>
              <a:lnSpc>
                <a:spcPct val="90000"/>
              </a:lnSpc>
            </a:pPr>
            <a:r>
              <a:rPr lang="tr-TR" sz="1000" dirty="0" err="1"/>
              <a:t>Parenteral</a:t>
            </a:r>
            <a:r>
              <a:rPr lang="tr-TR" sz="1000" dirty="0"/>
              <a:t> Rehidrasyon	</a:t>
            </a:r>
          </a:p>
          <a:p>
            <a:pPr>
              <a:lnSpc>
                <a:spcPct val="90000"/>
              </a:lnSpc>
            </a:pPr>
            <a:r>
              <a:rPr lang="tr-TR" sz="1000" dirty="0"/>
              <a:t>Endikasyonlar:</a:t>
            </a:r>
          </a:p>
          <a:p>
            <a:pPr>
              <a:lnSpc>
                <a:spcPct val="90000"/>
              </a:lnSpc>
            </a:pPr>
            <a:r>
              <a:rPr lang="tr-TR" sz="1000" dirty="0"/>
              <a:t>Şiddetli dehidratasyon (şok bulguları).	</a:t>
            </a:r>
          </a:p>
          <a:p>
            <a:pPr>
              <a:lnSpc>
                <a:spcPct val="90000"/>
              </a:lnSpc>
            </a:pPr>
            <a:r>
              <a:rPr lang="tr-TR" sz="1000" dirty="0"/>
              <a:t>Ağızdan sıvı alımının mümkün olmadığı durumlar (örneğin, persistan kusma).</a:t>
            </a:r>
          </a:p>
          <a:p>
            <a:pPr>
              <a:lnSpc>
                <a:spcPct val="90000"/>
              </a:lnSpc>
            </a:pPr>
            <a:r>
              <a:rPr lang="tr-TR" sz="1000" dirty="0"/>
              <a:t>Sıvı Seçimi:	</a:t>
            </a:r>
          </a:p>
          <a:p>
            <a:pPr>
              <a:lnSpc>
                <a:spcPct val="90000"/>
              </a:lnSpc>
            </a:pPr>
            <a:r>
              <a:rPr lang="tr-TR" sz="1000" dirty="0" err="1"/>
              <a:t>Ringer</a:t>
            </a:r>
            <a:r>
              <a:rPr lang="tr-TR" sz="1000" dirty="0"/>
              <a:t> laktat veya izotonik serum fizyolojik tercih edilir.</a:t>
            </a:r>
          </a:p>
          <a:p>
            <a:pPr>
              <a:lnSpc>
                <a:spcPct val="90000"/>
              </a:lnSpc>
            </a:pPr>
            <a:r>
              <a:rPr lang="tr-TR" sz="1000" dirty="0"/>
              <a:t>Hızlı </a:t>
            </a:r>
            <a:r>
              <a:rPr lang="tr-TR" sz="1000" dirty="0" err="1"/>
              <a:t>bolus</a:t>
            </a:r>
            <a:r>
              <a:rPr lang="tr-TR" sz="1000" dirty="0"/>
              <a:t> (20 </a:t>
            </a:r>
            <a:r>
              <a:rPr lang="tr-TR" sz="1000" dirty="0" err="1"/>
              <a:t>mL</a:t>
            </a:r>
            <a:r>
              <a:rPr lang="tr-TR" sz="1000" dirty="0"/>
              <a:t>/kg, gerekirse tekrarlanır), ardından idame sıvısı hesaplanır.</a:t>
            </a:r>
          </a:p>
        </p:txBody>
      </p:sp>
      <p:pic>
        <p:nvPicPr>
          <p:cNvPr id="2050" name="Picture 2" descr="Çocuklarda Sıvı Resüsitasyonu - Acilci.Net">
            <a:extLst>
              <a:ext uri="{FF2B5EF4-FFF2-40B4-BE49-F238E27FC236}">
                <a16:creationId xmlns:a16="http://schemas.microsoft.com/office/drawing/2014/main" id="{9A01EF4E-C235-AE29-AA7E-F0E4D2385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39" r="15740" b="1"/>
          <a:stretch/>
        </p:blipFill>
        <p:spPr bwMode="auto">
          <a:xfrm>
            <a:off x="7093151" y="2160589"/>
            <a:ext cx="3145536"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2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F3AF06B9-88EC-2A23-AB6E-C96ACFE8CA3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Tedavi</a:t>
            </a:r>
          </a:p>
        </p:txBody>
      </p:sp>
      <p:sp>
        <p:nvSpPr>
          <p:cNvPr id="10" name="Metin kutusu 9">
            <a:extLst>
              <a:ext uri="{FF2B5EF4-FFF2-40B4-BE49-F238E27FC236}">
                <a16:creationId xmlns:a16="http://schemas.microsoft.com/office/drawing/2014/main" id="{B758C0A5-45F5-A907-41BE-0EC03EA1ABBA}"/>
              </a:ext>
            </a:extLst>
          </p:cNvPr>
          <p:cNvSpPr txBox="1"/>
          <p:nvPr/>
        </p:nvSpPr>
        <p:spPr>
          <a:xfrm>
            <a:off x="6336287" y="2160589"/>
            <a:ext cx="2934714"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Dehidratasyon Şiddetine Göre Tedavi:</a:t>
            </a:r>
          </a:p>
          <a:p>
            <a:pPr>
              <a:spcBef>
                <a:spcPts val="1000"/>
              </a:spcBef>
              <a:buClr>
                <a:schemeClr val="accent1"/>
              </a:buClr>
              <a:buSzPct val="80000"/>
              <a:buFont typeface="Wingdings 3" charset="2"/>
              <a:buChar char=""/>
            </a:pPr>
            <a:r>
              <a:rPr lang="en-US">
                <a:solidFill>
                  <a:schemeClr val="tx1">
                    <a:lumMod val="75000"/>
                    <a:lumOff val="25000"/>
                  </a:schemeClr>
                </a:solidFill>
              </a:rPr>
              <a:t>Dehidratasyon Derecesi	</a:t>
            </a:r>
          </a:p>
          <a:p>
            <a:pPr>
              <a:spcBef>
                <a:spcPts val="1000"/>
              </a:spcBef>
              <a:buClr>
                <a:schemeClr val="accent1"/>
              </a:buClr>
              <a:buSzPct val="80000"/>
              <a:buFont typeface="Wingdings 3" charset="2"/>
              <a:buChar char=""/>
            </a:pPr>
            <a:r>
              <a:rPr lang="en-US">
                <a:solidFill>
                  <a:schemeClr val="tx1">
                    <a:lumMod val="75000"/>
                    <a:lumOff val="25000"/>
                  </a:schemeClr>
                </a:solidFill>
              </a:rPr>
              <a:t>Hafif       </a:t>
            </a:r>
            <a:r>
              <a:rPr lang="en-US">
                <a:solidFill>
                  <a:schemeClr val="tx1">
                    <a:lumMod val="75000"/>
                    <a:lumOff val="25000"/>
                  </a:schemeClr>
                </a:solidFill>
                <a:sym typeface="Wingdings" panose="05000000000000000000" pitchFamily="2" charset="2"/>
              </a:rPr>
              <a:t></a:t>
            </a:r>
            <a:r>
              <a:rPr lang="en-US">
                <a:solidFill>
                  <a:schemeClr val="tx1">
                    <a:lumMod val="75000"/>
                    <a:lumOff val="25000"/>
                  </a:schemeClr>
                </a:solidFill>
              </a:rPr>
              <a:t>   ORS: 50 mL/kg 4 saat içinde verilir.</a:t>
            </a:r>
          </a:p>
          <a:p>
            <a:pPr>
              <a:spcBef>
                <a:spcPts val="1000"/>
              </a:spcBef>
              <a:buClr>
                <a:schemeClr val="accent1"/>
              </a:buClr>
              <a:buSzPct val="80000"/>
              <a:buFont typeface="Wingdings 3" charset="2"/>
              <a:buChar char=""/>
            </a:pPr>
            <a:r>
              <a:rPr lang="en-US">
                <a:solidFill>
                  <a:schemeClr val="tx1">
                    <a:lumMod val="75000"/>
                    <a:lumOff val="25000"/>
                  </a:schemeClr>
                </a:solidFill>
              </a:rPr>
              <a:t>Orta        </a:t>
            </a:r>
            <a:r>
              <a:rPr lang="en-US">
                <a:solidFill>
                  <a:schemeClr val="tx1">
                    <a:lumMod val="75000"/>
                    <a:lumOff val="25000"/>
                  </a:schemeClr>
                </a:solidFill>
                <a:sym typeface="Wingdings" panose="05000000000000000000" pitchFamily="2" charset="2"/>
              </a:rPr>
              <a:t></a:t>
            </a:r>
            <a:r>
              <a:rPr lang="en-US">
                <a:solidFill>
                  <a:schemeClr val="tx1">
                    <a:lumMod val="75000"/>
                    <a:lumOff val="25000"/>
                  </a:schemeClr>
                </a:solidFill>
              </a:rPr>
              <a:t>    ORS: 75 mL/kg 4 saat içinde verilir.</a:t>
            </a:r>
          </a:p>
          <a:p>
            <a:pPr>
              <a:spcBef>
                <a:spcPts val="1000"/>
              </a:spcBef>
              <a:buClr>
                <a:schemeClr val="accent1"/>
              </a:buClr>
              <a:buSzPct val="80000"/>
              <a:buFont typeface="Wingdings 3" charset="2"/>
              <a:buChar char=""/>
            </a:pPr>
            <a:r>
              <a:rPr lang="en-US">
                <a:solidFill>
                  <a:schemeClr val="tx1">
                    <a:lumMod val="75000"/>
                    <a:lumOff val="25000"/>
                  </a:schemeClr>
                </a:solidFill>
              </a:rPr>
              <a:t>Şiddetli </a:t>
            </a:r>
            <a:r>
              <a:rPr lang="en-US">
                <a:solidFill>
                  <a:schemeClr val="tx1">
                    <a:lumMod val="75000"/>
                    <a:lumOff val="25000"/>
                  </a:schemeClr>
                </a:solidFill>
                <a:sym typeface="Wingdings" panose="05000000000000000000" pitchFamily="2" charset="2"/>
              </a:rPr>
              <a:t></a:t>
            </a:r>
            <a:r>
              <a:rPr lang="en-US">
                <a:solidFill>
                  <a:schemeClr val="tx1">
                    <a:lumMod val="75000"/>
                    <a:lumOff val="25000"/>
                  </a:schemeClr>
                </a:solidFill>
              </a:rPr>
              <a:t> Parenteral sıvı tedavisi başlanır.</a:t>
            </a:r>
          </a:p>
        </p:txBody>
      </p:sp>
      <p:pic>
        <p:nvPicPr>
          <p:cNvPr id="13" name="Resim 12">
            <a:extLst>
              <a:ext uri="{FF2B5EF4-FFF2-40B4-BE49-F238E27FC236}">
                <a16:creationId xmlns:a16="http://schemas.microsoft.com/office/drawing/2014/main" id="{E4753E0E-927A-B62E-7910-369D30316319}"/>
              </a:ext>
            </a:extLst>
          </p:cNvPr>
          <p:cNvPicPr>
            <a:picLocks noChangeAspect="1"/>
          </p:cNvPicPr>
          <p:nvPr/>
        </p:nvPicPr>
        <p:blipFill>
          <a:blip r:embed="rId2"/>
          <a:srcRect r="3264" b="2"/>
          <a:stretch/>
        </p:blipFill>
        <p:spPr>
          <a:xfrm>
            <a:off x="677334" y="2159331"/>
            <a:ext cx="5423429" cy="3882362"/>
          </a:xfrm>
          <a:prstGeom prst="rect">
            <a:avLst/>
          </a:prstGeom>
        </p:spPr>
      </p:pic>
    </p:spTree>
    <p:extLst>
      <p:ext uri="{BB962C8B-B14F-4D97-AF65-F5344CB8AC3E}">
        <p14:creationId xmlns:p14="http://schemas.microsoft.com/office/powerpoint/2010/main" val="311103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01FF9B-0B56-3DFE-888C-BB67D7457F03}"/>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E5CFFD20-2136-D6C0-0B1C-51AD7155D0B0}"/>
              </a:ext>
            </a:extLst>
          </p:cNvPr>
          <p:cNvSpPr>
            <a:spLocks noGrp="1"/>
          </p:cNvSpPr>
          <p:nvPr>
            <p:ph idx="1"/>
          </p:nvPr>
        </p:nvSpPr>
        <p:spPr/>
        <p:txBody>
          <a:bodyPr>
            <a:normAutofit fontScale="85000" lnSpcReduction="20000"/>
          </a:bodyPr>
          <a:lstStyle/>
          <a:p>
            <a:r>
              <a:rPr lang="tr-TR" dirty="0"/>
              <a:t>2. Beslenmenin Sürdürülmesi	</a:t>
            </a:r>
          </a:p>
          <a:p>
            <a:r>
              <a:rPr lang="tr-TR" dirty="0"/>
              <a:t>Emzirme: Anne sütü devam ettirilmelidir.	</a:t>
            </a:r>
          </a:p>
          <a:p>
            <a:r>
              <a:rPr lang="tr-TR" dirty="0"/>
              <a:t>Katı Gıdalar: Yaşa uygun diyet mümkün olduğunca erken başlanmalıdır (pirinç, muz, patates, yoğurt gibi sindirimi kolay gıdalar).	</a:t>
            </a:r>
          </a:p>
          <a:p>
            <a:r>
              <a:rPr lang="tr-TR" dirty="0"/>
              <a:t>•Laktozsuz diyet, laktoz intoleransı şüphesinde düşünülür.</a:t>
            </a:r>
          </a:p>
          <a:p>
            <a:r>
              <a:rPr lang="tr-TR" dirty="0"/>
              <a:t>3. Altta Yatan Nedene Yönelik Tedavi	</a:t>
            </a:r>
          </a:p>
          <a:p>
            <a:r>
              <a:rPr lang="tr-TR" dirty="0"/>
              <a:t>•Enfeksiyöz Nedenler:	</a:t>
            </a:r>
          </a:p>
          <a:p>
            <a:r>
              <a:rPr lang="tr-TR" dirty="0"/>
              <a:t>Viral ishal (ör. </a:t>
            </a:r>
            <a:r>
              <a:rPr lang="tr-TR" dirty="0" err="1"/>
              <a:t>rotavirüs</a:t>
            </a:r>
            <a:r>
              <a:rPr lang="tr-TR" dirty="0"/>
              <a:t>): Çoğu vakada destek tedavi yeterlidir.	</a:t>
            </a:r>
          </a:p>
          <a:p>
            <a:r>
              <a:rPr lang="tr-TR" dirty="0"/>
              <a:t>Bakteriyel ishal (ör. Salmonella, Shigella): Kanlı ishal ve sistemik enfeksiyon bulguları varsa antibiyotik (ör. </a:t>
            </a:r>
            <a:r>
              <a:rPr lang="tr-TR" dirty="0" err="1"/>
              <a:t>azitromisin</a:t>
            </a:r>
            <a:r>
              <a:rPr lang="tr-TR" dirty="0"/>
              <a:t>, </a:t>
            </a:r>
            <a:r>
              <a:rPr lang="tr-TR" dirty="0" err="1"/>
              <a:t>seftriakson</a:t>
            </a:r>
            <a:r>
              <a:rPr lang="tr-TR" dirty="0"/>
              <a:t>) düşünülür.	</a:t>
            </a:r>
          </a:p>
          <a:p>
            <a:r>
              <a:rPr lang="tr-TR" dirty="0" err="1"/>
              <a:t>Parazitik</a:t>
            </a:r>
            <a:r>
              <a:rPr lang="tr-TR" dirty="0"/>
              <a:t> nedenler (ör. </a:t>
            </a:r>
            <a:r>
              <a:rPr lang="tr-TR" dirty="0" err="1"/>
              <a:t>Giardia</a:t>
            </a:r>
            <a:r>
              <a:rPr lang="tr-TR" dirty="0"/>
              <a:t>): Metronidazol tedavisi uygulanabilir.	</a:t>
            </a:r>
          </a:p>
          <a:p>
            <a:r>
              <a:rPr lang="tr-TR" dirty="0"/>
              <a:t>Antibiyotik Kullanımı:	</a:t>
            </a:r>
          </a:p>
          <a:p>
            <a:r>
              <a:rPr lang="tr-TR" dirty="0"/>
              <a:t>Rutinde önerilmez, yalnızca spesifik durumlarda (dizanteri, kolera, immün yetmezlik).</a:t>
            </a:r>
          </a:p>
        </p:txBody>
      </p:sp>
    </p:spTree>
    <p:extLst>
      <p:ext uri="{BB962C8B-B14F-4D97-AF65-F5344CB8AC3E}">
        <p14:creationId xmlns:p14="http://schemas.microsoft.com/office/powerpoint/2010/main" val="1621810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5C5F47-1538-4578-01DB-E245B4C36BF9}"/>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600E0798-6499-368C-F3C9-696A74843845}"/>
              </a:ext>
            </a:extLst>
          </p:cNvPr>
          <p:cNvSpPr>
            <a:spLocks noGrp="1"/>
          </p:cNvSpPr>
          <p:nvPr>
            <p:ph idx="1"/>
          </p:nvPr>
        </p:nvSpPr>
        <p:spPr/>
        <p:txBody>
          <a:bodyPr/>
          <a:lstStyle/>
          <a:p>
            <a:pPr marL="0" indent="0">
              <a:buNone/>
            </a:pPr>
            <a:r>
              <a:rPr lang="tr-TR" dirty="0"/>
              <a:t>4. Destekleyici Tedavi:</a:t>
            </a:r>
          </a:p>
          <a:p>
            <a:pPr marL="0" indent="0">
              <a:buNone/>
            </a:pPr>
            <a:r>
              <a:rPr lang="tr-TR" dirty="0"/>
              <a:t>• Çinko </a:t>
            </a:r>
            <a:r>
              <a:rPr lang="tr-TR" dirty="0" err="1"/>
              <a:t>Takviyesi:Çinko</a:t>
            </a:r>
            <a:r>
              <a:rPr lang="tr-TR" dirty="0"/>
              <a:t>, bağırsak epitelinin iyileşmesini hızlandırır ve ishal süresini kısaltır.	Doz: 6 ay altı: 10 mg/gün, 6 ay üstü: 20 mg/gün (10-14 gün).	</a:t>
            </a:r>
          </a:p>
          <a:p>
            <a:pPr marL="0" indent="0">
              <a:buNone/>
            </a:pPr>
            <a:r>
              <a:rPr lang="tr-TR" dirty="0"/>
              <a:t>•</a:t>
            </a:r>
            <a:r>
              <a:rPr lang="tr-TR" dirty="0" err="1"/>
              <a:t>Probiyotikler:Bağırsak</a:t>
            </a:r>
            <a:r>
              <a:rPr lang="tr-TR" dirty="0"/>
              <a:t> florasını desteklemek için kullanılabilir.</a:t>
            </a:r>
          </a:p>
          <a:p>
            <a:pPr marL="0" indent="0">
              <a:buNone/>
            </a:pPr>
            <a:r>
              <a:rPr lang="tr-TR" dirty="0"/>
              <a:t>•</a:t>
            </a:r>
            <a:r>
              <a:rPr lang="tr-TR" dirty="0" err="1"/>
              <a:t>Antipiretikler:Ateş</a:t>
            </a:r>
            <a:r>
              <a:rPr lang="tr-TR" dirty="0"/>
              <a:t> varsa, parasetamol veya </a:t>
            </a:r>
            <a:r>
              <a:rPr lang="tr-TR" dirty="0" err="1"/>
              <a:t>ibuprofen</a:t>
            </a:r>
            <a:r>
              <a:rPr lang="tr-TR" dirty="0"/>
              <a:t> kullanılabilir.</a:t>
            </a:r>
          </a:p>
        </p:txBody>
      </p:sp>
    </p:spTree>
    <p:extLst>
      <p:ext uri="{BB962C8B-B14F-4D97-AF65-F5344CB8AC3E}">
        <p14:creationId xmlns:p14="http://schemas.microsoft.com/office/powerpoint/2010/main" val="282798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A3ADA2-E361-3228-D16A-B4F0E0306CC6}"/>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2A60B5BB-1EBF-B33F-6686-86BD872D173F}"/>
              </a:ext>
            </a:extLst>
          </p:cNvPr>
          <p:cNvSpPr>
            <a:spLocks noGrp="1"/>
          </p:cNvSpPr>
          <p:nvPr>
            <p:ph idx="1"/>
          </p:nvPr>
        </p:nvSpPr>
        <p:spPr/>
        <p:txBody>
          <a:bodyPr/>
          <a:lstStyle/>
          <a:p>
            <a:pPr marL="0" indent="0">
              <a:buNone/>
            </a:pPr>
            <a:r>
              <a:rPr lang="tr-TR" dirty="0"/>
              <a:t>5. İzlem	</a:t>
            </a:r>
          </a:p>
          <a:p>
            <a:r>
              <a:rPr lang="tr-TR" dirty="0"/>
              <a:t>Dehidratasyon ve hidrasyon durumu yakından izlenmelidir.</a:t>
            </a:r>
          </a:p>
          <a:p>
            <a:r>
              <a:rPr lang="tr-TR" dirty="0"/>
              <a:t>Aileye, tehlike belirtileri (ör. bilinç bulanıklığı, susuzluk artışı, azalmış idrar) hakkında bilgi verilmelidir.	</a:t>
            </a:r>
          </a:p>
          <a:p>
            <a:r>
              <a:rPr lang="tr-TR" dirty="0"/>
              <a:t>Düzelme olmazsa veya kötüleşme olursa tekrar değerlendirme yapılmalıdır.</a:t>
            </a:r>
          </a:p>
        </p:txBody>
      </p:sp>
    </p:spTree>
    <p:extLst>
      <p:ext uri="{BB962C8B-B14F-4D97-AF65-F5344CB8AC3E}">
        <p14:creationId xmlns:p14="http://schemas.microsoft.com/office/powerpoint/2010/main" val="391593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C98DEC2-BECE-DF53-DB65-FC54EE057015}"/>
              </a:ext>
            </a:extLst>
          </p:cNvPr>
          <p:cNvPicPr>
            <a:picLocks noChangeAspect="1"/>
          </p:cNvPicPr>
          <p:nvPr/>
        </p:nvPicPr>
        <p:blipFill>
          <a:blip r:embed="rId2"/>
          <a:stretch>
            <a:fillRect/>
          </a:stretch>
        </p:blipFill>
        <p:spPr>
          <a:xfrm>
            <a:off x="1176863" y="30185"/>
            <a:ext cx="9838273" cy="6797629"/>
          </a:xfrm>
          <a:prstGeom prst="rect">
            <a:avLst/>
          </a:prstGeom>
        </p:spPr>
      </p:pic>
    </p:spTree>
    <p:extLst>
      <p:ext uri="{BB962C8B-B14F-4D97-AF65-F5344CB8AC3E}">
        <p14:creationId xmlns:p14="http://schemas.microsoft.com/office/powerpoint/2010/main" val="357764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0A1E2F-B17A-CCAB-5FA0-8CD004ACACCB}"/>
              </a:ext>
            </a:extLst>
          </p:cNvPr>
          <p:cNvSpPr>
            <a:spLocks noGrp="1"/>
          </p:cNvSpPr>
          <p:nvPr>
            <p:ph type="title"/>
          </p:nvPr>
        </p:nvSpPr>
        <p:spPr>
          <a:xfrm>
            <a:off x="1286933" y="609600"/>
            <a:ext cx="10197494" cy="1099457"/>
          </a:xfrm>
        </p:spPr>
        <p:txBody>
          <a:bodyPr>
            <a:normAutofit/>
          </a:bodyPr>
          <a:lstStyle/>
          <a:p>
            <a:pPr>
              <a:lnSpc>
                <a:spcPct val="90000"/>
              </a:lnSpc>
            </a:pPr>
            <a:r>
              <a:rPr lang="tr-TR"/>
              <a:t>Öğrenim hedefleri</a:t>
            </a:r>
            <a:br>
              <a:rPr lang="tr-TR"/>
            </a:br>
            <a:endParaRPr lang="tr-T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aphicFrame>
        <p:nvGraphicFramePr>
          <p:cNvPr id="5" name="İçerik Yer Tutucusu 2">
            <a:extLst>
              <a:ext uri="{FF2B5EF4-FFF2-40B4-BE49-F238E27FC236}">
                <a16:creationId xmlns:a16="http://schemas.microsoft.com/office/drawing/2014/main" id="{0937F71F-52F6-FD75-EB1A-D679576425EC}"/>
              </a:ext>
            </a:extLst>
          </p:cNvPr>
          <p:cNvGraphicFramePr>
            <a:graphicFrameLocks noGrp="1"/>
          </p:cNvGraphicFramePr>
          <p:nvPr>
            <p:ph idx="1"/>
            <p:extLst>
              <p:ext uri="{D42A27DB-BD31-4B8C-83A1-F6EECF244321}">
                <p14:modId xmlns:p14="http://schemas.microsoft.com/office/powerpoint/2010/main" val="423973603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252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00BD255-A9DC-545B-FADD-766A4DFBB1ED}"/>
              </a:ext>
            </a:extLst>
          </p:cNvPr>
          <p:cNvPicPr>
            <a:picLocks noGrp="1" noChangeAspect="1"/>
          </p:cNvPicPr>
          <p:nvPr>
            <p:ph idx="1"/>
          </p:nvPr>
        </p:nvPicPr>
        <p:blipFill>
          <a:blip r:embed="rId2"/>
          <a:stretch>
            <a:fillRect/>
          </a:stretch>
        </p:blipFill>
        <p:spPr>
          <a:xfrm>
            <a:off x="549893" y="245803"/>
            <a:ext cx="11092214" cy="6366393"/>
          </a:xfrm>
        </p:spPr>
      </p:pic>
    </p:spTree>
    <p:extLst>
      <p:ext uri="{BB962C8B-B14F-4D97-AF65-F5344CB8AC3E}">
        <p14:creationId xmlns:p14="http://schemas.microsoft.com/office/powerpoint/2010/main" val="3697478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8372030-5391-52B7-F0CE-F58A44C971E9}"/>
              </a:ext>
            </a:extLst>
          </p:cNvPr>
          <p:cNvPicPr>
            <a:picLocks noGrp="1" noChangeAspect="1"/>
          </p:cNvPicPr>
          <p:nvPr>
            <p:ph idx="1"/>
          </p:nvPr>
        </p:nvPicPr>
        <p:blipFill>
          <a:blip r:embed="rId2"/>
          <a:stretch>
            <a:fillRect/>
          </a:stretch>
        </p:blipFill>
        <p:spPr>
          <a:xfrm>
            <a:off x="626534" y="452967"/>
            <a:ext cx="10809514" cy="5969000"/>
          </a:xfrm>
        </p:spPr>
      </p:pic>
    </p:spTree>
    <p:extLst>
      <p:ext uri="{BB962C8B-B14F-4D97-AF65-F5344CB8AC3E}">
        <p14:creationId xmlns:p14="http://schemas.microsoft.com/office/powerpoint/2010/main" val="1915485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807D408-FC07-21E9-C6DC-B881FF15EB71}"/>
              </a:ext>
            </a:extLst>
          </p:cNvPr>
          <p:cNvPicPr>
            <a:picLocks noGrp="1" noChangeAspect="1"/>
          </p:cNvPicPr>
          <p:nvPr>
            <p:ph idx="1"/>
          </p:nvPr>
        </p:nvPicPr>
        <p:blipFill>
          <a:blip r:embed="rId2"/>
          <a:stretch>
            <a:fillRect/>
          </a:stretch>
        </p:blipFill>
        <p:spPr>
          <a:xfrm>
            <a:off x="580219" y="379333"/>
            <a:ext cx="11031561" cy="5860600"/>
          </a:xfrm>
        </p:spPr>
      </p:pic>
    </p:spTree>
    <p:extLst>
      <p:ext uri="{BB962C8B-B14F-4D97-AF65-F5344CB8AC3E}">
        <p14:creationId xmlns:p14="http://schemas.microsoft.com/office/powerpoint/2010/main" val="702256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70485-8A8D-2CBC-2ABC-D19C00BEDB10}"/>
              </a:ext>
            </a:extLst>
          </p:cNvPr>
          <p:cNvSpPr>
            <a:spLocks noGrp="1"/>
          </p:cNvSpPr>
          <p:nvPr>
            <p:ph type="title"/>
          </p:nvPr>
        </p:nvSpPr>
        <p:spPr/>
        <p:txBody>
          <a:bodyPr/>
          <a:lstStyle/>
          <a:p>
            <a:r>
              <a:rPr lang="tr-TR" dirty="0" err="1"/>
              <a:t>Rotavirüs</a:t>
            </a:r>
            <a:r>
              <a:rPr lang="tr-TR" dirty="0"/>
              <a:t> aşısı</a:t>
            </a:r>
          </a:p>
        </p:txBody>
      </p:sp>
      <p:sp>
        <p:nvSpPr>
          <p:cNvPr id="3" name="İçerik Yer Tutucusu 2">
            <a:extLst>
              <a:ext uri="{FF2B5EF4-FFF2-40B4-BE49-F238E27FC236}">
                <a16:creationId xmlns:a16="http://schemas.microsoft.com/office/drawing/2014/main" id="{F8E68889-593D-75FE-DEDA-E3BBA6A07ADA}"/>
              </a:ext>
            </a:extLst>
          </p:cNvPr>
          <p:cNvSpPr>
            <a:spLocks noGrp="1"/>
          </p:cNvSpPr>
          <p:nvPr>
            <p:ph idx="1"/>
          </p:nvPr>
        </p:nvSpPr>
        <p:spPr/>
        <p:txBody>
          <a:bodyPr>
            <a:normAutofit fontScale="92500" lnSpcReduction="20000"/>
          </a:bodyPr>
          <a:lstStyle/>
          <a:p>
            <a:pPr algn="l">
              <a:spcAft>
                <a:spcPts val="750"/>
              </a:spcAft>
            </a:pPr>
            <a:r>
              <a:rPr lang="tr-TR" b="0" i="0" dirty="0" err="1">
                <a:solidFill>
                  <a:srgbClr val="232323"/>
                </a:solidFill>
                <a:effectLst/>
                <a:latin typeface="Noto Sans" panose="020B0502040504020204" pitchFamily="34" charset="0"/>
              </a:rPr>
              <a:t>Rotavirüs</a:t>
            </a:r>
            <a:r>
              <a:rPr lang="tr-TR" b="0" i="0" dirty="0">
                <a:solidFill>
                  <a:srgbClr val="232323"/>
                </a:solidFill>
                <a:effectLst/>
                <a:latin typeface="Noto Sans" panose="020B0502040504020204" pitchFamily="34" charset="0"/>
              </a:rPr>
              <a:t>, aşı öncesi dönemde dünya çapında bebeklerde ve çocuklarda şiddetli, akut gastroenteritin en yaygın nedeniydi ve bu dönemde dünya çapında &lt;5 yaş çocuklarda yılda yaklaşık 440.000 ölüme, 2 milyon hastaneye yatışa ve 25 milyon ayakta tedavi ziyaretine neden olduğu tahmin ediliyordu.</a:t>
            </a:r>
          </a:p>
          <a:p>
            <a:pPr algn="l">
              <a:spcAft>
                <a:spcPts val="750"/>
              </a:spcAft>
            </a:pPr>
            <a:r>
              <a:rPr lang="tr-TR" b="0" i="0" dirty="0">
                <a:solidFill>
                  <a:srgbClr val="333333"/>
                </a:solidFill>
                <a:effectLst/>
                <a:latin typeface="Inter"/>
              </a:rPr>
              <a:t>Ülkemizde ruhsatlı 2 adet </a:t>
            </a:r>
            <a:r>
              <a:rPr lang="tr-TR" b="0" i="0" dirty="0" err="1">
                <a:solidFill>
                  <a:srgbClr val="333333"/>
                </a:solidFill>
                <a:effectLst/>
                <a:latin typeface="Inter"/>
              </a:rPr>
              <a:t>Rotavirüs</a:t>
            </a:r>
            <a:r>
              <a:rPr lang="tr-TR" b="0" i="0" dirty="0">
                <a:solidFill>
                  <a:srgbClr val="333333"/>
                </a:solidFill>
                <a:effectLst/>
                <a:latin typeface="Inter"/>
              </a:rPr>
              <a:t> aşısı bulunmaktadır. Her iki aşı da (</a:t>
            </a:r>
            <a:r>
              <a:rPr lang="tr-TR" b="0" i="0" dirty="0" err="1">
                <a:solidFill>
                  <a:srgbClr val="333333"/>
                </a:solidFill>
                <a:effectLst/>
                <a:latin typeface="Inter"/>
              </a:rPr>
              <a:t>Rotarix</a:t>
            </a:r>
            <a:r>
              <a:rPr lang="tr-TR" b="0" i="0" dirty="0">
                <a:solidFill>
                  <a:srgbClr val="333333"/>
                </a:solidFill>
                <a:effectLst/>
                <a:latin typeface="Inter"/>
              </a:rPr>
              <a:t> ve </a:t>
            </a:r>
            <a:r>
              <a:rPr lang="tr-TR" b="0" i="0" dirty="0" err="1">
                <a:solidFill>
                  <a:srgbClr val="333333"/>
                </a:solidFill>
                <a:effectLst/>
                <a:latin typeface="Inter"/>
              </a:rPr>
              <a:t>Rotateq</a:t>
            </a:r>
            <a:r>
              <a:rPr lang="tr-TR" b="0" i="0" dirty="0">
                <a:solidFill>
                  <a:srgbClr val="333333"/>
                </a:solidFill>
                <a:effectLst/>
                <a:latin typeface="Inter"/>
              </a:rPr>
              <a:t>) güvenlidir ve </a:t>
            </a:r>
            <a:r>
              <a:rPr lang="tr-TR" b="0" i="0" dirty="0" err="1">
                <a:solidFill>
                  <a:srgbClr val="333333"/>
                </a:solidFill>
                <a:effectLst/>
                <a:latin typeface="Inter"/>
              </a:rPr>
              <a:t>rotavirus</a:t>
            </a:r>
            <a:r>
              <a:rPr lang="tr-TR" b="0" i="0" dirty="0">
                <a:solidFill>
                  <a:srgbClr val="333333"/>
                </a:solidFill>
                <a:effectLst/>
                <a:latin typeface="Inter"/>
              </a:rPr>
              <a:t> enfeksiyonuna karşı koruma sağlamaktadır. Her iki aşı da diğer aşılar ile aynı anda uygulanabilmektedir.</a:t>
            </a:r>
          </a:p>
          <a:p>
            <a:pPr algn="l">
              <a:spcAft>
                <a:spcPts val="750"/>
              </a:spcAft>
            </a:pPr>
            <a:r>
              <a:rPr lang="tr-TR" b="0" i="0" dirty="0" err="1">
                <a:solidFill>
                  <a:srgbClr val="333333"/>
                </a:solidFill>
                <a:effectLst/>
                <a:latin typeface="Inter"/>
              </a:rPr>
              <a:t>Rotateq</a:t>
            </a:r>
            <a:r>
              <a:rPr lang="tr-TR" b="0" i="0" dirty="0">
                <a:solidFill>
                  <a:srgbClr val="333333"/>
                </a:solidFill>
                <a:effectLst/>
                <a:latin typeface="Inter"/>
              </a:rPr>
              <a:t> aşısı </a:t>
            </a:r>
            <a:r>
              <a:rPr lang="tr-TR" b="0" i="0" dirty="0" err="1">
                <a:solidFill>
                  <a:srgbClr val="333333"/>
                </a:solidFill>
                <a:effectLst/>
                <a:latin typeface="Inter"/>
              </a:rPr>
              <a:t>rotavirus</a:t>
            </a:r>
            <a:r>
              <a:rPr lang="tr-TR" b="0" i="0" dirty="0">
                <a:solidFill>
                  <a:srgbClr val="333333"/>
                </a:solidFill>
                <a:effectLst/>
                <a:latin typeface="Inter"/>
              </a:rPr>
              <a:t> alt tiplerine karşı 5 antijen içerir. Toplam 3 doz olarak ağızdan uygulanmaktadır. İlk dozu bebek en erken 6 hafta en geç 14 hafta iken yapılmalı, son dozu bebek 24 haftasını doldurmadan uygulanmalıdır. Dozlar arasında en az 1 ay ara olmalıdır.</a:t>
            </a:r>
          </a:p>
          <a:p>
            <a:pPr algn="l">
              <a:spcAft>
                <a:spcPts val="750"/>
              </a:spcAft>
            </a:pPr>
            <a:r>
              <a:rPr lang="tr-TR" b="0" i="0" dirty="0" err="1">
                <a:solidFill>
                  <a:srgbClr val="333333"/>
                </a:solidFill>
                <a:effectLst/>
                <a:latin typeface="Inter"/>
              </a:rPr>
              <a:t>Rotarix</a:t>
            </a:r>
            <a:r>
              <a:rPr lang="tr-TR" b="0" i="0" dirty="0">
                <a:solidFill>
                  <a:srgbClr val="333333"/>
                </a:solidFill>
                <a:effectLst/>
                <a:latin typeface="Inter"/>
              </a:rPr>
              <a:t> aşısı </a:t>
            </a:r>
            <a:r>
              <a:rPr lang="tr-TR" b="0" i="0" dirty="0" err="1">
                <a:solidFill>
                  <a:srgbClr val="333333"/>
                </a:solidFill>
                <a:effectLst/>
                <a:latin typeface="Inter"/>
              </a:rPr>
              <a:t>rotavirus</a:t>
            </a:r>
            <a:r>
              <a:rPr lang="tr-TR" b="0" i="0" dirty="0">
                <a:solidFill>
                  <a:srgbClr val="333333"/>
                </a:solidFill>
                <a:effectLst/>
                <a:latin typeface="Inter"/>
              </a:rPr>
              <a:t> alt tiplerine karşı 1 </a:t>
            </a:r>
            <a:r>
              <a:rPr lang="tr-TR" b="0" i="0" dirty="0" err="1">
                <a:solidFill>
                  <a:srgbClr val="333333"/>
                </a:solidFill>
                <a:effectLst/>
                <a:latin typeface="Inter"/>
              </a:rPr>
              <a:t>antjien</a:t>
            </a:r>
            <a:r>
              <a:rPr lang="tr-TR" b="0" i="0" dirty="0">
                <a:solidFill>
                  <a:srgbClr val="333333"/>
                </a:solidFill>
                <a:effectLst/>
                <a:latin typeface="Inter"/>
              </a:rPr>
              <a:t> içerir, ancak diğer suşlara karşı da koruma sağlar. Toplam 2 doz olarak ağızdan uygulanmaktadır. İlk dozu bebek en erken 6 hafta en geç 14 hafta iken yapılmalı, son dozu bebek 24 haftasını doldurmadan uygulanmalıdır. Dozlar arasında en az 1 ay ara olmalıdır.</a:t>
            </a:r>
          </a:p>
          <a:p>
            <a:endParaRPr lang="tr-TR" dirty="0"/>
          </a:p>
        </p:txBody>
      </p:sp>
    </p:spTree>
    <p:extLst>
      <p:ext uri="{BB962C8B-B14F-4D97-AF65-F5344CB8AC3E}">
        <p14:creationId xmlns:p14="http://schemas.microsoft.com/office/powerpoint/2010/main" val="2273917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EA2D1B-9454-E38F-F2E5-19396002D4D2}"/>
              </a:ext>
            </a:extLst>
          </p:cNvPr>
          <p:cNvSpPr>
            <a:spLocks noGrp="1"/>
          </p:cNvSpPr>
          <p:nvPr>
            <p:ph type="title"/>
          </p:nvPr>
        </p:nvSpPr>
        <p:spPr/>
        <p:txBody>
          <a:bodyPr/>
          <a:lstStyle/>
          <a:p>
            <a:r>
              <a:rPr lang="tr-TR" dirty="0" err="1"/>
              <a:t>Rotavirüs</a:t>
            </a:r>
            <a:r>
              <a:rPr lang="tr-TR" dirty="0"/>
              <a:t> aşısı</a:t>
            </a:r>
          </a:p>
        </p:txBody>
      </p:sp>
      <p:sp>
        <p:nvSpPr>
          <p:cNvPr id="3" name="İçerik Yer Tutucusu 2">
            <a:extLst>
              <a:ext uri="{FF2B5EF4-FFF2-40B4-BE49-F238E27FC236}">
                <a16:creationId xmlns:a16="http://schemas.microsoft.com/office/drawing/2014/main" id="{EB255FBD-8442-0F53-4193-9D0C3316EEEE}"/>
              </a:ext>
            </a:extLst>
          </p:cNvPr>
          <p:cNvSpPr>
            <a:spLocks noGrp="1"/>
          </p:cNvSpPr>
          <p:nvPr>
            <p:ph idx="1"/>
          </p:nvPr>
        </p:nvSpPr>
        <p:spPr/>
        <p:txBody>
          <a:bodyPr>
            <a:normAutofit fontScale="77500" lnSpcReduction="20000"/>
          </a:bodyPr>
          <a:lstStyle/>
          <a:p>
            <a:pPr algn="l">
              <a:spcAft>
                <a:spcPts val="750"/>
              </a:spcAft>
            </a:pPr>
            <a:r>
              <a:rPr lang="tr-TR" b="1" i="0" dirty="0">
                <a:effectLst/>
                <a:latin typeface="Inter"/>
              </a:rPr>
              <a:t>Özel Durumlarda Aşılama</a:t>
            </a:r>
          </a:p>
          <a:p>
            <a:pPr algn="l">
              <a:spcAft>
                <a:spcPts val="750"/>
              </a:spcAft>
              <a:buFont typeface="Arial" panose="020B0604020202020204" pitchFamily="34" charset="0"/>
              <a:buChar char="•"/>
            </a:pPr>
            <a:r>
              <a:rPr lang="tr-TR" sz="2100" b="0" i="0" dirty="0" err="1">
                <a:solidFill>
                  <a:srgbClr val="333333"/>
                </a:solidFill>
                <a:effectLst/>
                <a:latin typeface="Inter"/>
              </a:rPr>
              <a:t>Rotavirüs</a:t>
            </a:r>
            <a:r>
              <a:rPr lang="tr-TR" sz="2100" b="0" i="0" dirty="0">
                <a:solidFill>
                  <a:srgbClr val="333333"/>
                </a:solidFill>
                <a:effectLst/>
                <a:latin typeface="Inter"/>
              </a:rPr>
              <a:t> ishali geçiren çocuklara da aşı yapılması önerilmektedir. Gerek farklı serotiplerin toplumda gözüküyor olması, gerekse de ilk atak ile sonraki ciddi enfeksiyonların önüne geçilemediği için aşı önerilmektedir.</a:t>
            </a:r>
          </a:p>
          <a:p>
            <a:pPr algn="l">
              <a:spcAft>
                <a:spcPts val="750"/>
              </a:spcAft>
              <a:buFont typeface="Arial" panose="020B0604020202020204" pitchFamily="34" charset="0"/>
              <a:buChar char="•"/>
            </a:pPr>
            <a:r>
              <a:rPr lang="tr-TR" sz="2100" b="0" i="0" dirty="0">
                <a:solidFill>
                  <a:srgbClr val="333333"/>
                </a:solidFill>
                <a:effectLst/>
                <a:latin typeface="Inter"/>
              </a:rPr>
              <a:t>Prematüre bebekler 6 haftalık olduklarında klinik olarak stabil iseler ve taburcu olacaklarsa veya olmuşlarsa aşılanabilirler.</a:t>
            </a:r>
          </a:p>
          <a:p>
            <a:pPr algn="l">
              <a:spcAft>
                <a:spcPts val="750"/>
              </a:spcAft>
              <a:buFont typeface="Arial" panose="020B0604020202020204" pitchFamily="34" charset="0"/>
              <a:buChar char="•"/>
            </a:pPr>
            <a:r>
              <a:rPr lang="tr-TR" sz="2100" b="0" i="0" dirty="0">
                <a:solidFill>
                  <a:srgbClr val="333333"/>
                </a:solidFill>
                <a:effectLst/>
                <a:latin typeface="Inter"/>
              </a:rPr>
              <a:t>İlk </a:t>
            </a:r>
            <a:r>
              <a:rPr lang="tr-TR" sz="2100" b="0" i="0" dirty="0" err="1">
                <a:solidFill>
                  <a:srgbClr val="333333"/>
                </a:solidFill>
                <a:effectLst/>
                <a:latin typeface="Inter"/>
              </a:rPr>
              <a:t>rotavirus</a:t>
            </a:r>
            <a:r>
              <a:rPr lang="tr-TR" sz="2100" b="0" i="0" dirty="0">
                <a:solidFill>
                  <a:srgbClr val="333333"/>
                </a:solidFill>
                <a:effectLst/>
                <a:latin typeface="Inter"/>
              </a:rPr>
              <a:t> aşısından sonra ciddi alerjik reaksiyon geçirmiş olan kişiler tekrar bu aşı ile aşılanamazlar.</a:t>
            </a:r>
          </a:p>
          <a:p>
            <a:pPr algn="l">
              <a:spcAft>
                <a:spcPts val="750"/>
              </a:spcAft>
              <a:buFont typeface="Arial" panose="020B0604020202020204" pitchFamily="34" charset="0"/>
              <a:buChar char="•"/>
            </a:pPr>
            <a:r>
              <a:rPr lang="tr-TR" sz="2100" b="0" i="0" dirty="0">
                <a:solidFill>
                  <a:srgbClr val="333333"/>
                </a:solidFill>
                <a:effectLst/>
                <a:latin typeface="Inter"/>
              </a:rPr>
              <a:t>Ciddi bağışıklık sistemi yetmezliği (ciddi kombine </a:t>
            </a:r>
            <a:r>
              <a:rPr lang="tr-TR" sz="2100" b="0" i="0" dirty="0" err="1">
                <a:solidFill>
                  <a:srgbClr val="333333"/>
                </a:solidFill>
                <a:effectLst/>
                <a:latin typeface="Inter"/>
              </a:rPr>
              <a:t>immun</a:t>
            </a:r>
            <a:r>
              <a:rPr lang="tr-TR" sz="2100" b="0" i="0" dirty="0">
                <a:solidFill>
                  <a:srgbClr val="333333"/>
                </a:solidFill>
                <a:effectLst/>
                <a:latin typeface="Inter"/>
              </a:rPr>
              <a:t> yetmezlik) olanlara </a:t>
            </a:r>
            <a:r>
              <a:rPr lang="tr-TR" sz="2100" b="0" i="0" dirty="0" err="1">
                <a:solidFill>
                  <a:srgbClr val="333333"/>
                </a:solidFill>
                <a:effectLst/>
                <a:latin typeface="Inter"/>
              </a:rPr>
              <a:t>rotavirus</a:t>
            </a:r>
            <a:r>
              <a:rPr lang="tr-TR" sz="2100" b="0" i="0" dirty="0">
                <a:solidFill>
                  <a:srgbClr val="333333"/>
                </a:solidFill>
                <a:effectLst/>
                <a:latin typeface="Inter"/>
              </a:rPr>
              <a:t> aşısı yapılmaz.</a:t>
            </a:r>
          </a:p>
          <a:p>
            <a:pPr algn="l">
              <a:spcAft>
                <a:spcPts val="750"/>
              </a:spcAft>
              <a:buFont typeface="Arial" panose="020B0604020202020204" pitchFamily="34" charset="0"/>
              <a:buChar char="•"/>
            </a:pPr>
            <a:r>
              <a:rPr lang="tr-TR" sz="2100" b="0" i="0" dirty="0">
                <a:solidFill>
                  <a:srgbClr val="333333"/>
                </a:solidFill>
                <a:effectLst/>
                <a:latin typeface="Inter"/>
              </a:rPr>
              <a:t>Barsak düğümlenmesi (</a:t>
            </a:r>
            <a:r>
              <a:rPr lang="tr-TR" sz="2100" b="0" i="0" dirty="0" err="1">
                <a:solidFill>
                  <a:srgbClr val="333333"/>
                </a:solidFill>
                <a:effectLst/>
                <a:latin typeface="Inter"/>
              </a:rPr>
              <a:t>intusepsiyon</a:t>
            </a:r>
            <a:r>
              <a:rPr lang="tr-TR" sz="2100" b="0" i="0" dirty="0">
                <a:solidFill>
                  <a:srgbClr val="333333"/>
                </a:solidFill>
                <a:effectLst/>
                <a:latin typeface="Inter"/>
              </a:rPr>
              <a:t>) geçirenler </a:t>
            </a:r>
            <a:r>
              <a:rPr lang="tr-TR" sz="2100" b="0" i="0" dirty="0" err="1">
                <a:solidFill>
                  <a:srgbClr val="333333"/>
                </a:solidFill>
                <a:effectLst/>
                <a:latin typeface="Inter"/>
              </a:rPr>
              <a:t>rotavirus</a:t>
            </a:r>
            <a:r>
              <a:rPr lang="tr-TR" sz="2100" b="0" i="0" dirty="0">
                <a:solidFill>
                  <a:srgbClr val="333333"/>
                </a:solidFill>
                <a:effectLst/>
                <a:latin typeface="Inter"/>
              </a:rPr>
              <a:t> aşısı ile aşılanamazlar.</a:t>
            </a:r>
            <a:r>
              <a:rPr lang="tr-TR" sz="2100" b="0" i="0" dirty="0">
                <a:solidFill>
                  <a:srgbClr val="232323"/>
                </a:solidFill>
                <a:effectLst/>
                <a:latin typeface="Noto Sans" panose="020B0502040504020204" pitchFamily="34" charset="0"/>
              </a:rPr>
              <a:t> İlk dozdan sonra </a:t>
            </a:r>
            <a:r>
              <a:rPr lang="tr-TR" sz="2100" b="0" i="0" dirty="0" err="1">
                <a:solidFill>
                  <a:srgbClr val="232323"/>
                </a:solidFill>
                <a:effectLst/>
                <a:latin typeface="Noto Sans" panose="020B0502040504020204" pitchFamily="34" charset="0"/>
              </a:rPr>
              <a:t>intususepsiyon</a:t>
            </a:r>
            <a:r>
              <a:rPr lang="tr-TR" sz="2100" b="0" i="0" dirty="0">
                <a:solidFill>
                  <a:srgbClr val="232323"/>
                </a:solidFill>
                <a:effectLst/>
                <a:latin typeface="Noto Sans" panose="020B0502040504020204" pitchFamily="34" charset="0"/>
              </a:rPr>
              <a:t> öyküsü olan bebeklerde ikinci dozdan sonra ölümcül </a:t>
            </a:r>
            <a:r>
              <a:rPr lang="tr-TR" sz="2100" b="0" i="0" dirty="0" err="1">
                <a:solidFill>
                  <a:srgbClr val="232323"/>
                </a:solidFill>
                <a:effectLst/>
                <a:latin typeface="Noto Sans" panose="020B0502040504020204" pitchFamily="34" charset="0"/>
              </a:rPr>
              <a:t>intususepsiyon</a:t>
            </a:r>
            <a:r>
              <a:rPr lang="tr-TR" sz="2100" b="0" i="0" dirty="0">
                <a:solidFill>
                  <a:srgbClr val="232323"/>
                </a:solidFill>
                <a:effectLst/>
                <a:latin typeface="Noto Sans" panose="020B0502040504020204" pitchFamily="34" charset="0"/>
              </a:rPr>
              <a:t> bildirilmiştir</a:t>
            </a:r>
            <a:endParaRPr lang="tr-TR" sz="2100" b="0" i="0" dirty="0">
              <a:solidFill>
                <a:srgbClr val="333333"/>
              </a:solidFill>
              <a:effectLst/>
              <a:latin typeface="Inter"/>
            </a:endParaRPr>
          </a:p>
          <a:p>
            <a:endParaRPr lang="tr-TR" dirty="0"/>
          </a:p>
        </p:txBody>
      </p:sp>
    </p:spTree>
    <p:extLst>
      <p:ext uri="{BB962C8B-B14F-4D97-AF65-F5344CB8AC3E}">
        <p14:creationId xmlns:p14="http://schemas.microsoft.com/office/powerpoint/2010/main" val="452491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6D8F07-9854-4733-BEF4-688E6F395392}"/>
              </a:ext>
            </a:extLst>
          </p:cNvPr>
          <p:cNvSpPr>
            <a:spLocks noGrp="1"/>
          </p:cNvSpPr>
          <p:nvPr>
            <p:ph type="title"/>
          </p:nvPr>
        </p:nvSpPr>
        <p:spPr/>
        <p:txBody>
          <a:bodyPr/>
          <a:lstStyle/>
          <a:p>
            <a:r>
              <a:rPr lang="tr-TR" dirty="0"/>
              <a:t>Sevk Kriterleri</a:t>
            </a:r>
          </a:p>
        </p:txBody>
      </p:sp>
      <p:sp>
        <p:nvSpPr>
          <p:cNvPr id="4" name="İçerik Yer Tutucusu 3">
            <a:extLst>
              <a:ext uri="{FF2B5EF4-FFF2-40B4-BE49-F238E27FC236}">
                <a16:creationId xmlns:a16="http://schemas.microsoft.com/office/drawing/2014/main" id="{0701ED9E-C0A6-4F20-AEE5-FA80C71A4CA1}"/>
              </a:ext>
            </a:extLst>
          </p:cNvPr>
          <p:cNvSpPr>
            <a:spLocks noGrp="1"/>
          </p:cNvSpPr>
          <p:nvPr>
            <p:ph sz="half" idx="2"/>
          </p:nvPr>
        </p:nvSpPr>
        <p:spPr>
          <a:xfrm>
            <a:off x="1097279" y="2246982"/>
            <a:ext cx="4876801" cy="3727620"/>
          </a:xfrm>
        </p:spPr>
        <p:txBody>
          <a:bodyPr>
            <a:normAutofit lnSpcReduction="10000"/>
          </a:bodyPr>
          <a:lstStyle/>
          <a:p>
            <a:pPr>
              <a:buFont typeface="Wingdings" panose="05000000000000000000" pitchFamily="2" charset="2"/>
              <a:buChar char="§"/>
            </a:pPr>
            <a:r>
              <a:rPr lang="tr-TR" dirty="0"/>
              <a:t>Ağızdan alamayan, ememeyen, sık kusan, </a:t>
            </a:r>
            <a:r>
              <a:rPr lang="tr-TR" dirty="0" err="1"/>
              <a:t>konvülsiyon</a:t>
            </a:r>
            <a:r>
              <a:rPr lang="tr-TR" dirty="0"/>
              <a:t> geçiren, uykuya eğilimli ya da dalgınlığı olan, başvuruda ağır </a:t>
            </a:r>
            <a:r>
              <a:rPr lang="tr-TR" dirty="0" err="1"/>
              <a:t>dehidratasyonu</a:t>
            </a:r>
            <a:r>
              <a:rPr lang="tr-TR" dirty="0"/>
              <a:t> olan </a:t>
            </a:r>
          </a:p>
          <a:p>
            <a:pPr>
              <a:buFont typeface="Wingdings" panose="05000000000000000000" pitchFamily="2" charset="2"/>
              <a:buChar char="§"/>
            </a:pPr>
            <a:r>
              <a:rPr lang="tr-TR" dirty="0"/>
              <a:t>ORS tedavisi sırasında ağır </a:t>
            </a:r>
            <a:r>
              <a:rPr lang="tr-TR" dirty="0" err="1"/>
              <a:t>dehidratasyon</a:t>
            </a:r>
            <a:r>
              <a:rPr lang="tr-TR" dirty="0"/>
              <a:t> bulguları gelişen, saatte birden çok dışkılayan, saatte üçten çok kusan, karında şişlik gelişen </a:t>
            </a:r>
          </a:p>
          <a:p>
            <a:pPr>
              <a:buFont typeface="Wingdings" panose="05000000000000000000" pitchFamily="2" charset="2"/>
              <a:buChar char="§"/>
            </a:pPr>
            <a:r>
              <a:rPr lang="tr-TR" dirty="0"/>
              <a:t>Ağır beslenme bozukluğu olan </a:t>
            </a:r>
          </a:p>
          <a:p>
            <a:pPr>
              <a:buFont typeface="Wingdings" panose="05000000000000000000" pitchFamily="2" charset="2"/>
              <a:buChar char="§"/>
            </a:pPr>
            <a:r>
              <a:rPr lang="tr-TR" dirty="0"/>
              <a:t>İshalle birlikte ağır </a:t>
            </a:r>
            <a:r>
              <a:rPr lang="tr-TR" dirty="0" err="1"/>
              <a:t>pnömoni</a:t>
            </a:r>
            <a:r>
              <a:rPr lang="tr-TR" dirty="0"/>
              <a:t> ya da menenjit düşünülen</a:t>
            </a:r>
          </a:p>
          <a:p>
            <a:pPr>
              <a:buFont typeface="Wingdings" panose="05000000000000000000" pitchFamily="2" charset="2"/>
              <a:buChar char="§"/>
            </a:pPr>
            <a:r>
              <a:rPr lang="tr-TR" dirty="0"/>
              <a:t>İki aydan küçük bebekler</a:t>
            </a:r>
          </a:p>
          <a:p>
            <a:endParaRPr lang="tr-TR" dirty="0"/>
          </a:p>
        </p:txBody>
      </p:sp>
      <p:sp>
        <p:nvSpPr>
          <p:cNvPr id="6" name="İçerik Yer Tutucusu 5">
            <a:extLst>
              <a:ext uri="{FF2B5EF4-FFF2-40B4-BE49-F238E27FC236}">
                <a16:creationId xmlns:a16="http://schemas.microsoft.com/office/drawing/2014/main" id="{874D5460-DDF3-4456-93C8-0EB785D53AE3}"/>
              </a:ext>
            </a:extLst>
          </p:cNvPr>
          <p:cNvSpPr>
            <a:spLocks noGrp="1"/>
          </p:cNvSpPr>
          <p:nvPr>
            <p:ph sz="quarter" idx="4"/>
          </p:nvPr>
        </p:nvSpPr>
        <p:spPr>
          <a:xfrm>
            <a:off x="6217920" y="2232914"/>
            <a:ext cx="4937760" cy="3727620"/>
          </a:xfrm>
        </p:spPr>
        <p:txBody>
          <a:bodyPr>
            <a:normAutofit lnSpcReduction="10000"/>
          </a:bodyPr>
          <a:lstStyle/>
          <a:p>
            <a:pPr>
              <a:buFont typeface="Wingdings" panose="05000000000000000000" pitchFamily="2" charset="2"/>
              <a:buChar char="§"/>
            </a:pPr>
            <a:r>
              <a:rPr lang="tr-TR" dirty="0"/>
              <a:t>İshali 14 günden uzun süren ve yanı sıra </a:t>
            </a:r>
            <a:r>
              <a:rPr lang="tr-TR" dirty="0" err="1"/>
              <a:t>dehidratasyonu</a:t>
            </a:r>
            <a:r>
              <a:rPr lang="tr-TR" dirty="0"/>
              <a:t> olan </a:t>
            </a:r>
          </a:p>
          <a:p>
            <a:pPr>
              <a:buFont typeface="Wingdings" panose="05000000000000000000" pitchFamily="2" charset="2"/>
              <a:buChar char="§"/>
            </a:pPr>
            <a:r>
              <a:rPr lang="tr-TR" dirty="0"/>
              <a:t>İnatçı (</a:t>
            </a:r>
            <a:r>
              <a:rPr lang="tr-TR" dirty="0" err="1"/>
              <a:t>persistan</a:t>
            </a:r>
            <a:r>
              <a:rPr lang="tr-TR" dirty="0"/>
              <a:t>) ishali olan, gerekli önerilere karşın beşinci günde düzelmeyen</a:t>
            </a:r>
          </a:p>
          <a:p>
            <a:pPr>
              <a:buFont typeface="Wingdings" panose="05000000000000000000" pitchFamily="2" charset="2"/>
              <a:buChar char="§"/>
            </a:pPr>
            <a:r>
              <a:rPr lang="tr-TR" dirty="0"/>
              <a:t>Bir yaşından küçük olan ve dizanterisi iki gün sonra yapılan değerlendirmede düzelmeyen </a:t>
            </a:r>
          </a:p>
          <a:p>
            <a:pPr>
              <a:buFont typeface="Wingdings" panose="05000000000000000000" pitchFamily="2" charset="2"/>
              <a:buChar char="§"/>
            </a:pPr>
            <a:r>
              <a:rPr lang="tr-TR" dirty="0" err="1"/>
              <a:t>Ko-trimoksazol</a:t>
            </a:r>
            <a:r>
              <a:rPr lang="tr-TR" dirty="0"/>
              <a:t>, </a:t>
            </a:r>
            <a:r>
              <a:rPr lang="tr-TR" dirty="0" err="1"/>
              <a:t>sefiksim</a:t>
            </a:r>
            <a:r>
              <a:rPr lang="tr-TR" dirty="0"/>
              <a:t>, </a:t>
            </a:r>
            <a:r>
              <a:rPr lang="tr-TR" dirty="0" err="1"/>
              <a:t>metronidazol</a:t>
            </a:r>
            <a:r>
              <a:rPr lang="tr-TR" dirty="0"/>
              <a:t> tedavisine karşın dizanterisi düzelmeyen </a:t>
            </a:r>
          </a:p>
          <a:p>
            <a:pPr>
              <a:buFont typeface="Wingdings" panose="05000000000000000000" pitchFamily="2" charset="2"/>
              <a:buChar char="§"/>
            </a:pPr>
            <a:r>
              <a:rPr lang="tr-TR" dirty="0"/>
              <a:t>İshali 1 aydan uzun süren </a:t>
            </a:r>
          </a:p>
          <a:p>
            <a:pPr>
              <a:buFont typeface="Wingdings" panose="05000000000000000000" pitchFamily="2" charset="2"/>
              <a:buChar char="§"/>
            </a:pPr>
            <a:r>
              <a:rPr lang="tr-TR" dirty="0" err="1"/>
              <a:t>İmmünyetmezliği</a:t>
            </a:r>
            <a:r>
              <a:rPr lang="tr-TR" dirty="0"/>
              <a:t> olanlar</a:t>
            </a:r>
          </a:p>
          <a:p>
            <a:endParaRPr lang="tr-TR" dirty="0"/>
          </a:p>
        </p:txBody>
      </p:sp>
    </p:spTree>
    <p:extLst>
      <p:ext uri="{BB962C8B-B14F-4D97-AF65-F5344CB8AC3E}">
        <p14:creationId xmlns:p14="http://schemas.microsoft.com/office/powerpoint/2010/main" val="2030669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81DF1C-3C4A-8866-D845-5C20C9FD5B65}"/>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BDE2DB7B-5BEA-8FC9-8F62-E637111EAD82}"/>
              </a:ext>
            </a:extLst>
          </p:cNvPr>
          <p:cNvSpPr>
            <a:spLocks noGrp="1"/>
          </p:cNvSpPr>
          <p:nvPr>
            <p:ph idx="1"/>
          </p:nvPr>
        </p:nvSpPr>
        <p:spPr/>
        <p:txBody>
          <a:bodyPr>
            <a:normAutofit fontScale="92500" lnSpcReduction="10000"/>
          </a:bodyPr>
          <a:lstStyle/>
          <a:p>
            <a:r>
              <a:rPr lang="tr-TR" dirty="0" err="1">
                <a:solidFill>
                  <a:schemeClr val="tx1"/>
                </a:solidFill>
                <a:latin typeface="Calibri" panose="020F0502020204030204" pitchFamily="34" charset="0"/>
                <a:ea typeface="Calibri" panose="020F0502020204030204" pitchFamily="34" charset="0"/>
                <a:cs typeface="Calibri" panose="020F0502020204030204" pitchFamily="34" charset="0"/>
              </a:rPr>
              <a:t>Klimik</a:t>
            </a:r>
            <a:r>
              <a:rPr lang="tr-TR" dirty="0">
                <a:solidFill>
                  <a:schemeClr val="tx1"/>
                </a:solidFill>
                <a:latin typeface="Calibri" panose="020F0502020204030204" pitchFamily="34" charset="0"/>
                <a:ea typeface="Calibri" panose="020F0502020204030204" pitchFamily="34" charset="0"/>
                <a:cs typeface="Calibri" panose="020F0502020204030204" pitchFamily="34" charset="0"/>
              </a:rPr>
              <a:t> dergisi Akut Gastroenteritlerde Tanı ve Tedavi Rehberi </a:t>
            </a:r>
            <a:r>
              <a:rPr lang="tr-TR" dirty="0" err="1">
                <a:solidFill>
                  <a:schemeClr val="tx1"/>
                </a:solidFill>
                <a:latin typeface="Calibri" panose="020F0502020204030204" pitchFamily="34" charset="0"/>
                <a:ea typeface="Calibri" panose="020F0502020204030204" pitchFamily="34" charset="0"/>
                <a:cs typeface="Calibri" panose="020F0502020204030204" pitchFamily="34" charset="0"/>
              </a:rPr>
              <a:t>Klimik</a:t>
            </a:r>
            <a:r>
              <a:rPr lang="tr-TR" dirty="0">
                <a:solidFill>
                  <a:schemeClr val="tx1"/>
                </a:solidFill>
                <a:latin typeface="Calibri" panose="020F0502020204030204" pitchFamily="34" charset="0"/>
                <a:ea typeface="Calibri" panose="020F0502020204030204" pitchFamily="34" charset="0"/>
                <a:cs typeface="Calibri" panose="020F0502020204030204" pitchFamily="34" charset="0"/>
              </a:rPr>
              <a:t> Uzlaşı Raporu</a:t>
            </a:r>
          </a:p>
          <a:p>
            <a:r>
              <a:rPr lang="tr-TR" dirty="0" err="1">
                <a:solidFill>
                  <a:srgbClr val="232323"/>
                </a:solidFill>
                <a:latin typeface="Noto Sans" panose="020B0502040504020204" pitchFamily="34" charset="0"/>
              </a:rPr>
              <a:t>Rakel</a:t>
            </a:r>
            <a:r>
              <a:rPr lang="tr-TR" dirty="0">
                <a:solidFill>
                  <a:srgbClr val="232323"/>
                </a:solidFill>
                <a:latin typeface="Noto Sans" panose="020B0502040504020204" pitchFamily="34" charset="0"/>
              </a:rPr>
              <a:t> Aile Hekimliği</a:t>
            </a:r>
            <a:endParaRPr lang="tr-T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tr-TR" dirty="0">
                <a:solidFill>
                  <a:schemeClr val="tx1"/>
                </a:solidFill>
                <a:latin typeface="Calibri" panose="020F0502020204030204" pitchFamily="34" charset="0"/>
                <a:ea typeface="Calibri" panose="020F0502020204030204" pitchFamily="34" charset="0"/>
                <a:cs typeface="Calibri" panose="020F0502020204030204" pitchFamily="34" charset="0"/>
              </a:rPr>
              <a:t>T.C. Sağlık Bakanlığı Birinci Basamağa Yönelik Tanı ve Tedavi Rehberi 2012</a:t>
            </a:r>
          </a:p>
          <a:p>
            <a:pPr algn="l"/>
            <a:r>
              <a:rPr lang="tr-TR" dirty="0">
                <a:solidFill>
                  <a:schemeClr val="tx1"/>
                </a:solidFill>
                <a:latin typeface="Calibri" panose="020F0502020204030204" pitchFamily="34" charset="0"/>
                <a:ea typeface="Calibri" panose="020F0502020204030204" pitchFamily="34" charset="0"/>
                <a:cs typeface="Calibri" panose="020F0502020204030204" pitchFamily="34" charset="0"/>
              </a:rPr>
              <a:t>T.C. Sağlık Bakanlığı Halk Sağlığı Genel Müdürlüğü </a:t>
            </a:r>
            <a:r>
              <a:rPr lang="tr-TR"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Bebek ve Çocuklarda İshalin Değerlendirilmesi ve Tedavi</a:t>
            </a:r>
            <a:endParaRPr lang="tr-T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Centers</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for</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Disease</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Control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and</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Prevention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(CDC).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Addition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of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history</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of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intussusception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as a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contraindication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for</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rotavirus</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vaccination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MMWR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Morb</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Mortal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Wkly</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Rep</a:t>
            </a:r>
            <a:r>
              <a:rPr lang="tr-TR"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2011; 60:1427.</a:t>
            </a:r>
            <a:endParaRPr lang="tr-TR"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Rubin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LG, Levin MJ,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Ljungman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P, et al. 2013 IDSA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clinical</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practice</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guideline</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for</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vaccination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of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immunocompromised</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host.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Clin</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Infect</a:t>
            </a:r>
            <a:r>
              <a:rPr lang="tr-TR" b="0" i="0" u="sng" strike="noStrike" dirty="0">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tr-TR" b="0" i="0" u="sng" strike="noStrike" dirty="0" err="1">
                <a:solidFill>
                  <a:srgbClr val="99CA3C"/>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Dis</a:t>
            </a:r>
            <a:r>
              <a:rPr lang="tr-TR"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2014; 58:e44.</a:t>
            </a:r>
            <a:endParaRPr lang="tr-TR" b="0" i="0" u="sng"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b="0" i="0" dirty="0">
                <a:solidFill>
                  <a:srgbClr val="232323"/>
                </a:solidFill>
                <a:effectLst/>
                <a:latin typeface="Noto Sans" panose="020B0502040504020204" pitchFamily="34" charset="0"/>
              </a:rPr>
              <a:t>Rotavirus vaccines. WHO position paper - July 2021. </a:t>
            </a:r>
            <a:r>
              <a:rPr lang="en-US" b="0" i="0" dirty="0" err="1">
                <a:solidFill>
                  <a:srgbClr val="232323"/>
                </a:solidFill>
                <a:effectLst/>
                <a:latin typeface="Noto Sans" panose="020B0502040504020204" pitchFamily="34" charset="0"/>
              </a:rPr>
              <a:t>Wkly</a:t>
            </a:r>
            <a:r>
              <a:rPr lang="en-US" b="0" i="0" dirty="0">
                <a:solidFill>
                  <a:srgbClr val="232323"/>
                </a:solidFill>
                <a:effectLst/>
                <a:latin typeface="Noto Sans" panose="020B0502040504020204" pitchFamily="34" charset="0"/>
              </a:rPr>
              <a:t> Epidemiol rec 2021:96:301. Available at: https://www.who.int/publications/i/item/WHO-WER9628 (Accessed on January 03, 2023).</a:t>
            </a:r>
            <a:endParaRPr lang="tr-TR" b="0" i="0" dirty="0">
              <a:solidFill>
                <a:srgbClr val="232323"/>
              </a:solidFill>
              <a:effectLst/>
              <a:latin typeface="Noto Sans" panose="020B0502040504020204" pitchFamily="34" charset="0"/>
            </a:endParaRPr>
          </a:p>
          <a:p>
            <a:pPr algn="l"/>
            <a:endParaRPr lang="tr-TR" b="0" i="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tr-TR" b="0" i="0" u="none" strike="noStrike" dirty="0">
              <a:solidFill>
                <a:srgbClr val="2525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64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F3CFB1-118F-5C6F-297A-63B2DCC0D6C8}"/>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id="{955651E2-5881-C3C6-64F4-9C5EBB235706}"/>
              </a:ext>
            </a:extLst>
          </p:cNvPr>
          <p:cNvSpPr>
            <a:spLocks noGrp="1"/>
          </p:cNvSpPr>
          <p:nvPr>
            <p:ph idx="1"/>
          </p:nvPr>
        </p:nvSpPr>
        <p:spPr/>
        <p:txBody>
          <a:bodyPr>
            <a:normAutofit/>
          </a:bodyPr>
          <a:lstStyle/>
          <a:p>
            <a:r>
              <a:rPr lang="tr-TR" b="0" i="0" dirty="0">
                <a:solidFill>
                  <a:srgbClr val="232323"/>
                </a:solidFill>
                <a:effectLst/>
                <a:latin typeface="Noto Sans" panose="020B0502040504020204" pitchFamily="34" charset="0"/>
              </a:rPr>
              <a:t>Dünya Sağlık Örgütü (WHO), günde üç veya daha fazla gevşek veya sulu dışkılamayı ishal olarak tanımlar.</a:t>
            </a:r>
          </a:p>
          <a:p>
            <a:endParaRPr lang="tr-TR" b="0" i="0" dirty="0">
              <a:solidFill>
                <a:srgbClr val="232323"/>
              </a:solidFill>
              <a:effectLst/>
              <a:latin typeface="Noto Sans" panose="020B0502040504020204" pitchFamily="34" charset="0"/>
            </a:endParaRPr>
          </a:p>
          <a:p>
            <a:r>
              <a:rPr lang="tr-TR" dirty="0"/>
              <a:t>Bebek ve çocuklarda dışkı miktarı &gt;10 </a:t>
            </a:r>
            <a:r>
              <a:rPr lang="tr-TR" dirty="0" err="1"/>
              <a:t>gr</a:t>
            </a:r>
            <a:r>
              <a:rPr lang="tr-TR" dirty="0"/>
              <a:t>/kg/gün, </a:t>
            </a:r>
            <a:r>
              <a:rPr lang="tr-TR" dirty="0" err="1"/>
              <a:t>adölesanlarda</a:t>
            </a:r>
            <a:r>
              <a:rPr lang="tr-TR" dirty="0"/>
              <a:t> &gt;200 </a:t>
            </a:r>
            <a:r>
              <a:rPr lang="tr-TR" dirty="0" err="1"/>
              <a:t>gr</a:t>
            </a:r>
            <a:r>
              <a:rPr lang="tr-TR" dirty="0"/>
              <a:t>/gün olduğunda ishal olarak tanımlanır.</a:t>
            </a:r>
          </a:p>
          <a:p>
            <a:endParaRPr lang="tr-TR" dirty="0"/>
          </a:p>
          <a:p>
            <a:pPr marL="0" indent="0">
              <a:buNone/>
            </a:pPr>
            <a:endParaRPr lang="tr-TR"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257632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4E0E5F-10C0-7AFC-0F52-A05CA7840E1B}"/>
              </a:ext>
            </a:extLst>
          </p:cNvPr>
          <p:cNvSpPr>
            <a:spLocks noGrp="1"/>
          </p:cNvSpPr>
          <p:nvPr>
            <p:ph type="title"/>
          </p:nvPr>
        </p:nvSpPr>
        <p:spPr/>
        <p:txBody>
          <a:bodyPr/>
          <a:lstStyle/>
          <a:p>
            <a:r>
              <a:rPr lang="tr-TR" dirty="0"/>
              <a:t>Tanım</a:t>
            </a:r>
          </a:p>
        </p:txBody>
      </p:sp>
      <p:sp>
        <p:nvSpPr>
          <p:cNvPr id="3" name="İçerik Yer Tutucusu 2">
            <a:extLst>
              <a:ext uri="{FF2B5EF4-FFF2-40B4-BE49-F238E27FC236}">
                <a16:creationId xmlns:a16="http://schemas.microsoft.com/office/drawing/2014/main" id="{FC6F0FB9-C0A1-8189-8499-6EDAD5B88A60}"/>
              </a:ext>
            </a:extLst>
          </p:cNvPr>
          <p:cNvSpPr>
            <a:spLocks noGrp="1"/>
          </p:cNvSpPr>
          <p:nvPr>
            <p:ph idx="1"/>
          </p:nvPr>
        </p:nvSpPr>
        <p:spPr/>
        <p:txBody>
          <a:bodyPr/>
          <a:lstStyle/>
          <a:p>
            <a:r>
              <a:rPr lang="tr-TR" dirty="0"/>
              <a:t>Normal dışkılama, çocuk ve yetişkinlerde günde üç ile haftada üç arası iken; süt çocuklarında genellikle daha sık ve kıvamlı olmaktadır. </a:t>
            </a:r>
          </a:p>
          <a:p>
            <a:endParaRPr lang="tr-TR" dirty="0"/>
          </a:p>
          <a:p>
            <a:r>
              <a:rPr lang="tr-TR" dirty="0"/>
              <a:t>Bu nedenle çocuklarda ishal tanımında sayı ve kıvam her zaman çok yol gösterici olmaz. Çocuğun normal dışkı özelliğini en iyi ailesi bildiği için alınan iyi bir öykü bu konuda oldukça aydınlatıcı olacaktır</a:t>
            </a:r>
          </a:p>
          <a:p>
            <a:endParaRPr lang="tr-TR" dirty="0"/>
          </a:p>
        </p:txBody>
      </p:sp>
    </p:spTree>
    <p:extLst>
      <p:ext uri="{BB962C8B-B14F-4D97-AF65-F5344CB8AC3E}">
        <p14:creationId xmlns:p14="http://schemas.microsoft.com/office/powerpoint/2010/main" val="242566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20504-4841-F66C-37CB-FA9710B2BAC2}"/>
              </a:ext>
            </a:extLst>
          </p:cNvPr>
          <p:cNvSpPr>
            <a:spLocks noGrp="1"/>
          </p:cNvSpPr>
          <p:nvPr>
            <p:ph type="title"/>
          </p:nvPr>
        </p:nvSpPr>
        <p:spPr/>
        <p:txBody>
          <a:bodyPr/>
          <a:lstStyle/>
          <a:p>
            <a:r>
              <a:rPr lang="tr-TR" dirty="0"/>
              <a:t>Sınıflandırma</a:t>
            </a:r>
          </a:p>
        </p:txBody>
      </p:sp>
      <p:sp>
        <p:nvSpPr>
          <p:cNvPr id="3" name="İçerik Yer Tutucusu 2">
            <a:extLst>
              <a:ext uri="{FF2B5EF4-FFF2-40B4-BE49-F238E27FC236}">
                <a16:creationId xmlns:a16="http://schemas.microsoft.com/office/drawing/2014/main" id="{1C10A0C4-3C25-622B-6923-DA18C8A26F72}"/>
              </a:ext>
            </a:extLst>
          </p:cNvPr>
          <p:cNvSpPr>
            <a:spLocks noGrp="1"/>
          </p:cNvSpPr>
          <p:nvPr>
            <p:ph idx="1"/>
          </p:nvPr>
        </p:nvSpPr>
        <p:spPr/>
        <p:txBody>
          <a:bodyPr/>
          <a:lstStyle/>
          <a:p>
            <a:r>
              <a:rPr lang="tr-TR" dirty="0"/>
              <a:t>Akut ishal, 14 günden kısa süren ishaldir. Nedeni, çoğu kez bir enfeksiyondur.</a:t>
            </a:r>
          </a:p>
          <a:p>
            <a:endParaRPr lang="tr-TR" dirty="0"/>
          </a:p>
          <a:p>
            <a:r>
              <a:rPr lang="tr-TR" dirty="0"/>
              <a:t> İnatçı (persistan) ishal, akut ishalin bağırsak epiteli iyileşmesindeki gecikme nedeniyle 14-30 gün sürmesi durumudur.</a:t>
            </a:r>
          </a:p>
          <a:p>
            <a:endParaRPr lang="tr-TR" dirty="0"/>
          </a:p>
          <a:p>
            <a:r>
              <a:rPr lang="tr-TR" dirty="0"/>
              <a:t> Kronik ishal, bir aydan uzun süren ishaldir</a:t>
            </a:r>
          </a:p>
        </p:txBody>
      </p:sp>
    </p:spTree>
    <p:extLst>
      <p:ext uri="{BB962C8B-B14F-4D97-AF65-F5344CB8AC3E}">
        <p14:creationId xmlns:p14="http://schemas.microsoft.com/office/powerpoint/2010/main" val="150938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BEEB66-B2C2-A211-7839-2CF064530FB2}"/>
              </a:ext>
            </a:extLst>
          </p:cNvPr>
          <p:cNvSpPr>
            <a:spLocks noGrp="1"/>
          </p:cNvSpPr>
          <p:nvPr>
            <p:ph type="title"/>
          </p:nvPr>
        </p:nvSpPr>
        <p:spPr>
          <a:xfrm>
            <a:off x="5536734" y="609600"/>
            <a:ext cx="3737268" cy="1320800"/>
          </a:xfrm>
        </p:spPr>
        <p:txBody>
          <a:bodyPr>
            <a:normAutofit/>
          </a:bodyPr>
          <a:lstStyle/>
          <a:p>
            <a:r>
              <a:rPr lang="tr-TR" dirty="0"/>
              <a:t>Çocuklarda Akut İshal Nedenleri</a:t>
            </a:r>
          </a:p>
        </p:txBody>
      </p:sp>
      <p:sp>
        <p:nvSpPr>
          <p:cNvPr id="3" name="İçerik Yer Tutucusu 2">
            <a:extLst>
              <a:ext uri="{FF2B5EF4-FFF2-40B4-BE49-F238E27FC236}">
                <a16:creationId xmlns:a16="http://schemas.microsoft.com/office/drawing/2014/main" id="{26F9C709-E943-DB0B-F372-DB845A8038F9}"/>
              </a:ext>
            </a:extLst>
          </p:cNvPr>
          <p:cNvSpPr>
            <a:spLocks noGrp="1"/>
          </p:cNvSpPr>
          <p:nvPr>
            <p:ph idx="1"/>
          </p:nvPr>
        </p:nvSpPr>
        <p:spPr>
          <a:xfrm>
            <a:off x="5209563" y="2160589"/>
            <a:ext cx="4064439" cy="3880773"/>
          </a:xfrm>
        </p:spPr>
        <p:txBody>
          <a:bodyPr>
            <a:normAutofit/>
          </a:bodyPr>
          <a:lstStyle/>
          <a:p>
            <a:r>
              <a:rPr lang="tr-TR" b="0" i="0">
                <a:effectLst/>
                <a:latin typeface="Noto Sans" panose="020B0502040504020204" pitchFamily="34" charset="0"/>
              </a:rPr>
              <a:t> İshalin en yaygın nedenleri virüs ve bakteri enfeksiyonları, </a:t>
            </a:r>
            <a:r>
              <a:rPr lang="tr-TR" b="0" i="0" err="1">
                <a:effectLst/>
                <a:latin typeface="Noto Sans" panose="020B0502040504020204" pitchFamily="34" charset="0"/>
              </a:rPr>
              <a:t>gastrointestinal</a:t>
            </a:r>
            <a:r>
              <a:rPr lang="tr-TR" b="0" i="0">
                <a:effectLst/>
                <a:latin typeface="Noto Sans" panose="020B0502040504020204" pitchFamily="34" charset="0"/>
              </a:rPr>
              <a:t> dışındaki sistemik bir enfeksiyondan kaynaklanan ishal, antibiyotik kullanımıyla ilişkili ishal ve beslenmeyle ilişkili ishaldir</a:t>
            </a:r>
            <a:endParaRPr lang="tr-TR" dirty="0"/>
          </a:p>
        </p:txBody>
      </p:sp>
      <p:pic>
        <p:nvPicPr>
          <p:cNvPr id="5" name="Picture 4">
            <a:extLst>
              <a:ext uri="{FF2B5EF4-FFF2-40B4-BE49-F238E27FC236}">
                <a16:creationId xmlns:a16="http://schemas.microsoft.com/office/drawing/2014/main" id="{F61E7545-820C-14DD-19A3-23F7BC54EF9D}"/>
              </a:ext>
            </a:extLst>
          </p:cNvPr>
          <p:cNvPicPr>
            <a:picLocks noChangeAspect="1"/>
          </p:cNvPicPr>
          <p:nvPr/>
        </p:nvPicPr>
        <p:blipFill>
          <a:blip r:embed="rId2"/>
          <a:srcRect l="42658" r="1309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205130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DA76442-DC65-9CD0-15B4-41D46D88FC9A}"/>
              </a:ext>
            </a:extLst>
          </p:cNvPr>
          <p:cNvSpPr>
            <a:spLocks noGrp="1"/>
          </p:cNvSpPr>
          <p:nvPr>
            <p:ph type="title"/>
          </p:nvPr>
        </p:nvSpPr>
        <p:spPr>
          <a:xfrm>
            <a:off x="1333502" y="609600"/>
            <a:ext cx="8596668" cy="1320800"/>
          </a:xfrm>
        </p:spPr>
        <p:txBody>
          <a:bodyPr>
            <a:normAutofit/>
          </a:bodyPr>
          <a:lstStyle/>
          <a:p>
            <a:pPr>
              <a:lnSpc>
                <a:spcPct val="90000"/>
              </a:lnSpc>
            </a:pPr>
            <a:r>
              <a:rPr lang="tr-TR" sz="2800"/>
              <a:t>Çocuklarda Akut İshal Nedenleri</a:t>
            </a:r>
            <a:br>
              <a:rPr lang="tr-TR" sz="2800"/>
            </a:br>
            <a:r>
              <a:rPr lang="tr-TR" sz="2800"/>
              <a:t>Enfeksiyöz nedenler</a:t>
            </a:r>
            <a:br>
              <a:rPr lang="tr-TR" sz="2800"/>
            </a:br>
            <a:endParaRPr lang="tr-TR" sz="280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çerik Yer Tutucusu 2">
            <a:extLst>
              <a:ext uri="{FF2B5EF4-FFF2-40B4-BE49-F238E27FC236}">
                <a16:creationId xmlns:a16="http://schemas.microsoft.com/office/drawing/2014/main" id="{0E6B9003-13BD-FDC4-EB36-AAB873D1DAE2}"/>
              </a:ext>
            </a:extLst>
          </p:cNvPr>
          <p:cNvSpPr>
            <a:spLocks noGrp="1"/>
          </p:cNvSpPr>
          <p:nvPr>
            <p:ph idx="1"/>
          </p:nvPr>
        </p:nvSpPr>
        <p:spPr>
          <a:xfrm>
            <a:off x="1333502" y="2160589"/>
            <a:ext cx="8596668" cy="3880773"/>
          </a:xfrm>
        </p:spPr>
        <p:txBody>
          <a:bodyPr>
            <a:normAutofit/>
          </a:bodyPr>
          <a:lstStyle/>
          <a:p>
            <a:pPr marL="0" indent="0">
              <a:buNone/>
            </a:pPr>
            <a:r>
              <a:rPr lang="tr-TR"/>
              <a:t>1</a:t>
            </a:r>
            <a:r>
              <a:rPr lang="tr-TR">
                <a:sym typeface="Wingdings" panose="05000000000000000000" pitchFamily="2" charset="2"/>
              </a:rPr>
              <a:t>)</a:t>
            </a:r>
            <a:r>
              <a:rPr lang="tr-TR"/>
              <a:t>Viral etkenler </a:t>
            </a:r>
            <a:r>
              <a:rPr lang="tr-TR">
                <a:sym typeface="Wingdings" panose="05000000000000000000" pitchFamily="2" charset="2"/>
              </a:rPr>
              <a:t></a:t>
            </a:r>
            <a:r>
              <a:rPr lang="tr-TR" err="1"/>
              <a:t>Rotavirüs,Adenovirüs,Norovirüs</a:t>
            </a:r>
            <a:r>
              <a:rPr lang="tr-TR"/>
              <a:t> vb.</a:t>
            </a:r>
          </a:p>
          <a:p>
            <a:r>
              <a:rPr lang="tr-TR" b="0" i="0">
                <a:effectLst/>
                <a:latin typeface="Noto Sans" panose="020B0502040504020204" pitchFamily="34" charset="0"/>
              </a:rPr>
              <a:t>Viral gastroenterit, acil serviste ve genel uygulamada görülen en yaygın ishal etyolojisidir.</a:t>
            </a:r>
          </a:p>
          <a:p>
            <a:r>
              <a:rPr lang="tr-TR" b="0" i="0">
                <a:effectLst/>
                <a:latin typeface="Noto Sans" panose="020B0502040504020204" pitchFamily="34" charset="0"/>
              </a:rPr>
              <a:t>Çeşitli viral enfeksiyon tanımlama yöntemleri kullanılarak yapılan prospektif bebek ve çocuk serilerine dayanarak, izole ishalli tüm çocukların %60'ına kadarında ve kusma ve ishalli çocukların %75'inden fazlasında viral bir patojen tanımlanmıştır </a:t>
            </a:r>
          </a:p>
          <a:p>
            <a:r>
              <a:rPr lang="tr-TR" b="0" i="0">
                <a:effectLst/>
                <a:latin typeface="Noto Sans" panose="020B0502040504020204" pitchFamily="34" charset="0"/>
              </a:rPr>
              <a:t>Kanlı olmayan ishal, kusma ve ateş, viral </a:t>
            </a:r>
            <a:r>
              <a:rPr lang="tr-TR" b="0" i="0" err="1">
                <a:effectLst/>
                <a:latin typeface="Noto Sans" panose="020B0502040504020204" pitchFamily="34" charset="0"/>
              </a:rPr>
              <a:t>gastroenteritli</a:t>
            </a:r>
            <a:r>
              <a:rPr lang="tr-TR" b="0" i="0">
                <a:effectLst/>
                <a:latin typeface="Noto Sans" panose="020B0502040504020204" pitchFamily="34" charset="0"/>
              </a:rPr>
              <a:t> çocuklarda en sık görülen bulgulardır. </a:t>
            </a:r>
          </a:p>
          <a:p>
            <a:r>
              <a:rPr lang="tr-TR" b="0" i="0">
                <a:effectLst/>
                <a:latin typeface="Noto Sans" panose="020B0502040504020204" pitchFamily="34" charset="0"/>
              </a:rPr>
              <a:t>Dışkıda kan veya mukus, viral gastroenteritte nadirdir ve bakteriyel enterit veya başka bir etiyolojinin düşünülmesini gerektirir.</a:t>
            </a:r>
            <a:endParaRPr lang="tr-TR"/>
          </a:p>
          <a:p>
            <a:endParaRPr lang="tr-T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657193849"/>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3735</TotalTime>
  <Words>3259</Words>
  <Application>Microsoft Office PowerPoint</Application>
  <PresentationFormat>Geniş ekran</PresentationFormat>
  <Paragraphs>352</Paragraphs>
  <Slides>46</Slides>
  <Notes>12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46</vt:i4>
      </vt:variant>
    </vt:vector>
  </HeadingPairs>
  <TitlesOfParts>
    <vt:vector size="55" baseType="lpstr">
      <vt:lpstr>Aptos</vt:lpstr>
      <vt:lpstr>Arial</vt:lpstr>
      <vt:lpstr>Calibri</vt:lpstr>
      <vt:lpstr>Inter</vt:lpstr>
      <vt:lpstr>Noto Sans</vt:lpstr>
      <vt:lpstr>Trebuchet MS</vt:lpstr>
      <vt:lpstr>Wingdings</vt:lpstr>
      <vt:lpstr>Wingdings 3</vt:lpstr>
      <vt:lpstr>Yüzeyler</vt:lpstr>
      <vt:lpstr>İSHALLİ ÇOCUĞA YAKLAŞIM</vt:lpstr>
      <vt:lpstr>Sunum Planı</vt:lpstr>
      <vt:lpstr>Amaç</vt:lpstr>
      <vt:lpstr>Öğrenim hedefleri </vt:lpstr>
      <vt:lpstr>Tanım</vt:lpstr>
      <vt:lpstr>Tanım</vt:lpstr>
      <vt:lpstr>Sınıflandırma</vt:lpstr>
      <vt:lpstr>Çocuklarda Akut İshal Nedenleri</vt:lpstr>
      <vt:lpstr>Çocuklarda Akut İshal Nedenleri Enfeksiyöz nedenler </vt:lpstr>
      <vt:lpstr>PowerPoint Sunusu</vt:lpstr>
      <vt:lpstr>Çocuklarda Akut İshal Nedenleri Enfeksiyöz nedenler</vt:lpstr>
      <vt:lpstr>Çocuklarda Akut İshal Nedenleri Enfeksiyöz nedenler</vt:lpstr>
      <vt:lpstr>Çocuklarda Akut İshal Nedenleri Enfeksiyöz olmayan nedenler</vt:lpstr>
      <vt:lpstr>Çocuklarda Akut İshal Nedenleri Enfeksiyöz olmayan nedenler</vt:lpstr>
      <vt:lpstr>Çocuklarda akut ishal</vt:lpstr>
      <vt:lpstr>Çocuklarda Kronik İshal Nedenleri</vt:lpstr>
      <vt:lpstr>Çocuklarda Kronik İshal Nedenleri</vt:lpstr>
      <vt:lpstr>Çocuklarda Kronik İshal Nedenleri</vt:lpstr>
      <vt:lpstr>Çocuklarda kronik ishal</vt:lpstr>
      <vt:lpstr>PowerPoint Sunusu</vt:lpstr>
      <vt:lpstr>Öykü</vt:lpstr>
      <vt:lpstr>Öykü</vt:lpstr>
      <vt:lpstr>Öykü</vt:lpstr>
      <vt:lpstr>Fizik Muayene</vt:lpstr>
      <vt:lpstr>Fizik Muayene</vt:lpstr>
      <vt:lpstr>Fizik muayene</vt:lpstr>
      <vt:lpstr>Fizik muayene</vt:lpstr>
      <vt:lpstr>Dehidratasyon Nasıl Değerlendirilir?  </vt:lpstr>
      <vt:lpstr>PowerPoint Sunusu</vt:lpstr>
      <vt:lpstr>Tetkik</vt:lpstr>
      <vt:lpstr>Tetkik</vt:lpstr>
      <vt:lpstr>Tetkik</vt:lpstr>
      <vt:lpstr>İkinci aşama tetkikler</vt:lpstr>
      <vt:lpstr>Tedavi</vt:lpstr>
      <vt:lpstr>Tedavi</vt:lpstr>
      <vt:lpstr>Tedavi</vt:lpstr>
      <vt:lpstr>Tedavi</vt:lpstr>
      <vt:lpstr>Tedavi</vt:lpstr>
      <vt:lpstr>PowerPoint Sunusu</vt:lpstr>
      <vt:lpstr>PowerPoint Sunusu</vt:lpstr>
      <vt:lpstr>PowerPoint Sunusu</vt:lpstr>
      <vt:lpstr>PowerPoint Sunusu</vt:lpstr>
      <vt:lpstr>Rotavirüs aşısı</vt:lpstr>
      <vt:lpstr>Rotavirüs aşısı</vt:lpstr>
      <vt:lpstr>Sevk Kriterleri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bilgehanozsoy11@gmail.com</dc:creator>
  <cp:lastModifiedBy>bilgehanozsoy11@gmail.com</cp:lastModifiedBy>
  <cp:revision>27</cp:revision>
  <dcterms:created xsi:type="dcterms:W3CDTF">2024-12-23T13:16:46Z</dcterms:created>
  <dcterms:modified xsi:type="dcterms:W3CDTF">2025-01-07T07:54:33Z</dcterms:modified>
</cp:coreProperties>
</file>