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notesMasterIdLst>
    <p:notesMasterId r:id="rId8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11" r:id="rId49"/>
    <p:sldId id="312" r:id="rId50"/>
    <p:sldId id="313" r:id="rId51"/>
    <p:sldId id="315" r:id="rId52"/>
    <p:sldId id="316" r:id="rId53"/>
    <p:sldId id="317" r:id="rId54"/>
    <p:sldId id="319" r:id="rId55"/>
    <p:sldId id="320" r:id="rId56"/>
    <p:sldId id="341" r:id="rId57"/>
    <p:sldId id="321" r:id="rId58"/>
    <p:sldId id="342" r:id="rId59"/>
    <p:sldId id="322" r:id="rId60"/>
    <p:sldId id="324" r:id="rId61"/>
    <p:sldId id="325" r:id="rId62"/>
    <p:sldId id="326" r:id="rId63"/>
    <p:sldId id="327" r:id="rId64"/>
    <p:sldId id="328" r:id="rId65"/>
    <p:sldId id="329" r:id="rId66"/>
    <p:sldId id="330" r:id="rId67"/>
    <p:sldId id="331" r:id="rId68"/>
    <p:sldId id="343" r:id="rId69"/>
    <p:sldId id="332" r:id="rId70"/>
    <p:sldId id="333" r:id="rId71"/>
    <p:sldId id="334" r:id="rId72"/>
    <p:sldId id="335" r:id="rId73"/>
    <p:sldId id="336" r:id="rId74"/>
    <p:sldId id="337" r:id="rId75"/>
    <p:sldId id="338" r:id="rId76"/>
    <p:sldId id="339" r:id="rId77"/>
    <p:sldId id="340" r:id="rId78"/>
    <p:sldId id="305" r:id="rId79"/>
  </p:sldIdLst>
  <p:sldSz cx="12192000" cy="6858000"/>
  <p:notesSz cx="12192000" cy="6858000"/>
  <p:defaultTextStyle>
    <a:defPPr>
      <a:defRPr kern="0"/>
    </a:def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02" y="-5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17" name="Üst Bilgi Yer Tutucusu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tr-TR"/>
          </a:p>
        </p:txBody>
      </p:sp>
      <p:sp>
        <p:nvSpPr>
          <p:cNvPr id="1048718" name="Veri Yer Tutucusu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A5F3F2AB-0966-43DD-87A0-713ED6DC5BB1}" type="datetimeFigureOut">
              <a:rPr lang="tr-TR" smtClean="0"/>
              <a:t>25.03.2025</a:t>
            </a:fld>
            <a:endParaRPr lang="tr-TR"/>
          </a:p>
        </p:txBody>
      </p:sp>
      <p:sp>
        <p:nvSpPr>
          <p:cNvPr id="1048719" name="Slayt Resmi Yer Tutucusu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tr-TR"/>
          </a:p>
        </p:txBody>
      </p:sp>
      <p:sp>
        <p:nvSpPr>
          <p:cNvPr id="1048720" name="Not Yer Tutucusu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1048721" name="Alt Bilgi Yer Tutucusu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tr-TR"/>
          </a:p>
        </p:txBody>
      </p:sp>
      <p:sp>
        <p:nvSpPr>
          <p:cNvPr id="1048722" name="Slayt Numarası Yer Tutucusu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DFBEA1EE-8F20-4B23-B8C9-8789F7529880}" type="slidenum">
              <a:rPr lang="tr-TR" smtClean="0"/>
              <a:t>‹#›</a:t>
            </a:fld>
            <a:endParaRPr lang="tr-TR"/>
          </a:p>
        </p:txBody>
      </p:sp>
    </p:spTree>
    <p:extLst>
      <p:ext uri="{BB962C8B-B14F-4D97-AF65-F5344CB8AC3E}">
        <p14:creationId xmlns:p14="http://schemas.microsoft.com/office/powerpoint/2010/main" val="751320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5" name="Slayt Resmi Yer Tutucusu 1"/>
          <p:cNvSpPr>
            <a:spLocks noGrp="1" noRot="1" noChangeAspect="1"/>
          </p:cNvSpPr>
          <p:nvPr>
            <p:ph type="sldImg"/>
          </p:nvPr>
        </p:nvSpPr>
        <p:spPr/>
      </p:sp>
      <p:sp>
        <p:nvSpPr>
          <p:cNvPr id="1048656" name="Not Yer Tutucusu 2"/>
          <p:cNvSpPr>
            <a:spLocks noGrp="1"/>
          </p:cNvSpPr>
          <p:nvPr>
            <p:ph type="body" idx="1"/>
          </p:nvPr>
        </p:nvSpPr>
        <p:spPr/>
        <p:txBody>
          <a:bodyPr/>
          <a:lstStyle/>
          <a:p>
            <a:endParaRPr lang="tr-TR" dirty="0"/>
          </a:p>
        </p:txBody>
      </p:sp>
      <p:sp>
        <p:nvSpPr>
          <p:cNvPr id="1048657" name="Slayt Numarası Yer Tutucusu 3"/>
          <p:cNvSpPr>
            <a:spLocks noGrp="1"/>
          </p:cNvSpPr>
          <p:nvPr>
            <p:ph type="sldNum" sz="quarter" idx="5"/>
          </p:nvPr>
        </p:nvSpPr>
        <p:spPr/>
        <p:txBody>
          <a:bodyPr/>
          <a:lstStyle/>
          <a:p>
            <a:fld id="{DFBEA1EE-8F20-4B23-B8C9-8789F7529880}" type="slidenum">
              <a:rPr lang="tr-TR" smtClean="0"/>
              <a:t>27</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1" name="Slayt Resmi Yer Tutucusu 1"/>
          <p:cNvSpPr>
            <a:spLocks noGrp="1" noRot="1" noChangeAspect="1"/>
          </p:cNvSpPr>
          <p:nvPr>
            <p:ph type="sldImg"/>
          </p:nvPr>
        </p:nvSpPr>
        <p:spPr/>
      </p:sp>
      <p:sp>
        <p:nvSpPr>
          <p:cNvPr id="1048672" name="Not Yer Tutucusu 2"/>
          <p:cNvSpPr>
            <a:spLocks noGrp="1"/>
          </p:cNvSpPr>
          <p:nvPr>
            <p:ph type="body" idx="1"/>
          </p:nvPr>
        </p:nvSpPr>
        <p:spPr/>
        <p:txBody>
          <a:bodyPr/>
          <a:lstStyle/>
          <a:p>
            <a:endParaRPr lang="tr-TR" dirty="0"/>
          </a:p>
        </p:txBody>
      </p:sp>
      <p:sp>
        <p:nvSpPr>
          <p:cNvPr id="1048673" name="Slayt Numarası Yer Tutucusu 3"/>
          <p:cNvSpPr>
            <a:spLocks noGrp="1"/>
          </p:cNvSpPr>
          <p:nvPr>
            <p:ph type="sldNum" sz="quarter" idx="5"/>
          </p:nvPr>
        </p:nvSpPr>
        <p:spPr/>
        <p:txBody>
          <a:bodyPr/>
          <a:lstStyle/>
          <a:p>
            <a:fld id="{0B2E1190-5A54-4F80-8A50-8F5BE4678FB9}" type="slidenum">
              <a:rPr lang="tr-TR" smtClean="0"/>
              <a:t>30</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6" name="Slayt Resmi Yer Tutucusu 1"/>
          <p:cNvSpPr>
            <a:spLocks noGrp="1" noRot="1" noChangeAspect="1"/>
          </p:cNvSpPr>
          <p:nvPr>
            <p:ph type="sldImg"/>
          </p:nvPr>
        </p:nvSpPr>
        <p:spPr/>
      </p:sp>
      <p:sp>
        <p:nvSpPr>
          <p:cNvPr id="1048677" name="Not Yer Tutucusu 2"/>
          <p:cNvSpPr>
            <a:spLocks noGrp="1"/>
          </p:cNvSpPr>
          <p:nvPr>
            <p:ph type="body" idx="1"/>
          </p:nvPr>
        </p:nvSpPr>
        <p:spPr/>
        <p:txBody>
          <a:bodyPr/>
          <a:lstStyle/>
          <a:p>
            <a:endParaRPr lang="tr-TR" dirty="0"/>
          </a:p>
        </p:txBody>
      </p:sp>
      <p:sp>
        <p:nvSpPr>
          <p:cNvPr id="1048678" name="Slayt Numarası Yer Tutucusu 3"/>
          <p:cNvSpPr>
            <a:spLocks noGrp="1"/>
          </p:cNvSpPr>
          <p:nvPr>
            <p:ph type="sldNum" sz="quarter" idx="5"/>
          </p:nvPr>
        </p:nvSpPr>
        <p:spPr/>
        <p:txBody>
          <a:bodyPr/>
          <a:lstStyle/>
          <a:p>
            <a:fld id="{0B2E1190-5A54-4F80-8A50-8F5BE4678FB9}" type="slidenum">
              <a:rPr lang="tr-TR" smtClean="0"/>
              <a:t>31</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1" name="Slayt Resmi Yer Tutucusu 1"/>
          <p:cNvSpPr>
            <a:spLocks noGrp="1" noRot="1" noChangeAspect="1"/>
          </p:cNvSpPr>
          <p:nvPr>
            <p:ph type="sldImg"/>
          </p:nvPr>
        </p:nvSpPr>
        <p:spPr/>
      </p:sp>
      <p:sp>
        <p:nvSpPr>
          <p:cNvPr id="1048682" name="Not Yer Tutucusu 2"/>
          <p:cNvSpPr>
            <a:spLocks noGrp="1"/>
          </p:cNvSpPr>
          <p:nvPr>
            <p:ph type="body" idx="1"/>
          </p:nvPr>
        </p:nvSpPr>
        <p:spPr/>
        <p:txBody>
          <a:bodyPr/>
          <a:lstStyle/>
          <a:p>
            <a:endParaRPr lang="tr-TR" dirty="0"/>
          </a:p>
        </p:txBody>
      </p:sp>
      <p:sp>
        <p:nvSpPr>
          <p:cNvPr id="1048683" name="Slayt Numarası Yer Tutucusu 3"/>
          <p:cNvSpPr>
            <a:spLocks noGrp="1"/>
          </p:cNvSpPr>
          <p:nvPr>
            <p:ph type="sldNum" sz="quarter" idx="5"/>
          </p:nvPr>
        </p:nvSpPr>
        <p:spPr/>
        <p:txBody>
          <a:bodyPr/>
          <a:lstStyle/>
          <a:p>
            <a:fld id="{0B2E1190-5A54-4F80-8A50-8F5BE4678FB9}" type="slidenum">
              <a:rPr lang="tr-TR" smtClean="0"/>
              <a:t>32</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6" name="Slayt Resmi Yer Tutucusu 1"/>
          <p:cNvSpPr>
            <a:spLocks noGrp="1" noRot="1" noChangeAspect="1"/>
          </p:cNvSpPr>
          <p:nvPr>
            <p:ph type="sldImg"/>
          </p:nvPr>
        </p:nvSpPr>
        <p:spPr/>
      </p:sp>
      <p:sp>
        <p:nvSpPr>
          <p:cNvPr id="1048687" name="Not Yer Tutucusu 2"/>
          <p:cNvSpPr>
            <a:spLocks noGrp="1"/>
          </p:cNvSpPr>
          <p:nvPr>
            <p:ph type="body" idx="1"/>
          </p:nvPr>
        </p:nvSpPr>
        <p:spPr/>
        <p:txBody>
          <a:bodyPr/>
          <a:lstStyle/>
          <a:p>
            <a:endParaRPr lang="tr-TR" dirty="0"/>
          </a:p>
        </p:txBody>
      </p:sp>
      <p:sp>
        <p:nvSpPr>
          <p:cNvPr id="1048688" name="Slayt Numarası Yer Tutucusu 3"/>
          <p:cNvSpPr>
            <a:spLocks noGrp="1"/>
          </p:cNvSpPr>
          <p:nvPr>
            <p:ph type="sldNum" sz="quarter" idx="5"/>
          </p:nvPr>
        </p:nvSpPr>
        <p:spPr/>
        <p:txBody>
          <a:bodyPr/>
          <a:lstStyle/>
          <a:p>
            <a:fld id="{0B2E1190-5A54-4F80-8A50-8F5BE4678FB9}" type="slidenum">
              <a:rPr lang="tr-TR" smtClean="0"/>
              <a:t>33</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1D8BD707-D9CF-40AE-B4C6-C98DA3205C09}" type="datetimeFigureOut">
              <a:rPr lang="en-US" smtClean="0"/>
              <a:t>3/25/2025</a:t>
            </a:fld>
            <a:endParaRPr lang="en-US"/>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707969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8BD707-D9CF-40AE-B4C6-C98DA3205C09}" type="datetimeFigureOut">
              <a:rPr lang="en-US" smtClean="0"/>
              <a:t>3/25/2025</a:t>
            </a:fld>
            <a:endParaRPr lang="en-US"/>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746662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8BD707-D9CF-40AE-B4C6-C98DA3205C09}" type="datetimeFigureOut">
              <a:rPr lang="en-US" smtClean="0"/>
              <a:t>3/25/2025</a:t>
            </a:fld>
            <a:endParaRPr lang="en-US"/>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772662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1048745" name="Holder 2"/>
          <p:cNvSpPr>
            <a:spLocks noGrp="1"/>
          </p:cNvSpPr>
          <p:nvPr>
            <p:ph type="title"/>
          </p:nvPr>
        </p:nvSpPr>
        <p:spPr>
          <a:xfrm>
            <a:off x="499363" y="258826"/>
            <a:ext cx="11193272" cy="622300"/>
          </a:xfrm>
        </p:spPr>
        <p:txBody>
          <a:bodyPr lIns="0" tIns="0" rIns="0" bIns="0"/>
          <a:lstStyle>
            <a:lvl1pPr>
              <a:defRPr sz="4200" b="1" i="0">
                <a:solidFill>
                  <a:srgbClr val="EBEBEB"/>
                </a:solidFill>
                <a:latin typeface="Century Gothic"/>
                <a:cs typeface="Century Gothic"/>
              </a:defRPr>
            </a:lvl1pPr>
          </a:lstStyle>
          <a:p>
            <a:endParaRPr/>
          </a:p>
        </p:txBody>
      </p:sp>
      <p:sp>
        <p:nvSpPr>
          <p:cNvPr id="1048746"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1048747"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3/25/2025</a:t>
            </a:fld>
            <a:endParaRPr lang="en-US"/>
          </a:p>
        </p:txBody>
      </p:sp>
      <p:sp>
        <p:nvSpPr>
          <p:cNvPr id="1048748"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92700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1048599" name="Holder 2"/>
          <p:cNvSpPr>
            <a:spLocks noGrp="1"/>
          </p:cNvSpPr>
          <p:nvPr>
            <p:ph type="title"/>
          </p:nvPr>
        </p:nvSpPr>
        <p:spPr>
          <a:xfrm>
            <a:off x="499363" y="258826"/>
            <a:ext cx="11193272" cy="622300"/>
          </a:xfrm>
        </p:spPr>
        <p:txBody>
          <a:bodyPr lIns="0" tIns="0" rIns="0" bIns="0"/>
          <a:lstStyle>
            <a:lvl1pPr>
              <a:defRPr sz="4200" b="1" i="0">
                <a:solidFill>
                  <a:srgbClr val="EBEBEB"/>
                </a:solidFill>
                <a:latin typeface="Century Gothic"/>
                <a:cs typeface="Century Gothic"/>
              </a:defRPr>
            </a:lvl1pPr>
          </a:lstStyle>
          <a:p>
            <a:endParaRPr/>
          </a:p>
        </p:txBody>
      </p:sp>
      <p:sp>
        <p:nvSpPr>
          <p:cNvPr id="1048600" name="Holder 3"/>
          <p:cNvSpPr>
            <a:spLocks noGrp="1"/>
          </p:cNvSpPr>
          <p:nvPr>
            <p:ph sz="half" idx="2"/>
          </p:nvPr>
        </p:nvSpPr>
        <p:spPr>
          <a:xfrm>
            <a:off x="524967" y="1740575"/>
            <a:ext cx="4587875" cy="482601"/>
          </a:xfrm>
          <a:prstGeom prst="rect">
            <a:avLst/>
          </a:prstGeom>
        </p:spPr>
        <p:txBody>
          <a:bodyPr wrap="square" lIns="0" tIns="0" rIns="0" bIns="0">
            <a:spAutoFit/>
          </a:bodyPr>
          <a:lstStyle>
            <a:lvl1pPr>
              <a:defRPr sz="3200" b="1" i="0">
                <a:solidFill>
                  <a:schemeClr val="bg1"/>
                </a:solidFill>
                <a:latin typeface="Century Gothic"/>
                <a:cs typeface="Century Gothic"/>
              </a:defRPr>
            </a:lvl1pPr>
          </a:lstStyle>
          <a:p>
            <a:endParaRPr/>
          </a:p>
        </p:txBody>
      </p:sp>
      <p:sp>
        <p:nvSpPr>
          <p:cNvPr id="1048601" name="Holder 4"/>
          <p:cNvSpPr>
            <a:spLocks noGrp="1"/>
          </p:cNvSpPr>
          <p:nvPr>
            <p:ph sz="half" idx="3"/>
          </p:nvPr>
        </p:nvSpPr>
        <p:spPr>
          <a:xfrm>
            <a:off x="6278880" y="1577340"/>
            <a:ext cx="5303520" cy="419100"/>
          </a:xfrm>
          <a:prstGeom prst="rect">
            <a:avLst/>
          </a:prstGeom>
        </p:spPr>
        <p:txBody>
          <a:bodyPr wrap="square" lIns="0" tIns="0" rIns="0" bIns="0">
            <a:spAutoFit/>
          </a:bodyPr>
          <a:lstStyle/>
          <a:p>
            <a:endParaRPr/>
          </a:p>
        </p:txBody>
      </p:sp>
      <p:sp>
        <p:nvSpPr>
          <p:cNvPr id="1048602"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1048603"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3/25/2025</a:t>
            </a:fld>
            <a:endParaRPr lang="en-US"/>
          </a:p>
        </p:txBody>
      </p:sp>
      <p:sp>
        <p:nvSpPr>
          <p:cNvPr id="1048604"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10783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1048615"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1048616"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3/25/2025</a:t>
            </a:fld>
            <a:endParaRPr lang="en-US"/>
          </a:p>
        </p:txBody>
      </p:sp>
      <p:sp>
        <p:nvSpPr>
          <p:cNvPr id="1048617"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9696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1D8BD707-D9CF-40AE-B4C6-C98DA3205C09}" type="datetimeFigureOut">
              <a:rPr lang="en-US" smtClean="0"/>
              <a:t>3/25/2025</a:t>
            </a:fld>
            <a:endParaRPr lang="en-US"/>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584279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1D8BD707-D9CF-40AE-B4C6-C98DA3205C09}" type="datetimeFigureOut">
              <a:rPr lang="en-US" smtClean="0"/>
              <a:t>3/25/2025</a:t>
            </a:fld>
            <a:endParaRPr lang="en-US"/>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690338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D8BD707-D9CF-40AE-B4C6-C98DA3205C09}" type="datetimeFigureOut">
              <a:rPr lang="en-US" smtClean="0"/>
              <a:t>3/25/2025</a:t>
            </a:fld>
            <a:endParaRPr lang="en-US"/>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42841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1D8BD707-D9CF-40AE-B4C6-C98DA3205C09}" type="datetimeFigureOut">
              <a:rPr lang="en-US" smtClean="0"/>
              <a:t>3/25/2025</a:t>
            </a:fld>
            <a:endParaRPr lang="en-US"/>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871668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1D8BD707-D9CF-40AE-B4C6-C98DA3205C09}" type="datetimeFigureOut">
              <a:rPr lang="en-US" smtClean="0"/>
              <a:t>3/25/2025</a:t>
            </a:fld>
            <a:endParaRPr lang="en-US"/>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833106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1D8BD707-D9CF-40AE-B4C6-C98DA3205C09}" type="datetimeFigureOut">
              <a:rPr lang="en-US" smtClean="0"/>
              <a:t>3/25/2025</a:t>
            </a:fld>
            <a:endParaRPr lang="en-US"/>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1203078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1D8BD707-D9CF-40AE-B4C6-C98DA3205C09}" type="datetimeFigureOut">
              <a:rPr lang="en-US" smtClean="0"/>
              <a:t>3/25/2025</a:t>
            </a:fld>
            <a:endParaRPr lang="en-US"/>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787495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1D8BD707-D9CF-40AE-B4C6-C98DA3205C09}" type="datetimeFigureOut">
              <a:rPr lang="en-US" smtClean="0"/>
              <a:t>3/25/2025</a:t>
            </a:fld>
            <a:endParaRPr lang="en-US"/>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B6F15528-21DE-4FAA-801E-634DDDAF4B2B}" type="slidenum">
              <a:rPr lang="tr-TR" smtClean="0"/>
              <a:t>‹#›</a:t>
            </a:fld>
            <a:endParaRPr lang="tr-TR"/>
          </a:p>
        </p:txBody>
      </p:sp>
    </p:spTree>
    <p:extLst>
      <p:ext uri="{BB962C8B-B14F-4D97-AF65-F5344CB8AC3E}">
        <p14:creationId xmlns:p14="http://schemas.microsoft.com/office/powerpoint/2010/main" val="2064821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3/25/2025</a:t>
            </a:fld>
            <a:endParaRPr lang="en-US"/>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tr-TR" smtClean="0"/>
              <a:t>‹#›</a:t>
            </a:fld>
            <a:endParaRPr lang="tr-TR"/>
          </a:p>
        </p:txBody>
      </p:sp>
    </p:spTree>
    <p:extLst>
      <p:ext uri="{BB962C8B-B14F-4D97-AF65-F5344CB8AC3E}">
        <p14:creationId xmlns:p14="http://schemas.microsoft.com/office/powerpoint/2010/main" val="3090111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7" name="object 2"/>
          <p:cNvSpPr txBox="1">
            <a:spLocks noGrp="1"/>
          </p:cNvSpPr>
          <p:nvPr>
            <p:ph type="title"/>
          </p:nvPr>
        </p:nvSpPr>
        <p:spPr>
          <a:xfrm>
            <a:off x="381000" y="2133600"/>
            <a:ext cx="8084820" cy="2782813"/>
          </a:xfrm>
          <a:prstGeom prst="rect">
            <a:avLst/>
          </a:prstGeom>
        </p:spPr>
        <p:txBody>
          <a:bodyPr vert="horz" wrap="square" lIns="0" tIns="12700" rIns="0" bIns="0" rtlCol="0">
            <a:spAutoFit/>
          </a:bodyPr>
          <a:lstStyle/>
          <a:p>
            <a:pPr marL="12700" marR="5080">
              <a:lnSpc>
                <a:spcPct val="100000"/>
              </a:lnSpc>
              <a:spcBef>
                <a:spcPts val="100"/>
              </a:spcBef>
            </a:pPr>
            <a:r>
              <a:rPr sz="6000" dirty="0">
                <a:solidFill>
                  <a:schemeClr val="tx1"/>
                </a:solidFill>
              </a:rPr>
              <a:t>Birinci</a:t>
            </a:r>
            <a:r>
              <a:rPr sz="6000" spc="-35" dirty="0">
                <a:solidFill>
                  <a:schemeClr val="tx1"/>
                </a:solidFill>
              </a:rPr>
              <a:t> </a:t>
            </a:r>
            <a:r>
              <a:rPr sz="6000" dirty="0" err="1">
                <a:solidFill>
                  <a:schemeClr val="tx1"/>
                </a:solidFill>
              </a:rPr>
              <a:t>Basamakta</a:t>
            </a:r>
            <a:r>
              <a:rPr sz="6000" spc="-40" dirty="0">
                <a:solidFill>
                  <a:schemeClr val="tx1"/>
                </a:solidFill>
              </a:rPr>
              <a:t> </a:t>
            </a:r>
            <a:r>
              <a:rPr lang="tr-TR" sz="6000" spc="-40" dirty="0">
                <a:solidFill>
                  <a:schemeClr val="tx1"/>
                </a:solidFill>
              </a:rPr>
              <a:t/>
            </a:r>
            <a:br>
              <a:rPr lang="tr-TR" sz="6000" spc="-40" dirty="0">
                <a:solidFill>
                  <a:schemeClr val="tx1"/>
                </a:solidFill>
              </a:rPr>
            </a:br>
            <a:r>
              <a:rPr sz="6000" spc="-25" dirty="0" err="1">
                <a:solidFill>
                  <a:schemeClr val="tx1"/>
                </a:solidFill>
              </a:rPr>
              <a:t>Baş</a:t>
            </a:r>
            <a:r>
              <a:rPr sz="6000" spc="-25" dirty="0">
                <a:solidFill>
                  <a:schemeClr val="tx1"/>
                </a:solidFill>
              </a:rPr>
              <a:t> </a:t>
            </a:r>
            <a:r>
              <a:rPr sz="6000" dirty="0">
                <a:solidFill>
                  <a:schemeClr val="tx1"/>
                </a:solidFill>
              </a:rPr>
              <a:t>Ağrılarına</a:t>
            </a:r>
            <a:r>
              <a:rPr lang="en-US" altLang="tr" sz="6000" dirty="0">
                <a:solidFill>
                  <a:schemeClr val="tx1"/>
                </a:solidFill>
              </a:rPr>
              <a:t/>
            </a:r>
            <a:br>
              <a:rPr lang="en-US" altLang="tr" sz="6000" dirty="0">
                <a:solidFill>
                  <a:schemeClr val="tx1"/>
                </a:solidFill>
              </a:rPr>
            </a:br>
            <a:r>
              <a:rPr sz="6000" spc="-10" dirty="0">
                <a:solidFill>
                  <a:schemeClr val="tx1"/>
                </a:solidFill>
              </a:rPr>
              <a:t>Yaklaşım</a:t>
            </a:r>
            <a:endParaRPr sz="6000" dirty="0">
              <a:solidFill>
                <a:schemeClr val="tx1"/>
              </a:solidFill>
            </a:endParaRPr>
          </a:p>
        </p:txBody>
      </p:sp>
      <p:pic>
        <p:nvPicPr>
          <p:cNvPr id="2097159" name="Resim 3"/>
          <p:cNvPicPr>
            <a:picLocks noChangeAspect="1"/>
          </p:cNvPicPr>
          <p:nvPr/>
        </p:nvPicPr>
        <p:blipFill>
          <a:blip r:embed="rId2"/>
          <a:stretch>
            <a:fillRect/>
          </a:stretch>
        </p:blipFill>
        <p:spPr>
          <a:xfrm>
            <a:off x="7696200" y="1567180"/>
            <a:ext cx="4495800" cy="44958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object 2"/>
          <p:cNvSpPr txBox="1">
            <a:spLocks noGrp="1"/>
          </p:cNvSpPr>
          <p:nvPr>
            <p:ph type="title"/>
          </p:nvPr>
        </p:nvSpPr>
        <p:spPr>
          <a:xfrm>
            <a:off x="724916" y="476504"/>
            <a:ext cx="8895080" cy="1256754"/>
          </a:xfrm>
          <a:prstGeom prst="rect">
            <a:avLst/>
          </a:prstGeom>
        </p:spPr>
        <p:txBody>
          <a:bodyPr vert="horz" wrap="square" lIns="0" tIns="25400" rIns="0" bIns="0" rtlCol="0">
            <a:spAutoFit/>
          </a:bodyPr>
          <a:lstStyle/>
          <a:p>
            <a:pPr marL="12700" marR="5080">
              <a:lnSpc>
                <a:spcPts val="4790"/>
              </a:lnSpc>
              <a:spcBef>
                <a:spcPts val="200"/>
              </a:spcBef>
              <a:tabLst>
                <a:tab pos="3619500" algn="l"/>
              </a:tabLst>
            </a:pPr>
            <a:r>
              <a:rPr sz="4000" dirty="0">
                <a:solidFill>
                  <a:schemeClr val="tx1"/>
                </a:solidFill>
              </a:rPr>
              <a:t>IHS</a:t>
            </a:r>
            <a:r>
              <a:rPr sz="4000" spc="-145" dirty="0">
                <a:solidFill>
                  <a:schemeClr val="tx1"/>
                </a:solidFill>
              </a:rPr>
              <a:t> </a:t>
            </a:r>
            <a:r>
              <a:rPr sz="4000" dirty="0">
                <a:solidFill>
                  <a:schemeClr val="tx1"/>
                </a:solidFill>
              </a:rPr>
              <a:t>2018</a:t>
            </a:r>
            <a:r>
              <a:rPr sz="4000" spc="-120" dirty="0">
                <a:solidFill>
                  <a:schemeClr val="tx1"/>
                </a:solidFill>
              </a:rPr>
              <a:t> </a:t>
            </a:r>
            <a:r>
              <a:rPr sz="4000" dirty="0">
                <a:solidFill>
                  <a:schemeClr val="tx1"/>
                </a:solidFill>
              </a:rPr>
              <a:t>Sınıflama</a:t>
            </a:r>
            <a:r>
              <a:rPr sz="4000" spc="-120" dirty="0">
                <a:solidFill>
                  <a:schemeClr val="tx1"/>
                </a:solidFill>
              </a:rPr>
              <a:t> </a:t>
            </a:r>
            <a:r>
              <a:rPr sz="4000" dirty="0">
                <a:solidFill>
                  <a:schemeClr val="tx1"/>
                </a:solidFill>
              </a:rPr>
              <a:t>Sisteminde</a:t>
            </a:r>
            <a:r>
              <a:rPr sz="4000" spc="-105" dirty="0">
                <a:solidFill>
                  <a:schemeClr val="tx1"/>
                </a:solidFill>
              </a:rPr>
              <a:t> </a:t>
            </a:r>
            <a:r>
              <a:rPr sz="4000" spc="-10" dirty="0">
                <a:solidFill>
                  <a:schemeClr val="tx1"/>
                </a:solidFill>
              </a:rPr>
              <a:t>Primer </a:t>
            </a:r>
            <a:r>
              <a:rPr sz="4000" dirty="0">
                <a:solidFill>
                  <a:schemeClr val="tx1"/>
                </a:solidFill>
              </a:rPr>
              <a:t>Baş</a:t>
            </a:r>
            <a:r>
              <a:rPr sz="4000" spc="-70" dirty="0">
                <a:solidFill>
                  <a:schemeClr val="tx1"/>
                </a:solidFill>
              </a:rPr>
              <a:t> </a:t>
            </a:r>
            <a:r>
              <a:rPr sz="4000" spc="-10" dirty="0">
                <a:solidFill>
                  <a:schemeClr val="tx1"/>
                </a:solidFill>
              </a:rPr>
              <a:t>Ağrılarının</a:t>
            </a:r>
            <a:r>
              <a:rPr sz="4000" dirty="0">
                <a:solidFill>
                  <a:schemeClr val="tx1"/>
                </a:solidFill>
              </a:rPr>
              <a:t>	</a:t>
            </a:r>
            <a:r>
              <a:rPr sz="4000" spc="-10" dirty="0">
                <a:solidFill>
                  <a:schemeClr val="tx1"/>
                </a:solidFill>
              </a:rPr>
              <a:t>Sınıflandırılması</a:t>
            </a:r>
            <a:endParaRPr sz="4000" dirty="0">
              <a:solidFill>
                <a:schemeClr val="tx1"/>
              </a:solidFill>
            </a:endParaRPr>
          </a:p>
        </p:txBody>
      </p:sp>
      <p:pic>
        <p:nvPicPr>
          <p:cNvPr id="2097162" name="object 3"/>
          <p:cNvPicPr>
            <a:picLocks/>
          </p:cNvPicPr>
          <p:nvPr/>
        </p:nvPicPr>
        <p:blipFill>
          <a:blip r:embed="rId2" cstate="print"/>
          <a:stretch>
            <a:fillRect/>
          </a:stretch>
        </p:blipFill>
        <p:spPr>
          <a:xfrm>
            <a:off x="1022603" y="2081783"/>
            <a:ext cx="9697212" cy="413613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3" name="object 2"/>
          <p:cNvPicPr>
            <a:picLocks/>
          </p:cNvPicPr>
          <p:nvPr/>
        </p:nvPicPr>
        <p:blipFill>
          <a:blip r:embed="rId2" cstate="print"/>
          <a:stretch>
            <a:fillRect/>
          </a:stretch>
        </p:blipFill>
        <p:spPr>
          <a:xfrm>
            <a:off x="4154423" y="138682"/>
            <a:ext cx="7766304" cy="6643116"/>
          </a:xfrm>
          <a:prstGeom prst="rect">
            <a:avLst/>
          </a:prstGeom>
        </p:spPr>
      </p:pic>
      <p:pic>
        <p:nvPicPr>
          <p:cNvPr id="2097164" name="object 3"/>
          <p:cNvPicPr>
            <a:picLocks/>
          </p:cNvPicPr>
          <p:nvPr/>
        </p:nvPicPr>
        <p:blipFill>
          <a:blip r:embed="rId3" cstate="print"/>
          <a:stretch>
            <a:fillRect/>
          </a:stretch>
        </p:blipFill>
        <p:spPr>
          <a:xfrm>
            <a:off x="149352" y="138684"/>
            <a:ext cx="3695700" cy="2514599"/>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object 2"/>
          <p:cNvGrpSpPr/>
          <p:nvPr/>
        </p:nvGrpSpPr>
        <p:grpSpPr>
          <a:xfrm>
            <a:off x="67056" y="97535"/>
            <a:ext cx="11768455" cy="6347460"/>
            <a:chOff x="67056" y="97535"/>
            <a:chExt cx="11768455" cy="6347460"/>
          </a:xfrm>
        </p:grpSpPr>
        <p:pic>
          <p:nvPicPr>
            <p:cNvPr id="2097165" name="object 3"/>
            <p:cNvPicPr>
              <a:picLocks/>
            </p:cNvPicPr>
            <p:nvPr/>
          </p:nvPicPr>
          <p:blipFill>
            <a:blip r:embed="rId2" cstate="print"/>
            <a:stretch>
              <a:fillRect/>
            </a:stretch>
          </p:blipFill>
          <p:spPr>
            <a:xfrm>
              <a:off x="67056" y="97535"/>
              <a:ext cx="3974591" cy="2514599"/>
            </a:xfrm>
            <a:prstGeom prst="rect">
              <a:avLst/>
            </a:prstGeom>
          </p:spPr>
        </p:pic>
        <p:pic>
          <p:nvPicPr>
            <p:cNvPr id="2097166" name="object 4"/>
            <p:cNvPicPr>
              <a:picLocks/>
            </p:cNvPicPr>
            <p:nvPr/>
          </p:nvPicPr>
          <p:blipFill>
            <a:blip r:embed="rId3" cstate="print"/>
            <a:stretch>
              <a:fillRect/>
            </a:stretch>
          </p:blipFill>
          <p:spPr>
            <a:xfrm>
              <a:off x="1661159" y="1853184"/>
              <a:ext cx="10174224" cy="4591812"/>
            </a:xfrm>
            <a:prstGeom prst="rect">
              <a:avLst/>
            </a:prstGeom>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object 2"/>
          <p:cNvGrpSpPr/>
          <p:nvPr/>
        </p:nvGrpSpPr>
        <p:grpSpPr>
          <a:xfrm>
            <a:off x="67056" y="138684"/>
            <a:ext cx="12033885" cy="6666230"/>
            <a:chOff x="67056" y="138684"/>
            <a:chExt cx="12033885" cy="6666230"/>
          </a:xfrm>
        </p:grpSpPr>
        <p:pic>
          <p:nvPicPr>
            <p:cNvPr id="2097167" name="object 3"/>
            <p:cNvPicPr>
              <a:picLocks/>
            </p:cNvPicPr>
            <p:nvPr/>
          </p:nvPicPr>
          <p:blipFill>
            <a:blip r:embed="rId2" cstate="print"/>
            <a:stretch>
              <a:fillRect/>
            </a:stretch>
          </p:blipFill>
          <p:spPr>
            <a:xfrm>
              <a:off x="67056" y="138684"/>
              <a:ext cx="3715512" cy="2514599"/>
            </a:xfrm>
            <a:prstGeom prst="rect">
              <a:avLst/>
            </a:prstGeom>
          </p:spPr>
        </p:pic>
        <p:pic>
          <p:nvPicPr>
            <p:cNvPr id="2097168" name="object 4"/>
            <p:cNvPicPr>
              <a:picLocks/>
            </p:cNvPicPr>
            <p:nvPr/>
          </p:nvPicPr>
          <p:blipFill>
            <a:blip r:embed="rId3" cstate="print"/>
            <a:stretch>
              <a:fillRect/>
            </a:stretch>
          </p:blipFill>
          <p:spPr>
            <a:xfrm>
              <a:off x="1984248" y="699514"/>
              <a:ext cx="10116312" cy="6105144"/>
            </a:xfrm>
            <a:prstGeom prst="rect">
              <a:avLst/>
            </a:prstGeom>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object 2"/>
          <p:cNvGrpSpPr/>
          <p:nvPr/>
        </p:nvGrpSpPr>
        <p:grpSpPr>
          <a:xfrm>
            <a:off x="67056" y="97535"/>
            <a:ext cx="11123930" cy="6677025"/>
            <a:chOff x="67056" y="97535"/>
            <a:chExt cx="11123930" cy="6677025"/>
          </a:xfrm>
        </p:grpSpPr>
        <p:pic>
          <p:nvPicPr>
            <p:cNvPr id="2097169" name="object 3"/>
            <p:cNvPicPr>
              <a:picLocks/>
            </p:cNvPicPr>
            <p:nvPr/>
          </p:nvPicPr>
          <p:blipFill>
            <a:blip r:embed="rId2" cstate="print"/>
            <a:stretch>
              <a:fillRect/>
            </a:stretch>
          </p:blipFill>
          <p:spPr>
            <a:xfrm>
              <a:off x="67056" y="97535"/>
              <a:ext cx="3351276" cy="2514599"/>
            </a:xfrm>
            <a:prstGeom prst="rect">
              <a:avLst/>
            </a:prstGeom>
          </p:spPr>
        </p:pic>
        <p:pic>
          <p:nvPicPr>
            <p:cNvPr id="2097170" name="object 4"/>
            <p:cNvPicPr>
              <a:picLocks/>
            </p:cNvPicPr>
            <p:nvPr/>
          </p:nvPicPr>
          <p:blipFill>
            <a:blip r:embed="rId3" cstate="print"/>
            <a:stretch>
              <a:fillRect/>
            </a:stretch>
          </p:blipFill>
          <p:spPr>
            <a:xfrm>
              <a:off x="1743456" y="1232914"/>
              <a:ext cx="9447276" cy="5541264"/>
            </a:xfrm>
            <a:prstGeom prst="rect">
              <a:avLst/>
            </a:prstGeom>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object 2"/>
          <p:cNvSpPr txBox="1">
            <a:spLocks noGrp="1"/>
          </p:cNvSpPr>
          <p:nvPr>
            <p:ph type="title"/>
          </p:nvPr>
        </p:nvSpPr>
        <p:spPr>
          <a:xfrm>
            <a:off x="499363" y="258826"/>
            <a:ext cx="8573135" cy="1000125"/>
          </a:xfrm>
          <a:prstGeom prst="rect">
            <a:avLst/>
          </a:prstGeom>
        </p:spPr>
        <p:txBody>
          <a:bodyPr vert="horz" wrap="square" lIns="0" tIns="26670" rIns="0" bIns="0" rtlCol="0">
            <a:spAutoFit/>
          </a:bodyPr>
          <a:lstStyle/>
          <a:p>
            <a:pPr marL="12700" marR="5080">
              <a:lnSpc>
                <a:spcPts val="3829"/>
              </a:lnSpc>
              <a:spcBef>
                <a:spcPts val="210"/>
              </a:spcBef>
            </a:pPr>
            <a:r>
              <a:rPr sz="3200" dirty="0">
                <a:solidFill>
                  <a:schemeClr val="tx1"/>
                </a:solidFill>
              </a:rPr>
              <a:t>IHS</a:t>
            </a:r>
            <a:r>
              <a:rPr sz="3200" spc="-15" dirty="0">
                <a:solidFill>
                  <a:schemeClr val="tx1"/>
                </a:solidFill>
              </a:rPr>
              <a:t> </a:t>
            </a:r>
            <a:r>
              <a:rPr sz="3200" dirty="0">
                <a:solidFill>
                  <a:schemeClr val="tx1"/>
                </a:solidFill>
              </a:rPr>
              <a:t>2018</a:t>
            </a:r>
            <a:r>
              <a:rPr sz="3200" spc="-30" dirty="0">
                <a:solidFill>
                  <a:schemeClr val="tx1"/>
                </a:solidFill>
              </a:rPr>
              <a:t> </a:t>
            </a:r>
            <a:r>
              <a:rPr sz="3200" dirty="0">
                <a:solidFill>
                  <a:schemeClr val="tx1"/>
                </a:solidFill>
              </a:rPr>
              <a:t>Sınıflama</a:t>
            </a:r>
            <a:r>
              <a:rPr sz="3200" spc="-20" dirty="0">
                <a:solidFill>
                  <a:schemeClr val="tx1"/>
                </a:solidFill>
              </a:rPr>
              <a:t> </a:t>
            </a:r>
            <a:r>
              <a:rPr sz="3200" dirty="0">
                <a:solidFill>
                  <a:schemeClr val="tx1"/>
                </a:solidFill>
              </a:rPr>
              <a:t>Sisteminde Sekonder </a:t>
            </a:r>
            <a:r>
              <a:rPr sz="3200" spc="-25" dirty="0">
                <a:solidFill>
                  <a:schemeClr val="tx1"/>
                </a:solidFill>
              </a:rPr>
              <a:t>Baş </a:t>
            </a:r>
            <a:r>
              <a:rPr sz="3200" dirty="0">
                <a:solidFill>
                  <a:schemeClr val="tx1"/>
                </a:solidFill>
              </a:rPr>
              <a:t>Ağrısı</a:t>
            </a:r>
            <a:r>
              <a:rPr sz="3200" spc="-10" dirty="0">
                <a:solidFill>
                  <a:schemeClr val="tx1"/>
                </a:solidFill>
              </a:rPr>
              <a:t> Bozuklukları</a:t>
            </a:r>
            <a:endParaRPr sz="3200" dirty="0">
              <a:solidFill>
                <a:schemeClr val="tx1"/>
              </a:solidFill>
            </a:endParaRPr>
          </a:p>
        </p:txBody>
      </p:sp>
      <p:pic>
        <p:nvPicPr>
          <p:cNvPr id="2097171" name="object 3"/>
          <p:cNvPicPr>
            <a:picLocks/>
          </p:cNvPicPr>
          <p:nvPr/>
        </p:nvPicPr>
        <p:blipFill>
          <a:blip r:embed="rId2" cstate="print"/>
          <a:stretch>
            <a:fillRect/>
          </a:stretch>
        </p:blipFill>
        <p:spPr>
          <a:xfrm>
            <a:off x="3471671" y="1235963"/>
            <a:ext cx="6623304" cy="544372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object 2"/>
          <p:cNvSpPr txBox="1">
            <a:spLocks noGrp="1"/>
          </p:cNvSpPr>
          <p:nvPr>
            <p:ph type="title"/>
          </p:nvPr>
        </p:nvSpPr>
        <p:spPr>
          <a:xfrm>
            <a:off x="499363" y="258826"/>
            <a:ext cx="8573135" cy="1000125"/>
          </a:xfrm>
          <a:prstGeom prst="rect">
            <a:avLst/>
          </a:prstGeom>
        </p:spPr>
        <p:txBody>
          <a:bodyPr vert="horz" wrap="square" lIns="0" tIns="26670" rIns="0" bIns="0" rtlCol="0">
            <a:spAutoFit/>
          </a:bodyPr>
          <a:lstStyle/>
          <a:p>
            <a:pPr marL="12700" marR="5080">
              <a:lnSpc>
                <a:spcPts val="3829"/>
              </a:lnSpc>
              <a:spcBef>
                <a:spcPts val="210"/>
              </a:spcBef>
            </a:pPr>
            <a:r>
              <a:rPr sz="3200" dirty="0">
                <a:solidFill>
                  <a:schemeClr val="tx1"/>
                </a:solidFill>
              </a:rPr>
              <a:t>IHS</a:t>
            </a:r>
            <a:r>
              <a:rPr sz="3200" spc="-15" dirty="0">
                <a:solidFill>
                  <a:schemeClr val="tx1"/>
                </a:solidFill>
              </a:rPr>
              <a:t> </a:t>
            </a:r>
            <a:r>
              <a:rPr sz="3200" dirty="0">
                <a:solidFill>
                  <a:schemeClr val="tx1"/>
                </a:solidFill>
              </a:rPr>
              <a:t>2018</a:t>
            </a:r>
            <a:r>
              <a:rPr sz="3200" spc="-30" dirty="0">
                <a:solidFill>
                  <a:schemeClr val="tx1"/>
                </a:solidFill>
              </a:rPr>
              <a:t> </a:t>
            </a:r>
            <a:r>
              <a:rPr sz="3200" dirty="0">
                <a:solidFill>
                  <a:schemeClr val="tx1"/>
                </a:solidFill>
              </a:rPr>
              <a:t>Sınıflama</a:t>
            </a:r>
            <a:r>
              <a:rPr sz="3200" spc="-20" dirty="0">
                <a:solidFill>
                  <a:schemeClr val="tx1"/>
                </a:solidFill>
              </a:rPr>
              <a:t> </a:t>
            </a:r>
            <a:r>
              <a:rPr sz="3200" dirty="0">
                <a:solidFill>
                  <a:schemeClr val="tx1"/>
                </a:solidFill>
              </a:rPr>
              <a:t>Sisteminde Sekonder </a:t>
            </a:r>
            <a:r>
              <a:rPr sz="3200" spc="-25" dirty="0">
                <a:solidFill>
                  <a:schemeClr val="tx1"/>
                </a:solidFill>
              </a:rPr>
              <a:t>Baş </a:t>
            </a:r>
            <a:r>
              <a:rPr sz="3200" dirty="0">
                <a:solidFill>
                  <a:schemeClr val="tx1"/>
                </a:solidFill>
              </a:rPr>
              <a:t>Ağrısı</a:t>
            </a:r>
            <a:r>
              <a:rPr sz="3200" spc="-10" dirty="0">
                <a:solidFill>
                  <a:schemeClr val="tx1"/>
                </a:solidFill>
              </a:rPr>
              <a:t> Bozuklukları</a:t>
            </a:r>
            <a:endParaRPr sz="3200" dirty="0">
              <a:solidFill>
                <a:schemeClr val="tx1"/>
              </a:solidFill>
            </a:endParaRPr>
          </a:p>
        </p:txBody>
      </p:sp>
      <p:pic>
        <p:nvPicPr>
          <p:cNvPr id="2097172" name="object 3"/>
          <p:cNvPicPr>
            <a:picLocks/>
          </p:cNvPicPr>
          <p:nvPr/>
        </p:nvPicPr>
        <p:blipFill>
          <a:blip r:embed="rId2" cstate="print"/>
          <a:stretch>
            <a:fillRect/>
          </a:stretch>
        </p:blipFill>
        <p:spPr>
          <a:xfrm>
            <a:off x="3432047" y="1243583"/>
            <a:ext cx="7548372" cy="541324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object 2"/>
          <p:cNvSpPr txBox="1">
            <a:spLocks noGrp="1"/>
          </p:cNvSpPr>
          <p:nvPr>
            <p:ph type="title"/>
          </p:nvPr>
        </p:nvSpPr>
        <p:spPr>
          <a:xfrm>
            <a:off x="724916" y="479552"/>
            <a:ext cx="9117965" cy="873957"/>
          </a:xfrm>
          <a:prstGeom prst="rect">
            <a:avLst/>
          </a:prstGeom>
        </p:spPr>
        <p:txBody>
          <a:bodyPr vert="horz" wrap="square" lIns="0" tIns="12065" rIns="0" bIns="0" rtlCol="0">
            <a:spAutoFit/>
          </a:bodyPr>
          <a:lstStyle/>
          <a:p>
            <a:pPr marL="12700">
              <a:lnSpc>
                <a:spcPct val="100000"/>
              </a:lnSpc>
              <a:spcBef>
                <a:spcPts val="95"/>
              </a:spcBef>
            </a:pPr>
            <a:r>
              <a:rPr sz="2800" dirty="0">
                <a:solidFill>
                  <a:schemeClr val="tx1"/>
                </a:solidFill>
              </a:rPr>
              <a:t>IHS</a:t>
            </a:r>
            <a:r>
              <a:rPr sz="2800" spc="-95" dirty="0">
                <a:solidFill>
                  <a:schemeClr val="tx1"/>
                </a:solidFill>
              </a:rPr>
              <a:t> </a:t>
            </a:r>
            <a:r>
              <a:rPr sz="2800" dirty="0">
                <a:solidFill>
                  <a:schemeClr val="tx1"/>
                </a:solidFill>
              </a:rPr>
              <a:t>2018</a:t>
            </a:r>
            <a:r>
              <a:rPr sz="2800" spc="-80" dirty="0">
                <a:solidFill>
                  <a:schemeClr val="tx1"/>
                </a:solidFill>
              </a:rPr>
              <a:t> </a:t>
            </a:r>
            <a:r>
              <a:rPr sz="2800" dirty="0">
                <a:solidFill>
                  <a:schemeClr val="tx1"/>
                </a:solidFill>
              </a:rPr>
              <a:t>Sınıflama</a:t>
            </a:r>
            <a:r>
              <a:rPr sz="2800" spc="-70" dirty="0">
                <a:solidFill>
                  <a:schemeClr val="tx1"/>
                </a:solidFill>
              </a:rPr>
              <a:t> </a:t>
            </a:r>
            <a:r>
              <a:rPr sz="2800" dirty="0">
                <a:solidFill>
                  <a:schemeClr val="tx1"/>
                </a:solidFill>
              </a:rPr>
              <a:t>Sisteminde</a:t>
            </a:r>
            <a:r>
              <a:rPr sz="2800" spc="-70" dirty="0">
                <a:solidFill>
                  <a:schemeClr val="tx1"/>
                </a:solidFill>
              </a:rPr>
              <a:t> </a:t>
            </a:r>
            <a:r>
              <a:rPr sz="2800" dirty="0">
                <a:solidFill>
                  <a:schemeClr val="tx1"/>
                </a:solidFill>
              </a:rPr>
              <a:t>Ağrılı</a:t>
            </a:r>
            <a:r>
              <a:rPr sz="2800" spc="-60" dirty="0">
                <a:solidFill>
                  <a:schemeClr val="tx1"/>
                </a:solidFill>
              </a:rPr>
              <a:t> </a:t>
            </a:r>
            <a:r>
              <a:rPr sz="2800" spc="-10" dirty="0">
                <a:solidFill>
                  <a:schemeClr val="tx1"/>
                </a:solidFill>
              </a:rPr>
              <a:t>Kraniyal</a:t>
            </a:r>
            <a:endParaRPr sz="2800" dirty="0">
              <a:solidFill>
                <a:schemeClr val="tx1"/>
              </a:solidFill>
            </a:endParaRPr>
          </a:p>
          <a:p>
            <a:pPr marL="12700">
              <a:lnSpc>
                <a:spcPct val="100000"/>
              </a:lnSpc>
            </a:pPr>
            <a:r>
              <a:rPr sz="2800" dirty="0">
                <a:solidFill>
                  <a:schemeClr val="tx1"/>
                </a:solidFill>
              </a:rPr>
              <a:t>Nöropatiler,</a:t>
            </a:r>
            <a:r>
              <a:rPr sz="2800" spc="-55" dirty="0">
                <a:solidFill>
                  <a:schemeClr val="tx1"/>
                </a:solidFill>
              </a:rPr>
              <a:t> </a:t>
            </a:r>
            <a:r>
              <a:rPr sz="2800" dirty="0">
                <a:solidFill>
                  <a:schemeClr val="tx1"/>
                </a:solidFill>
              </a:rPr>
              <a:t>Diğer</a:t>
            </a:r>
            <a:r>
              <a:rPr sz="2800" spc="-70" dirty="0">
                <a:solidFill>
                  <a:schemeClr val="tx1"/>
                </a:solidFill>
              </a:rPr>
              <a:t> </a:t>
            </a:r>
            <a:r>
              <a:rPr sz="2800" dirty="0">
                <a:solidFill>
                  <a:schemeClr val="tx1"/>
                </a:solidFill>
              </a:rPr>
              <a:t>Fasiyal</a:t>
            </a:r>
            <a:r>
              <a:rPr sz="2800" spc="-50" dirty="0">
                <a:solidFill>
                  <a:schemeClr val="tx1"/>
                </a:solidFill>
              </a:rPr>
              <a:t> </a:t>
            </a:r>
            <a:r>
              <a:rPr sz="2800" dirty="0">
                <a:solidFill>
                  <a:schemeClr val="tx1"/>
                </a:solidFill>
              </a:rPr>
              <a:t>Ağrılar</a:t>
            </a:r>
            <a:r>
              <a:rPr sz="2800" spc="-60" dirty="0">
                <a:solidFill>
                  <a:schemeClr val="tx1"/>
                </a:solidFill>
              </a:rPr>
              <a:t> </a:t>
            </a:r>
            <a:r>
              <a:rPr sz="2800" dirty="0">
                <a:solidFill>
                  <a:schemeClr val="tx1"/>
                </a:solidFill>
              </a:rPr>
              <a:t>ve</a:t>
            </a:r>
            <a:r>
              <a:rPr sz="2800" spc="-85" dirty="0">
                <a:solidFill>
                  <a:schemeClr val="tx1"/>
                </a:solidFill>
              </a:rPr>
              <a:t> </a:t>
            </a:r>
            <a:r>
              <a:rPr sz="2800" dirty="0">
                <a:solidFill>
                  <a:schemeClr val="tx1"/>
                </a:solidFill>
              </a:rPr>
              <a:t>Diğer</a:t>
            </a:r>
            <a:r>
              <a:rPr sz="2800" spc="-75" dirty="0">
                <a:solidFill>
                  <a:schemeClr val="tx1"/>
                </a:solidFill>
              </a:rPr>
              <a:t> </a:t>
            </a:r>
            <a:r>
              <a:rPr sz="2800" dirty="0">
                <a:solidFill>
                  <a:schemeClr val="tx1"/>
                </a:solidFill>
              </a:rPr>
              <a:t>Baş</a:t>
            </a:r>
            <a:r>
              <a:rPr sz="2800" spc="-65" dirty="0">
                <a:solidFill>
                  <a:schemeClr val="tx1"/>
                </a:solidFill>
              </a:rPr>
              <a:t> </a:t>
            </a:r>
            <a:r>
              <a:rPr sz="2800" spc="-10" dirty="0">
                <a:solidFill>
                  <a:schemeClr val="tx1"/>
                </a:solidFill>
              </a:rPr>
              <a:t>Ağrıları</a:t>
            </a:r>
            <a:endParaRPr sz="2800" dirty="0">
              <a:solidFill>
                <a:schemeClr val="tx1"/>
              </a:solidFill>
            </a:endParaRPr>
          </a:p>
        </p:txBody>
      </p:sp>
      <p:pic>
        <p:nvPicPr>
          <p:cNvPr id="2097173" name="object 3"/>
          <p:cNvPicPr>
            <a:picLocks/>
          </p:cNvPicPr>
          <p:nvPr/>
        </p:nvPicPr>
        <p:blipFill>
          <a:blip r:embed="rId2" cstate="print"/>
          <a:stretch>
            <a:fillRect/>
          </a:stretch>
        </p:blipFill>
        <p:spPr>
          <a:xfrm>
            <a:off x="1525524" y="1853183"/>
            <a:ext cx="9319260" cy="4075176"/>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object 2"/>
          <p:cNvSpPr txBox="1">
            <a:spLocks noGrp="1"/>
          </p:cNvSpPr>
          <p:nvPr>
            <p:ph type="title"/>
          </p:nvPr>
        </p:nvSpPr>
        <p:spPr>
          <a:xfrm>
            <a:off x="499363" y="258826"/>
            <a:ext cx="11193272" cy="878958"/>
          </a:xfrm>
          <a:prstGeom prst="rect">
            <a:avLst/>
          </a:prstGeom>
        </p:spPr>
        <p:txBody>
          <a:bodyPr vert="horz" wrap="square" lIns="0" tIns="230377" rIns="0" bIns="0" rtlCol="0">
            <a:spAutoFit/>
          </a:bodyPr>
          <a:lstStyle/>
          <a:p>
            <a:pPr marL="238125">
              <a:lnSpc>
                <a:spcPct val="100000"/>
              </a:lnSpc>
              <a:spcBef>
                <a:spcPts val="100"/>
              </a:spcBef>
            </a:pPr>
            <a:r>
              <a:rPr dirty="0">
                <a:solidFill>
                  <a:schemeClr val="tx1"/>
                </a:solidFill>
              </a:rPr>
              <a:t>Baş</a:t>
            </a:r>
            <a:r>
              <a:rPr spc="-130" dirty="0">
                <a:solidFill>
                  <a:schemeClr val="tx1"/>
                </a:solidFill>
              </a:rPr>
              <a:t> </a:t>
            </a:r>
            <a:r>
              <a:rPr dirty="0">
                <a:solidFill>
                  <a:schemeClr val="tx1"/>
                </a:solidFill>
              </a:rPr>
              <a:t>Ağrılı</a:t>
            </a:r>
            <a:r>
              <a:rPr spc="-105" dirty="0">
                <a:solidFill>
                  <a:schemeClr val="tx1"/>
                </a:solidFill>
              </a:rPr>
              <a:t> </a:t>
            </a:r>
            <a:r>
              <a:rPr dirty="0">
                <a:solidFill>
                  <a:schemeClr val="tx1"/>
                </a:solidFill>
              </a:rPr>
              <a:t>Hastaya</a:t>
            </a:r>
            <a:r>
              <a:rPr spc="-125" dirty="0">
                <a:solidFill>
                  <a:schemeClr val="tx1"/>
                </a:solidFill>
              </a:rPr>
              <a:t> </a:t>
            </a:r>
            <a:r>
              <a:rPr dirty="0">
                <a:solidFill>
                  <a:schemeClr val="tx1"/>
                </a:solidFill>
              </a:rPr>
              <a:t>Tanısal</a:t>
            </a:r>
            <a:r>
              <a:rPr spc="-95" dirty="0">
                <a:solidFill>
                  <a:schemeClr val="tx1"/>
                </a:solidFill>
              </a:rPr>
              <a:t> </a:t>
            </a:r>
            <a:r>
              <a:rPr spc="-10" dirty="0">
                <a:solidFill>
                  <a:schemeClr val="tx1"/>
                </a:solidFill>
              </a:rPr>
              <a:t>Yaklaşım</a:t>
            </a:r>
          </a:p>
        </p:txBody>
      </p:sp>
      <p:sp>
        <p:nvSpPr>
          <p:cNvPr id="1048633" name="object 3"/>
          <p:cNvSpPr txBox="1"/>
          <p:nvPr/>
        </p:nvSpPr>
        <p:spPr>
          <a:xfrm>
            <a:off x="1182116" y="2076957"/>
            <a:ext cx="10171684" cy="3486211"/>
          </a:xfrm>
          <a:prstGeom prst="rect">
            <a:avLst/>
          </a:prstGeom>
        </p:spPr>
        <p:txBody>
          <a:bodyPr vert="horz" wrap="square" lIns="0" tIns="13335" rIns="0" bIns="0" rtlCol="0">
            <a:spAutoFit/>
          </a:bodyPr>
          <a:lstStyle/>
          <a:p>
            <a:pPr marL="355600" marR="421005" indent="-343535">
              <a:lnSpc>
                <a:spcPct val="100000"/>
              </a:lnSpc>
              <a:spcBef>
                <a:spcPts val="105"/>
              </a:spcBef>
              <a:buClr>
                <a:srgbClr val="89D0D5"/>
              </a:buClr>
              <a:buSzPct val="79687"/>
              <a:buFont typeface="Wingdings 3"/>
              <a:buChar char=""/>
              <a:tabLst>
                <a:tab pos="355600" algn="l"/>
              </a:tabLst>
            </a:pPr>
            <a:r>
              <a:rPr lang="tr-TR" sz="3200" dirty="0">
                <a:solidFill>
                  <a:schemeClr val="tx1"/>
                </a:solidFill>
                <a:latin typeface="Century Gothic"/>
                <a:cs typeface="Century Gothic"/>
              </a:rPr>
              <a:t>Baş ağrısı bulunan hastalar değerlendirilirken ilk yapılması gereken </a:t>
            </a:r>
            <a:r>
              <a:rPr lang="tr-TR" sz="3200" dirty="0" err="1">
                <a:solidFill>
                  <a:schemeClr val="tx1"/>
                </a:solidFill>
                <a:latin typeface="Century Gothic"/>
                <a:cs typeface="Century Gothic"/>
              </a:rPr>
              <a:t>sekonder</a:t>
            </a:r>
            <a:r>
              <a:rPr lang="tr-TR" sz="3200" dirty="0">
                <a:solidFill>
                  <a:schemeClr val="tx1"/>
                </a:solidFill>
                <a:latin typeface="Century Gothic"/>
                <a:cs typeface="Century Gothic"/>
              </a:rPr>
              <a:t> baş ağrısının dışlanmasıdır.</a:t>
            </a:r>
          </a:p>
          <a:p>
            <a:pPr marL="355600" marR="421005" indent="-343535">
              <a:spcBef>
                <a:spcPts val="105"/>
              </a:spcBef>
              <a:buClr>
                <a:srgbClr val="89D0D5"/>
              </a:buClr>
              <a:buSzPct val="79687"/>
              <a:buFont typeface="Wingdings 3"/>
              <a:buChar char=""/>
              <a:tabLst>
                <a:tab pos="355600" algn="l"/>
              </a:tabLst>
            </a:pPr>
            <a:r>
              <a:rPr lang="tr-TR" sz="3200" dirty="0">
                <a:solidFill>
                  <a:schemeClr val="tx1"/>
                </a:solidFill>
                <a:latin typeface="Century Gothic"/>
                <a:cs typeface="Century Gothic"/>
              </a:rPr>
              <a:t>Bu karar </a:t>
            </a:r>
            <a:r>
              <a:rPr lang="tr-TR" sz="3200" dirty="0" err="1">
                <a:solidFill>
                  <a:schemeClr val="tx1"/>
                </a:solidFill>
                <a:latin typeface="Century Gothic"/>
                <a:cs typeface="Century Gothic"/>
              </a:rPr>
              <a:t>anamnez</a:t>
            </a:r>
            <a:r>
              <a:rPr lang="tr-TR" sz="3200" dirty="0">
                <a:solidFill>
                  <a:schemeClr val="tx1"/>
                </a:solidFill>
                <a:latin typeface="Century Gothic"/>
                <a:cs typeface="Century Gothic"/>
              </a:rPr>
              <a:t> ve fizik muayeneye dayandırılır.</a:t>
            </a:r>
          </a:p>
          <a:p>
            <a:pPr marL="355600" marR="421005" indent="-343535">
              <a:spcBef>
                <a:spcPts val="105"/>
              </a:spcBef>
              <a:buClr>
                <a:srgbClr val="89D0D5"/>
              </a:buClr>
              <a:buSzPct val="79687"/>
              <a:buFont typeface="Wingdings 3"/>
              <a:buChar char=""/>
              <a:tabLst>
                <a:tab pos="355600" algn="l"/>
              </a:tabLst>
            </a:pPr>
            <a:r>
              <a:rPr lang="tr-TR" sz="3200" dirty="0">
                <a:solidFill>
                  <a:schemeClr val="tx1"/>
                </a:solidFill>
                <a:latin typeface="Century Gothic"/>
                <a:cs typeface="Century Gothic"/>
              </a:rPr>
              <a:t>Eğer kuşkulu özellikler </a:t>
            </a:r>
            <a:r>
              <a:rPr lang="tr-TR" sz="3200" dirty="0" err="1">
                <a:solidFill>
                  <a:schemeClr val="tx1"/>
                </a:solidFill>
                <a:latin typeface="Century Gothic"/>
                <a:cs typeface="Century Gothic"/>
              </a:rPr>
              <a:t>mevcutsa,tanı</a:t>
            </a:r>
            <a:r>
              <a:rPr lang="tr-TR" sz="3200" dirty="0">
                <a:solidFill>
                  <a:schemeClr val="tx1"/>
                </a:solidFill>
                <a:latin typeface="Century Gothic"/>
                <a:cs typeface="Century Gothic"/>
              </a:rPr>
              <a:t> için bazı testlerin yapılması gerekli olabilir.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9" name="object 2"/>
          <p:cNvSpPr txBox="1"/>
          <p:nvPr/>
        </p:nvSpPr>
        <p:spPr>
          <a:xfrm>
            <a:off x="274116" y="1880107"/>
            <a:ext cx="4290695" cy="452120"/>
          </a:xfrm>
          <a:prstGeom prst="rect">
            <a:avLst/>
          </a:prstGeom>
        </p:spPr>
        <p:txBody>
          <a:bodyPr vert="horz" wrap="square" lIns="0" tIns="12065" rIns="0" bIns="0" rtlCol="0">
            <a:spAutoFit/>
          </a:bodyPr>
          <a:lstStyle/>
          <a:p>
            <a:pPr marL="12700">
              <a:lnSpc>
                <a:spcPct val="100000"/>
              </a:lnSpc>
              <a:spcBef>
                <a:spcPts val="95"/>
              </a:spcBef>
            </a:pPr>
            <a:r>
              <a:rPr sz="2800" b="1" dirty="0">
                <a:solidFill>
                  <a:schemeClr val="tx1"/>
                </a:solidFill>
                <a:latin typeface="Century Gothic"/>
                <a:cs typeface="Century Gothic"/>
              </a:rPr>
              <a:t>Baş</a:t>
            </a:r>
            <a:r>
              <a:rPr sz="2800" b="1" spc="-55" dirty="0">
                <a:solidFill>
                  <a:schemeClr val="tx1"/>
                </a:solidFill>
                <a:latin typeface="Century Gothic"/>
                <a:cs typeface="Century Gothic"/>
              </a:rPr>
              <a:t> </a:t>
            </a:r>
            <a:r>
              <a:rPr sz="2800" b="1" dirty="0">
                <a:solidFill>
                  <a:schemeClr val="tx1"/>
                </a:solidFill>
                <a:latin typeface="Century Gothic"/>
                <a:cs typeface="Century Gothic"/>
              </a:rPr>
              <a:t>ağrısı</a:t>
            </a:r>
            <a:r>
              <a:rPr sz="2800" b="1" spc="-40" dirty="0">
                <a:solidFill>
                  <a:schemeClr val="tx1"/>
                </a:solidFill>
                <a:latin typeface="Century Gothic"/>
                <a:cs typeface="Century Gothic"/>
              </a:rPr>
              <a:t> </a:t>
            </a:r>
            <a:r>
              <a:rPr sz="2800" b="1" dirty="0">
                <a:solidFill>
                  <a:schemeClr val="tx1"/>
                </a:solidFill>
                <a:latin typeface="Century Gothic"/>
                <a:cs typeface="Century Gothic"/>
              </a:rPr>
              <a:t>alarm</a:t>
            </a:r>
            <a:r>
              <a:rPr sz="2800" b="1" spc="-45" dirty="0">
                <a:solidFill>
                  <a:schemeClr val="tx1"/>
                </a:solidFill>
                <a:latin typeface="Century Gothic"/>
                <a:cs typeface="Century Gothic"/>
              </a:rPr>
              <a:t> </a:t>
            </a:r>
            <a:r>
              <a:rPr sz="2800" b="1" spc="-10" dirty="0">
                <a:solidFill>
                  <a:schemeClr val="tx1"/>
                </a:solidFill>
                <a:latin typeface="Century Gothic"/>
                <a:cs typeface="Century Gothic"/>
              </a:rPr>
              <a:t>belirtileri</a:t>
            </a:r>
            <a:endParaRPr sz="2800" dirty="0">
              <a:solidFill>
                <a:schemeClr val="tx1"/>
              </a:solidFill>
              <a:latin typeface="Century Gothic"/>
              <a:cs typeface="Century Gothic"/>
            </a:endParaRPr>
          </a:p>
        </p:txBody>
      </p:sp>
      <p:pic>
        <p:nvPicPr>
          <p:cNvPr id="2097183" name="object 3"/>
          <p:cNvPicPr>
            <a:picLocks/>
          </p:cNvPicPr>
          <p:nvPr/>
        </p:nvPicPr>
        <p:blipFill>
          <a:blip r:embed="rId2" cstate="print"/>
          <a:stretch>
            <a:fillRect/>
          </a:stretch>
        </p:blipFill>
        <p:spPr>
          <a:xfrm>
            <a:off x="5103876" y="1741932"/>
            <a:ext cx="6838188" cy="4942332"/>
          </a:xfrm>
          <a:prstGeom prst="rect">
            <a:avLst/>
          </a:prstGeom>
        </p:spPr>
      </p:pic>
      <p:sp>
        <p:nvSpPr>
          <p:cNvPr id="1048640" name="object 4"/>
          <p:cNvSpPr txBox="1"/>
          <p:nvPr/>
        </p:nvSpPr>
        <p:spPr>
          <a:xfrm>
            <a:off x="724916" y="478028"/>
            <a:ext cx="7735570" cy="997709"/>
          </a:xfrm>
          <a:prstGeom prst="rect">
            <a:avLst/>
          </a:prstGeom>
        </p:spPr>
        <p:txBody>
          <a:bodyPr vert="horz" wrap="square" lIns="0" tIns="12700" rIns="0" bIns="0" rtlCol="0">
            <a:spAutoFit/>
          </a:bodyPr>
          <a:lstStyle/>
          <a:p>
            <a:pPr marL="12700">
              <a:lnSpc>
                <a:spcPct val="100000"/>
              </a:lnSpc>
              <a:spcBef>
                <a:spcPts val="100"/>
              </a:spcBef>
            </a:pPr>
            <a:r>
              <a:rPr sz="3600" b="1" dirty="0">
                <a:solidFill>
                  <a:schemeClr val="tx1"/>
                </a:solidFill>
                <a:latin typeface="Century Gothic"/>
                <a:cs typeface="Century Gothic"/>
              </a:rPr>
              <a:t>Baş</a:t>
            </a:r>
            <a:r>
              <a:rPr sz="3600" b="1" spc="-50" dirty="0">
                <a:solidFill>
                  <a:schemeClr val="tx1"/>
                </a:solidFill>
                <a:latin typeface="Century Gothic"/>
                <a:cs typeface="Century Gothic"/>
              </a:rPr>
              <a:t> </a:t>
            </a:r>
            <a:r>
              <a:rPr sz="3600" b="1" dirty="0">
                <a:solidFill>
                  <a:schemeClr val="tx1"/>
                </a:solidFill>
                <a:latin typeface="Century Gothic"/>
                <a:cs typeface="Century Gothic"/>
              </a:rPr>
              <a:t>Ağrılı</a:t>
            </a:r>
            <a:r>
              <a:rPr sz="3600" b="1" spc="-60" dirty="0">
                <a:solidFill>
                  <a:schemeClr val="tx1"/>
                </a:solidFill>
                <a:latin typeface="Century Gothic"/>
                <a:cs typeface="Century Gothic"/>
              </a:rPr>
              <a:t> </a:t>
            </a:r>
            <a:r>
              <a:rPr sz="3600" b="1" dirty="0">
                <a:solidFill>
                  <a:schemeClr val="tx1"/>
                </a:solidFill>
                <a:latin typeface="Century Gothic"/>
                <a:cs typeface="Century Gothic"/>
              </a:rPr>
              <a:t>Hastaya</a:t>
            </a:r>
            <a:r>
              <a:rPr sz="3600" b="1" spc="-55" dirty="0">
                <a:solidFill>
                  <a:schemeClr val="tx1"/>
                </a:solidFill>
                <a:latin typeface="Century Gothic"/>
                <a:cs typeface="Century Gothic"/>
              </a:rPr>
              <a:t> </a:t>
            </a:r>
            <a:r>
              <a:rPr sz="3600" b="1" dirty="0">
                <a:solidFill>
                  <a:schemeClr val="tx1"/>
                </a:solidFill>
                <a:latin typeface="Century Gothic"/>
                <a:cs typeface="Century Gothic"/>
              </a:rPr>
              <a:t>Tanısal</a:t>
            </a:r>
            <a:r>
              <a:rPr sz="3600" b="1" spc="-45" dirty="0">
                <a:solidFill>
                  <a:schemeClr val="tx1"/>
                </a:solidFill>
                <a:latin typeface="Century Gothic"/>
                <a:cs typeface="Century Gothic"/>
              </a:rPr>
              <a:t> </a:t>
            </a:r>
            <a:r>
              <a:rPr sz="3600" b="1" spc="-10" dirty="0">
                <a:solidFill>
                  <a:schemeClr val="tx1"/>
                </a:solidFill>
                <a:latin typeface="Century Gothic"/>
                <a:cs typeface="Century Gothic"/>
              </a:rPr>
              <a:t>Yaklaşım</a:t>
            </a:r>
            <a:endParaRPr sz="3600" dirty="0">
              <a:solidFill>
                <a:schemeClr val="tx1"/>
              </a:solidFill>
              <a:latin typeface="Century Gothic"/>
              <a:cs typeface="Century Gothic"/>
            </a:endParaRPr>
          </a:p>
          <a:p>
            <a:pPr marL="12700">
              <a:lnSpc>
                <a:spcPct val="100000"/>
              </a:lnSpc>
              <a:spcBef>
                <a:spcPts val="5"/>
              </a:spcBef>
            </a:pPr>
            <a:r>
              <a:rPr sz="2800" b="1" dirty="0">
                <a:solidFill>
                  <a:srgbClr val="FF0000"/>
                </a:solidFill>
                <a:latin typeface="Century Gothic"/>
                <a:cs typeface="Century Gothic"/>
              </a:rPr>
              <a:t>Sekonder</a:t>
            </a:r>
            <a:r>
              <a:rPr sz="2800" b="1" spc="-80" dirty="0">
                <a:solidFill>
                  <a:srgbClr val="FF0000"/>
                </a:solidFill>
                <a:latin typeface="Century Gothic"/>
                <a:cs typeface="Century Gothic"/>
              </a:rPr>
              <a:t> </a:t>
            </a:r>
            <a:r>
              <a:rPr sz="2800" b="1" dirty="0">
                <a:solidFill>
                  <a:srgbClr val="FF0000"/>
                </a:solidFill>
                <a:latin typeface="Century Gothic"/>
                <a:cs typeface="Century Gothic"/>
              </a:rPr>
              <a:t>baş</a:t>
            </a:r>
            <a:r>
              <a:rPr sz="2800" b="1" spc="-70" dirty="0">
                <a:solidFill>
                  <a:srgbClr val="FF0000"/>
                </a:solidFill>
                <a:latin typeface="Century Gothic"/>
                <a:cs typeface="Century Gothic"/>
              </a:rPr>
              <a:t> </a:t>
            </a:r>
            <a:r>
              <a:rPr sz="2800" b="1" dirty="0">
                <a:solidFill>
                  <a:srgbClr val="FF0000"/>
                </a:solidFill>
                <a:latin typeface="Century Gothic"/>
                <a:cs typeface="Century Gothic"/>
              </a:rPr>
              <a:t>ağrılarının</a:t>
            </a:r>
            <a:r>
              <a:rPr sz="2800" b="1" spc="-70" dirty="0">
                <a:solidFill>
                  <a:srgbClr val="FF0000"/>
                </a:solidFill>
                <a:latin typeface="Century Gothic"/>
                <a:cs typeface="Century Gothic"/>
              </a:rPr>
              <a:t> </a:t>
            </a:r>
            <a:r>
              <a:rPr sz="2800" b="1" spc="-10" dirty="0">
                <a:solidFill>
                  <a:srgbClr val="FF0000"/>
                </a:solidFill>
                <a:latin typeface="Century Gothic"/>
                <a:cs typeface="Century Gothic"/>
              </a:rPr>
              <a:t>dışlanması</a:t>
            </a:r>
            <a:endParaRPr sz="2800" dirty="0">
              <a:latin typeface="Century Gothic"/>
              <a:cs typeface="Century Gothic"/>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8" name="object 2"/>
          <p:cNvSpPr txBox="1">
            <a:spLocks noGrp="1"/>
          </p:cNvSpPr>
          <p:nvPr>
            <p:ph type="title"/>
          </p:nvPr>
        </p:nvSpPr>
        <p:spPr>
          <a:xfrm>
            <a:off x="724916" y="949274"/>
            <a:ext cx="5675884" cy="659155"/>
          </a:xfrm>
          <a:prstGeom prst="rect">
            <a:avLst/>
          </a:prstGeom>
        </p:spPr>
        <p:txBody>
          <a:bodyPr vert="horz" wrap="square" lIns="0" tIns="12700" rIns="0" bIns="0" rtlCol="0">
            <a:spAutoFit/>
          </a:bodyPr>
          <a:lstStyle/>
          <a:p>
            <a:pPr marL="12700">
              <a:lnSpc>
                <a:spcPct val="100000"/>
              </a:lnSpc>
              <a:spcBef>
                <a:spcPts val="100"/>
              </a:spcBef>
            </a:pPr>
            <a:r>
              <a:rPr lang="tr-TR" spc="-10" dirty="0">
                <a:solidFill>
                  <a:schemeClr val="tx1"/>
                </a:solidFill>
              </a:rPr>
              <a:t>Öğrenim hedefleri</a:t>
            </a:r>
            <a:endParaRPr spc="-10" dirty="0">
              <a:solidFill>
                <a:schemeClr val="tx1"/>
              </a:solidFill>
            </a:endParaRPr>
          </a:p>
        </p:txBody>
      </p:sp>
      <p:sp>
        <p:nvSpPr>
          <p:cNvPr id="1048589" name="object 3"/>
          <p:cNvSpPr txBox="1"/>
          <p:nvPr/>
        </p:nvSpPr>
        <p:spPr>
          <a:xfrm>
            <a:off x="1182116" y="1951474"/>
            <a:ext cx="9562084" cy="7772641"/>
          </a:xfrm>
          <a:prstGeom prst="rect">
            <a:avLst/>
          </a:prstGeom>
        </p:spPr>
        <p:txBody>
          <a:bodyPr vert="horz" wrap="square" lIns="0" tIns="138430" rIns="0" bIns="0" rtlCol="0">
            <a:spAutoFit/>
          </a:bodyPr>
          <a:lstStyle/>
          <a:p>
            <a:pPr marL="355600" indent="-342900" algn="l" rtl="0">
              <a:spcBef>
                <a:spcPts val="1090"/>
              </a:spcBef>
              <a:buClr>
                <a:srgbClr val="89D0D5"/>
              </a:buClr>
              <a:buSzPct val="79687"/>
              <a:buFont typeface="Wingdings 3"/>
              <a:buChar char=""/>
              <a:tabLst>
                <a:tab pos="355600" algn="l"/>
              </a:tabLst>
            </a:pPr>
            <a:r>
              <a:rPr lang="tr-TR" sz="3200" dirty="0">
                <a:solidFill>
                  <a:schemeClr val="tx1"/>
                </a:solidFill>
                <a:latin typeface="Century Gothic" panose="020B0502020202020204" pitchFamily="34" charset="0"/>
              </a:rPr>
              <a:t>Baş ağrısı sınıflandırmasını yapabilmek</a:t>
            </a:r>
          </a:p>
          <a:p>
            <a:pPr marL="355600" indent="-342900" algn="l" rtl="0">
              <a:spcBef>
                <a:spcPts val="1090"/>
              </a:spcBef>
              <a:buClr>
                <a:srgbClr val="89D0D5"/>
              </a:buClr>
              <a:buSzPct val="79687"/>
              <a:buFont typeface="Wingdings 3"/>
              <a:buChar char=""/>
              <a:tabLst>
                <a:tab pos="355600" algn="l"/>
              </a:tabLst>
            </a:pPr>
            <a:r>
              <a:rPr lang="tr-TR" sz="3200" dirty="0" err="1">
                <a:solidFill>
                  <a:schemeClr val="tx1"/>
                </a:solidFill>
                <a:latin typeface="Century Gothic" panose="020B0502020202020204" pitchFamily="34" charset="0"/>
              </a:rPr>
              <a:t>Primer</a:t>
            </a:r>
            <a:r>
              <a:rPr lang="tr-TR" sz="3200" dirty="0">
                <a:solidFill>
                  <a:schemeClr val="tx1"/>
                </a:solidFill>
                <a:latin typeface="Century Gothic" panose="020B0502020202020204" pitchFamily="34" charset="0"/>
              </a:rPr>
              <a:t> /</a:t>
            </a:r>
            <a:r>
              <a:rPr lang="tr-TR" sz="3200" dirty="0" err="1">
                <a:solidFill>
                  <a:schemeClr val="tx1"/>
                </a:solidFill>
                <a:latin typeface="Century Gothic" panose="020B0502020202020204" pitchFamily="34" charset="0"/>
              </a:rPr>
              <a:t>sekonder</a:t>
            </a:r>
            <a:r>
              <a:rPr lang="tr-TR" sz="3200" dirty="0">
                <a:solidFill>
                  <a:schemeClr val="tx1"/>
                </a:solidFill>
                <a:latin typeface="Century Gothic" panose="020B0502020202020204" pitchFamily="34" charset="0"/>
              </a:rPr>
              <a:t> baş ağrısı ayrımını yapabilmek</a:t>
            </a:r>
          </a:p>
          <a:p>
            <a:pPr marL="355600" indent="-342900" algn="l" rtl="0">
              <a:spcBef>
                <a:spcPts val="1090"/>
              </a:spcBef>
              <a:buClr>
                <a:srgbClr val="89D0D5"/>
              </a:buClr>
              <a:buSzPct val="79687"/>
              <a:buFont typeface="Wingdings 3"/>
              <a:buChar char=""/>
              <a:tabLst>
                <a:tab pos="355600" algn="l"/>
              </a:tabLst>
            </a:pPr>
            <a:r>
              <a:rPr lang="tr-TR" sz="3200" dirty="0">
                <a:solidFill>
                  <a:schemeClr val="tx1"/>
                </a:solidFill>
                <a:latin typeface="Century Gothic" panose="020B0502020202020204" pitchFamily="34" charset="0"/>
              </a:rPr>
              <a:t>Alarm semptomları/kırmızı bayrakları sayabilmek</a:t>
            </a:r>
          </a:p>
          <a:p>
            <a:pPr marL="355600" indent="-342900" algn="l" rtl="0">
              <a:spcBef>
                <a:spcPts val="1090"/>
              </a:spcBef>
              <a:buClr>
                <a:srgbClr val="89D0D5"/>
              </a:buClr>
              <a:buSzPct val="79687"/>
              <a:buFont typeface="Wingdings 3"/>
              <a:buChar char=""/>
              <a:tabLst>
                <a:tab pos="355600" algn="l"/>
              </a:tabLst>
            </a:pPr>
            <a:r>
              <a:rPr lang="tr-TR" sz="3200" dirty="0">
                <a:solidFill>
                  <a:schemeClr val="tx1"/>
                </a:solidFill>
                <a:latin typeface="Century Gothic" panose="020B0502020202020204" pitchFamily="34" charset="0"/>
              </a:rPr>
              <a:t>Sık görülen </a:t>
            </a:r>
            <a:r>
              <a:rPr lang="tr-TR" sz="3200" dirty="0" err="1">
                <a:solidFill>
                  <a:schemeClr val="tx1"/>
                </a:solidFill>
                <a:latin typeface="Century Gothic" panose="020B0502020202020204" pitchFamily="34" charset="0"/>
              </a:rPr>
              <a:t>primer</a:t>
            </a:r>
            <a:r>
              <a:rPr lang="tr-TR" sz="3200" dirty="0">
                <a:solidFill>
                  <a:schemeClr val="tx1"/>
                </a:solidFill>
                <a:latin typeface="Century Gothic" panose="020B0502020202020204" pitchFamily="34" charset="0"/>
              </a:rPr>
              <a:t> baş ağrılarının tedavisini sayabilmek</a:t>
            </a:r>
          </a:p>
          <a:p>
            <a:pPr marL="355600" indent="-342900" algn="l" rtl="0">
              <a:spcBef>
                <a:spcPts val="1090"/>
              </a:spcBef>
              <a:buClr>
                <a:srgbClr val="89D0D5"/>
              </a:buClr>
              <a:buSzPct val="79687"/>
              <a:buFont typeface="Wingdings 3"/>
              <a:buChar char=""/>
              <a:tabLst>
                <a:tab pos="355600" algn="l"/>
              </a:tabLst>
            </a:pPr>
            <a:r>
              <a:rPr lang="tr-TR" sz="3200" dirty="0">
                <a:solidFill>
                  <a:schemeClr val="tx1"/>
                </a:solidFill>
                <a:latin typeface="Century Gothic" panose="020B0502020202020204" pitchFamily="34" charset="0"/>
              </a:rPr>
              <a:t>Sevk kriterlerini sayabilmek</a:t>
            </a:r>
          </a:p>
          <a:p>
            <a:pPr marL="355600" indent="-342900" algn="l" rtl="0">
              <a:spcBef>
                <a:spcPts val="1090"/>
              </a:spcBef>
              <a:buClr>
                <a:srgbClr val="89D0D5"/>
              </a:buClr>
              <a:buSzPct val="79687"/>
              <a:buFont typeface="Wingdings 3"/>
              <a:buChar char=""/>
              <a:tabLst>
                <a:tab pos="355600" algn="l"/>
              </a:tabLst>
            </a:pPr>
            <a:endParaRPr lang="tr-TR" sz="3200" dirty="0">
              <a:solidFill>
                <a:schemeClr val="dk1"/>
              </a:solidFill>
            </a:endParaRPr>
          </a:p>
          <a:p>
            <a:pPr marL="355600" indent="-342900">
              <a:lnSpc>
                <a:spcPct val="100000"/>
              </a:lnSpc>
              <a:spcBef>
                <a:spcPts val="1090"/>
              </a:spcBef>
              <a:buClr>
                <a:srgbClr val="89D0D5"/>
              </a:buClr>
              <a:buSzPct val="79687"/>
              <a:buFont typeface="Wingdings 3"/>
              <a:buChar char=""/>
              <a:tabLst>
                <a:tab pos="355600" algn="l"/>
              </a:tabLst>
            </a:pPr>
            <a:endParaRPr lang="tr-TR" sz="3200" dirty="0">
              <a:latin typeface="Century Gothic"/>
              <a:cs typeface="Century Gothic"/>
            </a:endParaRPr>
          </a:p>
          <a:p>
            <a:pPr marL="354965" indent="-342265">
              <a:lnSpc>
                <a:spcPct val="100000"/>
              </a:lnSpc>
              <a:spcBef>
                <a:spcPts val="994"/>
              </a:spcBef>
              <a:buClr>
                <a:srgbClr val="89D0D5"/>
              </a:buClr>
              <a:buSzPct val="79687"/>
              <a:buFont typeface="Wingdings 3"/>
              <a:buChar char=""/>
              <a:tabLst>
                <a:tab pos="354965" algn="l"/>
              </a:tabLst>
            </a:pPr>
            <a:r>
              <a:rPr lang="tr-TR" sz="3200" spc="-10" dirty="0">
                <a:solidFill>
                  <a:srgbClr val="FFFFFF"/>
                </a:solidFill>
                <a:latin typeface="Century Gothic"/>
                <a:cs typeface="Century Gothic"/>
              </a:rPr>
              <a:t>Epidemiyoloji</a:t>
            </a:r>
            <a:endParaRPr sz="3200" dirty="0">
              <a:latin typeface="Century Gothic"/>
              <a:cs typeface="Century Gothic"/>
            </a:endParaRPr>
          </a:p>
          <a:p>
            <a:pPr marL="355600" indent="-342900">
              <a:lnSpc>
                <a:spcPct val="100000"/>
              </a:lnSpc>
              <a:spcBef>
                <a:spcPts val="1015"/>
              </a:spcBef>
              <a:buClr>
                <a:srgbClr val="89D0D5"/>
              </a:buClr>
              <a:buSzPct val="79687"/>
              <a:buFont typeface="Wingdings 3"/>
              <a:buChar char=""/>
              <a:tabLst>
                <a:tab pos="355600" algn="l"/>
              </a:tabLst>
            </a:pPr>
            <a:r>
              <a:rPr sz="3200" spc="-10" dirty="0">
                <a:solidFill>
                  <a:srgbClr val="FFFFFF"/>
                </a:solidFill>
                <a:latin typeface="Century Gothic"/>
                <a:cs typeface="Century Gothic"/>
              </a:rPr>
              <a:t>Sınıflandırma</a:t>
            </a:r>
            <a:endParaRPr sz="3200" dirty="0">
              <a:latin typeface="Century Gothic"/>
              <a:cs typeface="Century Gothic"/>
            </a:endParaRPr>
          </a:p>
          <a:p>
            <a:pPr marL="354965" indent="-342265">
              <a:lnSpc>
                <a:spcPct val="100000"/>
              </a:lnSpc>
              <a:spcBef>
                <a:spcPts val="994"/>
              </a:spcBef>
              <a:buClr>
                <a:srgbClr val="89D0D5"/>
              </a:buClr>
              <a:buSzPct val="79687"/>
              <a:buFont typeface="Wingdings 3"/>
              <a:buChar char=""/>
              <a:tabLst>
                <a:tab pos="354965" algn="l"/>
              </a:tabLst>
            </a:pPr>
            <a:r>
              <a:rPr sz="3200" dirty="0">
                <a:solidFill>
                  <a:srgbClr val="FFFFFF"/>
                </a:solidFill>
                <a:latin typeface="Century Gothic"/>
                <a:cs typeface="Century Gothic"/>
              </a:rPr>
              <a:t>Yaklaşım</a:t>
            </a:r>
            <a:r>
              <a:rPr sz="3200" spc="-90" dirty="0">
                <a:solidFill>
                  <a:srgbClr val="FFFFFF"/>
                </a:solidFill>
                <a:latin typeface="Century Gothic"/>
                <a:cs typeface="Century Gothic"/>
              </a:rPr>
              <a:t> </a:t>
            </a:r>
            <a:r>
              <a:rPr sz="3200" spc="-10" dirty="0">
                <a:solidFill>
                  <a:srgbClr val="FFFFFF"/>
                </a:solidFill>
                <a:latin typeface="Century Gothic"/>
                <a:cs typeface="Century Gothic"/>
              </a:rPr>
              <a:t>algoritması</a:t>
            </a:r>
            <a:endParaRPr sz="3200" dirty="0">
              <a:latin typeface="Century Gothic"/>
              <a:cs typeface="Century Gothic"/>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1" name="object 2"/>
          <p:cNvSpPr txBox="1">
            <a:spLocks noGrp="1"/>
          </p:cNvSpPr>
          <p:nvPr>
            <p:ph type="title"/>
          </p:nvPr>
        </p:nvSpPr>
        <p:spPr>
          <a:xfrm>
            <a:off x="499363" y="258826"/>
            <a:ext cx="11193272" cy="878958"/>
          </a:xfrm>
          <a:prstGeom prst="rect">
            <a:avLst/>
          </a:prstGeom>
        </p:spPr>
        <p:txBody>
          <a:bodyPr vert="horz" wrap="square" lIns="0" tIns="230377" rIns="0" bIns="0" rtlCol="0">
            <a:spAutoFit/>
          </a:bodyPr>
          <a:lstStyle/>
          <a:p>
            <a:pPr marL="238125">
              <a:lnSpc>
                <a:spcPct val="100000"/>
              </a:lnSpc>
              <a:spcBef>
                <a:spcPts val="100"/>
              </a:spcBef>
            </a:pPr>
            <a:r>
              <a:rPr dirty="0">
                <a:solidFill>
                  <a:schemeClr val="tx1"/>
                </a:solidFill>
              </a:rPr>
              <a:t>Baş</a:t>
            </a:r>
            <a:r>
              <a:rPr spc="-130" dirty="0">
                <a:solidFill>
                  <a:schemeClr val="tx1"/>
                </a:solidFill>
              </a:rPr>
              <a:t> </a:t>
            </a:r>
            <a:r>
              <a:rPr dirty="0">
                <a:solidFill>
                  <a:schemeClr val="tx1"/>
                </a:solidFill>
              </a:rPr>
              <a:t>Ağrılı</a:t>
            </a:r>
            <a:r>
              <a:rPr spc="-105" dirty="0">
                <a:solidFill>
                  <a:schemeClr val="tx1"/>
                </a:solidFill>
              </a:rPr>
              <a:t> </a:t>
            </a:r>
            <a:r>
              <a:rPr dirty="0">
                <a:solidFill>
                  <a:schemeClr val="tx1"/>
                </a:solidFill>
              </a:rPr>
              <a:t>Hastaya</a:t>
            </a:r>
            <a:r>
              <a:rPr spc="-125" dirty="0">
                <a:solidFill>
                  <a:schemeClr val="tx1"/>
                </a:solidFill>
              </a:rPr>
              <a:t> </a:t>
            </a:r>
            <a:r>
              <a:rPr dirty="0">
                <a:solidFill>
                  <a:schemeClr val="tx1"/>
                </a:solidFill>
              </a:rPr>
              <a:t>Tanısal</a:t>
            </a:r>
            <a:r>
              <a:rPr spc="-95" dirty="0">
                <a:solidFill>
                  <a:schemeClr val="tx1"/>
                </a:solidFill>
              </a:rPr>
              <a:t> </a:t>
            </a:r>
            <a:r>
              <a:rPr spc="-10" dirty="0">
                <a:solidFill>
                  <a:schemeClr val="tx1"/>
                </a:solidFill>
              </a:rPr>
              <a:t>Yaklaşım</a:t>
            </a:r>
          </a:p>
        </p:txBody>
      </p:sp>
      <p:sp>
        <p:nvSpPr>
          <p:cNvPr id="1048642" name="object 3"/>
          <p:cNvSpPr txBox="1"/>
          <p:nvPr/>
        </p:nvSpPr>
        <p:spPr>
          <a:xfrm>
            <a:off x="1066799" y="1422486"/>
            <a:ext cx="10625835" cy="4778872"/>
          </a:xfrm>
          <a:prstGeom prst="rect">
            <a:avLst/>
          </a:prstGeom>
        </p:spPr>
        <p:txBody>
          <a:bodyPr vert="horz" wrap="square" lIns="0" tIns="13335" rIns="0" bIns="0" rtlCol="0">
            <a:spAutoFit/>
          </a:bodyPr>
          <a:lstStyle/>
          <a:p>
            <a:pPr marL="355600" marR="421005" indent="-343535">
              <a:lnSpc>
                <a:spcPct val="100000"/>
              </a:lnSpc>
              <a:spcBef>
                <a:spcPts val="105"/>
              </a:spcBef>
              <a:buClr>
                <a:srgbClr val="89D0D5"/>
              </a:buClr>
              <a:buSzPct val="79687"/>
              <a:buFont typeface="Wingdings 3"/>
              <a:buChar char=""/>
              <a:tabLst>
                <a:tab pos="355600" algn="l"/>
              </a:tabLst>
            </a:pPr>
            <a:r>
              <a:rPr lang="tr-TR" sz="2800" b="0" i="0" dirty="0" err="1">
                <a:solidFill>
                  <a:schemeClr val="tx1"/>
                </a:solidFill>
                <a:effectLst/>
                <a:latin typeface="Century Gothic" panose="020B0502020202020204" pitchFamily="34" charset="0"/>
              </a:rPr>
              <a:t>Sekonder</a:t>
            </a:r>
            <a:r>
              <a:rPr lang="tr-TR" sz="2800" b="0" i="0" dirty="0">
                <a:solidFill>
                  <a:schemeClr val="tx1"/>
                </a:solidFill>
                <a:effectLst/>
                <a:latin typeface="Century Gothic" panose="020B0502020202020204" pitchFamily="34" charset="0"/>
              </a:rPr>
              <a:t> baş ağrısı bozuklukları dışlandığında, yapılması gereken </a:t>
            </a:r>
            <a:r>
              <a:rPr lang="tr-TR" sz="2800" b="0" i="0" dirty="0" err="1">
                <a:solidFill>
                  <a:schemeClr val="tx1"/>
                </a:solidFill>
                <a:effectLst/>
                <a:latin typeface="Century Gothic" panose="020B0502020202020204" pitchFamily="34" charset="0"/>
              </a:rPr>
              <a:t>primer</a:t>
            </a:r>
            <a:r>
              <a:rPr lang="tr-TR" sz="2800" b="0" i="0" dirty="0">
                <a:solidFill>
                  <a:schemeClr val="tx1"/>
                </a:solidFill>
                <a:effectLst/>
                <a:latin typeface="Century Gothic" panose="020B0502020202020204" pitchFamily="34" charset="0"/>
              </a:rPr>
              <a:t> </a:t>
            </a:r>
            <a:r>
              <a:rPr lang="tr-TR" sz="2800" b="0" i="0" dirty="0" err="1">
                <a:solidFill>
                  <a:schemeClr val="tx1"/>
                </a:solidFill>
                <a:effectLst/>
                <a:latin typeface="Century Gothic" panose="020B0502020202020204" pitchFamily="34" charset="0"/>
              </a:rPr>
              <a:t>başağrısı</a:t>
            </a:r>
            <a:r>
              <a:rPr lang="tr-TR" sz="2800" b="0" i="0" dirty="0">
                <a:solidFill>
                  <a:schemeClr val="tx1"/>
                </a:solidFill>
                <a:effectLst/>
                <a:latin typeface="Century Gothic" panose="020B0502020202020204" pitchFamily="34" charset="0"/>
              </a:rPr>
              <a:t> bozukluğunun doğru tanısının konmasıdır.</a:t>
            </a:r>
          </a:p>
          <a:p>
            <a:pPr marL="355600" marR="421005" indent="-343535">
              <a:lnSpc>
                <a:spcPct val="100000"/>
              </a:lnSpc>
              <a:spcBef>
                <a:spcPts val="105"/>
              </a:spcBef>
              <a:buClr>
                <a:srgbClr val="89D0D5"/>
              </a:buClr>
              <a:buSzPct val="79687"/>
              <a:buFont typeface="Wingdings 3"/>
              <a:buChar char=""/>
              <a:tabLst>
                <a:tab pos="355600" algn="l"/>
              </a:tabLst>
            </a:pPr>
            <a:r>
              <a:rPr lang="tr-TR" sz="2800" b="0" i="0" dirty="0">
                <a:solidFill>
                  <a:schemeClr val="tx1"/>
                </a:solidFill>
                <a:effectLst/>
                <a:latin typeface="Century Gothic" panose="020B0502020202020204" pitchFamily="34" charset="0"/>
              </a:rPr>
              <a:t>Aynı hastada birden fazla baş ağrısı varsa, her biri ayrı ayrı tanı alır. </a:t>
            </a:r>
            <a:endParaRPr lang="tr-TR" sz="2800" dirty="0">
              <a:solidFill>
                <a:schemeClr val="tx1"/>
              </a:solidFill>
              <a:latin typeface="Century Gothic" panose="020B0502020202020204" pitchFamily="34" charset="0"/>
              <a:cs typeface="Century Gothic"/>
            </a:endParaRPr>
          </a:p>
          <a:p>
            <a:pPr marL="355600" marR="421005" indent="-343535">
              <a:spcBef>
                <a:spcPts val="105"/>
              </a:spcBef>
              <a:buClr>
                <a:srgbClr val="89D0D5"/>
              </a:buClr>
              <a:buSzPct val="79687"/>
              <a:buFont typeface="Wingdings 3"/>
              <a:buChar char=""/>
              <a:tabLst>
                <a:tab pos="355600" algn="l"/>
              </a:tabLst>
            </a:pPr>
            <a:r>
              <a:rPr lang="tr-TR" sz="2800" dirty="0">
                <a:solidFill>
                  <a:schemeClr val="tx1"/>
                </a:solidFill>
                <a:latin typeface="Century Gothic" panose="020B0502020202020204" pitchFamily="34" charset="0"/>
              </a:rPr>
              <a:t>B</a:t>
            </a:r>
            <a:r>
              <a:rPr lang="tr-TR" sz="2800" b="0" i="0" dirty="0">
                <a:solidFill>
                  <a:schemeClr val="tx1"/>
                </a:solidFill>
                <a:effectLst/>
                <a:latin typeface="Century Gothic" panose="020B0502020202020204" pitchFamily="34" charset="0"/>
              </a:rPr>
              <a:t>aş ağrısı tanımlayan bir hastada daha önceden tanı konmuş bir </a:t>
            </a:r>
            <a:r>
              <a:rPr lang="tr-TR" sz="2800" b="0" i="0" dirty="0" err="1">
                <a:solidFill>
                  <a:schemeClr val="tx1"/>
                </a:solidFill>
                <a:effectLst/>
                <a:latin typeface="Century Gothic" panose="020B0502020202020204" pitchFamily="34" charset="0"/>
              </a:rPr>
              <a:t>primer</a:t>
            </a:r>
            <a:r>
              <a:rPr lang="tr-TR" sz="2800" b="0" i="0" dirty="0">
                <a:solidFill>
                  <a:schemeClr val="tx1"/>
                </a:solidFill>
                <a:effectLst/>
                <a:latin typeface="Century Gothic" panose="020B0502020202020204" pitchFamily="34" charset="0"/>
              </a:rPr>
              <a:t> baş ağrısı olsa bile, yeni tanımladığı baş ağrısı hakkında, bu baş ağrısı özelliklerinin önceki ağrılarıyla uyumlu olup olmadığını anlamaya yönelik olarak tekrar bilgi almak ve hastayı muayene etmek gerekir.</a:t>
            </a:r>
            <a:r>
              <a:rPr lang="tr-TR" sz="2800" dirty="0">
                <a:solidFill>
                  <a:schemeClr val="tx1"/>
                </a:solidFill>
                <a:latin typeface="Century Gothic" panose="020B0502020202020204" pitchFamily="34" charset="0"/>
                <a:cs typeface="Century Gothic"/>
              </a:rPr>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object 2"/>
          <p:cNvSpPr txBox="1">
            <a:spLocks noGrp="1"/>
          </p:cNvSpPr>
          <p:nvPr>
            <p:ph type="title"/>
          </p:nvPr>
        </p:nvSpPr>
        <p:spPr>
          <a:xfrm>
            <a:off x="499363" y="258826"/>
            <a:ext cx="11193272" cy="878958"/>
          </a:xfrm>
          <a:prstGeom prst="rect">
            <a:avLst/>
          </a:prstGeom>
        </p:spPr>
        <p:txBody>
          <a:bodyPr vert="horz" wrap="square" lIns="0" tIns="230377" rIns="0" bIns="0" rtlCol="0">
            <a:spAutoFit/>
          </a:bodyPr>
          <a:lstStyle/>
          <a:p>
            <a:pPr marL="238125">
              <a:lnSpc>
                <a:spcPct val="100000"/>
              </a:lnSpc>
              <a:spcBef>
                <a:spcPts val="100"/>
              </a:spcBef>
            </a:pPr>
            <a:r>
              <a:rPr dirty="0">
                <a:solidFill>
                  <a:schemeClr val="tx1"/>
                </a:solidFill>
              </a:rPr>
              <a:t>Baş</a:t>
            </a:r>
            <a:r>
              <a:rPr spc="-130" dirty="0">
                <a:solidFill>
                  <a:schemeClr val="tx1"/>
                </a:solidFill>
              </a:rPr>
              <a:t> </a:t>
            </a:r>
            <a:r>
              <a:rPr dirty="0">
                <a:solidFill>
                  <a:schemeClr val="tx1"/>
                </a:solidFill>
              </a:rPr>
              <a:t>Ağrılı</a:t>
            </a:r>
            <a:r>
              <a:rPr spc="-105" dirty="0">
                <a:solidFill>
                  <a:schemeClr val="tx1"/>
                </a:solidFill>
              </a:rPr>
              <a:t> </a:t>
            </a:r>
            <a:r>
              <a:rPr dirty="0">
                <a:solidFill>
                  <a:schemeClr val="tx1"/>
                </a:solidFill>
              </a:rPr>
              <a:t>Hastaya</a:t>
            </a:r>
            <a:r>
              <a:rPr spc="-125" dirty="0">
                <a:solidFill>
                  <a:schemeClr val="tx1"/>
                </a:solidFill>
              </a:rPr>
              <a:t> </a:t>
            </a:r>
            <a:r>
              <a:rPr dirty="0">
                <a:solidFill>
                  <a:schemeClr val="tx1"/>
                </a:solidFill>
              </a:rPr>
              <a:t>Tanısal</a:t>
            </a:r>
            <a:r>
              <a:rPr spc="-95" dirty="0">
                <a:solidFill>
                  <a:schemeClr val="tx1"/>
                </a:solidFill>
              </a:rPr>
              <a:t> </a:t>
            </a:r>
            <a:r>
              <a:rPr spc="-10" dirty="0">
                <a:solidFill>
                  <a:schemeClr val="tx1"/>
                </a:solidFill>
              </a:rPr>
              <a:t>Yaklaşım</a:t>
            </a:r>
          </a:p>
        </p:txBody>
      </p:sp>
      <p:sp>
        <p:nvSpPr>
          <p:cNvPr id="1048644" name="object 3"/>
          <p:cNvSpPr txBox="1"/>
          <p:nvPr/>
        </p:nvSpPr>
        <p:spPr>
          <a:xfrm>
            <a:off x="1182116" y="2076957"/>
            <a:ext cx="8444230" cy="2719334"/>
          </a:xfrm>
          <a:prstGeom prst="rect">
            <a:avLst/>
          </a:prstGeom>
        </p:spPr>
        <p:txBody>
          <a:bodyPr vert="horz" wrap="square" lIns="0" tIns="13335" rIns="0" bIns="0" rtlCol="0">
            <a:spAutoFit/>
          </a:bodyPr>
          <a:lstStyle/>
          <a:p>
            <a:pPr marL="355600" marR="421005" indent="-343535">
              <a:lnSpc>
                <a:spcPct val="100000"/>
              </a:lnSpc>
              <a:spcBef>
                <a:spcPts val="105"/>
              </a:spcBef>
              <a:buClr>
                <a:srgbClr val="89D0D5"/>
              </a:buClr>
              <a:buSzPct val="79687"/>
              <a:buFont typeface="Wingdings 3"/>
              <a:buChar char=""/>
              <a:tabLst>
                <a:tab pos="355600" algn="l"/>
              </a:tabLst>
            </a:pPr>
            <a:r>
              <a:rPr sz="3200" dirty="0">
                <a:solidFill>
                  <a:schemeClr val="tx1"/>
                </a:solidFill>
                <a:latin typeface="Century Gothic"/>
                <a:cs typeface="Century Gothic"/>
              </a:rPr>
              <a:t>Baş</a:t>
            </a:r>
            <a:r>
              <a:rPr sz="3200" spc="-55" dirty="0">
                <a:solidFill>
                  <a:schemeClr val="tx1"/>
                </a:solidFill>
                <a:latin typeface="Century Gothic"/>
                <a:cs typeface="Century Gothic"/>
              </a:rPr>
              <a:t> </a:t>
            </a:r>
            <a:r>
              <a:rPr sz="3200" dirty="0">
                <a:solidFill>
                  <a:schemeClr val="tx1"/>
                </a:solidFill>
                <a:latin typeface="Century Gothic"/>
                <a:cs typeface="Century Gothic"/>
              </a:rPr>
              <a:t>ağrısı</a:t>
            </a:r>
            <a:r>
              <a:rPr sz="3200" spc="-35" dirty="0">
                <a:solidFill>
                  <a:schemeClr val="tx1"/>
                </a:solidFill>
                <a:latin typeface="Century Gothic"/>
                <a:cs typeface="Century Gothic"/>
              </a:rPr>
              <a:t> </a:t>
            </a:r>
            <a:r>
              <a:rPr sz="3200" dirty="0">
                <a:solidFill>
                  <a:schemeClr val="tx1"/>
                </a:solidFill>
                <a:latin typeface="Century Gothic"/>
                <a:cs typeface="Century Gothic"/>
              </a:rPr>
              <a:t>hastalarının</a:t>
            </a:r>
            <a:r>
              <a:rPr sz="3200" spc="-55" dirty="0">
                <a:solidFill>
                  <a:schemeClr val="tx1"/>
                </a:solidFill>
                <a:latin typeface="Century Gothic"/>
                <a:cs typeface="Century Gothic"/>
              </a:rPr>
              <a:t> </a:t>
            </a:r>
            <a:r>
              <a:rPr sz="3200" dirty="0">
                <a:solidFill>
                  <a:schemeClr val="tx1"/>
                </a:solidFill>
                <a:latin typeface="Century Gothic"/>
                <a:cs typeface="Century Gothic"/>
              </a:rPr>
              <a:t>çoğunda</a:t>
            </a:r>
            <a:r>
              <a:rPr sz="3200" spc="-35" dirty="0">
                <a:solidFill>
                  <a:schemeClr val="tx1"/>
                </a:solidFill>
                <a:latin typeface="Century Gothic"/>
                <a:cs typeface="Century Gothic"/>
              </a:rPr>
              <a:t> </a:t>
            </a:r>
            <a:r>
              <a:rPr sz="3200" dirty="0">
                <a:solidFill>
                  <a:schemeClr val="tx1"/>
                </a:solidFill>
                <a:latin typeface="Century Gothic"/>
                <a:cs typeface="Century Gothic"/>
              </a:rPr>
              <a:t>tıbbi</a:t>
            </a:r>
            <a:r>
              <a:rPr sz="3200" spc="-45" dirty="0">
                <a:solidFill>
                  <a:schemeClr val="tx1"/>
                </a:solidFill>
                <a:latin typeface="Century Gothic"/>
                <a:cs typeface="Century Gothic"/>
              </a:rPr>
              <a:t> </a:t>
            </a:r>
            <a:r>
              <a:rPr sz="3200" spc="-25" dirty="0">
                <a:solidFill>
                  <a:schemeClr val="tx1"/>
                </a:solidFill>
                <a:latin typeface="Century Gothic"/>
                <a:cs typeface="Century Gothic"/>
              </a:rPr>
              <a:t>ve </a:t>
            </a:r>
            <a:r>
              <a:rPr sz="3200" dirty="0">
                <a:solidFill>
                  <a:schemeClr val="tx1"/>
                </a:solidFill>
                <a:latin typeface="Century Gothic"/>
                <a:cs typeface="Century Gothic"/>
              </a:rPr>
              <a:t>nörolojik</a:t>
            </a:r>
            <a:r>
              <a:rPr sz="3200" spc="-50" dirty="0">
                <a:solidFill>
                  <a:schemeClr val="tx1"/>
                </a:solidFill>
                <a:latin typeface="Century Gothic"/>
                <a:cs typeface="Century Gothic"/>
              </a:rPr>
              <a:t> </a:t>
            </a:r>
            <a:r>
              <a:rPr sz="3200" dirty="0">
                <a:solidFill>
                  <a:schemeClr val="tx1"/>
                </a:solidFill>
                <a:latin typeface="Century Gothic"/>
                <a:cs typeface="Century Gothic"/>
              </a:rPr>
              <a:t>muayeneler</a:t>
            </a:r>
            <a:r>
              <a:rPr sz="3200" spc="-50" dirty="0">
                <a:solidFill>
                  <a:schemeClr val="tx1"/>
                </a:solidFill>
                <a:latin typeface="Century Gothic"/>
                <a:cs typeface="Century Gothic"/>
              </a:rPr>
              <a:t> </a:t>
            </a:r>
            <a:r>
              <a:rPr sz="3200" b="1" spc="-10" dirty="0">
                <a:solidFill>
                  <a:schemeClr val="tx1"/>
                </a:solidFill>
                <a:latin typeface="Century Gothic"/>
                <a:cs typeface="Century Gothic"/>
              </a:rPr>
              <a:t>normal</a:t>
            </a:r>
            <a:endParaRPr sz="3200" b="1" dirty="0">
              <a:solidFill>
                <a:schemeClr val="tx1"/>
              </a:solidFill>
              <a:latin typeface="Century Gothic"/>
              <a:cs typeface="Century Gothic"/>
            </a:endParaRPr>
          </a:p>
          <a:p>
            <a:pPr>
              <a:lnSpc>
                <a:spcPct val="100000"/>
              </a:lnSpc>
              <a:spcBef>
                <a:spcPts val="1920"/>
              </a:spcBef>
              <a:buClr>
                <a:srgbClr val="89D0D5"/>
              </a:buClr>
              <a:buFont typeface="Wingdings 3"/>
              <a:buChar char=""/>
            </a:pPr>
            <a:endParaRPr sz="3200" dirty="0">
              <a:solidFill>
                <a:schemeClr val="tx1"/>
              </a:solidFill>
              <a:latin typeface="Century Gothic"/>
              <a:cs typeface="Century Gothic"/>
            </a:endParaRPr>
          </a:p>
          <a:p>
            <a:pPr marL="355600" indent="-342900">
              <a:lnSpc>
                <a:spcPct val="100000"/>
              </a:lnSpc>
              <a:buClr>
                <a:srgbClr val="89D0D5"/>
              </a:buClr>
              <a:buSzPct val="79687"/>
              <a:buFont typeface="Wingdings 3"/>
              <a:buChar char=""/>
              <a:tabLst>
                <a:tab pos="355600" algn="l"/>
              </a:tabLst>
            </a:pPr>
            <a:r>
              <a:rPr sz="3200" dirty="0">
                <a:solidFill>
                  <a:schemeClr val="tx1"/>
                </a:solidFill>
                <a:latin typeface="Century Gothic"/>
                <a:cs typeface="Century Gothic"/>
              </a:rPr>
              <a:t>Doğru</a:t>
            </a:r>
            <a:r>
              <a:rPr sz="3200" spc="-30" dirty="0">
                <a:solidFill>
                  <a:schemeClr val="tx1"/>
                </a:solidFill>
                <a:latin typeface="Century Gothic"/>
                <a:cs typeface="Century Gothic"/>
              </a:rPr>
              <a:t> </a:t>
            </a:r>
            <a:r>
              <a:rPr sz="3200" dirty="0">
                <a:solidFill>
                  <a:schemeClr val="tx1"/>
                </a:solidFill>
                <a:latin typeface="Century Gothic"/>
                <a:cs typeface="Century Gothic"/>
              </a:rPr>
              <a:t>tanı</a:t>
            </a:r>
            <a:r>
              <a:rPr sz="3200" spc="-25" dirty="0">
                <a:solidFill>
                  <a:schemeClr val="tx1"/>
                </a:solidFill>
                <a:latin typeface="Century Gothic"/>
                <a:cs typeface="Century Gothic"/>
              </a:rPr>
              <a:t> </a:t>
            </a:r>
            <a:r>
              <a:rPr sz="3200" dirty="0">
                <a:solidFill>
                  <a:schemeClr val="tx1"/>
                </a:solidFill>
                <a:latin typeface="Century Gothic"/>
                <a:cs typeface="Century Gothic"/>
              </a:rPr>
              <a:t>için</a:t>
            </a:r>
            <a:r>
              <a:rPr sz="3200" spc="-20" dirty="0">
                <a:solidFill>
                  <a:schemeClr val="tx1"/>
                </a:solidFill>
                <a:latin typeface="Century Gothic"/>
                <a:cs typeface="Century Gothic"/>
              </a:rPr>
              <a:t> </a:t>
            </a:r>
            <a:r>
              <a:rPr sz="3200" dirty="0">
                <a:solidFill>
                  <a:schemeClr val="tx1"/>
                </a:solidFill>
                <a:latin typeface="Century Gothic"/>
                <a:cs typeface="Century Gothic"/>
              </a:rPr>
              <a:t>elimizdeki</a:t>
            </a:r>
            <a:r>
              <a:rPr sz="3200" spc="-35" dirty="0">
                <a:solidFill>
                  <a:schemeClr val="tx1"/>
                </a:solidFill>
                <a:latin typeface="Century Gothic"/>
                <a:cs typeface="Century Gothic"/>
              </a:rPr>
              <a:t> </a:t>
            </a:r>
            <a:r>
              <a:rPr sz="3200" dirty="0">
                <a:solidFill>
                  <a:schemeClr val="tx1"/>
                </a:solidFill>
                <a:latin typeface="Century Gothic"/>
                <a:cs typeface="Century Gothic"/>
              </a:rPr>
              <a:t>en</a:t>
            </a:r>
            <a:r>
              <a:rPr sz="3200" spc="-15" dirty="0">
                <a:solidFill>
                  <a:schemeClr val="tx1"/>
                </a:solidFill>
                <a:latin typeface="Century Gothic"/>
                <a:cs typeface="Century Gothic"/>
              </a:rPr>
              <a:t> </a:t>
            </a:r>
            <a:r>
              <a:rPr sz="3200" dirty="0">
                <a:solidFill>
                  <a:schemeClr val="tx1"/>
                </a:solidFill>
                <a:latin typeface="Century Gothic"/>
                <a:cs typeface="Century Gothic"/>
              </a:rPr>
              <a:t>yararlı</a:t>
            </a:r>
            <a:r>
              <a:rPr sz="3200" spc="-15" dirty="0">
                <a:solidFill>
                  <a:schemeClr val="tx1"/>
                </a:solidFill>
                <a:latin typeface="Century Gothic"/>
                <a:cs typeface="Century Gothic"/>
              </a:rPr>
              <a:t> </a:t>
            </a:r>
            <a:r>
              <a:rPr sz="3200" spc="-10" dirty="0">
                <a:solidFill>
                  <a:schemeClr val="tx1"/>
                </a:solidFill>
                <a:latin typeface="Century Gothic"/>
                <a:cs typeface="Century Gothic"/>
              </a:rPr>
              <a:t>gereç</a:t>
            </a:r>
            <a:endParaRPr sz="3200" dirty="0">
              <a:solidFill>
                <a:schemeClr val="tx1"/>
              </a:solidFill>
              <a:latin typeface="Century Gothic"/>
              <a:cs typeface="Century Gothic"/>
            </a:endParaRPr>
          </a:p>
          <a:p>
            <a:pPr marL="355600">
              <a:lnSpc>
                <a:spcPct val="100000"/>
              </a:lnSpc>
              <a:spcBef>
                <a:spcPts val="15"/>
              </a:spcBef>
            </a:pPr>
            <a:r>
              <a:rPr sz="3200" b="1" dirty="0">
                <a:solidFill>
                  <a:schemeClr val="tx1"/>
                </a:solidFill>
                <a:latin typeface="Century Gothic"/>
                <a:cs typeface="Century Gothic"/>
              </a:rPr>
              <a:t>ayrıntılı</a:t>
            </a:r>
            <a:r>
              <a:rPr sz="3200" b="1" spc="-114" dirty="0">
                <a:solidFill>
                  <a:schemeClr val="tx1"/>
                </a:solidFill>
                <a:latin typeface="Century Gothic"/>
                <a:cs typeface="Century Gothic"/>
              </a:rPr>
              <a:t> </a:t>
            </a:r>
            <a:r>
              <a:rPr sz="3200" b="1" spc="-10" dirty="0">
                <a:solidFill>
                  <a:schemeClr val="tx1"/>
                </a:solidFill>
                <a:latin typeface="Century Gothic"/>
                <a:cs typeface="Century Gothic"/>
              </a:rPr>
              <a:t>öyküdür</a:t>
            </a:r>
            <a:endParaRPr sz="3200" b="1" dirty="0">
              <a:solidFill>
                <a:schemeClr val="tx1"/>
              </a:solidFill>
              <a:latin typeface="Century Gothic"/>
              <a:cs typeface="Century Gothic"/>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5" name="object 2"/>
          <p:cNvSpPr txBox="1">
            <a:spLocks noGrp="1"/>
          </p:cNvSpPr>
          <p:nvPr>
            <p:ph type="title"/>
          </p:nvPr>
        </p:nvSpPr>
        <p:spPr>
          <a:xfrm>
            <a:off x="499363" y="258826"/>
            <a:ext cx="11193272" cy="978036"/>
          </a:xfrm>
          <a:prstGeom prst="rect">
            <a:avLst/>
          </a:prstGeom>
        </p:spPr>
        <p:txBody>
          <a:bodyPr vert="horz" wrap="square" lIns="0" tIns="328497" rIns="0" bIns="0" rtlCol="0">
            <a:spAutoFit/>
          </a:bodyPr>
          <a:lstStyle/>
          <a:p>
            <a:pPr marL="636905">
              <a:lnSpc>
                <a:spcPct val="100000"/>
              </a:lnSpc>
              <a:spcBef>
                <a:spcPts val="100"/>
              </a:spcBef>
            </a:pPr>
            <a:r>
              <a:rPr dirty="0">
                <a:solidFill>
                  <a:schemeClr val="tx1"/>
                </a:solidFill>
              </a:rPr>
              <a:t>Öyküde</a:t>
            </a:r>
            <a:r>
              <a:rPr spc="-35" dirty="0">
                <a:solidFill>
                  <a:schemeClr val="tx1"/>
                </a:solidFill>
              </a:rPr>
              <a:t> </a:t>
            </a:r>
            <a:r>
              <a:rPr dirty="0">
                <a:solidFill>
                  <a:schemeClr val="tx1"/>
                </a:solidFill>
              </a:rPr>
              <a:t>sorulacak</a:t>
            </a:r>
            <a:r>
              <a:rPr spc="-30" dirty="0">
                <a:solidFill>
                  <a:schemeClr val="tx1"/>
                </a:solidFill>
              </a:rPr>
              <a:t> </a:t>
            </a:r>
            <a:r>
              <a:rPr spc="-10" dirty="0">
                <a:solidFill>
                  <a:schemeClr val="tx1"/>
                </a:solidFill>
              </a:rPr>
              <a:t>parametreler</a:t>
            </a:r>
          </a:p>
        </p:txBody>
      </p:sp>
      <p:sp>
        <p:nvSpPr>
          <p:cNvPr id="1048646" name="object 3"/>
          <p:cNvSpPr txBox="1"/>
          <p:nvPr/>
        </p:nvSpPr>
        <p:spPr>
          <a:xfrm>
            <a:off x="1182116" y="1950271"/>
            <a:ext cx="10112375" cy="4358244"/>
          </a:xfrm>
          <a:prstGeom prst="rect">
            <a:avLst/>
          </a:prstGeom>
        </p:spPr>
        <p:txBody>
          <a:bodyPr vert="horz" wrap="square" lIns="0" tIns="140335" rIns="0" bIns="0" rtlCol="0">
            <a:spAutoFit/>
          </a:bodyPr>
          <a:lstStyle/>
          <a:p>
            <a:pPr marL="355600" indent="-342900">
              <a:lnSpc>
                <a:spcPct val="100000"/>
              </a:lnSpc>
              <a:spcBef>
                <a:spcPts val="1105"/>
              </a:spcBef>
              <a:buClr>
                <a:srgbClr val="89D0D5"/>
              </a:buClr>
              <a:buSzPct val="80357"/>
              <a:buFont typeface="Wingdings 3"/>
              <a:buChar char=""/>
              <a:tabLst>
                <a:tab pos="355600" algn="l"/>
              </a:tabLst>
            </a:pPr>
            <a:r>
              <a:rPr sz="2800" dirty="0">
                <a:solidFill>
                  <a:schemeClr val="tx1"/>
                </a:solidFill>
                <a:latin typeface="Century Gothic"/>
                <a:cs typeface="Century Gothic"/>
              </a:rPr>
              <a:t>Baş</a:t>
            </a:r>
            <a:r>
              <a:rPr sz="2800" spc="-50" dirty="0">
                <a:solidFill>
                  <a:schemeClr val="tx1"/>
                </a:solidFill>
                <a:latin typeface="Century Gothic"/>
                <a:cs typeface="Century Gothic"/>
              </a:rPr>
              <a:t> </a:t>
            </a:r>
            <a:r>
              <a:rPr sz="2800" dirty="0">
                <a:solidFill>
                  <a:schemeClr val="tx1"/>
                </a:solidFill>
                <a:latin typeface="Century Gothic"/>
                <a:cs typeface="Century Gothic"/>
              </a:rPr>
              <a:t>ağrısının</a:t>
            </a:r>
            <a:r>
              <a:rPr sz="2800" spc="-35" dirty="0">
                <a:solidFill>
                  <a:schemeClr val="tx1"/>
                </a:solidFill>
                <a:latin typeface="Century Gothic"/>
                <a:cs typeface="Century Gothic"/>
              </a:rPr>
              <a:t> </a:t>
            </a:r>
            <a:r>
              <a:rPr sz="2800" dirty="0">
                <a:solidFill>
                  <a:schemeClr val="tx1"/>
                </a:solidFill>
                <a:latin typeface="Century Gothic"/>
                <a:cs typeface="Century Gothic"/>
              </a:rPr>
              <a:t>tipi</a:t>
            </a:r>
            <a:r>
              <a:rPr sz="2800" spc="-65" dirty="0">
                <a:solidFill>
                  <a:schemeClr val="tx1"/>
                </a:solidFill>
                <a:latin typeface="Century Gothic"/>
                <a:cs typeface="Century Gothic"/>
              </a:rPr>
              <a:t> </a:t>
            </a:r>
            <a:r>
              <a:rPr sz="2800" dirty="0">
                <a:solidFill>
                  <a:schemeClr val="tx1"/>
                </a:solidFill>
                <a:latin typeface="Century Gothic"/>
                <a:cs typeface="Century Gothic"/>
              </a:rPr>
              <a:t>ve</a:t>
            </a:r>
            <a:r>
              <a:rPr sz="2800" spc="-65" dirty="0">
                <a:solidFill>
                  <a:schemeClr val="tx1"/>
                </a:solidFill>
                <a:latin typeface="Century Gothic"/>
                <a:cs typeface="Century Gothic"/>
              </a:rPr>
              <a:t> </a:t>
            </a:r>
            <a:r>
              <a:rPr sz="2800" spc="-10" dirty="0">
                <a:solidFill>
                  <a:schemeClr val="tx1"/>
                </a:solidFill>
                <a:latin typeface="Century Gothic"/>
                <a:cs typeface="Century Gothic"/>
              </a:rPr>
              <a:t>karakteri</a:t>
            </a:r>
            <a:endParaRPr sz="2800" dirty="0">
              <a:solidFill>
                <a:schemeClr val="tx1"/>
              </a:solidFill>
              <a:latin typeface="Century Gothic"/>
              <a:cs typeface="Century Gothic"/>
            </a:endParaRPr>
          </a:p>
          <a:p>
            <a:pPr marL="354965" indent="-342265">
              <a:lnSpc>
                <a:spcPct val="100000"/>
              </a:lnSpc>
              <a:spcBef>
                <a:spcPts val="1005"/>
              </a:spcBef>
              <a:buClr>
                <a:srgbClr val="89D0D5"/>
              </a:buClr>
              <a:buSzPct val="80357"/>
              <a:buFont typeface="Wingdings 3"/>
              <a:buChar char=""/>
              <a:tabLst>
                <a:tab pos="354965" algn="l"/>
              </a:tabLst>
            </a:pPr>
            <a:r>
              <a:rPr sz="2800" dirty="0">
                <a:solidFill>
                  <a:schemeClr val="tx1"/>
                </a:solidFill>
                <a:latin typeface="Century Gothic"/>
                <a:cs typeface="Century Gothic"/>
              </a:rPr>
              <a:t>Başlangıç</a:t>
            </a:r>
            <a:r>
              <a:rPr sz="2800" spc="-114" dirty="0">
                <a:solidFill>
                  <a:schemeClr val="tx1"/>
                </a:solidFill>
                <a:latin typeface="Century Gothic"/>
                <a:cs typeface="Century Gothic"/>
              </a:rPr>
              <a:t> </a:t>
            </a:r>
            <a:r>
              <a:rPr sz="2800" spc="-10" dirty="0">
                <a:solidFill>
                  <a:schemeClr val="tx1"/>
                </a:solidFill>
                <a:latin typeface="Century Gothic"/>
                <a:cs typeface="Century Gothic"/>
              </a:rPr>
              <a:t>şekli</a:t>
            </a:r>
            <a:endParaRPr sz="2800" dirty="0">
              <a:solidFill>
                <a:schemeClr val="tx1"/>
              </a:solidFill>
              <a:latin typeface="Century Gothic"/>
              <a:cs typeface="Century Gothic"/>
            </a:endParaRPr>
          </a:p>
          <a:p>
            <a:pPr marL="355600" indent="-342900">
              <a:lnSpc>
                <a:spcPct val="100000"/>
              </a:lnSpc>
              <a:spcBef>
                <a:spcPts val="1000"/>
              </a:spcBef>
              <a:buClr>
                <a:srgbClr val="89D0D5"/>
              </a:buClr>
              <a:buSzPct val="80357"/>
              <a:buFont typeface="Wingdings 3"/>
              <a:buChar char=""/>
              <a:tabLst>
                <a:tab pos="355600" algn="l"/>
              </a:tabLst>
            </a:pPr>
            <a:r>
              <a:rPr sz="2800" spc="-10" dirty="0">
                <a:solidFill>
                  <a:schemeClr val="tx1"/>
                </a:solidFill>
                <a:latin typeface="Century Gothic"/>
                <a:cs typeface="Century Gothic"/>
              </a:rPr>
              <a:t>Sıklığı</a:t>
            </a:r>
            <a:endParaRPr sz="2800" dirty="0">
              <a:solidFill>
                <a:schemeClr val="tx1"/>
              </a:solidFill>
              <a:latin typeface="Century Gothic"/>
              <a:cs typeface="Century Gothic"/>
            </a:endParaRPr>
          </a:p>
          <a:p>
            <a:pPr marL="355600" indent="-342900">
              <a:lnSpc>
                <a:spcPct val="100000"/>
              </a:lnSpc>
              <a:spcBef>
                <a:spcPts val="994"/>
              </a:spcBef>
              <a:buClr>
                <a:srgbClr val="89D0D5"/>
              </a:buClr>
              <a:buSzPct val="80357"/>
              <a:buFont typeface="Wingdings 3"/>
              <a:buChar char=""/>
              <a:tabLst>
                <a:tab pos="355600" algn="l"/>
              </a:tabLst>
            </a:pPr>
            <a:r>
              <a:rPr sz="2800" spc="-10" dirty="0">
                <a:solidFill>
                  <a:schemeClr val="tx1"/>
                </a:solidFill>
                <a:latin typeface="Century Gothic"/>
                <a:cs typeface="Century Gothic"/>
              </a:rPr>
              <a:t>Lokalizasyonu</a:t>
            </a:r>
            <a:endParaRPr sz="2800" dirty="0">
              <a:solidFill>
                <a:schemeClr val="tx1"/>
              </a:solidFill>
              <a:latin typeface="Century Gothic"/>
              <a:cs typeface="Century Gothic"/>
            </a:endParaRPr>
          </a:p>
          <a:p>
            <a:pPr marL="355600" indent="-342900">
              <a:lnSpc>
                <a:spcPct val="100000"/>
              </a:lnSpc>
              <a:spcBef>
                <a:spcPts val="1010"/>
              </a:spcBef>
              <a:buClr>
                <a:srgbClr val="89D0D5"/>
              </a:buClr>
              <a:buSzPct val="80357"/>
              <a:buFont typeface="Wingdings 3"/>
              <a:buChar char=""/>
              <a:tabLst>
                <a:tab pos="355600" algn="l"/>
              </a:tabLst>
            </a:pPr>
            <a:r>
              <a:rPr sz="2800" spc="-10" dirty="0">
                <a:solidFill>
                  <a:schemeClr val="tx1"/>
                </a:solidFill>
                <a:latin typeface="Century Gothic"/>
                <a:cs typeface="Century Gothic"/>
              </a:rPr>
              <a:t>Şiddeti</a:t>
            </a:r>
            <a:endParaRPr sz="2800" dirty="0">
              <a:solidFill>
                <a:schemeClr val="tx1"/>
              </a:solidFill>
              <a:latin typeface="Century Gothic"/>
              <a:cs typeface="Century Gothic"/>
            </a:endParaRPr>
          </a:p>
          <a:p>
            <a:pPr marL="355600" indent="-342900">
              <a:lnSpc>
                <a:spcPct val="100000"/>
              </a:lnSpc>
              <a:spcBef>
                <a:spcPts val="1000"/>
              </a:spcBef>
              <a:buClr>
                <a:srgbClr val="89D0D5"/>
              </a:buClr>
              <a:buSzPct val="80357"/>
              <a:buFont typeface="Wingdings 3"/>
              <a:buChar char=""/>
              <a:tabLst>
                <a:tab pos="355600" algn="l"/>
              </a:tabLst>
            </a:pPr>
            <a:r>
              <a:rPr sz="2800" dirty="0">
                <a:solidFill>
                  <a:schemeClr val="tx1"/>
                </a:solidFill>
                <a:latin typeface="Century Gothic"/>
                <a:cs typeface="Century Gothic"/>
              </a:rPr>
              <a:t>Aura</a:t>
            </a:r>
            <a:r>
              <a:rPr sz="2800" spc="-105" dirty="0">
                <a:solidFill>
                  <a:schemeClr val="tx1"/>
                </a:solidFill>
                <a:latin typeface="Century Gothic"/>
                <a:cs typeface="Century Gothic"/>
              </a:rPr>
              <a:t> </a:t>
            </a:r>
            <a:r>
              <a:rPr sz="2800" dirty="0">
                <a:solidFill>
                  <a:schemeClr val="tx1"/>
                </a:solidFill>
                <a:latin typeface="Century Gothic"/>
                <a:cs typeface="Century Gothic"/>
              </a:rPr>
              <a:t>ve</a:t>
            </a:r>
            <a:r>
              <a:rPr sz="2800" spc="-95" dirty="0">
                <a:solidFill>
                  <a:schemeClr val="tx1"/>
                </a:solidFill>
                <a:latin typeface="Century Gothic"/>
                <a:cs typeface="Century Gothic"/>
              </a:rPr>
              <a:t> </a:t>
            </a:r>
            <a:r>
              <a:rPr sz="2800" dirty="0">
                <a:solidFill>
                  <a:schemeClr val="tx1"/>
                </a:solidFill>
                <a:latin typeface="Century Gothic"/>
                <a:cs typeface="Century Gothic"/>
              </a:rPr>
              <a:t>prodromal</a:t>
            </a:r>
            <a:r>
              <a:rPr sz="2800" spc="-95" dirty="0">
                <a:solidFill>
                  <a:schemeClr val="tx1"/>
                </a:solidFill>
                <a:latin typeface="Century Gothic"/>
                <a:cs typeface="Century Gothic"/>
              </a:rPr>
              <a:t> </a:t>
            </a:r>
            <a:r>
              <a:rPr sz="2800" dirty="0">
                <a:solidFill>
                  <a:schemeClr val="tx1"/>
                </a:solidFill>
                <a:latin typeface="Century Gothic"/>
                <a:cs typeface="Century Gothic"/>
              </a:rPr>
              <a:t>belirtilerin</a:t>
            </a:r>
            <a:r>
              <a:rPr sz="2800" spc="-105" dirty="0">
                <a:solidFill>
                  <a:schemeClr val="tx1"/>
                </a:solidFill>
                <a:latin typeface="Century Gothic"/>
                <a:cs typeface="Century Gothic"/>
              </a:rPr>
              <a:t> </a:t>
            </a:r>
            <a:r>
              <a:rPr sz="2800" dirty="0">
                <a:solidFill>
                  <a:schemeClr val="tx1"/>
                </a:solidFill>
                <a:latin typeface="Century Gothic"/>
                <a:cs typeface="Century Gothic"/>
              </a:rPr>
              <a:t>olup</a:t>
            </a:r>
            <a:r>
              <a:rPr sz="2800" spc="-95" dirty="0">
                <a:solidFill>
                  <a:schemeClr val="tx1"/>
                </a:solidFill>
                <a:latin typeface="Century Gothic"/>
                <a:cs typeface="Century Gothic"/>
              </a:rPr>
              <a:t> </a:t>
            </a:r>
            <a:r>
              <a:rPr sz="2800" spc="-10" dirty="0">
                <a:solidFill>
                  <a:schemeClr val="tx1"/>
                </a:solidFill>
                <a:latin typeface="Century Gothic"/>
                <a:cs typeface="Century Gothic"/>
              </a:rPr>
              <a:t>olmaması</a:t>
            </a:r>
            <a:endParaRPr sz="2800" dirty="0">
              <a:solidFill>
                <a:schemeClr val="tx1"/>
              </a:solidFill>
              <a:latin typeface="Century Gothic"/>
              <a:cs typeface="Century Gothic"/>
            </a:endParaRPr>
          </a:p>
          <a:p>
            <a:pPr marL="355600" indent="-342900">
              <a:lnSpc>
                <a:spcPct val="100000"/>
              </a:lnSpc>
              <a:spcBef>
                <a:spcPts val="994"/>
              </a:spcBef>
              <a:buClr>
                <a:srgbClr val="89D0D5"/>
              </a:buClr>
              <a:buSzPct val="80357"/>
              <a:buFont typeface="Wingdings 3"/>
              <a:buChar char=""/>
              <a:tabLst>
                <a:tab pos="355600" algn="l"/>
              </a:tabLst>
            </a:pPr>
            <a:r>
              <a:rPr sz="2800" dirty="0">
                <a:solidFill>
                  <a:schemeClr val="tx1"/>
                </a:solidFill>
                <a:latin typeface="Century Gothic"/>
                <a:cs typeface="Century Gothic"/>
              </a:rPr>
              <a:t>Eşlik</a:t>
            </a:r>
            <a:r>
              <a:rPr sz="2800" spc="-85" dirty="0">
                <a:solidFill>
                  <a:schemeClr val="tx1"/>
                </a:solidFill>
                <a:latin typeface="Century Gothic"/>
                <a:cs typeface="Century Gothic"/>
              </a:rPr>
              <a:t> </a:t>
            </a:r>
            <a:r>
              <a:rPr sz="2800" dirty="0">
                <a:solidFill>
                  <a:schemeClr val="tx1"/>
                </a:solidFill>
                <a:latin typeface="Century Gothic"/>
                <a:cs typeface="Century Gothic"/>
              </a:rPr>
              <a:t>eden</a:t>
            </a:r>
            <a:r>
              <a:rPr sz="2800" spc="-75" dirty="0">
                <a:solidFill>
                  <a:schemeClr val="tx1"/>
                </a:solidFill>
                <a:latin typeface="Century Gothic"/>
                <a:cs typeface="Century Gothic"/>
              </a:rPr>
              <a:t> </a:t>
            </a:r>
            <a:r>
              <a:rPr sz="2800" dirty="0">
                <a:solidFill>
                  <a:schemeClr val="tx1"/>
                </a:solidFill>
                <a:latin typeface="Century Gothic"/>
                <a:cs typeface="Century Gothic"/>
              </a:rPr>
              <a:t>belirtilerin</a:t>
            </a:r>
            <a:r>
              <a:rPr sz="2800" spc="-95" dirty="0">
                <a:solidFill>
                  <a:schemeClr val="tx1"/>
                </a:solidFill>
                <a:latin typeface="Century Gothic"/>
                <a:cs typeface="Century Gothic"/>
              </a:rPr>
              <a:t> </a:t>
            </a:r>
            <a:r>
              <a:rPr sz="2800" dirty="0">
                <a:solidFill>
                  <a:schemeClr val="tx1"/>
                </a:solidFill>
                <a:latin typeface="Century Gothic"/>
                <a:cs typeface="Century Gothic"/>
              </a:rPr>
              <a:t>olup</a:t>
            </a:r>
            <a:r>
              <a:rPr sz="2800" spc="-80" dirty="0">
                <a:solidFill>
                  <a:schemeClr val="tx1"/>
                </a:solidFill>
                <a:latin typeface="Century Gothic"/>
                <a:cs typeface="Century Gothic"/>
              </a:rPr>
              <a:t> </a:t>
            </a:r>
            <a:r>
              <a:rPr sz="2800" dirty="0">
                <a:solidFill>
                  <a:schemeClr val="tx1"/>
                </a:solidFill>
                <a:latin typeface="Century Gothic"/>
                <a:cs typeface="Century Gothic"/>
              </a:rPr>
              <a:t>olmaması</a:t>
            </a:r>
            <a:r>
              <a:rPr sz="2800" spc="-85" dirty="0">
                <a:solidFill>
                  <a:schemeClr val="tx1"/>
                </a:solidFill>
                <a:latin typeface="Century Gothic"/>
                <a:cs typeface="Century Gothic"/>
              </a:rPr>
              <a:t> </a:t>
            </a:r>
            <a:r>
              <a:rPr sz="2800" dirty="0">
                <a:solidFill>
                  <a:schemeClr val="tx1"/>
                </a:solidFill>
                <a:latin typeface="Century Gothic"/>
                <a:cs typeface="Century Gothic"/>
              </a:rPr>
              <a:t>(bulantı,</a:t>
            </a:r>
            <a:r>
              <a:rPr sz="2800" spc="-80" dirty="0">
                <a:solidFill>
                  <a:schemeClr val="tx1"/>
                </a:solidFill>
                <a:latin typeface="Century Gothic"/>
                <a:cs typeface="Century Gothic"/>
              </a:rPr>
              <a:t> </a:t>
            </a:r>
            <a:r>
              <a:rPr sz="2800" dirty="0">
                <a:solidFill>
                  <a:schemeClr val="tx1"/>
                </a:solidFill>
                <a:latin typeface="Century Gothic"/>
                <a:cs typeface="Century Gothic"/>
              </a:rPr>
              <a:t>kusma,</a:t>
            </a:r>
            <a:r>
              <a:rPr sz="2800" spc="-80" dirty="0">
                <a:solidFill>
                  <a:schemeClr val="tx1"/>
                </a:solidFill>
                <a:latin typeface="Century Gothic"/>
                <a:cs typeface="Century Gothic"/>
              </a:rPr>
              <a:t> </a:t>
            </a:r>
            <a:r>
              <a:rPr sz="2800" spc="-10" dirty="0">
                <a:solidFill>
                  <a:schemeClr val="tx1"/>
                </a:solidFill>
                <a:latin typeface="Century Gothic"/>
                <a:cs typeface="Century Gothic"/>
              </a:rPr>
              <a:t>foto-</a:t>
            </a:r>
            <a:endParaRPr sz="2800" dirty="0">
              <a:solidFill>
                <a:schemeClr val="tx1"/>
              </a:solidFill>
              <a:latin typeface="Century Gothic"/>
              <a:cs typeface="Century Gothic"/>
            </a:endParaRPr>
          </a:p>
          <a:p>
            <a:pPr marL="355600">
              <a:lnSpc>
                <a:spcPct val="100000"/>
              </a:lnSpc>
            </a:pPr>
            <a:r>
              <a:rPr sz="2800" spc="-20" dirty="0">
                <a:solidFill>
                  <a:schemeClr val="tx1"/>
                </a:solidFill>
                <a:latin typeface="Century Gothic"/>
                <a:cs typeface="Century Gothic"/>
              </a:rPr>
              <a:t>,fono-</a:t>
            </a:r>
            <a:r>
              <a:rPr sz="2800" dirty="0">
                <a:solidFill>
                  <a:schemeClr val="tx1"/>
                </a:solidFill>
                <a:latin typeface="Century Gothic"/>
                <a:cs typeface="Century Gothic"/>
              </a:rPr>
              <a:t>,osmofobi,</a:t>
            </a:r>
            <a:r>
              <a:rPr sz="2800" spc="-85" dirty="0">
                <a:solidFill>
                  <a:schemeClr val="tx1"/>
                </a:solidFill>
                <a:latin typeface="Century Gothic"/>
                <a:cs typeface="Century Gothic"/>
              </a:rPr>
              <a:t> </a:t>
            </a:r>
            <a:r>
              <a:rPr sz="2800" dirty="0">
                <a:solidFill>
                  <a:schemeClr val="tx1"/>
                </a:solidFill>
                <a:latin typeface="Century Gothic"/>
                <a:cs typeface="Century Gothic"/>
              </a:rPr>
              <a:t>allodini</a:t>
            </a:r>
            <a:r>
              <a:rPr sz="2800" spc="-85" dirty="0">
                <a:solidFill>
                  <a:schemeClr val="tx1"/>
                </a:solidFill>
                <a:latin typeface="Century Gothic"/>
                <a:cs typeface="Century Gothic"/>
              </a:rPr>
              <a:t> </a:t>
            </a:r>
            <a:r>
              <a:rPr sz="2800" spc="-10" dirty="0">
                <a:solidFill>
                  <a:schemeClr val="tx1"/>
                </a:solidFill>
                <a:latin typeface="Century Gothic"/>
                <a:cs typeface="Century Gothic"/>
              </a:rPr>
              <a:t>gibi)</a:t>
            </a:r>
            <a:endParaRPr sz="2800" dirty="0">
              <a:solidFill>
                <a:schemeClr val="tx1"/>
              </a:solidFill>
              <a:latin typeface="Century Gothic"/>
              <a:cs typeface="Century Gothic"/>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object 2"/>
          <p:cNvSpPr txBox="1">
            <a:spLocks noGrp="1"/>
          </p:cNvSpPr>
          <p:nvPr>
            <p:ph type="title"/>
          </p:nvPr>
        </p:nvSpPr>
        <p:spPr>
          <a:xfrm>
            <a:off x="499363" y="258826"/>
            <a:ext cx="11193272" cy="877419"/>
          </a:xfrm>
          <a:prstGeom prst="rect">
            <a:avLst/>
          </a:prstGeom>
        </p:spPr>
        <p:txBody>
          <a:bodyPr vert="horz" wrap="square" lIns="0" tIns="228853" rIns="0" bIns="0" rtlCol="0">
            <a:spAutoFit/>
          </a:bodyPr>
          <a:lstStyle/>
          <a:p>
            <a:pPr marL="238125">
              <a:lnSpc>
                <a:spcPct val="100000"/>
              </a:lnSpc>
              <a:spcBef>
                <a:spcPts val="100"/>
              </a:spcBef>
            </a:pPr>
            <a:r>
              <a:rPr dirty="0">
                <a:solidFill>
                  <a:schemeClr val="tx1"/>
                </a:solidFill>
              </a:rPr>
              <a:t>Öyküde</a:t>
            </a:r>
            <a:r>
              <a:rPr spc="-215" dirty="0">
                <a:solidFill>
                  <a:schemeClr val="tx1"/>
                </a:solidFill>
              </a:rPr>
              <a:t> </a:t>
            </a:r>
            <a:r>
              <a:rPr dirty="0">
                <a:solidFill>
                  <a:schemeClr val="tx1"/>
                </a:solidFill>
              </a:rPr>
              <a:t>sorulacak</a:t>
            </a:r>
            <a:r>
              <a:rPr spc="-215" dirty="0">
                <a:solidFill>
                  <a:schemeClr val="tx1"/>
                </a:solidFill>
              </a:rPr>
              <a:t> </a:t>
            </a:r>
            <a:r>
              <a:rPr spc="-10" dirty="0">
                <a:solidFill>
                  <a:schemeClr val="tx1"/>
                </a:solidFill>
              </a:rPr>
              <a:t>parametreler</a:t>
            </a:r>
          </a:p>
        </p:txBody>
      </p:sp>
      <p:sp>
        <p:nvSpPr>
          <p:cNvPr id="1048648" name="object 3"/>
          <p:cNvSpPr txBox="1"/>
          <p:nvPr/>
        </p:nvSpPr>
        <p:spPr>
          <a:xfrm>
            <a:off x="1182116" y="1329995"/>
            <a:ext cx="7539990" cy="4918013"/>
          </a:xfrm>
          <a:prstGeom prst="rect">
            <a:avLst/>
          </a:prstGeom>
        </p:spPr>
        <p:txBody>
          <a:bodyPr vert="horz" wrap="square" lIns="0" tIns="140970" rIns="0" bIns="0" rtlCol="0">
            <a:spAutoFit/>
          </a:bodyPr>
          <a:lstStyle/>
          <a:p>
            <a:pPr marL="354965" indent="-342265">
              <a:lnSpc>
                <a:spcPct val="100000"/>
              </a:lnSpc>
              <a:spcBef>
                <a:spcPts val="1110"/>
              </a:spcBef>
              <a:buClr>
                <a:srgbClr val="89D0D5"/>
              </a:buClr>
              <a:buSzPct val="80357"/>
              <a:buFont typeface="Wingdings 3"/>
              <a:buChar char=""/>
              <a:tabLst>
                <a:tab pos="354965" algn="l"/>
              </a:tabLst>
            </a:pPr>
            <a:r>
              <a:rPr sz="2800" dirty="0">
                <a:solidFill>
                  <a:schemeClr val="tx1"/>
                </a:solidFill>
                <a:latin typeface="Century Gothic"/>
                <a:cs typeface="Century Gothic"/>
              </a:rPr>
              <a:t>Presipite</a:t>
            </a:r>
            <a:r>
              <a:rPr sz="2800" spc="-95" dirty="0">
                <a:solidFill>
                  <a:schemeClr val="tx1"/>
                </a:solidFill>
                <a:latin typeface="Century Gothic"/>
                <a:cs typeface="Century Gothic"/>
              </a:rPr>
              <a:t> </a:t>
            </a:r>
            <a:r>
              <a:rPr sz="2800" dirty="0">
                <a:solidFill>
                  <a:schemeClr val="tx1"/>
                </a:solidFill>
                <a:latin typeface="Century Gothic"/>
                <a:cs typeface="Century Gothic"/>
              </a:rPr>
              <a:t>eden</a:t>
            </a:r>
            <a:r>
              <a:rPr sz="2800" spc="-85" dirty="0">
                <a:solidFill>
                  <a:schemeClr val="tx1"/>
                </a:solidFill>
                <a:latin typeface="Century Gothic"/>
                <a:cs typeface="Century Gothic"/>
              </a:rPr>
              <a:t> </a:t>
            </a:r>
            <a:r>
              <a:rPr sz="2800" dirty="0">
                <a:solidFill>
                  <a:schemeClr val="tx1"/>
                </a:solidFill>
                <a:latin typeface="Century Gothic"/>
                <a:cs typeface="Century Gothic"/>
              </a:rPr>
              <a:t>faktörlerin</a:t>
            </a:r>
            <a:r>
              <a:rPr sz="2800" spc="-100" dirty="0">
                <a:solidFill>
                  <a:schemeClr val="tx1"/>
                </a:solidFill>
                <a:latin typeface="Century Gothic"/>
                <a:cs typeface="Century Gothic"/>
              </a:rPr>
              <a:t> </a:t>
            </a:r>
            <a:r>
              <a:rPr sz="2800" dirty="0">
                <a:solidFill>
                  <a:schemeClr val="tx1"/>
                </a:solidFill>
                <a:latin typeface="Century Gothic"/>
                <a:cs typeface="Century Gothic"/>
              </a:rPr>
              <a:t>olup</a:t>
            </a:r>
            <a:r>
              <a:rPr sz="2800" spc="-100" dirty="0">
                <a:solidFill>
                  <a:schemeClr val="tx1"/>
                </a:solidFill>
                <a:latin typeface="Century Gothic"/>
                <a:cs typeface="Century Gothic"/>
              </a:rPr>
              <a:t> </a:t>
            </a:r>
            <a:r>
              <a:rPr sz="2800" spc="-10" dirty="0">
                <a:solidFill>
                  <a:schemeClr val="tx1"/>
                </a:solidFill>
                <a:latin typeface="Century Gothic"/>
                <a:cs typeface="Century Gothic"/>
              </a:rPr>
              <a:t>olmaması</a:t>
            </a:r>
            <a:endParaRPr sz="2800" dirty="0">
              <a:solidFill>
                <a:schemeClr val="tx1"/>
              </a:solidFill>
              <a:latin typeface="Century Gothic"/>
              <a:cs typeface="Century Gothic"/>
            </a:endParaRPr>
          </a:p>
          <a:p>
            <a:pPr marL="355600" indent="-342900">
              <a:lnSpc>
                <a:spcPct val="100000"/>
              </a:lnSpc>
              <a:spcBef>
                <a:spcPts val="1010"/>
              </a:spcBef>
              <a:buClr>
                <a:srgbClr val="89D0D5"/>
              </a:buClr>
              <a:buSzPct val="80357"/>
              <a:buFont typeface="Wingdings 3"/>
              <a:buChar char=""/>
              <a:tabLst>
                <a:tab pos="355600" algn="l"/>
              </a:tabLst>
            </a:pPr>
            <a:r>
              <a:rPr sz="2800" dirty="0">
                <a:solidFill>
                  <a:schemeClr val="tx1"/>
                </a:solidFill>
                <a:latin typeface="Century Gothic"/>
                <a:cs typeface="Century Gothic"/>
              </a:rPr>
              <a:t>Uyku</a:t>
            </a:r>
            <a:r>
              <a:rPr sz="2800" spc="-60" dirty="0">
                <a:solidFill>
                  <a:schemeClr val="tx1"/>
                </a:solidFill>
                <a:latin typeface="Century Gothic"/>
                <a:cs typeface="Century Gothic"/>
              </a:rPr>
              <a:t> </a:t>
            </a:r>
            <a:r>
              <a:rPr sz="2800" spc="-10" dirty="0">
                <a:solidFill>
                  <a:schemeClr val="tx1"/>
                </a:solidFill>
                <a:latin typeface="Century Gothic"/>
                <a:cs typeface="Century Gothic"/>
              </a:rPr>
              <a:t>düzeni</a:t>
            </a:r>
            <a:endParaRPr sz="2800" dirty="0">
              <a:solidFill>
                <a:schemeClr val="tx1"/>
              </a:solidFill>
              <a:latin typeface="Century Gothic"/>
              <a:cs typeface="Century Gothic"/>
            </a:endParaRPr>
          </a:p>
          <a:p>
            <a:pPr marL="355600" indent="-342900">
              <a:lnSpc>
                <a:spcPct val="100000"/>
              </a:lnSpc>
              <a:spcBef>
                <a:spcPts val="1000"/>
              </a:spcBef>
              <a:buClr>
                <a:srgbClr val="89D0D5"/>
              </a:buClr>
              <a:buSzPct val="80357"/>
              <a:buFont typeface="Wingdings 3"/>
              <a:buChar char=""/>
              <a:tabLst>
                <a:tab pos="355600" algn="l"/>
              </a:tabLst>
            </a:pPr>
            <a:r>
              <a:rPr sz="2800" dirty="0">
                <a:solidFill>
                  <a:schemeClr val="tx1"/>
                </a:solidFill>
                <a:latin typeface="Century Gothic"/>
                <a:cs typeface="Century Gothic"/>
              </a:rPr>
              <a:t>Emosyonel</a:t>
            </a:r>
            <a:r>
              <a:rPr sz="2800" spc="-145" dirty="0">
                <a:solidFill>
                  <a:schemeClr val="tx1"/>
                </a:solidFill>
                <a:latin typeface="Century Gothic"/>
                <a:cs typeface="Century Gothic"/>
              </a:rPr>
              <a:t> </a:t>
            </a:r>
            <a:r>
              <a:rPr sz="2800" spc="-10" dirty="0">
                <a:solidFill>
                  <a:schemeClr val="tx1"/>
                </a:solidFill>
                <a:latin typeface="Century Gothic"/>
                <a:cs typeface="Century Gothic"/>
              </a:rPr>
              <a:t>faktörler</a:t>
            </a:r>
            <a:endParaRPr sz="2800" dirty="0">
              <a:solidFill>
                <a:schemeClr val="tx1"/>
              </a:solidFill>
              <a:latin typeface="Century Gothic"/>
              <a:cs typeface="Century Gothic"/>
            </a:endParaRPr>
          </a:p>
          <a:p>
            <a:pPr marL="354965" indent="-342265">
              <a:lnSpc>
                <a:spcPct val="100000"/>
              </a:lnSpc>
              <a:spcBef>
                <a:spcPts val="994"/>
              </a:spcBef>
              <a:buClr>
                <a:srgbClr val="89D0D5"/>
              </a:buClr>
              <a:buSzPct val="80357"/>
              <a:buFont typeface="Wingdings 3"/>
              <a:buChar char=""/>
              <a:tabLst>
                <a:tab pos="354965" algn="l"/>
              </a:tabLst>
            </a:pPr>
            <a:r>
              <a:rPr sz="2800" dirty="0">
                <a:solidFill>
                  <a:schemeClr val="tx1"/>
                </a:solidFill>
                <a:latin typeface="Century Gothic"/>
                <a:cs typeface="Century Gothic"/>
              </a:rPr>
              <a:t>Aile</a:t>
            </a:r>
            <a:r>
              <a:rPr sz="2800" spc="-55" dirty="0">
                <a:solidFill>
                  <a:schemeClr val="tx1"/>
                </a:solidFill>
                <a:latin typeface="Century Gothic"/>
                <a:cs typeface="Century Gothic"/>
              </a:rPr>
              <a:t> </a:t>
            </a:r>
            <a:r>
              <a:rPr sz="2800" spc="-10" dirty="0">
                <a:solidFill>
                  <a:schemeClr val="tx1"/>
                </a:solidFill>
                <a:latin typeface="Century Gothic"/>
                <a:cs typeface="Century Gothic"/>
              </a:rPr>
              <a:t>öyküsü</a:t>
            </a:r>
            <a:endParaRPr sz="2800" dirty="0">
              <a:solidFill>
                <a:schemeClr val="tx1"/>
              </a:solidFill>
              <a:latin typeface="Century Gothic"/>
              <a:cs typeface="Century Gothic"/>
            </a:endParaRPr>
          </a:p>
          <a:p>
            <a:pPr marL="355600" indent="-342900">
              <a:lnSpc>
                <a:spcPct val="100000"/>
              </a:lnSpc>
              <a:spcBef>
                <a:spcPts val="1010"/>
              </a:spcBef>
              <a:buClr>
                <a:srgbClr val="89D0D5"/>
              </a:buClr>
              <a:buSzPct val="80357"/>
              <a:buFont typeface="Wingdings 3"/>
              <a:buChar char=""/>
              <a:tabLst>
                <a:tab pos="355600" algn="l"/>
              </a:tabLst>
            </a:pPr>
            <a:r>
              <a:rPr sz="2800" dirty="0">
                <a:solidFill>
                  <a:schemeClr val="tx1"/>
                </a:solidFill>
                <a:latin typeface="Century Gothic"/>
                <a:cs typeface="Century Gothic"/>
              </a:rPr>
              <a:t>Medikal,</a:t>
            </a:r>
            <a:r>
              <a:rPr sz="2800" spc="-105" dirty="0">
                <a:solidFill>
                  <a:schemeClr val="tx1"/>
                </a:solidFill>
                <a:latin typeface="Century Gothic"/>
                <a:cs typeface="Century Gothic"/>
              </a:rPr>
              <a:t> </a:t>
            </a:r>
            <a:r>
              <a:rPr sz="2800" dirty="0">
                <a:solidFill>
                  <a:schemeClr val="tx1"/>
                </a:solidFill>
                <a:latin typeface="Century Gothic"/>
                <a:cs typeface="Century Gothic"/>
              </a:rPr>
              <a:t>cerrahi</a:t>
            </a:r>
            <a:r>
              <a:rPr sz="2800" spc="-100" dirty="0">
                <a:solidFill>
                  <a:schemeClr val="tx1"/>
                </a:solidFill>
                <a:latin typeface="Century Gothic"/>
                <a:cs typeface="Century Gothic"/>
              </a:rPr>
              <a:t> </a:t>
            </a:r>
            <a:r>
              <a:rPr sz="2800" dirty="0">
                <a:solidFill>
                  <a:schemeClr val="tx1"/>
                </a:solidFill>
                <a:latin typeface="Century Gothic"/>
                <a:cs typeface="Century Gothic"/>
              </a:rPr>
              <a:t>veya</a:t>
            </a:r>
            <a:r>
              <a:rPr sz="2800" spc="-95" dirty="0">
                <a:solidFill>
                  <a:schemeClr val="tx1"/>
                </a:solidFill>
                <a:latin typeface="Century Gothic"/>
                <a:cs typeface="Century Gothic"/>
              </a:rPr>
              <a:t> </a:t>
            </a:r>
            <a:r>
              <a:rPr sz="2800" dirty="0">
                <a:solidFill>
                  <a:schemeClr val="tx1"/>
                </a:solidFill>
                <a:latin typeface="Century Gothic"/>
                <a:cs typeface="Century Gothic"/>
              </a:rPr>
              <a:t>doğum</a:t>
            </a:r>
            <a:r>
              <a:rPr sz="2800" spc="-100" dirty="0">
                <a:solidFill>
                  <a:schemeClr val="tx1"/>
                </a:solidFill>
                <a:latin typeface="Century Gothic"/>
                <a:cs typeface="Century Gothic"/>
              </a:rPr>
              <a:t> </a:t>
            </a:r>
            <a:r>
              <a:rPr sz="2800" spc="-10" dirty="0">
                <a:solidFill>
                  <a:schemeClr val="tx1"/>
                </a:solidFill>
                <a:latin typeface="Century Gothic"/>
                <a:cs typeface="Century Gothic"/>
              </a:rPr>
              <a:t>öyküsü</a:t>
            </a:r>
            <a:endParaRPr sz="2800" dirty="0">
              <a:solidFill>
                <a:schemeClr val="tx1"/>
              </a:solidFill>
              <a:latin typeface="Century Gothic"/>
              <a:cs typeface="Century Gothic"/>
            </a:endParaRPr>
          </a:p>
          <a:p>
            <a:pPr marL="355600" marR="5080" indent="-343535">
              <a:lnSpc>
                <a:spcPct val="100000"/>
              </a:lnSpc>
              <a:spcBef>
                <a:spcPts val="994"/>
              </a:spcBef>
              <a:buClr>
                <a:srgbClr val="89D0D5"/>
              </a:buClr>
              <a:buSzPct val="80357"/>
              <a:buFont typeface="Wingdings 3"/>
              <a:buChar char=""/>
              <a:tabLst>
                <a:tab pos="355600" algn="l"/>
              </a:tabLst>
            </a:pPr>
            <a:r>
              <a:rPr sz="2800" dirty="0">
                <a:solidFill>
                  <a:schemeClr val="tx1"/>
                </a:solidFill>
                <a:latin typeface="Century Gothic"/>
                <a:cs typeface="Century Gothic"/>
              </a:rPr>
              <a:t>Alerji,</a:t>
            </a:r>
            <a:r>
              <a:rPr sz="2800" spc="-70" dirty="0">
                <a:solidFill>
                  <a:schemeClr val="tx1"/>
                </a:solidFill>
                <a:latin typeface="Century Gothic"/>
                <a:cs typeface="Century Gothic"/>
              </a:rPr>
              <a:t> </a:t>
            </a:r>
            <a:r>
              <a:rPr sz="2800" dirty="0">
                <a:solidFill>
                  <a:schemeClr val="tx1"/>
                </a:solidFill>
                <a:latin typeface="Century Gothic"/>
                <a:cs typeface="Century Gothic"/>
              </a:rPr>
              <a:t>taşıt</a:t>
            </a:r>
            <a:r>
              <a:rPr sz="2800" spc="-70" dirty="0">
                <a:solidFill>
                  <a:schemeClr val="tx1"/>
                </a:solidFill>
                <a:latin typeface="Century Gothic"/>
                <a:cs typeface="Century Gothic"/>
              </a:rPr>
              <a:t> </a:t>
            </a:r>
            <a:r>
              <a:rPr sz="2800" dirty="0">
                <a:solidFill>
                  <a:schemeClr val="tx1"/>
                </a:solidFill>
                <a:latin typeface="Century Gothic"/>
                <a:cs typeface="Century Gothic"/>
              </a:rPr>
              <a:t>tutması</a:t>
            </a:r>
            <a:r>
              <a:rPr sz="2800" spc="-55" dirty="0">
                <a:solidFill>
                  <a:schemeClr val="tx1"/>
                </a:solidFill>
                <a:latin typeface="Century Gothic"/>
                <a:cs typeface="Century Gothic"/>
              </a:rPr>
              <a:t> </a:t>
            </a:r>
            <a:r>
              <a:rPr sz="2800" dirty="0">
                <a:solidFill>
                  <a:schemeClr val="tx1"/>
                </a:solidFill>
                <a:latin typeface="Century Gothic"/>
                <a:cs typeface="Century Gothic"/>
              </a:rPr>
              <a:t>vb.</a:t>
            </a:r>
            <a:r>
              <a:rPr sz="2800" spc="-75" dirty="0">
                <a:solidFill>
                  <a:schemeClr val="tx1"/>
                </a:solidFill>
                <a:latin typeface="Century Gothic"/>
                <a:cs typeface="Century Gothic"/>
              </a:rPr>
              <a:t> </a:t>
            </a:r>
            <a:r>
              <a:rPr sz="2800" dirty="0">
                <a:solidFill>
                  <a:schemeClr val="tx1"/>
                </a:solidFill>
                <a:latin typeface="Century Gothic"/>
                <a:cs typeface="Century Gothic"/>
              </a:rPr>
              <a:t>de</a:t>
            </a:r>
            <a:r>
              <a:rPr sz="2800" spc="-65" dirty="0">
                <a:solidFill>
                  <a:schemeClr val="tx1"/>
                </a:solidFill>
                <a:latin typeface="Century Gothic"/>
                <a:cs typeface="Century Gothic"/>
              </a:rPr>
              <a:t> </a:t>
            </a:r>
            <a:r>
              <a:rPr sz="2800" dirty="0">
                <a:solidFill>
                  <a:schemeClr val="tx1"/>
                </a:solidFill>
                <a:latin typeface="Century Gothic"/>
                <a:cs typeface="Century Gothic"/>
              </a:rPr>
              <a:t>içeren</a:t>
            </a:r>
            <a:r>
              <a:rPr sz="2800" spc="-50" dirty="0">
                <a:solidFill>
                  <a:schemeClr val="tx1"/>
                </a:solidFill>
                <a:latin typeface="Century Gothic"/>
                <a:cs typeface="Century Gothic"/>
              </a:rPr>
              <a:t> </a:t>
            </a:r>
            <a:r>
              <a:rPr sz="2800" spc="-10" dirty="0">
                <a:solidFill>
                  <a:schemeClr val="tx1"/>
                </a:solidFill>
                <a:latin typeface="Century Gothic"/>
                <a:cs typeface="Century Gothic"/>
              </a:rPr>
              <a:t>özgeçmiş öyküsü</a:t>
            </a:r>
            <a:endParaRPr sz="2800" dirty="0">
              <a:solidFill>
                <a:schemeClr val="tx1"/>
              </a:solidFill>
              <a:latin typeface="Century Gothic"/>
              <a:cs typeface="Century Gothic"/>
            </a:endParaRPr>
          </a:p>
          <a:p>
            <a:pPr marL="355600" indent="-342900">
              <a:lnSpc>
                <a:spcPct val="100000"/>
              </a:lnSpc>
              <a:spcBef>
                <a:spcPts val="1000"/>
              </a:spcBef>
              <a:buClr>
                <a:srgbClr val="89D0D5"/>
              </a:buClr>
              <a:buSzPct val="80357"/>
              <a:buFont typeface="Wingdings 3"/>
              <a:buChar char=""/>
              <a:tabLst>
                <a:tab pos="355600" algn="l"/>
              </a:tabLst>
            </a:pPr>
            <a:r>
              <a:rPr sz="2800" dirty="0">
                <a:solidFill>
                  <a:schemeClr val="tx1"/>
                </a:solidFill>
                <a:latin typeface="Century Gothic"/>
                <a:cs typeface="Century Gothic"/>
              </a:rPr>
              <a:t>Önceki</a:t>
            </a:r>
            <a:r>
              <a:rPr sz="2800" spc="-60" dirty="0">
                <a:solidFill>
                  <a:schemeClr val="tx1"/>
                </a:solidFill>
                <a:latin typeface="Century Gothic"/>
                <a:cs typeface="Century Gothic"/>
              </a:rPr>
              <a:t> </a:t>
            </a:r>
            <a:r>
              <a:rPr sz="2800" spc="-10" dirty="0">
                <a:solidFill>
                  <a:schemeClr val="tx1"/>
                </a:solidFill>
                <a:latin typeface="Century Gothic"/>
                <a:cs typeface="Century Gothic"/>
              </a:rPr>
              <a:t>medikasyonlar</a:t>
            </a:r>
            <a:r>
              <a:rPr sz="2800" spc="-80" dirty="0">
                <a:solidFill>
                  <a:schemeClr val="tx1"/>
                </a:solidFill>
                <a:latin typeface="Century Gothic"/>
                <a:cs typeface="Century Gothic"/>
              </a:rPr>
              <a:t> </a:t>
            </a:r>
            <a:r>
              <a:rPr sz="2800" dirty="0">
                <a:solidFill>
                  <a:schemeClr val="tx1"/>
                </a:solidFill>
                <a:latin typeface="Century Gothic"/>
                <a:cs typeface="Century Gothic"/>
              </a:rPr>
              <a:t>ve</a:t>
            </a:r>
            <a:r>
              <a:rPr sz="2800" spc="-60" dirty="0">
                <a:solidFill>
                  <a:schemeClr val="tx1"/>
                </a:solidFill>
                <a:latin typeface="Century Gothic"/>
                <a:cs typeface="Century Gothic"/>
              </a:rPr>
              <a:t> </a:t>
            </a:r>
            <a:r>
              <a:rPr sz="2800" spc="-10" dirty="0">
                <a:solidFill>
                  <a:schemeClr val="tx1"/>
                </a:solidFill>
                <a:latin typeface="Century Gothic"/>
                <a:cs typeface="Century Gothic"/>
              </a:rPr>
              <a:t>tedaviler</a:t>
            </a:r>
            <a:endParaRPr sz="2800" dirty="0">
              <a:solidFill>
                <a:schemeClr val="tx1"/>
              </a:solidFill>
              <a:latin typeface="Century Gothic"/>
              <a:cs typeface="Century Gothic"/>
            </a:endParaRPr>
          </a:p>
          <a:p>
            <a:pPr marL="355600" indent="-342900">
              <a:lnSpc>
                <a:spcPct val="100000"/>
              </a:lnSpc>
              <a:spcBef>
                <a:spcPts val="1005"/>
              </a:spcBef>
              <a:buClr>
                <a:srgbClr val="89D0D5"/>
              </a:buClr>
              <a:buSzPct val="80357"/>
              <a:buFont typeface="Wingdings 3"/>
              <a:buChar char=""/>
              <a:tabLst>
                <a:tab pos="355600" algn="l"/>
              </a:tabLst>
            </a:pPr>
            <a:r>
              <a:rPr sz="2800" dirty="0">
                <a:solidFill>
                  <a:schemeClr val="tx1"/>
                </a:solidFill>
                <a:latin typeface="Century Gothic"/>
                <a:cs typeface="Century Gothic"/>
              </a:rPr>
              <a:t>Madde</a:t>
            </a:r>
            <a:r>
              <a:rPr sz="2800" spc="-105" dirty="0">
                <a:solidFill>
                  <a:schemeClr val="tx1"/>
                </a:solidFill>
                <a:latin typeface="Century Gothic"/>
                <a:cs typeface="Century Gothic"/>
              </a:rPr>
              <a:t> </a:t>
            </a:r>
            <a:r>
              <a:rPr sz="2800" spc="-10" dirty="0">
                <a:solidFill>
                  <a:schemeClr val="tx1"/>
                </a:solidFill>
                <a:latin typeface="Century Gothic"/>
                <a:cs typeface="Century Gothic"/>
              </a:rPr>
              <a:t>kullanımı</a:t>
            </a:r>
            <a:endParaRPr sz="2800" dirty="0">
              <a:solidFill>
                <a:schemeClr val="tx1"/>
              </a:solidFill>
              <a:latin typeface="Century Gothic"/>
              <a:cs typeface="Century Gothic"/>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9" name="object 2"/>
          <p:cNvSpPr txBox="1">
            <a:spLocks noGrp="1"/>
          </p:cNvSpPr>
          <p:nvPr>
            <p:ph type="title"/>
          </p:nvPr>
        </p:nvSpPr>
        <p:spPr>
          <a:xfrm>
            <a:off x="499363" y="258826"/>
            <a:ext cx="11193272" cy="1092862"/>
          </a:xfrm>
          <a:prstGeom prst="rect">
            <a:avLst/>
          </a:prstGeom>
        </p:spPr>
        <p:txBody>
          <a:bodyPr vert="horz" wrap="square" lIns="0" tIns="228853" rIns="0" bIns="0" rtlCol="0">
            <a:spAutoFit/>
          </a:bodyPr>
          <a:lstStyle/>
          <a:p>
            <a:pPr marL="238125">
              <a:lnSpc>
                <a:spcPct val="100000"/>
              </a:lnSpc>
              <a:spcBef>
                <a:spcPts val="100"/>
              </a:spcBef>
            </a:pPr>
            <a:r>
              <a:rPr lang="tr-TR" sz="2800" dirty="0">
                <a:solidFill>
                  <a:schemeClr val="tx1"/>
                </a:solidFill>
              </a:rPr>
              <a:t>İlk değerlendirme </a:t>
            </a:r>
            <a:r>
              <a:rPr lang="tr-TR" sz="2800" dirty="0" err="1">
                <a:solidFill>
                  <a:schemeClr val="tx1"/>
                </a:solidFill>
              </a:rPr>
              <a:t>sırasında,sekonder</a:t>
            </a:r>
            <a:r>
              <a:rPr lang="tr-TR" sz="2800" dirty="0">
                <a:solidFill>
                  <a:schemeClr val="tx1"/>
                </a:solidFill>
              </a:rPr>
              <a:t> baş ağrısı düşündüren alarm bulgular gözden geçirilmelidir:</a:t>
            </a:r>
            <a:endParaRPr sz="2800" spc="-10" dirty="0">
              <a:solidFill>
                <a:schemeClr val="tx1"/>
              </a:solidFill>
            </a:endParaRPr>
          </a:p>
        </p:txBody>
      </p:sp>
      <p:sp>
        <p:nvSpPr>
          <p:cNvPr id="1048650" name="object 3"/>
          <p:cNvSpPr txBox="1"/>
          <p:nvPr/>
        </p:nvSpPr>
        <p:spPr>
          <a:xfrm>
            <a:off x="1182116" y="1329995"/>
            <a:ext cx="7539990" cy="5359159"/>
          </a:xfrm>
          <a:prstGeom prst="rect">
            <a:avLst/>
          </a:prstGeom>
        </p:spPr>
        <p:txBody>
          <a:bodyPr vert="horz" wrap="square" lIns="0" tIns="140970" rIns="0" bIns="0" rtlCol="0">
            <a:spAutoFit/>
          </a:bodyPr>
          <a:lstStyle/>
          <a:p>
            <a:pPr marL="354965" indent="-342265">
              <a:lnSpc>
                <a:spcPct val="100000"/>
              </a:lnSpc>
              <a:spcBef>
                <a:spcPts val="1110"/>
              </a:spcBef>
              <a:buClr>
                <a:srgbClr val="89D0D5"/>
              </a:buClr>
              <a:buSzPct val="80357"/>
              <a:buFont typeface="Wingdings 3"/>
              <a:buChar char=""/>
              <a:tabLst>
                <a:tab pos="354965" algn="l"/>
              </a:tabLst>
            </a:pPr>
            <a:r>
              <a:rPr lang="tr-TR" sz="2400" dirty="0">
                <a:solidFill>
                  <a:schemeClr val="tx1"/>
                </a:solidFill>
                <a:latin typeface="Century Gothic"/>
                <a:cs typeface="Century Gothic"/>
              </a:rPr>
              <a:t>İlk veya hayatının en şiddetli baş ağrısı</a:t>
            </a:r>
            <a:endParaRPr sz="2400" dirty="0">
              <a:solidFill>
                <a:schemeClr val="tx1"/>
              </a:solidFill>
              <a:latin typeface="Century Gothic"/>
              <a:cs typeface="Century Gothic"/>
            </a:endParaRPr>
          </a:p>
          <a:p>
            <a:pPr marL="355600" indent="-342900">
              <a:lnSpc>
                <a:spcPct val="100000"/>
              </a:lnSpc>
              <a:spcBef>
                <a:spcPts val="1010"/>
              </a:spcBef>
              <a:buClr>
                <a:srgbClr val="89D0D5"/>
              </a:buClr>
              <a:buSzPct val="80357"/>
              <a:buFont typeface="Wingdings 3"/>
              <a:buChar char=""/>
              <a:tabLst>
                <a:tab pos="355600" algn="l"/>
              </a:tabLst>
            </a:pPr>
            <a:r>
              <a:rPr lang="tr-TR" sz="2400" dirty="0">
                <a:solidFill>
                  <a:schemeClr val="tx1"/>
                </a:solidFill>
                <a:latin typeface="Century Gothic"/>
                <a:cs typeface="Century Gothic"/>
              </a:rPr>
              <a:t>Akut başlangıç</a:t>
            </a:r>
            <a:endParaRPr sz="2400" dirty="0">
              <a:solidFill>
                <a:schemeClr val="tx1"/>
              </a:solidFill>
              <a:latin typeface="Century Gothic"/>
              <a:cs typeface="Century Gothic"/>
            </a:endParaRPr>
          </a:p>
          <a:p>
            <a:pPr marL="355600" indent="-342900">
              <a:lnSpc>
                <a:spcPct val="100000"/>
              </a:lnSpc>
              <a:spcBef>
                <a:spcPts val="1000"/>
              </a:spcBef>
              <a:buClr>
                <a:srgbClr val="89D0D5"/>
              </a:buClr>
              <a:buSzPct val="80357"/>
              <a:buFont typeface="Wingdings 3"/>
              <a:buChar char=""/>
              <a:tabLst>
                <a:tab pos="355600" algn="l"/>
              </a:tabLst>
            </a:pPr>
            <a:r>
              <a:rPr lang="tr-TR" sz="2400" dirty="0">
                <a:solidFill>
                  <a:schemeClr val="tx1"/>
                </a:solidFill>
                <a:latin typeface="Century Gothic"/>
                <a:cs typeface="Century Gothic"/>
              </a:rPr>
              <a:t>Sıklığı veya şiddeti giderek artan baş ağrısı</a:t>
            </a:r>
            <a:endParaRPr sz="2400" dirty="0">
              <a:solidFill>
                <a:schemeClr val="tx1"/>
              </a:solidFill>
              <a:latin typeface="Century Gothic"/>
              <a:cs typeface="Century Gothic"/>
            </a:endParaRPr>
          </a:p>
          <a:p>
            <a:pPr marL="354965" indent="-342265">
              <a:lnSpc>
                <a:spcPct val="100000"/>
              </a:lnSpc>
              <a:spcBef>
                <a:spcPts val="994"/>
              </a:spcBef>
              <a:buClr>
                <a:srgbClr val="89D0D5"/>
              </a:buClr>
              <a:buSzPct val="80357"/>
              <a:buFont typeface="Wingdings 3"/>
              <a:buChar char=""/>
              <a:tabLst>
                <a:tab pos="354965" algn="l"/>
              </a:tabLst>
            </a:pPr>
            <a:r>
              <a:rPr lang="tr-TR" sz="2400" dirty="0">
                <a:solidFill>
                  <a:schemeClr val="tx1"/>
                </a:solidFill>
                <a:latin typeface="Century Gothic"/>
                <a:cs typeface="Century Gothic"/>
              </a:rPr>
              <a:t>Yeni başlayan baş ağrısı:</a:t>
            </a:r>
          </a:p>
          <a:p>
            <a:pPr marL="12700">
              <a:lnSpc>
                <a:spcPct val="100000"/>
              </a:lnSpc>
              <a:spcBef>
                <a:spcPts val="994"/>
              </a:spcBef>
              <a:buClr>
                <a:srgbClr val="89D0D5"/>
              </a:buClr>
              <a:buSzPct val="80357"/>
              <a:tabLst>
                <a:tab pos="354965" algn="l"/>
              </a:tabLst>
            </a:pPr>
            <a:r>
              <a:rPr lang="tr-TR" sz="2400" dirty="0">
                <a:solidFill>
                  <a:schemeClr val="tx1"/>
                </a:solidFill>
                <a:latin typeface="Century Gothic"/>
                <a:cs typeface="Century Gothic"/>
              </a:rPr>
              <a:t>    Kanserli hastada</a:t>
            </a:r>
          </a:p>
          <a:p>
            <a:pPr marL="12700">
              <a:lnSpc>
                <a:spcPct val="100000"/>
              </a:lnSpc>
              <a:spcBef>
                <a:spcPts val="994"/>
              </a:spcBef>
              <a:buClr>
                <a:srgbClr val="89D0D5"/>
              </a:buClr>
              <a:buSzPct val="80357"/>
              <a:tabLst>
                <a:tab pos="354965" algn="l"/>
              </a:tabLst>
            </a:pPr>
            <a:r>
              <a:rPr lang="tr-TR" sz="2400" dirty="0">
                <a:solidFill>
                  <a:schemeClr val="tx1"/>
                </a:solidFill>
                <a:latin typeface="Century Gothic"/>
                <a:cs typeface="Century Gothic"/>
              </a:rPr>
              <a:t>    50 yaş üzerinde</a:t>
            </a:r>
          </a:p>
          <a:p>
            <a:pPr marL="12700">
              <a:lnSpc>
                <a:spcPct val="100000"/>
              </a:lnSpc>
              <a:spcBef>
                <a:spcPts val="994"/>
              </a:spcBef>
              <a:buClr>
                <a:srgbClr val="89D0D5"/>
              </a:buClr>
              <a:buSzPct val="80357"/>
              <a:tabLst>
                <a:tab pos="354965" algn="l"/>
              </a:tabLst>
            </a:pPr>
            <a:r>
              <a:rPr lang="tr-TR" sz="2400" dirty="0">
                <a:solidFill>
                  <a:schemeClr val="tx1"/>
                </a:solidFill>
                <a:latin typeface="Century Gothic"/>
                <a:cs typeface="Century Gothic"/>
              </a:rPr>
              <a:t>    Kafa travmasının ardından</a:t>
            </a:r>
            <a:endParaRPr sz="2400" dirty="0">
              <a:solidFill>
                <a:schemeClr val="tx1"/>
              </a:solidFill>
              <a:latin typeface="Century Gothic"/>
              <a:cs typeface="Century Gothic"/>
            </a:endParaRPr>
          </a:p>
          <a:p>
            <a:pPr marL="355600" indent="-342900">
              <a:lnSpc>
                <a:spcPct val="100000"/>
              </a:lnSpc>
              <a:spcBef>
                <a:spcPts val="1010"/>
              </a:spcBef>
              <a:buClr>
                <a:srgbClr val="89D0D5"/>
              </a:buClr>
              <a:buSzPct val="80357"/>
              <a:buFont typeface="Wingdings 3"/>
              <a:buChar char=""/>
              <a:tabLst>
                <a:tab pos="355600" algn="l"/>
              </a:tabLst>
            </a:pPr>
            <a:r>
              <a:rPr lang="tr-TR" sz="2400" dirty="0">
                <a:solidFill>
                  <a:schemeClr val="tx1"/>
                </a:solidFill>
                <a:latin typeface="Century Gothic"/>
                <a:cs typeface="Century Gothic"/>
              </a:rPr>
              <a:t>Egzersizle birlikte ortaya çıkan baş ağrısı(</a:t>
            </a:r>
            <a:r>
              <a:rPr lang="tr-TR" sz="2400" dirty="0" err="1">
                <a:solidFill>
                  <a:schemeClr val="tx1"/>
                </a:solidFill>
                <a:latin typeface="Century Gothic"/>
                <a:cs typeface="Century Gothic"/>
              </a:rPr>
              <a:t>öksürük,efor,cinsel</a:t>
            </a:r>
            <a:r>
              <a:rPr lang="tr-TR" sz="2400" dirty="0">
                <a:solidFill>
                  <a:schemeClr val="tx1"/>
                </a:solidFill>
                <a:latin typeface="Century Gothic"/>
                <a:cs typeface="Century Gothic"/>
              </a:rPr>
              <a:t> aktivite gibi)</a:t>
            </a:r>
            <a:endParaRPr sz="2400" dirty="0">
              <a:solidFill>
                <a:schemeClr val="tx1"/>
              </a:solidFill>
              <a:latin typeface="Century Gothic"/>
              <a:cs typeface="Century Gothic"/>
            </a:endParaRPr>
          </a:p>
          <a:p>
            <a:pPr marL="355600" marR="5080" indent="-343535">
              <a:lnSpc>
                <a:spcPct val="100000"/>
              </a:lnSpc>
              <a:spcBef>
                <a:spcPts val="994"/>
              </a:spcBef>
              <a:buClr>
                <a:srgbClr val="89D0D5"/>
              </a:buClr>
              <a:buSzPct val="80357"/>
              <a:buFont typeface="Wingdings 3"/>
              <a:buChar char=""/>
              <a:tabLst>
                <a:tab pos="355600" algn="l"/>
              </a:tabLst>
            </a:pPr>
            <a:r>
              <a:rPr lang="tr-TR" sz="2400" dirty="0">
                <a:solidFill>
                  <a:schemeClr val="tx1"/>
                </a:solidFill>
                <a:latin typeface="Century Gothic"/>
                <a:cs typeface="Century Gothic"/>
              </a:rPr>
              <a:t>Belirli bir şekle uymayan baş ağrısı</a:t>
            </a:r>
          </a:p>
          <a:p>
            <a:pPr marL="355600" marR="5080" indent="-343535">
              <a:lnSpc>
                <a:spcPct val="100000"/>
              </a:lnSpc>
              <a:spcBef>
                <a:spcPts val="994"/>
              </a:spcBef>
              <a:buClr>
                <a:srgbClr val="89D0D5"/>
              </a:buClr>
              <a:buSzPct val="80357"/>
              <a:buFont typeface="Wingdings 3"/>
              <a:buChar char=""/>
              <a:tabLst>
                <a:tab pos="355600" algn="l"/>
              </a:tabLst>
            </a:pPr>
            <a:r>
              <a:rPr lang="tr-TR" sz="2400" dirty="0">
                <a:solidFill>
                  <a:schemeClr val="tx1"/>
                </a:solidFill>
                <a:latin typeface="Century Gothic"/>
                <a:cs typeface="Century Gothic"/>
              </a:rPr>
              <a:t>Tedaviye yanıt vermeyen baş ağrısı</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1" name="object 3"/>
          <p:cNvSpPr txBox="1"/>
          <p:nvPr/>
        </p:nvSpPr>
        <p:spPr>
          <a:xfrm>
            <a:off x="1143000" y="1143000"/>
            <a:ext cx="7539990" cy="4348626"/>
          </a:xfrm>
          <a:prstGeom prst="rect">
            <a:avLst/>
          </a:prstGeom>
        </p:spPr>
        <p:txBody>
          <a:bodyPr vert="horz" wrap="square" lIns="0" tIns="140970" rIns="0" bIns="0" rtlCol="0">
            <a:spAutoFit/>
          </a:bodyPr>
          <a:lstStyle/>
          <a:p>
            <a:pPr marL="354965" indent="-342265">
              <a:lnSpc>
                <a:spcPct val="100000"/>
              </a:lnSpc>
              <a:spcBef>
                <a:spcPts val="1110"/>
              </a:spcBef>
              <a:buClr>
                <a:srgbClr val="89D0D5"/>
              </a:buClr>
              <a:buSzPct val="80357"/>
              <a:buFont typeface="Wingdings 3"/>
              <a:buChar char=""/>
              <a:tabLst>
                <a:tab pos="354965" algn="l"/>
              </a:tabLst>
            </a:pPr>
            <a:r>
              <a:rPr lang="tr-TR" sz="2400" dirty="0">
                <a:solidFill>
                  <a:schemeClr val="tx1"/>
                </a:solidFill>
                <a:latin typeface="Century Gothic"/>
                <a:cs typeface="Century Gothic"/>
              </a:rPr>
              <a:t>Sabah olan veya uykudan uyandıran baş ağrısı</a:t>
            </a:r>
            <a:endParaRPr sz="2400" dirty="0">
              <a:solidFill>
                <a:schemeClr val="tx1"/>
              </a:solidFill>
              <a:latin typeface="Century Gothic"/>
              <a:cs typeface="Century Gothic"/>
            </a:endParaRPr>
          </a:p>
          <a:p>
            <a:pPr marL="355600" indent="-342900">
              <a:lnSpc>
                <a:spcPct val="100000"/>
              </a:lnSpc>
              <a:spcBef>
                <a:spcPts val="1010"/>
              </a:spcBef>
              <a:buClr>
                <a:srgbClr val="89D0D5"/>
              </a:buClr>
              <a:buSzPct val="80357"/>
              <a:buFont typeface="Wingdings 3"/>
              <a:buChar char=""/>
              <a:tabLst>
                <a:tab pos="355600" algn="l"/>
              </a:tabLst>
            </a:pPr>
            <a:r>
              <a:rPr lang="tr-TR" sz="2400" dirty="0">
                <a:solidFill>
                  <a:schemeClr val="tx1"/>
                </a:solidFill>
                <a:latin typeface="Century Gothic"/>
                <a:cs typeface="Century Gothic"/>
              </a:rPr>
              <a:t>Hiç yer değiştirmeyen baş ağrısı</a:t>
            </a:r>
            <a:endParaRPr sz="2400" dirty="0">
              <a:solidFill>
                <a:schemeClr val="tx1"/>
              </a:solidFill>
              <a:latin typeface="Century Gothic"/>
              <a:cs typeface="Century Gothic"/>
            </a:endParaRPr>
          </a:p>
          <a:p>
            <a:pPr marL="355600" indent="-342900">
              <a:lnSpc>
                <a:spcPct val="100000"/>
              </a:lnSpc>
              <a:spcBef>
                <a:spcPts val="1000"/>
              </a:spcBef>
              <a:buClr>
                <a:srgbClr val="89D0D5"/>
              </a:buClr>
              <a:buSzPct val="80357"/>
              <a:buFont typeface="Wingdings 3"/>
              <a:buChar char=""/>
              <a:tabLst>
                <a:tab pos="355600" algn="l"/>
              </a:tabLst>
            </a:pPr>
            <a:r>
              <a:rPr lang="tr-TR" sz="2400" dirty="0" err="1">
                <a:solidFill>
                  <a:schemeClr val="tx1"/>
                </a:solidFill>
                <a:latin typeface="Century Gothic"/>
                <a:cs typeface="Century Gothic"/>
              </a:rPr>
              <a:t>Alışılmadık,uzun</a:t>
            </a:r>
            <a:r>
              <a:rPr lang="tr-TR" sz="2400" dirty="0">
                <a:solidFill>
                  <a:schemeClr val="tx1"/>
                </a:solidFill>
                <a:latin typeface="Century Gothic"/>
                <a:cs typeface="Century Gothic"/>
              </a:rPr>
              <a:t> süren veya sebat eden </a:t>
            </a:r>
            <a:r>
              <a:rPr lang="tr-TR" sz="2400" dirty="0" err="1">
                <a:solidFill>
                  <a:schemeClr val="tx1"/>
                </a:solidFill>
                <a:latin typeface="Century Gothic"/>
                <a:cs typeface="Century Gothic"/>
              </a:rPr>
              <a:t>aura</a:t>
            </a:r>
            <a:endParaRPr sz="2400" dirty="0">
              <a:solidFill>
                <a:schemeClr val="tx1"/>
              </a:solidFill>
              <a:latin typeface="Century Gothic"/>
              <a:cs typeface="Century Gothic"/>
            </a:endParaRPr>
          </a:p>
          <a:p>
            <a:pPr marL="355600" indent="-342900">
              <a:lnSpc>
                <a:spcPct val="100000"/>
              </a:lnSpc>
              <a:spcBef>
                <a:spcPts val="1010"/>
              </a:spcBef>
              <a:buClr>
                <a:srgbClr val="89D0D5"/>
              </a:buClr>
              <a:buSzPct val="80357"/>
              <a:buFont typeface="Wingdings 3"/>
              <a:buChar char=""/>
              <a:tabLst>
                <a:tab pos="355600" algn="l"/>
              </a:tabLst>
            </a:pPr>
            <a:r>
              <a:rPr lang="tr-TR" sz="2400" dirty="0">
                <a:solidFill>
                  <a:schemeClr val="tx1"/>
                </a:solidFill>
                <a:latin typeface="Century Gothic"/>
                <a:cs typeface="Century Gothic"/>
              </a:rPr>
              <a:t>Eski baş ağrısı özelliklerinde açıklanamayan değişiklik </a:t>
            </a:r>
            <a:endParaRPr sz="2400" dirty="0">
              <a:solidFill>
                <a:schemeClr val="tx1"/>
              </a:solidFill>
              <a:latin typeface="Century Gothic"/>
              <a:cs typeface="Century Gothic"/>
            </a:endParaRPr>
          </a:p>
          <a:p>
            <a:pPr marL="355600" marR="5080" indent="-343535">
              <a:lnSpc>
                <a:spcPct val="100000"/>
              </a:lnSpc>
              <a:spcBef>
                <a:spcPts val="994"/>
              </a:spcBef>
              <a:buClr>
                <a:srgbClr val="89D0D5"/>
              </a:buClr>
              <a:buSzPct val="80357"/>
              <a:buFont typeface="Wingdings 3"/>
              <a:buChar char=""/>
              <a:tabLst>
                <a:tab pos="355600" algn="l"/>
              </a:tabLst>
            </a:pPr>
            <a:r>
              <a:rPr lang="tr-TR" sz="2400" dirty="0">
                <a:solidFill>
                  <a:schemeClr val="tx1"/>
                </a:solidFill>
                <a:latin typeface="Century Gothic"/>
                <a:cs typeface="Century Gothic"/>
              </a:rPr>
              <a:t>Nörolojik başka yakınmaların veya bulguların eşlik ettiği baş ağrısı(</a:t>
            </a:r>
            <a:r>
              <a:rPr lang="tr-TR" sz="2400" dirty="0" err="1">
                <a:solidFill>
                  <a:schemeClr val="tx1"/>
                </a:solidFill>
                <a:latin typeface="Century Gothic"/>
                <a:cs typeface="Century Gothic"/>
              </a:rPr>
              <a:t>ateş,ense</a:t>
            </a:r>
            <a:r>
              <a:rPr lang="tr-TR" sz="2400" dirty="0">
                <a:solidFill>
                  <a:schemeClr val="tx1"/>
                </a:solidFill>
                <a:latin typeface="Century Gothic"/>
                <a:cs typeface="Century Gothic"/>
              </a:rPr>
              <a:t> </a:t>
            </a:r>
            <a:r>
              <a:rPr lang="tr-TR" sz="2400" dirty="0" err="1">
                <a:solidFill>
                  <a:schemeClr val="tx1"/>
                </a:solidFill>
                <a:latin typeface="Century Gothic"/>
                <a:cs typeface="Century Gothic"/>
              </a:rPr>
              <a:t>sertliği,papilödem,görme</a:t>
            </a:r>
            <a:r>
              <a:rPr lang="tr-TR" sz="2400" dirty="0">
                <a:solidFill>
                  <a:schemeClr val="tx1"/>
                </a:solidFill>
                <a:latin typeface="Century Gothic"/>
                <a:cs typeface="Century Gothic"/>
              </a:rPr>
              <a:t> </a:t>
            </a:r>
            <a:r>
              <a:rPr lang="tr-TR" sz="2400" dirty="0" err="1">
                <a:solidFill>
                  <a:schemeClr val="tx1"/>
                </a:solidFill>
                <a:latin typeface="Century Gothic"/>
                <a:cs typeface="Century Gothic"/>
              </a:rPr>
              <a:t>kaybı,epileptik</a:t>
            </a:r>
            <a:r>
              <a:rPr lang="tr-TR" sz="2400" dirty="0">
                <a:solidFill>
                  <a:schemeClr val="tx1"/>
                </a:solidFill>
                <a:latin typeface="Century Gothic"/>
                <a:cs typeface="Century Gothic"/>
              </a:rPr>
              <a:t> </a:t>
            </a:r>
            <a:r>
              <a:rPr lang="tr-TR" sz="2400" dirty="0" err="1">
                <a:solidFill>
                  <a:schemeClr val="tx1"/>
                </a:solidFill>
                <a:latin typeface="Century Gothic"/>
                <a:cs typeface="Century Gothic"/>
              </a:rPr>
              <a:t>nöbet,lateralizan</a:t>
            </a:r>
            <a:r>
              <a:rPr lang="tr-TR" sz="2400" dirty="0">
                <a:solidFill>
                  <a:schemeClr val="tx1"/>
                </a:solidFill>
                <a:latin typeface="Century Gothic"/>
                <a:cs typeface="Century Gothic"/>
              </a:rPr>
              <a:t> </a:t>
            </a:r>
            <a:r>
              <a:rPr lang="tr-TR" sz="2400" dirty="0" err="1">
                <a:solidFill>
                  <a:schemeClr val="tx1"/>
                </a:solidFill>
                <a:latin typeface="Century Gothic"/>
                <a:cs typeface="Century Gothic"/>
              </a:rPr>
              <a:t>bulgular,kafa</a:t>
            </a:r>
            <a:r>
              <a:rPr lang="tr-TR" sz="2400" dirty="0">
                <a:solidFill>
                  <a:schemeClr val="tx1"/>
                </a:solidFill>
                <a:latin typeface="Century Gothic"/>
                <a:cs typeface="Century Gothic"/>
              </a:rPr>
              <a:t> karışıklığı-</a:t>
            </a:r>
            <a:r>
              <a:rPr lang="tr-TR" sz="2400" dirty="0" err="1">
                <a:solidFill>
                  <a:schemeClr val="tx1"/>
                </a:solidFill>
                <a:latin typeface="Century Gothic"/>
                <a:cs typeface="Century Gothic"/>
              </a:rPr>
              <a:t>şaşkınlık,uyku</a:t>
            </a:r>
            <a:r>
              <a:rPr lang="tr-TR" sz="2400" dirty="0">
                <a:solidFill>
                  <a:schemeClr val="tx1"/>
                </a:solidFill>
                <a:latin typeface="Century Gothic"/>
                <a:cs typeface="Century Gothic"/>
              </a:rPr>
              <a:t> hali gibi)</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2" name="object 2"/>
          <p:cNvSpPr txBox="1">
            <a:spLocks noGrp="1"/>
          </p:cNvSpPr>
          <p:nvPr>
            <p:ph type="title"/>
          </p:nvPr>
        </p:nvSpPr>
        <p:spPr>
          <a:xfrm>
            <a:off x="152400" y="0"/>
            <a:ext cx="11193272" cy="1092862"/>
          </a:xfrm>
          <a:prstGeom prst="rect">
            <a:avLst/>
          </a:prstGeom>
        </p:spPr>
        <p:txBody>
          <a:bodyPr vert="horz" wrap="square" lIns="0" tIns="228853" rIns="0" bIns="0" rtlCol="0">
            <a:spAutoFit/>
          </a:bodyPr>
          <a:lstStyle/>
          <a:p>
            <a:pPr marL="238125">
              <a:lnSpc>
                <a:spcPct val="100000"/>
              </a:lnSpc>
              <a:spcBef>
                <a:spcPts val="100"/>
              </a:spcBef>
            </a:pPr>
            <a:r>
              <a:rPr lang="tr-TR" sz="2800" dirty="0">
                <a:solidFill>
                  <a:schemeClr val="tx1"/>
                </a:solidFill>
              </a:rPr>
              <a:t>Baş ağrısının değerlendirilmesinde bazı uyarıcı belirtiler ve bulgular ile inceleme şemaları</a:t>
            </a:r>
            <a:endParaRPr sz="2800" spc="-10" dirty="0">
              <a:solidFill>
                <a:schemeClr val="tx1"/>
              </a:solidFill>
            </a:endParaRPr>
          </a:p>
        </p:txBody>
      </p:sp>
      <p:pic>
        <p:nvPicPr>
          <p:cNvPr id="2097184" name="Resim 4"/>
          <p:cNvPicPr>
            <a:picLocks noChangeAspect="1"/>
          </p:cNvPicPr>
          <p:nvPr/>
        </p:nvPicPr>
        <p:blipFill>
          <a:blip r:embed="rId2"/>
          <a:stretch>
            <a:fillRect/>
          </a:stretch>
        </p:blipFill>
        <p:spPr>
          <a:xfrm>
            <a:off x="420944" y="1295400"/>
            <a:ext cx="11310896" cy="525780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3" name="object 2"/>
          <p:cNvSpPr txBox="1">
            <a:spLocks noGrp="1"/>
          </p:cNvSpPr>
          <p:nvPr>
            <p:ph type="title"/>
          </p:nvPr>
        </p:nvSpPr>
        <p:spPr>
          <a:xfrm>
            <a:off x="499363" y="258826"/>
            <a:ext cx="11193272" cy="838049"/>
          </a:xfrm>
          <a:prstGeom prst="rect">
            <a:avLst/>
          </a:prstGeom>
        </p:spPr>
        <p:txBody>
          <a:bodyPr vert="horz" wrap="square" lIns="0" tIns="220344" rIns="0" bIns="0" rtlCol="0">
            <a:spAutoFit/>
          </a:bodyPr>
          <a:lstStyle/>
          <a:p>
            <a:pPr marL="238125">
              <a:lnSpc>
                <a:spcPct val="100000"/>
              </a:lnSpc>
              <a:spcBef>
                <a:spcPts val="95"/>
              </a:spcBef>
            </a:pPr>
            <a:r>
              <a:rPr sz="4000" dirty="0">
                <a:solidFill>
                  <a:schemeClr val="tx1"/>
                </a:solidFill>
              </a:rPr>
              <a:t>Baş</a:t>
            </a:r>
            <a:r>
              <a:rPr sz="4000" spc="-100" dirty="0">
                <a:solidFill>
                  <a:schemeClr val="tx1"/>
                </a:solidFill>
              </a:rPr>
              <a:t> </a:t>
            </a:r>
            <a:r>
              <a:rPr sz="4000" dirty="0">
                <a:solidFill>
                  <a:schemeClr val="tx1"/>
                </a:solidFill>
              </a:rPr>
              <a:t>Ağrılı</a:t>
            </a:r>
            <a:r>
              <a:rPr sz="4000" spc="-100" dirty="0">
                <a:solidFill>
                  <a:schemeClr val="tx1"/>
                </a:solidFill>
              </a:rPr>
              <a:t> </a:t>
            </a:r>
            <a:r>
              <a:rPr sz="4000" dirty="0">
                <a:solidFill>
                  <a:schemeClr val="tx1"/>
                </a:solidFill>
              </a:rPr>
              <a:t>hastaya</a:t>
            </a:r>
            <a:r>
              <a:rPr sz="4000" spc="-105" dirty="0">
                <a:solidFill>
                  <a:schemeClr val="tx1"/>
                </a:solidFill>
              </a:rPr>
              <a:t> </a:t>
            </a:r>
            <a:r>
              <a:rPr sz="4000" spc="-10" dirty="0">
                <a:solidFill>
                  <a:schemeClr val="tx1"/>
                </a:solidFill>
              </a:rPr>
              <a:t>yaklaşım</a:t>
            </a:r>
            <a:endParaRPr sz="4000" dirty="0">
              <a:solidFill>
                <a:schemeClr val="tx1"/>
              </a:solidFill>
            </a:endParaRPr>
          </a:p>
        </p:txBody>
      </p:sp>
      <p:sp>
        <p:nvSpPr>
          <p:cNvPr id="1048654" name="object 3"/>
          <p:cNvSpPr txBox="1"/>
          <p:nvPr/>
        </p:nvSpPr>
        <p:spPr>
          <a:xfrm>
            <a:off x="1182116" y="1443847"/>
            <a:ext cx="9311005" cy="4448654"/>
          </a:xfrm>
          <a:prstGeom prst="rect">
            <a:avLst/>
          </a:prstGeom>
        </p:spPr>
        <p:txBody>
          <a:bodyPr vert="horz" wrap="square" lIns="0" tIns="113030" rIns="0" bIns="0" rtlCol="0">
            <a:spAutoFit/>
          </a:bodyPr>
          <a:lstStyle/>
          <a:p>
            <a:pPr marL="12700">
              <a:lnSpc>
                <a:spcPct val="100000"/>
              </a:lnSpc>
              <a:spcBef>
                <a:spcPts val="890"/>
              </a:spcBef>
            </a:pPr>
            <a:r>
              <a:rPr sz="3200" b="1" dirty="0">
                <a:solidFill>
                  <a:schemeClr val="tx1"/>
                </a:solidFill>
                <a:latin typeface="Century Gothic"/>
                <a:cs typeface="Century Gothic"/>
              </a:rPr>
              <a:t>Hasta</a:t>
            </a:r>
            <a:r>
              <a:rPr sz="3200" b="1" spc="-20" dirty="0">
                <a:solidFill>
                  <a:schemeClr val="tx1"/>
                </a:solidFill>
                <a:latin typeface="Century Gothic"/>
                <a:cs typeface="Century Gothic"/>
              </a:rPr>
              <a:t> </a:t>
            </a:r>
            <a:r>
              <a:rPr sz="3200" b="1" spc="-10" dirty="0">
                <a:solidFill>
                  <a:schemeClr val="tx1"/>
                </a:solidFill>
                <a:latin typeface="Century Gothic"/>
                <a:cs typeface="Century Gothic"/>
              </a:rPr>
              <a:t>özellikleri</a:t>
            </a:r>
            <a:endParaRPr sz="3200" dirty="0">
              <a:solidFill>
                <a:schemeClr val="tx1"/>
              </a:solidFill>
              <a:latin typeface="Century Gothic"/>
              <a:cs typeface="Century Gothic"/>
            </a:endParaRPr>
          </a:p>
          <a:p>
            <a:pPr marL="355600" indent="-342900">
              <a:lnSpc>
                <a:spcPct val="100000"/>
              </a:lnSpc>
              <a:spcBef>
                <a:spcPts val="975"/>
              </a:spcBef>
              <a:buClr>
                <a:srgbClr val="89D0D5"/>
              </a:buClr>
              <a:buSzPct val="79687"/>
              <a:buFont typeface="Wingdings 3"/>
              <a:buChar char=""/>
              <a:tabLst>
                <a:tab pos="355600" algn="l"/>
              </a:tabLst>
            </a:pPr>
            <a:r>
              <a:rPr sz="3200" dirty="0">
                <a:solidFill>
                  <a:schemeClr val="tx1"/>
                </a:solidFill>
                <a:latin typeface="Century Gothic"/>
                <a:cs typeface="Century Gothic"/>
              </a:rPr>
              <a:t>Baş</a:t>
            </a:r>
            <a:r>
              <a:rPr sz="3200" spc="-100" dirty="0">
                <a:solidFill>
                  <a:schemeClr val="tx1"/>
                </a:solidFill>
                <a:latin typeface="Century Gothic"/>
                <a:cs typeface="Century Gothic"/>
              </a:rPr>
              <a:t> </a:t>
            </a:r>
            <a:r>
              <a:rPr sz="3200" dirty="0">
                <a:solidFill>
                  <a:schemeClr val="tx1"/>
                </a:solidFill>
                <a:latin typeface="Century Gothic"/>
                <a:cs typeface="Century Gothic"/>
              </a:rPr>
              <a:t>ağrısının</a:t>
            </a:r>
            <a:r>
              <a:rPr sz="3200" spc="-95" dirty="0">
                <a:solidFill>
                  <a:schemeClr val="tx1"/>
                </a:solidFill>
                <a:latin typeface="Century Gothic"/>
                <a:cs typeface="Century Gothic"/>
              </a:rPr>
              <a:t> </a:t>
            </a:r>
            <a:r>
              <a:rPr sz="4000" b="1" dirty="0">
                <a:solidFill>
                  <a:srgbClr val="EA6212"/>
                </a:solidFill>
                <a:latin typeface="Century Gothic"/>
                <a:cs typeface="Century Gothic"/>
              </a:rPr>
              <a:t>‘başlangıç</a:t>
            </a:r>
            <a:r>
              <a:rPr sz="4000" b="1" spc="-110" dirty="0">
                <a:solidFill>
                  <a:srgbClr val="EA6212"/>
                </a:solidFill>
                <a:latin typeface="Century Gothic"/>
                <a:cs typeface="Century Gothic"/>
              </a:rPr>
              <a:t> </a:t>
            </a:r>
            <a:r>
              <a:rPr sz="4000" b="1" spc="-10" dirty="0">
                <a:solidFill>
                  <a:srgbClr val="EA6212"/>
                </a:solidFill>
                <a:latin typeface="Century Gothic"/>
                <a:cs typeface="Century Gothic"/>
              </a:rPr>
              <a:t>yaşı’</a:t>
            </a:r>
            <a:endParaRPr sz="4000" dirty="0">
              <a:latin typeface="Century Gothic"/>
              <a:cs typeface="Century Gothic"/>
            </a:endParaRPr>
          </a:p>
          <a:p>
            <a:pPr marL="354965" indent="-342265">
              <a:lnSpc>
                <a:spcPct val="100000"/>
              </a:lnSpc>
              <a:spcBef>
                <a:spcPts val="1019"/>
              </a:spcBef>
              <a:buClr>
                <a:srgbClr val="89D0D5"/>
              </a:buClr>
              <a:buSzPct val="80357"/>
              <a:buFont typeface="Wingdings 3"/>
              <a:buChar char=""/>
              <a:tabLst>
                <a:tab pos="354965" algn="l"/>
              </a:tabLst>
            </a:pPr>
            <a:r>
              <a:rPr sz="2800" dirty="0" smtClean="0">
                <a:solidFill>
                  <a:schemeClr val="tx1"/>
                </a:solidFill>
                <a:latin typeface="Century Gothic"/>
                <a:cs typeface="Century Gothic"/>
              </a:rPr>
              <a:t>Et</a:t>
            </a:r>
            <a:r>
              <a:rPr lang="tr-TR" sz="2800" dirty="0" smtClean="0">
                <a:solidFill>
                  <a:schemeClr val="tx1"/>
                </a:solidFill>
                <a:latin typeface="Century Gothic"/>
                <a:cs typeface="Century Gothic"/>
              </a:rPr>
              <a:t>i</a:t>
            </a:r>
            <a:r>
              <a:rPr sz="2800" dirty="0" err="1" smtClean="0">
                <a:solidFill>
                  <a:schemeClr val="tx1"/>
                </a:solidFill>
                <a:latin typeface="Century Gothic"/>
                <a:cs typeface="Century Gothic"/>
              </a:rPr>
              <a:t>yoloji</a:t>
            </a:r>
            <a:r>
              <a:rPr sz="2800" spc="-75" dirty="0" smtClean="0">
                <a:solidFill>
                  <a:schemeClr val="tx1"/>
                </a:solidFill>
                <a:latin typeface="Century Gothic"/>
                <a:cs typeface="Century Gothic"/>
              </a:rPr>
              <a:t> </a:t>
            </a:r>
            <a:r>
              <a:rPr sz="2800" dirty="0">
                <a:solidFill>
                  <a:schemeClr val="tx1"/>
                </a:solidFill>
                <a:latin typeface="Century Gothic"/>
                <a:cs typeface="Century Gothic"/>
              </a:rPr>
              <a:t>yaşa</a:t>
            </a:r>
            <a:r>
              <a:rPr sz="2800" spc="-60" dirty="0">
                <a:solidFill>
                  <a:schemeClr val="tx1"/>
                </a:solidFill>
                <a:latin typeface="Century Gothic"/>
                <a:cs typeface="Century Gothic"/>
              </a:rPr>
              <a:t> </a:t>
            </a:r>
            <a:r>
              <a:rPr sz="2800" dirty="0">
                <a:solidFill>
                  <a:schemeClr val="tx1"/>
                </a:solidFill>
                <a:latin typeface="Century Gothic"/>
                <a:cs typeface="Century Gothic"/>
              </a:rPr>
              <a:t>göre</a:t>
            </a:r>
            <a:r>
              <a:rPr sz="2800" spc="-60" dirty="0">
                <a:solidFill>
                  <a:schemeClr val="tx1"/>
                </a:solidFill>
                <a:latin typeface="Century Gothic"/>
                <a:cs typeface="Century Gothic"/>
              </a:rPr>
              <a:t> </a:t>
            </a:r>
            <a:r>
              <a:rPr sz="2800" dirty="0">
                <a:solidFill>
                  <a:schemeClr val="tx1"/>
                </a:solidFill>
                <a:latin typeface="Century Gothic"/>
                <a:cs typeface="Century Gothic"/>
              </a:rPr>
              <a:t>farklılık</a:t>
            </a:r>
            <a:r>
              <a:rPr sz="2800" spc="-80" dirty="0">
                <a:solidFill>
                  <a:schemeClr val="tx1"/>
                </a:solidFill>
                <a:latin typeface="Century Gothic"/>
                <a:cs typeface="Century Gothic"/>
              </a:rPr>
              <a:t> </a:t>
            </a:r>
            <a:r>
              <a:rPr sz="2800" spc="-10" dirty="0">
                <a:solidFill>
                  <a:schemeClr val="tx1"/>
                </a:solidFill>
                <a:latin typeface="Century Gothic"/>
                <a:cs typeface="Century Gothic"/>
              </a:rPr>
              <a:t>gösterir</a:t>
            </a:r>
            <a:endParaRPr sz="2800" dirty="0">
              <a:solidFill>
                <a:schemeClr val="tx1"/>
              </a:solidFill>
              <a:latin typeface="Century Gothic"/>
              <a:cs typeface="Century Gothic"/>
            </a:endParaRPr>
          </a:p>
          <a:p>
            <a:pPr marL="12700" marR="238125">
              <a:lnSpc>
                <a:spcPct val="100000"/>
              </a:lnSpc>
              <a:spcBef>
                <a:spcPts val="1000"/>
              </a:spcBef>
            </a:pPr>
            <a:r>
              <a:rPr sz="2800" dirty="0">
                <a:solidFill>
                  <a:schemeClr val="tx1"/>
                </a:solidFill>
                <a:latin typeface="Century Gothic"/>
                <a:cs typeface="Century Gothic"/>
              </a:rPr>
              <a:t>***</a:t>
            </a:r>
            <a:r>
              <a:rPr sz="2800" spc="-60" dirty="0">
                <a:solidFill>
                  <a:schemeClr val="tx1"/>
                </a:solidFill>
                <a:latin typeface="Century Gothic"/>
                <a:cs typeface="Century Gothic"/>
              </a:rPr>
              <a:t> </a:t>
            </a:r>
            <a:r>
              <a:rPr sz="2800" dirty="0">
                <a:solidFill>
                  <a:schemeClr val="tx1"/>
                </a:solidFill>
                <a:latin typeface="Century Gothic"/>
                <a:cs typeface="Century Gothic"/>
              </a:rPr>
              <a:t>Primer</a:t>
            </a:r>
            <a:r>
              <a:rPr sz="2800" spc="-60" dirty="0">
                <a:solidFill>
                  <a:schemeClr val="tx1"/>
                </a:solidFill>
                <a:latin typeface="Century Gothic"/>
                <a:cs typeface="Century Gothic"/>
              </a:rPr>
              <a:t> </a:t>
            </a:r>
            <a:r>
              <a:rPr sz="2800" dirty="0">
                <a:solidFill>
                  <a:schemeClr val="tx1"/>
                </a:solidFill>
                <a:latin typeface="Century Gothic"/>
                <a:cs typeface="Century Gothic"/>
              </a:rPr>
              <a:t>baş</a:t>
            </a:r>
            <a:r>
              <a:rPr sz="2800" spc="-45" dirty="0">
                <a:solidFill>
                  <a:schemeClr val="tx1"/>
                </a:solidFill>
                <a:latin typeface="Century Gothic"/>
                <a:cs typeface="Century Gothic"/>
              </a:rPr>
              <a:t> </a:t>
            </a:r>
            <a:r>
              <a:rPr sz="2800" dirty="0">
                <a:solidFill>
                  <a:schemeClr val="tx1"/>
                </a:solidFill>
                <a:latin typeface="Century Gothic"/>
                <a:cs typeface="Century Gothic"/>
              </a:rPr>
              <a:t>ağrısı</a:t>
            </a:r>
            <a:r>
              <a:rPr sz="2800" spc="-35" dirty="0">
                <a:solidFill>
                  <a:schemeClr val="tx1"/>
                </a:solidFill>
                <a:latin typeface="Century Gothic"/>
                <a:cs typeface="Century Gothic"/>
              </a:rPr>
              <a:t> </a:t>
            </a:r>
            <a:r>
              <a:rPr sz="2800" spc="-10" dirty="0">
                <a:solidFill>
                  <a:schemeClr val="tx1"/>
                </a:solidFill>
                <a:latin typeface="Century Gothic"/>
                <a:cs typeface="Century Gothic"/>
              </a:rPr>
              <a:t>----</a:t>
            </a:r>
            <a:r>
              <a:rPr sz="2800" dirty="0">
                <a:solidFill>
                  <a:schemeClr val="tx1"/>
                </a:solidFill>
                <a:latin typeface="Century Gothic"/>
                <a:cs typeface="Century Gothic"/>
              </a:rPr>
              <a:t>-</a:t>
            </a:r>
            <a:r>
              <a:rPr sz="2800" spc="-50" dirty="0">
                <a:solidFill>
                  <a:schemeClr val="tx1"/>
                </a:solidFill>
                <a:latin typeface="Century Gothic"/>
                <a:cs typeface="Century Gothic"/>
              </a:rPr>
              <a:t> </a:t>
            </a:r>
            <a:r>
              <a:rPr sz="2800" dirty="0">
                <a:solidFill>
                  <a:schemeClr val="tx1"/>
                </a:solidFill>
                <a:latin typeface="Century Gothic"/>
                <a:cs typeface="Century Gothic"/>
              </a:rPr>
              <a:t>çocukluk</a:t>
            </a:r>
            <a:r>
              <a:rPr sz="2800" spc="-60" dirty="0">
                <a:solidFill>
                  <a:schemeClr val="tx1"/>
                </a:solidFill>
                <a:latin typeface="Century Gothic"/>
                <a:cs typeface="Century Gothic"/>
              </a:rPr>
              <a:t> </a:t>
            </a:r>
            <a:r>
              <a:rPr sz="2800" dirty="0">
                <a:solidFill>
                  <a:schemeClr val="tx1"/>
                </a:solidFill>
                <a:latin typeface="Century Gothic"/>
                <a:cs typeface="Century Gothic"/>
              </a:rPr>
              <a:t>veya</a:t>
            </a:r>
            <a:r>
              <a:rPr sz="2800" spc="-45" dirty="0">
                <a:solidFill>
                  <a:schemeClr val="tx1"/>
                </a:solidFill>
                <a:latin typeface="Century Gothic"/>
                <a:cs typeface="Century Gothic"/>
              </a:rPr>
              <a:t> </a:t>
            </a:r>
            <a:r>
              <a:rPr sz="2800" dirty="0">
                <a:solidFill>
                  <a:schemeClr val="tx1"/>
                </a:solidFill>
                <a:latin typeface="Century Gothic"/>
                <a:cs typeface="Century Gothic"/>
              </a:rPr>
              <a:t>genç</a:t>
            </a:r>
            <a:r>
              <a:rPr sz="2800" spc="-35" dirty="0">
                <a:solidFill>
                  <a:schemeClr val="tx1"/>
                </a:solidFill>
                <a:latin typeface="Century Gothic"/>
                <a:cs typeface="Century Gothic"/>
              </a:rPr>
              <a:t> </a:t>
            </a:r>
            <a:r>
              <a:rPr sz="2800" spc="-10" dirty="0">
                <a:solidFill>
                  <a:schemeClr val="tx1"/>
                </a:solidFill>
                <a:latin typeface="Century Gothic"/>
                <a:cs typeface="Century Gothic"/>
              </a:rPr>
              <a:t>erişkinlik yaşlar</a:t>
            </a:r>
            <a:endParaRPr sz="2800" dirty="0">
              <a:solidFill>
                <a:schemeClr val="tx1"/>
              </a:solidFill>
              <a:latin typeface="Century Gothic"/>
              <a:cs typeface="Century Gothic"/>
            </a:endParaRPr>
          </a:p>
          <a:p>
            <a:pPr marL="12700" marR="5080">
              <a:lnSpc>
                <a:spcPct val="100000"/>
              </a:lnSpc>
              <a:spcBef>
                <a:spcPts val="1005"/>
              </a:spcBef>
            </a:pPr>
            <a:r>
              <a:rPr sz="2800" dirty="0">
                <a:solidFill>
                  <a:schemeClr val="tx1"/>
                </a:solidFill>
                <a:latin typeface="Century Gothic"/>
                <a:cs typeface="Century Gothic"/>
              </a:rPr>
              <a:t>***</a:t>
            </a:r>
            <a:r>
              <a:rPr sz="2800" spc="-70" dirty="0">
                <a:solidFill>
                  <a:schemeClr val="tx1"/>
                </a:solidFill>
                <a:latin typeface="Century Gothic"/>
                <a:cs typeface="Century Gothic"/>
              </a:rPr>
              <a:t> </a:t>
            </a:r>
            <a:r>
              <a:rPr sz="2800" dirty="0">
                <a:solidFill>
                  <a:schemeClr val="tx1"/>
                </a:solidFill>
                <a:latin typeface="Century Gothic"/>
                <a:cs typeface="Century Gothic"/>
              </a:rPr>
              <a:t>50</a:t>
            </a:r>
            <a:r>
              <a:rPr sz="2800" spc="-60" dirty="0">
                <a:solidFill>
                  <a:schemeClr val="tx1"/>
                </a:solidFill>
                <a:latin typeface="Century Gothic"/>
                <a:cs typeface="Century Gothic"/>
              </a:rPr>
              <a:t> </a:t>
            </a:r>
            <a:r>
              <a:rPr sz="2800" dirty="0">
                <a:solidFill>
                  <a:schemeClr val="tx1"/>
                </a:solidFill>
                <a:latin typeface="Century Gothic"/>
                <a:cs typeface="Century Gothic"/>
              </a:rPr>
              <a:t>yaşından</a:t>
            </a:r>
            <a:r>
              <a:rPr sz="2800" spc="-30" dirty="0">
                <a:solidFill>
                  <a:schemeClr val="tx1"/>
                </a:solidFill>
                <a:latin typeface="Century Gothic"/>
                <a:cs typeface="Century Gothic"/>
              </a:rPr>
              <a:t> </a:t>
            </a:r>
            <a:r>
              <a:rPr sz="2800" dirty="0">
                <a:solidFill>
                  <a:schemeClr val="tx1"/>
                </a:solidFill>
                <a:latin typeface="Century Gothic"/>
                <a:cs typeface="Century Gothic"/>
              </a:rPr>
              <a:t>sonra</a:t>
            </a:r>
            <a:r>
              <a:rPr sz="2800" spc="-55" dirty="0">
                <a:solidFill>
                  <a:schemeClr val="tx1"/>
                </a:solidFill>
                <a:latin typeface="Century Gothic"/>
                <a:cs typeface="Century Gothic"/>
              </a:rPr>
              <a:t> </a:t>
            </a:r>
            <a:r>
              <a:rPr sz="2800" dirty="0">
                <a:solidFill>
                  <a:schemeClr val="tx1"/>
                </a:solidFill>
                <a:latin typeface="Century Gothic"/>
                <a:cs typeface="Century Gothic"/>
              </a:rPr>
              <a:t>başlayan</a:t>
            </a:r>
            <a:r>
              <a:rPr sz="2800" spc="-25" dirty="0">
                <a:solidFill>
                  <a:schemeClr val="tx1"/>
                </a:solidFill>
                <a:latin typeface="Century Gothic"/>
                <a:cs typeface="Century Gothic"/>
              </a:rPr>
              <a:t> </a:t>
            </a:r>
            <a:r>
              <a:rPr sz="2800" dirty="0">
                <a:solidFill>
                  <a:schemeClr val="tx1"/>
                </a:solidFill>
                <a:latin typeface="Century Gothic"/>
                <a:cs typeface="Century Gothic"/>
              </a:rPr>
              <a:t>baş</a:t>
            </a:r>
            <a:r>
              <a:rPr sz="2800" spc="-65" dirty="0">
                <a:solidFill>
                  <a:schemeClr val="tx1"/>
                </a:solidFill>
                <a:latin typeface="Century Gothic"/>
                <a:cs typeface="Century Gothic"/>
              </a:rPr>
              <a:t> </a:t>
            </a:r>
            <a:r>
              <a:rPr sz="2800" spc="-20" dirty="0">
                <a:solidFill>
                  <a:schemeClr val="tx1"/>
                </a:solidFill>
                <a:latin typeface="Century Gothic"/>
                <a:cs typeface="Century Gothic"/>
              </a:rPr>
              <a:t>ağrısı-</a:t>
            </a:r>
            <a:r>
              <a:rPr sz="2800" spc="-10" dirty="0">
                <a:solidFill>
                  <a:schemeClr val="tx1"/>
                </a:solidFill>
                <a:latin typeface="Century Gothic"/>
                <a:cs typeface="Century Gothic"/>
              </a:rPr>
              <a:t>---</a:t>
            </a:r>
            <a:r>
              <a:rPr sz="2800" dirty="0">
                <a:solidFill>
                  <a:schemeClr val="tx1"/>
                </a:solidFill>
                <a:latin typeface="Century Gothic"/>
                <a:cs typeface="Century Gothic"/>
              </a:rPr>
              <a:t>-</a:t>
            </a:r>
            <a:r>
              <a:rPr sz="2800" spc="-45" dirty="0">
                <a:solidFill>
                  <a:schemeClr val="tx1"/>
                </a:solidFill>
                <a:latin typeface="Century Gothic"/>
                <a:cs typeface="Century Gothic"/>
              </a:rPr>
              <a:t> </a:t>
            </a:r>
            <a:r>
              <a:rPr sz="2800" spc="-10" dirty="0">
                <a:solidFill>
                  <a:schemeClr val="tx1"/>
                </a:solidFill>
                <a:latin typeface="Century Gothic"/>
                <a:cs typeface="Century Gothic"/>
              </a:rPr>
              <a:t>sekonder nedenler</a:t>
            </a:r>
            <a:endParaRPr sz="2800" dirty="0">
              <a:solidFill>
                <a:schemeClr val="tx1"/>
              </a:solidFill>
              <a:latin typeface="Century Gothic"/>
              <a:cs typeface="Century Gothic"/>
            </a:endParaRPr>
          </a:p>
          <a:p>
            <a:pPr marL="355600" indent="-342900">
              <a:lnSpc>
                <a:spcPct val="100000"/>
              </a:lnSpc>
              <a:spcBef>
                <a:spcPts val="1000"/>
              </a:spcBef>
              <a:buClr>
                <a:srgbClr val="89D0D5"/>
              </a:buClr>
              <a:buSzPct val="80357"/>
              <a:buFont typeface="Wingdings 3"/>
              <a:buChar char=""/>
              <a:tabLst>
                <a:tab pos="355600" algn="l"/>
              </a:tabLst>
            </a:pPr>
            <a:r>
              <a:rPr sz="2800" dirty="0">
                <a:solidFill>
                  <a:schemeClr val="tx1"/>
                </a:solidFill>
                <a:latin typeface="Century Gothic"/>
                <a:cs typeface="Century Gothic"/>
              </a:rPr>
              <a:t>Yaşlı</a:t>
            </a:r>
            <a:r>
              <a:rPr sz="2800" spc="-100" dirty="0">
                <a:solidFill>
                  <a:schemeClr val="tx1"/>
                </a:solidFill>
                <a:latin typeface="Century Gothic"/>
                <a:cs typeface="Century Gothic"/>
              </a:rPr>
              <a:t> </a:t>
            </a:r>
            <a:r>
              <a:rPr sz="2800" dirty="0">
                <a:solidFill>
                  <a:schemeClr val="tx1"/>
                </a:solidFill>
                <a:latin typeface="Century Gothic"/>
                <a:cs typeface="Century Gothic"/>
              </a:rPr>
              <a:t>hastalarda</a:t>
            </a:r>
            <a:r>
              <a:rPr sz="2800" spc="-40" dirty="0">
                <a:solidFill>
                  <a:schemeClr val="tx1"/>
                </a:solidFill>
                <a:latin typeface="Century Gothic"/>
                <a:cs typeface="Century Gothic"/>
              </a:rPr>
              <a:t> </a:t>
            </a:r>
            <a:r>
              <a:rPr sz="2800" spc="-10" dirty="0">
                <a:solidFill>
                  <a:schemeClr val="tx1"/>
                </a:solidFill>
                <a:latin typeface="Century Gothic"/>
                <a:cs typeface="Century Gothic"/>
              </a:rPr>
              <a:t>------</a:t>
            </a:r>
            <a:r>
              <a:rPr sz="2800" dirty="0">
                <a:solidFill>
                  <a:schemeClr val="tx1"/>
                </a:solidFill>
                <a:latin typeface="Century Gothic"/>
                <a:cs typeface="Century Gothic"/>
              </a:rPr>
              <a:t>-</a:t>
            </a:r>
            <a:r>
              <a:rPr sz="2800" spc="-80" dirty="0">
                <a:solidFill>
                  <a:schemeClr val="tx1"/>
                </a:solidFill>
                <a:latin typeface="Century Gothic"/>
                <a:cs typeface="Century Gothic"/>
              </a:rPr>
              <a:t> </a:t>
            </a:r>
            <a:r>
              <a:rPr sz="2800" dirty="0">
                <a:solidFill>
                  <a:schemeClr val="tx1"/>
                </a:solidFill>
                <a:latin typeface="Century Gothic"/>
                <a:cs typeface="Century Gothic"/>
              </a:rPr>
              <a:t>komorbid</a:t>
            </a:r>
            <a:r>
              <a:rPr sz="2800" spc="-100" dirty="0">
                <a:solidFill>
                  <a:schemeClr val="tx1"/>
                </a:solidFill>
                <a:latin typeface="Century Gothic"/>
                <a:cs typeface="Century Gothic"/>
              </a:rPr>
              <a:t> </a:t>
            </a:r>
            <a:r>
              <a:rPr sz="2800" spc="-10" dirty="0">
                <a:solidFill>
                  <a:schemeClr val="tx1"/>
                </a:solidFill>
                <a:latin typeface="Century Gothic"/>
                <a:cs typeface="Century Gothic"/>
              </a:rPr>
              <a:t>durumlar</a:t>
            </a:r>
            <a:endParaRPr sz="2800" dirty="0">
              <a:solidFill>
                <a:schemeClr val="tx1"/>
              </a:solidFill>
              <a:latin typeface="Century Gothic"/>
              <a:cs typeface="Century Gothic"/>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8" name="object 2"/>
          <p:cNvSpPr txBox="1">
            <a:spLocks noGrp="1"/>
          </p:cNvSpPr>
          <p:nvPr>
            <p:ph type="title"/>
          </p:nvPr>
        </p:nvSpPr>
        <p:spPr>
          <a:xfrm>
            <a:off x="329590" y="408178"/>
            <a:ext cx="6730365" cy="627736"/>
          </a:xfrm>
          <a:prstGeom prst="rect">
            <a:avLst/>
          </a:prstGeom>
        </p:spPr>
        <p:txBody>
          <a:bodyPr vert="horz" wrap="square" lIns="0" tIns="12065" rIns="0" bIns="0" rtlCol="0">
            <a:spAutoFit/>
          </a:bodyPr>
          <a:lstStyle/>
          <a:p>
            <a:pPr marL="12700">
              <a:lnSpc>
                <a:spcPct val="100000"/>
              </a:lnSpc>
              <a:spcBef>
                <a:spcPts val="95"/>
              </a:spcBef>
            </a:pPr>
            <a:r>
              <a:rPr sz="4000" dirty="0">
                <a:solidFill>
                  <a:schemeClr val="tx1"/>
                </a:solidFill>
              </a:rPr>
              <a:t>Baş</a:t>
            </a:r>
            <a:r>
              <a:rPr sz="4000" spc="-100" dirty="0">
                <a:solidFill>
                  <a:schemeClr val="tx1"/>
                </a:solidFill>
              </a:rPr>
              <a:t> </a:t>
            </a:r>
            <a:r>
              <a:rPr sz="4000" dirty="0">
                <a:solidFill>
                  <a:schemeClr val="tx1"/>
                </a:solidFill>
              </a:rPr>
              <a:t>Ağrılı</a:t>
            </a:r>
            <a:r>
              <a:rPr sz="4000" spc="-100" dirty="0">
                <a:solidFill>
                  <a:schemeClr val="tx1"/>
                </a:solidFill>
              </a:rPr>
              <a:t> </a:t>
            </a:r>
            <a:r>
              <a:rPr sz="4000" dirty="0">
                <a:solidFill>
                  <a:schemeClr val="tx1"/>
                </a:solidFill>
              </a:rPr>
              <a:t>hastaya</a:t>
            </a:r>
            <a:r>
              <a:rPr sz="4000" spc="-105" dirty="0">
                <a:solidFill>
                  <a:schemeClr val="tx1"/>
                </a:solidFill>
              </a:rPr>
              <a:t> </a:t>
            </a:r>
            <a:r>
              <a:rPr sz="4000" spc="-10" dirty="0">
                <a:solidFill>
                  <a:schemeClr val="tx1"/>
                </a:solidFill>
              </a:rPr>
              <a:t>yaklaşım</a:t>
            </a:r>
            <a:endParaRPr sz="4000" dirty="0">
              <a:solidFill>
                <a:schemeClr val="tx1"/>
              </a:solidFill>
            </a:endParaRPr>
          </a:p>
        </p:txBody>
      </p:sp>
      <p:sp>
        <p:nvSpPr>
          <p:cNvPr id="1048659" name="object 3"/>
          <p:cNvSpPr txBox="1"/>
          <p:nvPr/>
        </p:nvSpPr>
        <p:spPr>
          <a:xfrm>
            <a:off x="477418" y="1163225"/>
            <a:ext cx="10777220" cy="4580612"/>
          </a:xfrm>
          <a:prstGeom prst="rect">
            <a:avLst/>
          </a:prstGeom>
        </p:spPr>
        <p:txBody>
          <a:bodyPr vert="horz" wrap="square" lIns="0" tIns="113664" rIns="0" bIns="0" rtlCol="0">
            <a:spAutoFit/>
          </a:bodyPr>
          <a:lstStyle/>
          <a:p>
            <a:pPr marL="12700" algn="just">
              <a:lnSpc>
                <a:spcPct val="100000"/>
              </a:lnSpc>
              <a:spcBef>
                <a:spcPts val="894"/>
              </a:spcBef>
            </a:pPr>
            <a:r>
              <a:rPr sz="3200" b="1" dirty="0">
                <a:solidFill>
                  <a:schemeClr val="tx1"/>
                </a:solidFill>
                <a:latin typeface="Century Gothic"/>
                <a:cs typeface="Century Gothic"/>
              </a:rPr>
              <a:t>Hastanın</a:t>
            </a:r>
            <a:r>
              <a:rPr sz="3200" b="1" spc="-20" dirty="0">
                <a:solidFill>
                  <a:schemeClr val="tx1"/>
                </a:solidFill>
                <a:latin typeface="Century Gothic"/>
                <a:cs typeface="Century Gothic"/>
              </a:rPr>
              <a:t> </a:t>
            </a:r>
            <a:r>
              <a:rPr sz="3200" b="1" spc="-10" dirty="0">
                <a:solidFill>
                  <a:schemeClr val="tx1"/>
                </a:solidFill>
                <a:latin typeface="Century Gothic"/>
                <a:cs typeface="Century Gothic"/>
              </a:rPr>
              <a:t>özellikleri:</a:t>
            </a:r>
            <a:endParaRPr sz="3200" dirty="0">
              <a:solidFill>
                <a:schemeClr val="tx1"/>
              </a:solidFill>
              <a:latin typeface="Century Gothic"/>
              <a:cs typeface="Century Gothic"/>
            </a:endParaRPr>
          </a:p>
          <a:p>
            <a:pPr marL="455930" indent="-443230" algn="just">
              <a:lnSpc>
                <a:spcPct val="100000"/>
              </a:lnSpc>
              <a:spcBef>
                <a:spcPts val="990"/>
              </a:spcBef>
              <a:buClr>
                <a:srgbClr val="89D0D5"/>
              </a:buClr>
              <a:buSzPct val="56250"/>
              <a:buFont typeface="Wingdings 3"/>
              <a:buChar char=""/>
              <a:tabLst>
                <a:tab pos="455930" algn="l"/>
              </a:tabLst>
            </a:pPr>
            <a:r>
              <a:rPr sz="4000" b="1" spc="-10" dirty="0">
                <a:solidFill>
                  <a:srgbClr val="EA6212"/>
                </a:solidFill>
                <a:latin typeface="Century Gothic"/>
                <a:cs typeface="Century Gothic"/>
              </a:rPr>
              <a:t>‘cinsiyet’</a:t>
            </a:r>
            <a:endParaRPr sz="4000" dirty="0">
              <a:latin typeface="Century Gothic"/>
              <a:cs typeface="Century Gothic"/>
            </a:endParaRPr>
          </a:p>
          <a:p>
            <a:pPr marL="12700" marR="2194560" algn="just">
              <a:lnSpc>
                <a:spcPct val="129800"/>
              </a:lnSpc>
              <a:spcBef>
                <a:spcPts val="10"/>
              </a:spcBef>
            </a:pPr>
            <a:r>
              <a:rPr sz="2800" dirty="0">
                <a:solidFill>
                  <a:schemeClr val="tx1"/>
                </a:solidFill>
                <a:latin typeface="Century Gothic"/>
                <a:cs typeface="Century Gothic"/>
              </a:rPr>
              <a:t>Gerilim</a:t>
            </a:r>
            <a:r>
              <a:rPr sz="2800" spc="-85" dirty="0">
                <a:solidFill>
                  <a:schemeClr val="tx1"/>
                </a:solidFill>
                <a:latin typeface="Century Gothic"/>
                <a:cs typeface="Century Gothic"/>
              </a:rPr>
              <a:t> </a:t>
            </a:r>
            <a:r>
              <a:rPr sz="2800" dirty="0">
                <a:solidFill>
                  <a:schemeClr val="tx1"/>
                </a:solidFill>
                <a:latin typeface="Century Gothic"/>
                <a:cs typeface="Century Gothic"/>
              </a:rPr>
              <a:t>tipi</a:t>
            </a:r>
            <a:r>
              <a:rPr sz="2800" spc="-75" dirty="0">
                <a:solidFill>
                  <a:schemeClr val="tx1"/>
                </a:solidFill>
                <a:latin typeface="Century Gothic"/>
                <a:cs typeface="Century Gothic"/>
              </a:rPr>
              <a:t> </a:t>
            </a:r>
            <a:r>
              <a:rPr sz="2800" dirty="0">
                <a:solidFill>
                  <a:schemeClr val="tx1"/>
                </a:solidFill>
                <a:latin typeface="Century Gothic"/>
                <a:cs typeface="Century Gothic"/>
              </a:rPr>
              <a:t>baş</a:t>
            </a:r>
            <a:r>
              <a:rPr sz="2800" spc="-60" dirty="0">
                <a:solidFill>
                  <a:schemeClr val="tx1"/>
                </a:solidFill>
                <a:latin typeface="Century Gothic"/>
                <a:cs typeface="Century Gothic"/>
              </a:rPr>
              <a:t> </a:t>
            </a:r>
            <a:r>
              <a:rPr sz="2800" spc="-20" dirty="0">
                <a:solidFill>
                  <a:schemeClr val="tx1"/>
                </a:solidFill>
                <a:latin typeface="Century Gothic"/>
                <a:cs typeface="Century Gothic"/>
              </a:rPr>
              <a:t>ağrısı-</a:t>
            </a:r>
            <a:r>
              <a:rPr sz="2800" spc="-10" dirty="0">
                <a:solidFill>
                  <a:schemeClr val="tx1"/>
                </a:solidFill>
                <a:latin typeface="Century Gothic"/>
                <a:cs typeface="Century Gothic"/>
              </a:rPr>
              <a:t>---</a:t>
            </a:r>
            <a:r>
              <a:rPr sz="2800" dirty="0">
                <a:solidFill>
                  <a:schemeClr val="tx1"/>
                </a:solidFill>
                <a:latin typeface="Century Gothic"/>
                <a:cs typeface="Century Gothic"/>
              </a:rPr>
              <a:t>Erkek:Kadın</a:t>
            </a:r>
            <a:r>
              <a:rPr sz="2800" spc="-40" dirty="0">
                <a:solidFill>
                  <a:schemeClr val="tx1"/>
                </a:solidFill>
                <a:latin typeface="Century Gothic"/>
                <a:cs typeface="Century Gothic"/>
              </a:rPr>
              <a:t> </a:t>
            </a:r>
            <a:r>
              <a:rPr sz="2800" dirty="0">
                <a:solidFill>
                  <a:schemeClr val="tx1"/>
                </a:solidFill>
                <a:latin typeface="Century Gothic"/>
                <a:cs typeface="Century Gothic"/>
              </a:rPr>
              <a:t>oranını</a:t>
            </a:r>
            <a:r>
              <a:rPr sz="2800" spc="-50" dirty="0">
                <a:solidFill>
                  <a:schemeClr val="tx1"/>
                </a:solidFill>
                <a:latin typeface="Century Gothic"/>
                <a:cs typeface="Century Gothic"/>
              </a:rPr>
              <a:t> </a:t>
            </a:r>
            <a:r>
              <a:rPr sz="2800" spc="-10" dirty="0">
                <a:solidFill>
                  <a:schemeClr val="tx1"/>
                </a:solidFill>
                <a:latin typeface="Century Gothic"/>
                <a:cs typeface="Century Gothic"/>
              </a:rPr>
              <a:t>benzer </a:t>
            </a:r>
            <a:r>
              <a:rPr sz="2800" dirty="0">
                <a:solidFill>
                  <a:schemeClr val="tx1"/>
                </a:solidFill>
                <a:latin typeface="Century Gothic"/>
                <a:cs typeface="Century Gothic"/>
              </a:rPr>
              <a:t>Migren</a:t>
            </a:r>
            <a:r>
              <a:rPr sz="2800" spc="-70" dirty="0">
                <a:solidFill>
                  <a:schemeClr val="tx1"/>
                </a:solidFill>
                <a:latin typeface="Century Gothic"/>
                <a:cs typeface="Century Gothic"/>
              </a:rPr>
              <a:t> </a:t>
            </a:r>
            <a:r>
              <a:rPr sz="2800" dirty="0">
                <a:solidFill>
                  <a:schemeClr val="tx1"/>
                </a:solidFill>
                <a:latin typeface="Century Gothic"/>
                <a:cs typeface="Century Gothic"/>
              </a:rPr>
              <a:t>baş</a:t>
            </a:r>
            <a:r>
              <a:rPr sz="2800" spc="-65" dirty="0">
                <a:solidFill>
                  <a:schemeClr val="tx1"/>
                </a:solidFill>
                <a:latin typeface="Century Gothic"/>
                <a:cs typeface="Century Gothic"/>
              </a:rPr>
              <a:t> </a:t>
            </a:r>
            <a:r>
              <a:rPr sz="2800" dirty="0">
                <a:solidFill>
                  <a:schemeClr val="tx1"/>
                </a:solidFill>
                <a:latin typeface="Century Gothic"/>
                <a:cs typeface="Century Gothic"/>
              </a:rPr>
              <a:t>ağrısı</a:t>
            </a:r>
            <a:r>
              <a:rPr sz="2800" spc="-70" dirty="0">
                <a:solidFill>
                  <a:schemeClr val="tx1"/>
                </a:solidFill>
                <a:latin typeface="Century Gothic"/>
                <a:cs typeface="Century Gothic"/>
              </a:rPr>
              <a:t> </a:t>
            </a:r>
            <a:r>
              <a:rPr sz="2800" dirty="0">
                <a:solidFill>
                  <a:schemeClr val="tx1"/>
                </a:solidFill>
                <a:latin typeface="Century Gothic"/>
                <a:cs typeface="Century Gothic"/>
              </a:rPr>
              <a:t>sıklığı</a:t>
            </a:r>
            <a:r>
              <a:rPr sz="2800" spc="-40" dirty="0">
                <a:solidFill>
                  <a:schemeClr val="tx1"/>
                </a:solidFill>
                <a:latin typeface="Century Gothic"/>
                <a:cs typeface="Century Gothic"/>
              </a:rPr>
              <a:t> </a:t>
            </a:r>
            <a:r>
              <a:rPr sz="2800" dirty="0">
                <a:solidFill>
                  <a:schemeClr val="tx1"/>
                </a:solidFill>
                <a:latin typeface="Century Gothic"/>
                <a:cs typeface="Century Gothic"/>
              </a:rPr>
              <a:t>kadınlarda</a:t>
            </a:r>
            <a:r>
              <a:rPr sz="2800" spc="-75" dirty="0">
                <a:solidFill>
                  <a:schemeClr val="tx1"/>
                </a:solidFill>
                <a:latin typeface="Century Gothic"/>
                <a:cs typeface="Century Gothic"/>
              </a:rPr>
              <a:t> </a:t>
            </a:r>
            <a:r>
              <a:rPr sz="2800" spc="-20" dirty="0">
                <a:solidFill>
                  <a:schemeClr val="tx1"/>
                </a:solidFill>
                <a:latin typeface="Century Gothic"/>
                <a:cs typeface="Century Gothic"/>
              </a:rPr>
              <a:t>3-</a:t>
            </a:r>
            <a:r>
              <a:rPr sz="2800" dirty="0">
                <a:solidFill>
                  <a:schemeClr val="tx1"/>
                </a:solidFill>
                <a:latin typeface="Century Gothic"/>
                <a:cs typeface="Century Gothic"/>
              </a:rPr>
              <a:t>4</a:t>
            </a:r>
            <a:r>
              <a:rPr sz="2800" spc="-75" dirty="0">
                <a:solidFill>
                  <a:schemeClr val="tx1"/>
                </a:solidFill>
                <a:latin typeface="Century Gothic"/>
                <a:cs typeface="Century Gothic"/>
              </a:rPr>
              <a:t> </a:t>
            </a:r>
            <a:r>
              <a:rPr sz="2800" dirty="0">
                <a:solidFill>
                  <a:schemeClr val="tx1"/>
                </a:solidFill>
                <a:latin typeface="Century Gothic"/>
                <a:cs typeface="Century Gothic"/>
              </a:rPr>
              <a:t>kat</a:t>
            </a:r>
            <a:r>
              <a:rPr sz="2800" spc="-65" dirty="0">
                <a:solidFill>
                  <a:schemeClr val="tx1"/>
                </a:solidFill>
                <a:latin typeface="Century Gothic"/>
                <a:cs typeface="Century Gothic"/>
              </a:rPr>
              <a:t> </a:t>
            </a:r>
            <a:r>
              <a:rPr sz="2800" dirty="0">
                <a:solidFill>
                  <a:schemeClr val="tx1"/>
                </a:solidFill>
                <a:latin typeface="Century Gothic"/>
                <a:cs typeface="Century Gothic"/>
              </a:rPr>
              <a:t>daha</a:t>
            </a:r>
            <a:r>
              <a:rPr sz="2800" spc="-65" dirty="0">
                <a:solidFill>
                  <a:schemeClr val="tx1"/>
                </a:solidFill>
                <a:latin typeface="Century Gothic"/>
                <a:cs typeface="Century Gothic"/>
              </a:rPr>
              <a:t> </a:t>
            </a:r>
            <a:r>
              <a:rPr sz="2800" spc="-25" dirty="0">
                <a:solidFill>
                  <a:schemeClr val="tx1"/>
                </a:solidFill>
                <a:latin typeface="Century Gothic"/>
                <a:cs typeface="Century Gothic"/>
              </a:rPr>
              <a:t>sık </a:t>
            </a:r>
            <a:r>
              <a:rPr sz="2800" dirty="0">
                <a:solidFill>
                  <a:schemeClr val="tx1"/>
                </a:solidFill>
                <a:latin typeface="Century Gothic"/>
                <a:cs typeface="Century Gothic"/>
              </a:rPr>
              <a:t>Küme</a:t>
            </a:r>
            <a:r>
              <a:rPr sz="2800" spc="-60" dirty="0">
                <a:solidFill>
                  <a:schemeClr val="tx1"/>
                </a:solidFill>
                <a:latin typeface="Century Gothic"/>
                <a:cs typeface="Century Gothic"/>
              </a:rPr>
              <a:t> </a:t>
            </a:r>
            <a:r>
              <a:rPr sz="2800" dirty="0">
                <a:solidFill>
                  <a:schemeClr val="tx1"/>
                </a:solidFill>
                <a:latin typeface="Century Gothic"/>
                <a:cs typeface="Century Gothic"/>
              </a:rPr>
              <a:t>baş</a:t>
            </a:r>
            <a:r>
              <a:rPr sz="2800" spc="-50" dirty="0">
                <a:solidFill>
                  <a:schemeClr val="tx1"/>
                </a:solidFill>
                <a:latin typeface="Century Gothic"/>
                <a:cs typeface="Century Gothic"/>
              </a:rPr>
              <a:t> </a:t>
            </a:r>
            <a:r>
              <a:rPr sz="2800" dirty="0">
                <a:solidFill>
                  <a:schemeClr val="tx1"/>
                </a:solidFill>
                <a:latin typeface="Century Gothic"/>
                <a:cs typeface="Century Gothic"/>
              </a:rPr>
              <a:t>ağrısı</a:t>
            </a:r>
            <a:r>
              <a:rPr sz="2800" spc="-55" dirty="0">
                <a:solidFill>
                  <a:schemeClr val="tx1"/>
                </a:solidFill>
                <a:latin typeface="Century Gothic"/>
                <a:cs typeface="Century Gothic"/>
              </a:rPr>
              <a:t> </a:t>
            </a:r>
            <a:r>
              <a:rPr sz="2800" spc="-10" dirty="0">
                <a:solidFill>
                  <a:schemeClr val="tx1"/>
                </a:solidFill>
                <a:latin typeface="Century Gothic"/>
                <a:cs typeface="Century Gothic"/>
              </a:rPr>
              <a:t>----</a:t>
            </a:r>
            <a:r>
              <a:rPr sz="2800" dirty="0">
                <a:solidFill>
                  <a:schemeClr val="tx1"/>
                </a:solidFill>
                <a:latin typeface="Century Gothic"/>
                <a:cs typeface="Century Gothic"/>
              </a:rPr>
              <a:t>Erkeklerde</a:t>
            </a:r>
            <a:r>
              <a:rPr sz="2800" spc="-50" dirty="0">
                <a:solidFill>
                  <a:schemeClr val="tx1"/>
                </a:solidFill>
                <a:latin typeface="Century Gothic"/>
                <a:cs typeface="Century Gothic"/>
              </a:rPr>
              <a:t> </a:t>
            </a:r>
            <a:r>
              <a:rPr sz="2800" spc="-10" dirty="0">
                <a:solidFill>
                  <a:schemeClr val="tx1"/>
                </a:solidFill>
                <a:latin typeface="Century Gothic"/>
                <a:cs typeface="Century Gothic"/>
              </a:rPr>
              <a:t>3-</a:t>
            </a:r>
            <a:r>
              <a:rPr sz="2800" dirty="0">
                <a:solidFill>
                  <a:schemeClr val="tx1"/>
                </a:solidFill>
                <a:latin typeface="Century Gothic"/>
                <a:cs typeface="Century Gothic"/>
              </a:rPr>
              <a:t>4</a:t>
            </a:r>
            <a:r>
              <a:rPr sz="2800" spc="-65" dirty="0">
                <a:solidFill>
                  <a:schemeClr val="tx1"/>
                </a:solidFill>
                <a:latin typeface="Century Gothic"/>
                <a:cs typeface="Century Gothic"/>
              </a:rPr>
              <a:t> </a:t>
            </a:r>
            <a:r>
              <a:rPr sz="2800" dirty="0">
                <a:solidFill>
                  <a:schemeClr val="tx1"/>
                </a:solidFill>
                <a:latin typeface="Century Gothic"/>
                <a:cs typeface="Century Gothic"/>
              </a:rPr>
              <a:t>kat</a:t>
            </a:r>
            <a:r>
              <a:rPr sz="2800" spc="-55" dirty="0">
                <a:solidFill>
                  <a:schemeClr val="tx1"/>
                </a:solidFill>
                <a:latin typeface="Century Gothic"/>
                <a:cs typeface="Century Gothic"/>
              </a:rPr>
              <a:t> </a:t>
            </a:r>
            <a:r>
              <a:rPr sz="2800" dirty="0">
                <a:solidFill>
                  <a:schemeClr val="tx1"/>
                </a:solidFill>
                <a:latin typeface="Century Gothic"/>
                <a:cs typeface="Century Gothic"/>
              </a:rPr>
              <a:t>daha</a:t>
            </a:r>
            <a:r>
              <a:rPr sz="2800" spc="-50" dirty="0">
                <a:solidFill>
                  <a:schemeClr val="tx1"/>
                </a:solidFill>
                <a:latin typeface="Century Gothic"/>
                <a:cs typeface="Century Gothic"/>
              </a:rPr>
              <a:t> </a:t>
            </a:r>
            <a:r>
              <a:rPr sz="2800" spc="-25" dirty="0">
                <a:solidFill>
                  <a:schemeClr val="tx1"/>
                </a:solidFill>
                <a:latin typeface="Century Gothic"/>
                <a:cs typeface="Century Gothic"/>
              </a:rPr>
              <a:t>sık</a:t>
            </a:r>
            <a:endParaRPr sz="2800" dirty="0">
              <a:solidFill>
                <a:schemeClr val="tx1"/>
              </a:solidFill>
              <a:latin typeface="Century Gothic"/>
              <a:cs typeface="Century Gothic"/>
            </a:endParaRPr>
          </a:p>
          <a:p>
            <a:pPr marL="354965" indent="-342265" algn="just">
              <a:lnSpc>
                <a:spcPct val="100000"/>
              </a:lnSpc>
              <a:spcBef>
                <a:spcPts val="994"/>
              </a:spcBef>
              <a:buClr>
                <a:srgbClr val="89D0D5"/>
              </a:buClr>
              <a:buSzPct val="80357"/>
              <a:buFont typeface="Wingdings 3"/>
              <a:buChar char=""/>
              <a:tabLst>
                <a:tab pos="354965" algn="l"/>
              </a:tabLst>
            </a:pPr>
            <a:r>
              <a:rPr sz="2800" dirty="0">
                <a:solidFill>
                  <a:schemeClr val="tx1"/>
                </a:solidFill>
                <a:latin typeface="Century Gothic"/>
                <a:cs typeface="Century Gothic"/>
              </a:rPr>
              <a:t>Gebelik</a:t>
            </a:r>
            <a:r>
              <a:rPr sz="2800" spc="-114" dirty="0">
                <a:solidFill>
                  <a:schemeClr val="tx1"/>
                </a:solidFill>
                <a:latin typeface="Century Gothic"/>
                <a:cs typeface="Century Gothic"/>
              </a:rPr>
              <a:t> </a:t>
            </a:r>
            <a:r>
              <a:rPr sz="2800" dirty="0">
                <a:solidFill>
                  <a:schemeClr val="tx1"/>
                </a:solidFill>
                <a:latin typeface="Century Gothic"/>
                <a:cs typeface="Century Gothic"/>
              </a:rPr>
              <a:t>sırasında</a:t>
            </a:r>
            <a:r>
              <a:rPr sz="2800" spc="-110" dirty="0">
                <a:solidFill>
                  <a:schemeClr val="tx1"/>
                </a:solidFill>
                <a:latin typeface="Century Gothic"/>
                <a:cs typeface="Century Gothic"/>
              </a:rPr>
              <a:t> </a:t>
            </a:r>
            <a:r>
              <a:rPr sz="2800" dirty="0">
                <a:solidFill>
                  <a:schemeClr val="tx1"/>
                </a:solidFill>
                <a:latin typeface="Century Gothic"/>
                <a:cs typeface="Century Gothic"/>
              </a:rPr>
              <a:t>baş</a:t>
            </a:r>
            <a:r>
              <a:rPr sz="2800" spc="-114" dirty="0">
                <a:solidFill>
                  <a:schemeClr val="tx1"/>
                </a:solidFill>
                <a:latin typeface="Century Gothic"/>
                <a:cs typeface="Century Gothic"/>
              </a:rPr>
              <a:t> </a:t>
            </a:r>
            <a:r>
              <a:rPr sz="2800" dirty="0">
                <a:solidFill>
                  <a:schemeClr val="tx1"/>
                </a:solidFill>
                <a:latin typeface="Century Gothic"/>
                <a:cs typeface="Century Gothic"/>
              </a:rPr>
              <a:t>ağrısının</a:t>
            </a:r>
            <a:r>
              <a:rPr sz="2800" spc="-95" dirty="0">
                <a:solidFill>
                  <a:schemeClr val="tx1"/>
                </a:solidFill>
                <a:latin typeface="Century Gothic"/>
                <a:cs typeface="Century Gothic"/>
              </a:rPr>
              <a:t> </a:t>
            </a:r>
            <a:r>
              <a:rPr sz="2800" dirty="0">
                <a:solidFill>
                  <a:schemeClr val="tx1"/>
                </a:solidFill>
                <a:latin typeface="Century Gothic"/>
                <a:cs typeface="Century Gothic"/>
              </a:rPr>
              <a:t>kaybolması</a:t>
            </a:r>
            <a:r>
              <a:rPr sz="2800" spc="-120" dirty="0">
                <a:solidFill>
                  <a:schemeClr val="tx1"/>
                </a:solidFill>
                <a:latin typeface="Century Gothic"/>
                <a:cs typeface="Century Gothic"/>
              </a:rPr>
              <a:t> </a:t>
            </a:r>
            <a:r>
              <a:rPr sz="2800" spc="-10" dirty="0">
                <a:solidFill>
                  <a:schemeClr val="tx1"/>
                </a:solidFill>
                <a:latin typeface="Century Gothic"/>
                <a:cs typeface="Century Gothic"/>
              </a:rPr>
              <a:t>migren</a:t>
            </a:r>
            <a:endParaRPr sz="2800" dirty="0">
              <a:solidFill>
                <a:schemeClr val="tx1"/>
              </a:solidFill>
              <a:latin typeface="Century Gothic"/>
              <a:cs typeface="Century Gothic"/>
            </a:endParaRPr>
          </a:p>
          <a:p>
            <a:pPr marL="354965" indent="-342265" algn="just">
              <a:lnSpc>
                <a:spcPct val="100000"/>
              </a:lnSpc>
              <a:spcBef>
                <a:spcPts val="1000"/>
              </a:spcBef>
              <a:buClr>
                <a:srgbClr val="89D0D5"/>
              </a:buClr>
              <a:buSzPct val="80357"/>
              <a:buFont typeface="Wingdings 3"/>
              <a:buChar char=""/>
              <a:tabLst>
                <a:tab pos="354965" algn="l"/>
              </a:tabLst>
            </a:pPr>
            <a:r>
              <a:rPr sz="2800" dirty="0">
                <a:solidFill>
                  <a:schemeClr val="tx1"/>
                </a:solidFill>
                <a:latin typeface="Century Gothic"/>
                <a:cs typeface="Century Gothic"/>
              </a:rPr>
              <a:t>Gebelikte</a:t>
            </a:r>
            <a:r>
              <a:rPr sz="2800" spc="-65" dirty="0">
                <a:solidFill>
                  <a:schemeClr val="tx1"/>
                </a:solidFill>
                <a:latin typeface="Century Gothic"/>
                <a:cs typeface="Century Gothic"/>
              </a:rPr>
              <a:t> </a:t>
            </a:r>
            <a:r>
              <a:rPr sz="2800" dirty="0">
                <a:solidFill>
                  <a:schemeClr val="tx1"/>
                </a:solidFill>
                <a:latin typeface="Century Gothic"/>
                <a:cs typeface="Century Gothic"/>
              </a:rPr>
              <a:t>ağrı</a:t>
            </a:r>
            <a:r>
              <a:rPr sz="2800" spc="-80" dirty="0">
                <a:solidFill>
                  <a:schemeClr val="tx1"/>
                </a:solidFill>
                <a:latin typeface="Century Gothic"/>
                <a:cs typeface="Century Gothic"/>
              </a:rPr>
              <a:t> </a:t>
            </a:r>
            <a:r>
              <a:rPr sz="2800" dirty="0">
                <a:solidFill>
                  <a:schemeClr val="tx1"/>
                </a:solidFill>
                <a:latin typeface="Century Gothic"/>
                <a:cs typeface="Century Gothic"/>
              </a:rPr>
              <a:t>ortaya</a:t>
            </a:r>
            <a:r>
              <a:rPr sz="2800" spc="-85" dirty="0">
                <a:solidFill>
                  <a:schemeClr val="tx1"/>
                </a:solidFill>
                <a:latin typeface="Century Gothic"/>
                <a:cs typeface="Century Gothic"/>
              </a:rPr>
              <a:t> </a:t>
            </a:r>
            <a:r>
              <a:rPr sz="2800" dirty="0">
                <a:solidFill>
                  <a:schemeClr val="tx1"/>
                </a:solidFill>
                <a:latin typeface="Century Gothic"/>
                <a:cs typeface="Century Gothic"/>
              </a:rPr>
              <a:t>çıkması</a:t>
            </a:r>
            <a:r>
              <a:rPr sz="2800" spc="-60" dirty="0">
                <a:solidFill>
                  <a:schemeClr val="tx1"/>
                </a:solidFill>
                <a:latin typeface="Century Gothic"/>
                <a:cs typeface="Century Gothic"/>
              </a:rPr>
              <a:t> </a:t>
            </a:r>
            <a:r>
              <a:rPr sz="2800" spc="-10" dirty="0">
                <a:solidFill>
                  <a:schemeClr val="tx1"/>
                </a:solidFill>
                <a:latin typeface="Century Gothic"/>
                <a:cs typeface="Century Gothic"/>
              </a:rPr>
              <a:t>--------</a:t>
            </a:r>
            <a:r>
              <a:rPr sz="2800" dirty="0">
                <a:solidFill>
                  <a:schemeClr val="tx1"/>
                </a:solidFill>
                <a:latin typeface="Century Gothic"/>
                <a:cs typeface="Century Gothic"/>
              </a:rPr>
              <a:t>venöz</a:t>
            </a:r>
            <a:r>
              <a:rPr sz="2800" spc="-60" dirty="0">
                <a:solidFill>
                  <a:schemeClr val="tx1"/>
                </a:solidFill>
                <a:latin typeface="Century Gothic"/>
                <a:cs typeface="Century Gothic"/>
              </a:rPr>
              <a:t> </a:t>
            </a:r>
            <a:r>
              <a:rPr sz="2800" dirty="0">
                <a:solidFill>
                  <a:schemeClr val="tx1"/>
                </a:solidFill>
                <a:latin typeface="Century Gothic"/>
                <a:cs typeface="Century Gothic"/>
              </a:rPr>
              <a:t>tromboz</a:t>
            </a:r>
            <a:r>
              <a:rPr sz="2800" spc="635" dirty="0">
                <a:solidFill>
                  <a:schemeClr val="tx1"/>
                </a:solidFill>
                <a:latin typeface="Century Gothic"/>
                <a:cs typeface="Century Gothic"/>
              </a:rPr>
              <a:t> </a:t>
            </a:r>
            <a:r>
              <a:rPr sz="2800" spc="-10" dirty="0">
                <a:solidFill>
                  <a:schemeClr val="tx1"/>
                </a:solidFill>
                <a:latin typeface="Century Gothic"/>
                <a:cs typeface="Century Gothic"/>
              </a:rPr>
              <a:t>sekonder</a:t>
            </a:r>
            <a:endParaRPr sz="2800" dirty="0">
              <a:solidFill>
                <a:schemeClr val="tx1"/>
              </a:solidFill>
              <a:latin typeface="Century Gothic"/>
              <a:cs typeface="Century Gothic"/>
            </a:endParaRPr>
          </a:p>
          <a:p>
            <a:pPr marL="355600" algn="just">
              <a:lnSpc>
                <a:spcPct val="100000"/>
              </a:lnSpc>
            </a:pPr>
            <a:r>
              <a:rPr sz="2800" dirty="0">
                <a:solidFill>
                  <a:schemeClr val="tx1"/>
                </a:solidFill>
                <a:latin typeface="Century Gothic"/>
                <a:cs typeface="Century Gothic"/>
              </a:rPr>
              <a:t>baş</a:t>
            </a:r>
            <a:r>
              <a:rPr sz="2800" spc="-55" dirty="0">
                <a:solidFill>
                  <a:schemeClr val="tx1"/>
                </a:solidFill>
                <a:latin typeface="Century Gothic"/>
                <a:cs typeface="Century Gothic"/>
              </a:rPr>
              <a:t> </a:t>
            </a:r>
            <a:r>
              <a:rPr sz="2800" spc="-10" dirty="0">
                <a:solidFill>
                  <a:schemeClr val="tx1"/>
                </a:solidFill>
                <a:latin typeface="Century Gothic"/>
                <a:cs typeface="Century Gothic"/>
              </a:rPr>
              <a:t>ağrısı</a:t>
            </a:r>
            <a:endParaRPr sz="2800" dirty="0">
              <a:solidFill>
                <a:schemeClr val="tx1"/>
              </a:solidFill>
              <a:latin typeface="Century Gothic"/>
              <a:cs typeface="Century Gothic"/>
            </a:endParaRPr>
          </a:p>
        </p:txBody>
      </p:sp>
      <p:grpSp>
        <p:nvGrpSpPr>
          <p:cNvPr id="98" name="object 4"/>
          <p:cNvGrpSpPr/>
          <p:nvPr/>
        </p:nvGrpSpPr>
        <p:grpSpPr>
          <a:xfrm>
            <a:off x="2680716" y="5262371"/>
            <a:ext cx="347980" cy="539750"/>
            <a:chOff x="2680716" y="5262371"/>
            <a:chExt cx="347980" cy="539750"/>
          </a:xfrm>
        </p:grpSpPr>
        <p:sp>
          <p:nvSpPr>
            <p:cNvPr id="1048660" name="object 5"/>
            <p:cNvSpPr/>
            <p:nvPr/>
          </p:nvSpPr>
          <p:spPr>
            <a:xfrm>
              <a:off x="2690622" y="5272277"/>
              <a:ext cx="327660" cy="520065"/>
            </a:xfrm>
            <a:custGeom>
              <a:avLst/>
              <a:gdLst/>
              <a:ahLst/>
              <a:cxnLst/>
              <a:rect l="l" t="t" r="r" b="b"/>
              <a:pathLst>
                <a:path w="327660" h="520064">
                  <a:moveTo>
                    <a:pt x="327659" y="0"/>
                  </a:moveTo>
                  <a:lnTo>
                    <a:pt x="0" y="0"/>
                  </a:lnTo>
                  <a:lnTo>
                    <a:pt x="0" y="519684"/>
                  </a:lnTo>
                  <a:lnTo>
                    <a:pt x="327659" y="519684"/>
                  </a:lnTo>
                  <a:lnTo>
                    <a:pt x="327659" y="382714"/>
                  </a:lnTo>
                  <a:lnTo>
                    <a:pt x="163829" y="382714"/>
                  </a:lnTo>
                  <a:lnTo>
                    <a:pt x="153614" y="380645"/>
                  </a:lnTo>
                  <a:lnTo>
                    <a:pt x="145256" y="375004"/>
                  </a:lnTo>
                  <a:lnTo>
                    <a:pt x="139612" y="366635"/>
                  </a:lnTo>
                  <a:lnTo>
                    <a:pt x="137540" y="356387"/>
                  </a:lnTo>
                  <a:lnTo>
                    <a:pt x="139612" y="346139"/>
                  </a:lnTo>
                  <a:lnTo>
                    <a:pt x="145256" y="337770"/>
                  </a:lnTo>
                  <a:lnTo>
                    <a:pt x="153614" y="332129"/>
                  </a:lnTo>
                  <a:lnTo>
                    <a:pt x="163829" y="330060"/>
                  </a:lnTo>
                  <a:lnTo>
                    <a:pt x="327659" y="330060"/>
                  </a:lnTo>
                  <a:lnTo>
                    <a:pt x="327659" y="321271"/>
                  </a:lnTo>
                  <a:lnTo>
                    <a:pt x="146303" y="321271"/>
                  </a:lnTo>
                  <a:lnTo>
                    <a:pt x="146303" y="286131"/>
                  </a:lnTo>
                  <a:lnTo>
                    <a:pt x="149066" y="265646"/>
                  </a:lnTo>
                  <a:lnTo>
                    <a:pt x="156590" y="248935"/>
                  </a:lnTo>
                  <a:lnTo>
                    <a:pt x="167735" y="237678"/>
                  </a:lnTo>
                  <a:lnTo>
                    <a:pt x="188219" y="231479"/>
                  </a:lnTo>
                  <a:lnTo>
                    <a:pt x="193786" y="225821"/>
                  </a:lnTo>
                  <a:lnTo>
                    <a:pt x="197518" y="217425"/>
                  </a:lnTo>
                  <a:lnTo>
                    <a:pt x="198881" y="207137"/>
                  </a:lnTo>
                  <a:lnTo>
                    <a:pt x="93598" y="207137"/>
                  </a:lnTo>
                  <a:lnTo>
                    <a:pt x="99125" y="179822"/>
                  </a:lnTo>
                  <a:lnTo>
                    <a:pt x="114188" y="157495"/>
                  </a:lnTo>
                  <a:lnTo>
                    <a:pt x="136515" y="142432"/>
                  </a:lnTo>
                  <a:lnTo>
                    <a:pt x="163829" y="136906"/>
                  </a:lnTo>
                  <a:lnTo>
                    <a:pt x="327659" y="136906"/>
                  </a:lnTo>
                  <a:lnTo>
                    <a:pt x="327659" y="0"/>
                  </a:lnTo>
                  <a:close/>
                </a:path>
                <a:path w="327660" h="520064">
                  <a:moveTo>
                    <a:pt x="327659" y="330060"/>
                  </a:moveTo>
                  <a:lnTo>
                    <a:pt x="163829" y="330060"/>
                  </a:lnTo>
                  <a:lnTo>
                    <a:pt x="174099" y="332129"/>
                  </a:lnTo>
                  <a:lnTo>
                    <a:pt x="182451" y="337770"/>
                  </a:lnTo>
                  <a:lnTo>
                    <a:pt x="188065" y="346139"/>
                  </a:lnTo>
                  <a:lnTo>
                    <a:pt x="190119" y="356387"/>
                  </a:lnTo>
                  <a:lnTo>
                    <a:pt x="188065" y="366635"/>
                  </a:lnTo>
                  <a:lnTo>
                    <a:pt x="182451" y="375004"/>
                  </a:lnTo>
                  <a:lnTo>
                    <a:pt x="174099" y="380645"/>
                  </a:lnTo>
                  <a:lnTo>
                    <a:pt x="163829" y="382714"/>
                  </a:lnTo>
                  <a:lnTo>
                    <a:pt x="327659" y="382714"/>
                  </a:lnTo>
                  <a:lnTo>
                    <a:pt x="327659" y="330060"/>
                  </a:lnTo>
                  <a:close/>
                </a:path>
                <a:path w="327660" h="520064">
                  <a:moveTo>
                    <a:pt x="327659" y="136906"/>
                  </a:moveTo>
                  <a:lnTo>
                    <a:pt x="163829" y="136906"/>
                  </a:lnTo>
                  <a:lnTo>
                    <a:pt x="191144" y="142432"/>
                  </a:lnTo>
                  <a:lnTo>
                    <a:pt x="213471" y="157495"/>
                  </a:lnTo>
                  <a:lnTo>
                    <a:pt x="228534" y="179822"/>
                  </a:lnTo>
                  <a:lnTo>
                    <a:pt x="234060" y="207137"/>
                  </a:lnTo>
                  <a:lnTo>
                    <a:pt x="231296" y="227641"/>
                  </a:lnTo>
                  <a:lnTo>
                    <a:pt x="223758" y="244395"/>
                  </a:lnTo>
                  <a:lnTo>
                    <a:pt x="212576" y="255696"/>
                  </a:lnTo>
                  <a:lnTo>
                    <a:pt x="192071" y="261913"/>
                  </a:lnTo>
                  <a:lnTo>
                    <a:pt x="186499" y="267557"/>
                  </a:lnTo>
                  <a:lnTo>
                    <a:pt x="182737" y="275915"/>
                  </a:lnTo>
                  <a:lnTo>
                    <a:pt x="181355" y="286131"/>
                  </a:lnTo>
                  <a:lnTo>
                    <a:pt x="181355" y="321271"/>
                  </a:lnTo>
                  <a:lnTo>
                    <a:pt x="327659" y="321271"/>
                  </a:lnTo>
                  <a:lnTo>
                    <a:pt x="327659" y="136906"/>
                  </a:lnTo>
                  <a:close/>
                </a:path>
                <a:path w="327660" h="520064">
                  <a:moveTo>
                    <a:pt x="163829" y="172085"/>
                  </a:moveTo>
                  <a:lnTo>
                    <a:pt x="150155" y="174847"/>
                  </a:lnTo>
                  <a:lnTo>
                    <a:pt x="139017" y="182372"/>
                  </a:lnTo>
                  <a:lnTo>
                    <a:pt x="131522" y="193516"/>
                  </a:lnTo>
                  <a:lnTo>
                    <a:pt x="128777" y="207137"/>
                  </a:lnTo>
                  <a:lnTo>
                    <a:pt x="198881" y="207137"/>
                  </a:lnTo>
                  <a:lnTo>
                    <a:pt x="196137" y="193516"/>
                  </a:lnTo>
                  <a:lnTo>
                    <a:pt x="188642" y="182372"/>
                  </a:lnTo>
                  <a:lnTo>
                    <a:pt x="177504" y="174847"/>
                  </a:lnTo>
                  <a:lnTo>
                    <a:pt x="163829" y="172085"/>
                  </a:lnTo>
                  <a:close/>
                </a:path>
              </a:pathLst>
            </a:custGeom>
            <a:solidFill>
              <a:srgbClr val="AF1512"/>
            </a:solidFill>
          </p:spPr>
          <p:txBody>
            <a:bodyPr wrap="square" lIns="0" tIns="0" rIns="0" bIns="0" rtlCol="0"/>
            <a:lstStyle/>
            <a:p>
              <a:endParaRPr/>
            </a:p>
          </p:txBody>
        </p:sp>
        <p:pic>
          <p:nvPicPr>
            <p:cNvPr id="2097185" name="object 6"/>
            <p:cNvPicPr>
              <a:picLocks/>
            </p:cNvPicPr>
            <p:nvPr/>
          </p:nvPicPr>
          <p:blipFill>
            <a:blip r:embed="rId2" cstate="print"/>
            <a:stretch>
              <a:fillRect/>
            </a:stretch>
          </p:blipFill>
          <p:spPr>
            <a:xfrm>
              <a:off x="2774315" y="5399277"/>
              <a:ext cx="160274" cy="265620"/>
            </a:xfrm>
            <a:prstGeom prst="rect">
              <a:avLst/>
            </a:prstGeom>
          </p:spPr>
        </p:pic>
        <p:sp>
          <p:nvSpPr>
            <p:cNvPr id="1048661" name="object 7"/>
            <p:cNvSpPr/>
            <p:nvPr/>
          </p:nvSpPr>
          <p:spPr>
            <a:xfrm>
              <a:off x="2690622" y="5272277"/>
              <a:ext cx="327660" cy="520065"/>
            </a:xfrm>
            <a:custGeom>
              <a:avLst/>
              <a:gdLst/>
              <a:ahLst/>
              <a:cxnLst/>
              <a:rect l="l" t="t" r="r" b="b"/>
              <a:pathLst>
                <a:path w="327660" h="520064">
                  <a:moveTo>
                    <a:pt x="0" y="519684"/>
                  </a:moveTo>
                  <a:lnTo>
                    <a:pt x="327660" y="519684"/>
                  </a:lnTo>
                  <a:lnTo>
                    <a:pt x="327660" y="0"/>
                  </a:lnTo>
                  <a:lnTo>
                    <a:pt x="0" y="0"/>
                  </a:lnTo>
                  <a:lnTo>
                    <a:pt x="0" y="519684"/>
                  </a:lnTo>
                  <a:close/>
                </a:path>
              </a:pathLst>
            </a:custGeom>
            <a:ln w="19812">
              <a:solidFill>
                <a:srgbClr val="800C0A"/>
              </a:solidFill>
            </a:ln>
          </p:spPr>
          <p:txBody>
            <a:bodyPr wrap="square" lIns="0" tIns="0" rIns="0" bIns="0" rtlCol="0"/>
            <a:lstStyle/>
            <a:p>
              <a:endParaRPr/>
            </a:p>
          </p:txBody>
        </p:sp>
      </p:grpSp>
      <p:grpSp>
        <p:nvGrpSpPr>
          <p:cNvPr id="99" name="object 8"/>
          <p:cNvGrpSpPr/>
          <p:nvPr/>
        </p:nvGrpSpPr>
        <p:grpSpPr>
          <a:xfrm>
            <a:off x="9319259" y="4259579"/>
            <a:ext cx="536575" cy="538480"/>
            <a:chOff x="9319259" y="4259579"/>
            <a:chExt cx="536575" cy="538480"/>
          </a:xfrm>
        </p:grpSpPr>
        <p:sp>
          <p:nvSpPr>
            <p:cNvPr id="1048662" name="object 9"/>
            <p:cNvSpPr/>
            <p:nvPr/>
          </p:nvSpPr>
          <p:spPr>
            <a:xfrm>
              <a:off x="9329165" y="4269485"/>
              <a:ext cx="516890" cy="518159"/>
            </a:xfrm>
            <a:custGeom>
              <a:avLst/>
              <a:gdLst/>
              <a:ahLst/>
              <a:cxnLst/>
              <a:rect l="l" t="t" r="r" b="b"/>
              <a:pathLst>
                <a:path w="516890" h="518160">
                  <a:moveTo>
                    <a:pt x="516635" y="0"/>
                  </a:moveTo>
                  <a:lnTo>
                    <a:pt x="0" y="0"/>
                  </a:lnTo>
                  <a:lnTo>
                    <a:pt x="0" y="518159"/>
                  </a:lnTo>
                  <a:lnTo>
                    <a:pt x="516635" y="518159"/>
                  </a:lnTo>
                  <a:lnTo>
                    <a:pt x="516635" y="452755"/>
                  </a:lnTo>
                  <a:lnTo>
                    <a:pt x="258317" y="452755"/>
                  </a:lnTo>
                  <a:lnTo>
                    <a:pt x="242131" y="449500"/>
                  </a:lnTo>
                  <a:lnTo>
                    <a:pt x="228933" y="440626"/>
                  </a:lnTo>
                  <a:lnTo>
                    <a:pt x="220045" y="427466"/>
                  </a:lnTo>
                  <a:lnTo>
                    <a:pt x="216788" y="411352"/>
                  </a:lnTo>
                  <a:lnTo>
                    <a:pt x="220045" y="395166"/>
                  </a:lnTo>
                  <a:lnTo>
                    <a:pt x="228933" y="381968"/>
                  </a:lnTo>
                  <a:lnTo>
                    <a:pt x="242131" y="373080"/>
                  </a:lnTo>
                  <a:lnTo>
                    <a:pt x="258317" y="369824"/>
                  </a:lnTo>
                  <a:lnTo>
                    <a:pt x="516635" y="369824"/>
                  </a:lnTo>
                  <a:lnTo>
                    <a:pt x="516635" y="355981"/>
                  </a:lnTo>
                  <a:lnTo>
                    <a:pt x="230631" y="355981"/>
                  </a:lnTo>
                  <a:lnTo>
                    <a:pt x="230631" y="300608"/>
                  </a:lnTo>
                  <a:lnTo>
                    <a:pt x="234979" y="268289"/>
                  </a:lnTo>
                  <a:lnTo>
                    <a:pt x="246840" y="241887"/>
                  </a:lnTo>
                  <a:lnTo>
                    <a:pt x="264439" y="224081"/>
                  </a:lnTo>
                  <a:lnTo>
                    <a:pt x="296759" y="214294"/>
                  </a:lnTo>
                  <a:lnTo>
                    <a:pt x="305561" y="205406"/>
                  </a:lnTo>
                  <a:lnTo>
                    <a:pt x="311507" y="192208"/>
                  </a:lnTo>
                  <a:lnTo>
                    <a:pt x="313689" y="176021"/>
                  </a:lnTo>
                  <a:lnTo>
                    <a:pt x="147574" y="176021"/>
                  </a:lnTo>
                  <a:lnTo>
                    <a:pt x="156287" y="132947"/>
                  </a:lnTo>
                  <a:lnTo>
                    <a:pt x="180038" y="97742"/>
                  </a:lnTo>
                  <a:lnTo>
                    <a:pt x="215243" y="73991"/>
                  </a:lnTo>
                  <a:lnTo>
                    <a:pt x="258317" y="65277"/>
                  </a:lnTo>
                  <a:lnTo>
                    <a:pt x="516635" y="65277"/>
                  </a:lnTo>
                  <a:lnTo>
                    <a:pt x="516635" y="0"/>
                  </a:lnTo>
                  <a:close/>
                </a:path>
                <a:path w="516890" h="518160">
                  <a:moveTo>
                    <a:pt x="516635" y="369824"/>
                  </a:moveTo>
                  <a:lnTo>
                    <a:pt x="258317" y="369824"/>
                  </a:lnTo>
                  <a:lnTo>
                    <a:pt x="274504" y="373080"/>
                  </a:lnTo>
                  <a:lnTo>
                    <a:pt x="287702" y="381968"/>
                  </a:lnTo>
                  <a:lnTo>
                    <a:pt x="296590" y="395166"/>
                  </a:lnTo>
                  <a:lnTo>
                    <a:pt x="299847" y="411352"/>
                  </a:lnTo>
                  <a:lnTo>
                    <a:pt x="296590" y="427466"/>
                  </a:lnTo>
                  <a:lnTo>
                    <a:pt x="287702" y="440626"/>
                  </a:lnTo>
                  <a:lnTo>
                    <a:pt x="274504" y="449500"/>
                  </a:lnTo>
                  <a:lnTo>
                    <a:pt x="258317" y="452755"/>
                  </a:lnTo>
                  <a:lnTo>
                    <a:pt x="516635" y="452755"/>
                  </a:lnTo>
                  <a:lnTo>
                    <a:pt x="516635" y="369824"/>
                  </a:lnTo>
                  <a:close/>
                </a:path>
                <a:path w="516890" h="518160">
                  <a:moveTo>
                    <a:pt x="516635" y="65277"/>
                  </a:moveTo>
                  <a:lnTo>
                    <a:pt x="258317" y="65277"/>
                  </a:lnTo>
                  <a:lnTo>
                    <a:pt x="301392" y="73991"/>
                  </a:lnTo>
                  <a:lnTo>
                    <a:pt x="336597" y="97742"/>
                  </a:lnTo>
                  <a:lnTo>
                    <a:pt x="360348" y="132947"/>
                  </a:lnTo>
                  <a:lnTo>
                    <a:pt x="369061" y="176021"/>
                  </a:lnTo>
                  <a:lnTo>
                    <a:pt x="364714" y="208341"/>
                  </a:lnTo>
                  <a:lnTo>
                    <a:pt x="352853" y="234743"/>
                  </a:lnTo>
                  <a:lnTo>
                    <a:pt x="335254" y="252549"/>
                  </a:lnTo>
                  <a:lnTo>
                    <a:pt x="302881" y="262336"/>
                  </a:lnTo>
                  <a:lnTo>
                    <a:pt x="294084" y="271224"/>
                  </a:lnTo>
                  <a:lnTo>
                    <a:pt x="288168" y="284422"/>
                  </a:lnTo>
                  <a:lnTo>
                    <a:pt x="286003" y="300608"/>
                  </a:lnTo>
                  <a:lnTo>
                    <a:pt x="286003" y="355981"/>
                  </a:lnTo>
                  <a:lnTo>
                    <a:pt x="516635" y="355981"/>
                  </a:lnTo>
                  <a:lnTo>
                    <a:pt x="516635" y="65277"/>
                  </a:lnTo>
                  <a:close/>
                </a:path>
                <a:path w="516890" h="518160">
                  <a:moveTo>
                    <a:pt x="258317" y="120650"/>
                  </a:moveTo>
                  <a:lnTo>
                    <a:pt x="236753" y="124997"/>
                  </a:lnTo>
                  <a:lnTo>
                    <a:pt x="219154" y="136858"/>
                  </a:lnTo>
                  <a:lnTo>
                    <a:pt x="207293" y="154457"/>
                  </a:lnTo>
                  <a:lnTo>
                    <a:pt x="202945" y="176021"/>
                  </a:lnTo>
                  <a:lnTo>
                    <a:pt x="313689" y="176021"/>
                  </a:lnTo>
                  <a:lnTo>
                    <a:pt x="309342" y="154457"/>
                  </a:lnTo>
                  <a:lnTo>
                    <a:pt x="297481" y="136858"/>
                  </a:lnTo>
                  <a:lnTo>
                    <a:pt x="279882" y="124997"/>
                  </a:lnTo>
                  <a:lnTo>
                    <a:pt x="258317" y="120650"/>
                  </a:lnTo>
                  <a:close/>
                </a:path>
              </a:pathLst>
            </a:custGeom>
            <a:solidFill>
              <a:srgbClr val="AF1512"/>
            </a:solidFill>
          </p:spPr>
          <p:txBody>
            <a:bodyPr wrap="square" lIns="0" tIns="0" rIns="0" bIns="0" rtlCol="0"/>
            <a:lstStyle/>
            <a:p>
              <a:endParaRPr/>
            </a:p>
          </p:txBody>
        </p:sp>
        <p:sp>
          <p:nvSpPr>
            <p:cNvPr id="1048663" name="object 10"/>
            <p:cNvSpPr/>
            <p:nvPr/>
          </p:nvSpPr>
          <p:spPr>
            <a:xfrm>
              <a:off x="9476739" y="4334763"/>
              <a:ext cx="221615" cy="387985"/>
            </a:xfrm>
            <a:custGeom>
              <a:avLst/>
              <a:gdLst/>
              <a:ahLst/>
              <a:cxnLst/>
              <a:rect l="l" t="t" r="r" b="b"/>
              <a:pathLst>
                <a:path w="221615" h="387985">
                  <a:moveTo>
                    <a:pt x="204478" y="55372"/>
                  </a:moveTo>
                  <a:lnTo>
                    <a:pt x="110743" y="55372"/>
                  </a:lnTo>
                  <a:lnTo>
                    <a:pt x="132308" y="59719"/>
                  </a:lnTo>
                  <a:lnTo>
                    <a:pt x="149907" y="71580"/>
                  </a:lnTo>
                  <a:lnTo>
                    <a:pt x="161768" y="89179"/>
                  </a:lnTo>
                  <a:lnTo>
                    <a:pt x="166115" y="110743"/>
                  </a:lnTo>
                  <a:lnTo>
                    <a:pt x="163933" y="126930"/>
                  </a:lnTo>
                  <a:lnTo>
                    <a:pt x="157987" y="140128"/>
                  </a:lnTo>
                  <a:lnTo>
                    <a:pt x="149185" y="149016"/>
                  </a:lnTo>
                  <a:lnTo>
                    <a:pt x="116865" y="158803"/>
                  </a:lnTo>
                  <a:lnTo>
                    <a:pt x="99266" y="176609"/>
                  </a:lnTo>
                  <a:lnTo>
                    <a:pt x="87405" y="203011"/>
                  </a:lnTo>
                  <a:lnTo>
                    <a:pt x="83057" y="235331"/>
                  </a:lnTo>
                  <a:lnTo>
                    <a:pt x="83057" y="290703"/>
                  </a:lnTo>
                  <a:lnTo>
                    <a:pt x="138429" y="290703"/>
                  </a:lnTo>
                  <a:lnTo>
                    <a:pt x="138429" y="235331"/>
                  </a:lnTo>
                  <a:lnTo>
                    <a:pt x="140594" y="219144"/>
                  </a:lnTo>
                  <a:lnTo>
                    <a:pt x="146510" y="205946"/>
                  </a:lnTo>
                  <a:lnTo>
                    <a:pt x="155307" y="197058"/>
                  </a:lnTo>
                  <a:lnTo>
                    <a:pt x="187680" y="187271"/>
                  </a:lnTo>
                  <a:lnTo>
                    <a:pt x="205279" y="169465"/>
                  </a:lnTo>
                  <a:lnTo>
                    <a:pt x="217140" y="143063"/>
                  </a:lnTo>
                  <a:lnTo>
                    <a:pt x="221487" y="110743"/>
                  </a:lnTo>
                  <a:lnTo>
                    <a:pt x="212774" y="67669"/>
                  </a:lnTo>
                  <a:lnTo>
                    <a:pt x="204478" y="55372"/>
                  </a:lnTo>
                  <a:close/>
                </a:path>
                <a:path w="221615" h="387985">
                  <a:moveTo>
                    <a:pt x="110743" y="0"/>
                  </a:moveTo>
                  <a:lnTo>
                    <a:pt x="67669" y="8713"/>
                  </a:lnTo>
                  <a:lnTo>
                    <a:pt x="32464" y="32464"/>
                  </a:lnTo>
                  <a:lnTo>
                    <a:pt x="8713" y="67669"/>
                  </a:lnTo>
                  <a:lnTo>
                    <a:pt x="0" y="110743"/>
                  </a:lnTo>
                  <a:lnTo>
                    <a:pt x="55371" y="110743"/>
                  </a:lnTo>
                  <a:lnTo>
                    <a:pt x="59719" y="89179"/>
                  </a:lnTo>
                  <a:lnTo>
                    <a:pt x="71580" y="71580"/>
                  </a:lnTo>
                  <a:lnTo>
                    <a:pt x="89179" y="59719"/>
                  </a:lnTo>
                  <a:lnTo>
                    <a:pt x="110743" y="55372"/>
                  </a:lnTo>
                  <a:lnTo>
                    <a:pt x="204478" y="55372"/>
                  </a:lnTo>
                  <a:lnTo>
                    <a:pt x="189023" y="32464"/>
                  </a:lnTo>
                  <a:lnTo>
                    <a:pt x="153818" y="8713"/>
                  </a:lnTo>
                  <a:lnTo>
                    <a:pt x="110743" y="0"/>
                  </a:lnTo>
                  <a:close/>
                </a:path>
                <a:path w="221615" h="387985">
                  <a:moveTo>
                    <a:pt x="110743" y="304546"/>
                  </a:moveTo>
                  <a:lnTo>
                    <a:pt x="94557" y="307802"/>
                  </a:lnTo>
                  <a:lnTo>
                    <a:pt x="81359" y="316690"/>
                  </a:lnTo>
                  <a:lnTo>
                    <a:pt x="72471" y="329888"/>
                  </a:lnTo>
                  <a:lnTo>
                    <a:pt x="69214" y="346075"/>
                  </a:lnTo>
                  <a:lnTo>
                    <a:pt x="72471" y="362188"/>
                  </a:lnTo>
                  <a:lnTo>
                    <a:pt x="81359" y="375348"/>
                  </a:lnTo>
                  <a:lnTo>
                    <a:pt x="94557" y="384222"/>
                  </a:lnTo>
                  <a:lnTo>
                    <a:pt x="110743" y="387477"/>
                  </a:lnTo>
                  <a:lnTo>
                    <a:pt x="126930" y="384222"/>
                  </a:lnTo>
                  <a:lnTo>
                    <a:pt x="140128" y="375348"/>
                  </a:lnTo>
                  <a:lnTo>
                    <a:pt x="149016" y="362188"/>
                  </a:lnTo>
                  <a:lnTo>
                    <a:pt x="152273" y="346075"/>
                  </a:lnTo>
                  <a:lnTo>
                    <a:pt x="149016" y="329888"/>
                  </a:lnTo>
                  <a:lnTo>
                    <a:pt x="140128" y="316690"/>
                  </a:lnTo>
                  <a:lnTo>
                    <a:pt x="126930" y="307802"/>
                  </a:lnTo>
                  <a:lnTo>
                    <a:pt x="110743" y="304546"/>
                  </a:lnTo>
                  <a:close/>
                </a:path>
              </a:pathLst>
            </a:custGeom>
            <a:solidFill>
              <a:srgbClr val="6A0D0A"/>
            </a:solidFill>
          </p:spPr>
          <p:txBody>
            <a:bodyPr wrap="square" lIns="0" tIns="0" rIns="0" bIns="0" rtlCol="0"/>
            <a:lstStyle/>
            <a:p>
              <a:endParaRPr/>
            </a:p>
          </p:txBody>
        </p:sp>
        <p:sp>
          <p:nvSpPr>
            <p:cNvPr id="1048664" name="object 11"/>
            <p:cNvSpPr/>
            <p:nvPr/>
          </p:nvSpPr>
          <p:spPr>
            <a:xfrm>
              <a:off x="9476739" y="4334763"/>
              <a:ext cx="221615" cy="290830"/>
            </a:xfrm>
            <a:custGeom>
              <a:avLst/>
              <a:gdLst/>
              <a:ahLst/>
              <a:cxnLst/>
              <a:rect l="l" t="t" r="r" b="b"/>
              <a:pathLst>
                <a:path w="221615" h="290829">
                  <a:moveTo>
                    <a:pt x="0" y="110743"/>
                  </a:moveTo>
                  <a:lnTo>
                    <a:pt x="8713" y="67669"/>
                  </a:lnTo>
                  <a:lnTo>
                    <a:pt x="32464" y="32464"/>
                  </a:lnTo>
                  <a:lnTo>
                    <a:pt x="67669" y="8713"/>
                  </a:lnTo>
                  <a:lnTo>
                    <a:pt x="110743" y="0"/>
                  </a:lnTo>
                  <a:lnTo>
                    <a:pt x="153818" y="8713"/>
                  </a:lnTo>
                  <a:lnTo>
                    <a:pt x="189023" y="32464"/>
                  </a:lnTo>
                  <a:lnTo>
                    <a:pt x="212774" y="67669"/>
                  </a:lnTo>
                  <a:lnTo>
                    <a:pt x="221487" y="110743"/>
                  </a:lnTo>
                  <a:lnTo>
                    <a:pt x="217140" y="143063"/>
                  </a:lnTo>
                  <a:lnTo>
                    <a:pt x="205279" y="169465"/>
                  </a:lnTo>
                  <a:lnTo>
                    <a:pt x="187680" y="187271"/>
                  </a:lnTo>
                  <a:lnTo>
                    <a:pt x="166115" y="193802"/>
                  </a:lnTo>
                  <a:lnTo>
                    <a:pt x="155307" y="197058"/>
                  </a:lnTo>
                  <a:lnTo>
                    <a:pt x="146510" y="205946"/>
                  </a:lnTo>
                  <a:lnTo>
                    <a:pt x="140594" y="219144"/>
                  </a:lnTo>
                  <a:lnTo>
                    <a:pt x="138429" y="235331"/>
                  </a:lnTo>
                  <a:lnTo>
                    <a:pt x="138429" y="290703"/>
                  </a:lnTo>
                  <a:lnTo>
                    <a:pt x="83057" y="290703"/>
                  </a:lnTo>
                  <a:lnTo>
                    <a:pt x="83057" y="235331"/>
                  </a:lnTo>
                  <a:lnTo>
                    <a:pt x="87405" y="203011"/>
                  </a:lnTo>
                  <a:lnTo>
                    <a:pt x="99266" y="176609"/>
                  </a:lnTo>
                  <a:lnTo>
                    <a:pt x="116865" y="158803"/>
                  </a:lnTo>
                  <a:lnTo>
                    <a:pt x="138429" y="152273"/>
                  </a:lnTo>
                  <a:lnTo>
                    <a:pt x="149185" y="149016"/>
                  </a:lnTo>
                  <a:lnTo>
                    <a:pt x="157987" y="140128"/>
                  </a:lnTo>
                  <a:lnTo>
                    <a:pt x="163933" y="126930"/>
                  </a:lnTo>
                  <a:lnTo>
                    <a:pt x="166115" y="110743"/>
                  </a:lnTo>
                  <a:lnTo>
                    <a:pt x="161768" y="89179"/>
                  </a:lnTo>
                  <a:lnTo>
                    <a:pt x="149907" y="71580"/>
                  </a:lnTo>
                  <a:lnTo>
                    <a:pt x="132308" y="59719"/>
                  </a:lnTo>
                  <a:lnTo>
                    <a:pt x="110743" y="55372"/>
                  </a:lnTo>
                  <a:lnTo>
                    <a:pt x="89179" y="59719"/>
                  </a:lnTo>
                  <a:lnTo>
                    <a:pt x="71580" y="71580"/>
                  </a:lnTo>
                  <a:lnTo>
                    <a:pt x="59719" y="89179"/>
                  </a:lnTo>
                  <a:lnTo>
                    <a:pt x="55371" y="110743"/>
                  </a:lnTo>
                  <a:lnTo>
                    <a:pt x="0" y="110743"/>
                  </a:lnTo>
                  <a:close/>
                </a:path>
              </a:pathLst>
            </a:custGeom>
            <a:ln w="19812">
              <a:solidFill>
                <a:srgbClr val="800C0A"/>
              </a:solidFill>
            </a:ln>
          </p:spPr>
          <p:txBody>
            <a:bodyPr wrap="square" lIns="0" tIns="0" rIns="0" bIns="0" rtlCol="0"/>
            <a:lstStyle/>
            <a:p>
              <a:endParaRPr/>
            </a:p>
          </p:txBody>
        </p:sp>
        <p:pic>
          <p:nvPicPr>
            <p:cNvPr id="2097186" name="object 12"/>
            <p:cNvPicPr>
              <a:picLocks/>
            </p:cNvPicPr>
            <p:nvPr/>
          </p:nvPicPr>
          <p:blipFill>
            <a:blip r:embed="rId3" cstate="print"/>
            <a:stretch>
              <a:fillRect/>
            </a:stretch>
          </p:blipFill>
          <p:spPr>
            <a:xfrm>
              <a:off x="9536048" y="4629403"/>
              <a:ext cx="102870" cy="102743"/>
            </a:xfrm>
            <a:prstGeom prst="rect">
              <a:avLst/>
            </a:prstGeom>
          </p:spPr>
        </p:pic>
        <p:sp>
          <p:nvSpPr>
            <p:cNvPr id="1048665" name="object 13"/>
            <p:cNvSpPr/>
            <p:nvPr/>
          </p:nvSpPr>
          <p:spPr>
            <a:xfrm>
              <a:off x="9329165" y="4269485"/>
              <a:ext cx="516890" cy="518159"/>
            </a:xfrm>
            <a:custGeom>
              <a:avLst/>
              <a:gdLst/>
              <a:ahLst/>
              <a:cxnLst/>
              <a:rect l="l" t="t" r="r" b="b"/>
              <a:pathLst>
                <a:path w="516890" h="518160">
                  <a:moveTo>
                    <a:pt x="0" y="518159"/>
                  </a:moveTo>
                  <a:lnTo>
                    <a:pt x="516635" y="518159"/>
                  </a:lnTo>
                  <a:lnTo>
                    <a:pt x="516635" y="0"/>
                  </a:lnTo>
                  <a:lnTo>
                    <a:pt x="0" y="0"/>
                  </a:lnTo>
                  <a:lnTo>
                    <a:pt x="0" y="518159"/>
                  </a:lnTo>
                  <a:close/>
                </a:path>
              </a:pathLst>
            </a:custGeom>
            <a:ln w="19812">
              <a:solidFill>
                <a:srgbClr val="800C0A"/>
              </a:solidFill>
            </a:ln>
          </p:spPr>
          <p:txBody>
            <a:bodyPr wrap="square" lIns="0" tIns="0" rIns="0" bIns="0" rtlCol="0"/>
            <a:lstStyle/>
            <a:p>
              <a:endParaRPr/>
            </a:p>
          </p:txBody>
        </p:sp>
      </p:grpSp>
      <p:pic>
        <p:nvPicPr>
          <p:cNvPr id="2097187" name="object 14"/>
          <p:cNvPicPr>
            <a:picLocks/>
          </p:cNvPicPr>
          <p:nvPr/>
        </p:nvPicPr>
        <p:blipFill>
          <a:blip r:embed="rId4" cstate="print"/>
          <a:stretch>
            <a:fillRect/>
          </a:stretch>
        </p:blipFill>
        <p:spPr>
          <a:xfrm>
            <a:off x="4605528" y="1100327"/>
            <a:ext cx="7018020" cy="1450848"/>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6" name="object 2"/>
          <p:cNvSpPr txBox="1">
            <a:spLocks noGrp="1"/>
          </p:cNvSpPr>
          <p:nvPr>
            <p:ph type="title"/>
          </p:nvPr>
        </p:nvSpPr>
        <p:spPr>
          <a:xfrm>
            <a:off x="724916" y="476504"/>
            <a:ext cx="4424045" cy="2228174"/>
          </a:xfrm>
          <a:prstGeom prst="rect">
            <a:avLst/>
          </a:prstGeom>
        </p:spPr>
        <p:txBody>
          <a:bodyPr vert="horz" wrap="square" lIns="0" tIns="12065" rIns="0" bIns="0" rtlCol="0">
            <a:spAutoFit/>
          </a:bodyPr>
          <a:lstStyle/>
          <a:p>
            <a:pPr marL="12700" marR="5080">
              <a:lnSpc>
                <a:spcPct val="100000"/>
              </a:lnSpc>
              <a:spcBef>
                <a:spcPts val="95"/>
              </a:spcBef>
            </a:pPr>
            <a:r>
              <a:rPr sz="4000" dirty="0">
                <a:solidFill>
                  <a:schemeClr val="tx1"/>
                </a:solidFill>
              </a:rPr>
              <a:t>Baş</a:t>
            </a:r>
            <a:r>
              <a:rPr sz="4000" spc="-75" dirty="0">
                <a:solidFill>
                  <a:schemeClr val="tx1"/>
                </a:solidFill>
              </a:rPr>
              <a:t> </a:t>
            </a:r>
            <a:r>
              <a:rPr sz="4000" dirty="0">
                <a:solidFill>
                  <a:schemeClr val="tx1"/>
                </a:solidFill>
              </a:rPr>
              <a:t>Ağrılı</a:t>
            </a:r>
            <a:r>
              <a:rPr sz="4000" spc="-70" dirty="0">
                <a:solidFill>
                  <a:schemeClr val="tx1"/>
                </a:solidFill>
              </a:rPr>
              <a:t> </a:t>
            </a:r>
            <a:r>
              <a:rPr sz="4000" spc="-10" dirty="0">
                <a:solidFill>
                  <a:schemeClr val="tx1"/>
                </a:solidFill>
              </a:rPr>
              <a:t>Hastaya Yaklaşım</a:t>
            </a:r>
            <a:endParaRPr sz="4000" dirty="0">
              <a:solidFill>
                <a:schemeClr val="tx1"/>
              </a:solidFill>
            </a:endParaRPr>
          </a:p>
          <a:p>
            <a:pPr marL="12700" marR="114935">
              <a:lnSpc>
                <a:spcPct val="100000"/>
              </a:lnSpc>
              <a:spcBef>
                <a:spcPts val="20"/>
              </a:spcBef>
            </a:pPr>
            <a:r>
              <a:rPr sz="3200" dirty="0">
                <a:solidFill>
                  <a:srgbClr val="EA6212"/>
                </a:solidFill>
              </a:rPr>
              <a:t>Baş</a:t>
            </a:r>
            <a:r>
              <a:rPr sz="3200" spc="-40" dirty="0">
                <a:solidFill>
                  <a:srgbClr val="EA6212"/>
                </a:solidFill>
              </a:rPr>
              <a:t> </a:t>
            </a:r>
            <a:r>
              <a:rPr sz="3200" dirty="0">
                <a:solidFill>
                  <a:srgbClr val="EA6212"/>
                </a:solidFill>
              </a:rPr>
              <a:t>ağrısının</a:t>
            </a:r>
            <a:r>
              <a:rPr sz="3200" spc="-35" dirty="0">
                <a:solidFill>
                  <a:srgbClr val="EA6212"/>
                </a:solidFill>
              </a:rPr>
              <a:t> </a:t>
            </a:r>
            <a:r>
              <a:rPr sz="3200" spc="-10" dirty="0">
                <a:solidFill>
                  <a:srgbClr val="EA6212"/>
                </a:solidFill>
              </a:rPr>
              <a:t>karakteri </a:t>
            </a:r>
            <a:r>
              <a:rPr sz="3200" dirty="0">
                <a:solidFill>
                  <a:srgbClr val="EA6212"/>
                </a:solidFill>
              </a:rPr>
              <a:t>ve</a:t>
            </a:r>
            <a:r>
              <a:rPr sz="3200" spc="-5" dirty="0">
                <a:solidFill>
                  <a:srgbClr val="EA6212"/>
                </a:solidFill>
              </a:rPr>
              <a:t> </a:t>
            </a:r>
            <a:r>
              <a:rPr sz="3200" spc="-10" dirty="0">
                <a:solidFill>
                  <a:srgbClr val="EA6212"/>
                </a:solidFill>
              </a:rPr>
              <a:t>şiddeti</a:t>
            </a:r>
            <a:endParaRPr sz="3200" dirty="0"/>
          </a:p>
        </p:txBody>
      </p:sp>
      <p:sp>
        <p:nvSpPr>
          <p:cNvPr id="1048667" name="object 3"/>
          <p:cNvSpPr txBox="1"/>
          <p:nvPr/>
        </p:nvSpPr>
        <p:spPr>
          <a:xfrm>
            <a:off x="724916" y="3160902"/>
            <a:ext cx="3963035" cy="513715"/>
          </a:xfrm>
          <a:prstGeom prst="rect">
            <a:avLst/>
          </a:prstGeom>
        </p:spPr>
        <p:txBody>
          <a:bodyPr vert="horz" wrap="square" lIns="0" tIns="13335" rIns="0" bIns="0" rtlCol="0">
            <a:spAutoFit/>
          </a:bodyPr>
          <a:lstStyle/>
          <a:p>
            <a:pPr marL="12700">
              <a:lnSpc>
                <a:spcPct val="100000"/>
              </a:lnSpc>
              <a:spcBef>
                <a:spcPts val="105"/>
              </a:spcBef>
            </a:pPr>
            <a:r>
              <a:rPr sz="3200" b="1" dirty="0">
                <a:solidFill>
                  <a:srgbClr val="EA6212"/>
                </a:solidFill>
                <a:latin typeface="Century Gothic"/>
                <a:cs typeface="Century Gothic"/>
              </a:rPr>
              <a:t>Ağrı</a:t>
            </a:r>
            <a:r>
              <a:rPr sz="3200" b="1" spc="-65" dirty="0">
                <a:solidFill>
                  <a:srgbClr val="EA6212"/>
                </a:solidFill>
                <a:latin typeface="Century Gothic"/>
                <a:cs typeface="Century Gothic"/>
              </a:rPr>
              <a:t> </a:t>
            </a:r>
            <a:r>
              <a:rPr sz="3200" b="1" dirty="0">
                <a:solidFill>
                  <a:srgbClr val="EA6212"/>
                </a:solidFill>
                <a:latin typeface="Century Gothic"/>
                <a:cs typeface="Century Gothic"/>
              </a:rPr>
              <a:t>neye</a:t>
            </a:r>
            <a:r>
              <a:rPr sz="3200" b="1" spc="-45" dirty="0">
                <a:solidFill>
                  <a:srgbClr val="EA6212"/>
                </a:solidFill>
                <a:latin typeface="Century Gothic"/>
                <a:cs typeface="Century Gothic"/>
              </a:rPr>
              <a:t> </a:t>
            </a:r>
            <a:r>
              <a:rPr sz="3200" b="1" spc="-10" dirty="0">
                <a:solidFill>
                  <a:srgbClr val="EA6212"/>
                </a:solidFill>
                <a:latin typeface="Century Gothic"/>
                <a:cs typeface="Century Gothic"/>
              </a:rPr>
              <a:t>benziyor?</a:t>
            </a:r>
            <a:endParaRPr sz="3200">
              <a:latin typeface="Century Gothic"/>
              <a:cs typeface="Century Gothic"/>
            </a:endParaRPr>
          </a:p>
        </p:txBody>
      </p:sp>
      <p:pic>
        <p:nvPicPr>
          <p:cNvPr id="2097188" name="object 4"/>
          <p:cNvPicPr>
            <a:picLocks/>
          </p:cNvPicPr>
          <p:nvPr/>
        </p:nvPicPr>
        <p:blipFill>
          <a:blip r:embed="rId2" cstate="print"/>
          <a:stretch>
            <a:fillRect/>
          </a:stretch>
        </p:blipFill>
        <p:spPr>
          <a:xfrm>
            <a:off x="5436108" y="1371600"/>
            <a:ext cx="6390132" cy="2915412"/>
          </a:xfrm>
          <a:prstGeom prst="rect">
            <a:avLst/>
          </a:prstGeom>
        </p:spPr>
      </p:pic>
      <p:pic>
        <p:nvPicPr>
          <p:cNvPr id="2097189" name="object 5"/>
          <p:cNvPicPr>
            <a:picLocks/>
          </p:cNvPicPr>
          <p:nvPr/>
        </p:nvPicPr>
        <p:blipFill>
          <a:blip r:embed="rId3" cstate="print"/>
          <a:stretch>
            <a:fillRect/>
          </a:stretch>
        </p:blipFill>
        <p:spPr>
          <a:xfrm>
            <a:off x="1210055" y="4558284"/>
            <a:ext cx="10616184" cy="1796795"/>
          </a:xfrm>
          <a:prstGeom prst="rect">
            <a:avLst/>
          </a:prstGeom>
        </p:spPr>
      </p:pic>
      <p:sp>
        <p:nvSpPr>
          <p:cNvPr id="1048668" name="object 6"/>
          <p:cNvSpPr txBox="1"/>
          <p:nvPr/>
        </p:nvSpPr>
        <p:spPr>
          <a:xfrm>
            <a:off x="581964" y="6700825"/>
            <a:ext cx="8703310" cy="151765"/>
          </a:xfrm>
          <a:prstGeom prst="rect">
            <a:avLst/>
          </a:prstGeom>
        </p:spPr>
        <p:txBody>
          <a:bodyPr vert="horz" wrap="square" lIns="0" tIns="12065" rIns="0" bIns="0" rtlCol="0">
            <a:spAutoFit/>
          </a:bodyPr>
          <a:lstStyle/>
          <a:p>
            <a:pPr marL="12700">
              <a:lnSpc>
                <a:spcPct val="100000"/>
              </a:lnSpc>
              <a:spcBef>
                <a:spcPts val="95"/>
              </a:spcBef>
            </a:pPr>
            <a:r>
              <a:rPr sz="1000" b="1" dirty="0">
                <a:solidFill>
                  <a:srgbClr val="FFFFFF"/>
                </a:solidFill>
                <a:latin typeface="Arial"/>
                <a:cs typeface="Arial"/>
              </a:rPr>
              <a:t>Baş</a:t>
            </a:r>
            <a:r>
              <a:rPr sz="1000" b="1" spc="-25" dirty="0">
                <a:solidFill>
                  <a:srgbClr val="FFFFFF"/>
                </a:solidFill>
                <a:latin typeface="Arial"/>
                <a:cs typeface="Arial"/>
              </a:rPr>
              <a:t> </a:t>
            </a:r>
            <a:r>
              <a:rPr sz="1000" b="1" dirty="0">
                <a:solidFill>
                  <a:srgbClr val="FFFFFF"/>
                </a:solidFill>
                <a:latin typeface="Arial"/>
                <a:cs typeface="Arial"/>
              </a:rPr>
              <a:t>Ağrılı</a:t>
            </a:r>
            <a:r>
              <a:rPr sz="1000" b="1" spc="10" dirty="0">
                <a:solidFill>
                  <a:srgbClr val="FFFFFF"/>
                </a:solidFill>
                <a:latin typeface="Arial"/>
                <a:cs typeface="Arial"/>
              </a:rPr>
              <a:t> </a:t>
            </a:r>
            <a:r>
              <a:rPr sz="1000" b="1" dirty="0">
                <a:solidFill>
                  <a:srgbClr val="FFFFFF"/>
                </a:solidFill>
                <a:latin typeface="Arial"/>
                <a:cs typeface="Arial"/>
              </a:rPr>
              <a:t>Hastaya</a:t>
            </a:r>
            <a:r>
              <a:rPr sz="1000" b="1" spc="-10" dirty="0">
                <a:solidFill>
                  <a:srgbClr val="FFFFFF"/>
                </a:solidFill>
                <a:latin typeface="Arial"/>
                <a:cs typeface="Arial"/>
              </a:rPr>
              <a:t> </a:t>
            </a:r>
            <a:r>
              <a:rPr sz="1000" b="1" dirty="0">
                <a:solidFill>
                  <a:srgbClr val="FFFFFF"/>
                </a:solidFill>
                <a:latin typeface="Arial"/>
                <a:cs typeface="Arial"/>
              </a:rPr>
              <a:t>Yaklaşım,</a:t>
            </a:r>
            <a:r>
              <a:rPr sz="1000" b="1" spc="-40" dirty="0">
                <a:solidFill>
                  <a:srgbClr val="FFFFFF"/>
                </a:solidFill>
                <a:latin typeface="Arial"/>
                <a:cs typeface="Arial"/>
              </a:rPr>
              <a:t> </a:t>
            </a:r>
            <a:r>
              <a:rPr sz="1000" b="1" dirty="0">
                <a:solidFill>
                  <a:srgbClr val="FFFFFF"/>
                </a:solidFill>
                <a:latin typeface="Arial"/>
                <a:cs typeface="Arial"/>
              </a:rPr>
              <a:t>Öykü,</a:t>
            </a:r>
            <a:r>
              <a:rPr sz="1000" b="1" spc="-15" dirty="0">
                <a:solidFill>
                  <a:srgbClr val="FFFFFF"/>
                </a:solidFill>
                <a:latin typeface="Arial"/>
                <a:cs typeface="Arial"/>
              </a:rPr>
              <a:t> </a:t>
            </a:r>
            <a:r>
              <a:rPr sz="1000" b="1" dirty="0">
                <a:solidFill>
                  <a:srgbClr val="FFFFFF"/>
                </a:solidFill>
                <a:latin typeface="Arial"/>
                <a:cs typeface="Arial"/>
              </a:rPr>
              <a:t>Muayene</a:t>
            </a:r>
            <a:r>
              <a:rPr sz="1000" b="1" spc="-30" dirty="0">
                <a:solidFill>
                  <a:srgbClr val="FFFFFF"/>
                </a:solidFill>
                <a:latin typeface="Arial"/>
                <a:cs typeface="Arial"/>
              </a:rPr>
              <a:t> </a:t>
            </a:r>
            <a:r>
              <a:rPr sz="1000" b="1" dirty="0">
                <a:solidFill>
                  <a:srgbClr val="FFFFFF"/>
                </a:solidFill>
                <a:latin typeface="Arial"/>
                <a:cs typeface="Arial"/>
              </a:rPr>
              <a:t>ve</a:t>
            </a:r>
            <a:r>
              <a:rPr sz="1000" b="1" spc="-35" dirty="0">
                <a:solidFill>
                  <a:srgbClr val="FFFFFF"/>
                </a:solidFill>
                <a:latin typeface="Arial"/>
                <a:cs typeface="Arial"/>
              </a:rPr>
              <a:t> </a:t>
            </a:r>
            <a:r>
              <a:rPr sz="1000" b="1" dirty="0">
                <a:solidFill>
                  <a:srgbClr val="FFFFFF"/>
                </a:solidFill>
                <a:latin typeface="Arial"/>
                <a:cs typeface="Arial"/>
              </a:rPr>
              <a:t>İnceleme</a:t>
            </a:r>
            <a:r>
              <a:rPr sz="1000" b="1" spc="-30" dirty="0">
                <a:solidFill>
                  <a:srgbClr val="FFFFFF"/>
                </a:solidFill>
                <a:latin typeface="Arial"/>
                <a:cs typeface="Arial"/>
              </a:rPr>
              <a:t> </a:t>
            </a:r>
            <a:r>
              <a:rPr sz="1000" b="1" dirty="0">
                <a:solidFill>
                  <a:srgbClr val="FFFFFF"/>
                </a:solidFill>
                <a:latin typeface="Arial"/>
                <a:cs typeface="Arial"/>
              </a:rPr>
              <a:t>Yöntemleri,</a:t>
            </a:r>
            <a:r>
              <a:rPr sz="1000" b="1" spc="-35" dirty="0">
                <a:solidFill>
                  <a:srgbClr val="FFFFFF"/>
                </a:solidFill>
                <a:latin typeface="Arial"/>
                <a:cs typeface="Arial"/>
              </a:rPr>
              <a:t> </a:t>
            </a:r>
            <a:r>
              <a:rPr sz="1000" b="1" dirty="0">
                <a:solidFill>
                  <a:srgbClr val="FFFFFF"/>
                </a:solidFill>
                <a:latin typeface="Arial"/>
                <a:cs typeface="Arial"/>
              </a:rPr>
              <a:t>Turkiye</a:t>
            </a:r>
            <a:r>
              <a:rPr sz="1000" b="1" spc="-20" dirty="0">
                <a:solidFill>
                  <a:srgbClr val="FFFFFF"/>
                </a:solidFill>
                <a:latin typeface="Arial"/>
                <a:cs typeface="Arial"/>
              </a:rPr>
              <a:t> </a:t>
            </a:r>
            <a:r>
              <a:rPr sz="1000" b="1" dirty="0">
                <a:solidFill>
                  <a:srgbClr val="FFFFFF"/>
                </a:solidFill>
                <a:latin typeface="Arial"/>
                <a:cs typeface="Arial"/>
              </a:rPr>
              <a:t>Klinikleri</a:t>
            </a:r>
            <a:r>
              <a:rPr sz="1000" b="1" spc="-20" dirty="0">
                <a:solidFill>
                  <a:srgbClr val="FFFFFF"/>
                </a:solidFill>
                <a:latin typeface="Arial"/>
                <a:cs typeface="Arial"/>
              </a:rPr>
              <a:t> </a:t>
            </a:r>
            <a:r>
              <a:rPr sz="1000" b="1" dirty="0">
                <a:solidFill>
                  <a:srgbClr val="FFFFFF"/>
                </a:solidFill>
                <a:latin typeface="Arial"/>
                <a:cs typeface="Arial"/>
              </a:rPr>
              <a:t>J</a:t>
            </a:r>
            <a:r>
              <a:rPr sz="1000" b="1" spc="-25" dirty="0">
                <a:solidFill>
                  <a:srgbClr val="FFFFFF"/>
                </a:solidFill>
                <a:latin typeface="Arial"/>
                <a:cs typeface="Arial"/>
              </a:rPr>
              <a:t> </a:t>
            </a:r>
            <a:r>
              <a:rPr sz="1000" b="1" spc="-10" dirty="0">
                <a:solidFill>
                  <a:srgbClr val="FFFFFF"/>
                </a:solidFill>
                <a:latin typeface="Arial"/>
                <a:cs typeface="Arial"/>
              </a:rPr>
              <a:t>Neurol-</a:t>
            </a:r>
            <a:r>
              <a:rPr sz="1000" b="1" dirty="0">
                <a:solidFill>
                  <a:srgbClr val="FFFFFF"/>
                </a:solidFill>
                <a:latin typeface="Arial"/>
                <a:cs typeface="Arial"/>
              </a:rPr>
              <a:t>Special</a:t>
            </a:r>
            <a:r>
              <a:rPr sz="1000" b="1" spc="-20" dirty="0">
                <a:solidFill>
                  <a:srgbClr val="FFFFFF"/>
                </a:solidFill>
                <a:latin typeface="Arial"/>
                <a:cs typeface="Arial"/>
              </a:rPr>
              <a:t> </a:t>
            </a:r>
            <a:r>
              <a:rPr sz="1000" b="1" dirty="0">
                <a:solidFill>
                  <a:srgbClr val="FFFFFF"/>
                </a:solidFill>
                <a:latin typeface="Arial"/>
                <a:cs typeface="Arial"/>
              </a:rPr>
              <a:t>Topics.</a:t>
            </a:r>
            <a:r>
              <a:rPr sz="1000" b="1" spc="-40" dirty="0">
                <a:solidFill>
                  <a:srgbClr val="FFFFFF"/>
                </a:solidFill>
                <a:latin typeface="Arial"/>
                <a:cs typeface="Arial"/>
              </a:rPr>
              <a:t> </a:t>
            </a:r>
            <a:r>
              <a:rPr sz="1000" b="1" spc="-10" dirty="0">
                <a:solidFill>
                  <a:srgbClr val="FFFFFF"/>
                </a:solidFill>
                <a:latin typeface="Arial"/>
                <a:cs typeface="Arial"/>
              </a:rPr>
              <a:t>2018;11(1):15-</a:t>
            </a:r>
            <a:r>
              <a:rPr sz="1000" b="1" dirty="0">
                <a:solidFill>
                  <a:srgbClr val="FFFFFF"/>
                </a:solidFill>
                <a:latin typeface="Arial"/>
                <a:cs typeface="Arial"/>
              </a:rPr>
              <a:t>20</a:t>
            </a:r>
            <a:r>
              <a:rPr sz="1000" b="1" spc="-35" dirty="0">
                <a:solidFill>
                  <a:srgbClr val="FFFFFF"/>
                </a:solidFill>
                <a:latin typeface="Arial"/>
                <a:cs typeface="Arial"/>
              </a:rPr>
              <a:t> </a:t>
            </a:r>
            <a:r>
              <a:rPr sz="1000" i="1" dirty="0">
                <a:solidFill>
                  <a:srgbClr val="FFFFFF"/>
                </a:solidFill>
                <a:latin typeface="Verdana"/>
                <a:cs typeface="Verdana"/>
              </a:rPr>
              <a:t>Musa</a:t>
            </a:r>
            <a:r>
              <a:rPr sz="1000" i="1" spc="-15" dirty="0">
                <a:solidFill>
                  <a:srgbClr val="FFFFFF"/>
                </a:solidFill>
                <a:latin typeface="Verdana"/>
                <a:cs typeface="Verdana"/>
              </a:rPr>
              <a:t> </a:t>
            </a:r>
            <a:r>
              <a:rPr sz="1000" i="1" spc="-10" dirty="0">
                <a:solidFill>
                  <a:srgbClr val="FFFFFF"/>
                </a:solidFill>
                <a:latin typeface="Verdana"/>
                <a:cs typeface="Verdana"/>
              </a:rPr>
              <a:t>ÖZTÜRK</a:t>
            </a:r>
            <a:endParaRPr sz="1000">
              <a:latin typeface="Verdana"/>
              <a:cs typeface="Verdan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object 2"/>
          <p:cNvSpPr txBox="1">
            <a:spLocks noGrp="1"/>
          </p:cNvSpPr>
          <p:nvPr>
            <p:ph type="title"/>
          </p:nvPr>
        </p:nvSpPr>
        <p:spPr>
          <a:xfrm>
            <a:off x="724916" y="949274"/>
            <a:ext cx="3198495" cy="659155"/>
          </a:xfrm>
          <a:prstGeom prst="rect">
            <a:avLst/>
          </a:prstGeom>
        </p:spPr>
        <p:txBody>
          <a:bodyPr vert="horz" wrap="square" lIns="0" tIns="12700" rIns="0" bIns="0" rtlCol="0">
            <a:spAutoFit/>
          </a:bodyPr>
          <a:lstStyle/>
          <a:p>
            <a:pPr marL="12700">
              <a:lnSpc>
                <a:spcPct val="100000"/>
              </a:lnSpc>
              <a:spcBef>
                <a:spcPts val="100"/>
              </a:spcBef>
            </a:pPr>
            <a:r>
              <a:rPr dirty="0">
                <a:solidFill>
                  <a:schemeClr val="tx1"/>
                </a:solidFill>
              </a:rPr>
              <a:t>Sunum</a:t>
            </a:r>
            <a:r>
              <a:rPr spc="-130" dirty="0">
                <a:solidFill>
                  <a:schemeClr val="tx1"/>
                </a:solidFill>
              </a:rPr>
              <a:t> </a:t>
            </a:r>
            <a:r>
              <a:rPr spc="-10" dirty="0">
                <a:solidFill>
                  <a:schemeClr val="tx1"/>
                </a:solidFill>
              </a:rPr>
              <a:t>planı</a:t>
            </a:r>
          </a:p>
        </p:txBody>
      </p:sp>
      <p:sp>
        <p:nvSpPr>
          <p:cNvPr id="1048591" name="object 3"/>
          <p:cNvSpPr txBox="1"/>
          <p:nvPr/>
        </p:nvSpPr>
        <p:spPr>
          <a:xfrm>
            <a:off x="1182116" y="1951474"/>
            <a:ext cx="6590284" cy="4356321"/>
          </a:xfrm>
          <a:prstGeom prst="rect">
            <a:avLst/>
          </a:prstGeom>
        </p:spPr>
        <p:txBody>
          <a:bodyPr vert="horz" wrap="square" lIns="0" tIns="138430" rIns="0" bIns="0" rtlCol="0">
            <a:spAutoFit/>
          </a:bodyPr>
          <a:lstStyle/>
          <a:p>
            <a:pPr marL="355600" indent="-342900">
              <a:lnSpc>
                <a:spcPct val="100000"/>
              </a:lnSpc>
              <a:spcBef>
                <a:spcPts val="1090"/>
              </a:spcBef>
              <a:buClr>
                <a:srgbClr val="89D0D5"/>
              </a:buClr>
              <a:buSzPct val="79687"/>
              <a:buFont typeface="Wingdings 3"/>
              <a:buChar char=""/>
              <a:tabLst>
                <a:tab pos="355600" algn="l"/>
              </a:tabLst>
            </a:pPr>
            <a:r>
              <a:rPr lang="tr-TR" sz="3200" spc="-10" dirty="0">
                <a:solidFill>
                  <a:schemeClr val="tx1"/>
                </a:solidFill>
                <a:latin typeface="Century Gothic"/>
                <a:cs typeface="Century Gothic"/>
              </a:rPr>
              <a:t>Giriş</a:t>
            </a:r>
            <a:endParaRPr sz="3200" dirty="0">
              <a:solidFill>
                <a:schemeClr val="tx1"/>
              </a:solidFill>
              <a:latin typeface="Century Gothic"/>
              <a:cs typeface="Century Gothic"/>
            </a:endParaRPr>
          </a:p>
          <a:p>
            <a:pPr marL="354965" indent="-342265">
              <a:lnSpc>
                <a:spcPct val="100000"/>
              </a:lnSpc>
              <a:spcBef>
                <a:spcPts val="994"/>
              </a:spcBef>
              <a:buClr>
                <a:srgbClr val="89D0D5"/>
              </a:buClr>
              <a:buSzPct val="79687"/>
              <a:buFont typeface="Wingdings 3"/>
              <a:buChar char=""/>
              <a:tabLst>
                <a:tab pos="354965" algn="l"/>
              </a:tabLst>
            </a:pPr>
            <a:r>
              <a:rPr lang="tr-TR" sz="3200" spc="-10" dirty="0">
                <a:solidFill>
                  <a:schemeClr val="tx1"/>
                </a:solidFill>
                <a:latin typeface="Century Gothic"/>
                <a:cs typeface="Century Gothic"/>
              </a:rPr>
              <a:t>Epidemiyoloji</a:t>
            </a:r>
            <a:endParaRPr sz="3200" dirty="0">
              <a:solidFill>
                <a:schemeClr val="tx1"/>
              </a:solidFill>
              <a:latin typeface="Century Gothic"/>
              <a:cs typeface="Century Gothic"/>
            </a:endParaRPr>
          </a:p>
          <a:p>
            <a:pPr marL="355600" indent="-342900">
              <a:lnSpc>
                <a:spcPct val="100000"/>
              </a:lnSpc>
              <a:spcBef>
                <a:spcPts val="1015"/>
              </a:spcBef>
              <a:buClr>
                <a:srgbClr val="89D0D5"/>
              </a:buClr>
              <a:buSzPct val="79687"/>
              <a:buFont typeface="Wingdings 3"/>
              <a:buChar char=""/>
              <a:tabLst>
                <a:tab pos="355600" algn="l"/>
              </a:tabLst>
            </a:pPr>
            <a:r>
              <a:rPr sz="3200" spc="-10" dirty="0">
                <a:solidFill>
                  <a:schemeClr val="tx1"/>
                </a:solidFill>
                <a:latin typeface="Century Gothic"/>
                <a:cs typeface="Century Gothic"/>
              </a:rPr>
              <a:t>Sınıflandırma</a:t>
            </a:r>
            <a:endParaRPr sz="3200" dirty="0">
              <a:solidFill>
                <a:schemeClr val="tx1"/>
              </a:solidFill>
              <a:latin typeface="Century Gothic"/>
              <a:cs typeface="Century Gothic"/>
            </a:endParaRPr>
          </a:p>
          <a:p>
            <a:pPr marL="354965" indent="-342265">
              <a:lnSpc>
                <a:spcPct val="100000"/>
              </a:lnSpc>
              <a:spcBef>
                <a:spcPts val="994"/>
              </a:spcBef>
              <a:buClr>
                <a:srgbClr val="89D0D5"/>
              </a:buClr>
              <a:buSzPct val="79687"/>
              <a:buFont typeface="Wingdings 3"/>
              <a:buChar char=""/>
              <a:tabLst>
                <a:tab pos="354965" algn="l"/>
              </a:tabLst>
            </a:pPr>
            <a:r>
              <a:rPr lang="tr-TR" sz="3200" dirty="0">
                <a:solidFill>
                  <a:schemeClr val="tx1"/>
                </a:solidFill>
                <a:latin typeface="Century Gothic"/>
                <a:cs typeface="Century Gothic"/>
              </a:rPr>
              <a:t>Tanısal yaklaşım</a:t>
            </a:r>
          </a:p>
          <a:p>
            <a:pPr marL="354965" indent="-342265">
              <a:lnSpc>
                <a:spcPct val="100000"/>
              </a:lnSpc>
              <a:spcBef>
                <a:spcPts val="994"/>
              </a:spcBef>
              <a:buClr>
                <a:srgbClr val="89D0D5"/>
              </a:buClr>
              <a:buSzPct val="79687"/>
              <a:buFont typeface="Wingdings 3"/>
              <a:buChar char=""/>
              <a:tabLst>
                <a:tab pos="354965" algn="l"/>
              </a:tabLst>
            </a:pPr>
            <a:r>
              <a:rPr lang="tr-TR" sz="3200" dirty="0">
                <a:solidFill>
                  <a:schemeClr val="tx1"/>
                </a:solidFill>
                <a:latin typeface="Century Gothic"/>
                <a:cs typeface="Century Gothic"/>
              </a:rPr>
              <a:t>Sık görülen </a:t>
            </a:r>
            <a:r>
              <a:rPr lang="tr-TR" sz="3200" dirty="0" err="1">
                <a:solidFill>
                  <a:schemeClr val="tx1"/>
                </a:solidFill>
                <a:latin typeface="Century Gothic"/>
                <a:cs typeface="Century Gothic"/>
              </a:rPr>
              <a:t>primer</a:t>
            </a:r>
            <a:r>
              <a:rPr lang="tr-TR" sz="3200" dirty="0">
                <a:solidFill>
                  <a:schemeClr val="tx1"/>
                </a:solidFill>
                <a:latin typeface="Century Gothic"/>
                <a:cs typeface="Century Gothic"/>
              </a:rPr>
              <a:t> baş ağrıları</a:t>
            </a:r>
          </a:p>
          <a:p>
            <a:pPr marL="354965" indent="-342265">
              <a:lnSpc>
                <a:spcPct val="100000"/>
              </a:lnSpc>
              <a:spcBef>
                <a:spcPts val="994"/>
              </a:spcBef>
              <a:buClr>
                <a:srgbClr val="89D0D5"/>
              </a:buClr>
              <a:buSzPct val="79687"/>
              <a:buFont typeface="Wingdings 3"/>
              <a:buChar char=""/>
              <a:tabLst>
                <a:tab pos="354965" algn="l"/>
              </a:tabLst>
            </a:pPr>
            <a:r>
              <a:rPr lang="tr-TR" sz="3200" dirty="0">
                <a:solidFill>
                  <a:schemeClr val="tx1"/>
                </a:solidFill>
                <a:latin typeface="Century Gothic"/>
                <a:cs typeface="Century Gothic"/>
              </a:rPr>
              <a:t>Sevk kriterleri</a:t>
            </a:r>
          </a:p>
          <a:p>
            <a:pPr marL="354965" indent="-342265">
              <a:lnSpc>
                <a:spcPct val="100000"/>
              </a:lnSpc>
              <a:spcBef>
                <a:spcPts val="994"/>
              </a:spcBef>
              <a:buClr>
                <a:srgbClr val="89D0D5"/>
              </a:buClr>
              <a:buSzPct val="79687"/>
              <a:buFont typeface="Wingdings 3"/>
              <a:buChar char=""/>
              <a:tabLst>
                <a:tab pos="354965" algn="l"/>
              </a:tabLst>
            </a:pPr>
            <a:endParaRPr sz="3200" dirty="0">
              <a:latin typeface="Century Gothic"/>
              <a:cs typeface="Century Gothic"/>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9" name="object 2"/>
          <p:cNvSpPr txBox="1">
            <a:spLocks noGrp="1"/>
          </p:cNvSpPr>
          <p:nvPr>
            <p:ph type="title"/>
          </p:nvPr>
        </p:nvSpPr>
        <p:spPr>
          <a:xfrm>
            <a:off x="329590" y="408178"/>
            <a:ext cx="6730365" cy="627736"/>
          </a:xfrm>
          <a:prstGeom prst="rect">
            <a:avLst/>
          </a:prstGeom>
        </p:spPr>
        <p:txBody>
          <a:bodyPr vert="horz" wrap="square" lIns="0" tIns="12065" rIns="0" bIns="0" rtlCol="0">
            <a:spAutoFit/>
          </a:bodyPr>
          <a:lstStyle/>
          <a:p>
            <a:pPr marL="12700">
              <a:lnSpc>
                <a:spcPct val="100000"/>
              </a:lnSpc>
              <a:spcBef>
                <a:spcPts val="95"/>
              </a:spcBef>
            </a:pPr>
            <a:r>
              <a:rPr sz="4000" dirty="0">
                <a:solidFill>
                  <a:schemeClr val="tx1"/>
                </a:solidFill>
              </a:rPr>
              <a:t>Baş</a:t>
            </a:r>
            <a:r>
              <a:rPr sz="4000" spc="-100" dirty="0">
                <a:solidFill>
                  <a:schemeClr val="tx1"/>
                </a:solidFill>
              </a:rPr>
              <a:t> </a:t>
            </a:r>
            <a:r>
              <a:rPr sz="4000" dirty="0">
                <a:solidFill>
                  <a:schemeClr val="tx1"/>
                </a:solidFill>
              </a:rPr>
              <a:t>Ağrılı</a:t>
            </a:r>
            <a:r>
              <a:rPr sz="4000" spc="-100" dirty="0">
                <a:solidFill>
                  <a:schemeClr val="tx1"/>
                </a:solidFill>
              </a:rPr>
              <a:t> </a:t>
            </a:r>
            <a:r>
              <a:rPr sz="4000" dirty="0">
                <a:solidFill>
                  <a:schemeClr val="tx1"/>
                </a:solidFill>
              </a:rPr>
              <a:t>hastaya</a:t>
            </a:r>
            <a:r>
              <a:rPr sz="4000" spc="-105" dirty="0">
                <a:solidFill>
                  <a:schemeClr val="tx1"/>
                </a:solidFill>
              </a:rPr>
              <a:t> </a:t>
            </a:r>
            <a:r>
              <a:rPr sz="4000" spc="-10" dirty="0">
                <a:solidFill>
                  <a:schemeClr val="tx1"/>
                </a:solidFill>
              </a:rPr>
              <a:t>yaklaşım</a:t>
            </a:r>
            <a:endParaRPr sz="4000" dirty="0">
              <a:solidFill>
                <a:schemeClr val="tx1"/>
              </a:solidFill>
            </a:endParaRPr>
          </a:p>
        </p:txBody>
      </p:sp>
      <p:sp>
        <p:nvSpPr>
          <p:cNvPr id="1048670" name="object 3"/>
          <p:cNvSpPr txBox="1"/>
          <p:nvPr/>
        </p:nvSpPr>
        <p:spPr>
          <a:xfrm>
            <a:off x="477418" y="1163225"/>
            <a:ext cx="10777220" cy="4711930"/>
          </a:xfrm>
          <a:prstGeom prst="rect">
            <a:avLst/>
          </a:prstGeom>
        </p:spPr>
        <p:txBody>
          <a:bodyPr vert="horz" wrap="square" lIns="0" tIns="113664" rIns="0" bIns="0" rtlCol="0">
            <a:spAutoFit/>
          </a:bodyPr>
          <a:lstStyle/>
          <a:p>
            <a:pPr marL="455930" indent="-443230" algn="just">
              <a:lnSpc>
                <a:spcPct val="100000"/>
              </a:lnSpc>
              <a:spcBef>
                <a:spcPts val="990"/>
              </a:spcBef>
              <a:buClr>
                <a:srgbClr val="89D0D5"/>
              </a:buClr>
              <a:buSzPct val="56250"/>
              <a:buFont typeface="Wingdings 3"/>
              <a:buChar char=""/>
              <a:tabLst>
                <a:tab pos="455930" algn="l"/>
              </a:tabLst>
            </a:pPr>
            <a:r>
              <a:rPr lang="tr-TR" sz="4000" dirty="0">
                <a:solidFill>
                  <a:srgbClr val="EA6212"/>
                </a:solidFill>
              </a:rPr>
              <a:t>Baş</a:t>
            </a:r>
            <a:r>
              <a:rPr lang="tr-TR" sz="4000" spc="-40" dirty="0">
                <a:solidFill>
                  <a:srgbClr val="EA6212"/>
                </a:solidFill>
              </a:rPr>
              <a:t> </a:t>
            </a:r>
            <a:r>
              <a:rPr lang="tr-TR" sz="4000" dirty="0">
                <a:solidFill>
                  <a:srgbClr val="EA6212"/>
                </a:solidFill>
              </a:rPr>
              <a:t>ağrısının</a:t>
            </a:r>
            <a:r>
              <a:rPr lang="tr-TR" sz="4000" spc="-35" dirty="0">
                <a:solidFill>
                  <a:srgbClr val="EA6212"/>
                </a:solidFill>
              </a:rPr>
              <a:t> </a:t>
            </a:r>
            <a:r>
              <a:rPr lang="tr-TR" sz="4000" spc="-10" dirty="0">
                <a:solidFill>
                  <a:srgbClr val="EA6212"/>
                </a:solidFill>
              </a:rPr>
              <a:t>başlangıcı</a:t>
            </a:r>
          </a:p>
          <a:p>
            <a:pPr marL="12700" marR="2194560" algn="just">
              <a:lnSpc>
                <a:spcPct val="129800"/>
              </a:lnSpc>
              <a:spcBef>
                <a:spcPts val="10"/>
              </a:spcBef>
            </a:pPr>
            <a:r>
              <a:rPr lang="tr-TR" sz="2800" dirty="0">
                <a:solidFill>
                  <a:schemeClr val="tx1"/>
                </a:solidFill>
                <a:latin typeface="Century Gothic"/>
                <a:cs typeface="Century Gothic"/>
              </a:rPr>
              <a:t>Kafa travmasının ardından</a:t>
            </a:r>
          </a:p>
          <a:p>
            <a:pPr marL="12700" marR="2194560" algn="just">
              <a:lnSpc>
                <a:spcPct val="129800"/>
              </a:lnSpc>
              <a:spcBef>
                <a:spcPts val="10"/>
              </a:spcBef>
            </a:pPr>
            <a:r>
              <a:rPr lang="tr-TR" sz="2800" dirty="0">
                <a:solidFill>
                  <a:schemeClr val="tx1"/>
                </a:solidFill>
                <a:latin typeface="Century Gothic"/>
                <a:cs typeface="Century Gothic"/>
              </a:rPr>
              <a:t>Doğum öncesi veya sonrası</a:t>
            </a:r>
          </a:p>
          <a:p>
            <a:pPr marL="12700" marR="2194560" algn="just">
              <a:lnSpc>
                <a:spcPct val="129800"/>
              </a:lnSpc>
              <a:spcBef>
                <a:spcPts val="10"/>
              </a:spcBef>
            </a:pPr>
            <a:r>
              <a:rPr lang="tr-TR" sz="2800" dirty="0">
                <a:solidFill>
                  <a:schemeClr val="tx1"/>
                </a:solidFill>
                <a:latin typeface="Century Gothic"/>
                <a:cs typeface="Century Gothic"/>
              </a:rPr>
              <a:t>Ateşle birlikte</a:t>
            </a:r>
          </a:p>
          <a:p>
            <a:pPr marL="12700" marR="2194560" algn="just">
              <a:lnSpc>
                <a:spcPct val="129800"/>
              </a:lnSpc>
              <a:spcBef>
                <a:spcPts val="10"/>
              </a:spcBef>
            </a:pPr>
            <a:r>
              <a:rPr lang="tr-TR" sz="2800" dirty="0">
                <a:solidFill>
                  <a:schemeClr val="tx1"/>
                </a:solidFill>
                <a:latin typeface="Century Gothic"/>
                <a:cs typeface="Century Gothic"/>
              </a:rPr>
              <a:t>Eforla</a:t>
            </a:r>
            <a:endParaRPr lang="tr-TR" sz="2800" spc="-10" dirty="0">
              <a:solidFill>
                <a:schemeClr val="tx1"/>
              </a:solidFill>
            </a:endParaRPr>
          </a:p>
          <a:p>
            <a:pPr marL="455930" indent="-443230" algn="just">
              <a:lnSpc>
                <a:spcPct val="100000"/>
              </a:lnSpc>
              <a:spcBef>
                <a:spcPts val="990"/>
              </a:spcBef>
              <a:buClr>
                <a:srgbClr val="89D0D5"/>
              </a:buClr>
              <a:buSzPct val="56250"/>
              <a:buFont typeface="Wingdings 3"/>
              <a:buChar char=""/>
              <a:tabLst>
                <a:tab pos="455930" algn="l"/>
              </a:tabLst>
            </a:pPr>
            <a:r>
              <a:rPr lang="tr-TR" sz="3200" spc="-10" dirty="0">
                <a:solidFill>
                  <a:srgbClr val="EA6212"/>
                </a:solidFill>
                <a:latin typeface="Century Gothic"/>
                <a:cs typeface="Century Gothic"/>
              </a:rPr>
              <a:t>Baş ağrısının zamansal gidişi</a:t>
            </a:r>
            <a:endParaRPr lang="tr-TR" sz="3200" dirty="0">
              <a:latin typeface="Century Gothic"/>
              <a:cs typeface="Century Gothic"/>
            </a:endParaRPr>
          </a:p>
          <a:p>
            <a:pPr marL="12700" marR="2194560" algn="just">
              <a:lnSpc>
                <a:spcPct val="129800"/>
              </a:lnSpc>
              <a:spcBef>
                <a:spcPts val="10"/>
              </a:spcBef>
            </a:pPr>
            <a:endParaRPr lang="tr-TR" sz="2800" dirty="0">
              <a:latin typeface="Century Gothic"/>
              <a:cs typeface="Century Gothic"/>
            </a:endParaRPr>
          </a:p>
          <a:p>
            <a:pPr marL="12700" marR="2194560" algn="just">
              <a:lnSpc>
                <a:spcPct val="129800"/>
              </a:lnSpc>
              <a:spcBef>
                <a:spcPts val="10"/>
              </a:spcBef>
            </a:pPr>
            <a:endParaRPr lang="tr-TR" sz="2800" dirty="0">
              <a:solidFill>
                <a:srgbClr val="FFFFFF"/>
              </a:solidFill>
              <a:latin typeface="Century Gothic"/>
              <a:cs typeface="Century Gothic"/>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4" name="object 2"/>
          <p:cNvSpPr txBox="1">
            <a:spLocks noGrp="1"/>
          </p:cNvSpPr>
          <p:nvPr>
            <p:ph type="title"/>
          </p:nvPr>
        </p:nvSpPr>
        <p:spPr>
          <a:xfrm>
            <a:off x="724916" y="439623"/>
            <a:ext cx="6793865" cy="627736"/>
          </a:xfrm>
          <a:prstGeom prst="rect">
            <a:avLst/>
          </a:prstGeom>
        </p:spPr>
        <p:txBody>
          <a:bodyPr vert="horz" wrap="square" lIns="0" tIns="12065" rIns="0" bIns="0" rtlCol="0">
            <a:spAutoFit/>
          </a:bodyPr>
          <a:lstStyle/>
          <a:p>
            <a:pPr marL="12700">
              <a:lnSpc>
                <a:spcPct val="100000"/>
              </a:lnSpc>
              <a:spcBef>
                <a:spcPts val="95"/>
              </a:spcBef>
            </a:pPr>
            <a:r>
              <a:rPr sz="4000" dirty="0">
                <a:solidFill>
                  <a:schemeClr val="tx1"/>
                </a:solidFill>
              </a:rPr>
              <a:t>Baş</a:t>
            </a:r>
            <a:r>
              <a:rPr sz="4000" spc="-120" dirty="0">
                <a:solidFill>
                  <a:schemeClr val="tx1"/>
                </a:solidFill>
              </a:rPr>
              <a:t> </a:t>
            </a:r>
            <a:r>
              <a:rPr sz="4000" dirty="0">
                <a:solidFill>
                  <a:schemeClr val="tx1"/>
                </a:solidFill>
              </a:rPr>
              <a:t>Ağrılı</a:t>
            </a:r>
            <a:r>
              <a:rPr sz="4000" spc="-105" dirty="0">
                <a:solidFill>
                  <a:schemeClr val="tx1"/>
                </a:solidFill>
              </a:rPr>
              <a:t> </a:t>
            </a:r>
            <a:r>
              <a:rPr sz="4000" dirty="0">
                <a:solidFill>
                  <a:schemeClr val="tx1"/>
                </a:solidFill>
              </a:rPr>
              <a:t>Hastaya</a:t>
            </a:r>
            <a:r>
              <a:rPr sz="4000" spc="-100" dirty="0">
                <a:solidFill>
                  <a:schemeClr val="tx1"/>
                </a:solidFill>
              </a:rPr>
              <a:t> </a:t>
            </a:r>
            <a:r>
              <a:rPr sz="4000" spc="-10" dirty="0">
                <a:solidFill>
                  <a:schemeClr val="tx1"/>
                </a:solidFill>
              </a:rPr>
              <a:t>Yaklaşım</a:t>
            </a:r>
            <a:endParaRPr sz="4000" dirty="0">
              <a:solidFill>
                <a:schemeClr val="tx1"/>
              </a:solidFill>
            </a:endParaRPr>
          </a:p>
        </p:txBody>
      </p:sp>
      <p:pic>
        <p:nvPicPr>
          <p:cNvPr id="2097190" name="object 3"/>
          <p:cNvPicPr>
            <a:picLocks/>
          </p:cNvPicPr>
          <p:nvPr/>
        </p:nvPicPr>
        <p:blipFill>
          <a:blip r:embed="rId3" cstate="print"/>
          <a:stretch>
            <a:fillRect/>
          </a:stretch>
        </p:blipFill>
        <p:spPr>
          <a:xfrm>
            <a:off x="768095" y="2165604"/>
            <a:ext cx="6268211" cy="3752088"/>
          </a:xfrm>
          <a:prstGeom prst="rect">
            <a:avLst/>
          </a:prstGeom>
        </p:spPr>
      </p:pic>
      <p:sp>
        <p:nvSpPr>
          <p:cNvPr id="1048675" name="object 4"/>
          <p:cNvSpPr txBox="1"/>
          <p:nvPr/>
        </p:nvSpPr>
        <p:spPr>
          <a:xfrm>
            <a:off x="1245819" y="905865"/>
            <a:ext cx="10567670" cy="4410710"/>
          </a:xfrm>
          <a:prstGeom prst="rect">
            <a:avLst/>
          </a:prstGeom>
        </p:spPr>
        <p:txBody>
          <a:bodyPr vert="horz" wrap="square" lIns="0" tIns="12700" rIns="0" bIns="0" rtlCol="0">
            <a:spAutoFit/>
          </a:bodyPr>
          <a:lstStyle/>
          <a:p>
            <a:pPr marL="12700" marR="6266815">
              <a:lnSpc>
                <a:spcPct val="126000"/>
              </a:lnSpc>
              <a:spcBef>
                <a:spcPts val="100"/>
              </a:spcBef>
            </a:pPr>
            <a:r>
              <a:rPr sz="3200" b="1" dirty="0">
                <a:solidFill>
                  <a:schemeClr val="tx1"/>
                </a:solidFill>
                <a:latin typeface="Century Gothic"/>
                <a:cs typeface="Century Gothic"/>
              </a:rPr>
              <a:t>Baş</a:t>
            </a:r>
            <a:r>
              <a:rPr sz="3200" b="1" spc="-40" dirty="0">
                <a:solidFill>
                  <a:schemeClr val="tx1"/>
                </a:solidFill>
                <a:latin typeface="Century Gothic"/>
                <a:cs typeface="Century Gothic"/>
              </a:rPr>
              <a:t> </a:t>
            </a:r>
            <a:r>
              <a:rPr sz="3200" b="1" dirty="0">
                <a:solidFill>
                  <a:schemeClr val="tx1"/>
                </a:solidFill>
                <a:latin typeface="Century Gothic"/>
                <a:cs typeface="Century Gothic"/>
              </a:rPr>
              <a:t>ağrısının</a:t>
            </a:r>
            <a:r>
              <a:rPr sz="3200" b="1" spc="-35" dirty="0">
                <a:solidFill>
                  <a:schemeClr val="tx1"/>
                </a:solidFill>
                <a:latin typeface="Century Gothic"/>
                <a:cs typeface="Century Gothic"/>
              </a:rPr>
              <a:t> </a:t>
            </a:r>
            <a:r>
              <a:rPr sz="3200" b="1" spc="-10" dirty="0">
                <a:solidFill>
                  <a:schemeClr val="tx1"/>
                </a:solidFill>
                <a:latin typeface="Century Gothic"/>
                <a:cs typeface="Century Gothic"/>
              </a:rPr>
              <a:t>yerleşimi </a:t>
            </a:r>
            <a:r>
              <a:rPr sz="3200" b="1" dirty="0">
                <a:solidFill>
                  <a:srgbClr val="EA6212"/>
                </a:solidFill>
                <a:latin typeface="Century Gothic"/>
                <a:cs typeface="Century Gothic"/>
              </a:rPr>
              <a:t>Ağrı</a:t>
            </a:r>
            <a:r>
              <a:rPr sz="3200" b="1" spc="-30" dirty="0">
                <a:solidFill>
                  <a:srgbClr val="EA6212"/>
                </a:solidFill>
                <a:latin typeface="Century Gothic"/>
                <a:cs typeface="Century Gothic"/>
              </a:rPr>
              <a:t> </a:t>
            </a:r>
            <a:r>
              <a:rPr sz="3200" b="1" dirty="0">
                <a:solidFill>
                  <a:srgbClr val="EA6212"/>
                </a:solidFill>
                <a:latin typeface="Century Gothic"/>
                <a:cs typeface="Century Gothic"/>
              </a:rPr>
              <a:t>nerede</a:t>
            </a:r>
            <a:r>
              <a:rPr sz="3200" b="1" spc="-10" dirty="0">
                <a:solidFill>
                  <a:srgbClr val="EA6212"/>
                </a:solidFill>
                <a:latin typeface="Century Gothic"/>
                <a:cs typeface="Century Gothic"/>
              </a:rPr>
              <a:t> oluyor?</a:t>
            </a:r>
            <a:endParaRPr sz="3200" dirty="0">
              <a:latin typeface="Century Gothic"/>
              <a:cs typeface="Century Gothic"/>
            </a:endParaRPr>
          </a:p>
          <a:p>
            <a:pPr marL="6504305" marR="835660" indent="-342900">
              <a:lnSpc>
                <a:spcPct val="100000"/>
              </a:lnSpc>
              <a:spcBef>
                <a:spcPts val="439"/>
              </a:spcBef>
              <a:buClr>
                <a:srgbClr val="89D0D5"/>
              </a:buClr>
              <a:buSzPct val="80357"/>
              <a:buFont typeface="Wingdings 3"/>
              <a:buChar char=""/>
              <a:tabLst>
                <a:tab pos="6504305" algn="l"/>
                <a:tab pos="8103870" algn="l"/>
              </a:tabLst>
            </a:pPr>
            <a:r>
              <a:rPr sz="2800" dirty="0">
                <a:solidFill>
                  <a:schemeClr val="tx1"/>
                </a:solidFill>
                <a:latin typeface="Century Gothic"/>
                <a:cs typeface="Century Gothic"/>
              </a:rPr>
              <a:t>Gerilim</a:t>
            </a:r>
            <a:r>
              <a:rPr sz="2800" spc="-80" dirty="0">
                <a:solidFill>
                  <a:schemeClr val="tx1"/>
                </a:solidFill>
                <a:latin typeface="Century Gothic"/>
                <a:cs typeface="Century Gothic"/>
              </a:rPr>
              <a:t> </a:t>
            </a:r>
            <a:r>
              <a:rPr sz="2800" dirty="0">
                <a:solidFill>
                  <a:schemeClr val="tx1"/>
                </a:solidFill>
                <a:latin typeface="Century Gothic"/>
                <a:cs typeface="Century Gothic"/>
              </a:rPr>
              <a:t>baş</a:t>
            </a:r>
            <a:r>
              <a:rPr sz="2800" spc="-65" dirty="0">
                <a:solidFill>
                  <a:schemeClr val="tx1"/>
                </a:solidFill>
                <a:latin typeface="Century Gothic"/>
                <a:cs typeface="Century Gothic"/>
              </a:rPr>
              <a:t> </a:t>
            </a:r>
            <a:r>
              <a:rPr sz="2800" dirty="0">
                <a:solidFill>
                  <a:schemeClr val="tx1"/>
                </a:solidFill>
                <a:latin typeface="Century Gothic"/>
                <a:cs typeface="Century Gothic"/>
              </a:rPr>
              <a:t>ağrısı</a:t>
            </a:r>
            <a:r>
              <a:rPr sz="2800" spc="-85" dirty="0">
                <a:solidFill>
                  <a:schemeClr val="tx1"/>
                </a:solidFill>
                <a:latin typeface="Century Gothic"/>
                <a:cs typeface="Century Gothic"/>
              </a:rPr>
              <a:t> </a:t>
            </a:r>
            <a:r>
              <a:rPr sz="2800" spc="-10" dirty="0">
                <a:solidFill>
                  <a:schemeClr val="tx1"/>
                </a:solidFill>
                <a:latin typeface="Century Gothic"/>
                <a:cs typeface="Century Gothic"/>
              </a:rPr>
              <a:t>-</a:t>
            </a:r>
            <a:r>
              <a:rPr sz="2800" spc="-50" dirty="0">
                <a:solidFill>
                  <a:schemeClr val="tx1"/>
                </a:solidFill>
                <a:latin typeface="Century Gothic"/>
                <a:cs typeface="Century Gothic"/>
              </a:rPr>
              <a:t>- </a:t>
            </a:r>
            <a:r>
              <a:rPr sz="2800" spc="-10" dirty="0">
                <a:solidFill>
                  <a:schemeClr val="tx1"/>
                </a:solidFill>
                <a:latin typeface="Century Gothic"/>
                <a:cs typeface="Century Gothic"/>
              </a:rPr>
              <a:t>bilateral</a:t>
            </a:r>
            <a:r>
              <a:rPr sz="2800" dirty="0">
                <a:solidFill>
                  <a:schemeClr val="tx1"/>
                </a:solidFill>
                <a:latin typeface="Century Gothic"/>
                <a:cs typeface="Century Gothic"/>
              </a:rPr>
              <a:t>	</a:t>
            </a:r>
            <a:r>
              <a:rPr sz="2800" spc="-10" dirty="0">
                <a:solidFill>
                  <a:schemeClr val="tx1"/>
                </a:solidFill>
                <a:latin typeface="Century Gothic"/>
                <a:cs typeface="Century Gothic"/>
              </a:rPr>
              <a:t>sarmal</a:t>
            </a:r>
            <a:endParaRPr sz="2800" dirty="0">
              <a:solidFill>
                <a:schemeClr val="tx1"/>
              </a:solidFill>
              <a:latin typeface="Century Gothic"/>
              <a:cs typeface="Century Gothic"/>
            </a:endParaRPr>
          </a:p>
          <a:p>
            <a:pPr marL="6503670" indent="-342265">
              <a:lnSpc>
                <a:spcPct val="100000"/>
              </a:lnSpc>
              <a:spcBef>
                <a:spcPts val="1010"/>
              </a:spcBef>
              <a:buClr>
                <a:srgbClr val="89D0D5"/>
              </a:buClr>
              <a:buSzPct val="80357"/>
              <a:buFont typeface="Wingdings 3"/>
              <a:buChar char=""/>
              <a:tabLst>
                <a:tab pos="6503670" algn="l"/>
              </a:tabLst>
            </a:pPr>
            <a:r>
              <a:rPr sz="2800" dirty="0">
                <a:solidFill>
                  <a:schemeClr val="tx1"/>
                </a:solidFill>
                <a:latin typeface="Century Gothic"/>
                <a:cs typeface="Century Gothic"/>
              </a:rPr>
              <a:t>Migren</a:t>
            </a:r>
            <a:r>
              <a:rPr sz="2800" spc="-30" dirty="0">
                <a:solidFill>
                  <a:schemeClr val="tx1"/>
                </a:solidFill>
                <a:latin typeface="Century Gothic"/>
                <a:cs typeface="Century Gothic"/>
              </a:rPr>
              <a:t> </a:t>
            </a:r>
            <a:r>
              <a:rPr sz="2800" spc="-10" dirty="0">
                <a:solidFill>
                  <a:schemeClr val="tx1"/>
                </a:solidFill>
                <a:latin typeface="Century Gothic"/>
                <a:cs typeface="Century Gothic"/>
              </a:rPr>
              <a:t>-</a:t>
            </a:r>
            <a:r>
              <a:rPr sz="2800" dirty="0">
                <a:solidFill>
                  <a:schemeClr val="tx1"/>
                </a:solidFill>
                <a:latin typeface="Century Gothic"/>
                <a:cs typeface="Century Gothic"/>
              </a:rPr>
              <a:t>-</a:t>
            </a:r>
            <a:r>
              <a:rPr sz="2800" spc="-40" dirty="0">
                <a:solidFill>
                  <a:schemeClr val="tx1"/>
                </a:solidFill>
                <a:latin typeface="Century Gothic"/>
                <a:cs typeface="Century Gothic"/>
              </a:rPr>
              <a:t> </a:t>
            </a:r>
            <a:r>
              <a:rPr sz="2800" spc="-10" dirty="0">
                <a:solidFill>
                  <a:schemeClr val="tx1"/>
                </a:solidFill>
                <a:latin typeface="Century Gothic"/>
                <a:cs typeface="Century Gothic"/>
              </a:rPr>
              <a:t>unilateral</a:t>
            </a:r>
            <a:endParaRPr sz="2800" dirty="0">
              <a:solidFill>
                <a:schemeClr val="tx1"/>
              </a:solidFill>
              <a:latin typeface="Century Gothic"/>
              <a:cs typeface="Century Gothic"/>
            </a:endParaRPr>
          </a:p>
          <a:p>
            <a:pPr marL="6503670" indent="-342265">
              <a:lnSpc>
                <a:spcPct val="100000"/>
              </a:lnSpc>
              <a:spcBef>
                <a:spcPts val="994"/>
              </a:spcBef>
              <a:buClr>
                <a:srgbClr val="89D0D5"/>
              </a:buClr>
              <a:buSzPct val="80357"/>
              <a:buFont typeface="Wingdings 3"/>
              <a:buChar char=""/>
              <a:tabLst>
                <a:tab pos="6503670" algn="l"/>
              </a:tabLst>
            </a:pPr>
            <a:r>
              <a:rPr sz="2800" dirty="0">
                <a:solidFill>
                  <a:schemeClr val="tx1"/>
                </a:solidFill>
                <a:latin typeface="Century Gothic"/>
                <a:cs typeface="Century Gothic"/>
              </a:rPr>
              <a:t>Küme</a:t>
            </a:r>
            <a:r>
              <a:rPr sz="2800" spc="-10" dirty="0">
                <a:solidFill>
                  <a:schemeClr val="tx1"/>
                </a:solidFill>
                <a:latin typeface="Century Gothic"/>
                <a:cs typeface="Century Gothic"/>
              </a:rPr>
              <a:t> --</a:t>
            </a:r>
            <a:r>
              <a:rPr sz="2800" dirty="0">
                <a:solidFill>
                  <a:schemeClr val="tx1"/>
                </a:solidFill>
                <a:latin typeface="Century Gothic"/>
                <a:cs typeface="Century Gothic"/>
              </a:rPr>
              <a:t>-</a:t>
            </a:r>
            <a:r>
              <a:rPr sz="2800" spc="-30" dirty="0">
                <a:solidFill>
                  <a:schemeClr val="tx1"/>
                </a:solidFill>
                <a:latin typeface="Century Gothic"/>
                <a:cs typeface="Century Gothic"/>
              </a:rPr>
              <a:t> </a:t>
            </a:r>
            <a:r>
              <a:rPr sz="2800" spc="-10" dirty="0">
                <a:solidFill>
                  <a:schemeClr val="tx1"/>
                </a:solidFill>
                <a:latin typeface="Century Gothic"/>
                <a:cs typeface="Century Gothic"/>
              </a:rPr>
              <a:t>supra/orbital</a:t>
            </a:r>
            <a:endParaRPr sz="2800" dirty="0">
              <a:solidFill>
                <a:schemeClr val="tx1"/>
              </a:solidFill>
              <a:latin typeface="Century Gothic"/>
              <a:cs typeface="Century Gothic"/>
            </a:endParaRPr>
          </a:p>
          <a:p>
            <a:pPr marL="6503670" indent="-342265">
              <a:lnSpc>
                <a:spcPct val="100000"/>
              </a:lnSpc>
              <a:spcBef>
                <a:spcPts val="994"/>
              </a:spcBef>
              <a:buClr>
                <a:srgbClr val="89D0D5"/>
              </a:buClr>
              <a:buSzPct val="80357"/>
              <a:buFont typeface="Wingdings 3"/>
              <a:buChar char=""/>
              <a:tabLst>
                <a:tab pos="6503670" algn="l"/>
              </a:tabLst>
            </a:pPr>
            <a:r>
              <a:rPr sz="2800" dirty="0">
                <a:solidFill>
                  <a:schemeClr val="tx1"/>
                </a:solidFill>
                <a:latin typeface="Century Gothic"/>
                <a:cs typeface="Century Gothic"/>
              </a:rPr>
              <a:t>Trigeminal</a:t>
            </a:r>
            <a:r>
              <a:rPr sz="2800" spc="-125" dirty="0">
                <a:solidFill>
                  <a:schemeClr val="tx1"/>
                </a:solidFill>
                <a:latin typeface="Century Gothic"/>
                <a:cs typeface="Century Gothic"/>
              </a:rPr>
              <a:t> </a:t>
            </a:r>
            <a:r>
              <a:rPr sz="2800" dirty="0">
                <a:solidFill>
                  <a:schemeClr val="tx1"/>
                </a:solidFill>
                <a:latin typeface="Century Gothic"/>
                <a:cs typeface="Century Gothic"/>
              </a:rPr>
              <a:t>nevralji</a:t>
            </a:r>
            <a:r>
              <a:rPr sz="2800" spc="-114" dirty="0">
                <a:solidFill>
                  <a:schemeClr val="tx1"/>
                </a:solidFill>
                <a:latin typeface="Century Gothic"/>
                <a:cs typeface="Century Gothic"/>
              </a:rPr>
              <a:t> </a:t>
            </a:r>
            <a:r>
              <a:rPr sz="2800" spc="-10" dirty="0">
                <a:solidFill>
                  <a:schemeClr val="tx1"/>
                </a:solidFill>
                <a:latin typeface="Century Gothic"/>
                <a:cs typeface="Century Gothic"/>
              </a:rPr>
              <a:t>-</a:t>
            </a:r>
            <a:r>
              <a:rPr sz="2800" spc="-50" dirty="0">
                <a:solidFill>
                  <a:schemeClr val="tx1"/>
                </a:solidFill>
                <a:latin typeface="Century Gothic"/>
                <a:cs typeface="Century Gothic"/>
              </a:rPr>
              <a:t>-</a:t>
            </a:r>
            <a:endParaRPr sz="2800" dirty="0">
              <a:solidFill>
                <a:schemeClr val="tx1"/>
              </a:solidFill>
              <a:latin typeface="Century Gothic"/>
              <a:cs typeface="Century Gothic"/>
            </a:endParaRPr>
          </a:p>
          <a:p>
            <a:pPr marL="6504305">
              <a:lnSpc>
                <a:spcPct val="100000"/>
              </a:lnSpc>
              <a:spcBef>
                <a:spcPts val="5"/>
              </a:spcBef>
            </a:pPr>
            <a:r>
              <a:rPr sz="2800" dirty="0">
                <a:solidFill>
                  <a:schemeClr val="tx1"/>
                </a:solidFill>
                <a:latin typeface="Century Gothic"/>
                <a:cs typeface="Century Gothic"/>
              </a:rPr>
              <a:t>maksiller</a:t>
            </a:r>
            <a:r>
              <a:rPr sz="2800" spc="-75" dirty="0">
                <a:solidFill>
                  <a:schemeClr val="tx1"/>
                </a:solidFill>
                <a:latin typeface="Century Gothic"/>
                <a:cs typeface="Century Gothic"/>
              </a:rPr>
              <a:t> </a:t>
            </a:r>
            <a:r>
              <a:rPr sz="2800" dirty="0">
                <a:solidFill>
                  <a:schemeClr val="tx1"/>
                </a:solidFill>
                <a:latin typeface="Century Gothic"/>
                <a:cs typeface="Century Gothic"/>
              </a:rPr>
              <a:t>ve</a:t>
            </a:r>
            <a:r>
              <a:rPr sz="2800" spc="-65" dirty="0">
                <a:solidFill>
                  <a:schemeClr val="tx1"/>
                </a:solidFill>
                <a:latin typeface="Century Gothic"/>
                <a:cs typeface="Century Gothic"/>
              </a:rPr>
              <a:t> </a:t>
            </a:r>
            <a:r>
              <a:rPr sz="2800" spc="-10" dirty="0">
                <a:solidFill>
                  <a:schemeClr val="tx1"/>
                </a:solidFill>
                <a:latin typeface="Century Gothic"/>
                <a:cs typeface="Century Gothic"/>
              </a:rPr>
              <a:t>mandibüler</a:t>
            </a:r>
            <a:endParaRPr sz="2800" dirty="0">
              <a:solidFill>
                <a:schemeClr val="tx1"/>
              </a:solidFill>
              <a:latin typeface="Century Gothic"/>
              <a:cs typeface="Century Gothic"/>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9" name="object 2"/>
          <p:cNvSpPr txBox="1">
            <a:spLocks noGrp="1"/>
          </p:cNvSpPr>
          <p:nvPr>
            <p:ph type="title"/>
          </p:nvPr>
        </p:nvSpPr>
        <p:spPr>
          <a:xfrm>
            <a:off x="499363" y="258826"/>
            <a:ext cx="11193272" cy="810299"/>
          </a:xfrm>
          <a:prstGeom prst="rect">
            <a:avLst/>
          </a:prstGeom>
        </p:spPr>
        <p:txBody>
          <a:bodyPr vert="horz" wrap="square" lIns="0" tIns="192862" rIns="0" bIns="0" rtlCol="0">
            <a:spAutoFit/>
          </a:bodyPr>
          <a:lstStyle/>
          <a:p>
            <a:pPr marL="238125">
              <a:lnSpc>
                <a:spcPct val="100000"/>
              </a:lnSpc>
              <a:spcBef>
                <a:spcPts val="95"/>
              </a:spcBef>
            </a:pPr>
            <a:r>
              <a:rPr sz="4000" dirty="0">
                <a:solidFill>
                  <a:schemeClr val="tx1"/>
                </a:solidFill>
              </a:rPr>
              <a:t>Baş</a:t>
            </a:r>
            <a:r>
              <a:rPr sz="4000" spc="-120" dirty="0">
                <a:solidFill>
                  <a:schemeClr val="tx1"/>
                </a:solidFill>
              </a:rPr>
              <a:t> </a:t>
            </a:r>
            <a:r>
              <a:rPr sz="4000" dirty="0">
                <a:solidFill>
                  <a:schemeClr val="tx1"/>
                </a:solidFill>
              </a:rPr>
              <a:t>Ağrılı</a:t>
            </a:r>
            <a:r>
              <a:rPr sz="4000" spc="-105" dirty="0">
                <a:solidFill>
                  <a:schemeClr val="tx1"/>
                </a:solidFill>
              </a:rPr>
              <a:t> </a:t>
            </a:r>
            <a:r>
              <a:rPr sz="4000" dirty="0">
                <a:solidFill>
                  <a:schemeClr val="tx1"/>
                </a:solidFill>
              </a:rPr>
              <a:t>Hastaya</a:t>
            </a:r>
            <a:r>
              <a:rPr sz="4000" spc="-100" dirty="0">
                <a:solidFill>
                  <a:schemeClr val="tx1"/>
                </a:solidFill>
              </a:rPr>
              <a:t> </a:t>
            </a:r>
            <a:r>
              <a:rPr sz="4000" spc="-10" dirty="0">
                <a:solidFill>
                  <a:schemeClr val="tx1"/>
                </a:solidFill>
              </a:rPr>
              <a:t>Yaklaşım</a:t>
            </a:r>
            <a:endParaRPr sz="4000" dirty="0">
              <a:solidFill>
                <a:schemeClr val="tx1"/>
              </a:solidFill>
            </a:endParaRPr>
          </a:p>
        </p:txBody>
      </p:sp>
      <p:sp>
        <p:nvSpPr>
          <p:cNvPr id="1048680" name="object 3"/>
          <p:cNvSpPr txBox="1"/>
          <p:nvPr/>
        </p:nvSpPr>
        <p:spPr>
          <a:xfrm>
            <a:off x="377139" y="1287279"/>
            <a:ext cx="6137910" cy="5029710"/>
          </a:xfrm>
          <a:prstGeom prst="rect">
            <a:avLst/>
          </a:prstGeom>
        </p:spPr>
        <p:txBody>
          <a:bodyPr vert="horz" wrap="square" lIns="0" tIns="183515" rIns="0" bIns="0" rtlCol="0">
            <a:spAutoFit/>
          </a:bodyPr>
          <a:lstStyle/>
          <a:p>
            <a:pPr marL="12700">
              <a:lnSpc>
                <a:spcPct val="100000"/>
              </a:lnSpc>
              <a:spcBef>
                <a:spcPts val="1445"/>
              </a:spcBef>
            </a:pPr>
            <a:r>
              <a:rPr sz="3200" b="1" dirty="0">
                <a:solidFill>
                  <a:schemeClr val="tx1"/>
                </a:solidFill>
                <a:latin typeface="Century Gothic"/>
                <a:cs typeface="Century Gothic"/>
              </a:rPr>
              <a:t>Baş</a:t>
            </a:r>
            <a:r>
              <a:rPr sz="3200" b="1" spc="-50" dirty="0">
                <a:solidFill>
                  <a:schemeClr val="tx1"/>
                </a:solidFill>
                <a:latin typeface="Century Gothic"/>
                <a:cs typeface="Century Gothic"/>
              </a:rPr>
              <a:t> </a:t>
            </a:r>
            <a:r>
              <a:rPr sz="3200" b="1" dirty="0">
                <a:solidFill>
                  <a:schemeClr val="tx1"/>
                </a:solidFill>
                <a:latin typeface="Century Gothic"/>
                <a:cs typeface="Century Gothic"/>
              </a:rPr>
              <a:t>ağrısını</a:t>
            </a:r>
            <a:r>
              <a:rPr sz="3200" b="1" spc="-50" dirty="0">
                <a:solidFill>
                  <a:schemeClr val="tx1"/>
                </a:solidFill>
                <a:latin typeface="Century Gothic"/>
                <a:cs typeface="Century Gothic"/>
              </a:rPr>
              <a:t> </a:t>
            </a:r>
            <a:r>
              <a:rPr sz="3200" b="1" dirty="0">
                <a:solidFill>
                  <a:schemeClr val="tx1"/>
                </a:solidFill>
                <a:latin typeface="Century Gothic"/>
                <a:cs typeface="Century Gothic"/>
              </a:rPr>
              <a:t>tetikleyen</a:t>
            </a:r>
            <a:r>
              <a:rPr sz="3200" b="1" spc="-45" dirty="0">
                <a:solidFill>
                  <a:schemeClr val="tx1"/>
                </a:solidFill>
                <a:latin typeface="Century Gothic"/>
                <a:cs typeface="Century Gothic"/>
              </a:rPr>
              <a:t> </a:t>
            </a:r>
            <a:r>
              <a:rPr sz="3200" b="1" spc="-10" dirty="0">
                <a:solidFill>
                  <a:schemeClr val="tx1"/>
                </a:solidFill>
                <a:latin typeface="Century Gothic"/>
                <a:cs typeface="Century Gothic"/>
              </a:rPr>
              <a:t>nedenler</a:t>
            </a:r>
            <a:endParaRPr sz="3200" dirty="0">
              <a:solidFill>
                <a:schemeClr val="tx1"/>
              </a:solidFill>
              <a:latin typeface="Century Gothic"/>
              <a:cs typeface="Century Gothic"/>
            </a:endParaRPr>
          </a:p>
          <a:p>
            <a:pPr marL="355600" indent="-342900">
              <a:lnSpc>
                <a:spcPct val="100000"/>
              </a:lnSpc>
              <a:spcBef>
                <a:spcPts val="1005"/>
              </a:spcBef>
              <a:buClr>
                <a:srgbClr val="89D0D5"/>
              </a:buClr>
              <a:buSzPct val="79166"/>
              <a:buFont typeface="Wingdings 3"/>
              <a:buChar char=""/>
              <a:tabLst>
                <a:tab pos="355600" algn="l"/>
              </a:tabLst>
            </a:pPr>
            <a:r>
              <a:rPr sz="2400" dirty="0">
                <a:solidFill>
                  <a:schemeClr val="tx1"/>
                </a:solidFill>
                <a:latin typeface="Century Gothic"/>
                <a:cs typeface="Century Gothic"/>
              </a:rPr>
              <a:t>Uykusuzluk/aşırı</a:t>
            </a:r>
            <a:r>
              <a:rPr sz="2400" spc="-135" dirty="0">
                <a:solidFill>
                  <a:schemeClr val="tx1"/>
                </a:solidFill>
                <a:latin typeface="Century Gothic"/>
                <a:cs typeface="Century Gothic"/>
              </a:rPr>
              <a:t> </a:t>
            </a:r>
            <a:r>
              <a:rPr sz="2400" spc="-10" dirty="0">
                <a:solidFill>
                  <a:schemeClr val="tx1"/>
                </a:solidFill>
                <a:latin typeface="Century Gothic"/>
                <a:cs typeface="Century Gothic"/>
              </a:rPr>
              <a:t>uyku,</a:t>
            </a:r>
            <a:endParaRPr sz="2400" dirty="0">
              <a:solidFill>
                <a:schemeClr val="tx1"/>
              </a:solidFill>
              <a:latin typeface="Century Gothic"/>
              <a:cs typeface="Century Gothic"/>
            </a:endParaRPr>
          </a:p>
          <a:p>
            <a:pPr marL="355600" indent="-342900">
              <a:lnSpc>
                <a:spcPct val="100000"/>
              </a:lnSpc>
              <a:spcBef>
                <a:spcPts val="994"/>
              </a:spcBef>
              <a:buClr>
                <a:srgbClr val="89D0D5"/>
              </a:buClr>
              <a:buSzPct val="79166"/>
              <a:buFont typeface="Wingdings 3"/>
              <a:buChar char=""/>
              <a:tabLst>
                <a:tab pos="355600" algn="l"/>
              </a:tabLst>
            </a:pPr>
            <a:r>
              <a:rPr sz="2400" dirty="0">
                <a:solidFill>
                  <a:schemeClr val="tx1"/>
                </a:solidFill>
                <a:latin typeface="Century Gothic"/>
                <a:cs typeface="Century Gothic"/>
              </a:rPr>
              <a:t>Stres/stres</a:t>
            </a:r>
            <a:r>
              <a:rPr sz="2400" spc="-100" dirty="0">
                <a:solidFill>
                  <a:schemeClr val="tx1"/>
                </a:solidFill>
                <a:latin typeface="Century Gothic"/>
                <a:cs typeface="Century Gothic"/>
              </a:rPr>
              <a:t> </a:t>
            </a:r>
            <a:r>
              <a:rPr sz="2400" dirty="0">
                <a:solidFill>
                  <a:schemeClr val="tx1"/>
                </a:solidFill>
                <a:latin typeface="Century Gothic"/>
                <a:cs typeface="Century Gothic"/>
              </a:rPr>
              <a:t>sonrası</a:t>
            </a:r>
            <a:r>
              <a:rPr sz="2400" spc="-130" dirty="0">
                <a:solidFill>
                  <a:schemeClr val="tx1"/>
                </a:solidFill>
                <a:latin typeface="Century Gothic"/>
                <a:cs typeface="Century Gothic"/>
              </a:rPr>
              <a:t> </a:t>
            </a:r>
            <a:r>
              <a:rPr sz="2400" spc="-10" dirty="0">
                <a:solidFill>
                  <a:schemeClr val="tx1"/>
                </a:solidFill>
                <a:latin typeface="Century Gothic"/>
                <a:cs typeface="Century Gothic"/>
              </a:rPr>
              <a:t>rahatlama,</a:t>
            </a:r>
            <a:endParaRPr sz="2400" dirty="0">
              <a:solidFill>
                <a:schemeClr val="tx1"/>
              </a:solidFill>
              <a:latin typeface="Century Gothic"/>
              <a:cs typeface="Century Gothic"/>
            </a:endParaRPr>
          </a:p>
          <a:p>
            <a:pPr marL="12700" marR="692785" indent="342900">
              <a:lnSpc>
                <a:spcPct val="134700"/>
              </a:lnSpc>
              <a:spcBef>
                <a:spcPts val="10"/>
              </a:spcBef>
              <a:buClr>
                <a:srgbClr val="89D0D5"/>
              </a:buClr>
              <a:buSzPct val="79166"/>
              <a:buFont typeface="Wingdings 3"/>
              <a:buChar char=""/>
              <a:tabLst>
                <a:tab pos="355600" algn="l"/>
              </a:tabLst>
            </a:pPr>
            <a:r>
              <a:rPr sz="2400" dirty="0">
                <a:solidFill>
                  <a:schemeClr val="tx1"/>
                </a:solidFill>
                <a:latin typeface="Century Gothic"/>
                <a:cs typeface="Century Gothic"/>
              </a:rPr>
              <a:t>Gıda</a:t>
            </a:r>
            <a:r>
              <a:rPr sz="2400" spc="-15" dirty="0">
                <a:solidFill>
                  <a:schemeClr val="tx1"/>
                </a:solidFill>
                <a:latin typeface="Century Gothic"/>
                <a:cs typeface="Century Gothic"/>
              </a:rPr>
              <a:t> </a:t>
            </a:r>
            <a:r>
              <a:rPr sz="2400" dirty="0">
                <a:solidFill>
                  <a:schemeClr val="tx1"/>
                </a:solidFill>
                <a:latin typeface="Century Gothic"/>
                <a:cs typeface="Century Gothic"/>
              </a:rPr>
              <a:t>(çikolata,</a:t>
            </a:r>
            <a:r>
              <a:rPr sz="2400" spc="-55" dirty="0">
                <a:solidFill>
                  <a:schemeClr val="tx1"/>
                </a:solidFill>
                <a:latin typeface="Century Gothic"/>
                <a:cs typeface="Century Gothic"/>
              </a:rPr>
              <a:t> </a:t>
            </a:r>
            <a:r>
              <a:rPr sz="2400" dirty="0">
                <a:solidFill>
                  <a:schemeClr val="tx1"/>
                </a:solidFill>
                <a:latin typeface="Century Gothic"/>
                <a:cs typeface="Century Gothic"/>
              </a:rPr>
              <a:t>peynirler,</a:t>
            </a:r>
            <a:r>
              <a:rPr sz="2400" spc="-20" dirty="0">
                <a:solidFill>
                  <a:schemeClr val="tx1"/>
                </a:solidFill>
                <a:latin typeface="Century Gothic"/>
                <a:cs typeface="Century Gothic"/>
              </a:rPr>
              <a:t> </a:t>
            </a:r>
            <a:r>
              <a:rPr sz="2400" dirty="0">
                <a:solidFill>
                  <a:schemeClr val="tx1"/>
                </a:solidFill>
                <a:latin typeface="Century Gothic"/>
                <a:cs typeface="Century Gothic"/>
              </a:rPr>
              <a:t>alkollü</a:t>
            </a:r>
            <a:r>
              <a:rPr sz="2400" spc="-60" dirty="0">
                <a:solidFill>
                  <a:schemeClr val="tx1"/>
                </a:solidFill>
                <a:latin typeface="Century Gothic"/>
                <a:cs typeface="Century Gothic"/>
              </a:rPr>
              <a:t> </a:t>
            </a:r>
            <a:r>
              <a:rPr sz="2400" spc="-25" dirty="0">
                <a:solidFill>
                  <a:schemeClr val="tx1"/>
                </a:solidFill>
                <a:latin typeface="Century Gothic"/>
                <a:cs typeface="Century Gothic"/>
              </a:rPr>
              <a:t>iç, </a:t>
            </a:r>
            <a:r>
              <a:rPr sz="2400" dirty="0">
                <a:solidFill>
                  <a:schemeClr val="tx1"/>
                </a:solidFill>
                <a:latin typeface="Century Gothic"/>
                <a:cs typeface="Century Gothic"/>
              </a:rPr>
              <a:t>turunçgiller,</a:t>
            </a:r>
            <a:r>
              <a:rPr sz="2400" spc="-50" dirty="0">
                <a:solidFill>
                  <a:schemeClr val="tx1"/>
                </a:solidFill>
                <a:latin typeface="Century Gothic"/>
                <a:cs typeface="Century Gothic"/>
              </a:rPr>
              <a:t> </a:t>
            </a:r>
            <a:r>
              <a:rPr sz="2400" dirty="0">
                <a:solidFill>
                  <a:schemeClr val="tx1"/>
                </a:solidFill>
                <a:latin typeface="Century Gothic"/>
                <a:cs typeface="Century Gothic"/>
              </a:rPr>
              <a:t>MSG,</a:t>
            </a:r>
            <a:r>
              <a:rPr sz="2400" spc="-20" dirty="0">
                <a:solidFill>
                  <a:schemeClr val="tx1"/>
                </a:solidFill>
                <a:latin typeface="Century Gothic"/>
                <a:cs typeface="Century Gothic"/>
              </a:rPr>
              <a:t> </a:t>
            </a:r>
            <a:r>
              <a:rPr sz="2400" dirty="0">
                <a:solidFill>
                  <a:schemeClr val="tx1"/>
                </a:solidFill>
                <a:latin typeface="Century Gothic"/>
                <a:cs typeface="Century Gothic"/>
              </a:rPr>
              <a:t>nitrat</a:t>
            </a:r>
            <a:r>
              <a:rPr sz="2400" spc="-50" dirty="0">
                <a:solidFill>
                  <a:schemeClr val="tx1"/>
                </a:solidFill>
                <a:latin typeface="Century Gothic"/>
                <a:cs typeface="Century Gothic"/>
              </a:rPr>
              <a:t> </a:t>
            </a:r>
            <a:r>
              <a:rPr sz="2400" dirty="0">
                <a:solidFill>
                  <a:schemeClr val="tx1"/>
                </a:solidFill>
                <a:latin typeface="Century Gothic"/>
                <a:cs typeface="Century Gothic"/>
              </a:rPr>
              <a:t>ve</a:t>
            </a:r>
            <a:r>
              <a:rPr sz="2400" spc="-35" dirty="0">
                <a:solidFill>
                  <a:schemeClr val="tx1"/>
                </a:solidFill>
                <a:latin typeface="Century Gothic"/>
                <a:cs typeface="Century Gothic"/>
              </a:rPr>
              <a:t> </a:t>
            </a:r>
            <a:r>
              <a:rPr sz="2400" spc="-10" dirty="0">
                <a:solidFill>
                  <a:schemeClr val="tx1"/>
                </a:solidFill>
                <a:latin typeface="Century Gothic"/>
                <a:cs typeface="Century Gothic"/>
              </a:rPr>
              <a:t>aspartat),</a:t>
            </a:r>
            <a:endParaRPr sz="2400" dirty="0">
              <a:solidFill>
                <a:schemeClr val="tx1"/>
              </a:solidFill>
              <a:latin typeface="Century Gothic"/>
              <a:cs typeface="Century Gothic"/>
            </a:endParaRPr>
          </a:p>
          <a:p>
            <a:pPr marL="355600" indent="-342900">
              <a:lnSpc>
                <a:spcPct val="100000"/>
              </a:lnSpc>
              <a:spcBef>
                <a:spcPts val="994"/>
              </a:spcBef>
              <a:buClr>
                <a:srgbClr val="89D0D5"/>
              </a:buClr>
              <a:buSzPct val="79166"/>
              <a:buFont typeface="Wingdings 3"/>
              <a:buChar char=""/>
              <a:tabLst>
                <a:tab pos="355600" algn="l"/>
              </a:tabLst>
            </a:pPr>
            <a:r>
              <a:rPr sz="2400" spc="-10" dirty="0">
                <a:solidFill>
                  <a:schemeClr val="tx1"/>
                </a:solidFill>
                <a:latin typeface="Century Gothic"/>
                <a:cs typeface="Century Gothic"/>
              </a:rPr>
              <a:t>Yorgunluk,</a:t>
            </a:r>
            <a:endParaRPr sz="2400" dirty="0">
              <a:solidFill>
                <a:schemeClr val="tx1"/>
              </a:solidFill>
              <a:latin typeface="Century Gothic"/>
              <a:cs typeface="Century Gothic"/>
            </a:endParaRPr>
          </a:p>
          <a:p>
            <a:pPr marL="355600" indent="-342900">
              <a:lnSpc>
                <a:spcPct val="100000"/>
              </a:lnSpc>
              <a:spcBef>
                <a:spcPts val="1010"/>
              </a:spcBef>
              <a:buClr>
                <a:srgbClr val="89D0D5"/>
              </a:buClr>
              <a:buSzPct val="79166"/>
              <a:buFont typeface="Wingdings 3"/>
              <a:buChar char=""/>
              <a:tabLst>
                <a:tab pos="355600" algn="l"/>
              </a:tabLst>
            </a:pPr>
            <a:r>
              <a:rPr sz="2400" spc="-10" dirty="0">
                <a:solidFill>
                  <a:schemeClr val="tx1"/>
                </a:solidFill>
                <a:latin typeface="Century Gothic"/>
                <a:cs typeface="Century Gothic"/>
              </a:rPr>
              <a:t>Menstürasyon,</a:t>
            </a:r>
            <a:endParaRPr sz="2400" dirty="0">
              <a:solidFill>
                <a:schemeClr val="tx1"/>
              </a:solidFill>
              <a:latin typeface="Century Gothic"/>
              <a:cs typeface="Century Gothic"/>
            </a:endParaRPr>
          </a:p>
          <a:p>
            <a:pPr marL="355600" indent="-342900">
              <a:lnSpc>
                <a:spcPct val="100000"/>
              </a:lnSpc>
              <a:spcBef>
                <a:spcPts val="1000"/>
              </a:spcBef>
              <a:buClr>
                <a:srgbClr val="89D0D5"/>
              </a:buClr>
              <a:buSzPct val="79166"/>
              <a:buFont typeface="Wingdings 3"/>
              <a:buChar char=""/>
              <a:tabLst>
                <a:tab pos="355600" algn="l"/>
              </a:tabLst>
            </a:pPr>
            <a:r>
              <a:rPr sz="2400" dirty="0">
                <a:solidFill>
                  <a:schemeClr val="tx1"/>
                </a:solidFill>
                <a:latin typeface="Century Gothic"/>
                <a:cs typeface="Century Gothic"/>
              </a:rPr>
              <a:t>Yükseklik</a:t>
            </a:r>
            <a:r>
              <a:rPr sz="2400" spc="-50" dirty="0">
                <a:solidFill>
                  <a:schemeClr val="tx1"/>
                </a:solidFill>
                <a:latin typeface="Century Gothic"/>
                <a:cs typeface="Century Gothic"/>
              </a:rPr>
              <a:t> </a:t>
            </a:r>
            <a:r>
              <a:rPr sz="2400" dirty="0">
                <a:solidFill>
                  <a:schemeClr val="tx1"/>
                </a:solidFill>
                <a:latin typeface="Century Gothic"/>
                <a:cs typeface="Century Gothic"/>
              </a:rPr>
              <a:t>ve</a:t>
            </a:r>
            <a:r>
              <a:rPr sz="2400" spc="-35" dirty="0">
                <a:solidFill>
                  <a:schemeClr val="tx1"/>
                </a:solidFill>
                <a:latin typeface="Century Gothic"/>
                <a:cs typeface="Century Gothic"/>
              </a:rPr>
              <a:t> </a:t>
            </a:r>
            <a:r>
              <a:rPr sz="2400" dirty="0">
                <a:solidFill>
                  <a:schemeClr val="tx1"/>
                </a:solidFill>
                <a:latin typeface="Century Gothic"/>
                <a:cs typeface="Century Gothic"/>
              </a:rPr>
              <a:t>basınç</a:t>
            </a:r>
            <a:r>
              <a:rPr sz="2400" spc="-5" dirty="0">
                <a:solidFill>
                  <a:schemeClr val="tx1"/>
                </a:solidFill>
                <a:latin typeface="Century Gothic"/>
                <a:cs typeface="Century Gothic"/>
              </a:rPr>
              <a:t> </a:t>
            </a:r>
            <a:r>
              <a:rPr sz="2400" spc="-10" dirty="0">
                <a:solidFill>
                  <a:schemeClr val="tx1"/>
                </a:solidFill>
                <a:latin typeface="Century Gothic"/>
                <a:cs typeface="Century Gothic"/>
              </a:rPr>
              <a:t>değişiklikleri,</a:t>
            </a:r>
            <a:endParaRPr sz="2400" dirty="0">
              <a:solidFill>
                <a:schemeClr val="tx1"/>
              </a:solidFill>
              <a:latin typeface="Century Gothic"/>
              <a:cs typeface="Century Gothic"/>
            </a:endParaRPr>
          </a:p>
          <a:p>
            <a:pPr marL="355600" marR="456565" indent="-343535">
              <a:lnSpc>
                <a:spcPct val="100000"/>
              </a:lnSpc>
              <a:spcBef>
                <a:spcPts val="994"/>
              </a:spcBef>
              <a:buClr>
                <a:srgbClr val="89D0D5"/>
              </a:buClr>
              <a:buSzPct val="79166"/>
              <a:buFont typeface="Wingdings 3"/>
              <a:buChar char=""/>
              <a:tabLst>
                <a:tab pos="355600" algn="l"/>
              </a:tabLst>
            </a:pPr>
            <a:r>
              <a:rPr sz="2400" dirty="0">
                <a:solidFill>
                  <a:schemeClr val="tx1"/>
                </a:solidFill>
                <a:latin typeface="Century Gothic"/>
                <a:cs typeface="Century Gothic"/>
              </a:rPr>
              <a:t>Fiziksel</a:t>
            </a:r>
            <a:r>
              <a:rPr sz="2400" spc="-60" dirty="0">
                <a:solidFill>
                  <a:schemeClr val="tx1"/>
                </a:solidFill>
                <a:latin typeface="Century Gothic"/>
                <a:cs typeface="Century Gothic"/>
              </a:rPr>
              <a:t> </a:t>
            </a:r>
            <a:r>
              <a:rPr sz="2400" dirty="0">
                <a:solidFill>
                  <a:schemeClr val="tx1"/>
                </a:solidFill>
                <a:latin typeface="Century Gothic"/>
                <a:cs typeface="Century Gothic"/>
              </a:rPr>
              <a:t>uyaran(parlak</a:t>
            </a:r>
            <a:r>
              <a:rPr sz="2400" spc="-40" dirty="0">
                <a:solidFill>
                  <a:schemeClr val="tx1"/>
                </a:solidFill>
                <a:latin typeface="Century Gothic"/>
                <a:cs typeface="Century Gothic"/>
              </a:rPr>
              <a:t> </a:t>
            </a:r>
            <a:r>
              <a:rPr sz="2400" dirty="0">
                <a:solidFill>
                  <a:schemeClr val="tx1"/>
                </a:solidFill>
                <a:latin typeface="Century Gothic"/>
                <a:cs typeface="Century Gothic"/>
              </a:rPr>
              <a:t>ışık,</a:t>
            </a:r>
            <a:r>
              <a:rPr sz="2400" spc="-60" dirty="0">
                <a:solidFill>
                  <a:schemeClr val="tx1"/>
                </a:solidFill>
                <a:latin typeface="Century Gothic"/>
                <a:cs typeface="Century Gothic"/>
              </a:rPr>
              <a:t> </a:t>
            </a:r>
            <a:r>
              <a:rPr sz="2400" dirty="0">
                <a:solidFill>
                  <a:schemeClr val="tx1"/>
                </a:solidFill>
                <a:latin typeface="Century Gothic"/>
                <a:cs typeface="Century Gothic"/>
              </a:rPr>
              <a:t>yüksek</a:t>
            </a:r>
            <a:r>
              <a:rPr sz="2400" spc="-35" dirty="0">
                <a:solidFill>
                  <a:schemeClr val="tx1"/>
                </a:solidFill>
                <a:latin typeface="Century Gothic"/>
                <a:cs typeface="Century Gothic"/>
              </a:rPr>
              <a:t> </a:t>
            </a:r>
            <a:r>
              <a:rPr sz="2400" spc="-20" dirty="0">
                <a:solidFill>
                  <a:schemeClr val="tx1"/>
                </a:solidFill>
                <a:latin typeface="Century Gothic"/>
                <a:cs typeface="Century Gothic"/>
              </a:rPr>
              <a:t>ses, </a:t>
            </a:r>
            <a:r>
              <a:rPr sz="2400" dirty="0">
                <a:solidFill>
                  <a:schemeClr val="tx1"/>
                </a:solidFill>
                <a:latin typeface="Century Gothic"/>
                <a:cs typeface="Century Gothic"/>
              </a:rPr>
              <a:t>parfüm/koku,</a:t>
            </a:r>
            <a:r>
              <a:rPr sz="2400" spc="-160" dirty="0">
                <a:solidFill>
                  <a:schemeClr val="tx1"/>
                </a:solidFill>
                <a:latin typeface="Century Gothic"/>
                <a:cs typeface="Century Gothic"/>
              </a:rPr>
              <a:t> </a:t>
            </a:r>
            <a:r>
              <a:rPr sz="2400" spc="-10" dirty="0">
                <a:solidFill>
                  <a:schemeClr val="tx1"/>
                </a:solidFill>
                <a:latin typeface="Century Gothic"/>
                <a:cs typeface="Century Gothic"/>
              </a:rPr>
              <a:t>kimyasallar)</a:t>
            </a:r>
            <a:endParaRPr sz="2400" dirty="0">
              <a:solidFill>
                <a:schemeClr val="tx1"/>
              </a:solidFill>
              <a:latin typeface="Century Gothic"/>
              <a:cs typeface="Century Gothic"/>
            </a:endParaRPr>
          </a:p>
        </p:txBody>
      </p:sp>
      <p:pic>
        <p:nvPicPr>
          <p:cNvPr id="2097191" name="object 4"/>
          <p:cNvPicPr>
            <a:picLocks/>
          </p:cNvPicPr>
          <p:nvPr/>
        </p:nvPicPr>
        <p:blipFill>
          <a:blip r:embed="rId3" cstate="print"/>
          <a:stretch>
            <a:fillRect/>
          </a:stretch>
        </p:blipFill>
        <p:spPr>
          <a:xfrm>
            <a:off x="6374891" y="1985771"/>
            <a:ext cx="5817108" cy="4872228"/>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4" name="object 2"/>
          <p:cNvSpPr txBox="1">
            <a:spLocks noGrp="1"/>
          </p:cNvSpPr>
          <p:nvPr>
            <p:ph type="title"/>
          </p:nvPr>
        </p:nvSpPr>
        <p:spPr>
          <a:xfrm>
            <a:off x="499363" y="258826"/>
            <a:ext cx="11193272" cy="810299"/>
          </a:xfrm>
          <a:prstGeom prst="rect">
            <a:avLst/>
          </a:prstGeom>
        </p:spPr>
        <p:txBody>
          <a:bodyPr vert="horz" wrap="square" lIns="0" tIns="192862" rIns="0" bIns="0" rtlCol="0">
            <a:spAutoFit/>
          </a:bodyPr>
          <a:lstStyle/>
          <a:p>
            <a:pPr marL="238125">
              <a:lnSpc>
                <a:spcPct val="100000"/>
              </a:lnSpc>
              <a:spcBef>
                <a:spcPts val="95"/>
              </a:spcBef>
            </a:pPr>
            <a:r>
              <a:rPr sz="4000" dirty="0">
                <a:solidFill>
                  <a:schemeClr val="tx1"/>
                </a:solidFill>
              </a:rPr>
              <a:t>Baş</a:t>
            </a:r>
            <a:r>
              <a:rPr sz="4000" spc="-120" dirty="0">
                <a:solidFill>
                  <a:schemeClr val="tx1"/>
                </a:solidFill>
              </a:rPr>
              <a:t> </a:t>
            </a:r>
            <a:r>
              <a:rPr sz="4000" dirty="0">
                <a:solidFill>
                  <a:schemeClr val="tx1"/>
                </a:solidFill>
              </a:rPr>
              <a:t>Ağrılı</a:t>
            </a:r>
            <a:r>
              <a:rPr sz="4000" spc="-105" dirty="0">
                <a:solidFill>
                  <a:schemeClr val="tx1"/>
                </a:solidFill>
              </a:rPr>
              <a:t> </a:t>
            </a:r>
            <a:r>
              <a:rPr sz="4000" dirty="0">
                <a:solidFill>
                  <a:schemeClr val="tx1"/>
                </a:solidFill>
              </a:rPr>
              <a:t>Hastaya</a:t>
            </a:r>
            <a:r>
              <a:rPr sz="4000" spc="-100" dirty="0">
                <a:solidFill>
                  <a:schemeClr val="tx1"/>
                </a:solidFill>
              </a:rPr>
              <a:t> </a:t>
            </a:r>
            <a:r>
              <a:rPr sz="4000" spc="-10" dirty="0">
                <a:solidFill>
                  <a:schemeClr val="tx1"/>
                </a:solidFill>
              </a:rPr>
              <a:t>Yaklaşım</a:t>
            </a:r>
            <a:endParaRPr sz="4000" dirty="0">
              <a:solidFill>
                <a:schemeClr val="tx1"/>
              </a:solidFill>
            </a:endParaRPr>
          </a:p>
        </p:txBody>
      </p:sp>
      <p:sp>
        <p:nvSpPr>
          <p:cNvPr id="1048685" name="object 3"/>
          <p:cNvSpPr txBox="1"/>
          <p:nvPr/>
        </p:nvSpPr>
        <p:spPr>
          <a:xfrm>
            <a:off x="1245819" y="1453133"/>
            <a:ext cx="10330180" cy="3093796"/>
          </a:xfrm>
          <a:prstGeom prst="rect">
            <a:avLst/>
          </a:prstGeom>
        </p:spPr>
        <p:txBody>
          <a:bodyPr vert="horz" wrap="square" lIns="0" tIns="13335" rIns="0" bIns="0" rtlCol="0">
            <a:spAutoFit/>
          </a:bodyPr>
          <a:lstStyle/>
          <a:p>
            <a:pPr marL="12700">
              <a:lnSpc>
                <a:spcPct val="100000"/>
              </a:lnSpc>
              <a:spcBef>
                <a:spcPts val="105"/>
              </a:spcBef>
            </a:pPr>
            <a:r>
              <a:rPr sz="3200" b="1" dirty="0">
                <a:solidFill>
                  <a:schemeClr val="tx1"/>
                </a:solidFill>
                <a:latin typeface="Century Gothic"/>
                <a:cs typeface="Century Gothic"/>
              </a:rPr>
              <a:t>Baş</a:t>
            </a:r>
            <a:r>
              <a:rPr sz="3200" b="1" spc="-45" dirty="0">
                <a:solidFill>
                  <a:schemeClr val="tx1"/>
                </a:solidFill>
                <a:latin typeface="Century Gothic"/>
                <a:cs typeface="Century Gothic"/>
              </a:rPr>
              <a:t> </a:t>
            </a:r>
            <a:r>
              <a:rPr sz="3200" b="1" dirty="0">
                <a:solidFill>
                  <a:schemeClr val="tx1"/>
                </a:solidFill>
                <a:latin typeface="Century Gothic"/>
                <a:cs typeface="Century Gothic"/>
              </a:rPr>
              <a:t>ağrısını</a:t>
            </a:r>
            <a:r>
              <a:rPr sz="3200" b="1" spc="-40" dirty="0">
                <a:solidFill>
                  <a:schemeClr val="tx1"/>
                </a:solidFill>
                <a:latin typeface="Century Gothic"/>
                <a:cs typeface="Century Gothic"/>
              </a:rPr>
              <a:t> </a:t>
            </a:r>
            <a:r>
              <a:rPr sz="3200" b="1" dirty="0">
                <a:solidFill>
                  <a:schemeClr val="tx1"/>
                </a:solidFill>
                <a:latin typeface="Century Gothic"/>
                <a:cs typeface="Century Gothic"/>
              </a:rPr>
              <a:t>iyileştiren</a:t>
            </a:r>
            <a:r>
              <a:rPr sz="3200" b="1" spc="-40" dirty="0">
                <a:solidFill>
                  <a:schemeClr val="tx1"/>
                </a:solidFill>
                <a:latin typeface="Century Gothic"/>
                <a:cs typeface="Century Gothic"/>
              </a:rPr>
              <a:t> </a:t>
            </a:r>
            <a:r>
              <a:rPr sz="3200" b="1" spc="-10" dirty="0">
                <a:solidFill>
                  <a:schemeClr val="tx1"/>
                </a:solidFill>
                <a:latin typeface="Century Gothic"/>
                <a:cs typeface="Century Gothic"/>
              </a:rPr>
              <a:t>faktörler</a:t>
            </a:r>
            <a:endParaRPr sz="3200" dirty="0">
              <a:solidFill>
                <a:schemeClr val="tx1"/>
              </a:solidFill>
              <a:latin typeface="Century Gothic"/>
              <a:cs typeface="Century Gothic"/>
            </a:endParaRPr>
          </a:p>
          <a:p>
            <a:pPr>
              <a:lnSpc>
                <a:spcPct val="100000"/>
              </a:lnSpc>
              <a:spcBef>
                <a:spcPts val="1910"/>
              </a:spcBef>
            </a:pPr>
            <a:endParaRPr sz="3200" dirty="0">
              <a:latin typeface="Century Gothic"/>
              <a:cs typeface="Century Gothic"/>
            </a:endParaRPr>
          </a:p>
          <a:p>
            <a:pPr marL="354965" indent="-342265">
              <a:lnSpc>
                <a:spcPct val="100000"/>
              </a:lnSpc>
              <a:buClr>
                <a:srgbClr val="89D0D5"/>
              </a:buClr>
              <a:buSzPct val="80357"/>
              <a:buFont typeface="Wingdings 3"/>
              <a:buChar char=""/>
              <a:tabLst>
                <a:tab pos="354965" algn="l"/>
              </a:tabLst>
            </a:pPr>
            <a:r>
              <a:rPr sz="2800" dirty="0">
                <a:solidFill>
                  <a:schemeClr val="tx1"/>
                </a:solidFill>
                <a:latin typeface="Century Gothic"/>
                <a:cs typeface="Century Gothic"/>
              </a:rPr>
              <a:t>Migren</a:t>
            </a:r>
            <a:r>
              <a:rPr sz="2800" spc="-45" dirty="0">
                <a:solidFill>
                  <a:schemeClr val="tx1"/>
                </a:solidFill>
                <a:latin typeface="Century Gothic"/>
                <a:cs typeface="Century Gothic"/>
              </a:rPr>
              <a:t> </a:t>
            </a:r>
            <a:r>
              <a:rPr sz="2800" spc="-10" dirty="0">
                <a:solidFill>
                  <a:schemeClr val="tx1"/>
                </a:solidFill>
                <a:latin typeface="Century Gothic"/>
                <a:cs typeface="Century Gothic"/>
              </a:rPr>
              <a:t>---</a:t>
            </a:r>
            <a:r>
              <a:rPr sz="2800" dirty="0">
                <a:solidFill>
                  <a:schemeClr val="tx1"/>
                </a:solidFill>
                <a:latin typeface="Century Gothic"/>
                <a:cs typeface="Century Gothic"/>
              </a:rPr>
              <a:t>-</a:t>
            </a:r>
            <a:r>
              <a:rPr sz="2800" spc="-65" dirty="0">
                <a:solidFill>
                  <a:schemeClr val="tx1"/>
                </a:solidFill>
                <a:latin typeface="Century Gothic"/>
                <a:cs typeface="Century Gothic"/>
              </a:rPr>
              <a:t> </a:t>
            </a:r>
            <a:r>
              <a:rPr sz="2800" dirty="0">
                <a:solidFill>
                  <a:schemeClr val="tx1"/>
                </a:solidFill>
                <a:latin typeface="Century Gothic"/>
                <a:cs typeface="Century Gothic"/>
              </a:rPr>
              <a:t>uyumak,</a:t>
            </a:r>
            <a:r>
              <a:rPr sz="2800" spc="-70" dirty="0">
                <a:solidFill>
                  <a:schemeClr val="tx1"/>
                </a:solidFill>
                <a:latin typeface="Century Gothic"/>
                <a:cs typeface="Century Gothic"/>
              </a:rPr>
              <a:t> </a:t>
            </a:r>
            <a:r>
              <a:rPr sz="2800" dirty="0">
                <a:solidFill>
                  <a:schemeClr val="tx1"/>
                </a:solidFill>
                <a:latin typeface="Century Gothic"/>
                <a:cs typeface="Century Gothic"/>
              </a:rPr>
              <a:t>karanlık</a:t>
            </a:r>
            <a:r>
              <a:rPr sz="2800" spc="-55" dirty="0">
                <a:solidFill>
                  <a:schemeClr val="tx1"/>
                </a:solidFill>
                <a:latin typeface="Century Gothic"/>
                <a:cs typeface="Century Gothic"/>
              </a:rPr>
              <a:t> </a:t>
            </a:r>
            <a:r>
              <a:rPr sz="2800" dirty="0">
                <a:solidFill>
                  <a:schemeClr val="tx1"/>
                </a:solidFill>
                <a:latin typeface="Century Gothic"/>
                <a:cs typeface="Century Gothic"/>
              </a:rPr>
              <a:t>ve</a:t>
            </a:r>
            <a:r>
              <a:rPr sz="2800" spc="-50" dirty="0">
                <a:solidFill>
                  <a:schemeClr val="tx1"/>
                </a:solidFill>
                <a:latin typeface="Century Gothic"/>
                <a:cs typeface="Century Gothic"/>
              </a:rPr>
              <a:t> </a:t>
            </a:r>
            <a:r>
              <a:rPr sz="2800" dirty="0">
                <a:solidFill>
                  <a:schemeClr val="tx1"/>
                </a:solidFill>
                <a:latin typeface="Century Gothic"/>
                <a:cs typeface="Century Gothic"/>
              </a:rPr>
              <a:t>sessiz</a:t>
            </a:r>
            <a:r>
              <a:rPr sz="2800" spc="-35" dirty="0">
                <a:solidFill>
                  <a:schemeClr val="tx1"/>
                </a:solidFill>
                <a:latin typeface="Century Gothic"/>
                <a:cs typeface="Century Gothic"/>
              </a:rPr>
              <a:t> </a:t>
            </a:r>
            <a:r>
              <a:rPr sz="2800" dirty="0">
                <a:solidFill>
                  <a:schemeClr val="tx1"/>
                </a:solidFill>
                <a:latin typeface="Century Gothic"/>
                <a:cs typeface="Century Gothic"/>
              </a:rPr>
              <a:t>ortam,</a:t>
            </a:r>
            <a:r>
              <a:rPr sz="2800" spc="-50" dirty="0">
                <a:solidFill>
                  <a:schemeClr val="tx1"/>
                </a:solidFill>
                <a:latin typeface="Century Gothic"/>
                <a:cs typeface="Century Gothic"/>
              </a:rPr>
              <a:t> </a:t>
            </a:r>
            <a:r>
              <a:rPr sz="2800" dirty="0">
                <a:solidFill>
                  <a:schemeClr val="tx1"/>
                </a:solidFill>
                <a:latin typeface="Century Gothic"/>
                <a:cs typeface="Century Gothic"/>
              </a:rPr>
              <a:t>başa</a:t>
            </a:r>
            <a:r>
              <a:rPr sz="2800" spc="-45" dirty="0">
                <a:solidFill>
                  <a:schemeClr val="tx1"/>
                </a:solidFill>
                <a:latin typeface="Century Gothic"/>
                <a:cs typeface="Century Gothic"/>
              </a:rPr>
              <a:t> </a:t>
            </a:r>
            <a:r>
              <a:rPr sz="2800" spc="-10" dirty="0">
                <a:solidFill>
                  <a:schemeClr val="tx1"/>
                </a:solidFill>
                <a:latin typeface="Century Gothic"/>
                <a:cs typeface="Century Gothic"/>
              </a:rPr>
              <a:t>soğuk</a:t>
            </a:r>
            <a:endParaRPr sz="2800" dirty="0">
              <a:solidFill>
                <a:schemeClr val="tx1"/>
              </a:solidFill>
              <a:latin typeface="Century Gothic"/>
              <a:cs typeface="Century Gothic"/>
            </a:endParaRPr>
          </a:p>
          <a:p>
            <a:pPr marL="355600">
              <a:lnSpc>
                <a:spcPct val="100000"/>
              </a:lnSpc>
            </a:pPr>
            <a:r>
              <a:rPr sz="2800" spc="-10" dirty="0">
                <a:solidFill>
                  <a:schemeClr val="tx1"/>
                </a:solidFill>
                <a:latin typeface="Century Gothic"/>
                <a:cs typeface="Century Gothic"/>
              </a:rPr>
              <a:t>uygulamak</a:t>
            </a:r>
            <a:endParaRPr sz="2800" dirty="0">
              <a:solidFill>
                <a:schemeClr val="tx1"/>
              </a:solidFill>
              <a:latin typeface="Century Gothic"/>
              <a:cs typeface="Century Gothic"/>
            </a:endParaRPr>
          </a:p>
          <a:p>
            <a:pPr marL="354330" marR="5080" indent="-342265">
              <a:lnSpc>
                <a:spcPct val="100000"/>
              </a:lnSpc>
              <a:spcBef>
                <a:spcPts val="1000"/>
              </a:spcBef>
              <a:buClr>
                <a:srgbClr val="89D0D5"/>
              </a:buClr>
              <a:buSzPct val="80357"/>
              <a:buFont typeface="Wingdings 3"/>
              <a:buChar char=""/>
              <a:tabLst>
                <a:tab pos="355600" algn="l"/>
                <a:tab pos="4037329" algn="l"/>
              </a:tabLst>
            </a:pPr>
            <a:r>
              <a:rPr sz="2800" dirty="0">
                <a:solidFill>
                  <a:schemeClr val="tx1"/>
                </a:solidFill>
                <a:latin typeface="Century Gothic"/>
                <a:cs typeface="Century Gothic"/>
              </a:rPr>
              <a:t>Küme</a:t>
            </a:r>
            <a:r>
              <a:rPr sz="2800" spc="-70" dirty="0">
                <a:solidFill>
                  <a:schemeClr val="tx1"/>
                </a:solidFill>
                <a:latin typeface="Century Gothic"/>
                <a:cs typeface="Century Gothic"/>
              </a:rPr>
              <a:t> </a:t>
            </a:r>
            <a:r>
              <a:rPr sz="2800" dirty="0">
                <a:solidFill>
                  <a:schemeClr val="tx1"/>
                </a:solidFill>
                <a:latin typeface="Century Gothic"/>
                <a:cs typeface="Century Gothic"/>
              </a:rPr>
              <a:t>baş</a:t>
            </a:r>
            <a:r>
              <a:rPr sz="2800" spc="-60" dirty="0">
                <a:solidFill>
                  <a:schemeClr val="tx1"/>
                </a:solidFill>
                <a:latin typeface="Century Gothic"/>
                <a:cs typeface="Century Gothic"/>
              </a:rPr>
              <a:t> </a:t>
            </a:r>
            <a:r>
              <a:rPr sz="2800" dirty="0">
                <a:solidFill>
                  <a:schemeClr val="tx1"/>
                </a:solidFill>
                <a:latin typeface="Century Gothic"/>
                <a:cs typeface="Century Gothic"/>
              </a:rPr>
              <a:t>ağrısı</a:t>
            </a:r>
            <a:r>
              <a:rPr sz="2800" spc="-55" dirty="0">
                <a:solidFill>
                  <a:schemeClr val="tx1"/>
                </a:solidFill>
                <a:latin typeface="Century Gothic"/>
                <a:cs typeface="Century Gothic"/>
              </a:rPr>
              <a:t> </a:t>
            </a:r>
            <a:r>
              <a:rPr sz="2800" spc="-10" dirty="0">
                <a:solidFill>
                  <a:schemeClr val="tx1"/>
                </a:solidFill>
                <a:latin typeface="Century Gothic"/>
                <a:cs typeface="Century Gothic"/>
              </a:rPr>
              <a:t>-----</a:t>
            </a:r>
            <a:r>
              <a:rPr sz="2800" spc="-50" dirty="0">
                <a:solidFill>
                  <a:schemeClr val="tx1"/>
                </a:solidFill>
                <a:latin typeface="Century Gothic"/>
                <a:cs typeface="Century Gothic"/>
              </a:rPr>
              <a:t>-</a:t>
            </a:r>
            <a:r>
              <a:rPr sz="2800" dirty="0">
                <a:solidFill>
                  <a:schemeClr val="tx1"/>
                </a:solidFill>
                <a:latin typeface="Century Gothic"/>
                <a:cs typeface="Century Gothic"/>
              </a:rPr>
              <a:t>	yüksek</a:t>
            </a:r>
            <a:r>
              <a:rPr sz="2800" spc="-95" dirty="0">
                <a:solidFill>
                  <a:schemeClr val="tx1"/>
                </a:solidFill>
                <a:latin typeface="Century Gothic"/>
                <a:cs typeface="Century Gothic"/>
              </a:rPr>
              <a:t> </a:t>
            </a:r>
            <a:r>
              <a:rPr sz="2800" dirty="0">
                <a:solidFill>
                  <a:schemeClr val="tx1"/>
                </a:solidFill>
                <a:latin typeface="Century Gothic"/>
                <a:cs typeface="Century Gothic"/>
              </a:rPr>
              <a:t>yoğunluklu</a:t>
            </a:r>
            <a:r>
              <a:rPr sz="2800" spc="-80" dirty="0">
                <a:solidFill>
                  <a:schemeClr val="tx1"/>
                </a:solidFill>
                <a:latin typeface="Century Gothic"/>
                <a:cs typeface="Century Gothic"/>
              </a:rPr>
              <a:t> </a:t>
            </a:r>
            <a:r>
              <a:rPr sz="2800" dirty="0">
                <a:solidFill>
                  <a:schemeClr val="tx1"/>
                </a:solidFill>
                <a:latin typeface="Century Gothic"/>
                <a:cs typeface="Century Gothic"/>
              </a:rPr>
              <a:t>oksijen</a:t>
            </a:r>
            <a:r>
              <a:rPr sz="2800" spc="-95" dirty="0">
                <a:solidFill>
                  <a:schemeClr val="tx1"/>
                </a:solidFill>
                <a:latin typeface="Century Gothic"/>
                <a:cs typeface="Century Gothic"/>
              </a:rPr>
              <a:t> </a:t>
            </a:r>
            <a:r>
              <a:rPr sz="2800" dirty="0">
                <a:solidFill>
                  <a:schemeClr val="tx1"/>
                </a:solidFill>
                <a:latin typeface="Century Gothic"/>
                <a:cs typeface="Century Gothic"/>
              </a:rPr>
              <a:t>soluma</a:t>
            </a:r>
            <a:r>
              <a:rPr sz="2800" spc="-114" dirty="0">
                <a:solidFill>
                  <a:schemeClr val="tx1"/>
                </a:solidFill>
                <a:latin typeface="Century Gothic"/>
                <a:cs typeface="Century Gothic"/>
              </a:rPr>
              <a:t> </a:t>
            </a:r>
            <a:r>
              <a:rPr sz="2800" spc="-25" dirty="0">
                <a:solidFill>
                  <a:schemeClr val="tx1"/>
                </a:solidFill>
                <a:latin typeface="Century Gothic"/>
                <a:cs typeface="Century Gothic"/>
              </a:rPr>
              <a:t>(15 	</a:t>
            </a:r>
            <a:r>
              <a:rPr sz="2800" spc="-10" dirty="0">
                <a:solidFill>
                  <a:schemeClr val="tx1"/>
                </a:solidFill>
                <a:latin typeface="Century Gothic"/>
                <a:cs typeface="Century Gothic"/>
              </a:rPr>
              <a:t>lt/dakika)</a:t>
            </a:r>
            <a:endParaRPr sz="2800" dirty="0">
              <a:solidFill>
                <a:schemeClr val="tx1"/>
              </a:solidFill>
              <a:latin typeface="Century Gothic"/>
              <a:cs typeface="Century Gothic"/>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9" name="object 2"/>
          <p:cNvSpPr txBox="1">
            <a:spLocks noGrp="1"/>
          </p:cNvSpPr>
          <p:nvPr>
            <p:ph type="title"/>
          </p:nvPr>
        </p:nvSpPr>
        <p:spPr>
          <a:xfrm>
            <a:off x="724916" y="263384"/>
            <a:ext cx="6791959" cy="1981200"/>
          </a:xfrm>
          <a:prstGeom prst="rect">
            <a:avLst/>
          </a:prstGeom>
        </p:spPr>
        <p:txBody>
          <a:bodyPr vert="horz" wrap="square" lIns="0" tIns="147320" rIns="0" bIns="0" rtlCol="0">
            <a:spAutoFit/>
          </a:bodyPr>
          <a:lstStyle/>
          <a:p>
            <a:pPr marL="12700">
              <a:lnSpc>
                <a:spcPct val="100000"/>
              </a:lnSpc>
              <a:spcBef>
                <a:spcPts val="1160"/>
              </a:spcBef>
            </a:pPr>
            <a:r>
              <a:rPr sz="4000" dirty="0">
                <a:solidFill>
                  <a:schemeClr val="tx1"/>
                </a:solidFill>
              </a:rPr>
              <a:t>Baş</a:t>
            </a:r>
            <a:r>
              <a:rPr sz="4000" spc="-110" dirty="0">
                <a:solidFill>
                  <a:schemeClr val="tx1"/>
                </a:solidFill>
              </a:rPr>
              <a:t> </a:t>
            </a:r>
            <a:r>
              <a:rPr sz="4000" dirty="0">
                <a:solidFill>
                  <a:schemeClr val="tx1"/>
                </a:solidFill>
              </a:rPr>
              <a:t>Ağrılı</a:t>
            </a:r>
            <a:r>
              <a:rPr sz="4000" spc="-110" dirty="0">
                <a:solidFill>
                  <a:schemeClr val="tx1"/>
                </a:solidFill>
              </a:rPr>
              <a:t> </a:t>
            </a:r>
            <a:r>
              <a:rPr sz="4000" dirty="0">
                <a:solidFill>
                  <a:schemeClr val="tx1"/>
                </a:solidFill>
              </a:rPr>
              <a:t>Hastaya</a:t>
            </a:r>
            <a:r>
              <a:rPr sz="4000" spc="-95" dirty="0">
                <a:solidFill>
                  <a:schemeClr val="tx1"/>
                </a:solidFill>
              </a:rPr>
              <a:t> </a:t>
            </a:r>
            <a:r>
              <a:rPr sz="4000" spc="-10" dirty="0">
                <a:solidFill>
                  <a:schemeClr val="tx1"/>
                </a:solidFill>
              </a:rPr>
              <a:t>Yaklaşım</a:t>
            </a:r>
            <a:endParaRPr sz="4000" dirty="0">
              <a:solidFill>
                <a:schemeClr val="tx1"/>
              </a:solidFill>
            </a:endParaRPr>
          </a:p>
          <a:p>
            <a:pPr marL="533400" marR="181610">
              <a:lnSpc>
                <a:spcPts val="4840"/>
              </a:lnSpc>
            </a:pPr>
            <a:r>
              <a:rPr sz="3200" dirty="0">
                <a:solidFill>
                  <a:srgbClr val="EA6212"/>
                </a:solidFill>
              </a:rPr>
              <a:t>Baş</a:t>
            </a:r>
            <a:r>
              <a:rPr sz="3200" spc="-25" dirty="0">
                <a:solidFill>
                  <a:srgbClr val="EA6212"/>
                </a:solidFill>
              </a:rPr>
              <a:t> </a:t>
            </a:r>
            <a:r>
              <a:rPr sz="3200" dirty="0">
                <a:solidFill>
                  <a:srgbClr val="EA6212"/>
                </a:solidFill>
              </a:rPr>
              <a:t>ağrısı</a:t>
            </a:r>
            <a:r>
              <a:rPr sz="3200" spc="-30" dirty="0">
                <a:solidFill>
                  <a:srgbClr val="EA6212"/>
                </a:solidFill>
              </a:rPr>
              <a:t> </a:t>
            </a:r>
            <a:r>
              <a:rPr sz="3200" dirty="0">
                <a:solidFill>
                  <a:srgbClr val="EA6212"/>
                </a:solidFill>
              </a:rPr>
              <a:t>hangi</a:t>
            </a:r>
            <a:r>
              <a:rPr sz="3200" spc="-25" dirty="0">
                <a:solidFill>
                  <a:srgbClr val="EA6212"/>
                </a:solidFill>
              </a:rPr>
              <a:t> </a:t>
            </a:r>
            <a:r>
              <a:rPr sz="3200" dirty="0">
                <a:solidFill>
                  <a:srgbClr val="EA6212"/>
                </a:solidFill>
              </a:rPr>
              <a:t>sıklıkla</a:t>
            </a:r>
            <a:r>
              <a:rPr sz="3200" spc="-35" dirty="0">
                <a:solidFill>
                  <a:srgbClr val="EA6212"/>
                </a:solidFill>
              </a:rPr>
              <a:t> </a:t>
            </a:r>
            <a:r>
              <a:rPr sz="3200" spc="-10" dirty="0">
                <a:solidFill>
                  <a:srgbClr val="EA6212"/>
                </a:solidFill>
              </a:rPr>
              <a:t>oluyor? </a:t>
            </a:r>
            <a:r>
              <a:rPr sz="3200" dirty="0">
                <a:solidFill>
                  <a:srgbClr val="EA6212"/>
                </a:solidFill>
              </a:rPr>
              <a:t>Ne</a:t>
            </a:r>
            <a:r>
              <a:rPr sz="3200" spc="-5" dirty="0">
                <a:solidFill>
                  <a:srgbClr val="EA6212"/>
                </a:solidFill>
              </a:rPr>
              <a:t> </a:t>
            </a:r>
            <a:r>
              <a:rPr sz="3200" dirty="0">
                <a:solidFill>
                  <a:srgbClr val="EA6212"/>
                </a:solidFill>
              </a:rPr>
              <a:t>kadar</a:t>
            </a:r>
            <a:r>
              <a:rPr sz="3200" spc="-15" dirty="0">
                <a:solidFill>
                  <a:srgbClr val="EA6212"/>
                </a:solidFill>
              </a:rPr>
              <a:t> </a:t>
            </a:r>
            <a:r>
              <a:rPr sz="3200" spc="-10" dirty="0">
                <a:solidFill>
                  <a:srgbClr val="EA6212"/>
                </a:solidFill>
              </a:rPr>
              <a:t>sürüyor?</a:t>
            </a:r>
            <a:endParaRPr sz="3200" dirty="0"/>
          </a:p>
        </p:txBody>
      </p:sp>
      <p:pic>
        <p:nvPicPr>
          <p:cNvPr id="2097192" name="object 3"/>
          <p:cNvPicPr>
            <a:picLocks/>
          </p:cNvPicPr>
          <p:nvPr/>
        </p:nvPicPr>
        <p:blipFill>
          <a:blip r:embed="rId2" cstate="print"/>
          <a:stretch>
            <a:fillRect/>
          </a:stretch>
        </p:blipFill>
        <p:spPr>
          <a:xfrm>
            <a:off x="0" y="2464307"/>
            <a:ext cx="12192000" cy="3169919"/>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0" name="object 2"/>
          <p:cNvSpPr txBox="1">
            <a:spLocks noGrp="1"/>
          </p:cNvSpPr>
          <p:nvPr>
            <p:ph type="title"/>
          </p:nvPr>
        </p:nvSpPr>
        <p:spPr>
          <a:xfrm>
            <a:off x="499363" y="258826"/>
            <a:ext cx="11193272" cy="810299"/>
          </a:xfrm>
          <a:prstGeom prst="rect">
            <a:avLst/>
          </a:prstGeom>
        </p:spPr>
        <p:txBody>
          <a:bodyPr vert="horz" wrap="square" lIns="0" tIns="192862" rIns="0" bIns="0" rtlCol="0">
            <a:spAutoFit/>
          </a:bodyPr>
          <a:lstStyle/>
          <a:p>
            <a:pPr marL="238125">
              <a:lnSpc>
                <a:spcPct val="100000"/>
              </a:lnSpc>
              <a:spcBef>
                <a:spcPts val="95"/>
              </a:spcBef>
            </a:pPr>
            <a:r>
              <a:rPr sz="4000" dirty="0">
                <a:solidFill>
                  <a:schemeClr val="tx1"/>
                </a:solidFill>
              </a:rPr>
              <a:t>Baş</a:t>
            </a:r>
            <a:r>
              <a:rPr sz="4000" spc="-120" dirty="0">
                <a:solidFill>
                  <a:schemeClr val="tx1"/>
                </a:solidFill>
              </a:rPr>
              <a:t> </a:t>
            </a:r>
            <a:r>
              <a:rPr sz="4000" dirty="0">
                <a:solidFill>
                  <a:schemeClr val="tx1"/>
                </a:solidFill>
              </a:rPr>
              <a:t>Ağrılı</a:t>
            </a:r>
            <a:r>
              <a:rPr sz="4000" spc="-105" dirty="0">
                <a:solidFill>
                  <a:schemeClr val="tx1"/>
                </a:solidFill>
              </a:rPr>
              <a:t> </a:t>
            </a:r>
            <a:r>
              <a:rPr sz="4000" dirty="0">
                <a:solidFill>
                  <a:schemeClr val="tx1"/>
                </a:solidFill>
              </a:rPr>
              <a:t>Hastaya</a:t>
            </a:r>
            <a:r>
              <a:rPr sz="4000" spc="-100" dirty="0">
                <a:solidFill>
                  <a:schemeClr val="tx1"/>
                </a:solidFill>
              </a:rPr>
              <a:t> </a:t>
            </a:r>
            <a:r>
              <a:rPr sz="4000" spc="-10" dirty="0">
                <a:solidFill>
                  <a:schemeClr val="tx1"/>
                </a:solidFill>
              </a:rPr>
              <a:t>Yaklaşım</a:t>
            </a:r>
            <a:endParaRPr sz="4000" dirty="0">
              <a:solidFill>
                <a:schemeClr val="tx1"/>
              </a:solidFill>
            </a:endParaRPr>
          </a:p>
        </p:txBody>
      </p:sp>
      <p:sp>
        <p:nvSpPr>
          <p:cNvPr id="1048691" name="object 3"/>
          <p:cNvSpPr txBox="1"/>
          <p:nvPr/>
        </p:nvSpPr>
        <p:spPr>
          <a:xfrm>
            <a:off x="1245819" y="1303865"/>
            <a:ext cx="10132060" cy="4055597"/>
          </a:xfrm>
          <a:prstGeom prst="rect">
            <a:avLst/>
          </a:prstGeom>
        </p:spPr>
        <p:txBody>
          <a:bodyPr vert="horz" wrap="square" lIns="0" tIns="160655" rIns="0" bIns="0" rtlCol="0">
            <a:spAutoFit/>
          </a:bodyPr>
          <a:lstStyle/>
          <a:p>
            <a:pPr marL="12700">
              <a:lnSpc>
                <a:spcPct val="100000"/>
              </a:lnSpc>
              <a:spcBef>
                <a:spcPts val="1265"/>
              </a:spcBef>
            </a:pPr>
            <a:r>
              <a:rPr sz="3200" b="1" dirty="0">
                <a:solidFill>
                  <a:schemeClr val="tx1"/>
                </a:solidFill>
                <a:latin typeface="Century Gothic"/>
                <a:cs typeface="Century Gothic"/>
              </a:rPr>
              <a:t>Baş</a:t>
            </a:r>
            <a:r>
              <a:rPr sz="3200" b="1" spc="-25" dirty="0">
                <a:solidFill>
                  <a:schemeClr val="tx1"/>
                </a:solidFill>
                <a:latin typeface="Century Gothic"/>
                <a:cs typeface="Century Gothic"/>
              </a:rPr>
              <a:t> </a:t>
            </a:r>
            <a:r>
              <a:rPr sz="3200" b="1" dirty="0">
                <a:solidFill>
                  <a:schemeClr val="tx1"/>
                </a:solidFill>
                <a:latin typeface="Century Gothic"/>
                <a:cs typeface="Century Gothic"/>
              </a:rPr>
              <a:t>ağrısına</a:t>
            </a:r>
            <a:r>
              <a:rPr sz="3200" b="1" spc="-20" dirty="0">
                <a:solidFill>
                  <a:schemeClr val="tx1"/>
                </a:solidFill>
                <a:latin typeface="Century Gothic"/>
                <a:cs typeface="Century Gothic"/>
              </a:rPr>
              <a:t> </a:t>
            </a:r>
            <a:r>
              <a:rPr sz="3200" b="1" dirty="0">
                <a:solidFill>
                  <a:schemeClr val="tx1"/>
                </a:solidFill>
                <a:latin typeface="Century Gothic"/>
                <a:cs typeface="Century Gothic"/>
              </a:rPr>
              <a:t>eşlik</a:t>
            </a:r>
            <a:r>
              <a:rPr sz="3200" b="1" spc="-25" dirty="0">
                <a:solidFill>
                  <a:schemeClr val="tx1"/>
                </a:solidFill>
                <a:latin typeface="Century Gothic"/>
                <a:cs typeface="Century Gothic"/>
              </a:rPr>
              <a:t> </a:t>
            </a:r>
            <a:r>
              <a:rPr sz="3200" b="1" dirty="0">
                <a:solidFill>
                  <a:schemeClr val="tx1"/>
                </a:solidFill>
                <a:latin typeface="Century Gothic"/>
                <a:cs typeface="Century Gothic"/>
              </a:rPr>
              <a:t>edenler</a:t>
            </a:r>
            <a:r>
              <a:rPr sz="3200" b="1" spc="-45" dirty="0">
                <a:solidFill>
                  <a:schemeClr val="tx1"/>
                </a:solidFill>
                <a:latin typeface="Century Gothic"/>
                <a:cs typeface="Century Gothic"/>
              </a:rPr>
              <a:t> </a:t>
            </a:r>
            <a:r>
              <a:rPr sz="3200" b="1" dirty="0">
                <a:solidFill>
                  <a:schemeClr val="tx1"/>
                </a:solidFill>
                <a:latin typeface="Century Gothic"/>
                <a:cs typeface="Century Gothic"/>
              </a:rPr>
              <a:t>semptomlar</a:t>
            </a:r>
            <a:r>
              <a:rPr sz="3200" b="1" spc="-20" dirty="0">
                <a:solidFill>
                  <a:schemeClr val="tx1"/>
                </a:solidFill>
                <a:latin typeface="Century Gothic"/>
                <a:cs typeface="Century Gothic"/>
              </a:rPr>
              <a:t> </a:t>
            </a:r>
            <a:r>
              <a:rPr sz="3200" b="1" dirty="0">
                <a:solidFill>
                  <a:schemeClr val="tx1"/>
                </a:solidFill>
                <a:latin typeface="Century Gothic"/>
                <a:cs typeface="Century Gothic"/>
              </a:rPr>
              <a:t>var</a:t>
            </a:r>
            <a:r>
              <a:rPr sz="3200" b="1" spc="-25" dirty="0">
                <a:solidFill>
                  <a:schemeClr val="tx1"/>
                </a:solidFill>
                <a:latin typeface="Century Gothic"/>
                <a:cs typeface="Century Gothic"/>
              </a:rPr>
              <a:t> mı?</a:t>
            </a:r>
            <a:endParaRPr sz="3200" dirty="0">
              <a:solidFill>
                <a:schemeClr val="tx1"/>
              </a:solidFill>
              <a:latin typeface="Century Gothic"/>
              <a:cs typeface="Century Gothic"/>
            </a:endParaRPr>
          </a:p>
          <a:p>
            <a:pPr marL="354330" marR="5080" indent="-342265">
              <a:lnSpc>
                <a:spcPct val="100000"/>
              </a:lnSpc>
              <a:spcBef>
                <a:spcPts val="1015"/>
              </a:spcBef>
              <a:buClr>
                <a:srgbClr val="89D0D5"/>
              </a:buClr>
              <a:buSzPct val="80357"/>
              <a:buFont typeface="Wingdings 3"/>
              <a:buChar char=""/>
              <a:tabLst>
                <a:tab pos="355600" algn="l"/>
              </a:tabLst>
            </a:pPr>
            <a:r>
              <a:rPr sz="2800" spc="-20" dirty="0">
                <a:solidFill>
                  <a:schemeClr val="tx1"/>
                </a:solidFill>
                <a:latin typeface="Century Gothic"/>
                <a:cs typeface="Century Gothic"/>
              </a:rPr>
              <a:t>Migren-</a:t>
            </a:r>
            <a:r>
              <a:rPr sz="2800" spc="-10" dirty="0">
                <a:solidFill>
                  <a:schemeClr val="tx1"/>
                </a:solidFill>
                <a:latin typeface="Century Gothic"/>
                <a:cs typeface="Century Gothic"/>
              </a:rPr>
              <a:t>--</a:t>
            </a:r>
            <a:r>
              <a:rPr sz="2800" dirty="0">
                <a:solidFill>
                  <a:schemeClr val="tx1"/>
                </a:solidFill>
                <a:latin typeface="Century Gothic"/>
                <a:cs typeface="Century Gothic"/>
              </a:rPr>
              <a:t>-</a:t>
            </a:r>
            <a:r>
              <a:rPr sz="2800" spc="-65" dirty="0">
                <a:solidFill>
                  <a:schemeClr val="tx1"/>
                </a:solidFill>
                <a:latin typeface="Century Gothic"/>
                <a:cs typeface="Century Gothic"/>
              </a:rPr>
              <a:t> </a:t>
            </a:r>
            <a:r>
              <a:rPr sz="2800" spc="-10" dirty="0">
                <a:solidFill>
                  <a:schemeClr val="tx1"/>
                </a:solidFill>
                <a:latin typeface="Century Gothic"/>
                <a:cs typeface="Century Gothic"/>
              </a:rPr>
              <a:t>gastrointestinal</a:t>
            </a:r>
            <a:r>
              <a:rPr sz="2800" spc="-25" dirty="0">
                <a:solidFill>
                  <a:schemeClr val="tx1"/>
                </a:solidFill>
                <a:latin typeface="Century Gothic"/>
                <a:cs typeface="Century Gothic"/>
              </a:rPr>
              <a:t> </a:t>
            </a:r>
            <a:r>
              <a:rPr sz="2800" dirty="0">
                <a:solidFill>
                  <a:schemeClr val="tx1"/>
                </a:solidFill>
                <a:latin typeface="Century Gothic"/>
                <a:cs typeface="Century Gothic"/>
              </a:rPr>
              <a:t>semptomlar,</a:t>
            </a:r>
            <a:r>
              <a:rPr sz="2800" spc="-50" dirty="0">
                <a:solidFill>
                  <a:schemeClr val="tx1"/>
                </a:solidFill>
                <a:latin typeface="Century Gothic"/>
                <a:cs typeface="Century Gothic"/>
              </a:rPr>
              <a:t> </a:t>
            </a:r>
            <a:r>
              <a:rPr sz="2800" dirty="0">
                <a:solidFill>
                  <a:schemeClr val="tx1"/>
                </a:solidFill>
                <a:latin typeface="Century Gothic"/>
                <a:cs typeface="Century Gothic"/>
              </a:rPr>
              <a:t>dizziness,</a:t>
            </a:r>
            <a:r>
              <a:rPr sz="2800" spc="-75" dirty="0">
                <a:solidFill>
                  <a:schemeClr val="tx1"/>
                </a:solidFill>
                <a:latin typeface="Century Gothic"/>
                <a:cs typeface="Century Gothic"/>
              </a:rPr>
              <a:t> </a:t>
            </a:r>
            <a:r>
              <a:rPr sz="2800" spc="-10" dirty="0">
                <a:solidFill>
                  <a:schemeClr val="tx1"/>
                </a:solidFill>
                <a:latin typeface="Century Gothic"/>
                <a:cs typeface="Century Gothic"/>
              </a:rPr>
              <a:t>fotofobi, 	</a:t>
            </a:r>
            <a:r>
              <a:rPr sz="2800" dirty="0">
                <a:solidFill>
                  <a:schemeClr val="tx1"/>
                </a:solidFill>
                <a:latin typeface="Century Gothic"/>
                <a:cs typeface="Century Gothic"/>
              </a:rPr>
              <a:t>fonofobi,</a:t>
            </a:r>
            <a:r>
              <a:rPr sz="2800" spc="-90" dirty="0">
                <a:solidFill>
                  <a:schemeClr val="tx1"/>
                </a:solidFill>
                <a:latin typeface="Century Gothic"/>
                <a:cs typeface="Century Gothic"/>
              </a:rPr>
              <a:t> </a:t>
            </a:r>
            <a:r>
              <a:rPr sz="2800" dirty="0">
                <a:solidFill>
                  <a:schemeClr val="tx1"/>
                </a:solidFill>
                <a:latin typeface="Century Gothic"/>
                <a:cs typeface="Century Gothic"/>
              </a:rPr>
              <a:t>tinnitus</a:t>
            </a:r>
            <a:r>
              <a:rPr sz="2800" spc="-75" dirty="0">
                <a:solidFill>
                  <a:schemeClr val="tx1"/>
                </a:solidFill>
                <a:latin typeface="Century Gothic"/>
                <a:cs typeface="Century Gothic"/>
              </a:rPr>
              <a:t> </a:t>
            </a:r>
            <a:r>
              <a:rPr sz="2800" dirty="0">
                <a:solidFill>
                  <a:schemeClr val="tx1"/>
                </a:solidFill>
                <a:latin typeface="Century Gothic"/>
                <a:cs typeface="Century Gothic"/>
              </a:rPr>
              <a:t>ve</a:t>
            </a:r>
            <a:r>
              <a:rPr sz="2800" spc="-80" dirty="0">
                <a:solidFill>
                  <a:schemeClr val="tx1"/>
                </a:solidFill>
                <a:latin typeface="Century Gothic"/>
                <a:cs typeface="Century Gothic"/>
              </a:rPr>
              <a:t> </a:t>
            </a:r>
            <a:r>
              <a:rPr sz="2800" dirty="0">
                <a:solidFill>
                  <a:schemeClr val="tx1"/>
                </a:solidFill>
                <a:latin typeface="Century Gothic"/>
                <a:cs typeface="Century Gothic"/>
              </a:rPr>
              <a:t>bulanık</a:t>
            </a:r>
            <a:r>
              <a:rPr sz="2800" spc="-75" dirty="0">
                <a:solidFill>
                  <a:schemeClr val="tx1"/>
                </a:solidFill>
                <a:latin typeface="Century Gothic"/>
                <a:cs typeface="Century Gothic"/>
              </a:rPr>
              <a:t> </a:t>
            </a:r>
            <a:r>
              <a:rPr sz="2800" spc="-10" dirty="0">
                <a:solidFill>
                  <a:schemeClr val="tx1"/>
                </a:solidFill>
                <a:latin typeface="Century Gothic"/>
                <a:cs typeface="Century Gothic"/>
              </a:rPr>
              <a:t>görme.</a:t>
            </a:r>
            <a:endParaRPr sz="2800" dirty="0">
              <a:solidFill>
                <a:schemeClr val="tx1"/>
              </a:solidFill>
              <a:latin typeface="Century Gothic"/>
              <a:cs typeface="Century Gothic"/>
            </a:endParaRPr>
          </a:p>
          <a:p>
            <a:pPr marL="354330" marR="5080" indent="-342265">
              <a:lnSpc>
                <a:spcPct val="100000"/>
              </a:lnSpc>
              <a:spcBef>
                <a:spcPts val="994"/>
              </a:spcBef>
              <a:buClr>
                <a:srgbClr val="89D0D5"/>
              </a:buClr>
              <a:buSzPct val="80357"/>
              <a:buFont typeface="Wingdings 3"/>
              <a:buChar char=""/>
              <a:tabLst>
                <a:tab pos="355600" algn="l"/>
              </a:tabLst>
            </a:pPr>
            <a:r>
              <a:rPr sz="2800" dirty="0">
                <a:solidFill>
                  <a:schemeClr val="tx1"/>
                </a:solidFill>
                <a:latin typeface="Century Gothic"/>
                <a:cs typeface="Century Gothic"/>
              </a:rPr>
              <a:t>Küme</a:t>
            </a:r>
            <a:r>
              <a:rPr sz="2800" spc="-80" dirty="0">
                <a:solidFill>
                  <a:schemeClr val="tx1"/>
                </a:solidFill>
                <a:latin typeface="Century Gothic"/>
                <a:cs typeface="Century Gothic"/>
              </a:rPr>
              <a:t> </a:t>
            </a:r>
            <a:r>
              <a:rPr sz="2800" dirty="0">
                <a:solidFill>
                  <a:schemeClr val="tx1"/>
                </a:solidFill>
                <a:latin typeface="Century Gothic"/>
                <a:cs typeface="Century Gothic"/>
              </a:rPr>
              <a:t>tipi</a:t>
            </a:r>
            <a:r>
              <a:rPr sz="2800" spc="-85" dirty="0">
                <a:solidFill>
                  <a:schemeClr val="tx1"/>
                </a:solidFill>
                <a:latin typeface="Century Gothic"/>
                <a:cs typeface="Century Gothic"/>
              </a:rPr>
              <a:t> </a:t>
            </a:r>
            <a:r>
              <a:rPr sz="2800" dirty="0">
                <a:solidFill>
                  <a:schemeClr val="tx1"/>
                </a:solidFill>
                <a:latin typeface="Century Gothic"/>
                <a:cs typeface="Century Gothic"/>
              </a:rPr>
              <a:t>baş</a:t>
            </a:r>
            <a:r>
              <a:rPr sz="2800" spc="-75" dirty="0">
                <a:solidFill>
                  <a:schemeClr val="tx1"/>
                </a:solidFill>
                <a:latin typeface="Century Gothic"/>
                <a:cs typeface="Century Gothic"/>
              </a:rPr>
              <a:t> </a:t>
            </a:r>
            <a:r>
              <a:rPr sz="2800" dirty="0">
                <a:solidFill>
                  <a:schemeClr val="tx1"/>
                </a:solidFill>
                <a:latin typeface="Century Gothic"/>
                <a:cs typeface="Century Gothic"/>
              </a:rPr>
              <a:t>ağrısında</a:t>
            </a:r>
            <a:r>
              <a:rPr sz="2800" spc="-55" dirty="0">
                <a:solidFill>
                  <a:schemeClr val="tx1"/>
                </a:solidFill>
                <a:latin typeface="Century Gothic"/>
                <a:cs typeface="Century Gothic"/>
              </a:rPr>
              <a:t> </a:t>
            </a:r>
            <a:r>
              <a:rPr sz="2800" dirty="0">
                <a:solidFill>
                  <a:schemeClr val="tx1"/>
                </a:solidFill>
                <a:latin typeface="Century Gothic"/>
                <a:cs typeface="Century Gothic"/>
              </a:rPr>
              <a:t>ve</a:t>
            </a:r>
            <a:r>
              <a:rPr sz="2800" spc="-70" dirty="0">
                <a:solidFill>
                  <a:schemeClr val="tx1"/>
                </a:solidFill>
                <a:latin typeface="Century Gothic"/>
                <a:cs typeface="Century Gothic"/>
              </a:rPr>
              <a:t> </a:t>
            </a:r>
            <a:r>
              <a:rPr sz="2800" dirty="0">
                <a:solidFill>
                  <a:schemeClr val="tx1"/>
                </a:solidFill>
                <a:latin typeface="Century Gothic"/>
                <a:cs typeface="Century Gothic"/>
              </a:rPr>
              <a:t>otonomik</a:t>
            </a:r>
            <a:r>
              <a:rPr sz="2800" spc="-75" dirty="0">
                <a:solidFill>
                  <a:schemeClr val="tx1"/>
                </a:solidFill>
                <a:latin typeface="Century Gothic"/>
                <a:cs typeface="Century Gothic"/>
              </a:rPr>
              <a:t> </a:t>
            </a:r>
            <a:r>
              <a:rPr sz="2800" dirty="0">
                <a:solidFill>
                  <a:schemeClr val="tx1"/>
                </a:solidFill>
                <a:latin typeface="Century Gothic"/>
                <a:cs typeface="Century Gothic"/>
              </a:rPr>
              <a:t>sefalaljilerde</a:t>
            </a:r>
            <a:r>
              <a:rPr sz="2800" spc="-55" dirty="0">
                <a:solidFill>
                  <a:schemeClr val="tx1"/>
                </a:solidFill>
                <a:latin typeface="Century Gothic"/>
                <a:cs typeface="Century Gothic"/>
              </a:rPr>
              <a:t> </a:t>
            </a:r>
            <a:r>
              <a:rPr sz="2800" spc="-10" dirty="0">
                <a:solidFill>
                  <a:schemeClr val="tx1"/>
                </a:solidFill>
                <a:latin typeface="Century Gothic"/>
                <a:cs typeface="Century Gothic"/>
              </a:rPr>
              <a:t>---</a:t>
            </a:r>
            <a:r>
              <a:rPr sz="2800" dirty="0">
                <a:solidFill>
                  <a:schemeClr val="tx1"/>
                </a:solidFill>
                <a:latin typeface="Century Gothic"/>
                <a:cs typeface="Century Gothic"/>
              </a:rPr>
              <a:t>-</a:t>
            </a:r>
            <a:r>
              <a:rPr sz="2800" spc="-80" dirty="0">
                <a:solidFill>
                  <a:schemeClr val="tx1"/>
                </a:solidFill>
                <a:latin typeface="Century Gothic"/>
                <a:cs typeface="Century Gothic"/>
              </a:rPr>
              <a:t> </a:t>
            </a:r>
            <a:r>
              <a:rPr sz="2800" spc="-25" dirty="0">
                <a:solidFill>
                  <a:schemeClr val="tx1"/>
                </a:solidFill>
                <a:latin typeface="Century Gothic"/>
                <a:cs typeface="Century Gothic"/>
              </a:rPr>
              <a:t>göz 	</a:t>
            </a:r>
            <a:r>
              <a:rPr sz="2800" dirty="0">
                <a:solidFill>
                  <a:schemeClr val="tx1"/>
                </a:solidFill>
                <a:latin typeface="Century Gothic"/>
                <a:cs typeface="Century Gothic"/>
              </a:rPr>
              <a:t>yaşarması,</a:t>
            </a:r>
            <a:r>
              <a:rPr sz="2800" spc="-100" dirty="0">
                <a:solidFill>
                  <a:schemeClr val="tx1"/>
                </a:solidFill>
                <a:latin typeface="Century Gothic"/>
                <a:cs typeface="Century Gothic"/>
              </a:rPr>
              <a:t> </a:t>
            </a:r>
            <a:r>
              <a:rPr sz="2800" dirty="0">
                <a:solidFill>
                  <a:schemeClr val="tx1"/>
                </a:solidFill>
                <a:latin typeface="Century Gothic"/>
                <a:cs typeface="Century Gothic"/>
              </a:rPr>
              <a:t>yüz</a:t>
            </a:r>
            <a:r>
              <a:rPr sz="2800" spc="-114" dirty="0">
                <a:solidFill>
                  <a:schemeClr val="tx1"/>
                </a:solidFill>
                <a:latin typeface="Century Gothic"/>
                <a:cs typeface="Century Gothic"/>
              </a:rPr>
              <a:t> </a:t>
            </a:r>
            <a:r>
              <a:rPr sz="2800" dirty="0">
                <a:solidFill>
                  <a:schemeClr val="tx1"/>
                </a:solidFill>
                <a:latin typeface="Century Gothic"/>
                <a:cs typeface="Century Gothic"/>
              </a:rPr>
              <a:t>kızarması,</a:t>
            </a:r>
            <a:r>
              <a:rPr sz="2800" spc="-105" dirty="0">
                <a:solidFill>
                  <a:schemeClr val="tx1"/>
                </a:solidFill>
                <a:latin typeface="Century Gothic"/>
                <a:cs typeface="Century Gothic"/>
              </a:rPr>
              <a:t> </a:t>
            </a:r>
            <a:r>
              <a:rPr sz="2800" dirty="0">
                <a:solidFill>
                  <a:schemeClr val="tx1"/>
                </a:solidFill>
                <a:latin typeface="Century Gothic"/>
                <a:cs typeface="Century Gothic"/>
              </a:rPr>
              <a:t>burun</a:t>
            </a:r>
            <a:r>
              <a:rPr sz="2800" spc="-114" dirty="0">
                <a:solidFill>
                  <a:schemeClr val="tx1"/>
                </a:solidFill>
                <a:latin typeface="Century Gothic"/>
                <a:cs typeface="Century Gothic"/>
              </a:rPr>
              <a:t> </a:t>
            </a:r>
            <a:r>
              <a:rPr sz="2800" dirty="0">
                <a:solidFill>
                  <a:schemeClr val="tx1"/>
                </a:solidFill>
                <a:latin typeface="Century Gothic"/>
                <a:cs typeface="Century Gothic"/>
              </a:rPr>
              <a:t>tıkanıklığı</a:t>
            </a:r>
            <a:r>
              <a:rPr sz="2800" spc="-90" dirty="0">
                <a:solidFill>
                  <a:schemeClr val="tx1"/>
                </a:solidFill>
                <a:latin typeface="Century Gothic"/>
                <a:cs typeface="Century Gothic"/>
              </a:rPr>
              <a:t> </a:t>
            </a:r>
            <a:r>
              <a:rPr sz="2800" spc="-10" dirty="0">
                <a:solidFill>
                  <a:schemeClr val="tx1"/>
                </a:solidFill>
                <a:latin typeface="Century Gothic"/>
                <a:cs typeface="Century Gothic"/>
              </a:rPr>
              <a:t>otonomik 	</a:t>
            </a:r>
            <a:r>
              <a:rPr sz="2800" dirty="0">
                <a:solidFill>
                  <a:schemeClr val="tx1"/>
                </a:solidFill>
                <a:latin typeface="Century Gothic"/>
                <a:cs typeface="Century Gothic"/>
              </a:rPr>
              <a:t>belirtiler,</a:t>
            </a:r>
            <a:r>
              <a:rPr sz="2800" spc="-110" dirty="0">
                <a:solidFill>
                  <a:schemeClr val="tx1"/>
                </a:solidFill>
                <a:latin typeface="Century Gothic"/>
                <a:cs typeface="Century Gothic"/>
              </a:rPr>
              <a:t> </a:t>
            </a:r>
            <a:r>
              <a:rPr sz="2800" dirty="0">
                <a:solidFill>
                  <a:schemeClr val="tx1"/>
                </a:solidFill>
                <a:latin typeface="Century Gothic"/>
                <a:cs typeface="Century Gothic"/>
              </a:rPr>
              <a:t>parsiyel</a:t>
            </a:r>
            <a:r>
              <a:rPr sz="2800" spc="-95" dirty="0">
                <a:solidFill>
                  <a:schemeClr val="tx1"/>
                </a:solidFill>
                <a:latin typeface="Century Gothic"/>
                <a:cs typeface="Century Gothic"/>
              </a:rPr>
              <a:t> </a:t>
            </a:r>
            <a:r>
              <a:rPr sz="2800" dirty="0">
                <a:solidFill>
                  <a:schemeClr val="tx1"/>
                </a:solidFill>
                <a:latin typeface="Century Gothic"/>
                <a:cs typeface="Century Gothic"/>
              </a:rPr>
              <a:t>Horner</a:t>
            </a:r>
            <a:r>
              <a:rPr sz="2800" spc="-95" dirty="0">
                <a:solidFill>
                  <a:schemeClr val="tx1"/>
                </a:solidFill>
                <a:latin typeface="Century Gothic"/>
                <a:cs typeface="Century Gothic"/>
              </a:rPr>
              <a:t> </a:t>
            </a:r>
            <a:r>
              <a:rPr sz="2800" spc="-10" dirty="0">
                <a:solidFill>
                  <a:schemeClr val="tx1"/>
                </a:solidFill>
                <a:latin typeface="Century Gothic"/>
                <a:cs typeface="Century Gothic"/>
              </a:rPr>
              <a:t>Sendromu.</a:t>
            </a:r>
            <a:endParaRPr sz="2800" dirty="0">
              <a:solidFill>
                <a:schemeClr val="tx1"/>
              </a:solidFill>
              <a:latin typeface="Century Gothic"/>
              <a:cs typeface="Century Gothic"/>
            </a:endParaRPr>
          </a:p>
          <a:p>
            <a:pPr marL="354330" marR="55880" indent="-342265">
              <a:lnSpc>
                <a:spcPct val="100000"/>
              </a:lnSpc>
              <a:spcBef>
                <a:spcPts val="1000"/>
              </a:spcBef>
              <a:buClr>
                <a:srgbClr val="89D0D5"/>
              </a:buClr>
              <a:buSzPct val="80357"/>
              <a:buFont typeface="Wingdings 3"/>
              <a:buChar char=""/>
              <a:tabLst>
                <a:tab pos="355600" algn="l"/>
              </a:tabLst>
            </a:pPr>
            <a:r>
              <a:rPr sz="2800" dirty="0">
                <a:solidFill>
                  <a:schemeClr val="tx1"/>
                </a:solidFill>
                <a:latin typeface="Century Gothic"/>
                <a:cs typeface="Century Gothic"/>
              </a:rPr>
              <a:t>Kronik</a:t>
            </a:r>
            <a:r>
              <a:rPr sz="2800" spc="-80" dirty="0">
                <a:solidFill>
                  <a:schemeClr val="tx1"/>
                </a:solidFill>
                <a:latin typeface="Century Gothic"/>
                <a:cs typeface="Century Gothic"/>
              </a:rPr>
              <a:t> </a:t>
            </a:r>
            <a:r>
              <a:rPr sz="2800" dirty="0">
                <a:solidFill>
                  <a:schemeClr val="tx1"/>
                </a:solidFill>
                <a:latin typeface="Century Gothic"/>
                <a:cs typeface="Century Gothic"/>
              </a:rPr>
              <a:t>gerilim</a:t>
            </a:r>
            <a:r>
              <a:rPr sz="2800" spc="-80" dirty="0">
                <a:solidFill>
                  <a:schemeClr val="tx1"/>
                </a:solidFill>
                <a:latin typeface="Century Gothic"/>
                <a:cs typeface="Century Gothic"/>
              </a:rPr>
              <a:t> </a:t>
            </a:r>
            <a:r>
              <a:rPr sz="2800" dirty="0">
                <a:solidFill>
                  <a:schemeClr val="tx1"/>
                </a:solidFill>
                <a:latin typeface="Century Gothic"/>
                <a:cs typeface="Century Gothic"/>
              </a:rPr>
              <a:t>tipi</a:t>
            </a:r>
            <a:r>
              <a:rPr sz="2800" spc="-55" dirty="0">
                <a:solidFill>
                  <a:schemeClr val="tx1"/>
                </a:solidFill>
                <a:latin typeface="Century Gothic"/>
                <a:cs typeface="Century Gothic"/>
              </a:rPr>
              <a:t> </a:t>
            </a:r>
            <a:r>
              <a:rPr sz="2800" dirty="0">
                <a:solidFill>
                  <a:schemeClr val="tx1"/>
                </a:solidFill>
                <a:latin typeface="Century Gothic"/>
                <a:cs typeface="Century Gothic"/>
              </a:rPr>
              <a:t>baş</a:t>
            </a:r>
            <a:r>
              <a:rPr sz="2800" spc="-60" dirty="0">
                <a:solidFill>
                  <a:schemeClr val="tx1"/>
                </a:solidFill>
                <a:latin typeface="Century Gothic"/>
                <a:cs typeface="Century Gothic"/>
              </a:rPr>
              <a:t> </a:t>
            </a:r>
            <a:r>
              <a:rPr sz="2800" spc="-20" dirty="0">
                <a:solidFill>
                  <a:schemeClr val="tx1"/>
                </a:solidFill>
                <a:latin typeface="Century Gothic"/>
                <a:cs typeface="Century Gothic"/>
              </a:rPr>
              <a:t>ağrısı-</a:t>
            </a:r>
            <a:r>
              <a:rPr sz="2800" spc="-10" dirty="0">
                <a:solidFill>
                  <a:schemeClr val="tx1"/>
                </a:solidFill>
                <a:latin typeface="Century Gothic"/>
                <a:cs typeface="Century Gothic"/>
              </a:rPr>
              <a:t>--</a:t>
            </a:r>
            <a:r>
              <a:rPr sz="2800" dirty="0">
                <a:solidFill>
                  <a:schemeClr val="tx1"/>
                </a:solidFill>
                <a:latin typeface="Century Gothic"/>
                <a:cs typeface="Century Gothic"/>
              </a:rPr>
              <a:t>-</a:t>
            </a:r>
            <a:r>
              <a:rPr sz="2800" spc="-55" dirty="0">
                <a:solidFill>
                  <a:schemeClr val="tx1"/>
                </a:solidFill>
                <a:latin typeface="Century Gothic"/>
                <a:cs typeface="Century Gothic"/>
              </a:rPr>
              <a:t> </a:t>
            </a:r>
            <a:r>
              <a:rPr sz="2800" dirty="0">
                <a:solidFill>
                  <a:schemeClr val="tx1"/>
                </a:solidFill>
                <a:latin typeface="Century Gothic"/>
                <a:cs typeface="Century Gothic"/>
              </a:rPr>
              <a:t>somatik,</a:t>
            </a:r>
            <a:r>
              <a:rPr sz="2800" spc="-60" dirty="0">
                <a:solidFill>
                  <a:schemeClr val="tx1"/>
                </a:solidFill>
                <a:latin typeface="Century Gothic"/>
                <a:cs typeface="Century Gothic"/>
              </a:rPr>
              <a:t> </a:t>
            </a:r>
            <a:r>
              <a:rPr sz="2800" dirty="0">
                <a:solidFill>
                  <a:schemeClr val="tx1"/>
                </a:solidFill>
                <a:latin typeface="Century Gothic"/>
                <a:cs typeface="Century Gothic"/>
              </a:rPr>
              <a:t>emosyonel</a:t>
            </a:r>
            <a:r>
              <a:rPr sz="2800" spc="-15" dirty="0">
                <a:solidFill>
                  <a:schemeClr val="tx1"/>
                </a:solidFill>
                <a:latin typeface="Century Gothic"/>
                <a:cs typeface="Century Gothic"/>
              </a:rPr>
              <a:t> </a:t>
            </a:r>
            <a:r>
              <a:rPr sz="2800" dirty="0">
                <a:solidFill>
                  <a:schemeClr val="tx1"/>
                </a:solidFill>
                <a:latin typeface="Century Gothic"/>
                <a:cs typeface="Century Gothic"/>
              </a:rPr>
              <a:t>ve</a:t>
            </a:r>
            <a:r>
              <a:rPr sz="2800" spc="-60" dirty="0">
                <a:solidFill>
                  <a:schemeClr val="tx1"/>
                </a:solidFill>
                <a:latin typeface="Century Gothic"/>
                <a:cs typeface="Century Gothic"/>
              </a:rPr>
              <a:t> </a:t>
            </a:r>
            <a:r>
              <a:rPr sz="2800" spc="-10" dirty="0">
                <a:solidFill>
                  <a:schemeClr val="tx1"/>
                </a:solidFill>
                <a:latin typeface="Century Gothic"/>
                <a:cs typeface="Century Gothic"/>
              </a:rPr>
              <a:t>fizik 	semptomlar</a:t>
            </a:r>
            <a:endParaRPr sz="2800" dirty="0">
              <a:solidFill>
                <a:schemeClr val="tx1"/>
              </a:solidFill>
              <a:latin typeface="Century Gothic"/>
              <a:cs typeface="Century Gothic"/>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2" name="object 2"/>
          <p:cNvSpPr txBox="1">
            <a:spLocks noGrp="1"/>
          </p:cNvSpPr>
          <p:nvPr>
            <p:ph type="title"/>
          </p:nvPr>
        </p:nvSpPr>
        <p:spPr>
          <a:xfrm>
            <a:off x="499363" y="258826"/>
            <a:ext cx="11193272" cy="810299"/>
          </a:xfrm>
          <a:prstGeom prst="rect">
            <a:avLst/>
          </a:prstGeom>
        </p:spPr>
        <p:txBody>
          <a:bodyPr vert="horz" wrap="square" lIns="0" tIns="192862" rIns="0" bIns="0" rtlCol="0">
            <a:spAutoFit/>
          </a:bodyPr>
          <a:lstStyle/>
          <a:p>
            <a:pPr marL="238125">
              <a:lnSpc>
                <a:spcPct val="100000"/>
              </a:lnSpc>
              <a:spcBef>
                <a:spcPts val="95"/>
              </a:spcBef>
            </a:pPr>
            <a:r>
              <a:rPr sz="4000" dirty="0">
                <a:solidFill>
                  <a:schemeClr val="tx1"/>
                </a:solidFill>
              </a:rPr>
              <a:t>Baş</a:t>
            </a:r>
            <a:r>
              <a:rPr sz="4000" spc="-120" dirty="0">
                <a:solidFill>
                  <a:schemeClr val="tx1"/>
                </a:solidFill>
              </a:rPr>
              <a:t> </a:t>
            </a:r>
            <a:r>
              <a:rPr sz="4000" dirty="0">
                <a:solidFill>
                  <a:schemeClr val="tx1"/>
                </a:solidFill>
              </a:rPr>
              <a:t>Ağrılı</a:t>
            </a:r>
            <a:r>
              <a:rPr sz="4000" spc="-105" dirty="0">
                <a:solidFill>
                  <a:schemeClr val="tx1"/>
                </a:solidFill>
              </a:rPr>
              <a:t> </a:t>
            </a:r>
            <a:r>
              <a:rPr sz="4000" dirty="0">
                <a:solidFill>
                  <a:schemeClr val="tx1"/>
                </a:solidFill>
              </a:rPr>
              <a:t>Hastaya</a:t>
            </a:r>
            <a:r>
              <a:rPr sz="4000" spc="-100" dirty="0">
                <a:solidFill>
                  <a:schemeClr val="tx1"/>
                </a:solidFill>
              </a:rPr>
              <a:t> </a:t>
            </a:r>
            <a:r>
              <a:rPr sz="4000" spc="-10" dirty="0">
                <a:solidFill>
                  <a:schemeClr val="tx1"/>
                </a:solidFill>
              </a:rPr>
              <a:t>Yaklaşım</a:t>
            </a:r>
            <a:endParaRPr sz="4000" dirty="0">
              <a:solidFill>
                <a:schemeClr val="tx1"/>
              </a:solidFill>
            </a:endParaRPr>
          </a:p>
        </p:txBody>
      </p:sp>
      <p:sp>
        <p:nvSpPr>
          <p:cNvPr id="1048693" name="object 3"/>
          <p:cNvSpPr txBox="1"/>
          <p:nvPr/>
        </p:nvSpPr>
        <p:spPr>
          <a:xfrm>
            <a:off x="1245819" y="1303865"/>
            <a:ext cx="10146665" cy="4614725"/>
          </a:xfrm>
          <a:prstGeom prst="rect">
            <a:avLst/>
          </a:prstGeom>
        </p:spPr>
        <p:txBody>
          <a:bodyPr vert="horz" wrap="square" lIns="0" tIns="160655" rIns="0" bIns="0" rtlCol="0">
            <a:spAutoFit/>
          </a:bodyPr>
          <a:lstStyle/>
          <a:p>
            <a:pPr marL="12700">
              <a:lnSpc>
                <a:spcPct val="100000"/>
              </a:lnSpc>
              <a:spcBef>
                <a:spcPts val="1265"/>
              </a:spcBef>
            </a:pPr>
            <a:r>
              <a:rPr sz="3200" b="1" dirty="0">
                <a:solidFill>
                  <a:schemeClr val="tx1"/>
                </a:solidFill>
                <a:latin typeface="Century Gothic"/>
                <a:cs typeface="Century Gothic"/>
              </a:rPr>
              <a:t>Baş</a:t>
            </a:r>
            <a:r>
              <a:rPr sz="3200" b="1" spc="-25" dirty="0">
                <a:solidFill>
                  <a:schemeClr val="tx1"/>
                </a:solidFill>
                <a:latin typeface="Century Gothic"/>
                <a:cs typeface="Century Gothic"/>
              </a:rPr>
              <a:t> </a:t>
            </a:r>
            <a:r>
              <a:rPr sz="3200" b="1" dirty="0">
                <a:solidFill>
                  <a:schemeClr val="tx1"/>
                </a:solidFill>
                <a:latin typeface="Century Gothic"/>
                <a:cs typeface="Century Gothic"/>
              </a:rPr>
              <a:t>ağrısına</a:t>
            </a:r>
            <a:r>
              <a:rPr sz="3200" b="1" spc="-20" dirty="0">
                <a:solidFill>
                  <a:schemeClr val="tx1"/>
                </a:solidFill>
                <a:latin typeface="Century Gothic"/>
                <a:cs typeface="Century Gothic"/>
              </a:rPr>
              <a:t> </a:t>
            </a:r>
            <a:r>
              <a:rPr sz="3200" b="1" dirty="0">
                <a:solidFill>
                  <a:schemeClr val="tx1"/>
                </a:solidFill>
                <a:latin typeface="Century Gothic"/>
                <a:cs typeface="Century Gothic"/>
              </a:rPr>
              <a:t>eşlik</a:t>
            </a:r>
            <a:r>
              <a:rPr sz="3200" b="1" spc="-25" dirty="0">
                <a:solidFill>
                  <a:schemeClr val="tx1"/>
                </a:solidFill>
                <a:latin typeface="Century Gothic"/>
                <a:cs typeface="Century Gothic"/>
              </a:rPr>
              <a:t> </a:t>
            </a:r>
            <a:r>
              <a:rPr sz="3200" b="1" dirty="0">
                <a:solidFill>
                  <a:schemeClr val="tx1"/>
                </a:solidFill>
                <a:latin typeface="Century Gothic"/>
                <a:cs typeface="Century Gothic"/>
              </a:rPr>
              <a:t>edenler</a:t>
            </a:r>
            <a:r>
              <a:rPr sz="3200" b="1" spc="-45" dirty="0">
                <a:solidFill>
                  <a:schemeClr val="tx1"/>
                </a:solidFill>
                <a:latin typeface="Century Gothic"/>
                <a:cs typeface="Century Gothic"/>
              </a:rPr>
              <a:t> </a:t>
            </a:r>
            <a:r>
              <a:rPr sz="3200" b="1" dirty="0">
                <a:solidFill>
                  <a:schemeClr val="tx1"/>
                </a:solidFill>
                <a:latin typeface="Century Gothic"/>
                <a:cs typeface="Century Gothic"/>
              </a:rPr>
              <a:t>semptomlar</a:t>
            </a:r>
            <a:r>
              <a:rPr sz="3200" b="1" spc="-20" dirty="0">
                <a:solidFill>
                  <a:schemeClr val="tx1"/>
                </a:solidFill>
                <a:latin typeface="Century Gothic"/>
                <a:cs typeface="Century Gothic"/>
              </a:rPr>
              <a:t> </a:t>
            </a:r>
            <a:r>
              <a:rPr sz="3200" b="1" dirty="0">
                <a:solidFill>
                  <a:schemeClr val="tx1"/>
                </a:solidFill>
                <a:latin typeface="Century Gothic"/>
                <a:cs typeface="Century Gothic"/>
              </a:rPr>
              <a:t>var</a:t>
            </a:r>
            <a:r>
              <a:rPr sz="3200" b="1" spc="-25" dirty="0">
                <a:solidFill>
                  <a:schemeClr val="tx1"/>
                </a:solidFill>
                <a:latin typeface="Century Gothic"/>
                <a:cs typeface="Century Gothic"/>
              </a:rPr>
              <a:t> mı?</a:t>
            </a:r>
            <a:endParaRPr sz="3200" dirty="0">
              <a:solidFill>
                <a:schemeClr val="tx1"/>
              </a:solidFill>
              <a:latin typeface="Century Gothic"/>
              <a:cs typeface="Century Gothic"/>
            </a:endParaRPr>
          </a:p>
          <a:p>
            <a:pPr marL="354330" marR="555625" indent="-342265">
              <a:lnSpc>
                <a:spcPct val="100000"/>
              </a:lnSpc>
              <a:spcBef>
                <a:spcPts val="1015"/>
              </a:spcBef>
              <a:buClr>
                <a:srgbClr val="89D0D5"/>
              </a:buClr>
              <a:buSzPct val="80357"/>
              <a:buFont typeface="Wingdings 3"/>
              <a:buChar char=""/>
              <a:tabLst>
                <a:tab pos="355600" algn="l"/>
              </a:tabLst>
            </a:pPr>
            <a:r>
              <a:rPr sz="2800" dirty="0">
                <a:solidFill>
                  <a:schemeClr val="tx1"/>
                </a:solidFill>
                <a:latin typeface="Century Gothic"/>
                <a:cs typeface="Century Gothic"/>
              </a:rPr>
              <a:t>Sekonder</a:t>
            </a:r>
            <a:r>
              <a:rPr sz="2800" spc="-60" dirty="0">
                <a:solidFill>
                  <a:schemeClr val="tx1"/>
                </a:solidFill>
                <a:latin typeface="Century Gothic"/>
                <a:cs typeface="Century Gothic"/>
              </a:rPr>
              <a:t> </a:t>
            </a:r>
            <a:r>
              <a:rPr sz="2800" dirty="0">
                <a:solidFill>
                  <a:schemeClr val="tx1"/>
                </a:solidFill>
                <a:latin typeface="Century Gothic"/>
                <a:cs typeface="Century Gothic"/>
              </a:rPr>
              <a:t>baş</a:t>
            </a:r>
            <a:r>
              <a:rPr sz="2800" spc="-65" dirty="0">
                <a:solidFill>
                  <a:schemeClr val="tx1"/>
                </a:solidFill>
                <a:latin typeface="Century Gothic"/>
                <a:cs typeface="Century Gothic"/>
              </a:rPr>
              <a:t> </a:t>
            </a:r>
            <a:r>
              <a:rPr sz="2800" spc="-20" dirty="0">
                <a:solidFill>
                  <a:schemeClr val="tx1"/>
                </a:solidFill>
                <a:latin typeface="Century Gothic"/>
                <a:cs typeface="Century Gothic"/>
              </a:rPr>
              <a:t>ağrıları-</a:t>
            </a:r>
            <a:r>
              <a:rPr sz="2800" spc="-10" dirty="0">
                <a:solidFill>
                  <a:schemeClr val="tx1"/>
                </a:solidFill>
                <a:latin typeface="Century Gothic"/>
                <a:cs typeface="Century Gothic"/>
              </a:rPr>
              <a:t>--</a:t>
            </a:r>
            <a:r>
              <a:rPr sz="2800" dirty="0">
                <a:solidFill>
                  <a:schemeClr val="tx1"/>
                </a:solidFill>
                <a:latin typeface="Century Gothic"/>
                <a:cs typeface="Century Gothic"/>
              </a:rPr>
              <a:t>-</a:t>
            </a:r>
            <a:r>
              <a:rPr sz="2800" spc="-80" dirty="0">
                <a:solidFill>
                  <a:schemeClr val="tx1"/>
                </a:solidFill>
                <a:latin typeface="Century Gothic"/>
                <a:cs typeface="Century Gothic"/>
              </a:rPr>
              <a:t> </a:t>
            </a:r>
            <a:r>
              <a:rPr sz="2800" dirty="0">
                <a:solidFill>
                  <a:schemeClr val="tx1"/>
                </a:solidFill>
                <a:latin typeface="Century Gothic"/>
                <a:cs typeface="Century Gothic"/>
              </a:rPr>
              <a:t>lezyonun</a:t>
            </a:r>
            <a:r>
              <a:rPr sz="2800" spc="-45" dirty="0">
                <a:solidFill>
                  <a:schemeClr val="tx1"/>
                </a:solidFill>
                <a:latin typeface="Century Gothic"/>
                <a:cs typeface="Century Gothic"/>
              </a:rPr>
              <a:t> </a:t>
            </a:r>
            <a:r>
              <a:rPr sz="2800" dirty="0">
                <a:solidFill>
                  <a:schemeClr val="tx1"/>
                </a:solidFill>
                <a:latin typeface="Century Gothic"/>
                <a:cs typeface="Century Gothic"/>
              </a:rPr>
              <a:t>yerleşimine</a:t>
            </a:r>
            <a:r>
              <a:rPr sz="2800" spc="-65" dirty="0">
                <a:solidFill>
                  <a:schemeClr val="tx1"/>
                </a:solidFill>
                <a:latin typeface="Century Gothic"/>
                <a:cs typeface="Century Gothic"/>
              </a:rPr>
              <a:t> </a:t>
            </a:r>
            <a:r>
              <a:rPr sz="2800" dirty="0">
                <a:solidFill>
                  <a:schemeClr val="tx1"/>
                </a:solidFill>
                <a:latin typeface="Century Gothic"/>
                <a:cs typeface="Century Gothic"/>
              </a:rPr>
              <a:t>göre</a:t>
            </a:r>
            <a:r>
              <a:rPr sz="2800" spc="-65" dirty="0">
                <a:solidFill>
                  <a:schemeClr val="tx1"/>
                </a:solidFill>
                <a:latin typeface="Century Gothic"/>
                <a:cs typeface="Century Gothic"/>
              </a:rPr>
              <a:t> </a:t>
            </a:r>
            <a:r>
              <a:rPr sz="2800" spc="-20" dirty="0">
                <a:solidFill>
                  <a:schemeClr val="tx1"/>
                </a:solidFill>
                <a:latin typeface="Century Gothic"/>
                <a:cs typeface="Century Gothic"/>
              </a:rPr>
              <a:t>çift 	</a:t>
            </a:r>
            <a:r>
              <a:rPr sz="2800" dirty="0">
                <a:solidFill>
                  <a:schemeClr val="tx1"/>
                </a:solidFill>
                <a:latin typeface="Century Gothic"/>
                <a:cs typeface="Century Gothic"/>
              </a:rPr>
              <a:t>görme,</a:t>
            </a:r>
            <a:r>
              <a:rPr sz="2800" spc="-95" dirty="0">
                <a:solidFill>
                  <a:schemeClr val="tx1"/>
                </a:solidFill>
                <a:latin typeface="Century Gothic"/>
                <a:cs typeface="Century Gothic"/>
              </a:rPr>
              <a:t> </a:t>
            </a:r>
            <a:r>
              <a:rPr sz="2800" dirty="0">
                <a:solidFill>
                  <a:schemeClr val="tx1"/>
                </a:solidFill>
                <a:latin typeface="Century Gothic"/>
                <a:cs typeface="Century Gothic"/>
              </a:rPr>
              <a:t>epileptik</a:t>
            </a:r>
            <a:r>
              <a:rPr sz="2800" spc="-95" dirty="0">
                <a:solidFill>
                  <a:schemeClr val="tx1"/>
                </a:solidFill>
                <a:latin typeface="Century Gothic"/>
                <a:cs typeface="Century Gothic"/>
              </a:rPr>
              <a:t> </a:t>
            </a:r>
            <a:r>
              <a:rPr sz="2800" dirty="0">
                <a:solidFill>
                  <a:schemeClr val="tx1"/>
                </a:solidFill>
                <a:latin typeface="Century Gothic"/>
                <a:cs typeface="Century Gothic"/>
              </a:rPr>
              <a:t>nöbetler,</a:t>
            </a:r>
            <a:r>
              <a:rPr sz="2800" spc="-35" dirty="0">
                <a:solidFill>
                  <a:schemeClr val="tx1"/>
                </a:solidFill>
                <a:latin typeface="Century Gothic"/>
                <a:cs typeface="Century Gothic"/>
              </a:rPr>
              <a:t> </a:t>
            </a:r>
            <a:r>
              <a:rPr sz="2800" dirty="0">
                <a:solidFill>
                  <a:schemeClr val="tx1"/>
                </a:solidFill>
                <a:latin typeface="Century Gothic"/>
                <a:cs typeface="Century Gothic"/>
              </a:rPr>
              <a:t>tinnitus</a:t>
            </a:r>
            <a:r>
              <a:rPr sz="2800" spc="-90" dirty="0">
                <a:solidFill>
                  <a:schemeClr val="tx1"/>
                </a:solidFill>
                <a:latin typeface="Century Gothic"/>
                <a:cs typeface="Century Gothic"/>
              </a:rPr>
              <a:t> </a:t>
            </a:r>
            <a:r>
              <a:rPr sz="2800" dirty="0">
                <a:solidFill>
                  <a:schemeClr val="tx1"/>
                </a:solidFill>
                <a:latin typeface="Century Gothic"/>
                <a:cs typeface="Century Gothic"/>
              </a:rPr>
              <a:t>ve</a:t>
            </a:r>
            <a:r>
              <a:rPr sz="2800" spc="-75" dirty="0">
                <a:solidFill>
                  <a:schemeClr val="tx1"/>
                </a:solidFill>
                <a:latin typeface="Century Gothic"/>
                <a:cs typeface="Century Gothic"/>
              </a:rPr>
              <a:t> </a:t>
            </a:r>
            <a:r>
              <a:rPr sz="2800" dirty="0">
                <a:solidFill>
                  <a:schemeClr val="tx1"/>
                </a:solidFill>
                <a:latin typeface="Century Gothic"/>
                <a:cs typeface="Century Gothic"/>
              </a:rPr>
              <a:t>fokal</a:t>
            </a:r>
            <a:r>
              <a:rPr sz="2800" spc="-90" dirty="0">
                <a:solidFill>
                  <a:schemeClr val="tx1"/>
                </a:solidFill>
                <a:latin typeface="Century Gothic"/>
                <a:cs typeface="Century Gothic"/>
              </a:rPr>
              <a:t> </a:t>
            </a:r>
            <a:r>
              <a:rPr sz="2800" spc="-10" dirty="0">
                <a:solidFill>
                  <a:schemeClr val="tx1"/>
                </a:solidFill>
                <a:latin typeface="Century Gothic"/>
                <a:cs typeface="Century Gothic"/>
              </a:rPr>
              <a:t>nörolojik 	bulgular</a:t>
            </a:r>
            <a:endParaRPr sz="2800" dirty="0">
              <a:solidFill>
                <a:schemeClr val="tx1"/>
              </a:solidFill>
              <a:latin typeface="Century Gothic"/>
              <a:cs typeface="Century Gothic"/>
            </a:endParaRPr>
          </a:p>
          <a:p>
            <a:pPr marL="354965" indent="-342265">
              <a:lnSpc>
                <a:spcPct val="100000"/>
              </a:lnSpc>
              <a:spcBef>
                <a:spcPts val="994"/>
              </a:spcBef>
              <a:buClr>
                <a:srgbClr val="89D0D5"/>
              </a:buClr>
              <a:buSzPct val="80357"/>
              <a:buFont typeface="Wingdings 3"/>
              <a:buChar char=""/>
              <a:tabLst>
                <a:tab pos="354965" algn="l"/>
              </a:tabLst>
            </a:pPr>
            <a:r>
              <a:rPr sz="2800" dirty="0">
                <a:solidFill>
                  <a:schemeClr val="tx1"/>
                </a:solidFill>
                <a:latin typeface="Century Gothic"/>
                <a:cs typeface="Century Gothic"/>
              </a:rPr>
              <a:t>YKL</a:t>
            </a:r>
            <a:r>
              <a:rPr sz="2800" spc="-60" dirty="0">
                <a:solidFill>
                  <a:schemeClr val="tx1"/>
                </a:solidFill>
                <a:latin typeface="Century Gothic"/>
                <a:cs typeface="Century Gothic"/>
              </a:rPr>
              <a:t> </a:t>
            </a:r>
            <a:r>
              <a:rPr sz="2800" spc="-10" dirty="0">
                <a:solidFill>
                  <a:schemeClr val="tx1"/>
                </a:solidFill>
                <a:latin typeface="Century Gothic"/>
                <a:cs typeface="Century Gothic"/>
              </a:rPr>
              <a:t>---</a:t>
            </a:r>
            <a:r>
              <a:rPr sz="2800" dirty="0">
                <a:solidFill>
                  <a:schemeClr val="tx1"/>
                </a:solidFill>
                <a:latin typeface="Century Gothic"/>
                <a:cs typeface="Century Gothic"/>
              </a:rPr>
              <a:t>-</a:t>
            </a:r>
            <a:r>
              <a:rPr sz="2800" spc="-20" dirty="0">
                <a:solidFill>
                  <a:schemeClr val="tx1"/>
                </a:solidFill>
                <a:latin typeface="Century Gothic"/>
                <a:cs typeface="Century Gothic"/>
              </a:rPr>
              <a:t> </a:t>
            </a:r>
            <a:r>
              <a:rPr sz="2800" dirty="0">
                <a:solidFill>
                  <a:schemeClr val="tx1"/>
                </a:solidFill>
                <a:latin typeface="Century Gothic"/>
                <a:cs typeface="Century Gothic"/>
              </a:rPr>
              <a:t>projektil</a:t>
            </a:r>
            <a:r>
              <a:rPr sz="2800" spc="-35" dirty="0">
                <a:solidFill>
                  <a:schemeClr val="tx1"/>
                </a:solidFill>
                <a:latin typeface="Century Gothic"/>
                <a:cs typeface="Century Gothic"/>
              </a:rPr>
              <a:t> </a:t>
            </a:r>
            <a:r>
              <a:rPr sz="2800" spc="-10" dirty="0">
                <a:solidFill>
                  <a:schemeClr val="tx1"/>
                </a:solidFill>
                <a:latin typeface="Century Gothic"/>
                <a:cs typeface="Century Gothic"/>
              </a:rPr>
              <a:t>kusma</a:t>
            </a:r>
            <a:endParaRPr sz="2800" dirty="0">
              <a:solidFill>
                <a:schemeClr val="tx1"/>
              </a:solidFill>
              <a:latin typeface="Century Gothic"/>
              <a:cs typeface="Century Gothic"/>
            </a:endParaRPr>
          </a:p>
          <a:p>
            <a:pPr marL="354330" marR="5080" indent="-342265">
              <a:lnSpc>
                <a:spcPct val="100000"/>
              </a:lnSpc>
              <a:spcBef>
                <a:spcPts val="994"/>
              </a:spcBef>
              <a:buClr>
                <a:srgbClr val="89D0D5"/>
              </a:buClr>
              <a:buSzPct val="80357"/>
              <a:buFont typeface="Wingdings 3"/>
              <a:buChar char=""/>
              <a:tabLst>
                <a:tab pos="355600" algn="l"/>
              </a:tabLst>
            </a:pPr>
            <a:r>
              <a:rPr sz="2800" dirty="0">
                <a:solidFill>
                  <a:schemeClr val="tx1"/>
                </a:solidFill>
                <a:latin typeface="Century Gothic"/>
                <a:cs typeface="Century Gothic"/>
              </a:rPr>
              <a:t>Temporal</a:t>
            </a:r>
            <a:r>
              <a:rPr sz="2800" spc="-50" dirty="0">
                <a:solidFill>
                  <a:schemeClr val="tx1"/>
                </a:solidFill>
                <a:latin typeface="Century Gothic"/>
                <a:cs typeface="Century Gothic"/>
              </a:rPr>
              <a:t> </a:t>
            </a:r>
            <a:r>
              <a:rPr sz="2800" dirty="0">
                <a:solidFill>
                  <a:schemeClr val="tx1"/>
                </a:solidFill>
                <a:latin typeface="Century Gothic"/>
                <a:cs typeface="Century Gothic"/>
              </a:rPr>
              <a:t>arterit</a:t>
            </a:r>
            <a:r>
              <a:rPr sz="2800" spc="-45" dirty="0">
                <a:solidFill>
                  <a:schemeClr val="tx1"/>
                </a:solidFill>
                <a:latin typeface="Century Gothic"/>
                <a:cs typeface="Century Gothic"/>
              </a:rPr>
              <a:t> </a:t>
            </a:r>
            <a:r>
              <a:rPr sz="2800" spc="-10" dirty="0">
                <a:solidFill>
                  <a:schemeClr val="tx1"/>
                </a:solidFill>
                <a:latin typeface="Century Gothic"/>
                <a:cs typeface="Century Gothic"/>
              </a:rPr>
              <a:t>---</a:t>
            </a:r>
            <a:r>
              <a:rPr sz="2800" dirty="0">
                <a:solidFill>
                  <a:schemeClr val="tx1"/>
                </a:solidFill>
                <a:latin typeface="Century Gothic"/>
                <a:cs typeface="Century Gothic"/>
              </a:rPr>
              <a:t>-</a:t>
            </a:r>
            <a:r>
              <a:rPr sz="2800" spc="-65" dirty="0">
                <a:solidFill>
                  <a:schemeClr val="tx1"/>
                </a:solidFill>
                <a:latin typeface="Century Gothic"/>
                <a:cs typeface="Century Gothic"/>
              </a:rPr>
              <a:t> </a:t>
            </a:r>
            <a:r>
              <a:rPr sz="2800" dirty="0">
                <a:solidFill>
                  <a:schemeClr val="tx1"/>
                </a:solidFill>
                <a:latin typeface="Century Gothic"/>
                <a:cs typeface="Century Gothic"/>
              </a:rPr>
              <a:t>kafa</a:t>
            </a:r>
            <a:r>
              <a:rPr sz="2800" spc="-65" dirty="0">
                <a:solidFill>
                  <a:schemeClr val="tx1"/>
                </a:solidFill>
                <a:latin typeface="Century Gothic"/>
                <a:cs typeface="Century Gothic"/>
              </a:rPr>
              <a:t> </a:t>
            </a:r>
            <a:r>
              <a:rPr sz="2800" dirty="0">
                <a:solidFill>
                  <a:schemeClr val="tx1"/>
                </a:solidFill>
                <a:latin typeface="Century Gothic"/>
                <a:cs typeface="Century Gothic"/>
              </a:rPr>
              <a:t>derisine</a:t>
            </a:r>
            <a:r>
              <a:rPr sz="2800" spc="-60" dirty="0">
                <a:solidFill>
                  <a:schemeClr val="tx1"/>
                </a:solidFill>
                <a:latin typeface="Century Gothic"/>
                <a:cs typeface="Century Gothic"/>
              </a:rPr>
              <a:t> </a:t>
            </a:r>
            <a:r>
              <a:rPr sz="2800" dirty="0">
                <a:solidFill>
                  <a:schemeClr val="tx1"/>
                </a:solidFill>
                <a:latin typeface="Century Gothic"/>
                <a:cs typeface="Century Gothic"/>
              </a:rPr>
              <a:t>sınırlı</a:t>
            </a:r>
            <a:r>
              <a:rPr sz="2800" spc="-55" dirty="0">
                <a:solidFill>
                  <a:schemeClr val="tx1"/>
                </a:solidFill>
                <a:latin typeface="Century Gothic"/>
                <a:cs typeface="Century Gothic"/>
              </a:rPr>
              <a:t> </a:t>
            </a:r>
            <a:r>
              <a:rPr sz="2800" dirty="0">
                <a:solidFill>
                  <a:schemeClr val="tx1"/>
                </a:solidFill>
                <a:latin typeface="Century Gothic"/>
                <a:cs typeface="Century Gothic"/>
              </a:rPr>
              <a:t>bir</a:t>
            </a:r>
            <a:r>
              <a:rPr sz="2800" spc="-85" dirty="0">
                <a:solidFill>
                  <a:schemeClr val="tx1"/>
                </a:solidFill>
                <a:latin typeface="Century Gothic"/>
                <a:cs typeface="Century Gothic"/>
              </a:rPr>
              <a:t> </a:t>
            </a:r>
            <a:r>
              <a:rPr sz="2800" spc="-10" dirty="0">
                <a:solidFill>
                  <a:schemeClr val="tx1"/>
                </a:solidFill>
                <a:latin typeface="Century Gothic"/>
                <a:cs typeface="Century Gothic"/>
              </a:rPr>
              <a:t>hassasiyet, 	</a:t>
            </a:r>
            <a:r>
              <a:rPr sz="2800" dirty="0">
                <a:solidFill>
                  <a:schemeClr val="tx1"/>
                </a:solidFill>
                <a:latin typeface="Century Gothic"/>
                <a:cs typeface="Century Gothic"/>
              </a:rPr>
              <a:t>halsizlik,</a:t>
            </a:r>
            <a:r>
              <a:rPr sz="2800" spc="-114" dirty="0">
                <a:solidFill>
                  <a:schemeClr val="tx1"/>
                </a:solidFill>
                <a:latin typeface="Century Gothic"/>
                <a:cs typeface="Century Gothic"/>
              </a:rPr>
              <a:t> </a:t>
            </a:r>
            <a:r>
              <a:rPr sz="2800" dirty="0">
                <a:solidFill>
                  <a:schemeClr val="tx1"/>
                </a:solidFill>
                <a:latin typeface="Century Gothic"/>
                <a:cs typeface="Century Gothic"/>
              </a:rPr>
              <a:t>polimiyaljia</a:t>
            </a:r>
            <a:r>
              <a:rPr sz="2800" spc="-135" dirty="0">
                <a:solidFill>
                  <a:schemeClr val="tx1"/>
                </a:solidFill>
                <a:latin typeface="Century Gothic"/>
                <a:cs typeface="Century Gothic"/>
              </a:rPr>
              <a:t> </a:t>
            </a:r>
            <a:r>
              <a:rPr sz="2800" dirty="0">
                <a:solidFill>
                  <a:schemeClr val="tx1"/>
                </a:solidFill>
                <a:latin typeface="Century Gothic"/>
                <a:cs typeface="Century Gothic"/>
              </a:rPr>
              <a:t>romatika,</a:t>
            </a:r>
            <a:r>
              <a:rPr sz="2800" spc="-120" dirty="0">
                <a:solidFill>
                  <a:schemeClr val="tx1"/>
                </a:solidFill>
                <a:latin typeface="Century Gothic"/>
                <a:cs typeface="Century Gothic"/>
              </a:rPr>
              <a:t> </a:t>
            </a:r>
            <a:r>
              <a:rPr sz="2800" dirty="0">
                <a:solidFill>
                  <a:schemeClr val="tx1"/>
                </a:solidFill>
                <a:latin typeface="Century Gothic"/>
                <a:cs typeface="Century Gothic"/>
              </a:rPr>
              <a:t>subfebril</a:t>
            </a:r>
            <a:r>
              <a:rPr sz="2800" spc="-90" dirty="0">
                <a:solidFill>
                  <a:schemeClr val="tx1"/>
                </a:solidFill>
                <a:latin typeface="Century Gothic"/>
                <a:cs typeface="Century Gothic"/>
              </a:rPr>
              <a:t> </a:t>
            </a:r>
            <a:r>
              <a:rPr sz="2800" dirty="0">
                <a:solidFill>
                  <a:schemeClr val="tx1"/>
                </a:solidFill>
                <a:latin typeface="Century Gothic"/>
                <a:cs typeface="Century Gothic"/>
              </a:rPr>
              <a:t>ateş,</a:t>
            </a:r>
            <a:r>
              <a:rPr sz="2800" spc="-75" dirty="0">
                <a:solidFill>
                  <a:schemeClr val="tx1"/>
                </a:solidFill>
                <a:latin typeface="Century Gothic"/>
                <a:cs typeface="Century Gothic"/>
              </a:rPr>
              <a:t> </a:t>
            </a:r>
            <a:r>
              <a:rPr sz="2800" dirty="0">
                <a:solidFill>
                  <a:schemeClr val="tx1"/>
                </a:solidFill>
                <a:latin typeface="Century Gothic"/>
                <a:cs typeface="Century Gothic"/>
              </a:rPr>
              <a:t>görme</a:t>
            </a:r>
            <a:r>
              <a:rPr sz="2800" spc="-100" dirty="0">
                <a:solidFill>
                  <a:schemeClr val="tx1"/>
                </a:solidFill>
                <a:latin typeface="Century Gothic"/>
                <a:cs typeface="Century Gothic"/>
              </a:rPr>
              <a:t> </a:t>
            </a:r>
            <a:r>
              <a:rPr sz="2800" spc="-10" dirty="0">
                <a:solidFill>
                  <a:schemeClr val="tx1"/>
                </a:solidFill>
                <a:latin typeface="Century Gothic"/>
                <a:cs typeface="Century Gothic"/>
              </a:rPr>
              <a:t>kaybı 	</a:t>
            </a:r>
            <a:r>
              <a:rPr sz="2800" dirty="0">
                <a:solidFill>
                  <a:schemeClr val="tx1"/>
                </a:solidFill>
                <a:latin typeface="Century Gothic"/>
                <a:cs typeface="Century Gothic"/>
              </a:rPr>
              <a:t>veya</a:t>
            </a:r>
            <a:r>
              <a:rPr sz="2800" spc="-65" dirty="0">
                <a:solidFill>
                  <a:schemeClr val="tx1"/>
                </a:solidFill>
                <a:latin typeface="Century Gothic"/>
                <a:cs typeface="Century Gothic"/>
              </a:rPr>
              <a:t> </a:t>
            </a:r>
            <a:r>
              <a:rPr sz="2800" dirty="0">
                <a:solidFill>
                  <a:schemeClr val="tx1"/>
                </a:solidFill>
                <a:latin typeface="Century Gothic"/>
                <a:cs typeface="Century Gothic"/>
              </a:rPr>
              <a:t>inme,</a:t>
            </a:r>
            <a:r>
              <a:rPr sz="2800" spc="-70" dirty="0">
                <a:solidFill>
                  <a:schemeClr val="tx1"/>
                </a:solidFill>
                <a:latin typeface="Century Gothic"/>
                <a:cs typeface="Century Gothic"/>
              </a:rPr>
              <a:t> </a:t>
            </a:r>
            <a:r>
              <a:rPr sz="2800" dirty="0">
                <a:solidFill>
                  <a:schemeClr val="tx1"/>
                </a:solidFill>
                <a:latin typeface="Century Gothic"/>
                <a:cs typeface="Century Gothic"/>
              </a:rPr>
              <a:t>çene</a:t>
            </a:r>
            <a:r>
              <a:rPr sz="2800" spc="-45" dirty="0">
                <a:solidFill>
                  <a:schemeClr val="tx1"/>
                </a:solidFill>
                <a:latin typeface="Century Gothic"/>
                <a:cs typeface="Century Gothic"/>
              </a:rPr>
              <a:t> </a:t>
            </a:r>
            <a:r>
              <a:rPr sz="2800" spc="-10" dirty="0">
                <a:solidFill>
                  <a:schemeClr val="tx1"/>
                </a:solidFill>
                <a:latin typeface="Century Gothic"/>
                <a:cs typeface="Century Gothic"/>
              </a:rPr>
              <a:t>klodikasyosu</a:t>
            </a:r>
            <a:endParaRPr sz="2800" dirty="0">
              <a:solidFill>
                <a:schemeClr val="tx1"/>
              </a:solidFill>
              <a:latin typeface="Century Gothic"/>
              <a:cs typeface="Century Gothic"/>
            </a:endParaRPr>
          </a:p>
          <a:p>
            <a:pPr marL="354965" indent="-342265">
              <a:lnSpc>
                <a:spcPct val="100000"/>
              </a:lnSpc>
              <a:spcBef>
                <a:spcPts val="1010"/>
              </a:spcBef>
              <a:buClr>
                <a:srgbClr val="89D0D5"/>
              </a:buClr>
              <a:buSzPct val="80357"/>
              <a:buFont typeface="Wingdings 3"/>
              <a:buChar char=""/>
              <a:tabLst>
                <a:tab pos="354965" algn="l"/>
              </a:tabLst>
            </a:pPr>
            <a:r>
              <a:rPr sz="2800" dirty="0">
                <a:solidFill>
                  <a:schemeClr val="tx1"/>
                </a:solidFill>
                <a:latin typeface="Century Gothic"/>
                <a:cs typeface="Century Gothic"/>
              </a:rPr>
              <a:t>Menenjit</a:t>
            </a:r>
            <a:r>
              <a:rPr sz="2800" spc="-30" dirty="0">
                <a:solidFill>
                  <a:schemeClr val="tx1"/>
                </a:solidFill>
                <a:latin typeface="Century Gothic"/>
                <a:cs typeface="Century Gothic"/>
              </a:rPr>
              <a:t> </a:t>
            </a:r>
            <a:r>
              <a:rPr sz="2800" spc="-10" dirty="0">
                <a:solidFill>
                  <a:schemeClr val="tx1"/>
                </a:solidFill>
                <a:latin typeface="Century Gothic"/>
                <a:cs typeface="Century Gothic"/>
              </a:rPr>
              <a:t>--</a:t>
            </a:r>
            <a:r>
              <a:rPr sz="2800" dirty="0">
                <a:solidFill>
                  <a:schemeClr val="tx1"/>
                </a:solidFill>
                <a:latin typeface="Century Gothic"/>
                <a:cs typeface="Century Gothic"/>
              </a:rPr>
              <a:t>-</a:t>
            </a:r>
            <a:r>
              <a:rPr sz="2800" spc="-60" dirty="0">
                <a:solidFill>
                  <a:schemeClr val="tx1"/>
                </a:solidFill>
                <a:latin typeface="Century Gothic"/>
                <a:cs typeface="Century Gothic"/>
              </a:rPr>
              <a:t> </a:t>
            </a:r>
            <a:r>
              <a:rPr sz="2800" dirty="0">
                <a:solidFill>
                  <a:schemeClr val="tx1"/>
                </a:solidFill>
                <a:latin typeface="Century Gothic"/>
                <a:cs typeface="Century Gothic"/>
              </a:rPr>
              <a:t>ateş</a:t>
            </a:r>
            <a:r>
              <a:rPr sz="2800" spc="-55" dirty="0">
                <a:solidFill>
                  <a:schemeClr val="tx1"/>
                </a:solidFill>
                <a:latin typeface="Century Gothic"/>
                <a:cs typeface="Century Gothic"/>
              </a:rPr>
              <a:t> </a:t>
            </a:r>
            <a:r>
              <a:rPr sz="2800" dirty="0">
                <a:solidFill>
                  <a:schemeClr val="tx1"/>
                </a:solidFill>
                <a:latin typeface="Century Gothic"/>
                <a:cs typeface="Century Gothic"/>
              </a:rPr>
              <a:t>ve</a:t>
            </a:r>
            <a:r>
              <a:rPr sz="2800" spc="-55" dirty="0">
                <a:solidFill>
                  <a:schemeClr val="tx1"/>
                </a:solidFill>
                <a:latin typeface="Century Gothic"/>
                <a:cs typeface="Century Gothic"/>
              </a:rPr>
              <a:t> </a:t>
            </a:r>
            <a:r>
              <a:rPr sz="2800" dirty="0">
                <a:solidFill>
                  <a:schemeClr val="tx1"/>
                </a:solidFill>
                <a:latin typeface="Century Gothic"/>
                <a:cs typeface="Century Gothic"/>
              </a:rPr>
              <a:t>ense</a:t>
            </a:r>
            <a:r>
              <a:rPr sz="2800" spc="-20" dirty="0">
                <a:solidFill>
                  <a:schemeClr val="tx1"/>
                </a:solidFill>
                <a:latin typeface="Century Gothic"/>
                <a:cs typeface="Century Gothic"/>
              </a:rPr>
              <a:t> </a:t>
            </a:r>
            <a:r>
              <a:rPr sz="2800" spc="-10" dirty="0">
                <a:solidFill>
                  <a:schemeClr val="tx1"/>
                </a:solidFill>
                <a:latin typeface="Century Gothic"/>
                <a:cs typeface="Century Gothic"/>
              </a:rPr>
              <a:t>sertliği</a:t>
            </a:r>
            <a:endParaRPr sz="2800" dirty="0">
              <a:solidFill>
                <a:schemeClr val="tx1"/>
              </a:solidFill>
              <a:latin typeface="Century Gothic"/>
              <a:cs typeface="Century Gothic"/>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4" name="object 2"/>
          <p:cNvSpPr txBox="1">
            <a:spLocks noGrp="1"/>
          </p:cNvSpPr>
          <p:nvPr>
            <p:ph type="title"/>
          </p:nvPr>
        </p:nvSpPr>
        <p:spPr>
          <a:xfrm>
            <a:off x="499363" y="258826"/>
            <a:ext cx="11193272" cy="823558"/>
          </a:xfrm>
          <a:prstGeom prst="rect">
            <a:avLst/>
          </a:prstGeom>
        </p:spPr>
        <p:txBody>
          <a:bodyPr vert="horz" wrap="square" lIns="0" tIns="205993" rIns="0" bIns="0" rtlCol="0">
            <a:spAutoFit/>
          </a:bodyPr>
          <a:lstStyle/>
          <a:p>
            <a:pPr marL="120650">
              <a:lnSpc>
                <a:spcPct val="100000"/>
              </a:lnSpc>
              <a:spcBef>
                <a:spcPts val="95"/>
              </a:spcBef>
            </a:pPr>
            <a:r>
              <a:rPr sz="4000" dirty="0">
                <a:solidFill>
                  <a:schemeClr val="tx1"/>
                </a:solidFill>
              </a:rPr>
              <a:t>Baş</a:t>
            </a:r>
            <a:r>
              <a:rPr sz="4000" spc="-110" dirty="0">
                <a:solidFill>
                  <a:schemeClr val="tx1"/>
                </a:solidFill>
              </a:rPr>
              <a:t> </a:t>
            </a:r>
            <a:r>
              <a:rPr sz="4000" dirty="0">
                <a:solidFill>
                  <a:schemeClr val="tx1"/>
                </a:solidFill>
              </a:rPr>
              <a:t>Ağrılı</a:t>
            </a:r>
            <a:r>
              <a:rPr sz="4000" spc="-110" dirty="0">
                <a:solidFill>
                  <a:schemeClr val="tx1"/>
                </a:solidFill>
              </a:rPr>
              <a:t> </a:t>
            </a:r>
            <a:r>
              <a:rPr sz="4000" dirty="0">
                <a:solidFill>
                  <a:schemeClr val="tx1"/>
                </a:solidFill>
              </a:rPr>
              <a:t>Hastaya</a:t>
            </a:r>
            <a:r>
              <a:rPr sz="4000" spc="-95" dirty="0">
                <a:solidFill>
                  <a:schemeClr val="tx1"/>
                </a:solidFill>
              </a:rPr>
              <a:t> </a:t>
            </a:r>
            <a:r>
              <a:rPr sz="4000" spc="-10" dirty="0">
                <a:solidFill>
                  <a:schemeClr val="tx1"/>
                </a:solidFill>
              </a:rPr>
              <a:t>Yaklaşım</a:t>
            </a:r>
            <a:endParaRPr sz="4000" dirty="0">
              <a:solidFill>
                <a:schemeClr val="tx1"/>
              </a:solidFill>
            </a:endParaRPr>
          </a:p>
        </p:txBody>
      </p:sp>
      <p:sp>
        <p:nvSpPr>
          <p:cNvPr id="1048695" name="object 3"/>
          <p:cNvSpPr txBox="1"/>
          <p:nvPr/>
        </p:nvSpPr>
        <p:spPr>
          <a:xfrm>
            <a:off x="1245819" y="1283046"/>
            <a:ext cx="9949180" cy="4529445"/>
          </a:xfrm>
          <a:prstGeom prst="rect">
            <a:avLst/>
          </a:prstGeom>
        </p:spPr>
        <p:txBody>
          <a:bodyPr vert="horz" wrap="square" lIns="0" tIns="182880" rIns="0" bIns="0" rtlCol="0">
            <a:spAutoFit/>
          </a:bodyPr>
          <a:lstStyle/>
          <a:p>
            <a:pPr marL="12700">
              <a:lnSpc>
                <a:spcPct val="100000"/>
              </a:lnSpc>
              <a:spcBef>
                <a:spcPts val="1440"/>
              </a:spcBef>
            </a:pPr>
            <a:r>
              <a:rPr sz="3200" b="1" dirty="0">
                <a:solidFill>
                  <a:schemeClr val="tx1"/>
                </a:solidFill>
                <a:latin typeface="Century Gothic"/>
                <a:cs typeface="Century Gothic"/>
              </a:rPr>
              <a:t>Ağrıyı</a:t>
            </a:r>
            <a:r>
              <a:rPr sz="3200" b="1" spc="-55" dirty="0">
                <a:solidFill>
                  <a:schemeClr val="tx1"/>
                </a:solidFill>
                <a:latin typeface="Century Gothic"/>
                <a:cs typeface="Century Gothic"/>
              </a:rPr>
              <a:t> </a:t>
            </a:r>
            <a:r>
              <a:rPr sz="3200" b="1" dirty="0">
                <a:solidFill>
                  <a:schemeClr val="tx1"/>
                </a:solidFill>
                <a:latin typeface="Century Gothic"/>
                <a:cs typeface="Century Gothic"/>
              </a:rPr>
              <a:t>etkileyebilecek</a:t>
            </a:r>
            <a:r>
              <a:rPr sz="3200" b="1" spc="-55" dirty="0">
                <a:solidFill>
                  <a:schemeClr val="tx1"/>
                </a:solidFill>
                <a:latin typeface="Century Gothic"/>
                <a:cs typeface="Century Gothic"/>
              </a:rPr>
              <a:t> </a:t>
            </a:r>
            <a:r>
              <a:rPr sz="3200" b="1" dirty="0">
                <a:solidFill>
                  <a:schemeClr val="tx1"/>
                </a:solidFill>
                <a:latin typeface="Century Gothic"/>
                <a:cs typeface="Century Gothic"/>
              </a:rPr>
              <a:t>başka</a:t>
            </a:r>
            <a:r>
              <a:rPr sz="3200" b="1" spc="-30" dirty="0">
                <a:solidFill>
                  <a:schemeClr val="tx1"/>
                </a:solidFill>
                <a:latin typeface="Century Gothic"/>
                <a:cs typeface="Century Gothic"/>
              </a:rPr>
              <a:t> </a:t>
            </a:r>
            <a:r>
              <a:rPr sz="3200" b="1" dirty="0">
                <a:solidFill>
                  <a:schemeClr val="tx1"/>
                </a:solidFill>
                <a:latin typeface="Century Gothic"/>
                <a:cs typeface="Century Gothic"/>
              </a:rPr>
              <a:t>tıbbi</a:t>
            </a:r>
            <a:r>
              <a:rPr sz="3200" b="1" spc="-55" dirty="0">
                <a:solidFill>
                  <a:schemeClr val="tx1"/>
                </a:solidFill>
                <a:latin typeface="Century Gothic"/>
                <a:cs typeface="Century Gothic"/>
              </a:rPr>
              <a:t> </a:t>
            </a:r>
            <a:r>
              <a:rPr sz="3200" b="1" dirty="0">
                <a:solidFill>
                  <a:schemeClr val="tx1"/>
                </a:solidFill>
                <a:latin typeface="Century Gothic"/>
                <a:cs typeface="Century Gothic"/>
              </a:rPr>
              <a:t>sorunları</a:t>
            </a:r>
            <a:r>
              <a:rPr sz="3200" b="1" spc="-25" dirty="0">
                <a:solidFill>
                  <a:schemeClr val="tx1"/>
                </a:solidFill>
                <a:latin typeface="Century Gothic"/>
                <a:cs typeface="Century Gothic"/>
              </a:rPr>
              <a:t> </a:t>
            </a:r>
            <a:r>
              <a:rPr sz="3200" b="1" dirty="0">
                <a:solidFill>
                  <a:schemeClr val="tx1"/>
                </a:solidFill>
                <a:latin typeface="Century Gothic"/>
                <a:cs typeface="Century Gothic"/>
              </a:rPr>
              <a:t>var</a:t>
            </a:r>
            <a:r>
              <a:rPr sz="3200" b="1" spc="-40" dirty="0">
                <a:solidFill>
                  <a:schemeClr val="tx1"/>
                </a:solidFill>
                <a:latin typeface="Century Gothic"/>
                <a:cs typeface="Century Gothic"/>
              </a:rPr>
              <a:t> </a:t>
            </a:r>
            <a:r>
              <a:rPr sz="3200" b="1" spc="-25" dirty="0">
                <a:solidFill>
                  <a:schemeClr val="tx1"/>
                </a:solidFill>
                <a:latin typeface="Century Gothic"/>
                <a:cs typeface="Century Gothic"/>
              </a:rPr>
              <a:t>mı?</a:t>
            </a:r>
            <a:endParaRPr sz="3200" dirty="0">
              <a:solidFill>
                <a:schemeClr val="tx1"/>
              </a:solidFill>
              <a:latin typeface="Century Gothic"/>
              <a:cs typeface="Century Gothic"/>
            </a:endParaRPr>
          </a:p>
          <a:p>
            <a:pPr marL="354965" indent="-342265">
              <a:lnSpc>
                <a:spcPct val="100000"/>
              </a:lnSpc>
              <a:spcBef>
                <a:spcPts val="1005"/>
              </a:spcBef>
              <a:buClr>
                <a:srgbClr val="89D0D5"/>
              </a:buClr>
              <a:buSzPct val="79166"/>
              <a:buFont typeface="Wingdings 3"/>
              <a:buChar char=""/>
              <a:tabLst>
                <a:tab pos="354965" algn="l"/>
              </a:tabLst>
            </a:pPr>
            <a:r>
              <a:rPr sz="2400" dirty="0">
                <a:solidFill>
                  <a:schemeClr val="tx1"/>
                </a:solidFill>
                <a:latin typeface="Century Gothic"/>
                <a:cs typeface="Century Gothic"/>
              </a:rPr>
              <a:t>Geçirilen</a:t>
            </a:r>
            <a:r>
              <a:rPr sz="2400" spc="-75" dirty="0">
                <a:solidFill>
                  <a:schemeClr val="tx1"/>
                </a:solidFill>
                <a:latin typeface="Century Gothic"/>
                <a:cs typeface="Century Gothic"/>
              </a:rPr>
              <a:t> </a:t>
            </a:r>
            <a:r>
              <a:rPr sz="2400" dirty="0">
                <a:solidFill>
                  <a:schemeClr val="tx1"/>
                </a:solidFill>
                <a:latin typeface="Century Gothic"/>
                <a:cs typeface="Century Gothic"/>
              </a:rPr>
              <a:t>medikal</a:t>
            </a:r>
            <a:r>
              <a:rPr sz="2400" spc="-80" dirty="0">
                <a:solidFill>
                  <a:schemeClr val="tx1"/>
                </a:solidFill>
                <a:latin typeface="Century Gothic"/>
                <a:cs typeface="Century Gothic"/>
              </a:rPr>
              <a:t> </a:t>
            </a:r>
            <a:r>
              <a:rPr sz="2400" dirty="0">
                <a:solidFill>
                  <a:schemeClr val="tx1"/>
                </a:solidFill>
                <a:latin typeface="Century Gothic"/>
                <a:cs typeface="Century Gothic"/>
              </a:rPr>
              <a:t>ve</a:t>
            </a:r>
            <a:r>
              <a:rPr sz="2400" spc="-70" dirty="0">
                <a:solidFill>
                  <a:schemeClr val="tx1"/>
                </a:solidFill>
                <a:latin typeface="Century Gothic"/>
                <a:cs typeface="Century Gothic"/>
              </a:rPr>
              <a:t> </a:t>
            </a:r>
            <a:r>
              <a:rPr sz="2400" dirty="0">
                <a:solidFill>
                  <a:schemeClr val="tx1"/>
                </a:solidFill>
                <a:latin typeface="Century Gothic"/>
                <a:cs typeface="Century Gothic"/>
              </a:rPr>
              <a:t>cerrahi</a:t>
            </a:r>
            <a:r>
              <a:rPr sz="2400" spc="-50" dirty="0">
                <a:solidFill>
                  <a:schemeClr val="tx1"/>
                </a:solidFill>
                <a:latin typeface="Century Gothic"/>
                <a:cs typeface="Century Gothic"/>
              </a:rPr>
              <a:t> </a:t>
            </a:r>
            <a:r>
              <a:rPr sz="2400" dirty="0">
                <a:solidFill>
                  <a:schemeClr val="tx1"/>
                </a:solidFill>
                <a:latin typeface="Century Gothic"/>
                <a:cs typeface="Century Gothic"/>
              </a:rPr>
              <a:t>işlemler</a:t>
            </a:r>
            <a:r>
              <a:rPr sz="2400" spc="-85" dirty="0">
                <a:solidFill>
                  <a:schemeClr val="tx1"/>
                </a:solidFill>
                <a:latin typeface="Century Gothic"/>
                <a:cs typeface="Century Gothic"/>
              </a:rPr>
              <a:t> </a:t>
            </a:r>
            <a:r>
              <a:rPr sz="2400" dirty="0">
                <a:solidFill>
                  <a:schemeClr val="tx1"/>
                </a:solidFill>
                <a:latin typeface="Century Gothic"/>
                <a:cs typeface="Century Gothic"/>
              </a:rPr>
              <a:t>(doğum,</a:t>
            </a:r>
            <a:r>
              <a:rPr sz="2400" spc="-45" dirty="0">
                <a:solidFill>
                  <a:schemeClr val="tx1"/>
                </a:solidFill>
                <a:latin typeface="Century Gothic"/>
                <a:cs typeface="Century Gothic"/>
              </a:rPr>
              <a:t> </a:t>
            </a:r>
            <a:r>
              <a:rPr sz="2400" spc="-10" dirty="0">
                <a:solidFill>
                  <a:schemeClr val="tx1"/>
                </a:solidFill>
                <a:latin typeface="Century Gothic"/>
                <a:cs typeface="Century Gothic"/>
              </a:rPr>
              <a:t>menopoz)</a:t>
            </a:r>
            <a:endParaRPr sz="2400" dirty="0">
              <a:solidFill>
                <a:schemeClr val="tx1"/>
              </a:solidFill>
              <a:latin typeface="Century Gothic"/>
              <a:cs typeface="Century Gothic"/>
            </a:endParaRPr>
          </a:p>
          <a:p>
            <a:pPr marL="354965" indent="-342265">
              <a:lnSpc>
                <a:spcPct val="100000"/>
              </a:lnSpc>
              <a:spcBef>
                <a:spcPts val="994"/>
              </a:spcBef>
              <a:buClr>
                <a:srgbClr val="89D0D5"/>
              </a:buClr>
              <a:buSzPct val="79166"/>
              <a:buFont typeface="Wingdings 3"/>
              <a:buChar char=""/>
              <a:tabLst>
                <a:tab pos="354965" algn="l"/>
              </a:tabLst>
            </a:pPr>
            <a:r>
              <a:rPr sz="2400" dirty="0">
                <a:solidFill>
                  <a:schemeClr val="tx1"/>
                </a:solidFill>
                <a:latin typeface="Century Gothic"/>
                <a:cs typeface="Century Gothic"/>
              </a:rPr>
              <a:t>Kafa</a:t>
            </a:r>
            <a:r>
              <a:rPr sz="2400" spc="-40" dirty="0">
                <a:solidFill>
                  <a:schemeClr val="tx1"/>
                </a:solidFill>
                <a:latin typeface="Century Gothic"/>
                <a:cs typeface="Century Gothic"/>
              </a:rPr>
              <a:t> </a:t>
            </a:r>
            <a:r>
              <a:rPr sz="2400" spc="-10" dirty="0">
                <a:solidFill>
                  <a:schemeClr val="tx1"/>
                </a:solidFill>
                <a:latin typeface="Century Gothic"/>
                <a:cs typeface="Century Gothic"/>
              </a:rPr>
              <a:t>travması</a:t>
            </a:r>
            <a:endParaRPr sz="2400" dirty="0">
              <a:solidFill>
                <a:schemeClr val="tx1"/>
              </a:solidFill>
              <a:latin typeface="Century Gothic"/>
              <a:cs typeface="Century Gothic"/>
            </a:endParaRPr>
          </a:p>
          <a:p>
            <a:pPr marL="354965" indent="-342265">
              <a:lnSpc>
                <a:spcPct val="100000"/>
              </a:lnSpc>
              <a:spcBef>
                <a:spcPts val="1010"/>
              </a:spcBef>
              <a:buClr>
                <a:srgbClr val="89D0D5"/>
              </a:buClr>
              <a:buSzPct val="79166"/>
              <a:buFont typeface="Wingdings 3"/>
              <a:buChar char=""/>
              <a:tabLst>
                <a:tab pos="354965" algn="l"/>
              </a:tabLst>
            </a:pPr>
            <a:r>
              <a:rPr sz="2400" dirty="0">
                <a:solidFill>
                  <a:schemeClr val="tx1"/>
                </a:solidFill>
                <a:latin typeface="Century Gothic"/>
                <a:cs typeface="Century Gothic"/>
              </a:rPr>
              <a:t>Yeni</a:t>
            </a:r>
            <a:r>
              <a:rPr sz="2400" spc="-25" dirty="0">
                <a:solidFill>
                  <a:schemeClr val="tx1"/>
                </a:solidFill>
                <a:latin typeface="Century Gothic"/>
                <a:cs typeface="Century Gothic"/>
              </a:rPr>
              <a:t> </a:t>
            </a:r>
            <a:r>
              <a:rPr sz="2400" dirty="0">
                <a:solidFill>
                  <a:schemeClr val="tx1"/>
                </a:solidFill>
                <a:latin typeface="Century Gothic"/>
                <a:cs typeface="Century Gothic"/>
              </a:rPr>
              <a:t>bir</a:t>
            </a:r>
            <a:r>
              <a:rPr sz="2400" spc="-75" dirty="0">
                <a:solidFill>
                  <a:schemeClr val="tx1"/>
                </a:solidFill>
                <a:latin typeface="Century Gothic"/>
                <a:cs typeface="Century Gothic"/>
              </a:rPr>
              <a:t> </a:t>
            </a:r>
            <a:r>
              <a:rPr sz="2400" dirty="0">
                <a:solidFill>
                  <a:schemeClr val="tx1"/>
                </a:solidFill>
                <a:latin typeface="Century Gothic"/>
                <a:cs typeface="Century Gothic"/>
              </a:rPr>
              <a:t>hastalık</a:t>
            </a:r>
            <a:r>
              <a:rPr sz="2400" spc="-60" dirty="0">
                <a:solidFill>
                  <a:schemeClr val="tx1"/>
                </a:solidFill>
                <a:latin typeface="Century Gothic"/>
                <a:cs typeface="Century Gothic"/>
              </a:rPr>
              <a:t> </a:t>
            </a:r>
            <a:r>
              <a:rPr sz="2400" dirty="0">
                <a:solidFill>
                  <a:schemeClr val="tx1"/>
                </a:solidFill>
                <a:latin typeface="Century Gothic"/>
                <a:cs typeface="Century Gothic"/>
              </a:rPr>
              <a:t>veya</a:t>
            </a:r>
            <a:r>
              <a:rPr sz="2400" spc="-55" dirty="0">
                <a:solidFill>
                  <a:schemeClr val="tx1"/>
                </a:solidFill>
                <a:latin typeface="Century Gothic"/>
                <a:cs typeface="Century Gothic"/>
              </a:rPr>
              <a:t> </a:t>
            </a:r>
            <a:r>
              <a:rPr sz="2400" spc="-10" dirty="0">
                <a:solidFill>
                  <a:schemeClr val="tx1"/>
                </a:solidFill>
                <a:latin typeface="Century Gothic"/>
                <a:cs typeface="Century Gothic"/>
              </a:rPr>
              <a:t>tedavi</a:t>
            </a:r>
            <a:endParaRPr sz="2400" dirty="0">
              <a:solidFill>
                <a:schemeClr val="tx1"/>
              </a:solidFill>
              <a:latin typeface="Century Gothic"/>
              <a:cs typeface="Century Gothic"/>
            </a:endParaRPr>
          </a:p>
          <a:p>
            <a:pPr marL="355600" marR="798195" indent="-343535">
              <a:lnSpc>
                <a:spcPct val="100000"/>
              </a:lnSpc>
              <a:spcBef>
                <a:spcPts val="1000"/>
              </a:spcBef>
              <a:buClr>
                <a:srgbClr val="89D0D5"/>
              </a:buClr>
              <a:buSzPct val="79166"/>
              <a:buFont typeface="Wingdings 3"/>
              <a:buChar char=""/>
              <a:tabLst>
                <a:tab pos="355600" algn="l"/>
              </a:tabLst>
            </a:pPr>
            <a:r>
              <a:rPr sz="2400" dirty="0">
                <a:solidFill>
                  <a:schemeClr val="tx1"/>
                </a:solidFill>
                <a:latin typeface="Century Gothic"/>
                <a:cs typeface="Century Gothic"/>
              </a:rPr>
              <a:t>Lomber</a:t>
            </a:r>
            <a:r>
              <a:rPr sz="2400" spc="-35" dirty="0">
                <a:solidFill>
                  <a:schemeClr val="tx1"/>
                </a:solidFill>
                <a:latin typeface="Century Gothic"/>
                <a:cs typeface="Century Gothic"/>
              </a:rPr>
              <a:t> </a:t>
            </a:r>
            <a:r>
              <a:rPr sz="2400" dirty="0">
                <a:solidFill>
                  <a:schemeClr val="tx1"/>
                </a:solidFill>
                <a:latin typeface="Century Gothic"/>
                <a:cs typeface="Century Gothic"/>
              </a:rPr>
              <a:t>ponksiyon</a:t>
            </a:r>
            <a:r>
              <a:rPr sz="2400" spc="-60" dirty="0">
                <a:solidFill>
                  <a:schemeClr val="tx1"/>
                </a:solidFill>
                <a:latin typeface="Century Gothic"/>
                <a:cs typeface="Century Gothic"/>
              </a:rPr>
              <a:t> </a:t>
            </a:r>
            <a:r>
              <a:rPr sz="2400" dirty="0">
                <a:solidFill>
                  <a:schemeClr val="tx1"/>
                </a:solidFill>
                <a:latin typeface="Century Gothic"/>
                <a:cs typeface="Century Gothic"/>
              </a:rPr>
              <a:t>ya</a:t>
            </a:r>
            <a:r>
              <a:rPr sz="2400" spc="-45" dirty="0">
                <a:solidFill>
                  <a:schemeClr val="tx1"/>
                </a:solidFill>
                <a:latin typeface="Century Gothic"/>
                <a:cs typeface="Century Gothic"/>
              </a:rPr>
              <a:t> </a:t>
            </a:r>
            <a:r>
              <a:rPr sz="2400" dirty="0">
                <a:solidFill>
                  <a:schemeClr val="tx1"/>
                </a:solidFill>
                <a:latin typeface="Century Gothic"/>
                <a:cs typeface="Century Gothic"/>
              </a:rPr>
              <a:t>da</a:t>
            </a:r>
            <a:r>
              <a:rPr sz="2400" spc="-40" dirty="0">
                <a:solidFill>
                  <a:schemeClr val="tx1"/>
                </a:solidFill>
                <a:latin typeface="Century Gothic"/>
                <a:cs typeface="Century Gothic"/>
              </a:rPr>
              <a:t> </a:t>
            </a:r>
            <a:r>
              <a:rPr sz="2400" dirty="0">
                <a:solidFill>
                  <a:schemeClr val="tx1"/>
                </a:solidFill>
                <a:latin typeface="Century Gothic"/>
                <a:cs typeface="Century Gothic"/>
              </a:rPr>
              <a:t>beyin</a:t>
            </a:r>
            <a:r>
              <a:rPr sz="2400" spc="-70" dirty="0">
                <a:solidFill>
                  <a:schemeClr val="tx1"/>
                </a:solidFill>
                <a:latin typeface="Century Gothic"/>
                <a:cs typeface="Century Gothic"/>
              </a:rPr>
              <a:t> </a:t>
            </a:r>
            <a:r>
              <a:rPr sz="2400" dirty="0">
                <a:solidFill>
                  <a:schemeClr val="tx1"/>
                </a:solidFill>
                <a:latin typeface="Century Gothic"/>
                <a:cs typeface="Century Gothic"/>
              </a:rPr>
              <a:t>cerrahisi</a:t>
            </a:r>
            <a:r>
              <a:rPr sz="2400" spc="-70" dirty="0">
                <a:solidFill>
                  <a:schemeClr val="tx1"/>
                </a:solidFill>
                <a:latin typeface="Century Gothic"/>
                <a:cs typeface="Century Gothic"/>
              </a:rPr>
              <a:t> </a:t>
            </a:r>
            <a:r>
              <a:rPr sz="2400" dirty="0">
                <a:solidFill>
                  <a:schemeClr val="tx1"/>
                </a:solidFill>
                <a:latin typeface="Century Gothic"/>
                <a:cs typeface="Century Gothic"/>
              </a:rPr>
              <a:t>girişimi</a:t>
            </a:r>
            <a:r>
              <a:rPr sz="2400" spc="-85" dirty="0">
                <a:solidFill>
                  <a:schemeClr val="tx1"/>
                </a:solidFill>
                <a:latin typeface="Century Gothic"/>
                <a:cs typeface="Century Gothic"/>
              </a:rPr>
              <a:t> </a:t>
            </a:r>
            <a:r>
              <a:rPr sz="2400" spc="-10" dirty="0">
                <a:solidFill>
                  <a:schemeClr val="tx1"/>
                </a:solidFill>
                <a:latin typeface="Century Gothic"/>
                <a:cs typeface="Century Gothic"/>
              </a:rPr>
              <a:t>(intrakranyal hipotansiyona</a:t>
            </a:r>
            <a:r>
              <a:rPr sz="2400" spc="-85" dirty="0">
                <a:solidFill>
                  <a:schemeClr val="tx1"/>
                </a:solidFill>
                <a:latin typeface="Century Gothic"/>
                <a:cs typeface="Century Gothic"/>
              </a:rPr>
              <a:t> </a:t>
            </a:r>
            <a:r>
              <a:rPr sz="2400" dirty="0">
                <a:solidFill>
                  <a:schemeClr val="tx1"/>
                </a:solidFill>
                <a:latin typeface="Century Gothic"/>
                <a:cs typeface="Century Gothic"/>
              </a:rPr>
              <a:t>bağlı</a:t>
            </a:r>
            <a:r>
              <a:rPr sz="2400" spc="-45" dirty="0">
                <a:solidFill>
                  <a:schemeClr val="tx1"/>
                </a:solidFill>
                <a:latin typeface="Century Gothic"/>
                <a:cs typeface="Century Gothic"/>
              </a:rPr>
              <a:t> </a:t>
            </a:r>
            <a:r>
              <a:rPr sz="2400" dirty="0">
                <a:solidFill>
                  <a:schemeClr val="tx1"/>
                </a:solidFill>
                <a:latin typeface="Century Gothic"/>
                <a:cs typeface="Century Gothic"/>
              </a:rPr>
              <a:t>postüral</a:t>
            </a:r>
            <a:r>
              <a:rPr sz="2400" spc="-45" dirty="0">
                <a:solidFill>
                  <a:schemeClr val="tx1"/>
                </a:solidFill>
                <a:latin typeface="Century Gothic"/>
                <a:cs typeface="Century Gothic"/>
              </a:rPr>
              <a:t> </a:t>
            </a:r>
            <a:r>
              <a:rPr sz="2400" spc="-10" dirty="0">
                <a:solidFill>
                  <a:schemeClr val="tx1"/>
                </a:solidFill>
                <a:latin typeface="Century Gothic"/>
                <a:cs typeface="Century Gothic"/>
              </a:rPr>
              <a:t>başağrılarısı)</a:t>
            </a:r>
            <a:endParaRPr sz="2400" dirty="0">
              <a:solidFill>
                <a:schemeClr val="tx1"/>
              </a:solidFill>
              <a:latin typeface="Century Gothic"/>
              <a:cs typeface="Century Gothic"/>
            </a:endParaRPr>
          </a:p>
          <a:p>
            <a:pPr marL="354965" indent="-342265">
              <a:lnSpc>
                <a:spcPct val="100000"/>
              </a:lnSpc>
              <a:spcBef>
                <a:spcPts val="994"/>
              </a:spcBef>
              <a:buClr>
                <a:srgbClr val="89D0D5"/>
              </a:buClr>
              <a:buSzPct val="79166"/>
              <a:buFont typeface="Wingdings 3"/>
              <a:buChar char=""/>
              <a:tabLst>
                <a:tab pos="354965" algn="l"/>
              </a:tabLst>
            </a:pPr>
            <a:r>
              <a:rPr sz="2400" spc="-10" dirty="0">
                <a:solidFill>
                  <a:schemeClr val="tx1"/>
                </a:solidFill>
                <a:latin typeface="Century Gothic"/>
                <a:cs typeface="Century Gothic"/>
              </a:rPr>
              <a:t>Glokom</a:t>
            </a:r>
            <a:endParaRPr sz="2400" dirty="0">
              <a:solidFill>
                <a:schemeClr val="tx1"/>
              </a:solidFill>
              <a:latin typeface="Century Gothic"/>
              <a:cs typeface="Century Gothic"/>
            </a:endParaRPr>
          </a:p>
          <a:p>
            <a:pPr marL="354965" indent="-342265">
              <a:lnSpc>
                <a:spcPct val="100000"/>
              </a:lnSpc>
              <a:spcBef>
                <a:spcPts val="1010"/>
              </a:spcBef>
              <a:buClr>
                <a:srgbClr val="89D0D5"/>
              </a:buClr>
              <a:buSzPct val="79166"/>
              <a:buFont typeface="Wingdings 3"/>
              <a:buChar char=""/>
              <a:tabLst>
                <a:tab pos="354965" algn="l"/>
              </a:tabLst>
            </a:pPr>
            <a:r>
              <a:rPr sz="2400" dirty="0">
                <a:solidFill>
                  <a:schemeClr val="tx1"/>
                </a:solidFill>
                <a:latin typeface="Century Gothic"/>
                <a:cs typeface="Century Gothic"/>
              </a:rPr>
              <a:t>Hipertansiyon,</a:t>
            </a:r>
            <a:r>
              <a:rPr sz="2400" spc="-95" dirty="0">
                <a:solidFill>
                  <a:schemeClr val="tx1"/>
                </a:solidFill>
                <a:latin typeface="Century Gothic"/>
                <a:cs typeface="Century Gothic"/>
              </a:rPr>
              <a:t> </a:t>
            </a:r>
            <a:r>
              <a:rPr sz="2400" dirty="0">
                <a:solidFill>
                  <a:schemeClr val="tx1"/>
                </a:solidFill>
                <a:latin typeface="Century Gothic"/>
                <a:cs typeface="Century Gothic"/>
              </a:rPr>
              <a:t>diyaliz,</a:t>
            </a:r>
            <a:r>
              <a:rPr sz="2400" spc="-90" dirty="0">
                <a:solidFill>
                  <a:schemeClr val="tx1"/>
                </a:solidFill>
                <a:latin typeface="Century Gothic"/>
                <a:cs typeface="Century Gothic"/>
              </a:rPr>
              <a:t> </a:t>
            </a:r>
            <a:r>
              <a:rPr sz="2400" dirty="0">
                <a:solidFill>
                  <a:schemeClr val="tx1"/>
                </a:solidFill>
                <a:latin typeface="Century Gothic"/>
                <a:cs typeface="Century Gothic"/>
              </a:rPr>
              <a:t>hipotirodi,</a:t>
            </a:r>
            <a:r>
              <a:rPr sz="2400" spc="-105" dirty="0">
                <a:solidFill>
                  <a:schemeClr val="tx1"/>
                </a:solidFill>
                <a:latin typeface="Century Gothic"/>
                <a:cs typeface="Century Gothic"/>
              </a:rPr>
              <a:t> </a:t>
            </a:r>
            <a:r>
              <a:rPr sz="2400" dirty="0">
                <a:solidFill>
                  <a:schemeClr val="tx1"/>
                </a:solidFill>
                <a:latin typeface="Century Gothic"/>
                <a:cs typeface="Century Gothic"/>
              </a:rPr>
              <a:t>sinüzit</a:t>
            </a:r>
            <a:r>
              <a:rPr sz="2400" spc="-75" dirty="0">
                <a:solidFill>
                  <a:schemeClr val="tx1"/>
                </a:solidFill>
                <a:latin typeface="Century Gothic"/>
                <a:cs typeface="Century Gothic"/>
              </a:rPr>
              <a:t> </a:t>
            </a:r>
            <a:r>
              <a:rPr sz="2400" dirty="0">
                <a:solidFill>
                  <a:schemeClr val="tx1"/>
                </a:solidFill>
                <a:latin typeface="Century Gothic"/>
                <a:cs typeface="Century Gothic"/>
              </a:rPr>
              <a:t>gibi</a:t>
            </a:r>
            <a:r>
              <a:rPr sz="2400" spc="-95" dirty="0">
                <a:solidFill>
                  <a:schemeClr val="tx1"/>
                </a:solidFill>
                <a:latin typeface="Century Gothic"/>
                <a:cs typeface="Century Gothic"/>
              </a:rPr>
              <a:t> </a:t>
            </a:r>
            <a:r>
              <a:rPr sz="2400" spc="-10" dirty="0">
                <a:solidFill>
                  <a:schemeClr val="tx1"/>
                </a:solidFill>
                <a:latin typeface="Century Gothic"/>
                <a:cs typeface="Century Gothic"/>
              </a:rPr>
              <a:t>hastalıklar</a:t>
            </a:r>
            <a:endParaRPr sz="2400" dirty="0">
              <a:solidFill>
                <a:schemeClr val="tx1"/>
              </a:solidFill>
              <a:latin typeface="Century Gothic"/>
              <a:cs typeface="Century Gothic"/>
            </a:endParaRPr>
          </a:p>
          <a:p>
            <a:pPr marL="354965" indent="-342265">
              <a:lnSpc>
                <a:spcPct val="100000"/>
              </a:lnSpc>
              <a:spcBef>
                <a:spcPts val="994"/>
              </a:spcBef>
              <a:buClr>
                <a:srgbClr val="89D0D5"/>
              </a:buClr>
              <a:buSzPct val="79166"/>
              <a:buFont typeface="Wingdings 3"/>
              <a:buChar char=""/>
              <a:tabLst>
                <a:tab pos="354965" algn="l"/>
              </a:tabLst>
            </a:pPr>
            <a:r>
              <a:rPr sz="2400" dirty="0">
                <a:solidFill>
                  <a:schemeClr val="tx1"/>
                </a:solidFill>
                <a:latin typeface="Century Gothic"/>
                <a:cs typeface="Century Gothic"/>
              </a:rPr>
              <a:t>Yeni</a:t>
            </a:r>
            <a:r>
              <a:rPr sz="2400" spc="-50" dirty="0">
                <a:solidFill>
                  <a:schemeClr val="tx1"/>
                </a:solidFill>
                <a:latin typeface="Century Gothic"/>
                <a:cs typeface="Century Gothic"/>
              </a:rPr>
              <a:t> </a:t>
            </a:r>
            <a:r>
              <a:rPr sz="2400" dirty="0">
                <a:solidFill>
                  <a:schemeClr val="tx1"/>
                </a:solidFill>
                <a:latin typeface="Century Gothic"/>
                <a:cs typeface="Century Gothic"/>
              </a:rPr>
              <a:t>başlanmış</a:t>
            </a:r>
            <a:r>
              <a:rPr sz="2400" spc="-90" dirty="0">
                <a:solidFill>
                  <a:schemeClr val="tx1"/>
                </a:solidFill>
                <a:latin typeface="Century Gothic"/>
                <a:cs typeface="Century Gothic"/>
              </a:rPr>
              <a:t> </a:t>
            </a:r>
            <a:r>
              <a:rPr sz="2400" dirty="0">
                <a:solidFill>
                  <a:schemeClr val="tx1"/>
                </a:solidFill>
                <a:latin typeface="Century Gothic"/>
                <a:cs typeface="Century Gothic"/>
              </a:rPr>
              <a:t>oral</a:t>
            </a:r>
            <a:r>
              <a:rPr sz="2400" spc="-45" dirty="0">
                <a:solidFill>
                  <a:schemeClr val="tx1"/>
                </a:solidFill>
                <a:latin typeface="Century Gothic"/>
                <a:cs typeface="Century Gothic"/>
              </a:rPr>
              <a:t> </a:t>
            </a:r>
            <a:r>
              <a:rPr sz="2400" dirty="0">
                <a:solidFill>
                  <a:schemeClr val="tx1"/>
                </a:solidFill>
                <a:latin typeface="Century Gothic"/>
                <a:cs typeface="Century Gothic"/>
              </a:rPr>
              <a:t>kontraseptif,</a:t>
            </a:r>
            <a:r>
              <a:rPr sz="2400" spc="-80" dirty="0">
                <a:solidFill>
                  <a:schemeClr val="tx1"/>
                </a:solidFill>
                <a:latin typeface="Century Gothic"/>
                <a:cs typeface="Century Gothic"/>
              </a:rPr>
              <a:t> </a:t>
            </a:r>
            <a:r>
              <a:rPr sz="2400" spc="-10" dirty="0">
                <a:solidFill>
                  <a:schemeClr val="tx1"/>
                </a:solidFill>
                <a:latin typeface="Century Gothic"/>
                <a:cs typeface="Century Gothic"/>
              </a:rPr>
              <a:t>postmenopozal</a:t>
            </a:r>
            <a:r>
              <a:rPr sz="2400" spc="-35" dirty="0">
                <a:solidFill>
                  <a:schemeClr val="tx1"/>
                </a:solidFill>
                <a:latin typeface="Century Gothic"/>
                <a:cs typeface="Century Gothic"/>
              </a:rPr>
              <a:t> </a:t>
            </a:r>
            <a:r>
              <a:rPr sz="2400" dirty="0">
                <a:solidFill>
                  <a:schemeClr val="tx1"/>
                </a:solidFill>
                <a:latin typeface="Century Gothic"/>
                <a:cs typeface="Century Gothic"/>
              </a:rPr>
              <a:t>hormon</a:t>
            </a:r>
            <a:r>
              <a:rPr sz="2400" spc="-50" dirty="0">
                <a:solidFill>
                  <a:schemeClr val="tx1"/>
                </a:solidFill>
                <a:latin typeface="Century Gothic"/>
                <a:cs typeface="Century Gothic"/>
              </a:rPr>
              <a:t> </a:t>
            </a:r>
            <a:r>
              <a:rPr sz="2400" spc="-10" dirty="0">
                <a:solidFill>
                  <a:schemeClr val="tx1"/>
                </a:solidFill>
                <a:latin typeface="Century Gothic"/>
                <a:cs typeface="Century Gothic"/>
              </a:rPr>
              <a:t>tedavisi</a:t>
            </a:r>
            <a:endParaRPr sz="2400" dirty="0">
              <a:solidFill>
                <a:schemeClr val="tx1"/>
              </a:solidFill>
              <a:latin typeface="Century Gothic"/>
              <a:cs typeface="Century Gothic"/>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6" name="object 2"/>
          <p:cNvSpPr txBox="1">
            <a:spLocks noGrp="1"/>
          </p:cNvSpPr>
          <p:nvPr>
            <p:ph type="title"/>
          </p:nvPr>
        </p:nvSpPr>
        <p:spPr>
          <a:xfrm>
            <a:off x="499363" y="258826"/>
            <a:ext cx="11193272" cy="810299"/>
          </a:xfrm>
          <a:prstGeom prst="rect">
            <a:avLst/>
          </a:prstGeom>
        </p:spPr>
        <p:txBody>
          <a:bodyPr vert="horz" wrap="square" lIns="0" tIns="192862" rIns="0" bIns="0" rtlCol="0">
            <a:spAutoFit/>
          </a:bodyPr>
          <a:lstStyle/>
          <a:p>
            <a:pPr marL="238125">
              <a:lnSpc>
                <a:spcPct val="100000"/>
              </a:lnSpc>
              <a:spcBef>
                <a:spcPts val="95"/>
              </a:spcBef>
            </a:pPr>
            <a:r>
              <a:rPr sz="4000" dirty="0">
                <a:solidFill>
                  <a:schemeClr val="tx1"/>
                </a:solidFill>
              </a:rPr>
              <a:t>Baş</a:t>
            </a:r>
            <a:r>
              <a:rPr sz="4000" spc="-120" dirty="0">
                <a:solidFill>
                  <a:schemeClr val="tx1"/>
                </a:solidFill>
              </a:rPr>
              <a:t> </a:t>
            </a:r>
            <a:r>
              <a:rPr sz="4000" dirty="0">
                <a:solidFill>
                  <a:schemeClr val="tx1"/>
                </a:solidFill>
              </a:rPr>
              <a:t>Ağrılı</a:t>
            </a:r>
            <a:r>
              <a:rPr sz="4000" spc="-105" dirty="0">
                <a:solidFill>
                  <a:schemeClr val="tx1"/>
                </a:solidFill>
              </a:rPr>
              <a:t> </a:t>
            </a:r>
            <a:r>
              <a:rPr sz="4000" dirty="0">
                <a:solidFill>
                  <a:schemeClr val="tx1"/>
                </a:solidFill>
              </a:rPr>
              <a:t>Hastaya</a:t>
            </a:r>
            <a:r>
              <a:rPr sz="4000" spc="-100" dirty="0">
                <a:solidFill>
                  <a:schemeClr val="tx1"/>
                </a:solidFill>
              </a:rPr>
              <a:t> </a:t>
            </a:r>
            <a:r>
              <a:rPr sz="4000" spc="-10" dirty="0">
                <a:solidFill>
                  <a:schemeClr val="tx1"/>
                </a:solidFill>
              </a:rPr>
              <a:t>Yaklaşım</a:t>
            </a:r>
            <a:endParaRPr sz="4000" dirty="0">
              <a:solidFill>
                <a:schemeClr val="tx1"/>
              </a:solidFill>
            </a:endParaRPr>
          </a:p>
        </p:txBody>
      </p:sp>
      <p:sp>
        <p:nvSpPr>
          <p:cNvPr id="1048697" name="object 3"/>
          <p:cNvSpPr txBox="1"/>
          <p:nvPr/>
        </p:nvSpPr>
        <p:spPr>
          <a:xfrm>
            <a:off x="1245819" y="1327251"/>
            <a:ext cx="10286365" cy="4151629"/>
          </a:xfrm>
          <a:prstGeom prst="rect">
            <a:avLst/>
          </a:prstGeom>
        </p:spPr>
        <p:txBody>
          <a:bodyPr vert="horz" wrap="square" lIns="0" tIns="139065" rIns="0" bIns="0" rtlCol="0">
            <a:spAutoFit/>
          </a:bodyPr>
          <a:lstStyle/>
          <a:p>
            <a:pPr marL="12700">
              <a:lnSpc>
                <a:spcPct val="100000"/>
              </a:lnSpc>
              <a:spcBef>
                <a:spcPts val="1095"/>
              </a:spcBef>
            </a:pPr>
            <a:r>
              <a:rPr sz="3200" b="1" dirty="0">
                <a:solidFill>
                  <a:schemeClr val="tx1"/>
                </a:solidFill>
                <a:latin typeface="Century Gothic"/>
                <a:cs typeface="Century Gothic"/>
              </a:rPr>
              <a:t>Uyku</a:t>
            </a:r>
            <a:r>
              <a:rPr sz="3200" b="1" spc="-85" dirty="0">
                <a:solidFill>
                  <a:schemeClr val="tx1"/>
                </a:solidFill>
                <a:latin typeface="Century Gothic"/>
                <a:cs typeface="Century Gothic"/>
              </a:rPr>
              <a:t> </a:t>
            </a:r>
            <a:r>
              <a:rPr sz="3200" b="1" spc="-10" dirty="0">
                <a:solidFill>
                  <a:schemeClr val="tx1"/>
                </a:solidFill>
                <a:latin typeface="Century Gothic"/>
                <a:cs typeface="Century Gothic"/>
              </a:rPr>
              <a:t>paterni</a:t>
            </a:r>
            <a:endParaRPr sz="3200" dirty="0">
              <a:solidFill>
                <a:schemeClr val="tx1"/>
              </a:solidFill>
              <a:latin typeface="Century Gothic"/>
              <a:cs typeface="Century Gothic"/>
            </a:endParaRPr>
          </a:p>
          <a:p>
            <a:pPr marL="12700">
              <a:lnSpc>
                <a:spcPct val="100000"/>
              </a:lnSpc>
              <a:spcBef>
                <a:spcPts val="994"/>
              </a:spcBef>
            </a:pPr>
            <a:r>
              <a:rPr sz="3200" b="1" dirty="0">
                <a:solidFill>
                  <a:schemeClr val="tx1"/>
                </a:solidFill>
                <a:latin typeface="Century Gothic"/>
                <a:cs typeface="Century Gothic"/>
              </a:rPr>
              <a:t>Gece</a:t>
            </a:r>
            <a:r>
              <a:rPr sz="3200" b="1" spc="-45" dirty="0">
                <a:solidFill>
                  <a:schemeClr val="tx1"/>
                </a:solidFill>
                <a:latin typeface="Century Gothic"/>
                <a:cs typeface="Century Gothic"/>
              </a:rPr>
              <a:t> </a:t>
            </a:r>
            <a:r>
              <a:rPr sz="3200" b="1" dirty="0">
                <a:solidFill>
                  <a:schemeClr val="tx1"/>
                </a:solidFill>
                <a:latin typeface="Century Gothic"/>
                <a:cs typeface="Century Gothic"/>
              </a:rPr>
              <a:t>ağrı</a:t>
            </a:r>
            <a:r>
              <a:rPr sz="3200" b="1" spc="-45" dirty="0">
                <a:solidFill>
                  <a:schemeClr val="tx1"/>
                </a:solidFill>
                <a:latin typeface="Century Gothic"/>
                <a:cs typeface="Century Gothic"/>
              </a:rPr>
              <a:t> </a:t>
            </a:r>
            <a:r>
              <a:rPr sz="3200" b="1" dirty="0">
                <a:solidFill>
                  <a:schemeClr val="tx1"/>
                </a:solidFill>
                <a:latin typeface="Century Gothic"/>
                <a:cs typeface="Century Gothic"/>
              </a:rPr>
              <a:t>ile</a:t>
            </a:r>
            <a:r>
              <a:rPr sz="3200" b="1" spc="-60" dirty="0">
                <a:solidFill>
                  <a:schemeClr val="tx1"/>
                </a:solidFill>
                <a:latin typeface="Century Gothic"/>
                <a:cs typeface="Century Gothic"/>
              </a:rPr>
              <a:t> </a:t>
            </a:r>
            <a:r>
              <a:rPr sz="3200" b="1" dirty="0">
                <a:solidFill>
                  <a:schemeClr val="tx1"/>
                </a:solidFill>
                <a:latin typeface="Century Gothic"/>
                <a:cs typeface="Century Gothic"/>
              </a:rPr>
              <a:t>uyanıyor</a:t>
            </a:r>
            <a:r>
              <a:rPr sz="3200" b="1" spc="-30" dirty="0">
                <a:solidFill>
                  <a:schemeClr val="tx1"/>
                </a:solidFill>
                <a:latin typeface="Century Gothic"/>
                <a:cs typeface="Century Gothic"/>
              </a:rPr>
              <a:t> </a:t>
            </a:r>
            <a:r>
              <a:rPr sz="3200" b="1" spc="-25" dirty="0">
                <a:solidFill>
                  <a:schemeClr val="tx1"/>
                </a:solidFill>
                <a:latin typeface="Century Gothic"/>
                <a:cs typeface="Century Gothic"/>
              </a:rPr>
              <a:t>mu?</a:t>
            </a:r>
            <a:endParaRPr sz="3200" dirty="0">
              <a:solidFill>
                <a:schemeClr val="tx1"/>
              </a:solidFill>
              <a:latin typeface="Century Gothic"/>
              <a:cs typeface="Century Gothic"/>
            </a:endParaRPr>
          </a:p>
          <a:p>
            <a:pPr marL="355600" marR="5080" indent="-343535">
              <a:lnSpc>
                <a:spcPct val="100000"/>
              </a:lnSpc>
              <a:spcBef>
                <a:spcPts val="1019"/>
              </a:spcBef>
              <a:buClr>
                <a:srgbClr val="89D0D5"/>
              </a:buClr>
              <a:buSzPct val="80000"/>
              <a:buFont typeface="Wingdings 3"/>
              <a:buChar char=""/>
              <a:tabLst>
                <a:tab pos="355600" algn="l"/>
              </a:tabLst>
            </a:pPr>
            <a:r>
              <a:rPr sz="2000" dirty="0">
                <a:solidFill>
                  <a:schemeClr val="tx1"/>
                </a:solidFill>
                <a:latin typeface="Century Gothic"/>
                <a:cs typeface="Century Gothic"/>
              </a:rPr>
              <a:t>Küme</a:t>
            </a:r>
            <a:r>
              <a:rPr sz="2000" spc="-45" dirty="0">
                <a:solidFill>
                  <a:schemeClr val="tx1"/>
                </a:solidFill>
                <a:latin typeface="Century Gothic"/>
                <a:cs typeface="Century Gothic"/>
              </a:rPr>
              <a:t> </a:t>
            </a:r>
            <a:r>
              <a:rPr sz="2000" dirty="0">
                <a:solidFill>
                  <a:schemeClr val="tx1"/>
                </a:solidFill>
                <a:latin typeface="Century Gothic"/>
                <a:cs typeface="Century Gothic"/>
              </a:rPr>
              <a:t>baş</a:t>
            </a:r>
            <a:r>
              <a:rPr sz="2000" spc="-25" dirty="0">
                <a:solidFill>
                  <a:schemeClr val="tx1"/>
                </a:solidFill>
                <a:latin typeface="Century Gothic"/>
                <a:cs typeface="Century Gothic"/>
              </a:rPr>
              <a:t> </a:t>
            </a:r>
            <a:r>
              <a:rPr sz="2000" dirty="0">
                <a:solidFill>
                  <a:schemeClr val="tx1"/>
                </a:solidFill>
                <a:latin typeface="Century Gothic"/>
                <a:cs typeface="Century Gothic"/>
              </a:rPr>
              <a:t>ağrısı</a:t>
            </a:r>
            <a:r>
              <a:rPr sz="2000" spc="-20" dirty="0">
                <a:solidFill>
                  <a:schemeClr val="tx1"/>
                </a:solidFill>
                <a:latin typeface="Century Gothic"/>
                <a:cs typeface="Century Gothic"/>
              </a:rPr>
              <a:t> </a:t>
            </a:r>
            <a:r>
              <a:rPr sz="2000" dirty="0">
                <a:solidFill>
                  <a:schemeClr val="tx1"/>
                </a:solidFill>
                <a:latin typeface="Century Gothic"/>
                <a:cs typeface="Century Gothic"/>
              </a:rPr>
              <a:t>sık</a:t>
            </a:r>
            <a:r>
              <a:rPr sz="2000" spc="-35" dirty="0">
                <a:solidFill>
                  <a:schemeClr val="tx1"/>
                </a:solidFill>
                <a:latin typeface="Century Gothic"/>
                <a:cs typeface="Century Gothic"/>
              </a:rPr>
              <a:t> </a:t>
            </a:r>
            <a:r>
              <a:rPr sz="2000" dirty="0">
                <a:solidFill>
                  <a:schemeClr val="tx1"/>
                </a:solidFill>
                <a:latin typeface="Century Gothic"/>
                <a:cs typeface="Century Gothic"/>
              </a:rPr>
              <a:t>olarak,</a:t>
            </a:r>
            <a:r>
              <a:rPr sz="2000" spc="-40" dirty="0">
                <a:solidFill>
                  <a:schemeClr val="tx1"/>
                </a:solidFill>
                <a:latin typeface="Century Gothic"/>
                <a:cs typeface="Century Gothic"/>
              </a:rPr>
              <a:t> </a:t>
            </a:r>
            <a:r>
              <a:rPr sz="2000" dirty="0">
                <a:solidFill>
                  <a:schemeClr val="tx1"/>
                </a:solidFill>
                <a:latin typeface="Century Gothic"/>
                <a:cs typeface="Century Gothic"/>
              </a:rPr>
              <a:t>hipnik</a:t>
            </a:r>
            <a:r>
              <a:rPr sz="2000" spc="-25" dirty="0">
                <a:solidFill>
                  <a:schemeClr val="tx1"/>
                </a:solidFill>
                <a:latin typeface="Century Gothic"/>
                <a:cs typeface="Century Gothic"/>
              </a:rPr>
              <a:t> </a:t>
            </a:r>
            <a:r>
              <a:rPr sz="2000" dirty="0">
                <a:solidFill>
                  <a:schemeClr val="tx1"/>
                </a:solidFill>
                <a:latin typeface="Century Gothic"/>
                <a:cs typeface="Century Gothic"/>
              </a:rPr>
              <a:t>başağrısı</a:t>
            </a:r>
            <a:r>
              <a:rPr sz="2000" spc="-35" dirty="0">
                <a:solidFill>
                  <a:schemeClr val="tx1"/>
                </a:solidFill>
                <a:latin typeface="Century Gothic"/>
                <a:cs typeface="Century Gothic"/>
              </a:rPr>
              <a:t> </a:t>
            </a:r>
            <a:r>
              <a:rPr sz="2000" dirty="0">
                <a:solidFill>
                  <a:schemeClr val="tx1"/>
                </a:solidFill>
                <a:latin typeface="Century Gothic"/>
                <a:cs typeface="Century Gothic"/>
              </a:rPr>
              <a:t>ise</a:t>
            </a:r>
            <a:r>
              <a:rPr sz="2000" spc="-20" dirty="0">
                <a:solidFill>
                  <a:schemeClr val="tx1"/>
                </a:solidFill>
                <a:latin typeface="Century Gothic"/>
                <a:cs typeface="Century Gothic"/>
              </a:rPr>
              <a:t> </a:t>
            </a:r>
            <a:r>
              <a:rPr sz="2000" dirty="0">
                <a:solidFill>
                  <a:schemeClr val="tx1"/>
                </a:solidFill>
                <a:latin typeface="Century Gothic"/>
                <a:cs typeface="Century Gothic"/>
              </a:rPr>
              <a:t>tipik</a:t>
            </a:r>
            <a:r>
              <a:rPr sz="2000" spc="-35" dirty="0">
                <a:solidFill>
                  <a:schemeClr val="tx1"/>
                </a:solidFill>
                <a:latin typeface="Century Gothic"/>
                <a:cs typeface="Century Gothic"/>
              </a:rPr>
              <a:t> </a:t>
            </a:r>
            <a:r>
              <a:rPr sz="2000" dirty="0">
                <a:solidFill>
                  <a:schemeClr val="tx1"/>
                </a:solidFill>
                <a:latin typeface="Century Gothic"/>
                <a:cs typeface="Century Gothic"/>
              </a:rPr>
              <a:t>olarak</a:t>
            </a:r>
            <a:r>
              <a:rPr sz="2000" spc="-40" dirty="0">
                <a:solidFill>
                  <a:schemeClr val="tx1"/>
                </a:solidFill>
                <a:latin typeface="Century Gothic"/>
                <a:cs typeface="Century Gothic"/>
              </a:rPr>
              <a:t> </a:t>
            </a:r>
            <a:r>
              <a:rPr sz="2000" dirty="0">
                <a:solidFill>
                  <a:schemeClr val="tx1"/>
                </a:solidFill>
                <a:latin typeface="Century Gothic"/>
                <a:cs typeface="Century Gothic"/>
              </a:rPr>
              <a:t>her</a:t>
            </a:r>
            <a:r>
              <a:rPr sz="2000" spc="-25" dirty="0">
                <a:solidFill>
                  <a:schemeClr val="tx1"/>
                </a:solidFill>
                <a:latin typeface="Century Gothic"/>
                <a:cs typeface="Century Gothic"/>
              </a:rPr>
              <a:t> </a:t>
            </a:r>
            <a:r>
              <a:rPr sz="2000" dirty="0">
                <a:solidFill>
                  <a:schemeClr val="tx1"/>
                </a:solidFill>
                <a:latin typeface="Century Gothic"/>
                <a:cs typeface="Century Gothic"/>
              </a:rPr>
              <a:t>gece</a:t>
            </a:r>
            <a:r>
              <a:rPr sz="2000" spc="-10" dirty="0">
                <a:solidFill>
                  <a:schemeClr val="tx1"/>
                </a:solidFill>
                <a:latin typeface="Century Gothic"/>
                <a:cs typeface="Century Gothic"/>
              </a:rPr>
              <a:t> </a:t>
            </a:r>
            <a:r>
              <a:rPr sz="2000" dirty="0">
                <a:solidFill>
                  <a:schemeClr val="tx1"/>
                </a:solidFill>
                <a:latin typeface="Century Gothic"/>
                <a:cs typeface="Century Gothic"/>
              </a:rPr>
              <a:t>aynı</a:t>
            </a:r>
            <a:r>
              <a:rPr sz="2000" spc="-20" dirty="0">
                <a:solidFill>
                  <a:schemeClr val="tx1"/>
                </a:solidFill>
                <a:latin typeface="Century Gothic"/>
                <a:cs typeface="Century Gothic"/>
              </a:rPr>
              <a:t> </a:t>
            </a:r>
            <a:r>
              <a:rPr sz="2000" spc="-10" dirty="0">
                <a:solidFill>
                  <a:schemeClr val="tx1"/>
                </a:solidFill>
                <a:latin typeface="Century Gothic"/>
                <a:cs typeface="Century Gothic"/>
              </a:rPr>
              <a:t>zamanda uyandırır.</a:t>
            </a:r>
            <a:endParaRPr sz="2000" dirty="0">
              <a:solidFill>
                <a:schemeClr val="tx1"/>
              </a:solidFill>
              <a:latin typeface="Century Gothic"/>
              <a:cs typeface="Century Gothic"/>
            </a:endParaRPr>
          </a:p>
          <a:p>
            <a:pPr marL="354965" indent="-342265">
              <a:lnSpc>
                <a:spcPct val="100000"/>
              </a:lnSpc>
              <a:spcBef>
                <a:spcPts val="1000"/>
              </a:spcBef>
              <a:buClr>
                <a:srgbClr val="89D0D5"/>
              </a:buClr>
              <a:buSzPct val="80000"/>
              <a:buFont typeface="Wingdings 3"/>
              <a:buChar char=""/>
              <a:tabLst>
                <a:tab pos="354965" algn="l"/>
              </a:tabLst>
            </a:pPr>
            <a:r>
              <a:rPr sz="2000" dirty="0">
                <a:solidFill>
                  <a:schemeClr val="tx1"/>
                </a:solidFill>
                <a:latin typeface="Century Gothic"/>
                <a:cs typeface="Century Gothic"/>
              </a:rPr>
              <a:t>Migren</a:t>
            </a:r>
            <a:r>
              <a:rPr sz="2000" spc="-10" dirty="0">
                <a:solidFill>
                  <a:schemeClr val="tx1"/>
                </a:solidFill>
                <a:latin typeface="Century Gothic"/>
                <a:cs typeface="Century Gothic"/>
              </a:rPr>
              <a:t> </a:t>
            </a:r>
            <a:r>
              <a:rPr sz="2000" dirty="0">
                <a:solidFill>
                  <a:schemeClr val="tx1"/>
                </a:solidFill>
                <a:latin typeface="Century Gothic"/>
                <a:cs typeface="Century Gothic"/>
              </a:rPr>
              <a:t>baş</a:t>
            </a:r>
            <a:r>
              <a:rPr sz="2000" spc="-25" dirty="0">
                <a:solidFill>
                  <a:schemeClr val="tx1"/>
                </a:solidFill>
                <a:latin typeface="Century Gothic"/>
                <a:cs typeface="Century Gothic"/>
              </a:rPr>
              <a:t> </a:t>
            </a:r>
            <a:r>
              <a:rPr sz="2000" dirty="0">
                <a:solidFill>
                  <a:schemeClr val="tx1"/>
                </a:solidFill>
                <a:latin typeface="Century Gothic"/>
                <a:cs typeface="Century Gothic"/>
              </a:rPr>
              <a:t>ağrısı</a:t>
            </a:r>
            <a:r>
              <a:rPr sz="2000" spc="-20" dirty="0">
                <a:solidFill>
                  <a:schemeClr val="tx1"/>
                </a:solidFill>
                <a:latin typeface="Century Gothic"/>
                <a:cs typeface="Century Gothic"/>
              </a:rPr>
              <a:t> </a:t>
            </a:r>
            <a:r>
              <a:rPr sz="2000" dirty="0">
                <a:solidFill>
                  <a:schemeClr val="tx1"/>
                </a:solidFill>
                <a:latin typeface="Century Gothic"/>
                <a:cs typeface="Century Gothic"/>
              </a:rPr>
              <a:t>genellikle</a:t>
            </a:r>
            <a:r>
              <a:rPr sz="2000" spc="-55" dirty="0">
                <a:solidFill>
                  <a:schemeClr val="tx1"/>
                </a:solidFill>
                <a:latin typeface="Century Gothic"/>
                <a:cs typeface="Century Gothic"/>
              </a:rPr>
              <a:t> </a:t>
            </a:r>
            <a:r>
              <a:rPr sz="2000" dirty="0">
                <a:solidFill>
                  <a:schemeClr val="tx1"/>
                </a:solidFill>
                <a:latin typeface="Century Gothic"/>
                <a:cs typeface="Century Gothic"/>
              </a:rPr>
              <a:t>uyanıkken</a:t>
            </a:r>
            <a:r>
              <a:rPr sz="2000" spc="-60" dirty="0">
                <a:solidFill>
                  <a:schemeClr val="tx1"/>
                </a:solidFill>
                <a:latin typeface="Century Gothic"/>
                <a:cs typeface="Century Gothic"/>
              </a:rPr>
              <a:t> </a:t>
            </a:r>
            <a:r>
              <a:rPr sz="2000" dirty="0">
                <a:solidFill>
                  <a:schemeClr val="tx1"/>
                </a:solidFill>
                <a:latin typeface="Century Gothic"/>
                <a:cs typeface="Century Gothic"/>
              </a:rPr>
              <a:t>başlar,</a:t>
            </a:r>
            <a:r>
              <a:rPr sz="2000" spc="-30" dirty="0">
                <a:solidFill>
                  <a:schemeClr val="tx1"/>
                </a:solidFill>
                <a:latin typeface="Century Gothic"/>
                <a:cs typeface="Century Gothic"/>
              </a:rPr>
              <a:t> </a:t>
            </a:r>
            <a:r>
              <a:rPr sz="2000" dirty="0">
                <a:solidFill>
                  <a:schemeClr val="tx1"/>
                </a:solidFill>
                <a:latin typeface="Century Gothic"/>
                <a:cs typeface="Century Gothic"/>
              </a:rPr>
              <a:t>uyku</a:t>
            </a:r>
            <a:r>
              <a:rPr sz="2000" spc="-40" dirty="0">
                <a:solidFill>
                  <a:schemeClr val="tx1"/>
                </a:solidFill>
                <a:latin typeface="Century Gothic"/>
                <a:cs typeface="Century Gothic"/>
              </a:rPr>
              <a:t> </a:t>
            </a:r>
            <a:r>
              <a:rPr sz="2000" dirty="0">
                <a:solidFill>
                  <a:schemeClr val="tx1"/>
                </a:solidFill>
                <a:latin typeface="Century Gothic"/>
                <a:cs typeface="Century Gothic"/>
              </a:rPr>
              <a:t>ile</a:t>
            </a:r>
            <a:r>
              <a:rPr sz="2000" spc="-20" dirty="0">
                <a:solidFill>
                  <a:schemeClr val="tx1"/>
                </a:solidFill>
                <a:latin typeface="Century Gothic"/>
                <a:cs typeface="Century Gothic"/>
              </a:rPr>
              <a:t> </a:t>
            </a:r>
            <a:r>
              <a:rPr sz="2000" dirty="0">
                <a:solidFill>
                  <a:schemeClr val="tx1"/>
                </a:solidFill>
                <a:latin typeface="Century Gothic"/>
                <a:cs typeface="Century Gothic"/>
              </a:rPr>
              <a:t>düzelme</a:t>
            </a:r>
            <a:r>
              <a:rPr sz="2000" spc="-35" dirty="0">
                <a:solidFill>
                  <a:schemeClr val="tx1"/>
                </a:solidFill>
                <a:latin typeface="Century Gothic"/>
                <a:cs typeface="Century Gothic"/>
              </a:rPr>
              <a:t> </a:t>
            </a:r>
            <a:r>
              <a:rPr sz="2000" spc="-10" dirty="0">
                <a:solidFill>
                  <a:schemeClr val="tx1"/>
                </a:solidFill>
                <a:latin typeface="Century Gothic"/>
                <a:cs typeface="Century Gothic"/>
              </a:rPr>
              <a:t>eğilimindedir</a:t>
            </a:r>
            <a:endParaRPr sz="2000" dirty="0">
              <a:solidFill>
                <a:schemeClr val="tx1"/>
              </a:solidFill>
              <a:latin typeface="Century Gothic"/>
              <a:cs typeface="Century Gothic"/>
            </a:endParaRPr>
          </a:p>
          <a:p>
            <a:pPr marL="354965" indent="-342265">
              <a:lnSpc>
                <a:spcPct val="100000"/>
              </a:lnSpc>
              <a:spcBef>
                <a:spcPts val="994"/>
              </a:spcBef>
              <a:buClr>
                <a:srgbClr val="89D0D5"/>
              </a:buClr>
              <a:buSzPct val="80000"/>
              <a:buFont typeface="Wingdings 3"/>
              <a:buChar char=""/>
              <a:tabLst>
                <a:tab pos="354965" algn="l"/>
              </a:tabLst>
            </a:pPr>
            <a:r>
              <a:rPr sz="2000" dirty="0">
                <a:solidFill>
                  <a:schemeClr val="tx1"/>
                </a:solidFill>
                <a:latin typeface="Century Gothic"/>
                <a:cs typeface="Century Gothic"/>
              </a:rPr>
              <a:t>Kronik</a:t>
            </a:r>
            <a:r>
              <a:rPr sz="2000" spc="-10" dirty="0">
                <a:solidFill>
                  <a:schemeClr val="tx1"/>
                </a:solidFill>
                <a:latin typeface="Century Gothic"/>
                <a:cs typeface="Century Gothic"/>
              </a:rPr>
              <a:t> </a:t>
            </a:r>
            <a:r>
              <a:rPr sz="2000" dirty="0">
                <a:solidFill>
                  <a:schemeClr val="tx1"/>
                </a:solidFill>
                <a:latin typeface="Century Gothic"/>
                <a:cs typeface="Century Gothic"/>
              </a:rPr>
              <a:t>gerilim</a:t>
            </a:r>
            <a:r>
              <a:rPr sz="2000" spc="-25" dirty="0">
                <a:solidFill>
                  <a:schemeClr val="tx1"/>
                </a:solidFill>
                <a:latin typeface="Century Gothic"/>
                <a:cs typeface="Century Gothic"/>
              </a:rPr>
              <a:t> </a:t>
            </a:r>
            <a:r>
              <a:rPr sz="2000" dirty="0">
                <a:solidFill>
                  <a:schemeClr val="tx1"/>
                </a:solidFill>
                <a:latin typeface="Century Gothic"/>
                <a:cs typeface="Century Gothic"/>
              </a:rPr>
              <a:t>tipi</a:t>
            </a:r>
            <a:r>
              <a:rPr sz="2000" spc="-40" dirty="0">
                <a:solidFill>
                  <a:schemeClr val="tx1"/>
                </a:solidFill>
                <a:latin typeface="Century Gothic"/>
                <a:cs typeface="Century Gothic"/>
              </a:rPr>
              <a:t> </a:t>
            </a:r>
            <a:r>
              <a:rPr sz="2000" dirty="0">
                <a:solidFill>
                  <a:schemeClr val="tx1"/>
                </a:solidFill>
                <a:latin typeface="Century Gothic"/>
                <a:cs typeface="Century Gothic"/>
              </a:rPr>
              <a:t>baş</a:t>
            </a:r>
            <a:r>
              <a:rPr sz="2000" spc="-25" dirty="0">
                <a:solidFill>
                  <a:schemeClr val="tx1"/>
                </a:solidFill>
                <a:latin typeface="Century Gothic"/>
                <a:cs typeface="Century Gothic"/>
              </a:rPr>
              <a:t> </a:t>
            </a:r>
            <a:r>
              <a:rPr sz="2000" dirty="0">
                <a:solidFill>
                  <a:schemeClr val="tx1"/>
                </a:solidFill>
                <a:latin typeface="Century Gothic"/>
                <a:cs typeface="Century Gothic"/>
              </a:rPr>
              <a:t>ağrısı</a:t>
            </a:r>
            <a:r>
              <a:rPr sz="2000" spc="-30" dirty="0">
                <a:solidFill>
                  <a:schemeClr val="tx1"/>
                </a:solidFill>
                <a:latin typeface="Century Gothic"/>
                <a:cs typeface="Century Gothic"/>
              </a:rPr>
              <a:t> </a:t>
            </a:r>
            <a:r>
              <a:rPr sz="2000" dirty="0">
                <a:solidFill>
                  <a:schemeClr val="tx1"/>
                </a:solidFill>
                <a:latin typeface="Century Gothic"/>
                <a:cs typeface="Century Gothic"/>
              </a:rPr>
              <a:t>olan</a:t>
            </a:r>
            <a:r>
              <a:rPr sz="2000" spc="-25" dirty="0">
                <a:solidFill>
                  <a:schemeClr val="tx1"/>
                </a:solidFill>
                <a:latin typeface="Century Gothic"/>
                <a:cs typeface="Century Gothic"/>
              </a:rPr>
              <a:t> </a:t>
            </a:r>
            <a:r>
              <a:rPr sz="2000" dirty="0">
                <a:solidFill>
                  <a:schemeClr val="tx1"/>
                </a:solidFill>
                <a:latin typeface="Century Gothic"/>
                <a:cs typeface="Century Gothic"/>
              </a:rPr>
              <a:t>hasta</a:t>
            </a:r>
            <a:r>
              <a:rPr sz="2000" spc="-50" dirty="0">
                <a:solidFill>
                  <a:schemeClr val="tx1"/>
                </a:solidFill>
                <a:latin typeface="Century Gothic"/>
                <a:cs typeface="Century Gothic"/>
              </a:rPr>
              <a:t> </a:t>
            </a:r>
            <a:r>
              <a:rPr sz="2000" dirty="0">
                <a:solidFill>
                  <a:schemeClr val="tx1"/>
                </a:solidFill>
                <a:latin typeface="Century Gothic"/>
                <a:cs typeface="Century Gothic"/>
              </a:rPr>
              <a:t>sık</a:t>
            </a:r>
            <a:r>
              <a:rPr sz="2000" spc="-35" dirty="0">
                <a:solidFill>
                  <a:schemeClr val="tx1"/>
                </a:solidFill>
                <a:latin typeface="Century Gothic"/>
                <a:cs typeface="Century Gothic"/>
              </a:rPr>
              <a:t> </a:t>
            </a:r>
            <a:r>
              <a:rPr sz="2000" dirty="0">
                <a:solidFill>
                  <a:schemeClr val="tx1"/>
                </a:solidFill>
                <a:latin typeface="Century Gothic"/>
                <a:cs typeface="Century Gothic"/>
              </a:rPr>
              <a:t>sık</a:t>
            </a:r>
            <a:r>
              <a:rPr sz="2000" spc="-35" dirty="0">
                <a:solidFill>
                  <a:schemeClr val="tx1"/>
                </a:solidFill>
                <a:latin typeface="Century Gothic"/>
                <a:cs typeface="Century Gothic"/>
              </a:rPr>
              <a:t> </a:t>
            </a:r>
            <a:r>
              <a:rPr sz="2000" dirty="0">
                <a:solidFill>
                  <a:schemeClr val="tx1"/>
                </a:solidFill>
                <a:latin typeface="Century Gothic"/>
                <a:cs typeface="Century Gothic"/>
              </a:rPr>
              <a:t>ve</a:t>
            </a:r>
            <a:r>
              <a:rPr sz="2000" spc="-35" dirty="0">
                <a:solidFill>
                  <a:schemeClr val="tx1"/>
                </a:solidFill>
                <a:latin typeface="Century Gothic"/>
                <a:cs typeface="Century Gothic"/>
              </a:rPr>
              <a:t> </a:t>
            </a:r>
            <a:r>
              <a:rPr sz="2000" dirty="0">
                <a:solidFill>
                  <a:schemeClr val="tx1"/>
                </a:solidFill>
                <a:latin typeface="Century Gothic"/>
                <a:cs typeface="Century Gothic"/>
              </a:rPr>
              <a:t>erken</a:t>
            </a:r>
            <a:r>
              <a:rPr sz="2000" spc="-35" dirty="0">
                <a:solidFill>
                  <a:schemeClr val="tx1"/>
                </a:solidFill>
                <a:latin typeface="Century Gothic"/>
                <a:cs typeface="Century Gothic"/>
              </a:rPr>
              <a:t> </a:t>
            </a:r>
            <a:r>
              <a:rPr sz="2000" spc="-10" dirty="0">
                <a:solidFill>
                  <a:schemeClr val="tx1"/>
                </a:solidFill>
                <a:latin typeface="Century Gothic"/>
                <a:cs typeface="Century Gothic"/>
              </a:rPr>
              <a:t>uyanır.</a:t>
            </a:r>
            <a:endParaRPr sz="2000" dirty="0">
              <a:solidFill>
                <a:schemeClr val="tx1"/>
              </a:solidFill>
              <a:latin typeface="Century Gothic"/>
              <a:cs typeface="Century Gothic"/>
            </a:endParaRPr>
          </a:p>
          <a:p>
            <a:pPr marL="354965" indent="-342265">
              <a:lnSpc>
                <a:spcPct val="100000"/>
              </a:lnSpc>
              <a:spcBef>
                <a:spcPts val="1005"/>
              </a:spcBef>
              <a:buClr>
                <a:srgbClr val="89D0D5"/>
              </a:buClr>
              <a:buSzPct val="80000"/>
              <a:buFont typeface="Wingdings 3"/>
              <a:buChar char=""/>
              <a:tabLst>
                <a:tab pos="354965" algn="l"/>
              </a:tabLst>
            </a:pPr>
            <a:r>
              <a:rPr sz="2000" dirty="0">
                <a:solidFill>
                  <a:schemeClr val="tx1"/>
                </a:solidFill>
                <a:latin typeface="Century Gothic"/>
                <a:cs typeface="Century Gothic"/>
              </a:rPr>
              <a:t>Anksiyete</a:t>
            </a:r>
            <a:r>
              <a:rPr sz="2000" spc="-60" dirty="0">
                <a:solidFill>
                  <a:schemeClr val="tx1"/>
                </a:solidFill>
                <a:latin typeface="Century Gothic"/>
                <a:cs typeface="Century Gothic"/>
              </a:rPr>
              <a:t> </a:t>
            </a:r>
            <a:r>
              <a:rPr sz="2000" dirty="0">
                <a:solidFill>
                  <a:schemeClr val="tx1"/>
                </a:solidFill>
                <a:latin typeface="Century Gothic"/>
                <a:cs typeface="Century Gothic"/>
              </a:rPr>
              <a:t>ile</a:t>
            </a:r>
            <a:r>
              <a:rPr sz="2000" spc="-40" dirty="0">
                <a:solidFill>
                  <a:schemeClr val="tx1"/>
                </a:solidFill>
                <a:latin typeface="Century Gothic"/>
                <a:cs typeface="Century Gothic"/>
              </a:rPr>
              <a:t> </a:t>
            </a:r>
            <a:r>
              <a:rPr sz="2000" dirty="0">
                <a:solidFill>
                  <a:schemeClr val="tx1"/>
                </a:solidFill>
                <a:latin typeface="Century Gothic"/>
                <a:cs typeface="Century Gothic"/>
              </a:rPr>
              <a:t>ilişkili</a:t>
            </a:r>
            <a:r>
              <a:rPr sz="2000" spc="-45" dirty="0">
                <a:solidFill>
                  <a:schemeClr val="tx1"/>
                </a:solidFill>
                <a:latin typeface="Century Gothic"/>
                <a:cs typeface="Century Gothic"/>
              </a:rPr>
              <a:t> </a:t>
            </a:r>
            <a:r>
              <a:rPr sz="2000" dirty="0">
                <a:solidFill>
                  <a:schemeClr val="tx1"/>
                </a:solidFill>
                <a:latin typeface="Century Gothic"/>
                <a:cs typeface="Century Gothic"/>
              </a:rPr>
              <a:t>baş</a:t>
            </a:r>
            <a:r>
              <a:rPr sz="2000" spc="-40" dirty="0">
                <a:solidFill>
                  <a:schemeClr val="tx1"/>
                </a:solidFill>
                <a:latin typeface="Century Gothic"/>
                <a:cs typeface="Century Gothic"/>
              </a:rPr>
              <a:t> </a:t>
            </a:r>
            <a:r>
              <a:rPr sz="2000" dirty="0">
                <a:solidFill>
                  <a:schemeClr val="tx1"/>
                </a:solidFill>
                <a:latin typeface="Century Gothic"/>
                <a:cs typeface="Century Gothic"/>
              </a:rPr>
              <a:t>ağrısında</a:t>
            </a:r>
            <a:r>
              <a:rPr sz="2000" spc="-45" dirty="0">
                <a:solidFill>
                  <a:schemeClr val="tx1"/>
                </a:solidFill>
                <a:latin typeface="Century Gothic"/>
                <a:cs typeface="Century Gothic"/>
              </a:rPr>
              <a:t> </a:t>
            </a:r>
            <a:r>
              <a:rPr sz="2000" dirty="0">
                <a:solidFill>
                  <a:schemeClr val="tx1"/>
                </a:solidFill>
                <a:latin typeface="Century Gothic"/>
                <a:cs typeface="Century Gothic"/>
              </a:rPr>
              <a:t>hasta</a:t>
            </a:r>
            <a:r>
              <a:rPr sz="2000" spc="-65" dirty="0">
                <a:solidFill>
                  <a:schemeClr val="tx1"/>
                </a:solidFill>
                <a:latin typeface="Century Gothic"/>
                <a:cs typeface="Century Gothic"/>
              </a:rPr>
              <a:t> </a:t>
            </a:r>
            <a:r>
              <a:rPr sz="2000" dirty="0">
                <a:solidFill>
                  <a:schemeClr val="tx1"/>
                </a:solidFill>
                <a:latin typeface="Century Gothic"/>
                <a:cs typeface="Century Gothic"/>
              </a:rPr>
              <a:t>uykuya</a:t>
            </a:r>
            <a:r>
              <a:rPr sz="2000" spc="-60" dirty="0">
                <a:solidFill>
                  <a:schemeClr val="tx1"/>
                </a:solidFill>
                <a:latin typeface="Century Gothic"/>
                <a:cs typeface="Century Gothic"/>
              </a:rPr>
              <a:t> </a:t>
            </a:r>
            <a:r>
              <a:rPr sz="2000" dirty="0">
                <a:solidFill>
                  <a:schemeClr val="tx1"/>
                </a:solidFill>
                <a:latin typeface="Century Gothic"/>
                <a:cs typeface="Century Gothic"/>
              </a:rPr>
              <a:t>dalmakta</a:t>
            </a:r>
            <a:r>
              <a:rPr sz="2000" spc="-75" dirty="0">
                <a:solidFill>
                  <a:schemeClr val="tx1"/>
                </a:solidFill>
                <a:latin typeface="Century Gothic"/>
                <a:cs typeface="Century Gothic"/>
              </a:rPr>
              <a:t> </a:t>
            </a:r>
            <a:r>
              <a:rPr sz="2000" dirty="0">
                <a:solidFill>
                  <a:schemeClr val="tx1"/>
                </a:solidFill>
                <a:latin typeface="Century Gothic"/>
                <a:cs typeface="Century Gothic"/>
              </a:rPr>
              <a:t>zorluk</a:t>
            </a:r>
            <a:r>
              <a:rPr sz="2000" spc="-45" dirty="0">
                <a:solidFill>
                  <a:schemeClr val="tx1"/>
                </a:solidFill>
                <a:latin typeface="Century Gothic"/>
                <a:cs typeface="Century Gothic"/>
              </a:rPr>
              <a:t> </a:t>
            </a:r>
            <a:r>
              <a:rPr sz="2000" spc="-10" dirty="0">
                <a:solidFill>
                  <a:schemeClr val="tx1"/>
                </a:solidFill>
                <a:latin typeface="Century Gothic"/>
                <a:cs typeface="Century Gothic"/>
              </a:rPr>
              <a:t>çeker.</a:t>
            </a:r>
            <a:endParaRPr sz="2000" dirty="0">
              <a:solidFill>
                <a:schemeClr val="tx1"/>
              </a:solidFill>
              <a:latin typeface="Century Gothic"/>
              <a:cs typeface="Century Gothic"/>
            </a:endParaRPr>
          </a:p>
          <a:p>
            <a:pPr marL="354965" indent="-342265">
              <a:lnSpc>
                <a:spcPct val="100000"/>
              </a:lnSpc>
              <a:spcBef>
                <a:spcPts val="1000"/>
              </a:spcBef>
              <a:buClr>
                <a:srgbClr val="89D0D5"/>
              </a:buClr>
              <a:buSzPct val="80000"/>
              <a:buFont typeface="Wingdings 3"/>
              <a:buChar char=""/>
              <a:tabLst>
                <a:tab pos="354965" algn="l"/>
              </a:tabLst>
            </a:pPr>
            <a:r>
              <a:rPr sz="2000" dirty="0">
                <a:solidFill>
                  <a:schemeClr val="tx1"/>
                </a:solidFill>
                <a:latin typeface="Century Gothic"/>
                <a:cs typeface="Century Gothic"/>
              </a:rPr>
              <a:t>Hipertansiyon</a:t>
            </a:r>
            <a:r>
              <a:rPr sz="2000" spc="-45" dirty="0">
                <a:solidFill>
                  <a:schemeClr val="tx1"/>
                </a:solidFill>
                <a:latin typeface="Century Gothic"/>
                <a:cs typeface="Century Gothic"/>
              </a:rPr>
              <a:t> </a:t>
            </a:r>
            <a:r>
              <a:rPr sz="2000" dirty="0">
                <a:solidFill>
                  <a:schemeClr val="tx1"/>
                </a:solidFill>
                <a:latin typeface="Century Gothic"/>
                <a:cs typeface="Century Gothic"/>
              </a:rPr>
              <a:t>ağrısı</a:t>
            </a:r>
            <a:r>
              <a:rPr sz="2000" spc="-25" dirty="0">
                <a:solidFill>
                  <a:schemeClr val="tx1"/>
                </a:solidFill>
                <a:latin typeface="Century Gothic"/>
                <a:cs typeface="Century Gothic"/>
              </a:rPr>
              <a:t> </a:t>
            </a:r>
            <a:r>
              <a:rPr sz="2000" dirty="0">
                <a:solidFill>
                  <a:schemeClr val="tx1"/>
                </a:solidFill>
                <a:latin typeface="Century Gothic"/>
                <a:cs typeface="Century Gothic"/>
              </a:rPr>
              <a:t>uyanırken</a:t>
            </a:r>
            <a:r>
              <a:rPr sz="2000" spc="-50" dirty="0">
                <a:solidFill>
                  <a:schemeClr val="tx1"/>
                </a:solidFill>
                <a:latin typeface="Century Gothic"/>
                <a:cs typeface="Century Gothic"/>
              </a:rPr>
              <a:t> </a:t>
            </a:r>
            <a:r>
              <a:rPr sz="2000" dirty="0">
                <a:solidFill>
                  <a:schemeClr val="tx1"/>
                </a:solidFill>
                <a:latin typeface="Century Gothic"/>
                <a:cs typeface="Century Gothic"/>
              </a:rPr>
              <a:t>olur</a:t>
            </a:r>
            <a:r>
              <a:rPr sz="2000" spc="-45" dirty="0">
                <a:solidFill>
                  <a:schemeClr val="tx1"/>
                </a:solidFill>
                <a:latin typeface="Century Gothic"/>
                <a:cs typeface="Century Gothic"/>
              </a:rPr>
              <a:t> </a:t>
            </a:r>
            <a:r>
              <a:rPr sz="2000" dirty="0">
                <a:solidFill>
                  <a:schemeClr val="tx1"/>
                </a:solidFill>
                <a:latin typeface="Century Gothic"/>
                <a:cs typeface="Century Gothic"/>
              </a:rPr>
              <a:t>ve</a:t>
            </a:r>
            <a:r>
              <a:rPr sz="2000" spc="-40" dirty="0">
                <a:solidFill>
                  <a:schemeClr val="tx1"/>
                </a:solidFill>
                <a:latin typeface="Century Gothic"/>
                <a:cs typeface="Century Gothic"/>
              </a:rPr>
              <a:t> </a:t>
            </a:r>
            <a:r>
              <a:rPr sz="2000" dirty="0">
                <a:solidFill>
                  <a:schemeClr val="tx1"/>
                </a:solidFill>
                <a:latin typeface="Century Gothic"/>
                <a:cs typeface="Century Gothic"/>
              </a:rPr>
              <a:t>gün</a:t>
            </a:r>
            <a:r>
              <a:rPr sz="2000" spc="-15" dirty="0">
                <a:solidFill>
                  <a:schemeClr val="tx1"/>
                </a:solidFill>
                <a:latin typeface="Century Gothic"/>
                <a:cs typeface="Century Gothic"/>
              </a:rPr>
              <a:t> </a:t>
            </a:r>
            <a:r>
              <a:rPr sz="2000" dirty="0">
                <a:solidFill>
                  <a:schemeClr val="tx1"/>
                </a:solidFill>
                <a:latin typeface="Century Gothic"/>
                <a:cs typeface="Century Gothic"/>
              </a:rPr>
              <a:t>ilerledikçe</a:t>
            </a:r>
            <a:r>
              <a:rPr sz="2000" spc="-45" dirty="0">
                <a:solidFill>
                  <a:schemeClr val="tx1"/>
                </a:solidFill>
                <a:latin typeface="Century Gothic"/>
                <a:cs typeface="Century Gothic"/>
              </a:rPr>
              <a:t> </a:t>
            </a:r>
            <a:r>
              <a:rPr sz="2000" spc="-10" dirty="0">
                <a:solidFill>
                  <a:schemeClr val="tx1"/>
                </a:solidFill>
                <a:latin typeface="Century Gothic"/>
                <a:cs typeface="Century Gothic"/>
              </a:rPr>
              <a:t>azalır.</a:t>
            </a:r>
            <a:endParaRPr sz="2000" dirty="0">
              <a:solidFill>
                <a:schemeClr val="tx1"/>
              </a:solidFill>
              <a:latin typeface="Century Gothic"/>
              <a:cs typeface="Century Gothic"/>
            </a:endParaRPr>
          </a:p>
          <a:p>
            <a:pPr marL="354965" indent="-342265">
              <a:lnSpc>
                <a:spcPct val="100000"/>
              </a:lnSpc>
              <a:spcBef>
                <a:spcPts val="994"/>
              </a:spcBef>
              <a:buClr>
                <a:srgbClr val="89D0D5"/>
              </a:buClr>
              <a:buSzPct val="80000"/>
              <a:buFont typeface="Wingdings 3"/>
              <a:buChar char=""/>
              <a:tabLst>
                <a:tab pos="354965" algn="l"/>
              </a:tabLst>
            </a:pPr>
            <a:r>
              <a:rPr sz="2000" dirty="0">
                <a:solidFill>
                  <a:schemeClr val="tx1"/>
                </a:solidFill>
                <a:latin typeface="Century Gothic"/>
                <a:cs typeface="Century Gothic"/>
              </a:rPr>
              <a:t>Uyku</a:t>
            </a:r>
            <a:r>
              <a:rPr sz="2000" spc="-15" dirty="0">
                <a:solidFill>
                  <a:schemeClr val="tx1"/>
                </a:solidFill>
                <a:latin typeface="Century Gothic"/>
                <a:cs typeface="Century Gothic"/>
              </a:rPr>
              <a:t> </a:t>
            </a:r>
            <a:r>
              <a:rPr sz="2000" dirty="0">
                <a:solidFill>
                  <a:schemeClr val="tx1"/>
                </a:solidFill>
                <a:latin typeface="Century Gothic"/>
                <a:cs typeface="Century Gothic"/>
              </a:rPr>
              <a:t>apnesi</a:t>
            </a:r>
            <a:r>
              <a:rPr sz="2000" spc="-50" dirty="0">
                <a:solidFill>
                  <a:schemeClr val="tx1"/>
                </a:solidFill>
                <a:latin typeface="Century Gothic"/>
                <a:cs typeface="Century Gothic"/>
              </a:rPr>
              <a:t> </a:t>
            </a:r>
            <a:r>
              <a:rPr sz="2000" dirty="0">
                <a:solidFill>
                  <a:schemeClr val="tx1"/>
                </a:solidFill>
                <a:latin typeface="Century Gothic"/>
                <a:cs typeface="Century Gothic"/>
              </a:rPr>
              <a:t>sabah</a:t>
            </a:r>
            <a:r>
              <a:rPr sz="2000" spc="-35" dirty="0">
                <a:solidFill>
                  <a:schemeClr val="tx1"/>
                </a:solidFill>
                <a:latin typeface="Century Gothic"/>
                <a:cs typeface="Century Gothic"/>
              </a:rPr>
              <a:t> </a:t>
            </a:r>
            <a:r>
              <a:rPr sz="2000" dirty="0">
                <a:solidFill>
                  <a:schemeClr val="tx1"/>
                </a:solidFill>
                <a:latin typeface="Century Gothic"/>
                <a:cs typeface="Century Gothic"/>
              </a:rPr>
              <a:t>baş</a:t>
            </a:r>
            <a:r>
              <a:rPr sz="2000" spc="-40" dirty="0">
                <a:solidFill>
                  <a:schemeClr val="tx1"/>
                </a:solidFill>
                <a:latin typeface="Century Gothic"/>
                <a:cs typeface="Century Gothic"/>
              </a:rPr>
              <a:t> </a:t>
            </a:r>
            <a:r>
              <a:rPr sz="2000" dirty="0">
                <a:solidFill>
                  <a:schemeClr val="tx1"/>
                </a:solidFill>
                <a:latin typeface="Century Gothic"/>
                <a:cs typeface="Century Gothic"/>
              </a:rPr>
              <a:t>ağrılarına</a:t>
            </a:r>
            <a:r>
              <a:rPr sz="2000" spc="-55" dirty="0">
                <a:solidFill>
                  <a:schemeClr val="tx1"/>
                </a:solidFill>
                <a:latin typeface="Century Gothic"/>
                <a:cs typeface="Century Gothic"/>
              </a:rPr>
              <a:t> </a:t>
            </a:r>
            <a:r>
              <a:rPr sz="2000" dirty="0">
                <a:solidFill>
                  <a:schemeClr val="tx1"/>
                </a:solidFill>
                <a:latin typeface="Century Gothic"/>
                <a:cs typeface="Century Gothic"/>
              </a:rPr>
              <a:t>yol</a:t>
            </a:r>
            <a:r>
              <a:rPr sz="2000" spc="-15" dirty="0">
                <a:solidFill>
                  <a:schemeClr val="tx1"/>
                </a:solidFill>
                <a:latin typeface="Century Gothic"/>
                <a:cs typeface="Century Gothic"/>
              </a:rPr>
              <a:t> </a:t>
            </a:r>
            <a:r>
              <a:rPr sz="2000" spc="-10" dirty="0">
                <a:solidFill>
                  <a:schemeClr val="tx1"/>
                </a:solidFill>
                <a:latin typeface="Century Gothic"/>
                <a:cs typeface="Century Gothic"/>
              </a:rPr>
              <a:t>açabilir.</a:t>
            </a:r>
            <a:endParaRPr sz="2000" dirty="0">
              <a:solidFill>
                <a:schemeClr val="tx1"/>
              </a:solidFill>
              <a:latin typeface="Century Gothic"/>
              <a:cs typeface="Century Gothic"/>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8" name="object 2"/>
          <p:cNvSpPr txBox="1">
            <a:spLocks noGrp="1"/>
          </p:cNvSpPr>
          <p:nvPr>
            <p:ph type="title"/>
          </p:nvPr>
        </p:nvSpPr>
        <p:spPr>
          <a:xfrm>
            <a:off x="499363" y="258826"/>
            <a:ext cx="11193272" cy="810299"/>
          </a:xfrm>
          <a:prstGeom prst="rect">
            <a:avLst/>
          </a:prstGeom>
        </p:spPr>
        <p:txBody>
          <a:bodyPr vert="horz" wrap="square" lIns="0" tIns="192862" rIns="0" bIns="0" rtlCol="0">
            <a:spAutoFit/>
          </a:bodyPr>
          <a:lstStyle/>
          <a:p>
            <a:pPr marL="238125">
              <a:lnSpc>
                <a:spcPct val="100000"/>
              </a:lnSpc>
              <a:spcBef>
                <a:spcPts val="95"/>
              </a:spcBef>
            </a:pPr>
            <a:r>
              <a:rPr sz="4000" dirty="0">
                <a:solidFill>
                  <a:schemeClr val="tx1"/>
                </a:solidFill>
              </a:rPr>
              <a:t>Baş</a:t>
            </a:r>
            <a:r>
              <a:rPr sz="4000" spc="-120" dirty="0">
                <a:solidFill>
                  <a:schemeClr val="tx1"/>
                </a:solidFill>
              </a:rPr>
              <a:t> </a:t>
            </a:r>
            <a:r>
              <a:rPr sz="4000" dirty="0">
                <a:solidFill>
                  <a:schemeClr val="tx1"/>
                </a:solidFill>
              </a:rPr>
              <a:t>Ağrılı</a:t>
            </a:r>
            <a:r>
              <a:rPr sz="4000" spc="-105" dirty="0">
                <a:solidFill>
                  <a:schemeClr val="tx1"/>
                </a:solidFill>
              </a:rPr>
              <a:t> </a:t>
            </a:r>
            <a:r>
              <a:rPr sz="4000" dirty="0">
                <a:solidFill>
                  <a:schemeClr val="tx1"/>
                </a:solidFill>
              </a:rPr>
              <a:t>Hastaya</a:t>
            </a:r>
            <a:r>
              <a:rPr sz="4000" spc="-100" dirty="0">
                <a:solidFill>
                  <a:schemeClr val="tx1"/>
                </a:solidFill>
              </a:rPr>
              <a:t> </a:t>
            </a:r>
            <a:r>
              <a:rPr sz="4000" spc="-10" dirty="0">
                <a:solidFill>
                  <a:schemeClr val="tx1"/>
                </a:solidFill>
              </a:rPr>
              <a:t>Yaklaşım</a:t>
            </a:r>
            <a:endParaRPr sz="4000" dirty="0">
              <a:solidFill>
                <a:schemeClr val="tx1"/>
              </a:solidFill>
            </a:endParaRPr>
          </a:p>
        </p:txBody>
      </p:sp>
      <p:sp>
        <p:nvSpPr>
          <p:cNvPr id="1048699" name="object 3"/>
          <p:cNvSpPr txBox="1"/>
          <p:nvPr/>
        </p:nvSpPr>
        <p:spPr>
          <a:xfrm>
            <a:off x="1245819" y="1327251"/>
            <a:ext cx="9961245" cy="4349268"/>
          </a:xfrm>
          <a:prstGeom prst="rect">
            <a:avLst/>
          </a:prstGeom>
        </p:spPr>
        <p:txBody>
          <a:bodyPr vert="horz" wrap="square" lIns="0" tIns="139065" rIns="0" bIns="0" rtlCol="0">
            <a:spAutoFit/>
          </a:bodyPr>
          <a:lstStyle/>
          <a:p>
            <a:pPr marL="12700">
              <a:lnSpc>
                <a:spcPct val="100000"/>
              </a:lnSpc>
              <a:spcBef>
                <a:spcPts val="1095"/>
              </a:spcBef>
            </a:pPr>
            <a:r>
              <a:rPr sz="3200" b="1" dirty="0">
                <a:solidFill>
                  <a:schemeClr val="tx1"/>
                </a:solidFill>
                <a:latin typeface="Century Gothic"/>
                <a:cs typeface="Century Gothic"/>
              </a:rPr>
              <a:t>Aile</a:t>
            </a:r>
            <a:r>
              <a:rPr sz="3200" b="1" spc="-30" dirty="0">
                <a:solidFill>
                  <a:schemeClr val="tx1"/>
                </a:solidFill>
                <a:latin typeface="Century Gothic"/>
                <a:cs typeface="Century Gothic"/>
              </a:rPr>
              <a:t> </a:t>
            </a:r>
            <a:r>
              <a:rPr sz="3200" b="1" spc="-10" dirty="0">
                <a:solidFill>
                  <a:schemeClr val="tx1"/>
                </a:solidFill>
                <a:latin typeface="Century Gothic"/>
                <a:cs typeface="Century Gothic"/>
              </a:rPr>
              <a:t>öyküsü</a:t>
            </a:r>
            <a:endParaRPr sz="3200" dirty="0">
              <a:solidFill>
                <a:schemeClr val="tx1"/>
              </a:solidFill>
              <a:latin typeface="Century Gothic"/>
              <a:cs typeface="Century Gothic"/>
            </a:endParaRPr>
          </a:p>
          <a:p>
            <a:pPr marL="12700">
              <a:lnSpc>
                <a:spcPct val="100000"/>
              </a:lnSpc>
              <a:spcBef>
                <a:spcPts val="994"/>
              </a:spcBef>
            </a:pPr>
            <a:r>
              <a:rPr sz="3200" b="1" dirty="0">
                <a:solidFill>
                  <a:schemeClr val="tx1"/>
                </a:solidFill>
                <a:latin typeface="Century Gothic"/>
                <a:cs typeface="Century Gothic"/>
              </a:rPr>
              <a:t>Ailede</a:t>
            </a:r>
            <a:r>
              <a:rPr sz="3200" b="1" spc="-40" dirty="0">
                <a:solidFill>
                  <a:schemeClr val="tx1"/>
                </a:solidFill>
                <a:latin typeface="Century Gothic"/>
                <a:cs typeface="Century Gothic"/>
              </a:rPr>
              <a:t> </a:t>
            </a:r>
            <a:r>
              <a:rPr sz="3200" b="1" dirty="0">
                <a:solidFill>
                  <a:schemeClr val="tx1"/>
                </a:solidFill>
                <a:latin typeface="Century Gothic"/>
                <a:cs typeface="Century Gothic"/>
              </a:rPr>
              <a:t>başka</a:t>
            </a:r>
            <a:r>
              <a:rPr sz="3200" b="1" spc="-5" dirty="0">
                <a:solidFill>
                  <a:schemeClr val="tx1"/>
                </a:solidFill>
                <a:latin typeface="Century Gothic"/>
                <a:cs typeface="Century Gothic"/>
              </a:rPr>
              <a:t> </a:t>
            </a:r>
            <a:r>
              <a:rPr sz="3200" b="1" dirty="0">
                <a:solidFill>
                  <a:schemeClr val="tx1"/>
                </a:solidFill>
                <a:latin typeface="Century Gothic"/>
                <a:cs typeface="Century Gothic"/>
              </a:rPr>
              <a:t>baş</a:t>
            </a:r>
            <a:r>
              <a:rPr sz="3200" b="1" spc="-15" dirty="0">
                <a:solidFill>
                  <a:schemeClr val="tx1"/>
                </a:solidFill>
                <a:latin typeface="Century Gothic"/>
                <a:cs typeface="Century Gothic"/>
              </a:rPr>
              <a:t> </a:t>
            </a:r>
            <a:r>
              <a:rPr sz="3200" b="1" dirty="0">
                <a:solidFill>
                  <a:schemeClr val="tx1"/>
                </a:solidFill>
                <a:latin typeface="Century Gothic"/>
                <a:cs typeface="Century Gothic"/>
              </a:rPr>
              <a:t>ağrısı</a:t>
            </a:r>
            <a:r>
              <a:rPr sz="3200" b="1" spc="-20" dirty="0">
                <a:solidFill>
                  <a:schemeClr val="tx1"/>
                </a:solidFill>
                <a:latin typeface="Century Gothic"/>
                <a:cs typeface="Century Gothic"/>
              </a:rPr>
              <a:t> </a:t>
            </a:r>
            <a:r>
              <a:rPr sz="3200" b="1" dirty="0">
                <a:solidFill>
                  <a:schemeClr val="tx1"/>
                </a:solidFill>
                <a:latin typeface="Century Gothic"/>
                <a:cs typeface="Century Gothic"/>
              </a:rPr>
              <a:t>olan</a:t>
            </a:r>
            <a:r>
              <a:rPr sz="3200" b="1" spc="-15" dirty="0">
                <a:solidFill>
                  <a:schemeClr val="tx1"/>
                </a:solidFill>
                <a:latin typeface="Century Gothic"/>
                <a:cs typeface="Century Gothic"/>
              </a:rPr>
              <a:t> </a:t>
            </a:r>
            <a:r>
              <a:rPr sz="3200" b="1" dirty="0">
                <a:solidFill>
                  <a:schemeClr val="tx1"/>
                </a:solidFill>
                <a:latin typeface="Century Gothic"/>
                <a:cs typeface="Century Gothic"/>
              </a:rPr>
              <a:t>var</a:t>
            </a:r>
            <a:r>
              <a:rPr sz="3200" b="1" spc="-35" dirty="0">
                <a:solidFill>
                  <a:schemeClr val="tx1"/>
                </a:solidFill>
                <a:latin typeface="Century Gothic"/>
                <a:cs typeface="Century Gothic"/>
              </a:rPr>
              <a:t> </a:t>
            </a:r>
            <a:r>
              <a:rPr sz="3200" b="1" spc="-25" dirty="0">
                <a:solidFill>
                  <a:schemeClr val="tx1"/>
                </a:solidFill>
                <a:latin typeface="Century Gothic"/>
                <a:cs typeface="Century Gothic"/>
              </a:rPr>
              <a:t>mı?</a:t>
            </a:r>
            <a:endParaRPr sz="3200" dirty="0">
              <a:solidFill>
                <a:schemeClr val="tx1"/>
              </a:solidFill>
              <a:latin typeface="Century Gothic"/>
              <a:cs typeface="Century Gothic"/>
            </a:endParaRPr>
          </a:p>
          <a:p>
            <a:pPr>
              <a:lnSpc>
                <a:spcPct val="100000"/>
              </a:lnSpc>
              <a:spcBef>
                <a:spcPts val="475"/>
              </a:spcBef>
            </a:pPr>
            <a:endParaRPr sz="3200" dirty="0">
              <a:latin typeface="Century Gothic"/>
              <a:cs typeface="Century Gothic"/>
            </a:endParaRPr>
          </a:p>
          <a:p>
            <a:pPr marL="354965" indent="-342265">
              <a:lnSpc>
                <a:spcPct val="100000"/>
              </a:lnSpc>
              <a:buClr>
                <a:srgbClr val="89D0D5"/>
              </a:buClr>
              <a:buSzPct val="80357"/>
              <a:buFont typeface="Wingdings 3"/>
              <a:buChar char=""/>
              <a:tabLst>
                <a:tab pos="354965" algn="l"/>
              </a:tabLst>
            </a:pPr>
            <a:r>
              <a:rPr sz="2800" dirty="0">
                <a:solidFill>
                  <a:schemeClr val="tx1"/>
                </a:solidFill>
                <a:latin typeface="Century Gothic"/>
                <a:cs typeface="Century Gothic"/>
              </a:rPr>
              <a:t>Migren</a:t>
            </a:r>
            <a:r>
              <a:rPr sz="2800" spc="-55" dirty="0">
                <a:solidFill>
                  <a:schemeClr val="tx1"/>
                </a:solidFill>
                <a:latin typeface="Century Gothic"/>
                <a:cs typeface="Century Gothic"/>
              </a:rPr>
              <a:t> </a:t>
            </a:r>
            <a:r>
              <a:rPr sz="2800" dirty="0">
                <a:solidFill>
                  <a:schemeClr val="tx1"/>
                </a:solidFill>
                <a:latin typeface="Century Gothic"/>
                <a:cs typeface="Century Gothic"/>
              </a:rPr>
              <a:t>kalıtsal</a:t>
            </a:r>
            <a:r>
              <a:rPr sz="2800" spc="-65" dirty="0">
                <a:solidFill>
                  <a:schemeClr val="tx1"/>
                </a:solidFill>
                <a:latin typeface="Century Gothic"/>
                <a:cs typeface="Century Gothic"/>
              </a:rPr>
              <a:t> </a:t>
            </a:r>
            <a:r>
              <a:rPr sz="2800" dirty="0">
                <a:solidFill>
                  <a:schemeClr val="tx1"/>
                </a:solidFill>
                <a:latin typeface="Century Gothic"/>
                <a:cs typeface="Century Gothic"/>
              </a:rPr>
              <a:t>bir</a:t>
            </a:r>
            <a:r>
              <a:rPr sz="2800" spc="-90" dirty="0">
                <a:solidFill>
                  <a:schemeClr val="tx1"/>
                </a:solidFill>
                <a:latin typeface="Century Gothic"/>
                <a:cs typeface="Century Gothic"/>
              </a:rPr>
              <a:t> </a:t>
            </a:r>
            <a:r>
              <a:rPr sz="2800" spc="-10" dirty="0">
                <a:solidFill>
                  <a:schemeClr val="tx1"/>
                </a:solidFill>
                <a:latin typeface="Century Gothic"/>
                <a:cs typeface="Century Gothic"/>
              </a:rPr>
              <a:t>hastalıktır.</a:t>
            </a:r>
            <a:endParaRPr sz="2800" dirty="0">
              <a:solidFill>
                <a:schemeClr val="tx1"/>
              </a:solidFill>
              <a:latin typeface="Century Gothic"/>
              <a:cs typeface="Century Gothic"/>
            </a:endParaRPr>
          </a:p>
          <a:p>
            <a:pPr marL="354330" marR="311785" indent="-342265">
              <a:lnSpc>
                <a:spcPct val="100000"/>
              </a:lnSpc>
              <a:spcBef>
                <a:spcPts val="1005"/>
              </a:spcBef>
              <a:buClr>
                <a:srgbClr val="89D0D5"/>
              </a:buClr>
              <a:buSzPct val="80357"/>
              <a:buFont typeface="Wingdings 3"/>
              <a:buChar char=""/>
              <a:tabLst>
                <a:tab pos="355600" algn="l"/>
              </a:tabLst>
            </a:pPr>
            <a:r>
              <a:rPr sz="2800" dirty="0">
                <a:solidFill>
                  <a:schemeClr val="tx1"/>
                </a:solidFill>
                <a:latin typeface="Century Gothic"/>
                <a:cs typeface="Century Gothic"/>
              </a:rPr>
              <a:t>Ailesel</a:t>
            </a:r>
            <a:r>
              <a:rPr sz="2800" spc="-65" dirty="0">
                <a:solidFill>
                  <a:schemeClr val="tx1"/>
                </a:solidFill>
                <a:latin typeface="Century Gothic"/>
                <a:cs typeface="Century Gothic"/>
              </a:rPr>
              <a:t> </a:t>
            </a:r>
            <a:r>
              <a:rPr sz="2800" dirty="0">
                <a:solidFill>
                  <a:schemeClr val="tx1"/>
                </a:solidFill>
                <a:latin typeface="Century Gothic"/>
                <a:cs typeface="Century Gothic"/>
              </a:rPr>
              <a:t>hemiplejik</a:t>
            </a:r>
            <a:r>
              <a:rPr sz="2800" spc="-100" dirty="0">
                <a:solidFill>
                  <a:schemeClr val="tx1"/>
                </a:solidFill>
                <a:latin typeface="Century Gothic"/>
                <a:cs typeface="Century Gothic"/>
              </a:rPr>
              <a:t> </a:t>
            </a:r>
            <a:r>
              <a:rPr sz="2800" dirty="0">
                <a:solidFill>
                  <a:schemeClr val="tx1"/>
                </a:solidFill>
                <a:latin typeface="Century Gothic"/>
                <a:cs typeface="Century Gothic"/>
              </a:rPr>
              <a:t>migrende</a:t>
            </a:r>
            <a:r>
              <a:rPr sz="2800" spc="-100" dirty="0">
                <a:solidFill>
                  <a:schemeClr val="tx1"/>
                </a:solidFill>
                <a:latin typeface="Century Gothic"/>
                <a:cs typeface="Century Gothic"/>
              </a:rPr>
              <a:t> </a:t>
            </a:r>
            <a:r>
              <a:rPr sz="2800" dirty="0">
                <a:solidFill>
                  <a:schemeClr val="tx1"/>
                </a:solidFill>
                <a:latin typeface="Century Gothic"/>
                <a:cs typeface="Century Gothic"/>
              </a:rPr>
              <a:t>ailede</a:t>
            </a:r>
            <a:r>
              <a:rPr sz="2800" spc="-85" dirty="0">
                <a:solidFill>
                  <a:schemeClr val="tx1"/>
                </a:solidFill>
                <a:latin typeface="Century Gothic"/>
                <a:cs typeface="Century Gothic"/>
              </a:rPr>
              <a:t> </a:t>
            </a:r>
            <a:r>
              <a:rPr sz="2800" dirty="0">
                <a:solidFill>
                  <a:schemeClr val="tx1"/>
                </a:solidFill>
                <a:latin typeface="Century Gothic"/>
                <a:cs typeface="Century Gothic"/>
              </a:rPr>
              <a:t>etkilenmiş</a:t>
            </a:r>
            <a:r>
              <a:rPr sz="2800" spc="-100" dirty="0">
                <a:solidFill>
                  <a:schemeClr val="tx1"/>
                </a:solidFill>
                <a:latin typeface="Century Gothic"/>
                <a:cs typeface="Century Gothic"/>
              </a:rPr>
              <a:t> </a:t>
            </a:r>
            <a:r>
              <a:rPr sz="2800" dirty="0">
                <a:solidFill>
                  <a:schemeClr val="tx1"/>
                </a:solidFill>
                <a:latin typeface="Century Gothic"/>
                <a:cs typeface="Century Gothic"/>
              </a:rPr>
              <a:t>bir</a:t>
            </a:r>
            <a:r>
              <a:rPr sz="2800" spc="-114" dirty="0">
                <a:solidFill>
                  <a:schemeClr val="tx1"/>
                </a:solidFill>
                <a:latin typeface="Century Gothic"/>
                <a:cs typeface="Century Gothic"/>
              </a:rPr>
              <a:t> </a:t>
            </a:r>
            <a:r>
              <a:rPr sz="2800" spc="-10" dirty="0">
                <a:solidFill>
                  <a:schemeClr val="tx1"/>
                </a:solidFill>
                <a:latin typeface="Century Gothic"/>
                <a:cs typeface="Century Gothic"/>
              </a:rPr>
              <a:t>başka 	</a:t>
            </a:r>
            <a:r>
              <a:rPr sz="2800" dirty="0">
                <a:solidFill>
                  <a:schemeClr val="tx1"/>
                </a:solidFill>
                <a:latin typeface="Century Gothic"/>
                <a:cs typeface="Century Gothic"/>
              </a:rPr>
              <a:t>bireyin</a:t>
            </a:r>
            <a:r>
              <a:rPr sz="2800" spc="-90" dirty="0">
                <a:solidFill>
                  <a:schemeClr val="tx1"/>
                </a:solidFill>
                <a:latin typeface="Century Gothic"/>
                <a:cs typeface="Century Gothic"/>
              </a:rPr>
              <a:t> </a:t>
            </a:r>
            <a:r>
              <a:rPr sz="2800" dirty="0">
                <a:solidFill>
                  <a:schemeClr val="tx1"/>
                </a:solidFill>
                <a:latin typeface="Century Gothic"/>
                <a:cs typeface="Century Gothic"/>
              </a:rPr>
              <a:t>varlığı</a:t>
            </a:r>
            <a:r>
              <a:rPr sz="2800" spc="-70" dirty="0">
                <a:solidFill>
                  <a:schemeClr val="tx1"/>
                </a:solidFill>
                <a:latin typeface="Century Gothic"/>
                <a:cs typeface="Century Gothic"/>
              </a:rPr>
              <a:t> </a:t>
            </a:r>
            <a:r>
              <a:rPr sz="2800" dirty="0">
                <a:solidFill>
                  <a:schemeClr val="tx1"/>
                </a:solidFill>
                <a:latin typeface="Century Gothic"/>
                <a:cs typeface="Century Gothic"/>
              </a:rPr>
              <a:t>tanı</a:t>
            </a:r>
            <a:r>
              <a:rPr sz="2800" spc="-65" dirty="0">
                <a:solidFill>
                  <a:schemeClr val="tx1"/>
                </a:solidFill>
                <a:latin typeface="Century Gothic"/>
                <a:cs typeface="Century Gothic"/>
              </a:rPr>
              <a:t> </a:t>
            </a:r>
            <a:r>
              <a:rPr sz="2800" dirty="0">
                <a:solidFill>
                  <a:schemeClr val="tx1"/>
                </a:solidFill>
                <a:latin typeface="Century Gothic"/>
                <a:cs typeface="Century Gothic"/>
              </a:rPr>
              <a:t>için</a:t>
            </a:r>
            <a:r>
              <a:rPr sz="2800" spc="-100" dirty="0">
                <a:solidFill>
                  <a:schemeClr val="tx1"/>
                </a:solidFill>
                <a:latin typeface="Century Gothic"/>
                <a:cs typeface="Century Gothic"/>
              </a:rPr>
              <a:t> </a:t>
            </a:r>
            <a:r>
              <a:rPr sz="2800" spc="-10" dirty="0">
                <a:solidFill>
                  <a:schemeClr val="tx1"/>
                </a:solidFill>
                <a:latin typeface="Century Gothic"/>
                <a:cs typeface="Century Gothic"/>
              </a:rPr>
              <a:t>gereklidir.</a:t>
            </a:r>
            <a:endParaRPr sz="2800" dirty="0">
              <a:solidFill>
                <a:schemeClr val="tx1"/>
              </a:solidFill>
              <a:latin typeface="Century Gothic"/>
              <a:cs typeface="Century Gothic"/>
            </a:endParaRPr>
          </a:p>
          <a:p>
            <a:pPr marL="354965" indent="-342265">
              <a:lnSpc>
                <a:spcPct val="100000"/>
              </a:lnSpc>
              <a:spcBef>
                <a:spcPts val="1000"/>
              </a:spcBef>
              <a:buClr>
                <a:srgbClr val="89D0D5"/>
              </a:buClr>
              <a:buSzPct val="80357"/>
              <a:buFont typeface="Wingdings 3"/>
              <a:buChar char=""/>
              <a:tabLst>
                <a:tab pos="354965" algn="l"/>
              </a:tabLst>
            </a:pPr>
            <a:r>
              <a:rPr sz="2800" dirty="0">
                <a:solidFill>
                  <a:schemeClr val="tx1"/>
                </a:solidFill>
                <a:latin typeface="Century Gothic"/>
                <a:cs typeface="Century Gothic"/>
              </a:rPr>
              <a:t>Aile</a:t>
            </a:r>
            <a:r>
              <a:rPr sz="2800" spc="-85" dirty="0">
                <a:solidFill>
                  <a:schemeClr val="tx1"/>
                </a:solidFill>
                <a:latin typeface="Century Gothic"/>
                <a:cs typeface="Century Gothic"/>
              </a:rPr>
              <a:t> </a:t>
            </a:r>
            <a:r>
              <a:rPr sz="2800" dirty="0">
                <a:solidFill>
                  <a:schemeClr val="tx1"/>
                </a:solidFill>
                <a:latin typeface="Century Gothic"/>
                <a:cs typeface="Century Gothic"/>
              </a:rPr>
              <a:t>öyküsü</a:t>
            </a:r>
            <a:r>
              <a:rPr sz="2800" spc="-85" dirty="0">
                <a:solidFill>
                  <a:schemeClr val="tx1"/>
                </a:solidFill>
                <a:latin typeface="Century Gothic"/>
                <a:cs typeface="Century Gothic"/>
              </a:rPr>
              <a:t> </a:t>
            </a:r>
            <a:r>
              <a:rPr sz="2800" dirty="0">
                <a:solidFill>
                  <a:schemeClr val="tx1"/>
                </a:solidFill>
                <a:latin typeface="Century Gothic"/>
                <a:cs typeface="Century Gothic"/>
              </a:rPr>
              <a:t>yoksa</a:t>
            </a:r>
            <a:r>
              <a:rPr sz="2800" spc="-90" dirty="0">
                <a:solidFill>
                  <a:schemeClr val="tx1"/>
                </a:solidFill>
                <a:latin typeface="Century Gothic"/>
                <a:cs typeface="Century Gothic"/>
              </a:rPr>
              <a:t> </a:t>
            </a:r>
            <a:r>
              <a:rPr sz="2800" dirty="0">
                <a:solidFill>
                  <a:schemeClr val="tx1"/>
                </a:solidFill>
                <a:latin typeface="Century Gothic"/>
                <a:cs typeface="Century Gothic"/>
              </a:rPr>
              <a:t>aynı</a:t>
            </a:r>
            <a:r>
              <a:rPr sz="2800" spc="-70" dirty="0">
                <a:solidFill>
                  <a:schemeClr val="tx1"/>
                </a:solidFill>
                <a:latin typeface="Century Gothic"/>
                <a:cs typeface="Century Gothic"/>
              </a:rPr>
              <a:t> </a:t>
            </a:r>
            <a:r>
              <a:rPr sz="2800" dirty="0">
                <a:solidFill>
                  <a:schemeClr val="tx1"/>
                </a:solidFill>
                <a:latin typeface="Century Gothic"/>
                <a:cs typeface="Century Gothic"/>
              </a:rPr>
              <a:t>tablo</a:t>
            </a:r>
            <a:r>
              <a:rPr sz="2800" spc="-70" dirty="0">
                <a:solidFill>
                  <a:schemeClr val="tx1"/>
                </a:solidFill>
                <a:latin typeface="Century Gothic"/>
                <a:cs typeface="Century Gothic"/>
              </a:rPr>
              <a:t> </a:t>
            </a:r>
            <a:r>
              <a:rPr sz="2800" dirty="0">
                <a:solidFill>
                  <a:schemeClr val="tx1"/>
                </a:solidFill>
                <a:latin typeface="Century Gothic"/>
                <a:cs typeface="Century Gothic"/>
              </a:rPr>
              <a:t>sporadik</a:t>
            </a:r>
            <a:r>
              <a:rPr sz="2800" spc="-85" dirty="0">
                <a:solidFill>
                  <a:schemeClr val="tx1"/>
                </a:solidFill>
                <a:latin typeface="Century Gothic"/>
                <a:cs typeface="Century Gothic"/>
              </a:rPr>
              <a:t> </a:t>
            </a:r>
            <a:r>
              <a:rPr sz="2800" dirty="0">
                <a:solidFill>
                  <a:schemeClr val="tx1"/>
                </a:solidFill>
                <a:latin typeface="Century Gothic"/>
                <a:cs typeface="Century Gothic"/>
              </a:rPr>
              <a:t>hemiplejik</a:t>
            </a:r>
            <a:r>
              <a:rPr sz="2800" spc="-80" dirty="0">
                <a:solidFill>
                  <a:schemeClr val="tx1"/>
                </a:solidFill>
                <a:latin typeface="Century Gothic"/>
                <a:cs typeface="Century Gothic"/>
              </a:rPr>
              <a:t> </a:t>
            </a:r>
            <a:r>
              <a:rPr sz="2800" spc="-10" dirty="0">
                <a:solidFill>
                  <a:schemeClr val="tx1"/>
                </a:solidFill>
                <a:latin typeface="Century Gothic"/>
                <a:cs typeface="Century Gothic"/>
              </a:rPr>
              <a:t>migren.</a:t>
            </a:r>
            <a:endParaRPr sz="2800" dirty="0">
              <a:solidFill>
                <a:schemeClr val="tx1"/>
              </a:solidFill>
              <a:latin typeface="Century Gothic"/>
              <a:cs typeface="Century Gothic"/>
            </a:endParaRPr>
          </a:p>
          <a:p>
            <a:pPr marL="354965" indent="-342265">
              <a:lnSpc>
                <a:spcPct val="100000"/>
              </a:lnSpc>
              <a:spcBef>
                <a:spcPts val="994"/>
              </a:spcBef>
              <a:buClr>
                <a:srgbClr val="89D0D5"/>
              </a:buClr>
              <a:buSzPct val="80357"/>
              <a:buFont typeface="Wingdings 3"/>
              <a:buChar char=""/>
              <a:tabLst>
                <a:tab pos="354965" algn="l"/>
              </a:tabLst>
            </a:pPr>
            <a:r>
              <a:rPr sz="2800" dirty="0">
                <a:solidFill>
                  <a:schemeClr val="tx1"/>
                </a:solidFill>
                <a:latin typeface="Century Gothic"/>
                <a:cs typeface="Century Gothic"/>
              </a:rPr>
              <a:t>Küme</a:t>
            </a:r>
            <a:r>
              <a:rPr sz="2800" spc="-95" dirty="0">
                <a:solidFill>
                  <a:schemeClr val="tx1"/>
                </a:solidFill>
                <a:latin typeface="Century Gothic"/>
                <a:cs typeface="Century Gothic"/>
              </a:rPr>
              <a:t> </a:t>
            </a:r>
            <a:r>
              <a:rPr sz="2800" dirty="0">
                <a:solidFill>
                  <a:schemeClr val="tx1"/>
                </a:solidFill>
                <a:latin typeface="Century Gothic"/>
                <a:cs typeface="Century Gothic"/>
              </a:rPr>
              <a:t>tipi</a:t>
            </a:r>
            <a:r>
              <a:rPr sz="2800" spc="-100" dirty="0">
                <a:solidFill>
                  <a:schemeClr val="tx1"/>
                </a:solidFill>
                <a:latin typeface="Century Gothic"/>
                <a:cs typeface="Century Gothic"/>
              </a:rPr>
              <a:t> </a:t>
            </a:r>
            <a:r>
              <a:rPr sz="2800" dirty="0">
                <a:solidFill>
                  <a:schemeClr val="tx1"/>
                </a:solidFill>
                <a:latin typeface="Century Gothic"/>
                <a:cs typeface="Century Gothic"/>
              </a:rPr>
              <a:t>başağrısında</a:t>
            </a:r>
            <a:r>
              <a:rPr sz="2800" spc="-60" dirty="0">
                <a:solidFill>
                  <a:schemeClr val="tx1"/>
                </a:solidFill>
                <a:latin typeface="Century Gothic"/>
                <a:cs typeface="Century Gothic"/>
              </a:rPr>
              <a:t> </a:t>
            </a:r>
            <a:r>
              <a:rPr sz="2800" dirty="0">
                <a:solidFill>
                  <a:schemeClr val="tx1"/>
                </a:solidFill>
                <a:latin typeface="Century Gothic"/>
                <a:cs typeface="Century Gothic"/>
              </a:rPr>
              <a:t>aile</a:t>
            </a:r>
            <a:r>
              <a:rPr sz="2800" spc="-95" dirty="0">
                <a:solidFill>
                  <a:schemeClr val="tx1"/>
                </a:solidFill>
                <a:latin typeface="Century Gothic"/>
                <a:cs typeface="Century Gothic"/>
              </a:rPr>
              <a:t> </a:t>
            </a:r>
            <a:r>
              <a:rPr sz="2800" dirty="0">
                <a:solidFill>
                  <a:schemeClr val="tx1"/>
                </a:solidFill>
                <a:latin typeface="Century Gothic"/>
                <a:cs typeface="Century Gothic"/>
              </a:rPr>
              <a:t>öyküsü</a:t>
            </a:r>
            <a:r>
              <a:rPr sz="2800" spc="-105" dirty="0">
                <a:solidFill>
                  <a:schemeClr val="tx1"/>
                </a:solidFill>
                <a:latin typeface="Century Gothic"/>
                <a:cs typeface="Century Gothic"/>
              </a:rPr>
              <a:t> </a:t>
            </a:r>
            <a:r>
              <a:rPr sz="2800" spc="-10" dirty="0">
                <a:solidFill>
                  <a:schemeClr val="tx1"/>
                </a:solidFill>
                <a:latin typeface="Century Gothic"/>
                <a:cs typeface="Century Gothic"/>
              </a:rPr>
              <a:t>nadirdir.</a:t>
            </a:r>
            <a:endParaRPr sz="2800" dirty="0">
              <a:solidFill>
                <a:schemeClr val="tx1"/>
              </a:solidFill>
              <a:latin typeface="Century Gothic"/>
              <a:cs typeface="Century Gothic"/>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object 2"/>
          <p:cNvSpPr txBox="1">
            <a:spLocks noGrp="1"/>
          </p:cNvSpPr>
          <p:nvPr>
            <p:ph type="title"/>
          </p:nvPr>
        </p:nvSpPr>
        <p:spPr>
          <a:xfrm>
            <a:off x="1182116" y="273557"/>
            <a:ext cx="1625600" cy="696595"/>
          </a:xfrm>
          <a:prstGeom prst="rect">
            <a:avLst/>
          </a:prstGeom>
        </p:spPr>
        <p:txBody>
          <a:bodyPr vert="horz" wrap="square" lIns="0" tIns="12700" rIns="0" bIns="0" rtlCol="0">
            <a:spAutoFit/>
          </a:bodyPr>
          <a:lstStyle/>
          <a:p>
            <a:pPr marL="12700">
              <a:lnSpc>
                <a:spcPct val="100000"/>
              </a:lnSpc>
              <a:spcBef>
                <a:spcPts val="100"/>
              </a:spcBef>
            </a:pPr>
            <a:r>
              <a:rPr lang="tr-TR" sz="4400" spc="-10" dirty="0">
                <a:solidFill>
                  <a:schemeClr val="tx1"/>
                </a:solidFill>
              </a:rPr>
              <a:t>Giriş</a:t>
            </a:r>
            <a:endParaRPr sz="4400" dirty="0">
              <a:solidFill>
                <a:schemeClr val="tx1"/>
              </a:solidFill>
            </a:endParaRPr>
          </a:p>
        </p:txBody>
      </p:sp>
      <p:sp>
        <p:nvSpPr>
          <p:cNvPr id="1048593" name="object 3"/>
          <p:cNvSpPr txBox="1"/>
          <p:nvPr/>
        </p:nvSpPr>
        <p:spPr>
          <a:xfrm>
            <a:off x="1182116" y="840951"/>
            <a:ext cx="10552684" cy="5315558"/>
          </a:xfrm>
          <a:prstGeom prst="rect">
            <a:avLst/>
          </a:prstGeom>
        </p:spPr>
        <p:txBody>
          <a:bodyPr vert="horz" wrap="square" lIns="0" tIns="245110" rIns="0" bIns="0" rtlCol="0">
            <a:spAutoFit/>
          </a:bodyPr>
          <a:lstStyle/>
          <a:p>
            <a:pPr marL="355600" marR="5080" indent="-343535">
              <a:lnSpc>
                <a:spcPct val="100000"/>
              </a:lnSpc>
              <a:spcBef>
                <a:spcPts val="1025"/>
              </a:spcBef>
              <a:buClr>
                <a:srgbClr val="89D0D5"/>
              </a:buClr>
              <a:buSzPct val="80000"/>
              <a:buFont typeface="Wingdings 3"/>
              <a:buChar char=""/>
              <a:tabLst>
                <a:tab pos="355600" algn="l"/>
              </a:tabLst>
            </a:pPr>
            <a:endParaRPr lang="tr-TR" sz="2000" dirty="0">
              <a:solidFill>
                <a:srgbClr val="FFFFFF"/>
              </a:solidFill>
              <a:latin typeface="Century Gothic"/>
              <a:cs typeface="Century Gothic"/>
            </a:endParaRPr>
          </a:p>
          <a:p>
            <a:pPr marL="355600" marR="5080" indent="-343535">
              <a:lnSpc>
                <a:spcPct val="100000"/>
              </a:lnSpc>
              <a:spcBef>
                <a:spcPts val="1025"/>
              </a:spcBef>
              <a:buClr>
                <a:srgbClr val="89D0D5"/>
              </a:buClr>
              <a:buSzPct val="80000"/>
              <a:buFont typeface="Wingdings 3"/>
              <a:buChar char=""/>
              <a:tabLst>
                <a:tab pos="355600" algn="l"/>
              </a:tabLst>
            </a:pPr>
            <a:endParaRPr lang="tr-TR" sz="2000" dirty="0">
              <a:solidFill>
                <a:srgbClr val="FFFFFF"/>
              </a:solidFill>
              <a:latin typeface="Century Gothic"/>
              <a:cs typeface="Century Gothic"/>
            </a:endParaRPr>
          </a:p>
          <a:p>
            <a:pPr marL="355600" marR="5080" indent="-343535">
              <a:lnSpc>
                <a:spcPct val="100000"/>
              </a:lnSpc>
              <a:spcBef>
                <a:spcPts val="1025"/>
              </a:spcBef>
              <a:buClr>
                <a:srgbClr val="89D0D5"/>
              </a:buClr>
              <a:buSzPct val="80000"/>
              <a:buFont typeface="Wingdings 3"/>
              <a:buChar char=""/>
              <a:tabLst>
                <a:tab pos="355600" algn="l"/>
              </a:tabLst>
            </a:pPr>
            <a:r>
              <a:rPr lang="tr-TR" sz="3200" dirty="0">
                <a:solidFill>
                  <a:schemeClr val="tx1"/>
                </a:solidFill>
                <a:latin typeface="Century Gothic"/>
                <a:cs typeface="Century Gothic"/>
              </a:rPr>
              <a:t>Baş </a:t>
            </a:r>
            <a:r>
              <a:rPr lang="tr-TR" sz="3200" dirty="0" err="1">
                <a:solidFill>
                  <a:schemeClr val="tx1"/>
                </a:solidFill>
                <a:latin typeface="Century Gothic"/>
                <a:cs typeface="Century Gothic"/>
              </a:rPr>
              <a:t>ağrısı,insanların</a:t>
            </a:r>
            <a:r>
              <a:rPr lang="tr-TR" sz="3200" dirty="0">
                <a:solidFill>
                  <a:schemeClr val="tx1"/>
                </a:solidFill>
                <a:latin typeface="Century Gothic"/>
                <a:cs typeface="Century Gothic"/>
              </a:rPr>
              <a:t> yaşam kalitelerinin bozulmasına neden </a:t>
            </a:r>
            <a:r>
              <a:rPr lang="tr-TR" sz="3200" dirty="0" err="1">
                <a:solidFill>
                  <a:schemeClr val="tx1"/>
                </a:solidFill>
                <a:latin typeface="Century Gothic"/>
                <a:cs typeface="Century Gothic"/>
              </a:rPr>
              <a:t>olan,birinci</a:t>
            </a:r>
            <a:r>
              <a:rPr lang="tr-TR" sz="3200" dirty="0">
                <a:solidFill>
                  <a:schemeClr val="tx1"/>
                </a:solidFill>
                <a:latin typeface="Century Gothic"/>
                <a:cs typeface="Century Gothic"/>
              </a:rPr>
              <a:t> basamaktan başlayarak her hekimin sıklıkla karşılaştığı ve en sık yaşanan ağrı türlerinden birisidir.</a:t>
            </a:r>
          </a:p>
          <a:p>
            <a:pPr marL="355600" indent="-342900">
              <a:lnSpc>
                <a:spcPct val="100000"/>
              </a:lnSpc>
              <a:spcBef>
                <a:spcPts val="1015"/>
              </a:spcBef>
              <a:buClr>
                <a:srgbClr val="89D0D5"/>
              </a:buClr>
              <a:buSzPct val="80000"/>
              <a:buFont typeface="Wingdings 3"/>
              <a:buChar char=""/>
              <a:tabLst>
                <a:tab pos="355600" algn="l"/>
              </a:tabLst>
            </a:pPr>
            <a:r>
              <a:rPr lang="tr-TR" sz="3200" dirty="0">
                <a:solidFill>
                  <a:schemeClr val="tx1"/>
                </a:solidFill>
                <a:latin typeface="Century Gothic"/>
                <a:cs typeface="Century Gothic"/>
              </a:rPr>
              <a:t>Birinci basamağa başvuran hastalarda görülme sıklığı %25</a:t>
            </a:r>
          </a:p>
          <a:p>
            <a:pPr marL="355600" indent="-342900">
              <a:lnSpc>
                <a:spcPct val="100000"/>
              </a:lnSpc>
              <a:spcBef>
                <a:spcPts val="1015"/>
              </a:spcBef>
              <a:buClr>
                <a:srgbClr val="89D0D5"/>
              </a:buClr>
              <a:buSzPct val="80000"/>
              <a:buFont typeface="Wingdings 3"/>
              <a:buChar char=""/>
              <a:tabLst>
                <a:tab pos="355600" algn="l"/>
              </a:tabLst>
            </a:pPr>
            <a:r>
              <a:rPr lang="tr-TR" sz="3200" dirty="0">
                <a:solidFill>
                  <a:schemeClr val="tx1"/>
                </a:solidFill>
                <a:latin typeface="Century Gothic"/>
                <a:cs typeface="Century Gothic"/>
              </a:rPr>
              <a:t>İnsanların %90’ından fazlası hayatları boyunca en az bir kez baş ağrısına maruz kalmıştır.</a:t>
            </a:r>
            <a:endParaRPr sz="3200" dirty="0">
              <a:solidFill>
                <a:schemeClr val="tx1"/>
              </a:solidFill>
              <a:latin typeface="Century Gothic"/>
              <a:cs typeface="Century Gothic"/>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0" name="object 2"/>
          <p:cNvSpPr txBox="1">
            <a:spLocks noGrp="1"/>
          </p:cNvSpPr>
          <p:nvPr>
            <p:ph type="title"/>
          </p:nvPr>
        </p:nvSpPr>
        <p:spPr>
          <a:xfrm>
            <a:off x="499363" y="258826"/>
            <a:ext cx="11193272" cy="810299"/>
          </a:xfrm>
          <a:prstGeom prst="rect">
            <a:avLst/>
          </a:prstGeom>
        </p:spPr>
        <p:txBody>
          <a:bodyPr vert="horz" wrap="square" lIns="0" tIns="192862" rIns="0" bIns="0" rtlCol="0">
            <a:spAutoFit/>
          </a:bodyPr>
          <a:lstStyle/>
          <a:p>
            <a:pPr marL="238125">
              <a:lnSpc>
                <a:spcPct val="100000"/>
              </a:lnSpc>
              <a:spcBef>
                <a:spcPts val="95"/>
              </a:spcBef>
            </a:pPr>
            <a:r>
              <a:rPr sz="4000" dirty="0">
                <a:solidFill>
                  <a:schemeClr val="tx1"/>
                </a:solidFill>
              </a:rPr>
              <a:t>Baş</a:t>
            </a:r>
            <a:r>
              <a:rPr sz="4000" spc="-125" dirty="0">
                <a:solidFill>
                  <a:schemeClr val="tx1"/>
                </a:solidFill>
              </a:rPr>
              <a:t> </a:t>
            </a:r>
            <a:r>
              <a:rPr sz="4000" dirty="0">
                <a:solidFill>
                  <a:schemeClr val="tx1"/>
                </a:solidFill>
              </a:rPr>
              <a:t>Ağrılı</a:t>
            </a:r>
            <a:r>
              <a:rPr sz="4000" spc="-105" dirty="0">
                <a:solidFill>
                  <a:schemeClr val="tx1"/>
                </a:solidFill>
              </a:rPr>
              <a:t> </a:t>
            </a:r>
            <a:r>
              <a:rPr sz="4000" dirty="0">
                <a:solidFill>
                  <a:schemeClr val="tx1"/>
                </a:solidFill>
              </a:rPr>
              <a:t>Hastanın</a:t>
            </a:r>
            <a:r>
              <a:rPr sz="4000" spc="-105" dirty="0">
                <a:solidFill>
                  <a:schemeClr val="tx1"/>
                </a:solidFill>
              </a:rPr>
              <a:t> </a:t>
            </a:r>
            <a:r>
              <a:rPr sz="4000" spc="-10" dirty="0">
                <a:solidFill>
                  <a:schemeClr val="tx1"/>
                </a:solidFill>
              </a:rPr>
              <a:t>Muayenesi</a:t>
            </a:r>
            <a:endParaRPr sz="4000" dirty="0">
              <a:solidFill>
                <a:schemeClr val="tx1"/>
              </a:solidFill>
            </a:endParaRPr>
          </a:p>
        </p:txBody>
      </p:sp>
      <p:sp>
        <p:nvSpPr>
          <p:cNvPr id="1048701" name="object 3"/>
          <p:cNvSpPr txBox="1"/>
          <p:nvPr/>
        </p:nvSpPr>
        <p:spPr>
          <a:xfrm>
            <a:off x="1245819" y="1343724"/>
            <a:ext cx="5887085" cy="4087657"/>
          </a:xfrm>
          <a:prstGeom prst="rect">
            <a:avLst/>
          </a:prstGeom>
        </p:spPr>
        <p:txBody>
          <a:bodyPr vert="horz" wrap="square" lIns="0" tIns="177165" rIns="0" bIns="0" rtlCol="0">
            <a:spAutoFit/>
          </a:bodyPr>
          <a:lstStyle/>
          <a:p>
            <a:pPr marL="12700">
              <a:lnSpc>
                <a:spcPct val="100000"/>
              </a:lnSpc>
              <a:spcBef>
                <a:spcPts val="1395"/>
              </a:spcBef>
            </a:pPr>
            <a:r>
              <a:rPr sz="3600" b="1" dirty="0">
                <a:solidFill>
                  <a:srgbClr val="EA6212"/>
                </a:solidFill>
                <a:latin typeface="Century Gothic"/>
                <a:cs typeface="Century Gothic"/>
              </a:rPr>
              <a:t>Ayrıntılı</a:t>
            </a:r>
            <a:r>
              <a:rPr sz="3600" b="1" spc="-20" dirty="0">
                <a:solidFill>
                  <a:srgbClr val="EA6212"/>
                </a:solidFill>
                <a:latin typeface="Century Gothic"/>
                <a:cs typeface="Century Gothic"/>
              </a:rPr>
              <a:t> </a:t>
            </a:r>
            <a:r>
              <a:rPr sz="3600" b="1" dirty="0">
                <a:solidFill>
                  <a:srgbClr val="EA6212"/>
                </a:solidFill>
                <a:latin typeface="Century Gothic"/>
                <a:cs typeface="Century Gothic"/>
              </a:rPr>
              <a:t>fizik</a:t>
            </a:r>
            <a:r>
              <a:rPr sz="3600" b="1" spc="-10" dirty="0">
                <a:solidFill>
                  <a:srgbClr val="EA6212"/>
                </a:solidFill>
                <a:latin typeface="Century Gothic"/>
                <a:cs typeface="Century Gothic"/>
              </a:rPr>
              <a:t> muayene</a:t>
            </a:r>
            <a:endParaRPr sz="3600" dirty="0">
              <a:latin typeface="Century Gothic"/>
              <a:cs typeface="Century Gothic"/>
            </a:endParaRPr>
          </a:p>
          <a:p>
            <a:pPr marL="354965" indent="-342265">
              <a:lnSpc>
                <a:spcPct val="100000"/>
              </a:lnSpc>
              <a:spcBef>
                <a:spcPts val="1005"/>
              </a:spcBef>
              <a:buClr>
                <a:srgbClr val="89D0D5"/>
              </a:buClr>
              <a:buSzPct val="80357"/>
              <a:buFont typeface="Wingdings 3"/>
              <a:buChar char=""/>
              <a:tabLst>
                <a:tab pos="354965" algn="l"/>
              </a:tabLst>
            </a:pPr>
            <a:r>
              <a:rPr sz="2800" dirty="0">
                <a:solidFill>
                  <a:schemeClr val="tx1"/>
                </a:solidFill>
                <a:latin typeface="Century Gothic"/>
                <a:cs typeface="Century Gothic"/>
              </a:rPr>
              <a:t>Göz</a:t>
            </a:r>
            <a:r>
              <a:rPr sz="2800" spc="-60" dirty="0">
                <a:solidFill>
                  <a:schemeClr val="tx1"/>
                </a:solidFill>
                <a:latin typeface="Century Gothic"/>
                <a:cs typeface="Century Gothic"/>
              </a:rPr>
              <a:t> </a:t>
            </a:r>
            <a:r>
              <a:rPr sz="2800" spc="-10" dirty="0">
                <a:solidFill>
                  <a:schemeClr val="tx1"/>
                </a:solidFill>
                <a:latin typeface="Century Gothic"/>
                <a:cs typeface="Century Gothic"/>
              </a:rPr>
              <a:t>muayenesi</a:t>
            </a:r>
            <a:endParaRPr sz="2800" dirty="0">
              <a:solidFill>
                <a:schemeClr val="tx1"/>
              </a:solidFill>
              <a:latin typeface="Century Gothic"/>
              <a:cs typeface="Century Gothic"/>
            </a:endParaRPr>
          </a:p>
          <a:p>
            <a:pPr marL="354965" indent="-342265">
              <a:lnSpc>
                <a:spcPct val="100000"/>
              </a:lnSpc>
              <a:spcBef>
                <a:spcPts val="994"/>
              </a:spcBef>
              <a:buClr>
                <a:srgbClr val="89D0D5"/>
              </a:buClr>
              <a:buSzPct val="80357"/>
              <a:buFont typeface="Wingdings 3"/>
              <a:buChar char=""/>
              <a:tabLst>
                <a:tab pos="354965" algn="l"/>
              </a:tabLst>
            </a:pPr>
            <a:r>
              <a:rPr sz="2800" dirty="0">
                <a:solidFill>
                  <a:schemeClr val="tx1"/>
                </a:solidFill>
                <a:latin typeface="Century Gothic"/>
                <a:cs typeface="Century Gothic"/>
              </a:rPr>
              <a:t>Kulak</a:t>
            </a:r>
            <a:r>
              <a:rPr sz="2800" spc="-75" dirty="0">
                <a:solidFill>
                  <a:schemeClr val="tx1"/>
                </a:solidFill>
                <a:latin typeface="Century Gothic"/>
                <a:cs typeface="Century Gothic"/>
              </a:rPr>
              <a:t> </a:t>
            </a:r>
            <a:r>
              <a:rPr sz="2800" dirty="0">
                <a:solidFill>
                  <a:schemeClr val="tx1"/>
                </a:solidFill>
                <a:latin typeface="Century Gothic"/>
                <a:cs typeface="Century Gothic"/>
              </a:rPr>
              <a:t>burun</a:t>
            </a:r>
            <a:r>
              <a:rPr sz="2800" spc="-55" dirty="0">
                <a:solidFill>
                  <a:schemeClr val="tx1"/>
                </a:solidFill>
                <a:latin typeface="Century Gothic"/>
                <a:cs typeface="Century Gothic"/>
              </a:rPr>
              <a:t> </a:t>
            </a:r>
            <a:r>
              <a:rPr sz="2800" dirty="0">
                <a:solidFill>
                  <a:schemeClr val="tx1"/>
                </a:solidFill>
                <a:latin typeface="Century Gothic"/>
                <a:cs typeface="Century Gothic"/>
              </a:rPr>
              <a:t>boğaz</a:t>
            </a:r>
            <a:r>
              <a:rPr sz="2800" spc="-55" dirty="0">
                <a:solidFill>
                  <a:schemeClr val="tx1"/>
                </a:solidFill>
                <a:latin typeface="Century Gothic"/>
                <a:cs typeface="Century Gothic"/>
              </a:rPr>
              <a:t> </a:t>
            </a:r>
            <a:r>
              <a:rPr sz="2800" spc="-10" dirty="0">
                <a:solidFill>
                  <a:schemeClr val="tx1"/>
                </a:solidFill>
                <a:latin typeface="Century Gothic"/>
                <a:cs typeface="Century Gothic"/>
              </a:rPr>
              <a:t>muayenesi</a:t>
            </a:r>
            <a:endParaRPr sz="2800" dirty="0">
              <a:solidFill>
                <a:schemeClr val="tx1"/>
              </a:solidFill>
              <a:latin typeface="Century Gothic"/>
              <a:cs typeface="Century Gothic"/>
            </a:endParaRPr>
          </a:p>
          <a:p>
            <a:pPr marL="354965" indent="-342265">
              <a:lnSpc>
                <a:spcPct val="100000"/>
              </a:lnSpc>
              <a:spcBef>
                <a:spcPts val="1000"/>
              </a:spcBef>
              <a:buClr>
                <a:srgbClr val="89D0D5"/>
              </a:buClr>
              <a:buSzPct val="80357"/>
              <a:buFont typeface="Wingdings 3"/>
              <a:buChar char=""/>
              <a:tabLst>
                <a:tab pos="354965" algn="l"/>
              </a:tabLst>
            </a:pPr>
            <a:r>
              <a:rPr sz="2800" dirty="0">
                <a:solidFill>
                  <a:schemeClr val="tx1"/>
                </a:solidFill>
                <a:latin typeface="Century Gothic"/>
                <a:cs typeface="Century Gothic"/>
              </a:rPr>
              <a:t>Yüz</a:t>
            </a:r>
            <a:r>
              <a:rPr sz="2800" spc="-55" dirty="0">
                <a:solidFill>
                  <a:schemeClr val="tx1"/>
                </a:solidFill>
                <a:latin typeface="Century Gothic"/>
                <a:cs typeface="Century Gothic"/>
              </a:rPr>
              <a:t> </a:t>
            </a:r>
            <a:r>
              <a:rPr sz="2800" spc="-10" dirty="0">
                <a:solidFill>
                  <a:schemeClr val="tx1"/>
                </a:solidFill>
                <a:latin typeface="Century Gothic"/>
                <a:cs typeface="Century Gothic"/>
              </a:rPr>
              <a:t>muayenesi</a:t>
            </a:r>
            <a:endParaRPr sz="2800" dirty="0">
              <a:solidFill>
                <a:schemeClr val="tx1"/>
              </a:solidFill>
              <a:latin typeface="Century Gothic"/>
              <a:cs typeface="Century Gothic"/>
            </a:endParaRPr>
          </a:p>
          <a:p>
            <a:pPr marL="354965" indent="-342265">
              <a:lnSpc>
                <a:spcPct val="100000"/>
              </a:lnSpc>
              <a:spcBef>
                <a:spcPts val="1005"/>
              </a:spcBef>
              <a:buClr>
                <a:srgbClr val="89D0D5"/>
              </a:buClr>
              <a:buSzPct val="80357"/>
              <a:buFont typeface="Wingdings 3"/>
              <a:buChar char=""/>
              <a:tabLst>
                <a:tab pos="354965" algn="l"/>
              </a:tabLst>
            </a:pPr>
            <a:r>
              <a:rPr sz="2800" spc="-25" dirty="0">
                <a:solidFill>
                  <a:schemeClr val="tx1"/>
                </a:solidFill>
                <a:latin typeface="Century Gothic"/>
                <a:cs typeface="Century Gothic"/>
              </a:rPr>
              <a:t>Baş-</a:t>
            </a:r>
            <a:r>
              <a:rPr sz="2800" dirty="0">
                <a:solidFill>
                  <a:schemeClr val="tx1"/>
                </a:solidFill>
                <a:latin typeface="Century Gothic"/>
                <a:cs typeface="Century Gothic"/>
              </a:rPr>
              <a:t>Boyun</a:t>
            </a:r>
            <a:r>
              <a:rPr sz="2800" spc="-30" dirty="0">
                <a:solidFill>
                  <a:schemeClr val="tx1"/>
                </a:solidFill>
                <a:latin typeface="Century Gothic"/>
                <a:cs typeface="Century Gothic"/>
              </a:rPr>
              <a:t> </a:t>
            </a:r>
            <a:r>
              <a:rPr sz="2800" spc="-10" dirty="0">
                <a:solidFill>
                  <a:schemeClr val="tx1"/>
                </a:solidFill>
                <a:latin typeface="Century Gothic"/>
                <a:cs typeface="Century Gothic"/>
              </a:rPr>
              <a:t>muayenesi</a:t>
            </a:r>
            <a:endParaRPr sz="2800" dirty="0">
              <a:solidFill>
                <a:schemeClr val="tx1"/>
              </a:solidFill>
              <a:latin typeface="Century Gothic"/>
              <a:cs typeface="Century Gothic"/>
            </a:endParaRPr>
          </a:p>
          <a:p>
            <a:pPr marL="354965" indent="-342265">
              <a:lnSpc>
                <a:spcPct val="100000"/>
              </a:lnSpc>
              <a:spcBef>
                <a:spcPts val="1000"/>
              </a:spcBef>
              <a:buClr>
                <a:srgbClr val="89D0D5"/>
              </a:buClr>
              <a:buSzPct val="80357"/>
              <a:buFont typeface="Wingdings 3"/>
              <a:buChar char=""/>
              <a:tabLst>
                <a:tab pos="354965" algn="l"/>
              </a:tabLst>
            </a:pPr>
            <a:r>
              <a:rPr sz="2800" dirty="0">
                <a:solidFill>
                  <a:schemeClr val="tx1"/>
                </a:solidFill>
                <a:latin typeface="Century Gothic"/>
                <a:cs typeface="Century Gothic"/>
              </a:rPr>
              <a:t>Nörolojik</a:t>
            </a:r>
            <a:r>
              <a:rPr sz="2800" spc="-125" dirty="0">
                <a:solidFill>
                  <a:schemeClr val="tx1"/>
                </a:solidFill>
                <a:latin typeface="Century Gothic"/>
                <a:cs typeface="Century Gothic"/>
              </a:rPr>
              <a:t> </a:t>
            </a:r>
            <a:r>
              <a:rPr sz="2800" spc="-10" dirty="0">
                <a:solidFill>
                  <a:schemeClr val="tx1"/>
                </a:solidFill>
                <a:latin typeface="Century Gothic"/>
                <a:cs typeface="Century Gothic"/>
              </a:rPr>
              <a:t>muayene</a:t>
            </a:r>
            <a:endParaRPr sz="2800" dirty="0">
              <a:solidFill>
                <a:schemeClr val="tx1"/>
              </a:solidFill>
              <a:latin typeface="Century Gothic"/>
              <a:cs typeface="Century Gothic"/>
            </a:endParaRPr>
          </a:p>
          <a:p>
            <a:pPr marL="354965" indent="-342265">
              <a:lnSpc>
                <a:spcPct val="100000"/>
              </a:lnSpc>
              <a:spcBef>
                <a:spcPts val="994"/>
              </a:spcBef>
              <a:buClr>
                <a:srgbClr val="89D0D5"/>
              </a:buClr>
              <a:buSzPct val="80357"/>
              <a:buFont typeface="Wingdings 3"/>
              <a:buChar char=""/>
              <a:tabLst>
                <a:tab pos="354965" algn="l"/>
              </a:tabLst>
            </a:pPr>
            <a:r>
              <a:rPr sz="2800" dirty="0">
                <a:solidFill>
                  <a:schemeClr val="tx1"/>
                </a:solidFill>
                <a:latin typeface="Century Gothic"/>
                <a:cs typeface="Century Gothic"/>
              </a:rPr>
              <a:t>Vital</a:t>
            </a:r>
            <a:r>
              <a:rPr sz="2800" spc="-90" dirty="0">
                <a:solidFill>
                  <a:schemeClr val="tx1"/>
                </a:solidFill>
                <a:latin typeface="Century Gothic"/>
                <a:cs typeface="Century Gothic"/>
              </a:rPr>
              <a:t> </a:t>
            </a:r>
            <a:r>
              <a:rPr sz="2800" dirty="0">
                <a:solidFill>
                  <a:schemeClr val="tx1"/>
                </a:solidFill>
                <a:latin typeface="Century Gothic"/>
                <a:cs typeface="Century Gothic"/>
              </a:rPr>
              <a:t>bulgular</a:t>
            </a:r>
            <a:r>
              <a:rPr sz="2800" spc="-80" dirty="0">
                <a:solidFill>
                  <a:schemeClr val="tx1"/>
                </a:solidFill>
                <a:latin typeface="Century Gothic"/>
                <a:cs typeface="Century Gothic"/>
              </a:rPr>
              <a:t> </a:t>
            </a:r>
            <a:r>
              <a:rPr sz="2800" dirty="0">
                <a:solidFill>
                  <a:schemeClr val="tx1"/>
                </a:solidFill>
                <a:latin typeface="Century Gothic"/>
                <a:cs typeface="Century Gothic"/>
              </a:rPr>
              <a:t>(Ateş,</a:t>
            </a:r>
            <a:r>
              <a:rPr sz="2800" spc="-60" dirty="0">
                <a:solidFill>
                  <a:schemeClr val="tx1"/>
                </a:solidFill>
                <a:latin typeface="Century Gothic"/>
                <a:cs typeface="Century Gothic"/>
              </a:rPr>
              <a:t> </a:t>
            </a:r>
            <a:r>
              <a:rPr sz="2800" dirty="0">
                <a:solidFill>
                  <a:schemeClr val="tx1"/>
                </a:solidFill>
                <a:latin typeface="Century Gothic"/>
                <a:cs typeface="Century Gothic"/>
              </a:rPr>
              <a:t>kan</a:t>
            </a:r>
            <a:r>
              <a:rPr sz="2800" spc="-65" dirty="0">
                <a:solidFill>
                  <a:schemeClr val="tx1"/>
                </a:solidFill>
                <a:latin typeface="Century Gothic"/>
                <a:cs typeface="Century Gothic"/>
              </a:rPr>
              <a:t> </a:t>
            </a:r>
            <a:r>
              <a:rPr sz="2800" spc="-10" dirty="0">
                <a:solidFill>
                  <a:schemeClr val="tx1"/>
                </a:solidFill>
                <a:latin typeface="Century Gothic"/>
                <a:cs typeface="Century Gothic"/>
              </a:rPr>
              <a:t>basıncı)</a:t>
            </a:r>
            <a:endParaRPr sz="2800" dirty="0">
              <a:solidFill>
                <a:schemeClr val="tx1"/>
              </a:solidFill>
              <a:latin typeface="Century Gothic"/>
              <a:cs typeface="Century Gothic"/>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2" name="object 2"/>
          <p:cNvSpPr txBox="1">
            <a:spLocks noGrp="1"/>
          </p:cNvSpPr>
          <p:nvPr>
            <p:ph type="title"/>
          </p:nvPr>
        </p:nvSpPr>
        <p:spPr>
          <a:xfrm>
            <a:off x="499363" y="258826"/>
            <a:ext cx="11193272" cy="810299"/>
          </a:xfrm>
          <a:prstGeom prst="rect">
            <a:avLst/>
          </a:prstGeom>
        </p:spPr>
        <p:txBody>
          <a:bodyPr vert="horz" wrap="square" lIns="0" tIns="192862" rIns="0" bIns="0" rtlCol="0">
            <a:spAutoFit/>
          </a:bodyPr>
          <a:lstStyle/>
          <a:p>
            <a:pPr marL="238125">
              <a:lnSpc>
                <a:spcPct val="100000"/>
              </a:lnSpc>
              <a:spcBef>
                <a:spcPts val="95"/>
              </a:spcBef>
            </a:pPr>
            <a:r>
              <a:rPr sz="4000" dirty="0">
                <a:solidFill>
                  <a:schemeClr val="tx1"/>
                </a:solidFill>
              </a:rPr>
              <a:t>Baş</a:t>
            </a:r>
            <a:r>
              <a:rPr sz="4000" spc="-125" dirty="0">
                <a:solidFill>
                  <a:schemeClr val="tx1"/>
                </a:solidFill>
              </a:rPr>
              <a:t> </a:t>
            </a:r>
            <a:r>
              <a:rPr sz="4000" dirty="0">
                <a:solidFill>
                  <a:schemeClr val="tx1"/>
                </a:solidFill>
              </a:rPr>
              <a:t>Ağrılı</a:t>
            </a:r>
            <a:r>
              <a:rPr sz="4000" spc="-105" dirty="0">
                <a:solidFill>
                  <a:schemeClr val="tx1"/>
                </a:solidFill>
              </a:rPr>
              <a:t> </a:t>
            </a:r>
            <a:r>
              <a:rPr sz="4000" dirty="0">
                <a:solidFill>
                  <a:schemeClr val="tx1"/>
                </a:solidFill>
              </a:rPr>
              <a:t>Hastanın</a:t>
            </a:r>
            <a:r>
              <a:rPr sz="4000" spc="-105" dirty="0">
                <a:solidFill>
                  <a:schemeClr val="tx1"/>
                </a:solidFill>
              </a:rPr>
              <a:t> </a:t>
            </a:r>
            <a:r>
              <a:rPr sz="4000" spc="-10" dirty="0">
                <a:solidFill>
                  <a:schemeClr val="tx1"/>
                </a:solidFill>
              </a:rPr>
              <a:t>Muayenesi</a:t>
            </a:r>
            <a:endParaRPr sz="4000" dirty="0">
              <a:solidFill>
                <a:schemeClr val="tx1"/>
              </a:solidFill>
            </a:endParaRPr>
          </a:p>
        </p:txBody>
      </p:sp>
      <p:sp>
        <p:nvSpPr>
          <p:cNvPr id="1048703" name="object 3"/>
          <p:cNvSpPr txBox="1"/>
          <p:nvPr/>
        </p:nvSpPr>
        <p:spPr>
          <a:xfrm>
            <a:off x="1245819" y="1881181"/>
            <a:ext cx="9601835" cy="3869008"/>
          </a:xfrm>
          <a:prstGeom prst="rect">
            <a:avLst/>
          </a:prstGeom>
        </p:spPr>
        <p:txBody>
          <a:bodyPr vert="horz" wrap="square" lIns="0" tIns="138430" rIns="0" bIns="0" rtlCol="0">
            <a:spAutoFit/>
          </a:bodyPr>
          <a:lstStyle/>
          <a:p>
            <a:pPr marL="354965" indent="-342265">
              <a:lnSpc>
                <a:spcPct val="100000"/>
              </a:lnSpc>
              <a:spcBef>
                <a:spcPts val="1090"/>
              </a:spcBef>
              <a:buClr>
                <a:srgbClr val="89D0D5"/>
              </a:buClr>
              <a:buSzPct val="80357"/>
              <a:buFont typeface="Wingdings 3"/>
              <a:buChar char=""/>
              <a:tabLst>
                <a:tab pos="354965" algn="l"/>
              </a:tabLst>
            </a:pPr>
            <a:r>
              <a:rPr sz="2800" dirty="0">
                <a:solidFill>
                  <a:schemeClr val="tx1"/>
                </a:solidFill>
                <a:latin typeface="Century Gothic"/>
                <a:cs typeface="Century Gothic"/>
              </a:rPr>
              <a:t>Vital</a:t>
            </a:r>
            <a:r>
              <a:rPr sz="2800" spc="-80" dirty="0">
                <a:solidFill>
                  <a:schemeClr val="tx1"/>
                </a:solidFill>
                <a:latin typeface="Century Gothic"/>
                <a:cs typeface="Century Gothic"/>
              </a:rPr>
              <a:t> </a:t>
            </a:r>
            <a:r>
              <a:rPr sz="2800" spc="-10" dirty="0">
                <a:solidFill>
                  <a:schemeClr val="tx1"/>
                </a:solidFill>
                <a:latin typeface="Century Gothic"/>
                <a:cs typeface="Century Gothic"/>
              </a:rPr>
              <a:t>bulgular</a:t>
            </a:r>
            <a:endParaRPr sz="2800" dirty="0">
              <a:solidFill>
                <a:schemeClr val="tx1"/>
              </a:solidFill>
              <a:latin typeface="Century Gothic"/>
              <a:cs typeface="Century Gothic"/>
            </a:endParaRPr>
          </a:p>
          <a:p>
            <a:pPr marL="12700">
              <a:lnSpc>
                <a:spcPct val="100000"/>
              </a:lnSpc>
              <a:spcBef>
                <a:spcPts val="1000"/>
              </a:spcBef>
            </a:pPr>
            <a:r>
              <a:rPr sz="2800" dirty="0">
                <a:solidFill>
                  <a:schemeClr val="tx1"/>
                </a:solidFill>
                <a:latin typeface="Century Gothic"/>
                <a:cs typeface="Century Gothic"/>
              </a:rPr>
              <a:t>Kan</a:t>
            </a:r>
            <a:r>
              <a:rPr sz="2800" spc="-55" dirty="0">
                <a:solidFill>
                  <a:schemeClr val="tx1"/>
                </a:solidFill>
                <a:latin typeface="Century Gothic"/>
                <a:cs typeface="Century Gothic"/>
              </a:rPr>
              <a:t> </a:t>
            </a:r>
            <a:r>
              <a:rPr sz="2800" spc="-10" dirty="0">
                <a:solidFill>
                  <a:schemeClr val="tx1"/>
                </a:solidFill>
                <a:latin typeface="Century Gothic"/>
                <a:cs typeface="Century Gothic"/>
              </a:rPr>
              <a:t>basıncı</a:t>
            </a:r>
            <a:endParaRPr sz="2800" dirty="0">
              <a:solidFill>
                <a:schemeClr val="tx1"/>
              </a:solidFill>
              <a:latin typeface="Century Gothic"/>
              <a:cs typeface="Century Gothic"/>
            </a:endParaRPr>
          </a:p>
          <a:p>
            <a:pPr marL="12700">
              <a:lnSpc>
                <a:spcPct val="100000"/>
              </a:lnSpc>
              <a:spcBef>
                <a:spcPts val="1015"/>
              </a:spcBef>
              <a:tabLst>
                <a:tab pos="5971540" algn="l"/>
              </a:tabLst>
            </a:pPr>
            <a:r>
              <a:rPr sz="2000" dirty="0">
                <a:solidFill>
                  <a:schemeClr val="tx1"/>
                </a:solidFill>
                <a:latin typeface="Century Gothic"/>
                <a:cs typeface="Century Gothic"/>
              </a:rPr>
              <a:t>*****Hipertansiyona</a:t>
            </a:r>
            <a:r>
              <a:rPr sz="2000" spc="-40" dirty="0">
                <a:solidFill>
                  <a:schemeClr val="tx1"/>
                </a:solidFill>
                <a:latin typeface="Century Gothic"/>
                <a:cs typeface="Century Gothic"/>
              </a:rPr>
              <a:t> </a:t>
            </a:r>
            <a:r>
              <a:rPr sz="2000" dirty="0">
                <a:solidFill>
                  <a:schemeClr val="tx1"/>
                </a:solidFill>
                <a:latin typeface="Century Gothic"/>
                <a:cs typeface="Century Gothic"/>
              </a:rPr>
              <a:t>bağlı</a:t>
            </a:r>
            <a:r>
              <a:rPr sz="2000" spc="-55" dirty="0">
                <a:solidFill>
                  <a:schemeClr val="tx1"/>
                </a:solidFill>
                <a:latin typeface="Century Gothic"/>
                <a:cs typeface="Century Gothic"/>
              </a:rPr>
              <a:t> </a:t>
            </a:r>
            <a:r>
              <a:rPr sz="2000" dirty="0">
                <a:solidFill>
                  <a:schemeClr val="tx1"/>
                </a:solidFill>
                <a:latin typeface="Century Gothic"/>
                <a:cs typeface="Century Gothic"/>
              </a:rPr>
              <a:t>baş</a:t>
            </a:r>
            <a:r>
              <a:rPr sz="2000" spc="-50" dirty="0">
                <a:solidFill>
                  <a:schemeClr val="tx1"/>
                </a:solidFill>
                <a:latin typeface="Century Gothic"/>
                <a:cs typeface="Century Gothic"/>
              </a:rPr>
              <a:t> </a:t>
            </a:r>
            <a:r>
              <a:rPr sz="2000" dirty="0">
                <a:solidFill>
                  <a:schemeClr val="tx1"/>
                </a:solidFill>
                <a:latin typeface="Century Gothic"/>
                <a:cs typeface="Century Gothic"/>
              </a:rPr>
              <a:t>ağrısında</a:t>
            </a:r>
            <a:r>
              <a:rPr sz="2000" spc="-65" dirty="0">
                <a:solidFill>
                  <a:schemeClr val="tx1"/>
                </a:solidFill>
                <a:latin typeface="Century Gothic"/>
                <a:cs typeface="Century Gothic"/>
              </a:rPr>
              <a:t> </a:t>
            </a:r>
            <a:r>
              <a:rPr sz="2000" spc="-10" dirty="0">
                <a:solidFill>
                  <a:schemeClr val="tx1"/>
                </a:solidFill>
                <a:latin typeface="Century Gothic"/>
                <a:cs typeface="Century Gothic"/>
              </a:rPr>
              <a:t>diastolik</a:t>
            </a:r>
            <a:r>
              <a:rPr sz="2000" dirty="0">
                <a:solidFill>
                  <a:schemeClr val="tx1"/>
                </a:solidFill>
                <a:latin typeface="Century Gothic"/>
                <a:cs typeface="Century Gothic"/>
              </a:rPr>
              <a:t>	basınç</a:t>
            </a:r>
            <a:r>
              <a:rPr sz="2000" spc="-40" dirty="0">
                <a:solidFill>
                  <a:schemeClr val="tx1"/>
                </a:solidFill>
                <a:latin typeface="Century Gothic"/>
                <a:cs typeface="Century Gothic"/>
              </a:rPr>
              <a:t> </a:t>
            </a:r>
            <a:r>
              <a:rPr sz="2000" dirty="0">
                <a:solidFill>
                  <a:schemeClr val="tx1"/>
                </a:solidFill>
                <a:latin typeface="Century Gothic"/>
                <a:cs typeface="Century Gothic"/>
              </a:rPr>
              <a:t>110</a:t>
            </a:r>
            <a:r>
              <a:rPr sz="2000" spc="-25" dirty="0">
                <a:solidFill>
                  <a:schemeClr val="tx1"/>
                </a:solidFill>
                <a:latin typeface="Century Gothic"/>
                <a:cs typeface="Century Gothic"/>
              </a:rPr>
              <a:t> </a:t>
            </a:r>
            <a:r>
              <a:rPr sz="2000" dirty="0">
                <a:solidFill>
                  <a:schemeClr val="tx1"/>
                </a:solidFill>
                <a:latin typeface="Century Gothic"/>
                <a:cs typeface="Century Gothic"/>
              </a:rPr>
              <a:t>mmHg</a:t>
            </a:r>
            <a:r>
              <a:rPr sz="2000" spc="-40" dirty="0">
                <a:solidFill>
                  <a:schemeClr val="tx1"/>
                </a:solidFill>
                <a:latin typeface="Century Gothic"/>
                <a:cs typeface="Century Gothic"/>
              </a:rPr>
              <a:t> </a:t>
            </a:r>
            <a:r>
              <a:rPr sz="2000" dirty="0">
                <a:solidFill>
                  <a:schemeClr val="tx1"/>
                </a:solidFill>
                <a:latin typeface="Century Gothic"/>
                <a:cs typeface="Century Gothic"/>
              </a:rPr>
              <a:t>ve</a:t>
            </a:r>
            <a:r>
              <a:rPr sz="2000" spc="-40" dirty="0">
                <a:solidFill>
                  <a:schemeClr val="tx1"/>
                </a:solidFill>
                <a:latin typeface="Century Gothic"/>
                <a:cs typeface="Century Gothic"/>
              </a:rPr>
              <a:t> </a:t>
            </a:r>
            <a:r>
              <a:rPr sz="2000" spc="-10" dirty="0">
                <a:solidFill>
                  <a:schemeClr val="tx1"/>
                </a:solidFill>
                <a:latin typeface="Century Gothic"/>
                <a:cs typeface="Century Gothic"/>
              </a:rPr>
              <a:t>üstüdür.</a:t>
            </a:r>
            <a:endParaRPr sz="2000" dirty="0">
              <a:solidFill>
                <a:schemeClr val="tx1"/>
              </a:solidFill>
              <a:latin typeface="Century Gothic"/>
              <a:cs typeface="Century Gothic"/>
            </a:endParaRPr>
          </a:p>
          <a:p>
            <a:pPr marL="12700">
              <a:lnSpc>
                <a:spcPct val="100000"/>
              </a:lnSpc>
              <a:spcBef>
                <a:spcPts val="994"/>
              </a:spcBef>
            </a:pPr>
            <a:r>
              <a:rPr sz="2000" dirty="0">
                <a:solidFill>
                  <a:schemeClr val="tx1"/>
                </a:solidFill>
                <a:latin typeface="Century Gothic"/>
                <a:cs typeface="Century Gothic"/>
              </a:rPr>
              <a:t>*****Hipertansiyon</a:t>
            </a:r>
            <a:r>
              <a:rPr sz="2000" spc="-20" dirty="0">
                <a:solidFill>
                  <a:schemeClr val="tx1"/>
                </a:solidFill>
                <a:latin typeface="Century Gothic"/>
                <a:cs typeface="Century Gothic"/>
              </a:rPr>
              <a:t> </a:t>
            </a:r>
            <a:r>
              <a:rPr sz="2000" dirty="0">
                <a:solidFill>
                  <a:schemeClr val="tx1"/>
                </a:solidFill>
                <a:latin typeface="Century Gothic"/>
                <a:cs typeface="Century Gothic"/>
              </a:rPr>
              <a:t>tedavisinde</a:t>
            </a:r>
            <a:r>
              <a:rPr sz="2000" spc="-65" dirty="0">
                <a:solidFill>
                  <a:schemeClr val="tx1"/>
                </a:solidFill>
                <a:latin typeface="Century Gothic"/>
                <a:cs typeface="Century Gothic"/>
              </a:rPr>
              <a:t> </a:t>
            </a:r>
            <a:r>
              <a:rPr sz="2000" dirty="0">
                <a:solidFill>
                  <a:schemeClr val="tx1"/>
                </a:solidFill>
                <a:latin typeface="Century Gothic"/>
                <a:cs typeface="Century Gothic"/>
              </a:rPr>
              <a:t>kullanılan</a:t>
            </a:r>
            <a:r>
              <a:rPr sz="2000" spc="-70" dirty="0">
                <a:solidFill>
                  <a:schemeClr val="tx1"/>
                </a:solidFill>
                <a:latin typeface="Century Gothic"/>
                <a:cs typeface="Century Gothic"/>
              </a:rPr>
              <a:t> </a:t>
            </a:r>
            <a:r>
              <a:rPr sz="2000" dirty="0">
                <a:solidFill>
                  <a:schemeClr val="tx1"/>
                </a:solidFill>
                <a:latin typeface="Century Gothic"/>
                <a:cs typeface="Century Gothic"/>
              </a:rPr>
              <a:t>ilaçların</a:t>
            </a:r>
            <a:r>
              <a:rPr sz="2000" spc="-55" dirty="0">
                <a:solidFill>
                  <a:schemeClr val="tx1"/>
                </a:solidFill>
                <a:latin typeface="Century Gothic"/>
                <a:cs typeface="Century Gothic"/>
              </a:rPr>
              <a:t> </a:t>
            </a:r>
            <a:r>
              <a:rPr sz="2000" dirty="0">
                <a:solidFill>
                  <a:schemeClr val="tx1"/>
                </a:solidFill>
                <a:latin typeface="Century Gothic"/>
                <a:cs typeface="Century Gothic"/>
              </a:rPr>
              <a:t>yan</a:t>
            </a:r>
            <a:r>
              <a:rPr sz="2000" spc="-30" dirty="0">
                <a:solidFill>
                  <a:schemeClr val="tx1"/>
                </a:solidFill>
                <a:latin typeface="Century Gothic"/>
                <a:cs typeface="Century Gothic"/>
              </a:rPr>
              <a:t> </a:t>
            </a:r>
            <a:r>
              <a:rPr sz="2000" dirty="0">
                <a:solidFill>
                  <a:schemeClr val="tx1"/>
                </a:solidFill>
                <a:latin typeface="Century Gothic"/>
                <a:cs typeface="Century Gothic"/>
              </a:rPr>
              <a:t>etkisi</a:t>
            </a:r>
            <a:r>
              <a:rPr sz="2000" spc="-45" dirty="0">
                <a:solidFill>
                  <a:schemeClr val="tx1"/>
                </a:solidFill>
                <a:latin typeface="Century Gothic"/>
                <a:cs typeface="Century Gothic"/>
              </a:rPr>
              <a:t> </a:t>
            </a:r>
            <a:r>
              <a:rPr sz="2000" dirty="0">
                <a:solidFill>
                  <a:schemeClr val="tx1"/>
                </a:solidFill>
                <a:latin typeface="Century Gothic"/>
                <a:cs typeface="Century Gothic"/>
              </a:rPr>
              <a:t>başağrısı</a:t>
            </a:r>
            <a:r>
              <a:rPr sz="2000" spc="-70" dirty="0">
                <a:solidFill>
                  <a:schemeClr val="tx1"/>
                </a:solidFill>
                <a:latin typeface="Century Gothic"/>
                <a:cs typeface="Century Gothic"/>
              </a:rPr>
              <a:t> </a:t>
            </a:r>
            <a:r>
              <a:rPr sz="2000" spc="-10" dirty="0">
                <a:solidFill>
                  <a:schemeClr val="tx1"/>
                </a:solidFill>
                <a:latin typeface="Century Gothic"/>
                <a:cs typeface="Century Gothic"/>
              </a:rPr>
              <a:t>olabilir</a:t>
            </a:r>
            <a:endParaRPr sz="2000" dirty="0">
              <a:solidFill>
                <a:schemeClr val="tx1"/>
              </a:solidFill>
              <a:latin typeface="Century Gothic"/>
              <a:cs typeface="Century Gothic"/>
            </a:endParaRPr>
          </a:p>
          <a:p>
            <a:pPr marL="12700">
              <a:lnSpc>
                <a:spcPct val="100000"/>
              </a:lnSpc>
              <a:spcBef>
                <a:spcPts val="1010"/>
              </a:spcBef>
            </a:pPr>
            <a:r>
              <a:rPr sz="2000" dirty="0">
                <a:solidFill>
                  <a:schemeClr val="tx1"/>
                </a:solidFill>
                <a:latin typeface="Century Gothic"/>
                <a:cs typeface="Century Gothic"/>
              </a:rPr>
              <a:t>*****Migren atak</a:t>
            </a:r>
            <a:r>
              <a:rPr sz="2000" spc="-80" dirty="0">
                <a:solidFill>
                  <a:schemeClr val="tx1"/>
                </a:solidFill>
                <a:latin typeface="Century Gothic"/>
                <a:cs typeface="Century Gothic"/>
              </a:rPr>
              <a:t> </a:t>
            </a:r>
            <a:r>
              <a:rPr sz="2000" dirty="0">
                <a:solidFill>
                  <a:schemeClr val="tx1"/>
                </a:solidFill>
                <a:latin typeface="Century Gothic"/>
                <a:cs typeface="Century Gothic"/>
              </a:rPr>
              <a:t>sırasında</a:t>
            </a:r>
            <a:r>
              <a:rPr sz="2000" spc="-80" dirty="0">
                <a:solidFill>
                  <a:schemeClr val="tx1"/>
                </a:solidFill>
                <a:latin typeface="Century Gothic"/>
                <a:cs typeface="Century Gothic"/>
              </a:rPr>
              <a:t> </a:t>
            </a:r>
            <a:r>
              <a:rPr sz="2000" dirty="0">
                <a:solidFill>
                  <a:schemeClr val="tx1"/>
                </a:solidFill>
                <a:latin typeface="Century Gothic"/>
                <a:cs typeface="Century Gothic"/>
              </a:rPr>
              <a:t>kan</a:t>
            </a:r>
            <a:r>
              <a:rPr sz="2000" spc="-55" dirty="0">
                <a:solidFill>
                  <a:schemeClr val="tx1"/>
                </a:solidFill>
                <a:latin typeface="Century Gothic"/>
                <a:cs typeface="Century Gothic"/>
              </a:rPr>
              <a:t> </a:t>
            </a:r>
            <a:r>
              <a:rPr sz="2000" dirty="0">
                <a:solidFill>
                  <a:schemeClr val="tx1"/>
                </a:solidFill>
                <a:latin typeface="Century Gothic"/>
                <a:cs typeface="Century Gothic"/>
              </a:rPr>
              <a:t>basıncında</a:t>
            </a:r>
            <a:r>
              <a:rPr sz="2000" spc="-65" dirty="0">
                <a:solidFill>
                  <a:schemeClr val="tx1"/>
                </a:solidFill>
                <a:latin typeface="Century Gothic"/>
                <a:cs typeface="Century Gothic"/>
              </a:rPr>
              <a:t> </a:t>
            </a:r>
            <a:r>
              <a:rPr sz="2000" dirty="0">
                <a:solidFill>
                  <a:schemeClr val="tx1"/>
                </a:solidFill>
                <a:latin typeface="Century Gothic"/>
                <a:cs typeface="Century Gothic"/>
              </a:rPr>
              <a:t>sıklıkla</a:t>
            </a:r>
            <a:r>
              <a:rPr sz="2000" spc="-85" dirty="0">
                <a:solidFill>
                  <a:schemeClr val="tx1"/>
                </a:solidFill>
                <a:latin typeface="Century Gothic"/>
                <a:cs typeface="Century Gothic"/>
              </a:rPr>
              <a:t> </a:t>
            </a:r>
            <a:r>
              <a:rPr sz="2000" dirty="0" err="1">
                <a:solidFill>
                  <a:schemeClr val="tx1"/>
                </a:solidFill>
                <a:latin typeface="Century Gothic"/>
                <a:cs typeface="Century Gothic"/>
              </a:rPr>
              <a:t>geçici</a:t>
            </a:r>
            <a:r>
              <a:rPr sz="2000" spc="-40" dirty="0">
                <a:solidFill>
                  <a:schemeClr val="tx1"/>
                </a:solidFill>
                <a:latin typeface="Century Gothic"/>
                <a:cs typeface="Century Gothic"/>
              </a:rPr>
              <a:t> </a:t>
            </a:r>
            <a:r>
              <a:rPr sz="2000" spc="-10" dirty="0" err="1">
                <a:solidFill>
                  <a:schemeClr val="tx1"/>
                </a:solidFill>
                <a:latin typeface="Century Gothic"/>
                <a:cs typeface="Century Gothic"/>
              </a:rPr>
              <a:t>yükselmeye</a:t>
            </a:r>
            <a:r>
              <a:rPr lang="tr-TR" sz="2000" spc="-10" dirty="0">
                <a:solidFill>
                  <a:schemeClr val="tx1"/>
                </a:solidFill>
                <a:latin typeface="Century Gothic"/>
                <a:cs typeface="Century Gothic"/>
              </a:rPr>
              <a:t> neden olur</a:t>
            </a:r>
            <a:endParaRPr sz="2000" dirty="0">
              <a:solidFill>
                <a:schemeClr val="tx1"/>
              </a:solidFill>
              <a:latin typeface="Century Gothic"/>
              <a:cs typeface="Century Gothic"/>
            </a:endParaRPr>
          </a:p>
          <a:p>
            <a:pPr marL="12700">
              <a:lnSpc>
                <a:spcPct val="100000"/>
              </a:lnSpc>
              <a:spcBef>
                <a:spcPts val="980"/>
              </a:spcBef>
            </a:pPr>
            <a:r>
              <a:rPr sz="2800" spc="-20" dirty="0">
                <a:solidFill>
                  <a:schemeClr val="tx1"/>
                </a:solidFill>
                <a:latin typeface="Century Gothic"/>
                <a:cs typeface="Century Gothic"/>
              </a:rPr>
              <a:t>Ateş</a:t>
            </a:r>
            <a:endParaRPr sz="2800" dirty="0">
              <a:solidFill>
                <a:schemeClr val="tx1"/>
              </a:solidFill>
              <a:latin typeface="Century Gothic"/>
              <a:cs typeface="Century Gothic"/>
            </a:endParaRPr>
          </a:p>
          <a:p>
            <a:pPr marL="12700">
              <a:lnSpc>
                <a:spcPct val="100000"/>
              </a:lnSpc>
              <a:spcBef>
                <a:spcPts val="1015"/>
              </a:spcBef>
            </a:pPr>
            <a:r>
              <a:rPr sz="2000" dirty="0">
                <a:solidFill>
                  <a:schemeClr val="tx1"/>
                </a:solidFill>
                <a:latin typeface="Century Gothic"/>
                <a:cs typeface="Century Gothic"/>
              </a:rPr>
              <a:t>*****Sistemik</a:t>
            </a:r>
            <a:r>
              <a:rPr sz="2000" spc="-35" dirty="0">
                <a:solidFill>
                  <a:schemeClr val="tx1"/>
                </a:solidFill>
                <a:latin typeface="Century Gothic"/>
                <a:cs typeface="Century Gothic"/>
              </a:rPr>
              <a:t> </a:t>
            </a:r>
            <a:r>
              <a:rPr sz="2000" dirty="0">
                <a:solidFill>
                  <a:schemeClr val="tx1"/>
                </a:solidFill>
                <a:latin typeface="Century Gothic"/>
                <a:cs typeface="Century Gothic"/>
              </a:rPr>
              <a:t>bir</a:t>
            </a:r>
            <a:r>
              <a:rPr sz="2000" spc="-60" dirty="0">
                <a:solidFill>
                  <a:schemeClr val="tx1"/>
                </a:solidFill>
                <a:latin typeface="Century Gothic"/>
                <a:cs typeface="Century Gothic"/>
              </a:rPr>
              <a:t> </a:t>
            </a:r>
            <a:r>
              <a:rPr sz="2000" spc="-10" dirty="0">
                <a:solidFill>
                  <a:schemeClr val="tx1"/>
                </a:solidFill>
                <a:latin typeface="Century Gothic"/>
                <a:cs typeface="Century Gothic"/>
              </a:rPr>
              <a:t>infeksiyonu</a:t>
            </a:r>
            <a:endParaRPr sz="2000" dirty="0">
              <a:solidFill>
                <a:schemeClr val="tx1"/>
              </a:solidFill>
              <a:latin typeface="Century Gothic"/>
              <a:cs typeface="Century Gothic"/>
            </a:endParaRPr>
          </a:p>
          <a:p>
            <a:pPr marL="12700">
              <a:lnSpc>
                <a:spcPct val="100000"/>
              </a:lnSpc>
              <a:spcBef>
                <a:spcPts val="1005"/>
              </a:spcBef>
            </a:pPr>
            <a:r>
              <a:rPr sz="2000" dirty="0">
                <a:solidFill>
                  <a:schemeClr val="tx1"/>
                </a:solidFill>
                <a:latin typeface="Century Gothic"/>
                <a:cs typeface="Century Gothic"/>
              </a:rPr>
              <a:t>*****Ense</a:t>
            </a:r>
            <a:r>
              <a:rPr sz="2000" spc="-25" dirty="0">
                <a:solidFill>
                  <a:schemeClr val="tx1"/>
                </a:solidFill>
                <a:latin typeface="Century Gothic"/>
                <a:cs typeface="Century Gothic"/>
              </a:rPr>
              <a:t> </a:t>
            </a:r>
            <a:r>
              <a:rPr sz="2000" dirty="0">
                <a:solidFill>
                  <a:schemeClr val="tx1"/>
                </a:solidFill>
                <a:latin typeface="Century Gothic"/>
                <a:cs typeface="Century Gothic"/>
              </a:rPr>
              <a:t>sertliği</a:t>
            </a:r>
            <a:r>
              <a:rPr sz="2000" spc="-90" dirty="0">
                <a:solidFill>
                  <a:schemeClr val="tx1"/>
                </a:solidFill>
                <a:latin typeface="Century Gothic"/>
                <a:cs typeface="Century Gothic"/>
              </a:rPr>
              <a:t> </a:t>
            </a:r>
            <a:r>
              <a:rPr sz="2000" spc="-10" dirty="0">
                <a:solidFill>
                  <a:schemeClr val="tx1"/>
                </a:solidFill>
                <a:latin typeface="Century Gothic"/>
                <a:cs typeface="Century Gothic"/>
              </a:rPr>
              <a:t>menenjit</a:t>
            </a:r>
            <a:endParaRPr sz="2000" dirty="0">
              <a:solidFill>
                <a:schemeClr val="tx1"/>
              </a:solidFill>
              <a:latin typeface="Century Gothic"/>
              <a:cs typeface="Century Gothic"/>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4" name="object 2"/>
          <p:cNvSpPr txBox="1">
            <a:spLocks noGrp="1"/>
          </p:cNvSpPr>
          <p:nvPr>
            <p:ph type="title"/>
          </p:nvPr>
        </p:nvSpPr>
        <p:spPr>
          <a:xfrm>
            <a:off x="499363" y="258826"/>
            <a:ext cx="11193272" cy="810299"/>
          </a:xfrm>
          <a:prstGeom prst="rect">
            <a:avLst/>
          </a:prstGeom>
        </p:spPr>
        <p:txBody>
          <a:bodyPr vert="horz" wrap="square" lIns="0" tIns="192862" rIns="0" bIns="0" rtlCol="0">
            <a:spAutoFit/>
          </a:bodyPr>
          <a:lstStyle/>
          <a:p>
            <a:pPr marL="238125">
              <a:lnSpc>
                <a:spcPct val="100000"/>
              </a:lnSpc>
              <a:spcBef>
                <a:spcPts val="95"/>
              </a:spcBef>
            </a:pPr>
            <a:r>
              <a:rPr sz="4000" dirty="0">
                <a:solidFill>
                  <a:schemeClr val="tx1"/>
                </a:solidFill>
              </a:rPr>
              <a:t>Baş</a:t>
            </a:r>
            <a:r>
              <a:rPr sz="4000" spc="-125" dirty="0">
                <a:solidFill>
                  <a:schemeClr val="tx1"/>
                </a:solidFill>
              </a:rPr>
              <a:t> </a:t>
            </a:r>
            <a:r>
              <a:rPr sz="4000" dirty="0">
                <a:solidFill>
                  <a:schemeClr val="tx1"/>
                </a:solidFill>
              </a:rPr>
              <a:t>Ağrılı</a:t>
            </a:r>
            <a:r>
              <a:rPr sz="4000" spc="-105" dirty="0">
                <a:solidFill>
                  <a:schemeClr val="tx1"/>
                </a:solidFill>
              </a:rPr>
              <a:t> </a:t>
            </a:r>
            <a:r>
              <a:rPr sz="4000" dirty="0">
                <a:solidFill>
                  <a:schemeClr val="tx1"/>
                </a:solidFill>
              </a:rPr>
              <a:t>Hastanın</a:t>
            </a:r>
            <a:r>
              <a:rPr sz="4000" spc="-105" dirty="0">
                <a:solidFill>
                  <a:schemeClr val="tx1"/>
                </a:solidFill>
              </a:rPr>
              <a:t> </a:t>
            </a:r>
            <a:r>
              <a:rPr sz="4000" spc="-10" dirty="0">
                <a:solidFill>
                  <a:schemeClr val="tx1"/>
                </a:solidFill>
              </a:rPr>
              <a:t>Muayenesi</a:t>
            </a:r>
            <a:endParaRPr sz="4000" dirty="0">
              <a:solidFill>
                <a:schemeClr val="tx1"/>
              </a:solidFill>
            </a:endParaRPr>
          </a:p>
        </p:txBody>
      </p:sp>
      <p:sp>
        <p:nvSpPr>
          <p:cNvPr id="1048705" name="object 3"/>
          <p:cNvSpPr txBox="1"/>
          <p:nvPr/>
        </p:nvSpPr>
        <p:spPr>
          <a:xfrm>
            <a:off x="1245819" y="1451609"/>
            <a:ext cx="9634220" cy="2737288"/>
          </a:xfrm>
          <a:prstGeom prst="rect">
            <a:avLst/>
          </a:prstGeom>
        </p:spPr>
        <p:txBody>
          <a:bodyPr vert="horz" wrap="square" lIns="0" tIns="13335" rIns="0" bIns="0" rtlCol="0">
            <a:spAutoFit/>
          </a:bodyPr>
          <a:lstStyle/>
          <a:p>
            <a:pPr marL="12700">
              <a:lnSpc>
                <a:spcPct val="100000"/>
              </a:lnSpc>
              <a:spcBef>
                <a:spcPts val="105"/>
              </a:spcBef>
            </a:pPr>
            <a:r>
              <a:rPr sz="3200" dirty="0">
                <a:solidFill>
                  <a:schemeClr val="tx1"/>
                </a:solidFill>
                <a:latin typeface="Century Gothic"/>
                <a:cs typeface="Century Gothic"/>
              </a:rPr>
              <a:t>Konjunktival</a:t>
            </a:r>
            <a:r>
              <a:rPr sz="3200" spc="-60" dirty="0">
                <a:solidFill>
                  <a:schemeClr val="tx1"/>
                </a:solidFill>
                <a:latin typeface="Century Gothic"/>
                <a:cs typeface="Century Gothic"/>
              </a:rPr>
              <a:t> </a:t>
            </a:r>
            <a:r>
              <a:rPr sz="3200" dirty="0">
                <a:solidFill>
                  <a:schemeClr val="tx1"/>
                </a:solidFill>
                <a:latin typeface="Century Gothic"/>
                <a:cs typeface="Century Gothic"/>
              </a:rPr>
              <a:t>kızarıklık,</a:t>
            </a:r>
            <a:r>
              <a:rPr sz="3200" spc="-25" dirty="0">
                <a:solidFill>
                  <a:schemeClr val="tx1"/>
                </a:solidFill>
                <a:latin typeface="Century Gothic"/>
                <a:cs typeface="Century Gothic"/>
              </a:rPr>
              <a:t> </a:t>
            </a:r>
            <a:r>
              <a:rPr sz="3200" dirty="0">
                <a:solidFill>
                  <a:schemeClr val="tx1"/>
                </a:solidFill>
                <a:latin typeface="Century Gothic"/>
                <a:cs typeface="Century Gothic"/>
              </a:rPr>
              <a:t>tek</a:t>
            </a:r>
            <a:r>
              <a:rPr sz="3200" spc="-55" dirty="0">
                <a:solidFill>
                  <a:schemeClr val="tx1"/>
                </a:solidFill>
                <a:latin typeface="Century Gothic"/>
                <a:cs typeface="Century Gothic"/>
              </a:rPr>
              <a:t> </a:t>
            </a:r>
            <a:r>
              <a:rPr sz="3200" dirty="0">
                <a:solidFill>
                  <a:schemeClr val="tx1"/>
                </a:solidFill>
                <a:latin typeface="Century Gothic"/>
                <a:cs typeface="Century Gothic"/>
              </a:rPr>
              <a:t>taraflı</a:t>
            </a:r>
            <a:r>
              <a:rPr sz="3200" spc="-35" dirty="0">
                <a:solidFill>
                  <a:schemeClr val="tx1"/>
                </a:solidFill>
                <a:latin typeface="Century Gothic"/>
                <a:cs typeface="Century Gothic"/>
              </a:rPr>
              <a:t> </a:t>
            </a:r>
            <a:r>
              <a:rPr sz="3200" dirty="0">
                <a:solidFill>
                  <a:schemeClr val="tx1"/>
                </a:solidFill>
                <a:latin typeface="Century Gothic"/>
                <a:cs typeface="Century Gothic"/>
              </a:rPr>
              <a:t>pitoz,</a:t>
            </a:r>
            <a:r>
              <a:rPr sz="3200" spc="-50" dirty="0">
                <a:solidFill>
                  <a:schemeClr val="tx1"/>
                </a:solidFill>
                <a:latin typeface="Century Gothic"/>
                <a:cs typeface="Century Gothic"/>
              </a:rPr>
              <a:t> </a:t>
            </a:r>
            <a:r>
              <a:rPr sz="3200" dirty="0">
                <a:solidFill>
                  <a:schemeClr val="tx1"/>
                </a:solidFill>
                <a:latin typeface="Century Gothic"/>
                <a:cs typeface="Century Gothic"/>
              </a:rPr>
              <a:t>kısmi</a:t>
            </a:r>
            <a:r>
              <a:rPr sz="3200" spc="-65" dirty="0">
                <a:solidFill>
                  <a:schemeClr val="tx1"/>
                </a:solidFill>
                <a:latin typeface="Century Gothic"/>
                <a:cs typeface="Century Gothic"/>
              </a:rPr>
              <a:t> </a:t>
            </a:r>
            <a:r>
              <a:rPr sz="3200" spc="-10" dirty="0">
                <a:solidFill>
                  <a:schemeClr val="tx1"/>
                </a:solidFill>
                <a:latin typeface="Century Gothic"/>
                <a:cs typeface="Century Gothic"/>
              </a:rPr>
              <a:t>Horner</a:t>
            </a:r>
            <a:endParaRPr sz="3200" dirty="0">
              <a:solidFill>
                <a:schemeClr val="tx1"/>
              </a:solidFill>
              <a:latin typeface="Century Gothic"/>
              <a:cs typeface="Century Gothic"/>
            </a:endParaRPr>
          </a:p>
          <a:p>
            <a:pPr marL="12700">
              <a:lnSpc>
                <a:spcPct val="100000"/>
              </a:lnSpc>
              <a:tabLst>
                <a:tab pos="2202815" algn="l"/>
              </a:tabLst>
            </a:pPr>
            <a:r>
              <a:rPr sz="3200" spc="-10" dirty="0">
                <a:solidFill>
                  <a:schemeClr val="tx1"/>
                </a:solidFill>
                <a:latin typeface="Century Gothic"/>
                <a:cs typeface="Century Gothic"/>
              </a:rPr>
              <a:t>sendromu</a:t>
            </a:r>
            <a:r>
              <a:rPr sz="3200" dirty="0">
                <a:solidFill>
                  <a:schemeClr val="tx1"/>
                </a:solidFill>
                <a:latin typeface="Century Gothic"/>
                <a:cs typeface="Century Gothic"/>
              </a:rPr>
              <a:t>	----</a:t>
            </a:r>
            <a:r>
              <a:rPr sz="3200" spc="-60" dirty="0">
                <a:solidFill>
                  <a:schemeClr val="tx1"/>
                </a:solidFill>
                <a:latin typeface="Century Gothic"/>
                <a:cs typeface="Century Gothic"/>
              </a:rPr>
              <a:t> </a:t>
            </a:r>
            <a:r>
              <a:rPr sz="3200" dirty="0">
                <a:solidFill>
                  <a:schemeClr val="tx1"/>
                </a:solidFill>
                <a:latin typeface="Century Gothic"/>
                <a:cs typeface="Century Gothic"/>
              </a:rPr>
              <a:t>küme</a:t>
            </a:r>
            <a:r>
              <a:rPr sz="3200" spc="-35" dirty="0">
                <a:solidFill>
                  <a:schemeClr val="tx1"/>
                </a:solidFill>
                <a:latin typeface="Century Gothic"/>
                <a:cs typeface="Century Gothic"/>
              </a:rPr>
              <a:t> </a:t>
            </a:r>
            <a:r>
              <a:rPr sz="3200" dirty="0">
                <a:solidFill>
                  <a:schemeClr val="tx1"/>
                </a:solidFill>
                <a:latin typeface="Century Gothic"/>
                <a:cs typeface="Century Gothic"/>
              </a:rPr>
              <a:t>tipi</a:t>
            </a:r>
            <a:r>
              <a:rPr sz="3200" spc="-35" dirty="0">
                <a:solidFill>
                  <a:schemeClr val="tx1"/>
                </a:solidFill>
                <a:latin typeface="Century Gothic"/>
                <a:cs typeface="Century Gothic"/>
              </a:rPr>
              <a:t> </a:t>
            </a:r>
            <a:r>
              <a:rPr sz="3200" spc="-10" dirty="0">
                <a:solidFill>
                  <a:schemeClr val="tx1"/>
                </a:solidFill>
                <a:latin typeface="Century Gothic"/>
                <a:cs typeface="Century Gothic"/>
              </a:rPr>
              <a:t>başağrısı</a:t>
            </a:r>
            <a:endParaRPr sz="3200" dirty="0">
              <a:solidFill>
                <a:schemeClr val="tx1"/>
              </a:solidFill>
              <a:latin typeface="Century Gothic"/>
              <a:cs typeface="Century Gothic"/>
            </a:endParaRPr>
          </a:p>
          <a:p>
            <a:pPr marL="12700">
              <a:lnSpc>
                <a:spcPct val="100000"/>
              </a:lnSpc>
              <a:spcBef>
                <a:spcPts val="1005"/>
              </a:spcBef>
            </a:pPr>
            <a:r>
              <a:rPr sz="3200" b="1" dirty="0">
                <a:solidFill>
                  <a:srgbClr val="EA6212"/>
                </a:solidFill>
                <a:latin typeface="Century Gothic"/>
                <a:cs typeface="Century Gothic"/>
              </a:rPr>
              <a:t>Göz</a:t>
            </a:r>
            <a:r>
              <a:rPr sz="3200" b="1" spc="-30" dirty="0">
                <a:solidFill>
                  <a:srgbClr val="EA6212"/>
                </a:solidFill>
                <a:latin typeface="Century Gothic"/>
                <a:cs typeface="Century Gothic"/>
              </a:rPr>
              <a:t> </a:t>
            </a:r>
            <a:r>
              <a:rPr sz="3200" b="1" dirty="0">
                <a:solidFill>
                  <a:srgbClr val="EA6212"/>
                </a:solidFill>
                <a:latin typeface="Century Gothic"/>
                <a:cs typeface="Century Gothic"/>
              </a:rPr>
              <a:t>dibi</a:t>
            </a:r>
            <a:r>
              <a:rPr sz="3200" b="1" spc="-20" dirty="0">
                <a:solidFill>
                  <a:srgbClr val="EA6212"/>
                </a:solidFill>
                <a:latin typeface="Century Gothic"/>
                <a:cs typeface="Century Gothic"/>
              </a:rPr>
              <a:t> </a:t>
            </a:r>
            <a:r>
              <a:rPr sz="3200" b="1" dirty="0">
                <a:solidFill>
                  <a:srgbClr val="EA6212"/>
                </a:solidFill>
                <a:latin typeface="Century Gothic"/>
                <a:cs typeface="Century Gothic"/>
              </a:rPr>
              <a:t>ve</a:t>
            </a:r>
            <a:r>
              <a:rPr sz="3200" b="1" spc="-20" dirty="0">
                <a:solidFill>
                  <a:srgbClr val="EA6212"/>
                </a:solidFill>
                <a:latin typeface="Century Gothic"/>
                <a:cs typeface="Century Gothic"/>
              </a:rPr>
              <a:t> </a:t>
            </a:r>
            <a:r>
              <a:rPr sz="3200" b="1" dirty="0">
                <a:solidFill>
                  <a:srgbClr val="EA6212"/>
                </a:solidFill>
                <a:latin typeface="Century Gothic"/>
                <a:cs typeface="Century Gothic"/>
              </a:rPr>
              <a:t>görme</a:t>
            </a:r>
            <a:r>
              <a:rPr sz="3200" b="1" spc="-15" dirty="0">
                <a:solidFill>
                  <a:srgbClr val="EA6212"/>
                </a:solidFill>
                <a:latin typeface="Century Gothic"/>
                <a:cs typeface="Century Gothic"/>
              </a:rPr>
              <a:t> </a:t>
            </a:r>
            <a:r>
              <a:rPr sz="3200" b="1" dirty="0">
                <a:solidFill>
                  <a:srgbClr val="EA6212"/>
                </a:solidFill>
                <a:latin typeface="Century Gothic"/>
                <a:cs typeface="Century Gothic"/>
              </a:rPr>
              <a:t>alanı</a:t>
            </a:r>
            <a:r>
              <a:rPr sz="3200" b="1" spc="-30" dirty="0">
                <a:solidFill>
                  <a:srgbClr val="EA6212"/>
                </a:solidFill>
                <a:latin typeface="Century Gothic"/>
                <a:cs typeface="Century Gothic"/>
              </a:rPr>
              <a:t> </a:t>
            </a:r>
            <a:r>
              <a:rPr sz="3200" b="1" spc="-10" dirty="0">
                <a:solidFill>
                  <a:srgbClr val="EA6212"/>
                </a:solidFill>
                <a:latin typeface="Century Gothic"/>
                <a:cs typeface="Century Gothic"/>
              </a:rPr>
              <a:t>muayenesi</a:t>
            </a:r>
            <a:endParaRPr sz="3200" dirty="0">
              <a:latin typeface="Century Gothic"/>
              <a:cs typeface="Century Gothic"/>
            </a:endParaRPr>
          </a:p>
          <a:p>
            <a:pPr marL="354965" indent="-342265">
              <a:lnSpc>
                <a:spcPct val="100000"/>
              </a:lnSpc>
              <a:spcBef>
                <a:spcPts val="1005"/>
              </a:spcBef>
              <a:buClr>
                <a:srgbClr val="89D0D5"/>
              </a:buClr>
              <a:buSzPct val="80357"/>
              <a:buFont typeface="Wingdings 3"/>
              <a:buChar char=""/>
              <a:tabLst>
                <a:tab pos="354965" algn="l"/>
              </a:tabLst>
            </a:pPr>
            <a:r>
              <a:rPr sz="2800" dirty="0">
                <a:solidFill>
                  <a:schemeClr val="tx1"/>
                </a:solidFill>
                <a:latin typeface="Century Gothic"/>
                <a:cs typeface="Century Gothic"/>
              </a:rPr>
              <a:t>Papil</a:t>
            </a:r>
            <a:r>
              <a:rPr sz="2800" spc="-40" dirty="0">
                <a:solidFill>
                  <a:schemeClr val="tx1"/>
                </a:solidFill>
                <a:latin typeface="Century Gothic"/>
                <a:cs typeface="Century Gothic"/>
              </a:rPr>
              <a:t> </a:t>
            </a:r>
            <a:r>
              <a:rPr sz="2800" dirty="0">
                <a:solidFill>
                  <a:schemeClr val="tx1"/>
                </a:solidFill>
                <a:latin typeface="Century Gothic"/>
                <a:cs typeface="Century Gothic"/>
              </a:rPr>
              <a:t>ödem</a:t>
            </a:r>
            <a:r>
              <a:rPr sz="2800" spc="-35" dirty="0">
                <a:solidFill>
                  <a:schemeClr val="tx1"/>
                </a:solidFill>
                <a:latin typeface="Century Gothic"/>
                <a:cs typeface="Century Gothic"/>
              </a:rPr>
              <a:t> </a:t>
            </a:r>
            <a:r>
              <a:rPr sz="2800" spc="-10" dirty="0">
                <a:solidFill>
                  <a:schemeClr val="tx1"/>
                </a:solidFill>
                <a:latin typeface="Century Gothic"/>
                <a:cs typeface="Century Gothic"/>
              </a:rPr>
              <a:t>---</a:t>
            </a:r>
            <a:r>
              <a:rPr sz="2800" dirty="0">
                <a:solidFill>
                  <a:schemeClr val="tx1"/>
                </a:solidFill>
                <a:latin typeface="Century Gothic"/>
                <a:cs typeface="Century Gothic"/>
              </a:rPr>
              <a:t>-</a:t>
            </a:r>
            <a:r>
              <a:rPr sz="2800" spc="-55" dirty="0">
                <a:solidFill>
                  <a:schemeClr val="tx1"/>
                </a:solidFill>
                <a:latin typeface="Century Gothic"/>
                <a:cs typeface="Century Gothic"/>
              </a:rPr>
              <a:t> </a:t>
            </a:r>
            <a:r>
              <a:rPr sz="2800" dirty="0">
                <a:solidFill>
                  <a:schemeClr val="tx1"/>
                </a:solidFill>
                <a:latin typeface="Century Gothic"/>
                <a:cs typeface="Century Gothic"/>
              </a:rPr>
              <a:t>kafa</a:t>
            </a:r>
            <a:r>
              <a:rPr sz="2800" spc="-50" dirty="0">
                <a:solidFill>
                  <a:schemeClr val="tx1"/>
                </a:solidFill>
                <a:latin typeface="Century Gothic"/>
                <a:cs typeface="Century Gothic"/>
              </a:rPr>
              <a:t> </a:t>
            </a:r>
            <a:r>
              <a:rPr sz="2800" dirty="0">
                <a:solidFill>
                  <a:schemeClr val="tx1"/>
                </a:solidFill>
                <a:latin typeface="Century Gothic"/>
                <a:cs typeface="Century Gothic"/>
              </a:rPr>
              <a:t>içi</a:t>
            </a:r>
            <a:r>
              <a:rPr sz="2800" spc="-50" dirty="0">
                <a:solidFill>
                  <a:schemeClr val="tx1"/>
                </a:solidFill>
                <a:latin typeface="Century Gothic"/>
                <a:cs typeface="Century Gothic"/>
              </a:rPr>
              <a:t> </a:t>
            </a:r>
            <a:r>
              <a:rPr sz="2800" dirty="0">
                <a:solidFill>
                  <a:schemeClr val="tx1"/>
                </a:solidFill>
                <a:latin typeface="Century Gothic"/>
                <a:cs typeface="Century Gothic"/>
              </a:rPr>
              <a:t>basınç</a:t>
            </a:r>
            <a:r>
              <a:rPr sz="2800" spc="-30" dirty="0">
                <a:solidFill>
                  <a:schemeClr val="tx1"/>
                </a:solidFill>
                <a:latin typeface="Century Gothic"/>
                <a:cs typeface="Century Gothic"/>
              </a:rPr>
              <a:t> </a:t>
            </a:r>
            <a:r>
              <a:rPr sz="2800" spc="-10" dirty="0">
                <a:solidFill>
                  <a:schemeClr val="tx1"/>
                </a:solidFill>
                <a:latin typeface="Century Gothic"/>
                <a:cs typeface="Century Gothic"/>
              </a:rPr>
              <a:t>artışı</a:t>
            </a:r>
            <a:endParaRPr sz="2800" dirty="0">
              <a:solidFill>
                <a:schemeClr val="tx1"/>
              </a:solidFill>
              <a:latin typeface="Century Gothic"/>
              <a:cs typeface="Century Gothic"/>
            </a:endParaRPr>
          </a:p>
          <a:p>
            <a:pPr marL="354965" indent="-342265">
              <a:lnSpc>
                <a:spcPct val="100000"/>
              </a:lnSpc>
              <a:spcBef>
                <a:spcPts val="994"/>
              </a:spcBef>
              <a:buClr>
                <a:srgbClr val="89D0D5"/>
              </a:buClr>
              <a:buSzPct val="80357"/>
              <a:buFont typeface="Wingdings 3"/>
              <a:buChar char=""/>
              <a:tabLst>
                <a:tab pos="354965" algn="l"/>
              </a:tabLst>
            </a:pPr>
            <a:r>
              <a:rPr sz="2800" dirty="0">
                <a:solidFill>
                  <a:schemeClr val="tx1"/>
                </a:solidFill>
                <a:latin typeface="Century Gothic"/>
                <a:cs typeface="Century Gothic"/>
              </a:rPr>
              <a:t>Görme</a:t>
            </a:r>
            <a:r>
              <a:rPr sz="2800" spc="-70" dirty="0">
                <a:solidFill>
                  <a:schemeClr val="tx1"/>
                </a:solidFill>
                <a:latin typeface="Century Gothic"/>
                <a:cs typeface="Century Gothic"/>
              </a:rPr>
              <a:t> </a:t>
            </a:r>
            <a:r>
              <a:rPr sz="2800" dirty="0">
                <a:solidFill>
                  <a:schemeClr val="tx1"/>
                </a:solidFill>
                <a:latin typeface="Century Gothic"/>
                <a:cs typeface="Century Gothic"/>
              </a:rPr>
              <a:t>alanı</a:t>
            </a:r>
            <a:r>
              <a:rPr sz="2800" spc="-45" dirty="0">
                <a:solidFill>
                  <a:schemeClr val="tx1"/>
                </a:solidFill>
                <a:latin typeface="Century Gothic"/>
                <a:cs typeface="Century Gothic"/>
              </a:rPr>
              <a:t> </a:t>
            </a:r>
            <a:r>
              <a:rPr sz="2800" dirty="0">
                <a:solidFill>
                  <a:schemeClr val="tx1"/>
                </a:solidFill>
                <a:latin typeface="Century Gothic"/>
                <a:cs typeface="Century Gothic"/>
              </a:rPr>
              <a:t>defekti</a:t>
            </a:r>
            <a:r>
              <a:rPr sz="2800" spc="-50" dirty="0">
                <a:solidFill>
                  <a:schemeClr val="tx1"/>
                </a:solidFill>
                <a:latin typeface="Century Gothic"/>
                <a:cs typeface="Century Gothic"/>
              </a:rPr>
              <a:t> </a:t>
            </a:r>
            <a:r>
              <a:rPr sz="2800" spc="-10" dirty="0">
                <a:solidFill>
                  <a:schemeClr val="tx1"/>
                </a:solidFill>
                <a:latin typeface="Century Gothic"/>
                <a:cs typeface="Century Gothic"/>
              </a:rPr>
              <a:t>---</a:t>
            </a:r>
            <a:r>
              <a:rPr sz="2800" dirty="0">
                <a:solidFill>
                  <a:schemeClr val="tx1"/>
                </a:solidFill>
                <a:latin typeface="Century Gothic"/>
                <a:cs typeface="Century Gothic"/>
              </a:rPr>
              <a:t>-</a:t>
            </a:r>
            <a:r>
              <a:rPr sz="2800" spc="-65" dirty="0">
                <a:solidFill>
                  <a:schemeClr val="tx1"/>
                </a:solidFill>
                <a:latin typeface="Century Gothic"/>
                <a:cs typeface="Century Gothic"/>
              </a:rPr>
              <a:t> </a:t>
            </a:r>
            <a:r>
              <a:rPr sz="2800" dirty="0">
                <a:solidFill>
                  <a:schemeClr val="tx1"/>
                </a:solidFill>
                <a:latin typeface="Century Gothic"/>
                <a:cs typeface="Century Gothic"/>
              </a:rPr>
              <a:t>ileri</a:t>
            </a:r>
            <a:r>
              <a:rPr sz="2800" spc="-75" dirty="0">
                <a:solidFill>
                  <a:schemeClr val="tx1"/>
                </a:solidFill>
                <a:latin typeface="Century Gothic"/>
                <a:cs typeface="Century Gothic"/>
              </a:rPr>
              <a:t> </a:t>
            </a:r>
            <a:r>
              <a:rPr sz="2800" spc="-10" dirty="0">
                <a:solidFill>
                  <a:schemeClr val="tx1"/>
                </a:solidFill>
                <a:latin typeface="Century Gothic"/>
                <a:cs typeface="Century Gothic"/>
              </a:rPr>
              <a:t>görüntüleme</a:t>
            </a:r>
            <a:endParaRPr sz="2800" dirty="0">
              <a:solidFill>
                <a:schemeClr val="tx1"/>
              </a:solidFill>
              <a:latin typeface="Century Gothic"/>
              <a:cs typeface="Century Gothic"/>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6" name="object 2"/>
          <p:cNvSpPr txBox="1">
            <a:spLocks noGrp="1"/>
          </p:cNvSpPr>
          <p:nvPr>
            <p:ph type="title"/>
          </p:nvPr>
        </p:nvSpPr>
        <p:spPr>
          <a:xfrm>
            <a:off x="499363" y="258826"/>
            <a:ext cx="11193272" cy="810299"/>
          </a:xfrm>
          <a:prstGeom prst="rect">
            <a:avLst/>
          </a:prstGeom>
        </p:spPr>
        <p:txBody>
          <a:bodyPr vert="horz" wrap="square" lIns="0" tIns="192862" rIns="0" bIns="0" rtlCol="0">
            <a:spAutoFit/>
          </a:bodyPr>
          <a:lstStyle/>
          <a:p>
            <a:pPr marL="238125">
              <a:lnSpc>
                <a:spcPct val="100000"/>
              </a:lnSpc>
              <a:spcBef>
                <a:spcPts val="95"/>
              </a:spcBef>
            </a:pPr>
            <a:r>
              <a:rPr sz="4000" dirty="0">
                <a:solidFill>
                  <a:schemeClr val="tx1"/>
                </a:solidFill>
              </a:rPr>
              <a:t>Baş</a:t>
            </a:r>
            <a:r>
              <a:rPr sz="4000" spc="-125" dirty="0">
                <a:solidFill>
                  <a:schemeClr val="tx1"/>
                </a:solidFill>
              </a:rPr>
              <a:t> </a:t>
            </a:r>
            <a:r>
              <a:rPr sz="4000" dirty="0">
                <a:solidFill>
                  <a:schemeClr val="tx1"/>
                </a:solidFill>
              </a:rPr>
              <a:t>Ağrılı</a:t>
            </a:r>
            <a:r>
              <a:rPr sz="4000" spc="-105" dirty="0">
                <a:solidFill>
                  <a:schemeClr val="tx1"/>
                </a:solidFill>
              </a:rPr>
              <a:t> </a:t>
            </a:r>
            <a:r>
              <a:rPr sz="4000" dirty="0">
                <a:solidFill>
                  <a:schemeClr val="tx1"/>
                </a:solidFill>
              </a:rPr>
              <a:t>Hastanın</a:t>
            </a:r>
            <a:r>
              <a:rPr sz="4000" spc="-105" dirty="0">
                <a:solidFill>
                  <a:schemeClr val="tx1"/>
                </a:solidFill>
              </a:rPr>
              <a:t> </a:t>
            </a:r>
            <a:r>
              <a:rPr sz="4000" spc="-10" dirty="0">
                <a:solidFill>
                  <a:schemeClr val="tx1"/>
                </a:solidFill>
              </a:rPr>
              <a:t>Muayenesi</a:t>
            </a:r>
            <a:endParaRPr sz="4000" dirty="0">
              <a:solidFill>
                <a:schemeClr val="tx1"/>
              </a:solidFill>
            </a:endParaRPr>
          </a:p>
        </p:txBody>
      </p:sp>
      <p:sp>
        <p:nvSpPr>
          <p:cNvPr id="1048707" name="object 3"/>
          <p:cNvSpPr txBox="1"/>
          <p:nvPr/>
        </p:nvSpPr>
        <p:spPr>
          <a:xfrm>
            <a:off x="1245819" y="1288306"/>
            <a:ext cx="8145145" cy="2969403"/>
          </a:xfrm>
          <a:prstGeom prst="rect">
            <a:avLst/>
          </a:prstGeom>
        </p:spPr>
        <p:txBody>
          <a:bodyPr vert="horz" wrap="square" lIns="0" tIns="177165" rIns="0" bIns="0" rtlCol="0">
            <a:spAutoFit/>
          </a:bodyPr>
          <a:lstStyle/>
          <a:p>
            <a:pPr marL="12700">
              <a:lnSpc>
                <a:spcPct val="100000"/>
              </a:lnSpc>
              <a:spcBef>
                <a:spcPts val="1395"/>
              </a:spcBef>
            </a:pPr>
            <a:r>
              <a:rPr sz="3600" b="1" dirty="0">
                <a:solidFill>
                  <a:srgbClr val="EA6212"/>
                </a:solidFill>
                <a:latin typeface="Century Gothic"/>
                <a:cs typeface="Century Gothic"/>
              </a:rPr>
              <a:t>Nörolojik</a:t>
            </a:r>
            <a:r>
              <a:rPr sz="3600" b="1" spc="-55" dirty="0">
                <a:solidFill>
                  <a:srgbClr val="EA6212"/>
                </a:solidFill>
                <a:latin typeface="Century Gothic"/>
                <a:cs typeface="Century Gothic"/>
              </a:rPr>
              <a:t> </a:t>
            </a:r>
            <a:r>
              <a:rPr sz="3600" b="1" spc="-10" dirty="0">
                <a:solidFill>
                  <a:srgbClr val="EA6212"/>
                </a:solidFill>
                <a:latin typeface="Century Gothic"/>
                <a:cs typeface="Century Gothic"/>
              </a:rPr>
              <a:t>muayene</a:t>
            </a:r>
            <a:endParaRPr sz="3600" dirty="0">
              <a:latin typeface="Century Gothic"/>
              <a:cs typeface="Century Gothic"/>
            </a:endParaRPr>
          </a:p>
          <a:p>
            <a:pPr marL="354965" indent="-342265">
              <a:lnSpc>
                <a:spcPct val="100000"/>
              </a:lnSpc>
              <a:spcBef>
                <a:spcPts val="1005"/>
              </a:spcBef>
              <a:buClr>
                <a:srgbClr val="89D0D5"/>
              </a:buClr>
              <a:buSzPct val="80357"/>
              <a:buFont typeface="Wingdings 3"/>
              <a:buChar char=""/>
              <a:tabLst>
                <a:tab pos="354965" algn="l"/>
              </a:tabLst>
            </a:pPr>
            <a:r>
              <a:rPr sz="2800" dirty="0">
                <a:solidFill>
                  <a:schemeClr val="tx1"/>
                </a:solidFill>
                <a:latin typeface="Century Gothic"/>
                <a:cs typeface="Century Gothic"/>
              </a:rPr>
              <a:t>Yürüyüş,</a:t>
            </a:r>
            <a:r>
              <a:rPr sz="2800" spc="-150" dirty="0">
                <a:solidFill>
                  <a:schemeClr val="tx1"/>
                </a:solidFill>
                <a:latin typeface="Century Gothic"/>
                <a:cs typeface="Century Gothic"/>
              </a:rPr>
              <a:t> </a:t>
            </a:r>
            <a:r>
              <a:rPr sz="2800" dirty="0">
                <a:solidFill>
                  <a:schemeClr val="tx1"/>
                </a:solidFill>
                <a:latin typeface="Century Gothic"/>
                <a:cs typeface="Century Gothic"/>
              </a:rPr>
              <a:t>koordinasyon,</a:t>
            </a:r>
            <a:r>
              <a:rPr sz="2800" spc="-105" dirty="0">
                <a:solidFill>
                  <a:schemeClr val="tx1"/>
                </a:solidFill>
                <a:latin typeface="Century Gothic"/>
                <a:cs typeface="Century Gothic"/>
              </a:rPr>
              <a:t> </a:t>
            </a:r>
            <a:r>
              <a:rPr sz="2800" dirty="0">
                <a:solidFill>
                  <a:schemeClr val="tx1"/>
                </a:solidFill>
                <a:latin typeface="Century Gothic"/>
                <a:cs typeface="Century Gothic"/>
              </a:rPr>
              <a:t>serebellar</a:t>
            </a:r>
            <a:r>
              <a:rPr sz="2800" spc="-90" dirty="0">
                <a:solidFill>
                  <a:schemeClr val="tx1"/>
                </a:solidFill>
                <a:latin typeface="Century Gothic"/>
                <a:cs typeface="Century Gothic"/>
              </a:rPr>
              <a:t> </a:t>
            </a:r>
            <a:r>
              <a:rPr sz="2800" spc="-10" dirty="0">
                <a:solidFill>
                  <a:schemeClr val="tx1"/>
                </a:solidFill>
                <a:latin typeface="Century Gothic"/>
                <a:cs typeface="Century Gothic"/>
              </a:rPr>
              <a:t>fonksiyonlar</a:t>
            </a:r>
            <a:endParaRPr sz="2800" dirty="0">
              <a:solidFill>
                <a:schemeClr val="tx1"/>
              </a:solidFill>
              <a:latin typeface="Century Gothic"/>
              <a:cs typeface="Century Gothic"/>
            </a:endParaRPr>
          </a:p>
          <a:p>
            <a:pPr marL="354965" indent="-342265">
              <a:lnSpc>
                <a:spcPct val="100000"/>
              </a:lnSpc>
              <a:spcBef>
                <a:spcPts val="994"/>
              </a:spcBef>
              <a:buClr>
                <a:srgbClr val="89D0D5"/>
              </a:buClr>
              <a:buSzPct val="80357"/>
              <a:buFont typeface="Wingdings 3"/>
              <a:buChar char=""/>
              <a:tabLst>
                <a:tab pos="354965" algn="l"/>
              </a:tabLst>
            </a:pPr>
            <a:r>
              <a:rPr sz="2800" dirty="0">
                <a:solidFill>
                  <a:schemeClr val="tx1"/>
                </a:solidFill>
                <a:latin typeface="Century Gothic"/>
                <a:cs typeface="Century Gothic"/>
              </a:rPr>
              <a:t>Motor</a:t>
            </a:r>
            <a:r>
              <a:rPr sz="2800" spc="-60" dirty="0">
                <a:solidFill>
                  <a:schemeClr val="tx1"/>
                </a:solidFill>
                <a:latin typeface="Century Gothic"/>
                <a:cs typeface="Century Gothic"/>
              </a:rPr>
              <a:t> </a:t>
            </a:r>
            <a:r>
              <a:rPr sz="2800" dirty="0">
                <a:solidFill>
                  <a:schemeClr val="tx1"/>
                </a:solidFill>
                <a:latin typeface="Century Gothic"/>
                <a:cs typeface="Century Gothic"/>
              </a:rPr>
              <a:t>güç,</a:t>
            </a:r>
            <a:r>
              <a:rPr sz="2800" spc="-50" dirty="0">
                <a:solidFill>
                  <a:schemeClr val="tx1"/>
                </a:solidFill>
                <a:latin typeface="Century Gothic"/>
                <a:cs typeface="Century Gothic"/>
              </a:rPr>
              <a:t> </a:t>
            </a:r>
            <a:r>
              <a:rPr sz="2800" dirty="0">
                <a:solidFill>
                  <a:schemeClr val="tx1"/>
                </a:solidFill>
                <a:latin typeface="Century Gothic"/>
                <a:cs typeface="Century Gothic"/>
              </a:rPr>
              <a:t>duyu</a:t>
            </a:r>
            <a:r>
              <a:rPr sz="2800" spc="-70" dirty="0">
                <a:solidFill>
                  <a:schemeClr val="tx1"/>
                </a:solidFill>
                <a:latin typeface="Century Gothic"/>
                <a:cs typeface="Century Gothic"/>
              </a:rPr>
              <a:t> </a:t>
            </a:r>
            <a:r>
              <a:rPr sz="2800" dirty="0">
                <a:solidFill>
                  <a:schemeClr val="tx1"/>
                </a:solidFill>
                <a:latin typeface="Century Gothic"/>
                <a:cs typeface="Century Gothic"/>
              </a:rPr>
              <a:t>,derin</a:t>
            </a:r>
            <a:r>
              <a:rPr sz="2800" spc="-50" dirty="0">
                <a:solidFill>
                  <a:schemeClr val="tx1"/>
                </a:solidFill>
                <a:latin typeface="Century Gothic"/>
                <a:cs typeface="Century Gothic"/>
              </a:rPr>
              <a:t> </a:t>
            </a:r>
            <a:r>
              <a:rPr sz="2800" dirty="0">
                <a:solidFill>
                  <a:schemeClr val="tx1"/>
                </a:solidFill>
                <a:latin typeface="Century Gothic"/>
                <a:cs typeface="Century Gothic"/>
              </a:rPr>
              <a:t>tendon</a:t>
            </a:r>
            <a:r>
              <a:rPr sz="2800" spc="-25" dirty="0">
                <a:solidFill>
                  <a:schemeClr val="tx1"/>
                </a:solidFill>
                <a:latin typeface="Century Gothic"/>
                <a:cs typeface="Century Gothic"/>
              </a:rPr>
              <a:t> </a:t>
            </a:r>
            <a:r>
              <a:rPr sz="2800" spc="-10" dirty="0">
                <a:solidFill>
                  <a:schemeClr val="tx1"/>
                </a:solidFill>
                <a:latin typeface="Century Gothic"/>
                <a:cs typeface="Century Gothic"/>
              </a:rPr>
              <a:t>refleksleri</a:t>
            </a:r>
            <a:endParaRPr sz="2800" dirty="0">
              <a:solidFill>
                <a:schemeClr val="tx1"/>
              </a:solidFill>
              <a:latin typeface="Century Gothic"/>
              <a:cs typeface="Century Gothic"/>
            </a:endParaRPr>
          </a:p>
          <a:p>
            <a:pPr marL="354965" indent="-342265">
              <a:lnSpc>
                <a:spcPct val="100000"/>
              </a:lnSpc>
              <a:spcBef>
                <a:spcPts val="1000"/>
              </a:spcBef>
              <a:buClr>
                <a:srgbClr val="89D0D5"/>
              </a:buClr>
              <a:buSzPct val="80357"/>
              <a:buFont typeface="Wingdings 3"/>
              <a:buChar char=""/>
              <a:tabLst>
                <a:tab pos="354965" algn="l"/>
              </a:tabLst>
            </a:pPr>
            <a:r>
              <a:rPr sz="2800" dirty="0">
                <a:solidFill>
                  <a:schemeClr val="tx1"/>
                </a:solidFill>
                <a:latin typeface="Century Gothic"/>
                <a:cs typeface="Century Gothic"/>
              </a:rPr>
              <a:t>Kraniyal</a:t>
            </a:r>
            <a:r>
              <a:rPr sz="2800" spc="-85" dirty="0">
                <a:solidFill>
                  <a:schemeClr val="tx1"/>
                </a:solidFill>
                <a:latin typeface="Century Gothic"/>
                <a:cs typeface="Century Gothic"/>
              </a:rPr>
              <a:t> </a:t>
            </a:r>
            <a:r>
              <a:rPr sz="2800" dirty="0">
                <a:solidFill>
                  <a:schemeClr val="tx1"/>
                </a:solidFill>
                <a:latin typeface="Century Gothic"/>
                <a:cs typeface="Century Gothic"/>
              </a:rPr>
              <a:t>sinir</a:t>
            </a:r>
            <a:r>
              <a:rPr sz="2800" spc="-85" dirty="0">
                <a:solidFill>
                  <a:schemeClr val="tx1"/>
                </a:solidFill>
                <a:latin typeface="Century Gothic"/>
                <a:cs typeface="Century Gothic"/>
              </a:rPr>
              <a:t> </a:t>
            </a:r>
            <a:r>
              <a:rPr sz="2800" spc="-10" dirty="0">
                <a:solidFill>
                  <a:schemeClr val="tx1"/>
                </a:solidFill>
                <a:latin typeface="Century Gothic"/>
                <a:cs typeface="Century Gothic"/>
              </a:rPr>
              <a:t>testleri</a:t>
            </a:r>
            <a:endParaRPr sz="2800" dirty="0">
              <a:solidFill>
                <a:schemeClr val="tx1"/>
              </a:solidFill>
              <a:latin typeface="Century Gothic"/>
              <a:cs typeface="Century Gothic"/>
            </a:endParaRPr>
          </a:p>
          <a:p>
            <a:pPr marL="354965" indent="-342265">
              <a:lnSpc>
                <a:spcPct val="100000"/>
              </a:lnSpc>
              <a:spcBef>
                <a:spcPts val="1005"/>
              </a:spcBef>
              <a:buClr>
                <a:srgbClr val="89D0D5"/>
              </a:buClr>
              <a:buSzPct val="80357"/>
              <a:buFont typeface="Wingdings 3"/>
              <a:buChar char=""/>
              <a:tabLst>
                <a:tab pos="354965" algn="l"/>
              </a:tabLst>
            </a:pPr>
            <a:r>
              <a:rPr sz="2800" dirty="0">
                <a:solidFill>
                  <a:schemeClr val="tx1"/>
                </a:solidFill>
                <a:latin typeface="Century Gothic"/>
                <a:cs typeface="Century Gothic"/>
              </a:rPr>
              <a:t>Meningeal</a:t>
            </a:r>
            <a:r>
              <a:rPr sz="2800" spc="-85" dirty="0">
                <a:solidFill>
                  <a:schemeClr val="tx1"/>
                </a:solidFill>
                <a:latin typeface="Century Gothic"/>
                <a:cs typeface="Century Gothic"/>
              </a:rPr>
              <a:t> </a:t>
            </a:r>
            <a:r>
              <a:rPr sz="2800" dirty="0">
                <a:solidFill>
                  <a:schemeClr val="tx1"/>
                </a:solidFill>
                <a:latin typeface="Century Gothic"/>
                <a:cs typeface="Century Gothic"/>
              </a:rPr>
              <a:t>irritasyon</a:t>
            </a:r>
            <a:r>
              <a:rPr sz="2800" spc="-130" dirty="0">
                <a:solidFill>
                  <a:schemeClr val="tx1"/>
                </a:solidFill>
                <a:latin typeface="Century Gothic"/>
                <a:cs typeface="Century Gothic"/>
              </a:rPr>
              <a:t> </a:t>
            </a:r>
            <a:r>
              <a:rPr sz="2800" spc="-10" dirty="0">
                <a:solidFill>
                  <a:schemeClr val="tx1"/>
                </a:solidFill>
                <a:latin typeface="Century Gothic"/>
                <a:cs typeface="Century Gothic"/>
              </a:rPr>
              <a:t>bulguları</a:t>
            </a:r>
            <a:endParaRPr sz="2800" dirty="0">
              <a:solidFill>
                <a:schemeClr val="tx1"/>
              </a:solidFill>
              <a:latin typeface="Century Gothic"/>
              <a:cs typeface="Century Gothic"/>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8" name="object 2"/>
          <p:cNvSpPr txBox="1">
            <a:spLocks noGrp="1"/>
          </p:cNvSpPr>
          <p:nvPr>
            <p:ph type="title"/>
          </p:nvPr>
        </p:nvSpPr>
        <p:spPr>
          <a:xfrm>
            <a:off x="499363" y="258826"/>
            <a:ext cx="11193272" cy="810299"/>
          </a:xfrm>
          <a:prstGeom prst="rect">
            <a:avLst/>
          </a:prstGeom>
        </p:spPr>
        <p:txBody>
          <a:bodyPr vert="horz" wrap="square" lIns="0" tIns="192862" rIns="0" bIns="0" rtlCol="0">
            <a:spAutoFit/>
          </a:bodyPr>
          <a:lstStyle/>
          <a:p>
            <a:pPr marL="238125">
              <a:lnSpc>
                <a:spcPct val="100000"/>
              </a:lnSpc>
              <a:spcBef>
                <a:spcPts val="95"/>
              </a:spcBef>
            </a:pPr>
            <a:r>
              <a:rPr sz="4000" dirty="0">
                <a:solidFill>
                  <a:schemeClr val="tx1"/>
                </a:solidFill>
              </a:rPr>
              <a:t>Baş</a:t>
            </a:r>
            <a:r>
              <a:rPr sz="4000" spc="-110" dirty="0">
                <a:solidFill>
                  <a:schemeClr val="tx1"/>
                </a:solidFill>
              </a:rPr>
              <a:t> </a:t>
            </a:r>
            <a:r>
              <a:rPr sz="4000" dirty="0">
                <a:solidFill>
                  <a:schemeClr val="tx1"/>
                </a:solidFill>
              </a:rPr>
              <a:t>Ağrısında</a:t>
            </a:r>
            <a:r>
              <a:rPr sz="4000" spc="-125" dirty="0">
                <a:solidFill>
                  <a:schemeClr val="tx1"/>
                </a:solidFill>
              </a:rPr>
              <a:t> </a:t>
            </a:r>
            <a:r>
              <a:rPr sz="4000" dirty="0">
                <a:solidFill>
                  <a:schemeClr val="tx1"/>
                </a:solidFill>
              </a:rPr>
              <a:t>Yardımcı</a:t>
            </a:r>
            <a:r>
              <a:rPr sz="4000" spc="-95" dirty="0">
                <a:solidFill>
                  <a:schemeClr val="tx1"/>
                </a:solidFill>
              </a:rPr>
              <a:t> </a:t>
            </a:r>
            <a:r>
              <a:rPr sz="4000" dirty="0">
                <a:solidFill>
                  <a:schemeClr val="tx1"/>
                </a:solidFill>
              </a:rPr>
              <a:t>Tanı</a:t>
            </a:r>
            <a:r>
              <a:rPr sz="4000" spc="-105" dirty="0">
                <a:solidFill>
                  <a:schemeClr val="tx1"/>
                </a:solidFill>
              </a:rPr>
              <a:t> </a:t>
            </a:r>
            <a:r>
              <a:rPr sz="4000" spc="-10" dirty="0">
                <a:solidFill>
                  <a:schemeClr val="tx1"/>
                </a:solidFill>
              </a:rPr>
              <a:t>Yöntemleri</a:t>
            </a:r>
            <a:endParaRPr sz="4000" dirty="0">
              <a:solidFill>
                <a:schemeClr val="tx1"/>
              </a:solidFill>
            </a:endParaRPr>
          </a:p>
        </p:txBody>
      </p:sp>
      <p:sp>
        <p:nvSpPr>
          <p:cNvPr id="1048709" name="object 3"/>
          <p:cNvSpPr txBox="1">
            <a:spLocks noGrp="1"/>
          </p:cNvSpPr>
          <p:nvPr>
            <p:ph idx="1"/>
          </p:nvPr>
        </p:nvSpPr>
        <p:spPr>
          <a:xfrm>
            <a:off x="1245819" y="1881181"/>
            <a:ext cx="10380345" cy="2119811"/>
          </a:xfrm>
          <a:prstGeom prst="rect">
            <a:avLst/>
          </a:prstGeom>
        </p:spPr>
        <p:txBody>
          <a:bodyPr vert="horz" wrap="square" lIns="0" tIns="138430" rIns="0" bIns="0" rtlCol="0">
            <a:spAutoFit/>
          </a:bodyPr>
          <a:lstStyle/>
          <a:p>
            <a:pPr marL="354965" indent="-342265">
              <a:lnSpc>
                <a:spcPct val="100000"/>
              </a:lnSpc>
              <a:spcBef>
                <a:spcPts val="1090"/>
              </a:spcBef>
              <a:buClr>
                <a:srgbClr val="89D0D5"/>
              </a:buClr>
              <a:buSzPct val="80357"/>
              <a:buFont typeface="Wingdings 3"/>
              <a:buChar char=""/>
              <a:tabLst>
                <a:tab pos="354965" algn="l"/>
              </a:tabLst>
            </a:pPr>
            <a:r>
              <a:rPr dirty="0">
                <a:solidFill>
                  <a:schemeClr val="tx1"/>
                </a:solidFill>
              </a:rPr>
              <a:t>1.</a:t>
            </a:r>
            <a:r>
              <a:rPr spc="-85" dirty="0">
                <a:solidFill>
                  <a:schemeClr val="tx1"/>
                </a:solidFill>
              </a:rPr>
              <a:t> </a:t>
            </a:r>
            <a:r>
              <a:rPr dirty="0">
                <a:solidFill>
                  <a:schemeClr val="tx1"/>
                </a:solidFill>
              </a:rPr>
              <a:t>Radyolojik</a:t>
            </a:r>
            <a:r>
              <a:rPr spc="-80" dirty="0">
                <a:solidFill>
                  <a:schemeClr val="tx1"/>
                </a:solidFill>
              </a:rPr>
              <a:t> </a:t>
            </a:r>
            <a:r>
              <a:rPr dirty="0">
                <a:solidFill>
                  <a:schemeClr val="tx1"/>
                </a:solidFill>
              </a:rPr>
              <a:t>incelemeler</a:t>
            </a:r>
            <a:r>
              <a:rPr spc="-50" dirty="0">
                <a:solidFill>
                  <a:schemeClr val="tx1"/>
                </a:solidFill>
              </a:rPr>
              <a:t> </a:t>
            </a:r>
            <a:r>
              <a:rPr dirty="0">
                <a:solidFill>
                  <a:schemeClr val="tx1"/>
                </a:solidFill>
              </a:rPr>
              <a:t>(direkt</a:t>
            </a:r>
            <a:r>
              <a:rPr spc="-90" dirty="0">
                <a:solidFill>
                  <a:schemeClr val="tx1"/>
                </a:solidFill>
              </a:rPr>
              <a:t> </a:t>
            </a:r>
            <a:r>
              <a:rPr dirty="0">
                <a:solidFill>
                  <a:schemeClr val="tx1"/>
                </a:solidFill>
              </a:rPr>
              <a:t>grafi,</a:t>
            </a:r>
            <a:r>
              <a:rPr spc="-90" dirty="0">
                <a:solidFill>
                  <a:schemeClr val="tx1"/>
                </a:solidFill>
              </a:rPr>
              <a:t> </a:t>
            </a:r>
            <a:r>
              <a:rPr dirty="0">
                <a:solidFill>
                  <a:schemeClr val="tx1"/>
                </a:solidFill>
              </a:rPr>
              <a:t>BT,</a:t>
            </a:r>
            <a:r>
              <a:rPr spc="-70" dirty="0">
                <a:solidFill>
                  <a:schemeClr val="tx1"/>
                </a:solidFill>
              </a:rPr>
              <a:t> </a:t>
            </a:r>
            <a:r>
              <a:rPr spc="-20" dirty="0">
                <a:solidFill>
                  <a:schemeClr val="tx1"/>
                </a:solidFill>
              </a:rPr>
              <a:t>MRG)</a:t>
            </a:r>
          </a:p>
          <a:p>
            <a:pPr marL="354965" indent="-342265">
              <a:lnSpc>
                <a:spcPct val="100000"/>
              </a:lnSpc>
              <a:spcBef>
                <a:spcPts val="1000"/>
              </a:spcBef>
              <a:buClr>
                <a:srgbClr val="89D0D5"/>
              </a:buClr>
              <a:buSzPct val="80357"/>
              <a:buFont typeface="Wingdings 3"/>
              <a:buChar char=""/>
              <a:tabLst>
                <a:tab pos="354965" algn="l"/>
              </a:tabLst>
            </a:pPr>
            <a:r>
              <a:rPr dirty="0">
                <a:solidFill>
                  <a:schemeClr val="tx1"/>
                </a:solidFill>
              </a:rPr>
              <a:t>2.</a:t>
            </a:r>
            <a:r>
              <a:rPr spc="-35" dirty="0">
                <a:solidFill>
                  <a:schemeClr val="tx1"/>
                </a:solidFill>
              </a:rPr>
              <a:t> </a:t>
            </a:r>
            <a:r>
              <a:rPr dirty="0">
                <a:solidFill>
                  <a:schemeClr val="tx1"/>
                </a:solidFill>
              </a:rPr>
              <a:t>Lomber</a:t>
            </a:r>
            <a:r>
              <a:rPr spc="-20" dirty="0">
                <a:solidFill>
                  <a:schemeClr val="tx1"/>
                </a:solidFill>
              </a:rPr>
              <a:t> </a:t>
            </a:r>
            <a:r>
              <a:rPr spc="-10" dirty="0">
                <a:solidFill>
                  <a:schemeClr val="tx1"/>
                </a:solidFill>
              </a:rPr>
              <a:t>ponksiyon</a:t>
            </a:r>
          </a:p>
          <a:p>
            <a:pPr marL="354965" indent="-342265">
              <a:lnSpc>
                <a:spcPct val="100000"/>
              </a:lnSpc>
              <a:spcBef>
                <a:spcPts val="994"/>
              </a:spcBef>
              <a:buClr>
                <a:srgbClr val="89D0D5"/>
              </a:buClr>
              <a:buSzPct val="80357"/>
              <a:buFont typeface="Wingdings 3"/>
              <a:buChar char=""/>
              <a:tabLst>
                <a:tab pos="354965" algn="l"/>
              </a:tabLst>
            </a:pPr>
            <a:r>
              <a:rPr dirty="0">
                <a:solidFill>
                  <a:schemeClr val="tx1"/>
                </a:solidFill>
              </a:rPr>
              <a:t>3.</a:t>
            </a:r>
            <a:r>
              <a:rPr spc="-100" dirty="0">
                <a:solidFill>
                  <a:schemeClr val="tx1"/>
                </a:solidFill>
              </a:rPr>
              <a:t> </a:t>
            </a:r>
            <a:r>
              <a:rPr dirty="0">
                <a:solidFill>
                  <a:schemeClr val="tx1"/>
                </a:solidFill>
              </a:rPr>
              <a:t>Diğer</a:t>
            </a:r>
            <a:r>
              <a:rPr spc="-75" dirty="0">
                <a:solidFill>
                  <a:schemeClr val="tx1"/>
                </a:solidFill>
              </a:rPr>
              <a:t> </a:t>
            </a:r>
            <a:r>
              <a:rPr dirty="0">
                <a:solidFill>
                  <a:schemeClr val="tx1"/>
                </a:solidFill>
              </a:rPr>
              <a:t>tanı</a:t>
            </a:r>
            <a:r>
              <a:rPr spc="-75" dirty="0">
                <a:solidFill>
                  <a:schemeClr val="tx1"/>
                </a:solidFill>
              </a:rPr>
              <a:t> </a:t>
            </a:r>
            <a:r>
              <a:rPr dirty="0">
                <a:solidFill>
                  <a:schemeClr val="tx1"/>
                </a:solidFill>
              </a:rPr>
              <a:t>testleri</a:t>
            </a:r>
            <a:r>
              <a:rPr spc="-70" dirty="0">
                <a:solidFill>
                  <a:schemeClr val="tx1"/>
                </a:solidFill>
              </a:rPr>
              <a:t> </a:t>
            </a:r>
            <a:r>
              <a:rPr dirty="0">
                <a:solidFill>
                  <a:schemeClr val="tx1"/>
                </a:solidFill>
              </a:rPr>
              <a:t>(Kan</a:t>
            </a:r>
            <a:r>
              <a:rPr spc="-90" dirty="0">
                <a:solidFill>
                  <a:schemeClr val="tx1"/>
                </a:solidFill>
              </a:rPr>
              <a:t> </a:t>
            </a:r>
            <a:r>
              <a:rPr dirty="0">
                <a:solidFill>
                  <a:schemeClr val="tx1"/>
                </a:solidFill>
              </a:rPr>
              <a:t>sayımı,</a:t>
            </a:r>
            <a:r>
              <a:rPr spc="-60" dirty="0">
                <a:solidFill>
                  <a:schemeClr val="tx1"/>
                </a:solidFill>
              </a:rPr>
              <a:t> </a:t>
            </a:r>
            <a:r>
              <a:rPr dirty="0">
                <a:solidFill>
                  <a:schemeClr val="tx1"/>
                </a:solidFill>
              </a:rPr>
              <a:t>sedimentasyon</a:t>
            </a:r>
            <a:r>
              <a:rPr spc="-50" dirty="0">
                <a:solidFill>
                  <a:schemeClr val="tx1"/>
                </a:solidFill>
              </a:rPr>
              <a:t> </a:t>
            </a:r>
            <a:r>
              <a:rPr spc="-10" dirty="0">
                <a:solidFill>
                  <a:schemeClr val="tx1"/>
                </a:solidFill>
              </a:rPr>
              <a:t>hızı,</a:t>
            </a:r>
          </a:p>
          <a:p>
            <a:pPr marL="355600">
              <a:lnSpc>
                <a:spcPct val="100000"/>
              </a:lnSpc>
            </a:pPr>
            <a:r>
              <a:rPr spc="-10" dirty="0">
                <a:solidFill>
                  <a:schemeClr val="tx1"/>
                </a:solidFill>
              </a:rPr>
              <a:t>elektrokardiyografi,</a:t>
            </a:r>
            <a:r>
              <a:rPr spc="-95" dirty="0">
                <a:solidFill>
                  <a:schemeClr val="tx1"/>
                </a:solidFill>
              </a:rPr>
              <a:t> </a:t>
            </a:r>
            <a:r>
              <a:rPr dirty="0">
                <a:solidFill>
                  <a:schemeClr val="tx1"/>
                </a:solidFill>
              </a:rPr>
              <a:t>tiroid</a:t>
            </a:r>
            <a:r>
              <a:rPr spc="-110" dirty="0">
                <a:solidFill>
                  <a:schemeClr val="tx1"/>
                </a:solidFill>
              </a:rPr>
              <a:t> </a:t>
            </a:r>
            <a:r>
              <a:rPr dirty="0">
                <a:solidFill>
                  <a:schemeClr val="tx1"/>
                </a:solidFill>
              </a:rPr>
              <a:t>fonksiyon</a:t>
            </a:r>
            <a:r>
              <a:rPr spc="-85" dirty="0">
                <a:solidFill>
                  <a:schemeClr val="tx1"/>
                </a:solidFill>
              </a:rPr>
              <a:t> </a:t>
            </a:r>
            <a:r>
              <a:rPr dirty="0">
                <a:solidFill>
                  <a:schemeClr val="tx1"/>
                </a:solidFill>
              </a:rPr>
              <a:t>testleri,</a:t>
            </a:r>
            <a:r>
              <a:rPr spc="-70" dirty="0">
                <a:solidFill>
                  <a:schemeClr val="tx1"/>
                </a:solidFill>
              </a:rPr>
              <a:t> </a:t>
            </a:r>
            <a:r>
              <a:rPr dirty="0">
                <a:solidFill>
                  <a:schemeClr val="tx1"/>
                </a:solidFill>
              </a:rPr>
              <a:t>B12,</a:t>
            </a:r>
            <a:r>
              <a:rPr spc="-90" dirty="0">
                <a:solidFill>
                  <a:schemeClr val="tx1"/>
                </a:solidFill>
              </a:rPr>
              <a:t> </a:t>
            </a:r>
            <a:r>
              <a:rPr spc="-10" dirty="0">
                <a:solidFill>
                  <a:schemeClr val="tx1"/>
                </a:solidFill>
              </a:rPr>
              <a:t>biyokimya)</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0" name="object 2"/>
          <p:cNvSpPr txBox="1">
            <a:spLocks noGrp="1"/>
          </p:cNvSpPr>
          <p:nvPr>
            <p:ph type="title"/>
          </p:nvPr>
        </p:nvSpPr>
        <p:spPr>
          <a:xfrm>
            <a:off x="724916" y="476503"/>
            <a:ext cx="8849360" cy="1305486"/>
          </a:xfrm>
          <a:prstGeom prst="rect">
            <a:avLst/>
          </a:prstGeom>
        </p:spPr>
        <p:txBody>
          <a:bodyPr vert="horz" wrap="square" lIns="0" tIns="12700" rIns="0" bIns="0" rtlCol="0">
            <a:spAutoFit/>
          </a:bodyPr>
          <a:lstStyle/>
          <a:p>
            <a:pPr marL="12700" marR="5080">
              <a:lnSpc>
                <a:spcPct val="100000"/>
              </a:lnSpc>
              <a:spcBef>
                <a:spcPts val="100"/>
              </a:spcBef>
            </a:pPr>
            <a:r>
              <a:rPr dirty="0">
                <a:solidFill>
                  <a:schemeClr val="tx1"/>
                </a:solidFill>
              </a:rPr>
              <a:t>Ne</a:t>
            </a:r>
            <a:r>
              <a:rPr spc="-160" dirty="0">
                <a:solidFill>
                  <a:schemeClr val="tx1"/>
                </a:solidFill>
              </a:rPr>
              <a:t> </a:t>
            </a:r>
            <a:r>
              <a:rPr dirty="0">
                <a:solidFill>
                  <a:schemeClr val="tx1"/>
                </a:solidFill>
              </a:rPr>
              <a:t>zaman</a:t>
            </a:r>
            <a:r>
              <a:rPr spc="-135" dirty="0">
                <a:solidFill>
                  <a:schemeClr val="tx1"/>
                </a:solidFill>
              </a:rPr>
              <a:t> </a:t>
            </a:r>
            <a:r>
              <a:rPr dirty="0">
                <a:solidFill>
                  <a:schemeClr val="tx1"/>
                </a:solidFill>
              </a:rPr>
              <a:t>radyolojik</a:t>
            </a:r>
            <a:r>
              <a:rPr spc="-160" dirty="0">
                <a:solidFill>
                  <a:schemeClr val="tx1"/>
                </a:solidFill>
              </a:rPr>
              <a:t> </a:t>
            </a:r>
            <a:r>
              <a:rPr spc="-10" dirty="0">
                <a:solidFill>
                  <a:schemeClr val="tx1"/>
                </a:solidFill>
              </a:rPr>
              <a:t>görüntüleme yapılmalı?</a:t>
            </a:r>
          </a:p>
        </p:txBody>
      </p:sp>
      <p:sp>
        <p:nvSpPr>
          <p:cNvPr id="1048711" name="object 3"/>
          <p:cNvSpPr txBox="1"/>
          <p:nvPr/>
        </p:nvSpPr>
        <p:spPr>
          <a:xfrm>
            <a:off x="1182116" y="1753616"/>
            <a:ext cx="8611870" cy="3977371"/>
          </a:xfrm>
          <a:prstGeom prst="rect">
            <a:avLst/>
          </a:prstGeom>
        </p:spPr>
        <p:txBody>
          <a:bodyPr vert="horz" wrap="square" lIns="0" tIns="139065" rIns="0" bIns="0" rtlCol="0">
            <a:spAutoFit/>
          </a:bodyPr>
          <a:lstStyle/>
          <a:p>
            <a:pPr marL="355600" indent="-342900">
              <a:lnSpc>
                <a:spcPct val="100000"/>
              </a:lnSpc>
              <a:spcBef>
                <a:spcPts val="1095"/>
              </a:spcBef>
              <a:buClr>
                <a:srgbClr val="89D0D5"/>
              </a:buClr>
              <a:buSzPct val="79166"/>
              <a:buFont typeface="Wingdings 3"/>
              <a:buChar char=""/>
              <a:tabLst>
                <a:tab pos="355600" algn="l"/>
              </a:tabLst>
            </a:pPr>
            <a:r>
              <a:rPr sz="2400" dirty="0">
                <a:solidFill>
                  <a:schemeClr val="tx1"/>
                </a:solidFill>
                <a:latin typeface="Century Gothic"/>
                <a:cs typeface="Century Gothic"/>
              </a:rPr>
              <a:t>Yeni,</a:t>
            </a:r>
            <a:r>
              <a:rPr sz="2400" spc="-60" dirty="0">
                <a:solidFill>
                  <a:schemeClr val="tx1"/>
                </a:solidFill>
                <a:latin typeface="Century Gothic"/>
                <a:cs typeface="Century Gothic"/>
              </a:rPr>
              <a:t> </a:t>
            </a:r>
            <a:r>
              <a:rPr sz="2400" dirty="0">
                <a:solidFill>
                  <a:schemeClr val="tx1"/>
                </a:solidFill>
                <a:latin typeface="Century Gothic"/>
                <a:cs typeface="Century Gothic"/>
              </a:rPr>
              <a:t>ani</a:t>
            </a:r>
            <a:r>
              <a:rPr sz="2400" spc="-45" dirty="0">
                <a:solidFill>
                  <a:schemeClr val="tx1"/>
                </a:solidFill>
                <a:latin typeface="Century Gothic"/>
                <a:cs typeface="Century Gothic"/>
              </a:rPr>
              <a:t> </a:t>
            </a:r>
            <a:r>
              <a:rPr sz="2400" dirty="0">
                <a:solidFill>
                  <a:schemeClr val="tx1"/>
                </a:solidFill>
                <a:latin typeface="Century Gothic"/>
                <a:cs typeface="Century Gothic"/>
              </a:rPr>
              <a:t>başlangıçlı,</a:t>
            </a:r>
            <a:r>
              <a:rPr sz="2400" spc="-60" dirty="0">
                <a:solidFill>
                  <a:schemeClr val="tx1"/>
                </a:solidFill>
                <a:latin typeface="Century Gothic"/>
                <a:cs typeface="Century Gothic"/>
              </a:rPr>
              <a:t> </a:t>
            </a:r>
            <a:r>
              <a:rPr sz="2400" dirty="0">
                <a:solidFill>
                  <a:schemeClr val="tx1"/>
                </a:solidFill>
                <a:latin typeface="Century Gothic"/>
                <a:cs typeface="Century Gothic"/>
              </a:rPr>
              <a:t>şiddetli</a:t>
            </a:r>
            <a:r>
              <a:rPr sz="2400" spc="-15" dirty="0">
                <a:solidFill>
                  <a:schemeClr val="tx1"/>
                </a:solidFill>
                <a:latin typeface="Century Gothic"/>
                <a:cs typeface="Century Gothic"/>
              </a:rPr>
              <a:t> </a:t>
            </a:r>
            <a:r>
              <a:rPr sz="2400" spc="-10" dirty="0">
                <a:solidFill>
                  <a:schemeClr val="tx1"/>
                </a:solidFill>
                <a:latin typeface="Century Gothic"/>
                <a:cs typeface="Century Gothic"/>
              </a:rPr>
              <a:t>başağrısı</a:t>
            </a:r>
            <a:endParaRPr sz="2400" dirty="0">
              <a:solidFill>
                <a:schemeClr val="tx1"/>
              </a:solidFill>
              <a:latin typeface="Century Gothic"/>
              <a:cs typeface="Century Gothic"/>
            </a:endParaRPr>
          </a:p>
          <a:p>
            <a:pPr marL="355600" marR="5080" indent="-343535">
              <a:lnSpc>
                <a:spcPct val="100000"/>
              </a:lnSpc>
              <a:spcBef>
                <a:spcPts val="994"/>
              </a:spcBef>
              <a:buClr>
                <a:srgbClr val="89D0D5"/>
              </a:buClr>
              <a:buSzPct val="79166"/>
              <a:buFont typeface="Wingdings 3"/>
              <a:buChar char=""/>
              <a:tabLst>
                <a:tab pos="355600" algn="l"/>
              </a:tabLst>
            </a:pPr>
            <a:r>
              <a:rPr sz="2400" dirty="0">
                <a:solidFill>
                  <a:schemeClr val="tx1"/>
                </a:solidFill>
                <a:latin typeface="Century Gothic"/>
                <a:cs typeface="Century Gothic"/>
              </a:rPr>
              <a:t>Nörolojik</a:t>
            </a:r>
            <a:r>
              <a:rPr sz="2400" spc="-135" dirty="0">
                <a:solidFill>
                  <a:schemeClr val="tx1"/>
                </a:solidFill>
                <a:latin typeface="Century Gothic"/>
                <a:cs typeface="Century Gothic"/>
              </a:rPr>
              <a:t> </a:t>
            </a:r>
            <a:r>
              <a:rPr sz="2400" dirty="0">
                <a:solidFill>
                  <a:schemeClr val="tx1"/>
                </a:solidFill>
                <a:latin typeface="Century Gothic"/>
                <a:cs typeface="Century Gothic"/>
              </a:rPr>
              <a:t>muayenede</a:t>
            </a:r>
            <a:r>
              <a:rPr sz="2400" spc="-80" dirty="0">
                <a:solidFill>
                  <a:schemeClr val="tx1"/>
                </a:solidFill>
                <a:latin typeface="Century Gothic"/>
                <a:cs typeface="Century Gothic"/>
              </a:rPr>
              <a:t> </a:t>
            </a:r>
            <a:r>
              <a:rPr sz="2400" b="1" dirty="0">
                <a:solidFill>
                  <a:schemeClr val="tx1"/>
                </a:solidFill>
                <a:latin typeface="Century Gothic"/>
                <a:cs typeface="Century Gothic"/>
              </a:rPr>
              <a:t>patolojik</a:t>
            </a:r>
            <a:r>
              <a:rPr sz="2400" b="1" spc="-85" dirty="0">
                <a:solidFill>
                  <a:schemeClr val="tx1"/>
                </a:solidFill>
                <a:latin typeface="Century Gothic"/>
                <a:cs typeface="Century Gothic"/>
              </a:rPr>
              <a:t> </a:t>
            </a:r>
            <a:r>
              <a:rPr sz="2400" b="1" dirty="0">
                <a:solidFill>
                  <a:schemeClr val="tx1"/>
                </a:solidFill>
                <a:latin typeface="Century Gothic"/>
                <a:cs typeface="Century Gothic"/>
              </a:rPr>
              <a:t>bulgu,</a:t>
            </a:r>
            <a:r>
              <a:rPr sz="2400" b="1" spc="-80" dirty="0">
                <a:solidFill>
                  <a:schemeClr val="tx1"/>
                </a:solidFill>
                <a:latin typeface="Century Gothic"/>
                <a:cs typeface="Century Gothic"/>
              </a:rPr>
              <a:t> </a:t>
            </a:r>
            <a:r>
              <a:rPr sz="2400" dirty="0">
                <a:solidFill>
                  <a:schemeClr val="tx1"/>
                </a:solidFill>
                <a:latin typeface="Century Gothic"/>
                <a:cs typeface="Century Gothic"/>
              </a:rPr>
              <a:t>papilla</a:t>
            </a:r>
            <a:r>
              <a:rPr sz="2400" spc="-120" dirty="0">
                <a:solidFill>
                  <a:schemeClr val="tx1"/>
                </a:solidFill>
                <a:latin typeface="Century Gothic"/>
                <a:cs typeface="Century Gothic"/>
              </a:rPr>
              <a:t> </a:t>
            </a:r>
            <a:r>
              <a:rPr sz="2400" spc="-10" dirty="0">
                <a:solidFill>
                  <a:schemeClr val="tx1"/>
                </a:solidFill>
                <a:latin typeface="Century Gothic"/>
                <a:cs typeface="Century Gothic"/>
              </a:rPr>
              <a:t>ödemi, </a:t>
            </a:r>
            <a:r>
              <a:rPr sz="2400" dirty="0">
                <a:solidFill>
                  <a:schemeClr val="tx1"/>
                </a:solidFill>
                <a:latin typeface="Century Gothic"/>
                <a:cs typeface="Century Gothic"/>
              </a:rPr>
              <a:t>ateş,</a:t>
            </a:r>
            <a:r>
              <a:rPr sz="2400" spc="-40" dirty="0">
                <a:solidFill>
                  <a:schemeClr val="tx1"/>
                </a:solidFill>
                <a:latin typeface="Century Gothic"/>
                <a:cs typeface="Century Gothic"/>
              </a:rPr>
              <a:t> </a:t>
            </a:r>
            <a:r>
              <a:rPr sz="2400" dirty="0">
                <a:solidFill>
                  <a:schemeClr val="tx1"/>
                </a:solidFill>
                <a:latin typeface="Century Gothic"/>
                <a:cs typeface="Century Gothic"/>
              </a:rPr>
              <a:t>meningismus,</a:t>
            </a:r>
            <a:r>
              <a:rPr sz="2400" spc="-65" dirty="0">
                <a:solidFill>
                  <a:schemeClr val="tx1"/>
                </a:solidFill>
                <a:latin typeface="Century Gothic"/>
                <a:cs typeface="Century Gothic"/>
              </a:rPr>
              <a:t> </a:t>
            </a:r>
            <a:r>
              <a:rPr sz="2400" spc="-10" dirty="0">
                <a:solidFill>
                  <a:schemeClr val="tx1"/>
                </a:solidFill>
                <a:latin typeface="Century Gothic"/>
                <a:cs typeface="Century Gothic"/>
              </a:rPr>
              <a:t>önlenemeyen</a:t>
            </a:r>
            <a:r>
              <a:rPr sz="2400" spc="-45" dirty="0">
                <a:solidFill>
                  <a:schemeClr val="tx1"/>
                </a:solidFill>
                <a:latin typeface="Century Gothic"/>
                <a:cs typeface="Century Gothic"/>
              </a:rPr>
              <a:t> </a:t>
            </a:r>
            <a:r>
              <a:rPr sz="2400" dirty="0">
                <a:solidFill>
                  <a:schemeClr val="tx1"/>
                </a:solidFill>
                <a:latin typeface="Century Gothic"/>
                <a:cs typeface="Century Gothic"/>
              </a:rPr>
              <a:t>kusma,</a:t>
            </a:r>
            <a:r>
              <a:rPr sz="2400" spc="-45" dirty="0">
                <a:solidFill>
                  <a:schemeClr val="tx1"/>
                </a:solidFill>
                <a:latin typeface="Century Gothic"/>
                <a:cs typeface="Century Gothic"/>
              </a:rPr>
              <a:t> </a:t>
            </a:r>
            <a:r>
              <a:rPr sz="2400" dirty="0">
                <a:solidFill>
                  <a:schemeClr val="tx1"/>
                </a:solidFill>
                <a:latin typeface="Century Gothic"/>
                <a:cs typeface="Century Gothic"/>
              </a:rPr>
              <a:t>hipertansif</a:t>
            </a:r>
            <a:r>
              <a:rPr sz="2400" spc="-40" dirty="0">
                <a:solidFill>
                  <a:schemeClr val="tx1"/>
                </a:solidFill>
                <a:latin typeface="Century Gothic"/>
                <a:cs typeface="Century Gothic"/>
              </a:rPr>
              <a:t> </a:t>
            </a:r>
            <a:r>
              <a:rPr sz="2400" spc="-10" dirty="0">
                <a:solidFill>
                  <a:schemeClr val="tx1"/>
                </a:solidFill>
                <a:latin typeface="Century Gothic"/>
                <a:cs typeface="Century Gothic"/>
              </a:rPr>
              <a:t>kriz, </a:t>
            </a:r>
            <a:r>
              <a:rPr sz="2400" dirty="0">
                <a:solidFill>
                  <a:schemeClr val="tx1"/>
                </a:solidFill>
                <a:latin typeface="Century Gothic"/>
                <a:cs typeface="Century Gothic"/>
              </a:rPr>
              <a:t>psikomotor</a:t>
            </a:r>
            <a:r>
              <a:rPr sz="2400" spc="-65" dirty="0">
                <a:solidFill>
                  <a:schemeClr val="tx1"/>
                </a:solidFill>
                <a:latin typeface="Century Gothic"/>
                <a:cs typeface="Century Gothic"/>
              </a:rPr>
              <a:t> </a:t>
            </a:r>
            <a:r>
              <a:rPr sz="2400" dirty="0">
                <a:solidFill>
                  <a:schemeClr val="tx1"/>
                </a:solidFill>
                <a:latin typeface="Century Gothic"/>
                <a:cs typeface="Century Gothic"/>
              </a:rPr>
              <a:t>belirtiler,</a:t>
            </a:r>
            <a:r>
              <a:rPr sz="2400" spc="-80" dirty="0">
                <a:solidFill>
                  <a:schemeClr val="tx1"/>
                </a:solidFill>
                <a:latin typeface="Century Gothic"/>
                <a:cs typeface="Century Gothic"/>
              </a:rPr>
              <a:t> </a:t>
            </a:r>
            <a:r>
              <a:rPr sz="2400" dirty="0">
                <a:solidFill>
                  <a:schemeClr val="tx1"/>
                </a:solidFill>
                <a:latin typeface="Century Gothic"/>
                <a:cs typeface="Century Gothic"/>
              </a:rPr>
              <a:t>davranış</a:t>
            </a:r>
            <a:r>
              <a:rPr sz="2400" spc="-80" dirty="0">
                <a:solidFill>
                  <a:schemeClr val="tx1"/>
                </a:solidFill>
                <a:latin typeface="Century Gothic"/>
                <a:cs typeface="Century Gothic"/>
              </a:rPr>
              <a:t> </a:t>
            </a:r>
            <a:r>
              <a:rPr sz="2400" dirty="0">
                <a:solidFill>
                  <a:schemeClr val="tx1"/>
                </a:solidFill>
                <a:latin typeface="Century Gothic"/>
                <a:cs typeface="Century Gothic"/>
              </a:rPr>
              <a:t>değişiklikleri,</a:t>
            </a:r>
            <a:r>
              <a:rPr sz="2400" spc="-75" dirty="0">
                <a:solidFill>
                  <a:schemeClr val="tx1"/>
                </a:solidFill>
                <a:latin typeface="Century Gothic"/>
                <a:cs typeface="Century Gothic"/>
              </a:rPr>
              <a:t> </a:t>
            </a:r>
            <a:r>
              <a:rPr sz="2400" spc="-10" dirty="0">
                <a:solidFill>
                  <a:schemeClr val="tx1"/>
                </a:solidFill>
                <a:latin typeface="Century Gothic"/>
                <a:cs typeface="Century Gothic"/>
              </a:rPr>
              <a:t>kognitif</a:t>
            </a:r>
            <a:endParaRPr sz="2400" dirty="0">
              <a:solidFill>
                <a:schemeClr val="tx1"/>
              </a:solidFill>
              <a:latin typeface="Century Gothic"/>
              <a:cs typeface="Century Gothic"/>
            </a:endParaRPr>
          </a:p>
          <a:p>
            <a:pPr marL="355600">
              <a:lnSpc>
                <a:spcPct val="100000"/>
              </a:lnSpc>
            </a:pPr>
            <a:r>
              <a:rPr sz="2400" dirty="0">
                <a:solidFill>
                  <a:schemeClr val="tx1"/>
                </a:solidFill>
                <a:latin typeface="Century Gothic"/>
                <a:cs typeface="Century Gothic"/>
              </a:rPr>
              <a:t>bozukluklar,</a:t>
            </a:r>
            <a:r>
              <a:rPr sz="2400" spc="-40" dirty="0">
                <a:solidFill>
                  <a:schemeClr val="tx1"/>
                </a:solidFill>
                <a:latin typeface="Century Gothic"/>
                <a:cs typeface="Century Gothic"/>
              </a:rPr>
              <a:t> </a:t>
            </a:r>
            <a:r>
              <a:rPr sz="2400" dirty="0">
                <a:solidFill>
                  <a:schemeClr val="tx1"/>
                </a:solidFill>
                <a:latin typeface="Century Gothic"/>
                <a:cs typeface="Century Gothic"/>
              </a:rPr>
              <a:t>genel</a:t>
            </a:r>
            <a:r>
              <a:rPr sz="2400" spc="-30" dirty="0">
                <a:solidFill>
                  <a:schemeClr val="tx1"/>
                </a:solidFill>
                <a:latin typeface="Century Gothic"/>
                <a:cs typeface="Century Gothic"/>
              </a:rPr>
              <a:t> </a:t>
            </a:r>
            <a:r>
              <a:rPr sz="2400" dirty="0">
                <a:solidFill>
                  <a:schemeClr val="tx1"/>
                </a:solidFill>
                <a:latin typeface="Century Gothic"/>
                <a:cs typeface="Century Gothic"/>
              </a:rPr>
              <a:t>durum</a:t>
            </a:r>
            <a:r>
              <a:rPr sz="2400" spc="-20" dirty="0">
                <a:solidFill>
                  <a:schemeClr val="tx1"/>
                </a:solidFill>
                <a:latin typeface="Century Gothic"/>
                <a:cs typeface="Century Gothic"/>
              </a:rPr>
              <a:t> </a:t>
            </a:r>
            <a:r>
              <a:rPr sz="2400" spc="-10" dirty="0">
                <a:solidFill>
                  <a:schemeClr val="tx1"/>
                </a:solidFill>
                <a:latin typeface="Century Gothic"/>
                <a:cs typeface="Century Gothic"/>
              </a:rPr>
              <a:t>bozukluğu</a:t>
            </a:r>
            <a:endParaRPr sz="2400" dirty="0">
              <a:solidFill>
                <a:schemeClr val="tx1"/>
              </a:solidFill>
              <a:latin typeface="Century Gothic"/>
              <a:cs typeface="Century Gothic"/>
            </a:endParaRPr>
          </a:p>
          <a:p>
            <a:pPr marL="355600" indent="-342900">
              <a:lnSpc>
                <a:spcPct val="100000"/>
              </a:lnSpc>
              <a:spcBef>
                <a:spcPts val="1000"/>
              </a:spcBef>
              <a:buClr>
                <a:srgbClr val="89D0D5"/>
              </a:buClr>
              <a:buSzPct val="79166"/>
              <a:buFont typeface="Wingdings 3"/>
              <a:buChar char=""/>
              <a:tabLst>
                <a:tab pos="355600" algn="l"/>
              </a:tabLst>
            </a:pPr>
            <a:r>
              <a:rPr sz="2400" dirty="0">
                <a:solidFill>
                  <a:schemeClr val="tx1"/>
                </a:solidFill>
                <a:latin typeface="Century Gothic"/>
                <a:cs typeface="Century Gothic"/>
              </a:rPr>
              <a:t>Atipik</a:t>
            </a:r>
            <a:r>
              <a:rPr sz="2400" spc="-70" dirty="0">
                <a:solidFill>
                  <a:schemeClr val="tx1"/>
                </a:solidFill>
                <a:latin typeface="Century Gothic"/>
                <a:cs typeface="Century Gothic"/>
              </a:rPr>
              <a:t> </a:t>
            </a:r>
            <a:r>
              <a:rPr sz="2400" dirty="0">
                <a:solidFill>
                  <a:schemeClr val="tx1"/>
                </a:solidFill>
                <a:latin typeface="Century Gothic"/>
                <a:cs typeface="Century Gothic"/>
              </a:rPr>
              <a:t>baş</a:t>
            </a:r>
            <a:r>
              <a:rPr sz="2400" spc="-20" dirty="0">
                <a:solidFill>
                  <a:schemeClr val="tx1"/>
                </a:solidFill>
                <a:latin typeface="Century Gothic"/>
                <a:cs typeface="Century Gothic"/>
              </a:rPr>
              <a:t> </a:t>
            </a:r>
            <a:r>
              <a:rPr sz="2400" dirty="0">
                <a:solidFill>
                  <a:schemeClr val="tx1"/>
                </a:solidFill>
                <a:latin typeface="Century Gothic"/>
                <a:cs typeface="Century Gothic"/>
              </a:rPr>
              <a:t>ağrısı</a:t>
            </a:r>
            <a:r>
              <a:rPr sz="2400" spc="-55" dirty="0">
                <a:solidFill>
                  <a:schemeClr val="tx1"/>
                </a:solidFill>
                <a:latin typeface="Century Gothic"/>
                <a:cs typeface="Century Gothic"/>
              </a:rPr>
              <a:t> </a:t>
            </a:r>
            <a:r>
              <a:rPr sz="2400" spc="-10" dirty="0">
                <a:solidFill>
                  <a:schemeClr val="tx1"/>
                </a:solidFill>
                <a:latin typeface="Century Gothic"/>
                <a:cs typeface="Century Gothic"/>
              </a:rPr>
              <a:t>özellikleri</a:t>
            </a:r>
            <a:endParaRPr sz="2400" dirty="0">
              <a:solidFill>
                <a:schemeClr val="tx1"/>
              </a:solidFill>
              <a:latin typeface="Century Gothic"/>
              <a:cs typeface="Century Gothic"/>
            </a:endParaRPr>
          </a:p>
          <a:p>
            <a:pPr marL="355600" indent="-342900">
              <a:lnSpc>
                <a:spcPct val="100000"/>
              </a:lnSpc>
              <a:spcBef>
                <a:spcPts val="1005"/>
              </a:spcBef>
              <a:buClr>
                <a:srgbClr val="89D0D5"/>
              </a:buClr>
              <a:buSzPct val="79166"/>
              <a:buFont typeface="Wingdings 3"/>
              <a:buChar char=""/>
              <a:tabLst>
                <a:tab pos="355600" algn="l"/>
              </a:tabLst>
            </a:pPr>
            <a:r>
              <a:rPr sz="2400" dirty="0">
                <a:solidFill>
                  <a:schemeClr val="tx1"/>
                </a:solidFill>
                <a:latin typeface="Century Gothic"/>
                <a:cs typeface="Century Gothic"/>
              </a:rPr>
              <a:t>Primer</a:t>
            </a:r>
            <a:r>
              <a:rPr sz="2400" spc="-55" dirty="0">
                <a:solidFill>
                  <a:schemeClr val="tx1"/>
                </a:solidFill>
                <a:latin typeface="Century Gothic"/>
                <a:cs typeface="Century Gothic"/>
              </a:rPr>
              <a:t> </a:t>
            </a:r>
            <a:r>
              <a:rPr sz="2400" dirty="0">
                <a:solidFill>
                  <a:schemeClr val="tx1"/>
                </a:solidFill>
                <a:latin typeface="Century Gothic"/>
                <a:cs typeface="Century Gothic"/>
              </a:rPr>
              <a:t>baş</a:t>
            </a:r>
            <a:r>
              <a:rPr sz="2400" spc="-30" dirty="0">
                <a:solidFill>
                  <a:schemeClr val="tx1"/>
                </a:solidFill>
                <a:latin typeface="Century Gothic"/>
                <a:cs typeface="Century Gothic"/>
              </a:rPr>
              <a:t> </a:t>
            </a:r>
            <a:r>
              <a:rPr sz="2400" dirty="0">
                <a:solidFill>
                  <a:schemeClr val="tx1"/>
                </a:solidFill>
                <a:latin typeface="Century Gothic"/>
                <a:cs typeface="Century Gothic"/>
              </a:rPr>
              <a:t>ağrısı</a:t>
            </a:r>
            <a:r>
              <a:rPr sz="2400" spc="-45" dirty="0">
                <a:solidFill>
                  <a:schemeClr val="tx1"/>
                </a:solidFill>
                <a:latin typeface="Century Gothic"/>
                <a:cs typeface="Century Gothic"/>
              </a:rPr>
              <a:t> </a:t>
            </a:r>
            <a:r>
              <a:rPr sz="2400" dirty="0">
                <a:solidFill>
                  <a:schemeClr val="tx1"/>
                </a:solidFill>
                <a:latin typeface="Century Gothic"/>
                <a:cs typeface="Century Gothic"/>
              </a:rPr>
              <a:t>tanımını</a:t>
            </a:r>
            <a:r>
              <a:rPr sz="2400" spc="-60" dirty="0">
                <a:solidFill>
                  <a:schemeClr val="tx1"/>
                </a:solidFill>
                <a:latin typeface="Century Gothic"/>
                <a:cs typeface="Century Gothic"/>
              </a:rPr>
              <a:t> </a:t>
            </a:r>
            <a:r>
              <a:rPr sz="2400" dirty="0">
                <a:solidFill>
                  <a:schemeClr val="tx1"/>
                </a:solidFill>
                <a:latin typeface="Century Gothic"/>
                <a:cs typeface="Century Gothic"/>
              </a:rPr>
              <a:t>tam</a:t>
            </a:r>
            <a:r>
              <a:rPr sz="2400" spc="-40" dirty="0">
                <a:solidFill>
                  <a:schemeClr val="tx1"/>
                </a:solidFill>
                <a:latin typeface="Century Gothic"/>
                <a:cs typeface="Century Gothic"/>
              </a:rPr>
              <a:t> </a:t>
            </a:r>
            <a:r>
              <a:rPr sz="2400" dirty="0">
                <a:solidFill>
                  <a:schemeClr val="tx1"/>
                </a:solidFill>
                <a:latin typeface="Century Gothic"/>
                <a:cs typeface="Century Gothic"/>
              </a:rPr>
              <a:t>olarak</a:t>
            </a:r>
            <a:r>
              <a:rPr sz="2400" spc="-30" dirty="0">
                <a:solidFill>
                  <a:schemeClr val="tx1"/>
                </a:solidFill>
                <a:latin typeface="Century Gothic"/>
                <a:cs typeface="Century Gothic"/>
              </a:rPr>
              <a:t> </a:t>
            </a:r>
            <a:r>
              <a:rPr sz="2400" dirty="0">
                <a:solidFill>
                  <a:schemeClr val="tx1"/>
                </a:solidFill>
                <a:latin typeface="Century Gothic"/>
                <a:cs typeface="Century Gothic"/>
              </a:rPr>
              <a:t>dolduramayan/</a:t>
            </a:r>
            <a:r>
              <a:rPr sz="2400" spc="-35" dirty="0">
                <a:solidFill>
                  <a:schemeClr val="tx1"/>
                </a:solidFill>
                <a:latin typeface="Century Gothic"/>
                <a:cs typeface="Century Gothic"/>
              </a:rPr>
              <a:t> </a:t>
            </a:r>
            <a:r>
              <a:rPr sz="2400" spc="-25" dirty="0">
                <a:solidFill>
                  <a:schemeClr val="tx1"/>
                </a:solidFill>
                <a:latin typeface="Century Gothic"/>
                <a:cs typeface="Century Gothic"/>
              </a:rPr>
              <a:t>ek</a:t>
            </a:r>
            <a:endParaRPr sz="2400" dirty="0">
              <a:solidFill>
                <a:schemeClr val="tx1"/>
              </a:solidFill>
              <a:latin typeface="Century Gothic"/>
              <a:cs typeface="Century Gothic"/>
            </a:endParaRPr>
          </a:p>
          <a:p>
            <a:pPr marL="355600">
              <a:lnSpc>
                <a:spcPct val="100000"/>
              </a:lnSpc>
              <a:spcBef>
                <a:spcPts val="5"/>
              </a:spcBef>
            </a:pPr>
            <a:r>
              <a:rPr sz="2400" dirty="0">
                <a:solidFill>
                  <a:schemeClr val="tx1"/>
                </a:solidFill>
                <a:latin typeface="Century Gothic"/>
                <a:cs typeface="Century Gothic"/>
              </a:rPr>
              <a:t>risk</a:t>
            </a:r>
            <a:r>
              <a:rPr sz="2400" spc="-60" dirty="0">
                <a:solidFill>
                  <a:schemeClr val="tx1"/>
                </a:solidFill>
                <a:latin typeface="Century Gothic"/>
                <a:cs typeface="Century Gothic"/>
              </a:rPr>
              <a:t> </a:t>
            </a:r>
            <a:r>
              <a:rPr sz="2400" dirty="0">
                <a:solidFill>
                  <a:schemeClr val="tx1"/>
                </a:solidFill>
                <a:latin typeface="Century Gothic"/>
                <a:cs typeface="Century Gothic"/>
              </a:rPr>
              <a:t>faktörleri</a:t>
            </a:r>
            <a:r>
              <a:rPr sz="2400" spc="-40" dirty="0">
                <a:solidFill>
                  <a:schemeClr val="tx1"/>
                </a:solidFill>
                <a:latin typeface="Century Gothic"/>
                <a:cs typeface="Century Gothic"/>
              </a:rPr>
              <a:t> </a:t>
            </a:r>
            <a:r>
              <a:rPr sz="2400" spc="-10" dirty="0">
                <a:solidFill>
                  <a:schemeClr val="tx1"/>
                </a:solidFill>
                <a:latin typeface="Century Gothic"/>
                <a:cs typeface="Century Gothic"/>
              </a:rPr>
              <a:t>varlığında</a:t>
            </a:r>
            <a:endParaRPr sz="2400" dirty="0">
              <a:solidFill>
                <a:schemeClr val="tx1"/>
              </a:solidFill>
              <a:latin typeface="Century Gothic"/>
              <a:cs typeface="Century Gothic"/>
            </a:endParaRPr>
          </a:p>
          <a:p>
            <a:pPr marL="355600" indent="-342900">
              <a:lnSpc>
                <a:spcPct val="100000"/>
              </a:lnSpc>
              <a:spcBef>
                <a:spcPts val="994"/>
              </a:spcBef>
              <a:buClr>
                <a:srgbClr val="89D0D5"/>
              </a:buClr>
              <a:buSzPct val="79166"/>
              <a:buFont typeface="Wingdings 3"/>
              <a:buChar char=""/>
              <a:tabLst>
                <a:tab pos="355600" algn="l"/>
              </a:tabLst>
            </a:pPr>
            <a:r>
              <a:rPr sz="2400" dirty="0">
                <a:solidFill>
                  <a:schemeClr val="tx1"/>
                </a:solidFill>
                <a:latin typeface="Century Gothic"/>
                <a:cs typeface="Century Gothic"/>
              </a:rPr>
              <a:t>Tedaviye</a:t>
            </a:r>
            <a:r>
              <a:rPr sz="2400" spc="-130" dirty="0">
                <a:solidFill>
                  <a:schemeClr val="tx1"/>
                </a:solidFill>
                <a:latin typeface="Century Gothic"/>
                <a:cs typeface="Century Gothic"/>
              </a:rPr>
              <a:t> </a:t>
            </a:r>
            <a:r>
              <a:rPr sz="2400" spc="-10" dirty="0">
                <a:solidFill>
                  <a:schemeClr val="tx1"/>
                </a:solidFill>
                <a:latin typeface="Century Gothic"/>
                <a:cs typeface="Century Gothic"/>
              </a:rPr>
              <a:t>direnç</a:t>
            </a:r>
            <a:endParaRPr sz="2400" dirty="0">
              <a:solidFill>
                <a:schemeClr val="tx1"/>
              </a:solidFill>
              <a:latin typeface="Century Gothic"/>
              <a:cs typeface="Century Gothic"/>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2" name="object 2"/>
          <p:cNvSpPr txBox="1">
            <a:spLocks noGrp="1"/>
          </p:cNvSpPr>
          <p:nvPr>
            <p:ph type="title"/>
          </p:nvPr>
        </p:nvSpPr>
        <p:spPr>
          <a:xfrm>
            <a:off x="499363" y="258826"/>
            <a:ext cx="11193272" cy="878958"/>
          </a:xfrm>
          <a:prstGeom prst="rect">
            <a:avLst/>
          </a:prstGeom>
        </p:spPr>
        <p:txBody>
          <a:bodyPr vert="horz" wrap="square" lIns="0" tIns="230377" rIns="0" bIns="0" rtlCol="0">
            <a:spAutoFit/>
          </a:bodyPr>
          <a:lstStyle/>
          <a:p>
            <a:pPr marL="238125">
              <a:lnSpc>
                <a:spcPct val="100000"/>
              </a:lnSpc>
              <a:spcBef>
                <a:spcPts val="100"/>
              </a:spcBef>
            </a:pPr>
            <a:r>
              <a:rPr dirty="0">
                <a:solidFill>
                  <a:schemeClr val="tx1"/>
                </a:solidFill>
              </a:rPr>
              <a:t>Baş</a:t>
            </a:r>
            <a:r>
              <a:rPr spc="-125" dirty="0">
                <a:solidFill>
                  <a:schemeClr val="tx1"/>
                </a:solidFill>
              </a:rPr>
              <a:t> </a:t>
            </a:r>
            <a:r>
              <a:rPr dirty="0">
                <a:solidFill>
                  <a:schemeClr val="tx1"/>
                </a:solidFill>
              </a:rPr>
              <a:t>ağrılı</a:t>
            </a:r>
            <a:r>
              <a:rPr spc="-125" dirty="0">
                <a:solidFill>
                  <a:schemeClr val="tx1"/>
                </a:solidFill>
              </a:rPr>
              <a:t> </a:t>
            </a:r>
            <a:r>
              <a:rPr dirty="0">
                <a:solidFill>
                  <a:schemeClr val="tx1"/>
                </a:solidFill>
              </a:rPr>
              <a:t>hastanın</a:t>
            </a:r>
            <a:r>
              <a:rPr spc="-90" dirty="0">
                <a:solidFill>
                  <a:schemeClr val="tx1"/>
                </a:solidFill>
              </a:rPr>
              <a:t> </a:t>
            </a:r>
            <a:r>
              <a:rPr spc="-10" dirty="0">
                <a:solidFill>
                  <a:schemeClr val="tx1"/>
                </a:solidFill>
              </a:rPr>
              <a:t>takibi</a:t>
            </a:r>
          </a:p>
        </p:txBody>
      </p:sp>
      <p:sp>
        <p:nvSpPr>
          <p:cNvPr id="1048713" name="object 3"/>
          <p:cNvSpPr txBox="1"/>
          <p:nvPr/>
        </p:nvSpPr>
        <p:spPr>
          <a:xfrm>
            <a:off x="491439" y="1371980"/>
            <a:ext cx="4678045" cy="4701287"/>
          </a:xfrm>
          <a:prstGeom prst="rect">
            <a:avLst/>
          </a:prstGeom>
        </p:spPr>
        <p:txBody>
          <a:bodyPr vert="horz" wrap="square" lIns="0" tIns="12700" rIns="0" bIns="0" rtlCol="0">
            <a:spAutoFit/>
          </a:bodyPr>
          <a:lstStyle/>
          <a:p>
            <a:pPr marL="355600" marR="38100" indent="-343535">
              <a:lnSpc>
                <a:spcPct val="100000"/>
              </a:lnSpc>
              <a:spcBef>
                <a:spcPts val="100"/>
              </a:spcBef>
              <a:buClr>
                <a:srgbClr val="89D0D5"/>
              </a:buClr>
              <a:buSzPct val="79166"/>
              <a:buFont typeface="Wingdings 3"/>
              <a:buChar char=""/>
              <a:tabLst>
                <a:tab pos="355600" algn="l"/>
              </a:tabLst>
            </a:pPr>
            <a:r>
              <a:rPr sz="2400" dirty="0">
                <a:solidFill>
                  <a:schemeClr val="tx1"/>
                </a:solidFill>
                <a:latin typeface="Century Gothic"/>
                <a:cs typeface="Century Gothic"/>
              </a:rPr>
              <a:t>Başağrısı</a:t>
            </a:r>
            <a:r>
              <a:rPr sz="2400" spc="-70" dirty="0">
                <a:solidFill>
                  <a:schemeClr val="tx1"/>
                </a:solidFill>
                <a:latin typeface="Century Gothic"/>
                <a:cs typeface="Century Gothic"/>
              </a:rPr>
              <a:t> </a:t>
            </a:r>
            <a:r>
              <a:rPr sz="2400" dirty="0">
                <a:solidFill>
                  <a:schemeClr val="tx1"/>
                </a:solidFill>
                <a:latin typeface="Century Gothic"/>
                <a:cs typeface="Century Gothic"/>
              </a:rPr>
              <a:t>günlüğü</a:t>
            </a:r>
            <a:r>
              <a:rPr sz="2400" spc="-70" dirty="0">
                <a:solidFill>
                  <a:schemeClr val="tx1"/>
                </a:solidFill>
                <a:latin typeface="Century Gothic"/>
                <a:cs typeface="Century Gothic"/>
              </a:rPr>
              <a:t> </a:t>
            </a:r>
            <a:r>
              <a:rPr sz="2400" spc="-10" dirty="0">
                <a:solidFill>
                  <a:schemeClr val="tx1"/>
                </a:solidFill>
                <a:latin typeface="Century Gothic"/>
                <a:cs typeface="Century Gothic"/>
              </a:rPr>
              <a:t>kullanılması önerilir.</a:t>
            </a:r>
            <a:endParaRPr sz="2400" dirty="0">
              <a:solidFill>
                <a:schemeClr val="tx1"/>
              </a:solidFill>
              <a:latin typeface="Century Gothic"/>
              <a:cs typeface="Century Gothic"/>
            </a:endParaRPr>
          </a:p>
          <a:p>
            <a:pPr marL="355600" marR="228600" indent="-343535">
              <a:lnSpc>
                <a:spcPct val="100000"/>
              </a:lnSpc>
              <a:spcBef>
                <a:spcPts val="994"/>
              </a:spcBef>
              <a:buClr>
                <a:srgbClr val="89D0D5"/>
              </a:buClr>
              <a:buSzPct val="79166"/>
              <a:buFont typeface="Wingdings 3"/>
              <a:buChar char=""/>
              <a:tabLst>
                <a:tab pos="355600" algn="l"/>
              </a:tabLst>
            </a:pPr>
            <a:r>
              <a:rPr sz="2400" dirty="0">
                <a:solidFill>
                  <a:schemeClr val="tx1"/>
                </a:solidFill>
                <a:latin typeface="Century Gothic"/>
                <a:cs typeface="Century Gothic"/>
              </a:rPr>
              <a:t>Atak</a:t>
            </a:r>
            <a:r>
              <a:rPr sz="2400" spc="-55" dirty="0">
                <a:solidFill>
                  <a:schemeClr val="tx1"/>
                </a:solidFill>
                <a:latin typeface="Century Gothic"/>
                <a:cs typeface="Century Gothic"/>
              </a:rPr>
              <a:t> </a:t>
            </a:r>
            <a:r>
              <a:rPr sz="2400" dirty="0">
                <a:solidFill>
                  <a:schemeClr val="tx1"/>
                </a:solidFill>
                <a:latin typeface="Century Gothic"/>
                <a:cs typeface="Century Gothic"/>
              </a:rPr>
              <a:t>sayısı,</a:t>
            </a:r>
            <a:r>
              <a:rPr sz="2400" spc="-40" dirty="0">
                <a:solidFill>
                  <a:schemeClr val="tx1"/>
                </a:solidFill>
                <a:latin typeface="Century Gothic"/>
                <a:cs typeface="Century Gothic"/>
              </a:rPr>
              <a:t> </a:t>
            </a:r>
            <a:r>
              <a:rPr sz="2400" dirty="0">
                <a:solidFill>
                  <a:schemeClr val="tx1"/>
                </a:solidFill>
                <a:latin typeface="Century Gothic"/>
                <a:cs typeface="Century Gothic"/>
              </a:rPr>
              <a:t>süresi,</a:t>
            </a:r>
            <a:r>
              <a:rPr sz="2400" spc="-60" dirty="0">
                <a:solidFill>
                  <a:schemeClr val="tx1"/>
                </a:solidFill>
                <a:latin typeface="Century Gothic"/>
                <a:cs typeface="Century Gothic"/>
              </a:rPr>
              <a:t> </a:t>
            </a:r>
            <a:r>
              <a:rPr sz="2400" spc="-10" dirty="0">
                <a:solidFill>
                  <a:schemeClr val="tx1"/>
                </a:solidFill>
                <a:latin typeface="Century Gothic"/>
                <a:cs typeface="Century Gothic"/>
              </a:rPr>
              <a:t>kullanılan </a:t>
            </a:r>
            <a:r>
              <a:rPr sz="2400" dirty="0">
                <a:solidFill>
                  <a:schemeClr val="tx1"/>
                </a:solidFill>
                <a:latin typeface="Century Gothic"/>
                <a:cs typeface="Century Gothic"/>
              </a:rPr>
              <a:t>ilaç</a:t>
            </a:r>
            <a:r>
              <a:rPr sz="2400" spc="-40" dirty="0">
                <a:solidFill>
                  <a:schemeClr val="tx1"/>
                </a:solidFill>
                <a:latin typeface="Century Gothic"/>
                <a:cs typeface="Century Gothic"/>
              </a:rPr>
              <a:t> </a:t>
            </a:r>
            <a:r>
              <a:rPr sz="2400" dirty="0">
                <a:solidFill>
                  <a:schemeClr val="tx1"/>
                </a:solidFill>
                <a:latin typeface="Century Gothic"/>
                <a:cs typeface="Century Gothic"/>
              </a:rPr>
              <a:t>ve</a:t>
            </a:r>
            <a:r>
              <a:rPr sz="2400" spc="-20" dirty="0">
                <a:solidFill>
                  <a:schemeClr val="tx1"/>
                </a:solidFill>
                <a:latin typeface="Century Gothic"/>
                <a:cs typeface="Century Gothic"/>
              </a:rPr>
              <a:t> </a:t>
            </a:r>
            <a:r>
              <a:rPr sz="2400" dirty="0">
                <a:solidFill>
                  <a:schemeClr val="tx1"/>
                </a:solidFill>
                <a:latin typeface="Century Gothic"/>
                <a:cs typeface="Century Gothic"/>
              </a:rPr>
              <a:t>ağrının</a:t>
            </a:r>
            <a:r>
              <a:rPr sz="2400" spc="-20" dirty="0">
                <a:solidFill>
                  <a:schemeClr val="tx1"/>
                </a:solidFill>
                <a:latin typeface="Century Gothic"/>
                <a:cs typeface="Century Gothic"/>
              </a:rPr>
              <a:t> </a:t>
            </a:r>
            <a:r>
              <a:rPr sz="2400" spc="-10" dirty="0">
                <a:solidFill>
                  <a:schemeClr val="tx1"/>
                </a:solidFill>
                <a:latin typeface="Century Gothic"/>
                <a:cs typeface="Century Gothic"/>
              </a:rPr>
              <a:t>tedaviye </a:t>
            </a:r>
            <a:r>
              <a:rPr sz="2400" dirty="0">
                <a:solidFill>
                  <a:schemeClr val="tx1"/>
                </a:solidFill>
                <a:latin typeface="Century Gothic"/>
                <a:cs typeface="Century Gothic"/>
              </a:rPr>
              <a:t>cevap</a:t>
            </a:r>
            <a:r>
              <a:rPr sz="2400" spc="-70" dirty="0">
                <a:solidFill>
                  <a:schemeClr val="tx1"/>
                </a:solidFill>
                <a:latin typeface="Century Gothic"/>
                <a:cs typeface="Century Gothic"/>
              </a:rPr>
              <a:t> </a:t>
            </a:r>
            <a:r>
              <a:rPr sz="2400" dirty="0">
                <a:solidFill>
                  <a:schemeClr val="tx1"/>
                </a:solidFill>
                <a:latin typeface="Century Gothic"/>
                <a:cs typeface="Century Gothic"/>
              </a:rPr>
              <a:t>verip</a:t>
            </a:r>
            <a:r>
              <a:rPr sz="2400" spc="-85" dirty="0">
                <a:solidFill>
                  <a:schemeClr val="tx1"/>
                </a:solidFill>
                <a:latin typeface="Century Gothic"/>
                <a:cs typeface="Century Gothic"/>
              </a:rPr>
              <a:t> </a:t>
            </a:r>
            <a:r>
              <a:rPr sz="2400" dirty="0">
                <a:solidFill>
                  <a:schemeClr val="tx1"/>
                </a:solidFill>
                <a:latin typeface="Century Gothic"/>
                <a:cs typeface="Century Gothic"/>
              </a:rPr>
              <a:t>vermediği,</a:t>
            </a:r>
            <a:r>
              <a:rPr sz="2400" spc="-90" dirty="0">
                <a:solidFill>
                  <a:schemeClr val="tx1"/>
                </a:solidFill>
                <a:latin typeface="Century Gothic"/>
                <a:cs typeface="Century Gothic"/>
              </a:rPr>
              <a:t> </a:t>
            </a:r>
            <a:r>
              <a:rPr sz="2400" spc="-20" dirty="0">
                <a:solidFill>
                  <a:schemeClr val="tx1"/>
                </a:solidFill>
                <a:latin typeface="Century Gothic"/>
                <a:cs typeface="Century Gothic"/>
              </a:rPr>
              <a:t>ağrı </a:t>
            </a:r>
            <a:r>
              <a:rPr sz="2400" dirty="0">
                <a:solidFill>
                  <a:schemeClr val="tx1"/>
                </a:solidFill>
                <a:latin typeface="Century Gothic"/>
                <a:cs typeface="Century Gothic"/>
              </a:rPr>
              <a:t>şiddetini</a:t>
            </a:r>
            <a:r>
              <a:rPr sz="2400" spc="-105" dirty="0">
                <a:solidFill>
                  <a:schemeClr val="tx1"/>
                </a:solidFill>
                <a:latin typeface="Century Gothic"/>
                <a:cs typeface="Century Gothic"/>
              </a:rPr>
              <a:t> </a:t>
            </a:r>
            <a:r>
              <a:rPr sz="2400" spc="-10" dirty="0">
                <a:solidFill>
                  <a:schemeClr val="tx1"/>
                </a:solidFill>
                <a:latin typeface="Century Gothic"/>
                <a:cs typeface="Century Gothic"/>
              </a:rPr>
              <a:t>kaydetmesi</a:t>
            </a:r>
            <a:r>
              <a:rPr sz="2400" spc="-80" dirty="0">
                <a:solidFill>
                  <a:schemeClr val="tx1"/>
                </a:solidFill>
                <a:latin typeface="Century Gothic"/>
                <a:cs typeface="Century Gothic"/>
              </a:rPr>
              <a:t> </a:t>
            </a:r>
            <a:r>
              <a:rPr sz="2400" spc="-10" dirty="0">
                <a:solidFill>
                  <a:schemeClr val="tx1"/>
                </a:solidFill>
                <a:latin typeface="Century Gothic"/>
                <a:cs typeface="Century Gothic"/>
              </a:rPr>
              <a:t>istenir.</a:t>
            </a:r>
            <a:endParaRPr sz="2400" dirty="0">
              <a:solidFill>
                <a:schemeClr val="tx1"/>
              </a:solidFill>
              <a:latin typeface="Century Gothic"/>
              <a:cs typeface="Century Gothic"/>
            </a:endParaRPr>
          </a:p>
          <a:p>
            <a:pPr marL="355600" marR="5080" indent="-343535">
              <a:lnSpc>
                <a:spcPct val="100000"/>
              </a:lnSpc>
              <a:spcBef>
                <a:spcPts val="1000"/>
              </a:spcBef>
              <a:buClr>
                <a:srgbClr val="89D0D5"/>
              </a:buClr>
              <a:buSzPct val="79166"/>
              <a:buFont typeface="Wingdings 3"/>
              <a:buChar char=""/>
              <a:tabLst>
                <a:tab pos="355600" algn="l"/>
              </a:tabLst>
            </a:pPr>
            <a:r>
              <a:rPr sz="2400" dirty="0">
                <a:solidFill>
                  <a:schemeClr val="tx1"/>
                </a:solidFill>
                <a:latin typeface="Century Gothic"/>
                <a:cs typeface="Century Gothic"/>
              </a:rPr>
              <a:t>Bu</a:t>
            </a:r>
            <a:r>
              <a:rPr sz="2400" spc="-30" dirty="0">
                <a:solidFill>
                  <a:schemeClr val="tx1"/>
                </a:solidFill>
                <a:latin typeface="Century Gothic"/>
                <a:cs typeface="Century Gothic"/>
              </a:rPr>
              <a:t> </a:t>
            </a:r>
            <a:r>
              <a:rPr sz="2400" dirty="0">
                <a:solidFill>
                  <a:schemeClr val="tx1"/>
                </a:solidFill>
                <a:latin typeface="Century Gothic"/>
                <a:cs typeface="Century Gothic"/>
              </a:rPr>
              <a:t>günlükten</a:t>
            </a:r>
            <a:r>
              <a:rPr sz="2400" spc="-65" dirty="0">
                <a:solidFill>
                  <a:schemeClr val="tx1"/>
                </a:solidFill>
                <a:latin typeface="Century Gothic"/>
                <a:cs typeface="Century Gothic"/>
              </a:rPr>
              <a:t> </a:t>
            </a:r>
            <a:r>
              <a:rPr sz="2400" dirty="0">
                <a:solidFill>
                  <a:schemeClr val="tx1"/>
                </a:solidFill>
                <a:latin typeface="Century Gothic"/>
                <a:cs typeface="Century Gothic"/>
              </a:rPr>
              <a:t>tedavi</a:t>
            </a:r>
            <a:r>
              <a:rPr sz="2400" spc="-65" dirty="0">
                <a:solidFill>
                  <a:schemeClr val="tx1"/>
                </a:solidFill>
                <a:latin typeface="Century Gothic"/>
                <a:cs typeface="Century Gothic"/>
              </a:rPr>
              <a:t> </a:t>
            </a:r>
            <a:r>
              <a:rPr sz="2400" spc="-10" dirty="0">
                <a:solidFill>
                  <a:schemeClr val="tx1"/>
                </a:solidFill>
                <a:latin typeface="Century Gothic"/>
                <a:cs typeface="Century Gothic"/>
              </a:rPr>
              <a:t>sürecinin </a:t>
            </a:r>
            <a:r>
              <a:rPr sz="2400" dirty="0">
                <a:solidFill>
                  <a:schemeClr val="tx1"/>
                </a:solidFill>
                <a:latin typeface="Century Gothic"/>
                <a:cs typeface="Century Gothic"/>
              </a:rPr>
              <a:t>objektif</a:t>
            </a:r>
            <a:r>
              <a:rPr sz="2400" spc="-35" dirty="0">
                <a:solidFill>
                  <a:schemeClr val="tx1"/>
                </a:solidFill>
                <a:latin typeface="Century Gothic"/>
                <a:cs typeface="Century Gothic"/>
              </a:rPr>
              <a:t> </a:t>
            </a:r>
            <a:r>
              <a:rPr sz="2400" dirty="0">
                <a:solidFill>
                  <a:schemeClr val="tx1"/>
                </a:solidFill>
                <a:latin typeface="Century Gothic"/>
                <a:cs typeface="Century Gothic"/>
              </a:rPr>
              <a:t>olarak</a:t>
            </a:r>
            <a:r>
              <a:rPr sz="2400" spc="-65" dirty="0">
                <a:solidFill>
                  <a:schemeClr val="tx1"/>
                </a:solidFill>
                <a:latin typeface="Century Gothic"/>
                <a:cs typeface="Century Gothic"/>
              </a:rPr>
              <a:t> </a:t>
            </a:r>
            <a:r>
              <a:rPr sz="2400" spc="-10" dirty="0">
                <a:solidFill>
                  <a:schemeClr val="tx1"/>
                </a:solidFill>
                <a:latin typeface="Century Gothic"/>
                <a:cs typeface="Century Gothic"/>
              </a:rPr>
              <a:t>izlenmesinin </a:t>
            </a:r>
            <a:r>
              <a:rPr sz="2400" dirty="0">
                <a:solidFill>
                  <a:schemeClr val="tx1"/>
                </a:solidFill>
                <a:latin typeface="Century Gothic"/>
                <a:cs typeface="Century Gothic"/>
              </a:rPr>
              <a:t>dışında</a:t>
            </a:r>
            <a:r>
              <a:rPr sz="2400" spc="-35" dirty="0">
                <a:solidFill>
                  <a:schemeClr val="tx1"/>
                </a:solidFill>
                <a:latin typeface="Century Gothic"/>
                <a:cs typeface="Century Gothic"/>
              </a:rPr>
              <a:t> </a:t>
            </a:r>
            <a:r>
              <a:rPr sz="2400" dirty="0">
                <a:solidFill>
                  <a:schemeClr val="tx1"/>
                </a:solidFill>
                <a:latin typeface="Century Gothic"/>
                <a:cs typeface="Century Gothic"/>
              </a:rPr>
              <a:t>tanı</a:t>
            </a:r>
            <a:r>
              <a:rPr sz="2400" spc="-50" dirty="0">
                <a:solidFill>
                  <a:schemeClr val="tx1"/>
                </a:solidFill>
                <a:latin typeface="Century Gothic"/>
                <a:cs typeface="Century Gothic"/>
              </a:rPr>
              <a:t> </a:t>
            </a:r>
            <a:r>
              <a:rPr sz="2400" dirty="0">
                <a:solidFill>
                  <a:schemeClr val="tx1"/>
                </a:solidFill>
                <a:latin typeface="Century Gothic"/>
                <a:cs typeface="Century Gothic"/>
              </a:rPr>
              <a:t>için</a:t>
            </a:r>
            <a:r>
              <a:rPr sz="2400" spc="-80" dirty="0">
                <a:solidFill>
                  <a:schemeClr val="tx1"/>
                </a:solidFill>
                <a:latin typeface="Century Gothic"/>
                <a:cs typeface="Century Gothic"/>
              </a:rPr>
              <a:t> </a:t>
            </a:r>
            <a:r>
              <a:rPr sz="2400" dirty="0">
                <a:solidFill>
                  <a:schemeClr val="tx1"/>
                </a:solidFill>
                <a:latin typeface="Century Gothic"/>
                <a:cs typeface="Century Gothic"/>
              </a:rPr>
              <a:t>de</a:t>
            </a:r>
            <a:r>
              <a:rPr sz="2400" spc="-35" dirty="0">
                <a:solidFill>
                  <a:schemeClr val="tx1"/>
                </a:solidFill>
                <a:latin typeface="Century Gothic"/>
                <a:cs typeface="Century Gothic"/>
              </a:rPr>
              <a:t> </a:t>
            </a:r>
            <a:r>
              <a:rPr sz="2400" spc="-10" dirty="0">
                <a:solidFill>
                  <a:schemeClr val="tx1"/>
                </a:solidFill>
                <a:latin typeface="Century Gothic"/>
                <a:cs typeface="Century Gothic"/>
              </a:rPr>
              <a:t>önemli </a:t>
            </a:r>
            <a:r>
              <a:rPr sz="2400" dirty="0">
                <a:solidFill>
                  <a:schemeClr val="tx1"/>
                </a:solidFill>
                <a:latin typeface="Century Gothic"/>
                <a:cs typeface="Century Gothic"/>
              </a:rPr>
              <a:t>ipuçları</a:t>
            </a:r>
            <a:r>
              <a:rPr sz="2400" spc="-50" dirty="0">
                <a:solidFill>
                  <a:schemeClr val="tx1"/>
                </a:solidFill>
                <a:latin typeface="Century Gothic"/>
                <a:cs typeface="Century Gothic"/>
              </a:rPr>
              <a:t> </a:t>
            </a:r>
            <a:r>
              <a:rPr sz="2400" dirty="0">
                <a:solidFill>
                  <a:schemeClr val="tx1"/>
                </a:solidFill>
                <a:latin typeface="Century Gothic"/>
                <a:cs typeface="Century Gothic"/>
              </a:rPr>
              <a:t>ve</a:t>
            </a:r>
            <a:r>
              <a:rPr sz="2400" spc="-30" dirty="0">
                <a:solidFill>
                  <a:schemeClr val="tx1"/>
                </a:solidFill>
                <a:latin typeface="Century Gothic"/>
                <a:cs typeface="Century Gothic"/>
              </a:rPr>
              <a:t> </a:t>
            </a:r>
            <a:r>
              <a:rPr sz="2400" spc="-10" dirty="0">
                <a:solidFill>
                  <a:schemeClr val="tx1"/>
                </a:solidFill>
                <a:latin typeface="Century Gothic"/>
                <a:cs typeface="Century Gothic"/>
              </a:rPr>
              <a:t>tetikleyici </a:t>
            </a:r>
            <a:r>
              <a:rPr sz="2400" dirty="0">
                <a:solidFill>
                  <a:schemeClr val="tx1"/>
                </a:solidFill>
                <a:latin typeface="Century Gothic"/>
                <a:cs typeface="Century Gothic"/>
              </a:rPr>
              <a:t>faktörlerin</a:t>
            </a:r>
            <a:r>
              <a:rPr sz="2400" spc="-70" dirty="0">
                <a:solidFill>
                  <a:schemeClr val="tx1"/>
                </a:solidFill>
                <a:latin typeface="Century Gothic"/>
                <a:cs typeface="Century Gothic"/>
              </a:rPr>
              <a:t> </a:t>
            </a:r>
            <a:r>
              <a:rPr sz="2400" spc="-10" dirty="0">
                <a:solidFill>
                  <a:schemeClr val="tx1"/>
                </a:solidFill>
                <a:latin typeface="Century Gothic"/>
                <a:cs typeface="Century Gothic"/>
              </a:rPr>
              <a:t>saptanması</a:t>
            </a:r>
            <a:endParaRPr sz="2400" dirty="0">
              <a:solidFill>
                <a:schemeClr val="tx1"/>
              </a:solidFill>
              <a:latin typeface="Century Gothic"/>
              <a:cs typeface="Century Gothic"/>
            </a:endParaRPr>
          </a:p>
          <a:p>
            <a:pPr marL="355600">
              <a:lnSpc>
                <a:spcPct val="100000"/>
              </a:lnSpc>
            </a:pPr>
            <a:r>
              <a:rPr sz="2400" spc="-10" dirty="0">
                <a:solidFill>
                  <a:schemeClr val="tx1"/>
                </a:solidFill>
                <a:latin typeface="Century Gothic"/>
                <a:cs typeface="Century Gothic"/>
              </a:rPr>
              <a:t>sağlanabilir</a:t>
            </a:r>
            <a:endParaRPr sz="2400" dirty="0">
              <a:solidFill>
                <a:schemeClr val="tx1"/>
              </a:solidFill>
              <a:latin typeface="Century Gothic"/>
              <a:cs typeface="Century Gothic"/>
            </a:endParaRPr>
          </a:p>
        </p:txBody>
      </p:sp>
      <p:pic>
        <p:nvPicPr>
          <p:cNvPr id="2097193" name="object 4"/>
          <p:cNvPicPr>
            <a:picLocks/>
          </p:cNvPicPr>
          <p:nvPr/>
        </p:nvPicPr>
        <p:blipFill>
          <a:blip r:embed="rId2" cstate="print"/>
          <a:stretch>
            <a:fillRect/>
          </a:stretch>
        </p:blipFill>
        <p:spPr>
          <a:xfrm>
            <a:off x="5903976" y="1566672"/>
            <a:ext cx="6054852" cy="4689348"/>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4" name="Başlık 1"/>
          <p:cNvSpPr>
            <a:spLocks noGrp="1"/>
          </p:cNvSpPr>
          <p:nvPr>
            <p:ph type="title"/>
          </p:nvPr>
        </p:nvSpPr>
        <p:spPr>
          <a:xfrm>
            <a:off x="152400" y="197346"/>
            <a:ext cx="7501637" cy="3877985"/>
          </a:xfrm>
        </p:spPr>
        <p:txBody>
          <a:bodyPr/>
          <a:lstStyle/>
          <a:p>
            <a:r>
              <a:rPr lang="tr-TR" dirty="0"/>
              <a:t/>
            </a:r>
            <a:br>
              <a:rPr lang="tr-TR" dirty="0"/>
            </a:br>
            <a:r>
              <a:rPr lang="tr-TR" dirty="0"/>
              <a:t/>
            </a:r>
            <a:br>
              <a:rPr lang="tr-TR" dirty="0"/>
            </a:br>
            <a:r>
              <a:rPr lang="tr-TR" dirty="0"/>
              <a:t/>
            </a:r>
            <a:br>
              <a:rPr lang="tr-TR" dirty="0"/>
            </a:br>
            <a:r>
              <a:rPr lang="tr-TR" dirty="0">
                <a:solidFill>
                  <a:schemeClr val="tx1"/>
                </a:solidFill>
              </a:rPr>
              <a:t>SIK GÖRÜLEN </a:t>
            </a:r>
            <a:br>
              <a:rPr lang="tr-TR" dirty="0">
                <a:solidFill>
                  <a:schemeClr val="tx1"/>
                </a:solidFill>
              </a:rPr>
            </a:br>
            <a:r>
              <a:rPr lang="tr-TR" dirty="0">
                <a:solidFill>
                  <a:schemeClr val="tx1"/>
                </a:solidFill>
              </a:rPr>
              <a:t>PRİMER </a:t>
            </a:r>
            <a:br>
              <a:rPr lang="tr-TR" dirty="0">
                <a:solidFill>
                  <a:schemeClr val="tx1"/>
                </a:solidFill>
              </a:rPr>
            </a:br>
            <a:r>
              <a:rPr lang="tr-TR" dirty="0">
                <a:solidFill>
                  <a:schemeClr val="tx1"/>
                </a:solidFill>
              </a:rPr>
              <a:t>BAŞ AĞRILARI</a:t>
            </a:r>
          </a:p>
        </p:txBody>
      </p:sp>
      <p:pic>
        <p:nvPicPr>
          <p:cNvPr id="2097194" name="Resim 4"/>
          <p:cNvPicPr>
            <a:picLocks noChangeAspect="1"/>
          </p:cNvPicPr>
          <p:nvPr/>
        </p:nvPicPr>
        <p:blipFill>
          <a:blip r:embed="rId2"/>
          <a:stretch>
            <a:fillRect/>
          </a:stretch>
        </p:blipFill>
        <p:spPr>
          <a:xfrm>
            <a:off x="5336219" y="0"/>
            <a:ext cx="6858000" cy="6858000"/>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4" name="object 2"/>
          <p:cNvSpPr txBox="1">
            <a:spLocks noGrp="1"/>
          </p:cNvSpPr>
          <p:nvPr>
            <p:ph type="title"/>
          </p:nvPr>
        </p:nvSpPr>
        <p:spPr>
          <a:xfrm>
            <a:off x="724916" y="949274"/>
            <a:ext cx="5675884" cy="659155"/>
          </a:xfrm>
          <a:prstGeom prst="rect">
            <a:avLst/>
          </a:prstGeom>
        </p:spPr>
        <p:txBody>
          <a:bodyPr vert="horz" wrap="square" lIns="0" tIns="12700" rIns="0" bIns="0" rtlCol="0">
            <a:spAutoFit/>
          </a:bodyPr>
          <a:lstStyle/>
          <a:p>
            <a:pPr marL="12700">
              <a:lnSpc>
                <a:spcPct val="100000"/>
              </a:lnSpc>
              <a:spcBef>
                <a:spcPts val="100"/>
              </a:spcBef>
            </a:pPr>
            <a:r>
              <a:rPr lang="en-US" altLang="tr" spc="-10" dirty="0">
                <a:solidFill>
                  <a:schemeClr val="tx1"/>
                </a:solidFill>
              </a:rPr>
              <a:t>MİGREN</a:t>
            </a:r>
            <a:endParaRPr spc="-10" dirty="0">
              <a:solidFill>
                <a:schemeClr val="tx1"/>
              </a:solidFill>
            </a:endParaRPr>
          </a:p>
        </p:txBody>
      </p:sp>
      <p:sp>
        <p:nvSpPr>
          <p:cNvPr id="1048735" name="object 3"/>
          <p:cNvSpPr txBox="1"/>
          <p:nvPr/>
        </p:nvSpPr>
        <p:spPr>
          <a:xfrm>
            <a:off x="1171906" y="1608428"/>
            <a:ext cx="9562084" cy="5910592"/>
          </a:xfrm>
          <a:prstGeom prst="rect">
            <a:avLst/>
          </a:prstGeom>
        </p:spPr>
        <p:txBody>
          <a:bodyPr vert="horz" wrap="square" lIns="0" tIns="138430" rIns="0" bIns="0" rtlCol="0">
            <a:spAutoFit/>
          </a:bodyPr>
          <a:lstStyle/>
          <a:p>
            <a:pPr marL="355600" indent="-342900" algn="l" rtl="0">
              <a:spcBef>
                <a:spcPts val="1090"/>
              </a:spcBef>
              <a:buClr>
                <a:srgbClr val="89D0D5"/>
              </a:buClr>
              <a:buSzPct val="79687"/>
              <a:buFont typeface="Wingdings 3"/>
              <a:buChar char=""/>
              <a:tabLst>
                <a:tab pos="355600" algn="l"/>
              </a:tabLst>
            </a:pPr>
            <a:r>
              <a:rPr lang="en-US" altLang="tr" sz="3200" dirty="0">
                <a:solidFill>
                  <a:schemeClr val="tx1"/>
                </a:solidFill>
                <a:latin typeface="Century Gothic" panose="020B0502020202020204" pitchFamily="34" charset="0"/>
              </a:rPr>
              <a:t>Ataklar halinde ortaya </a:t>
            </a:r>
            <a:r>
              <a:rPr lang="tr" altLang="tr" sz="3200" dirty="0">
                <a:solidFill>
                  <a:schemeClr val="tx1"/>
                </a:solidFill>
                <a:latin typeface="Century Gothic" panose="020B0502020202020204" pitchFamily="34" charset="0"/>
              </a:rPr>
              <a:t>çı</a:t>
            </a:r>
            <a:r>
              <a:rPr lang="en-US" altLang="tr" sz="3200" dirty="0">
                <a:solidFill>
                  <a:schemeClr val="tx1"/>
                </a:solidFill>
                <a:latin typeface="Century Gothic" panose="020B0502020202020204" pitchFamily="34" charset="0"/>
              </a:rPr>
              <a:t>kar</a:t>
            </a:r>
            <a:endParaRPr lang="zh-CN" altLang="en-US" dirty="0">
              <a:solidFill>
                <a:schemeClr val="tx1"/>
              </a:solidFill>
            </a:endParaRPr>
          </a:p>
          <a:p>
            <a:pPr marL="355600" indent="-342900" algn="l" rtl="0">
              <a:spcBef>
                <a:spcPts val="1090"/>
              </a:spcBef>
              <a:buClr>
                <a:srgbClr val="89D0D5"/>
              </a:buClr>
              <a:buSzPct val="79687"/>
              <a:buFont typeface="Wingdings 3"/>
              <a:buChar char=""/>
              <a:tabLst>
                <a:tab pos="355600" algn="l"/>
              </a:tabLst>
            </a:pPr>
            <a:r>
              <a:rPr lang="en-US" altLang="tr" sz="3200" dirty="0">
                <a:solidFill>
                  <a:schemeClr val="tx1"/>
                </a:solidFill>
                <a:latin typeface="Century Gothic" panose="020B0502020202020204" pitchFamily="34" charset="0"/>
              </a:rPr>
              <a:t>Eri</a:t>
            </a:r>
            <a:r>
              <a:rPr lang="tr" altLang="tr" sz="3200" dirty="0">
                <a:solidFill>
                  <a:schemeClr val="tx1"/>
                </a:solidFill>
                <a:latin typeface="Century Gothic" panose="020B0502020202020204" pitchFamily="34" charset="0"/>
              </a:rPr>
              <a:t>ş</a:t>
            </a:r>
            <a:r>
              <a:rPr lang="en-US" altLang="tr" sz="3200" dirty="0">
                <a:solidFill>
                  <a:schemeClr val="tx1"/>
                </a:solidFill>
                <a:latin typeface="Century Gothic" panose="020B0502020202020204" pitchFamily="34" charset="0"/>
              </a:rPr>
              <a:t>kinlerde 4-72 sa</a:t>
            </a:r>
            <a:r>
              <a:rPr lang="tr-TR" sz="3200" dirty="0">
                <a:solidFill>
                  <a:schemeClr val="tx1"/>
                </a:solidFill>
                <a:latin typeface="Century Gothic" panose="020B0502020202020204" pitchFamily="34" charset="0"/>
              </a:rPr>
              <a:t>a</a:t>
            </a:r>
            <a:r>
              <a:rPr lang="en-US" altLang="tr" sz="3200" dirty="0">
                <a:solidFill>
                  <a:schemeClr val="tx1"/>
                </a:solidFill>
                <a:latin typeface="Century Gothic" panose="020B0502020202020204" pitchFamily="34" charset="0"/>
              </a:rPr>
              <a:t>t s</a:t>
            </a:r>
            <a:r>
              <a:rPr lang="tr" altLang="tr" sz="3200" dirty="0">
                <a:solidFill>
                  <a:schemeClr val="tx1"/>
                </a:solidFill>
                <a:latin typeface="Century Gothic" panose="020B0502020202020204" pitchFamily="34" charset="0"/>
              </a:rPr>
              <a:t>ü</a:t>
            </a:r>
            <a:r>
              <a:rPr lang="en-US" altLang="tr" sz="3200" dirty="0">
                <a:solidFill>
                  <a:schemeClr val="tx1"/>
                </a:solidFill>
                <a:latin typeface="Century Gothic" panose="020B0502020202020204" pitchFamily="34" charset="0"/>
              </a:rPr>
              <a:t>rebilir</a:t>
            </a:r>
            <a:endParaRPr lang="zh-CN" altLang="en-US" dirty="0">
              <a:solidFill>
                <a:schemeClr val="tx1"/>
              </a:solidFill>
            </a:endParaRPr>
          </a:p>
          <a:p>
            <a:pPr marL="355600" indent="-342900" algn="l" rtl="0">
              <a:spcBef>
                <a:spcPts val="1090"/>
              </a:spcBef>
              <a:buClr>
                <a:srgbClr val="89D0D5"/>
              </a:buClr>
              <a:buSzPct val="79687"/>
              <a:buFont typeface="Wingdings 3"/>
              <a:buChar char=""/>
              <a:tabLst>
                <a:tab pos="355600" algn="l"/>
              </a:tabLst>
            </a:pPr>
            <a:r>
              <a:rPr lang="en-US" altLang="tr" sz="3200" dirty="0">
                <a:solidFill>
                  <a:schemeClr val="tx1"/>
                </a:solidFill>
                <a:latin typeface="Century Gothic" panose="020B0502020202020204" pitchFamily="34" charset="0"/>
              </a:rPr>
              <a:t>Genellikle ba</a:t>
            </a:r>
            <a:r>
              <a:rPr lang="tr" altLang="tr" sz="3200" dirty="0">
                <a:solidFill>
                  <a:schemeClr val="tx1"/>
                </a:solidFill>
                <a:latin typeface="Century Gothic" panose="020B0502020202020204" pitchFamily="34" charset="0"/>
              </a:rPr>
              <a:t>şı</a:t>
            </a:r>
            <a:r>
              <a:rPr lang="en-US" altLang="tr" sz="3200" dirty="0">
                <a:solidFill>
                  <a:schemeClr val="tx1"/>
                </a:solidFill>
                <a:latin typeface="Century Gothic" panose="020B0502020202020204" pitchFamily="34" charset="0"/>
              </a:rPr>
              <a:t>n bir yar</a:t>
            </a:r>
            <a:r>
              <a:rPr lang="tr" altLang="tr" sz="3200" dirty="0">
                <a:solidFill>
                  <a:schemeClr val="tx1"/>
                </a:solidFill>
                <a:latin typeface="Century Gothic" panose="020B0502020202020204" pitchFamily="34" charset="0"/>
              </a:rPr>
              <a:t>ı</a:t>
            </a:r>
            <a:r>
              <a:rPr lang="en-US" altLang="tr" sz="3200" dirty="0">
                <a:solidFill>
                  <a:schemeClr val="tx1"/>
                </a:solidFill>
                <a:latin typeface="Century Gothic" panose="020B0502020202020204" pitchFamily="34" charset="0"/>
              </a:rPr>
              <a:t>s</a:t>
            </a:r>
            <a:r>
              <a:rPr lang="tr" altLang="tr" sz="3200" dirty="0">
                <a:solidFill>
                  <a:schemeClr val="tx1"/>
                </a:solidFill>
                <a:latin typeface="Century Gothic" panose="020B0502020202020204" pitchFamily="34" charset="0"/>
              </a:rPr>
              <a:t>ı</a:t>
            </a:r>
            <a:r>
              <a:rPr lang="en-US" altLang="tr" sz="3200" dirty="0">
                <a:solidFill>
                  <a:schemeClr val="tx1"/>
                </a:solidFill>
                <a:latin typeface="Century Gothic" panose="020B0502020202020204" pitchFamily="34" charset="0"/>
              </a:rPr>
              <a:t>nda lokalizedir,ancak bilateral de olabili</a:t>
            </a:r>
            <a:r>
              <a:rPr lang="tr-TR" sz="3200" dirty="0">
                <a:solidFill>
                  <a:schemeClr val="tx1"/>
                </a:solidFill>
                <a:latin typeface="Century Gothic" panose="020B0502020202020204" pitchFamily="34" charset="0"/>
              </a:rPr>
              <a:t>r</a:t>
            </a:r>
            <a:endParaRPr lang="zh-CN" altLang="en-US" dirty="0">
              <a:solidFill>
                <a:schemeClr val="tx1"/>
              </a:solidFill>
            </a:endParaRPr>
          </a:p>
          <a:p>
            <a:pPr marL="355600" indent="-342900" algn="l" rtl="0">
              <a:spcBef>
                <a:spcPts val="1090"/>
              </a:spcBef>
              <a:buClr>
                <a:srgbClr val="89D0D5"/>
              </a:buClr>
              <a:buSzPct val="79687"/>
              <a:buFont typeface="Wingdings 3"/>
              <a:buChar char=""/>
              <a:tabLst>
                <a:tab pos="355600" algn="l"/>
              </a:tabLst>
            </a:pPr>
            <a:r>
              <a:rPr lang="en-US" altLang="tr" sz="3200" dirty="0">
                <a:solidFill>
                  <a:schemeClr val="tx1"/>
                </a:solidFill>
                <a:latin typeface="Century Gothic" panose="020B0502020202020204" pitchFamily="34" charset="0"/>
              </a:rPr>
              <a:t>A</a:t>
            </a:r>
            <a:r>
              <a:rPr lang="tr" altLang="tr" sz="3200" dirty="0">
                <a:solidFill>
                  <a:schemeClr val="tx1"/>
                </a:solidFill>
                <a:latin typeface="Century Gothic" panose="020B0502020202020204" pitchFamily="34" charset="0"/>
              </a:rPr>
              <a:t>ğ</a:t>
            </a:r>
            <a:r>
              <a:rPr lang="en-US" altLang="tr" sz="3200" dirty="0">
                <a:solidFill>
                  <a:schemeClr val="tx1"/>
                </a:solidFill>
                <a:latin typeface="Century Gothic" panose="020B0502020202020204" pitchFamily="34" charset="0"/>
              </a:rPr>
              <a:t>r</a:t>
            </a:r>
            <a:r>
              <a:rPr lang="tr" altLang="tr" sz="3200" dirty="0">
                <a:solidFill>
                  <a:schemeClr val="tx1"/>
                </a:solidFill>
                <a:latin typeface="Century Gothic" panose="020B0502020202020204" pitchFamily="34" charset="0"/>
              </a:rPr>
              <a:t>ı</a:t>
            </a:r>
            <a:r>
              <a:rPr lang="en-US" altLang="tr" sz="3200" dirty="0">
                <a:solidFill>
                  <a:schemeClr val="tx1"/>
                </a:solidFill>
                <a:latin typeface="Century Gothic" panose="020B0502020202020204" pitchFamily="34" charset="0"/>
              </a:rPr>
              <a:t> enseden veya g</a:t>
            </a:r>
            <a:r>
              <a:rPr lang="tr" altLang="tr" sz="3200" dirty="0">
                <a:solidFill>
                  <a:schemeClr val="tx1"/>
                </a:solidFill>
                <a:latin typeface="Century Gothic" panose="020B0502020202020204" pitchFamily="34" charset="0"/>
              </a:rPr>
              <a:t>ö</a:t>
            </a:r>
            <a:r>
              <a:rPr lang="en-US" altLang="tr" sz="3200" dirty="0">
                <a:solidFill>
                  <a:schemeClr val="tx1"/>
                </a:solidFill>
                <a:latin typeface="Century Gothic" panose="020B0502020202020204" pitchFamily="34" charset="0"/>
              </a:rPr>
              <a:t>z </a:t>
            </a:r>
            <a:r>
              <a:rPr lang="tr" altLang="tr" sz="3200" dirty="0">
                <a:solidFill>
                  <a:schemeClr val="tx1"/>
                </a:solidFill>
                <a:latin typeface="Century Gothic" panose="020B0502020202020204" pitchFamily="34" charset="0"/>
              </a:rPr>
              <a:t>ç</a:t>
            </a:r>
            <a:r>
              <a:rPr lang="en-US" altLang="tr" sz="3200" dirty="0">
                <a:solidFill>
                  <a:schemeClr val="tx1"/>
                </a:solidFill>
                <a:latin typeface="Century Gothic" panose="020B0502020202020204" pitchFamily="34" charset="0"/>
              </a:rPr>
              <a:t>evesinden ba</a:t>
            </a:r>
            <a:r>
              <a:rPr lang="tr" altLang="tr" sz="3200" dirty="0">
                <a:solidFill>
                  <a:schemeClr val="tx1"/>
                </a:solidFill>
                <a:latin typeface="Century Gothic" panose="020B0502020202020204" pitchFamily="34" charset="0"/>
              </a:rPr>
              <a:t>ş</a:t>
            </a:r>
            <a:r>
              <a:rPr lang="en-US" altLang="tr" sz="3200" dirty="0">
                <a:solidFill>
                  <a:schemeClr val="tx1"/>
                </a:solidFill>
                <a:latin typeface="Century Gothic" panose="020B0502020202020204" pitchFamily="34" charset="0"/>
              </a:rPr>
              <a:t>layarak yayılır</a:t>
            </a:r>
            <a:endParaRPr lang="zh-CN" altLang="en-US" dirty="0">
              <a:solidFill>
                <a:schemeClr val="tx1"/>
              </a:solidFill>
            </a:endParaRPr>
          </a:p>
          <a:p>
            <a:pPr marL="355600" indent="-342900" algn="l" rtl="0">
              <a:spcBef>
                <a:spcPts val="1090"/>
              </a:spcBef>
              <a:buClr>
                <a:srgbClr val="89D0D5"/>
              </a:buClr>
              <a:buSzPct val="79687"/>
              <a:buFont typeface="Wingdings 3"/>
              <a:buChar char=""/>
              <a:tabLst>
                <a:tab pos="355600" algn="l"/>
              </a:tabLst>
            </a:pPr>
            <a:r>
              <a:rPr lang="en-US" altLang="tr" sz="3200" dirty="0">
                <a:solidFill>
                  <a:schemeClr val="tx1"/>
                </a:solidFill>
                <a:latin typeface="Century Gothic" panose="020B0502020202020204" pitchFamily="34" charset="0"/>
              </a:rPr>
              <a:t>S</a:t>
            </a:r>
            <a:r>
              <a:rPr lang="tr" altLang="tr" sz="3200" dirty="0">
                <a:solidFill>
                  <a:schemeClr val="tx1"/>
                </a:solidFill>
                <a:latin typeface="Century Gothic" panose="020B0502020202020204" pitchFamily="34" charset="0"/>
              </a:rPr>
              <a:t>ı</a:t>
            </a:r>
            <a:r>
              <a:rPr lang="en-US" altLang="tr" sz="3200" dirty="0">
                <a:solidFill>
                  <a:schemeClr val="tx1"/>
                </a:solidFill>
                <a:latin typeface="Century Gothic" panose="020B0502020202020204" pitchFamily="34" charset="0"/>
              </a:rPr>
              <a:t>kl</a:t>
            </a:r>
            <a:r>
              <a:rPr lang="tr" altLang="tr" sz="3200" dirty="0">
                <a:solidFill>
                  <a:schemeClr val="tx1"/>
                </a:solidFill>
                <a:latin typeface="Century Gothic" panose="020B0502020202020204" pitchFamily="34" charset="0"/>
              </a:rPr>
              <a:t>ı</a:t>
            </a:r>
            <a:r>
              <a:rPr lang="en-US" altLang="tr" sz="3200" dirty="0">
                <a:solidFill>
                  <a:schemeClr val="tx1"/>
                </a:solidFill>
                <a:latin typeface="Century Gothic" panose="020B0502020202020204" pitchFamily="34" charset="0"/>
              </a:rPr>
              <a:t>kla zonklay</a:t>
            </a:r>
            <a:r>
              <a:rPr lang="tr" altLang="tr" sz="3200" dirty="0">
                <a:solidFill>
                  <a:schemeClr val="tx1"/>
                </a:solidFill>
                <a:latin typeface="Century Gothic" panose="020B0502020202020204" pitchFamily="34" charset="0"/>
              </a:rPr>
              <a:t>ı</a:t>
            </a:r>
            <a:r>
              <a:rPr lang="en-US" altLang="tr" sz="3200" dirty="0">
                <a:solidFill>
                  <a:schemeClr val="tx1"/>
                </a:solidFill>
                <a:latin typeface="Century Gothic" panose="020B0502020202020204" pitchFamily="34" charset="0"/>
              </a:rPr>
              <a:t>c</a:t>
            </a:r>
            <a:r>
              <a:rPr lang="tr" altLang="tr" sz="3200" dirty="0">
                <a:solidFill>
                  <a:schemeClr val="tx1"/>
                </a:solidFill>
                <a:latin typeface="Century Gothic" panose="020B0502020202020204" pitchFamily="34" charset="0"/>
              </a:rPr>
              <a:t>ı</a:t>
            </a:r>
            <a:r>
              <a:rPr lang="en-US" altLang="tr" sz="3200" dirty="0">
                <a:solidFill>
                  <a:schemeClr val="tx1"/>
                </a:solidFill>
                <a:latin typeface="Century Gothic" panose="020B0502020202020204" pitchFamily="34" charset="0"/>
              </a:rPr>
              <a:t> </a:t>
            </a:r>
            <a:r>
              <a:rPr lang="tr" altLang="tr" sz="3200" dirty="0">
                <a:solidFill>
                  <a:schemeClr val="tx1"/>
                </a:solidFill>
                <a:latin typeface="Century Gothic" panose="020B0502020202020204" pitchFamily="34" charset="0"/>
              </a:rPr>
              <a:t>ö</a:t>
            </a:r>
            <a:r>
              <a:rPr lang="en-US" altLang="tr" sz="3200" dirty="0">
                <a:solidFill>
                  <a:schemeClr val="tx1"/>
                </a:solidFill>
                <a:latin typeface="Century Gothic" panose="020B0502020202020204" pitchFamily="34" charset="0"/>
              </a:rPr>
              <a:t>zelliktedir.</a:t>
            </a:r>
            <a:endParaRPr lang="zh-CN" altLang="en-US" dirty="0">
              <a:solidFill>
                <a:schemeClr val="tx1"/>
              </a:solidFill>
            </a:endParaRPr>
          </a:p>
          <a:p>
            <a:pPr marL="355600" indent="-342900" algn="l" rtl="0">
              <a:spcBef>
                <a:spcPts val="1090"/>
              </a:spcBef>
              <a:buClr>
                <a:srgbClr val="89D0D5"/>
              </a:buClr>
              <a:buSzPct val="79687"/>
              <a:buFont typeface="Wingdings 3"/>
              <a:buChar char=""/>
              <a:tabLst>
                <a:tab pos="355600" algn="l"/>
              </a:tabLst>
            </a:pPr>
            <a:r>
              <a:rPr lang="en-US" altLang="tr" sz="3200" dirty="0">
                <a:solidFill>
                  <a:schemeClr val="tx1"/>
                </a:solidFill>
                <a:latin typeface="Century Gothic" panose="020B0502020202020204" pitchFamily="34" charset="0"/>
              </a:rPr>
              <a:t>Orta veya </a:t>
            </a:r>
            <a:r>
              <a:rPr lang="tr" altLang="tr" sz="3200" dirty="0">
                <a:solidFill>
                  <a:schemeClr val="tx1"/>
                </a:solidFill>
                <a:latin typeface="Century Gothic" panose="020B0502020202020204" pitchFamily="34" charset="0"/>
              </a:rPr>
              <a:t>ş</a:t>
            </a:r>
            <a:r>
              <a:rPr lang="en-US" altLang="tr" sz="3200" dirty="0">
                <a:solidFill>
                  <a:schemeClr val="tx1"/>
                </a:solidFill>
                <a:latin typeface="Century Gothic" panose="020B0502020202020204" pitchFamily="34" charset="0"/>
              </a:rPr>
              <a:t>iddetli derecede olabilir ve fiziksel aktiviteler a</a:t>
            </a:r>
            <a:r>
              <a:rPr lang="tr" altLang="tr" sz="3200" dirty="0">
                <a:solidFill>
                  <a:schemeClr val="tx1"/>
                </a:solidFill>
                <a:latin typeface="Century Gothic" panose="020B0502020202020204" pitchFamily="34" charset="0"/>
              </a:rPr>
              <a:t>ğ</a:t>
            </a:r>
            <a:r>
              <a:rPr lang="en-US" altLang="tr" sz="3200" dirty="0">
                <a:solidFill>
                  <a:schemeClr val="tx1"/>
                </a:solidFill>
                <a:latin typeface="Century Gothic" panose="020B0502020202020204" pitchFamily="34" charset="0"/>
              </a:rPr>
              <a:t>r</a:t>
            </a:r>
            <a:r>
              <a:rPr lang="tr" altLang="tr" sz="3200" dirty="0">
                <a:solidFill>
                  <a:schemeClr val="tx1"/>
                </a:solidFill>
                <a:latin typeface="Century Gothic" panose="020B0502020202020204" pitchFamily="34" charset="0"/>
              </a:rPr>
              <a:t>ı</a:t>
            </a:r>
            <a:r>
              <a:rPr lang="en-US" altLang="tr" sz="3200" dirty="0">
                <a:solidFill>
                  <a:schemeClr val="tx1"/>
                </a:solidFill>
                <a:latin typeface="Century Gothic" panose="020B0502020202020204" pitchFamily="34" charset="0"/>
              </a:rPr>
              <a:t>n</a:t>
            </a:r>
            <a:r>
              <a:rPr lang="tr" altLang="tr" sz="3200" dirty="0">
                <a:solidFill>
                  <a:schemeClr val="tx1"/>
                </a:solidFill>
                <a:latin typeface="Century Gothic" panose="020B0502020202020204" pitchFamily="34" charset="0"/>
              </a:rPr>
              <a:t>ı</a:t>
            </a:r>
            <a:r>
              <a:rPr lang="en-US" altLang="tr" sz="3200" dirty="0">
                <a:solidFill>
                  <a:schemeClr val="tx1"/>
                </a:solidFill>
                <a:latin typeface="Century Gothic" panose="020B0502020202020204" pitchFamily="34" charset="0"/>
              </a:rPr>
              <a:t>n </a:t>
            </a:r>
            <a:r>
              <a:rPr lang="tr" altLang="tr" sz="3200" dirty="0">
                <a:solidFill>
                  <a:schemeClr val="tx1"/>
                </a:solidFill>
                <a:latin typeface="Century Gothic" panose="020B0502020202020204" pitchFamily="34" charset="0"/>
              </a:rPr>
              <a:t>ş</a:t>
            </a:r>
            <a:r>
              <a:rPr lang="en-US" altLang="tr" sz="3200" dirty="0">
                <a:solidFill>
                  <a:schemeClr val="tx1"/>
                </a:solidFill>
                <a:latin typeface="Century Gothic" panose="020B0502020202020204" pitchFamily="34" charset="0"/>
              </a:rPr>
              <a:t>iddetini artt</a:t>
            </a:r>
            <a:r>
              <a:rPr lang="tr" altLang="tr" sz="3200" dirty="0">
                <a:solidFill>
                  <a:schemeClr val="tx1"/>
                </a:solidFill>
                <a:latin typeface="Century Gothic" panose="020B0502020202020204" pitchFamily="34" charset="0"/>
              </a:rPr>
              <a:t>ı</a:t>
            </a:r>
            <a:r>
              <a:rPr lang="en-US" altLang="tr" sz="3200" dirty="0">
                <a:solidFill>
                  <a:schemeClr val="tx1"/>
                </a:solidFill>
                <a:latin typeface="Century Gothic" panose="020B0502020202020204" pitchFamily="34" charset="0"/>
              </a:rPr>
              <a:t>r</a:t>
            </a:r>
            <a:r>
              <a:rPr lang="tr" altLang="tr" sz="3200" dirty="0">
                <a:solidFill>
                  <a:schemeClr val="tx1"/>
                </a:solidFill>
                <a:latin typeface="Century Gothic" panose="020B0502020202020204" pitchFamily="34" charset="0"/>
              </a:rPr>
              <a:t>ı</a:t>
            </a:r>
            <a:r>
              <a:rPr lang="en-US" altLang="tr" sz="3200" dirty="0">
                <a:solidFill>
                  <a:schemeClr val="tx1"/>
                </a:solidFill>
                <a:latin typeface="Century Gothic" panose="020B0502020202020204" pitchFamily="34" charset="0"/>
              </a:rPr>
              <a:t>r.</a:t>
            </a:r>
            <a:endParaRPr lang="zh-CN" altLang="en-US" dirty="0">
              <a:solidFill>
                <a:schemeClr val="tx1"/>
              </a:solidFill>
            </a:endParaRPr>
          </a:p>
          <a:p>
            <a:pPr marL="355600" indent="-342900" algn="l" rtl="0">
              <a:spcBef>
                <a:spcPts val="1090"/>
              </a:spcBef>
              <a:buClr>
                <a:srgbClr val="89D0D5"/>
              </a:buClr>
              <a:buSzPct val="79687"/>
              <a:buFont typeface="Wingdings 3"/>
              <a:buChar char=""/>
              <a:tabLst>
                <a:tab pos="355600" algn="l"/>
              </a:tabLst>
            </a:pPr>
            <a:endParaRPr lang="tr-TR" sz="3200" dirty="0">
              <a:solidFill>
                <a:schemeClr val="dk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0" name="object 2"/>
          <p:cNvSpPr txBox="1">
            <a:spLocks noGrp="1"/>
          </p:cNvSpPr>
          <p:nvPr>
            <p:ph type="title"/>
          </p:nvPr>
        </p:nvSpPr>
        <p:spPr>
          <a:xfrm>
            <a:off x="724916" y="949274"/>
            <a:ext cx="5675884" cy="659155"/>
          </a:xfrm>
          <a:prstGeom prst="rect">
            <a:avLst/>
          </a:prstGeom>
        </p:spPr>
        <p:txBody>
          <a:bodyPr vert="horz" wrap="square" lIns="0" tIns="12700" rIns="0" bIns="0" rtlCol="0">
            <a:spAutoFit/>
          </a:bodyPr>
          <a:lstStyle/>
          <a:p>
            <a:pPr marL="12700">
              <a:lnSpc>
                <a:spcPct val="100000"/>
              </a:lnSpc>
              <a:spcBef>
                <a:spcPts val="100"/>
              </a:spcBef>
            </a:pPr>
            <a:r>
              <a:rPr lang="en-US" altLang="tr" spc="-10" dirty="0">
                <a:solidFill>
                  <a:schemeClr val="tx1"/>
                </a:solidFill>
              </a:rPr>
              <a:t>MİGREN</a:t>
            </a:r>
            <a:endParaRPr spc="-10" dirty="0">
              <a:solidFill>
                <a:schemeClr val="tx1"/>
              </a:solidFill>
            </a:endParaRPr>
          </a:p>
        </p:txBody>
      </p:sp>
      <p:sp>
        <p:nvSpPr>
          <p:cNvPr id="1048761" name="object 3"/>
          <p:cNvSpPr txBox="1"/>
          <p:nvPr/>
        </p:nvSpPr>
        <p:spPr>
          <a:xfrm>
            <a:off x="1085928" y="1608429"/>
            <a:ext cx="9562084" cy="4643579"/>
          </a:xfrm>
          <a:prstGeom prst="rect">
            <a:avLst/>
          </a:prstGeom>
        </p:spPr>
        <p:txBody>
          <a:bodyPr vert="horz" wrap="square" lIns="0" tIns="138430" rIns="0" bIns="0" rtlCol="0">
            <a:spAutoFit/>
          </a:bodyPr>
          <a:lstStyle/>
          <a:p>
            <a:pPr marL="355600" indent="-342900" algn="l" rtl="0">
              <a:spcBef>
                <a:spcPts val="1090"/>
              </a:spcBef>
              <a:buClr>
                <a:srgbClr val="89D0D5"/>
              </a:buClr>
              <a:buSzPct val="79687"/>
              <a:buFont typeface="Wingdings 3"/>
              <a:buChar char=""/>
              <a:tabLst>
                <a:tab pos="355600" algn="l"/>
              </a:tabLst>
            </a:pPr>
            <a:r>
              <a:rPr lang="en-US" altLang="tr" sz="3200" dirty="0">
                <a:solidFill>
                  <a:schemeClr val="tx1"/>
                </a:solidFill>
                <a:latin typeface="Century Gothic" panose="020B0502020202020204" pitchFamily="34" charset="0"/>
              </a:rPr>
              <a:t>Ki</a:t>
            </a:r>
            <a:r>
              <a:rPr lang="tr" altLang="tr" sz="3200" dirty="0">
                <a:solidFill>
                  <a:schemeClr val="tx1"/>
                </a:solidFill>
                <a:latin typeface="Century Gothic" panose="020B0502020202020204" pitchFamily="34" charset="0"/>
              </a:rPr>
              <a:t>ş</a:t>
            </a:r>
            <a:r>
              <a:rPr lang="en-US" altLang="tr" sz="3200" dirty="0">
                <a:solidFill>
                  <a:schemeClr val="tx1"/>
                </a:solidFill>
                <a:latin typeface="Century Gothic" panose="020B0502020202020204" pitchFamily="34" charset="0"/>
              </a:rPr>
              <a:t>inin g</a:t>
            </a:r>
            <a:r>
              <a:rPr lang="tr" altLang="tr" sz="3200" dirty="0">
                <a:solidFill>
                  <a:schemeClr val="tx1"/>
                </a:solidFill>
                <a:latin typeface="Century Gothic" panose="020B0502020202020204" pitchFamily="34" charset="0"/>
              </a:rPr>
              <a:t>ü</a:t>
            </a:r>
            <a:r>
              <a:rPr lang="en-US" altLang="tr" sz="3200" dirty="0">
                <a:solidFill>
                  <a:schemeClr val="tx1"/>
                </a:solidFill>
                <a:latin typeface="Century Gothic" panose="020B0502020202020204" pitchFamily="34" charset="0"/>
              </a:rPr>
              <a:t>nl</a:t>
            </a:r>
            <a:r>
              <a:rPr lang="tr" altLang="tr" sz="3200" dirty="0">
                <a:solidFill>
                  <a:schemeClr val="tx1"/>
                </a:solidFill>
                <a:latin typeface="Century Gothic" panose="020B0502020202020204" pitchFamily="34" charset="0"/>
              </a:rPr>
              <a:t>ü</a:t>
            </a:r>
            <a:r>
              <a:rPr lang="en-US" altLang="tr" sz="3200" dirty="0">
                <a:solidFill>
                  <a:schemeClr val="tx1"/>
                </a:solidFill>
                <a:latin typeface="Century Gothic" panose="020B0502020202020204" pitchFamily="34" charset="0"/>
              </a:rPr>
              <a:t>k aktivitelerini s</a:t>
            </a:r>
            <a:r>
              <a:rPr lang="tr" altLang="tr" sz="3200" dirty="0">
                <a:solidFill>
                  <a:schemeClr val="tx1"/>
                </a:solidFill>
                <a:latin typeface="Century Gothic" panose="020B0502020202020204" pitchFamily="34" charset="0"/>
              </a:rPr>
              <a:t>ü</a:t>
            </a:r>
            <a:r>
              <a:rPr lang="en-US" altLang="tr" sz="3200" dirty="0">
                <a:solidFill>
                  <a:schemeClr val="tx1"/>
                </a:solidFill>
                <a:latin typeface="Century Gothic" panose="020B0502020202020204" pitchFamily="34" charset="0"/>
              </a:rPr>
              <a:t>rd</a:t>
            </a:r>
            <a:r>
              <a:rPr lang="tr" altLang="tr" sz="3200" dirty="0">
                <a:solidFill>
                  <a:schemeClr val="tx1"/>
                </a:solidFill>
                <a:latin typeface="Century Gothic" panose="020B0502020202020204" pitchFamily="34" charset="0"/>
              </a:rPr>
              <a:t>ü</a:t>
            </a:r>
            <a:r>
              <a:rPr lang="en-US" altLang="tr" sz="3200" dirty="0">
                <a:solidFill>
                  <a:schemeClr val="tx1"/>
                </a:solidFill>
                <a:latin typeface="Century Gothic" panose="020B0502020202020204" pitchFamily="34" charset="0"/>
              </a:rPr>
              <a:t>rmesini k</a:t>
            </a:r>
            <a:r>
              <a:rPr lang="tr" altLang="tr" sz="3200" dirty="0">
                <a:solidFill>
                  <a:schemeClr val="tx1"/>
                </a:solidFill>
                <a:latin typeface="Century Gothic" panose="020B0502020202020204" pitchFamily="34" charset="0"/>
              </a:rPr>
              <a:t>ı</a:t>
            </a:r>
            <a:r>
              <a:rPr lang="en-US" altLang="tr" sz="3200" dirty="0">
                <a:solidFill>
                  <a:schemeClr val="tx1"/>
                </a:solidFill>
                <a:latin typeface="Century Gothic" panose="020B0502020202020204" pitchFamily="34" charset="0"/>
              </a:rPr>
              <a:t>s</a:t>
            </a:r>
            <a:r>
              <a:rPr lang="tr" altLang="tr" sz="3200" dirty="0">
                <a:solidFill>
                  <a:schemeClr val="tx1"/>
                </a:solidFill>
                <a:latin typeface="Century Gothic" panose="020B0502020202020204" pitchFamily="34" charset="0"/>
              </a:rPr>
              <a:t>ı</a:t>
            </a:r>
            <a:r>
              <a:rPr lang="en-US" altLang="tr" sz="3200" dirty="0">
                <a:solidFill>
                  <a:schemeClr val="tx1"/>
                </a:solidFill>
                <a:latin typeface="Century Gothic" panose="020B0502020202020204" pitchFamily="34" charset="0"/>
              </a:rPr>
              <a:t>tlar veya engeller</a:t>
            </a:r>
            <a:endParaRPr lang="zh-CN" altLang="en-US" dirty="0">
              <a:solidFill>
                <a:schemeClr val="tx1"/>
              </a:solidFill>
            </a:endParaRPr>
          </a:p>
          <a:p>
            <a:pPr marL="355600" indent="-342900" algn="l" rtl="0">
              <a:spcBef>
                <a:spcPts val="1090"/>
              </a:spcBef>
              <a:buClr>
                <a:srgbClr val="89D0D5"/>
              </a:buClr>
              <a:buSzPct val="79687"/>
              <a:buFont typeface="Wingdings 3"/>
              <a:buChar char=""/>
              <a:tabLst>
                <a:tab pos="355600" algn="l"/>
              </a:tabLst>
            </a:pPr>
            <a:r>
              <a:rPr lang="en-US" altLang="tr" sz="3200" dirty="0">
                <a:solidFill>
                  <a:schemeClr val="tx1"/>
                </a:solidFill>
                <a:latin typeface="Century Gothic" panose="020B0502020202020204" pitchFamily="34" charset="0"/>
              </a:rPr>
              <a:t>I</a:t>
            </a:r>
            <a:r>
              <a:rPr lang="tr" altLang="tr" sz="3200" dirty="0">
                <a:solidFill>
                  <a:schemeClr val="tx1"/>
                </a:solidFill>
                <a:latin typeface="Century Gothic" panose="020B0502020202020204" pitchFamily="34" charset="0"/>
              </a:rPr>
              <a:t>şı</a:t>
            </a:r>
            <a:r>
              <a:rPr lang="en-US" altLang="tr" sz="3200" dirty="0">
                <a:solidFill>
                  <a:schemeClr val="tx1"/>
                </a:solidFill>
                <a:latin typeface="Century Gothic" panose="020B0502020202020204" pitchFamily="34" charset="0"/>
              </a:rPr>
              <a:t>k,koku,g</a:t>
            </a:r>
            <a:r>
              <a:rPr lang="tr" altLang="tr" sz="3200" dirty="0">
                <a:solidFill>
                  <a:schemeClr val="tx1"/>
                </a:solidFill>
                <a:latin typeface="Century Gothic" panose="020B0502020202020204" pitchFamily="34" charset="0"/>
              </a:rPr>
              <a:t>ü</a:t>
            </a:r>
            <a:r>
              <a:rPr lang="en-US" altLang="tr" sz="3200" dirty="0">
                <a:solidFill>
                  <a:schemeClr val="tx1"/>
                </a:solidFill>
                <a:latin typeface="Century Gothic" panose="020B0502020202020204" pitchFamily="34" charset="0"/>
              </a:rPr>
              <a:t>r</a:t>
            </a:r>
            <a:r>
              <a:rPr lang="tr" altLang="tr" sz="3200" dirty="0">
                <a:solidFill>
                  <a:schemeClr val="tx1"/>
                </a:solidFill>
                <a:latin typeface="Century Gothic" panose="020B0502020202020204" pitchFamily="34" charset="0"/>
              </a:rPr>
              <a:t>ü</a:t>
            </a:r>
            <a:r>
              <a:rPr lang="en-US" altLang="tr" sz="3200" dirty="0">
                <a:solidFill>
                  <a:schemeClr val="tx1"/>
                </a:solidFill>
                <a:latin typeface="Century Gothic" panose="020B0502020202020204" pitchFamily="34" charset="0"/>
              </a:rPr>
              <a:t>lt</a:t>
            </a:r>
            <a:r>
              <a:rPr lang="tr" altLang="tr" sz="3200" dirty="0">
                <a:solidFill>
                  <a:schemeClr val="tx1"/>
                </a:solidFill>
                <a:latin typeface="Century Gothic" panose="020B0502020202020204" pitchFamily="34" charset="0"/>
              </a:rPr>
              <a:t>ü</a:t>
            </a:r>
            <a:r>
              <a:rPr lang="en-US" altLang="tr" sz="3200" dirty="0">
                <a:solidFill>
                  <a:schemeClr val="tx1"/>
                </a:solidFill>
                <a:latin typeface="Century Gothic" panose="020B0502020202020204" pitchFamily="34" charset="0"/>
              </a:rPr>
              <a:t>ye kar</a:t>
            </a:r>
            <a:r>
              <a:rPr lang="tr" altLang="tr" sz="3200" dirty="0">
                <a:solidFill>
                  <a:schemeClr val="tx1"/>
                </a:solidFill>
                <a:latin typeface="Century Gothic" panose="020B0502020202020204" pitchFamily="34" charset="0"/>
              </a:rPr>
              <a:t>şı</a:t>
            </a:r>
            <a:r>
              <a:rPr lang="en-US" altLang="tr" sz="3200" dirty="0">
                <a:solidFill>
                  <a:schemeClr val="tx1"/>
                </a:solidFill>
                <a:latin typeface="Century Gothic" panose="020B0502020202020204" pitchFamily="34" charset="0"/>
              </a:rPr>
              <a:t> hassasiyet</a:t>
            </a:r>
            <a:endParaRPr lang="zh-CN" altLang="en-US" dirty="0">
              <a:solidFill>
                <a:schemeClr val="tx1"/>
              </a:solidFill>
            </a:endParaRPr>
          </a:p>
          <a:p>
            <a:pPr marL="355600" indent="-342900" algn="l" rtl="0">
              <a:spcBef>
                <a:spcPts val="1090"/>
              </a:spcBef>
              <a:buClr>
                <a:srgbClr val="89D0D5"/>
              </a:buClr>
              <a:buSzPct val="79687"/>
              <a:buFont typeface="Wingdings 3"/>
              <a:buChar char=""/>
              <a:tabLst>
                <a:tab pos="355600" algn="l"/>
              </a:tabLst>
            </a:pPr>
            <a:r>
              <a:rPr lang="en-US" altLang="tr" sz="3200" dirty="0">
                <a:solidFill>
                  <a:schemeClr val="tx1"/>
                </a:solidFill>
                <a:latin typeface="Century Gothic" panose="020B0502020202020204" pitchFamily="34" charset="0"/>
              </a:rPr>
              <a:t>K/E:2-3</a:t>
            </a:r>
            <a:endParaRPr lang="zh-CN" altLang="en-US" dirty="0">
              <a:solidFill>
                <a:schemeClr val="tx1"/>
              </a:solidFill>
            </a:endParaRPr>
          </a:p>
          <a:p>
            <a:pPr marL="355600" indent="-342900" algn="l" rtl="0">
              <a:spcBef>
                <a:spcPts val="1090"/>
              </a:spcBef>
              <a:buClr>
                <a:srgbClr val="89D0D5"/>
              </a:buClr>
              <a:buSzPct val="79687"/>
              <a:buFont typeface="Wingdings 3"/>
              <a:buChar char=""/>
              <a:tabLst>
                <a:tab pos="355600" algn="l"/>
              </a:tabLst>
            </a:pPr>
            <a:r>
              <a:rPr lang="en-US" altLang="tr" sz="3200" dirty="0">
                <a:solidFill>
                  <a:schemeClr val="tx1"/>
                </a:solidFill>
                <a:latin typeface="Century Gothic" panose="020B0502020202020204" pitchFamily="34" charset="0"/>
              </a:rPr>
              <a:t>Migren hastalar</a:t>
            </a:r>
            <a:r>
              <a:rPr lang="tr" altLang="tr" sz="3200" dirty="0">
                <a:solidFill>
                  <a:schemeClr val="tx1"/>
                </a:solidFill>
                <a:latin typeface="Century Gothic" panose="020B0502020202020204" pitchFamily="34" charset="0"/>
              </a:rPr>
              <a:t>ı</a:t>
            </a:r>
            <a:r>
              <a:rPr lang="en-US" altLang="tr" sz="3200" dirty="0">
                <a:solidFill>
                  <a:schemeClr val="tx1"/>
                </a:solidFill>
                <a:latin typeface="Century Gothic" panose="020B0502020202020204" pitchFamily="34" charset="0"/>
              </a:rPr>
              <a:t>n</a:t>
            </a:r>
            <a:r>
              <a:rPr lang="tr" altLang="tr" sz="3200" dirty="0">
                <a:solidFill>
                  <a:schemeClr val="tx1"/>
                </a:solidFill>
                <a:latin typeface="Century Gothic" panose="020B0502020202020204" pitchFamily="34" charset="0"/>
              </a:rPr>
              <a:t>ı</a:t>
            </a:r>
            <a:r>
              <a:rPr lang="en-US" altLang="tr" sz="3200" dirty="0">
                <a:solidFill>
                  <a:schemeClr val="tx1"/>
                </a:solidFill>
                <a:latin typeface="Century Gothic" panose="020B0502020202020204" pitchFamily="34" charset="0"/>
              </a:rPr>
              <a:t>n %55 pozitif aile </a:t>
            </a:r>
            <a:r>
              <a:rPr lang="tr" altLang="tr" sz="3200" dirty="0">
                <a:solidFill>
                  <a:schemeClr val="tx1"/>
                </a:solidFill>
                <a:latin typeface="Century Gothic" panose="020B0502020202020204" pitchFamily="34" charset="0"/>
              </a:rPr>
              <a:t>ö</a:t>
            </a:r>
            <a:r>
              <a:rPr lang="en-US" altLang="tr" sz="3200" dirty="0">
                <a:solidFill>
                  <a:schemeClr val="tx1"/>
                </a:solidFill>
                <a:latin typeface="Century Gothic" panose="020B0502020202020204" pitchFamily="34" charset="0"/>
              </a:rPr>
              <a:t>yk</a:t>
            </a:r>
            <a:r>
              <a:rPr lang="tr" altLang="tr" sz="3200" dirty="0">
                <a:solidFill>
                  <a:schemeClr val="tx1"/>
                </a:solidFill>
                <a:latin typeface="Century Gothic" panose="020B0502020202020204" pitchFamily="34" charset="0"/>
              </a:rPr>
              <a:t>ü</a:t>
            </a:r>
            <a:r>
              <a:rPr lang="en-US" altLang="tr" sz="3200" dirty="0">
                <a:solidFill>
                  <a:schemeClr val="tx1"/>
                </a:solidFill>
                <a:latin typeface="Century Gothic" panose="020B0502020202020204" pitchFamily="34" charset="0"/>
              </a:rPr>
              <a:t>s</a:t>
            </a:r>
            <a:r>
              <a:rPr lang="tr" altLang="tr" sz="3200" dirty="0">
                <a:solidFill>
                  <a:schemeClr val="tx1"/>
                </a:solidFill>
                <a:latin typeface="Century Gothic" panose="020B0502020202020204" pitchFamily="34" charset="0"/>
              </a:rPr>
              <a:t>ü</a:t>
            </a:r>
            <a:endParaRPr lang="zh-CN" altLang="en-US" dirty="0">
              <a:solidFill>
                <a:schemeClr val="tx1"/>
              </a:solidFill>
            </a:endParaRPr>
          </a:p>
          <a:p>
            <a:pPr marL="355600" indent="-342900" algn="l" rtl="0">
              <a:spcBef>
                <a:spcPts val="1090"/>
              </a:spcBef>
              <a:buClr>
                <a:srgbClr val="89D0D5"/>
              </a:buClr>
              <a:buSzPct val="79687"/>
              <a:buFont typeface="Wingdings 3"/>
              <a:buChar char=""/>
              <a:tabLst>
                <a:tab pos="355600" algn="l"/>
              </a:tabLst>
            </a:pPr>
            <a:r>
              <a:rPr lang="en-US" altLang="tr" sz="3200" dirty="0">
                <a:solidFill>
                  <a:schemeClr val="tx1"/>
                </a:solidFill>
                <a:latin typeface="Century Gothic" panose="020B0502020202020204" pitchFamily="34" charset="0"/>
              </a:rPr>
              <a:t>Migren </a:t>
            </a:r>
            <a:r>
              <a:rPr lang="tr" altLang="tr" sz="3200" dirty="0">
                <a:solidFill>
                  <a:schemeClr val="tx1"/>
                </a:solidFill>
                <a:latin typeface="Century Gothic" panose="020B0502020202020204" pitchFamily="34" charset="0"/>
              </a:rPr>
              <a:t>ç</a:t>
            </a:r>
            <a:r>
              <a:rPr lang="en-US" altLang="tr" sz="3200" dirty="0">
                <a:solidFill>
                  <a:schemeClr val="tx1"/>
                </a:solidFill>
                <a:latin typeface="Century Gothic" panose="020B0502020202020204" pitchFamily="34" charset="0"/>
              </a:rPr>
              <a:t>ocukluk ya</a:t>
            </a:r>
            <a:r>
              <a:rPr lang="tr" altLang="tr" sz="3200" dirty="0">
                <a:solidFill>
                  <a:schemeClr val="tx1"/>
                </a:solidFill>
                <a:latin typeface="Century Gothic" panose="020B0502020202020204" pitchFamily="34" charset="0"/>
              </a:rPr>
              <a:t>ş</a:t>
            </a:r>
            <a:r>
              <a:rPr lang="en-US" altLang="tr" sz="3200" dirty="0">
                <a:solidFill>
                  <a:schemeClr val="tx1"/>
                </a:solidFill>
                <a:latin typeface="Century Gothic" panose="020B0502020202020204" pitchFamily="34" charset="0"/>
              </a:rPr>
              <a:t> d</a:t>
            </a:r>
            <a:r>
              <a:rPr lang="tr" altLang="tr" sz="3200" dirty="0">
                <a:solidFill>
                  <a:schemeClr val="tx1"/>
                </a:solidFill>
                <a:latin typeface="Century Gothic" panose="020B0502020202020204" pitchFamily="34" charset="0"/>
              </a:rPr>
              <a:t>ö</a:t>
            </a:r>
            <a:r>
              <a:rPr lang="en-US" altLang="tr" sz="3200" dirty="0">
                <a:solidFill>
                  <a:schemeClr val="tx1"/>
                </a:solidFill>
                <a:latin typeface="Century Gothic" panose="020B0502020202020204" pitchFamily="34" charset="0"/>
              </a:rPr>
              <a:t>neminde ba</a:t>
            </a:r>
            <a:r>
              <a:rPr lang="tr" altLang="tr" sz="3200" dirty="0">
                <a:solidFill>
                  <a:schemeClr val="tx1"/>
                </a:solidFill>
                <a:latin typeface="Century Gothic" panose="020B0502020202020204" pitchFamily="34" charset="0"/>
              </a:rPr>
              <a:t>ş</a:t>
            </a:r>
            <a:r>
              <a:rPr lang="en-US" altLang="tr" sz="3200" dirty="0">
                <a:solidFill>
                  <a:schemeClr val="tx1"/>
                </a:solidFill>
                <a:latin typeface="Century Gothic" panose="020B0502020202020204" pitchFamily="34" charset="0"/>
              </a:rPr>
              <a:t>layabilir.%4-10 oranında okul </a:t>
            </a:r>
            <a:r>
              <a:rPr lang="tr" altLang="tr" sz="3200" dirty="0">
                <a:solidFill>
                  <a:schemeClr val="tx1"/>
                </a:solidFill>
                <a:latin typeface="Century Gothic" panose="020B0502020202020204" pitchFamily="34" charset="0"/>
              </a:rPr>
              <a:t>ço</a:t>
            </a:r>
            <a:r>
              <a:rPr lang="en-US" altLang="tr" sz="3200" dirty="0">
                <a:solidFill>
                  <a:schemeClr val="tx1"/>
                </a:solidFill>
                <a:latin typeface="Century Gothic" panose="020B0502020202020204" pitchFamily="34" charset="0"/>
              </a:rPr>
              <a:t>cuklar</a:t>
            </a:r>
            <a:r>
              <a:rPr lang="tr" altLang="tr" sz="3200" dirty="0">
                <a:solidFill>
                  <a:schemeClr val="tx1"/>
                </a:solidFill>
                <a:latin typeface="Century Gothic" panose="020B0502020202020204" pitchFamily="34" charset="0"/>
              </a:rPr>
              <a:t>ı</a:t>
            </a:r>
            <a:r>
              <a:rPr lang="en-US" altLang="tr" sz="3200" dirty="0">
                <a:solidFill>
                  <a:schemeClr val="tx1"/>
                </a:solidFill>
                <a:latin typeface="Century Gothic" panose="020B0502020202020204" pitchFamily="34" charset="0"/>
              </a:rPr>
              <a:t>nda g</a:t>
            </a:r>
            <a:r>
              <a:rPr lang="tr" altLang="tr" sz="3200" dirty="0">
                <a:solidFill>
                  <a:schemeClr val="tx1"/>
                </a:solidFill>
                <a:latin typeface="Century Gothic" panose="020B0502020202020204" pitchFamily="34" charset="0"/>
              </a:rPr>
              <a:t>ö</a:t>
            </a:r>
            <a:r>
              <a:rPr lang="en-US" altLang="tr" sz="3200" dirty="0">
                <a:solidFill>
                  <a:schemeClr val="tx1"/>
                </a:solidFill>
                <a:latin typeface="Century Gothic" panose="020B0502020202020204" pitchFamily="34" charset="0"/>
              </a:rPr>
              <a:t>r</a:t>
            </a:r>
            <a:r>
              <a:rPr lang="tr" altLang="tr" sz="3200" dirty="0">
                <a:solidFill>
                  <a:schemeClr val="tx1"/>
                </a:solidFill>
                <a:latin typeface="Century Gothic" panose="020B0502020202020204" pitchFamily="34" charset="0"/>
              </a:rPr>
              <a:t>ü</a:t>
            </a:r>
            <a:r>
              <a:rPr lang="en-US" altLang="tr" sz="3200" dirty="0">
                <a:solidFill>
                  <a:schemeClr val="tx1"/>
                </a:solidFill>
                <a:latin typeface="Century Gothic" panose="020B0502020202020204" pitchFamily="34" charset="0"/>
              </a:rPr>
              <a:t>lebilir.</a:t>
            </a:r>
            <a:endParaRPr lang="zh-CN" altLang="en-US"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object 2"/>
          <p:cNvSpPr txBox="1">
            <a:spLocks noGrp="1"/>
          </p:cNvSpPr>
          <p:nvPr>
            <p:ph type="title"/>
          </p:nvPr>
        </p:nvSpPr>
        <p:spPr>
          <a:xfrm>
            <a:off x="1182116" y="273557"/>
            <a:ext cx="1625600" cy="696595"/>
          </a:xfrm>
          <a:prstGeom prst="rect">
            <a:avLst/>
          </a:prstGeom>
        </p:spPr>
        <p:txBody>
          <a:bodyPr vert="horz" wrap="square" lIns="0" tIns="12700" rIns="0" bIns="0" rtlCol="0">
            <a:spAutoFit/>
          </a:bodyPr>
          <a:lstStyle/>
          <a:p>
            <a:pPr marL="12700">
              <a:lnSpc>
                <a:spcPct val="100000"/>
              </a:lnSpc>
              <a:spcBef>
                <a:spcPts val="100"/>
              </a:spcBef>
            </a:pPr>
            <a:r>
              <a:rPr lang="tr-TR" sz="4400" spc="-10" dirty="0">
                <a:solidFill>
                  <a:schemeClr val="tx1"/>
                </a:solidFill>
              </a:rPr>
              <a:t>Giriş</a:t>
            </a:r>
            <a:endParaRPr sz="4400" dirty="0">
              <a:solidFill>
                <a:schemeClr val="tx1"/>
              </a:solidFill>
            </a:endParaRPr>
          </a:p>
        </p:txBody>
      </p:sp>
      <p:sp>
        <p:nvSpPr>
          <p:cNvPr id="1048595" name="object 3"/>
          <p:cNvSpPr txBox="1"/>
          <p:nvPr/>
        </p:nvSpPr>
        <p:spPr>
          <a:xfrm>
            <a:off x="1182116" y="840951"/>
            <a:ext cx="9121140" cy="4094711"/>
          </a:xfrm>
          <a:prstGeom prst="rect">
            <a:avLst/>
          </a:prstGeom>
        </p:spPr>
        <p:txBody>
          <a:bodyPr vert="horz" wrap="square" lIns="0" tIns="245110" rIns="0" bIns="0" rtlCol="0">
            <a:spAutoFit/>
          </a:bodyPr>
          <a:lstStyle/>
          <a:p>
            <a:pPr marL="355600" marR="5080" indent="-343535">
              <a:lnSpc>
                <a:spcPct val="100000"/>
              </a:lnSpc>
              <a:spcBef>
                <a:spcPts val="1025"/>
              </a:spcBef>
              <a:buClr>
                <a:srgbClr val="89D0D5"/>
              </a:buClr>
              <a:buSzPct val="80000"/>
              <a:buFont typeface="Wingdings 3"/>
              <a:buChar char=""/>
              <a:tabLst>
                <a:tab pos="355600" algn="l"/>
              </a:tabLst>
            </a:pPr>
            <a:endParaRPr lang="tr-TR" sz="2000" dirty="0">
              <a:solidFill>
                <a:srgbClr val="FFFFFF"/>
              </a:solidFill>
              <a:latin typeface="Century Gothic"/>
              <a:cs typeface="Century Gothic"/>
            </a:endParaRPr>
          </a:p>
          <a:p>
            <a:pPr marL="355600" marR="5080" indent="-343535">
              <a:lnSpc>
                <a:spcPct val="100000"/>
              </a:lnSpc>
              <a:spcBef>
                <a:spcPts val="1025"/>
              </a:spcBef>
              <a:buClr>
                <a:srgbClr val="89D0D5"/>
              </a:buClr>
              <a:buSzPct val="80000"/>
              <a:buFont typeface="Wingdings 3"/>
              <a:buChar char=""/>
              <a:tabLst>
                <a:tab pos="355600" algn="l"/>
              </a:tabLst>
            </a:pPr>
            <a:endParaRPr lang="tr-TR" sz="3200" dirty="0">
              <a:solidFill>
                <a:srgbClr val="FFFFFF"/>
              </a:solidFill>
              <a:latin typeface="Century Gothic"/>
              <a:cs typeface="Century Gothic"/>
            </a:endParaRPr>
          </a:p>
          <a:p>
            <a:pPr marL="355600" marR="5080" indent="-343535">
              <a:spcBef>
                <a:spcPts val="1025"/>
              </a:spcBef>
              <a:buClr>
                <a:srgbClr val="89D0D5"/>
              </a:buClr>
              <a:buSzPct val="80000"/>
              <a:buFont typeface="Wingdings 3"/>
              <a:buChar char=""/>
              <a:tabLst>
                <a:tab pos="355600" algn="l"/>
              </a:tabLst>
            </a:pPr>
            <a:r>
              <a:rPr lang="tr-TR" sz="3200" dirty="0">
                <a:solidFill>
                  <a:schemeClr val="tx1"/>
                </a:solidFill>
                <a:latin typeface="Century Gothic"/>
                <a:cs typeface="Century Gothic"/>
              </a:rPr>
              <a:t>Yaşam kalitesini bozma</a:t>
            </a:r>
          </a:p>
          <a:p>
            <a:pPr marL="355600" marR="5080" indent="-343535">
              <a:spcBef>
                <a:spcPts val="1025"/>
              </a:spcBef>
              <a:buClr>
                <a:srgbClr val="89D0D5"/>
              </a:buClr>
              <a:buSzPct val="80000"/>
              <a:buFont typeface="Wingdings 3"/>
              <a:buChar char=""/>
              <a:tabLst>
                <a:tab pos="355600" algn="l"/>
              </a:tabLst>
            </a:pPr>
            <a:r>
              <a:rPr lang="tr-TR" sz="3200" dirty="0">
                <a:solidFill>
                  <a:schemeClr val="tx1"/>
                </a:solidFill>
                <a:latin typeface="Century Gothic"/>
                <a:cs typeface="Century Gothic"/>
              </a:rPr>
              <a:t>İş gücü kaybı</a:t>
            </a:r>
          </a:p>
          <a:p>
            <a:pPr marL="355600" marR="5080" indent="-343535">
              <a:lnSpc>
                <a:spcPct val="100000"/>
              </a:lnSpc>
              <a:spcBef>
                <a:spcPts val="1025"/>
              </a:spcBef>
              <a:buClr>
                <a:srgbClr val="89D0D5"/>
              </a:buClr>
              <a:buSzPct val="80000"/>
              <a:buFont typeface="Wingdings 3"/>
              <a:buChar char=""/>
              <a:tabLst>
                <a:tab pos="355600" algn="l"/>
              </a:tabLst>
            </a:pPr>
            <a:r>
              <a:rPr lang="tr-TR" sz="3200" dirty="0">
                <a:solidFill>
                  <a:schemeClr val="tx1"/>
                </a:solidFill>
                <a:latin typeface="Century Gothic"/>
                <a:cs typeface="Century Gothic"/>
              </a:rPr>
              <a:t>Bireysel ve toplumsal ekonomik kayıplar</a:t>
            </a:r>
          </a:p>
          <a:p>
            <a:pPr marL="355600" indent="-342900">
              <a:lnSpc>
                <a:spcPct val="100000"/>
              </a:lnSpc>
              <a:spcBef>
                <a:spcPts val="1015"/>
              </a:spcBef>
              <a:buClr>
                <a:srgbClr val="89D0D5"/>
              </a:buClr>
              <a:buSzPct val="80000"/>
              <a:buFont typeface="Wingdings 3"/>
              <a:buChar char=""/>
              <a:tabLst>
                <a:tab pos="355600" algn="l"/>
              </a:tabLst>
            </a:pPr>
            <a:r>
              <a:rPr lang="tr-TR" sz="3200" dirty="0">
                <a:solidFill>
                  <a:schemeClr val="tx1"/>
                </a:solidFill>
                <a:latin typeface="Century Gothic"/>
                <a:cs typeface="Century Gothic"/>
              </a:rPr>
              <a:t>Sağlık harcamalarında artış</a:t>
            </a:r>
            <a:endParaRPr sz="3200" dirty="0">
              <a:solidFill>
                <a:schemeClr val="tx1"/>
              </a:solidFill>
              <a:latin typeface="Century Gothic"/>
              <a:cs typeface="Century Gothic"/>
            </a:endParaRPr>
          </a:p>
          <a:p>
            <a:pPr marL="12065" marR="508634">
              <a:lnSpc>
                <a:spcPct val="100000"/>
              </a:lnSpc>
              <a:spcBef>
                <a:spcPts val="1010"/>
              </a:spcBef>
              <a:buClr>
                <a:srgbClr val="89D0D5"/>
              </a:buClr>
              <a:buSzPct val="80000"/>
              <a:tabLst>
                <a:tab pos="355600" algn="l"/>
              </a:tabLst>
            </a:pPr>
            <a:endParaRPr sz="2000" dirty="0">
              <a:latin typeface="Century Gothic"/>
              <a:cs typeface="Century Gothic"/>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8" name="object 2"/>
          <p:cNvSpPr txBox="1">
            <a:spLocks noGrp="1"/>
          </p:cNvSpPr>
          <p:nvPr>
            <p:ph type="title"/>
          </p:nvPr>
        </p:nvSpPr>
        <p:spPr>
          <a:xfrm>
            <a:off x="499363" y="0"/>
            <a:ext cx="8573135" cy="512953"/>
          </a:xfrm>
          <a:prstGeom prst="rect">
            <a:avLst/>
          </a:prstGeom>
        </p:spPr>
        <p:txBody>
          <a:bodyPr vert="horz" wrap="square" lIns="0" tIns="26670" rIns="0" bIns="0" rtlCol="0">
            <a:spAutoFit/>
          </a:bodyPr>
          <a:lstStyle/>
          <a:p>
            <a:pPr marL="12700" marR="5080">
              <a:lnSpc>
                <a:spcPts val="3829"/>
              </a:lnSpc>
              <a:spcBef>
                <a:spcPts val="210"/>
              </a:spcBef>
            </a:pPr>
            <a:r>
              <a:rPr sz="3200" dirty="0">
                <a:solidFill>
                  <a:schemeClr val="tx1"/>
                </a:solidFill>
              </a:rPr>
              <a:t>IHS</a:t>
            </a:r>
            <a:r>
              <a:rPr sz="3200" spc="-15" dirty="0">
                <a:solidFill>
                  <a:schemeClr val="tx1"/>
                </a:solidFill>
              </a:rPr>
              <a:t> </a:t>
            </a:r>
            <a:r>
              <a:rPr sz="3200" dirty="0">
                <a:solidFill>
                  <a:schemeClr val="tx1"/>
                </a:solidFill>
              </a:rPr>
              <a:t>2018</a:t>
            </a:r>
            <a:r>
              <a:rPr sz="3200" spc="-30" dirty="0">
                <a:solidFill>
                  <a:schemeClr val="tx1"/>
                </a:solidFill>
              </a:rPr>
              <a:t> Migren Kriterleri            </a:t>
            </a:r>
            <a:endParaRPr sz="3200" dirty="0">
              <a:solidFill>
                <a:schemeClr val="tx1"/>
              </a:solidFill>
            </a:endParaRPr>
          </a:p>
        </p:txBody>
      </p:sp>
      <p:sp>
        <p:nvSpPr>
          <p:cNvPr id="2" name="Metin kutusu 1"/>
          <p:cNvSpPr txBox="1"/>
          <p:nvPr/>
        </p:nvSpPr>
        <p:spPr>
          <a:xfrm>
            <a:off x="499363" y="799488"/>
            <a:ext cx="10930637" cy="5693866"/>
          </a:xfrm>
          <a:prstGeom prst="rect">
            <a:avLst/>
          </a:prstGeom>
          <a:noFill/>
        </p:spPr>
        <p:txBody>
          <a:bodyPr wrap="square" rtlCol="0">
            <a:spAutoFit/>
          </a:bodyPr>
          <a:lstStyle/>
          <a:p>
            <a:r>
              <a:rPr lang="tr-TR" sz="1300" b="1" dirty="0" smtClean="0">
                <a:solidFill>
                  <a:schemeClr val="tx1"/>
                </a:solidFill>
              </a:rPr>
              <a:t>1.1.   </a:t>
            </a:r>
            <a:r>
              <a:rPr lang="tr-TR" sz="1300" b="1" dirty="0" err="1" smtClean="0">
                <a:solidFill>
                  <a:schemeClr val="tx1"/>
                </a:solidFill>
              </a:rPr>
              <a:t>Aurasız</a:t>
            </a:r>
            <a:r>
              <a:rPr lang="tr-TR" sz="1300" b="1" dirty="0" smtClean="0">
                <a:solidFill>
                  <a:schemeClr val="tx1"/>
                </a:solidFill>
              </a:rPr>
              <a:t> Migren</a:t>
            </a:r>
          </a:p>
          <a:p>
            <a:endParaRPr lang="tr-TR" sz="1300" b="1" dirty="0" smtClean="0">
              <a:solidFill>
                <a:schemeClr val="tx1"/>
              </a:solidFill>
            </a:endParaRPr>
          </a:p>
          <a:p>
            <a:r>
              <a:rPr lang="tr-TR" sz="1300" b="1" dirty="0" smtClean="0">
                <a:solidFill>
                  <a:schemeClr val="tx1"/>
                </a:solidFill>
              </a:rPr>
              <a:t>Tanım: 4-72 saat süren ataklarla kendini gösteren tekrarlayan </a:t>
            </a:r>
            <a:r>
              <a:rPr lang="tr-TR" sz="1300" b="1" dirty="0" err="1" smtClean="0">
                <a:solidFill>
                  <a:schemeClr val="tx1"/>
                </a:solidFill>
              </a:rPr>
              <a:t>başağrısı</a:t>
            </a:r>
            <a:r>
              <a:rPr lang="tr-TR" sz="1300" b="1" dirty="0" smtClean="0">
                <a:solidFill>
                  <a:schemeClr val="tx1"/>
                </a:solidFill>
              </a:rPr>
              <a:t>. </a:t>
            </a:r>
            <a:r>
              <a:rPr lang="tr-TR" sz="1300" b="1" dirty="0" err="1" smtClean="0">
                <a:solidFill>
                  <a:schemeClr val="tx1"/>
                </a:solidFill>
              </a:rPr>
              <a:t>Başağrısının</a:t>
            </a:r>
            <a:r>
              <a:rPr lang="tr-TR" sz="1300" b="1" dirty="0" smtClean="0">
                <a:solidFill>
                  <a:schemeClr val="tx1"/>
                </a:solidFill>
              </a:rPr>
              <a:t> tipik özellikleri: Tek taraflı zonklayıcı tarzda, orta şiddetli veya şiddetli olması, rutin fiziksel aktiviteyle kötüleşme ve mide bulantısı ve/veya </a:t>
            </a:r>
            <a:r>
              <a:rPr lang="tr-TR" sz="1300" b="1" dirty="0" err="1" smtClean="0">
                <a:solidFill>
                  <a:schemeClr val="tx1"/>
                </a:solidFill>
              </a:rPr>
              <a:t>fotofobi</a:t>
            </a:r>
            <a:r>
              <a:rPr lang="tr-TR" sz="1300" b="1" dirty="0" smtClean="0">
                <a:solidFill>
                  <a:schemeClr val="tx1"/>
                </a:solidFill>
              </a:rPr>
              <a:t> ve </a:t>
            </a:r>
            <a:r>
              <a:rPr lang="tr-TR" sz="1300" b="1" dirty="0" err="1" smtClean="0">
                <a:solidFill>
                  <a:schemeClr val="tx1"/>
                </a:solidFill>
              </a:rPr>
              <a:t>fonofobinin</a:t>
            </a:r>
            <a:r>
              <a:rPr lang="tr-TR" sz="1300" b="1" dirty="0" smtClean="0">
                <a:solidFill>
                  <a:schemeClr val="tx1"/>
                </a:solidFill>
              </a:rPr>
              <a:t> eşlik etmesidir.</a:t>
            </a:r>
          </a:p>
          <a:p>
            <a:endParaRPr lang="tr-TR" sz="1300" b="1" dirty="0" smtClean="0">
              <a:solidFill>
                <a:schemeClr val="tx1"/>
              </a:solidFill>
            </a:endParaRPr>
          </a:p>
          <a:p>
            <a:r>
              <a:rPr lang="tr-TR" sz="1300" b="1" dirty="0" smtClean="0">
                <a:solidFill>
                  <a:schemeClr val="tx1"/>
                </a:solidFill>
              </a:rPr>
              <a:t> Tanısal kriterler:</a:t>
            </a:r>
          </a:p>
          <a:p>
            <a:endParaRPr lang="tr-TR" sz="1300" b="1" dirty="0" smtClean="0">
              <a:solidFill>
                <a:schemeClr val="tx1"/>
              </a:solidFill>
            </a:endParaRPr>
          </a:p>
          <a:p>
            <a:r>
              <a:rPr lang="tr-TR" sz="1300" b="1" dirty="0" smtClean="0">
                <a:solidFill>
                  <a:schemeClr val="tx1"/>
                </a:solidFill>
              </a:rPr>
              <a:t>A.      B-D kriterlerine uyan en az 5 atak</a:t>
            </a:r>
          </a:p>
          <a:p>
            <a:endParaRPr lang="tr-TR" sz="1300" b="1" dirty="0" smtClean="0">
              <a:solidFill>
                <a:schemeClr val="tx1"/>
              </a:solidFill>
            </a:endParaRPr>
          </a:p>
          <a:p>
            <a:r>
              <a:rPr lang="tr-TR" sz="1300" b="1" dirty="0" smtClean="0">
                <a:solidFill>
                  <a:schemeClr val="tx1"/>
                </a:solidFill>
              </a:rPr>
              <a:t>B.      4-72 saat arası süren </a:t>
            </a:r>
            <a:r>
              <a:rPr lang="tr-TR" sz="1300" b="1" dirty="0" err="1" smtClean="0">
                <a:solidFill>
                  <a:schemeClr val="tx1"/>
                </a:solidFill>
              </a:rPr>
              <a:t>başağrısı</a:t>
            </a:r>
            <a:r>
              <a:rPr lang="tr-TR" sz="1300" b="1" dirty="0" smtClean="0">
                <a:solidFill>
                  <a:schemeClr val="tx1"/>
                </a:solidFill>
              </a:rPr>
              <a:t> atakları (tedavi edilmeden ya da tedavisi başarısız olan)</a:t>
            </a:r>
          </a:p>
          <a:p>
            <a:endParaRPr lang="tr-TR" sz="1300" b="1" dirty="0" smtClean="0">
              <a:solidFill>
                <a:schemeClr val="tx1"/>
              </a:solidFill>
            </a:endParaRPr>
          </a:p>
          <a:p>
            <a:r>
              <a:rPr lang="tr-TR" sz="1300" b="1" dirty="0" smtClean="0">
                <a:solidFill>
                  <a:schemeClr val="tx1"/>
                </a:solidFill>
              </a:rPr>
              <a:t>C.      </a:t>
            </a:r>
            <a:r>
              <a:rPr lang="tr-TR" sz="1300" b="1" dirty="0" err="1" smtClean="0">
                <a:solidFill>
                  <a:schemeClr val="tx1"/>
                </a:solidFill>
              </a:rPr>
              <a:t>Başağrısı</a:t>
            </a:r>
            <a:r>
              <a:rPr lang="tr-TR" sz="1300" b="1" dirty="0" smtClean="0">
                <a:solidFill>
                  <a:schemeClr val="tx1"/>
                </a:solidFill>
              </a:rPr>
              <a:t> aşağıdakilerden en az iki özelliği taşımalıdır:</a:t>
            </a:r>
          </a:p>
          <a:p>
            <a:endParaRPr lang="tr-TR" sz="1300" b="1" dirty="0" smtClean="0">
              <a:solidFill>
                <a:schemeClr val="tx1"/>
              </a:solidFill>
            </a:endParaRPr>
          </a:p>
          <a:p>
            <a:r>
              <a:rPr lang="tr-TR" sz="1300" b="1" dirty="0" smtClean="0">
                <a:solidFill>
                  <a:schemeClr val="tx1"/>
                </a:solidFill>
              </a:rPr>
              <a:t>1.Tek taraflı yerleşim</a:t>
            </a:r>
          </a:p>
          <a:p>
            <a:endParaRPr lang="tr-TR" sz="1300" b="1" dirty="0" smtClean="0">
              <a:solidFill>
                <a:schemeClr val="tx1"/>
              </a:solidFill>
            </a:endParaRPr>
          </a:p>
          <a:p>
            <a:r>
              <a:rPr lang="tr-TR" sz="1300" b="1" dirty="0" smtClean="0">
                <a:solidFill>
                  <a:schemeClr val="tx1"/>
                </a:solidFill>
              </a:rPr>
              <a:t>2.Zonklayıcı karakter</a:t>
            </a:r>
          </a:p>
          <a:p>
            <a:endParaRPr lang="tr-TR" sz="1300" b="1" dirty="0" smtClean="0">
              <a:solidFill>
                <a:schemeClr val="tx1"/>
              </a:solidFill>
            </a:endParaRPr>
          </a:p>
          <a:p>
            <a:r>
              <a:rPr lang="tr-TR" sz="1300" b="1" dirty="0" smtClean="0">
                <a:solidFill>
                  <a:schemeClr val="tx1"/>
                </a:solidFill>
              </a:rPr>
              <a:t>3.Orta şiddetli ya da şiddetli ağrı</a:t>
            </a:r>
          </a:p>
          <a:p>
            <a:endParaRPr lang="tr-TR" sz="1300" b="1" dirty="0" smtClean="0">
              <a:solidFill>
                <a:schemeClr val="tx1"/>
              </a:solidFill>
            </a:endParaRPr>
          </a:p>
          <a:p>
            <a:r>
              <a:rPr lang="tr-TR" sz="1300" b="1" dirty="0" smtClean="0">
                <a:solidFill>
                  <a:schemeClr val="tx1"/>
                </a:solidFill>
              </a:rPr>
              <a:t>4.Rutin fiziksel aktiviteyle kötüleşme ya da rutin fiziksel aktiviteden kaçınmaya neden olma (örneğin: yürüme ya da merdiven çıkma)</a:t>
            </a:r>
          </a:p>
          <a:p>
            <a:endParaRPr lang="tr-TR" sz="1300" b="1" dirty="0" smtClean="0">
              <a:solidFill>
                <a:schemeClr val="tx1"/>
              </a:solidFill>
            </a:endParaRPr>
          </a:p>
          <a:p>
            <a:r>
              <a:rPr lang="tr-TR" sz="1300" b="1" dirty="0" smtClean="0">
                <a:solidFill>
                  <a:schemeClr val="tx1"/>
                </a:solidFill>
              </a:rPr>
              <a:t>D.     </a:t>
            </a:r>
            <a:r>
              <a:rPr lang="tr-TR" sz="1300" b="1" dirty="0" err="1" smtClean="0">
                <a:solidFill>
                  <a:schemeClr val="tx1"/>
                </a:solidFill>
              </a:rPr>
              <a:t>Başağrısı</a:t>
            </a:r>
            <a:r>
              <a:rPr lang="tr-TR" sz="1300" b="1" dirty="0" smtClean="0">
                <a:solidFill>
                  <a:schemeClr val="tx1"/>
                </a:solidFill>
              </a:rPr>
              <a:t> sırasında aşağıdakilerden en az biri görülür:</a:t>
            </a:r>
          </a:p>
          <a:p>
            <a:endParaRPr lang="tr-TR" sz="1300" b="1" dirty="0" smtClean="0">
              <a:solidFill>
                <a:schemeClr val="tx1"/>
              </a:solidFill>
            </a:endParaRPr>
          </a:p>
          <a:p>
            <a:r>
              <a:rPr lang="tr-TR" sz="1300" b="1" dirty="0" smtClean="0">
                <a:solidFill>
                  <a:schemeClr val="tx1"/>
                </a:solidFill>
              </a:rPr>
              <a:t>1.   Mide bulantısı ve/veya kusma</a:t>
            </a:r>
          </a:p>
          <a:p>
            <a:endParaRPr lang="tr-TR" sz="1300" b="1" dirty="0" smtClean="0">
              <a:solidFill>
                <a:schemeClr val="tx1"/>
              </a:solidFill>
            </a:endParaRPr>
          </a:p>
          <a:p>
            <a:r>
              <a:rPr lang="tr-TR" sz="1300" b="1" dirty="0" smtClean="0">
                <a:solidFill>
                  <a:schemeClr val="tx1"/>
                </a:solidFill>
              </a:rPr>
              <a:t>2.   </a:t>
            </a:r>
            <a:r>
              <a:rPr lang="tr-TR" sz="1300" b="1" dirty="0" err="1" smtClean="0">
                <a:solidFill>
                  <a:schemeClr val="tx1"/>
                </a:solidFill>
              </a:rPr>
              <a:t>Fotofobi</a:t>
            </a:r>
            <a:r>
              <a:rPr lang="tr-TR" sz="1300" b="1" dirty="0" smtClean="0">
                <a:solidFill>
                  <a:schemeClr val="tx1"/>
                </a:solidFill>
              </a:rPr>
              <a:t> ve </a:t>
            </a:r>
            <a:r>
              <a:rPr lang="tr-TR" sz="1300" b="1" dirty="0" err="1" smtClean="0">
                <a:solidFill>
                  <a:schemeClr val="tx1"/>
                </a:solidFill>
              </a:rPr>
              <a:t>fonofobi</a:t>
            </a:r>
            <a:endParaRPr lang="tr-TR" sz="1300" b="1" dirty="0" smtClean="0">
              <a:solidFill>
                <a:schemeClr val="tx1"/>
              </a:solidFill>
            </a:endParaRPr>
          </a:p>
          <a:p>
            <a:endParaRPr lang="tr-TR" sz="1300" b="1" dirty="0" smtClean="0">
              <a:solidFill>
                <a:schemeClr val="tx1"/>
              </a:solidFill>
            </a:endParaRPr>
          </a:p>
          <a:p>
            <a:r>
              <a:rPr lang="tr-TR" sz="1300" b="1" dirty="0" smtClean="0">
                <a:solidFill>
                  <a:schemeClr val="tx1"/>
                </a:solidFill>
              </a:rPr>
              <a:t>E.      Sınıflamada yer alan başka bir </a:t>
            </a:r>
            <a:r>
              <a:rPr lang="tr-TR" sz="1300" b="1" dirty="0" err="1" smtClean="0">
                <a:solidFill>
                  <a:schemeClr val="tx1"/>
                </a:solidFill>
              </a:rPr>
              <a:t>başağrısı</a:t>
            </a:r>
            <a:r>
              <a:rPr lang="tr-TR" sz="1300" b="1" dirty="0" smtClean="0">
                <a:solidFill>
                  <a:schemeClr val="tx1"/>
                </a:solidFill>
              </a:rPr>
              <a:t> tanısı ile açıklanamamaktadır.</a:t>
            </a:r>
            <a:endParaRPr lang="tr-TR" sz="1300" b="1" dirty="0">
              <a:solidFill>
                <a:schemeClr val="tx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457200" y="76200"/>
            <a:ext cx="11734800" cy="6709529"/>
          </a:xfrm>
          <a:prstGeom prst="rect">
            <a:avLst/>
          </a:prstGeom>
          <a:noFill/>
        </p:spPr>
        <p:txBody>
          <a:bodyPr wrap="square" rtlCol="0">
            <a:spAutoFit/>
          </a:bodyPr>
          <a:lstStyle/>
          <a:p>
            <a:r>
              <a:rPr lang="tr-TR" sz="1400" b="1" dirty="0" smtClean="0">
                <a:solidFill>
                  <a:schemeClr val="tx1"/>
                </a:solidFill>
              </a:rPr>
              <a:t>1.</a:t>
            </a:r>
            <a:r>
              <a:rPr lang="tr-TR" sz="1300" b="1" dirty="0" smtClean="0">
                <a:solidFill>
                  <a:schemeClr val="tx1"/>
                </a:solidFill>
              </a:rPr>
              <a:t>2.   </a:t>
            </a:r>
            <a:r>
              <a:rPr lang="tr-TR" sz="1300" b="1" dirty="0" err="1" smtClean="0">
                <a:solidFill>
                  <a:schemeClr val="tx1"/>
                </a:solidFill>
              </a:rPr>
              <a:t>Auralı</a:t>
            </a:r>
            <a:r>
              <a:rPr lang="tr-TR" sz="1300" b="1" dirty="0" smtClean="0">
                <a:solidFill>
                  <a:schemeClr val="tx1"/>
                </a:solidFill>
              </a:rPr>
              <a:t> Migren</a:t>
            </a:r>
          </a:p>
          <a:p>
            <a:endParaRPr lang="tr-TR" sz="1300" b="1" dirty="0" smtClean="0">
              <a:solidFill>
                <a:schemeClr val="tx1"/>
              </a:solidFill>
            </a:endParaRPr>
          </a:p>
          <a:p>
            <a:r>
              <a:rPr lang="tr-TR" sz="1300" b="1" dirty="0" smtClean="0">
                <a:solidFill>
                  <a:schemeClr val="tx1"/>
                </a:solidFill>
              </a:rPr>
              <a:t>Tanım: Tam düzelen tek yanlı, görsel, duysal veya merkezi sinir sistemi ile ilişkili diğer belirtilerle kendini gösteren, genellikle </a:t>
            </a:r>
            <a:r>
              <a:rPr lang="tr-TR" sz="1300" b="1" dirty="0" err="1" smtClean="0">
                <a:solidFill>
                  <a:schemeClr val="tx1"/>
                </a:solidFill>
              </a:rPr>
              <a:t>basamaksı</a:t>
            </a:r>
            <a:r>
              <a:rPr lang="tr-TR" sz="1300" b="1" dirty="0" smtClean="0">
                <a:solidFill>
                  <a:schemeClr val="tx1"/>
                </a:solidFill>
              </a:rPr>
              <a:t> şekilde gelişen dakikalar süren yineleyici ataklar. </a:t>
            </a:r>
            <a:r>
              <a:rPr lang="tr-TR" sz="1300" b="1" dirty="0" err="1" smtClean="0">
                <a:solidFill>
                  <a:schemeClr val="tx1"/>
                </a:solidFill>
              </a:rPr>
              <a:t>Aura</a:t>
            </a:r>
            <a:r>
              <a:rPr lang="tr-TR" sz="1300" b="1" dirty="0" smtClean="0">
                <a:solidFill>
                  <a:schemeClr val="tx1"/>
                </a:solidFill>
              </a:rPr>
              <a:t> semptomlarını sıklıkla </a:t>
            </a:r>
            <a:r>
              <a:rPr lang="tr-TR" sz="1300" b="1" dirty="0" err="1" smtClean="0">
                <a:solidFill>
                  <a:schemeClr val="tx1"/>
                </a:solidFill>
              </a:rPr>
              <a:t>başağrısı</a:t>
            </a:r>
            <a:r>
              <a:rPr lang="tr-TR" sz="1300" b="1" dirty="0" smtClean="0">
                <a:solidFill>
                  <a:schemeClr val="tx1"/>
                </a:solidFill>
              </a:rPr>
              <a:t> ve migrenle ilişkili belirtiler izler.</a:t>
            </a:r>
          </a:p>
          <a:p>
            <a:endParaRPr lang="tr-TR" sz="1300" b="1" dirty="0" smtClean="0">
              <a:solidFill>
                <a:schemeClr val="tx1"/>
              </a:solidFill>
            </a:endParaRPr>
          </a:p>
          <a:p>
            <a:r>
              <a:rPr lang="tr-TR" sz="1300" b="1" dirty="0" smtClean="0">
                <a:solidFill>
                  <a:schemeClr val="tx1"/>
                </a:solidFill>
              </a:rPr>
              <a:t>1.2.1.   Tipik </a:t>
            </a:r>
            <a:r>
              <a:rPr lang="tr-TR" sz="1300" b="1" dirty="0" err="1" smtClean="0">
                <a:solidFill>
                  <a:schemeClr val="tx1"/>
                </a:solidFill>
              </a:rPr>
              <a:t>Auralı</a:t>
            </a:r>
            <a:r>
              <a:rPr lang="tr-TR" sz="1300" b="1" dirty="0" smtClean="0">
                <a:solidFill>
                  <a:schemeClr val="tx1"/>
                </a:solidFill>
              </a:rPr>
              <a:t> Migren</a:t>
            </a:r>
          </a:p>
          <a:p>
            <a:endParaRPr lang="tr-TR" sz="1300" b="1" dirty="0" smtClean="0">
              <a:solidFill>
                <a:schemeClr val="tx1"/>
              </a:solidFill>
            </a:endParaRPr>
          </a:p>
          <a:p>
            <a:r>
              <a:rPr lang="tr-TR" sz="1300" b="1" dirty="0" smtClean="0">
                <a:solidFill>
                  <a:schemeClr val="tx1"/>
                </a:solidFill>
              </a:rPr>
              <a:t>Tanısal kriterler:</a:t>
            </a:r>
          </a:p>
          <a:p>
            <a:endParaRPr lang="tr-TR" sz="1300" b="1" dirty="0" smtClean="0">
              <a:solidFill>
                <a:schemeClr val="tx1"/>
              </a:solidFill>
            </a:endParaRPr>
          </a:p>
          <a:p>
            <a:r>
              <a:rPr lang="tr-TR" sz="1300" b="1" dirty="0" smtClean="0">
                <a:solidFill>
                  <a:schemeClr val="tx1"/>
                </a:solidFill>
              </a:rPr>
              <a:t>A.   B ve C kriterlerine uyan en az 2 atak</a:t>
            </a:r>
          </a:p>
          <a:p>
            <a:endParaRPr lang="tr-TR" sz="1300" b="1" dirty="0" smtClean="0">
              <a:solidFill>
                <a:schemeClr val="tx1"/>
              </a:solidFill>
            </a:endParaRPr>
          </a:p>
          <a:p>
            <a:r>
              <a:rPr lang="tr-TR" sz="1300" b="1" dirty="0" smtClean="0">
                <a:solidFill>
                  <a:schemeClr val="tx1"/>
                </a:solidFill>
              </a:rPr>
              <a:t>B.   i. Tam düzelen aşağıdaki </a:t>
            </a:r>
            <a:r>
              <a:rPr lang="tr-TR" sz="1300" b="1" dirty="0" err="1" smtClean="0">
                <a:solidFill>
                  <a:schemeClr val="tx1"/>
                </a:solidFill>
              </a:rPr>
              <a:t>aura</a:t>
            </a:r>
            <a:r>
              <a:rPr lang="tr-TR" sz="1300" b="1" dirty="0" smtClean="0">
                <a:solidFill>
                  <a:schemeClr val="tx1"/>
                </a:solidFill>
              </a:rPr>
              <a:t> semptomlarından en az biri görülür:</a:t>
            </a:r>
          </a:p>
          <a:p>
            <a:endParaRPr lang="tr-TR" sz="1300" b="1" dirty="0" smtClean="0">
              <a:solidFill>
                <a:schemeClr val="tx1"/>
              </a:solidFill>
            </a:endParaRPr>
          </a:p>
          <a:p>
            <a:r>
              <a:rPr lang="tr-TR" sz="1300" b="1" dirty="0" smtClean="0">
                <a:solidFill>
                  <a:schemeClr val="tx1"/>
                </a:solidFill>
              </a:rPr>
              <a:t>1.      Görsel</a:t>
            </a:r>
          </a:p>
          <a:p>
            <a:endParaRPr lang="tr-TR" sz="1300" b="1" dirty="0" smtClean="0">
              <a:solidFill>
                <a:schemeClr val="tx1"/>
              </a:solidFill>
            </a:endParaRPr>
          </a:p>
          <a:p>
            <a:r>
              <a:rPr lang="tr-TR" sz="1300" b="1" dirty="0" smtClean="0">
                <a:solidFill>
                  <a:schemeClr val="tx1"/>
                </a:solidFill>
              </a:rPr>
              <a:t>2.      Duysal</a:t>
            </a:r>
          </a:p>
          <a:p>
            <a:endParaRPr lang="tr-TR" sz="1300" b="1" dirty="0" smtClean="0">
              <a:solidFill>
                <a:schemeClr val="tx1"/>
              </a:solidFill>
            </a:endParaRPr>
          </a:p>
          <a:p>
            <a:r>
              <a:rPr lang="tr-TR" sz="1300" b="1" dirty="0" smtClean="0">
                <a:solidFill>
                  <a:schemeClr val="tx1"/>
                </a:solidFill>
              </a:rPr>
              <a:t>3.      Konuşma ve/veya lisan bozukluğu</a:t>
            </a:r>
          </a:p>
          <a:p>
            <a:endParaRPr lang="tr-TR" sz="1300" b="1" dirty="0" smtClean="0">
              <a:solidFill>
                <a:schemeClr val="tx1"/>
              </a:solidFill>
            </a:endParaRPr>
          </a:p>
          <a:p>
            <a:r>
              <a:rPr lang="tr-TR" sz="1300" b="1" dirty="0" smtClean="0">
                <a:solidFill>
                  <a:schemeClr val="tx1"/>
                </a:solidFill>
              </a:rPr>
              <a:t>           ii. Motor, </a:t>
            </a:r>
            <a:r>
              <a:rPr lang="tr-TR" sz="1300" b="1" dirty="0" err="1" smtClean="0">
                <a:solidFill>
                  <a:schemeClr val="tx1"/>
                </a:solidFill>
              </a:rPr>
              <a:t>beyinsapı</a:t>
            </a:r>
            <a:r>
              <a:rPr lang="tr-TR" sz="1300" b="1" dirty="0" smtClean="0">
                <a:solidFill>
                  <a:schemeClr val="tx1"/>
                </a:solidFill>
              </a:rPr>
              <a:t> ve </a:t>
            </a:r>
            <a:r>
              <a:rPr lang="tr-TR" sz="1300" b="1" dirty="0" err="1" smtClean="0">
                <a:solidFill>
                  <a:schemeClr val="tx1"/>
                </a:solidFill>
              </a:rPr>
              <a:t>retinal</a:t>
            </a:r>
            <a:r>
              <a:rPr lang="tr-TR" sz="1300" b="1" dirty="0" smtClean="0">
                <a:solidFill>
                  <a:schemeClr val="tx1"/>
                </a:solidFill>
              </a:rPr>
              <a:t> semptomlar görülmez</a:t>
            </a:r>
          </a:p>
          <a:p>
            <a:endParaRPr lang="tr-TR" sz="1300" b="1" dirty="0" smtClean="0">
              <a:solidFill>
                <a:schemeClr val="tx1"/>
              </a:solidFill>
            </a:endParaRPr>
          </a:p>
          <a:p>
            <a:r>
              <a:rPr lang="tr-TR" sz="1300" b="1" dirty="0" smtClean="0">
                <a:solidFill>
                  <a:schemeClr val="tx1"/>
                </a:solidFill>
              </a:rPr>
              <a:t>C.   Aşağıdaki özelliklerden en az ikisi:</a:t>
            </a:r>
          </a:p>
          <a:p>
            <a:endParaRPr lang="tr-TR" sz="1300" b="1" dirty="0" smtClean="0">
              <a:solidFill>
                <a:schemeClr val="tx1"/>
              </a:solidFill>
            </a:endParaRPr>
          </a:p>
          <a:p>
            <a:r>
              <a:rPr lang="tr-TR" sz="1300" b="1" dirty="0" smtClean="0">
                <a:solidFill>
                  <a:schemeClr val="tx1"/>
                </a:solidFill>
              </a:rPr>
              <a:t>1. 5 dakika ya da daha uzun sürede </a:t>
            </a:r>
            <a:r>
              <a:rPr lang="tr-TR" sz="1300" b="1" dirty="0" err="1" smtClean="0">
                <a:solidFill>
                  <a:schemeClr val="tx1"/>
                </a:solidFill>
              </a:rPr>
              <a:t>basamaksı</a:t>
            </a:r>
            <a:r>
              <a:rPr lang="tr-TR" sz="1300" b="1" dirty="0" smtClean="0">
                <a:solidFill>
                  <a:schemeClr val="tx1"/>
                </a:solidFill>
              </a:rPr>
              <a:t> ilerleme gösteren en az bir </a:t>
            </a:r>
            <a:r>
              <a:rPr lang="tr-TR" sz="1300" b="1" dirty="0" err="1" smtClean="0">
                <a:solidFill>
                  <a:schemeClr val="tx1"/>
                </a:solidFill>
              </a:rPr>
              <a:t>aura</a:t>
            </a:r>
            <a:r>
              <a:rPr lang="tr-TR" sz="1300" b="1" dirty="0" smtClean="0">
                <a:solidFill>
                  <a:schemeClr val="tx1"/>
                </a:solidFill>
              </a:rPr>
              <a:t> semptomu, ve/veya birbirini izleyen 2 veya daha fazla semptom görülür</a:t>
            </a:r>
          </a:p>
          <a:p>
            <a:endParaRPr lang="tr-TR" sz="1300" b="1" dirty="0" smtClean="0">
              <a:solidFill>
                <a:schemeClr val="tx1"/>
              </a:solidFill>
            </a:endParaRPr>
          </a:p>
          <a:p>
            <a:r>
              <a:rPr lang="tr-TR" sz="1300" b="1" dirty="0" smtClean="0">
                <a:solidFill>
                  <a:schemeClr val="tx1"/>
                </a:solidFill>
              </a:rPr>
              <a:t>2.   Her bir </a:t>
            </a:r>
            <a:r>
              <a:rPr lang="tr-TR" sz="1300" b="1" dirty="0" err="1" smtClean="0">
                <a:solidFill>
                  <a:schemeClr val="tx1"/>
                </a:solidFill>
              </a:rPr>
              <a:t>aura</a:t>
            </a:r>
            <a:r>
              <a:rPr lang="tr-TR" sz="1300" b="1" dirty="0" smtClean="0">
                <a:solidFill>
                  <a:schemeClr val="tx1"/>
                </a:solidFill>
              </a:rPr>
              <a:t> semptomu 5 dakikadan uzun ve 60 dakikadan kısa sürer</a:t>
            </a:r>
          </a:p>
          <a:p>
            <a:endParaRPr lang="tr-TR" sz="1300" b="1" dirty="0" smtClean="0">
              <a:solidFill>
                <a:schemeClr val="tx1"/>
              </a:solidFill>
            </a:endParaRPr>
          </a:p>
          <a:p>
            <a:r>
              <a:rPr lang="tr-TR" sz="1300" b="1" dirty="0" smtClean="0">
                <a:solidFill>
                  <a:schemeClr val="tx1"/>
                </a:solidFill>
              </a:rPr>
              <a:t>3.   En az bir </a:t>
            </a:r>
            <a:r>
              <a:rPr lang="tr-TR" sz="1300" b="1" dirty="0" err="1" smtClean="0">
                <a:solidFill>
                  <a:schemeClr val="tx1"/>
                </a:solidFill>
              </a:rPr>
              <a:t>aura</a:t>
            </a:r>
            <a:r>
              <a:rPr lang="tr-TR" sz="1300" b="1" dirty="0" smtClean="0">
                <a:solidFill>
                  <a:schemeClr val="tx1"/>
                </a:solidFill>
              </a:rPr>
              <a:t> semptomu tek taraflıdır</a:t>
            </a:r>
          </a:p>
          <a:p>
            <a:endParaRPr lang="tr-TR" sz="1300" b="1" dirty="0" smtClean="0">
              <a:solidFill>
                <a:schemeClr val="tx1"/>
              </a:solidFill>
            </a:endParaRPr>
          </a:p>
          <a:p>
            <a:r>
              <a:rPr lang="tr-TR" sz="1300" b="1" dirty="0" smtClean="0">
                <a:solidFill>
                  <a:schemeClr val="tx1"/>
                </a:solidFill>
              </a:rPr>
              <a:t>4.   </a:t>
            </a:r>
            <a:r>
              <a:rPr lang="tr-TR" sz="1300" b="1" dirty="0" err="1" smtClean="0">
                <a:solidFill>
                  <a:schemeClr val="tx1"/>
                </a:solidFill>
              </a:rPr>
              <a:t>Aura</a:t>
            </a:r>
            <a:r>
              <a:rPr lang="tr-TR" sz="1300" b="1" dirty="0" smtClean="0">
                <a:solidFill>
                  <a:schemeClr val="tx1"/>
                </a:solidFill>
              </a:rPr>
              <a:t> sırasında veya sonrasındaki 60 dakika içinde </a:t>
            </a:r>
            <a:r>
              <a:rPr lang="tr-TR" sz="1300" b="1" dirty="0" err="1" smtClean="0">
                <a:solidFill>
                  <a:schemeClr val="tx1"/>
                </a:solidFill>
              </a:rPr>
              <a:t>başağrısı</a:t>
            </a:r>
            <a:r>
              <a:rPr lang="tr-TR" sz="1300" b="1" dirty="0" smtClean="0">
                <a:solidFill>
                  <a:schemeClr val="tx1"/>
                </a:solidFill>
              </a:rPr>
              <a:t> başlar</a:t>
            </a:r>
          </a:p>
          <a:p>
            <a:endParaRPr lang="tr-TR" sz="1300" b="1" dirty="0" smtClean="0">
              <a:solidFill>
                <a:schemeClr val="tx1"/>
              </a:solidFill>
            </a:endParaRPr>
          </a:p>
          <a:p>
            <a:r>
              <a:rPr lang="tr-TR" sz="1300" b="1" dirty="0" smtClean="0">
                <a:solidFill>
                  <a:schemeClr val="tx1"/>
                </a:solidFill>
              </a:rPr>
              <a:t>D. Sınıflamada yer alan başka bir </a:t>
            </a:r>
            <a:r>
              <a:rPr lang="tr-TR" sz="1300" b="1" dirty="0" err="1" smtClean="0">
                <a:solidFill>
                  <a:schemeClr val="tx1"/>
                </a:solidFill>
              </a:rPr>
              <a:t>başağrısı</a:t>
            </a:r>
            <a:r>
              <a:rPr lang="tr-TR" sz="1300" b="1" dirty="0" smtClean="0">
                <a:solidFill>
                  <a:schemeClr val="tx1"/>
                </a:solidFill>
              </a:rPr>
              <a:t> tanısı ile açıklanamamaktadır</a:t>
            </a:r>
            <a:endParaRPr lang="tr-TR" sz="1300" b="1" dirty="0">
              <a:solidFill>
                <a:schemeClr val="tx1"/>
              </a:solidFill>
            </a:endParaRPr>
          </a:p>
        </p:txBody>
      </p:sp>
    </p:spTree>
    <p:extLst>
      <p:ext uri="{BB962C8B-B14F-4D97-AF65-F5344CB8AC3E}">
        <p14:creationId xmlns:p14="http://schemas.microsoft.com/office/powerpoint/2010/main" val="33557143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81000" y="23812"/>
            <a:ext cx="11506199" cy="6924973"/>
          </a:xfrm>
          <a:prstGeom prst="rect">
            <a:avLst/>
          </a:prstGeom>
          <a:noFill/>
        </p:spPr>
        <p:txBody>
          <a:bodyPr wrap="square" rtlCol="0">
            <a:spAutoFit/>
          </a:bodyPr>
          <a:lstStyle/>
          <a:p>
            <a:r>
              <a:rPr lang="tr-TR" sz="1200" b="1" dirty="0" smtClean="0">
                <a:solidFill>
                  <a:schemeClr val="tx1"/>
                </a:solidFill>
              </a:rPr>
              <a:t>1.2.2. </a:t>
            </a:r>
            <a:r>
              <a:rPr lang="tr-TR" sz="1200" b="1" dirty="0" err="1" smtClean="0">
                <a:solidFill>
                  <a:schemeClr val="tx1"/>
                </a:solidFill>
              </a:rPr>
              <a:t>Beyinsapı</a:t>
            </a:r>
            <a:r>
              <a:rPr lang="tr-TR" sz="1200" b="1" dirty="0" smtClean="0">
                <a:solidFill>
                  <a:schemeClr val="tx1"/>
                </a:solidFill>
              </a:rPr>
              <a:t> </a:t>
            </a:r>
            <a:r>
              <a:rPr lang="tr-TR" sz="1200" b="1" dirty="0" err="1" smtClean="0">
                <a:solidFill>
                  <a:schemeClr val="tx1"/>
                </a:solidFill>
              </a:rPr>
              <a:t>Auralı</a:t>
            </a:r>
            <a:r>
              <a:rPr lang="tr-TR" sz="1200" b="1" dirty="0" smtClean="0">
                <a:solidFill>
                  <a:schemeClr val="tx1"/>
                </a:solidFill>
              </a:rPr>
              <a:t> Migren</a:t>
            </a:r>
          </a:p>
          <a:p>
            <a:endParaRPr lang="tr-TR" sz="1200" b="1" dirty="0" smtClean="0">
              <a:solidFill>
                <a:schemeClr val="tx1"/>
              </a:solidFill>
            </a:endParaRPr>
          </a:p>
          <a:p>
            <a:r>
              <a:rPr lang="tr-TR" sz="1200" b="1" dirty="0" smtClean="0">
                <a:solidFill>
                  <a:schemeClr val="tx1"/>
                </a:solidFill>
              </a:rPr>
              <a:t>Daha önce kullanılmış terimler: </a:t>
            </a:r>
            <a:r>
              <a:rPr lang="tr-TR" sz="1200" b="1" dirty="0" err="1" smtClean="0">
                <a:solidFill>
                  <a:schemeClr val="tx1"/>
                </a:solidFill>
              </a:rPr>
              <a:t>Baziler</a:t>
            </a:r>
            <a:r>
              <a:rPr lang="tr-TR" sz="1200" b="1" dirty="0" smtClean="0">
                <a:solidFill>
                  <a:schemeClr val="tx1"/>
                </a:solidFill>
              </a:rPr>
              <a:t> arter migreni, </a:t>
            </a:r>
            <a:r>
              <a:rPr lang="tr-TR" sz="1200" b="1" dirty="0" err="1" smtClean="0">
                <a:solidFill>
                  <a:schemeClr val="tx1"/>
                </a:solidFill>
              </a:rPr>
              <a:t>baziler</a:t>
            </a:r>
            <a:r>
              <a:rPr lang="tr-TR" sz="1200" b="1" dirty="0" smtClean="0">
                <a:solidFill>
                  <a:schemeClr val="tx1"/>
                </a:solidFill>
              </a:rPr>
              <a:t> migren, </a:t>
            </a:r>
            <a:r>
              <a:rPr lang="tr-TR" sz="1200" b="1" dirty="0" err="1" smtClean="0">
                <a:solidFill>
                  <a:schemeClr val="tx1"/>
                </a:solidFill>
              </a:rPr>
              <a:t>baziler</a:t>
            </a:r>
            <a:r>
              <a:rPr lang="tr-TR" sz="1200" b="1" dirty="0" smtClean="0">
                <a:solidFill>
                  <a:schemeClr val="tx1"/>
                </a:solidFill>
              </a:rPr>
              <a:t> tip migren.</a:t>
            </a:r>
          </a:p>
          <a:p>
            <a:endParaRPr lang="tr-TR" sz="1200" b="1" dirty="0" smtClean="0">
              <a:solidFill>
                <a:schemeClr val="tx1"/>
              </a:solidFill>
            </a:endParaRPr>
          </a:p>
          <a:p>
            <a:r>
              <a:rPr lang="tr-TR" sz="1200" b="1" dirty="0" smtClean="0">
                <a:solidFill>
                  <a:schemeClr val="tx1"/>
                </a:solidFill>
              </a:rPr>
              <a:t>Tanısal kriterler:</a:t>
            </a:r>
          </a:p>
          <a:p>
            <a:endParaRPr lang="tr-TR" sz="1200" b="1" dirty="0" smtClean="0">
              <a:solidFill>
                <a:schemeClr val="tx1"/>
              </a:solidFill>
            </a:endParaRPr>
          </a:p>
          <a:p>
            <a:r>
              <a:rPr lang="tr-TR" sz="1200" b="1" dirty="0" smtClean="0">
                <a:solidFill>
                  <a:schemeClr val="tx1"/>
                </a:solidFill>
              </a:rPr>
              <a:t>A.   B ve C kriterlerine uyan en az 2 atak</a:t>
            </a:r>
          </a:p>
          <a:p>
            <a:endParaRPr lang="tr-TR" sz="1200" b="1" dirty="0" smtClean="0">
              <a:solidFill>
                <a:schemeClr val="tx1"/>
              </a:solidFill>
            </a:endParaRPr>
          </a:p>
          <a:p>
            <a:r>
              <a:rPr lang="tr-TR" sz="1200" b="1" dirty="0" smtClean="0">
                <a:solidFill>
                  <a:schemeClr val="tx1"/>
                </a:solidFill>
              </a:rPr>
              <a:t>B.   i. Tam düzelen aşağıdaki </a:t>
            </a:r>
            <a:r>
              <a:rPr lang="tr-TR" sz="1200" b="1" dirty="0" err="1" smtClean="0">
                <a:solidFill>
                  <a:schemeClr val="tx1"/>
                </a:solidFill>
              </a:rPr>
              <a:t>beyinsapı</a:t>
            </a:r>
            <a:r>
              <a:rPr lang="tr-TR" sz="1200" b="1" dirty="0" smtClean="0">
                <a:solidFill>
                  <a:schemeClr val="tx1"/>
                </a:solidFill>
              </a:rPr>
              <a:t> semptomlarından en az ikisi görülür:</a:t>
            </a:r>
          </a:p>
          <a:p>
            <a:endParaRPr lang="tr-TR" sz="1200" b="1" dirty="0" smtClean="0">
              <a:solidFill>
                <a:schemeClr val="tx1"/>
              </a:solidFill>
            </a:endParaRPr>
          </a:p>
          <a:p>
            <a:r>
              <a:rPr lang="tr-TR" sz="1200" b="1" dirty="0" smtClean="0">
                <a:solidFill>
                  <a:schemeClr val="tx1"/>
                </a:solidFill>
              </a:rPr>
              <a:t>1. </a:t>
            </a:r>
            <a:r>
              <a:rPr lang="tr-TR" sz="1200" b="1" dirty="0" err="1" smtClean="0">
                <a:solidFill>
                  <a:schemeClr val="tx1"/>
                </a:solidFill>
              </a:rPr>
              <a:t>Dizartri</a:t>
            </a:r>
            <a:endParaRPr lang="tr-TR" sz="1200" b="1" dirty="0" smtClean="0">
              <a:solidFill>
                <a:schemeClr val="tx1"/>
              </a:solidFill>
            </a:endParaRPr>
          </a:p>
          <a:p>
            <a:endParaRPr lang="tr-TR" sz="1200" b="1" dirty="0" smtClean="0">
              <a:solidFill>
                <a:schemeClr val="tx1"/>
              </a:solidFill>
            </a:endParaRPr>
          </a:p>
          <a:p>
            <a:r>
              <a:rPr lang="tr-TR" sz="1200" b="1" dirty="0" smtClean="0">
                <a:solidFill>
                  <a:schemeClr val="tx1"/>
                </a:solidFill>
              </a:rPr>
              <a:t>2. </a:t>
            </a:r>
            <a:r>
              <a:rPr lang="tr-TR" sz="1200" b="1" dirty="0" err="1" smtClean="0">
                <a:solidFill>
                  <a:schemeClr val="tx1"/>
                </a:solidFill>
              </a:rPr>
              <a:t>Vertigo</a:t>
            </a:r>
            <a:endParaRPr lang="tr-TR" sz="1200" b="1" dirty="0" smtClean="0">
              <a:solidFill>
                <a:schemeClr val="tx1"/>
              </a:solidFill>
            </a:endParaRPr>
          </a:p>
          <a:p>
            <a:endParaRPr lang="tr-TR" sz="1200" b="1" dirty="0" smtClean="0">
              <a:solidFill>
                <a:schemeClr val="tx1"/>
              </a:solidFill>
            </a:endParaRPr>
          </a:p>
          <a:p>
            <a:r>
              <a:rPr lang="tr-TR" sz="1200" b="1" dirty="0" smtClean="0">
                <a:solidFill>
                  <a:schemeClr val="tx1"/>
                </a:solidFill>
              </a:rPr>
              <a:t>3.   </a:t>
            </a:r>
            <a:r>
              <a:rPr lang="tr-TR" sz="1200" b="1" dirty="0" err="1" smtClean="0">
                <a:solidFill>
                  <a:schemeClr val="tx1"/>
                </a:solidFill>
              </a:rPr>
              <a:t>Tinnitus</a:t>
            </a:r>
            <a:endParaRPr lang="tr-TR" sz="1200" b="1" dirty="0" smtClean="0">
              <a:solidFill>
                <a:schemeClr val="tx1"/>
              </a:solidFill>
            </a:endParaRPr>
          </a:p>
          <a:p>
            <a:endParaRPr lang="tr-TR" sz="1200" b="1" dirty="0" smtClean="0">
              <a:solidFill>
                <a:schemeClr val="tx1"/>
              </a:solidFill>
            </a:endParaRPr>
          </a:p>
          <a:p>
            <a:r>
              <a:rPr lang="tr-TR" sz="1200" b="1" dirty="0" smtClean="0">
                <a:solidFill>
                  <a:schemeClr val="tx1"/>
                </a:solidFill>
              </a:rPr>
              <a:t>4.   </a:t>
            </a:r>
            <a:r>
              <a:rPr lang="tr-TR" sz="1200" b="1" dirty="0" err="1" smtClean="0">
                <a:solidFill>
                  <a:schemeClr val="tx1"/>
                </a:solidFill>
              </a:rPr>
              <a:t>Hipoakuzi</a:t>
            </a:r>
            <a:endParaRPr lang="tr-TR" sz="1200" b="1" dirty="0" smtClean="0">
              <a:solidFill>
                <a:schemeClr val="tx1"/>
              </a:solidFill>
            </a:endParaRPr>
          </a:p>
          <a:p>
            <a:endParaRPr lang="tr-TR" sz="1200" b="1" dirty="0" smtClean="0">
              <a:solidFill>
                <a:schemeClr val="tx1"/>
              </a:solidFill>
            </a:endParaRPr>
          </a:p>
          <a:p>
            <a:r>
              <a:rPr lang="tr-TR" sz="1200" b="1" dirty="0" smtClean="0">
                <a:solidFill>
                  <a:schemeClr val="tx1"/>
                </a:solidFill>
              </a:rPr>
              <a:t>5.   </a:t>
            </a:r>
            <a:r>
              <a:rPr lang="tr-TR" sz="1200" b="1" dirty="0" err="1" smtClean="0">
                <a:solidFill>
                  <a:schemeClr val="tx1"/>
                </a:solidFill>
              </a:rPr>
              <a:t>Diplopi</a:t>
            </a:r>
            <a:endParaRPr lang="tr-TR" sz="1200" b="1" dirty="0" smtClean="0">
              <a:solidFill>
                <a:schemeClr val="tx1"/>
              </a:solidFill>
            </a:endParaRPr>
          </a:p>
          <a:p>
            <a:endParaRPr lang="tr-TR" sz="1200" b="1" dirty="0" smtClean="0">
              <a:solidFill>
                <a:schemeClr val="tx1"/>
              </a:solidFill>
            </a:endParaRPr>
          </a:p>
          <a:p>
            <a:r>
              <a:rPr lang="tr-TR" sz="1200" b="1" dirty="0" smtClean="0">
                <a:solidFill>
                  <a:schemeClr val="tx1"/>
                </a:solidFill>
              </a:rPr>
              <a:t>6.   Duysal </a:t>
            </a:r>
            <a:r>
              <a:rPr lang="tr-TR" sz="1200" b="1" dirty="0" err="1" smtClean="0">
                <a:solidFill>
                  <a:schemeClr val="tx1"/>
                </a:solidFill>
              </a:rPr>
              <a:t>defisitle</a:t>
            </a:r>
            <a:r>
              <a:rPr lang="tr-TR" sz="1200" b="1" dirty="0" smtClean="0">
                <a:solidFill>
                  <a:schemeClr val="tx1"/>
                </a:solidFill>
              </a:rPr>
              <a:t> ilişkilendirilmeyen </a:t>
            </a:r>
            <a:r>
              <a:rPr lang="tr-TR" sz="1200" b="1" dirty="0" err="1" smtClean="0">
                <a:solidFill>
                  <a:schemeClr val="tx1"/>
                </a:solidFill>
              </a:rPr>
              <a:t>ataksi</a:t>
            </a:r>
            <a:endParaRPr lang="tr-TR" sz="1200" b="1" dirty="0" smtClean="0">
              <a:solidFill>
                <a:schemeClr val="tx1"/>
              </a:solidFill>
            </a:endParaRPr>
          </a:p>
          <a:p>
            <a:endParaRPr lang="tr-TR" sz="1200" b="1" dirty="0" smtClean="0">
              <a:solidFill>
                <a:schemeClr val="tx1"/>
              </a:solidFill>
            </a:endParaRPr>
          </a:p>
          <a:p>
            <a:r>
              <a:rPr lang="tr-TR" sz="1200" b="1" dirty="0" smtClean="0">
                <a:solidFill>
                  <a:schemeClr val="tx1"/>
                </a:solidFill>
              </a:rPr>
              <a:t>7.   Uyanıklık düzeyinde azalma (GKS ≤13)</a:t>
            </a:r>
          </a:p>
          <a:p>
            <a:endParaRPr lang="tr-TR" sz="1200" b="1" dirty="0" smtClean="0">
              <a:solidFill>
                <a:schemeClr val="tx1"/>
              </a:solidFill>
            </a:endParaRPr>
          </a:p>
          <a:p>
            <a:r>
              <a:rPr lang="tr-TR" sz="1200" b="1" dirty="0" smtClean="0">
                <a:solidFill>
                  <a:schemeClr val="tx1"/>
                </a:solidFill>
              </a:rPr>
              <a:t>           ii. Motor ve </a:t>
            </a:r>
            <a:r>
              <a:rPr lang="tr-TR" sz="1200" b="1" dirty="0" err="1" smtClean="0">
                <a:solidFill>
                  <a:schemeClr val="tx1"/>
                </a:solidFill>
              </a:rPr>
              <a:t>retinal</a:t>
            </a:r>
            <a:r>
              <a:rPr lang="tr-TR" sz="1200" b="1" dirty="0" smtClean="0">
                <a:solidFill>
                  <a:schemeClr val="tx1"/>
                </a:solidFill>
              </a:rPr>
              <a:t> semptomlar görülmez</a:t>
            </a:r>
          </a:p>
          <a:p>
            <a:endParaRPr lang="tr-TR" sz="1200" b="1" dirty="0" smtClean="0">
              <a:solidFill>
                <a:schemeClr val="tx1"/>
              </a:solidFill>
            </a:endParaRPr>
          </a:p>
          <a:p>
            <a:r>
              <a:rPr lang="tr-TR" sz="1200" b="1" dirty="0" smtClean="0">
                <a:solidFill>
                  <a:schemeClr val="tx1"/>
                </a:solidFill>
              </a:rPr>
              <a:t>C.   Aşağıdaki özelliklerden en az ikisi:</a:t>
            </a:r>
          </a:p>
          <a:p>
            <a:endParaRPr lang="tr-TR" sz="1200" b="1" dirty="0" smtClean="0">
              <a:solidFill>
                <a:schemeClr val="tx1"/>
              </a:solidFill>
            </a:endParaRPr>
          </a:p>
          <a:p>
            <a:r>
              <a:rPr lang="tr-TR" sz="1200" b="1" dirty="0" smtClean="0">
                <a:solidFill>
                  <a:schemeClr val="tx1"/>
                </a:solidFill>
              </a:rPr>
              <a:t>1. 5 dakika ya da daha uzun sürede </a:t>
            </a:r>
            <a:r>
              <a:rPr lang="tr-TR" sz="1200" b="1" dirty="0" err="1" smtClean="0">
                <a:solidFill>
                  <a:schemeClr val="tx1"/>
                </a:solidFill>
              </a:rPr>
              <a:t>basamaksı</a:t>
            </a:r>
            <a:r>
              <a:rPr lang="tr-TR" sz="1200" b="1" dirty="0" smtClean="0">
                <a:solidFill>
                  <a:schemeClr val="tx1"/>
                </a:solidFill>
              </a:rPr>
              <a:t> ilerleme gösteren en az bir </a:t>
            </a:r>
            <a:r>
              <a:rPr lang="tr-TR" sz="1200" b="1" dirty="0" err="1" smtClean="0">
                <a:solidFill>
                  <a:schemeClr val="tx1"/>
                </a:solidFill>
              </a:rPr>
              <a:t>aura</a:t>
            </a:r>
            <a:r>
              <a:rPr lang="tr-TR" sz="1200" b="1" dirty="0" smtClean="0">
                <a:solidFill>
                  <a:schemeClr val="tx1"/>
                </a:solidFill>
              </a:rPr>
              <a:t> semptomu, ve/veya birbirini izleyen 2 veya daha fazla semptom görülür</a:t>
            </a:r>
          </a:p>
          <a:p>
            <a:endParaRPr lang="tr-TR" sz="1200" b="1" dirty="0" smtClean="0">
              <a:solidFill>
                <a:schemeClr val="tx1"/>
              </a:solidFill>
            </a:endParaRPr>
          </a:p>
          <a:p>
            <a:r>
              <a:rPr lang="tr-TR" sz="1200" b="1" dirty="0" smtClean="0">
                <a:solidFill>
                  <a:schemeClr val="tx1"/>
                </a:solidFill>
              </a:rPr>
              <a:t>2.   Her bir </a:t>
            </a:r>
            <a:r>
              <a:rPr lang="tr-TR" sz="1200" b="1" dirty="0" err="1" smtClean="0">
                <a:solidFill>
                  <a:schemeClr val="tx1"/>
                </a:solidFill>
              </a:rPr>
              <a:t>aura</a:t>
            </a:r>
            <a:r>
              <a:rPr lang="tr-TR" sz="1200" b="1" dirty="0" smtClean="0">
                <a:solidFill>
                  <a:schemeClr val="tx1"/>
                </a:solidFill>
              </a:rPr>
              <a:t> semptomu 5 dakikadan uzun ve 60 dakikadan kısa sürer</a:t>
            </a:r>
          </a:p>
          <a:p>
            <a:endParaRPr lang="tr-TR" sz="1200" b="1" dirty="0" smtClean="0">
              <a:solidFill>
                <a:schemeClr val="tx1"/>
              </a:solidFill>
            </a:endParaRPr>
          </a:p>
          <a:p>
            <a:r>
              <a:rPr lang="tr-TR" sz="1200" b="1" dirty="0" smtClean="0">
                <a:solidFill>
                  <a:schemeClr val="tx1"/>
                </a:solidFill>
              </a:rPr>
              <a:t>3.   En az bir </a:t>
            </a:r>
            <a:r>
              <a:rPr lang="tr-TR" sz="1200" b="1" dirty="0" err="1" smtClean="0">
                <a:solidFill>
                  <a:schemeClr val="tx1"/>
                </a:solidFill>
              </a:rPr>
              <a:t>aura</a:t>
            </a:r>
            <a:r>
              <a:rPr lang="tr-TR" sz="1200" b="1" dirty="0" smtClean="0">
                <a:solidFill>
                  <a:schemeClr val="tx1"/>
                </a:solidFill>
              </a:rPr>
              <a:t> semptomu tek taraflıdır</a:t>
            </a:r>
          </a:p>
          <a:p>
            <a:endParaRPr lang="tr-TR" sz="1200" b="1" dirty="0" smtClean="0">
              <a:solidFill>
                <a:schemeClr val="tx1"/>
              </a:solidFill>
            </a:endParaRPr>
          </a:p>
          <a:p>
            <a:r>
              <a:rPr lang="tr-TR" sz="1200" b="1" dirty="0" smtClean="0">
                <a:solidFill>
                  <a:schemeClr val="tx1"/>
                </a:solidFill>
              </a:rPr>
              <a:t>4.Aura sırasında veya sonrasındaki 60 dakika içinde </a:t>
            </a:r>
            <a:r>
              <a:rPr lang="tr-TR" sz="1200" b="1" dirty="0" err="1" smtClean="0">
                <a:solidFill>
                  <a:schemeClr val="tx1"/>
                </a:solidFill>
              </a:rPr>
              <a:t>başağrısı</a:t>
            </a:r>
            <a:r>
              <a:rPr lang="tr-TR" sz="1200" b="1" dirty="0" smtClean="0">
                <a:solidFill>
                  <a:schemeClr val="tx1"/>
                </a:solidFill>
              </a:rPr>
              <a:t> başlar</a:t>
            </a:r>
          </a:p>
          <a:p>
            <a:endParaRPr lang="tr-TR" sz="1200" b="1" dirty="0" smtClean="0">
              <a:solidFill>
                <a:schemeClr val="tx1"/>
              </a:solidFill>
            </a:endParaRPr>
          </a:p>
          <a:p>
            <a:r>
              <a:rPr lang="tr-TR" sz="1200" b="1" dirty="0" smtClean="0">
                <a:solidFill>
                  <a:schemeClr val="tx1"/>
                </a:solidFill>
              </a:rPr>
              <a:t>D. Sınıflamada yer alan başka bir </a:t>
            </a:r>
            <a:r>
              <a:rPr lang="tr-TR" sz="1200" b="1" dirty="0" err="1" smtClean="0">
                <a:solidFill>
                  <a:schemeClr val="tx1"/>
                </a:solidFill>
              </a:rPr>
              <a:t>başağrısı</a:t>
            </a:r>
            <a:r>
              <a:rPr lang="tr-TR" sz="1200" b="1" dirty="0" smtClean="0">
                <a:solidFill>
                  <a:schemeClr val="tx1"/>
                </a:solidFill>
              </a:rPr>
              <a:t> tanısı ile açıklanamamaktadır</a:t>
            </a:r>
            <a:endParaRPr lang="tr-TR" sz="1200" b="1" dirty="0">
              <a:solidFill>
                <a:schemeClr val="tx1"/>
              </a:solidFill>
            </a:endParaRPr>
          </a:p>
        </p:txBody>
      </p:sp>
    </p:spTree>
    <p:extLst>
      <p:ext uri="{BB962C8B-B14F-4D97-AF65-F5344CB8AC3E}">
        <p14:creationId xmlns:p14="http://schemas.microsoft.com/office/powerpoint/2010/main" val="17365537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81000" y="685800"/>
            <a:ext cx="11506199" cy="5509200"/>
          </a:xfrm>
          <a:prstGeom prst="rect">
            <a:avLst/>
          </a:prstGeom>
          <a:noFill/>
        </p:spPr>
        <p:txBody>
          <a:bodyPr wrap="square" rtlCol="0">
            <a:spAutoFit/>
          </a:bodyPr>
          <a:lstStyle/>
          <a:p>
            <a:r>
              <a:rPr lang="tr-TR" sz="1600" b="1" dirty="0" smtClean="0">
                <a:solidFill>
                  <a:schemeClr val="tx1"/>
                </a:solidFill>
              </a:rPr>
              <a:t>1.2.3. </a:t>
            </a:r>
            <a:r>
              <a:rPr lang="tr-TR" sz="1600" b="1" dirty="0" err="1" smtClean="0">
                <a:solidFill>
                  <a:schemeClr val="tx1"/>
                </a:solidFill>
              </a:rPr>
              <a:t>Hemiplejik</a:t>
            </a:r>
            <a:r>
              <a:rPr lang="tr-TR" sz="1600" b="1" dirty="0" smtClean="0">
                <a:solidFill>
                  <a:schemeClr val="tx1"/>
                </a:solidFill>
              </a:rPr>
              <a:t> Migren</a:t>
            </a:r>
          </a:p>
          <a:p>
            <a:endParaRPr lang="tr-TR" sz="1600" b="1" dirty="0" smtClean="0">
              <a:solidFill>
                <a:schemeClr val="tx1"/>
              </a:solidFill>
            </a:endParaRPr>
          </a:p>
          <a:p>
            <a:r>
              <a:rPr lang="tr-TR" sz="1600" b="1" dirty="0" smtClean="0">
                <a:solidFill>
                  <a:schemeClr val="tx1"/>
                </a:solidFill>
              </a:rPr>
              <a:t>Tanısal kriterler:</a:t>
            </a:r>
          </a:p>
          <a:p>
            <a:endParaRPr lang="tr-TR" sz="1600" b="1" dirty="0" smtClean="0">
              <a:solidFill>
                <a:schemeClr val="tx1"/>
              </a:solidFill>
            </a:endParaRPr>
          </a:p>
          <a:p>
            <a:r>
              <a:rPr lang="tr-TR" sz="1600" b="1" dirty="0" smtClean="0">
                <a:solidFill>
                  <a:schemeClr val="tx1"/>
                </a:solidFill>
              </a:rPr>
              <a:t>A.   B ve C kriterlerine uyan en az 2 atak</a:t>
            </a:r>
          </a:p>
          <a:p>
            <a:endParaRPr lang="tr-TR" sz="1600" b="1" dirty="0" smtClean="0">
              <a:solidFill>
                <a:schemeClr val="tx1"/>
              </a:solidFill>
            </a:endParaRPr>
          </a:p>
          <a:p>
            <a:r>
              <a:rPr lang="tr-TR" sz="1600" b="1" dirty="0" smtClean="0">
                <a:solidFill>
                  <a:schemeClr val="tx1"/>
                </a:solidFill>
              </a:rPr>
              <a:t>B.   i. Tam düzelen motor güçsüzlük görülür</a:t>
            </a:r>
          </a:p>
          <a:p>
            <a:endParaRPr lang="tr-TR" sz="1600" b="1" dirty="0" smtClean="0">
              <a:solidFill>
                <a:schemeClr val="tx1"/>
              </a:solidFill>
            </a:endParaRPr>
          </a:p>
          <a:p>
            <a:r>
              <a:rPr lang="tr-TR" sz="1600" b="1" dirty="0" smtClean="0">
                <a:solidFill>
                  <a:schemeClr val="tx1"/>
                </a:solidFill>
              </a:rPr>
              <a:t>ii.   Tam düzelen görsel, duysal bulgular ve/veya konuşma/lisan bozukluğu görülür</a:t>
            </a:r>
          </a:p>
          <a:p>
            <a:endParaRPr lang="tr-TR" sz="1600" b="1" dirty="0" smtClean="0">
              <a:solidFill>
                <a:schemeClr val="tx1"/>
              </a:solidFill>
            </a:endParaRPr>
          </a:p>
          <a:p>
            <a:r>
              <a:rPr lang="tr-TR" sz="1600" b="1" dirty="0" smtClean="0">
                <a:solidFill>
                  <a:schemeClr val="tx1"/>
                </a:solidFill>
              </a:rPr>
              <a:t>      C. Aşağıdaki özelliklerden en az ikisi:</a:t>
            </a:r>
          </a:p>
          <a:p>
            <a:endParaRPr lang="tr-TR" sz="1600" b="1" dirty="0" smtClean="0">
              <a:solidFill>
                <a:schemeClr val="tx1"/>
              </a:solidFill>
            </a:endParaRPr>
          </a:p>
          <a:p>
            <a:r>
              <a:rPr lang="tr-TR" sz="1600" b="1" dirty="0" smtClean="0">
                <a:solidFill>
                  <a:schemeClr val="tx1"/>
                </a:solidFill>
              </a:rPr>
              <a:t>1. 5 dakika ya da daha uzun sürede </a:t>
            </a:r>
            <a:r>
              <a:rPr lang="tr-TR" sz="1600" b="1" dirty="0" err="1" smtClean="0">
                <a:solidFill>
                  <a:schemeClr val="tx1"/>
                </a:solidFill>
              </a:rPr>
              <a:t>basamaksı</a:t>
            </a:r>
            <a:r>
              <a:rPr lang="tr-TR" sz="1600" b="1" dirty="0" smtClean="0">
                <a:solidFill>
                  <a:schemeClr val="tx1"/>
                </a:solidFill>
              </a:rPr>
              <a:t> ilerleme gösteren en az bir </a:t>
            </a:r>
            <a:r>
              <a:rPr lang="tr-TR" sz="1600" b="1" dirty="0" err="1" smtClean="0">
                <a:solidFill>
                  <a:schemeClr val="tx1"/>
                </a:solidFill>
              </a:rPr>
              <a:t>aura</a:t>
            </a:r>
            <a:r>
              <a:rPr lang="tr-TR" sz="1600" b="1" dirty="0" smtClean="0">
                <a:solidFill>
                  <a:schemeClr val="tx1"/>
                </a:solidFill>
              </a:rPr>
              <a:t> semptomu, ve/veya birbirini izleyen 2 veya daha fazla semptom görülür</a:t>
            </a:r>
          </a:p>
          <a:p>
            <a:endParaRPr lang="tr-TR" sz="1600" b="1" dirty="0" smtClean="0">
              <a:solidFill>
                <a:schemeClr val="tx1"/>
              </a:solidFill>
            </a:endParaRPr>
          </a:p>
          <a:p>
            <a:r>
              <a:rPr lang="tr-TR" sz="1600" b="1" dirty="0" smtClean="0">
                <a:solidFill>
                  <a:schemeClr val="tx1"/>
                </a:solidFill>
              </a:rPr>
              <a:t>5.   Her bir </a:t>
            </a:r>
            <a:r>
              <a:rPr lang="tr-TR" sz="1600" b="1" dirty="0" err="1" smtClean="0">
                <a:solidFill>
                  <a:schemeClr val="tx1"/>
                </a:solidFill>
              </a:rPr>
              <a:t>aura</a:t>
            </a:r>
            <a:r>
              <a:rPr lang="tr-TR" sz="1600" b="1" dirty="0" smtClean="0">
                <a:solidFill>
                  <a:schemeClr val="tx1"/>
                </a:solidFill>
              </a:rPr>
              <a:t> semptomu 5 dakikadan uzun ve 60 dakikadan kısa sürer</a:t>
            </a:r>
          </a:p>
          <a:p>
            <a:endParaRPr lang="tr-TR" sz="1600" b="1" dirty="0" smtClean="0">
              <a:solidFill>
                <a:schemeClr val="tx1"/>
              </a:solidFill>
            </a:endParaRPr>
          </a:p>
          <a:p>
            <a:r>
              <a:rPr lang="tr-TR" sz="1600" b="1" dirty="0" smtClean="0">
                <a:solidFill>
                  <a:schemeClr val="tx1"/>
                </a:solidFill>
              </a:rPr>
              <a:t>6.   En az bir </a:t>
            </a:r>
            <a:r>
              <a:rPr lang="tr-TR" sz="1600" b="1" dirty="0" err="1" smtClean="0">
                <a:solidFill>
                  <a:schemeClr val="tx1"/>
                </a:solidFill>
              </a:rPr>
              <a:t>aura</a:t>
            </a:r>
            <a:r>
              <a:rPr lang="tr-TR" sz="1600" b="1" dirty="0" smtClean="0">
                <a:solidFill>
                  <a:schemeClr val="tx1"/>
                </a:solidFill>
              </a:rPr>
              <a:t> semptomu tek taraflıdır.</a:t>
            </a:r>
          </a:p>
          <a:p>
            <a:endParaRPr lang="tr-TR" sz="1600" b="1" dirty="0" smtClean="0">
              <a:solidFill>
                <a:schemeClr val="tx1"/>
              </a:solidFill>
            </a:endParaRPr>
          </a:p>
          <a:p>
            <a:r>
              <a:rPr lang="tr-TR" sz="1600" b="1" dirty="0" smtClean="0">
                <a:solidFill>
                  <a:schemeClr val="tx1"/>
                </a:solidFill>
              </a:rPr>
              <a:t>7.   </a:t>
            </a:r>
            <a:r>
              <a:rPr lang="tr-TR" sz="1600" b="1" dirty="0" err="1" smtClean="0">
                <a:solidFill>
                  <a:schemeClr val="tx1"/>
                </a:solidFill>
              </a:rPr>
              <a:t>Aura</a:t>
            </a:r>
            <a:r>
              <a:rPr lang="tr-TR" sz="1600" b="1" dirty="0" smtClean="0">
                <a:solidFill>
                  <a:schemeClr val="tx1"/>
                </a:solidFill>
              </a:rPr>
              <a:t> sırasında veya sonrasındaki 60 dakika içinde </a:t>
            </a:r>
            <a:r>
              <a:rPr lang="tr-TR" sz="1600" b="1" dirty="0" err="1" smtClean="0">
                <a:solidFill>
                  <a:schemeClr val="tx1"/>
                </a:solidFill>
              </a:rPr>
              <a:t>başağrısı</a:t>
            </a:r>
            <a:r>
              <a:rPr lang="tr-TR" sz="1600" b="1" dirty="0" smtClean="0">
                <a:solidFill>
                  <a:schemeClr val="tx1"/>
                </a:solidFill>
              </a:rPr>
              <a:t> başlar</a:t>
            </a:r>
          </a:p>
          <a:p>
            <a:endParaRPr lang="tr-TR" sz="1600" b="1" dirty="0" smtClean="0">
              <a:solidFill>
                <a:schemeClr val="tx1"/>
              </a:solidFill>
            </a:endParaRPr>
          </a:p>
          <a:p>
            <a:r>
              <a:rPr lang="tr-TR" sz="1600" b="1" dirty="0" smtClean="0">
                <a:solidFill>
                  <a:schemeClr val="tx1"/>
                </a:solidFill>
              </a:rPr>
              <a:t>      D. Sınıflamada yer alan başka bir </a:t>
            </a:r>
            <a:r>
              <a:rPr lang="tr-TR" sz="1600" b="1" dirty="0" err="1" smtClean="0">
                <a:solidFill>
                  <a:schemeClr val="tx1"/>
                </a:solidFill>
              </a:rPr>
              <a:t>başağrısı</a:t>
            </a:r>
            <a:r>
              <a:rPr lang="tr-TR" sz="1600" b="1" dirty="0" smtClean="0">
                <a:solidFill>
                  <a:schemeClr val="tx1"/>
                </a:solidFill>
              </a:rPr>
              <a:t> tanısı ile açıklanamamaktadır</a:t>
            </a:r>
            <a:endParaRPr lang="tr-TR" sz="1600" b="1" dirty="0">
              <a:solidFill>
                <a:schemeClr val="tx1"/>
              </a:solidFill>
            </a:endParaRPr>
          </a:p>
        </p:txBody>
      </p:sp>
    </p:spTree>
    <p:extLst>
      <p:ext uri="{BB962C8B-B14F-4D97-AF65-F5344CB8AC3E}">
        <p14:creationId xmlns:p14="http://schemas.microsoft.com/office/powerpoint/2010/main" val="112013580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81000" y="685800"/>
            <a:ext cx="11506199" cy="6247864"/>
          </a:xfrm>
          <a:prstGeom prst="rect">
            <a:avLst/>
          </a:prstGeom>
          <a:noFill/>
        </p:spPr>
        <p:txBody>
          <a:bodyPr wrap="square" rtlCol="0">
            <a:spAutoFit/>
          </a:bodyPr>
          <a:lstStyle/>
          <a:p>
            <a:r>
              <a:rPr lang="tr-TR" sz="1600" b="1" dirty="0" smtClean="0">
                <a:solidFill>
                  <a:schemeClr val="tx1"/>
                </a:solidFill>
              </a:rPr>
              <a:t>1.2.4. </a:t>
            </a:r>
            <a:r>
              <a:rPr lang="tr-TR" sz="1600" b="1" dirty="0" err="1" smtClean="0">
                <a:solidFill>
                  <a:schemeClr val="tx1"/>
                </a:solidFill>
              </a:rPr>
              <a:t>Retinal</a:t>
            </a:r>
            <a:r>
              <a:rPr lang="tr-TR" sz="1600" b="1" dirty="0" smtClean="0">
                <a:solidFill>
                  <a:schemeClr val="tx1"/>
                </a:solidFill>
              </a:rPr>
              <a:t> Migren</a:t>
            </a:r>
          </a:p>
          <a:p>
            <a:endParaRPr lang="tr-TR" sz="1600" b="1" dirty="0" smtClean="0">
              <a:solidFill>
                <a:schemeClr val="tx1"/>
              </a:solidFill>
            </a:endParaRPr>
          </a:p>
          <a:p>
            <a:r>
              <a:rPr lang="tr-TR" sz="1600" b="1" dirty="0" smtClean="0">
                <a:solidFill>
                  <a:schemeClr val="tx1"/>
                </a:solidFill>
              </a:rPr>
              <a:t>Tanısal kriterler:</a:t>
            </a:r>
          </a:p>
          <a:p>
            <a:endParaRPr lang="tr-TR" sz="1600" b="1" dirty="0" smtClean="0">
              <a:solidFill>
                <a:schemeClr val="tx1"/>
              </a:solidFill>
            </a:endParaRPr>
          </a:p>
          <a:p>
            <a:r>
              <a:rPr lang="tr-TR" sz="1600" b="1" dirty="0" smtClean="0">
                <a:solidFill>
                  <a:schemeClr val="tx1"/>
                </a:solidFill>
              </a:rPr>
              <a:t>A.   B ve C kriterlerine uyan en az 2 atak</a:t>
            </a:r>
          </a:p>
          <a:p>
            <a:endParaRPr lang="tr-TR" sz="1600" b="1" dirty="0" smtClean="0">
              <a:solidFill>
                <a:schemeClr val="tx1"/>
              </a:solidFill>
            </a:endParaRPr>
          </a:p>
          <a:p>
            <a:r>
              <a:rPr lang="tr-TR" sz="1600" b="1" dirty="0" smtClean="0">
                <a:solidFill>
                  <a:schemeClr val="tx1"/>
                </a:solidFill>
              </a:rPr>
              <a:t>B.   i . Tam düzelen mono-oküler, pozitif ve/veya negatif görsel belirtiler (</a:t>
            </a:r>
            <a:r>
              <a:rPr lang="tr-TR" sz="1600" b="1" dirty="0" err="1" smtClean="0">
                <a:solidFill>
                  <a:schemeClr val="tx1"/>
                </a:solidFill>
              </a:rPr>
              <a:t>sintilasyonlar</a:t>
            </a:r>
            <a:r>
              <a:rPr lang="tr-TR" sz="1600" b="1" dirty="0" smtClean="0">
                <a:solidFill>
                  <a:schemeClr val="tx1"/>
                </a:solidFill>
              </a:rPr>
              <a:t>, </a:t>
            </a:r>
            <a:r>
              <a:rPr lang="tr-TR" sz="1600" b="1" dirty="0" err="1" smtClean="0">
                <a:solidFill>
                  <a:schemeClr val="tx1"/>
                </a:solidFill>
              </a:rPr>
              <a:t>skotom</a:t>
            </a:r>
            <a:r>
              <a:rPr lang="tr-TR" sz="1600" b="1" dirty="0" smtClean="0">
                <a:solidFill>
                  <a:schemeClr val="tx1"/>
                </a:solidFill>
              </a:rPr>
              <a:t> veya körlük), atak sırasında aşağıdakilerden en az biri ile doğrulanmış olmalı:</a:t>
            </a:r>
          </a:p>
          <a:p>
            <a:endParaRPr lang="tr-TR" sz="1600" b="1" dirty="0" smtClean="0">
              <a:solidFill>
                <a:schemeClr val="tx1"/>
              </a:solidFill>
            </a:endParaRPr>
          </a:p>
          <a:p>
            <a:r>
              <a:rPr lang="tr-TR" sz="1600" b="1" dirty="0" smtClean="0">
                <a:solidFill>
                  <a:schemeClr val="tx1"/>
                </a:solidFill>
              </a:rPr>
              <a:t>1.   Klinik görme alanı muayenesi</a:t>
            </a:r>
          </a:p>
          <a:p>
            <a:endParaRPr lang="tr-TR" sz="1600" b="1" dirty="0" smtClean="0">
              <a:solidFill>
                <a:schemeClr val="tx1"/>
              </a:solidFill>
            </a:endParaRPr>
          </a:p>
          <a:p>
            <a:r>
              <a:rPr lang="tr-TR" sz="1600" b="1" dirty="0" smtClean="0">
                <a:solidFill>
                  <a:schemeClr val="tx1"/>
                </a:solidFill>
              </a:rPr>
              <a:t>2.   Hastanın çizerek ifade ettiği mono-oküler görme alanı bozukluğu</a:t>
            </a:r>
          </a:p>
          <a:p>
            <a:endParaRPr lang="tr-TR" sz="1600" b="1" dirty="0" smtClean="0">
              <a:solidFill>
                <a:schemeClr val="tx1"/>
              </a:solidFill>
            </a:endParaRPr>
          </a:p>
          <a:p>
            <a:r>
              <a:rPr lang="tr-TR" sz="1600" b="1" dirty="0" smtClean="0">
                <a:solidFill>
                  <a:schemeClr val="tx1"/>
                </a:solidFill>
              </a:rPr>
              <a:t>           ii. Aşağıdaki özelliklerden en az ikisi:</a:t>
            </a:r>
          </a:p>
          <a:p>
            <a:endParaRPr lang="tr-TR" sz="1600" b="1" dirty="0" smtClean="0">
              <a:solidFill>
                <a:schemeClr val="tx1"/>
              </a:solidFill>
            </a:endParaRPr>
          </a:p>
          <a:p>
            <a:r>
              <a:rPr lang="tr-TR" sz="1600" b="1" dirty="0" smtClean="0">
                <a:solidFill>
                  <a:schemeClr val="tx1"/>
                </a:solidFill>
              </a:rPr>
              <a:t>1.   5 dakika ya da daha uzun sürede </a:t>
            </a:r>
            <a:r>
              <a:rPr lang="tr-TR" sz="1600" b="1" dirty="0" err="1" smtClean="0">
                <a:solidFill>
                  <a:schemeClr val="tx1"/>
                </a:solidFill>
              </a:rPr>
              <a:t>basamaksı</a:t>
            </a:r>
            <a:r>
              <a:rPr lang="tr-TR" sz="1600" b="1" dirty="0" smtClean="0">
                <a:solidFill>
                  <a:schemeClr val="tx1"/>
                </a:solidFill>
              </a:rPr>
              <a:t> ilerleme görülür</a:t>
            </a:r>
          </a:p>
          <a:p>
            <a:endParaRPr lang="tr-TR" sz="1600" b="1" dirty="0" smtClean="0">
              <a:solidFill>
                <a:schemeClr val="tx1"/>
              </a:solidFill>
            </a:endParaRPr>
          </a:p>
          <a:p>
            <a:r>
              <a:rPr lang="tr-TR" sz="1600" b="1" dirty="0" smtClean="0">
                <a:solidFill>
                  <a:schemeClr val="tx1"/>
                </a:solidFill>
              </a:rPr>
              <a:t>2.   Semptomlar 5 dakikadan uzun ve 60 dakikadan kısa sürer</a:t>
            </a:r>
          </a:p>
          <a:p>
            <a:endParaRPr lang="tr-TR" sz="1600" b="1" dirty="0" smtClean="0">
              <a:solidFill>
                <a:schemeClr val="tx1"/>
              </a:solidFill>
            </a:endParaRPr>
          </a:p>
          <a:p>
            <a:r>
              <a:rPr lang="tr-TR" sz="1600" b="1" dirty="0" smtClean="0">
                <a:solidFill>
                  <a:schemeClr val="tx1"/>
                </a:solidFill>
              </a:rPr>
              <a:t>3.   </a:t>
            </a:r>
            <a:r>
              <a:rPr lang="tr-TR" sz="1600" b="1" dirty="0" err="1" smtClean="0">
                <a:solidFill>
                  <a:schemeClr val="tx1"/>
                </a:solidFill>
              </a:rPr>
              <a:t>Aura</a:t>
            </a:r>
            <a:r>
              <a:rPr lang="tr-TR" sz="1600" b="1" dirty="0" smtClean="0">
                <a:solidFill>
                  <a:schemeClr val="tx1"/>
                </a:solidFill>
              </a:rPr>
              <a:t> sırasında veya sonrasındaki 60 dakika içinde </a:t>
            </a:r>
            <a:r>
              <a:rPr lang="tr-TR" sz="1600" b="1" dirty="0" err="1" smtClean="0">
                <a:solidFill>
                  <a:schemeClr val="tx1"/>
                </a:solidFill>
              </a:rPr>
              <a:t>başağrısı</a:t>
            </a:r>
            <a:r>
              <a:rPr lang="tr-TR" sz="1600" b="1" dirty="0" smtClean="0">
                <a:solidFill>
                  <a:schemeClr val="tx1"/>
                </a:solidFill>
              </a:rPr>
              <a:t> başlar</a:t>
            </a:r>
          </a:p>
          <a:p>
            <a:endParaRPr lang="tr-TR" sz="1600" b="1" dirty="0" smtClean="0">
              <a:solidFill>
                <a:schemeClr val="tx1"/>
              </a:solidFill>
            </a:endParaRPr>
          </a:p>
          <a:p>
            <a:r>
              <a:rPr lang="tr-TR" sz="1600" b="1" dirty="0" smtClean="0">
                <a:solidFill>
                  <a:schemeClr val="tx1"/>
                </a:solidFill>
              </a:rPr>
              <a:t>C.   Sınıflamada yer alan başka bir </a:t>
            </a:r>
            <a:r>
              <a:rPr lang="tr-TR" sz="1600" b="1" dirty="0" err="1" smtClean="0">
                <a:solidFill>
                  <a:schemeClr val="tx1"/>
                </a:solidFill>
              </a:rPr>
              <a:t>başağrısı</a:t>
            </a:r>
            <a:r>
              <a:rPr lang="tr-TR" sz="1600" b="1" dirty="0" smtClean="0">
                <a:solidFill>
                  <a:schemeClr val="tx1"/>
                </a:solidFill>
              </a:rPr>
              <a:t> tanısı ile açıklanamamaktadır ve diğer </a:t>
            </a:r>
            <a:r>
              <a:rPr lang="tr-TR" sz="1600" b="1" dirty="0" err="1" smtClean="0">
                <a:solidFill>
                  <a:schemeClr val="tx1"/>
                </a:solidFill>
              </a:rPr>
              <a:t>amarozis</a:t>
            </a:r>
            <a:r>
              <a:rPr lang="tr-TR" sz="1600" b="1" dirty="0" smtClean="0">
                <a:solidFill>
                  <a:schemeClr val="tx1"/>
                </a:solidFill>
              </a:rPr>
              <a:t> </a:t>
            </a:r>
            <a:r>
              <a:rPr lang="tr-TR" sz="1600" b="1" dirty="0" err="1" smtClean="0">
                <a:solidFill>
                  <a:schemeClr val="tx1"/>
                </a:solidFill>
              </a:rPr>
              <a:t>fugaks</a:t>
            </a:r>
            <a:r>
              <a:rPr lang="tr-TR" sz="1600" b="1" dirty="0" smtClean="0">
                <a:solidFill>
                  <a:schemeClr val="tx1"/>
                </a:solidFill>
              </a:rPr>
              <a:t> nedenleri dışlanmıştır</a:t>
            </a:r>
          </a:p>
          <a:p>
            <a:endParaRPr lang="tr-TR" sz="1600" b="1" dirty="0" smtClean="0">
              <a:solidFill>
                <a:schemeClr val="bg1"/>
              </a:solidFill>
            </a:endParaRPr>
          </a:p>
          <a:p>
            <a:r>
              <a:rPr lang="tr-TR" sz="1600" b="1" dirty="0" smtClean="0">
                <a:solidFill>
                  <a:schemeClr val="bg1"/>
                </a:solidFill>
              </a:rPr>
              <a:t> </a:t>
            </a:r>
            <a:endParaRPr lang="tr-TR" sz="1600" b="1" dirty="0">
              <a:solidFill>
                <a:schemeClr val="bg1"/>
              </a:solidFill>
            </a:endParaRPr>
          </a:p>
        </p:txBody>
      </p:sp>
    </p:spTree>
    <p:extLst>
      <p:ext uri="{BB962C8B-B14F-4D97-AF65-F5344CB8AC3E}">
        <p14:creationId xmlns:p14="http://schemas.microsoft.com/office/powerpoint/2010/main" val="36084734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81000" y="685800"/>
            <a:ext cx="11506199" cy="5755422"/>
          </a:xfrm>
          <a:prstGeom prst="rect">
            <a:avLst/>
          </a:prstGeom>
          <a:noFill/>
        </p:spPr>
        <p:txBody>
          <a:bodyPr wrap="square" rtlCol="0">
            <a:spAutoFit/>
          </a:bodyPr>
          <a:lstStyle/>
          <a:p>
            <a:r>
              <a:rPr lang="tr-TR" sz="1600" b="1" dirty="0" smtClean="0">
                <a:solidFill>
                  <a:schemeClr val="tx1"/>
                </a:solidFill>
              </a:rPr>
              <a:t>1.3. Kronik Migren</a:t>
            </a:r>
          </a:p>
          <a:p>
            <a:endParaRPr lang="tr-TR" sz="1600" b="1" dirty="0" smtClean="0">
              <a:solidFill>
                <a:schemeClr val="tx1"/>
              </a:solidFill>
            </a:endParaRPr>
          </a:p>
          <a:p>
            <a:r>
              <a:rPr lang="tr-TR" sz="1600" b="1" dirty="0" smtClean="0">
                <a:solidFill>
                  <a:schemeClr val="tx1"/>
                </a:solidFill>
              </a:rPr>
              <a:t>Tanım: Üç aydan daha fazla süre boyunca ve ayda 15 veya daha çok gün olan; ayda en az 8 gün migren özelliklerini taşıyan </a:t>
            </a:r>
            <a:r>
              <a:rPr lang="tr-TR" sz="1600" b="1" dirty="0" err="1" smtClean="0">
                <a:solidFill>
                  <a:schemeClr val="tx1"/>
                </a:solidFill>
              </a:rPr>
              <a:t>başağrısı</a:t>
            </a:r>
            <a:r>
              <a:rPr lang="tr-TR" sz="1600" b="1" dirty="0" smtClean="0">
                <a:solidFill>
                  <a:schemeClr val="tx1"/>
                </a:solidFill>
              </a:rPr>
              <a:t>.</a:t>
            </a:r>
          </a:p>
          <a:p>
            <a:endParaRPr lang="tr-TR" sz="1600" b="1" dirty="0" smtClean="0">
              <a:solidFill>
                <a:schemeClr val="tx1"/>
              </a:solidFill>
            </a:endParaRPr>
          </a:p>
          <a:p>
            <a:r>
              <a:rPr lang="tr-TR" sz="1600" b="1" dirty="0" smtClean="0">
                <a:solidFill>
                  <a:schemeClr val="tx1"/>
                </a:solidFill>
              </a:rPr>
              <a:t>Tanısal kriterler:</a:t>
            </a:r>
          </a:p>
          <a:p>
            <a:endParaRPr lang="tr-TR" sz="1600" b="1" dirty="0" smtClean="0">
              <a:solidFill>
                <a:schemeClr val="tx1"/>
              </a:solidFill>
            </a:endParaRPr>
          </a:p>
          <a:p>
            <a:r>
              <a:rPr lang="tr-TR" sz="1600" b="1" dirty="0" smtClean="0">
                <a:solidFill>
                  <a:schemeClr val="tx1"/>
                </a:solidFill>
              </a:rPr>
              <a:t>A.   Migren veya gerilim tipi </a:t>
            </a:r>
            <a:r>
              <a:rPr lang="tr-TR" sz="1600" b="1" dirty="0" err="1" smtClean="0">
                <a:solidFill>
                  <a:schemeClr val="tx1"/>
                </a:solidFill>
              </a:rPr>
              <a:t>başağrısı</a:t>
            </a:r>
            <a:r>
              <a:rPr lang="tr-TR" sz="1600" b="1" dirty="0" smtClean="0">
                <a:solidFill>
                  <a:schemeClr val="tx1"/>
                </a:solidFill>
              </a:rPr>
              <a:t> benzeri, 3 aydan uzun süre boyunca ayda 15 veya daha çok gün olan, B ve C kriterlerine uyan </a:t>
            </a:r>
            <a:r>
              <a:rPr lang="tr-TR" sz="1600" b="1" dirty="0" err="1" smtClean="0">
                <a:solidFill>
                  <a:schemeClr val="tx1"/>
                </a:solidFill>
              </a:rPr>
              <a:t>başağrısı</a:t>
            </a:r>
            <a:endParaRPr lang="tr-TR" sz="1600" b="1" dirty="0" smtClean="0">
              <a:solidFill>
                <a:schemeClr val="tx1"/>
              </a:solidFill>
            </a:endParaRPr>
          </a:p>
          <a:p>
            <a:endParaRPr lang="tr-TR" sz="1600" b="1" dirty="0" smtClean="0">
              <a:solidFill>
                <a:schemeClr val="tx1"/>
              </a:solidFill>
            </a:endParaRPr>
          </a:p>
          <a:p>
            <a:r>
              <a:rPr lang="tr-TR" sz="1600" b="1" dirty="0" smtClean="0">
                <a:solidFill>
                  <a:schemeClr val="tx1"/>
                </a:solidFill>
              </a:rPr>
              <a:t>B.   </a:t>
            </a:r>
            <a:r>
              <a:rPr lang="tr-TR" sz="1600" b="1" dirty="0" err="1" smtClean="0">
                <a:solidFill>
                  <a:schemeClr val="tx1"/>
                </a:solidFill>
              </a:rPr>
              <a:t>Aurasız</a:t>
            </a:r>
            <a:r>
              <a:rPr lang="tr-TR" sz="1600" b="1" dirty="0" smtClean="0">
                <a:solidFill>
                  <a:schemeClr val="tx1"/>
                </a:solidFill>
              </a:rPr>
              <a:t> migren kriterlerine uyan en az 5 veya </a:t>
            </a:r>
            <a:r>
              <a:rPr lang="tr-TR" sz="1600" b="1" dirty="0" err="1" smtClean="0">
                <a:solidFill>
                  <a:schemeClr val="tx1"/>
                </a:solidFill>
              </a:rPr>
              <a:t>auralı</a:t>
            </a:r>
            <a:r>
              <a:rPr lang="tr-TR" sz="1600" b="1" dirty="0" smtClean="0">
                <a:solidFill>
                  <a:schemeClr val="tx1"/>
                </a:solidFill>
              </a:rPr>
              <a:t> migren kriterlerine uyan en az 2 atak geçirmiş hastada gelişmesi</a:t>
            </a:r>
          </a:p>
          <a:p>
            <a:endParaRPr lang="tr-TR" sz="1600" b="1" dirty="0" smtClean="0">
              <a:solidFill>
                <a:schemeClr val="tx1"/>
              </a:solidFill>
            </a:endParaRPr>
          </a:p>
          <a:p>
            <a:r>
              <a:rPr lang="tr-TR" sz="1600" b="1" dirty="0" smtClean="0">
                <a:solidFill>
                  <a:schemeClr val="tx1"/>
                </a:solidFill>
              </a:rPr>
              <a:t>C.   3 aydan uzun süreyle, ayda en az 8 gün aşağıdaki özelliklerden herhangi birine uyması:</a:t>
            </a:r>
          </a:p>
          <a:p>
            <a:endParaRPr lang="tr-TR" sz="1600" b="1" dirty="0" smtClean="0">
              <a:solidFill>
                <a:schemeClr val="tx1"/>
              </a:solidFill>
            </a:endParaRPr>
          </a:p>
          <a:p>
            <a:r>
              <a:rPr lang="tr-TR" sz="1600" b="1" dirty="0" smtClean="0">
                <a:solidFill>
                  <a:schemeClr val="tx1"/>
                </a:solidFill>
              </a:rPr>
              <a:t>1.      </a:t>
            </a:r>
            <a:r>
              <a:rPr lang="tr-TR" sz="1600" b="1" dirty="0" err="1" smtClean="0">
                <a:solidFill>
                  <a:schemeClr val="tx1"/>
                </a:solidFill>
              </a:rPr>
              <a:t>Aurasız</a:t>
            </a:r>
            <a:r>
              <a:rPr lang="tr-TR" sz="1600" b="1" dirty="0" smtClean="0">
                <a:solidFill>
                  <a:schemeClr val="tx1"/>
                </a:solidFill>
              </a:rPr>
              <a:t> migren kriterleri</a:t>
            </a:r>
          </a:p>
          <a:p>
            <a:endParaRPr lang="tr-TR" sz="1600" b="1" dirty="0" smtClean="0">
              <a:solidFill>
                <a:schemeClr val="tx1"/>
              </a:solidFill>
            </a:endParaRPr>
          </a:p>
          <a:p>
            <a:r>
              <a:rPr lang="tr-TR" sz="1600" b="1" dirty="0" smtClean="0">
                <a:solidFill>
                  <a:schemeClr val="tx1"/>
                </a:solidFill>
              </a:rPr>
              <a:t>2.      </a:t>
            </a:r>
            <a:r>
              <a:rPr lang="tr-TR" sz="1600" b="1" dirty="0" err="1" smtClean="0">
                <a:solidFill>
                  <a:schemeClr val="tx1"/>
                </a:solidFill>
              </a:rPr>
              <a:t>Auralı</a:t>
            </a:r>
            <a:r>
              <a:rPr lang="tr-TR" sz="1600" b="1" dirty="0" smtClean="0">
                <a:solidFill>
                  <a:schemeClr val="tx1"/>
                </a:solidFill>
              </a:rPr>
              <a:t> migren kriterleri</a:t>
            </a:r>
          </a:p>
          <a:p>
            <a:endParaRPr lang="tr-TR" sz="1600" b="1" dirty="0" smtClean="0">
              <a:solidFill>
                <a:schemeClr val="tx1"/>
              </a:solidFill>
            </a:endParaRPr>
          </a:p>
          <a:p>
            <a:r>
              <a:rPr lang="tr-TR" sz="1600" b="1" dirty="0" smtClean="0">
                <a:solidFill>
                  <a:schemeClr val="tx1"/>
                </a:solidFill>
              </a:rPr>
              <a:t>3.      Hasta tarafından başlangıçta migren olduğunun düşünülmesi ve </a:t>
            </a:r>
            <a:r>
              <a:rPr lang="tr-TR" sz="1600" b="1" dirty="0" err="1" smtClean="0">
                <a:solidFill>
                  <a:schemeClr val="tx1"/>
                </a:solidFill>
              </a:rPr>
              <a:t>triptan</a:t>
            </a:r>
            <a:r>
              <a:rPr lang="tr-TR" sz="1600" b="1" dirty="0" smtClean="0">
                <a:solidFill>
                  <a:schemeClr val="tx1"/>
                </a:solidFill>
              </a:rPr>
              <a:t> veya </a:t>
            </a:r>
            <a:r>
              <a:rPr lang="tr-TR" sz="1600" b="1" dirty="0" err="1" smtClean="0">
                <a:solidFill>
                  <a:schemeClr val="tx1"/>
                </a:solidFill>
              </a:rPr>
              <a:t>ergot</a:t>
            </a:r>
            <a:r>
              <a:rPr lang="tr-TR" sz="1600" b="1" dirty="0" smtClean="0">
                <a:solidFill>
                  <a:schemeClr val="tx1"/>
                </a:solidFill>
              </a:rPr>
              <a:t> türevleri ile iyileşmesi</a:t>
            </a:r>
          </a:p>
          <a:p>
            <a:endParaRPr lang="tr-TR" sz="1600" b="1" dirty="0" smtClean="0">
              <a:solidFill>
                <a:schemeClr val="tx1"/>
              </a:solidFill>
            </a:endParaRPr>
          </a:p>
          <a:p>
            <a:r>
              <a:rPr lang="tr-TR" sz="1600" b="1" dirty="0" smtClean="0">
                <a:solidFill>
                  <a:schemeClr val="tx1"/>
                </a:solidFill>
              </a:rPr>
              <a:t>D.  Sınıflamada yer alan başka bir </a:t>
            </a:r>
            <a:r>
              <a:rPr lang="tr-TR" sz="1600" b="1" dirty="0" err="1" smtClean="0">
                <a:solidFill>
                  <a:schemeClr val="tx1"/>
                </a:solidFill>
              </a:rPr>
              <a:t>başağrısı</a:t>
            </a:r>
            <a:r>
              <a:rPr lang="tr-TR" sz="1600" b="1" dirty="0" smtClean="0">
                <a:solidFill>
                  <a:schemeClr val="tx1"/>
                </a:solidFill>
              </a:rPr>
              <a:t> tanısı ile açıklanamamaktadır</a:t>
            </a:r>
          </a:p>
          <a:p>
            <a:endParaRPr lang="tr-TR" sz="1600" dirty="0" smtClean="0">
              <a:solidFill>
                <a:schemeClr val="bg1"/>
              </a:solidFill>
            </a:endParaRPr>
          </a:p>
        </p:txBody>
      </p:sp>
    </p:spTree>
    <p:extLst>
      <p:ext uri="{BB962C8B-B14F-4D97-AF65-F5344CB8AC3E}">
        <p14:creationId xmlns:p14="http://schemas.microsoft.com/office/powerpoint/2010/main" val="12506383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object 3"/>
          <p:cNvSpPr txBox="1"/>
          <p:nvPr/>
        </p:nvSpPr>
        <p:spPr>
          <a:xfrm>
            <a:off x="457200" y="1371600"/>
            <a:ext cx="4685284" cy="3412473"/>
          </a:xfrm>
          <a:prstGeom prst="rect">
            <a:avLst/>
          </a:prstGeom>
        </p:spPr>
        <p:txBody>
          <a:bodyPr vert="horz" wrap="square" lIns="0" tIns="245110" rIns="0" bIns="0" rtlCol="0">
            <a:spAutoFit/>
          </a:bodyPr>
          <a:lstStyle/>
          <a:p>
            <a:pPr marL="355600" marR="5080" indent="-343535">
              <a:lnSpc>
                <a:spcPct val="100000"/>
              </a:lnSpc>
              <a:spcBef>
                <a:spcPts val="1025"/>
              </a:spcBef>
              <a:buClr>
                <a:srgbClr val="89D0D5"/>
              </a:buClr>
              <a:buSzPct val="80000"/>
              <a:buFont typeface="Wingdings 3"/>
              <a:buChar char=""/>
              <a:tabLst>
                <a:tab pos="355600" algn="l"/>
              </a:tabLst>
            </a:pPr>
            <a:endParaRPr lang="tr-TR" sz="2000" dirty="0">
              <a:solidFill>
                <a:srgbClr val="FFFFFF"/>
              </a:solidFill>
              <a:latin typeface="Century Gothic"/>
              <a:cs typeface="Century Gothic"/>
            </a:endParaRPr>
          </a:p>
          <a:p>
            <a:pPr marL="355600" marR="5080" indent="-343535">
              <a:lnSpc>
                <a:spcPct val="100000"/>
              </a:lnSpc>
              <a:spcBef>
                <a:spcPts val="1025"/>
              </a:spcBef>
              <a:buClr>
                <a:srgbClr val="89D0D5"/>
              </a:buClr>
              <a:buSzPct val="80000"/>
              <a:buFont typeface="Wingdings 3"/>
              <a:buChar char=""/>
              <a:tabLst>
                <a:tab pos="355600" algn="l"/>
              </a:tabLst>
            </a:pPr>
            <a:endParaRPr lang="tr-TR" sz="3200" dirty="0">
              <a:solidFill>
                <a:srgbClr val="FFFFFF"/>
              </a:solidFill>
              <a:latin typeface="Century Gothic"/>
              <a:cs typeface="Century Gothic"/>
            </a:endParaRPr>
          </a:p>
          <a:p>
            <a:pPr marL="355600" marR="5080" indent="-343535">
              <a:spcBef>
                <a:spcPts val="1025"/>
              </a:spcBef>
              <a:buClr>
                <a:srgbClr val="89D0D5"/>
              </a:buClr>
              <a:buSzPct val="80000"/>
              <a:buFont typeface="Wingdings 3"/>
              <a:buChar char=""/>
              <a:tabLst>
                <a:tab pos="355600" algn="l"/>
              </a:tabLst>
            </a:pPr>
            <a:r>
              <a:rPr lang="tr-TR" sz="2800" dirty="0" err="1" smtClean="0">
                <a:solidFill>
                  <a:schemeClr val="tx1"/>
                </a:solidFill>
                <a:latin typeface="Century Gothic"/>
                <a:cs typeface="Century Gothic"/>
              </a:rPr>
              <a:t>Prodrom</a:t>
            </a:r>
            <a:r>
              <a:rPr lang="tr-TR" sz="2800" dirty="0" smtClean="0">
                <a:solidFill>
                  <a:schemeClr val="tx1"/>
                </a:solidFill>
                <a:latin typeface="Century Gothic"/>
                <a:cs typeface="Century Gothic"/>
              </a:rPr>
              <a:t> dönemi</a:t>
            </a:r>
            <a:endParaRPr lang="tr-TR" sz="2800" dirty="0">
              <a:solidFill>
                <a:schemeClr val="tx1"/>
              </a:solidFill>
              <a:latin typeface="Century Gothic"/>
              <a:cs typeface="Century Gothic"/>
            </a:endParaRPr>
          </a:p>
          <a:p>
            <a:pPr marL="355600" marR="5080" indent="-343535">
              <a:spcBef>
                <a:spcPts val="1025"/>
              </a:spcBef>
              <a:buClr>
                <a:srgbClr val="89D0D5"/>
              </a:buClr>
              <a:buSzPct val="80000"/>
              <a:buFont typeface="Wingdings 3"/>
              <a:buChar char=""/>
              <a:tabLst>
                <a:tab pos="355600" algn="l"/>
              </a:tabLst>
            </a:pPr>
            <a:r>
              <a:rPr lang="tr-TR" sz="2800" dirty="0" err="1" smtClean="0">
                <a:solidFill>
                  <a:schemeClr val="tx1"/>
                </a:solidFill>
                <a:latin typeface="Century Gothic"/>
                <a:cs typeface="Century Gothic"/>
              </a:rPr>
              <a:t>Aura</a:t>
            </a:r>
            <a:r>
              <a:rPr lang="tr-TR" sz="2800" dirty="0" smtClean="0">
                <a:solidFill>
                  <a:schemeClr val="tx1"/>
                </a:solidFill>
                <a:latin typeface="Century Gothic"/>
                <a:cs typeface="Century Gothic"/>
              </a:rPr>
              <a:t> dönemi</a:t>
            </a:r>
            <a:endParaRPr lang="tr-TR" sz="2800" dirty="0">
              <a:solidFill>
                <a:schemeClr val="tx1"/>
              </a:solidFill>
              <a:latin typeface="Century Gothic"/>
              <a:cs typeface="Century Gothic"/>
            </a:endParaRPr>
          </a:p>
          <a:p>
            <a:pPr marL="355600" marR="5080" indent="-343535">
              <a:lnSpc>
                <a:spcPct val="100000"/>
              </a:lnSpc>
              <a:spcBef>
                <a:spcPts val="1025"/>
              </a:spcBef>
              <a:buClr>
                <a:srgbClr val="89D0D5"/>
              </a:buClr>
              <a:buSzPct val="80000"/>
              <a:buFont typeface="Wingdings 3"/>
              <a:buChar char=""/>
              <a:tabLst>
                <a:tab pos="355600" algn="l"/>
              </a:tabLst>
            </a:pPr>
            <a:r>
              <a:rPr lang="tr-TR" sz="2800" dirty="0" smtClean="0">
                <a:solidFill>
                  <a:schemeClr val="tx1"/>
                </a:solidFill>
                <a:latin typeface="Century Gothic"/>
                <a:cs typeface="Century Gothic"/>
              </a:rPr>
              <a:t>Ağrı dönemi</a:t>
            </a:r>
            <a:endParaRPr lang="tr-TR" sz="2000" dirty="0">
              <a:latin typeface="Century Gothic"/>
              <a:cs typeface="Century Gothic"/>
            </a:endParaRPr>
          </a:p>
          <a:p>
            <a:pPr marL="355600" marR="5080" indent="-343535">
              <a:lnSpc>
                <a:spcPct val="100000"/>
              </a:lnSpc>
              <a:spcBef>
                <a:spcPts val="1025"/>
              </a:spcBef>
              <a:buClr>
                <a:srgbClr val="89D0D5"/>
              </a:buClr>
              <a:buSzPct val="80000"/>
              <a:buFont typeface="Wingdings 3"/>
              <a:buChar char=""/>
              <a:tabLst>
                <a:tab pos="355600" algn="l"/>
              </a:tabLst>
            </a:pPr>
            <a:r>
              <a:rPr lang="tr-TR" sz="2800" dirty="0" err="1" smtClean="0">
                <a:solidFill>
                  <a:schemeClr val="tx1"/>
                </a:solidFill>
                <a:latin typeface="Century Gothic"/>
                <a:cs typeface="Century Gothic"/>
              </a:rPr>
              <a:t>Postdrom</a:t>
            </a:r>
            <a:r>
              <a:rPr lang="tr-TR" sz="2800" dirty="0" smtClean="0">
                <a:solidFill>
                  <a:schemeClr val="tx1"/>
                </a:solidFill>
                <a:latin typeface="Century Gothic"/>
                <a:cs typeface="Century Gothic"/>
              </a:rPr>
              <a:t> dönemi</a:t>
            </a:r>
            <a:endParaRPr lang="tr-TR" sz="3600" dirty="0">
              <a:solidFill>
                <a:schemeClr val="tx1"/>
              </a:solidFill>
              <a:latin typeface="Century Gothic"/>
              <a:cs typeface="Century Gothic"/>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7649" y="1676400"/>
            <a:ext cx="8120063" cy="4191000"/>
          </a:xfrm>
          <a:prstGeom prst="rect">
            <a:avLst/>
          </a:prstGeom>
        </p:spPr>
      </p:pic>
    </p:spTree>
    <p:extLst>
      <p:ext uri="{BB962C8B-B14F-4D97-AF65-F5344CB8AC3E}">
        <p14:creationId xmlns:p14="http://schemas.microsoft.com/office/powerpoint/2010/main" val="100918364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8" name="object 2"/>
          <p:cNvSpPr txBox="1">
            <a:spLocks noGrp="1"/>
          </p:cNvSpPr>
          <p:nvPr>
            <p:ph type="title"/>
          </p:nvPr>
        </p:nvSpPr>
        <p:spPr>
          <a:xfrm>
            <a:off x="499363" y="457200"/>
            <a:ext cx="8573135" cy="512953"/>
          </a:xfrm>
          <a:prstGeom prst="rect">
            <a:avLst/>
          </a:prstGeom>
        </p:spPr>
        <p:txBody>
          <a:bodyPr vert="horz" wrap="square" lIns="0" tIns="26670" rIns="0" bIns="0" rtlCol="0">
            <a:spAutoFit/>
          </a:bodyPr>
          <a:lstStyle/>
          <a:p>
            <a:pPr marL="12700" marR="5080">
              <a:lnSpc>
                <a:spcPts val="3829"/>
              </a:lnSpc>
              <a:spcBef>
                <a:spcPts val="210"/>
              </a:spcBef>
            </a:pPr>
            <a:r>
              <a:rPr lang="tr-TR" sz="3200" spc="-30" dirty="0" smtClean="0">
                <a:solidFill>
                  <a:schemeClr val="tx1"/>
                </a:solidFill>
              </a:rPr>
              <a:t>Migren Tedavisi</a:t>
            </a:r>
            <a:r>
              <a:rPr sz="3200" spc="-30" dirty="0" smtClean="0">
                <a:solidFill>
                  <a:schemeClr val="tx1"/>
                </a:solidFill>
              </a:rPr>
              <a:t>            </a:t>
            </a:r>
            <a:endParaRPr sz="3200" dirty="0">
              <a:solidFill>
                <a:schemeClr val="tx1"/>
              </a:solidFill>
            </a:endParaRPr>
          </a:p>
        </p:txBody>
      </p:sp>
      <p:sp>
        <p:nvSpPr>
          <p:cNvPr id="2" name="Metin kutusu 1"/>
          <p:cNvSpPr txBox="1"/>
          <p:nvPr/>
        </p:nvSpPr>
        <p:spPr>
          <a:xfrm>
            <a:off x="499363" y="1295400"/>
            <a:ext cx="11387837" cy="5355312"/>
          </a:xfrm>
          <a:prstGeom prst="rect">
            <a:avLst/>
          </a:prstGeom>
          <a:noFill/>
        </p:spPr>
        <p:txBody>
          <a:bodyPr wrap="square" rtlCol="0">
            <a:spAutoFit/>
          </a:bodyPr>
          <a:lstStyle/>
          <a:p>
            <a:pPr marL="285750" indent="-285750">
              <a:buFont typeface="Wingdings" panose="05000000000000000000" pitchFamily="2" charset="2"/>
              <a:buChar char="Ø"/>
            </a:pPr>
            <a:r>
              <a:rPr lang="tr-TR" sz="2800" b="1" dirty="0" smtClean="0">
                <a:solidFill>
                  <a:schemeClr val="tx1"/>
                </a:solidFill>
                <a:latin typeface="Century Gothic" panose="020B0502020202020204" pitchFamily="34" charset="0"/>
              </a:rPr>
              <a:t>Migren nedeniyle hastaların hayat kalitesi belirgin derecede düşer, atakların tedavi edilmesi çoğunlukla gereklidir. </a:t>
            </a:r>
          </a:p>
          <a:p>
            <a:endParaRPr lang="tr-TR" sz="2800" b="1" dirty="0" smtClean="0">
              <a:solidFill>
                <a:schemeClr val="tx1"/>
              </a:solidFill>
              <a:latin typeface="Century Gothic" panose="020B0502020202020204" pitchFamily="34" charset="0"/>
            </a:endParaRPr>
          </a:p>
          <a:p>
            <a:pPr marL="285750" indent="-285750">
              <a:buFont typeface="Wingdings" panose="05000000000000000000" pitchFamily="2" charset="2"/>
              <a:buChar char="Ø"/>
            </a:pPr>
            <a:r>
              <a:rPr lang="tr-TR" sz="2800" b="1" dirty="0" smtClean="0">
                <a:solidFill>
                  <a:schemeClr val="tx1"/>
                </a:solidFill>
                <a:latin typeface="Century Gothic" panose="020B0502020202020204" pitchFamily="34" charset="0"/>
              </a:rPr>
              <a:t>Ayrıca tablonun sıklığı ile birlikte düşünüldüğünde migren atağı sırasında hastanın işini yapamaz duruma gelmesi toplumsal anlamda da kayıplara yol açmaktadır. </a:t>
            </a:r>
          </a:p>
          <a:p>
            <a:endParaRPr lang="tr-TR" sz="2800" b="1" dirty="0" smtClean="0">
              <a:solidFill>
                <a:schemeClr val="tx1"/>
              </a:solidFill>
              <a:latin typeface="Century Gothic" panose="020B0502020202020204" pitchFamily="34" charset="0"/>
            </a:endParaRPr>
          </a:p>
          <a:p>
            <a:pPr marL="285750" indent="-285750">
              <a:buFont typeface="Wingdings" panose="05000000000000000000" pitchFamily="2" charset="2"/>
              <a:buChar char="Ø"/>
            </a:pPr>
            <a:r>
              <a:rPr lang="tr-TR" sz="2800" b="1" dirty="0" smtClean="0">
                <a:solidFill>
                  <a:schemeClr val="tx1"/>
                </a:solidFill>
                <a:latin typeface="Century Gothic" panose="020B0502020202020204" pitchFamily="34" charset="0"/>
              </a:rPr>
              <a:t>Migren tanısı koyulduktan sonra hastaya migrenin hayatı tehdit eden bir beyin hastalığı olmadığı ve tedavisinin belli bir düzene göre ve hekimle işbirliği içinde yapılması gerektiği açıklanmalıdır. </a:t>
            </a:r>
          </a:p>
          <a:p>
            <a:pPr marL="285750" indent="-285750">
              <a:buFont typeface="Wingdings" panose="05000000000000000000" pitchFamily="2" charset="2"/>
              <a:buChar char="Ø"/>
            </a:pPr>
            <a:endParaRPr lang="tr-TR" b="1" dirty="0" smtClean="0">
              <a:solidFill>
                <a:schemeClr val="tx1"/>
              </a:solidFill>
              <a:latin typeface="Century Gothic" panose="020B0502020202020204" pitchFamily="34" charset="0"/>
            </a:endParaRPr>
          </a:p>
          <a:p>
            <a:endParaRPr lang="tr-TR" sz="1600" b="1" dirty="0" smtClean="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7979608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8" name="object 2"/>
          <p:cNvSpPr txBox="1">
            <a:spLocks noGrp="1"/>
          </p:cNvSpPr>
          <p:nvPr>
            <p:ph type="title"/>
          </p:nvPr>
        </p:nvSpPr>
        <p:spPr>
          <a:xfrm>
            <a:off x="499363" y="457200"/>
            <a:ext cx="8573135" cy="512953"/>
          </a:xfrm>
          <a:prstGeom prst="rect">
            <a:avLst/>
          </a:prstGeom>
        </p:spPr>
        <p:txBody>
          <a:bodyPr vert="horz" wrap="square" lIns="0" tIns="26670" rIns="0" bIns="0" rtlCol="0">
            <a:spAutoFit/>
          </a:bodyPr>
          <a:lstStyle/>
          <a:p>
            <a:pPr marL="12700" marR="5080">
              <a:lnSpc>
                <a:spcPts val="3829"/>
              </a:lnSpc>
              <a:spcBef>
                <a:spcPts val="210"/>
              </a:spcBef>
            </a:pPr>
            <a:r>
              <a:rPr lang="tr-TR" sz="3200" spc="-30" dirty="0" smtClean="0">
                <a:solidFill>
                  <a:schemeClr val="tx1"/>
                </a:solidFill>
              </a:rPr>
              <a:t>Migren Tedavisi</a:t>
            </a:r>
            <a:r>
              <a:rPr sz="3200" spc="-30" dirty="0" smtClean="0">
                <a:solidFill>
                  <a:schemeClr val="tx1"/>
                </a:solidFill>
              </a:rPr>
              <a:t>            </a:t>
            </a:r>
            <a:endParaRPr sz="3200" dirty="0">
              <a:solidFill>
                <a:schemeClr val="tx1"/>
              </a:solidFill>
            </a:endParaRPr>
          </a:p>
        </p:txBody>
      </p:sp>
      <p:sp>
        <p:nvSpPr>
          <p:cNvPr id="2" name="Metin kutusu 1"/>
          <p:cNvSpPr txBox="1"/>
          <p:nvPr/>
        </p:nvSpPr>
        <p:spPr>
          <a:xfrm>
            <a:off x="499363" y="970153"/>
            <a:ext cx="11387837" cy="6155531"/>
          </a:xfrm>
          <a:prstGeom prst="rect">
            <a:avLst/>
          </a:prstGeom>
          <a:noFill/>
        </p:spPr>
        <p:txBody>
          <a:bodyPr wrap="square" rtlCol="0">
            <a:spAutoFit/>
          </a:bodyPr>
          <a:lstStyle/>
          <a:p>
            <a:endParaRPr lang="tr-TR" b="1" dirty="0" smtClean="0">
              <a:solidFill>
                <a:schemeClr val="tx1"/>
              </a:solidFill>
              <a:latin typeface="Century Gothic" panose="020B0502020202020204" pitchFamily="34" charset="0"/>
            </a:endParaRPr>
          </a:p>
          <a:p>
            <a:pPr marL="285750" indent="-285750">
              <a:buFont typeface="Wingdings" panose="05000000000000000000" pitchFamily="2" charset="2"/>
              <a:buChar char="Ø"/>
            </a:pPr>
            <a:r>
              <a:rPr lang="tr-TR" sz="2400" b="1" dirty="0" smtClean="0">
                <a:solidFill>
                  <a:schemeClr val="tx1"/>
                </a:solidFill>
                <a:latin typeface="Century Gothic" panose="020B0502020202020204" pitchFamily="34" charset="0"/>
              </a:rPr>
              <a:t>Son yıllarda yapılan epidemiyolojik çalışmalar özellikle </a:t>
            </a:r>
            <a:r>
              <a:rPr lang="tr-TR" sz="2400" b="1" dirty="0" err="1" smtClean="0">
                <a:solidFill>
                  <a:schemeClr val="tx1"/>
                </a:solidFill>
                <a:latin typeface="Century Gothic" panose="020B0502020202020204" pitchFamily="34" charset="0"/>
              </a:rPr>
              <a:t>auralı</a:t>
            </a:r>
            <a:r>
              <a:rPr lang="tr-TR" sz="2400" b="1" dirty="0" smtClean="0">
                <a:solidFill>
                  <a:schemeClr val="tx1"/>
                </a:solidFill>
                <a:latin typeface="Century Gothic" panose="020B0502020202020204" pitchFamily="34" charset="0"/>
              </a:rPr>
              <a:t> migrenin 45 yaş altı kadınlarda artmış bir </a:t>
            </a:r>
            <a:r>
              <a:rPr lang="tr-TR" sz="2400" b="1" dirty="0" err="1" smtClean="0">
                <a:solidFill>
                  <a:schemeClr val="tx1"/>
                </a:solidFill>
                <a:latin typeface="Century Gothic" panose="020B0502020202020204" pitchFamily="34" charset="0"/>
              </a:rPr>
              <a:t>iskemi</a:t>
            </a:r>
            <a:r>
              <a:rPr lang="tr-TR" sz="2400" b="1" dirty="0" smtClean="0">
                <a:solidFill>
                  <a:schemeClr val="tx1"/>
                </a:solidFill>
                <a:latin typeface="Century Gothic" panose="020B0502020202020204" pitchFamily="34" charset="0"/>
              </a:rPr>
              <a:t> riski (3,8-6,2 kat) yarattığını göstermiştir. Bu durum sigara ve diğer risk faktörleri bulunduğunda artmaktadır ve bu nedenle hastalar bilgilendirilmelidir. </a:t>
            </a:r>
          </a:p>
          <a:p>
            <a:pPr marL="285750" indent="-285750">
              <a:buFont typeface="Wingdings" panose="05000000000000000000" pitchFamily="2" charset="2"/>
              <a:buChar char="Ø"/>
            </a:pPr>
            <a:endParaRPr lang="tr-TR" sz="2400" b="1" dirty="0" smtClean="0">
              <a:solidFill>
                <a:schemeClr val="tx1"/>
              </a:solidFill>
              <a:latin typeface="Century Gothic" panose="020B0502020202020204" pitchFamily="34" charset="0"/>
            </a:endParaRPr>
          </a:p>
          <a:p>
            <a:pPr marL="285750" indent="-285750">
              <a:buFont typeface="Wingdings" panose="05000000000000000000" pitchFamily="2" charset="2"/>
              <a:buChar char="Ø"/>
            </a:pPr>
            <a:r>
              <a:rPr lang="tr-TR" sz="2400" b="1" dirty="0" smtClean="0">
                <a:solidFill>
                  <a:schemeClr val="tx1"/>
                </a:solidFill>
                <a:latin typeface="Century Gothic" panose="020B0502020202020204" pitchFamily="34" charset="0"/>
              </a:rPr>
              <a:t>Migrenli olgularda sessiz </a:t>
            </a:r>
            <a:r>
              <a:rPr lang="tr-TR" sz="2400" b="1" dirty="0" err="1" smtClean="0">
                <a:solidFill>
                  <a:schemeClr val="tx1"/>
                </a:solidFill>
                <a:latin typeface="Century Gothic" panose="020B0502020202020204" pitchFamily="34" charset="0"/>
              </a:rPr>
              <a:t>infarktların</a:t>
            </a:r>
            <a:r>
              <a:rPr lang="tr-TR" sz="2400" b="1" dirty="0" smtClean="0">
                <a:solidFill>
                  <a:schemeClr val="tx1"/>
                </a:solidFill>
                <a:latin typeface="Century Gothic" panose="020B0502020202020204" pitchFamily="34" charset="0"/>
              </a:rPr>
              <a:t> ve sessiz ak akmadde lezyonlarının da artmış olduğu gösterilmiştir </a:t>
            </a:r>
          </a:p>
          <a:p>
            <a:pPr marL="285750" indent="-285750">
              <a:buFont typeface="Wingdings" panose="05000000000000000000" pitchFamily="2" charset="2"/>
              <a:buChar char="Ø"/>
            </a:pPr>
            <a:endParaRPr lang="tr-TR" sz="2400" b="1" dirty="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tr-TR" sz="2400" b="1" dirty="0" smtClean="0">
              <a:solidFill>
                <a:schemeClr val="tx1"/>
              </a:solidFill>
              <a:latin typeface="Century Gothic" panose="020B0502020202020204" pitchFamily="34" charset="0"/>
            </a:endParaRPr>
          </a:p>
          <a:p>
            <a:pPr marL="285750" indent="-285750">
              <a:buFont typeface="Wingdings" panose="05000000000000000000" pitchFamily="2" charset="2"/>
              <a:buChar char="Ø"/>
            </a:pPr>
            <a:r>
              <a:rPr lang="tr-TR" sz="2400" b="1" dirty="0" smtClean="0">
                <a:solidFill>
                  <a:schemeClr val="tx1"/>
                </a:solidFill>
                <a:latin typeface="Century Gothic" panose="020B0502020202020204" pitchFamily="34" charset="0"/>
              </a:rPr>
              <a:t>Karanlık ve sakin bir odada, buz paketi koyarak dinlenmek ağrının giderilmesini kolaylaştırır. Eğer uyunabilirse genellikle hasta ağrıdan kurtulmuş olarak uyanır. </a:t>
            </a:r>
          </a:p>
          <a:p>
            <a:pPr marL="285750" indent="-285750">
              <a:buFont typeface="Wingdings" panose="05000000000000000000" pitchFamily="2" charset="2"/>
              <a:buChar char="Ø"/>
            </a:pPr>
            <a:r>
              <a:rPr lang="tr-TR" sz="2400" b="1" dirty="0" smtClean="0">
                <a:solidFill>
                  <a:schemeClr val="tx1"/>
                </a:solidFill>
                <a:latin typeface="Century Gothic" panose="020B0502020202020204" pitchFamily="34" charset="0"/>
              </a:rPr>
              <a:t>Hastalığı tetikleyen faktörlerden kaçınma, öğün atlamama, uyku saatlerinin düzenli olmasının sağlaması gibi bazı basit tedbirlerle ağrının sıklığı azaltılabilir.</a:t>
            </a:r>
          </a:p>
          <a:p>
            <a:endParaRPr lang="tr-TR" sz="1600" b="1" dirty="0" smtClean="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0491814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8" name="object 2"/>
          <p:cNvSpPr txBox="1">
            <a:spLocks noGrp="1"/>
          </p:cNvSpPr>
          <p:nvPr>
            <p:ph type="title"/>
          </p:nvPr>
        </p:nvSpPr>
        <p:spPr>
          <a:xfrm>
            <a:off x="499363" y="457200"/>
            <a:ext cx="8573135" cy="514243"/>
          </a:xfrm>
          <a:prstGeom prst="rect">
            <a:avLst/>
          </a:prstGeom>
        </p:spPr>
        <p:txBody>
          <a:bodyPr vert="horz" wrap="square" lIns="0" tIns="26670" rIns="0" bIns="0" rtlCol="0">
            <a:spAutoFit/>
          </a:bodyPr>
          <a:lstStyle/>
          <a:p>
            <a:pPr marL="12700" marR="5080">
              <a:lnSpc>
                <a:spcPts val="3829"/>
              </a:lnSpc>
              <a:spcBef>
                <a:spcPts val="210"/>
              </a:spcBef>
            </a:pPr>
            <a:r>
              <a:rPr lang="tr-TR" sz="3200" spc="-30" dirty="0" smtClean="0">
                <a:solidFill>
                  <a:schemeClr val="tx1"/>
                </a:solidFill>
              </a:rPr>
              <a:t>Migrenin İlaçla Tedavisi</a:t>
            </a:r>
            <a:endParaRPr sz="3200" dirty="0">
              <a:solidFill>
                <a:schemeClr val="tx1"/>
              </a:solidFill>
            </a:endParaRPr>
          </a:p>
        </p:txBody>
      </p:sp>
      <p:sp>
        <p:nvSpPr>
          <p:cNvPr id="2" name="Metin kutusu 1"/>
          <p:cNvSpPr txBox="1"/>
          <p:nvPr/>
        </p:nvSpPr>
        <p:spPr>
          <a:xfrm>
            <a:off x="499363" y="1295400"/>
            <a:ext cx="11387837" cy="5170646"/>
          </a:xfrm>
          <a:prstGeom prst="rect">
            <a:avLst/>
          </a:prstGeom>
          <a:noFill/>
        </p:spPr>
        <p:txBody>
          <a:bodyPr wrap="square" rtlCol="0">
            <a:spAutoFit/>
          </a:bodyPr>
          <a:lstStyle/>
          <a:p>
            <a:pPr marL="285750" indent="-285750">
              <a:buFont typeface="Wingdings" panose="05000000000000000000" pitchFamily="2" charset="2"/>
              <a:buChar char="Ø"/>
            </a:pPr>
            <a:r>
              <a:rPr lang="tr-TR" sz="3000" b="1" dirty="0">
                <a:solidFill>
                  <a:schemeClr val="tx1"/>
                </a:solidFill>
                <a:latin typeface="Century Gothic" panose="020B0502020202020204" pitchFamily="34" charset="0"/>
              </a:rPr>
              <a:t>Migrende ilaç tedavisi ataklardan korunmaya yönelik “</a:t>
            </a:r>
            <a:r>
              <a:rPr lang="tr-TR" sz="3000" b="1" i="1" dirty="0" err="1" smtClean="0">
                <a:solidFill>
                  <a:schemeClr val="tx1"/>
                </a:solidFill>
                <a:latin typeface="Century Gothic" panose="020B0502020202020204" pitchFamily="34" charset="0"/>
              </a:rPr>
              <a:t>profilaktik</a:t>
            </a:r>
            <a:r>
              <a:rPr lang="tr-TR" sz="3000" b="1" i="1" dirty="0" smtClean="0">
                <a:solidFill>
                  <a:schemeClr val="tx1"/>
                </a:solidFill>
                <a:latin typeface="Century Gothic" panose="020B0502020202020204" pitchFamily="34" charset="0"/>
              </a:rPr>
              <a:t> tedavi</a:t>
            </a:r>
            <a:r>
              <a:rPr lang="tr-TR" sz="3000" b="1" dirty="0" smtClean="0">
                <a:solidFill>
                  <a:schemeClr val="tx1"/>
                </a:solidFill>
                <a:latin typeface="Century Gothic" panose="020B0502020202020204" pitchFamily="34" charset="0"/>
              </a:rPr>
              <a:t>” ve </a:t>
            </a:r>
            <a:r>
              <a:rPr lang="tr-TR" sz="3000" b="1" dirty="0">
                <a:solidFill>
                  <a:schemeClr val="tx1"/>
                </a:solidFill>
                <a:latin typeface="Century Gothic" panose="020B0502020202020204" pitchFamily="34" charset="0"/>
              </a:rPr>
              <a:t>atağın ağrı, bulantı, kusma gibi yakınmalarının giderilmesine yönelik “</a:t>
            </a:r>
            <a:r>
              <a:rPr lang="tr-TR" sz="3000" b="1" i="1" dirty="0">
                <a:solidFill>
                  <a:schemeClr val="tx1"/>
                </a:solidFill>
                <a:latin typeface="Century Gothic" panose="020B0502020202020204" pitchFamily="34" charset="0"/>
              </a:rPr>
              <a:t>atak </a:t>
            </a:r>
            <a:r>
              <a:rPr lang="tr-TR" sz="3000" b="1" i="1" dirty="0" smtClean="0">
                <a:solidFill>
                  <a:schemeClr val="tx1"/>
                </a:solidFill>
                <a:latin typeface="Century Gothic" panose="020B0502020202020204" pitchFamily="34" charset="0"/>
              </a:rPr>
              <a:t>tedavisi</a:t>
            </a:r>
            <a:r>
              <a:rPr lang="tr-TR" sz="3000" b="1" dirty="0">
                <a:solidFill>
                  <a:schemeClr val="tx1"/>
                </a:solidFill>
                <a:latin typeface="Century Gothic" panose="020B0502020202020204" pitchFamily="34" charset="0"/>
              </a:rPr>
              <a:t>” olarak iki şekilde yapılır</a:t>
            </a:r>
            <a:r>
              <a:rPr lang="tr-TR" sz="3000" b="1" dirty="0" smtClean="0">
                <a:solidFill>
                  <a:schemeClr val="tx1"/>
                </a:solidFill>
                <a:latin typeface="Century Gothic" panose="020B0502020202020204" pitchFamily="34" charset="0"/>
              </a:rPr>
              <a:t>.</a:t>
            </a:r>
          </a:p>
          <a:p>
            <a:r>
              <a:rPr lang="tr-TR" sz="3000" b="1" dirty="0" smtClean="0">
                <a:solidFill>
                  <a:schemeClr val="tx1"/>
                </a:solidFill>
                <a:latin typeface="Century Gothic" panose="020B0502020202020204" pitchFamily="34" charset="0"/>
              </a:rPr>
              <a:t> </a:t>
            </a:r>
          </a:p>
          <a:p>
            <a:pPr marL="285750" indent="-285750">
              <a:buFont typeface="Wingdings" panose="05000000000000000000" pitchFamily="2" charset="2"/>
              <a:buChar char="Ø"/>
            </a:pPr>
            <a:r>
              <a:rPr lang="tr-TR" sz="3000" b="1" dirty="0" err="1" smtClean="0">
                <a:solidFill>
                  <a:schemeClr val="tx1"/>
                </a:solidFill>
                <a:latin typeface="Century Gothic" panose="020B0502020202020204" pitchFamily="34" charset="0"/>
              </a:rPr>
              <a:t>Profilaktik</a:t>
            </a:r>
            <a:r>
              <a:rPr lang="tr-TR" sz="3000" b="1" dirty="0" smtClean="0">
                <a:solidFill>
                  <a:schemeClr val="tx1"/>
                </a:solidFill>
                <a:latin typeface="Century Gothic" panose="020B0502020202020204" pitchFamily="34" charset="0"/>
              </a:rPr>
              <a:t> </a:t>
            </a:r>
            <a:r>
              <a:rPr lang="tr-TR" sz="3000" b="1" dirty="0">
                <a:solidFill>
                  <a:schemeClr val="tx1"/>
                </a:solidFill>
                <a:latin typeface="Century Gothic" panose="020B0502020202020204" pitchFamily="34" charset="0"/>
              </a:rPr>
              <a:t>tedavi belirli bir süre boyunca düzenli ilaç kullanarak ağrı sıklığını ve şiddetini azaltılmaya yöneliktir</a:t>
            </a:r>
            <a:r>
              <a:rPr lang="tr-TR" sz="3000" b="1" dirty="0" smtClean="0">
                <a:solidFill>
                  <a:schemeClr val="tx1"/>
                </a:solidFill>
                <a:latin typeface="Century Gothic" panose="020B0502020202020204" pitchFamily="34" charset="0"/>
              </a:rPr>
              <a:t>.</a:t>
            </a:r>
          </a:p>
          <a:p>
            <a:endParaRPr lang="tr-TR" sz="3000" b="1" dirty="0" smtClean="0">
              <a:solidFill>
                <a:schemeClr val="tx1"/>
              </a:solidFill>
              <a:latin typeface="Century Gothic" panose="020B0502020202020204" pitchFamily="34" charset="0"/>
            </a:endParaRPr>
          </a:p>
          <a:p>
            <a:pPr marL="285750" indent="-285750">
              <a:buFont typeface="Wingdings" panose="05000000000000000000" pitchFamily="2" charset="2"/>
              <a:buChar char="Ø"/>
            </a:pPr>
            <a:r>
              <a:rPr lang="tr-TR" sz="3000" b="1" dirty="0" smtClean="0">
                <a:solidFill>
                  <a:schemeClr val="tx1"/>
                </a:solidFill>
                <a:latin typeface="Century Gothic" panose="020B0502020202020204" pitchFamily="34" charset="0"/>
              </a:rPr>
              <a:t>Migren </a:t>
            </a:r>
            <a:r>
              <a:rPr lang="tr-TR" sz="3000" b="1" dirty="0">
                <a:solidFill>
                  <a:schemeClr val="tx1"/>
                </a:solidFill>
                <a:latin typeface="Century Gothic" panose="020B0502020202020204" pitchFamily="34" charset="0"/>
              </a:rPr>
              <a:t>tedavisi herkese aynı şablonun uygulanmadığı, her hastaya özel olarak karar verilmesi gereken bir tedavi şeklidir.</a:t>
            </a:r>
            <a:endParaRPr lang="tr-TR" sz="3000" b="1" dirty="0" smtClean="0">
              <a:solidFill>
                <a:schemeClr val="tx1"/>
              </a:solidFill>
              <a:latin typeface="Century Gothic" panose="020B0502020202020204" pitchFamily="34" charset="0"/>
            </a:endParaRPr>
          </a:p>
        </p:txBody>
      </p:sp>
    </p:spTree>
    <p:extLst>
      <p:ext uri="{BB962C8B-B14F-4D97-AF65-F5344CB8AC3E}">
        <p14:creationId xmlns:p14="http://schemas.microsoft.com/office/powerpoint/2010/main" val="2518590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object 3"/>
          <p:cNvSpPr txBox="1"/>
          <p:nvPr/>
        </p:nvSpPr>
        <p:spPr>
          <a:xfrm>
            <a:off x="609600" y="381000"/>
            <a:ext cx="9121140" cy="5069336"/>
          </a:xfrm>
          <a:prstGeom prst="rect">
            <a:avLst/>
          </a:prstGeom>
        </p:spPr>
        <p:txBody>
          <a:bodyPr vert="horz" wrap="square" lIns="0" tIns="245110" rIns="0" bIns="0" rtlCol="0">
            <a:spAutoFit/>
          </a:bodyPr>
          <a:lstStyle/>
          <a:p>
            <a:pPr marL="12700">
              <a:lnSpc>
                <a:spcPct val="100000"/>
              </a:lnSpc>
              <a:spcBef>
                <a:spcPts val="980"/>
              </a:spcBef>
            </a:pPr>
            <a:r>
              <a:rPr sz="3600" b="1" dirty="0" err="1">
                <a:solidFill>
                  <a:schemeClr val="tx1"/>
                </a:solidFill>
                <a:latin typeface="Century Gothic"/>
                <a:cs typeface="Century Gothic"/>
              </a:rPr>
              <a:t>Baş</a:t>
            </a:r>
            <a:r>
              <a:rPr sz="3600" b="1" dirty="0">
                <a:solidFill>
                  <a:schemeClr val="tx1"/>
                </a:solidFill>
                <a:latin typeface="Century Gothic"/>
                <a:cs typeface="Century Gothic"/>
              </a:rPr>
              <a:t> </a:t>
            </a:r>
            <a:r>
              <a:rPr sz="3600" b="1" spc="-10" dirty="0">
                <a:solidFill>
                  <a:schemeClr val="tx1"/>
                </a:solidFill>
                <a:latin typeface="Century Gothic"/>
                <a:cs typeface="Century Gothic"/>
              </a:rPr>
              <a:t>Ağrısı</a:t>
            </a:r>
            <a:endParaRPr sz="3600" dirty="0">
              <a:solidFill>
                <a:schemeClr val="tx1"/>
              </a:solidFill>
              <a:latin typeface="Century Gothic"/>
              <a:cs typeface="Century Gothic"/>
            </a:endParaRPr>
          </a:p>
          <a:p>
            <a:pPr marL="355600" indent="-342900">
              <a:lnSpc>
                <a:spcPct val="100000"/>
              </a:lnSpc>
              <a:spcBef>
                <a:spcPts val="1015"/>
              </a:spcBef>
              <a:buClr>
                <a:srgbClr val="89D0D5"/>
              </a:buClr>
              <a:buSzPct val="80000"/>
              <a:buFont typeface="Wingdings 3"/>
              <a:buChar char=""/>
              <a:tabLst>
                <a:tab pos="355600" algn="l"/>
              </a:tabLst>
            </a:pPr>
            <a:endParaRPr lang="tr-TR" sz="2000" dirty="0">
              <a:solidFill>
                <a:srgbClr val="FFFFFF"/>
              </a:solidFill>
              <a:latin typeface="Century Gothic"/>
              <a:cs typeface="Century Gothic"/>
            </a:endParaRPr>
          </a:p>
          <a:p>
            <a:pPr marL="355600" indent="-342900">
              <a:lnSpc>
                <a:spcPct val="100000"/>
              </a:lnSpc>
              <a:spcBef>
                <a:spcPts val="1015"/>
              </a:spcBef>
              <a:buClr>
                <a:srgbClr val="89D0D5"/>
              </a:buClr>
              <a:buSzPct val="80000"/>
              <a:buFont typeface="Wingdings 3"/>
              <a:buChar char=""/>
              <a:tabLst>
                <a:tab pos="355600" algn="l"/>
              </a:tabLst>
            </a:pPr>
            <a:r>
              <a:rPr sz="3200" dirty="0" err="1">
                <a:solidFill>
                  <a:schemeClr val="tx1"/>
                </a:solidFill>
                <a:latin typeface="Century Gothic"/>
                <a:cs typeface="Century Gothic"/>
              </a:rPr>
              <a:t>Beyin</a:t>
            </a:r>
            <a:r>
              <a:rPr sz="3200" spc="-40" dirty="0">
                <a:solidFill>
                  <a:schemeClr val="tx1"/>
                </a:solidFill>
                <a:latin typeface="Century Gothic"/>
                <a:cs typeface="Century Gothic"/>
              </a:rPr>
              <a:t> </a:t>
            </a:r>
            <a:r>
              <a:rPr sz="3200" dirty="0">
                <a:solidFill>
                  <a:schemeClr val="tx1"/>
                </a:solidFill>
                <a:latin typeface="Century Gothic"/>
                <a:cs typeface="Century Gothic"/>
              </a:rPr>
              <a:t>parankimi</a:t>
            </a:r>
            <a:r>
              <a:rPr sz="3200" spc="-65" dirty="0">
                <a:solidFill>
                  <a:schemeClr val="tx1"/>
                </a:solidFill>
                <a:latin typeface="Century Gothic"/>
                <a:cs typeface="Century Gothic"/>
              </a:rPr>
              <a:t> </a:t>
            </a:r>
            <a:r>
              <a:rPr sz="3200" dirty="0">
                <a:solidFill>
                  <a:schemeClr val="tx1"/>
                </a:solidFill>
                <a:latin typeface="Century Gothic"/>
                <a:cs typeface="Century Gothic"/>
              </a:rPr>
              <a:t>ağrıya</a:t>
            </a:r>
            <a:r>
              <a:rPr sz="3200" spc="-45" dirty="0">
                <a:solidFill>
                  <a:schemeClr val="tx1"/>
                </a:solidFill>
                <a:latin typeface="Century Gothic"/>
                <a:cs typeface="Century Gothic"/>
              </a:rPr>
              <a:t> </a:t>
            </a:r>
            <a:r>
              <a:rPr sz="3200" spc="-10" dirty="0">
                <a:solidFill>
                  <a:schemeClr val="tx1"/>
                </a:solidFill>
                <a:latin typeface="Century Gothic"/>
                <a:cs typeface="Century Gothic"/>
              </a:rPr>
              <a:t>duyarsız</a:t>
            </a:r>
            <a:endParaRPr sz="3200" dirty="0">
              <a:solidFill>
                <a:schemeClr val="tx1"/>
              </a:solidFill>
              <a:latin typeface="Century Gothic"/>
              <a:cs typeface="Century Gothic"/>
            </a:endParaRPr>
          </a:p>
          <a:p>
            <a:pPr marL="355600" marR="508634" indent="-343535">
              <a:lnSpc>
                <a:spcPct val="100000"/>
              </a:lnSpc>
              <a:spcBef>
                <a:spcPts val="1010"/>
              </a:spcBef>
              <a:buClr>
                <a:srgbClr val="89D0D5"/>
              </a:buClr>
              <a:buSzPct val="80000"/>
              <a:buFont typeface="Wingdings 3"/>
              <a:buChar char=""/>
              <a:tabLst>
                <a:tab pos="355600" algn="l"/>
              </a:tabLst>
            </a:pPr>
            <a:r>
              <a:rPr sz="3200" b="1" dirty="0">
                <a:solidFill>
                  <a:schemeClr val="tx1"/>
                </a:solidFill>
                <a:latin typeface="Century Gothic"/>
                <a:cs typeface="Century Gothic"/>
              </a:rPr>
              <a:t>Meninksler,</a:t>
            </a:r>
            <a:r>
              <a:rPr sz="3200" b="1" spc="-65" dirty="0">
                <a:solidFill>
                  <a:schemeClr val="tx1"/>
                </a:solidFill>
                <a:latin typeface="Century Gothic"/>
                <a:cs typeface="Century Gothic"/>
              </a:rPr>
              <a:t> </a:t>
            </a:r>
            <a:r>
              <a:rPr sz="3200" b="1" dirty="0">
                <a:solidFill>
                  <a:schemeClr val="tx1"/>
                </a:solidFill>
                <a:latin typeface="Century Gothic"/>
                <a:cs typeface="Century Gothic"/>
              </a:rPr>
              <a:t>vasküler</a:t>
            </a:r>
            <a:r>
              <a:rPr sz="3200" b="1" spc="-55" dirty="0">
                <a:solidFill>
                  <a:schemeClr val="tx1"/>
                </a:solidFill>
                <a:latin typeface="Century Gothic"/>
                <a:cs typeface="Century Gothic"/>
              </a:rPr>
              <a:t> </a:t>
            </a:r>
            <a:r>
              <a:rPr sz="3200" b="1" dirty="0">
                <a:solidFill>
                  <a:schemeClr val="tx1"/>
                </a:solidFill>
                <a:latin typeface="Century Gothic"/>
                <a:cs typeface="Century Gothic"/>
              </a:rPr>
              <a:t>yapılar,</a:t>
            </a:r>
            <a:r>
              <a:rPr sz="3200" b="1" spc="-30" dirty="0">
                <a:solidFill>
                  <a:schemeClr val="tx1"/>
                </a:solidFill>
                <a:latin typeface="Century Gothic"/>
                <a:cs typeface="Century Gothic"/>
              </a:rPr>
              <a:t> </a:t>
            </a:r>
            <a:r>
              <a:rPr sz="3200" b="1" dirty="0">
                <a:solidFill>
                  <a:schemeClr val="tx1"/>
                </a:solidFill>
                <a:latin typeface="Century Gothic"/>
                <a:cs typeface="Century Gothic"/>
              </a:rPr>
              <a:t>kafatası</a:t>
            </a:r>
            <a:r>
              <a:rPr sz="3200" b="1" spc="-25" dirty="0">
                <a:solidFill>
                  <a:schemeClr val="tx1"/>
                </a:solidFill>
                <a:latin typeface="Century Gothic"/>
                <a:cs typeface="Century Gothic"/>
              </a:rPr>
              <a:t> </a:t>
            </a:r>
            <a:r>
              <a:rPr sz="3200" b="1" dirty="0">
                <a:solidFill>
                  <a:schemeClr val="tx1"/>
                </a:solidFill>
                <a:latin typeface="Century Gothic"/>
                <a:cs typeface="Century Gothic"/>
              </a:rPr>
              <a:t>boşluklarını</a:t>
            </a:r>
            <a:r>
              <a:rPr sz="3200" b="1" spc="-60" dirty="0">
                <a:solidFill>
                  <a:schemeClr val="tx1"/>
                </a:solidFill>
                <a:latin typeface="Century Gothic"/>
                <a:cs typeface="Century Gothic"/>
              </a:rPr>
              <a:t> </a:t>
            </a:r>
            <a:r>
              <a:rPr sz="3200" b="1" dirty="0">
                <a:solidFill>
                  <a:schemeClr val="tx1"/>
                </a:solidFill>
                <a:latin typeface="Century Gothic"/>
                <a:cs typeface="Century Gothic"/>
              </a:rPr>
              <a:t>kaplayan</a:t>
            </a:r>
            <a:r>
              <a:rPr sz="3200" b="1" spc="-25" dirty="0">
                <a:solidFill>
                  <a:schemeClr val="tx1"/>
                </a:solidFill>
                <a:latin typeface="Century Gothic"/>
                <a:cs typeface="Century Gothic"/>
              </a:rPr>
              <a:t> </a:t>
            </a:r>
            <a:r>
              <a:rPr sz="3200" b="1" spc="-10" dirty="0">
                <a:solidFill>
                  <a:schemeClr val="tx1"/>
                </a:solidFill>
                <a:latin typeface="Century Gothic"/>
                <a:cs typeface="Century Gothic"/>
              </a:rPr>
              <a:t>dokular </a:t>
            </a:r>
            <a:r>
              <a:rPr sz="3200" b="1" dirty="0">
                <a:solidFill>
                  <a:schemeClr val="tx1"/>
                </a:solidFill>
                <a:latin typeface="Century Gothic"/>
                <a:cs typeface="Century Gothic"/>
              </a:rPr>
              <a:t>ağrıya</a:t>
            </a:r>
            <a:r>
              <a:rPr sz="3200" b="1" spc="-45" dirty="0">
                <a:solidFill>
                  <a:schemeClr val="tx1"/>
                </a:solidFill>
                <a:latin typeface="Century Gothic"/>
                <a:cs typeface="Century Gothic"/>
              </a:rPr>
              <a:t> </a:t>
            </a:r>
            <a:r>
              <a:rPr sz="3200" b="1" spc="-10" dirty="0">
                <a:solidFill>
                  <a:schemeClr val="tx1"/>
                </a:solidFill>
                <a:latin typeface="Century Gothic"/>
                <a:cs typeface="Century Gothic"/>
              </a:rPr>
              <a:t>duyarlı</a:t>
            </a:r>
            <a:endParaRPr sz="3200" dirty="0">
              <a:solidFill>
                <a:schemeClr val="tx1"/>
              </a:solidFill>
              <a:latin typeface="Century Gothic"/>
              <a:cs typeface="Century Gothic"/>
            </a:endParaRPr>
          </a:p>
          <a:p>
            <a:pPr marL="355600" indent="-342900">
              <a:lnSpc>
                <a:spcPct val="100000"/>
              </a:lnSpc>
              <a:spcBef>
                <a:spcPts val="1005"/>
              </a:spcBef>
              <a:buClr>
                <a:srgbClr val="89D0D5"/>
              </a:buClr>
              <a:buSzPct val="80000"/>
              <a:buFont typeface="Wingdings 3"/>
              <a:buChar char=""/>
              <a:tabLst>
                <a:tab pos="355600" algn="l"/>
              </a:tabLst>
            </a:pPr>
            <a:r>
              <a:rPr sz="3200" b="1" dirty="0">
                <a:solidFill>
                  <a:schemeClr val="tx1"/>
                </a:solidFill>
                <a:latin typeface="Century Gothic"/>
                <a:cs typeface="Century Gothic"/>
              </a:rPr>
              <a:t>Baş</a:t>
            </a:r>
            <a:r>
              <a:rPr sz="3200" b="1" spc="-35" dirty="0">
                <a:solidFill>
                  <a:schemeClr val="tx1"/>
                </a:solidFill>
                <a:latin typeface="Century Gothic"/>
                <a:cs typeface="Century Gothic"/>
              </a:rPr>
              <a:t> </a:t>
            </a:r>
            <a:r>
              <a:rPr sz="3200" b="1" dirty="0">
                <a:solidFill>
                  <a:schemeClr val="tx1"/>
                </a:solidFill>
                <a:latin typeface="Century Gothic"/>
                <a:cs typeface="Century Gothic"/>
              </a:rPr>
              <a:t>ve</a:t>
            </a:r>
            <a:r>
              <a:rPr sz="3200" b="1" spc="-30" dirty="0">
                <a:solidFill>
                  <a:schemeClr val="tx1"/>
                </a:solidFill>
                <a:latin typeface="Century Gothic"/>
                <a:cs typeface="Century Gothic"/>
              </a:rPr>
              <a:t> </a:t>
            </a:r>
            <a:r>
              <a:rPr sz="3200" b="1" dirty="0">
                <a:solidFill>
                  <a:schemeClr val="tx1"/>
                </a:solidFill>
                <a:latin typeface="Century Gothic"/>
                <a:cs typeface="Century Gothic"/>
              </a:rPr>
              <a:t>boyun</a:t>
            </a:r>
            <a:r>
              <a:rPr sz="3200" b="1" spc="-40" dirty="0">
                <a:solidFill>
                  <a:schemeClr val="tx1"/>
                </a:solidFill>
                <a:latin typeface="Century Gothic"/>
                <a:cs typeface="Century Gothic"/>
              </a:rPr>
              <a:t> </a:t>
            </a:r>
            <a:r>
              <a:rPr sz="3200" b="1" dirty="0">
                <a:solidFill>
                  <a:schemeClr val="tx1"/>
                </a:solidFill>
                <a:latin typeface="Century Gothic"/>
                <a:cs typeface="Century Gothic"/>
              </a:rPr>
              <a:t>kısmında</a:t>
            </a:r>
            <a:r>
              <a:rPr sz="3200" b="1" spc="-40" dirty="0">
                <a:solidFill>
                  <a:schemeClr val="tx1"/>
                </a:solidFill>
                <a:latin typeface="Century Gothic"/>
                <a:cs typeface="Century Gothic"/>
              </a:rPr>
              <a:t> </a:t>
            </a:r>
            <a:r>
              <a:rPr sz="3200" b="1" dirty="0">
                <a:solidFill>
                  <a:schemeClr val="tx1"/>
                </a:solidFill>
                <a:latin typeface="Century Gothic"/>
                <a:cs typeface="Century Gothic"/>
              </a:rPr>
              <a:t>olan,</a:t>
            </a:r>
            <a:r>
              <a:rPr sz="3200" b="1" spc="-35" dirty="0">
                <a:solidFill>
                  <a:schemeClr val="tx1"/>
                </a:solidFill>
                <a:latin typeface="Century Gothic"/>
                <a:cs typeface="Century Gothic"/>
              </a:rPr>
              <a:t> </a:t>
            </a:r>
            <a:r>
              <a:rPr sz="3200" b="1" dirty="0">
                <a:solidFill>
                  <a:schemeClr val="tx1"/>
                </a:solidFill>
                <a:latin typeface="Century Gothic"/>
                <a:cs typeface="Century Gothic"/>
              </a:rPr>
              <a:t>yüze,</a:t>
            </a:r>
            <a:r>
              <a:rPr sz="3200" b="1" spc="-30" dirty="0">
                <a:solidFill>
                  <a:schemeClr val="tx1"/>
                </a:solidFill>
                <a:latin typeface="Century Gothic"/>
                <a:cs typeface="Century Gothic"/>
              </a:rPr>
              <a:t> </a:t>
            </a:r>
            <a:r>
              <a:rPr sz="3200" b="1" dirty="0">
                <a:solidFill>
                  <a:schemeClr val="tx1"/>
                </a:solidFill>
                <a:latin typeface="Century Gothic"/>
                <a:cs typeface="Century Gothic"/>
              </a:rPr>
              <a:t>dişlere</a:t>
            </a:r>
            <a:r>
              <a:rPr sz="3200" b="1" spc="-45" dirty="0">
                <a:solidFill>
                  <a:schemeClr val="tx1"/>
                </a:solidFill>
                <a:latin typeface="Century Gothic"/>
                <a:cs typeface="Century Gothic"/>
              </a:rPr>
              <a:t> </a:t>
            </a:r>
            <a:r>
              <a:rPr sz="3200" b="1" dirty="0">
                <a:solidFill>
                  <a:schemeClr val="tx1"/>
                </a:solidFill>
                <a:latin typeface="Century Gothic"/>
                <a:cs typeface="Century Gothic"/>
              </a:rPr>
              <a:t>ve</a:t>
            </a:r>
            <a:r>
              <a:rPr sz="3200" b="1" spc="-25" dirty="0">
                <a:solidFill>
                  <a:schemeClr val="tx1"/>
                </a:solidFill>
                <a:latin typeface="Century Gothic"/>
                <a:cs typeface="Century Gothic"/>
              </a:rPr>
              <a:t> </a:t>
            </a:r>
            <a:r>
              <a:rPr sz="3200" b="1" dirty="0">
                <a:solidFill>
                  <a:schemeClr val="tx1"/>
                </a:solidFill>
                <a:latin typeface="Century Gothic"/>
                <a:cs typeface="Century Gothic"/>
              </a:rPr>
              <a:t>çeneye</a:t>
            </a:r>
            <a:r>
              <a:rPr sz="3200" b="1" spc="-55" dirty="0">
                <a:solidFill>
                  <a:schemeClr val="tx1"/>
                </a:solidFill>
                <a:latin typeface="Century Gothic"/>
                <a:cs typeface="Century Gothic"/>
              </a:rPr>
              <a:t> </a:t>
            </a:r>
            <a:r>
              <a:rPr sz="3200" b="1" spc="-10" dirty="0">
                <a:solidFill>
                  <a:schemeClr val="tx1"/>
                </a:solidFill>
                <a:latin typeface="Century Gothic"/>
                <a:cs typeface="Century Gothic"/>
              </a:rPr>
              <a:t>yayılan</a:t>
            </a:r>
            <a:endParaRPr sz="3200" dirty="0">
              <a:solidFill>
                <a:schemeClr val="tx1"/>
              </a:solidFill>
              <a:latin typeface="Century Gothic"/>
              <a:cs typeface="Century Gothic"/>
            </a:endParaRPr>
          </a:p>
          <a:p>
            <a:pPr marL="355600">
              <a:lnSpc>
                <a:spcPct val="100000"/>
              </a:lnSpc>
              <a:spcBef>
                <a:spcPts val="5"/>
              </a:spcBef>
            </a:pPr>
            <a:r>
              <a:rPr sz="3200" b="1" dirty="0">
                <a:solidFill>
                  <a:schemeClr val="tx1"/>
                </a:solidFill>
                <a:latin typeface="Century Gothic"/>
                <a:cs typeface="Century Gothic"/>
              </a:rPr>
              <a:t>ağrı/</a:t>
            </a:r>
            <a:r>
              <a:rPr sz="3200" b="1" dirty="0" err="1">
                <a:solidFill>
                  <a:schemeClr val="tx1"/>
                </a:solidFill>
                <a:latin typeface="Century Gothic"/>
                <a:cs typeface="Century Gothic"/>
              </a:rPr>
              <a:t>rahatsızlık</a:t>
            </a:r>
            <a:r>
              <a:rPr sz="3200" b="1" spc="-105" dirty="0">
                <a:solidFill>
                  <a:schemeClr val="tx1"/>
                </a:solidFill>
                <a:latin typeface="Century Gothic"/>
                <a:cs typeface="Century Gothic"/>
              </a:rPr>
              <a:t> </a:t>
            </a:r>
            <a:r>
              <a:rPr sz="3200" b="1" spc="-10" dirty="0" err="1">
                <a:solidFill>
                  <a:schemeClr val="tx1"/>
                </a:solidFill>
                <a:latin typeface="Century Gothic"/>
                <a:cs typeface="Century Gothic"/>
              </a:rPr>
              <a:t>durumu</a:t>
            </a:r>
            <a:endParaRPr sz="3200" dirty="0">
              <a:solidFill>
                <a:schemeClr val="tx1"/>
              </a:solidFill>
              <a:latin typeface="Century Gothic"/>
              <a:cs typeface="Century Gothic"/>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4267" y="1320314"/>
            <a:ext cx="7997733" cy="4724400"/>
          </a:xfrm>
          <a:prstGeom prst="rect">
            <a:avLst/>
          </a:prstGeom>
        </p:spPr>
      </p:pic>
      <p:sp>
        <p:nvSpPr>
          <p:cNvPr id="5" name="Metin kutusu 4"/>
          <p:cNvSpPr txBox="1"/>
          <p:nvPr/>
        </p:nvSpPr>
        <p:spPr>
          <a:xfrm>
            <a:off x="5257800" y="6044714"/>
            <a:ext cx="6324600" cy="381000"/>
          </a:xfrm>
          <a:prstGeom prst="rect">
            <a:avLst/>
          </a:prstGeom>
          <a:noFill/>
        </p:spPr>
        <p:txBody>
          <a:bodyPr wrap="square" rtlCol="0">
            <a:spAutoFit/>
          </a:bodyPr>
          <a:lstStyle/>
          <a:p>
            <a:r>
              <a:rPr lang="tr-TR" dirty="0" smtClean="0">
                <a:solidFill>
                  <a:schemeClr val="tx1"/>
                </a:solidFill>
              </a:rPr>
              <a:t>http://www.itfnoroloji.org/basagrisi/basagrisi.htm</a:t>
            </a:r>
            <a:endParaRPr lang="tr-TR" dirty="0">
              <a:solidFill>
                <a:schemeClr val="tx1"/>
              </a:solidFill>
            </a:endParaRPr>
          </a:p>
        </p:txBody>
      </p:sp>
      <p:sp>
        <p:nvSpPr>
          <p:cNvPr id="6" name="Metin kutusu 5"/>
          <p:cNvSpPr txBox="1"/>
          <p:nvPr/>
        </p:nvSpPr>
        <p:spPr>
          <a:xfrm>
            <a:off x="457200" y="1295400"/>
            <a:ext cx="3124200" cy="4939814"/>
          </a:xfrm>
          <a:prstGeom prst="rect">
            <a:avLst/>
          </a:prstGeom>
          <a:noFill/>
        </p:spPr>
        <p:txBody>
          <a:bodyPr wrap="square" rtlCol="0">
            <a:spAutoFit/>
          </a:bodyPr>
          <a:lstStyle/>
          <a:p>
            <a:pPr marL="342900" indent="-342900">
              <a:buFont typeface="Wingdings" panose="05000000000000000000" pitchFamily="2" charset="2"/>
              <a:buChar char="Ø"/>
            </a:pPr>
            <a:r>
              <a:rPr lang="tr-TR" sz="2100" b="1" dirty="0">
                <a:solidFill>
                  <a:schemeClr val="tx1"/>
                </a:solidFill>
                <a:latin typeface="Century Gothic" panose="020B0502020202020204" pitchFamily="34" charset="0"/>
              </a:rPr>
              <a:t>H</a:t>
            </a:r>
            <a:r>
              <a:rPr lang="tr-TR" sz="2100" b="1" dirty="0" smtClean="0">
                <a:solidFill>
                  <a:schemeClr val="tx1"/>
                </a:solidFill>
                <a:latin typeface="Century Gothic" panose="020B0502020202020204" pitchFamily="34" charset="0"/>
              </a:rPr>
              <a:t>afif ve orta şiddetli ataklarda aspirin, </a:t>
            </a:r>
            <a:r>
              <a:rPr lang="tr-TR" sz="2100" b="1" dirty="0" err="1" smtClean="0">
                <a:solidFill>
                  <a:schemeClr val="tx1"/>
                </a:solidFill>
                <a:latin typeface="Century Gothic" panose="020B0502020202020204" pitchFamily="34" charset="0"/>
              </a:rPr>
              <a:t>asetaminofen</a:t>
            </a:r>
            <a:r>
              <a:rPr lang="tr-TR" sz="2100" b="1" dirty="0" smtClean="0">
                <a:solidFill>
                  <a:schemeClr val="tx1"/>
                </a:solidFill>
                <a:latin typeface="Century Gothic" panose="020B0502020202020204" pitchFamily="34" charset="0"/>
              </a:rPr>
              <a:t>, </a:t>
            </a:r>
            <a:r>
              <a:rPr lang="tr-TR" sz="2100" b="1" dirty="0" err="1" smtClean="0">
                <a:solidFill>
                  <a:schemeClr val="tx1"/>
                </a:solidFill>
                <a:latin typeface="Century Gothic" panose="020B0502020202020204" pitchFamily="34" charset="0"/>
              </a:rPr>
              <a:t>naproksen</a:t>
            </a:r>
            <a:r>
              <a:rPr lang="tr-TR" sz="2100" b="1" dirty="0" smtClean="0">
                <a:solidFill>
                  <a:schemeClr val="tx1"/>
                </a:solidFill>
                <a:latin typeface="Century Gothic" panose="020B0502020202020204" pitchFamily="34" charset="0"/>
              </a:rPr>
              <a:t>, </a:t>
            </a:r>
            <a:r>
              <a:rPr lang="tr-TR" sz="2100" b="1" dirty="0" err="1" smtClean="0">
                <a:solidFill>
                  <a:schemeClr val="tx1"/>
                </a:solidFill>
                <a:latin typeface="Century Gothic" panose="020B0502020202020204" pitchFamily="34" charset="0"/>
              </a:rPr>
              <a:t>etodolak</a:t>
            </a:r>
            <a:r>
              <a:rPr lang="tr-TR" sz="2100" b="1" dirty="0" smtClean="0">
                <a:solidFill>
                  <a:schemeClr val="tx1"/>
                </a:solidFill>
                <a:latin typeface="Century Gothic" panose="020B0502020202020204" pitchFamily="34" charset="0"/>
              </a:rPr>
              <a:t> veya </a:t>
            </a:r>
            <a:r>
              <a:rPr lang="tr-TR" sz="2100" b="1" dirty="0" err="1" smtClean="0">
                <a:solidFill>
                  <a:schemeClr val="tx1"/>
                </a:solidFill>
                <a:latin typeface="Century Gothic" panose="020B0502020202020204" pitchFamily="34" charset="0"/>
              </a:rPr>
              <a:t>ibuprofen</a:t>
            </a:r>
            <a:r>
              <a:rPr lang="tr-TR" sz="2100" b="1" dirty="0" smtClean="0">
                <a:solidFill>
                  <a:schemeClr val="tx1"/>
                </a:solidFill>
                <a:latin typeface="Century Gothic" panose="020B0502020202020204" pitchFamily="34" charset="0"/>
              </a:rPr>
              <a:t> gibi ağız yolu ile alınan basit ve NSAİ analjezikler veya kafein ile kombine edilmiş analjezikler etkilidir. Ancak kombine ilaçlardan kaçınmak tercih edilmelidir.</a:t>
            </a:r>
            <a:endParaRPr lang="tr-TR" sz="2100" b="1" dirty="0">
              <a:solidFill>
                <a:schemeClr val="tx1"/>
              </a:solidFill>
              <a:latin typeface="Century Gothic" panose="020B0502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913" y="381000"/>
            <a:ext cx="30353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14812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6629400" y="5257798"/>
            <a:ext cx="6324600" cy="381000"/>
          </a:xfrm>
          <a:prstGeom prst="rect">
            <a:avLst/>
          </a:prstGeom>
          <a:noFill/>
        </p:spPr>
        <p:txBody>
          <a:bodyPr wrap="square" rtlCol="0">
            <a:spAutoFit/>
          </a:bodyPr>
          <a:lstStyle/>
          <a:p>
            <a:r>
              <a:rPr lang="tr-TR" dirty="0" smtClean="0">
                <a:solidFill>
                  <a:schemeClr val="tx1"/>
                </a:solidFill>
              </a:rPr>
              <a:t>http://www.itfnoroloji.org/basagrisi/basagrisi.htm</a:t>
            </a:r>
            <a:endParaRPr lang="tr-TR" dirty="0">
              <a:solidFill>
                <a:schemeClr val="tx1"/>
              </a:solidFill>
            </a:endParaRPr>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1600199"/>
            <a:ext cx="6172200" cy="3657599"/>
          </a:xfrm>
          <a:prstGeom prst="rect">
            <a:avLst/>
          </a:prstGeom>
        </p:spPr>
      </p:pic>
      <p:sp>
        <p:nvSpPr>
          <p:cNvPr id="7" name="Metin kutusu 6"/>
          <p:cNvSpPr txBox="1"/>
          <p:nvPr/>
        </p:nvSpPr>
        <p:spPr>
          <a:xfrm>
            <a:off x="228600" y="671691"/>
            <a:ext cx="5638800" cy="6463308"/>
          </a:xfrm>
          <a:prstGeom prst="rect">
            <a:avLst/>
          </a:prstGeom>
          <a:noFill/>
        </p:spPr>
        <p:txBody>
          <a:bodyPr wrap="square" rtlCol="0">
            <a:spAutoFit/>
          </a:bodyPr>
          <a:lstStyle/>
          <a:p>
            <a:pPr marL="285750" indent="-285750">
              <a:buFont typeface="Wingdings" panose="05000000000000000000" pitchFamily="2" charset="2"/>
              <a:buChar char="Ø"/>
            </a:pPr>
            <a:r>
              <a:rPr lang="tr-TR" b="1" dirty="0" smtClean="0">
                <a:solidFill>
                  <a:schemeClr val="tx1"/>
                </a:solidFill>
                <a:latin typeface="Century Gothic" panose="020B0502020202020204" pitchFamily="34" charset="0"/>
              </a:rPr>
              <a:t>Migren için özel olan atak tedavisinde </a:t>
            </a:r>
            <a:r>
              <a:rPr lang="tr-TR" b="1" dirty="0" err="1" smtClean="0">
                <a:solidFill>
                  <a:schemeClr val="tx1"/>
                </a:solidFill>
                <a:latin typeface="Century Gothic" panose="020B0502020202020204" pitchFamily="34" charset="0"/>
              </a:rPr>
              <a:t>ergot</a:t>
            </a:r>
            <a:r>
              <a:rPr lang="tr-TR" b="1" dirty="0" smtClean="0">
                <a:solidFill>
                  <a:schemeClr val="tx1"/>
                </a:solidFill>
                <a:latin typeface="Century Gothic" panose="020B0502020202020204" pitchFamily="34" charset="0"/>
              </a:rPr>
              <a:t> preparatları ve </a:t>
            </a:r>
            <a:r>
              <a:rPr lang="tr-TR" b="1" dirty="0" err="1" smtClean="0">
                <a:solidFill>
                  <a:schemeClr val="tx1"/>
                </a:solidFill>
                <a:latin typeface="Century Gothic" panose="020B0502020202020204" pitchFamily="34" charset="0"/>
              </a:rPr>
              <a:t>triptan</a:t>
            </a:r>
            <a:r>
              <a:rPr lang="tr-TR" b="1" dirty="0" smtClean="0">
                <a:solidFill>
                  <a:schemeClr val="tx1"/>
                </a:solidFill>
                <a:latin typeface="Century Gothic" panose="020B0502020202020204" pitchFamily="34" charset="0"/>
              </a:rPr>
              <a:t> grubu gibi tedaviler önemli bir yer tutmaktadır.</a:t>
            </a:r>
            <a:endParaRPr lang="tr-TR" b="1" dirty="0">
              <a:solidFill>
                <a:schemeClr val="tx1"/>
              </a:solidFill>
              <a:latin typeface="Century Gothic" panose="020B0502020202020204" pitchFamily="34" charset="0"/>
            </a:endParaRPr>
          </a:p>
          <a:p>
            <a:pPr marL="285750" indent="-285750">
              <a:buFont typeface="Wingdings" panose="05000000000000000000" pitchFamily="2" charset="2"/>
              <a:buChar char="Ø"/>
            </a:pPr>
            <a:r>
              <a:rPr lang="tr-TR" b="1" dirty="0" err="1" smtClean="0">
                <a:solidFill>
                  <a:schemeClr val="tx1"/>
                </a:solidFill>
                <a:latin typeface="Century Gothic" panose="020B0502020202020204" pitchFamily="34" charset="0"/>
              </a:rPr>
              <a:t>Ergo</a:t>
            </a:r>
            <a:r>
              <a:rPr lang="tr-TR" b="1" dirty="0" smtClean="0">
                <a:solidFill>
                  <a:schemeClr val="tx1"/>
                </a:solidFill>
                <a:latin typeface="Century Gothic" panose="020B0502020202020204" pitchFamily="34" charset="0"/>
              </a:rPr>
              <a:t> türevi ilaçların uzun süreli kullanımda daha da belirginleşen genel damar daraltıcı riskleri, çok daha ucuz olmalarına karşın, bu tip yan etkileri taşımayan seçici </a:t>
            </a:r>
            <a:r>
              <a:rPr lang="tr-TR" b="1" dirty="0" err="1" smtClean="0">
                <a:solidFill>
                  <a:schemeClr val="tx1"/>
                </a:solidFill>
                <a:latin typeface="Century Gothic" panose="020B0502020202020204" pitchFamily="34" charset="0"/>
              </a:rPr>
              <a:t>serotoninerjik</a:t>
            </a:r>
            <a:r>
              <a:rPr lang="tr-TR" b="1" dirty="0" smtClean="0">
                <a:solidFill>
                  <a:schemeClr val="tx1"/>
                </a:solidFill>
                <a:latin typeface="Century Gothic" panose="020B0502020202020204" pitchFamily="34" charset="0"/>
              </a:rPr>
              <a:t> ilaçlar olan </a:t>
            </a:r>
            <a:r>
              <a:rPr lang="tr-TR" b="1" dirty="0" err="1" smtClean="0">
                <a:solidFill>
                  <a:schemeClr val="tx1"/>
                </a:solidFill>
                <a:latin typeface="Century Gothic" panose="020B0502020202020204" pitchFamily="34" charset="0"/>
              </a:rPr>
              <a:t>triptanların</a:t>
            </a:r>
            <a:r>
              <a:rPr lang="tr-TR" b="1" dirty="0" smtClean="0">
                <a:solidFill>
                  <a:schemeClr val="tx1"/>
                </a:solidFill>
                <a:latin typeface="Century Gothic" panose="020B0502020202020204" pitchFamily="34" charset="0"/>
              </a:rPr>
              <a:t> günümüzde migren spesifik ilaçlar olarak </a:t>
            </a:r>
            <a:r>
              <a:rPr lang="tr-TR" b="1" dirty="0" err="1" smtClean="0">
                <a:solidFill>
                  <a:schemeClr val="tx1"/>
                </a:solidFill>
                <a:latin typeface="Century Gothic" panose="020B0502020202020204" pitchFamily="34" charset="0"/>
              </a:rPr>
              <a:t>ergo</a:t>
            </a:r>
            <a:r>
              <a:rPr lang="tr-TR" b="1" dirty="0" smtClean="0">
                <a:solidFill>
                  <a:schemeClr val="tx1"/>
                </a:solidFill>
                <a:latin typeface="Century Gothic" panose="020B0502020202020204" pitchFamily="34" charset="0"/>
              </a:rPr>
              <a:t> türevlerine tercih edilmelerine neden olmuştur. </a:t>
            </a:r>
          </a:p>
          <a:p>
            <a:pPr marL="285750" indent="-285750">
              <a:buFont typeface="Wingdings" panose="05000000000000000000" pitchFamily="2" charset="2"/>
              <a:buChar char="Ø"/>
            </a:pPr>
            <a:r>
              <a:rPr lang="tr-TR" b="1" dirty="0" err="1" smtClean="0">
                <a:solidFill>
                  <a:schemeClr val="tx1"/>
                </a:solidFill>
                <a:latin typeface="Century Gothic" panose="020B0502020202020204" pitchFamily="34" charset="0"/>
              </a:rPr>
              <a:t>Triptanlar</a:t>
            </a:r>
            <a:r>
              <a:rPr lang="tr-TR" b="1" dirty="0" smtClean="0">
                <a:solidFill>
                  <a:schemeClr val="tx1"/>
                </a:solidFill>
                <a:latin typeface="Century Gothic" panose="020B0502020202020204" pitchFamily="34" charset="0"/>
              </a:rPr>
              <a:t> 5HT1B ve1D reseptör </a:t>
            </a:r>
            <a:r>
              <a:rPr lang="tr-TR" b="1" dirty="0" err="1" smtClean="0">
                <a:solidFill>
                  <a:schemeClr val="tx1"/>
                </a:solidFill>
                <a:latin typeface="Century Gothic" panose="020B0502020202020204" pitchFamily="34" charset="0"/>
              </a:rPr>
              <a:t>agonistidir</a:t>
            </a:r>
            <a:r>
              <a:rPr lang="tr-TR" b="1" dirty="0" smtClean="0">
                <a:solidFill>
                  <a:schemeClr val="tx1"/>
                </a:solidFill>
                <a:latin typeface="Century Gothic" panose="020B0502020202020204" pitchFamily="34" charset="0"/>
              </a:rPr>
              <a:t>. Şiddetli bir atak için NSAİ ilaç kullanmadan doğrudan </a:t>
            </a:r>
            <a:r>
              <a:rPr lang="tr-TR" b="1" dirty="0" err="1" smtClean="0">
                <a:solidFill>
                  <a:schemeClr val="tx1"/>
                </a:solidFill>
                <a:latin typeface="Century Gothic" panose="020B0502020202020204" pitchFamily="34" charset="0"/>
              </a:rPr>
              <a:t>triptanlar</a:t>
            </a:r>
            <a:r>
              <a:rPr lang="tr-TR" b="1" dirty="0" smtClean="0">
                <a:solidFill>
                  <a:schemeClr val="tx1"/>
                </a:solidFill>
                <a:latin typeface="Century Gothic" panose="020B0502020202020204" pitchFamily="34" charset="0"/>
              </a:rPr>
              <a:t> tercih edilebilir. </a:t>
            </a:r>
          </a:p>
          <a:p>
            <a:pPr marL="285750" indent="-285750">
              <a:buFont typeface="Wingdings" panose="05000000000000000000" pitchFamily="2" charset="2"/>
              <a:buChar char="Ø"/>
            </a:pPr>
            <a:r>
              <a:rPr lang="tr-TR" b="1" dirty="0" smtClean="0">
                <a:solidFill>
                  <a:schemeClr val="tx1"/>
                </a:solidFill>
                <a:latin typeface="Century Gothic" panose="020B0502020202020204" pitchFamily="34" charset="0"/>
              </a:rPr>
              <a:t>Bulantısı çok belirgin olduğu için oral alamayan hastalarda kas içi ve damardan enjeksiyonlar dışında hastanın kendine uygulayabileceği deri altı </a:t>
            </a:r>
            <a:r>
              <a:rPr lang="tr-TR" b="1" dirty="0" err="1" smtClean="0">
                <a:solidFill>
                  <a:schemeClr val="tx1"/>
                </a:solidFill>
                <a:latin typeface="Century Gothic" panose="020B0502020202020204" pitchFamily="34" charset="0"/>
              </a:rPr>
              <a:t>injeksiyon</a:t>
            </a:r>
            <a:r>
              <a:rPr lang="tr-TR" b="1" dirty="0" smtClean="0">
                <a:solidFill>
                  <a:schemeClr val="tx1"/>
                </a:solidFill>
                <a:latin typeface="Century Gothic" panose="020B0502020202020204" pitchFamily="34" charset="0"/>
              </a:rPr>
              <a:t> şeklinde ve nazal sprey şeklinde de </a:t>
            </a:r>
            <a:r>
              <a:rPr lang="tr-TR" b="1" dirty="0" err="1" smtClean="0">
                <a:solidFill>
                  <a:schemeClr val="tx1"/>
                </a:solidFill>
                <a:latin typeface="Century Gothic" panose="020B0502020202020204" pitchFamily="34" charset="0"/>
              </a:rPr>
              <a:t>triptan</a:t>
            </a:r>
            <a:r>
              <a:rPr lang="tr-TR" b="1" dirty="0" smtClean="0">
                <a:solidFill>
                  <a:schemeClr val="tx1"/>
                </a:solidFill>
                <a:latin typeface="Century Gothic" panose="020B0502020202020204" pitchFamily="34" charset="0"/>
              </a:rPr>
              <a:t> grubu ilaçlar üretilmiştir. Bu ilaçlar hastanın her atakta doktor başvurusu yapmaktan kurtulması açısından çok önem taşımaktadır.</a:t>
            </a:r>
          </a:p>
          <a:p>
            <a:endParaRPr lang="tr-TR" dirty="0" smtClean="0"/>
          </a:p>
          <a:p>
            <a:r>
              <a:rPr lang="tr-TR" dirty="0" smtClean="0"/>
              <a:t> </a:t>
            </a:r>
            <a:endParaRPr lang="tr-TR" dirty="0"/>
          </a:p>
        </p:txBody>
      </p:sp>
    </p:spTree>
    <p:extLst>
      <p:ext uri="{BB962C8B-B14F-4D97-AF65-F5344CB8AC3E}">
        <p14:creationId xmlns:p14="http://schemas.microsoft.com/office/powerpoint/2010/main" val="131993729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8" name="object 2"/>
          <p:cNvSpPr txBox="1">
            <a:spLocks noGrp="1"/>
          </p:cNvSpPr>
          <p:nvPr>
            <p:ph type="title"/>
          </p:nvPr>
        </p:nvSpPr>
        <p:spPr>
          <a:xfrm>
            <a:off x="499363" y="457200"/>
            <a:ext cx="8573135" cy="514243"/>
          </a:xfrm>
          <a:prstGeom prst="rect">
            <a:avLst/>
          </a:prstGeom>
        </p:spPr>
        <p:txBody>
          <a:bodyPr vert="horz" wrap="square" lIns="0" tIns="26670" rIns="0" bIns="0" rtlCol="0">
            <a:spAutoFit/>
          </a:bodyPr>
          <a:lstStyle/>
          <a:p>
            <a:pPr marL="12700" marR="5080">
              <a:lnSpc>
                <a:spcPts val="3829"/>
              </a:lnSpc>
              <a:spcBef>
                <a:spcPts val="210"/>
              </a:spcBef>
            </a:pPr>
            <a:r>
              <a:rPr lang="tr-TR" sz="3200" spc="-30" dirty="0" smtClean="0">
                <a:solidFill>
                  <a:schemeClr val="tx1"/>
                </a:solidFill>
              </a:rPr>
              <a:t>Atak Tedavisi</a:t>
            </a:r>
            <a:endParaRPr sz="3200" dirty="0">
              <a:solidFill>
                <a:schemeClr val="tx1"/>
              </a:solidFill>
            </a:endParaRPr>
          </a:p>
        </p:txBody>
      </p:sp>
      <p:sp>
        <p:nvSpPr>
          <p:cNvPr id="2" name="Metin kutusu 1"/>
          <p:cNvSpPr txBox="1"/>
          <p:nvPr/>
        </p:nvSpPr>
        <p:spPr>
          <a:xfrm>
            <a:off x="499363" y="1295400"/>
            <a:ext cx="11692637" cy="5724644"/>
          </a:xfrm>
          <a:prstGeom prst="rect">
            <a:avLst/>
          </a:prstGeom>
          <a:noFill/>
        </p:spPr>
        <p:txBody>
          <a:bodyPr wrap="square" rtlCol="0">
            <a:spAutoFit/>
          </a:bodyPr>
          <a:lstStyle/>
          <a:p>
            <a:pPr marL="285750" indent="-285750">
              <a:buFont typeface="Wingdings" panose="05000000000000000000" pitchFamily="2" charset="2"/>
              <a:buChar char="Ø"/>
            </a:pPr>
            <a:r>
              <a:rPr lang="tr-TR" sz="2400" b="1" dirty="0">
                <a:solidFill>
                  <a:schemeClr val="tx1"/>
                </a:solidFill>
                <a:latin typeface="Century Gothic" panose="020B0502020202020204" pitchFamily="34" charset="0"/>
              </a:rPr>
              <a:t>Atak tedavisinde </a:t>
            </a:r>
            <a:r>
              <a:rPr lang="tr-TR" sz="2400" b="1" dirty="0" err="1">
                <a:solidFill>
                  <a:schemeClr val="tx1"/>
                </a:solidFill>
                <a:latin typeface="Century Gothic" panose="020B0502020202020204" pitchFamily="34" charset="0"/>
              </a:rPr>
              <a:t>opiodlerin</a:t>
            </a:r>
            <a:r>
              <a:rPr lang="tr-TR" sz="2400" b="1" dirty="0">
                <a:solidFill>
                  <a:schemeClr val="tx1"/>
                </a:solidFill>
                <a:latin typeface="Century Gothic" panose="020B0502020202020204" pitchFamily="34" charset="0"/>
              </a:rPr>
              <a:t> ve </a:t>
            </a:r>
            <a:r>
              <a:rPr lang="tr-TR" sz="2400" b="1" dirty="0" err="1">
                <a:solidFill>
                  <a:schemeClr val="tx1"/>
                </a:solidFill>
                <a:latin typeface="Century Gothic" panose="020B0502020202020204" pitchFamily="34" charset="0"/>
              </a:rPr>
              <a:t>kortikosteroidlerin</a:t>
            </a:r>
            <a:r>
              <a:rPr lang="tr-TR" sz="2400" b="1" dirty="0">
                <a:solidFill>
                  <a:schemeClr val="tx1"/>
                </a:solidFill>
                <a:latin typeface="Century Gothic" panose="020B0502020202020204" pitchFamily="34" charset="0"/>
              </a:rPr>
              <a:t> yeri yoktur. </a:t>
            </a:r>
            <a:endParaRPr lang="tr-TR" sz="2400" b="1" dirty="0" smtClean="0">
              <a:solidFill>
                <a:schemeClr val="tx1"/>
              </a:solidFill>
              <a:latin typeface="Century Gothic" panose="020B0502020202020204" pitchFamily="34" charset="0"/>
            </a:endParaRPr>
          </a:p>
          <a:p>
            <a:r>
              <a:rPr lang="tr-TR" sz="2400" b="1" i="1" dirty="0" smtClean="0">
                <a:solidFill>
                  <a:schemeClr val="tx1"/>
                </a:solidFill>
                <a:latin typeface="Century Gothic" panose="020B0502020202020204" pitchFamily="34" charset="0"/>
              </a:rPr>
              <a:t>Anti-</a:t>
            </a:r>
            <a:r>
              <a:rPr lang="tr-TR" sz="2400" b="1" i="1" dirty="0" err="1" smtClean="0">
                <a:solidFill>
                  <a:schemeClr val="tx1"/>
                </a:solidFill>
                <a:latin typeface="Century Gothic" panose="020B0502020202020204" pitchFamily="34" charset="0"/>
              </a:rPr>
              <a:t>emetikler</a:t>
            </a:r>
            <a:r>
              <a:rPr lang="tr-TR" sz="2400" b="1" dirty="0">
                <a:solidFill>
                  <a:schemeClr val="tx1"/>
                </a:solidFill>
                <a:latin typeface="Century Gothic" panose="020B0502020202020204" pitchFamily="34" charset="0"/>
              </a:rPr>
              <a:t> ise yararlı kabul edilmektedir, </a:t>
            </a:r>
            <a:r>
              <a:rPr lang="tr-TR" sz="2400" b="1" dirty="0" err="1">
                <a:solidFill>
                  <a:schemeClr val="tx1"/>
                </a:solidFill>
                <a:latin typeface="Century Gothic" panose="020B0502020202020204" pitchFamily="34" charset="0"/>
              </a:rPr>
              <a:t>NSAİden</a:t>
            </a:r>
            <a:r>
              <a:rPr lang="tr-TR" sz="2400" b="1" dirty="0">
                <a:solidFill>
                  <a:schemeClr val="tx1"/>
                </a:solidFill>
                <a:latin typeface="Century Gothic" panose="020B0502020202020204" pitchFamily="34" charset="0"/>
              </a:rPr>
              <a:t> 20 dakika önce alınmaları hem bulantıyı giderir, hem de mideden emilimi arttırır, ayrıca hafif ağrı giderici etkileri de olduğu ileri sürülmektedir. </a:t>
            </a:r>
            <a:r>
              <a:rPr lang="tr-TR" sz="2400" b="1" dirty="0" err="1">
                <a:solidFill>
                  <a:schemeClr val="tx1"/>
                </a:solidFill>
                <a:latin typeface="Century Gothic" panose="020B0502020202020204" pitchFamily="34" charset="0"/>
              </a:rPr>
              <a:t>Metoklopramid</a:t>
            </a:r>
            <a:r>
              <a:rPr lang="tr-TR" sz="2400" b="1" dirty="0">
                <a:solidFill>
                  <a:schemeClr val="tx1"/>
                </a:solidFill>
                <a:latin typeface="Century Gothic" panose="020B0502020202020204" pitchFamily="34" charset="0"/>
              </a:rPr>
              <a:t> (10-20 mg oral veya İV, İM) ve </a:t>
            </a:r>
            <a:r>
              <a:rPr lang="tr-TR" sz="2400" b="1" dirty="0" err="1">
                <a:solidFill>
                  <a:schemeClr val="tx1"/>
                </a:solidFill>
                <a:latin typeface="Century Gothic" panose="020B0502020202020204" pitchFamily="34" charset="0"/>
              </a:rPr>
              <a:t>domperidon</a:t>
            </a:r>
            <a:r>
              <a:rPr lang="tr-TR" sz="2400" b="1" dirty="0">
                <a:solidFill>
                  <a:schemeClr val="tx1"/>
                </a:solidFill>
                <a:latin typeface="Century Gothic" panose="020B0502020202020204" pitchFamily="34" charset="0"/>
              </a:rPr>
              <a:t> (20-30 mg) kullanılabilir; QT uzaması, </a:t>
            </a:r>
            <a:r>
              <a:rPr lang="tr-TR" sz="2400" b="1" dirty="0" err="1">
                <a:solidFill>
                  <a:schemeClr val="tx1"/>
                </a:solidFill>
                <a:latin typeface="Century Gothic" panose="020B0502020202020204" pitchFamily="34" charset="0"/>
              </a:rPr>
              <a:t>distoni</a:t>
            </a:r>
            <a:r>
              <a:rPr lang="tr-TR" sz="2400" b="1" dirty="0">
                <a:solidFill>
                  <a:schemeClr val="tx1"/>
                </a:solidFill>
                <a:latin typeface="Century Gothic" panose="020B0502020202020204" pitchFamily="34" charset="0"/>
              </a:rPr>
              <a:t> ve </a:t>
            </a:r>
            <a:r>
              <a:rPr lang="tr-TR" sz="2400" b="1" dirty="0" err="1">
                <a:solidFill>
                  <a:schemeClr val="tx1"/>
                </a:solidFill>
                <a:latin typeface="Century Gothic" panose="020B0502020202020204" pitchFamily="34" charset="0"/>
              </a:rPr>
              <a:t>diskinezi</a:t>
            </a:r>
            <a:r>
              <a:rPr lang="tr-TR" sz="2400" b="1" dirty="0">
                <a:solidFill>
                  <a:schemeClr val="tx1"/>
                </a:solidFill>
                <a:latin typeface="Century Gothic" panose="020B0502020202020204" pitchFamily="34" charset="0"/>
              </a:rPr>
              <a:t> riski açısından dikkatli olunmalıdır</a:t>
            </a:r>
            <a:r>
              <a:rPr lang="tr-TR" sz="2400" b="1" dirty="0" smtClean="0">
                <a:solidFill>
                  <a:schemeClr val="tx1"/>
                </a:solidFill>
                <a:latin typeface="Century Gothic" panose="020B0502020202020204" pitchFamily="34" charset="0"/>
              </a:rPr>
              <a:t>.</a:t>
            </a:r>
            <a:r>
              <a:rPr lang="tr-TR" sz="2400" dirty="0">
                <a:solidFill>
                  <a:schemeClr val="tx1"/>
                </a:solidFill>
              </a:rPr>
              <a:t> </a:t>
            </a:r>
            <a:endParaRPr lang="tr-TR" sz="2400" dirty="0" smtClean="0">
              <a:solidFill>
                <a:schemeClr val="tx1"/>
              </a:solidFill>
            </a:endParaRPr>
          </a:p>
          <a:p>
            <a:pPr marL="285750" indent="-285750">
              <a:buFont typeface="Wingdings" panose="05000000000000000000" pitchFamily="2" charset="2"/>
              <a:buChar char="Ø"/>
            </a:pPr>
            <a:endParaRPr lang="tr-TR" sz="2400" dirty="0" smtClean="0">
              <a:solidFill>
                <a:schemeClr val="tx1"/>
              </a:solidFill>
            </a:endParaRPr>
          </a:p>
          <a:p>
            <a:pPr marL="285750" indent="-285750">
              <a:buFont typeface="Wingdings" panose="05000000000000000000" pitchFamily="2" charset="2"/>
              <a:buChar char="Ø"/>
            </a:pPr>
            <a:r>
              <a:rPr lang="tr-TR" sz="2400" b="1" dirty="0" smtClean="0">
                <a:solidFill>
                  <a:schemeClr val="tx1"/>
                </a:solidFill>
                <a:latin typeface="Century Gothic" panose="020B0502020202020204" pitchFamily="34" charset="0"/>
              </a:rPr>
              <a:t>Atak </a:t>
            </a:r>
            <a:r>
              <a:rPr lang="tr-TR" sz="2400" b="1" dirty="0">
                <a:solidFill>
                  <a:schemeClr val="tx1"/>
                </a:solidFill>
                <a:latin typeface="Century Gothic" panose="020B0502020202020204" pitchFamily="34" charset="0"/>
              </a:rPr>
              <a:t>tedavisinde ilaçların </a:t>
            </a:r>
            <a:r>
              <a:rPr lang="tr-TR" sz="2400" b="1" dirty="0" err="1">
                <a:solidFill>
                  <a:schemeClr val="tx1"/>
                </a:solidFill>
                <a:latin typeface="Century Gothic" panose="020B0502020202020204" pitchFamily="34" charset="0"/>
              </a:rPr>
              <a:t>başağrısı</a:t>
            </a:r>
            <a:r>
              <a:rPr lang="tr-TR" sz="2400" b="1" dirty="0">
                <a:solidFill>
                  <a:schemeClr val="tx1"/>
                </a:solidFill>
                <a:latin typeface="Century Gothic" panose="020B0502020202020204" pitchFamily="34" charset="0"/>
              </a:rPr>
              <a:t> başlangıcında mümkün olduğunca erken alınması önerilmektedir. </a:t>
            </a:r>
            <a:endParaRPr lang="tr-TR" sz="2400" b="1" dirty="0" smtClean="0">
              <a:solidFill>
                <a:schemeClr val="tx1"/>
              </a:solidFill>
              <a:latin typeface="Century Gothic" panose="020B0502020202020204" pitchFamily="34" charset="0"/>
            </a:endParaRPr>
          </a:p>
          <a:p>
            <a:pPr marL="285750" indent="-285750">
              <a:buFont typeface="Wingdings" panose="05000000000000000000" pitchFamily="2" charset="2"/>
              <a:buChar char="Ø"/>
            </a:pPr>
            <a:r>
              <a:rPr lang="tr-TR" sz="2400" b="1" dirty="0" smtClean="0">
                <a:solidFill>
                  <a:schemeClr val="tx1"/>
                </a:solidFill>
                <a:latin typeface="Century Gothic" panose="020B0502020202020204" pitchFamily="34" charset="0"/>
              </a:rPr>
              <a:t>Migren </a:t>
            </a:r>
            <a:r>
              <a:rPr lang="tr-TR" sz="2400" b="1" dirty="0">
                <a:solidFill>
                  <a:schemeClr val="tx1"/>
                </a:solidFill>
                <a:latin typeface="Century Gothic" panose="020B0502020202020204" pitchFamily="34" charset="0"/>
              </a:rPr>
              <a:t>tedavisinin hastanın yaşam kalitesini yükseltmeye yönelik olduğu unutulmamalı ve tedavi her hastanın durumuna ve özel gereksinimlerine göre yönlendirilmelidir. Örneğin uyuyarak atağını geçirebilen ve ilaç almayı sevmeyen ya da yan etki gören bir hastaya diğerlerine iyi gelen bir analjeziği alması için ısrar etmek uygun değildir.</a:t>
            </a:r>
            <a:r>
              <a:rPr lang="tr-TR" sz="2400" b="1" dirty="0" smtClean="0">
                <a:solidFill>
                  <a:schemeClr val="tx1"/>
                </a:solidFill>
                <a:latin typeface="Century Gothic" panose="020B0502020202020204" pitchFamily="34" charset="0"/>
              </a:rPr>
              <a:t> </a:t>
            </a:r>
          </a:p>
          <a:p>
            <a:endParaRPr lang="tr-TR" sz="3000" b="1" dirty="0" smtClean="0">
              <a:solidFill>
                <a:schemeClr val="bg1"/>
              </a:solidFill>
              <a:latin typeface="Century Gothic" panose="020B0502020202020204" pitchFamily="34" charset="0"/>
            </a:endParaRPr>
          </a:p>
        </p:txBody>
      </p:sp>
    </p:spTree>
    <p:extLst>
      <p:ext uri="{BB962C8B-B14F-4D97-AF65-F5344CB8AC3E}">
        <p14:creationId xmlns:p14="http://schemas.microsoft.com/office/powerpoint/2010/main" val="787896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8" name="object 2"/>
          <p:cNvSpPr txBox="1">
            <a:spLocks noGrp="1"/>
          </p:cNvSpPr>
          <p:nvPr>
            <p:ph type="title"/>
          </p:nvPr>
        </p:nvSpPr>
        <p:spPr>
          <a:xfrm>
            <a:off x="499363" y="457200"/>
            <a:ext cx="8573135" cy="514243"/>
          </a:xfrm>
          <a:prstGeom prst="rect">
            <a:avLst/>
          </a:prstGeom>
        </p:spPr>
        <p:txBody>
          <a:bodyPr vert="horz" wrap="square" lIns="0" tIns="26670" rIns="0" bIns="0" rtlCol="0">
            <a:spAutoFit/>
          </a:bodyPr>
          <a:lstStyle/>
          <a:p>
            <a:pPr marL="12700" marR="5080">
              <a:lnSpc>
                <a:spcPts val="3829"/>
              </a:lnSpc>
              <a:spcBef>
                <a:spcPts val="210"/>
              </a:spcBef>
            </a:pPr>
            <a:r>
              <a:rPr lang="tr-TR" sz="3200" spc="-30" dirty="0" err="1" smtClean="0">
                <a:solidFill>
                  <a:schemeClr val="tx1"/>
                </a:solidFill>
              </a:rPr>
              <a:t>Profilaktik</a:t>
            </a:r>
            <a:r>
              <a:rPr lang="tr-TR" sz="3200" spc="-30" dirty="0" smtClean="0">
                <a:solidFill>
                  <a:schemeClr val="tx1"/>
                </a:solidFill>
              </a:rPr>
              <a:t> Tedavi</a:t>
            </a:r>
            <a:endParaRPr sz="3200" dirty="0">
              <a:solidFill>
                <a:schemeClr val="tx1"/>
              </a:solidFill>
            </a:endParaRPr>
          </a:p>
        </p:txBody>
      </p:sp>
      <p:sp>
        <p:nvSpPr>
          <p:cNvPr id="2" name="Metin kutusu 1"/>
          <p:cNvSpPr txBox="1"/>
          <p:nvPr/>
        </p:nvSpPr>
        <p:spPr>
          <a:xfrm>
            <a:off x="499363" y="1102578"/>
            <a:ext cx="11540237" cy="5755422"/>
          </a:xfrm>
          <a:prstGeom prst="rect">
            <a:avLst/>
          </a:prstGeom>
          <a:noFill/>
        </p:spPr>
        <p:txBody>
          <a:bodyPr wrap="square" rtlCol="0">
            <a:spAutoFit/>
          </a:bodyPr>
          <a:lstStyle/>
          <a:p>
            <a:pPr marL="285750" indent="-285750">
              <a:buFont typeface="Wingdings" panose="05000000000000000000" pitchFamily="2" charset="2"/>
              <a:buChar char="Ø"/>
            </a:pPr>
            <a:r>
              <a:rPr lang="tr-TR" sz="2300" b="1" dirty="0">
                <a:solidFill>
                  <a:schemeClr val="tx1"/>
                </a:solidFill>
                <a:latin typeface="Century Gothic" panose="020B0502020202020204" pitchFamily="34" charset="0"/>
              </a:rPr>
              <a:t>Atak tedavisine yeterli cevap vermeyen ve/veya atak tedavilerinin yan etkilerinin </a:t>
            </a:r>
            <a:r>
              <a:rPr lang="tr-TR" sz="2300" b="1" dirty="0" err="1">
                <a:solidFill>
                  <a:schemeClr val="tx1"/>
                </a:solidFill>
                <a:latin typeface="Century Gothic" panose="020B0502020202020204" pitchFamily="34" charset="0"/>
              </a:rPr>
              <a:t>tolere</a:t>
            </a:r>
            <a:r>
              <a:rPr lang="tr-TR" sz="2300" b="1" dirty="0">
                <a:solidFill>
                  <a:schemeClr val="tx1"/>
                </a:solidFill>
                <a:latin typeface="Century Gothic" panose="020B0502020202020204" pitchFamily="34" charset="0"/>
              </a:rPr>
              <a:t> edilemez düzeyde olduğu, ayda 5’den fazla sayıda migren atağı geçiren hastalarda </a:t>
            </a:r>
            <a:r>
              <a:rPr lang="tr-TR" sz="2300" b="1" dirty="0" err="1">
                <a:solidFill>
                  <a:schemeClr val="tx1"/>
                </a:solidFill>
                <a:latin typeface="Century Gothic" panose="020B0502020202020204" pitchFamily="34" charset="0"/>
              </a:rPr>
              <a:t>profilaktik</a:t>
            </a:r>
            <a:r>
              <a:rPr lang="tr-TR" sz="2300" b="1" dirty="0">
                <a:solidFill>
                  <a:schemeClr val="tx1"/>
                </a:solidFill>
                <a:latin typeface="Century Gothic" panose="020B0502020202020204" pitchFamily="34" charset="0"/>
              </a:rPr>
              <a:t> tedavi </a:t>
            </a:r>
            <a:r>
              <a:rPr lang="tr-TR" sz="2300" b="1" dirty="0" err="1">
                <a:solidFill>
                  <a:schemeClr val="tx1"/>
                </a:solidFill>
                <a:latin typeface="Century Gothic" panose="020B0502020202020204" pitchFamily="34" charset="0"/>
              </a:rPr>
              <a:t>indikedir</a:t>
            </a:r>
            <a:r>
              <a:rPr lang="tr-TR" sz="2300" b="1" dirty="0">
                <a:solidFill>
                  <a:schemeClr val="tx1"/>
                </a:solidFill>
                <a:latin typeface="Century Gothic" panose="020B0502020202020204" pitchFamily="34" charset="0"/>
              </a:rPr>
              <a:t>. Ayrıca 48 saatten uzun süren migren atakları, hasta tarafından </a:t>
            </a:r>
            <a:r>
              <a:rPr lang="tr-TR" sz="2300" b="1" dirty="0" err="1">
                <a:solidFill>
                  <a:schemeClr val="tx1"/>
                </a:solidFill>
                <a:latin typeface="Century Gothic" panose="020B0502020202020204" pitchFamily="34" charset="0"/>
              </a:rPr>
              <a:t>subjektif</a:t>
            </a:r>
            <a:r>
              <a:rPr lang="tr-TR" sz="2300" b="1" dirty="0">
                <a:solidFill>
                  <a:schemeClr val="tx1"/>
                </a:solidFill>
                <a:latin typeface="Century Gothic" panose="020B0502020202020204" pitchFamily="34" charset="0"/>
              </a:rPr>
              <a:t> olarak dayanılmaz şiddette bulunan migren ağrıları ve komplike migren atakları (</a:t>
            </a:r>
            <a:r>
              <a:rPr lang="tr-TR" sz="2300" b="1" dirty="0" err="1">
                <a:solidFill>
                  <a:schemeClr val="tx1"/>
                </a:solidFill>
                <a:latin typeface="Century Gothic" panose="020B0502020202020204" pitchFamily="34" charset="0"/>
              </a:rPr>
              <a:t>hemiplejik</a:t>
            </a:r>
            <a:r>
              <a:rPr lang="tr-TR" sz="2300" b="1" dirty="0">
                <a:solidFill>
                  <a:schemeClr val="tx1"/>
                </a:solidFill>
                <a:latin typeface="Century Gothic" panose="020B0502020202020204" pitchFamily="34" charset="0"/>
              </a:rPr>
              <a:t> migren, </a:t>
            </a:r>
            <a:r>
              <a:rPr lang="tr-TR" sz="2300" b="1" dirty="0" err="1">
                <a:solidFill>
                  <a:schemeClr val="tx1"/>
                </a:solidFill>
                <a:latin typeface="Century Gothic" panose="020B0502020202020204" pitchFamily="34" charset="0"/>
              </a:rPr>
              <a:t>baziler</a:t>
            </a:r>
            <a:r>
              <a:rPr lang="tr-TR" sz="2300" b="1" dirty="0">
                <a:solidFill>
                  <a:schemeClr val="tx1"/>
                </a:solidFill>
                <a:latin typeface="Century Gothic" panose="020B0502020202020204" pitchFamily="34" charset="0"/>
              </a:rPr>
              <a:t> migren, uzamış </a:t>
            </a:r>
            <a:r>
              <a:rPr lang="tr-TR" sz="2300" b="1" dirty="0" err="1">
                <a:solidFill>
                  <a:schemeClr val="tx1"/>
                </a:solidFill>
                <a:latin typeface="Century Gothic" panose="020B0502020202020204" pitchFamily="34" charset="0"/>
              </a:rPr>
              <a:t>auralı</a:t>
            </a:r>
            <a:r>
              <a:rPr lang="tr-TR" sz="2300" b="1" dirty="0">
                <a:solidFill>
                  <a:schemeClr val="tx1"/>
                </a:solidFill>
                <a:latin typeface="Century Gothic" panose="020B0502020202020204" pitchFamily="34" charset="0"/>
              </a:rPr>
              <a:t> migren, migrenle ilişkili </a:t>
            </a:r>
            <a:r>
              <a:rPr lang="tr-TR" sz="2300" b="1" dirty="0" err="1">
                <a:solidFill>
                  <a:schemeClr val="tx1"/>
                </a:solidFill>
                <a:latin typeface="Century Gothic" panose="020B0502020202020204" pitchFamily="34" charset="0"/>
              </a:rPr>
              <a:t>infarkt</a:t>
            </a:r>
            <a:r>
              <a:rPr lang="tr-TR" sz="2300" b="1" dirty="0">
                <a:solidFill>
                  <a:schemeClr val="tx1"/>
                </a:solidFill>
                <a:latin typeface="Century Gothic" panose="020B0502020202020204" pitchFamily="34" charset="0"/>
              </a:rPr>
              <a:t> gibi nadir durumlar) yüksek oranda </a:t>
            </a:r>
            <a:r>
              <a:rPr lang="tr-TR" sz="2300" b="1" dirty="0" err="1">
                <a:solidFill>
                  <a:schemeClr val="tx1"/>
                </a:solidFill>
                <a:latin typeface="Century Gothic" panose="020B0502020202020204" pitchFamily="34" charset="0"/>
              </a:rPr>
              <a:t>profilaksi</a:t>
            </a:r>
            <a:r>
              <a:rPr lang="tr-TR" sz="2300" b="1" dirty="0">
                <a:solidFill>
                  <a:schemeClr val="tx1"/>
                </a:solidFill>
                <a:latin typeface="Century Gothic" panose="020B0502020202020204" pitchFamily="34" charset="0"/>
              </a:rPr>
              <a:t> gerektirir. </a:t>
            </a:r>
            <a:endParaRPr lang="tr-TR" sz="2300" b="1" dirty="0" smtClean="0">
              <a:solidFill>
                <a:schemeClr val="tx1"/>
              </a:solidFill>
              <a:latin typeface="Century Gothic" panose="020B0502020202020204" pitchFamily="34" charset="0"/>
            </a:endParaRPr>
          </a:p>
          <a:p>
            <a:pPr marL="285750" indent="-285750">
              <a:buFont typeface="Wingdings" panose="05000000000000000000" pitchFamily="2" charset="2"/>
              <a:buChar char="Ø"/>
            </a:pPr>
            <a:r>
              <a:rPr lang="tr-TR" sz="2300" b="1" dirty="0" smtClean="0">
                <a:solidFill>
                  <a:schemeClr val="tx1"/>
                </a:solidFill>
                <a:latin typeface="Century Gothic" panose="020B0502020202020204" pitchFamily="34" charset="0"/>
              </a:rPr>
              <a:t>Migrene </a:t>
            </a:r>
            <a:r>
              <a:rPr lang="tr-TR" sz="2300" b="1" dirty="0">
                <a:solidFill>
                  <a:schemeClr val="tx1"/>
                </a:solidFill>
                <a:latin typeface="Century Gothic" panose="020B0502020202020204" pitchFamily="34" charset="0"/>
              </a:rPr>
              <a:t>bağlı kayıpların (işgücü, sosyal yaşam) yani kısıtlılığın düzeltilmesi ve yaşam kalitesinin yükseltilmesi de tek başına </a:t>
            </a:r>
            <a:r>
              <a:rPr lang="tr-TR" sz="2300" b="1" dirty="0" err="1">
                <a:solidFill>
                  <a:schemeClr val="tx1"/>
                </a:solidFill>
                <a:latin typeface="Century Gothic" panose="020B0502020202020204" pitchFamily="34" charset="0"/>
              </a:rPr>
              <a:t>profilaksi</a:t>
            </a:r>
            <a:r>
              <a:rPr lang="tr-TR" sz="2300" b="1" dirty="0">
                <a:solidFill>
                  <a:schemeClr val="tx1"/>
                </a:solidFill>
                <a:latin typeface="Century Gothic" panose="020B0502020202020204" pitchFamily="34" charset="0"/>
              </a:rPr>
              <a:t> </a:t>
            </a:r>
            <a:r>
              <a:rPr lang="tr-TR" sz="2300" b="1" dirty="0" err="1">
                <a:solidFill>
                  <a:schemeClr val="tx1"/>
                </a:solidFill>
                <a:latin typeface="Century Gothic" panose="020B0502020202020204" pitchFamily="34" charset="0"/>
              </a:rPr>
              <a:t>indikasyonu</a:t>
            </a:r>
            <a:r>
              <a:rPr lang="tr-TR" sz="2300" b="1" dirty="0">
                <a:solidFill>
                  <a:schemeClr val="tx1"/>
                </a:solidFill>
                <a:latin typeface="Century Gothic" panose="020B0502020202020204" pitchFamily="34" charset="0"/>
              </a:rPr>
              <a:t> kabul edilmelidir</a:t>
            </a:r>
            <a:r>
              <a:rPr lang="tr-TR" sz="2300" b="1" dirty="0" smtClean="0">
                <a:solidFill>
                  <a:schemeClr val="tx1"/>
                </a:solidFill>
                <a:latin typeface="Century Gothic" panose="020B0502020202020204" pitchFamily="34" charset="0"/>
              </a:rPr>
              <a:t>.</a:t>
            </a:r>
          </a:p>
          <a:p>
            <a:pPr marL="285750" indent="-285750">
              <a:buFont typeface="Wingdings" panose="05000000000000000000" pitchFamily="2" charset="2"/>
              <a:buChar char="Ø"/>
            </a:pPr>
            <a:endParaRPr lang="tr-TR" sz="2300" b="1" dirty="0" smtClean="0">
              <a:solidFill>
                <a:schemeClr val="tx1"/>
              </a:solidFill>
              <a:latin typeface="Century Gothic" panose="020B0502020202020204" pitchFamily="34" charset="0"/>
            </a:endParaRPr>
          </a:p>
          <a:p>
            <a:pPr marL="285750" indent="-285750">
              <a:buFont typeface="Wingdings" panose="05000000000000000000" pitchFamily="2" charset="2"/>
              <a:buChar char="Ø"/>
            </a:pPr>
            <a:r>
              <a:rPr lang="tr-TR" sz="2300" b="1" dirty="0">
                <a:solidFill>
                  <a:schemeClr val="tx1"/>
                </a:solidFill>
                <a:latin typeface="Century Gothic" panose="020B0502020202020204" pitchFamily="34" charset="0"/>
              </a:rPr>
              <a:t>Koruyucu tedavide kullanılan ilaçlar migren atak sıklığını ve şiddetini azaltırlar ve migren sıklığının yüzde ellinin üstünde azalması tedavinin etkinliğini gösterir. </a:t>
            </a:r>
            <a:r>
              <a:rPr lang="tr-TR" sz="2300" b="1" dirty="0" err="1">
                <a:solidFill>
                  <a:schemeClr val="tx1"/>
                </a:solidFill>
                <a:latin typeface="Century Gothic" panose="020B0502020202020204" pitchFamily="34" charset="0"/>
              </a:rPr>
              <a:t>Profilaktik</a:t>
            </a:r>
            <a:r>
              <a:rPr lang="tr-TR" sz="2300" b="1" dirty="0">
                <a:solidFill>
                  <a:schemeClr val="tx1"/>
                </a:solidFill>
                <a:latin typeface="Century Gothic" panose="020B0502020202020204" pitchFamily="34" charset="0"/>
              </a:rPr>
              <a:t> ilaçlar düşük dozlarda başlanarak yavaş yavaş arttırılır ve etkinliği değerlendirebilmek için iki üç ay beklemek ve etkin dozda en az 6 ay tedaviye devam etmek gerekir. </a:t>
            </a:r>
            <a:endParaRPr lang="tr-TR" sz="2300" b="1" dirty="0" smtClean="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84355472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8" name="object 2"/>
          <p:cNvSpPr txBox="1">
            <a:spLocks noGrp="1"/>
          </p:cNvSpPr>
          <p:nvPr>
            <p:ph type="title"/>
          </p:nvPr>
        </p:nvSpPr>
        <p:spPr>
          <a:xfrm>
            <a:off x="499363" y="457200"/>
            <a:ext cx="8573135" cy="514243"/>
          </a:xfrm>
          <a:prstGeom prst="rect">
            <a:avLst/>
          </a:prstGeom>
        </p:spPr>
        <p:txBody>
          <a:bodyPr vert="horz" wrap="square" lIns="0" tIns="26670" rIns="0" bIns="0" rtlCol="0">
            <a:spAutoFit/>
          </a:bodyPr>
          <a:lstStyle/>
          <a:p>
            <a:pPr marL="12700" marR="5080">
              <a:lnSpc>
                <a:spcPts val="3829"/>
              </a:lnSpc>
              <a:spcBef>
                <a:spcPts val="210"/>
              </a:spcBef>
            </a:pPr>
            <a:r>
              <a:rPr lang="tr-TR" sz="3200" spc="-30" dirty="0" err="1" smtClean="0">
                <a:solidFill>
                  <a:schemeClr val="tx1"/>
                </a:solidFill>
              </a:rPr>
              <a:t>Profilaktik</a:t>
            </a:r>
            <a:r>
              <a:rPr lang="tr-TR" sz="3200" spc="-30" dirty="0" smtClean="0">
                <a:solidFill>
                  <a:schemeClr val="tx1"/>
                </a:solidFill>
              </a:rPr>
              <a:t> Tedavi</a:t>
            </a:r>
            <a:endParaRPr sz="3200" dirty="0">
              <a:solidFill>
                <a:schemeClr val="tx1"/>
              </a:solidFill>
            </a:endParaRPr>
          </a:p>
        </p:txBody>
      </p:sp>
      <p:pic>
        <p:nvPicPr>
          <p:cNvPr id="3" name="Resi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4485" y="971443"/>
            <a:ext cx="7577515" cy="5399146"/>
          </a:xfrm>
          <a:prstGeom prst="rect">
            <a:avLst/>
          </a:prstGeom>
        </p:spPr>
      </p:pic>
      <p:sp>
        <p:nvSpPr>
          <p:cNvPr id="4" name="Dikdörtgen 3"/>
          <p:cNvSpPr/>
          <p:nvPr/>
        </p:nvSpPr>
        <p:spPr>
          <a:xfrm>
            <a:off x="6019800" y="6356734"/>
            <a:ext cx="5070619"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tr-TR" sz="1800" b="0" i="0" u="none" strike="noStrike" kern="0" cap="none" spc="0" normalizeH="0" baseline="0" noProof="0" dirty="0" smtClean="0">
                <a:ln>
                  <a:noFill/>
                </a:ln>
                <a:solidFill>
                  <a:schemeClr val="tx1"/>
                </a:solidFill>
                <a:effectLst/>
                <a:uLnTx/>
                <a:uFillTx/>
              </a:rPr>
              <a:t>http://www.itfnoroloji.org/basagrisi/basagrisi.htm</a:t>
            </a:r>
            <a:endParaRPr kumimoji="0" lang="tr-TR" sz="1800" b="0" i="0" u="none" strike="noStrike" kern="0" cap="none" spc="0" normalizeH="0" baseline="0" noProof="0" dirty="0">
              <a:ln>
                <a:noFill/>
              </a:ln>
              <a:solidFill>
                <a:schemeClr val="tx1"/>
              </a:solidFill>
              <a:effectLst/>
              <a:uLnTx/>
              <a:uFillTx/>
            </a:endParaRPr>
          </a:p>
        </p:txBody>
      </p:sp>
      <p:sp>
        <p:nvSpPr>
          <p:cNvPr id="5" name="Dikdörtgen 4"/>
          <p:cNvSpPr/>
          <p:nvPr/>
        </p:nvSpPr>
        <p:spPr>
          <a:xfrm>
            <a:off x="298794" y="1513395"/>
            <a:ext cx="4343400" cy="3416320"/>
          </a:xfrm>
          <a:prstGeom prst="rect">
            <a:avLst/>
          </a:prstGeom>
        </p:spPr>
        <p:txBody>
          <a:bodyPr wrap="square">
            <a:spAutoFit/>
          </a:bodyPr>
          <a:lstStyle/>
          <a:p>
            <a:pPr marL="285750" indent="-285750">
              <a:buFont typeface="Wingdings" panose="05000000000000000000" pitchFamily="2" charset="2"/>
              <a:buChar char="Ø"/>
            </a:pPr>
            <a:r>
              <a:rPr lang="tr-TR" sz="2400" b="1" dirty="0" err="1" smtClean="0">
                <a:solidFill>
                  <a:schemeClr val="tx1"/>
                </a:solidFill>
                <a:latin typeface="Century Gothic" panose="020B0502020202020204" pitchFamily="34" charset="0"/>
              </a:rPr>
              <a:t>Profilakside</a:t>
            </a:r>
            <a:r>
              <a:rPr lang="tr-TR" sz="2400" b="1" dirty="0" smtClean="0">
                <a:solidFill>
                  <a:schemeClr val="tx1"/>
                </a:solidFill>
                <a:latin typeface="Century Gothic" panose="020B0502020202020204" pitchFamily="34" charset="0"/>
              </a:rPr>
              <a:t> kullanılan ilaçlar çeşitli gruplardandır; örneğin </a:t>
            </a:r>
            <a:r>
              <a:rPr lang="tr-TR" sz="2400" b="1" i="1" dirty="0" smtClean="0">
                <a:solidFill>
                  <a:schemeClr val="tx1"/>
                </a:solidFill>
                <a:latin typeface="Century Gothic" panose="020B0502020202020204" pitchFamily="34" charset="0"/>
              </a:rPr>
              <a:t>hipertansiyon kontrolü amaçlı ilaçlar</a:t>
            </a:r>
            <a:r>
              <a:rPr lang="tr-TR" sz="2400" b="1" dirty="0" smtClean="0">
                <a:solidFill>
                  <a:schemeClr val="tx1"/>
                </a:solidFill>
                <a:latin typeface="Century Gothic" panose="020B0502020202020204" pitchFamily="34" charset="0"/>
              </a:rPr>
              <a:t>, </a:t>
            </a:r>
            <a:r>
              <a:rPr lang="tr-TR" sz="2400" b="1" i="1" dirty="0" smtClean="0">
                <a:solidFill>
                  <a:schemeClr val="tx1"/>
                </a:solidFill>
                <a:latin typeface="Century Gothic" panose="020B0502020202020204" pitchFamily="34" charset="0"/>
              </a:rPr>
              <a:t>epilepsi </a:t>
            </a:r>
            <a:r>
              <a:rPr lang="tr-TR" sz="2400" b="1" i="1" dirty="0" err="1" smtClean="0">
                <a:solidFill>
                  <a:schemeClr val="tx1"/>
                </a:solidFill>
                <a:latin typeface="Century Gothic" panose="020B0502020202020204" pitchFamily="34" charset="0"/>
              </a:rPr>
              <a:t>ilaçları</a:t>
            </a:r>
            <a:r>
              <a:rPr lang="tr-TR" sz="2400" b="1" dirty="0" err="1">
                <a:solidFill>
                  <a:schemeClr val="tx1"/>
                </a:solidFill>
                <a:latin typeface="Century Gothic" panose="020B0502020202020204" pitchFamily="34" charset="0"/>
              </a:rPr>
              <a:t>,</a:t>
            </a:r>
            <a:r>
              <a:rPr lang="tr-TR" sz="2400" b="1" i="1" dirty="0" err="1" smtClean="0">
                <a:solidFill>
                  <a:schemeClr val="tx1"/>
                </a:solidFill>
                <a:latin typeface="Century Gothic" panose="020B0502020202020204" pitchFamily="34" charset="0"/>
              </a:rPr>
              <a:t>depresyon</a:t>
            </a:r>
            <a:r>
              <a:rPr lang="tr-TR" sz="2400" b="1" i="1" dirty="0" smtClean="0">
                <a:solidFill>
                  <a:schemeClr val="tx1"/>
                </a:solidFill>
                <a:latin typeface="Century Gothic" panose="020B0502020202020204" pitchFamily="34" charset="0"/>
              </a:rPr>
              <a:t> ilaçları</a:t>
            </a:r>
            <a:r>
              <a:rPr lang="tr-TR" sz="2400" b="1" dirty="0" smtClean="0">
                <a:solidFill>
                  <a:schemeClr val="tx1"/>
                </a:solidFill>
                <a:latin typeface="Century Gothic" panose="020B0502020202020204" pitchFamily="34" charset="0"/>
              </a:rPr>
              <a:t>  ve </a:t>
            </a:r>
            <a:r>
              <a:rPr lang="tr-TR" sz="2400" b="1" dirty="0" err="1" smtClean="0">
                <a:solidFill>
                  <a:schemeClr val="tx1"/>
                </a:solidFill>
                <a:latin typeface="Century Gothic" panose="020B0502020202020204" pitchFamily="34" charset="0"/>
              </a:rPr>
              <a:t>flunarizin</a:t>
            </a:r>
            <a:r>
              <a:rPr lang="tr-TR" sz="2400" b="1" dirty="0" smtClean="0">
                <a:solidFill>
                  <a:schemeClr val="tx1"/>
                </a:solidFill>
                <a:latin typeface="Century Gothic" panose="020B0502020202020204" pitchFamily="34" charset="0"/>
              </a:rPr>
              <a:t> sayılabilir.</a:t>
            </a:r>
          </a:p>
        </p:txBody>
      </p:sp>
    </p:spTree>
    <p:extLst>
      <p:ext uri="{BB962C8B-B14F-4D97-AF65-F5344CB8AC3E}">
        <p14:creationId xmlns:p14="http://schemas.microsoft.com/office/powerpoint/2010/main" val="38649584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4" name="object 2"/>
          <p:cNvSpPr txBox="1">
            <a:spLocks noGrp="1"/>
          </p:cNvSpPr>
          <p:nvPr>
            <p:ph type="title"/>
          </p:nvPr>
        </p:nvSpPr>
        <p:spPr>
          <a:xfrm>
            <a:off x="762000" y="381000"/>
            <a:ext cx="7580884" cy="659155"/>
          </a:xfrm>
          <a:prstGeom prst="rect">
            <a:avLst/>
          </a:prstGeom>
        </p:spPr>
        <p:txBody>
          <a:bodyPr vert="horz" wrap="square" lIns="0" tIns="12700" rIns="0" bIns="0" rtlCol="0">
            <a:spAutoFit/>
          </a:bodyPr>
          <a:lstStyle/>
          <a:p>
            <a:pPr marL="12700">
              <a:lnSpc>
                <a:spcPct val="100000"/>
              </a:lnSpc>
              <a:spcBef>
                <a:spcPts val="100"/>
              </a:spcBef>
            </a:pPr>
            <a:r>
              <a:rPr lang="tr-TR" altLang="tr" spc="-10" dirty="0" smtClean="0">
                <a:solidFill>
                  <a:schemeClr val="tx1"/>
                </a:solidFill>
              </a:rPr>
              <a:t>GERİLİM TİPİ BAŞ AĞRILARI</a:t>
            </a:r>
            <a:endParaRPr spc="-10" dirty="0">
              <a:solidFill>
                <a:schemeClr val="tx1"/>
              </a:solidFill>
            </a:endParaRPr>
          </a:p>
        </p:txBody>
      </p:sp>
      <p:sp>
        <p:nvSpPr>
          <p:cNvPr id="1048735" name="object 3"/>
          <p:cNvSpPr txBox="1"/>
          <p:nvPr/>
        </p:nvSpPr>
        <p:spPr>
          <a:xfrm>
            <a:off x="1143000" y="1295400"/>
            <a:ext cx="9562084" cy="5977277"/>
          </a:xfrm>
          <a:prstGeom prst="rect">
            <a:avLst/>
          </a:prstGeom>
        </p:spPr>
        <p:txBody>
          <a:bodyPr vert="horz" wrap="square" lIns="0" tIns="138430" rIns="0" bIns="0" rtlCol="0">
            <a:spAutoFit/>
          </a:bodyPr>
          <a:lstStyle/>
          <a:p>
            <a:pPr marL="355600" indent="-342900" algn="l" rtl="0">
              <a:spcBef>
                <a:spcPts val="1090"/>
              </a:spcBef>
              <a:buClr>
                <a:srgbClr val="89D0D5"/>
              </a:buClr>
              <a:buSzPct val="79687"/>
              <a:buFont typeface="Wingdings 3"/>
              <a:buChar char=""/>
              <a:tabLst>
                <a:tab pos="355600" algn="l"/>
              </a:tabLst>
            </a:pPr>
            <a:r>
              <a:rPr lang="tr-TR" sz="2400" dirty="0" err="1" smtClean="0">
                <a:solidFill>
                  <a:schemeClr val="tx1"/>
                </a:solidFill>
                <a:latin typeface="Century Gothic" panose="020B0502020202020204" pitchFamily="34" charset="0"/>
              </a:rPr>
              <a:t>Primer</a:t>
            </a:r>
            <a:r>
              <a:rPr lang="tr-TR" sz="2400" dirty="0" smtClean="0">
                <a:solidFill>
                  <a:schemeClr val="tx1"/>
                </a:solidFill>
                <a:latin typeface="Century Gothic" panose="020B0502020202020204" pitchFamily="34" charset="0"/>
              </a:rPr>
              <a:t> </a:t>
            </a:r>
            <a:r>
              <a:rPr lang="tr-TR" sz="2400" dirty="0" err="1">
                <a:solidFill>
                  <a:schemeClr val="tx1"/>
                </a:solidFill>
                <a:latin typeface="Century Gothic" panose="020B0502020202020204" pitchFamily="34" charset="0"/>
              </a:rPr>
              <a:t>başağrıları</a:t>
            </a:r>
            <a:r>
              <a:rPr lang="tr-TR" sz="2400" dirty="0">
                <a:solidFill>
                  <a:schemeClr val="tx1"/>
                </a:solidFill>
                <a:latin typeface="Century Gothic" panose="020B0502020202020204" pitchFamily="34" charset="0"/>
              </a:rPr>
              <a:t> içinde en sık karşılaşılan tip gerilim tipi </a:t>
            </a:r>
            <a:r>
              <a:rPr lang="tr-TR" sz="2400" dirty="0" smtClean="0">
                <a:solidFill>
                  <a:schemeClr val="tx1"/>
                </a:solidFill>
                <a:latin typeface="Century Gothic" panose="020B0502020202020204" pitchFamily="34" charset="0"/>
              </a:rPr>
              <a:t>baş ağrılarıdır </a:t>
            </a:r>
            <a:r>
              <a:rPr lang="tr-TR" sz="2400" dirty="0">
                <a:solidFill>
                  <a:schemeClr val="tx1"/>
                </a:solidFill>
                <a:latin typeface="Century Gothic" panose="020B0502020202020204" pitchFamily="34" charset="0"/>
              </a:rPr>
              <a:t>(GTB</a:t>
            </a:r>
            <a:r>
              <a:rPr lang="tr-TR" sz="2400" dirty="0" smtClean="0">
                <a:solidFill>
                  <a:schemeClr val="tx1"/>
                </a:solidFill>
                <a:latin typeface="Century Gothic" panose="020B0502020202020204" pitchFamily="34" charset="0"/>
              </a:rPr>
              <a:t>).</a:t>
            </a:r>
          </a:p>
          <a:p>
            <a:pPr marL="355600" indent="-342900" algn="l" rtl="0">
              <a:spcBef>
                <a:spcPts val="1090"/>
              </a:spcBef>
              <a:buClr>
                <a:srgbClr val="89D0D5"/>
              </a:buClr>
              <a:buSzPct val="79687"/>
              <a:buFont typeface="Wingdings 3"/>
              <a:buChar char=""/>
              <a:tabLst>
                <a:tab pos="355600" algn="l"/>
              </a:tabLst>
            </a:pPr>
            <a:r>
              <a:rPr lang="tr-TR" sz="2400" dirty="0" smtClean="0">
                <a:solidFill>
                  <a:schemeClr val="tx1"/>
                </a:solidFill>
                <a:latin typeface="Century Gothic" panose="020B0502020202020204" pitchFamily="34" charset="0"/>
              </a:rPr>
              <a:t> </a:t>
            </a:r>
            <a:r>
              <a:rPr lang="tr-TR" sz="2400" dirty="0">
                <a:solidFill>
                  <a:schemeClr val="tx1"/>
                </a:solidFill>
                <a:latin typeface="Century Gothic" panose="020B0502020202020204" pitchFamily="34" charset="0"/>
              </a:rPr>
              <a:t>Türkiye’de yıllık </a:t>
            </a:r>
            <a:r>
              <a:rPr lang="tr-TR" sz="2400" dirty="0" err="1">
                <a:solidFill>
                  <a:schemeClr val="tx1"/>
                </a:solidFill>
                <a:latin typeface="Century Gothic" panose="020B0502020202020204" pitchFamily="34" charset="0"/>
              </a:rPr>
              <a:t>prevalansı</a:t>
            </a:r>
            <a:r>
              <a:rPr lang="tr-TR" sz="2400" dirty="0">
                <a:solidFill>
                  <a:schemeClr val="tx1"/>
                </a:solidFill>
                <a:latin typeface="Century Gothic" panose="020B0502020202020204" pitchFamily="34" charset="0"/>
              </a:rPr>
              <a:t> yaklaşık %32’dir. </a:t>
            </a:r>
            <a:r>
              <a:rPr lang="tr-TR" sz="2400" dirty="0" err="1">
                <a:solidFill>
                  <a:schemeClr val="tx1"/>
                </a:solidFill>
                <a:latin typeface="Century Gothic" panose="020B0502020202020204" pitchFamily="34" charset="0"/>
              </a:rPr>
              <a:t>GTB’ler</a:t>
            </a:r>
            <a:r>
              <a:rPr lang="tr-TR" sz="2400" dirty="0">
                <a:solidFill>
                  <a:schemeClr val="tx1"/>
                </a:solidFill>
                <a:latin typeface="Century Gothic" panose="020B0502020202020204" pitchFamily="34" charset="0"/>
              </a:rPr>
              <a:t> migrenden daha sık görülmekle birlikte, görece daha hafif </a:t>
            </a:r>
            <a:r>
              <a:rPr lang="tr-TR" sz="2400" dirty="0" smtClean="0">
                <a:solidFill>
                  <a:schemeClr val="tx1"/>
                </a:solidFill>
                <a:latin typeface="Century Gothic" panose="020B0502020202020204" pitchFamily="34" charset="0"/>
              </a:rPr>
              <a:t>baş ağrılarına </a:t>
            </a:r>
            <a:r>
              <a:rPr lang="tr-TR" sz="2400" dirty="0">
                <a:solidFill>
                  <a:schemeClr val="tx1"/>
                </a:solidFill>
                <a:latin typeface="Century Gothic" panose="020B0502020202020204" pitchFamily="34" charset="0"/>
              </a:rPr>
              <a:t>neden olduklarından hekime başvuruda daha geri plandadır. </a:t>
            </a:r>
            <a:endParaRPr lang="tr-TR" sz="2400" dirty="0" smtClean="0">
              <a:solidFill>
                <a:schemeClr val="tx1"/>
              </a:solidFill>
              <a:latin typeface="Century Gothic" panose="020B0502020202020204" pitchFamily="34" charset="0"/>
            </a:endParaRPr>
          </a:p>
          <a:p>
            <a:pPr marL="355600" indent="-342900" algn="l" rtl="0">
              <a:spcBef>
                <a:spcPts val="1090"/>
              </a:spcBef>
              <a:buClr>
                <a:srgbClr val="89D0D5"/>
              </a:buClr>
              <a:buSzPct val="79687"/>
              <a:buFont typeface="Wingdings 3"/>
              <a:buChar char=""/>
              <a:tabLst>
                <a:tab pos="355600" algn="l"/>
              </a:tabLst>
            </a:pPr>
            <a:r>
              <a:rPr lang="tr-TR" sz="2400" dirty="0" smtClean="0">
                <a:solidFill>
                  <a:schemeClr val="tx1"/>
                </a:solidFill>
                <a:latin typeface="Century Gothic" panose="020B0502020202020204" pitchFamily="34" charset="0"/>
              </a:rPr>
              <a:t>Sıklıkla </a:t>
            </a:r>
            <a:r>
              <a:rPr lang="tr-TR" sz="2400" dirty="0">
                <a:solidFill>
                  <a:schemeClr val="tx1"/>
                </a:solidFill>
                <a:latin typeface="Century Gothic" panose="020B0502020202020204" pitchFamily="34" charset="0"/>
              </a:rPr>
              <a:t>20 yaş civarında başlar, her yaşta görülebilir. </a:t>
            </a:r>
            <a:endParaRPr lang="tr-TR" sz="2400" dirty="0" smtClean="0">
              <a:solidFill>
                <a:schemeClr val="tx1"/>
              </a:solidFill>
              <a:latin typeface="Century Gothic" panose="020B0502020202020204" pitchFamily="34" charset="0"/>
            </a:endParaRPr>
          </a:p>
          <a:p>
            <a:pPr marL="355600" indent="-342900" algn="l" rtl="0">
              <a:spcBef>
                <a:spcPts val="1090"/>
              </a:spcBef>
              <a:buClr>
                <a:srgbClr val="89D0D5"/>
              </a:buClr>
              <a:buSzPct val="79687"/>
              <a:buFont typeface="Wingdings 3"/>
              <a:buChar char=""/>
              <a:tabLst>
                <a:tab pos="355600" algn="l"/>
              </a:tabLst>
            </a:pPr>
            <a:r>
              <a:rPr lang="tr-TR" sz="2400" dirty="0" smtClean="0">
                <a:solidFill>
                  <a:schemeClr val="tx1"/>
                </a:solidFill>
                <a:latin typeface="Century Gothic" panose="020B0502020202020204" pitchFamily="34" charset="0"/>
              </a:rPr>
              <a:t>Kadınlarda </a:t>
            </a:r>
            <a:r>
              <a:rPr lang="tr-TR" sz="2400" dirty="0">
                <a:solidFill>
                  <a:schemeClr val="tx1"/>
                </a:solidFill>
                <a:latin typeface="Century Gothic" panose="020B0502020202020204" pitchFamily="34" charset="0"/>
              </a:rPr>
              <a:t>biraz daha sık görülmekle birlikte aradaki fark migrende olduğu kadar çarpıcı değildir. </a:t>
            </a:r>
            <a:endParaRPr lang="tr-TR" sz="2400" dirty="0" smtClean="0">
              <a:solidFill>
                <a:schemeClr val="tx1"/>
              </a:solidFill>
              <a:latin typeface="Century Gothic" panose="020B0502020202020204" pitchFamily="34" charset="0"/>
            </a:endParaRPr>
          </a:p>
          <a:p>
            <a:pPr marL="355600" indent="-342900" algn="l" rtl="0">
              <a:spcBef>
                <a:spcPts val="1090"/>
              </a:spcBef>
              <a:buClr>
                <a:srgbClr val="89D0D5"/>
              </a:buClr>
              <a:buSzPct val="79687"/>
              <a:buFont typeface="Wingdings 3"/>
              <a:buChar char=""/>
              <a:tabLst>
                <a:tab pos="355600" algn="l"/>
              </a:tabLst>
            </a:pPr>
            <a:r>
              <a:rPr lang="tr" sz="2400" dirty="0" smtClean="0">
                <a:solidFill>
                  <a:schemeClr val="tx1"/>
                </a:solidFill>
                <a:latin typeface="Century Gothic" panose="020B0502020202020204" pitchFamily="34" charset="0"/>
              </a:rPr>
              <a:t>Bilateral olma eğiliminde, sıkıştırıcı, basıcı özellikte</a:t>
            </a:r>
          </a:p>
          <a:p>
            <a:pPr marL="355600" lvl="0" indent="-342900" algn="l" rtl="0">
              <a:spcBef>
                <a:spcPts val="1090"/>
              </a:spcBef>
              <a:buClr>
                <a:srgbClr val="89D0D5"/>
              </a:buClr>
              <a:buSzPct val="79687"/>
              <a:buFont typeface="Wingdings 3"/>
              <a:buChar char=""/>
              <a:tabLst>
                <a:tab pos="355600" algn="l"/>
              </a:tabLst>
            </a:pPr>
            <a:r>
              <a:rPr lang="tr-TR" sz="2400" dirty="0" smtClean="0">
                <a:solidFill>
                  <a:schemeClr val="tx1"/>
                </a:solidFill>
                <a:latin typeface="Century Gothic" panose="020B0502020202020204" pitchFamily="34" charset="0"/>
              </a:rPr>
              <a:t>Genelde hafif-orta şiddet </a:t>
            </a:r>
          </a:p>
          <a:p>
            <a:pPr marL="355600" lvl="0" indent="-342900" algn="l" rtl="0">
              <a:spcBef>
                <a:spcPts val="1090"/>
              </a:spcBef>
              <a:buClr>
                <a:srgbClr val="89D0D5"/>
              </a:buClr>
              <a:buSzPct val="79687"/>
              <a:buFont typeface="Wingdings 3"/>
              <a:buChar char=""/>
              <a:tabLst>
                <a:tab pos="355600" algn="l"/>
              </a:tabLst>
            </a:pPr>
            <a:r>
              <a:rPr lang="tr-TR" sz="2400" dirty="0" smtClean="0">
                <a:solidFill>
                  <a:schemeClr val="tx1"/>
                </a:solidFill>
                <a:latin typeface="Century Gothic" panose="020B0502020202020204" pitchFamily="34" charset="0"/>
              </a:rPr>
              <a:t>Bulantı/kusma genelde eşlik etmemekte </a:t>
            </a:r>
          </a:p>
          <a:p>
            <a:pPr marL="355600" lvl="0" indent="-342900" algn="l" rtl="0">
              <a:spcBef>
                <a:spcPts val="1090"/>
              </a:spcBef>
              <a:buClr>
                <a:srgbClr val="89D0D5"/>
              </a:buClr>
              <a:buSzPct val="79687"/>
              <a:buFont typeface="Wingdings 3"/>
              <a:buChar char=""/>
              <a:tabLst>
                <a:tab pos="355600" algn="l"/>
              </a:tabLst>
            </a:pPr>
            <a:r>
              <a:rPr lang="tr-TR" sz="2400" dirty="0" smtClean="0">
                <a:solidFill>
                  <a:schemeClr val="tx1"/>
                </a:solidFill>
                <a:latin typeface="Century Gothic" panose="020B0502020202020204" pitchFamily="34" charset="0"/>
              </a:rPr>
              <a:t>Işıktan ve sesten rahatsız olma olabilir.</a:t>
            </a:r>
          </a:p>
          <a:p>
            <a:pPr marL="355600" indent="-342900" algn="l" rtl="0">
              <a:spcBef>
                <a:spcPts val="1090"/>
              </a:spcBef>
              <a:buClr>
                <a:srgbClr val="89D0D5"/>
              </a:buClr>
              <a:buSzPct val="79687"/>
              <a:buFont typeface="Wingdings 3"/>
              <a:buChar char=""/>
              <a:tabLst>
                <a:tab pos="355600" algn="l"/>
              </a:tabLst>
            </a:pPr>
            <a:endParaRPr lang="tr-TR" dirty="0" smtClean="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20224246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8" name="object 2"/>
          <p:cNvSpPr txBox="1">
            <a:spLocks noGrp="1"/>
          </p:cNvSpPr>
          <p:nvPr>
            <p:ph type="title"/>
          </p:nvPr>
        </p:nvSpPr>
        <p:spPr>
          <a:xfrm>
            <a:off x="499363" y="0"/>
            <a:ext cx="11387837" cy="514243"/>
          </a:xfrm>
          <a:prstGeom prst="rect">
            <a:avLst/>
          </a:prstGeom>
        </p:spPr>
        <p:txBody>
          <a:bodyPr vert="horz" wrap="square" lIns="0" tIns="26670" rIns="0" bIns="0" rtlCol="0">
            <a:spAutoFit/>
          </a:bodyPr>
          <a:lstStyle/>
          <a:p>
            <a:pPr marL="12700" marR="5080">
              <a:lnSpc>
                <a:spcPts val="3829"/>
              </a:lnSpc>
              <a:spcBef>
                <a:spcPts val="210"/>
              </a:spcBef>
            </a:pPr>
            <a:r>
              <a:rPr sz="3200" dirty="0">
                <a:solidFill>
                  <a:schemeClr val="tx1"/>
                </a:solidFill>
              </a:rPr>
              <a:t>IHS</a:t>
            </a:r>
            <a:r>
              <a:rPr sz="3200" spc="-15" dirty="0">
                <a:solidFill>
                  <a:schemeClr val="tx1"/>
                </a:solidFill>
              </a:rPr>
              <a:t> </a:t>
            </a:r>
            <a:r>
              <a:rPr sz="3200" dirty="0">
                <a:solidFill>
                  <a:schemeClr val="tx1"/>
                </a:solidFill>
              </a:rPr>
              <a:t>2018</a:t>
            </a:r>
            <a:r>
              <a:rPr sz="3200" spc="-30" dirty="0">
                <a:solidFill>
                  <a:schemeClr val="tx1"/>
                </a:solidFill>
              </a:rPr>
              <a:t> </a:t>
            </a:r>
            <a:r>
              <a:rPr lang="tr-TR" sz="3200" spc="-30" dirty="0" smtClean="0">
                <a:solidFill>
                  <a:schemeClr val="tx1"/>
                </a:solidFill>
              </a:rPr>
              <a:t>Sınıflama Sistemine Göre Gerilim  Tipi Baş Ağrısı</a:t>
            </a:r>
            <a:endParaRPr sz="3200" dirty="0">
              <a:solidFill>
                <a:schemeClr val="tx1"/>
              </a:solidFill>
            </a:endParaRPr>
          </a:p>
        </p:txBody>
      </p:sp>
      <p:sp>
        <p:nvSpPr>
          <p:cNvPr id="2" name="Metin kutusu 1"/>
          <p:cNvSpPr txBox="1"/>
          <p:nvPr/>
        </p:nvSpPr>
        <p:spPr>
          <a:xfrm>
            <a:off x="499363" y="799488"/>
            <a:ext cx="11692637" cy="6001643"/>
          </a:xfrm>
          <a:prstGeom prst="rect">
            <a:avLst/>
          </a:prstGeom>
          <a:noFill/>
        </p:spPr>
        <p:txBody>
          <a:bodyPr wrap="square" rtlCol="0">
            <a:spAutoFit/>
          </a:bodyPr>
          <a:lstStyle/>
          <a:p>
            <a:r>
              <a:rPr lang="tr-TR" sz="1200" b="1" dirty="0" smtClean="0">
                <a:solidFill>
                  <a:schemeClr val="tx1"/>
                </a:solidFill>
              </a:rPr>
              <a:t>Seyrek </a:t>
            </a:r>
            <a:r>
              <a:rPr lang="tr-TR" sz="1200" b="1" dirty="0" err="1" smtClean="0">
                <a:solidFill>
                  <a:schemeClr val="tx1"/>
                </a:solidFill>
              </a:rPr>
              <a:t>epizodik</a:t>
            </a:r>
            <a:r>
              <a:rPr lang="tr-TR" sz="1200" b="1" dirty="0" smtClean="0">
                <a:solidFill>
                  <a:schemeClr val="tx1"/>
                </a:solidFill>
              </a:rPr>
              <a:t> gerilim tipi </a:t>
            </a:r>
            <a:r>
              <a:rPr lang="tr-TR" sz="1200" b="1" dirty="0" err="1" smtClean="0">
                <a:solidFill>
                  <a:schemeClr val="tx1"/>
                </a:solidFill>
              </a:rPr>
              <a:t>başağrısı</a:t>
            </a:r>
            <a:r>
              <a:rPr lang="tr-TR" sz="1200" b="1" dirty="0" smtClean="0">
                <a:solidFill>
                  <a:schemeClr val="tx1"/>
                </a:solidFill>
              </a:rPr>
              <a:t> tanısı için:</a:t>
            </a:r>
          </a:p>
          <a:p>
            <a:endParaRPr lang="tr-TR" sz="1200" b="1" dirty="0" smtClean="0">
              <a:solidFill>
                <a:schemeClr val="tx1"/>
              </a:solidFill>
            </a:endParaRPr>
          </a:p>
          <a:p>
            <a:r>
              <a:rPr lang="tr-TR" sz="1200" b="1" dirty="0" smtClean="0">
                <a:solidFill>
                  <a:schemeClr val="tx1"/>
                </a:solidFill>
              </a:rPr>
              <a:t>A-C kriterlerine uyan, 30 dakikadan uzun ve 7 günden kısa süreyle, ayda ortalama 1 günden (yılda 12 günden) az olan, en az 10 </a:t>
            </a:r>
            <a:r>
              <a:rPr lang="tr-TR" sz="1200" b="1" dirty="0" err="1" smtClean="0">
                <a:solidFill>
                  <a:schemeClr val="tx1"/>
                </a:solidFill>
              </a:rPr>
              <a:t>başağrısı</a:t>
            </a:r>
            <a:r>
              <a:rPr lang="tr-TR" sz="1200" b="1" dirty="0" smtClean="0">
                <a:solidFill>
                  <a:schemeClr val="tx1"/>
                </a:solidFill>
              </a:rPr>
              <a:t> atağı gereklidir.</a:t>
            </a:r>
          </a:p>
          <a:p>
            <a:endParaRPr lang="tr-TR" sz="1200" b="1" dirty="0" smtClean="0">
              <a:solidFill>
                <a:schemeClr val="tx1"/>
              </a:solidFill>
            </a:endParaRPr>
          </a:p>
          <a:p>
            <a:r>
              <a:rPr lang="tr-TR" sz="1200" b="1" dirty="0" smtClean="0">
                <a:solidFill>
                  <a:schemeClr val="tx1"/>
                </a:solidFill>
              </a:rPr>
              <a:t> Sık </a:t>
            </a:r>
            <a:r>
              <a:rPr lang="tr-TR" sz="1200" b="1" dirty="0" err="1" smtClean="0">
                <a:solidFill>
                  <a:schemeClr val="tx1"/>
                </a:solidFill>
              </a:rPr>
              <a:t>epizodik</a:t>
            </a:r>
            <a:r>
              <a:rPr lang="tr-TR" sz="1200" b="1" dirty="0" smtClean="0">
                <a:solidFill>
                  <a:schemeClr val="tx1"/>
                </a:solidFill>
              </a:rPr>
              <a:t> gerilim tipi </a:t>
            </a:r>
            <a:r>
              <a:rPr lang="tr-TR" sz="1200" b="1" dirty="0" err="1" smtClean="0">
                <a:solidFill>
                  <a:schemeClr val="tx1"/>
                </a:solidFill>
              </a:rPr>
              <a:t>başağrısı</a:t>
            </a:r>
            <a:r>
              <a:rPr lang="tr-TR" sz="1200" b="1" dirty="0" smtClean="0">
                <a:solidFill>
                  <a:schemeClr val="tx1"/>
                </a:solidFill>
              </a:rPr>
              <a:t> tanısı için:</a:t>
            </a:r>
          </a:p>
          <a:p>
            <a:endParaRPr lang="tr-TR" sz="1200" b="1" dirty="0" smtClean="0">
              <a:solidFill>
                <a:schemeClr val="tx1"/>
              </a:solidFill>
            </a:endParaRPr>
          </a:p>
          <a:p>
            <a:r>
              <a:rPr lang="tr-TR" sz="1200" b="1" dirty="0" smtClean="0">
                <a:solidFill>
                  <a:schemeClr val="tx1"/>
                </a:solidFill>
              </a:rPr>
              <a:t>A-C kriterlerine uyan, 30 dakikadan uzun ve 7 günden kısa süreyle, 3 aydan uzun süredir ayda ortalama 1-14  gün olan,  en az 10 </a:t>
            </a:r>
            <a:r>
              <a:rPr lang="tr-TR" sz="1200" b="1" dirty="0" err="1" smtClean="0">
                <a:solidFill>
                  <a:schemeClr val="tx1"/>
                </a:solidFill>
              </a:rPr>
              <a:t>başağrısı</a:t>
            </a:r>
            <a:r>
              <a:rPr lang="tr-TR" sz="1200" b="1" dirty="0" smtClean="0">
                <a:solidFill>
                  <a:schemeClr val="tx1"/>
                </a:solidFill>
              </a:rPr>
              <a:t> atağı gereklidir.</a:t>
            </a:r>
          </a:p>
          <a:p>
            <a:endParaRPr lang="tr-TR" sz="1200" b="1" dirty="0" smtClean="0">
              <a:solidFill>
                <a:schemeClr val="tx1"/>
              </a:solidFill>
            </a:endParaRPr>
          </a:p>
          <a:p>
            <a:r>
              <a:rPr lang="tr-TR" sz="1200" b="1" dirty="0" smtClean="0">
                <a:solidFill>
                  <a:schemeClr val="tx1"/>
                </a:solidFill>
              </a:rPr>
              <a:t> Kronik gerilim tipi </a:t>
            </a:r>
            <a:r>
              <a:rPr lang="tr-TR" sz="1200" b="1" dirty="0" err="1" smtClean="0">
                <a:solidFill>
                  <a:schemeClr val="tx1"/>
                </a:solidFill>
              </a:rPr>
              <a:t>başağrısı</a:t>
            </a:r>
            <a:r>
              <a:rPr lang="tr-TR" sz="1200" b="1" dirty="0" smtClean="0">
                <a:solidFill>
                  <a:schemeClr val="tx1"/>
                </a:solidFill>
              </a:rPr>
              <a:t> tanısı için:</a:t>
            </a:r>
          </a:p>
          <a:p>
            <a:endParaRPr lang="tr-TR" sz="1200" b="1" dirty="0" smtClean="0">
              <a:solidFill>
                <a:schemeClr val="tx1"/>
              </a:solidFill>
            </a:endParaRPr>
          </a:p>
          <a:p>
            <a:r>
              <a:rPr lang="tr-TR" sz="1200" b="1" dirty="0" smtClean="0">
                <a:solidFill>
                  <a:schemeClr val="tx1"/>
                </a:solidFill>
              </a:rPr>
              <a:t>A-C kriterlerine uyan, saatler ya da günler süren ya da hiç geçmeyen </a:t>
            </a:r>
            <a:r>
              <a:rPr lang="tr-TR" sz="1200" b="1" dirty="0" err="1" smtClean="0">
                <a:solidFill>
                  <a:schemeClr val="tx1"/>
                </a:solidFill>
              </a:rPr>
              <a:t>başağrısının</a:t>
            </a:r>
            <a:r>
              <a:rPr lang="tr-TR" sz="1200" b="1" dirty="0" smtClean="0">
                <a:solidFill>
                  <a:schemeClr val="tx1"/>
                </a:solidFill>
              </a:rPr>
              <a:t>, 3 aydan uzun süredir ayda 15 gün veya daha fazla olması gereklidir.</a:t>
            </a:r>
          </a:p>
          <a:p>
            <a:endParaRPr lang="tr-TR" sz="1200" b="1" dirty="0" smtClean="0">
              <a:solidFill>
                <a:schemeClr val="tx1"/>
              </a:solidFill>
            </a:endParaRPr>
          </a:p>
          <a:p>
            <a:r>
              <a:rPr lang="tr-TR" sz="1200" b="1" dirty="0" smtClean="0">
                <a:solidFill>
                  <a:schemeClr val="tx1"/>
                </a:solidFill>
              </a:rPr>
              <a:t> </a:t>
            </a:r>
          </a:p>
          <a:p>
            <a:r>
              <a:rPr lang="tr-TR" sz="1200" b="1" dirty="0" smtClean="0">
                <a:solidFill>
                  <a:schemeClr val="tx1"/>
                </a:solidFill>
              </a:rPr>
              <a:t>A.   Aşağıdaki özelliklerden en az ikisi:</a:t>
            </a:r>
          </a:p>
          <a:p>
            <a:endParaRPr lang="tr-TR" sz="1200" b="1" dirty="0" smtClean="0">
              <a:solidFill>
                <a:schemeClr val="tx1"/>
              </a:solidFill>
            </a:endParaRPr>
          </a:p>
          <a:p>
            <a:r>
              <a:rPr lang="tr-TR" sz="1200" b="1" dirty="0" smtClean="0">
                <a:solidFill>
                  <a:schemeClr val="tx1"/>
                </a:solidFill>
              </a:rPr>
              <a:t>1.   </a:t>
            </a:r>
            <a:r>
              <a:rPr lang="tr-TR" sz="1200" b="1" dirty="0" err="1" smtClean="0">
                <a:solidFill>
                  <a:schemeClr val="tx1"/>
                </a:solidFill>
              </a:rPr>
              <a:t>Bilateral</a:t>
            </a:r>
            <a:r>
              <a:rPr lang="tr-TR" sz="1200" b="1" dirty="0" smtClean="0">
                <a:solidFill>
                  <a:schemeClr val="tx1"/>
                </a:solidFill>
              </a:rPr>
              <a:t> lokalizasyonda</a:t>
            </a:r>
          </a:p>
          <a:p>
            <a:endParaRPr lang="tr-TR" sz="1200" b="1" dirty="0" smtClean="0">
              <a:solidFill>
                <a:schemeClr val="tx1"/>
              </a:solidFill>
            </a:endParaRPr>
          </a:p>
          <a:p>
            <a:r>
              <a:rPr lang="tr-TR" sz="1200" b="1" dirty="0" smtClean="0">
                <a:solidFill>
                  <a:schemeClr val="tx1"/>
                </a:solidFill>
              </a:rPr>
              <a:t>2.   Baskılı veya sıkıştırıcı karakterde</a:t>
            </a:r>
          </a:p>
          <a:p>
            <a:endParaRPr lang="tr-TR" sz="1200" b="1" dirty="0" smtClean="0">
              <a:solidFill>
                <a:schemeClr val="tx1"/>
              </a:solidFill>
            </a:endParaRPr>
          </a:p>
          <a:p>
            <a:r>
              <a:rPr lang="tr-TR" sz="1200" b="1" dirty="0" smtClean="0">
                <a:solidFill>
                  <a:schemeClr val="tx1"/>
                </a:solidFill>
              </a:rPr>
              <a:t>3.   Hafif veya orta şiddette</a:t>
            </a:r>
          </a:p>
          <a:p>
            <a:endParaRPr lang="tr-TR" sz="1200" b="1" dirty="0" smtClean="0">
              <a:solidFill>
                <a:schemeClr val="tx1"/>
              </a:solidFill>
            </a:endParaRPr>
          </a:p>
          <a:p>
            <a:r>
              <a:rPr lang="tr-TR" sz="1200" b="1" dirty="0" smtClean="0">
                <a:solidFill>
                  <a:schemeClr val="tx1"/>
                </a:solidFill>
              </a:rPr>
              <a:t>4.   Rutin fiziksel aktivite ile kötüleşme yok</a:t>
            </a:r>
          </a:p>
          <a:p>
            <a:endParaRPr lang="tr-TR" sz="1200" b="1" dirty="0" smtClean="0">
              <a:solidFill>
                <a:schemeClr val="tx1"/>
              </a:solidFill>
            </a:endParaRPr>
          </a:p>
          <a:p>
            <a:endParaRPr lang="tr-TR" sz="1200" b="1" dirty="0" smtClean="0">
              <a:solidFill>
                <a:schemeClr val="tx1"/>
              </a:solidFill>
            </a:endParaRPr>
          </a:p>
          <a:p>
            <a:r>
              <a:rPr lang="tr-TR" sz="1200" b="1" dirty="0" smtClean="0">
                <a:solidFill>
                  <a:schemeClr val="tx1"/>
                </a:solidFill>
              </a:rPr>
              <a:t>B.   </a:t>
            </a:r>
            <a:r>
              <a:rPr lang="tr-TR" sz="1200" b="1" dirty="0" err="1" smtClean="0">
                <a:solidFill>
                  <a:schemeClr val="tx1"/>
                </a:solidFill>
              </a:rPr>
              <a:t>Aşadaki</a:t>
            </a:r>
            <a:r>
              <a:rPr lang="tr-TR" sz="1200" b="1" dirty="0" smtClean="0">
                <a:solidFill>
                  <a:schemeClr val="tx1"/>
                </a:solidFill>
              </a:rPr>
              <a:t> özelliklerden ikisi:</a:t>
            </a:r>
          </a:p>
          <a:p>
            <a:endParaRPr lang="tr-TR" sz="1200" b="1" dirty="0" smtClean="0">
              <a:solidFill>
                <a:schemeClr val="tx1"/>
              </a:solidFill>
            </a:endParaRPr>
          </a:p>
          <a:p>
            <a:r>
              <a:rPr lang="tr-TR" sz="1200" b="1" dirty="0" smtClean="0">
                <a:solidFill>
                  <a:schemeClr val="tx1"/>
                </a:solidFill>
              </a:rPr>
              <a:t>1.      Bulantı veya kusma yok</a:t>
            </a:r>
          </a:p>
          <a:p>
            <a:endParaRPr lang="tr-TR" sz="1200" b="1" dirty="0" smtClean="0">
              <a:solidFill>
                <a:schemeClr val="tx1"/>
              </a:solidFill>
            </a:endParaRPr>
          </a:p>
          <a:p>
            <a:r>
              <a:rPr lang="tr-TR" sz="1200" b="1" dirty="0" smtClean="0">
                <a:solidFill>
                  <a:schemeClr val="tx1"/>
                </a:solidFill>
              </a:rPr>
              <a:t>2.      </a:t>
            </a:r>
            <a:r>
              <a:rPr lang="tr-TR" sz="1200" b="1" dirty="0" err="1" smtClean="0">
                <a:solidFill>
                  <a:schemeClr val="tx1"/>
                </a:solidFill>
              </a:rPr>
              <a:t>Fotofobi</a:t>
            </a:r>
            <a:r>
              <a:rPr lang="tr-TR" sz="1200" b="1" dirty="0" smtClean="0">
                <a:solidFill>
                  <a:schemeClr val="tx1"/>
                </a:solidFill>
              </a:rPr>
              <a:t> veya </a:t>
            </a:r>
            <a:r>
              <a:rPr lang="tr-TR" sz="1200" b="1" dirty="0" err="1" smtClean="0">
                <a:solidFill>
                  <a:schemeClr val="tx1"/>
                </a:solidFill>
              </a:rPr>
              <a:t>fonofobi</a:t>
            </a:r>
            <a:r>
              <a:rPr lang="tr-TR" sz="1200" b="1" dirty="0" smtClean="0">
                <a:solidFill>
                  <a:schemeClr val="tx1"/>
                </a:solidFill>
              </a:rPr>
              <a:t> bulgularından en fazla biri var</a:t>
            </a:r>
          </a:p>
          <a:p>
            <a:endParaRPr lang="tr-TR" sz="1200" b="1" dirty="0" smtClean="0">
              <a:solidFill>
                <a:schemeClr val="tx1"/>
              </a:solidFill>
            </a:endParaRPr>
          </a:p>
          <a:p>
            <a:endParaRPr lang="tr-TR" sz="1200" b="1" dirty="0" smtClean="0">
              <a:solidFill>
                <a:schemeClr val="tx1"/>
              </a:solidFill>
            </a:endParaRPr>
          </a:p>
          <a:p>
            <a:r>
              <a:rPr lang="tr-TR" sz="1200" b="1" dirty="0" smtClean="0">
                <a:solidFill>
                  <a:schemeClr val="tx1"/>
                </a:solidFill>
              </a:rPr>
              <a:t>C.   Sınıflamada yer alan başka bir </a:t>
            </a:r>
            <a:r>
              <a:rPr lang="tr-TR" sz="1200" b="1" dirty="0" err="1" smtClean="0">
                <a:solidFill>
                  <a:schemeClr val="tx1"/>
                </a:solidFill>
              </a:rPr>
              <a:t>başağrısı</a:t>
            </a:r>
            <a:r>
              <a:rPr lang="tr-TR" sz="1200" b="1" dirty="0" smtClean="0">
                <a:solidFill>
                  <a:schemeClr val="tx1"/>
                </a:solidFill>
              </a:rPr>
              <a:t> tanısına uymamaktadır</a:t>
            </a:r>
            <a:endParaRPr lang="tr-TR" sz="1200" b="1" dirty="0">
              <a:solidFill>
                <a:schemeClr val="tx1"/>
              </a:solidFill>
            </a:endParaRPr>
          </a:p>
        </p:txBody>
      </p:sp>
    </p:spTree>
    <p:extLst>
      <p:ext uri="{BB962C8B-B14F-4D97-AF65-F5344CB8AC3E}">
        <p14:creationId xmlns:p14="http://schemas.microsoft.com/office/powerpoint/2010/main" val="22317629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8" name="object 2"/>
          <p:cNvSpPr txBox="1">
            <a:spLocks noGrp="1"/>
          </p:cNvSpPr>
          <p:nvPr>
            <p:ph type="title"/>
          </p:nvPr>
        </p:nvSpPr>
        <p:spPr>
          <a:xfrm>
            <a:off x="499363" y="457200"/>
            <a:ext cx="8573135" cy="512953"/>
          </a:xfrm>
          <a:prstGeom prst="rect">
            <a:avLst/>
          </a:prstGeom>
        </p:spPr>
        <p:txBody>
          <a:bodyPr vert="horz" wrap="square" lIns="0" tIns="26670" rIns="0" bIns="0" rtlCol="0">
            <a:spAutoFit/>
          </a:bodyPr>
          <a:lstStyle/>
          <a:p>
            <a:pPr marL="12700" marR="5080">
              <a:lnSpc>
                <a:spcPts val="3829"/>
              </a:lnSpc>
              <a:spcBef>
                <a:spcPts val="210"/>
              </a:spcBef>
            </a:pPr>
            <a:r>
              <a:rPr lang="tr-TR" sz="3200" spc="-30" dirty="0" smtClean="0">
                <a:solidFill>
                  <a:schemeClr val="tx1"/>
                </a:solidFill>
              </a:rPr>
              <a:t>Gerilim Tipi Baş Ağrısında Tedavi</a:t>
            </a:r>
            <a:r>
              <a:rPr sz="3200" spc="-30" dirty="0" smtClean="0">
                <a:solidFill>
                  <a:schemeClr val="tx1"/>
                </a:solidFill>
              </a:rPr>
              <a:t>       </a:t>
            </a:r>
            <a:endParaRPr sz="3200" dirty="0">
              <a:solidFill>
                <a:schemeClr val="tx1"/>
              </a:solidFill>
            </a:endParaRPr>
          </a:p>
        </p:txBody>
      </p:sp>
      <p:sp>
        <p:nvSpPr>
          <p:cNvPr id="2" name="Metin kutusu 1"/>
          <p:cNvSpPr txBox="1"/>
          <p:nvPr/>
        </p:nvSpPr>
        <p:spPr>
          <a:xfrm>
            <a:off x="499363" y="1295400"/>
            <a:ext cx="11692637" cy="4832092"/>
          </a:xfrm>
          <a:prstGeom prst="rect">
            <a:avLst/>
          </a:prstGeom>
          <a:noFill/>
        </p:spPr>
        <p:txBody>
          <a:bodyPr wrap="square" rtlCol="0">
            <a:spAutoFit/>
          </a:bodyPr>
          <a:lstStyle/>
          <a:p>
            <a:pPr marL="285750" indent="-285750">
              <a:buFont typeface="Wingdings" panose="05000000000000000000" pitchFamily="2" charset="2"/>
              <a:buChar char="Ø"/>
            </a:pPr>
            <a:r>
              <a:rPr lang="tr-TR" sz="2800" b="1" dirty="0">
                <a:solidFill>
                  <a:schemeClr val="tx1"/>
                </a:solidFill>
                <a:latin typeface="Century Gothic" panose="020B0502020202020204" pitchFamily="34" charset="0"/>
              </a:rPr>
              <a:t>Gerilim tipi </a:t>
            </a:r>
            <a:r>
              <a:rPr lang="tr-TR" sz="2800" b="1" dirty="0" err="1">
                <a:solidFill>
                  <a:schemeClr val="tx1"/>
                </a:solidFill>
                <a:latin typeface="Century Gothic" panose="020B0502020202020204" pitchFamily="34" charset="0"/>
              </a:rPr>
              <a:t>başağrısının</a:t>
            </a:r>
            <a:r>
              <a:rPr lang="tr-TR" sz="2800" b="1" dirty="0">
                <a:solidFill>
                  <a:schemeClr val="tx1"/>
                </a:solidFill>
                <a:latin typeface="Century Gothic" panose="020B0502020202020204" pitchFamily="34" charset="0"/>
              </a:rPr>
              <a:t> tedavisi migrene benzer prensipler içermektedir ve daha az seçeneklidir</a:t>
            </a:r>
            <a:r>
              <a:rPr lang="tr-TR" sz="2800" b="1" dirty="0" smtClean="0">
                <a:solidFill>
                  <a:schemeClr val="tx1"/>
                </a:solidFill>
                <a:latin typeface="Century Gothic" panose="020B0502020202020204" pitchFamily="34" charset="0"/>
              </a:rPr>
              <a:t>.</a:t>
            </a:r>
          </a:p>
          <a:p>
            <a:pPr marL="285750" indent="-285750">
              <a:buFont typeface="Wingdings" panose="05000000000000000000" pitchFamily="2" charset="2"/>
              <a:buChar char="Ø"/>
            </a:pPr>
            <a:endParaRPr lang="tr-TR" sz="2800" b="1" dirty="0" smtClean="0">
              <a:solidFill>
                <a:schemeClr val="tx1"/>
              </a:solidFill>
              <a:latin typeface="Century Gothic" panose="020B0502020202020204" pitchFamily="34" charset="0"/>
            </a:endParaRPr>
          </a:p>
          <a:p>
            <a:pPr marL="285750" indent="-285750">
              <a:buFont typeface="Wingdings" panose="05000000000000000000" pitchFamily="2" charset="2"/>
              <a:buChar char="Ø"/>
            </a:pPr>
            <a:r>
              <a:rPr lang="tr-TR" sz="2800" b="1" dirty="0" smtClean="0">
                <a:solidFill>
                  <a:schemeClr val="tx1"/>
                </a:solidFill>
                <a:latin typeface="Century Gothic" panose="020B0502020202020204" pitchFamily="34" charset="0"/>
              </a:rPr>
              <a:t> </a:t>
            </a:r>
            <a:r>
              <a:rPr lang="tr-TR" sz="2800" b="1" dirty="0">
                <a:solidFill>
                  <a:schemeClr val="tx1"/>
                </a:solidFill>
                <a:latin typeface="Century Gothic" panose="020B0502020202020204" pitchFamily="34" charset="0"/>
              </a:rPr>
              <a:t>Atak sırasında genelde </a:t>
            </a:r>
            <a:r>
              <a:rPr lang="tr-TR" sz="2800" b="1" dirty="0" err="1">
                <a:solidFill>
                  <a:schemeClr val="tx1"/>
                </a:solidFill>
                <a:latin typeface="Century Gothic" panose="020B0502020202020204" pitchFamily="34" charset="0"/>
              </a:rPr>
              <a:t>parasetamol</a:t>
            </a:r>
            <a:r>
              <a:rPr lang="tr-TR" sz="2800" b="1" dirty="0">
                <a:solidFill>
                  <a:schemeClr val="tx1"/>
                </a:solidFill>
                <a:latin typeface="Century Gothic" panose="020B0502020202020204" pitchFamily="34" charset="0"/>
              </a:rPr>
              <a:t> gibi </a:t>
            </a:r>
            <a:r>
              <a:rPr lang="tr-TR" sz="2800" b="1" i="1" dirty="0">
                <a:solidFill>
                  <a:schemeClr val="tx1"/>
                </a:solidFill>
                <a:latin typeface="Century Gothic" panose="020B0502020202020204" pitchFamily="34" charset="0"/>
              </a:rPr>
              <a:t>basit analjezikler veya NSAİ ilaçlar </a:t>
            </a:r>
            <a:r>
              <a:rPr lang="tr-TR" sz="2800" b="1" dirty="0">
                <a:solidFill>
                  <a:schemeClr val="tx1"/>
                </a:solidFill>
                <a:latin typeface="Century Gothic" panose="020B0502020202020204" pitchFamily="34" charset="0"/>
              </a:rPr>
              <a:t>yeterlidir, herhangi birinin diğerlerine üstünlüğü gösterilmemiştir</a:t>
            </a:r>
            <a:r>
              <a:rPr lang="tr-TR" sz="2800" b="1" dirty="0" smtClean="0">
                <a:solidFill>
                  <a:schemeClr val="tx1"/>
                </a:solidFill>
                <a:latin typeface="Century Gothic" panose="020B0502020202020204" pitchFamily="34" charset="0"/>
              </a:rPr>
              <a:t>.</a:t>
            </a:r>
          </a:p>
          <a:p>
            <a:pPr marL="285750" indent="-285750">
              <a:buFont typeface="Wingdings" panose="05000000000000000000" pitchFamily="2" charset="2"/>
              <a:buChar char="Ø"/>
            </a:pPr>
            <a:endParaRPr lang="tr-TR" sz="2800" b="1" dirty="0" smtClean="0">
              <a:solidFill>
                <a:schemeClr val="tx1"/>
              </a:solidFill>
              <a:latin typeface="Century Gothic" panose="020B0502020202020204" pitchFamily="34" charset="0"/>
            </a:endParaRPr>
          </a:p>
          <a:p>
            <a:pPr marL="285750" indent="-285750">
              <a:buFont typeface="Wingdings" panose="05000000000000000000" pitchFamily="2" charset="2"/>
              <a:buChar char="Ø"/>
            </a:pPr>
            <a:r>
              <a:rPr lang="tr-TR" sz="2800" b="1" dirty="0" smtClean="0">
                <a:solidFill>
                  <a:schemeClr val="tx1"/>
                </a:solidFill>
                <a:latin typeface="Century Gothic" panose="020B0502020202020204" pitchFamily="34" charset="0"/>
              </a:rPr>
              <a:t> Tedavide </a:t>
            </a:r>
            <a:r>
              <a:rPr lang="tr-TR" sz="2800" b="1" dirty="0">
                <a:solidFill>
                  <a:schemeClr val="tx1"/>
                </a:solidFill>
                <a:latin typeface="Century Gothic" panose="020B0502020202020204" pitchFamily="34" charset="0"/>
              </a:rPr>
              <a:t>hasta temelli bir yaklaşım uygundur. </a:t>
            </a:r>
            <a:endParaRPr lang="tr-TR" sz="2800" b="1" dirty="0" smtClean="0">
              <a:solidFill>
                <a:schemeClr val="tx1"/>
              </a:solidFill>
              <a:latin typeface="Century Gothic" panose="020B0502020202020204" pitchFamily="34" charset="0"/>
            </a:endParaRPr>
          </a:p>
          <a:p>
            <a:endParaRPr lang="tr-TR" sz="2800" b="1" dirty="0" smtClean="0">
              <a:solidFill>
                <a:schemeClr val="tx1"/>
              </a:solidFill>
              <a:latin typeface="Century Gothic" panose="020B0502020202020204" pitchFamily="34" charset="0"/>
            </a:endParaRPr>
          </a:p>
          <a:p>
            <a:pPr marL="285750" indent="-285750">
              <a:buFont typeface="Wingdings" panose="05000000000000000000" pitchFamily="2" charset="2"/>
              <a:buChar char="Ø"/>
            </a:pPr>
            <a:r>
              <a:rPr lang="tr-TR" sz="2800" b="1" dirty="0" smtClean="0">
                <a:solidFill>
                  <a:schemeClr val="tx1"/>
                </a:solidFill>
                <a:latin typeface="Century Gothic" panose="020B0502020202020204" pitchFamily="34" charset="0"/>
              </a:rPr>
              <a:t>Kronik </a:t>
            </a:r>
            <a:r>
              <a:rPr lang="tr-TR" sz="2800" b="1" dirty="0" err="1">
                <a:solidFill>
                  <a:schemeClr val="tx1"/>
                </a:solidFill>
                <a:latin typeface="Century Gothic" panose="020B0502020202020204" pitchFamily="34" charset="0"/>
              </a:rPr>
              <a:t>GTB‘de</a:t>
            </a:r>
            <a:r>
              <a:rPr lang="tr-TR" sz="2800" b="1" dirty="0">
                <a:solidFill>
                  <a:schemeClr val="tx1"/>
                </a:solidFill>
                <a:latin typeface="Century Gothic" panose="020B0502020202020204" pitchFamily="34" charset="0"/>
              </a:rPr>
              <a:t> </a:t>
            </a:r>
            <a:r>
              <a:rPr lang="tr-TR" sz="2800" b="1" i="1" dirty="0" err="1">
                <a:solidFill>
                  <a:schemeClr val="tx1"/>
                </a:solidFill>
                <a:latin typeface="Century Gothic" panose="020B0502020202020204" pitchFamily="34" charset="0"/>
              </a:rPr>
              <a:t>antidepresan</a:t>
            </a:r>
            <a:r>
              <a:rPr lang="tr-TR" sz="2800" b="1" i="1" dirty="0">
                <a:solidFill>
                  <a:schemeClr val="tx1"/>
                </a:solidFill>
                <a:latin typeface="Century Gothic" panose="020B0502020202020204" pitchFamily="34" charset="0"/>
              </a:rPr>
              <a:t> ilaçlar</a:t>
            </a:r>
            <a:r>
              <a:rPr lang="tr-TR" sz="2800" b="1" dirty="0">
                <a:solidFill>
                  <a:schemeClr val="tx1"/>
                </a:solidFill>
                <a:latin typeface="Century Gothic" panose="020B0502020202020204" pitchFamily="34" charset="0"/>
              </a:rPr>
              <a:t> kullanılır</a:t>
            </a:r>
            <a:r>
              <a:rPr lang="tr-TR" sz="2800" b="1" dirty="0" smtClean="0">
                <a:solidFill>
                  <a:schemeClr val="tx1"/>
                </a:solidFill>
                <a:latin typeface="Century Gothic" panose="020B0502020202020204" pitchFamily="34" charset="0"/>
              </a:rPr>
              <a:t>.</a:t>
            </a:r>
          </a:p>
          <a:p>
            <a:r>
              <a:rPr lang="tr-TR" sz="2800" b="1" dirty="0" smtClean="0">
                <a:solidFill>
                  <a:schemeClr val="tx1"/>
                </a:solidFill>
                <a:latin typeface="Century Gothic" panose="020B0502020202020204" pitchFamily="34" charset="0"/>
              </a:rPr>
              <a:t> </a:t>
            </a:r>
          </a:p>
        </p:txBody>
      </p:sp>
    </p:spTree>
    <p:extLst>
      <p:ext uri="{BB962C8B-B14F-4D97-AF65-F5344CB8AC3E}">
        <p14:creationId xmlns:p14="http://schemas.microsoft.com/office/powerpoint/2010/main" val="34096843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8" name="object 2"/>
          <p:cNvSpPr txBox="1">
            <a:spLocks noGrp="1"/>
          </p:cNvSpPr>
          <p:nvPr>
            <p:ph type="title"/>
          </p:nvPr>
        </p:nvSpPr>
        <p:spPr>
          <a:xfrm>
            <a:off x="499363" y="457200"/>
            <a:ext cx="8573135" cy="512953"/>
          </a:xfrm>
          <a:prstGeom prst="rect">
            <a:avLst/>
          </a:prstGeom>
        </p:spPr>
        <p:txBody>
          <a:bodyPr vert="horz" wrap="square" lIns="0" tIns="26670" rIns="0" bIns="0" rtlCol="0">
            <a:spAutoFit/>
          </a:bodyPr>
          <a:lstStyle/>
          <a:p>
            <a:pPr marL="12700" marR="5080">
              <a:lnSpc>
                <a:spcPts val="3829"/>
              </a:lnSpc>
              <a:spcBef>
                <a:spcPts val="210"/>
              </a:spcBef>
            </a:pPr>
            <a:r>
              <a:rPr lang="tr-TR" sz="3200" spc="-30" dirty="0" smtClean="0">
                <a:solidFill>
                  <a:schemeClr val="tx1"/>
                </a:solidFill>
              </a:rPr>
              <a:t>Gerilim Tipi Baş Ağrısında Tedavi</a:t>
            </a:r>
            <a:r>
              <a:rPr sz="3200" spc="-30" dirty="0" smtClean="0">
                <a:solidFill>
                  <a:schemeClr val="tx1"/>
                </a:solidFill>
              </a:rPr>
              <a:t>       </a:t>
            </a:r>
            <a:endParaRPr sz="3200" dirty="0">
              <a:solidFill>
                <a:schemeClr val="tx1"/>
              </a:solidFill>
            </a:endParaRPr>
          </a:p>
        </p:txBody>
      </p:sp>
      <p:sp>
        <p:nvSpPr>
          <p:cNvPr id="2" name="Metin kutusu 1"/>
          <p:cNvSpPr txBox="1"/>
          <p:nvPr/>
        </p:nvSpPr>
        <p:spPr>
          <a:xfrm>
            <a:off x="499363" y="1295400"/>
            <a:ext cx="11692637" cy="5539978"/>
          </a:xfrm>
          <a:prstGeom prst="rect">
            <a:avLst/>
          </a:prstGeom>
          <a:noFill/>
        </p:spPr>
        <p:txBody>
          <a:bodyPr wrap="square" rtlCol="0">
            <a:spAutoFit/>
          </a:bodyPr>
          <a:lstStyle/>
          <a:p>
            <a:r>
              <a:rPr lang="tr-TR" b="1" dirty="0" smtClean="0">
                <a:solidFill>
                  <a:schemeClr val="tx1"/>
                </a:solidFill>
                <a:latin typeface="Century Gothic" panose="020B0502020202020204" pitchFamily="34" charset="0"/>
              </a:rPr>
              <a:t> </a:t>
            </a:r>
          </a:p>
          <a:p>
            <a:pPr marL="285750" indent="-285750">
              <a:buFont typeface="Wingdings" panose="05000000000000000000" pitchFamily="2" charset="2"/>
              <a:buChar char="Ø"/>
            </a:pPr>
            <a:r>
              <a:rPr lang="tr-TR" sz="2400" b="1" dirty="0" err="1" smtClean="0">
                <a:solidFill>
                  <a:schemeClr val="tx1"/>
                </a:solidFill>
                <a:latin typeface="Century Gothic" panose="020B0502020202020204" pitchFamily="34" charset="0"/>
              </a:rPr>
              <a:t>Profilakside</a:t>
            </a:r>
            <a:r>
              <a:rPr lang="tr-TR" sz="2400" b="1" dirty="0" smtClean="0">
                <a:solidFill>
                  <a:schemeClr val="tx1"/>
                </a:solidFill>
                <a:latin typeface="Century Gothic" panose="020B0502020202020204" pitchFamily="34" charset="0"/>
              </a:rPr>
              <a:t> </a:t>
            </a:r>
            <a:r>
              <a:rPr lang="tr-TR" sz="2400" b="1" dirty="0" err="1">
                <a:solidFill>
                  <a:schemeClr val="tx1"/>
                </a:solidFill>
                <a:latin typeface="Century Gothic" panose="020B0502020202020204" pitchFamily="34" charset="0"/>
              </a:rPr>
              <a:t>amitriptilin</a:t>
            </a:r>
            <a:r>
              <a:rPr lang="tr-TR" sz="2400" b="1" dirty="0">
                <a:solidFill>
                  <a:schemeClr val="tx1"/>
                </a:solidFill>
                <a:latin typeface="Century Gothic" panose="020B0502020202020204" pitchFamily="34" charset="0"/>
              </a:rPr>
              <a:t> en etkili ilaçlardandır. Sersemlik hissi, ağız kuruluğu, taşikardi, kalpte ileti bloğu, nöbet, görme bozukluğu, idrar </a:t>
            </a:r>
            <a:r>
              <a:rPr lang="tr-TR" sz="2400" b="1" dirty="0" err="1">
                <a:solidFill>
                  <a:schemeClr val="tx1"/>
                </a:solidFill>
                <a:latin typeface="Century Gothic" panose="020B0502020202020204" pitchFamily="34" charset="0"/>
              </a:rPr>
              <a:t>retansiyonu</a:t>
            </a:r>
            <a:r>
              <a:rPr lang="tr-TR" sz="2400" b="1" dirty="0">
                <a:solidFill>
                  <a:schemeClr val="tx1"/>
                </a:solidFill>
                <a:latin typeface="Century Gothic" panose="020B0502020202020204" pitchFamily="34" charset="0"/>
              </a:rPr>
              <a:t> gibi yan etkileri vardır ve ileri yaşta, </a:t>
            </a:r>
            <a:r>
              <a:rPr lang="tr-TR" sz="2400" b="1" dirty="0" err="1">
                <a:solidFill>
                  <a:schemeClr val="tx1"/>
                </a:solidFill>
                <a:latin typeface="Century Gothic" panose="020B0502020202020204" pitchFamily="34" charset="0"/>
              </a:rPr>
              <a:t>obez</a:t>
            </a:r>
            <a:r>
              <a:rPr lang="tr-TR" sz="2400" b="1" dirty="0">
                <a:solidFill>
                  <a:schemeClr val="tx1"/>
                </a:solidFill>
                <a:latin typeface="Century Gothic" panose="020B0502020202020204" pitchFamily="34" charset="0"/>
              </a:rPr>
              <a:t> hastalarda ve MAO inhibitörü kullanma öyküsü olanlarda kullanılmamalıdır. </a:t>
            </a:r>
            <a:endParaRPr lang="tr-TR" sz="2400" b="1" dirty="0" smtClean="0">
              <a:solidFill>
                <a:schemeClr val="tx1"/>
              </a:solidFill>
              <a:latin typeface="Century Gothic" panose="020B0502020202020204" pitchFamily="34" charset="0"/>
            </a:endParaRPr>
          </a:p>
          <a:p>
            <a:pPr marL="285750" indent="-285750">
              <a:buFont typeface="Wingdings" panose="05000000000000000000" pitchFamily="2" charset="2"/>
              <a:buChar char="Ø"/>
            </a:pPr>
            <a:r>
              <a:rPr lang="tr-TR" sz="2400" b="1" dirty="0" smtClean="0">
                <a:solidFill>
                  <a:schemeClr val="tx1"/>
                </a:solidFill>
                <a:latin typeface="Century Gothic" panose="020B0502020202020204" pitchFamily="34" charset="0"/>
              </a:rPr>
              <a:t>SSRI </a:t>
            </a:r>
            <a:r>
              <a:rPr lang="tr-TR" sz="2400" b="1" dirty="0">
                <a:solidFill>
                  <a:schemeClr val="tx1"/>
                </a:solidFill>
                <a:latin typeface="Century Gothic" panose="020B0502020202020204" pitchFamily="34" charset="0"/>
              </a:rPr>
              <a:t>grubunun da (</a:t>
            </a:r>
            <a:r>
              <a:rPr lang="tr-TR" sz="2400" b="1" dirty="0" err="1">
                <a:solidFill>
                  <a:schemeClr val="tx1"/>
                </a:solidFill>
                <a:latin typeface="Century Gothic" panose="020B0502020202020204" pitchFamily="34" charset="0"/>
              </a:rPr>
              <a:t>Paroksetin</a:t>
            </a:r>
            <a:r>
              <a:rPr lang="tr-TR" sz="2400" b="1" dirty="0">
                <a:solidFill>
                  <a:schemeClr val="tx1"/>
                </a:solidFill>
                <a:latin typeface="Century Gothic" panose="020B0502020202020204" pitchFamily="34" charset="0"/>
              </a:rPr>
              <a:t> 20 mg, </a:t>
            </a:r>
            <a:r>
              <a:rPr lang="tr-TR" sz="2400" b="1" dirty="0" err="1">
                <a:solidFill>
                  <a:schemeClr val="tx1"/>
                </a:solidFill>
                <a:latin typeface="Century Gothic" panose="020B0502020202020204" pitchFamily="34" charset="0"/>
              </a:rPr>
              <a:t>Fluoksetin</a:t>
            </a:r>
            <a:r>
              <a:rPr lang="tr-TR" sz="2400" b="1" dirty="0">
                <a:solidFill>
                  <a:schemeClr val="tx1"/>
                </a:solidFill>
                <a:latin typeface="Century Gothic" panose="020B0502020202020204" pitchFamily="34" charset="0"/>
              </a:rPr>
              <a:t> 20 mg, </a:t>
            </a:r>
            <a:r>
              <a:rPr lang="tr-TR" sz="2400" b="1" dirty="0" err="1">
                <a:solidFill>
                  <a:schemeClr val="tx1"/>
                </a:solidFill>
                <a:latin typeface="Century Gothic" panose="020B0502020202020204" pitchFamily="34" charset="0"/>
              </a:rPr>
              <a:t>Citalopram</a:t>
            </a:r>
            <a:r>
              <a:rPr lang="tr-TR" sz="2400" b="1" dirty="0">
                <a:solidFill>
                  <a:schemeClr val="tx1"/>
                </a:solidFill>
                <a:latin typeface="Century Gothic" panose="020B0502020202020204" pitchFamily="34" charset="0"/>
              </a:rPr>
              <a:t> 10-20 mg, </a:t>
            </a:r>
            <a:r>
              <a:rPr lang="tr-TR" sz="2400" b="1" dirty="0" err="1">
                <a:solidFill>
                  <a:schemeClr val="tx1"/>
                </a:solidFill>
                <a:latin typeface="Century Gothic" panose="020B0502020202020204" pitchFamily="34" charset="0"/>
              </a:rPr>
              <a:t>Sertralin</a:t>
            </a:r>
            <a:r>
              <a:rPr lang="tr-TR" sz="2400" b="1" dirty="0">
                <a:solidFill>
                  <a:schemeClr val="tx1"/>
                </a:solidFill>
                <a:latin typeface="Century Gothic" panose="020B0502020202020204" pitchFamily="34" charset="0"/>
              </a:rPr>
              <a:t>  50-100 mg, </a:t>
            </a:r>
            <a:r>
              <a:rPr lang="tr-TR" sz="2400" b="1" dirty="0" err="1">
                <a:solidFill>
                  <a:schemeClr val="tx1"/>
                </a:solidFill>
                <a:latin typeface="Century Gothic" panose="020B0502020202020204" pitchFamily="34" charset="0"/>
              </a:rPr>
              <a:t>Fluvoksamin</a:t>
            </a:r>
            <a:r>
              <a:rPr lang="tr-TR" sz="2400" b="1" dirty="0">
                <a:solidFill>
                  <a:schemeClr val="tx1"/>
                </a:solidFill>
                <a:latin typeface="Century Gothic" panose="020B0502020202020204" pitchFamily="34" charset="0"/>
              </a:rPr>
              <a:t> 50-100 mg ve diğerleri) etkinliği vardır. Bulantı, uyuklama, terleme, ağız kuruluğu, </a:t>
            </a:r>
            <a:r>
              <a:rPr lang="tr-TR" sz="2400" b="1" dirty="0" err="1">
                <a:solidFill>
                  <a:schemeClr val="tx1"/>
                </a:solidFill>
                <a:latin typeface="Century Gothic" panose="020B0502020202020204" pitchFamily="34" charset="0"/>
              </a:rPr>
              <a:t>impotans</a:t>
            </a:r>
            <a:r>
              <a:rPr lang="tr-TR" sz="2400" b="1" dirty="0">
                <a:solidFill>
                  <a:schemeClr val="tx1"/>
                </a:solidFill>
                <a:latin typeface="Century Gothic" panose="020B0502020202020204" pitchFamily="34" charset="0"/>
              </a:rPr>
              <a:t>, </a:t>
            </a:r>
            <a:r>
              <a:rPr lang="tr-TR" sz="2400" b="1" dirty="0" err="1">
                <a:solidFill>
                  <a:schemeClr val="tx1"/>
                </a:solidFill>
                <a:latin typeface="Century Gothic" panose="020B0502020202020204" pitchFamily="34" charset="0"/>
              </a:rPr>
              <a:t>ekstrapiramidal</a:t>
            </a:r>
            <a:r>
              <a:rPr lang="tr-TR" sz="2400" b="1" dirty="0">
                <a:solidFill>
                  <a:schemeClr val="tx1"/>
                </a:solidFill>
                <a:latin typeface="Century Gothic" panose="020B0502020202020204" pitchFamily="34" charset="0"/>
              </a:rPr>
              <a:t> bozukluklar ve nöbet gibi yan etkiler oldukça seyrektir. MAO inhibitörü kullanan, karaciğer yetmezliği ve </a:t>
            </a:r>
            <a:r>
              <a:rPr lang="tr-TR" sz="2400" b="1" dirty="0" err="1">
                <a:solidFill>
                  <a:schemeClr val="tx1"/>
                </a:solidFill>
                <a:latin typeface="Century Gothic" panose="020B0502020202020204" pitchFamily="34" charset="0"/>
              </a:rPr>
              <a:t>renal</a:t>
            </a:r>
            <a:r>
              <a:rPr lang="tr-TR" sz="2400" b="1" dirty="0">
                <a:solidFill>
                  <a:schemeClr val="tx1"/>
                </a:solidFill>
                <a:latin typeface="Century Gothic" panose="020B0502020202020204" pitchFamily="34" charset="0"/>
              </a:rPr>
              <a:t> yetmezlik olan hastada verilmemelidir. </a:t>
            </a:r>
            <a:endParaRPr lang="tr-TR" sz="2400" b="1" dirty="0" smtClean="0">
              <a:solidFill>
                <a:schemeClr val="tx1"/>
              </a:solidFill>
              <a:latin typeface="Century Gothic" panose="020B0502020202020204" pitchFamily="34" charset="0"/>
            </a:endParaRPr>
          </a:p>
          <a:p>
            <a:pPr marL="285750" indent="-285750">
              <a:buFont typeface="Wingdings" panose="05000000000000000000" pitchFamily="2" charset="2"/>
              <a:buChar char="Ø"/>
            </a:pPr>
            <a:endParaRPr lang="tr-TR" sz="2400" b="1" dirty="0" smtClean="0">
              <a:solidFill>
                <a:schemeClr val="tx1"/>
              </a:solidFill>
              <a:latin typeface="Century Gothic" panose="020B0502020202020204" pitchFamily="34" charset="0"/>
            </a:endParaRPr>
          </a:p>
          <a:p>
            <a:pPr marL="285750" indent="-285750">
              <a:buFont typeface="Wingdings" panose="05000000000000000000" pitchFamily="2" charset="2"/>
              <a:buChar char="Ø"/>
            </a:pPr>
            <a:r>
              <a:rPr lang="tr-TR" sz="2400" b="1" dirty="0" err="1" smtClean="0">
                <a:solidFill>
                  <a:schemeClr val="tx1"/>
                </a:solidFill>
                <a:latin typeface="Century Gothic" panose="020B0502020202020204" pitchFamily="34" charset="0"/>
              </a:rPr>
              <a:t>GTB’de</a:t>
            </a:r>
            <a:r>
              <a:rPr lang="tr-TR" sz="2400" b="1" dirty="0" smtClean="0">
                <a:solidFill>
                  <a:schemeClr val="tx1"/>
                </a:solidFill>
                <a:latin typeface="Century Gothic" panose="020B0502020202020204" pitchFamily="34" charset="0"/>
              </a:rPr>
              <a:t> </a:t>
            </a:r>
            <a:r>
              <a:rPr lang="tr-TR" sz="2400" b="1" dirty="0">
                <a:solidFill>
                  <a:schemeClr val="tx1"/>
                </a:solidFill>
                <a:latin typeface="Century Gothic" panose="020B0502020202020204" pitchFamily="34" charset="0"/>
              </a:rPr>
              <a:t>ilaç tedavisi ile birlikte gevşeme teknikleri, stresle mücadele yöntemleri, çeşitli egzersizler ve masaj gibi uygulamaların yapıldığı ilaç dışı tedaviler de başarılı sonuçlar vermektedir</a:t>
            </a:r>
            <a:r>
              <a:rPr lang="tr-TR" sz="2400" b="1" dirty="0" smtClean="0">
                <a:solidFill>
                  <a:schemeClr val="tx1"/>
                </a:solidFill>
                <a:latin typeface="Century Gothic" panose="020B0502020202020204" pitchFamily="34" charset="0"/>
              </a:rPr>
              <a:t>.</a:t>
            </a:r>
          </a:p>
        </p:txBody>
      </p:sp>
    </p:spTree>
    <p:extLst>
      <p:ext uri="{BB962C8B-B14F-4D97-AF65-F5344CB8AC3E}">
        <p14:creationId xmlns:p14="http://schemas.microsoft.com/office/powerpoint/2010/main" val="361730723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4" name="object 2"/>
          <p:cNvSpPr txBox="1">
            <a:spLocks noGrp="1"/>
          </p:cNvSpPr>
          <p:nvPr>
            <p:ph type="title"/>
          </p:nvPr>
        </p:nvSpPr>
        <p:spPr>
          <a:xfrm>
            <a:off x="762000" y="381000"/>
            <a:ext cx="10058400" cy="659155"/>
          </a:xfrm>
          <a:prstGeom prst="rect">
            <a:avLst/>
          </a:prstGeom>
        </p:spPr>
        <p:txBody>
          <a:bodyPr vert="horz" wrap="square" lIns="0" tIns="12700" rIns="0" bIns="0" rtlCol="0">
            <a:spAutoFit/>
          </a:bodyPr>
          <a:lstStyle/>
          <a:p>
            <a:pPr marL="12700">
              <a:lnSpc>
                <a:spcPct val="100000"/>
              </a:lnSpc>
              <a:spcBef>
                <a:spcPts val="100"/>
              </a:spcBef>
            </a:pPr>
            <a:r>
              <a:rPr lang="tr-TR" altLang="tr" spc="-10" dirty="0" smtClean="0">
                <a:solidFill>
                  <a:schemeClr val="tx1"/>
                </a:solidFill>
              </a:rPr>
              <a:t>TRİGEMİNAL OTONOMİK SEFALALJİLER</a:t>
            </a:r>
            <a:endParaRPr spc="-10" dirty="0">
              <a:solidFill>
                <a:schemeClr val="tx1"/>
              </a:solidFill>
            </a:endParaRPr>
          </a:p>
        </p:txBody>
      </p:sp>
      <p:sp>
        <p:nvSpPr>
          <p:cNvPr id="1048735" name="object 3"/>
          <p:cNvSpPr txBox="1"/>
          <p:nvPr/>
        </p:nvSpPr>
        <p:spPr>
          <a:xfrm>
            <a:off x="1143000" y="1295400"/>
            <a:ext cx="10668000" cy="5141151"/>
          </a:xfrm>
          <a:prstGeom prst="rect">
            <a:avLst/>
          </a:prstGeom>
        </p:spPr>
        <p:txBody>
          <a:bodyPr vert="horz" wrap="square" lIns="0" tIns="138430" rIns="0" bIns="0" rtlCol="0">
            <a:spAutoFit/>
          </a:bodyPr>
          <a:lstStyle/>
          <a:p>
            <a:pPr marL="355600" indent="-342900" algn="l" rtl="0">
              <a:spcBef>
                <a:spcPts val="1090"/>
              </a:spcBef>
              <a:buClr>
                <a:srgbClr val="89D0D5"/>
              </a:buClr>
              <a:buSzPct val="79687"/>
              <a:buFont typeface="Wingdings 3"/>
              <a:buChar char=""/>
              <a:tabLst>
                <a:tab pos="355600" algn="l"/>
              </a:tabLst>
            </a:pPr>
            <a:r>
              <a:rPr lang="tr-TR" dirty="0" err="1">
                <a:solidFill>
                  <a:schemeClr val="tx1"/>
                </a:solidFill>
                <a:latin typeface="Century Gothic" panose="020B0502020202020204" pitchFamily="34" charset="0"/>
              </a:rPr>
              <a:t>Trigeminal</a:t>
            </a:r>
            <a:r>
              <a:rPr lang="tr-TR" dirty="0">
                <a:solidFill>
                  <a:schemeClr val="tx1"/>
                </a:solidFill>
                <a:latin typeface="Century Gothic" panose="020B0502020202020204" pitchFamily="34" charset="0"/>
              </a:rPr>
              <a:t> </a:t>
            </a:r>
            <a:r>
              <a:rPr lang="tr-TR" dirty="0" err="1">
                <a:solidFill>
                  <a:schemeClr val="tx1"/>
                </a:solidFill>
                <a:latin typeface="Century Gothic" panose="020B0502020202020204" pitchFamily="34" charset="0"/>
              </a:rPr>
              <a:t>otonomik</a:t>
            </a:r>
            <a:r>
              <a:rPr lang="tr-TR" dirty="0">
                <a:solidFill>
                  <a:schemeClr val="tx1"/>
                </a:solidFill>
                <a:latin typeface="Century Gothic" panose="020B0502020202020204" pitchFamily="34" charset="0"/>
              </a:rPr>
              <a:t> </a:t>
            </a:r>
            <a:r>
              <a:rPr lang="tr-TR" dirty="0" err="1">
                <a:solidFill>
                  <a:schemeClr val="tx1"/>
                </a:solidFill>
                <a:latin typeface="Century Gothic" panose="020B0502020202020204" pitchFamily="34" charset="0"/>
              </a:rPr>
              <a:t>sefalaljiler</a:t>
            </a:r>
            <a:r>
              <a:rPr lang="tr-TR" dirty="0">
                <a:solidFill>
                  <a:schemeClr val="tx1"/>
                </a:solidFill>
                <a:latin typeface="Century Gothic" panose="020B0502020202020204" pitchFamily="34" charset="0"/>
              </a:rPr>
              <a:t> (TOS)</a:t>
            </a:r>
            <a:r>
              <a:rPr lang="tr-TR" b="1" dirty="0">
                <a:solidFill>
                  <a:schemeClr val="tx1"/>
                </a:solidFill>
                <a:latin typeface="Century Gothic" panose="020B0502020202020204" pitchFamily="34" charset="0"/>
              </a:rPr>
              <a:t> </a:t>
            </a:r>
            <a:r>
              <a:rPr lang="tr-TR" dirty="0">
                <a:solidFill>
                  <a:schemeClr val="tx1"/>
                </a:solidFill>
                <a:latin typeface="Century Gothic" panose="020B0502020202020204" pitchFamily="34" charset="0"/>
              </a:rPr>
              <a:t> </a:t>
            </a:r>
            <a:r>
              <a:rPr lang="tr-TR" dirty="0" err="1">
                <a:solidFill>
                  <a:schemeClr val="tx1"/>
                </a:solidFill>
                <a:latin typeface="Century Gothic" panose="020B0502020202020204" pitchFamily="34" charset="0"/>
              </a:rPr>
              <a:t>trigeminal</a:t>
            </a:r>
            <a:r>
              <a:rPr lang="tr-TR" dirty="0">
                <a:solidFill>
                  <a:schemeClr val="tx1"/>
                </a:solidFill>
                <a:latin typeface="Century Gothic" panose="020B0502020202020204" pitchFamily="34" charset="0"/>
              </a:rPr>
              <a:t> sinir dağılımına uyan bölgede </a:t>
            </a:r>
            <a:r>
              <a:rPr lang="tr-TR" dirty="0" err="1">
                <a:solidFill>
                  <a:schemeClr val="tx1"/>
                </a:solidFill>
                <a:latin typeface="Century Gothic" panose="020B0502020202020204" pitchFamily="34" charset="0"/>
              </a:rPr>
              <a:t>başağrısı</a:t>
            </a:r>
            <a:r>
              <a:rPr lang="tr-TR" dirty="0">
                <a:solidFill>
                  <a:schemeClr val="tx1"/>
                </a:solidFill>
                <a:latin typeface="Century Gothic" panose="020B0502020202020204" pitchFamily="34" charset="0"/>
              </a:rPr>
              <a:t> ve bununla birlikte </a:t>
            </a:r>
            <a:r>
              <a:rPr lang="tr-TR" dirty="0" err="1">
                <a:solidFill>
                  <a:schemeClr val="tx1"/>
                </a:solidFill>
                <a:latin typeface="Century Gothic" panose="020B0502020202020204" pitchFamily="34" charset="0"/>
              </a:rPr>
              <a:t>kranyal</a:t>
            </a:r>
            <a:r>
              <a:rPr lang="tr-TR" dirty="0">
                <a:solidFill>
                  <a:schemeClr val="tx1"/>
                </a:solidFill>
                <a:latin typeface="Century Gothic" panose="020B0502020202020204" pitchFamily="34" charset="0"/>
              </a:rPr>
              <a:t> </a:t>
            </a:r>
            <a:r>
              <a:rPr lang="tr-TR" dirty="0" err="1">
                <a:solidFill>
                  <a:schemeClr val="tx1"/>
                </a:solidFill>
                <a:latin typeface="Century Gothic" panose="020B0502020202020204" pitchFamily="34" charset="0"/>
              </a:rPr>
              <a:t>otonomik</a:t>
            </a:r>
            <a:r>
              <a:rPr lang="tr-TR" dirty="0">
                <a:solidFill>
                  <a:schemeClr val="tx1"/>
                </a:solidFill>
                <a:latin typeface="Century Gothic" panose="020B0502020202020204" pitchFamily="34" charset="0"/>
              </a:rPr>
              <a:t> aktivasyon ile karakterize bir </a:t>
            </a:r>
            <a:r>
              <a:rPr lang="tr-TR" dirty="0" smtClean="0">
                <a:solidFill>
                  <a:schemeClr val="tx1"/>
                </a:solidFill>
                <a:latin typeface="Century Gothic" panose="020B0502020202020204" pitchFamily="34" charset="0"/>
              </a:rPr>
              <a:t>dizi baş ağrısı</a:t>
            </a:r>
            <a:r>
              <a:rPr lang="tr-TR" dirty="0">
                <a:solidFill>
                  <a:schemeClr val="tx1"/>
                </a:solidFill>
                <a:latin typeface="Century Gothic" panose="020B0502020202020204" pitchFamily="34" charset="0"/>
              </a:rPr>
              <a:t> sendromundan oluşur</a:t>
            </a:r>
            <a:r>
              <a:rPr lang="tr-TR" dirty="0" smtClean="0">
                <a:solidFill>
                  <a:schemeClr val="tx1"/>
                </a:solidFill>
                <a:latin typeface="Century Gothic" panose="020B0502020202020204" pitchFamily="34" charset="0"/>
              </a:rPr>
              <a:t>.</a:t>
            </a:r>
          </a:p>
          <a:p>
            <a:pPr marL="355600" indent="-342900" algn="l" rtl="0">
              <a:spcBef>
                <a:spcPts val="1090"/>
              </a:spcBef>
              <a:buClr>
                <a:srgbClr val="89D0D5"/>
              </a:buClr>
              <a:buSzPct val="79687"/>
              <a:buFont typeface="Wingdings 3"/>
              <a:buChar char=""/>
              <a:tabLst>
                <a:tab pos="355600" algn="l"/>
              </a:tabLst>
            </a:pPr>
            <a:r>
              <a:rPr lang="tr-TR" dirty="0" smtClean="0">
                <a:solidFill>
                  <a:schemeClr val="tx1"/>
                </a:solidFill>
                <a:latin typeface="Century Gothic" panose="020B0502020202020204" pitchFamily="34" charset="0"/>
              </a:rPr>
              <a:t>En </a:t>
            </a:r>
            <a:r>
              <a:rPr lang="tr-TR" dirty="0">
                <a:solidFill>
                  <a:schemeClr val="tx1"/>
                </a:solidFill>
                <a:latin typeface="Century Gothic" panose="020B0502020202020204" pitchFamily="34" charset="0"/>
              </a:rPr>
              <a:t>sık görülen tipi küme </a:t>
            </a:r>
            <a:r>
              <a:rPr lang="tr-TR" dirty="0" smtClean="0">
                <a:solidFill>
                  <a:schemeClr val="tx1"/>
                </a:solidFill>
                <a:latin typeface="Century Gothic" panose="020B0502020202020204" pitchFamily="34" charset="0"/>
              </a:rPr>
              <a:t>baş ağrısıdır</a:t>
            </a:r>
            <a:r>
              <a:rPr lang="tr-TR" dirty="0">
                <a:solidFill>
                  <a:schemeClr val="tx1"/>
                </a:solidFill>
                <a:latin typeface="Century Gothic" panose="020B0502020202020204" pitchFamily="34" charset="0"/>
              </a:rPr>
              <a:t>.</a:t>
            </a:r>
            <a:r>
              <a:rPr lang="tr-TR" dirty="0" smtClean="0">
                <a:solidFill>
                  <a:schemeClr val="tx1"/>
                </a:solidFill>
                <a:latin typeface="Century Gothic" panose="020B0502020202020204" pitchFamily="34" charset="0"/>
              </a:rPr>
              <a:t> </a:t>
            </a:r>
          </a:p>
          <a:p>
            <a:pPr marL="355600" indent="-342900" algn="l" rtl="0">
              <a:spcBef>
                <a:spcPts val="1090"/>
              </a:spcBef>
              <a:buClr>
                <a:srgbClr val="89D0D5"/>
              </a:buClr>
              <a:buSzPct val="79687"/>
              <a:buFont typeface="Wingdings 3"/>
              <a:buChar char=""/>
              <a:tabLst>
                <a:tab pos="355600" algn="l"/>
              </a:tabLst>
            </a:pPr>
            <a:r>
              <a:rPr lang="tr-TR" dirty="0">
                <a:solidFill>
                  <a:schemeClr val="tx1"/>
                </a:solidFill>
                <a:latin typeface="Century Gothic" panose="020B0502020202020204" pitchFamily="34" charset="0"/>
              </a:rPr>
              <a:t>TOS için ortak özellikler ağrının çok şiddetli oluşu, her zaman tek yanlı oluşu, </a:t>
            </a:r>
            <a:r>
              <a:rPr lang="tr-TR" dirty="0" err="1">
                <a:solidFill>
                  <a:schemeClr val="tx1"/>
                </a:solidFill>
                <a:latin typeface="Century Gothic" panose="020B0502020202020204" pitchFamily="34" charset="0"/>
              </a:rPr>
              <a:t>otonomik</a:t>
            </a:r>
            <a:r>
              <a:rPr lang="tr-TR" dirty="0">
                <a:solidFill>
                  <a:schemeClr val="tx1"/>
                </a:solidFill>
                <a:latin typeface="Century Gothic" panose="020B0502020202020204" pitchFamily="34" charset="0"/>
              </a:rPr>
              <a:t> belirtilerin atağa mutlaka eşlik etmesi (gözde yaşarma, kızarma, şişme, burunda o yanda tıkanma veya akıntı, alında veya yüzde terleme gibi), </a:t>
            </a:r>
            <a:r>
              <a:rPr lang="tr-TR" dirty="0" smtClean="0">
                <a:solidFill>
                  <a:schemeClr val="tx1"/>
                </a:solidFill>
                <a:latin typeface="Century Gothic" panose="020B0502020202020204" pitchFamily="34" charset="0"/>
              </a:rPr>
              <a:t>her gün </a:t>
            </a:r>
            <a:r>
              <a:rPr lang="tr-TR" dirty="0">
                <a:solidFill>
                  <a:schemeClr val="tx1"/>
                </a:solidFill>
                <a:latin typeface="Century Gothic" panose="020B0502020202020204" pitchFamily="34" charset="0"/>
              </a:rPr>
              <a:t>veya gün aşırı oluşu ve önceki sayılan </a:t>
            </a:r>
            <a:r>
              <a:rPr lang="tr-TR" dirty="0" smtClean="0">
                <a:solidFill>
                  <a:schemeClr val="tx1"/>
                </a:solidFill>
                <a:latin typeface="Century Gothic" panose="020B0502020202020204" pitchFamily="34" charset="0"/>
              </a:rPr>
              <a:t>baş ağrılı </a:t>
            </a:r>
            <a:r>
              <a:rPr lang="tr-TR" dirty="0">
                <a:solidFill>
                  <a:schemeClr val="tx1"/>
                </a:solidFill>
                <a:latin typeface="Century Gothic" panose="020B0502020202020204" pitchFamily="34" charset="0"/>
              </a:rPr>
              <a:t>durumlara göre kısa süreli oluşu ve aynı gün içinde tekrarlayabilmeleridir </a:t>
            </a:r>
            <a:endParaRPr lang="tr-TR" dirty="0" smtClean="0">
              <a:solidFill>
                <a:schemeClr val="tx1"/>
              </a:solidFill>
              <a:latin typeface="Century Gothic" panose="020B0502020202020204" pitchFamily="34" charset="0"/>
            </a:endParaRPr>
          </a:p>
          <a:p>
            <a:pPr marL="355600" indent="-342900" algn="l" rtl="0">
              <a:spcBef>
                <a:spcPts val="1090"/>
              </a:spcBef>
              <a:buClr>
                <a:srgbClr val="89D0D5"/>
              </a:buClr>
              <a:buSzPct val="79687"/>
              <a:buFont typeface="Wingdings 3"/>
              <a:buChar char=""/>
              <a:tabLst>
                <a:tab pos="355600" algn="l"/>
              </a:tabLst>
            </a:pPr>
            <a:r>
              <a:rPr lang="tr-TR" dirty="0">
                <a:solidFill>
                  <a:schemeClr val="tx1"/>
                </a:solidFill>
                <a:latin typeface="Century Gothic" panose="020B0502020202020204" pitchFamily="34" charset="0"/>
              </a:rPr>
              <a:t>Ağrı yerleşimi ve karakteri tüm TOS için benzer olabilmekle birlikte, ağrı süreleri ve tekrarlama sayıları en </a:t>
            </a:r>
            <a:r>
              <a:rPr lang="tr-TR" dirty="0" err="1">
                <a:solidFill>
                  <a:schemeClr val="tx1"/>
                </a:solidFill>
                <a:latin typeface="Century Gothic" panose="020B0502020202020204" pitchFamily="34" charset="0"/>
              </a:rPr>
              <a:t>ayırdedici</a:t>
            </a:r>
            <a:r>
              <a:rPr lang="tr-TR" dirty="0">
                <a:solidFill>
                  <a:schemeClr val="tx1"/>
                </a:solidFill>
                <a:latin typeface="Century Gothic" panose="020B0502020202020204" pitchFamily="34" charset="0"/>
              </a:rPr>
              <a:t> özellikleridir. </a:t>
            </a:r>
            <a:endParaRPr lang="tr-TR" dirty="0" smtClean="0">
              <a:solidFill>
                <a:schemeClr val="tx1"/>
              </a:solidFill>
              <a:latin typeface="Century Gothic" panose="020B0502020202020204" pitchFamily="34" charset="0"/>
            </a:endParaRPr>
          </a:p>
          <a:p>
            <a:pPr marL="355600" indent="-342900" algn="l" rtl="0">
              <a:spcBef>
                <a:spcPts val="1090"/>
              </a:spcBef>
              <a:buClr>
                <a:srgbClr val="89D0D5"/>
              </a:buClr>
              <a:buSzPct val="79687"/>
              <a:buFont typeface="Wingdings 3"/>
              <a:buChar char=""/>
              <a:tabLst>
                <a:tab pos="355600" algn="l"/>
              </a:tabLst>
            </a:pPr>
            <a:r>
              <a:rPr lang="tr-TR" dirty="0" smtClean="0">
                <a:solidFill>
                  <a:schemeClr val="tx1"/>
                </a:solidFill>
                <a:latin typeface="Century Gothic" panose="020B0502020202020204" pitchFamily="34" charset="0"/>
              </a:rPr>
              <a:t>Küme </a:t>
            </a:r>
            <a:r>
              <a:rPr lang="tr-TR" dirty="0" err="1">
                <a:solidFill>
                  <a:schemeClr val="tx1"/>
                </a:solidFill>
                <a:latin typeface="Century Gothic" panose="020B0502020202020204" pitchFamily="34" charset="0"/>
              </a:rPr>
              <a:t>başağrısı</a:t>
            </a:r>
            <a:r>
              <a:rPr lang="tr-TR" dirty="0">
                <a:solidFill>
                  <a:schemeClr val="tx1"/>
                </a:solidFill>
                <a:latin typeface="Century Gothic" panose="020B0502020202020204" pitchFamily="34" charset="0"/>
              </a:rPr>
              <a:t>, </a:t>
            </a:r>
            <a:r>
              <a:rPr lang="tr-TR" dirty="0" err="1">
                <a:solidFill>
                  <a:schemeClr val="tx1"/>
                </a:solidFill>
                <a:latin typeface="Century Gothic" panose="020B0502020202020204" pitchFamily="34" charset="0"/>
              </a:rPr>
              <a:t>otonomik</a:t>
            </a:r>
            <a:r>
              <a:rPr lang="tr-TR" dirty="0">
                <a:solidFill>
                  <a:schemeClr val="tx1"/>
                </a:solidFill>
                <a:latin typeface="Century Gothic" panose="020B0502020202020204" pitchFamily="34" charset="0"/>
              </a:rPr>
              <a:t> </a:t>
            </a:r>
            <a:r>
              <a:rPr lang="tr-TR" dirty="0" err="1">
                <a:solidFill>
                  <a:schemeClr val="tx1"/>
                </a:solidFill>
                <a:latin typeface="Century Gothic" panose="020B0502020202020204" pitchFamily="34" charset="0"/>
              </a:rPr>
              <a:t>sefalaljiler</a:t>
            </a:r>
            <a:r>
              <a:rPr lang="tr-TR" dirty="0">
                <a:solidFill>
                  <a:schemeClr val="tx1"/>
                </a:solidFill>
                <a:latin typeface="Century Gothic" panose="020B0502020202020204" pitchFamily="34" charset="0"/>
              </a:rPr>
              <a:t> içerisinde </a:t>
            </a:r>
            <a:r>
              <a:rPr lang="tr-TR" dirty="0" smtClean="0">
                <a:solidFill>
                  <a:schemeClr val="tx1"/>
                </a:solidFill>
                <a:latin typeface="Century Gothic" panose="020B0502020202020204" pitchFamily="34" charset="0"/>
              </a:rPr>
              <a:t>en </a:t>
            </a:r>
            <a:r>
              <a:rPr lang="tr-TR" dirty="0">
                <a:solidFill>
                  <a:schemeClr val="tx1"/>
                </a:solidFill>
                <a:latin typeface="Century Gothic" panose="020B0502020202020204" pitchFamily="34" charset="0"/>
              </a:rPr>
              <a:t>uzun süreli olanı olup ataklar 15 dakika ile 3 saat arası sürebilir ve gün aşırı bir kez ile günde 8 kez arasında değişen sıklıkta gelebilir. </a:t>
            </a:r>
            <a:endParaRPr lang="tr-TR" dirty="0" smtClean="0">
              <a:solidFill>
                <a:schemeClr val="tx1"/>
              </a:solidFill>
              <a:latin typeface="Century Gothic" panose="020B0502020202020204" pitchFamily="34" charset="0"/>
            </a:endParaRPr>
          </a:p>
          <a:p>
            <a:pPr marL="355600" indent="-342900" algn="l" rtl="0">
              <a:spcBef>
                <a:spcPts val="1090"/>
              </a:spcBef>
              <a:buClr>
                <a:srgbClr val="89D0D5"/>
              </a:buClr>
              <a:buSzPct val="79687"/>
              <a:buFont typeface="Wingdings 3"/>
              <a:buChar char=""/>
              <a:tabLst>
                <a:tab pos="355600" algn="l"/>
              </a:tabLst>
            </a:pPr>
            <a:r>
              <a:rPr lang="tr-TR" dirty="0" err="1" smtClean="0">
                <a:solidFill>
                  <a:schemeClr val="tx1"/>
                </a:solidFill>
                <a:latin typeface="Century Gothic" panose="020B0502020202020204" pitchFamily="34" charset="0"/>
              </a:rPr>
              <a:t>Paroksizmal</a:t>
            </a:r>
            <a:r>
              <a:rPr lang="tr-TR" dirty="0" smtClean="0">
                <a:solidFill>
                  <a:schemeClr val="tx1"/>
                </a:solidFill>
                <a:latin typeface="Century Gothic" panose="020B0502020202020204" pitchFamily="34" charset="0"/>
              </a:rPr>
              <a:t> </a:t>
            </a:r>
            <a:r>
              <a:rPr lang="tr-TR" dirty="0" err="1">
                <a:solidFill>
                  <a:schemeClr val="tx1"/>
                </a:solidFill>
                <a:latin typeface="Century Gothic" panose="020B0502020202020204" pitchFamily="34" charset="0"/>
              </a:rPr>
              <a:t>hemikranya</a:t>
            </a:r>
            <a:r>
              <a:rPr lang="tr-TR" dirty="0">
                <a:solidFill>
                  <a:schemeClr val="tx1"/>
                </a:solidFill>
                <a:latin typeface="Century Gothic" panose="020B0502020202020204" pitchFamily="34" charset="0"/>
              </a:rPr>
              <a:t> ve SUNCT/SUNA ise çok daha nadir durumlar olup küme </a:t>
            </a:r>
            <a:r>
              <a:rPr lang="tr-TR" dirty="0" smtClean="0">
                <a:solidFill>
                  <a:schemeClr val="tx1"/>
                </a:solidFill>
                <a:latin typeface="Century Gothic" panose="020B0502020202020204" pitchFamily="34" charset="0"/>
              </a:rPr>
              <a:t>baş ağrısından </a:t>
            </a:r>
            <a:r>
              <a:rPr lang="tr-TR" dirty="0">
                <a:solidFill>
                  <a:schemeClr val="tx1"/>
                </a:solidFill>
                <a:latin typeface="Century Gothic" panose="020B0502020202020204" pitchFamily="34" charset="0"/>
              </a:rPr>
              <a:t>daha kısa süreli oluşlarıyla ayrılırlar.</a:t>
            </a:r>
            <a:endParaRPr lang="tr-TR" dirty="0" smtClean="0">
              <a:solidFill>
                <a:schemeClr val="tx1"/>
              </a:solidFill>
              <a:latin typeface="Century Gothic" panose="020B0502020202020204" pitchFamily="34" charset="0"/>
            </a:endParaRPr>
          </a:p>
          <a:p>
            <a:pPr marL="355600" indent="-342900" algn="l" rtl="0">
              <a:spcBef>
                <a:spcPts val="1090"/>
              </a:spcBef>
              <a:buClr>
                <a:srgbClr val="89D0D5"/>
              </a:buClr>
              <a:buSzPct val="79687"/>
              <a:buFont typeface="Wingdings 3"/>
              <a:buChar char=""/>
              <a:tabLst>
                <a:tab pos="355600" algn="l"/>
              </a:tabLst>
            </a:pPr>
            <a:endParaRPr lang="tr-TR" dirty="0" smtClean="0">
              <a:solidFill>
                <a:schemeClr val="bg1"/>
              </a:solidFill>
              <a:latin typeface="Century Gothic" panose="020B0502020202020204" pitchFamily="34" charset="0"/>
            </a:endParaRPr>
          </a:p>
        </p:txBody>
      </p:sp>
    </p:spTree>
    <p:extLst>
      <p:ext uri="{BB962C8B-B14F-4D97-AF65-F5344CB8AC3E}">
        <p14:creationId xmlns:p14="http://schemas.microsoft.com/office/powerpoint/2010/main" val="84184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7" name="object 2"/>
          <p:cNvSpPr txBox="1">
            <a:spLocks noGrp="1"/>
          </p:cNvSpPr>
          <p:nvPr>
            <p:ph type="title"/>
          </p:nvPr>
        </p:nvSpPr>
        <p:spPr>
          <a:xfrm>
            <a:off x="417068" y="717626"/>
            <a:ext cx="9145905" cy="757555"/>
          </a:xfrm>
          <a:prstGeom prst="rect">
            <a:avLst/>
          </a:prstGeom>
        </p:spPr>
        <p:txBody>
          <a:bodyPr vert="horz" wrap="square" lIns="0" tIns="12700" rIns="0" bIns="0" rtlCol="0">
            <a:spAutoFit/>
          </a:bodyPr>
          <a:lstStyle/>
          <a:p>
            <a:pPr marL="12700">
              <a:lnSpc>
                <a:spcPct val="100000"/>
              </a:lnSpc>
              <a:spcBef>
                <a:spcPts val="100"/>
              </a:spcBef>
            </a:pPr>
            <a:r>
              <a:rPr lang="tr-TR" sz="4800" dirty="0">
                <a:solidFill>
                  <a:schemeClr val="tx1"/>
                </a:solidFill>
              </a:rPr>
              <a:t>Epidemiyoloji</a:t>
            </a:r>
            <a:endParaRPr sz="4800" dirty="0">
              <a:solidFill>
                <a:schemeClr val="tx1"/>
              </a:solidFill>
            </a:endParaRPr>
          </a:p>
        </p:txBody>
      </p:sp>
      <p:sp>
        <p:nvSpPr>
          <p:cNvPr id="1048598" name="object 3"/>
          <p:cNvSpPr txBox="1"/>
          <p:nvPr/>
        </p:nvSpPr>
        <p:spPr>
          <a:xfrm>
            <a:off x="1182116" y="2115057"/>
            <a:ext cx="8605520" cy="2902718"/>
          </a:xfrm>
          <a:prstGeom prst="rect">
            <a:avLst/>
          </a:prstGeom>
        </p:spPr>
        <p:txBody>
          <a:bodyPr vert="horz" wrap="square" lIns="0" tIns="12065" rIns="0" bIns="0" rtlCol="0">
            <a:spAutoFit/>
          </a:bodyPr>
          <a:lstStyle/>
          <a:p>
            <a:pPr marL="354965" indent="-342265">
              <a:lnSpc>
                <a:spcPct val="100000"/>
              </a:lnSpc>
              <a:spcBef>
                <a:spcPts val="95"/>
              </a:spcBef>
              <a:buClr>
                <a:srgbClr val="89D0D5"/>
              </a:buClr>
              <a:buSzPct val="80357"/>
              <a:buFont typeface="Wingdings"/>
              <a:buChar char=""/>
              <a:tabLst>
                <a:tab pos="354965" algn="l"/>
                <a:tab pos="4985385" algn="l"/>
              </a:tabLst>
            </a:pPr>
            <a:r>
              <a:rPr lang="tr-TR" sz="2800" dirty="0">
                <a:solidFill>
                  <a:schemeClr val="tx1"/>
                </a:solidFill>
                <a:latin typeface="Century Gothic"/>
                <a:cs typeface="Century Gothic"/>
              </a:rPr>
              <a:t>Ömür boyu en az bir kez baş ağrısı yaşayan</a:t>
            </a:r>
          </a:p>
          <a:p>
            <a:pPr marL="12700">
              <a:lnSpc>
                <a:spcPct val="100000"/>
              </a:lnSpc>
              <a:spcBef>
                <a:spcPts val="95"/>
              </a:spcBef>
              <a:buClr>
                <a:srgbClr val="89D0D5"/>
              </a:buClr>
              <a:buSzPct val="80357"/>
              <a:tabLst>
                <a:tab pos="354965" algn="l"/>
                <a:tab pos="4985385" algn="l"/>
              </a:tabLst>
            </a:pPr>
            <a:r>
              <a:rPr lang="tr-TR" sz="2800" dirty="0">
                <a:solidFill>
                  <a:schemeClr val="tx1"/>
                </a:solidFill>
                <a:latin typeface="Century Gothic"/>
                <a:cs typeface="Century Gothic"/>
              </a:rPr>
              <a:t>kişi oranı </a:t>
            </a:r>
            <a:endParaRPr sz="2800" dirty="0">
              <a:solidFill>
                <a:schemeClr val="tx1"/>
              </a:solidFill>
              <a:latin typeface="Century Gothic"/>
              <a:cs typeface="Century Gothic"/>
            </a:endParaRPr>
          </a:p>
          <a:p>
            <a:pPr marL="756285" lvl="1" indent="-286385">
              <a:lnSpc>
                <a:spcPct val="100000"/>
              </a:lnSpc>
              <a:spcBef>
                <a:spcPts val="2205"/>
              </a:spcBef>
              <a:buClr>
                <a:srgbClr val="89D0D5"/>
              </a:buClr>
              <a:buSzPct val="79166"/>
              <a:buFont typeface="Wingdings"/>
              <a:buChar char=""/>
              <a:tabLst>
                <a:tab pos="756285" algn="l"/>
              </a:tabLst>
            </a:pPr>
            <a:r>
              <a:rPr lang="tr-TR" sz="2400" spc="-10" dirty="0">
                <a:solidFill>
                  <a:schemeClr val="tx1"/>
                </a:solidFill>
                <a:latin typeface="Century Gothic"/>
                <a:cs typeface="Century Gothic"/>
              </a:rPr>
              <a:t>Erkeklerde %93   </a:t>
            </a:r>
          </a:p>
          <a:p>
            <a:pPr marL="756285" lvl="1" indent="-286385">
              <a:lnSpc>
                <a:spcPct val="100000"/>
              </a:lnSpc>
              <a:spcBef>
                <a:spcPts val="2205"/>
              </a:spcBef>
              <a:buClr>
                <a:srgbClr val="89D0D5"/>
              </a:buClr>
              <a:buSzPct val="79166"/>
              <a:buFont typeface="Wingdings"/>
              <a:buChar char=""/>
              <a:tabLst>
                <a:tab pos="756285" algn="l"/>
              </a:tabLst>
            </a:pPr>
            <a:r>
              <a:rPr lang="tr-TR" sz="2400" spc="-10" dirty="0">
                <a:solidFill>
                  <a:schemeClr val="tx1"/>
                </a:solidFill>
                <a:latin typeface="Century Gothic"/>
                <a:cs typeface="Century Gothic"/>
              </a:rPr>
              <a:t>Kadınlarda %99</a:t>
            </a:r>
            <a:endParaRPr sz="2400" dirty="0">
              <a:solidFill>
                <a:schemeClr val="tx1"/>
              </a:solidFill>
              <a:latin typeface="Century Gothic"/>
              <a:cs typeface="Century Gothic"/>
            </a:endParaRPr>
          </a:p>
          <a:p>
            <a:pPr marL="354965" indent="-342265">
              <a:lnSpc>
                <a:spcPct val="100000"/>
              </a:lnSpc>
              <a:spcBef>
                <a:spcPts val="2165"/>
              </a:spcBef>
              <a:buClr>
                <a:srgbClr val="89D0D5"/>
              </a:buClr>
              <a:buSzPct val="80357"/>
              <a:buFont typeface="Wingdings"/>
              <a:buChar char=""/>
              <a:tabLst>
                <a:tab pos="354965" algn="l"/>
              </a:tabLst>
            </a:pPr>
            <a:r>
              <a:rPr lang="tr-TR" sz="2800" dirty="0">
                <a:solidFill>
                  <a:schemeClr val="tx1"/>
                </a:solidFill>
                <a:latin typeface="Century Gothic"/>
                <a:cs typeface="Century Gothic"/>
              </a:rPr>
              <a:t>Genel popülasyonda bu oran &gt;%90</a:t>
            </a:r>
            <a:endParaRPr sz="2800" dirty="0">
              <a:solidFill>
                <a:schemeClr val="tx1"/>
              </a:solidFill>
              <a:latin typeface="Century Gothic"/>
              <a:cs typeface="Century Gothic"/>
            </a:endParaRPr>
          </a:p>
        </p:txBody>
      </p:sp>
      <p:pic>
        <p:nvPicPr>
          <p:cNvPr id="2097160" name="object 5"/>
          <p:cNvPicPr>
            <a:picLocks/>
          </p:cNvPicPr>
          <p:nvPr/>
        </p:nvPicPr>
        <p:blipFill>
          <a:blip r:embed="rId2" cstate="print"/>
          <a:stretch>
            <a:fillRect/>
          </a:stretch>
        </p:blipFill>
        <p:spPr>
          <a:xfrm>
            <a:off x="9549383" y="1969007"/>
            <a:ext cx="2218944" cy="2180843"/>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4" name="object 2"/>
          <p:cNvSpPr txBox="1">
            <a:spLocks noGrp="1"/>
          </p:cNvSpPr>
          <p:nvPr>
            <p:ph type="title"/>
          </p:nvPr>
        </p:nvSpPr>
        <p:spPr>
          <a:xfrm>
            <a:off x="762000" y="381000"/>
            <a:ext cx="10058400" cy="659155"/>
          </a:xfrm>
          <a:prstGeom prst="rect">
            <a:avLst/>
          </a:prstGeom>
        </p:spPr>
        <p:txBody>
          <a:bodyPr vert="horz" wrap="square" lIns="0" tIns="12700" rIns="0" bIns="0" rtlCol="0">
            <a:spAutoFit/>
          </a:bodyPr>
          <a:lstStyle/>
          <a:p>
            <a:pPr marL="12700">
              <a:lnSpc>
                <a:spcPct val="100000"/>
              </a:lnSpc>
              <a:spcBef>
                <a:spcPts val="100"/>
              </a:spcBef>
            </a:pPr>
            <a:r>
              <a:rPr lang="tr-TR" altLang="tr" spc="-10" dirty="0" smtClean="0">
                <a:solidFill>
                  <a:schemeClr val="tx1"/>
                </a:solidFill>
              </a:rPr>
              <a:t>Küme(</a:t>
            </a:r>
            <a:r>
              <a:rPr lang="tr-TR" altLang="tr" spc="-10" dirty="0" err="1" smtClean="0">
                <a:solidFill>
                  <a:schemeClr val="tx1"/>
                </a:solidFill>
              </a:rPr>
              <a:t>Demet,Cluster</a:t>
            </a:r>
            <a:r>
              <a:rPr lang="tr-TR" altLang="tr" spc="-10" dirty="0" smtClean="0">
                <a:solidFill>
                  <a:schemeClr val="tx1"/>
                </a:solidFill>
              </a:rPr>
              <a:t> Baş Ağrısı)</a:t>
            </a:r>
            <a:endParaRPr spc="-10" dirty="0">
              <a:solidFill>
                <a:schemeClr val="tx1"/>
              </a:solidFill>
            </a:endParaRPr>
          </a:p>
        </p:txBody>
      </p:sp>
      <p:sp>
        <p:nvSpPr>
          <p:cNvPr id="1048735" name="object 3"/>
          <p:cNvSpPr txBox="1"/>
          <p:nvPr/>
        </p:nvSpPr>
        <p:spPr>
          <a:xfrm>
            <a:off x="1143000" y="1295400"/>
            <a:ext cx="10668000" cy="5071901"/>
          </a:xfrm>
          <a:prstGeom prst="rect">
            <a:avLst/>
          </a:prstGeom>
        </p:spPr>
        <p:txBody>
          <a:bodyPr vert="horz" wrap="square" lIns="0" tIns="138430" rIns="0" bIns="0" rtlCol="0">
            <a:spAutoFit/>
          </a:bodyPr>
          <a:lstStyle/>
          <a:p>
            <a:pPr marL="355600" indent="-342900" algn="l" rtl="0">
              <a:spcBef>
                <a:spcPts val="1090"/>
              </a:spcBef>
              <a:buClr>
                <a:srgbClr val="89D0D5"/>
              </a:buClr>
              <a:buSzPct val="79687"/>
              <a:buFont typeface="Wingdings 3"/>
              <a:buChar char=""/>
              <a:tabLst>
                <a:tab pos="355600" algn="l"/>
              </a:tabLst>
            </a:pPr>
            <a:r>
              <a:rPr lang="tr-TR" sz="2000" dirty="0">
                <a:solidFill>
                  <a:schemeClr val="tx1"/>
                </a:solidFill>
              </a:rPr>
              <a:t>Küme </a:t>
            </a:r>
            <a:r>
              <a:rPr lang="tr-TR" sz="2000" dirty="0" err="1">
                <a:solidFill>
                  <a:schemeClr val="tx1"/>
                </a:solidFill>
              </a:rPr>
              <a:t>başağrısı</a:t>
            </a:r>
            <a:r>
              <a:rPr lang="tr-TR" sz="2000" dirty="0">
                <a:solidFill>
                  <a:schemeClr val="tx1"/>
                </a:solidFill>
              </a:rPr>
              <a:t>, gerilim ve migren </a:t>
            </a:r>
            <a:r>
              <a:rPr lang="tr-TR" sz="2000" dirty="0" err="1">
                <a:solidFill>
                  <a:schemeClr val="tx1"/>
                </a:solidFill>
              </a:rPr>
              <a:t>başağrısından</a:t>
            </a:r>
            <a:r>
              <a:rPr lang="tr-TR" sz="2000" dirty="0">
                <a:solidFill>
                  <a:schemeClr val="tx1"/>
                </a:solidFill>
              </a:rPr>
              <a:t> sonra en sık görülen </a:t>
            </a:r>
            <a:r>
              <a:rPr lang="tr-TR" sz="2000" dirty="0" err="1">
                <a:solidFill>
                  <a:schemeClr val="tx1"/>
                </a:solidFill>
              </a:rPr>
              <a:t>primer</a:t>
            </a:r>
            <a:r>
              <a:rPr lang="tr-TR" sz="2000" dirty="0">
                <a:solidFill>
                  <a:schemeClr val="tx1"/>
                </a:solidFill>
              </a:rPr>
              <a:t> </a:t>
            </a:r>
            <a:r>
              <a:rPr lang="tr-TR" sz="2000" dirty="0" err="1">
                <a:solidFill>
                  <a:schemeClr val="tx1"/>
                </a:solidFill>
              </a:rPr>
              <a:t>başağrısıdır</a:t>
            </a:r>
            <a:r>
              <a:rPr lang="tr-TR" sz="2000" dirty="0">
                <a:solidFill>
                  <a:schemeClr val="tx1"/>
                </a:solidFill>
              </a:rPr>
              <a:t>. </a:t>
            </a:r>
            <a:endParaRPr lang="tr-TR" sz="2000" dirty="0" smtClean="0">
              <a:solidFill>
                <a:schemeClr val="tx1"/>
              </a:solidFill>
            </a:endParaRPr>
          </a:p>
          <a:p>
            <a:pPr marL="355600" indent="-342900" algn="l" rtl="0">
              <a:spcBef>
                <a:spcPts val="1090"/>
              </a:spcBef>
              <a:buClr>
                <a:srgbClr val="89D0D5"/>
              </a:buClr>
              <a:buSzPct val="79687"/>
              <a:buFont typeface="Wingdings 3"/>
              <a:buChar char=""/>
              <a:tabLst>
                <a:tab pos="355600" algn="l"/>
              </a:tabLst>
            </a:pPr>
            <a:r>
              <a:rPr lang="tr-TR" sz="2000" dirty="0" smtClean="0">
                <a:solidFill>
                  <a:schemeClr val="tx1"/>
                </a:solidFill>
              </a:rPr>
              <a:t>Her </a:t>
            </a:r>
            <a:r>
              <a:rPr lang="tr-TR" sz="2000" dirty="0">
                <a:solidFill>
                  <a:schemeClr val="tx1"/>
                </a:solidFill>
              </a:rPr>
              <a:t>yaşta rastlanmakla birlikte daha yaygın olarak 20-40 yaş arası ortaya çıkmaktadır. </a:t>
            </a:r>
            <a:endParaRPr lang="tr-TR" sz="2000" dirty="0" smtClean="0">
              <a:solidFill>
                <a:schemeClr val="tx1"/>
              </a:solidFill>
            </a:endParaRPr>
          </a:p>
          <a:p>
            <a:pPr marL="355600" indent="-342900" algn="l" rtl="0">
              <a:spcBef>
                <a:spcPts val="1090"/>
              </a:spcBef>
              <a:buClr>
                <a:srgbClr val="89D0D5"/>
              </a:buClr>
              <a:buSzPct val="79687"/>
              <a:buFont typeface="Wingdings 3"/>
              <a:buChar char=""/>
              <a:tabLst>
                <a:tab pos="355600" algn="l"/>
              </a:tabLst>
            </a:pPr>
            <a:r>
              <a:rPr lang="tr-TR" sz="2000" dirty="0" smtClean="0">
                <a:solidFill>
                  <a:schemeClr val="tx1"/>
                </a:solidFill>
              </a:rPr>
              <a:t>Çocuklarda </a:t>
            </a:r>
            <a:r>
              <a:rPr lang="tr-TR" sz="2000" dirty="0">
                <a:solidFill>
                  <a:schemeClr val="tx1"/>
                </a:solidFill>
              </a:rPr>
              <a:t>ve yaşlılarda çok seyrek görülür, erkeklerde ve sigara içenlerde daha sıktır. </a:t>
            </a:r>
            <a:endParaRPr lang="tr-TR" sz="2000" dirty="0" smtClean="0">
              <a:solidFill>
                <a:schemeClr val="tx1"/>
              </a:solidFill>
            </a:endParaRPr>
          </a:p>
          <a:p>
            <a:pPr marL="355600" indent="-342900" algn="l" rtl="0">
              <a:spcBef>
                <a:spcPts val="1090"/>
              </a:spcBef>
              <a:buClr>
                <a:srgbClr val="89D0D5"/>
              </a:buClr>
              <a:buSzPct val="79687"/>
              <a:buFont typeface="Wingdings 3"/>
              <a:buChar char=""/>
              <a:tabLst>
                <a:tab pos="355600" algn="l"/>
              </a:tabLst>
            </a:pPr>
            <a:r>
              <a:rPr lang="tr-TR" sz="2000" dirty="0" smtClean="0">
                <a:solidFill>
                  <a:schemeClr val="tx1"/>
                </a:solidFill>
              </a:rPr>
              <a:t>Ağrının </a:t>
            </a:r>
            <a:r>
              <a:rPr lang="tr-TR" sz="2000" dirty="0">
                <a:solidFill>
                  <a:schemeClr val="tx1"/>
                </a:solidFill>
              </a:rPr>
              <a:t>tipik özellikleri tek taraflı, çok şiddetli ve migrene göre kısa süreli olmasıdır. </a:t>
            </a:r>
            <a:endParaRPr lang="tr-TR" sz="2000" dirty="0" smtClean="0">
              <a:solidFill>
                <a:schemeClr val="tx1"/>
              </a:solidFill>
            </a:endParaRPr>
          </a:p>
          <a:p>
            <a:pPr marL="355600" indent="-342900" algn="l" rtl="0">
              <a:spcBef>
                <a:spcPts val="1090"/>
              </a:spcBef>
              <a:buClr>
                <a:srgbClr val="89D0D5"/>
              </a:buClr>
              <a:buSzPct val="79687"/>
              <a:buFont typeface="Wingdings 3"/>
              <a:buChar char=""/>
              <a:tabLst>
                <a:tab pos="355600" algn="l"/>
              </a:tabLst>
            </a:pPr>
            <a:r>
              <a:rPr lang="tr-TR" sz="2000" dirty="0" smtClean="0">
                <a:solidFill>
                  <a:schemeClr val="tx1"/>
                </a:solidFill>
              </a:rPr>
              <a:t>Küme </a:t>
            </a:r>
            <a:r>
              <a:rPr lang="tr-TR" sz="2000" dirty="0" err="1">
                <a:solidFill>
                  <a:schemeClr val="tx1"/>
                </a:solidFill>
              </a:rPr>
              <a:t>başağrısı</a:t>
            </a:r>
            <a:r>
              <a:rPr lang="tr-TR" sz="2000" dirty="0">
                <a:solidFill>
                  <a:schemeClr val="tx1"/>
                </a:solidFill>
              </a:rPr>
              <a:t> olarak adlandırılmasının en belirgin nedeni periyodik şekilde ortaya çıkmasıdır. </a:t>
            </a:r>
            <a:endParaRPr lang="tr-TR" sz="2000" dirty="0" smtClean="0">
              <a:solidFill>
                <a:schemeClr val="tx1"/>
              </a:solidFill>
            </a:endParaRPr>
          </a:p>
          <a:p>
            <a:pPr marL="355600" indent="-342900" algn="l" rtl="0">
              <a:spcBef>
                <a:spcPts val="1090"/>
              </a:spcBef>
              <a:buClr>
                <a:srgbClr val="89D0D5"/>
              </a:buClr>
              <a:buSzPct val="79687"/>
              <a:buFont typeface="Wingdings 3"/>
              <a:buChar char=""/>
              <a:tabLst>
                <a:tab pos="355600" algn="l"/>
              </a:tabLst>
            </a:pPr>
            <a:r>
              <a:rPr lang="tr-TR" sz="2000" dirty="0" smtClean="0">
                <a:solidFill>
                  <a:schemeClr val="tx1"/>
                </a:solidFill>
              </a:rPr>
              <a:t>Bu </a:t>
            </a:r>
            <a:r>
              <a:rPr lang="tr-TR" sz="2000" dirty="0" err="1">
                <a:solidFill>
                  <a:schemeClr val="tx1"/>
                </a:solidFill>
              </a:rPr>
              <a:t>başağrısı</a:t>
            </a:r>
            <a:r>
              <a:rPr lang="tr-TR" sz="2000" dirty="0">
                <a:solidFill>
                  <a:schemeClr val="tx1"/>
                </a:solidFill>
              </a:rPr>
              <a:t> </a:t>
            </a:r>
            <a:r>
              <a:rPr lang="tr-TR" sz="2000" dirty="0" err="1">
                <a:solidFill>
                  <a:schemeClr val="tx1"/>
                </a:solidFill>
              </a:rPr>
              <a:t>primer</a:t>
            </a:r>
            <a:r>
              <a:rPr lang="tr-TR" sz="2000" dirty="0">
                <a:solidFill>
                  <a:schemeClr val="tx1"/>
                </a:solidFill>
              </a:rPr>
              <a:t> olabileceği gibi, nadir de olsa, </a:t>
            </a:r>
            <a:r>
              <a:rPr lang="tr-TR" sz="2000" dirty="0" err="1">
                <a:solidFill>
                  <a:schemeClr val="tx1"/>
                </a:solidFill>
              </a:rPr>
              <a:t>sekonder</a:t>
            </a:r>
            <a:r>
              <a:rPr lang="tr-TR" sz="2000" dirty="0">
                <a:solidFill>
                  <a:schemeClr val="tx1"/>
                </a:solidFill>
              </a:rPr>
              <a:t> bir nedenle de ortaya </a:t>
            </a:r>
            <a:r>
              <a:rPr lang="tr-TR" sz="2000" dirty="0" smtClean="0">
                <a:solidFill>
                  <a:schemeClr val="tx1"/>
                </a:solidFill>
              </a:rPr>
              <a:t>çıkabilir. </a:t>
            </a:r>
          </a:p>
          <a:p>
            <a:pPr marL="355600" indent="-342900" algn="l" rtl="0">
              <a:spcBef>
                <a:spcPts val="1090"/>
              </a:spcBef>
              <a:buClr>
                <a:srgbClr val="89D0D5"/>
              </a:buClr>
              <a:buSzPct val="79687"/>
              <a:buFont typeface="Wingdings 3"/>
              <a:buChar char=""/>
              <a:tabLst>
                <a:tab pos="355600" algn="l"/>
              </a:tabLst>
            </a:pPr>
            <a:r>
              <a:rPr lang="tr-TR" sz="2000" dirty="0" err="1" smtClean="0">
                <a:solidFill>
                  <a:schemeClr val="tx1"/>
                </a:solidFill>
              </a:rPr>
              <a:t>Orbital</a:t>
            </a:r>
            <a:r>
              <a:rPr lang="tr-TR" sz="2000" dirty="0" smtClean="0">
                <a:solidFill>
                  <a:schemeClr val="tx1"/>
                </a:solidFill>
              </a:rPr>
              <a:t>, </a:t>
            </a:r>
            <a:r>
              <a:rPr lang="tr-TR" sz="2000" dirty="0" err="1" smtClean="0">
                <a:solidFill>
                  <a:schemeClr val="tx1"/>
                </a:solidFill>
              </a:rPr>
              <a:t>supraorbital</a:t>
            </a:r>
            <a:r>
              <a:rPr lang="tr-TR" sz="2000" dirty="0" smtClean="0">
                <a:solidFill>
                  <a:schemeClr val="tx1"/>
                </a:solidFill>
              </a:rPr>
              <a:t>, </a:t>
            </a:r>
            <a:r>
              <a:rPr lang="tr-TR" sz="2000" dirty="0" err="1" smtClean="0">
                <a:solidFill>
                  <a:schemeClr val="tx1"/>
                </a:solidFill>
              </a:rPr>
              <a:t>temporal</a:t>
            </a:r>
            <a:r>
              <a:rPr lang="tr-TR" sz="2000" dirty="0" smtClean="0">
                <a:solidFill>
                  <a:schemeClr val="tx1"/>
                </a:solidFill>
              </a:rPr>
              <a:t> tek taraflı, 15-180 dakika süren ve gün aşırı bir kez ile günde 8 defaya kadar ortaya çıkan şiddetli ataklardır.</a:t>
            </a:r>
          </a:p>
          <a:p>
            <a:pPr marL="355600" indent="-342900" algn="l" rtl="0">
              <a:spcBef>
                <a:spcPts val="1090"/>
              </a:spcBef>
              <a:buClr>
                <a:srgbClr val="89D0D5"/>
              </a:buClr>
              <a:buSzPct val="79687"/>
              <a:buFont typeface="Wingdings 3"/>
              <a:buChar char=""/>
              <a:tabLst>
                <a:tab pos="355600" algn="l"/>
              </a:tabLst>
            </a:pPr>
            <a:r>
              <a:rPr lang="tr-TR" sz="2000" dirty="0" smtClean="0">
                <a:solidFill>
                  <a:schemeClr val="tx1"/>
                </a:solidFill>
              </a:rPr>
              <a:t>Bilinmeyen nedenlerle erkeklerde kadınlara göre 3-4 kez daha sıktır.</a:t>
            </a:r>
          </a:p>
          <a:p>
            <a:pPr marL="355600" indent="-342900" algn="l" rtl="0">
              <a:spcBef>
                <a:spcPts val="1090"/>
              </a:spcBef>
              <a:buClr>
                <a:srgbClr val="89D0D5"/>
              </a:buClr>
              <a:buSzPct val="79687"/>
              <a:buFont typeface="Wingdings 3"/>
              <a:buChar char=""/>
              <a:tabLst>
                <a:tab pos="355600" algn="l"/>
              </a:tabLst>
            </a:pPr>
            <a:r>
              <a:rPr lang="tr-TR" sz="2000" dirty="0" smtClean="0">
                <a:solidFill>
                  <a:schemeClr val="tx1"/>
                </a:solidFill>
              </a:rPr>
              <a:t> Çoğu hasta atak sırasında huzursuz ya da ajitedir.</a:t>
            </a:r>
            <a:endParaRPr lang="tr-TR" sz="2000" dirty="0" smtClean="0">
              <a:solidFill>
                <a:schemeClr val="tx1"/>
              </a:solidFill>
              <a:latin typeface="Century Gothic" panose="020B0502020202020204" pitchFamily="34" charset="0"/>
            </a:endParaRPr>
          </a:p>
          <a:p>
            <a:pPr marL="355600" indent="-342900" algn="l" rtl="0">
              <a:spcBef>
                <a:spcPts val="1090"/>
              </a:spcBef>
              <a:buClr>
                <a:srgbClr val="89D0D5"/>
              </a:buClr>
              <a:buSzPct val="79687"/>
              <a:buFont typeface="Wingdings 3"/>
              <a:buChar char=""/>
              <a:tabLst>
                <a:tab pos="355600" algn="l"/>
              </a:tabLst>
            </a:pPr>
            <a:endParaRPr lang="tr-TR" dirty="0" smtClean="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45696548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4" name="object 2"/>
          <p:cNvSpPr txBox="1">
            <a:spLocks noGrp="1"/>
          </p:cNvSpPr>
          <p:nvPr>
            <p:ph type="title"/>
          </p:nvPr>
        </p:nvSpPr>
        <p:spPr>
          <a:xfrm>
            <a:off x="762000" y="381000"/>
            <a:ext cx="10058400" cy="659155"/>
          </a:xfrm>
          <a:prstGeom prst="rect">
            <a:avLst/>
          </a:prstGeom>
        </p:spPr>
        <p:txBody>
          <a:bodyPr vert="horz" wrap="square" lIns="0" tIns="12700" rIns="0" bIns="0" rtlCol="0">
            <a:spAutoFit/>
          </a:bodyPr>
          <a:lstStyle/>
          <a:p>
            <a:pPr marL="12700">
              <a:lnSpc>
                <a:spcPct val="100000"/>
              </a:lnSpc>
              <a:spcBef>
                <a:spcPts val="100"/>
              </a:spcBef>
            </a:pPr>
            <a:r>
              <a:rPr lang="tr-TR" altLang="tr" spc="-10" dirty="0" smtClean="0">
                <a:solidFill>
                  <a:schemeClr val="tx1"/>
                </a:solidFill>
              </a:rPr>
              <a:t>Küme(</a:t>
            </a:r>
            <a:r>
              <a:rPr lang="tr-TR" altLang="tr" spc="-10" dirty="0" err="1" smtClean="0">
                <a:solidFill>
                  <a:schemeClr val="tx1"/>
                </a:solidFill>
              </a:rPr>
              <a:t>Demet,Cluster</a:t>
            </a:r>
            <a:r>
              <a:rPr lang="tr-TR" altLang="tr" spc="-10" dirty="0" smtClean="0">
                <a:solidFill>
                  <a:schemeClr val="tx1"/>
                </a:solidFill>
              </a:rPr>
              <a:t> Baş Ağrısı)</a:t>
            </a:r>
            <a:endParaRPr spc="-10" dirty="0">
              <a:solidFill>
                <a:schemeClr val="tx1"/>
              </a:solidFill>
            </a:endParaRPr>
          </a:p>
        </p:txBody>
      </p:sp>
      <p:sp>
        <p:nvSpPr>
          <p:cNvPr id="1048735" name="object 3"/>
          <p:cNvSpPr txBox="1"/>
          <p:nvPr/>
        </p:nvSpPr>
        <p:spPr>
          <a:xfrm>
            <a:off x="1143000" y="1295400"/>
            <a:ext cx="10668000" cy="5346335"/>
          </a:xfrm>
          <a:prstGeom prst="rect">
            <a:avLst/>
          </a:prstGeom>
        </p:spPr>
        <p:txBody>
          <a:bodyPr vert="horz" wrap="square" lIns="0" tIns="138430" rIns="0" bIns="0" rtlCol="0">
            <a:spAutoFit/>
          </a:bodyPr>
          <a:lstStyle/>
          <a:p>
            <a:pPr marL="355600" indent="-342900" algn="l" rtl="0">
              <a:spcBef>
                <a:spcPts val="1090"/>
              </a:spcBef>
              <a:buClr>
                <a:srgbClr val="89D0D5"/>
              </a:buClr>
              <a:buSzPct val="79687"/>
              <a:buFont typeface="Wingdings 3"/>
              <a:buChar char=""/>
              <a:tabLst>
                <a:tab pos="355600" algn="l"/>
              </a:tabLst>
            </a:pPr>
            <a:r>
              <a:rPr lang="tr-TR" sz="1400" dirty="0" err="1" smtClean="0">
                <a:solidFill>
                  <a:schemeClr val="tx1"/>
                </a:solidFill>
              </a:rPr>
              <a:t>Başağrısı</a:t>
            </a:r>
            <a:r>
              <a:rPr lang="tr-TR" sz="1400" dirty="0" smtClean="0">
                <a:solidFill>
                  <a:schemeClr val="tx1"/>
                </a:solidFill>
              </a:rPr>
              <a:t> ile aynı tarafta olmak üzere, ataklara aşağıdakilerden biri ya da daha fazlası eşlik edebilir:</a:t>
            </a:r>
          </a:p>
          <a:p>
            <a:pPr marL="355600" indent="-342900" algn="l" rtl="0">
              <a:spcBef>
                <a:spcPts val="1090"/>
              </a:spcBef>
              <a:buClr>
                <a:srgbClr val="89D0D5"/>
              </a:buClr>
              <a:buSzPct val="79687"/>
              <a:buFont typeface="Wingdings 3"/>
              <a:buChar char=""/>
              <a:tabLst>
                <a:tab pos="355600" algn="l"/>
              </a:tabLst>
            </a:pPr>
            <a:endParaRPr lang="tr-TR" sz="1400" dirty="0" smtClean="0">
              <a:solidFill>
                <a:schemeClr val="tx1"/>
              </a:solidFill>
            </a:endParaRPr>
          </a:p>
          <a:p>
            <a:pPr marL="12700" algn="l" rtl="0">
              <a:spcBef>
                <a:spcPts val="1090"/>
              </a:spcBef>
              <a:buClr>
                <a:srgbClr val="89D0D5"/>
              </a:buClr>
              <a:buSzPct val="79687"/>
              <a:tabLst>
                <a:tab pos="355600" algn="l"/>
              </a:tabLst>
            </a:pPr>
            <a:r>
              <a:rPr lang="tr-TR" sz="1400" dirty="0" smtClean="0">
                <a:solidFill>
                  <a:schemeClr val="tx1"/>
                </a:solidFill>
              </a:rPr>
              <a:t>•    </a:t>
            </a:r>
            <a:r>
              <a:rPr lang="tr-TR" sz="1400" dirty="0" err="1" smtClean="0">
                <a:solidFill>
                  <a:schemeClr val="tx1"/>
                </a:solidFill>
              </a:rPr>
              <a:t>Parsiyel</a:t>
            </a:r>
            <a:r>
              <a:rPr lang="tr-TR" sz="1400" dirty="0" smtClean="0">
                <a:solidFill>
                  <a:schemeClr val="tx1"/>
                </a:solidFill>
              </a:rPr>
              <a:t> </a:t>
            </a:r>
            <a:r>
              <a:rPr lang="tr-TR" sz="1400" dirty="0" err="1" smtClean="0">
                <a:solidFill>
                  <a:schemeClr val="tx1"/>
                </a:solidFill>
              </a:rPr>
              <a:t>Horner</a:t>
            </a:r>
            <a:r>
              <a:rPr lang="tr-TR" sz="1400" dirty="0" smtClean="0">
                <a:solidFill>
                  <a:schemeClr val="tx1"/>
                </a:solidFill>
              </a:rPr>
              <a:t> sendromu (</a:t>
            </a:r>
            <a:r>
              <a:rPr lang="tr-TR" sz="1400" dirty="0" err="1" smtClean="0">
                <a:solidFill>
                  <a:schemeClr val="tx1"/>
                </a:solidFill>
              </a:rPr>
              <a:t>miyoz</a:t>
            </a:r>
            <a:r>
              <a:rPr lang="tr-TR" sz="1400" dirty="0" smtClean="0">
                <a:solidFill>
                  <a:schemeClr val="tx1"/>
                </a:solidFill>
              </a:rPr>
              <a:t>, </a:t>
            </a:r>
            <a:r>
              <a:rPr lang="tr-TR" sz="1400" dirty="0" err="1" smtClean="0">
                <a:solidFill>
                  <a:schemeClr val="tx1"/>
                </a:solidFill>
              </a:rPr>
              <a:t>pitoz</a:t>
            </a:r>
            <a:r>
              <a:rPr lang="tr-TR" sz="1400" dirty="0" smtClean="0">
                <a:solidFill>
                  <a:schemeClr val="tx1"/>
                </a:solidFill>
              </a:rPr>
              <a:t>)</a:t>
            </a:r>
          </a:p>
          <a:p>
            <a:pPr marL="12700" algn="l" rtl="0">
              <a:spcBef>
                <a:spcPts val="1090"/>
              </a:spcBef>
              <a:buClr>
                <a:srgbClr val="89D0D5"/>
              </a:buClr>
              <a:buSzPct val="79687"/>
              <a:tabLst>
                <a:tab pos="355600" algn="l"/>
              </a:tabLst>
            </a:pPr>
            <a:r>
              <a:rPr lang="tr-TR" sz="1400" dirty="0" smtClean="0">
                <a:solidFill>
                  <a:schemeClr val="tx1"/>
                </a:solidFill>
              </a:rPr>
              <a:t>•    Burun tıkanıklığı veya akıntısı</a:t>
            </a:r>
          </a:p>
          <a:p>
            <a:pPr marL="12700" algn="l" rtl="0">
              <a:spcBef>
                <a:spcPts val="1090"/>
              </a:spcBef>
              <a:buClr>
                <a:srgbClr val="89D0D5"/>
              </a:buClr>
              <a:buSzPct val="79687"/>
              <a:tabLst>
                <a:tab pos="355600" algn="l"/>
              </a:tabLst>
            </a:pPr>
            <a:r>
              <a:rPr lang="tr-TR" sz="1400" dirty="0" smtClean="0">
                <a:solidFill>
                  <a:schemeClr val="tx1"/>
                </a:solidFill>
              </a:rPr>
              <a:t>•    Göz yaşarması (</a:t>
            </a:r>
            <a:r>
              <a:rPr lang="tr-TR" sz="1400" dirty="0" err="1" smtClean="0">
                <a:solidFill>
                  <a:schemeClr val="tx1"/>
                </a:solidFill>
              </a:rPr>
              <a:t>nazolakrimal</a:t>
            </a:r>
            <a:r>
              <a:rPr lang="tr-TR" sz="1400" dirty="0" smtClean="0">
                <a:solidFill>
                  <a:schemeClr val="tx1"/>
                </a:solidFill>
              </a:rPr>
              <a:t> kanalın blokajına bağlı olarak)</a:t>
            </a:r>
          </a:p>
          <a:p>
            <a:pPr marL="12700" algn="l" rtl="0">
              <a:spcBef>
                <a:spcPts val="1090"/>
              </a:spcBef>
              <a:buClr>
                <a:srgbClr val="89D0D5"/>
              </a:buClr>
              <a:buSzPct val="79687"/>
              <a:tabLst>
                <a:tab pos="355600" algn="l"/>
              </a:tabLst>
            </a:pPr>
            <a:r>
              <a:rPr lang="tr-TR" sz="1400" dirty="0" smtClean="0">
                <a:solidFill>
                  <a:schemeClr val="tx1"/>
                </a:solidFill>
              </a:rPr>
              <a:t>•    </a:t>
            </a:r>
            <a:r>
              <a:rPr lang="tr-TR" sz="1400" dirty="0" err="1" smtClean="0">
                <a:solidFill>
                  <a:schemeClr val="tx1"/>
                </a:solidFill>
              </a:rPr>
              <a:t>Konjuktival</a:t>
            </a:r>
            <a:r>
              <a:rPr lang="tr-TR" sz="1400" dirty="0" smtClean="0">
                <a:solidFill>
                  <a:schemeClr val="tx1"/>
                </a:solidFill>
              </a:rPr>
              <a:t> kanlanma</a:t>
            </a:r>
          </a:p>
          <a:p>
            <a:pPr marL="12700" algn="l" rtl="0">
              <a:spcBef>
                <a:spcPts val="1090"/>
              </a:spcBef>
              <a:buClr>
                <a:srgbClr val="89D0D5"/>
              </a:buClr>
              <a:buSzPct val="79687"/>
              <a:tabLst>
                <a:tab pos="355600" algn="l"/>
              </a:tabLst>
            </a:pPr>
            <a:r>
              <a:rPr lang="tr-TR" sz="1400" dirty="0" smtClean="0">
                <a:solidFill>
                  <a:schemeClr val="tx1"/>
                </a:solidFill>
              </a:rPr>
              <a:t>•    Alın ve yüzde terleme artışı (nadir)</a:t>
            </a:r>
          </a:p>
          <a:p>
            <a:pPr marL="12700" algn="l" rtl="0">
              <a:spcBef>
                <a:spcPts val="1090"/>
              </a:spcBef>
              <a:buClr>
                <a:srgbClr val="89D0D5"/>
              </a:buClr>
              <a:buSzPct val="79687"/>
              <a:tabLst>
                <a:tab pos="355600" algn="l"/>
              </a:tabLst>
            </a:pPr>
            <a:r>
              <a:rPr lang="tr-TR" sz="1400" dirty="0" smtClean="0">
                <a:solidFill>
                  <a:schemeClr val="tx1"/>
                </a:solidFill>
              </a:rPr>
              <a:t>•    Ateş basması (nadir)</a:t>
            </a:r>
          </a:p>
          <a:p>
            <a:pPr marL="12700" algn="l" rtl="0">
              <a:spcBef>
                <a:spcPts val="1090"/>
              </a:spcBef>
              <a:buClr>
                <a:srgbClr val="89D0D5"/>
              </a:buClr>
              <a:buSzPct val="79687"/>
              <a:tabLst>
                <a:tab pos="355600" algn="l"/>
              </a:tabLst>
            </a:pPr>
            <a:r>
              <a:rPr lang="tr-TR" sz="1400" dirty="0" smtClean="0">
                <a:solidFill>
                  <a:schemeClr val="tx1"/>
                </a:solidFill>
              </a:rPr>
              <a:t>•    Yüzü ve göz kapağını içeren ödem (çok seyrek)</a:t>
            </a:r>
          </a:p>
          <a:p>
            <a:pPr marL="12700" algn="l" rtl="0">
              <a:spcBef>
                <a:spcPts val="1090"/>
              </a:spcBef>
              <a:buClr>
                <a:srgbClr val="89D0D5"/>
              </a:buClr>
              <a:buSzPct val="79687"/>
              <a:tabLst>
                <a:tab pos="355600" algn="l"/>
              </a:tabLst>
            </a:pPr>
            <a:r>
              <a:rPr lang="tr-TR" sz="1400" dirty="0" smtClean="0">
                <a:solidFill>
                  <a:schemeClr val="tx1"/>
                </a:solidFill>
              </a:rPr>
              <a:t>•    </a:t>
            </a:r>
            <a:r>
              <a:rPr lang="tr-TR" sz="1400" dirty="0" err="1" smtClean="0">
                <a:solidFill>
                  <a:schemeClr val="tx1"/>
                </a:solidFill>
              </a:rPr>
              <a:t>Supraorbital</a:t>
            </a:r>
            <a:r>
              <a:rPr lang="tr-TR" sz="1400" dirty="0" smtClean="0">
                <a:solidFill>
                  <a:schemeClr val="tx1"/>
                </a:solidFill>
              </a:rPr>
              <a:t> ‘</a:t>
            </a:r>
            <a:r>
              <a:rPr lang="tr-TR" sz="1400" dirty="0" err="1" smtClean="0">
                <a:solidFill>
                  <a:schemeClr val="tx1"/>
                </a:solidFill>
              </a:rPr>
              <a:t>cold</a:t>
            </a:r>
            <a:r>
              <a:rPr lang="tr-TR" sz="1400" dirty="0" smtClean="0">
                <a:solidFill>
                  <a:schemeClr val="tx1"/>
                </a:solidFill>
              </a:rPr>
              <a:t> spot’ (</a:t>
            </a:r>
            <a:r>
              <a:rPr lang="tr-TR" sz="1400" dirty="0" err="1" smtClean="0">
                <a:solidFill>
                  <a:schemeClr val="tx1"/>
                </a:solidFill>
              </a:rPr>
              <a:t>termografi</a:t>
            </a:r>
            <a:r>
              <a:rPr lang="tr-TR" sz="1400" dirty="0" smtClean="0">
                <a:solidFill>
                  <a:schemeClr val="tx1"/>
                </a:solidFill>
              </a:rPr>
              <a:t> ile saptanmış)</a:t>
            </a:r>
          </a:p>
          <a:p>
            <a:pPr marL="12700" algn="l" rtl="0">
              <a:spcBef>
                <a:spcPts val="1090"/>
              </a:spcBef>
              <a:buClr>
                <a:srgbClr val="89D0D5"/>
              </a:buClr>
              <a:buSzPct val="79687"/>
              <a:tabLst>
                <a:tab pos="355600" algn="l"/>
              </a:tabLst>
            </a:pPr>
            <a:endParaRPr lang="tr-TR" sz="1400" dirty="0" smtClean="0">
              <a:solidFill>
                <a:schemeClr val="tx1"/>
              </a:solidFill>
            </a:endParaRPr>
          </a:p>
          <a:p>
            <a:pPr marL="12700" algn="l" rtl="0">
              <a:spcBef>
                <a:spcPts val="1090"/>
              </a:spcBef>
              <a:buClr>
                <a:srgbClr val="89D0D5"/>
              </a:buClr>
              <a:buSzPct val="79687"/>
              <a:tabLst>
                <a:tab pos="355600" algn="l"/>
              </a:tabLst>
            </a:pPr>
            <a:r>
              <a:rPr lang="tr-TR" sz="1400" dirty="0" smtClean="0">
                <a:solidFill>
                  <a:schemeClr val="tx1"/>
                </a:solidFill>
              </a:rPr>
              <a:t>Sistemik belirtiler</a:t>
            </a:r>
          </a:p>
          <a:p>
            <a:pPr marL="12700" algn="l" rtl="0">
              <a:spcBef>
                <a:spcPts val="1090"/>
              </a:spcBef>
              <a:buClr>
                <a:srgbClr val="89D0D5"/>
              </a:buClr>
              <a:buSzPct val="79687"/>
              <a:tabLst>
                <a:tab pos="355600" algn="l"/>
              </a:tabLst>
            </a:pPr>
            <a:r>
              <a:rPr lang="tr-TR" sz="1400" dirty="0" smtClean="0">
                <a:solidFill>
                  <a:schemeClr val="tx1"/>
                </a:solidFill>
              </a:rPr>
              <a:t>•    </a:t>
            </a:r>
            <a:r>
              <a:rPr lang="tr-TR" sz="1400" dirty="0" err="1" smtClean="0">
                <a:solidFill>
                  <a:schemeClr val="tx1"/>
                </a:solidFill>
              </a:rPr>
              <a:t>Bradikardi</a:t>
            </a:r>
            <a:endParaRPr lang="tr-TR" sz="1400" dirty="0" smtClean="0">
              <a:solidFill>
                <a:schemeClr val="tx1"/>
              </a:solidFill>
            </a:endParaRPr>
          </a:p>
          <a:p>
            <a:pPr marL="12700" algn="l" rtl="0">
              <a:spcBef>
                <a:spcPts val="1090"/>
              </a:spcBef>
              <a:buClr>
                <a:srgbClr val="89D0D5"/>
              </a:buClr>
              <a:buSzPct val="79687"/>
              <a:tabLst>
                <a:tab pos="355600" algn="l"/>
              </a:tabLst>
            </a:pPr>
            <a:r>
              <a:rPr lang="tr-TR" sz="1400" dirty="0" smtClean="0">
                <a:solidFill>
                  <a:schemeClr val="tx1"/>
                </a:solidFill>
              </a:rPr>
              <a:t>•    Hipertansiyon</a:t>
            </a:r>
          </a:p>
          <a:p>
            <a:pPr marL="12700" algn="l" rtl="0">
              <a:spcBef>
                <a:spcPts val="1090"/>
              </a:spcBef>
              <a:buClr>
                <a:srgbClr val="89D0D5"/>
              </a:buClr>
              <a:buSzPct val="79687"/>
              <a:tabLst>
                <a:tab pos="355600" algn="l"/>
              </a:tabLst>
            </a:pPr>
            <a:r>
              <a:rPr lang="tr-TR" sz="1400" dirty="0" smtClean="0">
                <a:solidFill>
                  <a:schemeClr val="tx1"/>
                </a:solidFill>
              </a:rPr>
              <a:t>•    </a:t>
            </a:r>
            <a:r>
              <a:rPr lang="tr-TR" sz="1400" dirty="0" err="1" smtClean="0">
                <a:solidFill>
                  <a:schemeClr val="tx1"/>
                </a:solidFill>
              </a:rPr>
              <a:t>Gastrik</a:t>
            </a:r>
            <a:r>
              <a:rPr lang="tr-TR" sz="1400" dirty="0" smtClean="0">
                <a:solidFill>
                  <a:schemeClr val="tx1"/>
                </a:solidFill>
              </a:rPr>
              <a:t> salgı üretiminde artış</a:t>
            </a:r>
            <a:endParaRPr lang="tr-TR" sz="1200" dirty="0" smtClean="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0744878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4" name="object 2"/>
          <p:cNvSpPr txBox="1">
            <a:spLocks noGrp="1"/>
          </p:cNvSpPr>
          <p:nvPr>
            <p:ph type="title"/>
          </p:nvPr>
        </p:nvSpPr>
        <p:spPr>
          <a:xfrm>
            <a:off x="762000" y="381000"/>
            <a:ext cx="10058400" cy="659155"/>
          </a:xfrm>
          <a:prstGeom prst="rect">
            <a:avLst/>
          </a:prstGeom>
        </p:spPr>
        <p:txBody>
          <a:bodyPr vert="horz" wrap="square" lIns="0" tIns="12700" rIns="0" bIns="0" rtlCol="0">
            <a:spAutoFit/>
          </a:bodyPr>
          <a:lstStyle/>
          <a:p>
            <a:pPr marL="12700">
              <a:lnSpc>
                <a:spcPct val="100000"/>
              </a:lnSpc>
              <a:spcBef>
                <a:spcPts val="100"/>
              </a:spcBef>
            </a:pPr>
            <a:r>
              <a:rPr lang="tr-TR" altLang="tr" spc="-10" dirty="0" smtClean="0">
                <a:solidFill>
                  <a:schemeClr val="tx1"/>
                </a:solidFill>
              </a:rPr>
              <a:t>Küme(</a:t>
            </a:r>
            <a:r>
              <a:rPr lang="tr-TR" altLang="tr" spc="-10" dirty="0" err="1" smtClean="0">
                <a:solidFill>
                  <a:schemeClr val="tx1"/>
                </a:solidFill>
              </a:rPr>
              <a:t>Demet,Cluster</a:t>
            </a:r>
            <a:r>
              <a:rPr lang="tr-TR" altLang="tr" spc="-10" dirty="0" smtClean="0">
                <a:solidFill>
                  <a:schemeClr val="tx1"/>
                </a:solidFill>
              </a:rPr>
              <a:t> Baş Ağrısı)</a:t>
            </a:r>
            <a:endParaRPr spc="-10" dirty="0">
              <a:solidFill>
                <a:schemeClr val="tx1"/>
              </a:solidFill>
            </a:endParaRPr>
          </a:p>
        </p:txBody>
      </p:sp>
      <p:sp>
        <p:nvSpPr>
          <p:cNvPr id="1048735" name="object 3"/>
          <p:cNvSpPr txBox="1"/>
          <p:nvPr/>
        </p:nvSpPr>
        <p:spPr>
          <a:xfrm>
            <a:off x="1143000" y="1295400"/>
            <a:ext cx="10668000" cy="5836213"/>
          </a:xfrm>
          <a:prstGeom prst="rect">
            <a:avLst/>
          </a:prstGeom>
        </p:spPr>
        <p:txBody>
          <a:bodyPr vert="horz" wrap="square" lIns="0" tIns="138430" rIns="0" bIns="0" rtlCol="0">
            <a:spAutoFit/>
          </a:bodyPr>
          <a:lstStyle/>
          <a:p>
            <a:pPr marL="355600" indent="-342900" algn="l" rtl="0">
              <a:spcBef>
                <a:spcPts val="1090"/>
              </a:spcBef>
              <a:buClr>
                <a:srgbClr val="89D0D5"/>
              </a:buClr>
              <a:buSzPct val="79687"/>
              <a:buFont typeface="Wingdings 3"/>
              <a:buChar char=""/>
              <a:tabLst>
                <a:tab pos="355600" algn="l"/>
              </a:tabLst>
            </a:pPr>
            <a:r>
              <a:rPr lang="tr-TR" dirty="0" smtClean="0">
                <a:solidFill>
                  <a:schemeClr val="tx1"/>
                </a:solidFill>
              </a:rPr>
              <a:t>Ataklar, alışıldık biçimde aylar ya da yıllar süren düzelme dönemleri ile ayrılmış olan, haftalarca ya da aylarca süren diziler (küme dönemleri) biçiminde ortaya çıkar. Ancak hastaların yaklaşık %10-15’inde düzelme olmaksızın kronik belirtiler olur ve bu durum “kronik küme” olarak adlandırılır. </a:t>
            </a:r>
          </a:p>
          <a:p>
            <a:pPr marL="355600" indent="-342900" algn="l" rtl="0">
              <a:spcBef>
                <a:spcPts val="1090"/>
              </a:spcBef>
              <a:buClr>
                <a:srgbClr val="89D0D5"/>
              </a:buClr>
              <a:buSzPct val="79687"/>
              <a:buFont typeface="Wingdings 3"/>
              <a:buChar char=""/>
              <a:tabLst>
                <a:tab pos="355600" algn="l"/>
              </a:tabLst>
            </a:pPr>
            <a:r>
              <a:rPr lang="tr-TR" dirty="0" smtClean="0">
                <a:solidFill>
                  <a:schemeClr val="tx1"/>
                </a:solidFill>
              </a:rPr>
              <a:t>Bir küme dönemi sırasında ve kronik tipte, ataklar düzenli olarak ortaya çıkar ve alkol, </a:t>
            </a:r>
            <a:r>
              <a:rPr lang="tr-TR" dirty="0" err="1" smtClean="0">
                <a:solidFill>
                  <a:schemeClr val="tx1"/>
                </a:solidFill>
              </a:rPr>
              <a:t>histamin</a:t>
            </a:r>
            <a:r>
              <a:rPr lang="tr-TR" dirty="0" smtClean="0">
                <a:solidFill>
                  <a:schemeClr val="tx1"/>
                </a:solidFill>
              </a:rPr>
              <a:t> ya da nitrogliserin ile uyarılabilir. Ağrı her bir küme dönemi sırasında hemen hemen değişmeksizin aynı yerde ortaya çıkar. </a:t>
            </a:r>
          </a:p>
          <a:p>
            <a:pPr marL="355600" indent="-342900" algn="l" rtl="0">
              <a:spcBef>
                <a:spcPts val="1090"/>
              </a:spcBef>
              <a:buClr>
                <a:srgbClr val="89D0D5"/>
              </a:buClr>
              <a:buSzPct val="79687"/>
              <a:buFont typeface="Wingdings 3"/>
              <a:buChar char=""/>
              <a:tabLst>
                <a:tab pos="355600" algn="l"/>
              </a:tabLst>
            </a:pPr>
            <a:r>
              <a:rPr lang="tr-TR" dirty="0" smtClean="0">
                <a:solidFill>
                  <a:schemeClr val="tx1"/>
                </a:solidFill>
              </a:rPr>
              <a:t>Hastalar genellikle uzanamazlar ve tipik olarak dolaşmak zorunda kalırlar. </a:t>
            </a:r>
          </a:p>
          <a:p>
            <a:pPr marL="355600" indent="-342900" algn="l" rtl="0">
              <a:spcBef>
                <a:spcPts val="1090"/>
              </a:spcBef>
              <a:buClr>
                <a:srgbClr val="89D0D5"/>
              </a:buClr>
              <a:buSzPct val="79687"/>
              <a:buFont typeface="Wingdings 3"/>
              <a:buChar char=""/>
              <a:tabLst>
                <a:tab pos="355600" algn="l"/>
              </a:tabLst>
            </a:pPr>
            <a:r>
              <a:rPr lang="tr-TR" dirty="0" smtClean="0">
                <a:solidFill>
                  <a:schemeClr val="tx1"/>
                </a:solidFill>
              </a:rPr>
              <a:t>Küme </a:t>
            </a:r>
            <a:r>
              <a:rPr lang="tr-TR" dirty="0" err="1" smtClean="0">
                <a:solidFill>
                  <a:schemeClr val="tx1"/>
                </a:solidFill>
              </a:rPr>
              <a:t>başağrısı</a:t>
            </a:r>
            <a:r>
              <a:rPr lang="tr-TR" dirty="0" smtClean="0">
                <a:solidFill>
                  <a:schemeClr val="tx1"/>
                </a:solidFill>
              </a:rPr>
              <a:t> tipik olarak 6-12 hafta süren senelik ataklar halinde orta yaşlı erkeklerde ortaya çıkar. Bu “küme” dönemlerinde, sabah erkenden (çalar saat </a:t>
            </a:r>
            <a:r>
              <a:rPr lang="tr-TR" dirty="0" err="1" smtClean="0">
                <a:solidFill>
                  <a:schemeClr val="tx1"/>
                </a:solidFill>
              </a:rPr>
              <a:t>başağrısı</a:t>
            </a:r>
            <a:r>
              <a:rPr lang="tr-TR" dirty="0" smtClean="0">
                <a:solidFill>
                  <a:schemeClr val="tx1"/>
                </a:solidFill>
              </a:rPr>
              <a:t>) ya da uyuduktan sonra bir saat içinde ağrıyla uyanırlar. </a:t>
            </a:r>
          </a:p>
          <a:p>
            <a:pPr marL="355600" indent="-342900" algn="l" rtl="0">
              <a:spcBef>
                <a:spcPts val="1090"/>
              </a:spcBef>
              <a:buClr>
                <a:srgbClr val="89D0D5"/>
              </a:buClr>
              <a:buSzPct val="79687"/>
              <a:buFont typeface="Wingdings 3"/>
              <a:buChar char=""/>
              <a:tabLst>
                <a:tab pos="355600" algn="l"/>
              </a:tabLst>
            </a:pPr>
            <a:r>
              <a:rPr lang="tr-TR" dirty="0" smtClean="0">
                <a:solidFill>
                  <a:schemeClr val="tx1"/>
                </a:solidFill>
              </a:rPr>
              <a:t>Periyodik olması ana özelliğidir, </a:t>
            </a:r>
            <a:r>
              <a:rPr lang="tr-TR" dirty="0" err="1" smtClean="0">
                <a:solidFill>
                  <a:schemeClr val="tx1"/>
                </a:solidFill>
              </a:rPr>
              <a:t>epizodları</a:t>
            </a:r>
            <a:r>
              <a:rPr lang="tr-TR" dirty="0" smtClean="0">
                <a:solidFill>
                  <a:schemeClr val="tx1"/>
                </a:solidFill>
              </a:rPr>
              <a:t> en çok ilkbahar ve sonbaharda görülür. Atak dönemi 2-3 ay sürer ve </a:t>
            </a:r>
            <a:r>
              <a:rPr lang="tr-TR" dirty="0" err="1" smtClean="0">
                <a:solidFill>
                  <a:schemeClr val="tx1"/>
                </a:solidFill>
              </a:rPr>
              <a:t>remisyon</a:t>
            </a:r>
            <a:r>
              <a:rPr lang="tr-TR" dirty="0" smtClean="0">
                <a:solidFill>
                  <a:schemeClr val="tx1"/>
                </a:solidFill>
              </a:rPr>
              <a:t> devri 1-2 yıl (sınırları 2 ay-20 yıldır) devam eder. </a:t>
            </a:r>
          </a:p>
          <a:p>
            <a:pPr marL="355600" indent="-342900" algn="l" rtl="0">
              <a:spcBef>
                <a:spcPts val="1090"/>
              </a:spcBef>
              <a:buClr>
                <a:srgbClr val="89D0D5"/>
              </a:buClr>
              <a:buSzPct val="79687"/>
              <a:buFont typeface="Wingdings 3"/>
              <a:buChar char=""/>
              <a:tabLst>
                <a:tab pos="355600" algn="l"/>
              </a:tabLst>
            </a:pPr>
            <a:r>
              <a:rPr lang="tr-TR" dirty="0" smtClean="0">
                <a:solidFill>
                  <a:schemeClr val="tx1"/>
                </a:solidFill>
              </a:rPr>
              <a:t>Atakta </a:t>
            </a:r>
            <a:r>
              <a:rPr lang="tr-TR" dirty="0" err="1" smtClean="0">
                <a:solidFill>
                  <a:schemeClr val="tx1"/>
                </a:solidFill>
              </a:rPr>
              <a:t>aura</a:t>
            </a:r>
            <a:r>
              <a:rPr lang="tr-TR" dirty="0" smtClean="0">
                <a:solidFill>
                  <a:schemeClr val="tx1"/>
                </a:solidFill>
              </a:rPr>
              <a:t> yoktur ve ağrı 10-15 dakikada en yüksek seviyeye ulaşır. </a:t>
            </a:r>
          </a:p>
          <a:p>
            <a:pPr marL="355600" indent="-342900" algn="l" rtl="0">
              <a:spcBef>
                <a:spcPts val="1090"/>
              </a:spcBef>
              <a:buClr>
                <a:srgbClr val="89D0D5"/>
              </a:buClr>
              <a:buSzPct val="79687"/>
              <a:buFont typeface="Wingdings 3"/>
              <a:buChar char=""/>
              <a:tabLst>
                <a:tab pos="355600" algn="l"/>
              </a:tabLst>
            </a:pPr>
            <a:r>
              <a:rPr lang="tr-TR" dirty="0" smtClean="0">
                <a:solidFill>
                  <a:schemeClr val="tx1"/>
                </a:solidFill>
              </a:rPr>
              <a:t>Ağrının en önemli özelliklerinden biri huzursuzluk hissi olarak da tarif edilen ajitasyonun eşlik etmesidir. Yeni tanı kriterlerine göre otonom bulgu olmadan ajitasyon varlığı ile aynı şekilde küme </a:t>
            </a:r>
            <a:r>
              <a:rPr lang="tr-TR" dirty="0" err="1" smtClean="0">
                <a:solidFill>
                  <a:schemeClr val="tx1"/>
                </a:solidFill>
              </a:rPr>
              <a:t>başağrısı</a:t>
            </a:r>
            <a:r>
              <a:rPr lang="tr-TR" dirty="0" smtClean="0">
                <a:solidFill>
                  <a:schemeClr val="tx1"/>
                </a:solidFill>
              </a:rPr>
              <a:t> tanısı koyulabileceği unutulmamalıdır. </a:t>
            </a:r>
          </a:p>
          <a:p>
            <a:pPr marL="355600" indent="-342900" algn="l" rtl="0">
              <a:spcBef>
                <a:spcPts val="1090"/>
              </a:spcBef>
              <a:buClr>
                <a:srgbClr val="89D0D5"/>
              </a:buClr>
              <a:buSzPct val="79687"/>
              <a:buFont typeface="Wingdings 3"/>
              <a:buChar char=""/>
              <a:tabLst>
                <a:tab pos="355600" algn="l"/>
              </a:tabLst>
            </a:pPr>
            <a:endParaRPr lang="tr-TR" dirty="0" smtClean="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3872752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8" name="object 2"/>
          <p:cNvSpPr txBox="1">
            <a:spLocks noGrp="1"/>
          </p:cNvSpPr>
          <p:nvPr>
            <p:ph type="title"/>
          </p:nvPr>
        </p:nvSpPr>
        <p:spPr>
          <a:xfrm>
            <a:off x="499363" y="457200"/>
            <a:ext cx="8573135" cy="512953"/>
          </a:xfrm>
          <a:prstGeom prst="rect">
            <a:avLst/>
          </a:prstGeom>
        </p:spPr>
        <p:txBody>
          <a:bodyPr vert="horz" wrap="square" lIns="0" tIns="26670" rIns="0" bIns="0" rtlCol="0">
            <a:spAutoFit/>
          </a:bodyPr>
          <a:lstStyle/>
          <a:p>
            <a:pPr marL="12700" marR="5080">
              <a:lnSpc>
                <a:spcPts val="3829"/>
              </a:lnSpc>
              <a:spcBef>
                <a:spcPts val="210"/>
              </a:spcBef>
            </a:pPr>
            <a:r>
              <a:rPr lang="tr-TR" sz="3200" spc="-30" dirty="0" smtClean="0">
                <a:solidFill>
                  <a:schemeClr val="tx1"/>
                </a:solidFill>
              </a:rPr>
              <a:t>Küme Baş Ağrısı Tedavisi</a:t>
            </a:r>
            <a:r>
              <a:rPr sz="3200" spc="-30" dirty="0" smtClean="0">
                <a:solidFill>
                  <a:schemeClr val="tx1"/>
                </a:solidFill>
              </a:rPr>
              <a:t>            </a:t>
            </a:r>
            <a:endParaRPr sz="3200" dirty="0">
              <a:solidFill>
                <a:schemeClr val="tx1"/>
              </a:solidFill>
            </a:endParaRPr>
          </a:p>
        </p:txBody>
      </p:sp>
      <p:sp>
        <p:nvSpPr>
          <p:cNvPr id="2" name="Metin kutusu 1"/>
          <p:cNvSpPr txBox="1"/>
          <p:nvPr/>
        </p:nvSpPr>
        <p:spPr>
          <a:xfrm>
            <a:off x="499363" y="1295400"/>
            <a:ext cx="11464037" cy="4832092"/>
          </a:xfrm>
          <a:prstGeom prst="rect">
            <a:avLst/>
          </a:prstGeom>
          <a:noFill/>
        </p:spPr>
        <p:txBody>
          <a:bodyPr wrap="square" rtlCol="0">
            <a:spAutoFit/>
          </a:bodyPr>
          <a:lstStyle/>
          <a:p>
            <a:pPr marL="285750" indent="-285750">
              <a:buFont typeface="Wingdings" panose="05000000000000000000" pitchFamily="2" charset="2"/>
              <a:buChar char="Ø"/>
            </a:pPr>
            <a:r>
              <a:rPr lang="tr-TR" sz="2800" b="1" dirty="0" smtClean="0">
                <a:solidFill>
                  <a:schemeClr val="tx1"/>
                </a:solidFill>
                <a:latin typeface="Century Gothic" panose="020B0502020202020204" pitchFamily="34" charset="0"/>
              </a:rPr>
              <a:t>Akut atakta 5-8 litre/dakika oksijen </a:t>
            </a:r>
            <a:r>
              <a:rPr lang="tr-TR" sz="2800" b="1" dirty="0" err="1" smtClean="0">
                <a:solidFill>
                  <a:schemeClr val="tx1"/>
                </a:solidFill>
                <a:latin typeface="Century Gothic" panose="020B0502020202020204" pitchFamily="34" charset="0"/>
              </a:rPr>
              <a:t>inhalasyonu</a:t>
            </a:r>
            <a:r>
              <a:rPr lang="tr-TR" sz="2800" b="1" dirty="0" smtClean="0">
                <a:solidFill>
                  <a:schemeClr val="tx1"/>
                </a:solidFill>
                <a:latin typeface="Century Gothic" panose="020B0502020202020204" pitchFamily="34" charset="0"/>
              </a:rPr>
              <a:t> %70 oranında başarılı olmaktadır.</a:t>
            </a:r>
          </a:p>
          <a:p>
            <a:pPr marL="285750" indent="-285750">
              <a:buFont typeface="Wingdings" panose="05000000000000000000" pitchFamily="2" charset="2"/>
              <a:buChar char="Ø"/>
            </a:pPr>
            <a:endParaRPr lang="tr-TR" sz="2800" b="1" dirty="0" smtClean="0">
              <a:solidFill>
                <a:schemeClr val="tx1"/>
              </a:solidFill>
              <a:latin typeface="Century Gothic" panose="020B0502020202020204" pitchFamily="34" charset="0"/>
            </a:endParaRPr>
          </a:p>
          <a:p>
            <a:pPr marL="285750" indent="-285750">
              <a:buFont typeface="Wingdings" panose="05000000000000000000" pitchFamily="2" charset="2"/>
              <a:buChar char="Ø"/>
            </a:pPr>
            <a:r>
              <a:rPr lang="tr-TR" sz="2800" b="1" dirty="0" smtClean="0">
                <a:solidFill>
                  <a:schemeClr val="tx1"/>
                </a:solidFill>
                <a:latin typeface="Century Gothic" panose="020B0502020202020204" pitchFamily="34" charset="0"/>
              </a:rPr>
              <a:t> Medikal tedavi olarak </a:t>
            </a:r>
            <a:r>
              <a:rPr lang="tr-TR" sz="2800" b="1" dirty="0" err="1" smtClean="0">
                <a:solidFill>
                  <a:schemeClr val="tx1"/>
                </a:solidFill>
                <a:latin typeface="Century Gothic" panose="020B0502020202020204" pitchFamily="34" charset="0"/>
              </a:rPr>
              <a:t>intramusküler</a:t>
            </a:r>
            <a:r>
              <a:rPr lang="tr-TR" sz="2800" b="1" dirty="0" smtClean="0">
                <a:solidFill>
                  <a:schemeClr val="tx1"/>
                </a:solidFill>
                <a:latin typeface="Century Gothic" panose="020B0502020202020204" pitchFamily="34" charset="0"/>
              </a:rPr>
              <a:t> </a:t>
            </a:r>
            <a:r>
              <a:rPr lang="tr-TR" sz="2800" b="1" dirty="0" err="1" smtClean="0">
                <a:solidFill>
                  <a:schemeClr val="tx1"/>
                </a:solidFill>
                <a:latin typeface="Century Gothic" panose="020B0502020202020204" pitchFamily="34" charset="0"/>
              </a:rPr>
              <a:t>dihidroergotamin</a:t>
            </a:r>
            <a:r>
              <a:rPr lang="tr-TR" sz="2800" b="1" dirty="0" smtClean="0">
                <a:solidFill>
                  <a:schemeClr val="tx1"/>
                </a:solidFill>
                <a:latin typeface="Century Gothic" panose="020B0502020202020204" pitchFamily="34" charset="0"/>
              </a:rPr>
              <a:t>, tercihen </a:t>
            </a:r>
            <a:r>
              <a:rPr lang="tr-TR" sz="2800" b="1" dirty="0" err="1" smtClean="0">
                <a:solidFill>
                  <a:schemeClr val="tx1"/>
                </a:solidFill>
                <a:latin typeface="Century Gothic" panose="020B0502020202020204" pitchFamily="34" charset="0"/>
              </a:rPr>
              <a:t>subkütan</a:t>
            </a:r>
            <a:r>
              <a:rPr lang="tr-TR" sz="2800" b="1" dirty="0" smtClean="0">
                <a:solidFill>
                  <a:schemeClr val="tx1"/>
                </a:solidFill>
                <a:latin typeface="Century Gothic" panose="020B0502020202020204" pitchFamily="34" charset="0"/>
              </a:rPr>
              <a:t> veya oral </a:t>
            </a:r>
            <a:r>
              <a:rPr lang="tr-TR" sz="2800" b="1" dirty="0" err="1" smtClean="0">
                <a:solidFill>
                  <a:schemeClr val="tx1"/>
                </a:solidFill>
                <a:latin typeface="Century Gothic" panose="020B0502020202020204" pitchFamily="34" charset="0"/>
              </a:rPr>
              <a:t>triptanlar</a:t>
            </a:r>
            <a:r>
              <a:rPr lang="tr-TR" sz="2800" b="1" dirty="0" smtClean="0">
                <a:solidFill>
                  <a:schemeClr val="tx1"/>
                </a:solidFill>
                <a:latin typeface="Century Gothic" panose="020B0502020202020204" pitchFamily="34" charset="0"/>
              </a:rPr>
              <a:t> ve akut atakta </a:t>
            </a:r>
            <a:r>
              <a:rPr lang="tr-TR" sz="2800" b="1" dirty="0" err="1" smtClean="0">
                <a:solidFill>
                  <a:schemeClr val="tx1"/>
                </a:solidFill>
                <a:latin typeface="Century Gothic" panose="020B0502020202020204" pitchFamily="34" charset="0"/>
              </a:rPr>
              <a:t>kortikosteroidler</a:t>
            </a:r>
            <a:r>
              <a:rPr lang="tr-TR" sz="2800" b="1" dirty="0" smtClean="0">
                <a:solidFill>
                  <a:schemeClr val="tx1"/>
                </a:solidFill>
                <a:latin typeface="Century Gothic" panose="020B0502020202020204" pitchFamily="34" charset="0"/>
              </a:rPr>
              <a:t> kullanılabilir. </a:t>
            </a:r>
          </a:p>
          <a:p>
            <a:pPr marL="285750" indent="-285750">
              <a:buFont typeface="Wingdings" panose="05000000000000000000" pitchFamily="2" charset="2"/>
              <a:buChar char="Ø"/>
            </a:pPr>
            <a:endParaRPr lang="tr-TR" sz="2800" b="1" dirty="0" smtClean="0">
              <a:solidFill>
                <a:schemeClr val="tx1"/>
              </a:solidFill>
              <a:latin typeface="Century Gothic" panose="020B0502020202020204" pitchFamily="34" charset="0"/>
            </a:endParaRPr>
          </a:p>
          <a:p>
            <a:pPr marL="285750" indent="-285750">
              <a:buFont typeface="Wingdings" panose="05000000000000000000" pitchFamily="2" charset="2"/>
              <a:buChar char="Ø"/>
            </a:pPr>
            <a:r>
              <a:rPr lang="tr-TR" sz="2800" b="1" dirty="0" smtClean="0">
                <a:solidFill>
                  <a:schemeClr val="tx1"/>
                </a:solidFill>
                <a:latin typeface="Century Gothic" panose="020B0502020202020204" pitchFamily="34" charset="0"/>
              </a:rPr>
              <a:t>Küme </a:t>
            </a:r>
            <a:r>
              <a:rPr lang="tr-TR" sz="2800" b="1" dirty="0" err="1" smtClean="0">
                <a:solidFill>
                  <a:schemeClr val="tx1"/>
                </a:solidFill>
                <a:latin typeface="Century Gothic" panose="020B0502020202020204" pitchFamily="34" charset="0"/>
              </a:rPr>
              <a:t>başağrısının</a:t>
            </a:r>
            <a:r>
              <a:rPr lang="tr-TR" sz="2800" b="1" dirty="0" smtClean="0">
                <a:solidFill>
                  <a:schemeClr val="tx1"/>
                </a:solidFill>
                <a:latin typeface="Century Gothic" panose="020B0502020202020204" pitchFamily="34" charset="0"/>
              </a:rPr>
              <a:t> tipik özelliği analjezik ilaçlara ve migrenin tipik </a:t>
            </a:r>
            <a:r>
              <a:rPr lang="tr-TR" sz="2800" b="1" dirty="0" err="1" smtClean="0">
                <a:solidFill>
                  <a:schemeClr val="tx1"/>
                </a:solidFill>
                <a:latin typeface="Century Gothic" panose="020B0502020202020204" pitchFamily="34" charset="0"/>
              </a:rPr>
              <a:t>profilaksisine</a:t>
            </a:r>
            <a:r>
              <a:rPr lang="tr-TR" sz="2800" b="1" dirty="0" smtClean="0">
                <a:solidFill>
                  <a:schemeClr val="tx1"/>
                </a:solidFill>
                <a:latin typeface="Century Gothic" panose="020B0502020202020204" pitchFamily="34" charset="0"/>
              </a:rPr>
              <a:t> çoğu kez </a:t>
            </a:r>
            <a:r>
              <a:rPr lang="tr-TR" sz="2800" b="1" dirty="0" err="1" smtClean="0">
                <a:solidFill>
                  <a:schemeClr val="tx1"/>
                </a:solidFill>
                <a:latin typeface="Century Gothic" panose="020B0502020202020204" pitchFamily="34" charset="0"/>
              </a:rPr>
              <a:t>yanıtsızlıklarıdır</a:t>
            </a:r>
            <a:r>
              <a:rPr lang="tr-TR" sz="2800" b="1" dirty="0" smtClean="0">
                <a:solidFill>
                  <a:schemeClr val="tx1"/>
                </a:solidFill>
                <a:latin typeface="Century Gothic" panose="020B0502020202020204" pitchFamily="34" charset="0"/>
              </a:rPr>
              <a:t>. </a:t>
            </a:r>
          </a:p>
          <a:p>
            <a:pPr marL="285750" indent="-285750">
              <a:buFont typeface="Wingdings" panose="05000000000000000000" pitchFamily="2" charset="2"/>
              <a:buChar char="Ø"/>
            </a:pPr>
            <a:endParaRPr lang="tr-TR" sz="2800" b="1" dirty="0" smtClean="0">
              <a:solidFill>
                <a:schemeClr val="tx1"/>
              </a:solidFill>
              <a:latin typeface="Century Gothic" panose="020B0502020202020204" pitchFamily="34" charset="0"/>
            </a:endParaRPr>
          </a:p>
          <a:p>
            <a:pPr marL="285750" indent="-285750">
              <a:buFont typeface="Wingdings" panose="05000000000000000000" pitchFamily="2" charset="2"/>
              <a:buChar char="Ø"/>
            </a:pPr>
            <a:r>
              <a:rPr lang="tr-TR" sz="2800" b="1" dirty="0" err="1" smtClean="0">
                <a:solidFill>
                  <a:schemeClr val="tx1"/>
                </a:solidFill>
                <a:latin typeface="Century Gothic" panose="020B0502020202020204" pitchFamily="34" charset="0"/>
              </a:rPr>
              <a:t>Verapamil</a:t>
            </a:r>
            <a:r>
              <a:rPr lang="tr-TR" sz="2800" b="1" dirty="0" smtClean="0">
                <a:solidFill>
                  <a:schemeClr val="tx1"/>
                </a:solidFill>
                <a:latin typeface="Century Gothic" panose="020B0502020202020204" pitchFamily="34" charset="0"/>
              </a:rPr>
              <a:t>, lityum ve </a:t>
            </a:r>
            <a:r>
              <a:rPr lang="tr-TR" sz="2800" b="1" dirty="0" err="1" smtClean="0">
                <a:solidFill>
                  <a:schemeClr val="tx1"/>
                </a:solidFill>
                <a:latin typeface="Century Gothic" panose="020B0502020202020204" pitchFamily="34" charset="0"/>
              </a:rPr>
              <a:t>steroidlerle</a:t>
            </a:r>
            <a:r>
              <a:rPr lang="tr-TR" sz="2800" b="1" dirty="0" smtClean="0">
                <a:solidFill>
                  <a:schemeClr val="tx1"/>
                </a:solidFill>
                <a:latin typeface="Century Gothic" panose="020B0502020202020204" pitchFamily="34" charset="0"/>
              </a:rPr>
              <a:t> </a:t>
            </a:r>
            <a:r>
              <a:rPr lang="tr-TR" sz="2800" b="1" dirty="0" err="1" smtClean="0">
                <a:solidFill>
                  <a:schemeClr val="tx1"/>
                </a:solidFill>
                <a:latin typeface="Century Gothic" panose="020B0502020202020204" pitchFamily="34" charset="0"/>
              </a:rPr>
              <a:t>profilaksiye</a:t>
            </a:r>
            <a:r>
              <a:rPr lang="tr-TR" sz="2800" b="1" dirty="0" smtClean="0">
                <a:solidFill>
                  <a:schemeClr val="tx1"/>
                </a:solidFill>
                <a:latin typeface="Century Gothic" panose="020B0502020202020204" pitchFamily="34" charset="0"/>
              </a:rPr>
              <a:t> ise yanıt verirler.</a:t>
            </a:r>
            <a:endParaRPr lang="tr-TR" sz="2400" b="1" dirty="0" smtClean="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0120342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0" name="object 2"/>
          <p:cNvSpPr txBox="1">
            <a:spLocks noGrp="1"/>
          </p:cNvSpPr>
          <p:nvPr>
            <p:ph type="title"/>
          </p:nvPr>
        </p:nvSpPr>
        <p:spPr>
          <a:xfrm>
            <a:off x="724916" y="949274"/>
            <a:ext cx="11238484" cy="659155"/>
          </a:xfrm>
          <a:prstGeom prst="rect">
            <a:avLst/>
          </a:prstGeom>
        </p:spPr>
        <p:txBody>
          <a:bodyPr vert="horz" wrap="square" lIns="0" tIns="12700" rIns="0" bIns="0" rtlCol="0">
            <a:spAutoFit/>
          </a:bodyPr>
          <a:lstStyle/>
          <a:p>
            <a:pPr marL="12700">
              <a:lnSpc>
                <a:spcPct val="100000"/>
              </a:lnSpc>
              <a:spcBef>
                <a:spcPts val="100"/>
              </a:spcBef>
            </a:pPr>
            <a:r>
              <a:rPr lang="en-US" altLang="tr" spc="-10" dirty="0" smtClean="0">
                <a:solidFill>
                  <a:schemeClr val="tx1"/>
                </a:solidFill>
              </a:rPr>
              <a:t>İLAÇ </a:t>
            </a:r>
            <a:r>
              <a:rPr lang="en-US" altLang="tr" spc="-10" dirty="0">
                <a:solidFill>
                  <a:schemeClr val="tx1"/>
                </a:solidFill>
              </a:rPr>
              <a:t>AŞIRI KULLANIM BAŞAĞRISI (İAKB)</a:t>
            </a:r>
            <a:endParaRPr spc="-10" dirty="0">
              <a:solidFill>
                <a:schemeClr val="tx1"/>
              </a:solidFill>
            </a:endParaRPr>
          </a:p>
        </p:txBody>
      </p:sp>
      <p:sp>
        <p:nvSpPr>
          <p:cNvPr id="1048761" name="object 3"/>
          <p:cNvSpPr txBox="1"/>
          <p:nvPr/>
        </p:nvSpPr>
        <p:spPr>
          <a:xfrm>
            <a:off x="1085928" y="1608429"/>
            <a:ext cx="10877472" cy="4846198"/>
          </a:xfrm>
          <a:prstGeom prst="rect">
            <a:avLst/>
          </a:prstGeom>
        </p:spPr>
        <p:txBody>
          <a:bodyPr vert="horz" wrap="square" lIns="0" tIns="138430" rIns="0" bIns="0" rtlCol="0">
            <a:spAutoFit/>
          </a:bodyPr>
          <a:lstStyle/>
          <a:p>
            <a:pPr marL="355600" indent="-342900" algn="l" rtl="0">
              <a:spcBef>
                <a:spcPts val="1090"/>
              </a:spcBef>
              <a:buClr>
                <a:srgbClr val="89D0D5"/>
              </a:buClr>
              <a:buSzPct val="79687"/>
              <a:buFont typeface="Wingdings 3"/>
              <a:buChar char=""/>
              <a:tabLst>
                <a:tab pos="355600" algn="l"/>
              </a:tabLst>
            </a:pPr>
            <a:r>
              <a:rPr lang="en-US" altLang="tr" sz="2000" dirty="0" err="1" smtClean="0">
                <a:solidFill>
                  <a:schemeClr val="tx1"/>
                </a:solidFill>
                <a:latin typeface="Century Gothic" panose="020B0502020202020204" pitchFamily="34" charset="0"/>
              </a:rPr>
              <a:t>Aşırı</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analjezik</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ilaç</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kullanmaya</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bağlı</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baş</a:t>
            </a:r>
            <a:r>
              <a:rPr lang="tr-TR"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ağrısı</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ergotamin</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triptan</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basit</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analjezikler</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opioidler</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veya</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kombine</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analjeziklerin</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ayda</a:t>
            </a:r>
            <a:r>
              <a:rPr lang="en-US" altLang="tr" sz="2000" dirty="0" smtClean="0">
                <a:solidFill>
                  <a:schemeClr val="tx1"/>
                </a:solidFill>
                <a:latin typeface="Century Gothic" panose="020B0502020202020204" pitchFamily="34" charset="0"/>
              </a:rPr>
              <a:t> 10-15 </a:t>
            </a:r>
            <a:r>
              <a:rPr lang="en-US" altLang="tr" sz="2000" dirty="0" err="1" smtClean="0">
                <a:solidFill>
                  <a:schemeClr val="tx1"/>
                </a:solidFill>
                <a:latin typeface="Century Gothic" panose="020B0502020202020204" pitchFamily="34" charset="0"/>
              </a:rPr>
              <a:t>günden</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fazla</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alınmasına</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bağlı</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olarak</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gelişen</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sekonder</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nitelikte</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başağrısıdır</a:t>
            </a:r>
            <a:r>
              <a:rPr lang="en-US" altLang="tr" sz="2000" dirty="0" smtClean="0">
                <a:solidFill>
                  <a:schemeClr val="tx1"/>
                </a:solidFill>
                <a:latin typeface="Century Gothic" panose="020B0502020202020204" pitchFamily="34" charset="0"/>
              </a:rPr>
              <a:t> . </a:t>
            </a:r>
            <a:endParaRPr lang="tr-TR" altLang="tr" sz="2000" dirty="0" smtClean="0">
              <a:solidFill>
                <a:schemeClr val="tx1"/>
              </a:solidFill>
              <a:latin typeface="Century Gothic" panose="020B0502020202020204" pitchFamily="34" charset="0"/>
            </a:endParaRPr>
          </a:p>
          <a:p>
            <a:pPr marL="355600" indent="-342900" algn="l" rtl="0">
              <a:spcBef>
                <a:spcPts val="1090"/>
              </a:spcBef>
              <a:buClr>
                <a:srgbClr val="89D0D5"/>
              </a:buClr>
              <a:buSzPct val="79687"/>
              <a:buFont typeface="Wingdings 3"/>
              <a:buChar char=""/>
              <a:tabLst>
                <a:tab pos="355600" algn="l"/>
              </a:tabLst>
            </a:pPr>
            <a:r>
              <a:rPr lang="en-US" altLang="tr" sz="2000" dirty="0" err="1" smtClean="0">
                <a:solidFill>
                  <a:schemeClr val="tx1"/>
                </a:solidFill>
                <a:latin typeface="Century Gothic" panose="020B0502020202020204" pitchFamily="34" charset="0"/>
              </a:rPr>
              <a:t>Tipik</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bir</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klinik</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tablosu</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yoktur</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genelde</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altta</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migren</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gibi</a:t>
            </a:r>
            <a:r>
              <a:rPr lang="en-US" altLang="tr" sz="2000" dirty="0" smtClean="0">
                <a:solidFill>
                  <a:schemeClr val="tx1"/>
                </a:solidFill>
                <a:latin typeface="Century Gothic" panose="020B0502020202020204" pitchFamily="34" charset="0"/>
              </a:rPr>
              <a:t> primer </a:t>
            </a:r>
            <a:r>
              <a:rPr lang="en-US" altLang="tr" sz="2000" dirty="0" err="1" smtClean="0">
                <a:solidFill>
                  <a:schemeClr val="tx1"/>
                </a:solidFill>
                <a:latin typeface="Century Gothic" panose="020B0502020202020204" pitchFamily="34" charset="0"/>
              </a:rPr>
              <a:t>bir</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başağrısı</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vardır</a:t>
            </a:r>
            <a:r>
              <a:rPr lang="en-US" altLang="tr" sz="2000" dirty="0" smtClean="0">
                <a:solidFill>
                  <a:schemeClr val="tx1"/>
                </a:solidFill>
                <a:latin typeface="Century Gothic" panose="020B0502020202020204" pitchFamily="34" charset="0"/>
              </a:rPr>
              <a:t>. </a:t>
            </a:r>
            <a:endParaRPr lang="tr-TR" altLang="tr" sz="2000" dirty="0" smtClean="0">
              <a:solidFill>
                <a:schemeClr val="tx1"/>
              </a:solidFill>
              <a:latin typeface="Century Gothic" panose="020B0502020202020204" pitchFamily="34" charset="0"/>
            </a:endParaRPr>
          </a:p>
          <a:p>
            <a:pPr marL="355600" indent="-342900" algn="l" rtl="0">
              <a:spcBef>
                <a:spcPts val="1090"/>
              </a:spcBef>
              <a:buClr>
                <a:srgbClr val="89D0D5"/>
              </a:buClr>
              <a:buSzPct val="79687"/>
              <a:buFont typeface="Wingdings 3"/>
              <a:buChar char=""/>
              <a:tabLst>
                <a:tab pos="355600" algn="l"/>
              </a:tabLst>
            </a:pPr>
            <a:r>
              <a:rPr lang="en-US" altLang="tr" sz="2000" dirty="0" err="1" smtClean="0">
                <a:solidFill>
                  <a:schemeClr val="tx1"/>
                </a:solidFill>
                <a:latin typeface="Century Gothic" panose="020B0502020202020204" pitchFamily="34" charset="0"/>
              </a:rPr>
              <a:t>Tüm</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başa</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lokalize</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künt</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sıkıştırıcı</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veya</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zonklayıcı</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olabilir</a:t>
            </a:r>
            <a:r>
              <a:rPr lang="en-US" altLang="tr" sz="2000" dirty="0" smtClean="0">
                <a:solidFill>
                  <a:schemeClr val="tx1"/>
                </a:solidFill>
                <a:latin typeface="Century Gothic" panose="020B0502020202020204" pitchFamily="34" charset="0"/>
              </a:rPr>
              <a:t>. </a:t>
            </a:r>
            <a:endParaRPr lang="tr-TR" altLang="tr" sz="2000" dirty="0" smtClean="0">
              <a:solidFill>
                <a:schemeClr val="tx1"/>
              </a:solidFill>
              <a:latin typeface="Century Gothic" panose="020B0502020202020204" pitchFamily="34" charset="0"/>
            </a:endParaRPr>
          </a:p>
          <a:p>
            <a:pPr marL="355600" indent="-342900" algn="l" rtl="0">
              <a:spcBef>
                <a:spcPts val="1090"/>
              </a:spcBef>
              <a:buClr>
                <a:srgbClr val="89D0D5"/>
              </a:buClr>
              <a:buSzPct val="79687"/>
              <a:buFont typeface="Wingdings 3"/>
              <a:buChar char=""/>
              <a:tabLst>
                <a:tab pos="355600" algn="l"/>
              </a:tabLst>
            </a:pPr>
            <a:r>
              <a:rPr lang="en-US" altLang="tr" sz="2000" dirty="0" err="1" smtClean="0">
                <a:solidFill>
                  <a:schemeClr val="tx1"/>
                </a:solidFill>
                <a:latin typeface="Century Gothic" panose="020B0502020202020204" pitchFamily="34" charset="0"/>
              </a:rPr>
              <a:t>Genelde</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hafif</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eşlikçi</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semptomu</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olmayan</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devamlı</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bir</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ağrıdır</a:t>
            </a:r>
            <a:r>
              <a:rPr lang="en-US" altLang="tr" sz="2000" dirty="0" smtClean="0">
                <a:solidFill>
                  <a:schemeClr val="tx1"/>
                </a:solidFill>
                <a:latin typeface="Century Gothic" panose="020B0502020202020204" pitchFamily="34" charset="0"/>
              </a:rPr>
              <a:t>, zaman </a:t>
            </a:r>
            <a:r>
              <a:rPr lang="en-US" altLang="tr" sz="2000" dirty="0" err="1" smtClean="0">
                <a:solidFill>
                  <a:schemeClr val="tx1"/>
                </a:solidFill>
                <a:latin typeface="Century Gothic" panose="020B0502020202020204" pitchFamily="34" charset="0"/>
              </a:rPr>
              <a:t>zaman</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şiddetlenebilir</a:t>
            </a:r>
            <a:r>
              <a:rPr lang="en-US" altLang="tr" sz="2000" dirty="0" smtClean="0">
                <a:solidFill>
                  <a:schemeClr val="tx1"/>
                </a:solidFill>
                <a:latin typeface="Century Gothic" panose="020B0502020202020204" pitchFamily="34" charset="0"/>
              </a:rPr>
              <a:t>. </a:t>
            </a:r>
            <a:endParaRPr lang="tr-TR" altLang="tr" sz="2000" dirty="0" smtClean="0">
              <a:solidFill>
                <a:schemeClr val="tx1"/>
              </a:solidFill>
              <a:latin typeface="Century Gothic" panose="020B0502020202020204" pitchFamily="34" charset="0"/>
            </a:endParaRPr>
          </a:p>
          <a:p>
            <a:pPr marL="355600" indent="-342900" algn="l" rtl="0">
              <a:spcBef>
                <a:spcPts val="1090"/>
              </a:spcBef>
              <a:buClr>
                <a:srgbClr val="89D0D5"/>
              </a:buClr>
              <a:buSzPct val="79687"/>
              <a:buFont typeface="Wingdings 3"/>
              <a:buChar char=""/>
              <a:tabLst>
                <a:tab pos="355600" algn="l"/>
              </a:tabLst>
            </a:pPr>
            <a:r>
              <a:rPr lang="en-US" altLang="tr" sz="2000" dirty="0" smtClean="0">
                <a:solidFill>
                  <a:schemeClr val="tx1"/>
                </a:solidFill>
                <a:latin typeface="Century Gothic" panose="020B0502020202020204" pitchFamily="34" charset="0"/>
              </a:rPr>
              <a:t>IHS </a:t>
            </a:r>
            <a:r>
              <a:rPr lang="en-US" altLang="tr" sz="2000" dirty="0" err="1" smtClean="0">
                <a:solidFill>
                  <a:schemeClr val="tx1"/>
                </a:solidFill>
                <a:latin typeface="Century Gothic" panose="020B0502020202020204" pitchFamily="34" charset="0"/>
              </a:rPr>
              <a:t>tarafından</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belirlenen</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kriterler</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öncesinde</a:t>
            </a:r>
            <a:r>
              <a:rPr lang="en-US" altLang="tr" sz="2000" dirty="0" smtClean="0">
                <a:solidFill>
                  <a:schemeClr val="tx1"/>
                </a:solidFill>
                <a:latin typeface="Century Gothic" panose="020B0502020202020204" pitchFamily="34" charset="0"/>
              </a:rPr>
              <a:t> primer </a:t>
            </a:r>
            <a:r>
              <a:rPr lang="en-US" altLang="tr" sz="2000" dirty="0" err="1" smtClean="0">
                <a:solidFill>
                  <a:schemeClr val="tx1"/>
                </a:solidFill>
                <a:latin typeface="Century Gothic" panose="020B0502020202020204" pitchFamily="34" charset="0"/>
              </a:rPr>
              <a:t>bir</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başağrısı</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olması</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günlük</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veya</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çok</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sık</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ağrı</a:t>
            </a:r>
            <a:r>
              <a:rPr lang="en-US" altLang="tr" sz="2000" dirty="0" smtClean="0">
                <a:solidFill>
                  <a:schemeClr val="tx1"/>
                </a:solidFill>
                <a:latin typeface="Century Gothic" panose="020B0502020202020204" pitchFamily="34" charset="0"/>
              </a:rPr>
              <a:t> (&gt; 15 </a:t>
            </a:r>
            <a:r>
              <a:rPr lang="en-US" altLang="tr" sz="2000" dirty="0" err="1" smtClean="0">
                <a:solidFill>
                  <a:schemeClr val="tx1"/>
                </a:solidFill>
                <a:latin typeface="Century Gothic" panose="020B0502020202020204" pitchFamily="34" charset="0"/>
              </a:rPr>
              <a:t>gün</a:t>
            </a:r>
            <a:r>
              <a:rPr lang="en-US" altLang="tr" sz="2000" dirty="0" smtClean="0">
                <a:solidFill>
                  <a:schemeClr val="tx1"/>
                </a:solidFill>
                <a:latin typeface="Century Gothic" panose="020B0502020202020204" pitchFamily="34" charset="0"/>
              </a:rPr>
              <a:t>/ay); </a:t>
            </a:r>
            <a:r>
              <a:rPr lang="en-US" altLang="tr" sz="2000" dirty="0" err="1" smtClean="0">
                <a:solidFill>
                  <a:schemeClr val="tx1"/>
                </a:solidFill>
                <a:latin typeface="Century Gothic" panose="020B0502020202020204" pitchFamily="34" charset="0"/>
              </a:rPr>
              <a:t>analjezik</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ilaçların</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uygunsuz</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kullanımı</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ilaç</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kullanımı</a:t>
            </a:r>
            <a:r>
              <a:rPr lang="en-US" altLang="tr" sz="2000" dirty="0" smtClean="0">
                <a:solidFill>
                  <a:schemeClr val="tx1"/>
                </a:solidFill>
                <a:latin typeface="Century Gothic" panose="020B0502020202020204" pitchFamily="34" charset="0"/>
              </a:rPr>
              <a:t> &gt; 10 </a:t>
            </a:r>
            <a:r>
              <a:rPr lang="en-US" altLang="tr" sz="2000" dirty="0" err="1" smtClean="0">
                <a:solidFill>
                  <a:schemeClr val="tx1"/>
                </a:solidFill>
                <a:latin typeface="Century Gothic" panose="020B0502020202020204" pitchFamily="34" charset="0"/>
              </a:rPr>
              <a:t>gün</a:t>
            </a:r>
            <a:r>
              <a:rPr lang="en-US" altLang="tr" sz="2000" dirty="0" smtClean="0">
                <a:solidFill>
                  <a:schemeClr val="tx1"/>
                </a:solidFill>
                <a:latin typeface="Century Gothic" panose="020B0502020202020204" pitchFamily="34" charset="0"/>
              </a:rPr>
              <a:t>/ay </a:t>
            </a:r>
            <a:r>
              <a:rPr lang="en-US" altLang="tr" sz="2000" dirty="0" err="1" smtClean="0">
                <a:solidFill>
                  <a:schemeClr val="tx1"/>
                </a:solidFill>
                <a:latin typeface="Century Gothic" panose="020B0502020202020204" pitchFamily="34" charset="0"/>
              </a:rPr>
              <a:t>ve</a:t>
            </a:r>
            <a:r>
              <a:rPr lang="en-US" altLang="tr" sz="2000" dirty="0" smtClean="0">
                <a:solidFill>
                  <a:schemeClr val="tx1"/>
                </a:solidFill>
                <a:latin typeface="Century Gothic" panose="020B0502020202020204" pitchFamily="34" charset="0"/>
              </a:rPr>
              <a:t> &gt; 3 </a:t>
            </a:r>
            <a:r>
              <a:rPr lang="en-US" altLang="tr" sz="2000" dirty="0" err="1" smtClean="0">
                <a:solidFill>
                  <a:schemeClr val="tx1"/>
                </a:solidFill>
                <a:latin typeface="Century Gothic" panose="020B0502020202020204" pitchFamily="34" charset="0"/>
              </a:rPr>
              <a:t>ayı</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aşan</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zamandan</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beri</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ve</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ilaçların</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bırakılması</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ile</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düzelme</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şeklinde</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özetlenebilir</a:t>
            </a:r>
            <a:r>
              <a:rPr lang="en-US" altLang="tr" sz="2000" dirty="0" smtClean="0">
                <a:solidFill>
                  <a:schemeClr val="tx1"/>
                </a:solidFill>
                <a:latin typeface="Century Gothic" panose="020B0502020202020204" pitchFamily="34" charset="0"/>
              </a:rPr>
              <a:t>. </a:t>
            </a:r>
            <a:endParaRPr lang="tr-TR" altLang="tr" sz="2000" dirty="0" smtClean="0">
              <a:solidFill>
                <a:schemeClr val="tx1"/>
              </a:solidFill>
              <a:latin typeface="Century Gothic" panose="020B0502020202020204" pitchFamily="34" charset="0"/>
            </a:endParaRPr>
          </a:p>
          <a:p>
            <a:pPr marL="355600" indent="-342900" algn="l" rtl="0">
              <a:spcBef>
                <a:spcPts val="1090"/>
              </a:spcBef>
              <a:buClr>
                <a:srgbClr val="89D0D5"/>
              </a:buClr>
              <a:buSzPct val="79687"/>
              <a:buFont typeface="Wingdings 3"/>
              <a:buChar char=""/>
              <a:tabLst>
                <a:tab pos="355600" algn="l"/>
              </a:tabLst>
            </a:pPr>
            <a:r>
              <a:rPr lang="en-US" altLang="tr" sz="2000" dirty="0" err="1" smtClean="0">
                <a:solidFill>
                  <a:schemeClr val="tx1"/>
                </a:solidFill>
                <a:latin typeface="Century Gothic" panose="020B0502020202020204" pitchFamily="34" charset="0"/>
              </a:rPr>
              <a:t>Kadınlarda</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erkeklerden</a:t>
            </a:r>
            <a:r>
              <a:rPr lang="en-US" altLang="tr" sz="2000" dirty="0" smtClean="0">
                <a:solidFill>
                  <a:schemeClr val="tx1"/>
                </a:solidFill>
                <a:latin typeface="Century Gothic" panose="020B0502020202020204" pitchFamily="34" charset="0"/>
              </a:rPr>
              <a:t> 3-4 </a:t>
            </a:r>
            <a:r>
              <a:rPr lang="en-US" altLang="tr" sz="2000" dirty="0" err="1" smtClean="0">
                <a:solidFill>
                  <a:schemeClr val="tx1"/>
                </a:solidFill>
                <a:latin typeface="Century Gothic" panose="020B0502020202020204" pitchFamily="34" charset="0"/>
              </a:rPr>
              <a:t>kat</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fazla</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rastlanmaktadır</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ortalama</a:t>
            </a:r>
            <a:r>
              <a:rPr lang="en-US" altLang="tr" sz="2000" dirty="0" smtClean="0">
                <a:solidFill>
                  <a:schemeClr val="tx1"/>
                </a:solidFill>
                <a:latin typeface="Century Gothic" panose="020B0502020202020204" pitchFamily="34" charset="0"/>
              </a:rPr>
              <a:t> 40 </a:t>
            </a:r>
            <a:r>
              <a:rPr lang="en-US" altLang="tr" sz="2000" dirty="0" err="1" smtClean="0">
                <a:solidFill>
                  <a:schemeClr val="tx1"/>
                </a:solidFill>
                <a:latin typeface="Century Gothic" panose="020B0502020202020204" pitchFamily="34" charset="0"/>
              </a:rPr>
              <a:t>yaşlarında</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tanı</a:t>
            </a:r>
            <a:r>
              <a:rPr lang="en-US" altLang="tr" sz="2000" dirty="0" smtClean="0">
                <a:solidFill>
                  <a:schemeClr val="tx1"/>
                </a:solidFill>
                <a:latin typeface="Century Gothic" panose="020B0502020202020204" pitchFamily="34" charset="0"/>
              </a:rPr>
              <a:t> </a:t>
            </a:r>
            <a:r>
              <a:rPr lang="en-US" altLang="tr" sz="2000" dirty="0" err="1" smtClean="0">
                <a:solidFill>
                  <a:schemeClr val="tx1"/>
                </a:solidFill>
                <a:latin typeface="Century Gothic" panose="020B0502020202020204" pitchFamily="34" charset="0"/>
              </a:rPr>
              <a:t>konulur</a:t>
            </a:r>
            <a:r>
              <a:rPr lang="en-US" altLang="tr" sz="2000" dirty="0" smtClean="0">
                <a:solidFill>
                  <a:schemeClr val="tx1"/>
                </a:solidFill>
                <a:latin typeface="Century Gothic" panose="020B0502020202020204" pitchFamily="34" charset="0"/>
              </a:rPr>
              <a:t>.</a:t>
            </a:r>
            <a:endParaRPr lang="zh-CN" altLang="en-US" sz="1200" dirty="0" smtClean="0">
              <a:solidFill>
                <a:schemeClr val="tx1"/>
              </a:solidFill>
            </a:endParaRPr>
          </a:p>
        </p:txBody>
      </p:sp>
    </p:spTree>
    <p:extLst>
      <p:ext uri="{BB962C8B-B14F-4D97-AF65-F5344CB8AC3E}">
        <p14:creationId xmlns:p14="http://schemas.microsoft.com/office/powerpoint/2010/main" val="13618614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0" name="object 2"/>
          <p:cNvSpPr txBox="1">
            <a:spLocks noGrp="1"/>
          </p:cNvSpPr>
          <p:nvPr>
            <p:ph type="title"/>
          </p:nvPr>
        </p:nvSpPr>
        <p:spPr>
          <a:xfrm>
            <a:off x="724916" y="949274"/>
            <a:ext cx="11238484" cy="659155"/>
          </a:xfrm>
          <a:prstGeom prst="rect">
            <a:avLst/>
          </a:prstGeom>
        </p:spPr>
        <p:txBody>
          <a:bodyPr vert="horz" wrap="square" lIns="0" tIns="12700" rIns="0" bIns="0" rtlCol="0">
            <a:spAutoFit/>
          </a:bodyPr>
          <a:lstStyle/>
          <a:p>
            <a:pPr marL="12700">
              <a:lnSpc>
                <a:spcPct val="100000"/>
              </a:lnSpc>
              <a:spcBef>
                <a:spcPts val="100"/>
              </a:spcBef>
            </a:pPr>
            <a:r>
              <a:rPr lang="en-US" altLang="tr" spc="-10" dirty="0" smtClean="0">
                <a:solidFill>
                  <a:schemeClr val="tx1"/>
                </a:solidFill>
              </a:rPr>
              <a:t>İLAÇ </a:t>
            </a:r>
            <a:r>
              <a:rPr lang="en-US" altLang="tr" spc="-10" dirty="0">
                <a:solidFill>
                  <a:schemeClr val="tx1"/>
                </a:solidFill>
              </a:rPr>
              <a:t>AŞIRI KULLANIM BAŞAĞRISI (İAKB)</a:t>
            </a:r>
            <a:endParaRPr spc="-10" dirty="0">
              <a:solidFill>
                <a:schemeClr val="tx1"/>
              </a:solidFill>
            </a:endParaRPr>
          </a:p>
        </p:txBody>
      </p:sp>
      <p:sp>
        <p:nvSpPr>
          <p:cNvPr id="1048761" name="object 3"/>
          <p:cNvSpPr txBox="1"/>
          <p:nvPr/>
        </p:nvSpPr>
        <p:spPr>
          <a:xfrm>
            <a:off x="1085928" y="1608429"/>
            <a:ext cx="10877472" cy="5443798"/>
          </a:xfrm>
          <a:prstGeom prst="rect">
            <a:avLst/>
          </a:prstGeom>
        </p:spPr>
        <p:txBody>
          <a:bodyPr vert="horz" wrap="square" lIns="0" tIns="138430" rIns="0" bIns="0" rtlCol="0">
            <a:spAutoFit/>
          </a:bodyPr>
          <a:lstStyle/>
          <a:p>
            <a:pPr marL="355600" indent="-342900" algn="l" rtl="0">
              <a:spcBef>
                <a:spcPts val="1090"/>
              </a:spcBef>
              <a:buClr>
                <a:srgbClr val="89D0D5"/>
              </a:buClr>
              <a:buSzPct val="79687"/>
              <a:buFont typeface="Wingdings 3"/>
              <a:buChar char=""/>
              <a:tabLst>
                <a:tab pos="355600" algn="l"/>
              </a:tabLst>
            </a:pPr>
            <a:r>
              <a:rPr lang="tr-TR" altLang="tr" dirty="0" smtClean="0">
                <a:solidFill>
                  <a:schemeClr val="tx1"/>
                </a:solidFill>
                <a:latin typeface="Century Gothic" panose="020B0502020202020204" pitchFamily="34" charset="0"/>
              </a:rPr>
              <a:t>Ülkemizde</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İAKB’ye</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en</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sık</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yol</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açan</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ilaç</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grubu</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hala</a:t>
            </a:r>
            <a:r>
              <a:rPr lang="en-US" altLang="tr" dirty="0" smtClean="0">
                <a:solidFill>
                  <a:schemeClr val="tx1"/>
                </a:solidFill>
                <a:latin typeface="Century Gothic" panose="020B0502020202020204" pitchFamily="34" charset="0"/>
              </a:rPr>
              <a:t> ergo </a:t>
            </a:r>
            <a:r>
              <a:rPr lang="en-US" altLang="tr" dirty="0" err="1" smtClean="0">
                <a:solidFill>
                  <a:schemeClr val="tx1"/>
                </a:solidFill>
                <a:latin typeface="Century Gothic" panose="020B0502020202020204" pitchFamily="34" charset="0"/>
              </a:rPr>
              <a:t>bileşikleridir</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Triptanların</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daha</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kısa</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sürede</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İAKB’ya</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yol</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açabildiği</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ama</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tedavisinin</a:t>
            </a:r>
            <a:r>
              <a:rPr lang="en-US" altLang="tr" dirty="0" smtClean="0">
                <a:solidFill>
                  <a:schemeClr val="tx1"/>
                </a:solidFill>
                <a:latin typeface="Century Gothic" panose="020B0502020202020204" pitchFamily="34" charset="0"/>
              </a:rPr>
              <a:t> de </a:t>
            </a:r>
            <a:r>
              <a:rPr lang="en-US" altLang="tr" dirty="0" err="1" smtClean="0">
                <a:solidFill>
                  <a:schemeClr val="tx1"/>
                </a:solidFill>
                <a:latin typeface="Century Gothic" panose="020B0502020202020204" pitchFamily="34" charset="0"/>
              </a:rPr>
              <a:t>daha</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kolay</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olduğu</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bilinmektedir</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Ancak</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basit</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analjeziklerle</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ortaya</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çıkmış</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çok</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sayıda</a:t>
            </a:r>
            <a:r>
              <a:rPr lang="en-US" altLang="tr" dirty="0" smtClean="0">
                <a:solidFill>
                  <a:schemeClr val="tx1"/>
                </a:solidFill>
                <a:latin typeface="Century Gothic" panose="020B0502020202020204" pitchFamily="34" charset="0"/>
              </a:rPr>
              <a:t> İAKB </a:t>
            </a:r>
            <a:r>
              <a:rPr lang="en-US" altLang="tr" dirty="0" err="1" smtClean="0">
                <a:solidFill>
                  <a:schemeClr val="tx1"/>
                </a:solidFill>
                <a:latin typeface="Century Gothic" panose="020B0502020202020204" pitchFamily="34" charset="0"/>
              </a:rPr>
              <a:t>olgusu</a:t>
            </a:r>
            <a:r>
              <a:rPr lang="en-US" altLang="tr" dirty="0" smtClean="0">
                <a:solidFill>
                  <a:schemeClr val="tx1"/>
                </a:solidFill>
                <a:latin typeface="Century Gothic" panose="020B0502020202020204" pitchFamily="34" charset="0"/>
              </a:rPr>
              <a:t> da </a:t>
            </a:r>
            <a:r>
              <a:rPr lang="en-US" altLang="tr" dirty="0" err="1" smtClean="0">
                <a:solidFill>
                  <a:schemeClr val="tx1"/>
                </a:solidFill>
                <a:latin typeface="Century Gothic" panose="020B0502020202020204" pitchFamily="34" charset="0"/>
              </a:rPr>
              <a:t>vardır</a:t>
            </a:r>
            <a:r>
              <a:rPr lang="en-US" altLang="tr" dirty="0" smtClean="0">
                <a:solidFill>
                  <a:schemeClr val="tx1"/>
                </a:solidFill>
                <a:latin typeface="Century Gothic" panose="020B0502020202020204" pitchFamily="34" charset="0"/>
              </a:rPr>
              <a:t>. </a:t>
            </a:r>
            <a:endParaRPr lang="tr-TR" altLang="tr" dirty="0" smtClean="0">
              <a:solidFill>
                <a:schemeClr val="tx1"/>
              </a:solidFill>
              <a:latin typeface="Century Gothic" panose="020B0502020202020204" pitchFamily="34" charset="0"/>
            </a:endParaRPr>
          </a:p>
          <a:p>
            <a:pPr marL="355600" indent="-342900" algn="l" rtl="0">
              <a:spcBef>
                <a:spcPts val="1090"/>
              </a:spcBef>
              <a:buClr>
                <a:srgbClr val="89D0D5"/>
              </a:buClr>
              <a:buSzPct val="79687"/>
              <a:buFont typeface="Wingdings 3"/>
              <a:buChar char=""/>
              <a:tabLst>
                <a:tab pos="355600" algn="l"/>
              </a:tabLst>
            </a:pPr>
            <a:r>
              <a:rPr lang="en-US" altLang="tr" dirty="0" err="1" smtClean="0">
                <a:solidFill>
                  <a:schemeClr val="tx1"/>
                </a:solidFill>
                <a:latin typeface="Century Gothic" panose="020B0502020202020204" pitchFamily="34" charset="0"/>
              </a:rPr>
              <a:t>Tedavide</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esas</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olan</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bu</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ilaçların</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tamamen</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kesilmesi</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bu</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dönemdeki</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geri</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çekilme</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semptomlarının</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tedavisi</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ve</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ileriye</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yönelik</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nüksü</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önlemek</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için</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ve</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başağrısı</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sıklığını</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kontrol</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için</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profilaksi</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dahil</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önlemlerin</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alınmasıdır</a:t>
            </a:r>
            <a:r>
              <a:rPr lang="en-US" altLang="tr" dirty="0" smtClean="0">
                <a:solidFill>
                  <a:schemeClr val="tx1"/>
                </a:solidFill>
                <a:latin typeface="Century Gothic" panose="020B0502020202020204" pitchFamily="34" charset="0"/>
              </a:rPr>
              <a:t>.</a:t>
            </a:r>
            <a:endParaRPr lang="tr-TR" altLang="tr" dirty="0" smtClean="0">
              <a:solidFill>
                <a:schemeClr val="tx1"/>
              </a:solidFill>
              <a:latin typeface="Century Gothic" panose="020B0502020202020204" pitchFamily="34" charset="0"/>
            </a:endParaRPr>
          </a:p>
          <a:p>
            <a:pPr marL="355600" indent="-342900" algn="l" rtl="0">
              <a:spcBef>
                <a:spcPts val="1090"/>
              </a:spcBef>
              <a:buClr>
                <a:srgbClr val="89D0D5"/>
              </a:buClr>
              <a:buSzPct val="79687"/>
              <a:buFont typeface="Wingdings 3"/>
              <a:buChar char=""/>
              <a:tabLst>
                <a:tab pos="355600" algn="l"/>
              </a:tabLst>
            </a:pP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İAKB’de</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nükslerin</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sık</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olduğu</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bilinmektedir</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Kombine</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ilaçlar</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ve</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opioidlerle</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nüks</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daha</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sıktır</a:t>
            </a:r>
            <a:r>
              <a:rPr lang="en-US" altLang="tr" dirty="0" smtClean="0">
                <a:solidFill>
                  <a:schemeClr val="tx1"/>
                </a:solidFill>
                <a:latin typeface="Century Gothic" panose="020B0502020202020204" pitchFamily="34" charset="0"/>
              </a:rPr>
              <a:t>.  </a:t>
            </a:r>
            <a:endParaRPr lang="tr-TR" altLang="tr" dirty="0" smtClean="0">
              <a:solidFill>
                <a:schemeClr val="tx1"/>
              </a:solidFill>
              <a:latin typeface="Century Gothic" panose="020B0502020202020204" pitchFamily="34" charset="0"/>
            </a:endParaRPr>
          </a:p>
          <a:p>
            <a:pPr marL="355600" indent="-342900" algn="l" rtl="0">
              <a:spcBef>
                <a:spcPts val="1090"/>
              </a:spcBef>
              <a:buClr>
                <a:srgbClr val="89D0D5"/>
              </a:buClr>
              <a:buSzPct val="79687"/>
              <a:buFont typeface="Wingdings 3"/>
              <a:buChar char=""/>
              <a:tabLst>
                <a:tab pos="355600" algn="l"/>
              </a:tabLst>
            </a:pPr>
            <a:r>
              <a:rPr lang="en-US" altLang="tr" dirty="0" err="1" smtClean="0">
                <a:solidFill>
                  <a:schemeClr val="tx1"/>
                </a:solidFill>
                <a:latin typeface="Century Gothic" panose="020B0502020202020204" pitchFamily="34" charset="0"/>
              </a:rPr>
              <a:t>Hastaya</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yeterli</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şekilde</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durumu</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açıklamak</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ve</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motivasyonu</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sağlamak</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tedavide</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esastır</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ayaktan</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veya</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yatarak</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ilaç</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kesme</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konusunda</a:t>
            </a:r>
            <a:r>
              <a:rPr lang="en-US" altLang="tr" dirty="0" smtClean="0">
                <a:solidFill>
                  <a:schemeClr val="tx1"/>
                </a:solidFill>
                <a:latin typeface="Century Gothic" panose="020B0502020202020204" pitchFamily="34" charset="0"/>
              </a:rPr>
              <a:t> hasta </a:t>
            </a:r>
            <a:r>
              <a:rPr lang="en-US" altLang="tr" dirty="0" err="1" smtClean="0">
                <a:solidFill>
                  <a:schemeClr val="tx1"/>
                </a:solidFill>
                <a:latin typeface="Century Gothic" panose="020B0502020202020204" pitchFamily="34" charset="0"/>
              </a:rPr>
              <a:t>ve</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hekim</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birlikte</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karar</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verebilir</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Genelde</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aşırı</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ilaç</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kullanımını</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sık</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poliklinik</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kontrolleri</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ile</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kesmek</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tercih</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edilmektedir</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Rutin</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ağrı</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tedavisinin</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bırakılmasını</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köprü</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tedavisi</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genelde</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amitriptilin</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ve</a:t>
            </a:r>
            <a:r>
              <a:rPr lang="en-US" altLang="tr" dirty="0" smtClean="0">
                <a:solidFill>
                  <a:schemeClr val="tx1"/>
                </a:solidFill>
                <a:latin typeface="Century Gothic" panose="020B0502020202020204" pitchFamily="34" charset="0"/>
              </a:rPr>
              <a:t> anti-</a:t>
            </a:r>
            <a:r>
              <a:rPr lang="en-US" altLang="tr" dirty="0" err="1" smtClean="0">
                <a:solidFill>
                  <a:schemeClr val="tx1"/>
                </a:solidFill>
                <a:latin typeface="Century Gothic" panose="020B0502020202020204" pitchFamily="34" charset="0"/>
              </a:rPr>
              <a:t>emetik</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kortizon</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veya</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diğer</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ve</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yoksunluk</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semptomlarının</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giderilmesi</a:t>
            </a:r>
            <a:r>
              <a:rPr lang="en-US" altLang="tr" dirty="0" smtClean="0">
                <a:solidFill>
                  <a:schemeClr val="tx1"/>
                </a:solidFill>
                <a:latin typeface="Century Gothic" panose="020B0502020202020204" pitchFamily="34" charset="0"/>
              </a:rPr>
              <a:t> (2-10 </a:t>
            </a:r>
            <a:r>
              <a:rPr lang="en-US" altLang="tr" dirty="0" err="1" smtClean="0">
                <a:solidFill>
                  <a:schemeClr val="tx1"/>
                </a:solidFill>
                <a:latin typeface="Century Gothic" panose="020B0502020202020204" pitchFamily="34" charset="0"/>
              </a:rPr>
              <a:t>gün</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izler</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Hastalar</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özellikle</a:t>
            </a:r>
            <a:r>
              <a:rPr lang="en-US" altLang="tr" dirty="0" smtClean="0">
                <a:solidFill>
                  <a:schemeClr val="tx1"/>
                </a:solidFill>
                <a:latin typeface="Century Gothic" panose="020B0502020202020204" pitchFamily="34" charset="0"/>
              </a:rPr>
              <a:t> ilk </a:t>
            </a:r>
            <a:r>
              <a:rPr lang="en-US" altLang="tr" dirty="0" err="1" smtClean="0">
                <a:solidFill>
                  <a:schemeClr val="tx1"/>
                </a:solidFill>
                <a:latin typeface="Century Gothic" panose="020B0502020202020204" pitchFamily="34" charset="0"/>
              </a:rPr>
              <a:t>bir</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hafta</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içerisinde</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karşılaşacakları</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yoksunluk</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belirtileri</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sinirlilik</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huzursuzluk</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başağrısında</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şiddetlenme</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bulantı</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kusma</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uykusuzluk</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diyare</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ve</a:t>
            </a:r>
            <a:r>
              <a:rPr lang="en-US" altLang="tr" dirty="0" smtClean="0">
                <a:solidFill>
                  <a:schemeClr val="tx1"/>
                </a:solidFill>
                <a:latin typeface="Century Gothic" panose="020B0502020202020204" pitchFamily="34" charset="0"/>
              </a:rPr>
              <a:t> tremor </a:t>
            </a:r>
            <a:r>
              <a:rPr lang="en-US" altLang="tr" dirty="0" err="1" smtClean="0">
                <a:solidFill>
                  <a:schemeClr val="tx1"/>
                </a:solidFill>
                <a:latin typeface="Century Gothic" panose="020B0502020202020204" pitchFamily="34" charset="0"/>
              </a:rPr>
              <a:t>gibi</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açısından</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uyarılmalı</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ve</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destek</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olunmalıdır</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Eşlik</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eden</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davranış</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modifikasyon</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tedavileri</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aylık</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dozların</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sınırlanması</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ve</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hastaya</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uygun</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profilaksi</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başlanması</a:t>
            </a:r>
            <a:r>
              <a:rPr lang="en-US" altLang="tr" dirty="0" smtClean="0">
                <a:solidFill>
                  <a:schemeClr val="tx1"/>
                </a:solidFill>
                <a:latin typeface="Century Gothic" panose="020B0502020202020204" pitchFamily="34" charset="0"/>
              </a:rPr>
              <a:t> </a:t>
            </a:r>
            <a:r>
              <a:rPr lang="en-US" altLang="tr" dirty="0" err="1" smtClean="0">
                <a:solidFill>
                  <a:schemeClr val="tx1"/>
                </a:solidFill>
                <a:latin typeface="Century Gothic" panose="020B0502020202020204" pitchFamily="34" charset="0"/>
              </a:rPr>
              <a:t>önemlidir</a:t>
            </a:r>
            <a:r>
              <a:rPr lang="en-US" altLang="tr" dirty="0" smtClean="0">
                <a:solidFill>
                  <a:schemeClr val="tx1"/>
                </a:solidFill>
                <a:latin typeface="Century Gothic" panose="020B0502020202020204" pitchFamily="34" charset="0"/>
              </a:rPr>
              <a:t>.</a:t>
            </a:r>
          </a:p>
          <a:p>
            <a:pPr marL="355600" indent="-342900" algn="l" rtl="0">
              <a:spcBef>
                <a:spcPts val="1090"/>
              </a:spcBef>
              <a:buClr>
                <a:srgbClr val="89D0D5"/>
              </a:buClr>
              <a:buSzPct val="79687"/>
              <a:buFont typeface="Wingdings 3"/>
              <a:buChar char=""/>
              <a:tabLst>
                <a:tab pos="355600" algn="l"/>
              </a:tabLst>
            </a:pPr>
            <a:r>
              <a:rPr lang="en-US" altLang="tr" dirty="0" smtClean="0">
                <a:solidFill>
                  <a:schemeClr val="bg1"/>
                </a:solidFill>
                <a:latin typeface="Century Gothic" panose="020B0502020202020204" pitchFamily="34" charset="0"/>
              </a:rPr>
              <a:t> </a:t>
            </a:r>
            <a:endParaRPr lang="tr-TR" altLang="tr" sz="2000" dirty="0" smtClean="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4118872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object 2"/>
          <p:cNvSpPr txBox="1">
            <a:spLocks noGrp="1"/>
          </p:cNvSpPr>
          <p:nvPr>
            <p:ph type="title"/>
          </p:nvPr>
        </p:nvSpPr>
        <p:spPr>
          <a:xfrm>
            <a:off x="499363" y="258826"/>
            <a:ext cx="11193272" cy="878958"/>
          </a:xfrm>
          <a:prstGeom prst="rect">
            <a:avLst/>
          </a:prstGeom>
        </p:spPr>
        <p:txBody>
          <a:bodyPr vert="horz" wrap="square" lIns="0" tIns="230377" rIns="0" bIns="0" rtlCol="0">
            <a:spAutoFit/>
          </a:bodyPr>
          <a:lstStyle/>
          <a:p>
            <a:pPr marL="238125">
              <a:lnSpc>
                <a:spcPct val="100000"/>
              </a:lnSpc>
              <a:spcBef>
                <a:spcPts val="100"/>
              </a:spcBef>
            </a:pPr>
            <a:r>
              <a:rPr lang="tr-TR" dirty="0" smtClean="0">
                <a:solidFill>
                  <a:schemeClr val="tx1"/>
                </a:solidFill>
              </a:rPr>
              <a:t>Sevk Kriterleri</a:t>
            </a:r>
            <a:endParaRPr spc="-10" dirty="0">
              <a:solidFill>
                <a:schemeClr val="tx1"/>
              </a:solidFill>
            </a:endParaRPr>
          </a:p>
        </p:txBody>
      </p:sp>
      <p:sp>
        <p:nvSpPr>
          <p:cNvPr id="1048633" name="object 3"/>
          <p:cNvSpPr txBox="1"/>
          <p:nvPr/>
        </p:nvSpPr>
        <p:spPr>
          <a:xfrm>
            <a:off x="1048256" y="1524000"/>
            <a:ext cx="10915143" cy="5002010"/>
          </a:xfrm>
          <a:prstGeom prst="rect">
            <a:avLst/>
          </a:prstGeom>
        </p:spPr>
        <p:txBody>
          <a:bodyPr vert="horz" wrap="square" lIns="0" tIns="13335" rIns="0" bIns="0" rtlCol="0">
            <a:spAutoFit/>
          </a:bodyPr>
          <a:lstStyle/>
          <a:p>
            <a:pPr marL="355600" marR="421005" indent="-343535">
              <a:lnSpc>
                <a:spcPct val="100000"/>
              </a:lnSpc>
              <a:spcBef>
                <a:spcPts val="105"/>
              </a:spcBef>
              <a:buClr>
                <a:srgbClr val="89D0D5"/>
              </a:buClr>
              <a:buSzPct val="79687"/>
              <a:buFont typeface="Wingdings 3"/>
              <a:buChar char=""/>
              <a:tabLst>
                <a:tab pos="355600" algn="l"/>
              </a:tabLst>
            </a:pPr>
            <a:r>
              <a:rPr lang="tr-TR" sz="3200" dirty="0" err="1" smtClean="0">
                <a:solidFill>
                  <a:schemeClr val="tx1"/>
                </a:solidFill>
                <a:latin typeface="Century Gothic"/>
                <a:cs typeface="Century Gothic"/>
              </a:rPr>
              <a:t>Primer</a:t>
            </a:r>
            <a:r>
              <a:rPr lang="tr-TR" sz="3200" dirty="0" smtClean="0">
                <a:solidFill>
                  <a:schemeClr val="tx1"/>
                </a:solidFill>
                <a:latin typeface="Century Gothic"/>
                <a:cs typeface="Century Gothic"/>
              </a:rPr>
              <a:t>/</a:t>
            </a:r>
            <a:r>
              <a:rPr lang="tr-TR" sz="3200" dirty="0" err="1" smtClean="0">
                <a:solidFill>
                  <a:schemeClr val="tx1"/>
                </a:solidFill>
                <a:latin typeface="Century Gothic"/>
                <a:cs typeface="Century Gothic"/>
              </a:rPr>
              <a:t>sekonder</a:t>
            </a:r>
            <a:r>
              <a:rPr lang="tr-TR" sz="3200" dirty="0" smtClean="0">
                <a:solidFill>
                  <a:schemeClr val="tx1"/>
                </a:solidFill>
                <a:latin typeface="Century Gothic"/>
                <a:cs typeface="Century Gothic"/>
              </a:rPr>
              <a:t> ayrımı yapılamadığında </a:t>
            </a:r>
          </a:p>
          <a:p>
            <a:pPr marL="355600" marR="421005" indent="-343535">
              <a:lnSpc>
                <a:spcPct val="100000"/>
              </a:lnSpc>
              <a:spcBef>
                <a:spcPts val="105"/>
              </a:spcBef>
              <a:buClr>
                <a:srgbClr val="89D0D5"/>
              </a:buClr>
              <a:buSzPct val="79687"/>
              <a:buFont typeface="Wingdings 3"/>
              <a:buChar char=""/>
              <a:tabLst>
                <a:tab pos="355600" algn="l"/>
              </a:tabLst>
            </a:pPr>
            <a:r>
              <a:rPr lang="tr-TR" sz="3200" dirty="0" smtClean="0">
                <a:solidFill>
                  <a:schemeClr val="tx1"/>
                </a:solidFill>
                <a:latin typeface="Century Gothic"/>
                <a:cs typeface="Century Gothic"/>
              </a:rPr>
              <a:t>İleri inceleme gereken baş ağrısı </a:t>
            </a:r>
          </a:p>
          <a:p>
            <a:pPr marL="355600" marR="421005" indent="-343535">
              <a:lnSpc>
                <a:spcPct val="100000"/>
              </a:lnSpc>
              <a:spcBef>
                <a:spcPts val="105"/>
              </a:spcBef>
              <a:buClr>
                <a:srgbClr val="89D0D5"/>
              </a:buClr>
              <a:buSzPct val="79687"/>
              <a:buFont typeface="Wingdings 3"/>
              <a:buChar char=""/>
              <a:tabLst>
                <a:tab pos="355600" algn="l"/>
              </a:tabLst>
            </a:pPr>
            <a:r>
              <a:rPr lang="tr-TR" sz="3200" dirty="0" smtClean="0">
                <a:solidFill>
                  <a:schemeClr val="tx1"/>
                </a:solidFill>
                <a:latin typeface="Century Gothic"/>
                <a:cs typeface="Century Gothic"/>
              </a:rPr>
              <a:t>Her gün meydana gelen ve durdurulamayan baş ağrısı</a:t>
            </a:r>
          </a:p>
          <a:p>
            <a:pPr marL="355600" marR="421005" indent="-343535">
              <a:lnSpc>
                <a:spcPct val="100000"/>
              </a:lnSpc>
              <a:spcBef>
                <a:spcPts val="105"/>
              </a:spcBef>
              <a:buClr>
                <a:srgbClr val="89D0D5"/>
              </a:buClr>
              <a:buSzPct val="79687"/>
              <a:buFont typeface="Wingdings 3"/>
              <a:buChar char=""/>
              <a:tabLst>
                <a:tab pos="355600" algn="l"/>
              </a:tabLst>
            </a:pPr>
            <a:r>
              <a:rPr lang="tr-TR" sz="3200" dirty="0" smtClean="0">
                <a:solidFill>
                  <a:schemeClr val="tx1"/>
                </a:solidFill>
                <a:latin typeface="Century Gothic"/>
                <a:cs typeface="Century Gothic"/>
              </a:rPr>
              <a:t> İlaç aşırı kullanımına bağlı baş ağrısı </a:t>
            </a:r>
          </a:p>
          <a:p>
            <a:pPr marL="355600" marR="421005" indent="-343535">
              <a:lnSpc>
                <a:spcPct val="100000"/>
              </a:lnSpc>
              <a:spcBef>
                <a:spcPts val="105"/>
              </a:spcBef>
              <a:buClr>
                <a:srgbClr val="89D0D5"/>
              </a:buClr>
              <a:buSzPct val="79687"/>
              <a:buFont typeface="Wingdings 3"/>
              <a:buChar char=""/>
              <a:tabLst>
                <a:tab pos="355600" algn="l"/>
              </a:tabLst>
            </a:pPr>
            <a:r>
              <a:rPr lang="tr-TR" sz="3200" dirty="0" smtClean="0">
                <a:solidFill>
                  <a:schemeClr val="tx1"/>
                </a:solidFill>
                <a:latin typeface="Century Gothic"/>
                <a:cs typeface="Century Gothic"/>
              </a:rPr>
              <a:t>Baş ağrısının uygun tanı ve tedavi konusunda birinci basamak hekiminin kendisini rahatsız hissettiği herhangi bir durumda</a:t>
            </a:r>
          </a:p>
          <a:p>
            <a:pPr marL="355600" marR="421005" indent="-343535">
              <a:lnSpc>
                <a:spcPct val="100000"/>
              </a:lnSpc>
              <a:spcBef>
                <a:spcPts val="105"/>
              </a:spcBef>
              <a:buClr>
                <a:srgbClr val="89D0D5"/>
              </a:buClr>
              <a:buSzPct val="79687"/>
              <a:buFont typeface="Wingdings 3"/>
              <a:buChar char=""/>
              <a:tabLst>
                <a:tab pos="355600" algn="l"/>
              </a:tabLst>
            </a:pPr>
            <a:r>
              <a:rPr lang="tr-TR" sz="3200" dirty="0" smtClean="0">
                <a:solidFill>
                  <a:schemeClr val="tx1"/>
                </a:solidFill>
                <a:latin typeface="Century Gothic"/>
                <a:cs typeface="Century Gothic"/>
              </a:rPr>
              <a:t> Tedaviye yanıt vermeyen veya durumu kötüleşen hasta sevk olmak istediğinde</a:t>
            </a:r>
            <a:endParaRPr lang="tr-TR" sz="3200" dirty="0">
              <a:solidFill>
                <a:schemeClr val="tx1"/>
              </a:solidFill>
              <a:latin typeface="Century Gothic"/>
              <a:cs typeface="Century Gothic"/>
            </a:endParaRPr>
          </a:p>
        </p:txBody>
      </p:sp>
    </p:spTree>
    <p:extLst>
      <p:ext uri="{BB962C8B-B14F-4D97-AF65-F5344CB8AC3E}">
        <p14:creationId xmlns:p14="http://schemas.microsoft.com/office/powerpoint/2010/main" val="42742429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object 2"/>
          <p:cNvSpPr txBox="1">
            <a:spLocks noGrp="1"/>
          </p:cNvSpPr>
          <p:nvPr>
            <p:ph type="title"/>
          </p:nvPr>
        </p:nvSpPr>
        <p:spPr>
          <a:xfrm>
            <a:off x="499363" y="258826"/>
            <a:ext cx="11193272" cy="878958"/>
          </a:xfrm>
          <a:prstGeom prst="rect">
            <a:avLst/>
          </a:prstGeom>
        </p:spPr>
        <p:txBody>
          <a:bodyPr vert="horz" wrap="square" lIns="0" tIns="230377" rIns="0" bIns="0" rtlCol="0">
            <a:spAutoFit/>
          </a:bodyPr>
          <a:lstStyle/>
          <a:p>
            <a:pPr marL="238125">
              <a:lnSpc>
                <a:spcPct val="100000"/>
              </a:lnSpc>
              <a:spcBef>
                <a:spcPts val="100"/>
              </a:spcBef>
            </a:pPr>
            <a:r>
              <a:rPr lang="tr-TR" dirty="0" smtClean="0">
                <a:solidFill>
                  <a:schemeClr val="tx1"/>
                </a:solidFill>
              </a:rPr>
              <a:t>KAYNAKLAR</a:t>
            </a:r>
            <a:endParaRPr spc="-10" dirty="0">
              <a:solidFill>
                <a:schemeClr val="tx1"/>
              </a:solidFill>
            </a:endParaRPr>
          </a:p>
        </p:txBody>
      </p:sp>
      <p:sp>
        <p:nvSpPr>
          <p:cNvPr id="1048633" name="object 3"/>
          <p:cNvSpPr txBox="1"/>
          <p:nvPr/>
        </p:nvSpPr>
        <p:spPr>
          <a:xfrm>
            <a:off x="1048256" y="1524000"/>
            <a:ext cx="10915143" cy="5027658"/>
          </a:xfrm>
          <a:prstGeom prst="rect">
            <a:avLst/>
          </a:prstGeom>
        </p:spPr>
        <p:txBody>
          <a:bodyPr vert="horz" wrap="square" lIns="0" tIns="13335" rIns="0" bIns="0" rtlCol="0">
            <a:spAutoFit/>
          </a:bodyPr>
          <a:lstStyle/>
          <a:p>
            <a:pPr marL="12065" marR="421005">
              <a:lnSpc>
                <a:spcPct val="100000"/>
              </a:lnSpc>
              <a:spcBef>
                <a:spcPts val="105"/>
              </a:spcBef>
              <a:buClr>
                <a:srgbClr val="89D0D5"/>
              </a:buClr>
              <a:buSzPct val="79687"/>
              <a:tabLst>
                <a:tab pos="355600" algn="l"/>
              </a:tabLst>
            </a:pPr>
            <a:endParaRPr lang="tr-TR" sz="3200" dirty="0">
              <a:solidFill>
                <a:schemeClr val="bg1"/>
              </a:solidFill>
              <a:latin typeface="Century Gothic"/>
              <a:cs typeface="Century Gothic"/>
            </a:endParaRPr>
          </a:p>
          <a:p>
            <a:pPr marL="355600" marR="421005" indent="-343535">
              <a:lnSpc>
                <a:spcPct val="100000"/>
              </a:lnSpc>
              <a:spcBef>
                <a:spcPts val="105"/>
              </a:spcBef>
              <a:buClr>
                <a:srgbClr val="89D0D5"/>
              </a:buClr>
              <a:buSzPct val="79687"/>
              <a:buFont typeface="Wingdings 3"/>
              <a:buChar char=""/>
              <a:tabLst>
                <a:tab pos="355600" algn="l"/>
              </a:tabLst>
            </a:pPr>
            <a:r>
              <a:rPr lang="tr-TR" sz="3200" dirty="0" smtClean="0">
                <a:solidFill>
                  <a:schemeClr val="tx1"/>
                </a:solidFill>
                <a:latin typeface="Century Gothic"/>
                <a:cs typeface="Century Gothic"/>
              </a:rPr>
              <a:t>http://www.itfnoroloji.org/basagrisi/basagrisi.htm </a:t>
            </a:r>
          </a:p>
          <a:p>
            <a:pPr marL="355600" marR="421005" indent="-343535">
              <a:lnSpc>
                <a:spcPct val="100000"/>
              </a:lnSpc>
              <a:spcBef>
                <a:spcPts val="105"/>
              </a:spcBef>
              <a:buClr>
                <a:srgbClr val="89D0D5"/>
              </a:buClr>
              <a:buSzPct val="79687"/>
              <a:buFont typeface="Wingdings 3"/>
              <a:buChar char=""/>
              <a:tabLst>
                <a:tab pos="355600" algn="l"/>
              </a:tabLst>
            </a:pPr>
            <a:endParaRPr lang="tr-TR" sz="3200" dirty="0" smtClean="0">
              <a:solidFill>
                <a:schemeClr val="tx1"/>
              </a:solidFill>
              <a:latin typeface="Century Gothic"/>
              <a:cs typeface="Century Gothic"/>
            </a:endParaRPr>
          </a:p>
          <a:p>
            <a:pPr marL="12065" marR="421005">
              <a:lnSpc>
                <a:spcPct val="100000"/>
              </a:lnSpc>
              <a:spcBef>
                <a:spcPts val="105"/>
              </a:spcBef>
              <a:buClr>
                <a:srgbClr val="89D0D5"/>
              </a:buClr>
              <a:buSzPct val="79687"/>
              <a:tabLst>
                <a:tab pos="355600" algn="l"/>
              </a:tabLst>
            </a:pPr>
            <a:r>
              <a:rPr lang="tr-TR" sz="3200" dirty="0" smtClean="0">
                <a:solidFill>
                  <a:schemeClr val="tx1"/>
                </a:solidFill>
                <a:latin typeface="Century Gothic"/>
                <a:cs typeface="Century Gothic"/>
              </a:rPr>
              <a:t> </a:t>
            </a:r>
          </a:p>
          <a:p>
            <a:pPr marL="355600" marR="421005" indent="-343535">
              <a:lnSpc>
                <a:spcPct val="100000"/>
              </a:lnSpc>
              <a:spcBef>
                <a:spcPts val="105"/>
              </a:spcBef>
              <a:buClr>
                <a:srgbClr val="89D0D5"/>
              </a:buClr>
              <a:buSzPct val="79687"/>
              <a:buFont typeface="Wingdings 3"/>
              <a:buChar char=""/>
              <a:tabLst>
                <a:tab pos="355600" algn="l"/>
              </a:tabLst>
            </a:pPr>
            <a:r>
              <a:rPr lang="tr-TR" sz="3200" dirty="0" err="1" smtClean="0">
                <a:solidFill>
                  <a:schemeClr val="tx1"/>
                </a:solidFill>
                <a:latin typeface="Century Gothic"/>
                <a:cs typeface="Century Gothic"/>
              </a:rPr>
              <a:t>Current</a:t>
            </a:r>
            <a:r>
              <a:rPr lang="tr-TR" sz="3200" dirty="0" smtClean="0">
                <a:solidFill>
                  <a:schemeClr val="tx1"/>
                </a:solidFill>
                <a:latin typeface="Century Gothic"/>
                <a:cs typeface="Century Gothic"/>
              </a:rPr>
              <a:t> Aile Hekimliği Tanı ve Tedavi, S:293-297, 2018</a:t>
            </a:r>
          </a:p>
          <a:p>
            <a:pPr marL="355600" marR="421005" indent="-343535">
              <a:lnSpc>
                <a:spcPct val="100000"/>
              </a:lnSpc>
              <a:spcBef>
                <a:spcPts val="105"/>
              </a:spcBef>
              <a:buClr>
                <a:srgbClr val="89D0D5"/>
              </a:buClr>
              <a:buSzPct val="79687"/>
              <a:buFont typeface="Wingdings 3"/>
              <a:buChar char=""/>
              <a:tabLst>
                <a:tab pos="355600" algn="l"/>
              </a:tabLst>
            </a:pPr>
            <a:endParaRPr lang="tr-TR" sz="3200" dirty="0" smtClean="0">
              <a:solidFill>
                <a:schemeClr val="tx1"/>
              </a:solidFill>
              <a:latin typeface="Century Gothic"/>
              <a:cs typeface="Century Gothic"/>
            </a:endParaRPr>
          </a:p>
          <a:p>
            <a:pPr marL="355600" marR="421005" indent="-343535">
              <a:lnSpc>
                <a:spcPct val="100000"/>
              </a:lnSpc>
              <a:spcBef>
                <a:spcPts val="105"/>
              </a:spcBef>
              <a:buClr>
                <a:srgbClr val="89D0D5"/>
              </a:buClr>
              <a:buSzPct val="79687"/>
              <a:buFont typeface="Wingdings 3"/>
              <a:buChar char=""/>
              <a:tabLst>
                <a:tab pos="355600" algn="l"/>
              </a:tabLst>
            </a:pPr>
            <a:r>
              <a:rPr lang="tr-TR" sz="3200" dirty="0" err="1" smtClean="0">
                <a:solidFill>
                  <a:schemeClr val="tx1"/>
                </a:solidFill>
                <a:latin typeface="Century Gothic"/>
                <a:cs typeface="Century Gothic"/>
              </a:rPr>
              <a:t>Başağrısı</a:t>
            </a:r>
            <a:r>
              <a:rPr lang="tr-TR" sz="3200" dirty="0" smtClean="0">
                <a:solidFill>
                  <a:schemeClr val="tx1"/>
                </a:solidFill>
                <a:latin typeface="Century Gothic"/>
                <a:cs typeface="Century Gothic"/>
              </a:rPr>
              <a:t> Tanı ve Tedavi Güncel Yaklaşımlar, Türk Nöroloji Derneği, 2018</a:t>
            </a:r>
          </a:p>
          <a:p>
            <a:pPr marL="355600" marR="421005" indent="-343535">
              <a:lnSpc>
                <a:spcPct val="100000"/>
              </a:lnSpc>
              <a:spcBef>
                <a:spcPts val="105"/>
              </a:spcBef>
              <a:buClr>
                <a:srgbClr val="89D0D5"/>
              </a:buClr>
              <a:buSzPct val="79687"/>
              <a:buFont typeface="Wingdings 3"/>
              <a:buChar char=""/>
              <a:tabLst>
                <a:tab pos="355600" algn="l"/>
              </a:tabLst>
            </a:pPr>
            <a:endParaRPr lang="tr-TR" sz="3200" dirty="0" smtClean="0">
              <a:solidFill>
                <a:srgbClr val="FFFFFF"/>
              </a:solidFill>
              <a:latin typeface="Century Gothic"/>
              <a:cs typeface="Century Gothic"/>
            </a:endParaRPr>
          </a:p>
        </p:txBody>
      </p:sp>
    </p:spTree>
    <p:extLst>
      <p:ext uri="{BB962C8B-B14F-4D97-AF65-F5344CB8AC3E}">
        <p14:creationId xmlns:p14="http://schemas.microsoft.com/office/powerpoint/2010/main" val="333450279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5" name="Metin kutusu 2"/>
          <p:cNvSpPr txBox="1"/>
          <p:nvPr/>
        </p:nvSpPr>
        <p:spPr>
          <a:xfrm>
            <a:off x="2209800" y="1524000"/>
            <a:ext cx="184731" cy="369332"/>
          </a:xfrm>
          <a:prstGeom prst="rect">
            <a:avLst/>
          </a:prstGeom>
          <a:noFill/>
        </p:spPr>
        <p:txBody>
          <a:bodyPr wrap="none" rtlCol="0">
            <a:spAutoFit/>
          </a:bodyPr>
          <a:lstStyle/>
          <a:p>
            <a:endParaRPr lang="tr-TR" dirty="0"/>
          </a:p>
        </p:txBody>
      </p:sp>
      <p:pic>
        <p:nvPicPr>
          <p:cNvPr id="2097195" name="Picture 2" descr="Migrende Erken Dönemde Uygulanan Atak Tedavisi Gününüz Kadar Beyninizi de Kurtarır"/>
          <p:cNvPicPr>
            <a:picLocks noChangeAspect="1" noChangeArrowheads="1"/>
          </p:cNvPicPr>
          <p:nvPr/>
        </p:nvPicPr>
        <p:blipFill>
          <a:blip r:embed="rId2"/>
          <a:srcRect/>
          <a:stretch>
            <a:fillRect/>
          </a:stretch>
        </p:blipFill>
        <p:spPr bwMode="auto">
          <a:xfrm>
            <a:off x="-34635" y="0"/>
            <a:ext cx="12198926" cy="6861896"/>
          </a:xfrm>
          <a:prstGeom prst="rect">
            <a:avLst/>
          </a:prstGeom>
          <a:noFill/>
        </p:spPr>
      </p:pic>
      <p:sp>
        <p:nvSpPr>
          <p:cNvPr id="3" name="Dikdörtgen 2"/>
          <p:cNvSpPr/>
          <p:nvPr/>
        </p:nvSpPr>
        <p:spPr>
          <a:xfrm>
            <a:off x="2302165" y="5477470"/>
            <a:ext cx="7451435" cy="923330"/>
          </a:xfrm>
          <a:prstGeom prst="rect">
            <a:avLst/>
          </a:prstGeom>
          <a:noFill/>
        </p:spPr>
        <p:txBody>
          <a:bodyPr wrap="square" lIns="91440" tIns="45720" rIns="91440" bIns="45720">
            <a:spAutoFit/>
          </a:bodyPr>
          <a:lstStyle/>
          <a:p>
            <a:pPr algn="ctr"/>
            <a:r>
              <a:rPr lang="tr-TR" sz="5400" b="1" dirty="0" smtClean="0">
                <a:ln w="6600">
                  <a:solidFill>
                    <a:schemeClr val="accent2"/>
                  </a:solidFill>
                  <a:prstDash val="solid"/>
                </a:ln>
                <a:solidFill>
                  <a:srgbClr val="FFFFFF"/>
                </a:solidFill>
                <a:effectLst>
                  <a:outerShdw dist="38100" dir="2700000" algn="tl" rotWithShape="0">
                    <a:schemeClr val="accent2"/>
                  </a:outerShdw>
                </a:effectLst>
              </a:rPr>
              <a:t>TEŞEKKÜR EDERİM</a:t>
            </a:r>
            <a:endParaRPr lang="tr-TR" sz="5400" b="1" dirty="0">
              <a:ln w="6600">
                <a:solidFill>
                  <a:schemeClr val="accent2"/>
                </a:solidFill>
                <a:prstDash val="solid"/>
              </a:ln>
              <a:solidFill>
                <a:srgbClr val="FFFFFF"/>
              </a:solidFill>
              <a:effectLst>
                <a:outerShdw dist="38100" dir="2700000" algn="tl" rotWithShape="0">
                  <a:schemeClr val="accent2"/>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object 2"/>
          <p:cNvSpPr txBox="1">
            <a:spLocks noGrp="1"/>
          </p:cNvSpPr>
          <p:nvPr>
            <p:ph type="title"/>
          </p:nvPr>
        </p:nvSpPr>
        <p:spPr>
          <a:xfrm>
            <a:off x="499363" y="258826"/>
            <a:ext cx="11193272" cy="877419"/>
          </a:xfrm>
          <a:prstGeom prst="rect">
            <a:avLst/>
          </a:prstGeom>
        </p:spPr>
        <p:txBody>
          <a:bodyPr vert="horz" wrap="square" lIns="0" tIns="228853" rIns="0" bIns="0" rtlCol="0">
            <a:spAutoFit/>
          </a:bodyPr>
          <a:lstStyle/>
          <a:p>
            <a:pPr marL="238125">
              <a:lnSpc>
                <a:spcPct val="100000"/>
              </a:lnSpc>
              <a:spcBef>
                <a:spcPts val="100"/>
              </a:spcBef>
            </a:pPr>
            <a:r>
              <a:rPr dirty="0">
                <a:solidFill>
                  <a:schemeClr val="tx1"/>
                </a:solidFill>
              </a:rPr>
              <a:t>Baş</a:t>
            </a:r>
            <a:r>
              <a:rPr spc="-165" dirty="0">
                <a:solidFill>
                  <a:schemeClr val="tx1"/>
                </a:solidFill>
              </a:rPr>
              <a:t> </a:t>
            </a:r>
            <a:r>
              <a:rPr dirty="0">
                <a:solidFill>
                  <a:schemeClr val="tx1"/>
                </a:solidFill>
              </a:rPr>
              <a:t>Ağrılarının</a:t>
            </a:r>
            <a:r>
              <a:rPr spc="-130" dirty="0">
                <a:solidFill>
                  <a:schemeClr val="tx1"/>
                </a:solidFill>
              </a:rPr>
              <a:t> </a:t>
            </a:r>
            <a:r>
              <a:rPr spc="-10" dirty="0">
                <a:solidFill>
                  <a:schemeClr val="tx1"/>
                </a:solidFill>
              </a:rPr>
              <a:t>Sınıflandırılması</a:t>
            </a:r>
          </a:p>
        </p:txBody>
      </p:sp>
      <p:sp>
        <p:nvSpPr>
          <p:cNvPr id="1048606" name="object 3"/>
          <p:cNvSpPr txBox="1">
            <a:spLocks noGrp="1"/>
          </p:cNvSpPr>
          <p:nvPr>
            <p:ph sz="half" idx="2"/>
          </p:nvPr>
        </p:nvSpPr>
        <p:spPr>
          <a:xfrm>
            <a:off x="524967" y="1740575"/>
            <a:ext cx="4587875" cy="4381328"/>
          </a:xfrm>
          <a:prstGeom prst="rect">
            <a:avLst/>
          </a:prstGeom>
        </p:spPr>
        <p:txBody>
          <a:bodyPr vert="horz" wrap="square" lIns="0" tIns="198755" rIns="0" bIns="0" rtlCol="0">
            <a:spAutoFit/>
          </a:bodyPr>
          <a:lstStyle/>
          <a:p>
            <a:pPr marL="133350">
              <a:lnSpc>
                <a:spcPct val="100000"/>
              </a:lnSpc>
              <a:spcBef>
                <a:spcPts val="1565"/>
              </a:spcBef>
            </a:pPr>
            <a:r>
              <a:rPr dirty="0">
                <a:solidFill>
                  <a:schemeClr val="tx1"/>
                </a:solidFill>
              </a:rPr>
              <a:t>Primer</a:t>
            </a:r>
            <a:r>
              <a:rPr spc="-45" dirty="0">
                <a:solidFill>
                  <a:schemeClr val="tx1"/>
                </a:solidFill>
              </a:rPr>
              <a:t> </a:t>
            </a:r>
            <a:r>
              <a:rPr dirty="0">
                <a:solidFill>
                  <a:schemeClr val="tx1"/>
                </a:solidFill>
              </a:rPr>
              <a:t>Baş</a:t>
            </a:r>
            <a:r>
              <a:rPr spc="-25" dirty="0">
                <a:solidFill>
                  <a:schemeClr val="tx1"/>
                </a:solidFill>
              </a:rPr>
              <a:t> </a:t>
            </a:r>
            <a:r>
              <a:rPr spc="-10" dirty="0">
                <a:solidFill>
                  <a:schemeClr val="tx1"/>
                </a:solidFill>
              </a:rPr>
              <a:t>Ağrısı</a:t>
            </a:r>
          </a:p>
          <a:p>
            <a:pPr marL="355600" marR="613410" indent="-342900">
              <a:lnSpc>
                <a:spcPct val="100000"/>
              </a:lnSpc>
              <a:spcBef>
                <a:spcPts val="1000"/>
              </a:spcBef>
              <a:buClr>
                <a:srgbClr val="89D0D5"/>
              </a:buClr>
              <a:buSzPct val="79545"/>
              <a:buFont typeface="Wingdings 3"/>
              <a:buChar char=""/>
              <a:tabLst>
                <a:tab pos="355600" algn="l"/>
              </a:tabLst>
            </a:pPr>
            <a:r>
              <a:rPr sz="2200" b="0" dirty="0">
                <a:solidFill>
                  <a:schemeClr val="tx1"/>
                </a:solidFill>
                <a:latin typeface="Century Gothic"/>
                <a:cs typeface="Century Gothic"/>
              </a:rPr>
              <a:t>Santral</a:t>
            </a:r>
            <a:r>
              <a:rPr sz="2200" b="0" spc="-30" dirty="0">
                <a:solidFill>
                  <a:schemeClr val="tx1"/>
                </a:solidFill>
                <a:latin typeface="Century Gothic"/>
                <a:cs typeface="Century Gothic"/>
              </a:rPr>
              <a:t> </a:t>
            </a:r>
            <a:r>
              <a:rPr sz="2200" b="0" dirty="0">
                <a:solidFill>
                  <a:schemeClr val="tx1"/>
                </a:solidFill>
                <a:latin typeface="Century Gothic"/>
                <a:cs typeface="Century Gothic"/>
              </a:rPr>
              <a:t>sinir</a:t>
            </a:r>
            <a:r>
              <a:rPr sz="2200" b="0" spc="-55" dirty="0">
                <a:solidFill>
                  <a:schemeClr val="tx1"/>
                </a:solidFill>
                <a:latin typeface="Century Gothic"/>
                <a:cs typeface="Century Gothic"/>
              </a:rPr>
              <a:t> </a:t>
            </a:r>
            <a:r>
              <a:rPr sz="2200" b="0" dirty="0">
                <a:solidFill>
                  <a:schemeClr val="tx1"/>
                </a:solidFill>
                <a:latin typeface="Century Gothic"/>
                <a:cs typeface="Century Gothic"/>
              </a:rPr>
              <a:t>sistemi</a:t>
            </a:r>
            <a:r>
              <a:rPr sz="2200" b="0" spc="-50" dirty="0">
                <a:solidFill>
                  <a:schemeClr val="tx1"/>
                </a:solidFill>
                <a:latin typeface="Century Gothic"/>
                <a:cs typeface="Century Gothic"/>
              </a:rPr>
              <a:t> </a:t>
            </a:r>
            <a:r>
              <a:rPr sz="2200" b="0" dirty="0">
                <a:solidFill>
                  <a:schemeClr val="tx1"/>
                </a:solidFill>
                <a:latin typeface="Century Gothic"/>
                <a:cs typeface="Century Gothic"/>
              </a:rPr>
              <a:t>ve</a:t>
            </a:r>
            <a:r>
              <a:rPr sz="2200" b="0" spc="-45" dirty="0">
                <a:solidFill>
                  <a:schemeClr val="tx1"/>
                </a:solidFill>
                <a:latin typeface="Century Gothic"/>
                <a:cs typeface="Century Gothic"/>
              </a:rPr>
              <a:t> </a:t>
            </a:r>
            <a:r>
              <a:rPr sz="2200" b="0" spc="-10" dirty="0">
                <a:solidFill>
                  <a:schemeClr val="tx1"/>
                </a:solidFill>
                <a:latin typeface="Century Gothic"/>
                <a:cs typeface="Century Gothic"/>
              </a:rPr>
              <a:t>diğer </a:t>
            </a:r>
            <a:r>
              <a:rPr sz="2200" b="0" dirty="0">
                <a:solidFill>
                  <a:schemeClr val="tx1"/>
                </a:solidFill>
                <a:latin typeface="Century Gothic"/>
                <a:cs typeface="Century Gothic"/>
              </a:rPr>
              <a:t>sistemik</a:t>
            </a:r>
            <a:r>
              <a:rPr sz="2200" b="0" spc="-80" dirty="0">
                <a:solidFill>
                  <a:schemeClr val="tx1"/>
                </a:solidFill>
                <a:latin typeface="Century Gothic"/>
                <a:cs typeface="Century Gothic"/>
              </a:rPr>
              <a:t> </a:t>
            </a:r>
            <a:r>
              <a:rPr sz="2200" b="0" dirty="0">
                <a:solidFill>
                  <a:schemeClr val="tx1"/>
                </a:solidFill>
                <a:latin typeface="Century Gothic"/>
                <a:cs typeface="Century Gothic"/>
              </a:rPr>
              <a:t>hastalıklarla</a:t>
            </a:r>
            <a:r>
              <a:rPr sz="2200" b="0" spc="-70" dirty="0">
                <a:solidFill>
                  <a:schemeClr val="tx1"/>
                </a:solidFill>
                <a:latin typeface="Century Gothic"/>
                <a:cs typeface="Century Gothic"/>
              </a:rPr>
              <a:t> </a:t>
            </a:r>
            <a:r>
              <a:rPr sz="2200" b="0" spc="-10" dirty="0">
                <a:solidFill>
                  <a:schemeClr val="tx1"/>
                </a:solidFill>
                <a:latin typeface="Century Gothic"/>
                <a:cs typeface="Century Gothic"/>
              </a:rPr>
              <a:t>ilişkili olmayan</a:t>
            </a:r>
            <a:endParaRPr sz="2200" dirty="0">
              <a:solidFill>
                <a:schemeClr val="tx1"/>
              </a:solidFill>
              <a:latin typeface="Century Gothic"/>
              <a:cs typeface="Century Gothic"/>
            </a:endParaRPr>
          </a:p>
          <a:p>
            <a:pPr marL="354965" indent="-342265">
              <a:lnSpc>
                <a:spcPct val="100000"/>
              </a:lnSpc>
              <a:spcBef>
                <a:spcPts val="1010"/>
              </a:spcBef>
              <a:buClr>
                <a:srgbClr val="89D0D5"/>
              </a:buClr>
              <a:buSzPct val="79545"/>
              <a:buFont typeface="Wingdings 3"/>
              <a:buChar char=""/>
              <a:tabLst>
                <a:tab pos="354965" algn="l"/>
              </a:tabLst>
            </a:pPr>
            <a:r>
              <a:rPr sz="2200" b="0" dirty="0">
                <a:solidFill>
                  <a:schemeClr val="tx1"/>
                </a:solidFill>
                <a:latin typeface="Century Gothic"/>
                <a:cs typeface="Century Gothic"/>
              </a:rPr>
              <a:t>Bizzat</a:t>
            </a:r>
            <a:r>
              <a:rPr sz="2200" b="0" spc="-30" dirty="0">
                <a:solidFill>
                  <a:schemeClr val="tx1"/>
                </a:solidFill>
                <a:latin typeface="Century Gothic"/>
                <a:cs typeface="Century Gothic"/>
              </a:rPr>
              <a:t> </a:t>
            </a:r>
            <a:r>
              <a:rPr sz="2200" b="0" dirty="0">
                <a:solidFill>
                  <a:schemeClr val="tx1"/>
                </a:solidFill>
                <a:latin typeface="Century Gothic"/>
                <a:cs typeface="Century Gothic"/>
              </a:rPr>
              <a:t>kendisi</a:t>
            </a:r>
            <a:r>
              <a:rPr sz="2200" b="0" spc="-40" dirty="0">
                <a:solidFill>
                  <a:schemeClr val="tx1"/>
                </a:solidFill>
                <a:latin typeface="Century Gothic"/>
                <a:cs typeface="Century Gothic"/>
              </a:rPr>
              <a:t> </a:t>
            </a:r>
            <a:r>
              <a:rPr sz="2200" b="0" dirty="0">
                <a:solidFill>
                  <a:schemeClr val="tx1"/>
                </a:solidFill>
                <a:latin typeface="Century Gothic"/>
                <a:cs typeface="Century Gothic"/>
              </a:rPr>
              <a:t>bir</a:t>
            </a:r>
            <a:r>
              <a:rPr sz="2200" b="0" spc="-30" dirty="0">
                <a:solidFill>
                  <a:schemeClr val="tx1"/>
                </a:solidFill>
                <a:latin typeface="Century Gothic"/>
                <a:cs typeface="Century Gothic"/>
              </a:rPr>
              <a:t> </a:t>
            </a:r>
            <a:r>
              <a:rPr sz="2200" b="0" spc="-10" dirty="0">
                <a:solidFill>
                  <a:schemeClr val="tx1"/>
                </a:solidFill>
                <a:latin typeface="Century Gothic"/>
                <a:cs typeface="Century Gothic"/>
              </a:rPr>
              <a:t>hastalık</a:t>
            </a:r>
            <a:endParaRPr sz="2200" dirty="0">
              <a:solidFill>
                <a:schemeClr val="tx1"/>
              </a:solidFill>
              <a:latin typeface="Century Gothic"/>
              <a:cs typeface="Century Gothic"/>
            </a:endParaRPr>
          </a:p>
          <a:p>
            <a:pPr marL="354965" indent="-342265">
              <a:lnSpc>
                <a:spcPct val="100000"/>
              </a:lnSpc>
              <a:spcBef>
                <a:spcPts val="994"/>
              </a:spcBef>
              <a:buClr>
                <a:srgbClr val="89D0D5"/>
              </a:buClr>
              <a:buSzPct val="79545"/>
              <a:buFont typeface="Wingdings 3"/>
              <a:buChar char=""/>
              <a:tabLst>
                <a:tab pos="354965" algn="l"/>
              </a:tabLst>
            </a:pPr>
            <a:r>
              <a:rPr sz="2200" b="0" dirty="0">
                <a:solidFill>
                  <a:schemeClr val="tx1"/>
                </a:solidFill>
                <a:latin typeface="Century Gothic"/>
                <a:cs typeface="Century Gothic"/>
              </a:rPr>
              <a:t>Yaşamı</a:t>
            </a:r>
            <a:r>
              <a:rPr sz="2200" b="0" spc="-55" dirty="0">
                <a:solidFill>
                  <a:schemeClr val="tx1"/>
                </a:solidFill>
                <a:latin typeface="Century Gothic"/>
                <a:cs typeface="Century Gothic"/>
              </a:rPr>
              <a:t> </a:t>
            </a:r>
            <a:r>
              <a:rPr sz="2200" b="0" dirty="0">
                <a:solidFill>
                  <a:schemeClr val="tx1"/>
                </a:solidFill>
                <a:latin typeface="Century Gothic"/>
                <a:cs typeface="Century Gothic"/>
              </a:rPr>
              <a:t>tehdit</a:t>
            </a:r>
            <a:r>
              <a:rPr sz="2200" b="0" spc="-70" dirty="0">
                <a:solidFill>
                  <a:schemeClr val="tx1"/>
                </a:solidFill>
                <a:latin typeface="Century Gothic"/>
                <a:cs typeface="Century Gothic"/>
              </a:rPr>
              <a:t> </a:t>
            </a:r>
            <a:r>
              <a:rPr sz="2200" b="0" spc="-10" dirty="0">
                <a:solidFill>
                  <a:schemeClr val="tx1"/>
                </a:solidFill>
                <a:latin typeface="Century Gothic"/>
                <a:cs typeface="Century Gothic"/>
              </a:rPr>
              <a:t>etmez</a:t>
            </a:r>
            <a:endParaRPr sz="2200" dirty="0">
              <a:solidFill>
                <a:schemeClr val="tx1"/>
              </a:solidFill>
              <a:latin typeface="Century Gothic"/>
              <a:cs typeface="Century Gothic"/>
            </a:endParaRPr>
          </a:p>
          <a:p>
            <a:pPr marL="354965" indent="-342265">
              <a:lnSpc>
                <a:spcPct val="100000"/>
              </a:lnSpc>
              <a:spcBef>
                <a:spcPts val="1000"/>
              </a:spcBef>
              <a:buClr>
                <a:srgbClr val="89D0D5"/>
              </a:buClr>
              <a:buSzPct val="79545"/>
              <a:buFont typeface="Wingdings 3"/>
              <a:buChar char=""/>
              <a:tabLst>
                <a:tab pos="354965" algn="l"/>
              </a:tabLst>
            </a:pPr>
            <a:r>
              <a:rPr sz="2200" b="0" dirty="0">
                <a:solidFill>
                  <a:schemeClr val="tx1"/>
                </a:solidFill>
                <a:latin typeface="Century Gothic"/>
                <a:cs typeface="Century Gothic"/>
              </a:rPr>
              <a:t>Tanı</a:t>
            </a:r>
            <a:r>
              <a:rPr sz="2200" b="0" spc="-25" dirty="0">
                <a:solidFill>
                  <a:schemeClr val="tx1"/>
                </a:solidFill>
                <a:latin typeface="Century Gothic"/>
                <a:cs typeface="Century Gothic"/>
              </a:rPr>
              <a:t> </a:t>
            </a:r>
            <a:r>
              <a:rPr sz="2200" b="0" dirty="0">
                <a:solidFill>
                  <a:schemeClr val="tx1"/>
                </a:solidFill>
                <a:latin typeface="Century Gothic"/>
                <a:cs typeface="Century Gothic"/>
              </a:rPr>
              <a:t>için</a:t>
            </a:r>
            <a:r>
              <a:rPr sz="2200" b="0" spc="-55" dirty="0">
                <a:solidFill>
                  <a:schemeClr val="tx1"/>
                </a:solidFill>
                <a:latin typeface="Century Gothic"/>
                <a:cs typeface="Century Gothic"/>
              </a:rPr>
              <a:t> </a:t>
            </a:r>
            <a:r>
              <a:rPr sz="2200" b="0" dirty="0">
                <a:solidFill>
                  <a:schemeClr val="tx1"/>
                </a:solidFill>
                <a:latin typeface="Century Gothic"/>
                <a:cs typeface="Century Gothic"/>
              </a:rPr>
              <a:t>genellikle</a:t>
            </a:r>
            <a:r>
              <a:rPr sz="2200" b="0" spc="-70" dirty="0">
                <a:solidFill>
                  <a:schemeClr val="tx1"/>
                </a:solidFill>
                <a:latin typeface="Century Gothic"/>
                <a:cs typeface="Century Gothic"/>
              </a:rPr>
              <a:t> </a:t>
            </a:r>
            <a:r>
              <a:rPr sz="2200" b="0" spc="-10" dirty="0">
                <a:solidFill>
                  <a:schemeClr val="tx1"/>
                </a:solidFill>
                <a:latin typeface="Century Gothic"/>
                <a:cs typeface="Century Gothic"/>
              </a:rPr>
              <a:t>ileri</a:t>
            </a:r>
            <a:endParaRPr sz="2200" dirty="0">
              <a:solidFill>
                <a:schemeClr val="tx1"/>
              </a:solidFill>
              <a:latin typeface="Century Gothic"/>
              <a:cs typeface="Century Gothic"/>
            </a:endParaRPr>
          </a:p>
          <a:p>
            <a:pPr marL="355600">
              <a:lnSpc>
                <a:spcPct val="100000"/>
              </a:lnSpc>
            </a:pPr>
            <a:r>
              <a:rPr sz="2200" b="0" dirty="0" err="1">
                <a:solidFill>
                  <a:schemeClr val="tx1"/>
                </a:solidFill>
                <a:latin typeface="Century Gothic"/>
                <a:cs typeface="Century Gothic"/>
              </a:rPr>
              <a:t>incelemeler</a:t>
            </a:r>
            <a:r>
              <a:rPr sz="2200" b="0" spc="-25" dirty="0">
                <a:solidFill>
                  <a:schemeClr val="tx1"/>
                </a:solidFill>
                <a:latin typeface="Century Gothic"/>
                <a:cs typeface="Century Gothic"/>
              </a:rPr>
              <a:t> </a:t>
            </a:r>
            <a:r>
              <a:rPr sz="2200" b="0" spc="-10" dirty="0">
                <a:solidFill>
                  <a:schemeClr val="tx1"/>
                </a:solidFill>
                <a:latin typeface="Century Gothic"/>
                <a:cs typeface="Century Gothic"/>
              </a:rPr>
              <a:t>gerekmez</a:t>
            </a:r>
            <a:endParaRPr sz="2200" dirty="0">
              <a:solidFill>
                <a:schemeClr val="tx1"/>
              </a:solidFill>
              <a:latin typeface="Century Gothic"/>
              <a:cs typeface="Century Gothic"/>
            </a:endParaRPr>
          </a:p>
          <a:p>
            <a:pPr marL="355600" marR="5080" indent="-342900">
              <a:lnSpc>
                <a:spcPct val="100000"/>
              </a:lnSpc>
              <a:spcBef>
                <a:spcPts val="1010"/>
              </a:spcBef>
              <a:buClr>
                <a:srgbClr val="89D0D5"/>
              </a:buClr>
              <a:buSzPct val="79545"/>
              <a:buFont typeface="Wingdings 3"/>
              <a:buChar char=""/>
              <a:tabLst>
                <a:tab pos="355600" algn="l"/>
              </a:tabLst>
            </a:pPr>
            <a:r>
              <a:rPr sz="2200" b="0" dirty="0">
                <a:solidFill>
                  <a:schemeClr val="tx1"/>
                </a:solidFill>
                <a:latin typeface="Century Gothic"/>
                <a:cs typeface="Century Gothic"/>
              </a:rPr>
              <a:t>Çoğunlukla</a:t>
            </a:r>
            <a:r>
              <a:rPr sz="2200" b="0" spc="-50" dirty="0">
                <a:solidFill>
                  <a:schemeClr val="tx1"/>
                </a:solidFill>
                <a:latin typeface="Century Gothic"/>
                <a:cs typeface="Century Gothic"/>
              </a:rPr>
              <a:t> </a:t>
            </a:r>
            <a:r>
              <a:rPr sz="2200" b="0" dirty="0">
                <a:solidFill>
                  <a:schemeClr val="tx1"/>
                </a:solidFill>
                <a:latin typeface="Century Gothic"/>
                <a:cs typeface="Century Gothic"/>
              </a:rPr>
              <a:t>tedavi</a:t>
            </a:r>
            <a:r>
              <a:rPr sz="2200" b="0" spc="-45" dirty="0">
                <a:solidFill>
                  <a:schemeClr val="tx1"/>
                </a:solidFill>
                <a:latin typeface="Century Gothic"/>
                <a:cs typeface="Century Gothic"/>
              </a:rPr>
              <a:t> </a:t>
            </a:r>
            <a:r>
              <a:rPr sz="2200" b="0" dirty="0">
                <a:solidFill>
                  <a:schemeClr val="tx1"/>
                </a:solidFill>
                <a:latin typeface="Century Gothic"/>
                <a:cs typeface="Century Gothic"/>
              </a:rPr>
              <a:t>ve</a:t>
            </a:r>
            <a:r>
              <a:rPr sz="2200" b="0" spc="-60" dirty="0">
                <a:solidFill>
                  <a:schemeClr val="tx1"/>
                </a:solidFill>
                <a:latin typeface="Century Gothic"/>
                <a:cs typeface="Century Gothic"/>
              </a:rPr>
              <a:t> </a:t>
            </a:r>
            <a:r>
              <a:rPr sz="2200" b="0" spc="-10" dirty="0">
                <a:solidFill>
                  <a:schemeClr val="tx1"/>
                </a:solidFill>
                <a:latin typeface="Century Gothic"/>
                <a:cs typeface="Century Gothic"/>
              </a:rPr>
              <a:t>önerilerle </a:t>
            </a:r>
            <a:r>
              <a:rPr sz="2200" b="0" dirty="0">
                <a:solidFill>
                  <a:schemeClr val="tx1"/>
                </a:solidFill>
                <a:latin typeface="Century Gothic"/>
                <a:cs typeface="Century Gothic"/>
              </a:rPr>
              <a:t>kontrol</a:t>
            </a:r>
            <a:r>
              <a:rPr sz="2200" b="0" spc="-30" dirty="0">
                <a:solidFill>
                  <a:schemeClr val="tx1"/>
                </a:solidFill>
                <a:latin typeface="Century Gothic"/>
                <a:cs typeface="Century Gothic"/>
              </a:rPr>
              <a:t> </a:t>
            </a:r>
            <a:r>
              <a:rPr sz="2200" b="0" dirty="0">
                <a:solidFill>
                  <a:schemeClr val="tx1"/>
                </a:solidFill>
                <a:latin typeface="Century Gothic"/>
                <a:cs typeface="Century Gothic"/>
              </a:rPr>
              <a:t>altına</a:t>
            </a:r>
            <a:r>
              <a:rPr sz="2200" b="0" spc="-35" dirty="0">
                <a:solidFill>
                  <a:schemeClr val="tx1"/>
                </a:solidFill>
                <a:latin typeface="Century Gothic"/>
                <a:cs typeface="Century Gothic"/>
              </a:rPr>
              <a:t> </a:t>
            </a:r>
            <a:r>
              <a:rPr sz="2200" b="0" spc="-10" dirty="0">
                <a:solidFill>
                  <a:schemeClr val="tx1"/>
                </a:solidFill>
                <a:latin typeface="Century Gothic"/>
                <a:cs typeface="Century Gothic"/>
              </a:rPr>
              <a:t>alınabilir.</a:t>
            </a:r>
            <a:endParaRPr sz="2200" dirty="0">
              <a:solidFill>
                <a:schemeClr val="tx1"/>
              </a:solidFill>
              <a:latin typeface="Century Gothic"/>
              <a:cs typeface="Century Gothic"/>
            </a:endParaRPr>
          </a:p>
        </p:txBody>
      </p:sp>
      <p:sp>
        <p:nvSpPr>
          <p:cNvPr id="1048607" name="object 4"/>
          <p:cNvSpPr txBox="1"/>
          <p:nvPr/>
        </p:nvSpPr>
        <p:spPr>
          <a:xfrm>
            <a:off x="5867400" y="1740575"/>
            <a:ext cx="5918835" cy="4640373"/>
          </a:xfrm>
          <a:prstGeom prst="rect">
            <a:avLst/>
          </a:prstGeom>
        </p:spPr>
        <p:txBody>
          <a:bodyPr vert="horz" wrap="square" lIns="0" tIns="180975" rIns="0" bIns="0" rtlCol="0">
            <a:spAutoFit/>
          </a:bodyPr>
          <a:lstStyle/>
          <a:p>
            <a:pPr marR="302895" algn="ctr">
              <a:lnSpc>
                <a:spcPct val="100000"/>
              </a:lnSpc>
              <a:spcBef>
                <a:spcPts val="1425"/>
              </a:spcBef>
            </a:pPr>
            <a:r>
              <a:rPr sz="3200" b="1" dirty="0">
                <a:solidFill>
                  <a:schemeClr val="tx1"/>
                </a:solidFill>
                <a:latin typeface="Century Gothic"/>
                <a:cs typeface="Century Gothic"/>
              </a:rPr>
              <a:t>Sekonder</a:t>
            </a:r>
            <a:r>
              <a:rPr sz="3200" b="1" spc="-30" dirty="0">
                <a:solidFill>
                  <a:schemeClr val="tx1"/>
                </a:solidFill>
                <a:latin typeface="Century Gothic"/>
                <a:cs typeface="Century Gothic"/>
              </a:rPr>
              <a:t> </a:t>
            </a:r>
            <a:r>
              <a:rPr sz="3200" b="1" dirty="0">
                <a:solidFill>
                  <a:schemeClr val="tx1"/>
                </a:solidFill>
                <a:latin typeface="Century Gothic"/>
                <a:cs typeface="Century Gothic"/>
              </a:rPr>
              <a:t>Baş</a:t>
            </a:r>
            <a:r>
              <a:rPr sz="3200" b="1" spc="-15" dirty="0">
                <a:solidFill>
                  <a:schemeClr val="tx1"/>
                </a:solidFill>
                <a:latin typeface="Century Gothic"/>
                <a:cs typeface="Century Gothic"/>
              </a:rPr>
              <a:t> </a:t>
            </a:r>
            <a:r>
              <a:rPr sz="3200" b="1" spc="-10" dirty="0">
                <a:solidFill>
                  <a:schemeClr val="tx1"/>
                </a:solidFill>
                <a:latin typeface="Century Gothic"/>
                <a:cs typeface="Century Gothic"/>
              </a:rPr>
              <a:t>Ağrısı</a:t>
            </a:r>
            <a:endParaRPr sz="3200" dirty="0">
              <a:solidFill>
                <a:schemeClr val="tx1"/>
              </a:solidFill>
              <a:latin typeface="Century Gothic"/>
              <a:cs typeface="Century Gothic"/>
            </a:endParaRPr>
          </a:p>
          <a:p>
            <a:pPr marL="355600" marR="907415" indent="-342900">
              <a:lnSpc>
                <a:spcPct val="100000"/>
              </a:lnSpc>
              <a:spcBef>
                <a:spcPts val="995"/>
              </a:spcBef>
              <a:buClr>
                <a:srgbClr val="89D0D5"/>
              </a:buClr>
              <a:buSzPct val="79166"/>
              <a:buFont typeface="Wingdings 3"/>
              <a:buChar char=""/>
              <a:tabLst>
                <a:tab pos="355600" algn="l"/>
              </a:tabLst>
            </a:pPr>
            <a:r>
              <a:rPr sz="2400" dirty="0">
                <a:solidFill>
                  <a:schemeClr val="tx1"/>
                </a:solidFill>
                <a:latin typeface="Century Gothic"/>
                <a:cs typeface="Century Gothic"/>
              </a:rPr>
              <a:t>Sistemik</a:t>
            </a:r>
            <a:r>
              <a:rPr sz="2400" spc="-70" dirty="0">
                <a:solidFill>
                  <a:schemeClr val="tx1"/>
                </a:solidFill>
                <a:latin typeface="Century Gothic"/>
                <a:cs typeface="Century Gothic"/>
              </a:rPr>
              <a:t> </a:t>
            </a:r>
            <a:r>
              <a:rPr sz="2400" dirty="0">
                <a:solidFill>
                  <a:schemeClr val="tx1"/>
                </a:solidFill>
                <a:latin typeface="Century Gothic"/>
                <a:cs typeface="Century Gothic"/>
              </a:rPr>
              <a:t>veya</a:t>
            </a:r>
            <a:r>
              <a:rPr sz="2400" spc="-60" dirty="0">
                <a:solidFill>
                  <a:schemeClr val="tx1"/>
                </a:solidFill>
                <a:latin typeface="Century Gothic"/>
                <a:cs typeface="Century Gothic"/>
              </a:rPr>
              <a:t> </a:t>
            </a:r>
            <a:r>
              <a:rPr sz="2400" dirty="0">
                <a:solidFill>
                  <a:schemeClr val="tx1"/>
                </a:solidFill>
                <a:latin typeface="Century Gothic"/>
                <a:cs typeface="Century Gothic"/>
              </a:rPr>
              <a:t>santral</a:t>
            </a:r>
            <a:r>
              <a:rPr sz="2400" spc="-55" dirty="0">
                <a:solidFill>
                  <a:schemeClr val="tx1"/>
                </a:solidFill>
                <a:latin typeface="Century Gothic"/>
                <a:cs typeface="Century Gothic"/>
              </a:rPr>
              <a:t> </a:t>
            </a:r>
            <a:r>
              <a:rPr sz="2400" dirty="0">
                <a:solidFill>
                  <a:schemeClr val="tx1"/>
                </a:solidFill>
                <a:latin typeface="Century Gothic"/>
                <a:cs typeface="Century Gothic"/>
              </a:rPr>
              <a:t>sinir</a:t>
            </a:r>
            <a:r>
              <a:rPr sz="2400" spc="-70" dirty="0">
                <a:solidFill>
                  <a:schemeClr val="tx1"/>
                </a:solidFill>
                <a:latin typeface="Century Gothic"/>
                <a:cs typeface="Century Gothic"/>
              </a:rPr>
              <a:t> </a:t>
            </a:r>
            <a:r>
              <a:rPr sz="2400" spc="-10" dirty="0">
                <a:solidFill>
                  <a:schemeClr val="tx1"/>
                </a:solidFill>
                <a:latin typeface="Century Gothic"/>
                <a:cs typeface="Century Gothic"/>
              </a:rPr>
              <a:t>sistemi </a:t>
            </a:r>
            <a:r>
              <a:rPr sz="2400" dirty="0">
                <a:solidFill>
                  <a:schemeClr val="tx1"/>
                </a:solidFill>
                <a:latin typeface="Century Gothic"/>
                <a:cs typeface="Century Gothic"/>
              </a:rPr>
              <a:t>patolojilerine</a:t>
            </a:r>
            <a:r>
              <a:rPr sz="2400" spc="-135" dirty="0">
                <a:solidFill>
                  <a:schemeClr val="tx1"/>
                </a:solidFill>
                <a:latin typeface="Century Gothic"/>
                <a:cs typeface="Century Gothic"/>
              </a:rPr>
              <a:t> </a:t>
            </a:r>
            <a:r>
              <a:rPr sz="2400" dirty="0" err="1">
                <a:solidFill>
                  <a:schemeClr val="tx1"/>
                </a:solidFill>
                <a:latin typeface="Century Gothic"/>
                <a:cs typeface="Century Gothic"/>
              </a:rPr>
              <a:t>sekonder</a:t>
            </a:r>
            <a:r>
              <a:rPr sz="2400" spc="-75" dirty="0">
                <a:solidFill>
                  <a:schemeClr val="tx1"/>
                </a:solidFill>
                <a:latin typeface="Century Gothic"/>
                <a:cs typeface="Century Gothic"/>
              </a:rPr>
              <a:t> </a:t>
            </a:r>
            <a:endParaRPr sz="2400" dirty="0">
              <a:solidFill>
                <a:schemeClr val="tx1"/>
              </a:solidFill>
              <a:latin typeface="Century Gothic"/>
              <a:cs typeface="Century Gothic"/>
            </a:endParaRPr>
          </a:p>
          <a:p>
            <a:pPr marL="355600" marR="5080" indent="-342900">
              <a:lnSpc>
                <a:spcPct val="100000"/>
              </a:lnSpc>
              <a:spcBef>
                <a:spcPts val="994"/>
              </a:spcBef>
              <a:buClr>
                <a:srgbClr val="89D0D5"/>
              </a:buClr>
              <a:buSzPct val="79166"/>
              <a:buFont typeface="Wingdings 3"/>
              <a:buChar char=""/>
              <a:tabLst>
                <a:tab pos="355600" algn="l"/>
              </a:tabLst>
            </a:pPr>
            <a:r>
              <a:rPr sz="2400" dirty="0">
                <a:solidFill>
                  <a:schemeClr val="tx1"/>
                </a:solidFill>
                <a:latin typeface="Century Gothic"/>
                <a:cs typeface="Century Gothic"/>
              </a:rPr>
              <a:t>Baş</a:t>
            </a:r>
            <a:r>
              <a:rPr sz="2400" spc="-50" dirty="0">
                <a:solidFill>
                  <a:schemeClr val="tx1"/>
                </a:solidFill>
                <a:latin typeface="Century Gothic"/>
                <a:cs typeface="Century Gothic"/>
              </a:rPr>
              <a:t> </a:t>
            </a:r>
            <a:r>
              <a:rPr sz="2400" dirty="0">
                <a:solidFill>
                  <a:schemeClr val="tx1"/>
                </a:solidFill>
                <a:latin typeface="Century Gothic"/>
                <a:cs typeface="Century Gothic"/>
              </a:rPr>
              <a:t>ağrısı</a:t>
            </a:r>
            <a:r>
              <a:rPr sz="2400" spc="-45" dirty="0">
                <a:solidFill>
                  <a:schemeClr val="tx1"/>
                </a:solidFill>
                <a:latin typeface="Century Gothic"/>
                <a:cs typeface="Century Gothic"/>
              </a:rPr>
              <a:t> </a:t>
            </a:r>
            <a:r>
              <a:rPr sz="2400" dirty="0">
                <a:solidFill>
                  <a:schemeClr val="tx1"/>
                </a:solidFill>
                <a:latin typeface="Century Gothic"/>
                <a:cs typeface="Century Gothic"/>
              </a:rPr>
              <a:t>bir</a:t>
            </a:r>
            <a:r>
              <a:rPr sz="2400" spc="-55" dirty="0">
                <a:solidFill>
                  <a:schemeClr val="tx1"/>
                </a:solidFill>
                <a:latin typeface="Century Gothic"/>
                <a:cs typeface="Century Gothic"/>
              </a:rPr>
              <a:t> </a:t>
            </a:r>
            <a:r>
              <a:rPr sz="2400" dirty="0">
                <a:solidFill>
                  <a:schemeClr val="tx1"/>
                </a:solidFill>
                <a:latin typeface="Century Gothic"/>
                <a:cs typeface="Century Gothic"/>
              </a:rPr>
              <a:t>semptomdur,</a:t>
            </a:r>
            <a:r>
              <a:rPr sz="2400" spc="-35" dirty="0">
                <a:solidFill>
                  <a:schemeClr val="tx1"/>
                </a:solidFill>
                <a:latin typeface="Century Gothic"/>
                <a:cs typeface="Century Gothic"/>
              </a:rPr>
              <a:t> </a:t>
            </a:r>
            <a:r>
              <a:rPr sz="2400" dirty="0">
                <a:solidFill>
                  <a:schemeClr val="tx1"/>
                </a:solidFill>
                <a:latin typeface="Century Gothic"/>
                <a:cs typeface="Century Gothic"/>
              </a:rPr>
              <a:t>altta</a:t>
            </a:r>
            <a:r>
              <a:rPr sz="2400" spc="-60" dirty="0">
                <a:solidFill>
                  <a:schemeClr val="tx1"/>
                </a:solidFill>
                <a:latin typeface="Century Gothic"/>
                <a:cs typeface="Century Gothic"/>
              </a:rPr>
              <a:t> </a:t>
            </a:r>
            <a:r>
              <a:rPr sz="2400" spc="-10" dirty="0">
                <a:solidFill>
                  <a:schemeClr val="tx1"/>
                </a:solidFill>
                <a:latin typeface="Century Gothic"/>
                <a:cs typeface="Century Gothic"/>
              </a:rPr>
              <a:t>yatan </a:t>
            </a:r>
            <a:r>
              <a:rPr sz="2400" dirty="0">
                <a:solidFill>
                  <a:schemeClr val="tx1"/>
                </a:solidFill>
                <a:latin typeface="Century Gothic"/>
                <a:cs typeface="Century Gothic"/>
              </a:rPr>
              <a:t>patolojik</a:t>
            </a:r>
            <a:r>
              <a:rPr sz="2400" spc="-65" dirty="0">
                <a:solidFill>
                  <a:schemeClr val="tx1"/>
                </a:solidFill>
                <a:latin typeface="Century Gothic"/>
                <a:cs typeface="Century Gothic"/>
              </a:rPr>
              <a:t> </a:t>
            </a:r>
            <a:r>
              <a:rPr sz="2400" dirty="0">
                <a:solidFill>
                  <a:schemeClr val="tx1"/>
                </a:solidFill>
                <a:latin typeface="Century Gothic"/>
                <a:cs typeface="Century Gothic"/>
              </a:rPr>
              <a:t>ya</a:t>
            </a:r>
            <a:r>
              <a:rPr sz="2400" spc="-10" dirty="0">
                <a:solidFill>
                  <a:schemeClr val="tx1"/>
                </a:solidFill>
                <a:latin typeface="Century Gothic"/>
                <a:cs typeface="Century Gothic"/>
              </a:rPr>
              <a:t> </a:t>
            </a:r>
            <a:r>
              <a:rPr sz="2400" dirty="0">
                <a:solidFill>
                  <a:schemeClr val="tx1"/>
                </a:solidFill>
                <a:latin typeface="Century Gothic"/>
                <a:cs typeface="Century Gothic"/>
              </a:rPr>
              <a:t>da</a:t>
            </a:r>
            <a:r>
              <a:rPr sz="2400" spc="-10" dirty="0">
                <a:solidFill>
                  <a:schemeClr val="tx1"/>
                </a:solidFill>
                <a:latin typeface="Century Gothic"/>
                <a:cs typeface="Century Gothic"/>
              </a:rPr>
              <a:t> </a:t>
            </a:r>
            <a:r>
              <a:rPr sz="2400" dirty="0">
                <a:solidFill>
                  <a:schemeClr val="tx1"/>
                </a:solidFill>
                <a:latin typeface="Century Gothic"/>
                <a:cs typeface="Century Gothic"/>
              </a:rPr>
              <a:t>metabolik</a:t>
            </a:r>
            <a:r>
              <a:rPr sz="2400" spc="-60" dirty="0">
                <a:solidFill>
                  <a:schemeClr val="tx1"/>
                </a:solidFill>
                <a:latin typeface="Century Gothic"/>
                <a:cs typeface="Century Gothic"/>
              </a:rPr>
              <a:t> </a:t>
            </a:r>
            <a:r>
              <a:rPr sz="2400" dirty="0">
                <a:solidFill>
                  <a:schemeClr val="tx1"/>
                </a:solidFill>
                <a:latin typeface="Century Gothic"/>
                <a:cs typeface="Century Gothic"/>
              </a:rPr>
              <a:t>bir</a:t>
            </a:r>
            <a:r>
              <a:rPr sz="2400" spc="-15" dirty="0">
                <a:solidFill>
                  <a:schemeClr val="tx1"/>
                </a:solidFill>
                <a:latin typeface="Century Gothic"/>
                <a:cs typeface="Century Gothic"/>
              </a:rPr>
              <a:t> </a:t>
            </a:r>
            <a:r>
              <a:rPr sz="2400" spc="-10" dirty="0">
                <a:solidFill>
                  <a:schemeClr val="tx1"/>
                </a:solidFill>
                <a:latin typeface="Century Gothic"/>
                <a:cs typeface="Century Gothic"/>
              </a:rPr>
              <a:t>neden</a:t>
            </a:r>
            <a:endParaRPr sz="2400" dirty="0">
              <a:solidFill>
                <a:schemeClr val="tx1"/>
              </a:solidFill>
              <a:latin typeface="Century Gothic"/>
              <a:cs typeface="Century Gothic"/>
            </a:endParaRPr>
          </a:p>
          <a:p>
            <a:pPr marL="354965" indent="-342265">
              <a:lnSpc>
                <a:spcPct val="100000"/>
              </a:lnSpc>
              <a:spcBef>
                <a:spcPts val="994"/>
              </a:spcBef>
              <a:buClr>
                <a:srgbClr val="89D0D5"/>
              </a:buClr>
              <a:buSzPct val="79166"/>
              <a:buFont typeface="Wingdings 3"/>
              <a:buChar char=""/>
              <a:tabLst>
                <a:tab pos="354965" algn="l"/>
              </a:tabLst>
            </a:pPr>
            <a:r>
              <a:rPr sz="2400" dirty="0">
                <a:solidFill>
                  <a:schemeClr val="tx1"/>
                </a:solidFill>
                <a:latin typeface="Century Gothic"/>
                <a:cs typeface="Century Gothic"/>
              </a:rPr>
              <a:t>Yaşamı</a:t>
            </a:r>
            <a:r>
              <a:rPr sz="2400" spc="-75" dirty="0">
                <a:solidFill>
                  <a:schemeClr val="tx1"/>
                </a:solidFill>
                <a:latin typeface="Century Gothic"/>
                <a:cs typeface="Century Gothic"/>
              </a:rPr>
              <a:t> </a:t>
            </a:r>
            <a:r>
              <a:rPr sz="2400" dirty="0">
                <a:solidFill>
                  <a:schemeClr val="tx1"/>
                </a:solidFill>
                <a:latin typeface="Century Gothic"/>
                <a:cs typeface="Century Gothic"/>
              </a:rPr>
              <a:t>tehdit</a:t>
            </a:r>
            <a:r>
              <a:rPr sz="2400" spc="-65" dirty="0">
                <a:solidFill>
                  <a:schemeClr val="tx1"/>
                </a:solidFill>
                <a:latin typeface="Century Gothic"/>
                <a:cs typeface="Century Gothic"/>
              </a:rPr>
              <a:t> </a:t>
            </a:r>
            <a:r>
              <a:rPr sz="2400" spc="-10" dirty="0">
                <a:solidFill>
                  <a:schemeClr val="tx1"/>
                </a:solidFill>
                <a:latin typeface="Century Gothic"/>
                <a:cs typeface="Century Gothic"/>
              </a:rPr>
              <a:t>edebilir</a:t>
            </a:r>
            <a:endParaRPr sz="2400" dirty="0">
              <a:solidFill>
                <a:schemeClr val="tx1"/>
              </a:solidFill>
              <a:latin typeface="Century Gothic"/>
              <a:cs typeface="Century Gothic"/>
            </a:endParaRPr>
          </a:p>
          <a:p>
            <a:pPr marL="354965" indent="-342265">
              <a:lnSpc>
                <a:spcPct val="100000"/>
              </a:lnSpc>
              <a:spcBef>
                <a:spcPts val="1010"/>
              </a:spcBef>
              <a:buClr>
                <a:srgbClr val="89D0D5"/>
              </a:buClr>
              <a:buSzPct val="79166"/>
              <a:buFont typeface="Wingdings 3"/>
              <a:buChar char=""/>
              <a:tabLst>
                <a:tab pos="354965" algn="l"/>
              </a:tabLst>
            </a:pPr>
            <a:r>
              <a:rPr sz="2400" dirty="0">
                <a:solidFill>
                  <a:schemeClr val="tx1"/>
                </a:solidFill>
                <a:latin typeface="Century Gothic"/>
                <a:cs typeface="Century Gothic"/>
              </a:rPr>
              <a:t>Nörolojik</a:t>
            </a:r>
            <a:r>
              <a:rPr sz="2400" spc="-85" dirty="0">
                <a:solidFill>
                  <a:schemeClr val="tx1"/>
                </a:solidFill>
                <a:latin typeface="Century Gothic"/>
                <a:cs typeface="Century Gothic"/>
              </a:rPr>
              <a:t> </a:t>
            </a:r>
            <a:r>
              <a:rPr sz="2400" dirty="0">
                <a:solidFill>
                  <a:schemeClr val="tx1"/>
                </a:solidFill>
                <a:latin typeface="Century Gothic"/>
                <a:cs typeface="Century Gothic"/>
              </a:rPr>
              <a:t>muayenede</a:t>
            </a:r>
            <a:r>
              <a:rPr sz="2400" spc="-35" dirty="0">
                <a:solidFill>
                  <a:schemeClr val="tx1"/>
                </a:solidFill>
                <a:latin typeface="Century Gothic"/>
                <a:cs typeface="Century Gothic"/>
              </a:rPr>
              <a:t> </a:t>
            </a:r>
            <a:r>
              <a:rPr sz="2400" dirty="0">
                <a:solidFill>
                  <a:schemeClr val="tx1"/>
                </a:solidFill>
                <a:latin typeface="Century Gothic"/>
                <a:cs typeface="Century Gothic"/>
              </a:rPr>
              <a:t>patolojik</a:t>
            </a:r>
            <a:r>
              <a:rPr sz="2400" spc="-65" dirty="0">
                <a:solidFill>
                  <a:schemeClr val="tx1"/>
                </a:solidFill>
                <a:latin typeface="Century Gothic"/>
                <a:cs typeface="Century Gothic"/>
              </a:rPr>
              <a:t> </a:t>
            </a:r>
            <a:r>
              <a:rPr sz="2400" spc="-10" dirty="0">
                <a:solidFill>
                  <a:schemeClr val="tx1"/>
                </a:solidFill>
                <a:latin typeface="Century Gothic"/>
                <a:cs typeface="Century Gothic"/>
              </a:rPr>
              <a:t>bulgu-</a:t>
            </a:r>
            <a:endParaRPr sz="2400" dirty="0">
              <a:solidFill>
                <a:schemeClr val="tx1"/>
              </a:solidFill>
              <a:latin typeface="Century Gothic"/>
              <a:cs typeface="Century Gothic"/>
            </a:endParaRPr>
          </a:p>
          <a:p>
            <a:pPr marL="355600">
              <a:lnSpc>
                <a:spcPct val="100000"/>
              </a:lnSpc>
              <a:spcBef>
                <a:spcPts val="5"/>
              </a:spcBef>
            </a:pPr>
            <a:r>
              <a:rPr sz="2400" dirty="0">
                <a:solidFill>
                  <a:schemeClr val="tx1"/>
                </a:solidFill>
                <a:latin typeface="Century Gothic"/>
                <a:cs typeface="Century Gothic"/>
              </a:rPr>
              <a:t>ileri</a:t>
            </a:r>
            <a:r>
              <a:rPr sz="2400" spc="-15" dirty="0">
                <a:solidFill>
                  <a:schemeClr val="tx1"/>
                </a:solidFill>
                <a:latin typeface="Century Gothic"/>
                <a:cs typeface="Century Gothic"/>
              </a:rPr>
              <a:t> </a:t>
            </a:r>
            <a:r>
              <a:rPr sz="2400" dirty="0">
                <a:solidFill>
                  <a:schemeClr val="tx1"/>
                </a:solidFill>
                <a:latin typeface="Century Gothic"/>
                <a:cs typeface="Century Gothic"/>
              </a:rPr>
              <a:t>incelemeler</a:t>
            </a:r>
            <a:r>
              <a:rPr sz="2400" spc="-45" dirty="0">
                <a:solidFill>
                  <a:schemeClr val="tx1"/>
                </a:solidFill>
                <a:latin typeface="Century Gothic"/>
                <a:cs typeface="Century Gothic"/>
              </a:rPr>
              <a:t> </a:t>
            </a:r>
            <a:r>
              <a:rPr sz="2400" spc="-10" dirty="0">
                <a:solidFill>
                  <a:schemeClr val="tx1"/>
                </a:solidFill>
                <a:latin typeface="Century Gothic"/>
                <a:cs typeface="Century Gothic"/>
              </a:rPr>
              <a:t>gereklidir</a:t>
            </a:r>
            <a:endParaRPr sz="2400" dirty="0">
              <a:solidFill>
                <a:schemeClr val="tx1"/>
              </a:solidFill>
              <a:latin typeface="Century Gothic"/>
              <a:cs typeface="Century Gothic"/>
            </a:endParaRPr>
          </a:p>
          <a:p>
            <a:pPr marL="354965" indent="-342265">
              <a:lnSpc>
                <a:spcPct val="100000"/>
              </a:lnSpc>
              <a:spcBef>
                <a:spcPts val="995"/>
              </a:spcBef>
              <a:buClr>
                <a:srgbClr val="89D0D5"/>
              </a:buClr>
              <a:buSzPct val="79166"/>
              <a:buFont typeface="Wingdings 3"/>
              <a:buChar char=""/>
              <a:tabLst>
                <a:tab pos="354965" algn="l"/>
              </a:tabLst>
            </a:pPr>
            <a:r>
              <a:rPr sz="2400" dirty="0">
                <a:solidFill>
                  <a:schemeClr val="tx1"/>
                </a:solidFill>
                <a:latin typeface="Century Gothic"/>
                <a:cs typeface="Century Gothic"/>
              </a:rPr>
              <a:t>İvedi</a:t>
            </a:r>
            <a:r>
              <a:rPr sz="2400" spc="-25" dirty="0">
                <a:solidFill>
                  <a:schemeClr val="tx1"/>
                </a:solidFill>
                <a:latin typeface="Century Gothic"/>
                <a:cs typeface="Century Gothic"/>
              </a:rPr>
              <a:t> </a:t>
            </a:r>
            <a:r>
              <a:rPr sz="2400" dirty="0">
                <a:solidFill>
                  <a:schemeClr val="tx1"/>
                </a:solidFill>
                <a:latin typeface="Century Gothic"/>
                <a:cs typeface="Century Gothic"/>
              </a:rPr>
              <a:t>davranılması</a:t>
            </a:r>
            <a:r>
              <a:rPr sz="2400" spc="-60" dirty="0">
                <a:solidFill>
                  <a:schemeClr val="tx1"/>
                </a:solidFill>
                <a:latin typeface="Century Gothic"/>
                <a:cs typeface="Century Gothic"/>
              </a:rPr>
              <a:t> </a:t>
            </a:r>
            <a:r>
              <a:rPr sz="2400" dirty="0">
                <a:solidFill>
                  <a:schemeClr val="tx1"/>
                </a:solidFill>
                <a:latin typeface="Century Gothic"/>
                <a:cs typeface="Century Gothic"/>
              </a:rPr>
              <a:t>ve</a:t>
            </a:r>
            <a:r>
              <a:rPr sz="2400" spc="-55" dirty="0">
                <a:solidFill>
                  <a:schemeClr val="tx1"/>
                </a:solidFill>
                <a:latin typeface="Century Gothic"/>
                <a:cs typeface="Century Gothic"/>
              </a:rPr>
              <a:t> </a:t>
            </a:r>
            <a:r>
              <a:rPr sz="2400" dirty="0">
                <a:solidFill>
                  <a:schemeClr val="tx1"/>
                </a:solidFill>
                <a:latin typeface="Century Gothic"/>
                <a:cs typeface="Century Gothic"/>
              </a:rPr>
              <a:t>bir</a:t>
            </a:r>
            <a:r>
              <a:rPr sz="2400" spc="-65" dirty="0">
                <a:solidFill>
                  <a:schemeClr val="tx1"/>
                </a:solidFill>
                <a:latin typeface="Century Gothic"/>
                <a:cs typeface="Century Gothic"/>
              </a:rPr>
              <a:t> </a:t>
            </a:r>
            <a:r>
              <a:rPr sz="2400" dirty="0">
                <a:solidFill>
                  <a:schemeClr val="tx1"/>
                </a:solidFill>
                <a:latin typeface="Century Gothic"/>
                <a:cs typeface="Century Gothic"/>
              </a:rPr>
              <a:t>an</a:t>
            </a:r>
            <a:r>
              <a:rPr sz="2400" spc="-30" dirty="0">
                <a:solidFill>
                  <a:schemeClr val="tx1"/>
                </a:solidFill>
                <a:latin typeface="Century Gothic"/>
                <a:cs typeface="Century Gothic"/>
              </a:rPr>
              <a:t> </a:t>
            </a:r>
            <a:r>
              <a:rPr sz="2400" dirty="0">
                <a:solidFill>
                  <a:schemeClr val="tx1"/>
                </a:solidFill>
                <a:latin typeface="Century Gothic"/>
                <a:cs typeface="Century Gothic"/>
              </a:rPr>
              <a:t>önce</a:t>
            </a:r>
            <a:r>
              <a:rPr sz="2400" spc="-30" dirty="0">
                <a:solidFill>
                  <a:schemeClr val="tx1"/>
                </a:solidFill>
                <a:latin typeface="Century Gothic"/>
                <a:cs typeface="Century Gothic"/>
              </a:rPr>
              <a:t> </a:t>
            </a:r>
            <a:r>
              <a:rPr sz="2400" spc="-20" dirty="0">
                <a:solidFill>
                  <a:schemeClr val="tx1"/>
                </a:solidFill>
                <a:latin typeface="Century Gothic"/>
                <a:cs typeface="Century Gothic"/>
              </a:rPr>
              <a:t>tanı</a:t>
            </a:r>
            <a:endParaRPr sz="2400" dirty="0">
              <a:solidFill>
                <a:schemeClr val="tx1"/>
              </a:solidFill>
              <a:latin typeface="Century Gothic"/>
              <a:cs typeface="Century Gothic"/>
            </a:endParaRPr>
          </a:p>
          <a:p>
            <a:pPr marL="355600">
              <a:lnSpc>
                <a:spcPct val="100000"/>
              </a:lnSpc>
            </a:pPr>
            <a:r>
              <a:rPr sz="2400" dirty="0">
                <a:solidFill>
                  <a:schemeClr val="tx1"/>
                </a:solidFill>
                <a:latin typeface="Century Gothic"/>
                <a:cs typeface="Century Gothic"/>
              </a:rPr>
              <a:t>konularak</a:t>
            </a:r>
            <a:r>
              <a:rPr sz="2400" spc="-65" dirty="0">
                <a:solidFill>
                  <a:schemeClr val="tx1"/>
                </a:solidFill>
                <a:latin typeface="Century Gothic"/>
                <a:cs typeface="Century Gothic"/>
              </a:rPr>
              <a:t> </a:t>
            </a:r>
            <a:r>
              <a:rPr sz="2400" dirty="0">
                <a:solidFill>
                  <a:schemeClr val="tx1"/>
                </a:solidFill>
                <a:latin typeface="Century Gothic"/>
                <a:cs typeface="Century Gothic"/>
              </a:rPr>
              <a:t>tedaviye</a:t>
            </a:r>
            <a:r>
              <a:rPr sz="2400" spc="-70" dirty="0">
                <a:solidFill>
                  <a:schemeClr val="tx1"/>
                </a:solidFill>
                <a:latin typeface="Century Gothic"/>
                <a:cs typeface="Century Gothic"/>
              </a:rPr>
              <a:t> </a:t>
            </a:r>
            <a:r>
              <a:rPr sz="2400" spc="-10" dirty="0">
                <a:solidFill>
                  <a:schemeClr val="tx1"/>
                </a:solidFill>
                <a:latin typeface="Century Gothic"/>
                <a:cs typeface="Century Gothic"/>
              </a:rPr>
              <a:t>geçilmesi</a:t>
            </a:r>
            <a:endParaRPr sz="2400" dirty="0">
              <a:solidFill>
                <a:schemeClr val="tx1"/>
              </a:solidFill>
              <a:latin typeface="Century Gothic"/>
              <a:cs typeface="Century Gothic"/>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object 2"/>
          <p:cNvSpPr txBox="1">
            <a:spLocks noGrp="1"/>
          </p:cNvSpPr>
          <p:nvPr>
            <p:ph type="title"/>
          </p:nvPr>
        </p:nvSpPr>
        <p:spPr>
          <a:xfrm>
            <a:off x="499363" y="258826"/>
            <a:ext cx="11193272" cy="877419"/>
          </a:xfrm>
          <a:prstGeom prst="rect">
            <a:avLst/>
          </a:prstGeom>
        </p:spPr>
        <p:txBody>
          <a:bodyPr vert="horz" wrap="square" lIns="0" tIns="228853" rIns="0" bIns="0" rtlCol="0">
            <a:spAutoFit/>
          </a:bodyPr>
          <a:lstStyle/>
          <a:p>
            <a:pPr marL="238125">
              <a:lnSpc>
                <a:spcPct val="100000"/>
              </a:lnSpc>
              <a:spcBef>
                <a:spcPts val="100"/>
              </a:spcBef>
            </a:pPr>
            <a:r>
              <a:rPr dirty="0">
                <a:solidFill>
                  <a:schemeClr val="tx1"/>
                </a:solidFill>
              </a:rPr>
              <a:t>Baş</a:t>
            </a:r>
            <a:r>
              <a:rPr spc="-165" dirty="0">
                <a:solidFill>
                  <a:schemeClr val="tx1"/>
                </a:solidFill>
              </a:rPr>
              <a:t> </a:t>
            </a:r>
            <a:r>
              <a:rPr dirty="0">
                <a:solidFill>
                  <a:schemeClr val="tx1"/>
                </a:solidFill>
              </a:rPr>
              <a:t>Ağrılarının</a:t>
            </a:r>
            <a:r>
              <a:rPr spc="-130" dirty="0">
                <a:solidFill>
                  <a:schemeClr val="tx1"/>
                </a:solidFill>
              </a:rPr>
              <a:t> </a:t>
            </a:r>
            <a:r>
              <a:rPr spc="-10" dirty="0">
                <a:solidFill>
                  <a:schemeClr val="tx1"/>
                </a:solidFill>
              </a:rPr>
              <a:t>Sınıflandırılması</a:t>
            </a:r>
          </a:p>
        </p:txBody>
      </p:sp>
      <p:sp>
        <p:nvSpPr>
          <p:cNvPr id="1048609" name="object 3"/>
          <p:cNvSpPr txBox="1"/>
          <p:nvPr/>
        </p:nvSpPr>
        <p:spPr>
          <a:xfrm>
            <a:off x="724916" y="2023110"/>
            <a:ext cx="9602470" cy="3110467"/>
          </a:xfrm>
          <a:prstGeom prst="rect">
            <a:avLst/>
          </a:prstGeom>
        </p:spPr>
        <p:txBody>
          <a:bodyPr vert="horz" wrap="square" lIns="0" tIns="12065" rIns="0" bIns="0" rtlCol="0">
            <a:spAutoFit/>
          </a:bodyPr>
          <a:lstStyle/>
          <a:p>
            <a:pPr marL="355600" marR="5080" indent="-342900">
              <a:lnSpc>
                <a:spcPct val="100000"/>
              </a:lnSpc>
              <a:spcBef>
                <a:spcPts val="95"/>
              </a:spcBef>
              <a:buClr>
                <a:srgbClr val="89D0D5"/>
              </a:buClr>
              <a:buSzPct val="80357"/>
              <a:buFont typeface="Wingdings 3"/>
              <a:buChar char=""/>
              <a:tabLst>
                <a:tab pos="355600" algn="l"/>
              </a:tabLst>
            </a:pPr>
            <a:r>
              <a:rPr sz="2800" dirty="0">
                <a:solidFill>
                  <a:schemeClr val="tx1"/>
                </a:solidFill>
                <a:latin typeface="Century Gothic"/>
                <a:cs typeface="Century Gothic"/>
              </a:rPr>
              <a:t>Uluslararası</a:t>
            </a:r>
            <a:r>
              <a:rPr sz="2800" spc="-105" dirty="0">
                <a:solidFill>
                  <a:schemeClr val="tx1"/>
                </a:solidFill>
                <a:latin typeface="Century Gothic"/>
                <a:cs typeface="Century Gothic"/>
              </a:rPr>
              <a:t> </a:t>
            </a:r>
            <a:r>
              <a:rPr sz="2800" dirty="0">
                <a:solidFill>
                  <a:schemeClr val="tx1"/>
                </a:solidFill>
                <a:latin typeface="Century Gothic"/>
                <a:cs typeface="Century Gothic"/>
              </a:rPr>
              <a:t>Baş</a:t>
            </a:r>
            <a:r>
              <a:rPr sz="2800" spc="-110" dirty="0">
                <a:solidFill>
                  <a:schemeClr val="tx1"/>
                </a:solidFill>
                <a:latin typeface="Century Gothic"/>
                <a:cs typeface="Century Gothic"/>
              </a:rPr>
              <a:t> </a:t>
            </a:r>
            <a:r>
              <a:rPr sz="2800" dirty="0">
                <a:solidFill>
                  <a:schemeClr val="tx1"/>
                </a:solidFill>
                <a:latin typeface="Century Gothic"/>
                <a:cs typeface="Century Gothic"/>
              </a:rPr>
              <a:t>Ağrısı</a:t>
            </a:r>
            <a:r>
              <a:rPr sz="2800" spc="-105" dirty="0">
                <a:solidFill>
                  <a:schemeClr val="tx1"/>
                </a:solidFill>
                <a:latin typeface="Century Gothic"/>
                <a:cs typeface="Century Gothic"/>
              </a:rPr>
              <a:t> </a:t>
            </a:r>
            <a:r>
              <a:rPr sz="2800" spc="-20" dirty="0">
                <a:solidFill>
                  <a:schemeClr val="tx1"/>
                </a:solidFill>
                <a:latin typeface="Century Gothic"/>
                <a:cs typeface="Century Gothic"/>
              </a:rPr>
              <a:t>Derneği-</a:t>
            </a:r>
            <a:r>
              <a:rPr sz="2800" b="1" dirty="0">
                <a:solidFill>
                  <a:schemeClr val="tx1"/>
                </a:solidFill>
                <a:latin typeface="Century Gothic"/>
                <a:cs typeface="Century Gothic"/>
              </a:rPr>
              <a:t>International</a:t>
            </a:r>
            <a:r>
              <a:rPr sz="2800" b="1" spc="-90" dirty="0">
                <a:solidFill>
                  <a:schemeClr val="tx1"/>
                </a:solidFill>
                <a:latin typeface="Century Gothic"/>
                <a:cs typeface="Century Gothic"/>
              </a:rPr>
              <a:t> </a:t>
            </a:r>
            <a:r>
              <a:rPr sz="2800" b="1" spc="-10" dirty="0">
                <a:solidFill>
                  <a:schemeClr val="tx1"/>
                </a:solidFill>
                <a:latin typeface="Century Gothic"/>
                <a:cs typeface="Century Gothic"/>
              </a:rPr>
              <a:t>Headache </a:t>
            </a:r>
            <a:r>
              <a:rPr sz="2800" b="1" dirty="0">
                <a:solidFill>
                  <a:schemeClr val="tx1"/>
                </a:solidFill>
                <a:latin typeface="Century Gothic"/>
                <a:cs typeface="Century Gothic"/>
              </a:rPr>
              <a:t>Society</a:t>
            </a:r>
            <a:r>
              <a:rPr sz="2800" b="1" spc="-25" dirty="0">
                <a:solidFill>
                  <a:schemeClr val="tx1"/>
                </a:solidFill>
                <a:latin typeface="Century Gothic"/>
                <a:cs typeface="Century Gothic"/>
              </a:rPr>
              <a:t> </a:t>
            </a:r>
            <a:r>
              <a:rPr sz="2800" spc="-10" dirty="0">
                <a:solidFill>
                  <a:schemeClr val="tx1"/>
                </a:solidFill>
                <a:latin typeface="Century Gothic"/>
                <a:cs typeface="Century Gothic"/>
              </a:rPr>
              <a:t>(IHS)</a:t>
            </a:r>
            <a:endParaRPr sz="2800" dirty="0">
              <a:solidFill>
                <a:schemeClr val="tx1"/>
              </a:solidFill>
              <a:latin typeface="Century Gothic"/>
              <a:cs typeface="Century Gothic"/>
            </a:endParaRPr>
          </a:p>
          <a:p>
            <a:pPr marL="354965" indent="-342265">
              <a:lnSpc>
                <a:spcPct val="100000"/>
              </a:lnSpc>
              <a:spcBef>
                <a:spcPts val="1005"/>
              </a:spcBef>
              <a:buClr>
                <a:srgbClr val="89D0D5"/>
              </a:buClr>
              <a:buSzPct val="80357"/>
              <a:buFont typeface="Wingdings 3"/>
              <a:buChar char=""/>
              <a:tabLst>
                <a:tab pos="354965" algn="l"/>
              </a:tabLst>
            </a:pPr>
            <a:r>
              <a:rPr sz="2800" spc="-20" dirty="0">
                <a:solidFill>
                  <a:schemeClr val="tx1"/>
                </a:solidFill>
                <a:latin typeface="Century Gothic"/>
                <a:cs typeface="Century Gothic"/>
              </a:rPr>
              <a:t>1988</a:t>
            </a:r>
            <a:endParaRPr sz="2800" dirty="0">
              <a:solidFill>
                <a:schemeClr val="tx1"/>
              </a:solidFill>
              <a:latin typeface="Century Gothic"/>
              <a:cs typeface="Century Gothic"/>
            </a:endParaRPr>
          </a:p>
          <a:p>
            <a:pPr marL="354965" indent="-342265">
              <a:lnSpc>
                <a:spcPct val="100000"/>
              </a:lnSpc>
              <a:spcBef>
                <a:spcPts val="1000"/>
              </a:spcBef>
              <a:buClr>
                <a:srgbClr val="89D0D5"/>
              </a:buClr>
              <a:buSzPct val="80357"/>
              <a:buFont typeface="Wingdings 3"/>
              <a:buChar char=""/>
              <a:tabLst>
                <a:tab pos="354965" algn="l"/>
              </a:tabLst>
            </a:pPr>
            <a:r>
              <a:rPr sz="2800" spc="-20" dirty="0">
                <a:solidFill>
                  <a:schemeClr val="tx1"/>
                </a:solidFill>
                <a:latin typeface="Century Gothic"/>
                <a:cs typeface="Century Gothic"/>
              </a:rPr>
              <a:t>2004</a:t>
            </a:r>
            <a:endParaRPr sz="2800" dirty="0">
              <a:solidFill>
                <a:schemeClr val="tx1"/>
              </a:solidFill>
              <a:latin typeface="Century Gothic"/>
              <a:cs typeface="Century Gothic"/>
            </a:endParaRPr>
          </a:p>
          <a:p>
            <a:pPr marL="354965" indent="-342265">
              <a:lnSpc>
                <a:spcPct val="100000"/>
              </a:lnSpc>
              <a:spcBef>
                <a:spcPts val="994"/>
              </a:spcBef>
              <a:buClr>
                <a:srgbClr val="89D0D5"/>
              </a:buClr>
              <a:buSzPct val="80357"/>
              <a:buFont typeface="Wingdings 3"/>
              <a:buChar char=""/>
              <a:tabLst>
                <a:tab pos="354965" algn="l"/>
              </a:tabLst>
            </a:pPr>
            <a:r>
              <a:rPr sz="2800" dirty="0">
                <a:solidFill>
                  <a:schemeClr val="tx1"/>
                </a:solidFill>
                <a:latin typeface="Century Gothic"/>
                <a:cs typeface="Century Gothic"/>
              </a:rPr>
              <a:t>2013’de</a:t>
            </a:r>
            <a:r>
              <a:rPr sz="2800" spc="-85" dirty="0">
                <a:solidFill>
                  <a:schemeClr val="tx1"/>
                </a:solidFill>
                <a:latin typeface="Century Gothic"/>
                <a:cs typeface="Century Gothic"/>
              </a:rPr>
              <a:t> </a:t>
            </a:r>
            <a:r>
              <a:rPr sz="2800" dirty="0">
                <a:solidFill>
                  <a:schemeClr val="tx1"/>
                </a:solidFill>
                <a:latin typeface="Century Gothic"/>
                <a:cs typeface="Century Gothic"/>
              </a:rPr>
              <a:t>beta</a:t>
            </a:r>
            <a:r>
              <a:rPr sz="2800" spc="-85" dirty="0">
                <a:solidFill>
                  <a:schemeClr val="tx1"/>
                </a:solidFill>
                <a:latin typeface="Century Gothic"/>
                <a:cs typeface="Century Gothic"/>
              </a:rPr>
              <a:t> </a:t>
            </a:r>
            <a:r>
              <a:rPr sz="2800" spc="-10" dirty="0">
                <a:solidFill>
                  <a:schemeClr val="tx1"/>
                </a:solidFill>
                <a:latin typeface="Century Gothic"/>
                <a:cs typeface="Century Gothic"/>
              </a:rPr>
              <a:t>revizyonu</a:t>
            </a:r>
            <a:endParaRPr sz="2800" dirty="0">
              <a:solidFill>
                <a:schemeClr val="tx1"/>
              </a:solidFill>
              <a:latin typeface="Century Gothic"/>
              <a:cs typeface="Century Gothic"/>
            </a:endParaRPr>
          </a:p>
          <a:p>
            <a:pPr marL="354965" indent="-342265">
              <a:lnSpc>
                <a:spcPct val="100000"/>
              </a:lnSpc>
              <a:spcBef>
                <a:spcPts val="1010"/>
              </a:spcBef>
              <a:buClr>
                <a:srgbClr val="89D0D5"/>
              </a:buClr>
              <a:buSzPct val="80357"/>
              <a:buFont typeface="Wingdings 3"/>
              <a:buChar char=""/>
              <a:tabLst>
                <a:tab pos="354965" algn="l"/>
              </a:tabLst>
            </a:pPr>
            <a:r>
              <a:rPr sz="2800" dirty="0">
                <a:solidFill>
                  <a:schemeClr val="tx1"/>
                </a:solidFill>
                <a:latin typeface="Century Gothic"/>
                <a:cs typeface="Century Gothic"/>
              </a:rPr>
              <a:t>Ocak</a:t>
            </a:r>
            <a:r>
              <a:rPr sz="2800" spc="-80" dirty="0">
                <a:solidFill>
                  <a:schemeClr val="tx1"/>
                </a:solidFill>
                <a:latin typeface="Century Gothic"/>
                <a:cs typeface="Century Gothic"/>
              </a:rPr>
              <a:t> </a:t>
            </a:r>
            <a:r>
              <a:rPr sz="2800" spc="-20" dirty="0">
                <a:solidFill>
                  <a:schemeClr val="tx1"/>
                </a:solidFill>
                <a:latin typeface="Century Gothic"/>
                <a:cs typeface="Century Gothic"/>
              </a:rPr>
              <a:t>2018</a:t>
            </a:r>
            <a:endParaRPr sz="2800" dirty="0">
              <a:solidFill>
                <a:schemeClr val="tx1"/>
              </a:solidFill>
              <a:latin typeface="Century Gothic"/>
              <a:cs typeface="Century Gothic"/>
            </a:endParaRPr>
          </a:p>
        </p:txBody>
      </p:sp>
      <p:pic>
        <p:nvPicPr>
          <p:cNvPr id="2097161" name="object 4"/>
          <p:cNvPicPr>
            <a:picLocks/>
          </p:cNvPicPr>
          <p:nvPr/>
        </p:nvPicPr>
        <p:blipFill>
          <a:blip r:embed="rId2" cstate="print"/>
          <a:stretch>
            <a:fillRect/>
          </a:stretch>
        </p:blipFill>
        <p:spPr>
          <a:xfrm>
            <a:off x="5943600" y="3252215"/>
            <a:ext cx="5887211" cy="237896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TotalTime>
  <Words>4117</Words>
  <Application>Microsoft Office PowerPoint</Application>
  <PresentationFormat>Özel</PresentationFormat>
  <Paragraphs>618</Paragraphs>
  <Slides>78</Slides>
  <Notes>5</Notes>
  <HiddenSlides>0</HiddenSlides>
  <MMClips>0</MMClips>
  <ScaleCrop>false</ScaleCrop>
  <HeadingPairs>
    <vt:vector size="4" baseType="variant">
      <vt:variant>
        <vt:lpstr>Tema</vt:lpstr>
      </vt:variant>
      <vt:variant>
        <vt:i4>1</vt:i4>
      </vt:variant>
      <vt:variant>
        <vt:lpstr>Slayt Başlıkları</vt:lpstr>
      </vt:variant>
      <vt:variant>
        <vt:i4>78</vt:i4>
      </vt:variant>
    </vt:vector>
  </HeadingPairs>
  <TitlesOfParts>
    <vt:vector size="79" baseType="lpstr">
      <vt:lpstr>Office Teması</vt:lpstr>
      <vt:lpstr>Birinci Basamakta  Baş Ağrılarına Yaklaşım</vt:lpstr>
      <vt:lpstr>Öğrenim hedefleri</vt:lpstr>
      <vt:lpstr>Sunum planı</vt:lpstr>
      <vt:lpstr>Giriş</vt:lpstr>
      <vt:lpstr>Giriş</vt:lpstr>
      <vt:lpstr>PowerPoint Sunusu</vt:lpstr>
      <vt:lpstr>Epidemiyoloji</vt:lpstr>
      <vt:lpstr>Baş Ağrılarının Sınıflandırılması</vt:lpstr>
      <vt:lpstr>Baş Ağrılarının Sınıflandırılması</vt:lpstr>
      <vt:lpstr>IHS 2018 Sınıflama Sisteminde Primer Baş Ağrılarının Sınıflandırılması</vt:lpstr>
      <vt:lpstr>PowerPoint Sunusu</vt:lpstr>
      <vt:lpstr>PowerPoint Sunusu</vt:lpstr>
      <vt:lpstr>PowerPoint Sunusu</vt:lpstr>
      <vt:lpstr>PowerPoint Sunusu</vt:lpstr>
      <vt:lpstr>IHS 2018 Sınıflama Sisteminde Sekonder Baş Ağrısı Bozuklukları</vt:lpstr>
      <vt:lpstr>IHS 2018 Sınıflama Sisteminde Sekonder Baş Ağrısı Bozuklukları</vt:lpstr>
      <vt:lpstr>IHS 2018 Sınıflama Sisteminde Ağrılı Kraniyal Nöropatiler, Diğer Fasiyal Ağrılar ve Diğer Baş Ağrıları</vt:lpstr>
      <vt:lpstr>Baş Ağrılı Hastaya Tanısal Yaklaşım</vt:lpstr>
      <vt:lpstr>PowerPoint Sunusu</vt:lpstr>
      <vt:lpstr>Baş Ağrılı Hastaya Tanısal Yaklaşım</vt:lpstr>
      <vt:lpstr>Baş Ağrılı Hastaya Tanısal Yaklaşım</vt:lpstr>
      <vt:lpstr>Öyküde sorulacak parametreler</vt:lpstr>
      <vt:lpstr>Öyküde sorulacak parametreler</vt:lpstr>
      <vt:lpstr>İlk değerlendirme sırasında,sekonder baş ağrısı düşündüren alarm bulgular gözden geçirilmelidir:</vt:lpstr>
      <vt:lpstr>PowerPoint Sunusu</vt:lpstr>
      <vt:lpstr>Baş ağrısının değerlendirilmesinde bazı uyarıcı belirtiler ve bulgular ile inceleme şemaları</vt:lpstr>
      <vt:lpstr>Baş Ağrılı hastaya yaklaşım</vt:lpstr>
      <vt:lpstr>Baş Ağrılı hastaya yaklaşım</vt:lpstr>
      <vt:lpstr>Baş Ağrılı Hastaya Yaklaşım Baş ağrısının karakteri ve şiddeti</vt:lpstr>
      <vt:lpstr>Baş Ağrılı hastaya yaklaşım</vt:lpstr>
      <vt:lpstr>Baş Ağrılı Hastaya Yaklaşım</vt:lpstr>
      <vt:lpstr>Baş Ağrılı Hastaya Yaklaşım</vt:lpstr>
      <vt:lpstr>Baş Ağrılı Hastaya Yaklaşım</vt:lpstr>
      <vt:lpstr>Baş Ağrılı Hastaya Yaklaşım Baş ağrısı hangi sıklıkla oluyor? Ne kadar sürüyor?</vt:lpstr>
      <vt:lpstr>Baş Ağrılı Hastaya Yaklaşım</vt:lpstr>
      <vt:lpstr>Baş Ağrılı Hastaya Yaklaşım</vt:lpstr>
      <vt:lpstr>Baş Ağrılı Hastaya Yaklaşım</vt:lpstr>
      <vt:lpstr>Baş Ağrılı Hastaya Yaklaşım</vt:lpstr>
      <vt:lpstr>Baş Ağrılı Hastaya Yaklaşım</vt:lpstr>
      <vt:lpstr>Baş Ağrılı Hastanın Muayenesi</vt:lpstr>
      <vt:lpstr>Baş Ağrılı Hastanın Muayenesi</vt:lpstr>
      <vt:lpstr>Baş Ağrılı Hastanın Muayenesi</vt:lpstr>
      <vt:lpstr>Baş Ağrılı Hastanın Muayenesi</vt:lpstr>
      <vt:lpstr>Baş Ağrısında Yardımcı Tanı Yöntemleri</vt:lpstr>
      <vt:lpstr>Ne zaman radyolojik görüntüleme yapılmalı?</vt:lpstr>
      <vt:lpstr>Baş ağrılı hastanın takibi</vt:lpstr>
      <vt:lpstr>   SIK GÖRÜLEN  PRİMER  BAŞ AĞRILARI</vt:lpstr>
      <vt:lpstr>MİGREN</vt:lpstr>
      <vt:lpstr>MİGREN</vt:lpstr>
      <vt:lpstr>IHS 2018 Migren Kriterleri            </vt:lpstr>
      <vt:lpstr>PowerPoint Sunusu</vt:lpstr>
      <vt:lpstr>PowerPoint Sunusu</vt:lpstr>
      <vt:lpstr>PowerPoint Sunusu</vt:lpstr>
      <vt:lpstr>PowerPoint Sunusu</vt:lpstr>
      <vt:lpstr>PowerPoint Sunusu</vt:lpstr>
      <vt:lpstr>PowerPoint Sunusu</vt:lpstr>
      <vt:lpstr>Migren Tedavisi            </vt:lpstr>
      <vt:lpstr>Migren Tedavisi            </vt:lpstr>
      <vt:lpstr>Migrenin İlaçla Tedavisi</vt:lpstr>
      <vt:lpstr>PowerPoint Sunusu</vt:lpstr>
      <vt:lpstr>PowerPoint Sunusu</vt:lpstr>
      <vt:lpstr>Atak Tedavisi</vt:lpstr>
      <vt:lpstr>Profilaktik Tedavi</vt:lpstr>
      <vt:lpstr>Profilaktik Tedavi</vt:lpstr>
      <vt:lpstr>GERİLİM TİPİ BAŞ AĞRILARI</vt:lpstr>
      <vt:lpstr>IHS 2018 Sınıflama Sistemine Göre Gerilim  Tipi Baş Ağrısı</vt:lpstr>
      <vt:lpstr>Gerilim Tipi Baş Ağrısında Tedavi       </vt:lpstr>
      <vt:lpstr>Gerilim Tipi Baş Ağrısında Tedavi       </vt:lpstr>
      <vt:lpstr>TRİGEMİNAL OTONOMİK SEFALALJİLER</vt:lpstr>
      <vt:lpstr>Küme(Demet,Cluster Baş Ağrısı)</vt:lpstr>
      <vt:lpstr>Küme(Demet,Cluster Baş Ağrısı)</vt:lpstr>
      <vt:lpstr>Küme(Demet,Cluster Baş Ağrısı)</vt:lpstr>
      <vt:lpstr>Küme Baş Ağrısı Tedavisi            </vt:lpstr>
      <vt:lpstr>İLAÇ AŞIRI KULLANIM BAŞAĞRISI (İAKB)</vt:lpstr>
      <vt:lpstr>İLAÇ AŞIRI KULLANIM BAŞAĞRISI (İAKB)</vt:lpstr>
      <vt:lpstr>Sevk Kriterleri</vt:lpstr>
      <vt:lpstr>KAYNAKLAR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Headache</dc:title>
  <dc:creator>Annette S. Goodman</dc:creator>
  <cp:lastModifiedBy>Lenovo</cp:lastModifiedBy>
  <cp:revision>32</cp:revision>
  <dcterms:created xsi:type="dcterms:W3CDTF">2025-03-21T04:11:11Z</dcterms:created>
  <dcterms:modified xsi:type="dcterms:W3CDTF">2025-03-25T07:54:36Z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2019-04-25T00:00:00Z</vt:filetime>
  </property>
  <property fmtid="{D5CDD505-2E9C-101B-9397-08002B2CF9AE}" pid="3" name="Creator">
    <vt:lpwstr>Microsoft® PowerPoint® Office 365 için</vt:lpwstr>
  </property>
  <property fmtid="{D5CDD505-2E9C-101B-9397-08002B2CF9AE}" pid="4" name="LastSaved">
    <vt:filetime>2025-03-21T00:00:00Z</vt:filetime>
  </property>
  <property fmtid="{D5CDD505-2E9C-101B-9397-08002B2CF9AE}" pid="5" name="Producer">
    <vt:lpwstr>3-Heights(TM) PDF Security Shell 4.8.25.2 (http://www.pdf-tools.com)</vt:lpwstr>
  </property>
  <property fmtid="{D5CDD505-2E9C-101B-9397-08002B2CF9AE}" pid="6" name="ICV">
    <vt:lpwstr>3ede5b116c044e6dad145e5d0c9d829b</vt:lpwstr>
  </property>
</Properties>
</file>